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62" r:id="rId2"/>
    <p:sldId id="257" r:id="rId3"/>
    <p:sldId id="261" r:id="rId4"/>
    <p:sldId id="275" r:id="rId5"/>
    <p:sldId id="383" r:id="rId6"/>
    <p:sldId id="276" r:id="rId7"/>
    <p:sldId id="263" r:id="rId8"/>
    <p:sldId id="340" r:id="rId9"/>
    <p:sldId id="341" r:id="rId10"/>
    <p:sldId id="335" r:id="rId11"/>
    <p:sldId id="332" r:id="rId12"/>
    <p:sldId id="330" r:id="rId13"/>
    <p:sldId id="331" r:id="rId14"/>
    <p:sldId id="281" r:id="rId15"/>
    <p:sldId id="345" r:id="rId16"/>
    <p:sldId id="346" r:id="rId17"/>
    <p:sldId id="344" r:id="rId18"/>
    <p:sldId id="277" r:id="rId19"/>
    <p:sldId id="278" r:id="rId20"/>
    <p:sldId id="279" r:id="rId21"/>
    <p:sldId id="280" r:id="rId22"/>
    <p:sldId id="366" r:id="rId23"/>
    <p:sldId id="319" r:id="rId24"/>
    <p:sldId id="375" r:id="rId25"/>
    <p:sldId id="321" r:id="rId26"/>
    <p:sldId id="377" r:id="rId27"/>
    <p:sldId id="295" r:id="rId28"/>
    <p:sldId id="360" r:id="rId29"/>
    <p:sldId id="310" r:id="rId30"/>
    <p:sldId id="379" r:id="rId31"/>
    <p:sldId id="380" r:id="rId32"/>
    <p:sldId id="302" r:id="rId33"/>
    <p:sldId id="338" r:id="rId34"/>
    <p:sldId id="308" r:id="rId35"/>
    <p:sldId id="348" r:id="rId36"/>
    <p:sldId id="362" r:id="rId37"/>
    <p:sldId id="328" r:id="rId38"/>
    <p:sldId id="350" r:id="rId39"/>
    <p:sldId id="351" r:id="rId40"/>
    <p:sldId id="352" r:id="rId41"/>
    <p:sldId id="358" r:id="rId42"/>
    <p:sldId id="32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0">
          <p15:clr>
            <a:srgbClr val="A4A3A4"/>
          </p15:clr>
        </p15:guide>
        <p15:guide id="2" pos="28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293"/>
    <p:restoredTop sz="93712"/>
  </p:normalViewPr>
  <p:slideViewPr>
    <p:cSldViewPr snapToGrid="0" snapToObjects="1" showGuides="1">
      <p:cViewPr varScale="1">
        <p:scale>
          <a:sx n="107" d="100"/>
          <a:sy n="107" d="100"/>
        </p:scale>
        <p:origin x="912" y="144"/>
      </p:cViewPr>
      <p:guideLst>
        <p:guide orient="horz" pos="2150"/>
        <p:guide pos="2844"/>
      </p:guideLst>
    </p:cSldViewPr>
  </p:slideViewPr>
  <p:notesTextViewPr>
    <p:cViewPr>
      <p:scale>
        <a:sx n="100" d="100"/>
        <a:sy n="100" d="100"/>
      </p:scale>
      <p:origin x="0" y="0"/>
    </p:cViewPr>
  </p:notesTextViewPr>
  <p:sorterViewPr>
    <p:cViewPr varScale="1">
      <p:scale>
        <a:sx n="100" d="100"/>
        <a:sy n="100" d="100"/>
      </p:scale>
      <p:origin x="0" y="106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kaci:Box%20Sync:MathBench%20analysis:Pooled%20results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Macintosh%20HD:Users:kaci:Box%20Sync:MathBench%20analysis:Pooled%20results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kaci:Box%20Sync:MathBench%20analysis:Pooled%20results2.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kaci:Box%20Sync:MathBench%20analysis:Pooled%20results2.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kaci:Box%20Sync:MathBench%20analysis:Pooled%20results.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errBars>
            <c:errBarType val="both"/>
            <c:errValType val="cust"/>
            <c:noEndCap val="1"/>
            <c:plus>
              <c:numRef>
                <c:f>'[Pooled results2.xlsx]Sheet3'!$C$2:$C$19</c:f>
                <c:numCache>
                  <c:formatCode>General</c:formatCode>
                  <c:ptCount val="18"/>
                  <c:pt idx="0">
                    <c:v>0.47</c:v>
                  </c:pt>
                  <c:pt idx="1">
                    <c:v>0.32</c:v>
                  </c:pt>
                  <c:pt idx="2">
                    <c:v>0.5</c:v>
                  </c:pt>
                  <c:pt idx="3">
                    <c:v>0.59199999999999997</c:v>
                  </c:pt>
                  <c:pt idx="4">
                    <c:v>0.23599999999999999</c:v>
                  </c:pt>
                  <c:pt idx="5">
                    <c:v>0.24</c:v>
                  </c:pt>
                  <c:pt idx="6">
                    <c:v>0.59</c:v>
                  </c:pt>
                  <c:pt idx="7">
                    <c:v>0.57999999999999996</c:v>
                  </c:pt>
                  <c:pt idx="8">
                    <c:v>0.64</c:v>
                  </c:pt>
                  <c:pt idx="9">
                    <c:v>0.183</c:v>
                  </c:pt>
                  <c:pt idx="10">
                    <c:v>0.32</c:v>
                  </c:pt>
                  <c:pt idx="11">
                    <c:v>0.28000000000000003</c:v>
                  </c:pt>
                  <c:pt idx="12">
                    <c:v>0.5</c:v>
                  </c:pt>
                  <c:pt idx="13">
                    <c:v>1.4</c:v>
                  </c:pt>
                  <c:pt idx="14">
                    <c:v>0.37</c:v>
                  </c:pt>
                  <c:pt idx="15">
                    <c:v>0.56999999999999995</c:v>
                  </c:pt>
                  <c:pt idx="16">
                    <c:v>0.43</c:v>
                  </c:pt>
                  <c:pt idx="17">
                    <c:v>0.55000000000000004</c:v>
                  </c:pt>
                </c:numCache>
              </c:numRef>
            </c:plus>
            <c:minus>
              <c:numRef>
                <c:f>'[Pooled results2.xlsx]Sheet3'!$C$2:$C$19</c:f>
                <c:numCache>
                  <c:formatCode>General</c:formatCode>
                  <c:ptCount val="18"/>
                  <c:pt idx="0">
                    <c:v>0.47</c:v>
                  </c:pt>
                  <c:pt idx="1">
                    <c:v>0.32</c:v>
                  </c:pt>
                  <c:pt idx="2">
                    <c:v>0.5</c:v>
                  </c:pt>
                  <c:pt idx="3">
                    <c:v>0.59199999999999997</c:v>
                  </c:pt>
                  <c:pt idx="4">
                    <c:v>0.23599999999999999</c:v>
                  </c:pt>
                  <c:pt idx="5">
                    <c:v>0.24</c:v>
                  </c:pt>
                  <c:pt idx="6">
                    <c:v>0.59</c:v>
                  </c:pt>
                  <c:pt idx="7">
                    <c:v>0.57999999999999996</c:v>
                  </c:pt>
                  <c:pt idx="8">
                    <c:v>0.64</c:v>
                  </c:pt>
                  <c:pt idx="9">
                    <c:v>0.183</c:v>
                  </c:pt>
                  <c:pt idx="10">
                    <c:v>0.32</c:v>
                  </c:pt>
                  <c:pt idx="11">
                    <c:v>0.28000000000000003</c:v>
                  </c:pt>
                  <c:pt idx="12">
                    <c:v>0.5</c:v>
                  </c:pt>
                  <c:pt idx="13">
                    <c:v>1.4</c:v>
                  </c:pt>
                  <c:pt idx="14">
                    <c:v>0.37</c:v>
                  </c:pt>
                  <c:pt idx="15">
                    <c:v>0.56999999999999995</c:v>
                  </c:pt>
                  <c:pt idx="16">
                    <c:v>0.43</c:v>
                  </c:pt>
                  <c:pt idx="17">
                    <c:v>0.55000000000000004</c:v>
                  </c:pt>
                </c:numCache>
              </c:numRef>
            </c:minus>
          </c:errBars>
          <c:val>
            <c:numRef>
              <c:f>'[Pooled results2.xlsx]Sheet3'!$B$2:$B$19</c:f>
              <c:numCache>
                <c:formatCode>0.00</c:formatCode>
                <c:ptCount val="18"/>
                <c:pt idx="0">
                  <c:v>0.125</c:v>
                </c:pt>
                <c:pt idx="1">
                  <c:v>0.23699999999999999</c:v>
                </c:pt>
                <c:pt idx="2">
                  <c:v>0.28599999999999998</c:v>
                </c:pt>
                <c:pt idx="3">
                  <c:v>0.36399999999999999</c:v>
                </c:pt>
                <c:pt idx="4">
                  <c:v>0.375</c:v>
                </c:pt>
                <c:pt idx="5">
                  <c:v>0.52</c:v>
                </c:pt>
                <c:pt idx="6">
                  <c:v>0.56499999999999995</c:v>
                </c:pt>
                <c:pt idx="7">
                  <c:v>0.63200000000000001</c:v>
                </c:pt>
                <c:pt idx="8">
                  <c:v>0.73</c:v>
                </c:pt>
                <c:pt idx="9">
                  <c:v>1.18</c:v>
                </c:pt>
                <c:pt idx="10">
                  <c:v>1.18</c:v>
                </c:pt>
                <c:pt idx="11">
                  <c:v>1.37</c:v>
                </c:pt>
                <c:pt idx="12">
                  <c:v>1.5</c:v>
                </c:pt>
                <c:pt idx="13">
                  <c:v>1.6</c:v>
                </c:pt>
                <c:pt idx="14">
                  <c:v>1.65</c:v>
                </c:pt>
                <c:pt idx="15">
                  <c:v>1.94</c:v>
                </c:pt>
                <c:pt idx="16">
                  <c:v>2.4700000000000002</c:v>
                </c:pt>
                <c:pt idx="17">
                  <c:v>3.41</c:v>
                </c:pt>
              </c:numCache>
            </c:numRef>
          </c:val>
          <c:extLst>
            <c:ext xmlns:c16="http://schemas.microsoft.com/office/drawing/2014/chart" uri="{C3380CC4-5D6E-409C-BE32-E72D297353CC}">
              <c16:uniqueId val="{00000000-985D-C744-9AC4-A4B2413429C4}"/>
            </c:ext>
          </c:extLst>
        </c:ser>
        <c:dLbls>
          <c:showLegendKey val="0"/>
          <c:showVal val="0"/>
          <c:showCatName val="0"/>
          <c:showSerName val="0"/>
          <c:showPercent val="0"/>
          <c:showBubbleSize val="0"/>
        </c:dLbls>
        <c:gapWidth val="150"/>
        <c:axId val="-2107691256"/>
        <c:axId val="-2107968568"/>
      </c:barChart>
      <c:catAx>
        <c:axId val="-2107691256"/>
        <c:scaling>
          <c:orientation val="minMax"/>
        </c:scaling>
        <c:delete val="1"/>
        <c:axPos val="b"/>
        <c:majorTickMark val="out"/>
        <c:minorTickMark val="none"/>
        <c:tickLblPos val="nextTo"/>
        <c:crossAx val="-2107968568"/>
        <c:crosses val="autoZero"/>
        <c:auto val="1"/>
        <c:lblAlgn val="ctr"/>
        <c:lblOffset val="100"/>
        <c:noMultiLvlLbl val="0"/>
      </c:catAx>
      <c:valAx>
        <c:axId val="-2107968568"/>
        <c:scaling>
          <c:orientation val="minMax"/>
        </c:scaling>
        <c:delete val="0"/>
        <c:axPos val="l"/>
        <c:title>
          <c:tx>
            <c:rich>
              <a:bodyPr rot="-5400000" vert="horz"/>
              <a:lstStyle/>
              <a:p>
                <a:pPr>
                  <a:defRPr/>
                </a:pPr>
                <a:r>
                  <a:rPr lang="en-US"/>
                  <a:t>Gain (Posttest-Pretest)</a:t>
                </a:r>
              </a:p>
            </c:rich>
          </c:tx>
          <c:overlay val="0"/>
        </c:title>
        <c:numFmt formatCode="0.0" sourceLinked="0"/>
        <c:majorTickMark val="out"/>
        <c:minorTickMark val="none"/>
        <c:tickLblPos val="nextTo"/>
        <c:crossAx val="-2107691256"/>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errBars>
            <c:errBarType val="both"/>
            <c:errValType val="cust"/>
            <c:noEndCap val="1"/>
            <c:plus>
              <c:numRef>
                <c:f>'[Pooled results2.xlsx]Sheet3'!$C$2:$C$19</c:f>
                <c:numCache>
                  <c:formatCode>General</c:formatCode>
                  <c:ptCount val="18"/>
                  <c:pt idx="0">
                    <c:v>0.47</c:v>
                  </c:pt>
                  <c:pt idx="1">
                    <c:v>0.32</c:v>
                  </c:pt>
                  <c:pt idx="2">
                    <c:v>0.5</c:v>
                  </c:pt>
                  <c:pt idx="3">
                    <c:v>0.59199999999999997</c:v>
                  </c:pt>
                  <c:pt idx="4">
                    <c:v>0.23599999999999999</c:v>
                  </c:pt>
                  <c:pt idx="5">
                    <c:v>0.24</c:v>
                  </c:pt>
                  <c:pt idx="6">
                    <c:v>0.59</c:v>
                  </c:pt>
                  <c:pt idx="7">
                    <c:v>0.57999999999999996</c:v>
                  </c:pt>
                  <c:pt idx="8">
                    <c:v>0.64</c:v>
                  </c:pt>
                  <c:pt idx="9">
                    <c:v>0.183</c:v>
                  </c:pt>
                  <c:pt idx="10">
                    <c:v>0.32</c:v>
                  </c:pt>
                  <c:pt idx="11">
                    <c:v>0.28000000000000003</c:v>
                  </c:pt>
                  <c:pt idx="12">
                    <c:v>0.5</c:v>
                  </c:pt>
                  <c:pt idx="13">
                    <c:v>1.4</c:v>
                  </c:pt>
                  <c:pt idx="14">
                    <c:v>0.37</c:v>
                  </c:pt>
                  <c:pt idx="15">
                    <c:v>0.56999999999999995</c:v>
                  </c:pt>
                  <c:pt idx="16">
                    <c:v>0.43</c:v>
                  </c:pt>
                  <c:pt idx="17">
                    <c:v>0.55000000000000004</c:v>
                  </c:pt>
                </c:numCache>
              </c:numRef>
            </c:plus>
            <c:minus>
              <c:numRef>
                <c:f>'[Pooled results2.xlsx]Sheet3'!$C$2:$C$19</c:f>
                <c:numCache>
                  <c:formatCode>General</c:formatCode>
                  <c:ptCount val="18"/>
                  <c:pt idx="0">
                    <c:v>0.47</c:v>
                  </c:pt>
                  <c:pt idx="1">
                    <c:v>0.32</c:v>
                  </c:pt>
                  <c:pt idx="2">
                    <c:v>0.5</c:v>
                  </c:pt>
                  <c:pt idx="3">
                    <c:v>0.59199999999999997</c:v>
                  </c:pt>
                  <c:pt idx="4">
                    <c:v>0.23599999999999999</c:v>
                  </c:pt>
                  <c:pt idx="5">
                    <c:v>0.24</c:v>
                  </c:pt>
                  <c:pt idx="6">
                    <c:v>0.59</c:v>
                  </c:pt>
                  <c:pt idx="7">
                    <c:v>0.57999999999999996</c:v>
                  </c:pt>
                  <c:pt idx="8">
                    <c:v>0.64</c:v>
                  </c:pt>
                  <c:pt idx="9">
                    <c:v>0.183</c:v>
                  </c:pt>
                  <c:pt idx="10">
                    <c:v>0.32</c:v>
                  </c:pt>
                  <c:pt idx="11">
                    <c:v>0.28000000000000003</c:v>
                  </c:pt>
                  <c:pt idx="12">
                    <c:v>0.5</c:v>
                  </c:pt>
                  <c:pt idx="13">
                    <c:v>1.4</c:v>
                  </c:pt>
                  <c:pt idx="14">
                    <c:v>0.37</c:v>
                  </c:pt>
                  <c:pt idx="15">
                    <c:v>0.56999999999999995</c:v>
                  </c:pt>
                  <c:pt idx="16">
                    <c:v>0.43</c:v>
                  </c:pt>
                  <c:pt idx="17">
                    <c:v>0.55000000000000004</c:v>
                  </c:pt>
                </c:numCache>
              </c:numRef>
            </c:minus>
          </c:errBars>
          <c:val>
            <c:numRef>
              <c:f>'[Pooled results2.xlsx]Sheet3'!$B$2:$B$19</c:f>
              <c:numCache>
                <c:formatCode>0.00</c:formatCode>
                <c:ptCount val="18"/>
                <c:pt idx="0">
                  <c:v>0.125</c:v>
                </c:pt>
                <c:pt idx="1">
                  <c:v>0.23699999999999999</c:v>
                </c:pt>
                <c:pt idx="2">
                  <c:v>0.28599999999999998</c:v>
                </c:pt>
                <c:pt idx="3">
                  <c:v>0.36399999999999999</c:v>
                </c:pt>
                <c:pt idx="4">
                  <c:v>0.375</c:v>
                </c:pt>
                <c:pt idx="5">
                  <c:v>0.52</c:v>
                </c:pt>
                <c:pt idx="6">
                  <c:v>0.56499999999999995</c:v>
                </c:pt>
                <c:pt idx="7">
                  <c:v>0.63200000000000001</c:v>
                </c:pt>
                <c:pt idx="8">
                  <c:v>0.73</c:v>
                </c:pt>
                <c:pt idx="9">
                  <c:v>1.18</c:v>
                </c:pt>
                <c:pt idx="10">
                  <c:v>1.18</c:v>
                </c:pt>
                <c:pt idx="11">
                  <c:v>1.37</c:v>
                </c:pt>
                <c:pt idx="12">
                  <c:v>1.5</c:v>
                </c:pt>
                <c:pt idx="13">
                  <c:v>1.6</c:v>
                </c:pt>
                <c:pt idx="14">
                  <c:v>1.65</c:v>
                </c:pt>
                <c:pt idx="15">
                  <c:v>1.94</c:v>
                </c:pt>
                <c:pt idx="16">
                  <c:v>2.4700000000000002</c:v>
                </c:pt>
                <c:pt idx="17">
                  <c:v>3.41</c:v>
                </c:pt>
              </c:numCache>
            </c:numRef>
          </c:val>
          <c:extLst>
            <c:ext xmlns:c16="http://schemas.microsoft.com/office/drawing/2014/chart" uri="{C3380CC4-5D6E-409C-BE32-E72D297353CC}">
              <c16:uniqueId val="{00000000-3F28-9440-B6A8-9F161C47CF07}"/>
            </c:ext>
          </c:extLst>
        </c:ser>
        <c:dLbls>
          <c:showLegendKey val="0"/>
          <c:showVal val="0"/>
          <c:showCatName val="0"/>
          <c:showSerName val="0"/>
          <c:showPercent val="0"/>
          <c:showBubbleSize val="0"/>
        </c:dLbls>
        <c:gapWidth val="150"/>
        <c:axId val="-2071278616"/>
        <c:axId val="-2071825176"/>
      </c:barChart>
      <c:catAx>
        <c:axId val="-2071278616"/>
        <c:scaling>
          <c:orientation val="minMax"/>
        </c:scaling>
        <c:delete val="1"/>
        <c:axPos val="b"/>
        <c:majorTickMark val="out"/>
        <c:minorTickMark val="none"/>
        <c:tickLblPos val="nextTo"/>
        <c:crossAx val="-2071825176"/>
        <c:crosses val="autoZero"/>
        <c:auto val="1"/>
        <c:lblAlgn val="ctr"/>
        <c:lblOffset val="100"/>
        <c:noMultiLvlLbl val="0"/>
      </c:catAx>
      <c:valAx>
        <c:axId val="-2071825176"/>
        <c:scaling>
          <c:orientation val="minMax"/>
        </c:scaling>
        <c:delete val="0"/>
        <c:axPos val="l"/>
        <c:title>
          <c:tx>
            <c:rich>
              <a:bodyPr rot="-5400000" vert="horz"/>
              <a:lstStyle/>
              <a:p>
                <a:pPr>
                  <a:defRPr/>
                </a:pPr>
                <a:r>
                  <a:rPr lang="en-US"/>
                  <a:t>Gain (Posttest-Pretest)</a:t>
                </a:r>
              </a:p>
            </c:rich>
          </c:tx>
          <c:overlay val="0"/>
        </c:title>
        <c:numFmt formatCode="0.00" sourceLinked="1"/>
        <c:majorTickMark val="out"/>
        <c:minorTickMark val="none"/>
        <c:tickLblPos val="nextTo"/>
        <c:crossAx val="-2071278616"/>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errBars>
            <c:errBarType val="both"/>
            <c:errValType val="cust"/>
            <c:noEndCap val="0"/>
            <c:plus>
              <c:numRef>
                <c:f>'[Pooled results2.xlsx]Sheet1'!$C$11:$C$14</c:f>
                <c:numCache>
                  <c:formatCode>General</c:formatCode>
                  <c:ptCount val="4"/>
                  <c:pt idx="0">
                    <c:v>1.4</c:v>
                  </c:pt>
                  <c:pt idx="1">
                    <c:v>0.3</c:v>
                  </c:pt>
                  <c:pt idx="2">
                    <c:v>0.15</c:v>
                  </c:pt>
                  <c:pt idx="3">
                    <c:v>0.2</c:v>
                  </c:pt>
                </c:numCache>
              </c:numRef>
            </c:plus>
            <c:minus>
              <c:numRef>
                <c:f>'[Pooled results2.xlsx]Sheet1'!$C$11:$C$14</c:f>
                <c:numCache>
                  <c:formatCode>General</c:formatCode>
                  <c:ptCount val="4"/>
                  <c:pt idx="0">
                    <c:v>1.4</c:v>
                  </c:pt>
                  <c:pt idx="1">
                    <c:v>0.3</c:v>
                  </c:pt>
                  <c:pt idx="2">
                    <c:v>0.15</c:v>
                  </c:pt>
                  <c:pt idx="3">
                    <c:v>0.2</c:v>
                  </c:pt>
                </c:numCache>
              </c:numRef>
            </c:minus>
          </c:errBars>
          <c:cat>
            <c:strRef>
              <c:f>'[Pooled results2.xlsx]Sheet1'!$A$11:$A$14</c:f>
              <c:strCache>
                <c:ptCount val="4"/>
                <c:pt idx="0">
                  <c:v>No effort</c:v>
                </c:pt>
                <c:pt idx="1">
                  <c:v>Little effort</c:v>
                </c:pt>
                <c:pt idx="2">
                  <c:v>Moderate effort</c:v>
                </c:pt>
                <c:pt idx="3">
                  <c:v>A greal deal of effort</c:v>
                </c:pt>
              </c:strCache>
            </c:strRef>
          </c:cat>
          <c:val>
            <c:numRef>
              <c:f>'[Pooled results2.xlsx]Sheet1'!$B$11:$B$14</c:f>
              <c:numCache>
                <c:formatCode>General</c:formatCode>
                <c:ptCount val="4"/>
                <c:pt idx="0">
                  <c:v>6.3599999999999977</c:v>
                </c:pt>
                <c:pt idx="1">
                  <c:v>8.73</c:v>
                </c:pt>
                <c:pt idx="2">
                  <c:v>9.64</c:v>
                </c:pt>
                <c:pt idx="3">
                  <c:v>9.86</c:v>
                </c:pt>
              </c:numCache>
            </c:numRef>
          </c:val>
          <c:extLst>
            <c:ext xmlns:c16="http://schemas.microsoft.com/office/drawing/2014/chart" uri="{C3380CC4-5D6E-409C-BE32-E72D297353CC}">
              <c16:uniqueId val="{00000000-FF8C-F245-BD83-B962D5B884E0}"/>
            </c:ext>
          </c:extLst>
        </c:ser>
        <c:dLbls>
          <c:showLegendKey val="0"/>
          <c:showVal val="0"/>
          <c:showCatName val="0"/>
          <c:showSerName val="0"/>
          <c:showPercent val="0"/>
          <c:showBubbleSize val="0"/>
        </c:dLbls>
        <c:gapWidth val="150"/>
        <c:axId val="-2106912936"/>
        <c:axId val="-2106922600"/>
      </c:barChart>
      <c:catAx>
        <c:axId val="-2106912936"/>
        <c:scaling>
          <c:orientation val="minMax"/>
        </c:scaling>
        <c:delete val="0"/>
        <c:axPos val="b"/>
        <c:numFmt formatCode="General" sourceLinked="0"/>
        <c:majorTickMark val="out"/>
        <c:minorTickMark val="none"/>
        <c:tickLblPos val="nextTo"/>
        <c:crossAx val="-2106922600"/>
        <c:crosses val="autoZero"/>
        <c:auto val="1"/>
        <c:lblAlgn val="ctr"/>
        <c:lblOffset val="100"/>
        <c:noMultiLvlLbl val="0"/>
      </c:catAx>
      <c:valAx>
        <c:axId val="-2106922600"/>
        <c:scaling>
          <c:orientation val="minMax"/>
        </c:scaling>
        <c:delete val="0"/>
        <c:axPos val="l"/>
        <c:title>
          <c:tx>
            <c:rich>
              <a:bodyPr rot="-5400000" vert="horz"/>
              <a:lstStyle/>
              <a:p>
                <a:pPr>
                  <a:defRPr/>
                </a:pPr>
                <a:r>
                  <a:rPr lang="en-US"/>
                  <a:t>Posttest score</a:t>
                </a:r>
              </a:p>
            </c:rich>
          </c:tx>
          <c:overlay val="0"/>
        </c:title>
        <c:numFmt formatCode="General" sourceLinked="1"/>
        <c:majorTickMark val="out"/>
        <c:minorTickMark val="none"/>
        <c:tickLblPos val="nextTo"/>
        <c:crossAx val="-210691293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errBars>
            <c:errBarType val="both"/>
            <c:errValType val="cust"/>
            <c:noEndCap val="0"/>
            <c:plus>
              <c:numRef>
                <c:f>'[Pooled results2.xlsx]Sheet1'!$C$2:$C$6</c:f>
                <c:numCache>
                  <c:formatCode>General</c:formatCode>
                  <c:ptCount val="5"/>
                  <c:pt idx="0">
                    <c:v>0.25</c:v>
                  </c:pt>
                  <c:pt idx="1">
                    <c:v>0.15</c:v>
                  </c:pt>
                  <c:pt idx="2">
                    <c:v>0.15</c:v>
                  </c:pt>
                  <c:pt idx="3">
                    <c:v>0.25</c:v>
                  </c:pt>
                  <c:pt idx="4">
                    <c:v>0.35</c:v>
                  </c:pt>
                </c:numCache>
              </c:numRef>
            </c:plus>
            <c:minus>
              <c:numRef>
                <c:f>'[Pooled results2.xlsx]Sheet1'!$C$2:$C$6</c:f>
                <c:numCache>
                  <c:formatCode>General</c:formatCode>
                  <c:ptCount val="5"/>
                  <c:pt idx="0">
                    <c:v>0.25</c:v>
                  </c:pt>
                  <c:pt idx="1">
                    <c:v>0.15</c:v>
                  </c:pt>
                  <c:pt idx="2">
                    <c:v>0.15</c:v>
                  </c:pt>
                  <c:pt idx="3">
                    <c:v>0.25</c:v>
                  </c:pt>
                  <c:pt idx="4">
                    <c:v>0.35</c:v>
                  </c:pt>
                </c:numCache>
              </c:numRef>
            </c:minus>
          </c:errBars>
          <c:cat>
            <c:strRef>
              <c:f>'[Pooled results2.xlsx]Sheet1'!$A$2:$A$6</c:f>
              <c:strCache>
                <c:ptCount val="5"/>
                <c:pt idx="0">
                  <c:v>Strongly disagree</c:v>
                </c:pt>
                <c:pt idx="1">
                  <c:v>Disagree</c:v>
                </c:pt>
                <c:pt idx="2">
                  <c:v>Neutral</c:v>
                </c:pt>
                <c:pt idx="3">
                  <c:v>Agree</c:v>
                </c:pt>
                <c:pt idx="4">
                  <c:v>Strongly agree</c:v>
                </c:pt>
              </c:strCache>
            </c:strRef>
          </c:cat>
          <c:val>
            <c:numRef>
              <c:f>'[Pooled results2.xlsx]Sheet1'!$B$2:$B$6</c:f>
              <c:numCache>
                <c:formatCode>General</c:formatCode>
                <c:ptCount val="5"/>
                <c:pt idx="0">
                  <c:v>6.38</c:v>
                </c:pt>
                <c:pt idx="1">
                  <c:v>7.53</c:v>
                </c:pt>
                <c:pt idx="2">
                  <c:v>7.6099999999999977</c:v>
                </c:pt>
                <c:pt idx="3">
                  <c:v>8.52</c:v>
                </c:pt>
                <c:pt idx="4">
                  <c:v>8.7299999999999986</c:v>
                </c:pt>
              </c:numCache>
            </c:numRef>
          </c:val>
          <c:extLst>
            <c:ext xmlns:c16="http://schemas.microsoft.com/office/drawing/2014/chart" uri="{C3380CC4-5D6E-409C-BE32-E72D297353CC}">
              <c16:uniqueId val="{00000000-54E5-C54E-B33E-AD01251C4D47}"/>
            </c:ext>
          </c:extLst>
        </c:ser>
        <c:dLbls>
          <c:showLegendKey val="0"/>
          <c:showVal val="0"/>
          <c:showCatName val="0"/>
          <c:showSerName val="0"/>
          <c:showPercent val="0"/>
          <c:showBubbleSize val="0"/>
        </c:dLbls>
        <c:gapWidth val="150"/>
        <c:axId val="-2109651144"/>
        <c:axId val="-2109656984"/>
      </c:barChart>
      <c:catAx>
        <c:axId val="-2109651144"/>
        <c:scaling>
          <c:orientation val="minMax"/>
        </c:scaling>
        <c:delete val="0"/>
        <c:axPos val="b"/>
        <c:title>
          <c:tx>
            <c:rich>
              <a:bodyPr/>
              <a:lstStyle/>
              <a:p>
                <a:pPr>
                  <a:defRPr/>
                </a:pPr>
                <a:r>
                  <a:rPr lang="en-US" dirty="0"/>
                  <a:t>“I like math”</a:t>
                </a:r>
              </a:p>
            </c:rich>
          </c:tx>
          <c:layout>
            <c:manualLayout>
              <c:xMode val="edge"/>
              <c:yMode val="edge"/>
              <c:x val="0.44712331097501701"/>
              <c:y val="0.91076816138355499"/>
            </c:manualLayout>
          </c:layout>
          <c:overlay val="0"/>
        </c:title>
        <c:numFmt formatCode="General" sourceLinked="0"/>
        <c:majorTickMark val="out"/>
        <c:minorTickMark val="none"/>
        <c:tickLblPos val="nextTo"/>
        <c:crossAx val="-2109656984"/>
        <c:crosses val="autoZero"/>
        <c:auto val="1"/>
        <c:lblAlgn val="ctr"/>
        <c:lblOffset val="100"/>
        <c:noMultiLvlLbl val="0"/>
      </c:catAx>
      <c:valAx>
        <c:axId val="-2109656984"/>
        <c:scaling>
          <c:orientation val="minMax"/>
        </c:scaling>
        <c:delete val="0"/>
        <c:axPos val="l"/>
        <c:title>
          <c:tx>
            <c:rich>
              <a:bodyPr rot="-5400000" vert="horz"/>
              <a:lstStyle/>
              <a:p>
                <a:pPr>
                  <a:defRPr/>
                </a:pPr>
                <a:r>
                  <a:rPr lang="en-US"/>
                  <a:t>Pretest Score</a:t>
                </a:r>
              </a:p>
            </c:rich>
          </c:tx>
          <c:overlay val="0"/>
        </c:title>
        <c:numFmt formatCode="General" sourceLinked="1"/>
        <c:majorTickMark val="out"/>
        <c:minorTickMark val="none"/>
        <c:tickLblPos val="nextTo"/>
        <c:crossAx val="-21096511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plotArea>
      <c:layout/>
      <c:barChart>
        <c:barDir val="col"/>
        <c:grouping val="clustered"/>
        <c:varyColors val="0"/>
        <c:ser>
          <c:idx val="0"/>
          <c:order val="0"/>
          <c:invertIfNegative val="0"/>
          <c:errBars>
            <c:errBarType val="both"/>
            <c:errValType val="cust"/>
            <c:noEndCap val="0"/>
            <c:plus>
              <c:numRef>
                <c:f>[Workbook1]Sheet1!$E$2:$E$18</c:f>
                <c:numCache>
                  <c:formatCode>General</c:formatCode>
                  <c:ptCount val="17"/>
                  <c:pt idx="0">
                    <c:v>0.67</c:v>
                  </c:pt>
                  <c:pt idx="1">
                    <c:v>0.56000000000000005</c:v>
                  </c:pt>
                  <c:pt idx="2">
                    <c:v>0.18</c:v>
                  </c:pt>
                  <c:pt idx="3">
                    <c:v>0.47</c:v>
                  </c:pt>
                  <c:pt idx="4">
                    <c:v>0.33</c:v>
                  </c:pt>
                  <c:pt idx="5">
                    <c:v>0.18</c:v>
                  </c:pt>
                  <c:pt idx="6">
                    <c:v>0.11</c:v>
                  </c:pt>
                  <c:pt idx="7">
                    <c:v>0.24</c:v>
                  </c:pt>
                  <c:pt idx="8">
                    <c:v>0.23</c:v>
                  </c:pt>
                  <c:pt idx="9">
                    <c:v>0.31</c:v>
                  </c:pt>
                  <c:pt idx="10">
                    <c:v>0.19</c:v>
                  </c:pt>
                  <c:pt idx="11">
                    <c:v>0.26</c:v>
                  </c:pt>
                  <c:pt idx="12">
                    <c:v>0.4</c:v>
                  </c:pt>
                  <c:pt idx="13">
                    <c:v>0.64</c:v>
                  </c:pt>
                  <c:pt idx="14">
                    <c:v>1.02</c:v>
                  </c:pt>
                  <c:pt idx="15">
                    <c:v>0.64</c:v>
                  </c:pt>
                  <c:pt idx="16">
                    <c:v>1.22</c:v>
                  </c:pt>
                </c:numCache>
              </c:numRef>
            </c:plus>
            <c:minus>
              <c:numRef>
                <c:f>[Workbook1]Sheet1!$E$2:$E$18</c:f>
                <c:numCache>
                  <c:formatCode>General</c:formatCode>
                  <c:ptCount val="17"/>
                  <c:pt idx="0">
                    <c:v>0.67</c:v>
                  </c:pt>
                  <c:pt idx="1">
                    <c:v>0.56000000000000005</c:v>
                  </c:pt>
                  <c:pt idx="2">
                    <c:v>0.18</c:v>
                  </c:pt>
                  <c:pt idx="3">
                    <c:v>0.47</c:v>
                  </c:pt>
                  <c:pt idx="4">
                    <c:v>0.33</c:v>
                  </c:pt>
                  <c:pt idx="5">
                    <c:v>0.18</c:v>
                  </c:pt>
                  <c:pt idx="6">
                    <c:v>0.11</c:v>
                  </c:pt>
                  <c:pt idx="7">
                    <c:v>0.24</c:v>
                  </c:pt>
                  <c:pt idx="8">
                    <c:v>0.23</c:v>
                  </c:pt>
                  <c:pt idx="9">
                    <c:v>0.31</c:v>
                  </c:pt>
                  <c:pt idx="10">
                    <c:v>0.19</c:v>
                  </c:pt>
                  <c:pt idx="11">
                    <c:v>0.26</c:v>
                  </c:pt>
                  <c:pt idx="12">
                    <c:v>0.4</c:v>
                  </c:pt>
                  <c:pt idx="13">
                    <c:v>0.64</c:v>
                  </c:pt>
                  <c:pt idx="14">
                    <c:v>1.02</c:v>
                  </c:pt>
                  <c:pt idx="15">
                    <c:v>0.64</c:v>
                  </c:pt>
                  <c:pt idx="16">
                    <c:v>1.22</c:v>
                  </c:pt>
                </c:numCache>
              </c:numRef>
            </c:minus>
          </c:errBars>
          <c:val>
            <c:numRef>
              <c:f>[Workbook1]Sheet1!$D$2:$D$18</c:f>
              <c:numCache>
                <c:formatCode>General</c:formatCode>
                <c:ptCount val="17"/>
                <c:pt idx="0">
                  <c:v>-2.4700000000000002</c:v>
                </c:pt>
                <c:pt idx="1">
                  <c:v>0.26</c:v>
                </c:pt>
                <c:pt idx="2">
                  <c:v>0.43</c:v>
                </c:pt>
                <c:pt idx="3">
                  <c:v>0.55000000000000004</c:v>
                </c:pt>
                <c:pt idx="4">
                  <c:v>0.67</c:v>
                </c:pt>
                <c:pt idx="5">
                  <c:v>0.72</c:v>
                </c:pt>
                <c:pt idx="6">
                  <c:v>0.77</c:v>
                </c:pt>
                <c:pt idx="7">
                  <c:v>0.86</c:v>
                </c:pt>
                <c:pt idx="8">
                  <c:v>1.05</c:v>
                </c:pt>
                <c:pt idx="9">
                  <c:v>1.24</c:v>
                </c:pt>
                <c:pt idx="10">
                  <c:v>1.42</c:v>
                </c:pt>
                <c:pt idx="11">
                  <c:v>1.49</c:v>
                </c:pt>
                <c:pt idx="12">
                  <c:v>1.61</c:v>
                </c:pt>
                <c:pt idx="13">
                  <c:v>1.9</c:v>
                </c:pt>
                <c:pt idx="14">
                  <c:v>2.2000000000000002</c:v>
                </c:pt>
                <c:pt idx="15">
                  <c:v>2.44</c:v>
                </c:pt>
                <c:pt idx="16">
                  <c:v>3</c:v>
                </c:pt>
              </c:numCache>
            </c:numRef>
          </c:val>
          <c:extLst>
            <c:ext xmlns:c16="http://schemas.microsoft.com/office/drawing/2014/chart" uri="{C3380CC4-5D6E-409C-BE32-E72D297353CC}">
              <c16:uniqueId val="{00000000-7C7B-9E47-9498-9D445425393C}"/>
            </c:ext>
          </c:extLst>
        </c:ser>
        <c:dLbls>
          <c:showLegendKey val="0"/>
          <c:showVal val="0"/>
          <c:showCatName val="0"/>
          <c:showSerName val="0"/>
          <c:showPercent val="0"/>
          <c:showBubbleSize val="0"/>
        </c:dLbls>
        <c:gapWidth val="150"/>
        <c:axId val="-2117253640"/>
        <c:axId val="-2108657768"/>
      </c:barChart>
      <c:catAx>
        <c:axId val="-2117253640"/>
        <c:scaling>
          <c:orientation val="minMax"/>
        </c:scaling>
        <c:delete val="1"/>
        <c:axPos val="b"/>
        <c:majorTickMark val="out"/>
        <c:minorTickMark val="none"/>
        <c:tickLblPos val="nextTo"/>
        <c:crossAx val="-2108657768"/>
        <c:crosses val="autoZero"/>
        <c:auto val="1"/>
        <c:lblAlgn val="ctr"/>
        <c:lblOffset val="100"/>
        <c:noMultiLvlLbl val="0"/>
      </c:catAx>
      <c:valAx>
        <c:axId val="-2108657768"/>
        <c:scaling>
          <c:orientation val="minMax"/>
        </c:scaling>
        <c:delete val="0"/>
        <c:axPos val="l"/>
        <c:title>
          <c:tx>
            <c:rich>
              <a:bodyPr rot="-5400000" vert="horz"/>
              <a:lstStyle/>
              <a:p>
                <a:pPr>
                  <a:defRPr sz="1400"/>
                </a:pPr>
                <a:r>
                  <a:rPr lang="en-US" sz="1800" dirty="0"/>
                  <a:t>IDK (Pre-Post)</a:t>
                </a:r>
              </a:p>
            </c:rich>
          </c:tx>
          <c:overlay val="0"/>
        </c:title>
        <c:numFmt formatCode="General" sourceLinked="1"/>
        <c:majorTickMark val="out"/>
        <c:minorTickMark val="none"/>
        <c:tickLblPos val="nextTo"/>
        <c:crossAx val="-211725364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lrMapOvr bg1="lt1" tx1="dk1" bg2="lt2" tx2="dk2" accent1="accent1" accent2="accent2" accent3="accent3" accent4="accent4" accent5="accent5" accent6="accent6" hlink="hlink" folHlink="folHlink"/>
  <c:chart>
    <c:title>
      <c:tx>
        <c:rich>
          <a:bodyPr/>
          <a:lstStyle/>
          <a:p>
            <a:pPr>
              <a:defRPr/>
            </a:pPr>
            <a:r>
              <a:rPr lang="en-US"/>
              <a:t>Which statement best describes the relationship between math and biology?</a:t>
            </a:r>
          </a:p>
        </c:rich>
      </c:tx>
      <c:overlay val="0"/>
    </c:title>
    <c:autoTitleDeleted val="0"/>
    <c:plotArea>
      <c:layout/>
      <c:barChart>
        <c:barDir val="col"/>
        <c:grouping val="clustered"/>
        <c:varyColors val="0"/>
        <c:ser>
          <c:idx val="0"/>
          <c:order val="0"/>
          <c:tx>
            <c:v>Pretest</c:v>
          </c:tx>
          <c:invertIfNegative val="0"/>
          <c:cat>
            <c:strRef>
              <c:f>Attitudes!$A$8:$A$10</c:f>
              <c:strCache>
                <c:ptCount val="3"/>
                <c:pt idx="0">
                  <c:v>Math is not necessary</c:v>
                </c:pt>
                <c:pt idx="1">
                  <c:v>Math is helpful</c:v>
                </c:pt>
                <c:pt idx="2">
                  <c:v>Math is essential</c:v>
                </c:pt>
              </c:strCache>
            </c:strRef>
          </c:cat>
          <c:val>
            <c:numRef>
              <c:f>Attitudes!$D$3:$D$5</c:f>
              <c:numCache>
                <c:formatCode>General</c:formatCode>
                <c:ptCount val="3"/>
                <c:pt idx="0">
                  <c:v>6.3</c:v>
                </c:pt>
                <c:pt idx="1">
                  <c:v>27.6</c:v>
                </c:pt>
                <c:pt idx="2">
                  <c:v>66</c:v>
                </c:pt>
              </c:numCache>
            </c:numRef>
          </c:val>
          <c:extLst>
            <c:ext xmlns:c16="http://schemas.microsoft.com/office/drawing/2014/chart" uri="{C3380CC4-5D6E-409C-BE32-E72D297353CC}">
              <c16:uniqueId val="{00000000-5C34-3540-AE5D-C7C342880C6D}"/>
            </c:ext>
          </c:extLst>
        </c:ser>
        <c:ser>
          <c:idx val="1"/>
          <c:order val="1"/>
          <c:tx>
            <c:v>Post-test</c:v>
          </c:tx>
          <c:invertIfNegative val="0"/>
          <c:cat>
            <c:strRef>
              <c:f>Attitudes!$A$8:$A$10</c:f>
              <c:strCache>
                <c:ptCount val="3"/>
                <c:pt idx="0">
                  <c:v>Math is not necessary</c:v>
                </c:pt>
                <c:pt idx="1">
                  <c:v>Math is helpful</c:v>
                </c:pt>
                <c:pt idx="2">
                  <c:v>Math is essential</c:v>
                </c:pt>
              </c:strCache>
            </c:strRef>
          </c:cat>
          <c:val>
            <c:numRef>
              <c:f>Attitudes!$E$3:$E$5</c:f>
              <c:numCache>
                <c:formatCode>General</c:formatCode>
                <c:ptCount val="3"/>
                <c:pt idx="0">
                  <c:v>8.8000000000000007</c:v>
                </c:pt>
                <c:pt idx="1">
                  <c:v>23.4</c:v>
                </c:pt>
                <c:pt idx="2">
                  <c:v>67.400000000000006</c:v>
                </c:pt>
              </c:numCache>
            </c:numRef>
          </c:val>
          <c:extLst>
            <c:ext xmlns:c16="http://schemas.microsoft.com/office/drawing/2014/chart" uri="{C3380CC4-5D6E-409C-BE32-E72D297353CC}">
              <c16:uniqueId val="{00000001-5C34-3540-AE5D-C7C342880C6D}"/>
            </c:ext>
          </c:extLst>
        </c:ser>
        <c:dLbls>
          <c:showLegendKey val="0"/>
          <c:showVal val="0"/>
          <c:showCatName val="0"/>
          <c:showSerName val="0"/>
          <c:showPercent val="0"/>
          <c:showBubbleSize val="0"/>
        </c:dLbls>
        <c:gapWidth val="150"/>
        <c:axId val="-2078807896"/>
        <c:axId val="-2078804920"/>
      </c:barChart>
      <c:catAx>
        <c:axId val="-2078807896"/>
        <c:scaling>
          <c:orientation val="minMax"/>
        </c:scaling>
        <c:delete val="0"/>
        <c:axPos val="b"/>
        <c:numFmt formatCode="General" sourceLinked="0"/>
        <c:majorTickMark val="out"/>
        <c:minorTickMark val="none"/>
        <c:tickLblPos val="nextTo"/>
        <c:crossAx val="-2078804920"/>
        <c:crosses val="autoZero"/>
        <c:auto val="1"/>
        <c:lblAlgn val="ctr"/>
        <c:lblOffset val="100"/>
        <c:noMultiLvlLbl val="0"/>
      </c:catAx>
      <c:valAx>
        <c:axId val="-2078804920"/>
        <c:scaling>
          <c:orientation val="minMax"/>
        </c:scaling>
        <c:delete val="0"/>
        <c:axPos val="l"/>
        <c:title>
          <c:tx>
            <c:rich>
              <a:bodyPr rot="-5400000" vert="horz"/>
              <a:lstStyle/>
              <a:p>
                <a:pPr>
                  <a:defRPr/>
                </a:pPr>
                <a:r>
                  <a:rPr lang="en-US"/>
                  <a:t>% of students</a:t>
                </a:r>
              </a:p>
            </c:rich>
          </c:tx>
          <c:overlay val="0"/>
        </c:title>
        <c:numFmt formatCode="General" sourceLinked="1"/>
        <c:majorTickMark val="out"/>
        <c:minorTickMark val="none"/>
        <c:tickLblPos val="nextTo"/>
        <c:crossAx val="-207880789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6FA56-8E3E-49A1-8C69-1F8A756A7668}" type="doc">
      <dgm:prSet loTypeId="urn:microsoft.com/office/officeart/2005/8/layout/radial4" loCatId="cycle" qsTypeId="urn:microsoft.com/office/officeart/2005/8/quickstyle/simple1" qsCatId="simple" csTypeId="urn:microsoft.com/office/officeart/2005/8/colors/accent1_2" csCatId="accent1" phldr="1"/>
      <dgm:spPr/>
      <dgm:t>
        <a:bodyPr/>
        <a:lstStyle/>
        <a:p>
          <a:endParaRPr lang="en-US"/>
        </a:p>
      </dgm:t>
    </dgm:pt>
    <dgm:pt modelId="{0BB3D7D6-3585-4540-8B95-0C724A1728CC}">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solidFill>
                <a:schemeClr val="bg1"/>
              </a:solidFill>
            </a:rPr>
            <a:t>Formalism</a:t>
          </a:r>
        </a:p>
      </dgm:t>
    </dgm:pt>
    <dgm:pt modelId="{AF3CC135-4770-42E6-AE17-94C023A07998}" type="parTrans" cxnId="{0379B6DE-D421-4DBE-A9C8-F6A94E603DF0}">
      <dgm:prSet/>
      <dgm:spPr>
        <a:solidFill>
          <a:srgbClr val="9CB084"/>
        </a:solidFill>
      </dgm:spPr>
      <dgm:t>
        <a:bodyPr/>
        <a:lstStyle/>
        <a:p>
          <a:endParaRPr lang="en-US"/>
        </a:p>
      </dgm:t>
    </dgm:pt>
    <dgm:pt modelId="{E86B2634-5909-4BFB-8CF1-45EEB7D816C3}" type="sibTrans" cxnId="{0379B6DE-D421-4DBE-A9C8-F6A94E603DF0}">
      <dgm:prSet/>
      <dgm:spPr/>
      <dgm:t>
        <a:bodyPr/>
        <a:lstStyle/>
        <a:p>
          <a:endParaRPr lang="en-US"/>
        </a:p>
      </dgm:t>
    </dgm:pt>
    <dgm:pt modelId="{FF550825-62FE-4BA3-A6EA-DDE9FDC843EB}">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“Cookbook”</a:t>
          </a:r>
        </a:p>
      </dgm:t>
    </dgm:pt>
    <dgm:pt modelId="{7C1FC2FF-E9DF-44BD-97F1-6814561AF2DE}" type="parTrans" cxnId="{1271E82B-7ED0-4F1B-AEE3-34C0811D753A}">
      <dgm:prSet/>
      <dgm:spPr>
        <a:solidFill>
          <a:srgbClr val="9CB084"/>
        </a:solidFill>
      </dgm:spPr>
      <dgm:t>
        <a:bodyPr/>
        <a:lstStyle/>
        <a:p>
          <a:endParaRPr lang="en-US"/>
        </a:p>
      </dgm:t>
    </dgm:pt>
    <dgm:pt modelId="{3C9680E3-9F8E-4D9D-8296-01668B614E47}" type="sibTrans" cxnId="{1271E82B-7ED0-4F1B-AEE3-34C0811D753A}">
      <dgm:prSet/>
      <dgm:spPr/>
      <dgm:t>
        <a:bodyPr/>
        <a:lstStyle/>
        <a:p>
          <a:endParaRPr lang="en-US"/>
        </a:p>
      </dgm:t>
    </dgm:pt>
    <dgm:pt modelId="{6E80D43E-BDF9-274E-A8E9-E8B0632DDC5D}">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solidFill>
                <a:schemeClr val="bg1"/>
              </a:solidFill>
            </a:rPr>
            <a:t>Understanding</a:t>
          </a:r>
        </a:p>
      </dgm:t>
    </dgm:pt>
    <dgm:pt modelId="{58CD2FBC-5D73-8A41-B5ED-ACEDF3C01BC3}" type="parTrans" cxnId="{37E08BCC-46A7-0B49-9243-2087F1396895}">
      <dgm:prSet/>
      <dgm:spPr/>
      <dgm:t>
        <a:bodyPr/>
        <a:lstStyle/>
        <a:p>
          <a:endParaRPr lang="en-US"/>
        </a:p>
      </dgm:t>
    </dgm:pt>
    <dgm:pt modelId="{BD12CC5B-E4FB-3A40-9BBE-4B9CB8397F55}" type="sibTrans" cxnId="{37E08BCC-46A7-0B49-9243-2087F1396895}">
      <dgm:prSet/>
      <dgm:spPr/>
      <dgm:t>
        <a:bodyPr/>
        <a:lstStyle/>
        <a:p>
          <a:endParaRPr lang="en-US"/>
        </a:p>
      </dgm:t>
    </dgm:pt>
    <dgm:pt modelId="{F160DE98-9B65-B442-95FE-6AA19DE520A9}">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solidFill>
                <a:schemeClr val="bg1"/>
              </a:solidFill>
            </a:rPr>
            <a:t>Intuition</a:t>
          </a:r>
        </a:p>
      </dgm:t>
    </dgm:pt>
    <dgm:pt modelId="{1C4DF14D-9DEA-AF40-BAFD-A209A5DCB6F1}" type="parTrans" cxnId="{0AC9A47A-AB34-5847-BE7B-5052A1E8B4A4}">
      <dgm:prSet/>
      <dgm:spPr>
        <a:solidFill>
          <a:srgbClr val="9CB084"/>
        </a:solidFill>
      </dgm:spPr>
      <dgm:t>
        <a:bodyPr/>
        <a:lstStyle/>
        <a:p>
          <a:endParaRPr lang="en-US"/>
        </a:p>
      </dgm:t>
    </dgm:pt>
    <dgm:pt modelId="{683F82C2-D73B-8D4B-B349-E9E9F13EC5FA}" type="sibTrans" cxnId="{0AC9A47A-AB34-5847-BE7B-5052A1E8B4A4}">
      <dgm:prSet/>
      <dgm:spPr/>
      <dgm:t>
        <a:bodyPr/>
        <a:lstStyle/>
        <a:p>
          <a:endParaRPr lang="en-US"/>
        </a:p>
      </dgm:t>
    </dgm:pt>
    <dgm:pt modelId="{AC556211-5CF0-DA4B-B80D-E75CAB6EC3C9}" type="pres">
      <dgm:prSet presAssocID="{1126FA56-8E3E-49A1-8C69-1F8A756A7668}" presName="cycle" presStyleCnt="0">
        <dgm:presLayoutVars>
          <dgm:chMax val="1"/>
          <dgm:dir/>
          <dgm:animLvl val="ctr"/>
          <dgm:resizeHandles val="exact"/>
        </dgm:presLayoutVars>
      </dgm:prSet>
      <dgm:spPr/>
    </dgm:pt>
    <dgm:pt modelId="{7BB2D969-B1F6-864E-9F59-3AAFA69467FA}" type="pres">
      <dgm:prSet presAssocID="{6E80D43E-BDF9-274E-A8E9-E8B0632DDC5D}" presName="centerShape" presStyleLbl="node0" presStyleIdx="0" presStyleCnt="1" custScaleX="134176" custScaleY="133638" custLinFactNeighborY="8734"/>
      <dgm:spPr/>
    </dgm:pt>
    <dgm:pt modelId="{2F93596A-0A1D-0041-A409-F7677A503FD8}" type="pres">
      <dgm:prSet presAssocID="{AF3CC135-4770-42E6-AE17-94C023A07998}" presName="parTrans" presStyleLbl="bgSibTrans2D1" presStyleIdx="0" presStyleCnt="3"/>
      <dgm:spPr/>
    </dgm:pt>
    <dgm:pt modelId="{C8F4F0CA-BD56-754A-946E-5046628755C8}" type="pres">
      <dgm:prSet presAssocID="{0BB3D7D6-3585-4540-8B95-0C724A1728CC}" presName="node" presStyleLbl="node1" presStyleIdx="0" presStyleCnt="3" custRadScaleRad="114884" custRadScaleInc="-551">
        <dgm:presLayoutVars>
          <dgm:bulletEnabled val="1"/>
        </dgm:presLayoutVars>
      </dgm:prSet>
      <dgm:spPr/>
    </dgm:pt>
    <dgm:pt modelId="{E08542E1-11D9-A646-8010-8A4F37CEC2BD}" type="pres">
      <dgm:prSet presAssocID="{1C4DF14D-9DEA-AF40-BAFD-A209A5DCB6F1}" presName="parTrans" presStyleLbl="bgSibTrans2D1" presStyleIdx="1" presStyleCnt="3"/>
      <dgm:spPr/>
    </dgm:pt>
    <dgm:pt modelId="{3D2EE027-C621-D742-8323-4E709C111D90}" type="pres">
      <dgm:prSet presAssocID="{F160DE98-9B65-B442-95FE-6AA19DE520A9}" presName="node" presStyleLbl="node1" presStyleIdx="1" presStyleCnt="3">
        <dgm:presLayoutVars>
          <dgm:bulletEnabled val="1"/>
        </dgm:presLayoutVars>
      </dgm:prSet>
      <dgm:spPr/>
    </dgm:pt>
    <dgm:pt modelId="{E9807B26-3454-C244-92A8-A8D5E77CE236}" type="pres">
      <dgm:prSet presAssocID="{7C1FC2FF-E9DF-44BD-97F1-6814561AF2DE}" presName="parTrans" presStyleLbl="bgSibTrans2D1" presStyleIdx="2" presStyleCnt="3"/>
      <dgm:spPr/>
    </dgm:pt>
    <dgm:pt modelId="{F3097BA4-8FFA-1949-8858-937038A6CD91}" type="pres">
      <dgm:prSet presAssocID="{FF550825-62FE-4BA3-A6EA-DDE9FDC843EB}" presName="node" presStyleLbl="node1" presStyleIdx="2" presStyleCnt="3" custRadScaleRad="118317" custRadScaleInc="-3341">
        <dgm:presLayoutVars>
          <dgm:bulletEnabled val="1"/>
        </dgm:presLayoutVars>
      </dgm:prSet>
      <dgm:spPr/>
    </dgm:pt>
  </dgm:ptLst>
  <dgm:cxnLst>
    <dgm:cxn modelId="{F613DB0C-6C7C-5048-99D2-435E688AF987}" type="presOf" srcId="{7C1FC2FF-E9DF-44BD-97F1-6814561AF2DE}" destId="{E9807B26-3454-C244-92A8-A8D5E77CE236}" srcOrd="0" destOrd="0" presId="urn:microsoft.com/office/officeart/2005/8/layout/radial4"/>
    <dgm:cxn modelId="{DB9E441F-7A93-F348-983C-0546E67D338C}" type="presOf" srcId="{1C4DF14D-9DEA-AF40-BAFD-A209A5DCB6F1}" destId="{E08542E1-11D9-A646-8010-8A4F37CEC2BD}" srcOrd="0" destOrd="0" presId="urn:microsoft.com/office/officeart/2005/8/layout/radial4"/>
    <dgm:cxn modelId="{1271E82B-7ED0-4F1B-AEE3-34C0811D753A}" srcId="{6E80D43E-BDF9-274E-A8E9-E8B0632DDC5D}" destId="{FF550825-62FE-4BA3-A6EA-DDE9FDC843EB}" srcOrd="2" destOrd="0" parTransId="{7C1FC2FF-E9DF-44BD-97F1-6814561AF2DE}" sibTransId="{3C9680E3-9F8E-4D9D-8296-01668B614E47}"/>
    <dgm:cxn modelId="{EFE22731-196B-7241-9538-CE3E1A5D8E20}" type="presOf" srcId="{1126FA56-8E3E-49A1-8C69-1F8A756A7668}" destId="{AC556211-5CF0-DA4B-B80D-E75CAB6EC3C9}" srcOrd="0" destOrd="0" presId="urn:microsoft.com/office/officeart/2005/8/layout/radial4"/>
    <dgm:cxn modelId="{730D9D35-AE98-D448-A789-CBF1589ACE46}" type="presOf" srcId="{6E80D43E-BDF9-274E-A8E9-E8B0632DDC5D}" destId="{7BB2D969-B1F6-864E-9F59-3AAFA69467FA}" srcOrd="0" destOrd="0" presId="urn:microsoft.com/office/officeart/2005/8/layout/radial4"/>
    <dgm:cxn modelId="{C2ACE075-3EF3-3E48-96EA-B247233EDE9E}" type="presOf" srcId="{AF3CC135-4770-42E6-AE17-94C023A07998}" destId="{2F93596A-0A1D-0041-A409-F7677A503FD8}" srcOrd="0" destOrd="0" presId="urn:microsoft.com/office/officeart/2005/8/layout/radial4"/>
    <dgm:cxn modelId="{0AC9A47A-AB34-5847-BE7B-5052A1E8B4A4}" srcId="{6E80D43E-BDF9-274E-A8E9-E8B0632DDC5D}" destId="{F160DE98-9B65-B442-95FE-6AA19DE520A9}" srcOrd="1" destOrd="0" parTransId="{1C4DF14D-9DEA-AF40-BAFD-A209A5DCB6F1}" sibTransId="{683F82C2-D73B-8D4B-B349-E9E9F13EC5FA}"/>
    <dgm:cxn modelId="{E29D68BF-78CF-EC4C-94C7-3E56C2420A86}" type="presOf" srcId="{FF550825-62FE-4BA3-A6EA-DDE9FDC843EB}" destId="{F3097BA4-8FFA-1949-8858-937038A6CD91}" srcOrd="0" destOrd="0" presId="urn:microsoft.com/office/officeart/2005/8/layout/radial4"/>
    <dgm:cxn modelId="{37E08BCC-46A7-0B49-9243-2087F1396895}" srcId="{1126FA56-8E3E-49A1-8C69-1F8A756A7668}" destId="{6E80D43E-BDF9-274E-A8E9-E8B0632DDC5D}" srcOrd="0" destOrd="0" parTransId="{58CD2FBC-5D73-8A41-B5ED-ACEDF3C01BC3}" sibTransId="{BD12CC5B-E4FB-3A40-9BBE-4B9CB8397F55}"/>
    <dgm:cxn modelId="{A0EC07CE-C3E3-474E-AC2B-7EAFB55CB230}" type="presOf" srcId="{0BB3D7D6-3585-4540-8B95-0C724A1728CC}" destId="{C8F4F0CA-BD56-754A-946E-5046628755C8}" srcOrd="0" destOrd="0" presId="urn:microsoft.com/office/officeart/2005/8/layout/radial4"/>
    <dgm:cxn modelId="{0379B6DE-D421-4DBE-A9C8-F6A94E603DF0}" srcId="{6E80D43E-BDF9-274E-A8E9-E8B0632DDC5D}" destId="{0BB3D7D6-3585-4540-8B95-0C724A1728CC}" srcOrd="0" destOrd="0" parTransId="{AF3CC135-4770-42E6-AE17-94C023A07998}" sibTransId="{E86B2634-5909-4BFB-8CF1-45EEB7D816C3}"/>
    <dgm:cxn modelId="{87CB4AFE-F40A-3A4B-B37C-1DF4841999C5}" type="presOf" srcId="{F160DE98-9B65-B442-95FE-6AA19DE520A9}" destId="{3D2EE027-C621-D742-8323-4E709C111D90}" srcOrd="0" destOrd="0" presId="urn:microsoft.com/office/officeart/2005/8/layout/radial4"/>
    <dgm:cxn modelId="{AB13185D-C431-E949-AFF0-8D824E801D83}" type="presParOf" srcId="{AC556211-5CF0-DA4B-B80D-E75CAB6EC3C9}" destId="{7BB2D969-B1F6-864E-9F59-3AAFA69467FA}" srcOrd="0" destOrd="0" presId="urn:microsoft.com/office/officeart/2005/8/layout/radial4"/>
    <dgm:cxn modelId="{CB95A622-F8B1-1143-A0ED-079FA524F1EF}" type="presParOf" srcId="{AC556211-5CF0-DA4B-B80D-E75CAB6EC3C9}" destId="{2F93596A-0A1D-0041-A409-F7677A503FD8}" srcOrd="1" destOrd="0" presId="urn:microsoft.com/office/officeart/2005/8/layout/radial4"/>
    <dgm:cxn modelId="{AEB55635-545F-9648-A5EB-DC27CD1EF4B2}" type="presParOf" srcId="{AC556211-5CF0-DA4B-B80D-E75CAB6EC3C9}" destId="{C8F4F0CA-BD56-754A-946E-5046628755C8}" srcOrd="2" destOrd="0" presId="urn:microsoft.com/office/officeart/2005/8/layout/radial4"/>
    <dgm:cxn modelId="{F572B556-7CD3-5748-8290-ABBC22D2B89D}" type="presParOf" srcId="{AC556211-5CF0-DA4B-B80D-E75CAB6EC3C9}" destId="{E08542E1-11D9-A646-8010-8A4F37CEC2BD}" srcOrd="3" destOrd="0" presId="urn:microsoft.com/office/officeart/2005/8/layout/radial4"/>
    <dgm:cxn modelId="{669C6015-1299-654A-9C05-39E85229BCCB}" type="presParOf" srcId="{AC556211-5CF0-DA4B-B80D-E75CAB6EC3C9}" destId="{3D2EE027-C621-D742-8323-4E709C111D90}" srcOrd="4" destOrd="0" presId="urn:microsoft.com/office/officeart/2005/8/layout/radial4"/>
    <dgm:cxn modelId="{41A59047-C284-9D42-8616-9CA98EAA2309}" type="presParOf" srcId="{AC556211-5CF0-DA4B-B80D-E75CAB6EC3C9}" destId="{E9807B26-3454-C244-92A8-A8D5E77CE236}" srcOrd="5" destOrd="0" presId="urn:microsoft.com/office/officeart/2005/8/layout/radial4"/>
    <dgm:cxn modelId="{DDE1F1DB-13A1-6A42-9EB4-1A913EA962DD}" type="presParOf" srcId="{AC556211-5CF0-DA4B-B80D-E75CAB6EC3C9}" destId="{F3097BA4-8FFA-1949-8858-937038A6CD9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2D969-B1F6-864E-9F59-3AAFA69467FA}">
      <dsp:nvSpPr>
        <dsp:cNvPr id="0" name=""/>
        <dsp:cNvSpPr/>
      </dsp:nvSpPr>
      <dsp:spPr>
        <a:xfrm>
          <a:off x="1822298" y="1674263"/>
          <a:ext cx="2070402" cy="2062101"/>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Understanding</a:t>
          </a:r>
        </a:p>
      </dsp:txBody>
      <dsp:txXfrm>
        <a:off x="2125501" y="1976251"/>
        <a:ext cx="1463996" cy="1458125"/>
      </dsp:txXfrm>
    </dsp:sp>
    <dsp:sp modelId="{2F93596A-0A1D-0041-A409-F7677A503FD8}">
      <dsp:nvSpPr>
        <dsp:cNvPr id="0" name=""/>
        <dsp:cNvSpPr/>
      </dsp:nvSpPr>
      <dsp:spPr>
        <a:xfrm rot="12880164">
          <a:off x="602981" y="1432433"/>
          <a:ext cx="1464123" cy="439769"/>
        </a:xfrm>
        <a:prstGeom prst="leftArrow">
          <a:avLst>
            <a:gd name="adj1" fmla="val 60000"/>
            <a:gd name="adj2" fmla="val 50000"/>
          </a:avLst>
        </a:prstGeom>
        <a:solidFill>
          <a:srgbClr val="9CB084"/>
        </a:solidFill>
        <a:ln>
          <a:noFill/>
        </a:ln>
        <a:effectLst/>
      </dsp:spPr>
      <dsp:style>
        <a:lnRef idx="0">
          <a:scrgbClr r="0" g="0" b="0"/>
        </a:lnRef>
        <a:fillRef idx="1">
          <a:scrgbClr r="0" g="0" b="0"/>
        </a:fillRef>
        <a:effectRef idx="0">
          <a:scrgbClr r="0" g="0" b="0"/>
        </a:effectRef>
        <a:fontRef idx="minor">
          <a:schemeClr val="lt1"/>
        </a:fontRef>
      </dsp:style>
    </dsp:sp>
    <dsp:sp modelId="{C8F4F0CA-BD56-754A-946E-5046628755C8}">
      <dsp:nvSpPr>
        <dsp:cNvPr id="0" name=""/>
        <dsp:cNvSpPr/>
      </dsp:nvSpPr>
      <dsp:spPr>
        <a:xfrm>
          <a:off x="12" y="649532"/>
          <a:ext cx="1465897" cy="1172718"/>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Formalism</a:t>
          </a:r>
        </a:p>
      </dsp:txBody>
      <dsp:txXfrm>
        <a:off x="34360" y="683880"/>
        <a:ext cx="1397201" cy="1104022"/>
      </dsp:txXfrm>
    </dsp:sp>
    <dsp:sp modelId="{E08542E1-11D9-A646-8010-8A4F37CEC2BD}">
      <dsp:nvSpPr>
        <dsp:cNvPr id="0" name=""/>
        <dsp:cNvSpPr/>
      </dsp:nvSpPr>
      <dsp:spPr>
        <a:xfrm rot="16200000">
          <a:off x="2282245" y="812163"/>
          <a:ext cx="1150508" cy="439769"/>
        </a:xfrm>
        <a:prstGeom prst="leftArrow">
          <a:avLst>
            <a:gd name="adj1" fmla="val 60000"/>
            <a:gd name="adj2" fmla="val 50000"/>
          </a:avLst>
        </a:prstGeom>
        <a:solidFill>
          <a:srgbClr val="9CB084"/>
        </a:solidFill>
        <a:ln>
          <a:noFill/>
        </a:ln>
        <a:effectLst/>
      </dsp:spPr>
      <dsp:style>
        <a:lnRef idx="0">
          <a:scrgbClr r="0" g="0" b="0"/>
        </a:lnRef>
        <a:fillRef idx="1">
          <a:scrgbClr r="0" g="0" b="0"/>
        </a:fillRef>
        <a:effectRef idx="0">
          <a:scrgbClr r="0" g="0" b="0"/>
        </a:effectRef>
        <a:fontRef idx="minor">
          <a:schemeClr val="lt1"/>
        </a:fontRef>
      </dsp:style>
    </dsp:sp>
    <dsp:sp modelId="{3D2EE027-C621-D742-8323-4E709C111D90}">
      <dsp:nvSpPr>
        <dsp:cNvPr id="0" name=""/>
        <dsp:cNvSpPr/>
      </dsp:nvSpPr>
      <dsp:spPr>
        <a:xfrm>
          <a:off x="2124551" y="-129564"/>
          <a:ext cx="1465897" cy="1172718"/>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Intuition</a:t>
          </a:r>
        </a:p>
      </dsp:txBody>
      <dsp:txXfrm>
        <a:off x="2158899" y="-95216"/>
        <a:ext cx="1397201" cy="1104022"/>
      </dsp:txXfrm>
    </dsp:sp>
    <dsp:sp modelId="{E9807B26-3454-C244-92A8-A8D5E77CE236}">
      <dsp:nvSpPr>
        <dsp:cNvPr id="0" name=""/>
        <dsp:cNvSpPr/>
      </dsp:nvSpPr>
      <dsp:spPr>
        <a:xfrm rot="19379724">
          <a:off x="3599633" y="1346812"/>
          <a:ext cx="1537221" cy="439769"/>
        </a:xfrm>
        <a:prstGeom prst="leftArrow">
          <a:avLst>
            <a:gd name="adj1" fmla="val 60000"/>
            <a:gd name="adj2" fmla="val 50000"/>
          </a:avLst>
        </a:prstGeom>
        <a:solidFill>
          <a:srgbClr val="9CB084"/>
        </a:solidFill>
        <a:ln>
          <a:noFill/>
        </a:ln>
        <a:effectLst/>
      </dsp:spPr>
      <dsp:style>
        <a:lnRef idx="0">
          <a:scrgbClr r="0" g="0" b="0"/>
        </a:lnRef>
        <a:fillRef idx="1">
          <a:scrgbClr r="0" g="0" b="0"/>
        </a:fillRef>
        <a:effectRef idx="0">
          <a:scrgbClr r="0" g="0" b="0"/>
        </a:effectRef>
        <a:fontRef idx="minor">
          <a:schemeClr val="lt1"/>
        </a:fontRef>
      </dsp:style>
    </dsp:sp>
    <dsp:sp modelId="{F3097BA4-8FFA-1949-8858-937038A6CD91}">
      <dsp:nvSpPr>
        <dsp:cNvPr id="0" name=""/>
        <dsp:cNvSpPr/>
      </dsp:nvSpPr>
      <dsp:spPr>
        <a:xfrm>
          <a:off x="4249097" y="517727"/>
          <a:ext cx="1465897" cy="1172718"/>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“Cookbook”</a:t>
          </a:r>
        </a:p>
      </dsp:txBody>
      <dsp:txXfrm>
        <a:off x="4283445" y="552075"/>
        <a:ext cx="1397201" cy="110402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drawing1.xml><?xml version="1.0" encoding="utf-8"?>
<c:userShapes xmlns:c="http://schemas.openxmlformats.org/drawingml/2006/chart">
  <cdr:relSizeAnchor xmlns:cdr="http://schemas.openxmlformats.org/drawingml/2006/chartDrawing">
    <cdr:from>
      <cdr:x>0.41043</cdr:x>
      <cdr:y>0.31984</cdr:y>
    </cdr:from>
    <cdr:to>
      <cdr:x>0.49905</cdr:x>
      <cdr:y>0.6411</cdr:y>
    </cdr:to>
    <cdr:cxnSp macro="">
      <cdr:nvCxnSpPr>
        <cdr:cNvPr id="3" name="Straight Arrow Connector 2">
          <a:extLst xmlns:a="http://schemas.openxmlformats.org/drawingml/2006/main">
            <a:ext uri="{FF2B5EF4-FFF2-40B4-BE49-F238E27FC236}">
              <a16:creationId xmlns:a16="http://schemas.microsoft.com/office/drawing/2014/main" id="{90DDF46E-EA73-2D49-A11F-57808F5502C3}"/>
            </a:ext>
          </a:extLst>
        </cdr:cNvPr>
        <cdr:cNvCxnSpPr/>
      </cdr:nvCxnSpPr>
      <cdr:spPr>
        <a:xfrm xmlns:a="http://schemas.openxmlformats.org/drawingml/2006/main" flipH="1">
          <a:off x="3377685" y="1447572"/>
          <a:ext cx="729257" cy="1454019"/>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0.41043</cdr:x>
      <cdr:y>0.31984</cdr:y>
    </cdr:from>
    <cdr:to>
      <cdr:x>0.49905</cdr:x>
      <cdr:y>0.6411</cdr:y>
    </cdr:to>
    <cdr:cxnSp macro="">
      <cdr:nvCxnSpPr>
        <cdr:cNvPr id="3" name="Straight Arrow Connector 2">
          <a:extLst xmlns:a="http://schemas.openxmlformats.org/drawingml/2006/main">
            <a:ext uri="{FF2B5EF4-FFF2-40B4-BE49-F238E27FC236}">
              <a16:creationId xmlns:a16="http://schemas.microsoft.com/office/drawing/2014/main" id="{FEF2A12E-F2DC-8646-977D-1F0A0A4C33EE}"/>
            </a:ext>
          </a:extLst>
        </cdr:cNvPr>
        <cdr:cNvCxnSpPr/>
      </cdr:nvCxnSpPr>
      <cdr:spPr>
        <a:xfrm xmlns:a="http://schemas.openxmlformats.org/drawingml/2006/main" flipH="1">
          <a:off x="3377685" y="1447572"/>
          <a:ext cx="729257" cy="1454019"/>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0.88182</cdr:x>
      <cdr:y>0.12948</cdr:y>
    </cdr:from>
    <cdr:to>
      <cdr:x>0.93101</cdr:x>
      <cdr:y>0.21117</cdr:y>
    </cdr:to>
    <cdr:cxnSp macro="">
      <cdr:nvCxnSpPr>
        <cdr:cNvPr id="4" name="Straight Arrow Connector 3">
          <a:extLst xmlns:a="http://schemas.openxmlformats.org/drawingml/2006/main">
            <a:ext uri="{FF2B5EF4-FFF2-40B4-BE49-F238E27FC236}">
              <a16:creationId xmlns:a16="http://schemas.microsoft.com/office/drawing/2014/main" id="{6C5B0905-FFE7-FB43-BBC0-E170D2EB2165}"/>
            </a:ext>
          </a:extLst>
        </cdr:cNvPr>
        <cdr:cNvCxnSpPr/>
      </cdr:nvCxnSpPr>
      <cdr:spPr>
        <a:xfrm xmlns:a="http://schemas.openxmlformats.org/drawingml/2006/main">
          <a:off x="7256999" y="586001"/>
          <a:ext cx="404869" cy="369725"/>
        </a:xfrm>
        <a:prstGeom xmlns:a="http://schemas.openxmlformats.org/drawingml/2006/main" prst="straightConnector1">
          <a:avLst/>
        </a:prstGeom>
        <a:ln xmlns:a="http://schemas.openxmlformats.org/drawingml/2006/main">
          <a:solidFill>
            <a:srgbClr val="00000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BD670-0BFE-EB46-93E3-2150B48C89C9}" type="datetimeFigureOut">
              <a:rPr lang="en-US" smtClean="0"/>
              <a:t>6/12/18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6FE95A-645F-D746-B689-3634E90D648A}" type="slidenum">
              <a:rPr lang="en-US" smtClean="0"/>
              <a:t>‹#›</a:t>
            </a:fld>
            <a:endParaRPr lang="en-US"/>
          </a:p>
        </p:txBody>
      </p:sp>
    </p:spTree>
    <p:extLst>
      <p:ext uri="{BB962C8B-B14F-4D97-AF65-F5344CB8AC3E}">
        <p14:creationId xmlns:p14="http://schemas.microsoft.com/office/powerpoint/2010/main" val="5676300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hangingPunct="1">
              <a:defRPr/>
            </a:pPr>
            <a:r>
              <a:rPr lang="en-US" b="1" dirty="0"/>
              <a:t> </a:t>
            </a:r>
            <a:endParaRPr lang="en-US" dirty="0"/>
          </a:p>
          <a:p>
            <a:pPr marL="171450" indent="-171450" eaLnBrk="1" hangingPunct="1">
              <a:buFont typeface="Arial"/>
              <a:buChar char="•"/>
              <a:defRPr/>
            </a:pPr>
            <a:r>
              <a:rPr lang="en-US" sz="1600" dirty="0"/>
              <a:t>A series of influential reports</a:t>
            </a:r>
          </a:p>
          <a:p>
            <a:pPr marL="171450" indent="-171450" eaLnBrk="1" hangingPunct="1">
              <a:buFont typeface="Arial"/>
              <a:buChar char="•"/>
              <a:defRPr/>
            </a:pPr>
            <a:r>
              <a:rPr lang="en-US" sz="1600" dirty="0"/>
              <a:t>Strong recommendations to make courses and curricula more interdisciplinary (among other things)</a:t>
            </a:r>
          </a:p>
          <a:p>
            <a:pPr marL="171450" indent="-171450" eaLnBrk="1" hangingPunct="1">
              <a:buFont typeface="Arial"/>
              <a:buChar char="•"/>
              <a:defRPr/>
            </a:pPr>
            <a:r>
              <a:rPr lang="en-US" sz="1600" dirty="0"/>
              <a:t>Competencies rather than curricula (the idea that an array of traditional, disciplinary courses may not be the best way of helping students learn modern science)</a:t>
            </a:r>
          </a:p>
          <a:p>
            <a:pPr marL="171450" indent="-171450" eaLnBrk="1" hangingPunct="1">
              <a:buFont typeface="Arial"/>
              <a:buChar char="•"/>
              <a:defRPr/>
            </a:pPr>
            <a:endParaRPr lang="en-US" sz="1600" dirty="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647D94-E821-C64F-86B6-3D66CB36E31B}" type="slidenum">
              <a:rPr lang="en-US" sz="1200"/>
              <a:pPr eaLnBrk="1" hangingPunct="1"/>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FE95A-645F-D746-B689-3634E90D648A}" type="slidenum">
              <a:rPr lang="en-US" smtClean="0"/>
              <a:t>36</a:t>
            </a:fld>
            <a:endParaRPr lang="en-US"/>
          </a:p>
        </p:txBody>
      </p:sp>
    </p:spTree>
    <p:extLst>
      <p:ext uri="{BB962C8B-B14F-4D97-AF65-F5344CB8AC3E}">
        <p14:creationId xmlns:p14="http://schemas.microsoft.com/office/powerpoint/2010/main" val="1630687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 change over the course of a semester</a:t>
            </a:r>
          </a:p>
          <a:p>
            <a:endParaRPr lang="en-US" dirty="0"/>
          </a:p>
        </p:txBody>
      </p:sp>
      <p:sp>
        <p:nvSpPr>
          <p:cNvPr id="4" name="Slide Number Placeholder 3"/>
          <p:cNvSpPr>
            <a:spLocks noGrp="1"/>
          </p:cNvSpPr>
          <p:nvPr>
            <p:ph type="sldNum" sz="quarter" idx="10"/>
          </p:nvPr>
        </p:nvSpPr>
        <p:spPr/>
        <p:txBody>
          <a:bodyPr/>
          <a:lstStyle/>
          <a:p>
            <a:fld id="{765B010C-8B52-184E-9CA7-2560EA74BFA9}" type="slidenum">
              <a:rPr lang="en-US" smtClean="0"/>
              <a:t>37</a:t>
            </a:fld>
            <a:endParaRPr lang="en-US"/>
          </a:p>
        </p:txBody>
      </p:sp>
    </p:spTree>
    <p:extLst>
      <p:ext uri="{BB962C8B-B14F-4D97-AF65-F5344CB8AC3E}">
        <p14:creationId xmlns:p14="http://schemas.microsoft.com/office/powerpoint/2010/main" val="3895771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of p</a:t>
            </a:r>
            <a:r>
              <a:rPr lang="en-US" dirty="0"/>
              <a:t>ositive words has been shown to </a:t>
            </a:r>
          </a:p>
          <a:p>
            <a:pPr marL="171450" indent="-171450">
              <a:buFont typeface="Arial"/>
              <a:buChar char="•"/>
            </a:pPr>
            <a:r>
              <a:rPr lang="en-US" sz="1200" i="1" kern="1200" dirty="0">
                <a:solidFill>
                  <a:schemeClr val="tx1"/>
                </a:solidFill>
                <a:latin typeface="+mn-lt"/>
                <a:ea typeface="+mn-ea"/>
                <a:cs typeface="+mn-cs"/>
              </a:rPr>
              <a:t>influence the expression of genes that regulate physical and emotional stress.</a:t>
            </a:r>
          </a:p>
          <a:p>
            <a:pPr marL="171450" indent="-171450">
              <a:buFont typeface="Arial"/>
              <a:buChar char="•"/>
            </a:pPr>
            <a:r>
              <a:rPr lang="en-US" dirty="0"/>
              <a:t>Positively affect motivation</a:t>
            </a:r>
          </a:p>
          <a:p>
            <a:pPr marL="171450" indent="-171450">
              <a:buFont typeface="Arial"/>
              <a:buChar char="•"/>
            </a:pPr>
            <a:r>
              <a:rPr lang="en-US" dirty="0"/>
              <a:t>Strengthen cognitive reasoning</a:t>
            </a:r>
          </a:p>
          <a:p>
            <a:pPr marL="171450" indent="-171450">
              <a:buFont typeface="Arial"/>
              <a:buChar char="•"/>
            </a:pPr>
            <a:endParaRPr lang="en-US" dirty="0"/>
          </a:p>
          <a:p>
            <a:pPr marL="0" indent="0">
              <a:buFont typeface="Arial"/>
              <a:buNone/>
            </a:pPr>
            <a:r>
              <a:rPr lang="en-US" sz="1200" kern="1200" dirty="0">
                <a:solidFill>
                  <a:schemeClr val="tx1"/>
                </a:solidFill>
                <a:latin typeface="+mn-lt"/>
                <a:ea typeface="+mn-ea"/>
                <a:cs typeface="+mn-cs"/>
              </a:rPr>
              <a:t>Newberg and Waldman. 1994.  “Words Can Change Your Brain”</a:t>
            </a:r>
            <a:endParaRPr lang="en-US" dirty="0"/>
          </a:p>
        </p:txBody>
      </p:sp>
      <p:sp>
        <p:nvSpPr>
          <p:cNvPr id="4" name="Slide Number Placeholder 3"/>
          <p:cNvSpPr>
            <a:spLocks noGrp="1"/>
          </p:cNvSpPr>
          <p:nvPr>
            <p:ph type="sldNum" sz="quarter" idx="10"/>
          </p:nvPr>
        </p:nvSpPr>
        <p:spPr/>
        <p:txBody>
          <a:bodyPr/>
          <a:lstStyle/>
          <a:p>
            <a:fld id="{646FE95A-645F-D746-B689-3634E90D648A}" type="slidenum">
              <a:rPr lang="en-US" smtClean="0"/>
              <a:t>39</a:t>
            </a:fld>
            <a:endParaRPr lang="en-US"/>
          </a:p>
        </p:txBody>
      </p:sp>
    </p:spTree>
    <p:extLst>
      <p:ext uri="{BB962C8B-B14F-4D97-AF65-F5344CB8AC3E}">
        <p14:creationId xmlns:p14="http://schemas.microsoft.com/office/powerpoint/2010/main" val="394956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marL="171450" indent="-171450" eaLnBrk="1" hangingPunct="1">
              <a:buFont typeface="Arial"/>
              <a:buChar char="•"/>
              <a:defRPr/>
            </a:pPr>
            <a:r>
              <a:rPr lang="en-US" dirty="0"/>
              <a:t>37 interactive, online modules</a:t>
            </a:r>
          </a:p>
          <a:p>
            <a:pPr marL="171450" indent="-171450" eaLnBrk="1" hangingPunct="1">
              <a:buFont typeface="Arial"/>
              <a:buChar char="•"/>
              <a:defRPr/>
            </a:pPr>
            <a:r>
              <a:rPr lang="en-US" dirty="0"/>
              <a:t>Introduce and reinforce specific quantitative skills and concepts</a:t>
            </a:r>
          </a:p>
          <a:p>
            <a:pPr marL="171450" indent="-171450" eaLnBrk="1" hangingPunct="1">
              <a:buFont typeface="Arial"/>
              <a:buChar char="•"/>
              <a:defRPr/>
            </a:pPr>
            <a:r>
              <a:rPr lang="en-US" dirty="0"/>
              <a:t>For introductory biology, genetics, microbiology, environmental science</a:t>
            </a:r>
          </a:p>
          <a:p>
            <a:pPr marL="171450" indent="-171450" eaLnBrk="1" hangingPunct="1">
              <a:buFont typeface="Arial"/>
              <a:buChar char="•"/>
              <a:defRPr/>
            </a:pPr>
            <a:r>
              <a:rPr lang="en-US" dirty="0"/>
              <a:t>Designed for specific courses through consultation with course instructors</a:t>
            </a:r>
          </a:p>
          <a:p>
            <a:pPr eaLnBrk="1" hangingPunct="1">
              <a:defRPr/>
            </a:pPr>
            <a:endParaRPr lang="en-US" dirty="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C2B9CC-A34A-3C4D-86C5-780376FC4CEB}" type="slidenum">
              <a:rPr lang="en-US" sz="1200"/>
              <a:pPr eaLnBrk="1" hangingPunct="1"/>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handout with details of which introduce/reinforce which skills and concepts</a:t>
            </a:r>
          </a:p>
        </p:txBody>
      </p:sp>
      <p:sp>
        <p:nvSpPr>
          <p:cNvPr id="4" name="Slide Number Placeholder 3"/>
          <p:cNvSpPr>
            <a:spLocks noGrp="1"/>
          </p:cNvSpPr>
          <p:nvPr>
            <p:ph type="sldNum" sz="quarter" idx="10"/>
          </p:nvPr>
        </p:nvSpPr>
        <p:spPr/>
        <p:txBody>
          <a:bodyPr/>
          <a:lstStyle/>
          <a:p>
            <a:fld id="{646FE95A-645F-D746-B689-3634E90D648A}" type="slidenum">
              <a:rPr lang="en-US" smtClean="0"/>
              <a:t>7</a:t>
            </a:fld>
            <a:endParaRPr lang="en-US"/>
          </a:p>
        </p:txBody>
      </p:sp>
    </p:spTree>
    <p:extLst>
      <p:ext uri="{BB962C8B-B14F-4D97-AF65-F5344CB8AC3E}">
        <p14:creationId xmlns:p14="http://schemas.microsoft.com/office/powerpoint/2010/main" val="132325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Building a bridge between the math and the biology</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26D1DA-B96B-C046-BBAE-D23B0B5C53AC}" type="slidenum">
              <a:rPr lang="en-US" sz="1200"/>
              <a:pPr eaLnBrk="1" hangingPunct="1"/>
              <a:t>10</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marL="171450" indent="-171450" eaLnBrk="1" hangingPunct="1">
              <a:buFont typeface="Arial"/>
              <a:buChar char="•"/>
              <a:defRPr/>
            </a:pPr>
            <a:r>
              <a:rPr lang="en-US" sz="1600" dirty="0"/>
              <a:t>Traditional educational paradigm is built on individual courses.</a:t>
            </a:r>
          </a:p>
          <a:p>
            <a:pPr marL="171450" indent="-171450" eaLnBrk="1" hangingPunct="1">
              <a:buFont typeface="Arial"/>
              <a:buChar char="•"/>
              <a:defRPr/>
            </a:pPr>
            <a:r>
              <a:rPr lang="en-US" sz="1600" dirty="0"/>
              <a:t>Students in the biological sciences take biology, calculus, chemistry, physics</a:t>
            </a:r>
          </a:p>
          <a:p>
            <a:pPr marL="171450" indent="-171450" eaLnBrk="1" hangingPunct="1">
              <a:buFont typeface="Arial"/>
              <a:buChar char="•"/>
              <a:defRPr/>
            </a:pPr>
            <a:r>
              <a:rPr lang="en-US" sz="1600" dirty="0"/>
              <a:t>And we expect them to be able to make the connections between these disciplines pretty much on their own</a:t>
            </a:r>
          </a:p>
          <a:p>
            <a:pPr marL="171450" indent="-171450" eaLnBrk="1" hangingPunct="1">
              <a:buFont typeface="Arial"/>
              <a:buChar char="•"/>
              <a:defRPr/>
            </a:pPr>
            <a:r>
              <a:rPr lang="en-US" sz="1600" dirty="0"/>
              <a:t>CLICK: But, more often than not, what happens is what my colleague like to call the Las Vegas syndrome (i.e., what happens in calculus stays in calculus, and what happens in chemistry stays in chemistry)</a:t>
            </a:r>
          </a:p>
          <a:p>
            <a:pPr eaLnBrk="1" hangingPunct="1">
              <a:defRPr/>
            </a:pPr>
            <a:r>
              <a:rPr lang="en-US" sz="1600" dirty="0"/>
              <a:t> </a:t>
            </a:r>
          </a:p>
          <a:p>
            <a:pPr marL="171450" indent="-171450" eaLnBrk="1" hangingPunct="1">
              <a:buFont typeface="Arial"/>
              <a:buChar char="•"/>
              <a:defRPr/>
            </a:pPr>
            <a:r>
              <a:rPr lang="en-US" sz="1600" dirty="0"/>
              <a:t>CLICK: There are various alternatives to this, but one that has worked well for us is to design the courses so that the connections between the disciplines are made explicit </a:t>
            </a:r>
          </a:p>
          <a:p>
            <a:pPr marL="171450" indent="-171450" eaLnBrk="1" hangingPunct="1">
              <a:buFont typeface="Arial"/>
              <a:buChar char="•"/>
              <a:defRPr/>
            </a:pPr>
            <a:r>
              <a:rPr lang="en-US" sz="1600" dirty="0"/>
              <a:t>Works best if it is reciprocal (physical principles are highlighted in biology class, and biological relevance is highlighted in physics class)</a:t>
            </a:r>
          </a:p>
          <a:p>
            <a:pPr marL="171450" indent="-171450" eaLnBrk="1" hangingPunct="1">
              <a:buFont typeface="Arial"/>
              <a:buChar char="•"/>
              <a:defRPr/>
            </a:pPr>
            <a:endParaRPr lang="en-US" sz="1600" dirty="0"/>
          </a:p>
          <a:p>
            <a:pPr eaLnBrk="1" hangingPunct="1">
              <a:defRPr/>
            </a:pPr>
            <a:endParaRPr lang="en-US" dirty="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758AC0-228D-0245-A024-2B3FCFB9AB94}" type="slidenum">
              <a:rPr lang="en-US" sz="1200"/>
              <a:pPr eaLnBrk="1" hangingPunct="1"/>
              <a:t>11</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math intuition, reduce math anxiety</a:t>
            </a:r>
          </a:p>
        </p:txBody>
      </p:sp>
      <p:sp>
        <p:nvSpPr>
          <p:cNvPr id="4" name="Slide Number Placeholder 3"/>
          <p:cNvSpPr>
            <a:spLocks noGrp="1"/>
          </p:cNvSpPr>
          <p:nvPr>
            <p:ph type="sldNum" sz="quarter" idx="10"/>
          </p:nvPr>
        </p:nvSpPr>
        <p:spPr/>
        <p:txBody>
          <a:bodyPr/>
          <a:lstStyle/>
          <a:p>
            <a:fld id="{646FE95A-645F-D746-B689-3634E90D648A}" type="slidenum">
              <a:rPr lang="en-US" smtClean="0"/>
              <a:t>14</a:t>
            </a:fld>
            <a:endParaRPr lang="en-US"/>
          </a:p>
        </p:txBody>
      </p:sp>
    </p:spTree>
    <p:extLst>
      <p:ext uri="{BB962C8B-B14F-4D97-AF65-F5344CB8AC3E}">
        <p14:creationId xmlns:p14="http://schemas.microsoft.com/office/powerpoint/2010/main" val="1401493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Computers should be used to facilitate active learning, not simply present repetitive drills or show pretty pictures</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605854-EF75-B041-9F20-F7CCBBBEC3D3}" type="slidenum">
              <a:rPr lang="en-US" sz="1200"/>
              <a:pPr eaLnBrk="1" hangingPunct="1"/>
              <a:t>18</a:t>
            </a:fld>
            <a:endParaRPr lang="en-US" sz="1200"/>
          </a:p>
        </p:txBody>
      </p:sp>
    </p:spTree>
    <p:extLst>
      <p:ext uri="{BB962C8B-B14F-4D97-AF65-F5344CB8AC3E}">
        <p14:creationId xmlns:p14="http://schemas.microsoft.com/office/powerpoint/2010/main" val="2203743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Implementation workshops </a:t>
            </a:r>
          </a:p>
          <a:p>
            <a:pPr lvl="1" eaLnBrk="1" hangingPunct="1"/>
            <a:r>
              <a:rPr lang="en-US" dirty="0">
                <a:cs typeface="ＭＳ Ｐゴシック" charset="0"/>
              </a:rPr>
              <a:t>48 instructors</a:t>
            </a:r>
          </a:p>
          <a:p>
            <a:pPr lvl="1" eaLnBrk="1" hangingPunct="1"/>
            <a:r>
              <a:rPr lang="en-US" dirty="0">
                <a:cs typeface="ＭＳ Ｐゴシック" charset="0"/>
              </a:rPr>
              <a:t>33 institutions</a:t>
            </a:r>
          </a:p>
          <a:p>
            <a:endParaRPr lang="en-US" dirty="0"/>
          </a:p>
        </p:txBody>
      </p:sp>
      <p:sp>
        <p:nvSpPr>
          <p:cNvPr id="4" name="Slide Number Placeholder 3"/>
          <p:cNvSpPr>
            <a:spLocks noGrp="1"/>
          </p:cNvSpPr>
          <p:nvPr>
            <p:ph type="sldNum" sz="quarter" idx="10"/>
          </p:nvPr>
        </p:nvSpPr>
        <p:spPr/>
        <p:txBody>
          <a:bodyPr/>
          <a:lstStyle/>
          <a:p>
            <a:fld id="{646FE95A-645F-D746-B689-3634E90D648A}" type="slidenum">
              <a:rPr lang="en-US" smtClean="0"/>
              <a:t>27</a:t>
            </a:fld>
            <a:endParaRPr lang="en-US"/>
          </a:p>
        </p:txBody>
      </p:sp>
    </p:spTree>
    <p:extLst>
      <p:ext uri="{BB962C8B-B14F-4D97-AF65-F5344CB8AC3E}">
        <p14:creationId xmlns:p14="http://schemas.microsoft.com/office/powerpoint/2010/main" val="247896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accent2"/>
                </a:solidFill>
              </a:rPr>
              <a:t>Greatest gains are seen when </a:t>
            </a:r>
            <a:r>
              <a:rPr lang="en-US" dirty="0" err="1">
                <a:solidFill>
                  <a:schemeClr val="accent2"/>
                </a:solidFill>
              </a:rPr>
              <a:t>MathBench</a:t>
            </a:r>
            <a:r>
              <a:rPr lang="en-US" dirty="0">
                <a:solidFill>
                  <a:schemeClr val="accent2"/>
                </a:solidFill>
              </a:rPr>
              <a:t> is deeply imbedded in a strongly quantitative curriculum</a:t>
            </a:r>
          </a:p>
          <a:p>
            <a:endParaRPr lang="en-US" dirty="0"/>
          </a:p>
        </p:txBody>
      </p:sp>
      <p:sp>
        <p:nvSpPr>
          <p:cNvPr id="4" name="Slide Number Placeholder 3"/>
          <p:cNvSpPr>
            <a:spLocks noGrp="1"/>
          </p:cNvSpPr>
          <p:nvPr>
            <p:ph type="sldNum" sz="quarter" idx="10"/>
          </p:nvPr>
        </p:nvSpPr>
        <p:spPr/>
        <p:txBody>
          <a:bodyPr/>
          <a:lstStyle/>
          <a:p>
            <a:fld id="{646FE95A-645F-D746-B689-3634E90D648A}" type="slidenum">
              <a:rPr lang="en-US" smtClean="0"/>
              <a:t>29</a:t>
            </a:fld>
            <a:endParaRPr lang="en-US"/>
          </a:p>
        </p:txBody>
      </p:sp>
    </p:spTree>
    <p:extLst>
      <p:ext uri="{BB962C8B-B14F-4D97-AF65-F5344CB8AC3E}">
        <p14:creationId xmlns:p14="http://schemas.microsoft.com/office/powerpoint/2010/main" val="1630687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063CE2-4D6E-CF4D-90C9-D5D496060E9D}" type="datetimeFigureOut">
              <a:rPr lang="en-US" smtClean="0"/>
              <a:t>6/12/18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E08DC-92A5-0F42-9405-B798435F2475}" type="slidenum">
              <a:rPr lang="en-US" smtClean="0"/>
              <a:t>‹#›</a:t>
            </a:fld>
            <a:endParaRPr lang="en-US"/>
          </a:p>
        </p:txBody>
      </p:sp>
    </p:spTree>
    <p:extLst>
      <p:ext uri="{BB962C8B-B14F-4D97-AF65-F5344CB8AC3E}">
        <p14:creationId xmlns:p14="http://schemas.microsoft.com/office/powerpoint/2010/main" val="3948972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63CE2-4D6E-CF4D-90C9-D5D496060E9D}" type="datetimeFigureOut">
              <a:rPr lang="en-US" smtClean="0"/>
              <a:t>6/12/18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E08DC-92A5-0F42-9405-B798435F2475}" type="slidenum">
              <a:rPr lang="en-US" smtClean="0"/>
              <a:t>‹#›</a:t>
            </a:fld>
            <a:endParaRPr lang="en-US"/>
          </a:p>
        </p:txBody>
      </p:sp>
    </p:spTree>
    <p:extLst>
      <p:ext uri="{BB962C8B-B14F-4D97-AF65-F5344CB8AC3E}">
        <p14:creationId xmlns:p14="http://schemas.microsoft.com/office/powerpoint/2010/main" val="15074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63CE2-4D6E-CF4D-90C9-D5D496060E9D}" type="datetimeFigureOut">
              <a:rPr lang="en-US" smtClean="0"/>
              <a:t>6/12/18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E08DC-92A5-0F42-9405-B798435F2475}" type="slidenum">
              <a:rPr lang="en-US" smtClean="0"/>
              <a:t>‹#›</a:t>
            </a:fld>
            <a:endParaRPr lang="en-US"/>
          </a:p>
        </p:txBody>
      </p:sp>
    </p:spTree>
    <p:extLst>
      <p:ext uri="{BB962C8B-B14F-4D97-AF65-F5344CB8AC3E}">
        <p14:creationId xmlns:p14="http://schemas.microsoft.com/office/powerpoint/2010/main" val="2049032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45088" y="2017713"/>
            <a:ext cx="3810000" cy="4114800"/>
          </a:xfrm>
        </p:spPr>
        <p:txBody>
          <a:bodyPr rtlCol="0">
            <a:normAutofit/>
          </a:bodyPr>
          <a:lstStyle/>
          <a:p>
            <a:pPr lvl="0"/>
            <a:endParaRPr lang="en-US" noProof="0"/>
          </a:p>
        </p:txBody>
      </p:sp>
      <p:sp>
        <p:nvSpPr>
          <p:cNvPr id="5" name="Date Placeholder 3"/>
          <p:cNvSpPr>
            <a:spLocks noGrp="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A4A811-E58B-BC4E-AA09-E92854E422CB}" type="slidenum">
              <a:rPr lang="en-US"/>
              <a:pPr>
                <a:defRPr/>
              </a:pPr>
              <a:t>‹#›</a:t>
            </a:fld>
            <a:endParaRPr lang="en-US"/>
          </a:p>
        </p:txBody>
      </p:sp>
    </p:spTree>
    <p:extLst>
      <p:ext uri="{BB962C8B-B14F-4D97-AF65-F5344CB8AC3E}">
        <p14:creationId xmlns:p14="http://schemas.microsoft.com/office/powerpoint/2010/main" val="257292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63CE2-4D6E-CF4D-90C9-D5D496060E9D}" type="datetimeFigureOut">
              <a:rPr lang="en-US" smtClean="0"/>
              <a:t>6/12/18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E08DC-92A5-0F42-9405-B798435F2475}" type="slidenum">
              <a:rPr lang="en-US" smtClean="0"/>
              <a:t>‹#›</a:t>
            </a:fld>
            <a:endParaRPr lang="en-US"/>
          </a:p>
        </p:txBody>
      </p:sp>
    </p:spTree>
    <p:extLst>
      <p:ext uri="{BB962C8B-B14F-4D97-AF65-F5344CB8AC3E}">
        <p14:creationId xmlns:p14="http://schemas.microsoft.com/office/powerpoint/2010/main" val="114734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63CE2-4D6E-CF4D-90C9-D5D496060E9D}" type="datetimeFigureOut">
              <a:rPr lang="en-US" smtClean="0"/>
              <a:t>6/12/18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E08DC-92A5-0F42-9405-B798435F2475}" type="slidenum">
              <a:rPr lang="en-US" smtClean="0"/>
              <a:t>‹#›</a:t>
            </a:fld>
            <a:endParaRPr lang="en-US"/>
          </a:p>
        </p:txBody>
      </p:sp>
    </p:spTree>
    <p:extLst>
      <p:ext uri="{BB962C8B-B14F-4D97-AF65-F5344CB8AC3E}">
        <p14:creationId xmlns:p14="http://schemas.microsoft.com/office/powerpoint/2010/main" val="208692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063CE2-4D6E-CF4D-90C9-D5D496060E9D}" type="datetimeFigureOut">
              <a:rPr lang="en-US" smtClean="0"/>
              <a:t>6/12/18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E08DC-92A5-0F42-9405-B798435F2475}" type="slidenum">
              <a:rPr lang="en-US" smtClean="0"/>
              <a:t>‹#›</a:t>
            </a:fld>
            <a:endParaRPr lang="en-US"/>
          </a:p>
        </p:txBody>
      </p:sp>
    </p:spTree>
    <p:extLst>
      <p:ext uri="{BB962C8B-B14F-4D97-AF65-F5344CB8AC3E}">
        <p14:creationId xmlns:p14="http://schemas.microsoft.com/office/powerpoint/2010/main" val="380425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063CE2-4D6E-CF4D-90C9-D5D496060E9D}" type="datetimeFigureOut">
              <a:rPr lang="en-US" smtClean="0"/>
              <a:t>6/12/18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4E08DC-92A5-0F42-9405-B798435F2475}" type="slidenum">
              <a:rPr lang="en-US" smtClean="0"/>
              <a:t>‹#›</a:t>
            </a:fld>
            <a:endParaRPr lang="en-US"/>
          </a:p>
        </p:txBody>
      </p:sp>
    </p:spTree>
    <p:extLst>
      <p:ext uri="{BB962C8B-B14F-4D97-AF65-F5344CB8AC3E}">
        <p14:creationId xmlns:p14="http://schemas.microsoft.com/office/powerpoint/2010/main" val="20541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063CE2-4D6E-CF4D-90C9-D5D496060E9D}" type="datetimeFigureOut">
              <a:rPr lang="en-US" smtClean="0"/>
              <a:t>6/12/18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4E08DC-92A5-0F42-9405-B798435F2475}" type="slidenum">
              <a:rPr lang="en-US" smtClean="0"/>
              <a:t>‹#›</a:t>
            </a:fld>
            <a:endParaRPr lang="en-US"/>
          </a:p>
        </p:txBody>
      </p:sp>
    </p:spTree>
    <p:extLst>
      <p:ext uri="{BB962C8B-B14F-4D97-AF65-F5344CB8AC3E}">
        <p14:creationId xmlns:p14="http://schemas.microsoft.com/office/powerpoint/2010/main" val="2160249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63CE2-4D6E-CF4D-90C9-D5D496060E9D}" type="datetimeFigureOut">
              <a:rPr lang="en-US" smtClean="0"/>
              <a:t>6/12/18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4E08DC-92A5-0F42-9405-B798435F2475}" type="slidenum">
              <a:rPr lang="en-US" smtClean="0"/>
              <a:t>‹#›</a:t>
            </a:fld>
            <a:endParaRPr lang="en-US"/>
          </a:p>
        </p:txBody>
      </p:sp>
    </p:spTree>
    <p:extLst>
      <p:ext uri="{BB962C8B-B14F-4D97-AF65-F5344CB8AC3E}">
        <p14:creationId xmlns:p14="http://schemas.microsoft.com/office/powerpoint/2010/main" val="408940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063CE2-4D6E-CF4D-90C9-D5D496060E9D}" type="datetimeFigureOut">
              <a:rPr lang="en-US" smtClean="0"/>
              <a:t>6/12/18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E08DC-92A5-0F42-9405-B798435F2475}" type="slidenum">
              <a:rPr lang="en-US" smtClean="0"/>
              <a:t>‹#›</a:t>
            </a:fld>
            <a:endParaRPr lang="en-US"/>
          </a:p>
        </p:txBody>
      </p:sp>
    </p:spTree>
    <p:extLst>
      <p:ext uri="{BB962C8B-B14F-4D97-AF65-F5344CB8AC3E}">
        <p14:creationId xmlns:p14="http://schemas.microsoft.com/office/powerpoint/2010/main" val="246523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063CE2-4D6E-CF4D-90C9-D5D496060E9D}" type="datetimeFigureOut">
              <a:rPr lang="en-US" smtClean="0"/>
              <a:t>6/12/18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E08DC-92A5-0F42-9405-B798435F2475}" type="slidenum">
              <a:rPr lang="en-US" smtClean="0"/>
              <a:t>‹#›</a:t>
            </a:fld>
            <a:endParaRPr lang="en-US"/>
          </a:p>
        </p:txBody>
      </p:sp>
    </p:spTree>
    <p:extLst>
      <p:ext uri="{BB962C8B-B14F-4D97-AF65-F5344CB8AC3E}">
        <p14:creationId xmlns:p14="http://schemas.microsoft.com/office/powerpoint/2010/main" val="73352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63CE2-4D6E-CF4D-90C9-D5D496060E9D}" type="datetimeFigureOut">
              <a:rPr lang="en-US" smtClean="0"/>
              <a:t>6/12/18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E08DC-92A5-0F42-9405-B798435F2475}" type="slidenum">
              <a:rPr lang="en-US" smtClean="0"/>
              <a:t>‹#›</a:t>
            </a:fld>
            <a:endParaRPr lang="en-US"/>
          </a:p>
        </p:txBody>
      </p:sp>
    </p:spTree>
    <p:extLst>
      <p:ext uri="{BB962C8B-B14F-4D97-AF65-F5344CB8AC3E}">
        <p14:creationId xmlns:p14="http://schemas.microsoft.com/office/powerpoint/2010/main" val="3582395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mathbench.umd.edu/modules/microbio_meningitis-football-fiasco/page09.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mathbench.umd.edu/"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hyperlink" Target="http://mathbench.umd.edu/modules/prob-stat_punnett-squares_advanced/page04.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hyperlink" Target="http://mathbench.umd.edu/modules/prob-stat_punnett-squares_advanced/page05.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mathbench.umd.edu/modules/popn-dynamics_exponential-growth/page18.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mathbench.umd.edu/modules/visualization_plasmids/page04.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mathbench.umd.edu/"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mathbench.umd.edu/modules/prob-stat_normal-distribution/page08.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2362200"/>
            <a:ext cx="7772400" cy="1268413"/>
          </a:xfrm>
        </p:spPr>
        <p:txBody>
          <a:bodyPr>
            <a:normAutofit fontScale="90000"/>
          </a:bodyPr>
          <a:lstStyle/>
          <a:p>
            <a:pPr eaLnBrk="1" hangingPunct="1"/>
            <a:br>
              <a:rPr lang="en-US" sz="5200">
                <a:latin typeface="Garamond" charset="0"/>
                <a:ea typeface="ＭＳ Ｐゴシック" charset="0"/>
                <a:cs typeface="ＭＳ Ｐゴシック" charset="0"/>
              </a:rPr>
            </a:br>
            <a:endParaRPr lang="en-US" sz="5200">
              <a:latin typeface="Garamond" charset="0"/>
              <a:ea typeface="ＭＳ Ｐゴシック" charset="0"/>
              <a:cs typeface="ＭＳ Ｐゴシック" charset="0"/>
            </a:endParaRPr>
          </a:p>
        </p:txBody>
      </p:sp>
      <p:sp>
        <p:nvSpPr>
          <p:cNvPr id="15362" name="Rectangle 3"/>
          <p:cNvSpPr>
            <a:spLocks noGrp="1" noChangeArrowheads="1"/>
          </p:cNvSpPr>
          <p:nvPr>
            <p:ph type="subTitle" idx="1"/>
          </p:nvPr>
        </p:nvSpPr>
        <p:spPr>
          <a:xfrm>
            <a:off x="4271554" y="1373374"/>
            <a:ext cx="4619228" cy="2709677"/>
          </a:xfrm>
        </p:spPr>
        <p:txBody>
          <a:bodyPr>
            <a:noAutofit/>
          </a:bodyPr>
          <a:lstStyle/>
          <a:p>
            <a:pPr algn="l" eaLnBrk="1" hangingPunct="1">
              <a:buFont typeface="Wingdings" charset="0"/>
              <a:buNone/>
            </a:pPr>
            <a:r>
              <a:rPr lang="en-US" sz="4000" b="1" dirty="0">
                <a:solidFill>
                  <a:schemeClr val="tx1"/>
                </a:solidFill>
                <a:latin typeface="+mj-lt"/>
                <a:ea typeface="ＭＳ Ｐゴシック" charset="0"/>
                <a:cs typeface="ＭＳ Ｐゴシック" charset="0"/>
              </a:rPr>
              <a:t>Interactive, online modules to enhance quantitative skills in biology students</a:t>
            </a:r>
          </a:p>
        </p:txBody>
      </p:sp>
      <p:sp>
        <p:nvSpPr>
          <p:cNvPr id="15363" name="Text Box 4"/>
          <p:cNvSpPr txBox="1">
            <a:spLocks noChangeArrowheads="1"/>
          </p:cNvSpPr>
          <p:nvPr/>
        </p:nvSpPr>
        <p:spPr bwMode="auto">
          <a:xfrm>
            <a:off x="3343160" y="5288340"/>
            <a:ext cx="400581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Verdana" charset="0"/>
                <a:ea typeface="ＭＳ Ｐゴシック" charset="0"/>
                <a:cs typeface="ＭＳ Ｐゴシック" charset="0"/>
              </a:defRPr>
            </a:lvl1pPr>
            <a:lvl2pPr marL="742950" indent="-285750" eaLnBrk="0" hangingPunct="0">
              <a:defRPr sz="2400" b="1">
                <a:solidFill>
                  <a:schemeClr val="tx1"/>
                </a:solidFill>
                <a:latin typeface="Verdana" charset="0"/>
                <a:ea typeface="ＭＳ Ｐゴシック" charset="0"/>
              </a:defRPr>
            </a:lvl2pPr>
            <a:lvl3pPr marL="1143000" indent="-228600" eaLnBrk="0" hangingPunct="0">
              <a:defRPr sz="2400" b="1">
                <a:solidFill>
                  <a:schemeClr val="tx1"/>
                </a:solidFill>
                <a:latin typeface="Verdana" charset="0"/>
                <a:ea typeface="ＭＳ Ｐゴシック" charset="0"/>
              </a:defRPr>
            </a:lvl3pPr>
            <a:lvl4pPr marL="1600200" indent="-228600" eaLnBrk="0" hangingPunct="0">
              <a:defRPr sz="2400" b="1">
                <a:solidFill>
                  <a:schemeClr val="tx1"/>
                </a:solidFill>
                <a:latin typeface="Verdana" charset="0"/>
                <a:ea typeface="ＭＳ Ｐゴシック" charset="0"/>
              </a:defRPr>
            </a:lvl4pPr>
            <a:lvl5pPr marL="2057400" indent="-228600" eaLnBrk="0" hangingPunct="0">
              <a:defRPr sz="2400" b="1">
                <a:solidFill>
                  <a:schemeClr val="tx1"/>
                </a:solidFill>
                <a:latin typeface="Verdana" charset="0"/>
                <a:ea typeface="ＭＳ Ｐゴシック" charset="0"/>
              </a:defRPr>
            </a:lvl5pPr>
            <a:lvl6pPr marL="2514600" indent="-228600" eaLnBrk="0" fontAlgn="base" hangingPunct="0">
              <a:spcBef>
                <a:spcPct val="0"/>
              </a:spcBef>
              <a:spcAft>
                <a:spcPct val="0"/>
              </a:spcAft>
              <a:defRPr sz="2400" b="1">
                <a:solidFill>
                  <a:schemeClr val="tx1"/>
                </a:solidFill>
                <a:latin typeface="Verdana" charset="0"/>
                <a:ea typeface="ＭＳ Ｐゴシック" charset="0"/>
              </a:defRPr>
            </a:lvl6pPr>
            <a:lvl7pPr marL="2971800" indent="-228600" eaLnBrk="0" fontAlgn="base" hangingPunct="0">
              <a:spcBef>
                <a:spcPct val="0"/>
              </a:spcBef>
              <a:spcAft>
                <a:spcPct val="0"/>
              </a:spcAft>
              <a:defRPr sz="2400" b="1">
                <a:solidFill>
                  <a:schemeClr val="tx1"/>
                </a:solidFill>
                <a:latin typeface="Verdana" charset="0"/>
                <a:ea typeface="ＭＳ Ｐゴシック" charset="0"/>
              </a:defRPr>
            </a:lvl7pPr>
            <a:lvl8pPr marL="3429000" indent="-228600" eaLnBrk="0" fontAlgn="base" hangingPunct="0">
              <a:spcBef>
                <a:spcPct val="0"/>
              </a:spcBef>
              <a:spcAft>
                <a:spcPct val="0"/>
              </a:spcAft>
              <a:defRPr sz="2400" b="1">
                <a:solidFill>
                  <a:schemeClr val="tx1"/>
                </a:solidFill>
                <a:latin typeface="Verdana" charset="0"/>
                <a:ea typeface="ＭＳ Ｐゴシック" charset="0"/>
              </a:defRPr>
            </a:lvl8pPr>
            <a:lvl9pPr marL="3886200" indent="-228600" eaLnBrk="0" fontAlgn="base" hangingPunct="0">
              <a:spcBef>
                <a:spcPct val="0"/>
              </a:spcBef>
              <a:spcAft>
                <a:spcPct val="0"/>
              </a:spcAft>
              <a:defRPr sz="2400" b="1">
                <a:solidFill>
                  <a:schemeClr val="tx1"/>
                </a:solidFill>
                <a:latin typeface="Verdana" charset="0"/>
                <a:ea typeface="ＭＳ Ｐゴシック" charset="0"/>
              </a:defRPr>
            </a:lvl9pPr>
          </a:lstStyle>
          <a:p>
            <a:r>
              <a:rPr lang="en-US" sz="2000" b="0" dirty="0">
                <a:latin typeface="+mn-lt"/>
              </a:rPr>
              <a:t>Kaci Thompson</a:t>
            </a:r>
          </a:p>
          <a:p>
            <a:endParaRPr lang="en-US" sz="2000" b="0" dirty="0">
              <a:latin typeface="+mn-lt"/>
            </a:endParaRPr>
          </a:p>
          <a:p>
            <a:r>
              <a:rPr lang="en-US" sz="2000" b="0" dirty="0">
                <a:latin typeface="+mn-lt"/>
              </a:rPr>
              <a:t>College of Computer, Mathematical and Natural Sciences</a:t>
            </a:r>
          </a:p>
          <a:p>
            <a:endParaRPr lang="en-US" sz="1600" b="0" dirty="0"/>
          </a:p>
        </p:txBody>
      </p:sp>
      <p:pic>
        <p:nvPicPr>
          <p:cNvPr id="15364" name="Picture 5"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6267" y="413151"/>
            <a:ext cx="3466828" cy="3379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9825" y="5633720"/>
            <a:ext cx="968375"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57200" y="2998735"/>
            <a:ext cx="8229600" cy="2797068"/>
          </a:xfrm>
        </p:spPr>
        <p:txBody>
          <a:bodyPr/>
          <a:lstStyle/>
          <a:p>
            <a:pPr eaLnBrk="1" hangingPunct="1"/>
            <a:r>
              <a:rPr lang="en-US" dirty="0"/>
              <a:t>Students have already invested a lot of time in math </a:t>
            </a:r>
          </a:p>
          <a:p>
            <a:pPr eaLnBrk="1" hangingPunct="1"/>
            <a:r>
              <a:rPr lang="en-US" dirty="0"/>
              <a:t>They also know lots of biology!</a:t>
            </a:r>
          </a:p>
          <a:p>
            <a:pPr eaLnBrk="1" hangingPunct="1"/>
            <a:r>
              <a:rPr lang="en-US" dirty="0"/>
              <a:t>BUT transferring math to biology is tough</a:t>
            </a:r>
          </a:p>
        </p:txBody>
      </p:sp>
      <p:sp>
        <p:nvSpPr>
          <p:cNvPr id="48131" name="Text Box 4"/>
          <p:cNvSpPr txBox="1">
            <a:spLocks noChangeArrowheads="1"/>
          </p:cNvSpPr>
          <p:nvPr/>
        </p:nvSpPr>
        <p:spPr bwMode="auto">
          <a:xfrm>
            <a:off x="609600" y="4267200"/>
            <a:ext cx="3505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cs typeface="Arial" charset="0"/>
            </a:endParaRPr>
          </a:p>
        </p:txBody>
      </p:sp>
      <p:pic>
        <p:nvPicPr>
          <p:cNvPr id="48134" name="Picture 8" descr="housefly-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643" y="667610"/>
            <a:ext cx="3671691" cy="2184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6872789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541838" y="4184650"/>
            <a:ext cx="2315092" cy="159543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2183490" y="4184650"/>
            <a:ext cx="2331360" cy="1595437"/>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57" name="Title 1"/>
          <p:cNvSpPr>
            <a:spLocks noGrp="1"/>
          </p:cNvSpPr>
          <p:nvPr>
            <p:ph type="title" idx="4294967295"/>
          </p:nvPr>
        </p:nvSpPr>
        <p:spPr>
          <a:xfrm>
            <a:off x="1350963" y="617538"/>
            <a:ext cx="7793037" cy="1143000"/>
          </a:xfrm>
        </p:spPr>
        <p:txBody>
          <a:bodyPr/>
          <a:lstStyle/>
          <a:p>
            <a:endParaRPr lang="en-US">
              <a:latin typeface="Calibri" charset="0"/>
              <a:ea typeface="ＭＳ Ｐゴシック" charset="0"/>
              <a:cs typeface="ＭＳ Ｐゴシック" charset="0"/>
            </a:endParaRPr>
          </a:p>
        </p:txBody>
      </p:sp>
      <p:sp>
        <p:nvSpPr>
          <p:cNvPr id="5" name="Rectangle 4"/>
          <p:cNvSpPr/>
          <p:nvPr/>
        </p:nvSpPr>
        <p:spPr>
          <a:xfrm>
            <a:off x="5340350" y="1246188"/>
            <a:ext cx="2315092" cy="159543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1521504" y="1246188"/>
            <a:ext cx="2331360" cy="1595437"/>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 name="Straight Arrow Connector 10"/>
          <p:cNvCxnSpPr/>
          <p:nvPr/>
        </p:nvCxnSpPr>
        <p:spPr>
          <a:xfrm flipV="1">
            <a:off x="3852863" y="1681163"/>
            <a:ext cx="1487487" cy="127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852863" y="2309813"/>
            <a:ext cx="1487487" cy="12700"/>
          </a:xfrm>
          <a:prstGeom prst="straightConnector1">
            <a:avLst/>
          </a:prstGeom>
          <a:ln w="76200"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3732213" y="4595813"/>
            <a:ext cx="809625" cy="12700"/>
          </a:xfrm>
          <a:prstGeom prst="straightConnector1">
            <a:avLst/>
          </a:prstGeom>
          <a:ln w="190500" cmpd="sng">
            <a:solidFill>
              <a:schemeClr val="accent6"/>
            </a:solidFill>
            <a:tailEnd type="arrow" w="med" len="sm"/>
          </a:ln>
        </p:spPr>
        <p:style>
          <a:lnRef idx="2">
            <a:schemeClr val="accent1"/>
          </a:lnRef>
          <a:fillRef idx="0">
            <a:schemeClr val="accent1"/>
          </a:fillRef>
          <a:effectRef idx="1">
            <a:schemeClr val="accent1"/>
          </a:effectRef>
          <a:fontRef idx="minor">
            <a:schemeClr val="tx1"/>
          </a:fontRef>
        </p:style>
      </p:cxnSp>
      <p:graphicFrame>
        <p:nvGraphicFramePr>
          <p:cNvPr id="12" name="Object 5"/>
          <p:cNvGraphicFramePr>
            <a:graphicFrameLocks noChangeAspect="1"/>
          </p:cNvGraphicFramePr>
          <p:nvPr>
            <p:extLst>
              <p:ext uri="{D42A27DB-BD31-4B8C-83A1-F6EECF244321}">
                <p14:modId xmlns:p14="http://schemas.microsoft.com/office/powerpoint/2010/main" val="3908842513"/>
              </p:ext>
            </p:extLst>
          </p:nvPr>
        </p:nvGraphicFramePr>
        <p:xfrm>
          <a:off x="1594971" y="1502157"/>
          <a:ext cx="2257892" cy="1147762"/>
        </p:xfrm>
        <a:graphic>
          <a:graphicData uri="http://schemas.openxmlformats.org/presentationml/2006/ole">
            <mc:AlternateContent xmlns:mc="http://schemas.openxmlformats.org/markup-compatibility/2006">
              <mc:Choice xmlns:v="urn:schemas-microsoft-com:vml" Requires="v">
                <p:oleObj spid="_x0000_s2107" name="Equation" r:id="rId4" imgW="774364" imgH="393529" progId="Equation.3">
                  <p:embed/>
                </p:oleObj>
              </mc:Choice>
              <mc:Fallback>
                <p:oleObj name="Equation" r:id="rId4" imgW="774364"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4971" y="1502157"/>
                        <a:ext cx="2257892" cy="1147762"/>
                      </a:xfrm>
                      <a:prstGeom prst="rect">
                        <a:avLst/>
                      </a:prstGeom>
                      <a:noFill/>
                      <a:ln>
                        <a:noFill/>
                      </a:ln>
                      <a:effectLst/>
                      <a:extLst/>
                    </p:spPr>
                  </p:pic>
                </p:oleObj>
              </mc:Fallback>
            </mc:AlternateContent>
          </a:graphicData>
        </a:graphic>
      </p:graphicFrame>
      <p:pic>
        <p:nvPicPr>
          <p:cNvPr id="20"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11318" y="4390764"/>
            <a:ext cx="1747317" cy="1310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Object 5"/>
          <p:cNvGraphicFramePr>
            <a:graphicFrameLocks noChangeAspect="1"/>
          </p:cNvGraphicFramePr>
          <p:nvPr>
            <p:extLst>
              <p:ext uri="{D42A27DB-BD31-4B8C-83A1-F6EECF244321}">
                <p14:modId xmlns:p14="http://schemas.microsoft.com/office/powerpoint/2010/main" val="170250154"/>
              </p:ext>
            </p:extLst>
          </p:nvPr>
        </p:nvGraphicFramePr>
        <p:xfrm>
          <a:off x="2256957" y="4440619"/>
          <a:ext cx="2257892" cy="1147762"/>
        </p:xfrm>
        <a:graphic>
          <a:graphicData uri="http://schemas.openxmlformats.org/presentationml/2006/ole">
            <mc:AlternateContent xmlns:mc="http://schemas.openxmlformats.org/markup-compatibility/2006">
              <mc:Choice xmlns:v="urn:schemas-microsoft-com:vml" Requires="v">
                <p:oleObj spid="_x0000_s2108" name="Equation" r:id="rId7" imgW="774364" imgH="393529" progId="Equation.3">
                  <p:embed/>
                </p:oleObj>
              </mc:Choice>
              <mc:Fallback>
                <p:oleObj name="Equation" r:id="rId7" imgW="774364"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957" y="4440619"/>
                        <a:ext cx="2257892" cy="1147762"/>
                      </a:xfrm>
                      <a:prstGeom prst="rect">
                        <a:avLst/>
                      </a:prstGeom>
                      <a:noFill/>
                      <a:ln>
                        <a:noFill/>
                      </a:ln>
                      <a:effectLst/>
                      <a:extLst/>
                    </p:spPr>
                  </p:pic>
                </p:oleObj>
              </mc:Fallback>
            </mc:AlternateContent>
          </a:graphicData>
        </a:graphic>
      </p:graphicFrame>
      <p:pic>
        <p:nvPicPr>
          <p:cNvPr id="1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32577" y="1463268"/>
            <a:ext cx="1747317" cy="1310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7" name="Straight Arrow Connector 16"/>
          <p:cNvCxnSpPr/>
          <p:nvPr/>
        </p:nvCxnSpPr>
        <p:spPr>
          <a:xfrm>
            <a:off x="4541838" y="5357813"/>
            <a:ext cx="858837" cy="12700"/>
          </a:xfrm>
          <a:prstGeom prst="straightConnector1">
            <a:avLst/>
          </a:prstGeom>
          <a:ln w="190500">
            <a:solidFill>
              <a:schemeClr val="tx2">
                <a:lumMod val="40000"/>
                <a:lumOff val="60000"/>
              </a:schemeClr>
            </a:solidFill>
            <a:prstDash val="solid"/>
            <a:tailEnd type="arrow" w="med"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812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xit" presetSubtype="0" fill="hold" nodeType="clickEffect">
                                  <p:stCondLst>
                                    <p:cond delay="0"/>
                                  </p:stCondLst>
                                  <p:childTnLst>
                                    <p:animEffect transition="out" filter="dissolve">
                                      <p:cBhvr>
                                        <p:cTn id="12" dur="2000"/>
                                        <p:tgtEl>
                                          <p:spTgt spid="11"/>
                                        </p:tgtEl>
                                      </p:cBhvr>
                                    </p:animEffect>
                                    <p:set>
                                      <p:cBhvr>
                                        <p:cTn id="13" dur="1" fill="hold">
                                          <p:stCondLst>
                                            <p:cond delay="1999"/>
                                          </p:stCondLst>
                                        </p:cTn>
                                        <p:tgtEl>
                                          <p:spTgt spid="11"/>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2000"/>
                                        <p:tgtEl>
                                          <p:spTgt spid="13"/>
                                        </p:tgtEl>
                                      </p:cBhvr>
                                    </p:animEffect>
                                    <p:set>
                                      <p:cBhvr>
                                        <p:cTn id="16" dur="1" fill="hold">
                                          <p:stCondLst>
                                            <p:cond delay="1999"/>
                                          </p:stCondLst>
                                        </p:cTn>
                                        <p:tgtEl>
                                          <p:spTgt spid="1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2000"/>
                                        <p:tgtEl>
                                          <p:spTgt spid="15"/>
                                        </p:tgtEl>
                                      </p:cBhvr>
                                    </p:animEffect>
                                  </p:childTnLst>
                                </p:cTn>
                              </p:par>
                              <p:par>
                                <p:cTn id="32" presetID="9"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normAutofit fontScale="90000"/>
          </a:bodyPr>
          <a:lstStyle/>
          <a:p>
            <a:r>
              <a:rPr lang="en-US" dirty="0">
                <a:ea typeface="ＭＳ Ｐゴシック" charset="0"/>
                <a:cs typeface="ＭＳ Ｐゴシック" charset="0"/>
              </a:rPr>
              <a:t>Helping students move from math anxiety to math intuition</a:t>
            </a:r>
          </a:p>
        </p:txBody>
      </p:sp>
      <p:sp>
        <p:nvSpPr>
          <p:cNvPr id="2" name="Text Placeholder 1"/>
          <p:cNvSpPr>
            <a:spLocks noGrp="1"/>
          </p:cNvSpPr>
          <p:nvPr>
            <p:ph type="body" idx="1"/>
          </p:nvPr>
        </p:nvSpPr>
        <p:spPr/>
        <p:txBody>
          <a:bodyPr/>
          <a:lstStyle/>
          <a:p>
            <a:r>
              <a:rPr lang="en-US" dirty="0" err="1"/>
              <a:t>MathBench</a:t>
            </a:r>
            <a:r>
              <a:rPr lang="en-US" dirty="0"/>
              <a:t> Design Principles</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009" y="817611"/>
            <a:ext cx="3353805" cy="2428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430747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endParaRPr lang="en-US" b="1" dirty="0"/>
          </a:p>
        </p:txBody>
      </p:sp>
      <p:graphicFrame>
        <p:nvGraphicFramePr>
          <p:cNvPr id="4" name="Diagram 3"/>
          <p:cNvGraphicFramePr/>
          <p:nvPr>
            <p:extLst>
              <p:ext uri="{D42A27DB-BD31-4B8C-83A1-F6EECF244321}">
                <p14:modId xmlns:p14="http://schemas.microsoft.com/office/powerpoint/2010/main" val="116368288"/>
              </p:ext>
            </p:extLst>
          </p:nvPr>
        </p:nvGraphicFramePr>
        <p:xfrm>
          <a:off x="2295970" y="1636843"/>
          <a:ext cx="5715000" cy="360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a:srcRect/>
          <a:stretch>
            <a:fillRect/>
          </a:stretch>
        </p:blipFill>
        <p:spPr bwMode="auto">
          <a:xfrm>
            <a:off x="6114453" y="3294900"/>
            <a:ext cx="3029547" cy="1659468"/>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pic>
        <p:nvPicPr>
          <p:cNvPr id="6" name="Picture 12"/>
          <p:cNvPicPr>
            <a:picLocks noChangeAspect="1" noChangeArrowheads="1"/>
          </p:cNvPicPr>
          <p:nvPr/>
        </p:nvPicPr>
        <p:blipFill>
          <a:blip r:embed="rId8"/>
          <a:srcRect/>
          <a:stretch>
            <a:fillRect/>
          </a:stretch>
        </p:blipFill>
        <p:spPr bwMode="auto">
          <a:xfrm>
            <a:off x="183251" y="3151176"/>
            <a:ext cx="2987983" cy="301271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
        <p:nvSpPr>
          <p:cNvPr id="2" name="Rectangle 1"/>
          <p:cNvSpPr/>
          <p:nvPr/>
        </p:nvSpPr>
        <p:spPr>
          <a:xfrm>
            <a:off x="253323" y="6205144"/>
            <a:ext cx="3033721" cy="461665"/>
          </a:xfrm>
          <a:prstGeom prst="rect">
            <a:avLst/>
          </a:prstGeom>
        </p:spPr>
        <p:txBody>
          <a:bodyPr wrap="square">
            <a:spAutoFit/>
          </a:bodyPr>
          <a:lstStyle/>
          <a:p>
            <a:r>
              <a:rPr lang="en-US" sz="1200" b="1" dirty="0">
                <a:solidFill>
                  <a:schemeClr val="accent1"/>
                </a:solidFill>
              </a:rPr>
              <a:t>Source: </a:t>
            </a:r>
            <a:r>
              <a:rPr lang="ja-JP" altLang="en-US" sz="1200" b="1" dirty="0">
                <a:solidFill>
                  <a:schemeClr val="accent1"/>
                </a:solidFill>
              </a:rPr>
              <a:t>“</a:t>
            </a:r>
            <a:r>
              <a:rPr lang="en-US" altLang="ja-JP" sz="1200" b="1" dirty="0">
                <a:solidFill>
                  <a:schemeClr val="accent1"/>
                </a:solidFill>
              </a:rPr>
              <a:t>Your access to data modeling</a:t>
            </a:r>
            <a:r>
              <a:rPr lang="ja-JP" altLang="en-US" sz="1200" b="1" dirty="0">
                <a:solidFill>
                  <a:schemeClr val="accent1"/>
                </a:solidFill>
              </a:rPr>
              <a:t>”</a:t>
            </a:r>
            <a:r>
              <a:rPr lang="en-US" altLang="ja-JP" sz="1200" b="1" dirty="0">
                <a:solidFill>
                  <a:schemeClr val="accent1"/>
                </a:solidFill>
              </a:rPr>
              <a:t> </a:t>
            </a:r>
            <a:br>
              <a:rPr lang="en-US" altLang="ja-JP" sz="1200" b="1" dirty="0">
                <a:solidFill>
                  <a:schemeClr val="accent1"/>
                </a:solidFill>
              </a:rPr>
            </a:br>
            <a:r>
              <a:rPr lang="en-US" altLang="ja-JP" sz="1200" b="1" dirty="0">
                <a:solidFill>
                  <a:schemeClr val="accent1"/>
                </a:solidFill>
              </a:rPr>
              <a:t>(www. </a:t>
            </a:r>
            <a:r>
              <a:rPr lang="en-US" altLang="ja-JP" sz="1200" b="1" dirty="0" err="1">
                <a:solidFill>
                  <a:schemeClr val="accent1"/>
                </a:solidFill>
              </a:rPr>
              <a:t>Aiaccess.net</a:t>
            </a:r>
            <a:r>
              <a:rPr lang="en-US" altLang="ja-JP" sz="1200" b="1" dirty="0">
                <a:solidFill>
                  <a:schemeClr val="accent1"/>
                </a:solidFill>
              </a:rPr>
              <a:t>)</a:t>
            </a:r>
            <a:endParaRPr lang="en-US" sz="1200" b="1" dirty="0">
              <a:solidFill>
                <a:schemeClr val="accent1"/>
              </a:solidFill>
            </a:endParaRPr>
          </a:p>
        </p:txBody>
      </p:sp>
      <p:sp>
        <p:nvSpPr>
          <p:cNvPr id="7" name="Rectangle 6"/>
          <p:cNvSpPr/>
          <p:nvPr/>
        </p:nvSpPr>
        <p:spPr>
          <a:xfrm>
            <a:off x="6176690" y="5075900"/>
            <a:ext cx="2790443" cy="276999"/>
          </a:xfrm>
          <a:prstGeom prst="rect">
            <a:avLst/>
          </a:prstGeom>
        </p:spPr>
        <p:txBody>
          <a:bodyPr wrap="square">
            <a:spAutoFit/>
          </a:bodyPr>
          <a:lstStyle/>
          <a:p>
            <a:r>
              <a:rPr lang="en-US" sz="1200" b="1" dirty="0">
                <a:solidFill>
                  <a:schemeClr val="accent1"/>
                </a:solidFill>
              </a:rPr>
              <a:t>Source: </a:t>
            </a:r>
            <a:r>
              <a:rPr lang="en-US" sz="1200" b="1" dirty="0" err="1">
                <a:solidFill>
                  <a:schemeClr val="accent1"/>
                </a:solidFill>
              </a:rPr>
              <a:t>www.graphpad.com</a:t>
            </a:r>
            <a:r>
              <a:rPr lang="en-US" sz="1200" b="1" dirty="0">
                <a:solidFill>
                  <a:schemeClr val="accent1"/>
                </a:solidFill>
              </a:rPr>
              <a:t>/</a:t>
            </a:r>
            <a:r>
              <a:rPr lang="en-US" sz="1200" b="1" dirty="0" err="1">
                <a:solidFill>
                  <a:schemeClr val="accent1"/>
                </a:solidFill>
              </a:rPr>
              <a:t>quickcalcs</a:t>
            </a:r>
            <a:endParaRPr lang="en-US" sz="1200" b="1" dirty="0">
              <a:solidFill>
                <a:schemeClr val="accent1"/>
              </a:solidFill>
            </a:endParaRPr>
          </a:p>
        </p:txBody>
      </p:sp>
    </p:spTree>
    <p:extLst>
      <p:ext uri="{BB962C8B-B14F-4D97-AF65-F5344CB8AC3E}">
        <p14:creationId xmlns:p14="http://schemas.microsoft.com/office/powerpoint/2010/main" val="10748167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199" y="274638"/>
            <a:ext cx="8375421" cy="1143000"/>
          </a:xfrm>
        </p:spPr>
        <p:txBody>
          <a:bodyPr>
            <a:normAutofit/>
          </a:bodyPr>
          <a:lstStyle/>
          <a:p>
            <a:pPr eaLnBrk="1" hangingPunct="1"/>
            <a:r>
              <a:rPr lang="en-US" b="1" dirty="0"/>
              <a:t>Math intuition/</a:t>
            </a:r>
            <a:r>
              <a:rPr lang="en-US" sz="2000" b="1" dirty="0"/>
              <a:t>Math anxiety</a:t>
            </a:r>
          </a:p>
        </p:txBody>
      </p:sp>
      <p:pic>
        <p:nvPicPr>
          <p:cNvPr id="6" name="Content Placeholder 5"/>
          <p:cNvPicPr>
            <a:picLocks noGrp="1" noChangeAspect="1"/>
          </p:cNvPicPr>
          <p:nvPr>
            <p:ph idx="1"/>
          </p:nvPr>
        </p:nvPicPr>
        <p:blipFill rotWithShape="1">
          <a:blip r:embed="rId3"/>
          <a:srcRect l="47" r="81"/>
          <a:stretch/>
        </p:blipFill>
        <p:spPr>
          <a:xfrm>
            <a:off x="457200" y="1600200"/>
            <a:ext cx="6284593" cy="4928128"/>
          </a:xfrm>
          <a:ln w="12700" cmpd="sng">
            <a:solidFill>
              <a:schemeClr val="bg1"/>
            </a:solidFill>
          </a:ln>
        </p:spPr>
      </p:pic>
      <p:sp>
        <p:nvSpPr>
          <p:cNvPr id="8" name="Left Arrow Callout 7"/>
          <p:cNvSpPr/>
          <p:nvPr/>
        </p:nvSpPr>
        <p:spPr>
          <a:xfrm>
            <a:off x="6673312" y="2958856"/>
            <a:ext cx="2159309" cy="1833669"/>
          </a:xfrm>
          <a:prstGeom prst="leftArrowCallout">
            <a:avLst>
              <a:gd name="adj1" fmla="val 23918"/>
              <a:gd name="adj2" fmla="val 19672"/>
              <a:gd name="adj3" fmla="val 19465"/>
              <a:gd name="adj4" fmla="val 77278"/>
            </a:avLst>
          </a:prstGeom>
          <a:solidFill>
            <a:schemeClr val="accent3">
              <a:lumMod val="50000"/>
            </a:schemeClr>
          </a:solidFill>
          <a:ln w="5715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Math embedded within storylines from everyday life</a:t>
            </a:r>
          </a:p>
        </p:txBody>
      </p:sp>
      <p:sp>
        <p:nvSpPr>
          <p:cNvPr id="9" name="Right Arrow Callout 8"/>
          <p:cNvSpPr/>
          <p:nvPr/>
        </p:nvSpPr>
        <p:spPr>
          <a:xfrm rot="20075071">
            <a:off x="830347" y="3856774"/>
            <a:ext cx="1619992" cy="1050223"/>
          </a:xfrm>
          <a:prstGeom prst="rightArrowCallout">
            <a:avLst>
              <a:gd name="adj1" fmla="val 25000"/>
              <a:gd name="adj2" fmla="val 29651"/>
              <a:gd name="adj3" fmla="val 33526"/>
              <a:gd name="adj4" fmla="val 64977"/>
            </a:avLst>
          </a:prstGeom>
          <a:solidFill>
            <a:srgbClr val="4F6228"/>
          </a:solidFill>
          <a:ln w="5715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Informal language</a:t>
            </a:r>
          </a:p>
        </p:txBody>
      </p:sp>
      <p:sp>
        <p:nvSpPr>
          <p:cNvPr id="12" name="Left Arrow Callout 11"/>
          <p:cNvSpPr/>
          <p:nvPr/>
        </p:nvSpPr>
        <p:spPr>
          <a:xfrm>
            <a:off x="6375464" y="5203810"/>
            <a:ext cx="1469623" cy="1102247"/>
          </a:xfrm>
          <a:prstGeom prst="leftArrowCallout">
            <a:avLst>
              <a:gd name="adj1" fmla="val 23918"/>
              <a:gd name="adj2" fmla="val 19672"/>
              <a:gd name="adj3" fmla="val 19465"/>
              <a:gd name="adj4" fmla="val 77278"/>
            </a:avLst>
          </a:prstGeom>
          <a:solidFill>
            <a:schemeClr val="accent3">
              <a:lumMod val="50000"/>
            </a:schemeClr>
          </a:solidFill>
          <a:ln w="5715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Humor</a:t>
            </a:r>
          </a:p>
        </p:txBody>
      </p:sp>
      <p:sp>
        <p:nvSpPr>
          <p:cNvPr id="10" name="Down Arrow Callout 9"/>
          <p:cNvSpPr/>
          <p:nvPr/>
        </p:nvSpPr>
        <p:spPr>
          <a:xfrm>
            <a:off x="2775966" y="1719742"/>
            <a:ext cx="1611851" cy="1693383"/>
          </a:xfrm>
          <a:prstGeom prst="downArrowCallout">
            <a:avLst>
              <a:gd name="adj1" fmla="val 25000"/>
              <a:gd name="adj2" fmla="val 22980"/>
              <a:gd name="adj3" fmla="val 25000"/>
              <a:gd name="adj4" fmla="val 64977"/>
            </a:avLst>
          </a:prstGeom>
          <a:solidFill>
            <a:schemeClr val="accent3">
              <a:lumMod val="50000"/>
            </a:schemeClr>
          </a:solidFill>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Personal voice</a:t>
            </a:r>
          </a:p>
        </p:txBody>
      </p:sp>
    </p:spTree>
    <p:extLst>
      <p:ext uri="{BB962C8B-B14F-4D97-AF65-F5344CB8AC3E}">
        <p14:creationId xmlns:p14="http://schemas.microsoft.com/office/powerpoint/2010/main" val="221161788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normAutofit/>
          </a:bodyPr>
          <a:lstStyle/>
          <a:p>
            <a:r>
              <a:rPr lang="en-US" b="1" dirty="0"/>
              <a:t>Math intuition/</a:t>
            </a:r>
            <a:r>
              <a:rPr lang="en-US" sz="2000" b="1" dirty="0"/>
              <a:t>Math anxiety</a:t>
            </a:r>
            <a:endParaRPr lang="en-US" b="1" dirty="0"/>
          </a:p>
        </p:txBody>
      </p:sp>
      <p:pic>
        <p:nvPicPr>
          <p:cNvPr id="3" name="Content Placeholder 2"/>
          <p:cNvPicPr>
            <a:picLocks noGrp="1" noChangeAspect="1"/>
          </p:cNvPicPr>
          <p:nvPr>
            <p:ph idx="1"/>
          </p:nvPr>
        </p:nvPicPr>
        <p:blipFill rotWithShape="1">
          <a:blip r:embed="rId2"/>
          <a:srcRect l="-543" r="-506"/>
          <a:stretch/>
        </p:blipFill>
        <p:spPr>
          <a:xfrm>
            <a:off x="586126" y="1612852"/>
            <a:ext cx="6156512" cy="5116345"/>
          </a:xfrm>
        </p:spPr>
      </p:pic>
      <p:sp>
        <p:nvSpPr>
          <p:cNvPr id="8" name="Left Arrow Callout 7"/>
          <p:cNvSpPr/>
          <p:nvPr/>
        </p:nvSpPr>
        <p:spPr>
          <a:xfrm>
            <a:off x="6592617" y="3536886"/>
            <a:ext cx="2159309" cy="1833669"/>
          </a:xfrm>
          <a:prstGeom prst="leftArrowCallout">
            <a:avLst>
              <a:gd name="adj1" fmla="val 23918"/>
              <a:gd name="adj2" fmla="val 19672"/>
              <a:gd name="adj3" fmla="val 19465"/>
              <a:gd name="adj4" fmla="val 77278"/>
            </a:avLst>
          </a:prstGeom>
          <a:solidFill>
            <a:schemeClr val="accent3">
              <a:lumMod val="50000"/>
            </a:schemeClr>
          </a:solidFill>
          <a:ln w="5715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Math embedded within biological storylines</a:t>
            </a:r>
          </a:p>
        </p:txBody>
      </p:sp>
    </p:spTree>
    <p:extLst>
      <p:ext uri="{BB962C8B-B14F-4D97-AF65-F5344CB8AC3E}">
        <p14:creationId xmlns:p14="http://schemas.microsoft.com/office/powerpoint/2010/main" val="147096415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normAutofit/>
          </a:bodyPr>
          <a:lstStyle/>
          <a:p>
            <a:r>
              <a:rPr lang="en-US" b="1" dirty="0"/>
              <a:t>Math intuition/</a:t>
            </a:r>
            <a:r>
              <a:rPr lang="en-US" sz="2000" b="1" dirty="0"/>
              <a:t>Math anxiety</a:t>
            </a:r>
            <a:endParaRPr lang="en-US" b="1" dirty="0"/>
          </a:p>
        </p:txBody>
      </p:sp>
      <p:pic>
        <p:nvPicPr>
          <p:cNvPr id="4" name="Content Placeholder 3"/>
          <p:cNvPicPr>
            <a:picLocks noGrp="1" noChangeAspect="1"/>
          </p:cNvPicPr>
          <p:nvPr>
            <p:ph idx="1"/>
          </p:nvPr>
        </p:nvPicPr>
        <p:blipFill>
          <a:blip r:embed="rId2"/>
          <a:srcRect t="-850" b="-850"/>
          <a:stretch>
            <a:fillRect/>
          </a:stretch>
        </p:blipFill>
        <p:spPr>
          <a:xfrm>
            <a:off x="595591" y="1945762"/>
            <a:ext cx="6698256" cy="3683783"/>
          </a:xfrm>
        </p:spPr>
      </p:pic>
      <p:sp>
        <p:nvSpPr>
          <p:cNvPr id="8" name="Left Arrow Callout 7"/>
          <p:cNvSpPr/>
          <p:nvPr/>
        </p:nvSpPr>
        <p:spPr>
          <a:xfrm rot="20145150">
            <a:off x="6592617" y="1445638"/>
            <a:ext cx="2159309" cy="1833669"/>
          </a:xfrm>
          <a:prstGeom prst="leftArrowCallout">
            <a:avLst>
              <a:gd name="adj1" fmla="val 23918"/>
              <a:gd name="adj2" fmla="val 19672"/>
              <a:gd name="adj3" fmla="val 19465"/>
              <a:gd name="adj4" fmla="val 77278"/>
            </a:avLst>
          </a:prstGeom>
          <a:solidFill>
            <a:schemeClr val="accent3">
              <a:lumMod val="50000"/>
            </a:schemeClr>
          </a:solidFill>
          <a:ln w="5715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Intuitive, rather than formal,  explanations</a:t>
            </a:r>
          </a:p>
        </p:txBody>
      </p:sp>
    </p:spTree>
    <p:extLst>
      <p:ext uri="{BB962C8B-B14F-4D97-AF65-F5344CB8AC3E}">
        <p14:creationId xmlns:p14="http://schemas.microsoft.com/office/powerpoint/2010/main" val="264455230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Math intuition/</a:t>
            </a:r>
            <a:r>
              <a:rPr lang="en-US" sz="2000" b="1" dirty="0"/>
              <a:t>Math anxiety</a:t>
            </a:r>
            <a:endParaRPr lang="en-US" b="1" dirty="0"/>
          </a:p>
        </p:txBody>
      </p:sp>
      <p:pic>
        <p:nvPicPr>
          <p:cNvPr id="4" name="Content Placeholder 3">
            <a:hlinkClick r:id="rId2"/>
          </p:cNvPr>
          <p:cNvPicPr>
            <a:picLocks noGrp="1" noChangeAspect="1"/>
          </p:cNvPicPr>
          <p:nvPr>
            <p:ph idx="1"/>
          </p:nvPr>
        </p:nvPicPr>
        <p:blipFill rotWithShape="1">
          <a:blip r:embed="rId3"/>
          <a:srcRect l="-210" r="-342"/>
          <a:stretch/>
        </p:blipFill>
        <p:spPr>
          <a:xfrm>
            <a:off x="1516019" y="1490501"/>
            <a:ext cx="4457908" cy="4394437"/>
          </a:xfrm>
        </p:spPr>
      </p:pic>
      <p:sp>
        <p:nvSpPr>
          <p:cNvPr id="6" name="Left Arrow Callout 5"/>
          <p:cNvSpPr/>
          <p:nvPr/>
        </p:nvSpPr>
        <p:spPr>
          <a:xfrm>
            <a:off x="5778345" y="3596100"/>
            <a:ext cx="2159309" cy="1833669"/>
          </a:xfrm>
          <a:prstGeom prst="leftArrowCallout">
            <a:avLst>
              <a:gd name="adj1" fmla="val 23918"/>
              <a:gd name="adj2" fmla="val 19672"/>
              <a:gd name="adj3" fmla="val 19465"/>
              <a:gd name="adj4" fmla="val 77278"/>
            </a:avLst>
          </a:prstGeom>
          <a:solidFill>
            <a:schemeClr val="accent3">
              <a:lumMod val="50000"/>
            </a:schemeClr>
          </a:solidFill>
          <a:ln w="5715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Ability to “play” with math</a:t>
            </a:r>
          </a:p>
        </p:txBody>
      </p:sp>
      <p:sp>
        <p:nvSpPr>
          <p:cNvPr id="3" name="Rectangle 2">
            <a:extLst>
              <a:ext uri="{FF2B5EF4-FFF2-40B4-BE49-F238E27FC236}">
                <a16:creationId xmlns:a16="http://schemas.microsoft.com/office/drawing/2014/main" id="{AD8B0BA5-04C3-3543-A510-C9D7C9C999F4}"/>
              </a:ext>
            </a:extLst>
          </p:cNvPr>
          <p:cNvSpPr/>
          <p:nvPr/>
        </p:nvSpPr>
        <p:spPr>
          <a:xfrm>
            <a:off x="1677890" y="6285086"/>
            <a:ext cx="5788220" cy="369332"/>
          </a:xfrm>
          <a:prstGeom prst="rect">
            <a:avLst/>
          </a:prstGeom>
        </p:spPr>
        <p:txBody>
          <a:bodyPr wrap="square">
            <a:spAutoFit/>
          </a:bodyPr>
          <a:lstStyle/>
          <a:p>
            <a:r>
              <a:rPr lang="en-US" b="1" dirty="0" err="1">
                <a:solidFill>
                  <a:schemeClr val="accent3">
                    <a:lumMod val="50000"/>
                  </a:schemeClr>
                </a:solidFill>
              </a:rPr>
              <a:t>MathBench</a:t>
            </a:r>
            <a:r>
              <a:rPr lang="en-US" b="1" dirty="0">
                <a:solidFill>
                  <a:schemeClr val="accent3">
                    <a:lumMod val="50000"/>
                  </a:schemeClr>
                </a:solidFill>
              </a:rPr>
              <a:t> &gt; Microbiology &gt; Frank’s Football Fiasco, p. 9</a:t>
            </a:r>
          </a:p>
        </p:txBody>
      </p:sp>
    </p:spTree>
    <p:extLst>
      <p:ext uri="{BB962C8B-B14F-4D97-AF65-F5344CB8AC3E}">
        <p14:creationId xmlns:p14="http://schemas.microsoft.com/office/powerpoint/2010/main" val="1616055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dirty="0">
                <a:latin typeface="Century Gothic" charset="0"/>
                <a:ea typeface="ＭＳ Ｐゴシック" charset="0"/>
                <a:cs typeface="ＭＳ Ｐゴシック" charset="0"/>
              </a:rPr>
              <a:t>Making full use of the online environment</a:t>
            </a:r>
          </a:p>
        </p:txBody>
      </p:sp>
      <p:sp>
        <p:nvSpPr>
          <p:cNvPr id="2" name="Text Placeholder 1"/>
          <p:cNvSpPr>
            <a:spLocks noGrp="1"/>
          </p:cNvSpPr>
          <p:nvPr>
            <p:ph type="body" idx="1"/>
          </p:nvPr>
        </p:nvSpPr>
        <p:spPr/>
        <p:txBody>
          <a:bodyPr/>
          <a:lstStyle/>
          <a:p>
            <a:r>
              <a:rPr lang="en-US" dirty="0" err="1"/>
              <a:t>MathBench</a:t>
            </a:r>
            <a:r>
              <a:rPr lang="en-US" dirty="0"/>
              <a:t> Design Principles</a:t>
            </a:r>
          </a:p>
        </p:txBody>
      </p:sp>
      <p:pic>
        <p:nvPicPr>
          <p:cNvPr id="5" name="Picture 5" descr="logo.jp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1475" y="383363"/>
            <a:ext cx="2778125" cy="270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0141479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rtlCol="0">
            <a:normAutofit/>
          </a:bodyPr>
          <a:lstStyle/>
          <a:p>
            <a:pPr eaLnBrk="1" fontAlgn="auto" hangingPunct="1">
              <a:spcAft>
                <a:spcPts val="0"/>
              </a:spcAft>
              <a:defRPr/>
            </a:pPr>
            <a:r>
              <a:rPr lang="en-US" dirty="0">
                <a:latin typeface="+mn-lt"/>
                <a:ea typeface="+mj-ea"/>
                <a:cs typeface="+mj-cs"/>
              </a:rPr>
              <a:t>Example: Drill activity</a:t>
            </a:r>
          </a:p>
        </p:txBody>
      </p:sp>
      <p:sp>
        <p:nvSpPr>
          <p:cNvPr id="52226" name="Content Placeholder 2"/>
          <p:cNvSpPr>
            <a:spLocks noGrp="1"/>
          </p:cNvSpPr>
          <p:nvPr>
            <p:ph idx="1"/>
          </p:nvPr>
        </p:nvSpPr>
        <p:spPr/>
        <p:txBody>
          <a:bodyPr/>
          <a:lstStyle/>
          <a:p>
            <a:pPr eaLnBrk="1" hangingPunct="1"/>
            <a:r>
              <a:rPr lang="en-US" dirty="0">
                <a:latin typeface="Verdana" charset="0"/>
              </a:rPr>
              <a:t>Punnett Square</a:t>
            </a:r>
          </a:p>
        </p:txBody>
      </p:sp>
      <p:pic>
        <p:nvPicPr>
          <p:cNvPr id="2" name="Picture 1">
            <a:hlinkClick r:id="rId2"/>
            <a:extLst>
              <a:ext uri="{FF2B5EF4-FFF2-40B4-BE49-F238E27FC236}">
                <a16:creationId xmlns:a16="http://schemas.microsoft.com/office/drawing/2014/main" id="{EBCDCB3B-CD9B-DF4D-B3A5-C85B7610A147}"/>
              </a:ext>
            </a:extLst>
          </p:cNvPr>
          <p:cNvPicPr>
            <a:picLocks noChangeAspect="1"/>
          </p:cNvPicPr>
          <p:nvPr/>
        </p:nvPicPr>
        <p:blipFill>
          <a:blip r:embed="rId3"/>
          <a:stretch>
            <a:fillRect/>
          </a:stretch>
        </p:blipFill>
        <p:spPr>
          <a:xfrm>
            <a:off x="4572000" y="1576561"/>
            <a:ext cx="3882406" cy="4505397"/>
          </a:xfrm>
          <a:prstGeom prst="rect">
            <a:avLst/>
          </a:prstGeom>
        </p:spPr>
      </p:pic>
      <p:sp>
        <p:nvSpPr>
          <p:cNvPr id="5" name="Rectangle 4">
            <a:extLst>
              <a:ext uri="{FF2B5EF4-FFF2-40B4-BE49-F238E27FC236}">
                <a16:creationId xmlns:a16="http://schemas.microsoft.com/office/drawing/2014/main" id="{BD65D5A7-973B-D244-9F0F-3424553D9B32}"/>
              </a:ext>
            </a:extLst>
          </p:cNvPr>
          <p:cNvSpPr/>
          <p:nvPr/>
        </p:nvSpPr>
        <p:spPr>
          <a:xfrm>
            <a:off x="1191001" y="6308725"/>
            <a:ext cx="7596739" cy="369332"/>
          </a:xfrm>
          <a:prstGeom prst="rect">
            <a:avLst/>
          </a:prstGeom>
        </p:spPr>
        <p:txBody>
          <a:bodyPr wrap="square">
            <a:spAutoFit/>
          </a:bodyPr>
          <a:lstStyle/>
          <a:p>
            <a:r>
              <a:rPr lang="en-US" b="1" dirty="0" err="1">
                <a:solidFill>
                  <a:schemeClr val="accent3">
                    <a:lumMod val="50000"/>
                  </a:schemeClr>
                </a:solidFill>
              </a:rPr>
              <a:t>MathBench</a:t>
            </a:r>
            <a:r>
              <a:rPr lang="en-US" b="1" dirty="0">
                <a:solidFill>
                  <a:schemeClr val="accent3">
                    <a:lumMod val="50000"/>
                  </a:schemeClr>
                </a:solidFill>
              </a:rPr>
              <a:t> &gt; Probability &gt; Mice with Fangs: Intro to Punnett Squares, p. 13</a:t>
            </a:r>
          </a:p>
        </p:txBody>
      </p:sp>
    </p:spTree>
    <p:extLst>
      <p:ext uri="{BB962C8B-B14F-4D97-AF65-F5344CB8AC3E}">
        <p14:creationId xmlns:p14="http://schemas.microsoft.com/office/powerpoint/2010/main" val="30220168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74688" y="228600"/>
            <a:ext cx="7793037" cy="1143000"/>
          </a:xfrm>
        </p:spPr>
        <p:txBody>
          <a:bodyPr/>
          <a:lstStyle/>
          <a:p>
            <a:pPr eaLnBrk="1" hangingPunct="1"/>
            <a:r>
              <a:rPr lang="en-US" sz="3200" b="1" dirty="0">
                <a:latin typeface="Calibri" charset="0"/>
                <a:ea typeface="ＭＳ Ｐゴシック" charset="0"/>
                <a:cs typeface="ＭＳ Ｐゴシック" charset="0"/>
              </a:rPr>
              <a:t>A context for curriculum revision</a:t>
            </a:r>
          </a:p>
        </p:txBody>
      </p:sp>
      <p:sp>
        <p:nvSpPr>
          <p:cNvPr id="2051" name="Text Placeholder 3"/>
          <p:cNvSpPr>
            <a:spLocks noGrp="1"/>
          </p:cNvSpPr>
          <p:nvPr>
            <p:ph type="body" sz="half" idx="1"/>
          </p:nvPr>
        </p:nvSpPr>
        <p:spPr>
          <a:xfrm>
            <a:off x="674688" y="2017713"/>
            <a:ext cx="4230687" cy="3797300"/>
          </a:xfrm>
        </p:spPr>
        <p:txBody>
          <a:bodyPr rtlCol="0">
            <a:normAutofit fontScale="92500"/>
          </a:bodyPr>
          <a:lstStyle/>
          <a:p>
            <a:pPr marL="3175" indent="-3175" eaLnBrk="1" fontAlgn="auto" hangingPunct="1">
              <a:spcAft>
                <a:spcPts val="0"/>
              </a:spcAft>
              <a:buFont typeface="Arial"/>
              <a:buNone/>
              <a:defRPr/>
            </a:pPr>
            <a:r>
              <a:rPr lang="en-US" sz="2400" dirty="0">
                <a:ea typeface="+mn-ea"/>
                <a:cs typeface="+mn-cs"/>
              </a:rPr>
              <a:t>A series of reports have urged transformation of the undergraduate biology curriculum</a:t>
            </a:r>
          </a:p>
          <a:p>
            <a:pPr marL="3175" indent="-3175" eaLnBrk="1" fontAlgn="auto" hangingPunct="1">
              <a:spcAft>
                <a:spcPts val="0"/>
              </a:spcAft>
              <a:buFont typeface="Arial"/>
              <a:buNone/>
              <a:defRPr/>
            </a:pPr>
            <a:endParaRPr lang="en-US" sz="2400" dirty="0">
              <a:ea typeface="+mn-ea"/>
              <a:cs typeface="+mn-cs"/>
            </a:endParaRPr>
          </a:p>
          <a:p>
            <a:pPr eaLnBrk="1" fontAlgn="auto" hangingPunct="1">
              <a:spcAft>
                <a:spcPts val="0"/>
              </a:spcAft>
              <a:buFont typeface="Arial"/>
              <a:buChar char="•"/>
              <a:defRPr/>
            </a:pPr>
            <a:r>
              <a:rPr lang="en-US" sz="2000" b="1" dirty="0">
                <a:ea typeface="+mn-ea"/>
                <a:cs typeface="+mn-cs"/>
              </a:rPr>
              <a:t>Interdisciplinary</a:t>
            </a:r>
            <a:r>
              <a:rPr lang="en-US" sz="2000" dirty="0">
                <a:ea typeface="+mn-ea"/>
                <a:cs typeface="+mn-cs"/>
              </a:rPr>
              <a:t> curricula, with greater emphasis on math, computer, and physical sciences</a:t>
            </a:r>
          </a:p>
          <a:p>
            <a:pPr eaLnBrk="1" fontAlgn="auto" hangingPunct="1">
              <a:spcAft>
                <a:spcPts val="0"/>
              </a:spcAft>
              <a:buFont typeface="Arial"/>
              <a:buChar char="•"/>
              <a:defRPr/>
            </a:pPr>
            <a:endParaRPr lang="en-US" sz="2000" dirty="0">
              <a:ea typeface="+mn-ea"/>
              <a:cs typeface="+mn-cs"/>
            </a:endParaRPr>
          </a:p>
          <a:p>
            <a:pPr eaLnBrk="1" fontAlgn="auto" hangingPunct="1">
              <a:spcAft>
                <a:spcPts val="0"/>
              </a:spcAft>
              <a:buFont typeface="Arial"/>
              <a:buChar char="•"/>
              <a:defRPr/>
            </a:pPr>
            <a:r>
              <a:rPr lang="en-US" sz="2000" dirty="0">
                <a:latin typeface="Calibri" charset="0"/>
                <a:ea typeface="ＭＳ Ｐゴシック" charset="0"/>
                <a:cs typeface="ＭＳ Ｐゴシック" charset="0"/>
              </a:rPr>
              <a:t>Emphasis on </a:t>
            </a:r>
            <a:r>
              <a:rPr lang="en-US" sz="2000" b="1" dirty="0">
                <a:latin typeface="Calibri" charset="0"/>
                <a:ea typeface="ＭＳ Ｐゴシック" charset="0"/>
                <a:cs typeface="ＭＳ Ｐゴシック" charset="0"/>
              </a:rPr>
              <a:t>competencies</a:t>
            </a:r>
            <a:r>
              <a:rPr lang="en-US" sz="2000" dirty="0">
                <a:latin typeface="Calibri" charset="0"/>
                <a:ea typeface="ＭＳ Ｐゴシック" charset="0"/>
                <a:cs typeface="ＭＳ Ｐゴシック" charset="0"/>
              </a:rPr>
              <a:t> rather than courses, to encourage innovation</a:t>
            </a:r>
          </a:p>
          <a:p>
            <a:pPr eaLnBrk="1" fontAlgn="auto" hangingPunct="1">
              <a:spcAft>
                <a:spcPts val="0"/>
              </a:spcAft>
              <a:buFont typeface="Arial"/>
              <a:buChar char="•"/>
              <a:defRPr/>
            </a:pPr>
            <a:endParaRPr lang="en-US" sz="2000" dirty="0">
              <a:ea typeface="+mn-ea"/>
              <a:cs typeface="+mn-cs"/>
            </a:endParaRPr>
          </a:p>
        </p:txBody>
      </p:sp>
      <p:sp>
        <p:nvSpPr>
          <p:cNvPr id="16387" name="ClipArt Placeholder 4"/>
          <p:cNvSpPr>
            <a:spLocks noGrp="1" noTextEdit="1"/>
          </p:cNvSpPr>
          <p:nvPr>
            <p:ph type="clipArt" sz="half" idx="2"/>
          </p:nvPr>
        </p:nvSpPr>
        <p:spPr/>
      </p:sp>
      <p:pic>
        <p:nvPicPr>
          <p:cNvPr id="16388" name="ClipArt Placeholder 5" descr="Bio2010.jpg"/>
          <p:cNvPicPr>
            <a:picLocks noChangeAspect="1"/>
          </p:cNvPicPr>
          <p:nvPr/>
        </p:nvPicPr>
        <p:blipFill>
          <a:blip r:embed="rId3">
            <a:extLst>
              <a:ext uri="{28A0092B-C50C-407E-A947-70E740481C1C}">
                <a14:useLocalDpi xmlns:a14="http://schemas.microsoft.com/office/drawing/2010/main" val="0"/>
              </a:ext>
            </a:extLst>
          </a:blip>
          <a:srcRect l="-19444" r="-19444"/>
          <a:stretch>
            <a:fillRect/>
          </a:stretch>
        </p:blipFill>
        <p:spPr bwMode="auto">
          <a:xfrm>
            <a:off x="5991225" y="1327150"/>
            <a:ext cx="2081213"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2565400"/>
            <a:ext cx="1736725"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ClipArt Placeholder 9" descr="V&amp;C-BrochureFN-resave-1.jpg"/>
          <p:cNvPicPr>
            <a:picLocks noChangeAspect="1"/>
          </p:cNvPicPr>
          <p:nvPr/>
        </p:nvPicPr>
        <p:blipFill>
          <a:blip r:embed="rId5">
            <a:extLst>
              <a:ext uri="{28A0092B-C50C-407E-A947-70E740481C1C}">
                <a14:useLocalDpi xmlns:a14="http://schemas.microsoft.com/office/drawing/2010/main" val="0"/>
              </a:ext>
            </a:extLst>
          </a:blip>
          <a:srcRect l="-6712" r="-6712"/>
          <a:stretch>
            <a:fillRect/>
          </a:stretch>
        </p:blipFill>
        <p:spPr bwMode="auto">
          <a:xfrm>
            <a:off x="5824538" y="4518025"/>
            <a:ext cx="1874837" cy="202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rtlCol="0">
            <a:normAutofit/>
          </a:bodyPr>
          <a:lstStyle/>
          <a:p>
            <a:pPr eaLnBrk="1" fontAlgn="auto" hangingPunct="1">
              <a:spcAft>
                <a:spcPts val="0"/>
              </a:spcAft>
              <a:defRPr/>
            </a:pPr>
            <a:r>
              <a:rPr lang="en-US" dirty="0">
                <a:latin typeface="+mn-lt"/>
                <a:ea typeface="+mj-ea"/>
                <a:cs typeface="+mj-cs"/>
              </a:rPr>
              <a:t>Example: Simulation</a:t>
            </a:r>
          </a:p>
        </p:txBody>
      </p:sp>
      <p:sp>
        <p:nvSpPr>
          <p:cNvPr id="53250" name="Content Placeholder 2"/>
          <p:cNvSpPr>
            <a:spLocks noGrp="1"/>
          </p:cNvSpPr>
          <p:nvPr>
            <p:ph idx="1"/>
          </p:nvPr>
        </p:nvSpPr>
        <p:spPr/>
        <p:txBody>
          <a:bodyPr/>
          <a:lstStyle/>
          <a:p>
            <a:pPr eaLnBrk="1" hangingPunct="1"/>
            <a:r>
              <a:rPr lang="en-US" dirty="0">
                <a:latin typeface="Verdana" charset="0"/>
              </a:rPr>
              <a:t>But is it random?</a:t>
            </a:r>
          </a:p>
        </p:txBody>
      </p:sp>
      <p:pic>
        <p:nvPicPr>
          <p:cNvPr id="2" name="Picture 1">
            <a:hlinkClick r:id="rId2"/>
            <a:extLst>
              <a:ext uri="{FF2B5EF4-FFF2-40B4-BE49-F238E27FC236}">
                <a16:creationId xmlns:a16="http://schemas.microsoft.com/office/drawing/2014/main" id="{8D051976-7E9F-3946-A4C5-DBA6879138FE}"/>
              </a:ext>
            </a:extLst>
          </p:cNvPr>
          <p:cNvPicPr>
            <a:picLocks noChangeAspect="1"/>
          </p:cNvPicPr>
          <p:nvPr/>
        </p:nvPicPr>
        <p:blipFill>
          <a:blip r:embed="rId3"/>
          <a:stretch>
            <a:fillRect/>
          </a:stretch>
        </p:blipFill>
        <p:spPr>
          <a:xfrm>
            <a:off x="1496290" y="2448293"/>
            <a:ext cx="6816436" cy="3677870"/>
          </a:xfrm>
          <a:prstGeom prst="rect">
            <a:avLst/>
          </a:prstGeom>
        </p:spPr>
      </p:pic>
      <p:sp>
        <p:nvSpPr>
          <p:cNvPr id="5" name="Rectangle 4">
            <a:extLst>
              <a:ext uri="{FF2B5EF4-FFF2-40B4-BE49-F238E27FC236}">
                <a16:creationId xmlns:a16="http://schemas.microsoft.com/office/drawing/2014/main" id="{A98D0E58-26E2-844F-9C29-36AAB31D9B46}"/>
              </a:ext>
            </a:extLst>
          </p:cNvPr>
          <p:cNvSpPr/>
          <p:nvPr/>
        </p:nvSpPr>
        <p:spPr>
          <a:xfrm>
            <a:off x="332509" y="6308725"/>
            <a:ext cx="8478982" cy="369332"/>
          </a:xfrm>
          <a:prstGeom prst="rect">
            <a:avLst/>
          </a:prstGeom>
        </p:spPr>
        <p:txBody>
          <a:bodyPr wrap="square">
            <a:spAutoFit/>
          </a:bodyPr>
          <a:lstStyle/>
          <a:p>
            <a:r>
              <a:rPr lang="en-US" b="1" dirty="0" err="1">
                <a:solidFill>
                  <a:schemeClr val="accent3">
                    <a:lumMod val="50000"/>
                  </a:schemeClr>
                </a:solidFill>
              </a:rPr>
              <a:t>MathBench</a:t>
            </a:r>
            <a:r>
              <a:rPr lang="en-US" b="1" dirty="0">
                <a:solidFill>
                  <a:schemeClr val="accent3">
                    <a:lumMod val="50000"/>
                  </a:schemeClr>
                </a:solidFill>
              </a:rPr>
              <a:t> &gt; Probability &gt; More Mice with Fangs: Intermediate Punnett Squares, p. 5</a:t>
            </a:r>
          </a:p>
        </p:txBody>
      </p:sp>
    </p:spTree>
    <p:extLst>
      <p:ext uri="{BB962C8B-B14F-4D97-AF65-F5344CB8AC3E}">
        <p14:creationId xmlns:p14="http://schemas.microsoft.com/office/powerpoint/2010/main" val="317407592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rtlCol="0">
            <a:normAutofit/>
          </a:bodyPr>
          <a:lstStyle/>
          <a:p>
            <a:pPr eaLnBrk="1" fontAlgn="auto" hangingPunct="1">
              <a:spcAft>
                <a:spcPts val="0"/>
              </a:spcAft>
              <a:defRPr/>
            </a:pPr>
            <a:r>
              <a:rPr lang="en-US" dirty="0">
                <a:latin typeface="+mn-lt"/>
                <a:ea typeface="+mj-ea"/>
                <a:cs typeface="+mj-cs"/>
              </a:rPr>
              <a:t>Example: Exploration</a:t>
            </a:r>
          </a:p>
        </p:txBody>
      </p:sp>
      <p:sp>
        <p:nvSpPr>
          <p:cNvPr id="54274" name="Content Placeholder 2"/>
          <p:cNvSpPr>
            <a:spLocks noGrp="1"/>
          </p:cNvSpPr>
          <p:nvPr>
            <p:ph idx="1"/>
          </p:nvPr>
        </p:nvSpPr>
        <p:spPr>
          <a:xfrm>
            <a:off x="1114425" y="2595563"/>
            <a:ext cx="3343275" cy="3670300"/>
          </a:xfrm>
        </p:spPr>
        <p:txBody>
          <a:bodyPr/>
          <a:lstStyle/>
          <a:p>
            <a:pPr eaLnBrk="1" hangingPunct="1"/>
            <a:r>
              <a:rPr lang="en-US">
                <a:latin typeface="Verdana" charset="0"/>
              </a:rPr>
              <a:t>Human population growth</a:t>
            </a:r>
          </a:p>
        </p:txBody>
      </p:sp>
      <p:pic>
        <p:nvPicPr>
          <p:cNvPr id="5427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0" y="1827731"/>
            <a:ext cx="4754563" cy="389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id="{94413D91-DA38-0945-819E-74908BD7970C}"/>
              </a:ext>
            </a:extLst>
          </p:cNvPr>
          <p:cNvSpPr/>
          <p:nvPr/>
        </p:nvSpPr>
        <p:spPr>
          <a:xfrm>
            <a:off x="954038" y="6309797"/>
            <a:ext cx="7235923" cy="369332"/>
          </a:xfrm>
          <a:prstGeom prst="rect">
            <a:avLst/>
          </a:prstGeom>
        </p:spPr>
        <p:txBody>
          <a:bodyPr wrap="square">
            <a:spAutoFit/>
          </a:bodyPr>
          <a:lstStyle/>
          <a:p>
            <a:r>
              <a:rPr lang="en-US" b="1" dirty="0" err="1">
                <a:solidFill>
                  <a:schemeClr val="accent3">
                    <a:lumMod val="50000"/>
                  </a:schemeClr>
                </a:solidFill>
              </a:rPr>
              <a:t>MathBench</a:t>
            </a:r>
            <a:r>
              <a:rPr lang="en-US" b="1" dirty="0">
                <a:solidFill>
                  <a:schemeClr val="accent3">
                    <a:lumMod val="50000"/>
                  </a:schemeClr>
                </a:solidFill>
              </a:rPr>
              <a:t> &gt; Population Dynamics &gt; Exponential Growth and Decay, p. 18</a:t>
            </a:r>
          </a:p>
        </p:txBody>
      </p:sp>
    </p:spTree>
    <p:extLst>
      <p:ext uri="{BB962C8B-B14F-4D97-AF65-F5344CB8AC3E}">
        <p14:creationId xmlns:p14="http://schemas.microsoft.com/office/powerpoint/2010/main" val="207306606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rtlCol="0">
            <a:normAutofit/>
          </a:bodyPr>
          <a:lstStyle/>
          <a:p>
            <a:pPr eaLnBrk="1" fontAlgn="auto" hangingPunct="1">
              <a:spcAft>
                <a:spcPts val="0"/>
              </a:spcAft>
              <a:defRPr/>
            </a:pPr>
            <a:r>
              <a:rPr lang="en-US" dirty="0">
                <a:latin typeface="+mn-lt"/>
                <a:ea typeface="+mj-ea"/>
                <a:cs typeface="+mj-cs"/>
              </a:rPr>
              <a:t>Example: Active engagement</a:t>
            </a:r>
          </a:p>
        </p:txBody>
      </p:sp>
      <p:sp>
        <p:nvSpPr>
          <p:cNvPr id="55298" name="Content Placeholder 2"/>
          <p:cNvSpPr>
            <a:spLocks noGrp="1"/>
          </p:cNvSpPr>
          <p:nvPr>
            <p:ph idx="1"/>
          </p:nvPr>
        </p:nvSpPr>
        <p:spPr/>
        <p:txBody>
          <a:bodyPr/>
          <a:lstStyle/>
          <a:p>
            <a:pPr eaLnBrk="1" hangingPunct="1"/>
            <a:r>
              <a:rPr lang="en-US" dirty="0">
                <a:latin typeface="Verdana" charset="0"/>
              </a:rPr>
              <a:t>Plasmids</a:t>
            </a:r>
          </a:p>
        </p:txBody>
      </p:sp>
      <p:pic>
        <p:nvPicPr>
          <p:cNvPr id="55299"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112" y="1757096"/>
            <a:ext cx="5537200" cy="404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id="{330EF235-1CFC-8343-A2FA-A515B56E6D0D}"/>
              </a:ext>
            </a:extLst>
          </p:cNvPr>
          <p:cNvSpPr/>
          <p:nvPr/>
        </p:nvSpPr>
        <p:spPr>
          <a:xfrm>
            <a:off x="1677890" y="6285086"/>
            <a:ext cx="5788220" cy="369332"/>
          </a:xfrm>
          <a:prstGeom prst="rect">
            <a:avLst/>
          </a:prstGeom>
        </p:spPr>
        <p:txBody>
          <a:bodyPr wrap="square">
            <a:spAutoFit/>
          </a:bodyPr>
          <a:lstStyle/>
          <a:p>
            <a:r>
              <a:rPr lang="en-US" b="1" dirty="0" err="1">
                <a:solidFill>
                  <a:schemeClr val="accent3">
                    <a:lumMod val="50000"/>
                  </a:schemeClr>
                </a:solidFill>
              </a:rPr>
              <a:t>MathBench</a:t>
            </a:r>
            <a:r>
              <a:rPr lang="en-US" b="1" dirty="0">
                <a:solidFill>
                  <a:schemeClr val="accent3">
                    <a:lumMod val="50000"/>
                  </a:schemeClr>
                </a:solidFill>
              </a:rPr>
              <a:t> &gt; Visualization &gt; Chopping Up Plasmids, p. 4</a:t>
            </a:r>
          </a:p>
        </p:txBody>
      </p:sp>
    </p:spTree>
    <p:extLst>
      <p:ext uri="{BB962C8B-B14F-4D97-AF65-F5344CB8AC3E}">
        <p14:creationId xmlns:p14="http://schemas.microsoft.com/office/powerpoint/2010/main" val="180979752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pPr fontAlgn="auto">
              <a:spcAft>
                <a:spcPts val="0"/>
              </a:spcAft>
              <a:defRPr/>
            </a:pPr>
            <a:r>
              <a:rPr lang="en-US" dirty="0">
                <a:latin typeface="+mn-lt"/>
              </a:rPr>
              <a:t>How is </a:t>
            </a:r>
            <a:r>
              <a:rPr lang="en-US" dirty="0" err="1">
                <a:latin typeface="+mn-lt"/>
              </a:rPr>
              <a:t>mathbench</a:t>
            </a:r>
            <a:r>
              <a:rPr lang="en-US" dirty="0">
                <a:latin typeface="+mn-lt"/>
              </a:rPr>
              <a:t> used?</a:t>
            </a:r>
          </a:p>
        </p:txBody>
      </p:sp>
      <p:sp>
        <p:nvSpPr>
          <p:cNvPr id="2" name="Text Placeholder 1"/>
          <p:cNvSpPr>
            <a:spLocks noGrp="1"/>
          </p:cNvSpPr>
          <p:nvPr>
            <p:ph type="body" idx="1"/>
          </p:nvPr>
        </p:nvSpPr>
        <p:spPr/>
        <p:txBody>
          <a:bodyPr/>
          <a:lstStyle/>
          <a:p>
            <a:endParaRPr lang="en-US"/>
          </a:p>
        </p:txBody>
      </p:sp>
      <p:pic>
        <p:nvPicPr>
          <p:cNvPr id="4" name="Picture 5" descr="logo.jp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 y="383363"/>
            <a:ext cx="2778125" cy="270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33907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t>MathBench</a:t>
            </a:r>
            <a:r>
              <a:rPr lang="en-US" sz="3600" b="1" dirty="0"/>
              <a:t> is used in six subjects at UMD</a:t>
            </a:r>
          </a:p>
        </p:txBody>
      </p:sp>
      <p:graphicFrame>
        <p:nvGraphicFramePr>
          <p:cNvPr id="4" name="Content Placeholder 3"/>
          <p:cNvGraphicFramePr>
            <a:graphicFrameLocks noGrp="1"/>
          </p:cNvGraphicFramePr>
          <p:nvPr>
            <p:ph idx="1"/>
            <p:extLst/>
          </p:nvPr>
        </p:nvGraphicFramePr>
        <p:xfrm>
          <a:off x="457200" y="2032000"/>
          <a:ext cx="8229600" cy="4211320"/>
        </p:xfrm>
        <a:graphic>
          <a:graphicData uri="http://schemas.openxmlformats.org/drawingml/2006/table">
            <a:tbl>
              <a:tblPr firstRow="1" bandRow="1">
                <a:tableStyleId>{F5AB1C69-6EDB-4FF4-983F-18BD219EF322}</a:tableStyleId>
              </a:tblPr>
              <a:tblGrid>
                <a:gridCol w="3721885">
                  <a:extLst>
                    <a:ext uri="{9D8B030D-6E8A-4147-A177-3AD203B41FA5}">
                      <a16:colId xmlns:a16="http://schemas.microsoft.com/office/drawing/2014/main" val="20000"/>
                    </a:ext>
                  </a:extLst>
                </a:gridCol>
                <a:gridCol w="2494842">
                  <a:extLst>
                    <a:ext uri="{9D8B030D-6E8A-4147-A177-3AD203B41FA5}">
                      <a16:colId xmlns:a16="http://schemas.microsoft.com/office/drawing/2014/main" val="20001"/>
                    </a:ext>
                  </a:extLst>
                </a:gridCol>
                <a:gridCol w="2012873">
                  <a:extLst>
                    <a:ext uri="{9D8B030D-6E8A-4147-A177-3AD203B41FA5}">
                      <a16:colId xmlns:a16="http://schemas.microsoft.com/office/drawing/2014/main" val="20002"/>
                    </a:ext>
                  </a:extLst>
                </a:gridCol>
              </a:tblGrid>
              <a:tr h="370840">
                <a:tc>
                  <a:txBody>
                    <a:bodyPr/>
                    <a:lstStyle/>
                    <a:p>
                      <a:r>
                        <a:rPr lang="en-US" dirty="0"/>
                        <a:t>Course</a:t>
                      </a:r>
                    </a:p>
                  </a:txBody>
                  <a:tcPr/>
                </a:tc>
                <a:tc>
                  <a:txBody>
                    <a:bodyPr/>
                    <a:lstStyle/>
                    <a:p>
                      <a:r>
                        <a:rPr lang="en-US" dirty="0"/>
                        <a:t>Level</a:t>
                      </a:r>
                    </a:p>
                  </a:txBody>
                  <a:tcPr/>
                </a:tc>
                <a:tc>
                  <a:txBody>
                    <a:bodyPr/>
                    <a:lstStyle/>
                    <a:p>
                      <a:r>
                        <a:rPr lang="en-US" dirty="0"/>
                        <a:t>Number of Modules</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Environmental Biology</a:t>
                      </a:r>
                    </a:p>
                    <a:p>
                      <a:endParaRPr lang="en-US" dirty="0"/>
                    </a:p>
                  </a:txBody>
                  <a:tcPr/>
                </a:tc>
                <a:tc>
                  <a:txBody>
                    <a:bodyPr/>
                    <a:lstStyle/>
                    <a:p>
                      <a:r>
                        <a:rPr lang="en-US" dirty="0"/>
                        <a:t>Non-majors, high school enrichment</a:t>
                      </a:r>
                    </a:p>
                  </a:txBody>
                  <a:tcPr/>
                </a:tc>
                <a:tc>
                  <a:txBody>
                    <a:bodyPr/>
                    <a:lstStyle/>
                    <a:p>
                      <a:pPr algn="ctr"/>
                      <a:r>
                        <a:rPr lang="en-US" dirty="0"/>
                        <a:t>8</a:t>
                      </a:r>
                    </a:p>
                  </a:txBody>
                  <a:tcPr/>
                </a:tc>
                <a:extLst>
                  <a:ext uri="{0D108BD9-81ED-4DB2-BD59-A6C34878D82A}">
                    <a16:rowId xmlns:a16="http://schemas.microsoft.com/office/drawing/2014/main" val="10001"/>
                  </a:ext>
                </a:extLst>
              </a:tr>
              <a:tr h="370840">
                <a:tc>
                  <a:txBody>
                    <a:bodyPr/>
                    <a:lstStyle/>
                    <a:p>
                      <a:r>
                        <a:rPr lang="en-US" dirty="0"/>
                        <a:t>Principles</a:t>
                      </a:r>
                      <a:r>
                        <a:rPr lang="en-US" baseline="0" dirty="0"/>
                        <a:t> of Biology I: Cellular and Molecular Biology</a:t>
                      </a:r>
                      <a:endParaRPr lang="en-US" dirty="0"/>
                    </a:p>
                  </a:txBody>
                  <a:tcPr/>
                </a:tc>
                <a:tc>
                  <a:txBody>
                    <a:bodyPr/>
                    <a:lstStyle/>
                    <a:p>
                      <a:r>
                        <a:rPr lang="en-US" dirty="0"/>
                        <a:t>Introductory</a:t>
                      </a:r>
                    </a:p>
                  </a:txBody>
                  <a:tcPr/>
                </a:tc>
                <a:tc>
                  <a:txBody>
                    <a:bodyPr/>
                    <a:lstStyle/>
                    <a:p>
                      <a:pPr algn="ctr"/>
                      <a:r>
                        <a:rPr lang="en-US"/>
                        <a:t>10</a:t>
                      </a:r>
                      <a:endParaRPr lang="en-US" dirty="0"/>
                    </a:p>
                  </a:txBody>
                  <a:tcPr/>
                </a:tc>
                <a:extLst>
                  <a:ext uri="{0D108BD9-81ED-4DB2-BD59-A6C34878D82A}">
                    <a16:rowId xmlns:a16="http://schemas.microsoft.com/office/drawing/2014/main" val="10002"/>
                  </a:ext>
                </a:extLst>
              </a:tr>
              <a:tr h="370840">
                <a:tc>
                  <a:txBody>
                    <a:bodyPr/>
                    <a:lstStyle/>
                    <a:p>
                      <a:r>
                        <a:rPr lang="en-US" dirty="0"/>
                        <a:t>Principles of Biology 2: Ecology and Evolution</a:t>
                      </a:r>
                    </a:p>
                  </a:txBody>
                  <a:tcPr/>
                </a:tc>
                <a:tc>
                  <a:txBody>
                    <a:bodyPr/>
                    <a:lstStyle/>
                    <a:p>
                      <a:r>
                        <a:rPr lang="en-US" dirty="0"/>
                        <a:t>Introductory</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1 required, </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a:t>6 optional</a:t>
                      </a:r>
                    </a:p>
                  </a:txBody>
                  <a:tcPr/>
                </a:tc>
                <a:extLst>
                  <a:ext uri="{0D108BD9-81ED-4DB2-BD59-A6C34878D82A}">
                    <a16:rowId xmlns:a16="http://schemas.microsoft.com/office/drawing/2014/main" val="10003"/>
                  </a:ext>
                </a:extLst>
              </a:tr>
              <a:tr h="370840">
                <a:tc>
                  <a:txBody>
                    <a:bodyPr/>
                    <a:lstStyle/>
                    <a:p>
                      <a:r>
                        <a:rPr lang="en-US" dirty="0"/>
                        <a:t>Principles of Biology 3: Organismal Biology</a:t>
                      </a:r>
                    </a:p>
                  </a:txBody>
                  <a:tcPr/>
                </a:tc>
                <a:tc>
                  <a:txBody>
                    <a:bodyPr/>
                    <a:lstStyle/>
                    <a:p>
                      <a:r>
                        <a:rPr lang="en-US" dirty="0"/>
                        <a:t>Second-year</a:t>
                      </a:r>
                    </a:p>
                  </a:txBody>
                  <a:tcPr/>
                </a:tc>
                <a:tc>
                  <a:txBody>
                    <a:bodyPr/>
                    <a:lstStyle/>
                    <a:p>
                      <a:pPr algn="ctr"/>
                      <a:r>
                        <a:rPr lang="en-US" dirty="0"/>
                        <a:t>5</a:t>
                      </a:r>
                    </a:p>
                  </a:txBody>
                  <a:tcPr/>
                </a:tc>
                <a:extLst>
                  <a:ext uri="{0D108BD9-81ED-4DB2-BD59-A6C34878D82A}">
                    <a16:rowId xmlns:a16="http://schemas.microsoft.com/office/drawing/2014/main" val="10004"/>
                  </a:ext>
                </a:extLst>
              </a:tr>
              <a:tr h="370840">
                <a:tc>
                  <a:txBody>
                    <a:bodyPr/>
                    <a:lstStyle/>
                    <a:p>
                      <a:r>
                        <a:rPr lang="en-US" dirty="0"/>
                        <a:t>Principles of Genetics</a:t>
                      </a:r>
                    </a:p>
                  </a:txBody>
                  <a:tcPr/>
                </a:tc>
                <a:tc>
                  <a:txBody>
                    <a:bodyPr/>
                    <a:lstStyle/>
                    <a:p>
                      <a:r>
                        <a:rPr lang="en-US" dirty="0"/>
                        <a:t>Second-year</a:t>
                      </a:r>
                    </a:p>
                  </a:txBody>
                  <a:tcPr/>
                </a:tc>
                <a:tc>
                  <a:txBody>
                    <a:bodyPr/>
                    <a:lstStyle/>
                    <a:p>
                      <a:pPr algn="ctr"/>
                      <a:r>
                        <a:rPr lang="en-US" dirty="0"/>
                        <a:t>5 required, </a:t>
                      </a:r>
                    </a:p>
                    <a:p>
                      <a:pPr algn="ctr"/>
                      <a:r>
                        <a:rPr lang="en-US" dirty="0"/>
                        <a:t>1 optional</a:t>
                      </a:r>
                    </a:p>
                  </a:txBody>
                  <a:tcPr/>
                </a:tc>
                <a:extLst>
                  <a:ext uri="{0D108BD9-81ED-4DB2-BD59-A6C34878D82A}">
                    <a16:rowId xmlns:a16="http://schemas.microsoft.com/office/drawing/2014/main" val="10005"/>
                  </a:ext>
                </a:extLst>
              </a:tr>
              <a:tr h="370840">
                <a:tc>
                  <a:txBody>
                    <a:bodyPr/>
                    <a:lstStyle/>
                    <a:p>
                      <a:r>
                        <a:rPr lang="en-US" dirty="0"/>
                        <a:t>General Microbiology</a:t>
                      </a:r>
                    </a:p>
                  </a:txBody>
                  <a:tcPr/>
                </a:tc>
                <a:tc>
                  <a:txBody>
                    <a:bodyPr/>
                    <a:lstStyle/>
                    <a:p>
                      <a:r>
                        <a:rPr lang="en-US" dirty="0"/>
                        <a:t>Second-year</a:t>
                      </a:r>
                    </a:p>
                  </a:txBody>
                  <a:tcPr/>
                </a:tc>
                <a:tc>
                  <a:txBody>
                    <a:bodyPr/>
                    <a:lstStyle/>
                    <a:p>
                      <a:pPr algn="ctr"/>
                      <a:r>
                        <a:rPr lang="en-US" dirty="0"/>
                        <a:t>4</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4938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rtlCol="0">
            <a:noAutofit/>
          </a:bodyPr>
          <a:lstStyle/>
          <a:p>
            <a:pPr>
              <a:defRPr/>
            </a:pPr>
            <a:r>
              <a:rPr lang="en-US" sz="3600" b="1" dirty="0"/>
              <a:t>Implementation: </a:t>
            </a:r>
            <a:r>
              <a:rPr lang="en-US" sz="3600" b="1" dirty="0">
                <a:ea typeface="ＭＳ Ｐゴシック" charset="0"/>
                <a:cs typeface="ＭＳ Ｐゴシック" charset="0"/>
              </a:rPr>
              <a:t>Principles of Biology  - Cellular and Molecular Biology</a:t>
            </a:r>
            <a:endParaRPr lang="en-US" sz="3600" b="1" dirty="0">
              <a:latin typeface="+mn-lt"/>
            </a:endParaRPr>
          </a:p>
        </p:txBody>
      </p:sp>
      <p:sp>
        <p:nvSpPr>
          <p:cNvPr id="58370" name="Content Placeholder 2"/>
          <p:cNvSpPr>
            <a:spLocks noGrp="1"/>
          </p:cNvSpPr>
          <p:nvPr>
            <p:ph idx="1"/>
          </p:nvPr>
        </p:nvSpPr>
        <p:spPr/>
        <p:txBody>
          <a:bodyPr/>
          <a:lstStyle/>
          <a:p>
            <a:pPr eaLnBrk="1" hangingPunct="1"/>
            <a:endParaRPr lang="en-US" dirty="0">
              <a:latin typeface="Verdana" charset="0"/>
            </a:endParaRPr>
          </a:p>
          <a:p>
            <a:pPr eaLnBrk="1" hangingPunct="1"/>
            <a:r>
              <a:rPr lang="en-US" dirty="0" err="1"/>
              <a:t>MathBench</a:t>
            </a:r>
            <a:r>
              <a:rPr lang="en-US" dirty="0"/>
              <a:t> is the primary source for development of quantitative skills</a:t>
            </a:r>
          </a:p>
          <a:p>
            <a:pPr eaLnBrk="1" hangingPunct="1"/>
            <a:r>
              <a:rPr lang="en-US" dirty="0"/>
              <a:t>Each module is tied to a specific laboratory exercise</a:t>
            </a:r>
          </a:p>
          <a:p>
            <a:pPr eaLnBrk="1" hangingPunct="1"/>
            <a:r>
              <a:rPr lang="en-US" dirty="0"/>
              <a:t>Students complete the module and an associated quiz before attending the laboratory</a:t>
            </a:r>
          </a:p>
        </p:txBody>
      </p:sp>
    </p:spTree>
    <p:extLst>
      <p:ext uri="{BB962C8B-B14F-4D97-AF65-F5344CB8AC3E}">
        <p14:creationId xmlns:p14="http://schemas.microsoft.com/office/powerpoint/2010/main" val="142192820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Implementation: </a:t>
            </a:r>
            <a:r>
              <a:rPr lang="en-US" sz="3600" b="1" dirty="0">
                <a:ea typeface="ＭＳ Ｐゴシック" charset="0"/>
                <a:cs typeface="ＭＳ Ｐゴシック" charset="0"/>
              </a:rPr>
              <a:t>Principles of Biology  - Cellular and Molecular Biology</a:t>
            </a:r>
            <a:endParaRPr lang="en-US" sz="3600" dirty="0"/>
          </a:p>
        </p:txBody>
      </p:sp>
      <p:graphicFrame>
        <p:nvGraphicFramePr>
          <p:cNvPr id="6" name="Content Placeholder 5"/>
          <p:cNvGraphicFramePr>
            <a:graphicFrameLocks noGrp="1"/>
          </p:cNvGraphicFramePr>
          <p:nvPr>
            <p:ph idx="1"/>
            <p:extLst/>
          </p:nvPr>
        </p:nvGraphicFramePr>
        <p:xfrm>
          <a:off x="457200" y="2105805"/>
          <a:ext cx="8229600" cy="4145280"/>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err="1"/>
                        <a:t>MathBench</a:t>
                      </a:r>
                      <a:r>
                        <a:rPr lang="en-US" dirty="0"/>
                        <a:t> Module</a:t>
                      </a:r>
                    </a:p>
                  </a:txBody>
                  <a:tcPr/>
                </a:tc>
                <a:tc>
                  <a:txBody>
                    <a:bodyPr/>
                    <a:lstStyle/>
                    <a:p>
                      <a:r>
                        <a:rPr lang="en-US" dirty="0"/>
                        <a:t>Skill</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Basic Lab Techniques</a:t>
                      </a:r>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Unit conversion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Setting a </a:t>
                      </a:r>
                      <a:r>
                        <a:rPr lang="en-US" sz="1800" dirty="0" err="1"/>
                        <a:t>micropipettor</a:t>
                      </a:r>
                      <a:endParaRPr lang="en-US" sz="1800" dirty="0">
                        <a:latin typeface="Calibri" charset="0"/>
                      </a:endParaRPr>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Standard Curves</a:t>
                      </a:r>
                      <a:endParaRPr lang="en-US" sz="1800" dirty="0">
                        <a:latin typeface="Calibri"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Standard Curves</a:t>
                      </a:r>
                      <a:endParaRPr lang="en-US" sz="1800" dirty="0">
                        <a:latin typeface="Calibri" charset="0"/>
                      </a:endParaRP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Mean and Variability</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Bar Graphs and Error</a:t>
                      </a:r>
                      <a:endParaRPr lang="en-US" sz="1800" dirty="0">
                        <a:latin typeface="Calibri"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Comparing distributions</a:t>
                      </a:r>
                    </a:p>
                    <a:p>
                      <a:endParaRPr lang="en-US" dirty="0"/>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Graphing Primer</a:t>
                      </a:r>
                      <a:endParaRPr lang="en-US" sz="1800" dirty="0">
                        <a:latin typeface="Calibri"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Graphing</a:t>
                      </a:r>
                      <a:endParaRPr lang="en-US" dirty="0"/>
                    </a:p>
                  </a:txBody>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Logs and pH</a:t>
                      </a:r>
                    </a:p>
                    <a:p>
                      <a:endParaRPr lang="en-US" dirty="0"/>
                    </a:p>
                  </a:txBody>
                  <a:tcPr/>
                </a:tc>
                <a:tc>
                  <a:txBody>
                    <a:bodyPr/>
                    <a:lstStyle/>
                    <a:p>
                      <a:pPr eaLnBrk="1" hangingPunct="1">
                        <a:defRPr/>
                      </a:pPr>
                      <a:r>
                        <a:rPr lang="en-US" sz="1800" dirty="0"/>
                        <a:t>Logarithmic measurement</a:t>
                      </a:r>
                    </a:p>
                    <a:p>
                      <a:pPr eaLnBrk="1" hangingPunct="1">
                        <a:defRPr/>
                      </a:pPr>
                      <a:r>
                        <a:rPr lang="en-US" sz="1800" dirty="0"/>
                        <a:t>Calculating pH</a:t>
                      </a:r>
                      <a:endParaRPr lang="en-US" sz="1800" dirty="0">
                        <a:latin typeface="Calibri" charset="0"/>
                      </a:endParaRPr>
                    </a:p>
                  </a:txBody>
                  <a:tcP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Molecular Weight</a:t>
                      </a:r>
                      <a:endParaRPr lang="en-US" sz="1800" dirty="0">
                        <a:latin typeface="Calibri" charset="0"/>
                      </a:endParaRPr>
                    </a:p>
                  </a:txBody>
                  <a:tcPr/>
                </a:tc>
                <a:tc>
                  <a:txBody>
                    <a:bodyPr/>
                    <a:lstStyle/>
                    <a:p>
                      <a:r>
                        <a:rPr lang="en-US" dirty="0"/>
                        <a:t>Determining molecular weight</a:t>
                      </a:r>
                    </a:p>
                  </a:txBody>
                  <a:tcPr/>
                </a:tc>
                <a:extLst>
                  <a:ext uri="{0D108BD9-81ED-4DB2-BD59-A6C34878D82A}">
                    <a16:rowId xmlns:a16="http://schemas.microsoft.com/office/drawing/2014/main"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BLAST and Probability</a:t>
                      </a:r>
                      <a:endParaRPr lang="en-US" sz="1800" dirty="0">
                        <a:latin typeface="Calibri" charset="0"/>
                      </a:endParaRPr>
                    </a:p>
                  </a:txBody>
                  <a:tcPr/>
                </a:tc>
                <a:tc>
                  <a:txBody>
                    <a:bodyPr/>
                    <a:lstStyle/>
                    <a:p>
                      <a:pPr eaLnBrk="1" hangingPunct="1">
                        <a:defRPr/>
                      </a:pPr>
                      <a:r>
                        <a:rPr lang="en-US" sz="1800" dirty="0"/>
                        <a:t>Interpreting BLAST results</a:t>
                      </a:r>
                      <a:endParaRPr lang="en-US" sz="1800" dirty="0">
                        <a:latin typeface="Calibri" charset="0"/>
                      </a:endParaRPr>
                    </a:p>
                  </a:txBody>
                  <a:tcPr/>
                </a:tc>
                <a:extLst>
                  <a:ext uri="{0D108BD9-81ED-4DB2-BD59-A6C34878D82A}">
                    <a16:rowId xmlns:a16="http://schemas.microsoft.com/office/drawing/2014/main" val="10007"/>
                  </a:ext>
                </a:extLst>
              </a:tr>
              <a:tr h="370840">
                <a:tc>
                  <a:txBody>
                    <a:bodyPr/>
                    <a:lstStyle/>
                    <a:p>
                      <a:r>
                        <a:rPr lang="en-US" dirty="0"/>
                        <a:t>3D from 2D</a:t>
                      </a:r>
                    </a:p>
                  </a:txBody>
                  <a:tcPr/>
                </a:tc>
                <a:tc>
                  <a:txBody>
                    <a:bodyPr/>
                    <a:lstStyle/>
                    <a:p>
                      <a:r>
                        <a:rPr lang="en-US" dirty="0"/>
                        <a:t>Microscopy</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29695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821" y="333307"/>
            <a:ext cx="8229600" cy="1143000"/>
          </a:xfrm>
        </p:spPr>
        <p:txBody>
          <a:bodyPr>
            <a:normAutofit/>
          </a:bodyPr>
          <a:lstStyle/>
          <a:p>
            <a:r>
              <a:rPr lang="en-US" b="1" dirty="0"/>
              <a:t>National Assessment Project</a:t>
            </a:r>
          </a:p>
        </p:txBody>
      </p:sp>
      <p:sp>
        <p:nvSpPr>
          <p:cNvPr id="3" name="Content Placeholder 2"/>
          <p:cNvSpPr>
            <a:spLocks noGrp="1"/>
          </p:cNvSpPr>
          <p:nvPr>
            <p:ph idx="1"/>
          </p:nvPr>
        </p:nvSpPr>
        <p:spPr>
          <a:xfrm>
            <a:off x="457200" y="1858881"/>
            <a:ext cx="3893586" cy="4525963"/>
          </a:xfrm>
        </p:spPr>
        <p:txBody>
          <a:bodyPr>
            <a:normAutofit fontScale="85000" lnSpcReduction="10000"/>
          </a:bodyPr>
          <a:lstStyle/>
          <a:p>
            <a:r>
              <a:rPr lang="en-US" dirty="0"/>
              <a:t>19 faculty members submitted 27 data sets</a:t>
            </a:r>
          </a:p>
          <a:p>
            <a:r>
              <a:rPr lang="en-US" dirty="0"/>
              <a:t>Institution type</a:t>
            </a:r>
          </a:p>
          <a:p>
            <a:pPr lvl="1"/>
            <a:r>
              <a:rPr lang="en-US" dirty="0"/>
              <a:t>4 Research universities</a:t>
            </a:r>
          </a:p>
          <a:p>
            <a:pPr lvl="1"/>
            <a:r>
              <a:rPr lang="en-US" dirty="0"/>
              <a:t>9 Predominantly undergraduate institutions</a:t>
            </a:r>
          </a:p>
          <a:p>
            <a:r>
              <a:rPr lang="en-US" dirty="0"/>
              <a:t>Enrollment ranged from &lt;1,000 to 27,000 undergraduates</a:t>
            </a:r>
          </a:p>
        </p:txBody>
      </p:sp>
      <p:pic>
        <p:nvPicPr>
          <p:cNvPr id="4" name="Picture 1" descr="MB Map.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8534" y="2375167"/>
            <a:ext cx="4228266" cy="3198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B511F38D-A01C-2B41-B01E-6B183B34E69F}"/>
              </a:ext>
            </a:extLst>
          </p:cNvPr>
          <p:cNvPicPr>
            <a:picLocks noChangeAspect="1"/>
          </p:cNvPicPr>
          <p:nvPr/>
        </p:nvPicPr>
        <p:blipFill>
          <a:blip r:embed="rId4"/>
          <a:stretch>
            <a:fillRect/>
          </a:stretch>
        </p:blipFill>
        <p:spPr>
          <a:xfrm>
            <a:off x="117720" y="171354"/>
            <a:ext cx="1604203" cy="1466906"/>
          </a:xfrm>
          <a:prstGeom prst="rect">
            <a:avLst/>
          </a:prstGeom>
        </p:spPr>
      </p:pic>
    </p:spTree>
    <p:extLst>
      <p:ext uri="{BB962C8B-B14F-4D97-AF65-F5344CB8AC3E}">
        <p14:creationId xmlns:p14="http://schemas.microsoft.com/office/powerpoint/2010/main" val="1038608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t>Goals</a:t>
            </a:r>
          </a:p>
        </p:txBody>
      </p:sp>
      <p:sp>
        <p:nvSpPr>
          <p:cNvPr id="5" name="Content Placeholder 4"/>
          <p:cNvSpPr>
            <a:spLocks noGrp="1"/>
          </p:cNvSpPr>
          <p:nvPr>
            <p:ph idx="1"/>
          </p:nvPr>
        </p:nvSpPr>
        <p:spPr/>
        <p:txBody>
          <a:bodyPr>
            <a:normAutofit lnSpcReduction="10000"/>
          </a:bodyPr>
          <a:lstStyle/>
          <a:p>
            <a:r>
              <a:rPr lang="en-US" dirty="0"/>
              <a:t>Demonstrate efficacy of </a:t>
            </a:r>
            <a:r>
              <a:rPr lang="en-US" dirty="0" err="1"/>
              <a:t>MathBench</a:t>
            </a:r>
            <a:r>
              <a:rPr lang="en-US" dirty="0"/>
              <a:t> across different institutions</a:t>
            </a:r>
          </a:p>
          <a:p>
            <a:r>
              <a:rPr lang="en-US" dirty="0"/>
              <a:t>Investigate the relationship between student attitudes and measures of quantitative skill</a:t>
            </a:r>
          </a:p>
          <a:p>
            <a:r>
              <a:rPr lang="en-US" dirty="0"/>
              <a:t>Determine whether </a:t>
            </a:r>
            <a:r>
              <a:rPr lang="en-US" dirty="0" err="1"/>
              <a:t>MathBench</a:t>
            </a:r>
            <a:r>
              <a:rPr lang="en-US" dirty="0"/>
              <a:t> influences student attitudes</a:t>
            </a:r>
          </a:p>
          <a:p>
            <a:pPr lvl="1"/>
            <a:r>
              <a:rPr lang="en-US" dirty="0"/>
              <a:t>Willingness to solve quantitative problems</a:t>
            </a:r>
          </a:p>
          <a:p>
            <a:pPr lvl="1"/>
            <a:r>
              <a:rPr lang="en-US" dirty="0"/>
              <a:t>Recognition of the important relationship between math and biology</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179826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After </a:t>
            </a:r>
            <a:r>
              <a:rPr lang="en-US" sz="3600" b="1" dirty="0" err="1"/>
              <a:t>MathBench</a:t>
            </a:r>
            <a:r>
              <a:rPr lang="en-US" sz="3600" b="1" dirty="0"/>
              <a:t>, students show gains in quantitative skill at most institutions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872796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05152" y="2678440"/>
            <a:ext cx="737952" cy="400110"/>
          </a:xfrm>
          <a:prstGeom prst="rect">
            <a:avLst/>
          </a:prstGeom>
          <a:noFill/>
        </p:spPr>
        <p:txBody>
          <a:bodyPr wrap="none" rtlCol="0">
            <a:spAutoFit/>
          </a:bodyPr>
          <a:lstStyle/>
          <a:p>
            <a:r>
              <a:rPr lang="en-US" sz="2000" b="1" dirty="0"/>
              <a:t>UMD</a:t>
            </a:r>
          </a:p>
        </p:txBody>
      </p:sp>
      <p:cxnSp>
        <p:nvCxnSpPr>
          <p:cNvPr id="9" name="Straight Arrow Connector 8"/>
          <p:cNvCxnSpPr/>
          <p:nvPr/>
        </p:nvCxnSpPr>
        <p:spPr>
          <a:xfrm>
            <a:off x="5180237" y="3063691"/>
            <a:ext cx="402349" cy="9579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446767" y="6346296"/>
            <a:ext cx="6510879" cy="646331"/>
          </a:xfrm>
          <a:prstGeom prst="rect">
            <a:avLst/>
          </a:prstGeom>
          <a:noFill/>
        </p:spPr>
        <p:txBody>
          <a:bodyPr wrap="none" rtlCol="0">
            <a:spAutoFit/>
          </a:bodyPr>
          <a:lstStyle/>
          <a:p>
            <a:r>
              <a:rPr lang="en-US" dirty="0"/>
              <a:t>Repeated measures ANOVA, Gain*Institution,  F</a:t>
            </a:r>
            <a:r>
              <a:rPr lang="en-US" baseline="-25000" dirty="0"/>
              <a:t>12,846</a:t>
            </a:r>
            <a:r>
              <a:rPr lang="en-US" dirty="0"/>
              <a:t>=3.9, P&lt;0.0001</a:t>
            </a:r>
          </a:p>
          <a:p>
            <a:endParaRPr lang="en-US" dirty="0"/>
          </a:p>
        </p:txBody>
      </p:sp>
    </p:spTree>
    <p:extLst>
      <p:ext uri="{BB962C8B-B14F-4D97-AF65-F5344CB8AC3E}">
        <p14:creationId xmlns:p14="http://schemas.microsoft.com/office/powerpoint/2010/main" val="1752994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914400" y="325900"/>
            <a:ext cx="8229600" cy="1143000"/>
          </a:xfrm>
        </p:spPr>
        <p:txBody>
          <a:bodyPr/>
          <a:lstStyle/>
          <a:p>
            <a:pPr eaLnBrk="1" hangingPunct="1"/>
            <a:r>
              <a:rPr lang="en-US" b="1" dirty="0">
                <a:latin typeface="Calibri" charset="0"/>
                <a:ea typeface="ＭＳ Ｐゴシック" charset="0"/>
                <a:cs typeface="ＭＳ Ｐゴシック" charset="0"/>
              </a:rPr>
              <a:t>      </a:t>
            </a:r>
            <a:r>
              <a:rPr lang="en-US" sz="4800" b="1" dirty="0">
                <a:solidFill>
                  <a:schemeClr val="accent3">
                    <a:lumMod val="75000"/>
                  </a:schemeClr>
                </a:solidFill>
                <a:latin typeface="Calibri" charset="0"/>
                <a:ea typeface="ＭＳ Ｐゴシック" charset="0"/>
                <a:cs typeface="ＭＳ Ｐゴシック" charset="0"/>
              </a:rPr>
              <a:t>mathbench.umd.edu</a:t>
            </a:r>
          </a:p>
        </p:txBody>
      </p:sp>
      <p:sp>
        <p:nvSpPr>
          <p:cNvPr id="22530" name="Content Placeholder 2"/>
          <p:cNvSpPr>
            <a:spLocks noGrp="1"/>
          </p:cNvSpPr>
          <p:nvPr>
            <p:ph idx="1"/>
          </p:nvPr>
        </p:nvSpPr>
        <p:spPr>
          <a:xfrm>
            <a:off x="457200" y="2776538"/>
            <a:ext cx="8229600" cy="3857625"/>
          </a:xfrm>
        </p:spPr>
        <p:txBody>
          <a:bodyPr>
            <a:normAutofit/>
          </a:bodyPr>
          <a:lstStyle/>
          <a:p>
            <a:pPr eaLnBrk="1" hangingPunct="1">
              <a:lnSpc>
                <a:spcPct val="80000"/>
              </a:lnSpc>
              <a:defRPr/>
            </a:pPr>
            <a:r>
              <a:rPr lang="en-US" sz="2800" dirty="0">
                <a:solidFill>
                  <a:srgbClr val="000000"/>
                </a:solidFill>
                <a:latin typeface="Calibri" charset="0"/>
                <a:ea typeface="ＭＳ Ｐゴシック" charset="0"/>
                <a:cs typeface="ＭＳ Ｐゴシック" charset="0"/>
              </a:rPr>
              <a:t>Integrated suite of 40+ interactive, online modules</a:t>
            </a:r>
          </a:p>
          <a:p>
            <a:pPr eaLnBrk="1" hangingPunct="1">
              <a:lnSpc>
                <a:spcPct val="80000"/>
              </a:lnSpc>
              <a:defRPr/>
            </a:pPr>
            <a:r>
              <a:rPr lang="en-US" sz="2800" dirty="0">
                <a:solidFill>
                  <a:srgbClr val="000000"/>
                </a:solidFill>
                <a:latin typeface="Calibri" charset="0"/>
                <a:ea typeface="ＭＳ Ｐゴシック" charset="0"/>
                <a:cs typeface="ＭＳ Ｐゴシック" charset="0"/>
              </a:rPr>
              <a:t>Introduce and reinforce specific quantitative skills and concepts</a:t>
            </a:r>
          </a:p>
          <a:p>
            <a:pPr eaLnBrk="1" hangingPunct="1">
              <a:lnSpc>
                <a:spcPct val="80000"/>
              </a:lnSpc>
              <a:defRPr/>
            </a:pPr>
            <a:r>
              <a:rPr lang="en-US" sz="2800" dirty="0">
                <a:solidFill>
                  <a:srgbClr val="000000"/>
                </a:solidFill>
                <a:latin typeface="Calibri" charset="0"/>
                <a:ea typeface="ＭＳ Ｐゴシック" charset="0"/>
                <a:cs typeface="ＭＳ Ｐゴシック" charset="0"/>
              </a:rPr>
              <a:t>Self-contained and self-paced</a:t>
            </a:r>
          </a:p>
          <a:p>
            <a:pPr eaLnBrk="1" hangingPunct="1">
              <a:lnSpc>
                <a:spcPct val="80000"/>
              </a:lnSpc>
              <a:defRPr/>
            </a:pPr>
            <a:r>
              <a:rPr lang="en-US" sz="2800" dirty="0">
                <a:solidFill>
                  <a:srgbClr val="000000"/>
                </a:solidFill>
                <a:latin typeface="Calibri" charset="0"/>
                <a:ea typeface="ＭＳ Ｐゴシック" charset="0"/>
                <a:cs typeface="ＭＳ Ｐゴシック" charset="0"/>
              </a:rPr>
              <a:t>Freely available online</a:t>
            </a:r>
          </a:p>
          <a:p>
            <a:pPr eaLnBrk="1" hangingPunct="1">
              <a:lnSpc>
                <a:spcPct val="80000"/>
              </a:lnSpc>
              <a:defRPr/>
            </a:pPr>
            <a:r>
              <a:rPr lang="en-US" sz="2800" dirty="0">
                <a:solidFill>
                  <a:srgbClr val="000000"/>
                </a:solidFill>
                <a:latin typeface="Calibri" charset="0"/>
                <a:ea typeface="ＭＳ Ｐゴシック" charset="0"/>
                <a:cs typeface="ＭＳ Ｐゴシック" charset="0"/>
              </a:rPr>
              <a:t>Instructor resources (module summaries, quizzes) available upon request)</a:t>
            </a:r>
          </a:p>
          <a:p>
            <a:pPr eaLnBrk="1" hangingPunct="1">
              <a:lnSpc>
                <a:spcPct val="80000"/>
              </a:lnSpc>
              <a:defRPr/>
            </a:pPr>
            <a:endParaRPr lang="en-US" sz="2700" dirty="0">
              <a:latin typeface="Calibri" charset="0"/>
              <a:ea typeface="ＭＳ Ｐゴシック" charset="0"/>
              <a:cs typeface="ＭＳ Ｐゴシック" charset="0"/>
            </a:endParaRPr>
          </a:p>
        </p:txBody>
      </p:sp>
      <p:pic>
        <p:nvPicPr>
          <p:cNvPr id="23555" name="Picture 5"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73038"/>
            <a:ext cx="2019300" cy="196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Greatest gains were seen at East Tennessee State University…</a:t>
            </a:r>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05152" y="2678440"/>
            <a:ext cx="737952" cy="400110"/>
          </a:xfrm>
          <a:prstGeom prst="rect">
            <a:avLst/>
          </a:prstGeom>
          <a:noFill/>
        </p:spPr>
        <p:txBody>
          <a:bodyPr wrap="none" rtlCol="0">
            <a:spAutoFit/>
          </a:bodyPr>
          <a:lstStyle/>
          <a:p>
            <a:r>
              <a:rPr lang="en-US" sz="2000" b="1" dirty="0"/>
              <a:t>UMD</a:t>
            </a:r>
          </a:p>
        </p:txBody>
      </p:sp>
      <p:cxnSp>
        <p:nvCxnSpPr>
          <p:cNvPr id="9" name="Straight Arrow Connector 8"/>
          <p:cNvCxnSpPr/>
          <p:nvPr/>
        </p:nvCxnSpPr>
        <p:spPr>
          <a:xfrm>
            <a:off x="5180237" y="3063691"/>
            <a:ext cx="402349" cy="9579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88770" y="1914565"/>
            <a:ext cx="725429" cy="400110"/>
          </a:xfrm>
          <a:prstGeom prst="rect">
            <a:avLst/>
          </a:prstGeom>
          <a:noFill/>
        </p:spPr>
        <p:txBody>
          <a:bodyPr wrap="none" rtlCol="0">
            <a:spAutoFit/>
          </a:bodyPr>
          <a:lstStyle/>
          <a:p>
            <a:r>
              <a:rPr lang="en-US" sz="2000" b="1" dirty="0"/>
              <a:t>ETSU</a:t>
            </a:r>
          </a:p>
        </p:txBody>
      </p:sp>
    </p:spTree>
    <p:extLst>
      <p:ext uri="{BB962C8B-B14F-4D97-AF65-F5344CB8AC3E}">
        <p14:creationId xmlns:p14="http://schemas.microsoft.com/office/powerpoint/2010/main" val="1974950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563"/>
            <a:ext cx="8229600" cy="1143000"/>
          </a:xfrm>
        </p:spPr>
        <p:txBody>
          <a:bodyPr>
            <a:normAutofit/>
          </a:bodyPr>
          <a:lstStyle/>
          <a:p>
            <a:r>
              <a:rPr lang="en-US" sz="3600" b="1" dirty="0"/>
              <a:t>Implementation: Ecological Modeling</a:t>
            </a:r>
          </a:p>
        </p:txBody>
      </p:sp>
      <p:sp>
        <p:nvSpPr>
          <p:cNvPr id="3" name="Content Placeholder 2"/>
          <p:cNvSpPr>
            <a:spLocks noGrp="1"/>
          </p:cNvSpPr>
          <p:nvPr>
            <p:ph idx="1"/>
          </p:nvPr>
        </p:nvSpPr>
        <p:spPr>
          <a:xfrm>
            <a:off x="457200" y="3071591"/>
            <a:ext cx="8229600" cy="3634009"/>
          </a:xfrm>
        </p:spPr>
        <p:txBody>
          <a:bodyPr>
            <a:normAutofit/>
          </a:bodyPr>
          <a:lstStyle/>
          <a:p>
            <a:pPr>
              <a:defRPr/>
            </a:pPr>
            <a:r>
              <a:rPr lang="en-US" sz="2000" dirty="0">
                <a:latin typeface="Tahoma" charset="0"/>
              </a:rPr>
              <a:t>Week 1: </a:t>
            </a:r>
            <a:r>
              <a:rPr lang="en-US" sz="2000" dirty="0" err="1">
                <a:latin typeface="Tahoma" charset="0"/>
              </a:rPr>
              <a:t>MathBench</a:t>
            </a:r>
            <a:r>
              <a:rPr lang="en-US" sz="2000" dirty="0">
                <a:latin typeface="Tahoma" charset="0"/>
              </a:rPr>
              <a:t> pre-test to assess student  quantitative abilities</a:t>
            </a:r>
          </a:p>
          <a:p>
            <a:pPr>
              <a:defRPr/>
            </a:pPr>
            <a:r>
              <a:rPr lang="en-US" sz="2000" dirty="0">
                <a:latin typeface="Tahoma" charset="0"/>
              </a:rPr>
              <a:t>Week 2-5: Modules to develop basic modeling skills</a:t>
            </a:r>
          </a:p>
          <a:p>
            <a:pPr lvl="1">
              <a:defRPr/>
            </a:pPr>
            <a:r>
              <a:rPr lang="en-US" sz="2000" dirty="0">
                <a:latin typeface="Tahoma" charset="0"/>
              </a:rPr>
              <a:t>Basic rules of probability</a:t>
            </a:r>
          </a:p>
          <a:p>
            <a:pPr lvl="1">
              <a:defRPr/>
            </a:pPr>
            <a:r>
              <a:rPr lang="en-US" sz="2000" dirty="0">
                <a:latin typeface="Tahoma" charset="0"/>
              </a:rPr>
              <a:t>Sampling</a:t>
            </a:r>
          </a:p>
          <a:p>
            <a:pPr lvl="1">
              <a:defRPr/>
            </a:pPr>
            <a:r>
              <a:rPr lang="en-US" sz="2000" dirty="0">
                <a:latin typeface="Tahoma" charset="0"/>
              </a:rPr>
              <a:t>Exponential growth and decay</a:t>
            </a:r>
          </a:p>
          <a:p>
            <a:pPr lvl="1">
              <a:defRPr/>
            </a:pPr>
            <a:r>
              <a:rPr lang="en-US" sz="2000" dirty="0">
                <a:latin typeface="Tahoma" charset="0"/>
              </a:rPr>
              <a:t>Bacterial dynamics</a:t>
            </a:r>
          </a:p>
          <a:p>
            <a:pPr>
              <a:defRPr/>
            </a:pPr>
            <a:r>
              <a:rPr lang="en-US" sz="2000" dirty="0">
                <a:latin typeface="Tahoma" charset="0"/>
              </a:rPr>
              <a:t> Week 6-12: Advanced modeling </a:t>
            </a:r>
          </a:p>
          <a:p>
            <a:pPr lvl="1">
              <a:defRPr/>
            </a:pPr>
            <a:r>
              <a:rPr lang="en-US" sz="2000" dirty="0">
                <a:latin typeface="Tahoma" charset="0"/>
              </a:rPr>
              <a:t>The mystery of the missing housefly</a:t>
            </a:r>
          </a:p>
          <a:p>
            <a:pPr>
              <a:defRPr/>
            </a:pPr>
            <a:r>
              <a:rPr lang="en-US" sz="2000" dirty="0">
                <a:latin typeface="Tahoma" charset="0"/>
              </a:rPr>
              <a:t>Week 13: </a:t>
            </a:r>
            <a:r>
              <a:rPr lang="en-US" sz="2000" dirty="0" err="1">
                <a:latin typeface="Tahoma" charset="0"/>
              </a:rPr>
              <a:t>MathBench</a:t>
            </a:r>
            <a:r>
              <a:rPr lang="en-US" sz="2000" dirty="0">
                <a:latin typeface="Tahoma" charset="0"/>
              </a:rPr>
              <a:t> post-test to assess gain in quantitative abilities</a:t>
            </a:r>
          </a:p>
          <a:p>
            <a:pPr>
              <a:defRPr/>
            </a:pPr>
            <a:endParaRPr lang="en-US" sz="1600" dirty="0">
              <a:latin typeface="Tahoma" charset="0"/>
            </a:endParaRPr>
          </a:p>
        </p:txBody>
      </p:sp>
      <p:pic>
        <p:nvPicPr>
          <p:cNvPr id="4" name="Picture 3"/>
          <p:cNvPicPr>
            <a:picLocks noChangeAspect="1"/>
          </p:cNvPicPr>
          <p:nvPr/>
        </p:nvPicPr>
        <p:blipFill>
          <a:blip r:embed="rId2"/>
          <a:stretch>
            <a:fillRect/>
          </a:stretch>
        </p:blipFill>
        <p:spPr>
          <a:xfrm>
            <a:off x="2489200" y="1651563"/>
            <a:ext cx="3949700" cy="1130300"/>
          </a:xfrm>
          <a:prstGeom prst="rect">
            <a:avLst/>
          </a:prstGeom>
        </p:spPr>
      </p:pic>
    </p:spTree>
    <p:extLst>
      <p:ext uri="{BB962C8B-B14F-4D97-AF65-F5344CB8AC3E}">
        <p14:creationId xmlns:p14="http://schemas.microsoft.com/office/powerpoint/2010/main" val="298634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Are measures of quantitative skill affected by attitudes?</a:t>
            </a:r>
          </a:p>
        </p:txBody>
      </p:sp>
      <p:sp>
        <p:nvSpPr>
          <p:cNvPr id="5" name="Text Placeholder 4"/>
          <p:cNvSpPr>
            <a:spLocks noGrp="1"/>
          </p:cNvSpPr>
          <p:nvPr>
            <p:ph type="body" idx="1"/>
          </p:nvPr>
        </p:nvSpPr>
        <p:spPr/>
        <p:txBody>
          <a:bodyPr/>
          <a:lstStyle/>
          <a:p>
            <a:r>
              <a:rPr lang="en-US" dirty="0"/>
              <a:t>National Assessment Project</a:t>
            </a:r>
          </a:p>
        </p:txBody>
      </p:sp>
      <p:pic>
        <p:nvPicPr>
          <p:cNvPr id="6" name="Picture 5"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8381" y="895240"/>
            <a:ext cx="2772608" cy="2702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32641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Students who self-report greater effort earn higher scores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692306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813344" y="6355131"/>
            <a:ext cx="5185960" cy="646331"/>
          </a:xfrm>
          <a:prstGeom prst="rect">
            <a:avLst/>
          </a:prstGeom>
          <a:noFill/>
        </p:spPr>
        <p:txBody>
          <a:bodyPr wrap="none" rtlCol="0">
            <a:spAutoFit/>
          </a:bodyPr>
          <a:lstStyle/>
          <a:p>
            <a:r>
              <a:rPr lang="en-US" dirty="0"/>
              <a:t>Repeated measures ANOVA, F</a:t>
            </a:r>
            <a:r>
              <a:rPr lang="en-US" baseline="-25000" dirty="0"/>
              <a:t>1,1017</a:t>
            </a:r>
            <a:r>
              <a:rPr lang="en-US" dirty="0"/>
              <a:t>=17.278, P&lt;0.0327</a:t>
            </a:r>
          </a:p>
          <a:p>
            <a:endParaRPr lang="en-US" dirty="0"/>
          </a:p>
        </p:txBody>
      </p:sp>
    </p:spTree>
    <p:extLst>
      <p:ext uri="{BB962C8B-B14F-4D97-AF65-F5344CB8AC3E}">
        <p14:creationId xmlns:p14="http://schemas.microsoft.com/office/powerpoint/2010/main" val="307771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Students who like math earn higher scores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68612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746025" y="6359039"/>
            <a:ext cx="5185960" cy="646331"/>
          </a:xfrm>
          <a:prstGeom prst="rect">
            <a:avLst/>
          </a:prstGeom>
          <a:noFill/>
        </p:spPr>
        <p:txBody>
          <a:bodyPr wrap="none" rtlCol="0">
            <a:spAutoFit/>
          </a:bodyPr>
          <a:lstStyle/>
          <a:p>
            <a:r>
              <a:rPr lang="en-US" dirty="0"/>
              <a:t>Repeated measures ANOVA, F</a:t>
            </a:r>
            <a:r>
              <a:rPr lang="en-US" baseline="-25000" dirty="0"/>
              <a:t>1,1017</a:t>
            </a:r>
            <a:r>
              <a:rPr lang="en-US" dirty="0"/>
              <a:t>=19.448, P&lt;0.0001</a:t>
            </a:r>
          </a:p>
          <a:p>
            <a:endParaRPr lang="en-US" dirty="0"/>
          </a:p>
        </p:txBody>
      </p:sp>
    </p:spTree>
    <p:extLst>
      <p:ext uri="{BB962C8B-B14F-4D97-AF65-F5344CB8AC3E}">
        <p14:creationId xmlns:p14="http://schemas.microsoft.com/office/powerpoint/2010/main" val="2540913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Does this intervention change students’ ATTITUDES OR willingness to SOLVE quantitative problems?</a:t>
            </a:r>
          </a:p>
        </p:txBody>
      </p:sp>
      <p:sp>
        <p:nvSpPr>
          <p:cNvPr id="5" name="Text Placeholder 4"/>
          <p:cNvSpPr>
            <a:spLocks noGrp="1"/>
          </p:cNvSpPr>
          <p:nvPr>
            <p:ph type="body" idx="1"/>
          </p:nvPr>
        </p:nvSpPr>
        <p:spPr/>
        <p:txBody>
          <a:bodyPr/>
          <a:lstStyle/>
          <a:p>
            <a:r>
              <a:rPr lang="en-US" dirty="0"/>
              <a:t>National Assessment Project</a:t>
            </a:r>
          </a:p>
        </p:txBody>
      </p:sp>
      <p:pic>
        <p:nvPicPr>
          <p:cNvPr id="6" name="Picture 5"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8381" y="895240"/>
            <a:ext cx="2772608" cy="2702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98298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After </a:t>
            </a:r>
            <a:r>
              <a:rPr lang="en-US" sz="3200" b="1" dirty="0" err="1"/>
              <a:t>MathBench</a:t>
            </a:r>
            <a:r>
              <a:rPr lang="en-US" sz="3200" b="1" dirty="0"/>
              <a:t>, students are (mostly) more likely to try to solve quantitative problems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2609802"/>
              </p:ext>
            </p:extLst>
          </p:nvPr>
        </p:nvGraphicFramePr>
        <p:xfrm>
          <a:off x="457200" y="175895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6466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Attitudes don’t change appreciably over a semester</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89972381"/>
              </p:ext>
            </p:extLst>
          </p:nvPr>
        </p:nvGraphicFramePr>
        <p:xfrm>
          <a:off x="457200" y="1868861"/>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6510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46" y="274638"/>
            <a:ext cx="8709713" cy="1143000"/>
          </a:xfrm>
        </p:spPr>
        <p:txBody>
          <a:bodyPr>
            <a:normAutofit fontScale="90000"/>
          </a:bodyPr>
          <a:lstStyle/>
          <a:p>
            <a:r>
              <a:rPr lang="en-US" b="1" dirty="0"/>
              <a:t>Some students explicitly mentioned their anxiety with quantitative subjects</a:t>
            </a:r>
          </a:p>
        </p:txBody>
      </p:sp>
      <p:sp>
        <p:nvSpPr>
          <p:cNvPr id="3" name="Content Placeholder 2"/>
          <p:cNvSpPr>
            <a:spLocks noGrp="1"/>
          </p:cNvSpPr>
          <p:nvPr>
            <p:ph idx="1"/>
          </p:nvPr>
        </p:nvSpPr>
        <p:spPr>
          <a:xfrm>
            <a:off x="457200" y="1828156"/>
            <a:ext cx="8229600" cy="4525963"/>
          </a:xfrm>
        </p:spPr>
        <p:txBody>
          <a:bodyPr>
            <a:normAutofit/>
          </a:bodyPr>
          <a:lstStyle/>
          <a:p>
            <a:pPr>
              <a:spcBef>
                <a:spcPts val="1920"/>
              </a:spcBef>
            </a:pPr>
            <a:r>
              <a:rPr lang="en-US" sz="2400" dirty="0"/>
              <a:t>I really love how easy going the </a:t>
            </a:r>
            <a:r>
              <a:rPr lang="en-US" sz="2400" dirty="0" err="1"/>
              <a:t>mathbench</a:t>
            </a:r>
            <a:r>
              <a:rPr lang="en-US" sz="2400" dirty="0"/>
              <a:t> modules are!  The included jokes keep the learning relaxed and keep me from getting stressed.</a:t>
            </a:r>
          </a:p>
          <a:p>
            <a:pPr>
              <a:spcBef>
                <a:spcPts val="1920"/>
              </a:spcBef>
            </a:pPr>
            <a:r>
              <a:rPr lang="en-US" altLang="ja-JP" sz="2400" dirty="0">
                <a:solidFill>
                  <a:srgbClr val="000000"/>
                </a:solidFill>
              </a:rPr>
              <a:t>I found it easier to go at my own pace with the modules rather than being in a classroom setting where I find it difficult to comprehend the material as quickly as the other students.</a:t>
            </a:r>
          </a:p>
          <a:p>
            <a:pPr>
              <a:spcBef>
                <a:spcPts val="1920"/>
              </a:spcBef>
            </a:pPr>
            <a:r>
              <a:rPr lang="is-IS" sz="2400" dirty="0"/>
              <a:t>…</a:t>
            </a:r>
            <a:r>
              <a:rPr lang="en-US" sz="2400" dirty="0"/>
              <a:t>It was very helpful for it to take baby steps with me when explaining, because that's what I needed, especially when it comes to Math! </a:t>
            </a:r>
          </a:p>
          <a:p>
            <a:pPr marL="0" indent="0">
              <a:buNone/>
            </a:pPr>
            <a:endParaRPr lang="en-US" dirty="0">
              <a:solidFill>
                <a:srgbClr val="000000"/>
              </a:solidFill>
            </a:endParaRPr>
          </a:p>
          <a:p>
            <a:endParaRPr lang="en-US" dirty="0"/>
          </a:p>
        </p:txBody>
      </p:sp>
    </p:spTree>
    <p:extLst>
      <p:ext uri="{BB962C8B-B14F-4D97-AF65-F5344CB8AC3E}">
        <p14:creationId xmlns:p14="http://schemas.microsoft.com/office/powerpoint/2010/main" val="59506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7268" y="1872491"/>
            <a:ext cx="504721" cy="236097"/>
          </a:xfrm>
          <a:prstGeom prst="rect">
            <a:avLst/>
          </a:prstGeom>
          <a:solidFill>
            <a:srgbClr val="FFFF00">
              <a:alpha val="49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405729" y="1872491"/>
            <a:ext cx="938450" cy="236097"/>
          </a:xfrm>
          <a:prstGeom prst="rect">
            <a:avLst/>
          </a:prstGeom>
          <a:solidFill>
            <a:srgbClr val="FFFF00">
              <a:alpha val="49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775966" y="2725040"/>
            <a:ext cx="325627" cy="236097"/>
          </a:xfrm>
          <a:prstGeom prst="rect">
            <a:avLst/>
          </a:prstGeom>
          <a:solidFill>
            <a:srgbClr val="FFFF00">
              <a:alpha val="49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428521" y="3628720"/>
            <a:ext cx="284030" cy="236097"/>
          </a:xfrm>
          <a:prstGeom prst="rect">
            <a:avLst/>
          </a:prstGeom>
          <a:solidFill>
            <a:srgbClr val="FFFF00">
              <a:alpha val="49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853137" y="4261455"/>
            <a:ext cx="412901" cy="236097"/>
          </a:xfrm>
          <a:prstGeom prst="rect">
            <a:avLst/>
          </a:prstGeom>
          <a:solidFill>
            <a:srgbClr val="FFFF00">
              <a:alpha val="49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52515" y="5995545"/>
            <a:ext cx="412901" cy="236097"/>
          </a:xfrm>
          <a:prstGeom prst="rect">
            <a:avLst/>
          </a:prstGeom>
          <a:solidFill>
            <a:srgbClr val="FFFF00">
              <a:alpha val="49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402156" y="4687085"/>
            <a:ext cx="544764" cy="236097"/>
          </a:xfrm>
          <a:prstGeom prst="rect">
            <a:avLst/>
          </a:prstGeom>
          <a:solidFill>
            <a:srgbClr val="FFFF00">
              <a:alpha val="49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924294" y="4687085"/>
            <a:ext cx="800058" cy="236097"/>
          </a:xfrm>
          <a:prstGeom prst="rect">
            <a:avLst/>
          </a:prstGeom>
          <a:solidFill>
            <a:srgbClr val="FFFF00">
              <a:alpha val="49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235108" y="5574484"/>
            <a:ext cx="930308" cy="236097"/>
          </a:xfrm>
          <a:prstGeom prst="rect">
            <a:avLst/>
          </a:prstGeom>
          <a:solidFill>
            <a:srgbClr val="FFFF00">
              <a:alpha val="49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778258" y="6437458"/>
            <a:ext cx="745348" cy="236097"/>
          </a:xfrm>
          <a:prstGeom prst="rect">
            <a:avLst/>
          </a:prstGeom>
          <a:solidFill>
            <a:srgbClr val="FFFF00">
              <a:alpha val="49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776297" y="3177028"/>
            <a:ext cx="1158247" cy="236097"/>
          </a:xfrm>
          <a:prstGeom prst="rect">
            <a:avLst/>
          </a:prstGeom>
          <a:solidFill>
            <a:srgbClr val="FFFF00">
              <a:alpha val="49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92951" y="1868652"/>
            <a:ext cx="8491424" cy="5257800"/>
          </a:xfrm>
        </p:spPr>
        <p:txBody>
          <a:bodyPr>
            <a:normAutofit fontScale="55000" lnSpcReduction="20000"/>
          </a:bodyPr>
          <a:lstStyle/>
          <a:p>
            <a:pPr>
              <a:spcBef>
                <a:spcPts val="1680"/>
              </a:spcBef>
            </a:pPr>
            <a:r>
              <a:rPr lang="en-US" dirty="0"/>
              <a:t>Through the easy directions and funny comparisons, it made learning it enjoyable.</a:t>
            </a:r>
          </a:p>
          <a:p>
            <a:pPr>
              <a:spcBef>
                <a:spcPts val="1680"/>
              </a:spcBef>
            </a:pPr>
            <a:r>
              <a:rPr lang="en-US" dirty="0"/>
              <a:t>The </a:t>
            </a:r>
            <a:r>
              <a:rPr lang="en-US" dirty="0" err="1"/>
              <a:t>MathBench</a:t>
            </a:r>
            <a:r>
              <a:rPr lang="en-US" dirty="0"/>
              <a:t> Biology Modules greatly helped me in my scientific content knowledge and quantitative skills... I also liked how they were not boring to read, but it made reading them fun and simple.</a:t>
            </a:r>
          </a:p>
          <a:p>
            <a:pPr>
              <a:spcBef>
                <a:spcPts val="1680"/>
              </a:spcBef>
            </a:pPr>
            <a:r>
              <a:rPr lang="en-US" dirty="0"/>
              <a:t>The modules are easy to interpret and very entertaining.</a:t>
            </a:r>
          </a:p>
          <a:p>
            <a:pPr>
              <a:spcBef>
                <a:spcPts val="1680"/>
              </a:spcBef>
            </a:pPr>
            <a:r>
              <a:rPr lang="en-US" dirty="0"/>
              <a:t>The design was cool and made learning fun. </a:t>
            </a:r>
          </a:p>
          <a:p>
            <a:pPr>
              <a:spcBef>
                <a:spcPts val="1680"/>
              </a:spcBef>
            </a:pPr>
            <a:r>
              <a:rPr lang="en-US" dirty="0"/>
              <a:t>The simplistic explanations and all the examples were great in refreshing/jogging my memory! And the stories to go with the examples were fun!</a:t>
            </a:r>
          </a:p>
          <a:p>
            <a:pPr>
              <a:spcBef>
                <a:spcPts val="1680"/>
              </a:spcBef>
            </a:pPr>
            <a:r>
              <a:rPr lang="en-US" dirty="0"/>
              <a:t>I loved that it was funny and well written - it made it easier to stay engaged through out the whole thing.</a:t>
            </a:r>
          </a:p>
          <a:p>
            <a:pPr>
              <a:spcBef>
                <a:spcPts val="1680"/>
              </a:spcBef>
            </a:pPr>
            <a:r>
              <a:rPr lang="en-US" dirty="0"/>
              <a:t>The </a:t>
            </a:r>
            <a:r>
              <a:rPr lang="en-US" dirty="0" err="1"/>
              <a:t>MathBench</a:t>
            </a:r>
            <a:r>
              <a:rPr lang="en-US" dirty="0"/>
              <a:t> modules were very easy to understand and the quirky jokes made them enjoyable to read.</a:t>
            </a:r>
          </a:p>
          <a:p>
            <a:pPr>
              <a:spcBef>
                <a:spcPts val="1680"/>
              </a:spcBef>
            </a:pPr>
            <a:r>
              <a:rPr lang="en-US" dirty="0"/>
              <a:t>They were fun.</a:t>
            </a:r>
          </a:p>
          <a:p>
            <a:pPr>
              <a:spcBef>
                <a:spcPts val="1680"/>
              </a:spcBef>
            </a:pPr>
            <a:r>
              <a:rPr lang="en-US" dirty="0"/>
              <a:t>I especially enjoyed the section on standard error</a:t>
            </a:r>
            <a:r>
              <a:rPr lang="is-IS" dirty="0"/>
              <a:t>…</a:t>
            </a:r>
            <a:r>
              <a:rPr lang="en-US" dirty="0"/>
              <a:t> </a:t>
            </a:r>
          </a:p>
          <a:p>
            <a:endParaRPr lang="en-US" dirty="0"/>
          </a:p>
          <a:p>
            <a:endParaRPr lang="en-US" dirty="0"/>
          </a:p>
          <a:p>
            <a:endParaRPr lang="en-US" dirty="0"/>
          </a:p>
          <a:p>
            <a:endParaRPr lang="en-US" dirty="0"/>
          </a:p>
        </p:txBody>
      </p:sp>
      <p:sp>
        <p:nvSpPr>
          <p:cNvPr id="2" name="Title 1"/>
          <p:cNvSpPr>
            <a:spLocks noGrp="1"/>
          </p:cNvSpPr>
          <p:nvPr>
            <p:ph type="title"/>
          </p:nvPr>
        </p:nvSpPr>
        <p:spPr>
          <a:xfrm>
            <a:off x="179705" y="274638"/>
            <a:ext cx="8793575" cy="1143000"/>
          </a:xfrm>
        </p:spPr>
        <p:txBody>
          <a:bodyPr>
            <a:normAutofit fontScale="90000"/>
          </a:bodyPr>
          <a:lstStyle/>
          <a:p>
            <a:r>
              <a:rPr lang="en-US" b="1" dirty="0"/>
              <a:t>Many students used positive words to describe learning with </a:t>
            </a:r>
            <a:r>
              <a:rPr lang="en-US" b="1" dirty="0" err="1"/>
              <a:t>MathBench</a:t>
            </a:r>
            <a:endParaRPr lang="en-US" b="1" dirty="0"/>
          </a:p>
        </p:txBody>
      </p:sp>
    </p:spTree>
    <p:extLst>
      <p:ext uri="{BB962C8B-B14F-4D97-AF65-F5344CB8AC3E}">
        <p14:creationId xmlns:p14="http://schemas.microsoft.com/office/powerpoint/2010/main" val="402828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b="1" dirty="0">
                <a:cs typeface="Garamond"/>
              </a:rPr>
              <a:t>Typical module</a:t>
            </a:r>
          </a:p>
        </p:txBody>
      </p:sp>
      <p:sp>
        <p:nvSpPr>
          <p:cNvPr id="43010" name="Rectangle 3"/>
          <p:cNvSpPr>
            <a:spLocks noGrp="1" noChangeArrowheads="1"/>
          </p:cNvSpPr>
          <p:nvPr>
            <p:ph idx="1"/>
          </p:nvPr>
        </p:nvSpPr>
        <p:spPr>
          <a:xfrm>
            <a:off x="457200" y="1904338"/>
            <a:ext cx="4866633" cy="4348840"/>
          </a:xfrm>
        </p:spPr>
        <p:txBody>
          <a:bodyPr>
            <a:normAutofit/>
          </a:bodyPr>
          <a:lstStyle/>
          <a:p>
            <a:pPr eaLnBrk="1" hangingPunct="1"/>
            <a:r>
              <a:rPr lang="en-US" dirty="0"/>
              <a:t>10-30 pages of content</a:t>
            </a:r>
          </a:p>
          <a:p>
            <a:pPr eaLnBrk="1" hangingPunct="1"/>
            <a:r>
              <a:rPr lang="en-US" dirty="0"/>
              <a:t>Interactive elements on most pages</a:t>
            </a:r>
          </a:p>
          <a:p>
            <a:pPr eaLnBrk="1" hangingPunct="1"/>
            <a:r>
              <a:rPr lang="en-US" dirty="0">
                <a:sym typeface="Wingdings" charset="0"/>
              </a:rPr>
              <a:t>Students </a:t>
            </a:r>
            <a:r>
              <a:rPr lang="ja-JP" altLang="en-US" dirty="0">
                <a:ea typeface="メイリオ" charset="0"/>
                <a:cs typeface="メイリオ" charset="0"/>
              </a:rPr>
              <a:t>“</a:t>
            </a:r>
            <a:r>
              <a:rPr lang="en-US" altLang="ja-JP" dirty="0">
                <a:ea typeface="メイリオ" charset="0"/>
                <a:cs typeface="メイリオ" charset="0"/>
              </a:rPr>
              <a:t>play</a:t>
            </a:r>
            <a:r>
              <a:rPr lang="ja-JP" altLang="en-US" dirty="0">
                <a:ea typeface="メイリオ" charset="0"/>
                <a:cs typeface="メイリオ" charset="0"/>
              </a:rPr>
              <a:t>”</a:t>
            </a:r>
            <a:r>
              <a:rPr lang="en-US" altLang="ja-JP" dirty="0">
                <a:ea typeface="メイリオ" charset="0"/>
                <a:cs typeface="メイリオ" charset="0"/>
              </a:rPr>
              <a:t> with  main concepts using simulations</a:t>
            </a:r>
          </a:p>
          <a:p>
            <a:pPr eaLnBrk="1" hangingPunct="1"/>
            <a:r>
              <a:rPr lang="en-US" dirty="0"/>
              <a:t>End of module review </a:t>
            </a:r>
          </a:p>
          <a:p>
            <a:pPr eaLnBrk="1" hangingPunct="1"/>
            <a:endParaRPr lang="en-US" dirty="0">
              <a:latin typeface="Verdana" charset="0"/>
            </a:endParaRPr>
          </a:p>
        </p:txBody>
      </p:sp>
      <p:pic>
        <p:nvPicPr>
          <p:cNvPr id="6" name="Picture 5" descr="Thompson Figure 1.tif">
            <a:hlinkClick r:id="rId2"/>
          </p:cNvPr>
          <p:cNvPicPr>
            <a:picLocks noChangeAspect="1"/>
          </p:cNvPicPr>
          <p:nvPr/>
        </p:nvPicPr>
        <p:blipFill>
          <a:blip r:embed="rId3"/>
          <a:stretch>
            <a:fillRect/>
          </a:stretch>
        </p:blipFill>
        <p:spPr>
          <a:xfrm>
            <a:off x="5323833" y="2495798"/>
            <a:ext cx="3362967" cy="3102403"/>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026A46BE-AC44-F54F-B854-D26AC75ED8F8}"/>
              </a:ext>
            </a:extLst>
          </p:cNvPr>
          <p:cNvSpPr txBox="1"/>
          <p:nvPr/>
        </p:nvSpPr>
        <p:spPr>
          <a:xfrm>
            <a:off x="380788" y="6370546"/>
            <a:ext cx="8606330" cy="369332"/>
          </a:xfrm>
          <a:prstGeom prst="rect">
            <a:avLst/>
          </a:prstGeom>
          <a:noFill/>
        </p:spPr>
        <p:txBody>
          <a:bodyPr wrap="none" rtlCol="0">
            <a:spAutoFit/>
          </a:bodyPr>
          <a:lstStyle/>
          <a:p>
            <a:r>
              <a:rPr lang="en-US" b="1" dirty="0" err="1">
                <a:solidFill>
                  <a:schemeClr val="accent3">
                    <a:lumMod val="50000"/>
                  </a:schemeClr>
                </a:solidFill>
              </a:rPr>
              <a:t>MathBench</a:t>
            </a:r>
            <a:r>
              <a:rPr lang="en-US" b="1" dirty="0">
                <a:solidFill>
                  <a:schemeClr val="accent3">
                    <a:lumMod val="50000"/>
                  </a:schemeClr>
                </a:solidFill>
              </a:rPr>
              <a:t> &gt; Probability and Statistics &gt; Normal Distributions and the Scientific Method</a:t>
            </a:r>
          </a:p>
        </p:txBody>
      </p:sp>
    </p:spTree>
    <p:extLst>
      <p:ext uri="{BB962C8B-B14F-4D97-AF65-F5344CB8AC3E}">
        <p14:creationId xmlns:p14="http://schemas.microsoft.com/office/powerpoint/2010/main" val="368678369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About 5% of students preferred a more formal approach</a:t>
            </a:r>
          </a:p>
        </p:txBody>
      </p:sp>
      <p:sp>
        <p:nvSpPr>
          <p:cNvPr id="3" name="Content Placeholder 2"/>
          <p:cNvSpPr>
            <a:spLocks noGrp="1"/>
          </p:cNvSpPr>
          <p:nvPr>
            <p:ph idx="1"/>
          </p:nvPr>
        </p:nvSpPr>
        <p:spPr>
          <a:xfrm>
            <a:off x="423863" y="2352831"/>
            <a:ext cx="8229600" cy="3134383"/>
          </a:xfrm>
        </p:spPr>
        <p:txBody>
          <a:bodyPr/>
          <a:lstStyle/>
          <a:p>
            <a:pPr>
              <a:spcBef>
                <a:spcPts val="1368"/>
              </a:spcBef>
            </a:pPr>
            <a:r>
              <a:rPr lang="en-US" sz="2000" dirty="0"/>
              <a:t>Sometimes I wished the modules would get to the point and just tell me the formulas/concepts without so much fluff.</a:t>
            </a:r>
          </a:p>
          <a:p>
            <a:pPr>
              <a:spcBef>
                <a:spcPts val="1368"/>
              </a:spcBef>
            </a:pPr>
            <a:r>
              <a:rPr lang="en-US" sz="2000" dirty="0"/>
              <a:t>It seems that the language in the modules is designed to make the concepts seem less intimidating, but I thought it was a bit juvenile for a college level class.</a:t>
            </a:r>
          </a:p>
          <a:p>
            <a:pPr marL="0" indent="0">
              <a:buNone/>
            </a:pPr>
            <a:endParaRPr lang="en-US" dirty="0"/>
          </a:p>
        </p:txBody>
      </p:sp>
    </p:spTree>
    <p:extLst>
      <p:ext uri="{BB962C8B-B14F-4D97-AF65-F5344CB8AC3E}">
        <p14:creationId xmlns:p14="http://schemas.microsoft.com/office/powerpoint/2010/main" val="1925749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t>Conclusions</a:t>
            </a:r>
          </a:p>
        </p:txBody>
      </p:sp>
      <p:sp>
        <p:nvSpPr>
          <p:cNvPr id="5" name="Content Placeholder 4"/>
          <p:cNvSpPr>
            <a:spLocks noGrp="1"/>
          </p:cNvSpPr>
          <p:nvPr>
            <p:ph sz="half" idx="1"/>
          </p:nvPr>
        </p:nvSpPr>
        <p:spPr/>
        <p:txBody>
          <a:bodyPr>
            <a:normAutofit fontScale="85000" lnSpcReduction="20000"/>
          </a:bodyPr>
          <a:lstStyle/>
          <a:p>
            <a:r>
              <a:rPr lang="en-US" dirty="0"/>
              <a:t>Demonstrate efficacy of </a:t>
            </a:r>
            <a:r>
              <a:rPr lang="en-US" dirty="0" err="1"/>
              <a:t>MathBench</a:t>
            </a:r>
            <a:r>
              <a:rPr lang="en-US" dirty="0"/>
              <a:t> across different institutions</a:t>
            </a:r>
          </a:p>
          <a:p>
            <a:r>
              <a:rPr lang="en-US" dirty="0"/>
              <a:t>Investigate the relationship between student attitudes and measures of quantitative skill</a:t>
            </a:r>
          </a:p>
          <a:p>
            <a:r>
              <a:rPr lang="en-US" dirty="0"/>
              <a:t>Determine whether </a:t>
            </a:r>
            <a:r>
              <a:rPr lang="en-US" dirty="0" err="1"/>
              <a:t>MathBench</a:t>
            </a:r>
            <a:r>
              <a:rPr lang="en-US" dirty="0"/>
              <a:t> influences student attitudes</a:t>
            </a:r>
          </a:p>
          <a:p>
            <a:pPr lvl="1"/>
            <a:r>
              <a:rPr lang="en-US" dirty="0"/>
              <a:t>Willingness to solve quantitative problems</a:t>
            </a:r>
          </a:p>
          <a:p>
            <a:pPr lvl="1"/>
            <a:r>
              <a:rPr lang="en-US" dirty="0"/>
              <a:t>Recognition of the important relationship between math and biology</a:t>
            </a:r>
          </a:p>
          <a:p>
            <a:pPr lvl="1"/>
            <a:endParaRPr lang="en-US" dirty="0"/>
          </a:p>
          <a:p>
            <a:endParaRPr lang="en-US" dirty="0"/>
          </a:p>
          <a:p>
            <a:endParaRPr lang="en-US" dirty="0"/>
          </a:p>
          <a:p>
            <a:endParaRPr lang="en-US" dirty="0"/>
          </a:p>
        </p:txBody>
      </p:sp>
      <p:sp>
        <p:nvSpPr>
          <p:cNvPr id="6" name="Content Placeholder 5"/>
          <p:cNvSpPr>
            <a:spLocks noGrp="1"/>
          </p:cNvSpPr>
          <p:nvPr>
            <p:ph sz="half" idx="2"/>
          </p:nvPr>
        </p:nvSpPr>
        <p:spPr/>
        <p:txBody>
          <a:bodyPr>
            <a:normAutofit fontScale="85000" lnSpcReduction="20000"/>
          </a:bodyPr>
          <a:lstStyle/>
          <a:p>
            <a:r>
              <a:rPr lang="en-US" dirty="0"/>
              <a:t>Students show gains in quantitative skill across a broad range of institutions</a:t>
            </a:r>
          </a:p>
          <a:p>
            <a:r>
              <a:rPr lang="en-US" dirty="0"/>
              <a:t>Attitudes may negatively impact achievement on quantitative assessments</a:t>
            </a:r>
          </a:p>
          <a:p>
            <a:endParaRPr lang="en-US" sz="2400" dirty="0"/>
          </a:p>
          <a:p>
            <a:r>
              <a:rPr lang="en-US" dirty="0"/>
              <a:t>Student willingness to solve problems increases, but other attitudes don’t change over the short term (but perhaps over the long term?)</a:t>
            </a:r>
          </a:p>
          <a:p>
            <a:endParaRPr lang="en-US" dirty="0"/>
          </a:p>
          <a:p>
            <a:endParaRPr lang="en-US" dirty="0"/>
          </a:p>
          <a:p>
            <a:endParaRPr lang="en-US" dirty="0"/>
          </a:p>
        </p:txBody>
      </p:sp>
    </p:spTree>
    <p:extLst>
      <p:ext uri="{BB962C8B-B14F-4D97-AF65-F5344CB8AC3E}">
        <p14:creationId xmlns:p14="http://schemas.microsoft.com/office/powerpoint/2010/main" val="381064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Acknowledgments</a:t>
            </a:r>
          </a:p>
        </p:txBody>
      </p:sp>
      <p:sp>
        <p:nvSpPr>
          <p:cNvPr id="3" name="Content Placeholder 2"/>
          <p:cNvSpPr>
            <a:spLocks noGrp="1"/>
          </p:cNvSpPr>
          <p:nvPr>
            <p:ph idx="1"/>
          </p:nvPr>
        </p:nvSpPr>
        <p:spPr>
          <a:xfrm>
            <a:off x="457200" y="1600200"/>
            <a:ext cx="8229600" cy="4750376"/>
          </a:xfrm>
        </p:spPr>
        <p:txBody>
          <a:bodyPr numCol="3">
            <a:normAutofit/>
          </a:bodyPr>
          <a:lstStyle/>
          <a:p>
            <a:pPr marL="320040" indent="-320040">
              <a:buNone/>
              <a:defRPr/>
            </a:pPr>
            <a:r>
              <a:rPr lang="en-US" sz="1600" b="1" dirty="0" err="1">
                <a:solidFill>
                  <a:srgbClr val="9BBB59"/>
                </a:solidFill>
              </a:rPr>
              <a:t>MathBench</a:t>
            </a:r>
            <a:endParaRPr lang="en-US" sz="1600" b="1" dirty="0">
              <a:solidFill>
                <a:srgbClr val="9BBB59"/>
              </a:solidFill>
            </a:endParaRPr>
          </a:p>
          <a:p>
            <a:pPr marL="342900" lvl="1" indent="-114300">
              <a:buClr>
                <a:schemeClr val="bg2"/>
              </a:buClr>
              <a:buNone/>
              <a:defRPr/>
            </a:pPr>
            <a:r>
              <a:rPr lang="en-US" sz="1600">
                <a:solidFill>
                  <a:schemeClr val="tx1">
                    <a:lumMod val="65000"/>
                    <a:lumOff val="35000"/>
                  </a:schemeClr>
                </a:solidFill>
              </a:rPr>
              <a:t>Kären</a:t>
            </a:r>
            <a:r>
              <a:rPr lang="en-US" sz="1600" dirty="0">
                <a:solidFill>
                  <a:schemeClr val="tx1">
                    <a:lumMod val="65000"/>
                    <a:lumOff val="35000"/>
                  </a:schemeClr>
                </a:solidFill>
              </a:rPr>
              <a:t> Nelson</a:t>
            </a:r>
          </a:p>
          <a:p>
            <a:pPr marL="342900" lvl="1" indent="-114300">
              <a:buClr>
                <a:schemeClr val="bg2"/>
              </a:buClr>
              <a:buNone/>
              <a:defRPr/>
            </a:pPr>
            <a:r>
              <a:rPr lang="en-US" sz="1600" dirty="0">
                <a:solidFill>
                  <a:schemeClr val="tx1">
                    <a:lumMod val="65000"/>
                    <a:lumOff val="35000"/>
                  </a:schemeClr>
                </a:solidFill>
              </a:rPr>
              <a:t>Bill Fagan</a:t>
            </a:r>
          </a:p>
          <a:p>
            <a:pPr marL="342900" lvl="1" indent="-114300">
              <a:buClr>
                <a:schemeClr val="bg2"/>
              </a:buClr>
              <a:buNone/>
              <a:defRPr/>
            </a:pPr>
            <a:r>
              <a:rPr lang="en-US" sz="1600" dirty="0">
                <a:solidFill>
                  <a:schemeClr val="tx1">
                    <a:lumMod val="65000"/>
                    <a:lumOff val="35000"/>
                  </a:schemeClr>
                </a:solidFill>
              </a:rPr>
              <a:t>Denny </a:t>
            </a:r>
            <a:r>
              <a:rPr lang="en-US" sz="1600" dirty="0" err="1">
                <a:solidFill>
                  <a:schemeClr val="tx1">
                    <a:lumMod val="65000"/>
                    <a:lumOff val="35000"/>
                  </a:schemeClr>
                </a:solidFill>
              </a:rPr>
              <a:t>Gulick</a:t>
            </a:r>
            <a:endParaRPr lang="en-US" sz="1600" dirty="0">
              <a:solidFill>
                <a:schemeClr val="tx1">
                  <a:lumMod val="65000"/>
                  <a:lumOff val="35000"/>
                </a:schemeClr>
              </a:solidFill>
            </a:endParaRPr>
          </a:p>
          <a:p>
            <a:pPr marL="342900" lvl="1" indent="-114300">
              <a:buClr>
                <a:schemeClr val="bg2"/>
              </a:buClr>
              <a:buNone/>
              <a:defRPr/>
            </a:pPr>
            <a:r>
              <a:rPr lang="en-US" sz="1600" dirty="0" err="1">
                <a:solidFill>
                  <a:schemeClr val="tx1">
                    <a:lumMod val="65000"/>
                    <a:lumOff val="35000"/>
                  </a:schemeClr>
                </a:solidFill>
              </a:rPr>
              <a:t>Doron</a:t>
            </a:r>
            <a:r>
              <a:rPr lang="en-US" sz="1600" dirty="0">
                <a:solidFill>
                  <a:schemeClr val="tx1">
                    <a:lumMod val="65000"/>
                    <a:lumOff val="35000"/>
                  </a:schemeClr>
                </a:solidFill>
              </a:rPr>
              <a:t> Levy</a:t>
            </a:r>
          </a:p>
          <a:p>
            <a:pPr marL="342900" lvl="1" indent="-114300">
              <a:buClr>
                <a:schemeClr val="bg2"/>
              </a:buClr>
              <a:buNone/>
              <a:defRPr/>
            </a:pPr>
            <a:r>
              <a:rPr lang="en-US" sz="1600" dirty="0">
                <a:solidFill>
                  <a:schemeClr val="tx1">
                    <a:lumMod val="65000"/>
                    <a:lumOff val="35000"/>
                  </a:schemeClr>
                </a:solidFill>
              </a:rPr>
              <a:t>Katie Schneider</a:t>
            </a:r>
          </a:p>
          <a:p>
            <a:pPr marL="342900" lvl="1" indent="-114300">
              <a:buClr>
                <a:schemeClr val="bg2"/>
              </a:buClr>
              <a:buNone/>
              <a:defRPr/>
            </a:pPr>
            <a:r>
              <a:rPr lang="en-US" sz="1600" dirty="0">
                <a:solidFill>
                  <a:schemeClr val="tx1">
                    <a:lumMod val="65000"/>
                    <a:lumOff val="35000"/>
                  </a:schemeClr>
                </a:solidFill>
              </a:rPr>
              <a:t>Sharon Bowen </a:t>
            </a:r>
          </a:p>
          <a:p>
            <a:pPr marL="342900" lvl="1" indent="-114300">
              <a:buClr>
                <a:schemeClr val="bg2"/>
              </a:buClr>
              <a:buNone/>
              <a:defRPr/>
            </a:pPr>
            <a:r>
              <a:rPr lang="en-US" sz="1600" dirty="0">
                <a:solidFill>
                  <a:schemeClr val="tx1">
                    <a:lumMod val="65000"/>
                    <a:lumOff val="35000"/>
                  </a:schemeClr>
                </a:solidFill>
              </a:rPr>
              <a:t>Tonya McLean</a:t>
            </a:r>
          </a:p>
          <a:p>
            <a:pPr marL="342900" lvl="1" indent="-114300">
              <a:buClr>
                <a:schemeClr val="bg2"/>
              </a:buClr>
              <a:buNone/>
              <a:defRPr/>
            </a:pPr>
            <a:r>
              <a:rPr lang="en-US" sz="1600" dirty="0">
                <a:solidFill>
                  <a:schemeClr val="tx1">
                    <a:lumMod val="65000"/>
                    <a:lumOff val="35000"/>
                  </a:schemeClr>
                </a:solidFill>
              </a:rPr>
              <a:t>Andrew Foss-Grant</a:t>
            </a:r>
          </a:p>
          <a:p>
            <a:pPr marL="342900" lvl="1" indent="-114300">
              <a:buClr>
                <a:schemeClr val="bg2"/>
              </a:buClr>
              <a:buNone/>
              <a:defRPr/>
            </a:pPr>
            <a:r>
              <a:rPr lang="en-US" sz="1600" dirty="0" err="1">
                <a:solidFill>
                  <a:schemeClr val="tx1">
                    <a:lumMod val="65000"/>
                    <a:lumOff val="35000"/>
                  </a:schemeClr>
                </a:solidFill>
              </a:rPr>
              <a:t>Awais</a:t>
            </a:r>
            <a:r>
              <a:rPr lang="en-US" sz="1600" dirty="0">
                <a:solidFill>
                  <a:schemeClr val="tx1">
                    <a:lumMod val="65000"/>
                    <a:lumOff val="35000"/>
                  </a:schemeClr>
                </a:solidFill>
              </a:rPr>
              <a:t> Malik</a:t>
            </a:r>
          </a:p>
          <a:p>
            <a:pPr marL="342900" lvl="1" indent="-114300">
              <a:buClr>
                <a:schemeClr val="bg2"/>
              </a:buClr>
              <a:buNone/>
              <a:defRPr/>
            </a:pPr>
            <a:r>
              <a:rPr lang="en-US" sz="1600" dirty="0">
                <a:solidFill>
                  <a:schemeClr val="tx1">
                    <a:lumMod val="65000"/>
                    <a:lumOff val="35000"/>
                  </a:schemeClr>
                </a:solidFill>
              </a:rPr>
              <a:t>Avis Cohen</a:t>
            </a:r>
          </a:p>
          <a:p>
            <a:pPr marL="342900" lvl="1" indent="-114300">
              <a:buClr>
                <a:schemeClr val="bg2"/>
              </a:buClr>
              <a:buNone/>
              <a:defRPr/>
            </a:pPr>
            <a:r>
              <a:rPr lang="en-US" sz="1600" dirty="0">
                <a:solidFill>
                  <a:schemeClr val="tx1">
                    <a:lumMod val="65000"/>
                    <a:lumOff val="35000"/>
                  </a:schemeClr>
                </a:solidFill>
              </a:rPr>
              <a:t>Leslie </a:t>
            </a:r>
            <a:r>
              <a:rPr lang="en-US" sz="1600" dirty="0" err="1">
                <a:solidFill>
                  <a:schemeClr val="tx1">
                    <a:lumMod val="65000"/>
                    <a:lumOff val="35000"/>
                  </a:schemeClr>
                </a:solidFill>
              </a:rPr>
              <a:t>Ries</a:t>
            </a:r>
            <a:endParaRPr lang="en-US" sz="1600" dirty="0">
              <a:solidFill>
                <a:schemeClr val="tx1">
                  <a:lumMod val="65000"/>
                  <a:lumOff val="35000"/>
                </a:schemeClr>
              </a:solidFill>
            </a:endParaRPr>
          </a:p>
          <a:p>
            <a:pPr marL="342900" lvl="1" indent="-114300">
              <a:buClr>
                <a:schemeClr val="bg2"/>
              </a:buClr>
              <a:buNone/>
              <a:defRPr/>
            </a:pPr>
            <a:r>
              <a:rPr lang="en-US" sz="1600" dirty="0">
                <a:solidFill>
                  <a:schemeClr val="tx1">
                    <a:lumMod val="65000"/>
                    <a:lumOff val="35000"/>
                  </a:schemeClr>
                </a:solidFill>
              </a:rPr>
              <a:t>David </a:t>
            </a:r>
            <a:r>
              <a:rPr lang="en-US" sz="1600" dirty="0" err="1">
                <a:solidFill>
                  <a:schemeClr val="tx1">
                    <a:lumMod val="65000"/>
                    <a:lumOff val="35000"/>
                  </a:schemeClr>
                </a:solidFill>
              </a:rPr>
              <a:t>Boothe</a:t>
            </a:r>
            <a:endParaRPr lang="en-US" sz="1600" dirty="0">
              <a:solidFill>
                <a:schemeClr val="tx1">
                  <a:lumMod val="65000"/>
                  <a:lumOff val="35000"/>
                </a:schemeClr>
              </a:solidFill>
            </a:endParaRPr>
          </a:p>
          <a:p>
            <a:pPr marL="342900" lvl="1" indent="-114300">
              <a:buClr>
                <a:schemeClr val="bg2"/>
              </a:buClr>
              <a:buNone/>
              <a:defRPr/>
            </a:pPr>
            <a:r>
              <a:rPr lang="en-US" sz="1600" dirty="0">
                <a:solidFill>
                  <a:schemeClr val="tx1">
                    <a:lumMod val="65000"/>
                    <a:lumOff val="35000"/>
                  </a:schemeClr>
                </a:solidFill>
              </a:rPr>
              <a:t>Alexandra </a:t>
            </a:r>
            <a:r>
              <a:rPr lang="en-US" sz="1600" dirty="0" err="1">
                <a:solidFill>
                  <a:schemeClr val="tx1">
                    <a:lumMod val="65000"/>
                    <a:lumOff val="35000"/>
                  </a:schemeClr>
                </a:solidFill>
              </a:rPr>
              <a:t>Ogurtsovna</a:t>
            </a:r>
            <a:endParaRPr lang="en-US" sz="1600" dirty="0">
              <a:solidFill>
                <a:schemeClr val="tx1">
                  <a:lumMod val="65000"/>
                  <a:lumOff val="35000"/>
                </a:schemeClr>
              </a:solidFill>
            </a:endParaRPr>
          </a:p>
          <a:p>
            <a:pPr marL="342900" lvl="1" indent="-114300">
              <a:buClr>
                <a:schemeClr val="bg2"/>
              </a:buClr>
              <a:buNone/>
              <a:defRPr/>
            </a:pPr>
            <a:r>
              <a:rPr lang="en-US" sz="1600" dirty="0" err="1">
                <a:solidFill>
                  <a:schemeClr val="tx1">
                    <a:lumMod val="65000"/>
                    <a:lumOff val="35000"/>
                  </a:schemeClr>
                </a:solidFill>
              </a:rPr>
              <a:t>Artem</a:t>
            </a:r>
            <a:r>
              <a:rPr lang="en-US" sz="1600" dirty="0">
                <a:solidFill>
                  <a:schemeClr val="tx1">
                    <a:lumMod val="65000"/>
                    <a:lumOff val="35000"/>
                  </a:schemeClr>
                </a:solidFill>
              </a:rPr>
              <a:t> </a:t>
            </a:r>
            <a:r>
              <a:rPr lang="en-US" sz="1600" dirty="0" err="1">
                <a:solidFill>
                  <a:schemeClr val="tx1">
                    <a:lumMod val="65000"/>
                    <a:lumOff val="35000"/>
                  </a:schemeClr>
                </a:solidFill>
              </a:rPr>
              <a:t>Dementyev</a:t>
            </a:r>
            <a:endParaRPr lang="en-US" sz="1600" dirty="0">
              <a:solidFill>
                <a:schemeClr val="tx1">
                  <a:lumMod val="65000"/>
                  <a:lumOff val="35000"/>
                </a:schemeClr>
              </a:solidFill>
            </a:endParaRPr>
          </a:p>
          <a:p>
            <a:pPr marL="342900" lvl="1" indent="-114300">
              <a:buClr>
                <a:schemeClr val="bg2"/>
              </a:buClr>
              <a:buNone/>
              <a:defRPr/>
            </a:pPr>
            <a:r>
              <a:rPr lang="en-US" sz="1600" dirty="0">
                <a:solidFill>
                  <a:schemeClr val="tx1">
                    <a:lumMod val="65000"/>
                    <a:lumOff val="35000"/>
                  </a:schemeClr>
                </a:solidFill>
              </a:rPr>
              <a:t>Qing Yan</a:t>
            </a:r>
          </a:p>
          <a:p>
            <a:pPr marL="342900" lvl="1" indent="-114300">
              <a:buClr>
                <a:schemeClr val="bg2"/>
              </a:buClr>
              <a:buNone/>
              <a:defRPr/>
            </a:pPr>
            <a:r>
              <a:rPr lang="en-US" sz="1600" dirty="0">
                <a:solidFill>
                  <a:schemeClr val="tx1">
                    <a:lumMod val="65000"/>
                    <a:lumOff val="35000"/>
                  </a:schemeClr>
                </a:solidFill>
              </a:rPr>
              <a:t>Jessica </a:t>
            </a:r>
            <a:r>
              <a:rPr lang="en-US" sz="1600" dirty="0" err="1">
                <a:solidFill>
                  <a:schemeClr val="tx1">
                    <a:lumMod val="65000"/>
                    <a:lumOff val="35000"/>
                  </a:schemeClr>
                </a:solidFill>
              </a:rPr>
              <a:t>Boulavoung</a:t>
            </a:r>
            <a:endParaRPr lang="en-US" sz="1600" dirty="0">
              <a:solidFill>
                <a:schemeClr val="tx1">
                  <a:lumMod val="65000"/>
                  <a:lumOff val="35000"/>
                </a:schemeClr>
              </a:solidFill>
            </a:endParaRPr>
          </a:p>
          <a:p>
            <a:pPr marL="342900" lvl="1" indent="-114300">
              <a:buClr>
                <a:schemeClr val="bg2"/>
              </a:buClr>
              <a:buNone/>
              <a:defRPr/>
            </a:pPr>
            <a:r>
              <a:rPr lang="en-US" sz="1600" dirty="0" err="1">
                <a:solidFill>
                  <a:schemeClr val="tx1">
                    <a:lumMod val="65000"/>
                    <a:lumOff val="35000"/>
                  </a:schemeClr>
                </a:solidFill>
              </a:rPr>
              <a:t>Goeun</a:t>
            </a:r>
            <a:r>
              <a:rPr lang="en-US" sz="1600" dirty="0">
                <a:solidFill>
                  <a:schemeClr val="tx1">
                    <a:lumMod val="65000"/>
                    <a:lumOff val="35000"/>
                  </a:schemeClr>
                </a:solidFill>
              </a:rPr>
              <a:t> Na</a:t>
            </a:r>
          </a:p>
          <a:p>
            <a:pPr marL="342900" lvl="1" indent="-114300">
              <a:buClr>
                <a:schemeClr val="bg2"/>
              </a:buClr>
              <a:buNone/>
              <a:defRPr/>
            </a:pPr>
            <a:r>
              <a:rPr lang="en-US" sz="1600" dirty="0">
                <a:solidFill>
                  <a:schemeClr val="tx1">
                    <a:lumMod val="65000"/>
                    <a:lumOff val="35000"/>
                  </a:schemeClr>
                </a:solidFill>
              </a:rPr>
              <a:t>Art </a:t>
            </a:r>
            <a:r>
              <a:rPr lang="en-US" sz="1600" dirty="0" err="1">
                <a:solidFill>
                  <a:schemeClr val="tx1">
                    <a:lumMod val="65000"/>
                    <a:lumOff val="35000"/>
                  </a:schemeClr>
                </a:solidFill>
              </a:rPr>
              <a:t>Grinath</a:t>
            </a:r>
            <a:endParaRPr lang="en-US" sz="1600" dirty="0">
              <a:solidFill>
                <a:schemeClr val="tx1">
                  <a:lumMod val="65000"/>
                  <a:lumOff val="35000"/>
                </a:schemeClr>
              </a:solidFill>
            </a:endParaRPr>
          </a:p>
          <a:p>
            <a:pPr marL="342900" lvl="1" indent="-114300">
              <a:buClr>
                <a:schemeClr val="bg2"/>
              </a:buClr>
              <a:buNone/>
              <a:defRPr/>
            </a:pPr>
            <a:r>
              <a:rPr lang="en-US" sz="1600" dirty="0">
                <a:solidFill>
                  <a:schemeClr val="tx1">
                    <a:lumMod val="65000"/>
                    <a:lumOff val="35000"/>
                  </a:schemeClr>
                </a:solidFill>
              </a:rPr>
              <a:t>Mike Keller</a:t>
            </a:r>
          </a:p>
          <a:p>
            <a:pPr marL="342900" lvl="1" indent="-114300">
              <a:buClr>
                <a:schemeClr val="bg2"/>
              </a:buClr>
              <a:buNone/>
              <a:defRPr/>
            </a:pPr>
            <a:r>
              <a:rPr lang="en-US" sz="1600" dirty="0">
                <a:solidFill>
                  <a:schemeClr val="tx1">
                    <a:lumMod val="65000"/>
                    <a:lumOff val="35000"/>
                  </a:schemeClr>
                </a:solidFill>
              </a:rPr>
              <a:t>Pam </a:t>
            </a:r>
            <a:r>
              <a:rPr lang="en-US" sz="1600" dirty="0" err="1">
                <a:solidFill>
                  <a:schemeClr val="tx1">
                    <a:lumMod val="65000"/>
                    <a:lumOff val="35000"/>
                  </a:schemeClr>
                </a:solidFill>
              </a:rPr>
              <a:t>Lanford</a:t>
            </a:r>
            <a:endParaRPr lang="en-US" sz="1600" dirty="0">
              <a:solidFill>
                <a:schemeClr val="tx1">
                  <a:lumMod val="65000"/>
                  <a:lumOff val="35000"/>
                </a:schemeClr>
              </a:solidFill>
            </a:endParaRPr>
          </a:p>
          <a:p>
            <a:pPr marL="342900" lvl="1" indent="-114300">
              <a:buClr>
                <a:schemeClr val="bg2"/>
              </a:buClr>
              <a:buNone/>
              <a:defRPr/>
            </a:pPr>
            <a:r>
              <a:rPr lang="en-US" sz="1600" dirty="0">
                <a:solidFill>
                  <a:schemeClr val="tx1">
                    <a:lumMod val="65000"/>
                    <a:lumOff val="35000"/>
                  </a:schemeClr>
                </a:solidFill>
              </a:rPr>
              <a:t>Hans Lemke</a:t>
            </a:r>
          </a:p>
          <a:p>
            <a:pPr marL="342900" lvl="1" indent="-114300">
              <a:buClr>
                <a:schemeClr val="bg2"/>
              </a:buClr>
              <a:buNone/>
              <a:defRPr/>
            </a:pPr>
            <a:r>
              <a:rPr lang="en-US" sz="1600" dirty="0">
                <a:solidFill>
                  <a:schemeClr val="tx1">
                    <a:lumMod val="65000"/>
                    <a:lumOff val="35000"/>
                  </a:schemeClr>
                </a:solidFill>
              </a:rPr>
              <a:t>Richard Payne</a:t>
            </a:r>
          </a:p>
          <a:p>
            <a:pPr marL="342900" lvl="1" indent="-114300">
              <a:buClr>
                <a:schemeClr val="bg2"/>
              </a:buClr>
              <a:buNone/>
              <a:defRPr/>
            </a:pPr>
            <a:r>
              <a:rPr lang="en-US" sz="1600" dirty="0">
                <a:solidFill>
                  <a:schemeClr val="tx1">
                    <a:lumMod val="65000"/>
                    <a:lumOff val="35000"/>
                  </a:schemeClr>
                </a:solidFill>
              </a:rPr>
              <a:t>Patty Shields</a:t>
            </a:r>
          </a:p>
          <a:p>
            <a:pPr marL="342900" lvl="1" indent="-114300">
              <a:buClr>
                <a:schemeClr val="bg2"/>
              </a:buClr>
              <a:buNone/>
              <a:defRPr/>
            </a:pPr>
            <a:r>
              <a:rPr lang="en-US" sz="1600" dirty="0">
                <a:solidFill>
                  <a:schemeClr val="tx1">
                    <a:lumMod val="65000"/>
                    <a:lumOff val="35000"/>
                  </a:schemeClr>
                </a:solidFill>
              </a:rPr>
              <a:t>Daniel Stein</a:t>
            </a:r>
          </a:p>
          <a:p>
            <a:pPr marL="342900" lvl="1" indent="-114300">
              <a:buClr>
                <a:schemeClr val="bg2"/>
              </a:buClr>
              <a:buNone/>
              <a:defRPr/>
            </a:pPr>
            <a:r>
              <a:rPr lang="en-US" sz="1600" dirty="0">
                <a:solidFill>
                  <a:schemeClr val="tx1">
                    <a:lumMod val="65000"/>
                    <a:lumOff val="35000"/>
                  </a:schemeClr>
                </a:solidFill>
              </a:rPr>
              <a:t>Ann Smith</a:t>
            </a:r>
          </a:p>
          <a:p>
            <a:pPr marL="342900" lvl="1" indent="-342900">
              <a:buClr>
                <a:schemeClr val="bg2"/>
              </a:buClr>
              <a:buNone/>
              <a:defRPr/>
            </a:pPr>
            <a:endParaRPr lang="en-US" sz="1600" dirty="0">
              <a:solidFill>
                <a:schemeClr val="tx1">
                  <a:lumMod val="65000"/>
                  <a:lumOff val="35000"/>
                </a:schemeClr>
              </a:solidFill>
            </a:endParaRPr>
          </a:p>
          <a:p>
            <a:pPr marL="342900" lvl="1" indent="-342900">
              <a:buClr>
                <a:schemeClr val="bg2"/>
              </a:buClr>
              <a:buNone/>
              <a:defRPr/>
            </a:pPr>
            <a:r>
              <a:rPr lang="en-US" sz="1600" b="1" dirty="0">
                <a:solidFill>
                  <a:schemeClr val="accent3"/>
                </a:solidFill>
              </a:rPr>
              <a:t>IT support</a:t>
            </a:r>
          </a:p>
          <a:p>
            <a:pPr marL="342900" lvl="1" indent="-114300">
              <a:buClr>
                <a:schemeClr val="bg2"/>
              </a:buClr>
              <a:buNone/>
              <a:defRPr/>
            </a:pPr>
            <a:r>
              <a:rPr lang="en-US" sz="1600" dirty="0">
                <a:solidFill>
                  <a:schemeClr val="tx1">
                    <a:lumMod val="65000"/>
                    <a:lumOff val="35000"/>
                  </a:schemeClr>
                </a:solidFill>
              </a:rPr>
              <a:t>Mike </a:t>
            </a:r>
            <a:r>
              <a:rPr lang="en-US" sz="1600" dirty="0" err="1">
                <a:solidFill>
                  <a:schemeClr val="tx1">
                    <a:lumMod val="65000"/>
                    <a:lumOff val="35000"/>
                  </a:schemeClr>
                </a:solidFill>
              </a:rPr>
              <a:t>Landavere</a:t>
            </a:r>
            <a:endParaRPr lang="en-US" sz="1600" dirty="0">
              <a:solidFill>
                <a:schemeClr val="tx1">
                  <a:lumMod val="65000"/>
                  <a:lumOff val="35000"/>
                </a:schemeClr>
              </a:solidFill>
            </a:endParaRPr>
          </a:p>
          <a:p>
            <a:pPr marL="342900" lvl="1" indent="-114300">
              <a:buClr>
                <a:schemeClr val="bg2"/>
              </a:buClr>
              <a:buNone/>
              <a:defRPr/>
            </a:pPr>
            <a:r>
              <a:rPr lang="en-US" sz="1600" dirty="0">
                <a:solidFill>
                  <a:schemeClr val="tx1">
                    <a:lumMod val="65000"/>
                    <a:lumOff val="35000"/>
                  </a:schemeClr>
                </a:solidFill>
              </a:rPr>
              <a:t>Mel </a:t>
            </a:r>
            <a:r>
              <a:rPr lang="en-US" sz="1600" dirty="0" err="1">
                <a:solidFill>
                  <a:schemeClr val="tx1">
                    <a:lumMod val="65000"/>
                    <a:lumOff val="35000"/>
                  </a:schemeClr>
                </a:solidFill>
              </a:rPr>
              <a:t>Manela</a:t>
            </a:r>
            <a:endParaRPr lang="en-US" sz="1600" dirty="0">
              <a:solidFill>
                <a:schemeClr val="tx1">
                  <a:lumMod val="65000"/>
                  <a:lumOff val="35000"/>
                </a:schemeClr>
              </a:solidFill>
            </a:endParaRPr>
          </a:p>
          <a:p>
            <a:pPr marL="342900" lvl="1" indent="-114300">
              <a:buClr>
                <a:schemeClr val="bg2"/>
              </a:buClr>
              <a:buNone/>
              <a:defRPr/>
            </a:pPr>
            <a:r>
              <a:rPr lang="en-US" sz="1600" dirty="0">
                <a:solidFill>
                  <a:schemeClr val="tx1">
                    <a:lumMod val="65000"/>
                    <a:lumOff val="35000"/>
                  </a:schemeClr>
                </a:solidFill>
              </a:rPr>
              <a:t>Li Zhu</a:t>
            </a:r>
            <a:endParaRPr lang="en-US" dirty="0"/>
          </a:p>
          <a:p>
            <a:pPr marL="0" indent="0">
              <a:buNone/>
            </a:pPr>
            <a:endParaRPr lang="en-US" sz="1600" b="1" dirty="0">
              <a:solidFill>
                <a:srgbClr val="9BBB59"/>
              </a:solidFill>
            </a:endParaRPr>
          </a:p>
          <a:p>
            <a:pPr marL="0" indent="0">
              <a:buNone/>
            </a:pPr>
            <a:r>
              <a:rPr lang="en-US" sz="1600" b="1" dirty="0">
                <a:solidFill>
                  <a:srgbClr val="9BBB59"/>
                </a:solidFill>
              </a:rPr>
              <a:t>Funding and administrative support</a:t>
            </a: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6588" y="2459494"/>
            <a:ext cx="968375"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588" y="4750434"/>
            <a:ext cx="1016000"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5933146" y="3793720"/>
            <a:ext cx="2039375" cy="615156"/>
          </a:xfrm>
          <a:prstGeom prst="rect">
            <a:avLst/>
          </a:prstGeom>
        </p:spPr>
      </p:pic>
    </p:spTree>
    <p:extLst>
      <p:ext uri="{BB962C8B-B14F-4D97-AF65-F5344CB8AC3E}">
        <p14:creationId xmlns:p14="http://schemas.microsoft.com/office/powerpoint/2010/main" val="2003153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Instructor resources</a:t>
            </a:r>
          </a:p>
        </p:txBody>
      </p:sp>
      <p:sp>
        <p:nvSpPr>
          <p:cNvPr id="3" name="Content Placeholder 2"/>
          <p:cNvSpPr>
            <a:spLocks noGrp="1"/>
          </p:cNvSpPr>
          <p:nvPr>
            <p:ph idx="1"/>
          </p:nvPr>
        </p:nvSpPr>
        <p:spPr>
          <a:xfrm>
            <a:off x="368300" y="3733800"/>
            <a:ext cx="8229600" cy="4525963"/>
          </a:xfrm>
        </p:spPr>
        <p:txBody>
          <a:bodyPr>
            <a:normAutofit/>
          </a:bodyPr>
          <a:lstStyle/>
          <a:p>
            <a:r>
              <a:rPr lang="en-US" sz="2800" dirty="0"/>
              <a:t>Quizzes</a:t>
            </a:r>
          </a:p>
          <a:p>
            <a:r>
              <a:rPr lang="en-US" sz="2800" dirty="0"/>
              <a:t>One-page summaries</a:t>
            </a:r>
          </a:p>
          <a:p>
            <a:r>
              <a:rPr lang="en-US" sz="2800" dirty="0"/>
              <a:t>Printer friendly versions</a:t>
            </a:r>
          </a:p>
          <a:p>
            <a:pPr marL="0" indent="0">
              <a:buNone/>
            </a:pPr>
            <a:endParaRPr lang="en-US" sz="2800" dirty="0"/>
          </a:p>
          <a:p>
            <a:pPr marL="0" indent="0">
              <a:buNone/>
            </a:pPr>
            <a:r>
              <a:rPr lang="en-US" sz="2800" dirty="0"/>
              <a:t>Login: </a:t>
            </a:r>
            <a:r>
              <a:rPr lang="en-US" sz="2800" b="1" dirty="0"/>
              <a:t>umd-mb21</a:t>
            </a:r>
            <a:r>
              <a:rPr lang="en-US" sz="2800" dirty="0"/>
              <a:t>		Password: </a:t>
            </a:r>
            <a:r>
              <a:rPr lang="en-US" sz="2800" b="1" dirty="0"/>
              <a:t>cars6\jiggly</a:t>
            </a:r>
          </a:p>
        </p:txBody>
      </p:sp>
      <p:pic>
        <p:nvPicPr>
          <p:cNvPr id="4" name="Picture 3"/>
          <p:cNvPicPr>
            <a:picLocks noChangeAspect="1"/>
          </p:cNvPicPr>
          <p:nvPr/>
        </p:nvPicPr>
        <p:blipFill>
          <a:blip r:embed="rId2"/>
          <a:stretch>
            <a:fillRect/>
          </a:stretch>
        </p:blipFill>
        <p:spPr>
          <a:xfrm>
            <a:off x="0" y="1195945"/>
            <a:ext cx="9144000" cy="2180109"/>
          </a:xfrm>
          <a:prstGeom prst="rect">
            <a:avLst/>
          </a:prstGeom>
        </p:spPr>
      </p:pic>
    </p:spTree>
    <p:extLst>
      <p:ext uri="{BB962C8B-B14F-4D97-AF65-F5344CB8AC3E}">
        <p14:creationId xmlns:p14="http://schemas.microsoft.com/office/powerpoint/2010/main" val="2871141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b="1" dirty="0"/>
              <a:t>The </a:t>
            </a:r>
            <a:r>
              <a:rPr lang="en-US" b="1" dirty="0" err="1"/>
              <a:t>MathBench</a:t>
            </a:r>
            <a:r>
              <a:rPr lang="en-US" b="1" dirty="0"/>
              <a:t> philosophy</a:t>
            </a:r>
          </a:p>
        </p:txBody>
      </p:sp>
      <p:sp>
        <p:nvSpPr>
          <p:cNvPr id="41986" name="Rectangle 3"/>
          <p:cNvSpPr>
            <a:spLocks noGrp="1" noChangeArrowheads="1"/>
          </p:cNvSpPr>
          <p:nvPr>
            <p:ph idx="1"/>
          </p:nvPr>
        </p:nvSpPr>
        <p:spPr>
          <a:xfrm>
            <a:off x="457200" y="2114600"/>
            <a:ext cx="8229600" cy="3688477"/>
          </a:xfrm>
        </p:spPr>
        <p:txBody>
          <a:bodyPr>
            <a:normAutofit/>
          </a:bodyPr>
          <a:lstStyle/>
          <a:p>
            <a:pPr eaLnBrk="1" hangingPunct="1"/>
            <a:r>
              <a:rPr lang="en-US" dirty="0"/>
              <a:t>Focus on </a:t>
            </a:r>
            <a:r>
              <a:rPr lang="en-US" b="1" dirty="0"/>
              <a:t>core skills and concepts </a:t>
            </a:r>
            <a:endParaRPr lang="en-US" dirty="0"/>
          </a:p>
          <a:p>
            <a:pPr eaLnBrk="1" hangingPunct="1"/>
            <a:r>
              <a:rPr lang="en-US" b="1" dirty="0">
                <a:solidFill>
                  <a:srgbClr val="BFBFBF"/>
                </a:solidFill>
              </a:rPr>
              <a:t>Start early</a:t>
            </a:r>
            <a:r>
              <a:rPr lang="en-US" dirty="0">
                <a:solidFill>
                  <a:srgbClr val="BFBFBF"/>
                </a:solidFill>
              </a:rPr>
              <a:t>, with first- and second-year students</a:t>
            </a:r>
          </a:p>
          <a:p>
            <a:pPr eaLnBrk="1" hangingPunct="1"/>
            <a:r>
              <a:rPr lang="en-US" b="1" dirty="0">
                <a:solidFill>
                  <a:srgbClr val="BFBFBF"/>
                </a:solidFill>
              </a:rPr>
              <a:t>Develop mathematical literacy </a:t>
            </a:r>
            <a:r>
              <a:rPr lang="en-US" dirty="0">
                <a:solidFill>
                  <a:srgbClr val="BFBFBF"/>
                </a:solidFill>
              </a:rPr>
              <a:t>so that students are ready for mathematical approaches in upper-division courses</a:t>
            </a:r>
          </a:p>
        </p:txBody>
      </p:sp>
    </p:spTree>
    <p:extLst>
      <p:ext uri="{BB962C8B-B14F-4D97-AF65-F5344CB8AC3E}">
        <p14:creationId xmlns:p14="http://schemas.microsoft.com/office/powerpoint/2010/main" val="13936537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57200" y="304800"/>
            <a:ext cx="8229600" cy="1143000"/>
          </a:xfrm>
        </p:spPr>
        <p:txBody>
          <a:bodyPr/>
          <a:lstStyle/>
          <a:p>
            <a:pPr eaLnBrk="1" hangingPunct="1"/>
            <a:r>
              <a:rPr lang="en-US" b="1" dirty="0">
                <a:ea typeface="ＭＳ Ｐゴシック" charset="0"/>
                <a:cs typeface="ＭＳ Ｐゴシック" charset="0"/>
              </a:rPr>
              <a:t>Core skills and concepts</a:t>
            </a:r>
          </a:p>
        </p:txBody>
      </p:sp>
      <p:sp>
        <p:nvSpPr>
          <p:cNvPr id="20482" name="Rectangle 3"/>
          <p:cNvSpPr>
            <a:spLocks noGrp="1" noChangeArrowheads="1"/>
          </p:cNvSpPr>
          <p:nvPr>
            <p:ph idx="1"/>
          </p:nvPr>
        </p:nvSpPr>
        <p:spPr>
          <a:xfrm>
            <a:off x="685800" y="1464299"/>
            <a:ext cx="7620000" cy="4648200"/>
          </a:xfrm>
        </p:spPr>
        <p:txBody>
          <a:bodyPr>
            <a:noAutofit/>
          </a:bodyPr>
          <a:lstStyle/>
          <a:p>
            <a:pPr>
              <a:spcBef>
                <a:spcPts val="1200"/>
              </a:spcBef>
              <a:buFont typeface="Wingdings" charset="0"/>
              <a:buNone/>
            </a:pPr>
            <a:r>
              <a:rPr lang="en-US" sz="2400" dirty="0">
                <a:ea typeface="ＭＳ Ｐゴシック" charset="0"/>
                <a:cs typeface="ＭＳ Ｐゴシック" charset="0"/>
              </a:rPr>
              <a:t>1. </a:t>
            </a:r>
            <a:r>
              <a:rPr lang="en-US" sz="2400" dirty="0">
                <a:solidFill>
                  <a:srgbClr val="6A9432"/>
                </a:solidFill>
                <a:ea typeface="ＭＳ Ｐゴシック" charset="0"/>
                <a:cs typeface="ＭＳ Ｐゴシック" charset="0"/>
              </a:rPr>
              <a:t>Distill mathematical equations </a:t>
            </a:r>
            <a:r>
              <a:rPr lang="en-US" sz="2400" dirty="0">
                <a:ea typeface="ＭＳ Ｐゴシック" charset="0"/>
                <a:cs typeface="ＭＳ Ｐゴシック" charset="0"/>
              </a:rPr>
              <a:t>from a verbal description</a:t>
            </a:r>
            <a:endParaRPr lang="en-US" sz="2400" b="1" dirty="0">
              <a:ea typeface="ＭＳ Ｐゴシック" charset="0"/>
              <a:cs typeface="ＭＳ Ｐゴシック" charset="0"/>
            </a:endParaRPr>
          </a:p>
          <a:p>
            <a:pPr>
              <a:spcBef>
                <a:spcPts val="1200"/>
              </a:spcBef>
              <a:buFont typeface="Wingdings" charset="0"/>
              <a:buNone/>
            </a:pPr>
            <a:r>
              <a:rPr lang="en-US" sz="2400" dirty="0">
                <a:ea typeface="ＭＳ Ｐゴシック" charset="0"/>
                <a:cs typeface="ＭＳ Ｐゴシック" charset="0"/>
              </a:rPr>
              <a:t>2. Manipulate </a:t>
            </a:r>
            <a:r>
              <a:rPr lang="en-US" sz="2400" dirty="0">
                <a:solidFill>
                  <a:srgbClr val="6A9432"/>
                </a:solidFill>
                <a:ea typeface="ＭＳ Ｐゴシック" charset="0"/>
                <a:cs typeface="ＭＳ Ｐゴシック" charset="0"/>
              </a:rPr>
              <a:t>equations</a:t>
            </a:r>
            <a:endParaRPr lang="en-US" sz="2400" b="1" dirty="0">
              <a:ea typeface="ＭＳ Ｐゴシック" charset="0"/>
              <a:cs typeface="ＭＳ Ｐゴシック" charset="0"/>
            </a:endParaRPr>
          </a:p>
          <a:p>
            <a:pPr>
              <a:spcBef>
                <a:spcPts val="1200"/>
              </a:spcBef>
              <a:buFont typeface="Wingdings" charset="0"/>
              <a:buNone/>
            </a:pPr>
            <a:r>
              <a:rPr lang="en-US" sz="2400" dirty="0">
                <a:ea typeface="ＭＳ Ｐゴシック" charset="0"/>
                <a:cs typeface="ＭＳ Ｐゴシック" charset="0"/>
              </a:rPr>
              <a:t>3. Manipulate </a:t>
            </a:r>
            <a:r>
              <a:rPr lang="en-US" sz="2400" dirty="0">
                <a:solidFill>
                  <a:srgbClr val="6A9432"/>
                </a:solidFill>
                <a:ea typeface="ＭＳ Ｐゴシック" charset="0"/>
                <a:cs typeface="ＭＳ Ｐゴシック" charset="0"/>
              </a:rPr>
              <a:t>graphs</a:t>
            </a:r>
            <a:endParaRPr lang="en-US" sz="2400" b="1" dirty="0">
              <a:ea typeface="ＭＳ Ｐゴシック" charset="0"/>
              <a:cs typeface="ＭＳ Ｐゴシック" charset="0"/>
            </a:endParaRPr>
          </a:p>
          <a:p>
            <a:pPr>
              <a:spcBef>
                <a:spcPts val="1200"/>
              </a:spcBef>
              <a:buFont typeface="Wingdings" charset="0"/>
              <a:buNone/>
            </a:pPr>
            <a:r>
              <a:rPr lang="en-US" sz="2400" dirty="0">
                <a:ea typeface="ＭＳ Ｐゴシック" charset="0"/>
                <a:cs typeface="ＭＳ Ｐゴシック" charset="0"/>
              </a:rPr>
              <a:t>4. Use </a:t>
            </a:r>
            <a:r>
              <a:rPr lang="en-US" sz="2400" dirty="0">
                <a:solidFill>
                  <a:srgbClr val="6A9432"/>
                </a:solidFill>
                <a:ea typeface="ＭＳ Ｐゴシック" charset="0"/>
                <a:cs typeface="ＭＳ Ｐゴシック" charset="0"/>
              </a:rPr>
              <a:t>elementary functions</a:t>
            </a:r>
            <a:endParaRPr lang="en-US" sz="2400" b="1" dirty="0">
              <a:ea typeface="ＭＳ Ｐゴシック" charset="0"/>
              <a:cs typeface="ＭＳ Ｐゴシック" charset="0"/>
            </a:endParaRPr>
          </a:p>
          <a:p>
            <a:pPr>
              <a:spcBef>
                <a:spcPts val="1200"/>
              </a:spcBef>
              <a:buFont typeface="Wingdings" charset="0"/>
              <a:buNone/>
            </a:pPr>
            <a:r>
              <a:rPr lang="en-US" sz="2400" dirty="0">
                <a:ea typeface="ＭＳ Ｐゴシック" charset="0"/>
                <a:cs typeface="ＭＳ Ｐゴシック" charset="0"/>
              </a:rPr>
              <a:t>5. Scale up using </a:t>
            </a:r>
            <a:r>
              <a:rPr lang="en-US" sz="2400" dirty="0">
                <a:solidFill>
                  <a:srgbClr val="6A9432"/>
                </a:solidFill>
                <a:ea typeface="ＭＳ Ｐゴシック" charset="0"/>
                <a:cs typeface="ＭＳ Ｐゴシック" charset="0"/>
              </a:rPr>
              <a:t>magnitude</a:t>
            </a:r>
            <a:r>
              <a:rPr lang="en-US" sz="2400" dirty="0">
                <a:ea typeface="ＭＳ Ｐゴシック" charset="0"/>
                <a:cs typeface="ＭＳ Ｐゴシック" charset="0"/>
              </a:rPr>
              <a:t> and significant digits</a:t>
            </a:r>
          </a:p>
          <a:p>
            <a:pPr>
              <a:spcBef>
                <a:spcPts val="1200"/>
              </a:spcBef>
              <a:buFont typeface="Wingdings" charset="0"/>
              <a:buNone/>
            </a:pPr>
            <a:r>
              <a:rPr lang="en-US" sz="2400" dirty="0">
                <a:ea typeface="ＭＳ Ｐゴシック" charset="0"/>
                <a:cs typeface="ＭＳ Ｐゴシック" charset="0"/>
              </a:rPr>
              <a:t>6. Convert </a:t>
            </a:r>
            <a:r>
              <a:rPr lang="en-US" sz="2400" dirty="0">
                <a:solidFill>
                  <a:srgbClr val="6A9432"/>
                </a:solidFill>
                <a:ea typeface="ＭＳ Ｐゴシック" charset="0"/>
                <a:cs typeface="ＭＳ Ｐゴシック" charset="0"/>
              </a:rPr>
              <a:t>units</a:t>
            </a:r>
            <a:r>
              <a:rPr lang="en-US" sz="2400" dirty="0">
                <a:ea typeface="ＭＳ Ｐゴシック" charset="0"/>
                <a:cs typeface="ＭＳ Ｐゴシック" charset="0"/>
              </a:rPr>
              <a:t> and use </a:t>
            </a:r>
            <a:r>
              <a:rPr lang="en-US" sz="2400" dirty="0">
                <a:solidFill>
                  <a:srgbClr val="6A9432"/>
                </a:solidFill>
                <a:ea typeface="ＭＳ Ｐゴシック" charset="0"/>
                <a:cs typeface="ＭＳ Ｐゴシック" charset="0"/>
              </a:rPr>
              <a:t>unit analysis </a:t>
            </a:r>
            <a:r>
              <a:rPr lang="en-US" sz="2400" dirty="0">
                <a:ea typeface="ＭＳ Ｐゴシック" charset="0"/>
                <a:cs typeface="ＭＳ Ｐゴシック" charset="0"/>
              </a:rPr>
              <a:t>to check answers</a:t>
            </a:r>
            <a:endParaRPr lang="en-US" sz="2400" b="1" dirty="0">
              <a:ea typeface="ＭＳ Ｐゴシック" charset="0"/>
              <a:cs typeface="ＭＳ Ｐゴシック" charset="0"/>
            </a:endParaRPr>
          </a:p>
          <a:p>
            <a:pPr>
              <a:spcBef>
                <a:spcPts val="1200"/>
              </a:spcBef>
              <a:buFont typeface="Wingdings" charset="0"/>
              <a:buNone/>
            </a:pPr>
            <a:r>
              <a:rPr lang="en-US" sz="2400" dirty="0">
                <a:ea typeface="ＭＳ Ｐゴシック" charset="0"/>
                <a:cs typeface="ＭＳ Ｐゴシック" charset="0"/>
              </a:rPr>
              <a:t>7. Make simple </a:t>
            </a:r>
            <a:r>
              <a:rPr lang="en-US" sz="2400" dirty="0">
                <a:solidFill>
                  <a:srgbClr val="6A9432"/>
                </a:solidFill>
                <a:ea typeface="ＭＳ Ｐゴシック" charset="0"/>
                <a:cs typeface="ＭＳ Ｐゴシック" charset="0"/>
              </a:rPr>
              <a:t>probability calculations</a:t>
            </a:r>
            <a:endParaRPr lang="en-US" sz="2400" b="1" dirty="0">
              <a:solidFill>
                <a:srgbClr val="6A9432"/>
              </a:solidFill>
              <a:ea typeface="ＭＳ Ｐゴシック" charset="0"/>
              <a:cs typeface="ＭＳ Ｐゴシック" charset="0"/>
            </a:endParaRPr>
          </a:p>
          <a:p>
            <a:pPr>
              <a:spcBef>
                <a:spcPts val="1200"/>
              </a:spcBef>
              <a:buFont typeface="Wingdings" charset="0"/>
              <a:buNone/>
            </a:pPr>
            <a:r>
              <a:rPr lang="en-US" sz="2400" dirty="0">
                <a:ea typeface="ＭＳ Ｐゴシック" charset="0"/>
                <a:cs typeface="ＭＳ Ｐゴシック" charset="0"/>
              </a:rPr>
              <a:t>8. Understand and use </a:t>
            </a:r>
            <a:r>
              <a:rPr lang="en-US" sz="2400" dirty="0">
                <a:solidFill>
                  <a:srgbClr val="6A9432"/>
                </a:solidFill>
                <a:ea typeface="ＭＳ Ｐゴシック" charset="0"/>
                <a:cs typeface="ＭＳ Ｐゴシック" charset="0"/>
              </a:rPr>
              <a:t>statistical tests</a:t>
            </a:r>
            <a:endParaRPr lang="en-US" sz="2400" b="1" dirty="0">
              <a:solidFill>
                <a:srgbClr val="6A9432"/>
              </a:solidFill>
              <a:ea typeface="ＭＳ Ｐゴシック" charset="0"/>
              <a:cs typeface="ＭＳ Ｐゴシック" charset="0"/>
            </a:endParaRPr>
          </a:p>
          <a:p>
            <a:pPr>
              <a:spcBef>
                <a:spcPts val="1200"/>
              </a:spcBef>
              <a:buFont typeface="Wingdings" charset="0"/>
              <a:buNone/>
            </a:pPr>
            <a:r>
              <a:rPr lang="en-US" sz="2400" dirty="0">
                <a:ea typeface="ＭＳ Ｐゴシック" charset="0"/>
                <a:cs typeface="ＭＳ Ｐゴシック" charset="0"/>
              </a:rPr>
              <a:t>9. Understand basic types of </a:t>
            </a:r>
            <a:r>
              <a:rPr lang="en-US" sz="2400" dirty="0">
                <a:solidFill>
                  <a:srgbClr val="6A9432"/>
                </a:solidFill>
                <a:ea typeface="ＭＳ Ｐゴシック" charset="0"/>
                <a:cs typeface="ＭＳ Ｐゴシック" charset="0"/>
              </a:rPr>
              <a:t>mathematical models </a:t>
            </a:r>
            <a:endParaRPr lang="en-US" sz="2400" b="1" dirty="0">
              <a:ea typeface="ＭＳ Ｐゴシック" charset="0"/>
              <a:cs typeface="ＭＳ Ｐゴシック" charset="0"/>
            </a:endParaRPr>
          </a:p>
          <a:p>
            <a:pPr>
              <a:spcBef>
                <a:spcPts val="1200"/>
              </a:spcBef>
              <a:buFont typeface="Wingdings" charset="0"/>
              <a:buNone/>
            </a:pPr>
            <a:r>
              <a:rPr lang="en-US" sz="2400" dirty="0">
                <a:ea typeface="ＭＳ Ｐゴシック" charset="0"/>
                <a:cs typeface="ＭＳ Ｐゴシック" charset="0"/>
              </a:rPr>
              <a:t>10. Understand </a:t>
            </a:r>
            <a:r>
              <a:rPr lang="en-US" sz="2400" dirty="0">
                <a:solidFill>
                  <a:srgbClr val="6A9432"/>
                </a:solidFill>
                <a:ea typeface="ＭＳ Ｐゴシック" charset="0"/>
                <a:cs typeface="ＭＳ Ｐゴシック" charset="0"/>
              </a:rPr>
              <a:t>equilibrium</a:t>
            </a:r>
            <a:r>
              <a:rPr lang="en-US" sz="2400" dirty="0">
                <a:ea typeface="ＭＳ Ｐゴシック" charset="0"/>
                <a:cs typeface="ＭＳ Ｐゴシック" charset="0"/>
              </a:rPr>
              <a:t> and </a:t>
            </a:r>
            <a:r>
              <a:rPr lang="en-US" sz="2400" dirty="0">
                <a:solidFill>
                  <a:srgbClr val="6A9432"/>
                </a:solidFill>
                <a:ea typeface="ＭＳ Ｐゴシック" charset="0"/>
                <a:cs typeface="ＭＳ Ｐゴシック" charset="0"/>
              </a:rPr>
              <a:t>rates of change</a:t>
            </a:r>
            <a:endParaRPr lang="en-US" sz="2400" b="1" dirty="0">
              <a:solidFill>
                <a:srgbClr val="6A9432"/>
              </a:solidFill>
              <a:ea typeface="ＭＳ Ｐゴシック" charset="0"/>
              <a:cs typeface="ＭＳ Ｐゴシック"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b="1" dirty="0"/>
              <a:t>The </a:t>
            </a:r>
            <a:r>
              <a:rPr lang="en-US" b="1" dirty="0" err="1"/>
              <a:t>MathBench</a:t>
            </a:r>
            <a:r>
              <a:rPr lang="en-US" b="1" dirty="0"/>
              <a:t> philosophy</a:t>
            </a:r>
          </a:p>
        </p:txBody>
      </p:sp>
      <p:sp>
        <p:nvSpPr>
          <p:cNvPr id="41986" name="Rectangle 3"/>
          <p:cNvSpPr>
            <a:spLocks noGrp="1" noChangeArrowheads="1"/>
          </p:cNvSpPr>
          <p:nvPr>
            <p:ph idx="1"/>
          </p:nvPr>
        </p:nvSpPr>
        <p:spPr>
          <a:xfrm>
            <a:off x="457200" y="2114600"/>
            <a:ext cx="8229600" cy="3688477"/>
          </a:xfrm>
        </p:spPr>
        <p:txBody>
          <a:bodyPr>
            <a:normAutofit/>
          </a:bodyPr>
          <a:lstStyle/>
          <a:p>
            <a:pPr eaLnBrk="1" hangingPunct="1"/>
            <a:r>
              <a:rPr lang="en-US" dirty="0">
                <a:solidFill>
                  <a:srgbClr val="BFBFBF"/>
                </a:solidFill>
              </a:rPr>
              <a:t>Focus on </a:t>
            </a:r>
            <a:r>
              <a:rPr lang="en-US" b="1" dirty="0">
                <a:solidFill>
                  <a:srgbClr val="BFBFBF"/>
                </a:solidFill>
              </a:rPr>
              <a:t>core skills and concepts </a:t>
            </a:r>
            <a:endParaRPr lang="en-US" dirty="0">
              <a:solidFill>
                <a:srgbClr val="BFBFBF"/>
              </a:solidFill>
            </a:endParaRPr>
          </a:p>
          <a:p>
            <a:pPr eaLnBrk="1" hangingPunct="1"/>
            <a:r>
              <a:rPr lang="en-US" b="1" dirty="0"/>
              <a:t>Start early</a:t>
            </a:r>
            <a:r>
              <a:rPr lang="en-US" dirty="0"/>
              <a:t>, with first- and second-year students</a:t>
            </a:r>
          </a:p>
          <a:p>
            <a:pPr eaLnBrk="1" hangingPunct="1"/>
            <a:r>
              <a:rPr lang="en-US" b="1" dirty="0">
                <a:solidFill>
                  <a:srgbClr val="BFBFBF"/>
                </a:solidFill>
              </a:rPr>
              <a:t>Develop mathematical literacy </a:t>
            </a:r>
            <a:r>
              <a:rPr lang="en-US" dirty="0">
                <a:solidFill>
                  <a:srgbClr val="BFBFBF"/>
                </a:solidFill>
              </a:rPr>
              <a:t>so that students are ready for mathematical approaches in upper-division courses</a:t>
            </a:r>
          </a:p>
        </p:txBody>
      </p:sp>
    </p:spTree>
    <p:extLst>
      <p:ext uri="{BB962C8B-B14F-4D97-AF65-F5344CB8AC3E}">
        <p14:creationId xmlns:p14="http://schemas.microsoft.com/office/powerpoint/2010/main" val="129691123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b="1" dirty="0"/>
              <a:t>The </a:t>
            </a:r>
            <a:r>
              <a:rPr lang="en-US" b="1" dirty="0" err="1"/>
              <a:t>MathBench</a:t>
            </a:r>
            <a:r>
              <a:rPr lang="en-US" b="1" dirty="0"/>
              <a:t> philosophy</a:t>
            </a:r>
          </a:p>
        </p:txBody>
      </p:sp>
      <p:sp>
        <p:nvSpPr>
          <p:cNvPr id="41986" name="Rectangle 3"/>
          <p:cNvSpPr>
            <a:spLocks noGrp="1" noChangeArrowheads="1"/>
          </p:cNvSpPr>
          <p:nvPr>
            <p:ph idx="1"/>
          </p:nvPr>
        </p:nvSpPr>
        <p:spPr>
          <a:xfrm>
            <a:off x="457200" y="2114600"/>
            <a:ext cx="8229600" cy="3688477"/>
          </a:xfrm>
        </p:spPr>
        <p:txBody>
          <a:bodyPr>
            <a:normAutofit/>
          </a:bodyPr>
          <a:lstStyle/>
          <a:p>
            <a:pPr eaLnBrk="1" hangingPunct="1"/>
            <a:r>
              <a:rPr lang="en-US" dirty="0">
                <a:solidFill>
                  <a:schemeClr val="bg1">
                    <a:lumMod val="75000"/>
                  </a:schemeClr>
                </a:solidFill>
              </a:rPr>
              <a:t>Focus on </a:t>
            </a:r>
            <a:r>
              <a:rPr lang="en-US" b="1" dirty="0">
                <a:solidFill>
                  <a:schemeClr val="bg1">
                    <a:lumMod val="75000"/>
                  </a:schemeClr>
                </a:solidFill>
              </a:rPr>
              <a:t>core skills and concepts </a:t>
            </a:r>
            <a:endParaRPr lang="en-US" dirty="0">
              <a:solidFill>
                <a:schemeClr val="bg1">
                  <a:lumMod val="75000"/>
                </a:schemeClr>
              </a:solidFill>
            </a:endParaRPr>
          </a:p>
          <a:p>
            <a:pPr eaLnBrk="1" hangingPunct="1"/>
            <a:r>
              <a:rPr lang="en-US" b="1" dirty="0">
                <a:solidFill>
                  <a:schemeClr val="bg1">
                    <a:lumMod val="75000"/>
                  </a:schemeClr>
                </a:solidFill>
              </a:rPr>
              <a:t>Start early</a:t>
            </a:r>
            <a:r>
              <a:rPr lang="en-US" dirty="0">
                <a:solidFill>
                  <a:schemeClr val="bg1">
                    <a:lumMod val="75000"/>
                  </a:schemeClr>
                </a:solidFill>
              </a:rPr>
              <a:t>, with first- and second-year students</a:t>
            </a:r>
          </a:p>
          <a:p>
            <a:pPr eaLnBrk="1" hangingPunct="1"/>
            <a:r>
              <a:rPr lang="en-US" b="1" dirty="0"/>
              <a:t>Develop mathematical literacy </a:t>
            </a:r>
            <a:r>
              <a:rPr lang="en-US" dirty="0"/>
              <a:t>so that students are </a:t>
            </a:r>
            <a:r>
              <a:rPr lang="en-US" dirty="0">
                <a:solidFill>
                  <a:srgbClr val="000000"/>
                </a:solidFill>
              </a:rPr>
              <a:t>ready for mathematical approaches</a:t>
            </a:r>
            <a:r>
              <a:rPr lang="en-US" dirty="0">
                <a:solidFill>
                  <a:schemeClr val="accent1"/>
                </a:solidFill>
              </a:rPr>
              <a:t> </a:t>
            </a:r>
            <a:r>
              <a:rPr lang="en-US" dirty="0">
                <a:solidFill>
                  <a:srgbClr val="000000"/>
                </a:solidFill>
              </a:rPr>
              <a:t>in upper-division courses</a:t>
            </a:r>
          </a:p>
        </p:txBody>
      </p:sp>
    </p:spTree>
    <p:extLst>
      <p:ext uri="{BB962C8B-B14F-4D97-AF65-F5344CB8AC3E}">
        <p14:creationId xmlns:p14="http://schemas.microsoft.com/office/powerpoint/2010/main" val="3409950645"/>
      </p:ext>
    </p:extLst>
  </p:cSld>
  <p:clrMapOvr>
    <a:masterClrMapping/>
  </p:clrMapOvr>
  <p:transition spd="slow"/>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4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11885</TotalTime>
  <Words>1620</Words>
  <Application>Microsoft Macintosh PowerPoint</Application>
  <PresentationFormat>On-screen Show (4:3)</PresentationFormat>
  <Paragraphs>297</Paragraphs>
  <Slides>42</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3" baseType="lpstr">
      <vt:lpstr>メイリオ</vt:lpstr>
      <vt:lpstr>ＭＳ Ｐゴシック</vt:lpstr>
      <vt:lpstr>Arial</vt:lpstr>
      <vt:lpstr>Calibri</vt:lpstr>
      <vt:lpstr>Century Gothic</vt:lpstr>
      <vt:lpstr>Garamond</vt:lpstr>
      <vt:lpstr>Tahoma</vt:lpstr>
      <vt:lpstr>Verdana</vt:lpstr>
      <vt:lpstr>Wingdings</vt:lpstr>
      <vt:lpstr>Office Theme</vt:lpstr>
      <vt:lpstr>Equation</vt:lpstr>
      <vt:lpstr> </vt:lpstr>
      <vt:lpstr>A context for curriculum revision</vt:lpstr>
      <vt:lpstr>      mathbench.umd.edu</vt:lpstr>
      <vt:lpstr>Typical module</vt:lpstr>
      <vt:lpstr>Instructor resources</vt:lpstr>
      <vt:lpstr>The MathBench philosophy</vt:lpstr>
      <vt:lpstr>Core skills and concepts</vt:lpstr>
      <vt:lpstr>The MathBench philosophy</vt:lpstr>
      <vt:lpstr>The MathBench philosophy</vt:lpstr>
      <vt:lpstr>PowerPoint Presentation</vt:lpstr>
      <vt:lpstr>PowerPoint Presentation</vt:lpstr>
      <vt:lpstr>Helping students move from math anxiety to math intuition</vt:lpstr>
      <vt:lpstr>PowerPoint Presentation</vt:lpstr>
      <vt:lpstr>Math intuition/Math anxiety</vt:lpstr>
      <vt:lpstr>Math intuition/Math anxiety</vt:lpstr>
      <vt:lpstr>Math intuition/Math anxiety</vt:lpstr>
      <vt:lpstr>Math intuition/Math anxiety</vt:lpstr>
      <vt:lpstr>Making full use of the online environment</vt:lpstr>
      <vt:lpstr>Example: Drill activity</vt:lpstr>
      <vt:lpstr>Example: Simulation</vt:lpstr>
      <vt:lpstr>Example: Exploration</vt:lpstr>
      <vt:lpstr>Example: Active engagement</vt:lpstr>
      <vt:lpstr>How is mathbench used?</vt:lpstr>
      <vt:lpstr>MathBench is used in six subjects at UMD</vt:lpstr>
      <vt:lpstr>Implementation: Principles of Biology  - Cellular and Molecular Biology</vt:lpstr>
      <vt:lpstr>Implementation: Principles of Biology  - Cellular and Molecular Biology</vt:lpstr>
      <vt:lpstr>National Assessment Project</vt:lpstr>
      <vt:lpstr>Goals</vt:lpstr>
      <vt:lpstr>After MathBench, students show gains in quantitative skill at most institutions</vt:lpstr>
      <vt:lpstr>Greatest gains were seen at East Tennessee State University…</vt:lpstr>
      <vt:lpstr>Implementation: Ecological Modeling</vt:lpstr>
      <vt:lpstr>Are measures of quantitative skill affected by attitudes?</vt:lpstr>
      <vt:lpstr>Students who self-report greater effort earn higher scores</vt:lpstr>
      <vt:lpstr>Students who like math earn higher scores</vt:lpstr>
      <vt:lpstr>Does this intervention change students’ ATTITUDES OR willingness to SOLVE quantitative problems?</vt:lpstr>
      <vt:lpstr>After MathBench, students are (mostly) more likely to try to solve quantitative problems</vt:lpstr>
      <vt:lpstr>Attitudes don’t change appreciably over a semester</vt:lpstr>
      <vt:lpstr>Some students explicitly mentioned their anxiety with quantitative subjects</vt:lpstr>
      <vt:lpstr>Many students used positive words to describe learning with MathBench</vt:lpstr>
      <vt:lpstr>About 5% of students preferred a more formal approach</vt:lpstr>
      <vt:lpstr>Conclusions</vt:lpstr>
      <vt:lpstr>Acknowledgments</vt:lpstr>
    </vt:vector>
  </TitlesOfParts>
  <Company>UMD</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MathBench Implementation at the University of Maryland</dc:title>
  <dc:creator>Kaci Thompson</dc:creator>
  <cp:lastModifiedBy>Kaci</cp:lastModifiedBy>
  <cp:revision>103</cp:revision>
  <dcterms:created xsi:type="dcterms:W3CDTF">2015-06-17T14:43:09Z</dcterms:created>
  <dcterms:modified xsi:type="dcterms:W3CDTF">2018-06-12T17:02:32Z</dcterms:modified>
</cp:coreProperties>
</file>