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7"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394"/>
    <p:restoredTop sz="94600"/>
  </p:normalViewPr>
  <p:slideViewPr>
    <p:cSldViewPr>
      <p:cViewPr>
        <p:scale>
          <a:sx n="20" d="100"/>
          <a:sy n="20" d="100"/>
        </p:scale>
        <p:origin x="1760" y="160"/>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0384A-3D51-438B-9A67-30C7473667B2}"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US"/>
        </a:p>
      </dgm:t>
    </dgm:pt>
    <dgm:pt modelId="{70E82977-F996-4974-83A5-18236A101575}">
      <dgm:prSet/>
      <dgm:spPr/>
      <dgm:t>
        <a:bodyPr/>
        <a:lstStyle/>
        <a:p>
          <a:pPr rtl="0"/>
          <a:r>
            <a:rPr lang="en-US" dirty="0"/>
            <a:t>Four articles were chosen that address some reasons for the disproportionate impacts of HIV on the MSM population.</a:t>
          </a:r>
        </a:p>
      </dgm:t>
    </dgm:pt>
    <dgm:pt modelId="{E0D7A540-59B3-4601-9D7D-9990FC1163E6}" type="parTrans" cxnId="{5064A5BB-73B6-4156-BDB3-3A38C89B2642}">
      <dgm:prSet/>
      <dgm:spPr/>
      <dgm:t>
        <a:bodyPr/>
        <a:lstStyle/>
        <a:p>
          <a:endParaRPr lang="en-US"/>
        </a:p>
      </dgm:t>
    </dgm:pt>
    <dgm:pt modelId="{69E9235D-B08E-4421-BF1D-BB4B7B2F9CEE}" type="sibTrans" cxnId="{5064A5BB-73B6-4156-BDB3-3A38C89B2642}">
      <dgm:prSet/>
      <dgm:spPr/>
      <dgm:t>
        <a:bodyPr/>
        <a:lstStyle/>
        <a:p>
          <a:endParaRPr lang="en-US"/>
        </a:p>
      </dgm:t>
    </dgm:pt>
    <dgm:pt modelId="{B68DE176-5B6E-4434-B7A5-7DD7875CE2CA}">
      <dgm:prSet/>
      <dgm:spPr/>
      <dgm:t>
        <a:bodyPr/>
        <a:lstStyle/>
        <a:p>
          <a:pPr rtl="0"/>
          <a:r>
            <a:rPr lang="en-US" dirty="0"/>
            <a:t>Students answer general questions related to heteronormativity and barriers experienced by MSMs as well as specific questions related to one of the articles randomly assigned to them. </a:t>
          </a:r>
        </a:p>
      </dgm:t>
    </dgm:pt>
    <dgm:pt modelId="{CFC475F9-7187-4F2A-87CA-F49459578C26}" type="parTrans" cxnId="{277ED268-063A-403A-99FD-7ED0F6DE37D0}">
      <dgm:prSet/>
      <dgm:spPr/>
      <dgm:t>
        <a:bodyPr/>
        <a:lstStyle/>
        <a:p>
          <a:endParaRPr lang="en-US"/>
        </a:p>
      </dgm:t>
    </dgm:pt>
    <dgm:pt modelId="{8167A0DC-68BE-40C3-8E48-D27831BA21C3}" type="sibTrans" cxnId="{277ED268-063A-403A-99FD-7ED0F6DE37D0}">
      <dgm:prSet/>
      <dgm:spPr/>
      <dgm:t>
        <a:bodyPr/>
        <a:lstStyle/>
        <a:p>
          <a:endParaRPr lang="en-US"/>
        </a:p>
      </dgm:t>
    </dgm:pt>
    <dgm:pt modelId="{18CA4E9D-12A7-4A5F-A3B8-2629A04C94AD}">
      <dgm:prSet/>
      <dgm:spPr/>
      <dgm:t>
        <a:bodyPr/>
        <a:lstStyle/>
        <a:p>
          <a:pPr rtl="0"/>
          <a:r>
            <a:rPr lang="en-US" dirty="0"/>
            <a:t>In class, students are grouped according to the article they read, in order to discuss their answers with one another and to come to a consensus to share with the class. </a:t>
          </a:r>
        </a:p>
      </dgm:t>
    </dgm:pt>
    <dgm:pt modelId="{77AC58CF-AD72-42B8-AE57-58BB8D3C5029}" type="parTrans" cxnId="{7753B881-B53C-4C62-A94E-EF8C016114EF}">
      <dgm:prSet/>
      <dgm:spPr/>
      <dgm:t>
        <a:bodyPr/>
        <a:lstStyle/>
        <a:p>
          <a:endParaRPr lang="en-US"/>
        </a:p>
      </dgm:t>
    </dgm:pt>
    <dgm:pt modelId="{E06019D7-F7EF-41C4-81C1-B07653476B92}" type="sibTrans" cxnId="{7753B881-B53C-4C62-A94E-EF8C016114EF}">
      <dgm:prSet/>
      <dgm:spPr/>
      <dgm:t>
        <a:bodyPr/>
        <a:lstStyle/>
        <a:p>
          <a:endParaRPr lang="en-US"/>
        </a:p>
      </dgm:t>
    </dgm:pt>
    <dgm:pt modelId="{1BBAEE95-9946-4359-AA39-7C42BFE55DD6}">
      <dgm:prSet/>
      <dgm:spPr/>
      <dgm:t>
        <a:bodyPr/>
        <a:lstStyle/>
        <a:p>
          <a:pPr rtl="0"/>
          <a:r>
            <a:rPr lang="en-US" dirty="0"/>
            <a:t>In a jigsaw approach, students get into groups of four with one person for each article. Once the groups have finished discussing each article, the whole class discusses the barriers that they noticed and how they could be overcome. </a:t>
          </a:r>
        </a:p>
      </dgm:t>
    </dgm:pt>
    <dgm:pt modelId="{E1928D50-3343-4B89-8780-31DB2954FDD4}" type="parTrans" cxnId="{F1D0798E-7750-4E3B-AB85-0D0DCBC029AB}">
      <dgm:prSet/>
      <dgm:spPr/>
      <dgm:t>
        <a:bodyPr/>
        <a:lstStyle/>
        <a:p>
          <a:endParaRPr lang="en-US"/>
        </a:p>
      </dgm:t>
    </dgm:pt>
    <dgm:pt modelId="{0DF34380-DFDB-42E2-A90E-5FC53660071F}" type="sibTrans" cxnId="{F1D0798E-7750-4E3B-AB85-0D0DCBC029AB}">
      <dgm:prSet/>
      <dgm:spPr/>
      <dgm:t>
        <a:bodyPr/>
        <a:lstStyle/>
        <a:p>
          <a:endParaRPr lang="en-US"/>
        </a:p>
      </dgm:t>
    </dgm:pt>
    <dgm:pt modelId="{04F9797B-7197-4F13-BAE9-619FBA9AB90C}" type="pres">
      <dgm:prSet presAssocID="{32D0384A-3D51-438B-9A67-30C7473667B2}" presName="Name0" presStyleCnt="0">
        <dgm:presLayoutVars>
          <dgm:dir/>
          <dgm:resizeHandles val="exact"/>
        </dgm:presLayoutVars>
      </dgm:prSet>
      <dgm:spPr/>
    </dgm:pt>
    <dgm:pt modelId="{0188EF71-5422-410B-B442-89377D16E5FB}" type="pres">
      <dgm:prSet presAssocID="{70E82977-F996-4974-83A5-18236A101575}" presName="node" presStyleLbl="node1" presStyleIdx="0" presStyleCnt="4">
        <dgm:presLayoutVars>
          <dgm:bulletEnabled val="1"/>
        </dgm:presLayoutVars>
      </dgm:prSet>
      <dgm:spPr/>
    </dgm:pt>
    <dgm:pt modelId="{FBA3277F-4A49-43C8-AC7F-FDA660C17EB0}" type="pres">
      <dgm:prSet presAssocID="{69E9235D-B08E-4421-BF1D-BB4B7B2F9CEE}" presName="sibTrans" presStyleLbl="sibTrans2D1" presStyleIdx="0" presStyleCnt="3"/>
      <dgm:spPr/>
    </dgm:pt>
    <dgm:pt modelId="{2BD59519-B801-4965-839C-60D9ABB5DF77}" type="pres">
      <dgm:prSet presAssocID="{69E9235D-B08E-4421-BF1D-BB4B7B2F9CEE}" presName="connectorText" presStyleLbl="sibTrans2D1" presStyleIdx="0" presStyleCnt="3"/>
      <dgm:spPr/>
    </dgm:pt>
    <dgm:pt modelId="{CB72C462-2EBC-419D-BB0D-6AF2F68E1DA3}" type="pres">
      <dgm:prSet presAssocID="{B68DE176-5B6E-4434-B7A5-7DD7875CE2CA}" presName="node" presStyleLbl="node1" presStyleIdx="1" presStyleCnt="4">
        <dgm:presLayoutVars>
          <dgm:bulletEnabled val="1"/>
        </dgm:presLayoutVars>
      </dgm:prSet>
      <dgm:spPr/>
    </dgm:pt>
    <dgm:pt modelId="{D8BBCC2C-25ED-406C-AA05-4C487FAAA35A}" type="pres">
      <dgm:prSet presAssocID="{8167A0DC-68BE-40C3-8E48-D27831BA21C3}" presName="sibTrans" presStyleLbl="sibTrans2D1" presStyleIdx="1" presStyleCnt="3"/>
      <dgm:spPr/>
    </dgm:pt>
    <dgm:pt modelId="{5F17CD69-45F6-4ED0-A762-C8263A07DF1E}" type="pres">
      <dgm:prSet presAssocID="{8167A0DC-68BE-40C3-8E48-D27831BA21C3}" presName="connectorText" presStyleLbl="sibTrans2D1" presStyleIdx="1" presStyleCnt="3"/>
      <dgm:spPr/>
    </dgm:pt>
    <dgm:pt modelId="{C56D1024-C2B5-4E0C-80B1-EB3FEFEB5EC6}" type="pres">
      <dgm:prSet presAssocID="{18CA4E9D-12A7-4A5F-A3B8-2629A04C94AD}" presName="node" presStyleLbl="node1" presStyleIdx="2" presStyleCnt="4">
        <dgm:presLayoutVars>
          <dgm:bulletEnabled val="1"/>
        </dgm:presLayoutVars>
      </dgm:prSet>
      <dgm:spPr/>
    </dgm:pt>
    <dgm:pt modelId="{7A518009-7774-43BD-81D1-AED113E99440}" type="pres">
      <dgm:prSet presAssocID="{E06019D7-F7EF-41C4-81C1-B07653476B92}" presName="sibTrans" presStyleLbl="sibTrans2D1" presStyleIdx="2" presStyleCnt="3"/>
      <dgm:spPr/>
    </dgm:pt>
    <dgm:pt modelId="{E3220C9F-7C78-470F-972A-118B57B63FE3}" type="pres">
      <dgm:prSet presAssocID="{E06019D7-F7EF-41C4-81C1-B07653476B92}" presName="connectorText" presStyleLbl="sibTrans2D1" presStyleIdx="2" presStyleCnt="3"/>
      <dgm:spPr/>
    </dgm:pt>
    <dgm:pt modelId="{34D82D7C-C291-4CFB-96ED-6C8B2718B546}" type="pres">
      <dgm:prSet presAssocID="{1BBAEE95-9946-4359-AA39-7C42BFE55DD6}" presName="node" presStyleLbl="node1" presStyleIdx="3" presStyleCnt="4">
        <dgm:presLayoutVars>
          <dgm:bulletEnabled val="1"/>
        </dgm:presLayoutVars>
      </dgm:prSet>
      <dgm:spPr/>
    </dgm:pt>
  </dgm:ptLst>
  <dgm:cxnLst>
    <dgm:cxn modelId="{B8A83C0B-202B-4E77-AD68-F03A76DCF947}" type="presOf" srcId="{B68DE176-5B6E-4434-B7A5-7DD7875CE2CA}" destId="{CB72C462-2EBC-419D-BB0D-6AF2F68E1DA3}" srcOrd="0" destOrd="0" presId="urn:microsoft.com/office/officeart/2005/8/layout/process1"/>
    <dgm:cxn modelId="{773C6B1A-24AC-4205-825A-10CE3807874B}" type="presOf" srcId="{8167A0DC-68BE-40C3-8E48-D27831BA21C3}" destId="{5F17CD69-45F6-4ED0-A762-C8263A07DF1E}" srcOrd="1" destOrd="0" presId="urn:microsoft.com/office/officeart/2005/8/layout/process1"/>
    <dgm:cxn modelId="{5E3B5E56-5E8D-49C5-B77E-F463438AD7CD}" type="presOf" srcId="{69E9235D-B08E-4421-BF1D-BB4B7B2F9CEE}" destId="{2BD59519-B801-4965-839C-60D9ABB5DF77}" srcOrd="1" destOrd="0" presId="urn:microsoft.com/office/officeart/2005/8/layout/process1"/>
    <dgm:cxn modelId="{50628165-A5EE-49E9-9F37-7A6845665323}" type="presOf" srcId="{69E9235D-B08E-4421-BF1D-BB4B7B2F9CEE}" destId="{FBA3277F-4A49-43C8-AC7F-FDA660C17EB0}" srcOrd="0" destOrd="0" presId="urn:microsoft.com/office/officeart/2005/8/layout/process1"/>
    <dgm:cxn modelId="{277ED268-063A-403A-99FD-7ED0F6DE37D0}" srcId="{32D0384A-3D51-438B-9A67-30C7473667B2}" destId="{B68DE176-5B6E-4434-B7A5-7DD7875CE2CA}" srcOrd="1" destOrd="0" parTransId="{CFC475F9-7187-4F2A-87CA-F49459578C26}" sibTransId="{8167A0DC-68BE-40C3-8E48-D27831BA21C3}"/>
    <dgm:cxn modelId="{DB574379-9A1C-4553-8143-DB368179A3E2}" type="presOf" srcId="{18CA4E9D-12A7-4A5F-A3B8-2629A04C94AD}" destId="{C56D1024-C2B5-4E0C-80B1-EB3FEFEB5EC6}" srcOrd="0" destOrd="0" presId="urn:microsoft.com/office/officeart/2005/8/layout/process1"/>
    <dgm:cxn modelId="{7C1E397E-7AFD-410E-8533-6E714090A377}" type="presOf" srcId="{E06019D7-F7EF-41C4-81C1-B07653476B92}" destId="{E3220C9F-7C78-470F-972A-118B57B63FE3}" srcOrd="1" destOrd="0" presId="urn:microsoft.com/office/officeart/2005/8/layout/process1"/>
    <dgm:cxn modelId="{7753B881-B53C-4C62-A94E-EF8C016114EF}" srcId="{32D0384A-3D51-438B-9A67-30C7473667B2}" destId="{18CA4E9D-12A7-4A5F-A3B8-2629A04C94AD}" srcOrd="2" destOrd="0" parTransId="{77AC58CF-AD72-42B8-AE57-58BB8D3C5029}" sibTransId="{E06019D7-F7EF-41C4-81C1-B07653476B92}"/>
    <dgm:cxn modelId="{04952487-0385-43A6-8D96-F27E0C270C31}" type="presOf" srcId="{32D0384A-3D51-438B-9A67-30C7473667B2}" destId="{04F9797B-7197-4F13-BAE9-619FBA9AB90C}" srcOrd="0" destOrd="0" presId="urn:microsoft.com/office/officeart/2005/8/layout/process1"/>
    <dgm:cxn modelId="{F1D0798E-7750-4E3B-AB85-0D0DCBC029AB}" srcId="{32D0384A-3D51-438B-9A67-30C7473667B2}" destId="{1BBAEE95-9946-4359-AA39-7C42BFE55DD6}" srcOrd="3" destOrd="0" parTransId="{E1928D50-3343-4B89-8780-31DB2954FDD4}" sibTransId="{0DF34380-DFDB-42E2-A90E-5FC53660071F}"/>
    <dgm:cxn modelId="{6F925CB7-16F7-4E67-BA7E-14EF37C91FB4}" type="presOf" srcId="{8167A0DC-68BE-40C3-8E48-D27831BA21C3}" destId="{D8BBCC2C-25ED-406C-AA05-4C487FAAA35A}" srcOrd="0" destOrd="0" presId="urn:microsoft.com/office/officeart/2005/8/layout/process1"/>
    <dgm:cxn modelId="{5064A5BB-73B6-4156-BDB3-3A38C89B2642}" srcId="{32D0384A-3D51-438B-9A67-30C7473667B2}" destId="{70E82977-F996-4974-83A5-18236A101575}" srcOrd="0" destOrd="0" parTransId="{E0D7A540-59B3-4601-9D7D-9990FC1163E6}" sibTransId="{69E9235D-B08E-4421-BF1D-BB4B7B2F9CEE}"/>
    <dgm:cxn modelId="{B4FFEEC1-1B4D-49F8-8879-B46B545C9D2D}" type="presOf" srcId="{1BBAEE95-9946-4359-AA39-7C42BFE55DD6}" destId="{34D82D7C-C291-4CFB-96ED-6C8B2718B546}" srcOrd="0" destOrd="0" presId="urn:microsoft.com/office/officeart/2005/8/layout/process1"/>
    <dgm:cxn modelId="{E84652D8-F56E-441C-A19A-D76914AB2BB8}" type="presOf" srcId="{70E82977-F996-4974-83A5-18236A101575}" destId="{0188EF71-5422-410B-B442-89377D16E5FB}" srcOrd="0" destOrd="0" presId="urn:microsoft.com/office/officeart/2005/8/layout/process1"/>
    <dgm:cxn modelId="{8DA0DCE5-3367-46EE-8B66-86C542EFE491}" type="presOf" srcId="{E06019D7-F7EF-41C4-81C1-B07653476B92}" destId="{7A518009-7774-43BD-81D1-AED113E99440}" srcOrd="0" destOrd="0" presId="urn:microsoft.com/office/officeart/2005/8/layout/process1"/>
    <dgm:cxn modelId="{0A8AAE7A-C004-4A7D-84C1-FE29AD03CB00}" type="presParOf" srcId="{04F9797B-7197-4F13-BAE9-619FBA9AB90C}" destId="{0188EF71-5422-410B-B442-89377D16E5FB}" srcOrd="0" destOrd="0" presId="urn:microsoft.com/office/officeart/2005/8/layout/process1"/>
    <dgm:cxn modelId="{809D2843-BFA0-4135-88B9-3EE26D476829}" type="presParOf" srcId="{04F9797B-7197-4F13-BAE9-619FBA9AB90C}" destId="{FBA3277F-4A49-43C8-AC7F-FDA660C17EB0}" srcOrd="1" destOrd="0" presId="urn:microsoft.com/office/officeart/2005/8/layout/process1"/>
    <dgm:cxn modelId="{E063CFDD-43E4-4A3E-87D4-7CB04BC8EFD1}" type="presParOf" srcId="{FBA3277F-4A49-43C8-AC7F-FDA660C17EB0}" destId="{2BD59519-B801-4965-839C-60D9ABB5DF77}" srcOrd="0" destOrd="0" presId="urn:microsoft.com/office/officeart/2005/8/layout/process1"/>
    <dgm:cxn modelId="{BFB1B000-5677-4D65-B646-D0B79B89AB30}" type="presParOf" srcId="{04F9797B-7197-4F13-BAE9-619FBA9AB90C}" destId="{CB72C462-2EBC-419D-BB0D-6AF2F68E1DA3}" srcOrd="2" destOrd="0" presId="urn:microsoft.com/office/officeart/2005/8/layout/process1"/>
    <dgm:cxn modelId="{810EB511-EA66-4A39-A686-B32FB7F01184}" type="presParOf" srcId="{04F9797B-7197-4F13-BAE9-619FBA9AB90C}" destId="{D8BBCC2C-25ED-406C-AA05-4C487FAAA35A}" srcOrd="3" destOrd="0" presId="urn:microsoft.com/office/officeart/2005/8/layout/process1"/>
    <dgm:cxn modelId="{5603C961-B3D1-4D73-B7A8-3DEBB89EC9CD}" type="presParOf" srcId="{D8BBCC2C-25ED-406C-AA05-4C487FAAA35A}" destId="{5F17CD69-45F6-4ED0-A762-C8263A07DF1E}" srcOrd="0" destOrd="0" presId="urn:microsoft.com/office/officeart/2005/8/layout/process1"/>
    <dgm:cxn modelId="{86FF9556-374B-4ABC-A77F-BED641BF083B}" type="presParOf" srcId="{04F9797B-7197-4F13-BAE9-619FBA9AB90C}" destId="{C56D1024-C2B5-4E0C-80B1-EB3FEFEB5EC6}" srcOrd="4" destOrd="0" presId="urn:microsoft.com/office/officeart/2005/8/layout/process1"/>
    <dgm:cxn modelId="{7710FAB9-A70A-4B7A-844A-2179F320304C}" type="presParOf" srcId="{04F9797B-7197-4F13-BAE9-619FBA9AB90C}" destId="{7A518009-7774-43BD-81D1-AED113E99440}" srcOrd="5" destOrd="0" presId="urn:microsoft.com/office/officeart/2005/8/layout/process1"/>
    <dgm:cxn modelId="{0031EDE4-3491-4B39-823E-A02F19F0099D}" type="presParOf" srcId="{7A518009-7774-43BD-81D1-AED113E99440}" destId="{E3220C9F-7C78-470F-972A-118B57B63FE3}" srcOrd="0" destOrd="0" presId="urn:microsoft.com/office/officeart/2005/8/layout/process1"/>
    <dgm:cxn modelId="{E565C263-5AB2-416C-950F-3385FCEBE8B5}" type="presParOf" srcId="{04F9797B-7197-4F13-BAE9-619FBA9AB90C}" destId="{34D82D7C-C291-4CFB-96ED-6C8B2718B546}" srcOrd="6"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05517-FDCD-436E-A6E7-58C5377630B6}"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US"/>
        </a:p>
      </dgm:t>
    </dgm:pt>
    <dgm:pt modelId="{BE59A050-B0A9-4398-AB19-8BF74CA0FDDB}">
      <dgm:prSet custT="1"/>
      <dgm:spPr/>
      <dgm:t>
        <a:bodyPr/>
        <a:lstStyle/>
        <a:p>
          <a:pPr rtl="0"/>
          <a:r>
            <a:rPr lang="en-US" sz="2000" dirty="0"/>
            <a:t>Part 1 storyline is read aloud. Instructor asked the whole class: what parts of the storyline stuck out to you and what questions they might have had if you were in Alex’s position? Students wrote their ideas down and shared with a partner.</a:t>
          </a:r>
        </a:p>
      </dgm:t>
    </dgm:pt>
    <dgm:pt modelId="{EDE78A1A-226F-40F4-A4BC-1A07662D484E}" type="parTrans" cxnId="{B03CC2FA-EBD5-4D60-86FA-07A72F873412}">
      <dgm:prSet/>
      <dgm:spPr/>
      <dgm:t>
        <a:bodyPr/>
        <a:lstStyle/>
        <a:p>
          <a:endParaRPr lang="en-US"/>
        </a:p>
      </dgm:t>
    </dgm:pt>
    <dgm:pt modelId="{0072AC41-0648-4671-A88E-1F371C997252}" type="sibTrans" cxnId="{B03CC2FA-EBD5-4D60-86FA-07A72F873412}">
      <dgm:prSet/>
      <dgm:spPr/>
      <dgm:t>
        <a:bodyPr/>
        <a:lstStyle/>
        <a:p>
          <a:endParaRPr lang="en-US"/>
        </a:p>
      </dgm:t>
    </dgm:pt>
    <dgm:pt modelId="{182E717E-C92A-469F-B54D-3D7EBC775A59}">
      <dgm:prSet custT="1"/>
      <dgm:spPr/>
      <dgm:t>
        <a:bodyPr/>
        <a:lstStyle/>
        <a:p>
          <a:pPr algn="ctr" rtl="0"/>
          <a:r>
            <a:rPr lang="en-US" sz="2000" dirty="0"/>
            <a:t>Students were split into groups of 2-3 in a jigsaw format to answer seven basic questions about HIV using some provided resources, but prioritized answering questions related to the life cycle of HIV, common transmission methods, and the populations most impacted by HIV. </a:t>
          </a:r>
        </a:p>
      </dgm:t>
    </dgm:pt>
    <dgm:pt modelId="{3A9BCE25-FDC0-4357-9F67-039E4BAB1FFD}" type="parTrans" cxnId="{1B575591-3B6F-4277-B321-3D3B1B1B1148}">
      <dgm:prSet/>
      <dgm:spPr/>
      <dgm:t>
        <a:bodyPr/>
        <a:lstStyle/>
        <a:p>
          <a:endParaRPr lang="en-US"/>
        </a:p>
      </dgm:t>
    </dgm:pt>
    <dgm:pt modelId="{6C809BA5-9E97-4F58-BC6A-0217A2807EBF}" type="sibTrans" cxnId="{1B575591-3B6F-4277-B321-3D3B1B1B1148}">
      <dgm:prSet/>
      <dgm:spPr/>
      <dgm:t>
        <a:bodyPr/>
        <a:lstStyle/>
        <a:p>
          <a:endParaRPr lang="en-US"/>
        </a:p>
      </dgm:t>
    </dgm:pt>
    <dgm:pt modelId="{B8221BFD-57CA-4510-8135-07398D186C2B}">
      <dgm:prSet/>
      <dgm:spPr/>
      <dgm:t>
        <a:bodyPr/>
        <a:lstStyle/>
        <a:p>
          <a:pPr rtl="0"/>
          <a:r>
            <a:rPr lang="en-US" dirty="0"/>
            <a:t>Multiple groups were combined and each assigned a question to synthesize their ideas onto a whiteboard. Each group presented in front of the class according to the question they had. </a:t>
          </a:r>
        </a:p>
      </dgm:t>
    </dgm:pt>
    <dgm:pt modelId="{9BA886F9-72C7-47BA-AF07-84764809D5A0}" type="parTrans" cxnId="{6F07B32C-24E3-4A97-95B1-DE6ABA671012}">
      <dgm:prSet/>
      <dgm:spPr/>
      <dgm:t>
        <a:bodyPr/>
        <a:lstStyle/>
        <a:p>
          <a:endParaRPr lang="en-US"/>
        </a:p>
      </dgm:t>
    </dgm:pt>
    <dgm:pt modelId="{4AFE2E3C-3B18-4A62-8BF3-95CFBA43927C}" type="sibTrans" cxnId="{6F07B32C-24E3-4A97-95B1-DE6ABA671012}">
      <dgm:prSet/>
      <dgm:spPr/>
      <dgm:t>
        <a:bodyPr/>
        <a:lstStyle/>
        <a:p>
          <a:endParaRPr lang="en-US"/>
        </a:p>
      </dgm:t>
    </dgm:pt>
    <dgm:pt modelId="{802F2608-C5F6-48BB-8C0D-ECF2DC54D423}">
      <dgm:prSet/>
      <dgm:spPr/>
      <dgm:t>
        <a:bodyPr/>
        <a:lstStyle/>
        <a:p>
          <a:pPr rtl="0"/>
          <a:r>
            <a:rPr lang="en-US" dirty="0"/>
            <a:t>Instructors noted important content points and contrasting boards to facilitate discussion among the class. After the students finished presenting the three prioritized questions, students completed the rest of the questions for homework.   </a:t>
          </a:r>
        </a:p>
      </dgm:t>
    </dgm:pt>
    <dgm:pt modelId="{DE0CFC6B-F922-4D82-A94C-98891C2A8064}" type="parTrans" cxnId="{2C1B5831-CC01-4599-96F0-5F8D72E0953B}">
      <dgm:prSet/>
      <dgm:spPr/>
      <dgm:t>
        <a:bodyPr/>
        <a:lstStyle/>
        <a:p>
          <a:endParaRPr lang="en-US"/>
        </a:p>
      </dgm:t>
    </dgm:pt>
    <dgm:pt modelId="{D0101013-031B-472E-AF58-BAE849955616}" type="sibTrans" cxnId="{2C1B5831-CC01-4599-96F0-5F8D72E0953B}">
      <dgm:prSet/>
      <dgm:spPr/>
      <dgm:t>
        <a:bodyPr/>
        <a:lstStyle/>
        <a:p>
          <a:endParaRPr lang="en-US"/>
        </a:p>
      </dgm:t>
    </dgm:pt>
    <dgm:pt modelId="{5A7E496F-5625-4337-AB6F-1418955B9DA9}" type="pres">
      <dgm:prSet presAssocID="{32505517-FDCD-436E-A6E7-58C5377630B6}" presName="Name0" presStyleCnt="0">
        <dgm:presLayoutVars>
          <dgm:dir/>
          <dgm:resizeHandles val="exact"/>
        </dgm:presLayoutVars>
      </dgm:prSet>
      <dgm:spPr/>
    </dgm:pt>
    <dgm:pt modelId="{90C863C5-8B3F-4278-A41D-997FDCE59957}" type="pres">
      <dgm:prSet presAssocID="{BE59A050-B0A9-4398-AB19-8BF74CA0FDDB}" presName="node" presStyleLbl="node1" presStyleIdx="0" presStyleCnt="4">
        <dgm:presLayoutVars>
          <dgm:bulletEnabled val="1"/>
        </dgm:presLayoutVars>
      </dgm:prSet>
      <dgm:spPr/>
    </dgm:pt>
    <dgm:pt modelId="{9BB7CC31-C77E-4AA4-86FD-DFDB04537DDE}" type="pres">
      <dgm:prSet presAssocID="{0072AC41-0648-4671-A88E-1F371C997252}" presName="sibTrans" presStyleLbl="sibTrans2D1" presStyleIdx="0" presStyleCnt="3"/>
      <dgm:spPr/>
    </dgm:pt>
    <dgm:pt modelId="{BB69290D-B2B9-4602-A851-E89B14F38A22}" type="pres">
      <dgm:prSet presAssocID="{0072AC41-0648-4671-A88E-1F371C997252}" presName="connectorText" presStyleLbl="sibTrans2D1" presStyleIdx="0" presStyleCnt="3"/>
      <dgm:spPr/>
    </dgm:pt>
    <dgm:pt modelId="{6ABFAD28-6847-459E-8F55-1BC97CC7874D}" type="pres">
      <dgm:prSet presAssocID="{182E717E-C92A-469F-B54D-3D7EBC775A59}" presName="node" presStyleLbl="node1" presStyleIdx="1" presStyleCnt="4">
        <dgm:presLayoutVars>
          <dgm:bulletEnabled val="1"/>
        </dgm:presLayoutVars>
      </dgm:prSet>
      <dgm:spPr/>
    </dgm:pt>
    <dgm:pt modelId="{00013222-B015-4D87-8C53-21DEA156FBD8}" type="pres">
      <dgm:prSet presAssocID="{6C809BA5-9E97-4F58-BC6A-0217A2807EBF}" presName="sibTrans" presStyleLbl="sibTrans2D1" presStyleIdx="1" presStyleCnt="3"/>
      <dgm:spPr/>
    </dgm:pt>
    <dgm:pt modelId="{F7FF73D4-978C-4171-B72D-C3F397C852ED}" type="pres">
      <dgm:prSet presAssocID="{6C809BA5-9E97-4F58-BC6A-0217A2807EBF}" presName="connectorText" presStyleLbl="sibTrans2D1" presStyleIdx="1" presStyleCnt="3"/>
      <dgm:spPr/>
    </dgm:pt>
    <dgm:pt modelId="{4BAF0936-0571-4BA7-A312-4EFBB91B9F7B}" type="pres">
      <dgm:prSet presAssocID="{B8221BFD-57CA-4510-8135-07398D186C2B}" presName="node" presStyleLbl="node1" presStyleIdx="2" presStyleCnt="4">
        <dgm:presLayoutVars>
          <dgm:bulletEnabled val="1"/>
        </dgm:presLayoutVars>
      </dgm:prSet>
      <dgm:spPr/>
    </dgm:pt>
    <dgm:pt modelId="{623917FC-21DB-48B3-9CC3-2DE673284001}" type="pres">
      <dgm:prSet presAssocID="{4AFE2E3C-3B18-4A62-8BF3-95CFBA43927C}" presName="sibTrans" presStyleLbl="sibTrans2D1" presStyleIdx="2" presStyleCnt="3"/>
      <dgm:spPr/>
    </dgm:pt>
    <dgm:pt modelId="{8F52D3A4-63F8-4A47-9259-F580C6655091}" type="pres">
      <dgm:prSet presAssocID="{4AFE2E3C-3B18-4A62-8BF3-95CFBA43927C}" presName="connectorText" presStyleLbl="sibTrans2D1" presStyleIdx="2" presStyleCnt="3"/>
      <dgm:spPr/>
    </dgm:pt>
    <dgm:pt modelId="{62FE8A7B-C63D-4652-8A38-ACA7BC70999E}" type="pres">
      <dgm:prSet presAssocID="{802F2608-C5F6-48BB-8C0D-ECF2DC54D423}" presName="node" presStyleLbl="node1" presStyleIdx="3" presStyleCnt="4">
        <dgm:presLayoutVars>
          <dgm:bulletEnabled val="1"/>
        </dgm:presLayoutVars>
      </dgm:prSet>
      <dgm:spPr/>
    </dgm:pt>
  </dgm:ptLst>
  <dgm:cxnLst>
    <dgm:cxn modelId="{B6E96E01-EC26-4C9A-8F03-CC1659D08EF0}" type="presOf" srcId="{32505517-FDCD-436E-A6E7-58C5377630B6}" destId="{5A7E496F-5625-4337-AB6F-1418955B9DA9}" srcOrd="0" destOrd="0" presId="urn:microsoft.com/office/officeart/2005/8/layout/process1"/>
    <dgm:cxn modelId="{02734B0F-08FE-4885-AF76-788EA7AE743B}" type="presOf" srcId="{0072AC41-0648-4671-A88E-1F371C997252}" destId="{BB69290D-B2B9-4602-A851-E89B14F38A22}" srcOrd="1" destOrd="0" presId="urn:microsoft.com/office/officeart/2005/8/layout/process1"/>
    <dgm:cxn modelId="{6F07B32C-24E3-4A97-95B1-DE6ABA671012}" srcId="{32505517-FDCD-436E-A6E7-58C5377630B6}" destId="{B8221BFD-57CA-4510-8135-07398D186C2B}" srcOrd="2" destOrd="0" parTransId="{9BA886F9-72C7-47BA-AF07-84764809D5A0}" sibTransId="{4AFE2E3C-3B18-4A62-8BF3-95CFBA43927C}"/>
    <dgm:cxn modelId="{F4293130-AC3A-47B8-8AE5-3D4387E1F51C}" type="presOf" srcId="{6C809BA5-9E97-4F58-BC6A-0217A2807EBF}" destId="{F7FF73D4-978C-4171-B72D-C3F397C852ED}" srcOrd="1" destOrd="0" presId="urn:microsoft.com/office/officeart/2005/8/layout/process1"/>
    <dgm:cxn modelId="{2C1B5831-CC01-4599-96F0-5F8D72E0953B}" srcId="{32505517-FDCD-436E-A6E7-58C5377630B6}" destId="{802F2608-C5F6-48BB-8C0D-ECF2DC54D423}" srcOrd="3" destOrd="0" parTransId="{DE0CFC6B-F922-4D82-A94C-98891C2A8064}" sibTransId="{D0101013-031B-472E-AF58-BAE849955616}"/>
    <dgm:cxn modelId="{2E0B2D61-0434-445C-BBB7-10FE6903AC96}" type="presOf" srcId="{0072AC41-0648-4671-A88E-1F371C997252}" destId="{9BB7CC31-C77E-4AA4-86FD-DFDB04537DDE}" srcOrd="0" destOrd="0" presId="urn:microsoft.com/office/officeart/2005/8/layout/process1"/>
    <dgm:cxn modelId="{816F7A6C-2852-4C1A-ABAC-8F63E420452C}" type="presOf" srcId="{6C809BA5-9E97-4F58-BC6A-0217A2807EBF}" destId="{00013222-B015-4D87-8C53-21DEA156FBD8}" srcOrd="0" destOrd="0" presId="urn:microsoft.com/office/officeart/2005/8/layout/process1"/>
    <dgm:cxn modelId="{30ED2072-6B59-4907-B7B9-60EDA42B5995}" type="presOf" srcId="{BE59A050-B0A9-4398-AB19-8BF74CA0FDDB}" destId="{90C863C5-8B3F-4278-A41D-997FDCE59957}" srcOrd="0" destOrd="0" presId="urn:microsoft.com/office/officeart/2005/8/layout/process1"/>
    <dgm:cxn modelId="{AE7B7078-60D3-4449-8C08-65C8839E04D8}" type="presOf" srcId="{4AFE2E3C-3B18-4A62-8BF3-95CFBA43927C}" destId="{623917FC-21DB-48B3-9CC3-2DE673284001}" srcOrd="0" destOrd="0" presId="urn:microsoft.com/office/officeart/2005/8/layout/process1"/>
    <dgm:cxn modelId="{7C64D57C-8020-4F70-8FC3-C983CCB23599}" type="presOf" srcId="{4AFE2E3C-3B18-4A62-8BF3-95CFBA43927C}" destId="{8F52D3A4-63F8-4A47-9259-F580C6655091}" srcOrd="1" destOrd="0" presId="urn:microsoft.com/office/officeart/2005/8/layout/process1"/>
    <dgm:cxn modelId="{1B575591-3B6F-4277-B321-3D3B1B1B1148}" srcId="{32505517-FDCD-436E-A6E7-58C5377630B6}" destId="{182E717E-C92A-469F-B54D-3D7EBC775A59}" srcOrd="1" destOrd="0" parTransId="{3A9BCE25-FDC0-4357-9F67-039E4BAB1FFD}" sibTransId="{6C809BA5-9E97-4F58-BC6A-0217A2807EBF}"/>
    <dgm:cxn modelId="{00BF03BD-292F-4305-90E5-F76BB3D81E2C}" type="presOf" srcId="{B8221BFD-57CA-4510-8135-07398D186C2B}" destId="{4BAF0936-0571-4BA7-A312-4EFBB91B9F7B}" srcOrd="0" destOrd="0" presId="urn:microsoft.com/office/officeart/2005/8/layout/process1"/>
    <dgm:cxn modelId="{51B03FBD-D18A-4F55-B07F-8A9A31654236}" type="presOf" srcId="{182E717E-C92A-469F-B54D-3D7EBC775A59}" destId="{6ABFAD28-6847-459E-8F55-1BC97CC7874D}" srcOrd="0" destOrd="0" presId="urn:microsoft.com/office/officeart/2005/8/layout/process1"/>
    <dgm:cxn modelId="{2C7AAFEA-5868-4341-B831-5F3C84BA9DE6}" type="presOf" srcId="{802F2608-C5F6-48BB-8C0D-ECF2DC54D423}" destId="{62FE8A7B-C63D-4652-8A38-ACA7BC70999E}" srcOrd="0" destOrd="0" presId="urn:microsoft.com/office/officeart/2005/8/layout/process1"/>
    <dgm:cxn modelId="{B03CC2FA-EBD5-4D60-86FA-07A72F873412}" srcId="{32505517-FDCD-436E-A6E7-58C5377630B6}" destId="{BE59A050-B0A9-4398-AB19-8BF74CA0FDDB}" srcOrd="0" destOrd="0" parTransId="{EDE78A1A-226F-40F4-A4BC-1A07662D484E}" sibTransId="{0072AC41-0648-4671-A88E-1F371C997252}"/>
    <dgm:cxn modelId="{8373CC99-78BC-4CCF-9625-56A498068FA4}" type="presParOf" srcId="{5A7E496F-5625-4337-AB6F-1418955B9DA9}" destId="{90C863C5-8B3F-4278-A41D-997FDCE59957}" srcOrd="0" destOrd="0" presId="urn:microsoft.com/office/officeart/2005/8/layout/process1"/>
    <dgm:cxn modelId="{9C67BD6F-9650-4E6F-880B-BBB3D56005FB}" type="presParOf" srcId="{5A7E496F-5625-4337-AB6F-1418955B9DA9}" destId="{9BB7CC31-C77E-4AA4-86FD-DFDB04537DDE}" srcOrd="1" destOrd="0" presId="urn:microsoft.com/office/officeart/2005/8/layout/process1"/>
    <dgm:cxn modelId="{F91AE20F-90F7-492D-BA52-03D90DA56CD7}" type="presParOf" srcId="{9BB7CC31-C77E-4AA4-86FD-DFDB04537DDE}" destId="{BB69290D-B2B9-4602-A851-E89B14F38A22}" srcOrd="0" destOrd="0" presId="urn:microsoft.com/office/officeart/2005/8/layout/process1"/>
    <dgm:cxn modelId="{07FADE71-7C59-4D35-A77F-66B696DD82F8}" type="presParOf" srcId="{5A7E496F-5625-4337-AB6F-1418955B9DA9}" destId="{6ABFAD28-6847-459E-8F55-1BC97CC7874D}" srcOrd="2" destOrd="0" presId="urn:microsoft.com/office/officeart/2005/8/layout/process1"/>
    <dgm:cxn modelId="{6E0C6DD1-896E-4C70-B280-F1BB8DF7D8E6}" type="presParOf" srcId="{5A7E496F-5625-4337-AB6F-1418955B9DA9}" destId="{00013222-B015-4D87-8C53-21DEA156FBD8}" srcOrd="3" destOrd="0" presId="urn:microsoft.com/office/officeart/2005/8/layout/process1"/>
    <dgm:cxn modelId="{E40BAAEC-9096-400A-B13C-C92250E4A0C8}" type="presParOf" srcId="{00013222-B015-4D87-8C53-21DEA156FBD8}" destId="{F7FF73D4-978C-4171-B72D-C3F397C852ED}" srcOrd="0" destOrd="0" presId="urn:microsoft.com/office/officeart/2005/8/layout/process1"/>
    <dgm:cxn modelId="{0DA990BF-E4CD-431F-B4D0-5F81D4EE2707}" type="presParOf" srcId="{5A7E496F-5625-4337-AB6F-1418955B9DA9}" destId="{4BAF0936-0571-4BA7-A312-4EFBB91B9F7B}" srcOrd="4" destOrd="0" presId="urn:microsoft.com/office/officeart/2005/8/layout/process1"/>
    <dgm:cxn modelId="{273CECEC-7C4D-4AAC-8D81-DD66ECBABEB9}" type="presParOf" srcId="{5A7E496F-5625-4337-AB6F-1418955B9DA9}" destId="{623917FC-21DB-48B3-9CC3-2DE673284001}" srcOrd="5" destOrd="0" presId="urn:microsoft.com/office/officeart/2005/8/layout/process1"/>
    <dgm:cxn modelId="{D40FE96A-9B66-45BB-AF09-C94B2FF4A799}" type="presParOf" srcId="{623917FC-21DB-48B3-9CC3-2DE673284001}" destId="{8F52D3A4-63F8-4A47-9259-F580C6655091}" srcOrd="0" destOrd="0" presId="urn:microsoft.com/office/officeart/2005/8/layout/process1"/>
    <dgm:cxn modelId="{A0883665-CE99-480A-8ABC-833652DC5469}" type="presParOf" srcId="{5A7E496F-5625-4337-AB6F-1418955B9DA9}" destId="{62FE8A7B-C63D-4652-8A38-ACA7BC70999E}" srcOrd="6"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4BD6C-B19C-4D86-B032-3EEAEB6D6AAC}" type="doc">
      <dgm:prSet loTypeId="urn:microsoft.com/office/officeart/2005/8/layout/process1" loCatId="process" qsTypeId="urn:microsoft.com/office/officeart/2005/8/quickstyle/simple1" qsCatId="simple" csTypeId="urn:microsoft.com/office/officeart/2005/8/colors/accent2_1" csCatId="accent2" phldr="1"/>
      <dgm:spPr/>
      <dgm:t>
        <a:bodyPr/>
        <a:lstStyle/>
        <a:p>
          <a:endParaRPr lang="en-US"/>
        </a:p>
      </dgm:t>
    </dgm:pt>
    <dgm:pt modelId="{6BFC15BE-28E4-44C9-AC20-6752958BF682}">
      <dgm:prSet/>
      <dgm:spPr/>
      <dgm:t>
        <a:bodyPr/>
        <a:lstStyle/>
        <a:p>
          <a:pPr rtl="0"/>
          <a:r>
            <a:rPr lang="en-US" dirty="0"/>
            <a:t>Students are given the final project directions which includes researching a specific audience impacted by HIV, designing an HIV prevention strategy specific to that population, and creating an effective communication tool specific to their chosen population and strategy. </a:t>
          </a:r>
        </a:p>
      </dgm:t>
    </dgm:pt>
    <dgm:pt modelId="{08E90CB8-5F99-4056-A192-ED86F5E7F618}" type="parTrans" cxnId="{9091E8A5-7523-4058-AFBC-32BEBCBD0B0B}">
      <dgm:prSet/>
      <dgm:spPr/>
      <dgm:t>
        <a:bodyPr/>
        <a:lstStyle/>
        <a:p>
          <a:endParaRPr lang="en-US"/>
        </a:p>
      </dgm:t>
    </dgm:pt>
    <dgm:pt modelId="{FA01528F-49C6-4A50-9376-929C8BBAD0C6}" type="sibTrans" cxnId="{9091E8A5-7523-4058-AFBC-32BEBCBD0B0B}">
      <dgm:prSet/>
      <dgm:spPr/>
      <dgm:t>
        <a:bodyPr/>
        <a:lstStyle/>
        <a:p>
          <a:endParaRPr lang="en-US"/>
        </a:p>
      </dgm:t>
    </dgm:pt>
    <dgm:pt modelId="{4B31E57A-00FA-4806-81C5-D95B3E612F03}">
      <dgm:prSet/>
      <dgm:spPr/>
      <dgm:t>
        <a:bodyPr/>
        <a:lstStyle/>
        <a:p>
          <a:pPr rtl="0"/>
          <a:r>
            <a:rPr lang="en-US" dirty="0"/>
            <a:t>Students work in groups of 3-4 and turn in a research paper, their communication tool, and present on all of the aspects of their final project. </a:t>
          </a:r>
        </a:p>
      </dgm:t>
    </dgm:pt>
    <dgm:pt modelId="{8937D2E2-FCC5-4962-B662-D498373B4B93}" type="parTrans" cxnId="{CB83D60B-DB35-459C-BB1D-0728CA7616A7}">
      <dgm:prSet/>
      <dgm:spPr/>
      <dgm:t>
        <a:bodyPr/>
        <a:lstStyle/>
        <a:p>
          <a:endParaRPr lang="en-US"/>
        </a:p>
      </dgm:t>
    </dgm:pt>
    <dgm:pt modelId="{866D5556-3501-4B24-B7EE-F129E2E2D123}" type="sibTrans" cxnId="{CB83D60B-DB35-459C-BB1D-0728CA7616A7}">
      <dgm:prSet/>
      <dgm:spPr/>
      <dgm:t>
        <a:bodyPr/>
        <a:lstStyle/>
        <a:p>
          <a:endParaRPr lang="en-US"/>
        </a:p>
      </dgm:t>
    </dgm:pt>
    <dgm:pt modelId="{242A3566-ADBA-4197-B7F6-5EFA1E9543B5}">
      <dgm:prSet/>
      <dgm:spPr/>
      <dgm:t>
        <a:bodyPr/>
        <a:lstStyle/>
        <a:p>
          <a:pPr rtl="0"/>
          <a:r>
            <a:rPr lang="en-US" dirty="0"/>
            <a:t>Ideally, the students will come up with their ideas in class and receive feedback from the instructor on how to solidify their approach before the end of class.</a:t>
          </a:r>
          <a:endParaRPr lang="en-US" b="1" dirty="0"/>
        </a:p>
      </dgm:t>
    </dgm:pt>
    <dgm:pt modelId="{328004AA-8AB0-45EE-9043-E290FD9C04D5}" type="parTrans" cxnId="{64B68F06-5FF8-41EA-B62B-4384A4A4A8A8}">
      <dgm:prSet/>
      <dgm:spPr/>
      <dgm:t>
        <a:bodyPr/>
        <a:lstStyle/>
        <a:p>
          <a:endParaRPr lang="en-US"/>
        </a:p>
      </dgm:t>
    </dgm:pt>
    <dgm:pt modelId="{52E8EE79-3502-4135-9BFC-E4CCCBDF1073}" type="sibTrans" cxnId="{64B68F06-5FF8-41EA-B62B-4384A4A4A8A8}">
      <dgm:prSet/>
      <dgm:spPr/>
      <dgm:t>
        <a:bodyPr/>
        <a:lstStyle/>
        <a:p>
          <a:endParaRPr lang="en-US"/>
        </a:p>
      </dgm:t>
    </dgm:pt>
    <dgm:pt modelId="{781F06B6-6867-44F7-A108-F6CAC69FC15D}" type="pres">
      <dgm:prSet presAssocID="{0B64BD6C-B19C-4D86-B032-3EEAEB6D6AAC}" presName="Name0" presStyleCnt="0">
        <dgm:presLayoutVars>
          <dgm:dir/>
          <dgm:resizeHandles val="exact"/>
        </dgm:presLayoutVars>
      </dgm:prSet>
      <dgm:spPr/>
    </dgm:pt>
    <dgm:pt modelId="{9FFECDEB-7709-44B1-A8B5-6C943C67C4DB}" type="pres">
      <dgm:prSet presAssocID="{6BFC15BE-28E4-44C9-AC20-6752958BF682}" presName="node" presStyleLbl="node1" presStyleIdx="0" presStyleCnt="3">
        <dgm:presLayoutVars>
          <dgm:bulletEnabled val="1"/>
        </dgm:presLayoutVars>
      </dgm:prSet>
      <dgm:spPr/>
    </dgm:pt>
    <dgm:pt modelId="{AD702657-9564-4B61-A675-70D6DA0F3025}" type="pres">
      <dgm:prSet presAssocID="{FA01528F-49C6-4A50-9376-929C8BBAD0C6}" presName="sibTrans" presStyleLbl="sibTrans2D1" presStyleIdx="0" presStyleCnt="2"/>
      <dgm:spPr/>
    </dgm:pt>
    <dgm:pt modelId="{3F95CAD5-04D0-435A-829F-BEE3E0EA9AAA}" type="pres">
      <dgm:prSet presAssocID="{FA01528F-49C6-4A50-9376-929C8BBAD0C6}" presName="connectorText" presStyleLbl="sibTrans2D1" presStyleIdx="0" presStyleCnt="2"/>
      <dgm:spPr/>
    </dgm:pt>
    <dgm:pt modelId="{78FA7420-21A9-4202-8B05-3B9933A83B7F}" type="pres">
      <dgm:prSet presAssocID="{4B31E57A-00FA-4806-81C5-D95B3E612F03}" presName="node" presStyleLbl="node1" presStyleIdx="1" presStyleCnt="3">
        <dgm:presLayoutVars>
          <dgm:bulletEnabled val="1"/>
        </dgm:presLayoutVars>
      </dgm:prSet>
      <dgm:spPr/>
    </dgm:pt>
    <dgm:pt modelId="{0F18DC55-A8FD-4EC7-BA42-1A10319FA1CE}" type="pres">
      <dgm:prSet presAssocID="{866D5556-3501-4B24-B7EE-F129E2E2D123}" presName="sibTrans" presStyleLbl="sibTrans2D1" presStyleIdx="1" presStyleCnt="2"/>
      <dgm:spPr/>
    </dgm:pt>
    <dgm:pt modelId="{BF892D02-52B0-4D4F-8434-A8C00699A791}" type="pres">
      <dgm:prSet presAssocID="{866D5556-3501-4B24-B7EE-F129E2E2D123}" presName="connectorText" presStyleLbl="sibTrans2D1" presStyleIdx="1" presStyleCnt="2"/>
      <dgm:spPr/>
    </dgm:pt>
    <dgm:pt modelId="{D94B643C-440F-4083-A98D-12ED1AAA31C5}" type="pres">
      <dgm:prSet presAssocID="{242A3566-ADBA-4197-B7F6-5EFA1E9543B5}" presName="node" presStyleLbl="node1" presStyleIdx="2" presStyleCnt="3">
        <dgm:presLayoutVars>
          <dgm:bulletEnabled val="1"/>
        </dgm:presLayoutVars>
      </dgm:prSet>
      <dgm:spPr/>
    </dgm:pt>
  </dgm:ptLst>
  <dgm:cxnLst>
    <dgm:cxn modelId="{64B68F06-5FF8-41EA-B62B-4384A4A4A8A8}" srcId="{0B64BD6C-B19C-4D86-B032-3EEAEB6D6AAC}" destId="{242A3566-ADBA-4197-B7F6-5EFA1E9543B5}" srcOrd="2" destOrd="0" parTransId="{328004AA-8AB0-45EE-9043-E290FD9C04D5}" sibTransId="{52E8EE79-3502-4135-9BFC-E4CCCBDF1073}"/>
    <dgm:cxn modelId="{CB83D60B-DB35-459C-BB1D-0728CA7616A7}" srcId="{0B64BD6C-B19C-4D86-B032-3EEAEB6D6AAC}" destId="{4B31E57A-00FA-4806-81C5-D95B3E612F03}" srcOrd="1" destOrd="0" parTransId="{8937D2E2-FCC5-4962-B662-D498373B4B93}" sibTransId="{866D5556-3501-4B24-B7EE-F129E2E2D123}"/>
    <dgm:cxn modelId="{C955A917-279D-47C7-804B-4D1353745A74}" type="presOf" srcId="{0B64BD6C-B19C-4D86-B032-3EEAEB6D6AAC}" destId="{781F06B6-6867-44F7-A108-F6CAC69FC15D}" srcOrd="0" destOrd="0" presId="urn:microsoft.com/office/officeart/2005/8/layout/process1"/>
    <dgm:cxn modelId="{18BCC224-102C-425E-B116-82418E172D4D}" type="presOf" srcId="{FA01528F-49C6-4A50-9376-929C8BBAD0C6}" destId="{3F95CAD5-04D0-435A-829F-BEE3E0EA9AAA}" srcOrd="1" destOrd="0" presId="urn:microsoft.com/office/officeart/2005/8/layout/process1"/>
    <dgm:cxn modelId="{53A60328-640B-4976-8FA6-FD975CD1CE73}" type="presOf" srcId="{866D5556-3501-4B24-B7EE-F129E2E2D123}" destId="{BF892D02-52B0-4D4F-8434-A8C00699A791}" srcOrd="1" destOrd="0" presId="urn:microsoft.com/office/officeart/2005/8/layout/process1"/>
    <dgm:cxn modelId="{4D45C27D-D08C-4EDB-A72D-55FBB22B1FCB}" type="presOf" srcId="{242A3566-ADBA-4197-B7F6-5EFA1E9543B5}" destId="{D94B643C-440F-4083-A98D-12ED1AAA31C5}" srcOrd="0" destOrd="0" presId="urn:microsoft.com/office/officeart/2005/8/layout/process1"/>
    <dgm:cxn modelId="{3D109FA4-3E46-4D3A-AFBD-2A6A6CF6C42A}" type="presOf" srcId="{4B31E57A-00FA-4806-81C5-D95B3E612F03}" destId="{78FA7420-21A9-4202-8B05-3B9933A83B7F}" srcOrd="0" destOrd="0" presId="urn:microsoft.com/office/officeart/2005/8/layout/process1"/>
    <dgm:cxn modelId="{F6DC38A5-7749-43B9-A978-545997D7FD65}" type="presOf" srcId="{6BFC15BE-28E4-44C9-AC20-6752958BF682}" destId="{9FFECDEB-7709-44B1-A8B5-6C943C67C4DB}" srcOrd="0" destOrd="0" presId="urn:microsoft.com/office/officeart/2005/8/layout/process1"/>
    <dgm:cxn modelId="{9091E8A5-7523-4058-AFBC-32BEBCBD0B0B}" srcId="{0B64BD6C-B19C-4D86-B032-3EEAEB6D6AAC}" destId="{6BFC15BE-28E4-44C9-AC20-6752958BF682}" srcOrd="0" destOrd="0" parTransId="{08E90CB8-5F99-4056-A192-ED86F5E7F618}" sibTransId="{FA01528F-49C6-4A50-9376-929C8BBAD0C6}"/>
    <dgm:cxn modelId="{B0D104DB-B700-4408-A579-141F69586E60}" type="presOf" srcId="{866D5556-3501-4B24-B7EE-F129E2E2D123}" destId="{0F18DC55-A8FD-4EC7-BA42-1A10319FA1CE}" srcOrd="0" destOrd="0" presId="urn:microsoft.com/office/officeart/2005/8/layout/process1"/>
    <dgm:cxn modelId="{5C05F2F7-6C19-494C-83F1-A49016A7CAAB}" type="presOf" srcId="{FA01528F-49C6-4A50-9376-929C8BBAD0C6}" destId="{AD702657-9564-4B61-A675-70D6DA0F3025}" srcOrd="0" destOrd="0" presId="urn:microsoft.com/office/officeart/2005/8/layout/process1"/>
    <dgm:cxn modelId="{DA71A937-A6B5-46B4-83D9-96F72F2DBDAA}" type="presParOf" srcId="{781F06B6-6867-44F7-A108-F6CAC69FC15D}" destId="{9FFECDEB-7709-44B1-A8B5-6C943C67C4DB}" srcOrd="0" destOrd="0" presId="urn:microsoft.com/office/officeart/2005/8/layout/process1"/>
    <dgm:cxn modelId="{C18A17BF-7EBF-4CDA-81BA-967E5FE4AE04}" type="presParOf" srcId="{781F06B6-6867-44F7-A108-F6CAC69FC15D}" destId="{AD702657-9564-4B61-A675-70D6DA0F3025}" srcOrd="1" destOrd="0" presId="urn:microsoft.com/office/officeart/2005/8/layout/process1"/>
    <dgm:cxn modelId="{D4B52916-B7E2-4F96-9917-70DDF6E338E7}" type="presParOf" srcId="{AD702657-9564-4B61-A675-70D6DA0F3025}" destId="{3F95CAD5-04D0-435A-829F-BEE3E0EA9AAA}" srcOrd="0" destOrd="0" presId="urn:microsoft.com/office/officeart/2005/8/layout/process1"/>
    <dgm:cxn modelId="{76AD6C57-6747-4B3E-8D84-4FB9F56B5B22}" type="presParOf" srcId="{781F06B6-6867-44F7-A108-F6CAC69FC15D}" destId="{78FA7420-21A9-4202-8B05-3B9933A83B7F}" srcOrd="2" destOrd="0" presId="urn:microsoft.com/office/officeart/2005/8/layout/process1"/>
    <dgm:cxn modelId="{6676601E-81B9-4199-A29C-FA5104569721}" type="presParOf" srcId="{781F06B6-6867-44F7-A108-F6CAC69FC15D}" destId="{0F18DC55-A8FD-4EC7-BA42-1A10319FA1CE}" srcOrd="3" destOrd="0" presId="urn:microsoft.com/office/officeart/2005/8/layout/process1"/>
    <dgm:cxn modelId="{1B095450-9EE1-4239-8F20-6C9E6C5338FD}" type="presParOf" srcId="{0F18DC55-A8FD-4EC7-BA42-1A10319FA1CE}" destId="{BF892D02-52B0-4D4F-8434-A8C00699A791}" srcOrd="0" destOrd="0" presId="urn:microsoft.com/office/officeart/2005/8/layout/process1"/>
    <dgm:cxn modelId="{4201D425-92A3-421C-9E5D-BF934B1C5B9B}" type="presParOf" srcId="{781F06B6-6867-44F7-A108-F6CAC69FC15D}" destId="{D94B643C-440F-4083-A98D-12ED1AAA31C5}" srcOrd="4"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8EF71-5422-410B-B442-89377D16E5FB}">
      <dsp:nvSpPr>
        <dsp:cNvPr id="0" name=""/>
        <dsp:cNvSpPr/>
      </dsp:nvSpPr>
      <dsp:spPr>
        <a:xfrm>
          <a:off x="5826" y="263729"/>
          <a:ext cx="2547528" cy="33197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Four articles were chosen that address some reasons for the disproportionate impacts of HIV on the MSM population.</a:t>
          </a:r>
        </a:p>
      </dsp:txBody>
      <dsp:txXfrm>
        <a:off x="80441" y="338344"/>
        <a:ext cx="2398298" cy="3170517"/>
      </dsp:txXfrm>
    </dsp:sp>
    <dsp:sp modelId="{FBA3277F-4A49-43C8-AC7F-FDA660C17EB0}">
      <dsp:nvSpPr>
        <dsp:cNvPr id="0" name=""/>
        <dsp:cNvSpPr/>
      </dsp:nvSpPr>
      <dsp:spPr>
        <a:xfrm>
          <a:off x="2808107" y="1607710"/>
          <a:ext cx="540075" cy="6317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808107" y="1734067"/>
        <a:ext cx="378053" cy="379072"/>
      </dsp:txXfrm>
    </dsp:sp>
    <dsp:sp modelId="{CB72C462-2EBC-419D-BB0D-6AF2F68E1DA3}">
      <dsp:nvSpPr>
        <dsp:cNvPr id="0" name=""/>
        <dsp:cNvSpPr/>
      </dsp:nvSpPr>
      <dsp:spPr>
        <a:xfrm>
          <a:off x="3572366" y="263729"/>
          <a:ext cx="2547528" cy="33197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Students answer general questions related to heteronormativity and barriers experienced by MSMs as well as specific questions related to one of the articles randomly assigned to them. </a:t>
          </a:r>
        </a:p>
      </dsp:txBody>
      <dsp:txXfrm>
        <a:off x="3646981" y="338344"/>
        <a:ext cx="2398298" cy="3170517"/>
      </dsp:txXfrm>
    </dsp:sp>
    <dsp:sp modelId="{D8BBCC2C-25ED-406C-AA05-4C487FAAA35A}">
      <dsp:nvSpPr>
        <dsp:cNvPr id="0" name=""/>
        <dsp:cNvSpPr/>
      </dsp:nvSpPr>
      <dsp:spPr>
        <a:xfrm>
          <a:off x="6374647" y="1607710"/>
          <a:ext cx="540075" cy="6317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74647" y="1734067"/>
        <a:ext cx="378053" cy="379072"/>
      </dsp:txXfrm>
    </dsp:sp>
    <dsp:sp modelId="{C56D1024-C2B5-4E0C-80B1-EB3FEFEB5EC6}">
      <dsp:nvSpPr>
        <dsp:cNvPr id="0" name=""/>
        <dsp:cNvSpPr/>
      </dsp:nvSpPr>
      <dsp:spPr>
        <a:xfrm>
          <a:off x="7138905" y="263729"/>
          <a:ext cx="2547528" cy="33197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In class, students are grouped according to the article they read, in order to discuss their answers with one another and to come to a consensus to share with the class. </a:t>
          </a:r>
        </a:p>
      </dsp:txBody>
      <dsp:txXfrm>
        <a:off x="7213520" y="338344"/>
        <a:ext cx="2398298" cy="3170517"/>
      </dsp:txXfrm>
    </dsp:sp>
    <dsp:sp modelId="{7A518009-7774-43BD-81D1-AED113E99440}">
      <dsp:nvSpPr>
        <dsp:cNvPr id="0" name=""/>
        <dsp:cNvSpPr/>
      </dsp:nvSpPr>
      <dsp:spPr>
        <a:xfrm>
          <a:off x="9941186" y="1607710"/>
          <a:ext cx="540075" cy="63178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941186" y="1734067"/>
        <a:ext cx="378053" cy="379072"/>
      </dsp:txXfrm>
    </dsp:sp>
    <dsp:sp modelId="{34D82D7C-C291-4CFB-96ED-6C8B2718B546}">
      <dsp:nvSpPr>
        <dsp:cNvPr id="0" name=""/>
        <dsp:cNvSpPr/>
      </dsp:nvSpPr>
      <dsp:spPr>
        <a:xfrm>
          <a:off x="10705445" y="263729"/>
          <a:ext cx="2547528" cy="331974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In a jigsaw approach, students get into groups of four with one person for each article. Once the groups have finished discussing each article, the whole class discusses the barriers that they noticed and how they could be overcome. </a:t>
          </a:r>
        </a:p>
      </dsp:txBody>
      <dsp:txXfrm>
        <a:off x="10780060" y="338344"/>
        <a:ext cx="2398298" cy="317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863C5-8B3F-4278-A41D-997FDCE59957}">
      <dsp:nvSpPr>
        <dsp:cNvPr id="0" name=""/>
        <dsp:cNvSpPr/>
      </dsp:nvSpPr>
      <dsp:spPr>
        <a:xfrm>
          <a:off x="12224" y="0"/>
          <a:ext cx="2530413" cy="46482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Part 1 storyline is read aloud. Instructor asked the whole class: what parts of the storyline stuck out to you and what questions they might have had if you were in Alex’s position? Students wrote their ideas down and shared with a partner.</a:t>
          </a:r>
        </a:p>
      </dsp:txBody>
      <dsp:txXfrm>
        <a:off x="86337" y="74113"/>
        <a:ext cx="2382187" cy="4499974"/>
      </dsp:txXfrm>
    </dsp:sp>
    <dsp:sp modelId="{9BB7CC31-C77E-4AA4-86FD-DFDB04537DDE}">
      <dsp:nvSpPr>
        <dsp:cNvPr id="0" name=""/>
        <dsp:cNvSpPr/>
      </dsp:nvSpPr>
      <dsp:spPr>
        <a:xfrm>
          <a:off x="2795679" y="2010328"/>
          <a:ext cx="536447" cy="62754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795679" y="2135836"/>
        <a:ext cx="375513" cy="376526"/>
      </dsp:txXfrm>
    </dsp:sp>
    <dsp:sp modelId="{6ABFAD28-6847-459E-8F55-1BC97CC7874D}">
      <dsp:nvSpPr>
        <dsp:cNvPr id="0" name=""/>
        <dsp:cNvSpPr/>
      </dsp:nvSpPr>
      <dsp:spPr>
        <a:xfrm>
          <a:off x="3554803" y="0"/>
          <a:ext cx="2530413" cy="46482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Students were split into groups of 2-3 in a jigsaw format to answer seven basic questions about HIV using some provided resources, but prioritized answering questions related to the life cycle of HIV, common transmission methods, and the populations most impacted by HIV. </a:t>
          </a:r>
        </a:p>
      </dsp:txBody>
      <dsp:txXfrm>
        <a:off x="3628916" y="74113"/>
        <a:ext cx="2382187" cy="4499974"/>
      </dsp:txXfrm>
    </dsp:sp>
    <dsp:sp modelId="{00013222-B015-4D87-8C53-21DEA156FBD8}">
      <dsp:nvSpPr>
        <dsp:cNvPr id="0" name=""/>
        <dsp:cNvSpPr/>
      </dsp:nvSpPr>
      <dsp:spPr>
        <a:xfrm>
          <a:off x="6338258" y="2010328"/>
          <a:ext cx="536447" cy="62754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338258" y="2135836"/>
        <a:ext cx="375513" cy="376526"/>
      </dsp:txXfrm>
    </dsp:sp>
    <dsp:sp modelId="{4BAF0936-0571-4BA7-A312-4EFBB91B9F7B}">
      <dsp:nvSpPr>
        <dsp:cNvPr id="0" name=""/>
        <dsp:cNvSpPr/>
      </dsp:nvSpPr>
      <dsp:spPr>
        <a:xfrm>
          <a:off x="7097382" y="0"/>
          <a:ext cx="2530413" cy="46482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Multiple groups were combined and each assigned a question to synthesize their ideas onto a whiteboard. Each group presented in front of the class according to the question they had. </a:t>
          </a:r>
        </a:p>
      </dsp:txBody>
      <dsp:txXfrm>
        <a:off x="7171495" y="74113"/>
        <a:ext cx="2382187" cy="4499974"/>
      </dsp:txXfrm>
    </dsp:sp>
    <dsp:sp modelId="{623917FC-21DB-48B3-9CC3-2DE673284001}">
      <dsp:nvSpPr>
        <dsp:cNvPr id="0" name=""/>
        <dsp:cNvSpPr/>
      </dsp:nvSpPr>
      <dsp:spPr>
        <a:xfrm>
          <a:off x="9880837" y="2010328"/>
          <a:ext cx="536447" cy="62754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880837" y="2135836"/>
        <a:ext cx="375513" cy="376526"/>
      </dsp:txXfrm>
    </dsp:sp>
    <dsp:sp modelId="{62FE8A7B-C63D-4652-8A38-ACA7BC70999E}">
      <dsp:nvSpPr>
        <dsp:cNvPr id="0" name=""/>
        <dsp:cNvSpPr/>
      </dsp:nvSpPr>
      <dsp:spPr>
        <a:xfrm>
          <a:off x="10639961" y="0"/>
          <a:ext cx="2530413" cy="464820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Instructors noted important content points and contrasting boards to facilitate discussion among the class. After the students finished presenting the three prioritized questions, students completed the rest of the questions for homework.   </a:t>
          </a:r>
        </a:p>
      </dsp:txBody>
      <dsp:txXfrm>
        <a:off x="10714074" y="74113"/>
        <a:ext cx="2382187" cy="4499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ECDEB-7709-44B1-A8B5-6C943C67C4DB}">
      <dsp:nvSpPr>
        <dsp:cNvPr id="0" name=""/>
        <dsp:cNvSpPr/>
      </dsp:nvSpPr>
      <dsp:spPr>
        <a:xfrm>
          <a:off x="10916" y="85808"/>
          <a:ext cx="3262833" cy="287537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Students are given the final project directions which includes researching a specific audience impacted by HIV, designing an HIV prevention strategy specific to that population, and creating an effective communication tool specific to their chosen population and strategy. </a:t>
          </a:r>
        </a:p>
      </dsp:txBody>
      <dsp:txXfrm>
        <a:off x="95133" y="170025"/>
        <a:ext cx="3094399" cy="2706937"/>
      </dsp:txXfrm>
    </dsp:sp>
    <dsp:sp modelId="{AD702657-9564-4B61-A675-70D6DA0F3025}">
      <dsp:nvSpPr>
        <dsp:cNvPr id="0" name=""/>
        <dsp:cNvSpPr/>
      </dsp:nvSpPr>
      <dsp:spPr>
        <a:xfrm>
          <a:off x="3600033" y="1118902"/>
          <a:ext cx="691720" cy="8091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00033" y="1280738"/>
        <a:ext cx="484204" cy="485510"/>
      </dsp:txXfrm>
    </dsp:sp>
    <dsp:sp modelId="{78FA7420-21A9-4202-8B05-3B9933A83B7F}">
      <dsp:nvSpPr>
        <dsp:cNvPr id="0" name=""/>
        <dsp:cNvSpPr/>
      </dsp:nvSpPr>
      <dsp:spPr>
        <a:xfrm>
          <a:off x="4578883" y="85808"/>
          <a:ext cx="3262833" cy="287537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Students work in groups of 3-4 and turn in a research paper, their communication tool, and present on all of the aspects of their final project. </a:t>
          </a:r>
        </a:p>
      </dsp:txBody>
      <dsp:txXfrm>
        <a:off x="4663100" y="170025"/>
        <a:ext cx="3094399" cy="2706937"/>
      </dsp:txXfrm>
    </dsp:sp>
    <dsp:sp modelId="{0F18DC55-A8FD-4EC7-BA42-1A10319FA1CE}">
      <dsp:nvSpPr>
        <dsp:cNvPr id="0" name=""/>
        <dsp:cNvSpPr/>
      </dsp:nvSpPr>
      <dsp:spPr>
        <a:xfrm>
          <a:off x="8168000" y="1118902"/>
          <a:ext cx="691720" cy="80918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168000" y="1280738"/>
        <a:ext cx="484204" cy="485510"/>
      </dsp:txXfrm>
    </dsp:sp>
    <dsp:sp modelId="{D94B643C-440F-4083-A98D-12ED1AAA31C5}">
      <dsp:nvSpPr>
        <dsp:cNvPr id="0" name=""/>
        <dsp:cNvSpPr/>
      </dsp:nvSpPr>
      <dsp:spPr>
        <a:xfrm>
          <a:off x="9146850" y="85808"/>
          <a:ext cx="3262833" cy="287537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Ideally, the students will come up with their ideas in class and receive feedback from the instructor on how to solidify their approach before the end of class.</a:t>
          </a:r>
          <a:endParaRPr lang="en-US" sz="1800" b="1" kern="1200" dirty="0"/>
        </a:p>
      </dsp:txBody>
      <dsp:txXfrm>
        <a:off x="9231067" y="170025"/>
        <a:ext cx="3094399" cy="27069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A1447-FFA6-684A-B4D8-F6DC019C9A2C}" type="datetimeFigureOut">
              <a:rPr lang="en-US" smtClean="0"/>
              <a:t>6/13/18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7BE22-FCD6-CC48-9451-FAFF20C5B154}" type="slidenum">
              <a:rPr lang="en-US" smtClean="0"/>
              <a:t>‹#›</a:t>
            </a:fld>
            <a:endParaRPr lang="en-US"/>
          </a:p>
        </p:txBody>
      </p:sp>
    </p:spTree>
    <p:extLst>
      <p:ext uri="{BB962C8B-B14F-4D97-AF65-F5344CB8AC3E}">
        <p14:creationId xmlns:p14="http://schemas.microsoft.com/office/powerpoint/2010/main" val="270695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97BE22-FCD6-CC48-9451-FAFF20C5B154}" type="slidenum">
              <a:rPr lang="en-US" smtClean="0"/>
              <a:t>1</a:t>
            </a:fld>
            <a:endParaRPr lang="en-US"/>
          </a:p>
        </p:txBody>
      </p:sp>
    </p:spTree>
    <p:extLst>
      <p:ext uri="{BB962C8B-B14F-4D97-AF65-F5344CB8AC3E}">
        <p14:creationId xmlns:p14="http://schemas.microsoft.com/office/powerpoint/2010/main" val="287539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560321" y="6583680"/>
            <a:ext cx="37687911" cy="8778240"/>
          </a:xfrm>
          <a:ln>
            <a:noFill/>
          </a:ln>
        </p:spPr>
        <p:txBody>
          <a:bodyPr vert="horz" tIns="0" rIns="87782"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69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2560320" y="15496973"/>
            <a:ext cx="37702541" cy="8412480"/>
          </a:xfrm>
        </p:spPr>
        <p:txBody>
          <a:bodyPr lIns="0" rIns="87782"/>
          <a:lstStyle>
            <a:lvl1pPr marL="0" marR="219456" indent="0" algn="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A69E18F-5AFD-438E-B319-85881589BF60}" type="datetimeFigureOut">
              <a:rPr lang="en-US" smtClean="0"/>
              <a:t>6/13/18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54950B5-0798-41DC-83ED-E85AFDB446B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9E18F-5AFD-438E-B319-85881589BF60}"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950B5-0798-41DC-83ED-E85AFDB446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4389128"/>
            <a:ext cx="9875520" cy="2501646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2194560" y="4389128"/>
            <a:ext cx="28895040" cy="2501646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9E18F-5AFD-438E-B319-85881589BF60}"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950B5-0798-41DC-83ED-E85AFDB446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9E18F-5AFD-438E-B319-85881589BF60}"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950B5-0798-41DC-83ED-E85AFDB446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45689" y="6320333"/>
            <a:ext cx="37307520" cy="6539789"/>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269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545689" y="12982388"/>
            <a:ext cx="37307520" cy="7246618"/>
          </a:xfrm>
        </p:spPr>
        <p:txBody>
          <a:bodyPr lIns="219456" rIns="219456" anchor="t"/>
          <a:lstStyle>
            <a:lvl1pPr marL="0" indent="0">
              <a:buNone/>
              <a:defRPr sz="106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A69E18F-5AFD-438E-B319-85881589BF60}"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950B5-0798-41DC-83ED-E85AFDB446B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502080" cy="5486400"/>
          </a:xfrm>
        </p:spPr>
        <p:txBody>
          <a:bodyPr/>
          <a:lstStyle/>
          <a:p>
            <a:r>
              <a:rPr kumimoji="0" lang="en-US"/>
              <a:t>Click to edit Master title style</a:t>
            </a:r>
          </a:p>
        </p:txBody>
      </p:sp>
      <p:sp>
        <p:nvSpPr>
          <p:cNvPr id="3" name="Content Placeholder 2"/>
          <p:cNvSpPr>
            <a:spLocks noGrp="1"/>
          </p:cNvSpPr>
          <p:nvPr>
            <p:ph sz="half" idx="1"/>
          </p:nvPr>
        </p:nvSpPr>
        <p:spPr>
          <a:xfrm>
            <a:off x="2194560" y="9216408"/>
            <a:ext cx="19385280" cy="21287232"/>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22311360" y="9216408"/>
            <a:ext cx="19385280" cy="21287232"/>
          </a:xfrm>
        </p:spPr>
        <p:txBody>
          <a:bodyPr/>
          <a:lstStyle>
            <a:lvl1pPr>
              <a:defRPr sz="12500"/>
            </a:lvl1pPr>
            <a:lvl2pPr>
              <a:defRPr sz="11500"/>
            </a:lvl2pPr>
            <a:lvl3pPr>
              <a:defRPr sz="9600"/>
            </a:lvl3pPr>
            <a:lvl4pPr>
              <a:defRPr sz="8600"/>
            </a:lvl4pPr>
            <a:lvl5pPr>
              <a:defRPr sz="8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A69E18F-5AFD-438E-B319-85881589BF60}" type="datetimeFigureOut">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950B5-0798-41DC-83ED-E85AFDB446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502080" cy="5486400"/>
          </a:xfrm>
        </p:spPr>
        <p:txBody>
          <a:bodyPr tIns="219456" anchor="b"/>
          <a:lstStyle>
            <a:lvl1pPr>
              <a:defRPr/>
            </a:lvl1pPr>
          </a:lstStyle>
          <a:p>
            <a:r>
              <a:rPr kumimoji="0" lang="en-US"/>
              <a:t>Click to edit Master title style</a:t>
            </a:r>
          </a:p>
        </p:txBody>
      </p:sp>
      <p:sp>
        <p:nvSpPr>
          <p:cNvPr id="3" name="Text Placeholder 2"/>
          <p:cNvSpPr>
            <a:spLocks noGrp="1"/>
          </p:cNvSpPr>
          <p:nvPr>
            <p:ph type="body" idx="1"/>
          </p:nvPr>
        </p:nvSpPr>
        <p:spPr>
          <a:xfrm>
            <a:off x="2194561" y="8905191"/>
            <a:ext cx="19392903" cy="3164890"/>
          </a:xfrm>
        </p:spPr>
        <p:txBody>
          <a:bodyPr lIns="219456" tIns="0" rIns="219456" bIns="0" anchor="ctr">
            <a:noAutofit/>
          </a:bodyP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22296123" y="8926837"/>
            <a:ext cx="19400520" cy="3143246"/>
          </a:xfrm>
        </p:spPr>
        <p:txBody>
          <a:bodyPr lIns="219456" tIns="0" rIns="219456" bIns="0" anchor="ctr"/>
          <a:lstStyle>
            <a:lvl1pPr marL="0" indent="0">
              <a:buNone/>
              <a:defRPr sz="11500" b="1" cap="none" baseline="0">
                <a:solidFill>
                  <a:schemeClr val="tx2"/>
                </a:solidFill>
                <a:effectLst/>
              </a:defRPr>
            </a:lvl1pPr>
            <a:lvl2pPr>
              <a:buNone/>
              <a:defRPr sz="9600" b="1"/>
            </a:lvl2pPr>
            <a:lvl3pPr>
              <a:buNone/>
              <a:defRPr sz="8600" b="1"/>
            </a:lvl3pPr>
            <a:lvl4pPr>
              <a:buNone/>
              <a:defRPr sz="7700" b="1"/>
            </a:lvl4pPr>
            <a:lvl5pPr>
              <a:buNone/>
              <a:defRPr sz="77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194561" y="12070080"/>
            <a:ext cx="19392903" cy="18459456"/>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2296123" y="12070080"/>
            <a:ext cx="19400520" cy="18459456"/>
          </a:xfrm>
        </p:spPr>
        <p:txBody>
          <a:bodyPr tIns="0"/>
          <a:lstStyle>
            <a:lvl1pPr>
              <a:defRPr sz="10600"/>
            </a:lvl1pPr>
            <a:lvl2pPr>
              <a:defRPr sz="9600"/>
            </a:lvl2pPr>
            <a:lvl3pPr>
              <a:defRPr sz="8600"/>
            </a:lvl3pPr>
            <a:lvl4pPr>
              <a:defRPr sz="7700"/>
            </a:lvl4pPr>
            <a:lvl5pPr>
              <a:defRPr sz="77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A69E18F-5AFD-438E-B319-85881589BF60}" type="datetimeFigureOut">
              <a:rPr lang="en-US" smtClean="0"/>
              <a:t>6/13/18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950B5-0798-41DC-83ED-E85AFDB446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3379622"/>
            <a:ext cx="39867840" cy="5486400"/>
          </a:xfrm>
        </p:spPr>
        <p:txBody>
          <a:bodyPr vert="horz" tIns="219456"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A69E18F-5AFD-438E-B319-85881589BF60}" type="datetimeFigureOut">
              <a:rPr lang="en-US" smtClean="0"/>
              <a:t>6/13/18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950B5-0798-41DC-83ED-E85AFDB446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9E18F-5AFD-438E-B319-85881589BF60}" type="datetimeFigureOut">
              <a:rPr lang="en-US" smtClean="0"/>
              <a:t>6/13/18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950B5-0798-41DC-83ED-E85AFDB446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840" y="2468890"/>
            <a:ext cx="13167360" cy="5577840"/>
          </a:xfrm>
        </p:spPr>
        <p:txBody>
          <a:bodyPr lIns="0" anchor="b">
            <a:noAutofit/>
          </a:bodyPr>
          <a:lstStyle>
            <a:lvl1pPr algn="l" rtl="0">
              <a:spcBef>
                <a:spcPct val="0"/>
              </a:spcBef>
              <a:buNone/>
              <a:defRPr sz="125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3291840" y="8046720"/>
            <a:ext cx="13167360" cy="21945600"/>
          </a:xfrm>
        </p:spPr>
        <p:txBody>
          <a:bodyPr lIns="87782" rIns="87782"/>
          <a:lstStyle>
            <a:lvl1pPr marL="0" indent="0" algn="l">
              <a:buNone/>
              <a:defRPr sz="6700"/>
            </a:lvl1pPr>
            <a:lvl2pPr indent="0" algn="l">
              <a:buNone/>
              <a:defRPr sz="5800"/>
            </a:lvl2pPr>
            <a:lvl3pPr indent="0" algn="l">
              <a:buNone/>
              <a:defRPr sz="4800"/>
            </a:lvl3pPr>
            <a:lvl4pPr indent="0" algn="l">
              <a:buNone/>
              <a:defRPr sz="4300"/>
            </a:lvl4pPr>
            <a:lvl5pPr indent="0" algn="l">
              <a:buNone/>
              <a:defRPr sz="43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7160240" y="8046720"/>
            <a:ext cx="24536400" cy="21945600"/>
          </a:xfrm>
        </p:spPr>
        <p:txBody>
          <a:bodyPr tIns="0"/>
          <a:lstStyle>
            <a:lvl1pPr>
              <a:defRPr sz="13400"/>
            </a:lvl1pPr>
            <a:lvl2pPr>
              <a:defRPr sz="12500"/>
            </a:lvl2pPr>
            <a:lvl3pPr>
              <a:defRPr sz="11500"/>
            </a:lvl3pPr>
            <a:lvl4pPr>
              <a:defRPr sz="9600"/>
            </a:lvl4pPr>
            <a:lvl5pPr>
              <a:defRPr sz="8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A69E18F-5AFD-438E-B319-85881589BF60}" type="datetimeFigureOut">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950B5-0798-41DC-83ED-E85AFDB446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15195615" y="5318770"/>
            <a:ext cx="25237440" cy="1975104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12" name="Right Triangle 11"/>
          <p:cNvSpPr/>
          <p:nvPr/>
        </p:nvSpPr>
        <p:spPr>
          <a:xfrm rot="420000" flipV="1">
            <a:off x="38419843" y="25726892"/>
            <a:ext cx="746151" cy="746150"/>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a:p>
        </p:txBody>
      </p:sp>
      <p:sp>
        <p:nvSpPr>
          <p:cNvPr id="2" name="Title 1"/>
          <p:cNvSpPr>
            <a:spLocks noGrp="1"/>
          </p:cNvSpPr>
          <p:nvPr>
            <p:ph type="title"/>
          </p:nvPr>
        </p:nvSpPr>
        <p:spPr>
          <a:xfrm>
            <a:off x="2926081" y="5649583"/>
            <a:ext cx="10621671" cy="7596581"/>
          </a:xfrm>
        </p:spPr>
        <p:txBody>
          <a:bodyPr vert="horz" lIns="219456" tIns="219456" rIns="219456" bIns="219456" anchor="b"/>
          <a:lstStyle>
            <a:lvl1pPr algn="l">
              <a:buNone/>
              <a:defRPr sz="96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2926080" y="13578168"/>
            <a:ext cx="10607040" cy="10460736"/>
          </a:xfrm>
        </p:spPr>
        <p:txBody>
          <a:bodyPr lIns="307238" rIns="219456" bIns="219456" anchor="t"/>
          <a:lstStyle>
            <a:lvl1pPr marL="0" indent="0" algn="l">
              <a:spcBef>
                <a:spcPts val="1200"/>
              </a:spcBef>
              <a:buFontTx/>
              <a:buNone/>
              <a:defRPr sz="6200"/>
            </a:lvl1pPr>
            <a:lvl2pPr>
              <a:defRPr sz="5800"/>
            </a:lvl2pPr>
            <a:lvl3pPr>
              <a:defRPr sz="4800"/>
            </a:lvl3pPr>
            <a:lvl4pPr>
              <a:defRPr sz="4300"/>
            </a:lvl4pPr>
            <a:lvl5pPr>
              <a:defRPr sz="4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A69E18F-5AFD-438E-B319-85881589BF60}" type="datetimeFigureOut">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8770560" y="30510482"/>
            <a:ext cx="2926080" cy="1752600"/>
          </a:xfrm>
        </p:spPr>
        <p:txBody>
          <a:bodyPr/>
          <a:lstStyle/>
          <a:p>
            <a:fld id="{054950B5-0798-41DC-83ED-E85AFDB446BB}" type="slidenum">
              <a:rPr lang="en-US" smtClean="0"/>
              <a:t>‹#›</a:t>
            </a:fld>
            <a:endParaRPr lang="en-US"/>
          </a:p>
        </p:txBody>
      </p:sp>
      <p:sp>
        <p:nvSpPr>
          <p:cNvPr id="3" name="Picture Placeholder 2"/>
          <p:cNvSpPr>
            <a:spLocks noGrp="1"/>
          </p:cNvSpPr>
          <p:nvPr>
            <p:ph type="pic" idx="1"/>
          </p:nvPr>
        </p:nvSpPr>
        <p:spPr>
          <a:xfrm rot="420000">
            <a:off x="16731807" y="5757682"/>
            <a:ext cx="22165056" cy="18873216"/>
          </a:xfrm>
          <a:prstGeom prst="rect">
            <a:avLst/>
          </a:prstGeom>
          <a:solidFill>
            <a:schemeClr val="bg2"/>
          </a:solidFill>
          <a:ln w="3000" cap="rnd">
            <a:solidFill>
              <a:srgbClr val="C0C0C0"/>
            </a:solidFill>
            <a:round/>
          </a:ln>
          <a:effectLst/>
        </p:spPr>
        <p:txBody>
          <a:bodyPr/>
          <a:lstStyle>
            <a:lvl1pPr marL="0" indent="0">
              <a:buNone/>
              <a:defRPr sz="15400"/>
            </a:lvl1pPr>
          </a:lstStyle>
          <a:p>
            <a:r>
              <a:rPr kumimoji="0" lang="en-US"/>
              <a:t>Click icon to add picture</a:t>
            </a:r>
            <a:endParaRPr kumimoji="0" lang="en-US" dirty="0"/>
          </a:p>
        </p:txBody>
      </p:sp>
      <p:sp>
        <p:nvSpPr>
          <p:cNvPr id="10" name="Freeform 9"/>
          <p:cNvSpPr>
            <a:spLocks/>
          </p:cNvSpPr>
          <p:nvPr/>
        </p:nvSpPr>
        <p:spPr bwMode="auto">
          <a:xfrm flipV="1">
            <a:off x="-45720" y="27919680"/>
            <a:ext cx="43982640" cy="499872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21031200" y="29855162"/>
            <a:ext cx="22860000" cy="306324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45720" y="-34292"/>
            <a:ext cx="43982640" cy="499872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21031200" y="-34289"/>
            <a:ext cx="22860000" cy="306324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438912" tIns="219456" rIns="438912" bIns="219456"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2194560" y="3379622"/>
            <a:ext cx="39502080" cy="5486400"/>
          </a:xfrm>
          <a:prstGeom prst="rect">
            <a:avLst/>
          </a:prstGeom>
        </p:spPr>
        <p:txBody>
          <a:bodyPr vert="horz" lIns="0" tIns="219456" rIns="0" bIns="0" anchor="b">
            <a:normAutofit/>
          </a:bodyPr>
          <a:lstStyle/>
          <a:p>
            <a:r>
              <a:rPr kumimoji="0" lang="en-US"/>
              <a:t>Click to edit Master title style</a:t>
            </a:r>
          </a:p>
        </p:txBody>
      </p:sp>
      <p:sp>
        <p:nvSpPr>
          <p:cNvPr id="30" name="Text Placeholder 29"/>
          <p:cNvSpPr>
            <a:spLocks noGrp="1"/>
          </p:cNvSpPr>
          <p:nvPr>
            <p:ph type="body" idx="1"/>
          </p:nvPr>
        </p:nvSpPr>
        <p:spPr>
          <a:xfrm>
            <a:off x="2194560" y="9290304"/>
            <a:ext cx="39502080" cy="21067776"/>
          </a:xfrm>
          <a:prstGeom prst="rect">
            <a:avLst/>
          </a:prstGeom>
        </p:spPr>
        <p:txBody>
          <a:bodyPr vert="horz" lIns="438912" tIns="219456" rIns="438912" bIns="21945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2194560" y="30510482"/>
            <a:ext cx="10241280" cy="17526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fld id="{5A69E18F-5AFD-438E-B319-85881589BF60}" type="datetimeFigureOut">
              <a:rPr lang="en-US" smtClean="0"/>
              <a:t>6/13/18</a:t>
            </a:fld>
            <a:endParaRPr lang="en-US"/>
          </a:p>
        </p:txBody>
      </p:sp>
      <p:sp>
        <p:nvSpPr>
          <p:cNvPr id="22" name="Footer Placeholder 21"/>
          <p:cNvSpPr>
            <a:spLocks noGrp="1"/>
          </p:cNvSpPr>
          <p:nvPr>
            <p:ph type="ftr" sz="quarter" idx="3"/>
          </p:nvPr>
        </p:nvSpPr>
        <p:spPr>
          <a:xfrm>
            <a:off x="12801600" y="30510482"/>
            <a:ext cx="16093440" cy="1752600"/>
          </a:xfrm>
          <a:prstGeom prst="rect">
            <a:avLst/>
          </a:prstGeom>
        </p:spPr>
        <p:txBody>
          <a:bodyPr vert="horz" lIns="0" tIns="0" rIns="0" bIns="0" anchor="b"/>
          <a:lstStyle>
            <a:lvl1pPr algn="l" eaLnBrk="1" latinLnBrk="0" hangingPunct="1">
              <a:defRPr kumimoji="0" sz="58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38039040" y="30510482"/>
            <a:ext cx="3657600" cy="1752600"/>
          </a:xfrm>
          <a:prstGeom prst="rect">
            <a:avLst/>
          </a:prstGeom>
        </p:spPr>
        <p:txBody>
          <a:bodyPr vert="horz" lIns="0" tIns="0" rIns="0" bIns="0" anchor="b"/>
          <a:lstStyle>
            <a:lvl1pPr algn="r" eaLnBrk="1" latinLnBrk="0" hangingPunct="1">
              <a:defRPr kumimoji="0" sz="5800">
                <a:solidFill>
                  <a:schemeClr val="tx2">
                    <a:shade val="90000"/>
                  </a:schemeClr>
                </a:solidFill>
              </a:defRPr>
            </a:lvl1pPr>
          </a:lstStyle>
          <a:p>
            <a:fld id="{054950B5-0798-41DC-83ED-E85AFDB446BB}" type="slidenum">
              <a:rPr lang="en-US" smtClean="0"/>
              <a:t>‹#›</a:t>
            </a:fld>
            <a:endParaRPr lang="en-US"/>
          </a:p>
        </p:txBody>
      </p:sp>
      <p:grpSp>
        <p:nvGrpSpPr>
          <p:cNvPr id="2" name="Group 1"/>
          <p:cNvGrpSpPr/>
          <p:nvPr/>
        </p:nvGrpSpPr>
        <p:grpSpPr>
          <a:xfrm>
            <a:off x="-91281" y="971558"/>
            <a:ext cx="44066631" cy="3116276"/>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24000" b="0" kern="1200">
          <a:ln>
            <a:noFill/>
          </a:ln>
          <a:solidFill>
            <a:schemeClr val="tx2"/>
          </a:solidFill>
          <a:effectLst/>
          <a:latin typeface="+mj-lt"/>
          <a:ea typeface="+mj-ea"/>
          <a:cs typeface="+mj-cs"/>
        </a:defRPr>
      </a:lvl1pPr>
    </p:titleStyle>
    <p:bodyStyle>
      <a:lvl1pPr marL="1316736" indent="-1316736" algn="l" rtl="0" eaLnBrk="1" latinLnBrk="0" hangingPunct="1">
        <a:spcBef>
          <a:spcPct val="20000"/>
        </a:spcBef>
        <a:buClr>
          <a:schemeClr val="accent3"/>
        </a:buClr>
        <a:buSzPct val="95000"/>
        <a:buFont typeface="Wingdings 2"/>
        <a:buChar char=""/>
        <a:defRPr kumimoji="0" sz="12500" kern="1200">
          <a:solidFill>
            <a:schemeClr val="tx1"/>
          </a:solidFill>
          <a:latin typeface="+mn-lt"/>
          <a:ea typeface="+mn-ea"/>
          <a:cs typeface="+mn-cs"/>
        </a:defRPr>
      </a:lvl1pPr>
      <a:lvl2pPr marL="3072384" indent="-1185062" algn="l" rtl="0" eaLnBrk="1" latinLnBrk="0" hangingPunct="1">
        <a:spcBef>
          <a:spcPct val="20000"/>
        </a:spcBef>
        <a:buClr>
          <a:schemeClr val="accent1"/>
        </a:buClr>
        <a:buSzPct val="85000"/>
        <a:buFont typeface="Wingdings 2"/>
        <a:buChar char=""/>
        <a:defRPr kumimoji="0" sz="11500" kern="1200">
          <a:solidFill>
            <a:schemeClr val="tx1"/>
          </a:solidFill>
          <a:latin typeface="+mn-lt"/>
          <a:ea typeface="+mn-ea"/>
          <a:cs typeface="+mn-cs"/>
        </a:defRPr>
      </a:lvl2pPr>
      <a:lvl3pPr marL="4389120" indent="-1185062" algn="l" rtl="0" eaLnBrk="1" latinLnBrk="0" hangingPunct="1">
        <a:spcBef>
          <a:spcPct val="20000"/>
        </a:spcBef>
        <a:buClr>
          <a:schemeClr val="accent2"/>
        </a:buClr>
        <a:buSzPct val="70000"/>
        <a:buFont typeface="Wingdings 2"/>
        <a:buChar char=""/>
        <a:defRPr kumimoji="0" sz="10100" kern="1200">
          <a:solidFill>
            <a:schemeClr val="tx1"/>
          </a:solidFill>
          <a:latin typeface="+mn-lt"/>
          <a:ea typeface="+mn-ea"/>
          <a:cs typeface="+mn-cs"/>
        </a:defRPr>
      </a:lvl3pPr>
      <a:lvl4pPr marL="5705856" indent="-1009498" algn="l" rtl="0" eaLnBrk="1" latinLnBrk="0" hangingPunct="1">
        <a:spcBef>
          <a:spcPct val="20000"/>
        </a:spcBef>
        <a:buClr>
          <a:schemeClr val="accent3"/>
        </a:buClr>
        <a:buSzPct val="65000"/>
        <a:buFont typeface="Wingdings 2"/>
        <a:buChar char=""/>
        <a:defRPr kumimoji="0" sz="9600" kern="1200">
          <a:solidFill>
            <a:schemeClr val="tx1"/>
          </a:solidFill>
          <a:latin typeface="+mn-lt"/>
          <a:ea typeface="+mn-ea"/>
          <a:cs typeface="+mn-cs"/>
        </a:defRPr>
      </a:lvl4pPr>
      <a:lvl5pPr marL="7022592" indent="-1009498" algn="l" rtl="0" eaLnBrk="1" latinLnBrk="0" hangingPunct="1">
        <a:spcBef>
          <a:spcPct val="20000"/>
        </a:spcBef>
        <a:buClr>
          <a:schemeClr val="accent4"/>
        </a:buClr>
        <a:buSzPct val="65000"/>
        <a:buFont typeface="Wingdings 2"/>
        <a:buChar char=""/>
        <a:defRPr kumimoji="0" sz="9600" kern="1200">
          <a:solidFill>
            <a:schemeClr val="tx1"/>
          </a:solidFill>
          <a:latin typeface="+mn-lt"/>
          <a:ea typeface="+mn-ea"/>
          <a:cs typeface="+mn-cs"/>
        </a:defRPr>
      </a:lvl5pPr>
      <a:lvl6pPr marL="8339328" indent="-1009498" algn="l" rtl="0" eaLnBrk="1" latinLnBrk="0" hangingPunct="1">
        <a:spcBef>
          <a:spcPct val="20000"/>
        </a:spcBef>
        <a:buClr>
          <a:schemeClr val="accent5"/>
        </a:buClr>
        <a:buSzPct val="80000"/>
        <a:buFont typeface="Wingdings 2"/>
        <a:buChar char=""/>
        <a:defRPr kumimoji="0" sz="8600" kern="1200">
          <a:solidFill>
            <a:schemeClr val="tx1"/>
          </a:solidFill>
          <a:latin typeface="+mn-lt"/>
          <a:ea typeface="+mn-ea"/>
          <a:cs typeface="+mn-cs"/>
        </a:defRPr>
      </a:lvl6pPr>
      <a:lvl7pPr marL="9217152" indent="-877824" algn="l" rtl="0" eaLnBrk="1" latinLnBrk="0" hangingPunct="1">
        <a:spcBef>
          <a:spcPct val="20000"/>
        </a:spcBef>
        <a:buClr>
          <a:schemeClr val="accent6"/>
        </a:buClr>
        <a:buSzPct val="80000"/>
        <a:buFont typeface="Wingdings 2"/>
        <a:buChar char=""/>
        <a:defRPr kumimoji="0" sz="7700" kern="1200" baseline="0">
          <a:solidFill>
            <a:schemeClr val="tx1"/>
          </a:solidFill>
          <a:latin typeface="+mn-lt"/>
          <a:ea typeface="+mn-ea"/>
          <a:cs typeface="+mn-cs"/>
        </a:defRPr>
      </a:lvl7pPr>
      <a:lvl8pPr marL="10533888" indent="-877824" algn="l" rtl="0" eaLnBrk="1" latinLnBrk="0" hangingPunct="1">
        <a:spcBef>
          <a:spcPct val="20000"/>
        </a:spcBef>
        <a:buClr>
          <a:schemeClr val="tx2"/>
        </a:buClr>
        <a:buChar char="•"/>
        <a:defRPr kumimoji="0" sz="7700" kern="1200">
          <a:solidFill>
            <a:schemeClr val="tx1"/>
          </a:solidFill>
          <a:latin typeface="+mn-lt"/>
          <a:ea typeface="+mn-ea"/>
          <a:cs typeface="+mn-cs"/>
        </a:defRPr>
      </a:lvl8pPr>
      <a:lvl9pPr marL="11850624" indent="-877824" algn="l" rtl="0" eaLnBrk="1" latinLnBrk="0" hangingPunct="1">
        <a:spcBef>
          <a:spcPct val="20000"/>
        </a:spcBef>
        <a:buClr>
          <a:schemeClr val="tx2"/>
        </a:buClr>
        <a:buFontTx/>
        <a:buChar char="•"/>
        <a:defRPr kumimoji="0" sz="6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diagramData" Target="../diagrams/data1.xml"/><Relationship Id="rId18" Type="http://schemas.openxmlformats.org/officeDocument/2006/relationships/diagramData" Target="../diagrams/data2.xml"/><Relationship Id="rId26" Type="http://schemas.openxmlformats.org/officeDocument/2006/relationships/diagramColors" Target="../diagrams/colors3.xml"/><Relationship Id="rId3" Type="http://schemas.openxmlformats.org/officeDocument/2006/relationships/image" Target="../media/image1.jpeg"/><Relationship Id="rId21" Type="http://schemas.openxmlformats.org/officeDocument/2006/relationships/diagramColors" Target="../diagrams/colors2.xml"/><Relationship Id="rId7" Type="http://schemas.openxmlformats.org/officeDocument/2006/relationships/hyperlink" Target="https://link.springer.com/article/10.1007/s10461-012-0178-1" TargetMode="External"/><Relationship Id="rId12" Type="http://schemas.openxmlformats.org/officeDocument/2006/relationships/hyperlink" Target="http://www.hrc.org/resources/hrc-issue-brief-hiv-aids-and-the-lgbt-community" TargetMode="External"/><Relationship Id="rId17" Type="http://schemas.microsoft.com/office/2007/relationships/diagramDrawing" Target="../diagrams/drawing1.xml"/><Relationship Id="rId25" Type="http://schemas.openxmlformats.org/officeDocument/2006/relationships/diagramQuickStyle" Target="../diagrams/quickStyle3.xml"/><Relationship Id="rId33" Type="http://schemas.openxmlformats.org/officeDocument/2006/relationships/image" Target="../media/image7.jpeg"/><Relationship Id="rId2" Type="http://schemas.openxmlformats.org/officeDocument/2006/relationships/notesSlide" Target="../notesSlides/notesSlide1.xml"/><Relationship Id="rId16" Type="http://schemas.openxmlformats.org/officeDocument/2006/relationships/diagramColors" Target="../diagrams/colors1.xml"/><Relationship Id="rId20" Type="http://schemas.openxmlformats.org/officeDocument/2006/relationships/diagramQuickStyle" Target="../diagrams/quickStyle2.xml"/><Relationship Id="rId29"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s://www.ncbi.nlm.nih.gov/pmc/articles/PMC3805059/" TargetMode="External"/><Relationship Id="rId11" Type="http://schemas.openxmlformats.org/officeDocument/2006/relationships/hyperlink" Target="https://www.cdc.gov/nchhstp/newsroom/docs/factsheets/cdc-msm-508.pdf" TargetMode="External"/><Relationship Id="rId24" Type="http://schemas.openxmlformats.org/officeDocument/2006/relationships/diagramLayout" Target="../diagrams/layout3.xml"/><Relationship Id="rId32" Type="http://schemas.openxmlformats.org/officeDocument/2006/relationships/image" Target="../media/image6.tiff"/><Relationship Id="rId5" Type="http://schemas.openxmlformats.org/officeDocument/2006/relationships/hyperlink" Target="http://www.sciencedirect.com/science/article/pii/S1055329009001034" TargetMode="External"/><Relationship Id="rId15" Type="http://schemas.openxmlformats.org/officeDocument/2006/relationships/diagramQuickStyle" Target="../diagrams/quickStyle1.xml"/><Relationship Id="rId23" Type="http://schemas.openxmlformats.org/officeDocument/2006/relationships/diagramData" Target="../diagrams/data3.xml"/><Relationship Id="rId28" Type="http://schemas.openxmlformats.org/officeDocument/2006/relationships/image" Target="../media/image2.jpeg"/><Relationship Id="rId10" Type="http://schemas.openxmlformats.org/officeDocument/2006/relationships/hyperlink" Target="http://www.thebody.com/index.html?ic=3001" TargetMode="External"/><Relationship Id="rId19" Type="http://schemas.openxmlformats.org/officeDocument/2006/relationships/diagramLayout" Target="../diagrams/layout2.xml"/><Relationship Id="rId31" Type="http://schemas.openxmlformats.org/officeDocument/2006/relationships/image" Target="../media/image5.tiff"/><Relationship Id="rId4" Type="http://schemas.openxmlformats.org/officeDocument/2006/relationships/hyperlink" Target="http://www.sciencedirect.com/science/article/pii/S0140197112001601" TargetMode="External"/><Relationship Id="rId9" Type="http://schemas.openxmlformats.org/officeDocument/2006/relationships/hyperlink" Target="https://www.cdc.gov/actagainstaids/campaigns/starttalking/prevention.html" TargetMode="External"/><Relationship Id="rId14" Type="http://schemas.openxmlformats.org/officeDocument/2006/relationships/diagramLayout" Target="../diagrams/layout1.xml"/><Relationship Id="rId22" Type="http://schemas.microsoft.com/office/2007/relationships/diagramDrawing" Target="../diagrams/drawing2.xml"/><Relationship Id="rId27" Type="http://schemas.microsoft.com/office/2007/relationships/diagramDrawing" Target="../diagrams/drawing3.xml"/><Relationship Id="rId30" Type="http://schemas.openxmlformats.org/officeDocument/2006/relationships/image" Target="../media/image4.tiff"/><Relationship Id="rId8" Type="http://schemas.openxmlformats.org/officeDocument/2006/relationships/hyperlink" Target="https://www.cdc.gov/hi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7" name="Rectangle 26"/>
          <p:cNvSpPr/>
          <p:nvPr/>
        </p:nvSpPr>
        <p:spPr>
          <a:xfrm>
            <a:off x="1143000" y="21259800"/>
            <a:ext cx="13563600" cy="10994528"/>
          </a:xfrm>
          <a:prstGeom prst="rect">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lh6.googleusercontent.com/zj-lCuVWiMv7ivM_Fcq4k07mBkAt7VWlQk7b6fK2374unLoct10xy5RoeSpfQ4T47uiZveYQB5Ox5WwbeDCkOmdKcQLuX0sjWTEKLIe90Wn0BhLg48-cpclv-XuSVOUgiI9PJ1Q">
            <a:extLst>
              <a:ext uri="{FF2B5EF4-FFF2-40B4-BE49-F238E27FC236}">
                <a16:creationId xmlns:a16="http://schemas.microsoft.com/office/drawing/2014/main" id="{E2886A5F-1847-8249-9061-AFBBF6B0E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8200" y="21391931"/>
            <a:ext cx="2286000" cy="405721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15468600" y="23774400"/>
            <a:ext cx="13639800" cy="8479928"/>
          </a:xfrm>
          <a:prstGeom prst="rect">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5468600" y="23774400"/>
            <a:ext cx="13639800" cy="9140964"/>
          </a:xfrm>
          <a:prstGeom prst="rect">
            <a:avLst/>
          </a:prstGeom>
          <a:noFill/>
          <a:ln w="76200">
            <a:noFill/>
          </a:ln>
        </p:spPr>
        <p:txBody>
          <a:bodyPr wrap="square" numCol="1" rtlCol="0">
            <a:spAutoFit/>
          </a:bodyPr>
          <a:lstStyle/>
          <a:p>
            <a:pPr algn="ctr"/>
            <a:r>
              <a:rPr lang="en-US" sz="2800" b="1" dirty="0"/>
              <a:t>Summary of Storyline</a:t>
            </a:r>
            <a:endParaRPr lang="en-US" sz="2400" b="1" dirty="0"/>
          </a:p>
          <a:p>
            <a:pPr algn="just"/>
            <a:r>
              <a:rPr lang="en-US" sz="2400" dirty="0"/>
              <a:t>Alex reflects on how he had heard about preventative methods, including his irrelevant sex education class in high school that did not take into account his sexual orientation. Here he expresses his feelings of discrimination and stigmatization.</a:t>
            </a:r>
          </a:p>
          <a:p>
            <a:pPr algn="ctr"/>
            <a:r>
              <a:rPr lang="en-US" sz="2800" b="1" dirty="0"/>
              <a:t>Teaching Notes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r>
              <a:rPr lang="en-US" sz="2800" b="1" dirty="0"/>
              <a:t>References</a:t>
            </a:r>
          </a:p>
          <a:p>
            <a:r>
              <a:rPr lang="en-US" sz="2000" dirty="0"/>
              <a:t>“It's crazy being a Black, gay youth.” Getting information about HIV prevention: A pilot study - </a:t>
            </a:r>
            <a:r>
              <a:rPr lang="en-US" sz="2000" u="sng" dirty="0">
                <a:hlinkClick r:id="rId4"/>
              </a:rPr>
              <a:t>http://www.sciencedirect.com/science/article/pii/S0140197112001601</a:t>
            </a:r>
            <a:endParaRPr lang="en-US" sz="2000" dirty="0"/>
          </a:p>
          <a:p>
            <a:r>
              <a:rPr lang="en-US" sz="2000" dirty="0"/>
              <a:t>HIV Prevention and Primary Care for Transgender Women in a Community-Based Clinic - </a:t>
            </a:r>
            <a:r>
              <a:rPr lang="en-US" sz="2000" u="sng" dirty="0">
                <a:hlinkClick r:id="rId5"/>
              </a:rPr>
              <a:t>http://www.sciencedirect.com/science/article/pii/S1055329009001034</a:t>
            </a:r>
            <a:endParaRPr lang="en-US" sz="2000" u="sng" dirty="0"/>
          </a:p>
          <a:p>
            <a:r>
              <a:rPr lang="en-US" sz="2000" dirty="0"/>
              <a:t>A call to action for comprehensive HIV services for men who have sex with men - </a:t>
            </a:r>
            <a:r>
              <a:rPr lang="en-US" sz="2000" u="sng" dirty="0">
                <a:hlinkClick r:id="rId6"/>
              </a:rPr>
              <a:t>https://www.ncbi.nlm.nih.gov/pmc/articles/PMC3805059/</a:t>
            </a:r>
            <a:r>
              <a:rPr lang="en-US" sz="2000" u="sng" dirty="0"/>
              <a:t> </a:t>
            </a:r>
          </a:p>
          <a:p>
            <a:r>
              <a:rPr lang="en-US" sz="2000" dirty="0"/>
              <a:t>HIV Prevention Interventions for Adolescents and Young Adults: What About the Needs of Gay and Bisexual Males? - </a:t>
            </a:r>
            <a:r>
              <a:rPr lang="en-US" sz="2000" u="sng" dirty="0">
                <a:hlinkClick r:id="rId7"/>
              </a:rPr>
              <a:t>https://link.springer.com/article/10.1007%2Fs10461-012-0178-1</a:t>
            </a:r>
            <a:endParaRPr lang="en-US" sz="2000" dirty="0"/>
          </a:p>
          <a:p>
            <a:endParaRPr lang="en-US" sz="2400" dirty="0"/>
          </a:p>
          <a:p>
            <a:endParaRPr lang="en-US" sz="2400" dirty="0"/>
          </a:p>
        </p:txBody>
      </p:sp>
      <p:sp>
        <p:nvSpPr>
          <p:cNvPr id="53" name="Rectangle 52"/>
          <p:cNvSpPr/>
          <p:nvPr/>
        </p:nvSpPr>
        <p:spPr>
          <a:xfrm>
            <a:off x="29870400" y="21336000"/>
            <a:ext cx="13182600" cy="6681490"/>
          </a:xfrm>
          <a:prstGeom prst="rect">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0022800" y="21336000"/>
            <a:ext cx="12877800" cy="6678751"/>
          </a:xfrm>
          <a:prstGeom prst="rect">
            <a:avLst/>
          </a:prstGeom>
          <a:noFill/>
          <a:ln w="76200">
            <a:noFill/>
          </a:ln>
        </p:spPr>
        <p:txBody>
          <a:bodyPr wrap="square" numCol="1" rtlCol="0">
            <a:spAutoFit/>
          </a:bodyPr>
          <a:lstStyle/>
          <a:p>
            <a:pPr algn="ctr"/>
            <a:r>
              <a:rPr lang="en-US" sz="2800" b="1" dirty="0"/>
              <a:t>Reflections</a:t>
            </a:r>
          </a:p>
          <a:p>
            <a:pPr algn="just"/>
            <a:r>
              <a:rPr lang="en-US" sz="2400" dirty="0"/>
              <a:t>Students seemed to enjoy the hands-on and visual aspect of the transmission activity. Many students enjoyed the storyline and character development.</a:t>
            </a:r>
          </a:p>
          <a:p>
            <a:pPr algn="ctr"/>
            <a:r>
              <a:rPr lang="en-US" sz="2800" b="1" dirty="0"/>
              <a:t>Future Directions</a:t>
            </a:r>
          </a:p>
          <a:p>
            <a:pPr algn="just">
              <a:buFont typeface="Arial" pitchFamily="34" charset="0"/>
              <a:buChar char="•"/>
            </a:pPr>
            <a:r>
              <a:rPr lang="en-US" sz="2400" dirty="0"/>
              <a:t> Some students felt negatively about the representation of minority characters and topics. We want to reframe the storyline and teaching to not have a deficit view of MSMs, those in poverty, or people of color.</a:t>
            </a:r>
          </a:p>
          <a:p>
            <a:pPr algn="just">
              <a:buFont typeface="Arial" pitchFamily="34" charset="0"/>
              <a:buChar char="•"/>
            </a:pPr>
            <a:r>
              <a:rPr lang="en-US" sz="2400" dirty="0"/>
              <a:t> Some students did not see the value or relevance of such topics to biology. We need to make sure the science is more integrated and emphasize the complex, interdisciplinary, real-world nature of the problem.</a:t>
            </a:r>
          </a:p>
          <a:p>
            <a:pPr algn="just">
              <a:buFont typeface="Arial" pitchFamily="34" charset="0"/>
              <a:buChar char="•"/>
            </a:pPr>
            <a:r>
              <a:rPr lang="en-US" sz="2400" dirty="0"/>
              <a:t> For their final project we plan on offering and facilitating brainstorm discussions around possible prevention plans and audiences to encourage more variability</a:t>
            </a:r>
            <a:r>
              <a:rPr lang="en-US" sz="2800" dirty="0"/>
              <a:t>.</a:t>
            </a:r>
            <a:endParaRPr lang="en-US" sz="2800" b="1" dirty="0"/>
          </a:p>
          <a:p>
            <a:pPr algn="ctr"/>
            <a:r>
              <a:rPr lang="en-US" sz="2800" b="1" dirty="0"/>
              <a:t>Feedback</a:t>
            </a:r>
          </a:p>
          <a:p>
            <a:pPr algn="just">
              <a:buFont typeface="Arial" pitchFamily="34" charset="0"/>
              <a:buChar char="•"/>
            </a:pPr>
            <a:r>
              <a:rPr lang="en-US" sz="2800" dirty="0"/>
              <a:t> </a:t>
            </a:r>
            <a:r>
              <a:rPr lang="en-US" sz="2400" dirty="0"/>
              <a:t>Some students felt that there was too much work in not enough time. We would like to know how to best structure the lesson in the future in the interest of time and content?</a:t>
            </a:r>
          </a:p>
          <a:p>
            <a:pPr algn="just">
              <a:buFont typeface="Arial" pitchFamily="34" charset="0"/>
              <a:buChar char="•"/>
            </a:pPr>
            <a:r>
              <a:rPr lang="en-US" sz="2400" dirty="0"/>
              <a:t> How do we represent the challenges of sexual minority populations without playing into stereotypes or portraying them in a negative light? </a:t>
            </a:r>
          </a:p>
        </p:txBody>
      </p:sp>
      <p:sp>
        <p:nvSpPr>
          <p:cNvPr id="28" name="Rectangle 27"/>
          <p:cNvSpPr/>
          <p:nvPr/>
        </p:nvSpPr>
        <p:spPr>
          <a:xfrm>
            <a:off x="15468600" y="6553200"/>
            <a:ext cx="13639800" cy="15773400"/>
          </a:xfrm>
          <a:prstGeom prst="rect">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5468600" y="6553201"/>
            <a:ext cx="13639800" cy="16158270"/>
          </a:xfrm>
          <a:prstGeom prst="rect">
            <a:avLst/>
          </a:prstGeom>
          <a:noFill/>
          <a:ln w="76200">
            <a:noFill/>
          </a:ln>
        </p:spPr>
        <p:txBody>
          <a:bodyPr wrap="square" numCol="1" rtlCol="0">
            <a:spAutoFit/>
          </a:bodyPr>
          <a:lstStyle/>
          <a:p>
            <a:pPr algn="ctr"/>
            <a:r>
              <a:rPr lang="en-US" sz="2800" b="1" dirty="0"/>
              <a:t>Summary of Storyline</a:t>
            </a:r>
          </a:p>
          <a:p>
            <a:pPr algn="just"/>
            <a:r>
              <a:rPr lang="en-US" sz="2400" dirty="0"/>
              <a:t>Alex has spent all night researching some basic HIV questions when his roommate asks about his odd behavior. After a rude comment from his roommate and replaying the sexual encounter, he reflects on the actual odds of contracting HIV.</a:t>
            </a:r>
            <a:endParaRPr lang="en-US" sz="2400" b="1" dirty="0"/>
          </a:p>
          <a:p>
            <a:pPr algn="ctr"/>
            <a:r>
              <a:rPr lang="en-US" sz="2800" b="1" dirty="0"/>
              <a:t>Teaching Notes</a:t>
            </a:r>
          </a:p>
          <a:p>
            <a:pPr marL="457200" indent="-514350" algn="just">
              <a:buFont typeface="+mj-lt"/>
              <a:buAutoNum type="arabicPeriod"/>
            </a:pPr>
            <a:r>
              <a:rPr lang="en-US" sz="2400" dirty="0"/>
              <a:t>After reading Part 2, students are lead through an activity using poker chips to simulate transmission events and the effect of protective measures on prevalence. </a:t>
            </a:r>
          </a:p>
          <a:p>
            <a:pPr marL="457200" indent="-514350" algn="just">
              <a:buFont typeface="+mj-lt"/>
              <a:buAutoNum type="arabicPeriod"/>
            </a:pPr>
            <a:r>
              <a:rPr lang="en-US" sz="2400" dirty="0"/>
              <a:t>With a headcount of students (n=49) and two different colored poker chips, all students receive a random white poker chip with number on it (#’s 1-49). One student is then chosen to get 4 red chips and give three of those to their classmates (representative of a rate of infection where R</a:t>
            </a:r>
            <a:r>
              <a:rPr lang="en-US" sz="2400" baseline="30000" dirty="0"/>
              <a:t>0 </a:t>
            </a:r>
            <a:r>
              <a:rPr lang="en-US" sz="2400" dirty="0"/>
              <a:t>= 3). The students record the prevalence, and each newly infected person gets 3 new red chips to give to new people, and the prevalence is recorded again. After three transmission events, students discuss what they think the red poker chips symbolize.</a:t>
            </a:r>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lgn="just">
              <a:buFont typeface="+mj-lt"/>
              <a:buAutoNum type="arabicPeriod"/>
            </a:pPr>
            <a:r>
              <a:rPr lang="en-US" sz="2400" dirty="0"/>
              <a:t>The instructor repeats the activity again, but eliminates a percentage (e.g. 20%, or #’s 1-9) of students who are predetermined to be ‘protected’. The prevalence is counted three times after each transmission event, however after each event those who are ‘protected’ are not included in the count and do not get chips to pass on to other students. </a:t>
            </a:r>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buFont typeface="+mj-lt"/>
              <a:buAutoNum type="arabicPeriod"/>
            </a:pPr>
            <a:endParaRPr lang="en-US" sz="2400" dirty="0"/>
          </a:p>
          <a:p>
            <a:pPr marL="457200" indent="-514350" algn="just">
              <a:buFont typeface="+mj-lt"/>
              <a:buAutoNum type="arabicPeriod"/>
            </a:pPr>
            <a:r>
              <a:rPr lang="en-US" sz="2400" dirty="0"/>
              <a:t>This is done a third time, with an even higher percentage of those ‘protected’ (e.g. 80%, transmission event 1-n=1, event 2- n=3, event 3-n=5). Students at this point can discuss the meaning of the white chips, how the prevalence of infections can be reduced in a population including physical protections as well as social and behavioral protections, and the limitations of our simulation. They are also asked to graph and compare the prevalence across the simulations.  </a:t>
            </a:r>
          </a:p>
          <a:p>
            <a:endParaRPr lang="en-US" sz="2800" b="1" dirty="0"/>
          </a:p>
        </p:txBody>
      </p:sp>
      <p:sp>
        <p:nvSpPr>
          <p:cNvPr id="3" name="Rectangle 2"/>
          <p:cNvSpPr/>
          <p:nvPr/>
        </p:nvSpPr>
        <p:spPr>
          <a:xfrm>
            <a:off x="0" y="0"/>
            <a:ext cx="43891200" cy="4800600"/>
          </a:xfrm>
          <a:prstGeom prst="rect">
            <a:avLst/>
          </a:prstGeom>
          <a:solidFill>
            <a:schemeClr val="bg1">
              <a:lumMod val="9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38912" tIns="219456" rIns="438912" bIns="219456" rtlCol="0" anchor="ctr"/>
          <a:lstStyle/>
          <a:p>
            <a:pPr algn="ctr"/>
            <a:endParaRPr lang="en-US"/>
          </a:p>
        </p:txBody>
      </p:sp>
      <p:sp>
        <p:nvSpPr>
          <p:cNvPr id="5" name="TextBox 4"/>
          <p:cNvSpPr txBox="1"/>
          <p:nvPr/>
        </p:nvSpPr>
        <p:spPr>
          <a:xfrm>
            <a:off x="1143000" y="5486400"/>
            <a:ext cx="13563600"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Abstract</a:t>
            </a:r>
          </a:p>
        </p:txBody>
      </p:sp>
      <p:sp>
        <p:nvSpPr>
          <p:cNvPr id="6" name="TextBox 5"/>
          <p:cNvSpPr txBox="1"/>
          <p:nvPr/>
        </p:nvSpPr>
        <p:spPr>
          <a:xfrm>
            <a:off x="1143000" y="6477000"/>
            <a:ext cx="13563600" cy="6986528"/>
          </a:xfrm>
          <a:prstGeom prst="rect">
            <a:avLst/>
          </a:prstGeom>
          <a:solidFill>
            <a:schemeClr val="accent2">
              <a:lumMod val="20000"/>
              <a:lumOff val="80000"/>
            </a:schemeClr>
          </a:solidFill>
          <a:ln w="76200">
            <a:solidFill>
              <a:schemeClr val="tx1"/>
            </a:solidFill>
          </a:ln>
        </p:spPr>
        <p:txBody>
          <a:bodyPr wrap="square" rtlCol="0">
            <a:spAutoFit/>
          </a:bodyPr>
          <a:lstStyle/>
          <a:p>
            <a:pPr algn="just"/>
            <a:r>
              <a:rPr lang="en-US" sz="2800" dirty="0"/>
              <a:t>This case study is being developed to bring to light the experiences of the LGBT community (specifically Men who have sex with Men or MSMs) related to HIV.  According to the CDC, MSMs account for over 50% of those living with HIV and 70% of new infections are located within this population. The storyline centers around the experience of a gay college student struggling with the fact that he may have contracted HIV.  Throughout the case study, students follow the character’s intellectual journey to understand the nature of the disease such as transmission, preventative measures, and the differences between HIV and AIDS. Additionally, the students are exposed to new knowledge on who is disproportionately impacted by HIV, including sexual minority populations such as MSM’s, especially those of color.  The inequality is caused by a number of factors including racism, homophobia, classism, stigmatization, and heteronormative HIV prevention methods and research. As a final assessment of their knowledge, students create and present a public health project designed to inform and educate the public on HIV. After a round of implementation, this case study is being revised to submit for publication, so any feedback or suggestions would be greatly appreciated.</a:t>
            </a:r>
          </a:p>
        </p:txBody>
      </p:sp>
      <p:sp>
        <p:nvSpPr>
          <p:cNvPr id="7" name="TextBox 6"/>
          <p:cNvSpPr txBox="1"/>
          <p:nvPr/>
        </p:nvSpPr>
        <p:spPr>
          <a:xfrm>
            <a:off x="177800" y="502639"/>
            <a:ext cx="43713400" cy="3539430"/>
          </a:xfrm>
          <a:prstGeom prst="rect">
            <a:avLst/>
          </a:prstGeom>
          <a:noFill/>
        </p:spPr>
        <p:txBody>
          <a:bodyPr wrap="square" rtlCol="0">
            <a:spAutoFit/>
          </a:bodyPr>
          <a:lstStyle/>
          <a:p>
            <a:pPr algn="ctr"/>
            <a:r>
              <a:rPr lang="en-US" sz="8000" b="1" dirty="0"/>
              <a:t>The Morning After: A Case Study of the Impacts of HIV on Sexual Minority Populations</a:t>
            </a:r>
            <a:br>
              <a:rPr lang="en-US" dirty="0"/>
            </a:br>
            <a:r>
              <a:rPr lang="en-US" sz="7200" b="1" dirty="0"/>
              <a:t>Enya J. Granados</a:t>
            </a:r>
            <a:r>
              <a:rPr lang="en-US" sz="7200" dirty="0"/>
              <a:t>, </a:t>
            </a:r>
            <a:r>
              <a:rPr lang="en-US" sz="7200" dirty="0" err="1"/>
              <a:t>Kaylee</a:t>
            </a:r>
            <a:r>
              <a:rPr lang="en-US" sz="7200" dirty="0"/>
              <a:t> M. Wilburn, Justin A. </a:t>
            </a:r>
            <a:r>
              <a:rPr lang="en-US" sz="7200" dirty="0" err="1"/>
              <a:t>Pruneski</a:t>
            </a:r>
            <a:endParaRPr lang="en-US" sz="7200" b="0" dirty="0"/>
          </a:p>
          <a:p>
            <a:pPr algn="ctr"/>
            <a:r>
              <a:rPr lang="en-US" sz="7200" dirty="0"/>
              <a:t>Heidelberg University, Tiffin, OH</a:t>
            </a:r>
            <a:endParaRPr lang="en-US" sz="7200" b="0" dirty="0"/>
          </a:p>
        </p:txBody>
      </p:sp>
      <p:sp>
        <p:nvSpPr>
          <p:cNvPr id="8" name="TextBox 7"/>
          <p:cNvSpPr txBox="1"/>
          <p:nvPr/>
        </p:nvSpPr>
        <p:spPr>
          <a:xfrm>
            <a:off x="1143000" y="13868400"/>
            <a:ext cx="13563600"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Audience and Objectives </a:t>
            </a:r>
          </a:p>
        </p:txBody>
      </p:sp>
      <p:sp>
        <p:nvSpPr>
          <p:cNvPr id="9" name="TextBox 8"/>
          <p:cNvSpPr txBox="1"/>
          <p:nvPr/>
        </p:nvSpPr>
        <p:spPr>
          <a:xfrm>
            <a:off x="1143000" y="14944665"/>
            <a:ext cx="13563600" cy="4893647"/>
          </a:xfrm>
          <a:prstGeom prst="rect">
            <a:avLst/>
          </a:prstGeom>
          <a:solidFill>
            <a:schemeClr val="accent2">
              <a:lumMod val="20000"/>
              <a:lumOff val="80000"/>
            </a:schemeClr>
          </a:solidFill>
          <a:ln w="76200">
            <a:solidFill>
              <a:schemeClr val="tx1"/>
            </a:solidFill>
          </a:ln>
        </p:spPr>
        <p:txBody>
          <a:bodyPr wrap="square" rtlCol="0">
            <a:spAutoFit/>
          </a:bodyPr>
          <a:lstStyle/>
          <a:p>
            <a:pPr algn="just"/>
            <a:r>
              <a:rPr lang="en-US" sz="2400" dirty="0"/>
              <a:t>The case study was designed for High School and Undergraduate Introductory Biology courses.  It would also be appropriate for any course that emphasizes Public Health, Health/Science Communication, or LGBTQ Issues. There is no prior knowledge needed to understand or be successful within this case study. </a:t>
            </a:r>
            <a:endParaRPr lang="en-US" sz="2400" b="0" dirty="0"/>
          </a:p>
          <a:p>
            <a:br>
              <a:rPr lang="en-US" sz="2400" dirty="0"/>
            </a:br>
            <a:r>
              <a:rPr lang="en-US" sz="2400" dirty="0"/>
              <a:t> Students successfully completing this case study should be able to:</a:t>
            </a:r>
            <a:endParaRPr lang="en-US" sz="2400" b="0" dirty="0"/>
          </a:p>
          <a:p>
            <a:pPr marL="457200" fontAlgn="base">
              <a:buFont typeface="Arial" pitchFamily="34" charset="0"/>
              <a:buChar char="•"/>
            </a:pPr>
            <a:r>
              <a:rPr lang="en-US" sz="2400" dirty="0"/>
              <a:t> Discuss basic background information on HIV, AIDS, prevention and treatment methods.</a:t>
            </a:r>
          </a:p>
          <a:p>
            <a:pPr marL="457200" fontAlgn="base">
              <a:buFont typeface="Arial" pitchFamily="34" charset="0"/>
              <a:buChar char="•"/>
            </a:pPr>
            <a:r>
              <a:rPr lang="en-US" sz="2400" dirty="0"/>
              <a:t> Determine the impact of preventative measures on the transmission of HIV. </a:t>
            </a:r>
          </a:p>
          <a:p>
            <a:pPr marL="457200" fontAlgn="base">
              <a:buFont typeface="Arial" pitchFamily="34" charset="0"/>
              <a:buChar char="•"/>
            </a:pPr>
            <a:r>
              <a:rPr lang="en-US" sz="2400" dirty="0"/>
              <a:t> Identify factors that contribute to a disproportionate effect of HIV in sexual minority populations (LGBTQ). </a:t>
            </a:r>
          </a:p>
          <a:p>
            <a:pPr marL="457200" fontAlgn="base">
              <a:buFont typeface="Arial" pitchFamily="34" charset="0"/>
              <a:buChar char="•"/>
            </a:pPr>
            <a:r>
              <a:rPr lang="en-US" sz="2400" dirty="0"/>
              <a:t> Compare different forms of communication about a scientific topic. </a:t>
            </a:r>
          </a:p>
          <a:p>
            <a:pPr marL="457200" fontAlgn="base">
              <a:buFont typeface="Arial" pitchFamily="34" charset="0"/>
              <a:buChar char="•"/>
            </a:pPr>
            <a:r>
              <a:rPr lang="en-US" sz="2400" dirty="0"/>
              <a:t> Design an HIV prevention strategy targeted to a specific audience.</a:t>
            </a:r>
          </a:p>
          <a:p>
            <a:pPr marL="457200" fontAlgn="base">
              <a:buFont typeface="Arial" pitchFamily="34" charset="0"/>
              <a:buChar char="•"/>
            </a:pPr>
            <a:r>
              <a:rPr lang="en-US" sz="2400" dirty="0"/>
              <a:t> Create a tool to effectively communicate their HIV prevention strategy.</a:t>
            </a:r>
          </a:p>
        </p:txBody>
      </p:sp>
      <p:sp>
        <p:nvSpPr>
          <p:cNvPr id="10" name="TextBox 9"/>
          <p:cNvSpPr txBox="1"/>
          <p:nvPr/>
        </p:nvSpPr>
        <p:spPr>
          <a:xfrm>
            <a:off x="1143000" y="20193000"/>
            <a:ext cx="13563600"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Part I: The Morning After</a:t>
            </a:r>
          </a:p>
        </p:txBody>
      </p:sp>
      <p:sp>
        <p:nvSpPr>
          <p:cNvPr id="11" name="TextBox 10"/>
          <p:cNvSpPr txBox="1"/>
          <p:nvPr/>
        </p:nvSpPr>
        <p:spPr>
          <a:xfrm>
            <a:off x="15468600" y="5486400"/>
            <a:ext cx="13639800"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Part II: May the Odds Be Ever In Your Favor</a:t>
            </a:r>
          </a:p>
        </p:txBody>
      </p:sp>
      <p:sp>
        <p:nvSpPr>
          <p:cNvPr id="14" name="TextBox 13"/>
          <p:cNvSpPr txBox="1"/>
          <p:nvPr/>
        </p:nvSpPr>
        <p:spPr>
          <a:xfrm>
            <a:off x="29921201" y="12496800"/>
            <a:ext cx="13131799"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Implementation</a:t>
            </a:r>
          </a:p>
        </p:txBody>
      </p:sp>
      <p:sp>
        <p:nvSpPr>
          <p:cNvPr id="15" name="TextBox 14"/>
          <p:cNvSpPr txBox="1"/>
          <p:nvPr/>
        </p:nvSpPr>
        <p:spPr>
          <a:xfrm>
            <a:off x="15468600" y="22707600"/>
            <a:ext cx="13639800"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Part III: Flashback</a:t>
            </a:r>
          </a:p>
        </p:txBody>
      </p:sp>
      <p:sp>
        <p:nvSpPr>
          <p:cNvPr id="16" name="TextBox 15"/>
          <p:cNvSpPr txBox="1"/>
          <p:nvPr/>
        </p:nvSpPr>
        <p:spPr>
          <a:xfrm>
            <a:off x="29946600" y="5486400"/>
            <a:ext cx="13106400"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Part IV: Public Health Project</a:t>
            </a:r>
          </a:p>
        </p:txBody>
      </p:sp>
      <p:sp>
        <p:nvSpPr>
          <p:cNvPr id="17" name="TextBox 16"/>
          <p:cNvSpPr txBox="1"/>
          <p:nvPr/>
        </p:nvSpPr>
        <p:spPr>
          <a:xfrm>
            <a:off x="29870400" y="20345400"/>
            <a:ext cx="13182600"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Discussion</a:t>
            </a:r>
          </a:p>
        </p:txBody>
      </p:sp>
      <p:sp>
        <p:nvSpPr>
          <p:cNvPr id="19" name="TextBox 18"/>
          <p:cNvSpPr txBox="1"/>
          <p:nvPr/>
        </p:nvSpPr>
        <p:spPr>
          <a:xfrm>
            <a:off x="29870400" y="28247102"/>
            <a:ext cx="13182600" cy="707886"/>
          </a:xfrm>
          <a:prstGeom prst="rect">
            <a:avLst/>
          </a:prstGeom>
          <a:solidFill>
            <a:schemeClr val="bg1">
              <a:lumMod val="95000"/>
            </a:schemeClr>
          </a:solidFill>
          <a:ln w="76200">
            <a:solidFill>
              <a:schemeClr val="tx1"/>
            </a:solidFill>
          </a:ln>
        </p:spPr>
        <p:txBody>
          <a:bodyPr wrap="square" rtlCol="0">
            <a:spAutoFit/>
          </a:bodyPr>
          <a:lstStyle/>
          <a:p>
            <a:pPr algn="ctr"/>
            <a:r>
              <a:rPr lang="en-US" sz="4000" dirty="0"/>
              <a:t>Acknowledgements</a:t>
            </a:r>
          </a:p>
        </p:txBody>
      </p:sp>
      <p:sp>
        <p:nvSpPr>
          <p:cNvPr id="23" name="TextBox 22"/>
          <p:cNvSpPr txBox="1"/>
          <p:nvPr/>
        </p:nvSpPr>
        <p:spPr>
          <a:xfrm>
            <a:off x="1295400" y="21564600"/>
            <a:ext cx="10896600" cy="2369880"/>
          </a:xfrm>
          <a:prstGeom prst="rect">
            <a:avLst/>
          </a:prstGeom>
          <a:noFill/>
          <a:ln w="76200">
            <a:noFill/>
          </a:ln>
        </p:spPr>
        <p:txBody>
          <a:bodyPr wrap="square" numCol="1" rtlCol="0">
            <a:spAutoFit/>
          </a:bodyPr>
          <a:lstStyle/>
          <a:p>
            <a:pPr algn="ctr"/>
            <a:r>
              <a:rPr lang="en-US" sz="2800" b="1" dirty="0"/>
              <a:t>                           Summary of Storyline</a:t>
            </a:r>
          </a:p>
          <a:p>
            <a:pPr algn="just"/>
            <a:r>
              <a:rPr lang="en-US" sz="2400" dirty="0"/>
              <a:t>The students meet the main character of the story, Alex, who is a gay college student confiding in a friend about his worry of having contracted something after his sexual encounter with another student on campus. He has many questions and seeks to answer basic questions about the distinction of HIV versus AIDS, signs and symptoms, and possible treatment methods.</a:t>
            </a:r>
          </a:p>
        </p:txBody>
      </p:sp>
      <p:sp>
        <p:nvSpPr>
          <p:cNvPr id="36" name="TextBox 35"/>
          <p:cNvSpPr txBox="1"/>
          <p:nvPr/>
        </p:nvSpPr>
        <p:spPr>
          <a:xfrm>
            <a:off x="16281399" y="11631543"/>
            <a:ext cx="2590800" cy="707886"/>
          </a:xfrm>
          <a:prstGeom prst="rect">
            <a:avLst/>
          </a:prstGeom>
          <a:solidFill>
            <a:schemeClr val="bg1"/>
          </a:solidFill>
          <a:ln>
            <a:solidFill>
              <a:schemeClr val="tx1"/>
            </a:solidFill>
          </a:ln>
        </p:spPr>
        <p:txBody>
          <a:bodyPr wrap="square" rtlCol="0">
            <a:spAutoFit/>
          </a:bodyPr>
          <a:lstStyle/>
          <a:p>
            <a:r>
              <a:rPr lang="en-US" sz="2000" dirty="0"/>
              <a:t>1</a:t>
            </a:r>
            <a:r>
              <a:rPr lang="en-US" sz="2000" baseline="30000" dirty="0"/>
              <a:t>st</a:t>
            </a:r>
            <a:r>
              <a:rPr lang="en-US" sz="2000" dirty="0"/>
              <a:t> Transmission Event</a:t>
            </a:r>
          </a:p>
          <a:p>
            <a:r>
              <a:rPr lang="en-US" sz="2000" dirty="0"/>
              <a:t>Prevalence = 4</a:t>
            </a:r>
          </a:p>
        </p:txBody>
      </p:sp>
      <p:sp>
        <p:nvSpPr>
          <p:cNvPr id="37" name="TextBox 36"/>
          <p:cNvSpPr txBox="1"/>
          <p:nvPr/>
        </p:nvSpPr>
        <p:spPr>
          <a:xfrm>
            <a:off x="20802600" y="11636514"/>
            <a:ext cx="2743200" cy="707886"/>
          </a:xfrm>
          <a:prstGeom prst="rect">
            <a:avLst/>
          </a:prstGeom>
          <a:solidFill>
            <a:schemeClr val="bg1"/>
          </a:solidFill>
          <a:ln>
            <a:solidFill>
              <a:schemeClr val="tx1"/>
            </a:solidFill>
          </a:ln>
        </p:spPr>
        <p:txBody>
          <a:bodyPr wrap="square" rtlCol="0">
            <a:spAutoFit/>
          </a:bodyPr>
          <a:lstStyle/>
          <a:p>
            <a:r>
              <a:rPr lang="en-US" sz="2000" dirty="0"/>
              <a:t>2</a:t>
            </a:r>
            <a:r>
              <a:rPr lang="en-US" sz="2000" baseline="30000" dirty="0"/>
              <a:t>nd</a:t>
            </a:r>
            <a:r>
              <a:rPr lang="en-US" sz="2000" dirty="0"/>
              <a:t> Transmission Event</a:t>
            </a:r>
          </a:p>
          <a:p>
            <a:r>
              <a:rPr lang="en-US" sz="2000" dirty="0"/>
              <a:t>Prevalence= 13</a:t>
            </a:r>
          </a:p>
        </p:txBody>
      </p:sp>
      <p:sp>
        <p:nvSpPr>
          <p:cNvPr id="38" name="TextBox 37"/>
          <p:cNvSpPr txBox="1"/>
          <p:nvPr/>
        </p:nvSpPr>
        <p:spPr>
          <a:xfrm>
            <a:off x="25653999" y="11636514"/>
            <a:ext cx="2667000" cy="707886"/>
          </a:xfrm>
          <a:prstGeom prst="rect">
            <a:avLst/>
          </a:prstGeom>
          <a:solidFill>
            <a:schemeClr val="bg1"/>
          </a:solidFill>
          <a:ln>
            <a:solidFill>
              <a:schemeClr val="tx1"/>
            </a:solidFill>
          </a:ln>
        </p:spPr>
        <p:txBody>
          <a:bodyPr wrap="square" rtlCol="0">
            <a:spAutoFit/>
          </a:bodyPr>
          <a:lstStyle/>
          <a:p>
            <a:r>
              <a:rPr lang="en-US" sz="2000" dirty="0"/>
              <a:t>3</a:t>
            </a:r>
            <a:r>
              <a:rPr lang="en-US" sz="2000" baseline="30000" dirty="0"/>
              <a:t>rd</a:t>
            </a:r>
            <a:r>
              <a:rPr lang="en-US" sz="2000" dirty="0"/>
              <a:t> Transmission Event</a:t>
            </a:r>
          </a:p>
          <a:p>
            <a:r>
              <a:rPr lang="en-US" sz="2000" dirty="0"/>
              <a:t>Prevalence= 41</a:t>
            </a:r>
          </a:p>
        </p:txBody>
      </p:sp>
      <p:sp>
        <p:nvSpPr>
          <p:cNvPr id="39" name="TextBox 38"/>
          <p:cNvSpPr txBox="1"/>
          <p:nvPr/>
        </p:nvSpPr>
        <p:spPr>
          <a:xfrm>
            <a:off x="16002000" y="16687800"/>
            <a:ext cx="2590800" cy="707886"/>
          </a:xfrm>
          <a:prstGeom prst="rect">
            <a:avLst/>
          </a:prstGeom>
          <a:solidFill>
            <a:schemeClr val="bg1"/>
          </a:solidFill>
          <a:ln>
            <a:solidFill>
              <a:schemeClr val="tx1"/>
            </a:solidFill>
          </a:ln>
        </p:spPr>
        <p:txBody>
          <a:bodyPr wrap="square" rtlCol="0">
            <a:spAutoFit/>
          </a:bodyPr>
          <a:lstStyle/>
          <a:p>
            <a:r>
              <a:rPr lang="en-US" sz="2000" dirty="0"/>
              <a:t>1</a:t>
            </a:r>
            <a:r>
              <a:rPr lang="en-US" sz="2000" baseline="30000" dirty="0"/>
              <a:t>st</a:t>
            </a:r>
            <a:r>
              <a:rPr lang="en-US" sz="2000" dirty="0"/>
              <a:t> Transmission Event</a:t>
            </a:r>
          </a:p>
          <a:p>
            <a:r>
              <a:rPr lang="en-US" sz="2000" dirty="0"/>
              <a:t>Prevalence = 4</a:t>
            </a:r>
          </a:p>
        </p:txBody>
      </p:sp>
      <p:sp>
        <p:nvSpPr>
          <p:cNvPr id="40" name="TextBox 39"/>
          <p:cNvSpPr txBox="1"/>
          <p:nvPr/>
        </p:nvSpPr>
        <p:spPr>
          <a:xfrm>
            <a:off x="20802600" y="16719827"/>
            <a:ext cx="2743200" cy="707886"/>
          </a:xfrm>
          <a:prstGeom prst="rect">
            <a:avLst/>
          </a:prstGeom>
          <a:solidFill>
            <a:schemeClr val="bg1"/>
          </a:solidFill>
          <a:ln>
            <a:solidFill>
              <a:schemeClr val="tx1"/>
            </a:solidFill>
          </a:ln>
        </p:spPr>
        <p:txBody>
          <a:bodyPr wrap="square" rtlCol="0">
            <a:spAutoFit/>
          </a:bodyPr>
          <a:lstStyle/>
          <a:p>
            <a:r>
              <a:rPr lang="en-US" sz="2000" dirty="0"/>
              <a:t>2</a:t>
            </a:r>
            <a:r>
              <a:rPr lang="en-US" sz="2000" baseline="30000" dirty="0"/>
              <a:t>nd</a:t>
            </a:r>
            <a:r>
              <a:rPr lang="en-US" sz="2000" dirty="0"/>
              <a:t> Transmission Event Prevalence = 9</a:t>
            </a:r>
          </a:p>
        </p:txBody>
      </p:sp>
      <p:sp>
        <p:nvSpPr>
          <p:cNvPr id="41" name="TextBox 40"/>
          <p:cNvSpPr txBox="1"/>
          <p:nvPr/>
        </p:nvSpPr>
        <p:spPr>
          <a:xfrm>
            <a:off x="25603200" y="16719827"/>
            <a:ext cx="2667000" cy="707886"/>
          </a:xfrm>
          <a:prstGeom prst="rect">
            <a:avLst/>
          </a:prstGeom>
          <a:solidFill>
            <a:schemeClr val="bg1"/>
          </a:solidFill>
          <a:ln>
            <a:solidFill>
              <a:schemeClr val="tx1"/>
            </a:solidFill>
          </a:ln>
        </p:spPr>
        <p:txBody>
          <a:bodyPr wrap="square" rtlCol="0">
            <a:spAutoFit/>
          </a:bodyPr>
          <a:lstStyle/>
          <a:p>
            <a:r>
              <a:rPr lang="en-US" sz="2000" dirty="0"/>
              <a:t>3</a:t>
            </a:r>
            <a:r>
              <a:rPr lang="en-US" sz="2000" baseline="30000" dirty="0"/>
              <a:t>rd</a:t>
            </a:r>
            <a:r>
              <a:rPr lang="en-US" sz="2000" dirty="0"/>
              <a:t> Transmission Event</a:t>
            </a:r>
          </a:p>
          <a:p>
            <a:r>
              <a:rPr lang="en-US" sz="2000" dirty="0"/>
              <a:t>Prevalence = 27</a:t>
            </a:r>
          </a:p>
        </p:txBody>
      </p:sp>
      <p:sp>
        <p:nvSpPr>
          <p:cNvPr id="47" name="Rectangle 46"/>
          <p:cNvSpPr/>
          <p:nvPr/>
        </p:nvSpPr>
        <p:spPr>
          <a:xfrm>
            <a:off x="29946600" y="6477000"/>
            <a:ext cx="13106400" cy="5715000"/>
          </a:xfrm>
          <a:prstGeom prst="rect">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29921201" y="13487400"/>
            <a:ext cx="13131799" cy="6477000"/>
          </a:xfrm>
          <a:prstGeom prst="rect">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30022800" y="6553200"/>
            <a:ext cx="9296400" cy="2431435"/>
          </a:xfrm>
          <a:prstGeom prst="rect">
            <a:avLst/>
          </a:prstGeom>
          <a:noFill/>
          <a:ln w="76200">
            <a:noFill/>
          </a:ln>
        </p:spPr>
        <p:txBody>
          <a:bodyPr wrap="square" numCol="1" rtlCol="0">
            <a:spAutoFit/>
          </a:bodyPr>
          <a:lstStyle/>
          <a:p>
            <a:pPr algn="ctr"/>
            <a:r>
              <a:rPr lang="en-US" sz="2800" b="1" dirty="0"/>
              <a:t>                                          Summary of Storyline</a:t>
            </a:r>
          </a:p>
          <a:p>
            <a:pPr algn="just"/>
            <a:r>
              <a:rPr lang="en-US" sz="2400" dirty="0"/>
              <a:t>Alex is at the health clinic to get tested for HIV. After all of his worrying and research, he is determined to make a difference by educating others about HIV prevention. The case ends on a cliffhanger, with the audience unaware of his results.</a:t>
            </a:r>
            <a:endParaRPr lang="en-US" sz="2800" b="1" dirty="0"/>
          </a:p>
          <a:p>
            <a:pPr algn="ctr"/>
            <a:r>
              <a:rPr lang="en-US" sz="2800" b="1" dirty="0"/>
              <a:t>                                           Teaching Notes</a:t>
            </a:r>
          </a:p>
        </p:txBody>
      </p:sp>
      <p:graphicFrame>
        <p:nvGraphicFramePr>
          <p:cNvPr id="50" name="Table 49"/>
          <p:cNvGraphicFramePr>
            <a:graphicFrameLocks noGrp="1"/>
          </p:cNvGraphicFramePr>
          <p:nvPr>
            <p:extLst>
              <p:ext uri="{D42A27DB-BD31-4B8C-83A1-F6EECF244321}">
                <p14:modId xmlns:p14="http://schemas.microsoft.com/office/powerpoint/2010/main" val="1544260474"/>
              </p:ext>
            </p:extLst>
          </p:nvPr>
        </p:nvGraphicFramePr>
        <p:xfrm>
          <a:off x="30403800" y="15163800"/>
          <a:ext cx="12192000" cy="4660900"/>
        </p:xfrm>
        <a:graphic>
          <a:graphicData uri="http://schemas.openxmlformats.org/drawingml/2006/table">
            <a:tbl>
              <a:tblPr>
                <a:tableStyleId>{35758FB7-9AC5-4552-8A53-C91805E547FA}</a:tableStyleId>
              </a:tblPr>
              <a:tblGrid>
                <a:gridCol w="2438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469900">
                <a:tc>
                  <a:txBody>
                    <a:bodyPr/>
                    <a:lstStyle/>
                    <a:p>
                      <a:pPr algn="ctr" rtl="0" fontAlgn="t">
                        <a:spcBef>
                          <a:spcPts val="0"/>
                        </a:spcBef>
                        <a:spcAft>
                          <a:spcPts val="0"/>
                        </a:spcAft>
                      </a:pPr>
                      <a:r>
                        <a:rPr lang="en-US" sz="2000" u="sng" dirty="0"/>
                        <a:t>Class Period</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sng" dirty="0"/>
                        <a:t>Student Activities</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sng" dirty="0"/>
                        <a:t>Assessments</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7500">
                <a:tc>
                  <a:txBody>
                    <a:bodyPr/>
                    <a:lstStyle/>
                    <a:p>
                      <a:pPr algn="ctr" rtl="0" fontAlgn="t">
                        <a:spcBef>
                          <a:spcPts val="0"/>
                        </a:spcBef>
                        <a:spcAft>
                          <a:spcPts val="0"/>
                        </a:spcAft>
                      </a:pPr>
                      <a:r>
                        <a:rPr lang="en-US" sz="2000" u="none" strike="noStrike" dirty="0"/>
                        <a:t>During</a:t>
                      </a:r>
                      <a:r>
                        <a:rPr lang="en-US" sz="2000" u="none" strike="noStrike" baseline="0" dirty="0"/>
                        <a:t> </a:t>
                      </a:r>
                      <a:r>
                        <a:rPr lang="en-US" sz="2000" u="none" strike="noStrike" dirty="0"/>
                        <a:t>#1</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Complete Part</a:t>
                      </a:r>
                      <a:r>
                        <a:rPr lang="en-US" sz="2000" u="none" strike="noStrike" baseline="0" dirty="0"/>
                        <a:t> 1 </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Formative (whiteboard</a:t>
                      </a:r>
                      <a:r>
                        <a:rPr lang="en-US" sz="2000" u="none" strike="noStrike" baseline="0" dirty="0"/>
                        <a:t> responses</a:t>
                      </a:r>
                      <a:r>
                        <a:rPr lang="en-US" sz="2000" u="none" strike="noStrike" dirty="0"/>
                        <a:t>)</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5300">
                <a:tc>
                  <a:txBody>
                    <a:bodyPr/>
                    <a:lstStyle/>
                    <a:p>
                      <a:pPr algn="ctr" rtl="0" fontAlgn="t">
                        <a:spcBef>
                          <a:spcPts val="0"/>
                        </a:spcBef>
                        <a:spcAft>
                          <a:spcPts val="0"/>
                        </a:spcAft>
                      </a:pPr>
                      <a:r>
                        <a:rPr lang="en-US" sz="2000" u="none" strike="noStrike" dirty="0"/>
                        <a:t>Before #2</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Finish Part 1 Questions for Homework</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spcBef>
                          <a:spcPts val="0"/>
                        </a:spcBef>
                        <a:spcAft>
                          <a:spcPts val="0"/>
                        </a:spcAft>
                      </a:pPr>
                      <a:r>
                        <a:rPr lang="en-US" sz="2000" b="0" i="0" u="none" strike="noStrike" baseline="0" dirty="0">
                          <a:solidFill>
                            <a:srgbClr val="000000"/>
                          </a:solidFill>
                          <a:latin typeface="Cambria"/>
                        </a:rPr>
                        <a:t>Formative or </a:t>
                      </a:r>
                      <a:r>
                        <a:rPr lang="en-US" sz="2000" b="0" i="0" u="none" strike="noStrike" dirty="0">
                          <a:solidFill>
                            <a:srgbClr val="000000"/>
                          </a:solidFill>
                          <a:latin typeface="Cambria"/>
                        </a:rPr>
                        <a:t>Summative</a:t>
                      </a:r>
                      <a:r>
                        <a:rPr lang="en-US" sz="2000" b="0" i="0" u="none" strike="noStrike" baseline="0" dirty="0">
                          <a:solidFill>
                            <a:srgbClr val="000000"/>
                          </a:solidFill>
                          <a:latin typeface="Cambria"/>
                        </a:rPr>
                        <a:t> (collect Part 1)</a:t>
                      </a:r>
                      <a:endParaRPr lang="en-US" sz="2000" b="0" i="0" u="none" strike="noStrike" dirty="0">
                        <a:solidFill>
                          <a:srgbClr val="000000"/>
                        </a:solidFill>
                        <a:latin typeface="Cambria"/>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17500">
                <a:tc>
                  <a:txBody>
                    <a:bodyPr/>
                    <a:lstStyle/>
                    <a:p>
                      <a:pPr algn="ctr" rtl="0" fontAlgn="t">
                        <a:spcBef>
                          <a:spcPts val="0"/>
                        </a:spcBef>
                        <a:spcAft>
                          <a:spcPts val="0"/>
                        </a:spcAft>
                      </a:pPr>
                      <a:r>
                        <a:rPr lang="en-US" sz="2000" u="none" strike="noStrike" dirty="0"/>
                        <a:t>During #2</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Complete Part 2</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Formative (collect Part 2)</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7500">
                <a:tc>
                  <a:txBody>
                    <a:bodyPr/>
                    <a:lstStyle/>
                    <a:p>
                      <a:pPr algn="ctr" rtl="0" fontAlgn="t">
                        <a:spcBef>
                          <a:spcPts val="0"/>
                        </a:spcBef>
                        <a:spcAft>
                          <a:spcPts val="0"/>
                        </a:spcAft>
                      </a:pPr>
                      <a:r>
                        <a:rPr lang="en-US" sz="2000" u="none" strike="noStrike" dirty="0"/>
                        <a:t>Before #3</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Complete Part 3 General and Article-Specific Q’s for Homework</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spcBef>
                          <a:spcPts val="0"/>
                        </a:spcBef>
                        <a:spcAft>
                          <a:spcPts val="0"/>
                        </a:spcAft>
                      </a:pPr>
                      <a:endParaRPr lang="en-US" sz="2000" b="0" i="0" u="none" strike="noStrike" dirty="0">
                        <a:solidFill>
                          <a:srgbClr val="000000"/>
                        </a:solidFill>
                        <a:latin typeface="Cambria"/>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7500">
                <a:tc>
                  <a:txBody>
                    <a:bodyPr/>
                    <a:lstStyle/>
                    <a:p>
                      <a:pPr algn="ctr" rtl="0" fontAlgn="t">
                        <a:spcBef>
                          <a:spcPts val="0"/>
                        </a:spcBef>
                        <a:spcAft>
                          <a:spcPts val="0"/>
                        </a:spcAft>
                      </a:pPr>
                      <a:r>
                        <a:rPr lang="en-US" sz="2000" dirty="0"/>
                        <a:t>During #3</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dirty="0"/>
                        <a:t>Complete Part 3</a:t>
                      </a:r>
                      <a:r>
                        <a:rPr lang="en-US" sz="2000" baseline="0" dirty="0"/>
                        <a:t> Jigsaw of Articles</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spcBef>
                          <a:spcPts val="0"/>
                        </a:spcBef>
                        <a:spcAft>
                          <a:spcPts val="0"/>
                        </a:spcAft>
                      </a:pPr>
                      <a:r>
                        <a:rPr lang="en-US" sz="2000" b="0" i="0" u="none" strike="noStrike" dirty="0">
                          <a:solidFill>
                            <a:srgbClr val="000000"/>
                          </a:solidFill>
                          <a:latin typeface="Cambria"/>
                        </a:rPr>
                        <a:t>Summative (collect Part 3)</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5300">
                <a:tc>
                  <a:txBody>
                    <a:bodyPr/>
                    <a:lstStyle/>
                    <a:p>
                      <a:pPr algn="ctr" rtl="0" fontAlgn="t">
                        <a:spcBef>
                          <a:spcPts val="0"/>
                        </a:spcBef>
                        <a:spcAft>
                          <a:spcPts val="0"/>
                        </a:spcAft>
                      </a:pPr>
                      <a:r>
                        <a:rPr lang="en-US" sz="2000" u="none" strike="noStrike" dirty="0"/>
                        <a:t>During</a:t>
                      </a:r>
                      <a:r>
                        <a:rPr lang="en-US" sz="2000" u="none" strike="noStrike" baseline="0" dirty="0"/>
                        <a:t> #4</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Part 4 Group Project Instructions and Begin Work</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95300">
                <a:tc>
                  <a:txBody>
                    <a:bodyPr/>
                    <a:lstStyle/>
                    <a:p>
                      <a:pPr algn="ctr" rtl="0" fontAlgn="t">
                        <a:spcBef>
                          <a:spcPts val="0"/>
                        </a:spcBef>
                        <a:spcAft>
                          <a:spcPts val="0"/>
                        </a:spcAft>
                      </a:pPr>
                      <a:r>
                        <a:rPr lang="en-US" sz="2000" u="none" strike="noStrike" baseline="0" dirty="0"/>
                        <a:t>Before #5</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Finish Part 4 Group Project</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7500">
                <a:tc>
                  <a:txBody>
                    <a:bodyPr/>
                    <a:lstStyle/>
                    <a:p>
                      <a:pPr algn="ctr" rtl="0" fontAlgn="base">
                        <a:spcBef>
                          <a:spcPts val="0"/>
                        </a:spcBef>
                        <a:spcAft>
                          <a:spcPts val="0"/>
                        </a:spcAft>
                      </a:pPr>
                      <a:r>
                        <a:rPr lang="en-US" sz="2000" b="0" i="0" u="none" strike="noStrike" dirty="0">
                          <a:solidFill>
                            <a:srgbClr val="000000"/>
                          </a:solidFill>
                          <a:latin typeface="Cambria"/>
                        </a:rPr>
                        <a:t>During #5</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Final Group Presentation</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2000" u="none" strike="noStrike" dirty="0"/>
                        <a:t>Summative (collect presentation and writ</a:t>
                      </a:r>
                      <a:r>
                        <a:rPr lang="en-US" sz="2000" u="none" strike="noStrike" baseline="0" dirty="0"/>
                        <a:t>e-up)</a:t>
                      </a:r>
                      <a:endParaRPr lang="en-US" sz="2000" dirty="0"/>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27" name="Rectangle 3"/>
          <p:cNvSpPr>
            <a:spLocks noChangeArrowheads="1"/>
          </p:cNvSpPr>
          <p:nvPr/>
        </p:nvSpPr>
        <p:spPr bwMode="auto">
          <a:xfrm>
            <a:off x="0" y="0"/>
            <a:ext cx="438912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800" b="0" i="0" u="none" strike="noStrike" cap="none" normalizeH="0" baseline="0">
                <a:ln>
                  <a:noFill/>
                </a:ln>
                <a:solidFill>
                  <a:schemeClr val="tx1"/>
                </a:solidFill>
                <a:effectLst/>
                <a:latin typeface="Arial" pitchFamily="34" charset="0"/>
                <a:cs typeface="Arial" pitchFamily="34" charset="0"/>
              </a:rPr>
            </a:b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2" name="TextBox 51"/>
          <p:cNvSpPr txBox="1"/>
          <p:nvPr/>
        </p:nvSpPr>
        <p:spPr>
          <a:xfrm>
            <a:off x="30022800" y="13487400"/>
            <a:ext cx="12877800" cy="1692771"/>
          </a:xfrm>
          <a:prstGeom prst="rect">
            <a:avLst/>
          </a:prstGeom>
          <a:noFill/>
          <a:ln w="76200">
            <a:noFill/>
          </a:ln>
        </p:spPr>
        <p:txBody>
          <a:bodyPr wrap="square" numCol="1" rtlCol="0">
            <a:spAutoFit/>
          </a:bodyPr>
          <a:lstStyle/>
          <a:p>
            <a:pPr algn="ctr"/>
            <a:r>
              <a:rPr lang="en-US" sz="2800" b="1" dirty="0"/>
              <a:t>Context</a:t>
            </a:r>
          </a:p>
          <a:p>
            <a:pPr algn="just"/>
            <a:r>
              <a:rPr lang="en-US" sz="2400" dirty="0"/>
              <a:t>This case was field-tested in a non-majors Introductory Biology course, with about 50 students, that met three times per week for 50 minute class periods.</a:t>
            </a:r>
          </a:p>
          <a:p>
            <a:pPr algn="ctr"/>
            <a:r>
              <a:rPr lang="en-US" sz="2800" b="1" dirty="0"/>
              <a:t>Timeline</a:t>
            </a:r>
            <a:endParaRPr lang="en-US" sz="2400" b="1" dirty="0"/>
          </a:p>
        </p:txBody>
      </p:sp>
      <p:sp>
        <p:nvSpPr>
          <p:cNvPr id="54" name="Rectangle 53"/>
          <p:cNvSpPr/>
          <p:nvPr/>
        </p:nvSpPr>
        <p:spPr>
          <a:xfrm>
            <a:off x="29870400" y="29184600"/>
            <a:ext cx="13182600" cy="3069728"/>
          </a:xfrm>
          <a:prstGeom prst="rect">
            <a:avLst/>
          </a:prstGeom>
          <a:solidFill>
            <a:schemeClr val="accent2">
              <a:lumMod val="20000"/>
              <a:lumOff val="8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371600" y="23968055"/>
            <a:ext cx="13335000" cy="8279190"/>
          </a:xfrm>
          <a:prstGeom prst="rect">
            <a:avLst/>
          </a:prstGeom>
          <a:noFill/>
        </p:spPr>
        <p:txBody>
          <a:bodyPr wrap="square" rtlCol="0">
            <a:spAutoFit/>
          </a:bodyPr>
          <a:lstStyle/>
          <a:p>
            <a:pPr algn="ctr"/>
            <a:r>
              <a:rPr lang="en-US" sz="2800" b="1" dirty="0"/>
              <a:t>Teaching Notes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endParaRPr lang="en-US" sz="2800" b="1" dirty="0"/>
          </a:p>
          <a:p>
            <a:pPr algn="ctr"/>
            <a:r>
              <a:rPr lang="en-US" sz="2800" b="1" dirty="0"/>
              <a:t>References</a:t>
            </a:r>
          </a:p>
          <a:p>
            <a:pPr fontAlgn="base"/>
            <a:r>
              <a:rPr lang="en-US" sz="2000" dirty="0"/>
              <a:t>CDC HIV/AIDS- </a:t>
            </a:r>
            <a:r>
              <a:rPr lang="en-US" sz="2000" u="sng" dirty="0">
                <a:hlinkClick r:id="rId8"/>
              </a:rPr>
              <a:t>https://www.cdc.gov/hiv/</a:t>
            </a:r>
            <a:r>
              <a:rPr lang="en-US" sz="2000" dirty="0"/>
              <a:t> </a:t>
            </a:r>
          </a:p>
          <a:p>
            <a:pPr fontAlgn="base"/>
            <a:r>
              <a:rPr lang="en-US" sz="2000" dirty="0"/>
              <a:t>CDC: HIV Prevention Q and A’s- </a:t>
            </a:r>
            <a:r>
              <a:rPr lang="en-US" sz="2000" u="sng" dirty="0">
                <a:hlinkClick r:id="rId9"/>
              </a:rPr>
              <a:t>https://www.cdc.gov/actagainstaids/campaigns/starttalking/prevention.html</a:t>
            </a:r>
            <a:endParaRPr lang="en-US" sz="2000" dirty="0"/>
          </a:p>
          <a:p>
            <a:pPr fontAlgn="base"/>
            <a:r>
              <a:rPr lang="en-US" sz="2000" dirty="0"/>
              <a:t>The Body: An HIV Resource- </a:t>
            </a:r>
            <a:r>
              <a:rPr lang="en-US" sz="2000" u="sng" dirty="0">
                <a:hlinkClick r:id="rId10"/>
              </a:rPr>
              <a:t>http://www.thebody.com/index.html?ic=3001</a:t>
            </a:r>
            <a:r>
              <a:rPr lang="en-US" sz="2000" dirty="0"/>
              <a:t> </a:t>
            </a:r>
          </a:p>
          <a:p>
            <a:pPr fontAlgn="base"/>
            <a:r>
              <a:rPr lang="en-US" sz="2000" dirty="0"/>
              <a:t>CDC Fact Sheet: HIV among Gay and Bisexual Men-</a:t>
            </a:r>
            <a:r>
              <a:rPr lang="en-US" sz="2000" u="sng" dirty="0">
                <a:hlinkClick r:id="rId11"/>
              </a:rPr>
              <a:t>https://www.cdc.gov/nchhstp/newsroom/docs/factsheets/cdc-msm-508.pdf</a:t>
            </a:r>
            <a:r>
              <a:rPr lang="en-US" sz="2000" dirty="0"/>
              <a:t>, </a:t>
            </a:r>
          </a:p>
          <a:p>
            <a:pPr fontAlgn="base"/>
            <a:r>
              <a:rPr lang="en-US" sz="2000" dirty="0"/>
              <a:t>Human Rights Campaign: How HIV Impacts LGBTQ People- </a:t>
            </a:r>
            <a:r>
              <a:rPr lang="en-US" sz="2000" u="sng" dirty="0">
                <a:hlinkClick r:id="rId12"/>
              </a:rPr>
              <a:t>http://www.hrc.org/resources/hrc-issue-brief-hiv-aids-and-the-lgbt-community</a:t>
            </a:r>
            <a:endParaRPr lang="en-US" sz="2000" b="1" dirty="0"/>
          </a:p>
        </p:txBody>
      </p:sp>
      <p:graphicFrame>
        <p:nvGraphicFramePr>
          <p:cNvPr id="58" name="Table 57"/>
          <p:cNvGraphicFramePr>
            <a:graphicFrameLocks noGrp="1"/>
          </p:cNvGraphicFramePr>
          <p:nvPr>
            <p:extLst>
              <p:ext uri="{D42A27DB-BD31-4B8C-83A1-F6EECF244321}">
                <p14:modId xmlns:p14="http://schemas.microsoft.com/office/powerpoint/2010/main" val="1424119796"/>
              </p:ext>
            </p:extLst>
          </p:nvPr>
        </p:nvGraphicFramePr>
        <p:xfrm>
          <a:off x="16281401" y="12518886"/>
          <a:ext cx="2590798" cy="2560320"/>
        </p:xfrm>
        <a:graphic>
          <a:graphicData uri="http://schemas.openxmlformats.org/drawingml/2006/table">
            <a:tbl>
              <a:tblPr firstRow="1" bandRow="1">
                <a:tableStyleId>{8A107856-5554-42FB-B03E-39F5DBC370BA}</a:tableStyleId>
              </a:tblPr>
              <a:tblGrid>
                <a:gridCol w="370114">
                  <a:extLst>
                    <a:ext uri="{9D8B030D-6E8A-4147-A177-3AD203B41FA5}">
                      <a16:colId xmlns:a16="http://schemas.microsoft.com/office/drawing/2014/main" val="20000"/>
                    </a:ext>
                  </a:extLst>
                </a:gridCol>
                <a:gridCol w="370114">
                  <a:extLst>
                    <a:ext uri="{9D8B030D-6E8A-4147-A177-3AD203B41FA5}">
                      <a16:colId xmlns:a16="http://schemas.microsoft.com/office/drawing/2014/main" val="20001"/>
                    </a:ext>
                  </a:extLst>
                </a:gridCol>
                <a:gridCol w="370114">
                  <a:extLst>
                    <a:ext uri="{9D8B030D-6E8A-4147-A177-3AD203B41FA5}">
                      <a16:colId xmlns:a16="http://schemas.microsoft.com/office/drawing/2014/main" val="20002"/>
                    </a:ext>
                  </a:extLst>
                </a:gridCol>
                <a:gridCol w="370114">
                  <a:extLst>
                    <a:ext uri="{9D8B030D-6E8A-4147-A177-3AD203B41FA5}">
                      <a16:colId xmlns:a16="http://schemas.microsoft.com/office/drawing/2014/main" val="20003"/>
                    </a:ext>
                  </a:extLst>
                </a:gridCol>
                <a:gridCol w="370114">
                  <a:extLst>
                    <a:ext uri="{9D8B030D-6E8A-4147-A177-3AD203B41FA5}">
                      <a16:colId xmlns:a16="http://schemas.microsoft.com/office/drawing/2014/main" val="20004"/>
                    </a:ext>
                  </a:extLst>
                </a:gridCol>
                <a:gridCol w="370114">
                  <a:extLst>
                    <a:ext uri="{9D8B030D-6E8A-4147-A177-3AD203B41FA5}">
                      <a16:colId xmlns:a16="http://schemas.microsoft.com/office/drawing/2014/main" val="20005"/>
                    </a:ext>
                  </a:extLst>
                </a:gridCol>
                <a:gridCol w="370114">
                  <a:extLst>
                    <a:ext uri="{9D8B030D-6E8A-4147-A177-3AD203B41FA5}">
                      <a16:colId xmlns:a16="http://schemas.microsoft.com/office/drawing/2014/main" val="20006"/>
                    </a:ext>
                  </a:extLst>
                </a:gridCol>
              </a:tblGrid>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1697060631"/>
              </p:ext>
            </p:extLst>
          </p:nvPr>
        </p:nvGraphicFramePr>
        <p:xfrm>
          <a:off x="20955001" y="12540972"/>
          <a:ext cx="2590798" cy="2560320"/>
        </p:xfrm>
        <a:graphic>
          <a:graphicData uri="http://schemas.openxmlformats.org/drawingml/2006/table">
            <a:tbl>
              <a:tblPr firstRow="1" bandRow="1">
                <a:tableStyleId>{8A107856-5554-42FB-B03E-39F5DBC370BA}</a:tableStyleId>
              </a:tblPr>
              <a:tblGrid>
                <a:gridCol w="370114">
                  <a:extLst>
                    <a:ext uri="{9D8B030D-6E8A-4147-A177-3AD203B41FA5}">
                      <a16:colId xmlns:a16="http://schemas.microsoft.com/office/drawing/2014/main" val="20000"/>
                    </a:ext>
                  </a:extLst>
                </a:gridCol>
                <a:gridCol w="370114">
                  <a:extLst>
                    <a:ext uri="{9D8B030D-6E8A-4147-A177-3AD203B41FA5}">
                      <a16:colId xmlns:a16="http://schemas.microsoft.com/office/drawing/2014/main" val="20001"/>
                    </a:ext>
                  </a:extLst>
                </a:gridCol>
                <a:gridCol w="370114">
                  <a:extLst>
                    <a:ext uri="{9D8B030D-6E8A-4147-A177-3AD203B41FA5}">
                      <a16:colId xmlns:a16="http://schemas.microsoft.com/office/drawing/2014/main" val="20002"/>
                    </a:ext>
                  </a:extLst>
                </a:gridCol>
                <a:gridCol w="370114">
                  <a:extLst>
                    <a:ext uri="{9D8B030D-6E8A-4147-A177-3AD203B41FA5}">
                      <a16:colId xmlns:a16="http://schemas.microsoft.com/office/drawing/2014/main" val="20003"/>
                    </a:ext>
                  </a:extLst>
                </a:gridCol>
                <a:gridCol w="370114">
                  <a:extLst>
                    <a:ext uri="{9D8B030D-6E8A-4147-A177-3AD203B41FA5}">
                      <a16:colId xmlns:a16="http://schemas.microsoft.com/office/drawing/2014/main" val="20004"/>
                    </a:ext>
                  </a:extLst>
                </a:gridCol>
                <a:gridCol w="370114">
                  <a:extLst>
                    <a:ext uri="{9D8B030D-6E8A-4147-A177-3AD203B41FA5}">
                      <a16:colId xmlns:a16="http://schemas.microsoft.com/office/drawing/2014/main" val="20005"/>
                    </a:ext>
                  </a:extLst>
                </a:gridCol>
                <a:gridCol w="370114">
                  <a:extLst>
                    <a:ext uri="{9D8B030D-6E8A-4147-A177-3AD203B41FA5}">
                      <a16:colId xmlns:a16="http://schemas.microsoft.com/office/drawing/2014/main" val="20006"/>
                    </a:ext>
                  </a:extLst>
                </a:gridCol>
              </a:tblGrid>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3"/>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489554202"/>
              </p:ext>
            </p:extLst>
          </p:nvPr>
        </p:nvGraphicFramePr>
        <p:xfrm>
          <a:off x="25730201" y="12518886"/>
          <a:ext cx="2590798" cy="2560320"/>
        </p:xfrm>
        <a:graphic>
          <a:graphicData uri="http://schemas.openxmlformats.org/drawingml/2006/table">
            <a:tbl>
              <a:tblPr firstRow="1" bandRow="1">
                <a:tableStyleId>{8A107856-5554-42FB-B03E-39F5DBC370BA}</a:tableStyleId>
              </a:tblPr>
              <a:tblGrid>
                <a:gridCol w="370114">
                  <a:extLst>
                    <a:ext uri="{9D8B030D-6E8A-4147-A177-3AD203B41FA5}">
                      <a16:colId xmlns:a16="http://schemas.microsoft.com/office/drawing/2014/main" val="20000"/>
                    </a:ext>
                  </a:extLst>
                </a:gridCol>
                <a:gridCol w="370114">
                  <a:extLst>
                    <a:ext uri="{9D8B030D-6E8A-4147-A177-3AD203B41FA5}">
                      <a16:colId xmlns:a16="http://schemas.microsoft.com/office/drawing/2014/main" val="20001"/>
                    </a:ext>
                  </a:extLst>
                </a:gridCol>
                <a:gridCol w="370114">
                  <a:extLst>
                    <a:ext uri="{9D8B030D-6E8A-4147-A177-3AD203B41FA5}">
                      <a16:colId xmlns:a16="http://schemas.microsoft.com/office/drawing/2014/main" val="20002"/>
                    </a:ext>
                  </a:extLst>
                </a:gridCol>
                <a:gridCol w="370114">
                  <a:extLst>
                    <a:ext uri="{9D8B030D-6E8A-4147-A177-3AD203B41FA5}">
                      <a16:colId xmlns:a16="http://schemas.microsoft.com/office/drawing/2014/main" val="20003"/>
                    </a:ext>
                  </a:extLst>
                </a:gridCol>
                <a:gridCol w="370114">
                  <a:extLst>
                    <a:ext uri="{9D8B030D-6E8A-4147-A177-3AD203B41FA5}">
                      <a16:colId xmlns:a16="http://schemas.microsoft.com/office/drawing/2014/main" val="20004"/>
                    </a:ext>
                  </a:extLst>
                </a:gridCol>
                <a:gridCol w="370114">
                  <a:extLst>
                    <a:ext uri="{9D8B030D-6E8A-4147-A177-3AD203B41FA5}">
                      <a16:colId xmlns:a16="http://schemas.microsoft.com/office/drawing/2014/main" val="20005"/>
                    </a:ext>
                  </a:extLst>
                </a:gridCol>
                <a:gridCol w="370114">
                  <a:extLst>
                    <a:ext uri="{9D8B030D-6E8A-4147-A177-3AD203B41FA5}">
                      <a16:colId xmlns:a16="http://schemas.microsoft.com/office/drawing/2014/main" val="20006"/>
                    </a:ext>
                  </a:extLst>
                </a:gridCol>
              </a:tblGrid>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1"/>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2"/>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3"/>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4"/>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6"/>
                  </a:ext>
                </a:extLst>
              </a:tr>
            </a:tbl>
          </a:graphicData>
        </a:graphic>
      </p:graphicFrame>
      <p:graphicFrame>
        <p:nvGraphicFramePr>
          <p:cNvPr id="62" name="Table 61"/>
          <p:cNvGraphicFramePr>
            <a:graphicFrameLocks noGrp="1"/>
          </p:cNvGraphicFramePr>
          <p:nvPr>
            <p:extLst>
              <p:ext uri="{D42A27DB-BD31-4B8C-83A1-F6EECF244321}">
                <p14:modId xmlns:p14="http://schemas.microsoft.com/office/powerpoint/2010/main" val="953602292"/>
              </p:ext>
            </p:extLst>
          </p:nvPr>
        </p:nvGraphicFramePr>
        <p:xfrm>
          <a:off x="16002000" y="17625834"/>
          <a:ext cx="2590798" cy="2560320"/>
        </p:xfrm>
        <a:graphic>
          <a:graphicData uri="http://schemas.openxmlformats.org/drawingml/2006/table">
            <a:tbl>
              <a:tblPr firstRow="1" bandRow="1">
                <a:tableStyleId>{8A107856-5554-42FB-B03E-39F5DBC370BA}</a:tableStyleId>
              </a:tblPr>
              <a:tblGrid>
                <a:gridCol w="370114">
                  <a:extLst>
                    <a:ext uri="{9D8B030D-6E8A-4147-A177-3AD203B41FA5}">
                      <a16:colId xmlns:a16="http://schemas.microsoft.com/office/drawing/2014/main" val="20000"/>
                    </a:ext>
                  </a:extLst>
                </a:gridCol>
                <a:gridCol w="370114">
                  <a:extLst>
                    <a:ext uri="{9D8B030D-6E8A-4147-A177-3AD203B41FA5}">
                      <a16:colId xmlns:a16="http://schemas.microsoft.com/office/drawing/2014/main" val="20001"/>
                    </a:ext>
                  </a:extLst>
                </a:gridCol>
                <a:gridCol w="370114">
                  <a:extLst>
                    <a:ext uri="{9D8B030D-6E8A-4147-A177-3AD203B41FA5}">
                      <a16:colId xmlns:a16="http://schemas.microsoft.com/office/drawing/2014/main" val="20002"/>
                    </a:ext>
                  </a:extLst>
                </a:gridCol>
                <a:gridCol w="370114">
                  <a:extLst>
                    <a:ext uri="{9D8B030D-6E8A-4147-A177-3AD203B41FA5}">
                      <a16:colId xmlns:a16="http://schemas.microsoft.com/office/drawing/2014/main" val="20003"/>
                    </a:ext>
                  </a:extLst>
                </a:gridCol>
                <a:gridCol w="370114">
                  <a:extLst>
                    <a:ext uri="{9D8B030D-6E8A-4147-A177-3AD203B41FA5}">
                      <a16:colId xmlns:a16="http://schemas.microsoft.com/office/drawing/2014/main" val="20004"/>
                    </a:ext>
                  </a:extLst>
                </a:gridCol>
                <a:gridCol w="370114">
                  <a:extLst>
                    <a:ext uri="{9D8B030D-6E8A-4147-A177-3AD203B41FA5}">
                      <a16:colId xmlns:a16="http://schemas.microsoft.com/office/drawing/2014/main" val="20005"/>
                    </a:ext>
                  </a:extLst>
                </a:gridCol>
                <a:gridCol w="370114">
                  <a:extLst>
                    <a:ext uri="{9D8B030D-6E8A-4147-A177-3AD203B41FA5}">
                      <a16:colId xmlns:a16="http://schemas.microsoft.com/office/drawing/2014/main" val="20006"/>
                    </a:ext>
                  </a:extLst>
                </a:gridCol>
              </a:tblGrid>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1539410084"/>
              </p:ext>
            </p:extLst>
          </p:nvPr>
        </p:nvGraphicFramePr>
        <p:xfrm>
          <a:off x="20955001" y="17625834"/>
          <a:ext cx="2590798" cy="2560320"/>
        </p:xfrm>
        <a:graphic>
          <a:graphicData uri="http://schemas.openxmlformats.org/drawingml/2006/table">
            <a:tbl>
              <a:tblPr firstRow="1" bandRow="1">
                <a:tableStyleId>{8A107856-5554-42FB-B03E-39F5DBC370BA}</a:tableStyleId>
              </a:tblPr>
              <a:tblGrid>
                <a:gridCol w="370114">
                  <a:extLst>
                    <a:ext uri="{9D8B030D-6E8A-4147-A177-3AD203B41FA5}">
                      <a16:colId xmlns:a16="http://schemas.microsoft.com/office/drawing/2014/main" val="20000"/>
                    </a:ext>
                  </a:extLst>
                </a:gridCol>
                <a:gridCol w="370114">
                  <a:extLst>
                    <a:ext uri="{9D8B030D-6E8A-4147-A177-3AD203B41FA5}">
                      <a16:colId xmlns:a16="http://schemas.microsoft.com/office/drawing/2014/main" val="20001"/>
                    </a:ext>
                  </a:extLst>
                </a:gridCol>
                <a:gridCol w="370114">
                  <a:extLst>
                    <a:ext uri="{9D8B030D-6E8A-4147-A177-3AD203B41FA5}">
                      <a16:colId xmlns:a16="http://schemas.microsoft.com/office/drawing/2014/main" val="20002"/>
                    </a:ext>
                  </a:extLst>
                </a:gridCol>
                <a:gridCol w="370114">
                  <a:extLst>
                    <a:ext uri="{9D8B030D-6E8A-4147-A177-3AD203B41FA5}">
                      <a16:colId xmlns:a16="http://schemas.microsoft.com/office/drawing/2014/main" val="20003"/>
                    </a:ext>
                  </a:extLst>
                </a:gridCol>
                <a:gridCol w="370114">
                  <a:extLst>
                    <a:ext uri="{9D8B030D-6E8A-4147-A177-3AD203B41FA5}">
                      <a16:colId xmlns:a16="http://schemas.microsoft.com/office/drawing/2014/main" val="20004"/>
                    </a:ext>
                  </a:extLst>
                </a:gridCol>
                <a:gridCol w="370114">
                  <a:extLst>
                    <a:ext uri="{9D8B030D-6E8A-4147-A177-3AD203B41FA5}">
                      <a16:colId xmlns:a16="http://schemas.microsoft.com/office/drawing/2014/main" val="20005"/>
                    </a:ext>
                  </a:extLst>
                </a:gridCol>
                <a:gridCol w="370114">
                  <a:extLst>
                    <a:ext uri="{9D8B030D-6E8A-4147-A177-3AD203B41FA5}">
                      <a16:colId xmlns:a16="http://schemas.microsoft.com/office/drawing/2014/main" val="20006"/>
                    </a:ext>
                  </a:extLst>
                </a:gridCol>
              </a:tblGrid>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3"/>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3590624804"/>
              </p:ext>
            </p:extLst>
          </p:nvPr>
        </p:nvGraphicFramePr>
        <p:xfrm>
          <a:off x="25730201" y="17724120"/>
          <a:ext cx="2590798" cy="2560320"/>
        </p:xfrm>
        <a:graphic>
          <a:graphicData uri="http://schemas.openxmlformats.org/drawingml/2006/table">
            <a:tbl>
              <a:tblPr firstRow="1" bandRow="1">
                <a:tableStyleId>{8A107856-5554-42FB-B03E-39F5DBC370BA}</a:tableStyleId>
              </a:tblPr>
              <a:tblGrid>
                <a:gridCol w="370114">
                  <a:extLst>
                    <a:ext uri="{9D8B030D-6E8A-4147-A177-3AD203B41FA5}">
                      <a16:colId xmlns:a16="http://schemas.microsoft.com/office/drawing/2014/main" val="20000"/>
                    </a:ext>
                  </a:extLst>
                </a:gridCol>
                <a:gridCol w="370114">
                  <a:extLst>
                    <a:ext uri="{9D8B030D-6E8A-4147-A177-3AD203B41FA5}">
                      <a16:colId xmlns:a16="http://schemas.microsoft.com/office/drawing/2014/main" val="20001"/>
                    </a:ext>
                  </a:extLst>
                </a:gridCol>
                <a:gridCol w="370114">
                  <a:extLst>
                    <a:ext uri="{9D8B030D-6E8A-4147-A177-3AD203B41FA5}">
                      <a16:colId xmlns:a16="http://schemas.microsoft.com/office/drawing/2014/main" val="20002"/>
                    </a:ext>
                  </a:extLst>
                </a:gridCol>
                <a:gridCol w="370114">
                  <a:extLst>
                    <a:ext uri="{9D8B030D-6E8A-4147-A177-3AD203B41FA5}">
                      <a16:colId xmlns:a16="http://schemas.microsoft.com/office/drawing/2014/main" val="20003"/>
                    </a:ext>
                  </a:extLst>
                </a:gridCol>
                <a:gridCol w="370114">
                  <a:extLst>
                    <a:ext uri="{9D8B030D-6E8A-4147-A177-3AD203B41FA5}">
                      <a16:colId xmlns:a16="http://schemas.microsoft.com/office/drawing/2014/main" val="20004"/>
                    </a:ext>
                  </a:extLst>
                </a:gridCol>
                <a:gridCol w="370114">
                  <a:extLst>
                    <a:ext uri="{9D8B030D-6E8A-4147-A177-3AD203B41FA5}">
                      <a16:colId xmlns:a16="http://schemas.microsoft.com/office/drawing/2014/main" val="20005"/>
                    </a:ext>
                  </a:extLst>
                </a:gridCol>
                <a:gridCol w="370114">
                  <a:extLst>
                    <a:ext uri="{9D8B030D-6E8A-4147-A177-3AD203B41FA5}">
                      <a16:colId xmlns:a16="http://schemas.microsoft.com/office/drawing/2014/main" val="20006"/>
                    </a:ext>
                  </a:extLst>
                </a:gridCol>
              </a:tblGrid>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0"/>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2"/>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3"/>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83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83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10006"/>
                  </a:ext>
                </a:extLst>
              </a:tr>
            </a:tbl>
          </a:graphicData>
        </a:graphic>
      </p:graphicFrame>
      <p:graphicFrame>
        <p:nvGraphicFramePr>
          <p:cNvPr id="67" name="Diagram 66"/>
          <p:cNvGraphicFramePr/>
          <p:nvPr>
            <p:extLst>
              <p:ext uri="{D42A27DB-BD31-4B8C-83A1-F6EECF244321}">
                <p14:modId xmlns:p14="http://schemas.microsoft.com/office/powerpoint/2010/main" val="1186317040"/>
              </p:ext>
            </p:extLst>
          </p:nvPr>
        </p:nvGraphicFramePr>
        <p:xfrm>
          <a:off x="15621000" y="25603200"/>
          <a:ext cx="13258800" cy="384720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6" name="Diagram 25"/>
          <p:cNvGraphicFramePr/>
          <p:nvPr>
            <p:extLst>
              <p:ext uri="{D42A27DB-BD31-4B8C-83A1-F6EECF244321}">
                <p14:modId xmlns:p14="http://schemas.microsoft.com/office/powerpoint/2010/main" val="1283003517"/>
              </p:ext>
            </p:extLst>
          </p:nvPr>
        </p:nvGraphicFramePr>
        <p:xfrm>
          <a:off x="1295400" y="24612600"/>
          <a:ext cx="13182600" cy="4648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p:cNvGraphicFramePr/>
          <p:nvPr>
            <p:extLst>
              <p:ext uri="{D42A27DB-BD31-4B8C-83A1-F6EECF244321}">
                <p14:modId xmlns:p14="http://schemas.microsoft.com/office/powerpoint/2010/main" val="3073715911"/>
              </p:ext>
            </p:extLst>
          </p:nvPr>
        </p:nvGraphicFramePr>
        <p:xfrm>
          <a:off x="30251400" y="8915400"/>
          <a:ext cx="12420600" cy="304698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56" name="Picture 55" descr="Logo-Download.jpg">
            <a:extLst>
              <a:ext uri="{FF2B5EF4-FFF2-40B4-BE49-F238E27FC236}">
                <a16:creationId xmlns:a16="http://schemas.microsoft.com/office/drawing/2014/main" id="{FEDDA819-0676-E54B-A55A-13A82D3A4023}"/>
              </a:ext>
            </a:extLst>
          </p:cNvPr>
          <p:cNvPicPr>
            <a:picLocks noChangeAspect="1"/>
          </p:cNvPicPr>
          <p:nvPr/>
        </p:nvPicPr>
        <p:blipFill>
          <a:blip r:embed="rId28" cstate="print">
            <a:alphaModFix/>
            <a:extLst>
              <a:ext uri="{28A0092B-C50C-407E-A947-70E740481C1C}">
                <a14:useLocalDpi xmlns:a14="http://schemas.microsoft.com/office/drawing/2010/main" val="0"/>
              </a:ext>
            </a:extLst>
          </a:blip>
          <a:stretch>
            <a:fillRect/>
          </a:stretch>
        </p:blipFill>
        <p:spPr>
          <a:xfrm>
            <a:off x="794045" y="1905000"/>
            <a:ext cx="4463755" cy="2455065"/>
          </a:xfrm>
          <a:prstGeom prst="rect">
            <a:avLst/>
          </a:prstGeom>
          <a:solidFill>
            <a:schemeClr val="accent6">
              <a:lumMod val="75000"/>
            </a:schemeClr>
          </a:solidFill>
        </p:spPr>
      </p:pic>
      <p:pic>
        <p:nvPicPr>
          <p:cNvPr id="60" name="Picture 59">
            <a:extLst>
              <a:ext uri="{FF2B5EF4-FFF2-40B4-BE49-F238E27FC236}">
                <a16:creationId xmlns:a16="http://schemas.microsoft.com/office/drawing/2014/main" id="{FD83684B-84B3-9E4E-B401-4D5FD9A94E92}"/>
              </a:ext>
            </a:extLst>
          </p:cNvPr>
          <p:cNvPicPr>
            <a:picLocks noChangeAspect="1"/>
          </p:cNvPicPr>
          <p:nvPr/>
        </p:nvPicPr>
        <p:blipFill rotWithShape="1">
          <a:blip r:embed="rId29"/>
          <a:srcRect r="59733"/>
          <a:stretch/>
        </p:blipFill>
        <p:spPr>
          <a:xfrm>
            <a:off x="33451800" y="30792784"/>
            <a:ext cx="6424170" cy="1369730"/>
          </a:xfrm>
          <a:prstGeom prst="rect">
            <a:avLst/>
          </a:prstGeom>
        </p:spPr>
      </p:pic>
      <p:pic>
        <p:nvPicPr>
          <p:cNvPr id="2" name="Picture 1">
            <a:extLst>
              <a:ext uri="{FF2B5EF4-FFF2-40B4-BE49-F238E27FC236}">
                <a16:creationId xmlns:a16="http://schemas.microsoft.com/office/drawing/2014/main" id="{282DE600-504F-5946-B795-283BB8B0E216}"/>
              </a:ext>
            </a:extLst>
          </p:cNvPr>
          <p:cNvPicPr>
            <a:picLocks noChangeAspect="1"/>
          </p:cNvPicPr>
          <p:nvPr/>
        </p:nvPicPr>
        <p:blipFill rotWithShape="1">
          <a:blip r:embed="rId30"/>
          <a:srcRect l="17230" t="1" r="23987" b="1149"/>
          <a:stretch/>
        </p:blipFill>
        <p:spPr>
          <a:xfrm>
            <a:off x="37261800" y="1971233"/>
            <a:ext cx="5791200" cy="2444344"/>
          </a:xfrm>
          <a:prstGeom prst="rect">
            <a:avLst/>
          </a:prstGeom>
        </p:spPr>
      </p:pic>
      <p:pic>
        <p:nvPicPr>
          <p:cNvPr id="4" name="Picture 3">
            <a:extLst>
              <a:ext uri="{FF2B5EF4-FFF2-40B4-BE49-F238E27FC236}">
                <a16:creationId xmlns:a16="http://schemas.microsoft.com/office/drawing/2014/main" id="{D552350A-534A-2F4E-8157-541F54124831}"/>
              </a:ext>
            </a:extLst>
          </p:cNvPr>
          <p:cNvPicPr>
            <a:picLocks noChangeAspect="1"/>
          </p:cNvPicPr>
          <p:nvPr/>
        </p:nvPicPr>
        <p:blipFill>
          <a:blip r:embed="rId31"/>
          <a:stretch>
            <a:fillRect/>
          </a:stretch>
        </p:blipFill>
        <p:spPr>
          <a:xfrm>
            <a:off x="34518600" y="1676400"/>
            <a:ext cx="1703614" cy="2975152"/>
          </a:xfrm>
          <a:prstGeom prst="rect">
            <a:avLst/>
          </a:prstGeom>
        </p:spPr>
      </p:pic>
      <p:pic>
        <p:nvPicPr>
          <p:cNvPr id="12" name="Picture 11">
            <a:extLst>
              <a:ext uri="{FF2B5EF4-FFF2-40B4-BE49-F238E27FC236}">
                <a16:creationId xmlns:a16="http://schemas.microsoft.com/office/drawing/2014/main" id="{BC331046-3514-E244-8244-9770334692DD}"/>
              </a:ext>
            </a:extLst>
          </p:cNvPr>
          <p:cNvPicPr>
            <a:picLocks noChangeAspect="1"/>
          </p:cNvPicPr>
          <p:nvPr/>
        </p:nvPicPr>
        <p:blipFill>
          <a:blip r:embed="rId32"/>
          <a:stretch>
            <a:fillRect/>
          </a:stretch>
        </p:blipFill>
        <p:spPr>
          <a:xfrm>
            <a:off x="5988366" y="1998958"/>
            <a:ext cx="3796667" cy="2344442"/>
          </a:xfrm>
          <a:prstGeom prst="rect">
            <a:avLst/>
          </a:prstGeom>
        </p:spPr>
      </p:pic>
      <p:sp>
        <p:nvSpPr>
          <p:cNvPr id="13" name="Rectangle 12">
            <a:extLst>
              <a:ext uri="{FF2B5EF4-FFF2-40B4-BE49-F238E27FC236}">
                <a16:creationId xmlns:a16="http://schemas.microsoft.com/office/drawing/2014/main" id="{F3D19934-6D66-1946-AA1F-9664355DB653}"/>
              </a:ext>
            </a:extLst>
          </p:cNvPr>
          <p:cNvSpPr/>
          <p:nvPr/>
        </p:nvSpPr>
        <p:spPr>
          <a:xfrm>
            <a:off x="30022800" y="29225157"/>
            <a:ext cx="12877800" cy="1569660"/>
          </a:xfrm>
          <a:prstGeom prst="rect">
            <a:avLst/>
          </a:prstGeom>
        </p:spPr>
        <p:txBody>
          <a:bodyPr wrap="square">
            <a:spAutoFit/>
          </a:bodyPr>
          <a:lstStyle/>
          <a:p>
            <a:pPr algn="just"/>
            <a:r>
              <a:rPr lang="en-US" sz="2400" dirty="0"/>
              <a:t>We are grateful to Science Case Network for providing funding to attend and present at the </a:t>
            </a:r>
            <a:r>
              <a:rPr lang="en-US" sz="2400" dirty="0" err="1"/>
              <a:t>BioQUEST</a:t>
            </a:r>
            <a:r>
              <a:rPr lang="en-US" sz="2400" dirty="0"/>
              <a:t> Summer Workshop through the Wicked Case Competition.  We also thank Erica Riffle for her contributions to the early parts of this project, and the students of BIO110 for their feedback during our trial implementation. </a:t>
            </a:r>
          </a:p>
        </p:txBody>
      </p:sp>
      <p:pic>
        <p:nvPicPr>
          <p:cNvPr id="1028" name="Picture 4" descr="Image result for college health clinic sign">
            <a:extLst>
              <a:ext uri="{FF2B5EF4-FFF2-40B4-BE49-F238E27FC236}">
                <a16:creationId xmlns:a16="http://schemas.microsoft.com/office/drawing/2014/main" id="{55A04C45-DEDC-DD4B-8094-70A9DAD90EB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9367312" y="6580601"/>
            <a:ext cx="3533288" cy="2350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Flow">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5271</TotalTime>
  <Words>1626</Words>
  <Application>Microsoft Macintosh PowerPoint</Application>
  <PresentationFormat>Custom</PresentationFormat>
  <Paragraphs>148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vt:lpstr>
      <vt:lpstr>Constantia</vt:lpstr>
      <vt:lpstr>Wingdings 2</vt:lpstr>
      <vt:lpstr>Flow</vt:lpstr>
      <vt:lpstr>PowerPoint Presentation</vt:lpstr>
    </vt:vector>
  </TitlesOfParts>
  <Company>[kingbear]</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Enya</dc:creator>
  <cp:lastModifiedBy>Justin Pruneski</cp:lastModifiedBy>
  <cp:revision>451</cp:revision>
  <dcterms:created xsi:type="dcterms:W3CDTF">2018-06-08T17:00:53Z</dcterms:created>
  <dcterms:modified xsi:type="dcterms:W3CDTF">2018-06-14T02:25:37Z</dcterms:modified>
</cp:coreProperties>
</file>