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C941D14-A9A0-4E0F-9FF5-6E61B225A4BA}">
  <a:tblStyle styleId="{CC941D14-A9A0-4E0F-9FF5-6E61B225A4B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intro by each of us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us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Stacey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Jeneva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iUSE grant 1505081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Shape 10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86000">
              <a:srgbClr val="538CD5"/>
            </a:gs>
            <a:gs pos="100000">
              <a:srgbClr val="000000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descr="nsf1.eps" id="55" name="Shape 55"/>
          <p:cNvSpPr/>
          <p:nvPr/>
        </p:nvSpPr>
        <p:spPr>
          <a:xfrm>
            <a:off x="8694630" y="4767263"/>
            <a:ext cx="290400" cy="2904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ane_logos.eps" id="56" name="Shape 56"/>
          <p:cNvPicPr preferRelativeResize="0"/>
          <p:nvPr/>
        </p:nvPicPr>
        <p:blipFill rotWithShape="1">
          <a:blip r:embed="rId1">
            <a:alphaModFix/>
          </a:blip>
          <a:srcRect b="0" l="0" r="0" t="81128"/>
          <a:stretch/>
        </p:blipFill>
        <p:spPr>
          <a:xfrm>
            <a:off x="4064000" y="4754546"/>
            <a:ext cx="739588" cy="2875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3.gif"/><Relationship Id="rId5" Type="http://schemas.openxmlformats.org/officeDocument/2006/relationships/image" Target="../media/image12.jpg"/><Relationship Id="rId6" Type="http://schemas.openxmlformats.org/officeDocument/2006/relationships/image" Target="../media/image8.jpg"/><Relationship Id="rId7" Type="http://schemas.openxmlformats.org/officeDocument/2006/relationships/image" Target="../media/image5.png"/><Relationship Id="rId8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ctrTitle"/>
          </p:nvPr>
        </p:nvSpPr>
        <p:spPr>
          <a:xfrm>
            <a:off x="311700" y="343725"/>
            <a:ext cx="8520600" cy="176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Undergraduate Research at Lane Community College</a:t>
            </a:r>
            <a:endParaRPr/>
          </a:p>
        </p:txBody>
      </p:sp>
      <p:sp>
        <p:nvSpPr>
          <p:cNvPr id="131" name="Shape 131"/>
          <p:cNvSpPr txBox="1"/>
          <p:nvPr>
            <p:ph idx="1" type="subTitle"/>
          </p:nvPr>
        </p:nvSpPr>
        <p:spPr>
          <a:xfrm>
            <a:off x="311700" y="2221900"/>
            <a:ext cx="8520600" cy="12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Stacey Kiser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and the following collaborators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Pat Boleyn, Melissa Kilgore, Lisa Turnbull</a:t>
            </a:r>
            <a:r>
              <a:rPr lang="en" sz="2400"/>
              <a:t>, Claudia Owen, Alex Geddes, Susie Holmes, Jeneva Anderson, Mary Colville, 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Bert Pooth, Paul Ruscher, Sarah Ulerick</a:t>
            </a:r>
            <a:endParaRPr sz="2400"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82854" l="0" r="0" t="0"/>
          <a:stretch/>
        </p:blipFill>
        <p:spPr>
          <a:xfrm>
            <a:off x="59380" y="4517447"/>
            <a:ext cx="1888150" cy="602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sf1.tif" id="133" name="Shape 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5099" y="4064625"/>
            <a:ext cx="1008799" cy="10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2255549" y="4790675"/>
            <a:ext cx="48399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00" lIns="18400" spcFirstLastPara="1" rIns="18400" wrap="square" tIns="9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Partially funded by: grant 1505081 “Tipping the Scale: Engaging Community College Science Faculty and Students in Course-Based Research Experiences (CBRE) 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Grant Activities</a:t>
            </a:r>
            <a:endParaRPr/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Years 1 and 2 - equalizing vision of UR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Journal Club - familiarize faculty to UR education research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Curriculum Development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Assessment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Dissemination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Year 3 - finally knowing what we want to do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Dissemination of current projects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Workshops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Establish collective Learning Outcomes for UR</a:t>
            </a:r>
            <a:endParaRPr sz="1800"/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Contribute curriculum to a shared site (</a:t>
            </a:r>
            <a:r>
              <a:rPr lang="en" sz="1800"/>
              <a:t>publicly</a:t>
            </a:r>
            <a:r>
              <a:rPr lang="en" sz="1800"/>
              <a:t>?)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797925" y="441925"/>
            <a:ext cx="7070700" cy="45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A3A3A"/>
                </a:solidFill>
              </a:rPr>
              <a:t>Learning Outcomes finalized at April 2018 workshop</a:t>
            </a:r>
            <a:endParaRPr sz="1800">
              <a:solidFill>
                <a:srgbClr val="3A3A3A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3A3A3A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A3A3A"/>
                </a:solidFill>
              </a:rPr>
              <a:t>Students will be able to:</a:t>
            </a:r>
            <a:endParaRPr sz="1800">
              <a:solidFill>
                <a:srgbClr val="3A3A3A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00"/>
              <a:buChar char="●"/>
            </a:pPr>
            <a:r>
              <a:rPr lang="en" sz="1800">
                <a:solidFill>
                  <a:srgbClr val="3A3A3A"/>
                </a:solidFill>
              </a:rPr>
              <a:t>Find, analyze and interpret relevant and validated scientific research.</a:t>
            </a:r>
            <a:endParaRPr sz="1800">
              <a:solidFill>
                <a:srgbClr val="3A3A3A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00"/>
              <a:buChar char="●"/>
            </a:pPr>
            <a:r>
              <a:rPr lang="en" sz="1800">
                <a:solidFill>
                  <a:srgbClr val="3A3A3A"/>
                </a:solidFill>
              </a:rPr>
              <a:t>Generate questions and construct testable hypotheses, using current scientific understanding and your own observations.</a:t>
            </a:r>
            <a:endParaRPr sz="1800">
              <a:solidFill>
                <a:srgbClr val="3A3A3A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00"/>
              <a:buChar char="●"/>
            </a:pPr>
            <a:r>
              <a:rPr lang="en" sz="1800">
                <a:solidFill>
                  <a:srgbClr val="3A3A3A"/>
                </a:solidFill>
              </a:rPr>
              <a:t>Design and conduct research using the appropriate techniques and controls.</a:t>
            </a:r>
            <a:endParaRPr sz="1800">
              <a:solidFill>
                <a:srgbClr val="3A3A3A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00"/>
              <a:buChar char="●"/>
            </a:pPr>
            <a:r>
              <a:rPr lang="en" sz="1800">
                <a:solidFill>
                  <a:srgbClr val="3A3A3A"/>
                </a:solidFill>
              </a:rPr>
              <a:t>Analyze and present data using appropriate quantitative and qualitative techniques.</a:t>
            </a:r>
            <a:endParaRPr sz="1800">
              <a:solidFill>
                <a:srgbClr val="3A3A3A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00"/>
              <a:buChar char="●"/>
            </a:pPr>
            <a:r>
              <a:rPr lang="en" sz="1800">
                <a:solidFill>
                  <a:srgbClr val="3A3A3A"/>
                </a:solidFill>
              </a:rPr>
              <a:t>Evaluate and interpret results in order to derive conclusions and identify future lines of inquiry.</a:t>
            </a:r>
            <a:endParaRPr sz="1800">
              <a:solidFill>
                <a:srgbClr val="3A3A3A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00"/>
              <a:buChar char="●"/>
            </a:pPr>
            <a:r>
              <a:rPr lang="en" sz="1800">
                <a:solidFill>
                  <a:srgbClr val="3A3A3A"/>
                </a:solidFill>
              </a:rPr>
              <a:t>Communicate your research.</a:t>
            </a:r>
            <a:endParaRPr sz="1800">
              <a:solidFill>
                <a:srgbClr val="3A3A3A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non-science majors classes are doing UR?</a:t>
            </a:r>
            <a:endParaRPr/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Marine biology - querying databases - lots of data out there!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Ecology and evolution - soil microbes/microbiology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Environmental science - air quality testing and lichen diversity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Botany - turkey weed seed spread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Mushrooms - mushroom diversity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Chemistry - soap making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159300" y="140225"/>
            <a:ext cx="32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students do:</a:t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11700" y="1152475"/>
            <a:ext cx="321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050" y="981125"/>
            <a:ext cx="3106427" cy="232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4675" y="80850"/>
            <a:ext cx="3519000" cy="26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7800" y="2852775"/>
            <a:ext cx="2951759" cy="228089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5756775" y="2779475"/>
            <a:ext cx="26310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5544675" y="2720100"/>
            <a:ext cx="17607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profile from an Argo float</a:t>
            </a: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4668675" y="140225"/>
            <a:ext cx="10881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Coral Bleaching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</a:t>
            </a:r>
            <a:endParaRPr/>
          </a:p>
        </p:txBody>
      </p:sp>
      <p:cxnSp>
        <p:nvCxnSpPr>
          <p:cNvPr id="220" name="Shape 220"/>
          <p:cNvCxnSpPr/>
          <p:nvPr/>
        </p:nvCxnSpPr>
        <p:spPr>
          <a:xfrm>
            <a:off x="5029675" y="856650"/>
            <a:ext cx="652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1" name="Shape 221"/>
          <p:cNvSpPr txBox="1"/>
          <p:nvPr/>
        </p:nvSpPr>
        <p:spPr>
          <a:xfrm>
            <a:off x="2627275" y="632300"/>
            <a:ext cx="13650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Trail Cameras</a:t>
            </a:r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8875" y="3419817"/>
            <a:ext cx="2631000" cy="169135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3290500" y="4568875"/>
            <a:ext cx="9267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Squid hatchling</a:t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4805" y="3880225"/>
            <a:ext cx="1532243" cy="11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801" y="981125"/>
            <a:ext cx="1532246" cy="272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0" y="3659750"/>
            <a:ext cx="13650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microbe sampling</a:t>
            </a:r>
            <a:endParaRPr/>
          </a:p>
        </p:txBody>
      </p:sp>
      <p:cxnSp>
        <p:nvCxnSpPr>
          <p:cNvPr id="227" name="Shape 227"/>
          <p:cNvCxnSpPr/>
          <p:nvPr/>
        </p:nvCxnSpPr>
        <p:spPr>
          <a:xfrm>
            <a:off x="97800" y="2640525"/>
            <a:ext cx="1173600" cy="117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140225"/>
            <a:ext cx="3205200" cy="10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Research at LCC</a:t>
            </a:r>
            <a:endParaRPr/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152475"/>
            <a:ext cx="31008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SUGR Day since 2015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NSF IUSE grant, July 2015 - present (2 year funding, 1 year no-cost extension)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Targeting Course-based Undergraduate Research Experiences in non-majors biology and earth &amp; environmental science</a:t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500" y="1143000"/>
            <a:ext cx="5322300" cy="3903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Faculty attitudes</a:t>
            </a:r>
            <a:r>
              <a:rPr b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UR at Lane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BQ/QUBES 2018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iUSE grant #1505081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f UR.jpg"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021320"/>
            <a:ext cx="3099314" cy="1918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riers.jpg" id="243" name="Shape 2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9227" y="951334"/>
            <a:ext cx="2764112" cy="2285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kelihood.jpg" id="244" name="Shape 2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3282334"/>
            <a:ext cx="6254719" cy="1452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Feedback? Sharing Links?</a:t>
            </a:r>
            <a:endParaRPr/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ctrTitle"/>
          </p:nvPr>
        </p:nvSpPr>
        <p:spPr>
          <a:xfrm>
            <a:off x="293050" y="651250"/>
            <a:ext cx="8520600" cy="6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https://tinyurl.com/QUBESUR-CC</a:t>
            </a:r>
            <a:endParaRPr sz="3000"/>
          </a:p>
        </p:txBody>
      </p:sp>
      <p:sp>
        <p:nvSpPr>
          <p:cNvPr id="256" name="Shape 256"/>
          <p:cNvSpPr txBox="1"/>
          <p:nvPr>
            <p:ph idx="1" type="subTitle"/>
          </p:nvPr>
        </p:nvSpPr>
        <p:spPr>
          <a:xfrm>
            <a:off x="311700" y="2148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Password: NWBIO2018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ctrTitle"/>
          </p:nvPr>
        </p:nvSpPr>
        <p:spPr>
          <a:xfrm>
            <a:off x="293050" y="651250"/>
            <a:ext cx="8520600" cy="6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https://tinyurl.com/QUBESUR-CC</a:t>
            </a:r>
            <a:endParaRPr sz="3000"/>
          </a:p>
        </p:txBody>
      </p:sp>
      <p:sp>
        <p:nvSpPr>
          <p:cNvPr id="140" name="Shape 140"/>
          <p:cNvSpPr txBox="1"/>
          <p:nvPr>
            <p:ph idx="1" type="subTitle"/>
          </p:nvPr>
        </p:nvSpPr>
        <p:spPr>
          <a:xfrm>
            <a:off x="311700" y="2148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Password: NWBIO2018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pathway to undergraduate research at Lane</a:t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2008</a:t>
            </a:r>
            <a:r>
              <a:rPr lang="en"/>
              <a:t> BOT 213 phenology research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2013</a:t>
            </a:r>
            <a:r>
              <a:rPr lang="en"/>
              <a:t> Z 213 zoology research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Key Components of a CURE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2" name="Shape 152"/>
          <p:cNvGraphicFramePr/>
          <p:nvPr/>
        </p:nvGraphicFramePr>
        <p:xfrm>
          <a:off x="398875" y="3089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{CC941D14-A9A0-4E0F-9FF5-6E61B225A4BA}</a:tableStyleId>
              </a:tblPr>
              <a:tblGrid>
                <a:gridCol w="2494775"/>
              </a:tblGrid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/>
                        <a:t>Measure</a:t>
                      </a:r>
                      <a:endParaRPr sz="1800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Discovery/Relevancy</a:t>
                      </a:r>
                      <a:endParaRPr sz="1800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Iteration</a:t>
                      </a:r>
                      <a:endParaRPr sz="1800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Ownership</a:t>
                      </a:r>
                      <a:endParaRPr sz="1800"/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sp>
        <p:nvSpPr>
          <p:cNvPr id="153" name="Shape 15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BQ/QUBES 2018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iUSE grant #1505081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247176" y="1387304"/>
            <a:ext cx="8556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Corwin, L. A., Runyon, C., Robinson, A., &amp; Dolan, E. L. (2015). The laboratory course assessment survey: a tool to measure three dimensions of research-course design. CBE-Life Sciences Education, 14(4), ar37.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Key Components of a CURE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1" name="Shape 161"/>
          <p:cNvGraphicFramePr/>
          <p:nvPr/>
        </p:nvGraphicFramePr>
        <p:xfrm>
          <a:off x="457200" y="14287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{CC941D14-A9A0-4E0F-9FF5-6E61B225A4BA}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Measure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Ave/St Dev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CUREs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Traditional</a:t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Discovery/Relevancy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4.9/1.2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4.9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4.1</a:t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Iteration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4.9/1.1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4.8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4.4</a:t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Ownership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3.8/0.65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3.7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3.2</a:t>
                      </a:r>
                      <a:endParaRPr sz="1400"/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sp>
        <p:nvSpPr>
          <p:cNvPr id="162" name="Shape 16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BQ/QUBES 2018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6932700" y="4767263"/>
            <a:ext cx="1641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iUSE grant #1505081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333301" y="3798716"/>
            <a:ext cx="8556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Corwin, L. A., Runyon, C., Robinson, A., &amp; Dolan, E. L. (2015). The laboratory course assessment survey: a tool to measure three dimensions of research-course design. CBE-Life Sciences Education, 14(4), ar37.</a:t>
            </a: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457200" y="2888258"/>
            <a:ext cx="4702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213 students, Spring 2016, N = 29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Scale: 1 (strongly disagree) to 6 (strongly agree).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pathway to undergraduate research at Lane</a:t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2008</a:t>
            </a:r>
            <a:r>
              <a:rPr lang="en"/>
              <a:t> BOT 213 phenology research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2013</a:t>
            </a:r>
            <a:r>
              <a:rPr lang="en"/>
              <a:t> Z 213 zoology research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2015</a:t>
            </a:r>
            <a:r>
              <a:rPr lang="en"/>
              <a:t> NSF grant: IUSE, $250k, two years (finishing one year no-cost extension)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2015</a:t>
            </a:r>
            <a:r>
              <a:rPr lang="en"/>
              <a:t> Undergraduate Research Day</a:t>
            </a:r>
            <a:endParaRPr/>
          </a:p>
          <a:p>
            <a:pPr indent="-571500" lvl="0" marL="571500" rt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2018</a:t>
            </a:r>
            <a:r>
              <a:rPr lang="en"/>
              <a:t> UO workshops at Lane, 2 student posters at UO UR Symposium,      propose Undergraduate Research Fair at Lane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inspiration</a:t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6775" r="7673" t="12472"/>
          <a:stretch/>
        </p:blipFill>
        <p:spPr>
          <a:xfrm>
            <a:off x="2752525" y="838875"/>
            <a:ext cx="6298150" cy="425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NSF IUSE Grant</a:t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Expand UR to more students, explicitly non-science majors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60% First generation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&gt;50% Pell grant eligible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Support adjunct faculty to develop UR for their courses</a:t>
            </a:r>
            <a:endParaRPr sz="2400"/>
          </a:p>
          <a:p>
            <a: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60-70% of non-science majors courses in Science Division taught by adjuncts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ctrTitle"/>
          </p:nvPr>
        </p:nvSpPr>
        <p:spPr>
          <a:xfrm>
            <a:off x="311700" y="40085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Undergraduate Research is:</a:t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788" y="1249538"/>
            <a:ext cx="6448425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7796225" y="3633600"/>
            <a:ext cx="1261800" cy="13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UO ASURE student presentation at LCC, Feb. 2, 2018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