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8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72" r:id="rId8"/>
    <p:sldId id="273" r:id="rId9"/>
    <p:sldId id="274" r:id="rId10"/>
    <p:sldId id="267" r:id="rId11"/>
    <p:sldId id="269" r:id="rId12"/>
    <p:sldId id="270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86"/>
    <p:restoredTop sz="94703"/>
  </p:normalViewPr>
  <p:slideViewPr>
    <p:cSldViewPr snapToGrid="0" snapToObjects="1">
      <p:cViewPr>
        <p:scale>
          <a:sx n="88" d="100"/>
          <a:sy n="88" d="100"/>
        </p:scale>
        <p:origin x="32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160EA64-D806-43AC-9DF2-F8C432F32B4C}" type="datetimeFigureOut">
              <a:rPr lang="en-US" smtClean="0"/>
              <a:t>6/18/18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47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arah.prescott@unh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eerwise.cs.auckland.ac.nz/" TargetMode="Externa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auckland.ac.nz/~paul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eerwise.cs.auckland.ac.nz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729" y="1057168"/>
            <a:ext cx="11144249" cy="234315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effectLst/>
              </a:rPr>
              <a:t/>
            </a:r>
            <a:br>
              <a:rPr lang="en-US" sz="5400" dirty="0">
                <a:effectLst/>
              </a:rPr>
            </a:br>
            <a:r>
              <a:rPr lang="en-US" sz="5400" dirty="0" smtClean="0">
                <a:effectLst/>
              </a:rPr>
              <a:t>an </a:t>
            </a:r>
            <a:r>
              <a:rPr lang="en-US" sz="5400" dirty="0">
                <a:effectLst/>
              </a:rPr>
              <a:t>open digital </a:t>
            </a:r>
            <a:r>
              <a:rPr lang="en-US" sz="5400" dirty="0" smtClean="0">
                <a:effectLst/>
              </a:rPr>
              <a:t>question</a:t>
            </a:r>
            <a:r>
              <a:rPr lang="en-US" sz="5400" dirty="0">
                <a:effectLst/>
              </a:rPr>
              <a:t> </a:t>
            </a:r>
            <a:r>
              <a:rPr lang="en-US" sz="5400" dirty="0" smtClean="0">
                <a:effectLst/>
              </a:rPr>
              <a:t>authoring tool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15443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Sarah Prescott, Ph.D.</a:t>
            </a:r>
          </a:p>
          <a:p>
            <a:r>
              <a:rPr lang="en-US" dirty="0" smtClean="0"/>
              <a:t>University of New </a:t>
            </a:r>
            <a:r>
              <a:rPr lang="en-US" dirty="0" smtClean="0"/>
              <a:t>Hampshire</a:t>
            </a:r>
          </a:p>
          <a:p>
            <a:r>
              <a:rPr lang="en-US" dirty="0" smtClean="0">
                <a:hlinkClick r:id="rId2"/>
              </a:rPr>
              <a:t>Sarah.prescott@unh.edu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drsarahgrace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6180210"/>
            <a:ext cx="1924050" cy="677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9" y="183213"/>
            <a:ext cx="4089400" cy="157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5200"/>
            <a:ext cx="4038600" cy="208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3143" y="4841992"/>
            <a:ext cx="719363" cy="7290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454" y="3731080"/>
            <a:ext cx="1169461" cy="154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76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314" y="-178137"/>
            <a:ext cx="12511314" cy="6979722"/>
          </a:xfrm>
        </p:spPr>
      </p:pic>
      <p:sp>
        <p:nvSpPr>
          <p:cNvPr id="5" name="TextBox 4"/>
          <p:cNvSpPr txBox="1"/>
          <p:nvPr/>
        </p:nvSpPr>
        <p:spPr>
          <a:xfrm>
            <a:off x="9535886" y="134912"/>
            <a:ext cx="2262622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General Biochemistry Pilot S18</a:t>
            </a:r>
          </a:p>
          <a:p>
            <a:endParaRPr lang="en-US" dirty="0"/>
          </a:p>
          <a:p>
            <a:r>
              <a:rPr lang="en-US" dirty="0" smtClean="0"/>
              <a:t>Anonymous to students </a:t>
            </a:r>
            <a:r>
              <a:rPr lang="mr-IN" dirty="0" smtClean="0"/>
              <a:t>–</a:t>
            </a:r>
            <a:r>
              <a:rPr lang="en-US" dirty="0" smtClean="0"/>
              <a:t> instructor has moderator access</a:t>
            </a:r>
          </a:p>
          <a:p>
            <a:endParaRPr lang="en-US" dirty="0" smtClean="0"/>
          </a:p>
          <a:p>
            <a:r>
              <a:rPr lang="en-US" dirty="0" smtClean="0"/>
              <a:t>Empty repository to start</a:t>
            </a:r>
          </a:p>
          <a:p>
            <a:endParaRPr lang="en-US" dirty="0"/>
          </a:p>
          <a:p>
            <a:r>
              <a:rPr lang="en-US" dirty="0" smtClean="0"/>
              <a:t>31 students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636708" y="254833"/>
            <a:ext cx="18473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89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19167" cy="6745574"/>
          </a:xfrm>
        </p:spPr>
      </p:pic>
    </p:spTree>
    <p:extLst>
      <p:ext uri="{BB962C8B-B14F-4D97-AF65-F5344CB8AC3E}">
        <p14:creationId xmlns:p14="http://schemas.microsoft.com/office/powerpoint/2010/main" val="1572365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12831" cy="6858000"/>
          </a:xfrm>
        </p:spPr>
      </p:pic>
    </p:spTree>
    <p:extLst>
      <p:ext uri="{BB962C8B-B14F-4D97-AF65-F5344CB8AC3E}">
        <p14:creationId xmlns:p14="http://schemas.microsoft.com/office/powerpoint/2010/main" val="1421331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project </a:t>
            </a:r>
            <a:r>
              <a:rPr lang="mr-IN" dirty="0" smtClean="0"/>
              <a:t>–</a:t>
            </a:r>
            <a:r>
              <a:rPr lang="en-US" dirty="0" smtClean="0"/>
              <a:t> General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Different course format</a:t>
            </a:r>
          </a:p>
          <a:p>
            <a:pPr lvl="1"/>
            <a:r>
              <a:rPr lang="en-US" dirty="0" smtClean="0"/>
              <a:t>Synchronous online</a:t>
            </a:r>
          </a:p>
          <a:p>
            <a:pPr lvl="1"/>
            <a:r>
              <a:rPr lang="en-US" dirty="0" smtClean="0"/>
              <a:t>Flipped classroom model </a:t>
            </a:r>
            <a:r>
              <a:rPr lang="mr-IN" dirty="0" smtClean="0"/>
              <a:t>–</a:t>
            </a:r>
            <a:r>
              <a:rPr lang="en-US" dirty="0" smtClean="0"/>
              <a:t> class sessions are problem solving based</a:t>
            </a:r>
          </a:p>
          <a:p>
            <a:pPr lvl="1"/>
            <a:r>
              <a:rPr lang="en-US" dirty="0" smtClean="0"/>
              <a:t>Team based learning</a:t>
            </a:r>
          </a:p>
          <a:p>
            <a:pPr lvl="1"/>
            <a:r>
              <a:rPr lang="en-US" dirty="0" smtClean="0"/>
              <a:t>Each team member posts a new problem based on type of problem team solved in class session</a:t>
            </a:r>
            <a:endParaRPr lang="en-US" dirty="0"/>
          </a:p>
          <a:p>
            <a:r>
              <a:rPr lang="en-US" dirty="0" smtClean="0"/>
              <a:t>Peerwise </a:t>
            </a:r>
          </a:p>
          <a:p>
            <a:pPr lvl="1"/>
            <a:r>
              <a:rPr lang="en-US" dirty="0"/>
              <a:t>Each team member </a:t>
            </a:r>
            <a:r>
              <a:rPr lang="en-US" dirty="0" smtClean="0"/>
              <a:t>posts one </a:t>
            </a:r>
            <a:r>
              <a:rPr lang="en-US" dirty="0"/>
              <a:t>new problem based on type of problem team solved in class </a:t>
            </a:r>
            <a:r>
              <a:rPr lang="en-US" dirty="0" smtClean="0"/>
              <a:t>session</a:t>
            </a:r>
          </a:p>
          <a:p>
            <a:pPr lvl="2"/>
            <a:r>
              <a:rPr lang="en-US" dirty="0" smtClean="0"/>
              <a:t>Lower total questions, higher quality?</a:t>
            </a:r>
          </a:p>
          <a:p>
            <a:pPr lvl="1"/>
            <a:r>
              <a:rPr lang="en-US" dirty="0" smtClean="0"/>
              <a:t>All students answer ALL questions on topic</a:t>
            </a:r>
          </a:p>
          <a:p>
            <a:pPr lvl="2"/>
            <a:r>
              <a:rPr lang="en-US" dirty="0" smtClean="0"/>
              <a:t>More practice, also easier to see if question is an issue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tudents required to rank and comment on at least 2 questions on every topic</a:t>
            </a:r>
          </a:p>
          <a:p>
            <a:pPr lvl="2"/>
            <a:r>
              <a:rPr lang="en-US" dirty="0" smtClean="0"/>
              <a:t>Hopefully more feedback, more data on best/highest quality questions</a:t>
            </a:r>
          </a:p>
          <a:p>
            <a:pPr lvl="2"/>
            <a:r>
              <a:rPr lang="en-US" dirty="0" smtClean="0"/>
              <a:t>More feedback to students to reflect on quality of 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1" y="0"/>
            <a:ext cx="838200" cy="11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50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try it </a:t>
            </a:r>
            <a:r>
              <a:rPr lang="en-US" dirty="0" smtClean="0"/>
              <a:t>out!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a studen</a:t>
            </a:r>
            <a:r>
              <a:rPr lang="en-US" dirty="0" smtClean="0"/>
              <a:t>t </a:t>
            </a:r>
            <a:r>
              <a:rPr lang="en-US" dirty="0" smtClean="0"/>
              <a:t>in my Biochemistry course</a:t>
            </a:r>
          </a:p>
          <a:p>
            <a:pPr lvl="1"/>
            <a:r>
              <a:rPr lang="en-US" dirty="0" smtClean="0"/>
              <a:t>Create a student account</a:t>
            </a:r>
          </a:p>
          <a:p>
            <a:pPr lvl="2"/>
            <a:r>
              <a:rPr lang="en-US" dirty="0" smtClean="0"/>
              <a:t>Visit </a:t>
            </a:r>
            <a:r>
              <a:rPr lang="en-US" dirty="0"/>
              <a:t> </a:t>
            </a: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://peerwise.cs.auckland.ac.nz/</a:t>
            </a:r>
            <a:endParaRPr lang="en-US" dirty="0"/>
          </a:p>
          <a:p>
            <a:pPr lvl="2"/>
            <a:r>
              <a:rPr lang="en-US" dirty="0" smtClean="0"/>
              <a:t>Select to register as a student </a:t>
            </a:r>
          </a:p>
          <a:p>
            <a:pPr lvl="2"/>
            <a:r>
              <a:rPr lang="en-US" dirty="0" smtClean="0"/>
              <a:t>Select University of New Hampshire as your school in the dropdown menu</a:t>
            </a:r>
          </a:p>
          <a:p>
            <a:pPr lvl="2"/>
            <a:r>
              <a:rPr lang="en-US" dirty="0" smtClean="0"/>
              <a:t>Course ID 16485</a:t>
            </a:r>
          </a:p>
          <a:p>
            <a:pPr lvl="2"/>
            <a:r>
              <a:rPr lang="en-US" dirty="0" smtClean="0"/>
              <a:t>Student ID (will assign)</a:t>
            </a:r>
          </a:p>
          <a:p>
            <a:pPr lvl="2"/>
            <a:r>
              <a:rPr lang="en-US" dirty="0" smtClean="0"/>
              <a:t>Select to create my </a:t>
            </a:r>
            <a:r>
              <a:rPr lang="en-US" dirty="0" err="1" smtClean="0"/>
              <a:t>Peerwise</a:t>
            </a:r>
            <a:r>
              <a:rPr lang="en-US" dirty="0" smtClean="0"/>
              <a:t> account</a:t>
            </a:r>
          </a:p>
          <a:p>
            <a:pPr lvl="2"/>
            <a:r>
              <a:rPr lang="en-US" dirty="0" smtClean="0"/>
              <a:t>Login</a:t>
            </a:r>
          </a:p>
          <a:p>
            <a:pPr lvl="2"/>
            <a:r>
              <a:rPr lang="en-US" dirty="0" smtClean="0"/>
              <a:t>Enter Biochemistry Spring 2018 course</a:t>
            </a:r>
          </a:p>
          <a:p>
            <a:r>
              <a:rPr lang="en-US" dirty="0" smtClean="0"/>
              <a:t>Instructor version </a:t>
            </a:r>
            <a:r>
              <a:rPr lang="mr-IN" dirty="0" smtClean="0"/>
              <a:t>–</a:t>
            </a:r>
            <a:r>
              <a:rPr lang="en-US" dirty="0" smtClean="0"/>
              <a:t> demo 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804039" cy="106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63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it out </a:t>
            </a:r>
            <a:r>
              <a:rPr lang="mr-IN" dirty="0" smtClean="0"/>
              <a:t>–</a:t>
            </a:r>
            <a:r>
              <a:rPr lang="en-US" dirty="0" smtClean="0"/>
              <a:t> Instructor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 create a course</a:t>
            </a:r>
          </a:p>
          <a:p>
            <a:r>
              <a:rPr lang="en-US" dirty="0" smtClean="0"/>
              <a:t>If interested, need to request instructor access</a:t>
            </a:r>
          </a:p>
          <a:p>
            <a:pPr lvl="1"/>
            <a:r>
              <a:rPr lang="en-US" dirty="0" smtClean="0"/>
              <a:t>Turnaround time is pretty quick (day or so)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836487" cy="110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00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might you use this in your class?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Idea sharing</a:t>
            </a:r>
            <a:r>
              <a:rPr lang="mr-IN" dirty="0" smtClean="0"/>
              <a:t>…</a:t>
            </a:r>
            <a:r>
              <a:rPr lang="en-US" dirty="0" smtClean="0"/>
              <a:t> what open online tools do you like to use?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challenges do you have that a tool might assist with?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Thanks for sharing and participating!!!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836487" cy="110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8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Acknowledgments</a:t>
            </a:r>
          </a:p>
          <a:p>
            <a:r>
              <a:rPr lang="en-US" dirty="0" smtClean="0"/>
              <a:t>My Journey </a:t>
            </a:r>
            <a:r>
              <a:rPr lang="mr-IN" dirty="0" smtClean="0"/>
              <a:t>–</a:t>
            </a:r>
            <a:r>
              <a:rPr lang="en-US" dirty="0" smtClean="0"/>
              <a:t> Connection between Open/OER and Peerwise</a:t>
            </a:r>
          </a:p>
          <a:p>
            <a:r>
              <a:rPr lang="en-US" dirty="0" smtClean="0"/>
              <a:t>Peerwise Overview</a:t>
            </a:r>
          </a:p>
          <a:p>
            <a:pPr lvl="1"/>
            <a:r>
              <a:rPr lang="en-US" dirty="0" smtClean="0"/>
              <a:t>Basic structure</a:t>
            </a:r>
          </a:p>
          <a:p>
            <a:pPr lvl="1"/>
            <a:r>
              <a:rPr lang="en-US" dirty="0" smtClean="0"/>
              <a:t>Benefits to students and instructors</a:t>
            </a:r>
          </a:p>
          <a:p>
            <a:r>
              <a:rPr lang="en-US" dirty="0" smtClean="0"/>
              <a:t>General Biochemistry Pilot </a:t>
            </a:r>
            <a:r>
              <a:rPr lang="mr-IN" dirty="0" smtClean="0"/>
              <a:t>–</a:t>
            </a:r>
            <a:r>
              <a:rPr lang="en-US" dirty="0" smtClean="0"/>
              <a:t>Spring 2018</a:t>
            </a:r>
          </a:p>
          <a:p>
            <a:pPr lvl="1"/>
            <a:r>
              <a:rPr lang="en-US" dirty="0" smtClean="0"/>
              <a:t>Lessons Learned</a:t>
            </a:r>
          </a:p>
          <a:p>
            <a:r>
              <a:rPr lang="en-US" dirty="0" smtClean="0"/>
              <a:t>Current project </a:t>
            </a:r>
            <a:r>
              <a:rPr lang="mr-IN" dirty="0" smtClean="0"/>
              <a:t>–</a:t>
            </a:r>
            <a:r>
              <a:rPr lang="en-US" dirty="0" smtClean="0"/>
              <a:t> General Chemistry </a:t>
            </a:r>
            <a:r>
              <a:rPr lang="mr-IN" dirty="0" smtClean="0"/>
              <a:t>–</a:t>
            </a:r>
            <a:r>
              <a:rPr lang="en-US" dirty="0" smtClean="0"/>
              <a:t> Summer 2018</a:t>
            </a:r>
          </a:p>
          <a:p>
            <a:r>
              <a:rPr lang="en-US" dirty="0" smtClean="0"/>
              <a:t>Let’s try it out!!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039" y="0"/>
            <a:ext cx="1029961" cy="136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31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492461"/>
            <a:ext cx="10233800" cy="4351338"/>
          </a:xfrm>
        </p:spPr>
        <p:txBody>
          <a:bodyPr/>
          <a:lstStyle/>
          <a:p>
            <a:r>
              <a:rPr lang="en-US" dirty="0" smtClean="0"/>
              <a:t>Life Sciences Department, UNH</a:t>
            </a:r>
          </a:p>
          <a:p>
            <a:r>
              <a:rPr lang="en-US" dirty="0" smtClean="0"/>
              <a:t>My students in Biochemistry and General Chemistry</a:t>
            </a:r>
          </a:p>
          <a:p>
            <a:r>
              <a:rPr lang="en-US" dirty="0" smtClean="0"/>
              <a:t>BioQUEST/QUBES  </a:t>
            </a:r>
          </a:p>
          <a:p>
            <a:r>
              <a:rPr lang="en-US" dirty="0" smtClean="0"/>
              <a:t>Peerwise </a:t>
            </a:r>
            <a:r>
              <a:rPr lang="en-US" dirty="0">
                <a:hlinkClick r:id="rId2"/>
              </a:rPr>
              <a:t>https://peerwise.cs.auckland.ac.nz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3"/>
              </a:rPr>
              <a:t>Dr. Paul Denny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The University of Auckland</a:t>
            </a:r>
            <a:br>
              <a:rPr lang="en-US" dirty="0"/>
            </a:br>
            <a:r>
              <a:rPr lang="en-US" dirty="0"/>
              <a:t>Phone: +64-9-373 7599 x 87087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err="1"/>
              <a:t>paul@cs.auckland.ac.nz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err="1"/>
              <a:t>peerwise@cs.auckland.ac.nz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850235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work is licensed under the Creative Commons Attribution-NonCommercial-NoDerivatives </a:t>
            </a:r>
            <a:r>
              <a:rPr lang="en-US" dirty="0" smtClean="0"/>
              <a:t>4.0 International license</a:t>
            </a:r>
            <a:r>
              <a:rPr lang="en-US" dirty="0"/>
              <a:t>. </a:t>
            </a:r>
          </a:p>
          <a:p>
            <a:r>
              <a:rPr lang="en-US" dirty="0"/>
              <a:t>To view a copy of this license, visit http://creativecommons.org/licenses/by-nc-nd/4.0/ or send a letter to Creative Commons, PO Box 1866, Mountain View, CA 94042, USA.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971" y="5172445"/>
            <a:ext cx="1924050" cy="677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57" y="-1"/>
            <a:ext cx="957943" cy="126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6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39361"/>
          </a:xfrm>
        </p:spPr>
      </p:pic>
    </p:spTree>
    <p:extLst>
      <p:ext uri="{BB962C8B-B14F-4D97-AF65-F5344CB8AC3E}">
        <p14:creationId xmlns:p14="http://schemas.microsoft.com/office/powerpoint/2010/main" val="1944513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87563"/>
          </a:xfrm>
        </p:spPr>
      </p:pic>
    </p:spTree>
    <p:extLst>
      <p:ext uri="{BB962C8B-B14F-4D97-AF65-F5344CB8AC3E}">
        <p14:creationId xmlns:p14="http://schemas.microsoft.com/office/powerpoint/2010/main" val="170002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793"/>
          </a:xfrm>
        </p:spPr>
      </p:pic>
    </p:spTree>
    <p:extLst>
      <p:ext uri="{BB962C8B-B14F-4D97-AF65-F5344CB8AC3E}">
        <p14:creationId xmlns:p14="http://schemas.microsoft.com/office/powerpoint/2010/main" val="203451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is Peerwise?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question authoring</a:t>
            </a:r>
          </a:p>
          <a:p>
            <a:pPr lvl="1"/>
            <a:r>
              <a:rPr lang="en-US" dirty="0" smtClean="0"/>
              <a:t>Multiple choice questions</a:t>
            </a:r>
          </a:p>
          <a:p>
            <a:pPr lvl="1"/>
            <a:r>
              <a:rPr lang="en-US" dirty="0" smtClean="0"/>
              <a:t>Ability to write rationale for each question</a:t>
            </a:r>
          </a:p>
          <a:p>
            <a:pPr lvl="1"/>
            <a:r>
              <a:rPr lang="en-US" dirty="0" smtClean="0"/>
              <a:t>Ranking and badge system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tudent led </a:t>
            </a:r>
            <a:r>
              <a:rPr lang="mr-IN" dirty="0" smtClean="0"/>
              <a:t>–</a:t>
            </a:r>
            <a:r>
              <a:rPr lang="en-US" dirty="0" smtClean="0"/>
              <a:t> questions authored/answered/ranked by students</a:t>
            </a:r>
          </a:p>
          <a:p>
            <a:pPr lvl="1"/>
            <a:r>
              <a:rPr lang="en-US" dirty="0" smtClean="0"/>
              <a:t>Administrator access </a:t>
            </a:r>
          </a:p>
          <a:p>
            <a:pPr lvl="2"/>
            <a:r>
              <a:rPr lang="en-US" dirty="0" smtClean="0"/>
              <a:t>Can see all student identifiers (who authored which question, etc.)</a:t>
            </a:r>
          </a:p>
          <a:p>
            <a:pPr lvl="2"/>
            <a:r>
              <a:rPr lang="en-US" dirty="0" smtClean="0"/>
              <a:t>Reports</a:t>
            </a:r>
          </a:p>
          <a:p>
            <a:pPr lvl="2"/>
            <a:r>
              <a:rPr lang="en-US" dirty="0" smtClean="0"/>
              <a:t>Moderation (delete questions)</a:t>
            </a:r>
          </a:p>
          <a:p>
            <a:pPr lvl="2"/>
            <a:r>
              <a:rPr lang="en-US" dirty="0" smtClean="0"/>
              <a:t>Item tags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950" y="0"/>
            <a:ext cx="953050" cy="125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89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for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83" y="1690688"/>
            <a:ext cx="11040532" cy="4883069"/>
          </a:xfrm>
        </p:spPr>
        <p:txBody>
          <a:bodyPr numCol="2">
            <a:normAutofit fontScale="92500" lnSpcReduction="20000"/>
          </a:bodyPr>
          <a:lstStyle/>
          <a:p>
            <a:r>
              <a:rPr lang="en-US" dirty="0" smtClean="0"/>
              <a:t>Design their own questions</a:t>
            </a:r>
          </a:p>
          <a:p>
            <a:pPr lvl="1"/>
            <a:r>
              <a:rPr lang="en-US" dirty="0" smtClean="0"/>
              <a:t>reflection on content</a:t>
            </a:r>
          </a:p>
          <a:p>
            <a:pPr lvl="1"/>
            <a:r>
              <a:rPr lang="en-US" dirty="0" smtClean="0"/>
              <a:t>how it relates to learning outcomes </a:t>
            </a:r>
            <a:r>
              <a:rPr lang="mr-IN" dirty="0" smtClean="0"/>
              <a:t>–</a:t>
            </a:r>
            <a:r>
              <a:rPr lang="en-US" dirty="0" smtClean="0"/>
              <a:t> makes goals transparent</a:t>
            </a:r>
          </a:p>
          <a:p>
            <a:r>
              <a:rPr lang="en-US" dirty="0" smtClean="0"/>
              <a:t>Choosing distractors</a:t>
            </a:r>
          </a:p>
          <a:p>
            <a:pPr lvl="1"/>
            <a:r>
              <a:rPr lang="en-US" dirty="0" smtClean="0"/>
              <a:t>Consider misconceptions</a:t>
            </a:r>
          </a:p>
          <a:p>
            <a:pPr lvl="1"/>
            <a:r>
              <a:rPr lang="en-US" dirty="0" smtClean="0"/>
              <a:t>Possible interpretations of concepts</a:t>
            </a:r>
          </a:p>
          <a:p>
            <a:r>
              <a:rPr lang="en-US" dirty="0" smtClean="0"/>
              <a:t>Writing explanations</a:t>
            </a:r>
          </a:p>
          <a:p>
            <a:pPr lvl="1"/>
            <a:r>
              <a:rPr lang="en-US" dirty="0" smtClean="0"/>
              <a:t>Requires expressing full understanding</a:t>
            </a:r>
          </a:p>
          <a:p>
            <a:pPr lvl="1"/>
            <a:r>
              <a:rPr lang="en-US" dirty="0" smtClean="0"/>
              <a:t>Refine their own communication skills</a:t>
            </a:r>
          </a:p>
          <a:p>
            <a:pPr lvl="1"/>
            <a:r>
              <a:rPr lang="en-US" dirty="0" smtClean="0"/>
              <a:t>Deepen their own understanding </a:t>
            </a:r>
            <a:r>
              <a:rPr lang="mr-IN" dirty="0" smtClean="0"/>
              <a:t>–</a:t>
            </a:r>
            <a:r>
              <a:rPr lang="en-US" dirty="0" smtClean="0"/>
              <a:t> reflective practice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Answering questions</a:t>
            </a:r>
          </a:p>
          <a:p>
            <a:pPr lvl="1"/>
            <a:r>
              <a:rPr lang="en-US" dirty="0" smtClean="0"/>
              <a:t>Drill and practice</a:t>
            </a:r>
          </a:p>
          <a:p>
            <a:pPr lvl="1"/>
            <a:r>
              <a:rPr lang="en-US" dirty="0" smtClean="0"/>
              <a:t>Reinforces learning</a:t>
            </a:r>
          </a:p>
          <a:p>
            <a:pPr lvl="1"/>
            <a:r>
              <a:rPr lang="en-US" dirty="0" smtClean="0"/>
              <a:t>Self-assessment</a:t>
            </a:r>
          </a:p>
          <a:p>
            <a:r>
              <a:rPr lang="en-US" dirty="0" smtClean="0"/>
              <a:t>Evaluating quality/ Ranking </a:t>
            </a:r>
          </a:p>
          <a:p>
            <a:pPr lvl="1"/>
            <a:r>
              <a:rPr lang="en-US" dirty="0" smtClean="0"/>
              <a:t>Higher order cognitive skills (judgment)</a:t>
            </a:r>
          </a:p>
          <a:p>
            <a:pPr lvl="1"/>
            <a:r>
              <a:rPr lang="en-US" dirty="0" smtClean="0"/>
              <a:t>What makes an effective question</a:t>
            </a:r>
          </a:p>
          <a:p>
            <a:r>
              <a:rPr lang="en-US" dirty="0" smtClean="0"/>
              <a:t>Addressing questions </a:t>
            </a:r>
            <a:r>
              <a:rPr lang="mr-IN" dirty="0" smtClean="0"/>
              <a:t>–</a:t>
            </a:r>
            <a:r>
              <a:rPr lang="en-US" dirty="0" smtClean="0"/>
              <a:t> Feedback loop</a:t>
            </a:r>
          </a:p>
          <a:p>
            <a:pPr lvl="1"/>
            <a:r>
              <a:rPr lang="en-US" dirty="0" smtClean="0"/>
              <a:t>Get feedback on your own questions, allows for dialogue between students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759" y="0"/>
            <a:ext cx="788241" cy="104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93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for Instructors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b="1" dirty="0" smtClean="0"/>
              <a:t>Early feedback</a:t>
            </a:r>
          </a:p>
          <a:p>
            <a:pPr lvl="1" fontAlgn="base"/>
            <a:r>
              <a:rPr lang="en-US" b="1" dirty="0" smtClean="0"/>
              <a:t>See how students are answering in real time</a:t>
            </a:r>
          </a:p>
          <a:p>
            <a:pPr lvl="1" fontAlgn="base"/>
            <a:r>
              <a:rPr lang="en-US" b="1" dirty="0" smtClean="0"/>
              <a:t>Student comments -- insight into perceptions/misconceptions</a:t>
            </a:r>
          </a:p>
          <a:p>
            <a:pPr fontAlgn="base"/>
            <a:r>
              <a:rPr lang="en-US" b="1" dirty="0" smtClean="0"/>
              <a:t>Large test banks</a:t>
            </a:r>
          </a:p>
          <a:p>
            <a:pPr lvl="1" fontAlgn="base"/>
            <a:r>
              <a:rPr lang="en-US" b="1" dirty="0" smtClean="0"/>
              <a:t>Fast, free</a:t>
            </a:r>
          </a:p>
          <a:p>
            <a:pPr lvl="1" fontAlgn="base"/>
            <a:r>
              <a:rPr lang="en-US" b="1" dirty="0" smtClean="0"/>
              <a:t>Drill/practice</a:t>
            </a:r>
          </a:p>
          <a:p>
            <a:pPr fontAlgn="base"/>
            <a:r>
              <a:rPr lang="en-US" b="1" dirty="0" smtClean="0"/>
              <a:t>Connection to learning objectives</a:t>
            </a:r>
          </a:p>
          <a:p>
            <a:pPr lvl="1" fontAlgn="base"/>
            <a:r>
              <a:rPr lang="en-US" b="1" dirty="0" smtClean="0"/>
              <a:t>Connecting students to WHY </a:t>
            </a:r>
          </a:p>
          <a:p>
            <a:pPr fontAlgn="base"/>
            <a:r>
              <a:rPr lang="en-US" b="1" dirty="0" smtClean="0"/>
              <a:t>Student engagement </a:t>
            </a:r>
            <a:r>
              <a:rPr lang="mr-IN" b="1" dirty="0" smtClean="0"/>
              <a:t>–</a:t>
            </a:r>
            <a:r>
              <a:rPr lang="en-US" b="1" dirty="0" smtClean="0"/>
              <a:t> low risk</a:t>
            </a:r>
          </a:p>
          <a:p>
            <a:pPr lvl="1" fontAlgn="base"/>
            <a:r>
              <a:rPr lang="en-US" b="1" dirty="0" smtClean="0"/>
              <a:t>Easy assignment design</a:t>
            </a:r>
          </a:p>
          <a:p>
            <a:pPr fontAlgn="base"/>
            <a:r>
              <a:rPr lang="en-US" b="1" dirty="0" smtClean="0"/>
              <a:t>Efficient </a:t>
            </a:r>
            <a:r>
              <a:rPr lang="mr-IN" b="1" dirty="0" smtClean="0"/>
              <a:t>–</a:t>
            </a:r>
            <a:r>
              <a:rPr lang="en-US" b="1" dirty="0" smtClean="0"/>
              <a:t> easy to set up</a:t>
            </a:r>
          </a:p>
          <a:p>
            <a:pPr lvl="1" fontAlgn="base"/>
            <a:r>
              <a:rPr lang="en-US" b="1" dirty="0" smtClean="0"/>
              <a:t>Could run with large classes</a:t>
            </a:r>
          </a:p>
          <a:p>
            <a:pPr lvl="1" fontAlgn="base"/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307" y="0"/>
            <a:ext cx="905693" cy="119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7223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123</TotalTime>
  <Words>536</Words>
  <Application>Microsoft Macintosh PowerPoint</Application>
  <PresentationFormat>Widescreen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Mangal</vt:lpstr>
      <vt:lpstr>Arial</vt:lpstr>
      <vt:lpstr>Depth</vt:lpstr>
      <vt:lpstr> an open digital question authoring tool</vt:lpstr>
      <vt:lpstr>Overview</vt:lpstr>
      <vt:lpstr>Acknowledgements</vt:lpstr>
      <vt:lpstr>PowerPoint Presentation</vt:lpstr>
      <vt:lpstr>PowerPoint Presentation</vt:lpstr>
      <vt:lpstr>PowerPoint Presentation</vt:lpstr>
      <vt:lpstr>So, what is Peerwise? </vt:lpstr>
      <vt:lpstr>Benefits for students</vt:lpstr>
      <vt:lpstr>Benefits for Instructors</vt:lpstr>
      <vt:lpstr>PowerPoint Presentation</vt:lpstr>
      <vt:lpstr>PowerPoint Presentation</vt:lpstr>
      <vt:lpstr>PowerPoint Presentation</vt:lpstr>
      <vt:lpstr>Current project – General Chemistry</vt:lpstr>
      <vt:lpstr>Let’s try it out!</vt:lpstr>
      <vt:lpstr>Let’s try it out – Instructor version</vt:lpstr>
      <vt:lpstr>How might you use this in your class?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Prescott</dc:creator>
  <cp:lastModifiedBy>Sarah Prescott</cp:lastModifiedBy>
  <cp:revision>18</cp:revision>
  <dcterms:created xsi:type="dcterms:W3CDTF">2018-06-14T00:50:38Z</dcterms:created>
  <dcterms:modified xsi:type="dcterms:W3CDTF">2018-06-19T04:50:16Z</dcterms:modified>
</cp:coreProperties>
</file>