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59" r:id="rId6"/>
    <p:sldId id="25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/>
    <p:restoredTop sz="94689"/>
  </p:normalViewPr>
  <p:slideViewPr>
    <p:cSldViewPr snapToGrid="0" snapToObjects="1">
      <p:cViewPr varScale="1">
        <p:scale>
          <a:sx n="80" d="100"/>
          <a:sy n="80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57C2-5C26-ED42-8820-7F6BCC727E92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CE4A-6FB0-724A-B2D8-934640B4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76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92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40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32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14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41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69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50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09BA-F94B-B94E-BE63-5435FABCE2E1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767D-71C9-CC4E-8B69-415F57C6C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logyinternational.org/volume-49/" TargetMode="External"/><Relationship Id="rId5" Type="http://schemas.openxmlformats.org/officeDocument/2006/relationships/image" Target="../media/image7.tiff"/><Relationship Id="rId4" Type="http://schemas.openxmlformats.org/officeDocument/2006/relationships/hyperlink" Target="http://bioquest.org/icbl/case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eitproject.org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beshub.org/community/groups/hits/workshops" TargetMode="External"/><Relationship Id="rId4" Type="http://schemas.openxmlformats.org/officeDocument/2006/relationships/hyperlink" Target="http://www.caseitproject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hyperlink" Target="http://www.caseitproject.org/" TargetMode="External"/><Relationship Id="rId7" Type="http://schemas.openxmlformats.org/officeDocument/2006/relationships/image" Target="../media/image15.tiff"/><Relationship Id="rId2" Type="http://schemas.openxmlformats.org/officeDocument/2006/relationships/hyperlink" Target="http://www1.udel.edu/pbl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hyperlink" Target="http://nativecases.evergreen.edu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cse.emory.edu/cases/index.cfm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349" y="-587829"/>
            <a:ext cx="9880793" cy="2614863"/>
          </a:xfrm>
        </p:spPr>
        <p:txBody>
          <a:bodyPr/>
          <a:lstStyle/>
          <a:p>
            <a:pPr algn="ctr"/>
            <a:r>
              <a:rPr lang="en-US" dirty="0"/>
              <a:t>Using Case Studies to Engage Students with Wicked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776" y="2840849"/>
            <a:ext cx="8300353" cy="111768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Stacey Kiser, Pat </a:t>
            </a:r>
            <a:r>
              <a:rPr lang="en-US" sz="2800" dirty="0" err="1"/>
              <a:t>Marstellar</a:t>
            </a:r>
            <a:r>
              <a:rPr lang="en-US" sz="2800" dirty="0"/>
              <a:t>, Aditi </a:t>
            </a:r>
            <a:r>
              <a:rPr lang="en-US" sz="2800" dirty="0" err="1"/>
              <a:t>Pai</a:t>
            </a:r>
            <a:r>
              <a:rPr lang="en-US" sz="2800" dirty="0"/>
              <a:t>,            Justin </a:t>
            </a:r>
            <a:r>
              <a:rPr lang="en-US" sz="2800" dirty="0" err="1"/>
              <a:t>Pruneski</a:t>
            </a:r>
            <a:r>
              <a:rPr lang="en-US" sz="2800" dirty="0"/>
              <a:t>, Ethel Stanley, Margaret Waterman</a:t>
            </a:r>
          </a:p>
          <a:p>
            <a:pPr algn="ctr"/>
            <a:r>
              <a:rPr lang="en-US" sz="2800" dirty="0"/>
              <a:t>June 20, 2018</a:t>
            </a:r>
          </a:p>
          <a:p>
            <a:pPr algn="ctr"/>
            <a:endParaRPr lang="en-US" sz="2800" dirty="0"/>
          </a:p>
          <a:p>
            <a:pPr algn="ctr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08156-A677-1146-97EE-8EAA8337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19" y="4474030"/>
            <a:ext cx="8186052" cy="20465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5765DE-E95C-3C45-9703-E0EA484534ED}"/>
              </a:ext>
            </a:extLst>
          </p:cNvPr>
          <p:cNvSpPr/>
          <p:nvPr/>
        </p:nvSpPr>
        <p:spPr>
          <a:xfrm>
            <a:off x="8980715" y="2614863"/>
            <a:ext cx="3331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BioQUEST</a:t>
            </a:r>
            <a:r>
              <a:rPr lang="en-US" sz="3200" dirty="0"/>
              <a:t> Summer Workshop</a:t>
            </a:r>
          </a:p>
        </p:txBody>
      </p:sp>
    </p:spTree>
    <p:extLst>
      <p:ext uri="{BB962C8B-B14F-4D97-AF65-F5344CB8AC3E}">
        <p14:creationId xmlns:p14="http://schemas.microsoft.com/office/powerpoint/2010/main" val="76270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981200" y="488537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4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IDEALLY ASSESSMENT SHOULD</a:t>
            </a:r>
            <a:endParaRPr sz="44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85157" y="2062845"/>
            <a:ext cx="4307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indent="-742950">
              <a:spcBef>
                <a:spcPts val="0"/>
              </a:spcBef>
              <a:buSzPts val="2700"/>
              <a:buFont typeface="+mj-lt"/>
              <a:buAutoNum type="arabicPeriod"/>
            </a:pPr>
            <a:r>
              <a:rPr lang="en-US" sz="3200" b="1" dirty="0">
                <a:latin typeface="Source Sans Pro"/>
                <a:ea typeface="Source Sans Pro"/>
                <a:cs typeface="Source Sans Pro"/>
                <a:sym typeface="Source Sans Pro"/>
              </a:rPr>
              <a:t>Consider all 3 elements I,E,O</a:t>
            </a:r>
            <a:endParaRPr sz="2000" dirty="0"/>
          </a:p>
          <a:p>
            <a:pPr marL="914400" indent="-742950">
              <a:spcBef>
                <a:spcPts val="720"/>
              </a:spcBef>
              <a:buSzPts val="2700"/>
              <a:buFont typeface="+mj-lt"/>
              <a:buAutoNum type="arabicPeriod"/>
            </a:pPr>
            <a:endParaRPr sz="32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indent="-742950">
              <a:spcBef>
                <a:spcPts val="720"/>
              </a:spcBef>
              <a:buSzPts val="2700"/>
              <a:buFont typeface="+mj-lt"/>
              <a:buAutoNum type="arabicPeriod"/>
            </a:pPr>
            <a:r>
              <a:rPr lang="en-US" sz="3200" b="1" dirty="0">
                <a:latin typeface="Source Sans Pro"/>
                <a:ea typeface="Source Sans Pro"/>
                <a:cs typeface="Source Sans Pro"/>
                <a:sym typeface="Source Sans Pro"/>
              </a:rPr>
              <a:t>Consider all 3 dimensions of outcomes</a:t>
            </a:r>
            <a:endParaRPr sz="2000" dirty="0"/>
          </a:p>
          <a:p>
            <a:pPr marL="914400" indent="-742950">
              <a:spcBef>
                <a:spcPts val="720"/>
              </a:spcBef>
              <a:buSzPts val="2700"/>
              <a:buFont typeface="+mj-lt"/>
              <a:buAutoNum type="arabicPeriod"/>
            </a:pPr>
            <a:endParaRPr sz="32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indent="-742950">
              <a:spcBef>
                <a:spcPts val="720"/>
              </a:spcBef>
              <a:buSzPts val="2700"/>
              <a:buFont typeface="+mj-lt"/>
              <a:buAutoNum type="arabicPeriod"/>
            </a:pPr>
            <a:r>
              <a:rPr lang="en-US" sz="3200" b="1" dirty="0">
                <a:latin typeface="Source Sans Pro"/>
                <a:ea typeface="Source Sans Pro"/>
                <a:cs typeface="Source Sans Pro"/>
                <a:sym typeface="Source Sans Pro"/>
              </a:rPr>
              <a:t>Not shy away from affective aspects</a:t>
            </a:r>
            <a:endParaRPr sz="32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Shape 225" descr="http://d4rri9bdfuube.cloudfront.net/assets/images/book/large/9780/8977/978089774805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359866"/>
            <a:ext cx="3657600" cy="393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79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213757" y="488400"/>
            <a:ext cx="82296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0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1. ASSESSMENT IDEAS FOR ‘I’</a:t>
            </a:r>
            <a:endParaRPr sz="40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213757" y="216861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ts val="2100"/>
              <a:buFont typeface="Cantata One"/>
              <a:buAutoNum type="arabicPeriod"/>
            </a:pPr>
            <a:r>
              <a:rPr lang="en-US" sz="2800" b="1" dirty="0">
                <a:latin typeface="Source Sans Pro"/>
                <a:ea typeface="Source Sans Pro"/>
                <a:cs typeface="Source Sans Pro"/>
                <a:sym typeface="Source Sans Pro"/>
              </a:rPr>
              <a:t>Motivation for learning various topics</a:t>
            </a:r>
            <a:endParaRPr sz="2800" dirty="0"/>
          </a:p>
          <a:p>
            <a:pPr marL="647700" indent="-514350">
              <a:spcBef>
                <a:spcPts val="560"/>
              </a:spcBef>
              <a:buClr>
                <a:schemeClr val="accent1"/>
              </a:buClr>
              <a:buSzPts val="2100"/>
              <a:buFont typeface="+mj-lt"/>
              <a:buAutoNum type="arabicPeriod"/>
            </a:pPr>
            <a:endParaRPr sz="2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spcBef>
                <a:spcPts val="560"/>
              </a:spcBef>
              <a:buClr>
                <a:schemeClr val="accent1"/>
              </a:buClr>
              <a:buSzPts val="2100"/>
              <a:buFont typeface="Cantata One"/>
              <a:buAutoNum type="arabicPeriod"/>
            </a:pPr>
            <a:r>
              <a:rPr lang="en-US" sz="2800" b="1" dirty="0">
                <a:latin typeface="Source Sans Pro"/>
                <a:ea typeface="Source Sans Pro"/>
                <a:cs typeface="Source Sans Pro"/>
                <a:sym typeface="Source Sans Pro"/>
              </a:rPr>
              <a:t>Pre- quiz/survey</a:t>
            </a:r>
            <a:endParaRPr sz="2800" dirty="0"/>
          </a:p>
          <a:p>
            <a:pPr marL="647700" indent="-514350">
              <a:spcBef>
                <a:spcPts val="560"/>
              </a:spcBef>
              <a:buClr>
                <a:schemeClr val="accent1"/>
              </a:buClr>
              <a:buSzPts val="2100"/>
              <a:buFont typeface="+mj-lt"/>
              <a:buAutoNum type="arabicPeriod"/>
            </a:pPr>
            <a:endParaRPr sz="2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spcBef>
                <a:spcPts val="560"/>
              </a:spcBef>
              <a:buClr>
                <a:schemeClr val="accent1"/>
              </a:buClr>
              <a:buSzPts val="2100"/>
              <a:buFont typeface="Cantata One"/>
              <a:buAutoNum type="arabicPeriod"/>
            </a:pPr>
            <a:r>
              <a:rPr lang="en-US" sz="2800" b="1" dirty="0">
                <a:latin typeface="Source Sans Pro"/>
                <a:ea typeface="Source Sans Pro"/>
                <a:cs typeface="Source Sans Pro"/>
                <a:sym typeface="Source Sans Pro"/>
              </a:rPr>
              <a:t>Self-assessment of concepts</a:t>
            </a:r>
            <a:endParaRPr sz="2800" dirty="0"/>
          </a:p>
          <a:p>
            <a:pPr marL="647700" indent="-514350">
              <a:spcBef>
                <a:spcPts val="560"/>
              </a:spcBef>
              <a:buClr>
                <a:schemeClr val="accent1"/>
              </a:buClr>
              <a:buSzPts val="2100"/>
              <a:buFont typeface="+mj-lt"/>
              <a:buAutoNum type="arabicPeriod"/>
            </a:pPr>
            <a:endParaRPr sz="2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spcBef>
                <a:spcPts val="560"/>
              </a:spcBef>
              <a:buClr>
                <a:schemeClr val="accent1"/>
              </a:buClr>
              <a:buSzPts val="2100"/>
              <a:buFont typeface="Cantata One"/>
              <a:buAutoNum type="arabicPeriod"/>
            </a:pPr>
            <a:r>
              <a:rPr lang="en-US" sz="2800" b="1" dirty="0">
                <a:latin typeface="Source Sans Pro"/>
                <a:ea typeface="Source Sans Pro"/>
                <a:cs typeface="Source Sans Pro"/>
                <a:sym typeface="Source Sans Pro"/>
              </a:rPr>
              <a:t>KWL charts</a:t>
            </a:r>
            <a:endParaRPr sz="2800" dirty="0"/>
          </a:p>
          <a:p>
            <a:pPr marL="647700" indent="-514350">
              <a:spcBef>
                <a:spcPts val="560"/>
              </a:spcBef>
              <a:buClr>
                <a:schemeClr val="accent1"/>
              </a:buClr>
              <a:buSzPts val="2100"/>
              <a:buFont typeface="+mj-lt"/>
              <a:buAutoNum type="arabicPeriod"/>
            </a:pPr>
            <a:endParaRPr sz="2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spcBef>
                <a:spcPts val="560"/>
              </a:spcBef>
              <a:buClr>
                <a:schemeClr val="accent1"/>
              </a:buClr>
              <a:buSzPts val="2100"/>
              <a:buFont typeface="Cantata One"/>
              <a:buAutoNum type="arabicPeriod"/>
            </a:pPr>
            <a:r>
              <a:rPr lang="en-US" sz="2800" b="1" dirty="0">
                <a:latin typeface="Source Sans Pro"/>
                <a:ea typeface="Source Sans Pro"/>
                <a:cs typeface="Source Sans Pro"/>
                <a:sym typeface="Source Sans Pro"/>
              </a:rPr>
              <a:t>Attitudes towards Science</a:t>
            </a:r>
            <a:endParaRPr sz="2800" dirty="0"/>
          </a:p>
          <a:p>
            <a:pPr marL="647700" indent="-514350">
              <a:spcBef>
                <a:spcPts val="560"/>
              </a:spcBef>
              <a:buClr>
                <a:schemeClr val="accent1"/>
              </a:buClr>
              <a:buSzPts val="2100"/>
              <a:buFont typeface="+mj-lt"/>
              <a:buAutoNum type="arabicPeriod"/>
            </a:pPr>
            <a:endParaRPr sz="2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967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246414" y="488400"/>
            <a:ext cx="82296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0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2. ASSESSMENT IDEAS FOR ‘E’</a:t>
            </a:r>
            <a:endParaRPr sz="40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458686" y="210638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b="1" dirty="0">
                <a:latin typeface="Source Sans Pro"/>
                <a:ea typeface="Source Sans Pro"/>
                <a:cs typeface="Source Sans Pro"/>
                <a:sym typeface="Source Sans Pro"/>
              </a:rPr>
              <a:t>Mid-semester survey on book, case studies, instruction etc.</a:t>
            </a:r>
            <a:endParaRPr dirty="0"/>
          </a:p>
          <a:p>
            <a:pPr marL="914400" indent="-742950">
              <a:spcBef>
                <a:spcPts val="720"/>
              </a:spcBef>
              <a:buClr>
                <a:schemeClr val="accent1"/>
              </a:buClr>
              <a:buSzPts val="2700"/>
              <a:buFont typeface="+mj-lt"/>
              <a:buAutoNum type="arabicPeriod"/>
            </a:pPr>
            <a:endParaRPr sz="36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b="1" dirty="0">
                <a:latin typeface="Source Sans Pro"/>
                <a:ea typeface="Source Sans Pro"/>
                <a:cs typeface="Source Sans Pro"/>
                <a:sym typeface="Source Sans Pro"/>
              </a:rPr>
              <a:t>End semester survey about overall experience in class</a:t>
            </a:r>
            <a:endParaRPr dirty="0"/>
          </a:p>
          <a:p>
            <a:pPr marL="914400" indent="-742950">
              <a:spcBef>
                <a:spcPts val="720"/>
              </a:spcBef>
              <a:buClr>
                <a:schemeClr val="accent1"/>
              </a:buClr>
              <a:buSzPts val="2700"/>
              <a:buFont typeface="+mj-lt"/>
              <a:buAutoNum type="arabicPeriod"/>
            </a:pPr>
            <a:endParaRPr sz="36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b="1" dirty="0">
                <a:latin typeface="Source Sans Pro"/>
                <a:ea typeface="Source Sans Pro"/>
                <a:cs typeface="Source Sans Pro"/>
                <a:sym typeface="Source Sans Pro"/>
              </a:rPr>
              <a:t>Using assessment from one year to next</a:t>
            </a:r>
            <a:endParaRPr dirty="0"/>
          </a:p>
          <a:p>
            <a:pPr marL="571500" indent="-457200">
              <a:spcBef>
                <a:spcPts val="480"/>
              </a:spcBef>
              <a:buClr>
                <a:schemeClr val="accent1"/>
              </a:buClr>
              <a:buSzPts val="1800"/>
              <a:buFont typeface="+mj-lt"/>
              <a:buAutoNum type="arabicPeriod"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71500" indent="-457200">
              <a:spcBef>
                <a:spcPts val="480"/>
              </a:spcBef>
              <a:buClr>
                <a:schemeClr val="accent1"/>
              </a:buClr>
              <a:buSzPts val="1800"/>
              <a:buFont typeface="+mj-lt"/>
              <a:buAutoNum type="arabicPeriod"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71500" indent="-457200">
              <a:spcBef>
                <a:spcPts val="480"/>
              </a:spcBef>
              <a:buClr>
                <a:schemeClr val="accent1"/>
              </a:buClr>
              <a:buSzPts val="1800"/>
              <a:buFont typeface="+mj-lt"/>
              <a:buAutoNum type="arabicPeriod"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3923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393372" y="533147"/>
            <a:ext cx="82296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4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3. ASSESSMENT IDEAS FOR ‘O’</a:t>
            </a:r>
            <a:endParaRPr sz="44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230085" y="2331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dirty="0">
                <a:latin typeface="Source Sans Pro"/>
                <a:ea typeface="Source Sans Pro"/>
                <a:cs typeface="Source Sans Pro"/>
                <a:sym typeface="Source Sans Pro"/>
              </a:rPr>
              <a:t>Content</a:t>
            </a:r>
            <a:endParaRPr dirty="0"/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dirty="0">
                <a:latin typeface="Source Sans Pro"/>
                <a:ea typeface="Source Sans Pro"/>
                <a:cs typeface="Source Sans Pro"/>
                <a:sym typeface="Source Sans Pro"/>
              </a:rPr>
              <a:t>Process of science </a:t>
            </a:r>
            <a:endParaRPr dirty="0"/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dirty="0">
                <a:latin typeface="Source Sans Pro"/>
                <a:ea typeface="Source Sans Pro"/>
                <a:cs typeface="Source Sans Pro"/>
                <a:sym typeface="Source Sans Pro"/>
              </a:rPr>
              <a:t>Collaboration</a:t>
            </a:r>
            <a:endParaRPr dirty="0"/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dirty="0">
                <a:latin typeface="Source Sans Pro"/>
                <a:ea typeface="Source Sans Pro"/>
                <a:cs typeface="Source Sans Pro"/>
                <a:sym typeface="Source Sans Pro"/>
              </a:rPr>
              <a:t>Communication</a:t>
            </a:r>
            <a:endParaRPr dirty="0"/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dirty="0">
                <a:latin typeface="Source Sans Pro"/>
                <a:ea typeface="Source Sans Pro"/>
                <a:cs typeface="Source Sans Pro"/>
                <a:sym typeface="Source Sans Pro"/>
              </a:rPr>
              <a:t>Analysis</a:t>
            </a:r>
            <a:endParaRPr dirty="0"/>
          </a:p>
          <a:p>
            <a:pPr marL="457200" indent="-457200">
              <a:spcBef>
                <a:spcPts val="720"/>
              </a:spcBef>
              <a:buClr>
                <a:schemeClr val="accent1"/>
              </a:buClr>
              <a:buSzPts val="2700"/>
              <a:buFont typeface="Cantata One"/>
              <a:buAutoNum type="arabicPeriod"/>
            </a:pPr>
            <a:r>
              <a:rPr lang="en-US" sz="3600" dirty="0">
                <a:latin typeface="Source Sans Pro"/>
                <a:ea typeface="Source Sans Pro"/>
                <a:cs typeface="Source Sans Pro"/>
                <a:sym typeface="Source Sans Pro"/>
              </a:rPr>
              <a:t>Figure reading</a:t>
            </a:r>
            <a:endParaRPr dirty="0"/>
          </a:p>
          <a:p>
            <a:pPr marL="457200" indent="-285750">
              <a:spcBef>
                <a:spcPts val="720"/>
              </a:spcBef>
              <a:buClr>
                <a:schemeClr val="accent1"/>
              </a:buClr>
              <a:buSzPts val="2700"/>
              <a:buNone/>
            </a:pPr>
            <a:endParaRPr sz="36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285750">
              <a:spcBef>
                <a:spcPts val="720"/>
              </a:spcBef>
              <a:buClr>
                <a:schemeClr val="accent1"/>
              </a:buClr>
              <a:buSzPts val="2700"/>
              <a:buNone/>
            </a:pPr>
            <a:endParaRPr sz="36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285750">
              <a:spcBef>
                <a:spcPts val="720"/>
              </a:spcBef>
              <a:buClr>
                <a:schemeClr val="accent1"/>
              </a:buClr>
              <a:buSzPts val="2700"/>
              <a:buNone/>
            </a:pPr>
            <a:endParaRPr sz="36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313" y="2212208"/>
            <a:ext cx="3117023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8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393371" y="458237"/>
            <a:ext cx="82296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4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SUMMARY: ASSSESSMENT</a:t>
            </a:r>
            <a:endParaRPr sz="44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28601" y="1861452"/>
            <a:ext cx="11348356" cy="48169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Timing: </a:t>
            </a: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Can be before, at start, during, at end or after a lesson. </a:t>
            </a:r>
            <a:r>
              <a:rPr lang="en-US" sz="1800" b="1" i="1" dirty="0">
                <a:latin typeface="Source Sans Pro"/>
                <a:ea typeface="Source Sans Pro"/>
                <a:cs typeface="Source Sans Pro"/>
                <a:sym typeface="Source Sans Pro"/>
              </a:rPr>
              <a:t>But also consider longer-term formative assessments.</a:t>
            </a:r>
            <a:endParaRPr dirty="0"/>
          </a:p>
          <a:p>
            <a:pPr marL="457200" indent="-4572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Performance:</a:t>
            </a: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 Can be individual, pairs, groups or whole class.</a:t>
            </a:r>
            <a:endParaRPr dirty="0"/>
          </a:p>
          <a:p>
            <a:pPr marL="457200" indent="-4572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Utility for</a:t>
            </a: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:  Can be for the learner and/or the teacher .</a:t>
            </a:r>
            <a:r>
              <a:rPr lang="en-US" sz="1800" b="1" i="1" dirty="0">
                <a:latin typeface="Source Sans Pro"/>
                <a:ea typeface="Source Sans Pro"/>
                <a:cs typeface="Source Sans Pro"/>
                <a:sym typeface="Source Sans Pro"/>
              </a:rPr>
              <a:t>But also consider the perspectives of departments, disciplines, institutions</a:t>
            </a:r>
            <a:endParaRPr dirty="0"/>
          </a:p>
          <a:p>
            <a:pPr marL="457200" indent="-4572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Purpose </a:t>
            </a:r>
            <a:r>
              <a:rPr lang="en-US" sz="1800" b="1" u="sng" dirty="0" err="1">
                <a:latin typeface="Source Sans Pro"/>
                <a:ea typeface="Source Sans Pro"/>
                <a:cs typeface="Source Sans Pro"/>
                <a:sym typeface="Source Sans Pro"/>
              </a:rPr>
              <a:t>wrt</a:t>
            </a: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 talent development: </a:t>
            </a: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Depends on perspective.  Building a skill/developing knowledge/course correction/fair warning</a:t>
            </a:r>
            <a:endParaRPr dirty="0"/>
          </a:p>
          <a:p>
            <a:pPr marL="457200" indent="-4572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Grade:</a:t>
            </a: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 Can be graded or not graded. </a:t>
            </a:r>
            <a:endParaRPr dirty="0"/>
          </a:p>
          <a:p>
            <a:pPr marL="457200" indent="-4572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u="sng" dirty="0">
                <a:latin typeface="Source Sans Pro"/>
                <a:ea typeface="Source Sans Pro"/>
                <a:cs typeface="Source Sans Pro"/>
                <a:sym typeface="Source Sans Pro"/>
              </a:rPr>
              <a:t>Format</a:t>
            </a: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: Written/oral/visual/multimedia</a:t>
            </a:r>
            <a:endParaRPr dirty="0"/>
          </a:p>
          <a:p>
            <a:pPr marL="457200" indent="-4572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Font typeface="Cantata One"/>
              <a:buAutoNum type="arabicPeriod"/>
            </a:pPr>
            <a:r>
              <a:rPr lang="en-US" sz="1800" b="1" dirty="0">
                <a:latin typeface="Source Sans Pro"/>
                <a:ea typeface="Source Sans Pro"/>
                <a:cs typeface="Source Sans Pro"/>
                <a:sym typeface="Source Sans Pro"/>
              </a:rPr>
              <a:t>Low tech or high tech. </a:t>
            </a:r>
            <a:r>
              <a:rPr lang="en-US" sz="1800" b="1" i="1" dirty="0">
                <a:latin typeface="Source Sans Pro"/>
                <a:ea typeface="Source Sans Pro"/>
                <a:cs typeface="Source Sans Pro"/>
                <a:sym typeface="Source Sans Pro"/>
              </a:rPr>
              <a:t>Use technology to your advantage-LMS, </a:t>
            </a:r>
            <a:r>
              <a:rPr lang="en-US" sz="1800" b="1" i="1" dirty="0" err="1">
                <a:latin typeface="Source Sans Pro"/>
                <a:ea typeface="Source Sans Pro"/>
                <a:cs typeface="Source Sans Pro"/>
                <a:sym typeface="Source Sans Pro"/>
              </a:rPr>
              <a:t>Wordle</a:t>
            </a:r>
            <a:r>
              <a:rPr lang="en-US" sz="1800" b="1" i="1" dirty="0">
                <a:latin typeface="Source Sans Pro"/>
                <a:ea typeface="Source Sans Pro"/>
                <a:cs typeface="Source Sans Pro"/>
                <a:sym typeface="Source Sans Pro"/>
              </a:rPr>
              <a:t>, Clickers, Socrative, </a:t>
            </a:r>
            <a:r>
              <a:rPr lang="en-US" sz="1800" b="1" i="1" dirty="0" err="1">
                <a:latin typeface="Source Sans Pro"/>
                <a:ea typeface="Source Sans Pro"/>
                <a:cs typeface="Source Sans Pro"/>
                <a:sym typeface="Source Sans Pro"/>
              </a:rPr>
              <a:t>PollEveywhere</a:t>
            </a:r>
            <a:r>
              <a:rPr lang="en-US" sz="1800" b="1" i="1" dirty="0">
                <a:latin typeface="Source Sans Pro"/>
                <a:ea typeface="Source Sans Pro"/>
                <a:cs typeface="Source Sans Pro"/>
                <a:sym typeface="Source Sans Pro"/>
              </a:rPr>
              <a:t>, Facebook, Twitter make grading easy, feedback seamless and extend class time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71475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350"/>
              <a:buNone/>
            </a:pP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9324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3651"/>
            <a:ext cx="9613861" cy="4242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Sparks interest in topic</a:t>
            </a:r>
          </a:p>
          <a:p>
            <a:pPr>
              <a:lnSpc>
                <a:spcPct val="150000"/>
              </a:lnSpc>
            </a:pPr>
            <a:r>
              <a:rPr lang="en-US" dirty="0"/>
              <a:t>Encourages questions, engagement, discussion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Students construct knowledge in an active manner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Provides real-world context for material</a:t>
            </a:r>
          </a:p>
          <a:p>
            <a:pPr>
              <a:lnSpc>
                <a:spcPct val="150000"/>
              </a:lnSpc>
            </a:pPr>
            <a:r>
              <a:rPr lang="en-US" dirty="0"/>
              <a:t>Very flexible, many formats</a:t>
            </a:r>
          </a:p>
          <a:p>
            <a:pPr>
              <a:lnSpc>
                <a:spcPct val="150000"/>
              </a:lnSpc>
            </a:pPr>
            <a:r>
              <a:rPr lang="en-US" dirty="0"/>
              <a:t>Many available to adapt and adopt</a:t>
            </a:r>
          </a:p>
        </p:txBody>
      </p:sp>
    </p:spTree>
    <p:extLst>
      <p:ext uri="{BB962C8B-B14F-4D97-AF65-F5344CB8AC3E}">
        <p14:creationId xmlns:p14="http://schemas.microsoft.com/office/powerpoint/2010/main" val="9458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52C2-0045-4243-8AAF-7CBA4CCC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4" y="695416"/>
            <a:ext cx="9613861" cy="1080938"/>
          </a:xfrm>
        </p:spPr>
        <p:txBody>
          <a:bodyPr/>
          <a:lstStyle/>
          <a:p>
            <a:r>
              <a:rPr lang="en-US" dirty="0"/>
              <a:t>Case Study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1AEFC-F1F1-F447-B0BB-774FC402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0" y="2707829"/>
            <a:ext cx="2793490" cy="38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A070D-4BBF-384E-96DE-96FBF211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86" y="2694861"/>
            <a:ext cx="5752395" cy="10475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460211-B699-2048-B6A9-617B74415B01}"/>
              </a:ext>
            </a:extLst>
          </p:cNvPr>
          <p:cNvSpPr/>
          <p:nvPr/>
        </p:nvSpPr>
        <p:spPr>
          <a:xfrm>
            <a:off x="3964289" y="3781648"/>
            <a:ext cx="3882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http://bioquest.org/icbl/cases.php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57CE3-AAFF-A94F-9547-33F854687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107" y="2924376"/>
            <a:ext cx="2784657" cy="36280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4A7322-BB5A-D342-889C-6C415188A3AF}"/>
              </a:ext>
            </a:extLst>
          </p:cNvPr>
          <p:cNvSpPr/>
          <p:nvPr/>
        </p:nvSpPr>
        <p:spPr>
          <a:xfrm>
            <a:off x="3487942" y="4630129"/>
            <a:ext cx="5184481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i="1" u="sng" dirty="0">
                <a:solidFill>
                  <a:srgbClr val="000000"/>
                </a:solidFill>
                <a:latin typeface="Georgia" panose="02040502050405020303" pitchFamily="18" charset="0"/>
                <a:hlinkClick r:id="rId6"/>
              </a:rPr>
              <a:t>Global Health has No Borders: Case Investigations in Biology and Global Health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. Special Issue of Biology International, v. 49,  pp. 9-95.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D03502-654D-D44D-8E13-C1B3176F1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565" y="140547"/>
            <a:ext cx="5630448" cy="22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C7EE-02D7-8942-BF53-3F837C97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BE936-0C8F-2D40-B35C-03557851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185" y="2285701"/>
            <a:ext cx="5207000" cy="876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9A218C-0116-9746-AE41-641148C29EA7}"/>
              </a:ext>
            </a:extLst>
          </p:cNvPr>
          <p:cNvSpPr/>
          <p:nvPr/>
        </p:nvSpPr>
        <p:spPr>
          <a:xfrm>
            <a:off x="482028" y="2102100"/>
            <a:ext cx="6375972" cy="96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Case It! molecular simulations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http://www.caseitproject.org/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5C943-AD70-0342-A218-F109C34F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5" y="3329798"/>
            <a:ext cx="4070015" cy="3227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94DFF-182D-8D4A-92D1-082BB5DFE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334" y="3345602"/>
            <a:ext cx="7393501" cy="32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C0CA-FC13-8648-982E-6AA0B5E3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D715B-FB3F-C149-B996-9684F492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10" y="3381994"/>
            <a:ext cx="4806932" cy="1450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C2143-8CF4-7041-A170-3D1CED75E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" t="25007" r="-1" b="13884"/>
          <a:stretch/>
        </p:blipFill>
        <p:spPr>
          <a:xfrm>
            <a:off x="5675651" y="2406915"/>
            <a:ext cx="5669208" cy="6548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1AAE51-35AF-684D-AA09-14836D504406}"/>
              </a:ext>
            </a:extLst>
          </p:cNvPr>
          <p:cNvSpPr/>
          <p:nvPr/>
        </p:nvSpPr>
        <p:spPr>
          <a:xfrm>
            <a:off x="120493" y="2245925"/>
            <a:ext cx="6096000" cy="40117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Science Case Network (SCN)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http://sciencecasenet.org/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HITS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https://qubeshub.org/community/groups/hits/workshops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Neuro Cases (stay tuned!)</a:t>
            </a:r>
          </a:p>
          <a:p>
            <a:pPr>
              <a:lnSpc>
                <a:spcPct val="150000"/>
              </a:lnSpc>
            </a:pP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3933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0" y="558877"/>
            <a:ext cx="9613861" cy="1080938"/>
          </a:xfrm>
        </p:spPr>
        <p:txBody>
          <a:bodyPr/>
          <a:lstStyle/>
          <a:p>
            <a:r>
              <a:rPr lang="en-US" dirty="0"/>
              <a:t>Case Study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5975"/>
            <a:ext cx="7443604" cy="50840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200" dirty="0"/>
              <a:t>Problem-Based Learning (PBL)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800" dirty="0">
                <a:hlinkClick r:id="rId2"/>
              </a:rPr>
              <a:t>http://www1.udel.edu/pblc/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200" dirty="0"/>
              <a:t>Evo-Ed cases for evolution education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hlinkClick r:id="rId3"/>
              </a:rPr>
              <a:t>http://www.evo-ed.org/index.htm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CASES Online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hlinkClick r:id="rId4"/>
              </a:rPr>
              <a:t>http://www.cse.emory.edu/cases/index.cfm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200" dirty="0"/>
              <a:t>Native Cases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hlinkClick r:id="rId5"/>
              </a:rPr>
              <a:t>http://nativecases.evergreen.edu/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200" dirty="0"/>
              <a:t>National Center for Case Study Teaching in Science (NCCSTS) 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hlinkClick r:id="rId3"/>
              </a:rPr>
              <a:t>http://sciencecases.lib.buffalo.edu/cs/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48463" b="76737"/>
          <a:stretch/>
        </p:blipFill>
        <p:spPr>
          <a:xfrm>
            <a:off x="7434871" y="5777089"/>
            <a:ext cx="4525240" cy="94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796" y="2128182"/>
            <a:ext cx="3314700" cy="1013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867" y="3338279"/>
            <a:ext cx="3941798" cy="78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820DD-1CE1-2A4D-9118-61785D605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3448" y="4224072"/>
            <a:ext cx="3340826" cy="1436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09569-FFBD-B944-84CB-706B6C6E2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3458" y="1015306"/>
            <a:ext cx="5615893" cy="9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0" y="1774372"/>
            <a:ext cx="8686800" cy="2609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6000"/>
            </a:pPr>
            <a:r>
              <a:rPr lang="en-US" sz="6000" b="1" i="1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Ideas for case study assessments</a:t>
            </a:r>
            <a:endParaRPr sz="72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2095500" y="4830492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163"/>
            </a:pPr>
            <a:r>
              <a:rPr lang="en-US" sz="2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ADITI PAI</a:t>
            </a:r>
            <a:endParaRPr sz="2200" dirty="0"/>
          </a:p>
          <a:p>
            <a:pPr algn="ctr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ts val="1163"/>
            </a:pPr>
            <a:r>
              <a:rPr lang="en-US" sz="22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SPELMAN COLLEGE</a:t>
            </a:r>
            <a:endParaRPr sz="22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8" name="Shape 118" descr="https://www.nshss.org/media/35275/spelman-colle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7293" y="4499099"/>
            <a:ext cx="2876107" cy="119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96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059180" y="737457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4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What do you want to assess?</a:t>
            </a:r>
            <a:br>
              <a:rPr lang="en-US" sz="44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</a:br>
            <a:endParaRPr sz="44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059180" y="2331631"/>
            <a:ext cx="3180080" cy="37687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SzPts val="4950"/>
              <a:buNone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Assessment =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4950"/>
              <a:buNone/>
            </a:pPr>
            <a:r>
              <a:rPr lang="en-US" sz="32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 gathering</a:t>
            </a:r>
            <a:endParaRPr sz="32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0" name="Shape 130" descr="http://www.ciyoudixonlaw.com/wp-content/uploads/2013/02/Gathering-Information-How-to-Reach-Third-Parties-300x1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780" y="4078515"/>
            <a:ext cx="2857500" cy="18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4"/>
          <p:cNvSpPr txBox="1">
            <a:spLocks/>
          </p:cNvSpPr>
          <p:nvPr/>
        </p:nvSpPr>
        <p:spPr>
          <a:xfrm>
            <a:off x="6211751" y="2331631"/>
            <a:ext cx="4114800" cy="4165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  <a:buSzPts val="2700"/>
              <a:buNone/>
            </a:pPr>
            <a:r>
              <a:rPr lang="en-US" sz="3200" dirty="0"/>
              <a:t>The goal of assessment is to improve quantity and quality of student/faculty’s learning and development.</a:t>
            </a:r>
          </a:p>
          <a:p>
            <a:pPr marL="0" indent="0">
              <a:spcBef>
                <a:spcPts val="720"/>
              </a:spcBef>
              <a:buSzPts val="2700"/>
              <a:buNone/>
            </a:pPr>
            <a:r>
              <a:rPr lang="en-US" sz="3200" i="1" dirty="0"/>
              <a:t>AW </a:t>
            </a:r>
            <a:r>
              <a:rPr lang="en-US" sz="3200" i="1" dirty="0" err="1"/>
              <a:t>Astin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6874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267968" y="488536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5400" dirty="0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ASTIN’S I-E-O MODEL</a:t>
            </a:r>
            <a:endParaRPr sz="5400" dirty="0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916936" y="2438400"/>
            <a:ext cx="4931664" cy="2971800"/>
          </a:xfrm>
          <a:prstGeom prst="triangle">
            <a:avLst>
              <a:gd name="adj" fmla="val 50000"/>
            </a:avLst>
          </a:prstGeom>
          <a:noFill/>
          <a:ln w="282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276600" y="1611869"/>
            <a:ext cx="45720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ENVIRONMENT</a:t>
            </a:r>
            <a:endParaRPr dirty="0"/>
          </a:p>
          <a:p>
            <a:r>
              <a:rPr lang="en-U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(what the institution provides)</a:t>
            </a:r>
            <a:endParaRPr sz="24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752600" y="5410201"/>
            <a:ext cx="3048000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endParaRPr/>
          </a:p>
          <a:p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(what students are bringing with them)</a:t>
            </a:r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6858000" y="5421869"/>
            <a:ext cx="2590800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OUTCOMES</a:t>
            </a:r>
            <a:endParaRPr/>
          </a:p>
          <a:p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(what students are able to do )</a:t>
            </a:r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043686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11854</TotalTime>
  <Words>549</Words>
  <Application>Microsoft Macintosh PowerPoint</Application>
  <PresentationFormat>Widescreen</PresentationFormat>
  <Paragraphs>89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Cantata One</vt:lpstr>
      <vt:lpstr>Georgia</vt:lpstr>
      <vt:lpstr>Noto Sans Symbols</vt:lpstr>
      <vt:lpstr>Source Sans Pro</vt:lpstr>
      <vt:lpstr>Trebuchet MS</vt:lpstr>
      <vt:lpstr>Berlin</vt:lpstr>
      <vt:lpstr>Using Case Studies to Engage Students with Wicked Problems</vt:lpstr>
      <vt:lpstr>Benefits of Case Studies</vt:lpstr>
      <vt:lpstr>Case Study Resources</vt:lpstr>
      <vt:lpstr>Case Study Resources</vt:lpstr>
      <vt:lpstr>Case Study Resources</vt:lpstr>
      <vt:lpstr>Case Study Resources</vt:lpstr>
      <vt:lpstr>Ideas for case study assessments</vt:lpstr>
      <vt:lpstr>What do you want to assess? </vt:lpstr>
      <vt:lpstr>ASTIN’S I-E-O MODEL</vt:lpstr>
      <vt:lpstr>IDEALLY ASSESSMENT SHOULD</vt:lpstr>
      <vt:lpstr>1. ASSESSMENT IDEAS FOR ‘I’</vt:lpstr>
      <vt:lpstr>2. ASSESSMENT IDEAS FOR ‘E’</vt:lpstr>
      <vt:lpstr>3. ASSESSMENT IDEAS FOR ‘O’</vt:lpstr>
      <vt:lpstr>SUMMARY: ASSSESSMENT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a story: teaching (and scholarship) with case studies</dc:title>
  <dc:creator>pruneski01@yahoo.com</dc:creator>
  <cp:lastModifiedBy>Justin Pruneski</cp:lastModifiedBy>
  <cp:revision>76</cp:revision>
  <dcterms:created xsi:type="dcterms:W3CDTF">2017-02-04T12:44:43Z</dcterms:created>
  <dcterms:modified xsi:type="dcterms:W3CDTF">2018-06-21T18:36:16Z</dcterms:modified>
</cp:coreProperties>
</file>