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4.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notesSlides/notesSlide4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drawings/drawing1.xml" ContentType="application/vnd.openxmlformats-officedocument.drawingml.chartshapes+xml"/>
  <Override PartName="/ppt/charts/chart9.xml" ContentType="application/vnd.openxmlformats-officedocument.drawingml.chart+xml"/>
  <Override PartName="/ppt/drawings/drawing2.xml" ContentType="application/vnd.openxmlformats-officedocument.drawingml.chartshapes+xml"/>
  <Override PartName="/ppt/charts/chart10.xml" ContentType="application/vnd.openxmlformats-officedocument.drawingml.chart+xml"/>
  <Override PartName="/ppt/drawings/drawing3.xml" ContentType="application/vnd.openxmlformats-officedocument.drawingml.chartshapes+xml"/>
  <Override PartName="/ppt/notesSlides/notesSlide45.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6.xml" ContentType="application/vnd.openxmlformats-officedocument.presentationml.notesSlide+xml"/>
  <Override PartName="/ppt/charts/chart1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7.xml" ContentType="application/vnd.openxmlformats-officedocument.presentationml.notesSlide+xml"/>
  <Override PartName="/ppt/charts/chart1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5.xml" ContentType="application/vnd.openxmlformats-officedocument.drawingml.chart+xml"/>
  <Override PartName="/ppt/drawings/drawing4.xml" ContentType="application/vnd.openxmlformats-officedocument.drawingml.chartshape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charts/chart21.xml" ContentType="application/vnd.openxmlformats-officedocument.drawingml.chart+xml"/>
  <Override PartName="/ppt/charts/style9.xml" ContentType="application/vnd.ms-office.chartstyle+xml"/>
  <Override PartName="/ppt/charts/colors9.xml" ContentType="application/vnd.ms-office.chartcolorstyle+xml"/>
  <Override PartName="/ppt/charts/chart2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3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3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3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33.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34.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6"/>
  </p:notesMasterIdLst>
  <p:sldIdLst>
    <p:sldId id="256" r:id="rId2"/>
    <p:sldId id="527" r:id="rId3"/>
    <p:sldId id="538" r:id="rId4"/>
    <p:sldId id="540" r:id="rId5"/>
    <p:sldId id="537" r:id="rId6"/>
    <p:sldId id="541" r:id="rId7"/>
    <p:sldId id="543" r:id="rId8"/>
    <p:sldId id="613" r:id="rId9"/>
    <p:sldId id="544" r:id="rId10"/>
    <p:sldId id="271" r:id="rId11"/>
    <p:sldId id="456" r:id="rId12"/>
    <p:sldId id="546" r:id="rId13"/>
    <p:sldId id="547" r:id="rId14"/>
    <p:sldId id="548" r:id="rId15"/>
    <p:sldId id="552" r:id="rId16"/>
    <p:sldId id="553" r:id="rId17"/>
    <p:sldId id="294" r:id="rId18"/>
    <p:sldId id="298" r:id="rId19"/>
    <p:sldId id="296" r:id="rId20"/>
    <p:sldId id="554" r:id="rId21"/>
    <p:sldId id="480" r:id="rId22"/>
    <p:sldId id="301" r:id="rId23"/>
    <p:sldId id="305" r:id="rId24"/>
    <p:sldId id="486" r:id="rId25"/>
    <p:sldId id="485" r:id="rId26"/>
    <p:sldId id="270" r:id="rId27"/>
    <p:sldId id="564" r:id="rId28"/>
    <p:sldId id="577" r:id="rId29"/>
    <p:sldId id="264" r:id="rId30"/>
    <p:sldId id="316" r:id="rId31"/>
    <p:sldId id="312" r:id="rId32"/>
    <p:sldId id="322" r:id="rId33"/>
    <p:sldId id="493" r:id="rId34"/>
    <p:sldId id="326" r:id="rId35"/>
    <p:sldId id="327" r:id="rId36"/>
    <p:sldId id="589" r:id="rId37"/>
    <p:sldId id="588" r:id="rId38"/>
    <p:sldId id="581" r:id="rId39"/>
    <p:sldId id="594" r:id="rId40"/>
    <p:sldId id="576" r:id="rId41"/>
    <p:sldId id="615" r:id="rId42"/>
    <p:sldId id="566" r:id="rId43"/>
    <p:sldId id="567" r:id="rId44"/>
    <p:sldId id="568" r:id="rId45"/>
    <p:sldId id="569" r:id="rId46"/>
    <p:sldId id="570" r:id="rId47"/>
    <p:sldId id="573" r:id="rId48"/>
    <p:sldId id="574" r:id="rId49"/>
    <p:sldId id="617" r:id="rId50"/>
    <p:sldId id="616" r:id="rId51"/>
    <p:sldId id="641" r:id="rId52"/>
    <p:sldId id="360" r:id="rId53"/>
    <p:sldId id="494" r:id="rId54"/>
    <p:sldId id="495" r:id="rId55"/>
    <p:sldId id="368" r:id="rId56"/>
    <p:sldId id="416" r:id="rId57"/>
    <p:sldId id="374" r:id="rId58"/>
    <p:sldId id="377" r:id="rId59"/>
    <p:sldId id="582" r:id="rId60"/>
    <p:sldId id="504" r:id="rId61"/>
    <p:sldId id="618" r:id="rId62"/>
    <p:sldId id="507" r:id="rId63"/>
    <p:sldId id="647" r:id="rId64"/>
    <p:sldId id="508" r:id="rId65"/>
    <p:sldId id="642" r:id="rId66"/>
    <p:sldId id="584" r:id="rId67"/>
    <p:sldId id="509" r:id="rId68"/>
    <p:sldId id="637" r:id="rId69"/>
    <p:sldId id="638" r:id="rId70"/>
    <p:sldId id="639" r:id="rId71"/>
    <p:sldId id="640" r:id="rId72"/>
    <p:sldId id="510" r:id="rId73"/>
    <p:sldId id="511" r:id="rId74"/>
    <p:sldId id="405" r:id="rId75"/>
    <p:sldId id="596" r:id="rId76"/>
    <p:sldId id="413" r:id="rId77"/>
    <p:sldId id="406" r:id="rId78"/>
    <p:sldId id="408" r:id="rId79"/>
    <p:sldId id="643" r:id="rId80"/>
    <p:sldId id="646" r:id="rId81"/>
    <p:sldId id="645" r:id="rId82"/>
    <p:sldId id="512" r:id="rId83"/>
    <p:sldId id="517" r:id="rId84"/>
    <p:sldId id="515"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dkern" initials="j" lastIdx="1" clrIdx="0">
    <p:extLst>
      <p:ext uri="{19B8F6BF-5375-455C-9EA6-DF929625EA0E}">
        <p15:presenceInfo xmlns:p15="http://schemas.microsoft.com/office/powerpoint/2012/main" userId="jdker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9F9F9"/>
    <a:srgbClr val="FF9393"/>
    <a:srgbClr val="FF5353"/>
    <a:srgbClr val="E7950F"/>
    <a:srgbClr val="F1A427"/>
    <a:srgbClr val="1FA1CF"/>
    <a:srgbClr val="26AEDE"/>
    <a:srgbClr val="F1A069"/>
    <a:srgbClr val="367A70"/>
    <a:srgbClr val="F669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6" autoAdjust="0"/>
    <p:restoredTop sz="78081" autoAdjust="0"/>
  </p:normalViewPr>
  <p:slideViewPr>
    <p:cSldViewPr snapToGrid="0">
      <p:cViewPr varScale="1">
        <p:scale>
          <a:sx n="60" d="100"/>
          <a:sy n="60" d="100"/>
        </p:scale>
        <p:origin x="549"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dkern\Desktop\PostDoc\INFEWS\Load%20Data\TAC_ECNTR_load.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bin\unit_spec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Jordan\Documents\PhD\Fracking\Final\data.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C:\Users\jdkern\Downloads\RNGWHHDm%20(1).xls" TargetMode="External"/><Relationship Id="rId2" Type="http://schemas.microsoft.com/office/2011/relationships/chartColorStyle" Target="colors2.xml"/><Relationship Id="rId1" Type="http://schemas.microsoft.com/office/2011/relationships/chartStyle" Target="style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jdkern\Downloads\RNGWHHDm%20(1).xls" TargetMode="External"/><Relationship Id="rId2" Type="http://schemas.microsoft.com/office/2011/relationships/chartColorStyle" Target="colors3.xml"/><Relationship Id="rId1" Type="http://schemas.microsoft.com/office/2011/relationships/chartStyle" Target="style3.xml"/></Relationships>
</file>

<file path=ppt/charts/_rels/chart14.xml.rels><?xml version="1.0" encoding="UTF-8" standalone="yes"?>
<Relationships xmlns="http://schemas.openxmlformats.org/package/2006/relationships"><Relationship Id="rId1" Type="http://schemas.openxmlformats.org/officeDocument/2006/relationships/oleObject" Target="file:///C:\Users\Jordan\Desktop\Book1.xlsx"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bin\unit_specs.xlsx" TargetMode="External"/></Relationships>
</file>

<file path=ppt/charts/_rels/chart16.xml.rels><?xml version="1.0" encoding="UTF-8" standalone="yes"?>
<Relationships xmlns="http://schemas.openxmlformats.org/package/2006/relationships"><Relationship Id="rId3" Type="http://schemas.openxmlformats.org/officeDocument/2006/relationships/oleObject" Target="file:///C:\Users\jdkern\Desktop\PostDoc\Duke\paper\Modeling\1970_2010\stat_analysis.xlsx" TargetMode="External"/><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jdkern\Desktop\PostDoc\Duke\paper\Modeling\1970_2010\stat_analysis.xlsx" TargetMode="External"/><Relationship Id="rId2" Type="http://schemas.microsoft.com/office/2011/relationships/chartColorStyle" Target="colors5.xml"/><Relationship Id="rId1" Type="http://schemas.microsoft.com/office/2011/relationships/chartStyle" Target="style5.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jdkern\Desktop\PostDoc\Biofuels\biofuels2\tables.xlsx" TargetMode="External"/><Relationship Id="rId2" Type="http://schemas.microsoft.com/office/2011/relationships/chartColorStyle" Target="colors6.xml"/><Relationship Id="rId1" Type="http://schemas.microsoft.com/office/2011/relationships/chartStyle" Target="style6.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jdkern\Desktop\PostDoc\Biofuels\biofuels2\tables.xlsx" TargetMode="External"/><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1" Type="http://schemas.openxmlformats.org/officeDocument/2006/relationships/oleObject" Target="file:///C:\Users\Jordan\Desktop\PhD\Wind-Hydro\AMPL\ampl64\results.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C:\Users\jdkern\Desktop\PostDoc\Biofuels\biofuels2\tables.xlsx" TargetMode="External"/><Relationship Id="rId2" Type="http://schemas.microsoft.com/office/2011/relationships/chartColorStyle" Target="colors8.xml"/><Relationship Id="rId1" Type="http://schemas.microsoft.com/office/2011/relationships/chartStyle" Target="style8.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jdkern\Desktop\PostDoc\Biofuels\biofuels2\tables.xlsx" TargetMode="External"/><Relationship Id="rId2" Type="http://schemas.microsoft.com/office/2011/relationships/chartColorStyle" Target="colors9.xml"/><Relationship Id="rId1" Type="http://schemas.microsoft.com/office/2011/relationships/chartStyle" Target="style9.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jdkern\Desktop\PostDoc\Biofuels\biofuels2\tables.xlsx" TargetMode="External"/><Relationship Id="rId2" Type="http://schemas.microsoft.com/office/2011/relationships/chartColorStyle" Target="colors10.xml"/><Relationship Id="rId1" Type="http://schemas.microsoft.com/office/2011/relationships/chartStyle" Target="style10.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jdkern\Desktop\PostDoc\Biofuels\biofuels2\tables.xlsx" TargetMode="External"/><Relationship Id="rId2" Type="http://schemas.microsoft.com/office/2011/relationships/chartColorStyle" Target="colors11.xml"/><Relationship Id="rId1" Type="http://schemas.microsoft.com/office/2011/relationships/chartStyle" Target="style11.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jdkern\Desktop\PostDoc\Biofuels\biofuels2\tables.xlsx" TargetMode="External"/><Relationship Id="rId2" Type="http://schemas.microsoft.com/office/2011/relationships/chartColorStyle" Target="colors12.xml"/><Relationship Id="rId1" Type="http://schemas.microsoft.com/office/2011/relationships/chartStyle" Target="style12.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jdkern\Desktop\PostDoc\Biofuels\biofuels2\tables.xlsx" TargetMode="External"/><Relationship Id="rId2" Type="http://schemas.microsoft.com/office/2011/relationships/chartColorStyle" Target="colors13.xml"/><Relationship Id="rId1" Type="http://schemas.microsoft.com/office/2011/relationships/chartStyle" Target="style13.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jdkern\Desktop\PostDoc\Biofuels\biofuels2\tables.xlsx" TargetMode="External"/><Relationship Id="rId2" Type="http://schemas.microsoft.com/office/2011/relationships/chartColorStyle" Target="colors14.xml"/><Relationship Id="rId1" Type="http://schemas.microsoft.com/office/2011/relationships/chartStyle" Target="style14.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jdkern\Desktop\PostDoc\Biofuels\biofuels2\tables.xlsx" TargetMode="External"/><Relationship Id="rId2" Type="http://schemas.microsoft.com/office/2011/relationships/chartColorStyle" Target="colors15.xml"/><Relationship Id="rId1" Type="http://schemas.microsoft.com/office/2011/relationships/chartStyle" Target="style15.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jdkern\Desktop\PostDoc\Biofuels\biofuels2\tables.xlsx" TargetMode="External"/><Relationship Id="rId2" Type="http://schemas.microsoft.com/office/2011/relationships/chartColorStyle" Target="colors16.xml"/><Relationship Id="rId1" Type="http://schemas.microsoft.com/office/2011/relationships/chartStyle" Target="style16.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jdkern\Desktop\PostDoc\Biofuels\biofuels2\tables.xlsx" TargetMode="External"/><Relationship Id="rId2" Type="http://schemas.microsoft.com/office/2011/relationships/chartColorStyle" Target="colors17.xml"/><Relationship Id="rId1" Type="http://schemas.microsoft.com/office/2011/relationships/chartStyle" Target="style17.xml"/></Relationships>
</file>

<file path=ppt/charts/_rels/chart3.xml.rels><?xml version="1.0" encoding="UTF-8" standalone="yes"?>
<Relationships xmlns="http://schemas.openxmlformats.org/package/2006/relationships"><Relationship Id="rId2" Type="http://schemas.openxmlformats.org/officeDocument/2006/relationships/oleObject" Target="file:///C:\bin\Deregulated%20Market\Roanoke\Historical_Flows.xlsx" TargetMode="External"/><Relationship Id="rId1" Type="http://schemas.openxmlformats.org/officeDocument/2006/relationships/themeOverride" Target="../theme/themeOverride1.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jdkern\Desktop\PostDoc\Biofuels\biofuels2\tables.xlsx" TargetMode="External"/><Relationship Id="rId2" Type="http://schemas.microsoft.com/office/2011/relationships/chartColorStyle" Target="colors18.xml"/><Relationship Id="rId1" Type="http://schemas.microsoft.com/office/2011/relationships/chartStyle" Target="style18.xml"/></Relationships>
</file>

<file path=ppt/charts/_rels/chart31.xml.rels><?xml version="1.0" encoding="UTF-8" standalone="yes"?>
<Relationships xmlns="http://schemas.openxmlformats.org/package/2006/relationships"><Relationship Id="rId3" Type="http://schemas.openxmlformats.org/officeDocument/2006/relationships/oleObject" Target="file:///C:\Users\jdkern\Desktop\PostDoc\Biofuels\biofuels2\tables.xlsx" TargetMode="External"/><Relationship Id="rId2" Type="http://schemas.microsoft.com/office/2011/relationships/chartColorStyle" Target="colors19.xml"/><Relationship Id="rId1" Type="http://schemas.microsoft.com/office/2011/relationships/chartStyle" Target="style19.xml"/></Relationships>
</file>

<file path=ppt/charts/_rels/chart32.xml.rels><?xml version="1.0" encoding="UTF-8" standalone="yes"?>
<Relationships xmlns="http://schemas.openxmlformats.org/package/2006/relationships"><Relationship Id="rId3" Type="http://schemas.openxmlformats.org/officeDocument/2006/relationships/oleObject" Target="file:///C:\Users\jdkern\Desktop\PostDoc\Biofuels\biofuels2\tables.xlsx" TargetMode="External"/><Relationship Id="rId2" Type="http://schemas.microsoft.com/office/2011/relationships/chartColorStyle" Target="colors20.xml"/><Relationship Id="rId1" Type="http://schemas.microsoft.com/office/2011/relationships/chartStyle" Target="style20.xml"/></Relationships>
</file>

<file path=ppt/charts/_rels/chart33.xml.rels><?xml version="1.0" encoding="UTF-8" standalone="yes"?>
<Relationships xmlns="http://schemas.openxmlformats.org/package/2006/relationships"><Relationship Id="rId3" Type="http://schemas.openxmlformats.org/officeDocument/2006/relationships/oleObject" Target="file:///C:\Users\jdkern\Desktop\PostDoc\Biofuels\biofuels2\tables.xlsx" TargetMode="External"/><Relationship Id="rId2" Type="http://schemas.microsoft.com/office/2011/relationships/chartColorStyle" Target="colors21.xml"/><Relationship Id="rId1" Type="http://schemas.microsoft.com/office/2011/relationships/chartStyle" Target="style21.xml"/></Relationships>
</file>

<file path=ppt/charts/_rels/chart34.xml.rels><?xml version="1.0" encoding="UTF-8" standalone="yes"?>
<Relationships xmlns="http://schemas.openxmlformats.org/package/2006/relationships"><Relationship Id="rId3" Type="http://schemas.openxmlformats.org/officeDocument/2006/relationships/oleObject" Target="file:///C:\Users\jdkern\Desktop\PostDoc\Apps\2017\WUSL\Interview\pie.xlsx" TargetMode="External"/><Relationship Id="rId2" Type="http://schemas.microsoft.com/office/2011/relationships/chartColorStyle" Target="colors22.xml"/><Relationship Id="rId1" Type="http://schemas.microsoft.com/office/2011/relationships/chartStyle" Target="style22.xml"/></Relationships>
</file>

<file path=ppt/charts/_rels/chart4.xml.rels><?xml version="1.0" encoding="UTF-8" standalone="yes"?>
<Relationships xmlns="http://schemas.openxmlformats.org/package/2006/relationships"><Relationship Id="rId1" Type="http://schemas.openxmlformats.org/officeDocument/2006/relationships/oleObject" Target="file:///C:\bin\unit_specs.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C:\bin\Deregulated%20Market\Roanoke\Historical_Flows.xlsx"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oleObject" Target="file:///C:\bin\Deregulated%20Market\Roanoke\Historical_Flows.xlsx" TargetMode="External"/><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1" Type="http://schemas.openxmlformats.org/officeDocument/2006/relationships/oleObject" Target="file:///C:\Users\Jordan\Desktop\PhD\Wind-Hydro\AMPL\ampl64\results.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bin\unit_specs.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bin\unit_spec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'2011_exchange'!$A$1</c:f>
              <c:strCache>
                <c:ptCount val="1"/>
                <c:pt idx="0">
                  <c:v>Load</c:v>
                </c:pt>
              </c:strCache>
            </c:strRef>
          </c:tx>
          <c:spPr>
            <a:ln w="28575" cap="rnd">
              <a:solidFill>
                <a:schemeClr val="tx1">
                  <a:lumMod val="65000"/>
                  <a:lumOff val="35000"/>
                </a:schemeClr>
              </a:solidFill>
              <a:round/>
            </a:ln>
            <a:effectLst/>
          </c:spPr>
          <c:marker>
            <c:symbol val="none"/>
          </c:marker>
          <c:val>
            <c:numRef>
              <c:f>'2011_exchange'!$A$2:$A$8761</c:f>
              <c:numCache>
                <c:formatCode>General</c:formatCode>
                <c:ptCount val="8760"/>
                <c:pt idx="0">
                  <c:v>10830.35</c:v>
                </c:pt>
                <c:pt idx="1">
                  <c:v>10483.49</c:v>
                </c:pt>
                <c:pt idx="2">
                  <c:v>9920.39</c:v>
                </c:pt>
                <c:pt idx="3">
                  <c:v>9598.15</c:v>
                </c:pt>
                <c:pt idx="4">
                  <c:v>9395.34</c:v>
                </c:pt>
                <c:pt idx="5">
                  <c:v>9415.24</c:v>
                </c:pt>
                <c:pt idx="6">
                  <c:v>9447.94</c:v>
                </c:pt>
                <c:pt idx="7">
                  <c:v>9688.8799999999992</c:v>
                </c:pt>
                <c:pt idx="8">
                  <c:v>9681.1200000000008</c:v>
                </c:pt>
                <c:pt idx="9">
                  <c:v>9837.24</c:v>
                </c:pt>
                <c:pt idx="10">
                  <c:v>9961.1299999999992</c:v>
                </c:pt>
                <c:pt idx="11">
                  <c:v>10192.49</c:v>
                </c:pt>
                <c:pt idx="12">
                  <c:v>10210.67</c:v>
                </c:pt>
                <c:pt idx="13">
                  <c:v>10182.049999999999</c:v>
                </c:pt>
                <c:pt idx="14">
                  <c:v>10085.219999999999</c:v>
                </c:pt>
                <c:pt idx="15">
                  <c:v>9944.7999999999993</c:v>
                </c:pt>
                <c:pt idx="16">
                  <c:v>9845.82</c:v>
                </c:pt>
                <c:pt idx="17">
                  <c:v>10125.040000000001</c:v>
                </c:pt>
                <c:pt idx="18">
                  <c:v>11519.49</c:v>
                </c:pt>
                <c:pt idx="19">
                  <c:v>11890.76</c:v>
                </c:pt>
                <c:pt idx="20">
                  <c:v>11845.72</c:v>
                </c:pt>
                <c:pt idx="21">
                  <c:v>11707.53</c:v>
                </c:pt>
                <c:pt idx="22">
                  <c:v>11427.64</c:v>
                </c:pt>
                <c:pt idx="23">
                  <c:v>10984.05</c:v>
                </c:pt>
                <c:pt idx="24">
                  <c:v>10313.81</c:v>
                </c:pt>
                <c:pt idx="25">
                  <c:v>9841.77</c:v>
                </c:pt>
                <c:pt idx="26">
                  <c:v>9419.64</c:v>
                </c:pt>
                <c:pt idx="27">
                  <c:v>9142.32</c:v>
                </c:pt>
                <c:pt idx="28">
                  <c:v>9038.74</c:v>
                </c:pt>
                <c:pt idx="29">
                  <c:v>9149.7800000000007</c:v>
                </c:pt>
                <c:pt idx="30">
                  <c:v>9292.2099999999991</c:v>
                </c:pt>
                <c:pt idx="31">
                  <c:v>9074.4500000000007</c:v>
                </c:pt>
                <c:pt idx="32">
                  <c:v>9181.48</c:v>
                </c:pt>
                <c:pt idx="33">
                  <c:v>9824.15</c:v>
                </c:pt>
                <c:pt idx="34">
                  <c:v>10150.299999999999</c:v>
                </c:pt>
                <c:pt idx="35">
                  <c:v>10351.41</c:v>
                </c:pt>
                <c:pt idx="36">
                  <c:v>10560.4</c:v>
                </c:pt>
                <c:pt idx="37">
                  <c:v>10556.52</c:v>
                </c:pt>
                <c:pt idx="38">
                  <c:v>10460.540000000001</c:v>
                </c:pt>
                <c:pt idx="39">
                  <c:v>10461.969999999999</c:v>
                </c:pt>
                <c:pt idx="40">
                  <c:v>10456.86</c:v>
                </c:pt>
                <c:pt idx="41">
                  <c:v>10822.59</c:v>
                </c:pt>
                <c:pt idx="42">
                  <c:v>12291.12</c:v>
                </c:pt>
                <c:pt idx="43">
                  <c:v>12009.43</c:v>
                </c:pt>
                <c:pt idx="44">
                  <c:v>12113.65</c:v>
                </c:pt>
                <c:pt idx="45">
                  <c:v>12330.63</c:v>
                </c:pt>
                <c:pt idx="46">
                  <c:v>11952.98</c:v>
                </c:pt>
                <c:pt idx="47">
                  <c:v>11260.05</c:v>
                </c:pt>
                <c:pt idx="48">
                  <c:v>10387.49</c:v>
                </c:pt>
                <c:pt idx="49">
                  <c:v>9493.74</c:v>
                </c:pt>
                <c:pt idx="50">
                  <c:v>9104.2800000000007</c:v>
                </c:pt>
                <c:pt idx="51">
                  <c:v>8882.44</c:v>
                </c:pt>
                <c:pt idx="52">
                  <c:v>8898.99</c:v>
                </c:pt>
                <c:pt idx="53">
                  <c:v>9248.4599999999991</c:v>
                </c:pt>
                <c:pt idx="54">
                  <c:v>10068.459999999999</c:v>
                </c:pt>
                <c:pt idx="55">
                  <c:v>11068</c:v>
                </c:pt>
                <c:pt idx="56">
                  <c:v>11883.94</c:v>
                </c:pt>
                <c:pt idx="57">
                  <c:v>12249.27</c:v>
                </c:pt>
                <c:pt idx="58">
                  <c:v>12561.42</c:v>
                </c:pt>
                <c:pt idx="59">
                  <c:v>12787.78</c:v>
                </c:pt>
                <c:pt idx="60">
                  <c:v>12810.25</c:v>
                </c:pt>
                <c:pt idx="61">
                  <c:v>12707.33</c:v>
                </c:pt>
                <c:pt idx="62">
                  <c:v>12636.51</c:v>
                </c:pt>
                <c:pt idx="63">
                  <c:v>12495.85</c:v>
                </c:pt>
                <c:pt idx="64">
                  <c:v>12445.41</c:v>
                </c:pt>
                <c:pt idx="65">
                  <c:v>12437.79</c:v>
                </c:pt>
                <c:pt idx="66">
                  <c:v>13645.33</c:v>
                </c:pt>
                <c:pt idx="67">
                  <c:v>13800.42</c:v>
                </c:pt>
                <c:pt idx="68">
                  <c:v>13647.12</c:v>
                </c:pt>
                <c:pt idx="69">
                  <c:v>13447.19</c:v>
                </c:pt>
                <c:pt idx="70">
                  <c:v>12707.14</c:v>
                </c:pt>
                <c:pt idx="71">
                  <c:v>11685.14</c:v>
                </c:pt>
                <c:pt idx="72">
                  <c:v>10798.69</c:v>
                </c:pt>
                <c:pt idx="73">
                  <c:v>10213.09</c:v>
                </c:pt>
                <c:pt idx="74">
                  <c:v>9782.26</c:v>
                </c:pt>
                <c:pt idx="75">
                  <c:v>9533.39</c:v>
                </c:pt>
                <c:pt idx="76">
                  <c:v>9475.9599999999991</c:v>
                </c:pt>
                <c:pt idx="77">
                  <c:v>9774.25</c:v>
                </c:pt>
                <c:pt idx="78">
                  <c:v>10578.83</c:v>
                </c:pt>
                <c:pt idx="79">
                  <c:v>11752.14</c:v>
                </c:pt>
                <c:pt idx="80">
                  <c:v>12450.96</c:v>
                </c:pt>
                <c:pt idx="81">
                  <c:v>12586.92</c:v>
                </c:pt>
                <c:pt idx="82">
                  <c:v>12698.62</c:v>
                </c:pt>
                <c:pt idx="83">
                  <c:v>12861.33</c:v>
                </c:pt>
                <c:pt idx="84">
                  <c:v>12783.73</c:v>
                </c:pt>
                <c:pt idx="85">
                  <c:v>12627.65</c:v>
                </c:pt>
                <c:pt idx="86">
                  <c:v>12545.52</c:v>
                </c:pt>
                <c:pt idx="87">
                  <c:v>12455.49</c:v>
                </c:pt>
                <c:pt idx="88">
                  <c:v>12441.35</c:v>
                </c:pt>
                <c:pt idx="89">
                  <c:v>12512.71</c:v>
                </c:pt>
                <c:pt idx="90">
                  <c:v>13757.47</c:v>
                </c:pt>
                <c:pt idx="91">
                  <c:v>14068.44</c:v>
                </c:pt>
                <c:pt idx="92">
                  <c:v>13863.88</c:v>
                </c:pt>
                <c:pt idx="93">
                  <c:v>13628.45</c:v>
                </c:pt>
                <c:pt idx="94">
                  <c:v>12872.92</c:v>
                </c:pt>
                <c:pt idx="95">
                  <c:v>11880.66</c:v>
                </c:pt>
                <c:pt idx="96">
                  <c:v>10977.07</c:v>
                </c:pt>
                <c:pt idx="97">
                  <c:v>10155.540000000001</c:v>
                </c:pt>
                <c:pt idx="98">
                  <c:v>9735.8700000000008</c:v>
                </c:pt>
                <c:pt idx="99">
                  <c:v>9498.68</c:v>
                </c:pt>
                <c:pt idx="100">
                  <c:v>9439.42</c:v>
                </c:pt>
                <c:pt idx="101">
                  <c:v>9754.82</c:v>
                </c:pt>
                <c:pt idx="102">
                  <c:v>10454.99</c:v>
                </c:pt>
                <c:pt idx="103">
                  <c:v>11625.26</c:v>
                </c:pt>
                <c:pt idx="104">
                  <c:v>12139.13</c:v>
                </c:pt>
                <c:pt idx="105">
                  <c:v>12395.31</c:v>
                </c:pt>
                <c:pt idx="106">
                  <c:v>12529.2</c:v>
                </c:pt>
                <c:pt idx="107">
                  <c:v>12623.86</c:v>
                </c:pt>
                <c:pt idx="108">
                  <c:v>12560.49</c:v>
                </c:pt>
                <c:pt idx="109">
                  <c:v>12347.5</c:v>
                </c:pt>
                <c:pt idx="110">
                  <c:v>12265.13</c:v>
                </c:pt>
                <c:pt idx="111">
                  <c:v>12180.35</c:v>
                </c:pt>
                <c:pt idx="112">
                  <c:v>12073.18</c:v>
                </c:pt>
                <c:pt idx="113">
                  <c:v>12173.38</c:v>
                </c:pt>
                <c:pt idx="114">
                  <c:v>13588.57</c:v>
                </c:pt>
                <c:pt idx="115">
                  <c:v>13938.37</c:v>
                </c:pt>
                <c:pt idx="116">
                  <c:v>13767.76</c:v>
                </c:pt>
                <c:pt idx="117">
                  <c:v>13371.61</c:v>
                </c:pt>
                <c:pt idx="118">
                  <c:v>12654.03</c:v>
                </c:pt>
                <c:pt idx="119">
                  <c:v>11547.48</c:v>
                </c:pt>
                <c:pt idx="120">
                  <c:v>10583.69</c:v>
                </c:pt>
                <c:pt idx="121">
                  <c:v>10082.4</c:v>
                </c:pt>
                <c:pt idx="122">
                  <c:v>9691.7999999999993</c:v>
                </c:pt>
                <c:pt idx="123">
                  <c:v>9455.43</c:v>
                </c:pt>
                <c:pt idx="124">
                  <c:v>9365.9599999999991</c:v>
                </c:pt>
                <c:pt idx="125">
                  <c:v>9678.7099999999991</c:v>
                </c:pt>
                <c:pt idx="126">
                  <c:v>10374.34</c:v>
                </c:pt>
                <c:pt idx="127">
                  <c:v>11572.72</c:v>
                </c:pt>
                <c:pt idx="128">
                  <c:v>12065.19</c:v>
                </c:pt>
                <c:pt idx="129">
                  <c:v>12275.59</c:v>
                </c:pt>
                <c:pt idx="130">
                  <c:v>12429.49</c:v>
                </c:pt>
                <c:pt idx="131">
                  <c:v>12559.89</c:v>
                </c:pt>
                <c:pt idx="132">
                  <c:v>12503.62</c:v>
                </c:pt>
                <c:pt idx="133">
                  <c:v>12374.17</c:v>
                </c:pt>
                <c:pt idx="134">
                  <c:v>12294.07</c:v>
                </c:pt>
                <c:pt idx="135">
                  <c:v>12164.68</c:v>
                </c:pt>
                <c:pt idx="136">
                  <c:v>12033.3</c:v>
                </c:pt>
                <c:pt idx="137">
                  <c:v>12124.42</c:v>
                </c:pt>
                <c:pt idx="138">
                  <c:v>13426.83</c:v>
                </c:pt>
                <c:pt idx="139">
                  <c:v>13744.81</c:v>
                </c:pt>
                <c:pt idx="140">
                  <c:v>13513.72</c:v>
                </c:pt>
                <c:pt idx="141">
                  <c:v>13212.15</c:v>
                </c:pt>
                <c:pt idx="142">
                  <c:v>12514.75</c:v>
                </c:pt>
                <c:pt idx="143">
                  <c:v>11261.62</c:v>
                </c:pt>
                <c:pt idx="144">
                  <c:v>10448.68</c:v>
                </c:pt>
                <c:pt idx="145">
                  <c:v>10160.48</c:v>
                </c:pt>
                <c:pt idx="146">
                  <c:v>9750.0499999999993</c:v>
                </c:pt>
                <c:pt idx="147">
                  <c:v>9483.33</c:v>
                </c:pt>
                <c:pt idx="148">
                  <c:v>9388.01</c:v>
                </c:pt>
                <c:pt idx="149">
                  <c:v>9653.34</c:v>
                </c:pt>
                <c:pt idx="150">
                  <c:v>10359.41</c:v>
                </c:pt>
                <c:pt idx="151">
                  <c:v>11552.5</c:v>
                </c:pt>
                <c:pt idx="152">
                  <c:v>12194.8</c:v>
                </c:pt>
                <c:pt idx="153">
                  <c:v>12478.71</c:v>
                </c:pt>
                <c:pt idx="154">
                  <c:v>12670.92</c:v>
                </c:pt>
                <c:pt idx="155">
                  <c:v>12927.03</c:v>
                </c:pt>
                <c:pt idx="156">
                  <c:v>12980.92</c:v>
                </c:pt>
                <c:pt idx="157">
                  <c:v>12650.37</c:v>
                </c:pt>
                <c:pt idx="158">
                  <c:v>12513.4</c:v>
                </c:pt>
                <c:pt idx="159">
                  <c:v>12329.61</c:v>
                </c:pt>
                <c:pt idx="160">
                  <c:v>12188.7</c:v>
                </c:pt>
                <c:pt idx="161">
                  <c:v>12309.55</c:v>
                </c:pt>
                <c:pt idx="162">
                  <c:v>13336.76</c:v>
                </c:pt>
                <c:pt idx="163">
                  <c:v>13449.45</c:v>
                </c:pt>
                <c:pt idx="164">
                  <c:v>13209.35</c:v>
                </c:pt>
                <c:pt idx="165">
                  <c:v>12870.14</c:v>
                </c:pt>
                <c:pt idx="166">
                  <c:v>12248.94</c:v>
                </c:pt>
                <c:pt idx="167">
                  <c:v>11364.12</c:v>
                </c:pt>
                <c:pt idx="168">
                  <c:v>10515.7</c:v>
                </c:pt>
                <c:pt idx="169">
                  <c:v>10134.43</c:v>
                </c:pt>
                <c:pt idx="170">
                  <c:v>9670.23</c:v>
                </c:pt>
                <c:pt idx="171">
                  <c:v>9361.6200000000008</c:v>
                </c:pt>
                <c:pt idx="172">
                  <c:v>9194.93</c:v>
                </c:pt>
                <c:pt idx="173">
                  <c:v>9260.7900000000009</c:v>
                </c:pt>
                <c:pt idx="174">
                  <c:v>9578.7800000000007</c:v>
                </c:pt>
                <c:pt idx="175">
                  <c:v>9871.74</c:v>
                </c:pt>
                <c:pt idx="176">
                  <c:v>10071.14</c:v>
                </c:pt>
                <c:pt idx="177">
                  <c:v>10563.67</c:v>
                </c:pt>
                <c:pt idx="178">
                  <c:v>10753.16</c:v>
                </c:pt>
                <c:pt idx="179">
                  <c:v>11017.7</c:v>
                </c:pt>
                <c:pt idx="180">
                  <c:v>11303.38</c:v>
                </c:pt>
                <c:pt idx="181">
                  <c:v>11009.04</c:v>
                </c:pt>
                <c:pt idx="182">
                  <c:v>10788.33</c:v>
                </c:pt>
                <c:pt idx="183">
                  <c:v>10623.52</c:v>
                </c:pt>
                <c:pt idx="184">
                  <c:v>10609.49</c:v>
                </c:pt>
                <c:pt idx="185">
                  <c:v>10853.48</c:v>
                </c:pt>
                <c:pt idx="186">
                  <c:v>11974.33</c:v>
                </c:pt>
                <c:pt idx="187">
                  <c:v>12173.24</c:v>
                </c:pt>
                <c:pt idx="188">
                  <c:v>12014.15</c:v>
                </c:pt>
                <c:pt idx="189">
                  <c:v>11847.54</c:v>
                </c:pt>
                <c:pt idx="190">
                  <c:v>11361.78</c:v>
                </c:pt>
                <c:pt idx="191">
                  <c:v>10682.05</c:v>
                </c:pt>
                <c:pt idx="192">
                  <c:v>10033.34</c:v>
                </c:pt>
                <c:pt idx="193">
                  <c:v>9492.81</c:v>
                </c:pt>
                <c:pt idx="194">
                  <c:v>9075.08</c:v>
                </c:pt>
                <c:pt idx="195">
                  <c:v>8758.1299999999992</c:v>
                </c:pt>
                <c:pt idx="196">
                  <c:v>8599.41</c:v>
                </c:pt>
                <c:pt idx="197">
                  <c:v>8629.4500000000007</c:v>
                </c:pt>
                <c:pt idx="198">
                  <c:v>8788.26</c:v>
                </c:pt>
                <c:pt idx="199">
                  <c:v>8908.2900000000009</c:v>
                </c:pt>
                <c:pt idx="200">
                  <c:v>9145.15</c:v>
                </c:pt>
                <c:pt idx="201">
                  <c:v>9470.91</c:v>
                </c:pt>
                <c:pt idx="202">
                  <c:v>9912.5300000000007</c:v>
                </c:pt>
                <c:pt idx="203">
                  <c:v>10209.280000000001</c:v>
                </c:pt>
                <c:pt idx="204">
                  <c:v>10315.93</c:v>
                </c:pt>
                <c:pt idx="205">
                  <c:v>10121.59</c:v>
                </c:pt>
                <c:pt idx="206">
                  <c:v>10019.709999999999</c:v>
                </c:pt>
                <c:pt idx="207">
                  <c:v>9957.25</c:v>
                </c:pt>
                <c:pt idx="208">
                  <c:v>10022.120000000001</c:v>
                </c:pt>
                <c:pt idx="209">
                  <c:v>10485.81</c:v>
                </c:pt>
                <c:pt idx="210">
                  <c:v>11633.39</c:v>
                </c:pt>
                <c:pt idx="211">
                  <c:v>11987.6</c:v>
                </c:pt>
                <c:pt idx="212">
                  <c:v>11949.98</c:v>
                </c:pt>
                <c:pt idx="213">
                  <c:v>11823.62</c:v>
                </c:pt>
                <c:pt idx="214">
                  <c:v>11263.65</c:v>
                </c:pt>
                <c:pt idx="215">
                  <c:v>10362.99</c:v>
                </c:pt>
                <c:pt idx="216">
                  <c:v>9617.65</c:v>
                </c:pt>
                <c:pt idx="217">
                  <c:v>9227.73</c:v>
                </c:pt>
                <c:pt idx="218">
                  <c:v>9027.39</c:v>
                </c:pt>
                <c:pt idx="219">
                  <c:v>8807.81</c:v>
                </c:pt>
                <c:pt idx="220">
                  <c:v>8774.94</c:v>
                </c:pt>
                <c:pt idx="221">
                  <c:v>9043.85</c:v>
                </c:pt>
                <c:pt idx="222">
                  <c:v>9808.6</c:v>
                </c:pt>
                <c:pt idx="223">
                  <c:v>11049.37</c:v>
                </c:pt>
                <c:pt idx="224">
                  <c:v>11836.62</c:v>
                </c:pt>
                <c:pt idx="225">
                  <c:v>12186.75</c:v>
                </c:pt>
                <c:pt idx="226">
                  <c:v>12490.18</c:v>
                </c:pt>
                <c:pt idx="227">
                  <c:v>12708.34</c:v>
                </c:pt>
                <c:pt idx="228">
                  <c:v>12599.03</c:v>
                </c:pt>
                <c:pt idx="229">
                  <c:v>12499.07</c:v>
                </c:pt>
                <c:pt idx="230">
                  <c:v>12379.13</c:v>
                </c:pt>
                <c:pt idx="231">
                  <c:v>12198.64</c:v>
                </c:pt>
                <c:pt idx="232">
                  <c:v>12125.98</c:v>
                </c:pt>
                <c:pt idx="233">
                  <c:v>12386.64</c:v>
                </c:pt>
                <c:pt idx="234">
                  <c:v>13442.57</c:v>
                </c:pt>
                <c:pt idx="235">
                  <c:v>13689.16</c:v>
                </c:pt>
                <c:pt idx="236">
                  <c:v>13521.8</c:v>
                </c:pt>
                <c:pt idx="237">
                  <c:v>13184.24</c:v>
                </c:pt>
                <c:pt idx="238">
                  <c:v>12432.46</c:v>
                </c:pt>
                <c:pt idx="239">
                  <c:v>11132.62</c:v>
                </c:pt>
                <c:pt idx="240">
                  <c:v>10229.129999999999</c:v>
                </c:pt>
                <c:pt idx="241">
                  <c:v>9668.5300000000007</c:v>
                </c:pt>
                <c:pt idx="242">
                  <c:v>9271.15</c:v>
                </c:pt>
                <c:pt idx="243">
                  <c:v>9020.73</c:v>
                </c:pt>
                <c:pt idx="244">
                  <c:v>8986.15</c:v>
                </c:pt>
                <c:pt idx="245">
                  <c:v>9318.7199999999993</c:v>
                </c:pt>
                <c:pt idx="246">
                  <c:v>10115.32</c:v>
                </c:pt>
                <c:pt idx="247">
                  <c:v>11344.79</c:v>
                </c:pt>
                <c:pt idx="248">
                  <c:v>12008.14</c:v>
                </c:pt>
                <c:pt idx="249">
                  <c:v>12225.84</c:v>
                </c:pt>
                <c:pt idx="250">
                  <c:v>12414.49</c:v>
                </c:pt>
                <c:pt idx="251">
                  <c:v>12550.12</c:v>
                </c:pt>
                <c:pt idx="252">
                  <c:v>12514.26</c:v>
                </c:pt>
                <c:pt idx="253">
                  <c:v>12355.36</c:v>
                </c:pt>
                <c:pt idx="254">
                  <c:v>12263.99</c:v>
                </c:pt>
                <c:pt idx="255">
                  <c:v>11986.77</c:v>
                </c:pt>
                <c:pt idx="256">
                  <c:v>11856.01</c:v>
                </c:pt>
                <c:pt idx="257">
                  <c:v>11969.09</c:v>
                </c:pt>
                <c:pt idx="258">
                  <c:v>13206.97</c:v>
                </c:pt>
                <c:pt idx="259">
                  <c:v>13542.7</c:v>
                </c:pt>
                <c:pt idx="260">
                  <c:v>13376.84</c:v>
                </c:pt>
                <c:pt idx="261">
                  <c:v>12878.45</c:v>
                </c:pt>
                <c:pt idx="262">
                  <c:v>12166.97</c:v>
                </c:pt>
                <c:pt idx="263">
                  <c:v>10913</c:v>
                </c:pt>
                <c:pt idx="264">
                  <c:v>9899.32</c:v>
                </c:pt>
                <c:pt idx="265">
                  <c:v>9861.3799999999992</c:v>
                </c:pt>
                <c:pt idx="266">
                  <c:v>9465.15</c:v>
                </c:pt>
                <c:pt idx="267">
                  <c:v>9230.51</c:v>
                </c:pt>
                <c:pt idx="268">
                  <c:v>9172.8799999999992</c:v>
                </c:pt>
                <c:pt idx="269">
                  <c:v>9456.35</c:v>
                </c:pt>
                <c:pt idx="270">
                  <c:v>10291.64</c:v>
                </c:pt>
                <c:pt idx="271">
                  <c:v>11574.81</c:v>
                </c:pt>
                <c:pt idx="272">
                  <c:v>12221.18</c:v>
                </c:pt>
                <c:pt idx="273">
                  <c:v>12374.7</c:v>
                </c:pt>
                <c:pt idx="274">
                  <c:v>12550.33</c:v>
                </c:pt>
                <c:pt idx="275">
                  <c:v>12663.61</c:v>
                </c:pt>
                <c:pt idx="276">
                  <c:v>12588.62</c:v>
                </c:pt>
                <c:pt idx="277">
                  <c:v>12338.74</c:v>
                </c:pt>
                <c:pt idx="278">
                  <c:v>12257.38</c:v>
                </c:pt>
                <c:pt idx="279">
                  <c:v>12109.67</c:v>
                </c:pt>
                <c:pt idx="280">
                  <c:v>11952.36</c:v>
                </c:pt>
                <c:pt idx="281">
                  <c:v>11849.92</c:v>
                </c:pt>
                <c:pt idx="282">
                  <c:v>13223.07</c:v>
                </c:pt>
                <c:pt idx="283">
                  <c:v>13607.97</c:v>
                </c:pt>
                <c:pt idx="284">
                  <c:v>13409.42</c:v>
                </c:pt>
                <c:pt idx="285">
                  <c:v>12907.26</c:v>
                </c:pt>
                <c:pt idx="286">
                  <c:v>12248.01</c:v>
                </c:pt>
                <c:pt idx="287">
                  <c:v>11164.48</c:v>
                </c:pt>
                <c:pt idx="288">
                  <c:v>10298.85</c:v>
                </c:pt>
                <c:pt idx="289">
                  <c:v>9639.91</c:v>
                </c:pt>
                <c:pt idx="290">
                  <c:v>9246.2800000000007</c:v>
                </c:pt>
                <c:pt idx="291">
                  <c:v>9008.7999999999993</c:v>
                </c:pt>
                <c:pt idx="292">
                  <c:v>8948.51</c:v>
                </c:pt>
                <c:pt idx="293">
                  <c:v>9238.4</c:v>
                </c:pt>
                <c:pt idx="294">
                  <c:v>9941.44</c:v>
                </c:pt>
                <c:pt idx="295">
                  <c:v>11317.08</c:v>
                </c:pt>
                <c:pt idx="296">
                  <c:v>11996.17</c:v>
                </c:pt>
                <c:pt idx="297">
                  <c:v>12235.88</c:v>
                </c:pt>
                <c:pt idx="298">
                  <c:v>12463.54</c:v>
                </c:pt>
                <c:pt idx="299">
                  <c:v>12597.03</c:v>
                </c:pt>
                <c:pt idx="300">
                  <c:v>12660.94</c:v>
                </c:pt>
                <c:pt idx="301">
                  <c:v>12590.77</c:v>
                </c:pt>
                <c:pt idx="302">
                  <c:v>12567.17</c:v>
                </c:pt>
                <c:pt idx="303">
                  <c:v>12473.68</c:v>
                </c:pt>
                <c:pt idx="304">
                  <c:v>12335.18</c:v>
                </c:pt>
                <c:pt idx="305">
                  <c:v>12257.09</c:v>
                </c:pt>
                <c:pt idx="306">
                  <c:v>13262.51</c:v>
                </c:pt>
                <c:pt idx="307">
                  <c:v>13508.14</c:v>
                </c:pt>
                <c:pt idx="308">
                  <c:v>13282.74</c:v>
                </c:pt>
                <c:pt idx="309">
                  <c:v>12759.25</c:v>
                </c:pt>
                <c:pt idx="310">
                  <c:v>12062.89</c:v>
                </c:pt>
                <c:pt idx="311">
                  <c:v>10988.63</c:v>
                </c:pt>
                <c:pt idx="312">
                  <c:v>10135.44</c:v>
                </c:pt>
                <c:pt idx="313">
                  <c:v>9615.8799999999992</c:v>
                </c:pt>
                <c:pt idx="314">
                  <c:v>9222.2900000000009</c:v>
                </c:pt>
                <c:pt idx="315">
                  <c:v>8964.93</c:v>
                </c:pt>
                <c:pt idx="316">
                  <c:v>8882.06</c:v>
                </c:pt>
                <c:pt idx="317">
                  <c:v>9074.26</c:v>
                </c:pt>
                <c:pt idx="318">
                  <c:v>9818.2900000000009</c:v>
                </c:pt>
                <c:pt idx="319">
                  <c:v>11101.64</c:v>
                </c:pt>
                <c:pt idx="320">
                  <c:v>11567.34</c:v>
                </c:pt>
                <c:pt idx="321">
                  <c:v>11841.56</c:v>
                </c:pt>
                <c:pt idx="322">
                  <c:v>12185.45</c:v>
                </c:pt>
                <c:pt idx="323">
                  <c:v>12454.08</c:v>
                </c:pt>
                <c:pt idx="324">
                  <c:v>12607.54</c:v>
                </c:pt>
                <c:pt idx="325">
                  <c:v>12544</c:v>
                </c:pt>
                <c:pt idx="326">
                  <c:v>12403.18</c:v>
                </c:pt>
                <c:pt idx="327">
                  <c:v>12283</c:v>
                </c:pt>
                <c:pt idx="328">
                  <c:v>12093.95</c:v>
                </c:pt>
                <c:pt idx="329">
                  <c:v>12039.24</c:v>
                </c:pt>
                <c:pt idx="330">
                  <c:v>12886.06</c:v>
                </c:pt>
                <c:pt idx="331">
                  <c:v>13055.76</c:v>
                </c:pt>
                <c:pt idx="332">
                  <c:v>12712.43</c:v>
                </c:pt>
                <c:pt idx="333">
                  <c:v>12167.62</c:v>
                </c:pt>
                <c:pt idx="334">
                  <c:v>11668.42</c:v>
                </c:pt>
                <c:pt idx="335">
                  <c:v>11065.7</c:v>
                </c:pt>
                <c:pt idx="336">
                  <c:v>10185.43</c:v>
                </c:pt>
                <c:pt idx="337">
                  <c:v>9456.06</c:v>
                </c:pt>
                <c:pt idx="338">
                  <c:v>8998.94</c:v>
                </c:pt>
                <c:pt idx="339">
                  <c:v>8725.1299999999992</c:v>
                </c:pt>
                <c:pt idx="340">
                  <c:v>8586.41</c:v>
                </c:pt>
                <c:pt idx="341">
                  <c:v>8667.81</c:v>
                </c:pt>
                <c:pt idx="342">
                  <c:v>8896.01</c:v>
                </c:pt>
                <c:pt idx="343">
                  <c:v>9408.91</c:v>
                </c:pt>
                <c:pt idx="344">
                  <c:v>9524.1299999999992</c:v>
                </c:pt>
                <c:pt idx="345">
                  <c:v>9975.7099999999991</c:v>
                </c:pt>
                <c:pt idx="346">
                  <c:v>10347.85</c:v>
                </c:pt>
                <c:pt idx="347">
                  <c:v>10633.9</c:v>
                </c:pt>
                <c:pt idx="348">
                  <c:v>10736.94</c:v>
                </c:pt>
                <c:pt idx="349">
                  <c:v>10702.37</c:v>
                </c:pt>
                <c:pt idx="350">
                  <c:v>10563.51</c:v>
                </c:pt>
                <c:pt idx="351">
                  <c:v>10434.59</c:v>
                </c:pt>
                <c:pt idx="352">
                  <c:v>10285.67</c:v>
                </c:pt>
                <c:pt idx="353">
                  <c:v>10409.629999999999</c:v>
                </c:pt>
                <c:pt idx="354">
                  <c:v>11344.5</c:v>
                </c:pt>
                <c:pt idx="355">
                  <c:v>11703.94</c:v>
                </c:pt>
                <c:pt idx="356">
                  <c:v>11491.9</c:v>
                </c:pt>
                <c:pt idx="357">
                  <c:v>11150.25</c:v>
                </c:pt>
                <c:pt idx="358">
                  <c:v>10891.72</c:v>
                </c:pt>
                <c:pt idx="359">
                  <c:v>10284.549999999999</c:v>
                </c:pt>
                <c:pt idx="360">
                  <c:v>9694.2999999999993</c:v>
                </c:pt>
                <c:pt idx="361">
                  <c:v>9049.08</c:v>
                </c:pt>
                <c:pt idx="362">
                  <c:v>8650</c:v>
                </c:pt>
                <c:pt idx="363">
                  <c:v>8377.2000000000007</c:v>
                </c:pt>
                <c:pt idx="364">
                  <c:v>8229.84</c:v>
                </c:pt>
                <c:pt idx="365">
                  <c:v>8260.0300000000007</c:v>
                </c:pt>
                <c:pt idx="366">
                  <c:v>8462.85</c:v>
                </c:pt>
                <c:pt idx="367">
                  <c:v>8555.8799999999992</c:v>
                </c:pt>
                <c:pt idx="368">
                  <c:v>8715.85</c:v>
                </c:pt>
                <c:pt idx="369">
                  <c:v>9117.76</c:v>
                </c:pt>
                <c:pt idx="370">
                  <c:v>9389.93</c:v>
                </c:pt>
                <c:pt idx="371">
                  <c:v>9726.9</c:v>
                </c:pt>
                <c:pt idx="372">
                  <c:v>9931.61</c:v>
                </c:pt>
                <c:pt idx="373">
                  <c:v>10010.27</c:v>
                </c:pt>
                <c:pt idx="374">
                  <c:v>10015.959999999999</c:v>
                </c:pt>
                <c:pt idx="375">
                  <c:v>9988.89</c:v>
                </c:pt>
                <c:pt idx="376">
                  <c:v>9995.85</c:v>
                </c:pt>
                <c:pt idx="377">
                  <c:v>10104.629999999999</c:v>
                </c:pt>
                <c:pt idx="378">
                  <c:v>11250.69</c:v>
                </c:pt>
                <c:pt idx="379">
                  <c:v>11771.06</c:v>
                </c:pt>
                <c:pt idx="380">
                  <c:v>11620.15</c:v>
                </c:pt>
                <c:pt idx="381">
                  <c:v>11322.04</c:v>
                </c:pt>
                <c:pt idx="382">
                  <c:v>10665.37</c:v>
                </c:pt>
                <c:pt idx="383">
                  <c:v>9870.31</c:v>
                </c:pt>
                <c:pt idx="384">
                  <c:v>9331.73</c:v>
                </c:pt>
                <c:pt idx="385">
                  <c:v>9014.64</c:v>
                </c:pt>
                <c:pt idx="386">
                  <c:v>8641.16</c:v>
                </c:pt>
                <c:pt idx="387">
                  <c:v>8469.99</c:v>
                </c:pt>
                <c:pt idx="388">
                  <c:v>8428.7000000000007</c:v>
                </c:pt>
                <c:pt idx="389">
                  <c:v>8670.0499999999993</c:v>
                </c:pt>
                <c:pt idx="390">
                  <c:v>9262.73</c:v>
                </c:pt>
                <c:pt idx="391">
                  <c:v>10014.200000000001</c:v>
                </c:pt>
                <c:pt idx="392">
                  <c:v>10522.3</c:v>
                </c:pt>
                <c:pt idx="393">
                  <c:v>11091.51</c:v>
                </c:pt>
                <c:pt idx="394">
                  <c:v>11856.38</c:v>
                </c:pt>
                <c:pt idx="395">
                  <c:v>12368.58</c:v>
                </c:pt>
                <c:pt idx="396">
                  <c:v>12535.13</c:v>
                </c:pt>
                <c:pt idx="397">
                  <c:v>12611.96</c:v>
                </c:pt>
                <c:pt idx="398">
                  <c:v>12642.25</c:v>
                </c:pt>
                <c:pt idx="399">
                  <c:v>12464.29</c:v>
                </c:pt>
                <c:pt idx="400">
                  <c:v>12283.57</c:v>
                </c:pt>
                <c:pt idx="401">
                  <c:v>12129.19</c:v>
                </c:pt>
                <c:pt idx="402">
                  <c:v>12878.33</c:v>
                </c:pt>
                <c:pt idx="403">
                  <c:v>13162.39</c:v>
                </c:pt>
                <c:pt idx="404">
                  <c:v>12819.31</c:v>
                </c:pt>
                <c:pt idx="405">
                  <c:v>12407.37</c:v>
                </c:pt>
                <c:pt idx="406">
                  <c:v>11899.75</c:v>
                </c:pt>
                <c:pt idx="407">
                  <c:v>10830.99</c:v>
                </c:pt>
                <c:pt idx="408">
                  <c:v>9890.25</c:v>
                </c:pt>
                <c:pt idx="409">
                  <c:v>9537.94</c:v>
                </c:pt>
                <c:pt idx="410">
                  <c:v>9143.8799999999992</c:v>
                </c:pt>
                <c:pt idx="411">
                  <c:v>8888.01</c:v>
                </c:pt>
                <c:pt idx="412">
                  <c:v>8780.16</c:v>
                </c:pt>
                <c:pt idx="413">
                  <c:v>8990.16</c:v>
                </c:pt>
                <c:pt idx="414">
                  <c:v>9745.69</c:v>
                </c:pt>
                <c:pt idx="415">
                  <c:v>10961.11</c:v>
                </c:pt>
                <c:pt idx="416">
                  <c:v>11482.35</c:v>
                </c:pt>
                <c:pt idx="417">
                  <c:v>11646.95</c:v>
                </c:pt>
                <c:pt idx="418">
                  <c:v>12076.35</c:v>
                </c:pt>
                <c:pt idx="419">
                  <c:v>12493.75</c:v>
                </c:pt>
                <c:pt idx="420">
                  <c:v>12773.26</c:v>
                </c:pt>
                <c:pt idx="421">
                  <c:v>12853.93</c:v>
                </c:pt>
                <c:pt idx="422">
                  <c:v>12908.28</c:v>
                </c:pt>
                <c:pt idx="423">
                  <c:v>12845.46</c:v>
                </c:pt>
                <c:pt idx="424">
                  <c:v>12707.06</c:v>
                </c:pt>
                <c:pt idx="425">
                  <c:v>12620.2</c:v>
                </c:pt>
                <c:pt idx="426">
                  <c:v>13154.68</c:v>
                </c:pt>
                <c:pt idx="427">
                  <c:v>13288.8</c:v>
                </c:pt>
                <c:pt idx="428">
                  <c:v>12967.08</c:v>
                </c:pt>
                <c:pt idx="429">
                  <c:v>12632.29</c:v>
                </c:pt>
                <c:pt idx="430">
                  <c:v>12005.77</c:v>
                </c:pt>
                <c:pt idx="431">
                  <c:v>10803.29</c:v>
                </c:pt>
                <c:pt idx="432">
                  <c:v>10062.23</c:v>
                </c:pt>
                <c:pt idx="433">
                  <c:v>9547.91</c:v>
                </c:pt>
                <c:pt idx="434">
                  <c:v>9154.98</c:v>
                </c:pt>
                <c:pt idx="435">
                  <c:v>8905.1200000000008</c:v>
                </c:pt>
                <c:pt idx="436">
                  <c:v>8827.0400000000009</c:v>
                </c:pt>
                <c:pt idx="437">
                  <c:v>9086</c:v>
                </c:pt>
                <c:pt idx="438">
                  <c:v>9675.7999999999993</c:v>
                </c:pt>
                <c:pt idx="439">
                  <c:v>10744.49</c:v>
                </c:pt>
                <c:pt idx="440">
                  <c:v>11424.21</c:v>
                </c:pt>
                <c:pt idx="441">
                  <c:v>11810.17</c:v>
                </c:pt>
                <c:pt idx="442">
                  <c:v>12182.32</c:v>
                </c:pt>
                <c:pt idx="443">
                  <c:v>12550.35</c:v>
                </c:pt>
                <c:pt idx="444">
                  <c:v>12670.93</c:v>
                </c:pt>
                <c:pt idx="445">
                  <c:v>12690.51</c:v>
                </c:pt>
                <c:pt idx="446">
                  <c:v>12687.01</c:v>
                </c:pt>
                <c:pt idx="447">
                  <c:v>12584.3</c:v>
                </c:pt>
                <c:pt idx="448">
                  <c:v>12419.79</c:v>
                </c:pt>
                <c:pt idx="449">
                  <c:v>12343.28</c:v>
                </c:pt>
                <c:pt idx="450">
                  <c:v>13125.5</c:v>
                </c:pt>
                <c:pt idx="451">
                  <c:v>13394.68</c:v>
                </c:pt>
                <c:pt idx="452">
                  <c:v>13079.7</c:v>
                </c:pt>
                <c:pt idx="453">
                  <c:v>12707.45</c:v>
                </c:pt>
                <c:pt idx="454">
                  <c:v>12001.49</c:v>
                </c:pt>
                <c:pt idx="455">
                  <c:v>10898.14</c:v>
                </c:pt>
                <c:pt idx="456">
                  <c:v>10117.549999999999</c:v>
                </c:pt>
                <c:pt idx="457">
                  <c:v>9631.73</c:v>
                </c:pt>
                <c:pt idx="458">
                  <c:v>9221.16</c:v>
                </c:pt>
                <c:pt idx="459">
                  <c:v>8803.89</c:v>
                </c:pt>
                <c:pt idx="460">
                  <c:v>8734.34</c:v>
                </c:pt>
                <c:pt idx="461">
                  <c:v>8984.36</c:v>
                </c:pt>
                <c:pt idx="462">
                  <c:v>9736.84</c:v>
                </c:pt>
                <c:pt idx="463">
                  <c:v>10917.22</c:v>
                </c:pt>
                <c:pt idx="464">
                  <c:v>11295.76</c:v>
                </c:pt>
                <c:pt idx="465">
                  <c:v>11766.49</c:v>
                </c:pt>
                <c:pt idx="466">
                  <c:v>12103.12</c:v>
                </c:pt>
                <c:pt idx="467">
                  <c:v>12419.84</c:v>
                </c:pt>
                <c:pt idx="468">
                  <c:v>12399.96</c:v>
                </c:pt>
                <c:pt idx="469">
                  <c:v>12525.48</c:v>
                </c:pt>
                <c:pt idx="470">
                  <c:v>12511.81</c:v>
                </c:pt>
                <c:pt idx="471">
                  <c:v>12545.53</c:v>
                </c:pt>
                <c:pt idx="472">
                  <c:v>12359.93</c:v>
                </c:pt>
                <c:pt idx="473">
                  <c:v>12185.76</c:v>
                </c:pt>
                <c:pt idx="474">
                  <c:v>12923.46</c:v>
                </c:pt>
                <c:pt idx="475">
                  <c:v>13189.86</c:v>
                </c:pt>
                <c:pt idx="476">
                  <c:v>12947.35</c:v>
                </c:pt>
                <c:pt idx="477">
                  <c:v>12538.89</c:v>
                </c:pt>
                <c:pt idx="478">
                  <c:v>11961.17</c:v>
                </c:pt>
                <c:pt idx="479">
                  <c:v>11029.5</c:v>
                </c:pt>
                <c:pt idx="480">
                  <c:v>10182.549999999999</c:v>
                </c:pt>
                <c:pt idx="481">
                  <c:v>9623.91</c:v>
                </c:pt>
                <c:pt idx="482">
                  <c:v>9339.17</c:v>
                </c:pt>
                <c:pt idx="483">
                  <c:v>8961.7800000000007</c:v>
                </c:pt>
                <c:pt idx="484">
                  <c:v>8881.7900000000009</c:v>
                </c:pt>
                <c:pt idx="485">
                  <c:v>9143.25</c:v>
                </c:pt>
                <c:pt idx="486">
                  <c:v>9877.32</c:v>
                </c:pt>
                <c:pt idx="487">
                  <c:v>11119.87</c:v>
                </c:pt>
                <c:pt idx="488">
                  <c:v>11634.73</c:v>
                </c:pt>
                <c:pt idx="489">
                  <c:v>11801.2</c:v>
                </c:pt>
                <c:pt idx="490">
                  <c:v>12143</c:v>
                </c:pt>
                <c:pt idx="491">
                  <c:v>12403.42</c:v>
                </c:pt>
                <c:pt idx="492">
                  <c:v>12442.25</c:v>
                </c:pt>
                <c:pt idx="493">
                  <c:v>12476.51</c:v>
                </c:pt>
                <c:pt idx="494">
                  <c:v>12438.23</c:v>
                </c:pt>
                <c:pt idx="495">
                  <c:v>12284.62</c:v>
                </c:pt>
                <c:pt idx="496">
                  <c:v>12080.61</c:v>
                </c:pt>
                <c:pt idx="497">
                  <c:v>11844.62</c:v>
                </c:pt>
                <c:pt idx="498">
                  <c:v>12785.67</c:v>
                </c:pt>
                <c:pt idx="499">
                  <c:v>13027.5</c:v>
                </c:pt>
                <c:pt idx="500">
                  <c:v>12727.62</c:v>
                </c:pt>
                <c:pt idx="501">
                  <c:v>12290.24</c:v>
                </c:pt>
                <c:pt idx="502">
                  <c:v>11686.97</c:v>
                </c:pt>
                <c:pt idx="503">
                  <c:v>10907.09</c:v>
                </c:pt>
                <c:pt idx="504">
                  <c:v>10173.41</c:v>
                </c:pt>
                <c:pt idx="505">
                  <c:v>9642.09</c:v>
                </c:pt>
                <c:pt idx="506">
                  <c:v>9287.09</c:v>
                </c:pt>
                <c:pt idx="507">
                  <c:v>8960.93</c:v>
                </c:pt>
                <c:pt idx="508">
                  <c:v>8924.7099999999991</c:v>
                </c:pt>
                <c:pt idx="509">
                  <c:v>8920.75</c:v>
                </c:pt>
                <c:pt idx="510">
                  <c:v>9184.74</c:v>
                </c:pt>
                <c:pt idx="511">
                  <c:v>9713.0400000000009</c:v>
                </c:pt>
                <c:pt idx="512">
                  <c:v>9873.42</c:v>
                </c:pt>
                <c:pt idx="513">
                  <c:v>10364.51</c:v>
                </c:pt>
                <c:pt idx="514">
                  <c:v>10760.55</c:v>
                </c:pt>
                <c:pt idx="515">
                  <c:v>10912.68</c:v>
                </c:pt>
                <c:pt idx="516">
                  <c:v>10909.31</c:v>
                </c:pt>
                <c:pt idx="517">
                  <c:v>10801.91</c:v>
                </c:pt>
                <c:pt idx="518">
                  <c:v>10588.18</c:v>
                </c:pt>
                <c:pt idx="519">
                  <c:v>10411.92</c:v>
                </c:pt>
                <c:pt idx="520">
                  <c:v>10345.4</c:v>
                </c:pt>
                <c:pt idx="521">
                  <c:v>10527.32</c:v>
                </c:pt>
                <c:pt idx="522">
                  <c:v>11500.9</c:v>
                </c:pt>
                <c:pt idx="523">
                  <c:v>11782.77</c:v>
                </c:pt>
                <c:pt idx="524">
                  <c:v>11710.76</c:v>
                </c:pt>
                <c:pt idx="525">
                  <c:v>11381.34</c:v>
                </c:pt>
                <c:pt idx="526">
                  <c:v>10961.61</c:v>
                </c:pt>
                <c:pt idx="527">
                  <c:v>10377.379999999999</c:v>
                </c:pt>
                <c:pt idx="528">
                  <c:v>9714.83</c:v>
                </c:pt>
                <c:pt idx="529">
                  <c:v>9233.94</c:v>
                </c:pt>
                <c:pt idx="530">
                  <c:v>8799.26</c:v>
                </c:pt>
                <c:pt idx="531">
                  <c:v>8620.31</c:v>
                </c:pt>
                <c:pt idx="532">
                  <c:v>8535.4699999999993</c:v>
                </c:pt>
                <c:pt idx="533">
                  <c:v>8593.61</c:v>
                </c:pt>
                <c:pt idx="534">
                  <c:v>8664.8700000000008</c:v>
                </c:pt>
                <c:pt idx="535">
                  <c:v>8941.1299999999992</c:v>
                </c:pt>
                <c:pt idx="536">
                  <c:v>9087.0400000000009</c:v>
                </c:pt>
                <c:pt idx="537">
                  <c:v>9169.9599999999991</c:v>
                </c:pt>
                <c:pt idx="538">
                  <c:v>9599.77</c:v>
                </c:pt>
                <c:pt idx="539">
                  <c:v>9707.57</c:v>
                </c:pt>
                <c:pt idx="540">
                  <c:v>9788.25</c:v>
                </c:pt>
                <c:pt idx="541">
                  <c:v>9720.2900000000009</c:v>
                </c:pt>
                <c:pt idx="542">
                  <c:v>9700.91</c:v>
                </c:pt>
                <c:pt idx="543">
                  <c:v>9830.15</c:v>
                </c:pt>
                <c:pt idx="544">
                  <c:v>9884.24</c:v>
                </c:pt>
                <c:pt idx="545">
                  <c:v>10164.93</c:v>
                </c:pt>
                <c:pt idx="546">
                  <c:v>10943.69</c:v>
                </c:pt>
                <c:pt idx="547">
                  <c:v>11210.86</c:v>
                </c:pt>
                <c:pt idx="548">
                  <c:v>11378.41</c:v>
                </c:pt>
                <c:pt idx="549">
                  <c:v>11269.39</c:v>
                </c:pt>
                <c:pt idx="550">
                  <c:v>10869.38</c:v>
                </c:pt>
                <c:pt idx="551">
                  <c:v>10113.67</c:v>
                </c:pt>
                <c:pt idx="552">
                  <c:v>9433.41</c:v>
                </c:pt>
                <c:pt idx="553">
                  <c:v>9063.61</c:v>
                </c:pt>
                <c:pt idx="554">
                  <c:v>8780.69</c:v>
                </c:pt>
                <c:pt idx="555">
                  <c:v>8598.92</c:v>
                </c:pt>
                <c:pt idx="556">
                  <c:v>8547.15</c:v>
                </c:pt>
                <c:pt idx="557">
                  <c:v>8855.7800000000007</c:v>
                </c:pt>
                <c:pt idx="558">
                  <c:v>9701.17</c:v>
                </c:pt>
                <c:pt idx="559">
                  <c:v>10983.99</c:v>
                </c:pt>
                <c:pt idx="560">
                  <c:v>11580.52</c:v>
                </c:pt>
                <c:pt idx="561">
                  <c:v>11829.35</c:v>
                </c:pt>
                <c:pt idx="562">
                  <c:v>12206.97</c:v>
                </c:pt>
                <c:pt idx="563">
                  <c:v>12515.7</c:v>
                </c:pt>
                <c:pt idx="564">
                  <c:v>12539.78</c:v>
                </c:pt>
                <c:pt idx="565">
                  <c:v>12628.18</c:v>
                </c:pt>
                <c:pt idx="566">
                  <c:v>12606.85</c:v>
                </c:pt>
                <c:pt idx="567">
                  <c:v>12468.77</c:v>
                </c:pt>
                <c:pt idx="568">
                  <c:v>12324.63</c:v>
                </c:pt>
                <c:pt idx="569">
                  <c:v>12003.93</c:v>
                </c:pt>
                <c:pt idx="570">
                  <c:v>12848.95</c:v>
                </c:pt>
                <c:pt idx="571">
                  <c:v>13115.24</c:v>
                </c:pt>
                <c:pt idx="572">
                  <c:v>13019.7</c:v>
                </c:pt>
                <c:pt idx="573">
                  <c:v>12584.66</c:v>
                </c:pt>
                <c:pt idx="574">
                  <c:v>12100.31</c:v>
                </c:pt>
                <c:pt idx="575">
                  <c:v>10679.39</c:v>
                </c:pt>
                <c:pt idx="576">
                  <c:v>9942.5400000000009</c:v>
                </c:pt>
                <c:pt idx="577">
                  <c:v>9545.86</c:v>
                </c:pt>
                <c:pt idx="578">
                  <c:v>9170.6299999999992</c:v>
                </c:pt>
                <c:pt idx="579">
                  <c:v>8899.24</c:v>
                </c:pt>
                <c:pt idx="580">
                  <c:v>8863.7000000000007</c:v>
                </c:pt>
                <c:pt idx="581">
                  <c:v>9176.77</c:v>
                </c:pt>
                <c:pt idx="582">
                  <c:v>9484.2999999999993</c:v>
                </c:pt>
                <c:pt idx="583">
                  <c:v>11217.02</c:v>
                </c:pt>
                <c:pt idx="584">
                  <c:v>11823.15</c:v>
                </c:pt>
                <c:pt idx="585">
                  <c:v>12136.95</c:v>
                </c:pt>
                <c:pt idx="586">
                  <c:v>12400.05</c:v>
                </c:pt>
                <c:pt idx="587">
                  <c:v>12589.56</c:v>
                </c:pt>
                <c:pt idx="588">
                  <c:v>12662.32</c:v>
                </c:pt>
                <c:pt idx="589">
                  <c:v>12690.78</c:v>
                </c:pt>
                <c:pt idx="590">
                  <c:v>12792.32</c:v>
                </c:pt>
                <c:pt idx="591">
                  <c:v>12585.25</c:v>
                </c:pt>
                <c:pt idx="592">
                  <c:v>12349.3</c:v>
                </c:pt>
                <c:pt idx="593">
                  <c:v>12082.84</c:v>
                </c:pt>
                <c:pt idx="594">
                  <c:v>12886.44</c:v>
                </c:pt>
                <c:pt idx="595">
                  <c:v>13246.79</c:v>
                </c:pt>
                <c:pt idx="596">
                  <c:v>13015.09</c:v>
                </c:pt>
                <c:pt idx="597">
                  <c:v>12654.89</c:v>
                </c:pt>
                <c:pt idx="598">
                  <c:v>12074.48</c:v>
                </c:pt>
                <c:pt idx="599">
                  <c:v>10792.64</c:v>
                </c:pt>
                <c:pt idx="600">
                  <c:v>9936.7099999999991</c:v>
                </c:pt>
                <c:pt idx="601">
                  <c:v>9638.82</c:v>
                </c:pt>
                <c:pt idx="602">
                  <c:v>9223.7099999999991</c:v>
                </c:pt>
                <c:pt idx="603">
                  <c:v>9016.84</c:v>
                </c:pt>
                <c:pt idx="604">
                  <c:v>8932.42</c:v>
                </c:pt>
                <c:pt idx="605">
                  <c:v>9206.02</c:v>
                </c:pt>
                <c:pt idx="606">
                  <c:v>10015.5</c:v>
                </c:pt>
                <c:pt idx="607">
                  <c:v>11111.46</c:v>
                </c:pt>
                <c:pt idx="608">
                  <c:v>11751.3</c:v>
                </c:pt>
                <c:pt idx="609">
                  <c:v>12226.26</c:v>
                </c:pt>
                <c:pt idx="610">
                  <c:v>12380.26</c:v>
                </c:pt>
                <c:pt idx="611">
                  <c:v>12654.61</c:v>
                </c:pt>
                <c:pt idx="612">
                  <c:v>12745.61</c:v>
                </c:pt>
                <c:pt idx="613">
                  <c:v>12746.37</c:v>
                </c:pt>
                <c:pt idx="614">
                  <c:v>12762.35</c:v>
                </c:pt>
                <c:pt idx="615">
                  <c:v>12610.83</c:v>
                </c:pt>
                <c:pt idx="616">
                  <c:v>12492.69</c:v>
                </c:pt>
                <c:pt idx="617">
                  <c:v>12204.89</c:v>
                </c:pt>
                <c:pt idx="618">
                  <c:v>12960.69</c:v>
                </c:pt>
                <c:pt idx="619">
                  <c:v>13352.14</c:v>
                </c:pt>
                <c:pt idx="620">
                  <c:v>13071.24</c:v>
                </c:pt>
                <c:pt idx="621">
                  <c:v>12715.58</c:v>
                </c:pt>
                <c:pt idx="622">
                  <c:v>11946.36</c:v>
                </c:pt>
                <c:pt idx="623">
                  <c:v>10971.79</c:v>
                </c:pt>
                <c:pt idx="624">
                  <c:v>9936.7099999999991</c:v>
                </c:pt>
                <c:pt idx="625">
                  <c:v>9638.82</c:v>
                </c:pt>
                <c:pt idx="626">
                  <c:v>9223.7099999999991</c:v>
                </c:pt>
                <c:pt idx="627">
                  <c:v>9016.84</c:v>
                </c:pt>
                <c:pt idx="628">
                  <c:v>8932.42</c:v>
                </c:pt>
                <c:pt idx="629">
                  <c:v>9206.02</c:v>
                </c:pt>
                <c:pt idx="630">
                  <c:v>10015.5</c:v>
                </c:pt>
                <c:pt idx="631">
                  <c:v>11111.46</c:v>
                </c:pt>
                <c:pt idx="632">
                  <c:v>11751.3</c:v>
                </c:pt>
                <c:pt idx="633">
                  <c:v>12226.26</c:v>
                </c:pt>
                <c:pt idx="634">
                  <c:v>12380.26</c:v>
                </c:pt>
                <c:pt idx="635">
                  <c:v>12654.61</c:v>
                </c:pt>
                <c:pt idx="636">
                  <c:v>12745.61</c:v>
                </c:pt>
                <c:pt idx="637">
                  <c:v>12746.37</c:v>
                </c:pt>
                <c:pt idx="638">
                  <c:v>12762.35</c:v>
                </c:pt>
                <c:pt idx="639">
                  <c:v>12610.83</c:v>
                </c:pt>
                <c:pt idx="640">
                  <c:v>12492.69</c:v>
                </c:pt>
                <c:pt idx="641">
                  <c:v>12204.89</c:v>
                </c:pt>
                <c:pt idx="642">
                  <c:v>12960.69</c:v>
                </c:pt>
                <c:pt idx="643">
                  <c:v>13352.14</c:v>
                </c:pt>
                <c:pt idx="644">
                  <c:v>13071.24</c:v>
                </c:pt>
                <c:pt idx="645">
                  <c:v>12715.58</c:v>
                </c:pt>
                <c:pt idx="646">
                  <c:v>11946.36</c:v>
                </c:pt>
                <c:pt idx="647">
                  <c:v>10971.79</c:v>
                </c:pt>
                <c:pt idx="648">
                  <c:v>10109.82</c:v>
                </c:pt>
                <c:pt idx="649">
                  <c:v>9563.5</c:v>
                </c:pt>
                <c:pt idx="650">
                  <c:v>9176.14</c:v>
                </c:pt>
                <c:pt idx="651">
                  <c:v>8940.26</c:v>
                </c:pt>
                <c:pt idx="652">
                  <c:v>8849.9699999999993</c:v>
                </c:pt>
                <c:pt idx="653">
                  <c:v>9116.1299999999992</c:v>
                </c:pt>
                <c:pt idx="654">
                  <c:v>9836.51</c:v>
                </c:pt>
                <c:pt idx="655">
                  <c:v>11173.64</c:v>
                </c:pt>
                <c:pt idx="656">
                  <c:v>11721.51</c:v>
                </c:pt>
                <c:pt idx="657">
                  <c:v>11978.88</c:v>
                </c:pt>
                <c:pt idx="658">
                  <c:v>12180.52</c:v>
                </c:pt>
                <c:pt idx="659">
                  <c:v>12428.17</c:v>
                </c:pt>
                <c:pt idx="660">
                  <c:v>12487.8</c:v>
                </c:pt>
                <c:pt idx="661">
                  <c:v>12395.03</c:v>
                </c:pt>
                <c:pt idx="662">
                  <c:v>12456.58</c:v>
                </c:pt>
                <c:pt idx="663">
                  <c:v>12294.7</c:v>
                </c:pt>
                <c:pt idx="664">
                  <c:v>12173.8</c:v>
                </c:pt>
                <c:pt idx="665">
                  <c:v>11802.59</c:v>
                </c:pt>
                <c:pt idx="666">
                  <c:v>12528.12</c:v>
                </c:pt>
                <c:pt idx="667">
                  <c:v>12930.89</c:v>
                </c:pt>
                <c:pt idx="668">
                  <c:v>12557.21</c:v>
                </c:pt>
                <c:pt idx="669">
                  <c:v>12141.04</c:v>
                </c:pt>
                <c:pt idx="670">
                  <c:v>11492.1</c:v>
                </c:pt>
                <c:pt idx="671">
                  <c:v>10786.31</c:v>
                </c:pt>
                <c:pt idx="672">
                  <c:v>10149.870000000001</c:v>
                </c:pt>
                <c:pt idx="673">
                  <c:v>9632.0400000000009</c:v>
                </c:pt>
                <c:pt idx="674">
                  <c:v>9216.6</c:v>
                </c:pt>
                <c:pt idx="675">
                  <c:v>8936.15</c:v>
                </c:pt>
                <c:pt idx="676">
                  <c:v>8813.5400000000009</c:v>
                </c:pt>
                <c:pt idx="677">
                  <c:v>8908.4</c:v>
                </c:pt>
                <c:pt idx="678">
                  <c:v>9249.6200000000008</c:v>
                </c:pt>
                <c:pt idx="679">
                  <c:v>9709.48</c:v>
                </c:pt>
                <c:pt idx="680">
                  <c:v>9867.2999999999993</c:v>
                </c:pt>
                <c:pt idx="681">
                  <c:v>10493.22</c:v>
                </c:pt>
                <c:pt idx="682">
                  <c:v>10868.52</c:v>
                </c:pt>
                <c:pt idx="683">
                  <c:v>10841.43</c:v>
                </c:pt>
                <c:pt idx="684">
                  <c:v>10866.71</c:v>
                </c:pt>
                <c:pt idx="685">
                  <c:v>10836.01</c:v>
                </c:pt>
                <c:pt idx="686">
                  <c:v>10696.67</c:v>
                </c:pt>
                <c:pt idx="687">
                  <c:v>10474.66</c:v>
                </c:pt>
                <c:pt idx="688">
                  <c:v>10470.219999999999</c:v>
                </c:pt>
                <c:pt idx="689">
                  <c:v>10441.52</c:v>
                </c:pt>
                <c:pt idx="690">
                  <c:v>11395.37</c:v>
                </c:pt>
                <c:pt idx="691">
                  <c:v>11924.35</c:v>
                </c:pt>
                <c:pt idx="692">
                  <c:v>11700.48</c:v>
                </c:pt>
                <c:pt idx="693">
                  <c:v>11431.98</c:v>
                </c:pt>
                <c:pt idx="694">
                  <c:v>11060.08</c:v>
                </c:pt>
                <c:pt idx="695">
                  <c:v>10304.5</c:v>
                </c:pt>
                <c:pt idx="696">
                  <c:v>9821.0300000000007</c:v>
                </c:pt>
                <c:pt idx="697">
                  <c:v>9195.91</c:v>
                </c:pt>
                <c:pt idx="698">
                  <c:v>8801.82</c:v>
                </c:pt>
                <c:pt idx="699">
                  <c:v>8681.44</c:v>
                </c:pt>
                <c:pt idx="700">
                  <c:v>8519.2800000000007</c:v>
                </c:pt>
                <c:pt idx="701">
                  <c:v>8431.75</c:v>
                </c:pt>
                <c:pt idx="702">
                  <c:v>8669.4500000000007</c:v>
                </c:pt>
                <c:pt idx="703">
                  <c:v>8830.51</c:v>
                </c:pt>
                <c:pt idx="704">
                  <c:v>8875.31</c:v>
                </c:pt>
                <c:pt idx="705">
                  <c:v>9344.0300000000007</c:v>
                </c:pt>
                <c:pt idx="706">
                  <c:v>9778.14</c:v>
                </c:pt>
                <c:pt idx="707">
                  <c:v>10081.32</c:v>
                </c:pt>
                <c:pt idx="708">
                  <c:v>10168.32</c:v>
                </c:pt>
                <c:pt idx="709">
                  <c:v>10125.49</c:v>
                </c:pt>
                <c:pt idx="710">
                  <c:v>10060.06</c:v>
                </c:pt>
                <c:pt idx="711">
                  <c:v>9972.67</c:v>
                </c:pt>
                <c:pt idx="712">
                  <c:v>10094.64</c:v>
                </c:pt>
                <c:pt idx="713">
                  <c:v>10297.84</c:v>
                </c:pt>
                <c:pt idx="714">
                  <c:v>11306.22</c:v>
                </c:pt>
                <c:pt idx="715">
                  <c:v>11876.67</c:v>
                </c:pt>
                <c:pt idx="716">
                  <c:v>11830.22</c:v>
                </c:pt>
                <c:pt idx="717">
                  <c:v>11637.9</c:v>
                </c:pt>
                <c:pt idx="718">
                  <c:v>11164.88</c:v>
                </c:pt>
                <c:pt idx="719">
                  <c:v>10291.280000000001</c:v>
                </c:pt>
                <c:pt idx="720">
                  <c:v>9470.41</c:v>
                </c:pt>
                <c:pt idx="721">
                  <c:v>9149.44</c:v>
                </c:pt>
                <c:pt idx="722">
                  <c:v>8856.5</c:v>
                </c:pt>
                <c:pt idx="723">
                  <c:v>8527.44</c:v>
                </c:pt>
                <c:pt idx="724">
                  <c:v>8508.7199999999993</c:v>
                </c:pt>
                <c:pt idx="725">
                  <c:v>8796.89</c:v>
                </c:pt>
                <c:pt idx="726">
                  <c:v>9688.81</c:v>
                </c:pt>
                <c:pt idx="727">
                  <c:v>11036.69</c:v>
                </c:pt>
                <c:pt idx="728">
                  <c:v>11723.05</c:v>
                </c:pt>
                <c:pt idx="729">
                  <c:v>12083.86</c:v>
                </c:pt>
                <c:pt idx="730">
                  <c:v>12403.23</c:v>
                </c:pt>
                <c:pt idx="731">
                  <c:v>12645.9</c:v>
                </c:pt>
                <c:pt idx="732">
                  <c:v>12652.02</c:v>
                </c:pt>
                <c:pt idx="733">
                  <c:v>12587.42</c:v>
                </c:pt>
                <c:pt idx="734">
                  <c:v>12481.97</c:v>
                </c:pt>
                <c:pt idx="735">
                  <c:v>12323.55</c:v>
                </c:pt>
                <c:pt idx="736">
                  <c:v>12197.38</c:v>
                </c:pt>
                <c:pt idx="737">
                  <c:v>11928.98</c:v>
                </c:pt>
                <c:pt idx="738">
                  <c:v>12686.8</c:v>
                </c:pt>
                <c:pt idx="739">
                  <c:v>13158.67</c:v>
                </c:pt>
                <c:pt idx="740">
                  <c:v>13028.84</c:v>
                </c:pt>
                <c:pt idx="741">
                  <c:v>12640.86</c:v>
                </c:pt>
                <c:pt idx="742">
                  <c:v>12089.36</c:v>
                </c:pt>
                <c:pt idx="743">
                  <c:v>11081.29</c:v>
                </c:pt>
                <c:pt idx="744">
                  <c:v>10047.780000000001</c:v>
                </c:pt>
                <c:pt idx="745">
                  <c:v>9222.15</c:v>
                </c:pt>
                <c:pt idx="746">
                  <c:v>8859.7999999999993</c:v>
                </c:pt>
                <c:pt idx="747">
                  <c:v>8645.82</c:v>
                </c:pt>
                <c:pt idx="748">
                  <c:v>8610.4500000000007</c:v>
                </c:pt>
                <c:pt idx="749">
                  <c:v>9324.5</c:v>
                </c:pt>
                <c:pt idx="750">
                  <c:v>10120.94</c:v>
                </c:pt>
                <c:pt idx="751">
                  <c:v>11432</c:v>
                </c:pt>
                <c:pt idx="752">
                  <c:v>12080.49</c:v>
                </c:pt>
                <c:pt idx="753">
                  <c:v>12304.81</c:v>
                </c:pt>
                <c:pt idx="754">
                  <c:v>12485.59</c:v>
                </c:pt>
                <c:pt idx="755">
                  <c:v>12588.21</c:v>
                </c:pt>
                <c:pt idx="756">
                  <c:v>12558.09</c:v>
                </c:pt>
                <c:pt idx="757">
                  <c:v>12598.23</c:v>
                </c:pt>
                <c:pt idx="758">
                  <c:v>12477.14</c:v>
                </c:pt>
                <c:pt idx="759">
                  <c:v>12242.39</c:v>
                </c:pt>
                <c:pt idx="760">
                  <c:v>11928.79</c:v>
                </c:pt>
                <c:pt idx="761">
                  <c:v>11793.25</c:v>
                </c:pt>
                <c:pt idx="762">
                  <c:v>12702.15</c:v>
                </c:pt>
                <c:pt idx="763">
                  <c:v>13282.32</c:v>
                </c:pt>
                <c:pt idx="764">
                  <c:v>13027.08</c:v>
                </c:pt>
                <c:pt idx="765">
                  <c:v>12588.61</c:v>
                </c:pt>
                <c:pt idx="766">
                  <c:v>12021.58</c:v>
                </c:pt>
                <c:pt idx="767">
                  <c:v>11074.85</c:v>
                </c:pt>
                <c:pt idx="768">
                  <c:v>10114.59</c:v>
                </c:pt>
                <c:pt idx="769">
                  <c:v>9569.5499999999993</c:v>
                </c:pt>
                <c:pt idx="770">
                  <c:v>9200.9599999999991</c:v>
                </c:pt>
                <c:pt idx="771">
                  <c:v>9003.6</c:v>
                </c:pt>
                <c:pt idx="772">
                  <c:v>8940.01</c:v>
                </c:pt>
                <c:pt idx="773">
                  <c:v>9252.2800000000007</c:v>
                </c:pt>
                <c:pt idx="774">
                  <c:v>10116.6</c:v>
                </c:pt>
                <c:pt idx="775">
                  <c:v>10952.69</c:v>
                </c:pt>
                <c:pt idx="776">
                  <c:v>11590.53</c:v>
                </c:pt>
                <c:pt idx="777">
                  <c:v>12118.44</c:v>
                </c:pt>
                <c:pt idx="778">
                  <c:v>12483.82</c:v>
                </c:pt>
                <c:pt idx="779">
                  <c:v>12588.98</c:v>
                </c:pt>
                <c:pt idx="780">
                  <c:v>12522.62</c:v>
                </c:pt>
                <c:pt idx="781">
                  <c:v>12392.24</c:v>
                </c:pt>
                <c:pt idx="782">
                  <c:v>12284.51</c:v>
                </c:pt>
                <c:pt idx="783">
                  <c:v>12129.92</c:v>
                </c:pt>
                <c:pt idx="784">
                  <c:v>11992.29</c:v>
                </c:pt>
                <c:pt idx="785">
                  <c:v>11863.04</c:v>
                </c:pt>
                <c:pt idx="786">
                  <c:v>12496.91</c:v>
                </c:pt>
                <c:pt idx="787">
                  <c:v>13051.87</c:v>
                </c:pt>
                <c:pt idx="788">
                  <c:v>12871.61</c:v>
                </c:pt>
                <c:pt idx="789">
                  <c:v>12595.69</c:v>
                </c:pt>
                <c:pt idx="790">
                  <c:v>12092.33</c:v>
                </c:pt>
                <c:pt idx="791">
                  <c:v>11451.61</c:v>
                </c:pt>
                <c:pt idx="792">
                  <c:v>10429.91</c:v>
                </c:pt>
                <c:pt idx="793">
                  <c:v>9721.9699999999993</c:v>
                </c:pt>
                <c:pt idx="794">
                  <c:v>9484.4699999999993</c:v>
                </c:pt>
                <c:pt idx="795">
                  <c:v>9278.1</c:v>
                </c:pt>
                <c:pt idx="796">
                  <c:v>9264.74</c:v>
                </c:pt>
                <c:pt idx="797">
                  <c:v>9570.2800000000007</c:v>
                </c:pt>
                <c:pt idx="798">
                  <c:v>10309.459999999999</c:v>
                </c:pt>
                <c:pt idx="799">
                  <c:v>11585.89</c:v>
                </c:pt>
                <c:pt idx="800">
                  <c:v>12199.19</c:v>
                </c:pt>
                <c:pt idx="801">
                  <c:v>12451.39</c:v>
                </c:pt>
                <c:pt idx="802">
                  <c:v>12583.47</c:v>
                </c:pt>
                <c:pt idx="803">
                  <c:v>12639.46</c:v>
                </c:pt>
                <c:pt idx="804">
                  <c:v>12557.15</c:v>
                </c:pt>
                <c:pt idx="805">
                  <c:v>12433.55</c:v>
                </c:pt>
                <c:pt idx="806">
                  <c:v>12357.5</c:v>
                </c:pt>
                <c:pt idx="807">
                  <c:v>12210.31</c:v>
                </c:pt>
                <c:pt idx="808">
                  <c:v>11921.01</c:v>
                </c:pt>
                <c:pt idx="809">
                  <c:v>11617.26</c:v>
                </c:pt>
                <c:pt idx="810">
                  <c:v>12360.28</c:v>
                </c:pt>
                <c:pt idx="811">
                  <c:v>13103.74</c:v>
                </c:pt>
                <c:pt idx="812">
                  <c:v>12931.28</c:v>
                </c:pt>
                <c:pt idx="813">
                  <c:v>12560.84</c:v>
                </c:pt>
                <c:pt idx="814">
                  <c:v>11940.44</c:v>
                </c:pt>
                <c:pt idx="815">
                  <c:v>11009.41</c:v>
                </c:pt>
                <c:pt idx="816">
                  <c:v>10295.870000000001</c:v>
                </c:pt>
                <c:pt idx="817">
                  <c:v>9936.82</c:v>
                </c:pt>
                <c:pt idx="818">
                  <c:v>9552.89</c:v>
                </c:pt>
                <c:pt idx="819">
                  <c:v>9325.66</c:v>
                </c:pt>
                <c:pt idx="820">
                  <c:v>9304.75</c:v>
                </c:pt>
                <c:pt idx="821">
                  <c:v>9605.15</c:v>
                </c:pt>
                <c:pt idx="822">
                  <c:v>10450.81</c:v>
                </c:pt>
                <c:pt idx="823">
                  <c:v>11728.23</c:v>
                </c:pt>
                <c:pt idx="824">
                  <c:v>12350.63</c:v>
                </c:pt>
                <c:pt idx="825">
                  <c:v>12528.27</c:v>
                </c:pt>
                <c:pt idx="826">
                  <c:v>12639.85</c:v>
                </c:pt>
                <c:pt idx="827">
                  <c:v>12694.47</c:v>
                </c:pt>
                <c:pt idx="828">
                  <c:v>12594.58</c:v>
                </c:pt>
                <c:pt idx="829">
                  <c:v>12457.56</c:v>
                </c:pt>
                <c:pt idx="830">
                  <c:v>12354.5</c:v>
                </c:pt>
                <c:pt idx="831">
                  <c:v>12192.72</c:v>
                </c:pt>
                <c:pt idx="832">
                  <c:v>11987.89</c:v>
                </c:pt>
                <c:pt idx="833">
                  <c:v>11610.43</c:v>
                </c:pt>
                <c:pt idx="834">
                  <c:v>12231.68</c:v>
                </c:pt>
                <c:pt idx="835">
                  <c:v>12902.66</c:v>
                </c:pt>
                <c:pt idx="836">
                  <c:v>12710.86</c:v>
                </c:pt>
                <c:pt idx="837">
                  <c:v>12226.5</c:v>
                </c:pt>
                <c:pt idx="838">
                  <c:v>11842.35</c:v>
                </c:pt>
                <c:pt idx="839">
                  <c:v>11202.77</c:v>
                </c:pt>
                <c:pt idx="840">
                  <c:v>10345.56</c:v>
                </c:pt>
                <c:pt idx="841">
                  <c:v>9697.33</c:v>
                </c:pt>
                <c:pt idx="842">
                  <c:v>9246.74</c:v>
                </c:pt>
                <c:pt idx="843">
                  <c:v>9005.0499999999993</c:v>
                </c:pt>
                <c:pt idx="844">
                  <c:v>8902.06</c:v>
                </c:pt>
                <c:pt idx="845">
                  <c:v>9006.9500000000007</c:v>
                </c:pt>
                <c:pt idx="846">
                  <c:v>9347.92</c:v>
                </c:pt>
                <c:pt idx="847">
                  <c:v>9839.5400000000009</c:v>
                </c:pt>
                <c:pt idx="848">
                  <c:v>10079.82</c:v>
                </c:pt>
                <c:pt idx="849">
                  <c:v>10441.9</c:v>
                </c:pt>
                <c:pt idx="850">
                  <c:v>10761.01</c:v>
                </c:pt>
                <c:pt idx="851">
                  <c:v>10984.89</c:v>
                </c:pt>
                <c:pt idx="852">
                  <c:v>10921.14</c:v>
                </c:pt>
                <c:pt idx="853">
                  <c:v>10799.63</c:v>
                </c:pt>
                <c:pt idx="854">
                  <c:v>10610.17</c:v>
                </c:pt>
                <c:pt idx="855">
                  <c:v>10479.4</c:v>
                </c:pt>
                <c:pt idx="856">
                  <c:v>10427.540000000001</c:v>
                </c:pt>
                <c:pt idx="857">
                  <c:v>10344.49</c:v>
                </c:pt>
                <c:pt idx="858">
                  <c:v>10881.74</c:v>
                </c:pt>
                <c:pt idx="859">
                  <c:v>11669.41</c:v>
                </c:pt>
                <c:pt idx="860">
                  <c:v>11462.18</c:v>
                </c:pt>
                <c:pt idx="861">
                  <c:v>11458.21</c:v>
                </c:pt>
                <c:pt idx="862">
                  <c:v>11151.89</c:v>
                </c:pt>
                <c:pt idx="863">
                  <c:v>10321.379999999999</c:v>
                </c:pt>
                <c:pt idx="864">
                  <c:v>9622.5300000000007</c:v>
                </c:pt>
                <c:pt idx="865">
                  <c:v>9180.61</c:v>
                </c:pt>
                <c:pt idx="866">
                  <c:v>8789.06</c:v>
                </c:pt>
                <c:pt idx="867">
                  <c:v>8568.31</c:v>
                </c:pt>
                <c:pt idx="868">
                  <c:v>8467</c:v>
                </c:pt>
                <c:pt idx="869">
                  <c:v>8534.9</c:v>
                </c:pt>
                <c:pt idx="870">
                  <c:v>8704.19</c:v>
                </c:pt>
                <c:pt idx="871">
                  <c:v>8923.15</c:v>
                </c:pt>
                <c:pt idx="872">
                  <c:v>9086.68</c:v>
                </c:pt>
                <c:pt idx="873">
                  <c:v>9410.26</c:v>
                </c:pt>
                <c:pt idx="874">
                  <c:v>9711.36</c:v>
                </c:pt>
                <c:pt idx="875">
                  <c:v>9943.23</c:v>
                </c:pt>
                <c:pt idx="876">
                  <c:v>10023.82</c:v>
                </c:pt>
                <c:pt idx="877">
                  <c:v>10028.950000000001</c:v>
                </c:pt>
                <c:pt idx="878">
                  <c:v>9994.2199999999993</c:v>
                </c:pt>
                <c:pt idx="879">
                  <c:v>9983.85</c:v>
                </c:pt>
                <c:pt idx="880">
                  <c:v>9968.2099999999991</c:v>
                </c:pt>
                <c:pt idx="881">
                  <c:v>10108.85</c:v>
                </c:pt>
                <c:pt idx="882">
                  <c:v>10956.35</c:v>
                </c:pt>
                <c:pt idx="883">
                  <c:v>11734.15</c:v>
                </c:pt>
                <c:pt idx="884">
                  <c:v>11663.5</c:v>
                </c:pt>
                <c:pt idx="885">
                  <c:v>11467.62</c:v>
                </c:pt>
                <c:pt idx="886">
                  <c:v>10928.39</c:v>
                </c:pt>
                <c:pt idx="887">
                  <c:v>10090.75</c:v>
                </c:pt>
                <c:pt idx="888">
                  <c:v>9304.7000000000007</c:v>
                </c:pt>
                <c:pt idx="889">
                  <c:v>8727.5400000000009</c:v>
                </c:pt>
                <c:pt idx="890">
                  <c:v>8448.1299999999992</c:v>
                </c:pt>
                <c:pt idx="891">
                  <c:v>8290.98</c:v>
                </c:pt>
                <c:pt idx="892">
                  <c:v>8292.6299999999992</c:v>
                </c:pt>
                <c:pt idx="893">
                  <c:v>8633.18</c:v>
                </c:pt>
                <c:pt idx="894">
                  <c:v>9396.99</c:v>
                </c:pt>
                <c:pt idx="895">
                  <c:v>10722.5</c:v>
                </c:pt>
                <c:pt idx="896">
                  <c:v>11420.67</c:v>
                </c:pt>
                <c:pt idx="897">
                  <c:v>11793.62</c:v>
                </c:pt>
                <c:pt idx="898">
                  <c:v>12105.7</c:v>
                </c:pt>
                <c:pt idx="899">
                  <c:v>12343.08</c:v>
                </c:pt>
                <c:pt idx="900">
                  <c:v>12463.76</c:v>
                </c:pt>
                <c:pt idx="901">
                  <c:v>12528.33</c:v>
                </c:pt>
                <c:pt idx="902">
                  <c:v>12481.87</c:v>
                </c:pt>
                <c:pt idx="903">
                  <c:v>12386.33</c:v>
                </c:pt>
                <c:pt idx="904">
                  <c:v>12153.38</c:v>
                </c:pt>
                <c:pt idx="905">
                  <c:v>11952.94</c:v>
                </c:pt>
                <c:pt idx="906">
                  <c:v>12506.52</c:v>
                </c:pt>
                <c:pt idx="907">
                  <c:v>13152.04</c:v>
                </c:pt>
                <c:pt idx="908">
                  <c:v>12986.12</c:v>
                </c:pt>
                <c:pt idx="909">
                  <c:v>12670.02</c:v>
                </c:pt>
                <c:pt idx="910">
                  <c:v>11927.58</c:v>
                </c:pt>
                <c:pt idx="911">
                  <c:v>10795.22</c:v>
                </c:pt>
                <c:pt idx="912">
                  <c:v>9867.74</c:v>
                </c:pt>
                <c:pt idx="913">
                  <c:v>9276.8700000000008</c:v>
                </c:pt>
                <c:pt idx="914">
                  <c:v>9149.2199999999993</c:v>
                </c:pt>
                <c:pt idx="915">
                  <c:v>8812.9500000000007</c:v>
                </c:pt>
                <c:pt idx="916">
                  <c:v>8765.27</c:v>
                </c:pt>
                <c:pt idx="917">
                  <c:v>8922.49</c:v>
                </c:pt>
                <c:pt idx="918">
                  <c:v>9709.89</c:v>
                </c:pt>
                <c:pt idx="919">
                  <c:v>10974.21</c:v>
                </c:pt>
                <c:pt idx="920">
                  <c:v>11676.6</c:v>
                </c:pt>
                <c:pt idx="921">
                  <c:v>12003.86</c:v>
                </c:pt>
                <c:pt idx="922">
                  <c:v>12299.22</c:v>
                </c:pt>
                <c:pt idx="923">
                  <c:v>12531.24</c:v>
                </c:pt>
                <c:pt idx="924">
                  <c:v>12513.76</c:v>
                </c:pt>
                <c:pt idx="925">
                  <c:v>12528.52</c:v>
                </c:pt>
                <c:pt idx="926">
                  <c:v>12519.04</c:v>
                </c:pt>
                <c:pt idx="927">
                  <c:v>12408.17</c:v>
                </c:pt>
                <c:pt idx="928">
                  <c:v>12258.6</c:v>
                </c:pt>
                <c:pt idx="929">
                  <c:v>12169.91</c:v>
                </c:pt>
                <c:pt idx="930">
                  <c:v>12721.05</c:v>
                </c:pt>
                <c:pt idx="931">
                  <c:v>13349.61</c:v>
                </c:pt>
                <c:pt idx="932">
                  <c:v>13135.2</c:v>
                </c:pt>
                <c:pt idx="933">
                  <c:v>12839.81</c:v>
                </c:pt>
                <c:pt idx="934">
                  <c:v>12096.67</c:v>
                </c:pt>
                <c:pt idx="935">
                  <c:v>10945.7</c:v>
                </c:pt>
                <c:pt idx="936">
                  <c:v>10029.08</c:v>
                </c:pt>
                <c:pt idx="937">
                  <c:v>9149.0400000000009</c:v>
                </c:pt>
                <c:pt idx="938">
                  <c:v>8767.6</c:v>
                </c:pt>
                <c:pt idx="939">
                  <c:v>8559.5400000000009</c:v>
                </c:pt>
                <c:pt idx="940">
                  <c:v>8512.76</c:v>
                </c:pt>
                <c:pt idx="941">
                  <c:v>8792.3700000000008</c:v>
                </c:pt>
                <c:pt idx="942">
                  <c:v>9625.57</c:v>
                </c:pt>
                <c:pt idx="943">
                  <c:v>10795.29</c:v>
                </c:pt>
                <c:pt idx="944">
                  <c:v>11443.5</c:v>
                </c:pt>
                <c:pt idx="945">
                  <c:v>11685</c:v>
                </c:pt>
                <c:pt idx="946">
                  <c:v>11941.58</c:v>
                </c:pt>
                <c:pt idx="947">
                  <c:v>12259.34</c:v>
                </c:pt>
                <c:pt idx="948">
                  <c:v>12274.8</c:v>
                </c:pt>
                <c:pt idx="949">
                  <c:v>12231.42</c:v>
                </c:pt>
                <c:pt idx="950">
                  <c:v>12214.09</c:v>
                </c:pt>
                <c:pt idx="951">
                  <c:v>12126.55</c:v>
                </c:pt>
                <c:pt idx="952">
                  <c:v>11912.93</c:v>
                </c:pt>
                <c:pt idx="953">
                  <c:v>11800.28</c:v>
                </c:pt>
                <c:pt idx="954">
                  <c:v>12310.95</c:v>
                </c:pt>
                <c:pt idx="955">
                  <c:v>13209.37</c:v>
                </c:pt>
                <c:pt idx="956">
                  <c:v>12996.82</c:v>
                </c:pt>
                <c:pt idx="957">
                  <c:v>12512.77</c:v>
                </c:pt>
                <c:pt idx="958">
                  <c:v>11845.02</c:v>
                </c:pt>
                <c:pt idx="959">
                  <c:v>10728.08</c:v>
                </c:pt>
                <c:pt idx="960">
                  <c:v>9816.58</c:v>
                </c:pt>
                <c:pt idx="961">
                  <c:v>9484.51</c:v>
                </c:pt>
                <c:pt idx="962">
                  <c:v>8724.5</c:v>
                </c:pt>
                <c:pt idx="963">
                  <c:v>8534.9500000000007</c:v>
                </c:pt>
                <c:pt idx="964">
                  <c:v>8515.85</c:v>
                </c:pt>
                <c:pt idx="965">
                  <c:v>9209.81</c:v>
                </c:pt>
                <c:pt idx="966">
                  <c:v>10003.89</c:v>
                </c:pt>
                <c:pt idx="967">
                  <c:v>10992.39</c:v>
                </c:pt>
                <c:pt idx="968">
                  <c:v>11905.14</c:v>
                </c:pt>
                <c:pt idx="969">
                  <c:v>12039.53</c:v>
                </c:pt>
                <c:pt idx="970">
                  <c:v>12314.2</c:v>
                </c:pt>
                <c:pt idx="971">
                  <c:v>12508.06</c:v>
                </c:pt>
                <c:pt idx="972">
                  <c:v>12503.97</c:v>
                </c:pt>
                <c:pt idx="973">
                  <c:v>12360.81</c:v>
                </c:pt>
                <c:pt idx="974">
                  <c:v>12359.39</c:v>
                </c:pt>
                <c:pt idx="975">
                  <c:v>12246.13</c:v>
                </c:pt>
                <c:pt idx="976">
                  <c:v>12080.88</c:v>
                </c:pt>
                <c:pt idx="977">
                  <c:v>11947.65</c:v>
                </c:pt>
                <c:pt idx="978">
                  <c:v>12564.57</c:v>
                </c:pt>
                <c:pt idx="979">
                  <c:v>13350.88</c:v>
                </c:pt>
                <c:pt idx="980">
                  <c:v>13104.99</c:v>
                </c:pt>
                <c:pt idx="981">
                  <c:v>12763.33</c:v>
                </c:pt>
                <c:pt idx="982">
                  <c:v>12052.3</c:v>
                </c:pt>
                <c:pt idx="983">
                  <c:v>10978.06</c:v>
                </c:pt>
                <c:pt idx="984">
                  <c:v>10062.33</c:v>
                </c:pt>
                <c:pt idx="985">
                  <c:v>9510.15</c:v>
                </c:pt>
                <c:pt idx="986">
                  <c:v>9138.17</c:v>
                </c:pt>
                <c:pt idx="987">
                  <c:v>8915.65</c:v>
                </c:pt>
                <c:pt idx="988">
                  <c:v>8888.99</c:v>
                </c:pt>
                <c:pt idx="989">
                  <c:v>9137.4699999999993</c:v>
                </c:pt>
                <c:pt idx="990">
                  <c:v>9938.23</c:v>
                </c:pt>
                <c:pt idx="991">
                  <c:v>11103.01</c:v>
                </c:pt>
                <c:pt idx="992">
                  <c:v>11631.96</c:v>
                </c:pt>
                <c:pt idx="993">
                  <c:v>11939.97</c:v>
                </c:pt>
                <c:pt idx="994">
                  <c:v>12108.08</c:v>
                </c:pt>
                <c:pt idx="995">
                  <c:v>12349.04</c:v>
                </c:pt>
                <c:pt idx="996">
                  <c:v>12356.67</c:v>
                </c:pt>
                <c:pt idx="997">
                  <c:v>12297.17</c:v>
                </c:pt>
                <c:pt idx="998">
                  <c:v>12268.8</c:v>
                </c:pt>
                <c:pt idx="999">
                  <c:v>12145.38</c:v>
                </c:pt>
                <c:pt idx="1000">
                  <c:v>12064.76</c:v>
                </c:pt>
                <c:pt idx="1001">
                  <c:v>11818.68</c:v>
                </c:pt>
                <c:pt idx="1002">
                  <c:v>12231.51</c:v>
                </c:pt>
                <c:pt idx="1003">
                  <c:v>12922.45</c:v>
                </c:pt>
                <c:pt idx="1004">
                  <c:v>12665.66</c:v>
                </c:pt>
                <c:pt idx="1005">
                  <c:v>12307.75</c:v>
                </c:pt>
                <c:pt idx="1006">
                  <c:v>11720.56</c:v>
                </c:pt>
                <c:pt idx="1007">
                  <c:v>10580.54</c:v>
                </c:pt>
                <c:pt idx="1008">
                  <c:v>10021.15</c:v>
                </c:pt>
                <c:pt idx="1009">
                  <c:v>9288.25</c:v>
                </c:pt>
                <c:pt idx="1010">
                  <c:v>8826.9</c:v>
                </c:pt>
                <c:pt idx="1011">
                  <c:v>8650.9599999999991</c:v>
                </c:pt>
                <c:pt idx="1012">
                  <c:v>8586.92</c:v>
                </c:pt>
                <c:pt idx="1013">
                  <c:v>8773.2800000000007</c:v>
                </c:pt>
                <c:pt idx="1014">
                  <c:v>9111.85</c:v>
                </c:pt>
                <c:pt idx="1015">
                  <c:v>9608.2900000000009</c:v>
                </c:pt>
                <c:pt idx="1016">
                  <c:v>9835.7900000000009</c:v>
                </c:pt>
                <c:pt idx="1017">
                  <c:v>10271.52</c:v>
                </c:pt>
                <c:pt idx="1018">
                  <c:v>10628.16</c:v>
                </c:pt>
                <c:pt idx="1019">
                  <c:v>10904.53</c:v>
                </c:pt>
                <c:pt idx="1020">
                  <c:v>10908.83</c:v>
                </c:pt>
                <c:pt idx="1021">
                  <c:v>10853.74</c:v>
                </c:pt>
                <c:pt idx="1022">
                  <c:v>10686.86</c:v>
                </c:pt>
                <c:pt idx="1023">
                  <c:v>10586.58</c:v>
                </c:pt>
                <c:pt idx="1024">
                  <c:v>10478.02</c:v>
                </c:pt>
                <c:pt idx="1025">
                  <c:v>10447.629999999999</c:v>
                </c:pt>
                <c:pt idx="1026">
                  <c:v>11093.12</c:v>
                </c:pt>
                <c:pt idx="1027">
                  <c:v>11901.06</c:v>
                </c:pt>
                <c:pt idx="1028">
                  <c:v>11854.47</c:v>
                </c:pt>
                <c:pt idx="1029">
                  <c:v>11599.91</c:v>
                </c:pt>
                <c:pt idx="1030">
                  <c:v>11145</c:v>
                </c:pt>
                <c:pt idx="1031">
                  <c:v>9999.2199999999993</c:v>
                </c:pt>
                <c:pt idx="1032">
                  <c:v>9370.7800000000007</c:v>
                </c:pt>
                <c:pt idx="1033">
                  <c:v>9127.0300000000007</c:v>
                </c:pt>
                <c:pt idx="1034">
                  <c:v>8742.1299999999992</c:v>
                </c:pt>
                <c:pt idx="1035">
                  <c:v>8494</c:v>
                </c:pt>
                <c:pt idx="1036">
                  <c:v>8377.34</c:v>
                </c:pt>
                <c:pt idx="1037">
                  <c:v>8426.5</c:v>
                </c:pt>
                <c:pt idx="1038">
                  <c:v>8642.11</c:v>
                </c:pt>
                <c:pt idx="1039">
                  <c:v>8832.02</c:v>
                </c:pt>
                <c:pt idx="1040">
                  <c:v>9034.7999999999993</c:v>
                </c:pt>
                <c:pt idx="1041">
                  <c:v>9424.51</c:v>
                </c:pt>
                <c:pt idx="1042">
                  <c:v>9788.44</c:v>
                </c:pt>
                <c:pt idx="1043">
                  <c:v>10066.42</c:v>
                </c:pt>
                <c:pt idx="1044">
                  <c:v>10146.11</c:v>
                </c:pt>
                <c:pt idx="1045">
                  <c:v>10196.93</c:v>
                </c:pt>
                <c:pt idx="1046">
                  <c:v>10202.42</c:v>
                </c:pt>
                <c:pt idx="1047">
                  <c:v>10168.6</c:v>
                </c:pt>
                <c:pt idx="1048">
                  <c:v>10214.99</c:v>
                </c:pt>
                <c:pt idx="1049">
                  <c:v>10264.07</c:v>
                </c:pt>
                <c:pt idx="1050">
                  <c:v>11033.01</c:v>
                </c:pt>
                <c:pt idx="1051">
                  <c:v>11959.72</c:v>
                </c:pt>
                <c:pt idx="1052">
                  <c:v>11808.97</c:v>
                </c:pt>
                <c:pt idx="1053">
                  <c:v>11520.54</c:v>
                </c:pt>
                <c:pt idx="1054">
                  <c:v>10860.84</c:v>
                </c:pt>
                <c:pt idx="1055">
                  <c:v>10124.299999999999</c:v>
                </c:pt>
                <c:pt idx="1056">
                  <c:v>9341.57</c:v>
                </c:pt>
                <c:pt idx="1057">
                  <c:v>8860.7199999999993</c:v>
                </c:pt>
                <c:pt idx="1058">
                  <c:v>8559.15</c:v>
                </c:pt>
                <c:pt idx="1059">
                  <c:v>8401.5</c:v>
                </c:pt>
                <c:pt idx="1060">
                  <c:v>8472.75</c:v>
                </c:pt>
                <c:pt idx="1061">
                  <c:v>8605.76</c:v>
                </c:pt>
                <c:pt idx="1062">
                  <c:v>9438.0499999999993</c:v>
                </c:pt>
                <c:pt idx="1063">
                  <c:v>10696.65</c:v>
                </c:pt>
                <c:pt idx="1064">
                  <c:v>11365.09</c:v>
                </c:pt>
                <c:pt idx="1065">
                  <c:v>11746.06</c:v>
                </c:pt>
                <c:pt idx="1066">
                  <c:v>12099.27</c:v>
                </c:pt>
                <c:pt idx="1067">
                  <c:v>12427.16</c:v>
                </c:pt>
                <c:pt idx="1068">
                  <c:v>12482.26</c:v>
                </c:pt>
                <c:pt idx="1069">
                  <c:v>12465.62</c:v>
                </c:pt>
                <c:pt idx="1070">
                  <c:v>12369.84</c:v>
                </c:pt>
                <c:pt idx="1071">
                  <c:v>12257.37</c:v>
                </c:pt>
                <c:pt idx="1072">
                  <c:v>12116.76</c:v>
                </c:pt>
                <c:pt idx="1073">
                  <c:v>12020.16</c:v>
                </c:pt>
                <c:pt idx="1074">
                  <c:v>12485.18</c:v>
                </c:pt>
                <c:pt idx="1075">
                  <c:v>13155.46</c:v>
                </c:pt>
                <c:pt idx="1076">
                  <c:v>12994.66</c:v>
                </c:pt>
                <c:pt idx="1077">
                  <c:v>12565.23</c:v>
                </c:pt>
                <c:pt idx="1078">
                  <c:v>11863.53</c:v>
                </c:pt>
                <c:pt idx="1079">
                  <c:v>10738.59</c:v>
                </c:pt>
                <c:pt idx="1080">
                  <c:v>9803.82</c:v>
                </c:pt>
                <c:pt idx="1081">
                  <c:v>9349.3799999999992</c:v>
                </c:pt>
                <c:pt idx="1082">
                  <c:v>9046.77</c:v>
                </c:pt>
                <c:pt idx="1083">
                  <c:v>8843.7099999999991</c:v>
                </c:pt>
                <c:pt idx="1084">
                  <c:v>8795.92</c:v>
                </c:pt>
                <c:pt idx="1085">
                  <c:v>9013.7000000000007</c:v>
                </c:pt>
                <c:pt idx="1086">
                  <c:v>9616.26</c:v>
                </c:pt>
                <c:pt idx="1087">
                  <c:v>10852.37</c:v>
                </c:pt>
                <c:pt idx="1088">
                  <c:v>11573.36</c:v>
                </c:pt>
                <c:pt idx="1089">
                  <c:v>11900.96</c:v>
                </c:pt>
                <c:pt idx="1090">
                  <c:v>12190.02</c:v>
                </c:pt>
                <c:pt idx="1091">
                  <c:v>12412.54</c:v>
                </c:pt>
                <c:pt idx="1092">
                  <c:v>12450.54</c:v>
                </c:pt>
                <c:pt idx="1093">
                  <c:v>12439.58</c:v>
                </c:pt>
                <c:pt idx="1094">
                  <c:v>12474.76</c:v>
                </c:pt>
                <c:pt idx="1095">
                  <c:v>12324.94</c:v>
                </c:pt>
                <c:pt idx="1096">
                  <c:v>12201.1</c:v>
                </c:pt>
                <c:pt idx="1097">
                  <c:v>12103.79</c:v>
                </c:pt>
                <c:pt idx="1098">
                  <c:v>12517.83</c:v>
                </c:pt>
                <c:pt idx="1099">
                  <c:v>13237.75</c:v>
                </c:pt>
                <c:pt idx="1100">
                  <c:v>13105.94</c:v>
                </c:pt>
                <c:pt idx="1101">
                  <c:v>12645.59</c:v>
                </c:pt>
                <c:pt idx="1102">
                  <c:v>11973.7</c:v>
                </c:pt>
                <c:pt idx="1103">
                  <c:v>10890.5</c:v>
                </c:pt>
                <c:pt idx="1104">
                  <c:v>9911.35</c:v>
                </c:pt>
                <c:pt idx="1105">
                  <c:v>9226.91</c:v>
                </c:pt>
                <c:pt idx="1106">
                  <c:v>8827.5</c:v>
                </c:pt>
                <c:pt idx="1107">
                  <c:v>8616.85</c:v>
                </c:pt>
                <c:pt idx="1108">
                  <c:v>8674.73</c:v>
                </c:pt>
                <c:pt idx="1109">
                  <c:v>8805.65</c:v>
                </c:pt>
                <c:pt idx="1110">
                  <c:v>9519.7199999999993</c:v>
                </c:pt>
                <c:pt idx="1111">
                  <c:v>10643.28</c:v>
                </c:pt>
                <c:pt idx="1112">
                  <c:v>11422.7</c:v>
                </c:pt>
                <c:pt idx="1113">
                  <c:v>11807.05</c:v>
                </c:pt>
                <c:pt idx="1114">
                  <c:v>12147.65</c:v>
                </c:pt>
                <c:pt idx="1115">
                  <c:v>12401.09</c:v>
                </c:pt>
                <c:pt idx="1116">
                  <c:v>12438.46</c:v>
                </c:pt>
                <c:pt idx="1117">
                  <c:v>12411.93</c:v>
                </c:pt>
                <c:pt idx="1118">
                  <c:v>12341.35</c:v>
                </c:pt>
                <c:pt idx="1119">
                  <c:v>12232.22</c:v>
                </c:pt>
                <c:pt idx="1120">
                  <c:v>12100.35</c:v>
                </c:pt>
                <c:pt idx="1121">
                  <c:v>11958.72</c:v>
                </c:pt>
                <c:pt idx="1122">
                  <c:v>12309</c:v>
                </c:pt>
                <c:pt idx="1123">
                  <c:v>13075.89</c:v>
                </c:pt>
                <c:pt idx="1124">
                  <c:v>12976.21</c:v>
                </c:pt>
                <c:pt idx="1125">
                  <c:v>12695.93</c:v>
                </c:pt>
                <c:pt idx="1126">
                  <c:v>12110.14</c:v>
                </c:pt>
                <c:pt idx="1127">
                  <c:v>11133.8</c:v>
                </c:pt>
                <c:pt idx="1128">
                  <c:v>10136.01</c:v>
                </c:pt>
                <c:pt idx="1129">
                  <c:v>9466.65</c:v>
                </c:pt>
                <c:pt idx="1130">
                  <c:v>9066.85</c:v>
                </c:pt>
                <c:pt idx="1131">
                  <c:v>8864.9500000000007</c:v>
                </c:pt>
                <c:pt idx="1132">
                  <c:v>8829.91</c:v>
                </c:pt>
                <c:pt idx="1133">
                  <c:v>9110.49</c:v>
                </c:pt>
                <c:pt idx="1134">
                  <c:v>9955.83</c:v>
                </c:pt>
                <c:pt idx="1135">
                  <c:v>11212.73</c:v>
                </c:pt>
                <c:pt idx="1136">
                  <c:v>11799.54</c:v>
                </c:pt>
                <c:pt idx="1137">
                  <c:v>12051.92</c:v>
                </c:pt>
                <c:pt idx="1138">
                  <c:v>12286.36</c:v>
                </c:pt>
                <c:pt idx="1139">
                  <c:v>12427.66</c:v>
                </c:pt>
                <c:pt idx="1140">
                  <c:v>12369.97</c:v>
                </c:pt>
                <c:pt idx="1141">
                  <c:v>12388.45</c:v>
                </c:pt>
                <c:pt idx="1142">
                  <c:v>12308.91</c:v>
                </c:pt>
                <c:pt idx="1143">
                  <c:v>12178.12</c:v>
                </c:pt>
                <c:pt idx="1144">
                  <c:v>12030.81</c:v>
                </c:pt>
                <c:pt idx="1145">
                  <c:v>11874.61</c:v>
                </c:pt>
                <c:pt idx="1146">
                  <c:v>12383.76</c:v>
                </c:pt>
                <c:pt idx="1147">
                  <c:v>13256.83</c:v>
                </c:pt>
                <c:pt idx="1148">
                  <c:v>13137.12</c:v>
                </c:pt>
                <c:pt idx="1149">
                  <c:v>12858.48</c:v>
                </c:pt>
                <c:pt idx="1150">
                  <c:v>12322.71</c:v>
                </c:pt>
                <c:pt idx="1151">
                  <c:v>11322.86</c:v>
                </c:pt>
                <c:pt idx="1152">
                  <c:v>10287.98</c:v>
                </c:pt>
                <c:pt idx="1153">
                  <c:v>9500.2999999999993</c:v>
                </c:pt>
                <c:pt idx="1154">
                  <c:v>9111.23</c:v>
                </c:pt>
                <c:pt idx="1155">
                  <c:v>8879.17</c:v>
                </c:pt>
                <c:pt idx="1156">
                  <c:v>8856.7099999999991</c:v>
                </c:pt>
                <c:pt idx="1157">
                  <c:v>9129.5499999999993</c:v>
                </c:pt>
                <c:pt idx="1158">
                  <c:v>9887.18</c:v>
                </c:pt>
                <c:pt idx="1159">
                  <c:v>11124.88</c:v>
                </c:pt>
                <c:pt idx="1160">
                  <c:v>11837.58</c:v>
                </c:pt>
                <c:pt idx="1161">
                  <c:v>12133.83</c:v>
                </c:pt>
                <c:pt idx="1162">
                  <c:v>12403.3</c:v>
                </c:pt>
                <c:pt idx="1163">
                  <c:v>12574.88</c:v>
                </c:pt>
                <c:pt idx="1164">
                  <c:v>12508.14</c:v>
                </c:pt>
                <c:pt idx="1165">
                  <c:v>12393.52</c:v>
                </c:pt>
                <c:pt idx="1166">
                  <c:v>12261.44</c:v>
                </c:pt>
                <c:pt idx="1167">
                  <c:v>12025.71</c:v>
                </c:pt>
                <c:pt idx="1168">
                  <c:v>11844.12</c:v>
                </c:pt>
                <c:pt idx="1169">
                  <c:v>11782.6</c:v>
                </c:pt>
                <c:pt idx="1170">
                  <c:v>12179.43</c:v>
                </c:pt>
                <c:pt idx="1171">
                  <c:v>12999.77</c:v>
                </c:pt>
                <c:pt idx="1172">
                  <c:v>12819.28</c:v>
                </c:pt>
                <c:pt idx="1173">
                  <c:v>12502.9</c:v>
                </c:pt>
                <c:pt idx="1174">
                  <c:v>11941.69</c:v>
                </c:pt>
                <c:pt idx="1175">
                  <c:v>11115.28</c:v>
                </c:pt>
                <c:pt idx="1176">
                  <c:v>10198.17</c:v>
                </c:pt>
                <c:pt idx="1177">
                  <c:v>9561.43</c:v>
                </c:pt>
                <c:pt idx="1178">
                  <c:v>9121.73</c:v>
                </c:pt>
                <c:pt idx="1179">
                  <c:v>8826.59</c:v>
                </c:pt>
                <c:pt idx="1180">
                  <c:v>8711.56</c:v>
                </c:pt>
                <c:pt idx="1181">
                  <c:v>8801.99</c:v>
                </c:pt>
                <c:pt idx="1182">
                  <c:v>9146.27</c:v>
                </c:pt>
                <c:pt idx="1183">
                  <c:v>9633.66</c:v>
                </c:pt>
                <c:pt idx="1184">
                  <c:v>9966.5400000000009</c:v>
                </c:pt>
                <c:pt idx="1185">
                  <c:v>10508.98</c:v>
                </c:pt>
                <c:pt idx="1186">
                  <c:v>10967.96</c:v>
                </c:pt>
                <c:pt idx="1187">
                  <c:v>11203</c:v>
                </c:pt>
                <c:pt idx="1188">
                  <c:v>11100.04</c:v>
                </c:pt>
                <c:pt idx="1189">
                  <c:v>10990.89</c:v>
                </c:pt>
                <c:pt idx="1190">
                  <c:v>10778.48</c:v>
                </c:pt>
                <c:pt idx="1191">
                  <c:v>10659.43</c:v>
                </c:pt>
                <c:pt idx="1192">
                  <c:v>10564.48</c:v>
                </c:pt>
                <c:pt idx="1193">
                  <c:v>10666.25</c:v>
                </c:pt>
                <c:pt idx="1194">
                  <c:v>11176.38</c:v>
                </c:pt>
                <c:pt idx="1195">
                  <c:v>12100.3</c:v>
                </c:pt>
                <c:pt idx="1196">
                  <c:v>12091.41</c:v>
                </c:pt>
                <c:pt idx="1197">
                  <c:v>11860.04</c:v>
                </c:pt>
                <c:pt idx="1198">
                  <c:v>11589.65</c:v>
                </c:pt>
                <c:pt idx="1199">
                  <c:v>10779.42</c:v>
                </c:pt>
                <c:pt idx="1200">
                  <c:v>10011</c:v>
                </c:pt>
                <c:pt idx="1201">
                  <c:v>9423.7099999999991</c:v>
                </c:pt>
                <c:pt idx="1202">
                  <c:v>9015.1299999999992</c:v>
                </c:pt>
                <c:pt idx="1203">
                  <c:v>8765.32</c:v>
                </c:pt>
                <c:pt idx="1204">
                  <c:v>8661.75</c:v>
                </c:pt>
                <c:pt idx="1205">
                  <c:v>8685.11</c:v>
                </c:pt>
                <c:pt idx="1206">
                  <c:v>8870.73</c:v>
                </c:pt>
                <c:pt idx="1207">
                  <c:v>8914.02</c:v>
                </c:pt>
                <c:pt idx="1208">
                  <c:v>9195.61</c:v>
                </c:pt>
                <c:pt idx="1209">
                  <c:v>9551.7099999999991</c:v>
                </c:pt>
                <c:pt idx="1210">
                  <c:v>9940.61</c:v>
                </c:pt>
                <c:pt idx="1211">
                  <c:v>10166.23</c:v>
                </c:pt>
                <c:pt idx="1212">
                  <c:v>10186.93</c:v>
                </c:pt>
                <c:pt idx="1213">
                  <c:v>10209.040000000001</c:v>
                </c:pt>
                <c:pt idx="1214">
                  <c:v>10116.24</c:v>
                </c:pt>
                <c:pt idx="1215">
                  <c:v>10123.52</c:v>
                </c:pt>
                <c:pt idx="1216">
                  <c:v>10205.68</c:v>
                </c:pt>
                <c:pt idx="1217">
                  <c:v>10370.67</c:v>
                </c:pt>
                <c:pt idx="1218">
                  <c:v>11184.55</c:v>
                </c:pt>
                <c:pt idx="1219">
                  <c:v>12275.83</c:v>
                </c:pt>
                <c:pt idx="1220">
                  <c:v>12344.86</c:v>
                </c:pt>
                <c:pt idx="1221">
                  <c:v>12059.65</c:v>
                </c:pt>
                <c:pt idx="1222">
                  <c:v>11456.77</c:v>
                </c:pt>
                <c:pt idx="1223">
                  <c:v>10733.67</c:v>
                </c:pt>
                <c:pt idx="1224">
                  <c:v>9952.56</c:v>
                </c:pt>
                <c:pt idx="1225">
                  <c:v>9495.36</c:v>
                </c:pt>
                <c:pt idx="1226">
                  <c:v>9173.68</c:v>
                </c:pt>
                <c:pt idx="1227">
                  <c:v>8978.2199999999993</c:v>
                </c:pt>
                <c:pt idx="1228">
                  <c:v>8931.49</c:v>
                </c:pt>
                <c:pt idx="1229">
                  <c:v>9242.92</c:v>
                </c:pt>
                <c:pt idx="1230">
                  <c:v>10011.959999999999</c:v>
                </c:pt>
                <c:pt idx="1231">
                  <c:v>10871.06</c:v>
                </c:pt>
                <c:pt idx="1232">
                  <c:v>11312.02</c:v>
                </c:pt>
                <c:pt idx="1233">
                  <c:v>11802.93</c:v>
                </c:pt>
                <c:pt idx="1234">
                  <c:v>12104.17</c:v>
                </c:pt>
                <c:pt idx="1235">
                  <c:v>12300.17</c:v>
                </c:pt>
                <c:pt idx="1236">
                  <c:v>12245.69</c:v>
                </c:pt>
                <c:pt idx="1237">
                  <c:v>12103.92</c:v>
                </c:pt>
                <c:pt idx="1238">
                  <c:v>11911.59</c:v>
                </c:pt>
                <c:pt idx="1239">
                  <c:v>11792.02</c:v>
                </c:pt>
                <c:pt idx="1240">
                  <c:v>11759.69</c:v>
                </c:pt>
                <c:pt idx="1241">
                  <c:v>11759.36</c:v>
                </c:pt>
                <c:pt idx="1242">
                  <c:v>12369.12</c:v>
                </c:pt>
                <c:pt idx="1243">
                  <c:v>13506.54</c:v>
                </c:pt>
                <c:pt idx="1244">
                  <c:v>13491.08</c:v>
                </c:pt>
                <c:pt idx="1245">
                  <c:v>13143.79</c:v>
                </c:pt>
                <c:pt idx="1246">
                  <c:v>12529.83</c:v>
                </c:pt>
                <c:pt idx="1247">
                  <c:v>11429.02</c:v>
                </c:pt>
                <c:pt idx="1248">
                  <c:v>10559.42</c:v>
                </c:pt>
                <c:pt idx="1249">
                  <c:v>9891.0499999999993</c:v>
                </c:pt>
                <c:pt idx="1250">
                  <c:v>9524.91</c:v>
                </c:pt>
                <c:pt idx="1251">
                  <c:v>9331.41</c:v>
                </c:pt>
                <c:pt idx="1252">
                  <c:v>9333.4500000000007</c:v>
                </c:pt>
                <c:pt idx="1253">
                  <c:v>9638.09</c:v>
                </c:pt>
                <c:pt idx="1254">
                  <c:v>10449.18</c:v>
                </c:pt>
                <c:pt idx="1255">
                  <c:v>11632.31</c:v>
                </c:pt>
                <c:pt idx="1256">
                  <c:v>12254.25</c:v>
                </c:pt>
                <c:pt idx="1257">
                  <c:v>12475.86</c:v>
                </c:pt>
                <c:pt idx="1258">
                  <c:v>12587</c:v>
                </c:pt>
                <c:pt idx="1259">
                  <c:v>12676.12</c:v>
                </c:pt>
                <c:pt idx="1260">
                  <c:v>12602.62</c:v>
                </c:pt>
                <c:pt idx="1261">
                  <c:v>12531.9</c:v>
                </c:pt>
                <c:pt idx="1262">
                  <c:v>12412.28</c:v>
                </c:pt>
                <c:pt idx="1263">
                  <c:v>12258.41</c:v>
                </c:pt>
                <c:pt idx="1264">
                  <c:v>12118.61</c:v>
                </c:pt>
                <c:pt idx="1265">
                  <c:v>12057.89</c:v>
                </c:pt>
                <c:pt idx="1266">
                  <c:v>12583.87</c:v>
                </c:pt>
                <c:pt idx="1267">
                  <c:v>13607.75</c:v>
                </c:pt>
                <c:pt idx="1268">
                  <c:v>13551.37</c:v>
                </c:pt>
                <c:pt idx="1269">
                  <c:v>13108.48</c:v>
                </c:pt>
                <c:pt idx="1270">
                  <c:v>12471.05</c:v>
                </c:pt>
                <c:pt idx="1271">
                  <c:v>11425.17</c:v>
                </c:pt>
                <c:pt idx="1272">
                  <c:v>10510.41</c:v>
                </c:pt>
                <c:pt idx="1273">
                  <c:v>9923.73</c:v>
                </c:pt>
                <c:pt idx="1274">
                  <c:v>9533.81</c:v>
                </c:pt>
                <c:pt idx="1275">
                  <c:v>9304.15</c:v>
                </c:pt>
                <c:pt idx="1276">
                  <c:v>9262.76</c:v>
                </c:pt>
                <c:pt idx="1277">
                  <c:v>9580.4500000000007</c:v>
                </c:pt>
                <c:pt idx="1278">
                  <c:v>10392.780000000001</c:v>
                </c:pt>
                <c:pt idx="1279">
                  <c:v>11544.86</c:v>
                </c:pt>
                <c:pt idx="1280">
                  <c:v>12242.85</c:v>
                </c:pt>
                <c:pt idx="1281">
                  <c:v>12493.55</c:v>
                </c:pt>
                <c:pt idx="1282">
                  <c:v>12674.31</c:v>
                </c:pt>
                <c:pt idx="1283">
                  <c:v>12797.79</c:v>
                </c:pt>
                <c:pt idx="1284">
                  <c:v>12646.7</c:v>
                </c:pt>
                <c:pt idx="1285">
                  <c:v>12639.17</c:v>
                </c:pt>
                <c:pt idx="1286">
                  <c:v>12558.04</c:v>
                </c:pt>
                <c:pt idx="1287">
                  <c:v>12423.17</c:v>
                </c:pt>
                <c:pt idx="1288">
                  <c:v>12278.22</c:v>
                </c:pt>
                <c:pt idx="1289">
                  <c:v>12020.3</c:v>
                </c:pt>
                <c:pt idx="1290">
                  <c:v>12401.88</c:v>
                </c:pt>
                <c:pt idx="1291">
                  <c:v>13324.76</c:v>
                </c:pt>
                <c:pt idx="1292">
                  <c:v>13254.28</c:v>
                </c:pt>
                <c:pt idx="1293">
                  <c:v>12968.81</c:v>
                </c:pt>
                <c:pt idx="1294">
                  <c:v>12322.61</c:v>
                </c:pt>
                <c:pt idx="1295">
                  <c:v>11487.81</c:v>
                </c:pt>
                <c:pt idx="1296">
                  <c:v>10534.57</c:v>
                </c:pt>
                <c:pt idx="1297">
                  <c:v>9728.2000000000007</c:v>
                </c:pt>
                <c:pt idx="1298">
                  <c:v>9317.7800000000007</c:v>
                </c:pt>
                <c:pt idx="1299">
                  <c:v>9114.83</c:v>
                </c:pt>
                <c:pt idx="1300">
                  <c:v>9048.2199999999993</c:v>
                </c:pt>
                <c:pt idx="1301">
                  <c:v>9337.16</c:v>
                </c:pt>
                <c:pt idx="1302">
                  <c:v>10206.14</c:v>
                </c:pt>
                <c:pt idx="1303">
                  <c:v>11281.82</c:v>
                </c:pt>
                <c:pt idx="1304">
                  <c:v>11986.48</c:v>
                </c:pt>
                <c:pt idx="1305">
                  <c:v>12273.35</c:v>
                </c:pt>
                <c:pt idx="1306">
                  <c:v>12507.37</c:v>
                </c:pt>
                <c:pt idx="1307">
                  <c:v>12662.09</c:v>
                </c:pt>
                <c:pt idx="1308">
                  <c:v>12595.81</c:v>
                </c:pt>
                <c:pt idx="1309">
                  <c:v>12468.74</c:v>
                </c:pt>
                <c:pt idx="1310">
                  <c:v>12320.84</c:v>
                </c:pt>
                <c:pt idx="1311">
                  <c:v>12172.56</c:v>
                </c:pt>
                <c:pt idx="1312">
                  <c:v>12034.49</c:v>
                </c:pt>
                <c:pt idx="1313">
                  <c:v>11860.01</c:v>
                </c:pt>
                <c:pt idx="1314">
                  <c:v>12294.84</c:v>
                </c:pt>
                <c:pt idx="1315">
                  <c:v>13255.92</c:v>
                </c:pt>
                <c:pt idx="1316">
                  <c:v>13228.42</c:v>
                </c:pt>
                <c:pt idx="1317">
                  <c:v>12876.97</c:v>
                </c:pt>
                <c:pt idx="1318">
                  <c:v>12370.71</c:v>
                </c:pt>
                <c:pt idx="1319">
                  <c:v>11406.28</c:v>
                </c:pt>
                <c:pt idx="1320">
                  <c:v>10534.57</c:v>
                </c:pt>
                <c:pt idx="1321">
                  <c:v>9728.2000000000007</c:v>
                </c:pt>
                <c:pt idx="1322">
                  <c:v>9317.7800000000007</c:v>
                </c:pt>
                <c:pt idx="1323">
                  <c:v>9114.83</c:v>
                </c:pt>
                <c:pt idx="1324">
                  <c:v>9048.2199999999993</c:v>
                </c:pt>
                <c:pt idx="1325">
                  <c:v>9337.16</c:v>
                </c:pt>
                <c:pt idx="1326">
                  <c:v>10206.14</c:v>
                </c:pt>
                <c:pt idx="1327">
                  <c:v>11281.82</c:v>
                </c:pt>
                <c:pt idx="1328">
                  <c:v>11986.48</c:v>
                </c:pt>
                <c:pt idx="1329">
                  <c:v>12273.35</c:v>
                </c:pt>
                <c:pt idx="1330">
                  <c:v>12507.37</c:v>
                </c:pt>
                <c:pt idx="1331">
                  <c:v>12662.09</c:v>
                </c:pt>
                <c:pt idx="1332">
                  <c:v>12595.81</c:v>
                </c:pt>
                <c:pt idx="1333">
                  <c:v>12468.74</c:v>
                </c:pt>
                <c:pt idx="1334">
                  <c:v>12320.84</c:v>
                </c:pt>
                <c:pt idx="1335">
                  <c:v>12172.56</c:v>
                </c:pt>
                <c:pt idx="1336">
                  <c:v>12034.49</c:v>
                </c:pt>
                <c:pt idx="1337">
                  <c:v>11860.01</c:v>
                </c:pt>
                <c:pt idx="1338">
                  <c:v>12294.84</c:v>
                </c:pt>
                <c:pt idx="1339">
                  <c:v>13255.92</c:v>
                </c:pt>
                <c:pt idx="1340">
                  <c:v>13228.42</c:v>
                </c:pt>
                <c:pt idx="1341">
                  <c:v>12876.97</c:v>
                </c:pt>
                <c:pt idx="1342">
                  <c:v>12370.71</c:v>
                </c:pt>
                <c:pt idx="1343">
                  <c:v>11406.28</c:v>
                </c:pt>
                <c:pt idx="1344">
                  <c:v>10505.89</c:v>
                </c:pt>
                <c:pt idx="1345">
                  <c:v>9946.48</c:v>
                </c:pt>
                <c:pt idx="1346">
                  <c:v>9479.68</c:v>
                </c:pt>
                <c:pt idx="1347">
                  <c:v>9195.76</c:v>
                </c:pt>
                <c:pt idx="1348">
                  <c:v>9085.76</c:v>
                </c:pt>
                <c:pt idx="1349">
                  <c:v>9176.39</c:v>
                </c:pt>
                <c:pt idx="1350">
                  <c:v>9428.52</c:v>
                </c:pt>
                <c:pt idx="1351">
                  <c:v>9602.66</c:v>
                </c:pt>
                <c:pt idx="1352">
                  <c:v>9960.84</c:v>
                </c:pt>
                <c:pt idx="1353">
                  <c:v>10516.6</c:v>
                </c:pt>
                <c:pt idx="1354">
                  <c:v>10930</c:v>
                </c:pt>
                <c:pt idx="1355">
                  <c:v>11163.73</c:v>
                </c:pt>
                <c:pt idx="1356">
                  <c:v>11093.53</c:v>
                </c:pt>
                <c:pt idx="1357">
                  <c:v>10940.47</c:v>
                </c:pt>
                <c:pt idx="1358">
                  <c:v>10705.57</c:v>
                </c:pt>
                <c:pt idx="1359">
                  <c:v>10533.73</c:v>
                </c:pt>
                <c:pt idx="1360">
                  <c:v>10418.450000000001</c:v>
                </c:pt>
                <c:pt idx="1361">
                  <c:v>10544.21</c:v>
                </c:pt>
                <c:pt idx="1362">
                  <c:v>11058.63</c:v>
                </c:pt>
                <c:pt idx="1363">
                  <c:v>12089.33</c:v>
                </c:pt>
                <c:pt idx="1364">
                  <c:v>12133.69</c:v>
                </c:pt>
                <c:pt idx="1365">
                  <c:v>11907.65</c:v>
                </c:pt>
                <c:pt idx="1366">
                  <c:v>11618.86</c:v>
                </c:pt>
                <c:pt idx="1367">
                  <c:v>11036.39</c:v>
                </c:pt>
                <c:pt idx="1368">
                  <c:v>10286.51</c:v>
                </c:pt>
                <c:pt idx="1369">
                  <c:v>9823.14</c:v>
                </c:pt>
                <c:pt idx="1370">
                  <c:v>9452.42</c:v>
                </c:pt>
                <c:pt idx="1371">
                  <c:v>9217.52</c:v>
                </c:pt>
                <c:pt idx="1372">
                  <c:v>9157.93</c:v>
                </c:pt>
                <c:pt idx="1373">
                  <c:v>9154.1</c:v>
                </c:pt>
                <c:pt idx="1374">
                  <c:v>9088.02</c:v>
                </c:pt>
                <c:pt idx="1375">
                  <c:v>9099.36</c:v>
                </c:pt>
                <c:pt idx="1376">
                  <c:v>9219.85</c:v>
                </c:pt>
                <c:pt idx="1377">
                  <c:v>9561.2999999999993</c:v>
                </c:pt>
                <c:pt idx="1378">
                  <c:v>9919.09</c:v>
                </c:pt>
                <c:pt idx="1379">
                  <c:v>10072.549999999999</c:v>
                </c:pt>
                <c:pt idx="1380">
                  <c:v>10077.780000000001</c:v>
                </c:pt>
                <c:pt idx="1381">
                  <c:v>10020.16</c:v>
                </c:pt>
                <c:pt idx="1382">
                  <c:v>9917.64</c:v>
                </c:pt>
                <c:pt idx="1383">
                  <c:v>9839.11</c:v>
                </c:pt>
                <c:pt idx="1384">
                  <c:v>9877.84</c:v>
                </c:pt>
                <c:pt idx="1385">
                  <c:v>10054.89</c:v>
                </c:pt>
                <c:pt idx="1386">
                  <c:v>10824.9</c:v>
                </c:pt>
                <c:pt idx="1387">
                  <c:v>11954.22</c:v>
                </c:pt>
                <c:pt idx="1388">
                  <c:v>12120.42</c:v>
                </c:pt>
                <c:pt idx="1389">
                  <c:v>11952.08</c:v>
                </c:pt>
                <c:pt idx="1390">
                  <c:v>11516.21</c:v>
                </c:pt>
                <c:pt idx="1391">
                  <c:v>10826.96</c:v>
                </c:pt>
                <c:pt idx="1392">
                  <c:v>10102.18</c:v>
                </c:pt>
                <c:pt idx="1393">
                  <c:v>9388.43</c:v>
                </c:pt>
                <c:pt idx="1394">
                  <c:v>9103.39</c:v>
                </c:pt>
                <c:pt idx="1395">
                  <c:v>8959.77</c:v>
                </c:pt>
                <c:pt idx="1396">
                  <c:v>8981.9599999999991</c:v>
                </c:pt>
                <c:pt idx="1397">
                  <c:v>9103.75</c:v>
                </c:pt>
                <c:pt idx="1398">
                  <c:v>9849.14</c:v>
                </c:pt>
                <c:pt idx="1399">
                  <c:v>11080.63</c:v>
                </c:pt>
                <c:pt idx="1400">
                  <c:v>11745.13</c:v>
                </c:pt>
                <c:pt idx="1401">
                  <c:v>11981.37</c:v>
                </c:pt>
                <c:pt idx="1402">
                  <c:v>12138.61</c:v>
                </c:pt>
                <c:pt idx="1403">
                  <c:v>12202.8</c:v>
                </c:pt>
                <c:pt idx="1404">
                  <c:v>12071.75</c:v>
                </c:pt>
                <c:pt idx="1405">
                  <c:v>11917.22</c:v>
                </c:pt>
                <c:pt idx="1406">
                  <c:v>11721.29</c:v>
                </c:pt>
                <c:pt idx="1407">
                  <c:v>11544.82</c:v>
                </c:pt>
                <c:pt idx="1408">
                  <c:v>11437.89</c:v>
                </c:pt>
                <c:pt idx="1409">
                  <c:v>11433.16</c:v>
                </c:pt>
                <c:pt idx="1410">
                  <c:v>12018.21</c:v>
                </c:pt>
                <c:pt idx="1411">
                  <c:v>13080.42</c:v>
                </c:pt>
                <c:pt idx="1412">
                  <c:v>13042.56</c:v>
                </c:pt>
                <c:pt idx="1413">
                  <c:v>12724.72</c:v>
                </c:pt>
                <c:pt idx="1414">
                  <c:v>12164.2</c:v>
                </c:pt>
                <c:pt idx="1415">
                  <c:v>11169.08</c:v>
                </c:pt>
                <c:pt idx="1416">
                  <c:v>10195.51</c:v>
                </c:pt>
                <c:pt idx="1417">
                  <c:v>9839</c:v>
                </c:pt>
                <c:pt idx="1418">
                  <c:v>9464.76</c:v>
                </c:pt>
                <c:pt idx="1419">
                  <c:v>9297.2099999999991</c:v>
                </c:pt>
                <c:pt idx="1420">
                  <c:v>9314.4</c:v>
                </c:pt>
                <c:pt idx="1421">
                  <c:v>9614.0300000000007</c:v>
                </c:pt>
                <c:pt idx="1422">
                  <c:v>10349.25</c:v>
                </c:pt>
                <c:pt idx="1423">
                  <c:v>11374.17</c:v>
                </c:pt>
                <c:pt idx="1424">
                  <c:v>11907.7</c:v>
                </c:pt>
                <c:pt idx="1425">
                  <c:v>12149</c:v>
                </c:pt>
                <c:pt idx="1426">
                  <c:v>12303.6</c:v>
                </c:pt>
                <c:pt idx="1427">
                  <c:v>12390.79</c:v>
                </c:pt>
                <c:pt idx="1428">
                  <c:v>12260.59</c:v>
                </c:pt>
                <c:pt idx="1429">
                  <c:v>12156.7</c:v>
                </c:pt>
                <c:pt idx="1430">
                  <c:v>12094.79</c:v>
                </c:pt>
                <c:pt idx="1431">
                  <c:v>11839.79</c:v>
                </c:pt>
                <c:pt idx="1432">
                  <c:v>11710.16</c:v>
                </c:pt>
                <c:pt idx="1433">
                  <c:v>11634.86</c:v>
                </c:pt>
                <c:pt idx="1434">
                  <c:v>12013.89</c:v>
                </c:pt>
                <c:pt idx="1435">
                  <c:v>13049.79</c:v>
                </c:pt>
                <c:pt idx="1436">
                  <c:v>13031.63</c:v>
                </c:pt>
                <c:pt idx="1437">
                  <c:v>12738.92</c:v>
                </c:pt>
                <c:pt idx="1438">
                  <c:v>12056.81</c:v>
                </c:pt>
                <c:pt idx="1439">
                  <c:v>11126.61</c:v>
                </c:pt>
                <c:pt idx="1440">
                  <c:v>10350.91</c:v>
                </c:pt>
                <c:pt idx="1441">
                  <c:v>10149.459999999999</c:v>
                </c:pt>
                <c:pt idx="1442">
                  <c:v>9726.26</c:v>
                </c:pt>
                <c:pt idx="1443">
                  <c:v>9521.02</c:v>
                </c:pt>
                <c:pt idx="1444">
                  <c:v>9481.86</c:v>
                </c:pt>
                <c:pt idx="1445">
                  <c:v>9635.31</c:v>
                </c:pt>
                <c:pt idx="1446">
                  <c:v>10235.24</c:v>
                </c:pt>
                <c:pt idx="1447">
                  <c:v>10909.54</c:v>
                </c:pt>
                <c:pt idx="1448">
                  <c:v>11694.39</c:v>
                </c:pt>
                <c:pt idx="1449">
                  <c:v>12121.6</c:v>
                </c:pt>
                <c:pt idx="1450">
                  <c:v>12345.16</c:v>
                </c:pt>
                <c:pt idx="1451">
                  <c:v>12323.33</c:v>
                </c:pt>
                <c:pt idx="1452">
                  <c:v>12289.18</c:v>
                </c:pt>
                <c:pt idx="1453">
                  <c:v>12451.39</c:v>
                </c:pt>
                <c:pt idx="1454">
                  <c:v>12188.33</c:v>
                </c:pt>
                <c:pt idx="1455">
                  <c:v>12272.34</c:v>
                </c:pt>
                <c:pt idx="1456">
                  <c:v>12198.51</c:v>
                </c:pt>
                <c:pt idx="1457">
                  <c:v>11884.67</c:v>
                </c:pt>
                <c:pt idx="1458">
                  <c:v>12144.92</c:v>
                </c:pt>
                <c:pt idx="1459">
                  <c:v>13100.52</c:v>
                </c:pt>
                <c:pt idx="1460">
                  <c:v>13092.32</c:v>
                </c:pt>
                <c:pt idx="1461">
                  <c:v>12745.92</c:v>
                </c:pt>
                <c:pt idx="1462">
                  <c:v>12200.58</c:v>
                </c:pt>
                <c:pt idx="1463">
                  <c:v>11282.87</c:v>
                </c:pt>
                <c:pt idx="1464">
                  <c:v>10314.18</c:v>
                </c:pt>
                <c:pt idx="1465">
                  <c:v>9616.76</c:v>
                </c:pt>
                <c:pt idx="1466">
                  <c:v>9218.7800000000007</c:v>
                </c:pt>
                <c:pt idx="1467">
                  <c:v>9333.98</c:v>
                </c:pt>
                <c:pt idx="1468">
                  <c:v>9296.66</c:v>
                </c:pt>
                <c:pt idx="1469">
                  <c:v>9423.32</c:v>
                </c:pt>
                <c:pt idx="1470">
                  <c:v>9970.14</c:v>
                </c:pt>
                <c:pt idx="1471">
                  <c:v>10833.82</c:v>
                </c:pt>
                <c:pt idx="1472">
                  <c:v>11473.16</c:v>
                </c:pt>
                <c:pt idx="1473">
                  <c:v>11918.81</c:v>
                </c:pt>
                <c:pt idx="1474">
                  <c:v>12202.32</c:v>
                </c:pt>
                <c:pt idx="1475">
                  <c:v>12381.11</c:v>
                </c:pt>
                <c:pt idx="1476">
                  <c:v>12381.36</c:v>
                </c:pt>
                <c:pt idx="1477">
                  <c:v>12238.13</c:v>
                </c:pt>
                <c:pt idx="1478">
                  <c:v>12221.46</c:v>
                </c:pt>
                <c:pt idx="1479">
                  <c:v>12273.17</c:v>
                </c:pt>
                <c:pt idx="1480">
                  <c:v>12267.46</c:v>
                </c:pt>
                <c:pt idx="1481">
                  <c:v>12054.03</c:v>
                </c:pt>
                <c:pt idx="1482">
                  <c:v>12101.58</c:v>
                </c:pt>
                <c:pt idx="1483">
                  <c:v>12973.4</c:v>
                </c:pt>
                <c:pt idx="1484">
                  <c:v>12945.57</c:v>
                </c:pt>
                <c:pt idx="1485">
                  <c:v>12650.43</c:v>
                </c:pt>
                <c:pt idx="1486">
                  <c:v>11926.73</c:v>
                </c:pt>
                <c:pt idx="1487">
                  <c:v>11077.72</c:v>
                </c:pt>
                <c:pt idx="1488">
                  <c:v>10197.549999999999</c:v>
                </c:pt>
                <c:pt idx="1489">
                  <c:v>9536.2900000000009</c:v>
                </c:pt>
                <c:pt idx="1490">
                  <c:v>9120.9</c:v>
                </c:pt>
                <c:pt idx="1491">
                  <c:v>9114.32</c:v>
                </c:pt>
                <c:pt idx="1492">
                  <c:v>9086.81</c:v>
                </c:pt>
                <c:pt idx="1493">
                  <c:v>9154.2099999999991</c:v>
                </c:pt>
                <c:pt idx="1494">
                  <c:v>9864.5499999999993</c:v>
                </c:pt>
                <c:pt idx="1495">
                  <c:v>10643.29</c:v>
                </c:pt>
                <c:pt idx="1496">
                  <c:v>11146.39</c:v>
                </c:pt>
                <c:pt idx="1497">
                  <c:v>11501.12</c:v>
                </c:pt>
                <c:pt idx="1498">
                  <c:v>11780.37</c:v>
                </c:pt>
                <c:pt idx="1499">
                  <c:v>11915.66</c:v>
                </c:pt>
                <c:pt idx="1500">
                  <c:v>11694.74</c:v>
                </c:pt>
                <c:pt idx="1501">
                  <c:v>11651.78</c:v>
                </c:pt>
                <c:pt idx="1502">
                  <c:v>11639.63</c:v>
                </c:pt>
                <c:pt idx="1503">
                  <c:v>11752.08</c:v>
                </c:pt>
                <c:pt idx="1504">
                  <c:v>11581.81</c:v>
                </c:pt>
                <c:pt idx="1505">
                  <c:v>11370.76</c:v>
                </c:pt>
                <c:pt idx="1506">
                  <c:v>11713.83</c:v>
                </c:pt>
                <c:pt idx="1507">
                  <c:v>12618.32</c:v>
                </c:pt>
                <c:pt idx="1508">
                  <c:v>12485.26</c:v>
                </c:pt>
                <c:pt idx="1509">
                  <c:v>12133.84</c:v>
                </c:pt>
                <c:pt idx="1510">
                  <c:v>11426.97</c:v>
                </c:pt>
                <c:pt idx="1511">
                  <c:v>10748.23</c:v>
                </c:pt>
                <c:pt idx="1512">
                  <c:v>10175.41</c:v>
                </c:pt>
                <c:pt idx="1513">
                  <c:v>9407.14</c:v>
                </c:pt>
                <c:pt idx="1514">
                  <c:v>8938.19</c:v>
                </c:pt>
                <c:pt idx="1515">
                  <c:v>8873.74</c:v>
                </c:pt>
                <c:pt idx="1516">
                  <c:v>8957.2800000000007</c:v>
                </c:pt>
                <c:pt idx="1517">
                  <c:v>8737.42</c:v>
                </c:pt>
                <c:pt idx="1518">
                  <c:v>9064.15</c:v>
                </c:pt>
                <c:pt idx="1519">
                  <c:v>9121.36</c:v>
                </c:pt>
                <c:pt idx="1520">
                  <c:v>9353.0300000000007</c:v>
                </c:pt>
                <c:pt idx="1521">
                  <c:v>9844.57</c:v>
                </c:pt>
                <c:pt idx="1522">
                  <c:v>10232.24</c:v>
                </c:pt>
                <c:pt idx="1523">
                  <c:v>10467.92</c:v>
                </c:pt>
                <c:pt idx="1524">
                  <c:v>10649.62</c:v>
                </c:pt>
                <c:pt idx="1525">
                  <c:v>10639.89</c:v>
                </c:pt>
                <c:pt idx="1526">
                  <c:v>10573.51</c:v>
                </c:pt>
                <c:pt idx="1527">
                  <c:v>10680.68</c:v>
                </c:pt>
                <c:pt idx="1528">
                  <c:v>10491.83</c:v>
                </c:pt>
                <c:pt idx="1529">
                  <c:v>10467.6</c:v>
                </c:pt>
                <c:pt idx="1530">
                  <c:v>10489.95</c:v>
                </c:pt>
                <c:pt idx="1531">
                  <c:v>11464.17</c:v>
                </c:pt>
                <c:pt idx="1532">
                  <c:v>11473.85</c:v>
                </c:pt>
                <c:pt idx="1533">
                  <c:v>11190.46</c:v>
                </c:pt>
                <c:pt idx="1534">
                  <c:v>10808.02</c:v>
                </c:pt>
                <c:pt idx="1535">
                  <c:v>9740.91</c:v>
                </c:pt>
                <c:pt idx="1536">
                  <c:v>9630.76</c:v>
                </c:pt>
                <c:pt idx="1537">
                  <c:v>9513.5400000000009</c:v>
                </c:pt>
                <c:pt idx="1538">
                  <c:v>9217.06</c:v>
                </c:pt>
                <c:pt idx="1539">
                  <c:v>8988.33</c:v>
                </c:pt>
                <c:pt idx="1540">
                  <c:v>8873.3799999999992</c:v>
                </c:pt>
                <c:pt idx="1541">
                  <c:v>8924.92</c:v>
                </c:pt>
                <c:pt idx="1542">
                  <c:v>9084.91</c:v>
                </c:pt>
                <c:pt idx="1543">
                  <c:v>9156.82</c:v>
                </c:pt>
                <c:pt idx="1544">
                  <c:v>9318.43</c:v>
                </c:pt>
                <c:pt idx="1545">
                  <c:v>9792.93</c:v>
                </c:pt>
                <c:pt idx="1546">
                  <c:v>10206.67</c:v>
                </c:pt>
                <c:pt idx="1547">
                  <c:v>10491.33</c:v>
                </c:pt>
                <c:pt idx="1548">
                  <c:v>10641.84</c:v>
                </c:pt>
                <c:pt idx="1549">
                  <c:v>10676.87</c:v>
                </c:pt>
                <c:pt idx="1550">
                  <c:v>10630.84</c:v>
                </c:pt>
                <c:pt idx="1551">
                  <c:v>10649.92</c:v>
                </c:pt>
                <c:pt idx="1552">
                  <c:v>10514.97</c:v>
                </c:pt>
                <c:pt idx="1553">
                  <c:v>10570.5</c:v>
                </c:pt>
                <c:pt idx="1554">
                  <c:v>11000.99</c:v>
                </c:pt>
                <c:pt idx="1555">
                  <c:v>11599.82</c:v>
                </c:pt>
                <c:pt idx="1556">
                  <c:v>11729.42</c:v>
                </c:pt>
                <c:pt idx="1557">
                  <c:v>11504.73</c:v>
                </c:pt>
                <c:pt idx="1558">
                  <c:v>11140.44</c:v>
                </c:pt>
                <c:pt idx="1559">
                  <c:v>10485.24</c:v>
                </c:pt>
                <c:pt idx="1560">
                  <c:v>9846.15</c:v>
                </c:pt>
                <c:pt idx="1561">
                  <c:v>9302.23</c:v>
                </c:pt>
                <c:pt idx="1562">
                  <c:v>8953.65</c:v>
                </c:pt>
                <c:pt idx="1563">
                  <c:v>8825.99</c:v>
                </c:pt>
                <c:pt idx="1564">
                  <c:v>8820.83</c:v>
                </c:pt>
                <c:pt idx="1565">
                  <c:v>8661.42</c:v>
                </c:pt>
                <c:pt idx="1566">
                  <c:v>9330.48</c:v>
                </c:pt>
                <c:pt idx="1567">
                  <c:v>10556.99</c:v>
                </c:pt>
                <c:pt idx="1568">
                  <c:v>10817.21</c:v>
                </c:pt>
                <c:pt idx="1569">
                  <c:v>11311.4</c:v>
                </c:pt>
                <c:pt idx="1570">
                  <c:v>11673.49</c:v>
                </c:pt>
                <c:pt idx="1571">
                  <c:v>11945.53</c:v>
                </c:pt>
                <c:pt idx="1572">
                  <c:v>12349.85</c:v>
                </c:pt>
                <c:pt idx="1573">
                  <c:v>12338.07</c:v>
                </c:pt>
                <c:pt idx="1574">
                  <c:v>12285.24</c:v>
                </c:pt>
                <c:pt idx="1575">
                  <c:v>12202.21</c:v>
                </c:pt>
                <c:pt idx="1576">
                  <c:v>12183.53</c:v>
                </c:pt>
                <c:pt idx="1577">
                  <c:v>12010.57</c:v>
                </c:pt>
                <c:pt idx="1578">
                  <c:v>12300.22</c:v>
                </c:pt>
                <c:pt idx="1579">
                  <c:v>12818.3</c:v>
                </c:pt>
                <c:pt idx="1580">
                  <c:v>12606.62</c:v>
                </c:pt>
                <c:pt idx="1581">
                  <c:v>12616.07</c:v>
                </c:pt>
                <c:pt idx="1582">
                  <c:v>11858.96</c:v>
                </c:pt>
                <c:pt idx="1583">
                  <c:v>10859.21</c:v>
                </c:pt>
                <c:pt idx="1584">
                  <c:v>10266.16</c:v>
                </c:pt>
                <c:pt idx="1585">
                  <c:v>9485.02</c:v>
                </c:pt>
                <c:pt idx="1586">
                  <c:v>9110.5400000000009</c:v>
                </c:pt>
                <c:pt idx="1587">
                  <c:v>8918.18</c:v>
                </c:pt>
                <c:pt idx="1588">
                  <c:v>8872.6200000000008</c:v>
                </c:pt>
                <c:pt idx="1589">
                  <c:v>9101.32</c:v>
                </c:pt>
                <c:pt idx="1590">
                  <c:v>9696.99</c:v>
                </c:pt>
                <c:pt idx="1591">
                  <c:v>10594.99</c:v>
                </c:pt>
                <c:pt idx="1592">
                  <c:v>11278.08</c:v>
                </c:pt>
                <c:pt idx="1593">
                  <c:v>11384.14</c:v>
                </c:pt>
                <c:pt idx="1594">
                  <c:v>11754.46</c:v>
                </c:pt>
                <c:pt idx="1595">
                  <c:v>11755.88</c:v>
                </c:pt>
                <c:pt idx="1596">
                  <c:v>11936.99</c:v>
                </c:pt>
                <c:pt idx="1597">
                  <c:v>11870.39</c:v>
                </c:pt>
                <c:pt idx="1598">
                  <c:v>11879.14</c:v>
                </c:pt>
                <c:pt idx="1599">
                  <c:v>11980.28</c:v>
                </c:pt>
                <c:pt idx="1600">
                  <c:v>11462.78</c:v>
                </c:pt>
                <c:pt idx="1601">
                  <c:v>11613.48</c:v>
                </c:pt>
                <c:pt idx="1602">
                  <c:v>11747.95</c:v>
                </c:pt>
                <c:pt idx="1603">
                  <c:v>12684.42</c:v>
                </c:pt>
                <c:pt idx="1604">
                  <c:v>12725.69</c:v>
                </c:pt>
                <c:pt idx="1605">
                  <c:v>12393.9</c:v>
                </c:pt>
                <c:pt idx="1606">
                  <c:v>11665.28</c:v>
                </c:pt>
                <c:pt idx="1607">
                  <c:v>10700.44</c:v>
                </c:pt>
                <c:pt idx="1608">
                  <c:v>9931.5499999999993</c:v>
                </c:pt>
                <c:pt idx="1609">
                  <c:v>9681.11</c:v>
                </c:pt>
                <c:pt idx="1610">
                  <c:v>9280.2999999999993</c:v>
                </c:pt>
                <c:pt idx="1611">
                  <c:v>9098.17</c:v>
                </c:pt>
                <c:pt idx="1612">
                  <c:v>9059.7099999999991</c:v>
                </c:pt>
                <c:pt idx="1613">
                  <c:v>9305.26</c:v>
                </c:pt>
                <c:pt idx="1614">
                  <c:v>10029.870000000001</c:v>
                </c:pt>
                <c:pt idx="1615">
                  <c:v>10904.51</c:v>
                </c:pt>
                <c:pt idx="1616">
                  <c:v>11170.77</c:v>
                </c:pt>
                <c:pt idx="1617">
                  <c:v>11707.56</c:v>
                </c:pt>
                <c:pt idx="1618">
                  <c:v>12130.27</c:v>
                </c:pt>
                <c:pt idx="1619">
                  <c:v>12423.73</c:v>
                </c:pt>
                <c:pt idx="1620">
                  <c:v>12584.99</c:v>
                </c:pt>
                <c:pt idx="1621">
                  <c:v>12639.3</c:v>
                </c:pt>
                <c:pt idx="1622">
                  <c:v>12752.71</c:v>
                </c:pt>
                <c:pt idx="1623">
                  <c:v>12767.73</c:v>
                </c:pt>
                <c:pt idx="1624">
                  <c:v>12636.61</c:v>
                </c:pt>
                <c:pt idx="1625">
                  <c:v>12294.05</c:v>
                </c:pt>
                <c:pt idx="1626">
                  <c:v>12287.62</c:v>
                </c:pt>
                <c:pt idx="1627">
                  <c:v>12995.56</c:v>
                </c:pt>
                <c:pt idx="1628">
                  <c:v>13023.85</c:v>
                </c:pt>
                <c:pt idx="1629">
                  <c:v>12586.04</c:v>
                </c:pt>
                <c:pt idx="1630">
                  <c:v>11856.67</c:v>
                </c:pt>
                <c:pt idx="1631">
                  <c:v>11203.27</c:v>
                </c:pt>
                <c:pt idx="1632">
                  <c:v>9844.77</c:v>
                </c:pt>
                <c:pt idx="1633">
                  <c:v>9672.74</c:v>
                </c:pt>
                <c:pt idx="1634">
                  <c:v>9261.9699999999993</c:v>
                </c:pt>
                <c:pt idx="1635">
                  <c:v>9054.7999999999993</c:v>
                </c:pt>
                <c:pt idx="1636">
                  <c:v>9006.7099999999991</c:v>
                </c:pt>
                <c:pt idx="1637">
                  <c:v>9245.7800000000007</c:v>
                </c:pt>
                <c:pt idx="1638">
                  <c:v>9989.56</c:v>
                </c:pt>
                <c:pt idx="1639">
                  <c:v>10818</c:v>
                </c:pt>
                <c:pt idx="1640">
                  <c:v>11282.18</c:v>
                </c:pt>
                <c:pt idx="1641">
                  <c:v>11818.94</c:v>
                </c:pt>
                <c:pt idx="1642">
                  <c:v>12204.99</c:v>
                </c:pt>
                <c:pt idx="1643">
                  <c:v>12486.06</c:v>
                </c:pt>
                <c:pt idx="1644">
                  <c:v>12718.32</c:v>
                </c:pt>
                <c:pt idx="1645">
                  <c:v>12685.11</c:v>
                </c:pt>
                <c:pt idx="1646">
                  <c:v>12739.5</c:v>
                </c:pt>
                <c:pt idx="1647">
                  <c:v>12759.88</c:v>
                </c:pt>
                <c:pt idx="1648">
                  <c:v>12574.8</c:v>
                </c:pt>
                <c:pt idx="1649">
                  <c:v>12242.45</c:v>
                </c:pt>
                <c:pt idx="1650">
                  <c:v>12225.96</c:v>
                </c:pt>
                <c:pt idx="1651">
                  <c:v>12890.47</c:v>
                </c:pt>
                <c:pt idx="1652">
                  <c:v>12925.54</c:v>
                </c:pt>
                <c:pt idx="1653">
                  <c:v>12489.66</c:v>
                </c:pt>
                <c:pt idx="1654">
                  <c:v>11999.04</c:v>
                </c:pt>
                <c:pt idx="1655">
                  <c:v>11118.18</c:v>
                </c:pt>
                <c:pt idx="1656">
                  <c:v>10174.32</c:v>
                </c:pt>
                <c:pt idx="1657">
                  <c:v>9597.94</c:v>
                </c:pt>
                <c:pt idx="1658">
                  <c:v>9170.26</c:v>
                </c:pt>
                <c:pt idx="1659">
                  <c:v>8953.44</c:v>
                </c:pt>
                <c:pt idx="1660">
                  <c:v>8886.36</c:v>
                </c:pt>
                <c:pt idx="1661">
                  <c:v>9100.36</c:v>
                </c:pt>
                <c:pt idx="1662">
                  <c:v>9801.5300000000007</c:v>
                </c:pt>
                <c:pt idx="1663">
                  <c:v>10755.56</c:v>
                </c:pt>
                <c:pt idx="1664">
                  <c:v>11466.24</c:v>
                </c:pt>
                <c:pt idx="1665">
                  <c:v>11924.84</c:v>
                </c:pt>
                <c:pt idx="1666">
                  <c:v>12332.56</c:v>
                </c:pt>
                <c:pt idx="1667">
                  <c:v>12614.94</c:v>
                </c:pt>
                <c:pt idx="1668">
                  <c:v>12537.84</c:v>
                </c:pt>
                <c:pt idx="1669">
                  <c:v>12544.71</c:v>
                </c:pt>
                <c:pt idx="1670">
                  <c:v>12594.6</c:v>
                </c:pt>
                <c:pt idx="1671">
                  <c:v>12573.2</c:v>
                </c:pt>
                <c:pt idx="1672">
                  <c:v>12405.51</c:v>
                </c:pt>
                <c:pt idx="1673">
                  <c:v>12219.31</c:v>
                </c:pt>
                <c:pt idx="1674">
                  <c:v>12274.38</c:v>
                </c:pt>
                <c:pt idx="1675">
                  <c:v>12578.01</c:v>
                </c:pt>
                <c:pt idx="1676">
                  <c:v>12787.89</c:v>
                </c:pt>
                <c:pt idx="1677">
                  <c:v>12320.02</c:v>
                </c:pt>
                <c:pt idx="1678">
                  <c:v>11640.57</c:v>
                </c:pt>
                <c:pt idx="1679">
                  <c:v>10323.120000000001</c:v>
                </c:pt>
                <c:pt idx="1680">
                  <c:v>9672.89</c:v>
                </c:pt>
                <c:pt idx="1681">
                  <c:v>9585.16</c:v>
                </c:pt>
                <c:pt idx="1682">
                  <c:v>9116.9500000000007</c:v>
                </c:pt>
                <c:pt idx="1683">
                  <c:v>8866.7999999999993</c:v>
                </c:pt>
                <c:pt idx="1684">
                  <c:v>8764.81</c:v>
                </c:pt>
                <c:pt idx="1685">
                  <c:v>8838.91</c:v>
                </c:pt>
                <c:pt idx="1686">
                  <c:v>9144.02</c:v>
                </c:pt>
                <c:pt idx="1687">
                  <c:v>9339.9699999999993</c:v>
                </c:pt>
                <c:pt idx="1688">
                  <c:v>9677.7000000000007</c:v>
                </c:pt>
                <c:pt idx="1689">
                  <c:v>10254.85</c:v>
                </c:pt>
                <c:pt idx="1690">
                  <c:v>10724.94</c:v>
                </c:pt>
                <c:pt idx="1691">
                  <c:v>11015.48</c:v>
                </c:pt>
                <c:pt idx="1692">
                  <c:v>11136.82</c:v>
                </c:pt>
                <c:pt idx="1693">
                  <c:v>10935.3</c:v>
                </c:pt>
                <c:pt idx="1694">
                  <c:v>10788.59</c:v>
                </c:pt>
                <c:pt idx="1695">
                  <c:v>10701.94</c:v>
                </c:pt>
                <c:pt idx="1696">
                  <c:v>11030.45</c:v>
                </c:pt>
                <c:pt idx="1697">
                  <c:v>10908.92</c:v>
                </c:pt>
                <c:pt idx="1698">
                  <c:v>10732.3</c:v>
                </c:pt>
                <c:pt idx="1699">
                  <c:v>11587.68</c:v>
                </c:pt>
                <c:pt idx="1700">
                  <c:v>11652.21</c:v>
                </c:pt>
                <c:pt idx="1701">
                  <c:v>11268.73</c:v>
                </c:pt>
                <c:pt idx="1702">
                  <c:v>10982.01</c:v>
                </c:pt>
                <c:pt idx="1703">
                  <c:v>9896.09</c:v>
                </c:pt>
                <c:pt idx="1704">
                  <c:v>9372.99</c:v>
                </c:pt>
                <c:pt idx="1705">
                  <c:v>9172.0300000000007</c:v>
                </c:pt>
                <c:pt idx="1706">
                  <c:v>8727.32</c:v>
                </c:pt>
                <c:pt idx="1707">
                  <c:v>8356.7000000000007</c:v>
                </c:pt>
                <c:pt idx="1708">
                  <c:v>8313.69</c:v>
                </c:pt>
                <c:pt idx="1709">
                  <c:v>8449.39</c:v>
                </c:pt>
                <c:pt idx="1710">
                  <c:v>8697.31</c:v>
                </c:pt>
                <c:pt idx="1711">
                  <c:v>8818.74</c:v>
                </c:pt>
                <c:pt idx="1712">
                  <c:v>9216.52</c:v>
                </c:pt>
                <c:pt idx="1713">
                  <c:v>9572.75</c:v>
                </c:pt>
                <c:pt idx="1714">
                  <c:v>9843.6</c:v>
                </c:pt>
                <c:pt idx="1715">
                  <c:v>10032.34</c:v>
                </c:pt>
                <c:pt idx="1716">
                  <c:v>10095.52</c:v>
                </c:pt>
                <c:pt idx="1717">
                  <c:v>10072.200000000001</c:v>
                </c:pt>
                <c:pt idx="1718">
                  <c:v>10092.780000000001</c:v>
                </c:pt>
                <c:pt idx="1719">
                  <c:v>10213.530000000001</c:v>
                </c:pt>
                <c:pt idx="1720">
                  <c:v>10546.79</c:v>
                </c:pt>
                <c:pt idx="1721">
                  <c:v>10638.31</c:v>
                </c:pt>
                <c:pt idx="1722">
                  <c:v>11100.84</c:v>
                </c:pt>
                <c:pt idx="1723">
                  <c:v>11422.07</c:v>
                </c:pt>
                <c:pt idx="1724">
                  <c:v>11494.75</c:v>
                </c:pt>
                <c:pt idx="1725">
                  <c:v>11045.76</c:v>
                </c:pt>
                <c:pt idx="1726">
                  <c:v>10014.51</c:v>
                </c:pt>
                <c:pt idx="1727">
                  <c:v>9236.15</c:v>
                </c:pt>
                <c:pt idx="1728">
                  <c:v>8992.2900000000009</c:v>
                </c:pt>
                <c:pt idx="1729">
                  <c:v>8606.33</c:v>
                </c:pt>
                <c:pt idx="1730">
                  <c:v>8439.9</c:v>
                </c:pt>
                <c:pt idx="1731">
                  <c:v>8430.5</c:v>
                </c:pt>
                <c:pt idx="1732">
                  <c:v>8644.24</c:v>
                </c:pt>
                <c:pt idx="1733">
                  <c:v>9312.1200000000008</c:v>
                </c:pt>
                <c:pt idx="1734">
                  <c:v>10331.19</c:v>
                </c:pt>
                <c:pt idx="1735">
                  <c:v>11126.53</c:v>
                </c:pt>
                <c:pt idx="1736">
                  <c:v>11532.12</c:v>
                </c:pt>
                <c:pt idx="1737">
                  <c:v>11913.46</c:v>
                </c:pt>
                <c:pt idx="1738">
                  <c:v>12228.24</c:v>
                </c:pt>
                <c:pt idx="1739">
                  <c:v>12386</c:v>
                </c:pt>
                <c:pt idx="1740">
                  <c:v>12434.59</c:v>
                </c:pt>
                <c:pt idx="1741">
                  <c:v>12412.86</c:v>
                </c:pt>
                <c:pt idx="1742">
                  <c:v>12386.25</c:v>
                </c:pt>
                <c:pt idx="1743">
                  <c:v>12279.91</c:v>
                </c:pt>
                <c:pt idx="1744">
                  <c:v>12119.69</c:v>
                </c:pt>
                <c:pt idx="1745">
                  <c:v>11939.84</c:v>
                </c:pt>
                <c:pt idx="1746">
                  <c:v>12049.25</c:v>
                </c:pt>
                <c:pt idx="1747">
                  <c:v>12872.01</c:v>
                </c:pt>
                <c:pt idx="1748">
                  <c:v>12855.77</c:v>
                </c:pt>
                <c:pt idx="1749">
                  <c:v>12226.27</c:v>
                </c:pt>
                <c:pt idx="1750">
                  <c:v>10742.77</c:v>
                </c:pt>
                <c:pt idx="1751">
                  <c:v>9915.25</c:v>
                </c:pt>
                <c:pt idx="1752">
                  <c:v>9607.2800000000007</c:v>
                </c:pt>
                <c:pt idx="1753">
                  <c:v>9129.5</c:v>
                </c:pt>
                <c:pt idx="1754">
                  <c:v>8906.5</c:v>
                </c:pt>
                <c:pt idx="1755">
                  <c:v>8829.07</c:v>
                </c:pt>
                <c:pt idx="1756">
                  <c:v>9002.8799999999992</c:v>
                </c:pt>
                <c:pt idx="1757">
                  <c:v>9670.9699999999993</c:v>
                </c:pt>
                <c:pt idx="1758">
                  <c:v>10735.64</c:v>
                </c:pt>
                <c:pt idx="1759">
                  <c:v>11111.12</c:v>
                </c:pt>
                <c:pt idx="1760">
                  <c:v>11458.65</c:v>
                </c:pt>
                <c:pt idx="1761">
                  <c:v>11906.94</c:v>
                </c:pt>
                <c:pt idx="1762">
                  <c:v>12235.33</c:v>
                </c:pt>
                <c:pt idx="1763">
                  <c:v>12404.85</c:v>
                </c:pt>
                <c:pt idx="1764">
                  <c:v>12454.52</c:v>
                </c:pt>
                <c:pt idx="1765">
                  <c:v>12515.67</c:v>
                </c:pt>
                <c:pt idx="1766">
                  <c:v>12509.59</c:v>
                </c:pt>
                <c:pt idx="1767">
                  <c:v>12379.33</c:v>
                </c:pt>
                <c:pt idx="1768">
                  <c:v>12045.85</c:v>
                </c:pt>
                <c:pt idx="1769">
                  <c:v>11637.18</c:v>
                </c:pt>
                <c:pt idx="1770">
                  <c:v>11614.38</c:v>
                </c:pt>
                <c:pt idx="1771">
                  <c:v>12999.26</c:v>
                </c:pt>
                <c:pt idx="1772">
                  <c:v>13070.07</c:v>
                </c:pt>
                <c:pt idx="1773">
                  <c:v>12492.14</c:v>
                </c:pt>
                <c:pt idx="1774">
                  <c:v>11448.07</c:v>
                </c:pt>
                <c:pt idx="1775">
                  <c:v>10420.870000000001</c:v>
                </c:pt>
                <c:pt idx="1776">
                  <c:v>9462.59</c:v>
                </c:pt>
                <c:pt idx="1777">
                  <c:v>9008.3700000000008</c:v>
                </c:pt>
                <c:pt idx="1778">
                  <c:v>8791.24</c:v>
                </c:pt>
                <c:pt idx="1779">
                  <c:v>8704.07</c:v>
                </c:pt>
                <c:pt idx="1780">
                  <c:v>8879.2000000000007</c:v>
                </c:pt>
                <c:pt idx="1781">
                  <c:v>9496.82</c:v>
                </c:pt>
                <c:pt idx="1782">
                  <c:v>10700.02</c:v>
                </c:pt>
                <c:pt idx="1783">
                  <c:v>11234.38</c:v>
                </c:pt>
                <c:pt idx="1784">
                  <c:v>11604.38</c:v>
                </c:pt>
                <c:pt idx="1785">
                  <c:v>12004.77</c:v>
                </c:pt>
                <c:pt idx="1786">
                  <c:v>12299.36</c:v>
                </c:pt>
                <c:pt idx="1787">
                  <c:v>12565.68</c:v>
                </c:pt>
                <c:pt idx="1788">
                  <c:v>12491.15</c:v>
                </c:pt>
                <c:pt idx="1789">
                  <c:v>12543.5</c:v>
                </c:pt>
                <c:pt idx="1790">
                  <c:v>12527.7</c:v>
                </c:pt>
                <c:pt idx="1791">
                  <c:v>12293.96</c:v>
                </c:pt>
                <c:pt idx="1792">
                  <c:v>12033.94</c:v>
                </c:pt>
                <c:pt idx="1793">
                  <c:v>11699.4</c:v>
                </c:pt>
                <c:pt idx="1794">
                  <c:v>11707.55</c:v>
                </c:pt>
                <c:pt idx="1795">
                  <c:v>12788.17</c:v>
                </c:pt>
                <c:pt idx="1796">
                  <c:v>12831.04</c:v>
                </c:pt>
                <c:pt idx="1797">
                  <c:v>12315.95</c:v>
                </c:pt>
                <c:pt idx="1798">
                  <c:v>11281.49</c:v>
                </c:pt>
                <c:pt idx="1799">
                  <c:v>10216.36</c:v>
                </c:pt>
                <c:pt idx="1800">
                  <c:v>9466.3799999999992</c:v>
                </c:pt>
                <c:pt idx="1801">
                  <c:v>9032.5400000000009</c:v>
                </c:pt>
                <c:pt idx="1802">
                  <c:v>8809.2199999999993</c:v>
                </c:pt>
                <c:pt idx="1803">
                  <c:v>8738.3799999999992</c:v>
                </c:pt>
                <c:pt idx="1804">
                  <c:v>8929.6200000000008</c:v>
                </c:pt>
                <c:pt idx="1805">
                  <c:v>9468.74</c:v>
                </c:pt>
                <c:pt idx="1806">
                  <c:v>10525.07</c:v>
                </c:pt>
                <c:pt idx="1807">
                  <c:v>11057.64</c:v>
                </c:pt>
                <c:pt idx="1808">
                  <c:v>11420.38</c:v>
                </c:pt>
                <c:pt idx="1809">
                  <c:v>11755.83</c:v>
                </c:pt>
                <c:pt idx="1810">
                  <c:v>12051.45</c:v>
                </c:pt>
                <c:pt idx="1811">
                  <c:v>12170.74</c:v>
                </c:pt>
                <c:pt idx="1812">
                  <c:v>12053.83</c:v>
                </c:pt>
                <c:pt idx="1813">
                  <c:v>12061.06</c:v>
                </c:pt>
                <c:pt idx="1814">
                  <c:v>12036.76</c:v>
                </c:pt>
                <c:pt idx="1815">
                  <c:v>11971.04</c:v>
                </c:pt>
                <c:pt idx="1816">
                  <c:v>11734.02</c:v>
                </c:pt>
                <c:pt idx="1817">
                  <c:v>11485.55</c:v>
                </c:pt>
                <c:pt idx="1818">
                  <c:v>11770.78</c:v>
                </c:pt>
                <c:pt idx="1819">
                  <c:v>12728.83</c:v>
                </c:pt>
                <c:pt idx="1820">
                  <c:v>12744.11</c:v>
                </c:pt>
                <c:pt idx="1821">
                  <c:v>12265.5</c:v>
                </c:pt>
                <c:pt idx="1822">
                  <c:v>11225.86</c:v>
                </c:pt>
                <c:pt idx="1823">
                  <c:v>10218.049999999999</c:v>
                </c:pt>
                <c:pt idx="1824">
                  <c:v>9587.4</c:v>
                </c:pt>
                <c:pt idx="1825">
                  <c:v>9120.81</c:v>
                </c:pt>
                <c:pt idx="1826">
                  <c:v>8894.6299999999992</c:v>
                </c:pt>
                <c:pt idx="1827">
                  <c:v>8801.08</c:v>
                </c:pt>
                <c:pt idx="1828">
                  <c:v>8964.99</c:v>
                </c:pt>
                <c:pt idx="1829">
                  <c:v>9616.84</c:v>
                </c:pt>
                <c:pt idx="1830">
                  <c:v>10600.58</c:v>
                </c:pt>
                <c:pt idx="1831">
                  <c:v>11247.26</c:v>
                </c:pt>
                <c:pt idx="1832">
                  <c:v>11460.96</c:v>
                </c:pt>
                <c:pt idx="1833">
                  <c:v>11724.83</c:v>
                </c:pt>
                <c:pt idx="1834">
                  <c:v>11991.3</c:v>
                </c:pt>
                <c:pt idx="1835">
                  <c:v>12073.33</c:v>
                </c:pt>
                <c:pt idx="1836">
                  <c:v>12045.65</c:v>
                </c:pt>
                <c:pt idx="1837">
                  <c:v>12018.14</c:v>
                </c:pt>
                <c:pt idx="1838">
                  <c:v>11933.78</c:v>
                </c:pt>
                <c:pt idx="1839">
                  <c:v>11812.32</c:v>
                </c:pt>
                <c:pt idx="1840">
                  <c:v>11548.1</c:v>
                </c:pt>
                <c:pt idx="1841">
                  <c:v>11280.61</c:v>
                </c:pt>
                <c:pt idx="1842">
                  <c:v>11510.7</c:v>
                </c:pt>
                <c:pt idx="1843">
                  <c:v>12355.59</c:v>
                </c:pt>
                <c:pt idx="1844">
                  <c:v>12393.75</c:v>
                </c:pt>
                <c:pt idx="1845">
                  <c:v>11920.07</c:v>
                </c:pt>
                <c:pt idx="1846">
                  <c:v>11084.25</c:v>
                </c:pt>
                <c:pt idx="1847">
                  <c:v>10141.700000000001</c:v>
                </c:pt>
                <c:pt idx="1848">
                  <c:v>9670.85</c:v>
                </c:pt>
                <c:pt idx="1849">
                  <c:v>9179.2099999999991</c:v>
                </c:pt>
                <c:pt idx="1850">
                  <c:v>8891.39</c:v>
                </c:pt>
                <c:pt idx="1851">
                  <c:v>8757.68</c:v>
                </c:pt>
                <c:pt idx="1852">
                  <c:v>8784.01</c:v>
                </c:pt>
                <c:pt idx="1853">
                  <c:v>9046.2800000000007</c:v>
                </c:pt>
                <c:pt idx="1854">
                  <c:v>9239.5400000000009</c:v>
                </c:pt>
                <c:pt idx="1855">
                  <c:v>9549.92</c:v>
                </c:pt>
                <c:pt idx="1856">
                  <c:v>9929.17</c:v>
                </c:pt>
                <c:pt idx="1857">
                  <c:v>10357.52</c:v>
                </c:pt>
                <c:pt idx="1858">
                  <c:v>10615.26</c:v>
                </c:pt>
                <c:pt idx="1859">
                  <c:v>10710.94</c:v>
                </c:pt>
                <c:pt idx="1860">
                  <c:v>10640.55</c:v>
                </c:pt>
                <c:pt idx="1861">
                  <c:v>10485.64</c:v>
                </c:pt>
                <c:pt idx="1862">
                  <c:v>10356.24</c:v>
                </c:pt>
                <c:pt idx="1863">
                  <c:v>10319.06</c:v>
                </c:pt>
                <c:pt idx="1864">
                  <c:v>10372.57</c:v>
                </c:pt>
                <c:pt idx="1865">
                  <c:v>10531.09</c:v>
                </c:pt>
                <c:pt idx="1866">
                  <c:v>10712.28</c:v>
                </c:pt>
                <c:pt idx="1867">
                  <c:v>11335.38</c:v>
                </c:pt>
                <c:pt idx="1868">
                  <c:v>11429.38</c:v>
                </c:pt>
                <c:pt idx="1869">
                  <c:v>11184.86</c:v>
                </c:pt>
                <c:pt idx="1870">
                  <c:v>10512.83</c:v>
                </c:pt>
                <c:pt idx="1871">
                  <c:v>9756.89</c:v>
                </c:pt>
                <c:pt idx="1872">
                  <c:v>9193.94</c:v>
                </c:pt>
                <c:pt idx="1873">
                  <c:v>8728.2800000000007</c:v>
                </c:pt>
                <c:pt idx="1874">
                  <c:v>8476.31</c:v>
                </c:pt>
                <c:pt idx="1875">
                  <c:v>8329.99</c:v>
                </c:pt>
                <c:pt idx="1876">
                  <c:v>8317.64</c:v>
                </c:pt>
                <c:pt idx="1877">
                  <c:v>8440.4599999999991</c:v>
                </c:pt>
                <c:pt idx="1878">
                  <c:v>8953.4</c:v>
                </c:pt>
                <c:pt idx="1879">
                  <c:v>8825.09</c:v>
                </c:pt>
                <c:pt idx="1880">
                  <c:v>9252.11</c:v>
                </c:pt>
                <c:pt idx="1881">
                  <c:v>9538.6</c:v>
                </c:pt>
                <c:pt idx="1882">
                  <c:v>9698.09</c:v>
                </c:pt>
                <c:pt idx="1883">
                  <c:v>9827.52</c:v>
                </c:pt>
                <c:pt idx="1884">
                  <c:v>9851.4</c:v>
                </c:pt>
                <c:pt idx="1885">
                  <c:v>9855.7099999999991</c:v>
                </c:pt>
                <c:pt idx="1886">
                  <c:v>9883.58</c:v>
                </c:pt>
                <c:pt idx="1887">
                  <c:v>9907.6299999999992</c:v>
                </c:pt>
                <c:pt idx="1888">
                  <c:v>10054.719999999999</c:v>
                </c:pt>
                <c:pt idx="1889">
                  <c:v>10094.43</c:v>
                </c:pt>
                <c:pt idx="1890">
                  <c:v>10412.52</c:v>
                </c:pt>
                <c:pt idx="1891">
                  <c:v>11487.58</c:v>
                </c:pt>
                <c:pt idx="1892">
                  <c:v>11675.61</c:v>
                </c:pt>
                <c:pt idx="1893">
                  <c:v>11151.39</c:v>
                </c:pt>
                <c:pt idx="1894">
                  <c:v>10284.66</c:v>
                </c:pt>
                <c:pt idx="1895">
                  <c:v>9570.81</c:v>
                </c:pt>
                <c:pt idx="1896">
                  <c:v>9200.8700000000008</c:v>
                </c:pt>
                <c:pt idx="1897">
                  <c:v>8801.94</c:v>
                </c:pt>
                <c:pt idx="1898">
                  <c:v>8623.1299999999992</c:v>
                </c:pt>
                <c:pt idx="1899">
                  <c:v>8584.48</c:v>
                </c:pt>
                <c:pt idx="1900">
                  <c:v>8832.76</c:v>
                </c:pt>
                <c:pt idx="1901">
                  <c:v>9551.2999999999993</c:v>
                </c:pt>
                <c:pt idx="1902">
                  <c:v>10721.19</c:v>
                </c:pt>
                <c:pt idx="1903">
                  <c:v>11247.58</c:v>
                </c:pt>
                <c:pt idx="1904">
                  <c:v>11697.69</c:v>
                </c:pt>
                <c:pt idx="1905">
                  <c:v>12050.96</c:v>
                </c:pt>
                <c:pt idx="1906">
                  <c:v>12315.36</c:v>
                </c:pt>
                <c:pt idx="1907">
                  <c:v>12352.48</c:v>
                </c:pt>
                <c:pt idx="1908">
                  <c:v>12306.33</c:v>
                </c:pt>
                <c:pt idx="1909">
                  <c:v>12251.35</c:v>
                </c:pt>
                <c:pt idx="1910">
                  <c:v>12161.85</c:v>
                </c:pt>
                <c:pt idx="1911">
                  <c:v>12055.68</c:v>
                </c:pt>
                <c:pt idx="1912">
                  <c:v>11795.67</c:v>
                </c:pt>
                <c:pt idx="1913">
                  <c:v>11623.08</c:v>
                </c:pt>
                <c:pt idx="1914">
                  <c:v>11983.55</c:v>
                </c:pt>
                <c:pt idx="1915">
                  <c:v>12687.86</c:v>
                </c:pt>
                <c:pt idx="1916">
                  <c:v>12935.79</c:v>
                </c:pt>
                <c:pt idx="1917">
                  <c:v>12434.57</c:v>
                </c:pt>
                <c:pt idx="1918">
                  <c:v>11376.74</c:v>
                </c:pt>
                <c:pt idx="1919">
                  <c:v>10318.83</c:v>
                </c:pt>
                <c:pt idx="1920">
                  <c:v>9745.49</c:v>
                </c:pt>
                <c:pt idx="1921">
                  <c:v>9297.8700000000008</c:v>
                </c:pt>
                <c:pt idx="1922">
                  <c:v>9047.18</c:v>
                </c:pt>
                <c:pt idx="1923">
                  <c:v>8964.4</c:v>
                </c:pt>
                <c:pt idx="1924">
                  <c:v>9174.8700000000008</c:v>
                </c:pt>
                <c:pt idx="1925">
                  <c:v>9916.7900000000009</c:v>
                </c:pt>
                <c:pt idx="1926">
                  <c:v>11051.45</c:v>
                </c:pt>
                <c:pt idx="1927">
                  <c:v>11636.44</c:v>
                </c:pt>
                <c:pt idx="1928">
                  <c:v>11781.97</c:v>
                </c:pt>
                <c:pt idx="1929">
                  <c:v>12031.05</c:v>
                </c:pt>
                <c:pt idx="1930">
                  <c:v>12138.57</c:v>
                </c:pt>
                <c:pt idx="1931">
                  <c:v>12128.88</c:v>
                </c:pt>
                <c:pt idx="1932">
                  <c:v>12096.26</c:v>
                </c:pt>
                <c:pt idx="1933">
                  <c:v>12078.69</c:v>
                </c:pt>
                <c:pt idx="1934">
                  <c:v>12016.99</c:v>
                </c:pt>
                <c:pt idx="1935">
                  <c:v>11938.58</c:v>
                </c:pt>
                <c:pt idx="1936">
                  <c:v>11784.56</c:v>
                </c:pt>
                <c:pt idx="1937">
                  <c:v>11687.6</c:v>
                </c:pt>
                <c:pt idx="1938">
                  <c:v>12152.47</c:v>
                </c:pt>
                <c:pt idx="1939">
                  <c:v>12941.18</c:v>
                </c:pt>
                <c:pt idx="1940">
                  <c:v>13054.56</c:v>
                </c:pt>
                <c:pt idx="1941">
                  <c:v>12397.91</c:v>
                </c:pt>
                <c:pt idx="1942">
                  <c:v>10783.46</c:v>
                </c:pt>
                <c:pt idx="1943">
                  <c:v>9999.76</c:v>
                </c:pt>
                <c:pt idx="1944">
                  <c:v>9896.81</c:v>
                </c:pt>
                <c:pt idx="1945">
                  <c:v>9466.2999999999993</c:v>
                </c:pt>
                <c:pt idx="1946">
                  <c:v>9248.4599999999991</c:v>
                </c:pt>
                <c:pt idx="1947">
                  <c:v>9189.33</c:v>
                </c:pt>
                <c:pt idx="1948">
                  <c:v>9407.9699999999993</c:v>
                </c:pt>
                <c:pt idx="1949">
                  <c:v>10131.69</c:v>
                </c:pt>
                <c:pt idx="1950">
                  <c:v>11180.78</c:v>
                </c:pt>
                <c:pt idx="1951">
                  <c:v>11682.8</c:v>
                </c:pt>
                <c:pt idx="1952">
                  <c:v>11994.94</c:v>
                </c:pt>
                <c:pt idx="1953">
                  <c:v>12232.55</c:v>
                </c:pt>
                <c:pt idx="1954">
                  <c:v>12424.25</c:v>
                </c:pt>
                <c:pt idx="1955">
                  <c:v>12488.46</c:v>
                </c:pt>
                <c:pt idx="1956">
                  <c:v>12453.37</c:v>
                </c:pt>
                <c:pt idx="1957">
                  <c:v>12407.46</c:v>
                </c:pt>
                <c:pt idx="1958">
                  <c:v>12202.91</c:v>
                </c:pt>
                <c:pt idx="1959">
                  <c:v>12059.66</c:v>
                </c:pt>
                <c:pt idx="1960">
                  <c:v>11780.39</c:v>
                </c:pt>
                <c:pt idx="1961">
                  <c:v>11590.32</c:v>
                </c:pt>
                <c:pt idx="1962">
                  <c:v>11787.91</c:v>
                </c:pt>
                <c:pt idx="1963">
                  <c:v>12769.86</c:v>
                </c:pt>
                <c:pt idx="1964">
                  <c:v>12926.3</c:v>
                </c:pt>
                <c:pt idx="1965">
                  <c:v>12295.81</c:v>
                </c:pt>
                <c:pt idx="1966">
                  <c:v>10727.72</c:v>
                </c:pt>
                <c:pt idx="1967">
                  <c:v>10131.51</c:v>
                </c:pt>
                <c:pt idx="1968">
                  <c:v>9297.7000000000007</c:v>
                </c:pt>
                <c:pt idx="1969">
                  <c:v>9300.4599999999991</c:v>
                </c:pt>
                <c:pt idx="1970">
                  <c:v>9081.44</c:v>
                </c:pt>
                <c:pt idx="1971">
                  <c:v>9014.77</c:v>
                </c:pt>
                <c:pt idx="1972">
                  <c:v>9227.56</c:v>
                </c:pt>
                <c:pt idx="1973">
                  <c:v>9557.4500000000007</c:v>
                </c:pt>
                <c:pt idx="1974">
                  <c:v>10805.21</c:v>
                </c:pt>
                <c:pt idx="1975">
                  <c:v>11470.32</c:v>
                </c:pt>
                <c:pt idx="1976">
                  <c:v>11811.24</c:v>
                </c:pt>
                <c:pt idx="1977">
                  <c:v>12099.45</c:v>
                </c:pt>
                <c:pt idx="1978">
                  <c:v>12322.71</c:v>
                </c:pt>
                <c:pt idx="1979">
                  <c:v>12330.86</c:v>
                </c:pt>
                <c:pt idx="1980">
                  <c:v>12311.75</c:v>
                </c:pt>
                <c:pt idx="1981">
                  <c:v>12259.17</c:v>
                </c:pt>
                <c:pt idx="1982">
                  <c:v>12170.15</c:v>
                </c:pt>
                <c:pt idx="1983">
                  <c:v>12049.04</c:v>
                </c:pt>
                <c:pt idx="1984">
                  <c:v>11879.7</c:v>
                </c:pt>
                <c:pt idx="1985">
                  <c:v>11616.05</c:v>
                </c:pt>
                <c:pt idx="1986">
                  <c:v>11651.2</c:v>
                </c:pt>
                <c:pt idx="1987">
                  <c:v>12785.22</c:v>
                </c:pt>
                <c:pt idx="1988">
                  <c:v>12956.38</c:v>
                </c:pt>
                <c:pt idx="1989">
                  <c:v>12355</c:v>
                </c:pt>
                <c:pt idx="1990">
                  <c:v>10669.69</c:v>
                </c:pt>
                <c:pt idx="1991">
                  <c:v>9816.6200000000008</c:v>
                </c:pt>
                <c:pt idx="1992">
                  <c:v>9686.18</c:v>
                </c:pt>
                <c:pt idx="1993">
                  <c:v>9233.2199999999993</c:v>
                </c:pt>
                <c:pt idx="1994">
                  <c:v>8998.02</c:v>
                </c:pt>
                <c:pt idx="1995">
                  <c:v>8910.51</c:v>
                </c:pt>
                <c:pt idx="1996">
                  <c:v>9112.81</c:v>
                </c:pt>
                <c:pt idx="1997">
                  <c:v>9797.6299999999992</c:v>
                </c:pt>
                <c:pt idx="1998">
                  <c:v>10799.43</c:v>
                </c:pt>
                <c:pt idx="1999">
                  <c:v>11450.27</c:v>
                </c:pt>
                <c:pt idx="2000">
                  <c:v>11817.05</c:v>
                </c:pt>
                <c:pt idx="2001">
                  <c:v>12096.19</c:v>
                </c:pt>
                <c:pt idx="2002">
                  <c:v>12153.85</c:v>
                </c:pt>
                <c:pt idx="2003">
                  <c:v>12171.61</c:v>
                </c:pt>
                <c:pt idx="2004">
                  <c:v>12087.15</c:v>
                </c:pt>
                <c:pt idx="2005">
                  <c:v>12029.23</c:v>
                </c:pt>
                <c:pt idx="2006">
                  <c:v>12157.78</c:v>
                </c:pt>
                <c:pt idx="2007">
                  <c:v>12046.16</c:v>
                </c:pt>
                <c:pt idx="2008">
                  <c:v>11886.7</c:v>
                </c:pt>
                <c:pt idx="2009">
                  <c:v>11643.01</c:v>
                </c:pt>
                <c:pt idx="2010">
                  <c:v>11593.02</c:v>
                </c:pt>
                <c:pt idx="2011">
                  <c:v>12391.39</c:v>
                </c:pt>
                <c:pt idx="2012">
                  <c:v>12508.97</c:v>
                </c:pt>
                <c:pt idx="2013">
                  <c:v>12118.26</c:v>
                </c:pt>
                <c:pt idx="2014">
                  <c:v>11112.49</c:v>
                </c:pt>
                <c:pt idx="2015">
                  <c:v>10293.81</c:v>
                </c:pt>
                <c:pt idx="2016">
                  <c:v>9652.14</c:v>
                </c:pt>
                <c:pt idx="2017">
                  <c:v>9158.17</c:v>
                </c:pt>
                <c:pt idx="2018">
                  <c:v>8888.3700000000008</c:v>
                </c:pt>
                <c:pt idx="2019">
                  <c:v>8754.2800000000007</c:v>
                </c:pt>
                <c:pt idx="2020">
                  <c:v>8771.3700000000008</c:v>
                </c:pt>
                <c:pt idx="2021">
                  <c:v>9017.92</c:v>
                </c:pt>
                <c:pt idx="2022">
                  <c:v>9686.19</c:v>
                </c:pt>
                <c:pt idx="2023">
                  <c:v>9770.18</c:v>
                </c:pt>
                <c:pt idx="2024">
                  <c:v>10355.51</c:v>
                </c:pt>
                <c:pt idx="2025">
                  <c:v>10618.9</c:v>
                </c:pt>
                <c:pt idx="2026">
                  <c:v>10649.15</c:v>
                </c:pt>
                <c:pt idx="2027">
                  <c:v>10669.51</c:v>
                </c:pt>
                <c:pt idx="2028">
                  <c:v>10670.78</c:v>
                </c:pt>
                <c:pt idx="2029">
                  <c:v>10469.39</c:v>
                </c:pt>
                <c:pt idx="2030">
                  <c:v>10565.48</c:v>
                </c:pt>
                <c:pt idx="2031">
                  <c:v>10493.05</c:v>
                </c:pt>
                <c:pt idx="2032">
                  <c:v>10442.48</c:v>
                </c:pt>
                <c:pt idx="2033">
                  <c:v>10404.19</c:v>
                </c:pt>
                <c:pt idx="2034">
                  <c:v>10769.85</c:v>
                </c:pt>
                <c:pt idx="2035">
                  <c:v>11337.62</c:v>
                </c:pt>
                <c:pt idx="2036">
                  <c:v>11424.04</c:v>
                </c:pt>
                <c:pt idx="2037">
                  <c:v>11103.16</c:v>
                </c:pt>
                <c:pt idx="2038">
                  <c:v>10014.06</c:v>
                </c:pt>
                <c:pt idx="2039">
                  <c:v>9609.36</c:v>
                </c:pt>
                <c:pt idx="2040">
                  <c:v>9652.14</c:v>
                </c:pt>
                <c:pt idx="2041">
                  <c:v>9158.17</c:v>
                </c:pt>
                <c:pt idx="2042">
                  <c:v>8888.3700000000008</c:v>
                </c:pt>
                <c:pt idx="2043">
                  <c:v>8754.2800000000007</c:v>
                </c:pt>
                <c:pt idx="2044">
                  <c:v>8771.3700000000008</c:v>
                </c:pt>
                <c:pt idx="2045">
                  <c:v>9017.92</c:v>
                </c:pt>
                <c:pt idx="2046">
                  <c:v>9686.19</c:v>
                </c:pt>
                <c:pt idx="2047">
                  <c:v>9770.18</c:v>
                </c:pt>
                <c:pt idx="2048">
                  <c:v>10355.51</c:v>
                </c:pt>
                <c:pt idx="2049">
                  <c:v>10618.9</c:v>
                </c:pt>
                <c:pt idx="2050">
                  <c:v>10649.15</c:v>
                </c:pt>
                <c:pt idx="2051">
                  <c:v>10669.51</c:v>
                </c:pt>
                <c:pt idx="2052">
                  <c:v>10670.78</c:v>
                </c:pt>
                <c:pt idx="2053">
                  <c:v>10469.39</c:v>
                </c:pt>
                <c:pt idx="2054">
                  <c:v>10565.48</c:v>
                </c:pt>
                <c:pt idx="2055">
                  <c:v>10493.05</c:v>
                </c:pt>
                <c:pt idx="2056">
                  <c:v>10442.48</c:v>
                </c:pt>
                <c:pt idx="2057">
                  <c:v>10404.19</c:v>
                </c:pt>
                <c:pt idx="2058">
                  <c:v>10769.85</c:v>
                </c:pt>
                <c:pt idx="2059">
                  <c:v>11337.62</c:v>
                </c:pt>
                <c:pt idx="2060">
                  <c:v>11424.04</c:v>
                </c:pt>
                <c:pt idx="2061">
                  <c:v>11103.16</c:v>
                </c:pt>
                <c:pt idx="2062">
                  <c:v>10014.06</c:v>
                </c:pt>
                <c:pt idx="2063">
                  <c:v>9609.36</c:v>
                </c:pt>
                <c:pt idx="2064">
                  <c:v>9076.42</c:v>
                </c:pt>
                <c:pt idx="2065">
                  <c:v>8704.92</c:v>
                </c:pt>
                <c:pt idx="2066">
                  <c:v>8546.41</c:v>
                </c:pt>
                <c:pt idx="2067">
                  <c:v>8531.75</c:v>
                </c:pt>
                <c:pt idx="2068">
                  <c:v>8792.08</c:v>
                </c:pt>
                <c:pt idx="2069">
                  <c:v>9520.09</c:v>
                </c:pt>
                <c:pt idx="2070">
                  <c:v>10638.65</c:v>
                </c:pt>
                <c:pt idx="2071">
                  <c:v>11177.68</c:v>
                </c:pt>
                <c:pt idx="2072">
                  <c:v>11579.68</c:v>
                </c:pt>
                <c:pt idx="2073">
                  <c:v>11918.79</c:v>
                </c:pt>
                <c:pt idx="2074">
                  <c:v>12193.36</c:v>
                </c:pt>
                <c:pt idx="2075">
                  <c:v>12313.22</c:v>
                </c:pt>
                <c:pt idx="2076">
                  <c:v>12326.8</c:v>
                </c:pt>
                <c:pt idx="2077">
                  <c:v>12331.99</c:v>
                </c:pt>
                <c:pt idx="2078">
                  <c:v>12026.36</c:v>
                </c:pt>
                <c:pt idx="2079">
                  <c:v>11837.13</c:v>
                </c:pt>
                <c:pt idx="2080">
                  <c:v>11593.22</c:v>
                </c:pt>
                <c:pt idx="2081">
                  <c:v>11309.79</c:v>
                </c:pt>
                <c:pt idx="2082">
                  <c:v>11577.4</c:v>
                </c:pt>
                <c:pt idx="2083">
                  <c:v>12500.47</c:v>
                </c:pt>
                <c:pt idx="2084">
                  <c:v>12688.21</c:v>
                </c:pt>
                <c:pt idx="2085">
                  <c:v>11947.77</c:v>
                </c:pt>
                <c:pt idx="2086">
                  <c:v>10438.469999999999</c:v>
                </c:pt>
                <c:pt idx="2087">
                  <c:v>9800.14</c:v>
                </c:pt>
                <c:pt idx="2088">
                  <c:v>9280.56</c:v>
                </c:pt>
                <c:pt idx="2089">
                  <c:v>9047.4500000000007</c:v>
                </c:pt>
                <c:pt idx="2090">
                  <c:v>8836.65</c:v>
                </c:pt>
                <c:pt idx="2091">
                  <c:v>8801.4699999999993</c:v>
                </c:pt>
                <c:pt idx="2092">
                  <c:v>8986.5400000000009</c:v>
                </c:pt>
                <c:pt idx="2093">
                  <c:v>9693.89</c:v>
                </c:pt>
                <c:pt idx="2094">
                  <c:v>10841.56</c:v>
                </c:pt>
                <c:pt idx="2095">
                  <c:v>11291.56</c:v>
                </c:pt>
                <c:pt idx="2096">
                  <c:v>11705.99</c:v>
                </c:pt>
                <c:pt idx="2097">
                  <c:v>12049.67</c:v>
                </c:pt>
                <c:pt idx="2098">
                  <c:v>11801.26</c:v>
                </c:pt>
                <c:pt idx="2099">
                  <c:v>12233.51</c:v>
                </c:pt>
                <c:pt idx="2100">
                  <c:v>12593.75</c:v>
                </c:pt>
                <c:pt idx="2101">
                  <c:v>12451.16</c:v>
                </c:pt>
                <c:pt idx="2102">
                  <c:v>12666.76</c:v>
                </c:pt>
                <c:pt idx="2103">
                  <c:v>12521.16</c:v>
                </c:pt>
                <c:pt idx="2104">
                  <c:v>12017.33</c:v>
                </c:pt>
                <c:pt idx="2105">
                  <c:v>11721.52</c:v>
                </c:pt>
                <c:pt idx="2106">
                  <c:v>11757.28</c:v>
                </c:pt>
                <c:pt idx="2107">
                  <c:v>12662.89</c:v>
                </c:pt>
                <c:pt idx="2108">
                  <c:v>12759.53</c:v>
                </c:pt>
                <c:pt idx="2109">
                  <c:v>12007.23</c:v>
                </c:pt>
                <c:pt idx="2110">
                  <c:v>10755.31</c:v>
                </c:pt>
                <c:pt idx="2111">
                  <c:v>10239.9</c:v>
                </c:pt>
                <c:pt idx="2112">
                  <c:v>9576.18</c:v>
                </c:pt>
                <c:pt idx="2113">
                  <c:v>9135.26</c:v>
                </c:pt>
                <c:pt idx="2114">
                  <c:v>8893.7800000000007</c:v>
                </c:pt>
                <c:pt idx="2115">
                  <c:v>8821.25</c:v>
                </c:pt>
                <c:pt idx="2116">
                  <c:v>9007.0400000000009</c:v>
                </c:pt>
                <c:pt idx="2117">
                  <c:v>9616</c:v>
                </c:pt>
                <c:pt idx="2118">
                  <c:v>10776.68</c:v>
                </c:pt>
                <c:pt idx="2119">
                  <c:v>10944.52</c:v>
                </c:pt>
                <c:pt idx="2120">
                  <c:v>11380.01</c:v>
                </c:pt>
                <c:pt idx="2121">
                  <c:v>12177.4</c:v>
                </c:pt>
                <c:pt idx="2122">
                  <c:v>12015.64</c:v>
                </c:pt>
                <c:pt idx="2123">
                  <c:v>12315.72</c:v>
                </c:pt>
                <c:pt idx="2124">
                  <c:v>12653.77</c:v>
                </c:pt>
                <c:pt idx="2125">
                  <c:v>12670.62</c:v>
                </c:pt>
                <c:pt idx="2126">
                  <c:v>12764.19</c:v>
                </c:pt>
                <c:pt idx="2127">
                  <c:v>12719.07</c:v>
                </c:pt>
                <c:pt idx="2128">
                  <c:v>12778.95</c:v>
                </c:pt>
                <c:pt idx="2129">
                  <c:v>12274.56</c:v>
                </c:pt>
                <c:pt idx="2130">
                  <c:v>12294.1</c:v>
                </c:pt>
                <c:pt idx="2131">
                  <c:v>12934.24</c:v>
                </c:pt>
                <c:pt idx="2132">
                  <c:v>13009.56</c:v>
                </c:pt>
                <c:pt idx="2133">
                  <c:v>12384.91</c:v>
                </c:pt>
                <c:pt idx="2134">
                  <c:v>10847.02</c:v>
                </c:pt>
                <c:pt idx="2135">
                  <c:v>10678.03</c:v>
                </c:pt>
                <c:pt idx="2136">
                  <c:v>9748.9699999999993</c:v>
                </c:pt>
                <c:pt idx="2137">
                  <c:v>9258.57</c:v>
                </c:pt>
                <c:pt idx="2138">
                  <c:v>8997.75</c:v>
                </c:pt>
                <c:pt idx="2139">
                  <c:v>8882.93</c:v>
                </c:pt>
                <c:pt idx="2140">
                  <c:v>9038.23</c:v>
                </c:pt>
                <c:pt idx="2141">
                  <c:v>9623</c:v>
                </c:pt>
                <c:pt idx="2142">
                  <c:v>10829.59</c:v>
                </c:pt>
                <c:pt idx="2143">
                  <c:v>11211.23</c:v>
                </c:pt>
                <c:pt idx="2144">
                  <c:v>11838.18</c:v>
                </c:pt>
                <c:pt idx="2145">
                  <c:v>12514.01</c:v>
                </c:pt>
                <c:pt idx="2146">
                  <c:v>12447.85</c:v>
                </c:pt>
                <c:pt idx="2147">
                  <c:v>12905.16</c:v>
                </c:pt>
                <c:pt idx="2148">
                  <c:v>13235.62</c:v>
                </c:pt>
                <c:pt idx="2149">
                  <c:v>13604.02</c:v>
                </c:pt>
                <c:pt idx="2150">
                  <c:v>13767.12</c:v>
                </c:pt>
                <c:pt idx="2151">
                  <c:v>13848.01</c:v>
                </c:pt>
                <c:pt idx="2152">
                  <c:v>14016.89</c:v>
                </c:pt>
                <c:pt idx="2153">
                  <c:v>13646.61</c:v>
                </c:pt>
                <c:pt idx="2154">
                  <c:v>13377.39</c:v>
                </c:pt>
                <c:pt idx="2155">
                  <c:v>13912.06</c:v>
                </c:pt>
                <c:pt idx="2156">
                  <c:v>13776.82</c:v>
                </c:pt>
                <c:pt idx="2157">
                  <c:v>13002.81</c:v>
                </c:pt>
                <c:pt idx="2158">
                  <c:v>11300.89</c:v>
                </c:pt>
                <c:pt idx="2159">
                  <c:v>10787.62</c:v>
                </c:pt>
                <c:pt idx="2160">
                  <c:v>9968.02</c:v>
                </c:pt>
                <c:pt idx="2161">
                  <c:v>9428.69</c:v>
                </c:pt>
                <c:pt idx="2162">
                  <c:v>9099.02</c:v>
                </c:pt>
                <c:pt idx="2163">
                  <c:v>8949.76</c:v>
                </c:pt>
                <c:pt idx="2164">
                  <c:v>9029.7800000000007</c:v>
                </c:pt>
                <c:pt idx="2165">
                  <c:v>9595.33</c:v>
                </c:pt>
                <c:pt idx="2166">
                  <c:v>10508.79</c:v>
                </c:pt>
                <c:pt idx="2167">
                  <c:v>11191.37</c:v>
                </c:pt>
                <c:pt idx="2168">
                  <c:v>11546.35</c:v>
                </c:pt>
                <c:pt idx="2169">
                  <c:v>12178.8</c:v>
                </c:pt>
                <c:pt idx="2170">
                  <c:v>12804.8</c:v>
                </c:pt>
                <c:pt idx="2171">
                  <c:v>13359.08</c:v>
                </c:pt>
                <c:pt idx="2172">
                  <c:v>13638.02</c:v>
                </c:pt>
                <c:pt idx="2173">
                  <c:v>13875.59</c:v>
                </c:pt>
                <c:pt idx="2174">
                  <c:v>14060.25</c:v>
                </c:pt>
                <c:pt idx="2175">
                  <c:v>13579.96</c:v>
                </c:pt>
                <c:pt idx="2176">
                  <c:v>13800.33</c:v>
                </c:pt>
                <c:pt idx="2177">
                  <c:v>13062.85</c:v>
                </c:pt>
                <c:pt idx="2178">
                  <c:v>12806.63</c:v>
                </c:pt>
                <c:pt idx="2179">
                  <c:v>13298.46</c:v>
                </c:pt>
                <c:pt idx="2180">
                  <c:v>13221.65</c:v>
                </c:pt>
                <c:pt idx="2181">
                  <c:v>12790.65</c:v>
                </c:pt>
                <c:pt idx="2182">
                  <c:v>11883.43</c:v>
                </c:pt>
                <c:pt idx="2183">
                  <c:v>10839.34</c:v>
                </c:pt>
                <c:pt idx="2184">
                  <c:v>9716.4500000000007</c:v>
                </c:pt>
                <c:pt idx="2185">
                  <c:v>8841.01</c:v>
                </c:pt>
                <c:pt idx="2186">
                  <c:v>8793.5</c:v>
                </c:pt>
                <c:pt idx="2187">
                  <c:v>8672.76</c:v>
                </c:pt>
                <c:pt idx="2188">
                  <c:v>8624.8700000000008</c:v>
                </c:pt>
                <c:pt idx="2189">
                  <c:v>8795.52</c:v>
                </c:pt>
                <c:pt idx="2190">
                  <c:v>9263.15</c:v>
                </c:pt>
                <c:pt idx="2191">
                  <c:v>9174.0400000000009</c:v>
                </c:pt>
                <c:pt idx="2192">
                  <c:v>9909.65</c:v>
                </c:pt>
                <c:pt idx="2193">
                  <c:v>10510.11</c:v>
                </c:pt>
                <c:pt idx="2194">
                  <c:v>10926.85</c:v>
                </c:pt>
                <c:pt idx="2195">
                  <c:v>11010.93</c:v>
                </c:pt>
                <c:pt idx="2196">
                  <c:v>11047.25</c:v>
                </c:pt>
                <c:pt idx="2197">
                  <c:v>10877.62</c:v>
                </c:pt>
                <c:pt idx="2198">
                  <c:v>10807.32</c:v>
                </c:pt>
                <c:pt idx="2199">
                  <c:v>10447.120000000001</c:v>
                </c:pt>
                <c:pt idx="2200">
                  <c:v>10932.67</c:v>
                </c:pt>
                <c:pt idx="2201">
                  <c:v>10823.58</c:v>
                </c:pt>
                <c:pt idx="2202">
                  <c:v>11026.85</c:v>
                </c:pt>
                <c:pt idx="2203">
                  <c:v>11495.02</c:v>
                </c:pt>
                <c:pt idx="2204">
                  <c:v>11801.77</c:v>
                </c:pt>
                <c:pt idx="2205">
                  <c:v>11544.46</c:v>
                </c:pt>
                <c:pt idx="2206">
                  <c:v>10745.09</c:v>
                </c:pt>
                <c:pt idx="2207">
                  <c:v>10157.950000000001</c:v>
                </c:pt>
                <c:pt idx="2208">
                  <c:v>9351.09</c:v>
                </c:pt>
                <c:pt idx="2209">
                  <c:v>8832.4699999999993</c:v>
                </c:pt>
                <c:pt idx="2210">
                  <c:v>8533.49</c:v>
                </c:pt>
                <c:pt idx="2211">
                  <c:v>8344.57</c:v>
                </c:pt>
                <c:pt idx="2212">
                  <c:v>8261.98</c:v>
                </c:pt>
                <c:pt idx="2213">
                  <c:v>8328.9599999999991</c:v>
                </c:pt>
                <c:pt idx="2214">
                  <c:v>8596.59</c:v>
                </c:pt>
                <c:pt idx="2215">
                  <c:v>8508.4699999999993</c:v>
                </c:pt>
                <c:pt idx="2216">
                  <c:v>9051.9500000000007</c:v>
                </c:pt>
                <c:pt idx="2217">
                  <c:v>9536.36</c:v>
                </c:pt>
                <c:pt idx="2218">
                  <c:v>9912.9</c:v>
                </c:pt>
                <c:pt idx="2219">
                  <c:v>10263.86</c:v>
                </c:pt>
                <c:pt idx="2220">
                  <c:v>10351.290000000001</c:v>
                </c:pt>
                <c:pt idx="2221">
                  <c:v>10348.4</c:v>
                </c:pt>
                <c:pt idx="2222">
                  <c:v>10384.33</c:v>
                </c:pt>
                <c:pt idx="2223">
                  <c:v>10433.040000000001</c:v>
                </c:pt>
                <c:pt idx="2224">
                  <c:v>10495.91</c:v>
                </c:pt>
                <c:pt idx="2225">
                  <c:v>10490.48</c:v>
                </c:pt>
                <c:pt idx="2226">
                  <c:v>10828.1</c:v>
                </c:pt>
                <c:pt idx="2227">
                  <c:v>11321.64</c:v>
                </c:pt>
                <c:pt idx="2228">
                  <c:v>11496.7</c:v>
                </c:pt>
                <c:pt idx="2229">
                  <c:v>11276.37</c:v>
                </c:pt>
                <c:pt idx="2230">
                  <c:v>10364.219999999999</c:v>
                </c:pt>
                <c:pt idx="2231">
                  <c:v>9768.2800000000007</c:v>
                </c:pt>
                <c:pt idx="2232">
                  <c:v>8877.56</c:v>
                </c:pt>
                <c:pt idx="2233">
                  <c:v>8507.33</c:v>
                </c:pt>
                <c:pt idx="2234">
                  <c:v>8401.2099999999991</c:v>
                </c:pt>
                <c:pt idx="2235">
                  <c:v>8463.41</c:v>
                </c:pt>
                <c:pt idx="2236">
                  <c:v>8509.1</c:v>
                </c:pt>
                <c:pt idx="2237">
                  <c:v>9092.0400000000009</c:v>
                </c:pt>
                <c:pt idx="2238">
                  <c:v>10037.57</c:v>
                </c:pt>
                <c:pt idx="2239">
                  <c:v>10696.84</c:v>
                </c:pt>
                <c:pt idx="2240">
                  <c:v>10909.7</c:v>
                </c:pt>
                <c:pt idx="2241">
                  <c:v>11627.23</c:v>
                </c:pt>
                <c:pt idx="2242">
                  <c:v>11952.59</c:v>
                </c:pt>
                <c:pt idx="2243">
                  <c:v>12227.59</c:v>
                </c:pt>
                <c:pt idx="2244">
                  <c:v>12320.4</c:v>
                </c:pt>
                <c:pt idx="2245">
                  <c:v>12445.78</c:v>
                </c:pt>
                <c:pt idx="2246">
                  <c:v>12515.16</c:v>
                </c:pt>
                <c:pt idx="2247">
                  <c:v>12434.26</c:v>
                </c:pt>
                <c:pt idx="2248">
                  <c:v>11881.53</c:v>
                </c:pt>
                <c:pt idx="2249">
                  <c:v>11751.95</c:v>
                </c:pt>
                <c:pt idx="2250">
                  <c:v>11667.56</c:v>
                </c:pt>
                <c:pt idx="2251">
                  <c:v>12462.7</c:v>
                </c:pt>
                <c:pt idx="2252">
                  <c:v>12715.38</c:v>
                </c:pt>
                <c:pt idx="2253">
                  <c:v>12010.51</c:v>
                </c:pt>
                <c:pt idx="2254">
                  <c:v>10696.46</c:v>
                </c:pt>
                <c:pt idx="2255">
                  <c:v>10088.94</c:v>
                </c:pt>
                <c:pt idx="2256">
                  <c:v>9475.66</c:v>
                </c:pt>
                <c:pt idx="2257">
                  <c:v>9033.26</c:v>
                </c:pt>
                <c:pt idx="2258">
                  <c:v>8769.99</c:v>
                </c:pt>
                <c:pt idx="2259">
                  <c:v>8669.0499999999993</c:v>
                </c:pt>
                <c:pt idx="2260">
                  <c:v>8733.07</c:v>
                </c:pt>
                <c:pt idx="2261">
                  <c:v>9185.2800000000007</c:v>
                </c:pt>
                <c:pt idx="2262">
                  <c:v>10323.290000000001</c:v>
                </c:pt>
                <c:pt idx="2263">
                  <c:v>10906.2</c:v>
                </c:pt>
                <c:pt idx="2264">
                  <c:v>11368.5</c:v>
                </c:pt>
                <c:pt idx="2265">
                  <c:v>11799.53</c:v>
                </c:pt>
                <c:pt idx="2266">
                  <c:v>12056.22</c:v>
                </c:pt>
                <c:pt idx="2267">
                  <c:v>12394.38</c:v>
                </c:pt>
                <c:pt idx="2268">
                  <c:v>12481.32</c:v>
                </c:pt>
                <c:pt idx="2269">
                  <c:v>12532.9</c:v>
                </c:pt>
                <c:pt idx="2270">
                  <c:v>12541.02</c:v>
                </c:pt>
                <c:pt idx="2271">
                  <c:v>12412.19</c:v>
                </c:pt>
                <c:pt idx="2272">
                  <c:v>12096.16</c:v>
                </c:pt>
                <c:pt idx="2273">
                  <c:v>11854.78</c:v>
                </c:pt>
                <c:pt idx="2274">
                  <c:v>11738.08</c:v>
                </c:pt>
                <c:pt idx="2275">
                  <c:v>12509.87</c:v>
                </c:pt>
                <c:pt idx="2276">
                  <c:v>12703.29</c:v>
                </c:pt>
                <c:pt idx="2277">
                  <c:v>12191.35</c:v>
                </c:pt>
                <c:pt idx="2278">
                  <c:v>11194.57</c:v>
                </c:pt>
                <c:pt idx="2279">
                  <c:v>10236.64</c:v>
                </c:pt>
                <c:pt idx="2280">
                  <c:v>9486.02</c:v>
                </c:pt>
                <c:pt idx="2281">
                  <c:v>9043.57</c:v>
                </c:pt>
                <c:pt idx="2282">
                  <c:v>8779.9500000000007</c:v>
                </c:pt>
                <c:pt idx="2283">
                  <c:v>8672.4</c:v>
                </c:pt>
                <c:pt idx="2284">
                  <c:v>8806.81</c:v>
                </c:pt>
                <c:pt idx="2285">
                  <c:v>9428.8799999999992</c:v>
                </c:pt>
                <c:pt idx="2286">
                  <c:v>10304</c:v>
                </c:pt>
                <c:pt idx="2287">
                  <c:v>11035.79</c:v>
                </c:pt>
                <c:pt idx="2288">
                  <c:v>11527.75</c:v>
                </c:pt>
                <c:pt idx="2289">
                  <c:v>11930.25</c:v>
                </c:pt>
                <c:pt idx="2290">
                  <c:v>12243.02</c:v>
                </c:pt>
                <c:pt idx="2291">
                  <c:v>12408.15</c:v>
                </c:pt>
                <c:pt idx="2292">
                  <c:v>12441.15</c:v>
                </c:pt>
                <c:pt idx="2293">
                  <c:v>12368.98</c:v>
                </c:pt>
                <c:pt idx="2294">
                  <c:v>12357.39</c:v>
                </c:pt>
                <c:pt idx="2295">
                  <c:v>12243.24</c:v>
                </c:pt>
                <c:pt idx="2296">
                  <c:v>12238.51</c:v>
                </c:pt>
                <c:pt idx="2297">
                  <c:v>11728.15</c:v>
                </c:pt>
                <c:pt idx="2298">
                  <c:v>11995.45</c:v>
                </c:pt>
                <c:pt idx="2299">
                  <c:v>12576.68</c:v>
                </c:pt>
                <c:pt idx="2300">
                  <c:v>12779.46</c:v>
                </c:pt>
                <c:pt idx="2301">
                  <c:v>12331</c:v>
                </c:pt>
                <c:pt idx="2302">
                  <c:v>10727.22</c:v>
                </c:pt>
                <c:pt idx="2303">
                  <c:v>10445.620000000001</c:v>
                </c:pt>
                <c:pt idx="2304">
                  <c:v>9496.06</c:v>
                </c:pt>
                <c:pt idx="2305">
                  <c:v>9057.6</c:v>
                </c:pt>
                <c:pt idx="2306">
                  <c:v>8806.23</c:v>
                </c:pt>
                <c:pt idx="2307">
                  <c:v>8708.08</c:v>
                </c:pt>
                <c:pt idx="2308">
                  <c:v>8850.15</c:v>
                </c:pt>
                <c:pt idx="2309">
                  <c:v>9041.9599999999991</c:v>
                </c:pt>
                <c:pt idx="2310">
                  <c:v>9925.32</c:v>
                </c:pt>
                <c:pt idx="2311">
                  <c:v>10923.27</c:v>
                </c:pt>
                <c:pt idx="2312">
                  <c:v>11395.11</c:v>
                </c:pt>
                <c:pt idx="2313">
                  <c:v>11726.56</c:v>
                </c:pt>
                <c:pt idx="2314">
                  <c:v>11997.18</c:v>
                </c:pt>
                <c:pt idx="2315">
                  <c:v>12105.41</c:v>
                </c:pt>
                <c:pt idx="2316">
                  <c:v>12071.63</c:v>
                </c:pt>
                <c:pt idx="2317">
                  <c:v>12069.94</c:v>
                </c:pt>
                <c:pt idx="2318">
                  <c:v>12000.38</c:v>
                </c:pt>
                <c:pt idx="2319">
                  <c:v>11882.25</c:v>
                </c:pt>
                <c:pt idx="2320">
                  <c:v>11717.21</c:v>
                </c:pt>
                <c:pt idx="2321">
                  <c:v>11617.59</c:v>
                </c:pt>
                <c:pt idx="2322">
                  <c:v>11715.45</c:v>
                </c:pt>
                <c:pt idx="2323">
                  <c:v>12469.35</c:v>
                </c:pt>
                <c:pt idx="2324">
                  <c:v>12700.39</c:v>
                </c:pt>
                <c:pt idx="2325">
                  <c:v>12184.19</c:v>
                </c:pt>
                <c:pt idx="2326">
                  <c:v>11114.15</c:v>
                </c:pt>
                <c:pt idx="2327">
                  <c:v>10433.530000000001</c:v>
                </c:pt>
                <c:pt idx="2328">
                  <c:v>9157.31</c:v>
                </c:pt>
                <c:pt idx="2329">
                  <c:v>9145.68</c:v>
                </c:pt>
                <c:pt idx="2330">
                  <c:v>8885.56</c:v>
                </c:pt>
                <c:pt idx="2331">
                  <c:v>8801.26</c:v>
                </c:pt>
                <c:pt idx="2332">
                  <c:v>8957.4</c:v>
                </c:pt>
                <c:pt idx="2333">
                  <c:v>9197.89</c:v>
                </c:pt>
                <c:pt idx="2334">
                  <c:v>10080.030000000001</c:v>
                </c:pt>
                <c:pt idx="2335">
                  <c:v>11095.9</c:v>
                </c:pt>
                <c:pt idx="2336">
                  <c:v>11560.51</c:v>
                </c:pt>
                <c:pt idx="2337">
                  <c:v>11566.03</c:v>
                </c:pt>
                <c:pt idx="2338">
                  <c:v>12019.09</c:v>
                </c:pt>
                <c:pt idx="2339">
                  <c:v>12094.02</c:v>
                </c:pt>
                <c:pt idx="2340">
                  <c:v>11917.77</c:v>
                </c:pt>
                <c:pt idx="2341">
                  <c:v>11864.56</c:v>
                </c:pt>
                <c:pt idx="2342">
                  <c:v>11767.12</c:v>
                </c:pt>
                <c:pt idx="2343">
                  <c:v>11613.06</c:v>
                </c:pt>
                <c:pt idx="2344">
                  <c:v>11683.43</c:v>
                </c:pt>
                <c:pt idx="2345">
                  <c:v>11321.69</c:v>
                </c:pt>
                <c:pt idx="2346">
                  <c:v>11411.79</c:v>
                </c:pt>
                <c:pt idx="2347">
                  <c:v>12112.32</c:v>
                </c:pt>
                <c:pt idx="2348">
                  <c:v>12386.32</c:v>
                </c:pt>
                <c:pt idx="2349">
                  <c:v>12173.01</c:v>
                </c:pt>
                <c:pt idx="2350">
                  <c:v>11388.43</c:v>
                </c:pt>
                <c:pt idx="2351">
                  <c:v>10473.780000000001</c:v>
                </c:pt>
                <c:pt idx="2352">
                  <c:v>9861.98</c:v>
                </c:pt>
                <c:pt idx="2353">
                  <c:v>9383.25</c:v>
                </c:pt>
                <c:pt idx="2354">
                  <c:v>9115.5300000000007</c:v>
                </c:pt>
                <c:pt idx="2355">
                  <c:v>8966.86</c:v>
                </c:pt>
                <c:pt idx="2356">
                  <c:v>8976.41</c:v>
                </c:pt>
                <c:pt idx="2357">
                  <c:v>8835.52</c:v>
                </c:pt>
                <c:pt idx="2358">
                  <c:v>9373.18</c:v>
                </c:pt>
                <c:pt idx="2359">
                  <c:v>9337.26</c:v>
                </c:pt>
                <c:pt idx="2360">
                  <c:v>9807.26</c:v>
                </c:pt>
                <c:pt idx="2361">
                  <c:v>10601.04</c:v>
                </c:pt>
                <c:pt idx="2362">
                  <c:v>10544.83</c:v>
                </c:pt>
                <c:pt idx="2363">
                  <c:v>10422.68</c:v>
                </c:pt>
                <c:pt idx="2364">
                  <c:v>10424.51</c:v>
                </c:pt>
                <c:pt idx="2365">
                  <c:v>10444.09</c:v>
                </c:pt>
                <c:pt idx="2366">
                  <c:v>10599.84</c:v>
                </c:pt>
                <c:pt idx="2367">
                  <c:v>10440.540000000001</c:v>
                </c:pt>
                <c:pt idx="2368">
                  <c:v>10703.68</c:v>
                </c:pt>
                <c:pt idx="2369">
                  <c:v>10756.76</c:v>
                </c:pt>
                <c:pt idx="2370">
                  <c:v>10952.94</c:v>
                </c:pt>
                <c:pt idx="2371">
                  <c:v>11421.65</c:v>
                </c:pt>
                <c:pt idx="2372">
                  <c:v>11598.7</c:v>
                </c:pt>
                <c:pt idx="2373">
                  <c:v>11476.79</c:v>
                </c:pt>
                <c:pt idx="2374">
                  <c:v>10340.379999999999</c:v>
                </c:pt>
                <c:pt idx="2375">
                  <c:v>9820.3700000000008</c:v>
                </c:pt>
                <c:pt idx="2376">
                  <c:v>9343.4599999999991</c:v>
                </c:pt>
                <c:pt idx="2377">
                  <c:v>8988.92</c:v>
                </c:pt>
                <c:pt idx="2378">
                  <c:v>8727.32</c:v>
                </c:pt>
                <c:pt idx="2379">
                  <c:v>8569.91</c:v>
                </c:pt>
                <c:pt idx="2380">
                  <c:v>8546.6</c:v>
                </c:pt>
                <c:pt idx="2381">
                  <c:v>8652.34</c:v>
                </c:pt>
                <c:pt idx="2382">
                  <c:v>8813.43</c:v>
                </c:pt>
                <c:pt idx="2383">
                  <c:v>8970.81</c:v>
                </c:pt>
                <c:pt idx="2384">
                  <c:v>9217.52</c:v>
                </c:pt>
                <c:pt idx="2385">
                  <c:v>9448.43</c:v>
                </c:pt>
                <c:pt idx="2386">
                  <c:v>9641.49</c:v>
                </c:pt>
                <c:pt idx="2387">
                  <c:v>9388.2199999999993</c:v>
                </c:pt>
                <c:pt idx="2388">
                  <c:v>9513.7900000000009</c:v>
                </c:pt>
                <c:pt idx="2389">
                  <c:v>9398.6</c:v>
                </c:pt>
                <c:pt idx="2390">
                  <c:v>9720.9</c:v>
                </c:pt>
                <c:pt idx="2391">
                  <c:v>9372.69</c:v>
                </c:pt>
                <c:pt idx="2392">
                  <c:v>9917.5400000000009</c:v>
                </c:pt>
                <c:pt idx="2393">
                  <c:v>10078.459999999999</c:v>
                </c:pt>
                <c:pt idx="2394">
                  <c:v>10452.56</c:v>
                </c:pt>
                <c:pt idx="2395">
                  <c:v>10897.29</c:v>
                </c:pt>
                <c:pt idx="2396">
                  <c:v>11221.11</c:v>
                </c:pt>
                <c:pt idx="2397">
                  <c:v>10977.96</c:v>
                </c:pt>
                <c:pt idx="2398">
                  <c:v>10059.9</c:v>
                </c:pt>
                <c:pt idx="2399">
                  <c:v>9274.7099999999991</c:v>
                </c:pt>
                <c:pt idx="2400">
                  <c:v>8623.18</c:v>
                </c:pt>
                <c:pt idx="2401">
                  <c:v>8310.48</c:v>
                </c:pt>
                <c:pt idx="2402">
                  <c:v>8532.64</c:v>
                </c:pt>
                <c:pt idx="2403">
                  <c:v>8503.27</c:v>
                </c:pt>
                <c:pt idx="2404">
                  <c:v>8727.66</c:v>
                </c:pt>
                <c:pt idx="2405">
                  <c:v>9037.67</c:v>
                </c:pt>
                <c:pt idx="2406">
                  <c:v>9880.02</c:v>
                </c:pt>
                <c:pt idx="2407">
                  <c:v>10502.48</c:v>
                </c:pt>
                <c:pt idx="2408">
                  <c:v>10938.6</c:v>
                </c:pt>
                <c:pt idx="2409">
                  <c:v>11795.72</c:v>
                </c:pt>
                <c:pt idx="2410">
                  <c:v>11858.55</c:v>
                </c:pt>
                <c:pt idx="2411">
                  <c:v>12048.57</c:v>
                </c:pt>
                <c:pt idx="2412">
                  <c:v>12012.8</c:v>
                </c:pt>
                <c:pt idx="2413">
                  <c:v>11960.25</c:v>
                </c:pt>
                <c:pt idx="2414">
                  <c:v>12093.7</c:v>
                </c:pt>
                <c:pt idx="2415">
                  <c:v>11643.88</c:v>
                </c:pt>
                <c:pt idx="2416">
                  <c:v>11840.57</c:v>
                </c:pt>
                <c:pt idx="2417">
                  <c:v>11520.42</c:v>
                </c:pt>
                <c:pt idx="2418">
                  <c:v>11789.57</c:v>
                </c:pt>
                <c:pt idx="2419">
                  <c:v>12269.95</c:v>
                </c:pt>
                <c:pt idx="2420">
                  <c:v>12642.84</c:v>
                </c:pt>
                <c:pt idx="2421">
                  <c:v>12132.19</c:v>
                </c:pt>
                <c:pt idx="2422">
                  <c:v>10884.97</c:v>
                </c:pt>
                <c:pt idx="2423">
                  <c:v>9924.98</c:v>
                </c:pt>
                <c:pt idx="2424">
                  <c:v>9079.93</c:v>
                </c:pt>
                <c:pt idx="2425">
                  <c:v>8665.18</c:v>
                </c:pt>
                <c:pt idx="2426">
                  <c:v>8439.86</c:v>
                </c:pt>
                <c:pt idx="2427">
                  <c:v>8437.32</c:v>
                </c:pt>
                <c:pt idx="2428">
                  <c:v>8532.2999999999993</c:v>
                </c:pt>
                <c:pt idx="2429">
                  <c:v>9348.86</c:v>
                </c:pt>
                <c:pt idx="2430">
                  <c:v>10375.26</c:v>
                </c:pt>
                <c:pt idx="2431">
                  <c:v>11071.48</c:v>
                </c:pt>
                <c:pt idx="2432">
                  <c:v>10994.08</c:v>
                </c:pt>
                <c:pt idx="2433">
                  <c:v>11847.52</c:v>
                </c:pt>
                <c:pt idx="2434">
                  <c:v>11995.82</c:v>
                </c:pt>
                <c:pt idx="2435">
                  <c:v>12058.53</c:v>
                </c:pt>
                <c:pt idx="2436">
                  <c:v>11758.96</c:v>
                </c:pt>
                <c:pt idx="2437">
                  <c:v>12293.9</c:v>
                </c:pt>
                <c:pt idx="2438">
                  <c:v>12261.65</c:v>
                </c:pt>
                <c:pt idx="2439">
                  <c:v>12155.38</c:v>
                </c:pt>
                <c:pt idx="2440">
                  <c:v>11895.59</c:v>
                </c:pt>
                <c:pt idx="2441">
                  <c:v>11643.78</c:v>
                </c:pt>
                <c:pt idx="2442">
                  <c:v>11604.96</c:v>
                </c:pt>
                <c:pt idx="2443">
                  <c:v>12326.54</c:v>
                </c:pt>
                <c:pt idx="2444">
                  <c:v>12744.6</c:v>
                </c:pt>
                <c:pt idx="2445">
                  <c:v>12280.83</c:v>
                </c:pt>
                <c:pt idx="2446">
                  <c:v>11160.89</c:v>
                </c:pt>
                <c:pt idx="2447">
                  <c:v>9851.5300000000007</c:v>
                </c:pt>
                <c:pt idx="2448">
                  <c:v>9454.61</c:v>
                </c:pt>
                <c:pt idx="2449">
                  <c:v>9007.44</c:v>
                </c:pt>
                <c:pt idx="2450">
                  <c:v>8417.01</c:v>
                </c:pt>
                <c:pt idx="2451">
                  <c:v>8691.39</c:v>
                </c:pt>
                <c:pt idx="2452">
                  <c:v>8457.34</c:v>
                </c:pt>
                <c:pt idx="2453">
                  <c:v>9525.2999999999993</c:v>
                </c:pt>
                <c:pt idx="2454">
                  <c:v>10328.120000000001</c:v>
                </c:pt>
                <c:pt idx="2455">
                  <c:v>10566.45</c:v>
                </c:pt>
                <c:pt idx="2456">
                  <c:v>11009.26</c:v>
                </c:pt>
                <c:pt idx="2457">
                  <c:v>11333.41</c:v>
                </c:pt>
                <c:pt idx="2458">
                  <c:v>11498.28</c:v>
                </c:pt>
                <c:pt idx="2459">
                  <c:v>11512.4</c:v>
                </c:pt>
                <c:pt idx="2460">
                  <c:v>11569.74</c:v>
                </c:pt>
                <c:pt idx="2461">
                  <c:v>12109.41</c:v>
                </c:pt>
                <c:pt idx="2462">
                  <c:v>12268.29</c:v>
                </c:pt>
                <c:pt idx="2463">
                  <c:v>12224.98</c:v>
                </c:pt>
                <c:pt idx="2464">
                  <c:v>11840.38</c:v>
                </c:pt>
                <c:pt idx="2465">
                  <c:v>11604.54</c:v>
                </c:pt>
                <c:pt idx="2466">
                  <c:v>11467.97</c:v>
                </c:pt>
                <c:pt idx="2467">
                  <c:v>12151.5</c:v>
                </c:pt>
                <c:pt idx="2468">
                  <c:v>12680.76</c:v>
                </c:pt>
                <c:pt idx="2469">
                  <c:v>12214.69</c:v>
                </c:pt>
                <c:pt idx="2470">
                  <c:v>11191.74</c:v>
                </c:pt>
                <c:pt idx="2471">
                  <c:v>10165.08</c:v>
                </c:pt>
                <c:pt idx="2472">
                  <c:v>9493.2099999999991</c:v>
                </c:pt>
                <c:pt idx="2473">
                  <c:v>9042.18</c:v>
                </c:pt>
                <c:pt idx="2474">
                  <c:v>8799.32</c:v>
                </c:pt>
                <c:pt idx="2475">
                  <c:v>8700.42</c:v>
                </c:pt>
                <c:pt idx="2476">
                  <c:v>8655.65</c:v>
                </c:pt>
                <c:pt idx="2477">
                  <c:v>9253.84</c:v>
                </c:pt>
                <c:pt idx="2478">
                  <c:v>10171.030000000001</c:v>
                </c:pt>
                <c:pt idx="2479">
                  <c:v>10744.28</c:v>
                </c:pt>
                <c:pt idx="2480">
                  <c:v>11232.02</c:v>
                </c:pt>
                <c:pt idx="2481">
                  <c:v>11578.09</c:v>
                </c:pt>
                <c:pt idx="2482">
                  <c:v>11953.68</c:v>
                </c:pt>
                <c:pt idx="2483">
                  <c:v>12214.4</c:v>
                </c:pt>
                <c:pt idx="2484">
                  <c:v>12311.7</c:v>
                </c:pt>
                <c:pt idx="2485">
                  <c:v>12256.98</c:v>
                </c:pt>
                <c:pt idx="2486">
                  <c:v>12469.86</c:v>
                </c:pt>
                <c:pt idx="2487">
                  <c:v>12308.5</c:v>
                </c:pt>
                <c:pt idx="2488">
                  <c:v>12041.92</c:v>
                </c:pt>
                <c:pt idx="2489">
                  <c:v>11696.77</c:v>
                </c:pt>
                <c:pt idx="2490">
                  <c:v>11829.56</c:v>
                </c:pt>
                <c:pt idx="2491">
                  <c:v>12412.49</c:v>
                </c:pt>
                <c:pt idx="2492">
                  <c:v>12885.5</c:v>
                </c:pt>
                <c:pt idx="2493">
                  <c:v>12271.8</c:v>
                </c:pt>
                <c:pt idx="2494">
                  <c:v>11221.12</c:v>
                </c:pt>
                <c:pt idx="2495">
                  <c:v>10197.049999999999</c:v>
                </c:pt>
                <c:pt idx="2496">
                  <c:v>9638.43</c:v>
                </c:pt>
                <c:pt idx="2497">
                  <c:v>9008.52</c:v>
                </c:pt>
                <c:pt idx="2498">
                  <c:v>8510.2199999999993</c:v>
                </c:pt>
                <c:pt idx="2499">
                  <c:v>8408</c:v>
                </c:pt>
                <c:pt idx="2500">
                  <c:v>8532.91</c:v>
                </c:pt>
                <c:pt idx="2501">
                  <c:v>9499.9599999999991</c:v>
                </c:pt>
                <c:pt idx="2502">
                  <c:v>10272.42</c:v>
                </c:pt>
                <c:pt idx="2503">
                  <c:v>10870.94</c:v>
                </c:pt>
                <c:pt idx="2504">
                  <c:v>11451.02</c:v>
                </c:pt>
                <c:pt idx="2505">
                  <c:v>12010.72</c:v>
                </c:pt>
                <c:pt idx="2506">
                  <c:v>12450.23</c:v>
                </c:pt>
                <c:pt idx="2507">
                  <c:v>12770.06</c:v>
                </c:pt>
                <c:pt idx="2508">
                  <c:v>12584.16</c:v>
                </c:pt>
                <c:pt idx="2509">
                  <c:v>12661.33</c:v>
                </c:pt>
                <c:pt idx="2510">
                  <c:v>13068.34</c:v>
                </c:pt>
                <c:pt idx="2511">
                  <c:v>12749.38</c:v>
                </c:pt>
                <c:pt idx="2512">
                  <c:v>12688.41</c:v>
                </c:pt>
                <c:pt idx="2513">
                  <c:v>12290.4</c:v>
                </c:pt>
                <c:pt idx="2514">
                  <c:v>12279.89</c:v>
                </c:pt>
                <c:pt idx="2515">
                  <c:v>12702.5</c:v>
                </c:pt>
                <c:pt idx="2516">
                  <c:v>12931.34</c:v>
                </c:pt>
                <c:pt idx="2517">
                  <c:v>12412.2</c:v>
                </c:pt>
                <c:pt idx="2518">
                  <c:v>11596.3</c:v>
                </c:pt>
                <c:pt idx="2519">
                  <c:v>10328.799999999999</c:v>
                </c:pt>
                <c:pt idx="2520">
                  <c:v>9335.44</c:v>
                </c:pt>
                <c:pt idx="2521">
                  <c:v>8802.9699999999993</c:v>
                </c:pt>
                <c:pt idx="2522">
                  <c:v>8785.99</c:v>
                </c:pt>
                <c:pt idx="2523">
                  <c:v>8499.59</c:v>
                </c:pt>
                <c:pt idx="2524">
                  <c:v>8634.27</c:v>
                </c:pt>
                <c:pt idx="2525">
                  <c:v>8868.34</c:v>
                </c:pt>
                <c:pt idx="2526">
                  <c:v>9119.89</c:v>
                </c:pt>
                <c:pt idx="2527">
                  <c:v>9289.5300000000007</c:v>
                </c:pt>
                <c:pt idx="2528">
                  <c:v>9724.34</c:v>
                </c:pt>
                <c:pt idx="2529">
                  <c:v>10312.700000000001</c:v>
                </c:pt>
                <c:pt idx="2530">
                  <c:v>10833.1</c:v>
                </c:pt>
                <c:pt idx="2531">
                  <c:v>10858.34</c:v>
                </c:pt>
                <c:pt idx="2532">
                  <c:v>11419.48</c:v>
                </c:pt>
                <c:pt idx="2533">
                  <c:v>11201.13</c:v>
                </c:pt>
                <c:pt idx="2534">
                  <c:v>11615.23</c:v>
                </c:pt>
                <c:pt idx="2535">
                  <c:v>11478.18</c:v>
                </c:pt>
                <c:pt idx="2536">
                  <c:v>12056.54</c:v>
                </c:pt>
                <c:pt idx="2537">
                  <c:v>11970.18</c:v>
                </c:pt>
                <c:pt idx="2538">
                  <c:v>11837.41</c:v>
                </c:pt>
                <c:pt idx="2539">
                  <c:v>11983.42</c:v>
                </c:pt>
                <c:pt idx="2540">
                  <c:v>11929.49</c:v>
                </c:pt>
                <c:pt idx="2541">
                  <c:v>12137.47</c:v>
                </c:pt>
                <c:pt idx="2542">
                  <c:v>10714.51</c:v>
                </c:pt>
                <c:pt idx="2543">
                  <c:v>10216.39</c:v>
                </c:pt>
                <c:pt idx="2544">
                  <c:v>9435.02</c:v>
                </c:pt>
                <c:pt idx="2545">
                  <c:v>8804.1299999999992</c:v>
                </c:pt>
                <c:pt idx="2546">
                  <c:v>8283.5300000000007</c:v>
                </c:pt>
                <c:pt idx="2547">
                  <c:v>8353.9500000000007</c:v>
                </c:pt>
                <c:pt idx="2548">
                  <c:v>8338.42</c:v>
                </c:pt>
                <c:pt idx="2549">
                  <c:v>8347.86</c:v>
                </c:pt>
                <c:pt idx="2550">
                  <c:v>8255.69</c:v>
                </c:pt>
                <c:pt idx="2551">
                  <c:v>8434.32</c:v>
                </c:pt>
                <c:pt idx="2552">
                  <c:v>8871.65</c:v>
                </c:pt>
                <c:pt idx="2553">
                  <c:v>9328.4</c:v>
                </c:pt>
                <c:pt idx="2554">
                  <c:v>9982.1200000000008</c:v>
                </c:pt>
                <c:pt idx="2555">
                  <c:v>10443.93</c:v>
                </c:pt>
                <c:pt idx="2556">
                  <c:v>10754.14</c:v>
                </c:pt>
                <c:pt idx="2557">
                  <c:v>10923.57</c:v>
                </c:pt>
                <c:pt idx="2558">
                  <c:v>11073.94</c:v>
                </c:pt>
                <c:pt idx="2559">
                  <c:v>11221.94</c:v>
                </c:pt>
                <c:pt idx="2560">
                  <c:v>11281.08</c:v>
                </c:pt>
                <c:pt idx="2561">
                  <c:v>11353.29</c:v>
                </c:pt>
                <c:pt idx="2562">
                  <c:v>11328.21</c:v>
                </c:pt>
                <c:pt idx="2563">
                  <c:v>11793.4</c:v>
                </c:pt>
                <c:pt idx="2564">
                  <c:v>12096.49</c:v>
                </c:pt>
                <c:pt idx="2565">
                  <c:v>11385.02</c:v>
                </c:pt>
                <c:pt idx="2566">
                  <c:v>10893.19</c:v>
                </c:pt>
                <c:pt idx="2567">
                  <c:v>10053.6</c:v>
                </c:pt>
                <c:pt idx="2568">
                  <c:v>9298.5</c:v>
                </c:pt>
                <c:pt idx="2569">
                  <c:v>8861.2099999999991</c:v>
                </c:pt>
                <c:pt idx="2570">
                  <c:v>8644.35</c:v>
                </c:pt>
                <c:pt idx="2571">
                  <c:v>8422.86</c:v>
                </c:pt>
                <c:pt idx="2572">
                  <c:v>8775.49</c:v>
                </c:pt>
                <c:pt idx="2573">
                  <c:v>9473.15</c:v>
                </c:pt>
                <c:pt idx="2574">
                  <c:v>10548.45</c:v>
                </c:pt>
                <c:pt idx="2575">
                  <c:v>11047.27</c:v>
                </c:pt>
                <c:pt idx="2576">
                  <c:v>11646.17</c:v>
                </c:pt>
                <c:pt idx="2577">
                  <c:v>12126.65</c:v>
                </c:pt>
                <c:pt idx="2578">
                  <c:v>12451.06</c:v>
                </c:pt>
                <c:pt idx="2579">
                  <c:v>12649.25</c:v>
                </c:pt>
                <c:pt idx="2580">
                  <c:v>12731.02</c:v>
                </c:pt>
                <c:pt idx="2581">
                  <c:v>12817.3</c:v>
                </c:pt>
                <c:pt idx="2582">
                  <c:v>12857.47</c:v>
                </c:pt>
                <c:pt idx="2583">
                  <c:v>12805.22</c:v>
                </c:pt>
                <c:pt idx="2584">
                  <c:v>12373.01</c:v>
                </c:pt>
                <c:pt idx="2585">
                  <c:v>12227.64</c:v>
                </c:pt>
                <c:pt idx="2586">
                  <c:v>12052.34</c:v>
                </c:pt>
                <c:pt idx="2587">
                  <c:v>12439.99</c:v>
                </c:pt>
                <c:pt idx="2588">
                  <c:v>12894.26</c:v>
                </c:pt>
                <c:pt idx="2589">
                  <c:v>12477.46</c:v>
                </c:pt>
                <c:pt idx="2590">
                  <c:v>11298.13</c:v>
                </c:pt>
                <c:pt idx="2591">
                  <c:v>10230.89</c:v>
                </c:pt>
                <c:pt idx="2592">
                  <c:v>9689.75</c:v>
                </c:pt>
                <c:pt idx="2593">
                  <c:v>9010.9599999999991</c:v>
                </c:pt>
                <c:pt idx="2594">
                  <c:v>8577.08</c:v>
                </c:pt>
                <c:pt idx="2595">
                  <c:v>8460.4500000000007</c:v>
                </c:pt>
                <c:pt idx="2596">
                  <c:v>8853.98</c:v>
                </c:pt>
                <c:pt idx="2597">
                  <c:v>9596.24</c:v>
                </c:pt>
                <c:pt idx="2598">
                  <c:v>10050.52</c:v>
                </c:pt>
                <c:pt idx="2599">
                  <c:v>11074.51</c:v>
                </c:pt>
                <c:pt idx="2600">
                  <c:v>11368.28</c:v>
                </c:pt>
                <c:pt idx="2601">
                  <c:v>11798.22</c:v>
                </c:pt>
                <c:pt idx="2602">
                  <c:v>12461.25</c:v>
                </c:pt>
                <c:pt idx="2603">
                  <c:v>12682.91</c:v>
                </c:pt>
                <c:pt idx="2604">
                  <c:v>12772.02</c:v>
                </c:pt>
                <c:pt idx="2605">
                  <c:v>12893.9</c:v>
                </c:pt>
                <c:pt idx="2606">
                  <c:v>12794.77</c:v>
                </c:pt>
                <c:pt idx="2607">
                  <c:v>12730.22</c:v>
                </c:pt>
                <c:pt idx="2608">
                  <c:v>12505.12</c:v>
                </c:pt>
                <c:pt idx="2609">
                  <c:v>12069.21</c:v>
                </c:pt>
                <c:pt idx="2610">
                  <c:v>11987.46</c:v>
                </c:pt>
                <c:pt idx="2611">
                  <c:v>12581.62</c:v>
                </c:pt>
                <c:pt idx="2612">
                  <c:v>12930.22</c:v>
                </c:pt>
                <c:pt idx="2613">
                  <c:v>12650.42</c:v>
                </c:pt>
                <c:pt idx="2614">
                  <c:v>11420.77</c:v>
                </c:pt>
                <c:pt idx="2615">
                  <c:v>10393.52</c:v>
                </c:pt>
                <c:pt idx="2616">
                  <c:v>9656.57</c:v>
                </c:pt>
                <c:pt idx="2617">
                  <c:v>9187.24</c:v>
                </c:pt>
                <c:pt idx="2618">
                  <c:v>8625.0400000000009</c:v>
                </c:pt>
                <c:pt idx="2619">
                  <c:v>8476.0400000000009</c:v>
                </c:pt>
                <c:pt idx="2620">
                  <c:v>8612.98</c:v>
                </c:pt>
                <c:pt idx="2621">
                  <c:v>9632.08</c:v>
                </c:pt>
                <c:pt idx="2622">
                  <c:v>10458.15</c:v>
                </c:pt>
                <c:pt idx="2623">
                  <c:v>11174.55</c:v>
                </c:pt>
                <c:pt idx="2624">
                  <c:v>11594.83</c:v>
                </c:pt>
                <c:pt idx="2625">
                  <c:v>11993.58</c:v>
                </c:pt>
                <c:pt idx="2626">
                  <c:v>12366.65</c:v>
                </c:pt>
                <c:pt idx="2627">
                  <c:v>12557.62</c:v>
                </c:pt>
                <c:pt idx="2628">
                  <c:v>12614.73</c:v>
                </c:pt>
                <c:pt idx="2629">
                  <c:v>12565.28</c:v>
                </c:pt>
                <c:pt idx="2630">
                  <c:v>12535.53</c:v>
                </c:pt>
                <c:pt idx="2631">
                  <c:v>12446.61</c:v>
                </c:pt>
                <c:pt idx="2632">
                  <c:v>12225.66</c:v>
                </c:pt>
                <c:pt idx="2633">
                  <c:v>11960</c:v>
                </c:pt>
                <c:pt idx="2634">
                  <c:v>11792.22</c:v>
                </c:pt>
                <c:pt idx="2635">
                  <c:v>12573.7</c:v>
                </c:pt>
                <c:pt idx="2636">
                  <c:v>13028.29</c:v>
                </c:pt>
                <c:pt idx="2637">
                  <c:v>12625.03</c:v>
                </c:pt>
                <c:pt idx="2638">
                  <c:v>11452.2</c:v>
                </c:pt>
                <c:pt idx="2639">
                  <c:v>10422.120000000001</c:v>
                </c:pt>
                <c:pt idx="2640">
                  <c:v>9721.65</c:v>
                </c:pt>
                <c:pt idx="2641">
                  <c:v>9249.09</c:v>
                </c:pt>
                <c:pt idx="2642">
                  <c:v>8867.2199999999993</c:v>
                </c:pt>
                <c:pt idx="2643">
                  <c:v>8908.6</c:v>
                </c:pt>
                <c:pt idx="2644">
                  <c:v>8862.7000000000007</c:v>
                </c:pt>
                <c:pt idx="2645">
                  <c:v>9669.83</c:v>
                </c:pt>
                <c:pt idx="2646">
                  <c:v>10448.34</c:v>
                </c:pt>
                <c:pt idx="2647">
                  <c:v>11170.5</c:v>
                </c:pt>
                <c:pt idx="2648">
                  <c:v>11718.46</c:v>
                </c:pt>
                <c:pt idx="2649">
                  <c:v>12122.63</c:v>
                </c:pt>
                <c:pt idx="2650">
                  <c:v>12466.64</c:v>
                </c:pt>
                <c:pt idx="2651">
                  <c:v>12641.86</c:v>
                </c:pt>
                <c:pt idx="2652">
                  <c:v>12616.71</c:v>
                </c:pt>
                <c:pt idx="2653">
                  <c:v>12612.36</c:v>
                </c:pt>
                <c:pt idx="2654">
                  <c:v>12492.74</c:v>
                </c:pt>
                <c:pt idx="2655">
                  <c:v>12385.62</c:v>
                </c:pt>
                <c:pt idx="2656">
                  <c:v>12176.5</c:v>
                </c:pt>
                <c:pt idx="2657">
                  <c:v>11955.06</c:v>
                </c:pt>
                <c:pt idx="2658">
                  <c:v>11794.88</c:v>
                </c:pt>
                <c:pt idx="2659">
                  <c:v>12583.52</c:v>
                </c:pt>
                <c:pt idx="2660">
                  <c:v>13025.99</c:v>
                </c:pt>
                <c:pt idx="2661">
                  <c:v>12656.28</c:v>
                </c:pt>
                <c:pt idx="2662">
                  <c:v>11481.73</c:v>
                </c:pt>
                <c:pt idx="2663">
                  <c:v>10451.049999999999</c:v>
                </c:pt>
                <c:pt idx="2664">
                  <c:v>9719.86</c:v>
                </c:pt>
                <c:pt idx="2665">
                  <c:v>8840.1</c:v>
                </c:pt>
                <c:pt idx="2666">
                  <c:v>8965.02</c:v>
                </c:pt>
                <c:pt idx="2667">
                  <c:v>8853.4599999999991</c:v>
                </c:pt>
                <c:pt idx="2668">
                  <c:v>8943.39</c:v>
                </c:pt>
                <c:pt idx="2669">
                  <c:v>9504.92</c:v>
                </c:pt>
                <c:pt idx="2670">
                  <c:v>10296.629999999999</c:v>
                </c:pt>
                <c:pt idx="2671">
                  <c:v>10704.77</c:v>
                </c:pt>
                <c:pt idx="2672">
                  <c:v>11288.5</c:v>
                </c:pt>
                <c:pt idx="2673">
                  <c:v>11703.94</c:v>
                </c:pt>
                <c:pt idx="2674">
                  <c:v>12002.64</c:v>
                </c:pt>
                <c:pt idx="2675">
                  <c:v>12140.25</c:v>
                </c:pt>
                <c:pt idx="2676">
                  <c:v>12019.74</c:v>
                </c:pt>
                <c:pt idx="2677">
                  <c:v>11898.83</c:v>
                </c:pt>
                <c:pt idx="2678">
                  <c:v>11895.2</c:v>
                </c:pt>
                <c:pt idx="2679">
                  <c:v>11708.2</c:v>
                </c:pt>
                <c:pt idx="2680">
                  <c:v>11486.83</c:v>
                </c:pt>
                <c:pt idx="2681">
                  <c:v>11293.09</c:v>
                </c:pt>
                <c:pt idx="2682">
                  <c:v>11120.89</c:v>
                </c:pt>
                <c:pt idx="2683">
                  <c:v>11879.57</c:v>
                </c:pt>
                <c:pt idx="2684">
                  <c:v>12390.25</c:v>
                </c:pt>
                <c:pt idx="2685">
                  <c:v>12143.53</c:v>
                </c:pt>
                <c:pt idx="2686">
                  <c:v>11199.32</c:v>
                </c:pt>
                <c:pt idx="2687">
                  <c:v>10265.9</c:v>
                </c:pt>
                <c:pt idx="2688">
                  <c:v>9547.39</c:v>
                </c:pt>
                <c:pt idx="2689">
                  <c:v>9058.8700000000008</c:v>
                </c:pt>
                <c:pt idx="2690">
                  <c:v>8781.94</c:v>
                </c:pt>
                <c:pt idx="2691">
                  <c:v>8625.43</c:v>
                </c:pt>
                <c:pt idx="2692">
                  <c:v>8587.2900000000009</c:v>
                </c:pt>
                <c:pt idx="2693">
                  <c:v>8790.5499999999993</c:v>
                </c:pt>
                <c:pt idx="2694">
                  <c:v>9088.74</c:v>
                </c:pt>
                <c:pt idx="2695">
                  <c:v>9261.43</c:v>
                </c:pt>
                <c:pt idx="2696">
                  <c:v>9749.41</c:v>
                </c:pt>
                <c:pt idx="2697">
                  <c:v>10266.780000000001</c:v>
                </c:pt>
                <c:pt idx="2698">
                  <c:v>10627.26</c:v>
                </c:pt>
                <c:pt idx="2699">
                  <c:v>10731.34</c:v>
                </c:pt>
                <c:pt idx="2700">
                  <c:v>10906.88</c:v>
                </c:pt>
                <c:pt idx="2701">
                  <c:v>10732.37</c:v>
                </c:pt>
                <c:pt idx="2702">
                  <c:v>10641.78</c:v>
                </c:pt>
                <c:pt idx="2703">
                  <c:v>10620.79</c:v>
                </c:pt>
                <c:pt idx="2704">
                  <c:v>10564.33</c:v>
                </c:pt>
                <c:pt idx="2705">
                  <c:v>10598.62</c:v>
                </c:pt>
                <c:pt idx="2706">
                  <c:v>10462.52</c:v>
                </c:pt>
                <c:pt idx="2707">
                  <c:v>11006.61</c:v>
                </c:pt>
                <c:pt idx="2708">
                  <c:v>11197.03</c:v>
                </c:pt>
                <c:pt idx="2709">
                  <c:v>11197.79</c:v>
                </c:pt>
                <c:pt idx="2710">
                  <c:v>10824.03</c:v>
                </c:pt>
                <c:pt idx="2711">
                  <c:v>10008.040000000001</c:v>
                </c:pt>
                <c:pt idx="2712">
                  <c:v>9390.85</c:v>
                </c:pt>
                <c:pt idx="2713">
                  <c:v>8869.91</c:v>
                </c:pt>
                <c:pt idx="2714">
                  <c:v>8591.32</c:v>
                </c:pt>
                <c:pt idx="2715">
                  <c:v>8396.2199999999993</c:v>
                </c:pt>
                <c:pt idx="2716">
                  <c:v>8349.32</c:v>
                </c:pt>
                <c:pt idx="2717">
                  <c:v>8502.08</c:v>
                </c:pt>
                <c:pt idx="2718">
                  <c:v>8744.09</c:v>
                </c:pt>
                <c:pt idx="2719">
                  <c:v>8789.18</c:v>
                </c:pt>
                <c:pt idx="2720">
                  <c:v>9249.66</c:v>
                </c:pt>
                <c:pt idx="2721">
                  <c:v>9679.68</c:v>
                </c:pt>
                <c:pt idx="2722">
                  <c:v>9902.89</c:v>
                </c:pt>
                <c:pt idx="2723">
                  <c:v>10054.44</c:v>
                </c:pt>
                <c:pt idx="2724">
                  <c:v>10126.08</c:v>
                </c:pt>
                <c:pt idx="2725">
                  <c:v>10109.33</c:v>
                </c:pt>
                <c:pt idx="2726">
                  <c:v>10069.049999999999</c:v>
                </c:pt>
                <c:pt idx="2727">
                  <c:v>10067.4</c:v>
                </c:pt>
                <c:pt idx="2728">
                  <c:v>10065.299999999999</c:v>
                </c:pt>
                <c:pt idx="2729">
                  <c:v>10052.49</c:v>
                </c:pt>
                <c:pt idx="2730">
                  <c:v>10145.42</c:v>
                </c:pt>
                <c:pt idx="2731">
                  <c:v>10641.44</c:v>
                </c:pt>
                <c:pt idx="2732">
                  <c:v>11082.85</c:v>
                </c:pt>
                <c:pt idx="2733">
                  <c:v>11193.7</c:v>
                </c:pt>
                <c:pt idx="2734">
                  <c:v>10197.58</c:v>
                </c:pt>
                <c:pt idx="2735">
                  <c:v>9672.92</c:v>
                </c:pt>
                <c:pt idx="2736">
                  <c:v>9390.85</c:v>
                </c:pt>
                <c:pt idx="2737">
                  <c:v>8869.91</c:v>
                </c:pt>
                <c:pt idx="2738">
                  <c:v>8591.32</c:v>
                </c:pt>
                <c:pt idx="2739">
                  <c:v>8396.2199999999993</c:v>
                </c:pt>
                <c:pt idx="2740">
                  <c:v>8349.32</c:v>
                </c:pt>
                <c:pt idx="2741">
                  <c:v>8502.08</c:v>
                </c:pt>
                <c:pt idx="2742">
                  <c:v>8744.09</c:v>
                </c:pt>
                <c:pt idx="2743">
                  <c:v>8789.18</c:v>
                </c:pt>
                <c:pt idx="2744">
                  <c:v>9249.66</c:v>
                </c:pt>
                <c:pt idx="2745">
                  <c:v>9679.68</c:v>
                </c:pt>
                <c:pt idx="2746">
                  <c:v>9902.89</c:v>
                </c:pt>
                <c:pt idx="2747">
                  <c:v>10054.44</c:v>
                </c:pt>
                <c:pt idx="2748">
                  <c:v>10126.08</c:v>
                </c:pt>
                <c:pt idx="2749">
                  <c:v>10109.33</c:v>
                </c:pt>
                <c:pt idx="2750">
                  <c:v>10069.049999999999</c:v>
                </c:pt>
                <c:pt idx="2751">
                  <c:v>10067.4</c:v>
                </c:pt>
                <c:pt idx="2752">
                  <c:v>10065.299999999999</c:v>
                </c:pt>
                <c:pt idx="2753">
                  <c:v>10052.49</c:v>
                </c:pt>
                <c:pt idx="2754">
                  <c:v>10145.42</c:v>
                </c:pt>
                <c:pt idx="2755">
                  <c:v>10641.44</c:v>
                </c:pt>
                <c:pt idx="2756">
                  <c:v>11082.85</c:v>
                </c:pt>
                <c:pt idx="2757">
                  <c:v>11193.7</c:v>
                </c:pt>
                <c:pt idx="2758">
                  <c:v>10197.58</c:v>
                </c:pt>
                <c:pt idx="2759">
                  <c:v>9672.92</c:v>
                </c:pt>
                <c:pt idx="2760">
                  <c:v>9297.7199999999993</c:v>
                </c:pt>
                <c:pt idx="2761">
                  <c:v>8945.61</c:v>
                </c:pt>
                <c:pt idx="2762">
                  <c:v>8941.81</c:v>
                </c:pt>
                <c:pt idx="2763">
                  <c:v>8838.7800000000007</c:v>
                </c:pt>
                <c:pt idx="2764">
                  <c:v>8965.98</c:v>
                </c:pt>
                <c:pt idx="2765">
                  <c:v>9205.09</c:v>
                </c:pt>
                <c:pt idx="2766">
                  <c:v>10133.26</c:v>
                </c:pt>
                <c:pt idx="2767">
                  <c:v>11099.35</c:v>
                </c:pt>
                <c:pt idx="2768">
                  <c:v>11197.6</c:v>
                </c:pt>
                <c:pt idx="2769">
                  <c:v>12222.14</c:v>
                </c:pt>
                <c:pt idx="2770">
                  <c:v>12744.17</c:v>
                </c:pt>
                <c:pt idx="2771">
                  <c:v>12994.24</c:v>
                </c:pt>
                <c:pt idx="2772">
                  <c:v>13037.5</c:v>
                </c:pt>
                <c:pt idx="2773">
                  <c:v>13070.46</c:v>
                </c:pt>
                <c:pt idx="2774">
                  <c:v>13287.55</c:v>
                </c:pt>
                <c:pt idx="2775">
                  <c:v>13251.63</c:v>
                </c:pt>
                <c:pt idx="2776">
                  <c:v>12913.95</c:v>
                </c:pt>
                <c:pt idx="2777">
                  <c:v>12671.81</c:v>
                </c:pt>
                <c:pt idx="2778">
                  <c:v>12257.35</c:v>
                </c:pt>
                <c:pt idx="2779">
                  <c:v>12628.01</c:v>
                </c:pt>
                <c:pt idx="2780">
                  <c:v>13176.61</c:v>
                </c:pt>
                <c:pt idx="2781">
                  <c:v>12551.34</c:v>
                </c:pt>
                <c:pt idx="2782">
                  <c:v>11141.67</c:v>
                </c:pt>
                <c:pt idx="2783">
                  <c:v>10105.219999999999</c:v>
                </c:pt>
                <c:pt idx="2784">
                  <c:v>9781.32</c:v>
                </c:pt>
                <c:pt idx="2785">
                  <c:v>9418.23</c:v>
                </c:pt>
                <c:pt idx="2786">
                  <c:v>9170.85</c:v>
                </c:pt>
                <c:pt idx="2787">
                  <c:v>9048.49</c:v>
                </c:pt>
                <c:pt idx="2788">
                  <c:v>8902</c:v>
                </c:pt>
                <c:pt idx="2789">
                  <c:v>9759.75</c:v>
                </c:pt>
                <c:pt idx="2790">
                  <c:v>10504.27</c:v>
                </c:pt>
                <c:pt idx="2791">
                  <c:v>11272.96</c:v>
                </c:pt>
                <c:pt idx="2792">
                  <c:v>11988.9</c:v>
                </c:pt>
                <c:pt idx="2793">
                  <c:v>12631.8</c:v>
                </c:pt>
                <c:pt idx="2794">
                  <c:v>13283.7</c:v>
                </c:pt>
                <c:pt idx="2795">
                  <c:v>13768.15</c:v>
                </c:pt>
                <c:pt idx="2796">
                  <c:v>13830.73</c:v>
                </c:pt>
                <c:pt idx="2797">
                  <c:v>13982.91</c:v>
                </c:pt>
                <c:pt idx="2798">
                  <c:v>14245.53</c:v>
                </c:pt>
                <c:pt idx="2799">
                  <c:v>14312.2</c:v>
                </c:pt>
                <c:pt idx="2800">
                  <c:v>13997.27</c:v>
                </c:pt>
                <c:pt idx="2801">
                  <c:v>13887.73</c:v>
                </c:pt>
                <c:pt idx="2802">
                  <c:v>13783.59</c:v>
                </c:pt>
                <c:pt idx="2803">
                  <c:v>13893.97</c:v>
                </c:pt>
                <c:pt idx="2804">
                  <c:v>14262.66</c:v>
                </c:pt>
                <c:pt idx="2805">
                  <c:v>13872.08</c:v>
                </c:pt>
                <c:pt idx="2806">
                  <c:v>12451.61</c:v>
                </c:pt>
                <c:pt idx="2807">
                  <c:v>11286.16</c:v>
                </c:pt>
                <c:pt idx="2808">
                  <c:v>9966.09</c:v>
                </c:pt>
                <c:pt idx="2809">
                  <c:v>9442.4699999999993</c:v>
                </c:pt>
                <c:pt idx="2810">
                  <c:v>9185.74</c:v>
                </c:pt>
                <c:pt idx="2811">
                  <c:v>9026.94</c:v>
                </c:pt>
                <c:pt idx="2812">
                  <c:v>8802.6200000000008</c:v>
                </c:pt>
                <c:pt idx="2813">
                  <c:v>9771.6</c:v>
                </c:pt>
                <c:pt idx="2814">
                  <c:v>10644.48</c:v>
                </c:pt>
                <c:pt idx="2815">
                  <c:v>11447.31</c:v>
                </c:pt>
                <c:pt idx="2816">
                  <c:v>12110.22</c:v>
                </c:pt>
                <c:pt idx="2817">
                  <c:v>12687.93</c:v>
                </c:pt>
                <c:pt idx="2818">
                  <c:v>13253.6</c:v>
                </c:pt>
                <c:pt idx="2819">
                  <c:v>13753.32</c:v>
                </c:pt>
                <c:pt idx="2820">
                  <c:v>13863.76</c:v>
                </c:pt>
                <c:pt idx="2821">
                  <c:v>13900.42</c:v>
                </c:pt>
                <c:pt idx="2822">
                  <c:v>14069.52</c:v>
                </c:pt>
                <c:pt idx="2823">
                  <c:v>14033.46</c:v>
                </c:pt>
                <c:pt idx="2824">
                  <c:v>13775.56</c:v>
                </c:pt>
                <c:pt idx="2825">
                  <c:v>13392.94</c:v>
                </c:pt>
                <c:pt idx="2826">
                  <c:v>12855.64</c:v>
                </c:pt>
                <c:pt idx="2827">
                  <c:v>13082.22</c:v>
                </c:pt>
                <c:pt idx="2828">
                  <c:v>13668.7</c:v>
                </c:pt>
                <c:pt idx="2829">
                  <c:v>13036.15</c:v>
                </c:pt>
                <c:pt idx="2830">
                  <c:v>11959.07</c:v>
                </c:pt>
                <c:pt idx="2831">
                  <c:v>10960.35</c:v>
                </c:pt>
                <c:pt idx="2832">
                  <c:v>9913.17</c:v>
                </c:pt>
                <c:pt idx="2833">
                  <c:v>9411.07</c:v>
                </c:pt>
                <c:pt idx="2834">
                  <c:v>9130.27</c:v>
                </c:pt>
                <c:pt idx="2835">
                  <c:v>8992.5499999999993</c:v>
                </c:pt>
                <c:pt idx="2836">
                  <c:v>9102.89</c:v>
                </c:pt>
                <c:pt idx="2837">
                  <c:v>9717.6200000000008</c:v>
                </c:pt>
                <c:pt idx="2838">
                  <c:v>10463.129999999999</c:v>
                </c:pt>
                <c:pt idx="2839">
                  <c:v>11238.05</c:v>
                </c:pt>
                <c:pt idx="2840">
                  <c:v>11845.21</c:v>
                </c:pt>
                <c:pt idx="2841">
                  <c:v>12345.34</c:v>
                </c:pt>
                <c:pt idx="2842">
                  <c:v>12775.71</c:v>
                </c:pt>
                <c:pt idx="2843">
                  <c:v>13086.64</c:v>
                </c:pt>
                <c:pt idx="2844">
                  <c:v>13057.01</c:v>
                </c:pt>
                <c:pt idx="2845">
                  <c:v>13161.07</c:v>
                </c:pt>
                <c:pt idx="2846">
                  <c:v>12950.88</c:v>
                </c:pt>
                <c:pt idx="2847">
                  <c:v>12856.31</c:v>
                </c:pt>
                <c:pt idx="2848">
                  <c:v>12599.69</c:v>
                </c:pt>
                <c:pt idx="2849">
                  <c:v>12293.94</c:v>
                </c:pt>
                <c:pt idx="2850">
                  <c:v>11852.2</c:v>
                </c:pt>
                <c:pt idx="2851">
                  <c:v>12151.14</c:v>
                </c:pt>
                <c:pt idx="2852">
                  <c:v>12741.43</c:v>
                </c:pt>
                <c:pt idx="2853">
                  <c:v>12410.79</c:v>
                </c:pt>
                <c:pt idx="2854">
                  <c:v>11572.11</c:v>
                </c:pt>
                <c:pt idx="2855">
                  <c:v>10248</c:v>
                </c:pt>
                <c:pt idx="2856">
                  <c:v>9784.5400000000009</c:v>
                </c:pt>
                <c:pt idx="2857">
                  <c:v>9072.15</c:v>
                </c:pt>
                <c:pt idx="2858">
                  <c:v>8940.76</c:v>
                </c:pt>
                <c:pt idx="2859">
                  <c:v>8772.34</c:v>
                </c:pt>
                <c:pt idx="2860">
                  <c:v>8388.44</c:v>
                </c:pt>
                <c:pt idx="2861">
                  <c:v>8597.8700000000008</c:v>
                </c:pt>
                <c:pt idx="2862">
                  <c:v>8868.9599999999991</c:v>
                </c:pt>
                <c:pt idx="2863">
                  <c:v>9275.4</c:v>
                </c:pt>
                <c:pt idx="2864">
                  <c:v>9968.02</c:v>
                </c:pt>
                <c:pt idx="2865">
                  <c:v>10499.59</c:v>
                </c:pt>
                <c:pt idx="2866">
                  <c:v>10904.87</c:v>
                </c:pt>
                <c:pt idx="2867">
                  <c:v>11119.55</c:v>
                </c:pt>
                <c:pt idx="2868">
                  <c:v>11178.68</c:v>
                </c:pt>
                <c:pt idx="2869">
                  <c:v>11243.92</c:v>
                </c:pt>
                <c:pt idx="2870">
                  <c:v>11091.34</c:v>
                </c:pt>
                <c:pt idx="2871">
                  <c:v>11138.14</c:v>
                </c:pt>
                <c:pt idx="2872">
                  <c:v>11125.64</c:v>
                </c:pt>
                <c:pt idx="2873">
                  <c:v>11015.77</c:v>
                </c:pt>
                <c:pt idx="2874">
                  <c:v>10839.89</c:v>
                </c:pt>
                <c:pt idx="2875">
                  <c:v>11062.71</c:v>
                </c:pt>
                <c:pt idx="2876">
                  <c:v>11450.77</c:v>
                </c:pt>
                <c:pt idx="2877">
                  <c:v>11401.43</c:v>
                </c:pt>
                <c:pt idx="2878">
                  <c:v>10773.9</c:v>
                </c:pt>
                <c:pt idx="2879">
                  <c:v>9622.99</c:v>
                </c:pt>
                <c:pt idx="2880">
                  <c:v>9112.89</c:v>
                </c:pt>
                <c:pt idx="2881">
                  <c:v>8660.77</c:v>
                </c:pt>
                <c:pt idx="2882">
                  <c:v>8569.26</c:v>
                </c:pt>
                <c:pt idx="2883">
                  <c:v>8471.08</c:v>
                </c:pt>
                <c:pt idx="2884">
                  <c:v>8550.17</c:v>
                </c:pt>
                <c:pt idx="2885">
                  <c:v>8358.26</c:v>
                </c:pt>
                <c:pt idx="2886">
                  <c:v>8504.9599999999991</c:v>
                </c:pt>
                <c:pt idx="2887">
                  <c:v>8541.11</c:v>
                </c:pt>
                <c:pt idx="2888">
                  <c:v>9104.84</c:v>
                </c:pt>
                <c:pt idx="2889">
                  <c:v>9752.18</c:v>
                </c:pt>
                <c:pt idx="2890">
                  <c:v>10041.68</c:v>
                </c:pt>
                <c:pt idx="2891">
                  <c:v>10428.41</c:v>
                </c:pt>
                <c:pt idx="2892">
                  <c:v>10687.01</c:v>
                </c:pt>
                <c:pt idx="2893">
                  <c:v>10884.75</c:v>
                </c:pt>
                <c:pt idx="2894">
                  <c:v>11069.75</c:v>
                </c:pt>
                <c:pt idx="2895">
                  <c:v>11221.8</c:v>
                </c:pt>
                <c:pt idx="2896">
                  <c:v>11152.81</c:v>
                </c:pt>
                <c:pt idx="2897">
                  <c:v>11111.47</c:v>
                </c:pt>
                <c:pt idx="2898">
                  <c:v>11124.96</c:v>
                </c:pt>
                <c:pt idx="2899">
                  <c:v>11414.17</c:v>
                </c:pt>
                <c:pt idx="2900">
                  <c:v>11652.35</c:v>
                </c:pt>
                <c:pt idx="2901">
                  <c:v>11492.94</c:v>
                </c:pt>
                <c:pt idx="2902">
                  <c:v>10658.69</c:v>
                </c:pt>
                <c:pt idx="2903">
                  <c:v>9575.7800000000007</c:v>
                </c:pt>
                <c:pt idx="2904">
                  <c:v>9444.92</c:v>
                </c:pt>
                <c:pt idx="2905">
                  <c:v>8842.9</c:v>
                </c:pt>
                <c:pt idx="2906">
                  <c:v>8437.61</c:v>
                </c:pt>
                <c:pt idx="2907">
                  <c:v>8394.75</c:v>
                </c:pt>
                <c:pt idx="2908">
                  <c:v>8592.02</c:v>
                </c:pt>
                <c:pt idx="2909">
                  <c:v>9141.51</c:v>
                </c:pt>
                <c:pt idx="2910">
                  <c:v>10203.33</c:v>
                </c:pt>
                <c:pt idx="2911">
                  <c:v>11067.76</c:v>
                </c:pt>
                <c:pt idx="2912">
                  <c:v>11814.08</c:v>
                </c:pt>
                <c:pt idx="2913">
                  <c:v>12454.22</c:v>
                </c:pt>
                <c:pt idx="2914">
                  <c:v>12842.01</c:v>
                </c:pt>
                <c:pt idx="2915">
                  <c:v>13300.41</c:v>
                </c:pt>
                <c:pt idx="2916">
                  <c:v>13551.17</c:v>
                </c:pt>
                <c:pt idx="2917">
                  <c:v>13871.41</c:v>
                </c:pt>
                <c:pt idx="2918">
                  <c:v>13980.04</c:v>
                </c:pt>
                <c:pt idx="2919">
                  <c:v>14132.82</c:v>
                </c:pt>
                <c:pt idx="2920">
                  <c:v>13960.21</c:v>
                </c:pt>
                <c:pt idx="2921">
                  <c:v>13713.47</c:v>
                </c:pt>
                <c:pt idx="2922">
                  <c:v>13100.81</c:v>
                </c:pt>
                <c:pt idx="2923">
                  <c:v>13116.93</c:v>
                </c:pt>
                <c:pt idx="2924">
                  <c:v>13572.24</c:v>
                </c:pt>
                <c:pt idx="2925">
                  <c:v>12948.57</c:v>
                </c:pt>
                <c:pt idx="2926">
                  <c:v>11549.16</c:v>
                </c:pt>
                <c:pt idx="2927">
                  <c:v>10296.66</c:v>
                </c:pt>
                <c:pt idx="2928">
                  <c:v>10166.5</c:v>
                </c:pt>
                <c:pt idx="2929">
                  <c:v>9638.89</c:v>
                </c:pt>
                <c:pt idx="2930">
                  <c:v>9114.4</c:v>
                </c:pt>
                <c:pt idx="2931">
                  <c:v>8808.64</c:v>
                </c:pt>
                <c:pt idx="2932">
                  <c:v>9342.44</c:v>
                </c:pt>
                <c:pt idx="2933">
                  <c:v>9861.7900000000009</c:v>
                </c:pt>
                <c:pt idx="2934">
                  <c:v>10595.83</c:v>
                </c:pt>
                <c:pt idx="2935">
                  <c:v>11232.92</c:v>
                </c:pt>
                <c:pt idx="2936">
                  <c:v>11921.2</c:v>
                </c:pt>
                <c:pt idx="2937">
                  <c:v>12629.88</c:v>
                </c:pt>
                <c:pt idx="2938">
                  <c:v>13293.12</c:v>
                </c:pt>
                <c:pt idx="2939">
                  <c:v>13910.37</c:v>
                </c:pt>
                <c:pt idx="2940">
                  <c:v>14302.88</c:v>
                </c:pt>
                <c:pt idx="2941">
                  <c:v>14704.83</c:v>
                </c:pt>
                <c:pt idx="2942">
                  <c:v>14626.93</c:v>
                </c:pt>
                <c:pt idx="2943">
                  <c:v>14888.12</c:v>
                </c:pt>
                <c:pt idx="2944">
                  <c:v>14598.89</c:v>
                </c:pt>
                <c:pt idx="2945">
                  <c:v>14643.04</c:v>
                </c:pt>
                <c:pt idx="2946">
                  <c:v>13976.83</c:v>
                </c:pt>
                <c:pt idx="2947">
                  <c:v>13894.44</c:v>
                </c:pt>
                <c:pt idx="2948">
                  <c:v>14174.84</c:v>
                </c:pt>
                <c:pt idx="2949">
                  <c:v>13754.43</c:v>
                </c:pt>
                <c:pt idx="2950">
                  <c:v>12312.84</c:v>
                </c:pt>
                <c:pt idx="2951">
                  <c:v>11058.27</c:v>
                </c:pt>
                <c:pt idx="2952">
                  <c:v>9816.76</c:v>
                </c:pt>
                <c:pt idx="2953">
                  <c:v>9216.0499999999993</c:v>
                </c:pt>
                <c:pt idx="2954">
                  <c:v>8872.06</c:v>
                </c:pt>
                <c:pt idx="2955">
                  <c:v>8732.9699999999993</c:v>
                </c:pt>
                <c:pt idx="2956">
                  <c:v>8868.23</c:v>
                </c:pt>
                <c:pt idx="2957">
                  <c:v>9322.08</c:v>
                </c:pt>
                <c:pt idx="2958">
                  <c:v>10223.77</c:v>
                </c:pt>
                <c:pt idx="2959">
                  <c:v>11117.53</c:v>
                </c:pt>
                <c:pt idx="2960">
                  <c:v>11905.56</c:v>
                </c:pt>
                <c:pt idx="2961">
                  <c:v>12711.45</c:v>
                </c:pt>
                <c:pt idx="2962">
                  <c:v>13475.24</c:v>
                </c:pt>
                <c:pt idx="2963">
                  <c:v>14337.37</c:v>
                </c:pt>
                <c:pt idx="2964">
                  <c:v>14824.77</c:v>
                </c:pt>
                <c:pt idx="2965">
                  <c:v>15304.43</c:v>
                </c:pt>
                <c:pt idx="2966">
                  <c:v>15301.48</c:v>
                </c:pt>
                <c:pt idx="2967">
                  <c:v>15938.38</c:v>
                </c:pt>
                <c:pt idx="2968">
                  <c:v>15852.83</c:v>
                </c:pt>
                <c:pt idx="2969">
                  <c:v>15432.65</c:v>
                </c:pt>
                <c:pt idx="2970">
                  <c:v>14571.8</c:v>
                </c:pt>
                <c:pt idx="2971">
                  <c:v>14405.91</c:v>
                </c:pt>
                <c:pt idx="2972">
                  <c:v>14560.73</c:v>
                </c:pt>
                <c:pt idx="2973">
                  <c:v>13596.32</c:v>
                </c:pt>
                <c:pt idx="2974">
                  <c:v>12119.98</c:v>
                </c:pt>
                <c:pt idx="2975">
                  <c:v>10822.23</c:v>
                </c:pt>
                <c:pt idx="2976">
                  <c:v>10796.11</c:v>
                </c:pt>
                <c:pt idx="2977">
                  <c:v>10154.64</c:v>
                </c:pt>
                <c:pt idx="2978">
                  <c:v>9771.31</c:v>
                </c:pt>
                <c:pt idx="2979">
                  <c:v>9582.98</c:v>
                </c:pt>
                <c:pt idx="2980">
                  <c:v>9696.44</c:v>
                </c:pt>
                <c:pt idx="2981">
                  <c:v>10198.09</c:v>
                </c:pt>
                <c:pt idx="2982">
                  <c:v>10914.81</c:v>
                </c:pt>
                <c:pt idx="2983">
                  <c:v>11804.08</c:v>
                </c:pt>
                <c:pt idx="2984">
                  <c:v>12082.29</c:v>
                </c:pt>
                <c:pt idx="2985">
                  <c:v>13181.52</c:v>
                </c:pt>
                <c:pt idx="2986">
                  <c:v>13591.41</c:v>
                </c:pt>
                <c:pt idx="2987">
                  <c:v>13801.59</c:v>
                </c:pt>
                <c:pt idx="2988">
                  <c:v>14247.91</c:v>
                </c:pt>
                <c:pt idx="2989">
                  <c:v>15432.23</c:v>
                </c:pt>
                <c:pt idx="2990">
                  <c:v>15783.4</c:v>
                </c:pt>
                <c:pt idx="2991">
                  <c:v>16000.4</c:v>
                </c:pt>
                <c:pt idx="2992">
                  <c:v>15867.7</c:v>
                </c:pt>
                <c:pt idx="2993">
                  <c:v>15392.6</c:v>
                </c:pt>
                <c:pt idx="2994">
                  <c:v>14567.01</c:v>
                </c:pt>
                <c:pt idx="2995">
                  <c:v>14280.2</c:v>
                </c:pt>
                <c:pt idx="2996">
                  <c:v>14465.47</c:v>
                </c:pt>
                <c:pt idx="2997">
                  <c:v>13740.11</c:v>
                </c:pt>
                <c:pt idx="2998">
                  <c:v>12320.75</c:v>
                </c:pt>
                <c:pt idx="2999">
                  <c:v>11222.1</c:v>
                </c:pt>
                <c:pt idx="3000">
                  <c:v>10448.84</c:v>
                </c:pt>
                <c:pt idx="3001">
                  <c:v>9869.7900000000009</c:v>
                </c:pt>
                <c:pt idx="3002">
                  <c:v>9527.84</c:v>
                </c:pt>
                <c:pt idx="3003">
                  <c:v>9388.83</c:v>
                </c:pt>
                <c:pt idx="3004">
                  <c:v>9494.77</c:v>
                </c:pt>
                <c:pt idx="3005">
                  <c:v>9800.01</c:v>
                </c:pt>
                <c:pt idx="3006">
                  <c:v>10572.92</c:v>
                </c:pt>
                <c:pt idx="3007">
                  <c:v>11435.68</c:v>
                </c:pt>
                <c:pt idx="3008">
                  <c:v>11989.86</c:v>
                </c:pt>
                <c:pt idx="3009">
                  <c:v>12603.7</c:v>
                </c:pt>
                <c:pt idx="3010">
                  <c:v>13201.33</c:v>
                </c:pt>
                <c:pt idx="3011">
                  <c:v>13618.2</c:v>
                </c:pt>
                <c:pt idx="3012">
                  <c:v>13908.74</c:v>
                </c:pt>
                <c:pt idx="3013">
                  <c:v>14183.34</c:v>
                </c:pt>
                <c:pt idx="3014">
                  <c:v>14205.69</c:v>
                </c:pt>
                <c:pt idx="3015">
                  <c:v>14430.69</c:v>
                </c:pt>
                <c:pt idx="3016">
                  <c:v>14232.16</c:v>
                </c:pt>
                <c:pt idx="3017">
                  <c:v>13833.47</c:v>
                </c:pt>
                <c:pt idx="3018">
                  <c:v>13109.79</c:v>
                </c:pt>
                <c:pt idx="3019">
                  <c:v>12950.09</c:v>
                </c:pt>
                <c:pt idx="3020">
                  <c:v>13214.06</c:v>
                </c:pt>
                <c:pt idx="3021">
                  <c:v>12741.72</c:v>
                </c:pt>
                <c:pt idx="3022">
                  <c:v>11843.61</c:v>
                </c:pt>
                <c:pt idx="3023">
                  <c:v>10947.5</c:v>
                </c:pt>
                <c:pt idx="3024">
                  <c:v>10206.219999999999</c:v>
                </c:pt>
                <c:pt idx="3025">
                  <c:v>9642.58</c:v>
                </c:pt>
                <c:pt idx="3026">
                  <c:v>9304.43</c:v>
                </c:pt>
                <c:pt idx="3027">
                  <c:v>9138.7099999999991</c:v>
                </c:pt>
                <c:pt idx="3028">
                  <c:v>9111.9500000000007</c:v>
                </c:pt>
                <c:pt idx="3029">
                  <c:v>9198.39</c:v>
                </c:pt>
                <c:pt idx="3030">
                  <c:v>9267.85</c:v>
                </c:pt>
                <c:pt idx="3031">
                  <c:v>9475.67</c:v>
                </c:pt>
                <c:pt idx="3032">
                  <c:v>10151.26</c:v>
                </c:pt>
                <c:pt idx="3033">
                  <c:v>10727.17</c:v>
                </c:pt>
                <c:pt idx="3034">
                  <c:v>11150.38</c:v>
                </c:pt>
                <c:pt idx="3035">
                  <c:v>11374.49</c:v>
                </c:pt>
                <c:pt idx="3036">
                  <c:v>11482.52</c:v>
                </c:pt>
                <c:pt idx="3037">
                  <c:v>11461.73</c:v>
                </c:pt>
                <c:pt idx="3038">
                  <c:v>11486.61</c:v>
                </c:pt>
                <c:pt idx="3039">
                  <c:v>11530.76</c:v>
                </c:pt>
                <c:pt idx="3040">
                  <c:v>11515.88</c:v>
                </c:pt>
                <c:pt idx="3041">
                  <c:v>11522.45</c:v>
                </c:pt>
                <c:pt idx="3042">
                  <c:v>11252.65</c:v>
                </c:pt>
                <c:pt idx="3043">
                  <c:v>11415.63</c:v>
                </c:pt>
                <c:pt idx="3044">
                  <c:v>11773.77</c:v>
                </c:pt>
                <c:pt idx="3045">
                  <c:v>11608.86</c:v>
                </c:pt>
                <c:pt idx="3046">
                  <c:v>10931.66</c:v>
                </c:pt>
                <c:pt idx="3047">
                  <c:v>10263.74</c:v>
                </c:pt>
                <c:pt idx="3048">
                  <c:v>9716.7000000000007</c:v>
                </c:pt>
                <c:pt idx="3049">
                  <c:v>9233.0400000000009</c:v>
                </c:pt>
                <c:pt idx="3050">
                  <c:v>8930.2900000000009</c:v>
                </c:pt>
                <c:pt idx="3051">
                  <c:v>8758.59</c:v>
                </c:pt>
                <c:pt idx="3052">
                  <c:v>8700.08</c:v>
                </c:pt>
                <c:pt idx="3053">
                  <c:v>8717.61</c:v>
                </c:pt>
                <c:pt idx="3054">
                  <c:v>8973.84</c:v>
                </c:pt>
                <c:pt idx="3055">
                  <c:v>8969.25</c:v>
                </c:pt>
                <c:pt idx="3056">
                  <c:v>9257.83</c:v>
                </c:pt>
                <c:pt idx="3057">
                  <c:v>9713.2199999999993</c:v>
                </c:pt>
                <c:pt idx="3058">
                  <c:v>10092.06</c:v>
                </c:pt>
                <c:pt idx="3059">
                  <c:v>10181.64</c:v>
                </c:pt>
                <c:pt idx="3060">
                  <c:v>10269.459999999999</c:v>
                </c:pt>
                <c:pt idx="3061">
                  <c:v>10460.59</c:v>
                </c:pt>
                <c:pt idx="3062">
                  <c:v>10543.81</c:v>
                </c:pt>
                <c:pt idx="3063">
                  <c:v>10534.7</c:v>
                </c:pt>
                <c:pt idx="3064">
                  <c:v>10596.08</c:v>
                </c:pt>
                <c:pt idx="3065">
                  <c:v>10650.24</c:v>
                </c:pt>
                <c:pt idx="3066">
                  <c:v>10610.86</c:v>
                </c:pt>
                <c:pt idx="3067">
                  <c:v>11080.05</c:v>
                </c:pt>
                <c:pt idx="3068">
                  <c:v>11096.01</c:v>
                </c:pt>
                <c:pt idx="3069">
                  <c:v>11459.3</c:v>
                </c:pt>
                <c:pt idx="3070">
                  <c:v>10655.98</c:v>
                </c:pt>
                <c:pt idx="3071">
                  <c:v>9954.52</c:v>
                </c:pt>
                <c:pt idx="3072">
                  <c:v>9294.11</c:v>
                </c:pt>
                <c:pt idx="3073">
                  <c:v>8927.3799999999992</c:v>
                </c:pt>
                <c:pt idx="3074">
                  <c:v>8771.69</c:v>
                </c:pt>
                <c:pt idx="3075">
                  <c:v>8747.0499999999993</c:v>
                </c:pt>
                <c:pt idx="3076">
                  <c:v>8969.06</c:v>
                </c:pt>
                <c:pt idx="3077">
                  <c:v>9551.77</c:v>
                </c:pt>
                <c:pt idx="3078">
                  <c:v>10203.299999999999</c:v>
                </c:pt>
                <c:pt idx="3079">
                  <c:v>11238.02</c:v>
                </c:pt>
                <c:pt idx="3080">
                  <c:v>11806.62</c:v>
                </c:pt>
                <c:pt idx="3081">
                  <c:v>11995.85</c:v>
                </c:pt>
                <c:pt idx="3082">
                  <c:v>12223.38</c:v>
                </c:pt>
                <c:pt idx="3083">
                  <c:v>12638.76</c:v>
                </c:pt>
                <c:pt idx="3084">
                  <c:v>12671.6</c:v>
                </c:pt>
                <c:pt idx="3085">
                  <c:v>12721.11</c:v>
                </c:pt>
                <c:pt idx="3086">
                  <c:v>12657.33</c:v>
                </c:pt>
                <c:pt idx="3087">
                  <c:v>12519.3</c:v>
                </c:pt>
                <c:pt idx="3088">
                  <c:v>12308.07</c:v>
                </c:pt>
                <c:pt idx="3089">
                  <c:v>12160.17</c:v>
                </c:pt>
                <c:pt idx="3090">
                  <c:v>11936.35</c:v>
                </c:pt>
                <c:pt idx="3091">
                  <c:v>12273.7</c:v>
                </c:pt>
                <c:pt idx="3092">
                  <c:v>12937.47</c:v>
                </c:pt>
                <c:pt idx="3093">
                  <c:v>12639.79</c:v>
                </c:pt>
                <c:pt idx="3094">
                  <c:v>11093.02</c:v>
                </c:pt>
                <c:pt idx="3095">
                  <c:v>10476.34</c:v>
                </c:pt>
                <c:pt idx="3096">
                  <c:v>9829.3799999999992</c:v>
                </c:pt>
                <c:pt idx="3097">
                  <c:v>9405.92</c:v>
                </c:pt>
                <c:pt idx="3098">
                  <c:v>9151.42</c:v>
                </c:pt>
                <c:pt idx="3099">
                  <c:v>9097.43</c:v>
                </c:pt>
                <c:pt idx="3100">
                  <c:v>9230.75</c:v>
                </c:pt>
                <c:pt idx="3101">
                  <c:v>9804.67</c:v>
                </c:pt>
                <c:pt idx="3102">
                  <c:v>10810.06</c:v>
                </c:pt>
                <c:pt idx="3103">
                  <c:v>11618.99</c:v>
                </c:pt>
                <c:pt idx="3104">
                  <c:v>12094.8</c:v>
                </c:pt>
                <c:pt idx="3105">
                  <c:v>12481.83</c:v>
                </c:pt>
                <c:pt idx="3106">
                  <c:v>12620.6</c:v>
                </c:pt>
                <c:pt idx="3107">
                  <c:v>12884.8</c:v>
                </c:pt>
                <c:pt idx="3108">
                  <c:v>12794.78</c:v>
                </c:pt>
                <c:pt idx="3109">
                  <c:v>12810.18</c:v>
                </c:pt>
                <c:pt idx="3110">
                  <c:v>12776.02</c:v>
                </c:pt>
                <c:pt idx="3111">
                  <c:v>12660.84</c:v>
                </c:pt>
                <c:pt idx="3112">
                  <c:v>12404.56</c:v>
                </c:pt>
                <c:pt idx="3113">
                  <c:v>12282.95</c:v>
                </c:pt>
                <c:pt idx="3114">
                  <c:v>11970.21</c:v>
                </c:pt>
                <c:pt idx="3115">
                  <c:v>12307.08</c:v>
                </c:pt>
                <c:pt idx="3116">
                  <c:v>13122.95</c:v>
                </c:pt>
                <c:pt idx="3117">
                  <c:v>12730.09</c:v>
                </c:pt>
                <c:pt idx="3118">
                  <c:v>11086.43</c:v>
                </c:pt>
                <c:pt idx="3119">
                  <c:v>10201.370000000001</c:v>
                </c:pt>
                <c:pt idx="3120">
                  <c:v>9921.66</c:v>
                </c:pt>
                <c:pt idx="3121">
                  <c:v>9498.44</c:v>
                </c:pt>
                <c:pt idx="3122">
                  <c:v>9237.85</c:v>
                </c:pt>
                <c:pt idx="3123">
                  <c:v>9152.6299999999992</c:v>
                </c:pt>
                <c:pt idx="3124">
                  <c:v>9302.42</c:v>
                </c:pt>
                <c:pt idx="3125">
                  <c:v>9845.98</c:v>
                </c:pt>
                <c:pt idx="3126">
                  <c:v>10708.77</c:v>
                </c:pt>
                <c:pt idx="3127">
                  <c:v>11458.82</c:v>
                </c:pt>
                <c:pt idx="3128">
                  <c:v>11977.97</c:v>
                </c:pt>
                <c:pt idx="3129">
                  <c:v>12441.9</c:v>
                </c:pt>
                <c:pt idx="3130">
                  <c:v>12763.75</c:v>
                </c:pt>
                <c:pt idx="3131">
                  <c:v>12847.37</c:v>
                </c:pt>
                <c:pt idx="3132">
                  <c:v>12918.5</c:v>
                </c:pt>
                <c:pt idx="3133">
                  <c:v>13144.15</c:v>
                </c:pt>
                <c:pt idx="3134">
                  <c:v>13233.7</c:v>
                </c:pt>
                <c:pt idx="3135">
                  <c:v>13133.81</c:v>
                </c:pt>
                <c:pt idx="3136">
                  <c:v>12872.7</c:v>
                </c:pt>
                <c:pt idx="3137">
                  <c:v>12455.51</c:v>
                </c:pt>
                <c:pt idx="3138">
                  <c:v>12259.07</c:v>
                </c:pt>
                <c:pt idx="3139">
                  <c:v>12657.49</c:v>
                </c:pt>
                <c:pt idx="3140">
                  <c:v>13231.16</c:v>
                </c:pt>
                <c:pt idx="3141">
                  <c:v>12838.08</c:v>
                </c:pt>
                <c:pt idx="3142">
                  <c:v>11092.16</c:v>
                </c:pt>
                <c:pt idx="3143">
                  <c:v>10138.48</c:v>
                </c:pt>
                <c:pt idx="3144">
                  <c:v>10091.15</c:v>
                </c:pt>
                <c:pt idx="3145">
                  <c:v>9612.69</c:v>
                </c:pt>
                <c:pt idx="3146">
                  <c:v>9335.86</c:v>
                </c:pt>
                <c:pt idx="3147">
                  <c:v>9264.02</c:v>
                </c:pt>
                <c:pt idx="3148">
                  <c:v>9414.6299999999992</c:v>
                </c:pt>
                <c:pt idx="3149">
                  <c:v>9918.4</c:v>
                </c:pt>
                <c:pt idx="3150">
                  <c:v>10863.63</c:v>
                </c:pt>
                <c:pt idx="3151">
                  <c:v>11716.04</c:v>
                </c:pt>
                <c:pt idx="3152">
                  <c:v>12155.45</c:v>
                </c:pt>
                <c:pt idx="3153">
                  <c:v>12646.14</c:v>
                </c:pt>
                <c:pt idx="3154">
                  <c:v>13123.47</c:v>
                </c:pt>
                <c:pt idx="3155">
                  <c:v>13411.99</c:v>
                </c:pt>
                <c:pt idx="3156">
                  <c:v>13339.16</c:v>
                </c:pt>
                <c:pt idx="3157">
                  <c:v>13604.1</c:v>
                </c:pt>
                <c:pt idx="3158">
                  <c:v>13615.38</c:v>
                </c:pt>
                <c:pt idx="3159">
                  <c:v>13582.42</c:v>
                </c:pt>
                <c:pt idx="3160">
                  <c:v>13368.82</c:v>
                </c:pt>
                <c:pt idx="3161">
                  <c:v>13005.69</c:v>
                </c:pt>
                <c:pt idx="3162">
                  <c:v>12505.77</c:v>
                </c:pt>
                <c:pt idx="3163">
                  <c:v>12744.81</c:v>
                </c:pt>
                <c:pt idx="3164">
                  <c:v>13434.87</c:v>
                </c:pt>
                <c:pt idx="3165">
                  <c:v>13101.42</c:v>
                </c:pt>
                <c:pt idx="3166">
                  <c:v>11498.36</c:v>
                </c:pt>
                <c:pt idx="3167">
                  <c:v>10891.08</c:v>
                </c:pt>
                <c:pt idx="3168">
                  <c:v>10268.280000000001</c:v>
                </c:pt>
                <c:pt idx="3169">
                  <c:v>9781.4699999999993</c:v>
                </c:pt>
                <c:pt idx="3170">
                  <c:v>9081.07</c:v>
                </c:pt>
                <c:pt idx="3171">
                  <c:v>9039.5499999999993</c:v>
                </c:pt>
                <c:pt idx="3172">
                  <c:v>9285.94</c:v>
                </c:pt>
                <c:pt idx="3173">
                  <c:v>9915.5499999999993</c:v>
                </c:pt>
                <c:pt idx="3174">
                  <c:v>10783.56</c:v>
                </c:pt>
                <c:pt idx="3175">
                  <c:v>11475.4</c:v>
                </c:pt>
                <c:pt idx="3176">
                  <c:v>12087.26</c:v>
                </c:pt>
                <c:pt idx="3177">
                  <c:v>12610.48</c:v>
                </c:pt>
                <c:pt idx="3178">
                  <c:v>13078.86</c:v>
                </c:pt>
                <c:pt idx="3179">
                  <c:v>13369.35</c:v>
                </c:pt>
                <c:pt idx="3180">
                  <c:v>13430.23</c:v>
                </c:pt>
                <c:pt idx="3181">
                  <c:v>13453.28</c:v>
                </c:pt>
                <c:pt idx="3182">
                  <c:v>13488.47</c:v>
                </c:pt>
                <c:pt idx="3183">
                  <c:v>13387.81</c:v>
                </c:pt>
                <c:pt idx="3184">
                  <c:v>13134.16</c:v>
                </c:pt>
                <c:pt idx="3185">
                  <c:v>12768.22</c:v>
                </c:pt>
                <c:pt idx="3186">
                  <c:v>12285.37</c:v>
                </c:pt>
                <c:pt idx="3187">
                  <c:v>12488.1</c:v>
                </c:pt>
                <c:pt idx="3188">
                  <c:v>13104.78</c:v>
                </c:pt>
                <c:pt idx="3189">
                  <c:v>12877.86</c:v>
                </c:pt>
                <c:pt idx="3190">
                  <c:v>11642.82</c:v>
                </c:pt>
                <c:pt idx="3191">
                  <c:v>10944.65</c:v>
                </c:pt>
                <c:pt idx="3192">
                  <c:v>10126.299999999999</c:v>
                </c:pt>
                <c:pt idx="3193">
                  <c:v>9594.02</c:v>
                </c:pt>
                <c:pt idx="3194">
                  <c:v>9258.52</c:v>
                </c:pt>
                <c:pt idx="3195">
                  <c:v>9104.07</c:v>
                </c:pt>
                <c:pt idx="3196">
                  <c:v>9082.67</c:v>
                </c:pt>
                <c:pt idx="3197">
                  <c:v>9353.73</c:v>
                </c:pt>
                <c:pt idx="3198">
                  <c:v>9260.27</c:v>
                </c:pt>
                <c:pt idx="3199">
                  <c:v>9597.5</c:v>
                </c:pt>
                <c:pt idx="3200">
                  <c:v>10250.32</c:v>
                </c:pt>
                <c:pt idx="3201">
                  <c:v>10622.67</c:v>
                </c:pt>
                <c:pt idx="3202">
                  <c:v>10996.63</c:v>
                </c:pt>
                <c:pt idx="3203">
                  <c:v>11134.09</c:v>
                </c:pt>
                <c:pt idx="3204">
                  <c:v>11157.43</c:v>
                </c:pt>
                <c:pt idx="3205">
                  <c:v>10930.91</c:v>
                </c:pt>
                <c:pt idx="3206">
                  <c:v>10973.49</c:v>
                </c:pt>
                <c:pt idx="3207">
                  <c:v>10961.3</c:v>
                </c:pt>
                <c:pt idx="3208">
                  <c:v>10935.33</c:v>
                </c:pt>
                <c:pt idx="3209">
                  <c:v>10877.16</c:v>
                </c:pt>
                <c:pt idx="3210">
                  <c:v>11017.15</c:v>
                </c:pt>
                <c:pt idx="3211">
                  <c:v>11154.09</c:v>
                </c:pt>
                <c:pt idx="3212">
                  <c:v>11972.82</c:v>
                </c:pt>
                <c:pt idx="3213">
                  <c:v>11734.65</c:v>
                </c:pt>
                <c:pt idx="3214">
                  <c:v>10565</c:v>
                </c:pt>
                <c:pt idx="3215">
                  <c:v>10273.94</c:v>
                </c:pt>
                <c:pt idx="3216">
                  <c:v>9787.73</c:v>
                </c:pt>
                <c:pt idx="3217">
                  <c:v>9169.43</c:v>
                </c:pt>
                <c:pt idx="3218">
                  <c:v>8867.9699999999993</c:v>
                </c:pt>
                <c:pt idx="3219">
                  <c:v>8711.15</c:v>
                </c:pt>
                <c:pt idx="3220">
                  <c:v>8668.0300000000007</c:v>
                </c:pt>
                <c:pt idx="3221">
                  <c:v>8925.65</c:v>
                </c:pt>
                <c:pt idx="3222">
                  <c:v>8858.07</c:v>
                </c:pt>
                <c:pt idx="3223">
                  <c:v>9146.35</c:v>
                </c:pt>
                <c:pt idx="3224">
                  <c:v>9494.68</c:v>
                </c:pt>
                <c:pt idx="3225">
                  <c:v>10003.91</c:v>
                </c:pt>
                <c:pt idx="3226">
                  <c:v>10170.209999999999</c:v>
                </c:pt>
                <c:pt idx="3227">
                  <c:v>10217.82</c:v>
                </c:pt>
                <c:pt idx="3228">
                  <c:v>10291.41</c:v>
                </c:pt>
                <c:pt idx="3229">
                  <c:v>10277.06</c:v>
                </c:pt>
                <c:pt idx="3230">
                  <c:v>10499.89</c:v>
                </c:pt>
                <c:pt idx="3231">
                  <c:v>10526.84</c:v>
                </c:pt>
                <c:pt idx="3232">
                  <c:v>10568.95</c:v>
                </c:pt>
                <c:pt idx="3233">
                  <c:v>10636.21</c:v>
                </c:pt>
                <c:pt idx="3234">
                  <c:v>10672.67</c:v>
                </c:pt>
                <c:pt idx="3235">
                  <c:v>10948.12</c:v>
                </c:pt>
                <c:pt idx="3236">
                  <c:v>11658.32</c:v>
                </c:pt>
                <c:pt idx="3237">
                  <c:v>11481.97</c:v>
                </c:pt>
                <c:pt idx="3238">
                  <c:v>10610.72</c:v>
                </c:pt>
                <c:pt idx="3239">
                  <c:v>10084.040000000001</c:v>
                </c:pt>
                <c:pt idx="3240">
                  <c:v>9288.19</c:v>
                </c:pt>
                <c:pt idx="3241">
                  <c:v>8659.36</c:v>
                </c:pt>
                <c:pt idx="3242">
                  <c:v>8480.67</c:v>
                </c:pt>
                <c:pt idx="3243">
                  <c:v>8457.07</c:v>
                </c:pt>
                <c:pt idx="3244">
                  <c:v>8728.75</c:v>
                </c:pt>
                <c:pt idx="3245">
                  <c:v>9606.85</c:v>
                </c:pt>
                <c:pt idx="3246">
                  <c:v>10242.27</c:v>
                </c:pt>
                <c:pt idx="3247">
                  <c:v>10955.66</c:v>
                </c:pt>
                <c:pt idx="3248">
                  <c:v>11269.13</c:v>
                </c:pt>
                <c:pt idx="3249">
                  <c:v>11606.35</c:v>
                </c:pt>
                <c:pt idx="3250">
                  <c:v>12070.5</c:v>
                </c:pt>
                <c:pt idx="3251">
                  <c:v>12231.7</c:v>
                </c:pt>
                <c:pt idx="3252">
                  <c:v>12221.73</c:v>
                </c:pt>
                <c:pt idx="3253">
                  <c:v>12267.9</c:v>
                </c:pt>
                <c:pt idx="3254">
                  <c:v>12198.46</c:v>
                </c:pt>
                <c:pt idx="3255">
                  <c:v>12139.83</c:v>
                </c:pt>
                <c:pt idx="3256">
                  <c:v>12017.71</c:v>
                </c:pt>
                <c:pt idx="3257">
                  <c:v>11805.73</c:v>
                </c:pt>
                <c:pt idx="3258">
                  <c:v>11643.49</c:v>
                </c:pt>
                <c:pt idx="3259">
                  <c:v>11985.44</c:v>
                </c:pt>
                <c:pt idx="3260">
                  <c:v>12790.39</c:v>
                </c:pt>
                <c:pt idx="3261">
                  <c:v>12354.34</c:v>
                </c:pt>
                <c:pt idx="3262">
                  <c:v>11322.31</c:v>
                </c:pt>
                <c:pt idx="3263">
                  <c:v>10684.09</c:v>
                </c:pt>
                <c:pt idx="3264">
                  <c:v>9608.5400000000009</c:v>
                </c:pt>
                <c:pt idx="3265">
                  <c:v>9226.0400000000009</c:v>
                </c:pt>
                <c:pt idx="3266">
                  <c:v>8982.06</c:v>
                </c:pt>
                <c:pt idx="3267">
                  <c:v>8907.99</c:v>
                </c:pt>
                <c:pt idx="3268">
                  <c:v>9074.15</c:v>
                </c:pt>
                <c:pt idx="3269">
                  <c:v>9897.57</c:v>
                </c:pt>
                <c:pt idx="3270">
                  <c:v>10615.52</c:v>
                </c:pt>
                <c:pt idx="3271">
                  <c:v>11492.7</c:v>
                </c:pt>
                <c:pt idx="3272">
                  <c:v>11846.23</c:v>
                </c:pt>
                <c:pt idx="3273">
                  <c:v>12241.17</c:v>
                </c:pt>
                <c:pt idx="3274">
                  <c:v>12546.71</c:v>
                </c:pt>
                <c:pt idx="3275">
                  <c:v>12679.92</c:v>
                </c:pt>
                <c:pt idx="3276">
                  <c:v>12608.46</c:v>
                </c:pt>
                <c:pt idx="3277">
                  <c:v>12770.03</c:v>
                </c:pt>
                <c:pt idx="3278">
                  <c:v>12715.72</c:v>
                </c:pt>
                <c:pt idx="3279">
                  <c:v>12208.45</c:v>
                </c:pt>
                <c:pt idx="3280">
                  <c:v>11899.36</c:v>
                </c:pt>
                <c:pt idx="3281">
                  <c:v>11935.88</c:v>
                </c:pt>
                <c:pt idx="3282">
                  <c:v>11797.31</c:v>
                </c:pt>
                <c:pt idx="3283">
                  <c:v>12301.17</c:v>
                </c:pt>
                <c:pt idx="3284">
                  <c:v>12928.26</c:v>
                </c:pt>
                <c:pt idx="3285">
                  <c:v>12583.49</c:v>
                </c:pt>
                <c:pt idx="3286">
                  <c:v>10902.21</c:v>
                </c:pt>
                <c:pt idx="3287">
                  <c:v>10411.67</c:v>
                </c:pt>
                <c:pt idx="3288">
                  <c:v>9244.3700000000008</c:v>
                </c:pt>
                <c:pt idx="3289">
                  <c:v>8838.5400000000009</c:v>
                </c:pt>
                <c:pt idx="3290">
                  <c:v>8985.99</c:v>
                </c:pt>
                <c:pt idx="3291">
                  <c:v>8922.06</c:v>
                </c:pt>
                <c:pt idx="3292">
                  <c:v>8981.16</c:v>
                </c:pt>
                <c:pt idx="3293">
                  <c:v>9295.7999999999993</c:v>
                </c:pt>
                <c:pt idx="3294">
                  <c:v>10614.06</c:v>
                </c:pt>
                <c:pt idx="3295">
                  <c:v>11434.23</c:v>
                </c:pt>
                <c:pt idx="3296">
                  <c:v>11916.87</c:v>
                </c:pt>
                <c:pt idx="3297">
                  <c:v>12287.57</c:v>
                </c:pt>
                <c:pt idx="3298">
                  <c:v>12538.54</c:v>
                </c:pt>
                <c:pt idx="3299">
                  <c:v>12682.33</c:v>
                </c:pt>
                <c:pt idx="3300">
                  <c:v>12688.33</c:v>
                </c:pt>
                <c:pt idx="3301">
                  <c:v>12669.57</c:v>
                </c:pt>
                <c:pt idx="3302">
                  <c:v>12507.15</c:v>
                </c:pt>
                <c:pt idx="3303">
                  <c:v>12362.81</c:v>
                </c:pt>
                <c:pt idx="3304">
                  <c:v>12125.48</c:v>
                </c:pt>
                <c:pt idx="3305">
                  <c:v>11974.42</c:v>
                </c:pt>
                <c:pt idx="3306">
                  <c:v>11843.51</c:v>
                </c:pt>
                <c:pt idx="3307">
                  <c:v>12244.73</c:v>
                </c:pt>
                <c:pt idx="3308">
                  <c:v>12871.73</c:v>
                </c:pt>
                <c:pt idx="3309">
                  <c:v>12504.4</c:v>
                </c:pt>
                <c:pt idx="3310">
                  <c:v>11403.17</c:v>
                </c:pt>
                <c:pt idx="3311">
                  <c:v>10452.77</c:v>
                </c:pt>
                <c:pt idx="3312">
                  <c:v>9696.34</c:v>
                </c:pt>
                <c:pt idx="3313">
                  <c:v>9276.14</c:v>
                </c:pt>
                <c:pt idx="3314">
                  <c:v>9031.7099999999991</c:v>
                </c:pt>
                <c:pt idx="3315">
                  <c:v>8957.2999999999993</c:v>
                </c:pt>
                <c:pt idx="3316">
                  <c:v>8951.17</c:v>
                </c:pt>
                <c:pt idx="3317">
                  <c:v>9631.9699999999993</c:v>
                </c:pt>
                <c:pt idx="3318">
                  <c:v>10489.9</c:v>
                </c:pt>
                <c:pt idx="3319">
                  <c:v>11312.3</c:v>
                </c:pt>
                <c:pt idx="3320">
                  <c:v>11819.19</c:v>
                </c:pt>
                <c:pt idx="3321">
                  <c:v>12222.46</c:v>
                </c:pt>
                <c:pt idx="3322">
                  <c:v>12574.24</c:v>
                </c:pt>
                <c:pt idx="3323">
                  <c:v>12721.68</c:v>
                </c:pt>
                <c:pt idx="3324">
                  <c:v>12683.11</c:v>
                </c:pt>
                <c:pt idx="3325">
                  <c:v>12530.31</c:v>
                </c:pt>
                <c:pt idx="3326">
                  <c:v>12557.7</c:v>
                </c:pt>
                <c:pt idx="3327">
                  <c:v>12453.74</c:v>
                </c:pt>
                <c:pt idx="3328">
                  <c:v>12228.57</c:v>
                </c:pt>
                <c:pt idx="3329">
                  <c:v>11995.04</c:v>
                </c:pt>
                <c:pt idx="3330">
                  <c:v>11740.01</c:v>
                </c:pt>
                <c:pt idx="3331">
                  <c:v>12255.13</c:v>
                </c:pt>
                <c:pt idx="3332">
                  <c:v>12819.98</c:v>
                </c:pt>
                <c:pt idx="3333">
                  <c:v>12453.78</c:v>
                </c:pt>
                <c:pt idx="3334">
                  <c:v>11376.57</c:v>
                </c:pt>
                <c:pt idx="3335">
                  <c:v>10408.07</c:v>
                </c:pt>
                <c:pt idx="3336">
                  <c:v>9647.16</c:v>
                </c:pt>
                <c:pt idx="3337">
                  <c:v>9198.66</c:v>
                </c:pt>
                <c:pt idx="3338">
                  <c:v>8937.76</c:v>
                </c:pt>
                <c:pt idx="3339">
                  <c:v>8860.49</c:v>
                </c:pt>
                <c:pt idx="3340">
                  <c:v>9004.26</c:v>
                </c:pt>
                <c:pt idx="3341">
                  <c:v>9469.0300000000007</c:v>
                </c:pt>
                <c:pt idx="3342">
                  <c:v>10191.34</c:v>
                </c:pt>
                <c:pt idx="3343">
                  <c:v>10930.06</c:v>
                </c:pt>
                <c:pt idx="3344">
                  <c:v>11485.05</c:v>
                </c:pt>
                <c:pt idx="3345">
                  <c:v>11933.77</c:v>
                </c:pt>
                <c:pt idx="3346">
                  <c:v>12287.17</c:v>
                </c:pt>
                <c:pt idx="3347">
                  <c:v>12566.79</c:v>
                </c:pt>
                <c:pt idx="3348">
                  <c:v>12414.34</c:v>
                </c:pt>
                <c:pt idx="3349">
                  <c:v>12467.04</c:v>
                </c:pt>
                <c:pt idx="3350">
                  <c:v>12655.33</c:v>
                </c:pt>
                <c:pt idx="3351">
                  <c:v>12530.08</c:v>
                </c:pt>
                <c:pt idx="3352">
                  <c:v>12243.19</c:v>
                </c:pt>
                <c:pt idx="3353">
                  <c:v>11930.52</c:v>
                </c:pt>
                <c:pt idx="3354">
                  <c:v>11681.92</c:v>
                </c:pt>
                <c:pt idx="3355">
                  <c:v>11639.62</c:v>
                </c:pt>
                <c:pt idx="3356">
                  <c:v>12403.14</c:v>
                </c:pt>
                <c:pt idx="3357">
                  <c:v>12225.62</c:v>
                </c:pt>
                <c:pt idx="3358">
                  <c:v>10765.13</c:v>
                </c:pt>
                <c:pt idx="3359">
                  <c:v>10127.49</c:v>
                </c:pt>
                <c:pt idx="3360">
                  <c:v>9572.8700000000008</c:v>
                </c:pt>
                <c:pt idx="3361">
                  <c:v>9265.31</c:v>
                </c:pt>
                <c:pt idx="3362">
                  <c:v>8907.8799999999992</c:v>
                </c:pt>
                <c:pt idx="3363">
                  <c:v>8798.4</c:v>
                </c:pt>
                <c:pt idx="3364">
                  <c:v>8751.18</c:v>
                </c:pt>
                <c:pt idx="3365">
                  <c:v>8811.41</c:v>
                </c:pt>
                <c:pt idx="3366">
                  <c:v>8963.65</c:v>
                </c:pt>
                <c:pt idx="3367">
                  <c:v>9195.69</c:v>
                </c:pt>
                <c:pt idx="3368">
                  <c:v>9824.91</c:v>
                </c:pt>
                <c:pt idx="3369">
                  <c:v>10412.76</c:v>
                </c:pt>
                <c:pt idx="3370">
                  <c:v>10650.72</c:v>
                </c:pt>
                <c:pt idx="3371">
                  <c:v>10936.72</c:v>
                </c:pt>
                <c:pt idx="3372">
                  <c:v>10903.49</c:v>
                </c:pt>
                <c:pt idx="3373">
                  <c:v>10866.84</c:v>
                </c:pt>
                <c:pt idx="3374">
                  <c:v>10850.65</c:v>
                </c:pt>
                <c:pt idx="3375">
                  <c:v>10850.79</c:v>
                </c:pt>
                <c:pt idx="3376">
                  <c:v>10990.73</c:v>
                </c:pt>
                <c:pt idx="3377">
                  <c:v>11039.61</c:v>
                </c:pt>
                <c:pt idx="3378">
                  <c:v>10772.98</c:v>
                </c:pt>
                <c:pt idx="3379">
                  <c:v>11167.43</c:v>
                </c:pt>
                <c:pt idx="3380">
                  <c:v>11460.22</c:v>
                </c:pt>
                <c:pt idx="3381">
                  <c:v>11352.02</c:v>
                </c:pt>
                <c:pt idx="3382">
                  <c:v>10239.32</c:v>
                </c:pt>
                <c:pt idx="3383">
                  <c:v>9967.02</c:v>
                </c:pt>
                <c:pt idx="3384">
                  <c:v>9700.8799999999992</c:v>
                </c:pt>
                <c:pt idx="3385">
                  <c:v>9206.44</c:v>
                </c:pt>
                <c:pt idx="3386">
                  <c:v>8900</c:v>
                </c:pt>
                <c:pt idx="3387">
                  <c:v>8728.5300000000007</c:v>
                </c:pt>
                <c:pt idx="3388">
                  <c:v>8674.07</c:v>
                </c:pt>
                <c:pt idx="3389">
                  <c:v>8686.25</c:v>
                </c:pt>
                <c:pt idx="3390">
                  <c:v>8757.74</c:v>
                </c:pt>
                <c:pt idx="3391">
                  <c:v>9146.5300000000007</c:v>
                </c:pt>
                <c:pt idx="3392">
                  <c:v>9730.64</c:v>
                </c:pt>
                <c:pt idx="3393">
                  <c:v>10104.91</c:v>
                </c:pt>
                <c:pt idx="3394">
                  <c:v>10467.91</c:v>
                </c:pt>
                <c:pt idx="3395">
                  <c:v>10456.23</c:v>
                </c:pt>
                <c:pt idx="3396">
                  <c:v>10423.870000000001</c:v>
                </c:pt>
                <c:pt idx="3397">
                  <c:v>10498.23</c:v>
                </c:pt>
                <c:pt idx="3398">
                  <c:v>10539.08</c:v>
                </c:pt>
                <c:pt idx="3399">
                  <c:v>10366.16</c:v>
                </c:pt>
                <c:pt idx="3400">
                  <c:v>10341.93</c:v>
                </c:pt>
                <c:pt idx="3401">
                  <c:v>10353.26</c:v>
                </c:pt>
                <c:pt idx="3402">
                  <c:v>10430.44</c:v>
                </c:pt>
                <c:pt idx="3403">
                  <c:v>10859.29</c:v>
                </c:pt>
                <c:pt idx="3404">
                  <c:v>11050.11</c:v>
                </c:pt>
                <c:pt idx="3405">
                  <c:v>10744.94</c:v>
                </c:pt>
                <c:pt idx="3406">
                  <c:v>10297.73</c:v>
                </c:pt>
                <c:pt idx="3407">
                  <c:v>9868.3700000000008</c:v>
                </c:pt>
                <c:pt idx="3408">
                  <c:v>9256.73</c:v>
                </c:pt>
                <c:pt idx="3409">
                  <c:v>8888.02</c:v>
                </c:pt>
                <c:pt idx="3410">
                  <c:v>8673.84</c:v>
                </c:pt>
                <c:pt idx="3411">
                  <c:v>8673.36</c:v>
                </c:pt>
                <c:pt idx="3412">
                  <c:v>8867.5</c:v>
                </c:pt>
                <c:pt idx="3413">
                  <c:v>9407.6299999999992</c:v>
                </c:pt>
                <c:pt idx="3414">
                  <c:v>10361.43</c:v>
                </c:pt>
                <c:pt idx="3415">
                  <c:v>10965.71</c:v>
                </c:pt>
                <c:pt idx="3416">
                  <c:v>11612.34</c:v>
                </c:pt>
                <c:pt idx="3417">
                  <c:v>12062.2</c:v>
                </c:pt>
                <c:pt idx="3418">
                  <c:v>12428.99</c:v>
                </c:pt>
                <c:pt idx="3419">
                  <c:v>12598.86</c:v>
                </c:pt>
                <c:pt idx="3420">
                  <c:v>12645.5</c:v>
                </c:pt>
                <c:pt idx="3421">
                  <c:v>12638.28</c:v>
                </c:pt>
                <c:pt idx="3422">
                  <c:v>12558.76</c:v>
                </c:pt>
                <c:pt idx="3423">
                  <c:v>12427.82</c:v>
                </c:pt>
                <c:pt idx="3424">
                  <c:v>12201.33</c:v>
                </c:pt>
                <c:pt idx="3425">
                  <c:v>12186.62</c:v>
                </c:pt>
                <c:pt idx="3426">
                  <c:v>12092.16</c:v>
                </c:pt>
                <c:pt idx="3427">
                  <c:v>12162.48</c:v>
                </c:pt>
                <c:pt idx="3428">
                  <c:v>12672.85</c:v>
                </c:pt>
                <c:pt idx="3429">
                  <c:v>12445.61</c:v>
                </c:pt>
                <c:pt idx="3430">
                  <c:v>10779.86</c:v>
                </c:pt>
                <c:pt idx="3431">
                  <c:v>10402.459999999999</c:v>
                </c:pt>
                <c:pt idx="3432">
                  <c:v>9256.73</c:v>
                </c:pt>
                <c:pt idx="3433">
                  <c:v>8888.02</c:v>
                </c:pt>
                <c:pt idx="3434">
                  <c:v>8673.84</c:v>
                </c:pt>
                <c:pt idx="3435">
                  <c:v>8673.36</c:v>
                </c:pt>
                <c:pt idx="3436">
                  <c:v>8867.5</c:v>
                </c:pt>
                <c:pt idx="3437">
                  <c:v>9407.6299999999992</c:v>
                </c:pt>
                <c:pt idx="3438">
                  <c:v>10361.43</c:v>
                </c:pt>
                <c:pt idx="3439">
                  <c:v>10965.71</c:v>
                </c:pt>
                <c:pt idx="3440">
                  <c:v>11612.34</c:v>
                </c:pt>
                <c:pt idx="3441">
                  <c:v>12062.2</c:v>
                </c:pt>
                <c:pt idx="3442">
                  <c:v>12428.99</c:v>
                </c:pt>
                <c:pt idx="3443">
                  <c:v>12598.86</c:v>
                </c:pt>
                <c:pt idx="3444">
                  <c:v>12645.5</c:v>
                </c:pt>
                <c:pt idx="3445">
                  <c:v>12638.28</c:v>
                </c:pt>
                <c:pt idx="3446">
                  <c:v>12558.76</c:v>
                </c:pt>
                <c:pt idx="3447">
                  <c:v>12427.82</c:v>
                </c:pt>
                <c:pt idx="3448">
                  <c:v>12201.33</c:v>
                </c:pt>
                <c:pt idx="3449">
                  <c:v>12186.62</c:v>
                </c:pt>
                <c:pt idx="3450">
                  <c:v>12092.16</c:v>
                </c:pt>
                <c:pt idx="3451">
                  <c:v>12162.48</c:v>
                </c:pt>
                <c:pt idx="3452">
                  <c:v>12672.85</c:v>
                </c:pt>
                <c:pt idx="3453">
                  <c:v>12445.61</c:v>
                </c:pt>
                <c:pt idx="3454">
                  <c:v>10779.86</c:v>
                </c:pt>
                <c:pt idx="3455">
                  <c:v>10402.459999999999</c:v>
                </c:pt>
                <c:pt idx="3456">
                  <c:v>9729.3700000000008</c:v>
                </c:pt>
                <c:pt idx="3457">
                  <c:v>9406.5</c:v>
                </c:pt>
                <c:pt idx="3458">
                  <c:v>8804.7199999999993</c:v>
                </c:pt>
                <c:pt idx="3459">
                  <c:v>8723.2099999999991</c:v>
                </c:pt>
                <c:pt idx="3460">
                  <c:v>8879.7900000000009</c:v>
                </c:pt>
                <c:pt idx="3461">
                  <c:v>9739.39</c:v>
                </c:pt>
                <c:pt idx="3462">
                  <c:v>10328.299999999999</c:v>
                </c:pt>
                <c:pt idx="3463">
                  <c:v>11076.6</c:v>
                </c:pt>
                <c:pt idx="3464">
                  <c:v>11670.17</c:v>
                </c:pt>
                <c:pt idx="3465">
                  <c:v>12217.89</c:v>
                </c:pt>
                <c:pt idx="3466">
                  <c:v>12733.25</c:v>
                </c:pt>
                <c:pt idx="3467">
                  <c:v>13065.21</c:v>
                </c:pt>
                <c:pt idx="3468">
                  <c:v>13279.19</c:v>
                </c:pt>
                <c:pt idx="3469">
                  <c:v>13531.58</c:v>
                </c:pt>
                <c:pt idx="3470">
                  <c:v>13672.15</c:v>
                </c:pt>
                <c:pt idx="3471">
                  <c:v>13660.5</c:v>
                </c:pt>
                <c:pt idx="3472">
                  <c:v>13475.8</c:v>
                </c:pt>
                <c:pt idx="3473">
                  <c:v>13140.87</c:v>
                </c:pt>
                <c:pt idx="3474">
                  <c:v>12638.98</c:v>
                </c:pt>
                <c:pt idx="3475">
                  <c:v>12637.52</c:v>
                </c:pt>
                <c:pt idx="3476">
                  <c:v>13162.53</c:v>
                </c:pt>
                <c:pt idx="3477">
                  <c:v>12743.53</c:v>
                </c:pt>
                <c:pt idx="3478">
                  <c:v>11626.27</c:v>
                </c:pt>
                <c:pt idx="3479">
                  <c:v>10703.62</c:v>
                </c:pt>
                <c:pt idx="3480">
                  <c:v>10036.299999999999</c:v>
                </c:pt>
                <c:pt idx="3481">
                  <c:v>9532.5300000000007</c:v>
                </c:pt>
                <c:pt idx="3482">
                  <c:v>8954.16</c:v>
                </c:pt>
                <c:pt idx="3483">
                  <c:v>8861.77</c:v>
                </c:pt>
                <c:pt idx="3484">
                  <c:v>9357.2099999999991</c:v>
                </c:pt>
                <c:pt idx="3485">
                  <c:v>9676.06</c:v>
                </c:pt>
                <c:pt idx="3486">
                  <c:v>10568.52</c:v>
                </c:pt>
                <c:pt idx="3487">
                  <c:v>10893.99</c:v>
                </c:pt>
                <c:pt idx="3488">
                  <c:v>11752.58</c:v>
                </c:pt>
                <c:pt idx="3489">
                  <c:v>12263.17</c:v>
                </c:pt>
                <c:pt idx="3490">
                  <c:v>12721.76</c:v>
                </c:pt>
                <c:pt idx="3491">
                  <c:v>13009</c:v>
                </c:pt>
                <c:pt idx="3492">
                  <c:v>13148.94</c:v>
                </c:pt>
                <c:pt idx="3493">
                  <c:v>13347.89</c:v>
                </c:pt>
                <c:pt idx="3494">
                  <c:v>13388.54</c:v>
                </c:pt>
                <c:pt idx="3495">
                  <c:v>13264.29</c:v>
                </c:pt>
                <c:pt idx="3496">
                  <c:v>13026.88</c:v>
                </c:pt>
                <c:pt idx="3497">
                  <c:v>12681.33</c:v>
                </c:pt>
                <c:pt idx="3498">
                  <c:v>12257.98</c:v>
                </c:pt>
                <c:pt idx="3499">
                  <c:v>12343.52</c:v>
                </c:pt>
                <c:pt idx="3500">
                  <c:v>12915.21</c:v>
                </c:pt>
                <c:pt idx="3501">
                  <c:v>12716.98</c:v>
                </c:pt>
                <c:pt idx="3502">
                  <c:v>10971.88</c:v>
                </c:pt>
                <c:pt idx="3503">
                  <c:v>10126.57</c:v>
                </c:pt>
                <c:pt idx="3504">
                  <c:v>10036.549999999999</c:v>
                </c:pt>
                <c:pt idx="3505">
                  <c:v>9527.5</c:v>
                </c:pt>
                <c:pt idx="3506">
                  <c:v>8832.59</c:v>
                </c:pt>
                <c:pt idx="3507">
                  <c:v>8920.2000000000007</c:v>
                </c:pt>
                <c:pt idx="3508">
                  <c:v>8839.82</c:v>
                </c:pt>
                <c:pt idx="3509">
                  <c:v>9653.33</c:v>
                </c:pt>
                <c:pt idx="3510">
                  <c:v>10203.5</c:v>
                </c:pt>
                <c:pt idx="3511">
                  <c:v>10876.48</c:v>
                </c:pt>
                <c:pt idx="3512">
                  <c:v>11509.52</c:v>
                </c:pt>
                <c:pt idx="3513">
                  <c:v>12128.75</c:v>
                </c:pt>
                <c:pt idx="3514">
                  <c:v>12705.45</c:v>
                </c:pt>
                <c:pt idx="3515">
                  <c:v>13138.51</c:v>
                </c:pt>
                <c:pt idx="3516">
                  <c:v>13352.14</c:v>
                </c:pt>
                <c:pt idx="3517">
                  <c:v>13562.77</c:v>
                </c:pt>
                <c:pt idx="3518">
                  <c:v>13638.24</c:v>
                </c:pt>
                <c:pt idx="3519">
                  <c:v>13654.17</c:v>
                </c:pt>
                <c:pt idx="3520">
                  <c:v>13459.59</c:v>
                </c:pt>
                <c:pt idx="3521">
                  <c:v>13151.43</c:v>
                </c:pt>
                <c:pt idx="3522">
                  <c:v>12588.08</c:v>
                </c:pt>
                <c:pt idx="3523">
                  <c:v>12459.34</c:v>
                </c:pt>
                <c:pt idx="3524">
                  <c:v>13027.36</c:v>
                </c:pt>
                <c:pt idx="3525">
                  <c:v>12857.27</c:v>
                </c:pt>
                <c:pt idx="3526">
                  <c:v>11861.56</c:v>
                </c:pt>
                <c:pt idx="3527">
                  <c:v>10724.69</c:v>
                </c:pt>
                <c:pt idx="3528">
                  <c:v>9892.7099999999991</c:v>
                </c:pt>
                <c:pt idx="3529">
                  <c:v>9368.4599999999991</c:v>
                </c:pt>
                <c:pt idx="3530">
                  <c:v>8991.43</c:v>
                </c:pt>
                <c:pt idx="3531">
                  <c:v>8830.7000000000007</c:v>
                </c:pt>
                <c:pt idx="3532">
                  <c:v>8802.85</c:v>
                </c:pt>
                <c:pt idx="3533">
                  <c:v>8789.17</c:v>
                </c:pt>
                <c:pt idx="3534">
                  <c:v>8917.33</c:v>
                </c:pt>
                <c:pt idx="3535">
                  <c:v>9264.0400000000009</c:v>
                </c:pt>
                <c:pt idx="3536">
                  <c:v>9927.59</c:v>
                </c:pt>
                <c:pt idx="3537">
                  <c:v>10396.879999999999</c:v>
                </c:pt>
                <c:pt idx="3538">
                  <c:v>10869.23</c:v>
                </c:pt>
                <c:pt idx="3539">
                  <c:v>11216.15</c:v>
                </c:pt>
                <c:pt idx="3540">
                  <c:v>11090.77</c:v>
                </c:pt>
                <c:pt idx="3541">
                  <c:v>11288.43</c:v>
                </c:pt>
                <c:pt idx="3542">
                  <c:v>11365.96</c:v>
                </c:pt>
                <c:pt idx="3543">
                  <c:v>11223.23</c:v>
                </c:pt>
                <c:pt idx="3544">
                  <c:v>11118.08</c:v>
                </c:pt>
                <c:pt idx="3545">
                  <c:v>11049.94</c:v>
                </c:pt>
                <c:pt idx="3546">
                  <c:v>11090.19</c:v>
                </c:pt>
                <c:pt idx="3547">
                  <c:v>11173.23</c:v>
                </c:pt>
                <c:pt idx="3548">
                  <c:v>11496.72</c:v>
                </c:pt>
                <c:pt idx="3549">
                  <c:v>11373.8</c:v>
                </c:pt>
                <c:pt idx="3550">
                  <c:v>10696.47</c:v>
                </c:pt>
                <c:pt idx="3551">
                  <c:v>10063.25</c:v>
                </c:pt>
                <c:pt idx="3552">
                  <c:v>9306.0400000000009</c:v>
                </c:pt>
                <c:pt idx="3553">
                  <c:v>9061.7099999999991</c:v>
                </c:pt>
                <c:pt idx="3554">
                  <c:v>8761.18</c:v>
                </c:pt>
                <c:pt idx="3555">
                  <c:v>8588.81</c:v>
                </c:pt>
                <c:pt idx="3556">
                  <c:v>8532.75</c:v>
                </c:pt>
                <c:pt idx="3557">
                  <c:v>8437.44</c:v>
                </c:pt>
                <c:pt idx="3558">
                  <c:v>8372.32</c:v>
                </c:pt>
                <c:pt idx="3559">
                  <c:v>8611.14</c:v>
                </c:pt>
                <c:pt idx="3560">
                  <c:v>9115.4599999999991</c:v>
                </c:pt>
                <c:pt idx="3561">
                  <c:v>9657.9599999999991</c:v>
                </c:pt>
                <c:pt idx="3562">
                  <c:v>10031.16</c:v>
                </c:pt>
                <c:pt idx="3563">
                  <c:v>10285.040000000001</c:v>
                </c:pt>
                <c:pt idx="3564">
                  <c:v>10199.92</c:v>
                </c:pt>
                <c:pt idx="3565">
                  <c:v>10164.299999999999</c:v>
                </c:pt>
                <c:pt idx="3566">
                  <c:v>10136.65</c:v>
                </c:pt>
                <c:pt idx="3567">
                  <c:v>10146.450000000001</c:v>
                </c:pt>
                <c:pt idx="3568">
                  <c:v>10157.15</c:v>
                </c:pt>
                <c:pt idx="3569">
                  <c:v>10284.700000000001</c:v>
                </c:pt>
                <c:pt idx="3570">
                  <c:v>10377.4</c:v>
                </c:pt>
                <c:pt idx="3571">
                  <c:v>10722.17</c:v>
                </c:pt>
                <c:pt idx="3572">
                  <c:v>10969.45</c:v>
                </c:pt>
                <c:pt idx="3573">
                  <c:v>10807.34</c:v>
                </c:pt>
                <c:pt idx="3574">
                  <c:v>9948.2000000000007</c:v>
                </c:pt>
                <c:pt idx="3575">
                  <c:v>9895.9699999999993</c:v>
                </c:pt>
                <c:pt idx="3576">
                  <c:v>9279.36</c:v>
                </c:pt>
                <c:pt idx="3577">
                  <c:v>8852.4</c:v>
                </c:pt>
                <c:pt idx="3578">
                  <c:v>8586.11</c:v>
                </c:pt>
                <c:pt idx="3579">
                  <c:v>8472.67</c:v>
                </c:pt>
                <c:pt idx="3580">
                  <c:v>8493.11</c:v>
                </c:pt>
                <c:pt idx="3581">
                  <c:v>8521.93</c:v>
                </c:pt>
                <c:pt idx="3582">
                  <c:v>8676.58</c:v>
                </c:pt>
                <c:pt idx="3583">
                  <c:v>8837.1200000000008</c:v>
                </c:pt>
                <c:pt idx="3584">
                  <c:v>9153.61</c:v>
                </c:pt>
                <c:pt idx="3585">
                  <c:v>9421.48</c:v>
                </c:pt>
                <c:pt idx="3586">
                  <c:v>9911.9599999999991</c:v>
                </c:pt>
                <c:pt idx="3587">
                  <c:v>9892.93</c:v>
                </c:pt>
                <c:pt idx="3588">
                  <c:v>9928.15</c:v>
                </c:pt>
                <c:pt idx="3589">
                  <c:v>10032.790000000001</c:v>
                </c:pt>
                <c:pt idx="3590">
                  <c:v>10270.879999999999</c:v>
                </c:pt>
                <c:pt idx="3591">
                  <c:v>10277.39</c:v>
                </c:pt>
                <c:pt idx="3592">
                  <c:v>10220.43</c:v>
                </c:pt>
                <c:pt idx="3593">
                  <c:v>10500.13</c:v>
                </c:pt>
                <c:pt idx="3594">
                  <c:v>10432.870000000001</c:v>
                </c:pt>
                <c:pt idx="3595">
                  <c:v>10412.040000000001</c:v>
                </c:pt>
                <c:pt idx="3596">
                  <c:v>10987.77</c:v>
                </c:pt>
                <c:pt idx="3597">
                  <c:v>11015.38</c:v>
                </c:pt>
                <c:pt idx="3598">
                  <c:v>10181.629999999999</c:v>
                </c:pt>
                <c:pt idx="3599">
                  <c:v>9805.27</c:v>
                </c:pt>
                <c:pt idx="3600">
                  <c:v>9270.43</c:v>
                </c:pt>
                <c:pt idx="3601">
                  <c:v>8894.8799999999992</c:v>
                </c:pt>
                <c:pt idx="3602">
                  <c:v>8682.2199999999993</c:v>
                </c:pt>
                <c:pt idx="3603">
                  <c:v>8644.3799999999992</c:v>
                </c:pt>
                <c:pt idx="3604">
                  <c:v>8865.35</c:v>
                </c:pt>
                <c:pt idx="3605">
                  <c:v>9333.3700000000008</c:v>
                </c:pt>
                <c:pt idx="3606">
                  <c:v>10060.459999999999</c:v>
                </c:pt>
                <c:pt idx="3607">
                  <c:v>10986.2</c:v>
                </c:pt>
                <c:pt idx="3608">
                  <c:v>11672.93</c:v>
                </c:pt>
                <c:pt idx="3609">
                  <c:v>12028</c:v>
                </c:pt>
                <c:pt idx="3610">
                  <c:v>12506.21</c:v>
                </c:pt>
                <c:pt idx="3611">
                  <c:v>12786.94</c:v>
                </c:pt>
                <c:pt idx="3612">
                  <c:v>12969.8</c:v>
                </c:pt>
                <c:pt idx="3613">
                  <c:v>13161.08</c:v>
                </c:pt>
                <c:pt idx="3614">
                  <c:v>13263.36</c:v>
                </c:pt>
                <c:pt idx="3615">
                  <c:v>13222.76</c:v>
                </c:pt>
                <c:pt idx="3616">
                  <c:v>13061.34</c:v>
                </c:pt>
                <c:pt idx="3617">
                  <c:v>12772.79</c:v>
                </c:pt>
                <c:pt idx="3618">
                  <c:v>12306.57</c:v>
                </c:pt>
                <c:pt idx="3619">
                  <c:v>12307.54</c:v>
                </c:pt>
                <c:pt idx="3620">
                  <c:v>12861.32</c:v>
                </c:pt>
                <c:pt idx="3621">
                  <c:v>12701.68</c:v>
                </c:pt>
                <c:pt idx="3622">
                  <c:v>11178.75</c:v>
                </c:pt>
                <c:pt idx="3623">
                  <c:v>10591.24</c:v>
                </c:pt>
                <c:pt idx="3624">
                  <c:v>9670.68</c:v>
                </c:pt>
                <c:pt idx="3625">
                  <c:v>8946.25</c:v>
                </c:pt>
                <c:pt idx="3626">
                  <c:v>9013.59</c:v>
                </c:pt>
                <c:pt idx="3627">
                  <c:v>8926.99</c:v>
                </c:pt>
                <c:pt idx="3628">
                  <c:v>8732.68</c:v>
                </c:pt>
                <c:pt idx="3629">
                  <c:v>9188.8799999999992</c:v>
                </c:pt>
                <c:pt idx="3630">
                  <c:v>10595.65</c:v>
                </c:pt>
                <c:pt idx="3631">
                  <c:v>11302.49</c:v>
                </c:pt>
                <c:pt idx="3632">
                  <c:v>11636.47</c:v>
                </c:pt>
                <c:pt idx="3633">
                  <c:v>12219.67</c:v>
                </c:pt>
                <c:pt idx="3634">
                  <c:v>12790.78</c:v>
                </c:pt>
                <c:pt idx="3635">
                  <c:v>13064.07</c:v>
                </c:pt>
                <c:pt idx="3636">
                  <c:v>13454.08</c:v>
                </c:pt>
                <c:pt idx="3637">
                  <c:v>13345.23</c:v>
                </c:pt>
                <c:pt idx="3638">
                  <c:v>13267.23</c:v>
                </c:pt>
                <c:pt idx="3639">
                  <c:v>13117.44</c:v>
                </c:pt>
                <c:pt idx="3640">
                  <c:v>12786.47</c:v>
                </c:pt>
                <c:pt idx="3641">
                  <c:v>12688.21</c:v>
                </c:pt>
                <c:pt idx="3642">
                  <c:v>12403.27</c:v>
                </c:pt>
                <c:pt idx="3643">
                  <c:v>12485.3</c:v>
                </c:pt>
                <c:pt idx="3644">
                  <c:v>12946.59</c:v>
                </c:pt>
                <c:pt idx="3645">
                  <c:v>12790.43</c:v>
                </c:pt>
                <c:pt idx="3646">
                  <c:v>11626.96</c:v>
                </c:pt>
                <c:pt idx="3647">
                  <c:v>10573.63</c:v>
                </c:pt>
                <c:pt idx="3648">
                  <c:v>9775.43</c:v>
                </c:pt>
                <c:pt idx="3649">
                  <c:v>9097.2099999999991</c:v>
                </c:pt>
                <c:pt idx="3650">
                  <c:v>8845.2099999999991</c:v>
                </c:pt>
                <c:pt idx="3651">
                  <c:v>8965.51</c:v>
                </c:pt>
                <c:pt idx="3652">
                  <c:v>8933.6299999999992</c:v>
                </c:pt>
                <c:pt idx="3653">
                  <c:v>9346.89</c:v>
                </c:pt>
                <c:pt idx="3654">
                  <c:v>10697.56</c:v>
                </c:pt>
                <c:pt idx="3655">
                  <c:v>11422.75</c:v>
                </c:pt>
                <c:pt idx="3656">
                  <c:v>12007.41</c:v>
                </c:pt>
                <c:pt idx="3657">
                  <c:v>12371.68</c:v>
                </c:pt>
                <c:pt idx="3658">
                  <c:v>12816.77</c:v>
                </c:pt>
                <c:pt idx="3659">
                  <c:v>13083.26</c:v>
                </c:pt>
                <c:pt idx="3660">
                  <c:v>13105.07</c:v>
                </c:pt>
                <c:pt idx="3661">
                  <c:v>13213.33</c:v>
                </c:pt>
                <c:pt idx="3662">
                  <c:v>13159.69</c:v>
                </c:pt>
                <c:pt idx="3663">
                  <c:v>13094.98</c:v>
                </c:pt>
                <c:pt idx="3664">
                  <c:v>12833.17</c:v>
                </c:pt>
                <c:pt idx="3665">
                  <c:v>12592.56</c:v>
                </c:pt>
                <c:pt idx="3666">
                  <c:v>12229.09</c:v>
                </c:pt>
                <c:pt idx="3667">
                  <c:v>12331.16</c:v>
                </c:pt>
                <c:pt idx="3668">
                  <c:v>12773.59</c:v>
                </c:pt>
                <c:pt idx="3669">
                  <c:v>12530.24</c:v>
                </c:pt>
                <c:pt idx="3670">
                  <c:v>11608.29</c:v>
                </c:pt>
                <c:pt idx="3671">
                  <c:v>10446.629999999999</c:v>
                </c:pt>
                <c:pt idx="3672">
                  <c:v>10073.6</c:v>
                </c:pt>
                <c:pt idx="3673">
                  <c:v>9291.84</c:v>
                </c:pt>
                <c:pt idx="3674">
                  <c:v>8964.9500000000007</c:v>
                </c:pt>
                <c:pt idx="3675">
                  <c:v>8842.5</c:v>
                </c:pt>
                <c:pt idx="3676">
                  <c:v>9200.02</c:v>
                </c:pt>
                <c:pt idx="3677">
                  <c:v>9788.36</c:v>
                </c:pt>
                <c:pt idx="3678">
                  <c:v>10627.1</c:v>
                </c:pt>
                <c:pt idx="3679">
                  <c:v>11382.62</c:v>
                </c:pt>
                <c:pt idx="3680">
                  <c:v>12005.65</c:v>
                </c:pt>
                <c:pt idx="3681">
                  <c:v>12451.12</c:v>
                </c:pt>
                <c:pt idx="3682">
                  <c:v>12934.33</c:v>
                </c:pt>
                <c:pt idx="3683">
                  <c:v>12965.47</c:v>
                </c:pt>
                <c:pt idx="3684">
                  <c:v>13444.67</c:v>
                </c:pt>
                <c:pt idx="3685">
                  <c:v>13531.38</c:v>
                </c:pt>
                <c:pt idx="3686">
                  <c:v>13588.61</c:v>
                </c:pt>
                <c:pt idx="3687">
                  <c:v>13464.08</c:v>
                </c:pt>
                <c:pt idx="3688">
                  <c:v>13383.95</c:v>
                </c:pt>
                <c:pt idx="3689">
                  <c:v>13098.33</c:v>
                </c:pt>
                <c:pt idx="3690">
                  <c:v>12578.86</c:v>
                </c:pt>
                <c:pt idx="3691">
                  <c:v>12383.71</c:v>
                </c:pt>
                <c:pt idx="3692">
                  <c:v>12832.75</c:v>
                </c:pt>
                <c:pt idx="3693">
                  <c:v>12725.97</c:v>
                </c:pt>
                <c:pt idx="3694">
                  <c:v>11669.07</c:v>
                </c:pt>
                <c:pt idx="3695">
                  <c:v>10493.43</c:v>
                </c:pt>
                <c:pt idx="3696">
                  <c:v>9718.7199999999993</c:v>
                </c:pt>
                <c:pt idx="3697">
                  <c:v>8976.99</c:v>
                </c:pt>
                <c:pt idx="3698">
                  <c:v>8677.35</c:v>
                </c:pt>
                <c:pt idx="3699">
                  <c:v>8545.84</c:v>
                </c:pt>
                <c:pt idx="3700">
                  <c:v>8556.19</c:v>
                </c:pt>
                <c:pt idx="3701">
                  <c:v>8953</c:v>
                </c:pt>
                <c:pt idx="3702">
                  <c:v>9090.17</c:v>
                </c:pt>
                <c:pt idx="3703">
                  <c:v>9236.09</c:v>
                </c:pt>
                <c:pt idx="3704">
                  <c:v>9647.11</c:v>
                </c:pt>
                <c:pt idx="3705">
                  <c:v>10072.75</c:v>
                </c:pt>
                <c:pt idx="3706">
                  <c:v>10425.120000000001</c:v>
                </c:pt>
                <c:pt idx="3707">
                  <c:v>10868.13</c:v>
                </c:pt>
                <c:pt idx="3708">
                  <c:v>10942.74</c:v>
                </c:pt>
                <c:pt idx="3709">
                  <c:v>10881.09</c:v>
                </c:pt>
                <c:pt idx="3710">
                  <c:v>10807.75</c:v>
                </c:pt>
                <c:pt idx="3711">
                  <c:v>10822.69</c:v>
                </c:pt>
                <c:pt idx="3712">
                  <c:v>10726.51</c:v>
                </c:pt>
                <c:pt idx="3713">
                  <c:v>10803.29</c:v>
                </c:pt>
                <c:pt idx="3714">
                  <c:v>10680.19</c:v>
                </c:pt>
                <c:pt idx="3715">
                  <c:v>10696.22</c:v>
                </c:pt>
                <c:pt idx="3716">
                  <c:v>11170.16</c:v>
                </c:pt>
                <c:pt idx="3717">
                  <c:v>11184.3</c:v>
                </c:pt>
                <c:pt idx="3718">
                  <c:v>10628.88</c:v>
                </c:pt>
                <c:pt idx="3719">
                  <c:v>9950.7900000000009</c:v>
                </c:pt>
                <c:pt idx="3720">
                  <c:v>9352.15</c:v>
                </c:pt>
                <c:pt idx="3721">
                  <c:v>8897.51</c:v>
                </c:pt>
                <c:pt idx="3722">
                  <c:v>8604.9</c:v>
                </c:pt>
                <c:pt idx="3723">
                  <c:v>8455.11</c:v>
                </c:pt>
                <c:pt idx="3724">
                  <c:v>8409.7800000000007</c:v>
                </c:pt>
                <c:pt idx="3725">
                  <c:v>8352.4500000000007</c:v>
                </c:pt>
                <c:pt idx="3726">
                  <c:v>8625.92</c:v>
                </c:pt>
                <c:pt idx="3727">
                  <c:v>8788.3700000000008</c:v>
                </c:pt>
                <c:pt idx="3728">
                  <c:v>9005.83</c:v>
                </c:pt>
                <c:pt idx="3729">
                  <c:v>9484.69</c:v>
                </c:pt>
                <c:pt idx="3730">
                  <c:v>9897.85</c:v>
                </c:pt>
                <c:pt idx="3731">
                  <c:v>10090.41</c:v>
                </c:pt>
                <c:pt idx="3732">
                  <c:v>10309.44</c:v>
                </c:pt>
                <c:pt idx="3733">
                  <c:v>10395.98</c:v>
                </c:pt>
                <c:pt idx="3734">
                  <c:v>10529.5</c:v>
                </c:pt>
                <c:pt idx="3735">
                  <c:v>10649.8</c:v>
                </c:pt>
                <c:pt idx="3736">
                  <c:v>10682.06</c:v>
                </c:pt>
                <c:pt idx="3737">
                  <c:v>10747.04</c:v>
                </c:pt>
                <c:pt idx="3738">
                  <c:v>10738.1</c:v>
                </c:pt>
                <c:pt idx="3739">
                  <c:v>10813.16</c:v>
                </c:pt>
                <c:pt idx="3740">
                  <c:v>11571.61</c:v>
                </c:pt>
                <c:pt idx="3741">
                  <c:v>11071.36</c:v>
                </c:pt>
                <c:pt idx="3742">
                  <c:v>10282.66</c:v>
                </c:pt>
                <c:pt idx="3743">
                  <c:v>9858.11</c:v>
                </c:pt>
                <c:pt idx="3744">
                  <c:v>9327.77</c:v>
                </c:pt>
                <c:pt idx="3745">
                  <c:v>9052.8799999999992</c:v>
                </c:pt>
                <c:pt idx="3746">
                  <c:v>8866.2199999999993</c:v>
                </c:pt>
                <c:pt idx="3747">
                  <c:v>8793.49</c:v>
                </c:pt>
                <c:pt idx="3748">
                  <c:v>9001.5499999999993</c:v>
                </c:pt>
                <c:pt idx="3749">
                  <c:v>9102.2800000000007</c:v>
                </c:pt>
                <c:pt idx="3750">
                  <c:v>10389.719999999999</c:v>
                </c:pt>
                <c:pt idx="3751">
                  <c:v>11181.37</c:v>
                </c:pt>
                <c:pt idx="3752">
                  <c:v>11712.86</c:v>
                </c:pt>
                <c:pt idx="3753">
                  <c:v>12167.03</c:v>
                </c:pt>
                <c:pt idx="3754">
                  <c:v>12662.14</c:v>
                </c:pt>
                <c:pt idx="3755">
                  <c:v>12812.23</c:v>
                </c:pt>
                <c:pt idx="3756">
                  <c:v>12852.05</c:v>
                </c:pt>
                <c:pt idx="3757">
                  <c:v>12914.01</c:v>
                </c:pt>
                <c:pt idx="3758">
                  <c:v>12780.5</c:v>
                </c:pt>
                <c:pt idx="3759">
                  <c:v>12696.44</c:v>
                </c:pt>
                <c:pt idx="3760">
                  <c:v>12461.84</c:v>
                </c:pt>
                <c:pt idx="3761">
                  <c:v>12166.34</c:v>
                </c:pt>
                <c:pt idx="3762">
                  <c:v>11850.99</c:v>
                </c:pt>
                <c:pt idx="3763">
                  <c:v>11951.95</c:v>
                </c:pt>
                <c:pt idx="3764">
                  <c:v>12608.82</c:v>
                </c:pt>
                <c:pt idx="3765">
                  <c:v>12409.27</c:v>
                </c:pt>
                <c:pt idx="3766">
                  <c:v>10882.84</c:v>
                </c:pt>
                <c:pt idx="3767">
                  <c:v>10167.44</c:v>
                </c:pt>
                <c:pt idx="3768">
                  <c:v>10028.629999999999</c:v>
                </c:pt>
                <c:pt idx="3769">
                  <c:v>9374.75</c:v>
                </c:pt>
                <c:pt idx="3770">
                  <c:v>9339.5400000000009</c:v>
                </c:pt>
                <c:pt idx="3771">
                  <c:v>9254.32</c:v>
                </c:pt>
                <c:pt idx="3772">
                  <c:v>9399.75</c:v>
                </c:pt>
                <c:pt idx="3773">
                  <c:v>9812.5499999999993</c:v>
                </c:pt>
                <c:pt idx="3774">
                  <c:v>10767.34</c:v>
                </c:pt>
                <c:pt idx="3775">
                  <c:v>11474.61</c:v>
                </c:pt>
                <c:pt idx="3776">
                  <c:v>11831.64</c:v>
                </c:pt>
                <c:pt idx="3777">
                  <c:v>12381.08</c:v>
                </c:pt>
                <c:pt idx="3778">
                  <c:v>12718.29</c:v>
                </c:pt>
                <c:pt idx="3779">
                  <c:v>12969.16</c:v>
                </c:pt>
                <c:pt idx="3780">
                  <c:v>13081.53</c:v>
                </c:pt>
                <c:pt idx="3781">
                  <c:v>13173.28</c:v>
                </c:pt>
                <c:pt idx="3782">
                  <c:v>13204.46</c:v>
                </c:pt>
                <c:pt idx="3783">
                  <c:v>13158.2</c:v>
                </c:pt>
                <c:pt idx="3784">
                  <c:v>12893.66</c:v>
                </c:pt>
                <c:pt idx="3785">
                  <c:v>12627.54</c:v>
                </c:pt>
                <c:pt idx="3786">
                  <c:v>12367.3</c:v>
                </c:pt>
                <c:pt idx="3787">
                  <c:v>12378.7</c:v>
                </c:pt>
                <c:pt idx="3788">
                  <c:v>12932.7</c:v>
                </c:pt>
                <c:pt idx="3789">
                  <c:v>12795.23</c:v>
                </c:pt>
                <c:pt idx="3790">
                  <c:v>11788.81</c:v>
                </c:pt>
                <c:pt idx="3791">
                  <c:v>10801.53</c:v>
                </c:pt>
                <c:pt idx="3792">
                  <c:v>10026.290000000001</c:v>
                </c:pt>
                <c:pt idx="3793">
                  <c:v>9577.2000000000007</c:v>
                </c:pt>
                <c:pt idx="3794">
                  <c:v>9323.2800000000007</c:v>
                </c:pt>
                <c:pt idx="3795">
                  <c:v>9213.68</c:v>
                </c:pt>
                <c:pt idx="3796">
                  <c:v>9368.4699999999993</c:v>
                </c:pt>
                <c:pt idx="3797">
                  <c:v>9798.06</c:v>
                </c:pt>
                <c:pt idx="3798">
                  <c:v>10615.69</c:v>
                </c:pt>
                <c:pt idx="3799">
                  <c:v>11264.04</c:v>
                </c:pt>
                <c:pt idx="3800">
                  <c:v>11954.46</c:v>
                </c:pt>
                <c:pt idx="3801">
                  <c:v>12385.94</c:v>
                </c:pt>
                <c:pt idx="3802">
                  <c:v>12890.71</c:v>
                </c:pt>
                <c:pt idx="3803">
                  <c:v>13193.67</c:v>
                </c:pt>
                <c:pt idx="3804">
                  <c:v>13316.48</c:v>
                </c:pt>
                <c:pt idx="3805">
                  <c:v>13432.55</c:v>
                </c:pt>
                <c:pt idx="3806">
                  <c:v>13403.14</c:v>
                </c:pt>
                <c:pt idx="3807">
                  <c:v>13343.88</c:v>
                </c:pt>
                <c:pt idx="3808">
                  <c:v>13111.68</c:v>
                </c:pt>
                <c:pt idx="3809">
                  <c:v>12852.58</c:v>
                </c:pt>
                <c:pt idx="3810">
                  <c:v>12518.57</c:v>
                </c:pt>
                <c:pt idx="3811">
                  <c:v>12563.12</c:v>
                </c:pt>
                <c:pt idx="3812">
                  <c:v>13110.96</c:v>
                </c:pt>
                <c:pt idx="3813">
                  <c:v>12972.35</c:v>
                </c:pt>
                <c:pt idx="3814">
                  <c:v>11839.68</c:v>
                </c:pt>
                <c:pt idx="3815">
                  <c:v>10287.77</c:v>
                </c:pt>
                <c:pt idx="3816">
                  <c:v>10142.83</c:v>
                </c:pt>
                <c:pt idx="3817">
                  <c:v>9595.01</c:v>
                </c:pt>
                <c:pt idx="3818">
                  <c:v>9385.91</c:v>
                </c:pt>
                <c:pt idx="3819">
                  <c:v>9279.09</c:v>
                </c:pt>
                <c:pt idx="3820">
                  <c:v>9439.24</c:v>
                </c:pt>
                <c:pt idx="3821">
                  <c:v>9841.48</c:v>
                </c:pt>
                <c:pt idx="3822">
                  <c:v>10707.61</c:v>
                </c:pt>
                <c:pt idx="3823">
                  <c:v>11368.68</c:v>
                </c:pt>
                <c:pt idx="3824">
                  <c:v>11973.36</c:v>
                </c:pt>
                <c:pt idx="3825">
                  <c:v>12569.9</c:v>
                </c:pt>
                <c:pt idx="3826">
                  <c:v>13016.11</c:v>
                </c:pt>
                <c:pt idx="3827">
                  <c:v>13397.47</c:v>
                </c:pt>
                <c:pt idx="3828">
                  <c:v>13573.35</c:v>
                </c:pt>
                <c:pt idx="3829">
                  <c:v>13774.07</c:v>
                </c:pt>
                <c:pt idx="3830">
                  <c:v>13768.71</c:v>
                </c:pt>
                <c:pt idx="3831">
                  <c:v>13784.16</c:v>
                </c:pt>
                <c:pt idx="3832">
                  <c:v>13569.98</c:v>
                </c:pt>
                <c:pt idx="3833">
                  <c:v>13257.21</c:v>
                </c:pt>
                <c:pt idx="3834">
                  <c:v>12810.34</c:v>
                </c:pt>
                <c:pt idx="3835">
                  <c:v>12728.61</c:v>
                </c:pt>
                <c:pt idx="3836">
                  <c:v>13211.75</c:v>
                </c:pt>
                <c:pt idx="3837">
                  <c:v>13085.77</c:v>
                </c:pt>
                <c:pt idx="3838">
                  <c:v>12028.21</c:v>
                </c:pt>
                <c:pt idx="3839">
                  <c:v>10462.61</c:v>
                </c:pt>
                <c:pt idx="3840">
                  <c:v>10107.120000000001</c:v>
                </c:pt>
                <c:pt idx="3841">
                  <c:v>9630.15</c:v>
                </c:pt>
                <c:pt idx="3842">
                  <c:v>9340.82</c:v>
                </c:pt>
                <c:pt idx="3843">
                  <c:v>9227.57</c:v>
                </c:pt>
                <c:pt idx="3844">
                  <c:v>9363.52</c:v>
                </c:pt>
                <c:pt idx="3845">
                  <c:v>9751.17</c:v>
                </c:pt>
                <c:pt idx="3846">
                  <c:v>10623.5</c:v>
                </c:pt>
                <c:pt idx="3847">
                  <c:v>11315.54</c:v>
                </c:pt>
                <c:pt idx="3848">
                  <c:v>11770.52</c:v>
                </c:pt>
                <c:pt idx="3849">
                  <c:v>12363.11</c:v>
                </c:pt>
                <c:pt idx="3850">
                  <c:v>12927.88</c:v>
                </c:pt>
                <c:pt idx="3851">
                  <c:v>13262.47</c:v>
                </c:pt>
                <c:pt idx="3852">
                  <c:v>13434.48</c:v>
                </c:pt>
                <c:pt idx="3853">
                  <c:v>13710.53</c:v>
                </c:pt>
                <c:pt idx="3854">
                  <c:v>13795.59</c:v>
                </c:pt>
                <c:pt idx="3855">
                  <c:v>13753.98</c:v>
                </c:pt>
                <c:pt idx="3856">
                  <c:v>13485.61</c:v>
                </c:pt>
                <c:pt idx="3857">
                  <c:v>13146.2</c:v>
                </c:pt>
                <c:pt idx="3858">
                  <c:v>12654.11</c:v>
                </c:pt>
                <c:pt idx="3859">
                  <c:v>12444.99</c:v>
                </c:pt>
                <c:pt idx="3860">
                  <c:v>12841.52</c:v>
                </c:pt>
                <c:pt idx="3861">
                  <c:v>12652.51</c:v>
                </c:pt>
                <c:pt idx="3862">
                  <c:v>11709.87</c:v>
                </c:pt>
                <c:pt idx="3863">
                  <c:v>10826.12</c:v>
                </c:pt>
                <c:pt idx="3864">
                  <c:v>10077.76</c:v>
                </c:pt>
                <c:pt idx="3865">
                  <c:v>9196.48</c:v>
                </c:pt>
                <c:pt idx="3866">
                  <c:v>9261.4699999999993</c:v>
                </c:pt>
                <c:pt idx="3867">
                  <c:v>9108.49</c:v>
                </c:pt>
                <c:pt idx="3868">
                  <c:v>9074.36</c:v>
                </c:pt>
                <c:pt idx="3869">
                  <c:v>8981.85</c:v>
                </c:pt>
                <c:pt idx="3870">
                  <c:v>9459.7000000000007</c:v>
                </c:pt>
                <c:pt idx="3871">
                  <c:v>9753.81</c:v>
                </c:pt>
                <c:pt idx="3872">
                  <c:v>10055.540000000001</c:v>
                </c:pt>
                <c:pt idx="3873">
                  <c:v>10638.79</c:v>
                </c:pt>
                <c:pt idx="3874">
                  <c:v>10986.23</c:v>
                </c:pt>
                <c:pt idx="3875">
                  <c:v>11301.05</c:v>
                </c:pt>
                <c:pt idx="3876">
                  <c:v>11345.93</c:v>
                </c:pt>
                <c:pt idx="3877">
                  <c:v>11309.87</c:v>
                </c:pt>
                <c:pt idx="3878">
                  <c:v>11286.37</c:v>
                </c:pt>
                <c:pt idx="3879">
                  <c:v>11266.12</c:v>
                </c:pt>
                <c:pt idx="3880">
                  <c:v>11183.42</c:v>
                </c:pt>
                <c:pt idx="3881">
                  <c:v>11302.5</c:v>
                </c:pt>
                <c:pt idx="3882">
                  <c:v>11189.81</c:v>
                </c:pt>
                <c:pt idx="3883">
                  <c:v>11206.86</c:v>
                </c:pt>
                <c:pt idx="3884">
                  <c:v>11633.32</c:v>
                </c:pt>
                <c:pt idx="3885">
                  <c:v>11744.12</c:v>
                </c:pt>
                <c:pt idx="3886">
                  <c:v>11082.1</c:v>
                </c:pt>
                <c:pt idx="3887">
                  <c:v>10164.9</c:v>
                </c:pt>
                <c:pt idx="3888">
                  <c:v>9691.1</c:v>
                </c:pt>
                <c:pt idx="3889">
                  <c:v>9221.19</c:v>
                </c:pt>
                <c:pt idx="3890">
                  <c:v>8903.08</c:v>
                </c:pt>
                <c:pt idx="3891">
                  <c:v>8730.99</c:v>
                </c:pt>
                <c:pt idx="3892">
                  <c:v>8647.65</c:v>
                </c:pt>
                <c:pt idx="3893">
                  <c:v>8573.35</c:v>
                </c:pt>
                <c:pt idx="3894">
                  <c:v>8830.31</c:v>
                </c:pt>
                <c:pt idx="3895">
                  <c:v>9101.01</c:v>
                </c:pt>
                <c:pt idx="3896">
                  <c:v>9622.89</c:v>
                </c:pt>
                <c:pt idx="3897">
                  <c:v>10188.82</c:v>
                </c:pt>
                <c:pt idx="3898">
                  <c:v>10684.7</c:v>
                </c:pt>
                <c:pt idx="3899">
                  <c:v>10836.62</c:v>
                </c:pt>
                <c:pt idx="3900">
                  <c:v>10918.01</c:v>
                </c:pt>
                <c:pt idx="3901">
                  <c:v>11010.24</c:v>
                </c:pt>
                <c:pt idx="3902">
                  <c:v>11066.42</c:v>
                </c:pt>
                <c:pt idx="3903">
                  <c:v>10999.84</c:v>
                </c:pt>
                <c:pt idx="3904">
                  <c:v>11005.63</c:v>
                </c:pt>
                <c:pt idx="3905">
                  <c:v>11248.56</c:v>
                </c:pt>
                <c:pt idx="3906">
                  <c:v>11222.21</c:v>
                </c:pt>
                <c:pt idx="3907">
                  <c:v>11356.62</c:v>
                </c:pt>
                <c:pt idx="3908">
                  <c:v>11780.49</c:v>
                </c:pt>
                <c:pt idx="3909">
                  <c:v>11648.63</c:v>
                </c:pt>
                <c:pt idx="3910">
                  <c:v>10957.22</c:v>
                </c:pt>
                <c:pt idx="3911">
                  <c:v>10167.43</c:v>
                </c:pt>
                <c:pt idx="3912">
                  <c:v>9407.41</c:v>
                </c:pt>
                <c:pt idx="3913">
                  <c:v>9009.8799999999992</c:v>
                </c:pt>
                <c:pt idx="3914">
                  <c:v>8792.2199999999993</c:v>
                </c:pt>
                <c:pt idx="3915">
                  <c:v>8751.0300000000007</c:v>
                </c:pt>
                <c:pt idx="3916">
                  <c:v>8942.75</c:v>
                </c:pt>
                <c:pt idx="3917">
                  <c:v>9447.15</c:v>
                </c:pt>
                <c:pt idx="3918">
                  <c:v>10523.22</c:v>
                </c:pt>
                <c:pt idx="3919">
                  <c:v>11104.83</c:v>
                </c:pt>
                <c:pt idx="3920">
                  <c:v>11815.19</c:v>
                </c:pt>
                <c:pt idx="3921">
                  <c:v>12233.88</c:v>
                </c:pt>
                <c:pt idx="3922">
                  <c:v>12825.47</c:v>
                </c:pt>
                <c:pt idx="3923">
                  <c:v>13182.14</c:v>
                </c:pt>
                <c:pt idx="3924">
                  <c:v>13407.76</c:v>
                </c:pt>
                <c:pt idx="3925">
                  <c:v>13647.17</c:v>
                </c:pt>
                <c:pt idx="3926">
                  <c:v>13802.99</c:v>
                </c:pt>
                <c:pt idx="3927">
                  <c:v>13874.08</c:v>
                </c:pt>
                <c:pt idx="3928">
                  <c:v>13661.34</c:v>
                </c:pt>
                <c:pt idx="3929">
                  <c:v>13416.86</c:v>
                </c:pt>
                <c:pt idx="3930">
                  <c:v>12994.1</c:v>
                </c:pt>
                <c:pt idx="3931">
                  <c:v>12853.75</c:v>
                </c:pt>
                <c:pt idx="3932">
                  <c:v>13261.62</c:v>
                </c:pt>
                <c:pt idx="3933">
                  <c:v>12890.62</c:v>
                </c:pt>
                <c:pt idx="3934">
                  <c:v>11361.54</c:v>
                </c:pt>
                <c:pt idx="3935">
                  <c:v>10851.98</c:v>
                </c:pt>
                <c:pt idx="3936">
                  <c:v>10054.68</c:v>
                </c:pt>
                <c:pt idx="3937">
                  <c:v>9606.02</c:v>
                </c:pt>
                <c:pt idx="3938">
                  <c:v>9254.4500000000007</c:v>
                </c:pt>
                <c:pt idx="3939">
                  <c:v>9417.59</c:v>
                </c:pt>
                <c:pt idx="3940">
                  <c:v>9146.59</c:v>
                </c:pt>
                <c:pt idx="3941">
                  <c:v>9532.35</c:v>
                </c:pt>
                <c:pt idx="3942">
                  <c:v>10899.16</c:v>
                </c:pt>
                <c:pt idx="3943">
                  <c:v>11754.5</c:v>
                </c:pt>
                <c:pt idx="3944">
                  <c:v>12467.93</c:v>
                </c:pt>
                <c:pt idx="3945">
                  <c:v>13068.18</c:v>
                </c:pt>
                <c:pt idx="3946">
                  <c:v>13541.56</c:v>
                </c:pt>
                <c:pt idx="3947">
                  <c:v>14074.05</c:v>
                </c:pt>
                <c:pt idx="3948">
                  <c:v>14458.16</c:v>
                </c:pt>
                <c:pt idx="3949">
                  <c:v>14868.91</c:v>
                </c:pt>
                <c:pt idx="3950">
                  <c:v>14879.19</c:v>
                </c:pt>
                <c:pt idx="3951">
                  <c:v>14824.91</c:v>
                </c:pt>
                <c:pt idx="3952">
                  <c:v>14865.18</c:v>
                </c:pt>
                <c:pt idx="3953">
                  <c:v>14910.02</c:v>
                </c:pt>
                <c:pt idx="3954">
                  <c:v>14386.53</c:v>
                </c:pt>
                <c:pt idx="3955">
                  <c:v>14005.63</c:v>
                </c:pt>
                <c:pt idx="3956">
                  <c:v>14228.6</c:v>
                </c:pt>
                <c:pt idx="3957">
                  <c:v>13935.3</c:v>
                </c:pt>
                <c:pt idx="3958">
                  <c:v>12790.89</c:v>
                </c:pt>
                <c:pt idx="3959">
                  <c:v>11534.52</c:v>
                </c:pt>
                <c:pt idx="3960">
                  <c:v>10175.879999999999</c:v>
                </c:pt>
                <c:pt idx="3961">
                  <c:v>9838.91</c:v>
                </c:pt>
                <c:pt idx="3962">
                  <c:v>9517.4599999999991</c:v>
                </c:pt>
                <c:pt idx="3963">
                  <c:v>9579.02</c:v>
                </c:pt>
                <c:pt idx="3964">
                  <c:v>9705.7199999999993</c:v>
                </c:pt>
                <c:pt idx="3965">
                  <c:v>10132.43</c:v>
                </c:pt>
                <c:pt idx="3966">
                  <c:v>10977.83</c:v>
                </c:pt>
                <c:pt idx="3967">
                  <c:v>11813.92</c:v>
                </c:pt>
                <c:pt idx="3968">
                  <c:v>12517.92</c:v>
                </c:pt>
                <c:pt idx="3969">
                  <c:v>13098.92</c:v>
                </c:pt>
                <c:pt idx="3970">
                  <c:v>13696.87</c:v>
                </c:pt>
                <c:pt idx="3971">
                  <c:v>14236.4</c:v>
                </c:pt>
                <c:pt idx="3972">
                  <c:v>14628.6</c:v>
                </c:pt>
                <c:pt idx="3973">
                  <c:v>15013.34</c:v>
                </c:pt>
                <c:pt idx="3974">
                  <c:v>15183.59</c:v>
                </c:pt>
                <c:pt idx="3975">
                  <c:v>15098.76</c:v>
                </c:pt>
                <c:pt idx="3976">
                  <c:v>15184.81</c:v>
                </c:pt>
                <c:pt idx="3977">
                  <c:v>14891.18</c:v>
                </c:pt>
                <c:pt idx="3978">
                  <c:v>14317.23</c:v>
                </c:pt>
                <c:pt idx="3979">
                  <c:v>13973.79</c:v>
                </c:pt>
                <c:pt idx="3980">
                  <c:v>14147.46</c:v>
                </c:pt>
                <c:pt idx="3981">
                  <c:v>13743.44</c:v>
                </c:pt>
                <c:pt idx="3982">
                  <c:v>12657.18</c:v>
                </c:pt>
                <c:pt idx="3983">
                  <c:v>11612.57</c:v>
                </c:pt>
                <c:pt idx="3984">
                  <c:v>10500.33</c:v>
                </c:pt>
                <c:pt idx="3985">
                  <c:v>9880.57</c:v>
                </c:pt>
                <c:pt idx="3986">
                  <c:v>9603.26</c:v>
                </c:pt>
                <c:pt idx="3987">
                  <c:v>9519.7800000000007</c:v>
                </c:pt>
                <c:pt idx="3988">
                  <c:v>9370.2800000000007</c:v>
                </c:pt>
                <c:pt idx="3989">
                  <c:v>10054.11</c:v>
                </c:pt>
                <c:pt idx="3990">
                  <c:v>10953.74</c:v>
                </c:pt>
                <c:pt idx="3991">
                  <c:v>11784.04</c:v>
                </c:pt>
                <c:pt idx="3992">
                  <c:v>12442.5</c:v>
                </c:pt>
                <c:pt idx="3993">
                  <c:v>13041.09</c:v>
                </c:pt>
                <c:pt idx="3994">
                  <c:v>13594.91</c:v>
                </c:pt>
                <c:pt idx="3995">
                  <c:v>13750.23</c:v>
                </c:pt>
                <c:pt idx="3996">
                  <c:v>13937.21</c:v>
                </c:pt>
                <c:pt idx="3997">
                  <c:v>14093.99</c:v>
                </c:pt>
                <c:pt idx="3998">
                  <c:v>14073.67</c:v>
                </c:pt>
                <c:pt idx="3999">
                  <c:v>14058.23</c:v>
                </c:pt>
                <c:pt idx="4000">
                  <c:v>13809.03</c:v>
                </c:pt>
                <c:pt idx="4001">
                  <c:v>13534.01</c:v>
                </c:pt>
                <c:pt idx="4002">
                  <c:v>13206.21</c:v>
                </c:pt>
                <c:pt idx="4003">
                  <c:v>13069.5</c:v>
                </c:pt>
                <c:pt idx="4004">
                  <c:v>13368.01</c:v>
                </c:pt>
                <c:pt idx="4005">
                  <c:v>13190.7</c:v>
                </c:pt>
                <c:pt idx="4006">
                  <c:v>12123.32</c:v>
                </c:pt>
                <c:pt idx="4007">
                  <c:v>11081.79</c:v>
                </c:pt>
                <c:pt idx="4008">
                  <c:v>10024.450000000001</c:v>
                </c:pt>
                <c:pt idx="4009">
                  <c:v>9545.5499999999993</c:v>
                </c:pt>
                <c:pt idx="4010">
                  <c:v>9255</c:v>
                </c:pt>
                <c:pt idx="4011">
                  <c:v>9535.68</c:v>
                </c:pt>
                <c:pt idx="4012">
                  <c:v>9247.14</c:v>
                </c:pt>
                <c:pt idx="4013">
                  <c:v>9585.41</c:v>
                </c:pt>
                <c:pt idx="4014">
                  <c:v>10914.76</c:v>
                </c:pt>
                <c:pt idx="4015">
                  <c:v>11737.72</c:v>
                </c:pt>
                <c:pt idx="4016">
                  <c:v>12257.64</c:v>
                </c:pt>
                <c:pt idx="4017">
                  <c:v>12707.19</c:v>
                </c:pt>
                <c:pt idx="4018">
                  <c:v>13080.71</c:v>
                </c:pt>
                <c:pt idx="4019">
                  <c:v>13360.54</c:v>
                </c:pt>
                <c:pt idx="4020">
                  <c:v>13461.52</c:v>
                </c:pt>
                <c:pt idx="4021">
                  <c:v>13565.21</c:v>
                </c:pt>
                <c:pt idx="4022">
                  <c:v>13539.61</c:v>
                </c:pt>
                <c:pt idx="4023">
                  <c:v>13492.29</c:v>
                </c:pt>
                <c:pt idx="4024">
                  <c:v>13250.94</c:v>
                </c:pt>
                <c:pt idx="4025">
                  <c:v>12971.67</c:v>
                </c:pt>
                <c:pt idx="4026">
                  <c:v>12615.08</c:v>
                </c:pt>
                <c:pt idx="4027">
                  <c:v>12594.96</c:v>
                </c:pt>
                <c:pt idx="4028">
                  <c:v>13080.37</c:v>
                </c:pt>
                <c:pt idx="4029">
                  <c:v>12991.98</c:v>
                </c:pt>
                <c:pt idx="4030">
                  <c:v>11986.98</c:v>
                </c:pt>
                <c:pt idx="4031">
                  <c:v>10998.49</c:v>
                </c:pt>
                <c:pt idx="4032">
                  <c:v>10222.620000000001</c:v>
                </c:pt>
                <c:pt idx="4033">
                  <c:v>9644.48</c:v>
                </c:pt>
                <c:pt idx="4034">
                  <c:v>9336.89</c:v>
                </c:pt>
                <c:pt idx="4035">
                  <c:v>9155.59</c:v>
                </c:pt>
                <c:pt idx="4036">
                  <c:v>9142.1200000000008</c:v>
                </c:pt>
                <c:pt idx="4037">
                  <c:v>9158.27</c:v>
                </c:pt>
                <c:pt idx="4038">
                  <c:v>9602.7999999999993</c:v>
                </c:pt>
                <c:pt idx="4039">
                  <c:v>9871.7199999999993</c:v>
                </c:pt>
                <c:pt idx="4040">
                  <c:v>10549.6</c:v>
                </c:pt>
                <c:pt idx="4041">
                  <c:v>11080.13</c:v>
                </c:pt>
                <c:pt idx="4042">
                  <c:v>11432.99</c:v>
                </c:pt>
                <c:pt idx="4043">
                  <c:v>11506.61</c:v>
                </c:pt>
                <c:pt idx="4044">
                  <c:v>11535.07</c:v>
                </c:pt>
                <c:pt idx="4045">
                  <c:v>11712.19</c:v>
                </c:pt>
                <c:pt idx="4046">
                  <c:v>11840.88</c:v>
                </c:pt>
                <c:pt idx="4047">
                  <c:v>11975.31</c:v>
                </c:pt>
                <c:pt idx="4048">
                  <c:v>11972.13</c:v>
                </c:pt>
                <c:pt idx="4049">
                  <c:v>11905.21</c:v>
                </c:pt>
                <c:pt idx="4050">
                  <c:v>11785.65</c:v>
                </c:pt>
                <c:pt idx="4051">
                  <c:v>11700.85</c:v>
                </c:pt>
                <c:pt idx="4052">
                  <c:v>12183.62</c:v>
                </c:pt>
                <c:pt idx="4053">
                  <c:v>12195.91</c:v>
                </c:pt>
                <c:pt idx="4054">
                  <c:v>11402.53</c:v>
                </c:pt>
                <c:pt idx="4055">
                  <c:v>10714.37</c:v>
                </c:pt>
                <c:pt idx="4056">
                  <c:v>9522.0400000000009</c:v>
                </c:pt>
                <c:pt idx="4057">
                  <c:v>9051.7199999999993</c:v>
                </c:pt>
                <c:pt idx="4058">
                  <c:v>8790.7199999999993</c:v>
                </c:pt>
                <c:pt idx="4059">
                  <c:v>8784.75</c:v>
                </c:pt>
                <c:pt idx="4060">
                  <c:v>8864.08</c:v>
                </c:pt>
                <c:pt idx="4061">
                  <c:v>8818.83</c:v>
                </c:pt>
                <c:pt idx="4062">
                  <c:v>9055.7199999999993</c:v>
                </c:pt>
                <c:pt idx="4063">
                  <c:v>9335.82</c:v>
                </c:pt>
                <c:pt idx="4064">
                  <c:v>9773.4599999999991</c:v>
                </c:pt>
                <c:pt idx="4065">
                  <c:v>10218.709999999999</c:v>
                </c:pt>
                <c:pt idx="4066">
                  <c:v>10749.67</c:v>
                </c:pt>
                <c:pt idx="4067">
                  <c:v>11133.78</c:v>
                </c:pt>
                <c:pt idx="4068">
                  <c:v>11395.85</c:v>
                </c:pt>
                <c:pt idx="4069">
                  <c:v>11547.4</c:v>
                </c:pt>
                <c:pt idx="4070">
                  <c:v>11685.17</c:v>
                </c:pt>
                <c:pt idx="4071">
                  <c:v>11840.85</c:v>
                </c:pt>
                <c:pt idx="4072">
                  <c:v>11516.82</c:v>
                </c:pt>
                <c:pt idx="4073">
                  <c:v>11461.43</c:v>
                </c:pt>
                <c:pt idx="4074">
                  <c:v>11413.32</c:v>
                </c:pt>
                <c:pt idx="4075">
                  <c:v>11387.87</c:v>
                </c:pt>
                <c:pt idx="4076">
                  <c:v>11724.83</c:v>
                </c:pt>
                <c:pt idx="4077">
                  <c:v>11630.38</c:v>
                </c:pt>
                <c:pt idx="4078">
                  <c:v>11174.57</c:v>
                </c:pt>
                <c:pt idx="4079">
                  <c:v>9956.3700000000008</c:v>
                </c:pt>
                <c:pt idx="4080">
                  <c:v>9748.33</c:v>
                </c:pt>
                <c:pt idx="4081">
                  <c:v>9365.3700000000008</c:v>
                </c:pt>
                <c:pt idx="4082">
                  <c:v>9029.9599999999991</c:v>
                </c:pt>
                <c:pt idx="4083">
                  <c:v>9141.42</c:v>
                </c:pt>
                <c:pt idx="4084">
                  <c:v>9323.2000000000007</c:v>
                </c:pt>
                <c:pt idx="4085">
                  <c:v>9819.34</c:v>
                </c:pt>
                <c:pt idx="4086">
                  <c:v>10787.68</c:v>
                </c:pt>
                <c:pt idx="4087">
                  <c:v>11514.95</c:v>
                </c:pt>
                <c:pt idx="4088">
                  <c:v>12269.3</c:v>
                </c:pt>
                <c:pt idx="4089">
                  <c:v>12952.97</c:v>
                </c:pt>
                <c:pt idx="4090">
                  <c:v>13667.72</c:v>
                </c:pt>
                <c:pt idx="4091">
                  <c:v>14007.99</c:v>
                </c:pt>
                <c:pt idx="4092">
                  <c:v>14421.57</c:v>
                </c:pt>
                <c:pt idx="4093">
                  <c:v>14827.09</c:v>
                </c:pt>
                <c:pt idx="4094">
                  <c:v>15043.61</c:v>
                </c:pt>
                <c:pt idx="4095">
                  <c:v>15170.64</c:v>
                </c:pt>
                <c:pt idx="4096">
                  <c:v>14362.22</c:v>
                </c:pt>
                <c:pt idx="4097">
                  <c:v>14158.41</c:v>
                </c:pt>
                <c:pt idx="4098">
                  <c:v>13607.29</c:v>
                </c:pt>
                <c:pt idx="4099">
                  <c:v>14045.41</c:v>
                </c:pt>
                <c:pt idx="4100">
                  <c:v>14254.98</c:v>
                </c:pt>
                <c:pt idx="4101">
                  <c:v>13838.73</c:v>
                </c:pt>
                <c:pt idx="4102">
                  <c:v>12068.12</c:v>
                </c:pt>
                <c:pt idx="4103">
                  <c:v>10939.12</c:v>
                </c:pt>
                <c:pt idx="4104">
                  <c:v>10445.99</c:v>
                </c:pt>
                <c:pt idx="4105">
                  <c:v>10007.02</c:v>
                </c:pt>
                <c:pt idx="4106">
                  <c:v>9885.64</c:v>
                </c:pt>
                <c:pt idx="4107">
                  <c:v>9733.81</c:v>
                </c:pt>
                <c:pt idx="4108">
                  <c:v>9646</c:v>
                </c:pt>
                <c:pt idx="4109">
                  <c:v>10248.77</c:v>
                </c:pt>
                <c:pt idx="4110">
                  <c:v>11185.68</c:v>
                </c:pt>
                <c:pt idx="4111">
                  <c:v>12088.57</c:v>
                </c:pt>
                <c:pt idx="4112">
                  <c:v>12990.32</c:v>
                </c:pt>
                <c:pt idx="4113">
                  <c:v>13829.23</c:v>
                </c:pt>
                <c:pt idx="4114">
                  <c:v>14714.36</c:v>
                </c:pt>
                <c:pt idx="4115">
                  <c:v>15310.43</c:v>
                </c:pt>
                <c:pt idx="4116">
                  <c:v>15682.8</c:v>
                </c:pt>
                <c:pt idx="4117">
                  <c:v>16084.89</c:v>
                </c:pt>
                <c:pt idx="4118">
                  <c:v>16542.939999999999</c:v>
                </c:pt>
                <c:pt idx="4119">
                  <c:v>16821.78</c:v>
                </c:pt>
                <c:pt idx="4120">
                  <c:v>16721.98</c:v>
                </c:pt>
                <c:pt idx="4121">
                  <c:v>16402.14</c:v>
                </c:pt>
                <c:pt idx="4122">
                  <c:v>15734.29</c:v>
                </c:pt>
                <c:pt idx="4123">
                  <c:v>15345.8</c:v>
                </c:pt>
                <c:pt idx="4124">
                  <c:v>15503.35</c:v>
                </c:pt>
                <c:pt idx="4125">
                  <c:v>15124.27</c:v>
                </c:pt>
                <c:pt idx="4126">
                  <c:v>13667.08</c:v>
                </c:pt>
                <c:pt idx="4127">
                  <c:v>11886.61</c:v>
                </c:pt>
                <c:pt idx="4128">
                  <c:v>10445.99</c:v>
                </c:pt>
                <c:pt idx="4129">
                  <c:v>10007.02</c:v>
                </c:pt>
                <c:pt idx="4130">
                  <c:v>9885.64</c:v>
                </c:pt>
                <c:pt idx="4131">
                  <c:v>9733.81</c:v>
                </c:pt>
                <c:pt idx="4132">
                  <c:v>9646</c:v>
                </c:pt>
                <c:pt idx="4133">
                  <c:v>10248.77</c:v>
                </c:pt>
                <c:pt idx="4134">
                  <c:v>11185.68</c:v>
                </c:pt>
                <c:pt idx="4135">
                  <c:v>12088.57</c:v>
                </c:pt>
                <c:pt idx="4136">
                  <c:v>12990.32</c:v>
                </c:pt>
                <c:pt idx="4137">
                  <c:v>13829.23</c:v>
                </c:pt>
                <c:pt idx="4138">
                  <c:v>14714.36</c:v>
                </c:pt>
                <c:pt idx="4139">
                  <c:v>15310.43</c:v>
                </c:pt>
                <c:pt idx="4140">
                  <c:v>15682.8</c:v>
                </c:pt>
                <c:pt idx="4141">
                  <c:v>16084.89</c:v>
                </c:pt>
                <c:pt idx="4142">
                  <c:v>16542.939999999999</c:v>
                </c:pt>
                <c:pt idx="4143">
                  <c:v>16821.78</c:v>
                </c:pt>
                <c:pt idx="4144">
                  <c:v>16721.98</c:v>
                </c:pt>
                <c:pt idx="4145">
                  <c:v>16402.14</c:v>
                </c:pt>
                <c:pt idx="4146">
                  <c:v>15734.29</c:v>
                </c:pt>
                <c:pt idx="4147">
                  <c:v>15345.8</c:v>
                </c:pt>
                <c:pt idx="4148">
                  <c:v>15503.35</c:v>
                </c:pt>
                <c:pt idx="4149">
                  <c:v>15124.27</c:v>
                </c:pt>
                <c:pt idx="4150">
                  <c:v>13667.08</c:v>
                </c:pt>
                <c:pt idx="4151">
                  <c:v>11886.61</c:v>
                </c:pt>
                <c:pt idx="4152">
                  <c:v>11003.52</c:v>
                </c:pt>
                <c:pt idx="4153">
                  <c:v>10390.92</c:v>
                </c:pt>
                <c:pt idx="4154">
                  <c:v>10302.57</c:v>
                </c:pt>
                <c:pt idx="4155">
                  <c:v>10248.209999999999</c:v>
                </c:pt>
                <c:pt idx="4156">
                  <c:v>10330.290000000001</c:v>
                </c:pt>
                <c:pt idx="4157">
                  <c:v>10719.23</c:v>
                </c:pt>
                <c:pt idx="4158">
                  <c:v>11686.86</c:v>
                </c:pt>
                <c:pt idx="4159">
                  <c:v>12431.91</c:v>
                </c:pt>
                <c:pt idx="4160">
                  <c:v>13231.99</c:v>
                </c:pt>
                <c:pt idx="4161">
                  <c:v>14104.58</c:v>
                </c:pt>
                <c:pt idx="4162">
                  <c:v>14870.63</c:v>
                </c:pt>
                <c:pt idx="4163">
                  <c:v>15567.87</c:v>
                </c:pt>
                <c:pt idx="4164">
                  <c:v>16020.79</c:v>
                </c:pt>
                <c:pt idx="4165">
                  <c:v>16629.810000000001</c:v>
                </c:pt>
                <c:pt idx="4166">
                  <c:v>17086.52</c:v>
                </c:pt>
                <c:pt idx="4167">
                  <c:v>17388.37</c:v>
                </c:pt>
                <c:pt idx="4168">
                  <c:v>17291.009999999998</c:v>
                </c:pt>
                <c:pt idx="4169">
                  <c:v>16933.509999999998</c:v>
                </c:pt>
                <c:pt idx="4170">
                  <c:v>16198.14</c:v>
                </c:pt>
                <c:pt idx="4171">
                  <c:v>15494.44</c:v>
                </c:pt>
                <c:pt idx="4172">
                  <c:v>15381.3</c:v>
                </c:pt>
                <c:pt idx="4173">
                  <c:v>14889.55</c:v>
                </c:pt>
                <c:pt idx="4174">
                  <c:v>13466.76</c:v>
                </c:pt>
                <c:pt idx="4175">
                  <c:v>12382.85</c:v>
                </c:pt>
                <c:pt idx="4176">
                  <c:v>11066.01</c:v>
                </c:pt>
                <c:pt idx="4177">
                  <c:v>10588.7</c:v>
                </c:pt>
                <c:pt idx="4178">
                  <c:v>10282.030000000001</c:v>
                </c:pt>
                <c:pt idx="4179">
                  <c:v>10104.48</c:v>
                </c:pt>
                <c:pt idx="4180">
                  <c:v>10186.49</c:v>
                </c:pt>
                <c:pt idx="4181">
                  <c:v>10533.74</c:v>
                </c:pt>
                <c:pt idx="4182">
                  <c:v>11120.84</c:v>
                </c:pt>
                <c:pt idx="4183">
                  <c:v>11992.14</c:v>
                </c:pt>
                <c:pt idx="4184">
                  <c:v>12835.18</c:v>
                </c:pt>
                <c:pt idx="4185">
                  <c:v>13471.59</c:v>
                </c:pt>
                <c:pt idx="4186">
                  <c:v>14127.24</c:v>
                </c:pt>
                <c:pt idx="4187">
                  <c:v>14695.85</c:v>
                </c:pt>
                <c:pt idx="4188">
                  <c:v>15115.29</c:v>
                </c:pt>
                <c:pt idx="4189">
                  <c:v>15533.58</c:v>
                </c:pt>
                <c:pt idx="4190">
                  <c:v>15878.32</c:v>
                </c:pt>
                <c:pt idx="4191">
                  <c:v>16024.76</c:v>
                </c:pt>
                <c:pt idx="4192">
                  <c:v>15846.33</c:v>
                </c:pt>
                <c:pt idx="4193">
                  <c:v>15487.1</c:v>
                </c:pt>
                <c:pt idx="4194">
                  <c:v>14774.86</c:v>
                </c:pt>
                <c:pt idx="4195">
                  <c:v>14193.1</c:v>
                </c:pt>
                <c:pt idx="4196">
                  <c:v>14212.75</c:v>
                </c:pt>
                <c:pt idx="4197">
                  <c:v>13894.76</c:v>
                </c:pt>
                <c:pt idx="4198">
                  <c:v>12932.94</c:v>
                </c:pt>
                <c:pt idx="4199">
                  <c:v>11705.08</c:v>
                </c:pt>
                <c:pt idx="4200">
                  <c:v>10733.98</c:v>
                </c:pt>
                <c:pt idx="4201">
                  <c:v>10249.780000000001</c:v>
                </c:pt>
                <c:pt idx="4202">
                  <c:v>10070.69</c:v>
                </c:pt>
                <c:pt idx="4203">
                  <c:v>9857.23</c:v>
                </c:pt>
                <c:pt idx="4204">
                  <c:v>9786.7900000000009</c:v>
                </c:pt>
                <c:pt idx="4205">
                  <c:v>9762.5400000000009</c:v>
                </c:pt>
                <c:pt idx="4206">
                  <c:v>10157.31</c:v>
                </c:pt>
                <c:pt idx="4207">
                  <c:v>10270.57</c:v>
                </c:pt>
                <c:pt idx="4208">
                  <c:v>11058.93</c:v>
                </c:pt>
                <c:pt idx="4209">
                  <c:v>11841.8</c:v>
                </c:pt>
                <c:pt idx="4210">
                  <c:v>12315.29</c:v>
                </c:pt>
                <c:pt idx="4211">
                  <c:v>13096.74</c:v>
                </c:pt>
                <c:pt idx="4212">
                  <c:v>13445.08</c:v>
                </c:pt>
                <c:pt idx="4213">
                  <c:v>13698.19</c:v>
                </c:pt>
                <c:pt idx="4214">
                  <c:v>13864.32</c:v>
                </c:pt>
                <c:pt idx="4215">
                  <c:v>14089.18</c:v>
                </c:pt>
                <c:pt idx="4216">
                  <c:v>14141.97</c:v>
                </c:pt>
                <c:pt idx="4217">
                  <c:v>14119.64</c:v>
                </c:pt>
                <c:pt idx="4218">
                  <c:v>13682.63</c:v>
                </c:pt>
                <c:pt idx="4219">
                  <c:v>13248.1</c:v>
                </c:pt>
                <c:pt idx="4220">
                  <c:v>13317.21</c:v>
                </c:pt>
                <c:pt idx="4221">
                  <c:v>13260.07</c:v>
                </c:pt>
                <c:pt idx="4222">
                  <c:v>11950.16</c:v>
                </c:pt>
                <c:pt idx="4223">
                  <c:v>10786.36</c:v>
                </c:pt>
                <c:pt idx="4224">
                  <c:v>10314.31</c:v>
                </c:pt>
                <c:pt idx="4225">
                  <c:v>9987.2000000000007</c:v>
                </c:pt>
                <c:pt idx="4226">
                  <c:v>9803.8799999999992</c:v>
                </c:pt>
                <c:pt idx="4227">
                  <c:v>9566.16</c:v>
                </c:pt>
                <c:pt idx="4228">
                  <c:v>9461.32</c:v>
                </c:pt>
                <c:pt idx="4229">
                  <c:v>9381.01</c:v>
                </c:pt>
                <c:pt idx="4230">
                  <c:v>9481.31</c:v>
                </c:pt>
                <c:pt idx="4231">
                  <c:v>9537.06</c:v>
                </c:pt>
                <c:pt idx="4232">
                  <c:v>10228.16</c:v>
                </c:pt>
                <c:pt idx="4233">
                  <c:v>10998.26</c:v>
                </c:pt>
                <c:pt idx="4234">
                  <c:v>11728.64</c:v>
                </c:pt>
                <c:pt idx="4235">
                  <c:v>12032.66</c:v>
                </c:pt>
                <c:pt idx="4236">
                  <c:v>13055.39</c:v>
                </c:pt>
                <c:pt idx="4237">
                  <c:v>13540.52</c:v>
                </c:pt>
                <c:pt idx="4238">
                  <c:v>13978.25</c:v>
                </c:pt>
                <c:pt idx="4239">
                  <c:v>14356.7</c:v>
                </c:pt>
                <c:pt idx="4240">
                  <c:v>14526.8</c:v>
                </c:pt>
                <c:pt idx="4241">
                  <c:v>14659.14</c:v>
                </c:pt>
                <c:pt idx="4242">
                  <c:v>14273.87</c:v>
                </c:pt>
                <c:pt idx="4243">
                  <c:v>13866.84</c:v>
                </c:pt>
                <c:pt idx="4244">
                  <c:v>13868.53</c:v>
                </c:pt>
                <c:pt idx="4245">
                  <c:v>13588.54</c:v>
                </c:pt>
                <c:pt idx="4246">
                  <c:v>11927.91</c:v>
                </c:pt>
                <c:pt idx="4247">
                  <c:v>10854.61</c:v>
                </c:pt>
                <c:pt idx="4248">
                  <c:v>10145.799999999999</c:v>
                </c:pt>
                <c:pt idx="4249">
                  <c:v>9794.57</c:v>
                </c:pt>
                <c:pt idx="4250">
                  <c:v>9779.6299999999992</c:v>
                </c:pt>
                <c:pt idx="4251">
                  <c:v>9655.15</c:v>
                </c:pt>
                <c:pt idx="4252">
                  <c:v>9815.66</c:v>
                </c:pt>
                <c:pt idx="4253">
                  <c:v>10284.049999999999</c:v>
                </c:pt>
                <c:pt idx="4254">
                  <c:v>11048.55</c:v>
                </c:pt>
                <c:pt idx="4255">
                  <c:v>12006.9</c:v>
                </c:pt>
                <c:pt idx="4256">
                  <c:v>12948.73</c:v>
                </c:pt>
                <c:pt idx="4257">
                  <c:v>13821.48</c:v>
                </c:pt>
                <c:pt idx="4258">
                  <c:v>14716.15</c:v>
                </c:pt>
                <c:pt idx="4259">
                  <c:v>15393.68</c:v>
                </c:pt>
                <c:pt idx="4260">
                  <c:v>15672.53</c:v>
                </c:pt>
                <c:pt idx="4261">
                  <c:v>16171.27</c:v>
                </c:pt>
                <c:pt idx="4262">
                  <c:v>16592.88</c:v>
                </c:pt>
                <c:pt idx="4263">
                  <c:v>16915.82</c:v>
                </c:pt>
                <c:pt idx="4264">
                  <c:v>16819.29</c:v>
                </c:pt>
                <c:pt idx="4265">
                  <c:v>16501.580000000002</c:v>
                </c:pt>
                <c:pt idx="4266">
                  <c:v>15830.29</c:v>
                </c:pt>
                <c:pt idx="4267">
                  <c:v>15241.12</c:v>
                </c:pt>
                <c:pt idx="4268">
                  <c:v>15152.58</c:v>
                </c:pt>
                <c:pt idx="4269">
                  <c:v>14834.64</c:v>
                </c:pt>
                <c:pt idx="4270">
                  <c:v>12822.65</c:v>
                </c:pt>
                <c:pt idx="4271">
                  <c:v>11591.72</c:v>
                </c:pt>
                <c:pt idx="4272">
                  <c:v>11153.34</c:v>
                </c:pt>
                <c:pt idx="4273">
                  <c:v>10708.7</c:v>
                </c:pt>
                <c:pt idx="4274">
                  <c:v>10198.16</c:v>
                </c:pt>
                <c:pt idx="4275">
                  <c:v>9789.73</c:v>
                </c:pt>
                <c:pt idx="4276">
                  <c:v>10187.33</c:v>
                </c:pt>
                <c:pt idx="4277">
                  <c:v>10099.94</c:v>
                </c:pt>
                <c:pt idx="4278">
                  <c:v>11406.35</c:v>
                </c:pt>
                <c:pt idx="4279">
                  <c:v>12218.39</c:v>
                </c:pt>
                <c:pt idx="4280">
                  <c:v>13106.79</c:v>
                </c:pt>
                <c:pt idx="4281">
                  <c:v>13970.71</c:v>
                </c:pt>
                <c:pt idx="4282">
                  <c:v>14844.63</c:v>
                </c:pt>
                <c:pt idx="4283">
                  <c:v>15531.01</c:v>
                </c:pt>
                <c:pt idx="4284">
                  <c:v>16057.23</c:v>
                </c:pt>
                <c:pt idx="4285">
                  <c:v>16540.14</c:v>
                </c:pt>
                <c:pt idx="4286">
                  <c:v>16737.439999999999</c:v>
                </c:pt>
                <c:pt idx="4287">
                  <c:v>17032.46</c:v>
                </c:pt>
                <c:pt idx="4288">
                  <c:v>16952.21</c:v>
                </c:pt>
                <c:pt idx="4289">
                  <c:v>16679.39</c:v>
                </c:pt>
                <c:pt idx="4290">
                  <c:v>16038.52</c:v>
                </c:pt>
                <c:pt idx="4291">
                  <c:v>15615.28</c:v>
                </c:pt>
                <c:pt idx="4292">
                  <c:v>15511.06</c:v>
                </c:pt>
                <c:pt idx="4293">
                  <c:v>15149.49</c:v>
                </c:pt>
                <c:pt idx="4294">
                  <c:v>13615.95</c:v>
                </c:pt>
                <c:pt idx="4295">
                  <c:v>12289.26</c:v>
                </c:pt>
                <c:pt idx="4296">
                  <c:v>11261.75</c:v>
                </c:pt>
                <c:pt idx="4297">
                  <c:v>10625.82</c:v>
                </c:pt>
                <c:pt idx="4298">
                  <c:v>9977.5</c:v>
                </c:pt>
                <c:pt idx="4299">
                  <c:v>9946.73</c:v>
                </c:pt>
                <c:pt idx="4300">
                  <c:v>9979.61</c:v>
                </c:pt>
                <c:pt idx="4301">
                  <c:v>10615.14</c:v>
                </c:pt>
                <c:pt idx="4302">
                  <c:v>11347.29</c:v>
                </c:pt>
                <c:pt idx="4303">
                  <c:v>12118.57</c:v>
                </c:pt>
                <c:pt idx="4304">
                  <c:v>12874.29</c:v>
                </c:pt>
                <c:pt idx="4305">
                  <c:v>13771.84</c:v>
                </c:pt>
                <c:pt idx="4306">
                  <c:v>14490.2</c:v>
                </c:pt>
                <c:pt idx="4307">
                  <c:v>14913.17</c:v>
                </c:pt>
                <c:pt idx="4308">
                  <c:v>15126.52</c:v>
                </c:pt>
                <c:pt idx="4309">
                  <c:v>15478.29</c:v>
                </c:pt>
                <c:pt idx="4310">
                  <c:v>15528.02</c:v>
                </c:pt>
                <c:pt idx="4311">
                  <c:v>15652.93</c:v>
                </c:pt>
                <c:pt idx="4312">
                  <c:v>15511.77</c:v>
                </c:pt>
                <c:pt idx="4313">
                  <c:v>15254.59</c:v>
                </c:pt>
                <c:pt idx="4314">
                  <c:v>14604.69</c:v>
                </c:pt>
                <c:pt idx="4315">
                  <c:v>14215.88</c:v>
                </c:pt>
                <c:pt idx="4316">
                  <c:v>14197.13</c:v>
                </c:pt>
                <c:pt idx="4317">
                  <c:v>14059.42</c:v>
                </c:pt>
                <c:pt idx="4318">
                  <c:v>12875.69</c:v>
                </c:pt>
                <c:pt idx="4319">
                  <c:v>11673.06</c:v>
                </c:pt>
                <c:pt idx="4320">
                  <c:v>11078.57</c:v>
                </c:pt>
                <c:pt idx="4321">
                  <c:v>10528.25</c:v>
                </c:pt>
                <c:pt idx="4322">
                  <c:v>10172.32</c:v>
                </c:pt>
                <c:pt idx="4323">
                  <c:v>9640.15</c:v>
                </c:pt>
                <c:pt idx="4324">
                  <c:v>9695.16</c:v>
                </c:pt>
                <c:pt idx="4325">
                  <c:v>10045.969999999999</c:v>
                </c:pt>
                <c:pt idx="4326">
                  <c:v>11217.13</c:v>
                </c:pt>
                <c:pt idx="4327">
                  <c:v>12082.43</c:v>
                </c:pt>
                <c:pt idx="4328">
                  <c:v>12926.58</c:v>
                </c:pt>
                <c:pt idx="4329">
                  <c:v>13608.48</c:v>
                </c:pt>
                <c:pt idx="4330">
                  <c:v>14408</c:v>
                </c:pt>
                <c:pt idx="4331">
                  <c:v>14841.09</c:v>
                </c:pt>
                <c:pt idx="4332">
                  <c:v>15277.43</c:v>
                </c:pt>
                <c:pt idx="4333">
                  <c:v>15741.74</c:v>
                </c:pt>
                <c:pt idx="4334">
                  <c:v>15973.84</c:v>
                </c:pt>
                <c:pt idx="4335">
                  <c:v>16234.2</c:v>
                </c:pt>
                <c:pt idx="4336">
                  <c:v>16165.61</c:v>
                </c:pt>
                <c:pt idx="4337">
                  <c:v>15942.98</c:v>
                </c:pt>
                <c:pt idx="4338">
                  <c:v>15287.56</c:v>
                </c:pt>
                <c:pt idx="4339">
                  <c:v>14877.4</c:v>
                </c:pt>
                <c:pt idx="4340">
                  <c:v>14761.52</c:v>
                </c:pt>
                <c:pt idx="4341">
                  <c:v>14457.32</c:v>
                </c:pt>
                <c:pt idx="4342">
                  <c:v>13181.33</c:v>
                </c:pt>
                <c:pt idx="4343">
                  <c:v>11919.27</c:v>
                </c:pt>
                <c:pt idx="4344">
                  <c:v>11222.64</c:v>
                </c:pt>
                <c:pt idx="4345">
                  <c:v>10577.71</c:v>
                </c:pt>
                <c:pt idx="4346">
                  <c:v>10170.030000000001</c:v>
                </c:pt>
                <c:pt idx="4347">
                  <c:v>9979.01</c:v>
                </c:pt>
                <c:pt idx="4348">
                  <c:v>10053.68</c:v>
                </c:pt>
                <c:pt idx="4349">
                  <c:v>10422.33</c:v>
                </c:pt>
                <c:pt idx="4350">
                  <c:v>11028.67</c:v>
                </c:pt>
                <c:pt idx="4351">
                  <c:v>11919</c:v>
                </c:pt>
                <c:pt idx="4352">
                  <c:v>12836.13</c:v>
                </c:pt>
                <c:pt idx="4353">
                  <c:v>13767.12</c:v>
                </c:pt>
                <c:pt idx="4354">
                  <c:v>14751.35</c:v>
                </c:pt>
                <c:pt idx="4355">
                  <c:v>15374.31</c:v>
                </c:pt>
                <c:pt idx="4356">
                  <c:v>16006.74</c:v>
                </c:pt>
                <c:pt idx="4357">
                  <c:v>16556.900000000001</c:v>
                </c:pt>
                <c:pt idx="4358">
                  <c:v>17113.96</c:v>
                </c:pt>
                <c:pt idx="4359">
                  <c:v>17465.79</c:v>
                </c:pt>
                <c:pt idx="4360">
                  <c:v>17412.55</c:v>
                </c:pt>
                <c:pt idx="4361">
                  <c:v>17015.23</c:v>
                </c:pt>
                <c:pt idx="4362">
                  <c:v>16250.14</c:v>
                </c:pt>
                <c:pt idx="4363">
                  <c:v>15447.64</c:v>
                </c:pt>
                <c:pt idx="4364">
                  <c:v>15268.6</c:v>
                </c:pt>
                <c:pt idx="4365">
                  <c:v>15021.6</c:v>
                </c:pt>
                <c:pt idx="4366">
                  <c:v>13869.95</c:v>
                </c:pt>
                <c:pt idx="4367">
                  <c:v>12693.37</c:v>
                </c:pt>
                <c:pt idx="4368">
                  <c:v>11861.9</c:v>
                </c:pt>
                <c:pt idx="4369">
                  <c:v>11072.75</c:v>
                </c:pt>
                <c:pt idx="4370">
                  <c:v>10573.32</c:v>
                </c:pt>
                <c:pt idx="4371">
                  <c:v>10261.74</c:v>
                </c:pt>
                <c:pt idx="4372">
                  <c:v>10138.959999999999</c:v>
                </c:pt>
                <c:pt idx="4373">
                  <c:v>10098.98</c:v>
                </c:pt>
                <c:pt idx="4374">
                  <c:v>10042.799999999999</c:v>
                </c:pt>
                <c:pt idx="4375">
                  <c:v>10653.26</c:v>
                </c:pt>
                <c:pt idx="4376">
                  <c:v>11706.57</c:v>
                </c:pt>
                <c:pt idx="4377">
                  <c:v>12815.24</c:v>
                </c:pt>
                <c:pt idx="4378">
                  <c:v>13874.83</c:v>
                </c:pt>
                <c:pt idx="4379">
                  <c:v>14813.89</c:v>
                </c:pt>
                <c:pt idx="4380">
                  <c:v>15679.03</c:v>
                </c:pt>
                <c:pt idx="4381">
                  <c:v>16445.78</c:v>
                </c:pt>
                <c:pt idx="4382">
                  <c:v>17066.47</c:v>
                </c:pt>
                <c:pt idx="4383">
                  <c:v>17509.39</c:v>
                </c:pt>
                <c:pt idx="4384">
                  <c:v>17600.39</c:v>
                </c:pt>
                <c:pt idx="4385">
                  <c:v>17496.310000000001</c:v>
                </c:pt>
                <c:pt idx="4386">
                  <c:v>16862.46</c:v>
                </c:pt>
                <c:pt idx="4387">
                  <c:v>15987.04</c:v>
                </c:pt>
                <c:pt idx="4388">
                  <c:v>15529.32</c:v>
                </c:pt>
                <c:pt idx="4389">
                  <c:v>15278.11</c:v>
                </c:pt>
                <c:pt idx="4390">
                  <c:v>14086.79</c:v>
                </c:pt>
                <c:pt idx="4391">
                  <c:v>12891.07</c:v>
                </c:pt>
                <c:pt idx="4392">
                  <c:v>11863.08</c:v>
                </c:pt>
                <c:pt idx="4393">
                  <c:v>10989.7</c:v>
                </c:pt>
                <c:pt idx="4394">
                  <c:v>10420.17</c:v>
                </c:pt>
                <c:pt idx="4395">
                  <c:v>10109.83</c:v>
                </c:pt>
                <c:pt idx="4396">
                  <c:v>9952.6200000000008</c:v>
                </c:pt>
                <c:pt idx="4397">
                  <c:v>9855.15</c:v>
                </c:pt>
                <c:pt idx="4398">
                  <c:v>10280.469999999999</c:v>
                </c:pt>
                <c:pt idx="4399">
                  <c:v>10823.97</c:v>
                </c:pt>
                <c:pt idx="4400">
                  <c:v>11737.93</c:v>
                </c:pt>
                <c:pt idx="4401">
                  <c:v>12307.58</c:v>
                </c:pt>
                <c:pt idx="4402">
                  <c:v>13456.54</c:v>
                </c:pt>
                <c:pt idx="4403">
                  <c:v>14929.83</c:v>
                </c:pt>
                <c:pt idx="4404">
                  <c:v>15892.48</c:v>
                </c:pt>
                <c:pt idx="4405">
                  <c:v>16915.02</c:v>
                </c:pt>
                <c:pt idx="4406">
                  <c:v>17588.46</c:v>
                </c:pt>
                <c:pt idx="4407">
                  <c:v>18072.73</c:v>
                </c:pt>
                <c:pt idx="4408">
                  <c:v>18161.650000000001</c:v>
                </c:pt>
                <c:pt idx="4409">
                  <c:v>17960.82</c:v>
                </c:pt>
                <c:pt idx="4410">
                  <c:v>17303.11</c:v>
                </c:pt>
                <c:pt idx="4411">
                  <c:v>16315.74</c:v>
                </c:pt>
                <c:pt idx="4412">
                  <c:v>15735.09</c:v>
                </c:pt>
                <c:pt idx="4413">
                  <c:v>15166.04</c:v>
                </c:pt>
                <c:pt idx="4414">
                  <c:v>14338.42</c:v>
                </c:pt>
                <c:pt idx="4415">
                  <c:v>13052.55</c:v>
                </c:pt>
                <c:pt idx="4416">
                  <c:v>11728.71</c:v>
                </c:pt>
                <c:pt idx="4417">
                  <c:v>10963.07</c:v>
                </c:pt>
                <c:pt idx="4418">
                  <c:v>10402.64</c:v>
                </c:pt>
                <c:pt idx="4419">
                  <c:v>10095.94</c:v>
                </c:pt>
                <c:pt idx="4420">
                  <c:v>9996.6299999999992</c:v>
                </c:pt>
                <c:pt idx="4421">
                  <c:v>9957.4699999999993</c:v>
                </c:pt>
                <c:pt idx="4422">
                  <c:v>9873.44</c:v>
                </c:pt>
                <c:pt idx="4423">
                  <c:v>10370.18</c:v>
                </c:pt>
                <c:pt idx="4424">
                  <c:v>11350.9</c:v>
                </c:pt>
                <c:pt idx="4425">
                  <c:v>12502.1</c:v>
                </c:pt>
                <c:pt idx="4426">
                  <c:v>13589.53</c:v>
                </c:pt>
                <c:pt idx="4427">
                  <c:v>14648.45</c:v>
                </c:pt>
                <c:pt idx="4428">
                  <c:v>15614.15</c:v>
                </c:pt>
                <c:pt idx="4429">
                  <c:v>16420.36</c:v>
                </c:pt>
                <c:pt idx="4430">
                  <c:v>17175.82</c:v>
                </c:pt>
                <c:pt idx="4431">
                  <c:v>17635.22</c:v>
                </c:pt>
                <c:pt idx="4432">
                  <c:v>17768.62</c:v>
                </c:pt>
                <c:pt idx="4433">
                  <c:v>17600.990000000002</c:v>
                </c:pt>
                <c:pt idx="4434">
                  <c:v>16993.080000000002</c:v>
                </c:pt>
                <c:pt idx="4435">
                  <c:v>16241.78</c:v>
                </c:pt>
                <c:pt idx="4436">
                  <c:v>16016.88</c:v>
                </c:pt>
                <c:pt idx="4437">
                  <c:v>15476.79</c:v>
                </c:pt>
                <c:pt idx="4438">
                  <c:v>14322.49</c:v>
                </c:pt>
                <c:pt idx="4439">
                  <c:v>12965.53</c:v>
                </c:pt>
                <c:pt idx="4440">
                  <c:v>11612.04</c:v>
                </c:pt>
                <c:pt idx="4441">
                  <c:v>10914.09</c:v>
                </c:pt>
                <c:pt idx="4442">
                  <c:v>10481.68</c:v>
                </c:pt>
                <c:pt idx="4443">
                  <c:v>10267.66</c:v>
                </c:pt>
                <c:pt idx="4444">
                  <c:v>10344.15</c:v>
                </c:pt>
                <c:pt idx="4445">
                  <c:v>10793.57</c:v>
                </c:pt>
                <c:pt idx="4446">
                  <c:v>11412.6</c:v>
                </c:pt>
                <c:pt idx="4447">
                  <c:v>12212.23</c:v>
                </c:pt>
                <c:pt idx="4448">
                  <c:v>13910.29</c:v>
                </c:pt>
                <c:pt idx="4449">
                  <c:v>14994.29</c:v>
                </c:pt>
                <c:pt idx="4450">
                  <c:v>16042.04</c:v>
                </c:pt>
                <c:pt idx="4451">
                  <c:v>16895.830000000002</c:v>
                </c:pt>
                <c:pt idx="4452">
                  <c:v>17602.740000000002</c:v>
                </c:pt>
                <c:pt idx="4453">
                  <c:v>18281.53</c:v>
                </c:pt>
                <c:pt idx="4454">
                  <c:v>18807.509999999998</c:v>
                </c:pt>
                <c:pt idx="4455">
                  <c:v>19106.419999999998</c:v>
                </c:pt>
                <c:pt idx="4456">
                  <c:v>18983.57</c:v>
                </c:pt>
                <c:pt idx="4457">
                  <c:v>18490.23</c:v>
                </c:pt>
                <c:pt idx="4458">
                  <c:v>17608.259999999998</c:v>
                </c:pt>
                <c:pt idx="4459">
                  <c:v>16869.97</c:v>
                </c:pt>
                <c:pt idx="4460">
                  <c:v>16864.63</c:v>
                </c:pt>
                <c:pt idx="4461">
                  <c:v>16427.689999999999</c:v>
                </c:pt>
                <c:pt idx="4462">
                  <c:v>14685.94</c:v>
                </c:pt>
                <c:pt idx="4463">
                  <c:v>13155.84</c:v>
                </c:pt>
                <c:pt idx="4464">
                  <c:v>11882.48</c:v>
                </c:pt>
                <c:pt idx="4465">
                  <c:v>11110.78</c:v>
                </c:pt>
                <c:pt idx="4466">
                  <c:v>10630.48</c:v>
                </c:pt>
                <c:pt idx="4467">
                  <c:v>10393.93</c:v>
                </c:pt>
                <c:pt idx="4468">
                  <c:v>10442.290000000001</c:v>
                </c:pt>
                <c:pt idx="4469">
                  <c:v>10846.21</c:v>
                </c:pt>
                <c:pt idx="4470">
                  <c:v>11669.18</c:v>
                </c:pt>
                <c:pt idx="4471">
                  <c:v>12709.51</c:v>
                </c:pt>
                <c:pt idx="4472">
                  <c:v>13771.69</c:v>
                </c:pt>
                <c:pt idx="4473">
                  <c:v>14799.97</c:v>
                </c:pt>
                <c:pt idx="4474">
                  <c:v>15894.65</c:v>
                </c:pt>
                <c:pt idx="4475">
                  <c:v>16877.36</c:v>
                </c:pt>
                <c:pt idx="4476">
                  <c:v>17586.310000000001</c:v>
                </c:pt>
                <c:pt idx="4477">
                  <c:v>18235.64</c:v>
                </c:pt>
                <c:pt idx="4478">
                  <c:v>18714.939999999999</c:v>
                </c:pt>
                <c:pt idx="4479">
                  <c:v>18995.34</c:v>
                </c:pt>
                <c:pt idx="4480">
                  <c:v>18845.28</c:v>
                </c:pt>
                <c:pt idx="4481">
                  <c:v>18305.990000000002</c:v>
                </c:pt>
                <c:pt idx="4482">
                  <c:v>17454.650000000001</c:v>
                </c:pt>
                <c:pt idx="4483">
                  <c:v>16603.810000000001</c:v>
                </c:pt>
                <c:pt idx="4484">
                  <c:v>16387.89</c:v>
                </c:pt>
                <c:pt idx="4485">
                  <c:v>15964.52</c:v>
                </c:pt>
                <c:pt idx="4486">
                  <c:v>14430.38</c:v>
                </c:pt>
                <c:pt idx="4487">
                  <c:v>12998.84</c:v>
                </c:pt>
                <c:pt idx="4488">
                  <c:v>12574.75</c:v>
                </c:pt>
                <c:pt idx="4489">
                  <c:v>11745.28</c:v>
                </c:pt>
                <c:pt idx="4490">
                  <c:v>11232.41</c:v>
                </c:pt>
                <c:pt idx="4491">
                  <c:v>10929.98</c:v>
                </c:pt>
                <c:pt idx="4492">
                  <c:v>10967.1</c:v>
                </c:pt>
                <c:pt idx="4493">
                  <c:v>11351.79</c:v>
                </c:pt>
                <c:pt idx="4494">
                  <c:v>12059.49</c:v>
                </c:pt>
                <c:pt idx="4495">
                  <c:v>13062.96</c:v>
                </c:pt>
                <c:pt idx="4496">
                  <c:v>14226.21</c:v>
                </c:pt>
                <c:pt idx="4497">
                  <c:v>15347.35</c:v>
                </c:pt>
                <c:pt idx="4498">
                  <c:v>16540.64</c:v>
                </c:pt>
                <c:pt idx="4499">
                  <c:v>17377.52</c:v>
                </c:pt>
                <c:pt idx="4500">
                  <c:v>18190.78</c:v>
                </c:pt>
                <c:pt idx="4501">
                  <c:v>19044.509999999998</c:v>
                </c:pt>
                <c:pt idx="4502">
                  <c:v>19550.46</c:v>
                </c:pt>
                <c:pt idx="4503">
                  <c:v>19874.52</c:v>
                </c:pt>
                <c:pt idx="4504">
                  <c:v>19829.39</c:v>
                </c:pt>
                <c:pt idx="4505">
                  <c:v>19204.39</c:v>
                </c:pt>
                <c:pt idx="4506">
                  <c:v>18403.29</c:v>
                </c:pt>
                <c:pt idx="4507">
                  <c:v>17529.3</c:v>
                </c:pt>
                <c:pt idx="4508">
                  <c:v>17223.03</c:v>
                </c:pt>
                <c:pt idx="4509">
                  <c:v>16803.88</c:v>
                </c:pt>
                <c:pt idx="4510">
                  <c:v>15274.93</c:v>
                </c:pt>
                <c:pt idx="4511">
                  <c:v>13732.68</c:v>
                </c:pt>
                <c:pt idx="4512">
                  <c:v>12404.73</c:v>
                </c:pt>
                <c:pt idx="4513">
                  <c:v>11600.07</c:v>
                </c:pt>
                <c:pt idx="4514">
                  <c:v>11073.28</c:v>
                </c:pt>
                <c:pt idx="4515">
                  <c:v>10799.58</c:v>
                </c:pt>
                <c:pt idx="4516">
                  <c:v>10824.21</c:v>
                </c:pt>
                <c:pt idx="4517">
                  <c:v>11226.43</c:v>
                </c:pt>
                <c:pt idx="4518">
                  <c:v>11832.32</c:v>
                </c:pt>
                <c:pt idx="4519">
                  <c:v>12846.33</c:v>
                </c:pt>
                <c:pt idx="4520">
                  <c:v>13952.82</c:v>
                </c:pt>
                <c:pt idx="4521">
                  <c:v>14991.26</c:v>
                </c:pt>
                <c:pt idx="4522">
                  <c:v>16085.41</c:v>
                </c:pt>
                <c:pt idx="4523">
                  <c:v>16929.509999999998</c:v>
                </c:pt>
                <c:pt idx="4524">
                  <c:v>17473.240000000002</c:v>
                </c:pt>
                <c:pt idx="4525">
                  <c:v>18193.79</c:v>
                </c:pt>
                <c:pt idx="4526">
                  <c:v>18713.009999999998</c:v>
                </c:pt>
                <c:pt idx="4527">
                  <c:v>18926.52</c:v>
                </c:pt>
                <c:pt idx="4528">
                  <c:v>18725.150000000001</c:v>
                </c:pt>
                <c:pt idx="4529">
                  <c:v>18188.55</c:v>
                </c:pt>
                <c:pt idx="4530">
                  <c:v>17210.91</c:v>
                </c:pt>
                <c:pt idx="4531">
                  <c:v>16288.95</c:v>
                </c:pt>
                <c:pt idx="4532">
                  <c:v>16135.65</c:v>
                </c:pt>
                <c:pt idx="4533">
                  <c:v>15938.29</c:v>
                </c:pt>
                <c:pt idx="4534">
                  <c:v>14542.93</c:v>
                </c:pt>
                <c:pt idx="4535">
                  <c:v>13206.48</c:v>
                </c:pt>
                <c:pt idx="4536">
                  <c:v>12403.26</c:v>
                </c:pt>
                <c:pt idx="4537">
                  <c:v>11571.55</c:v>
                </c:pt>
                <c:pt idx="4538">
                  <c:v>11016.03</c:v>
                </c:pt>
                <c:pt idx="4539">
                  <c:v>10677.12</c:v>
                </c:pt>
                <c:pt idx="4540">
                  <c:v>10550.88</c:v>
                </c:pt>
                <c:pt idx="4541">
                  <c:v>10540.12</c:v>
                </c:pt>
                <c:pt idx="4542">
                  <c:v>10928.78</c:v>
                </c:pt>
                <c:pt idx="4543">
                  <c:v>11067.74</c:v>
                </c:pt>
                <c:pt idx="4544">
                  <c:v>12008.51</c:v>
                </c:pt>
                <c:pt idx="4545">
                  <c:v>13005.6</c:v>
                </c:pt>
                <c:pt idx="4546">
                  <c:v>14004.68</c:v>
                </c:pt>
                <c:pt idx="4547">
                  <c:v>14864.99</c:v>
                </c:pt>
                <c:pt idx="4548">
                  <c:v>15429.44</c:v>
                </c:pt>
                <c:pt idx="4549">
                  <c:v>15845.54</c:v>
                </c:pt>
                <c:pt idx="4550">
                  <c:v>16291.64</c:v>
                </c:pt>
                <c:pt idx="4551">
                  <c:v>16553.5</c:v>
                </c:pt>
                <c:pt idx="4552">
                  <c:v>16552.25</c:v>
                </c:pt>
                <c:pt idx="4553">
                  <c:v>16349.46</c:v>
                </c:pt>
                <c:pt idx="4554">
                  <c:v>15693.74</c:v>
                </c:pt>
                <c:pt idx="4555">
                  <c:v>14955.61</c:v>
                </c:pt>
                <c:pt idx="4556">
                  <c:v>14919.07</c:v>
                </c:pt>
                <c:pt idx="4557">
                  <c:v>14740</c:v>
                </c:pt>
                <c:pt idx="4558">
                  <c:v>13723.73</c:v>
                </c:pt>
                <c:pt idx="4559">
                  <c:v>12563.79</c:v>
                </c:pt>
                <c:pt idx="4560">
                  <c:v>11731.22</c:v>
                </c:pt>
                <c:pt idx="4561">
                  <c:v>10965.48</c:v>
                </c:pt>
                <c:pt idx="4562">
                  <c:v>10455.030000000001</c:v>
                </c:pt>
                <c:pt idx="4563">
                  <c:v>10135.75</c:v>
                </c:pt>
                <c:pt idx="4564">
                  <c:v>9976.5400000000009</c:v>
                </c:pt>
                <c:pt idx="4565">
                  <c:v>9894.89</c:v>
                </c:pt>
                <c:pt idx="4566">
                  <c:v>10237.459999999999</c:v>
                </c:pt>
                <c:pt idx="4567">
                  <c:v>10329.09</c:v>
                </c:pt>
                <c:pt idx="4568">
                  <c:v>10939.24</c:v>
                </c:pt>
                <c:pt idx="4569">
                  <c:v>11788.61</c:v>
                </c:pt>
                <c:pt idx="4570">
                  <c:v>12821.54</c:v>
                </c:pt>
                <c:pt idx="4571">
                  <c:v>13717.49</c:v>
                </c:pt>
                <c:pt idx="4572">
                  <c:v>14392.25</c:v>
                </c:pt>
                <c:pt idx="4573">
                  <c:v>15128.51</c:v>
                </c:pt>
                <c:pt idx="4574">
                  <c:v>15645.93</c:v>
                </c:pt>
                <c:pt idx="4575">
                  <c:v>16025.59</c:v>
                </c:pt>
                <c:pt idx="4576">
                  <c:v>16228.83</c:v>
                </c:pt>
                <c:pt idx="4577">
                  <c:v>16236.97</c:v>
                </c:pt>
                <c:pt idx="4578">
                  <c:v>15727.96</c:v>
                </c:pt>
                <c:pt idx="4579">
                  <c:v>14964.38</c:v>
                </c:pt>
                <c:pt idx="4580">
                  <c:v>14959.97</c:v>
                </c:pt>
                <c:pt idx="4581">
                  <c:v>14573.04</c:v>
                </c:pt>
                <c:pt idx="4582">
                  <c:v>13497.66</c:v>
                </c:pt>
                <c:pt idx="4583">
                  <c:v>12229.29</c:v>
                </c:pt>
                <c:pt idx="4584">
                  <c:v>11084.17</c:v>
                </c:pt>
                <c:pt idx="4585">
                  <c:v>10467.48</c:v>
                </c:pt>
                <c:pt idx="4586">
                  <c:v>10100.93</c:v>
                </c:pt>
                <c:pt idx="4587">
                  <c:v>9938.26</c:v>
                </c:pt>
                <c:pt idx="4588">
                  <c:v>10060.030000000001</c:v>
                </c:pt>
                <c:pt idx="4589">
                  <c:v>10592.1</c:v>
                </c:pt>
                <c:pt idx="4590">
                  <c:v>11533.57</c:v>
                </c:pt>
                <c:pt idx="4591">
                  <c:v>12455.06</c:v>
                </c:pt>
                <c:pt idx="4592">
                  <c:v>13399.4</c:v>
                </c:pt>
                <c:pt idx="4593">
                  <c:v>14273.55</c:v>
                </c:pt>
                <c:pt idx="4594">
                  <c:v>15166.57</c:v>
                </c:pt>
                <c:pt idx="4595">
                  <c:v>15829.81</c:v>
                </c:pt>
                <c:pt idx="4596">
                  <c:v>16093.21</c:v>
                </c:pt>
                <c:pt idx="4597">
                  <c:v>16715.39</c:v>
                </c:pt>
                <c:pt idx="4598">
                  <c:v>17160.54</c:v>
                </c:pt>
                <c:pt idx="4599">
                  <c:v>17399.330000000002</c:v>
                </c:pt>
                <c:pt idx="4600">
                  <c:v>17270.64</c:v>
                </c:pt>
                <c:pt idx="4601">
                  <c:v>16926.990000000002</c:v>
                </c:pt>
                <c:pt idx="4602">
                  <c:v>16194.3</c:v>
                </c:pt>
                <c:pt idx="4603">
                  <c:v>15638</c:v>
                </c:pt>
                <c:pt idx="4604">
                  <c:v>15659.67</c:v>
                </c:pt>
                <c:pt idx="4605">
                  <c:v>15191.16</c:v>
                </c:pt>
                <c:pt idx="4606">
                  <c:v>13772.34</c:v>
                </c:pt>
                <c:pt idx="4607">
                  <c:v>12455.36</c:v>
                </c:pt>
                <c:pt idx="4608">
                  <c:v>11295.41</c:v>
                </c:pt>
                <c:pt idx="4609">
                  <c:v>10657.04</c:v>
                </c:pt>
                <c:pt idx="4610">
                  <c:v>10259.07</c:v>
                </c:pt>
                <c:pt idx="4611">
                  <c:v>10076.14</c:v>
                </c:pt>
                <c:pt idx="4612">
                  <c:v>10175.200000000001</c:v>
                </c:pt>
                <c:pt idx="4613">
                  <c:v>10639.38</c:v>
                </c:pt>
                <c:pt idx="4614">
                  <c:v>11464.74</c:v>
                </c:pt>
                <c:pt idx="4615">
                  <c:v>12359.55</c:v>
                </c:pt>
                <c:pt idx="4616">
                  <c:v>13154.19</c:v>
                </c:pt>
                <c:pt idx="4617">
                  <c:v>13890.56</c:v>
                </c:pt>
                <c:pt idx="4618">
                  <c:v>14649.05</c:v>
                </c:pt>
                <c:pt idx="4619">
                  <c:v>15209.27</c:v>
                </c:pt>
                <c:pt idx="4620">
                  <c:v>15634.55</c:v>
                </c:pt>
                <c:pt idx="4621">
                  <c:v>15909.61</c:v>
                </c:pt>
                <c:pt idx="4622">
                  <c:v>16327.79</c:v>
                </c:pt>
                <c:pt idx="4623">
                  <c:v>16535.16</c:v>
                </c:pt>
                <c:pt idx="4624">
                  <c:v>16400.650000000001</c:v>
                </c:pt>
                <c:pt idx="4625">
                  <c:v>15974.53</c:v>
                </c:pt>
                <c:pt idx="4626">
                  <c:v>15322.74</c:v>
                </c:pt>
                <c:pt idx="4627">
                  <c:v>14858.09</c:v>
                </c:pt>
                <c:pt idx="4628">
                  <c:v>14992.32</c:v>
                </c:pt>
                <c:pt idx="4629">
                  <c:v>14577.44</c:v>
                </c:pt>
                <c:pt idx="4630">
                  <c:v>13225.76</c:v>
                </c:pt>
                <c:pt idx="4631">
                  <c:v>12001.43</c:v>
                </c:pt>
                <c:pt idx="4632">
                  <c:v>11126.03</c:v>
                </c:pt>
                <c:pt idx="4633">
                  <c:v>10533.74</c:v>
                </c:pt>
                <c:pt idx="4634">
                  <c:v>10174.450000000001</c:v>
                </c:pt>
                <c:pt idx="4635">
                  <c:v>10027.09</c:v>
                </c:pt>
                <c:pt idx="4636">
                  <c:v>10140.879999999999</c:v>
                </c:pt>
                <c:pt idx="4637">
                  <c:v>10652.69</c:v>
                </c:pt>
                <c:pt idx="4638">
                  <c:v>11521.97</c:v>
                </c:pt>
                <c:pt idx="4639">
                  <c:v>12370.18</c:v>
                </c:pt>
                <c:pt idx="4640">
                  <c:v>13040.3</c:v>
                </c:pt>
                <c:pt idx="4641">
                  <c:v>13468.5</c:v>
                </c:pt>
                <c:pt idx="4642">
                  <c:v>14089.74</c:v>
                </c:pt>
                <c:pt idx="4643">
                  <c:v>14448.31</c:v>
                </c:pt>
                <c:pt idx="4644">
                  <c:v>14738.55</c:v>
                </c:pt>
                <c:pt idx="4645">
                  <c:v>15103.39</c:v>
                </c:pt>
                <c:pt idx="4646">
                  <c:v>15273.16</c:v>
                </c:pt>
                <c:pt idx="4647">
                  <c:v>15423.28</c:v>
                </c:pt>
                <c:pt idx="4648">
                  <c:v>15231.73</c:v>
                </c:pt>
                <c:pt idx="4649">
                  <c:v>14860.33</c:v>
                </c:pt>
                <c:pt idx="4650">
                  <c:v>14286.93</c:v>
                </c:pt>
                <c:pt idx="4651">
                  <c:v>14135.44</c:v>
                </c:pt>
                <c:pt idx="4652">
                  <c:v>14424.2</c:v>
                </c:pt>
                <c:pt idx="4653">
                  <c:v>14114.1</c:v>
                </c:pt>
                <c:pt idx="4654">
                  <c:v>12877.64</c:v>
                </c:pt>
                <c:pt idx="4655">
                  <c:v>11767.59</c:v>
                </c:pt>
                <c:pt idx="4656">
                  <c:v>10883.35</c:v>
                </c:pt>
                <c:pt idx="4657">
                  <c:v>10310.64</c:v>
                </c:pt>
                <c:pt idx="4658">
                  <c:v>9964.7199999999993</c:v>
                </c:pt>
                <c:pt idx="4659">
                  <c:v>9822.65</c:v>
                </c:pt>
                <c:pt idx="4660">
                  <c:v>9923.5300000000007</c:v>
                </c:pt>
                <c:pt idx="4661">
                  <c:v>10387.31</c:v>
                </c:pt>
                <c:pt idx="4662">
                  <c:v>11197.32</c:v>
                </c:pt>
                <c:pt idx="4663">
                  <c:v>11858.93</c:v>
                </c:pt>
                <c:pt idx="4664">
                  <c:v>12538.88</c:v>
                </c:pt>
                <c:pt idx="4665">
                  <c:v>13128.04</c:v>
                </c:pt>
                <c:pt idx="4666">
                  <c:v>13625.5</c:v>
                </c:pt>
                <c:pt idx="4667">
                  <c:v>14060.82</c:v>
                </c:pt>
                <c:pt idx="4668">
                  <c:v>14325.39</c:v>
                </c:pt>
                <c:pt idx="4669">
                  <c:v>14668.65</c:v>
                </c:pt>
                <c:pt idx="4670">
                  <c:v>14928.47</c:v>
                </c:pt>
                <c:pt idx="4671">
                  <c:v>15042.39</c:v>
                </c:pt>
                <c:pt idx="4672">
                  <c:v>14852.53</c:v>
                </c:pt>
                <c:pt idx="4673">
                  <c:v>14535.48</c:v>
                </c:pt>
                <c:pt idx="4674">
                  <c:v>14027.41</c:v>
                </c:pt>
                <c:pt idx="4675">
                  <c:v>13689.3</c:v>
                </c:pt>
                <c:pt idx="4676">
                  <c:v>14028.51</c:v>
                </c:pt>
                <c:pt idx="4677">
                  <c:v>13849.57</c:v>
                </c:pt>
                <c:pt idx="4678">
                  <c:v>12726.57</c:v>
                </c:pt>
                <c:pt idx="4679">
                  <c:v>11614.26</c:v>
                </c:pt>
                <c:pt idx="4680">
                  <c:v>10890.81</c:v>
                </c:pt>
                <c:pt idx="4681">
                  <c:v>10319.4</c:v>
                </c:pt>
                <c:pt idx="4682">
                  <c:v>9962.69</c:v>
                </c:pt>
                <c:pt idx="4683">
                  <c:v>9811.24</c:v>
                </c:pt>
                <c:pt idx="4684">
                  <c:v>9950.36</c:v>
                </c:pt>
                <c:pt idx="4685">
                  <c:v>10334.56</c:v>
                </c:pt>
                <c:pt idx="4686">
                  <c:v>11164.38</c:v>
                </c:pt>
                <c:pt idx="4687">
                  <c:v>11978.41</c:v>
                </c:pt>
                <c:pt idx="4688">
                  <c:v>12647.76</c:v>
                </c:pt>
                <c:pt idx="4689">
                  <c:v>13256.12</c:v>
                </c:pt>
                <c:pt idx="4690">
                  <c:v>13863.49</c:v>
                </c:pt>
                <c:pt idx="4691">
                  <c:v>14255.63</c:v>
                </c:pt>
                <c:pt idx="4692">
                  <c:v>14526.19</c:v>
                </c:pt>
                <c:pt idx="4693">
                  <c:v>14889.43</c:v>
                </c:pt>
                <c:pt idx="4694">
                  <c:v>14908.02</c:v>
                </c:pt>
                <c:pt idx="4695">
                  <c:v>14916.64</c:v>
                </c:pt>
                <c:pt idx="4696">
                  <c:v>14755.98</c:v>
                </c:pt>
                <c:pt idx="4697">
                  <c:v>14397.69</c:v>
                </c:pt>
                <c:pt idx="4698">
                  <c:v>13834.56</c:v>
                </c:pt>
                <c:pt idx="4699">
                  <c:v>13500.44</c:v>
                </c:pt>
                <c:pt idx="4700">
                  <c:v>13886.58</c:v>
                </c:pt>
                <c:pt idx="4701">
                  <c:v>13841.09</c:v>
                </c:pt>
                <c:pt idx="4702">
                  <c:v>12775.86</c:v>
                </c:pt>
                <c:pt idx="4703">
                  <c:v>11736.64</c:v>
                </c:pt>
                <c:pt idx="4704">
                  <c:v>10930.7</c:v>
                </c:pt>
                <c:pt idx="4705">
                  <c:v>10320.52</c:v>
                </c:pt>
                <c:pt idx="4706">
                  <c:v>9912.92</c:v>
                </c:pt>
                <c:pt idx="4707">
                  <c:v>9687.42</c:v>
                </c:pt>
                <c:pt idx="4708">
                  <c:v>9635.99</c:v>
                </c:pt>
                <c:pt idx="4709">
                  <c:v>9667.4500000000007</c:v>
                </c:pt>
                <c:pt idx="4710">
                  <c:v>10077.120000000001</c:v>
                </c:pt>
                <c:pt idx="4711">
                  <c:v>10228.32</c:v>
                </c:pt>
                <c:pt idx="4712">
                  <c:v>10970.14</c:v>
                </c:pt>
                <c:pt idx="4713">
                  <c:v>11468.07</c:v>
                </c:pt>
                <c:pt idx="4714">
                  <c:v>12177.11</c:v>
                </c:pt>
                <c:pt idx="4715">
                  <c:v>12712.97</c:v>
                </c:pt>
                <c:pt idx="4716">
                  <c:v>12998.7</c:v>
                </c:pt>
                <c:pt idx="4717">
                  <c:v>13287.85</c:v>
                </c:pt>
                <c:pt idx="4718">
                  <c:v>13557.68</c:v>
                </c:pt>
                <c:pt idx="4719">
                  <c:v>13787.83</c:v>
                </c:pt>
                <c:pt idx="4720">
                  <c:v>13833.73</c:v>
                </c:pt>
                <c:pt idx="4721">
                  <c:v>13897.62</c:v>
                </c:pt>
                <c:pt idx="4722">
                  <c:v>13568.13</c:v>
                </c:pt>
                <c:pt idx="4723">
                  <c:v>13297.02</c:v>
                </c:pt>
                <c:pt idx="4724">
                  <c:v>13458.75</c:v>
                </c:pt>
                <c:pt idx="4725">
                  <c:v>13454.51</c:v>
                </c:pt>
                <c:pt idx="4726">
                  <c:v>11965.8</c:v>
                </c:pt>
                <c:pt idx="4727">
                  <c:v>11183.3</c:v>
                </c:pt>
                <c:pt idx="4728">
                  <c:v>10532.23</c:v>
                </c:pt>
                <c:pt idx="4729">
                  <c:v>10188.26</c:v>
                </c:pt>
                <c:pt idx="4730">
                  <c:v>9777.36</c:v>
                </c:pt>
                <c:pt idx="4731">
                  <c:v>9542.2800000000007</c:v>
                </c:pt>
                <c:pt idx="4732">
                  <c:v>9438.8799999999992</c:v>
                </c:pt>
                <c:pt idx="4733">
                  <c:v>9375.58</c:v>
                </c:pt>
                <c:pt idx="4734">
                  <c:v>9522.94</c:v>
                </c:pt>
                <c:pt idx="4735">
                  <c:v>9839.2099999999991</c:v>
                </c:pt>
                <c:pt idx="4736">
                  <c:v>10610.04</c:v>
                </c:pt>
                <c:pt idx="4737">
                  <c:v>11392.44</c:v>
                </c:pt>
                <c:pt idx="4738">
                  <c:v>12045.94</c:v>
                </c:pt>
                <c:pt idx="4739">
                  <c:v>12613.54</c:v>
                </c:pt>
                <c:pt idx="4740">
                  <c:v>13177.42</c:v>
                </c:pt>
                <c:pt idx="4741">
                  <c:v>13514.61</c:v>
                </c:pt>
                <c:pt idx="4742">
                  <c:v>13807.72</c:v>
                </c:pt>
                <c:pt idx="4743">
                  <c:v>14007.1</c:v>
                </c:pt>
                <c:pt idx="4744">
                  <c:v>14584.86</c:v>
                </c:pt>
                <c:pt idx="4745">
                  <c:v>14687.94</c:v>
                </c:pt>
                <c:pt idx="4746">
                  <c:v>14433.04</c:v>
                </c:pt>
                <c:pt idx="4747">
                  <c:v>14159.89</c:v>
                </c:pt>
                <c:pt idx="4748">
                  <c:v>14162.29</c:v>
                </c:pt>
                <c:pt idx="4749">
                  <c:v>13907.15</c:v>
                </c:pt>
                <c:pt idx="4750">
                  <c:v>12193.46</c:v>
                </c:pt>
                <c:pt idx="4751">
                  <c:v>11091.65</c:v>
                </c:pt>
                <c:pt idx="4752">
                  <c:v>10757.82</c:v>
                </c:pt>
                <c:pt idx="4753">
                  <c:v>10208.6</c:v>
                </c:pt>
                <c:pt idx="4754">
                  <c:v>9884.34</c:v>
                </c:pt>
                <c:pt idx="4755">
                  <c:v>9744.5300000000007</c:v>
                </c:pt>
                <c:pt idx="4756">
                  <c:v>9874.7900000000009</c:v>
                </c:pt>
                <c:pt idx="4757">
                  <c:v>10398.84</c:v>
                </c:pt>
                <c:pt idx="4758">
                  <c:v>11015.49</c:v>
                </c:pt>
                <c:pt idx="4759">
                  <c:v>11972.04</c:v>
                </c:pt>
                <c:pt idx="4760">
                  <c:v>12986.71</c:v>
                </c:pt>
                <c:pt idx="4761">
                  <c:v>13935.17</c:v>
                </c:pt>
                <c:pt idx="4762">
                  <c:v>14929.27</c:v>
                </c:pt>
                <c:pt idx="4763">
                  <c:v>15606.51</c:v>
                </c:pt>
                <c:pt idx="4764">
                  <c:v>16251.1</c:v>
                </c:pt>
                <c:pt idx="4765">
                  <c:v>16883.259999999998</c:v>
                </c:pt>
                <c:pt idx="4766">
                  <c:v>17484.27</c:v>
                </c:pt>
                <c:pt idx="4767">
                  <c:v>17855.41</c:v>
                </c:pt>
                <c:pt idx="4768">
                  <c:v>17785.22</c:v>
                </c:pt>
                <c:pt idx="4769">
                  <c:v>17447.009999999998</c:v>
                </c:pt>
                <c:pt idx="4770">
                  <c:v>16739.349999999999</c:v>
                </c:pt>
                <c:pt idx="4771">
                  <c:v>16294.19</c:v>
                </c:pt>
                <c:pt idx="4772">
                  <c:v>16195.33</c:v>
                </c:pt>
                <c:pt idx="4773">
                  <c:v>15575.95</c:v>
                </c:pt>
                <c:pt idx="4774">
                  <c:v>13839.39</c:v>
                </c:pt>
                <c:pt idx="4775">
                  <c:v>12604.21</c:v>
                </c:pt>
                <c:pt idx="4776">
                  <c:v>11597.8</c:v>
                </c:pt>
                <c:pt idx="4777">
                  <c:v>10908.01</c:v>
                </c:pt>
                <c:pt idx="4778">
                  <c:v>10467.56</c:v>
                </c:pt>
                <c:pt idx="4779">
                  <c:v>10289.52</c:v>
                </c:pt>
                <c:pt idx="4780">
                  <c:v>10371.959999999999</c:v>
                </c:pt>
                <c:pt idx="4781">
                  <c:v>10813.53</c:v>
                </c:pt>
                <c:pt idx="4782">
                  <c:v>11483.15</c:v>
                </c:pt>
                <c:pt idx="4783">
                  <c:v>12470.7</c:v>
                </c:pt>
                <c:pt idx="4784">
                  <c:v>13493.27</c:v>
                </c:pt>
                <c:pt idx="4785">
                  <c:v>14463.54</c:v>
                </c:pt>
                <c:pt idx="4786">
                  <c:v>15433.14</c:v>
                </c:pt>
                <c:pt idx="4787">
                  <c:v>16339.31</c:v>
                </c:pt>
                <c:pt idx="4788">
                  <c:v>17102</c:v>
                </c:pt>
                <c:pt idx="4789">
                  <c:v>17851.04</c:v>
                </c:pt>
                <c:pt idx="4790">
                  <c:v>18358.59</c:v>
                </c:pt>
                <c:pt idx="4791">
                  <c:v>18803.78</c:v>
                </c:pt>
                <c:pt idx="4792">
                  <c:v>18762.14</c:v>
                </c:pt>
                <c:pt idx="4793">
                  <c:v>18482.439999999999</c:v>
                </c:pt>
                <c:pt idx="4794">
                  <c:v>17691.53</c:v>
                </c:pt>
                <c:pt idx="4795">
                  <c:v>16965.73</c:v>
                </c:pt>
                <c:pt idx="4796">
                  <c:v>16801.900000000001</c:v>
                </c:pt>
                <c:pt idx="4797">
                  <c:v>16108.06</c:v>
                </c:pt>
                <c:pt idx="4798">
                  <c:v>14092.42</c:v>
                </c:pt>
                <c:pt idx="4799">
                  <c:v>13052.55</c:v>
                </c:pt>
                <c:pt idx="4800">
                  <c:v>11711.41</c:v>
                </c:pt>
                <c:pt idx="4801">
                  <c:v>11238.38</c:v>
                </c:pt>
                <c:pt idx="4802">
                  <c:v>10780.43</c:v>
                </c:pt>
                <c:pt idx="4803">
                  <c:v>10473.040000000001</c:v>
                </c:pt>
                <c:pt idx="4804">
                  <c:v>10525.69</c:v>
                </c:pt>
                <c:pt idx="4805">
                  <c:v>10983.56</c:v>
                </c:pt>
                <c:pt idx="4806">
                  <c:v>11758.34</c:v>
                </c:pt>
                <c:pt idx="4807">
                  <c:v>12750.1</c:v>
                </c:pt>
                <c:pt idx="4808">
                  <c:v>13759.7</c:v>
                </c:pt>
                <c:pt idx="4809">
                  <c:v>14790.89</c:v>
                </c:pt>
                <c:pt idx="4810">
                  <c:v>15902.69</c:v>
                </c:pt>
                <c:pt idx="4811">
                  <c:v>16699.45</c:v>
                </c:pt>
                <c:pt idx="4812">
                  <c:v>17474.580000000002</c:v>
                </c:pt>
                <c:pt idx="4813">
                  <c:v>18221.89</c:v>
                </c:pt>
                <c:pt idx="4814">
                  <c:v>18670.71</c:v>
                </c:pt>
                <c:pt idx="4815">
                  <c:v>18996.939999999999</c:v>
                </c:pt>
                <c:pt idx="4816">
                  <c:v>18883.25</c:v>
                </c:pt>
                <c:pt idx="4817">
                  <c:v>18516.71</c:v>
                </c:pt>
                <c:pt idx="4818">
                  <c:v>17704.25</c:v>
                </c:pt>
                <c:pt idx="4819">
                  <c:v>16890.29</c:v>
                </c:pt>
                <c:pt idx="4820">
                  <c:v>16593.5</c:v>
                </c:pt>
                <c:pt idx="4821">
                  <c:v>16041.31</c:v>
                </c:pt>
                <c:pt idx="4822">
                  <c:v>14462.38</c:v>
                </c:pt>
                <c:pt idx="4823">
                  <c:v>13088.84</c:v>
                </c:pt>
                <c:pt idx="4824">
                  <c:v>11711.41</c:v>
                </c:pt>
                <c:pt idx="4825">
                  <c:v>11238.38</c:v>
                </c:pt>
                <c:pt idx="4826">
                  <c:v>10780.43</c:v>
                </c:pt>
                <c:pt idx="4827">
                  <c:v>10473.040000000001</c:v>
                </c:pt>
                <c:pt idx="4828">
                  <c:v>10525.69</c:v>
                </c:pt>
                <c:pt idx="4829">
                  <c:v>10983.56</c:v>
                </c:pt>
                <c:pt idx="4830">
                  <c:v>11758.34</c:v>
                </c:pt>
                <c:pt idx="4831">
                  <c:v>12750.1</c:v>
                </c:pt>
                <c:pt idx="4832">
                  <c:v>13759.7</c:v>
                </c:pt>
                <c:pt idx="4833">
                  <c:v>14790.89</c:v>
                </c:pt>
                <c:pt idx="4834">
                  <c:v>15902.69</c:v>
                </c:pt>
                <c:pt idx="4835">
                  <c:v>16699.45</c:v>
                </c:pt>
                <c:pt idx="4836">
                  <c:v>17474.580000000002</c:v>
                </c:pt>
                <c:pt idx="4837">
                  <c:v>18221.89</c:v>
                </c:pt>
                <c:pt idx="4838">
                  <c:v>18670.71</c:v>
                </c:pt>
                <c:pt idx="4839">
                  <c:v>18996.939999999999</c:v>
                </c:pt>
                <c:pt idx="4840">
                  <c:v>18883.25</c:v>
                </c:pt>
                <c:pt idx="4841">
                  <c:v>18516.71</c:v>
                </c:pt>
                <c:pt idx="4842">
                  <c:v>17704.25</c:v>
                </c:pt>
                <c:pt idx="4843">
                  <c:v>16890.29</c:v>
                </c:pt>
                <c:pt idx="4844">
                  <c:v>16593.5</c:v>
                </c:pt>
                <c:pt idx="4845">
                  <c:v>16041.31</c:v>
                </c:pt>
                <c:pt idx="4846">
                  <c:v>14462.38</c:v>
                </c:pt>
                <c:pt idx="4847">
                  <c:v>13088.84</c:v>
                </c:pt>
                <c:pt idx="4848">
                  <c:v>11506.17</c:v>
                </c:pt>
                <c:pt idx="4849">
                  <c:v>10842.39</c:v>
                </c:pt>
                <c:pt idx="4850">
                  <c:v>10423.75</c:v>
                </c:pt>
                <c:pt idx="4851">
                  <c:v>10219.6</c:v>
                </c:pt>
                <c:pt idx="4852">
                  <c:v>10281.31</c:v>
                </c:pt>
                <c:pt idx="4853">
                  <c:v>10690.73</c:v>
                </c:pt>
                <c:pt idx="4854">
                  <c:v>11331.44</c:v>
                </c:pt>
                <c:pt idx="4855">
                  <c:v>12187.55</c:v>
                </c:pt>
                <c:pt idx="4856">
                  <c:v>13103.81</c:v>
                </c:pt>
                <c:pt idx="4857">
                  <c:v>13843.95</c:v>
                </c:pt>
                <c:pt idx="4858">
                  <c:v>14638.92</c:v>
                </c:pt>
                <c:pt idx="4859">
                  <c:v>15343.01</c:v>
                </c:pt>
                <c:pt idx="4860">
                  <c:v>15909.8</c:v>
                </c:pt>
                <c:pt idx="4861">
                  <c:v>16451.89</c:v>
                </c:pt>
                <c:pt idx="4862">
                  <c:v>16795.78</c:v>
                </c:pt>
                <c:pt idx="4863">
                  <c:v>17042.54</c:v>
                </c:pt>
                <c:pt idx="4864">
                  <c:v>16904.93</c:v>
                </c:pt>
                <c:pt idx="4865">
                  <c:v>16567.560000000001</c:v>
                </c:pt>
                <c:pt idx="4866">
                  <c:v>15788.36</c:v>
                </c:pt>
                <c:pt idx="4867">
                  <c:v>15125.94</c:v>
                </c:pt>
                <c:pt idx="4868">
                  <c:v>15012.65</c:v>
                </c:pt>
                <c:pt idx="4869">
                  <c:v>14682.31</c:v>
                </c:pt>
                <c:pt idx="4870">
                  <c:v>13504.67</c:v>
                </c:pt>
                <c:pt idx="4871">
                  <c:v>12439.63</c:v>
                </c:pt>
                <c:pt idx="4872">
                  <c:v>11406.9</c:v>
                </c:pt>
                <c:pt idx="4873">
                  <c:v>10691.01</c:v>
                </c:pt>
                <c:pt idx="4874">
                  <c:v>10236.58</c:v>
                </c:pt>
                <c:pt idx="4875">
                  <c:v>9978.02</c:v>
                </c:pt>
                <c:pt idx="4876">
                  <c:v>9885.08</c:v>
                </c:pt>
                <c:pt idx="4877">
                  <c:v>9503.5300000000007</c:v>
                </c:pt>
                <c:pt idx="4878">
                  <c:v>9971.9</c:v>
                </c:pt>
                <c:pt idx="4879">
                  <c:v>10336.23</c:v>
                </c:pt>
                <c:pt idx="4880">
                  <c:v>11210.37</c:v>
                </c:pt>
                <c:pt idx="4881">
                  <c:v>12130.87</c:v>
                </c:pt>
                <c:pt idx="4882">
                  <c:v>13029.9</c:v>
                </c:pt>
                <c:pt idx="4883">
                  <c:v>13679.15</c:v>
                </c:pt>
                <c:pt idx="4884">
                  <c:v>14379.3</c:v>
                </c:pt>
                <c:pt idx="4885">
                  <c:v>14783.87</c:v>
                </c:pt>
                <c:pt idx="4886">
                  <c:v>15311.06</c:v>
                </c:pt>
                <c:pt idx="4887">
                  <c:v>15713.06</c:v>
                </c:pt>
                <c:pt idx="4888">
                  <c:v>15839.62</c:v>
                </c:pt>
                <c:pt idx="4889">
                  <c:v>15821.53</c:v>
                </c:pt>
                <c:pt idx="4890">
                  <c:v>15329.87</c:v>
                </c:pt>
                <c:pt idx="4891">
                  <c:v>14589.1</c:v>
                </c:pt>
                <c:pt idx="4892">
                  <c:v>14421.78</c:v>
                </c:pt>
                <c:pt idx="4893">
                  <c:v>13997.63</c:v>
                </c:pt>
                <c:pt idx="4894">
                  <c:v>13072.21</c:v>
                </c:pt>
                <c:pt idx="4895">
                  <c:v>12098.07</c:v>
                </c:pt>
                <c:pt idx="4896">
                  <c:v>11122.92</c:v>
                </c:pt>
                <c:pt idx="4897">
                  <c:v>10454.42</c:v>
                </c:pt>
                <c:pt idx="4898">
                  <c:v>10019.98</c:v>
                </c:pt>
                <c:pt idx="4899">
                  <c:v>9767.5</c:v>
                </c:pt>
                <c:pt idx="4900">
                  <c:v>9637.27</c:v>
                </c:pt>
                <c:pt idx="4901">
                  <c:v>9180.57</c:v>
                </c:pt>
                <c:pt idx="4902">
                  <c:v>9015.14</c:v>
                </c:pt>
                <c:pt idx="4903">
                  <c:v>9241.9699999999993</c:v>
                </c:pt>
                <c:pt idx="4904">
                  <c:v>10340.81</c:v>
                </c:pt>
                <c:pt idx="4905">
                  <c:v>11192.1</c:v>
                </c:pt>
                <c:pt idx="4906">
                  <c:v>12143.53</c:v>
                </c:pt>
                <c:pt idx="4907">
                  <c:v>12893.06</c:v>
                </c:pt>
                <c:pt idx="4908">
                  <c:v>13655.32</c:v>
                </c:pt>
                <c:pt idx="4909">
                  <c:v>14168.88</c:v>
                </c:pt>
                <c:pt idx="4910">
                  <c:v>14678.71</c:v>
                </c:pt>
                <c:pt idx="4911">
                  <c:v>15166.79</c:v>
                </c:pt>
                <c:pt idx="4912">
                  <c:v>15408.47</c:v>
                </c:pt>
                <c:pt idx="4913">
                  <c:v>15443.28</c:v>
                </c:pt>
                <c:pt idx="4914">
                  <c:v>15048.29</c:v>
                </c:pt>
                <c:pt idx="4915">
                  <c:v>14439.18</c:v>
                </c:pt>
                <c:pt idx="4916">
                  <c:v>14427.83</c:v>
                </c:pt>
                <c:pt idx="4917">
                  <c:v>14044.58</c:v>
                </c:pt>
                <c:pt idx="4918">
                  <c:v>13100.75</c:v>
                </c:pt>
                <c:pt idx="4919">
                  <c:v>11908.11</c:v>
                </c:pt>
                <c:pt idx="4920">
                  <c:v>11124.31</c:v>
                </c:pt>
                <c:pt idx="4921">
                  <c:v>10526.5</c:v>
                </c:pt>
                <c:pt idx="4922">
                  <c:v>10147.56</c:v>
                </c:pt>
                <c:pt idx="4923">
                  <c:v>9994.98</c:v>
                </c:pt>
                <c:pt idx="4924">
                  <c:v>10097.11</c:v>
                </c:pt>
                <c:pt idx="4925">
                  <c:v>10613.58</c:v>
                </c:pt>
                <c:pt idx="4926">
                  <c:v>11475.93</c:v>
                </c:pt>
                <c:pt idx="4927">
                  <c:v>12307.77</c:v>
                </c:pt>
                <c:pt idx="4928">
                  <c:v>13288.65</c:v>
                </c:pt>
                <c:pt idx="4929">
                  <c:v>14258.59</c:v>
                </c:pt>
                <c:pt idx="4930">
                  <c:v>15254.23</c:v>
                </c:pt>
                <c:pt idx="4931">
                  <c:v>15959.23</c:v>
                </c:pt>
                <c:pt idx="4932">
                  <c:v>16652.53</c:v>
                </c:pt>
                <c:pt idx="4933">
                  <c:v>17109.23</c:v>
                </c:pt>
                <c:pt idx="4934">
                  <c:v>17647.25</c:v>
                </c:pt>
                <c:pt idx="4935">
                  <c:v>17993.18</c:v>
                </c:pt>
                <c:pt idx="4936">
                  <c:v>17919.060000000001</c:v>
                </c:pt>
                <c:pt idx="4937">
                  <c:v>17627.810000000001</c:v>
                </c:pt>
                <c:pt idx="4938">
                  <c:v>16891.009999999998</c:v>
                </c:pt>
                <c:pt idx="4939">
                  <c:v>16121.13</c:v>
                </c:pt>
                <c:pt idx="4940">
                  <c:v>15980.58</c:v>
                </c:pt>
                <c:pt idx="4941">
                  <c:v>15511.38</c:v>
                </c:pt>
                <c:pt idx="4942">
                  <c:v>13916.97</c:v>
                </c:pt>
                <c:pt idx="4943">
                  <c:v>12725.93</c:v>
                </c:pt>
                <c:pt idx="4944">
                  <c:v>11790.28</c:v>
                </c:pt>
                <c:pt idx="4945">
                  <c:v>11097.72</c:v>
                </c:pt>
                <c:pt idx="4946">
                  <c:v>10668.02</c:v>
                </c:pt>
                <c:pt idx="4947">
                  <c:v>10471.26</c:v>
                </c:pt>
                <c:pt idx="4948">
                  <c:v>10546.12</c:v>
                </c:pt>
                <c:pt idx="4949">
                  <c:v>10945.08</c:v>
                </c:pt>
                <c:pt idx="4950">
                  <c:v>11769.08</c:v>
                </c:pt>
                <c:pt idx="4951">
                  <c:v>12720.49</c:v>
                </c:pt>
                <c:pt idx="4952">
                  <c:v>13548.5</c:v>
                </c:pt>
                <c:pt idx="4953">
                  <c:v>14347.64</c:v>
                </c:pt>
                <c:pt idx="4954">
                  <c:v>15299.41</c:v>
                </c:pt>
                <c:pt idx="4955">
                  <c:v>15847.29</c:v>
                </c:pt>
                <c:pt idx="4956">
                  <c:v>16562.97</c:v>
                </c:pt>
                <c:pt idx="4957">
                  <c:v>17189.36</c:v>
                </c:pt>
                <c:pt idx="4958">
                  <c:v>17674.02</c:v>
                </c:pt>
                <c:pt idx="4959">
                  <c:v>18014.7</c:v>
                </c:pt>
                <c:pt idx="4960">
                  <c:v>17910.259999999998</c:v>
                </c:pt>
                <c:pt idx="4961">
                  <c:v>17489.82</c:v>
                </c:pt>
                <c:pt idx="4962">
                  <c:v>16734.53</c:v>
                </c:pt>
                <c:pt idx="4963">
                  <c:v>15926.94</c:v>
                </c:pt>
                <c:pt idx="4964">
                  <c:v>15843.1</c:v>
                </c:pt>
                <c:pt idx="4965">
                  <c:v>15311.55</c:v>
                </c:pt>
                <c:pt idx="4966">
                  <c:v>13909.27</c:v>
                </c:pt>
                <c:pt idx="4967">
                  <c:v>12750.46</c:v>
                </c:pt>
                <c:pt idx="4968">
                  <c:v>11649.66</c:v>
                </c:pt>
                <c:pt idx="4969">
                  <c:v>10983.75</c:v>
                </c:pt>
                <c:pt idx="4970">
                  <c:v>10551.11</c:v>
                </c:pt>
                <c:pt idx="4971">
                  <c:v>10332.959999999999</c:v>
                </c:pt>
                <c:pt idx="4972">
                  <c:v>10396.39</c:v>
                </c:pt>
                <c:pt idx="4973">
                  <c:v>10792.9</c:v>
                </c:pt>
                <c:pt idx="4974">
                  <c:v>11601.53</c:v>
                </c:pt>
                <c:pt idx="4975">
                  <c:v>12487.17</c:v>
                </c:pt>
                <c:pt idx="4976">
                  <c:v>13392.36</c:v>
                </c:pt>
                <c:pt idx="4977">
                  <c:v>14171.52</c:v>
                </c:pt>
                <c:pt idx="4978">
                  <c:v>15100.17</c:v>
                </c:pt>
                <c:pt idx="4979">
                  <c:v>15799.91</c:v>
                </c:pt>
                <c:pt idx="4980">
                  <c:v>16422.080000000002</c:v>
                </c:pt>
                <c:pt idx="4981">
                  <c:v>16906.55</c:v>
                </c:pt>
                <c:pt idx="4982">
                  <c:v>17452.34</c:v>
                </c:pt>
                <c:pt idx="4983">
                  <c:v>17778.27</c:v>
                </c:pt>
                <c:pt idx="4984">
                  <c:v>17714.62</c:v>
                </c:pt>
                <c:pt idx="4985">
                  <c:v>17392.25</c:v>
                </c:pt>
                <c:pt idx="4986">
                  <c:v>16625.72</c:v>
                </c:pt>
                <c:pt idx="4987">
                  <c:v>15960.22</c:v>
                </c:pt>
                <c:pt idx="4988">
                  <c:v>15787.13</c:v>
                </c:pt>
                <c:pt idx="4989">
                  <c:v>15262.21</c:v>
                </c:pt>
                <c:pt idx="4990">
                  <c:v>13766.47</c:v>
                </c:pt>
                <c:pt idx="4991">
                  <c:v>12570.88</c:v>
                </c:pt>
                <c:pt idx="4992">
                  <c:v>11558.38</c:v>
                </c:pt>
                <c:pt idx="4993">
                  <c:v>10872.46</c:v>
                </c:pt>
                <c:pt idx="4994">
                  <c:v>10461.16</c:v>
                </c:pt>
                <c:pt idx="4995">
                  <c:v>10260.61</c:v>
                </c:pt>
                <c:pt idx="4996">
                  <c:v>10338.129999999999</c:v>
                </c:pt>
                <c:pt idx="4997">
                  <c:v>10779.25</c:v>
                </c:pt>
                <c:pt idx="4998">
                  <c:v>11597.56</c:v>
                </c:pt>
                <c:pt idx="4999">
                  <c:v>12421.55</c:v>
                </c:pt>
                <c:pt idx="5000">
                  <c:v>13268.55</c:v>
                </c:pt>
                <c:pt idx="5001">
                  <c:v>14161.65</c:v>
                </c:pt>
                <c:pt idx="5002">
                  <c:v>15126.95</c:v>
                </c:pt>
                <c:pt idx="5003">
                  <c:v>15808.58</c:v>
                </c:pt>
                <c:pt idx="5004">
                  <c:v>16444.189999999999</c:v>
                </c:pt>
                <c:pt idx="5005">
                  <c:v>16939.71</c:v>
                </c:pt>
                <c:pt idx="5006">
                  <c:v>17474.64</c:v>
                </c:pt>
                <c:pt idx="5007">
                  <c:v>17800.669999999998</c:v>
                </c:pt>
                <c:pt idx="5008">
                  <c:v>17726.439999999999</c:v>
                </c:pt>
                <c:pt idx="5009">
                  <c:v>17408.2</c:v>
                </c:pt>
                <c:pt idx="5010">
                  <c:v>16612.5</c:v>
                </c:pt>
                <c:pt idx="5011">
                  <c:v>16052.26</c:v>
                </c:pt>
                <c:pt idx="5012">
                  <c:v>15905.07</c:v>
                </c:pt>
                <c:pt idx="5013">
                  <c:v>15256.49</c:v>
                </c:pt>
                <c:pt idx="5014">
                  <c:v>13826.58</c:v>
                </c:pt>
                <c:pt idx="5015">
                  <c:v>12577.48</c:v>
                </c:pt>
                <c:pt idx="5016">
                  <c:v>11668.68</c:v>
                </c:pt>
                <c:pt idx="5017">
                  <c:v>10969.82</c:v>
                </c:pt>
                <c:pt idx="5018">
                  <c:v>10538.28</c:v>
                </c:pt>
                <c:pt idx="5019">
                  <c:v>10339.83</c:v>
                </c:pt>
                <c:pt idx="5020">
                  <c:v>10404.14</c:v>
                </c:pt>
                <c:pt idx="5021">
                  <c:v>10814.23</c:v>
                </c:pt>
                <c:pt idx="5022">
                  <c:v>11498.12</c:v>
                </c:pt>
                <c:pt idx="5023">
                  <c:v>12391.2</c:v>
                </c:pt>
                <c:pt idx="5024">
                  <c:v>13383.05</c:v>
                </c:pt>
                <c:pt idx="5025">
                  <c:v>14290.24</c:v>
                </c:pt>
                <c:pt idx="5026">
                  <c:v>15179.55</c:v>
                </c:pt>
                <c:pt idx="5027">
                  <c:v>15994.7</c:v>
                </c:pt>
                <c:pt idx="5028">
                  <c:v>16696.259999999998</c:v>
                </c:pt>
                <c:pt idx="5029">
                  <c:v>17345.25</c:v>
                </c:pt>
                <c:pt idx="5030">
                  <c:v>17869.48</c:v>
                </c:pt>
                <c:pt idx="5031">
                  <c:v>18166.88</c:v>
                </c:pt>
                <c:pt idx="5032">
                  <c:v>18066.189999999999</c:v>
                </c:pt>
                <c:pt idx="5033">
                  <c:v>17634.86</c:v>
                </c:pt>
                <c:pt idx="5034">
                  <c:v>16779.099999999999</c:v>
                </c:pt>
                <c:pt idx="5035">
                  <c:v>15881.73</c:v>
                </c:pt>
                <c:pt idx="5036">
                  <c:v>15732.43</c:v>
                </c:pt>
                <c:pt idx="5037">
                  <c:v>15178.05</c:v>
                </c:pt>
                <c:pt idx="5038">
                  <c:v>13932.05</c:v>
                </c:pt>
                <c:pt idx="5039">
                  <c:v>12847.34</c:v>
                </c:pt>
                <c:pt idx="5040">
                  <c:v>12042.66</c:v>
                </c:pt>
                <c:pt idx="5041">
                  <c:v>11273.23</c:v>
                </c:pt>
                <c:pt idx="5042">
                  <c:v>10766.72</c:v>
                </c:pt>
                <c:pt idx="5043">
                  <c:v>10496.47</c:v>
                </c:pt>
                <c:pt idx="5044">
                  <c:v>10380.879999999999</c:v>
                </c:pt>
                <c:pt idx="5045">
                  <c:v>10463.48</c:v>
                </c:pt>
                <c:pt idx="5046">
                  <c:v>10577.16</c:v>
                </c:pt>
                <c:pt idx="5047">
                  <c:v>11007.7</c:v>
                </c:pt>
                <c:pt idx="5048">
                  <c:v>11888.04</c:v>
                </c:pt>
                <c:pt idx="5049">
                  <c:v>12643.9</c:v>
                </c:pt>
                <c:pt idx="5050">
                  <c:v>13592.2</c:v>
                </c:pt>
                <c:pt idx="5051">
                  <c:v>14201</c:v>
                </c:pt>
                <c:pt idx="5052">
                  <c:v>15215.17</c:v>
                </c:pt>
                <c:pt idx="5053">
                  <c:v>15676.5</c:v>
                </c:pt>
                <c:pt idx="5054">
                  <c:v>16532.57</c:v>
                </c:pt>
                <c:pt idx="5055">
                  <c:v>16944.89</c:v>
                </c:pt>
                <c:pt idx="5056">
                  <c:v>17000.79</c:v>
                </c:pt>
                <c:pt idx="5057">
                  <c:v>16809.53</c:v>
                </c:pt>
                <c:pt idx="5058">
                  <c:v>16187.64</c:v>
                </c:pt>
                <c:pt idx="5059">
                  <c:v>15403.95</c:v>
                </c:pt>
                <c:pt idx="5060">
                  <c:v>15398.53</c:v>
                </c:pt>
                <c:pt idx="5061">
                  <c:v>15003.28</c:v>
                </c:pt>
                <c:pt idx="5062">
                  <c:v>13923.5</c:v>
                </c:pt>
                <c:pt idx="5063">
                  <c:v>12752.31</c:v>
                </c:pt>
                <c:pt idx="5064">
                  <c:v>11706.69</c:v>
                </c:pt>
                <c:pt idx="5065">
                  <c:v>10975.68</c:v>
                </c:pt>
                <c:pt idx="5066">
                  <c:v>10490.47</c:v>
                </c:pt>
                <c:pt idx="5067">
                  <c:v>10186.379999999999</c:v>
                </c:pt>
                <c:pt idx="5068">
                  <c:v>10039.030000000001</c:v>
                </c:pt>
                <c:pt idx="5069">
                  <c:v>10006.219999999999</c:v>
                </c:pt>
                <c:pt idx="5070">
                  <c:v>9806.31</c:v>
                </c:pt>
                <c:pt idx="5071">
                  <c:v>10089.52</c:v>
                </c:pt>
                <c:pt idx="5072">
                  <c:v>10933.88</c:v>
                </c:pt>
                <c:pt idx="5073">
                  <c:v>11958.82</c:v>
                </c:pt>
                <c:pt idx="5074">
                  <c:v>13121.11</c:v>
                </c:pt>
                <c:pt idx="5075">
                  <c:v>14243.09</c:v>
                </c:pt>
                <c:pt idx="5076">
                  <c:v>15261.83</c:v>
                </c:pt>
                <c:pt idx="5077">
                  <c:v>15853.43</c:v>
                </c:pt>
                <c:pt idx="5078">
                  <c:v>16540.05</c:v>
                </c:pt>
                <c:pt idx="5079">
                  <c:v>16989.82</c:v>
                </c:pt>
                <c:pt idx="5080">
                  <c:v>17118.64</c:v>
                </c:pt>
                <c:pt idx="5081">
                  <c:v>17009.939999999999</c:v>
                </c:pt>
                <c:pt idx="5082">
                  <c:v>16569.82</c:v>
                </c:pt>
                <c:pt idx="5083">
                  <c:v>15864.13</c:v>
                </c:pt>
                <c:pt idx="5084">
                  <c:v>15714.68</c:v>
                </c:pt>
                <c:pt idx="5085">
                  <c:v>15246.48</c:v>
                </c:pt>
                <c:pt idx="5086">
                  <c:v>14102.34</c:v>
                </c:pt>
                <c:pt idx="5087">
                  <c:v>12856.15</c:v>
                </c:pt>
                <c:pt idx="5088">
                  <c:v>11351.58</c:v>
                </c:pt>
                <c:pt idx="5089">
                  <c:v>10730.53</c:v>
                </c:pt>
                <c:pt idx="5090">
                  <c:v>10339.780000000001</c:v>
                </c:pt>
                <c:pt idx="5091">
                  <c:v>10173.91</c:v>
                </c:pt>
                <c:pt idx="5092">
                  <c:v>10303.48</c:v>
                </c:pt>
                <c:pt idx="5093">
                  <c:v>10872.71</c:v>
                </c:pt>
                <c:pt idx="5094">
                  <c:v>11712.33</c:v>
                </c:pt>
                <c:pt idx="5095">
                  <c:v>12674.62</c:v>
                </c:pt>
                <c:pt idx="5096">
                  <c:v>13635.75</c:v>
                </c:pt>
                <c:pt idx="5097">
                  <c:v>14718.4</c:v>
                </c:pt>
                <c:pt idx="5098">
                  <c:v>15801.59</c:v>
                </c:pt>
                <c:pt idx="5099">
                  <c:v>16616.14</c:v>
                </c:pt>
                <c:pt idx="5100">
                  <c:v>17268.86</c:v>
                </c:pt>
                <c:pt idx="5101">
                  <c:v>18026.07</c:v>
                </c:pt>
                <c:pt idx="5102">
                  <c:v>18559.41</c:v>
                </c:pt>
                <c:pt idx="5103">
                  <c:v>18974.73</c:v>
                </c:pt>
                <c:pt idx="5104">
                  <c:v>18908.22</c:v>
                </c:pt>
                <c:pt idx="5105">
                  <c:v>18513.63</c:v>
                </c:pt>
                <c:pt idx="5106">
                  <c:v>17676.669999999998</c:v>
                </c:pt>
                <c:pt idx="5107">
                  <c:v>16821.21</c:v>
                </c:pt>
                <c:pt idx="5108">
                  <c:v>16749.490000000002</c:v>
                </c:pt>
                <c:pt idx="5109">
                  <c:v>16001.41</c:v>
                </c:pt>
                <c:pt idx="5110">
                  <c:v>14487.75</c:v>
                </c:pt>
                <c:pt idx="5111">
                  <c:v>13119.43</c:v>
                </c:pt>
                <c:pt idx="5112">
                  <c:v>11940.04</c:v>
                </c:pt>
                <c:pt idx="5113">
                  <c:v>11178.55</c:v>
                </c:pt>
                <c:pt idx="5114">
                  <c:v>10685.91</c:v>
                </c:pt>
                <c:pt idx="5115">
                  <c:v>10427.48</c:v>
                </c:pt>
                <c:pt idx="5116">
                  <c:v>10505.29</c:v>
                </c:pt>
                <c:pt idx="5117">
                  <c:v>10991.84</c:v>
                </c:pt>
                <c:pt idx="5118">
                  <c:v>11766.03</c:v>
                </c:pt>
                <c:pt idx="5119">
                  <c:v>12730.28</c:v>
                </c:pt>
                <c:pt idx="5120">
                  <c:v>13960.22</c:v>
                </c:pt>
                <c:pt idx="5121">
                  <c:v>14901.48</c:v>
                </c:pt>
                <c:pt idx="5122">
                  <c:v>16051.81</c:v>
                </c:pt>
                <c:pt idx="5123">
                  <c:v>17151.39</c:v>
                </c:pt>
                <c:pt idx="5124">
                  <c:v>17913.79</c:v>
                </c:pt>
                <c:pt idx="5125">
                  <c:v>18750.91</c:v>
                </c:pt>
                <c:pt idx="5126">
                  <c:v>19309.29</c:v>
                </c:pt>
                <c:pt idx="5127">
                  <c:v>19688.16</c:v>
                </c:pt>
                <c:pt idx="5128">
                  <c:v>19649.32</c:v>
                </c:pt>
                <c:pt idx="5129">
                  <c:v>19246.62</c:v>
                </c:pt>
                <c:pt idx="5130">
                  <c:v>18278.189999999999</c:v>
                </c:pt>
                <c:pt idx="5131">
                  <c:v>17398.5</c:v>
                </c:pt>
                <c:pt idx="5132">
                  <c:v>17163.189999999999</c:v>
                </c:pt>
                <c:pt idx="5133">
                  <c:v>16356.15</c:v>
                </c:pt>
                <c:pt idx="5134">
                  <c:v>14758.76</c:v>
                </c:pt>
                <c:pt idx="5135">
                  <c:v>13283.67</c:v>
                </c:pt>
                <c:pt idx="5136">
                  <c:v>12369.84</c:v>
                </c:pt>
                <c:pt idx="5137">
                  <c:v>11556.28</c:v>
                </c:pt>
                <c:pt idx="5138">
                  <c:v>11045.96</c:v>
                </c:pt>
                <c:pt idx="5139">
                  <c:v>10791.86</c:v>
                </c:pt>
                <c:pt idx="5140">
                  <c:v>10844.14</c:v>
                </c:pt>
                <c:pt idx="5141">
                  <c:v>11311.04</c:v>
                </c:pt>
                <c:pt idx="5142">
                  <c:v>11939.33</c:v>
                </c:pt>
                <c:pt idx="5143">
                  <c:v>12929.8</c:v>
                </c:pt>
                <c:pt idx="5144">
                  <c:v>14077.61</c:v>
                </c:pt>
                <c:pt idx="5145">
                  <c:v>15314.56</c:v>
                </c:pt>
                <c:pt idx="5146">
                  <c:v>16535.900000000001</c:v>
                </c:pt>
                <c:pt idx="5147">
                  <c:v>17683.62</c:v>
                </c:pt>
                <c:pt idx="5148">
                  <c:v>18524.939999999999</c:v>
                </c:pt>
                <c:pt idx="5149">
                  <c:v>19099.46</c:v>
                </c:pt>
                <c:pt idx="5150">
                  <c:v>19707.54</c:v>
                </c:pt>
                <c:pt idx="5151">
                  <c:v>20191.68</c:v>
                </c:pt>
                <c:pt idx="5152">
                  <c:v>20119.73</c:v>
                </c:pt>
                <c:pt idx="5153">
                  <c:v>19547.52</c:v>
                </c:pt>
                <c:pt idx="5154">
                  <c:v>18405.400000000001</c:v>
                </c:pt>
                <c:pt idx="5155">
                  <c:v>17722.689999999999</c:v>
                </c:pt>
                <c:pt idx="5156">
                  <c:v>17551.86</c:v>
                </c:pt>
                <c:pt idx="5157">
                  <c:v>16665.12</c:v>
                </c:pt>
                <c:pt idx="5158">
                  <c:v>14882.99</c:v>
                </c:pt>
                <c:pt idx="5159">
                  <c:v>13407.35</c:v>
                </c:pt>
                <c:pt idx="5160">
                  <c:v>12050.18</c:v>
                </c:pt>
                <c:pt idx="5161">
                  <c:v>11283.5</c:v>
                </c:pt>
                <c:pt idx="5162">
                  <c:v>10765.96</c:v>
                </c:pt>
                <c:pt idx="5163">
                  <c:v>10494.48</c:v>
                </c:pt>
                <c:pt idx="5164">
                  <c:v>10546.07</c:v>
                </c:pt>
                <c:pt idx="5165">
                  <c:v>10899.37</c:v>
                </c:pt>
                <c:pt idx="5166">
                  <c:v>11427.07</c:v>
                </c:pt>
                <c:pt idx="5167">
                  <c:v>12360.22</c:v>
                </c:pt>
                <c:pt idx="5168">
                  <c:v>13443.23</c:v>
                </c:pt>
                <c:pt idx="5169">
                  <c:v>14508.87</c:v>
                </c:pt>
                <c:pt idx="5170">
                  <c:v>15587.01</c:v>
                </c:pt>
                <c:pt idx="5171">
                  <c:v>16651.3</c:v>
                </c:pt>
                <c:pt idx="5172">
                  <c:v>17548.02</c:v>
                </c:pt>
                <c:pt idx="5173">
                  <c:v>18397.53</c:v>
                </c:pt>
                <c:pt idx="5174">
                  <c:v>18965.63</c:v>
                </c:pt>
                <c:pt idx="5175">
                  <c:v>19342.39</c:v>
                </c:pt>
                <c:pt idx="5176">
                  <c:v>19256.77</c:v>
                </c:pt>
                <c:pt idx="5177">
                  <c:v>18797.689999999999</c:v>
                </c:pt>
                <c:pt idx="5178">
                  <c:v>18051.87</c:v>
                </c:pt>
                <c:pt idx="5179">
                  <c:v>17205.82</c:v>
                </c:pt>
                <c:pt idx="5180">
                  <c:v>17237.77</c:v>
                </c:pt>
                <c:pt idx="5181">
                  <c:v>16372.23</c:v>
                </c:pt>
                <c:pt idx="5182">
                  <c:v>14664.42</c:v>
                </c:pt>
                <c:pt idx="5183">
                  <c:v>13200.36</c:v>
                </c:pt>
                <c:pt idx="5184">
                  <c:v>11600.78</c:v>
                </c:pt>
                <c:pt idx="5185">
                  <c:v>10884.47</c:v>
                </c:pt>
                <c:pt idx="5186">
                  <c:v>10414.42</c:v>
                </c:pt>
                <c:pt idx="5187">
                  <c:v>10213.14</c:v>
                </c:pt>
                <c:pt idx="5188">
                  <c:v>10263.4</c:v>
                </c:pt>
                <c:pt idx="5189">
                  <c:v>10713.37</c:v>
                </c:pt>
                <c:pt idx="5190">
                  <c:v>11453.2</c:v>
                </c:pt>
                <c:pt idx="5191">
                  <c:v>12294.93</c:v>
                </c:pt>
                <c:pt idx="5192">
                  <c:v>13270.27</c:v>
                </c:pt>
                <c:pt idx="5193">
                  <c:v>14286.46</c:v>
                </c:pt>
                <c:pt idx="5194">
                  <c:v>15256.53</c:v>
                </c:pt>
                <c:pt idx="5195">
                  <c:v>16069.99</c:v>
                </c:pt>
                <c:pt idx="5196">
                  <c:v>16721.64</c:v>
                </c:pt>
                <c:pt idx="5197">
                  <c:v>17346.14</c:v>
                </c:pt>
                <c:pt idx="5198">
                  <c:v>17668.080000000002</c:v>
                </c:pt>
                <c:pt idx="5199">
                  <c:v>18003.900000000001</c:v>
                </c:pt>
                <c:pt idx="5200">
                  <c:v>17916.78</c:v>
                </c:pt>
                <c:pt idx="5201">
                  <c:v>17371.849999999999</c:v>
                </c:pt>
                <c:pt idx="5202">
                  <c:v>16481.89</c:v>
                </c:pt>
                <c:pt idx="5203">
                  <c:v>15863.83</c:v>
                </c:pt>
                <c:pt idx="5204">
                  <c:v>15808</c:v>
                </c:pt>
                <c:pt idx="5205">
                  <c:v>15139.05</c:v>
                </c:pt>
                <c:pt idx="5206">
                  <c:v>13852.55</c:v>
                </c:pt>
                <c:pt idx="5207">
                  <c:v>12601.79</c:v>
                </c:pt>
                <c:pt idx="5208">
                  <c:v>11372.46</c:v>
                </c:pt>
                <c:pt idx="5209">
                  <c:v>10652.11</c:v>
                </c:pt>
                <c:pt idx="5210">
                  <c:v>10188.92</c:v>
                </c:pt>
                <c:pt idx="5211">
                  <c:v>9925.7199999999993</c:v>
                </c:pt>
                <c:pt idx="5212">
                  <c:v>9842.02</c:v>
                </c:pt>
                <c:pt idx="5213">
                  <c:v>9881.6200000000008</c:v>
                </c:pt>
                <c:pt idx="5214">
                  <c:v>9958.4699999999993</c:v>
                </c:pt>
                <c:pt idx="5215">
                  <c:v>10544.29</c:v>
                </c:pt>
                <c:pt idx="5216">
                  <c:v>11347.06</c:v>
                </c:pt>
                <c:pt idx="5217">
                  <c:v>12223.57</c:v>
                </c:pt>
                <c:pt idx="5218">
                  <c:v>12913.59</c:v>
                </c:pt>
                <c:pt idx="5219">
                  <c:v>13720.57</c:v>
                </c:pt>
                <c:pt idx="5220">
                  <c:v>14352.3</c:v>
                </c:pt>
                <c:pt idx="5221">
                  <c:v>14869</c:v>
                </c:pt>
                <c:pt idx="5222">
                  <c:v>15143.85</c:v>
                </c:pt>
                <c:pt idx="5223">
                  <c:v>15397.24</c:v>
                </c:pt>
                <c:pt idx="5224">
                  <c:v>15491.69</c:v>
                </c:pt>
                <c:pt idx="5225">
                  <c:v>15341.74</c:v>
                </c:pt>
                <c:pt idx="5226">
                  <c:v>14877.3</c:v>
                </c:pt>
                <c:pt idx="5227">
                  <c:v>14529.51</c:v>
                </c:pt>
                <c:pt idx="5228">
                  <c:v>14679.08</c:v>
                </c:pt>
                <c:pt idx="5229">
                  <c:v>14141.69</c:v>
                </c:pt>
                <c:pt idx="5230">
                  <c:v>13017.24</c:v>
                </c:pt>
                <c:pt idx="5231">
                  <c:v>11922.71</c:v>
                </c:pt>
                <c:pt idx="5232">
                  <c:v>10766.53</c:v>
                </c:pt>
                <c:pt idx="5233">
                  <c:v>10180.91</c:v>
                </c:pt>
                <c:pt idx="5234">
                  <c:v>9700.82</c:v>
                </c:pt>
                <c:pt idx="5235">
                  <c:v>9636.11</c:v>
                </c:pt>
                <c:pt idx="5236">
                  <c:v>9515.2999999999993</c:v>
                </c:pt>
                <c:pt idx="5237">
                  <c:v>9497.1200000000008</c:v>
                </c:pt>
                <c:pt idx="5238">
                  <c:v>9630.7900000000009</c:v>
                </c:pt>
                <c:pt idx="5239">
                  <c:v>9880.64</c:v>
                </c:pt>
                <c:pt idx="5240">
                  <c:v>10653.86</c:v>
                </c:pt>
                <c:pt idx="5241">
                  <c:v>11527.87</c:v>
                </c:pt>
                <c:pt idx="5242">
                  <c:v>12038.69</c:v>
                </c:pt>
                <c:pt idx="5243">
                  <c:v>12858.08</c:v>
                </c:pt>
                <c:pt idx="5244">
                  <c:v>13580.87</c:v>
                </c:pt>
                <c:pt idx="5245">
                  <c:v>14227.39</c:v>
                </c:pt>
                <c:pt idx="5246">
                  <c:v>14835.24</c:v>
                </c:pt>
                <c:pt idx="5247">
                  <c:v>15209.52</c:v>
                </c:pt>
                <c:pt idx="5248">
                  <c:v>15439.4</c:v>
                </c:pt>
                <c:pt idx="5249">
                  <c:v>15379.04</c:v>
                </c:pt>
                <c:pt idx="5250">
                  <c:v>14914.79</c:v>
                </c:pt>
                <c:pt idx="5251">
                  <c:v>14365.05</c:v>
                </c:pt>
                <c:pt idx="5252">
                  <c:v>14428.13</c:v>
                </c:pt>
                <c:pt idx="5253">
                  <c:v>13818.27</c:v>
                </c:pt>
                <c:pt idx="5254">
                  <c:v>12725.59</c:v>
                </c:pt>
                <c:pt idx="5255">
                  <c:v>11684.48</c:v>
                </c:pt>
                <c:pt idx="5256">
                  <c:v>10555.52</c:v>
                </c:pt>
                <c:pt idx="5257">
                  <c:v>9982.4699999999993</c:v>
                </c:pt>
                <c:pt idx="5258">
                  <c:v>9544.67</c:v>
                </c:pt>
                <c:pt idx="5259">
                  <c:v>9497.0400000000009</c:v>
                </c:pt>
                <c:pt idx="5260">
                  <c:v>9720.8700000000008</c:v>
                </c:pt>
                <c:pt idx="5261">
                  <c:v>10289.39</c:v>
                </c:pt>
                <c:pt idx="5262">
                  <c:v>10968.4</c:v>
                </c:pt>
                <c:pt idx="5263">
                  <c:v>11890.81</c:v>
                </c:pt>
                <c:pt idx="5264">
                  <c:v>12898.86</c:v>
                </c:pt>
                <c:pt idx="5265">
                  <c:v>13933.91</c:v>
                </c:pt>
                <c:pt idx="5266">
                  <c:v>14829.53</c:v>
                </c:pt>
                <c:pt idx="5267">
                  <c:v>15710.19</c:v>
                </c:pt>
                <c:pt idx="5268">
                  <c:v>16383.99</c:v>
                </c:pt>
                <c:pt idx="5269">
                  <c:v>16923.689999999999</c:v>
                </c:pt>
                <c:pt idx="5270">
                  <c:v>17442</c:v>
                </c:pt>
                <c:pt idx="5271">
                  <c:v>17770.14</c:v>
                </c:pt>
                <c:pt idx="5272">
                  <c:v>17763.87</c:v>
                </c:pt>
                <c:pt idx="5273">
                  <c:v>17345.32</c:v>
                </c:pt>
                <c:pt idx="5274">
                  <c:v>16560.599999999999</c:v>
                </c:pt>
                <c:pt idx="5275">
                  <c:v>15715.6</c:v>
                </c:pt>
                <c:pt idx="5276">
                  <c:v>15548.66</c:v>
                </c:pt>
                <c:pt idx="5277">
                  <c:v>14766.43</c:v>
                </c:pt>
                <c:pt idx="5278">
                  <c:v>13078.99</c:v>
                </c:pt>
                <c:pt idx="5279">
                  <c:v>11981.32</c:v>
                </c:pt>
                <c:pt idx="5280">
                  <c:v>11360.25</c:v>
                </c:pt>
                <c:pt idx="5281">
                  <c:v>10623.01</c:v>
                </c:pt>
                <c:pt idx="5282">
                  <c:v>10297.299999999999</c:v>
                </c:pt>
                <c:pt idx="5283">
                  <c:v>10107.23</c:v>
                </c:pt>
                <c:pt idx="5284">
                  <c:v>10203.68</c:v>
                </c:pt>
                <c:pt idx="5285">
                  <c:v>10716.51</c:v>
                </c:pt>
                <c:pt idx="5286">
                  <c:v>11459.38</c:v>
                </c:pt>
                <c:pt idx="5287">
                  <c:v>12303.32</c:v>
                </c:pt>
                <c:pt idx="5288">
                  <c:v>13154.28</c:v>
                </c:pt>
                <c:pt idx="5289">
                  <c:v>14039.73</c:v>
                </c:pt>
                <c:pt idx="5290">
                  <c:v>14921.81</c:v>
                </c:pt>
                <c:pt idx="5291">
                  <c:v>15623.22</c:v>
                </c:pt>
                <c:pt idx="5292">
                  <c:v>16046.45</c:v>
                </c:pt>
                <c:pt idx="5293">
                  <c:v>16661.580000000002</c:v>
                </c:pt>
                <c:pt idx="5294">
                  <c:v>17085.830000000002</c:v>
                </c:pt>
                <c:pt idx="5295">
                  <c:v>17435.97</c:v>
                </c:pt>
                <c:pt idx="5296">
                  <c:v>17427.919999999998</c:v>
                </c:pt>
                <c:pt idx="5297">
                  <c:v>17053.52</c:v>
                </c:pt>
                <c:pt idx="5298">
                  <c:v>16275.89</c:v>
                </c:pt>
                <c:pt idx="5299">
                  <c:v>15659.64</c:v>
                </c:pt>
                <c:pt idx="5300">
                  <c:v>15796.22</c:v>
                </c:pt>
                <c:pt idx="5301">
                  <c:v>15012.75</c:v>
                </c:pt>
                <c:pt idx="5302">
                  <c:v>13420.43</c:v>
                </c:pt>
                <c:pt idx="5303">
                  <c:v>12088.55</c:v>
                </c:pt>
                <c:pt idx="5304">
                  <c:v>11356.26</c:v>
                </c:pt>
                <c:pt idx="5305">
                  <c:v>10730.05</c:v>
                </c:pt>
                <c:pt idx="5306">
                  <c:v>10333.290000000001</c:v>
                </c:pt>
                <c:pt idx="5307">
                  <c:v>10144.75</c:v>
                </c:pt>
                <c:pt idx="5308">
                  <c:v>10241.98</c:v>
                </c:pt>
                <c:pt idx="5309">
                  <c:v>10775.18</c:v>
                </c:pt>
                <c:pt idx="5310">
                  <c:v>11556.68</c:v>
                </c:pt>
                <c:pt idx="5311">
                  <c:v>12299.8</c:v>
                </c:pt>
                <c:pt idx="5312">
                  <c:v>13083.78</c:v>
                </c:pt>
                <c:pt idx="5313">
                  <c:v>13829.56</c:v>
                </c:pt>
                <c:pt idx="5314">
                  <c:v>14546.06</c:v>
                </c:pt>
                <c:pt idx="5315">
                  <c:v>15183.06</c:v>
                </c:pt>
                <c:pt idx="5316">
                  <c:v>15558.4</c:v>
                </c:pt>
                <c:pt idx="5317">
                  <c:v>16122.61</c:v>
                </c:pt>
                <c:pt idx="5318">
                  <c:v>16585.400000000001</c:v>
                </c:pt>
                <c:pt idx="5319">
                  <c:v>16892.87</c:v>
                </c:pt>
                <c:pt idx="5320">
                  <c:v>16832.2</c:v>
                </c:pt>
                <c:pt idx="5321">
                  <c:v>16427.75</c:v>
                </c:pt>
                <c:pt idx="5322">
                  <c:v>15704.5</c:v>
                </c:pt>
                <c:pt idx="5323">
                  <c:v>15366.78</c:v>
                </c:pt>
                <c:pt idx="5324">
                  <c:v>15403.64</c:v>
                </c:pt>
                <c:pt idx="5325">
                  <c:v>14734.45</c:v>
                </c:pt>
                <c:pt idx="5326">
                  <c:v>13239.2</c:v>
                </c:pt>
                <c:pt idx="5327">
                  <c:v>12003.77</c:v>
                </c:pt>
                <c:pt idx="5328">
                  <c:v>11214.54</c:v>
                </c:pt>
                <c:pt idx="5329">
                  <c:v>10607.84</c:v>
                </c:pt>
                <c:pt idx="5330">
                  <c:v>10211.77</c:v>
                </c:pt>
                <c:pt idx="5331">
                  <c:v>10042.98</c:v>
                </c:pt>
                <c:pt idx="5332">
                  <c:v>10147.49</c:v>
                </c:pt>
                <c:pt idx="5333">
                  <c:v>10613.31</c:v>
                </c:pt>
                <c:pt idx="5334">
                  <c:v>11419.76</c:v>
                </c:pt>
                <c:pt idx="5335">
                  <c:v>12139.49</c:v>
                </c:pt>
                <c:pt idx="5336">
                  <c:v>12881.92</c:v>
                </c:pt>
                <c:pt idx="5337">
                  <c:v>13663.88</c:v>
                </c:pt>
                <c:pt idx="5338">
                  <c:v>14377.06</c:v>
                </c:pt>
                <c:pt idx="5339">
                  <c:v>14987.71</c:v>
                </c:pt>
                <c:pt idx="5340">
                  <c:v>15478.64</c:v>
                </c:pt>
                <c:pt idx="5341">
                  <c:v>15954.18</c:v>
                </c:pt>
                <c:pt idx="5342">
                  <c:v>16225.55</c:v>
                </c:pt>
                <c:pt idx="5343">
                  <c:v>16490.669999999998</c:v>
                </c:pt>
                <c:pt idx="5344">
                  <c:v>16423.88</c:v>
                </c:pt>
                <c:pt idx="5345">
                  <c:v>16046.45</c:v>
                </c:pt>
                <c:pt idx="5346">
                  <c:v>15292.79</c:v>
                </c:pt>
                <c:pt idx="5347">
                  <c:v>15013.45</c:v>
                </c:pt>
                <c:pt idx="5348">
                  <c:v>15151.24</c:v>
                </c:pt>
                <c:pt idx="5349">
                  <c:v>14518.92</c:v>
                </c:pt>
                <c:pt idx="5350">
                  <c:v>13086.53</c:v>
                </c:pt>
                <c:pt idx="5351">
                  <c:v>11865.36</c:v>
                </c:pt>
                <c:pt idx="5352">
                  <c:v>11182.49</c:v>
                </c:pt>
                <c:pt idx="5353">
                  <c:v>10572.47</c:v>
                </c:pt>
                <c:pt idx="5354">
                  <c:v>10182.280000000001</c:v>
                </c:pt>
                <c:pt idx="5355">
                  <c:v>10003.450000000001</c:v>
                </c:pt>
                <c:pt idx="5356">
                  <c:v>10088.39</c:v>
                </c:pt>
                <c:pt idx="5357">
                  <c:v>10554.74</c:v>
                </c:pt>
                <c:pt idx="5358">
                  <c:v>11212.3</c:v>
                </c:pt>
                <c:pt idx="5359">
                  <c:v>11988.54</c:v>
                </c:pt>
                <c:pt idx="5360">
                  <c:v>12826.17</c:v>
                </c:pt>
                <c:pt idx="5361">
                  <c:v>13619.7</c:v>
                </c:pt>
                <c:pt idx="5362">
                  <c:v>14346.83</c:v>
                </c:pt>
                <c:pt idx="5363">
                  <c:v>14977.02</c:v>
                </c:pt>
                <c:pt idx="5364">
                  <c:v>15451.3</c:v>
                </c:pt>
                <c:pt idx="5365">
                  <c:v>15855.27</c:v>
                </c:pt>
                <c:pt idx="5366">
                  <c:v>16122.39</c:v>
                </c:pt>
                <c:pt idx="5367">
                  <c:v>16344.15</c:v>
                </c:pt>
                <c:pt idx="5368">
                  <c:v>16232.08</c:v>
                </c:pt>
                <c:pt idx="5369">
                  <c:v>15793.1</c:v>
                </c:pt>
                <c:pt idx="5370">
                  <c:v>14983.3</c:v>
                </c:pt>
                <c:pt idx="5371">
                  <c:v>14681.8</c:v>
                </c:pt>
                <c:pt idx="5372">
                  <c:v>14834.41</c:v>
                </c:pt>
                <c:pt idx="5373">
                  <c:v>14328.52</c:v>
                </c:pt>
                <c:pt idx="5374">
                  <c:v>13098.28</c:v>
                </c:pt>
                <c:pt idx="5375">
                  <c:v>11961.07</c:v>
                </c:pt>
                <c:pt idx="5376">
                  <c:v>11308.04</c:v>
                </c:pt>
                <c:pt idx="5377">
                  <c:v>10633.05</c:v>
                </c:pt>
                <c:pt idx="5378">
                  <c:v>10181.01</c:v>
                </c:pt>
                <c:pt idx="5379">
                  <c:v>9916.6299999999992</c:v>
                </c:pt>
                <c:pt idx="5380">
                  <c:v>9855.6299999999992</c:v>
                </c:pt>
                <c:pt idx="5381">
                  <c:v>9567.99</c:v>
                </c:pt>
                <c:pt idx="5382">
                  <c:v>9872.75</c:v>
                </c:pt>
                <c:pt idx="5383">
                  <c:v>10458.469999999999</c:v>
                </c:pt>
                <c:pt idx="5384">
                  <c:v>11240.32</c:v>
                </c:pt>
                <c:pt idx="5385">
                  <c:v>12102.79</c:v>
                </c:pt>
                <c:pt idx="5386">
                  <c:v>12989.98</c:v>
                </c:pt>
                <c:pt idx="5387">
                  <c:v>13695.02</c:v>
                </c:pt>
                <c:pt idx="5388">
                  <c:v>14352.52</c:v>
                </c:pt>
                <c:pt idx="5389">
                  <c:v>14794.15</c:v>
                </c:pt>
                <c:pt idx="5390">
                  <c:v>15178.87</c:v>
                </c:pt>
                <c:pt idx="5391">
                  <c:v>15572.45</c:v>
                </c:pt>
                <c:pt idx="5392">
                  <c:v>15682.43</c:v>
                </c:pt>
                <c:pt idx="5393">
                  <c:v>15551.93</c:v>
                </c:pt>
                <c:pt idx="5394">
                  <c:v>14958.97</c:v>
                </c:pt>
                <c:pt idx="5395">
                  <c:v>14527.7</c:v>
                </c:pt>
                <c:pt idx="5396">
                  <c:v>14629.53</c:v>
                </c:pt>
                <c:pt idx="5397">
                  <c:v>14084.58</c:v>
                </c:pt>
                <c:pt idx="5398">
                  <c:v>12999.77</c:v>
                </c:pt>
                <c:pt idx="5399">
                  <c:v>11891.83</c:v>
                </c:pt>
                <c:pt idx="5400">
                  <c:v>10846.17</c:v>
                </c:pt>
                <c:pt idx="5401">
                  <c:v>10205.64</c:v>
                </c:pt>
                <c:pt idx="5402">
                  <c:v>9775.56</c:v>
                </c:pt>
                <c:pt idx="5403">
                  <c:v>9514.19</c:v>
                </c:pt>
                <c:pt idx="5404">
                  <c:v>9391.32</c:v>
                </c:pt>
                <c:pt idx="5405">
                  <c:v>9403.2999999999993</c:v>
                </c:pt>
                <c:pt idx="5406">
                  <c:v>9396.9</c:v>
                </c:pt>
                <c:pt idx="5407">
                  <c:v>9477.83</c:v>
                </c:pt>
                <c:pt idx="5408">
                  <c:v>10165.75</c:v>
                </c:pt>
                <c:pt idx="5409">
                  <c:v>10962.55</c:v>
                </c:pt>
                <c:pt idx="5410">
                  <c:v>11740.12</c:v>
                </c:pt>
                <c:pt idx="5411">
                  <c:v>12599</c:v>
                </c:pt>
                <c:pt idx="5412">
                  <c:v>13312.98</c:v>
                </c:pt>
                <c:pt idx="5413">
                  <c:v>13901.59</c:v>
                </c:pt>
                <c:pt idx="5414">
                  <c:v>14540.94</c:v>
                </c:pt>
                <c:pt idx="5415">
                  <c:v>15046.57</c:v>
                </c:pt>
                <c:pt idx="5416">
                  <c:v>15290.7</c:v>
                </c:pt>
                <c:pt idx="5417">
                  <c:v>15300.11</c:v>
                </c:pt>
                <c:pt idx="5418">
                  <c:v>14829.61</c:v>
                </c:pt>
                <c:pt idx="5419">
                  <c:v>14315.69</c:v>
                </c:pt>
                <c:pt idx="5420">
                  <c:v>14429.4</c:v>
                </c:pt>
                <c:pt idx="5421">
                  <c:v>13769.5</c:v>
                </c:pt>
                <c:pt idx="5422">
                  <c:v>12676.38</c:v>
                </c:pt>
                <c:pt idx="5423">
                  <c:v>11477.86</c:v>
                </c:pt>
                <c:pt idx="5424">
                  <c:v>10835.55</c:v>
                </c:pt>
                <c:pt idx="5425">
                  <c:v>10274.43</c:v>
                </c:pt>
                <c:pt idx="5426">
                  <c:v>9932.2800000000007</c:v>
                </c:pt>
                <c:pt idx="5427">
                  <c:v>9784.52</c:v>
                </c:pt>
                <c:pt idx="5428">
                  <c:v>9925.24</c:v>
                </c:pt>
                <c:pt idx="5429">
                  <c:v>10515.1</c:v>
                </c:pt>
                <c:pt idx="5430">
                  <c:v>11245.39</c:v>
                </c:pt>
                <c:pt idx="5431">
                  <c:v>12068.36</c:v>
                </c:pt>
                <c:pt idx="5432">
                  <c:v>12971.94</c:v>
                </c:pt>
                <c:pt idx="5433">
                  <c:v>13901.48</c:v>
                </c:pt>
                <c:pt idx="5434">
                  <c:v>14785.84</c:v>
                </c:pt>
                <c:pt idx="5435">
                  <c:v>15525.51</c:v>
                </c:pt>
                <c:pt idx="5436">
                  <c:v>16148.03</c:v>
                </c:pt>
                <c:pt idx="5437">
                  <c:v>16626.63</c:v>
                </c:pt>
                <c:pt idx="5438">
                  <c:v>17033.3</c:v>
                </c:pt>
                <c:pt idx="5439">
                  <c:v>17437.650000000001</c:v>
                </c:pt>
                <c:pt idx="5440">
                  <c:v>17430.919999999998</c:v>
                </c:pt>
                <c:pt idx="5441">
                  <c:v>17010.28</c:v>
                </c:pt>
                <c:pt idx="5442">
                  <c:v>16181.1</c:v>
                </c:pt>
                <c:pt idx="5443">
                  <c:v>15749.65</c:v>
                </c:pt>
                <c:pt idx="5444">
                  <c:v>15864.56</c:v>
                </c:pt>
                <c:pt idx="5445">
                  <c:v>15002.86</c:v>
                </c:pt>
                <c:pt idx="5446">
                  <c:v>13420.62</c:v>
                </c:pt>
                <c:pt idx="5447">
                  <c:v>12320.94</c:v>
                </c:pt>
                <c:pt idx="5448">
                  <c:v>11575.08</c:v>
                </c:pt>
                <c:pt idx="5449">
                  <c:v>10658.66</c:v>
                </c:pt>
                <c:pt idx="5450">
                  <c:v>10453.58</c:v>
                </c:pt>
                <c:pt idx="5451">
                  <c:v>10243.530000000001</c:v>
                </c:pt>
                <c:pt idx="5452">
                  <c:v>10331.43</c:v>
                </c:pt>
                <c:pt idx="5453">
                  <c:v>10866.44</c:v>
                </c:pt>
                <c:pt idx="5454">
                  <c:v>11715.88</c:v>
                </c:pt>
                <c:pt idx="5455">
                  <c:v>12525.93</c:v>
                </c:pt>
                <c:pt idx="5456">
                  <c:v>13320.58</c:v>
                </c:pt>
                <c:pt idx="5457">
                  <c:v>14313.83</c:v>
                </c:pt>
                <c:pt idx="5458">
                  <c:v>15263.44</c:v>
                </c:pt>
                <c:pt idx="5459">
                  <c:v>16018.71</c:v>
                </c:pt>
                <c:pt idx="5460">
                  <c:v>16783.2</c:v>
                </c:pt>
                <c:pt idx="5461">
                  <c:v>17583.150000000001</c:v>
                </c:pt>
                <c:pt idx="5462">
                  <c:v>18173.75</c:v>
                </c:pt>
                <c:pt idx="5463">
                  <c:v>18587.490000000002</c:v>
                </c:pt>
                <c:pt idx="5464">
                  <c:v>18580.169999999998</c:v>
                </c:pt>
                <c:pt idx="5465">
                  <c:v>18147.37</c:v>
                </c:pt>
                <c:pt idx="5466">
                  <c:v>16813.02</c:v>
                </c:pt>
                <c:pt idx="5467">
                  <c:v>16519.830000000002</c:v>
                </c:pt>
                <c:pt idx="5468">
                  <c:v>16165.06</c:v>
                </c:pt>
                <c:pt idx="5469">
                  <c:v>15289.06</c:v>
                </c:pt>
                <c:pt idx="5470">
                  <c:v>14063.16</c:v>
                </c:pt>
                <c:pt idx="5471">
                  <c:v>12643.79</c:v>
                </c:pt>
                <c:pt idx="5472">
                  <c:v>11871.29</c:v>
                </c:pt>
                <c:pt idx="5473">
                  <c:v>11153.63</c:v>
                </c:pt>
                <c:pt idx="5474">
                  <c:v>10684.58</c:v>
                </c:pt>
                <c:pt idx="5475">
                  <c:v>10438.780000000001</c:v>
                </c:pt>
                <c:pt idx="5476">
                  <c:v>10515.24</c:v>
                </c:pt>
                <c:pt idx="5477">
                  <c:v>11030.25</c:v>
                </c:pt>
                <c:pt idx="5478">
                  <c:v>11736.31</c:v>
                </c:pt>
                <c:pt idx="5479">
                  <c:v>12589.72</c:v>
                </c:pt>
                <c:pt idx="5480">
                  <c:v>13628.53</c:v>
                </c:pt>
                <c:pt idx="5481">
                  <c:v>14755.1</c:v>
                </c:pt>
                <c:pt idx="5482">
                  <c:v>15830.25</c:v>
                </c:pt>
                <c:pt idx="5483">
                  <c:v>16754.57</c:v>
                </c:pt>
                <c:pt idx="5484">
                  <c:v>17644.61</c:v>
                </c:pt>
                <c:pt idx="5485">
                  <c:v>18491.93</c:v>
                </c:pt>
                <c:pt idx="5486">
                  <c:v>19023.03</c:v>
                </c:pt>
                <c:pt idx="5487">
                  <c:v>19471.990000000002</c:v>
                </c:pt>
                <c:pt idx="5488">
                  <c:v>19471.919999999998</c:v>
                </c:pt>
                <c:pt idx="5489">
                  <c:v>18980.240000000002</c:v>
                </c:pt>
                <c:pt idx="5490">
                  <c:v>17929.259999999998</c:v>
                </c:pt>
                <c:pt idx="5491">
                  <c:v>17346.16</c:v>
                </c:pt>
                <c:pt idx="5492">
                  <c:v>17203.64</c:v>
                </c:pt>
                <c:pt idx="5493">
                  <c:v>16152.24</c:v>
                </c:pt>
                <c:pt idx="5494">
                  <c:v>14394.58</c:v>
                </c:pt>
                <c:pt idx="5495">
                  <c:v>12974.54</c:v>
                </c:pt>
                <c:pt idx="5496">
                  <c:v>12023.87</c:v>
                </c:pt>
                <c:pt idx="5497">
                  <c:v>11270.83</c:v>
                </c:pt>
                <c:pt idx="5498">
                  <c:v>10781.8</c:v>
                </c:pt>
                <c:pt idx="5499">
                  <c:v>10531.86</c:v>
                </c:pt>
                <c:pt idx="5500">
                  <c:v>10597.85</c:v>
                </c:pt>
                <c:pt idx="5501">
                  <c:v>11099.28</c:v>
                </c:pt>
                <c:pt idx="5502">
                  <c:v>11933.3</c:v>
                </c:pt>
                <c:pt idx="5503">
                  <c:v>12755.48</c:v>
                </c:pt>
                <c:pt idx="5504">
                  <c:v>13799.08</c:v>
                </c:pt>
                <c:pt idx="5505">
                  <c:v>15000.53</c:v>
                </c:pt>
                <c:pt idx="5506">
                  <c:v>16146.86</c:v>
                </c:pt>
                <c:pt idx="5507">
                  <c:v>17236.61</c:v>
                </c:pt>
                <c:pt idx="5508">
                  <c:v>18078.080000000002</c:v>
                </c:pt>
                <c:pt idx="5509">
                  <c:v>19003.37</c:v>
                </c:pt>
                <c:pt idx="5510">
                  <c:v>19580.03</c:v>
                </c:pt>
                <c:pt idx="5511">
                  <c:v>20020.89</c:v>
                </c:pt>
                <c:pt idx="5512">
                  <c:v>20004.3</c:v>
                </c:pt>
                <c:pt idx="5513">
                  <c:v>19508.98</c:v>
                </c:pt>
                <c:pt idx="5514">
                  <c:v>18429.39</c:v>
                </c:pt>
                <c:pt idx="5515">
                  <c:v>17813.13</c:v>
                </c:pt>
                <c:pt idx="5516">
                  <c:v>17562.82</c:v>
                </c:pt>
                <c:pt idx="5517">
                  <c:v>16577.240000000002</c:v>
                </c:pt>
                <c:pt idx="5518">
                  <c:v>14783.25</c:v>
                </c:pt>
                <c:pt idx="5519">
                  <c:v>13295.1</c:v>
                </c:pt>
                <c:pt idx="5520">
                  <c:v>12023.87</c:v>
                </c:pt>
                <c:pt idx="5521">
                  <c:v>11270.83</c:v>
                </c:pt>
                <c:pt idx="5522">
                  <c:v>10781.8</c:v>
                </c:pt>
                <c:pt idx="5523">
                  <c:v>10531.86</c:v>
                </c:pt>
                <c:pt idx="5524">
                  <c:v>10597.85</c:v>
                </c:pt>
                <c:pt idx="5525">
                  <c:v>11099.28</c:v>
                </c:pt>
                <c:pt idx="5526">
                  <c:v>11933.3</c:v>
                </c:pt>
                <c:pt idx="5527">
                  <c:v>12755.48</c:v>
                </c:pt>
                <c:pt idx="5528">
                  <c:v>13799.08</c:v>
                </c:pt>
                <c:pt idx="5529">
                  <c:v>15000.53</c:v>
                </c:pt>
                <c:pt idx="5530">
                  <c:v>16146.86</c:v>
                </c:pt>
                <c:pt idx="5531">
                  <c:v>17236.61</c:v>
                </c:pt>
                <c:pt idx="5532">
                  <c:v>18078.080000000002</c:v>
                </c:pt>
                <c:pt idx="5533">
                  <c:v>19003.37</c:v>
                </c:pt>
                <c:pt idx="5534">
                  <c:v>19580.03</c:v>
                </c:pt>
                <c:pt idx="5535">
                  <c:v>20020.89</c:v>
                </c:pt>
                <c:pt idx="5536">
                  <c:v>20004.3</c:v>
                </c:pt>
                <c:pt idx="5537">
                  <c:v>19508.98</c:v>
                </c:pt>
                <c:pt idx="5538">
                  <c:v>18429.39</c:v>
                </c:pt>
                <c:pt idx="5539">
                  <c:v>17813.13</c:v>
                </c:pt>
                <c:pt idx="5540">
                  <c:v>17562.82</c:v>
                </c:pt>
                <c:pt idx="5541">
                  <c:v>16577.240000000002</c:v>
                </c:pt>
                <c:pt idx="5542">
                  <c:v>14783.25</c:v>
                </c:pt>
                <c:pt idx="5543">
                  <c:v>13295.1</c:v>
                </c:pt>
                <c:pt idx="5544">
                  <c:v>11322.41</c:v>
                </c:pt>
                <c:pt idx="5545">
                  <c:v>10649.27</c:v>
                </c:pt>
                <c:pt idx="5546">
                  <c:v>10202.459999999999</c:v>
                </c:pt>
                <c:pt idx="5547">
                  <c:v>9952.44</c:v>
                </c:pt>
                <c:pt idx="5548">
                  <c:v>9900.77</c:v>
                </c:pt>
                <c:pt idx="5549">
                  <c:v>10016.620000000001</c:v>
                </c:pt>
                <c:pt idx="5550">
                  <c:v>9714.57</c:v>
                </c:pt>
                <c:pt idx="5551">
                  <c:v>10347.459999999999</c:v>
                </c:pt>
                <c:pt idx="5552">
                  <c:v>11121.44</c:v>
                </c:pt>
                <c:pt idx="5553">
                  <c:v>11940.69</c:v>
                </c:pt>
                <c:pt idx="5554">
                  <c:v>12717.61</c:v>
                </c:pt>
                <c:pt idx="5555">
                  <c:v>13264.07</c:v>
                </c:pt>
                <c:pt idx="5556">
                  <c:v>13791.02</c:v>
                </c:pt>
                <c:pt idx="5557">
                  <c:v>14100.94</c:v>
                </c:pt>
                <c:pt idx="5558">
                  <c:v>14261.42</c:v>
                </c:pt>
                <c:pt idx="5559">
                  <c:v>14553.14</c:v>
                </c:pt>
                <c:pt idx="5560">
                  <c:v>14635.82</c:v>
                </c:pt>
                <c:pt idx="5561">
                  <c:v>14506.37</c:v>
                </c:pt>
                <c:pt idx="5562">
                  <c:v>13892.29</c:v>
                </c:pt>
                <c:pt idx="5563">
                  <c:v>13816.91</c:v>
                </c:pt>
                <c:pt idx="5564">
                  <c:v>14058.42</c:v>
                </c:pt>
                <c:pt idx="5565">
                  <c:v>13526.67</c:v>
                </c:pt>
                <c:pt idx="5566">
                  <c:v>12514.7</c:v>
                </c:pt>
                <c:pt idx="5567">
                  <c:v>11504.77</c:v>
                </c:pt>
                <c:pt idx="5568">
                  <c:v>10804.59</c:v>
                </c:pt>
                <c:pt idx="5569">
                  <c:v>10186.26</c:v>
                </c:pt>
                <c:pt idx="5570">
                  <c:v>9765.68</c:v>
                </c:pt>
                <c:pt idx="5571">
                  <c:v>9323.83</c:v>
                </c:pt>
                <c:pt idx="5572">
                  <c:v>9240.86</c:v>
                </c:pt>
                <c:pt idx="5573">
                  <c:v>9069.65</c:v>
                </c:pt>
                <c:pt idx="5574">
                  <c:v>8975.16</c:v>
                </c:pt>
                <c:pt idx="5575">
                  <c:v>9139.98</c:v>
                </c:pt>
                <c:pt idx="5576">
                  <c:v>9934.44</c:v>
                </c:pt>
                <c:pt idx="5577">
                  <c:v>10428.879999999999</c:v>
                </c:pt>
                <c:pt idx="5578">
                  <c:v>11697.18</c:v>
                </c:pt>
                <c:pt idx="5579">
                  <c:v>12396.7</c:v>
                </c:pt>
                <c:pt idx="5580">
                  <c:v>12969.92</c:v>
                </c:pt>
                <c:pt idx="5581">
                  <c:v>13439.18</c:v>
                </c:pt>
                <c:pt idx="5582">
                  <c:v>13929.82</c:v>
                </c:pt>
                <c:pt idx="5583">
                  <c:v>14393.31</c:v>
                </c:pt>
                <c:pt idx="5584">
                  <c:v>14602.5</c:v>
                </c:pt>
                <c:pt idx="5585">
                  <c:v>14567.43</c:v>
                </c:pt>
                <c:pt idx="5586">
                  <c:v>14023.29</c:v>
                </c:pt>
                <c:pt idx="5587">
                  <c:v>13894.59</c:v>
                </c:pt>
                <c:pt idx="5588">
                  <c:v>14030.91</c:v>
                </c:pt>
                <c:pt idx="5589">
                  <c:v>13348.43</c:v>
                </c:pt>
                <c:pt idx="5590">
                  <c:v>12299.84</c:v>
                </c:pt>
                <c:pt idx="5591">
                  <c:v>11206.33</c:v>
                </c:pt>
                <c:pt idx="5592">
                  <c:v>10532.07</c:v>
                </c:pt>
                <c:pt idx="5593">
                  <c:v>10001.14</c:v>
                </c:pt>
                <c:pt idx="5594">
                  <c:v>9711.82</c:v>
                </c:pt>
                <c:pt idx="5595">
                  <c:v>9573.65</c:v>
                </c:pt>
                <c:pt idx="5596">
                  <c:v>9749.36</c:v>
                </c:pt>
                <c:pt idx="5597">
                  <c:v>10365.65</c:v>
                </c:pt>
                <c:pt idx="5598">
                  <c:v>11248.59</c:v>
                </c:pt>
                <c:pt idx="5599">
                  <c:v>11971.76</c:v>
                </c:pt>
                <c:pt idx="5600">
                  <c:v>12882.17</c:v>
                </c:pt>
                <c:pt idx="5601">
                  <c:v>13726.69</c:v>
                </c:pt>
                <c:pt idx="5602">
                  <c:v>14482.61</c:v>
                </c:pt>
                <c:pt idx="5603">
                  <c:v>15073.04</c:v>
                </c:pt>
                <c:pt idx="5604">
                  <c:v>15684.68</c:v>
                </c:pt>
                <c:pt idx="5605">
                  <c:v>16321.61</c:v>
                </c:pt>
                <c:pt idx="5606">
                  <c:v>16877.59</c:v>
                </c:pt>
                <c:pt idx="5607">
                  <c:v>17209.580000000002</c:v>
                </c:pt>
                <c:pt idx="5608">
                  <c:v>17122.830000000002</c:v>
                </c:pt>
                <c:pt idx="5609">
                  <c:v>16704.46</c:v>
                </c:pt>
                <c:pt idx="5610">
                  <c:v>15830.34</c:v>
                </c:pt>
                <c:pt idx="5611">
                  <c:v>15436.23</c:v>
                </c:pt>
                <c:pt idx="5612">
                  <c:v>15434.72</c:v>
                </c:pt>
                <c:pt idx="5613">
                  <c:v>14560.29</c:v>
                </c:pt>
                <c:pt idx="5614">
                  <c:v>13090.81</c:v>
                </c:pt>
                <c:pt idx="5615">
                  <c:v>11897.95</c:v>
                </c:pt>
                <c:pt idx="5616">
                  <c:v>11324.04</c:v>
                </c:pt>
                <c:pt idx="5617">
                  <c:v>10677.18</c:v>
                </c:pt>
                <c:pt idx="5618">
                  <c:v>10262.43</c:v>
                </c:pt>
                <c:pt idx="5619">
                  <c:v>10059.16</c:v>
                </c:pt>
                <c:pt idx="5620">
                  <c:v>10166.870000000001</c:v>
                </c:pt>
                <c:pt idx="5621">
                  <c:v>10700.25</c:v>
                </c:pt>
                <c:pt idx="5622">
                  <c:v>11377.76</c:v>
                </c:pt>
                <c:pt idx="5623">
                  <c:v>12184.45</c:v>
                </c:pt>
                <c:pt idx="5624">
                  <c:v>13111.25</c:v>
                </c:pt>
                <c:pt idx="5625">
                  <c:v>13919.56</c:v>
                </c:pt>
                <c:pt idx="5626">
                  <c:v>14853.28</c:v>
                </c:pt>
                <c:pt idx="5627">
                  <c:v>15725.69</c:v>
                </c:pt>
                <c:pt idx="5628">
                  <c:v>16496.55</c:v>
                </c:pt>
                <c:pt idx="5629">
                  <c:v>17322.810000000001</c:v>
                </c:pt>
                <c:pt idx="5630">
                  <c:v>17985.39</c:v>
                </c:pt>
                <c:pt idx="5631">
                  <c:v>18413.47</c:v>
                </c:pt>
                <c:pt idx="5632">
                  <c:v>18397.93</c:v>
                </c:pt>
                <c:pt idx="5633">
                  <c:v>17946.849999999999</c:v>
                </c:pt>
                <c:pt idx="5634">
                  <c:v>16982.240000000002</c:v>
                </c:pt>
                <c:pt idx="5635">
                  <c:v>16447.48</c:v>
                </c:pt>
                <c:pt idx="5636">
                  <c:v>16419.46</c:v>
                </c:pt>
                <c:pt idx="5637">
                  <c:v>15598.47</c:v>
                </c:pt>
                <c:pt idx="5638">
                  <c:v>13876.66</c:v>
                </c:pt>
                <c:pt idx="5639">
                  <c:v>12503.29</c:v>
                </c:pt>
                <c:pt idx="5640">
                  <c:v>11547.71</c:v>
                </c:pt>
                <c:pt idx="5641">
                  <c:v>10850.66</c:v>
                </c:pt>
                <c:pt idx="5642">
                  <c:v>10405.94</c:v>
                </c:pt>
                <c:pt idx="5643">
                  <c:v>10164.969999999999</c:v>
                </c:pt>
                <c:pt idx="5644">
                  <c:v>10260.030000000001</c:v>
                </c:pt>
                <c:pt idx="5645">
                  <c:v>10809.97</c:v>
                </c:pt>
                <c:pt idx="5646">
                  <c:v>11647.78</c:v>
                </c:pt>
                <c:pt idx="5647">
                  <c:v>12510.16</c:v>
                </c:pt>
                <c:pt idx="5648">
                  <c:v>13347.23</c:v>
                </c:pt>
                <c:pt idx="5649">
                  <c:v>14239.19</c:v>
                </c:pt>
                <c:pt idx="5650">
                  <c:v>15384.52</c:v>
                </c:pt>
                <c:pt idx="5651">
                  <c:v>16232.92</c:v>
                </c:pt>
                <c:pt idx="5652">
                  <c:v>17087.54</c:v>
                </c:pt>
                <c:pt idx="5653">
                  <c:v>18000.72</c:v>
                </c:pt>
                <c:pt idx="5654">
                  <c:v>18715.63</c:v>
                </c:pt>
                <c:pt idx="5655">
                  <c:v>19154.150000000001</c:v>
                </c:pt>
                <c:pt idx="5656">
                  <c:v>19144.490000000002</c:v>
                </c:pt>
                <c:pt idx="5657">
                  <c:v>18630.23</c:v>
                </c:pt>
                <c:pt idx="5658">
                  <c:v>17567.759999999998</c:v>
                </c:pt>
                <c:pt idx="5659">
                  <c:v>17110.39</c:v>
                </c:pt>
                <c:pt idx="5660">
                  <c:v>16919.990000000002</c:v>
                </c:pt>
                <c:pt idx="5661">
                  <c:v>15941.83</c:v>
                </c:pt>
                <c:pt idx="5662">
                  <c:v>14254.68</c:v>
                </c:pt>
                <c:pt idx="5663">
                  <c:v>12741.28</c:v>
                </c:pt>
                <c:pt idx="5664">
                  <c:v>12125.87</c:v>
                </c:pt>
                <c:pt idx="5665">
                  <c:v>11374.28</c:v>
                </c:pt>
                <c:pt idx="5666">
                  <c:v>10874.95</c:v>
                </c:pt>
                <c:pt idx="5667">
                  <c:v>10591.93</c:v>
                </c:pt>
                <c:pt idx="5668">
                  <c:v>10665.27</c:v>
                </c:pt>
                <c:pt idx="5669">
                  <c:v>11205.52</c:v>
                </c:pt>
                <c:pt idx="5670">
                  <c:v>12062.01</c:v>
                </c:pt>
                <c:pt idx="5671">
                  <c:v>12966.44</c:v>
                </c:pt>
                <c:pt idx="5672">
                  <c:v>13877.77</c:v>
                </c:pt>
                <c:pt idx="5673">
                  <c:v>14856.64</c:v>
                </c:pt>
                <c:pt idx="5674">
                  <c:v>16098.47</c:v>
                </c:pt>
                <c:pt idx="5675">
                  <c:v>17063.060000000001</c:v>
                </c:pt>
                <c:pt idx="5676">
                  <c:v>18024.349999999999</c:v>
                </c:pt>
                <c:pt idx="5677">
                  <c:v>18987.240000000002</c:v>
                </c:pt>
                <c:pt idx="5678">
                  <c:v>19755.09</c:v>
                </c:pt>
                <c:pt idx="5679">
                  <c:v>20283.82</c:v>
                </c:pt>
                <c:pt idx="5680">
                  <c:v>20284.3</c:v>
                </c:pt>
                <c:pt idx="5681">
                  <c:v>19679.16</c:v>
                </c:pt>
                <c:pt idx="5682">
                  <c:v>18518.5</c:v>
                </c:pt>
                <c:pt idx="5683">
                  <c:v>17827.72</c:v>
                </c:pt>
                <c:pt idx="5684">
                  <c:v>17664.560000000001</c:v>
                </c:pt>
                <c:pt idx="5685">
                  <c:v>16627.62</c:v>
                </c:pt>
                <c:pt idx="5686">
                  <c:v>14856.79</c:v>
                </c:pt>
                <c:pt idx="5687">
                  <c:v>13290.68</c:v>
                </c:pt>
                <c:pt idx="5688">
                  <c:v>12399.75</c:v>
                </c:pt>
                <c:pt idx="5689">
                  <c:v>11628.42</c:v>
                </c:pt>
                <c:pt idx="5690">
                  <c:v>11104.45</c:v>
                </c:pt>
                <c:pt idx="5691">
                  <c:v>10795.33</c:v>
                </c:pt>
                <c:pt idx="5692">
                  <c:v>10836.9</c:v>
                </c:pt>
                <c:pt idx="5693">
                  <c:v>11329.96</c:v>
                </c:pt>
                <c:pt idx="5694">
                  <c:v>12163.42</c:v>
                </c:pt>
                <c:pt idx="5695">
                  <c:v>12972.12</c:v>
                </c:pt>
                <c:pt idx="5696">
                  <c:v>14041.88</c:v>
                </c:pt>
                <c:pt idx="5697">
                  <c:v>15268.81</c:v>
                </c:pt>
                <c:pt idx="5698">
                  <c:v>16387.98</c:v>
                </c:pt>
                <c:pt idx="5699">
                  <c:v>17486.48</c:v>
                </c:pt>
                <c:pt idx="5700">
                  <c:v>18470.45</c:v>
                </c:pt>
                <c:pt idx="5701">
                  <c:v>19281.490000000002</c:v>
                </c:pt>
                <c:pt idx="5702">
                  <c:v>20054.669999999998</c:v>
                </c:pt>
                <c:pt idx="5703">
                  <c:v>20499.89</c:v>
                </c:pt>
                <c:pt idx="5704">
                  <c:v>20407.27</c:v>
                </c:pt>
                <c:pt idx="5705">
                  <c:v>19715.27</c:v>
                </c:pt>
                <c:pt idx="5706">
                  <c:v>18444.46</c:v>
                </c:pt>
                <c:pt idx="5707">
                  <c:v>17830.189999999999</c:v>
                </c:pt>
                <c:pt idx="5708">
                  <c:v>17527.71</c:v>
                </c:pt>
                <c:pt idx="5709">
                  <c:v>16641.02</c:v>
                </c:pt>
                <c:pt idx="5710">
                  <c:v>15047.18</c:v>
                </c:pt>
                <c:pt idx="5711">
                  <c:v>13563.78</c:v>
                </c:pt>
                <c:pt idx="5712">
                  <c:v>12890.09</c:v>
                </c:pt>
                <c:pt idx="5713">
                  <c:v>12140.48</c:v>
                </c:pt>
                <c:pt idx="5714">
                  <c:v>11498.56</c:v>
                </c:pt>
                <c:pt idx="5715">
                  <c:v>11072.64</c:v>
                </c:pt>
                <c:pt idx="5716">
                  <c:v>10943.53</c:v>
                </c:pt>
                <c:pt idx="5717">
                  <c:v>11055.29</c:v>
                </c:pt>
                <c:pt idx="5718">
                  <c:v>11268.89</c:v>
                </c:pt>
                <c:pt idx="5719">
                  <c:v>11801.8</c:v>
                </c:pt>
                <c:pt idx="5720">
                  <c:v>12836.55</c:v>
                </c:pt>
                <c:pt idx="5721">
                  <c:v>14141.25</c:v>
                </c:pt>
                <c:pt idx="5722">
                  <c:v>15602.32</c:v>
                </c:pt>
                <c:pt idx="5723">
                  <c:v>16941.05</c:v>
                </c:pt>
                <c:pt idx="5724">
                  <c:v>18176.62</c:v>
                </c:pt>
                <c:pt idx="5725">
                  <c:v>19039.009999999998</c:v>
                </c:pt>
                <c:pt idx="5726">
                  <c:v>19571.53</c:v>
                </c:pt>
                <c:pt idx="5727">
                  <c:v>19999.689999999999</c:v>
                </c:pt>
                <c:pt idx="5728">
                  <c:v>20003.71</c:v>
                </c:pt>
                <c:pt idx="5729">
                  <c:v>19498.349999999999</c:v>
                </c:pt>
                <c:pt idx="5730">
                  <c:v>18413.03</c:v>
                </c:pt>
                <c:pt idx="5731">
                  <c:v>17892.349999999999</c:v>
                </c:pt>
                <c:pt idx="5732">
                  <c:v>17432.63</c:v>
                </c:pt>
                <c:pt idx="5733">
                  <c:v>16408.84</c:v>
                </c:pt>
                <c:pt idx="5734">
                  <c:v>15035.46</c:v>
                </c:pt>
                <c:pt idx="5735">
                  <c:v>13593.65</c:v>
                </c:pt>
                <c:pt idx="5736">
                  <c:v>13059.74</c:v>
                </c:pt>
                <c:pt idx="5737">
                  <c:v>12127.33</c:v>
                </c:pt>
                <c:pt idx="5738">
                  <c:v>11478.01</c:v>
                </c:pt>
                <c:pt idx="5739">
                  <c:v>10992.47</c:v>
                </c:pt>
                <c:pt idx="5740">
                  <c:v>10797.95</c:v>
                </c:pt>
                <c:pt idx="5741">
                  <c:v>10768.02</c:v>
                </c:pt>
                <c:pt idx="5742">
                  <c:v>10743.64</c:v>
                </c:pt>
                <c:pt idx="5743">
                  <c:v>11130.2</c:v>
                </c:pt>
                <c:pt idx="5744">
                  <c:v>12114.32</c:v>
                </c:pt>
                <c:pt idx="5745">
                  <c:v>13481.02</c:v>
                </c:pt>
                <c:pt idx="5746">
                  <c:v>15118.4</c:v>
                </c:pt>
                <c:pt idx="5747">
                  <c:v>16678.169999999998</c:v>
                </c:pt>
                <c:pt idx="5748">
                  <c:v>18087.400000000001</c:v>
                </c:pt>
                <c:pt idx="5749">
                  <c:v>19131.13</c:v>
                </c:pt>
                <c:pt idx="5750">
                  <c:v>19824.34</c:v>
                </c:pt>
                <c:pt idx="5751">
                  <c:v>20429.82</c:v>
                </c:pt>
                <c:pt idx="5752">
                  <c:v>20503.78</c:v>
                </c:pt>
                <c:pt idx="5753">
                  <c:v>20153.16</c:v>
                </c:pt>
                <c:pt idx="5754">
                  <c:v>19178.98</c:v>
                </c:pt>
                <c:pt idx="5755">
                  <c:v>18749.22</c:v>
                </c:pt>
                <c:pt idx="5756">
                  <c:v>18349.759999999998</c:v>
                </c:pt>
                <c:pt idx="5757">
                  <c:v>17302.86</c:v>
                </c:pt>
                <c:pt idx="5758">
                  <c:v>15611.28</c:v>
                </c:pt>
                <c:pt idx="5759">
                  <c:v>13978.01</c:v>
                </c:pt>
                <c:pt idx="5760">
                  <c:v>12435.1</c:v>
                </c:pt>
                <c:pt idx="5761">
                  <c:v>11648.38</c:v>
                </c:pt>
                <c:pt idx="5762">
                  <c:v>11132.02</c:v>
                </c:pt>
                <c:pt idx="5763">
                  <c:v>10839.66</c:v>
                </c:pt>
                <c:pt idx="5764">
                  <c:v>10915.37</c:v>
                </c:pt>
                <c:pt idx="5765">
                  <c:v>11498.14</c:v>
                </c:pt>
                <c:pt idx="5766">
                  <c:v>12431.3</c:v>
                </c:pt>
                <c:pt idx="5767">
                  <c:v>13289.92</c:v>
                </c:pt>
                <c:pt idx="5768">
                  <c:v>14523.22</c:v>
                </c:pt>
                <c:pt idx="5769">
                  <c:v>15946.82</c:v>
                </c:pt>
                <c:pt idx="5770">
                  <c:v>17308.990000000002</c:v>
                </c:pt>
                <c:pt idx="5771">
                  <c:v>18577.55</c:v>
                </c:pt>
                <c:pt idx="5772">
                  <c:v>19717.18</c:v>
                </c:pt>
                <c:pt idx="5773">
                  <c:v>20681.5</c:v>
                </c:pt>
                <c:pt idx="5774">
                  <c:v>21424.34</c:v>
                </c:pt>
                <c:pt idx="5775">
                  <c:v>21822.32</c:v>
                </c:pt>
                <c:pt idx="5776">
                  <c:v>21793.14</c:v>
                </c:pt>
                <c:pt idx="5777">
                  <c:v>21099.86</c:v>
                </c:pt>
                <c:pt idx="5778">
                  <c:v>20046.21</c:v>
                </c:pt>
                <c:pt idx="5779">
                  <c:v>19283.88</c:v>
                </c:pt>
                <c:pt idx="5780">
                  <c:v>19031.830000000002</c:v>
                </c:pt>
                <c:pt idx="5781">
                  <c:v>17771.16</c:v>
                </c:pt>
                <c:pt idx="5782">
                  <c:v>15721.1</c:v>
                </c:pt>
                <c:pt idx="5783">
                  <c:v>14032.66</c:v>
                </c:pt>
                <c:pt idx="5784">
                  <c:v>12337.99</c:v>
                </c:pt>
                <c:pt idx="5785">
                  <c:v>11572.35</c:v>
                </c:pt>
                <c:pt idx="5786">
                  <c:v>11058.9</c:v>
                </c:pt>
                <c:pt idx="5787">
                  <c:v>10790.35</c:v>
                </c:pt>
                <c:pt idx="5788">
                  <c:v>10849.5</c:v>
                </c:pt>
                <c:pt idx="5789">
                  <c:v>11405.65</c:v>
                </c:pt>
                <c:pt idx="5790">
                  <c:v>12256.21</c:v>
                </c:pt>
                <c:pt idx="5791">
                  <c:v>12962.59</c:v>
                </c:pt>
                <c:pt idx="5792">
                  <c:v>13953.47</c:v>
                </c:pt>
                <c:pt idx="5793">
                  <c:v>15080.57</c:v>
                </c:pt>
                <c:pt idx="5794">
                  <c:v>16122.91</c:v>
                </c:pt>
                <c:pt idx="5795">
                  <c:v>17160.259999999998</c:v>
                </c:pt>
                <c:pt idx="5796">
                  <c:v>18078.77</c:v>
                </c:pt>
                <c:pt idx="5797">
                  <c:v>18959.259999999998</c:v>
                </c:pt>
                <c:pt idx="5798">
                  <c:v>19638.650000000001</c:v>
                </c:pt>
                <c:pt idx="5799">
                  <c:v>20034.61</c:v>
                </c:pt>
                <c:pt idx="5800">
                  <c:v>19973.47</c:v>
                </c:pt>
                <c:pt idx="5801">
                  <c:v>19418.080000000002</c:v>
                </c:pt>
                <c:pt idx="5802">
                  <c:v>18407.939999999999</c:v>
                </c:pt>
                <c:pt idx="5803">
                  <c:v>17912.87</c:v>
                </c:pt>
                <c:pt idx="5804">
                  <c:v>17646.98</c:v>
                </c:pt>
                <c:pt idx="5805">
                  <c:v>16591.87</c:v>
                </c:pt>
                <c:pt idx="5806">
                  <c:v>14726.14</c:v>
                </c:pt>
                <c:pt idx="5807">
                  <c:v>13190.17</c:v>
                </c:pt>
                <c:pt idx="5808">
                  <c:v>11651.03</c:v>
                </c:pt>
                <c:pt idx="5809">
                  <c:v>10974.23</c:v>
                </c:pt>
                <c:pt idx="5810">
                  <c:v>10538.19</c:v>
                </c:pt>
                <c:pt idx="5811">
                  <c:v>10321.67</c:v>
                </c:pt>
                <c:pt idx="5812">
                  <c:v>10415.530000000001</c:v>
                </c:pt>
                <c:pt idx="5813">
                  <c:v>11000.41</c:v>
                </c:pt>
                <c:pt idx="5814">
                  <c:v>11920.24</c:v>
                </c:pt>
                <c:pt idx="5815">
                  <c:v>12643.28</c:v>
                </c:pt>
                <c:pt idx="5816">
                  <c:v>13380.33</c:v>
                </c:pt>
                <c:pt idx="5817">
                  <c:v>14252.03</c:v>
                </c:pt>
                <c:pt idx="5818">
                  <c:v>15188.83</c:v>
                </c:pt>
                <c:pt idx="5819">
                  <c:v>15969.74</c:v>
                </c:pt>
                <c:pt idx="5820">
                  <c:v>16673.84</c:v>
                </c:pt>
                <c:pt idx="5821">
                  <c:v>17378.38</c:v>
                </c:pt>
                <c:pt idx="5822">
                  <c:v>17848.77</c:v>
                </c:pt>
                <c:pt idx="5823">
                  <c:v>18201.71</c:v>
                </c:pt>
                <c:pt idx="5824">
                  <c:v>18138.060000000001</c:v>
                </c:pt>
                <c:pt idx="5825">
                  <c:v>17647.45</c:v>
                </c:pt>
                <c:pt idx="5826">
                  <c:v>16585.18</c:v>
                </c:pt>
                <c:pt idx="5827">
                  <c:v>16386.04</c:v>
                </c:pt>
                <c:pt idx="5828">
                  <c:v>16361.89</c:v>
                </c:pt>
                <c:pt idx="5829">
                  <c:v>15404.02</c:v>
                </c:pt>
                <c:pt idx="5830">
                  <c:v>13741.83</c:v>
                </c:pt>
                <c:pt idx="5831">
                  <c:v>12402.62</c:v>
                </c:pt>
                <c:pt idx="5832">
                  <c:v>11208.05</c:v>
                </c:pt>
                <c:pt idx="5833">
                  <c:v>10599.78</c:v>
                </c:pt>
                <c:pt idx="5834">
                  <c:v>10209.870000000001</c:v>
                </c:pt>
                <c:pt idx="5835">
                  <c:v>10038.75</c:v>
                </c:pt>
                <c:pt idx="5836">
                  <c:v>10141.75</c:v>
                </c:pt>
                <c:pt idx="5837">
                  <c:v>10742.79</c:v>
                </c:pt>
                <c:pt idx="5838">
                  <c:v>11458.02</c:v>
                </c:pt>
                <c:pt idx="5839">
                  <c:v>12221.99</c:v>
                </c:pt>
                <c:pt idx="5840">
                  <c:v>13030.03</c:v>
                </c:pt>
                <c:pt idx="5841">
                  <c:v>13631.72</c:v>
                </c:pt>
                <c:pt idx="5842">
                  <c:v>14318.43</c:v>
                </c:pt>
                <c:pt idx="5843">
                  <c:v>15053.83</c:v>
                </c:pt>
                <c:pt idx="5844">
                  <c:v>15666.52</c:v>
                </c:pt>
                <c:pt idx="5845">
                  <c:v>16399.05</c:v>
                </c:pt>
                <c:pt idx="5846">
                  <c:v>16929.580000000002</c:v>
                </c:pt>
                <c:pt idx="5847">
                  <c:v>17419.84</c:v>
                </c:pt>
                <c:pt idx="5848">
                  <c:v>17467.509999999998</c:v>
                </c:pt>
                <c:pt idx="5849">
                  <c:v>17041.07</c:v>
                </c:pt>
                <c:pt idx="5850">
                  <c:v>16099.55</c:v>
                </c:pt>
                <c:pt idx="5851">
                  <c:v>15913.68</c:v>
                </c:pt>
                <c:pt idx="5852">
                  <c:v>15992.97</c:v>
                </c:pt>
                <c:pt idx="5853">
                  <c:v>15014.14</c:v>
                </c:pt>
                <c:pt idx="5854">
                  <c:v>13447.38</c:v>
                </c:pt>
                <c:pt idx="5855">
                  <c:v>12118.61</c:v>
                </c:pt>
                <c:pt idx="5856">
                  <c:v>11191.93</c:v>
                </c:pt>
                <c:pt idx="5857">
                  <c:v>10577.51</c:v>
                </c:pt>
                <c:pt idx="5858">
                  <c:v>10166.969999999999</c:v>
                </c:pt>
                <c:pt idx="5859">
                  <c:v>9967.73</c:v>
                </c:pt>
                <c:pt idx="5860">
                  <c:v>10070.469999999999</c:v>
                </c:pt>
                <c:pt idx="5861">
                  <c:v>10626.85</c:v>
                </c:pt>
                <c:pt idx="5862">
                  <c:v>11456.34</c:v>
                </c:pt>
                <c:pt idx="5863">
                  <c:v>12190.4</c:v>
                </c:pt>
                <c:pt idx="5864">
                  <c:v>13053.15</c:v>
                </c:pt>
                <c:pt idx="5865">
                  <c:v>13949.51</c:v>
                </c:pt>
                <c:pt idx="5866">
                  <c:v>14907.21</c:v>
                </c:pt>
                <c:pt idx="5867">
                  <c:v>15618.34</c:v>
                </c:pt>
                <c:pt idx="5868">
                  <c:v>16248.02</c:v>
                </c:pt>
                <c:pt idx="5869">
                  <c:v>16896.57</c:v>
                </c:pt>
                <c:pt idx="5870">
                  <c:v>17310.05</c:v>
                </c:pt>
                <c:pt idx="5871">
                  <c:v>17637.21</c:v>
                </c:pt>
                <c:pt idx="5872">
                  <c:v>17543.25</c:v>
                </c:pt>
                <c:pt idx="5873">
                  <c:v>17052.32</c:v>
                </c:pt>
                <c:pt idx="5874">
                  <c:v>16102.19</c:v>
                </c:pt>
                <c:pt idx="5875">
                  <c:v>15841.03</c:v>
                </c:pt>
                <c:pt idx="5876">
                  <c:v>15851.93</c:v>
                </c:pt>
                <c:pt idx="5877">
                  <c:v>14961.25</c:v>
                </c:pt>
                <c:pt idx="5878">
                  <c:v>13495.32</c:v>
                </c:pt>
                <c:pt idx="5879">
                  <c:v>12253.15</c:v>
                </c:pt>
                <c:pt idx="5880">
                  <c:v>11404.19</c:v>
                </c:pt>
                <c:pt idx="5881">
                  <c:v>10482.83</c:v>
                </c:pt>
                <c:pt idx="5882">
                  <c:v>10045.52</c:v>
                </c:pt>
                <c:pt idx="5883">
                  <c:v>9988.77</c:v>
                </c:pt>
                <c:pt idx="5884">
                  <c:v>9476.18</c:v>
                </c:pt>
                <c:pt idx="5885">
                  <c:v>10076.27</c:v>
                </c:pt>
                <c:pt idx="5886">
                  <c:v>9777.92</c:v>
                </c:pt>
                <c:pt idx="5887">
                  <c:v>10059.98</c:v>
                </c:pt>
                <c:pt idx="5888">
                  <c:v>11216.63</c:v>
                </c:pt>
                <c:pt idx="5889">
                  <c:v>12166.47</c:v>
                </c:pt>
                <c:pt idx="5890">
                  <c:v>13173.34</c:v>
                </c:pt>
                <c:pt idx="5891">
                  <c:v>13996.51</c:v>
                </c:pt>
                <c:pt idx="5892">
                  <c:v>14819.33</c:v>
                </c:pt>
                <c:pt idx="5893">
                  <c:v>15374.14</c:v>
                </c:pt>
                <c:pt idx="5894">
                  <c:v>15949.53</c:v>
                </c:pt>
                <c:pt idx="5895">
                  <c:v>16372.78</c:v>
                </c:pt>
                <c:pt idx="5896">
                  <c:v>16487.439999999999</c:v>
                </c:pt>
                <c:pt idx="5897">
                  <c:v>16231.98</c:v>
                </c:pt>
                <c:pt idx="5898">
                  <c:v>15493.72</c:v>
                </c:pt>
                <c:pt idx="5899">
                  <c:v>15184.94</c:v>
                </c:pt>
                <c:pt idx="5900">
                  <c:v>15009.08</c:v>
                </c:pt>
                <c:pt idx="5901">
                  <c:v>14319.04</c:v>
                </c:pt>
                <c:pt idx="5902">
                  <c:v>13206.39</c:v>
                </c:pt>
                <c:pt idx="5903">
                  <c:v>12050.22</c:v>
                </c:pt>
                <c:pt idx="5904">
                  <c:v>10859.04</c:v>
                </c:pt>
                <c:pt idx="5905">
                  <c:v>10229.280000000001</c:v>
                </c:pt>
                <c:pt idx="5906">
                  <c:v>9812.32</c:v>
                </c:pt>
                <c:pt idx="5907">
                  <c:v>9564.23</c:v>
                </c:pt>
                <c:pt idx="5908">
                  <c:v>9474.32</c:v>
                </c:pt>
                <c:pt idx="5909">
                  <c:v>9531.26</c:v>
                </c:pt>
                <c:pt idx="5910">
                  <c:v>9454</c:v>
                </c:pt>
                <c:pt idx="5911">
                  <c:v>9579.44</c:v>
                </c:pt>
                <c:pt idx="5912">
                  <c:v>10295.469999999999</c:v>
                </c:pt>
                <c:pt idx="5913">
                  <c:v>11111.34</c:v>
                </c:pt>
                <c:pt idx="5914">
                  <c:v>11971.69</c:v>
                </c:pt>
                <c:pt idx="5915">
                  <c:v>12843.22</c:v>
                </c:pt>
                <c:pt idx="5916">
                  <c:v>13551.41</c:v>
                </c:pt>
                <c:pt idx="5917">
                  <c:v>14270.17</c:v>
                </c:pt>
                <c:pt idx="5918">
                  <c:v>14808.93</c:v>
                </c:pt>
                <c:pt idx="5919">
                  <c:v>15284.64</c:v>
                </c:pt>
                <c:pt idx="5920">
                  <c:v>15453.46</c:v>
                </c:pt>
                <c:pt idx="5921">
                  <c:v>15309.34</c:v>
                </c:pt>
                <c:pt idx="5922">
                  <c:v>14693.21</c:v>
                </c:pt>
                <c:pt idx="5923">
                  <c:v>14507.82</c:v>
                </c:pt>
                <c:pt idx="5924">
                  <c:v>14405.19</c:v>
                </c:pt>
                <c:pt idx="5925">
                  <c:v>13593.83</c:v>
                </c:pt>
                <c:pt idx="5926">
                  <c:v>12582.82</c:v>
                </c:pt>
                <c:pt idx="5927">
                  <c:v>11488.86</c:v>
                </c:pt>
                <c:pt idx="5928">
                  <c:v>10760.66</c:v>
                </c:pt>
                <c:pt idx="5929">
                  <c:v>10164.370000000001</c:v>
                </c:pt>
                <c:pt idx="5930">
                  <c:v>9767.36</c:v>
                </c:pt>
                <c:pt idx="5931">
                  <c:v>9525.48</c:v>
                </c:pt>
                <c:pt idx="5932">
                  <c:v>9480.66</c:v>
                </c:pt>
                <c:pt idx="5933">
                  <c:v>9639.99</c:v>
                </c:pt>
                <c:pt idx="5934">
                  <c:v>9650.84</c:v>
                </c:pt>
                <c:pt idx="5935">
                  <c:v>10007.530000000001</c:v>
                </c:pt>
                <c:pt idx="5936">
                  <c:v>10875.36</c:v>
                </c:pt>
                <c:pt idx="5937">
                  <c:v>11508.73</c:v>
                </c:pt>
                <c:pt idx="5938">
                  <c:v>12555.34</c:v>
                </c:pt>
                <c:pt idx="5939">
                  <c:v>13522.39</c:v>
                </c:pt>
                <c:pt idx="5940">
                  <c:v>14449.82</c:v>
                </c:pt>
                <c:pt idx="5941">
                  <c:v>15122.04</c:v>
                </c:pt>
                <c:pt idx="5942">
                  <c:v>15553.4</c:v>
                </c:pt>
                <c:pt idx="5943">
                  <c:v>16054.25</c:v>
                </c:pt>
                <c:pt idx="5944">
                  <c:v>16232.62</c:v>
                </c:pt>
                <c:pt idx="5945">
                  <c:v>16066.77</c:v>
                </c:pt>
                <c:pt idx="5946">
                  <c:v>15368.08</c:v>
                </c:pt>
                <c:pt idx="5947">
                  <c:v>15348.38</c:v>
                </c:pt>
                <c:pt idx="5948">
                  <c:v>15363.18</c:v>
                </c:pt>
                <c:pt idx="5949">
                  <c:v>14349.41</c:v>
                </c:pt>
                <c:pt idx="5950">
                  <c:v>12907.31</c:v>
                </c:pt>
                <c:pt idx="5951">
                  <c:v>11631.56</c:v>
                </c:pt>
                <c:pt idx="5952">
                  <c:v>11161.57</c:v>
                </c:pt>
                <c:pt idx="5953">
                  <c:v>10534.36</c:v>
                </c:pt>
                <c:pt idx="5954">
                  <c:v>10143.9</c:v>
                </c:pt>
                <c:pt idx="5955">
                  <c:v>9967.4</c:v>
                </c:pt>
                <c:pt idx="5956">
                  <c:v>10141.709999999999</c:v>
                </c:pt>
                <c:pt idx="5957">
                  <c:v>10855.25</c:v>
                </c:pt>
                <c:pt idx="5958">
                  <c:v>11934.61</c:v>
                </c:pt>
                <c:pt idx="5959">
                  <c:v>12822.67</c:v>
                </c:pt>
                <c:pt idx="5960">
                  <c:v>13912.75</c:v>
                </c:pt>
                <c:pt idx="5961">
                  <c:v>14906.95</c:v>
                </c:pt>
                <c:pt idx="5962">
                  <c:v>16085.34</c:v>
                </c:pt>
                <c:pt idx="5963">
                  <c:v>17196.36</c:v>
                </c:pt>
                <c:pt idx="5964">
                  <c:v>18173.669999999998</c:v>
                </c:pt>
                <c:pt idx="5965">
                  <c:v>19255.54</c:v>
                </c:pt>
                <c:pt idx="5966">
                  <c:v>19869.54</c:v>
                </c:pt>
                <c:pt idx="5967">
                  <c:v>20429.009999999998</c:v>
                </c:pt>
                <c:pt idx="5968">
                  <c:v>20367.939999999999</c:v>
                </c:pt>
                <c:pt idx="5969">
                  <c:v>19664.22</c:v>
                </c:pt>
                <c:pt idx="5970">
                  <c:v>18558.22</c:v>
                </c:pt>
                <c:pt idx="5971">
                  <c:v>18269.509999999998</c:v>
                </c:pt>
                <c:pt idx="5972">
                  <c:v>17850.47</c:v>
                </c:pt>
                <c:pt idx="5973">
                  <c:v>16562.52</c:v>
                </c:pt>
                <c:pt idx="5974">
                  <c:v>14601.38</c:v>
                </c:pt>
                <c:pt idx="5975">
                  <c:v>13078.44</c:v>
                </c:pt>
                <c:pt idx="5976">
                  <c:v>11833.98</c:v>
                </c:pt>
                <c:pt idx="5977">
                  <c:v>11086.44</c:v>
                </c:pt>
                <c:pt idx="5978">
                  <c:v>10592.69</c:v>
                </c:pt>
                <c:pt idx="5979">
                  <c:v>10358.040000000001</c:v>
                </c:pt>
                <c:pt idx="5980">
                  <c:v>10465.540000000001</c:v>
                </c:pt>
                <c:pt idx="5981">
                  <c:v>11061.55</c:v>
                </c:pt>
                <c:pt idx="5982">
                  <c:v>12038.99</c:v>
                </c:pt>
                <c:pt idx="5983">
                  <c:v>12933.76</c:v>
                </c:pt>
                <c:pt idx="5984">
                  <c:v>13931.54</c:v>
                </c:pt>
                <c:pt idx="5985">
                  <c:v>15182.28</c:v>
                </c:pt>
                <c:pt idx="5986">
                  <c:v>16475.310000000001</c:v>
                </c:pt>
                <c:pt idx="5987">
                  <c:v>17764.8</c:v>
                </c:pt>
                <c:pt idx="5988">
                  <c:v>18755.439999999999</c:v>
                </c:pt>
                <c:pt idx="5989">
                  <c:v>19637.05</c:v>
                </c:pt>
                <c:pt idx="5990">
                  <c:v>20287.91</c:v>
                </c:pt>
                <c:pt idx="5991">
                  <c:v>20870.560000000001</c:v>
                </c:pt>
                <c:pt idx="5992">
                  <c:v>20814.13</c:v>
                </c:pt>
                <c:pt idx="5993">
                  <c:v>20060.349999999999</c:v>
                </c:pt>
                <c:pt idx="5994">
                  <c:v>18937.96</c:v>
                </c:pt>
                <c:pt idx="5995">
                  <c:v>18732.189999999999</c:v>
                </c:pt>
                <c:pt idx="5996">
                  <c:v>18299.12</c:v>
                </c:pt>
                <c:pt idx="5997">
                  <c:v>17103.439999999999</c:v>
                </c:pt>
                <c:pt idx="5998">
                  <c:v>15099.24</c:v>
                </c:pt>
                <c:pt idx="5999">
                  <c:v>13437.42</c:v>
                </c:pt>
                <c:pt idx="6000">
                  <c:v>13158.81</c:v>
                </c:pt>
                <c:pt idx="6001">
                  <c:v>12270.23</c:v>
                </c:pt>
                <c:pt idx="6002">
                  <c:v>11657.26</c:v>
                </c:pt>
                <c:pt idx="6003">
                  <c:v>11332.5</c:v>
                </c:pt>
                <c:pt idx="6004">
                  <c:v>11342.85</c:v>
                </c:pt>
                <c:pt idx="6005">
                  <c:v>11909.17</c:v>
                </c:pt>
                <c:pt idx="6006">
                  <c:v>12856.73</c:v>
                </c:pt>
                <c:pt idx="6007">
                  <c:v>13775.32</c:v>
                </c:pt>
                <c:pt idx="6008">
                  <c:v>14972.36</c:v>
                </c:pt>
                <c:pt idx="6009">
                  <c:v>16358.04</c:v>
                </c:pt>
                <c:pt idx="6010">
                  <c:v>17857.07</c:v>
                </c:pt>
                <c:pt idx="6011">
                  <c:v>19201</c:v>
                </c:pt>
                <c:pt idx="6012">
                  <c:v>20357.7</c:v>
                </c:pt>
                <c:pt idx="6013">
                  <c:v>21395.62</c:v>
                </c:pt>
                <c:pt idx="6014">
                  <c:v>21965.06</c:v>
                </c:pt>
                <c:pt idx="6015">
                  <c:v>22493.37</c:v>
                </c:pt>
                <c:pt idx="6016">
                  <c:v>22310.66</c:v>
                </c:pt>
                <c:pt idx="6017">
                  <c:v>21439.84</c:v>
                </c:pt>
                <c:pt idx="6018">
                  <c:v>20246.8</c:v>
                </c:pt>
                <c:pt idx="6019">
                  <c:v>19901.37</c:v>
                </c:pt>
                <c:pt idx="6020">
                  <c:v>19473.689999999999</c:v>
                </c:pt>
                <c:pt idx="6021">
                  <c:v>18078.3</c:v>
                </c:pt>
                <c:pt idx="6022">
                  <c:v>15983.04</c:v>
                </c:pt>
                <c:pt idx="6023">
                  <c:v>14417.33</c:v>
                </c:pt>
                <c:pt idx="6024">
                  <c:v>12367.53</c:v>
                </c:pt>
                <c:pt idx="6025">
                  <c:v>11603.25</c:v>
                </c:pt>
                <c:pt idx="6026">
                  <c:v>11071.81</c:v>
                </c:pt>
                <c:pt idx="6027">
                  <c:v>10801.88</c:v>
                </c:pt>
                <c:pt idx="6028">
                  <c:v>10851.36</c:v>
                </c:pt>
                <c:pt idx="6029">
                  <c:v>11368.25</c:v>
                </c:pt>
                <c:pt idx="6030">
                  <c:v>12262.91</c:v>
                </c:pt>
                <c:pt idx="6031">
                  <c:v>13103.82</c:v>
                </c:pt>
                <c:pt idx="6032">
                  <c:v>14125.23</c:v>
                </c:pt>
                <c:pt idx="6033">
                  <c:v>15217.75</c:v>
                </c:pt>
                <c:pt idx="6034">
                  <c:v>16273.02</c:v>
                </c:pt>
                <c:pt idx="6035">
                  <c:v>17154.12</c:v>
                </c:pt>
                <c:pt idx="6036">
                  <c:v>17790.080000000002</c:v>
                </c:pt>
                <c:pt idx="6037">
                  <c:v>18563.07</c:v>
                </c:pt>
                <c:pt idx="6038">
                  <c:v>18947.21</c:v>
                </c:pt>
                <c:pt idx="6039">
                  <c:v>19237.349999999999</c:v>
                </c:pt>
                <c:pt idx="6040">
                  <c:v>19062.93</c:v>
                </c:pt>
                <c:pt idx="6041">
                  <c:v>18313.650000000001</c:v>
                </c:pt>
                <c:pt idx="6042">
                  <c:v>17139.61</c:v>
                </c:pt>
                <c:pt idx="6043">
                  <c:v>16928.650000000001</c:v>
                </c:pt>
                <c:pt idx="6044">
                  <c:v>16543.89</c:v>
                </c:pt>
                <c:pt idx="6045">
                  <c:v>15501.41</c:v>
                </c:pt>
                <c:pt idx="6046">
                  <c:v>14072.27</c:v>
                </c:pt>
                <c:pt idx="6047">
                  <c:v>12855.61</c:v>
                </c:pt>
                <c:pt idx="6048">
                  <c:v>10696.06</c:v>
                </c:pt>
                <c:pt idx="6049">
                  <c:v>10126.370000000001</c:v>
                </c:pt>
                <c:pt idx="6050">
                  <c:v>9877.81</c:v>
                </c:pt>
                <c:pt idx="6051">
                  <c:v>9842.2800000000007</c:v>
                </c:pt>
                <c:pt idx="6052">
                  <c:v>9785.35</c:v>
                </c:pt>
                <c:pt idx="6053">
                  <c:v>10053.98</c:v>
                </c:pt>
                <c:pt idx="6054">
                  <c:v>10315.16</c:v>
                </c:pt>
                <c:pt idx="6055">
                  <c:v>10532.85</c:v>
                </c:pt>
                <c:pt idx="6056">
                  <c:v>11231.59</c:v>
                </c:pt>
                <c:pt idx="6057">
                  <c:v>11967.48</c:v>
                </c:pt>
                <c:pt idx="6058">
                  <c:v>12725.27</c:v>
                </c:pt>
                <c:pt idx="6059">
                  <c:v>13248.99</c:v>
                </c:pt>
                <c:pt idx="6060">
                  <c:v>13613.97</c:v>
                </c:pt>
                <c:pt idx="6061">
                  <c:v>13881.5</c:v>
                </c:pt>
                <c:pt idx="6062">
                  <c:v>14047.3</c:v>
                </c:pt>
                <c:pt idx="6063">
                  <c:v>14328.13</c:v>
                </c:pt>
                <c:pt idx="6064">
                  <c:v>14362</c:v>
                </c:pt>
                <c:pt idx="6065">
                  <c:v>14113.74</c:v>
                </c:pt>
                <c:pt idx="6066">
                  <c:v>13534.52</c:v>
                </c:pt>
                <c:pt idx="6067">
                  <c:v>13731.07</c:v>
                </c:pt>
                <c:pt idx="6068">
                  <c:v>13772.33</c:v>
                </c:pt>
                <c:pt idx="6069">
                  <c:v>13143.69</c:v>
                </c:pt>
                <c:pt idx="6070">
                  <c:v>12035.21</c:v>
                </c:pt>
                <c:pt idx="6071">
                  <c:v>11074.21</c:v>
                </c:pt>
                <c:pt idx="6072">
                  <c:v>10539.53</c:v>
                </c:pt>
                <c:pt idx="6073">
                  <c:v>10028</c:v>
                </c:pt>
                <c:pt idx="6074">
                  <c:v>9671.9500000000007</c:v>
                </c:pt>
                <c:pt idx="6075">
                  <c:v>9484.0499999999993</c:v>
                </c:pt>
                <c:pt idx="6076">
                  <c:v>9423.5499999999993</c:v>
                </c:pt>
                <c:pt idx="6077">
                  <c:v>9465.4699999999993</c:v>
                </c:pt>
                <c:pt idx="6078">
                  <c:v>9470.7999999999993</c:v>
                </c:pt>
                <c:pt idx="6079">
                  <c:v>9500.6200000000008</c:v>
                </c:pt>
                <c:pt idx="6080">
                  <c:v>10060.39</c:v>
                </c:pt>
                <c:pt idx="6081">
                  <c:v>10665.35</c:v>
                </c:pt>
                <c:pt idx="6082">
                  <c:v>11201.42</c:v>
                </c:pt>
                <c:pt idx="6083">
                  <c:v>11687.95</c:v>
                </c:pt>
                <c:pt idx="6084">
                  <c:v>12042.8</c:v>
                </c:pt>
                <c:pt idx="6085">
                  <c:v>12460.01</c:v>
                </c:pt>
                <c:pt idx="6086">
                  <c:v>12745.99</c:v>
                </c:pt>
                <c:pt idx="6087">
                  <c:v>12946.8</c:v>
                </c:pt>
                <c:pt idx="6088">
                  <c:v>13152.88</c:v>
                </c:pt>
                <c:pt idx="6089">
                  <c:v>13133.4</c:v>
                </c:pt>
                <c:pt idx="6090">
                  <c:v>12804.15</c:v>
                </c:pt>
                <c:pt idx="6091">
                  <c:v>13067.92</c:v>
                </c:pt>
                <c:pt idx="6092">
                  <c:v>13126.7</c:v>
                </c:pt>
                <c:pt idx="6093">
                  <c:v>12422.08</c:v>
                </c:pt>
                <c:pt idx="6094">
                  <c:v>11486.16</c:v>
                </c:pt>
                <c:pt idx="6095">
                  <c:v>10669.75</c:v>
                </c:pt>
                <c:pt idx="6096">
                  <c:v>10329.44</c:v>
                </c:pt>
                <c:pt idx="6097">
                  <c:v>9826.11</c:v>
                </c:pt>
                <c:pt idx="6098">
                  <c:v>9574.49</c:v>
                </c:pt>
                <c:pt idx="6099">
                  <c:v>9523.2000000000007</c:v>
                </c:pt>
                <c:pt idx="6100">
                  <c:v>9732.75</c:v>
                </c:pt>
                <c:pt idx="6101">
                  <c:v>10401.94</c:v>
                </c:pt>
                <c:pt idx="6102">
                  <c:v>11303.56</c:v>
                </c:pt>
                <c:pt idx="6103">
                  <c:v>12197.01</c:v>
                </c:pt>
                <c:pt idx="6104">
                  <c:v>12981.17</c:v>
                </c:pt>
                <c:pt idx="6105">
                  <c:v>13575.76</c:v>
                </c:pt>
                <c:pt idx="6106">
                  <c:v>14266.11</c:v>
                </c:pt>
                <c:pt idx="6107">
                  <c:v>14848.81</c:v>
                </c:pt>
                <c:pt idx="6108">
                  <c:v>15234.18</c:v>
                </c:pt>
                <c:pt idx="6109">
                  <c:v>15559.21</c:v>
                </c:pt>
                <c:pt idx="6110">
                  <c:v>15919.14</c:v>
                </c:pt>
                <c:pt idx="6111">
                  <c:v>16187.94</c:v>
                </c:pt>
                <c:pt idx="6112">
                  <c:v>16065.34</c:v>
                </c:pt>
                <c:pt idx="6113">
                  <c:v>15568.08</c:v>
                </c:pt>
                <c:pt idx="6114">
                  <c:v>14945.43</c:v>
                </c:pt>
                <c:pt idx="6115">
                  <c:v>15009.77</c:v>
                </c:pt>
                <c:pt idx="6116">
                  <c:v>15099.75</c:v>
                </c:pt>
                <c:pt idx="6117">
                  <c:v>14263.69</c:v>
                </c:pt>
                <c:pt idx="6118">
                  <c:v>12784.36</c:v>
                </c:pt>
                <c:pt idx="6119">
                  <c:v>11552.75</c:v>
                </c:pt>
                <c:pt idx="6120">
                  <c:v>10700.91</c:v>
                </c:pt>
                <c:pt idx="6121">
                  <c:v>10162.9</c:v>
                </c:pt>
                <c:pt idx="6122">
                  <c:v>9819.7800000000007</c:v>
                </c:pt>
                <c:pt idx="6123">
                  <c:v>9674.4699999999993</c:v>
                </c:pt>
                <c:pt idx="6124">
                  <c:v>9811.16</c:v>
                </c:pt>
                <c:pt idx="6125">
                  <c:v>10430.16</c:v>
                </c:pt>
                <c:pt idx="6126">
                  <c:v>11386.75</c:v>
                </c:pt>
                <c:pt idx="6127">
                  <c:v>12005.68</c:v>
                </c:pt>
                <c:pt idx="6128">
                  <c:v>12735.75</c:v>
                </c:pt>
                <c:pt idx="6129">
                  <c:v>13502.47</c:v>
                </c:pt>
                <c:pt idx="6130">
                  <c:v>14288.13</c:v>
                </c:pt>
                <c:pt idx="6131">
                  <c:v>14949.06</c:v>
                </c:pt>
                <c:pt idx="6132">
                  <c:v>15481.38</c:v>
                </c:pt>
                <c:pt idx="6133">
                  <c:v>16080.81</c:v>
                </c:pt>
                <c:pt idx="6134">
                  <c:v>16383.81</c:v>
                </c:pt>
                <c:pt idx="6135">
                  <c:v>16691.439999999999</c:v>
                </c:pt>
                <c:pt idx="6136">
                  <c:v>16591.580000000002</c:v>
                </c:pt>
                <c:pt idx="6137">
                  <c:v>15996.79</c:v>
                </c:pt>
                <c:pt idx="6138">
                  <c:v>15333.92</c:v>
                </c:pt>
                <c:pt idx="6139">
                  <c:v>15616.67</c:v>
                </c:pt>
                <c:pt idx="6140">
                  <c:v>15533.53</c:v>
                </c:pt>
                <c:pt idx="6141">
                  <c:v>14546.3</c:v>
                </c:pt>
                <c:pt idx="6142">
                  <c:v>12997.13</c:v>
                </c:pt>
                <c:pt idx="6143">
                  <c:v>11711.75</c:v>
                </c:pt>
                <c:pt idx="6144">
                  <c:v>11029.9</c:v>
                </c:pt>
                <c:pt idx="6145">
                  <c:v>10448.18</c:v>
                </c:pt>
                <c:pt idx="6146">
                  <c:v>10142.469999999999</c:v>
                </c:pt>
                <c:pt idx="6147">
                  <c:v>9974.43</c:v>
                </c:pt>
                <c:pt idx="6148">
                  <c:v>10041.82</c:v>
                </c:pt>
                <c:pt idx="6149">
                  <c:v>10640.89</c:v>
                </c:pt>
                <c:pt idx="6150">
                  <c:v>11683.81</c:v>
                </c:pt>
                <c:pt idx="6151">
                  <c:v>12454.56</c:v>
                </c:pt>
                <c:pt idx="6152">
                  <c:v>13021.12</c:v>
                </c:pt>
                <c:pt idx="6153">
                  <c:v>13859.43</c:v>
                </c:pt>
                <c:pt idx="6154">
                  <c:v>14724.37</c:v>
                </c:pt>
                <c:pt idx="6155">
                  <c:v>15435.1</c:v>
                </c:pt>
                <c:pt idx="6156">
                  <c:v>16007.33</c:v>
                </c:pt>
                <c:pt idx="6157">
                  <c:v>16574.55</c:v>
                </c:pt>
                <c:pt idx="6158">
                  <c:v>17118.8</c:v>
                </c:pt>
                <c:pt idx="6159">
                  <c:v>17410.830000000002</c:v>
                </c:pt>
                <c:pt idx="6160">
                  <c:v>17318.52</c:v>
                </c:pt>
                <c:pt idx="6161">
                  <c:v>16732.240000000002</c:v>
                </c:pt>
                <c:pt idx="6162">
                  <c:v>16013.99</c:v>
                </c:pt>
                <c:pt idx="6163">
                  <c:v>16217.5</c:v>
                </c:pt>
                <c:pt idx="6164">
                  <c:v>15932.72</c:v>
                </c:pt>
                <c:pt idx="6165">
                  <c:v>14945.54</c:v>
                </c:pt>
                <c:pt idx="6166">
                  <c:v>13326.98</c:v>
                </c:pt>
                <c:pt idx="6167">
                  <c:v>11992.7</c:v>
                </c:pt>
                <c:pt idx="6168">
                  <c:v>10899.98</c:v>
                </c:pt>
                <c:pt idx="6169">
                  <c:v>10356.040000000001</c:v>
                </c:pt>
                <c:pt idx="6170">
                  <c:v>9987.0499999999993</c:v>
                </c:pt>
                <c:pt idx="6171">
                  <c:v>9835.9</c:v>
                </c:pt>
                <c:pt idx="6172">
                  <c:v>9958.75</c:v>
                </c:pt>
                <c:pt idx="6173">
                  <c:v>10583.23</c:v>
                </c:pt>
                <c:pt idx="6174">
                  <c:v>11499.13</c:v>
                </c:pt>
                <c:pt idx="6175">
                  <c:v>12143.79</c:v>
                </c:pt>
                <c:pt idx="6176">
                  <c:v>12804.19</c:v>
                </c:pt>
                <c:pt idx="6177">
                  <c:v>13588.39</c:v>
                </c:pt>
                <c:pt idx="6178">
                  <c:v>14256.64</c:v>
                </c:pt>
                <c:pt idx="6179">
                  <c:v>14823.43</c:v>
                </c:pt>
                <c:pt idx="6180">
                  <c:v>15177.59</c:v>
                </c:pt>
                <c:pt idx="6181">
                  <c:v>15504.69</c:v>
                </c:pt>
                <c:pt idx="6182">
                  <c:v>16033.49</c:v>
                </c:pt>
                <c:pt idx="6183">
                  <c:v>16186.85</c:v>
                </c:pt>
                <c:pt idx="6184">
                  <c:v>16001.8</c:v>
                </c:pt>
                <c:pt idx="6185">
                  <c:v>15458.67</c:v>
                </c:pt>
                <c:pt idx="6186">
                  <c:v>14854.7</c:v>
                </c:pt>
                <c:pt idx="6187">
                  <c:v>15012.09</c:v>
                </c:pt>
                <c:pt idx="6188">
                  <c:v>14868.19</c:v>
                </c:pt>
                <c:pt idx="6189">
                  <c:v>14221.83</c:v>
                </c:pt>
                <c:pt idx="6190">
                  <c:v>12752.45</c:v>
                </c:pt>
                <c:pt idx="6191">
                  <c:v>11575.05</c:v>
                </c:pt>
                <c:pt idx="6192">
                  <c:v>10941.08</c:v>
                </c:pt>
                <c:pt idx="6193">
                  <c:v>10425.35</c:v>
                </c:pt>
                <c:pt idx="6194">
                  <c:v>10111.33</c:v>
                </c:pt>
                <c:pt idx="6195">
                  <c:v>9969.4699999999993</c:v>
                </c:pt>
                <c:pt idx="6196">
                  <c:v>10108.9</c:v>
                </c:pt>
                <c:pt idx="6197">
                  <c:v>10655.98</c:v>
                </c:pt>
                <c:pt idx="6198">
                  <c:v>11575.69</c:v>
                </c:pt>
                <c:pt idx="6199">
                  <c:v>12307.48</c:v>
                </c:pt>
                <c:pt idx="6200">
                  <c:v>12938.9</c:v>
                </c:pt>
                <c:pt idx="6201">
                  <c:v>13583.55</c:v>
                </c:pt>
                <c:pt idx="6202">
                  <c:v>14159.36</c:v>
                </c:pt>
                <c:pt idx="6203">
                  <c:v>14580.2</c:v>
                </c:pt>
                <c:pt idx="6204">
                  <c:v>14868.44</c:v>
                </c:pt>
                <c:pt idx="6205">
                  <c:v>14989.08</c:v>
                </c:pt>
                <c:pt idx="6206">
                  <c:v>15166.76</c:v>
                </c:pt>
                <c:pt idx="6207">
                  <c:v>15216.92</c:v>
                </c:pt>
                <c:pt idx="6208">
                  <c:v>14979.35</c:v>
                </c:pt>
                <c:pt idx="6209">
                  <c:v>14410.26</c:v>
                </c:pt>
                <c:pt idx="6210">
                  <c:v>13852.83</c:v>
                </c:pt>
                <c:pt idx="6211">
                  <c:v>14010.07</c:v>
                </c:pt>
                <c:pt idx="6212">
                  <c:v>13935.19</c:v>
                </c:pt>
                <c:pt idx="6213">
                  <c:v>13436.37</c:v>
                </c:pt>
                <c:pt idx="6214">
                  <c:v>12362.64</c:v>
                </c:pt>
                <c:pt idx="6215">
                  <c:v>11434.08</c:v>
                </c:pt>
                <c:pt idx="6216">
                  <c:v>10941.08</c:v>
                </c:pt>
                <c:pt idx="6217">
                  <c:v>10425.35</c:v>
                </c:pt>
                <c:pt idx="6218">
                  <c:v>10111.33</c:v>
                </c:pt>
                <c:pt idx="6219">
                  <c:v>9969.4699999999993</c:v>
                </c:pt>
                <c:pt idx="6220">
                  <c:v>10108.9</c:v>
                </c:pt>
                <c:pt idx="6221">
                  <c:v>10655.98</c:v>
                </c:pt>
                <c:pt idx="6222">
                  <c:v>11575.69</c:v>
                </c:pt>
                <c:pt idx="6223">
                  <c:v>12307.48</c:v>
                </c:pt>
                <c:pt idx="6224">
                  <c:v>12938.9</c:v>
                </c:pt>
                <c:pt idx="6225">
                  <c:v>13583.55</c:v>
                </c:pt>
                <c:pt idx="6226">
                  <c:v>14159.36</c:v>
                </c:pt>
                <c:pt idx="6227">
                  <c:v>14580.2</c:v>
                </c:pt>
                <c:pt idx="6228">
                  <c:v>14868.44</c:v>
                </c:pt>
                <c:pt idx="6229">
                  <c:v>14989.08</c:v>
                </c:pt>
                <c:pt idx="6230">
                  <c:v>15166.76</c:v>
                </c:pt>
                <c:pt idx="6231">
                  <c:v>15216.92</c:v>
                </c:pt>
                <c:pt idx="6232">
                  <c:v>14979.35</c:v>
                </c:pt>
                <c:pt idx="6233">
                  <c:v>14410.26</c:v>
                </c:pt>
                <c:pt idx="6234">
                  <c:v>13852.83</c:v>
                </c:pt>
                <c:pt idx="6235">
                  <c:v>14010.07</c:v>
                </c:pt>
                <c:pt idx="6236">
                  <c:v>13935.19</c:v>
                </c:pt>
                <c:pt idx="6237">
                  <c:v>13436.37</c:v>
                </c:pt>
                <c:pt idx="6238">
                  <c:v>12362.64</c:v>
                </c:pt>
                <c:pt idx="6239">
                  <c:v>11434.08</c:v>
                </c:pt>
                <c:pt idx="6240">
                  <c:v>10015.780000000001</c:v>
                </c:pt>
                <c:pt idx="6241">
                  <c:v>9515.18</c:v>
                </c:pt>
                <c:pt idx="6242">
                  <c:v>9196.89</c:v>
                </c:pt>
                <c:pt idx="6243">
                  <c:v>9008.1200000000008</c:v>
                </c:pt>
                <c:pt idx="6244">
                  <c:v>8968.23</c:v>
                </c:pt>
                <c:pt idx="6245">
                  <c:v>9077.48</c:v>
                </c:pt>
                <c:pt idx="6246">
                  <c:v>9238.5300000000007</c:v>
                </c:pt>
                <c:pt idx="6247">
                  <c:v>9397.57</c:v>
                </c:pt>
                <c:pt idx="6248">
                  <c:v>9873.66</c:v>
                </c:pt>
                <c:pt idx="6249">
                  <c:v>10446.9</c:v>
                </c:pt>
                <c:pt idx="6250">
                  <c:v>11170.15</c:v>
                </c:pt>
                <c:pt idx="6251">
                  <c:v>11829.18</c:v>
                </c:pt>
                <c:pt idx="6252">
                  <c:v>12307.2</c:v>
                </c:pt>
                <c:pt idx="6253">
                  <c:v>12910.72</c:v>
                </c:pt>
                <c:pt idx="6254">
                  <c:v>13414.39</c:v>
                </c:pt>
                <c:pt idx="6255">
                  <c:v>13807.72</c:v>
                </c:pt>
                <c:pt idx="6256">
                  <c:v>13966.66</c:v>
                </c:pt>
                <c:pt idx="6257">
                  <c:v>13828.08</c:v>
                </c:pt>
                <c:pt idx="6258">
                  <c:v>13615.02</c:v>
                </c:pt>
                <c:pt idx="6259">
                  <c:v>14030.1</c:v>
                </c:pt>
                <c:pt idx="6260">
                  <c:v>13843.03</c:v>
                </c:pt>
                <c:pt idx="6261">
                  <c:v>13049.6</c:v>
                </c:pt>
                <c:pt idx="6262">
                  <c:v>11885.1</c:v>
                </c:pt>
                <c:pt idx="6263">
                  <c:v>10944.44</c:v>
                </c:pt>
                <c:pt idx="6264">
                  <c:v>10254.23</c:v>
                </c:pt>
                <c:pt idx="6265">
                  <c:v>9776.08</c:v>
                </c:pt>
                <c:pt idx="6266">
                  <c:v>9502.2900000000009</c:v>
                </c:pt>
                <c:pt idx="6267">
                  <c:v>9396.5300000000007</c:v>
                </c:pt>
                <c:pt idx="6268">
                  <c:v>9583.49</c:v>
                </c:pt>
                <c:pt idx="6269">
                  <c:v>10252.68</c:v>
                </c:pt>
                <c:pt idx="6270">
                  <c:v>11270.25</c:v>
                </c:pt>
                <c:pt idx="6271">
                  <c:v>12067.15</c:v>
                </c:pt>
                <c:pt idx="6272">
                  <c:v>12904.7</c:v>
                </c:pt>
                <c:pt idx="6273">
                  <c:v>13813.07</c:v>
                </c:pt>
                <c:pt idx="6274">
                  <c:v>14553.24</c:v>
                </c:pt>
                <c:pt idx="6275">
                  <c:v>15359.86</c:v>
                </c:pt>
                <c:pt idx="6276">
                  <c:v>15997.27</c:v>
                </c:pt>
                <c:pt idx="6277">
                  <c:v>16655.8</c:v>
                </c:pt>
                <c:pt idx="6278">
                  <c:v>17121.34</c:v>
                </c:pt>
                <c:pt idx="6279">
                  <c:v>17491.689999999999</c:v>
                </c:pt>
                <c:pt idx="6280">
                  <c:v>17465.310000000001</c:v>
                </c:pt>
                <c:pt idx="6281">
                  <c:v>16835.189999999999</c:v>
                </c:pt>
                <c:pt idx="6282">
                  <c:v>16177.8</c:v>
                </c:pt>
                <c:pt idx="6283">
                  <c:v>16263.08</c:v>
                </c:pt>
                <c:pt idx="6284">
                  <c:v>15809.52</c:v>
                </c:pt>
                <c:pt idx="6285">
                  <c:v>14941.25</c:v>
                </c:pt>
                <c:pt idx="6286">
                  <c:v>13268.32</c:v>
                </c:pt>
                <c:pt idx="6287">
                  <c:v>12035.8</c:v>
                </c:pt>
                <c:pt idx="6288">
                  <c:v>11040.64</c:v>
                </c:pt>
                <c:pt idx="6289">
                  <c:v>10437.549999999999</c:v>
                </c:pt>
                <c:pt idx="6290">
                  <c:v>10068.049999999999</c:v>
                </c:pt>
                <c:pt idx="6291">
                  <c:v>9928.82</c:v>
                </c:pt>
                <c:pt idx="6292">
                  <c:v>10065.34</c:v>
                </c:pt>
                <c:pt idx="6293">
                  <c:v>10651.69</c:v>
                </c:pt>
                <c:pt idx="6294">
                  <c:v>11585.73</c:v>
                </c:pt>
                <c:pt idx="6295">
                  <c:v>12362.58</c:v>
                </c:pt>
                <c:pt idx="6296">
                  <c:v>13141.05</c:v>
                </c:pt>
                <c:pt idx="6297">
                  <c:v>13882.29</c:v>
                </c:pt>
                <c:pt idx="6298">
                  <c:v>14789.29</c:v>
                </c:pt>
                <c:pt idx="6299">
                  <c:v>15470.8</c:v>
                </c:pt>
                <c:pt idx="6300">
                  <c:v>16084.34</c:v>
                </c:pt>
                <c:pt idx="6301">
                  <c:v>16805.349999999999</c:v>
                </c:pt>
                <c:pt idx="6302">
                  <c:v>17400.34</c:v>
                </c:pt>
                <c:pt idx="6303">
                  <c:v>17791.2</c:v>
                </c:pt>
                <c:pt idx="6304">
                  <c:v>17682.32</c:v>
                </c:pt>
                <c:pt idx="6305">
                  <c:v>17075.34</c:v>
                </c:pt>
                <c:pt idx="6306">
                  <c:v>16350.9</c:v>
                </c:pt>
                <c:pt idx="6307">
                  <c:v>16375.59</c:v>
                </c:pt>
                <c:pt idx="6308">
                  <c:v>15877.44</c:v>
                </c:pt>
                <c:pt idx="6309">
                  <c:v>14980.4</c:v>
                </c:pt>
                <c:pt idx="6310">
                  <c:v>13275.37</c:v>
                </c:pt>
                <c:pt idx="6311">
                  <c:v>12015.96</c:v>
                </c:pt>
                <c:pt idx="6312">
                  <c:v>11043.81</c:v>
                </c:pt>
                <c:pt idx="6313">
                  <c:v>10466.370000000001</c:v>
                </c:pt>
                <c:pt idx="6314">
                  <c:v>10111.92</c:v>
                </c:pt>
                <c:pt idx="6315">
                  <c:v>9950.07</c:v>
                </c:pt>
                <c:pt idx="6316">
                  <c:v>10073.75</c:v>
                </c:pt>
                <c:pt idx="6317">
                  <c:v>10671.26</c:v>
                </c:pt>
                <c:pt idx="6318">
                  <c:v>11750.99</c:v>
                </c:pt>
                <c:pt idx="6319">
                  <c:v>12261.91</c:v>
                </c:pt>
                <c:pt idx="6320">
                  <c:v>12979.08</c:v>
                </c:pt>
                <c:pt idx="6321">
                  <c:v>13807.92</c:v>
                </c:pt>
                <c:pt idx="6322">
                  <c:v>14527.72</c:v>
                </c:pt>
                <c:pt idx="6323">
                  <c:v>15252.16</c:v>
                </c:pt>
                <c:pt idx="6324">
                  <c:v>15858.99</c:v>
                </c:pt>
                <c:pt idx="6325">
                  <c:v>16588.46</c:v>
                </c:pt>
                <c:pt idx="6326">
                  <c:v>17165.900000000001</c:v>
                </c:pt>
                <c:pt idx="6327">
                  <c:v>17485.009999999998</c:v>
                </c:pt>
                <c:pt idx="6328">
                  <c:v>17387.98</c:v>
                </c:pt>
                <c:pt idx="6329">
                  <c:v>16770.91</c:v>
                </c:pt>
                <c:pt idx="6330">
                  <c:v>16103.82</c:v>
                </c:pt>
                <c:pt idx="6331">
                  <c:v>16212.11</c:v>
                </c:pt>
                <c:pt idx="6332">
                  <c:v>15696.43</c:v>
                </c:pt>
                <c:pt idx="6333">
                  <c:v>14748.69</c:v>
                </c:pt>
                <c:pt idx="6334">
                  <c:v>13115.9</c:v>
                </c:pt>
                <c:pt idx="6335">
                  <c:v>11802.64</c:v>
                </c:pt>
                <c:pt idx="6336">
                  <c:v>10976.23</c:v>
                </c:pt>
                <c:pt idx="6337">
                  <c:v>10421.549999999999</c:v>
                </c:pt>
                <c:pt idx="6338">
                  <c:v>10062.950000000001</c:v>
                </c:pt>
                <c:pt idx="6339">
                  <c:v>9919.98</c:v>
                </c:pt>
                <c:pt idx="6340">
                  <c:v>10059.9</c:v>
                </c:pt>
                <c:pt idx="6341">
                  <c:v>10683.45</c:v>
                </c:pt>
                <c:pt idx="6342">
                  <c:v>11766.4</c:v>
                </c:pt>
                <c:pt idx="6343">
                  <c:v>12514.1</c:v>
                </c:pt>
                <c:pt idx="6344">
                  <c:v>13149.83</c:v>
                </c:pt>
                <c:pt idx="6345">
                  <c:v>13878.3</c:v>
                </c:pt>
                <c:pt idx="6346">
                  <c:v>14699.58</c:v>
                </c:pt>
                <c:pt idx="6347">
                  <c:v>15106.43</c:v>
                </c:pt>
                <c:pt idx="6348">
                  <c:v>15721.66</c:v>
                </c:pt>
                <c:pt idx="6349">
                  <c:v>16444.55</c:v>
                </c:pt>
                <c:pt idx="6350">
                  <c:v>16962.939999999999</c:v>
                </c:pt>
                <c:pt idx="6351">
                  <c:v>17288.16</c:v>
                </c:pt>
                <c:pt idx="6352">
                  <c:v>17157.43</c:v>
                </c:pt>
                <c:pt idx="6353">
                  <c:v>16497.509999999998</c:v>
                </c:pt>
                <c:pt idx="6354">
                  <c:v>15881.97</c:v>
                </c:pt>
                <c:pt idx="6355">
                  <c:v>15928.02</c:v>
                </c:pt>
                <c:pt idx="6356">
                  <c:v>15597.66</c:v>
                </c:pt>
                <c:pt idx="6357">
                  <c:v>14573.02</c:v>
                </c:pt>
                <c:pt idx="6358">
                  <c:v>13099.26</c:v>
                </c:pt>
                <c:pt idx="6359">
                  <c:v>11831.66</c:v>
                </c:pt>
                <c:pt idx="6360">
                  <c:v>11012.18</c:v>
                </c:pt>
                <c:pt idx="6361">
                  <c:v>10438.06</c:v>
                </c:pt>
                <c:pt idx="6362">
                  <c:v>10058.709999999999</c:v>
                </c:pt>
                <c:pt idx="6363">
                  <c:v>9891.9</c:v>
                </c:pt>
                <c:pt idx="6364">
                  <c:v>10007.69</c:v>
                </c:pt>
                <c:pt idx="6365">
                  <c:v>10573.31</c:v>
                </c:pt>
                <c:pt idx="6366">
                  <c:v>11626.76</c:v>
                </c:pt>
                <c:pt idx="6367">
                  <c:v>12340.9</c:v>
                </c:pt>
                <c:pt idx="6368">
                  <c:v>13092.76</c:v>
                </c:pt>
                <c:pt idx="6369">
                  <c:v>13900.01</c:v>
                </c:pt>
                <c:pt idx="6370">
                  <c:v>14796</c:v>
                </c:pt>
                <c:pt idx="6371">
                  <c:v>15569.18</c:v>
                </c:pt>
                <c:pt idx="6372">
                  <c:v>16126.31</c:v>
                </c:pt>
                <c:pt idx="6373">
                  <c:v>16687.939999999999</c:v>
                </c:pt>
                <c:pt idx="6374">
                  <c:v>17173.849999999999</c:v>
                </c:pt>
                <c:pt idx="6375">
                  <c:v>17438.11</c:v>
                </c:pt>
                <c:pt idx="6376">
                  <c:v>17303.400000000001</c:v>
                </c:pt>
                <c:pt idx="6377">
                  <c:v>16624.64</c:v>
                </c:pt>
                <c:pt idx="6378">
                  <c:v>15892.48</c:v>
                </c:pt>
                <c:pt idx="6379">
                  <c:v>15870.14</c:v>
                </c:pt>
                <c:pt idx="6380">
                  <c:v>15397.41</c:v>
                </c:pt>
                <c:pt idx="6381">
                  <c:v>14556.74</c:v>
                </c:pt>
                <c:pt idx="6382">
                  <c:v>13170.87</c:v>
                </c:pt>
                <c:pt idx="6383">
                  <c:v>11926.62</c:v>
                </c:pt>
                <c:pt idx="6384">
                  <c:v>11111.16</c:v>
                </c:pt>
                <c:pt idx="6385">
                  <c:v>10477.959999999999</c:v>
                </c:pt>
                <c:pt idx="6386">
                  <c:v>10054.549999999999</c:v>
                </c:pt>
                <c:pt idx="6387">
                  <c:v>9818.9599999999991</c:v>
                </c:pt>
                <c:pt idx="6388">
                  <c:v>9777.64</c:v>
                </c:pt>
                <c:pt idx="6389">
                  <c:v>9958.2099999999991</c:v>
                </c:pt>
                <c:pt idx="6390">
                  <c:v>10334.32</c:v>
                </c:pt>
                <c:pt idx="6391">
                  <c:v>10584.14</c:v>
                </c:pt>
                <c:pt idx="6392">
                  <c:v>11255.78</c:v>
                </c:pt>
                <c:pt idx="6393">
                  <c:v>12062.75</c:v>
                </c:pt>
                <c:pt idx="6394">
                  <c:v>12846.69</c:v>
                </c:pt>
                <c:pt idx="6395">
                  <c:v>13409.96</c:v>
                </c:pt>
                <c:pt idx="6396">
                  <c:v>13968.49</c:v>
                </c:pt>
                <c:pt idx="6397">
                  <c:v>14370.58</c:v>
                </c:pt>
                <c:pt idx="6398">
                  <c:v>14497.24</c:v>
                </c:pt>
                <c:pt idx="6399">
                  <c:v>14760.83</c:v>
                </c:pt>
                <c:pt idx="6400">
                  <c:v>14743.32</c:v>
                </c:pt>
                <c:pt idx="6401">
                  <c:v>14333.08</c:v>
                </c:pt>
                <c:pt idx="6402">
                  <c:v>14026.36</c:v>
                </c:pt>
                <c:pt idx="6403">
                  <c:v>14380.24</c:v>
                </c:pt>
                <c:pt idx="6404">
                  <c:v>14125.59</c:v>
                </c:pt>
                <c:pt idx="6405">
                  <c:v>13370.59</c:v>
                </c:pt>
                <c:pt idx="6406">
                  <c:v>12228.5</c:v>
                </c:pt>
                <c:pt idx="6407">
                  <c:v>11207.76</c:v>
                </c:pt>
                <c:pt idx="6408">
                  <c:v>10513.2</c:v>
                </c:pt>
                <c:pt idx="6409">
                  <c:v>9981.06</c:v>
                </c:pt>
                <c:pt idx="6410">
                  <c:v>9615.8700000000008</c:v>
                </c:pt>
                <c:pt idx="6411">
                  <c:v>9397.7199999999993</c:v>
                </c:pt>
                <c:pt idx="6412">
                  <c:v>9332.1299999999992</c:v>
                </c:pt>
                <c:pt idx="6413">
                  <c:v>9433.41</c:v>
                </c:pt>
                <c:pt idx="6414">
                  <c:v>9401.57</c:v>
                </c:pt>
                <c:pt idx="6415">
                  <c:v>9611.61</c:v>
                </c:pt>
                <c:pt idx="6416">
                  <c:v>10038.75</c:v>
                </c:pt>
                <c:pt idx="6417">
                  <c:v>10626.25</c:v>
                </c:pt>
                <c:pt idx="6418">
                  <c:v>11207.06</c:v>
                </c:pt>
                <c:pt idx="6419">
                  <c:v>11684.68</c:v>
                </c:pt>
                <c:pt idx="6420">
                  <c:v>11995.39</c:v>
                </c:pt>
                <c:pt idx="6421">
                  <c:v>12320.37</c:v>
                </c:pt>
                <c:pt idx="6422">
                  <c:v>12586.87</c:v>
                </c:pt>
                <c:pt idx="6423">
                  <c:v>12781.67</c:v>
                </c:pt>
                <c:pt idx="6424">
                  <c:v>12816.97</c:v>
                </c:pt>
                <c:pt idx="6425">
                  <c:v>12699.93</c:v>
                </c:pt>
                <c:pt idx="6426">
                  <c:v>12695.42</c:v>
                </c:pt>
                <c:pt idx="6427">
                  <c:v>13161.19</c:v>
                </c:pt>
                <c:pt idx="6428">
                  <c:v>13063.89</c:v>
                </c:pt>
                <c:pt idx="6429">
                  <c:v>12416.3</c:v>
                </c:pt>
                <c:pt idx="6430">
                  <c:v>11494.39</c:v>
                </c:pt>
                <c:pt idx="6431">
                  <c:v>10519.78</c:v>
                </c:pt>
                <c:pt idx="6432">
                  <c:v>10170.74</c:v>
                </c:pt>
                <c:pt idx="6433">
                  <c:v>9722.43</c:v>
                </c:pt>
                <c:pt idx="6434">
                  <c:v>9466.7999999999993</c:v>
                </c:pt>
                <c:pt idx="6435">
                  <c:v>9379.02</c:v>
                </c:pt>
                <c:pt idx="6436">
                  <c:v>9596.42</c:v>
                </c:pt>
                <c:pt idx="6437">
                  <c:v>10266.85</c:v>
                </c:pt>
                <c:pt idx="6438">
                  <c:v>11419.4</c:v>
                </c:pt>
                <c:pt idx="6439">
                  <c:v>12115.99</c:v>
                </c:pt>
                <c:pt idx="6440">
                  <c:v>12757.04</c:v>
                </c:pt>
                <c:pt idx="6441">
                  <c:v>13400.71</c:v>
                </c:pt>
                <c:pt idx="6442">
                  <c:v>14046.5</c:v>
                </c:pt>
                <c:pt idx="6443">
                  <c:v>14530.27</c:v>
                </c:pt>
                <c:pt idx="6444">
                  <c:v>14778.13</c:v>
                </c:pt>
                <c:pt idx="6445">
                  <c:v>15215.17</c:v>
                </c:pt>
                <c:pt idx="6446">
                  <c:v>15418.81</c:v>
                </c:pt>
                <c:pt idx="6447">
                  <c:v>15570.62</c:v>
                </c:pt>
                <c:pt idx="6448">
                  <c:v>15365.73</c:v>
                </c:pt>
                <c:pt idx="6449">
                  <c:v>14788.54</c:v>
                </c:pt>
                <c:pt idx="6450">
                  <c:v>14476.96</c:v>
                </c:pt>
                <c:pt idx="6451">
                  <c:v>14855.77</c:v>
                </c:pt>
                <c:pt idx="6452">
                  <c:v>14752.12</c:v>
                </c:pt>
                <c:pt idx="6453">
                  <c:v>13852.7</c:v>
                </c:pt>
                <c:pt idx="6454">
                  <c:v>12397.96</c:v>
                </c:pt>
                <c:pt idx="6455">
                  <c:v>11278.3</c:v>
                </c:pt>
                <c:pt idx="6456">
                  <c:v>10517.7</c:v>
                </c:pt>
                <c:pt idx="6457">
                  <c:v>9994.5499999999993</c:v>
                </c:pt>
                <c:pt idx="6458">
                  <c:v>9688.41</c:v>
                </c:pt>
                <c:pt idx="6459">
                  <c:v>9560.48</c:v>
                </c:pt>
                <c:pt idx="6460">
                  <c:v>9714.48</c:v>
                </c:pt>
                <c:pt idx="6461">
                  <c:v>10363.620000000001</c:v>
                </c:pt>
                <c:pt idx="6462">
                  <c:v>11409.47</c:v>
                </c:pt>
                <c:pt idx="6463">
                  <c:v>12147.5</c:v>
                </c:pt>
                <c:pt idx="6464">
                  <c:v>12797.35</c:v>
                </c:pt>
                <c:pt idx="6465">
                  <c:v>13464.57</c:v>
                </c:pt>
                <c:pt idx="6466">
                  <c:v>14277.37</c:v>
                </c:pt>
                <c:pt idx="6467">
                  <c:v>14959.67</c:v>
                </c:pt>
                <c:pt idx="6468">
                  <c:v>15570.85</c:v>
                </c:pt>
                <c:pt idx="6469">
                  <c:v>16235.52</c:v>
                </c:pt>
                <c:pt idx="6470">
                  <c:v>16586.77</c:v>
                </c:pt>
                <c:pt idx="6471">
                  <c:v>16892.45</c:v>
                </c:pt>
                <c:pt idx="6472">
                  <c:v>16752.740000000002</c:v>
                </c:pt>
                <c:pt idx="6473">
                  <c:v>16101.02</c:v>
                </c:pt>
                <c:pt idx="6474">
                  <c:v>15652.25</c:v>
                </c:pt>
                <c:pt idx="6475">
                  <c:v>15857.12</c:v>
                </c:pt>
                <c:pt idx="6476">
                  <c:v>15460.35</c:v>
                </c:pt>
                <c:pt idx="6477">
                  <c:v>14549.34</c:v>
                </c:pt>
                <c:pt idx="6478">
                  <c:v>12943.62</c:v>
                </c:pt>
                <c:pt idx="6479">
                  <c:v>11633.61</c:v>
                </c:pt>
                <c:pt idx="6480">
                  <c:v>10769.73</c:v>
                </c:pt>
                <c:pt idx="6481">
                  <c:v>10215.24</c:v>
                </c:pt>
                <c:pt idx="6482">
                  <c:v>9851.61</c:v>
                </c:pt>
                <c:pt idx="6483">
                  <c:v>9705.34</c:v>
                </c:pt>
                <c:pt idx="6484">
                  <c:v>9847.7900000000009</c:v>
                </c:pt>
                <c:pt idx="6485">
                  <c:v>10473.57</c:v>
                </c:pt>
                <c:pt idx="6486">
                  <c:v>11561.4</c:v>
                </c:pt>
                <c:pt idx="6487">
                  <c:v>12320.48</c:v>
                </c:pt>
                <c:pt idx="6488">
                  <c:v>13018.17</c:v>
                </c:pt>
                <c:pt idx="6489">
                  <c:v>13794.68</c:v>
                </c:pt>
                <c:pt idx="6490">
                  <c:v>14638.26</c:v>
                </c:pt>
                <c:pt idx="6491">
                  <c:v>15351.23</c:v>
                </c:pt>
                <c:pt idx="6492">
                  <c:v>16014.03</c:v>
                </c:pt>
                <c:pt idx="6493">
                  <c:v>16744.509999999998</c:v>
                </c:pt>
                <c:pt idx="6494">
                  <c:v>17049.12</c:v>
                </c:pt>
                <c:pt idx="6495">
                  <c:v>17348</c:v>
                </c:pt>
                <c:pt idx="6496">
                  <c:v>17199.95</c:v>
                </c:pt>
                <c:pt idx="6497">
                  <c:v>16466.16</c:v>
                </c:pt>
                <c:pt idx="6498">
                  <c:v>15965.32</c:v>
                </c:pt>
                <c:pt idx="6499">
                  <c:v>16330.32</c:v>
                </c:pt>
                <c:pt idx="6500">
                  <c:v>15702.03</c:v>
                </c:pt>
                <c:pt idx="6501">
                  <c:v>14645.86</c:v>
                </c:pt>
                <c:pt idx="6502">
                  <c:v>13032</c:v>
                </c:pt>
                <c:pt idx="6503">
                  <c:v>11822.69</c:v>
                </c:pt>
                <c:pt idx="6504">
                  <c:v>10912.89</c:v>
                </c:pt>
                <c:pt idx="6505">
                  <c:v>10358.59</c:v>
                </c:pt>
                <c:pt idx="6506">
                  <c:v>10005.030000000001</c:v>
                </c:pt>
                <c:pt idx="6507">
                  <c:v>9860.26</c:v>
                </c:pt>
                <c:pt idx="6508">
                  <c:v>9981.69</c:v>
                </c:pt>
                <c:pt idx="6509">
                  <c:v>10595.9</c:v>
                </c:pt>
                <c:pt idx="6510">
                  <c:v>11760.87</c:v>
                </c:pt>
                <c:pt idx="6511">
                  <c:v>12429.7</c:v>
                </c:pt>
                <c:pt idx="6512">
                  <c:v>13057.49</c:v>
                </c:pt>
                <c:pt idx="6513">
                  <c:v>13749.63</c:v>
                </c:pt>
                <c:pt idx="6514">
                  <c:v>14519.08</c:v>
                </c:pt>
                <c:pt idx="6515">
                  <c:v>15151.72</c:v>
                </c:pt>
                <c:pt idx="6516">
                  <c:v>15670.21</c:v>
                </c:pt>
                <c:pt idx="6517">
                  <c:v>16303.06</c:v>
                </c:pt>
                <c:pt idx="6518">
                  <c:v>16526.14</c:v>
                </c:pt>
                <c:pt idx="6519">
                  <c:v>16745.2</c:v>
                </c:pt>
                <c:pt idx="6520">
                  <c:v>16573.55</c:v>
                </c:pt>
                <c:pt idx="6521">
                  <c:v>15888.97</c:v>
                </c:pt>
                <c:pt idx="6522">
                  <c:v>15441.14</c:v>
                </c:pt>
                <c:pt idx="6523">
                  <c:v>15843.01</c:v>
                </c:pt>
                <c:pt idx="6524">
                  <c:v>15243.84</c:v>
                </c:pt>
                <c:pt idx="6525">
                  <c:v>14270.19</c:v>
                </c:pt>
                <c:pt idx="6526">
                  <c:v>12726.82</c:v>
                </c:pt>
                <c:pt idx="6527">
                  <c:v>11564.42</c:v>
                </c:pt>
                <c:pt idx="6528">
                  <c:v>10806.1</c:v>
                </c:pt>
                <c:pt idx="6529">
                  <c:v>10233.51</c:v>
                </c:pt>
                <c:pt idx="6530">
                  <c:v>9880.59</c:v>
                </c:pt>
                <c:pt idx="6531">
                  <c:v>9716.91</c:v>
                </c:pt>
                <c:pt idx="6532">
                  <c:v>9842.98</c:v>
                </c:pt>
                <c:pt idx="6533">
                  <c:v>10445.75</c:v>
                </c:pt>
                <c:pt idx="6534">
                  <c:v>11535.37</c:v>
                </c:pt>
                <c:pt idx="6535">
                  <c:v>12199.86</c:v>
                </c:pt>
                <c:pt idx="6536">
                  <c:v>12874.45</c:v>
                </c:pt>
                <c:pt idx="6537">
                  <c:v>13683.24</c:v>
                </c:pt>
                <c:pt idx="6538">
                  <c:v>14499.59</c:v>
                </c:pt>
                <c:pt idx="6539">
                  <c:v>15153.74</c:v>
                </c:pt>
                <c:pt idx="6540">
                  <c:v>15664.34</c:v>
                </c:pt>
                <c:pt idx="6541">
                  <c:v>16296.71</c:v>
                </c:pt>
                <c:pt idx="6542">
                  <c:v>16533.009999999998</c:v>
                </c:pt>
                <c:pt idx="6543">
                  <c:v>16781.919999999998</c:v>
                </c:pt>
                <c:pt idx="6544">
                  <c:v>16618.490000000002</c:v>
                </c:pt>
                <c:pt idx="6545">
                  <c:v>15827</c:v>
                </c:pt>
                <c:pt idx="6546">
                  <c:v>15362.77</c:v>
                </c:pt>
                <c:pt idx="6547">
                  <c:v>15629.37</c:v>
                </c:pt>
                <c:pt idx="6548">
                  <c:v>15035.24</c:v>
                </c:pt>
                <c:pt idx="6549">
                  <c:v>14133.48</c:v>
                </c:pt>
                <c:pt idx="6550">
                  <c:v>12764.58</c:v>
                </c:pt>
                <c:pt idx="6551">
                  <c:v>11669.61</c:v>
                </c:pt>
                <c:pt idx="6552">
                  <c:v>10820.12</c:v>
                </c:pt>
                <c:pt idx="6553">
                  <c:v>10225.56</c:v>
                </c:pt>
                <c:pt idx="6554">
                  <c:v>9825.26</c:v>
                </c:pt>
                <c:pt idx="6555">
                  <c:v>9600.57</c:v>
                </c:pt>
                <c:pt idx="6556">
                  <c:v>9591.66</c:v>
                </c:pt>
                <c:pt idx="6557">
                  <c:v>9782.25</c:v>
                </c:pt>
                <c:pt idx="6558">
                  <c:v>10248.219999999999</c:v>
                </c:pt>
                <c:pt idx="6559">
                  <c:v>10491.46</c:v>
                </c:pt>
                <c:pt idx="6560">
                  <c:v>10970.92</c:v>
                </c:pt>
                <c:pt idx="6561">
                  <c:v>11639.14</c:v>
                </c:pt>
                <c:pt idx="6562">
                  <c:v>12371.94</c:v>
                </c:pt>
                <c:pt idx="6563">
                  <c:v>12949.49</c:v>
                </c:pt>
                <c:pt idx="6564">
                  <c:v>13498</c:v>
                </c:pt>
                <c:pt idx="6565">
                  <c:v>13821.41</c:v>
                </c:pt>
                <c:pt idx="6566">
                  <c:v>14053.36</c:v>
                </c:pt>
                <c:pt idx="6567">
                  <c:v>14338.09</c:v>
                </c:pt>
                <c:pt idx="6568">
                  <c:v>14367.49</c:v>
                </c:pt>
                <c:pt idx="6569">
                  <c:v>13979.17</c:v>
                </c:pt>
                <c:pt idx="6570">
                  <c:v>13867.02</c:v>
                </c:pt>
                <c:pt idx="6571">
                  <c:v>14327.8</c:v>
                </c:pt>
                <c:pt idx="6572">
                  <c:v>13736.23</c:v>
                </c:pt>
                <c:pt idx="6573">
                  <c:v>13007.46</c:v>
                </c:pt>
                <c:pt idx="6574">
                  <c:v>11890.42</c:v>
                </c:pt>
                <c:pt idx="6575">
                  <c:v>10907.44</c:v>
                </c:pt>
                <c:pt idx="6576">
                  <c:v>10215.57</c:v>
                </c:pt>
                <c:pt idx="6577">
                  <c:v>9688.77</c:v>
                </c:pt>
                <c:pt idx="6578">
                  <c:v>9321.5300000000007</c:v>
                </c:pt>
                <c:pt idx="6579">
                  <c:v>9099.89</c:v>
                </c:pt>
                <c:pt idx="6580">
                  <c:v>9041.6200000000008</c:v>
                </c:pt>
                <c:pt idx="6581">
                  <c:v>9128.5300000000007</c:v>
                </c:pt>
                <c:pt idx="6582">
                  <c:v>9309.5400000000009</c:v>
                </c:pt>
                <c:pt idx="6583">
                  <c:v>9335.9500000000007</c:v>
                </c:pt>
                <c:pt idx="6584">
                  <c:v>9730.34</c:v>
                </c:pt>
                <c:pt idx="6585">
                  <c:v>10380.52</c:v>
                </c:pt>
                <c:pt idx="6586">
                  <c:v>11058.17</c:v>
                </c:pt>
                <c:pt idx="6587">
                  <c:v>11524.32</c:v>
                </c:pt>
                <c:pt idx="6588">
                  <c:v>11948.37</c:v>
                </c:pt>
                <c:pt idx="6589">
                  <c:v>12420.88</c:v>
                </c:pt>
                <c:pt idx="6590">
                  <c:v>12830.12</c:v>
                </c:pt>
                <c:pt idx="6591">
                  <c:v>13116.07</c:v>
                </c:pt>
                <c:pt idx="6592">
                  <c:v>13177.8</c:v>
                </c:pt>
                <c:pt idx="6593">
                  <c:v>13024.64</c:v>
                </c:pt>
                <c:pt idx="6594">
                  <c:v>13126.4</c:v>
                </c:pt>
                <c:pt idx="6595">
                  <c:v>13722.77</c:v>
                </c:pt>
                <c:pt idx="6596">
                  <c:v>13253.67</c:v>
                </c:pt>
                <c:pt idx="6597">
                  <c:v>12459.66</c:v>
                </c:pt>
                <c:pt idx="6598">
                  <c:v>11409.94</c:v>
                </c:pt>
                <c:pt idx="6599">
                  <c:v>10421.42</c:v>
                </c:pt>
                <c:pt idx="6600">
                  <c:v>9867.9599999999991</c:v>
                </c:pt>
                <c:pt idx="6601">
                  <c:v>9411.08</c:v>
                </c:pt>
                <c:pt idx="6602">
                  <c:v>9146.4599999999991</c:v>
                </c:pt>
                <c:pt idx="6603">
                  <c:v>9048.2000000000007</c:v>
                </c:pt>
                <c:pt idx="6604">
                  <c:v>9264.94</c:v>
                </c:pt>
                <c:pt idx="6605">
                  <c:v>9697.77</c:v>
                </c:pt>
                <c:pt idx="6606">
                  <c:v>10573.46</c:v>
                </c:pt>
                <c:pt idx="6607">
                  <c:v>11325.36</c:v>
                </c:pt>
                <c:pt idx="6608">
                  <c:v>12097.03</c:v>
                </c:pt>
                <c:pt idx="6609">
                  <c:v>12735.41</c:v>
                </c:pt>
                <c:pt idx="6610">
                  <c:v>13281.55</c:v>
                </c:pt>
                <c:pt idx="6611">
                  <c:v>13557.24</c:v>
                </c:pt>
                <c:pt idx="6612">
                  <c:v>13918.89</c:v>
                </c:pt>
                <c:pt idx="6613">
                  <c:v>14356.04</c:v>
                </c:pt>
                <c:pt idx="6614">
                  <c:v>14583.81</c:v>
                </c:pt>
                <c:pt idx="6615">
                  <c:v>14708.37</c:v>
                </c:pt>
                <c:pt idx="6616">
                  <c:v>14516.14</c:v>
                </c:pt>
                <c:pt idx="6617">
                  <c:v>14011.76</c:v>
                </c:pt>
                <c:pt idx="6618">
                  <c:v>13796.05</c:v>
                </c:pt>
                <c:pt idx="6619">
                  <c:v>14383.74</c:v>
                </c:pt>
                <c:pt idx="6620">
                  <c:v>13933.24</c:v>
                </c:pt>
                <c:pt idx="6621">
                  <c:v>13062.88</c:v>
                </c:pt>
                <c:pt idx="6622">
                  <c:v>11837.87</c:v>
                </c:pt>
                <c:pt idx="6623">
                  <c:v>10733.17</c:v>
                </c:pt>
                <c:pt idx="6624">
                  <c:v>9979.94</c:v>
                </c:pt>
                <c:pt idx="6625">
                  <c:v>9493.65</c:v>
                </c:pt>
                <c:pt idx="6626">
                  <c:v>9175.2900000000009</c:v>
                </c:pt>
                <c:pt idx="6627">
                  <c:v>9047.89</c:v>
                </c:pt>
                <c:pt idx="6628">
                  <c:v>9208.85</c:v>
                </c:pt>
                <c:pt idx="6629">
                  <c:v>9788.11</c:v>
                </c:pt>
                <c:pt idx="6630">
                  <c:v>10792.54</c:v>
                </c:pt>
                <c:pt idx="6631">
                  <c:v>11511.29</c:v>
                </c:pt>
                <c:pt idx="6632">
                  <c:v>11949.47</c:v>
                </c:pt>
                <c:pt idx="6633">
                  <c:v>12461.66</c:v>
                </c:pt>
                <c:pt idx="6634">
                  <c:v>12929.78</c:v>
                </c:pt>
                <c:pt idx="6635">
                  <c:v>13164.1</c:v>
                </c:pt>
                <c:pt idx="6636">
                  <c:v>13311.78</c:v>
                </c:pt>
                <c:pt idx="6637">
                  <c:v>13498.51</c:v>
                </c:pt>
                <c:pt idx="6638">
                  <c:v>13528.63</c:v>
                </c:pt>
                <c:pt idx="6639">
                  <c:v>13515.83</c:v>
                </c:pt>
                <c:pt idx="6640">
                  <c:v>13332.85</c:v>
                </c:pt>
                <c:pt idx="6641">
                  <c:v>12982.09</c:v>
                </c:pt>
                <c:pt idx="6642">
                  <c:v>13071.73</c:v>
                </c:pt>
                <c:pt idx="6643">
                  <c:v>13681.55</c:v>
                </c:pt>
                <c:pt idx="6644">
                  <c:v>13356.05</c:v>
                </c:pt>
                <c:pt idx="6645">
                  <c:v>12600.46</c:v>
                </c:pt>
                <c:pt idx="6646">
                  <c:v>11334.04</c:v>
                </c:pt>
                <c:pt idx="6647">
                  <c:v>10308.94</c:v>
                </c:pt>
                <c:pt idx="6648">
                  <c:v>9619.9500000000007</c:v>
                </c:pt>
                <c:pt idx="6649">
                  <c:v>9180.06</c:v>
                </c:pt>
                <c:pt idx="6650">
                  <c:v>8923</c:v>
                </c:pt>
                <c:pt idx="6651">
                  <c:v>8783.89</c:v>
                </c:pt>
                <c:pt idx="6652">
                  <c:v>8847.92</c:v>
                </c:pt>
                <c:pt idx="6653">
                  <c:v>9501.99</c:v>
                </c:pt>
                <c:pt idx="6654">
                  <c:v>10651.08</c:v>
                </c:pt>
                <c:pt idx="6655">
                  <c:v>11261.19</c:v>
                </c:pt>
                <c:pt idx="6656">
                  <c:v>11640.12</c:v>
                </c:pt>
                <c:pt idx="6657">
                  <c:v>12102.05</c:v>
                </c:pt>
                <c:pt idx="6658">
                  <c:v>12394.69</c:v>
                </c:pt>
                <c:pt idx="6659">
                  <c:v>12472.42</c:v>
                </c:pt>
                <c:pt idx="6660">
                  <c:v>12530.18</c:v>
                </c:pt>
                <c:pt idx="6661">
                  <c:v>12630.59</c:v>
                </c:pt>
                <c:pt idx="6662">
                  <c:v>12605.42</c:v>
                </c:pt>
                <c:pt idx="6663">
                  <c:v>12562.03</c:v>
                </c:pt>
                <c:pt idx="6664">
                  <c:v>12431.36</c:v>
                </c:pt>
                <c:pt idx="6665">
                  <c:v>12147.47</c:v>
                </c:pt>
                <c:pt idx="6666">
                  <c:v>12424.86</c:v>
                </c:pt>
                <c:pt idx="6667">
                  <c:v>13167.18</c:v>
                </c:pt>
                <c:pt idx="6668">
                  <c:v>12907.41</c:v>
                </c:pt>
                <c:pt idx="6669">
                  <c:v>12256</c:v>
                </c:pt>
                <c:pt idx="6670">
                  <c:v>11155.59</c:v>
                </c:pt>
                <c:pt idx="6671">
                  <c:v>10223.49</c:v>
                </c:pt>
                <c:pt idx="6672">
                  <c:v>9385.91</c:v>
                </c:pt>
                <c:pt idx="6673">
                  <c:v>8978.9699999999993</c:v>
                </c:pt>
                <c:pt idx="6674">
                  <c:v>8729.77</c:v>
                </c:pt>
                <c:pt idx="6675">
                  <c:v>8658.7099999999991</c:v>
                </c:pt>
                <c:pt idx="6676">
                  <c:v>8685.0499999999993</c:v>
                </c:pt>
                <c:pt idx="6677">
                  <c:v>9250.14</c:v>
                </c:pt>
                <c:pt idx="6678">
                  <c:v>10426.14</c:v>
                </c:pt>
                <c:pt idx="6679">
                  <c:v>10997.06</c:v>
                </c:pt>
                <c:pt idx="6680">
                  <c:v>11349.61</c:v>
                </c:pt>
                <c:pt idx="6681">
                  <c:v>11714.51</c:v>
                </c:pt>
                <c:pt idx="6682">
                  <c:v>12042.09</c:v>
                </c:pt>
                <c:pt idx="6683">
                  <c:v>12210.21</c:v>
                </c:pt>
                <c:pt idx="6684">
                  <c:v>12244.56</c:v>
                </c:pt>
                <c:pt idx="6685">
                  <c:v>12339</c:v>
                </c:pt>
                <c:pt idx="6686">
                  <c:v>12322.3</c:v>
                </c:pt>
                <c:pt idx="6687">
                  <c:v>12255.74</c:v>
                </c:pt>
                <c:pt idx="6688">
                  <c:v>12055.62</c:v>
                </c:pt>
                <c:pt idx="6689">
                  <c:v>11767.99</c:v>
                </c:pt>
                <c:pt idx="6690">
                  <c:v>12095.13</c:v>
                </c:pt>
                <c:pt idx="6691">
                  <c:v>12862.18</c:v>
                </c:pt>
                <c:pt idx="6692">
                  <c:v>12698.87</c:v>
                </c:pt>
                <c:pt idx="6693">
                  <c:v>12036.01</c:v>
                </c:pt>
                <c:pt idx="6694">
                  <c:v>10915.57</c:v>
                </c:pt>
                <c:pt idx="6695">
                  <c:v>10078.61</c:v>
                </c:pt>
                <c:pt idx="6696">
                  <c:v>9315.42</c:v>
                </c:pt>
                <c:pt idx="6697">
                  <c:v>8902.8700000000008</c:v>
                </c:pt>
                <c:pt idx="6698">
                  <c:v>8662.18</c:v>
                </c:pt>
                <c:pt idx="6699">
                  <c:v>8580.5400000000009</c:v>
                </c:pt>
                <c:pt idx="6700">
                  <c:v>8589.42</c:v>
                </c:pt>
                <c:pt idx="6701">
                  <c:v>9149.17</c:v>
                </c:pt>
                <c:pt idx="6702">
                  <c:v>10234.120000000001</c:v>
                </c:pt>
                <c:pt idx="6703">
                  <c:v>10825.35</c:v>
                </c:pt>
                <c:pt idx="6704">
                  <c:v>11176.24</c:v>
                </c:pt>
                <c:pt idx="6705">
                  <c:v>11565.98</c:v>
                </c:pt>
                <c:pt idx="6706">
                  <c:v>11892.78</c:v>
                </c:pt>
                <c:pt idx="6707">
                  <c:v>12151.7</c:v>
                </c:pt>
                <c:pt idx="6708">
                  <c:v>12221.32</c:v>
                </c:pt>
                <c:pt idx="6709">
                  <c:v>12357.53</c:v>
                </c:pt>
                <c:pt idx="6710">
                  <c:v>12383.83</c:v>
                </c:pt>
                <c:pt idx="6711">
                  <c:v>12298.67</c:v>
                </c:pt>
                <c:pt idx="6712">
                  <c:v>12051.69</c:v>
                </c:pt>
                <c:pt idx="6713">
                  <c:v>11807.9</c:v>
                </c:pt>
                <c:pt idx="6714">
                  <c:v>12037.82</c:v>
                </c:pt>
                <c:pt idx="6715">
                  <c:v>12724.19</c:v>
                </c:pt>
                <c:pt idx="6716">
                  <c:v>12553.36</c:v>
                </c:pt>
                <c:pt idx="6717">
                  <c:v>12125.84</c:v>
                </c:pt>
                <c:pt idx="6718">
                  <c:v>11144.12</c:v>
                </c:pt>
                <c:pt idx="6719">
                  <c:v>10317.82</c:v>
                </c:pt>
                <c:pt idx="6720">
                  <c:v>9092.5499999999993</c:v>
                </c:pt>
                <c:pt idx="6721">
                  <c:v>8657.02</c:v>
                </c:pt>
                <c:pt idx="6722">
                  <c:v>8382.43</c:v>
                </c:pt>
                <c:pt idx="6723">
                  <c:v>8247.24</c:v>
                </c:pt>
                <c:pt idx="6724">
                  <c:v>8289.02</c:v>
                </c:pt>
                <c:pt idx="6725">
                  <c:v>8507.39</c:v>
                </c:pt>
                <c:pt idx="6726">
                  <c:v>9323.57</c:v>
                </c:pt>
                <c:pt idx="6727">
                  <c:v>9459.99</c:v>
                </c:pt>
                <c:pt idx="6728">
                  <c:v>9941.75</c:v>
                </c:pt>
                <c:pt idx="6729">
                  <c:v>10453.68</c:v>
                </c:pt>
                <c:pt idx="6730">
                  <c:v>10799.64</c:v>
                </c:pt>
                <c:pt idx="6731">
                  <c:v>11003.45</c:v>
                </c:pt>
                <c:pt idx="6732">
                  <c:v>10999.33</c:v>
                </c:pt>
                <c:pt idx="6733">
                  <c:v>10992.19</c:v>
                </c:pt>
                <c:pt idx="6734">
                  <c:v>10930.63</c:v>
                </c:pt>
                <c:pt idx="6735">
                  <c:v>11033.8</c:v>
                </c:pt>
                <c:pt idx="6736">
                  <c:v>11056.75</c:v>
                </c:pt>
                <c:pt idx="6737">
                  <c:v>11046.68</c:v>
                </c:pt>
                <c:pt idx="6738">
                  <c:v>11405.72</c:v>
                </c:pt>
                <c:pt idx="6739">
                  <c:v>11586.43</c:v>
                </c:pt>
                <c:pt idx="6740">
                  <c:v>11556.5</c:v>
                </c:pt>
                <c:pt idx="6741">
                  <c:v>11408.68</c:v>
                </c:pt>
                <c:pt idx="6742">
                  <c:v>10118.66</c:v>
                </c:pt>
                <c:pt idx="6743">
                  <c:v>9442.1</c:v>
                </c:pt>
                <c:pt idx="6744">
                  <c:v>9211.64</c:v>
                </c:pt>
                <c:pt idx="6745">
                  <c:v>8966.7000000000007</c:v>
                </c:pt>
                <c:pt idx="6746">
                  <c:v>8684.86</c:v>
                </c:pt>
                <c:pt idx="6747">
                  <c:v>8532.32</c:v>
                </c:pt>
                <c:pt idx="6748">
                  <c:v>8536.07</c:v>
                </c:pt>
                <c:pt idx="6749">
                  <c:v>8611.74</c:v>
                </c:pt>
                <c:pt idx="6750">
                  <c:v>8732.11</c:v>
                </c:pt>
                <c:pt idx="6751">
                  <c:v>8764.6</c:v>
                </c:pt>
                <c:pt idx="6752">
                  <c:v>9066.56</c:v>
                </c:pt>
                <c:pt idx="6753">
                  <c:v>9551.58</c:v>
                </c:pt>
                <c:pt idx="6754">
                  <c:v>10008.799999999999</c:v>
                </c:pt>
                <c:pt idx="6755">
                  <c:v>10388.030000000001</c:v>
                </c:pt>
                <c:pt idx="6756">
                  <c:v>10619.49</c:v>
                </c:pt>
                <c:pt idx="6757">
                  <c:v>10839.04</c:v>
                </c:pt>
                <c:pt idx="6758">
                  <c:v>10861.13</c:v>
                </c:pt>
                <c:pt idx="6759">
                  <c:v>11058.32</c:v>
                </c:pt>
                <c:pt idx="6760">
                  <c:v>11157.19</c:v>
                </c:pt>
                <c:pt idx="6761">
                  <c:v>11210.37</c:v>
                </c:pt>
                <c:pt idx="6762">
                  <c:v>11612.14</c:v>
                </c:pt>
                <c:pt idx="6763">
                  <c:v>12404.09</c:v>
                </c:pt>
                <c:pt idx="6764">
                  <c:v>12168.69</c:v>
                </c:pt>
                <c:pt idx="6765">
                  <c:v>11487.71</c:v>
                </c:pt>
                <c:pt idx="6766">
                  <c:v>10606.86</c:v>
                </c:pt>
                <c:pt idx="6767">
                  <c:v>9790.9699999999993</c:v>
                </c:pt>
                <c:pt idx="6768">
                  <c:v>9232.84</c:v>
                </c:pt>
                <c:pt idx="6769">
                  <c:v>8872.8700000000008</c:v>
                </c:pt>
                <c:pt idx="6770">
                  <c:v>8623.4699999999993</c:v>
                </c:pt>
                <c:pt idx="6771">
                  <c:v>8572.7999999999993</c:v>
                </c:pt>
                <c:pt idx="6772">
                  <c:v>8792.48</c:v>
                </c:pt>
                <c:pt idx="6773">
                  <c:v>9472.01</c:v>
                </c:pt>
                <c:pt idx="6774">
                  <c:v>10560.69</c:v>
                </c:pt>
                <c:pt idx="6775">
                  <c:v>11244.32</c:v>
                </c:pt>
                <c:pt idx="6776">
                  <c:v>11571.6</c:v>
                </c:pt>
                <c:pt idx="6777">
                  <c:v>12129.27</c:v>
                </c:pt>
                <c:pt idx="6778">
                  <c:v>12685.95</c:v>
                </c:pt>
                <c:pt idx="6779">
                  <c:v>13032.82</c:v>
                </c:pt>
                <c:pt idx="6780">
                  <c:v>13328.3</c:v>
                </c:pt>
                <c:pt idx="6781">
                  <c:v>13634.13</c:v>
                </c:pt>
                <c:pt idx="6782">
                  <c:v>13557.33</c:v>
                </c:pt>
                <c:pt idx="6783">
                  <c:v>13675.96</c:v>
                </c:pt>
                <c:pt idx="6784">
                  <c:v>13482.14</c:v>
                </c:pt>
                <c:pt idx="6785">
                  <c:v>12986.45</c:v>
                </c:pt>
                <c:pt idx="6786">
                  <c:v>13187.89</c:v>
                </c:pt>
                <c:pt idx="6787">
                  <c:v>13757.24</c:v>
                </c:pt>
                <c:pt idx="6788">
                  <c:v>13323.93</c:v>
                </c:pt>
                <c:pt idx="6789">
                  <c:v>12522.35</c:v>
                </c:pt>
                <c:pt idx="6790">
                  <c:v>11408.03</c:v>
                </c:pt>
                <c:pt idx="6791">
                  <c:v>10345.51</c:v>
                </c:pt>
                <c:pt idx="6792">
                  <c:v>10084.370000000001</c:v>
                </c:pt>
                <c:pt idx="6793">
                  <c:v>9619.27</c:v>
                </c:pt>
                <c:pt idx="6794">
                  <c:v>9319.52</c:v>
                </c:pt>
                <c:pt idx="6795">
                  <c:v>9190.31</c:v>
                </c:pt>
                <c:pt idx="6796">
                  <c:v>9364.9500000000007</c:v>
                </c:pt>
                <c:pt idx="6797">
                  <c:v>10036.24</c:v>
                </c:pt>
                <c:pt idx="6798">
                  <c:v>11000.15</c:v>
                </c:pt>
                <c:pt idx="6799">
                  <c:v>11505.99</c:v>
                </c:pt>
                <c:pt idx="6800">
                  <c:v>11956.5</c:v>
                </c:pt>
                <c:pt idx="6801">
                  <c:v>12569.86</c:v>
                </c:pt>
                <c:pt idx="6802">
                  <c:v>13198.86</c:v>
                </c:pt>
                <c:pt idx="6803">
                  <c:v>13610.62</c:v>
                </c:pt>
                <c:pt idx="6804">
                  <c:v>14046.34</c:v>
                </c:pt>
                <c:pt idx="6805">
                  <c:v>14507.92</c:v>
                </c:pt>
                <c:pt idx="6806">
                  <c:v>14849.2</c:v>
                </c:pt>
                <c:pt idx="6807">
                  <c:v>15110.18</c:v>
                </c:pt>
                <c:pt idx="6808">
                  <c:v>14927.68</c:v>
                </c:pt>
                <c:pt idx="6809">
                  <c:v>14497.46</c:v>
                </c:pt>
                <c:pt idx="6810">
                  <c:v>14406.11</c:v>
                </c:pt>
                <c:pt idx="6811">
                  <c:v>14763.52</c:v>
                </c:pt>
                <c:pt idx="6812">
                  <c:v>14417.77</c:v>
                </c:pt>
                <c:pt idx="6813">
                  <c:v>13462.85</c:v>
                </c:pt>
                <c:pt idx="6814">
                  <c:v>12059.77</c:v>
                </c:pt>
                <c:pt idx="6815">
                  <c:v>10962.81</c:v>
                </c:pt>
                <c:pt idx="6816">
                  <c:v>10373.379999999999</c:v>
                </c:pt>
                <c:pt idx="6817">
                  <c:v>9859.6200000000008</c:v>
                </c:pt>
                <c:pt idx="6818">
                  <c:v>9536.25</c:v>
                </c:pt>
                <c:pt idx="6819">
                  <c:v>9386.35</c:v>
                </c:pt>
                <c:pt idx="6820">
                  <c:v>9550.65</c:v>
                </c:pt>
                <c:pt idx="6821">
                  <c:v>10213.65</c:v>
                </c:pt>
                <c:pt idx="6822">
                  <c:v>11132.89</c:v>
                </c:pt>
                <c:pt idx="6823">
                  <c:v>11703.56</c:v>
                </c:pt>
                <c:pt idx="6824">
                  <c:v>12202.14</c:v>
                </c:pt>
                <c:pt idx="6825">
                  <c:v>13060.03</c:v>
                </c:pt>
                <c:pt idx="6826">
                  <c:v>13997.25</c:v>
                </c:pt>
                <c:pt idx="6827">
                  <c:v>14773.15</c:v>
                </c:pt>
                <c:pt idx="6828">
                  <c:v>15480.41</c:v>
                </c:pt>
                <c:pt idx="6829">
                  <c:v>16316.81</c:v>
                </c:pt>
                <c:pt idx="6830">
                  <c:v>16764.16</c:v>
                </c:pt>
                <c:pt idx="6831">
                  <c:v>16956.439999999999</c:v>
                </c:pt>
                <c:pt idx="6832">
                  <c:v>16855.07</c:v>
                </c:pt>
                <c:pt idx="6833">
                  <c:v>16623.560000000001</c:v>
                </c:pt>
                <c:pt idx="6834">
                  <c:v>16222.52</c:v>
                </c:pt>
                <c:pt idx="6835">
                  <c:v>16113.43</c:v>
                </c:pt>
                <c:pt idx="6836">
                  <c:v>15372.33</c:v>
                </c:pt>
                <c:pt idx="6837">
                  <c:v>14301.25</c:v>
                </c:pt>
                <c:pt idx="6838">
                  <c:v>12790.21</c:v>
                </c:pt>
                <c:pt idx="6839">
                  <c:v>11554.75</c:v>
                </c:pt>
                <c:pt idx="6840">
                  <c:v>10705.26</c:v>
                </c:pt>
                <c:pt idx="6841">
                  <c:v>10084.4</c:v>
                </c:pt>
                <c:pt idx="6842">
                  <c:v>9702.17</c:v>
                </c:pt>
                <c:pt idx="6843">
                  <c:v>9509.2800000000007</c:v>
                </c:pt>
                <c:pt idx="6844">
                  <c:v>9634.19</c:v>
                </c:pt>
                <c:pt idx="6845">
                  <c:v>10268.969999999999</c:v>
                </c:pt>
                <c:pt idx="6846">
                  <c:v>11181.6</c:v>
                </c:pt>
                <c:pt idx="6847">
                  <c:v>11721.06</c:v>
                </c:pt>
                <c:pt idx="6848">
                  <c:v>12471.99</c:v>
                </c:pt>
                <c:pt idx="6849">
                  <c:v>13438.73</c:v>
                </c:pt>
                <c:pt idx="6850">
                  <c:v>14413.86</c:v>
                </c:pt>
                <c:pt idx="6851">
                  <c:v>15315.59</c:v>
                </c:pt>
                <c:pt idx="6852">
                  <c:v>16064.59</c:v>
                </c:pt>
                <c:pt idx="6853">
                  <c:v>16927.47</c:v>
                </c:pt>
                <c:pt idx="6854">
                  <c:v>17584.71</c:v>
                </c:pt>
                <c:pt idx="6855">
                  <c:v>17980.759999999998</c:v>
                </c:pt>
                <c:pt idx="6856">
                  <c:v>17818.2</c:v>
                </c:pt>
                <c:pt idx="6857">
                  <c:v>17023.759999999998</c:v>
                </c:pt>
                <c:pt idx="6858">
                  <c:v>16551.29</c:v>
                </c:pt>
                <c:pt idx="6859">
                  <c:v>16334.95</c:v>
                </c:pt>
                <c:pt idx="6860">
                  <c:v>15610.41</c:v>
                </c:pt>
                <c:pt idx="6861">
                  <c:v>14407.11</c:v>
                </c:pt>
                <c:pt idx="6862">
                  <c:v>12794.19</c:v>
                </c:pt>
                <c:pt idx="6863">
                  <c:v>11666.19</c:v>
                </c:pt>
                <c:pt idx="6864">
                  <c:v>10970.34</c:v>
                </c:pt>
                <c:pt idx="6865">
                  <c:v>10343.530000000001</c:v>
                </c:pt>
                <c:pt idx="6866">
                  <c:v>9902.76</c:v>
                </c:pt>
                <c:pt idx="6867">
                  <c:v>9680.08</c:v>
                </c:pt>
                <c:pt idx="6868">
                  <c:v>9769.8700000000008</c:v>
                </c:pt>
                <c:pt idx="6869">
                  <c:v>10360.540000000001</c:v>
                </c:pt>
                <c:pt idx="6870">
                  <c:v>11215.24</c:v>
                </c:pt>
                <c:pt idx="6871">
                  <c:v>11748.74</c:v>
                </c:pt>
                <c:pt idx="6872">
                  <c:v>12454.16</c:v>
                </c:pt>
                <c:pt idx="6873">
                  <c:v>13342.8</c:v>
                </c:pt>
                <c:pt idx="6874">
                  <c:v>14232.58</c:v>
                </c:pt>
                <c:pt idx="6875">
                  <c:v>15033.59</c:v>
                </c:pt>
                <c:pt idx="6876">
                  <c:v>15745.51</c:v>
                </c:pt>
                <c:pt idx="6877">
                  <c:v>16466.189999999999</c:v>
                </c:pt>
                <c:pt idx="6878">
                  <c:v>16882.61</c:v>
                </c:pt>
                <c:pt idx="6879">
                  <c:v>17150.5</c:v>
                </c:pt>
                <c:pt idx="6880">
                  <c:v>16962.62</c:v>
                </c:pt>
                <c:pt idx="6881">
                  <c:v>16207.44</c:v>
                </c:pt>
                <c:pt idx="6882">
                  <c:v>15693.66</c:v>
                </c:pt>
                <c:pt idx="6883">
                  <c:v>15500.88</c:v>
                </c:pt>
                <c:pt idx="6884">
                  <c:v>14923.51</c:v>
                </c:pt>
                <c:pt idx="6885">
                  <c:v>13894.03</c:v>
                </c:pt>
                <c:pt idx="6886">
                  <c:v>12317.95</c:v>
                </c:pt>
                <c:pt idx="6887">
                  <c:v>11540.18</c:v>
                </c:pt>
                <c:pt idx="6888">
                  <c:v>10548.87</c:v>
                </c:pt>
                <c:pt idx="6889">
                  <c:v>9925.8700000000008</c:v>
                </c:pt>
                <c:pt idx="6890">
                  <c:v>9526.7199999999993</c:v>
                </c:pt>
                <c:pt idx="6891">
                  <c:v>9323.23</c:v>
                </c:pt>
                <c:pt idx="6892">
                  <c:v>9293.0300000000007</c:v>
                </c:pt>
                <c:pt idx="6893">
                  <c:v>9514.73</c:v>
                </c:pt>
                <c:pt idx="6894">
                  <c:v>9960.51</c:v>
                </c:pt>
                <c:pt idx="6895">
                  <c:v>10122.98</c:v>
                </c:pt>
                <c:pt idx="6896">
                  <c:v>10681.79</c:v>
                </c:pt>
                <c:pt idx="6897">
                  <c:v>11263.71</c:v>
                </c:pt>
                <c:pt idx="6898">
                  <c:v>11876.22</c:v>
                </c:pt>
                <c:pt idx="6899">
                  <c:v>12271.49</c:v>
                </c:pt>
                <c:pt idx="6900">
                  <c:v>12678.97</c:v>
                </c:pt>
                <c:pt idx="6901">
                  <c:v>12972.81</c:v>
                </c:pt>
                <c:pt idx="6902">
                  <c:v>13107.24</c:v>
                </c:pt>
                <c:pt idx="6903">
                  <c:v>13287.32</c:v>
                </c:pt>
                <c:pt idx="6904">
                  <c:v>13259.36</c:v>
                </c:pt>
                <c:pt idx="6905">
                  <c:v>12977.48</c:v>
                </c:pt>
                <c:pt idx="6906">
                  <c:v>13061.9</c:v>
                </c:pt>
                <c:pt idx="6907">
                  <c:v>13165.41</c:v>
                </c:pt>
                <c:pt idx="6908">
                  <c:v>12663.86</c:v>
                </c:pt>
                <c:pt idx="6909">
                  <c:v>11984.84</c:v>
                </c:pt>
                <c:pt idx="6910">
                  <c:v>11121.64</c:v>
                </c:pt>
                <c:pt idx="6911">
                  <c:v>10389.790000000001</c:v>
                </c:pt>
                <c:pt idx="6912">
                  <c:v>10548.87</c:v>
                </c:pt>
                <c:pt idx="6913">
                  <c:v>9925.8700000000008</c:v>
                </c:pt>
                <c:pt idx="6914">
                  <c:v>9526.7199999999993</c:v>
                </c:pt>
                <c:pt idx="6915">
                  <c:v>9323.23</c:v>
                </c:pt>
                <c:pt idx="6916">
                  <c:v>9293.0300000000007</c:v>
                </c:pt>
                <c:pt idx="6917">
                  <c:v>9514.73</c:v>
                </c:pt>
                <c:pt idx="6918">
                  <c:v>9960.51</c:v>
                </c:pt>
                <c:pt idx="6919">
                  <c:v>10122.98</c:v>
                </c:pt>
                <c:pt idx="6920">
                  <c:v>10681.79</c:v>
                </c:pt>
                <c:pt idx="6921">
                  <c:v>11263.71</c:v>
                </c:pt>
                <c:pt idx="6922">
                  <c:v>11876.22</c:v>
                </c:pt>
                <c:pt idx="6923">
                  <c:v>12271.49</c:v>
                </c:pt>
                <c:pt idx="6924">
                  <c:v>12678.97</c:v>
                </c:pt>
                <c:pt idx="6925">
                  <c:v>12972.81</c:v>
                </c:pt>
                <c:pt idx="6926">
                  <c:v>13107.24</c:v>
                </c:pt>
                <c:pt idx="6927">
                  <c:v>13287.32</c:v>
                </c:pt>
                <c:pt idx="6928">
                  <c:v>13259.36</c:v>
                </c:pt>
                <c:pt idx="6929">
                  <c:v>12977.48</c:v>
                </c:pt>
                <c:pt idx="6930">
                  <c:v>13061.9</c:v>
                </c:pt>
                <c:pt idx="6931">
                  <c:v>13165.41</c:v>
                </c:pt>
                <c:pt idx="6932">
                  <c:v>12663.86</c:v>
                </c:pt>
                <c:pt idx="6933">
                  <c:v>11984.84</c:v>
                </c:pt>
                <c:pt idx="6934">
                  <c:v>11121.64</c:v>
                </c:pt>
                <c:pt idx="6935">
                  <c:v>10389.790000000001</c:v>
                </c:pt>
                <c:pt idx="6936">
                  <c:v>9495.2999999999993</c:v>
                </c:pt>
                <c:pt idx="6937">
                  <c:v>9079.7900000000009</c:v>
                </c:pt>
                <c:pt idx="6938">
                  <c:v>8859.14</c:v>
                </c:pt>
                <c:pt idx="6939">
                  <c:v>8779.48</c:v>
                </c:pt>
                <c:pt idx="6940">
                  <c:v>8988.92</c:v>
                </c:pt>
                <c:pt idx="6941">
                  <c:v>9532.9500000000007</c:v>
                </c:pt>
                <c:pt idx="6942">
                  <c:v>10557.84</c:v>
                </c:pt>
                <c:pt idx="6943">
                  <c:v>11290.28</c:v>
                </c:pt>
                <c:pt idx="6944">
                  <c:v>11707.75</c:v>
                </c:pt>
                <c:pt idx="6945">
                  <c:v>12391.51</c:v>
                </c:pt>
                <c:pt idx="6946">
                  <c:v>13097.75</c:v>
                </c:pt>
                <c:pt idx="6947">
                  <c:v>13646.53</c:v>
                </c:pt>
                <c:pt idx="6948">
                  <c:v>14066.79</c:v>
                </c:pt>
                <c:pt idx="6949">
                  <c:v>14578.81</c:v>
                </c:pt>
                <c:pt idx="6950">
                  <c:v>14785.96</c:v>
                </c:pt>
                <c:pt idx="6951">
                  <c:v>14842.4</c:v>
                </c:pt>
                <c:pt idx="6952">
                  <c:v>15038.53</c:v>
                </c:pt>
                <c:pt idx="6953">
                  <c:v>14593.58</c:v>
                </c:pt>
                <c:pt idx="6954">
                  <c:v>14372.08</c:v>
                </c:pt>
                <c:pt idx="6955">
                  <c:v>13988.85</c:v>
                </c:pt>
                <c:pt idx="6956">
                  <c:v>14176.31</c:v>
                </c:pt>
                <c:pt idx="6957">
                  <c:v>13213.7</c:v>
                </c:pt>
                <c:pt idx="6958">
                  <c:v>11775.79</c:v>
                </c:pt>
                <c:pt idx="6959">
                  <c:v>10633.36</c:v>
                </c:pt>
                <c:pt idx="6960">
                  <c:v>9824.27</c:v>
                </c:pt>
                <c:pt idx="6961">
                  <c:v>9309.26</c:v>
                </c:pt>
                <c:pt idx="6962">
                  <c:v>9002.49</c:v>
                </c:pt>
                <c:pt idx="6963">
                  <c:v>8876.27</c:v>
                </c:pt>
                <c:pt idx="6964">
                  <c:v>9041.8700000000008</c:v>
                </c:pt>
                <c:pt idx="6965">
                  <c:v>9684.0400000000009</c:v>
                </c:pt>
                <c:pt idx="6966">
                  <c:v>10899.23</c:v>
                </c:pt>
                <c:pt idx="6967">
                  <c:v>11561.24</c:v>
                </c:pt>
                <c:pt idx="6968">
                  <c:v>12028.19</c:v>
                </c:pt>
                <c:pt idx="6969">
                  <c:v>12626.87</c:v>
                </c:pt>
                <c:pt idx="6970">
                  <c:v>13336.89</c:v>
                </c:pt>
                <c:pt idx="6971">
                  <c:v>13900.5</c:v>
                </c:pt>
                <c:pt idx="6972">
                  <c:v>14409.7</c:v>
                </c:pt>
                <c:pt idx="6973">
                  <c:v>14959.43</c:v>
                </c:pt>
                <c:pt idx="6974">
                  <c:v>15435.04</c:v>
                </c:pt>
                <c:pt idx="6975">
                  <c:v>15633.8</c:v>
                </c:pt>
                <c:pt idx="6976">
                  <c:v>15483.56</c:v>
                </c:pt>
                <c:pt idx="6977">
                  <c:v>15027.52</c:v>
                </c:pt>
                <c:pt idx="6978">
                  <c:v>14888.24</c:v>
                </c:pt>
                <c:pt idx="6979">
                  <c:v>14878.37</c:v>
                </c:pt>
                <c:pt idx="6980">
                  <c:v>14320.69</c:v>
                </c:pt>
                <c:pt idx="6981">
                  <c:v>13305.11</c:v>
                </c:pt>
                <c:pt idx="6982">
                  <c:v>11929.71</c:v>
                </c:pt>
                <c:pt idx="6983">
                  <c:v>10739.1</c:v>
                </c:pt>
                <c:pt idx="6984">
                  <c:v>9692.59</c:v>
                </c:pt>
                <c:pt idx="6985">
                  <c:v>9213.76</c:v>
                </c:pt>
                <c:pt idx="6986">
                  <c:v>8930.43</c:v>
                </c:pt>
                <c:pt idx="6987">
                  <c:v>8807.15</c:v>
                </c:pt>
                <c:pt idx="6988">
                  <c:v>8975.24</c:v>
                </c:pt>
                <c:pt idx="6989">
                  <c:v>9614.81</c:v>
                </c:pt>
                <c:pt idx="6990">
                  <c:v>10830.94</c:v>
                </c:pt>
                <c:pt idx="6991">
                  <c:v>11479.72</c:v>
                </c:pt>
                <c:pt idx="6992">
                  <c:v>11924.2</c:v>
                </c:pt>
                <c:pt idx="6993">
                  <c:v>12504.27</c:v>
                </c:pt>
                <c:pt idx="6994">
                  <c:v>13052.58</c:v>
                </c:pt>
                <c:pt idx="6995">
                  <c:v>13420.17</c:v>
                </c:pt>
                <c:pt idx="6996">
                  <c:v>13709.08</c:v>
                </c:pt>
                <c:pt idx="6997">
                  <c:v>14029.3</c:v>
                </c:pt>
                <c:pt idx="6998">
                  <c:v>14189.64</c:v>
                </c:pt>
                <c:pt idx="6999">
                  <c:v>14200.76</c:v>
                </c:pt>
                <c:pt idx="7000">
                  <c:v>13987.17</c:v>
                </c:pt>
                <c:pt idx="7001">
                  <c:v>13624.35</c:v>
                </c:pt>
                <c:pt idx="7002">
                  <c:v>13669.57</c:v>
                </c:pt>
                <c:pt idx="7003">
                  <c:v>13863.9</c:v>
                </c:pt>
                <c:pt idx="7004">
                  <c:v>13453.31</c:v>
                </c:pt>
                <c:pt idx="7005">
                  <c:v>12626.71</c:v>
                </c:pt>
                <c:pt idx="7006">
                  <c:v>11322.45</c:v>
                </c:pt>
                <c:pt idx="7007">
                  <c:v>10276.32</c:v>
                </c:pt>
                <c:pt idx="7008">
                  <c:v>9577.98</c:v>
                </c:pt>
                <c:pt idx="7009">
                  <c:v>9125.69</c:v>
                </c:pt>
                <c:pt idx="7010">
                  <c:v>8853.3799999999992</c:v>
                </c:pt>
                <c:pt idx="7011">
                  <c:v>8751.61</c:v>
                </c:pt>
                <c:pt idx="7012">
                  <c:v>8960.49</c:v>
                </c:pt>
                <c:pt idx="7013">
                  <c:v>9616.2000000000007</c:v>
                </c:pt>
                <c:pt idx="7014">
                  <c:v>10837.91</c:v>
                </c:pt>
                <c:pt idx="7015">
                  <c:v>11513.46</c:v>
                </c:pt>
                <c:pt idx="7016">
                  <c:v>11859.37</c:v>
                </c:pt>
                <c:pt idx="7017">
                  <c:v>12335.61</c:v>
                </c:pt>
                <c:pt idx="7018">
                  <c:v>12761.88</c:v>
                </c:pt>
                <c:pt idx="7019">
                  <c:v>12983.16</c:v>
                </c:pt>
                <c:pt idx="7020">
                  <c:v>13138.66</c:v>
                </c:pt>
                <c:pt idx="7021">
                  <c:v>13245.5</c:v>
                </c:pt>
                <c:pt idx="7022">
                  <c:v>13320.84</c:v>
                </c:pt>
                <c:pt idx="7023">
                  <c:v>13259.26</c:v>
                </c:pt>
                <c:pt idx="7024">
                  <c:v>13082.35</c:v>
                </c:pt>
                <c:pt idx="7025">
                  <c:v>12866.61</c:v>
                </c:pt>
                <c:pt idx="7026">
                  <c:v>13053.16</c:v>
                </c:pt>
                <c:pt idx="7027">
                  <c:v>13351.23</c:v>
                </c:pt>
                <c:pt idx="7028">
                  <c:v>13126.27</c:v>
                </c:pt>
                <c:pt idx="7029">
                  <c:v>12356.27</c:v>
                </c:pt>
                <c:pt idx="7030">
                  <c:v>11183.52</c:v>
                </c:pt>
                <c:pt idx="7031">
                  <c:v>10179.41</c:v>
                </c:pt>
                <c:pt idx="7032">
                  <c:v>9577.41</c:v>
                </c:pt>
                <c:pt idx="7033">
                  <c:v>9123.44</c:v>
                </c:pt>
                <c:pt idx="7034">
                  <c:v>8848.27</c:v>
                </c:pt>
                <c:pt idx="7035">
                  <c:v>8737.11</c:v>
                </c:pt>
                <c:pt idx="7036">
                  <c:v>8924.82</c:v>
                </c:pt>
                <c:pt idx="7037">
                  <c:v>9529.66</c:v>
                </c:pt>
                <c:pt idx="7038">
                  <c:v>10720.64</c:v>
                </c:pt>
                <c:pt idx="7039">
                  <c:v>11386.5</c:v>
                </c:pt>
                <c:pt idx="7040">
                  <c:v>11776.06</c:v>
                </c:pt>
                <c:pt idx="7041">
                  <c:v>12260.94</c:v>
                </c:pt>
                <c:pt idx="7042">
                  <c:v>12717.7</c:v>
                </c:pt>
                <c:pt idx="7043">
                  <c:v>12979.83</c:v>
                </c:pt>
                <c:pt idx="7044">
                  <c:v>13165.78</c:v>
                </c:pt>
                <c:pt idx="7045">
                  <c:v>13313.41</c:v>
                </c:pt>
                <c:pt idx="7046">
                  <c:v>13422.49</c:v>
                </c:pt>
                <c:pt idx="7047">
                  <c:v>13312.18</c:v>
                </c:pt>
                <c:pt idx="7048">
                  <c:v>13087.15</c:v>
                </c:pt>
                <c:pt idx="7049">
                  <c:v>13033.65</c:v>
                </c:pt>
                <c:pt idx="7050">
                  <c:v>13172.15</c:v>
                </c:pt>
                <c:pt idx="7051">
                  <c:v>13364.99</c:v>
                </c:pt>
                <c:pt idx="7052">
                  <c:v>13117.34</c:v>
                </c:pt>
                <c:pt idx="7053">
                  <c:v>12584.62</c:v>
                </c:pt>
                <c:pt idx="7054">
                  <c:v>11498.74</c:v>
                </c:pt>
                <c:pt idx="7055">
                  <c:v>10635.1</c:v>
                </c:pt>
                <c:pt idx="7056">
                  <c:v>9913.5499999999993</c:v>
                </c:pt>
                <c:pt idx="7057">
                  <c:v>9422.51</c:v>
                </c:pt>
                <c:pt idx="7058">
                  <c:v>9116.77</c:v>
                </c:pt>
                <c:pt idx="7059">
                  <c:v>8768.59</c:v>
                </c:pt>
                <c:pt idx="7060">
                  <c:v>8786.56</c:v>
                </c:pt>
                <c:pt idx="7061">
                  <c:v>9022.67</c:v>
                </c:pt>
                <c:pt idx="7062">
                  <c:v>9709.2199999999993</c:v>
                </c:pt>
                <c:pt idx="7063">
                  <c:v>9939.0400000000009</c:v>
                </c:pt>
                <c:pt idx="7064">
                  <c:v>10404.26</c:v>
                </c:pt>
                <c:pt idx="7065">
                  <c:v>10867.85</c:v>
                </c:pt>
                <c:pt idx="7066">
                  <c:v>11389.84</c:v>
                </c:pt>
                <c:pt idx="7067">
                  <c:v>11606.8</c:v>
                </c:pt>
                <c:pt idx="7068">
                  <c:v>11874.14</c:v>
                </c:pt>
                <c:pt idx="7069">
                  <c:v>12068.2</c:v>
                </c:pt>
                <c:pt idx="7070">
                  <c:v>12117</c:v>
                </c:pt>
                <c:pt idx="7071">
                  <c:v>12246.07</c:v>
                </c:pt>
                <c:pt idx="7072">
                  <c:v>12255.74</c:v>
                </c:pt>
                <c:pt idx="7073">
                  <c:v>12231.14</c:v>
                </c:pt>
                <c:pt idx="7074">
                  <c:v>12444.57</c:v>
                </c:pt>
                <c:pt idx="7075">
                  <c:v>12570.61</c:v>
                </c:pt>
                <c:pt idx="7076">
                  <c:v>12410.27</c:v>
                </c:pt>
                <c:pt idx="7077">
                  <c:v>11826.9</c:v>
                </c:pt>
                <c:pt idx="7078">
                  <c:v>11042.88</c:v>
                </c:pt>
                <c:pt idx="7079">
                  <c:v>10192.120000000001</c:v>
                </c:pt>
                <c:pt idx="7080">
                  <c:v>9200.6200000000008</c:v>
                </c:pt>
                <c:pt idx="7081">
                  <c:v>8749.1299999999992</c:v>
                </c:pt>
                <c:pt idx="7082">
                  <c:v>8487.23</c:v>
                </c:pt>
                <c:pt idx="7083">
                  <c:v>8316.51</c:v>
                </c:pt>
                <c:pt idx="7084">
                  <c:v>8300.7000000000007</c:v>
                </c:pt>
                <c:pt idx="7085">
                  <c:v>8400.59</c:v>
                </c:pt>
                <c:pt idx="7086">
                  <c:v>8631.19</c:v>
                </c:pt>
                <c:pt idx="7087">
                  <c:v>8735.3799999999992</c:v>
                </c:pt>
                <c:pt idx="7088">
                  <c:v>9205.8799999999992</c:v>
                </c:pt>
                <c:pt idx="7089">
                  <c:v>9742.51</c:v>
                </c:pt>
                <c:pt idx="7090">
                  <c:v>10474.39</c:v>
                </c:pt>
                <c:pt idx="7091">
                  <c:v>10860.25</c:v>
                </c:pt>
                <c:pt idx="7092">
                  <c:v>11142.97</c:v>
                </c:pt>
                <c:pt idx="7093">
                  <c:v>11446.56</c:v>
                </c:pt>
                <c:pt idx="7094">
                  <c:v>11730.53</c:v>
                </c:pt>
                <c:pt idx="7095">
                  <c:v>11927.09</c:v>
                </c:pt>
                <c:pt idx="7096">
                  <c:v>12009.49</c:v>
                </c:pt>
                <c:pt idx="7097">
                  <c:v>12047.86</c:v>
                </c:pt>
                <c:pt idx="7098">
                  <c:v>12494.7</c:v>
                </c:pt>
                <c:pt idx="7099">
                  <c:v>12715.81</c:v>
                </c:pt>
                <c:pt idx="7100">
                  <c:v>12473.18</c:v>
                </c:pt>
                <c:pt idx="7101">
                  <c:v>11797.3</c:v>
                </c:pt>
                <c:pt idx="7102">
                  <c:v>10829.56</c:v>
                </c:pt>
                <c:pt idx="7103">
                  <c:v>9917.67</c:v>
                </c:pt>
                <c:pt idx="7104">
                  <c:v>9371.02</c:v>
                </c:pt>
                <c:pt idx="7105">
                  <c:v>8989.08</c:v>
                </c:pt>
                <c:pt idx="7106">
                  <c:v>8767.2199999999993</c:v>
                </c:pt>
                <c:pt idx="7107">
                  <c:v>8706.11</c:v>
                </c:pt>
                <c:pt idx="7108">
                  <c:v>8944.7000000000007</c:v>
                </c:pt>
                <c:pt idx="7109">
                  <c:v>9475.69</c:v>
                </c:pt>
                <c:pt idx="7110">
                  <c:v>10411.98</c:v>
                </c:pt>
                <c:pt idx="7111">
                  <c:v>10924.67</c:v>
                </c:pt>
                <c:pt idx="7112">
                  <c:v>11324.55</c:v>
                </c:pt>
                <c:pt idx="7113">
                  <c:v>11859.67</c:v>
                </c:pt>
                <c:pt idx="7114">
                  <c:v>12272.86</c:v>
                </c:pt>
                <c:pt idx="7115">
                  <c:v>12527.29</c:v>
                </c:pt>
                <c:pt idx="7116">
                  <c:v>12679.9</c:v>
                </c:pt>
                <c:pt idx="7117">
                  <c:v>12794.72</c:v>
                </c:pt>
                <c:pt idx="7118">
                  <c:v>12841.77</c:v>
                </c:pt>
                <c:pt idx="7119">
                  <c:v>12731.72</c:v>
                </c:pt>
                <c:pt idx="7120">
                  <c:v>12536.84</c:v>
                </c:pt>
                <c:pt idx="7121">
                  <c:v>12336.7</c:v>
                </c:pt>
                <c:pt idx="7122">
                  <c:v>12621.73</c:v>
                </c:pt>
                <c:pt idx="7123">
                  <c:v>12909.08</c:v>
                </c:pt>
                <c:pt idx="7124">
                  <c:v>12796.96</c:v>
                </c:pt>
                <c:pt idx="7125">
                  <c:v>12052.45</c:v>
                </c:pt>
                <c:pt idx="7126">
                  <c:v>10823.39</c:v>
                </c:pt>
                <c:pt idx="7127">
                  <c:v>9918.92</c:v>
                </c:pt>
                <c:pt idx="7128">
                  <c:v>9297.14</c:v>
                </c:pt>
                <c:pt idx="7129">
                  <c:v>8878.48</c:v>
                </c:pt>
                <c:pt idx="7130">
                  <c:v>8625.27</c:v>
                </c:pt>
                <c:pt idx="7131">
                  <c:v>8536.3700000000008</c:v>
                </c:pt>
                <c:pt idx="7132">
                  <c:v>8728.94</c:v>
                </c:pt>
                <c:pt idx="7133">
                  <c:v>9370.07</c:v>
                </c:pt>
                <c:pt idx="7134">
                  <c:v>10626.33</c:v>
                </c:pt>
                <c:pt idx="7135">
                  <c:v>11325.98</c:v>
                </c:pt>
                <c:pt idx="7136">
                  <c:v>11414.98</c:v>
                </c:pt>
                <c:pt idx="7137">
                  <c:v>11746.28</c:v>
                </c:pt>
                <c:pt idx="7138">
                  <c:v>12159.02</c:v>
                </c:pt>
                <c:pt idx="7139">
                  <c:v>12341.08</c:v>
                </c:pt>
                <c:pt idx="7140">
                  <c:v>12447.79</c:v>
                </c:pt>
                <c:pt idx="7141">
                  <c:v>12596.02</c:v>
                </c:pt>
                <c:pt idx="7142">
                  <c:v>12637.26</c:v>
                </c:pt>
                <c:pt idx="7143">
                  <c:v>12541.82</c:v>
                </c:pt>
                <c:pt idx="7144">
                  <c:v>12364.2</c:v>
                </c:pt>
                <c:pt idx="7145">
                  <c:v>12243.71</c:v>
                </c:pt>
                <c:pt idx="7146">
                  <c:v>12632.17</c:v>
                </c:pt>
                <c:pt idx="7147">
                  <c:v>13113.45</c:v>
                </c:pt>
                <c:pt idx="7148">
                  <c:v>12892.4</c:v>
                </c:pt>
                <c:pt idx="7149">
                  <c:v>12140.58</c:v>
                </c:pt>
                <c:pt idx="7150">
                  <c:v>10938.26</c:v>
                </c:pt>
                <c:pt idx="7151">
                  <c:v>9955.99</c:v>
                </c:pt>
                <c:pt idx="7152">
                  <c:v>9482.4</c:v>
                </c:pt>
                <c:pt idx="7153">
                  <c:v>9065.9599999999991</c:v>
                </c:pt>
                <c:pt idx="7154">
                  <c:v>8811.7999999999993</c:v>
                </c:pt>
                <c:pt idx="7155">
                  <c:v>8725.11</c:v>
                </c:pt>
                <c:pt idx="7156">
                  <c:v>8924.11</c:v>
                </c:pt>
                <c:pt idx="7157">
                  <c:v>9489.25</c:v>
                </c:pt>
                <c:pt idx="7158">
                  <c:v>10479.11</c:v>
                </c:pt>
                <c:pt idx="7159">
                  <c:v>11187.78</c:v>
                </c:pt>
                <c:pt idx="7160">
                  <c:v>11254.41</c:v>
                </c:pt>
                <c:pt idx="7161">
                  <c:v>11680.88</c:v>
                </c:pt>
                <c:pt idx="7162">
                  <c:v>12049.5</c:v>
                </c:pt>
                <c:pt idx="7163">
                  <c:v>12245.05</c:v>
                </c:pt>
                <c:pt idx="7164">
                  <c:v>12340.49</c:v>
                </c:pt>
                <c:pt idx="7165">
                  <c:v>12446.97</c:v>
                </c:pt>
                <c:pt idx="7166">
                  <c:v>12485.91</c:v>
                </c:pt>
                <c:pt idx="7167">
                  <c:v>12378.9</c:v>
                </c:pt>
                <c:pt idx="7168">
                  <c:v>12196.65</c:v>
                </c:pt>
                <c:pt idx="7169">
                  <c:v>12092.3</c:v>
                </c:pt>
                <c:pt idx="7170">
                  <c:v>12721.43</c:v>
                </c:pt>
                <c:pt idx="7171">
                  <c:v>13017.4</c:v>
                </c:pt>
                <c:pt idx="7172">
                  <c:v>13074.76</c:v>
                </c:pt>
                <c:pt idx="7173">
                  <c:v>12346.71</c:v>
                </c:pt>
                <c:pt idx="7174">
                  <c:v>11170.59</c:v>
                </c:pt>
                <c:pt idx="7175">
                  <c:v>10182.85</c:v>
                </c:pt>
                <c:pt idx="7176">
                  <c:v>9331.83</c:v>
                </c:pt>
                <c:pt idx="7177">
                  <c:v>8932.82</c:v>
                </c:pt>
                <c:pt idx="7178">
                  <c:v>8676.17</c:v>
                </c:pt>
                <c:pt idx="7179">
                  <c:v>8483.49</c:v>
                </c:pt>
                <c:pt idx="7180">
                  <c:v>8697.2800000000007</c:v>
                </c:pt>
                <c:pt idx="7181">
                  <c:v>9386.36</c:v>
                </c:pt>
                <c:pt idx="7182">
                  <c:v>10594.62</c:v>
                </c:pt>
                <c:pt idx="7183">
                  <c:v>10948.39</c:v>
                </c:pt>
                <c:pt idx="7184">
                  <c:v>11148.1</c:v>
                </c:pt>
                <c:pt idx="7185">
                  <c:v>11614.17</c:v>
                </c:pt>
                <c:pt idx="7186">
                  <c:v>12041</c:v>
                </c:pt>
                <c:pt idx="7187">
                  <c:v>12353.58</c:v>
                </c:pt>
                <c:pt idx="7188">
                  <c:v>12555.85</c:v>
                </c:pt>
                <c:pt idx="7189">
                  <c:v>12787.53</c:v>
                </c:pt>
                <c:pt idx="7190">
                  <c:v>12928.58</c:v>
                </c:pt>
                <c:pt idx="7191">
                  <c:v>12868.39</c:v>
                </c:pt>
                <c:pt idx="7192">
                  <c:v>12654.91</c:v>
                </c:pt>
                <c:pt idx="7193">
                  <c:v>12495.88</c:v>
                </c:pt>
                <c:pt idx="7194">
                  <c:v>12733.01</c:v>
                </c:pt>
                <c:pt idx="7195">
                  <c:v>12841.06</c:v>
                </c:pt>
                <c:pt idx="7196">
                  <c:v>12645.6</c:v>
                </c:pt>
                <c:pt idx="7197">
                  <c:v>11885.13</c:v>
                </c:pt>
                <c:pt idx="7198">
                  <c:v>10954.35</c:v>
                </c:pt>
                <c:pt idx="7199">
                  <c:v>9957.06</c:v>
                </c:pt>
                <c:pt idx="7200">
                  <c:v>9380.68</c:v>
                </c:pt>
                <c:pt idx="7201">
                  <c:v>8966.6</c:v>
                </c:pt>
                <c:pt idx="7202">
                  <c:v>8716.7199999999993</c:v>
                </c:pt>
                <c:pt idx="7203">
                  <c:v>8622.89</c:v>
                </c:pt>
                <c:pt idx="7204">
                  <c:v>8811.59</c:v>
                </c:pt>
                <c:pt idx="7205">
                  <c:v>9448.7800000000007</c:v>
                </c:pt>
                <c:pt idx="7206">
                  <c:v>10627.06</c:v>
                </c:pt>
                <c:pt idx="7207">
                  <c:v>10950.34</c:v>
                </c:pt>
                <c:pt idx="7208">
                  <c:v>11299.28</c:v>
                </c:pt>
                <c:pt idx="7209">
                  <c:v>11788.09</c:v>
                </c:pt>
                <c:pt idx="7210">
                  <c:v>12249.6</c:v>
                </c:pt>
                <c:pt idx="7211">
                  <c:v>12581.87</c:v>
                </c:pt>
                <c:pt idx="7212">
                  <c:v>12807.2</c:v>
                </c:pt>
                <c:pt idx="7213">
                  <c:v>13040.57</c:v>
                </c:pt>
                <c:pt idx="7214">
                  <c:v>13030.76</c:v>
                </c:pt>
                <c:pt idx="7215">
                  <c:v>12974.91</c:v>
                </c:pt>
                <c:pt idx="7216">
                  <c:v>12751.47</c:v>
                </c:pt>
                <c:pt idx="7217">
                  <c:v>12569.74</c:v>
                </c:pt>
                <c:pt idx="7218">
                  <c:v>12951.11</c:v>
                </c:pt>
                <c:pt idx="7219">
                  <c:v>13116.17</c:v>
                </c:pt>
                <c:pt idx="7220">
                  <c:v>12939.05</c:v>
                </c:pt>
                <c:pt idx="7221">
                  <c:v>12282.35</c:v>
                </c:pt>
                <c:pt idx="7222">
                  <c:v>11257.86</c:v>
                </c:pt>
                <c:pt idx="7223">
                  <c:v>10427.59</c:v>
                </c:pt>
                <c:pt idx="7224">
                  <c:v>9735.99</c:v>
                </c:pt>
                <c:pt idx="7225">
                  <c:v>9260.48</c:v>
                </c:pt>
                <c:pt idx="7226">
                  <c:v>8997.66</c:v>
                </c:pt>
                <c:pt idx="7227">
                  <c:v>8843.8799999999992</c:v>
                </c:pt>
                <c:pt idx="7228">
                  <c:v>8897.83</c:v>
                </c:pt>
                <c:pt idx="7229">
                  <c:v>9075.86</c:v>
                </c:pt>
                <c:pt idx="7230">
                  <c:v>9439.3799999999992</c:v>
                </c:pt>
                <c:pt idx="7231">
                  <c:v>9541.83</c:v>
                </c:pt>
                <c:pt idx="7232">
                  <c:v>9700.91</c:v>
                </c:pt>
                <c:pt idx="7233">
                  <c:v>10103.950000000001</c:v>
                </c:pt>
                <c:pt idx="7234">
                  <c:v>10536.17</c:v>
                </c:pt>
                <c:pt idx="7235">
                  <c:v>10901.09</c:v>
                </c:pt>
                <c:pt idx="7236">
                  <c:v>11041.85</c:v>
                </c:pt>
                <c:pt idx="7237">
                  <c:v>11091.56</c:v>
                </c:pt>
                <c:pt idx="7238">
                  <c:v>11191.33</c:v>
                </c:pt>
                <c:pt idx="7239">
                  <c:v>11199.86</c:v>
                </c:pt>
                <c:pt idx="7240">
                  <c:v>11196.12</c:v>
                </c:pt>
                <c:pt idx="7241">
                  <c:v>11382.81</c:v>
                </c:pt>
                <c:pt idx="7242">
                  <c:v>11716.99</c:v>
                </c:pt>
                <c:pt idx="7243">
                  <c:v>11715.14</c:v>
                </c:pt>
                <c:pt idx="7244">
                  <c:v>12227.91</c:v>
                </c:pt>
                <c:pt idx="7245">
                  <c:v>11731.38</c:v>
                </c:pt>
                <c:pt idx="7246">
                  <c:v>10898.25</c:v>
                </c:pt>
                <c:pt idx="7247">
                  <c:v>10123.93</c:v>
                </c:pt>
                <c:pt idx="7248">
                  <c:v>9228.25</c:v>
                </c:pt>
                <c:pt idx="7249">
                  <c:v>8789.2000000000007</c:v>
                </c:pt>
                <c:pt idx="7250">
                  <c:v>8513.18</c:v>
                </c:pt>
                <c:pt idx="7251">
                  <c:v>8347.01</c:v>
                </c:pt>
                <c:pt idx="7252">
                  <c:v>8335.02</c:v>
                </c:pt>
                <c:pt idx="7253">
                  <c:v>8473.4</c:v>
                </c:pt>
                <c:pt idx="7254">
                  <c:v>8709.2900000000009</c:v>
                </c:pt>
                <c:pt idx="7255">
                  <c:v>8571.76</c:v>
                </c:pt>
                <c:pt idx="7256">
                  <c:v>8737.3700000000008</c:v>
                </c:pt>
                <c:pt idx="7257">
                  <c:v>8979.01</c:v>
                </c:pt>
                <c:pt idx="7258">
                  <c:v>9447.83</c:v>
                </c:pt>
                <c:pt idx="7259">
                  <c:v>9834.7199999999993</c:v>
                </c:pt>
                <c:pt idx="7260">
                  <c:v>10104.49</c:v>
                </c:pt>
                <c:pt idx="7261">
                  <c:v>10331.799999999999</c:v>
                </c:pt>
                <c:pt idx="7262">
                  <c:v>10562.35</c:v>
                </c:pt>
                <c:pt idx="7263">
                  <c:v>10687.29</c:v>
                </c:pt>
                <c:pt idx="7264">
                  <c:v>10824.48</c:v>
                </c:pt>
                <c:pt idx="7265">
                  <c:v>10994.42</c:v>
                </c:pt>
                <c:pt idx="7266">
                  <c:v>11752.51</c:v>
                </c:pt>
                <c:pt idx="7267">
                  <c:v>12032.37</c:v>
                </c:pt>
                <c:pt idx="7268">
                  <c:v>12055.82</c:v>
                </c:pt>
                <c:pt idx="7269">
                  <c:v>11423.44</c:v>
                </c:pt>
                <c:pt idx="7270">
                  <c:v>10525.37</c:v>
                </c:pt>
                <c:pt idx="7271">
                  <c:v>9666.2199999999993</c:v>
                </c:pt>
                <c:pt idx="7272">
                  <c:v>9060.6</c:v>
                </c:pt>
                <c:pt idx="7273">
                  <c:v>8742.91</c:v>
                </c:pt>
                <c:pt idx="7274">
                  <c:v>8594.7099999999991</c:v>
                </c:pt>
                <c:pt idx="7275">
                  <c:v>8583.25</c:v>
                </c:pt>
                <c:pt idx="7276">
                  <c:v>8877.41</c:v>
                </c:pt>
                <c:pt idx="7277">
                  <c:v>9647.84</c:v>
                </c:pt>
                <c:pt idx="7278">
                  <c:v>10906.99</c:v>
                </c:pt>
                <c:pt idx="7279">
                  <c:v>11482.77</c:v>
                </c:pt>
                <c:pt idx="7280">
                  <c:v>11808.25</c:v>
                </c:pt>
                <c:pt idx="7281">
                  <c:v>12267.28</c:v>
                </c:pt>
                <c:pt idx="7282">
                  <c:v>12648.65</c:v>
                </c:pt>
                <c:pt idx="7283">
                  <c:v>12978.6</c:v>
                </c:pt>
                <c:pt idx="7284">
                  <c:v>13214.38</c:v>
                </c:pt>
                <c:pt idx="7285">
                  <c:v>13399.59</c:v>
                </c:pt>
                <c:pt idx="7286">
                  <c:v>13465.31</c:v>
                </c:pt>
                <c:pt idx="7287">
                  <c:v>13268.36</c:v>
                </c:pt>
                <c:pt idx="7288">
                  <c:v>12996.1</c:v>
                </c:pt>
                <c:pt idx="7289">
                  <c:v>13242.93</c:v>
                </c:pt>
                <c:pt idx="7290">
                  <c:v>13211.64</c:v>
                </c:pt>
                <c:pt idx="7291">
                  <c:v>13225.09</c:v>
                </c:pt>
                <c:pt idx="7292">
                  <c:v>12944.65</c:v>
                </c:pt>
                <c:pt idx="7293">
                  <c:v>12283.62</c:v>
                </c:pt>
                <c:pt idx="7294">
                  <c:v>11177.01</c:v>
                </c:pt>
                <c:pt idx="7295">
                  <c:v>10230.49</c:v>
                </c:pt>
                <c:pt idx="7296">
                  <c:v>9387.56</c:v>
                </c:pt>
                <c:pt idx="7297">
                  <c:v>8975.17</c:v>
                </c:pt>
                <c:pt idx="7298">
                  <c:v>8717.19</c:v>
                </c:pt>
                <c:pt idx="7299">
                  <c:v>8611.08</c:v>
                </c:pt>
                <c:pt idx="7300">
                  <c:v>8782.66</c:v>
                </c:pt>
                <c:pt idx="7301">
                  <c:v>9534.0400000000009</c:v>
                </c:pt>
                <c:pt idx="7302">
                  <c:v>10660.79</c:v>
                </c:pt>
                <c:pt idx="7303">
                  <c:v>11077.65</c:v>
                </c:pt>
                <c:pt idx="7304">
                  <c:v>11098.52</c:v>
                </c:pt>
                <c:pt idx="7305">
                  <c:v>11519.91</c:v>
                </c:pt>
                <c:pt idx="7306">
                  <c:v>11922.84</c:v>
                </c:pt>
                <c:pt idx="7307">
                  <c:v>12171.66</c:v>
                </c:pt>
                <c:pt idx="7308">
                  <c:v>12308.56</c:v>
                </c:pt>
                <c:pt idx="7309">
                  <c:v>12409.51</c:v>
                </c:pt>
                <c:pt idx="7310">
                  <c:v>12391.08</c:v>
                </c:pt>
                <c:pt idx="7311">
                  <c:v>12270.77</c:v>
                </c:pt>
                <c:pt idx="7312">
                  <c:v>12096.1</c:v>
                </c:pt>
                <c:pt idx="7313">
                  <c:v>12089.38</c:v>
                </c:pt>
                <c:pt idx="7314">
                  <c:v>12645.73</c:v>
                </c:pt>
                <c:pt idx="7315">
                  <c:v>13136.7</c:v>
                </c:pt>
                <c:pt idx="7316">
                  <c:v>12700.21</c:v>
                </c:pt>
                <c:pt idx="7317">
                  <c:v>12313.78</c:v>
                </c:pt>
                <c:pt idx="7318">
                  <c:v>11189.89</c:v>
                </c:pt>
                <c:pt idx="7319">
                  <c:v>10184.780000000001</c:v>
                </c:pt>
                <c:pt idx="7320">
                  <c:v>9368</c:v>
                </c:pt>
                <c:pt idx="7321">
                  <c:v>8975.7099999999991</c:v>
                </c:pt>
                <c:pt idx="7322">
                  <c:v>8721.77</c:v>
                </c:pt>
                <c:pt idx="7323">
                  <c:v>8647.3799999999992</c:v>
                </c:pt>
                <c:pt idx="7324">
                  <c:v>8844.2199999999993</c:v>
                </c:pt>
                <c:pt idx="7325">
                  <c:v>9290.3700000000008</c:v>
                </c:pt>
                <c:pt idx="7326">
                  <c:v>10496.16</c:v>
                </c:pt>
                <c:pt idx="7327">
                  <c:v>11005.71</c:v>
                </c:pt>
                <c:pt idx="7328">
                  <c:v>11088.06</c:v>
                </c:pt>
                <c:pt idx="7329">
                  <c:v>11532.12</c:v>
                </c:pt>
                <c:pt idx="7330">
                  <c:v>11854.83</c:v>
                </c:pt>
                <c:pt idx="7331">
                  <c:v>12034.59</c:v>
                </c:pt>
                <c:pt idx="7332">
                  <c:v>12508.45</c:v>
                </c:pt>
                <c:pt idx="7333">
                  <c:v>12718.65</c:v>
                </c:pt>
                <c:pt idx="7334">
                  <c:v>12840.14</c:v>
                </c:pt>
                <c:pt idx="7335">
                  <c:v>12712.64</c:v>
                </c:pt>
                <c:pt idx="7336">
                  <c:v>12682.53</c:v>
                </c:pt>
                <c:pt idx="7337">
                  <c:v>12626.28</c:v>
                </c:pt>
                <c:pt idx="7338">
                  <c:v>12744.1</c:v>
                </c:pt>
                <c:pt idx="7339">
                  <c:v>13379.46</c:v>
                </c:pt>
                <c:pt idx="7340">
                  <c:v>13146.59</c:v>
                </c:pt>
                <c:pt idx="7341">
                  <c:v>12380.14</c:v>
                </c:pt>
                <c:pt idx="7342">
                  <c:v>11316.23</c:v>
                </c:pt>
                <c:pt idx="7343">
                  <c:v>10273.209999999999</c:v>
                </c:pt>
                <c:pt idx="7344">
                  <c:v>9400.83</c:v>
                </c:pt>
                <c:pt idx="7345">
                  <c:v>9024.44</c:v>
                </c:pt>
                <c:pt idx="7346">
                  <c:v>8761.4</c:v>
                </c:pt>
                <c:pt idx="7347">
                  <c:v>8688.24</c:v>
                </c:pt>
                <c:pt idx="7348">
                  <c:v>8888.2099999999991</c:v>
                </c:pt>
                <c:pt idx="7349">
                  <c:v>9479.85</c:v>
                </c:pt>
                <c:pt idx="7350">
                  <c:v>10638.92</c:v>
                </c:pt>
                <c:pt idx="7351">
                  <c:v>11251.89</c:v>
                </c:pt>
                <c:pt idx="7352">
                  <c:v>11322.18</c:v>
                </c:pt>
                <c:pt idx="7353">
                  <c:v>11455.22</c:v>
                </c:pt>
                <c:pt idx="7354">
                  <c:v>11818.22</c:v>
                </c:pt>
                <c:pt idx="7355">
                  <c:v>12168.97</c:v>
                </c:pt>
                <c:pt idx="7356">
                  <c:v>12282.17</c:v>
                </c:pt>
                <c:pt idx="7357">
                  <c:v>12371.39</c:v>
                </c:pt>
                <c:pt idx="7358">
                  <c:v>12392.52</c:v>
                </c:pt>
                <c:pt idx="7359">
                  <c:v>12270.99</c:v>
                </c:pt>
                <c:pt idx="7360">
                  <c:v>12106.18</c:v>
                </c:pt>
                <c:pt idx="7361">
                  <c:v>12168.68</c:v>
                </c:pt>
                <c:pt idx="7362">
                  <c:v>12747.33</c:v>
                </c:pt>
                <c:pt idx="7363">
                  <c:v>13199.17</c:v>
                </c:pt>
                <c:pt idx="7364">
                  <c:v>13007.04</c:v>
                </c:pt>
                <c:pt idx="7365">
                  <c:v>12401.35</c:v>
                </c:pt>
                <c:pt idx="7366">
                  <c:v>11253.12</c:v>
                </c:pt>
                <c:pt idx="7367">
                  <c:v>10252.68</c:v>
                </c:pt>
                <c:pt idx="7368">
                  <c:v>9330.1299999999992</c:v>
                </c:pt>
                <c:pt idx="7369">
                  <c:v>8944.7800000000007</c:v>
                </c:pt>
                <c:pt idx="7370">
                  <c:v>8677.99</c:v>
                </c:pt>
                <c:pt idx="7371">
                  <c:v>8617.7099999999991</c:v>
                </c:pt>
                <c:pt idx="7372">
                  <c:v>8808.2000000000007</c:v>
                </c:pt>
                <c:pt idx="7373">
                  <c:v>9396.5499999999993</c:v>
                </c:pt>
                <c:pt idx="7374">
                  <c:v>10667.29</c:v>
                </c:pt>
                <c:pt idx="7375">
                  <c:v>11249.15</c:v>
                </c:pt>
                <c:pt idx="7376">
                  <c:v>11327.57</c:v>
                </c:pt>
                <c:pt idx="7377">
                  <c:v>11426.24</c:v>
                </c:pt>
                <c:pt idx="7378">
                  <c:v>11675.12</c:v>
                </c:pt>
                <c:pt idx="7379">
                  <c:v>11660.61</c:v>
                </c:pt>
                <c:pt idx="7380">
                  <c:v>11601.78</c:v>
                </c:pt>
                <c:pt idx="7381">
                  <c:v>11507.47</c:v>
                </c:pt>
                <c:pt idx="7382">
                  <c:v>11370.01</c:v>
                </c:pt>
                <c:pt idx="7383">
                  <c:v>11268.3</c:v>
                </c:pt>
                <c:pt idx="7384">
                  <c:v>11345.39</c:v>
                </c:pt>
                <c:pt idx="7385">
                  <c:v>11486.91</c:v>
                </c:pt>
                <c:pt idx="7386">
                  <c:v>12298.03</c:v>
                </c:pt>
                <c:pt idx="7387">
                  <c:v>12594.08</c:v>
                </c:pt>
                <c:pt idx="7388">
                  <c:v>12428.12</c:v>
                </c:pt>
                <c:pt idx="7389">
                  <c:v>11937.97</c:v>
                </c:pt>
                <c:pt idx="7390">
                  <c:v>11042.74</c:v>
                </c:pt>
                <c:pt idx="7391">
                  <c:v>10140.969999999999</c:v>
                </c:pt>
                <c:pt idx="7392">
                  <c:v>9542.7900000000009</c:v>
                </c:pt>
                <c:pt idx="7393">
                  <c:v>9124.25</c:v>
                </c:pt>
                <c:pt idx="7394">
                  <c:v>8801.31</c:v>
                </c:pt>
                <c:pt idx="7395">
                  <c:v>8654.4699999999993</c:v>
                </c:pt>
                <c:pt idx="7396">
                  <c:v>8682.59</c:v>
                </c:pt>
                <c:pt idx="7397">
                  <c:v>8988.9599999999991</c:v>
                </c:pt>
                <c:pt idx="7398">
                  <c:v>9519.06</c:v>
                </c:pt>
                <c:pt idx="7399">
                  <c:v>9724.3700000000008</c:v>
                </c:pt>
                <c:pt idx="7400">
                  <c:v>10161.86</c:v>
                </c:pt>
                <c:pt idx="7401">
                  <c:v>10541.25</c:v>
                </c:pt>
                <c:pt idx="7402">
                  <c:v>10756.1</c:v>
                </c:pt>
                <c:pt idx="7403">
                  <c:v>10767.85</c:v>
                </c:pt>
                <c:pt idx="7404">
                  <c:v>10691.54</c:v>
                </c:pt>
                <c:pt idx="7405">
                  <c:v>10502.25</c:v>
                </c:pt>
                <c:pt idx="7406">
                  <c:v>10438.709999999999</c:v>
                </c:pt>
                <c:pt idx="7407">
                  <c:v>10432.49</c:v>
                </c:pt>
                <c:pt idx="7408">
                  <c:v>10673.7</c:v>
                </c:pt>
                <c:pt idx="7409">
                  <c:v>11211.5</c:v>
                </c:pt>
                <c:pt idx="7410">
                  <c:v>11690.93</c:v>
                </c:pt>
                <c:pt idx="7411">
                  <c:v>11884.64</c:v>
                </c:pt>
                <c:pt idx="7412">
                  <c:v>11885</c:v>
                </c:pt>
                <c:pt idx="7413">
                  <c:v>11480.26</c:v>
                </c:pt>
                <c:pt idx="7414">
                  <c:v>10682.21</c:v>
                </c:pt>
                <c:pt idx="7415">
                  <c:v>9897.85</c:v>
                </c:pt>
                <c:pt idx="7416">
                  <c:v>9323.2099999999991</c:v>
                </c:pt>
                <c:pt idx="7417">
                  <c:v>8903.31</c:v>
                </c:pt>
                <c:pt idx="7418">
                  <c:v>8895.41</c:v>
                </c:pt>
                <c:pt idx="7419">
                  <c:v>8607.6200000000008</c:v>
                </c:pt>
                <c:pt idx="7420">
                  <c:v>8397.7800000000007</c:v>
                </c:pt>
                <c:pt idx="7421">
                  <c:v>8405.44</c:v>
                </c:pt>
                <c:pt idx="7422">
                  <c:v>8637.6299999999992</c:v>
                </c:pt>
                <c:pt idx="7423">
                  <c:v>8957.91</c:v>
                </c:pt>
                <c:pt idx="7424">
                  <c:v>9123.32</c:v>
                </c:pt>
                <c:pt idx="7425">
                  <c:v>9468.32</c:v>
                </c:pt>
                <c:pt idx="7426">
                  <c:v>9823.7000000000007</c:v>
                </c:pt>
                <c:pt idx="7427">
                  <c:v>10047.32</c:v>
                </c:pt>
                <c:pt idx="7428">
                  <c:v>10077.39</c:v>
                </c:pt>
                <c:pt idx="7429">
                  <c:v>10090.36</c:v>
                </c:pt>
                <c:pt idx="7430">
                  <c:v>10033.629999999999</c:v>
                </c:pt>
                <c:pt idx="7431">
                  <c:v>10034.5</c:v>
                </c:pt>
                <c:pt idx="7432">
                  <c:v>10138.280000000001</c:v>
                </c:pt>
                <c:pt idx="7433">
                  <c:v>10502.75</c:v>
                </c:pt>
                <c:pt idx="7434">
                  <c:v>10621.02</c:v>
                </c:pt>
                <c:pt idx="7435">
                  <c:v>11528.54</c:v>
                </c:pt>
                <c:pt idx="7436">
                  <c:v>11911.57</c:v>
                </c:pt>
                <c:pt idx="7437">
                  <c:v>11972.27</c:v>
                </c:pt>
                <c:pt idx="7438">
                  <c:v>11464.32</c:v>
                </c:pt>
                <c:pt idx="7439">
                  <c:v>10470.73</c:v>
                </c:pt>
                <c:pt idx="7440">
                  <c:v>9770.2000000000007</c:v>
                </c:pt>
                <c:pt idx="7441">
                  <c:v>9199.6200000000008</c:v>
                </c:pt>
                <c:pt idx="7442">
                  <c:v>8832.9699999999993</c:v>
                </c:pt>
                <c:pt idx="7443">
                  <c:v>8671.7099999999991</c:v>
                </c:pt>
                <c:pt idx="7444">
                  <c:v>8691.3799999999992</c:v>
                </c:pt>
                <c:pt idx="7445">
                  <c:v>8931.1299999999992</c:v>
                </c:pt>
                <c:pt idx="7446">
                  <c:v>9759.2099999999991</c:v>
                </c:pt>
                <c:pt idx="7447">
                  <c:v>11138.92</c:v>
                </c:pt>
                <c:pt idx="7448">
                  <c:v>11905</c:v>
                </c:pt>
                <c:pt idx="7449">
                  <c:v>11997.58</c:v>
                </c:pt>
                <c:pt idx="7450">
                  <c:v>12067.03</c:v>
                </c:pt>
                <c:pt idx="7451">
                  <c:v>12489.18</c:v>
                </c:pt>
                <c:pt idx="7452">
                  <c:v>12466.47</c:v>
                </c:pt>
                <c:pt idx="7453">
                  <c:v>12458.57</c:v>
                </c:pt>
                <c:pt idx="7454">
                  <c:v>12381.12</c:v>
                </c:pt>
                <c:pt idx="7455">
                  <c:v>12272.98</c:v>
                </c:pt>
                <c:pt idx="7456">
                  <c:v>12173.06</c:v>
                </c:pt>
                <c:pt idx="7457">
                  <c:v>12187.36</c:v>
                </c:pt>
                <c:pt idx="7458">
                  <c:v>12598.36</c:v>
                </c:pt>
                <c:pt idx="7459">
                  <c:v>13341.6</c:v>
                </c:pt>
                <c:pt idx="7460">
                  <c:v>13169.39</c:v>
                </c:pt>
                <c:pt idx="7461">
                  <c:v>12899.99</c:v>
                </c:pt>
                <c:pt idx="7462">
                  <c:v>12305.18</c:v>
                </c:pt>
                <c:pt idx="7463">
                  <c:v>11321.36</c:v>
                </c:pt>
                <c:pt idx="7464">
                  <c:v>10364.15</c:v>
                </c:pt>
                <c:pt idx="7465">
                  <c:v>9566.5400000000009</c:v>
                </c:pt>
                <c:pt idx="7466">
                  <c:v>9203.4599999999991</c:v>
                </c:pt>
                <c:pt idx="7467">
                  <c:v>8986.27</c:v>
                </c:pt>
                <c:pt idx="7468">
                  <c:v>8766.2900000000009</c:v>
                </c:pt>
                <c:pt idx="7469">
                  <c:v>9118.4599999999991</c:v>
                </c:pt>
                <c:pt idx="7470">
                  <c:v>9992.6</c:v>
                </c:pt>
                <c:pt idx="7471">
                  <c:v>11225.61</c:v>
                </c:pt>
                <c:pt idx="7472">
                  <c:v>11932.5</c:v>
                </c:pt>
                <c:pt idx="7473">
                  <c:v>12229.52</c:v>
                </c:pt>
                <c:pt idx="7474">
                  <c:v>12178.29</c:v>
                </c:pt>
                <c:pt idx="7475">
                  <c:v>12459.19</c:v>
                </c:pt>
                <c:pt idx="7476">
                  <c:v>12288.28</c:v>
                </c:pt>
                <c:pt idx="7477">
                  <c:v>12546.64</c:v>
                </c:pt>
                <c:pt idx="7478">
                  <c:v>12401.54</c:v>
                </c:pt>
                <c:pt idx="7479">
                  <c:v>12424.51</c:v>
                </c:pt>
                <c:pt idx="7480">
                  <c:v>12215.83</c:v>
                </c:pt>
                <c:pt idx="7481">
                  <c:v>12251.87</c:v>
                </c:pt>
                <c:pt idx="7482">
                  <c:v>13039.66</c:v>
                </c:pt>
                <c:pt idx="7483">
                  <c:v>13650.55</c:v>
                </c:pt>
                <c:pt idx="7484">
                  <c:v>13317.33</c:v>
                </c:pt>
                <c:pt idx="7485">
                  <c:v>12923.74</c:v>
                </c:pt>
                <c:pt idx="7486">
                  <c:v>12216.78</c:v>
                </c:pt>
                <c:pt idx="7487">
                  <c:v>11171.39</c:v>
                </c:pt>
                <c:pt idx="7488">
                  <c:v>10224.200000000001</c:v>
                </c:pt>
                <c:pt idx="7489">
                  <c:v>9753.98</c:v>
                </c:pt>
                <c:pt idx="7490">
                  <c:v>9390.39</c:v>
                </c:pt>
                <c:pt idx="7491">
                  <c:v>9174.02</c:v>
                </c:pt>
                <c:pt idx="7492">
                  <c:v>9144.92</c:v>
                </c:pt>
                <c:pt idx="7493">
                  <c:v>9461.5499999999993</c:v>
                </c:pt>
                <c:pt idx="7494">
                  <c:v>10309.790000000001</c:v>
                </c:pt>
                <c:pt idx="7495">
                  <c:v>11442.52</c:v>
                </c:pt>
                <c:pt idx="7496">
                  <c:v>12102.29</c:v>
                </c:pt>
                <c:pt idx="7497">
                  <c:v>12349.3</c:v>
                </c:pt>
                <c:pt idx="7498">
                  <c:v>12551.4</c:v>
                </c:pt>
                <c:pt idx="7499">
                  <c:v>12700.93</c:v>
                </c:pt>
                <c:pt idx="7500">
                  <c:v>12700.24</c:v>
                </c:pt>
                <c:pt idx="7501">
                  <c:v>12684.1</c:v>
                </c:pt>
                <c:pt idx="7502">
                  <c:v>12574.75</c:v>
                </c:pt>
                <c:pt idx="7503">
                  <c:v>12516.35</c:v>
                </c:pt>
                <c:pt idx="7504">
                  <c:v>12267.71</c:v>
                </c:pt>
                <c:pt idx="7505">
                  <c:v>12356.35</c:v>
                </c:pt>
                <c:pt idx="7506">
                  <c:v>13404.52</c:v>
                </c:pt>
                <c:pt idx="7507">
                  <c:v>13620.11</c:v>
                </c:pt>
                <c:pt idx="7508">
                  <c:v>13287.1</c:v>
                </c:pt>
                <c:pt idx="7509">
                  <c:v>12926.3</c:v>
                </c:pt>
                <c:pt idx="7510">
                  <c:v>12159.29</c:v>
                </c:pt>
                <c:pt idx="7511">
                  <c:v>11153.99</c:v>
                </c:pt>
                <c:pt idx="7512">
                  <c:v>10309.02</c:v>
                </c:pt>
                <c:pt idx="7513">
                  <c:v>9641.66</c:v>
                </c:pt>
                <c:pt idx="7514">
                  <c:v>9289.23</c:v>
                </c:pt>
                <c:pt idx="7515">
                  <c:v>9084.1200000000008</c:v>
                </c:pt>
                <c:pt idx="7516">
                  <c:v>9050.49</c:v>
                </c:pt>
                <c:pt idx="7517">
                  <c:v>9319.69</c:v>
                </c:pt>
                <c:pt idx="7518">
                  <c:v>10112.780000000001</c:v>
                </c:pt>
                <c:pt idx="7519">
                  <c:v>11232.35</c:v>
                </c:pt>
                <c:pt idx="7520">
                  <c:v>11901.53</c:v>
                </c:pt>
                <c:pt idx="7521">
                  <c:v>12213.6</c:v>
                </c:pt>
                <c:pt idx="7522">
                  <c:v>12505.22</c:v>
                </c:pt>
                <c:pt idx="7523">
                  <c:v>12751.43</c:v>
                </c:pt>
                <c:pt idx="7524">
                  <c:v>12805.56</c:v>
                </c:pt>
                <c:pt idx="7525">
                  <c:v>12825.18</c:v>
                </c:pt>
                <c:pt idx="7526">
                  <c:v>12868.53</c:v>
                </c:pt>
                <c:pt idx="7527">
                  <c:v>12828.46</c:v>
                </c:pt>
                <c:pt idx="7528">
                  <c:v>12452.82</c:v>
                </c:pt>
                <c:pt idx="7529">
                  <c:v>12523.42</c:v>
                </c:pt>
                <c:pt idx="7530">
                  <c:v>13413.31</c:v>
                </c:pt>
                <c:pt idx="7531">
                  <c:v>13576.41</c:v>
                </c:pt>
                <c:pt idx="7532">
                  <c:v>13214.54</c:v>
                </c:pt>
                <c:pt idx="7533">
                  <c:v>12829.06</c:v>
                </c:pt>
                <c:pt idx="7534">
                  <c:v>12082.96</c:v>
                </c:pt>
                <c:pt idx="7535">
                  <c:v>11081.79</c:v>
                </c:pt>
                <c:pt idx="7536">
                  <c:v>10239.18</c:v>
                </c:pt>
                <c:pt idx="7537">
                  <c:v>9485.26</c:v>
                </c:pt>
                <c:pt idx="7538">
                  <c:v>9092.74</c:v>
                </c:pt>
                <c:pt idx="7539">
                  <c:v>8856.33</c:v>
                </c:pt>
                <c:pt idx="7540">
                  <c:v>8790.1</c:v>
                </c:pt>
                <c:pt idx="7541">
                  <c:v>9032.17</c:v>
                </c:pt>
                <c:pt idx="7542">
                  <c:v>9816.08</c:v>
                </c:pt>
                <c:pt idx="7543">
                  <c:v>10440.68</c:v>
                </c:pt>
                <c:pt idx="7544">
                  <c:v>11125.11</c:v>
                </c:pt>
                <c:pt idx="7545">
                  <c:v>11722.17</c:v>
                </c:pt>
                <c:pt idx="7546">
                  <c:v>12050.78</c:v>
                </c:pt>
                <c:pt idx="7547">
                  <c:v>12309.02</c:v>
                </c:pt>
                <c:pt idx="7548">
                  <c:v>12396.86</c:v>
                </c:pt>
                <c:pt idx="7549">
                  <c:v>12418.57</c:v>
                </c:pt>
                <c:pt idx="7550">
                  <c:v>12448.26</c:v>
                </c:pt>
                <c:pt idx="7551">
                  <c:v>12280.37</c:v>
                </c:pt>
                <c:pt idx="7552">
                  <c:v>12073.52</c:v>
                </c:pt>
                <c:pt idx="7553">
                  <c:v>12029.09</c:v>
                </c:pt>
                <c:pt idx="7554">
                  <c:v>12885.5</c:v>
                </c:pt>
                <c:pt idx="7555">
                  <c:v>12966.19</c:v>
                </c:pt>
                <c:pt idx="7556">
                  <c:v>12481.38</c:v>
                </c:pt>
                <c:pt idx="7557">
                  <c:v>12095.14</c:v>
                </c:pt>
                <c:pt idx="7558">
                  <c:v>11631.85</c:v>
                </c:pt>
                <c:pt idx="7559">
                  <c:v>10873.4</c:v>
                </c:pt>
                <c:pt idx="7560">
                  <c:v>10145.700000000001</c:v>
                </c:pt>
                <c:pt idx="7561">
                  <c:v>9360.18</c:v>
                </c:pt>
                <c:pt idx="7562">
                  <c:v>8947.35</c:v>
                </c:pt>
                <c:pt idx="7563">
                  <c:v>8672.93</c:v>
                </c:pt>
                <c:pt idx="7564">
                  <c:v>8561.5400000000009</c:v>
                </c:pt>
                <c:pt idx="7565">
                  <c:v>8639.0400000000009</c:v>
                </c:pt>
                <c:pt idx="7566">
                  <c:v>9023.16</c:v>
                </c:pt>
                <c:pt idx="7567">
                  <c:v>9370.68</c:v>
                </c:pt>
                <c:pt idx="7568">
                  <c:v>9724.81</c:v>
                </c:pt>
                <c:pt idx="7569">
                  <c:v>10234.41</c:v>
                </c:pt>
                <c:pt idx="7570">
                  <c:v>10623.05</c:v>
                </c:pt>
                <c:pt idx="7571">
                  <c:v>10785.75</c:v>
                </c:pt>
                <c:pt idx="7572">
                  <c:v>10729.75</c:v>
                </c:pt>
                <c:pt idx="7573">
                  <c:v>10681.2</c:v>
                </c:pt>
                <c:pt idx="7574">
                  <c:v>10504.55</c:v>
                </c:pt>
                <c:pt idx="7575">
                  <c:v>10354.25</c:v>
                </c:pt>
                <c:pt idx="7576">
                  <c:v>10354.32</c:v>
                </c:pt>
                <c:pt idx="7577">
                  <c:v>10647.41</c:v>
                </c:pt>
                <c:pt idx="7578">
                  <c:v>11082.7</c:v>
                </c:pt>
                <c:pt idx="7579">
                  <c:v>11789.3</c:v>
                </c:pt>
                <c:pt idx="7580">
                  <c:v>11687.63</c:v>
                </c:pt>
                <c:pt idx="7581">
                  <c:v>11366.2</c:v>
                </c:pt>
                <c:pt idx="7582">
                  <c:v>10805.29</c:v>
                </c:pt>
                <c:pt idx="7583">
                  <c:v>10467.69</c:v>
                </c:pt>
                <c:pt idx="7584">
                  <c:v>10145.700000000001</c:v>
                </c:pt>
                <c:pt idx="7585">
                  <c:v>9360.18</c:v>
                </c:pt>
                <c:pt idx="7586">
                  <c:v>8947.35</c:v>
                </c:pt>
                <c:pt idx="7587">
                  <c:v>8672.93</c:v>
                </c:pt>
                <c:pt idx="7588">
                  <c:v>8561.5400000000009</c:v>
                </c:pt>
                <c:pt idx="7589">
                  <c:v>8639.0400000000009</c:v>
                </c:pt>
                <c:pt idx="7590">
                  <c:v>9023.16</c:v>
                </c:pt>
                <c:pt idx="7591">
                  <c:v>9370.68</c:v>
                </c:pt>
                <c:pt idx="7592">
                  <c:v>9724.81</c:v>
                </c:pt>
                <c:pt idx="7593">
                  <c:v>10234.41</c:v>
                </c:pt>
                <c:pt idx="7594">
                  <c:v>10623.05</c:v>
                </c:pt>
                <c:pt idx="7595">
                  <c:v>10785.75</c:v>
                </c:pt>
                <c:pt idx="7596">
                  <c:v>10729.75</c:v>
                </c:pt>
                <c:pt idx="7597">
                  <c:v>10681.2</c:v>
                </c:pt>
                <c:pt idx="7598">
                  <c:v>10504.55</c:v>
                </c:pt>
                <c:pt idx="7599">
                  <c:v>10354.25</c:v>
                </c:pt>
                <c:pt idx="7600">
                  <c:v>10354.32</c:v>
                </c:pt>
                <c:pt idx="7601">
                  <c:v>10647.41</c:v>
                </c:pt>
                <c:pt idx="7602">
                  <c:v>11082.7</c:v>
                </c:pt>
                <c:pt idx="7603">
                  <c:v>11789.3</c:v>
                </c:pt>
                <c:pt idx="7604">
                  <c:v>11687.63</c:v>
                </c:pt>
                <c:pt idx="7605">
                  <c:v>11366.2</c:v>
                </c:pt>
                <c:pt idx="7606">
                  <c:v>10805.29</c:v>
                </c:pt>
                <c:pt idx="7607">
                  <c:v>10467.69</c:v>
                </c:pt>
                <c:pt idx="7608">
                  <c:v>9245.98</c:v>
                </c:pt>
                <c:pt idx="7609">
                  <c:v>8930.52</c:v>
                </c:pt>
                <c:pt idx="7610">
                  <c:v>8634.0300000000007</c:v>
                </c:pt>
                <c:pt idx="7611">
                  <c:v>8485.2800000000007</c:v>
                </c:pt>
                <c:pt idx="7612">
                  <c:v>8483.7099999999991</c:v>
                </c:pt>
                <c:pt idx="7613">
                  <c:v>8820.89</c:v>
                </c:pt>
                <c:pt idx="7614">
                  <c:v>9629.1200000000008</c:v>
                </c:pt>
                <c:pt idx="7615">
                  <c:v>10469.120000000001</c:v>
                </c:pt>
                <c:pt idx="7616">
                  <c:v>11294.06</c:v>
                </c:pt>
                <c:pt idx="7617">
                  <c:v>11759.55</c:v>
                </c:pt>
                <c:pt idx="7618">
                  <c:v>12099.43</c:v>
                </c:pt>
                <c:pt idx="7619">
                  <c:v>12383.23</c:v>
                </c:pt>
                <c:pt idx="7620">
                  <c:v>12339.69</c:v>
                </c:pt>
                <c:pt idx="7621">
                  <c:v>12348.77</c:v>
                </c:pt>
                <c:pt idx="7622">
                  <c:v>12324.59</c:v>
                </c:pt>
                <c:pt idx="7623">
                  <c:v>12203.15</c:v>
                </c:pt>
                <c:pt idx="7624">
                  <c:v>11934.6</c:v>
                </c:pt>
                <c:pt idx="7625">
                  <c:v>12187.55</c:v>
                </c:pt>
                <c:pt idx="7626">
                  <c:v>13115.03</c:v>
                </c:pt>
                <c:pt idx="7627">
                  <c:v>13073.49</c:v>
                </c:pt>
                <c:pt idx="7628">
                  <c:v>12857.36</c:v>
                </c:pt>
                <c:pt idx="7629">
                  <c:v>12505.05</c:v>
                </c:pt>
                <c:pt idx="7630">
                  <c:v>12020.92</c:v>
                </c:pt>
                <c:pt idx="7631">
                  <c:v>10845.17</c:v>
                </c:pt>
                <c:pt idx="7632">
                  <c:v>9935.3799999999992</c:v>
                </c:pt>
                <c:pt idx="7633">
                  <c:v>9342.89</c:v>
                </c:pt>
                <c:pt idx="7634">
                  <c:v>8974.2999999999993</c:v>
                </c:pt>
                <c:pt idx="7635">
                  <c:v>8749.75</c:v>
                </c:pt>
                <c:pt idx="7636">
                  <c:v>8695.19</c:v>
                </c:pt>
                <c:pt idx="7637">
                  <c:v>8931.2000000000007</c:v>
                </c:pt>
                <c:pt idx="7638">
                  <c:v>9597.7900000000009</c:v>
                </c:pt>
                <c:pt idx="7639">
                  <c:v>10444.91</c:v>
                </c:pt>
                <c:pt idx="7640">
                  <c:v>10966.77</c:v>
                </c:pt>
                <c:pt idx="7641">
                  <c:v>11361.99</c:v>
                </c:pt>
                <c:pt idx="7642">
                  <c:v>11675.61</c:v>
                </c:pt>
                <c:pt idx="7643">
                  <c:v>11935.3</c:v>
                </c:pt>
                <c:pt idx="7644">
                  <c:v>12052.01</c:v>
                </c:pt>
                <c:pt idx="7645">
                  <c:v>12075.12</c:v>
                </c:pt>
                <c:pt idx="7646">
                  <c:v>12129.37</c:v>
                </c:pt>
                <c:pt idx="7647">
                  <c:v>12062.89</c:v>
                </c:pt>
                <c:pt idx="7648">
                  <c:v>11915.72</c:v>
                </c:pt>
                <c:pt idx="7649">
                  <c:v>12309.83</c:v>
                </c:pt>
                <c:pt idx="7650">
                  <c:v>13311.06</c:v>
                </c:pt>
                <c:pt idx="7651">
                  <c:v>13383.74</c:v>
                </c:pt>
                <c:pt idx="7652">
                  <c:v>13128.43</c:v>
                </c:pt>
                <c:pt idx="7653">
                  <c:v>12742.38</c:v>
                </c:pt>
                <c:pt idx="7654">
                  <c:v>11972.95</c:v>
                </c:pt>
                <c:pt idx="7655">
                  <c:v>10905.27</c:v>
                </c:pt>
                <c:pt idx="7656">
                  <c:v>10036.290000000001</c:v>
                </c:pt>
                <c:pt idx="7657">
                  <c:v>9316.8799999999992</c:v>
                </c:pt>
                <c:pt idx="7658">
                  <c:v>8931.23</c:v>
                </c:pt>
                <c:pt idx="7659">
                  <c:v>8708.33</c:v>
                </c:pt>
                <c:pt idx="7660">
                  <c:v>8643.99</c:v>
                </c:pt>
                <c:pt idx="7661">
                  <c:v>8782.76</c:v>
                </c:pt>
                <c:pt idx="7662">
                  <c:v>9336.41</c:v>
                </c:pt>
                <c:pt idx="7663">
                  <c:v>10426.17</c:v>
                </c:pt>
                <c:pt idx="7664">
                  <c:v>10887.19</c:v>
                </c:pt>
                <c:pt idx="7665">
                  <c:v>11287.05</c:v>
                </c:pt>
                <c:pt idx="7666">
                  <c:v>11621.39</c:v>
                </c:pt>
                <c:pt idx="7667">
                  <c:v>11872.34</c:v>
                </c:pt>
                <c:pt idx="7668">
                  <c:v>11961.75</c:v>
                </c:pt>
                <c:pt idx="7669">
                  <c:v>12064.08</c:v>
                </c:pt>
                <c:pt idx="7670">
                  <c:v>12094.89</c:v>
                </c:pt>
                <c:pt idx="7671">
                  <c:v>12093.43</c:v>
                </c:pt>
                <c:pt idx="7672">
                  <c:v>11995.63</c:v>
                </c:pt>
                <c:pt idx="7673">
                  <c:v>12221.22</c:v>
                </c:pt>
                <c:pt idx="7674">
                  <c:v>13163.72</c:v>
                </c:pt>
                <c:pt idx="7675">
                  <c:v>13177.92</c:v>
                </c:pt>
                <c:pt idx="7676">
                  <c:v>12964.19</c:v>
                </c:pt>
                <c:pt idx="7677">
                  <c:v>12611.88</c:v>
                </c:pt>
                <c:pt idx="7678">
                  <c:v>11994.95</c:v>
                </c:pt>
                <c:pt idx="7679">
                  <c:v>10948.47</c:v>
                </c:pt>
                <c:pt idx="7680">
                  <c:v>9951.9699999999993</c:v>
                </c:pt>
                <c:pt idx="7681">
                  <c:v>9395.49</c:v>
                </c:pt>
                <c:pt idx="7682">
                  <c:v>9028.31</c:v>
                </c:pt>
                <c:pt idx="7683">
                  <c:v>8832.9699999999993</c:v>
                </c:pt>
                <c:pt idx="7684">
                  <c:v>8784.26</c:v>
                </c:pt>
                <c:pt idx="7685">
                  <c:v>9016.66</c:v>
                </c:pt>
                <c:pt idx="7686">
                  <c:v>9541.66</c:v>
                </c:pt>
                <c:pt idx="7687">
                  <c:v>10474.76</c:v>
                </c:pt>
                <c:pt idx="7688">
                  <c:v>11041.28</c:v>
                </c:pt>
                <c:pt idx="7689">
                  <c:v>11284.41</c:v>
                </c:pt>
                <c:pt idx="7690">
                  <c:v>11585.55</c:v>
                </c:pt>
                <c:pt idx="7691">
                  <c:v>11790.13</c:v>
                </c:pt>
                <c:pt idx="7692">
                  <c:v>11889.29</c:v>
                </c:pt>
                <c:pt idx="7693">
                  <c:v>11998.42</c:v>
                </c:pt>
                <c:pt idx="7694">
                  <c:v>12086.94</c:v>
                </c:pt>
                <c:pt idx="7695">
                  <c:v>11963.48</c:v>
                </c:pt>
                <c:pt idx="7696">
                  <c:v>11775.08</c:v>
                </c:pt>
                <c:pt idx="7697">
                  <c:v>12054.05</c:v>
                </c:pt>
                <c:pt idx="7698">
                  <c:v>13036.31</c:v>
                </c:pt>
                <c:pt idx="7699">
                  <c:v>13060.63</c:v>
                </c:pt>
                <c:pt idx="7700">
                  <c:v>12798.85</c:v>
                </c:pt>
                <c:pt idx="7701">
                  <c:v>12542.89</c:v>
                </c:pt>
                <c:pt idx="7702">
                  <c:v>11956.4</c:v>
                </c:pt>
                <c:pt idx="7703">
                  <c:v>10991.13</c:v>
                </c:pt>
                <c:pt idx="7704">
                  <c:v>10000.23</c:v>
                </c:pt>
                <c:pt idx="7705">
                  <c:v>9520.3700000000008</c:v>
                </c:pt>
                <c:pt idx="7706">
                  <c:v>9137.3799999999992</c:v>
                </c:pt>
                <c:pt idx="7707">
                  <c:v>8907.33</c:v>
                </c:pt>
                <c:pt idx="7708">
                  <c:v>8843.73</c:v>
                </c:pt>
                <c:pt idx="7709">
                  <c:v>9090.89</c:v>
                </c:pt>
                <c:pt idx="7710">
                  <c:v>9821.07</c:v>
                </c:pt>
                <c:pt idx="7711">
                  <c:v>10936.01</c:v>
                </c:pt>
                <c:pt idx="7712">
                  <c:v>11576.91</c:v>
                </c:pt>
                <c:pt idx="7713">
                  <c:v>11948.74</c:v>
                </c:pt>
                <c:pt idx="7714">
                  <c:v>12259.13</c:v>
                </c:pt>
                <c:pt idx="7715">
                  <c:v>12474.59</c:v>
                </c:pt>
                <c:pt idx="7716">
                  <c:v>12441.82</c:v>
                </c:pt>
                <c:pt idx="7717">
                  <c:v>12300.17</c:v>
                </c:pt>
                <c:pt idx="7718">
                  <c:v>12121.45</c:v>
                </c:pt>
                <c:pt idx="7719">
                  <c:v>11999.46</c:v>
                </c:pt>
                <c:pt idx="7720">
                  <c:v>11843.81</c:v>
                </c:pt>
                <c:pt idx="7721">
                  <c:v>11958.02</c:v>
                </c:pt>
                <c:pt idx="7722">
                  <c:v>12712.16</c:v>
                </c:pt>
                <c:pt idx="7723">
                  <c:v>12887.2</c:v>
                </c:pt>
                <c:pt idx="7724">
                  <c:v>12544.86</c:v>
                </c:pt>
                <c:pt idx="7725">
                  <c:v>12275.97</c:v>
                </c:pt>
                <c:pt idx="7726">
                  <c:v>11933.91</c:v>
                </c:pt>
                <c:pt idx="7727">
                  <c:v>11063.65</c:v>
                </c:pt>
                <c:pt idx="7728">
                  <c:v>10264.77</c:v>
                </c:pt>
                <c:pt idx="7729">
                  <c:v>9496.99</c:v>
                </c:pt>
                <c:pt idx="7730">
                  <c:v>9042.9699999999993</c:v>
                </c:pt>
                <c:pt idx="7731">
                  <c:v>8754.8700000000008</c:v>
                </c:pt>
                <c:pt idx="7732">
                  <c:v>8623.43</c:v>
                </c:pt>
                <c:pt idx="7733">
                  <c:v>8742.77</c:v>
                </c:pt>
                <c:pt idx="7734">
                  <c:v>9034.84</c:v>
                </c:pt>
                <c:pt idx="7735">
                  <c:v>9283.58</c:v>
                </c:pt>
                <c:pt idx="7736">
                  <c:v>9532.41</c:v>
                </c:pt>
                <c:pt idx="7737">
                  <c:v>10088.18</c:v>
                </c:pt>
                <c:pt idx="7738">
                  <c:v>10537.14</c:v>
                </c:pt>
                <c:pt idx="7739">
                  <c:v>10747.99</c:v>
                </c:pt>
                <c:pt idx="7740">
                  <c:v>10471.98</c:v>
                </c:pt>
                <c:pt idx="7741">
                  <c:v>10254.870000000001</c:v>
                </c:pt>
                <c:pt idx="7742">
                  <c:v>10050.530000000001</c:v>
                </c:pt>
                <c:pt idx="7743">
                  <c:v>9916.98</c:v>
                </c:pt>
                <c:pt idx="7744">
                  <c:v>9891.74</c:v>
                </c:pt>
                <c:pt idx="7745">
                  <c:v>10395.040000000001</c:v>
                </c:pt>
                <c:pt idx="7746">
                  <c:v>11321.52</c:v>
                </c:pt>
                <c:pt idx="7747">
                  <c:v>11666.18</c:v>
                </c:pt>
                <c:pt idx="7748">
                  <c:v>11435.56</c:v>
                </c:pt>
                <c:pt idx="7749">
                  <c:v>10999.39</c:v>
                </c:pt>
                <c:pt idx="7750">
                  <c:v>11168.13</c:v>
                </c:pt>
                <c:pt idx="7751">
                  <c:v>10506.67</c:v>
                </c:pt>
                <c:pt idx="7752">
                  <c:v>9878.2900000000009</c:v>
                </c:pt>
                <c:pt idx="7753">
                  <c:v>9406.81</c:v>
                </c:pt>
                <c:pt idx="7754">
                  <c:v>8985.27</c:v>
                </c:pt>
                <c:pt idx="7755">
                  <c:v>8705.44</c:v>
                </c:pt>
                <c:pt idx="7756">
                  <c:v>8557.8799999999992</c:v>
                </c:pt>
                <c:pt idx="7757">
                  <c:v>8613.51</c:v>
                </c:pt>
                <c:pt idx="7758">
                  <c:v>8847.7099999999991</c:v>
                </c:pt>
                <c:pt idx="7759">
                  <c:v>8986.11</c:v>
                </c:pt>
                <c:pt idx="7760">
                  <c:v>9262.76</c:v>
                </c:pt>
                <c:pt idx="7761">
                  <c:v>9593.7199999999993</c:v>
                </c:pt>
                <c:pt idx="7762">
                  <c:v>9841.9599999999991</c:v>
                </c:pt>
                <c:pt idx="7763">
                  <c:v>9980.58</c:v>
                </c:pt>
                <c:pt idx="7764">
                  <c:v>10114.299999999999</c:v>
                </c:pt>
                <c:pt idx="7765">
                  <c:v>10190.75</c:v>
                </c:pt>
                <c:pt idx="7766">
                  <c:v>10169.76</c:v>
                </c:pt>
                <c:pt idx="7767">
                  <c:v>10177.83</c:v>
                </c:pt>
                <c:pt idx="7768">
                  <c:v>10198.870000000001</c:v>
                </c:pt>
                <c:pt idx="7769">
                  <c:v>10772.63</c:v>
                </c:pt>
                <c:pt idx="7770">
                  <c:v>11909.39</c:v>
                </c:pt>
                <c:pt idx="7771">
                  <c:v>11962.58</c:v>
                </c:pt>
                <c:pt idx="7772">
                  <c:v>11676.19</c:v>
                </c:pt>
                <c:pt idx="7773">
                  <c:v>11325.71</c:v>
                </c:pt>
                <c:pt idx="7774">
                  <c:v>11021.95</c:v>
                </c:pt>
                <c:pt idx="7775">
                  <c:v>10506.2</c:v>
                </c:pt>
                <c:pt idx="7776">
                  <c:v>9783.85</c:v>
                </c:pt>
                <c:pt idx="7777">
                  <c:v>9441.2999999999993</c:v>
                </c:pt>
                <c:pt idx="7778">
                  <c:v>9133.92</c:v>
                </c:pt>
                <c:pt idx="7779">
                  <c:v>8957.86</c:v>
                </c:pt>
                <c:pt idx="7780">
                  <c:v>9023.4599999999991</c:v>
                </c:pt>
                <c:pt idx="7781">
                  <c:v>9307.52</c:v>
                </c:pt>
                <c:pt idx="7782">
                  <c:v>9880.25</c:v>
                </c:pt>
                <c:pt idx="7783">
                  <c:v>11178.03</c:v>
                </c:pt>
                <c:pt idx="7784">
                  <c:v>11560.13</c:v>
                </c:pt>
                <c:pt idx="7785">
                  <c:v>11938.48</c:v>
                </c:pt>
                <c:pt idx="7786">
                  <c:v>12181.65</c:v>
                </c:pt>
                <c:pt idx="7787">
                  <c:v>12529.72</c:v>
                </c:pt>
                <c:pt idx="7788">
                  <c:v>12431.11</c:v>
                </c:pt>
                <c:pt idx="7789">
                  <c:v>12466.29</c:v>
                </c:pt>
                <c:pt idx="7790">
                  <c:v>12420.55</c:v>
                </c:pt>
                <c:pt idx="7791">
                  <c:v>12310.16</c:v>
                </c:pt>
                <c:pt idx="7792">
                  <c:v>12235.18</c:v>
                </c:pt>
                <c:pt idx="7793">
                  <c:v>12222.31</c:v>
                </c:pt>
                <c:pt idx="7794">
                  <c:v>13338.47</c:v>
                </c:pt>
                <c:pt idx="7795">
                  <c:v>13387.1</c:v>
                </c:pt>
                <c:pt idx="7796">
                  <c:v>13177.43</c:v>
                </c:pt>
                <c:pt idx="7797">
                  <c:v>12822.12</c:v>
                </c:pt>
                <c:pt idx="7798">
                  <c:v>12278.45</c:v>
                </c:pt>
                <c:pt idx="7799">
                  <c:v>11227.36</c:v>
                </c:pt>
                <c:pt idx="7800">
                  <c:v>10383.6</c:v>
                </c:pt>
                <c:pt idx="7801">
                  <c:v>9977.01</c:v>
                </c:pt>
                <c:pt idx="7802">
                  <c:v>9566.9599999999991</c:v>
                </c:pt>
                <c:pt idx="7803">
                  <c:v>9163.1200000000008</c:v>
                </c:pt>
                <c:pt idx="7804">
                  <c:v>9133.35</c:v>
                </c:pt>
                <c:pt idx="7805">
                  <c:v>9642.5499999999993</c:v>
                </c:pt>
                <c:pt idx="7806">
                  <c:v>10488.6</c:v>
                </c:pt>
                <c:pt idx="7807">
                  <c:v>11482.03</c:v>
                </c:pt>
                <c:pt idx="7808">
                  <c:v>11870.95</c:v>
                </c:pt>
                <c:pt idx="7809">
                  <c:v>12124.99</c:v>
                </c:pt>
                <c:pt idx="7810">
                  <c:v>12333.99</c:v>
                </c:pt>
                <c:pt idx="7811">
                  <c:v>12516.66</c:v>
                </c:pt>
                <c:pt idx="7812">
                  <c:v>12522.5</c:v>
                </c:pt>
                <c:pt idx="7813">
                  <c:v>12351.81</c:v>
                </c:pt>
                <c:pt idx="7814">
                  <c:v>12284.44</c:v>
                </c:pt>
                <c:pt idx="7815">
                  <c:v>12219.97</c:v>
                </c:pt>
                <c:pt idx="7816">
                  <c:v>12095.94</c:v>
                </c:pt>
                <c:pt idx="7817">
                  <c:v>12344.43</c:v>
                </c:pt>
                <c:pt idx="7818">
                  <c:v>13359.06</c:v>
                </c:pt>
                <c:pt idx="7819">
                  <c:v>13379.84</c:v>
                </c:pt>
                <c:pt idx="7820">
                  <c:v>12993.44</c:v>
                </c:pt>
                <c:pt idx="7821">
                  <c:v>12708.44</c:v>
                </c:pt>
                <c:pt idx="7822">
                  <c:v>12015.37</c:v>
                </c:pt>
                <c:pt idx="7823">
                  <c:v>11163.87</c:v>
                </c:pt>
                <c:pt idx="7824">
                  <c:v>10391.129999999999</c:v>
                </c:pt>
                <c:pt idx="7825">
                  <c:v>9963.2000000000007</c:v>
                </c:pt>
                <c:pt idx="7826">
                  <c:v>9539.49</c:v>
                </c:pt>
                <c:pt idx="7827">
                  <c:v>8923.84</c:v>
                </c:pt>
                <c:pt idx="7828">
                  <c:v>9015.5400000000009</c:v>
                </c:pt>
                <c:pt idx="7829">
                  <c:v>9552.4500000000007</c:v>
                </c:pt>
                <c:pt idx="7830">
                  <c:v>10287.26</c:v>
                </c:pt>
                <c:pt idx="7831">
                  <c:v>11168.41</c:v>
                </c:pt>
                <c:pt idx="7832">
                  <c:v>11613.55</c:v>
                </c:pt>
                <c:pt idx="7833">
                  <c:v>12013.12</c:v>
                </c:pt>
                <c:pt idx="7834">
                  <c:v>12280.16</c:v>
                </c:pt>
                <c:pt idx="7835">
                  <c:v>12464.65</c:v>
                </c:pt>
                <c:pt idx="7836">
                  <c:v>12448.16</c:v>
                </c:pt>
                <c:pt idx="7837">
                  <c:v>12226.31</c:v>
                </c:pt>
                <c:pt idx="7838">
                  <c:v>12170.02</c:v>
                </c:pt>
                <c:pt idx="7839">
                  <c:v>12004.48</c:v>
                </c:pt>
                <c:pt idx="7840">
                  <c:v>11785.38</c:v>
                </c:pt>
                <c:pt idx="7841">
                  <c:v>11957.39</c:v>
                </c:pt>
                <c:pt idx="7842">
                  <c:v>12895.48</c:v>
                </c:pt>
                <c:pt idx="7843">
                  <c:v>12896.25</c:v>
                </c:pt>
                <c:pt idx="7844">
                  <c:v>12569.04</c:v>
                </c:pt>
                <c:pt idx="7845">
                  <c:v>12292.27</c:v>
                </c:pt>
                <c:pt idx="7846">
                  <c:v>11686.53</c:v>
                </c:pt>
                <c:pt idx="7847">
                  <c:v>11048.85</c:v>
                </c:pt>
                <c:pt idx="7848">
                  <c:v>10260.9</c:v>
                </c:pt>
                <c:pt idx="7849">
                  <c:v>9495.99</c:v>
                </c:pt>
                <c:pt idx="7850">
                  <c:v>9077.82</c:v>
                </c:pt>
                <c:pt idx="7851">
                  <c:v>8947.82</c:v>
                </c:pt>
                <c:pt idx="7852">
                  <c:v>8644.42</c:v>
                </c:pt>
                <c:pt idx="7853">
                  <c:v>8652.24</c:v>
                </c:pt>
                <c:pt idx="7854">
                  <c:v>9096.44</c:v>
                </c:pt>
                <c:pt idx="7855">
                  <c:v>9153.23</c:v>
                </c:pt>
                <c:pt idx="7856">
                  <c:v>9446.44</c:v>
                </c:pt>
                <c:pt idx="7857">
                  <c:v>9779.48</c:v>
                </c:pt>
                <c:pt idx="7858">
                  <c:v>9775.4</c:v>
                </c:pt>
                <c:pt idx="7859">
                  <c:v>10023.370000000001</c:v>
                </c:pt>
                <c:pt idx="7860">
                  <c:v>10181.39</c:v>
                </c:pt>
                <c:pt idx="7861">
                  <c:v>10087.57</c:v>
                </c:pt>
                <c:pt idx="7862">
                  <c:v>9822.2900000000009</c:v>
                </c:pt>
                <c:pt idx="7863">
                  <c:v>10101.51</c:v>
                </c:pt>
                <c:pt idx="7864">
                  <c:v>9913.08</c:v>
                </c:pt>
                <c:pt idx="7865">
                  <c:v>9915.9500000000007</c:v>
                </c:pt>
                <c:pt idx="7866">
                  <c:v>10779.97</c:v>
                </c:pt>
                <c:pt idx="7867">
                  <c:v>10702.82</c:v>
                </c:pt>
                <c:pt idx="7868">
                  <c:v>10567.4</c:v>
                </c:pt>
                <c:pt idx="7869">
                  <c:v>10318.620000000001</c:v>
                </c:pt>
                <c:pt idx="7870">
                  <c:v>10117.59</c:v>
                </c:pt>
                <c:pt idx="7871">
                  <c:v>9740.31</c:v>
                </c:pt>
                <c:pt idx="7872">
                  <c:v>9250.07</c:v>
                </c:pt>
                <c:pt idx="7873">
                  <c:v>8880.18</c:v>
                </c:pt>
                <c:pt idx="7874">
                  <c:v>8519.76</c:v>
                </c:pt>
                <c:pt idx="7875">
                  <c:v>8336.2199999999993</c:v>
                </c:pt>
                <c:pt idx="7876">
                  <c:v>8272.25</c:v>
                </c:pt>
                <c:pt idx="7877">
                  <c:v>8405.56</c:v>
                </c:pt>
                <c:pt idx="7878">
                  <c:v>8834.02</c:v>
                </c:pt>
                <c:pt idx="7879">
                  <c:v>9134.48</c:v>
                </c:pt>
                <c:pt idx="7880">
                  <c:v>9415.9500000000007</c:v>
                </c:pt>
                <c:pt idx="7881">
                  <c:v>9825.8799999999992</c:v>
                </c:pt>
                <c:pt idx="7882">
                  <c:v>10308.280000000001</c:v>
                </c:pt>
                <c:pt idx="7883">
                  <c:v>10648.57</c:v>
                </c:pt>
                <c:pt idx="7884">
                  <c:v>10765.39</c:v>
                </c:pt>
                <c:pt idx="7885">
                  <c:v>10803.85</c:v>
                </c:pt>
                <c:pt idx="7886">
                  <c:v>10640.69</c:v>
                </c:pt>
                <c:pt idx="7887">
                  <c:v>10562.12</c:v>
                </c:pt>
                <c:pt idx="7888">
                  <c:v>10488.36</c:v>
                </c:pt>
                <c:pt idx="7889">
                  <c:v>10792.91</c:v>
                </c:pt>
                <c:pt idx="7890">
                  <c:v>11952.25</c:v>
                </c:pt>
                <c:pt idx="7891">
                  <c:v>12033.38</c:v>
                </c:pt>
                <c:pt idx="7892">
                  <c:v>11673.28</c:v>
                </c:pt>
                <c:pt idx="7893">
                  <c:v>11327.73</c:v>
                </c:pt>
                <c:pt idx="7894">
                  <c:v>10892.03</c:v>
                </c:pt>
                <c:pt idx="7895">
                  <c:v>10177.030000000001</c:v>
                </c:pt>
                <c:pt idx="7896">
                  <c:v>9558.69</c:v>
                </c:pt>
                <c:pt idx="7897">
                  <c:v>9250.7900000000009</c:v>
                </c:pt>
                <c:pt idx="7898">
                  <c:v>8870.7099999999991</c:v>
                </c:pt>
                <c:pt idx="7899">
                  <c:v>8651.92</c:v>
                </c:pt>
                <c:pt idx="7900">
                  <c:v>8560.7000000000007</c:v>
                </c:pt>
                <c:pt idx="7901">
                  <c:v>8658.23</c:v>
                </c:pt>
                <c:pt idx="7902">
                  <c:v>8924.9</c:v>
                </c:pt>
                <c:pt idx="7903">
                  <c:v>9087.9500000000007</c:v>
                </c:pt>
                <c:pt idx="7904">
                  <c:v>9324.56</c:v>
                </c:pt>
                <c:pt idx="7905">
                  <c:v>9792.61</c:v>
                </c:pt>
                <c:pt idx="7906">
                  <c:v>10107.709999999999</c:v>
                </c:pt>
                <c:pt idx="7907">
                  <c:v>10385.370000000001</c:v>
                </c:pt>
                <c:pt idx="7908">
                  <c:v>10419.66</c:v>
                </c:pt>
                <c:pt idx="7909">
                  <c:v>10545.85</c:v>
                </c:pt>
                <c:pt idx="7910">
                  <c:v>10461.77</c:v>
                </c:pt>
                <c:pt idx="7911">
                  <c:v>10654.31</c:v>
                </c:pt>
                <c:pt idx="7912">
                  <c:v>10538.16</c:v>
                </c:pt>
                <c:pt idx="7913">
                  <c:v>10877.27</c:v>
                </c:pt>
                <c:pt idx="7914">
                  <c:v>11814.07</c:v>
                </c:pt>
                <c:pt idx="7915">
                  <c:v>11859.9</c:v>
                </c:pt>
                <c:pt idx="7916">
                  <c:v>11475.17</c:v>
                </c:pt>
                <c:pt idx="7917">
                  <c:v>11200.6</c:v>
                </c:pt>
                <c:pt idx="7918">
                  <c:v>10848.23</c:v>
                </c:pt>
                <c:pt idx="7919">
                  <c:v>10199.370000000001</c:v>
                </c:pt>
                <c:pt idx="7920">
                  <c:v>9563.7000000000007</c:v>
                </c:pt>
                <c:pt idx="7921">
                  <c:v>9191.15</c:v>
                </c:pt>
                <c:pt idx="7922">
                  <c:v>8785.39</c:v>
                </c:pt>
                <c:pt idx="7923">
                  <c:v>8536.56</c:v>
                </c:pt>
                <c:pt idx="7924">
                  <c:v>8411.51</c:v>
                </c:pt>
                <c:pt idx="7925">
                  <c:v>8461.09</c:v>
                </c:pt>
                <c:pt idx="7926">
                  <c:v>8631.52</c:v>
                </c:pt>
                <c:pt idx="7927">
                  <c:v>8635.44</c:v>
                </c:pt>
                <c:pt idx="7928">
                  <c:v>8832.7900000000009</c:v>
                </c:pt>
                <c:pt idx="7929">
                  <c:v>9254.93</c:v>
                </c:pt>
                <c:pt idx="7930">
                  <c:v>9542.81</c:v>
                </c:pt>
                <c:pt idx="7931">
                  <c:v>9862.2199999999993</c:v>
                </c:pt>
                <c:pt idx="7932">
                  <c:v>10245.01</c:v>
                </c:pt>
                <c:pt idx="7933">
                  <c:v>10447.629999999999</c:v>
                </c:pt>
                <c:pt idx="7934">
                  <c:v>10544.5</c:v>
                </c:pt>
                <c:pt idx="7935">
                  <c:v>10544.08</c:v>
                </c:pt>
                <c:pt idx="7936">
                  <c:v>10478.02</c:v>
                </c:pt>
                <c:pt idx="7937">
                  <c:v>10563.48</c:v>
                </c:pt>
                <c:pt idx="7938">
                  <c:v>11931.87</c:v>
                </c:pt>
                <c:pt idx="7939">
                  <c:v>12073.09</c:v>
                </c:pt>
                <c:pt idx="7940">
                  <c:v>11929.82</c:v>
                </c:pt>
                <c:pt idx="7941">
                  <c:v>11518.6</c:v>
                </c:pt>
                <c:pt idx="7942">
                  <c:v>10896.11</c:v>
                </c:pt>
                <c:pt idx="7943">
                  <c:v>10237.719999999999</c:v>
                </c:pt>
                <c:pt idx="7944">
                  <c:v>9509.77</c:v>
                </c:pt>
                <c:pt idx="7945">
                  <c:v>9253.14</c:v>
                </c:pt>
                <c:pt idx="7946">
                  <c:v>8934.31</c:v>
                </c:pt>
                <c:pt idx="7947">
                  <c:v>8771.85</c:v>
                </c:pt>
                <c:pt idx="7948">
                  <c:v>8750.69</c:v>
                </c:pt>
                <c:pt idx="7949">
                  <c:v>9035.01</c:v>
                </c:pt>
                <c:pt idx="7950">
                  <c:v>9746.07</c:v>
                </c:pt>
                <c:pt idx="7951">
                  <c:v>10867.42</c:v>
                </c:pt>
                <c:pt idx="7952">
                  <c:v>11476.96</c:v>
                </c:pt>
                <c:pt idx="7953">
                  <c:v>11959.89</c:v>
                </c:pt>
                <c:pt idx="7954">
                  <c:v>12104.03</c:v>
                </c:pt>
                <c:pt idx="7955">
                  <c:v>12311.54</c:v>
                </c:pt>
                <c:pt idx="7956">
                  <c:v>12737.38</c:v>
                </c:pt>
                <c:pt idx="7957">
                  <c:v>13106.42</c:v>
                </c:pt>
                <c:pt idx="7958">
                  <c:v>12888.86</c:v>
                </c:pt>
                <c:pt idx="7959">
                  <c:v>12984.71</c:v>
                </c:pt>
                <c:pt idx="7960">
                  <c:v>12825.3</c:v>
                </c:pt>
                <c:pt idx="7961">
                  <c:v>12884.37</c:v>
                </c:pt>
                <c:pt idx="7962">
                  <c:v>13657.77</c:v>
                </c:pt>
                <c:pt idx="7963">
                  <c:v>13413.19</c:v>
                </c:pt>
                <c:pt idx="7964">
                  <c:v>13222.36</c:v>
                </c:pt>
                <c:pt idx="7965">
                  <c:v>12610.26</c:v>
                </c:pt>
                <c:pt idx="7966">
                  <c:v>12171.79</c:v>
                </c:pt>
                <c:pt idx="7967">
                  <c:v>11032.03</c:v>
                </c:pt>
                <c:pt idx="7968">
                  <c:v>10252.1</c:v>
                </c:pt>
                <c:pt idx="7969">
                  <c:v>9664.5</c:v>
                </c:pt>
                <c:pt idx="7970">
                  <c:v>9270.98</c:v>
                </c:pt>
                <c:pt idx="7971">
                  <c:v>9019.0300000000007</c:v>
                </c:pt>
                <c:pt idx="7972">
                  <c:v>8973.2099999999991</c:v>
                </c:pt>
                <c:pt idx="7973">
                  <c:v>9223.86</c:v>
                </c:pt>
                <c:pt idx="7974">
                  <c:v>9937.57</c:v>
                </c:pt>
                <c:pt idx="7975">
                  <c:v>10893.82</c:v>
                </c:pt>
                <c:pt idx="7976">
                  <c:v>11456.61</c:v>
                </c:pt>
                <c:pt idx="7977">
                  <c:v>11894.56</c:v>
                </c:pt>
                <c:pt idx="7978">
                  <c:v>12284.88</c:v>
                </c:pt>
                <c:pt idx="7979">
                  <c:v>12641.54</c:v>
                </c:pt>
                <c:pt idx="7980">
                  <c:v>12876.64</c:v>
                </c:pt>
                <c:pt idx="7981">
                  <c:v>13033.78</c:v>
                </c:pt>
                <c:pt idx="7982">
                  <c:v>13042.65</c:v>
                </c:pt>
                <c:pt idx="7983">
                  <c:v>13066.25</c:v>
                </c:pt>
                <c:pt idx="7984">
                  <c:v>12934.01</c:v>
                </c:pt>
                <c:pt idx="7985">
                  <c:v>13157.19</c:v>
                </c:pt>
                <c:pt idx="7986">
                  <c:v>13815.79</c:v>
                </c:pt>
                <c:pt idx="7987">
                  <c:v>13724.08</c:v>
                </c:pt>
                <c:pt idx="7988">
                  <c:v>13400.59</c:v>
                </c:pt>
                <c:pt idx="7989">
                  <c:v>13032.86</c:v>
                </c:pt>
                <c:pt idx="7990">
                  <c:v>12232.49</c:v>
                </c:pt>
                <c:pt idx="7991">
                  <c:v>11141.01</c:v>
                </c:pt>
                <c:pt idx="7992">
                  <c:v>10318.68</c:v>
                </c:pt>
                <c:pt idx="7993">
                  <c:v>9737.44</c:v>
                </c:pt>
                <c:pt idx="7994">
                  <c:v>9333.5</c:v>
                </c:pt>
                <c:pt idx="7995">
                  <c:v>9105.81</c:v>
                </c:pt>
                <c:pt idx="7996">
                  <c:v>9058.36</c:v>
                </c:pt>
                <c:pt idx="7997">
                  <c:v>9292.15</c:v>
                </c:pt>
                <c:pt idx="7998">
                  <c:v>9973.32</c:v>
                </c:pt>
                <c:pt idx="7999">
                  <c:v>10892.05</c:v>
                </c:pt>
                <c:pt idx="8000">
                  <c:v>11380.6</c:v>
                </c:pt>
                <c:pt idx="8001">
                  <c:v>11518.61</c:v>
                </c:pt>
                <c:pt idx="8002">
                  <c:v>11833.81</c:v>
                </c:pt>
                <c:pt idx="8003">
                  <c:v>12328.72</c:v>
                </c:pt>
                <c:pt idx="8004">
                  <c:v>12531.02</c:v>
                </c:pt>
                <c:pt idx="8005">
                  <c:v>12521.19</c:v>
                </c:pt>
                <c:pt idx="8006">
                  <c:v>12540.5</c:v>
                </c:pt>
                <c:pt idx="8007">
                  <c:v>12561.9</c:v>
                </c:pt>
                <c:pt idx="8008">
                  <c:v>12373.2</c:v>
                </c:pt>
                <c:pt idx="8009">
                  <c:v>12685.43</c:v>
                </c:pt>
                <c:pt idx="8010">
                  <c:v>13262.49</c:v>
                </c:pt>
                <c:pt idx="8011">
                  <c:v>13183.73</c:v>
                </c:pt>
                <c:pt idx="8012">
                  <c:v>12939.07</c:v>
                </c:pt>
                <c:pt idx="8013">
                  <c:v>12418.86</c:v>
                </c:pt>
                <c:pt idx="8014">
                  <c:v>12196.86</c:v>
                </c:pt>
                <c:pt idx="8015">
                  <c:v>10825.98</c:v>
                </c:pt>
                <c:pt idx="8016">
                  <c:v>10289.67</c:v>
                </c:pt>
                <c:pt idx="8017">
                  <c:v>9794.17</c:v>
                </c:pt>
                <c:pt idx="8018">
                  <c:v>9394.93</c:v>
                </c:pt>
                <c:pt idx="8019">
                  <c:v>9164.5400000000009</c:v>
                </c:pt>
                <c:pt idx="8020">
                  <c:v>9106.57</c:v>
                </c:pt>
                <c:pt idx="8021">
                  <c:v>9319.75</c:v>
                </c:pt>
                <c:pt idx="8022">
                  <c:v>10135.75</c:v>
                </c:pt>
                <c:pt idx="8023">
                  <c:v>11147.23</c:v>
                </c:pt>
                <c:pt idx="8024">
                  <c:v>11796.67</c:v>
                </c:pt>
                <c:pt idx="8025">
                  <c:v>12029.34</c:v>
                </c:pt>
                <c:pt idx="8026">
                  <c:v>12352.15</c:v>
                </c:pt>
                <c:pt idx="8027">
                  <c:v>12535.2</c:v>
                </c:pt>
                <c:pt idx="8028">
                  <c:v>12579.3</c:v>
                </c:pt>
                <c:pt idx="8029">
                  <c:v>12525.95</c:v>
                </c:pt>
                <c:pt idx="8030">
                  <c:v>12472.54</c:v>
                </c:pt>
                <c:pt idx="8031">
                  <c:v>12356.33</c:v>
                </c:pt>
                <c:pt idx="8032">
                  <c:v>12101.44</c:v>
                </c:pt>
                <c:pt idx="8033">
                  <c:v>12442.3</c:v>
                </c:pt>
                <c:pt idx="8034">
                  <c:v>13394.42</c:v>
                </c:pt>
                <c:pt idx="8035">
                  <c:v>13537.39</c:v>
                </c:pt>
                <c:pt idx="8036">
                  <c:v>13250.49</c:v>
                </c:pt>
                <c:pt idx="8037">
                  <c:v>12989.93</c:v>
                </c:pt>
                <c:pt idx="8038">
                  <c:v>12290.96</c:v>
                </c:pt>
                <c:pt idx="8039">
                  <c:v>11356</c:v>
                </c:pt>
                <c:pt idx="8040">
                  <c:v>10455</c:v>
                </c:pt>
                <c:pt idx="8041">
                  <c:v>9533.48</c:v>
                </c:pt>
                <c:pt idx="8042">
                  <c:v>9107.2900000000009</c:v>
                </c:pt>
                <c:pt idx="8043">
                  <c:v>8827.6299999999992</c:v>
                </c:pt>
                <c:pt idx="8044">
                  <c:v>8744.2999999999993</c:v>
                </c:pt>
                <c:pt idx="8045">
                  <c:v>8970.7800000000007</c:v>
                </c:pt>
                <c:pt idx="8046">
                  <c:v>9734.4599999999991</c:v>
                </c:pt>
                <c:pt idx="8047">
                  <c:v>10789.85</c:v>
                </c:pt>
                <c:pt idx="8048">
                  <c:v>11449.01</c:v>
                </c:pt>
                <c:pt idx="8049">
                  <c:v>11826.14</c:v>
                </c:pt>
                <c:pt idx="8050">
                  <c:v>12111.76</c:v>
                </c:pt>
                <c:pt idx="8051">
                  <c:v>12232.41</c:v>
                </c:pt>
                <c:pt idx="8052">
                  <c:v>12215.37</c:v>
                </c:pt>
                <c:pt idx="8053">
                  <c:v>12130.11</c:v>
                </c:pt>
                <c:pt idx="8054">
                  <c:v>11781.45</c:v>
                </c:pt>
                <c:pt idx="8055">
                  <c:v>11621.74</c:v>
                </c:pt>
                <c:pt idx="8056">
                  <c:v>11481.82</c:v>
                </c:pt>
                <c:pt idx="8057">
                  <c:v>11854.17</c:v>
                </c:pt>
                <c:pt idx="8058">
                  <c:v>12904.88</c:v>
                </c:pt>
                <c:pt idx="8059">
                  <c:v>12983.58</c:v>
                </c:pt>
                <c:pt idx="8060">
                  <c:v>12654.99</c:v>
                </c:pt>
                <c:pt idx="8061">
                  <c:v>12417.46</c:v>
                </c:pt>
                <c:pt idx="8062">
                  <c:v>11896.51</c:v>
                </c:pt>
                <c:pt idx="8063">
                  <c:v>11181.74</c:v>
                </c:pt>
                <c:pt idx="8064">
                  <c:v>10331.74</c:v>
                </c:pt>
                <c:pt idx="8065">
                  <c:v>9666.98</c:v>
                </c:pt>
                <c:pt idx="8066">
                  <c:v>9353.81</c:v>
                </c:pt>
                <c:pt idx="8067">
                  <c:v>9062.16</c:v>
                </c:pt>
                <c:pt idx="8068">
                  <c:v>8953.92</c:v>
                </c:pt>
                <c:pt idx="8069">
                  <c:v>9054.86</c:v>
                </c:pt>
                <c:pt idx="8070">
                  <c:v>9180.98</c:v>
                </c:pt>
                <c:pt idx="8071">
                  <c:v>9612.24</c:v>
                </c:pt>
                <c:pt idx="8072">
                  <c:v>9947.77</c:v>
                </c:pt>
                <c:pt idx="8073">
                  <c:v>10456.790000000001</c:v>
                </c:pt>
                <c:pt idx="8074">
                  <c:v>10787.99</c:v>
                </c:pt>
                <c:pt idx="8075">
                  <c:v>10642.01</c:v>
                </c:pt>
                <c:pt idx="8076">
                  <c:v>10702.42</c:v>
                </c:pt>
                <c:pt idx="8077">
                  <c:v>10631.43</c:v>
                </c:pt>
                <c:pt idx="8078">
                  <c:v>10417.67</c:v>
                </c:pt>
                <c:pt idx="8079">
                  <c:v>10268.530000000001</c:v>
                </c:pt>
                <c:pt idx="8080">
                  <c:v>10200.43</c:v>
                </c:pt>
                <c:pt idx="8081">
                  <c:v>10603.23</c:v>
                </c:pt>
                <c:pt idx="8082">
                  <c:v>11843.28</c:v>
                </c:pt>
                <c:pt idx="8083">
                  <c:v>12039.48</c:v>
                </c:pt>
                <c:pt idx="8084">
                  <c:v>11614.96</c:v>
                </c:pt>
                <c:pt idx="8085">
                  <c:v>11825.36</c:v>
                </c:pt>
                <c:pt idx="8086">
                  <c:v>11222.57</c:v>
                </c:pt>
                <c:pt idx="8087">
                  <c:v>10535.07</c:v>
                </c:pt>
                <c:pt idx="8088">
                  <c:v>9825.2800000000007</c:v>
                </c:pt>
                <c:pt idx="8089">
                  <c:v>9683.2000000000007</c:v>
                </c:pt>
                <c:pt idx="8090">
                  <c:v>9272.7099999999991</c:v>
                </c:pt>
                <c:pt idx="8091">
                  <c:v>9007.2099999999991</c:v>
                </c:pt>
                <c:pt idx="8092">
                  <c:v>8881.5400000000009</c:v>
                </c:pt>
                <c:pt idx="8093">
                  <c:v>8845.11</c:v>
                </c:pt>
                <c:pt idx="8094">
                  <c:v>9134.7999999999993</c:v>
                </c:pt>
                <c:pt idx="8095">
                  <c:v>8872.81</c:v>
                </c:pt>
                <c:pt idx="8096">
                  <c:v>9401.56</c:v>
                </c:pt>
                <c:pt idx="8097">
                  <c:v>9309.77</c:v>
                </c:pt>
                <c:pt idx="8098">
                  <c:v>9731.59</c:v>
                </c:pt>
                <c:pt idx="8099">
                  <c:v>9735.18</c:v>
                </c:pt>
                <c:pt idx="8100">
                  <c:v>10048.19</c:v>
                </c:pt>
                <c:pt idx="8101">
                  <c:v>10011.34</c:v>
                </c:pt>
                <c:pt idx="8102">
                  <c:v>9917.9</c:v>
                </c:pt>
                <c:pt idx="8103">
                  <c:v>9829.56</c:v>
                </c:pt>
                <c:pt idx="8104">
                  <c:v>9915.51</c:v>
                </c:pt>
                <c:pt idx="8105">
                  <c:v>10413.84</c:v>
                </c:pt>
                <c:pt idx="8106">
                  <c:v>11999.26</c:v>
                </c:pt>
                <c:pt idx="8107">
                  <c:v>12287.4</c:v>
                </c:pt>
                <c:pt idx="8108">
                  <c:v>11894.05</c:v>
                </c:pt>
                <c:pt idx="8109">
                  <c:v>11831.5</c:v>
                </c:pt>
                <c:pt idx="8110">
                  <c:v>11058.77</c:v>
                </c:pt>
                <c:pt idx="8111">
                  <c:v>10502.38</c:v>
                </c:pt>
                <c:pt idx="8112">
                  <c:v>10020.99</c:v>
                </c:pt>
                <c:pt idx="8113">
                  <c:v>9830.26</c:v>
                </c:pt>
                <c:pt idx="8114">
                  <c:v>9489.6299999999992</c:v>
                </c:pt>
                <c:pt idx="8115">
                  <c:v>9348.7800000000007</c:v>
                </c:pt>
                <c:pt idx="8116">
                  <c:v>9323.2099999999991</c:v>
                </c:pt>
                <c:pt idx="8117">
                  <c:v>9724.6200000000008</c:v>
                </c:pt>
                <c:pt idx="8118">
                  <c:v>10627.57</c:v>
                </c:pt>
                <c:pt idx="8119">
                  <c:v>11787.15</c:v>
                </c:pt>
                <c:pt idx="8120">
                  <c:v>11824.16</c:v>
                </c:pt>
                <c:pt idx="8121">
                  <c:v>12339.24</c:v>
                </c:pt>
                <c:pt idx="8122">
                  <c:v>12703.82</c:v>
                </c:pt>
                <c:pt idx="8123">
                  <c:v>12563.92</c:v>
                </c:pt>
                <c:pt idx="8124">
                  <c:v>12424.44</c:v>
                </c:pt>
                <c:pt idx="8125">
                  <c:v>12158.08</c:v>
                </c:pt>
                <c:pt idx="8126">
                  <c:v>12009.46</c:v>
                </c:pt>
                <c:pt idx="8127">
                  <c:v>11910.87</c:v>
                </c:pt>
                <c:pt idx="8128">
                  <c:v>11830.07</c:v>
                </c:pt>
                <c:pt idx="8129">
                  <c:v>12196.72</c:v>
                </c:pt>
                <c:pt idx="8130">
                  <c:v>13680.68</c:v>
                </c:pt>
                <c:pt idx="8131">
                  <c:v>13893.08</c:v>
                </c:pt>
                <c:pt idx="8132">
                  <c:v>13754.18</c:v>
                </c:pt>
                <c:pt idx="8133">
                  <c:v>13563.21</c:v>
                </c:pt>
                <c:pt idx="8134">
                  <c:v>12888.84</c:v>
                </c:pt>
                <c:pt idx="8135">
                  <c:v>11898.47</c:v>
                </c:pt>
                <c:pt idx="8136">
                  <c:v>10734.03</c:v>
                </c:pt>
                <c:pt idx="8137">
                  <c:v>10284.9</c:v>
                </c:pt>
                <c:pt idx="8138">
                  <c:v>9869.86</c:v>
                </c:pt>
                <c:pt idx="8139">
                  <c:v>9644.49</c:v>
                </c:pt>
                <c:pt idx="8140">
                  <c:v>9618.3700000000008</c:v>
                </c:pt>
                <c:pt idx="8141">
                  <c:v>9915.3799999999992</c:v>
                </c:pt>
                <c:pt idx="8142">
                  <c:v>10788.78</c:v>
                </c:pt>
                <c:pt idx="8143">
                  <c:v>12063.58</c:v>
                </c:pt>
                <c:pt idx="8144">
                  <c:v>12556.21</c:v>
                </c:pt>
                <c:pt idx="8145">
                  <c:v>12755.58</c:v>
                </c:pt>
                <c:pt idx="8146">
                  <c:v>12786.44</c:v>
                </c:pt>
                <c:pt idx="8147">
                  <c:v>12557.56</c:v>
                </c:pt>
                <c:pt idx="8148">
                  <c:v>12418.97</c:v>
                </c:pt>
                <c:pt idx="8149">
                  <c:v>12272.43</c:v>
                </c:pt>
                <c:pt idx="8150">
                  <c:v>12169.93</c:v>
                </c:pt>
                <c:pt idx="8151">
                  <c:v>12219.52</c:v>
                </c:pt>
                <c:pt idx="8152">
                  <c:v>12024.33</c:v>
                </c:pt>
                <c:pt idx="8153">
                  <c:v>12390.8</c:v>
                </c:pt>
                <c:pt idx="8154">
                  <c:v>13611.03</c:v>
                </c:pt>
                <c:pt idx="8155">
                  <c:v>13803.04</c:v>
                </c:pt>
                <c:pt idx="8156">
                  <c:v>13744.58</c:v>
                </c:pt>
                <c:pt idx="8157">
                  <c:v>13567.98</c:v>
                </c:pt>
                <c:pt idx="8158">
                  <c:v>12833.79</c:v>
                </c:pt>
                <c:pt idx="8159">
                  <c:v>11871.34</c:v>
                </c:pt>
                <c:pt idx="8160">
                  <c:v>10792.7</c:v>
                </c:pt>
                <c:pt idx="8161">
                  <c:v>10373.549999999999</c:v>
                </c:pt>
                <c:pt idx="8162">
                  <c:v>9959.42</c:v>
                </c:pt>
                <c:pt idx="8163">
                  <c:v>9750.66</c:v>
                </c:pt>
                <c:pt idx="8164">
                  <c:v>9715.07</c:v>
                </c:pt>
                <c:pt idx="8165">
                  <c:v>10018.65</c:v>
                </c:pt>
                <c:pt idx="8166">
                  <c:v>10906.03</c:v>
                </c:pt>
                <c:pt idx="8167">
                  <c:v>12132.03</c:v>
                </c:pt>
                <c:pt idx="8168">
                  <c:v>12664.98</c:v>
                </c:pt>
                <c:pt idx="8169">
                  <c:v>12796.01</c:v>
                </c:pt>
                <c:pt idx="8170">
                  <c:v>12838.89</c:v>
                </c:pt>
                <c:pt idx="8171">
                  <c:v>12789.49</c:v>
                </c:pt>
                <c:pt idx="8172">
                  <c:v>12647.15</c:v>
                </c:pt>
                <c:pt idx="8173">
                  <c:v>12397.64</c:v>
                </c:pt>
                <c:pt idx="8174">
                  <c:v>12298.18</c:v>
                </c:pt>
                <c:pt idx="8175">
                  <c:v>12141.17</c:v>
                </c:pt>
                <c:pt idx="8176">
                  <c:v>11893.71</c:v>
                </c:pt>
                <c:pt idx="8177">
                  <c:v>12245.91</c:v>
                </c:pt>
                <c:pt idx="8178">
                  <c:v>13708.32</c:v>
                </c:pt>
                <c:pt idx="8179">
                  <c:v>13937.43</c:v>
                </c:pt>
                <c:pt idx="8180">
                  <c:v>13753.57</c:v>
                </c:pt>
                <c:pt idx="8181">
                  <c:v>13601.43</c:v>
                </c:pt>
                <c:pt idx="8182">
                  <c:v>12624.65</c:v>
                </c:pt>
                <c:pt idx="8183">
                  <c:v>11946.16</c:v>
                </c:pt>
                <c:pt idx="8184">
                  <c:v>10953.85</c:v>
                </c:pt>
                <c:pt idx="8185">
                  <c:v>10332.75</c:v>
                </c:pt>
                <c:pt idx="8186">
                  <c:v>9915.67</c:v>
                </c:pt>
                <c:pt idx="8187">
                  <c:v>9718.76</c:v>
                </c:pt>
                <c:pt idx="8188">
                  <c:v>9681.85</c:v>
                </c:pt>
                <c:pt idx="8189">
                  <c:v>9956.99</c:v>
                </c:pt>
                <c:pt idx="8190">
                  <c:v>10821.65</c:v>
                </c:pt>
                <c:pt idx="8191">
                  <c:v>11887.68</c:v>
                </c:pt>
                <c:pt idx="8192">
                  <c:v>12239.35</c:v>
                </c:pt>
                <c:pt idx="8193">
                  <c:v>12220.88</c:v>
                </c:pt>
                <c:pt idx="8194">
                  <c:v>12320.12</c:v>
                </c:pt>
                <c:pt idx="8195">
                  <c:v>12505.89</c:v>
                </c:pt>
                <c:pt idx="8196">
                  <c:v>12632.33</c:v>
                </c:pt>
                <c:pt idx="8197">
                  <c:v>12618.49</c:v>
                </c:pt>
                <c:pt idx="8198">
                  <c:v>12517.52</c:v>
                </c:pt>
                <c:pt idx="8199">
                  <c:v>12370.3</c:v>
                </c:pt>
                <c:pt idx="8200">
                  <c:v>11951.51</c:v>
                </c:pt>
                <c:pt idx="8201">
                  <c:v>12545.93</c:v>
                </c:pt>
                <c:pt idx="8202">
                  <c:v>13888.73</c:v>
                </c:pt>
                <c:pt idx="8203">
                  <c:v>14058.65</c:v>
                </c:pt>
                <c:pt idx="8204">
                  <c:v>13994.01</c:v>
                </c:pt>
                <c:pt idx="8205">
                  <c:v>13765.79</c:v>
                </c:pt>
                <c:pt idx="8206">
                  <c:v>13424.9</c:v>
                </c:pt>
                <c:pt idx="8207">
                  <c:v>12209.33</c:v>
                </c:pt>
                <c:pt idx="8208">
                  <c:v>11106.05</c:v>
                </c:pt>
                <c:pt idx="8209">
                  <c:v>10363.6</c:v>
                </c:pt>
                <c:pt idx="8210">
                  <c:v>9947.35</c:v>
                </c:pt>
                <c:pt idx="8211">
                  <c:v>9720.5499999999993</c:v>
                </c:pt>
                <c:pt idx="8212">
                  <c:v>9675.83</c:v>
                </c:pt>
                <c:pt idx="8213">
                  <c:v>9954.0300000000007</c:v>
                </c:pt>
                <c:pt idx="8214">
                  <c:v>10770.78</c:v>
                </c:pt>
                <c:pt idx="8215">
                  <c:v>11955.67</c:v>
                </c:pt>
                <c:pt idx="8216">
                  <c:v>12493.79</c:v>
                </c:pt>
                <c:pt idx="8217">
                  <c:v>12667.42</c:v>
                </c:pt>
                <c:pt idx="8218">
                  <c:v>12763.06</c:v>
                </c:pt>
                <c:pt idx="8219">
                  <c:v>12730.52</c:v>
                </c:pt>
                <c:pt idx="8220">
                  <c:v>12621.53</c:v>
                </c:pt>
                <c:pt idx="8221">
                  <c:v>12429.68</c:v>
                </c:pt>
                <c:pt idx="8222">
                  <c:v>12322.09</c:v>
                </c:pt>
                <c:pt idx="8223">
                  <c:v>11947.16</c:v>
                </c:pt>
                <c:pt idx="8224">
                  <c:v>11826.03</c:v>
                </c:pt>
                <c:pt idx="8225">
                  <c:v>12018.25</c:v>
                </c:pt>
                <c:pt idx="8226">
                  <c:v>13333.15</c:v>
                </c:pt>
                <c:pt idx="8227">
                  <c:v>13491.81</c:v>
                </c:pt>
                <c:pt idx="8228">
                  <c:v>13292.98</c:v>
                </c:pt>
                <c:pt idx="8229">
                  <c:v>13057.93</c:v>
                </c:pt>
                <c:pt idx="8230">
                  <c:v>12692.18</c:v>
                </c:pt>
                <c:pt idx="8231">
                  <c:v>11826.17</c:v>
                </c:pt>
                <c:pt idx="8232">
                  <c:v>10943.92</c:v>
                </c:pt>
                <c:pt idx="8233">
                  <c:v>10119.01</c:v>
                </c:pt>
                <c:pt idx="8234">
                  <c:v>9756.2199999999993</c:v>
                </c:pt>
                <c:pt idx="8235">
                  <c:v>9486.1</c:v>
                </c:pt>
                <c:pt idx="8236">
                  <c:v>9354.48</c:v>
                </c:pt>
                <c:pt idx="8237">
                  <c:v>9455.69</c:v>
                </c:pt>
                <c:pt idx="8238">
                  <c:v>9853.57</c:v>
                </c:pt>
                <c:pt idx="8239">
                  <c:v>10268.030000000001</c:v>
                </c:pt>
                <c:pt idx="8240">
                  <c:v>10443.39</c:v>
                </c:pt>
                <c:pt idx="8241">
                  <c:v>10866.9</c:v>
                </c:pt>
                <c:pt idx="8242">
                  <c:v>11129.35</c:v>
                </c:pt>
                <c:pt idx="8243">
                  <c:v>11196.12</c:v>
                </c:pt>
                <c:pt idx="8244">
                  <c:v>11011.68</c:v>
                </c:pt>
                <c:pt idx="8245">
                  <c:v>10819.9</c:v>
                </c:pt>
                <c:pt idx="8246">
                  <c:v>10389.43</c:v>
                </c:pt>
                <c:pt idx="8247">
                  <c:v>10253.56</c:v>
                </c:pt>
                <c:pt idx="8248">
                  <c:v>10152.24</c:v>
                </c:pt>
                <c:pt idx="8249">
                  <c:v>10644.1</c:v>
                </c:pt>
                <c:pt idx="8250">
                  <c:v>12048.62</c:v>
                </c:pt>
                <c:pt idx="8251">
                  <c:v>12302.74</c:v>
                </c:pt>
                <c:pt idx="8252">
                  <c:v>12116.69</c:v>
                </c:pt>
                <c:pt idx="8253">
                  <c:v>12018.51</c:v>
                </c:pt>
                <c:pt idx="8254">
                  <c:v>11570.16</c:v>
                </c:pt>
                <c:pt idx="8255">
                  <c:v>11012.6</c:v>
                </c:pt>
                <c:pt idx="8256">
                  <c:v>10260.870000000001</c:v>
                </c:pt>
                <c:pt idx="8257">
                  <c:v>9665.65</c:v>
                </c:pt>
                <c:pt idx="8258">
                  <c:v>9284.8700000000008</c:v>
                </c:pt>
                <c:pt idx="8259">
                  <c:v>9059.16</c:v>
                </c:pt>
                <c:pt idx="8260">
                  <c:v>8875.84</c:v>
                </c:pt>
                <c:pt idx="8261">
                  <c:v>8919.89</c:v>
                </c:pt>
                <c:pt idx="8262">
                  <c:v>9153.17</c:v>
                </c:pt>
                <c:pt idx="8263">
                  <c:v>9337.14</c:v>
                </c:pt>
                <c:pt idx="8264">
                  <c:v>9526.18</c:v>
                </c:pt>
                <c:pt idx="8265">
                  <c:v>9862.2900000000009</c:v>
                </c:pt>
                <c:pt idx="8266">
                  <c:v>10164.99</c:v>
                </c:pt>
                <c:pt idx="8267">
                  <c:v>10263.99</c:v>
                </c:pt>
                <c:pt idx="8268">
                  <c:v>10269.83</c:v>
                </c:pt>
                <c:pt idx="8269">
                  <c:v>10178.09</c:v>
                </c:pt>
                <c:pt idx="8270">
                  <c:v>9822.6299999999992</c:v>
                </c:pt>
                <c:pt idx="8271">
                  <c:v>9769.41</c:v>
                </c:pt>
                <c:pt idx="8272">
                  <c:v>9901.34</c:v>
                </c:pt>
                <c:pt idx="8273">
                  <c:v>10668.08</c:v>
                </c:pt>
                <c:pt idx="8274">
                  <c:v>12158.33</c:v>
                </c:pt>
                <c:pt idx="8275">
                  <c:v>12480.33</c:v>
                </c:pt>
                <c:pt idx="8276">
                  <c:v>12356.55</c:v>
                </c:pt>
                <c:pt idx="8277">
                  <c:v>12268.02</c:v>
                </c:pt>
                <c:pt idx="8278">
                  <c:v>11724.68</c:v>
                </c:pt>
                <c:pt idx="8279">
                  <c:v>10945.82</c:v>
                </c:pt>
                <c:pt idx="8280">
                  <c:v>10260.870000000001</c:v>
                </c:pt>
                <c:pt idx="8281">
                  <c:v>9665.65</c:v>
                </c:pt>
                <c:pt idx="8282">
                  <c:v>9284.8700000000008</c:v>
                </c:pt>
                <c:pt idx="8283">
                  <c:v>9059.16</c:v>
                </c:pt>
                <c:pt idx="8284">
                  <c:v>8875.84</c:v>
                </c:pt>
                <c:pt idx="8285">
                  <c:v>8919.89</c:v>
                </c:pt>
                <c:pt idx="8286">
                  <c:v>9153.17</c:v>
                </c:pt>
                <c:pt idx="8287">
                  <c:v>9337.14</c:v>
                </c:pt>
                <c:pt idx="8288">
                  <c:v>9526.18</c:v>
                </c:pt>
                <c:pt idx="8289">
                  <c:v>9862.2900000000009</c:v>
                </c:pt>
                <c:pt idx="8290">
                  <c:v>10164.99</c:v>
                </c:pt>
                <c:pt idx="8291">
                  <c:v>10263.99</c:v>
                </c:pt>
                <c:pt idx="8292">
                  <c:v>10269.83</c:v>
                </c:pt>
                <c:pt idx="8293">
                  <c:v>10178.09</c:v>
                </c:pt>
                <c:pt idx="8294">
                  <c:v>9822.6299999999992</c:v>
                </c:pt>
                <c:pt idx="8295">
                  <c:v>9769.41</c:v>
                </c:pt>
                <c:pt idx="8296">
                  <c:v>9901.34</c:v>
                </c:pt>
                <c:pt idx="8297">
                  <c:v>10668.08</c:v>
                </c:pt>
                <c:pt idx="8298">
                  <c:v>12158.33</c:v>
                </c:pt>
                <c:pt idx="8299">
                  <c:v>12480.33</c:v>
                </c:pt>
                <c:pt idx="8300">
                  <c:v>12356.55</c:v>
                </c:pt>
                <c:pt idx="8301">
                  <c:v>12268.02</c:v>
                </c:pt>
                <c:pt idx="8302">
                  <c:v>11724.68</c:v>
                </c:pt>
                <c:pt idx="8303">
                  <c:v>10945.82</c:v>
                </c:pt>
                <c:pt idx="8304">
                  <c:v>10988.19</c:v>
                </c:pt>
                <c:pt idx="8305">
                  <c:v>10128.43</c:v>
                </c:pt>
                <c:pt idx="8306">
                  <c:v>9699.0499999999993</c:v>
                </c:pt>
                <c:pt idx="8307">
                  <c:v>9473.83</c:v>
                </c:pt>
                <c:pt idx="8308">
                  <c:v>9415.83</c:v>
                </c:pt>
                <c:pt idx="8309">
                  <c:v>9666.0400000000009</c:v>
                </c:pt>
                <c:pt idx="8310">
                  <c:v>10307.629999999999</c:v>
                </c:pt>
                <c:pt idx="8311">
                  <c:v>11104.01</c:v>
                </c:pt>
                <c:pt idx="8312">
                  <c:v>11748.17</c:v>
                </c:pt>
                <c:pt idx="8313">
                  <c:v>12048.23</c:v>
                </c:pt>
                <c:pt idx="8314">
                  <c:v>12248.87</c:v>
                </c:pt>
                <c:pt idx="8315">
                  <c:v>12262.17</c:v>
                </c:pt>
                <c:pt idx="8316">
                  <c:v>12120.33</c:v>
                </c:pt>
                <c:pt idx="8317">
                  <c:v>12010.49</c:v>
                </c:pt>
                <c:pt idx="8318">
                  <c:v>11933.84</c:v>
                </c:pt>
                <c:pt idx="8319">
                  <c:v>11789.24</c:v>
                </c:pt>
                <c:pt idx="8320">
                  <c:v>11800.74</c:v>
                </c:pt>
                <c:pt idx="8321">
                  <c:v>12351.84</c:v>
                </c:pt>
                <c:pt idx="8322">
                  <c:v>13641.71</c:v>
                </c:pt>
                <c:pt idx="8323">
                  <c:v>13783.52</c:v>
                </c:pt>
                <c:pt idx="8324">
                  <c:v>13650.76</c:v>
                </c:pt>
                <c:pt idx="8325">
                  <c:v>13439.77</c:v>
                </c:pt>
                <c:pt idx="8326">
                  <c:v>12715.79</c:v>
                </c:pt>
                <c:pt idx="8327">
                  <c:v>11448.25</c:v>
                </c:pt>
                <c:pt idx="8328">
                  <c:v>10275.59</c:v>
                </c:pt>
                <c:pt idx="8329">
                  <c:v>9905.76</c:v>
                </c:pt>
                <c:pt idx="8330">
                  <c:v>9728.76</c:v>
                </c:pt>
                <c:pt idx="8331">
                  <c:v>9615.2900000000009</c:v>
                </c:pt>
                <c:pt idx="8332">
                  <c:v>9552.4500000000007</c:v>
                </c:pt>
                <c:pt idx="8333">
                  <c:v>9821.08</c:v>
                </c:pt>
                <c:pt idx="8334">
                  <c:v>10681.63</c:v>
                </c:pt>
                <c:pt idx="8335">
                  <c:v>11884.48</c:v>
                </c:pt>
                <c:pt idx="8336">
                  <c:v>12398</c:v>
                </c:pt>
                <c:pt idx="8337">
                  <c:v>12652.87</c:v>
                </c:pt>
                <c:pt idx="8338">
                  <c:v>12717.59</c:v>
                </c:pt>
                <c:pt idx="8339">
                  <c:v>12744.55</c:v>
                </c:pt>
                <c:pt idx="8340">
                  <c:v>12422.22</c:v>
                </c:pt>
                <c:pt idx="8341">
                  <c:v>12297.41</c:v>
                </c:pt>
                <c:pt idx="8342">
                  <c:v>12202.48</c:v>
                </c:pt>
                <c:pt idx="8343">
                  <c:v>12069.18</c:v>
                </c:pt>
                <c:pt idx="8344">
                  <c:v>11993.1</c:v>
                </c:pt>
                <c:pt idx="8345">
                  <c:v>12485.03</c:v>
                </c:pt>
                <c:pt idx="8346">
                  <c:v>13820.53</c:v>
                </c:pt>
                <c:pt idx="8347">
                  <c:v>14004.67</c:v>
                </c:pt>
                <c:pt idx="8348">
                  <c:v>13788.71</c:v>
                </c:pt>
                <c:pt idx="8349">
                  <c:v>13608.42</c:v>
                </c:pt>
                <c:pt idx="8350">
                  <c:v>12955.4</c:v>
                </c:pt>
                <c:pt idx="8351">
                  <c:v>11719.52</c:v>
                </c:pt>
                <c:pt idx="8352">
                  <c:v>10801.31</c:v>
                </c:pt>
                <c:pt idx="8353">
                  <c:v>9635.61</c:v>
                </c:pt>
                <c:pt idx="8354">
                  <c:v>9192.86</c:v>
                </c:pt>
                <c:pt idx="8355">
                  <c:v>8965.6</c:v>
                </c:pt>
                <c:pt idx="8356">
                  <c:v>8909.5499999999993</c:v>
                </c:pt>
                <c:pt idx="8357">
                  <c:v>9204.8700000000008</c:v>
                </c:pt>
                <c:pt idx="8358">
                  <c:v>10038.299999999999</c:v>
                </c:pt>
                <c:pt idx="8359">
                  <c:v>11307.98</c:v>
                </c:pt>
                <c:pt idx="8360">
                  <c:v>11920.8</c:v>
                </c:pt>
                <c:pt idx="8361">
                  <c:v>12130.71</c:v>
                </c:pt>
                <c:pt idx="8362">
                  <c:v>12239.68</c:v>
                </c:pt>
                <c:pt idx="8363">
                  <c:v>12255.46</c:v>
                </c:pt>
                <c:pt idx="8364">
                  <c:v>12129.73</c:v>
                </c:pt>
                <c:pt idx="8365">
                  <c:v>11950.66</c:v>
                </c:pt>
                <c:pt idx="8366">
                  <c:v>11829.7</c:v>
                </c:pt>
                <c:pt idx="8367">
                  <c:v>11722.93</c:v>
                </c:pt>
                <c:pt idx="8368">
                  <c:v>11647.26</c:v>
                </c:pt>
                <c:pt idx="8369">
                  <c:v>12134.4</c:v>
                </c:pt>
                <c:pt idx="8370">
                  <c:v>13642.69</c:v>
                </c:pt>
                <c:pt idx="8371">
                  <c:v>14131.71</c:v>
                </c:pt>
                <c:pt idx="8372">
                  <c:v>14256.1</c:v>
                </c:pt>
                <c:pt idx="8373">
                  <c:v>14282.86</c:v>
                </c:pt>
                <c:pt idx="8374">
                  <c:v>13613.21</c:v>
                </c:pt>
                <c:pt idx="8375">
                  <c:v>12425.04</c:v>
                </c:pt>
                <c:pt idx="8376">
                  <c:v>11251.41</c:v>
                </c:pt>
                <c:pt idx="8377">
                  <c:v>10205.48</c:v>
                </c:pt>
                <c:pt idx="8378">
                  <c:v>9772.7000000000007</c:v>
                </c:pt>
                <c:pt idx="8379">
                  <c:v>9541.4699999999993</c:v>
                </c:pt>
                <c:pt idx="8380">
                  <c:v>9484.24</c:v>
                </c:pt>
                <c:pt idx="8381">
                  <c:v>9737.83</c:v>
                </c:pt>
                <c:pt idx="8382">
                  <c:v>10560.29</c:v>
                </c:pt>
                <c:pt idx="8383">
                  <c:v>11714.56</c:v>
                </c:pt>
                <c:pt idx="8384">
                  <c:v>12110.09</c:v>
                </c:pt>
                <c:pt idx="8385">
                  <c:v>12092.58</c:v>
                </c:pt>
                <c:pt idx="8386">
                  <c:v>11973.82</c:v>
                </c:pt>
                <c:pt idx="8387">
                  <c:v>12013.15</c:v>
                </c:pt>
                <c:pt idx="8388">
                  <c:v>11957.06</c:v>
                </c:pt>
                <c:pt idx="8389">
                  <c:v>11783.57</c:v>
                </c:pt>
                <c:pt idx="8390">
                  <c:v>11680.24</c:v>
                </c:pt>
                <c:pt idx="8391">
                  <c:v>11514.58</c:v>
                </c:pt>
                <c:pt idx="8392">
                  <c:v>11320.86</c:v>
                </c:pt>
                <c:pt idx="8393">
                  <c:v>11719.7</c:v>
                </c:pt>
                <c:pt idx="8394">
                  <c:v>13005.69</c:v>
                </c:pt>
                <c:pt idx="8395">
                  <c:v>13419.46</c:v>
                </c:pt>
                <c:pt idx="8396">
                  <c:v>13159.91</c:v>
                </c:pt>
                <c:pt idx="8397">
                  <c:v>13173.29</c:v>
                </c:pt>
                <c:pt idx="8398">
                  <c:v>12925.3</c:v>
                </c:pt>
                <c:pt idx="8399">
                  <c:v>11927.9</c:v>
                </c:pt>
                <c:pt idx="8400">
                  <c:v>10896.99</c:v>
                </c:pt>
                <c:pt idx="8401">
                  <c:v>10134.89</c:v>
                </c:pt>
                <c:pt idx="8402">
                  <c:v>9879.58</c:v>
                </c:pt>
                <c:pt idx="8403">
                  <c:v>9565.81</c:v>
                </c:pt>
                <c:pt idx="8404">
                  <c:v>9358.24</c:v>
                </c:pt>
                <c:pt idx="8405">
                  <c:v>9429.74</c:v>
                </c:pt>
                <c:pt idx="8406">
                  <c:v>9632.64</c:v>
                </c:pt>
                <c:pt idx="8407">
                  <c:v>10350.06</c:v>
                </c:pt>
                <c:pt idx="8408">
                  <c:v>10345.93</c:v>
                </c:pt>
                <c:pt idx="8409">
                  <c:v>10487.08</c:v>
                </c:pt>
                <c:pt idx="8410">
                  <c:v>10523.96</c:v>
                </c:pt>
                <c:pt idx="8411">
                  <c:v>10648.99</c:v>
                </c:pt>
                <c:pt idx="8412">
                  <c:v>10446.64</c:v>
                </c:pt>
                <c:pt idx="8413">
                  <c:v>10244.86</c:v>
                </c:pt>
                <c:pt idx="8414">
                  <c:v>10071.01</c:v>
                </c:pt>
                <c:pt idx="8415">
                  <c:v>9966.35</c:v>
                </c:pt>
                <c:pt idx="8416">
                  <c:v>9980.36</c:v>
                </c:pt>
                <c:pt idx="8417">
                  <c:v>10561.54</c:v>
                </c:pt>
                <c:pt idx="8418">
                  <c:v>12117.24</c:v>
                </c:pt>
                <c:pt idx="8419">
                  <c:v>12635.23</c:v>
                </c:pt>
                <c:pt idx="8420">
                  <c:v>12511.24</c:v>
                </c:pt>
                <c:pt idx="8421">
                  <c:v>12609.17</c:v>
                </c:pt>
                <c:pt idx="8422">
                  <c:v>12179.11</c:v>
                </c:pt>
                <c:pt idx="8423">
                  <c:v>11357.46</c:v>
                </c:pt>
                <c:pt idx="8424">
                  <c:v>10478.44</c:v>
                </c:pt>
                <c:pt idx="8425">
                  <c:v>9865.9599999999991</c:v>
                </c:pt>
                <c:pt idx="8426">
                  <c:v>9393.67</c:v>
                </c:pt>
                <c:pt idx="8427">
                  <c:v>9117.1</c:v>
                </c:pt>
                <c:pt idx="8428">
                  <c:v>8981.2999999999993</c:v>
                </c:pt>
                <c:pt idx="8429">
                  <c:v>8993.0400000000009</c:v>
                </c:pt>
                <c:pt idx="8430">
                  <c:v>9234.02</c:v>
                </c:pt>
                <c:pt idx="8431">
                  <c:v>9209.01</c:v>
                </c:pt>
                <c:pt idx="8432">
                  <c:v>9353.39</c:v>
                </c:pt>
                <c:pt idx="8433">
                  <c:v>9737.5300000000007</c:v>
                </c:pt>
                <c:pt idx="8434">
                  <c:v>9954.6299999999992</c:v>
                </c:pt>
                <c:pt idx="8435">
                  <c:v>10040.280000000001</c:v>
                </c:pt>
                <c:pt idx="8436">
                  <c:v>10020.91</c:v>
                </c:pt>
                <c:pt idx="8437">
                  <c:v>9934.2900000000009</c:v>
                </c:pt>
                <c:pt idx="8438">
                  <c:v>9840.77</c:v>
                </c:pt>
                <c:pt idx="8439">
                  <c:v>9623.16</c:v>
                </c:pt>
                <c:pt idx="8440">
                  <c:v>9703.68</c:v>
                </c:pt>
                <c:pt idx="8441">
                  <c:v>10387.18</c:v>
                </c:pt>
                <c:pt idx="8442">
                  <c:v>12012.33</c:v>
                </c:pt>
                <c:pt idx="8443">
                  <c:v>12497.28</c:v>
                </c:pt>
                <c:pt idx="8444">
                  <c:v>12391.84</c:v>
                </c:pt>
                <c:pt idx="8445">
                  <c:v>12507.44</c:v>
                </c:pt>
                <c:pt idx="8446">
                  <c:v>12271.2</c:v>
                </c:pt>
                <c:pt idx="8447">
                  <c:v>11372.55</c:v>
                </c:pt>
                <c:pt idx="8448">
                  <c:v>10403.11</c:v>
                </c:pt>
                <c:pt idx="8449">
                  <c:v>9684.26</c:v>
                </c:pt>
                <c:pt idx="8450">
                  <c:v>9330.9599999999991</c:v>
                </c:pt>
                <c:pt idx="8451">
                  <c:v>9149.15</c:v>
                </c:pt>
                <c:pt idx="8452">
                  <c:v>9048.52</c:v>
                </c:pt>
                <c:pt idx="8453">
                  <c:v>9116.7800000000007</c:v>
                </c:pt>
                <c:pt idx="8454">
                  <c:v>9738.83</c:v>
                </c:pt>
                <c:pt idx="8455">
                  <c:v>10998.57</c:v>
                </c:pt>
                <c:pt idx="8456">
                  <c:v>11730.68</c:v>
                </c:pt>
                <c:pt idx="8457">
                  <c:v>11915.51</c:v>
                </c:pt>
                <c:pt idx="8458">
                  <c:v>12110.68</c:v>
                </c:pt>
                <c:pt idx="8459">
                  <c:v>12153.18</c:v>
                </c:pt>
                <c:pt idx="8460">
                  <c:v>12092.68</c:v>
                </c:pt>
                <c:pt idx="8461">
                  <c:v>11935.06</c:v>
                </c:pt>
                <c:pt idx="8462">
                  <c:v>11848.15</c:v>
                </c:pt>
                <c:pt idx="8463">
                  <c:v>11714.36</c:v>
                </c:pt>
                <c:pt idx="8464">
                  <c:v>11663.09</c:v>
                </c:pt>
                <c:pt idx="8465">
                  <c:v>12351.2</c:v>
                </c:pt>
                <c:pt idx="8466">
                  <c:v>13640.18</c:v>
                </c:pt>
                <c:pt idx="8467">
                  <c:v>14029.34</c:v>
                </c:pt>
                <c:pt idx="8468">
                  <c:v>13835.85</c:v>
                </c:pt>
                <c:pt idx="8469">
                  <c:v>13861.02</c:v>
                </c:pt>
                <c:pt idx="8470">
                  <c:v>13414.77</c:v>
                </c:pt>
                <c:pt idx="8471">
                  <c:v>12192.48</c:v>
                </c:pt>
                <c:pt idx="8472">
                  <c:v>11043.97</c:v>
                </c:pt>
                <c:pt idx="8473">
                  <c:v>9985.89</c:v>
                </c:pt>
                <c:pt idx="8474">
                  <c:v>9606.3799999999992</c:v>
                </c:pt>
                <c:pt idx="8475">
                  <c:v>9474.5</c:v>
                </c:pt>
                <c:pt idx="8476">
                  <c:v>9357.91</c:v>
                </c:pt>
                <c:pt idx="8477">
                  <c:v>9594.89</c:v>
                </c:pt>
                <c:pt idx="8478">
                  <c:v>10443.49</c:v>
                </c:pt>
                <c:pt idx="8479">
                  <c:v>11686.02</c:v>
                </c:pt>
                <c:pt idx="8480">
                  <c:v>12253.45</c:v>
                </c:pt>
                <c:pt idx="8481">
                  <c:v>12457.14</c:v>
                </c:pt>
                <c:pt idx="8482">
                  <c:v>12611.99</c:v>
                </c:pt>
                <c:pt idx="8483">
                  <c:v>12695.97</c:v>
                </c:pt>
                <c:pt idx="8484">
                  <c:v>12618.42</c:v>
                </c:pt>
                <c:pt idx="8485">
                  <c:v>12500.44</c:v>
                </c:pt>
                <c:pt idx="8486">
                  <c:v>12433.41</c:v>
                </c:pt>
                <c:pt idx="8487">
                  <c:v>12304.69</c:v>
                </c:pt>
                <c:pt idx="8488">
                  <c:v>12223.4</c:v>
                </c:pt>
                <c:pt idx="8489">
                  <c:v>12567.7</c:v>
                </c:pt>
                <c:pt idx="8490">
                  <c:v>13984.46</c:v>
                </c:pt>
                <c:pt idx="8491">
                  <c:v>14130.5</c:v>
                </c:pt>
                <c:pt idx="8492">
                  <c:v>13974.48</c:v>
                </c:pt>
                <c:pt idx="8493">
                  <c:v>13689.38</c:v>
                </c:pt>
                <c:pt idx="8494">
                  <c:v>13308.17</c:v>
                </c:pt>
                <c:pt idx="8495">
                  <c:v>12104.1</c:v>
                </c:pt>
                <c:pt idx="8496">
                  <c:v>10938.64</c:v>
                </c:pt>
                <c:pt idx="8497">
                  <c:v>10313.34</c:v>
                </c:pt>
                <c:pt idx="8498">
                  <c:v>9783.51</c:v>
                </c:pt>
                <c:pt idx="8499">
                  <c:v>9506.9599999999991</c:v>
                </c:pt>
                <c:pt idx="8500">
                  <c:v>9436.76</c:v>
                </c:pt>
                <c:pt idx="8501">
                  <c:v>9737.75</c:v>
                </c:pt>
                <c:pt idx="8502">
                  <c:v>10415.9</c:v>
                </c:pt>
                <c:pt idx="8503">
                  <c:v>11495.72</c:v>
                </c:pt>
                <c:pt idx="8504">
                  <c:v>12005.5</c:v>
                </c:pt>
                <c:pt idx="8505">
                  <c:v>12223.48</c:v>
                </c:pt>
                <c:pt idx="8506">
                  <c:v>12269.11</c:v>
                </c:pt>
                <c:pt idx="8507">
                  <c:v>12273.22</c:v>
                </c:pt>
                <c:pt idx="8508">
                  <c:v>12125.69</c:v>
                </c:pt>
                <c:pt idx="8509">
                  <c:v>11929.35</c:v>
                </c:pt>
                <c:pt idx="8510">
                  <c:v>11759.89</c:v>
                </c:pt>
                <c:pt idx="8511">
                  <c:v>11611.63</c:v>
                </c:pt>
                <c:pt idx="8512">
                  <c:v>11485.61</c:v>
                </c:pt>
                <c:pt idx="8513">
                  <c:v>11940.3</c:v>
                </c:pt>
                <c:pt idx="8514">
                  <c:v>13379.97</c:v>
                </c:pt>
                <c:pt idx="8515">
                  <c:v>13747.39</c:v>
                </c:pt>
                <c:pt idx="8516">
                  <c:v>13590.35</c:v>
                </c:pt>
                <c:pt idx="8517">
                  <c:v>13482.62</c:v>
                </c:pt>
                <c:pt idx="8518">
                  <c:v>13031.42</c:v>
                </c:pt>
                <c:pt idx="8519">
                  <c:v>12217.27</c:v>
                </c:pt>
                <c:pt idx="8520">
                  <c:v>10995.46</c:v>
                </c:pt>
                <c:pt idx="8521">
                  <c:v>10285.530000000001</c:v>
                </c:pt>
                <c:pt idx="8522">
                  <c:v>9787.9</c:v>
                </c:pt>
                <c:pt idx="8523">
                  <c:v>9512.9599999999991</c:v>
                </c:pt>
                <c:pt idx="8524">
                  <c:v>9452.33</c:v>
                </c:pt>
                <c:pt idx="8525">
                  <c:v>9711.5300000000007</c:v>
                </c:pt>
                <c:pt idx="8526">
                  <c:v>10461.030000000001</c:v>
                </c:pt>
                <c:pt idx="8527">
                  <c:v>11421.46</c:v>
                </c:pt>
                <c:pt idx="8528">
                  <c:v>11818.16</c:v>
                </c:pt>
                <c:pt idx="8529">
                  <c:v>12194.16</c:v>
                </c:pt>
                <c:pt idx="8530">
                  <c:v>12377.63</c:v>
                </c:pt>
                <c:pt idx="8531">
                  <c:v>12247.33</c:v>
                </c:pt>
                <c:pt idx="8532">
                  <c:v>12096.21</c:v>
                </c:pt>
                <c:pt idx="8533">
                  <c:v>11797.74</c:v>
                </c:pt>
                <c:pt idx="8534">
                  <c:v>11635.67</c:v>
                </c:pt>
                <c:pt idx="8535">
                  <c:v>11461.58</c:v>
                </c:pt>
                <c:pt idx="8536">
                  <c:v>11385.5</c:v>
                </c:pt>
                <c:pt idx="8537">
                  <c:v>11839.19</c:v>
                </c:pt>
                <c:pt idx="8538">
                  <c:v>13314.12</c:v>
                </c:pt>
                <c:pt idx="8539">
                  <c:v>13689.07</c:v>
                </c:pt>
                <c:pt idx="8540">
                  <c:v>13538.71</c:v>
                </c:pt>
                <c:pt idx="8541">
                  <c:v>13449.05</c:v>
                </c:pt>
                <c:pt idx="8542">
                  <c:v>13069.51</c:v>
                </c:pt>
                <c:pt idx="8543">
                  <c:v>12169.33</c:v>
                </c:pt>
                <c:pt idx="8544">
                  <c:v>11130.06</c:v>
                </c:pt>
                <c:pt idx="8545">
                  <c:v>10190.16</c:v>
                </c:pt>
                <c:pt idx="8546">
                  <c:v>9697.65</c:v>
                </c:pt>
                <c:pt idx="8547">
                  <c:v>9394.26</c:v>
                </c:pt>
                <c:pt idx="8548">
                  <c:v>9290.51</c:v>
                </c:pt>
                <c:pt idx="8549">
                  <c:v>9509.8700000000008</c:v>
                </c:pt>
                <c:pt idx="8550">
                  <c:v>10117.33</c:v>
                </c:pt>
                <c:pt idx="8551">
                  <c:v>10874.25</c:v>
                </c:pt>
                <c:pt idx="8552">
                  <c:v>11075.71</c:v>
                </c:pt>
                <c:pt idx="8553">
                  <c:v>11385.6</c:v>
                </c:pt>
                <c:pt idx="8554">
                  <c:v>11451.65</c:v>
                </c:pt>
                <c:pt idx="8555">
                  <c:v>11407.31</c:v>
                </c:pt>
                <c:pt idx="8556">
                  <c:v>11165.79</c:v>
                </c:pt>
                <c:pt idx="8557">
                  <c:v>10826.25</c:v>
                </c:pt>
                <c:pt idx="8558">
                  <c:v>10654.46</c:v>
                </c:pt>
                <c:pt idx="8559">
                  <c:v>10316.790000000001</c:v>
                </c:pt>
                <c:pt idx="8560">
                  <c:v>10246.290000000001</c:v>
                </c:pt>
                <c:pt idx="8561">
                  <c:v>10746.24</c:v>
                </c:pt>
                <c:pt idx="8562">
                  <c:v>12413.9</c:v>
                </c:pt>
                <c:pt idx="8563">
                  <c:v>12936.57</c:v>
                </c:pt>
                <c:pt idx="8564">
                  <c:v>12685.57</c:v>
                </c:pt>
                <c:pt idx="8565">
                  <c:v>12615.98</c:v>
                </c:pt>
                <c:pt idx="8566">
                  <c:v>12367.07</c:v>
                </c:pt>
                <c:pt idx="8567">
                  <c:v>11573.06</c:v>
                </c:pt>
                <c:pt idx="8568">
                  <c:v>10805.27</c:v>
                </c:pt>
                <c:pt idx="8569">
                  <c:v>10125.56</c:v>
                </c:pt>
                <c:pt idx="8570">
                  <c:v>9546.9699999999993</c:v>
                </c:pt>
                <c:pt idx="8571">
                  <c:v>9222.35</c:v>
                </c:pt>
                <c:pt idx="8572">
                  <c:v>9102.26</c:v>
                </c:pt>
                <c:pt idx="8573">
                  <c:v>9150.0300000000007</c:v>
                </c:pt>
                <c:pt idx="8574">
                  <c:v>9361.51</c:v>
                </c:pt>
                <c:pt idx="8575">
                  <c:v>9530.98</c:v>
                </c:pt>
                <c:pt idx="8576">
                  <c:v>9415.65</c:v>
                </c:pt>
                <c:pt idx="8577">
                  <c:v>9774.69</c:v>
                </c:pt>
                <c:pt idx="8578">
                  <c:v>9938.14</c:v>
                </c:pt>
                <c:pt idx="8579">
                  <c:v>9995.23</c:v>
                </c:pt>
                <c:pt idx="8580">
                  <c:v>9913.1200000000008</c:v>
                </c:pt>
                <c:pt idx="8581">
                  <c:v>9737.09</c:v>
                </c:pt>
                <c:pt idx="8582">
                  <c:v>9363.31</c:v>
                </c:pt>
                <c:pt idx="8583">
                  <c:v>9261.16</c:v>
                </c:pt>
                <c:pt idx="8584">
                  <c:v>9259.0300000000007</c:v>
                </c:pt>
                <c:pt idx="8585">
                  <c:v>9759.41</c:v>
                </c:pt>
                <c:pt idx="8586">
                  <c:v>11292.64</c:v>
                </c:pt>
                <c:pt idx="8587">
                  <c:v>11727.27</c:v>
                </c:pt>
                <c:pt idx="8588">
                  <c:v>11531.7</c:v>
                </c:pt>
                <c:pt idx="8589">
                  <c:v>11456.28</c:v>
                </c:pt>
                <c:pt idx="8590">
                  <c:v>11281.95</c:v>
                </c:pt>
                <c:pt idx="8591">
                  <c:v>10803.33</c:v>
                </c:pt>
                <c:pt idx="8592">
                  <c:v>10366.209999999999</c:v>
                </c:pt>
                <c:pt idx="8593">
                  <c:v>9687.08</c:v>
                </c:pt>
                <c:pt idx="8594">
                  <c:v>9182.98</c:v>
                </c:pt>
                <c:pt idx="8595">
                  <c:v>8307.7099999999991</c:v>
                </c:pt>
                <c:pt idx="8596">
                  <c:v>8377.9699999999993</c:v>
                </c:pt>
                <c:pt idx="8597">
                  <c:v>8231.19</c:v>
                </c:pt>
                <c:pt idx="8598">
                  <c:v>8431.7999999999993</c:v>
                </c:pt>
                <c:pt idx="8599">
                  <c:v>8616.18</c:v>
                </c:pt>
                <c:pt idx="8600">
                  <c:v>8763.9599999999991</c:v>
                </c:pt>
                <c:pt idx="8601">
                  <c:v>8979.2199999999993</c:v>
                </c:pt>
                <c:pt idx="8602">
                  <c:v>9087.91</c:v>
                </c:pt>
                <c:pt idx="8603">
                  <c:v>8985.85</c:v>
                </c:pt>
                <c:pt idx="8604">
                  <c:v>8849.89</c:v>
                </c:pt>
                <c:pt idx="8605">
                  <c:v>8684.51</c:v>
                </c:pt>
                <c:pt idx="8606">
                  <c:v>8512.9699999999993</c:v>
                </c:pt>
                <c:pt idx="8607">
                  <c:v>8364.11</c:v>
                </c:pt>
                <c:pt idx="8608">
                  <c:v>8282.93</c:v>
                </c:pt>
                <c:pt idx="8609">
                  <c:v>8599.51</c:v>
                </c:pt>
                <c:pt idx="8610">
                  <c:v>10042.1</c:v>
                </c:pt>
                <c:pt idx="8611">
                  <c:v>10694.63</c:v>
                </c:pt>
                <c:pt idx="8612">
                  <c:v>10755.11</c:v>
                </c:pt>
                <c:pt idx="8613">
                  <c:v>10676.63</c:v>
                </c:pt>
                <c:pt idx="8614">
                  <c:v>10447.379999999999</c:v>
                </c:pt>
                <c:pt idx="8615">
                  <c:v>9905.5</c:v>
                </c:pt>
                <c:pt idx="8616">
                  <c:v>9322.42</c:v>
                </c:pt>
                <c:pt idx="8617">
                  <c:v>8958.51</c:v>
                </c:pt>
                <c:pt idx="8618">
                  <c:v>9190.94</c:v>
                </c:pt>
                <c:pt idx="8619">
                  <c:v>8376.86</c:v>
                </c:pt>
                <c:pt idx="8620">
                  <c:v>8192.9699999999993</c:v>
                </c:pt>
                <c:pt idx="8621">
                  <c:v>8219.7800000000007</c:v>
                </c:pt>
                <c:pt idx="8622">
                  <c:v>8536.27</c:v>
                </c:pt>
                <c:pt idx="8623">
                  <c:v>8990.58</c:v>
                </c:pt>
                <c:pt idx="8624">
                  <c:v>9068.64</c:v>
                </c:pt>
                <c:pt idx="8625">
                  <c:v>9268.17</c:v>
                </c:pt>
                <c:pt idx="8626">
                  <c:v>9512.6200000000008</c:v>
                </c:pt>
                <c:pt idx="8627">
                  <c:v>9571.4500000000007</c:v>
                </c:pt>
                <c:pt idx="8628">
                  <c:v>9489.57</c:v>
                </c:pt>
                <c:pt idx="8629">
                  <c:v>9389.1299999999992</c:v>
                </c:pt>
                <c:pt idx="8630">
                  <c:v>9163.1200000000008</c:v>
                </c:pt>
                <c:pt idx="8631">
                  <c:v>9023.94</c:v>
                </c:pt>
                <c:pt idx="8632">
                  <c:v>9076.35</c:v>
                </c:pt>
                <c:pt idx="8633">
                  <c:v>9575.14</c:v>
                </c:pt>
                <c:pt idx="8634">
                  <c:v>11275.66</c:v>
                </c:pt>
                <c:pt idx="8635">
                  <c:v>11714.69</c:v>
                </c:pt>
                <c:pt idx="8636">
                  <c:v>11538.27</c:v>
                </c:pt>
                <c:pt idx="8637">
                  <c:v>11428.68</c:v>
                </c:pt>
                <c:pt idx="8638">
                  <c:v>10987.37</c:v>
                </c:pt>
                <c:pt idx="8639">
                  <c:v>10308.08</c:v>
                </c:pt>
                <c:pt idx="8640">
                  <c:v>9541.32</c:v>
                </c:pt>
                <c:pt idx="8641">
                  <c:v>9132.2800000000007</c:v>
                </c:pt>
                <c:pt idx="8642">
                  <c:v>8763.7099999999991</c:v>
                </c:pt>
                <c:pt idx="8643">
                  <c:v>8552.66</c:v>
                </c:pt>
                <c:pt idx="8644">
                  <c:v>8268.4</c:v>
                </c:pt>
                <c:pt idx="8645">
                  <c:v>8545.0300000000007</c:v>
                </c:pt>
                <c:pt idx="8646">
                  <c:v>9243.82</c:v>
                </c:pt>
                <c:pt idx="8647">
                  <c:v>10190.49</c:v>
                </c:pt>
                <c:pt idx="8648">
                  <c:v>10621.56</c:v>
                </c:pt>
                <c:pt idx="8649">
                  <c:v>11071.24</c:v>
                </c:pt>
                <c:pt idx="8650">
                  <c:v>11345.2</c:v>
                </c:pt>
                <c:pt idx="8651">
                  <c:v>11451.67</c:v>
                </c:pt>
                <c:pt idx="8652">
                  <c:v>11390.41</c:v>
                </c:pt>
                <c:pt idx="8653">
                  <c:v>11289.03</c:v>
                </c:pt>
                <c:pt idx="8654">
                  <c:v>11226.86</c:v>
                </c:pt>
                <c:pt idx="8655">
                  <c:v>11066.28</c:v>
                </c:pt>
                <c:pt idx="8656">
                  <c:v>10921.24</c:v>
                </c:pt>
                <c:pt idx="8657">
                  <c:v>11071.31</c:v>
                </c:pt>
                <c:pt idx="8658">
                  <c:v>12577.44</c:v>
                </c:pt>
                <c:pt idx="8659">
                  <c:v>12850.81</c:v>
                </c:pt>
                <c:pt idx="8660">
                  <c:v>12716.7</c:v>
                </c:pt>
                <c:pt idx="8661">
                  <c:v>12482.06</c:v>
                </c:pt>
                <c:pt idx="8662">
                  <c:v>11958.59</c:v>
                </c:pt>
                <c:pt idx="8663">
                  <c:v>10957.23</c:v>
                </c:pt>
                <c:pt idx="8664">
                  <c:v>10064.33</c:v>
                </c:pt>
                <c:pt idx="8665">
                  <c:v>9798.1200000000008</c:v>
                </c:pt>
                <c:pt idx="8666">
                  <c:v>9563.74</c:v>
                </c:pt>
                <c:pt idx="8667">
                  <c:v>9309.31</c:v>
                </c:pt>
                <c:pt idx="8668">
                  <c:v>9276.7199999999993</c:v>
                </c:pt>
                <c:pt idx="8669">
                  <c:v>9512.74</c:v>
                </c:pt>
                <c:pt idx="8670">
                  <c:v>10194.91</c:v>
                </c:pt>
                <c:pt idx="8671">
                  <c:v>10795.56</c:v>
                </c:pt>
                <c:pt idx="8672">
                  <c:v>10945.75</c:v>
                </c:pt>
                <c:pt idx="8673">
                  <c:v>11317.88</c:v>
                </c:pt>
                <c:pt idx="8674">
                  <c:v>11568.3</c:v>
                </c:pt>
                <c:pt idx="8675">
                  <c:v>11662.48</c:v>
                </c:pt>
                <c:pt idx="8676">
                  <c:v>11628.66</c:v>
                </c:pt>
                <c:pt idx="8677">
                  <c:v>11545.52</c:v>
                </c:pt>
                <c:pt idx="8678">
                  <c:v>11439.64</c:v>
                </c:pt>
                <c:pt idx="8679">
                  <c:v>11306.67</c:v>
                </c:pt>
                <c:pt idx="8680">
                  <c:v>11147.97</c:v>
                </c:pt>
                <c:pt idx="8681">
                  <c:v>11386.29</c:v>
                </c:pt>
                <c:pt idx="8682">
                  <c:v>12782.67</c:v>
                </c:pt>
                <c:pt idx="8683">
                  <c:v>13177.34</c:v>
                </c:pt>
                <c:pt idx="8684">
                  <c:v>12953.95</c:v>
                </c:pt>
                <c:pt idx="8685">
                  <c:v>12747.92</c:v>
                </c:pt>
                <c:pt idx="8686">
                  <c:v>12305.04</c:v>
                </c:pt>
                <c:pt idx="8687">
                  <c:v>11394.47</c:v>
                </c:pt>
                <c:pt idx="8688">
                  <c:v>10479.35</c:v>
                </c:pt>
                <c:pt idx="8689">
                  <c:v>9935.44</c:v>
                </c:pt>
                <c:pt idx="8690">
                  <c:v>9496.67</c:v>
                </c:pt>
                <c:pt idx="8691">
                  <c:v>9243.11</c:v>
                </c:pt>
                <c:pt idx="8692">
                  <c:v>9165.2099999999991</c:v>
                </c:pt>
                <c:pt idx="8693">
                  <c:v>9403.2999999999993</c:v>
                </c:pt>
                <c:pt idx="8694">
                  <c:v>10086.620000000001</c:v>
                </c:pt>
                <c:pt idx="8695">
                  <c:v>10750.44</c:v>
                </c:pt>
                <c:pt idx="8696">
                  <c:v>10982.7</c:v>
                </c:pt>
                <c:pt idx="8697">
                  <c:v>11356.03</c:v>
                </c:pt>
                <c:pt idx="8698">
                  <c:v>11607.7</c:v>
                </c:pt>
                <c:pt idx="8699">
                  <c:v>11736.7</c:v>
                </c:pt>
                <c:pt idx="8700">
                  <c:v>11576.04</c:v>
                </c:pt>
                <c:pt idx="8701">
                  <c:v>11490.22</c:v>
                </c:pt>
                <c:pt idx="8702">
                  <c:v>11384.91</c:v>
                </c:pt>
                <c:pt idx="8703">
                  <c:v>11250.89</c:v>
                </c:pt>
                <c:pt idx="8704">
                  <c:v>11081.04</c:v>
                </c:pt>
                <c:pt idx="8705">
                  <c:v>11243.39</c:v>
                </c:pt>
                <c:pt idx="8706">
                  <c:v>12636.58</c:v>
                </c:pt>
                <c:pt idx="8707">
                  <c:v>12975.86</c:v>
                </c:pt>
                <c:pt idx="8708">
                  <c:v>12788.82</c:v>
                </c:pt>
                <c:pt idx="8709">
                  <c:v>12531.65</c:v>
                </c:pt>
                <c:pt idx="8710">
                  <c:v>12059.74</c:v>
                </c:pt>
                <c:pt idx="8711">
                  <c:v>11331.91</c:v>
                </c:pt>
                <c:pt idx="8712">
                  <c:v>10316.43</c:v>
                </c:pt>
                <c:pt idx="8713">
                  <c:v>9487.6</c:v>
                </c:pt>
                <c:pt idx="8714">
                  <c:v>9064.42</c:v>
                </c:pt>
                <c:pt idx="8715">
                  <c:v>8806.19</c:v>
                </c:pt>
                <c:pt idx="8716">
                  <c:v>8680.14</c:v>
                </c:pt>
                <c:pt idx="8717">
                  <c:v>8841.18</c:v>
                </c:pt>
                <c:pt idx="8718">
                  <c:v>9385.86</c:v>
                </c:pt>
                <c:pt idx="8719">
                  <c:v>10332.17</c:v>
                </c:pt>
                <c:pt idx="8720">
                  <c:v>10849.32</c:v>
                </c:pt>
                <c:pt idx="8721">
                  <c:v>11330.1</c:v>
                </c:pt>
                <c:pt idx="8722">
                  <c:v>11384.58</c:v>
                </c:pt>
                <c:pt idx="8723">
                  <c:v>11531.82</c:v>
                </c:pt>
                <c:pt idx="8724">
                  <c:v>11578.72</c:v>
                </c:pt>
                <c:pt idx="8725">
                  <c:v>11365.6</c:v>
                </c:pt>
                <c:pt idx="8726">
                  <c:v>11167.16</c:v>
                </c:pt>
                <c:pt idx="8727">
                  <c:v>10992.62</c:v>
                </c:pt>
                <c:pt idx="8728">
                  <c:v>10739.43</c:v>
                </c:pt>
                <c:pt idx="8729">
                  <c:v>11105.43</c:v>
                </c:pt>
                <c:pt idx="8730">
                  <c:v>12546.16</c:v>
                </c:pt>
                <c:pt idx="8731">
                  <c:v>12783.49</c:v>
                </c:pt>
                <c:pt idx="8732">
                  <c:v>12505.92</c:v>
                </c:pt>
                <c:pt idx="8733">
                  <c:v>12118.25</c:v>
                </c:pt>
                <c:pt idx="8734">
                  <c:v>11595.23</c:v>
                </c:pt>
                <c:pt idx="8735">
                  <c:v>10880.62</c:v>
                </c:pt>
                <c:pt idx="8736">
                  <c:v>10090.59</c:v>
                </c:pt>
                <c:pt idx="8737">
                  <c:v>9419.93</c:v>
                </c:pt>
                <c:pt idx="8738">
                  <c:v>8964.99</c:v>
                </c:pt>
                <c:pt idx="8739">
                  <c:v>8672.0300000000007</c:v>
                </c:pt>
                <c:pt idx="8740">
                  <c:v>8519.77</c:v>
                </c:pt>
                <c:pt idx="8741">
                  <c:v>8557.0300000000007</c:v>
                </c:pt>
                <c:pt idx="8742">
                  <c:v>8800.7900000000009</c:v>
                </c:pt>
                <c:pt idx="8743">
                  <c:v>9121.01</c:v>
                </c:pt>
                <c:pt idx="8744">
                  <c:v>9211.34</c:v>
                </c:pt>
                <c:pt idx="8745">
                  <c:v>9522</c:v>
                </c:pt>
                <c:pt idx="8746">
                  <c:v>9916.65</c:v>
                </c:pt>
                <c:pt idx="8747">
                  <c:v>10146.049999999999</c:v>
                </c:pt>
                <c:pt idx="8748">
                  <c:v>10505.14</c:v>
                </c:pt>
                <c:pt idx="8749">
                  <c:v>10483.56</c:v>
                </c:pt>
                <c:pt idx="8750">
                  <c:v>10478.17</c:v>
                </c:pt>
                <c:pt idx="8751">
                  <c:v>10510.21</c:v>
                </c:pt>
                <c:pt idx="8752">
                  <c:v>10464.19</c:v>
                </c:pt>
                <c:pt idx="8753">
                  <c:v>10820.64</c:v>
                </c:pt>
                <c:pt idx="8754">
                  <c:v>12065.8</c:v>
                </c:pt>
                <c:pt idx="8755">
                  <c:v>12421.25</c:v>
                </c:pt>
                <c:pt idx="8756">
                  <c:v>12037.15</c:v>
                </c:pt>
                <c:pt idx="8757">
                  <c:v>11813.24</c:v>
                </c:pt>
                <c:pt idx="8758">
                  <c:v>11319.12</c:v>
                </c:pt>
                <c:pt idx="8759">
                  <c:v>10770.56</c:v>
                </c:pt>
              </c:numCache>
            </c:numRef>
          </c:val>
          <c:smooth val="0"/>
          <c:extLst>
            <c:ext xmlns:c16="http://schemas.microsoft.com/office/drawing/2014/chart" uri="{C3380CC4-5D6E-409C-BE32-E72D297353CC}">
              <c16:uniqueId val="{00000000-6195-4664-A5EE-909A9F3F5FAA}"/>
            </c:ext>
          </c:extLst>
        </c:ser>
        <c:dLbls>
          <c:showLegendKey val="0"/>
          <c:showVal val="0"/>
          <c:showCatName val="0"/>
          <c:showSerName val="0"/>
          <c:showPercent val="0"/>
          <c:showBubbleSize val="0"/>
        </c:dLbls>
        <c:smooth val="0"/>
        <c:axId val="606647080"/>
        <c:axId val="606651344"/>
      </c:lineChart>
      <c:catAx>
        <c:axId val="606647080"/>
        <c:scaling>
          <c:orientation val="minMax"/>
        </c:scaling>
        <c:delete val="0"/>
        <c:axPos val="b"/>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6651344"/>
        <c:crosses val="autoZero"/>
        <c:auto val="1"/>
        <c:lblAlgn val="ctr"/>
        <c:lblOffset val="100"/>
        <c:noMultiLvlLbl val="0"/>
      </c:catAx>
      <c:valAx>
        <c:axId val="606651344"/>
        <c:scaling>
          <c:orientation val="minMax"/>
        </c:scaling>
        <c:delete val="0"/>
        <c:axPos val="l"/>
        <c:numFmt formatCode="General" sourceLinked="1"/>
        <c:majorTickMark val="none"/>
        <c:minorTickMark val="none"/>
        <c:tickLblPos val="none"/>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6647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1"/>
    </mc:Choice>
    <mc:Fallback>
      <c:style val="41"/>
    </mc:Fallback>
  </mc:AlternateContent>
  <c:chart>
    <c:autoTitleDeleted val="0"/>
    <c:plotArea>
      <c:layout>
        <c:manualLayout>
          <c:layoutTarget val="inner"/>
          <c:xMode val="edge"/>
          <c:yMode val="edge"/>
          <c:x val="0.20433073351965148"/>
          <c:y val="5.0378219881047154E-2"/>
          <c:w val="0.76014167077709094"/>
          <c:h val="0.730433041832807"/>
        </c:manualLayout>
      </c:layout>
      <c:barChart>
        <c:barDir val="col"/>
        <c:grouping val="clustered"/>
        <c:varyColors val="0"/>
        <c:ser>
          <c:idx val="0"/>
          <c:order val="0"/>
          <c:spPr>
            <a:noFill/>
            <a:ln>
              <a:noFill/>
            </a:ln>
            <a:effectLst/>
          </c:spPr>
          <c:invertIfNegative val="0"/>
          <c:cat>
            <c:numRef>
              <c:f>Sheet1!$C$1:$C$22</c:f>
              <c:numCache>
                <c:formatCode>0</c:formatCode>
                <c:ptCount val="22"/>
                <c:pt idx="0">
                  <c:v>208</c:v>
                </c:pt>
                <c:pt idx="1">
                  <c:v>386</c:v>
                </c:pt>
                <c:pt idx="2">
                  <c:v>486</c:v>
                </c:pt>
                <c:pt idx="3">
                  <c:v>2123</c:v>
                </c:pt>
                <c:pt idx="4">
                  <c:v>2222.4</c:v>
                </c:pt>
                <c:pt idx="5">
                  <c:v>2661.7000000000003</c:v>
                </c:pt>
                <c:pt idx="6">
                  <c:v>3102.2000000000003</c:v>
                </c:pt>
                <c:pt idx="7">
                  <c:v>3586.0000000000005</c:v>
                </c:pt>
                <c:pt idx="8">
                  <c:v>4843</c:v>
                </c:pt>
                <c:pt idx="9">
                  <c:v>8323.4</c:v>
                </c:pt>
                <c:pt idx="10">
                  <c:v>10241.799999999999</c:v>
                </c:pt>
                <c:pt idx="11">
                  <c:v>10640.8</c:v>
                </c:pt>
                <c:pt idx="12">
                  <c:v>12525.9</c:v>
                </c:pt>
                <c:pt idx="13">
                  <c:v>13006.3</c:v>
                </c:pt>
                <c:pt idx="14">
                  <c:v>13336.3</c:v>
                </c:pt>
                <c:pt idx="15">
                  <c:v>15280.199999999999</c:v>
                </c:pt>
                <c:pt idx="16">
                  <c:v>16742.899999999998</c:v>
                </c:pt>
                <c:pt idx="17">
                  <c:v>18556.399999999998</c:v>
                </c:pt>
                <c:pt idx="18">
                  <c:v>19065.499999999996</c:v>
                </c:pt>
                <c:pt idx="19">
                  <c:v>19196.699999999997</c:v>
                </c:pt>
                <c:pt idx="20">
                  <c:v>19562.499999999996</c:v>
                </c:pt>
                <c:pt idx="21">
                  <c:v>19666.699999999997</c:v>
                </c:pt>
              </c:numCache>
            </c:numRef>
          </c:cat>
          <c:val>
            <c:numRef>
              <c:f>Sheet1!$D$1:$D$22</c:f>
              <c:numCache>
                <c:formatCode>#,##0</c:formatCode>
                <c:ptCount val="22"/>
                <c:pt idx="0">
                  <c:v>0</c:v>
                </c:pt>
                <c:pt idx="1">
                  <c:v>0</c:v>
                </c:pt>
                <c:pt idx="2">
                  <c:v>0</c:v>
                </c:pt>
                <c:pt idx="3">
                  <c:v>8.11</c:v>
                </c:pt>
                <c:pt idx="4">
                  <c:v>14.577193158953722</c:v>
                </c:pt>
                <c:pt idx="5">
                  <c:v>16.604213521511497</c:v>
                </c:pt>
                <c:pt idx="6">
                  <c:v>17.511645856980703</c:v>
                </c:pt>
                <c:pt idx="7">
                  <c:v>18.002322033898302</c:v>
                </c:pt>
                <c:pt idx="8">
                  <c:v>18.880000000000003</c:v>
                </c:pt>
                <c:pt idx="9">
                  <c:v>18.899213308815082</c:v>
                </c:pt>
                <c:pt idx="10">
                  <c:v>19.757220079232695</c:v>
                </c:pt>
                <c:pt idx="11">
                  <c:v>29.54</c:v>
                </c:pt>
                <c:pt idx="12">
                  <c:v>30.925226247944408</c:v>
                </c:pt>
                <c:pt idx="13">
                  <c:v>31.76715237302248</c:v>
                </c:pt>
                <c:pt idx="14">
                  <c:v>34.770000000000003</c:v>
                </c:pt>
                <c:pt idx="15">
                  <c:v>51.959999999999994</c:v>
                </c:pt>
                <c:pt idx="16">
                  <c:v>68.478091201203256</c:v>
                </c:pt>
                <c:pt idx="17">
                  <c:v>68.601215880893292</c:v>
                </c:pt>
                <c:pt idx="18">
                  <c:v>75.13</c:v>
                </c:pt>
                <c:pt idx="19">
                  <c:v>229.73672256097558</c:v>
                </c:pt>
                <c:pt idx="20">
                  <c:v>302.16405139420442</c:v>
                </c:pt>
                <c:pt idx="21">
                  <c:v>308.73090211132444</c:v>
                </c:pt>
              </c:numCache>
            </c:numRef>
          </c:val>
          <c:extLst>
            <c:ext xmlns:c16="http://schemas.microsoft.com/office/drawing/2014/chart" uri="{C3380CC4-5D6E-409C-BE32-E72D297353CC}">
              <c16:uniqueId val="{00000000-6F88-466F-96A1-8E969B7878A5}"/>
            </c:ext>
          </c:extLst>
        </c:ser>
        <c:dLbls>
          <c:showLegendKey val="0"/>
          <c:showVal val="0"/>
          <c:showCatName val="0"/>
          <c:showSerName val="0"/>
          <c:showPercent val="0"/>
          <c:showBubbleSize val="0"/>
        </c:dLbls>
        <c:gapWidth val="150"/>
        <c:axId val="87437312"/>
        <c:axId val="87439232"/>
      </c:barChart>
      <c:catAx>
        <c:axId val="87437312"/>
        <c:scaling>
          <c:orientation val="minMax"/>
        </c:scaling>
        <c:delete val="0"/>
        <c:axPos val="b"/>
        <c:title>
          <c:tx>
            <c:rich>
              <a:bodyPr/>
              <a:lstStyle/>
              <a:p>
                <a:pPr>
                  <a:defRPr/>
                </a:pPr>
                <a:r>
                  <a:rPr lang="en-US" dirty="0"/>
                  <a:t>Quantity </a:t>
                </a:r>
                <a:r>
                  <a:rPr lang="en-US" dirty="0" smtClean="0"/>
                  <a:t>(</a:t>
                </a:r>
                <a:r>
                  <a:rPr lang="en-US" dirty="0" err="1" smtClean="0"/>
                  <a:t>GWh</a:t>
                </a:r>
                <a:r>
                  <a:rPr lang="en-US" dirty="0"/>
                  <a:t>)</a:t>
                </a:r>
              </a:p>
            </c:rich>
          </c:tx>
          <c:layout>
            <c:manualLayout>
              <c:xMode val="edge"/>
              <c:yMode val="edge"/>
              <c:x val="0.3920848040546655"/>
              <c:y val="0.8668034088331551"/>
            </c:manualLayout>
          </c:layout>
          <c:overlay val="0"/>
        </c:title>
        <c:numFmt formatCode="0" sourceLinked="1"/>
        <c:majorTickMark val="none"/>
        <c:minorTickMark val="none"/>
        <c:tickLblPos val="none"/>
        <c:crossAx val="87439232"/>
        <c:crosses val="autoZero"/>
        <c:auto val="1"/>
        <c:lblAlgn val="ctr"/>
        <c:lblOffset val="100"/>
        <c:tickLblSkip val="5"/>
        <c:noMultiLvlLbl val="0"/>
      </c:catAx>
      <c:valAx>
        <c:axId val="87439232"/>
        <c:scaling>
          <c:orientation val="minMax"/>
        </c:scaling>
        <c:delete val="0"/>
        <c:axPos val="l"/>
        <c:title>
          <c:tx>
            <c:rich>
              <a:bodyPr rot="-5400000" vert="horz"/>
              <a:lstStyle/>
              <a:p>
                <a:pPr>
                  <a:defRPr/>
                </a:pPr>
                <a:r>
                  <a:rPr lang="en-US"/>
                  <a:t>Marginal Cost ($/MWh)</a:t>
                </a:r>
              </a:p>
            </c:rich>
          </c:tx>
          <c:layout>
            <c:manualLayout>
              <c:xMode val="edge"/>
              <c:yMode val="edge"/>
              <c:x val="1.5713293515625705E-2"/>
              <c:y val="9.4804400763005267E-2"/>
            </c:manualLayout>
          </c:layout>
          <c:overlay val="0"/>
        </c:title>
        <c:numFmt formatCode="#,##0" sourceLinked="1"/>
        <c:majorTickMark val="out"/>
        <c:minorTickMark val="none"/>
        <c:tickLblPos val="nextTo"/>
        <c:txPr>
          <a:bodyPr/>
          <a:lstStyle/>
          <a:p>
            <a:pPr>
              <a:defRPr sz="1400"/>
            </a:pPr>
            <a:endParaRPr lang="en-US"/>
          </a:p>
        </c:txPr>
        <c:crossAx val="87437312"/>
        <c:crosses val="autoZero"/>
        <c:crossBetween val="between"/>
      </c:valAx>
      <c:spPr>
        <a:noFill/>
      </c:spPr>
    </c:plotArea>
    <c:plotVisOnly val="1"/>
    <c:dispBlanksAs val="gap"/>
    <c:showDLblsOverMax val="0"/>
  </c:chart>
  <c:spPr>
    <a:noFill/>
  </c:spPr>
  <c:txPr>
    <a:bodyPr/>
    <a:lstStyle/>
    <a:p>
      <a:pPr>
        <a:defRPr sz="1800" b="0">
          <a:solidFill>
            <a:schemeClr val="tx1"/>
          </a:solidFill>
          <a:latin typeface="Gill Sans MT" panose="020B0502020104020203" pitchFamily="34" charset="0"/>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85837617405263"/>
          <c:y val="6.7173228346456698E-2"/>
          <c:w val="0.83996854732001469"/>
          <c:h val="0.62288888888888894"/>
        </c:manualLayout>
      </c:layout>
      <c:lineChart>
        <c:grouping val="standard"/>
        <c:varyColors val="0"/>
        <c:ser>
          <c:idx val="0"/>
          <c:order val="0"/>
          <c:spPr>
            <a:ln w="19050">
              <a:solidFill>
                <a:srgbClr val="0070C0"/>
              </a:solidFill>
            </a:ln>
          </c:spPr>
          <c:marker>
            <c:symbol val="none"/>
          </c:marker>
          <c:trendline>
            <c:spPr>
              <a:ln w="6350">
                <a:solidFill>
                  <a:schemeClr val="bg1">
                    <a:lumMod val="65000"/>
                  </a:schemeClr>
                </a:solidFill>
                <a:prstDash val="solid"/>
              </a:ln>
            </c:spPr>
            <c:trendlineType val="linear"/>
            <c:dispRSqr val="0"/>
            <c:dispEq val="0"/>
          </c:trendline>
          <c:cat>
            <c:numRef>
              <c:f>Data!$A$2:$A$109</c:f>
              <c:numCache>
                <c:formatCode>mmm\-yy</c:formatCode>
                <c:ptCount val="108"/>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numCache>
            </c:numRef>
          </c:cat>
          <c:val>
            <c:numRef>
              <c:f>Data!$P$2:$P$109</c:f>
              <c:numCache>
                <c:formatCode>General</c:formatCode>
                <c:ptCount val="108"/>
                <c:pt idx="0">
                  <c:v>0.33309877627217443</c:v>
                </c:pt>
                <c:pt idx="1">
                  <c:v>0.26574123170883768</c:v>
                </c:pt>
                <c:pt idx="2">
                  <c:v>0.42252237322798769</c:v>
                </c:pt>
                <c:pt idx="3">
                  <c:v>0.31072172424651801</c:v>
                </c:pt>
                <c:pt idx="4">
                  <c:v>0.34660649516986708</c:v>
                </c:pt>
                <c:pt idx="5">
                  <c:v>0.6368180821904309</c:v>
                </c:pt>
                <c:pt idx="6">
                  <c:v>0.76172561751970602</c:v>
                </c:pt>
                <c:pt idx="7">
                  <c:v>0.70986375307167271</c:v>
                </c:pt>
                <c:pt idx="8">
                  <c:v>0.72166796387828769</c:v>
                </c:pt>
                <c:pt idx="9">
                  <c:v>0.64615733316570501</c:v>
                </c:pt>
                <c:pt idx="10">
                  <c:v>0.4591486030590563</c:v>
                </c:pt>
                <c:pt idx="11">
                  <c:v>0.7919909102571574</c:v>
                </c:pt>
                <c:pt idx="12">
                  <c:v>0.50255746683394864</c:v>
                </c:pt>
                <c:pt idx="13">
                  <c:v>0.52012646114762728</c:v>
                </c:pt>
                <c:pt idx="14">
                  <c:v>0.13408653669514251</c:v>
                </c:pt>
                <c:pt idx="15">
                  <c:v>0.11805837136481784</c:v>
                </c:pt>
                <c:pt idx="16">
                  <c:v>0.19105421033486794</c:v>
                </c:pt>
                <c:pt idx="17">
                  <c:v>0.61755454498944173</c:v>
                </c:pt>
                <c:pt idx="18">
                  <c:v>0.49895117338953376</c:v>
                </c:pt>
                <c:pt idx="19">
                  <c:v>1.1814542929513412</c:v>
                </c:pt>
                <c:pt idx="20">
                  <c:v>0.20652515642905525</c:v>
                </c:pt>
                <c:pt idx="21">
                  <c:v>0.28368246888188503</c:v>
                </c:pt>
                <c:pt idx="22">
                  <c:v>0.26759476736420068</c:v>
                </c:pt>
                <c:pt idx="23">
                  <c:v>0.43399372604845327</c:v>
                </c:pt>
                <c:pt idx="24">
                  <c:v>0.13441772994200885</c:v>
                </c:pt>
                <c:pt idx="25">
                  <c:v>0.5999608769109841</c:v>
                </c:pt>
                <c:pt idx="26">
                  <c:v>0.39893420599804774</c:v>
                </c:pt>
                <c:pt idx="27">
                  <c:v>0.47724619555953796</c:v>
                </c:pt>
                <c:pt idx="28">
                  <c:v>0.37759397357006008</c:v>
                </c:pt>
                <c:pt idx="29">
                  <c:v>0.62689885472901907</c:v>
                </c:pt>
                <c:pt idx="30">
                  <c:v>0.3432697546043203</c:v>
                </c:pt>
                <c:pt idx="31">
                  <c:v>0.66823177897181951</c:v>
                </c:pt>
                <c:pt idx="32">
                  <c:v>0.29777767564071156</c:v>
                </c:pt>
                <c:pt idx="33">
                  <c:v>0.21397295895316534</c:v>
                </c:pt>
                <c:pt idx="34">
                  <c:v>0.13844023149023246</c:v>
                </c:pt>
                <c:pt idx="35">
                  <c:v>0.32838142241445617</c:v>
                </c:pt>
                <c:pt idx="36">
                  <c:v>0.5387523887860447</c:v>
                </c:pt>
                <c:pt idx="37">
                  <c:v>0.32975056151059934</c:v>
                </c:pt>
                <c:pt idx="38">
                  <c:v>0.24617586335636676</c:v>
                </c:pt>
                <c:pt idx="39">
                  <c:v>0.58629265412963227</c:v>
                </c:pt>
                <c:pt idx="40">
                  <c:v>0.46559171914529751</c:v>
                </c:pt>
                <c:pt idx="41">
                  <c:v>1.0858984977858623</c:v>
                </c:pt>
                <c:pt idx="42">
                  <c:v>0.81412192877892497</c:v>
                </c:pt>
                <c:pt idx="43">
                  <c:v>0.29746605828086331</c:v>
                </c:pt>
                <c:pt idx="44">
                  <c:v>0.42179635312769004</c:v>
                </c:pt>
                <c:pt idx="45">
                  <c:v>0.10702625853848388</c:v>
                </c:pt>
                <c:pt idx="46">
                  <c:v>0.19558723447598925</c:v>
                </c:pt>
                <c:pt idx="47">
                  <c:v>0.35495803944448961</c:v>
                </c:pt>
                <c:pt idx="48">
                  <c:v>0.51587193515482177</c:v>
                </c:pt>
                <c:pt idx="49">
                  <c:v>0.10593846363300656</c:v>
                </c:pt>
                <c:pt idx="50">
                  <c:v>0.36086259469679161</c:v>
                </c:pt>
                <c:pt idx="51">
                  <c:v>0.20712491733629582</c:v>
                </c:pt>
                <c:pt idx="52">
                  <c:v>0.16713952858838568</c:v>
                </c:pt>
                <c:pt idx="53">
                  <c:v>0.19172617044771115</c:v>
                </c:pt>
                <c:pt idx="54">
                  <c:v>0.15373970023217354</c:v>
                </c:pt>
                <c:pt idx="55">
                  <c:v>0.19228830315466225</c:v>
                </c:pt>
                <c:pt idx="56">
                  <c:v>0.11233107944946788</c:v>
                </c:pt>
                <c:pt idx="57">
                  <c:v>5.7284441048809503E-2</c:v>
                </c:pt>
                <c:pt idx="58">
                  <c:v>6.4785636244089104E-2</c:v>
                </c:pt>
                <c:pt idx="59">
                  <c:v>0</c:v>
                </c:pt>
                <c:pt idx="60">
                  <c:v>0.15039913912931596</c:v>
                </c:pt>
                <c:pt idx="61">
                  <c:v>0</c:v>
                </c:pt>
                <c:pt idx="62">
                  <c:v>0.14240304914016044</c:v>
                </c:pt>
                <c:pt idx="63">
                  <c:v>0.11915034065133613</c:v>
                </c:pt>
                <c:pt idx="64">
                  <c:v>0.31231096303116612</c:v>
                </c:pt>
                <c:pt idx="65">
                  <c:v>0.47614931469682303</c:v>
                </c:pt>
                <c:pt idx="66">
                  <c:v>0.66136179523463945</c:v>
                </c:pt>
                <c:pt idx="67">
                  <c:v>0.33759990299631842</c:v>
                </c:pt>
                <c:pt idx="68">
                  <c:v>0.32593812053709703</c:v>
                </c:pt>
                <c:pt idx="69">
                  <c:v>6.5713237354617676E-2</c:v>
                </c:pt>
                <c:pt idx="70">
                  <c:v>0.17569976335643256</c:v>
                </c:pt>
                <c:pt idx="71">
                  <c:v>0.43539372918598007</c:v>
                </c:pt>
                <c:pt idx="72">
                  <c:v>0.32971877359537827</c:v>
                </c:pt>
                <c:pt idx="73">
                  <c:v>0.15467080906236433</c:v>
                </c:pt>
                <c:pt idx="74">
                  <c:v>0.2355523678238321</c:v>
                </c:pt>
                <c:pt idx="75">
                  <c:v>0.22175196678205999</c:v>
                </c:pt>
                <c:pt idx="76">
                  <c:v>0.33102793144531956</c:v>
                </c:pt>
                <c:pt idx="77">
                  <c:v>0.54578222167865098</c:v>
                </c:pt>
                <c:pt idx="78">
                  <c:v>0.66816331094276715</c:v>
                </c:pt>
                <c:pt idx="79">
                  <c:v>0.27964497150667816</c:v>
                </c:pt>
                <c:pt idx="80">
                  <c:v>0.20047626658243639</c:v>
                </c:pt>
                <c:pt idx="81">
                  <c:v>6.2108061764144309E-2</c:v>
                </c:pt>
                <c:pt idx="82">
                  <c:v>9.846923566486139E-2</c:v>
                </c:pt>
                <c:pt idx="83">
                  <c:v>0.20292051142858586</c:v>
                </c:pt>
                <c:pt idx="84">
                  <c:v>0.16589397749488138</c:v>
                </c:pt>
                <c:pt idx="85">
                  <c:v>9.3324851406059756E-2</c:v>
                </c:pt>
                <c:pt idx="86">
                  <c:v>0.11921170083061128</c:v>
                </c:pt>
                <c:pt idx="87">
                  <c:v>4.7681584001356678E-2</c:v>
                </c:pt>
                <c:pt idx="88">
                  <c:v>0.25798259111014182</c:v>
                </c:pt>
                <c:pt idx="89">
                  <c:v>0.32722838731804638</c:v>
                </c:pt>
                <c:pt idx="90">
                  <c:v>0.44576115401126276</c:v>
                </c:pt>
                <c:pt idx="91">
                  <c:v>0.24063664900332951</c:v>
                </c:pt>
                <c:pt idx="92">
                  <c:v>0.11649501147176163</c:v>
                </c:pt>
                <c:pt idx="93">
                  <c:v>2.320425946835801E-2</c:v>
                </c:pt>
                <c:pt idx="94">
                  <c:v>5.2387680788256417E-2</c:v>
                </c:pt>
                <c:pt idx="95">
                  <c:v>2.5902767701538338E-2</c:v>
                </c:pt>
                <c:pt idx="96">
                  <c:v>0.10521158949921257</c:v>
                </c:pt>
                <c:pt idx="97">
                  <c:v>0.17721587676192599</c:v>
                </c:pt>
                <c:pt idx="98">
                  <c:v>0.20286195382819289</c:v>
                </c:pt>
                <c:pt idx="99">
                  <c:v>0.2217257786985892</c:v>
                </c:pt>
                <c:pt idx="100">
                  <c:v>0.27146142523808686</c:v>
                </c:pt>
                <c:pt idx="101">
                  <c:v>0.23755909304213477</c:v>
                </c:pt>
                <c:pt idx="102">
                  <c:v>0.34985310416289606</c:v>
                </c:pt>
                <c:pt idx="103">
                  <c:v>0.19792936971366301</c:v>
                </c:pt>
                <c:pt idx="104">
                  <c:v>0.19560773546239768</c:v>
                </c:pt>
                <c:pt idx="105">
                  <c:v>0.13136574223065189</c:v>
                </c:pt>
                <c:pt idx="106">
                  <c:v>0.10761132073799416</c:v>
                </c:pt>
                <c:pt idx="107">
                  <c:v>0.21162544569423702</c:v>
                </c:pt>
              </c:numCache>
            </c:numRef>
          </c:val>
          <c:smooth val="0"/>
          <c:extLst>
            <c:ext xmlns:c16="http://schemas.microsoft.com/office/drawing/2014/chart" uri="{C3380CC4-5D6E-409C-BE32-E72D297353CC}">
              <c16:uniqueId val="{00000000-29D8-4C7C-B814-61A6F14115A4}"/>
            </c:ext>
          </c:extLst>
        </c:ser>
        <c:dLbls>
          <c:showLegendKey val="0"/>
          <c:showVal val="0"/>
          <c:showCatName val="0"/>
          <c:showSerName val="0"/>
          <c:showPercent val="0"/>
          <c:showBubbleSize val="0"/>
        </c:dLbls>
        <c:smooth val="0"/>
        <c:axId val="96026624"/>
        <c:axId val="96028544"/>
      </c:lineChart>
      <c:dateAx>
        <c:axId val="96026624"/>
        <c:scaling>
          <c:orientation val="minMax"/>
        </c:scaling>
        <c:delete val="0"/>
        <c:axPos val="b"/>
        <c:title>
          <c:tx>
            <c:rich>
              <a:bodyPr/>
              <a:lstStyle/>
              <a:p>
                <a:pPr>
                  <a:defRPr sz="1800" b="0"/>
                </a:pPr>
                <a:r>
                  <a:rPr lang="en-US" sz="1800" b="0" dirty="0"/>
                  <a:t>Month/Year</a:t>
                </a:r>
              </a:p>
            </c:rich>
          </c:tx>
          <c:layout>
            <c:manualLayout>
              <c:xMode val="edge"/>
              <c:yMode val="edge"/>
              <c:x val="0.42722071935083294"/>
              <c:y val="0.84580823341506883"/>
            </c:manualLayout>
          </c:layout>
          <c:overlay val="0"/>
        </c:title>
        <c:numFmt formatCode="[$-409]mmm\-yy;@" sourceLinked="0"/>
        <c:majorTickMark val="out"/>
        <c:minorTickMark val="none"/>
        <c:tickLblPos val="nextTo"/>
        <c:txPr>
          <a:bodyPr rot="-1140000" vert="horz"/>
          <a:lstStyle/>
          <a:p>
            <a:pPr>
              <a:defRPr/>
            </a:pPr>
            <a:endParaRPr lang="en-US"/>
          </a:p>
        </c:txPr>
        <c:crossAx val="96028544"/>
        <c:crosses val="autoZero"/>
        <c:auto val="1"/>
        <c:lblOffset val="100"/>
        <c:baseTimeUnit val="months"/>
        <c:majorUnit val="12"/>
        <c:majorTimeUnit val="months"/>
      </c:dateAx>
      <c:valAx>
        <c:axId val="96028544"/>
        <c:scaling>
          <c:orientation val="minMax"/>
          <c:max val="1.2"/>
        </c:scaling>
        <c:delete val="0"/>
        <c:axPos val="l"/>
        <c:title>
          <c:tx>
            <c:rich>
              <a:bodyPr rot="-5400000" vert="horz"/>
              <a:lstStyle/>
              <a:p>
                <a:pPr>
                  <a:defRPr sz="1800" b="0"/>
                </a:pPr>
                <a:r>
                  <a:rPr lang="en-US" sz="1800" b="0"/>
                  <a:t>Cost of Restrictions ($M)</a:t>
                </a:r>
              </a:p>
            </c:rich>
          </c:tx>
          <c:layout>
            <c:manualLayout>
              <c:xMode val="edge"/>
              <c:yMode val="edge"/>
              <c:x val="2.6414567903810221E-2"/>
              <c:y val="6.076894640960083E-2"/>
            </c:manualLayout>
          </c:layout>
          <c:overlay val="0"/>
        </c:title>
        <c:numFmt formatCode="General" sourceLinked="1"/>
        <c:majorTickMark val="out"/>
        <c:minorTickMark val="none"/>
        <c:tickLblPos val="nextTo"/>
        <c:crossAx val="96026624"/>
        <c:crosses val="autoZero"/>
        <c:crossBetween val="between"/>
        <c:majorUnit val="0.30000000000000004"/>
      </c:valAx>
      <c:spPr>
        <a:ln>
          <a:solidFill>
            <a:schemeClr val="bg1">
              <a:lumMod val="50000"/>
            </a:schemeClr>
          </a:solidFill>
        </a:ln>
      </c:spPr>
    </c:plotArea>
    <c:plotVisOnly val="1"/>
    <c:dispBlanksAs val="gap"/>
    <c:showDLblsOverMax val="0"/>
  </c:chart>
  <c:txPr>
    <a:bodyPr/>
    <a:lstStyle/>
    <a:p>
      <a:pPr>
        <a:defRPr sz="1400">
          <a:latin typeface="Gill Sans MT" panose="020B0502020104020203"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FF0000"/>
              </a:solidFill>
              <a:round/>
            </a:ln>
            <a:effectLst/>
          </c:spPr>
          <c:marker>
            <c:symbol val="none"/>
          </c:marker>
          <c:cat>
            <c:numRef>
              <c:f>'[RNGWHHDm (1).xls]Data 1'!$A$100:$A$207</c:f>
              <c:numCache>
                <c:formatCode>mmm\-yyyy</c:formatCode>
                <c:ptCount val="108"/>
                <c:pt idx="0">
                  <c:v>38367</c:v>
                </c:pt>
                <c:pt idx="1">
                  <c:v>38398</c:v>
                </c:pt>
                <c:pt idx="2">
                  <c:v>38426</c:v>
                </c:pt>
                <c:pt idx="3">
                  <c:v>38457</c:v>
                </c:pt>
                <c:pt idx="4">
                  <c:v>38487</c:v>
                </c:pt>
                <c:pt idx="5">
                  <c:v>38518</c:v>
                </c:pt>
                <c:pt idx="6">
                  <c:v>38548</c:v>
                </c:pt>
                <c:pt idx="7">
                  <c:v>38579</c:v>
                </c:pt>
                <c:pt idx="8">
                  <c:v>38610</c:v>
                </c:pt>
                <c:pt idx="9">
                  <c:v>38640</c:v>
                </c:pt>
                <c:pt idx="10">
                  <c:v>38671</c:v>
                </c:pt>
                <c:pt idx="11">
                  <c:v>38701</c:v>
                </c:pt>
                <c:pt idx="12">
                  <c:v>38732</c:v>
                </c:pt>
                <c:pt idx="13">
                  <c:v>38763</c:v>
                </c:pt>
                <c:pt idx="14">
                  <c:v>38791</c:v>
                </c:pt>
                <c:pt idx="15">
                  <c:v>38822</c:v>
                </c:pt>
                <c:pt idx="16">
                  <c:v>38852</c:v>
                </c:pt>
                <c:pt idx="17">
                  <c:v>38883</c:v>
                </c:pt>
                <c:pt idx="18">
                  <c:v>38913</c:v>
                </c:pt>
                <c:pt idx="19">
                  <c:v>38944</c:v>
                </c:pt>
                <c:pt idx="20">
                  <c:v>38975</c:v>
                </c:pt>
                <c:pt idx="21">
                  <c:v>39005</c:v>
                </c:pt>
                <c:pt idx="22">
                  <c:v>39036</c:v>
                </c:pt>
                <c:pt idx="23">
                  <c:v>39066</c:v>
                </c:pt>
                <c:pt idx="24">
                  <c:v>39097</c:v>
                </c:pt>
                <c:pt idx="25">
                  <c:v>39128</c:v>
                </c:pt>
                <c:pt idx="26">
                  <c:v>39156</c:v>
                </c:pt>
                <c:pt idx="27">
                  <c:v>39187</c:v>
                </c:pt>
                <c:pt idx="28">
                  <c:v>39217</c:v>
                </c:pt>
                <c:pt idx="29">
                  <c:v>39248</c:v>
                </c:pt>
                <c:pt idx="30">
                  <c:v>39278</c:v>
                </c:pt>
                <c:pt idx="31">
                  <c:v>39309</c:v>
                </c:pt>
                <c:pt idx="32">
                  <c:v>39340</c:v>
                </c:pt>
                <c:pt idx="33">
                  <c:v>39370</c:v>
                </c:pt>
                <c:pt idx="34">
                  <c:v>39401</c:v>
                </c:pt>
                <c:pt idx="35">
                  <c:v>39431</c:v>
                </c:pt>
                <c:pt idx="36">
                  <c:v>39462</c:v>
                </c:pt>
                <c:pt idx="37">
                  <c:v>39493</c:v>
                </c:pt>
                <c:pt idx="38">
                  <c:v>39522</c:v>
                </c:pt>
                <c:pt idx="39">
                  <c:v>39553</c:v>
                </c:pt>
                <c:pt idx="40">
                  <c:v>39583</c:v>
                </c:pt>
                <c:pt idx="41">
                  <c:v>39614</c:v>
                </c:pt>
                <c:pt idx="42">
                  <c:v>39644</c:v>
                </c:pt>
                <c:pt idx="43">
                  <c:v>39675</c:v>
                </c:pt>
                <c:pt idx="44">
                  <c:v>39706</c:v>
                </c:pt>
                <c:pt idx="45">
                  <c:v>39736</c:v>
                </c:pt>
                <c:pt idx="46">
                  <c:v>39767</c:v>
                </c:pt>
                <c:pt idx="47">
                  <c:v>39797</c:v>
                </c:pt>
                <c:pt idx="48">
                  <c:v>39828</c:v>
                </c:pt>
                <c:pt idx="49">
                  <c:v>39859</c:v>
                </c:pt>
                <c:pt idx="50">
                  <c:v>39887</c:v>
                </c:pt>
                <c:pt idx="51">
                  <c:v>39918</c:v>
                </c:pt>
                <c:pt idx="52">
                  <c:v>39948</c:v>
                </c:pt>
                <c:pt idx="53">
                  <c:v>39979</c:v>
                </c:pt>
                <c:pt idx="54">
                  <c:v>40009</c:v>
                </c:pt>
                <c:pt idx="55">
                  <c:v>40040</c:v>
                </c:pt>
                <c:pt idx="56">
                  <c:v>40071</c:v>
                </c:pt>
                <c:pt idx="57">
                  <c:v>40101</c:v>
                </c:pt>
                <c:pt idx="58">
                  <c:v>40132</c:v>
                </c:pt>
                <c:pt idx="59">
                  <c:v>40162</c:v>
                </c:pt>
                <c:pt idx="60">
                  <c:v>40193</c:v>
                </c:pt>
                <c:pt idx="61">
                  <c:v>40224</c:v>
                </c:pt>
                <c:pt idx="62">
                  <c:v>40252</c:v>
                </c:pt>
                <c:pt idx="63">
                  <c:v>40283</c:v>
                </c:pt>
                <c:pt idx="64">
                  <c:v>40313</c:v>
                </c:pt>
                <c:pt idx="65">
                  <c:v>40344</c:v>
                </c:pt>
                <c:pt idx="66">
                  <c:v>40374</c:v>
                </c:pt>
                <c:pt idx="67">
                  <c:v>40405</c:v>
                </c:pt>
                <c:pt idx="68">
                  <c:v>40436</c:v>
                </c:pt>
                <c:pt idx="69">
                  <c:v>40466</c:v>
                </c:pt>
                <c:pt idx="70">
                  <c:v>40497</c:v>
                </c:pt>
                <c:pt idx="71">
                  <c:v>40527</c:v>
                </c:pt>
                <c:pt idx="72">
                  <c:v>40558</c:v>
                </c:pt>
                <c:pt idx="73">
                  <c:v>40589</c:v>
                </c:pt>
                <c:pt idx="74">
                  <c:v>40617</c:v>
                </c:pt>
                <c:pt idx="75">
                  <c:v>40648</c:v>
                </c:pt>
                <c:pt idx="76">
                  <c:v>40678</c:v>
                </c:pt>
                <c:pt idx="77">
                  <c:v>40709</c:v>
                </c:pt>
                <c:pt idx="78">
                  <c:v>40739</c:v>
                </c:pt>
                <c:pt idx="79">
                  <c:v>40770</c:v>
                </c:pt>
                <c:pt idx="80">
                  <c:v>40801</c:v>
                </c:pt>
                <c:pt idx="81">
                  <c:v>40831</c:v>
                </c:pt>
                <c:pt idx="82">
                  <c:v>40862</c:v>
                </c:pt>
                <c:pt idx="83">
                  <c:v>40892</c:v>
                </c:pt>
                <c:pt idx="84">
                  <c:v>40923</c:v>
                </c:pt>
                <c:pt idx="85">
                  <c:v>40954</c:v>
                </c:pt>
                <c:pt idx="86">
                  <c:v>40983</c:v>
                </c:pt>
                <c:pt idx="87">
                  <c:v>41014</c:v>
                </c:pt>
                <c:pt idx="88">
                  <c:v>41044</c:v>
                </c:pt>
                <c:pt idx="89">
                  <c:v>41075</c:v>
                </c:pt>
                <c:pt idx="90">
                  <c:v>41105</c:v>
                </c:pt>
                <c:pt idx="91">
                  <c:v>41136</c:v>
                </c:pt>
                <c:pt idx="92">
                  <c:v>41167</c:v>
                </c:pt>
                <c:pt idx="93">
                  <c:v>41197</c:v>
                </c:pt>
                <c:pt idx="94">
                  <c:v>41228</c:v>
                </c:pt>
                <c:pt idx="95">
                  <c:v>41258</c:v>
                </c:pt>
                <c:pt idx="96">
                  <c:v>41289</c:v>
                </c:pt>
                <c:pt idx="97">
                  <c:v>41320</c:v>
                </c:pt>
                <c:pt idx="98">
                  <c:v>41348</c:v>
                </c:pt>
                <c:pt idx="99">
                  <c:v>41379</c:v>
                </c:pt>
                <c:pt idx="100">
                  <c:v>41409</c:v>
                </c:pt>
                <c:pt idx="101">
                  <c:v>41440</c:v>
                </c:pt>
                <c:pt idx="102">
                  <c:v>41470</c:v>
                </c:pt>
                <c:pt idx="103">
                  <c:v>41501</c:v>
                </c:pt>
                <c:pt idx="104">
                  <c:v>41532</c:v>
                </c:pt>
                <c:pt idx="105">
                  <c:v>41562</c:v>
                </c:pt>
                <c:pt idx="106">
                  <c:v>41593</c:v>
                </c:pt>
                <c:pt idx="107">
                  <c:v>41623</c:v>
                </c:pt>
              </c:numCache>
            </c:numRef>
          </c:cat>
          <c:val>
            <c:numRef>
              <c:f>'[RNGWHHDm (1).xls]Data 1'!$B$100:$B$207</c:f>
              <c:numCache>
                <c:formatCode>General</c:formatCode>
                <c:ptCount val="108"/>
                <c:pt idx="0">
                  <c:v>6.15</c:v>
                </c:pt>
                <c:pt idx="1">
                  <c:v>6.14</c:v>
                </c:pt>
                <c:pt idx="2">
                  <c:v>6.96</c:v>
                </c:pt>
                <c:pt idx="3">
                  <c:v>7.16</c:v>
                </c:pt>
                <c:pt idx="4">
                  <c:v>6.47</c:v>
                </c:pt>
                <c:pt idx="5">
                  <c:v>7.18</c:v>
                </c:pt>
                <c:pt idx="6">
                  <c:v>7.63</c:v>
                </c:pt>
                <c:pt idx="7">
                  <c:v>9.5299999999999994</c:v>
                </c:pt>
                <c:pt idx="8">
                  <c:v>11.75</c:v>
                </c:pt>
                <c:pt idx="9">
                  <c:v>13.42</c:v>
                </c:pt>
                <c:pt idx="10">
                  <c:v>10.3</c:v>
                </c:pt>
                <c:pt idx="11">
                  <c:v>13.05</c:v>
                </c:pt>
                <c:pt idx="12">
                  <c:v>8.69</c:v>
                </c:pt>
                <c:pt idx="13">
                  <c:v>7.54</c:v>
                </c:pt>
                <c:pt idx="14">
                  <c:v>6.89</c:v>
                </c:pt>
                <c:pt idx="15">
                  <c:v>7.16</c:v>
                </c:pt>
                <c:pt idx="16">
                  <c:v>6.25</c:v>
                </c:pt>
                <c:pt idx="17">
                  <c:v>6.21</c:v>
                </c:pt>
                <c:pt idx="18">
                  <c:v>6.17</c:v>
                </c:pt>
                <c:pt idx="19">
                  <c:v>7.14</c:v>
                </c:pt>
                <c:pt idx="20">
                  <c:v>4.9000000000000004</c:v>
                </c:pt>
                <c:pt idx="21">
                  <c:v>5.85</c:v>
                </c:pt>
                <c:pt idx="22">
                  <c:v>7.41</c:v>
                </c:pt>
                <c:pt idx="23">
                  <c:v>6.73</c:v>
                </c:pt>
                <c:pt idx="24">
                  <c:v>6.55</c:v>
                </c:pt>
                <c:pt idx="25">
                  <c:v>8</c:v>
                </c:pt>
                <c:pt idx="26">
                  <c:v>7.11</c:v>
                </c:pt>
                <c:pt idx="27">
                  <c:v>7.6</c:v>
                </c:pt>
                <c:pt idx="28">
                  <c:v>7.64</c:v>
                </c:pt>
                <c:pt idx="29">
                  <c:v>7.35</c:v>
                </c:pt>
                <c:pt idx="30">
                  <c:v>6.22</c:v>
                </c:pt>
                <c:pt idx="31">
                  <c:v>6.22</c:v>
                </c:pt>
                <c:pt idx="32">
                  <c:v>6.08</c:v>
                </c:pt>
                <c:pt idx="33">
                  <c:v>6.74</c:v>
                </c:pt>
                <c:pt idx="34">
                  <c:v>7.1</c:v>
                </c:pt>
                <c:pt idx="35">
                  <c:v>7.11</c:v>
                </c:pt>
                <c:pt idx="36">
                  <c:v>7.99</c:v>
                </c:pt>
                <c:pt idx="37">
                  <c:v>8.5399999999999991</c:v>
                </c:pt>
                <c:pt idx="38">
                  <c:v>9.41</c:v>
                </c:pt>
                <c:pt idx="39">
                  <c:v>10.18</c:v>
                </c:pt>
                <c:pt idx="40">
                  <c:v>11.27</c:v>
                </c:pt>
                <c:pt idx="41">
                  <c:v>12.69</c:v>
                </c:pt>
                <c:pt idx="42">
                  <c:v>11.09</c:v>
                </c:pt>
                <c:pt idx="43">
                  <c:v>8.26</c:v>
                </c:pt>
                <c:pt idx="44">
                  <c:v>7.67</c:v>
                </c:pt>
                <c:pt idx="45">
                  <c:v>6.74</c:v>
                </c:pt>
                <c:pt idx="46">
                  <c:v>6.68</c:v>
                </c:pt>
                <c:pt idx="47">
                  <c:v>5.82</c:v>
                </c:pt>
                <c:pt idx="48">
                  <c:v>5.24</c:v>
                </c:pt>
                <c:pt idx="49">
                  <c:v>4.5199999999999996</c:v>
                </c:pt>
                <c:pt idx="50">
                  <c:v>3.96</c:v>
                </c:pt>
                <c:pt idx="51">
                  <c:v>3.5</c:v>
                </c:pt>
                <c:pt idx="52">
                  <c:v>3.83</c:v>
                </c:pt>
                <c:pt idx="53">
                  <c:v>3.8</c:v>
                </c:pt>
                <c:pt idx="54">
                  <c:v>3.38</c:v>
                </c:pt>
                <c:pt idx="55">
                  <c:v>3.14</c:v>
                </c:pt>
                <c:pt idx="56">
                  <c:v>2.99</c:v>
                </c:pt>
                <c:pt idx="57">
                  <c:v>4.01</c:v>
                </c:pt>
                <c:pt idx="58">
                  <c:v>3.66</c:v>
                </c:pt>
                <c:pt idx="59">
                  <c:v>5.35</c:v>
                </c:pt>
                <c:pt idx="60">
                  <c:v>5.83</c:v>
                </c:pt>
                <c:pt idx="61">
                  <c:v>5.32</c:v>
                </c:pt>
                <c:pt idx="62">
                  <c:v>4.29</c:v>
                </c:pt>
                <c:pt idx="63">
                  <c:v>4.03</c:v>
                </c:pt>
                <c:pt idx="64">
                  <c:v>4.1399999999999997</c:v>
                </c:pt>
                <c:pt idx="65">
                  <c:v>4.8</c:v>
                </c:pt>
                <c:pt idx="66">
                  <c:v>4.63</c:v>
                </c:pt>
                <c:pt idx="67">
                  <c:v>4.32</c:v>
                </c:pt>
                <c:pt idx="68">
                  <c:v>3.89</c:v>
                </c:pt>
                <c:pt idx="69">
                  <c:v>3.43</c:v>
                </c:pt>
                <c:pt idx="70">
                  <c:v>3.71</c:v>
                </c:pt>
                <c:pt idx="71">
                  <c:v>4.25</c:v>
                </c:pt>
                <c:pt idx="72">
                  <c:v>4.49</c:v>
                </c:pt>
                <c:pt idx="73">
                  <c:v>4.09</c:v>
                </c:pt>
                <c:pt idx="74">
                  <c:v>3.97</c:v>
                </c:pt>
                <c:pt idx="75">
                  <c:v>4.24</c:v>
                </c:pt>
                <c:pt idx="76">
                  <c:v>4.3099999999999996</c:v>
                </c:pt>
                <c:pt idx="77">
                  <c:v>4.54</c:v>
                </c:pt>
                <c:pt idx="78">
                  <c:v>4.42</c:v>
                </c:pt>
                <c:pt idx="79">
                  <c:v>4.0599999999999996</c:v>
                </c:pt>
                <c:pt idx="80">
                  <c:v>3.9</c:v>
                </c:pt>
                <c:pt idx="81">
                  <c:v>3.57</c:v>
                </c:pt>
                <c:pt idx="82">
                  <c:v>3.24</c:v>
                </c:pt>
                <c:pt idx="83">
                  <c:v>3.17</c:v>
                </c:pt>
                <c:pt idx="84">
                  <c:v>2.67</c:v>
                </c:pt>
                <c:pt idx="85">
                  <c:v>2.5099999999999998</c:v>
                </c:pt>
                <c:pt idx="86">
                  <c:v>2.17</c:v>
                </c:pt>
                <c:pt idx="87">
                  <c:v>1.95</c:v>
                </c:pt>
                <c:pt idx="88">
                  <c:v>2.4300000000000002</c:v>
                </c:pt>
                <c:pt idx="89">
                  <c:v>2.46</c:v>
                </c:pt>
                <c:pt idx="90">
                  <c:v>2.95</c:v>
                </c:pt>
                <c:pt idx="91">
                  <c:v>2.84</c:v>
                </c:pt>
                <c:pt idx="92">
                  <c:v>2.85</c:v>
                </c:pt>
                <c:pt idx="93">
                  <c:v>3.32</c:v>
                </c:pt>
                <c:pt idx="94">
                  <c:v>3.54</c:v>
                </c:pt>
                <c:pt idx="95">
                  <c:v>3.34</c:v>
                </c:pt>
                <c:pt idx="96">
                  <c:v>3.33</c:v>
                </c:pt>
                <c:pt idx="97">
                  <c:v>3.33</c:v>
                </c:pt>
                <c:pt idx="98">
                  <c:v>3.81</c:v>
                </c:pt>
                <c:pt idx="99">
                  <c:v>4.17</c:v>
                </c:pt>
                <c:pt idx="100">
                  <c:v>4.04</c:v>
                </c:pt>
                <c:pt idx="101">
                  <c:v>3.83</c:v>
                </c:pt>
                <c:pt idx="102">
                  <c:v>3.62</c:v>
                </c:pt>
                <c:pt idx="103">
                  <c:v>3.43</c:v>
                </c:pt>
                <c:pt idx="104">
                  <c:v>3.62</c:v>
                </c:pt>
                <c:pt idx="105">
                  <c:v>3.68</c:v>
                </c:pt>
                <c:pt idx="106">
                  <c:v>3.64</c:v>
                </c:pt>
                <c:pt idx="107">
                  <c:v>4.24</c:v>
                </c:pt>
              </c:numCache>
            </c:numRef>
          </c:val>
          <c:smooth val="0"/>
          <c:extLst>
            <c:ext xmlns:c16="http://schemas.microsoft.com/office/drawing/2014/chart" uri="{C3380CC4-5D6E-409C-BE32-E72D297353CC}">
              <c16:uniqueId val="{00000000-E311-461B-BBFB-F91523789F24}"/>
            </c:ext>
          </c:extLst>
        </c:ser>
        <c:dLbls>
          <c:showLegendKey val="0"/>
          <c:showVal val="0"/>
          <c:showCatName val="0"/>
          <c:showSerName val="0"/>
          <c:showPercent val="0"/>
          <c:showBubbleSize val="0"/>
        </c:dLbls>
        <c:smooth val="0"/>
        <c:axId val="530415216"/>
        <c:axId val="530421448"/>
      </c:lineChart>
      <c:dateAx>
        <c:axId val="530415216"/>
        <c:scaling>
          <c:orientation val="minMax"/>
        </c:scaling>
        <c:delete val="0"/>
        <c:axPos val="b"/>
        <c:numFmt formatCode="[$-409]mmm\-yy;@" sourceLinked="0"/>
        <c:majorTickMark val="out"/>
        <c:minorTickMark val="none"/>
        <c:tickLblPos val="nextTo"/>
        <c:spPr>
          <a:noFill/>
          <a:ln w="9525" cap="flat" cmpd="sng" algn="ctr">
            <a:solidFill>
              <a:schemeClr val="tx1"/>
            </a:solidFill>
            <a:round/>
          </a:ln>
          <a:effectLst/>
        </c:spPr>
        <c:txPr>
          <a:bodyPr rot="-1500000" spcFirstLastPara="1" vertOverflow="ellipsis"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530421448"/>
        <c:crosses val="autoZero"/>
        <c:auto val="1"/>
        <c:lblOffset val="100"/>
        <c:baseTimeUnit val="months"/>
        <c:majorUnit val="1"/>
        <c:majorTimeUnit val="years"/>
      </c:dateAx>
      <c:valAx>
        <c:axId val="530421448"/>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530415216"/>
        <c:crosses val="autoZero"/>
        <c:crossBetween val="between"/>
      </c:valAx>
      <c:spPr>
        <a:noFill/>
        <a:ln>
          <a:solidFill>
            <a:schemeClr val="tx1">
              <a:lumMod val="50000"/>
              <a:lumOff val="50000"/>
            </a:schemeClr>
          </a:solidFill>
        </a:ln>
        <a:effectLst/>
      </c:spPr>
    </c:plotArea>
    <c:plotVisOnly val="1"/>
    <c:dispBlanksAs val="gap"/>
    <c:showDLblsOverMax val="0"/>
  </c:chart>
  <c:spPr>
    <a:noFill/>
    <a:ln>
      <a:noFill/>
    </a:ln>
    <a:effectLst/>
  </c:spPr>
  <c:txPr>
    <a:bodyPr/>
    <a:lstStyle/>
    <a:p>
      <a:pPr>
        <a:defRPr sz="1400">
          <a:latin typeface="Gill Sans MT" panose="020B0502020104020203"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FF0000"/>
              </a:solidFill>
              <a:round/>
            </a:ln>
            <a:effectLst/>
          </c:spPr>
          <c:marker>
            <c:symbol val="none"/>
          </c:marker>
          <c:cat>
            <c:numRef>
              <c:f>'[RNGWHHDm (1).xls]Data 1'!$A$100:$A$207</c:f>
              <c:numCache>
                <c:formatCode>mmm\-yyyy</c:formatCode>
                <c:ptCount val="108"/>
                <c:pt idx="0">
                  <c:v>38367</c:v>
                </c:pt>
                <c:pt idx="1">
                  <c:v>38398</c:v>
                </c:pt>
                <c:pt idx="2">
                  <c:v>38426</c:v>
                </c:pt>
                <c:pt idx="3">
                  <c:v>38457</c:v>
                </c:pt>
                <c:pt idx="4">
                  <c:v>38487</c:v>
                </c:pt>
                <c:pt idx="5">
                  <c:v>38518</c:v>
                </c:pt>
                <c:pt idx="6">
                  <c:v>38548</c:v>
                </c:pt>
                <c:pt idx="7">
                  <c:v>38579</c:v>
                </c:pt>
                <c:pt idx="8">
                  <c:v>38610</c:v>
                </c:pt>
                <c:pt idx="9">
                  <c:v>38640</c:v>
                </c:pt>
                <c:pt idx="10">
                  <c:v>38671</c:v>
                </c:pt>
                <c:pt idx="11">
                  <c:v>38701</c:v>
                </c:pt>
                <c:pt idx="12">
                  <c:v>38732</c:v>
                </c:pt>
                <c:pt idx="13">
                  <c:v>38763</c:v>
                </c:pt>
                <c:pt idx="14">
                  <c:v>38791</c:v>
                </c:pt>
                <c:pt idx="15">
                  <c:v>38822</c:v>
                </c:pt>
                <c:pt idx="16">
                  <c:v>38852</c:v>
                </c:pt>
                <c:pt idx="17">
                  <c:v>38883</c:v>
                </c:pt>
                <c:pt idx="18">
                  <c:v>38913</c:v>
                </c:pt>
                <c:pt idx="19">
                  <c:v>38944</c:v>
                </c:pt>
                <c:pt idx="20">
                  <c:v>38975</c:v>
                </c:pt>
                <c:pt idx="21">
                  <c:v>39005</c:v>
                </c:pt>
                <c:pt idx="22">
                  <c:v>39036</c:v>
                </c:pt>
                <c:pt idx="23">
                  <c:v>39066</c:v>
                </c:pt>
                <c:pt idx="24">
                  <c:v>39097</c:v>
                </c:pt>
                <c:pt idx="25">
                  <c:v>39128</c:v>
                </c:pt>
                <c:pt idx="26">
                  <c:v>39156</c:v>
                </c:pt>
                <c:pt idx="27">
                  <c:v>39187</c:v>
                </c:pt>
                <c:pt idx="28">
                  <c:v>39217</c:v>
                </c:pt>
                <c:pt idx="29">
                  <c:v>39248</c:v>
                </c:pt>
                <c:pt idx="30">
                  <c:v>39278</c:v>
                </c:pt>
                <c:pt idx="31">
                  <c:v>39309</c:v>
                </c:pt>
                <c:pt idx="32">
                  <c:v>39340</c:v>
                </c:pt>
                <c:pt idx="33">
                  <c:v>39370</c:v>
                </c:pt>
                <c:pt idx="34">
                  <c:v>39401</c:v>
                </c:pt>
                <c:pt idx="35">
                  <c:v>39431</c:v>
                </c:pt>
                <c:pt idx="36">
                  <c:v>39462</c:v>
                </c:pt>
                <c:pt idx="37">
                  <c:v>39493</c:v>
                </c:pt>
                <c:pt idx="38">
                  <c:v>39522</c:v>
                </c:pt>
                <c:pt idx="39">
                  <c:v>39553</c:v>
                </c:pt>
                <c:pt idx="40">
                  <c:v>39583</c:v>
                </c:pt>
                <c:pt idx="41">
                  <c:v>39614</c:v>
                </c:pt>
                <c:pt idx="42">
                  <c:v>39644</c:v>
                </c:pt>
                <c:pt idx="43">
                  <c:v>39675</c:v>
                </c:pt>
                <c:pt idx="44">
                  <c:v>39706</c:v>
                </c:pt>
                <c:pt idx="45">
                  <c:v>39736</c:v>
                </c:pt>
                <c:pt idx="46">
                  <c:v>39767</c:v>
                </c:pt>
                <c:pt idx="47">
                  <c:v>39797</c:v>
                </c:pt>
                <c:pt idx="48">
                  <c:v>39828</c:v>
                </c:pt>
                <c:pt idx="49">
                  <c:v>39859</c:v>
                </c:pt>
                <c:pt idx="50">
                  <c:v>39887</c:v>
                </c:pt>
                <c:pt idx="51">
                  <c:v>39918</c:v>
                </c:pt>
                <c:pt idx="52">
                  <c:v>39948</c:v>
                </c:pt>
                <c:pt idx="53">
                  <c:v>39979</c:v>
                </c:pt>
                <c:pt idx="54">
                  <c:v>40009</c:v>
                </c:pt>
                <c:pt idx="55">
                  <c:v>40040</c:v>
                </c:pt>
                <c:pt idx="56">
                  <c:v>40071</c:v>
                </c:pt>
                <c:pt idx="57">
                  <c:v>40101</c:v>
                </c:pt>
                <c:pt idx="58">
                  <c:v>40132</c:v>
                </c:pt>
                <c:pt idx="59">
                  <c:v>40162</c:v>
                </c:pt>
                <c:pt idx="60">
                  <c:v>40193</c:v>
                </c:pt>
                <c:pt idx="61">
                  <c:v>40224</c:v>
                </c:pt>
                <c:pt idx="62">
                  <c:v>40252</c:v>
                </c:pt>
                <c:pt idx="63">
                  <c:v>40283</c:v>
                </c:pt>
                <c:pt idx="64">
                  <c:v>40313</c:v>
                </c:pt>
                <c:pt idx="65">
                  <c:v>40344</c:v>
                </c:pt>
                <c:pt idx="66">
                  <c:v>40374</c:v>
                </c:pt>
                <c:pt idx="67">
                  <c:v>40405</c:v>
                </c:pt>
                <c:pt idx="68">
                  <c:v>40436</c:v>
                </c:pt>
                <c:pt idx="69">
                  <c:v>40466</c:v>
                </c:pt>
                <c:pt idx="70">
                  <c:v>40497</c:v>
                </c:pt>
                <c:pt idx="71">
                  <c:v>40527</c:v>
                </c:pt>
                <c:pt idx="72">
                  <c:v>40558</c:v>
                </c:pt>
                <c:pt idx="73">
                  <c:v>40589</c:v>
                </c:pt>
                <c:pt idx="74">
                  <c:v>40617</c:v>
                </c:pt>
                <c:pt idx="75">
                  <c:v>40648</c:v>
                </c:pt>
                <c:pt idx="76">
                  <c:v>40678</c:v>
                </c:pt>
                <c:pt idx="77">
                  <c:v>40709</c:v>
                </c:pt>
                <c:pt idx="78">
                  <c:v>40739</c:v>
                </c:pt>
                <c:pt idx="79">
                  <c:v>40770</c:v>
                </c:pt>
                <c:pt idx="80">
                  <c:v>40801</c:v>
                </c:pt>
                <c:pt idx="81">
                  <c:v>40831</c:v>
                </c:pt>
                <c:pt idx="82">
                  <c:v>40862</c:v>
                </c:pt>
                <c:pt idx="83">
                  <c:v>40892</c:v>
                </c:pt>
                <c:pt idx="84">
                  <c:v>40923</c:v>
                </c:pt>
                <c:pt idx="85">
                  <c:v>40954</c:v>
                </c:pt>
                <c:pt idx="86">
                  <c:v>40983</c:v>
                </c:pt>
                <c:pt idx="87">
                  <c:v>41014</c:v>
                </c:pt>
                <c:pt idx="88">
                  <c:v>41044</c:v>
                </c:pt>
                <c:pt idx="89">
                  <c:v>41075</c:v>
                </c:pt>
                <c:pt idx="90">
                  <c:v>41105</c:v>
                </c:pt>
                <c:pt idx="91">
                  <c:v>41136</c:v>
                </c:pt>
                <c:pt idx="92">
                  <c:v>41167</c:v>
                </c:pt>
                <c:pt idx="93">
                  <c:v>41197</c:v>
                </c:pt>
                <c:pt idx="94">
                  <c:v>41228</c:v>
                </c:pt>
                <c:pt idx="95">
                  <c:v>41258</c:v>
                </c:pt>
                <c:pt idx="96">
                  <c:v>41289</c:v>
                </c:pt>
                <c:pt idx="97">
                  <c:v>41320</c:v>
                </c:pt>
                <c:pt idx="98">
                  <c:v>41348</c:v>
                </c:pt>
                <c:pt idx="99">
                  <c:v>41379</c:v>
                </c:pt>
                <c:pt idx="100">
                  <c:v>41409</c:v>
                </c:pt>
                <c:pt idx="101">
                  <c:v>41440</c:v>
                </c:pt>
                <c:pt idx="102">
                  <c:v>41470</c:v>
                </c:pt>
                <c:pt idx="103">
                  <c:v>41501</c:v>
                </c:pt>
                <c:pt idx="104">
                  <c:v>41532</c:v>
                </c:pt>
                <c:pt idx="105">
                  <c:v>41562</c:v>
                </c:pt>
                <c:pt idx="106">
                  <c:v>41593</c:v>
                </c:pt>
                <c:pt idx="107">
                  <c:v>41623</c:v>
                </c:pt>
              </c:numCache>
            </c:numRef>
          </c:cat>
          <c:val>
            <c:numRef>
              <c:f>'[RNGWHHDm (1).xls]Data 1'!$B$100:$B$207</c:f>
              <c:numCache>
                <c:formatCode>General</c:formatCode>
                <c:ptCount val="108"/>
                <c:pt idx="0">
                  <c:v>6.15</c:v>
                </c:pt>
                <c:pt idx="1">
                  <c:v>6.14</c:v>
                </c:pt>
                <c:pt idx="2">
                  <c:v>6.96</c:v>
                </c:pt>
                <c:pt idx="3">
                  <c:v>7.16</c:v>
                </c:pt>
                <c:pt idx="4">
                  <c:v>6.47</c:v>
                </c:pt>
                <c:pt idx="5">
                  <c:v>7.18</c:v>
                </c:pt>
                <c:pt idx="6">
                  <c:v>7.63</c:v>
                </c:pt>
                <c:pt idx="7">
                  <c:v>9.5299999999999994</c:v>
                </c:pt>
                <c:pt idx="8">
                  <c:v>11.75</c:v>
                </c:pt>
                <c:pt idx="9">
                  <c:v>13.42</c:v>
                </c:pt>
                <c:pt idx="10">
                  <c:v>10.3</c:v>
                </c:pt>
                <c:pt idx="11">
                  <c:v>13.05</c:v>
                </c:pt>
                <c:pt idx="12">
                  <c:v>8.69</c:v>
                </c:pt>
                <c:pt idx="13">
                  <c:v>7.54</c:v>
                </c:pt>
                <c:pt idx="14">
                  <c:v>6.89</c:v>
                </c:pt>
                <c:pt idx="15">
                  <c:v>7.16</c:v>
                </c:pt>
                <c:pt idx="16">
                  <c:v>6.25</c:v>
                </c:pt>
                <c:pt idx="17">
                  <c:v>6.21</c:v>
                </c:pt>
                <c:pt idx="18">
                  <c:v>6.17</c:v>
                </c:pt>
                <c:pt idx="19">
                  <c:v>7.14</c:v>
                </c:pt>
                <c:pt idx="20">
                  <c:v>4.9000000000000004</c:v>
                </c:pt>
                <c:pt idx="21">
                  <c:v>5.85</c:v>
                </c:pt>
                <c:pt idx="22">
                  <c:v>7.41</c:v>
                </c:pt>
                <c:pt idx="23">
                  <c:v>6.73</c:v>
                </c:pt>
                <c:pt idx="24">
                  <c:v>6.55</c:v>
                </c:pt>
                <c:pt idx="25">
                  <c:v>8</c:v>
                </c:pt>
                <c:pt idx="26">
                  <c:v>7.11</c:v>
                </c:pt>
                <c:pt idx="27">
                  <c:v>7.6</c:v>
                </c:pt>
                <c:pt idx="28">
                  <c:v>7.64</c:v>
                </c:pt>
                <c:pt idx="29">
                  <c:v>7.35</c:v>
                </c:pt>
                <c:pt idx="30">
                  <c:v>6.22</c:v>
                </c:pt>
                <c:pt idx="31">
                  <c:v>6.22</c:v>
                </c:pt>
                <c:pt idx="32">
                  <c:v>6.08</c:v>
                </c:pt>
                <c:pt idx="33">
                  <c:v>6.74</c:v>
                </c:pt>
                <c:pt idx="34">
                  <c:v>7.1</c:v>
                </c:pt>
                <c:pt idx="35">
                  <c:v>7.11</c:v>
                </c:pt>
                <c:pt idx="36">
                  <c:v>7.99</c:v>
                </c:pt>
                <c:pt idx="37">
                  <c:v>8.5399999999999991</c:v>
                </c:pt>
                <c:pt idx="38">
                  <c:v>9.41</c:v>
                </c:pt>
                <c:pt idx="39">
                  <c:v>10.18</c:v>
                </c:pt>
                <c:pt idx="40">
                  <c:v>11.27</c:v>
                </c:pt>
                <c:pt idx="41">
                  <c:v>12.69</c:v>
                </c:pt>
                <c:pt idx="42">
                  <c:v>11.09</c:v>
                </c:pt>
                <c:pt idx="43">
                  <c:v>8.26</c:v>
                </c:pt>
                <c:pt idx="44">
                  <c:v>7.67</c:v>
                </c:pt>
                <c:pt idx="45">
                  <c:v>6.74</c:v>
                </c:pt>
                <c:pt idx="46">
                  <c:v>6.68</c:v>
                </c:pt>
                <c:pt idx="47">
                  <c:v>5.82</c:v>
                </c:pt>
                <c:pt idx="48">
                  <c:v>5.24</c:v>
                </c:pt>
                <c:pt idx="49">
                  <c:v>4.5199999999999996</c:v>
                </c:pt>
                <c:pt idx="50">
                  <c:v>3.96</c:v>
                </c:pt>
                <c:pt idx="51">
                  <c:v>3.5</c:v>
                </c:pt>
                <c:pt idx="52">
                  <c:v>3.83</c:v>
                </c:pt>
                <c:pt idx="53">
                  <c:v>3.8</c:v>
                </c:pt>
                <c:pt idx="54">
                  <c:v>3.38</c:v>
                </c:pt>
                <c:pt idx="55">
                  <c:v>3.14</c:v>
                </c:pt>
                <c:pt idx="56">
                  <c:v>2.99</c:v>
                </c:pt>
                <c:pt idx="57">
                  <c:v>4.01</c:v>
                </c:pt>
                <c:pt idx="58">
                  <c:v>3.66</c:v>
                </c:pt>
                <c:pt idx="59">
                  <c:v>5.35</c:v>
                </c:pt>
                <c:pt idx="60">
                  <c:v>5.83</c:v>
                </c:pt>
                <c:pt idx="61">
                  <c:v>5.32</c:v>
                </c:pt>
                <c:pt idx="62">
                  <c:v>4.29</c:v>
                </c:pt>
                <c:pt idx="63">
                  <c:v>4.03</c:v>
                </c:pt>
                <c:pt idx="64">
                  <c:v>4.1399999999999997</c:v>
                </c:pt>
                <c:pt idx="65">
                  <c:v>4.8</c:v>
                </c:pt>
                <c:pt idx="66">
                  <c:v>4.63</c:v>
                </c:pt>
                <c:pt idx="67">
                  <c:v>4.32</c:v>
                </c:pt>
                <c:pt idx="68">
                  <c:v>3.89</c:v>
                </c:pt>
                <c:pt idx="69">
                  <c:v>3.43</c:v>
                </c:pt>
                <c:pt idx="70">
                  <c:v>3.71</c:v>
                </c:pt>
                <c:pt idx="71">
                  <c:v>4.25</c:v>
                </c:pt>
                <c:pt idx="72">
                  <c:v>4.49</c:v>
                </c:pt>
                <c:pt idx="73">
                  <c:v>4.09</c:v>
                </c:pt>
                <c:pt idx="74">
                  <c:v>3.97</c:v>
                </c:pt>
                <c:pt idx="75">
                  <c:v>4.24</c:v>
                </c:pt>
                <c:pt idx="76">
                  <c:v>4.3099999999999996</c:v>
                </c:pt>
                <c:pt idx="77">
                  <c:v>4.54</c:v>
                </c:pt>
                <c:pt idx="78">
                  <c:v>4.42</c:v>
                </c:pt>
                <c:pt idx="79">
                  <c:v>4.0599999999999996</c:v>
                </c:pt>
                <c:pt idx="80">
                  <c:v>3.9</c:v>
                </c:pt>
                <c:pt idx="81">
                  <c:v>3.57</c:v>
                </c:pt>
                <c:pt idx="82">
                  <c:v>3.24</c:v>
                </c:pt>
                <c:pt idx="83">
                  <c:v>3.17</c:v>
                </c:pt>
                <c:pt idx="84">
                  <c:v>2.67</c:v>
                </c:pt>
                <c:pt idx="85">
                  <c:v>2.5099999999999998</c:v>
                </c:pt>
                <c:pt idx="86">
                  <c:v>2.17</c:v>
                </c:pt>
                <c:pt idx="87">
                  <c:v>1.95</c:v>
                </c:pt>
                <c:pt idx="88">
                  <c:v>2.4300000000000002</c:v>
                </c:pt>
                <c:pt idx="89">
                  <c:v>2.46</c:v>
                </c:pt>
                <c:pt idx="90">
                  <c:v>2.95</c:v>
                </c:pt>
                <c:pt idx="91">
                  <c:v>2.84</c:v>
                </c:pt>
                <c:pt idx="92">
                  <c:v>2.85</c:v>
                </c:pt>
                <c:pt idx="93">
                  <c:v>3.32</c:v>
                </c:pt>
                <c:pt idx="94">
                  <c:v>3.54</c:v>
                </c:pt>
                <c:pt idx="95">
                  <c:v>3.34</c:v>
                </c:pt>
                <c:pt idx="96">
                  <c:v>3.33</c:v>
                </c:pt>
                <c:pt idx="97">
                  <c:v>3.33</c:v>
                </c:pt>
                <c:pt idx="98">
                  <c:v>3.81</c:v>
                </c:pt>
                <c:pt idx="99">
                  <c:v>4.17</c:v>
                </c:pt>
                <c:pt idx="100">
                  <c:v>4.04</c:v>
                </c:pt>
                <c:pt idx="101">
                  <c:v>3.83</c:v>
                </c:pt>
                <c:pt idx="102">
                  <c:v>3.62</c:v>
                </c:pt>
                <c:pt idx="103">
                  <c:v>3.43</c:v>
                </c:pt>
                <c:pt idx="104">
                  <c:v>3.62</c:v>
                </c:pt>
                <c:pt idx="105">
                  <c:v>3.68</c:v>
                </c:pt>
                <c:pt idx="106">
                  <c:v>3.64</c:v>
                </c:pt>
                <c:pt idx="107">
                  <c:v>4.24</c:v>
                </c:pt>
              </c:numCache>
            </c:numRef>
          </c:val>
          <c:smooth val="0"/>
          <c:extLst>
            <c:ext xmlns:c16="http://schemas.microsoft.com/office/drawing/2014/chart" uri="{C3380CC4-5D6E-409C-BE32-E72D297353CC}">
              <c16:uniqueId val="{00000000-831C-4E4E-94CA-5193E51447D5}"/>
            </c:ext>
          </c:extLst>
        </c:ser>
        <c:dLbls>
          <c:showLegendKey val="0"/>
          <c:showVal val="0"/>
          <c:showCatName val="0"/>
          <c:showSerName val="0"/>
          <c:showPercent val="0"/>
          <c:showBubbleSize val="0"/>
        </c:dLbls>
        <c:smooth val="0"/>
        <c:axId val="530415216"/>
        <c:axId val="530421448"/>
      </c:lineChart>
      <c:dateAx>
        <c:axId val="530415216"/>
        <c:scaling>
          <c:orientation val="minMax"/>
        </c:scaling>
        <c:delete val="0"/>
        <c:axPos val="b"/>
        <c:numFmt formatCode="[$-409]mmm\-yy;@" sourceLinked="0"/>
        <c:majorTickMark val="out"/>
        <c:minorTickMark val="none"/>
        <c:tickLblPos val="nextTo"/>
        <c:spPr>
          <a:noFill/>
          <a:ln w="9525" cap="flat" cmpd="sng" algn="ctr">
            <a:solidFill>
              <a:schemeClr val="tx1"/>
            </a:solidFill>
            <a:round/>
          </a:ln>
          <a:effectLst/>
        </c:spPr>
        <c:txPr>
          <a:bodyPr rot="-1500000" spcFirstLastPara="1" vertOverflow="ellipsis" wrap="square" anchor="ctr" anchorCtr="1"/>
          <a:lstStyle/>
          <a:p>
            <a:pPr>
              <a:defRPr sz="1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530421448"/>
        <c:crosses val="autoZero"/>
        <c:auto val="1"/>
        <c:lblOffset val="100"/>
        <c:baseTimeUnit val="months"/>
        <c:majorUnit val="1"/>
        <c:majorTimeUnit val="years"/>
      </c:dateAx>
      <c:valAx>
        <c:axId val="530421448"/>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530415216"/>
        <c:crosses val="autoZero"/>
        <c:crossBetween val="between"/>
      </c:valAx>
      <c:spPr>
        <a:noFill/>
        <a:ln>
          <a:solidFill>
            <a:schemeClr val="tx1">
              <a:lumMod val="50000"/>
              <a:lumOff val="50000"/>
            </a:schemeClr>
          </a:solidFill>
        </a:ln>
        <a:effectLst/>
      </c:spPr>
    </c:plotArea>
    <c:plotVisOnly val="1"/>
    <c:dispBlanksAs val="gap"/>
    <c:showDLblsOverMax val="0"/>
  </c:chart>
  <c:spPr>
    <a:noFill/>
    <a:ln>
      <a:noFill/>
    </a:ln>
    <a:effectLst/>
  </c:spPr>
  <c:txPr>
    <a:bodyPr/>
    <a:lstStyle/>
    <a:p>
      <a:pPr>
        <a:defRPr sz="1400">
          <a:latin typeface="Gill Sans MT" panose="020B0502020104020203"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598731408573927"/>
          <c:y val="0.11130096237970254"/>
          <c:w val="0.78401268591426065"/>
          <c:h val="0.63338145231846021"/>
        </c:manualLayout>
      </c:layout>
      <c:barChart>
        <c:barDir val="col"/>
        <c:grouping val="clustered"/>
        <c:varyColors val="0"/>
        <c:ser>
          <c:idx val="0"/>
          <c:order val="0"/>
          <c:spPr>
            <a:solidFill>
              <a:schemeClr val="accent1">
                <a:lumMod val="40000"/>
                <a:lumOff val="60000"/>
              </a:schemeClr>
            </a:solidFill>
            <a:ln>
              <a:solidFill>
                <a:schemeClr val="tx1"/>
              </a:solidFill>
            </a:ln>
          </c:spPr>
          <c:invertIfNegative val="0"/>
          <c:dPt>
            <c:idx val="5"/>
            <c:invertIfNegative val="0"/>
            <c:bubble3D val="0"/>
            <c:spPr>
              <a:solidFill>
                <a:srgbClr val="FFC000"/>
              </a:solidFill>
              <a:ln>
                <a:solidFill>
                  <a:schemeClr val="tx1"/>
                </a:solidFill>
              </a:ln>
            </c:spPr>
            <c:extLst>
              <c:ext xmlns:c16="http://schemas.microsoft.com/office/drawing/2014/chart" uri="{C3380CC4-5D6E-409C-BE32-E72D297353CC}">
                <c16:uniqueId val="{00000000-8169-4FEC-AFA6-6FD1CBC52C3A}"/>
              </c:ext>
            </c:extLst>
          </c:dPt>
          <c:dPt>
            <c:idx val="9"/>
            <c:invertIfNegative val="0"/>
            <c:bubble3D val="0"/>
            <c:extLst>
              <c:ext xmlns:c16="http://schemas.microsoft.com/office/drawing/2014/chart" uri="{C3380CC4-5D6E-409C-BE32-E72D297353CC}">
                <c16:uniqueId val="{00000000-363B-442C-B389-6EDF5FEFA321}"/>
              </c:ext>
            </c:extLst>
          </c:dPt>
          <c:dPt>
            <c:idx val="10"/>
            <c:invertIfNegative val="0"/>
            <c:bubble3D val="0"/>
            <c:extLst>
              <c:ext xmlns:c16="http://schemas.microsoft.com/office/drawing/2014/chart" uri="{C3380CC4-5D6E-409C-BE32-E72D297353CC}">
                <c16:uniqueId val="{00000001-363B-442C-B389-6EDF5FEFA321}"/>
              </c:ext>
            </c:extLst>
          </c:dPt>
          <c:dPt>
            <c:idx val="11"/>
            <c:invertIfNegative val="0"/>
            <c:bubble3D val="0"/>
            <c:extLst>
              <c:ext xmlns:c16="http://schemas.microsoft.com/office/drawing/2014/chart" uri="{C3380CC4-5D6E-409C-BE32-E72D297353CC}">
                <c16:uniqueId val="{00000002-363B-442C-B389-6EDF5FEFA321}"/>
              </c:ext>
            </c:extLst>
          </c:dPt>
          <c:dPt>
            <c:idx val="12"/>
            <c:invertIfNegative val="0"/>
            <c:bubble3D val="0"/>
            <c:extLst>
              <c:ext xmlns:c16="http://schemas.microsoft.com/office/drawing/2014/chart" uri="{C3380CC4-5D6E-409C-BE32-E72D297353CC}">
                <c16:uniqueId val="{00000003-363B-442C-B389-6EDF5FEFA321}"/>
              </c:ext>
            </c:extLst>
          </c:dPt>
          <c:dPt>
            <c:idx val="13"/>
            <c:invertIfNegative val="0"/>
            <c:bubble3D val="0"/>
            <c:extLst>
              <c:ext xmlns:c16="http://schemas.microsoft.com/office/drawing/2014/chart" uri="{C3380CC4-5D6E-409C-BE32-E72D297353CC}">
                <c16:uniqueId val="{00000004-363B-442C-B389-6EDF5FEFA321}"/>
              </c:ext>
            </c:extLst>
          </c:dPt>
          <c:dPt>
            <c:idx val="14"/>
            <c:invertIfNegative val="0"/>
            <c:bubble3D val="0"/>
            <c:extLst>
              <c:ext xmlns:c16="http://schemas.microsoft.com/office/drawing/2014/chart" uri="{C3380CC4-5D6E-409C-BE32-E72D297353CC}">
                <c16:uniqueId val="{00000005-363B-442C-B389-6EDF5FEFA321}"/>
              </c:ext>
            </c:extLst>
          </c:dPt>
          <c:dPt>
            <c:idx val="15"/>
            <c:invertIfNegative val="0"/>
            <c:bubble3D val="0"/>
            <c:extLst>
              <c:ext xmlns:c16="http://schemas.microsoft.com/office/drawing/2014/chart" uri="{C3380CC4-5D6E-409C-BE32-E72D297353CC}">
                <c16:uniqueId val="{00000006-363B-442C-B389-6EDF5FEFA321}"/>
              </c:ext>
            </c:extLst>
          </c:dPt>
          <c:dPt>
            <c:idx val="16"/>
            <c:invertIfNegative val="0"/>
            <c:bubble3D val="0"/>
            <c:spPr>
              <a:solidFill>
                <a:srgbClr val="FF4F4F"/>
              </a:solidFill>
              <a:ln>
                <a:solidFill>
                  <a:schemeClr val="tx1"/>
                </a:solidFill>
              </a:ln>
            </c:spPr>
            <c:extLst>
              <c:ext xmlns:c16="http://schemas.microsoft.com/office/drawing/2014/chart" uri="{C3380CC4-5D6E-409C-BE32-E72D297353CC}">
                <c16:uniqueId val="{00000007-363B-442C-B389-6EDF5FEFA321}"/>
              </c:ext>
            </c:extLst>
          </c:dPt>
          <c:dPt>
            <c:idx val="17"/>
            <c:invertIfNegative val="0"/>
            <c:bubble3D val="0"/>
            <c:spPr>
              <a:solidFill>
                <a:srgbClr val="FF4F4F"/>
              </a:solidFill>
              <a:ln>
                <a:solidFill>
                  <a:schemeClr val="tx1"/>
                </a:solidFill>
              </a:ln>
            </c:spPr>
            <c:extLst>
              <c:ext xmlns:c16="http://schemas.microsoft.com/office/drawing/2014/chart" uri="{C3380CC4-5D6E-409C-BE32-E72D297353CC}">
                <c16:uniqueId val="{00000008-363B-442C-B389-6EDF5FEFA321}"/>
              </c:ext>
            </c:extLst>
          </c:dPt>
          <c:dPt>
            <c:idx val="18"/>
            <c:invertIfNegative val="0"/>
            <c:bubble3D val="0"/>
            <c:spPr>
              <a:solidFill>
                <a:srgbClr val="FF4F4F"/>
              </a:solidFill>
              <a:ln>
                <a:solidFill>
                  <a:schemeClr val="tx1"/>
                </a:solidFill>
              </a:ln>
            </c:spPr>
            <c:extLst>
              <c:ext xmlns:c16="http://schemas.microsoft.com/office/drawing/2014/chart" uri="{C3380CC4-5D6E-409C-BE32-E72D297353CC}">
                <c16:uniqueId val="{00000009-363B-442C-B389-6EDF5FEFA321}"/>
              </c:ext>
            </c:extLst>
          </c:dPt>
          <c:dPt>
            <c:idx val="19"/>
            <c:invertIfNegative val="0"/>
            <c:bubble3D val="0"/>
            <c:spPr>
              <a:solidFill>
                <a:srgbClr val="FF4F4F"/>
              </a:solidFill>
              <a:ln>
                <a:solidFill>
                  <a:schemeClr val="tx1"/>
                </a:solidFill>
              </a:ln>
            </c:spPr>
            <c:extLst>
              <c:ext xmlns:c16="http://schemas.microsoft.com/office/drawing/2014/chart" uri="{C3380CC4-5D6E-409C-BE32-E72D297353CC}">
                <c16:uniqueId val="{0000000A-363B-442C-B389-6EDF5FEFA321}"/>
              </c:ext>
            </c:extLst>
          </c:dPt>
          <c:dPt>
            <c:idx val="20"/>
            <c:invertIfNegative val="0"/>
            <c:bubble3D val="0"/>
            <c:spPr>
              <a:solidFill>
                <a:srgbClr val="FF4F4F"/>
              </a:solidFill>
              <a:ln>
                <a:solidFill>
                  <a:schemeClr val="tx1"/>
                </a:solidFill>
              </a:ln>
            </c:spPr>
            <c:extLst>
              <c:ext xmlns:c16="http://schemas.microsoft.com/office/drawing/2014/chart" uri="{C3380CC4-5D6E-409C-BE32-E72D297353CC}">
                <c16:uniqueId val="{0000000B-363B-442C-B389-6EDF5FEFA321}"/>
              </c:ext>
            </c:extLst>
          </c:dPt>
          <c:dPt>
            <c:idx val="21"/>
            <c:invertIfNegative val="0"/>
            <c:bubble3D val="0"/>
            <c:spPr>
              <a:solidFill>
                <a:srgbClr val="FF4F4F"/>
              </a:solidFill>
              <a:ln>
                <a:solidFill>
                  <a:schemeClr val="tx1"/>
                </a:solidFill>
              </a:ln>
            </c:spPr>
            <c:extLst>
              <c:ext xmlns:c16="http://schemas.microsoft.com/office/drawing/2014/chart" uri="{C3380CC4-5D6E-409C-BE32-E72D297353CC}">
                <c16:uniqueId val="{0000000C-363B-442C-B389-6EDF5FEFA321}"/>
              </c:ext>
            </c:extLst>
          </c:dPt>
          <c:dPt>
            <c:idx val="22"/>
            <c:invertIfNegative val="0"/>
            <c:bubble3D val="0"/>
            <c:spPr>
              <a:solidFill>
                <a:srgbClr val="FF4F4F"/>
              </a:solidFill>
              <a:ln>
                <a:solidFill>
                  <a:schemeClr val="tx1"/>
                </a:solidFill>
              </a:ln>
            </c:spPr>
            <c:extLst>
              <c:ext xmlns:c16="http://schemas.microsoft.com/office/drawing/2014/chart" uri="{C3380CC4-5D6E-409C-BE32-E72D297353CC}">
                <c16:uniqueId val="{0000000D-363B-442C-B389-6EDF5FEFA321}"/>
              </c:ext>
            </c:extLst>
          </c:dPt>
          <c:dPt>
            <c:idx val="23"/>
            <c:invertIfNegative val="0"/>
            <c:bubble3D val="0"/>
            <c:spPr>
              <a:solidFill>
                <a:srgbClr val="FF4F4F"/>
              </a:solidFill>
              <a:ln>
                <a:solidFill>
                  <a:schemeClr val="tx1"/>
                </a:solidFill>
              </a:ln>
            </c:spPr>
            <c:extLst>
              <c:ext xmlns:c16="http://schemas.microsoft.com/office/drawing/2014/chart" uri="{C3380CC4-5D6E-409C-BE32-E72D297353CC}">
                <c16:uniqueId val="{0000000E-363B-442C-B389-6EDF5FEFA321}"/>
              </c:ext>
            </c:extLst>
          </c:dPt>
          <c:dPt>
            <c:idx val="24"/>
            <c:invertIfNegative val="0"/>
            <c:bubble3D val="0"/>
            <c:spPr>
              <a:solidFill>
                <a:srgbClr val="FF4F4F"/>
              </a:solidFill>
              <a:ln>
                <a:solidFill>
                  <a:schemeClr val="tx1"/>
                </a:solidFill>
              </a:ln>
            </c:spPr>
            <c:extLst>
              <c:ext xmlns:c16="http://schemas.microsoft.com/office/drawing/2014/chart" uri="{C3380CC4-5D6E-409C-BE32-E72D297353CC}">
                <c16:uniqueId val="{0000000F-363B-442C-B389-6EDF5FEFA321}"/>
              </c:ext>
            </c:extLst>
          </c:dPt>
          <c:dPt>
            <c:idx val="25"/>
            <c:invertIfNegative val="0"/>
            <c:bubble3D val="0"/>
            <c:spPr>
              <a:solidFill>
                <a:srgbClr val="FF4F4F"/>
              </a:solidFill>
              <a:ln>
                <a:solidFill>
                  <a:schemeClr val="tx1"/>
                </a:solidFill>
              </a:ln>
            </c:spPr>
            <c:extLst>
              <c:ext xmlns:c16="http://schemas.microsoft.com/office/drawing/2014/chart" uri="{C3380CC4-5D6E-409C-BE32-E72D297353CC}">
                <c16:uniqueId val="{00000010-363B-442C-B389-6EDF5FEFA321}"/>
              </c:ext>
            </c:extLst>
          </c:dPt>
          <c:cat>
            <c:strRef>
              <c:f>Sheet4!$S$8:$S$33</c:f>
              <c:strCache>
                <c:ptCount val="26"/>
                <c:pt idx="0">
                  <c:v>0 - 0.1</c:v>
                </c:pt>
                <c:pt idx="1">
                  <c:v>0.1 - 0.2</c:v>
                </c:pt>
                <c:pt idx="2">
                  <c:v>0.2 - 0.3</c:v>
                </c:pt>
                <c:pt idx="3">
                  <c:v>0.3 - 0.4</c:v>
                </c:pt>
                <c:pt idx="4">
                  <c:v>0.4 - 0.5</c:v>
                </c:pt>
                <c:pt idx="5">
                  <c:v>0.5 - 0.6</c:v>
                </c:pt>
                <c:pt idx="6">
                  <c:v>0.6 - 0.7</c:v>
                </c:pt>
                <c:pt idx="7">
                  <c:v>0.7 - 0.8</c:v>
                </c:pt>
                <c:pt idx="8">
                  <c:v>0.8 - 0.9</c:v>
                </c:pt>
                <c:pt idx="9">
                  <c:v>0.9 - 1</c:v>
                </c:pt>
                <c:pt idx="10">
                  <c:v>1 - 1.1</c:v>
                </c:pt>
                <c:pt idx="11">
                  <c:v>1.1 - 1.2</c:v>
                </c:pt>
                <c:pt idx="12">
                  <c:v>1.2 - 1.3</c:v>
                </c:pt>
                <c:pt idx="13">
                  <c:v>1.3 - 1.4</c:v>
                </c:pt>
                <c:pt idx="14">
                  <c:v>1.4 - 1.5</c:v>
                </c:pt>
                <c:pt idx="15">
                  <c:v>1.5 - 1.6</c:v>
                </c:pt>
                <c:pt idx="16">
                  <c:v>1.6 - 1.7</c:v>
                </c:pt>
                <c:pt idx="17">
                  <c:v>1.7 - 1.8</c:v>
                </c:pt>
                <c:pt idx="18">
                  <c:v>1.8 - 1.9</c:v>
                </c:pt>
                <c:pt idx="19">
                  <c:v>1.9 - 2</c:v>
                </c:pt>
                <c:pt idx="20">
                  <c:v>2 - 2.1</c:v>
                </c:pt>
                <c:pt idx="21">
                  <c:v>2.1 - 2.2</c:v>
                </c:pt>
                <c:pt idx="22">
                  <c:v>2.2 - 2.3</c:v>
                </c:pt>
                <c:pt idx="23">
                  <c:v>2.3 - 2.4</c:v>
                </c:pt>
                <c:pt idx="24">
                  <c:v>2.4 - 2.5</c:v>
                </c:pt>
                <c:pt idx="25">
                  <c:v>2.5+</c:v>
                </c:pt>
              </c:strCache>
            </c:strRef>
          </c:cat>
          <c:val>
            <c:numRef>
              <c:f>Sheet4!$V$8:$V$33</c:f>
              <c:numCache>
                <c:formatCode>General</c:formatCode>
                <c:ptCount val="26"/>
                <c:pt idx="0">
                  <c:v>7.0000000000000001E-3</c:v>
                </c:pt>
                <c:pt idx="1">
                  <c:v>0.04</c:v>
                </c:pt>
                <c:pt idx="2">
                  <c:v>9.8000000000000004E-2</c:v>
                </c:pt>
                <c:pt idx="3">
                  <c:v>0.151</c:v>
                </c:pt>
                <c:pt idx="4">
                  <c:v>0.159</c:v>
                </c:pt>
                <c:pt idx="5">
                  <c:v>0.14499999999999999</c:v>
                </c:pt>
                <c:pt idx="6">
                  <c:v>0.112</c:v>
                </c:pt>
                <c:pt idx="7">
                  <c:v>6.3E-2</c:v>
                </c:pt>
                <c:pt idx="8">
                  <c:v>3.6999999999999998E-2</c:v>
                </c:pt>
                <c:pt idx="9">
                  <c:v>3.5999999999999997E-2</c:v>
                </c:pt>
                <c:pt idx="10">
                  <c:v>2.7E-2</c:v>
                </c:pt>
                <c:pt idx="11">
                  <c:v>0.02</c:v>
                </c:pt>
                <c:pt idx="12">
                  <c:v>1.7000000000000001E-2</c:v>
                </c:pt>
                <c:pt idx="13">
                  <c:v>1.2999999999999999E-2</c:v>
                </c:pt>
                <c:pt idx="14">
                  <c:v>0.01</c:v>
                </c:pt>
                <c:pt idx="15">
                  <c:v>7.0000000000000001E-3</c:v>
                </c:pt>
                <c:pt idx="16">
                  <c:v>0.01</c:v>
                </c:pt>
                <c:pt idx="17">
                  <c:v>3.0000000000000001E-3</c:v>
                </c:pt>
                <c:pt idx="18">
                  <c:v>5.0000000000000001E-3</c:v>
                </c:pt>
                <c:pt idx="19">
                  <c:v>8.0000000000000002E-3</c:v>
                </c:pt>
                <c:pt idx="20">
                  <c:v>1E-3</c:v>
                </c:pt>
                <c:pt idx="21">
                  <c:v>3.0000000000000001E-3</c:v>
                </c:pt>
                <c:pt idx="22">
                  <c:v>4.0000000000000001E-3</c:v>
                </c:pt>
                <c:pt idx="23">
                  <c:v>4.0000000000000001E-3</c:v>
                </c:pt>
                <c:pt idx="24">
                  <c:v>2E-3</c:v>
                </c:pt>
                <c:pt idx="25">
                  <c:v>3.0000000000000001E-3</c:v>
                </c:pt>
              </c:numCache>
            </c:numRef>
          </c:val>
          <c:extLst>
            <c:ext xmlns:c16="http://schemas.microsoft.com/office/drawing/2014/chart" uri="{C3380CC4-5D6E-409C-BE32-E72D297353CC}">
              <c16:uniqueId val="{00000011-363B-442C-B389-6EDF5FEFA321}"/>
            </c:ext>
          </c:extLst>
        </c:ser>
        <c:dLbls>
          <c:showLegendKey val="0"/>
          <c:showVal val="0"/>
          <c:showCatName val="0"/>
          <c:showSerName val="0"/>
          <c:showPercent val="0"/>
          <c:showBubbleSize val="0"/>
        </c:dLbls>
        <c:gapWidth val="18"/>
        <c:overlap val="81"/>
        <c:axId val="90609536"/>
        <c:axId val="90619904"/>
      </c:barChart>
      <c:catAx>
        <c:axId val="90609536"/>
        <c:scaling>
          <c:orientation val="minMax"/>
        </c:scaling>
        <c:delete val="0"/>
        <c:axPos val="b"/>
        <c:title>
          <c:tx>
            <c:rich>
              <a:bodyPr/>
              <a:lstStyle/>
              <a:p>
                <a:pPr>
                  <a:defRPr sz="1800"/>
                </a:pPr>
                <a:r>
                  <a:rPr lang="en-US" sz="1800"/>
                  <a:t>Monthly Cost of Restrictions ($M)</a:t>
                </a:r>
              </a:p>
            </c:rich>
          </c:tx>
          <c:layout>
            <c:manualLayout>
              <c:xMode val="edge"/>
              <c:yMode val="edge"/>
              <c:x val="0.24115700696844034"/>
              <c:y val="0.92451739691656154"/>
            </c:manualLayout>
          </c:layout>
          <c:overlay val="0"/>
        </c:title>
        <c:numFmt formatCode="General" sourceLinked="0"/>
        <c:majorTickMark val="out"/>
        <c:minorTickMark val="none"/>
        <c:tickLblPos val="nextTo"/>
        <c:spPr>
          <a:ln>
            <a:solidFill>
              <a:schemeClr val="tx1"/>
            </a:solidFill>
          </a:ln>
        </c:spPr>
        <c:txPr>
          <a:bodyPr rot="-2820000"/>
          <a:lstStyle/>
          <a:p>
            <a:pPr>
              <a:defRPr/>
            </a:pPr>
            <a:endParaRPr lang="en-US"/>
          </a:p>
        </c:txPr>
        <c:crossAx val="90619904"/>
        <c:crosses val="autoZero"/>
        <c:auto val="1"/>
        <c:lblAlgn val="ctr"/>
        <c:lblOffset val="100"/>
        <c:tickLblSkip val="2"/>
        <c:noMultiLvlLbl val="0"/>
      </c:catAx>
      <c:valAx>
        <c:axId val="90619904"/>
        <c:scaling>
          <c:orientation val="minMax"/>
        </c:scaling>
        <c:delete val="0"/>
        <c:axPos val="l"/>
        <c:title>
          <c:tx>
            <c:rich>
              <a:bodyPr rot="-5400000" vert="horz"/>
              <a:lstStyle/>
              <a:p>
                <a:pPr>
                  <a:defRPr sz="1800"/>
                </a:pPr>
                <a:r>
                  <a:rPr lang="en-US" sz="1800"/>
                  <a:t>Probability </a:t>
                </a:r>
              </a:p>
            </c:rich>
          </c:tx>
          <c:layout>
            <c:manualLayout>
              <c:xMode val="edge"/>
              <c:yMode val="edge"/>
              <c:x val="1.5871340973735452E-3"/>
              <c:y val="0.29768651467026352"/>
            </c:manualLayout>
          </c:layout>
          <c:overlay val="0"/>
        </c:title>
        <c:numFmt formatCode="General" sourceLinked="1"/>
        <c:majorTickMark val="out"/>
        <c:minorTickMark val="none"/>
        <c:tickLblPos val="nextTo"/>
        <c:spPr>
          <a:ln>
            <a:solidFill>
              <a:schemeClr val="tx1"/>
            </a:solidFill>
          </a:ln>
        </c:spPr>
        <c:crossAx val="90609536"/>
        <c:crosses val="autoZero"/>
        <c:crossBetween val="between"/>
      </c:valAx>
    </c:plotArea>
    <c:plotVisOnly val="1"/>
    <c:dispBlanksAs val="gap"/>
    <c:showDLblsOverMax val="0"/>
  </c:chart>
  <c:txPr>
    <a:bodyPr/>
    <a:lstStyle/>
    <a:p>
      <a:pPr>
        <a:defRPr sz="1600">
          <a:solidFill>
            <a:schemeClr val="tx1"/>
          </a:solidFill>
          <a:latin typeface="Gill Sans MT" panose="020B0502020104020203"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1"/>
    </mc:Choice>
    <mc:Fallback>
      <c:style val="41"/>
    </mc:Fallback>
  </mc:AlternateContent>
  <c:chart>
    <c:autoTitleDeleted val="0"/>
    <c:plotArea>
      <c:layout>
        <c:manualLayout>
          <c:layoutTarget val="inner"/>
          <c:xMode val="edge"/>
          <c:yMode val="edge"/>
          <c:x val="0.20433073351965148"/>
          <c:y val="5.0378219881047154E-2"/>
          <c:w val="0.76014167077709094"/>
          <c:h val="0.730433041832807"/>
        </c:manualLayout>
      </c:layout>
      <c:barChart>
        <c:barDir val="col"/>
        <c:grouping val="clustered"/>
        <c:varyColors val="0"/>
        <c:ser>
          <c:idx val="0"/>
          <c:order val="0"/>
          <c:spPr>
            <a:noFill/>
            <a:ln>
              <a:noFill/>
            </a:ln>
            <a:effectLst/>
          </c:spPr>
          <c:invertIfNegative val="0"/>
          <c:cat>
            <c:numRef>
              <c:f>Sheet1!$C$1:$C$22</c:f>
              <c:numCache>
                <c:formatCode>0</c:formatCode>
                <c:ptCount val="22"/>
                <c:pt idx="0">
                  <c:v>208</c:v>
                </c:pt>
                <c:pt idx="1">
                  <c:v>386</c:v>
                </c:pt>
                <c:pt idx="2">
                  <c:v>486</c:v>
                </c:pt>
                <c:pt idx="3">
                  <c:v>2123</c:v>
                </c:pt>
                <c:pt idx="4">
                  <c:v>2222.4</c:v>
                </c:pt>
                <c:pt idx="5">
                  <c:v>2661.7000000000003</c:v>
                </c:pt>
                <c:pt idx="6">
                  <c:v>3102.2000000000003</c:v>
                </c:pt>
                <c:pt idx="7">
                  <c:v>3586.0000000000005</c:v>
                </c:pt>
                <c:pt idx="8">
                  <c:v>4843</c:v>
                </c:pt>
                <c:pt idx="9">
                  <c:v>8323.4</c:v>
                </c:pt>
                <c:pt idx="10">
                  <c:v>10241.799999999999</c:v>
                </c:pt>
                <c:pt idx="11">
                  <c:v>10640.8</c:v>
                </c:pt>
                <c:pt idx="12">
                  <c:v>12525.9</c:v>
                </c:pt>
                <c:pt idx="13">
                  <c:v>13006.3</c:v>
                </c:pt>
                <c:pt idx="14">
                  <c:v>13336.3</c:v>
                </c:pt>
                <c:pt idx="15">
                  <c:v>15280.199999999999</c:v>
                </c:pt>
                <c:pt idx="16">
                  <c:v>16742.899999999998</c:v>
                </c:pt>
                <c:pt idx="17">
                  <c:v>18556.399999999998</c:v>
                </c:pt>
                <c:pt idx="18">
                  <c:v>19065.499999999996</c:v>
                </c:pt>
                <c:pt idx="19">
                  <c:v>19196.699999999997</c:v>
                </c:pt>
                <c:pt idx="20">
                  <c:v>19562.499999999996</c:v>
                </c:pt>
                <c:pt idx="21">
                  <c:v>19666.699999999997</c:v>
                </c:pt>
              </c:numCache>
            </c:numRef>
          </c:cat>
          <c:val>
            <c:numRef>
              <c:f>Sheet1!$D$1:$D$22</c:f>
              <c:numCache>
                <c:formatCode>#,##0</c:formatCode>
                <c:ptCount val="22"/>
                <c:pt idx="0">
                  <c:v>0</c:v>
                </c:pt>
                <c:pt idx="1">
                  <c:v>0</c:v>
                </c:pt>
                <c:pt idx="2">
                  <c:v>0</c:v>
                </c:pt>
                <c:pt idx="3">
                  <c:v>8.11</c:v>
                </c:pt>
                <c:pt idx="4">
                  <c:v>14.577193158953722</c:v>
                </c:pt>
                <c:pt idx="5">
                  <c:v>16.604213521511497</c:v>
                </c:pt>
                <c:pt idx="6">
                  <c:v>17.511645856980703</c:v>
                </c:pt>
                <c:pt idx="7">
                  <c:v>18.002322033898302</c:v>
                </c:pt>
                <c:pt idx="8">
                  <c:v>18.880000000000003</c:v>
                </c:pt>
                <c:pt idx="9">
                  <c:v>18.899213308815082</c:v>
                </c:pt>
                <c:pt idx="10">
                  <c:v>19.757220079232695</c:v>
                </c:pt>
                <c:pt idx="11">
                  <c:v>29.54</c:v>
                </c:pt>
                <c:pt idx="12">
                  <c:v>30.925226247944408</c:v>
                </c:pt>
                <c:pt idx="13">
                  <c:v>31.76715237302248</c:v>
                </c:pt>
                <c:pt idx="14">
                  <c:v>34.770000000000003</c:v>
                </c:pt>
                <c:pt idx="15">
                  <c:v>51.959999999999994</c:v>
                </c:pt>
                <c:pt idx="16">
                  <c:v>68.478091201203256</c:v>
                </c:pt>
                <c:pt idx="17">
                  <c:v>68.601215880893292</c:v>
                </c:pt>
                <c:pt idx="18">
                  <c:v>75.13</c:v>
                </c:pt>
                <c:pt idx="19">
                  <c:v>229.73672256097558</c:v>
                </c:pt>
                <c:pt idx="20">
                  <c:v>302.16405139420442</c:v>
                </c:pt>
                <c:pt idx="21">
                  <c:v>308.73090211132444</c:v>
                </c:pt>
              </c:numCache>
            </c:numRef>
          </c:val>
          <c:extLst>
            <c:ext xmlns:c16="http://schemas.microsoft.com/office/drawing/2014/chart" uri="{C3380CC4-5D6E-409C-BE32-E72D297353CC}">
              <c16:uniqueId val="{00000000-6D8B-4D4F-924F-917EA1FA34CD}"/>
            </c:ext>
          </c:extLst>
        </c:ser>
        <c:dLbls>
          <c:showLegendKey val="0"/>
          <c:showVal val="0"/>
          <c:showCatName val="0"/>
          <c:showSerName val="0"/>
          <c:showPercent val="0"/>
          <c:showBubbleSize val="0"/>
        </c:dLbls>
        <c:gapWidth val="150"/>
        <c:axId val="87437312"/>
        <c:axId val="87439232"/>
      </c:barChart>
      <c:catAx>
        <c:axId val="87437312"/>
        <c:scaling>
          <c:orientation val="minMax"/>
        </c:scaling>
        <c:delete val="0"/>
        <c:axPos val="b"/>
        <c:title>
          <c:tx>
            <c:rich>
              <a:bodyPr/>
              <a:lstStyle/>
              <a:p>
                <a:pPr>
                  <a:defRPr/>
                </a:pPr>
                <a:r>
                  <a:rPr lang="en-US" dirty="0"/>
                  <a:t>Quantity </a:t>
                </a:r>
                <a:r>
                  <a:rPr lang="en-US" dirty="0" smtClean="0"/>
                  <a:t>(</a:t>
                </a:r>
                <a:r>
                  <a:rPr lang="en-US" dirty="0" err="1" smtClean="0"/>
                  <a:t>GWh</a:t>
                </a:r>
                <a:r>
                  <a:rPr lang="en-US" dirty="0"/>
                  <a:t>)</a:t>
                </a:r>
              </a:p>
            </c:rich>
          </c:tx>
          <c:layout>
            <c:manualLayout>
              <c:xMode val="edge"/>
              <c:yMode val="edge"/>
              <c:x val="0.3920848040546655"/>
              <c:y val="0.8668034088331551"/>
            </c:manualLayout>
          </c:layout>
          <c:overlay val="0"/>
        </c:title>
        <c:numFmt formatCode="0" sourceLinked="1"/>
        <c:majorTickMark val="none"/>
        <c:minorTickMark val="none"/>
        <c:tickLblPos val="none"/>
        <c:crossAx val="87439232"/>
        <c:crosses val="autoZero"/>
        <c:auto val="1"/>
        <c:lblAlgn val="ctr"/>
        <c:lblOffset val="100"/>
        <c:tickLblSkip val="5"/>
        <c:noMultiLvlLbl val="0"/>
      </c:catAx>
      <c:valAx>
        <c:axId val="87439232"/>
        <c:scaling>
          <c:orientation val="minMax"/>
        </c:scaling>
        <c:delete val="0"/>
        <c:axPos val="l"/>
        <c:title>
          <c:tx>
            <c:rich>
              <a:bodyPr rot="-5400000" vert="horz"/>
              <a:lstStyle/>
              <a:p>
                <a:pPr>
                  <a:defRPr/>
                </a:pPr>
                <a:r>
                  <a:rPr lang="en-US"/>
                  <a:t>Marginal Cost ($/MWh)</a:t>
                </a:r>
              </a:p>
            </c:rich>
          </c:tx>
          <c:layout>
            <c:manualLayout>
              <c:xMode val="edge"/>
              <c:yMode val="edge"/>
              <c:x val="1.5713293515625705E-2"/>
              <c:y val="9.4804400763005267E-2"/>
            </c:manualLayout>
          </c:layout>
          <c:overlay val="0"/>
        </c:title>
        <c:numFmt formatCode="#,##0" sourceLinked="1"/>
        <c:majorTickMark val="out"/>
        <c:minorTickMark val="none"/>
        <c:tickLblPos val="nextTo"/>
        <c:txPr>
          <a:bodyPr/>
          <a:lstStyle/>
          <a:p>
            <a:pPr>
              <a:defRPr sz="1400"/>
            </a:pPr>
            <a:endParaRPr lang="en-US"/>
          </a:p>
        </c:txPr>
        <c:crossAx val="87437312"/>
        <c:crosses val="autoZero"/>
        <c:crossBetween val="between"/>
      </c:valAx>
      <c:spPr>
        <a:noFill/>
      </c:spPr>
    </c:plotArea>
    <c:plotVisOnly val="1"/>
    <c:dispBlanksAs val="gap"/>
    <c:showDLblsOverMax val="0"/>
  </c:chart>
  <c:spPr>
    <a:noFill/>
  </c:spPr>
  <c:txPr>
    <a:bodyPr/>
    <a:lstStyle/>
    <a:p>
      <a:pPr>
        <a:defRPr sz="1800" b="0">
          <a:solidFill>
            <a:schemeClr val="tx1"/>
          </a:solidFill>
          <a:latin typeface="Gill Sans MT" panose="020B0502020104020203" pitchFamily="34" charset="0"/>
        </a:defRPr>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36802811737774"/>
          <c:y val="6.6802566345873435E-2"/>
          <c:w val="0.77295951740866742"/>
          <c:h val="0.70192116952109784"/>
        </c:manualLayout>
      </c:layout>
      <c:scatterChart>
        <c:scatterStyle val="lineMarker"/>
        <c:varyColors val="0"/>
        <c:ser>
          <c:idx val="0"/>
          <c:order val="0"/>
          <c:tx>
            <c:v>Full Dataset</c:v>
          </c:tx>
          <c:spPr>
            <a:ln w="25400" cap="rnd">
              <a:noFill/>
              <a:round/>
            </a:ln>
            <a:effectLst/>
          </c:spPr>
          <c:marker>
            <c:symbol val="circle"/>
            <c:size val="7"/>
            <c:spPr>
              <a:solidFill>
                <a:schemeClr val="bg1">
                  <a:lumMod val="75000"/>
                </a:schemeClr>
              </a:solidFill>
              <a:ln w="6350">
                <a:noFill/>
              </a:ln>
              <a:effectLst/>
            </c:spPr>
          </c:marker>
          <c:xVal>
            <c:numRef>
              <c:f>comparison!$G$2:$G$1001</c:f>
              <c:numCache>
                <c:formatCode>General</c:formatCode>
                <c:ptCount val="1000"/>
                <c:pt idx="0">
                  <c:v>3538.3709650000005</c:v>
                </c:pt>
                <c:pt idx="1">
                  <c:v>3652.4051129999998</c:v>
                </c:pt>
                <c:pt idx="2">
                  <c:v>3328.1390269999997</c:v>
                </c:pt>
                <c:pt idx="3">
                  <c:v>3311.5789810000006</c:v>
                </c:pt>
                <c:pt idx="4">
                  <c:v>3363.0576919999994</c:v>
                </c:pt>
                <c:pt idx="5">
                  <c:v>3270.2377000000001</c:v>
                </c:pt>
                <c:pt idx="6">
                  <c:v>3171.6765479999995</c:v>
                </c:pt>
                <c:pt idx="7">
                  <c:v>3551.0932399999997</c:v>
                </c:pt>
                <c:pt idx="8">
                  <c:v>3420.5809800000006</c:v>
                </c:pt>
                <c:pt idx="9">
                  <c:v>3389.5584000000008</c:v>
                </c:pt>
                <c:pt idx="10">
                  <c:v>3397.2643690000009</c:v>
                </c:pt>
                <c:pt idx="11">
                  <c:v>3428.406301</c:v>
                </c:pt>
                <c:pt idx="12">
                  <c:v>3560.7647050000005</c:v>
                </c:pt>
                <c:pt idx="13">
                  <c:v>3335.8692880000003</c:v>
                </c:pt>
                <c:pt idx="14">
                  <c:v>3413.3076859999996</c:v>
                </c:pt>
                <c:pt idx="15">
                  <c:v>3423.5078610000005</c:v>
                </c:pt>
                <c:pt idx="16">
                  <c:v>3581.7852250000005</c:v>
                </c:pt>
                <c:pt idx="17">
                  <c:v>3610.0098059999996</c:v>
                </c:pt>
                <c:pt idx="18">
                  <c:v>3442.8020650000012</c:v>
                </c:pt>
                <c:pt idx="19">
                  <c:v>3574.7388219999993</c:v>
                </c:pt>
                <c:pt idx="20">
                  <c:v>3584.3235089999989</c:v>
                </c:pt>
                <c:pt idx="21">
                  <c:v>3620.7349950000007</c:v>
                </c:pt>
                <c:pt idx="22">
                  <c:v>3260.0009549999991</c:v>
                </c:pt>
                <c:pt idx="23">
                  <c:v>3398.2538839999997</c:v>
                </c:pt>
                <c:pt idx="24">
                  <c:v>3590.5454840000002</c:v>
                </c:pt>
                <c:pt idx="25">
                  <c:v>3616.1040559999988</c:v>
                </c:pt>
                <c:pt idx="26">
                  <c:v>3529.3535980000001</c:v>
                </c:pt>
                <c:pt idx="27">
                  <c:v>3623.4313109999998</c:v>
                </c:pt>
                <c:pt idx="28">
                  <c:v>3629.4335820000006</c:v>
                </c:pt>
                <c:pt idx="29">
                  <c:v>3612.5118290000009</c:v>
                </c:pt>
                <c:pt idx="30">
                  <c:v>3656.430566999999</c:v>
                </c:pt>
                <c:pt idx="31">
                  <c:v>3630.5598120000004</c:v>
                </c:pt>
                <c:pt idx="32">
                  <c:v>3621.4801220000004</c:v>
                </c:pt>
                <c:pt idx="33">
                  <c:v>3639.8517219999994</c:v>
                </c:pt>
                <c:pt idx="34">
                  <c:v>3523.5581149999994</c:v>
                </c:pt>
                <c:pt idx="35">
                  <c:v>3306.3166099999994</c:v>
                </c:pt>
                <c:pt idx="36">
                  <c:v>3569.7031780000011</c:v>
                </c:pt>
                <c:pt idx="37">
                  <c:v>3501.1464029999997</c:v>
                </c:pt>
                <c:pt idx="38">
                  <c:v>3662.460599999999</c:v>
                </c:pt>
                <c:pt idx="39">
                  <c:v>3599.1981960000003</c:v>
                </c:pt>
                <c:pt idx="40">
                  <c:v>3380.3142859999984</c:v>
                </c:pt>
                <c:pt idx="41">
                  <c:v>3656.659599000001</c:v>
                </c:pt>
                <c:pt idx="42">
                  <c:v>3659.133437</c:v>
                </c:pt>
                <c:pt idx="43">
                  <c:v>3435.3224970000006</c:v>
                </c:pt>
                <c:pt idx="44">
                  <c:v>3360.4549860000006</c:v>
                </c:pt>
                <c:pt idx="45">
                  <c:v>3674.7031619999998</c:v>
                </c:pt>
                <c:pt idx="46">
                  <c:v>3308.0390070000003</c:v>
                </c:pt>
                <c:pt idx="47">
                  <c:v>3585.9630680000005</c:v>
                </c:pt>
                <c:pt idx="48">
                  <c:v>3660.4534209999983</c:v>
                </c:pt>
                <c:pt idx="49">
                  <c:v>3669.612478</c:v>
                </c:pt>
                <c:pt idx="50">
                  <c:v>3705.4888720000008</c:v>
                </c:pt>
                <c:pt idx="51">
                  <c:v>3345.0654839999993</c:v>
                </c:pt>
                <c:pt idx="52">
                  <c:v>3409.5758129999995</c:v>
                </c:pt>
                <c:pt idx="53">
                  <c:v>3395.5031719999993</c:v>
                </c:pt>
                <c:pt idx="54">
                  <c:v>3493.8192880000001</c:v>
                </c:pt>
                <c:pt idx="55">
                  <c:v>3427.6423670000004</c:v>
                </c:pt>
                <c:pt idx="56">
                  <c:v>3692.9757049999998</c:v>
                </c:pt>
                <c:pt idx="57">
                  <c:v>3493.904277000001</c:v>
                </c:pt>
                <c:pt idx="58">
                  <c:v>3527.3331349999989</c:v>
                </c:pt>
                <c:pt idx="59">
                  <c:v>3452.7410130000007</c:v>
                </c:pt>
                <c:pt idx="60">
                  <c:v>3482.4043999999994</c:v>
                </c:pt>
                <c:pt idx="61">
                  <c:v>3519.3552859999995</c:v>
                </c:pt>
                <c:pt idx="62">
                  <c:v>3635.5782359999998</c:v>
                </c:pt>
                <c:pt idx="63">
                  <c:v>3500.0172189999998</c:v>
                </c:pt>
                <c:pt idx="64">
                  <c:v>3449.9444800000001</c:v>
                </c:pt>
                <c:pt idx="65">
                  <c:v>3532.829279999999</c:v>
                </c:pt>
                <c:pt idx="66">
                  <c:v>3658.5393710000003</c:v>
                </c:pt>
                <c:pt idx="67">
                  <c:v>3512.0029719999998</c:v>
                </c:pt>
                <c:pt idx="68">
                  <c:v>3675.2202479999996</c:v>
                </c:pt>
                <c:pt idx="69">
                  <c:v>3571.9983499999998</c:v>
                </c:pt>
                <c:pt idx="70">
                  <c:v>3686.0124000000001</c:v>
                </c:pt>
                <c:pt idx="71">
                  <c:v>3680.7787849999995</c:v>
                </c:pt>
                <c:pt idx="72">
                  <c:v>3703.3708890000012</c:v>
                </c:pt>
                <c:pt idx="73">
                  <c:v>3499.5975719999988</c:v>
                </c:pt>
                <c:pt idx="74">
                  <c:v>3513.6937139999995</c:v>
                </c:pt>
                <c:pt idx="75">
                  <c:v>3539.1020660000004</c:v>
                </c:pt>
                <c:pt idx="76">
                  <c:v>3605.565047</c:v>
                </c:pt>
                <c:pt idx="77">
                  <c:v>3626.8037199999999</c:v>
                </c:pt>
                <c:pt idx="78">
                  <c:v>3536.7083669999997</c:v>
                </c:pt>
                <c:pt idx="79">
                  <c:v>3783.2957710000005</c:v>
                </c:pt>
                <c:pt idx="80">
                  <c:v>3796.0722900000001</c:v>
                </c:pt>
                <c:pt idx="81">
                  <c:v>3528.5211410000002</c:v>
                </c:pt>
                <c:pt idx="82">
                  <c:v>3690.3070749999997</c:v>
                </c:pt>
                <c:pt idx="83">
                  <c:v>3809.2873609999988</c:v>
                </c:pt>
                <c:pt idx="84">
                  <c:v>3816.4386670000008</c:v>
                </c:pt>
                <c:pt idx="85">
                  <c:v>3549.442861</c:v>
                </c:pt>
                <c:pt idx="86">
                  <c:v>3656.7308600000001</c:v>
                </c:pt>
                <c:pt idx="87">
                  <c:v>3728.2563500000006</c:v>
                </c:pt>
                <c:pt idx="88">
                  <c:v>3258.1880880000003</c:v>
                </c:pt>
                <c:pt idx="89">
                  <c:v>3830.6477749999999</c:v>
                </c:pt>
                <c:pt idx="90">
                  <c:v>3707.7423509999994</c:v>
                </c:pt>
                <c:pt idx="91">
                  <c:v>3733.705633</c:v>
                </c:pt>
                <c:pt idx="92">
                  <c:v>3711.5338599999991</c:v>
                </c:pt>
                <c:pt idx="93">
                  <c:v>3864.672469000001</c:v>
                </c:pt>
                <c:pt idx="94">
                  <c:v>3737.2766849999998</c:v>
                </c:pt>
                <c:pt idx="95">
                  <c:v>3597.3105140000007</c:v>
                </c:pt>
                <c:pt idx="96">
                  <c:v>3555.6514819999998</c:v>
                </c:pt>
                <c:pt idx="97">
                  <c:v>3868.6738989999994</c:v>
                </c:pt>
                <c:pt idx="98">
                  <c:v>3879.3019529999997</c:v>
                </c:pt>
                <c:pt idx="99">
                  <c:v>3617.5120849999998</c:v>
                </c:pt>
                <c:pt idx="100">
                  <c:v>3526.9006880000006</c:v>
                </c:pt>
                <c:pt idx="101">
                  <c:v>3664.6987919999992</c:v>
                </c:pt>
                <c:pt idx="102">
                  <c:v>3764.7848629999999</c:v>
                </c:pt>
                <c:pt idx="103">
                  <c:v>3641.746650999999</c:v>
                </c:pt>
                <c:pt idx="104">
                  <c:v>3931.6978680000002</c:v>
                </c:pt>
                <c:pt idx="105">
                  <c:v>3774.2841969999999</c:v>
                </c:pt>
                <c:pt idx="106">
                  <c:v>3740.099252999999</c:v>
                </c:pt>
                <c:pt idx="107">
                  <c:v>3966.0456270000009</c:v>
                </c:pt>
                <c:pt idx="108">
                  <c:v>3972.9999130000001</c:v>
                </c:pt>
                <c:pt idx="109">
                  <c:v>3540.4624080000003</c:v>
                </c:pt>
                <c:pt idx="110">
                  <c:v>3933.5755039999999</c:v>
                </c:pt>
                <c:pt idx="111">
                  <c:v>3753.8421159999998</c:v>
                </c:pt>
                <c:pt idx="112">
                  <c:v>3442.185152</c:v>
                </c:pt>
                <c:pt idx="113">
                  <c:v>3562.9620150000001</c:v>
                </c:pt>
                <c:pt idx="114">
                  <c:v>3762.6871949999991</c:v>
                </c:pt>
                <c:pt idx="115">
                  <c:v>3561.9711990000001</c:v>
                </c:pt>
                <c:pt idx="116">
                  <c:v>3745.927451</c:v>
                </c:pt>
                <c:pt idx="117">
                  <c:v>3926.4071580000013</c:v>
                </c:pt>
                <c:pt idx="118">
                  <c:v>3606.2484269999995</c:v>
                </c:pt>
                <c:pt idx="119">
                  <c:v>3945.6055210000004</c:v>
                </c:pt>
                <c:pt idx="120">
                  <c:v>3761.1010039999996</c:v>
                </c:pt>
                <c:pt idx="121">
                  <c:v>3431.4160229999998</c:v>
                </c:pt>
                <c:pt idx="122">
                  <c:v>3933.9847219999997</c:v>
                </c:pt>
                <c:pt idx="123">
                  <c:v>3705.6324319999999</c:v>
                </c:pt>
                <c:pt idx="124">
                  <c:v>3595.8049630000005</c:v>
                </c:pt>
                <c:pt idx="125">
                  <c:v>3792.7497039999989</c:v>
                </c:pt>
                <c:pt idx="126">
                  <c:v>3999.9189749999996</c:v>
                </c:pt>
                <c:pt idx="127">
                  <c:v>3817.0885489999996</c:v>
                </c:pt>
                <c:pt idx="128">
                  <c:v>3949.3732450000007</c:v>
                </c:pt>
                <c:pt idx="129">
                  <c:v>3821.911873</c:v>
                </c:pt>
                <c:pt idx="130">
                  <c:v>4001.975672</c:v>
                </c:pt>
                <c:pt idx="131">
                  <c:v>3713.938517</c:v>
                </c:pt>
                <c:pt idx="132">
                  <c:v>3438.2099270000008</c:v>
                </c:pt>
                <c:pt idx="133">
                  <c:v>3960.3993679999999</c:v>
                </c:pt>
                <c:pt idx="134">
                  <c:v>3811.5172710000002</c:v>
                </c:pt>
                <c:pt idx="135">
                  <c:v>3610.4116800000006</c:v>
                </c:pt>
                <c:pt idx="136">
                  <c:v>3614.4127199999998</c:v>
                </c:pt>
                <c:pt idx="137">
                  <c:v>3539.0393419999991</c:v>
                </c:pt>
                <c:pt idx="138">
                  <c:v>3738.4686259999989</c:v>
                </c:pt>
                <c:pt idx="139">
                  <c:v>4029.0487769999991</c:v>
                </c:pt>
                <c:pt idx="140">
                  <c:v>3552.2225780000003</c:v>
                </c:pt>
                <c:pt idx="141">
                  <c:v>3613.2382110000008</c:v>
                </c:pt>
                <c:pt idx="142">
                  <c:v>3827.1714110000012</c:v>
                </c:pt>
                <c:pt idx="143">
                  <c:v>3993.491935</c:v>
                </c:pt>
                <c:pt idx="144">
                  <c:v>3879.2437869999999</c:v>
                </c:pt>
                <c:pt idx="145">
                  <c:v>3615.6680549999987</c:v>
                </c:pt>
                <c:pt idx="146">
                  <c:v>4054.1515620000005</c:v>
                </c:pt>
                <c:pt idx="147">
                  <c:v>3839.8529119999994</c:v>
                </c:pt>
                <c:pt idx="148">
                  <c:v>4066.6728579999999</c:v>
                </c:pt>
                <c:pt idx="149">
                  <c:v>3837.0164119999995</c:v>
                </c:pt>
                <c:pt idx="150">
                  <c:v>3880.5471699999998</c:v>
                </c:pt>
                <c:pt idx="151">
                  <c:v>3822.9250610000008</c:v>
                </c:pt>
                <c:pt idx="152">
                  <c:v>3601.8027800000009</c:v>
                </c:pt>
                <c:pt idx="153">
                  <c:v>4063.1153350000013</c:v>
                </c:pt>
                <c:pt idx="154">
                  <c:v>3878.2566899999993</c:v>
                </c:pt>
                <c:pt idx="155">
                  <c:v>3859.2194539999991</c:v>
                </c:pt>
                <c:pt idx="156">
                  <c:v>3510.1963470000005</c:v>
                </c:pt>
                <c:pt idx="157">
                  <c:v>3358.4653739999999</c:v>
                </c:pt>
                <c:pt idx="158">
                  <c:v>4093.8057309999999</c:v>
                </c:pt>
                <c:pt idx="159">
                  <c:v>3986.2443210000006</c:v>
                </c:pt>
                <c:pt idx="160">
                  <c:v>3714.696152999999</c:v>
                </c:pt>
                <c:pt idx="161">
                  <c:v>3246.5467400000002</c:v>
                </c:pt>
                <c:pt idx="162">
                  <c:v>3895.3366220000003</c:v>
                </c:pt>
                <c:pt idx="163">
                  <c:v>4015.6716309999997</c:v>
                </c:pt>
                <c:pt idx="164">
                  <c:v>4032.4337669999991</c:v>
                </c:pt>
                <c:pt idx="165">
                  <c:v>4017.8230280000002</c:v>
                </c:pt>
                <c:pt idx="166">
                  <c:v>3940.2226850000002</c:v>
                </c:pt>
                <c:pt idx="167">
                  <c:v>3542.6440000000016</c:v>
                </c:pt>
                <c:pt idx="168">
                  <c:v>3940.9412249999996</c:v>
                </c:pt>
                <c:pt idx="169">
                  <c:v>4109.3062669999999</c:v>
                </c:pt>
                <c:pt idx="170">
                  <c:v>3941.2019979999995</c:v>
                </c:pt>
                <c:pt idx="171">
                  <c:v>3573.4891829999992</c:v>
                </c:pt>
                <c:pt idx="172">
                  <c:v>3609.526738</c:v>
                </c:pt>
                <c:pt idx="173">
                  <c:v>4121.3526060000004</c:v>
                </c:pt>
                <c:pt idx="174">
                  <c:v>3894.0143729999991</c:v>
                </c:pt>
                <c:pt idx="175">
                  <c:v>3779.2007300000005</c:v>
                </c:pt>
                <c:pt idx="176">
                  <c:v>3979.9310500000006</c:v>
                </c:pt>
                <c:pt idx="177">
                  <c:v>3900.7997800000003</c:v>
                </c:pt>
                <c:pt idx="178">
                  <c:v>3931.0570630000016</c:v>
                </c:pt>
                <c:pt idx="179">
                  <c:v>3965.0659629999991</c:v>
                </c:pt>
                <c:pt idx="180">
                  <c:v>3552.2576720000006</c:v>
                </c:pt>
                <c:pt idx="181">
                  <c:v>3511.3022270000001</c:v>
                </c:pt>
                <c:pt idx="182">
                  <c:v>3900.1474499999999</c:v>
                </c:pt>
                <c:pt idx="183">
                  <c:v>3890.3749819999994</c:v>
                </c:pt>
                <c:pt idx="184">
                  <c:v>3799.567771</c:v>
                </c:pt>
                <c:pt idx="185">
                  <c:v>3617.7120629999995</c:v>
                </c:pt>
                <c:pt idx="186">
                  <c:v>3635.1246270000006</c:v>
                </c:pt>
                <c:pt idx="187">
                  <c:v>3628.1263020000001</c:v>
                </c:pt>
                <c:pt idx="188">
                  <c:v>3918.7730480000005</c:v>
                </c:pt>
                <c:pt idx="189">
                  <c:v>3915.300350999999</c:v>
                </c:pt>
                <c:pt idx="190">
                  <c:v>3926.5760849999997</c:v>
                </c:pt>
                <c:pt idx="191">
                  <c:v>3810.7268019999983</c:v>
                </c:pt>
                <c:pt idx="192">
                  <c:v>4086.3405800000005</c:v>
                </c:pt>
                <c:pt idx="193">
                  <c:v>3924.4096690000006</c:v>
                </c:pt>
                <c:pt idx="194">
                  <c:v>3660.2479930000013</c:v>
                </c:pt>
                <c:pt idx="195">
                  <c:v>3614.9080100000001</c:v>
                </c:pt>
                <c:pt idx="196">
                  <c:v>3930.6261530000006</c:v>
                </c:pt>
                <c:pt idx="197">
                  <c:v>3624.185942999999</c:v>
                </c:pt>
                <c:pt idx="198">
                  <c:v>3953.5161370000001</c:v>
                </c:pt>
                <c:pt idx="199">
                  <c:v>3581.0739389999999</c:v>
                </c:pt>
                <c:pt idx="200">
                  <c:v>3938.9449730000006</c:v>
                </c:pt>
                <c:pt idx="201">
                  <c:v>3938.9601630000011</c:v>
                </c:pt>
                <c:pt idx="202">
                  <c:v>3956.3442749999995</c:v>
                </c:pt>
                <c:pt idx="203">
                  <c:v>3968.6731559999994</c:v>
                </c:pt>
                <c:pt idx="204">
                  <c:v>3942.2981400000008</c:v>
                </c:pt>
                <c:pt idx="205">
                  <c:v>3649.4887239999998</c:v>
                </c:pt>
                <c:pt idx="206">
                  <c:v>3965.9704780000002</c:v>
                </c:pt>
                <c:pt idx="207">
                  <c:v>3993.3487970000001</c:v>
                </c:pt>
                <c:pt idx="208">
                  <c:v>4024.4407270000002</c:v>
                </c:pt>
                <c:pt idx="209">
                  <c:v>3975.1030100000003</c:v>
                </c:pt>
                <c:pt idx="210">
                  <c:v>3979.506523</c:v>
                </c:pt>
                <c:pt idx="211">
                  <c:v>3984.8220149999997</c:v>
                </c:pt>
                <c:pt idx="212">
                  <c:v>3989.6273299999993</c:v>
                </c:pt>
                <c:pt idx="213">
                  <c:v>3673.4368749999999</c:v>
                </c:pt>
                <c:pt idx="214">
                  <c:v>3686.5330219999996</c:v>
                </c:pt>
                <c:pt idx="215">
                  <c:v>3954.8498450000002</c:v>
                </c:pt>
                <c:pt idx="216">
                  <c:v>3998.0186900000003</c:v>
                </c:pt>
                <c:pt idx="217">
                  <c:v>4255.620817</c:v>
                </c:pt>
                <c:pt idx="218">
                  <c:v>3924.2211670000002</c:v>
                </c:pt>
                <c:pt idx="219">
                  <c:v>3573.2978700000008</c:v>
                </c:pt>
                <c:pt idx="220">
                  <c:v>3980.7157269999993</c:v>
                </c:pt>
                <c:pt idx="221">
                  <c:v>3989.2659079999989</c:v>
                </c:pt>
                <c:pt idx="222">
                  <c:v>3960.9201050000001</c:v>
                </c:pt>
                <c:pt idx="223">
                  <c:v>3624.7772749999999</c:v>
                </c:pt>
                <c:pt idx="224">
                  <c:v>3954.4430150000007</c:v>
                </c:pt>
                <c:pt idx="225">
                  <c:v>4004.7515749999998</c:v>
                </c:pt>
                <c:pt idx="226">
                  <c:v>4259.3543050000007</c:v>
                </c:pt>
                <c:pt idx="227">
                  <c:v>4007.4516829999998</c:v>
                </c:pt>
                <c:pt idx="228">
                  <c:v>3150.9400340000007</c:v>
                </c:pt>
                <c:pt idx="229">
                  <c:v>3358.5991580000004</c:v>
                </c:pt>
                <c:pt idx="230">
                  <c:v>3727.2353809999995</c:v>
                </c:pt>
                <c:pt idx="231">
                  <c:v>3952.9918829999992</c:v>
                </c:pt>
                <c:pt idx="232">
                  <c:v>4119.7629099999995</c:v>
                </c:pt>
                <c:pt idx="233">
                  <c:v>4027.7929130000007</c:v>
                </c:pt>
                <c:pt idx="234">
                  <c:v>3947.134548</c:v>
                </c:pt>
                <c:pt idx="235">
                  <c:v>4032.0004679999988</c:v>
                </c:pt>
                <c:pt idx="236">
                  <c:v>3936.162683999999</c:v>
                </c:pt>
                <c:pt idx="237">
                  <c:v>4018.0021099999994</c:v>
                </c:pt>
                <c:pt idx="238">
                  <c:v>4019.6407409999997</c:v>
                </c:pt>
                <c:pt idx="239">
                  <c:v>4001.1291290000004</c:v>
                </c:pt>
                <c:pt idx="240">
                  <c:v>4214.4325709999994</c:v>
                </c:pt>
                <c:pt idx="241">
                  <c:v>4188.3072259999999</c:v>
                </c:pt>
                <c:pt idx="242">
                  <c:v>4216.5776980000001</c:v>
                </c:pt>
                <c:pt idx="243">
                  <c:v>3687.5197180000009</c:v>
                </c:pt>
                <c:pt idx="244">
                  <c:v>4229.0472649999983</c:v>
                </c:pt>
                <c:pt idx="245">
                  <c:v>4286.4676860000009</c:v>
                </c:pt>
                <c:pt idx="246">
                  <c:v>4203.9677069999998</c:v>
                </c:pt>
                <c:pt idx="247">
                  <c:v>3913.7661540000004</c:v>
                </c:pt>
                <c:pt idx="248">
                  <c:v>3970.0814449999998</c:v>
                </c:pt>
                <c:pt idx="249">
                  <c:v>4277.3127839999997</c:v>
                </c:pt>
                <c:pt idx="250">
                  <c:v>3447.8705269999996</c:v>
                </c:pt>
                <c:pt idx="251">
                  <c:v>3566.4597980000003</c:v>
                </c:pt>
                <c:pt idx="252">
                  <c:v>3722.8659520000006</c:v>
                </c:pt>
                <c:pt idx="253">
                  <c:v>3908.8459539999999</c:v>
                </c:pt>
                <c:pt idx="254">
                  <c:v>3552.8241500000004</c:v>
                </c:pt>
                <c:pt idx="255">
                  <c:v>4331.2071269999988</c:v>
                </c:pt>
                <c:pt idx="256">
                  <c:v>4381.6144350000004</c:v>
                </c:pt>
                <c:pt idx="257">
                  <c:v>4052.4910250000016</c:v>
                </c:pt>
                <c:pt idx="258">
                  <c:v>4008.9420879999993</c:v>
                </c:pt>
                <c:pt idx="259">
                  <c:v>3990.790849</c:v>
                </c:pt>
                <c:pt idx="260">
                  <c:v>4019.9311390000003</c:v>
                </c:pt>
                <c:pt idx="261">
                  <c:v>4009.9004019999988</c:v>
                </c:pt>
                <c:pt idx="262">
                  <c:v>4263.0049160000008</c:v>
                </c:pt>
                <c:pt idx="263">
                  <c:v>3755.3312389999992</c:v>
                </c:pt>
                <c:pt idx="264">
                  <c:v>4084.5025639999999</c:v>
                </c:pt>
                <c:pt idx="265">
                  <c:v>4401.5006829999993</c:v>
                </c:pt>
                <c:pt idx="266">
                  <c:v>4017.5723980000002</c:v>
                </c:pt>
                <c:pt idx="267">
                  <c:v>3643.9260869999989</c:v>
                </c:pt>
                <c:pt idx="268">
                  <c:v>3705.2973130000014</c:v>
                </c:pt>
                <c:pt idx="269">
                  <c:v>4018.7626349999996</c:v>
                </c:pt>
                <c:pt idx="270">
                  <c:v>4102.9102240000002</c:v>
                </c:pt>
                <c:pt idx="271">
                  <c:v>4279.5436840000002</c:v>
                </c:pt>
                <c:pt idx="272">
                  <c:v>4488.0400749999999</c:v>
                </c:pt>
                <c:pt idx="273">
                  <c:v>4239.7104079999999</c:v>
                </c:pt>
                <c:pt idx="274">
                  <c:v>4059.485666999999</c:v>
                </c:pt>
                <c:pt idx="275">
                  <c:v>3713.2559860000006</c:v>
                </c:pt>
                <c:pt idx="276">
                  <c:v>4403.6162639999993</c:v>
                </c:pt>
                <c:pt idx="277">
                  <c:v>3970.4537699999996</c:v>
                </c:pt>
                <c:pt idx="278">
                  <c:v>4017.2472900000012</c:v>
                </c:pt>
                <c:pt idx="279">
                  <c:v>4414.8693620000013</c:v>
                </c:pt>
                <c:pt idx="280">
                  <c:v>4418.8358859999998</c:v>
                </c:pt>
                <c:pt idx="281">
                  <c:v>3684.862134</c:v>
                </c:pt>
                <c:pt idx="282">
                  <c:v>4083.9324890000003</c:v>
                </c:pt>
                <c:pt idx="283">
                  <c:v>4268.7816339999999</c:v>
                </c:pt>
                <c:pt idx="284">
                  <c:v>3823.7460870000009</c:v>
                </c:pt>
                <c:pt idx="285">
                  <c:v>4135.9009569999989</c:v>
                </c:pt>
                <c:pt idx="286">
                  <c:v>4015.1633799999995</c:v>
                </c:pt>
                <c:pt idx="287">
                  <c:v>3541.1493629999991</c:v>
                </c:pt>
                <c:pt idx="288">
                  <c:v>4070.504088000001</c:v>
                </c:pt>
                <c:pt idx="289">
                  <c:v>3546.5557430000008</c:v>
                </c:pt>
                <c:pt idx="290">
                  <c:v>3979.4795429999999</c:v>
                </c:pt>
                <c:pt idx="291">
                  <c:v>4055.5790899999997</c:v>
                </c:pt>
                <c:pt idx="292">
                  <c:v>4039.9466929999994</c:v>
                </c:pt>
                <c:pt idx="293">
                  <c:v>3767.6003310000001</c:v>
                </c:pt>
                <c:pt idx="294">
                  <c:v>3796.0041889999998</c:v>
                </c:pt>
                <c:pt idx="295">
                  <c:v>4069.890691000001</c:v>
                </c:pt>
                <c:pt idx="296">
                  <c:v>3999.655761</c:v>
                </c:pt>
                <c:pt idx="297">
                  <c:v>4211.0742499999988</c:v>
                </c:pt>
                <c:pt idx="298">
                  <c:v>4471.6915609999987</c:v>
                </c:pt>
                <c:pt idx="299">
                  <c:v>3741.7279679999997</c:v>
                </c:pt>
                <c:pt idx="300">
                  <c:v>3663.4843689999998</c:v>
                </c:pt>
                <c:pt idx="301">
                  <c:v>4272.2679369999987</c:v>
                </c:pt>
                <c:pt idx="302">
                  <c:v>3717.2507309999996</c:v>
                </c:pt>
                <c:pt idx="303">
                  <c:v>4275.6839169999994</c:v>
                </c:pt>
                <c:pt idx="304">
                  <c:v>4161.3078919999989</c:v>
                </c:pt>
                <c:pt idx="305">
                  <c:v>4079.2737179999999</c:v>
                </c:pt>
                <c:pt idx="306">
                  <c:v>3746.4441569999999</c:v>
                </c:pt>
                <c:pt idx="307">
                  <c:v>4006.2881199999993</c:v>
                </c:pt>
                <c:pt idx="308">
                  <c:v>4223.4839089999996</c:v>
                </c:pt>
                <c:pt idx="309">
                  <c:v>3787.6513749999999</c:v>
                </c:pt>
                <c:pt idx="310">
                  <c:v>4028.8056030000002</c:v>
                </c:pt>
                <c:pt idx="311">
                  <c:v>4085.6348519999997</c:v>
                </c:pt>
                <c:pt idx="312">
                  <c:v>3709.7796679999997</c:v>
                </c:pt>
                <c:pt idx="313">
                  <c:v>4030.0390419999999</c:v>
                </c:pt>
                <c:pt idx="314">
                  <c:v>4146.0437940000002</c:v>
                </c:pt>
                <c:pt idx="315">
                  <c:v>4118.1597159999992</c:v>
                </c:pt>
                <c:pt idx="316">
                  <c:v>3801.908203</c:v>
                </c:pt>
                <c:pt idx="317">
                  <c:v>3998.0279849999984</c:v>
                </c:pt>
                <c:pt idx="318">
                  <c:v>3591.4989909999999</c:v>
                </c:pt>
                <c:pt idx="319">
                  <c:v>4255.2586930000016</c:v>
                </c:pt>
                <c:pt idx="320">
                  <c:v>3688.6524990000007</c:v>
                </c:pt>
                <c:pt idx="321">
                  <c:v>3902.5629969999995</c:v>
                </c:pt>
                <c:pt idx="322">
                  <c:v>3904.0257820000006</c:v>
                </c:pt>
                <c:pt idx="323">
                  <c:v>3703.4243820000015</c:v>
                </c:pt>
                <c:pt idx="324">
                  <c:v>4060.6368470000002</c:v>
                </c:pt>
                <c:pt idx="325">
                  <c:v>3919.3973569999998</c:v>
                </c:pt>
                <c:pt idx="326">
                  <c:v>3709.8867139999988</c:v>
                </c:pt>
                <c:pt idx="327">
                  <c:v>4153.0777089999992</c:v>
                </c:pt>
                <c:pt idx="328">
                  <c:v>4199.3007430000007</c:v>
                </c:pt>
                <c:pt idx="329">
                  <c:v>3761.8921620000001</c:v>
                </c:pt>
                <c:pt idx="330">
                  <c:v>3712.7200079999989</c:v>
                </c:pt>
                <c:pt idx="331">
                  <c:v>4030.1104840000003</c:v>
                </c:pt>
                <c:pt idx="332">
                  <c:v>3822.5420549999999</c:v>
                </c:pt>
                <c:pt idx="333">
                  <c:v>4167.0482979999979</c:v>
                </c:pt>
                <c:pt idx="334">
                  <c:v>3774.2819989999998</c:v>
                </c:pt>
                <c:pt idx="335">
                  <c:v>3774.9227199999996</c:v>
                </c:pt>
                <c:pt idx="336">
                  <c:v>3829.2044260000007</c:v>
                </c:pt>
                <c:pt idx="337">
                  <c:v>3733.9507610000005</c:v>
                </c:pt>
                <c:pt idx="338">
                  <c:v>3786.1091500000007</c:v>
                </c:pt>
                <c:pt idx="339">
                  <c:v>4108.0192740000002</c:v>
                </c:pt>
                <c:pt idx="340">
                  <c:v>3788.7130699999989</c:v>
                </c:pt>
                <c:pt idx="341">
                  <c:v>4062.1851689999985</c:v>
                </c:pt>
                <c:pt idx="342">
                  <c:v>4212.092388</c:v>
                </c:pt>
                <c:pt idx="343">
                  <c:v>3791.7740999999996</c:v>
                </c:pt>
                <c:pt idx="344">
                  <c:v>3944.4596429999983</c:v>
                </c:pt>
                <c:pt idx="345">
                  <c:v>4107.5417480000015</c:v>
                </c:pt>
                <c:pt idx="346">
                  <c:v>3758.688975</c:v>
                </c:pt>
                <c:pt idx="347">
                  <c:v>3678.614885</c:v>
                </c:pt>
                <c:pt idx="348">
                  <c:v>4144.6552030000003</c:v>
                </c:pt>
                <c:pt idx="349">
                  <c:v>3804.3226029999987</c:v>
                </c:pt>
                <c:pt idx="350">
                  <c:v>3884.2312540000007</c:v>
                </c:pt>
                <c:pt idx="351">
                  <c:v>4070.111703999999</c:v>
                </c:pt>
                <c:pt idx="352">
                  <c:v>3768.3822429999987</c:v>
                </c:pt>
                <c:pt idx="353">
                  <c:v>3729.9847080000004</c:v>
                </c:pt>
                <c:pt idx="354">
                  <c:v>3896.9285120000004</c:v>
                </c:pt>
                <c:pt idx="355">
                  <c:v>4089.7630070000018</c:v>
                </c:pt>
                <c:pt idx="356">
                  <c:v>4225.140999000002</c:v>
                </c:pt>
                <c:pt idx="357">
                  <c:v>4135.4835920000005</c:v>
                </c:pt>
                <c:pt idx="358">
                  <c:v>3930.4657369999995</c:v>
                </c:pt>
                <c:pt idx="359">
                  <c:v>3783.358757</c:v>
                </c:pt>
                <c:pt idx="360">
                  <c:v>4095.1773619999985</c:v>
                </c:pt>
                <c:pt idx="361">
                  <c:v>4137.3637280000003</c:v>
                </c:pt>
                <c:pt idx="362">
                  <c:v>4077.4779370000006</c:v>
                </c:pt>
                <c:pt idx="363">
                  <c:v>4235.3833650000006</c:v>
                </c:pt>
                <c:pt idx="364">
                  <c:v>4089.9592840000009</c:v>
                </c:pt>
                <c:pt idx="365">
                  <c:v>4153.5122780000002</c:v>
                </c:pt>
                <c:pt idx="366">
                  <c:v>4253.0640809999986</c:v>
                </c:pt>
                <c:pt idx="367">
                  <c:v>3817.073711</c:v>
                </c:pt>
                <c:pt idx="368">
                  <c:v>3898.6920050000008</c:v>
                </c:pt>
                <c:pt idx="369">
                  <c:v>4151.8122270000003</c:v>
                </c:pt>
                <c:pt idx="370">
                  <c:v>4157.0389560000003</c:v>
                </c:pt>
                <c:pt idx="371">
                  <c:v>3732.5960700000001</c:v>
                </c:pt>
                <c:pt idx="372">
                  <c:v>3806.4447229999987</c:v>
                </c:pt>
                <c:pt idx="373">
                  <c:v>4015.846278</c:v>
                </c:pt>
                <c:pt idx="374">
                  <c:v>4221.3795650000011</c:v>
                </c:pt>
                <c:pt idx="375">
                  <c:v>3766.917566000001</c:v>
                </c:pt>
                <c:pt idx="376">
                  <c:v>4072.7778579999995</c:v>
                </c:pt>
                <c:pt idx="377">
                  <c:v>4314.5720099999999</c:v>
                </c:pt>
                <c:pt idx="378">
                  <c:v>3825.0107119999998</c:v>
                </c:pt>
                <c:pt idx="379">
                  <c:v>3781.991</c:v>
                </c:pt>
                <c:pt idx="380">
                  <c:v>4216.9913019999995</c:v>
                </c:pt>
                <c:pt idx="381">
                  <c:v>4109.3218600000009</c:v>
                </c:pt>
                <c:pt idx="382">
                  <c:v>4234.9223170000014</c:v>
                </c:pt>
                <c:pt idx="383">
                  <c:v>3505.4707739999999</c:v>
                </c:pt>
                <c:pt idx="384">
                  <c:v>3809.3429550000001</c:v>
                </c:pt>
                <c:pt idx="385">
                  <c:v>3811.1557430000003</c:v>
                </c:pt>
                <c:pt idx="386">
                  <c:v>4031.8809879999999</c:v>
                </c:pt>
                <c:pt idx="387">
                  <c:v>3906.59112</c:v>
                </c:pt>
                <c:pt idx="388">
                  <c:v>3958.3287140000007</c:v>
                </c:pt>
                <c:pt idx="389">
                  <c:v>3960.4122149999998</c:v>
                </c:pt>
                <c:pt idx="390">
                  <c:v>4007.7378649999996</c:v>
                </c:pt>
                <c:pt idx="391">
                  <c:v>4167.1034900000013</c:v>
                </c:pt>
                <c:pt idx="392">
                  <c:v>3997.713737999999</c:v>
                </c:pt>
                <c:pt idx="393">
                  <c:v>3845.1667629999993</c:v>
                </c:pt>
                <c:pt idx="394">
                  <c:v>4374.5037959999991</c:v>
                </c:pt>
                <c:pt idx="395">
                  <c:v>4429.6823299999987</c:v>
                </c:pt>
                <c:pt idx="396">
                  <c:v>4158.8670239999992</c:v>
                </c:pt>
                <c:pt idx="397">
                  <c:v>3844.9135330000004</c:v>
                </c:pt>
                <c:pt idx="398">
                  <c:v>4385.9236119999996</c:v>
                </c:pt>
                <c:pt idx="399">
                  <c:v>3944.1281750000016</c:v>
                </c:pt>
                <c:pt idx="400">
                  <c:v>4008.1406590000011</c:v>
                </c:pt>
                <c:pt idx="401">
                  <c:v>4649.8149650000005</c:v>
                </c:pt>
                <c:pt idx="402">
                  <c:v>3972.8682249999993</c:v>
                </c:pt>
                <c:pt idx="403">
                  <c:v>4214.043377</c:v>
                </c:pt>
                <c:pt idx="404">
                  <c:v>4238.023259999999</c:v>
                </c:pt>
                <c:pt idx="405">
                  <c:v>4181.3341060000002</c:v>
                </c:pt>
                <c:pt idx="406">
                  <c:v>4388.5584950000002</c:v>
                </c:pt>
                <c:pt idx="407">
                  <c:v>4198.922388</c:v>
                </c:pt>
                <c:pt idx="408">
                  <c:v>4183.2200639999992</c:v>
                </c:pt>
                <c:pt idx="409">
                  <c:v>4217.7956899999999</c:v>
                </c:pt>
                <c:pt idx="410">
                  <c:v>4617.3575250000013</c:v>
                </c:pt>
                <c:pt idx="411">
                  <c:v>4145.2882369999988</c:v>
                </c:pt>
                <c:pt idx="412">
                  <c:v>4002.0707460000003</c:v>
                </c:pt>
                <c:pt idx="413">
                  <c:v>4192.710889</c:v>
                </c:pt>
                <c:pt idx="414">
                  <c:v>4533.5108529999998</c:v>
                </c:pt>
                <c:pt idx="415">
                  <c:v>4045.2247430000007</c:v>
                </c:pt>
                <c:pt idx="416">
                  <c:v>4230.3371709999992</c:v>
                </c:pt>
                <c:pt idx="417">
                  <c:v>4253.4146649999993</c:v>
                </c:pt>
                <c:pt idx="418">
                  <c:v>4720.229110000002</c:v>
                </c:pt>
                <c:pt idx="419">
                  <c:v>4060.2956539999991</c:v>
                </c:pt>
                <c:pt idx="420">
                  <c:v>4115.1099200000008</c:v>
                </c:pt>
                <c:pt idx="421">
                  <c:v>4164.7835600000008</c:v>
                </c:pt>
                <c:pt idx="422">
                  <c:v>3927.3429280000005</c:v>
                </c:pt>
                <c:pt idx="423">
                  <c:v>4455.9536820000003</c:v>
                </c:pt>
                <c:pt idx="424">
                  <c:v>4256.1109799999995</c:v>
                </c:pt>
                <c:pt idx="425">
                  <c:v>4654.7874619999993</c:v>
                </c:pt>
                <c:pt idx="426">
                  <c:v>3793.2939799999999</c:v>
                </c:pt>
                <c:pt idx="427">
                  <c:v>4233.4997819999999</c:v>
                </c:pt>
                <c:pt idx="428">
                  <c:v>4457.8189950000015</c:v>
                </c:pt>
                <c:pt idx="429">
                  <c:v>4097.4672570000002</c:v>
                </c:pt>
                <c:pt idx="430">
                  <c:v>3984.6454699999999</c:v>
                </c:pt>
                <c:pt idx="431">
                  <c:v>4014.6772009999995</c:v>
                </c:pt>
                <c:pt idx="432">
                  <c:v>4045.9074719999999</c:v>
                </c:pt>
                <c:pt idx="433">
                  <c:v>3994.933790000001</c:v>
                </c:pt>
                <c:pt idx="434">
                  <c:v>4000.724463</c:v>
                </c:pt>
                <c:pt idx="435">
                  <c:v>4277.5730990000002</c:v>
                </c:pt>
                <c:pt idx="436">
                  <c:v>4439.6836469999998</c:v>
                </c:pt>
                <c:pt idx="437">
                  <c:v>4477.4529050000001</c:v>
                </c:pt>
                <c:pt idx="438">
                  <c:v>4760.1140100000011</c:v>
                </c:pt>
                <c:pt idx="439">
                  <c:v>3988.0619759999995</c:v>
                </c:pt>
                <c:pt idx="440">
                  <c:v>4657.0727320000005</c:v>
                </c:pt>
                <c:pt idx="441">
                  <c:v>3999.4898509999998</c:v>
                </c:pt>
                <c:pt idx="442">
                  <c:v>4285.6709510000019</c:v>
                </c:pt>
                <c:pt idx="443">
                  <c:v>4472.7769089999983</c:v>
                </c:pt>
                <c:pt idx="444">
                  <c:v>4648.2361300000011</c:v>
                </c:pt>
                <c:pt idx="445">
                  <c:v>3992.8382440000005</c:v>
                </c:pt>
                <c:pt idx="446">
                  <c:v>4780.9783249999991</c:v>
                </c:pt>
                <c:pt idx="447">
                  <c:v>4001.2235410000008</c:v>
                </c:pt>
                <c:pt idx="448">
                  <c:v>3963.2096529999994</c:v>
                </c:pt>
                <c:pt idx="449">
                  <c:v>3861.325131999999</c:v>
                </c:pt>
                <c:pt idx="450">
                  <c:v>4650.1185150000028</c:v>
                </c:pt>
                <c:pt idx="451">
                  <c:v>3648.2688630000002</c:v>
                </c:pt>
                <c:pt idx="452">
                  <c:v>4043.228055</c:v>
                </c:pt>
                <c:pt idx="453">
                  <c:v>4006.8310059999994</c:v>
                </c:pt>
                <c:pt idx="454">
                  <c:v>4233.7529340000001</c:v>
                </c:pt>
                <c:pt idx="455">
                  <c:v>4000.486547</c:v>
                </c:pt>
                <c:pt idx="456">
                  <c:v>3987.7903569999999</c:v>
                </c:pt>
                <c:pt idx="457">
                  <c:v>3972.7093729999997</c:v>
                </c:pt>
                <c:pt idx="458">
                  <c:v>4261.3700669999998</c:v>
                </c:pt>
                <c:pt idx="459">
                  <c:v>4499.1284479999995</c:v>
                </c:pt>
                <c:pt idx="460">
                  <c:v>4663.350938999999</c:v>
                </c:pt>
                <c:pt idx="461">
                  <c:v>3973.2273600000012</c:v>
                </c:pt>
                <c:pt idx="462">
                  <c:v>3626.6957550000002</c:v>
                </c:pt>
                <c:pt idx="463">
                  <c:v>4137.1035620000002</c:v>
                </c:pt>
                <c:pt idx="464">
                  <c:v>4668.216300000001</c:v>
                </c:pt>
                <c:pt idx="465">
                  <c:v>4406.731969999998</c:v>
                </c:pt>
                <c:pt idx="466">
                  <c:v>4475.7487279999996</c:v>
                </c:pt>
                <c:pt idx="467">
                  <c:v>4241.6467960000009</c:v>
                </c:pt>
                <c:pt idx="468">
                  <c:v>4413.802807</c:v>
                </c:pt>
                <c:pt idx="469">
                  <c:v>3674.5317439999994</c:v>
                </c:pt>
                <c:pt idx="470">
                  <c:v>3954.1491330000003</c:v>
                </c:pt>
                <c:pt idx="471">
                  <c:v>3641.6235799999999</c:v>
                </c:pt>
                <c:pt idx="472">
                  <c:v>4806.1762450000006</c:v>
                </c:pt>
                <c:pt idx="473">
                  <c:v>4484.0206669999989</c:v>
                </c:pt>
                <c:pt idx="474">
                  <c:v>3649.3227080000001</c:v>
                </c:pt>
                <c:pt idx="475">
                  <c:v>4713.6602620000012</c:v>
                </c:pt>
                <c:pt idx="476">
                  <c:v>4815.959245</c:v>
                </c:pt>
                <c:pt idx="477">
                  <c:v>4478.8165120000012</c:v>
                </c:pt>
                <c:pt idx="478">
                  <c:v>4371.8476809999993</c:v>
                </c:pt>
                <c:pt idx="479">
                  <c:v>4048.8254399999987</c:v>
                </c:pt>
                <c:pt idx="480">
                  <c:v>4472.1661599999989</c:v>
                </c:pt>
                <c:pt idx="481">
                  <c:v>4400.5156289999995</c:v>
                </c:pt>
                <c:pt idx="482">
                  <c:v>3887.5392590000006</c:v>
                </c:pt>
                <c:pt idx="483">
                  <c:v>4146.1182470000003</c:v>
                </c:pt>
                <c:pt idx="484">
                  <c:v>4859.1771429999999</c:v>
                </c:pt>
                <c:pt idx="485">
                  <c:v>4504.9884119999997</c:v>
                </c:pt>
                <c:pt idx="486">
                  <c:v>4475.3161820000014</c:v>
                </c:pt>
                <c:pt idx="487">
                  <c:v>4226.7631970000002</c:v>
                </c:pt>
                <c:pt idx="488">
                  <c:v>4275.5971479999998</c:v>
                </c:pt>
                <c:pt idx="489">
                  <c:v>4060.1819669999995</c:v>
                </c:pt>
                <c:pt idx="490">
                  <c:v>4016.2756670000012</c:v>
                </c:pt>
                <c:pt idx="491">
                  <c:v>4268.959973</c:v>
                </c:pt>
                <c:pt idx="492">
                  <c:v>4512.5608319999992</c:v>
                </c:pt>
                <c:pt idx="493">
                  <c:v>4063.368039</c:v>
                </c:pt>
                <c:pt idx="494">
                  <c:v>3911.5841010000004</c:v>
                </c:pt>
                <c:pt idx="495">
                  <c:v>3964.1601429999996</c:v>
                </c:pt>
                <c:pt idx="496">
                  <c:v>4483.4261770000003</c:v>
                </c:pt>
                <c:pt idx="497">
                  <c:v>4142.969102</c:v>
                </c:pt>
                <c:pt idx="498">
                  <c:v>4065.1537439999988</c:v>
                </c:pt>
                <c:pt idx="499">
                  <c:v>4493.2908060000009</c:v>
                </c:pt>
                <c:pt idx="500">
                  <c:v>4813.3822699999982</c:v>
                </c:pt>
                <c:pt idx="501">
                  <c:v>4293.8672819999992</c:v>
                </c:pt>
                <c:pt idx="502">
                  <c:v>4334.2362199999998</c:v>
                </c:pt>
                <c:pt idx="503">
                  <c:v>4025.0795060000005</c:v>
                </c:pt>
                <c:pt idx="504">
                  <c:v>4375.690955</c:v>
                </c:pt>
                <c:pt idx="505">
                  <c:v>4303.0003899999992</c:v>
                </c:pt>
                <c:pt idx="506">
                  <c:v>3671.9744650000007</c:v>
                </c:pt>
                <c:pt idx="507">
                  <c:v>4154.9495219999999</c:v>
                </c:pt>
                <c:pt idx="508">
                  <c:v>4039.4527790000002</c:v>
                </c:pt>
                <c:pt idx="509">
                  <c:v>4357.130905</c:v>
                </c:pt>
                <c:pt idx="510">
                  <c:v>4045.580156</c:v>
                </c:pt>
                <c:pt idx="511">
                  <c:v>4087.7366400000005</c:v>
                </c:pt>
                <c:pt idx="512">
                  <c:v>4856.3863850000007</c:v>
                </c:pt>
                <c:pt idx="513">
                  <c:v>4272.1016180000015</c:v>
                </c:pt>
                <c:pt idx="514">
                  <c:v>4578.2324319999998</c:v>
                </c:pt>
                <c:pt idx="515">
                  <c:v>4882.0606920000009</c:v>
                </c:pt>
                <c:pt idx="516">
                  <c:v>4505.5464579999998</c:v>
                </c:pt>
                <c:pt idx="517">
                  <c:v>4377.5991480000012</c:v>
                </c:pt>
                <c:pt idx="518">
                  <c:v>4082.4495259999994</c:v>
                </c:pt>
                <c:pt idx="519">
                  <c:v>3730.1171379999992</c:v>
                </c:pt>
                <c:pt idx="520">
                  <c:v>4548.7070650000005</c:v>
                </c:pt>
                <c:pt idx="521">
                  <c:v>4051.1211579999999</c:v>
                </c:pt>
                <c:pt idx="522">
                  <c:v>4511.363781</c:v>
                </c:pt>
                <c:pt idx="523">
                  <c:v>4092.1127029999984</c:v>
                </c:pt>
                <c:pt idx="524">
                  <c:v>4009.5362020000002</c:v>
                </c:pt>
                <c:pt idx="525">
                  <c:v>4494.0256839999993</c:v>
                </c:pt>
                <c:pt idx="526">
                  <c:v>3738.2042460000002</c:v>
                </c:pt>
                <c:pt idx="527">
                  <c:v>4607.306485000001</c:v>
                </c:pt>
                <c:pt idx="528">
                  <c:v>4587.8470089999983</c:v>
                </c:pt>
                <c:pt idx="529">
                  <c:v>4658.7279550000012</c:v>
                </c:pt>
                <c:pt idx="530">
                  <c:v>4619.2509869999994</c:v>
                </c:pt>
                <c:pt idx="531">
                  <c:v>4641.6184720000019</c:v>
                </c:pt>
                <c:pt idx="532">
                  <c:v>4073.9514640000002</c:v>
                </c:pt>
                <c:pt idx="533">
                  <c:v>4074.5610619999993</c:v>
                </c:pt>
                <c:pt idx="534">
                  <c:v>4426.7847779999993</c:v>
                </c:pt>
                <c:pt idx="535">
                  <c:v>3664.558031</c:v>
                </c:pt>
                <c:pt idx="536">
                  <c:v>4143.4530160000004</c:v>
                </c:pt>
                <c:pt idx="537">
                  <c:v>3721.7680519999999</c:v>
                </c:pt>
                <c:pt idx="538">
                  <c:v>3729.4022890000006</c:v>
                </c:pt>
                <c:pt idx="539">
                  <c:v>4650.9868340000012</c:v>
                </c:pt>
                <c:pt idx="540">
                  <c:v>4674.0368149999995</c:v>
                </c:pt>
                <c:pt idx="541">
                  <c:v>4563.6203380000006</c:v>
                </c:pt>
                <c:pt idx="542">
                  <c:v>4125.2648950000003</c:v>
                </c:pt>
                <c:pt idx="543">
                  <c:v>3743.0110620000005</c:v>
                </c:pt>
                <c:pt idx="544">
                  <c:v>4660.2834050000001</c:v>
                </c:pt>
                <c:pt idx="545">
                  <c:v>4178.433923999999</c:v>
                </c:pt>
                <c:pt idx="546">
                  <c:v>4662.6711100000002</c:v>
                </c:pt>
                <c:pt idx="547">
                  <c:v>3746.7072079999998</c:v>
                </c:pt>
                <c:pt idx="548">
                  <c:v>4136.6812080000009</c:v>
                </c:pt>
                <c:pt idx="549">
                  <c:v>3751.4640179999992</c:v>
                </c:pt>
                <c:pt idx="550">
                  <c:v>3751.5103859999981</c:v>
                </c:pt>
                <c:pt idx="551">
                  <c:v>4138.1968850000003</c:v>
                </c:pt>
                <c:pt idx="552">
                  <c:v>4558.8536930000018</c:v>
                </c:pt>
                <c:pt idx="553">
                  <c:v>4204.3611659999997</c:v>
                </c:pt>
                <c:pt idx="554">
                  <c:v>3793.9264819999999</c:v>
                </c:pt>
                <c:pt idx="555">
                  <c:v>4153.1889540000002</c:v>
                </c:pt>
                <c:pt idx="556">
                  <c:v>4333.638919</c:v>
                </c:pt>
                <c:pt idx="557">
                  <c:v>3771.6182180000014</c:v>
                </c:pt>
                <c:pt idx="558">
                  <c:v>4219.6623809999992</c:v>
                </c:pt>
                <c:pt idx="559">
                  <c:v>4175.9841370000004</c:v>
                </c:pt>
                <c:pt idx="560">
                  <c:v>3765.3643119999992</c:v>
                </c:pt>
                <c:pt idx="561">
                  <c:v>3836.8033649999998</c:v>
                </c:pt>
                <c:pt idx="562">
                  <c:v>3804.6297900000004</c:v>
                </c:pt>
                <c:pt idx="563">
                  <c:v>4655.3853099999988</c:v>
                </c:pt>
                <c:pt idx="564">
                  <c:v>4686.5497340000002</c:v>
                </c:pt>
                <c:pt idx="565">
                  <c:v>4250.5982379999987</c:v>
                </c:pt>
                <c:pt idx="566">
                  <c:v>4051.5211249999998</c:v>
                </c:pt>
                <c:pt idx="567">
                  <c:v>4017.6455160000005</c:v>
                </c:pt>
                <c:pt idx="568">
                  <c:v>3838.454714</c:v>
                </c:pt>
                <c:pt idx="569">
                  <c:v>3841.3808269999995</c:v>
                </c:pt>
                <c:pt idx="570">
                  <c:v>4214.6855030000015</c:v>
                </c:pt>
                <c:pt idx="571">
                  <c:v>3870.860892000002</c:v>
                </c:pt>
                <c:pt idx="572">
                  <c:v>4608.1653419999993</c:v>
                </c:pt>
                <c:pt idx="573">
                  <c:v>3871.3223669999993</c:v>
                </c:pt>
                <c:pt idx="574">
                  <c:v>4239.8199509999995</c:v>
                </c:pt>
                <c:pt idx="575">
                  <c:v>3881.798248000001</c:v>
                </c:pt>
                <c:pt idx="576">
                  <c:v>4235.3973490000008</c:v>
                </c:pt>
                <c:pt idx="577">
                  <c:v>4327.5677549999991</c:v>
                </c:pt>
                <c:pt idx="578">
                  <c:v>3882.2005519999998</c:v>
                </c:pt>
                <c:pt idx="579">
                  <c:v>3890.7556910000012</c:v>
                </c:pt>
                <c:pt idx="580">
                  <c:v>4447.4301480000004</c:v>
                </c:pt>
                <c:pt idx="581">
                  <c:v>3892.0053720000001</c:v>
                </c:pt>
                <c:pt idx="582">
                  <c:v>4648.6418119999998</c:v>
                </c:pt>
                <c:pt idx="583">
                  <c:v>3897.7525490000003</c:v>
                </c:pt>
                <c:pt idx="584">
                  <c:v>4107.443228000001</c:v>
                </c:pt>
                <c:pt idx="585">
                  <c:v>3482.7793829999996</c:v>
                </c:pt>
                <c:pt idx="586">
                  <c:v>4432.6695969999992</c:v>
                </c:pt>
                <c:pt idx="587">
                  <c:v>4073.6428729999998</c:v>
                </c:pt>
                <c:pt idx="588">
                  <c:v>3909.6776169999998</c:v>
                </c:pt>
                <c:pt idx="589">
                  <c:v>3910.1931570000002</c:v>
                </c:pt>
                <c:pt idx="590">
                  <c:v>3916.5263830000004</c:v>
                </c:pt>
                <c:pt idx="591">
                  <c:v>3922.5938080000001</c:v>
                </c:pt>
                <c:pt idx="592">
                  <c:v>4468.9090270000006</c:v>
                </c:pt>
                <c:pt idx="593">
                  <c:v>4278.9583670000002</c:v>
                </c:pt>
                <c:pt idx="594">
                  <c:v>3925.3335819999998</c:v>
                </c:pt>
                <c:pt idx="595">
                  <c:v>4282.5574299999998</c:v>
                </c:pt>
                <c:pt idx="596">
                  <c:v>5109.0037990000001</c:v>
                </c:pt>
                <c:pt idx="597">
                  <c:v>4296.1083179999996</c:v>
                </c:pt>
                <c:pt idx="598">
                  <c:v>3936.8697249999991</c:v>
                </c:pt>
                <c:pt idx="599">
                  <c:v>3936.9695179999994</c:v>
                </c:pt>
                <c:pt idx="600">
                  <c:v>4435.4517670000005</c:v>
                </c:pt>
                <c:pt idx="601">
                  <c:v>4946.9901360000022</c:v>
                </c:pt>
                <c:pt idx="602">
                  <c:v>4319.1533379999992</c:v>
                </c:pt>
                <c:pt idx="603">
                  <c:v>4321.0377630000003</c:v>
                </c:pt>
                <c:pt idx="604">
                  <c:v>4402.4267530000006</c:v>
                </c:pt>
                <c:pt idx="605">
                  <c:v>3765.5071349999994</c:v>
                </c:pt>
                <c:pt idx="606">
                  <c:v>4808.4013259999992</c:v>
                </c:pt>
                <c:pt idx="607">
                  <c:v>4326.1980760000006</c:v>
                </c:pt>
                <c:pt idx="608">
                  <c:v>4188.3770679999998</c:v>
                </c:pt>
                <c:pt idx="609">
                  <c:v>3769.8832320000001</c:v>
                </c:pt>
                <c:pt idx="610">
                  <c:v>3899.815153</c:v>
                </c:pt>
                <c:pt idx="611">
                  <c:v>4331.3289489999988</c:v>
                </c:pt>
                <c:pt idx="612">
                  <c:v>4099.0784760000006</c:v>
                </c:pt>
                <c:pt idx="613">
                  <c:v>3957.4190610000019</c:v>
                </c:pt>
                <c:pt idx="614">
                  <c:v>4741.1111150000015</c:v>
                </c:pt>
                <c:pt idx="615">
                  <c:v>4165.0018540000001</c:v>
                </c:pt>
                <c:pt idx="616">
                  <c:v>3958.3233559999994</c:v>
                </c:pt>
                <c:pt idx="617">
                  <c:v>4344.780072999999</c:v>
                </c:pt>
                <c:pt idx="618">
                  <c:v>4344.8424029999996</c:v>
                </c:pt>
                <c:pt idx="619">
                  <c:v>3961.3714300000006</c:v>
                </c:pt>
                <c:pt idx="620">
                  <c:v>4352.607164</c:v>
                </c:pt>
                <c:pt idx="621">
                  <c:v>4204.0080179999995</c:v>
                </c:pt>
                <c:pt idx="622">
                  <c:v>5279.7096970000011</c:v>
                </c:pt>
                <c:pt idx="623">
                  <c:v>3970.8848390000003</c:v>
                </c:pt>
                <c:pt idx="624">
                  <c:v>4132.295302999999</c:v>
                </c:pt>
                <c:pt idx="625">
                  <c:v>3638.2946620000007</c:v>
                </c:pt>
                <c:pt idx="626">
                  <c:v>3932.8763229999995</c:v>
                </c:pt>
                <c:pt idx="627">
                  <c:v>4645.2919409999995</c:v>
                </c:pt>
                <c:pt idx="628">
                  <c:v>3978.4294830000003</c:v>
                </c:pt>
                <c:pt idx="629">
                  <c:v>4089.4421169999996</c:v>
                </c:pt>
                <c:pt idx="630">
                  <c:v>4487.6283359999998</c:v>
                </c:pt>
                <c:pt idx="631">
                  <c:v>5371.2170690000003</c:v>
                </c:pt>
                <c:pt idx="632">
                  <c:v>3586.6092330000006</c:v>
                </c:pt>
                <c:pt idx="633">
                  <c:v>4334.9803419999998</c:v>
                </c:pt>
                <c:pt idx="634">
                  <c:v>4675.9239299999999</c:v>
                </c:pt>
                <c:pt idx="635">
                  <c:v>4818.883139999999</c:v>
                </c:pt>
                <c:pt idx="636">
                  <c:v>4359.5064650000004</c:v>
                </c:pt>
                <c:pt idx="637">
                  <c:v>3988.7572900000009</c:v>
                </c:pt>
                <c:pt idx="638">
                  <c:v>4914.8007989999987</c:v>
                </c:pt>
                <c:pt idx="639">
                  <c:v>3665.3533579999994</c:v>
                </c:pt>
                <c:pt idx="640">
                  <c:v>4135.0179549999993</c:v>
                </c:pt>
                <c:pt idx="641">
                  <c:v>4355.2728399999978</c:v>
                </c:pt>
                <c:pt idx="642">
                  <c:v>4699.4378500000003</c:v>
                </c:pt>
                <c:pt idx="643">
                  <c:v>3955.5289669999997</c:v>
                </c:pt>
                <c:pt idx="644">
                  <c:v>4046.4981929999999</c:v>
                </c:pt>
                <c:pt idx="645">
                  <c:v>4123.392777</c:v>
                </c:pt>
                <c:pt idx="646">
                  <c:v>3997.6276010000015</c:v>
                </c:pt>
                <c:pt idx="647">
                  <c:v>4345.4458279999999</c:v>
                </c:pt>
                <c:pt idx="648">
                  <c:v>3676.0658049999997</c:v>
                </c:pt>
                <c:pt idx="649">
                  <c:v>4175.6201920000003</c:v>
                </c:pt>
                <c:pt idx="650">
                  <c:v>4480.9136569999991</c:v>
                </c:pt>
                <c:pt idx="651">
                  <c:v>4389.058469999999</c:v>
                </c:pt>
                <c:pt idx="652">
                  <c:v>4346.5516509999998</c:v>
                </c:pt>
                <c:pt idx="653">
                  <c:v>5022.2658550000015</c:v>
                </c:pt>
                <c:pt idx="654">
                  <c:v>3962.3983089999997</c:v>
                </c:pt>
                <c:pt idx="655">
                  <c:v>4431.9535479999995</c:v>
                </c:pt>
                <c:pt idx="656">
                  <c:v>4384.032956</c:v>
                </c:pt>
                <c:pt idx="657">
                  <c:v>4359.5495789999995</c:v>
                </c:pt>
                <c:pt idx="658">
                  <c:v>4623.3814449999991</c:v>
                </c:pt>
                <c:pt idx="659">
                  <c:v>4819.727601999999</c:v>
                </c:pt>
                <c:pt idx="660">
                  <c:v>4755.1912979999988</c:v>
                </c:pt>
                <c:pt idx="661">
                  <c:v>3705.3178750000006</c:v>
                </c:pt>
                <c:pt idx="662">
                  <c:v>4412.9911469999988</c:v>
                </c:pt>
                <c:pt idx="663">
                  <c:v>4442.4920410000013</c:v>
                </c:pt>
                <c:pt idx="664">
                  <c:v>4444.1646369999999</c:v>
                </c:pt>
                <c:pt idx="665">
                  <c:v>4260.154501</c:v>
                </c:pt>
                <c:pt idx="666">
                  <c:v>4360.5280920000014</c:v>
                </c:pt>
                <c:pt idx="667">
                  <c:v>4449.9955089999976</c:v>
                </c:pt>
                <c:pt idx="668">
                  <c:v>4485.3415570000006</c:v>
                </c:pt>
                <c:pt idx="669">
                  <c:v>5054.321915999999</c:v>
                </c:pt>
                <c:pt idx="670">
                  <c:v>4298.4335260000007</c:v>
                </c:pt>
                <c:pt idx="671">
                  <c:v>4362.1767360000003</c:v>
                </c:pt>
                <c:pt idx="672">
                  <c:v>4785.5949619999983</c:v>
                </c:pt>
                <c:pt idx="673">
                  <c:v>4402.0751430000009</c:v>
                </c:pt>
                <c:pt idx="674">
                  <c:v>4457.3607570000004</c:v>
                </c:pt>
                <c:pt idx="675">
                  <c:v>4431.570565</c:v>
                </c:pt>
                <c:pt idx="676">
                  <c:v>4459.9331870000005</c:v>
                </c:pt>
                <c:pt idx="677">
                  <c:v>3996.343707</c:v>
                </c:pt>
                <c:pt idx="678">
                  <c:v>4195.6467739999998</c:v>
                </c:pt>
                <c:pt idx="679">
                  <c:v>4537.5878230000026</c:v>
                </c:pt>
                <c:pt idx="680">
                  <c:v>4439.5960399999976</c:v>
                </c:pt>
                <c:pt idx="681">
                  <c:v>5748.6701510000003</c:v>
                </c:pt>
                <c:pt idx="682">
                  <c:v>4405.7074940000011</c:v>
                </c:pt>
                <c:pt idx="683">
                  <c:v>4472.943245999998</c:v>
                </c:pt>
                <c:pt idx="684">
                  <c:v>4473.7628279999981</c:v>
                </c:pt>
                <c:pt idx="685">
                  <c:v>4631.3292040000006</c:v>
                </c:pt>
                <c:pt idx="686">
                  <c:v>4844.3527200000017</c:v>
                </c:pt>
                <c:pt idx="687">
                  <c:v>4354.1168210000005</c:v>
                </c:pt>
                <c:pt idx="688">
                  <c:v>4002.4534190000004</c:v>
                </c:pt>
                <c:pt idx="689">
                  <c:v>4214.5414450000007</c:v>
                </c:pt>
                <c:pt idx="690">
                  <c:v>4415.8511129999988</c:v>
                </c:pt>
                <c:pt idx="691">
                  <c:v>4576.7848259999992</c:v>
                </c:pt>
                <c:pt idx="692">
                  <c:v>4646.8616700000002</c:v>
                </c:pt>
                <c:pt idx="693">
                  <c:v>4454.6337839999997</c:v>
                </c:pt>
                <c:pt idx="694">
                  <c:v>3710.2105479999996</c:v>
                </c:pt>
                <c:pt idx="695">
                  <c:v>4598.0640610000019</c:v>
                </c:pt>
                <c:pt idx="696">
                  <c:v>4219.9072300000007</c:v>
                </c:pt>
                <c:pt idx="697">
                  <c:v>4262.8999829999993</c:v>
                </c:pt>
                <c:pt idx="698">
                  <c:v>4600.420532000001</c:v>
                </c:pt>
                <c:pt idx="699">
                  <c:v>4651.2998860000007</c:v>
                </c:pt>
                <c:pt idx="700">
                  <c:v>4522.4299040000005</c:v>
                </c:pt>
                <c:pt idx="701">
                  <c:v>4160.7236859999994</c:v>
                </c:pt>
                <c:pt idx="702">
                  <c:v>4348.0453849999985</c:v>
                </c:pt>
                <c:pt idx="703">
                  <c:v>3731.6564880000001</c:v>
                </c:pt>
                <c:pt idx="704">
                  <c:v>4398.5205600000008</c:v>
                </c:pt>
                <c:pt idx="705">
                  <c:v>4487.5570179999995</c:v>
                </c:pt>
                <c:pt idx="706">
                  <c:v>6240.5776809999998</c:v>
                </c:pt>
                <c:pt idx="707">
                  <c:v>4629.8085949999995</c:v>
                </c:pt>
                <c:pt idx="708">
                  <c:v>4478.3438460000007</c:v>
                </c:pt>
                <c:pt idx="709">
                  <c:v>4246.9072029999998</c:v>
                </c:pt>
                <c:pt idx="710">
                  <c:v>4634.5239810000003</c:v>
                </c:pt>
                <c:pt idx="711">
                  <c:v>4424.0603179999998</c:v>
                </c:pt>
                <c:pt idx="712">
                  <c:v>4102.9851989999997</c:v>
                </c:pt>
                <c:pt idx="713">
                  <c:v>4390.6424570000008</c:v>
                </c:pt>
                <c:pt idx="714">
                  <c:v>4428.764647</c:v>
                </c:pt>
                <c:pt idx="715">
                  <c:v>4648.7429769999981</c:v>
                </c:pt>
                <c:pt idx="716">
                  <c:v>4455.0001200000006</c:v>
                </c:pt>
                <c:pt idx="717">
                  <c:v>4512.0450619999992</c:v>
                </c:pt>
                <c:pt idx="718">
                  <c:v>4651.0737200000003</c:v>
                </c:pt>
                <c:pt idx="719">
                  <c:v>4738.8161710000004</c:v>
                </c:pt>
                <c:pt idx="720">
                  <c:v>4129.6721940000007</c:v>
                </c:pt>
                <c:pt idx="721">
                  <c:v>4655.8294340000002</c:v>
                </c:pt>
                <c:pt idx="722">
                  <c:v>4846.9856179999979</c:v>
                </c:pt>
                <c:pt idx="723">
                  <c:v>4445.3463829999973</c:v>
                </c:pt>
                <c:pt idx="724">
                  <c:v>4496.5023200000005</c:v>
                </c:pt>
                <c:pt idx="725">
                  <c:v>4500.6484099999989</c:v>
                </c:pt>
                <c:pt idx="726">
                  <c:v>4487.4924829999991</c:v>
                </c:pt>
                <c:pt idx="727">
                  <c:v>4229.6695170000012</c:v>
                </c:pt>
                <c:pt idx="728">
                  <c:v>4452.4267570000002</c:v>
                </c:pt>
                <c:pt idx="729">
                  <c:v>4229.9264589999984</c:v>
                </c:pt>
                <c:pt idx="730">
                  <c:v>4489.3597999999993</c:v>
                </c:pt>
                <c:pt idx="731">
                  <c:v>4784.4548830000003</c:v>
                </c:pt>
                <c:pt idx="732">
                  <c:v>4491.9028950000002</c:v>
                </c:pt>
                <c:pt idx="733">
                  <c:v>4698.1306770000001</c:v>
                </c:pt>
                <c:pt idx="734">
                  <c:v>4552.3509179999983</c:v>
                </c:pt>
                <c:pt idx="735">
                  <c:v>4469.4168019999997</c:v>
                </c:pt>
                <c:pt idx="736">
                  <c:v>4184.3233419999997</c:v>
                </c:pt>
                <c:pt idx="737">
                  <c:v>4512.9353989999991</c:v>
                </c:pt>
                <c:pt idx="738">
                  <c:v>4852.6203750000004</c:v>
                </c:pt>
                <c:pt idx="739">
                  <c:v>4519.3124070000003</c:v>
                </c:pt>
                <c:pt idx="740">
                  <c:v>4361.3376959999987</c:v>
                </c:pt>
                <c:pt idx="741">
                  <c:v>4476.7290239999993</c:v>
                </c:pt>
                <c:pt idx="742">
                  <c:v>4481.657878</c:v>
                </c:pt>
                <c:pt idx="743">
                  <c:v>4486.1571670000003</c:v>
                </c:pt>
                <c:pt idx="744">
                  <c:v>4493.6302619999997</c:v>
                </c:pt>
                <c:pt idx="745">
                  <c:v>4734.840279</c:v>
                </c:pt>
                <c:pt idx="746">
                  <c:v>4604.0916439999992</c:v>
                </c:pt>
                <c:pt idx="747">
                  <c:v>4245.6522610000011</c:v>
                </c:pt>
                <c:pt idx="748">
                  <c:v>4503.477179999999</c:v>
                </c:pt>
                <c:pt idx="749">
                  <c:v>4628.0147150000003</c:v>
                </c:pt>
                <c:pt idx="750">
                  <c:v>4506.8063480000001</c:v>
                </c:pt>
                <c:pt idx="751">
                  <c:v>4252.8987690000013</c:v>
                </c:pt>
                <c:pt idx="752">
                  <c:v>4635.584069999999</c:v>
                </c:pt>
                <c:pt idx="753">
                  <c:v>4436.1853419999979</c:v>
                </c:pt>
                <c:pt idx="754">
                  <c:v>4061.0180840000007</c:v>
                </c:pt>
                <c:pt idx="755">
                  <c:v>4630.4536570000009</c:v>
                </c:pt>
                <c:pt idx="756">
                  <c:v>4444.4402100000007</c:v>
                </c:pt>
                <c:pt idx="757">
                  <c:v>4264.7648760000011</c:v>
                </c:pt>
                <c:pt idx="758">
                  <c:v>4495.1376249999994</c:v>
                </c:pt>
                <c:pt idx="759">
                  <c:v>4709.9480719999983</c:v>
                </c:pt>
                <c:pt idx="760">
                  <c:v>4218.9847229999996</c:v>
                </c:pt>
                <c:pt idx="761">
                  <c:v>4276.5032740000006</c:v>
                </c:pt>
                <c:pt idx="762">
                  <c:v>4463.2913359999993</c:v>
                </c:pt>
                <c:pt idx="763">
                  <c:v>4512.0635360000006</c:v>
                </c:pt>
                <c:pt idx="764">
                  <c:v>4742.4911699999993</c:v>
                </c:pt>
                <c:pt idx="765">
                  <c:v>4228.0453799999977</c:v>
                </c:pt>
                <c:pt idx="766">
                  <c:v>4463.3239139999996</c:v>
                </c:pt>
                <c:pt idx="767">
                  <c:v>4681.1725020000013</c:v>
                </c:pt>
                <c:pt idx="768">
                  <c:v>4606.0445549999995</c:v>
                </c:pt>
                <c:pt idx="769">
                  <c:v>4475.184384000001</c:v>
                </c:pt>
                <c:pt idx="770">
                  <c:v>4590.812938</c:v>
                </c:pt>
                <c:pt idx="771">
                  <c:v>4249.630024</c:v>
                </c:pt>
                <c:pt idx="772">
                  <c:v>4326.4761449999996</c:v>
                </c:pt>
                <c:pt idx="773">
                  <c:v>4614.3779730000006</c:v>
                </c:pt>
                <c:pt idx="774">
                  <c:v>4752.911336000001</c:v>
                </c:pt>
                <c:pt idx="775">
                  <c:v>4455.5182980000009</c:v>
                </c:pt>
                <c:pt idx="776">
                  <c:v>4630.2902399999994</c:v>
                </c:pt>
                <c:pt idx="777">
                  <c:v>4617.7389049999992</c:v>
                </c:pt>
                <c:pt idx="778">
                  <c:v>4322.2834449999982</c:v>
                </c:pt>
                <c:pt idx="779">
                  <c:v>4289.8386169999994</c:v>
                </c:pt>
                <c:pt idx="780">
                  <c:v>4338.1135099999992</c:v>
                </c:pt>
                <c:pt idx="781">
                  <c:v>4838.3020669999987</c:v>
                </c:pt>
                <c:pt idx="782">
                  <c:v>4243.4662419999995</c:v>
                </c:pt>
                <c:pt idx="783">
                  <c:v>4714.3336369999997</c:v>
                </c:pt>
                <c:pt idx="784">
                  <c:v>4722.6247089999988</c:v>
                </c:pt>
                <c:pt idx="785">
                  <c:v>4669.491328000001</c:v>
                </c:pt>
                <c:pt idx="786">
                  <c:v>4732.4583160000002</c:v>
                </c:pt>
                <c:pt idx="787">
                  <c:v>4770.8527740000018</c:v>
                </c:pt>
                <c:pt idx="788">
                  <c:v>4266.8257610000001</c:v>
                </c:pt>
                <c:pt idx="789">
                  <c:v>4697.5533429999996</c:v>
                </c:pt>
                <c:pt idx="790">
                  <c:v>4782.6526990000011</c:v>
                </c:pt>
                <c:pt idx="791">
                  <c:v>4367.6941659999993</c:v>
                </c:pt>
                <c:pt idx="792">
                  <c:v>4740.2883269999984</c:v>
                </c:pt>
                <c:pt idx="793">
                  <c:v>4193.3166999999994</c:v>
                </c:pt>
                <c:pt idx="794">
                  <c:v>4758.8913219999995</c:v>
                </c:pt>
                <c:pt idx="795">
                  <c:v>4210.7719859999997</c:v>
                </c:pt>
                <c:pt idx="796">
                  <c:v>4162.825147999999</c:v>
                </c:pt>
                <c:pt idx="797">
                  <c:v>4409.6409399999993</c:v>
                </c:pt>
                <c:pt idx="798">
                  <c:v>4410.9937529999997</c:v>
                </c:pt>
                <c:pt idx="799">
                  <c:v>4448.1990070000002</c:v>
                </c:pt>
                <c:pt idx="800">
                  <c:v>4221.8242850000006</c:v>
                </c:pt>
                <c:pt idx="801">
                  <c:v>4188.5101139999997</c:v>
                </c:pt>
                <c:pt idx="802">
                  <c:v>4446.0984189999999</c:v>
                </c:pt>
                <c:pt idx="803">
                  <c:v>4285.5161100000005</c:v>
                </c:pt>
                <c:pt idx="804">
                  <c:v>4208.6289639999995</c:v>
                </c:pt>
                <c:pt idx="805">
                  <c:v>4513.1016310000014</c:v>
                </c:pt>
                <c:pt idx="806">
                  <c:v>4159.5794710000009</c:v>
                </c:pt>
                <c:pt idx="807">
                  <c:v>4474.6009389999999</c:v>
                </c:pt>
                <c:pt idx="808">
                  <c:v>4693.3662040000008</c:v>
                </c:pt>
                <c:pt idx="809">
                  <c:v>4067.5605310000014</c:v>
                </c:pt>
                <c:pt idx="810">
                  <c:v>5051.8487469999982</c:v>
                </c:pt>
                <c:pt idx="811">
                  <c:v>4276.9009809999998</c:v>
                </c:pt>
                <c:pt idx="812">
                  <c:v>4249.6136229999993</c:v>
                </c:pt>
                <c:pt idx="813">
                  <c:v>4516.7923869999995</c:v>
                </c:pt>
                <c:pt idx="814">
                  <c:v>4297.2165319999995</c:v>
                </c:pt>
                <c:pt idx="815">
                  <c:v>5006.4519989999999</c:v>
                </c:pt>
                <c:pt idx="816">
                  <c:v>4267.056133</c:v>
                </c:pt>
                <c:pt idx="817">
                  <c:v>4272.6147579999997</c:v>
                </c:pt>
                <c:pt idx="818">
                  <c:v>4785.2935580000003</c:v>
                </c:pt>
                <c:pt idx="819">
                  <c:v>4572.0968270000021</c:v>
                </c:pt>
                <c:pt idx="820">
                  <c:v>4945.5189809999974</c:v>
                </c:pt>
                <c:pt idx="821">
                  <c:v>4514.6640149999994</c:v>
                </c:pt>
                <c:pt idx="822">
                  <c:v>4959.6513229999991</c:v>
                </c:pt>
                <c:pt idx="823">
                  <c:v>4558.2046999999984</c:v>
                </c:pt>
                <c:pt idx="824">
                  <c:v>5210.9190230000022</c:v>
                </c:pt>
                <c:pt idx="825">
                  <c:v>5071.3914320000003</c:v>
                </c:pt>
                <c:pt idx="826">
                  <c:v>5078.1288270000014</c:v>
                </c:pt>
                <c:pt idx="827">
                  <c:v>5263.3738590000003</c:v>
                </c:pt>
                <c:pt idx="828">
                  <c:v>5371.7028600000003</c:v>
                </c:pt>
                <c:pt idx="829">
                  <c:v>4466.4213020000007</c:v>
                </c:pt>
                <c:pt idx="830">
                  <c:v>5142.5800370000006</c:v>
                </c:pt>
                <c:pt idx="831">
                  <c:v>5175.6573920000001</c:v>
                </c:pt>
                <c:pt idx="832">
                  <c:v>4775.7915139999986</c:v>
                </c:pt>
                <c:pt idx="833">
                  <c:v>4688.6155610000005</c:v>
                </c:pt>
                <c:pt idx="834">
                  <c:v>5685.9284099999977</c:v>
                </c:pt>
                <c:pt idx="835">
                  <c:v>5710.9390079999994</c:v>
                </c:pt>
                <c:pt idx="836">
                  <c:v>4809.7162900000012</c:v>
                </c:pt>
                <c:pt idx="837">
                  <c:v>4819.1992019999998</c:v>
                </c:pt>
                <c:pt idx="838">
                  <c:v>4429.4639479999996</c:v>
                </c:pt>
                <c:pt idx="839">
                  <c:v>5371.633433</c:v>
                </c:pt>
                <c:pt idx="840">
                  <c:v>4836.8788430000004</c:v>
                </c:pt>
                <c:pt idx="841">
                  <c:v>5415.1443869999994</c:v>
                </c:pt>
                <c:pt idx="842">
                  <c:v>4839.8815430000004</c:v>
                </c:pt>
                <c:pt idx="843">
                  <c:v>4435.8695470000002</c:v>
                </c:pt>
                <c:pt idx="844">
                  <c:v>4291.7671780000001</c:v>
                </c:pt>
                <c:pt idx="845">
                  <c:v>5272.8416639999996</c:v>
                </c:pt>
                <c:pt idx="846">
                  <c:v>4737.5556120000028</c:v>
                </c:pt>
                <c:pt idx="847">
                  <c:v>4305.2319150000012</c:v>
                </c:pt>
                <c:pt idx="848">
                  <c:v>4451.4231879999998</c:v>
                </c:pt>
                <c:pt idx="849">
                  <c:v>4903.6790279999996</c:v>
                </c:pt>
                <c:pt idx="850">
                  <c:v>4910.7965799999993</c:v>
                </c:pt>
                <c:pt idx="851">
                  <c:v>4325.2043900000026</c:v>
                </c:pt>
                <c:pt idx="852">
                  <c:v>4920.3786980000004</c:v>
                </c:pt>
                <c:pt idx="853">
                  <c:v>4821.0358620000006</c:v>
                </c:pt>
                <c:pt idx="854">
                  <c:v>5466.2847980000006</c:v>
                </c:pt>
                <c:pt idx="855">
                  <c:v>4300.1623320000008</c:v>
                </c:pt>
                <c:pt idx="856">
                  <c:v>4787.2961849999983</c:v>
                </c:pt>
                <c:pt idx="857">
                  <c:v>4305.8886230000007</c:v>
                </c:pt>
                <c:pt idx="858">
                  <c:v>4311.0642379999999</c:v>
                </c:pt>
                <c:pt idx="859">
                  <c:v>5012.0444100000022</c:v>
                </c:pt>
                <c:pt idx="860">
                  <c:v>4518.5882659999997</c:v>
                </c:pt>
                <c:pt idx="861">
                  <c:v>4383.6209909999998</c:v>
                </c:pt>
                <c:pt idx="862">
                  <c:v>4467.2559199999987</c:v>
                </c:pt>
                <c:pt idx="863">
                  <c:v>4547.9622429999999</c:v>
                </c:pt>
                <c:pt idx="864">
                  <c:v>5115.2091230000005</c:v>
                </c:pt>
                <c:pt idx="865">
                  <c:v>4496.1769529999992</c:v>
                </c:pt>
                <c:pt idx="866">
                  <c:v>4508.816635000001</c:v>
                </c:pt>
                <c:pt idx="867">
                  <c:v>4420.6469770000003</c:v>
                </c:pt>
                <c:pt idx="868">
                  <c:v>4516.2921189999997</c:v>
                </c:pt>
                <c:pt idx="869">
                  <c:v>4727.2604339999998</c:v>
                </c:pt>
                <c:pt idx="870">
                  <c:v>4979.3172759999998</c:v>
                </c:pt>
                <c:pt idx="871">
                  <c:v>4750.3793600000008</c:v>
                </c:pt>
                <c:pt idx="872">
                  <c:v>4995.0199819999998</c:v>
                </c:pt>
                <c:pt idx="873">
                  <c:v>5143.3712419999983</c:v>
                </c:pt>
                <c:pt idx="874">
                  <c:v>5025.5264829999996</c:v>
                </c:pt>
                <c:pt idx="875">
                  <c:v>4764.4739179999997</c:v>
                </c:pt>
                <c:pt idx="876">
                  <c:v>5041.5027119999995</c:v>
                </c:pt>
                <c:pt idx="877">
                  <c:v>4768.7375949999996</c:v>
                </c:pt>
                <c:pt idx="878">
                  <c:v>4434.4452079999992</c:v>
                </c:pt>
                <c:pt idx="879">
                  <c:v>4995.0077250000013</c:v>
                </c:pt>
                <c:pt idx="880">
                  <c:v>5525.8159160000023</c:v>
                </c:pt>
                <c:pt idx="881">
                  <c:v>4787.1123580000003</c:v>
                </c:pt>
                <c:pt idx="882">
                  <c:v>4558.5866270000006</c:v>
                </c:pt>
                <c:pt idx="883">
                  <c:v>4799.3820069999992</c:v>
                </c:pt>
                <c:pt idx="884">
                  <c:v>4564.3884130000015</c:v>
                </c:pt>
                <c:pt idx="885">
                  <c:v>4802.1473819999992</c:v>
                </c:pt>
                <c:pt idx="886">
                  <c:v>4574.6590600000009</c:v>
                </c:pt>
                <c:pt idx="887">
                  <c:v>4883.1964650000009</c:v>
                </c:pt>
                <c:pt idx="888">
                  <c:v>5198.2541650000003</c:v>
                </c:pt>
                <c:pt idx="889">
                  <c:v>5203.3759010000003</c:v>
                </c:pt>
                <c:pt idx="890">
                  <c:v>4489.4598980000001</c:v>
                </c:pt>
                <c:pt idx="891">
                  <c:v>4602.2650979999999</c:v>
                </c:pt>
                <c:pt idx="892">
                  <c:v>5262.3479740000012</c:v>
                </c:pt>
                <c:pt idx="893">
                  <c:v>5090.5760749999999</c:v>
                </c:pt>
                <c:pt idx="894">
                  <c:v>5192.3336600000002</c:v>
                </c:pt>
                <c:pt idx="895">
                  <c:v>4849.9186059999993</c:v>
                </c:pt>
                <c:pt idx="896">
                  <c:v>5271.2330119999988</c:v>
                </c:pt>
                <c:pt idx="897">
                  <c:v>4475.9935569999998</c:v>
                </c:pt>
                <c:pt idx="898">
                  <c:v>4615.9903770000001</c:v>
                </c:pt>
                <c:pt idx="899">
                  <c:v>5203.0225940000009</c:v>
                </c:pt>
                <c:pt idx="900">
                  <c:v>5145.3203649999996</c:v>
                </c:pt>
                <c:pt idx="901">
                  <c:v>4854.4119199999996</c:v>
                </c:pt>
                <c:pt idx="902">
                  <c:v>4980.7326519999979</c:v>
                </c:pt>
                <c:pt idx="903">
                  <c:v>5922.7676029999993</c:v>
                </c:pt>
                <c:pt idx="904">
                  <c:v>5216.1940729999997</c:v>
                </c:pt>
                <c:pt idx="905">
                  <c:v>5340.4492199999995</c:v>
                </c:pt>
                <c:pt idx="906">
                  <c:v>5242.7347650000002</c:v>
                </c:pt>
                <c:pt idx="907">
                  <c:v>4883.7356300000001</c:v>
                </c:pt>
                <c:pt idx="908">
                  <c:v>5371.0405920000003</c:v>
                </c:pt>
                <c:pt idx="909">
                  <c:v>4889.427678</c:v>
                </c:pt>
                <c:pt idx="910">
                  <c:v>5711.636284000002</c:v>
                </c:pt>
                <c:pt idx="911">
                  <c:v>5214.4023629999983</c:v>
                </c:pt>
                <c:pt idx="912">
                  <c:v>4919.0937399999993</c:v>
                </c:pt>
                <c:pt idx="913">
                  <c:v>5284.7379630000005</c:v>
                </c:pt>
                <c:pt idx="914">
                  <c:v>4619.437527</c:v>
                </c:pt>
                <c:pt idx="915">
                  <c:v>5301.4489729999977</c:v>
                </c:pt>
                <c:pt idx="916">
                  <c:v>4542.9893269999993</c:v>
                </c:pt>
                <c:pt idx="917">
                  <c:v>5262.7302229999987</c:v>
                </c:pt>
                <c:pt idx="918">
                  <c:v>4936.2599389999996</c:v>
                </c:pt>
                <c:pt idx="919">
                  <c:v>4938.9733099999994</c:v>
                </c:pt>
                <c:pt idx="920">
                  <c:v>4560.4760490000008</c:v>
                </c:pt>
                <c:pt idx="921">
                  <c:v>4509.3104099999982</c:v>
                </c:pt>
                <c:pt idx="922">
                  <c:v>5281.4774450000032</c:v>
                </c:pt>
                <c:pt idx="923">
                  <c:v>4950.769220000002</c:v>
                </c:pt>
                <c:pt idx="924">
                  <c:v>5319.9240799999998</c:v>
                </c:pt>
                <c:pt idx="925">
                  <c:v>4971.5411979999999</c:v>
                </c:pt>
                <c:pt idx="926">
                  <c:v>5336.3272970000025</c:v>
                </c:pt>
                <c:pt idx="927">
                  <c:v>4696.5893959999985</c:v>
                </c:pt>
                <c:pt idx="928">
                  <c:v>4993.775004000001</c:v>
                </c:pt>
                <c:pt idx="929">
                  <c:v>4521.2405259999996</c:v>
                </c:pt>
                <c:pt idx="930">
                  <c:v>5436.3264500000005</c:v>
                </c:pt>
                <c:pt idx="931">
                  <c:v>4608.0363619999989</c:v>
                </c:pt>
                <c:pt idx="932">
                  <c:v>5038.725257000001</c:v>
                </c:pt>
                <c:pt idx="933">
                  <c:v>5457.0573619999986</c:v>
                </c:pt>
                <c:pt idx="934">
                  <c:v>5045.9495540000007</c:v>
                </c:pt>
                <c:pt idx="935">
                  <c:v>5480.9821979999997</c:v>
                </c:pt>
                <c:pt idx="936">
                  <c:v>5506.7745190000005</c:v>
                </c:pt>
                <c:pt idx="937">
                  <c:v>4576.053828000001</c:v>
                </c:pt>
                <c:pt idx="938">
                  <c:v>5060.679360000001</c:v>
                </c:pt>
                <c:pt idx="939">
                  <c:v>4756.642707</c:v>
                </c:pt>
                <c:pt idx="940">
                  <c:v>5532.7997269999978</c:v>
                </c:pt>
                <c:pt idx="941">
                  <c:v>5121.6513900000009</c:v>
                </c:pt>
                <c:pt idx="942">
                  <c:v>4600.6023409999998</c:v>
                </c:pt>
                <c:pt idx="943">
                  <c:v>5463.5122089999995</c:v>
                </c:pt>
                <c:pt idx="944">
                  <c:v>5574.6831470000006</c:v>
                </c:pt>
                <c:pt idx="945">
                  <c:v>4769.9870709999996</c:v>
                </c:pt>
                <c:pt idx="946">
                  <c:v>5489.5365099999999</c:v>
                </c:pt>
                <c:pt idx="947">
                  <c:v>5591.0727190000007</c:v>
                </c:pt>
                <c:pt idx="948">
                  <c:v>5644.9186109999991</c:v>
                </c:pt>
                <c:pt idx="949">
                  <c:v>5530.9119950000004</c:v>
                </c:pt>
                <c:pt idx="950">
                  <c:v>4924.292254</c:v>
                </c:pt>
                <c:pt idx="951">
                  <c:v>5577.1278019999991</c:v>
                </c:pt>
                <c:pt idx="952">
                  <c:v>4773.0160650000007</c:v>
                </c:pt>
                <c:pt idx="953">
                  <c:v>5214.4987680000004</c:v>
                </c:pt>
                <c:pt idx="954">
                  <c:v>4931.5636020000002</c:v>
                </c:pt>
                <c:pt idx="955">
                  <c:v>4673.3277980000003</c:v>
                </c:pt>
                <c:pt idx="956">
                  <c:v>4808.7079270000004</c:v>
                </c:pt>
                <c:pt idx="957">
                  <c:v>5191.278918</c:v>
                </c:pt>
                <c:pt idx="958">
                  <c:v>4790.4373859999996</c:v>
                </c:pt>
                <c:pt idx="959">
                  <c:v>5355.6388320000015</c:v>
                </c:pt>
                <c:pt idx="960">
                  <c:v>5035.745242</c:v>
                </c:pt>
                <c:pt idx="961">
                  <c:v>4685.5446819999988</c:v>
                </c:pt>
                <c:pt idx="962">
                  <c:v>5060.3230580000009</c:v>
                </c:pt>
                <c:pt idx="963">
                  <c:v>4890.4566030000005</c:v>
                </c:pt>
                <c:pt idx="964">
                  <c:v>4928.5337630000004</c:v>
                </c:pt>
                <c:pt idx="965">
                  <c:v>5156.1292249999997</c:v>
                </c:pt>
                <c:pt idx="966">
                  <c:v>4726.412057999999</c:v>
                </c:pt>
                <c:pt idx="967">
                  <c:v>5157.8712349999996</c:v>
                </c:pt>
                <c:pt idx="968">
                  <c:v>4727.2324470000012</c:v>
                </c:pt>
                <c:pt idx="969">
                  <c:v>5158.3455519999989</c:v>
                </c:pt>
                <c:pt idx="970">
                  <c:v>4975.8582430000006</c:v>
                </c:pt>
                <c:pt idx="971">
                  <c:v>5170.3461769999994</c:v>
                </c:pt>
                <c:pt idx="972">
                  <c:v>5188.0713470000019</c:v>
                </c:pt>
                <c:pt idx="973">
                  <c:v>4986.4582310000014</c:v>
                </c:pt>
                <c:pt idx="974">
                  <c:v>5190.5347279999978</c:v>
                </c:pt>
                <c:pt idx="975">
                  <c:v>4993.3831219999993</c:v>
                </c:pt>
                <c:pt idx="976">
                  <c:v>5657.7468860000017</c:v>
                </c:pt>
                <c:pt idx="977">
                  <c:v>4753.5532600000006</c:v>
                </c:pt>
                <c:pt idx="978">
                  <c:v>4757.8461269999989</c:v>
                </c:pt>
                <c:pt idx="979">
                  <c:v>5719.8512909999999</c:v>
                </c:pt>
                <c:pt idx="980">
                  <c:v>4838.1995730000008</c:v>
                </c:pt>
                <c:pt idx="981">
                  <c:v>5897.4005349999998</c:v>
                </c:pt>
                <c:pt idx="982">
                  <c:v>4779.9338979999993</c:v>
                </c:pt>
                <c:pt idx="983">
                  <c:v>4853.0537219999978</c:v>
                </c:pt>
                <c:pt idx="984">
                  <c:v>4810.2751260000014</c:v>
                </c:pt>
                <c:pt idx="985">
                  <c:v>4836.4174429999994</c:v>
                </c:pt>
                <c:pt idx="986">
                  <c:v>5416.6657000000005</c:v>
                </c:pt>
                <c:pt idx="987">
                  <c:v>5446.3537319999987</c:v>
                </c:pt>
                <c:pt idx="988">
                  <c:v>5455.6415090000019</c:v>
                </c:pt>
                <c:pt idx="989">
                  <c:v>5510.0029520000007</c:v>
                </c:pt>
                <c:pt idx="990">
                  <c:v>5579.1258499999994</c:v>
                </c:pt>
                <c:pt idx="991">
                  <c:v>5661.6554589999987</c:v>
                </c:pt>
                <c:pt idx="992">
                  <c:v>5741.8845929999998</c:v>
                </c:pt>
                <c:pt idx="993">
                  <c:v>5767.2881550000002</c:v>
                </c:pt>
                <c:pt idx="994">
                  <c:v>5950.8161169999994</c:v>
                </c:pt>
                <c:pt idx="995">
                  <c:v>6099.308</c:v>
                </c:pt>
                <c:pt idx="996">
                  <c:v>6122.5458980000012</c:v>
                </c:pt>
                <c:pt idx="997">
                  <c:v>5522.9712020000015</c:v>
                </c:pt>
                <c:pt idx="998">
                  <c:v>6011.5578230000001</c:v>
                </c:pt>
                <c:pt idx="999">
                  <c:v>6166.5445189999982</c:v>
                </c:pt>
              </c:numCache>
            </c:numRef>
          </c:xVal>
          <c:yVal>
            <c:numRef>
              <c:f>comparison!$H$2:$H$1001</c:f>
              <c:numCache>
                <c:formatCode>General</c:formatCode>
                <c:ptCount val="1000"/>
                <c:pt idx="0">
                  <c:v>47.25</c:v>
                </c:pt>
                <c:pt idx="1">
                  <c:v>3.5</c:v>
                </c:pt>
                <c:pt idx="2">
                  <c:v>77.149999999999977</c:v>
                </c:pt>
                <c:pt idx="3">
                  <c:v>76.399999999999977</c:v>
                </c:pt>
                <c:pt idx="4">
                  <c:v>81.650000000000006</c:v>
                </c:pt>
                <c:pt idx="5">
                  <c:v>75.75</c:v>
                </c:pt>
                <c:pt idx="6">
                  <c:v>69.949999999999989</c:v>
                </c:pt>
                <c:pt idx="7">
                  <c:v>99.44999999999996</c:v>
                </c:pt>
                <c:pt idx="8">
                  <c:v>72.699999999999989</c:v>
                </c:pt>
                <c:pt idx="9">
                  <c:v>70.05</c:v>
                </c:pt>
                <c:pt idx="10">
                  <c:v>70.3</c:v>
                </c:pt>
                <c:pt idx="11">
                  <c:v>74.349999999999994</c:v>
                </c:pt>
                <c:pt idx="12">
                  <c:v>99.349999999999966</c:v>
                </c:pt>
                <c:pt idx="13">
                  <c:v>67.849999999999994</c:v>
                </c:pt>
                <c:pt idx="14">
                  <c:v>72.199999999999989</c:v>
                </c:pt>
                <c:pt idx="15">
                  <c:v>72.699999999999989</c:v>
                </c:pt>
                <c:pt idx="16">
                  <c:v>99.19999999999996</c:v>
                </c:pt>
                <c:pt idx="17">
                  <c:v>99.69999999999996</c:v>
                </c:pt>
                <c:pt idx="18">
                  <c:v>69.05</c:v>
                </c:pt>
                <c:pt idx="19">
                  <c:v>96.899999999999949</c:v>
                </c:pt>
                <c:pt idx="20">
                  <c:v>96.899999999999949</c:v>
                </c:pt>
                <c:pt idx="21">
                  <c:v>99.69999999999996</c:v>
                </c:pt>
                <c:pt idx="22">
                  <c:v>51.25</c:v>
                </c:pt>
                <c:pt idx="23">
                  <c:v>61.1</c:v>
                </c:pt>
                <c:pt idx="24">
                  <c:v>91.999999999999957</c:v>
                </c:pt>
                <c:pt idx="25">
                  <c:v>97.299999999999955</c:v>
                </c:pt>
                <c:pt idx="26">
                  <c:v>69.25</c:v>
                </c:pt>
                <c:pt idx="27">
                  <c:v>97.549999999999983</c:v>
                </c:pt>
                <c:pt idx="28">
                  <c:v>97.299999999999955</c:v>
                </c:pt>
                <c:pt idx="29">
                  <c:v>79</c:v>
                </c:pt>
                <c:pt idx="30">
                  <c:v>97.799999999999983</c:v>
                </c:pt>
                <c:pt idx="31">
                  <c:v>92.499999999999957</c:v>
                </c:pt>
                <c:pt idx="32">
                  <c:v>88.749999999999972</c:v>
                </c:pt>
                <c:pt idx="33">
                  <c:v>96.899999999999949</c:v>
                </c:pt>
                <c:pt idx="34">
                  <c:v>61.099999999999987</c:v>
                </c:pt>
                <c:pt idx="35">
                  <c:v>44.04999999999999</c:v>
                </c:pt>
                <c:pt idx="36">
                  <c:v>62.5</c:v>
                </c:pt>
                <c:pt idx="37">
                  <c:v>50.5</c:v>
                </c:pt>
                <c:pt idx="38">
                  <c:v>97.299999999999955</c:v>
                </c:pt>
                <c:pt idx="39">
                  <c:v>69.5</c:v>
                </c:pt>
                <c:pt idx="40">
                  <c:v>41.75</c:v>
                </c:pt>
                <c:pt idx="41">
                  <c:v>89.399999999999963</c:v>
                </c:pt>
                <c:pt idx="42">
                  <c:v>89.799999999999955</c:v>
                </c:pt>
                <c:pt idx="43">
                  <c:v>44.54999999999999</c:v>
                </c:pt>
                <c:pt idx="44">
                  <c:v>39.75</c:v>
                </c:pt>
                <c:pt idx="45">
                  <c:v>92.249999999999957</c:v>
                </c:pt>
                <c:pt idx="46">
                  <c:v>37.5</c:v>
                </c:pt>
                <c:pt idx="47">
                  <c:v>58.499999999999986</c:v>
                </c:pt>
                <c:pt idx="48">
                  <c:v>75.849999999999966</c:v>
                </c:pt>
                <c:pt idx="49">
                  <c:v>78.649999999999977</c:v>
                </c:pt>
                <c:pt idx="50">
                  <c:v>96.399999999999977</c:v>
                </c:pt>
                <c:pt idx="51">
                  <c:v>33.75</c:v>
                </c:pt>
                <c:pt idx="52">
                  <c:v>37.5</c:v>
                </c:pt>
                <c:pt idx="53">
                  <c:v>36</c:v>
                </c:pt>
                <c:pt idx="54">
                  <c:v>39.449999999999996</c:v>
                </c:pt>
                <c:pt idx="55">
                  <c:v>36.25</c:v>
                </c:pt>
                <c:pt idx="56">
                  <c:v>75.849999999999966</c:v>
                </c:pt>
                <c:pt idx="57">
                  <c:v>39.199999999999996</c:v>
                </c:pt>
                <c:pt idx="58">
                  <c:v>41.499999999999993</c:v>
                </c:pt>
                <c:pt idx="59">
                  <c:v>36.5</c:v>
                </c:pt>
                <c:pt idx="60">
                  <c:v>36.5</c:v>
                </c:pt>
                <c:pt idx="61">
                  <c:v>39.449999999999996</c:v>
                </c:pt>
                <c:pt idx="62">
                  <c:v>55.75</c:v>
                </c:pt>
                <c:pt idx="63">
                  <c:v>33.75</c:v>
                </c:pt>
                <c:pt idx="64">
                  <c:v>33</c:v>
                </c:pt>
                <c:pt idx="65">
                  <c:v>36.5</c:v>
                </c:pt>
                <c:pt idx="66">
                  <c:v>53.5</c:v>
                </c:pt>
                <c:pt idx="67">
                  <c:v>33.5</c:v>
                </c:pt>
                <c:pt idx="68">
                  <c:v>57.749999999999986</c:v>
                </c:pt>
                <c:pt idx="69">
                  <c:v>39</c:v>
                </c:pt>
                <c:pt idx="70">
                  <c:v>57.749999999999986</c:v>
                </c:pt>
                <c:pt idx="71">
                  <c:v>52.5</c:v>
                </c:pt>
                <c:pt idx="72">
                  <c:v>56.999999999999986</c:v>
                </c:pt>
                <c:pt idx="73">
                  <c:v>32.75</c:v>
                </c:pt>
                <c:pt idx="74">
                  <c:v>32.5</c:v>
                </c:pt>
                <c:pt idx="75">
                  <c:v>32.75</c:v>
                </c:pt>
                <c:pt idx="76">
                  <c:v>33</c:v>
                </c:pt>
                <c:pt idx="77">
                  <c:v>33</c:v>
                </c:pt>
                <c:pt idx="78">
                  <c:v>31.75</c:v>
                </c:pt>
                <c:pt idx="79">
                  <c:v>50</c:v>
                </c:pt>
                <c:pt idx="80">
                  <c:v>49.75</c:v>
                </c:pt>
                <c:pt idx="81">
                  <c:v>31.25</c:v>
                </c:pt>
                <c:pt idx="82">
                  <c:v>33</c:v>
                </c:pt>
                <c:pt idx="83">
                  <c:v>48.75</c:v>
                </c:pt>
                <c:pt idx="84">
                  <c:v>49.5</c:v>
                </c:pt>
                <c:pt idx="85">
                  <c:v>31.25</c:v>
                </c:pt>
                <c:pt idx="86">
                  <c:v>32.5</c:v>
                </c:pt>
                <c:pt idx="87">
                  <c:v>33.65</c:v>
                </c:pt>
                <c:pt idx="88">
                  <c:v>28.25</c:v>
                </c:pt>
                <c:pt idx="89">
                  <c:v>50</c:v>
                </c:pt>
                <c:pt idx="90">
                  <c:v>33</c:v>
                </c:pt>
                <c:pt idx="91">
                  <c:v>33.65</c:v>
                </c:pt>
                <c:pt idx="92">
                  <c:v>33</c:v>
                </c:pt>
                <c:pt idx="93">
                  <c:v>49</c:v>
                </c:pt>
                <c:pt idx="94">
                  <c:v>33.4</c:v>
                </c:pt>
                <c:pt idx="95">
                  <c:v>31.25</c:v>
                </c:pt>
                <c:pt idx="96">
                  <c:v>30.75</c:v>
                </c:pt>
                <c:pt idx="97">
                  <c:v>48</c:v>
                </c:pt>
                <c:pt idx="98">
                  <c:v>48.75</c:v>
                </c:pt>
                <c:pt idx="99">
                  <c:v>31</c:v>
                </c:pt>
                <c:pt idx="100">
                  <c:v>28.75</c:v>
                </c:pt>
                <c:pt idx="101">
                  <c:v>31.75</c:v>
                </c:pt>
                <c:pt idx="102">
                  <c:v>33</c:v>
                </c:pt>
                <c:pt idx="103">
                  <c:v>31.25</c:v>
                </c:pt>
                <c:pt idx="104">
                  <c:v>50.25</c:v>
                </c:pt>
                <c:pt idx="105">
                  <c:v>33</c:v>
                </c:pt>
                <c:pt idx="106">
                  <c:v>32.5</c:v>
                </c:pt>
                <c:pt idx="107">
                  <c:v>61.5</c:v>
                </c:pt>
                <c:pt idx="108">
                  <c:v>62</c:v>
                </c:pt>
                <c:pt idx="109">
                  <c:v>27.75</c:v>
                </c:pt>
                <c:pt idx="110">
                  <c:v>49</c:v>
                </c:pt>
                <c:pt idx="111">
                  <c:v>32.5</c:v>
                </c:pt>
                <c:pt idx="112">
                  <c:v>27</c:v>
                </c:pt>
                <c:pt idx="113">
                  <c:v>28.25</c:v>
                </c:pt>
                <c:pt idx="114">
                  <c:v>32.5</c:v>
                </c:pt>
                <c:pt idx="115">
                  <c:v>27.5</c:v>
                </c:pt>
                <c:pt idx="116">
                  <c:v>32.25</c:v>
                </c:pt>
                <c:pt idx="117">
                  <c:v>41.5</c:v>
                </c:pt>
                <c:pt idx="118">
                  <c:v>28.75</c:v>
                </c:pt>
                <c:pt idx="119">
                  <c:v>46.75</c:v>
                </c:pt>
                <c:pt idx="120">
                  <c:v>32.25</c:v>
                </c:pt>
                <c:pt idx="121">
                  <c:v>26.75</c:v>
                </c:pt>
                <c:pt idx="122">
                  <c:v>41.5</c:v>
                </c:pt>
                <c:pt idx="123">
                  <c:v>31.25</c:v>
                </c:pt>
                <c:pt idx="124">
                  <c:v>27.5</c:v>
                </c:pt>
                <c:pt idx="125">
                  <c:v>32.5</c:v>
                </c:pt>
                <c:pt idx="126">
                  <c:v>61.5</c:v>
                </c:pt>
                <c:pt idx="127">
                  <c:v>32.75</c:v>
                </c:pt>
                <c:pt idx="128">
                  <c:v>43.75</c:v>
                </c:pt>
                <c:pt idx="129">
                  <c:v>32.75</c:v>
                </c:pt>
                <c:pt idx="130">
                  <c:v>61.5</c:v>
                </c:pt>
                <c:pt idx="131">
                  <c:v>31</c:v>
                </c:pt>
                <c:pt idx="132">
                  <c:v>26.25</c:v>
                </c:pt>
                <c:pt idx="133">
                  <c:v>43</c:v>
                </c:pt>
                <c:pt idx="134">
                  <c:v>32.5</c:v>
                </c:pt>
                <c:pt idx="135">
                  <c:v>27.25</c:v>
                </c:pt>
                <c:pt idx="136">
                  <c:v>27.25</c:v>
                </c:pt>
                <c:pt idx="137">
                  <c:v>26.75</c:v>
                </c:pt>
                <c:pt idx="138">
                  <c:v>31</c:v>
                </c:pt>
                <c:pt idx="139">
                  <c:v>62</c:v>
                </c:pt>
                <c:pt idx="140">
                  <c:v>26.5</c:v>
                </c:pt>
                <c:pt idx="141">
                  <c:v>27</c:v>
                </c:pt>
                <c:pt idx="142">
                  <c:v>32.25</c:v>
                </c:pt>
                <c:pt idx="143">
                  <c:v>46.75</c:v>
                </c:pt>
                <c:pt idx="144">
                  <c:v>32.5</c:v>
                </c:pt>
                <c:pt idx="145">
                  <c:v>27</c:v>
                </c:pt>
                <c:pt idx="146">
                  <c:v>61.5</c:v>
                </c:pt>
                <c:pt idx="147">
                  <c:v>32</c:v>
                </c:pt>
                <c:pt idx="148">
                  <c:v>62</c:v>
                </c:pt>
                <c:pt idx="149">
                  <c:v>31.75</c:v>
                </c:pt>
                <c:pt idx="150">
                  <c:v>32.25</c:v>
                </c:pt>
                <c:pt idx="151">
                  <c:v>31.5</c:v>
                </c:pt>
                <c:pt idx="152">
                  <c:v>26.5</c:v>
                </c:pt>
                <c:pt idx="153">
                  <c:v>61.5</c:v>
                </c:pt>
                <c:pt idx="154">
                  <c:v>31.75</c:v>
                </c:pt>
                <c:pt idx="155">
                  <c:v>31.5</c:v>
                </c:pt>
                <c:pt idx="156">
                  <c:v>25.25</c:v>
                </c:pt>
                <c:pt idx="157">
                  <c:v>24</c:v>
                </c:pt>
                <c:pt idx="158">
                  <c:v>61.75</c:v>
                </c:pt>
                <c:pt idx="159">
                  <c:v>33.75</c:v>
                </c:pt>
                <c:pt idx="160">
                  <c:v>27.5</c:v>
                </c:pt>
                <c:pt idx="161">
                  <c:v>23.5</c:v>
                </c:pt>
                <c:pt idx="162">
                  <c:v>31.75</c:v>
                </c:pt>
                <c:pt idx="163">
                  <c:v>41.5</c:v>
                </c:pt>
                <c:pt idx="164">
                  <c:v>46.75</c:v>
                </c:pt>
                <c:pt idx="165">
                  <c:v>41.5</c:v>
                </c:pt>
                <c:pt idx="166">
                  <c:v>32.5</c:v>
                </c:pt>
                <c:pt idx="167">
                  <c:v>25.25</c:v>
                </c:pt>
                <c:pt idx="168">
                  <c:v>32.5</c:v>
                </c:pt>
                <c:pt idx="169">
                  <c:v>61.5</c:v>
                </c:pt>
                <c:pt idx="170">
                  <c:v>32.5</c:v>
                </c:pt>
                <c:pt idx="171">
                  <c:v>25.5</c:v>
                </c:pt>
                <c:pt idx="172">
                  <c:v>25.75</c:v>
                </c:pt>
                <c:pt idx="173">
                  <c:v>61.5</c:v>
                </c:pt>
                <c:pt idx="174">
                  <c:v>31</c:v>
                </c:pt>
                <c:pt idx="175">
                  <c:v>27.75</c:v>
                </c:pt>
                <c:pt idx="176">
                  <c:v>32.75</c:v>
                </c:pt>
                <c:pt idx="177">
                  <c:v>31</c:v>
                </c:pt>
                <c:pt idx="178">
                  <c:v>31.5</c:v>
                </c:pt>
                <c:pt idx="179">
                  <c:v>32.5</c:v>
                </c:pt>
                <c:pt idx="180">
                  <c:v>24.25</c:v>
                </c:pt>
                <c:pt idx="181">
                  <c:v>23.5</c:v>
                </c:pt>
                <c:pt idx="182">
                  <c:v>30.75</c:v>
                </c:pt>
                <c:pt idx="183">
                  <c:v>30</c:v>
                </c:pt>
                <c:pt idx="184">
                  <c:v>27.5</c:v>
                </c:pt>
                <c:pt idx="185">
                  <c:v>25.25</c:v>
                </c:pt>
                <c:pt idx="186">
                  <c:v>25.5</c:v>
                </c:pt>
                <c:pt idx="187">
                  <c:v>25.25</c:v>
                </c:pt>
                <c:pt idx="188">
                  <c:v>30.25</c:v>
                </c:pt>
                <c:pt idx="189">
                  <c:v>30</c:v>
                </c:pt>
                <c:pt idx="190">
                  <c:v>30.5</c:v>
                </c:pt>
                <c:pt idx="191">
                  <c:v>27.25</c:v>
                </c:pt>
                <c:pt idx="192">
                  <c:v>39.25</c:v>
                </c:pt>
                <c:pt idx="193">
                  <c:v>30</c:v>
                </c:pt>
                <c:pt idx="194">
                  <c:v>25.5</c:v>
                </c:pt>
                <c:pt idx="195">
                  <c:v>24.25</c:v>
                </c:pt>
                <c:pt idx="196">
                  <c:v>30</c:v>
                </c:pt>
                <c:pt idx="197">
                  <c:v>24.25</c:v>
                </c:pt>
                <c:pt idx="198">
                  <c:v>30.75</c:v>
                </c:pt>
                <c:pt idx="199">
                  <c:v>23</c:v>
                </c:pt>
                <c:pt idx="200">
                  <c:v>30</c:v>
                </c:pt>
                <c:pt idx="201">
                  <c:v>30</c:v>
                </c:pt>
                <c:pt idx="202">
                  <c:v>30.75</c:v>
                </c:pt>
                <c:pt idx="203">
                  <c:v>31</c:v>
                </c:pt>
                <c:pt idx="204">
                  <c:v>30</c:v>
                </c:pt>
                <c:pt idx="205">
                  <c:v>23.75</c:v>
                </c:pt>
                <c:pt idx="206">
                  <c:v>30</c:v>
                </c:pt>
                <c:pt idx="207">
                  <c:v>30.75</c:v>
                </c:pt>
                <c:pt idx="208">
                  <c:v>31.75</c:v>
                </c:pt>
                <c:pt idx="209">
                  <c:v>30</c:v>
                </c:pt>
                <c:pt idx="210">
                  <c:v>30</c:v>
                </c:pt>
                <c:pt idx="211">
                  <c:v>30</c:v>
                </c:pt>
                <c:pt idx="212">
                  <c:v>30</c:v>
                </c:pt>
                <c:pt idx="213">
                  <c:v>22.5</c:v>
                </c:pt>
                <c:pt idx="214">
                  <c:v>23</c:v>
                </c:pt>
                <c:pt idx="215">
                  <c:v>27.25</c:v>
                </c:pt>
                <c:pt idx="216">
                  <c:v>30</c:v>
                </c:pt>
                <c:pt idx="217">
                  <c:v>42.25</c:v>
                </c:pt>
                <c:pt idx="218">
                  <c:v>26.75</c:v>
                </c:pt>
                <c:pt idx="219">
                  <c:v>19</c:v>
                </c:pt>
                <c:pt idx="220">
                  <c:v>27.75</c:v>
                </c:pt>
                <c:pt idx="221">
                  <c:v>28</c:v>
                </c:pt>
                <c:pt idx="222">
                  <c:v>27.25</c:v>
                </c:pt>
                <c:pt idx="223">
                  <c:v>20.5</c:v>
                </c:pt>
                <c:pt idx="224">
                  <c:v>27</c:v>
                </c:pt>
                <c:pt idx="225">
                  <c:v>30</c:v>
                </c:pt>
                <c:pt idx="226">
                  <c:v>40</c:v>
                </c:pt>
                <c:pt idx="227">
                  <c:v>30</c:v>
                </c:pt>
                <c:pt idx="228">
                  <c:v>14</c:v>
                </c:pt>
                <c:pt idx="229">
                  <c:v>14.25</c:v>
                </c:pt>
                <c:pt idx="230">
                  <c:v>22.25</c:v>
                </c:pt>
                <c:pt idx="231">
                  <c:v>26.75</c:v>
                </c:pt>
                <c:pt idx="232">
                  <c:v>31.75</c:v>
                </c:pt>
                <c:pt idx="233">
                  <c:v>30</c:v>
                </c:pt>
                <c:pt idx="234">
                  <c:v>26.25</c:v>
                </c:pt>
                <c:pt idx="235">
                  <c:v>28</c:v>
                </c:pt>
                <c:pt idx="236">
                  <c:v>25.75</c:v>
                </c:pt>
                <c:pt idx="237">
                  <c:v>27.5</c:v>
                </c:pt>
                <c:pt idx="238">
                  <c:v>27.5</c:v>
                </c:pt>
                <c:pt idx="239">
                  <c:v>27</c:v>
                </c:pt>
                <c:pt idx="240">
                  <c:v>32.25</c:v>
                </c:pt>
                <c:pt idx="241">
                  <c:v>31.75</c:v>
                </c:pt>
                <c:pt idx="242">
                  <c:v>32.25</c:v>
                </c:pt>
                <c:pt idx="243">
                  <c:v>19</c:v>
                </c:pt>
                <c:pt idx="244">
                  <c:v>32.5</c:v>
                </c:pt>
                <c:pt idx="245">
                  <c:v>33</c:v>
                </c:pt>
                <c:pt idx="246">
                  <c:v>31.5</c:v>
                </c:pt>
                <c:pt idx="247">
                  <c:v>23.75</c:v>
                </c:pt>
                <c:pt idx="248">
                  <c:v>25.75</c:v>
                </c:pt>
                <c:pt idx="249">
                  <c:v>32.75</c:v>
                </c:pt>
                <c:pt idx="250">
                  <c:v>12.25</c:v>
                </c:pt>
                <c:pt idx="251">
                  <c:v>13.5</c:v>
                </c:pt>
                <c:pt idx="252">
                  <c:v>18.5</c:v>
                </c:pt>
                <c:pt idx="253">
                  <c:v>23.5</c:v>
                </c:pt>
                <c:pt idx="254">
                  <c:v>13.25</c:v>
                </c:pt>
                <c:pt idx="255">
                  <c:v>33</c:v>
                </c:pt>
                <c:pt idx="256">
                  <c:v>33.5</c:v>
                </c:pt>
                <c:pt idx="257">
                  <c:v>27</c:v>
                </c:pt>
                <c:pt idx="258">
                  <c:v>26.25</c:v>
                </c:pt>
                <c:pt idx="259">
                  <c:v>25.75</c:v>
                </c:pt>
                <c:pt idx="260">
                  <c:v>26.5</c:v>
                </c:pt>
                <c:pt idx="261">
                  <c:v>26.25</c:v>
                </c:pt>
                <c:pt idx="262">
                  <c:v>32.25</c:v>
                </c:pt>
                <c:pt idx="263">
                  <c:v>19</c:v>
                </c:pt>
                <c:pt idx="264">
                  <c:v>27.25</c:v>
                </c:pt>
                <c:pt idx="265">
                  <c:v>33.5</c:v>
                </c:pt>
                <c:pt idx="266">
                  <c:v>26.25</c:v>
                </c:pt>
                <c:pt idx="267">
                  <c:v>14.25</c:v>
                </c:pt>
                <c:pt idx="268">
                  <c:v>16.75</c:v>
                </c:pt>
                <c:pt idx="269">
                  <c:v>26.25</c:v>
                </c:pt>
                <c:pt idx="270">
                  <c:v>27.25</c:v>
                </c:pt>
                <c:pt idx="271">
                  <c:v>32.25</c:v>
                </c:pt>
                <c:pt idx="272">
                  <c:v>47.5</c:v>
                </c:pt>
                <c:pt idx="273">
                  <c:v>31</c:v>
                </c:pt>
                <c:pt idx="274">
                  <c:v>26.5</c:v>
                </c:pt>
                <c:pt idx="275">
                  <c:v>16.5</c:v>
                </c:pt>
                <c:pt idx="276">
                  <c:v>33</c:v>
                </c:pt>
                <c:pt idx="277">
                  <c:v>23.75</c:v>
                </c:pt>
                <c:pt idx="278">
                  <c:v>25.75</c:v>
                </c:pt>
                <c:pt idx="279">
                  <c:v>33</c:v>
                </c:pt>
                <c:pt idx="280">
                  <c:v>33</c:v>
                </c:pt>
                <c:pt idx="281">
                  <c:v>14</c:v>
                </c:pt>
                <c:pt idx="282">
                  <c:v>26.5</c:v>
                </c:pt>
                <c:pt idx="283">
                  <c:v>31</c:v>
                </c:pt>
                <c:pt idx="284">
                  <c:v>19</c:v>
                </c:pt>
                <c:pt idx="285">
                  <c:v>27</c:v>
                </c:pt>
                <c:pt idx="286">
                  <c:v>25.25</c:v>
                </c:pt>
                <c:pt idx="287">
                  <c:v>11.5</c:v>
                </c:pt>
                <c:pt idx="288">
                  <c:v>26.25</c:v>
                </c:pt>
                <c:pt idx="289">
                  <c:v>11.5</c:v>
                </c:pt>
                <c:pt idx="290">
                  <c:v>23.5</c:v>
                </c:pt>
                <c:pt idx="291">
                  <c:v>25.75</c:v>
                </c:pt>
                <c:pt idx="292">
                  <c:v>25.5</c:v>
                </c:pt>
                <c:pt idx="293">
                  <c:v>15.5</c:v>
                </c:pt>
                <c:pt idx="294">
                  <c:v>16.75</c:v>
                </c:pt>
                <c:pt idx="295">
                  <c:v>25.75</c:v>
                </c:pt>
                <c:pt idx="296">
                  <c:v>23.5</c:v>
                </c:pt>
                <c:pt idx="297">
                  <c:v>27.25</c:v>
                </c:pt>
                <c:pt idx="298">
                  <c:v>33</c:v>
                </c:pt>
                <c:pt idx="299">
                  <c:v>13.75</c:v>
                </c:pt>
                <c:pt idx="300">
                  <c:v>12</c:v>
                </c:pt>
                <c:pt idx="301">
                  <c:v>29.75</c:v>
                </c:pt>
                <c:pt idx="302">
                  <c:v>12.75</c:v>
                </c:pt>
                <c:pt idx="303">
                  <c:v>29.75</c:v>
                </c:pt>
                <c:pt idx="304">
                  <c:v>26.5</c:v>
                </c:pt>
                <c:pt idx="305">
                  <c:v>25.25</c:v>
                </c:pt>
                <c:pt idx="306">
                  <c:v>13.25</c:v>
                </c:pt>
                <c:pt idx="307">
                  <c:v>22.5</c:v>
                </c:pt>
                <c:pt idx="308">
                  <c:v>27</c:v>
                </c:pt>
                <c:pt idx="309">
                  <c:v>13.75</c:v>
                </c:pt>
                <c:pt idx="310">
                  <c:v>23.5</c:v>
                </c:pt>
                <c:pt idx="311">
                  <c:v>25</c:v>
                </c:pt>
                <c:pt idx="312">
                  <c:v>11.75</c:v>
                </c:pt>
                <c:pt idx="313">
                  <c:v>23</c:v>
                </c:pt>
                <c:pt idx="314">
                  <c:v>25.75</c:v>
                </c:pt>
                <c:pt idx="315">
                  <c:v>25.25</c:v>
                </c:pt>
                <c:pt idx="316">
                  <c:v>13.5</c:v>
                </c:pt>
                <c:pt idx="317">
                  <c:v>20.75</c:v>
                </c:pt>
                <c:pt idx="318">
                  <c:v>10.5</c:v>
                </c:pt>
                <c:pt idx="319">
                  <c:v>27</c:v>
                </c:pt>
                <c:pt idx="320">
                  <c:v>11.5</c:v>
                </c:pt>
                <c:pt idx="321">
                  <c:v>14.75</c:v>
                </c:pt>
                <c:pt idx="322">
                  <c:v>14.75</c:v>
                </c:pt>
                <c:pt idx="323">
                  <c:v>11.5</c:v>
                </c:pt>
                <c:pt idx="324">
                  <c:v>22.75</c:v>
                </c:pt>
                <c:pt idx="325">
                  <c:v>15</c:v>
                </c:pt>
                <c:pt idx="326">
                  <c:v>11.5</c:v>
                </c:pt>
                <c:pt idx="327">
                  <c:v>25</c:v>
                </c:pt>
                <c:pt idx="328">
                  <c:v>25.75</c:v>
                </c:pt>
                <c:pt idx="329">
                  <c:v>11.75</c:v>
                </c:pt>
                <c:pt idx="330">
                  <c:v>11.5</c:v>
                </c:pt>
                <c:pt idx="331">
                  <c:v>21</c:v>
                </c:pt>
                <c:pt idx="332">
                  <c:v>12.5</c:v>
                </c:pt>
                <c:pt idx="333">
                  <c:v>25</c:v>
                </c:pt>
                <c:pt idx="334">
                  <c:v>11.75</c:v>
                </c:pt>
                <c:pt idx="335">
                  <c:v>11.75</c:v>
                </c:pt>
                <c:pt idx="336">
                  <c:v>12.5</c:v>
                </c:pt>
                <c:pt idx="337">
                  <c:v>11.5</c:v>
                </c:pt>
                <c:pt idx="338">
                  <c:v>11.75</c:v>
                </c:pt>
                <c:pt idx="339">
                  <c:v>23</c:v>
                </c:pt>
                <c:pt idx="340">
                  <c:v>11.75</c:v>
                </c:pt>
                <c:pt idx="341">
                  <c:v>21</c:v>
                </c:pt>
                <c:pt idx="342">
                  <c:v>25.25</c:v>
                </c:pt>
                <c:pt idx="343">
                  <c:v>11.75</c:v>
                </c:pt>
                <c:pt idx="344">
                  <c:v>14.5</c:v>
                </c:pt>
                <c:pt idx="345">
                  <c:v>22.25</c:v>
                </c:pt>
                <c:pt idx="346">
                  <c:v>11.5</c:v>
                </c:pt>
                <c:pt idx="347">
                  <c:v>10.5</c:v>
                </c:pt>
                <c:pt idx="348">
                  <c:v>23.5</c:v>
                </c:pt>
                <c:pt idx="349">
                  <c:v>11.75</c:v>
                </c:pt>
                <c:pt idx="350">
                  <c:v>12.5</c:v>
                </c:pt>
                <c:pt idx="351">
                  <c:v>20.75</c:v>
                </c:pt>
                <c:pt idx="352">
                  <c:v>11.5</c:v>
                </c:pt>
                <c:pt idx="353">
                  <c:v>10.75</c:v>
                </c:pt>
                <c:pt idx="354">
                  <c:v>12.5</c:v>
                </c:pt>
                <c:pt idx="355">
                  <c:v>21</c:v>
                </c:pt>
                <c:pt idx="356">
                  <c:v>24.5</c:v>
                </c:pt>
                <c:pt idx="357">
                  <c:v>22</c:v>
                </c:pt>
                <c:pt idx="358">
                  <c:v>13</c:v>
                </c:pt>
                <c:pt idx="359">
                  <c:v>11.5</c:v>
                </c:pt>
                <c:pt idx="360">
                  <c:v>21</c:v>
                </c:pt>
                <c:pt idx="361">
                  <c:v>22</c:v>
                </c:pt>
                <c:pt idx="362">
                  <c:v>20.25</c:v>
                </c:pt>
                <c:pt idx="363">
                  <c:v>24.75</c:v>
                </c:pt>
                <c:pt idx="364">
                  <c:v>20.25</c:v>
                </c:pt>
                <c:pt idx="365">
                  <c:v>21.75</c:v>
                </c:pt>
                <c:pt idx="366">
                  <c:v>24.5</c:v>
                </c:pt>
                <c:pt idx="367">
                  <c:v>11.5</c:v>
                </c:pt>
                <c:pt idx="368">
                  <c:v>11.75</c:v>
                </c:pt>
                <c:pt idx="369">
                  <c:v>21</c:v>
                </c:pt>
                <c:pt idx="370">
                  <c:v>21</c:v>
                </c:pt>
                <c:pt idx="371">
                  <c:v>10</c:v>
                </c:pt>
                <c:pt idx="372">
                  <c:v>10.75</c:v>
                </c:pt>
                <c:pt idx="373">
                  <c:v>14.75</c:v>
                </c:pt>
                <c:pt idx="374">
                  <c:v>22.25</c:v>
                </c:pt>
                <c:pt idx="375">
                  <c:v>10.25</c:v>
                </c:pt>
                <c:pt idx="376">
                  <c:v>18</c:v>
                </c:pt>
                <c:pt idx="377">
                  <c:v>25</c:v>
                </c:pt>
                <c:pt idx="378">
                  <c:v>10.75</c:v>
                </c:pt>
                <c:pt idx="379">
                  <c:v>10.25</c:v>
                </c:pt>
                <c:pt idx="380">
                  <c:v>21.25</c:v>
                </c:pt>
                <c:pt idx="381">
                  <c:v>18.5</c:v>
                </c:pt>
                <c:pt idx="382">
                  <c:v>22</c:v>
                </c:pt>
                <c:pt idx="383">
                  <c:v>7.25</c:v>
                </c:pt>
                <c:pt idx="384">
                  <c:v>10.25</c:v>
                </c:pt>
                <c:pt idx="385">
                  <c:v>10.25</c:v>
                </c:pt>
                <c:pt idx="386">
                  <c:v>14</c:v>
                </c:pt>
                <c:pt idx="387">
                  <c:v>11.25</c:v>
                </c:pt>
                <c:pt idx="388">
                  <c:v>11.75</c:v>
                </c:pt>
                <c:pt idx="389">
                  <c:v>11.75</c:v>
                </c:pt>
                <c:pt idx="390">
                  <c:v>12.75</c:v>
                </c:pt>
                <c:pt idx="391">
                  <c:v>18.5</c:v>
                </c:pt>
                <c:pt idx="392">
                  <c:v>12</c:v>
                </c:pt>
                <c:pt idx="393">
                  <c:v>10.25</c:v>
                </c:pt>
                <c:pt idx="394">
                  <c:v>23.75</c:v>
                </c:pt>
                <c:pt idx="395">
                  <c:v>25.25</c:v>
                </c:pt>
                <c:pt idx="396">
                  <c:v>18</c:v>
                </c:pt>
                <c:pt idx="397">
                  <c:v>10</c:v>
                </c:pt>
                <c:pt idx="398">
                  <c:v>23.75</c:v>
                </c:pt>
                <c:pt idx="399">
                  <c:v>11.25</c:v>
                </c:pt>
                <c:pt idx="400">
                  <c:v>12</c:v>
                </c:pt>
                <c:pt idx="401">
                  <c:v>27.5</c:v>
                </c:pt>
                <c:pt idx="402">
                  <c:v>11.5</c:v>
                </c:pt>
                <c:pt idx="403">
                  <c:v>18.25</c:v>
                </c:pt>
                <c:pt idx="404">
                  <c:v>19.25</c:v>
                </c:pt>
                <c:pt idx="405">
                  <c:v>17.75</c:v>
                </c:pt>
                <c:pt idx="406">
                  <c:v>23.5</c:v>
                </c:pt>
                <c:pt idx="407">
                  <c:v>18</c:v>
                </c:pt>
                <c:pt idx="408">
                  <c:v>17</c:v>
                </c:pt>
                <c:pt idx="409">
                  <c:v>18.25</c:v>
                </c:pt>
                <c:pt idx="410">
                  <c:v>27</c:v>
                </c:pt>
                <c:pt idx="411">
                  <c:v>14.75</c:v>
                </c:pt>
                <c:pt idx="412">
                  <c:v>11.75</c:v>
                </c:pt>
                <c:pt idx="413">
                  <c:v>17</c:v>
                </c:pt>
                <c:pt idx="414">
                  <c:v>26.25</c:v>
                </c:pt>
                <c:pt idx="415">
                  <c:v>12</c:v>
                </c:pt>
                <c:pt idx="416">
                  <c:v>18.25</c:v>
                </c:pt>
                <c:pt idx="417">
                  <c:v>18.75</c:v>
                </c:pt>
                <c:pt idx="418">
                  <c:v>27.5</c:v>
                </c:pt>
                <c:pt idx="419">
                  <c:v>12.25</c:v>
                </c:pt>
                <c:pt idx="420">
                  <c:v>13.5</c:v>
                </c:pt>
                <c:pt idx="421">
                  <c:v>14.5</c:v>
                </c:pt>
                <c:pt idx="422">
                  <c:v>10</c:v>
                </c:pt>
                <c:pt idx="423">
                  <c:v>23.75</c:v>
                </c:pt>
                <c:pt idx="424">
                  <c:v>18.5</c:v>
                </c:pt>
                <c:pt idx="425">
                  <c:v>27</c:v>
                </c:pt>
                <c:pt idx="426">
                  <c:v>9.25</c:v>
                </c:pt>
                <c:pt idx="427">
                  <c:v>18</c:v>
                </c:pt>
                <c:pt idx="428">
                  <c:v>23.75</c:v>
                </c:pt>
                <c:pt idx="429">
                  <c:v>12.75</c:v>
                </c:pt>
                <c:pt idx="430">
                  <c:v>10.75</c:v>
                </c:pt>
                <c:pt idx="431">
                  <c:v>11.5</c:v>
                </c:pt>
                <c:pt idx="432">
                  <c:v>11.75</c:v>
                </c:pt>
                <c:pt idx="433">
                  <c:v>10.75</c:v>
                </c:pt>
                <c:pt idx="434">
                  <c:v>11</c:v>
                </c:pt>
                <c:pt idx="435">
                  <c:v>18.5</c:v>
                </c:pt>
                <c:pt idx="436">
                  <c:v>22.25</c:v>
                </c:pt>
                <c:pt idx="437">
                  <c:v>23.75</c:v>
                </c:pt>
                <c:pt idx="438">
                  <c:v>27.25</c:v>
                </c:pt>
                <c:pt idx="439">
                  <c:v>10.5</c:v>
                </c:pt>
                <c:pt idx="440">
                  <c:v>26.5</c:v>
                </c:pt>
                <c:pt idx="441">
                  <c:v>10.75</c:v>
                </c:pt>
                <c:pt idx="442">
                  <c:v>18.5</c:v>
                </c:pt>
                <c:pt idx="443">
                  <c:v>23.5</c:v>
                </c:pt>
                <c:pt idx="444">
                  <c:v>26.25</c:v>
                </c:pt>
                <c:pt idx="445">
                  <c:v>10.5</c:v>
                </c:pt>
                <c:pt idx="446">
                  <c:v>27.25</c:v>
                </c:pt>
                <c:pt idx="447">
                  <c:v>10.75</c:v>
                </c:pt>
                <c:pt idx="448">
                  <c:v>10</c:v>
                </c:pt>
                <c:pt idx="449">
                  <c:v>9.25</c:v>
                </c:pt>
                <c:pt idx="450">
                  <c:v>26.25</c:v>
                </c:pt>
                <c:pt idx="451">
                  <c:v>6</c:v>
                </c:pt>
                <c:pt idx="452">
                  <c:v>11.5</c:v>
                </c:pt>
                <c:pt idx="453">
                  <c:v>10.75</c:v>
                </c:pt>
                <c:pt idx="454">
                  <c:v>14.5</c:v>
                </c:pt>
                <c:pt idx="455">
                  <c:v>10.5</c:v>
                </c:pt>
                <c:pt idx="456">
                  <c:v>10.25</c:v>
                </c:pt>
                <c:pt idx="457">
                  <c:v>10</c:v>
                </c:pt>
                <c:pt idx="458">
                  <c:v>15.75</c:v>
                </c:pt>
                <c:pt idx="459">
                  <c:v>23.75</c:v>
                </c:pt>
                <c:pt idx="460">
                  <c:v>26.25</c:v>
                </c:pt>
                <c:pt idx="461">
                  <c:v>10</c:v>
                </c:pt>
                <c:pt idx="462">
                  <c:v>5.5</c:v>
                </c:pt>
                <c:pt idx="463">
                  <c:v>12</c:v>
                </c:pt>
                <c:pt idx="464">
                  <c:v>26</c:v>
                </c:pt>
                <c:pt idx="465">
                  <c:v>19.5</c:v>
                </c:pt>
                <c:pt idx="466">
                  <c:v>22.25</c:v>
                </c:pt>
                <c:pt idx="467">
                  <c:v>14.25</c:v>
                </c:pt>
                <c:pt idx="468">
                  <c:v>19.75</c:v>
                </c:pt>
                <c:pt idx="469">
                  <c:v>5.75</c:v>
                </c:pt>
                <c:pt idx="470">
                  <c:v>9.75</c:v>
                </c:pt>
                <c:pt idx="471">
                  <c:v>5.5</c:v>
                </c:pt>
                <c:pt idx="472">
                  <c:v>27</c:v>
                </c:pt>
                <c:pt idx="473">
                  <c:v>22.25</c:v>
                </c:pt>
                <c:pt idx="474">
                  <c:v>5.25</c:v>
                </c:pt>
                <c:pt idx="475">
                  <c:v>26</c:v>
                </c:pt>
                <c:pt idx="476">
                  <c:v>27</c:v>
                </c:pt>
                <c:pt idx="477">
                  <c:v>21.5</c:v>
                </c:pt>
                <c:pt idx="478">
                  <c:v>18.25</c:v>
                </c:pt>
                <c:pt idx="479">
                  <c:v>10.75</c:v>
                </c:pt>
                <c:pt idx="480">
                  <c:v>20.75</c:v>
                </c:pt>
                <c:pt idx="481">
                  <c:v>18.5</c:v>
                </c:pt>
                <c:pt idx="482">
                  <c:v>8.75</c:v>
                </c:pt>
                <c:pt idx="483">
                  <c:v>11.75</c:v>
                </c:pt>
                <c:pt idx="484">
                  <c:v>27</c:v>
                </c:pt>
                <c:pt idx="485">
                  <c:v>22</c:v>
                </c:pt>
                <c:pt idx="486">
                  <c:v>20.5</c:v>
                </c:pt>
                <c:pt idx="487">
                  <c:v>12.5</c:v>
                </c:pt>
                <c:pt idx="488">
                  <c:v>13.75</c:v>
                </c:pt>
                <c:pt idx="489">
                  <c:v>10.5</c:v>
                </c:pt>
                <c:pt idx="490">
                  <c:v>10</c:v>
                </c:pt>
                <c:pt idx="491">
                  <c:v>13.5</c:v>
                </c:pt>
                <c:pt idx="492">
                  <c:v>21.5</c:v>
                </c:pt>
                <c:pt idx="493">
                  <c:v>10.5</c:v>
                </c:pt>
                <c:pt idx="494">
                  <c:v>8.75</c:v>
                </c:pt>
                <c:pt idx="495">
                  <c:v>9.5</c:v>
                </c:pt>
                <c:pt idx="496">
                  <c:v>20.25</c:v>
                </c:pt>
                <c:pt idx="497">
                  <c:v>11.5</c:v>
                </c:pt>
                <c:pt idx="498">
                  <c:v>10.5</c:v>
                </c:pt>
                <c:pt idx="499">
                  <c:v>20.75</c:v>
                </c:pt>
                <c:pt idx="500">
                  <c:v>26.25</c:v>
                </c:pt>
                <c:pt idx="501">
                  <c:v>13.75</c:v>
                </c:pt>
                <c:pt idx="502">
                  <c:v>14.5</c:v>
                </c:pt>
                <c:pt idx="503">
                  <c:v>10</c:v>
                </c:pt>
                <c:pt idx="504">
                  <c:v>15.75</c:v>
                </c:pt>
                <c:pt idx="505">
                  <c:v>13.75</c:v>
                </c:pt>
                <c:pt idx="506">
                  <c:v>4.5</c:v>
                </c:pt>
                <c:pt idx="507">
                  <c:v>11.5</c:v>
                </c:pt>
                <c:pt idx="508">
                  <c:v>10</c:v>
                </c:pt>
                <c:pt idx="509">
                  <c:v>14.5</c:v>
                </c:pt>
                <c:pt idx="510">
                  <c:v>10</c:v>
                </c:pt>
                <c:pt idx="511">
                  <c:v>10.5</c:v>
                </c:pt>
                <c:pt idx="512">
                  <c:v>26</c:v>
                </c:pt>
                <c:pt idx="513">
                  <c:v>12.5</c:v>
                </c:pt>
                <c:pt idx="514">
                  <c:v>21.25</c:v>
                </c:pt>
                <c:pt idx="515">
                  <c:v>26</c:v>
                </c:pt>
                <c:pt idx="516">
                  <c:v>19.25</c:v>
                </c:pt>
                <c:pt idx="517">
                  <c:v>13.75</c:v>
                </c:pt>
                <c:pt idx="518">
                  <c:v>10</c:v>
                </c:pt>
                <c:pt idx="519">
                  <c:v>4.5</c:v>
                </c:pt>
                <c:pt idx="520">
                  <c:v>19.5</c:v>
                </c:pt>
                <c:pt idx="521">
                  <c:v>9.75</c:v>
                </c:pt>
                <c:pt idx="522">
                  <c:v>19</c:v>
                </c:pt>
                <c:pt idx="523">
                  <c:v>10</c:v>
                </c:pt>
                <c:pt idx="524">
                  <c:v>9.25</c:v>
                </c:pt>
                <c:pt idx="525">
                  <c:v>18.25</c:v>
                </c:pt>
                <c:pt idx="526">
                  <c:v>4.25</c:v>
                </c:pt>
                <c:pt idx="527">
                  <c:v>20.25</c:v>
                </c:pt>
                <c:pt idx="528">
                  <c:v>19.5</c:v>
                </c:pt>
                <c:pt idx="529">
                  <c:v>21.25</c:v>
                </c:pt>
                <c:pt idx="530">
                  <c:v>20.25</c:v>
                </c:pt>
                <c:pt idx="531">
                  <c:v>20.5</c:v>
                </c:pt>
                <c:pt idx="532">
                  <c:v>9.75</c:v>
                </c:pt>
                <c:pt idx="533">
                  <c:v>9.75</c:v>
                </c:pt>
                <c:pt idx="534">
                  <c:v>13.5</c:v>
                </c:pt>
                <c:pt idx="535">
                  <c:v>3.5</c:v>
                </c:pt>
                <c:pt idx="536">
                  <c:v>10</c:v>
                </c:pt>
                <c:pt idx="537">
                  <c:v>3.75</c:v>
                </c:pt>
                <c:pt idx="538">
                  <c:v>3.75</c:v>
                </c:pt>
                <c:pt idx="539">
                  <c:v>19.5</c:v>
                </c:pt>
                <c:pt idx="540">
                  <c:v>20</c:v>
                </c:pt>
                <c:pt idx="541">
                  <c:v>18</c:v>
                </c:pt>
                <c:pt idx="542">
                  <c:v>9.75</c:v>
                </c:pt>
                <c:pt idx="543">
                  <c:v>3.75</c:v>
                </c:pt>
                <c:pt idx="544">
                  <c:v>19.5</c:v>
                </c:pt>
                <c:pt idx="545">
                  <c:v>10</c:v>
                </c:pt>
                <c:pt idx="546">
                  <c:v>19.5</c:v>
                </c:pt>
                <c:pt idx="547">
                  <c:v>3.75</c:v>
                </c:pt>
                <c:pt idx="548">
                  <c:v>9.75</c:v>
                </c:pt>
                <c:pt idx="549">
                  <c:v>3.75</c:v>
                </c:pt>
                <c:pt idx="550">
                  <c:v>3.75</c:v>
                </c:pt>
                <c:pt idx="551">
                  <c:v>9.75</c:v>
                </c:pt>
                <c:pt idx="552">
                  <c:v>16.25</c:v>
                </c:pt>
                <c:pt idx="553">
                  <c:v>10</c:v>
                </c:pt>
                <c:pt idx="554">
                  <c:v>4</c:v>
                </c:pt>
                <c:pt idx="555">
                  <c:v>9.75</c:v>
                </c:pt>
                <c:pt idx="556">
                  <c:v>11.5</c:v>
                </c:pt>
                <c:pt idx="557">
                  <c:v>3.75</c:v>
                </c:pt>
                <c:pt idx="558">
                  <c:v>10</c:v>
                </c:pt>
                <c:pt idx="559">
                  <c:v>9.75</c:v>
                </c:pt>
                <c:pt idx="560">
                  <c:v>3.5</c:v>
                </c:pt>
                <c:pt idx="561">
                  <c:v>4</c:v>
                </c:pt>
                <c:pt idx="562">
                  <c:v>3.75</c:v>
                </c:pt>
                <c:pt idx="563">
                  <c:v>17</c:v>
                </c:pt>
                <c:pt idx="564">
                  <c:v>18</c:v>
                </c:pt>
                <c:pt idx="565">
                  <c:v>10</c:v>
                </c:pt>
                <c:pt idx="566">
                  <c:v>7.25</c:v>
                </c:pt>
                <c:pt idx="567">
                  <c:v>6.5</c:v>
                </c:pt>
                <c:pt idx="568">
                  <c:v>3.5</c:v>
                </c:pt>
                <c:pt idx="569">
                  <c:v>3.5</c:v>
                </c:pt>
                <c:pt idx="570">
                  <c:v>9</c:v>
                </c:pt>
                <c:pt idx="571">
                  <c:v>3.5</c:v>
                </c:pt>
                <c:pt idx="572">
                  <c:v>12.75</c:v>
                </c:pt>
                <c:pt idx="573">
                  <c:v>3.5</c:v>
                </c:pt>
                <c:pt idx="574">
                  <c:v>9.5</c:v>
                </c:pt>
                <c:pt idx="575">
                  <c:v>3.5</c:v>
                </c:pt>
                <c:pt idx="576">
                  <c:v>9.25</c:v>
                </c:pt>
                <c:pt idx="577">
                  <c:v>10</c:v>
                </c:pt>
                <c:pt idx="578">
                  <c:v>3.5</c:v>
                </c:pt>
                <c:pt idx="579">
                  <c:v>3.5</c:v>
                </c:pt>
                <c:pt idx="580">
                  <c:v>10.75</c:v>
                </c:pt>
                <c:pt idx="581">
                  <c:v>3.5</c:v>
                </c:pt>
                <c:pt idx="582">
                  <c:v>12.75</c:v>
                </c:pt>
                <c:pt idx="583">
                  <c:v>3.5</c:v>
                </c:pt>
                <c:pt idx="584">
                  <c:v>6.5</c:v>
                </c:pt>
                <c:pt idx="585">
                  <c:v>1.25</c:v>
                </c:pt>
                <c:pt idx="586">
                  <c:v>10.25</c:v>
                </c:pt>
                <c:pt idx="587">
                  <c:v>5.75</c:v>
                </c:pt>
                <c:pt idx="588">
                  <c:v>3.5</c:v>
                </c:pt>
                <c:pt idx="589">
                  <c:v>3.5</c:v>
                </c:pt>
                <c:pt idx="590">
                  <c:v>3.5</c:v>
                </c:pt>
                <c:pt idx="591">
                  <c:v>3.5</c:v>
                </c:pt>
                <c:pt idx="592">
                  <c:v>10.5</c:v>
                </c:pt>
                <c:pt idx="593">
                  <c:v>9</c:v>
                </c:pt>
                <c:pt idx="594">
                  <c:v>3.5</c:v>
                </c:pt>
                <c:pt idx="595">
                  <c:v>9</c:v>
                </c:pt>
                <c:pt idx="596">
                  <c:v>18.25</c:v>
                </c:pt>
                <c:pt idx="597">
                  <c:v>9</c:v>
                </c:pt>
                <c:pt idx="598">
                  <c:v>3.5</c:v>
                </c:pt>
                <c:pt idx="599">
                  <c:v>3.5</c:v>
                </c:pt>
                <c:pt idx="600">
                  <c:v>10</c:v>
                </c:pt>
                <c:pt idx="601">
                  <c:v>14.75</c:v>
                </c:pt>
                <c:pt idx="602">
                  <c:v>9</c:v>
                </c:pt>
                <c:pt idx="603">
                  <c:v>9</c:v>
                </c:pt>
                <c:pt idx="604">
                  <c:v>9.75</c:v>
                </c:pt>
                <c:pt idx="605">
                  <c:v>2.5</c:v>
                </c:pt>
                <c:pt idx="606">
                  <c:v>13</c:v>
                </c:pt>
                <c:pt idx="607">
                  <c:v>9</c:v>
                </c:pt>
                <c:pt idx="608">
                  <c:v>6.5</c:v>
                </c:pt>
                <c:pt idx="609">
                  <c:v>2.5</c:v>
                </c:pt>
                <c:pt idx="610">
                  <c:v>3.25</c:v>
                </c:pt>
                <c:pt idx="611">
                  <c:v>9</c:v>
                </c:pt>
                <c:pt idx="612">
                  <c:v>5</c:v>
                </c:pt>
                <c:pt idx="613">
                  <c:v>3.5</c:v>
                </c:pt>
                <c:pt idx="614">
                  <c:v>12</c:v>
                </c:pt>
                <c:pt idx="615">
                  <c:v>6</c:v>
                </c:pt>
                <c:pt idx="616">
                  <c:v>3.5</c:v>
                </c:pt>
                <c:pt idx="617">
                  <c:v>9</c:v>
                </c:pt>
                <c:pt idx="618">
                  <c:v>9</c:v>
                </c:pt>
                <c:pt idx="619">
                  <c:v>3.5</c:v>
                </c:pt>
                <c:pt idx="620">
                  <c:v>9</c:v>
                </c:pt>
                <c:pt idx="621">
                  <c:v>6.25</c:v>
                </c:pt>
                <c:pt idx="622">
                  <c:v>17</c:v>
                </c:pt>
                <c:pt idx="623">
                  <c:v>3.5</c:v>
                </c:pt>
                <c:pt idx="624">
                  <c:v>4.75</c:v>
                </c:pt>
                <c:pt idx="625">
                  <c:v>1.25</c:v>
                </c:pt>
                <c:pt idx="626">
                  <c:v>3.25</c:v>
                </c:pt>
                <c:pt idx="627">
                  <c:v>11</c:v>
                </c:pt>
                <c:pt idx="628">
                  <c:v>3.5</c:v>
                </c:pt>
                <c:pt idx="629">
                  <c:v>4.25</c:v>
                </c:pt>
                <c:pt idx="630">
                  <c:v>10</c:v>
                </c:pt>
                <c:pt idx="631">
                  <c:v>16</c:v>
                </c:pt>
                <c:pt idx="632">
                  <c:v>1</c:v>
                </c:pt>
                <c:pt idx="633">
                  <c:v>8.5</c:v>
                </c:pt>
                <c:pt idx="634">
                  <c:v>11.5</c:v>
                </c:pt>
                <c:pt idx="635">
                  <c:v>12</c:v>
                </c:pt>
                <c:pt idx="636">
                  <c:v>8.75</c:v>
                </c:pt>
                <c:pt idx="637">
                  <c:v>3.5</c:v>
                </c:pt>
                <c:pt idx="638">
                  <c:v>12.5</c:v>
                </c:pt>
                <c:pt idx="639">
                  <c:v>1.25</c:v>
                </c:pt>
                <c:pt idx="640">
                  <c:v>4.5</c:v>
                </c:pt>
                <c:pt idx="641">
                  <c:v>8.5</c:v>
                </c:pt>
                <c:pt idx="642">
                  <c:v>11.5</c:v>
                </c:pt>
                <c:pt idx="643">
                  <c:v>3.25</c:v>
                </c:pt>
                <c:pt idx="644">
                  <c:v>3.75</c:v>
                </c:pt>
                <c:pt idx="645">
                  <c:v>4.25</c:v>
                </c:pt>
                <c:pt idx="646">
                  <c:v>3.5</c:v>
                </c:pt>
                <c:pt idx="647">
                  <c:v>8</c:v>
                </c:pt>
                <c:pt idx="648">
                  <c:v>1.25</c:v>
                </c:pt>
                <c:pt idx="649">
                  <c:v>4.75</c:v>
                </c:pt>
                <c:pt idx="650">
                  <c:v>9.75</c:v>
                </c:pt>
                <c:pt idx="651">
                  <c:v>8.75</c:v>
                </c:pt>
                <c:pt idx="652">
                  <c:v>8</c:v>
                </c:pt>
                <c:pt idx="653">
                  <c:v>12.75</c:v>
                </c:pt>
                <c:pt idx="654">
                  <c:v>3.25</c:v>
                </c:pt>
                <c:pt idx="655">
                  <c:v>9</c:v>
                </c:pt>
                <c:pt idx="656">
                  <c:v>8.5</c:v>
                </c:pt>
                <c:pt idx="657">
                  <c:v>8</c:v>
                </c:pt>
                <c:pt idx="658">
                  <c:v>10.25</c:v>
                </c:pt>
                <c:pt idx="659">
                  <c:v>11.75</c:v>
                </c:pt>
                <c:pt idx="660">
                  <c:v>11.5</c:v>
                </c:pt>
                <c:pt idx="661">
                  <c:v>1.25</c:v>
                </c:pt>
                <c:pt idx="662">
                  <c:v>8.75</c:v>
                </c:pt>
                <c:pt idx="663">
                  <c:v>9</c:v>
                </c:pt>
                <c:pt idx="664">
                  <c:v>9</c:v>
                </c:pt>
                <c:pt idx="665">
                  <c:v>5.75</c:v>
                </c:pt>
                <c:pt idx="666">
                  <c:v>7</c:v>
                </c:pt>
                <c:pt idx="667">
                  <c:v>9</c:v>
                </c:pt>
                <c:pt idx="668">
                  <c:v>9.5</c:v>
                </c:pt>
                <c:pt idx="669">
                  <c:v>12.25</c:v>
                </c:pt>
                <c:pt idx="670">
                  <c:v>6.5</c:v>
                </c:pt>
                <c:pt idx="671">
                  <c:v>7</c:v>
                </c:pt>
                <c:pt idx="672">
                  <c:v>11.5</c:v>
                </c:pt>
                <c:pt idx="673">
                  <c:v>8</c:v>
                </c:pt>
                <c:pt idx="674">
                  <c:v>9</c:v>
                </c:pt>
                <c:pt idx="675">
                  <c:v>8.5</c:v>
                </c:pt>
                <c:pt idx="676">
                  <c:v>9</c:v>
                </c:pt>
                <c:pt idx="677">
                  <c:v>3.25</c:v>
                </c:pt>
                <c:pt idx="678">
                  <c:v>4.25</c:v>
                </c:pt>
                <c:pt idx="679">
                  <c:v>9.75</c:v>
                </c:pt>
                <c:pt idx="680">
                  <c:v>8.5</c:v>
                </c:pt>
                <c:pt idx="681">
                  <c:v>14</c:v>
                </c:pt>
                <c:pt idx="682">
                  <c:v>7</c:v>
                </c:pt>
                <c:pt idx="683">
                  <c:v>9</c:v>
                </c:pt>
                <c:pt idx="684">
                  <c:v>9</c:v>
                </c:pt>
                <c:pt idx="685">
                  <c:v>10</c:v>
                </c:pt>
                <c:pt idx="686">
                  <c:v>11.5</c:v>
                </c:pt>
                <c:pt idx="687">
                  <c:v>6.5</c:v>
                </c:pt>
                <c:pt idx="688">
                  <c:v>3.25</c:v>
                </c:pt>
                <c:pt idx="689">
                  <c:v>4.25</c:v>
                </c:pt>
                <c:pt idx="690">
                  <c:v>7</c:v>
                </c:pt>
                <c:pt idx="691">
                  <c:v>9.75</c:v>
                </c:pt>
                <c:pt idx="692">
                  <c:v>10</c:v>
                </c:pt>
                <c:pt idx="693">
                  <c:v>8.25</c:v>
                </c:pt>
                <c:pt idx="694">
                  <c:v>1</c:v>
                </c:pt>
                <c:pt idx="695">
                  <c:v>9.75</c:v>
                </c:pt>
                <c:pt idx="696">
                  <c:v>4.25</c:v>
                </c:pt>
                <c:pt idx="697">
                  <c:v>4.75</c:v>
                </c:pt>
                <c:pt idx="698">
                  <c:v>9.75</c:v>
                </c:pt>
                <c:pt idx="699">
                  <c:v>10</c:v>
                </c:pt>
                <c:pt idx="700">
                  <c:v>9.25</c:v>
                </c:pt>
                <c:pt idx="701">
                  <c:v>3.75</c:v>
                </c:pt>
                <c:pt idx="702">
                  <c:v>5.75</c:v>
                </c:pt>
                <c:pt idx="703">
                  <c:v>1</c:v>
                </c:pt>
                <c:pt idx="704">
                  <c:v>6.5</c:v>
                </c:pt>
                <c:pt idx="705">
                  <c:v>8.75</c:v>
                </c:pt>
                <c:pt idx="706">
                  <c:v>13</c:v>
                </c:pt>
                <c:pt idx="707">
                  <c:v>9.75</c:v>
                </c:pt>
                <c:pt idx="708">
                  <c:v>8.25</c:v>
                </c:pt>
                <c:pt idx="709">
                  <c:v>4.25</c:v>
                </c:pt>
                <c:pt idx="710">
                  <c:v>9.75</c:v>
                </c:pt>
                <c:pt idx="711">
                  <c:v>6.5</c:v>
                </c:pt>
                <c:pt idx="712">
                  <c:v>3.5</c:v>
                </c:pt>
                <c:pt idx="713">
                  <c:v>5.75</c:v>
                </c:pt>
                <c:pt idx="714">
                  <c:v>6.5</c:v>
                </c:pt>
                <c:pt idx="715">
                  <c:v>9.75</c:v>
                </c:pt>
                <c:pt idx="716">
                  <c:v>6.75</c:v>
                </c:pt>
                <c:pt idx="717">
                  <c:v>8.75</c:v>
                </c:pt>
                <c:pt idx="718">
                  <c:v>9.75</c:v>
                </c:pt>
                <c:pt idx="719">
                  <c:v>10</c:v>
                </c:pt>
                <c:pt idx="720">
                  <c:v>3.5</c:v>
                </c:pt>
                <c:pt idx="721">
                  <c:v>9.75</c:v>
                </c:pt>
                <c:pt idx="722">
                  <c:v>10.25</c:v>
                </c:pt>
                <c:pt idx="723">
                  <c:v>6.5</c:v>
                </c:pt>
                <c:pt idx="724">
                  <c:v>8</c:v>
                </c:pt>
                <c:pt idx="725">
                  <c:v>7.5</c:v>
                </c:pt>
                <c:pt idx="726">
                  <c:v>7</c:v>
                </c:pt>
                <c:pt idx="727">
                  <c:v>3.75</c:v>
                </c:pt>
                <c:pt idx="728">
                  <c:v>6.5</c:v>
                </c:pt>
                <c:pt idx="729">
                  <c:v>3.75</c:v>
                </c:pt>
                <c:pt idx="730">
                  <c:v>7</c:v>
                </c:pt>
                <c:pt idx="731">
                  <c:v>10</c:v>
                </c:pt>
                <c:pt idx="732">
                  <c:v>7</c:v>
                </c:pt>
                <c:pt idx="733">
                  <c:v>9.75</c:v>
                </c:pt>
                <c:pt idx="734">
                  <c:v>8.5</c:v>
                </c:pt>
                <c:pt idx="735">
                  <c:v>6.5</c:v>
                </c:pt>
                <c:pt idx="736">
                  <c:v>3.5</c:v>
                </c:pt>
                <c:pt idx="737">
                  <c:v>7</c:v>
                </c:pt>
                <c:pt idx="738">
                  <c:v>10</c:v>
                </c:pt>
                <c:pt idx="739">
                  <c:v>7</c:v>
                </c:pt>
                <c:pt idx="740">
                  <c:v>4.25</c:v>
                </c:pt>
                <c:pt idx="741">
                  <c:v>5.75</c:v>
                </c:pt>
                <c:pt idx="742">
                  <c:v>5.75</c:v>
                </c:pt>
                <c:pt idx="743">
                  <c:v>5.75</c:v>
                </c:pt>
                <c:pt idx="744">
                  <c:v>5.75</c:v>
                </c:pt>
                <c:pt idx="745">
                  <c:v>9</c:v>
                </c:pt>
                <c:pt idx="746">
                  <c:v>6.75</c:v>
                </c:pt>
                <c:pt idx="747">
                  <c:v>3.5</c:v>
                </c:pt>
                <c:pt idx="748">
                  <c:v>5.75</c:v>
                </c:pt>
                <c:pt idx="749">
                  <c:v>7</c:v>
                </c:pt>
                <c:pt idx="750">
                  <c:v>5.75</c:v>
                </c:pt>
                <c:pt idx="751">
                  <c:v>3.5</c:v>
                </c:pt>
                <c:pt idx="752">
                  <c:v>7</c:v>
                </c:pt>
                <c:pt idx="753">
                  <c:v>4.25</c:v>
                </c:pt>
                <c:pt idx="754">
                  <c:v>2</c:v>
                </c:pt>
                <c:pt idx="755">
                  <c:v>6.75</c:v>
                </c:pt>
                <c:pt idx="756">
                  <c:v>4.25</c:v>
                </c:pt>
                <c:pt idx="757">
                  <c:v>3.5</c:v>
                </c:pt>
                <c:pt idx="758">
                  <c:v>5</c:v>
                </c:pt>
                <c:pt idx="759">
                  <c:v>7.5</c:v>
                </c:pt>
                <c:pt idx="760">
                  <c:v>3</c:v>
                </c:pt>
                <c:pt idx="761">
                  <c:v>3.5</c:v>
                </c:pt>
                <c:pt idx="762">
                  <c:v>4.25</c:v>
                </c:pt>
                <c:pt idx="763">
                  <c:v>5</c:v>
                </c:pt>
                <c:pt idx="764">
                  <c:v>7.5</c:v>
                </c:pt>
                <c:pt idx="765">
                  <c:v>3</c:v>
                </c:pt>
                <c:pt idx="766">
                  <c:v>4.25</c:v>
                </c:pt>
                <c:pt idx="767">
                  <c:v>6.75</c:v>
                </c:pt>
                <c:pt idx="768">
                  <c:v>5.75</c:v>
                </c:pt>
                <c:pt idx="769">
                  <c:v>4.25</c:v>
                </c:pt>
                <c:pt idx="770">
                  <c:v>5.25</c:v>
                </c:pt>
                <c:pt idx="771">
                  <c:v>3</c:v>
                </c:pt>
                <c:pt idx="772">
                  <c:v>3.5</c:v>
                </c:pt>
                <c:pt idx="773">
                  <c:v>5.25</c:v>
                </c:pt>
                <c:pt idx="774">
                  <c:v>6.75</c:v>
                </c:pt>
                <c:pt idx="775">
                  <c:v>3.75</c:v>
                </c:pt>
                <c:pt idx="776">
                  <c:v>5</c:v>
                </c:pt>
                <c:pt idx="777">
                  <c:v>4.75</c:v>
                </c:pt>
                <c:pt idx="778">
                  <c:v>3.25</c:v>
                </c:pt>
                <c:pt idx="779">
                  <c:v>3</c:v>
                </c:pt>
                <c:pt idx="780">
                  <c:v>3.25</c:v>
                </c:pt>
                <c:pt idx="781">
                  <c:v>7</c:v>
                </c:pt>
                <c:pt idx="782">
                  <c:v>2.25</c:v>
                </c:pt>
                <c:pt idx="783">
                  <c:v>5.25</c:v>
                </c:pt>
                <c:pt idx="784">
                  <c:v>5.25</c:v>
                </c:pt>
                <c:pt idx="785">
                  <c:v>4.75</c:v>
                </c:pt>
                <c:pt idx="786">
                  <c:v>5.25</c:v>
                </c:pt>
                <c:pt idx="787">
                  <c:v>5.75</c:v>
                </c:pt>
                <c:pt idx="788">
                  <c:v>2.25</c:v>
                </c:pt>
                <c:pt idx="789">
                  <c:v>4.75</c:v>
                </c:pt>
                <c:pt idx="790">
                  <c:v>5.75</c:v>
                </c:pt>
                <c:pt idx="791">
                  <c:v>2.75</c:v>
                </c:pt>
                <c:pt idx="792">
                  <c:v>4.75</c:v>
                </c:pt>
                <c:pt idx="793">
                  <c:v>1.5</c:v>
                </c:pt>
                <c:pt idx="794">
                  <c:v>4.75</c:v>
                </c:pt>
                <c:pt idx="795">
                  <c:v>1.5</c:v>
                </c:pt>
                <c:pt idx="796">
                  <c:v>1.25</c:v>
                </c:pt>
                <c:pt idx="797">
                  <c:v>2.75</c:v>
                </c:pt>
                <c:pt idx="798">
                  <c:v>2.75</c:v>
                </c:pt>
                <c:pt idx="799">
                  <c:v>3.25</c:v>
                </c:pt>
                <c:pt idx="800">
                  <c:v>1.5</c:v>
                </c:pt>
                <c:pt idx="801">
                  <c:v>1.25</c:v>
                </c:pt>
                <c:pt idx="802">
                  <c:v>3</c:v>
                </c:pt>
                <c:pt idx="803">
                  <c:v>1.75</c:v>
                </c:pt>
                <c:pt idx="804">
                  <c:v>1.25</c:v>
                </c:pt>
                <c:pt idx="805">
                  <c:v>3.5</c:v>
                </c:pt>
                <c:pt idx="806">
                  <c:v>1</c:v>
                </c:pt>
                <c:pt idx="807">
                  <c:v>3</c:v>
                </c:pt>
                <c:pt idx="808">
                  <c:v>3.75</c:v>
                </c:pt>
                <c:pt idx="809">
                  <c:v>0</c:v>
                </c:pt>
                <c:pt idx="810">
                  <c:v>5.25</c:v>
                </c:pt>
                <c:pt idx="811">
                  <c:v>1.5</c:v>
                </c:pt>
                <c:pt idx="812">
                  <c:v>1.25</c:v>
                </c:pt>
                <c:pt idx="813">
                  <c:v>3.25</c:v>
                </c:pt>
                <c:pt idx="814">
                  <c:v>1.5</c:v>
                </c:pt>
                <c:pt idx="815">
                  <c:v>4.5</c:v>
                </c:pt>
                <c:pt idx="816">
                  <c:v>1.25</c:v>
                </c:pt>
                <c:pt idx="817">
                  <c:v>1.25</c:v>
                </c:pt>
                <c:pt idx="818">
                  <c:v>3.75</c:v>
                </c:pt>
                <c:pt idx="819">
                  <c:v>3.25</c:v>
                </c:pt>
                <c:pt idx="820">
                  <c:v>4.25</c:v>
                </c:pt>
                <c:pt idx="821">
                  <c:v>2.75</c:v>
                </c:pt>
                <c:pt idx="822">
                  <c:v>4</c:v>
                </c:pt>
                <c:pt idx="823">
                  <c:v>2.75</c:v>
                </c:pt>
                <c:pt idx="824">
                  <c:v>4.5</c:v>
                </c:pt>
                <c:pt idx="825">
                  <c:v>4.25</c:v>
                </c:pt>
                <c:pt idx="826">
                  <c:v>4.25</c:v>
                </c:pt>
                <c:pt idx="827">
                  <c:v>4.5</c:v>
                </c:pt>
                <c:pt idx="828">
                  <c:v>4.75</c:v>
                </c:pt>
                <c:pt idx="829">
                  <c:v>1.75</c:v>
                </c:pt>
                <c:pt idx="830">
                  <c:v>4.25</c:v>
                </c:pt>
                <c:pt idx="831">
                  <c:v>4</c:v>
                </c:pt>
                <c:pt idx="832">
                  <c:v>3.5</c:v>
                </c:pt>
                <c:pt idx="833">
                  <c:v>3.25</c:v>
                </c:pt>
                <c:pt idx="834">
                  <c:v>4.75</c:v>
                </c:pt>
                <c:pt idx="835">
                  <c:v>4.75</c:v>
                </c:pt>
                <c:pt idx="836">
                  <c:v>3.5</c:v>
                </c:pt>
                <c:pt idx="837">
                  <c:v>3.5</c:v>
                </c:pt>
                <c:pt idx="838">
                  <c:v>1.25</c:v>
                </c:pt>
                <c:pt idx="839">
                  <c:v>4</c:v>
                </c:pt>
                <c:pt idx="840">
                  <c:v>3.5</c:v>
                </c:pt>
                <c:pt idx="841">
                  <c:v>4</c:v>
                </c:pt>
                <c:pt idx="842">
                  <c:v>3.5</c:v>
                </c:pt>
                <c:pt idx="843">
                  <c:v>1.25</c:v>
                </c:pt>
                <c:pt idx="844">
                  <c:v>0.5</c:v>
                </c:pt>
                <c:pt idx="845">
                  <c:v>3.75</c:v>
                </c:pt>
                <c:pt idx="846">
                  <c:v>2.75</c:v>
                </c:pt>
                <c:pt idx="847">
                  <c:v>0.5</c:v>
                </c:pt>
                <c:pt idx="848">
                  <c:v>1.25</c:v>
                </c:pt>
                <c:pt idx="849">
                  <c:v>3.5</c:v>
                </c:pt>
                <c:pt idx="850">
                  <c:v>3.5</c:v>
                </c:pt>
                <c:pt idx="851">
                  <c:v>0.5</c:v>
                </c:pt>
                <c:pt idx="852">
                  <c:v>3.5</c:v>
                </c:pt>
                <c:pt idx="853">
                  <c:v>3.25</c:v>
                </c:pt>
                <c:pt idx="854">
                  <c:v>3.75</c:v>
                </c:pt>
                <c:pt idx="855">
                  <c:v>0</c:v>
                </c:pt>
                <c:pt idx="856">
                  <c:v>2.75</c:v>
                </c:pt>
                <c:pt idx="857">
                  <c:v>0</c:v>
                </c:pt>
                <c:pt idx="858">
                  <c:v>0</c:v>
                </c:pt>
                <c:pt idx="859">
                  <c:v>3.5</c:v>
                </c:pt>
                <c:pt idx="860">
                  <c:v>1.5</c:v>
                </c:pt>
                <c:pt idx="861">
                  <c:v>0.5</c:v>
                </c:pt>
                <c:pt idx="862">
                  <c:v>1</c:v>
                </c:pt>
                <c:pt idx="863">
                  <c:v>1.5</c:v>
                </c:pt>
                <c:pt idx="864">
                  <c:v>3.5</c:v>
                </c:pt>
                <c:pt idx="865">
                  <c:v>1.25</c:v>
                </c:pt>
                <c:pt idx="866">
                  <c:v>1.25</c:v>
                </c:pt>
                <c:pt idx="867">
                  <c:v>0.5</c:v>
                </c:pt>
                <c:pt idx="868">
                  <c:v>1.25</c:v>
                </c:pt>
                <c:pt idx="869">
                  <c:v>1.75</c:v>
                </c:pt>
                <c:pt idx="870">
                  <c:v>2.75</c:v>
                </c:pt>
                <c:pt idx="871">
                  <c:v>1.75</c:v>
                </c:pt>
                <c:pt idx="872">
                  <c:v>2.75</c:v>
                </c:pt>
                <c:pt idx="873">
                  <c:v>3</c:v>
                </c:pt>
                <c:pt idx="874">
                  <c:v>2.75</c:v>
                </c:pt>
                <c:pt idx="875">
                  <c:v>1.75</c:v>
                </c:pt>
                <c:pt idx="876">
                  <c:v>2.75</c:v>
                </c:pt>
                <c:pt idx="877">
                  <c:v>1.75</c:v>
                </c:pt>
                <c:pt idx="878">
                  <c:v>0</c:v>
                </c:pt>
                <c:pt idx="879">
                  <c:v>2.5</c:v>
                </c:pt>
                <c:pt idx="880">
                  <c:v>3.5</c:v>
                </c:pt>
                <c:pt idx="881">
                  <c:v>1.75</c:v>
                </c:pt>
                <c:pt idx="882">
                  <c:v>1</c:v>
                </c:pt>
                <c:pt idx="883">
                  <c:v>1.75</c:v>
                </c:pt>
                <c:pt idx="884">
                  <c:v>1</c:v>
                </c:pt>
                <c:pt idx="885">
                  <c:v>1.75</c:v>
                </c:pt>
                <c:pt idx="886">
                  <c:v>1</c:v>
                </c:pt>
                <c:pt idx="887">
                  <c:v>2</c:v>
                </c:pt>
                <c:pt idx="888">
                  <c:v>2.75</c:v>
                </c:pt>
                <c:pt idx="889">
                  <c:v>2.75</c:v>
                </c:pt>
                <c:pt idx="890">
                  <c:v>0.5</c:v>
                </c:pt>
                <c:pt idx="891">
                  <c:v>1</c:v>
                </c:pt>
                <c:pt idx="892">
                  <c:v>2.75</c:v>
                </c:pt>
                <c:pt idx="893">
                  <c:v>2.25</c:v>
                </c:pt>
                <c:pt idx="894">
                  <c:v>2.5</c:v>
                </c:pt>
                <c:pt idx="895">
                  <c:v>1.75</c:v>
                </c:pt>
                <c:pt idx="896">
                  <c:v>2.75</c:v>
                </c:pt>
                <c:pt idx="897">
                  <c:v>0</c:v>
                </c:pt>
                <c:pt idx="898">
                  <c:v>1</c:v>
                </c:pt>
                <c:pt idx="899">
                  <c:v>2.5</c:v>
                </c:pt>
                <c:pt idx="900">
                  <c:v>2.25</c:v>
                </c:pt>
                <c:pt idx="901">
                  <c:v>1.75</c:v>
                </c:pt>
                <c:pt idx="902">
                  <c:v>2</c:v>
                </c:pt>
                <c:pt idx="903">
                  <c:v>3.25</c:v>
                </c:pt>
                <c:pt idx="904">
                  <c:v>2.5</c:v>
                </c:pt>
                <c:pt idx="905">
                  <c:v>2.75</c:v>
                </c:pt>
                <c:pt idx="906">
                  <c:v>2.5</c:v>
                </c:pt>
                <c:pt idx="907">
                  <c:v>1.75</c:v>
                </c:pt>
                <c:pt idx="908">
                  <c:v>2.75</c:v>
                </c:pt>
                <c:pt idx="909">
                  <c:v>1.75</c:v>
                </c:pt>
                <c:pt idx="910">
                  <c:v>3</c:v>
                </c:pt>
                <c:pt idx="911">
                  <c:v>2.25</c:v>
                </c:pt>
                <c:pt idx="912">
                  <c:v>1.75</c:v>
                </c:pt>
                <c:pt idx="913">
                  <c:v>2.5</c:v>
                </c:pt>
                <c:pt idx="914">
                  <c:v>0.75</c:v>
                </c:pt>
                <c:pt idx="915">
                  <c:v>2.5</c:v>
                </c:pt>
                <c:pt idx="916">
                  <c:v>0.5</c:v>
                </c:pt>
                <c:pt idx="917">
                  <c:v>2.25</c:v>
                </c:pt>
                <c:pt idx="918">
                  <c:v>1.75</c:v>
                </c:pt>
                <c:pt idx="919">
                  <c:v>1.75</c:v>
                </c:pt>
                <c:pt idx="920">
                  <c:v>0.5</c:v>
                </c:pt>
                <c:pt idx="921">
                  <c:v>0</c:v>
                </c:pt>
                <c:pt idx="922">
                  <c:v>2.25</c:v>
                </c:pt>
                <c:pt idx="923">
                  <c:v>1.75</c:v>
                </c:pt>
                <c:pt idx="924">
                  <c:v>2.25</c:v>
                </c:pt>
                <c:pt idx="925">
                  <c:v>1.75</c:v>
                </c:pt>
                <c:pt idx="926">
                  <c:v>2.25</c:v>
                </c:pt>
                <c:pt idx="927">
                  <c:v>1</c:v>
                </c:pt>
                <c:pt idx="928">
                  <c:v>1.75</c:v>
                </c:pt>
                <c:pt idx="929">
                  <c:v>0</c:v>
                </c:pt>
                <c:pt idx="930">
                  <c:v>2.25</c:v>
                </c:pt>
                <c:pt idx="931">
                  <c:v>0.5</c:v>
                </c:pt>
                <c:pt idx="932">
                  <c:v>1.75</c:v>
                </c:pt>
                <c:pt idx="933">
                  <c:v>2.25</c:v>
                </c:pt>
                <c:pt idx="934">
                  <c:v>1.75</c:v>
                </c:pt>
                <c:pt idx="935">
                  <c:v>2.25</c:v>
                </c:pt>
                <c:pt idx="936">
                  <c:v>2.25</c:v>
                </c:pt>
                <c:pt idx="937">
                  <c:v>0</c:v>
                </c:pt>
                <c:pt idx="938">
                  <c:v>1.75</c:v>
                </c:pt>
                <c:pt idx="939">
                  <c:v>1</c:v>
                </c:pt>
                <c:pt idx="940">
                  <c:v>2.25</c:v>
                </c:pt>
                <c:pt idx="941">
                  <c:v>1.75</c:v>
                </c:pt>
                <c:pt idx="942">
                  <c:v>0</c:v>
                </c:pt>
                <c:pt idx="943">
                  <c:v>2</c:v>
                </c:pt>
                <c:pt idx="944">
                  <c:v>2.25</c:v>
                </c:pt>
                <c:pt idx="945">
                  <c:v>1</c:v>
                </c:pt>
                <c:pt idx="946">
                  <c:v>2</c:v>
                </c:pt>
                <c:pt idx="947">
                  <c:v>2.25</c:v>
                </c:pt>
                <c:pt idx="948">
                  <c:v>2.25</c:v>
                </c:pt>
                <c:pt idx="949">
                  <c:v>2</c:v>
                </c:pt>
                <c:pt idx="950">
                  <c:v>1.25</c:v>
                </c:pt>
                <c:pt idx="951">
                  <c:v>2</c:v>
                </c:pt>
                <c:pt idx="952">
                  <c:v>0.75</c:v>
                </c:pt>
                <c:pt idx="953">
                  <c:v>1.75</c:v>
                </c:pt>
                <c:pt idx="954">
                  <c:v>1.25</c:v>
                </c:pt>
                <c:pt idx="955">
                  <c:v>0.25</c:v>
                </c:pt>
                <c:pt idx="956">
                  <c:v>1</c:v>
                </c:pt>
                <c:pt idx="957">
                  <c:v>1.5</c:v>
                </c:pt>
                <c:pt idx="958">
                  <c:v>0.75</c:v>
                </c:pt>
                <c:pt idx="959">
                  <c:v>1.75</c:v>
                </c:pt>
                <c:pt idx="960">
                  <c:v>1.25</c:v>
                </c:pt>
                <c:pt idx="961">
                  <c:v>0</c:v>
                </c:pt>
                <c:pt idx="962">
                  <c:v>1.25</c:v>
                </c:pt>
                <c:pt idx="963">
                  <c:v>1</c:v>
                </c:pt>
                <c:pt idx="964">
                  <c:v>1</c:v>
                </c:pt>
                <c:pt idx="965">
                  <c:v>1.25</c:v>
                </c:pt>
                <c:pt idx="966">
                  <c:v>0</c:v>
                </c:pt>
                <c:pt idx="967">
                  <c:v>1.25</c:v>
                </c:pt>
                <c:pt idx="968">
                  <c:v>0</c:v>
                </c:pt>
                <c:pt idx="969">
                  <c:v>1.25</c:v>
                </c:pt>
                <c:pt idx="970">
                  <c:v>1</c:v>
                </c:pt>
                <c:pt idx="971">
                  <c:v>1.25</c:v>
                </c:pt>
                <c:pt idx="972">
                  <c:v>1.25</c:v>
                </c:pt>
                <c:pt idx="973">
                  <c:v>1</c:v>
                </c:pt>
                <c:pt idx="974">
                  <c:v>1.25</c:v>
                </c:pt>
                <c:pt idx="975">
                  <c:v>1</c:v>
                </c:pt>
                <c:pt idx="976">
                  <c:v>1.5</c:v>
                </c:pt>
                <c:pt idx="977">
                  <c:v>0</c:v>
                </c:pt>
                <c:pt idx="978">
                  <c:v>0</c:v>
                </c:pt>
                <c:pt idx="979">
                  <c:v>1.5</c:v>
                </c:pt>
                <c:pt idx="980">
                  <c:v>0.25</c:v>
                </c:pt>
                <c:pt idx="981">
                  <c:v>1.5</c:v>
                </c:pt>
                <c:pt idx="982">
                  <c:v>0</c:v>
                </c:pt>
                <c:pt idx="983">
                  <c:v>0.25</c:v>
                </c:pt>
                <c:pt idx="984">
                  <c:v>0</c:v>
                </c:pt>
                <c:pt idx="985">
                  <c:v>0</c:v>
                </c:pt>
                <c:pt idx="986">
                  <c:v>0.75</c:v>
                </c:pt>
                <c:pt idx="987">
                  <c:v>0.75</c:v>
                </c:pt>
                <c:pt idx="988">
                  <c:v>0.75</c:v>
                </c:pt>
                <c:pt idx="989">
                  <c:v>0.75</c:v>
                </c:pt>
                <c:pt idx="990">
                  <c:v>0.75</c:v>
                </c:pt>
                <c:pt idx="991">
                  <c:v>0.75</c:v>
                </c:pt>
                <c:pt idx="992">
                  <c:v>0.75</c:v>
                </c:pt>
                <c:pt idx="993">
                  <c:v>0.75</c:v>
                </c:pt>
                <c:pt idx="994">
                  <c:v>0.75</c:v>
                </c:pt>
                <c:pt idx="995">
                  <c:v>0.75</c:v>
                </c:pt>
                <c:pt idx="996">
                  <c:v>0.75</c:v>
                </c:pt>
                <c:pt idx="997">
                  <c:v>0.25</c:v>
                </c:pt>
                <c:pt idx="998">
                  <c:v>0.5</c:v>
                </c:pt>
                <c:pt idx="999">
                  <c:v>0.5</c:v>
                </c:pt>
              </c:numCache>
            </c:numRef>
          </c:yVal>
          <c:smooth val="0"/>
          <c:extLst>
            <c:ext xmlns:c16="http://schemas.microsoft.com/office/drawing/2014/chart" uri="{C3380CC4-5D6E-409C-BE32-E72D297353CC}">
              <c16:uniqueId val="{00000000-A8FB-4BE6-ACA8-22B1868A4732}"/>
            </c:ext>
          </c:extLst>
        </c:ser>
        <c:ser>
          <c:idx val="1"/>
          <c:order val="1"/>
          <c:tx>
            <c:v>Sampled Years</c:v>
          </c:tx>
          <c:spPr>
            <a:ln w="25400" cap="rnd">
              <a:noFill/>
              <a:round/>
            </a:ln>
            <a:effectLst/>
          </c:spPr>
          <c:marker>
            <c:symbol val="circle"/>
            <c:size val="9"/>
            <c:spPr>
              <a:noFill/>
              <a:ln w="12700">
                <a:noFill/>
              </a:ln>
              <a:effectLst/>
            </c:spPr>
          </c:marker>
          <c:xVal>
            <c:numRef>
              <c:f>comparison!$J$1:$J$75</c:f>
              <c:numCache>
                <c:formatCode>General</c:formatCode>
                <c:ptCount val="75"/>
                <c:pt idx="0">
                  <c:v>3538.3709650000005</c:v>
                </c:pt>
                <c:pt idx="1">
                  <c:v>3652.4051129999998</c:v>
                </c:pt>
                <c:pt idx="2">
                  <c:v>3328.1390269999997</c:v>
                </c:pt>
                <c:pt idx="3">
                  <c:v>3311.5789810000006</c:v>
                </c:pt>
                <c:pt idx="4">
                  <c:v>3363.0576919999994</c:v>
                </c:pt>
                <c:pt idx="5">
                  <c:v>3270.2377000000001</c:v>
                </c:pt>
                <c:pt idx="6">
                  <c:v>3171.6765479999995</c:v>
                </c:pt>
                <c:pt idx="7">
                  <c:v>3551.0932399999997</c:v>
                </c:pt>
                <c:pt idx="8">
                  <c:v>3420.5809800000006</c:v>
                </c:pt>
                <c:pt idx="9">
                  <c:v>3389.5584000000008</c:v>
                </c:pt>
                <c:pt idx="10">
                  <c:v>3397.2643690000009</c:v>
                </c:pt>
                <c:pt idx="11">
                  <c:v>3428.406301</c:v>
                </c:pt>
                <c:pt idx="12">
                  <c:v>3560.7647050000005</c:v>
                </c:pt>
                <c:pt idx="13">
                  <c:v>3335.8692880000003</c:v>
                </c:pt>
                <c:pt idx="14">
                  <c:v>3413.3076859999996</c:v>
                </c:pt>
                <c:pt idx="15">
                  <c:v>3423.5078610000005</c:v>
                </c:pt>
                <c:pt idx="16">
                  <c:v>3581.7852250000005</c:v>
                </c:pt>
                <c:pt idx="17">
                  <c:v>3610.0098059999996</c:v>
                </c:pt>
                <c:pt idx="18">
                  <c:v>3442.8020650000012</c:v>
                </c:pt>
                <c:pt idx="19">
                  <c:v>3574.7388219999993</c:v>
                </c:pt>
                <c:pt idx="20">
                  <c:v>3584.3235089999989</c:v>
                </c:pt>
                <c:pt idx="21">
                  <c:v>3620.7349950000007</c:v>
                </c:pt>
                <c:pt idx="22">
                  <c:v>3260.0009549999991</c:v>
                </c:pt>
                <c:pt idx="23">
                  <c:v>3398.2538839999997</c:v>
                </c:pt>
                <c:pt idx="24">
                  <c:v>3590.5454840000002</c:v>
                </c:pt>
                <c:pt idx="25">
                  <c:v>3616.1040559999988</c:v>
                </c:pt>
                <c:pt idx="26">
                  <c:v>3529.3535980000001</c:v>
                </c:pt>
                <c:pt idx="27">
                  <c:v>3623.4313109999998</c:v>
                </c:pt>
                <c:pt idx="28">
                  <c:v>3629.4335820000006</c:v>
                </c:pt>
                <c:pt idx="29">
                  <c:v>3612.5118290000009</c:v>
                </c:pt>
                <c:pt idx="30">
                  <c:v>3656.430566999999</c:v>
                </c:pt>
                <c:pt idx="31">
                  <c:v>3630.5598120000004</c:v>
                </c:pt>
                <c:pt idx="32">
                  <c:v>3621.4801220000004</c:v>
                </c:pt>
                <c:pt idx="33">
                  <c:v>3639.8517219999994</c:v>
                </c:pt>
                <c:pt idx="34">
                  <c:v>3523.5581149999994</c:v>
                </c:pt>
                <c:pt idx="35">
                  <c:v>4836.4174429999994</c:v>
                </c:pt>
                <c:pt idx="36">
                  <c:v>5416.6657000000005</c:v>
                </c:pt>
                <c:pt idx="37">
                  <c:v>5446.3537319999987</c:v>
                </c:pt>
                <c:pt idx="38">
                  <c:v>5455.6415090000019</c:v>
                </c:pt>
                <c:pt idx="39">
                  <c:v>5510.0029520000007</c:v>
                </c:pt>
                <c:pt idx="40">
                  <c:v>5579.1258499999994</c:v>
                </c:pt>
                <c:pt idx="41">
                  <c:v>5661.6554589999987</c:v>
                </c:pt>
                <c:pt idx="42">
                  <c:v>5741.8845929999998</c:v>
                </c:pt>
                <c:pt idx="43">
                  <c:v>5767.2881550000002</c:v>
                </c:pt>
                <c:pt idx="44">
                  <c:v>5950.8161169999994</c:v>
                </c:pt>
                <c:pt idx="45">
                  <c:v>6099.308</c:v>
                </c:pt>
                <c:pt idx="46">
                  <c:v>6122.5458980000012</c:v>
                </c:pt>
                <c:pt idx="47">
                  <c:v>5522.9712020000015</c:v>
                </c:pt>
                <c:pt idx="48">
                  <c:v>6011.5578230000001</c:v>
                </c:pt>
                <c:pt idx="49">
                  <c:v>6166.5445189999982</c:v>
                </c:pt>
                <c:pt idx="50">
                  <c:v>3806.4447229999987</c:v>
                </c:pt>
                <c:pt idx="51">
                  <c:v>5121.6513900000009</c:v>
                </c:pt>
                <c:pt idx="52">
                  <c:v>3925.3335819999998</c:v>
                </c:pt>
                <c:pt idx="53">
                  <c:v>4818.883139999999</c:v>
                </c:pt>
                <c:pt idx="54">
                  <c:v>4615.9903770000001</c:v>
                </c:pt>
                <c:pt idx="55">
                  <c:v>3601.8027800000009</c:v>
                </c:pt>
                <c:pt idx="56">
                  <c:v>4285.6709510000019</c:v>
                </c:pt>
                <c:pt idx="57">
                  <c:v>4143.4530160000004</c:v>
                </c:pt>
                <c:pt idx="58">
                  <c:v>3571.9983499999998</c:v>
                </c:pt>
                <c:pt idx="59">
                  <c:v>4160.7236859999994</c:v>
                </c:pt>
                <c:pt idx="60">
                  <c:v>4279.5436840000002</c:v>
                </c:pt>
                <c:pt idx="61">
                  <c:v>4431.570565</c:v>
                </c:pt>
                <c:pt idx="62">
                  <c:v>3566.4597980000003</c:v>
                </c:pt>
                <c:pt idx="63">
                  <c:v>3811.5172710000002</c:v>
                </c:pt>
                <c:pt idx="64">
                  <c:v>4000.724463</c:v>
                </c:pt>
                <c:pt idx="65">
                  <c:v>4959.6513229999991</c:v>
                </c:pt>
                <c:pt idx="66">
                  <c:v>4001.1291290000004</c:v>
                </c:pt>
                <c:pt idx="67">
                  <c:v>3664.558031</c:v>
                </c:pt>
                <c:pt idx="68">
                  <c:v>4628.0147150000003</c:v>
                </c:pt>
                <c:pt idx="69">
                  <c:v>4137.3637280000003</c:v>
                </c:pt>
                <c:pt idx="70">
                  <c:v>3993.491935</c:v>
                </c:pt>
                <c:pt idx="71">
                  <c:v>3796.0041889999998</c:v>
                </c:pt>
                <c:pt idx="72">
                  <c:v>4713.6602620000012</c:v>
                </c:pt>
                <c:pt idx="73">
                  <c:v>4548.7070650000005</c:v>
                </c:pt>
                <c:pt idx="74">
                  <c:v>4297.2165319999995</c:v>
                </c:pt>
              </c:numCache>
            </c:numRef>
          </c:xVal>
          <c:yVal>
            <c:numRef>
              <c:f>comparison!$K$1:$K$75</c:f>
              <c:numCache>
                <c:formatCode>General</c:formatCode>
                <c:ptCount val="75"/>
                <c:pt idx="0">
                  <c:v>47.25</c:v>
                </c:pt>
                <c:pt idx="1">
                  <c:v>3.5</c:v>
                </c:pt>
                <c:pt idx="2">
                  <c:v>77.149999999999977</c:v>
                </c:pt>
                <c:pt idx="3">
                  <c:v>76.399999999999977</c:v>
                </c:pt>
                <c:pt idx="4">
                  <c:v>81.650000000000006</c:v>
                </c:pt>
                <c:pt idx="5">
                  <c:v>75.75</c:v>
                </c:pt>
                <c:pt idx="6">
                  <c:v>69.949999999999989</c:v>
                </c:pt>
                <c:pt idx="7">
                  <c:v>99.44999999999996</c:v>
                </c:pt>
                <c:pt idx="8">
                  <c:v>72.699999999999989</c:v>
                </c:pt>
                <c:pt idx="9">
                  <c:v>70.05</c:v>
                </c:pt>
                <c:pt idx="10">
                  <c:v>70.3</c:v>
                </c:pt>
                <c:pt idx="11">
                  <c:v>74.349999999999994</c:v>
                </c:pt>
                <c:pt idx="12">
                  <c:v>99.349999999999966</c:v>
                </c:pt>
                <c:pt idx="13">
                  <c:v>67.849999999999994</c:v>
                </c:pt>
                <c:pt idx="14">
                  <c:v>72.199999999999989</c:v>
                </c:pt>
                <c:pt idx="15">
                  <c:v>72.699999999999989</c:v>
                </c:pt>
                <c:pt idx="16">
                  <c:v>99.19999999999996</c:v>
                </c:pt>
                <c:pt idx="17">
                  <c:v>99.69999999999996</c:v>
                </c:pt>
                <c:pt idx="18">
                  <c:v>69.05</c:v>
                </c:pt>
                <c:pt idx="19">
                  <c:v>96.899999999999949</c:v>
                </c:pt>
                <c:pt idx="20">
                  <c:v>96.899999999999949</c:v>
                </c:pt>
                <c:pt idx="21">
                  <c:v>99.69999999999996</c:v>
                </c:pt>
                <c:pt idx="22">
                  <c:v>51.25</c:v>
                </c:pt>
                <c:pt idx="23">
                  <c:v>61.1</c:v>
                </c:pt>
                <c:pt idx="24">
                  <c:v>91.999999999999957</c:v>
                </c:pt>
                <c:pt idx="25">
                  <c:v>97.299999999999955</c:v>
                </c:pt>
                <c:pt idx="26">
                  <c:v>69.25</c:v>
                </c:pt>
                <c:pt idx="27">
                  <c:v>97.549999999999983</c:v>
                </c:pt>
                <c:pt idx="28">
                  <c:v>97.299999999999955</c:v>
                </c:pt>
                <c:pt idx="29">
                  <c:v>79</c:v>
                </c:pt>
                <c:pt idx="30">
                  <c:v>97.799999999999983</c:v>
                </c:pt>
                <c:pt idx="31">
                  <c:v>92.499999999999957</c:v>
                </c:pt>
                <c:pt idx="32">
                  <c:v>88.749999999999972</c:v>
                </c:pt>
                <c:pt idx="33">
                  <c:v>96.899999999999949</c:v>
                </c:pt>
                <c:pt idx="34">
                  <c:v>61.099999999999987</c:v>
                </c:pt>
                <c:pt idx="35">
                  <c:v>0</c:v>
                </c:pt>
                <c:pt idx="36">
                  <c:v>0.75</c:v>
                </c:pt>
                <c:pt idx="37">
                  <c:v>0.75</c:v>
                </c:pt>
                <c:pt idx="38">
                  <c:v>0.75</c:v>
                </c:pt>
                <c:pt idx="39">
                  <c:v>0.75</c:v>
                </c:pt>
                <c:pt idx="40">
                  <c:v>0.75</c:v>
                </c:pt>
                <c:pt idx="41">
                  <c:v>0.75</c:v>
                </c:pt>
                <c:pt idx="42">
                  <c:v>0.75</c:v>
                </c:pt>
                <c:pt idx="43">
                  <c:v>0.75</c:v>
                </c:pt>
                <c:pt idx="44">
                  <c:v>0.75</c:v>
                </c:pt>
                <c:pt idx="45">
                  <c:v>0.75</c:v>
                </c:pt>
                <c:pt idx="46">
                  <c:v>0.75</c:v>
                </c:pt>
                <c:pt idx="47">
                  <c:v>0.25</c:v>
                </c:pt>
                <c:pt idx="48">
                  <c:v>0.5</c:v>
                </c:pt>
                <c:pt idx="49">
                  <c:v>0.5</c:v>
                </c:pt>
                <c:pt idx="50">
                  <c:v>10.75</c:v>
                </c:pt>
                <c:pt idx="51">
                  <c:v>1.75</c:v>
                </c:pt>
                <c:pt idx="52">
                  <c:v>3.5</c:v>
                </c:pt>
                <c:pt idx="53">
                  <c:v>12</c:v>
                </c:pt>
                <c:pt idx="54">
                  <c:v>1</c:v>
                </c:pt>
                <c:pt idx="55">
                  <c:v>26.5</c:v>
                </c:pt>
                <c:pt idx="56">
                  <c:v>18.5</c:v>
                </c:pt>
                <c:pt idx="57">
                  <c:v>10</c:v>
                </c:pt>
                <c:pt idx="58">
                  <c:v>39</c:v>
                </c:pt>
                <c:pt idx="59">
                  <c:v>3.75</c:v>
                </c:pt>
                <c:pt idx="60">
                  <c:v>32.25</c:v>
                </c:pt>
                <c:pt idx="61">
                  <c:v>8.5</c:v>
                </c:pt>
                <c:pt idx="62">
                  <c:v>13.5</c:v>
                </c:pt>
                <c:pt idx="63">
                  <c:v>32.5</c:v>
                </c:pt>
                <c:pt idx="64">
                  <c:v>11</c:v>
                </c:pt>
                <c:pt idx="65">
                  <c:v>4</c:v>
                </c:pt>
                <c:pt idx="66">
                  <c:v>27</c:v>
                </c:pt>
                <c:pt idx="67">
                  <c:v>3.5</c:v>
                </c:pt>
                <c:pt idx="68">
                  <c:v>7</c:v>
                </c:pt>
                <c:pt idx="69">
                  <c:v>22</c:v>
                </c:pt>
                <c:pt idx="70">
                  <c:v>46.75</c:v>
                </c:pt>
                <c:pt idx="71">
                  <c:v>16.75</c:v>
                </c:pt>
                <c:pt idx="72">
                  <c:v>26</c:v>
                </c:pt>
                <c:pt idx="73">
                  <c:v>19.5</c:v>
                </c:pt>
                <c:pt idx="74">
                  <c:v>1.5</c:v>
                </c:pt>
              </c:numCache>
            </c:numRef>
          </c:yVal>
          <c:smooth val="0"/>
          <c:extLst>
            <c:ext xmlns:c16="http://schemas.microsoft.com/office/drawing/2014/chart" uri="{C3380CC4-5D6E-409C-BE32-E72D297353CC}">
              <c16:uniqueId val="{00000001-A8FB-4BE6-ACA8-22B1868A4732}"/>
            </c:ext>
          </c:extLst>
        </c:ser>
        <c:dLbls>
          <c:showLegendKey val="0"/>
          <c:showVal val="0"/>
          <c:showCatName val="0"/>
          <c:showSerName val="0"/>
          <c:showPercent val="0"/>
          <c:showBubbleSize val="0"/>
        </c:dLbls>
        <c:axId val="478573440"/>
        <c:axId val="478579016"/>
      </c:scatterChart>
      <c:valAx>
        <c:axId val="478573440"/>
        <c:scaling>
          <c:orientation val="minMax"/>
          <c:max val="6000"/>
          <c:min val="3000"/>
        </c:scaling>
        <c:delete val="0"/>
        <c:axPos val="b"/>
        <c:title>
          <c:tx>
            <c:rich>
              <a:bodyPr rot="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r>
                  <a:rPr lang="en-US" sz="1400"/>
                  <a:t>Annual Hydro Production (GWh)</a:t>
                </a:r>
              </a:p>
            </c:rich>
          </c:tx>
          <c:layout>
            <c:manualLayout>
              <c:xMode val="edge"/>
              <c:yMode val="edge"/>
              <c:x val="0.23348577196359882"/>
              <c:y val="0.8682569910022587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Gill Sans MT" panose="020B0502020104020203" pitchFamily="34" charset="0"/>
                <a:ea typeface="+mn-ea"/>
                <a:cs typeface="+mn-cs"/>
              </a:defRPr>
            </a:pPr>
            <a:endParaRPr lang="en-US"/>
          </a:p>
        </c:txPr>
        <c:crossAx val="478579016"/>
        <c:crosses val="autoZero"/>
        <c:crossBetween val="midCat"/>
      </c:valAx>
      <c:valAx>
        <c:axId val="478579016"/>
        <c:scaling>
          <c:orientation val="minMax"/>
          <c:max val="110"/>
          <c:min val="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r>
                  <a:rPr lang="en-US" sz="1400"/>
                  <a:t>Thermal Loss (Days)</a:t>
                </a:r>
              </a:p>
            </c:rich>
          </c:tx>
          <c:layout>
            <c:manualLayout>
              <c:xMode val="edge"/>
              <c:yMode val="edge"/>
              <c:x val="0"/>
              <c:y val="8.630743331308724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Gill Sans MT" panose="020B0502020104020203" pitchFamily="34" charset="0"/>
                <a:ea typeface="+mn-ea"/>
                <a:cs typeface="+mn-cs"/>
              </a:defRPr>
            </a:pPr>
            <a:endParaRPr lang="en-US"/>
          </a:p>
        </c:txPr>
        <c:crossAx val="478573440"/>
        <c:crosses val="autoZero"/>
        <c:crossBetween val="midCat"/>
      </c:valAx>
      <c:spPr>
        <a:noFill/>
        <a:ln w="25400">
          <a:noFill/>
        </a:ln>
        <a:effectLst/>
      </c:spPr>
    </c:plotArea>
    <c:plotVisOnly val="1"/>
    <c:dispBlanksAs val="gap"/>
    <c:showDLblsOverMax val="0"/>
  </c:chart>
  <c:spPr>
    <a:noFill/>
    <a:ln>
      <a:noFill/>
    </a:ln>
    <a:effectLst/>
  </c:spPr>
  <c:txPr>
    <a:bodyPr/>
    <a:lstStyle/>
    <a:p>
      <a:pPr>
        <a:defRPr sz="1200">
          <a:solidFill>
            <a:schemeClr val="tx1"/>
          </a:solidFill>
          <a:latin typeface="Gill Sans MT" panose="020B0502020104020203"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22145659681716"/>
          <c:y val="9.7325011846664852E-2"/>
          <c:w val="0.82415630893536695"/>
          <c:h val="0.74250718098784341"/>
        </c:manualLayout>
      </c:layout>
      <c:scatterChart>
        <c:scatterStyle val="lineMarker"/>
        <c:varyColors val="0"/>
        <c:ser>
          <c:idx val="0"/>
          <c:order val="0"/>
          <c:tx>
            <c:v>Full Dataset</c:v>
          </c:tx>
          <c:spPr>
            <a:ln w="25400" cap="rnd">
              <a:noFill/>
              <a:round/>
            </a:ln>
            <a:effectLst/>
          </c:spPr>
          <c:marker>
            <c:symbol val="circle"/>
            <c:size val="7"/>
            <c:spPr>
              <a:solidFill>
                <a:schemeClr val="accent1">
                  <a:lumMod val="40000"/>
                  <a:lumOff val="60000"/>
                </a:schemeClr>
              </a:solidFill>
              <a:ln w="3175">
                <a:solidFill>
                  <a:schemeClr val="tx1">
                    <a:lumMod val="65000"/>
                    <a:lumOff val="35000"/>
                  </a:schemeClr>
                </a:solidFill>
              </a:ln>
              <a:effectLst/>
            </c:spPr>
          </c:marker>
          <c:xVal>
            <c:numRef>
              <c:f>comparison!$G$2:$G$1001</c:f>
              <c:numCache>
                <c:formatCode>General</c:formatCode>
                <c:ptCount val="1000"/>
                <c:pt idx="0">
                  <c:v>3538.3709650000005</c:v>
                </c:pt>
                <c:pt idx="1">
                  <c:v>3652.4051129999998</c:v>
                </c:pt>
                <c:pt idx="2">
                  <c:v>3328.1390269999997</c:v>
                </c:pt>
                <c:pt idx="3">
                  <c:v>3311.5789810000006</c:v>
                </c:pt>
                <c:pt idx="4">
                  <c:v>3363.0576919999994</c:v>
                </c:pt>
                <c:pt idx="5">
                  <c:v>3270.2377000000001</c:v>
                </c:pt>
                <c:pt idx="6">
                  <c:v>3171.6765479999995</c:v>
                </c:pt>
                <c:pt idx="7">
                  <c:v>3551.0932399999997</c:v>
                </c:pt>
                <c:pt idx="8">
                  <c:v>3420.5809800000006</c:v>
                </c:pt>
                <c:pt idx="9">
                  <c:v>3389.5584000000008</c:v>
                </c:pt>
                <c:pt idx="10">
                  <c:v>3397.2643690000009</c:v>
                </c:pt>
                <c:pt idx="11">
                  <c:v>3428.406301</c:v>
                </c:pt>
                <c:pt idx="12">
                  <c:v>3560.7647050000005</c:v>
                </c:pt>
                <c:pt idx="13">
                  <c:v>3335.8692880000003</c:v>
                </c:pt>
                <c:pt idx="14">
                  <c:v>3413.3076859999996</c:v>
                </c:pt>
                <c:pt idx="15">
                  <c:v>3423.5078610000005</c:v>
                </c:pt>
                <c:pt idx="16">
                  <c:v>3581.7852250000005</c:v>
                </c:pt>
                <c:pt idx="17">
                  <c:v>3610.0098059999996</c:v>
                </c:pt>
                <c:pt idx="18">
                  <c:v>3442.8020650000012</c:v>
                </c:pt>
                <c:pt idx="19">
                  <c:v>3574.7388219999993</c:v>
                </c:pt>
                <c:pt idx="20">
                  <c:v>3584.3235089999989</c:v>
                </c:pt>
                <c:pt idx="21">
                  <c:v>3620.7349950000007</c:v>
                </c:pt>
                <c:pt idx="22">
                  <c:v>3260.0009549999991</c:v>
                </c:pt>
                <c:pt idx="23">
                  <c:v>3398.2538839999997</c:v>
                </c:pt>
                <c:pt idx="24">
                  <c:v>3590.5454840000002</c:v>
                </c:pt>
                <c:pt idx="25">
                  <c:v>3616.1040559999988</c:v>
                </c:pt>
                <c:pt idx="26">
                  <c:v>3529.3535980000001</c:v>
                </c:pt>
                <c:pt idx="27">
                  <c:v>3623.4313109999998</c:v>
                </c:pt>
                <c:pt idx="28">
                  <c:v>3629.4335820000006</c:v>
                </c:pt>
                <c:pt idx="29">
                  <c:v>3612.5118290000009</c:v>
                </c:pt>
                <c:pt idx="30">
                  <c:v>3656.430566999999</c:v>
                </c:pt>
                <c:pt idx="31">
                  <c:v>3630.5598120000004</c:v>
                </c:pt>
                <c:pt idx="32">
                  <c:v>3621.4801220000004</c:v>
                </c:pt>
                <c:pt idx="33">
                  <c:v>3639.8517219999994</c:v>
                </c:pt>
                <c:pt idx="34">
                  <c:v>3523.5581149999994</c:v>
                </c:pt>
                <c:pt idx="35">
                  <c:v>3306.3166099999994</c:v>
                </c:pt>
                <c:pt idx="36">
                  <c:v>3569.7031780000011</c:v>
                </c:pt>
                <c:pt idx="37">
                  <c:v>3501.1464029999997</c:v>
                </c:pt>
                <c:pt idx="38">
                  <c:v>3662.460599999999</c:v>
                </c:pt>
                <c:pt idx="39">
                  <c:v>3599.1981960000003</c:v>
                </c:pt>
                <c:pt idx="40">
                  <c:v>3380.3142859999984</c:v>
                </c:pt>
                <c:pt idx="41">
                  <c:v>3656.659599000001</c:v>
                </c:pt>
                <c:pt idx="42">
                  <c:v>3659.133437</c:v>
                </c:pt>
                <c:pt idx="43">
                  <c:v>3435.3224970000006</c:v>
                </c:pt>
                <c:pt idx="44">
                  <c:v>3360.4549860000006</c:v>
                </c:pt>
                <c:pt idx="45">
                  <c:v>3674.7031619999998</c:v>
                </c:pt>
                <c:pt idx="46">
                  <c:v>3308.0390070000003</c:v>
                </c:pt>
                <c:pt idx="47">
                  <c:v>3585.9630680000005</c:v>
                </c:pt>
                <c:pt idx="48">
                  <c:v>3660.4534209999983</c:v>
                </c:pt>
                <c:pt idx="49">
                  <c:v>3669.612478</c:v>
                </c:pt>
                <c:pt idx="50">
                  <c:v>3705.4888720000008</c:v>
                </c:pt>
                <c:pt idx="51">
                  <c:v>3345.0654839999993</c:v>
                </c:pt>
                <c:pt idx="52">
                  <c:v>3409.5758129999995</c:v>
                </c:pt>
                <c:pt idx="53">
                  <c:v>3395.5031719999993</c:v>
                </c:pt>
                <c:pt idx="54">
                  <c:v>3493.8192880000001</c:v>
                </c:pt>
                <c:pt idx="55">
                  <c:v>3427.6423670000004</c:v>
                </c:pt>
                <c:pt idx="56">
                  <c:v>3692.9757049999998</c:v>
                </c:pt>
                <c:pt idx="57">
                  <c:v>3493.904277000001</c:v>
                </c:pt>
                <c:pt idx="58">
                  <c:v>3527.3331349999989</c:v>
                </c:pt>
                <c:pt idx="59">
                  <c:v>3452.7410130000007</c:v>
                </c:pt>
                <c:pt idx="60">
                  <c:v>3482.4043999999994</c:v>
                </c:pt>
                <c:pt idx="61">
                  <c:v>3519.3552859999995</c:v>
                </c:pt>
                <c:pt idx="62">
                  <c:v>3635.5782359999998</c:v>
                </c:pt>
                <c:pt idx="63">
                  <c:v>3500.0172189999998</c:v>
                </c:pt>
                <c:pt idx="64">
                  <c:v>3449.9444800000001</c:v>
                </c:pt>
                <c:pt idx="65">
                  <c:v>3532.829279999999</c:v>
                </c:pt>
                <c:pt idx="66">
                  <c:v>3658.5393710000003</c:v>
                </c:pt>
                <c:pt idx="67">
                  <c:v>3512.0029719999998</c:v>
                </c:pt>
                <c:pt idx="68">
                  <c:v>3675.2202479999996</c:v>
                </c:pt>
                <c:pt idx="69">
                  <c:v>3571.9983499999998</c:v>
                </c:pt>
                <c:pt idx="70">
                  <c:v>3686.0124000000001</c:v>
                </c:pt>
                <c:pt idx="71">
                  <c:v>3680.7787849999995</c:v>
                </c:pt>
                <c:pt idx="72">
                  <c:v>3703.3708890000012</c:v>
                </c:pt>
                <c:pt idx="73">
                  <c:v>3499.5975719999988</c:v>
                </c:pt>
                <c:pt idx="74">
                  <c:v>3513.6937139999995</c:v>
                </c:pt>
                <c:pt idx="75">
                  <c:v>3539.1020660000004</c:v>
                </c:pt>
                <c:pt idx="76">
                  <c:v>3605.565047</c:v>
                </c:pt>
                <c:pt idx="77">
                  <c:v>3626.8037199999999</c:v>
                </c:pt>
                <c:pt idx="78">
                  <c:v>3536.7083669999997</c:v>
                </c:pt>
                <c:pt idx="79">
                  <c:v>3783.2957710000005</c:v>
                </c:pt>
                <c:pt idx="80">
                  <c:v>3796.0722900000001</c:v>
                </c:pt>
                <c:pt idx="81">
                  <c:v>3528.5211410000002</c:v>
                </c:pt>
                <c:pt idx="82">
                  <c:v>3690.3070749999997</c:v>
                </c:pt>
                <c:pt idx="83">
                  <c:v>3809.2873609999988</c:v>
                </c:pt>
                <c:pt idx="84">
                  <c:v>3816.4386670000008</c:v>
                </c:pt>
                <c:pt idx="85">
                  <c:v>3549.442861</c:v>
                </c:pt>
                <c:pt idx="86">
                  <c:v>3656.7308600000001</c:v>
                </c:pt>
                <c:pt idx="87">
                  <c:v>3728.2563500000006</c:v>
                </c:pt>
                <c:pt idx="88">
                  <c:v>3258.1880880000003</c:v>
                </c:pt>
                <c:pt idx="89">
                  <c:v>3830.6477749999999</c:v>
                </c:pt>
                <c:pt idx="90">
                  <c:v>3707.7423509999994</c:v>
                </c:pt>
                <c:pt idx="91">
                  <c:v>3733.705633</c:v>
                </c:pt>
                <c:pt idx="92">
                  <c:v>3711.5338599999991</c:v>
                </c:pt>
                <c:pt idx="93">
                  <c:v>3864.672469000001</c:v>
                </c:pt>
                <c:pt idx="94">
                  <c:v>3737.2766849999998</c:v>
                </c:pt>
                <c:pt idx="95">
                  <c:v>3597.3105140000007</c:v>
                </c:pt>
                <c:pt idx="96">
                  <c:v>3555.6514819999998</c:v>
                </c:pt>
                <c:pt idx="97">
                  <c:v>3868.6738989999994</c:v>
                </c:pt>
                <c:pt idx="98">
                  <c:v>3879.3019529999997</c:v>
                </c:pt>
                <c:pt idx="99">
                  <c:v>3617.5120849999998</c:v>
                </c:pt>
                <c:pt idx="100">
                  <c:v>3526.9006880000006</c:v>
                </c:pt>
                <c:pt idx="101">
                  <c:v>3664.6987919999992</c:v>
                </c:pt>
                <c:pt idx="102">
                  <c:v>3764.7848629999999</c:v>
                </c:pt>
                <c:pt idx="103">
                  <c:v>3641.746650999999</c:v>
                </c:pt>
                <c:pt idx="104">
                  <c:v>3931.6978680000002</c:v>
                </c:pt>
                <c:pt idx="105">
                  <c:v>3774.2841969999999</c:v>
                </c:pt>
                <c:pt idx="106">
                  <c:v>3740.099252999999</c:v>
                </c:pt>
                <c:pt idx="107">
                  <c:v>3966.0456270000009</c:v>
                </c:pt>
                <c:pt idx="108">
                  <c:v>3972.9999130000001</c:v>
                </c:pt>
                <c:pt idx="109">
                  <c:v>3540.4624080000003</c:v>
                </c:pt>
                <c:pt idx="110">
                  <c:v>3933.5755039999999</c:v>
                </c:pt>
                <c:pt idx="111">
                  <c:v>3753.8421159999998</c:v>
                </c:pt>
                <c:pt idx="112">
                  <c:v>3442.185152</c:v>
                </c:pt>
                <c:pt idx="113">
                  <c:v>3562.9620150000001</c:v>
                </c:pt>
                <c:pt idx="114">
                  <c:v>3762.6871949999991</c:v>
                </c:pt>
                <c:pt idx="115">
                  <c:v>3561.9711990000001</c:v>
                </c:pt>
                <c:pt idx="116">
                  <c:v>3745.927451</c:v>
                </c:pt>
                <c:pt idx="117">
                  <c:v>3926.4071580000013</c:v>
                </c:pt>
                <c:pt idx="118">
                  <c:v>3606.2484269999995</c:v>
                </c:pt>
                <c:pt idx="119">
                  <c:v>3945.6055210000004</c:v>
                </c:pt>
                <c:pt idx="120">
                  <c:v>3761.1010039999996</c:v>
                </c:pt>
                <c:pt idx="121">
                  <c:v>3431.4160229999998</c:v>
                </c:pt>
                <c:pt idx="122">
                  <c:v>3933.9847219999997</c:v>
                </c:pt>
                <c:pt idx="123">
                  <c:v>3705.6324319999999</c:v>
                </c:pt>
                <c:pt idx="124">
                  <c:v>3595.8049630000005</c:v>
                </c:pt>
                <c:pt idx="125">
                  <c:v>3792.7497039999989</c:v>
                </c:pt>
                <c:pt idx="126">
                  <c:v>3999.9189749999996</c:v>
                </c:pt>
                <c:pt idx="127">
                  <c:v>3817.0885489999996</c:v>
                </c:pt>
                <c:pt idx="128">
                  <c:v>3949.3732450000007</c:v>
                </c:pt>
                <c:pt idx="129">
                  <c:v>3821.911873</c:v>
                </c:pt>
                <c:pt idx="130">
                  <c:v>4001.975672</c:v>
                </c:pt>
                <c:pt idx="131">
                  <c:v>3713.938517</c:v>
                </c:pt>
                <c:pt idx="132">
                  <c:v>3438.2099270000008</c:v>
                </c:pt>
                <c:pt idx="133">
                  <c:v>3960.3993679999999</c:v>
                </c:pt>
                <c:pt idx="134">
                  <c:v>3811.5172710000002</c:v>
                </c:pt>
                <c:pt idx="135">
                  <c:v>3610.4116800000006</c:v>
                </c:pt>
                <c:pt idx="136">
                  <c:v>3614.4127199999998</c:v>
                </c:pt>
                <c:pt idx="137">
                  <c:v>3539.0393419999991</c:v>
                </c:pt>
                <c:pt idx="138">
                  <c:v>3738.4686259999989</c:v>
                </c:pt>
                <c:pt idx="139">
                  <c:v>4029.0487769999991</c:v>
                </c:pt>
                <c:pt idx="140">
                  <c:v>3552.2225780000003</c:v>
                </c:pt>
                <c:pt idx="141">
                  <c:v>3613.2382110000008</c:v>
                </c:pt>
                <c:pt idx="142">
                  <c:v>3827.1714110000012</c:v>
                </c:pt>
                <c:pt idx="143">
                  <c:v>3993.491935</c:v>
                </c:pt>
                <c:pt idx="144">
                  <c:v>3879.2437869999999</c:v>
                </c:pt>
                <c:pt idx="145">
                  <c:v>3615.6680549999987</c:v>
                </c:pt>
                <c:pt idx="146">
                  <c:v>4054.1515620000005</c:v>
                </c:pt>
                <c:pt idx="147">
                  <c:v>3839.8529119999994</c:v>
                </c:pt>
                <c:pt idx="148">
                  <c:v>4066.6728579999999</c:v>
                </c:pt>
                <c:pt idx="149">
                  <c:v>3837.0164119999995</c:v>
                </c:pt>
                <c:pt idx="150">
                  <c:v>3880.5471699999998</c:v>
                </c:pt>
                <c:pt idx="151">
                  <c:v>3822.9250610000008</c:v>
                </c:pt>
                <c:pt idx="152">
                  <c:v>3601.8027800000009</c:v>
                </c:pt>
                <c:pt idx="153">
                  <c:v>4063.1153350000013</c:v>
                </c:pt>
                <c:pt idx="154">
                  <c:v>3878.2566899999993</c:v>
                </c:pt>
                <c:pt idx="155">
                  <c:v>3859.2194539999991</c:v>
                </c:pt>
                <c:pt idx="156">
                  <c:v>3510.1963470000005</c:v>
                </c:pt>
                <c:pt idx="157">
                  <c:v>3358.4653739999999</c:v>
                </c:pt>
                <c:pt idx="158">
                  <c:v>4093.8057309999999</c:v>
                </c:pt>
                <c:pt idx="159">
                  <c:v>3986.2443210000006</c:v>
                </c:pt>
                <c:pt idx="160">
                  <c:v>3714.696152999999</c:v>
                </c:pt>
                <c:pt idx="161">
                  <c:v>3246.5467400000002</c:v>
                </c:pt>
                <c:pt idx="162">
                  <c:v>3895.3366220000003</c:v>
                </c:pt>
                <c:pt idx="163">
                  <c:v>4015.6716309999997</c:v>
                </c:pt>
                <c:pt idx="164">
                  <c:v>4032.4337669999991</c:v>
                </c:pt>
                <c:pt idx="165">
                  <c:v>4017.8230280000002</c:v>
                </c:pt>
                <c:pt idx="166">
                  <c:v>3940.2226850000002</c:v>
                </c:pt>
                <c:pt idx="167">
                  <c:v>3542.6440000000016</c:v>
                </c:pt>
                <c:pt idx="168">
                  <c:v>3940.9412249999996</c:v>
                </c:pt>
                <c:pt idx="169">
                  <c:v>4109.3062669999999</c:v>
                </c:pt>
                <c:pt idx="170">
                  <c:v>3941.2019979999995</c:v>
                </c:pt>
                <c:pt idx="171">
                  <c:v>3573.4891829999992</c:v>
                </c:pt>
                <c:pt idx="172">
                  <c:v>3609.526738</c:v>
                </c:pt>
                <c:pt idx="173">
                  <c:v>4121.3526060000004</c:v>
                </c:pt>
                <c:pt idx="174">
                  <c:v>3894.0143729999991</c:v>
                </c:pt>
                <c:pt idx="175">
                  <c:v>3779.2007300000005</c:v>
                </c:pt>
                <c:pt idx="176">
                  <c:v>3979.9310500000006</c:v>
                </c:pt>
                <c:pt idx="177">
                  <c:v>3900.7997800000003</c:v>
                </c:pt>
                <c:pt idx="178">
                  <c:v>3931.0570630000016</c:v>
                </c:pt>
                <c:pt idx="179">
                  <c:v>3965.0659629999991</c:v>
                </c:pt>
                <c:pt idx="180">
                  <c:v>3552.2576720000006</c:v>
                </c:pt>
                <c:pt idx="181">
                  <c:v>3511.3022270000001</c:v>
                </c:pt>
                <c:pt idx="182">
                  <c:v>3900.1474499999999</c:v>
                </c:pt>
                <c:pt idx="183">
                  <c:v>3890.3749819999994</c:v>
                </c:pt>
                <c:pt idx="184">
                  <c:v>3799.567771</c:v>
                </c:pt>
                <c:pt idx="185">
                  <c:v>3617.7120629999995</c:v>
                </c:pt>
                <c:pt idx="186">
                  <c:v>3635.1246270000006</c:v>
                </c:pt>
                <c:pt idx="187">
                  <c:v>3628.1263020000001</c:v>
                </c:pt>
                <c:pt idx="188">
                  <c:v>3918.7730480000005</c:v>
                </c:pt>
                <c:pt idx="189">
                  <c:v>3915.300350999999</c:v>
                </c:pt>
                <c:pt idx="190">
                  <c:v>3926.5760849999997</c:v>
                </c:pt>
                <c:pt idx="191">
                  <c:v>3810.7268019999983</c:v>
                </c:pt>
                <c:pt idx="192">
                  <c:v>4086.3405800000005</c:v>
                </c:pt>
                <c:pt idx="193">
                  <c:v>3924.4096690000006</c:v>
                </c:pt>
                <c:pt idx="194">
                  <c:v>3660.2479930000013</c:v>
                </c:pt>
                <c:pt idx="195">
                  <c:v>3614.9080100000001</c:v>
                </c:pt>
                <c:pt idx="196">
                  <c:v>3930.6261530000006</c:v>
                </c:pt>
                <c:pt idx="197">
                  <c:v>3624.185942999999</c:v>
                </c:pt>
                <c:pt idx="198">
                  <c:v>3953.5161370000001</c:v>
                </c:pt>
                <c:pt idx="199">
                  <c:v>3581.0739389999999</c:v>
                </c:pt>
                <c:pt idx="200">
                  <c:v>3938.9449730000006</c:v>
                </c:pt>
                <c:pt idx="201">
                  <c:v>3938.9601630000011</c:v>
                </c:pt>
                <c:pt idx="202">
                  <c:v>3956.3442749999995</c:v>
                </c:pt>
                <c:pt idx="203">
                  <c:v>3968.6731559999994</c:v>
                </c:pt>
                <c:pt idx="204">
                  <c:v>3942.2981400000008</c:v>
                </c:pt>
                <c:pt idx="205">
                  <c:v>3649.4887239999998</c:v>
                </c:pt>
                <c:pt idx="206">
                  <c:v>3965.9704780000002</c:v>
                </c:pt>
                <c:pt idx="207">
                  <c:v>3993.3487970000001</c:v>
                </c:pt>
                <c:pt idx="208">
                  <c:v>4024.4407270000002</c:v>
                </c:pt>
                <c:pt idx="209">
                  <c:v>3975.1030100000003</c:v>
                </c:pt>
                <c:pt idx="210">
                  <c:v>3979.506523</c:v>
                </c:pt>
                <c:pt idx="211">
                  <c:v>3984.8220149999997</c:v>
                </c:pt>
                <c:pt idx="212">
                  <c:v>3989.6273299999993</c:v>
                </c:pt>
                <c:pt idx="213">
                  <c:v>3673.4368749999999</c:v>
                </c:pt>
                <c:pt idx="214">
                  <c:v>3686.5330219999996</c:v>
                </c:pt>
                <c:pt idx="215">
                  <c:v>3954.8498450000002</c:v>
                </c:pt>
                <c:pt idx="216">
                  <c:v>3998.0186900000003</c:v>
                </c:pt>
                <c:pt idx="217">
                  <c:v>4255.620817</c:v>
                </c:pt>
                <c:pt idx="218">
                  <c:v>3924.2211670000002</c:v>
                </c:pt>
                <c:pt idx="219">
                  <c:v>3573.2978700000008</c:v>
                </c:pt>
                <c:pt idx="220">
                  <c:v>3980.7157269999993</c:v>
                </c:pt>
                <c:pt idx="221">
                  <c:v>3989.2659079999989</c:v>
                </c:pt>
                <c:pt idx="222">
                  <c:v>3960.9201050000001</c:v>
                </c:pt>
                <c:pt idx="223">
                  <c:v>3624.7772749999999</c:v>
                </c:pt>
                <c:pt idx="224">
                  <c:v>3954.4430150000007</c:v>
                </c:pt>
                <c:pt idx="225">
                  <c:v>4004.7515749999998</c:v>
                </c:pt>
                <c:pt idx="226">
                  <c:v>4259.3543050000007</c:v>
                </c:pt>
                <c:pt idx="227">
                  <c:v>4007.4516829999998</c:v>
                </c:pt>
                <c:pt idx="228">
                  <c:v>3150.9400340000007</c:v>
                </c:pt>
                <c:pt idx="229">
                  <c:v>3358.5991580000004</c:v>
                </c:pt>
                <c:pt idx="230">
                  <c:v>3727.2353809999995</c:v>
                </c:pt>
                <c:pt idx="231">
                  <c:v>3952.9918829999992</c:v>
                </c:pt>
                <c:pt idx="232">
                  <c:v>4119.7629099999995</c:v>
                </c:pt>
                <c:pt idx="233">
                  <c:v>4027.7929130000007</c:v>
                </c:pt>
                <c:pt idx="234">
                  <c:v>3947.134548</c:v>
                </c:pt>
                <c:pt idx="235">
                  <c:v>4032.0004679999988</c:v>
                </c:pt>
                <c:pt idx="236">
                  <c:v>3936.162683999999</c:v>
                </c:pt>
                <c:pt idx="237">
                  <c:v>4018.0021099999994</c:v>
                </c:pt>
                <c:pt idx="238">
                  <c:v>4019.6407409999997</c:v>
                </c:pt>
                <c:pt idx="239">
                  <c:v>4001.1291290000004</c:v>
                </c:pt>
                <c:pt idx="240">
                  <c:v>4214.4325709999994</c:v>
                </c:pt>
                <c:pt idx="241">
                  <c:v>4188.3072259999999</c:v>
                </c:pt>
                <c:pt idx="242">
                  <c:v>4216.5776980000001</c:v>
                </c:pt>
                <c:pt idx="243">
                  <c:v>3687.5197180000009</c:v>
                </c:pt>
                <c:pt idx="244">
                  <c:v>4229.0472649999983</c:v>
                </c:pt>
                <c:pt idx="245">
                  <c:v>4286.4676860000009</c:v>
                </c:pt>
                <c:pt idx="246">
                  <c:v>4203.9677069999998</c:v>
                </c:pt>
                <c:pt idx="247">
                  <c:v>3913.7661540000004</c:v>
                </c:pt>
                <c:pt idx="248">
                  <c:v>3970.0814449999998</c:v>
                </c:pt>
                <c:pt idx="249">
                  <c:v>4277.3127839999997</c:v>
                </c:pt>
                <c:pt idx="250">
                  <c:v>3447.8705269999996</c:v>
                </c:pt>
                <c:pt idx="251">
                  <c:v>3566.4597980000003</c:v>
                </c:pt>
                <c:pt idx="252">
                  <c:v>3722.8659520000006</c:v>
                </c:pt>
                <c:pt idx="253">
                  <c:v>3908.8459539999999</c:v>
                </c:pt>
                <c:pt idx="254">
                  <c:v>3552.8241500000004</c:v>
                </c:pt>
                <c:pt idx="255">
                  <c:v>4331.2071269999988</c:v>
                </c:pt>
                <c:pt idx="256">
                  <c:v>4381.6144350000004</c:v>
                </c:pt>
                <c:pt idx="257">
                  <c:v>4052.4910250000016</c:v>
                </c:pt>
                <c:pt idx="258">
                  <c:v>4008.9420879999993</c:v>
                </c:pt>
                <c:pt idx="259">
                  <c:v>3990.790849</c:v>
                </c:pt>
                <c:pt idx="260">
                  <c:v>4019.9311390000003</c:v>
                </c:pt>
                <c:pt idx="261">
                  <c:v>4009.9004019999988</c:v>
                </c:pt>
                <c:pt idx="262">
                  <c:v>4263.0049160000008</c:v>
                </c:pt>
                <c:pt idx="263">
                  <c:v>3755.3312389999992</c:v>
                </c:pt>
                <c:pt idx="264">
                  <c:v>4084.5025639999999</c:v>
                </c:pt>
                <c:pt idx="265">
                  <c:v>4401.5006829999993</c:v>
                </c:pt>
                <c:pt idx="266">
                  <c:v>4017.5723980000002</c:v>
                </c:pt>
                <c:pt idx="267">
                  <c:v>3643.9260869999989</c:v>
                </c:pt>
                <c:pt idx="268">
                  <c:v>3705.2973130000014</c:v>
                </c:pt>
                <c:pt idx="269">
                  <c:v>4018.7626349999996</c:v>
                </c:pt>
                <c:pt idx="270">
                  <c:v>4102.9102240000002</c:v>
                </c:pt>
                <c:pt idx="271">
                  <c:v>4279.5436840000002</c:v>
                </c:pt>
                <c:pt idx="272">
                  <c:v>4488.0400749999999</c:v>
                </c:pt>
                <c:pt idx="273">
                  <c:v>4239.7104079999999</c:v>
                </c:pt>
                <c:pt idx="274">
                  <c:v>4059.485666999999</c:v>
                </c:pt>
                <c:pt idx="275">
                  <c:v>3713.2559860000006</c:v>
                </c:pt>
                <c:pt idx="276">
                  <c:v>4403.6162639999993</c:v>
                </c:pt>
                <c:pt idx="277">
                  <c:v>3970.4537699999996</c:v>
                </c:pt>
                <c:pt idx="278">
                  <c:v>4017.2472900000012</c:v>
                </c:pt>
                <c:pt idx="279">
                  <c:v>4414.8693620000013</c:v>
                </c:pt>
                <c:pt idx="280">
                  <c:v>4418.8358859999998</c:v>
                </c:pt>
                <c:pt idx="281">
                  <c:v>3684.862134</c:v>
                </c:pt>
                <c:pt idx="282">
                  <c:v>4083.9324890000003</c:v>
                </c:pt>
                <c:pt idx="283">
                  <c:v>4268.7816339999999</c:v>
                </c:pt>
                <c:pt idx="284">
                  <c:v>3823.7460870000009</c:v>
                </c:pt>
                <c:pt idx="285">
                  <c:v>4135.9009569999989</c:v>
                </c:pt>
                <c:pt idx="286">
                  <c:v>4015.1633799999995</c:v>
                </c:pt>
                <c:pt idx="287">
                  <c:v>3541.1493629999991</c:v>
                </c:pt>
                <c:pt idx="288">
                  <c:v>4070.504088000001</c:v>
                </c:pt>
                <c:pt idx="289">
                  <c:v>3546.5557430000008</c:v>
                </c:pt>
                <c:pt idx="290">
                  <c:v>3979.4795429999999</c:v>
                </c:pt>
                <c:pt idx="291">
                  <c:v>4055.5790899999997</c:v>
                </c:pt>
                <c:pt idx="292">
                  <c:v>4039.9466929999994</c:v>
                </c:pt>
                <c:pt idx="293">
                  <c:v>3767.6003310000001</c:v>
                </c:pt>
                <c:pt idx="294">
                  <c:v>3796.0041889999998</c:v>
                </c:pt>
                <c:pt idx="295">
                  <c:v>4069.890691000001</c:v>
                </c:pt>
                <c:pt idx="296">
                  <c:v>3999.655761</c:v>
                </c:pt>
                <c:pt idx="297">
                  <c:v>4211.0742499999988</c:v>
                </c:pt>
                <c:pt idx="298">
                  <c:v>4471.6915609999987</c:v>
                </c:pt>
                <c:pt idx="299">
                  <c:v>3741.7279679999997</c:v>
                </c:pt>
                <c:pt idx="300">
                  <c:v>3663.4843689999998</c:v>
                </c:pt>
                <c:pt idx="301">
                  <c:v>4272.2679369999987</c:v>
                </c:pt>
                <c:pt idx="302">
                  <c:v>3717.2507309999996</c:v>
                </c:pt>
                <c:pt idx="303">
                  <c:v>4275.6839169999994</c:v>
                </c:pt>
                <c:pt idx="304">
                  <c:v>4161.3078919999989</c:v>
                </c:pt>
                <c:pt idx="305">
                  <c:v>4079.2737179999999</c:v>
                </c:pt>
                <c:pt idx="306">
                  <c:v>3746.4441569999999</c:v>
                </c:pt>
                <c:pt idx="307">
                  <c:v>4006.2881199999993</c:v>
                </c:pt>
                <c:pt idx="308">
                  <c:v>4223.4839089999996</c:v>
                </c:pt>
                <c:pt idx="309">
                  <c:v>3787.6513749999999</c:v>
                </c:pt>
                <c:pt idx="310">
                  <c:v>4028.8056030000002</c:v>
                </c:pt>
                <c:pt idx="311">
                  <c:v>4085.6348519999997</c:v>
                </c:pt>
                <c:pt idx="312">
                  <c:v>3709.7796679999997</c:v>
                </c:pt>
                <c:pt idx="313">
                  <c:v>4030.0390419999999</c:v>
                </c:pt>
                <c:pt idx="314">
                  <c:v>4146.0437940000002</c:v>
                </c:pt>
                <c:pt idx="315">
                  <c:v>4118.1597159999992</c:v>
                </c:pt>
                <c:pt idx="316">
                  <c:v>3801.908203</c:v>
                </c:pt>
                <c:pt idx="317">
                  <c:v>3998.0279849999984</c:v>
                </c:pt>
                <c:pt idx="318">
                  <c:v>3591.4989909999999</c:v>
                </c:pt>
                <c:pt idx="319">
                  <c:v>4255.2586930000016</c:v>
                </c:pt>
                <c:pt idx="320">
                  <c:v>3688.6524990000007</c:v>
                </c:pt>
                <c:pt idx="321">
                  <c:v>3902.5629969999995</c:v>
                </c:pt>
                <c:pt idx="322">
                  <c:v>3904.0257820000006</c:v>
                </c:pt>
                <c:pt idx="323">
                  <c:v>3703.4243820000015</c:v>
                </c:pt>
                <c:pt idx="324">
                  <c:v>4060.6368470000002</c:v>
                </c:pt>
                <c:pt idx="325">
                  <c:v>3919.3973569999998</c:v>
                </c:pt>
                <c:pt idx="326">
                  <c:v>3709.8867139999988</c:v>
                </c:pt>
                <c:pt idx="327">
                  <c:v>4153.0777089999992</c:v>
                </c:pt>
                <c:pt idx="328">
                  <c:v>4199.3007430000007</c:v>
                </c:pt>
                <c:pt idx="329">
                  <c:v>3761.8921620000001</c:v>
                </c:pt>
                <c:pt idx="330">
                  <c:v>3712.7200079999989</c:v>
                </c:pt>
                <c:pt idx="331">
                  <c:v>4030.1104840000003</c:v>
                </c:pt>
                <c:pt idx="332">
                  <c:v>3822.5420549999999</c:v>
                </c:pt>
                <c:pt idx="333">
                  <c:v>4167.0482979999979</c:v>
                </c:pt>
                <c:pt idx="334">
                  <c:v>3774.2819989999998</c:v>
                </c:pt>
                <c:pt idx="335">
                  <c:v>3774.9227199999996</c:v>
                </c:pt>
                <c:pt idx="336">
                  <c:v>3829.2044260000007</c:v>
                </c:pt>
                <c:pt idx="337">
                  <c:v>3733.9507610000005</c:v>
                </c:pt>
                <c:pt idx="338">
                  <c:v>3786.1091500000007</c:v>
                </c:pt>
                <c:pt idx="339">
                  <c:v>4108.0192740000002</c:v>
                </c:pt>
                <c:pt idx="340">
                  <c:v>3788.7130699999989</c:v>
                </c:pt>
                <c:pt idx="341">
                  <c:v>4062.1851689999985</c:v>
                </c:pt>
                <c:pt idx="342">
                  <c:v>4212.092388</c:v>
                </c:pt>
                <c:pt idx="343">
                  <c:v>3791.7740999999996</c:v>
                </c:pt>
                <c:pt idx="344">
                  <c:v>3944.4596429999983</c:v>
                </c:pt>
                <c:pt idx="345">
                  <c:v>4107.5417480000015</c:v>
                </c:pt>
                <c:pt idx="346">
                  <c:v>3758.688975</c:v>
                </c:pt>
                <c:pt idx="347">
                  <c:v>3678.614885</c:v>
                </c:pt>
                <c:pt idx="348">
                  <c:v>4144.6552030000003</c:v>
                </c:pt>
                <c:pt idx="349">
                  <c:v>3804.3226029999987</c:v>
                </c:pt>
                <c:pt idx="350">
                  <c:v>3884.2312540000007</c:v>
                </c:pt>
                <c:pt idx="351">
                  <c:v>4070.111703999999</c:v>
                </c:pt>
                <c:pt idx="352">
                  <c:v>3768.3822429999987</c:v>
                </c:pt>
                <c:pt idx="353">
                  <c:v>3729.9847080000004</c:v>
                </c:pt>
                <c:pt idx="354">
                  <c:v>3896.9285120000004</c:v>
                </c:pt>
                <c:pt idx="355">
                  <c:v>4089.7630070000018</c:v>
                </c:pt>
                <c:pt idx="356">
                  <c:v>4225.140999000002</c:v>
                </c:pt>
                <c:pt idx="357">
                  <c:v>4135.4835920000005</c:v>
                </c:pt>
                <c:pt idx="358">
                  <c:v>3930.4657369999995</c:v>
                </c:pt>
                <c:pt idx="359">
                  <c:v>3783.358757</c:v>
                </c:pt>
                <c:pt idx="360">
                  <c:v>4095.1773619999985</c:v>
                </c:pt>
                <c:pt idx="361">
                  <c:v>4137.3637280000003</c:v>
                </c:pt>
                <c:pt idx="362">
                  <c:v>4077.4779370000006</c:v>
                </c:pt>
                <c:pt idx="363">
                  <c:v>4235.3833650000006</c:v>
                </c:pt>
                <c:pt idx="364">
                  <c:v>4089.9592840000009</c:v>
                </c:pt>
                <c:pt idx="365">
                  <c:v>4153.5122780000002</c:v>
                </c:pt>
                <c:pt idx="366">
                  <c:v>4253.0640809999986</c:v>
                </c:pt>
                <c:pt idx="367">
                  <c:v>3817.073711</c:v>
                </c:pt>
                <c:pt idx="368">
                  <c:v>3898.6920050000008</c:v>
                </c:pt>
                <c:pt idx="369">
                  <c:v>4151.8122270000003</c:v>
                </c:pt>
                <c:pt idx="370">
                  <c:v>4157.0389560000003</c:v>
                </c:pt>
                <c:pt idx="371">
                  <c:v>3732.5960700000001</c:v>
                </c:pt>
                <c:pt idx="372">
                  <c:v>3806.4447229999987</c:v>
                </c:pt>
                <c:pt idx="373">
                  <c:v>4015.846278</c:v>
                </c:pt>
                <c:pt idx="374">
                  <c:v>4221.3795650000011</c:v>
                </c:pt>
                <c:pt idx="375">
                  <c:v>3766.917566000001</c:v>
                </c:pt>
                <c:pt idx="376">
                  <c:v>4072.7778579999995</c:v>
                </c:pt>
                <c:pt idx="377">
                  <c:v>4314.5720099999999</c:v>
                </c:pt>
                <c:pt idx="378">
                  <c:v>3825.0107119999998</c:v>
                </c:pt>
                <c:pt idx="379">
                  <c:v>3781.991</c:v>
                </c:pt>
                <c:pt idx="380">
                  <c:v>4216.9913019999995</c:v>
                </c:pt>
                <c:pt idx="381">
                  <c:v>4109.3218600000009</c:v>
                </c:pt>
                <c:pt idx="382">
                  <c:v>4234.9223170000014</c:v>
                </c:pt>
                <c:pt idx="383">
                  <c:v>3505.4707739999999</c:v>
                </c:pt>
                <c:pt idx="384">
                  <c:v>3809.3429550000001</c:v>
                </c:pt>
                <c:pt idx="385">
                  <c:v>3811.1557430000003</c:v>
                </c:pt>
                <c:pt idx="386">
                  <c:v>4031.8809879999999</c:v>
                </c:pt>
                <c:pt idx="387">
                  <c:v>3906.59112</c:v>
                </c:pt>
                <c:pt idx="388">
                  <c:v>3958.3287140000007</c:v>
                </c:pt>
                <c:pt idx="389">
                  <c:v>3960.4122149999998</c:v>
                </c:pt>
                <c:pt idx="390">
                  <c:v>4007.7378649999996</c:v>
                </c:pt>
                <c:pt idx="391">
                  <c:v>4167.1034900000013</c:v>
                </c:pt>
                <c:pt idx="392">
                  <c:v>3997.713737999999</c:v>
                </c:pt>
                <c:pt idx="393">
                  <c:v>3845.1667629999993</c:v>
                </c:pt>
                <c:pt idx="394">
                  <c:v>4374.5037959999991</c:v>
                </c:pt>
                <c:pt idx="395">
                  <c:v>4429.6823299999987</c:v>
                </c:pt>
                <c:pt idx="396">
                  <c:v>4158.8670239999992</c:v>
                </c:pt>
                <c:pt idx="397">
                  <c:v>3844.9135330000004</c:v>
                </c:pt>
                <c:pt idx="398">
                  <c:v>4385.9236119999996</c:v>
                </c:pt>
                <c:pt idx="399">
                  <c:v>3944.1281750000016</c:v>
                </c:pt>
                <c:pt idx="400">
                  <c:v>4008.1406590000011</c:v>
                </c:pt>
                <c:pt idx="401">
                  <c:v>4649.8149650000005</c:v>
                </c:pt>
                <c:pt idx="402">
                  <c:v>3972.8682249999993</c:v>
                </c:pt>
                <c:pt idx="403">
                  <c:v>4214.043377</c:v>
                </c:pt>
                <c:pt idx="404">
                  <c:v>4238.023259999999</c:v>
                </c:pt>
                <c:pt idx="405">
                  <c:v>4181.3341060000002</c:v>
                </c:pt>
                <c:pt idx="406">
                  <c:v>4388.5584950000002</c:v>
                </c:pt>
                <c:pt idx="407">
                  <c:v>4198.922388</c:v>
                </c:pt>
                <c:pt idx="408">
                  <c:v>4183.2200639999992</c:v>
                </c:pt>
                <c:pt idx="409">
                  <c:v>4217.7956899999999</c:v>
                </c:pt>
                <c:pt idx="410">
                  <c:v>4617.3575250000013</c:v>
                </c:pt>
                <c:pt idx="411">
                  <c:v>4145.2882369999988</c:v>
                </c:pt>
                <c:pt idx="412">
                  <c:v>4002.0707460000003</c:v>
                </c:pt>
                <c:pt idx="413">
                  <c:v>4192.710889</c:v>
                </c:pt>
                <c:pt idx="414">
                  <c:v>4533.5108529999998</c:v>
                </c:pt>
                <c:pt idx="415">
                  <c:v>4045.2247430000007</c:v>
                </c:pt>
                <c:pt idx="416">
                  <c:v>4230.3371709999992</c:v>
                </c:pt>
                <c:pt idx="417">
                  <c:v>4253.4146649999993</c:v>
                </c:pt>
                <c:pt idx="418">
                  <c:v>4720.229110000002</c:v>
                </c:pt>
                <c:pt idx="419">
                  <c:v>4060.2956539999991</c:v>
                </c:pt>
                <c:pt idx="420">
                  <c:v>4115.1099200000008</c:v>
                </c:pt>
                <c:pt idx="421">
                  <c:v>4164.7835600000008</c:v>
                </c:pt>
                <c:pt idx="422">
                  <c:v>3927.3429280000005</c:v>
                </c:pt>
                <c:pt idx="423">
                  <c:v>4455.9536820000003</c:v>
                </c:pt>
                <c:pt idx="424">
                  <c:v>4256.1109799999995</c:v>
                </c:pt>
                <c:pt idx="425">
                  <c:v>4654.7874619999993</c:v>
                </c:pt>
                <c:pt idx="426">
                  <c:v>3793.2939799999999</c:v>
                </c:pt>
                <c:pt idx="427">
                  <c:v>4233.4997819999999</c:v>
                </c:pt>
                <c:pt idx="428">
                  <c:v>4457.8189950000015</c:v>
                </c:pt>
                <c:pt idx="429">
                  <c:v>4097.4672570000002</c:v>
                </c:pt>
                <c:pt idx="430">
                  <c:v>3984.6454699999999</c:v>
                </c:pt>
                <c:pt idx="431">
                  <c:v>4014.6772009999995</c:v>
                </c:pt>
                <c:pt idx="432">
                  <c:v>4045.9074719999999</c:v>
                </c:pt>
                <c:pt idx="433">
                  <c:v>3994.933790000001</c:v>
                </c:pt>
                <c:pt idx="434">
                  <c:v>4000.724463</c:v>
                </c:pt>
                <c:pt idx="435">
                  <c:v>4277.5730990000002</c:v>
                </c:pt>
                <c:pt idx="436">
                  <c:v>4439.6836469999998</c:v>
                </c:pt>
                <c:pt idx="437">
                  <c:v>4477.4529050000001</c:v>
                </c:pt>
                <c:pt idx="438">
                  <c:v>4760.1140100000011</c:v>
                </c:pt>
                <c:pt idx="439">
                  <c:v>3988.0619759999995</c:v>
                </c:pt>
                <c:pt idx="440">
                  <c:v>4657.0727320000005</c:v>
                </c:pt>
                <c:pt idx="441">
                  <c:v>3999.4898509999998</c:v>
                </c:pt>
                <c:pt idx="442">
                  <c:v>4285.6709510000019</c:v>
                </c:pt>
                <c:pt idx="443">
                  <c:v>4472.7769089999983</c:v>
                </c:pt>
                <c:pt idx="444">
                  <c:v>4648.2361300000011</c:v>
                </c:pt>
                <c:pt idx="445">
                  <c:v>3992.8382440000005</c:v>
                </c:pt>
                <c:pt idx="446">
                  <c:v>4780.9783249999991</c:v>
                </c:pt>
                <c:pt idx="447">
                  <c:v>4001.2235410000008</c:v>
                </c:pt>
                <c:pt idx="448">
                  <c:v>3963.2096529999994</c:v>
                </c:pt>
                <c:pt idx="449">
                  <c:v>3861.325131999999</c:v>
                </c:pt>
                <c:pt idx="450">
                  <c:v>4650.1185150000028</c:v>
                </c:pt>
                <c:pt idx="451">
                  <c:v>3648.2688630000002</c:v>
                </c:pt>
                <c:pt idx="452">
                  <c:v>4043.228055</c:v>
                </c:pt>
                <c:pt idx="453">
                  <c:v>4006.8310059999994</c:v>
                </c:pt>
                <c:pt idx="454">
                  <c:v>4233.7529340000001</c:v>
                </c:pt>
                <c:pt idx="455">
                  <c:v>4000.486547</c:v>
                </c:pt>
                <c:pt idx="456">
                  <c:v>3987.7903569999999</c:v>
                </c:pt>
                <c:pt idx="457">
                  <c:v>3972.7093729999997</c:v>
                </c:pt>
                <c:pt idx="458">
                  <c:v>4261.3700669999998</c:v>
                </c:pt>
                <c:pt idx="459">
                  <c:v>4499.1284479999995</c:v>
                </c:pt>
                <c:pt idx="460">
                  <c:v>4663.350938999999</c:v>
                </c:pt>
                <c:pt idx="461">
                  <c:v>3973.2273600000012</c:v>
                </c:pt>
                <c:pt idx="462">
                  <c:v>3626.6957550000002</c:v>
                </c:pt>
                <c:pt idx="463">
                  <c:v>4137.1035620000002</c:v>
                </c:pt>
                <c:pt idx="464">
                  <c:v>4668.216300000001</c:v>
                </c:pt>
                <c:pt idx="465">
                  <c:v>4406.731969999998</c:v>
                </c:pt>
                <c:pt idx="466">
                  <c:v>4475.7487279999996</c:v>
                </c:pt>
                <c:pt idx="467">
                  <c:v>4241.6467960000009</c:v>
                </c:pt>
                <c:pt idx="468">
                  <c:v>4413.802807</c:v>
                </c:pt>
                <c:pt idx="469">
                  <c:v>3674.5317439999994</c:v>
                </c:pt>
                <c:pt idx="470">
                  <c:v>3954.1491330000003</c:v>
                </c:pt>
                <c:pt idx="471">
                  <c:v>3641.6235799999999</c:v>
                </c:pt>
                <c:pt idx="472">
                  <c:v>4806.1762450000006</c:v>
                </c:pt>
                <c:pt idx="473">
                  <c:v>4484.0206669999989</c:v>
                </c:pt>
                <c:pt idx="474">
                  <c:v>3649.3227080000001</c:v>
                </c:pt>
                <c:pt idx="475">
                  <c:v>4713.6602620000012</c:v>
                </c:pt>
                <c:pt idx="476">
                  <c:v>4815.959245</c:v>
                </c:pt>
                <c:pt idx="477">
                  <c:v>4478.8165120000012</c:v>
                </c:pt>
                <c:pt idx="478">
                  <c:v>4371.8476809999993</c:v>
                </c:pt>
                <c:pt idx="479">
                  <c:v>4048.8254399999987</c:v>
                </c:pt>
                <c:pt idx="480">
                  <c:v>4472.1661599999989</c:v>
                </c:pt>
                <c:pt idx="481">
                  <c:v>4400.5156289999995</c:v>
                </c:pt>
                <c:pt idx="482">
                  <c:v>3887.5392590000006</c:v>
                </c:pt>
                <c:pt idx="483">
                  <c:v>4146.1182470000003</c:v>
                </c:pt>
                <c:pt idx="484">
                  <c:v>4859.1771429999999</c:v>
                </c:pt>
                <c:pt idx="485">
                  <c:v>4504.9884119999997</c:v>
                </c:pt>
                <c:pt idx="486">
                  <c:v>4475.3161820000014</c:v>
                </c:pt>
                <c:pt idx="487">
                  <c:v>4226.7631970000002</c:v>
                </c:pt>
                <c:pt idx="488">
                  <c:v>4275.5971479999998</c:v>
                </c:pt>
                <c:pt idx="489">
                  <c:v>4060.1819669999995</c:v>
                </c:pt>
                <c:pt idx="490">
                  <c:v>4016.2756670000012</c:v>
                </c:pt>
                <c:pt idx="491">
                  <c:v>4268.959973</c:v>
                </c:pt>
                <c:pt idx="492">
                  <c:v>4512.5608319999992</c:v>
                </c:pt>
                <c:pt idx="493">
                  <c:v>4063.368039</c:v>
                </c:pt>
                <c:pt idx="494">
                  <c:v>3911.5841010000004</c:v>
                </c:pt>
                <c:pt idx="495">
                  <c:v>3964.1601429999996</c:v>
                </c:pt>
                <c:pt idx="496">
                  <c:v>4483.4261770000003</c:v>
                </c:pt>
                <c:pt idx="497">
                  <c:v>4142.969102</c:v>
                </c:pt>
                <c:pt idx="498">
                  <c:v>4065.1537439999988</c:v>
                </c:pt>
                <c:pt idx="499">
                  <c:v>4493.2908060000009</c:v>
                </c:pt>
                <c:pt idx="500">
                  <c:v>4813.3822699999982</c:v>
                </c:pt>
                <c:pt idx="501">
                  <c:v>4293.8672819999992</c:v>
                </c:pt>
                <c:pt idx="502">
                  <c:v>4334.2362199999998</c:v>
                </c:pt>
                <c:pt idx="503">
                  <c:v>4025.0795060000005</c:v>
                </c:pt>
                <c:pt idx="504">
                  <c:v>4375.690955</c:v>
                </c:pt>
                <c:pt idx="505">
                  <c:v>4303.0003899999992</c:v>
                </c:pt>
                <c:pt idx="506">
                  <c:v>3671.9744650000007</c:v>
                </c:pt>
                <c:pt idx="507">
                  <c:v>4154.9495219999999</c:v>
                </c:pt>
                <c:pt idx="508">
                  <c:v>4039.4527790000002</c:v>
                </c:pt>
                <c:pt idx="509">
                  <c:v>4357.130905</c:v>
                </c:pt>
                <c:pt idx="510">
                  <c:v>4045.580156</c:v>
                </c:pt>
                <c:pt idx="511">
                  <c:v>4087.7366400000005</c:v>
                </c:pt>
                <c:pt idx="512">
                  <c:v>4856.3863850000007</c:v>
                </c:pt>
                <c:pt idx="513">
                  <c:v>4272.1016180000015</c:v>
                </c:pt>
                <c:pt idx="514">
                  <c:v>4578.2324319999998</c:v>
                </c:pt>
                <c:pt idx="515">
                  <c:v>4882.0606920000009</c:v>
                </c:pt>
                <c:pt idx="516">
                  <c:v>4505.5464579999998</c:v>
                </c:pt>
                <c:pt idx="517">
                  <c:v>4377.5991480000012</c:v>
                </c:pt>
                <c:pt idx="518">
                  <c:v>4082.4495259999994</c:v>
                </c:pt>
                <c:pt idx="519">
                  <c:v>3730.1171379999992</c:v>
                </c:pt>
                <c:pt idx="520">
                  <c:v>4548.7070650000005</c:v>
                </c:pt>
                <c:pt idx="521">
                  <c:v>4051.1211579999999</c:v>
                </c:pt>
                <c:pt idx="522">
                  <c:v>4511.363781</c:v>
                </c:pt>
                <c:pt idx="523">
                  <c:v>4092.1127029999984</c:v>
                </c:pt>
                <c:pt idx="524">
                  <c:v>4009.5362020000002</c:v>
                </c:pt>
                <c:pt idx="525">
                  <c:v>4494.0256839999993</c:v>
                </c:pt>
                <c:pt idx="526">
                  <c:v>3738.2042460000002</c:v>
                </c:pt>
                <c:pt idx="527">
                  <c:v>4607.306485000001</c:v>
                </c:pt>
                <c:pt idx="528">
                  <c:v>4587.8470089999983</c:v>
                </c:pt>
                <c:pt idx="529">
                  <c:v>4658.7279550000012</c:v>
                </c:pt>
                <c:pt idx="530">
                  <c:v>4619.2509869999994</c:v>
                </c:pt>
                <c:pt idx="531">
                  <c:v>4641.6184720000019</c:v>
                </c:pt>
                <c:pt idx="532">
                  <c:v>4073.9514640000002</c:v>
                </c:pt>
                <c:pt idx="533">
                  <c:v>4074.5610619999993</c:v>
                </c:pt>
                <c:pt idx="534">
                  <c:v>4426.7847779999993</c:v>
                </c:pt>
                <c:pt idx="535">
                  <c:v>3664.558031</c:v>
                </c:pt>
                <c:pt idx="536">
                  <c:v>4143.4530160000004</c:v>
                </c:pt>
                <c:pt idx="537">
                  <c:v>3721.7680519999999</c:v>
                </c:pt>
                <c:pt idx="538">
                  <c:v>3729.4022890000006</c:v>
                </c:pt>
                <c:pt idx="539">
                  <c:v>4650.9868340000012</c:v>
                </c:pt>
                <c:pt idx="540">
                  <c:v>4674.0368149999995</c:v>
                </c:pt>
                <c:pt idx="541">
                  <c:v>4563.6203380000006</c:v>
                </c:pt>
                <c:pt idx="542">
                  <c:v>4125.2648950000003</c:v>
                </c:pt>
                <c:pt idx="543">
                  <c:v>3743.0110620000005</c:v>
                </c:pt>
                <c:pt idx="544">
                  <c:v>4660.2834050000001</c:v>
                </c:pt>
                <c:pt idx="545">
                  <c:v>4178.433923999999</c:v>
                </c:pt>
                <c:pt idx="546">
                  <c:v>4662.6711100000002</c:v>
                </c:pt>
                <c:pt idx="547">
                  <c:v>3746.7072079999998</c:v>
                </c:pt>
                <c:pt idx="548">
                  <c:v>4136.6812080000009</c:v>
                </c:pt>
                <c:pt idx="549">
                  <c:v>3751.4640179999992</c:v>
                </c:pt>
                <c:pt idx="550">
                  <c:v>3751.5103859999981</c:v>
                </c:pt>
                <c:pt idx="551">
                  <c:v>4138.1968850000003</c:v>
                </c:pt>
                <c:pt idx="552">
                  <c:v>4558.8536930000018</c:v>
                </c:pt>
                <c:pt idx="553">
                  <c:v>4204.3611659999997</c:v>
                </c:pt>
                <c:pt idx="554">
                  <c:v>3793.9264819999999</c:v>
                </c:pt>
                <c:pt idx="555">
                  <c:v>4153.1889540000002</c:v>
                </c:pt>
                <c:pt idx="556">
                  <c:v>4333.638919</c:v>
                </c:pt>
                <c:pt idx="557">
                  <c:v>3771.6182180000014</c:v>
                </c:pt>
                <c:pt idx="558">
                  <c:v>4219.6623809999992</c:v>
                </c:pt>
                <c:pt idx="559">
                  <c:v>4175.9841370000004</c:v>
                </c:pt>
                <c:pt idx="560">
                  <c:v>3765.3643119999992</c:v>
                </c:pt>
                <c:pt idx="561">
                  <c:v>3836.8033649999998</c:v>
                </c:pt>
                <c:pt idx="562">
                  <c:v>3804.6297900000004</c:v>
                </c:pt>
                <c:pt idx="563">
                  <c:v>4655.3853099999988</c:v>
                </c:pt>
                <c:pt idx="564">
                  <c:v>4686.5497340000002</c:v>
                </c:pt>
                <c:pt idx="565">
                  <c:v>4250.5982379999987</c:v>
                </c:pt>
                <c:pt idx="566">
                  <c:v>4051.5211249999998</c:v>
                </c:pt>
                <c:pt idx="567">
                  <c:v>4017.6455160000005</c:v>
                </c:pt>
                <c:pt idx="568">
                  <c:v>3838.454714</c:v>
                </c:pt>
                <c:pt idx="569">
                  <c:v>3841.3808269999995</c:v>
                </c:pt>
                <c:pt idx="570">
                  <c:v>4214.6855030000015</c:v>
                </c:pt>
                <c:pt idx="571">
                  <c:v>3870.860892000002</c:v>
                </c:pt>
                <c:pt idx="572">
                  <c:v>4608.1653419999993</c:v>
                </c:pt>
                <c:pt idx="573">
                  <c:v>3871.3223669999993</c:v>
                </c:pt>
                <c:pt idx="574">
                  <c:v>4239.8199509999995</c:v>
                </c:pt>
                <c:pt idx="575">
                  <c:v>3881.798248000001</c:v>
                </c:pt>
                <c:pt idx="576">
                  <c:v>4235.3973490000008</c:v>
                </c:pt>
                <c:pt idx="577">
                  <c:v>4327.5677549999991</c:v>
                </c:pt>
                <c:pt idx="578">
                  <c:v>3882.2005519999998</c:v>
                </c:pt>
                <c:pt idx="579">
                  <c:v>3890.7556910000012</c:v>
                </c:pt>
                <c:pt idx="580">
                  <c:v>4447.4301480000004</c:v>
                </c:pt>
                <c:pt idx="581">
                  <c:v>3892.0053720000001</c:v>
                </c:pt>
                <c:pt idx="582">
                  <c:v>4648.6418119999998</c:v>
                </c:pt>
                <c:pt idx="583">
                  <c:v>3897.7525490000003</c:v>
                </c:pt>
                <c:pt idx="584">
                  <c:v>4107.443228000001</c:v>
                </c:pt>
                <c:pt idx="585">
                  <c:v>3482.7793829999996</c:v>
                </c:pt>
                <c:pt idx="586">
                  <c:v>4432.6695969999992</c:v>
                </c:pt>
                <c:pt idx="587">
                  <c:v>4073.6428729999998</c:v>
                </c:pt>
                <c:pt idx="588">
                  <c:v>3909.6776169999998</c:v>
                </c:pt>
                <c:pt idx="589">
                  <c:v>3910.1931570000002</c:v>
                </c:pt>
                <c:pt idx="590">
                  <c:v>3916.5263830000004</c:v>
                </c:pt>
                <c:pt idx="591">
                  <c:v>3922.5938080000001</c:v>
                </c:pt>
                <c:pt idx="592">
                  <c:v>4468.9090270000006</c:v>
                </c:pt>
                <c:pt idx="593">
                  <c:v>4278.9583670000002</c:v>
                </c:pt>
                <c:pt idx="594">
                  <c:v>3925.3335819999998</c:v>
                </c:pt>
                <c:pt idx="595">
                  <c:v>4282.5574299999998</c:v>
                </c:pt>
                <c:pt idx="596">
                  <c:v>5109.0037990000001</c:v>
                </c:pt>
                <c:pt idx="597">
                  <c:v>4296.1083179999996</c:v>
                </c:pt>
                <c:pt idx="598">
                  <c:v>3936.8697249999991</c:v>
                </c:pt>
                <c:pt idx="599">
                  <c:v>3936.9695179999994</c:v>
                </c:pt>
                <c:pt idx="600">
                  <c:v>4435.4517670000005</c:v>
                </c:pt>
                <c:pt idx="601">
                  <c:v>4946.9901360000022</c:v>
                </c:pt>
                <c:pt idx="602">
                  <c:v>4319.1533379999992</c:v>
                </c:pt>
                <c:pt idx="603">
                  <c:v>4321.0377630000003</c:v>
                </c:pt>
                <c:pt idx="604">
                  <c:v>4402.4267530000006</c:v>
                </c:pt>
                <c:pt idx="605">
                  <c:v>3765.5071349999994</c:v>
                </c:pt>
                <c:pt idx="606">
                  <c:v>4808.4013259999992</c:v>
                </c:pt>
                <c:pt idx="607">
                  <c:v>4326.1980760000006</c:v>
                </c:pt>
                <c:pt idx="608">
                  <c:v>4188.3770679999998</c:v>
                </c:pt>
                <c:pt idx="609">
                  <c:v>3769.8832320000001</c:v>
                </c:pt>
                <c:pt idx="610">
                  <c:v>3899.815153</c:v>
                </c:pt>
                <c:pt idx="611">
                  <c:v>4331.3289489999988</c:v>
                </c:pt>
                <c:pt idx="612">
                  <c:v>4099.0784760000006</c:v>
                </c:pt>
                <c:pt idx="613">
                  <c:v>3957.4190610000019</c:v>
                </c:pt>
                <c:pt idx="614">
                  <c:v>4741.1111150000015</c:v>
                </c:pt>
                <c:pt idx="615">
                  <c:v>4165.0018540000001</c:v>
                </c:pt>
                <c:pt idx="616">
                  <c:v>3958.3233559999994</c:v>
                </c:pt>
                <c:pt idx="617">
                  <c:v>4344.780072999999</c:v>
                </c:pt>
                <c:pt idx="618">
                  <c:v>4344.8424029999996</c:v>
                </c:pt>
                <c:pt idx="619">
                  <c:v>3961.3714300000006</c:v>
                </c:pt>
                <c:pt idx="620">
                  <c:v>4352.607164</c:v>
                </c:pt>
                <c:pt idx="621">
                  <c:v>4204.0080179999995</c:v>
                </c:pt>
                <c:pt idx="622">
                  <c:v>5279.7096970000011</c:v>
                </c:pt>
                <c:pt idx="623">
                  <c:v>3970.8848390000003</c:v>
                </c:pt>
                <c:pt idx="624">
                  <c:v>4132.295302999999</c:v>
                </c:pt>
                <c:pt idx="625">
                  <c:v>3638.2946620000007</c:v>
                </c:pt>
                <c:pt idx="626">
                  <c:v>3932.8763229999995</c:v>
                </c:pt>
                <c:pt idx="627">
                  <c:v>4645.2919409999995</c:v>
                </c:pt>
                <c:pt idx="628">
                  <c:v>3978.4294830000003</c:v>
                </c:pt>
                <c:pt idx="629">
                  <c:v>4089.4421169999996</c:v>
                </c:pt>
                <c:pt idx="630">
                  <c:v>4487.6283359999998</c:v>
                </c:pt>
                <c:pt idx="631">
                  <c:v>5371.2170690000003</c:v>
                </c:pt>
                <c:pt idx="632">
                  <c:v>3586.6092330000006</c:v>
                </c:pt>
                <c:pt idx="633">
                  <c:v>4334.9803419999998</c:v>
                </c:pt>
                <c:pt idx="634">
                  <c:v>4675.9239299999999</c:v>
                </c:pt>
                <c:pt idx="635">
                  <c:v>4818.883139999999</c:v>
                </c:pt>
                <c:pt idx="636">
                  <c:v>4359.5064650000004</c:v>
                </c:pt>
                <c:pt idx="637">
                  <c:v>3988.7572900000009</c:v>
                </c:pt>
                <c:pt idx="638">
                  <c:v>4914.8007989999987</c:v>
                </c:pt>
                <c:pt idx="639">
                  <c:v>3665.3533579999994</c:v>
                </c:pt>
                <c:pt idx="640">
                  <c:v>4135.0179549999993</c:v>
                </c:pt>
                <c:pt idx="641">
                  <c:v>4355.2728399999978</c:v>
                </c:pt>
                <c:pt idx="642">
                  <c:v>4699.4378500000003</c:v>
                </c:pt>
                <c:pt idx="643">
                  <c:v>3955.5289669999997</c:v>
                </c:pt>
                <c:pt idx="644">
                  <c:v>4046.4981929999999</c:v>
                </c:pt>
                <c:pt idx="645">
                  <c:v>4123.392777</c:v>
                </c:pt>
                <c:pt idx="646">
                  <c:v>3997.6276010000015</c:v>
                </c:pt>
                <c:pt idx="647">
                  <c:v>4345.4458279999999</c:v>
                </c:pt>
                <c:pt idx="648">
                  <c:v>3676.0658049999997</c:v>
                </c:pt>
                <c:pt idx="649">
                  <c:v>4175.6201920000003</c:v>
                </c:pt>
                <c:pt idx="650">
                  <c:v>4480.9136569999991</c:v>
                </c:pt>
                <c:pt idx="651">
                  <c:v>4389.058469999999</c:v>
                </c:pt>
                <c:pt idx="652">
                  <c:v>4346.5516509999998</c:v>
                </c:pt>
                <c:pt idx="653">
                  <c:v>5022.2658550000015</c:v>
                </c:pt>
                <c:pt idx="654">
                  <c:v>3962.3983089999997</c:v>
                </c:pt>
                <c:pt idx="655">
                  <c:v>4431.9535479999995</c:v>
                </c:pt>
                <c:pt idx="656">
                  <c:v>4384.032956</c:v>
                </c:pt>
                <c:pt idx="657">
                  <c:v>4359.5495789999995</c:v>
                </c:pt>
                <c:pt idx="658">
                  <c:v>4623.3814449999991</c:v>
                </c:pt>
                <c:pt idx="659">
                  <c:v>4819.727601999999</c:v>
                </c:pt>
                <c:pt idx="660">
                  <c:v>4755.1912979999988</c:v>
                </c:pt>
                <c:pt idx="661">
                  <c:v>3705.3178750000006</c:v>
                </c:pt>
                <c:pt idx="662">
                  <c:v>4412.9911469999988</c:v>
                </c:pt>
                <c:pt idx="663">
                  <c:v>4442.4920410000013</c:v>
                </c:pt>
                <c:pt idx="664">
                  <c:v>4444.1646369999999</c:v>
                </c:pt>
                <c:pt idx="665">
                  <c:v>4260.154501</c:v>
                </c:pt>
                <c:pt idx="666">
                  <c:v>4360.5280920000014</c:v>
                </c:pt>
                <c:pt idx="667">
                  <c:v>4449.9955089999976</c:v>
                </c:pt>
                <c:pt idx="668">
                  <c:v>4485.3415570000006</c:v>
                </c:pt>
                <c:pt idx="669">
                  <c:v>5054.321915999999</c:v>
                </c:pt>
                <c:pt idx="670">
                  <c:v>4298.4335260000007</c:v>
                </c:pt>
                <c:pt idx="671">
                  <c:v>4362.1767360000003</c:v>
                </c:pt>
                <c:pt idx="672">
                  <c:v>4785.5949619999983</c:v>
                </c:pt>
                <c:pt idx="673">
                  <c:v>4402.0751430000009</c:v>
                </c:pt>
                <c:pt idx="674">
                  <c:v>4457.3607570000004</c:v>
                </c:pt>
                <c:pt idx="675">
                  <c:v>4431.570565</c:v>
                </c:pt>
                <c:pt idx="676">
                  <c:v>4459.9331870000005</c:v>
                </c:pt>
                <c:pt idx="677">
                  <c:v>3996.343707</c:v>
                </c:pt>
                <c:pt idx="678">
                  <c:v>4195.6467739999998</c:v>
                </c:pt>
                <c:pt idx="679">
                  <c:v>4537.5878230000026</c:v>
                </c:pt>
                <c:pt idx="680">
                  <c:v>4439.5960399999976</c:v>
                </c:pt>
                <c:pt idx="681">
                  <c:v>5748.6701510000003</c:v>
                </c:pt>
                <c:pt idx="682">
                  <c:v>4405.7074940000011</c:v>
                </c:pt>
                <c:pt idx="683">
                  <c:v>4472.943245999998</c:v>
                </c:pt>
                <c:pt idx="684">
                  <c:v>4473.7628279999981</c:v>
                </c:pt>
                <c:pt idx="685">
                  <c:v>4631.3292040000006</c:v>
                </c:pt>
                <c:pt idx="686">
                  <c:v>4844.3527200000017</c:v>
                </c:pt>
                <c:pt idx="687">
                  <c:v>4354.1168210000005</c:v>
                </c:pt>
                <c:pt idx="688">
                  <c:v>4002.4534190000004</c:v>
                </c:pt>
                <c:pt idx="689">
                  <c:v>4214.5414450000007</c:v>
                </c:pt>
                <c:pt idx="690">
                  <c:v>4415.8511129999988</c:v>
                </c:pt>
                <c:pt idx="691">
                  <c:v>4576.7848259999992</c:v>
                </c:pt>
                <c:pt idx="692">
                  <c:v>4646.8616700000002</c:v>
                </c:pt>
                <c:pt idx="693">
                  <c:v>4454.6337839999997</c:v>
                </c:pt>
                <c:pt idx="694">
                  <c:v>3710.2105479999996</c:v>
                </c:pt>
                <c:pt idx="695">
                  <c:v>4598.0640610000019</c:v>
                </c:pt>
                <c:pt idx="696">
                  <c:v>4219.9072300000007</c:v>
                </c:pt>
                <c:pt idx="697">
                  <c:v>4262.8999829999993</c:v>
                </c:pt>
                <c:pt idx="698">
                  <c:v>4600.420532000001</c:v>
                </c:pt>
                <c:pt idx="699">
                  <c:v>4651.2998860000007</c:v>
                </c:pt>
                <c:pt idx="700">
                  <c:v>4522.4299040000005</c:v>
                </c:pt>
                <c:pt idx="701">
                  <c:v>4160.7236859999994</c:v>
                </c:pt>
                <c:pt idx="702">
                  <c:v>4348.0453849999985</c:v>
                </c:pt>
                <c:pt idx="703">
                  <c:v>3731.6564880000001</c:v>
                </c:pt>
                <c:pt idx="704">
                  <c:v>4398.5205600000008</c:v>
                </c:pt>
                <c:pt idx="705">
                  <c:v>4487.5570179999995</c:v>
                </c:pt>
                <c:pt idx="706">
                  <c:v>6240.5776809999998</c:v>
                </c:pt>
                <c:pt idx="707">
                  <c:v>4629.8085949999995</c:v>
                </c:pt>
                <c:pt idx="708">
                  <c:v>4478.3438460000007</c:v>
                </c:pt>
                <c:pt idx="709">
                  <c:v>4246.9072029999998</c:v>
                </c:pt>
                <c:pt idx="710">
                  <c:v>4634.5239810000003</c:v>
                </c:pt>
                <c:pt idx="711">
                  <c:v>4424.0603179999998</c:v>
                </c:pt>
                <c:pt idx="712">
                  <c:v>4102.9851989999997</c:v>
                </c:pt>
                <c:pt idx="713">
                  <c:v>4390.6424570000008</c:v>
                </c:pt>
                <c:pt idx="714">
                  <c:v>4428.764647</c:v>
                </c:pt>
                <c:pt idx="715">
                  <c:v>4648.7429769999981</c:v>
                </c:pt>
                <c:pt idx="716">
                  <c:v>4455.0001200000006</c:v>
                </c:pt>
                <c:pt idx="717">
                  <c:v>4512.0450619999992</c:v>
                </c:pt>
                <c:pt idx="718">
                  <c:v>4651.0737200000003</c:v>
                </c:pt>
                <c:pt idx="719">
                  <c:v>4738.8161710000004</c:v>
                </c:pt>
                <c:pt idx="720">
                  <c:v>4129.6721940000007</c:v>
                </c:pt>
                <c:pt idx="721">
                  <c:v>4655.8294340000002</c:v>
                </c:pt>
                <c:pt idx="722">
                  <c:v>4846.9856179999979</c:v>
                </c:pt>
                <c:pt idx="723">
                  <c:v>4445.3463829999973</c:v>
                </c:pt>
                <c:pt idx="724">
                  <c:v>4496.5023200000005</c:v>
                </c:pt>
                <c:pt idx="725">
                  <c:v>4500.6484099999989</c:v>
                </c:pt>
                <c:pt idx="726">
                  <c:v>4487.4924829999991</c:v>
                </c:pt>
                <c:pt idx="727">
                  <c:v>4229.6695170000012</c:v>
                </c:pt>
                <c:pt idx="728">
                  <c:v>4452.4267570000002</c:v>
                </c:pt>
                <c:pt idx="729">
                  <c:v>4229.9264589999984</c:v>
                </c:pt>
                <c:pt idx="730">
                  <c:v>4489.3597999999993</c:v>
                </c:pt>
                <c:pt idx="731">
                  <c:v>4784.4548830000003</c:v>
                </c:pt>
                <c:pt idx="732">
                  <c:v>4491.9028950000002</c:v>
                </c:pt>
                <c:pt idx="733">
                  <c:v>4698.1306770000001</c:v>
                </c:pt>
                <c:pt idx="734">
                  <c:v>4552.3509179999983</c:v>
                </c:pt>
                <c:pt idx="735">
                  <c:v>4469.4168019999997</c:v>
                </c:pt>
                <c:pt idx="736">
                  <c:v>4184.3233419999997</c:v>
                </c:pt>
                <c:pt idx="737">
                  <c:v>4512.9353989999991</c:v>
                </c:pt>
                <c:pt idx="738">
                  <c:v>4852.6203750000004</c:v>
                </c:pt>
                <c:pt idx="739">
                  <c:v>4519.3124070000003</c:v>
                </c:pt>
                <c:pt idx="740">
                  <c:v>4361.3376959999987</c:v>
                </c:pt>
                <c:pt idx="741">
                  <c:v>4476.7290239999993</c:v>
                </c:pt>
                <c:pt idx="742">
                  <c:v>4481.657878</c:v>
                </c:pt>
                <c:pt idx="743">
                  <c:v>4486.1571670000003</c:v>
                </c:pt>
                <c:pt idx="744">
                  <c:v>4493.6302619999997</c:v>
                </c:pt>
                <c:pt idx="745">
                  <c:v>4734.840279</c:v>
                </c:pt>
                <c:pt idx="746">
                  <c:v>4604.0916439999992</c:v>
                </c:pt>
                <c:pt idx="747">
                  <c:v>4245.6522610000011</c:v>
                </c:pt>
                <c:pt idx="748">
                  <c:v>4503.477179999999</c:v>
                </c:pt>
                <c:pt idx="749">
                  <c:v>4628.0147150000003</c:v>
                </c:pt>
                <c:pt idx="750">
                  <c:v>4506.8063480000001</c:v>
                </c:pt>
                <c:pt idx="751">
                  <c:v>4252.8987690000013</c:v>
                </c:pt>
                <c:pt idx="752">
                  <c:v>4635.584069999999</c:v>
                </c:pt>
                <c:pt idx="753">
                  <c:v>4436.1853419999979</c:v>
                </c:pt>
                <c:pt idx="754">
                  <c:v>4061.0180840000007</c:v>
                </c:pt>
                <c:pt idx="755">
                  <c:v>4630.4536570000009</c:v>
                </c:pt>
                <c:pt idx="756">
                  <c:v>4444.4402100000007</c:v>
                </c:pt>
                <c:pt idx="757">
                  <c:v>4264.7648760000011</c:v>
                </c:pt>
                <c:pt idx="758">
                  <c:v>4495.1376249999994</c:v>
                </c:pt>
                <c:pt idx="759">
                  <c:v>4709.9480719999983</c:v>
                </c:pt>
                <c:pt idx="760">
                  <c:v>4218.9847229999996</c:v>
                </c:pt>
                <c:pt idx="761">
                  <c:v>4276.5032740000006</c:v>
                </c:pt>
                <c:pt idx="762">
                  <c:v>4463.2913359999993</c:v>
                </c:pt>
                <c:pt idx="763">
                  <c:v>4512.0635360000006</c:v>
                </c:pt>
                <c:pt idx="764">
                  <c:v>4742.4911699999993</c:v>
                </c:pt>
                <c:pt idx="765">
                  <c:v>4228.0453799999977</c:v>
                </c:pt>
                <c:pt idx="766">
                  <c:v>4463.3239139999996</c:v>
                </c:pt>
                <c:pt idx="767">
                  <c:v>4681.1725020000013</c:v>
                </c:pt>
                <c:pt idx="768">
                  <c:v>4606.0445549999995</c:v>
                </c:pt>
                <c:pt idx="769">
                  <c:v>4475.184384000001</c:v>
                </c:pt>
                <c:pt idx="770">
                  <c:v>4590.812938</c:v>
                </c:pt>
                <c:pt idx="771">
                  <c:v>4249.630024</c:v>
                </c:pt>
                <c:pt idx="772">
                  <c:v>4326.4761449999996</c:v>
                </c:pt>
                <c:pt idx="773">
                  <c:v>4614.3779730000006</c:v>
                </c:pt>
                <c:pt idx="774">
                  <c:v>4752.911336000001</c:v>
                </c:pt>
                <c:pt idx="775">
                  <c:v>4455.5182980000009</c:v>
                </c:pt>
                <c:pt idx="776">
                  <c:v>4630.2902399999994</c:v>
                </c:pt>
                <c:pt idx="777">
                  <c:v>4617.7389049999992</c:v>
                </c:pt>
                <c:pt idx="778">
                  <c:v>4322.2834449999982</c:v>
                </c:pt>
                <c:pt idx="779">
                  <c:v>4289.8386169999994</c:v>
                </c:pt>
                <c:pt idx="780">
                  <c:v>4338.1135099999992</c:v>
                </c:pt>
                <c:pt idx="781">
                  <c:v>4838.3020669999987</c:v>
                </c:pt>
                <c:pt idx="782">
                  <c:v>4243.4662419999995</c:v>
                </c:pt>
                <c:pt idx="783">
                  <c:v>4714.3336369999997</c:v>
                </c:pt>
                <c:pt idx="784">
                  <c:v>4722.6247089999988</c:v>
                </c:pt>
                <c:pt idx="785">
                  <c:v>4669.491328000001</c:v>
                </c:pt>
                <c:pt idx="786">
                  <c:v>4732.4583160000002</c:v>
                </c:pt>
                <c:pt idx="787">
                  <c:v>4770.8527740000018</c:v>
                </c:pt>
                <c:pt idx="788">
                  <c:v>4266.8257610000001</c:v>
                </c:pt>
                <c:pt idx="789">
                  <c:v>4697.5533429999996</c:v>
                </c:pt>
                <c:pt idx="790">
                  <c:v>4782.6526990000011</c:v>
                </c:pt>
                <c:pt idx="791">
                  <c:v>4367.6941659999993</c:v>
                </c:pt>
                <c:pt idx="792">
                  <c:v>4740.2883269999984</c:v>
                </c:pt>
                <c:pt idx="793">
                  <c:v>4193.3166999999994</c:v>
                </c:pt>
                <c:pt idx="794">
                  <c:v>4758.8913219999995</c:v>
                </c:pt>
                <c:pt idx="795">
                  <c:v>4210.7719859999997</c:v>
                </c:pt>
                <c:pt idx="796">
                  <c:v>4162.825147999999</c:v>
                </c:pt>
                <c:pt idx="797">
                  <c:v>4409.6409399999993</c:v>
                </c:pt>
                <c:pt idx="798">
                  <c:v>4410.9937529999997</c:v>
                </c:pt>
                <c:pt idx="799">
                  <c:v>4448.1990070000002</c:v>
                </c:pt>
                <c:pt idx="800">
                  <c:v>4221.8242850000006</c:v>
                </c:pt>
                <c:pt idx="801">
                  <c:v>4188.5101139999997</c:v>
                </c:pt>
                <c:pt idx="802">
                  <c:v>4446.0984189999999</c:v>
                </c:pt>
                <c:pt idx="803">
                  <c:v>4285.5161100000005</c:v>
                </c:pt>
                <c:pt idx="804">
                  <c:v>4208.6289639999995</c:v>
                </c:pt>
                <c:pt idx="805">
                  <c:v>4513.1016310000014</c:v>
                </c:pt>
                <c:pt idx="806">
                  <c:v>4159.5794710000009</c:v>
                </c:pt>
                <c:pt idx="807">
                  <c:v>4474.6009389999999</c:v>
                </c:pt>
                <c:pt idx="808">
                  <c:v>4693.3662040000008</c:v>
                </c:pt>
                <c:pt idx="809">
                  <c:v>4067.5605310000014</c:v>
                </c:pt>
                <c:pt idx="810">
                  <c:v>5051.8487469999982</c:v>
                </c:pt>
                <c:pt idx="811">
                  <c:v>4276.9009809999998</c:v>
                </c:pt>
                <c:pt idx="812">
                  <c:v>4249.6136229999993</c:v>
                </c:pt>
                <c:pt idx="813">
                  <c:v>4516.7923869999995</c:v>
                </c:pt>
                <c:pt idx="814">
                  <c:v>4297.2165319999995</c:v>
                </c:pt>
                <c:pt idx="815">
                  <c:v>5006.4519989999999</c:v>
                </c:pt>
                <c:pt idx="816">
                  <c:v>4267.056133</c:v>
                </c:pt>
                <c:pt idx="817">
                  <c:v>4272.6147579999997</c:v>
                </c:pt>
                <c:pt idx="818">
                  <c:v>4785.2935580000003</c:v>
                </c:pt>
                <c:pt idx="819">
                  <c:v>4572.0968270000021</c:v>
                </c:pt>
                <c:pt idx="820">
                  <c:v>4945.5189809999974</c:v>
                </c:pt>
                <c:pt idx="821">
                  <c:v>4514.6640149999994</c:v>
                </c:pt>
                <c:pt idx="822">
                  <c:v>4959.6513229999991</c:v>
                </c:pt>
                <c:pt idx="823">
                  <c:v>4558.2046999999984</c:v>
                </c:pt>
                <c:pt idx="824">
                  <c:v>5210.9190230000022</c:v>
                </c:pt>
                <c:pt idx="825">
                  <c:v>5071.3914320000003</c:v>
                </c:pt>
                <c:pt idx="826">
                  <c:v>5078.1288270000014</c:v>
                </c:pt>
                <c:pt idx="827">
                  <c:v>5263.3738590000003</c:v>
                </c:pt>
                <c:pt idx="828">
                  <c:v>5371.7028600000003</c:v>
                </c:pt>
                <c:pt idx="829">
                  <c:v>4466.4213020000007</c:v>
                </c:pt>
                <c:pt idx="830">
                  <c:v>5142.5800370000006</c:v>
                </c:pt>
                <c:pt idx="831">
                  <c:v>5175.6573920000001</c:v>
                </c:pt>
                <c:pt idx="832">
                  <c:v>4775.7915139999986</c:v>
                </c:pt>
                <c:pt idx="833">
                  <c:v>4688.6155610000005</c:v>
                </c:pt>
                <c:pt idx="834">
                  <c:v>5685.9284099999977</c:v>
                </c:pt>
                <c:pt idx="835">
                  <c:v>5710.9390079999994</c:v>
                </c:pt>
                <c:pt idx="836">
                  <c:v>4809.7162900000012</c:v>
                </c:pt>
                <c:pt idx="837">
                  <c:v>4819.1992019999998</c:v>
                </c:pt>
                <c:pt idx="838">
                  <c:v>4429.4639479999996</c:v>
                </c:pt>
                <c:pt idx="839">
                  <c:v>5371.633433</c:v>
                </c:pt>
                <c:pt idx="840">
                  <c:v>4836.8788430000004</c:v>
                </c:pt>
                <c:pt idx="841">
                  <c:v>5415.1443869999994</c:v>
                </c:pt>
                <c:pt idx="842">
                  <c:v>4839.8815430000004</c:v>
                </c:pt>
                <c:pt idx="843">
                  <c:v>4435.8695470000002</c:v>
                </c:pt>
                <c:pt idx="844">
                  <c:v>4291.7671780000001</c:v>
                </c:pt>
                <c:pt idx="845">
                  <c:v>5272.8416639999996</c:v>
                </c:pt>
                <c:pt idx="846">
                  <c:v>4737.5556120000028</c:v>
                </c:pt>
                <c:pt idx="847">
                  <c:v>4305.2319150000012</c:v>
                </c:pt>
                <c:pt idx="848">
                  <c:v>4451.4231879999998</c:v>
                </c:pt>
                <c:pt idx="849">
                  <c:v>4903.6790279999996</c:v>
                </c:pt>
                <c:pt idx="850">
                  <c:v>4910.7965799999993</c:v>
                </c:pt>
                <c:pt idx="851">
                  <c:v>4325.2043900000026</c:v>
                </c:pt>
                <c:pt idx="852">
                  <c:v>4920.3786980000004</c:v>
                </c:pt>
                <c:pt idx="853">
                  <c:v>4821.0358620000006</c:v>
                </c:pt>
                <c:pt idx="854">
                  <c:v>5466.2847980000006</c:v>
                </c:pt>
                <c:pt idx="855">
                  <c:v>4300.1623320000008</c:v>
                </c:pt>
                <c:pt idx="856">
                  <c:v>4787.2961849999983</c:v>
                </c:pt>
                <c:pt idx="857">
                  <c:v>4305.8886230000007</c:v>
                </c:pt>
                <c:pt idx="858">
                  <c:v>4311.0642379999999</c:v>
                </c:pt>
                <c:pt idx="859">
                  <c:v>5012.0444100000022</c:v>
                </c:pt>
                <c:pt idx="860">
                  <c:v>4518.5882659999997</c:v>
                </c:pt>
                <c:pt idx="861">
                  <c:v>4383.6209909999998</c:v>
                </c:pt>
                <c:pt idx="862">
                  <c:v>4467.2559199999987</c:v>
                </c:pt>
                <c:pt idx="863">
                  <c:v>4547.9622429999999</c:v>
                </c:pt>
                <c:pt idx="864">
                  <c:v>5115.2091230000005</c:v>
                </c:pt>
                <c:pt idx="865">
                  <c:v>4496.1769529999992</c:v>
                </c:pt>
                <c:pt idx="866">
                  <c:v>4508.816635000001</c:v>
                </c:pt>
                <c:pt idx="867">
                  <c:v>4420.6469770000003</c:v>
                </c:pt>
                <c:pt idx="868">
                  <c:v>4516.2921189999997</c:v>
                </c:pt>
                <c:pt idx="869">
                  <c:v>4727.2604339999998</c:v>
                </c:pt>
                <c:pt idx="870">
                  <c:v>4979.3172759999998</c:v>
                </c:pt>
                <c:pt idx="871">
                  <c:v>4750.3793600000008</c:v>
                </c:pt>
                <c:pt idx="872">
                  <c:v>4995.0199819999998</c:v>
                </c:pt>
                <c:pt idx="873">
                  <c:v>5143.3712419999983</c:v>
                </c:pt>
                <c:pt idx="874">
                  <c:v>5025.5264829999996</c:v>
                </c:pt>
                <c:pt idx="875">
                  <c:v>4764.4739179999997</c:v>
                </c:pt>
                <c:pt idx="876">
                  <c:v>5041.5027119999995</c:v>
                </c:pt>
                <c:pt idx="877">
                  <c:v>4768.7375949999996</c:v>
                </c:pt>
                <c:pt idx="878">
                  <c:v>4434.4452079999992</c:v>
                </c:pt>
                <c:pt idx="879">
                  <c:v>4995.0077250000013</c:v>
                </c:pt>
                <c:pt idx="880">
                  <c:v>5525.8159160000023</c:v>
                </c:pt>
                <c:pt idx="881">
                  <c:v>4787.1123580000003</c:v>
                </c:pt>
                <c:pt idx="882">
                  <c:v>4558.5866270000006</c:v>
                </c:pt>
                <c:pt idx="883">
                  <c:v>4799.3820069999992</c:v>
                </c:pt>
                <c:pt idx="884">
                  <c:v>4564.3884130000015</c:v>
                </c:pt>
                <c:pt idx="885">
                  <c:v>4802.1473819999992</c:v>
                </c:pt>
                <c:pt idx="886">
                  <c:v>4574.6590600000009</c:v>
                </c:pt>
                <c:pt idx="887">
                  <c:v>4883.1964650000009</c:v>
                </c:pt>
                <c:pt idx="888">
                  <c:v>5198.2541650000003</c:v>
                </c:pt>
                <c:pt idx="889">
                  <c:v>5203.3759010000003</c:v>
                </c:pt>
                <c:pt idx="890">
                  <c:v>4489.4598980000001</c:v>
                </c:pt>
                <c:pt idx="891">
                  <c:v>4602.2650979999999</c:v>
                </c:pt>
                <c:pt idx="892">
                  <c:v>5262.3479740000012</c:v>
                </c:pt>
                <c:pt idx="893">
                  <c:v>5090.5760749999999</c:v>
                </c:pt>
                <c:pt idx="894">
                  <c:v>5192.3336600000002</c:v>
                </c:pt>
                <c:pt idx="895">
                  <c:v>4849.9186059999993</c:v>
                </c:pt>
                <c:pt idx="896">
                  <c:v>5271.2330119999988</c:v>
                </c:pt>
                <c:pt idx="897">
                  <c:v>4475.9935569999998</c:v>
                </c:pt>
                <c:pt idx="898">
                  <c:v>4615.9903770000001</c:v>
                </c:pt>
                <c:pt idx="899">
                  <c:v>5203.0225940000009</c:v>
                </c:pt>
                <c:pt idx="900">
                  <c:v>5145.3203649999996</c:v>
                </c:pt>
                <c:pt idx="901">
                  <c:v>4854.4119199999996</c:v>
                </c:pt>
                <c:pt idx="902">
                  <c:v>4980.7326519999979</c:v>
                </c:pt>
                <c:pt idx="903">
                  <c:v>5922.7676029999993</c:v>
                </c:pt>
                <c:pt idx="904">
                  <c:v>5216.1940729999997</c:v>
                </c:pt>
                <c:pt idx="905">
                  <c:v>5340.4492199999995</c:v>
                </c:pt>
                <c:pt idx="906">
                  <c:v>5242.7347650000002</c:v>
                </c:pt>
                <c:pt idx="907">
                  <c:v>4883.7356300000001</c:v>
                </c:pt>
                <c:pt idx="908">
                  <c:v>5371.0405920000003</c:v>
                </c:pt>
                <c:pt idx="909">
                  <c:v>4889.427678</c:v>
                </c:pt>
                <c:pt idx="910">
                  <c:v>5711.636284000002</c:v>
                </c:pt>
                <c:pt idx="911">
                  <c:v>5214.4023629999983</c:v>
                </c:pt>
                <c:pt idx="912">
                  <c:v>4919.0937399999993</c:v>
                </c:pt>
                <c:pt idx="913">
                  <c:v>5284.7379630000005</c:v>
                </c:pt>
                <c:pt idx="914">
                  <c:v>4619.437527</c:v>
                </c:pt>
                <c:pt idx="915">
                  <c:v>5301.4489729999977</c:v>
                </c:pt>
                <c:pt idx="916">
                  <c:v>4542.9893269999993</c:v>
                </c:pt>
                <c:pt idx="917">
                  <c:v>5262.7302229999987</c:v>
                </c:pt>
                <c:pt idx="918">
                  <c:v>4936.2599389999996</c:v>
                </c:pt>
                <c:pt idx="919">
                  <c:v>4938.9733099999994</c:v>
                </c:pt>
                <c:pt idx="920">
                  <c:v>4560.4760490000008</c:v>
                </c:pt>
                <c:pt idx="921">
                  <c:v>4509.3104099999982</c:v>
                </c:pt>
                <c:pt idx="922">
                  <c:v>5281.4774450000032</c:v>
                </c:pt>
                <c:pt idx="923">
                  <c:v>4950.769220000002</c:v>
                </c:pt>
                <c:pt idx="924">
                  <c:v>5319.9240799999998</c:v>
                </c:pt>
                <c:pt idx="925">
                  <c:v>4971.5411979999999</c:v>
                </c:pt>
                <c:pt idx="926">
                  <c:v>5336.3272970000025</c:v>
                </c:pt>
                <c:pt idx="927">
                  <c:v>4696.5893959999985</c:v>
                </c:pt>
                <c:pt idx="928">
                  <c:v>4993.775004000001</c:v>
                </c:pt>
                <c:pt idx="929">
                  <c:v>4521.2405259999996</c:v>
                </c:pt>
                <c:pt idx="930">
                  <c:v>5436.3264500000005</c:v>
                </c:pt>
                <c:pt idx="931">
                  <c:v>4608.0363619999989</c:v>
                </c:pt>
                <c:pt idx="932">
                  <c:v>5038.725257000001</c:v>
                </c:pt>
                <c:pt idx="933">
                  <c:v>5457.0573619999986</c:v>
                </c:pt>
                <c:pt idx="934">
                  <c:v>5045.9495540000007</c:v>
                </c:pt>
                <c:pt idx="935">
                  <c:v>5480.9821979999997</c:v>
                </c:pt>
                <c:pt idx="936">
                  <c:v>5506.7745190000005</c:v>
                </c:pt>
                <c:pt idx="937">
                  <c:v>4576.053828000001</c:v>
                </c:pt>
                <c:pt idx="938">
                  <c:v>5060.679360000001</c:v>
                </c:pt>
                <c:pt idx="939">
                  <c:v>4756.642707</c:v>
                </c:pt>
                <c:pt idx="940">
                  <c:v>5532.7997269999978</c:v>
                </c:pt>
                <c:pt idx="941">
                  <c:v>5121.6513900000009</c:v>
                </c:pt>
                <c:pt idx="942">
                  <c:v>4600.6023409999998</c:v>
                </c:pt>
                <c:pt idx="943">
                  <c:v>5463.5122089999995</c:v>
                </c:pt>
                <c:pt idx="944">
                  <c:v>5574.6831470000006</c:v>
                </c:pt>
                <c:pt idx="945">
                  <c:v>4769.9870709999996</c:v>
                </c:pt>
                <c:pt idx="946">
                  <c:v>5489.5365099999999</c:v>
                </c:pt>
                <c:pt idx="947">
                  <c:v>5591.0727190000007</c:v>
                </c:pt>
                <c:pt idx="948">
                  <c:v>5644.9186109999991</c:v>
                </c:pt>
                <c:pt idx="949">
                  <c:v>5530.9119950000004</c:v>
                </c:pt>
                <c:pt idx="950">
                  <c:v>4924.292254</c:v>
                </c:pt>
                <c:pt idx="951">
                  <c:v>5577.1278019999991</c:v>
                </c:pt>
                <c:pt idx="952">
                  <c:v>4773.0160650000007</c:v>
                </c:pt>
                <c:pt idx="953">
                  <c:v>5214.4987680000004</c:v>
                </c:pt>
                <c:pt idx="954">
                  <c:v>4931.5636020000002</c:v>
                </c:pt>
                <c:pt idx="955">
                  <c:v>4673.3277980000003</c:v>
                </c:pt>
                <c:pt idx="956">
                  <c:v>4808.7079270000004</c:v>
                </c:pt>
                <c:pt idx="957">
                  <c:v>5191.278918</c:v>
                </c:pt>
                <c:pt idx="958">
                  <c:v>4790.4373859999996</c:v>
                </c:pt>
                <c:pt idx="959">
                  <c:v>5355.6388320000015</c:v>
                </c:pt>
                <c:pt idx="960">
                  <c:v>5035.745242</c:v>
                </c:pt>
                <c:pt idx="961">
                  <c:v>4685.5446819999988</c:v>
                </c:pt>
                <c:pt idx="962">
                  <c:v>5060.3230580000009</c:v>
                </c:pt>
                <c:pt idx="963">
                  <c:v>4890.4566030000005</c:v>
                </c:pt>
                <c:pt idx="964">
                  <c:v>4928.5337630000004</c:v>
                </c:pt>
                <c:pt idx="965">
                  <c:v>5156.1292249999997</c:v>
                </c:pt>
                <c:pt idx="966">
                  <c:v>4726.412057999999</c:v>
                </c:pt>
                <c:pt idx="967">
                  <c:v>5157.8712349999996</c:v>
                </c:pt>
                <c:pt idx="968">
                  <c:v>4727.2324470000012</c:v>
                </c:pt>
                <c:pt idx="969">
                  <c:v>5158.3455519999989</c:v>
                </c:pt>
                <c:pt idx="970">
                  <c:v>4975.8582430000006</c:v>
                </c:pt>
                <c:pt idx="971">
                  <c:v>5170.3461769999994</c:v>
                </c:pt>
                <c:pt idx="972">
                  <c:v>5188.0713470000019</c:v>
                </c:pt>
                <c:pt idx="973">
                  <c:v>4986.4582310000014</c:v>
                </c:pt>
                <c:pt idx="974">
                  <c:v>5190.5347279999978</c:v>
                </c:pt>
                <c:pt idx="975">
                  <c:v>4993.3831219999993</c:v>
                </c:pt>
                <c:pt idx="976">
                  <c:v>5657.7468860000017</c:v>
                </c:pt>
                <c:pt idx="977">
                  <c:v>4753.5532600000006</c:v>
                </c:pt>
                <c:pt idx="978">
                  <c:v>4757.8461269999989</c:v>
                </c:pt>
                <c:pt idx="979">
                  <c:v>5719.8512909999999</c:v>
                </c:pt>
                <c:pt idx="980">
                  <c:v>4838.1995730000008</c:v>
                </c:pt>
                <c:pt idx="981">
                  <c:v>5897.4005349999998</c:v>
                </c:pt>
                <c:pt idx="982">
                  <c:v>4779.9338979999993</c:v>
                </c:pt>
                <c:pt idx="983">
                  <c:v>4853.0537219999978</c:v>
                </c:pt>
                <c:pt idx="984">
                  <c:v>4810.2751260000014</c:v>
                </c:pt>
                <c:pt idx="985">
                  <c:v>4836.4174429999994</c:v>
                </c:pt>
                <c:pt idx="986">
                  <c:v>5416.6657000000005</c:v>
                </c:pt>
                <c:pt idx="987">
                  <c:v>5446.3537319999987</c:v>
                </c:pt>
                <c:pt idx="988">
                  <c:v>5455.6415090000019</c:v>
                </c:pt>
                <c:pt idx="989">
                  <c:v>5510.0029520000007</c:v>
                </c:pt>
                <c:pt idx="990">
                  <c:v>5579.1258499999994</c:v>
                </c:pt>
                <c:pt idx="991">
                  <c:v>5661.6554589999987</c:v>
                </c:pt>
                <c:pt idx="992">
                  <c:v>5741.8845929999998</c:v>
                </c:pt>
                <c:pt idx="993">
                  <c:v>5767.2881550000002</c:v>
                </c:pt>
                <c:pt idx="994">
                  <c:v>5950.8161169999994</c:v>
                </c:pt>
                <c:pt idx="995">
                  <c:v>6099.308</c:v>
                </c:pt>
                <c:pt idx="996">
                  <c:v>6122.5458980000012</c:v>
                </c:pt>
                <c:pt idx="997">
                  <c:v>5522.9712020000015</c:v>
                </c:pt>
                <c:pt idx="998">
                  <c:v>6011.5578230000001</c:v>
                </c:pt>
                <c:pt idx="999">
                  <c:v>6166.5445189999982</c:v>
                </c:pt>
              </c:numCache>
            </c:numRef>
          </c:xVal>
          <c:yVal>
            <c:numRef>
              <c:f>comparison!$H$2:$H$1001</c:f>
              <c:numCache>
                <c:formatCode>General</c:formatCode>
                <c:ptCount val="1000"/>
                <c:pt idx="0">
                  <c:v>47.25</c:v>
                </c:pt>
                <c:pt idx="1">
                  <c:v>3.5</c:v>
                </c:pt>
                <c:pt idx="2">
                  <c:v>77.149999999999977</c:v>
                </c:pt>
                <c:pt idx="3">
                  <c:v>76.399999999999977</c:v>
                </c:pt>
                <c:pt idx="4">
                  <c:v>81.650000000000006</c:v>
                </c:pt>
                <c:pt idx="5">
                  <c:v>75.75</c:v>
                </c:pt>
                <c:pt idx="6">
                  <c:v>69.949999999999989</c:v>
                </c:pt>
                <c:pt idx="7">
                  <c:v>99.44999999999996</c:v>
                </c:pt>
                <c:pt idx="8">
                  <c:v>72.699999999999989</c:v>
                </c:pt>
                <c:pt idx="9">
                  <c:v>70.05</c:v>
                </c:pt>
                <c:pt idx="10">
                  <c:v>70.3</c:v>
                </c:pt>
                <c:pt idx="11">
                  <c:v>74.349999999999994</c:v>
                </c:pt>
                <c:pt idx="12">
                  <c:v>99.349999999999966</c:v>
                </c:pt>
                <c:pt idx="13">
                  <c:v>67.849999999999994</c:v>
                </c:pt>
                <c:pt idx="14">
                  <c:v>72.199999999999989</c:v>
                </c:pt>
                <c:pt idx="15">
                  <c:v>72.699999999999989</c:v>
                </c:pt>
                <c:pt idx="16">
                  <c:v>99.19999999999996</c:v>
                </c:pt>
                <c:pt idx="17">
                  <c:v>99.69999999999996</c:v>
                </c:pt>
                <c:pt idx="18">
                  <c:v>69.05</c:v>
                </c:pt>
                <c:pt idx="19">
                  <c:v>96.899999999999949</c:v>
                </c:pt>
                <c:pt idx="20">
                  <c:v>96.899999999999949</c:v>
                </c:pt>
                <c:pt idx="21">
                  <c:v>99.69999999999996</c:v>
                </c:pt>
                <c:pt idx="22">
                  <c:v>51.25</c:v>
                </c:pt>
                <c:pt idx="23">
                  <c:v>61.1</c:v>
                </c:pt>
                <c:pt idx="24">
                  <c:v>91.999999999999957</c:v>
                </c:pt>
                <c:pt idx="25">
                  <c:v>97.299999999999955</c:v>
                </c:pt>
                <c:pt idx="26">
                  <c:v>69.25</c:v>
                </c:pt>
                <c:pt idx="27">
                  <c:v>97.549999999999983</c:v>
                </c:pt>
                <c:pt idx="28">
                  <c:v>97.299999999999955</c:v>
                </c:pt>
                <c:pt idx="29">
                  <c:v>79</c:v>
                </c:pt>
                <c:pt idx="30">
                  <c:v>97.799999999999983</c:v>
                </c:pt>
                <c:pt idx="31">
                  <c:v>92.499999999999957</c:v>
                </c:pt>
                <c:pt idx="32">
                  <c:v>88.749999999999972</c:v>
                </c:pt>
                <c:pt idx="33">
                  <c:v>96.899999999999949</c:v>
                </c:pt>
                <c:pt idx="34">
                  <c:v>61.099999999999987</c:v>
                </c:pt>
                <c:pt idx="35">
                  <c:v>44.04999999999999</c:v>
                </c:pt>
                <c:pt idx="36">
                  <c:v>62.5</c:v>
                </c:pt>
                <c:pt idx="37">
                  <c:v>50.5</c:v>
                </c:pt>
                <c:pt idx="38">
                  <c:v>97.299999999999955</c:v>
                </c:pt>
                <c:pt idx="39">
                  <c:v>69.5</c:v>
                </c:pt>
                <c:pt idx="40">
                  <c:v>41.75</c:v>
                </c:pt>
                <c:pt idx="41">
                  <c:v>89.399999999999963</c:v>
                </c:pt>
                <c:pt idx="42">
                  <c:v>89.799999999999955</c:v>
                </c:pt>
                <c:pt idx="43">
                  <c:v>44.54999999999999</c:v>
                </c:pt>
                <c:pt idx="44">
                  <c:v>39.75</c:v>
                </c:pt>
                <c:pt idx="45">
                  <c:v>92.249999999999957</c:v>
                </c:pt>
                <c:pt idx="46">
                  <c:v>37.5</c:v>
                </c:pt>
                <c:pt idx="47">
                  <c:v>58.499999999999986</c:v>
                </c:pt>
                <c:pt idx="48">
                  <c:v>75.849999999999966</c:v>
                </c:pt>
                <c:pt idx="49">
                  <c:v>78.649999999999977</c:v>
                </c:pt>
                <c:pt idx="50">
                  <c:v>96.399999999999977</c:v>
                </c:pt>
                <c:pt idx="51">
                  <c:v>33.75</c:v>
                </c:pt>
                <c:pt idx="52">
                  <c:v>37.5</c:v>
                </c:pt>
                <c:pt idx="53">
                  <c:v>36</c:v>
                </c:pt>
                <c:pt idx="54">
                  <c:v>39.449999999999996</c:v>
                </c:pt>
                <c:pt idx="55">
                  <c:v>36.25</c:v>
                </c:pt>
                <c:pt idx="56">
                  <c:v>75.849999999999966</c:v>
                </c:pt>
                <c:pt idx="57">
                  <c:v>39.199999999999996</c:v>
                </c:pt>
                <c:pt idx="58">
                  <c:v>41.499999999999993</c:v>
                </c:pt>
                <c:pt idx="59">
                  <c:v>36.5</c:v>
                </c:pt>
                <c:pt idx="60">
                  <c:v>36.5</c:v>
                </c:pt>
                <c:pt idx="61">
                  <c:v>39.449999999999996</c:v>
                </c:pt>
                <c:pt idx="62">
                  <c:v>55.75</c:v>
                </c:pt>
                <c:pt idx="63">
                  <c:v>33.75</c:v>
                </c:pt>
                <c:pt idx="64">
                  <c:v>33</c:v>
                </c:pt>
                <c:pt idx="65">
                  <c:v>36.5</c:v>
                </c:pt>
                <c:pt idx="66">
                  <c:v>53.5</c:v>
                </c:pt>
                <c:pt idx="67">
                  <c:v>33.5</c:v>
                </c:pt>
                <c:pt idx="68">
                  <c:v>57.749999999999986</c:v>
                </c:pt>
                <c:pt idx="69">
                  <c:v>39</c:v>
                </c:pt>
                <c:pt idx="70">
                  <c:v>57.749999999999986</c:v>
                </c:pt>
                <c:pt idx="71">
                  <c:v>52.5</c:v>
                </c:pt>
                <c:pt idx="72">
                  <c:v>56.999999999999986</c:v>
                </c:pt>
                <c:pt idx="73">
                  <c:v>32.75</c:v>
                </c:pt>
                <c:pt idx="74">
                  <c:v>32.5</c:v>
                </c:pt>
                <c:pt idx="75">
                  <c:v>32.75</c:v>
                </c:pt>
                <c:pt idx="76">
                  <c:v>33</c:v>
                </c:pt>
                <c:pt idx="77">
                  <c:v>33</c:v>
                </c:pt>
                <c:pt idx="78">
                  <c:v>31.75</c:v>
                </c:pt>
                <c:pt idx="79">
                  <c:v>50</c:v>
                </c:pt>
                <c:pt idx="80">
                  <c:v>49.75</c:v>
                </c:pt>
                <c:pt idx="81">
                  <c:v>31.25</c:v>
                </c:pt>
                <c:pt idx="82">
                  <c:v>33</c:v>
                </c:pt>
                <c:pt idx="83">
                  <c:v>48.75</c:v>
                </c:pt>
                <c:pt idx="84">
                  <c:v>49.5</c:v>
                </c:pt>
                <c:pt idx="85">
                  <c:v>31.25</c:v>
                </c:pt>
                <c:pt idx="86">
                  <c:v>32.5</c:v>
                </c:pt>
                <c:pt idx="87">
                  <c:v>33.65</c:v>
                </c:pt>
                <c:pt idx="88">
                  <c:v>28.25</c:v>
                </c:pt>
                <c:pt idx="89">
                  <c:v>50</c:v>
                </c:pt>
                <c:pt idx="90">
                  <c:v>33</c:v>
                </c:pt>
                <c:pt idx="91">
                  <c:v>33.65</c:v>
                </c:pt>
                <c:pt idx="92">
                  <c:v>33</c:v>
                </c:pt>
                <c:pt idx="93">
                  <c:v>49</c:v>
                </c:pt>
                <c:pt idx="94">
                  <c:v>33.4</c:v>
                </c:pt>
                <c:pt idx="95">
                  <c:v>31.25</c:v>
                </c:pt>
                <c:pt idx="96">
                  <c:v>30.75</c:v>
                </c:pt>
                <c:pt idx="97">
                  <c:v>48</c:v>
                </c:pt>
                <c:pt idx="98">
                  <c:v>48.75</c:v>
                </c:pt>
                <c:pt idx="99">
                  <c:v>31</c:v>
                </c:pt>
                <c:pt idx="100">
                  <c:v>28.75</c:v>
                </c:pt>
                <c:pt idx="101">
                  <c:v>31.75</c:v>
                </c:pt>
                <c:pt idx="102">
                  <c:v>33</c:v>
                </c:pt>
                <c:pt idx="103">
                  <c:v>31.25</c:v>
                </c:pt>
                <c:pt idx="104">
                  <c:v>50.25</c:v>
                </c:pt>
                <c:pt idx="105">
                  <c:v>33</c:v>
                </c:pt>
                <c:pt idx="106">
                  <c:v>32.5</c:v>
                </c:pt>
                <c:pt idx="107">
                  <c:v>61.5</c:v>
                </c:pt>
                <c:pt idx="108">
                  <c:v>62</c:v>
                </c:pt>
                <c:pt idx="109">
                  <c:v>27.75</c:v>
                </c:pt>
                <c:pt idx="110">
                  <c:v>49</c:v>
                </c:pt>
                <c:pt idx="111">
                  <c:v>32.5</c:v>
                </c:pt>
                <c:pt idx="112">
                  <c:v>27</c:v>
                </c:pt>
                <c:pt idx="113">
                  <c:v>28.25</c:v>
                </c:pt>
                <c:pt idx="114">
                  <c:v>32.5</c:v>
                </c:pt>
                <c:pt idx="115">
                  <c:v>27.5</c:v>
                </c:pt>
                <c:pt idx="116">
                  <c:v>32.25</c:v>
                </c:pt>
                <c:pt idx="117">
                  <c:v>41.5</c:v>
                </c:pt>
                <c:pt idx="118">
                  <c:v>28.75</c:v>
                </c:pt>
                <c:pt idx="119">
                  <c:v>46.75</c:v>
                </c:pt>
                <c:pt idx="120">
                  <c:v>32.25</c:v>
                </c:pt>
                <c:pt idx="121">
                  <c:v>26.75</c:v>
                </c:pt>
                <c:pt idx="122">
                  <c:v>41.5</c:v>
                </c:pt>
                <c:pt idx="123">
                  <c:v>31.25</c:v>
                </c:pt>
                <c:pt idx="124">
                  <c:v>27.5</c:v>
                </c:pt>
                <c:pt idx="125">
                  <c:v>32.5</c:v>
                </c:pt>
                <c:pt idx="126">
                  <c:v>61.5</c:v>
                </c:pt>
                <c:pt idx="127">
                  <c:v>32.75</c:v>
                </c:pt>
                <c:pt idx="128">
                  <c:v>43.75</c:v>
                </c:pt>
                <c:pt idx="129">
                  <c:v>32.75</c:v>
                </c:pt>
                <c:pt idx="130">
                  <c:v>61.5</c:v>
                </c:pt>
                <c:pt idx="131">
                  <c:v>31</c:v>
                </c:pt>
                <c:pt idx="132">
                  <c:v>26.25</c:v>
                </c:pt>
                <c:pt idx="133">
                  <c:v>43</c:v>
                </c:pt>
                <c:pt idx="134">
                  <c:v>32.5</c:v>
                </c:pt>
                <c:pt idx="135">
                  <c:v>27.25</c:v>
                </c:pt>
                <c:pt idx="136">
                  <c:v>27.25</c:v>
                </c:pt>
                <c:pt idx="137">
                  <c:v>26.75</c:v>
                </c:pt>
                <c:pt idx="138">
                  <c:v>31</c:v>
                </c:pt>
                <c:pt idx="139">
                  <c:v>62</c:v>
                </c:pt>
                <c:pt idx="140">
                  <c:v>26.5</c:v>
                </c:pt>
                <c:pt idx="141">
                  <c:v>27</c:v>
                </c:pt>
                <c:pt idx="142">
                  <c:v>32.25</c:v>
                </c:pt>
                <c:pt idx="143">
                  <c:v>46.75</c:v>
                </c:pt>
                <c:pt idx="144">
                  <c:v>32.5</c:v>
                </c:pt>
                <c:pt idx="145">
                  <c:v>27</c:v>
                </c:pt>
                <c:pt idx="146">
                  <c:v>61.5</c:v>
                </c:pt>
                <c:pt idx="147">
                  <c:v>32</c:v>
                </c:pt>
                <c:pt idx="148">
                  <c:v>62</c:v>
                </c:pt>
                <c:pt idx="149">
                  <c:v>31.75</c:v>
                </c:pt>
                <c:pt idx="150">
                  <c:v>32.25</c:v>
                </c:pt>
                <c:pt idx="151">
                  <c:v>31.5</c:v>
                </c:pt>
                <c:pt idx="152">
                  <c:v>26.5</c:v>
                </c:pt>
                <c:pt idx="153">
                  <c:v>61.5</c:v>
                </c:pt>
                <c:pt idx="154">
                  <c:v>31.75</c:v>
                </c:pt>
                <c:pt idx="155">
                  <c:v>31.5</c:v>
                </c:pt>
                <c:pt idx="156">
                  <c:v>25.25</c:v>
                </c:pt>
                <c:pt idx="157">
                  <c:v>24</c:v>
                </c:pt>
                <c:pt idx="158">
                  <c:v>61.75</c:v>
                </c:pt>
                <c:pt idx="159">
                  <c:v>33.75</c:v>
                </c:pt>
                <c:pt idx="160">
                  <c:v>27.5</c:v>
                </c:pt>
                <c:pt idx="161">
                  <c:v>23.5</c:v>
                </c:pt>
                <c:pt idx="162">
                  <c:v>31.75</c:v>
                </c:pt>
                <c:pt idx="163">
                  <c:v>41.5</c:v>
                </c:pt>
                <c:pt idx="164">
                  <c:v>46.75</c:v>
                </c:pt>
                <c:pt idx="165">
                  <c:v>41.5</c:v>
                </c:pt>
                <c:pt idx="166">
                  <c:v>32.5</c:v>
                </c:pt>
                <c:pt idx="167">
                  <c:v>25.25</c:v>
                </c:pt>
                <c:pt idx="168">
                  <c:v>32.5</c:v>
                </c:pt>
                <c:pt idx="169">
                  <c:v>61.5</c:v>
                </c:pt>
                <c:pt idx="170">
                  <c:v>32.5</c:v>
                </c:pt>
                <c:pt idx="171">
                  <c:v>25.5</c:v>
                </c:pt>
                <c:pt idx="172">
                  <c:v>25.75</c:v>
                </c:pt>
                <c:pt idx="173">
                  <c:v>61.5</c:v>
                </c:pt>
                <c:pt idx="174">
                  <c:v>31</c:v>
                </c:pt>
                <c:pt idx="175">
                  <c:v>27.75</c:v>
                </c:pt>
                <c:pt idx="176">
                  <c:v>32.75</c:v>
                </c:pt>
                <c:pt idx="177">
                  <c:v>31</c:v>
                </c:pt>
                <c:pt idx="178">
                  <c:v>31.5</c:v>
                </c:pt>
                <c:pt idx="179">
                  <c:v>32.5</c:v>
                </c:pt>
                <c:pt idx="180">
                  <c:v>24.25</c:v>
                </c:pt>
                <c:pt idx="181">
                  <c:v>23.5</c:v>
                </c:pt>
                <c:pt idx="182">
                  <c:v>30.75</c:v>
                </c:pt>
                <c:pt idx="183">
                  <c:v>30</c:v>
                </c:pt>
                <c:pt idx="184">
                  <c:v>27.5</c:v>
                </c:pt>
                <c:pt idx="185">
                  <c:v>25.25</c:v>
                </c:pt>
                <c:pt idx="186">
                  <c:v>25.5</c:v>
                </c:pt>
                <c:pt idx="187">
                  <c:v>25.25</c:v>
                </c:pt>
                <c:pt idx="188">
                  <c:v>30.25</c:v>
                </c:pt>
                <c:pt idx="189">
                  <c:v>30</c:v>
                </c:pt>
                <c:pt idx="190">
                  <c:v>30.5</c:v>
                </c:pt>
                <c:pt idx="191">
                  <c:v>27.25</c:v>
                </c:pt>
                <c:pt idx="192">
                  <c:v>39.25</c:v>
                </c:pt>
                <c:pt idx="193">
                  <c:v>30</c:v>
                </c:pt>
                <c:pt idx="194">
                  <c:v>25.5</c:v>
                </c:pt>
                <c:pt idx="195">
                  <c:v>24.25</c:v>
                </c:pt>
                <c:pt idx="196">
                  <c:v>30</c:v>
                </c:pt>
                <c:pt idx="197">
                  <c:v>24.25</c:v>
                </c:pt>
                <c:pt idx="198">
                  <c:v>30.75</c:v>
                </c:pt>
                <c:pt idx="199">
                  <c:v>23</c:v>
                </c:pt>
                <c:pt idx="200">
                  <c:v>30</c:v>
                </c:pt>
                <c:pt idx="201">
                  <c:v>30</c:v>
                </c:pt>
                <c:pt idx="202">
                  <c:v>30.75</c:v>
                </c:pt>
                <c:pt idx="203">
                  <c:v>31</c:v>
                </c:pt>
                <c:pt idx="204">
                  <c:v>30</c:v>
                </c:pt>
                <c:pt idx="205">
                  <c:v>23.75</c:v>
                </c:pt>
                <c:pt idx="206">
                  <c:v>30</c:v>
                </c:pt>
                <c:pt idx="207">
                  <c:v>30.75</c:v>
                </c:pt>
                <c:pt idx="208">
                  <c:v>31.75</c:v>
                </c:pt>
                <c:pt idx="209">
                  <c:v>30</c:v>
                </c:pt>
                <c:pt idx="210">
                  <c:v>30</c:v>
                </c:pt>
                <c:pt idx="211">
                  <c:v>30</c:v>
                </c:pt>
                <c:pt idx="212">
                  <c:v>30</c:v>
                </c:pt>
                <c:pt idx="213">
                  <c:v>22.5</c:v>
                </c:pt>
                <c:pt idx="214">
                  <c:v>23</c:v>
                </c:pt>
                <c:pt idx="215">
                  <c:v>27.25</c:v>
                </c:pt>
                <c:pt idx="216">
                  <c:v>30</c:v>
                </c:pt>
                <c:pt idx="217">
                  <c:v>42.25</c:v>
                </c:pt>
                <c:pt idx="218">
                  <c:v>26.75</c:v>
                </c:pt>
                <c:pt idx="219">
                  <c:v>19</c:v>
                </c:pt>
                <c:pt idx="220">
                  <c:v>27.75</c:v>
                </c:pt>
                <c:pt idx="221">
                  <c:v>28</c:v>
                </c:pt>
                <c:pt idx="222">
                  <c:v>27.25</c:v>
                </c:pt>
                <c:pt idx="223">
                  <c:v>20.5</c:v>
                </c:pt>
                <c:pt idx="224">
                  <c:v>27</c:v>
                </c:pt>
                <c:pt idx="225">
                  <c:v>30</c:v>
                </c:pt>
                <c:pt idx="226">
                  <c:v>40</c:v>
                </c:pt>
                <c:pt idx="227">
                  <c:v>30</c:v>
                </c:pt>
                <c:pt idx="228">
                  <c:v>14</c:v>
                </c:pt>
                <c:pt idx="229">
                  <c:v>14.25</c:v>
                </c:pt>
                <c:pt idx="230">
                  <c:v>22.25</c:v>
                </c:pt>
                <c:pt idx="231">
                  <c:v>26.75</c:v>
                </c:pt>
                <c:pt idx="232">
                  <c:v>31.75</c:v>
                </c:pt>
                <c:pt idx="233">
                  <c:v>30</c:v>
                </c:pt>
                <c:pt idx="234">
                  <c:v>26.25</c:v>
                </c:pt>
                <c:pt idx="235">
                  <c:v>28</c:v>
                </c:pt>
                <c:pt idx="236">
                  <c:v>25.75</c:v>
                </c:pt>
                <c:pt idx="237">
                  <c:v>27.5</c:v>
                </c:pt>
                <c:pt idx="238">
                  <c:v>27.5</c:v>
                </c:pt>
                <c:pt idx="239">
                  <c:v>27</c:v>
                </c:pt>
                <c:pt idx="240">
                  <c:v>32.25</c:v>
                </c:pt>
                <c:pt idx="241">
                  <c:v>31.75</c:v>
                </c:pt>
                <c:pt idx="242">
                  <c:v>32.25</c:v>
                </c:pt>
                <c:pt idx="243">
                  <c:v>19</c:v>
                </c:pt>
                <c:pt idx="244">
                  <c:v>32.5</c:v>
                </c:pt>
                <c:pt idx="245">
                  <c:v>33</c:v>
                </c:pt>
                <c:pt idx="246">
                  <c:v>31.5</c:v>
                </c:pt>
                <c:pt idx="247">
                  <c:v>23.75</c:v>
                </c:pt>
                <c:pt idx="248">
                  <c:v>25.75</c:v>
                </c:pt>
                <c:pt idx="249">
                  <c:v>32.75</c:v>
                </c:pt>
                <c:pt idx="250">
                  <c:v>12.25</c:v>
                </c:pt>
                <c:pt idx="251">
                  <c:v>13.5</c:v>
                </c:pt>
                <c:pt idx="252">
                  <c:v>18.5</c:v>
                </c:pt>
                <c:pt idx="253">
                  <c:v>23.5</c:v>
                </c:pt>
                <c:pt idx="254">
                  <c:v>13.25</c:v>
                </c:pt>
                <c:pt idx="255">
                  <c:v>33</c:v>
                </c:pt>
                <c:pt idx="256">
                  <c:v>33.5</c:v>
                </c:pt>
                <c:pt idx="257">
                  <c:v>27</c:v>
                </c:pt>
                <c:pt idx="258">
                  <c:v>26.25</c:v>
                </c:pt>
                <c:pt idx="259">
                  <c:v>25.75</c:v>
                </c:pt>
                <c:pt idx="260">
                  <c:v>26.5</c:v>
                </c:pt>
                <c:pt idx="261">
                  <c:v>26.25</c:v>
                </c:pt>
                <c:pt idx="262">
                  <c:v>32.25</c:v>
                </c:pt>
                <c:pt idx="263">
                  <c:v>19</c:v>
                </c:pt>
                <c:pt idx="264">
                  <c:v>27.25</c:v>
                </c:pt>
                <c:pt idx="265">
                  <c:v>33.5</c:v>
                </c:pt>
                <c:pt idx="266">
                  <c:v>26.25</c:v>
                </c:pt>
                <c:pt idx="267">
                  <c:v>14.25</c:v>
                </c:pt>
                <c:pt idx="268">
                  <c:v>16.75</c:v>
                </c:pt>
                <c:pt idx="269">
                  <c:v>26.25</c:v>
                </c:pt>
                <c:pt idx="270">
                  <c:v>27.25</c:v>
                </c:pt>
                <c:pt idx="271">
                  <c:v>32.25</c:v>
                </c:pt>
                <c:pt idx="272">
                  <c:v>47.5</c:v>
                </c:pt>
                <c:pt idx="273">
                  <c:v>31</c:v>
                </c:pt>
                <c:pt idx="274">
                  <c:v>26.5</c:v>
                </c:pt>
                <c:pt idx="275">
                  <c:v>16.5</c:v>
                </c:pt>
                <c:pt idx="276">
                  <c:v>33</c:v>
                </c:pt>
                <c:pt idx="277">
                  <c:v>23.75</c:v>
                </c:pt>
                <c:pt idx="278">
                  <c:v>25.75</c:v>
                </c:pt>
                <c:pt idx="279">
                  <c:v>33</c:v>
                </c:pt>
                <c:pt idx="280">
                  <c:v>33</c:v>
                </c:pt>
                <c:pt idx="281">
                  <c:v>14</c:v>
                </c:pt>
                <c:pt idx="282">
                  <c:v>26.5</c:v>
                </c:pt>
                <c:pt idx="283">
                  <c:v>31</c:v>
                </c:pt>
                <c:pt idx="284">
                  <c:v>19</c:v>
                </c:pt>
                <c:pt idx="285">
                  <c:v>27</c:v>
                </c:pt>
                <c:pt idx="286">
                  <c:v>25.25</c:v>
                </c:pt>
                <c:pt idx="287">
                  <c:v>11.5</c:v>
                </c:pt>
                <c:pt idx="288">
                  <c:v>26.25</c:v>
                </c:pt>
                <c:pt idx="289">
                  <c:v>11.5</c:v>
                </c:pt>
                <c:pt idx="290">
                  <c:v>23.5</c:v>
                </c:pt>
                <c:pt idx="291">
                  <c:v>25.75</c:v>
                </c:pt>
                <c:pt idx="292">
                  <c:v>25.5</c:v>
                </c:pt>
                <c:pt idx="293">
                  <c:v>15.5</c:v>
                </c:pt>
                <c:pt idx="294">
                  <c:v>16.75</c:v>
                </c:pt>
                <c:pt idx="295">
                  <c:v>25.75</c:v>
                </c:pt>
                <c:pt idx="296">
                  <c:v>23.5</c:v>
                </c:pt>
                <c:pt idx="297">
                  <c:v>27.25</c:v>
                </c:pt>
                <c:pt idx="298">
                  <c:v>33</c:v>
                </c:pt>
                <c:pt idx="299">
                  <c:v>13.75</c:v>
                </c:pt>
                <c:pt idx="300">
                  <c:v>12</c:v>
                </c:pt>
                <c:pt idx="301">
                  <c:v>29.75</c:v>
                </c:pt>
                <c:pt idx="302">
                  <c:v>12.75</c:v>
                </c:pt>
                <c:pt idx="303">
                  <c:v>29.75</c:v>
                </c:pt>
                <c:pt idx="304">
                  <c:v>26.5</c:v>
                </c:pt>
                <c:pt idx="305">
                  <c:v>25.25</c:v>
                </c:pt>
                <c:pt idx="306">
                  <c:v>13.25</c:v>
                </c:pt>
                <c:pt idx="307">
                  <c:v>22.5</c:v>
                </c:pt>
                <c:pt idx="308">
                  <c:v>27</c:v>
                </c:pt>
                <c:pt idx="309">
                  <c:v>13.75</c:v>
                </c:pt>
                <c:pt idx="310">
                  <c:v>23.5</c:v>
                </c:pt>
                <c:pt idx="311">
                  <c:v>25</c:v>
                </c:pt>
                <c:pt idx="312">
                  <c:v>11.75</c:v>
                </c:pt>
                <c:pt idx="313">
                  <c:v>23</c:v>
                </c:pt>
                <c:pt idx="314">
                  <c:v>25.75</c:v>
                </c:pt>
                <c:pt idx="315">
                  <c:v>25.25</c:v>
                </c:pt>
                <c:pt idx="316">
                  <c:v>13.5</c:v>
                </c:pt>
                <c:pt idx="317">
                  <c:v>20.75</c:v>
                </c:pt>
                <c:pt idx="318">
                  <c:v>10.5</c:v>
                </c:pt>
                <c:pt idx="319">
                  <c:v>27</c:v>
                </c:pt>
                <c:pt idx="320">
                  <c:v>11.5</c:v>
                </c:pt>
                <c:pt idx="321">
                  <c:v>14.75</c:v>
                </c:pt>
                <c:pt idx="322">
                  <c:v>14.75</c:v>
                </c:pt>
                <c:pt idx="323">
                  <c:v>11.5</c:v>
                </c:pt>
                <c:pt idx="324">
                  <c:v>22.75</c:v>
                </c:pt>
                <c:pt idx="325">
                  <c:v>15</c:v>
                </c:pt>
                <c:pt idx="326">
                  <c:v>11.5</c:v>
                </c:pt>
                <c:pt idx="327">
                  <c:v>25</c:v>
                </c:pt>
                <c:pt idx="328">
                  <c:v>25.75</c:v>
                </c:pt>
                <c:pt idx="329">
                  <c:v>11.75</c:v>
                </c:pt>
                <c:pt idx="330">
                  <c:v>11.5</c:v>
                </c:pt>
                <c:pt idx="331">
                  <c:v>21</c:v>
                </c:pt>
                <c:pt idx="332">
                  <c:v>12.5</c:v>
                </c:pt>
                <c:pt idx="333">
                  <c:v>25</c:v>
                </c:pt>
                <c:pt idx="334">
                  <c:v>11.75</c:v>
                </c:pt>
                <c:pt idx="335">
                  <c:v>11.75</c:v>
                </c:pt>
                <c:pt idx="336">
                  <c:v>12.5</c:v>
                </c:pt>
                <c:pt idx="337">
                  <c:v>11.5</c:v>
                </c:pt>
                <c:pt idx="338">
                  <c:v>11.75</c:v>
                </c:pt>
                <c:pt idx="339">
                  <c:v>23</c:v>
                </c:pt>
                <c:pt idx="340">
                  <c:v>11.75</c:v>
                </c:pt>
                <c:pt idx="341">
                  <c:v>21</c:v>
                </c:pt>
                <c:pt idx="342">
                  <c:v>25.25</c:v>
                </c:pt>
                <c:pt idx="343">
                  <c:v>11.75</c:v>
                </c:pt>
                <c:pt idx="344">
                  <c:v>14.5</c:v>
                </c:pt>
                <c:pt idx="345">
                  <c:v>22.25</c:v>
                </c:pt>
                <c:pt idx="346">
                  <c:v>11.5</c:v>
                </c:pt>
                <c:pt idx="347">
                  <c:v>10.5</c:v>
                </c:pt>
                <c:pt idx="348">
                  <c:v>23.5</c:v>
                </c:pt>
                <c:pt idx="349">
                  <c:v>11.75</c:v>
                </c:pt>
                <c:pt idx="350">
                  <c:v>12.5</c:v>
                </c:pt>
                <c:pt idx="351">
                  <c:v>20.75</c:v>
                </c:pt>
                <c:pt idx="352">
                  <c:v>11.5</c:v>
                </c:pt>
                <c:pt idx="353">
                  <c:v>10.75</c:v>
                </c:pt>
                <c:pt idx="354">
                  <c:v>12.5</c:v>
                </c:pt>
                <c:pt idx="355">
                  <c:v>21</c:v>
                </c:pt>
                <c:pt idx="356">
                  <c:v>24.5</c:v>
                </c:pt>
                <c:pt idx="357">
                  <c:v>22</c:v>
                </c:pt>
                <c:pt idx="358">
                  <c:v>13</c:v>
                </c:pt>
                <c:pt idx="359">
                  <c:v>11.5</c:v>
                </c:pt>
                <c:pt idx="360">
                  <c:v>21</c:v>
                </c:pt>
                <c:pt idx="361">
                  <c:v>22</c:v>
                </c:pt>
                <c:pt idx="362">
                  <c:v>20.25</c:v>
                </c:pt>
                <c:pt idx="363">
                  <c:v>24.75</c:v>
                </c:pt>
                <c:pt idx="364">
                  <c:v>20.25</c:v>
                </c:pt>
                <c:pt idx="365">
                  <c:v>21.75</c:v>
                </c:pt>
                <c:pt idx="366">
                  <c:v>24.5</c:v>
                </c:pt>
                <c:pt idx="367">
                  <c:v>11.5</c:v>
                </c:pt>
                <c:pt idx="368">
                  <c:v>11.75</c:v>
                </c:pt>
                <c:pt idx="369">
                  <c:v>21</c:v>
                </c:pt>
                <c:pt idx="370">
                  <c:v>21</c:v>
                </c:pt>
                <c:pt idx="371">
                  <c:v>10</c:v>
                </c:pt>
                <c:pt idx="372">
                  <c:v>10.75</c:v>
                </c:pt>
                <c:pt idx="373">
                  <c:v>14.75</c:v>
                </c:pt>
                <c:pt idx="374">
                  <c:v>22.25</c:v>
                </c:pt>
                <c:pt idx="375">
                  <c:v>10.25</c:v>
                </c:pt>
                <c:pt idx="376">
                  <c:v>18</c:v>
                </c:pt>
                <c:pt idx="377">
                  <c:v>25</c:v>
                </c:pt>
                <c:pt idx="378">
                  <c:v>10.75</c:v>
                </c:pt>
                <c:pt idx="379">
                  <c:v>10.25</c:v>
                </c:pt>
                <c:pt idx="380">
                  <c:v>21.25</c:v>
                </c:pt>
                <c:pt idx="381">
                  <c:v>18.5</c:v>
                </c:pt>
                <c:pt idx="382">
                  <c:v>22</c:v>
                </c:pt>
                <c:pt idx="383">
                  <c:v>7.25</c:v>
                </c:pt>
                <c:pt idx="384">
                  <c:v>10.25</c:v>
                </c:pt>
                <c:pt idx="385">
                  <c:v>10.25</c:v>
                </c:pt>
                <c:pt idx="386">
                  <c:v>14</c:v>
                </c:pt>
                <c:pt idx="387">
                  <c:v>11.25</c:v>
                </c:pt>
                <c:pt idx="388">
                  <c:v>11.75</c:v>
                </c:pt>
                <c:pt idx="389">
                  <c:v>11.75</c:v>
                </c:pt>
                <c:pt idx="390">
                  <c:v>12.75</c:v>
                </c:pt>
                <c:pt idx="391">
                  <c:v>18.5</c:v>
                </c:pt>
                <c:pt idx="392">
                  <c:v>12</c:v>
                </c:pt>
                <c:pt idx="393">
                  <c:v>10.25</c:v>
                </c:pt>
                <c:pt idx="394">
                  <c:v>23.75</c:v>
                </c:pt>
                <c:pt idx="395">
                  <c:v>25.25</c:v>
                </c:pt>
                <c:pt idx="396">
                  <c:v>18</c:v>
                </c:pt>
                <c:pt idx="397">
                  <c:v>10</c:v>
                </c:pt>
                <c:pt idx="398">
                  <c:v>23.75</c:v>
                </c:pt>
                <c:pt idx="399">
                  <c:v>11.25</c:v>
                </c:pt>
                <c:pt idx="400">
                  <c:v>12</c:v>
                </c:pt>
                <c:pt idx="401">
                  <c:v>27.5</c:v>
                </c:pt>
                <c:pt idx="402">
                  <c:v>11.5</c:v>
                </c:pt>
                <c:pt idx="403">
                  <c:v>18.25</c:v>
                </c:pt>
                <c:pt idx="404">
                  <c:v>19.25</c:v>
                </c:pt>
                <c:pt idx="405">
                  <c:v>17.75</c:v>
                </c:pt>
                <c:pt idx="406">
                  <c:v>23.5</c:v>
                </c:pt>
                <c:pt idx="407">
                  <c:v>18</c:v>
                </c:pt>
                <c:pt idx="408">
                  <c:v>17</c:v>
                </c:pt>
                <c:pt idx="409">
                  <c:v>18.25</c:v>
                </c:pt>
                <c:pt idx="410">
                  <c:v>27</c:v>
                </c:pt>
                <c:pt idx="411">
                  <c:v>14.75</c:v>
                </c:pt>
                <c:pt idx="412">
                  <c:v>11.75</c:v>
                </c:pt>
                <c:pt idx="413">
                  <c:v>17</c:v>
                </c:pt>
                <c:pt idx="414">
                  <c:v>26.25</c:v>
                </c:pt>
                <c:pt idx="415">
                  <c:v>12</c:v>
                </c:pt>
                <c:pt idx="416">
                  <c:v>18.25</c:v>
                </c:pt>
                <c:pt idx="417">
                  <c:v>18.75</c:v>
                </c:pt>
                <c:pt idx="418">
                  <c:v>27.5</c:v>
                </c:pt>
                <c:pt idx="419">
                  <c:v>12.25</c:v>
                </c:pt>
                <c:pt idx="420">
                  <c:v>13.5</c:v>
                </c:pt>
                <c:pt idx="421">
                  <c:v>14.5</c:v>
                </c:pt>
                <c:pt idx="422">
                  <c:v>10</c:v>
                </c:pt>
                <c:pt idx="423">
                  <c:v>23.75</c:v>
                </c:pt>
                <c:pt idx="424">
                  <c:v>18.5</c:v>
                </c:pt>
                <c:pt idx="425">
                  <c:v>27</c:v>
                </c:pt>
                <c:pt idx="426">
                  <c:v>9.25</c:v>
                </c:pt>
                <c:pt idx="427">
                  <c:v>18</c:v>
                </c:pt>
                <c:pt idx="428">
                  <c:v>23.75</c:v>
                </c:pt>
                <c:pt idx="429">
                  <c:v>12.75</c:v>
                </c:pt>
                <c:pt idx="430">
                  <c:v>10.75</c:v>
                </c:pt>
                <c:pt idx="431">
                  <c:v>11.5</c:v>
                </c:pt>
                <c:pt idx="432">
                  <c:v>11.75</c:v>
                </c:pt>
                <c:pt idx="433">
                  <c:v>10.75</c:v>
                </c:pt>
                <c:pt idx="434">
                  <c:v>11</c:v>
                </c:pt>
                <c:pt idx="435">
                  <c:v>18.5</c:v>
                </c:pt>
                <c:pt idx="436">
                  <c:v>22.25</c:v>
                </c:pt>
                <c:pt idx="437">
                  <c:v>23.75</c:v>
                </c:pt>
                <c:pt idx="438">
                  <c:v>27.25</c:v>
                </c:pt>
                <c:pt idx="439">
                  <c:v>10.5</c:v>
                </c:pt>
                <c:pt idx="440">
                  <c:v>26.5</c:v>
                </c:pt>
                <c:pt idx="441">
                  <c:v>10.75</c:v>
                </c:pt>
                <c:pt idx="442">
                  <c:v>18.5</c:v>
                </c:pt>
                <c:pt idx="443">
                  <c:v>23.5</c:v>
                </c:pt>
                <c:pt idx="444">
                  <c:v>26.25</c:v>
                </c:pt>
                <c:pt idx="445">
                  <c:v>10.5</c:v>
                </c:pt>
                <c:pt idx="446">
                  <c:v>27.25</c:v>
                </c:pt>
                <c:pt idx="447">
                  <c:v>10.75</c:v>
                </c:pt>
                <c:pt idx="448">
                  <c:v>10</c:v>
                </c:pt>
                <c:pt idx="449">
                  <c:v>9.25</c:v>
                </c:pt>
                <c:pt idx="450">
                  <c:v>26.25</c:v>
                </c:pt>
                <c:pt idx="451">
                  <c:v>6</c:v>
                </c:pt>
                <c:pt idx="452">
                  <c:v>11.5</c:v>
                </c:pt>
                <c:pt idx="453">
                  <c:v>10.75</c:v>
                </c:pt>
                <c:pt idx="454">
                  <c:v>14.5</c:v>
                </c:pt>
                <c:pt idx="455">
                  <c:v>10.5</c:v>
                </c:pt>
                <c:pt idx="456">
                  <c:v>10.25</c:v>
                </c:pt>
                <c:pt idx="457">
                  <c:v>10</c:v>
                </c:pt>
                <c:pt idx="458">
                  <c:v>15.75</c:v>
                </c:pt>
                <c:pt idx="459">
                  <c:v>23.75</c:v>
                </c:pt>
                <c:pt idx="460">
                  <c:v>26.25</c:v>
                </c:pt>
                <c:pt idx="461">
                  <c:v>10</c:v>
                </c:pt>
                <c:pt idx="462">
                  <c:v>5.5</c:v>
                </c:pt>
                <c:pt idx="463">
                  <c:v>12</c:v>
                </c:pt>
                <c:pt idx="464">
                  <c:v>26</c:v>
                </c:pt>
                <c:pt idx="465">
                  <c:v>19.5</c:v>
                </c:pt>
                <c:pt idx="466">
                  <c:v>22.25</c:v>
                </c:pt>
                <c:pt idx="467">
                  <c:v>14.25</c:v>
                </c:pt>
                <c:pt idx="468">
                  <c:v>19.75</c:v>
                </c:pt>
                <c:pt idx="469">
                  <c:v>5.75</c:v>
                </c:pt>
                <c:pt idx="470">
                  <c:v>9.75</c:v>
                </c:pt>
                <c:pt idx="471">
                  <c:v>5.5</c:v>
                </c:pt>
                <c:pt idx="472">
                  <c:v>27</c:v>
                </c:pt>
                <c:pt idx="473">
                  <c:v>22.25</c:v>
                </c:pt>
                <c:pt idx="474">
                  <c:v>5.25</c:v>
                </c:pt>
                <c:pt idx="475">
                  <c:v>26</c:v>
                </c:pt>
                <c:pt idx="476">
                  <c:v>27</c:v>
                </c:pt>
                <c:pt idx="477">
                  <c:v>21.5</c:v>
                </c:pt>
                <c:pt idx="478">
                  <c:v>18.25</c:v>
                </c:pt>
                <c:pt idx="479">
                  <c:v>10.75</c:v>
                </c:pt>
                <c:pt idx="480">
                  <c:v>20.75</c:v>
                </c:pt>
                <c:pt idx="481">
                  <c:v>18.5</c:v>
                </c:pt>
                <c:pt idx="482">
                  <c:v>8.75</c:v>
                </c:pt>
                <c:pt idx="483">
                  <c:v>11.75</c:v>
                </c:pt>
                <c:pt idx="484">
                  <c:v>27</c:v>
                </c:pt>
                <c:pt idx="485">
                  <c:v>22</c:v>
                </c:pt>
                <c:pt idx="486">
                  <c:v>20.5</c:v>
                </c:pt>
                <c:pt idx="487">
                  <c:v>12.5</c:v>
                </c:pt>
                <c:pt idx="488">
                  <c:v>13.75</c:v>
                </c:pt>
                <c:pt idx="489">
                  <c:v>10.5</c:v>
                </c:pt>
                <c:pt idx="490">
                  <c:v>10</c:v>
                </c:pt>
                <c:pt idx="491">
                  <c:v>13.5</c:v>
                </c:pt>
                <c:pt idx="492">
                  <c:v>21.5</c:v>
                </c:pt>
                <c:pt idx="493">
                  <c:v>10.5</c:v>
                </c:pt>
                <c:pt idx="494">
                  <c:v>8.75</c:v>
                </c:pt>
                <c:pt idx="495">
                  <c:v>9.5</c:v>
                </c:pt>
                <c:pt idx="496">
                  <c:v>20.25</c:v>
                </c:pt>
                <c:pt idx="497">
                  <c:v>11.5</c:v>
                </c:pt>
                <c:pt idx="498">
                  <c:v>10.5</c:v>
                </c:pt>
                <c:pt idx="499">
                  <c:v>20.75</c:v>
                </c:pt>
                <c:pt idx="500">
                  <c:v>26.25</c:v>
                </c:pt>
                <c:pt idx="501">
                  <c:v>13.75</c:v>
                </c:pt>
                <c:pt idx="502">
                  <c:v>14.5</c:v>
                </c:pt>
                <c:pt idx="503">
                  <c:v>10</c:v>
                </c:pt>
                <c:pt idx="504">
                  <c:v>15.75</c:v>
                </c:pt>
                <c:pt idx="505">
                  <c:v>13.75</c:v>
                </c:pt>
                <c:pt idx="506">
                  <c:v>4.5</c:v>
                </c:pt>
                <c:pt idx="507">
                  <c:v>11.5</c:v>
                </c:pt>
                <c:pt idx="508">
                  <c:v>10</c:v>
                </c:pt>
                <c:pt idx="509">
                  <c:v>14.5</c:v>
                </c:pt>
                <c:pt idx="510">
                  <c:v>10</c:v>
                </c:pt>
                <c:pt idx="511">
                  <c:v>10.5</c:v>
                </c:pt>
                <c:pt idx="512">
                  <c:v>26</c:v>
                </c:pt>
                <c:pt idx="513">
                  <c:v>12.5</c:v>
                </c:pt>
                <c:pt idx="514">
                  <c:v>21.25</c:v>
                </c:pt>
                <c:pt idx="515">
                  <c:v>26</c:v>
                </c:pt>
                <c:pt idx="516">
                  <c:v>19.25</c:v>
                </c:pt>
                <c:pt idx="517">
                  <c:v>13.75</c:v>
                </c:pt>
                <c:pt idx="518">
                  <c:v>10</c:v>
                </c:pt>
                <c:pt idx="519">
                  <c:v>4.5</c:v>
                </c:pt>
                <c:pt idx="520">
                  <c:v>19.5</c:v>
                </c:pt>
                <c:pt idx="521">
                  <c:v>9.75</c:v>
                </c:pt>
                <c:pt idx="522">
                  <c:v>19</c:v>
                </c:pt>
                <c:pt idx="523">
                  <c:v>10</c:v>
                </c:pt>
                <c:pt idx="524">
                  <c:v>9.25</c:v>
                </c:pt>
                <c:pt idx="525">
                  <c:v>18.25</c:v>
                </c:pt>
                <c:pt idx="526">
                  <c:v>4.25</c:v>
                </c:pt>
                <c:pt idx="527">
                  <c:v>20.25</c:v>
                </c:pt>
                <c:pt idx="528">
                  <c:v>19.5</c:v>
                </c:pt>
                <c:pt idx="529">
                  <c:v>21.25</c:v>
                </c:pt>
                <c:pt idx="530">
                  <c:v>20.25</c:v>
                </c:pt>
                <c:pt idx="531">
                  <c:v>20.5</c:v>
                </c:pt>
                <c:pt idx="532">
                  <c:v>9.75</c:v>
                </c:pt>
                <c:pt idx="533">
                  <c:v>9.75</c:v>
                </c:pt>
                <c:pt idx="534">
                  <c:v>13.5</c:v>
                </c:pt>
                <c:pt idx="535">
                  <c:v>3.5</c:v>
                </c:pt>
                <c:pt idx="536">
                  <c:v>10</c:v>
                </c:pt>
                <c:pt idx="537">
                  <c:v>3.75</c:v>
                </c:pt>
                <c:pt idx="538">
                  <c:v>3.75</c:v>
                </c:pt>
                <c:pt idx="539">
                  <c:v>19.5</c:v>
                </c:pt>
                <c:pt idx="540">
                  <c:v>20</c:v>
                </c:pt>
                <c:pt idx="541">
                  <c:v>18</c:v>
                </c:pt>
                <c:pt idx="542">
                  <c:v>9.75</c:v>
                </c:pt>
                <c:pt idx="543">
                  <c:v>3.75</c:v>
                </c:pt>
                <c:pt idx="544">
                  <c:v>19.5</c:v>
                </c:pt>
                <c:pt idx="545">
                  <c:v>10</c:v>
                </c:pt>
                <c:pt idx="546">
                  <c:v>19.5</c:v>
                </c:pt>
                <c:pt idx="547">
                  <c:v>3.75</c:v>
                </c:pt>
                <c:pt idx="548">
                  <c:v>9.75</c:v>
                </c:pt>
                <c:pt idx="549">
                  <c:v>3.75</c:v>
                </c:pt>
                <c:pt idx="550">
                  <c:v>3.75</c:v>
                </c:pt>
                <c:pt idx="551">
                  <c:v>9.75</c:v>
                </c:pt>
                <c:pt idx="552">
                  <c:v>16.25</c:v>
                </c:pt>
                <c:pt idx="553">
                  <c:v>10</c:v>
                </c:pt>
                <c:pt idx="554">
                  <c:v>4</c:v>
                </c:pt>
                <c:pt idx="555">
                  <c:v>9.75</c:v>
                </c:pt>
                <c:pt idx="556">
                  <c:v>11.5</c:v>
                </c:pt>
                <c:pt idx="557">
                  <c:v>3.75</c:v>
                </c:pt>
                <c:pt idx="558">
                  <c:v>10</c:v>
                </c:pt>
                <c:pt idx="559">
                  <c:v>9.75</c:v>
                </c:pt>
                <c:pt idx="560">
                  <c:v>3.5</c:v>
                </c:pt>
                <c:pt idx="561">
                  <c:v>4</c:v>
                </c:pt>
                <c:pt idx="562">
                  <c:v>3.75</c:v>
                </c:pt>
                <c:pt idx="563">
                  <c:v>17</c:v>
                </c:pt>
                <c:pt idx="564">
                  <c:v>18</c:v>
                </c:pt>
                <c:pt idx="565">
                  <c:v>10</c:v>
                </c:pt>
                <c:pt idx="566">
                  <c:v>7.25</c:v>
                </c:pt>
                <c:pt idx="567">
                  <c:v>6.5</c:v>
                </c:pt>
                <c:pt idx="568">
                  <c:v>3.5</c:v>
                </c:pt>
                <c:pt idx="569">
                  <c:v>3.5</c:v>
                </c:pt>
                <c:pt idx="570">
                  <c:v>9</c:v>
                </c:pt>
                <c:pt idx="571">
                  <c:v>3.5</c:v>
                </c:pt>
                <c:pt idx="572">
                  <c:v>12.75</c:v>
                </c:pt>
                <c:pt idx="573">
                  <c:v>3.5</c:v>
                </c:pt>
                <c:pt idx="574">
                  <c:v>9.5</c:v>
                </c:pt>
                <c:pt idx="575">
                  <c:v>3.5</c:v>
                </c:pt>
                <c:pt idx="576">
                  <c:v>9.25</c:v>
                </c:pt>
                <c:pt idx="577">
                  <c:v>10</c:v>
                </c:pt>
                <c:pt idx="578">
                  <c:v>3.5</c:v>
                </c:pt>
                <c:pt idx="579">
                  <c:v>3.5</c:v>
                </c:pt>
                <c:pt idx="580">
                  <c:v>10.75</c:v>
                </c:pt>
                <c:pt idx="581">
                  <c:v>3.5</c:v>
                </c:pt>
                <c:pt idx="582">
                  <c:v>12.75</c:v>
                </c:pt>
                <c:pt idx="583">
                  <c:v>3.5</c:v>
                </c:pt>
                <c:pt idx="584">
                  <c:v>6.5</c:v>
                </c:pt>
                <c:pt idx="585">
                  <c:v>1.25</c:v>
                </c:pt>
                <c:pt idx="586">
                  <c:v>10.25</c:v>
                </c:pt>
                <c:pt idx="587">
                  <c:v>5.75</c:v>
                </c:pt>
                <c:pt idx="588">
                  <c:v>3.5</c:v>
                </c:pt>
                <c:pt idx="589">
                  <c:v>3.5</c:v>
                </c:pt>
                <c:pt idx="590">
                  <c:v>3.5</c:v>
                </c:pt>
                <c:pt idx="591">
                  <c:v>3.5</c:v>
                </c:pt>
                <c:pt idx="592">
                  <c:v>10.5</c:v>
                </c:pt>
                <c:pt idx="593">
                  <c:v>9</c:v>
                </c:pt>
                <c:pt idx="594">
                  <c:v>3.5</c:v>
                </c:pt>
                <c:pt idx="595">
                  <c:v>9</c:v>
                </c:pt>
                <c:pt idx="596">
                  <c:v>18.25</c:v>
                </c:pt>
                <c:pt idx="597">
                  <c:v>9</c:v>
                </c:pt>
                <c:pt idx="598">
                  <c:v>3.5</c:v>
                </c:pt>
                <c:pt idx="599">
                  <c:v>3.5</c:v>
                </c:pt>
                <c:pt idx="600">
                  <c:v>10</c:v>
                </c:pt>
                <c:pt idx="601">
                  <c:v>14.75</c:v>
                </c:pt>
                <c:pt idx="602">
                  <c:v>9</c:v>
                </c:pt>
                <c:pt idx="603">
                  <c:v>9</c:v>
                </c:pt>
                <c:pt idx="604">
                  <c:v>9.75</c:v>
                </c:pt>
                <c:pt idx="605">
                  <c:v>2.5</c:v>
                </c:pt>
                <c:pt idx="606">
                  <c:v>13</c:v>
                </c:pt>
                <c:pt idx="607">
                  <c:v>9</c:v>
                </c:pt>
                <c:pt idx="608">
                  <c:v>6.5</c:v>
                </c:pt>
                <c:pt idx="609">
                  <c:v>2.5</c:v>
                </c:pt>
                <c:pt idx="610">
                  <c:v>3.25</c:v>
                </c:pt>
                <c:pt idx="611">
                  <c:v>9</c:v>
                </c:pt>
                <c:pt idx="612">
                  <c:v>5</c:v>
                </c:pt>
                <c:pt idx="613">
                  <c:v>3.5</c:v>
                </c:pt>
                <c:pt idx="614">
                  <c:v>12</c:v>
                </c:pt>
                <c:pt idx="615">
                  <c:v>6</c:v>
                </c:pt>
                <c:pt idx="616">
                  <c:v>3.5</c:v>
                </c:pt>
                <c:pt idx="617">
                  <c:v>9</c:v>
                </c:pt>
                <c:pt idx="618">
                  <c:v>9</c:v>
                </c:pt>
                <c:pt idx="619">
                  <c:v>3.5</c:v>
                </c:pt>
                <c:pt idx="620">
                  <c:v>9</c:v>
                </c:pt>
                <c:pt idx="621">
                  <c:v>6.25</c:v>
                </c:pt>
                <c:pt idx="622">
                  <c:v>17</c:v>
                </c:pt>
                <c:pt idx="623">
                  <c:v>3.5</c:v>
                </c:pt>
                <c:pt idx="624">
                  <c:v>4.75</c:v>
                </c:pt>
                <c:pt idx="625">
                  <c:v>1.25</c:v>
                </c:pt>
                <c:pt idx="626">
                  <c:v>3.25</c:v>
                </c:pt>
                <c:pt idx="627">
                  <c:v>11</c:v>
                </c:pt>
                <c:pt idx="628">
                  <c:v>3.5</c:v>
                </c:pt>
                <c:pt idx="629">
                  <c:v>4.25</c:v>
                </c:pt>
                <c:pt idx="630">
                  <c:v>10</c:v>
                </c:pt>
                <c:pt idx="631">
                  <c:v>16</c:v>
                </c:pt>
                <c:pt idx="632">
                  <c:v>1</c:v>
                </c:pt>
                <c:pt idx="633">
                  <c:v>8.5</c:v>
                </c:pt>
                <c:pt idx="634">
                  <c:v>11.5</c:v>
                </c:pt>
                <c:pt idx="635">
                  <c:v>12</c:v>
                </c:pt>
                <c:pt idx="636">
                  <c:v>8.75</c:v>
                </c:pt>
                <c:pt idx="637">
                  <c:v>3.5</c:v>
                </c:pt>
                <c:pt idx="638">
                  <c:v>12.5</c:v>
                </c:pt>
                <c:pt idx="639">
                  <c:v>1.25</c:v>
                </c:pt>
                <c:pt idx="640">
                  <c:v>4.5</c:v>
                </c:pt>
                <c:pt idx="641">
                  <c:v>8.5</c:v>
                </c:pt>
                <c:pt idx="642">
                  <c:v>11.5</c:v>
                </c:pt>
                <c:pt idx="643">
                  <c:v>3.25</c:v>
                </c:pt>
                <c:pt idx="644">
                  <c:v>3.75</c:v>
                </c:pt>
                <c:pt idx="645">
                  <c:v>4.25</c:v>
                </c:pt>
                <c:pt idx="646">
                  <c:v>3.5</c:v>
                </c:pt>
                <c:pt idx="647">
                  <c:v>8</c:v>
                </c:pt>
                <c:pt idx="648">
                  <c:v>1.25</c:v>
                </c:pt>
                <c:pt idx="649">
                  <c:v>4.75</c:v>
                </c:pt>
                <c:pt idx="650">
                  <c:v>9.75</c:v>
                </c:pt>
                <c:pt idx="651">
                  <c:v>8.75</c:v>
                </c:pt>
                <c:pt idx="652">
                  <c:v>8</c:v>
                </c:pt>
                <c:pt idx="653">
                  <c:v>12.75</c:v>
                </c:pt>
                <c:pt idx="654">
                  <c:v>3.25</c:v>
                </c:pt>
                <c:pt idx="655">
                  <c:v>9</c:v>
                </c:pt>
                <c:pt idx="656">
                  <c:v>8.5</c:v>
                </c:pt>
                <c:pt idx="657">
                  <c:v>8</c:v>
                </c:pt>
                <c:pt idx="658">
                  <c:v>10.25</c:v>
                </c:pt>
                <c:pt idx="659">
                  <c:v>11.75</c:v>
                </c:pt>
                <c:pt idx="660">
                  <c:v>11.5</c:v>
                </c:pt>
                <c:pt idx="661">
                  <c:v>1.25</c:v>
                </c:pt>
                <c:pt idx="662">
                  <c:v>8.75</c:v>
                </c:pt>
                <c:pt idx="663">
                  <c:v>9</c:v>
                </c:pt>
                <c:pt idx="664">
                  <c:v>9</c:v>
                </c:pt>
                <c:pt idx="665">
                  <c:v>5.75</c:v>
                </c:pt>
                <c:pt idx="666">
                  <c:v>7</c:v>
                </c:pt>
                <c:pt idx="667">
                  <c:v>9</c:v>
                </c:pt>
                <c:pt idx="668">
                  <c:v>9.5</c:v>
                </c:pt>
                <c:pt idx="669">
                  <c:v>12.25</c:v>
                </c:pt>
                <c:pt idx="670">
                  <c:v>6.5</c:v>
                </c:pt>
                <c:pt idx="671">
                  <c:v>7</c:v>
                </c:pt>
                <c:pt idx="672">
                  <c:v>11.5</c:v>
                </c:pt>
                <c:pt idx="673">
                  <c:v>8</c:v>
                </c:pt>
                <c:pt idx="674">
                  <c:v>9</c:v>
                </c:pt>
                <c:pt idx="675">
                  <c:v>8.5</c:v>
                </c:pt>
                <c:pt idx="676">
                  <c:v>9</c:v>
                </c:pt>
                <c:pt idx="677">
                  <c:v>3.25</c:v>
                </c:pt>
                <c:pt idx="678">
                  <c:v>4.25</c:v>
                </c:pt>
                <c:pt idx="679">
                  <c:v>9.75</c:v>
                </c:pt>
                <c:pt idx="680">
                  <c:v>8.5</c:v>
                </c:pt>
                <c:pt idx="681">
                  <c:v>14</c:v>
                </c:pt>
                <c:pt idx="682">
                  <c:v>7</c:v>
                </c:pt>
                <c:pt idx="683">
                  <c:v>9</c:v>
                </c:pt>
                <c:pt idx="684">
                  <c:v>9</c:v>
                </c:pt>
                <c:pt idx="685">
                  <c:v>10</c:v>
                </c:pt>
                <c:pt idx="686">
                  <c:v>11.5</c:v>
                </c:pt>
                <c:pt idx="687">
                  <c:v>6.5</c:v>
                </c:pt>
                <c:pt idx="688">
                  <c:v>3.25</c:v>
                </c:pt>
                <c:pt idx="689">
                  <c:v>4.25</c:v>
                </c:pt>
                <c:pt idx="690">
                  <c:v>7</c:v>
                </c:pt>
                <c:pt idx="691">
                  <c:v>9.75</c:v>
                </c:pt>
                <c:pt idx="692">
                  <c:v>10</c:v>
                </c:pt>
                <c:pt idx="693">
                  <c:v>8.25</c:v>
                </c:pt>
                <c:pt idx="694">
                  <c:v>1</c:v>
                </c:pt>
                <c:pt idx="695">
                  <c:v>9.75</c:v>
                </c:pt>
                <c:pt idx="696">
                  <c:v>4.25</c:v>
                </c:pt>
                <c:pt idx="697">
                  <c:v>4.75</c:v>
                </c:pt>
                <c:pt idx="698">
                  <c:v>9.75</c:v>
                </c:pt>
                <c:pt idx="699">
                  <c:v>10</c:v>
                </c:pt>
                <c:pt idx="700">
                  <c:v>9.25</c:v>
                </c:pt>
                <c:pt idx="701">
                  <c:v>3.75</c:v>
                </c:pt>
                <c:pt idx="702">
                  <c:v>5.75</c:v>
                </c:pt>
                <c:pt idx="703">
                  <c:v>1</c:v>
                </c:pt>
                <c:pt idx="704">
                  <c:v>6.5</c:v>
                </c:pt>
                <c:pt idx="705">
                  <c:v>8.75</c:v>
                </c:pt>
                <c:pt idx="706">
                  <c:v>13</c:v>
                </c:pt>
                <c:pt idx="707">
                  <c:v>9.75</c:v>
                </c:pt>
                <c:pt idx="708">
                  <c:v>8.25</c:v>
                </c:pt>
                <c:pt idx="709">
                  <c:v>4.25</c:v>
                </c:pt>
                <c:pt idx="710">
                  <c:v>9.75</c:v>
                </c:pt>
                <c:pt idx="711">
                  <c:v>6.5</c:v>
                </c:pt>
                <c:pt idx="712">
                  <c:v>3.5</c:v>
                </c:pt>
                <c:pt idx="713">
                  <c:v>5.75</c:v>
                </c:pt>
                <c:pt idx="714">
                  <c:v>6.5</c:v>
                </c:pt>
                <c:pt idx="715">
                  <c:v>9.75</c:v>
                </c:pt>
                <c:pt idx="716">
                  <c:v>6.75</c:v>
                </c:pt>
                <c:pt idx="717">
                  <c:v>8.75</c:v>
                </c:pt>
                <c:pt idx="718">
                  <c:v>9.75</c:v>
                </c:pt>
                <c:pt idx="719">
                  <c:v>10</c:v>
                </c:pt>
                <c:pt idx="720">
                  <c:v>3.5</c:v>
                </c:pt>
                <c:pt idx="721">
                  <c:v>9.75</c:v>
                </c:pt>
                <c:pt idx="722">
                  <c:v>10.25</c:v>
                </c:pt>
                <c:pt idx="723">
                  <c:v>6.5</c:v>
                </c:pt>
                <c:pt idx="724">
                  <c:v>8</c:v>
                </c:pt>
                <c:pt idx="725">
                  <c:v>7.5</c:v>
                </c:pt>
                <c:pt idx="726">
                  <c:v>7</c:v>
                </c:pt>
                <c:pt idx="727">
                  <c:v>3.75</c:v>
                </c:pt>
                <c:pt idx="728">
                  <c:v>6.5</c:v>
                </c:pt>
                <c:pt idx="729">
                  <c:v>3.75</c:v>
                </c:pt>
                <c:pt idx="730">
                  <c:v>7</c:v>
                </c:pt>
                <c:pt idx="731">
                  <c:v>10</c:v>
                </c:pt>
                <c:pt idx="732">
                  <c:v>7</c:v>
                </c:pt>
                <c:pt idx="733">
                  <c:v>9.75</c:v>
                </c:pt>
                <c:pt idx="734">
                  <c:v>8.5</c:v>
                </c:pt>
                <c:pt idx="735">
                  <c:v>6.5</c:v>
                </c:pt>
                <c:pt idx="736">
                  <c:v>3.5</c:v>
                </c:pt>
                <c:pt idx="737">
                  <c:v>7</c:v>
                </c:pt>
                <c:pt idx="738">
                  <c:v>10</c:v>
                </c:pt>
                <c:pt idx="739">
                  <c:v>7</c:v>
                </c:pt>
                <c:pt idx="740">
                  <c:v>4.25</c:v>
                </c:pt>
                <c:pt idx="741">
                  <c:v>5.75</c:v>
                </c:pt>
                <c:pt idx="742">
                  <c:v>5.75</c:v>
                </c:pt>
                <c:pt idx="743">
                  <c:v>5.75</c:v>
                </c:pt>
                <c:pt idx="744">
                  <c:v>5.75</c:v>
                </c:pt>
                <c:pt idx="745">
                  <c:v>9</c:v>
                </c:pt>
                <c:pt idx="746">
                  <c:v>6.75</c:v>
                </c:pt>
                <c:pt idx="747">
                  <c:v>3.5</c:v>
                </c:pt>
                <c:pt idx="748">
                  <c:v>5.75</c:v>
                </c:pt>
                <c:pt idx="749">
                  <c:v>7</c:v>
                </c:pt>
                <c:pt idx="750">
                  <c:v>5.75</c:v>
                </c:pt>
                <c:pt idx="751">
                  <c:v>3.5</c:v>
                </c:pt>
                <c:pt idx="752">
                  <c:v>7</c:v>
                </c:pt>
                <c:pt idx="753">
                  <c:v>4.25</c:v>
                </c:pt>
                <c:pt idx="754">
                  <c:v>2</c:v>
                </c:pt>
                <c:pt idx="755">
                  <c:v>6.75</c:v>
                </c:pt>
                <c:pt idx="756">
                  <c:v>4.25</c:v>
                </c:pt>
                <c:pt idx="757">
                  <c:v>3.5</c:v>
                </c:pt>
                <c:pt idx="758">
                  <c:v>5</c:v>
                </c:pt>
                <c:pt idx="759">
                  <c:v>7.5</c:v>
                </c:pt>
                <c:pt idx="760">
                  <c:v>3</c:v>
                </c:pt>
                <c:pt idx="761">
                  <c:v>3.5</c:v>
                </c:pt>
                <c:pt idx="762">
                  <c:v>4.25</c:v>
                </c:pt>
                <c:pt idx="763">
                  <c:v>5</c:v>
                </c:pt>
                <c:pt idx="764">
                  <c:v>7.5</c:v>
                </c:pt>
                <c:pt idx="765">
                  <c:v>3</c:v>
                </c:pt>
                <c:pt idx="766">
                  <c:v>4.25</c:v>
                </c:pt>
                <c:pt idx="767">
                  <c:v>6.75</c:v>
                </c:pt>
                <c:pt idx="768">
                  <c:v>5.75</c:v>
                </c:pt>
                <c:pt idx="769">
                  <c:v>4.25</c:v>
                </c:pt>
                <c:pt idx="770">
                  <c:v>5.25</c:v>
                </c:pt>
                <c:pt idx="771">
                  <c:v>3</c:v>
                </c:pt>
                <c:pt idx="772">
                  <c:v>3.5</c:v>
                </c:pt>
                <c:pt idx="773">
                  <c:v>5.25</c:v>
                </c:pt>
                <c:pt idx="774">
                  <c:v>6.75</c:v>
                </c:pt>
                <c:pt idx="775">
                  <c:v>3.75</c:v>
                </c:pt>
                <c:pt idx="776">
                  <c:v>5</c:v>
                </c:pt>
                <c:pt idx="777">
                  <c:v>4.75</c:v>
                </c:pt>
                <c:pt idx="778">
                  <c:v>3.25</c:v>
                </c:pt>
                <c:pt idx="779">
                  <c:v>3</c:v>
                </c:pt>
                <c:pt idx="780">
                  <c:v>3.25</c:v>
                </c:pt>
                <c:pt idx="781">
                  <c:v>7</c:v>
                </c:pt>
                <c:pt idx="782">
                  <c:v>2.25</c:v>
                </c:pt>
                <c:pt idx="783">
                  <c:v>5.25</c:v>
                </c:pt>
                <c:pt idx="784">
                  <c:v>5.25</c:v>
                </c:pt>
                <c:pt idx="785">
                  <c:v>4.75</c:v>
                </c:pt>
                <c:pt idx="786">
                  <c:v>5.25</c:v>
                </c:pt>
                <c:pt idx="787">
                  <c:v>5.75</c:v>
                </c:pt>
                <c:pt idx="788">
                  <c:v>2.25</c:v>
                </c:pt>
                <c:pt idx="789">
                  <c:v>4.75</c:v>
                </c:pt>
                <c:pt idx="790">
                  <c:v>5.75</c:v>
                </c:pt>
                <c:pt idx="791">
                  <c:v>2.75</c:v>
                </c:pt>
                <c:pt idx="792">
                  <c:v>4.75</c:v>
                </c:pt>
                <c:pt idx="793">
                  <c:v>1.5</c:v>
                </c:pt>
                <c:pt idx="794">
                  <c:v>4.75</c:v>
                </c:pt>
                <c:pt idx="795">
                  <c:v>1.5</c:v>
                </c:pt>
                <c:pt idx="796">
                  <c:v>1.25</c:v>
                </c:pt>
                <c:pt idx="797">
                  <c:v>2.75</c:v>
                </c:pt>
                <c:pt idx="798">
                  <c:v>2.75</c:v>
                </c:pt>
                <c:pt idx="799">
                  <c:v>3.25</c:v>
                </c:pt>
                <c:pt idx="800">
                  <c:v>1.5</c:v>
                </c:pt>
                <c:pt idx="801">
                  <c:v>1.25</c:v>
                </c:pt>
                <c:pt idx="802">
                  <c:v>3</c:v>
                </c:pt>
                <c:pt idx="803">
                  <c:v>1.75</c:v>
                </c:pt>
                <c:pt idx="804">
                  <c:v>1.25</c:v>
                </c:pt>
                <c:pt idx="805">
                  <c:v>3.5</c:v>
                </c:pt>
                <c:pt idx="806">
                  <c:v>1</c:v>
                </c:pt>
                <c:pt idx="807">
                  <c:v>3</c:v>
                </c:pt>
                <c:pt idx="808">
                  <c:v>3.75</c:v>
                </c:pt>
                <c:pt idx="809">
                  <c:v>0</c:v>
                </c:pt>
                <c:pt idx="810">
                  <c:v>5.25</c:v>
                </c:pt>
                <c:pt idx="811">
                  <c:v>1.5</c:v>
                </c:pt>
                <c:pt idx="812">
                  <c:v>1.25</c:v>
                </c:pt>
                <c:pt idx="813">
                  <c:v>3.25</c:v>
                </c:pt>
                <c:pt idx="814">
                  <c:v>1.5</c:v>
                </c:pt>
                <c:pt idx="815">
                  <c:v>4.5</c:v>
                </c:pt>
                <c:pt idx="816">
                  <c:v>1.25</c:v>
                </c:pt>
                <c:pt idx="817">
                  <c:v>1.25</c:v>
                </c:pt>
                <c:pt idx="818">
                  <c:v>3.75</c:v>
                </c:pt>
                <c:pt idx="819">
                  <c:v>3.25</c:v>
                </c:pt>
                <c:pt idx="820">
                  <c:v>4.25</c:v>
                </c:pt>
                <c:pt idx="821">
                  <c:v>2.75</c:v>
                </c:pt>
                <c:pt idx="822">
                  <c:v>4</c:v>
                </c:pt>
                <c:pt idx="823">
                  <c:v>2.75</c:v>
                </c:pt>
                <c:pt idx="824">
                  <c:v>4.5</c:v>
                </c:pt>
                <c:pt idx="825">
                  <c:v>4.25</c:v>
                </c:pt>
                <c:pt idx="826">
                  <c:v>4.25</c:v>
                </c:pt>
                <c:pt idx="827">
                  <c:v>4.5</c:v>
                </c:pt>
                <c:pt idx="828">
                  <c:v>4.75</c:v>
                </c:pt>
                <c:pt idx="829">
                  <c:v>1.75</c:v>
                </c:pt>
                <c:pt idx="830">
                  <c:v>4.25</c:v>
                </c:pt>
                <c:pt idx="831">
                  <c:v>4</c:v>
                </c:pt>
                <c:pt idx="832">
                  <c:v>3.5</c:v>
                </c:pt>
                <c:pt idx="833">
                  <c:v>3.25</c:v>
                </c:pt>
                <c:pt idx="834">
                  <c:v>4.75</c:v>
                </c:pt>
                <c:pt idx="835">
                  <c:v>4.75</c:v>
                </c:pt>
                <c:pt idx="836">
                  <c:v>3.5</c:v>
                </c:pt>
                <c:pt idx="837">
                  <c:v>3.5</c:v>
                </c:pt>
                <c:pt idx="838">
                  <c:v>1.25</c:v>
                </c:pt>
                <c:pt idx="839">
                  <c:v>4</c:v>
                </c:pt>
                <c:pt idx="840">
                  <c:v>3.5</c:v>
                </c:pt>
                <c:pt idx="841">
                  <c:v>4</c:v>
                </c:pt>
                <c:pt idx="842">
                  <c:v>3.5</c:v>
                </c:pt>
                <c:pt idx="843">
                  <c:v>1.25</c:v>
                </c:pt>
                <c:pt idx="844">
                  <c:v>0.5</c:v>
                </c:pt>
                <c:pt idx="845">
                  <c:v>3.75</c:v>
                </c:pt>
                <c:pt idx="846">
                  <c:v>2.75</c:v>
                </c:pt>
                <c:pt idx="847">
                  <c:v>0.5</c:v>
                </c:pt>
                <c:pt idx="848">
                  <c:v>1.25</c:v>
                </c:pt>
                <c:pt idx="849">
                  <c:v>3.5</c:v>
                </c:pt>
                <c:pt idx="850">
                  <c:v>3.5</c:v>
                </c:pt>
                <c:pt idx="851">
                  <c:v>0.5</c:v>
                </c:pt>
                <c:pt idx="852">
                  <c:v>3.5</c:v>
                </c:pt>
                <c:pt idx="853">
                  <c:v>3.25</c:v>
                </c:pt>
                <c:pt idx="854">
                  <c:v>3.75</c:v>
                </c:pt>
                <c:pt idx="855">
                  <c:v>0</c:v>
                </c:pt>
                <c:pt idx="856">
                  <c:v>2.75</c:v>
                </c:pt>
                <c:pt idx="857">
                  <c:v>0</c:v>
                </c:pt>
                <c:pt idx="858">
                  <c:v>0</c:v>
                </c:pt>
                <c:pt idx="859">
                  <c:v>3.5</c:v>
                </c:pt>
                <c:pt idx="860">
                  <c:v>1.5</c:v>
                </c:pt>
                <c:pt idx="861">
                  <c:v>0.5</c:v>
                </c:pt>
                <c:pt idx="862">
                  <c:v>1</c:v>
                </c:pt>
                <c:pt idx="863">
                  <c:v>1.5</c:v>
                </c:pt>
                <c:pt idx="864">
                  <c:v>3.5</c:v>
                </c:pt>
                <c:pt idx="865">
                  <c:v>1.25</c:v>
                </c:pt>
                <c:pt idx="866">
                  <c:v>1.25</c:v>
                </c:pt>
                <c:pt idx="867">
                  <c:v>0.5</c:v>
                </c:pt>
                <c:pt idx="868">
                  <c:v>1.25</c:v>
                </c:pt>
                <c:pt idx="869">
                  <c:v>1.75</c:v>
                </c:pt>
                <c:pt idx="870">
                  <c:v>2.75</c:v>
                </c:pt>
                <c:pt idx="871">
                  <c:v>1.75</c:v>
                </c:pt>
                <c:pt idx="872">
                  <c:v>2.75</c:v>
                </c:pt>
                <c:pt idx="873">
                  <c:v>3</c:v>
                </c:pt>
                <c:pt idx="874">
                  <c:v>2.75</c:v>
                </c:pt>
                <c:pt idx="875">
                  <c:v>1.75</c:v>
                </c:pt>
                <c:pt idx="876">
                  <c:v>2.75</c:v>
                </c:pt>
                <c:pt idx="877">
                  <c:v>1.75</c:v>
                </c:pt>
                <c:pt idx="878">
                  <c:v>0</c:v>
                </c:pt>
                <c:pt idx="879">
                  <c:v>2.5</c:v>
                </c:pt>
                <c:pt idx="880">
                  <c:v>3.5</c:v>
                </c:pt>
                <c:pt idx="881">
                  <c:v>1.75</c:v>
                </c:pt>
                <c:pt idx="882">
                  <c:v>1</c:v>
                </c:pt>
                <c:pt idx="883">
                  <c:v>1.75</c:v>
                </c:pt>
                <c:pt idx="884">
                  <c:v>1</c:v>
                </c:pt>
                <c:pt idx="885">
                  <c:v>1.75</c:v>
                </c:pt>
                <c:pt idx="886">
                  <c:v>1</c:v>
                </c:pt>
                <c:pt idx="887">
                  <c:v>2</c:v>
                </c:pt>
                <c:pt idx="888">
                  <c:v>2.75</c:v>
                </c:pt>
                <c:pt idx="889">
                  <c:v>2.75</c:v>
                </c:pt>
                <c:pt idx="890">
                  <c:v>0.5</c:v>
                </c:pt>
                <c:pt idx="891">
                  <c:v>1</c:v>
                </c:pt>
                <c:pt idx="892">
                  <c:v>2.75</c:v>
                </c:pt>
                <c:pt idx="893">
                  <c:v>2.25</c:v>
                </c:pt>
                <c:pt idx="894">
                  <c:v>2.5</c:v>
                </c:pt>
                <c:pt idx="895">
                  <c:v>1.75</c:v>
                </c:pt>
                <c:pt idx="896">
                  <c:v>2.75</c:v>
                </c:pt>
                <c:pt idx="897">
                  <c:v>0</c:v>
                </c:pt>
                <c:pt idx="898">
                  <c:v>1</c:v>
                </c:pt>
                <c:pt idx="899">
                  <c:v>2.5</c:v>
                </c:pt>
                <c:pt idx="900">
                  <c:v>2.25</c:v>
                </c:pt>
                <c:pt idx="901">
                  <c:v>1.75</c:v>
                </c:pt>
                <c:pt idx="902">
                  <c:v>2</c:v>
                </c:pt>
                <c:pt idx="903">
                  <c:v>3.25</c:v>
                </c:pt>
                <c:pt idx="904">
                  <c:v>2.5</c:v>
                </c:pt>
                <c:pt idx="905">
                  <c:v>2.75</c:v>
                </c:pt>
                <c:pt idx="906">
                  <c:v>2.5</c:v>
                </c:pt>
                <c:pt idx="907">
                  <c:v>1.75</c:v>
                </c:pt>
                <c:pt idx="908">
                  <c:v>2.75</c:v>
                </c:pt>
                <c:pt idx="909">
                  <c:v>1.75</c:v>
                </c:pt>
                <c:pt idx="910">
                  <c:v>3</c:v>
                </c:pt>
                <c:pt idx="911">
                  <c:v>2.25</c:v>
                </c:pt>
                <c:pt idx="912">
                  <c:v>1.75</c:v>
                </c:pt>
                <c:pt idx="913">
                  <c:v>2.5</c:v>
                </c:pt>
                <c:pt idx="914">
                  <c:v>0.75</c:v>
                </c:pt>
                <c:pt idx="915">
                  <c:v>2.5</c:v>
                </c:pt>
                <c:pt idx="916">
                  <c:v>0.5</c:v>
                </c:pt>
                <c:pt idx="917">
                  <c:v>2.25</c:v>
                </c:pt>
                <c:pt idx="918">
                  <c:v>1.75</c:v>
                </c:pt>
                <c:pt idx="919">
                  <c:v>1.75</c:v>
                </c:pt>
                <c:pt idx="920">
                  <c:v>0.5</c:v>
                </c:pt>
                <c:pt idx="921">
                  <c:v>0</c:v>
                </c:pt>
                <c:pt idx="922">
                  <c:v>2.25</c:v>
                </c:pt>
                <c:pt idx="923">
                  <c:v>1.75</c:v>
                </c:pt>
                <c:pt idx="924">
                  <c:v>2.25</c:v>
                </c:pt>
                <c:pt idx="925">
                  <c:v>1.75</c:v>
                </c:pt>
                <c:pt idx="926">
                  <c:v>2.25</c:v>
                </c:pt>
                <c:pt idx="927">
                  <c:v>1</c:v>
                </c:pt>
                <c:pt idx="928">
                  <c:v>1.75</c:v>
                </c:pt>
                <c:pt idx="929">
                  <c:v>0</c:v>
                </c:pt>
                <c:pt idx="930">
                  <c:v>2.25</c:v>
                </c:pt>
                <c:pt idx="931">
                  <c:v>0.5</c:v>
                </c:pt>
                <c:pt idx="932">
                  <c:v>1.75</c:v>
                </c:pt>
                <c:pt idx="933">
                  <c:v>2.25</c:v>
                </c:pt>
                <c:pt idx="934">
                  <c:v>1.75</c:v>
                </c:pt>
                <c:pt idx="935">
                  <c:v>2.25</c:v>
                </c:pt>
                <c:pt idx="936">
                  <c:v>2.25</c:v>
                </c:pt>
                <c:pt idx="937">
                  <c:v>0</c:v>
                </c:pt>
                <c:pt idx="938">
                  <c:v>1.75</c:v>
                </c:pt>
                <c:pt idx="939">
                  <c:v>1</c:v>
                </c:pt>
                <c:pt idx="940">
                  <c:v>2.25</c:v>
                </c:pt>
                <c:pt idx="941">
                  <c:v>1.75</c:v>
                </c:pt>
                <c:pt idx="942">
                  <c:v>0</c:v>
                </c:pt>
                <c:pt idx="943">
                  <c:v>2</c:v>
                </c:pt>
                <c:pt idx="944">
                  <c:v>2.25</c:v>
                </c:pt>
                <c:pt idx="945">
                  <c:v>1</c:v>
                </c:pt>
                <c:pt idx="946">
                  <c:v>2</c:v>
                </c:pt>
                <c:pt idx="947">
                  <c:v>2.25</c:v>
                </c:pt>
                <c:pt idx="948">
                  <c:v>2.25</c:v>
                </c:pt>
                <c:pt idx="949">
                  <c:v>2</c:v>
                </c:pt>
                <c:pt idx="950">
                  <c:v>1.25</c:v>
                </c:pt>
                <c:pt idx="951">
                  <c:v>2</c:v>
                </c:pt>
                <c:pt idx="952">
                  <c:v>0.75</c:v>
                </c:pt>
                <c:pt idx="953">
                  <c:v>1.75</c:v>
                </c:pt>
                <c:pt idx="954">
                  <c:v>1.25</c:v>
                </c:pt>
                <c:pt idx="955">
                  <c:v>0.25</c:v>
                </c:pt>
                <c:pt idx="956">
                  <c:v>1</c:v>
                </c:pt>
                <c:pt idx="957">
                  <c:v>1.5</c:v>
                </c:pt>
                <c:pt idx="958">
                  <c:v>0.75</c:v>
                </c:pt>
                <c:pt idx="959">
                  <c:v>1.75</c:v>
                </c:pt>
                <c:pt idx="960">
                  <c:v>1.25</c:v>
                </c:pt>
                <c:pt idx="961">
                  <c:v>0</c:v>
                </c:pt>
                <c:pt idx="962">
                  <c:v>1.25</c:v>
                </c:pt>
                <c:pt idx="963">
                  <c:v>1</c:v>
                </c:pt>
                <c:pt idx="964">
                  <c:v>1</c:v>
                </c:pt>
                <c:pt idx="965">
                  <c:v>1.25</c:v>
                </c:pt>
                <c:pt idx="966">
                  <c:v>0</c:v>
                </c:pt>
                <c:pt idx="967">
                  <c:v>1.25</c:v>
                </c:pt>
                <c:pt idx="968">
                  <c:v>0</c:v>
                </c:pt>
                <c:pt idx="969">
                  <c:v>1.25</c:v>
                </c:pt>
                <c:pt idx="970">
                  <c:v>1</c:v>
                </c:pt>
                <c:pt idx="971">
                  <c:v>1.25</c:v>
                </c:pt>
                <c:pt idx="972">
                  <c:v>1.25</c:v>
                </c:pt>
                <c:pt idx="973">
                  <c:v>1</c:v>
                </c:pt>
                <c:pt idx="974">
                  <c:v>1.25</c:v>
                </c:pt>
                <c:pt idx="975">
                  <c:v>1</c:v>
                </c:pt>
                <c:pt idx="976">
                  <c:v>1.5</c:v>
                </c:pt>
                <c:pt idx="977">
                  <c:v>0</c:v>
                </c:pt>
                <c:pt idx="978">
                  <c:v>0</c:v>
                </c:pt>
                <c:pt idx="979">
                  <c:v>1.5</c:v>
                </c:pt>
                <c:pt idx="980">
                  <c:v>0.25</c:v>
                </c:pt>
                <c:pt idx="981">
                  <c:v>1.5</c:v>
                </c:pt>
                <c:pt idx="982">
                  <c:v>0</c:v>
                </c:pt>
                <c:pt idx="983">
                  <c:v>0.25</c:v>
                </c:pt>
                <c:pt idx="984">
                  <c:v>0</c:v>
                </c:pt>
                <c:pt idx="985">
                  <c:v>0</c:v>
                </c:pt>
                <c:pt idx="986">
                  <c:v>0.75</c:v>
                </c:pt>
                <c:pt idx="987">
                  <c:v>0.75</c:v>
                </c:pt>
                <c:pt idx="988">
                  <c:v>0.75</c:v>
                </c:pt>
                <c:pt idx="989">
                  <c:v>0.75</c:v>
                </c:pt>
                <c:pt idx="990">
                  <c:v>0.75</c:v>
                </c:pt>
                <c:pt idx="991">
                  <c:v>0.75</c:v>
                </c:pt>
                <c:pt idx="992">
                  <c:v>0.75</c:v>
                </c:pt>
                <c:pt idx="993">
                  <c:v>0.75</c:v>
                </c:pt>
                <c:pt idx="994">
                  <c:v>0.75</c:v>
                </c:pt>
                <c:pt idx="995">
                  <c:v>0.75</c:v>
                </c:pt>
                <c:pt idx="996">
                  <c:v>0.75</c:v>
                </c:pt>
                <c:pt idx="997">
                  <c:v>0.25</c:v>
                </c:pt>
                <c:pt idx="998">
                  <c:v>0.5</c:v>
                </c:pt>
                <c:pt idx="999">
                  <c:v>0.5</c:v>
                </c:pt>
              </c:numCache>
            </c:numRef>
          </c:yVal>
          <c:smooth val="0"/>
          <c:extLst>
            <c:ext xmlns:c16="http://schemas.microsoft.com/office/drawing/2014/chart" uri="{C3380CC4-5D6E-409C-BE32-E72D297353CC}">
              <c16:uniqueId val="{00000000-2DC4-4C90-9E85-5B92C8B6EB35}"/>
            </c:ext>
          </c:extLst>
        </c:ser>
        <c:ser>
          <c:idx val="1"/>
          <c:order val="1"/>
          <c:tx>
            <c:v>Sampled Years</c:v>
          </c:tx>
          <c:spPr>
            <a:ln w="25400" cap="rnd">
              <a:noFill/>
              <a:round/>
            </a:ln>
            <a:effectLst/>
          </c:spPr>
          <c:marker>
            <c:symbol val="circle"/>
            <c:size val="6"/>
            <c:spPr>
              <a:solidFill>
                <a:schemeClr val="accent1">
                  <a:lumMod val="40000"/>
                  <a:lumOff val="60000"/>
                </a:schemeClr>
              </a:solidFill>
              <a:ln w="3175">
                <a:solidFill>
                  <a:schemeClr val="tx1">
                    <a:lumMod val="65000"/>
                    <a:lumOff val="35000"/>
                  </a:schemeClr>
                </a:solidFill>
              </a:ln>
              <a:effectLst/>
            </c:spPr>
          </c:marker>
          <c:xVal>
            <c:numRef>
              <c:f>comparison!$J$1:$J$75</c:f>
              <c:numCache>
                <c:formatCode>General</c:formatCode>
                <c:ptCount val="75"/>
                <c:pt idx="0">
                  <c:v>3538.3709650000005</c:v>
                </c:pt>
                <c:pt idx="1">
                  <c:v>3652.4051129999998</c:v>
                </c:pt>
                <c:pt idx="2">
                  <c:v>3328.1390269999997</c:v>
                </c:pt>
                <c:pt idx="3">
                  <c:v>3311.5789810000006</c:v>
                </c:pt>
                <c:pt idx="4">
                  <c:v>3363.0576919999994</c:v>
                </c:pt>
                <c:pt idx="5">
                  <c:v>3270.2377000000001</c:v>
                </c:pt>
                <c:pt idx="6">
                  <c:v>3171.6765479999995</c:v>
                </c:pt>
                <c:pt idx="7">
                  <c:v>3551.0932399999997</c:v>
                </c:pt>
                <c:pt idx="8">
                  <c:v>3420.5809800000006</c:v>
                </c:pt>
                <c:pt idx="9">
                  <c:v>3389.5584000000008</c:v>
                </c:pt>
                <c:pt idx="10">
                  <c:v>3397.2643690000009</c:v>
                </c:pt>
                <c:pt idx="11">
                  <c:v>3428.406301</c:v>
                </c:pt>
                <c:pt idx="12">
                  <c:v>3560.7647050000005</c:v>
                </c:pt>
                <c:pt idx="13">
                  <c:v>3335.8692880000003</c:v>
                </c:pt>
                <c:pt idx="14">
                  <c:v>3413.3076859999996</c:v>
                </c:pt>
                <c:pt idx="15">
                  <c:v>3423.5078610000005</c:v>
                </c:pt>
                <c:pt idx="16">
                  <c:v>3581.7852250000005</c:v>
                </c:pt>
                <c:pt idx="17">
                  <c:v>3610.0098059999996</c:v>
                </c:pt>
                <c:pt idx="18">
                  <c:v>3442.8020650000012</c:v>
                </c:pt>
                <c:pt idx="19">
                  <c:v>3574.7388219999993</c:v>
                </c:pt>
                <c:pt idx="20">
                  <c:v>3584.3235089999989</c:v>
                </c:pt>
                <c:pt idx="21">
                  <c:v>3620.7349950000007</c:v>
                </c:pt>
                <c:pt idx="22">
                  <c:v>3260.0009549999991</c:v>
                </c:pt>
                <c:pt idx="23">
                  <c:v>3398.2538839999997</c:v>
                </c:pt>
                <c:pt idx="24">
                  <c:v>3590.5454840000002</c:v>
                </c:pt>
                <c:pt idx="25">
                  <c:v>3616.1040559999988</c:v>
                </c:pt>
                <c:pt idx="26">
                  <c:v>3529.3535980000001</c:v>
                </c:pt>
                <c:pt idx="27">
                  <c:v>3623.4313109999998</c:v>
                </c:pt>
                <c:pt idx="28">
                  <c:v>3629.4335820000006</c:v>
                </c:pt>
                <c:pt idx="29">
                  <c:v>3612.5118290000009</c:v>
                </c:pt>
                <c:pt idx="30">
                  <c:v>3656.430566999999</c:v>
                </c:pt>
                <c:pt idx="31">
                  <c:v>3630.5598120000004</c:v>
                </c:pt>
                <c:pt idx="32">
                  <c:v>3621.4801220000004</c:v>
                </c:pt>
                <c:pt idx="33">
                  <c:v>3639.8517219999994</c:v>
                </c:pt>
                <c:pt idx="34">
                  <c:v>3523.5581149999994</c:v>
                </c:pt>
                <c:pt idx="35">
                  <c:v>4836.4174429999994</c:v>
                </c:pt>
                <c:pt idx="36">
                  <c:v>5416.6657000000005</c:v>
                </c:pt>
                <c:pt idx="37">
                  <c:v>5446.3537319999987</c:v>
                </c:pt>
                <c:pt idx="38">
                  <c:v>5455.6415090000019</c:v>
                </c:pt>
                <c:pt idx="39">
                  <c:v>5510.0029520000007</c:v>
                </c:pt>
                <c:pt idx="40">
                  <c:v>5579.1258499999994</c:v>
                </c:pt>
                <c:pt idx="41">
                  <c:v>5661.6554589999987</c:v>
                </c:pt>
                <c:pt idx="42">
                  <c:v>5741.8845929999998</c:v>
                </c:pt>
                <c:pt idx="43">
                  <c:v>5767.2881550000002</c:v>
                </c:pt>
                <c:pt idx="44">
                  <c:v>5950.8161169999994</c:v>
                </c:pt>
                <c:pt idx="45">
                  <c:v>6099.308</c:v>
                </c:pt>
                <c:pt idx="46">
                  <c:v>6122.5458980000012</c:v>
                </c:pt>
                <c:pt idx="47">
                  <c:v>5522.9712020000015</c:v>
                </c:pt>
                <c:pt idx="48">
                  <c:v>6011.5578230000001</c:v>
                </c:pt>
                <c:pt idx="49">
                  <c:v>6166.5445189999982</c:v>
                </c:pt>
                <c:pt idx="50">
                  <c:v>3806.4447229999987</c:v>
                </c:pt>
                <c:pt idx="51">
                  <c:v>5121.6513900000009</c:v>
                </c:pt>
                <c:pt idx="52">
                  <c:v>3925.3335819999998</c:v>
                </c:pt>
                <c:pt idx="53">
                  <c:v>4818.883139999999</c:v>
                </c:pt>
                <c:pt idx="54">
                  <c:v>4615.9903770000001</c:v>
                </c:pt>
                <c:pt idx="55">
                  <c:v>3601.8027800000009</c:v>
                </c:pt>
                <c:pt idx="56">
                  <c:v>4285.6709510000019</c:v>
                </c:pt>
                <c:pt idx="57">
                  <c:v>4143.4530160000004</c:v>
                </c:pt>
                <c:pt idx="58">
                  <c:v>3571.9983499999998</c:v>
                </c:pt>
                <c:pt idx="59">
                  <c:v>4160.7236859999994</c:v>
                </c:pt>
                <c:pt idx="60">
                  <c:v>4279.5436840000002</c:v>
                </c:pt>
                <c:pt idx="61">
                  <c:v>4431.570565</c:v>
                </c:pt>
                <c:pt idx="62">
                  <c:v>3566.4597980000003</c:v>
                </c:pt>
                <c:pt idx="63">
                  <c:v>3811.5172710000002</c:v>
                </c:pt>
                <c:pt idx="64">
                  <c:v>4000.724463</c:v>
                </c:pt>
                <c:pt idx="65">
                  <c:v>4959.6513229999991</c:v>
                </c:pt>
                <c:pt idx="66">
                  <c:v>4001.1291290000004</c:v>
                </c:pt>
                <c:pt idx="67">
                  <c:v>3664.558031</c:v>
                </c:pt>
                <c:pt idx="68">
                  <c:v>4628.0147150000003</c:v>
                </c:pt>
                <c:pt idx="69">
                  <c:v>4137.3637280000003</c:v>
                </c:pt>
                <c:pt idx="70">
                  <c:v>3993.491935</c:v>
                </c:pt>
                <c:pt idx="71">
                  <c:v>3796.0041889999998</c:v>
                </c:pt>
                <c:pt idx="72">
                  <c:v>4713.6602620000012</c:v>
                </c:pt>
                <c:pt idx="73">
                  <c:v>4548.7070650000005</c:v>
                </c:pt>
                <c:pt idx="74">
                  <c:v>4297.2165319999995</c:v>
                </c:pt>
              </c:numCache>
            </c:numRef>
          </c:xVal>
          <c:yVal>
            <c:numRef>
              <c:f>comparison!$K$1:$K$75</c:f>
              <c:numCache>
                <c:formatCode>General</c:formatCode>
                <c:ptCount val="75"/>
                <c:pt idx="0">
                  <c:v>47.25</c:v>
                </c:pt>
                <c:pt idx="1">
                  <c:v>3.5</c:v>
                </c:pt>
                <c:pt idx="2">
                  <c:v>77.149999999999977</c:v>
                </c:pt>
                <c:pt idx="3">
                  <c:v>76.399999999999977</c:v>
                </c:pt>
                <c:pt idx="4">
                  <c:v>81.650000000000006</c:v>
                </c:pt>
                <c:pt idx="5">
                  <c:v>75.75</c:v>
                </c:pt>
                <c:pt idx="6">
                  <c:v>69.949999999999989</c:v>
                </c:pt>
                <c:pt idx="7">
                  <c:v>99.44999999999996</c:v>
                </c:pt>
                <c:pt idx="8">
                  <c:v>72.699999999999989</c:v>
                </c:pt>
                <c:pt idx="9">
                  <c:v>70.05</c:v>
                </c:pt>
                <c:pt idx="10">
                  <c:v>70.3</c:v>
                </c:pt>
                <c:pt idx="11">
                  <c:v>74.349999999999994</c:v>
                </c:pt>
                <c:pt idx="12">
                  <c:v>99.349999999999966</c:v>
                </c:pt>
                <c:pt idx="13">
                  <c:v>67.849999999999994</c:v>
                </c:pt>
                <c:pt idx="14">
                  <c:v>72.199999999999989</c:v>
                </c:pt>
                <c:pt idx="15">
                  <c:v>72.699999999999989</c:v>
                </c:pt>
                <c:pt idx="16">
                  <c:v>99.19999999999996</c:v>
                </c:pt>
                <c:pt idx="17">
                  <c:v>99.69999999999996</c:v>
                </c:pt>
                <c:pt idx="18">
                  <c:v>69.05</c:v>
                </c:pt>
                <c:pt idx="19">
                  <c:v>96.899999999999949</c:v>
                </c:pt>
                <c:pt idx="20">
                  <c:v>96.899999999999949</c:v>
                </c:pt>
                <c:pt idx="21">
                  <c:v>99.69999999999996</c:v>
                </c:pt>
                <c:pt idx="22">
                  <c:v>51.25</c:v>
                </c:pt>
                <c:pt idx="23">
                  <c:v>61.1</c:v>
                </c:pt>
                <c:pt idx="24">
                  <c:v>91.999999999999957</c:v>
                </c:pt>
                <c:pt idx="25">
                  <c:v>97.299999999999955</c:v>
                </c:pt>
                <c:pt idx="26">
                  <c:v>69.25</c:v>
                </c:pt>
                <c:pt idx="27">
                  <c:v>97.549999999999983</c:v>
                </c:pt>
                <c:pt idx="28">
                  <c:v>97.299999999999955</c:v>
                </c:pt>
                <c:pt idx="29">
                  <c:v>79</c:v>
                </c:pt>
                <c:pt idx="30">
                  <c:v>97.799999999999983</c:v>
                </c:pt>
                <c:pt idx="31">
                  <c:v>92.499999999999957</c:v>
                </c:pt>
                <c:pt idx="32">
                  <c:v>88.749999999999972</c:v>
                </c:pt>
                <c:pt idx="33">
                  <c:v>96.899999999999949</c:v>
                </c:pt>
                <c:pt idx="34">
                  <c:v>61.099999999999987</c:v>
                </c:pt>
                <c:pt idx="35">
                  <c:v>0</c:v>
                </c:pt>
                <c:pt idx="36">
                  <c:v>0.75</c:v>
                </c:pt>
                <c:pt idx="37">
                  <c:v>0.75</c:v>
                </c:pt>
                <c:pt idx="38">
                  <c:v>0.75</c:v>
                </c:pt>
                <c:pt idx="39">
                  <c:v>0.75</c:v>
                </c:pt>
                <c:pt idx="40">
                  <c:v>0.75</c:v>
                </c:pt>
                <c:pt idx="41">
                  <c:v>0.75</c:v>
                </c:pt>
                <c:pt idx="42">
                  <c:v>0.75</c:v>
                </c:pt>
                <c:pt idx="43">
                  <c:v>0.75</c:v>
                </c:pt>
                <c:pt idx="44">
                  <c:v>0.75</c:v>
                </c:pt>
                <c:pt idx="45">
                  <c:v>0.75</c:v>
                </c:pt>
                <c:pt idx="46">
                  <c:v>0.75</c:v>
                </c:pt>
                <c:pt idx="47">
                  <c:v>0.25</c:v>
                </c:pt>
                <c:pt idx="48">
                  <c:v>0.5</c:v>
                </c:pt>
                <c:pt idx="49">
                  <c:v>0.5</c:v>
                </c:pt>
                <c:pt idx="50">
                  <c:v>10.75</c:v>
                </c:pt>
                <c:pt idx="51">
                  <c:v>1.75</c:v>
                </c:pt>
                <c:pt idx="52">
                  <c:v>3.5</c:v>
                </c:pt>
                <c:pt idx="53">
                  <c:v>12</c:v>
                </c:pt>
                <c:pt idx="54">
                  <c:v>1</c:v>
                </c:pt>
                <c:pt idx="55">
                  <c:v>26.5</c:v>
                </c:pt>
                <c:pt idx="56">
                  <c:v>18.5</c:v>
                </c:pt>
                <c:pt idx="57">
                  <c:v>10</c:v>
                </c:pt>
                <c:pt idx="58">
                  <c:v>39</c:v>
                </c:pt>
                <c:pt idx="59">
                  <c:v>3.75</c:v>
                </c:pt>
                <c:pt idx="60">
                  <c:v>32.25</c:v>
                </c:pt>
                <c:pt idx="61">
                  <c:v>8.5</c:v>
                </c:pt>
                <c:pt idx="62">
                  <c:v>13.5</c:v>
                </c:pt>
                <c:pt idx="63">
                  <c:v>32.5</c:v>
                </c:pt>
                <c:pt idx="64">
                  <c:v>11</c:v>
                </c:pt>
                <c:pt idx="65">
                  <c:v>4</c:v>
                </c:pt>
                <c:pt idx="66">
                  <c:v>27</c:v>
                </c:pt>
                <c:pt idx="67">
                  <c:v>3.5</c:v>
                </c:pt>
                <c:pt idx="68">
                  <c:v>7</c:v>
                </c:pt>
                <c:pt idx="69">
                  <c:v>22</c:v>
                </c:pt>
                <c:pt idx="70">
                  <c:v>46.75</c:v>
                </c:pt>
                <c:pt idx="71">
                  <c:v>16.75</c:v>
                </c:pt>
                <c:pt idx="72">
                  <c:v>26</c:v>
                </c:pt>
                <c:pt idx="73">
                  <c:v>19.5</c:v>
                </c:pt>
                <c:pt idx="74">
                  <c:v>1.5</c:v>
                </c:pt>
              </c:numCache>
            </c:numRef>
          </c:yVal>
          <c:smooth val="0"/>
          <c:extLst>
            <c:ext xmlns:c16="http://schemas.microsoft.com/office/drawing/2014/chart" uri="{C3380CC4-5D6E-409C-BE32-E72D297353CC}">
              <c16:uniqueId val="{00000001-2DC4-4C90-9E85-5B92C8B6EB35}"/>
            </c:ext>
          </c:extLst>
        </c:ser>
        <c:dLbls>
          <c:showLegendKey val="0"/>
          <c:showVal val="0"/>
          <c:showCatName val="0"/>
          <c:showSerName val="0"/>
          <c:showPercent val="0"/>
          <c:showBubbleSize val="0"/>
        </c:dLbls>
        <c:axId val="478573440"/>
        <c:axId val="478579016"/>
      </c:scatterChart>
      <c:valAx>
        <c:axId val="478573440"/>
        <c:scaling>
          <c:orientation val="minMax"/>
          <c:max val="6000"/>
          <c:min val="3000"/>
        </c:scaling>
        <c:delete val="1"/>
        <c:axPos val="b"/>
        <c:numFmt formatCode="General" sourceLinked="1"/>
        <c:majorTickMark val="none"/>
        <c:minorTickMark val="none"/>
        <c:tickLblPos val="nextTo"/>
        <c:crossAx val="478579016"/>
        <c:crosses val="autoZero"/>
        <c:crossBetween val="midCat"/>
      </c:valAx>
      <c:valAx>
        <c:axId val="478579016"/>
        <c:scaling>
          <c:orientation val="minMax"/>
          <c:max val="110"/>
          <c:min val="0"/>
        </c:scaling>
        <c:delete val="1"/>
        <c:axPos val="l"/>
        <c:numFmt formatCode="General" sourceLinked="1"/>
        <c:majorTickMark val="none"/>
        <c:minorTickMark val="none"/>
        <c:tickLblPos val="nextTo"/>
        <c:crossAx val="478573440"/>
        <c:crosses val="autoZero"/>
        <c:crossBetween val="midCat"/>
      </c:valAx>
      <c:spPr>
        <a:noFill/>
        <a:ln w="25400">
          <a:noFill/>
        </a:ln>
        <a:effectLst/>
      </c:spPr>
    </c:plotArea>
    <c:plotVisOnly val="1"/>
    <c:dispBlanksAs val="gap"/>
    <c:showDLblsOverMax val="0"/>
  </c:chart>
  <c:spPr>
    <a:noFill/>
    <a:ln>
      <a:noFill/>
    </a:ln>
    <a:effectLst/>
  </c:spPr>
  <c:txPr>
    <a:bodyPr/>
    <a:lstStyle/>
    <a:p>
      <a:pPr>
        <a:defRPr sz="1800">
          <a:solidFill>
            <a:schemeClr val="tx1"/>
          </a:solidFill>
          <a:latin typeface="+mj-lt"/>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r>
              <a:rPr lang="en-US" sz="2000"/>
              <a:t>Effluent Conc. (mg/L)</a:t>
            </a:r>
          </a:p>
        </c:rich>
      </c:tx>
      <c:layout>
        <c:manualLayout>
          <c:xMode val="edge"/>
          <c:yMode val="edge"/>
          <c:x val="0.25131497330322428"/>
          <c:y val="6.405306913696627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0"/>
          <c:order val="0"/>
          <c:spPr>
            <a:solidFill>
              <a:srgbClr val="00B050"/>
            </a:solidFill>
            <a:ln>
              <a:solidFill>
                <a:srgbClr val="92D050"/>
              </a:solidFill>
            </a:ln>
            <a:effectLst/>
          </c:spPr>
          <c:invertIfNegative val="0"/>
          <c:val>
            <c:numRef>
              <c:f>'Table 1'!$D$2:$D$20</c:f>
              <c:numCache>
                <c:formatCode>General</c:formatCode>
                <c:ptCount val="19"/>
                <c:pt idx="0">
                  <c:v>3.24</c:v>
                </c:pt>
                <c:pt idx="1">
                  <c:v>4.21</c:v>
                </c:pt>
                <c:pt idx="2">
                  <c:v>3.72</c:v>
                </c:pt>
                <c:pt idx="3">
                  <c:v>3.49</c:v>
                </c:pt>
                <c:pt idx="4">
                  <c:v>3.71</c:v>
                </c:pt>
                <c:pt idx="5">
                  <c:v>3.69</c:v>
                </c:pt>
                <c:pt idx="6">
                  <c:v>5.74</c:v>
                </c:pt>
                <c:pt idx="7">
                  <c:v>1.74</c:v>
                </c:pt>
                <c:pt idx="8">
                  <c:v>3.02</c:v>
                </c:pt>
                <c:pt idx="9">
                  <c:v>3.97</c:v>
                </c:pt>
                <c:pt idx="10">
                  <c:v>3.98</c:v>
                </c:pt>
                <c:pt idx="11">
                  <c:v>3.01</c:v>
                </c:pt>
                <c:pt idx="12">
                  <c:v>3.91</c:v>
                </c:pt>
                <c:pt idx="13">
                  <c:v>3.87</c:v>
                </c:pt>
                <c:pt idx="14">
                  <c:v>3.7</c:v>
                </c:pt>
                <c:pt idx="15">
                  <c:v>3.75</c:v>
                </c:pt>
                <c:pt idx="16">
                  <c:v>5.51</c:v>
                </c:pt>
                <c:pt idx="17">
                  <c:v>5.51</c:v>
                </c:pt>
                <c:pt idx="18">
                  <c:v>3.51</c:v>
                </c:pt>
              </c:numCache>
            </c:numRef>
          </c:val>
          <c:extLst>
            <c:ext xmlns:c16="http://schemas.microsoft.com/office/drawing/2014/chart" uri="{C3380CC4-5D6E-409C-BE32-E72D297353CC}">
              <c16:uniqueId val="{00000000-250E-40EB-BFBF-49D0F7DE77F7}"/>
            </c:ext>
          </c:extLst>
        </c:ser>
        <c:dLbls>
          <c:showLegendKey val="0"/>
          <c:showVal val="0"/>
          <c:showCatName val="0"/>
          <c:showSerName val="0"/>
          <c:showPercent val="0"/>
          <c:showBubbleSize val="0"/>
        </c:dLbls>
        <c:gapWidth val="50"/>
        <c:overlap val="-27"/>
        <c:axId val="496290048"/>
        <c:axId val="496292344"/>
      </c:barChart>
      <c:catAx>
        <c:axId val="496290048"/>
        <c:scaling>
          <c:orientation val="minMax"/>
        </c:scaling>
        <c:delete val="0"/>
        <c:axPos val="b"/>
        <c:majorTickMark val="none"/>
        <c:minorTickMark val="none"/>
        <c:tickLblPos val="none"/>
        <c:spPr>
          <a:solidFill>
            <a:srgbClr val="00B050"/>
          </a:solidFill>
          <a:ln w="9525" cap="flat" cmpd="sng" algn="ctr">
            <a:solidFill>
              <a:srgbClr val="92D050"/>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Gill Sans MT" panose="020B0502020104020203" pitchFamily="34" charset="0"/>
                <a:ea typeface="+mn-ea"/>
                <a:cs typeface="+mn-cs"/>
              </a:defRPr>
            </a:pPr>
            <a:endParaRPr lang="en-US"/>
          </a:p>
        </c:txPr>
        <c:crossAx val="496292344"/>
        <c:crosses val="autoZero"/>
        <c:auto val="1"/>
        <c:lblAlgn val="ctr"/>
        <c:lblOffset val="100"/>
        <c:noMultiLvlLbl val="0"/>
      </c:catAx>
      <c:valAx>
        <c:axId val="496292344"/>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Gill Sans MT" panose="020B0502020104020203" pitchFamily="34" charset="0"/>
                <a:ea typeface="+mn-ea"/>
                <a:cs typeface="+mn-cs"/>
              </a:defRPr>
            </a:pPr>
            <a:endParaRPr lang="en-US"/>
          </a:p>
        </c:txPr>
        <c:crossAx val="496290048"/>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tx1"/>
          </a:solidFill>
          <a:latin typeface="Gill Sans MT" panose="020B0502020104020203"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r>
              <a:rPr lang="en-US" sz="2000" dirty="0"/>
              <a:t>Max</a:t>
            </a:r>
            <a:r>
              <a:rPr lang="en-US" sz="2000" baseline="0" dirty="0"/>
              <a:t> </a:t>
            </a:r>
            <a:r>
              <a:rPr lang="en-US" sz="2000" baseline="0" dirty="0" smtClean="0"/>
              <a:t>Land (ha)</a:t>
            </a:r>
            <a:endParaRPr lang="en-US" sz="2000" dirty="0"/>
          </a:p>
        </c:rich>
      </c:tx>
      <c:layout>
        <c:manualLayout>
          <c:xMode val="edge"/>
          <c:yMode val="edge"/>
          <c:x val="0.27754460420860433"/>
          <c:y val="7.569908170732378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0"/>
          <c:order val="0"/>
          <c:spPr>
            <a:solidFill>
              <a:srgbClr val="C00000"/>
            </a:solidFill>
            <a:ln>
              <a:solidFill>
                <a:srgbClr val="FF0000"/>
              </a:solidFill>
            </a:ln>
            <a:effectLst/>
          </c:spPr>
          <c:invertIfNegative val="0"/>
          <c:val>
            <c:numRef>
              <c:f>'Table 1'!$G$2:$G$20</c:f>
              <c:numCache>
                <c:formatCode>0</c:formatCode>
                <c:ptCount val="19"/>
                <c:pt idx="0">
                  <c:v>0</c:v>
                </c:pt>
                <c:pt idx="1">
                  <c:v>47.853676642752006</c:v>
                </c:pt>
                <c:pt idx="2">
                  <c:v>98.990627360544011</c:v>
                </c:pt>
                <c:pt idx="3">
                  <c:v>42.546512599488004</c:v>
                </c:pt>
                <c:pt idx="4">
                  <c:v>120.36014071920002</c:v>
                </c:pt>
                <c:pt idx="5">
                  <c:v>4.2818353021440005</c:v>
                </c:pt>
                <c:pt idx="6">
                  <c:v>74.812310150976003</c:v>
                </c:pt>
                <c:pt idx="7">
                  <c:v>47.132255414879999</c:v>
                </c:pt>
                <c:pt idx="8">
                  <c:v>27.125374944960001</c:v>
                </c:pt>
                <c:pt idx="9">
                  <c:v>86.056311695904</c:v>
                </c:pt>
                <c:pt idx="10">
                  <c:v>63.840809150784004</c:v>
                </c:pt>
                <c:pt idx="11">
                  <c:v>50.565581906976007</c:v>
                </c:pt>
                <c:pt idx="12">
                  <c:v>0</c:v>
                </c:pt>
                <c:pt idx="13">
                  <c:v>56.717452081152004</c:v>
                </c:pt>
                <c:pt idx="14">
                  <c:v>6.0832824871680007</c:v>
                </c:pt>
                <c:pt idx="15">
                  <c:v>57.140646570720001</c:v>
                </c:pt>
                <c:pt idx="16">
                  <c:v>35.9614335941856</c:v>
                </c:pt>
                <c:pt idx="17">
                  <c:v>0</c:v>
                </c:pt>
                <c:pt idx="18">
                  <c:v>30.740560144250662</c:v>
                </c:pt>
              </c:numCache>
            </c:numRef>
          </c:val>
          <c:extLst>
            <c:ext xmlns:c16="http://schemas.microsoft.com/office/drawing/2014/chart" uri="{C3380CC4-5D6E-409C-BE32-E72D297353CC}">
              <c16:uniqueId val="{00000000-7D50-4F29-8905-5C9B2663FB2B}"/>
            </c:ext>
          </c:extLst>
        </c:ser>
        <c:dLbls>
          <c:showLegendKey val="0"/>
          <c:showVal val="0"/>
          <c:showCatName val="0"/>
          <c:showSerName val="0"/>
          <c:showPercent val="0"/>
          <c:showBubbleSize val="0"/>
        </c:dLbls>
        <c:gapWidth val="50"/>
        <c:overlap val="-27"/>
        <c:axId val="496290048"/>
        <c:axId val="496292344"/>
      </c:barChart>
      <c:catAx>
        <c:axId val="496290048"/>
        <c:scaling>
          <c:orientation val="minMax"/>
        </c:scaling>
        <c:delete val="0"/>
        <c:axPos val="b"/>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2344"/>
        <c:crosses val="autoZero"/>
        <c:auto val="1"/>
        <c:lblAlgn val="ctr"/>
        <c:lblOffset val="100"/>
        <c:noMultiLvlLbl val="0"/>
      </c:catAx>
      <c:valAx>
        <c:axId val="496292344"/>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004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Gill Sans MT" panose="020B050202010402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0"/>
    </mc:Choice>
    <mc:Fallback>
      <c:style val="40"/>
    </mc:Fallback>
  </mc:AlternateContent>
  <c:chart>
    <c:autoTitleDeleted val="0"/>
    <c:plotArea>
      <c:layout>
        <c:manualLayout>
          <c:layoutTarget val="inner"/>
          <c:xMode val="edge"/>
          <c:yMode val="edge"/>
          <c:x val="0.15575327320765056"/>
          <c:y val="0.17087782003971164"/>
          <c:w val="0.79068845736434445"/>
          <c:h val="0.61530817508733981"/>
        </c:manualLayout>
      </c:layout>
      <c:areaChart>
        <c:grouping val="stacked"/>
        <c:varyColors val="0"/>
        <c:ser>
          <c:idx val="0"/>
          <c:order val="0"/>
          <c:tx>
            <c:v>Nuclear</c:v>
          </c:tx>
          <c:spPr>
            <a:solidFill>
              <a:srgbClr val="E7950F"/>
            </a:solidFill>
            <a:ln>
              <a:solidFill>
                <a:srgbClr val="E89F0E"/>
              </a:solidFill>
            </a:ln>
          </c:spPr>
          <c:val>
            <c:numRef>
              <c:f>Sheet1!$G$168:$G$337</c:f>
              <c:numCache>
                <c:formatCode>General</c:formatCode>
                <c:ptCount val="170"/>
                <c:pt idx="0">
                  <c:v>3.6549999999999998</c:v>
                </c:pt>
                <c:pt idx="1">
                  <c:v>3.6549999999999998</c:v>
                </c:pt>
                <c:pt idx="2">
                  <c:v>3.6549999999999998</c:v>
                </c:pt>
                <c:pt idx="3">
                  <c:v>3.2719999999999998</c:v>
                </c:pt>
                <c:pt idx="4">
                  <c:v>3.0133800000000002</c:v>
                </c:pt>
                <c:pt idx="5">
                  <c:v>3.1283799999999999</c:v>
                </c:pt>
                <c:pt idx="6">
                  <c:v>3.3073000000000001</c:v>
                </c:pt>
                <c:pt idx="7">
                  <c:v>2.9913000000000003</c:v>
                </c:pt>
                <c:pt idx="8">
                  <c:v>2.6083000000000003</c:v>
                </c:pt>
                <c:pt idx="9">
                  <c:v>2.9913000000000003</c:v>
                </c:pt>
                <c:pt idx="10">
                  <c:v>3.3743000000000003</c:v>
                </c:pt>
                <c:pt idx="11">
                  <c:v>3.6549999999999998</c:v>
                </c:pt>
                <c:pt idx="12">
                  <c:v>3.6549999999999998</c:v>
                </c:pt>
                <c:pt idx="13">
                  <c:v>3.6549999999999998</c:v>
                </c:pt>
                <c:pt idx="14">
                  <c:v>3.6549999999999998</c:v>
                </c:pt>
                <c:pt idx="15">
                  <c:v>3.6549999999999998</c:v>
                </c:pt>
                <c:pt idx="16">
                  <c:v>3.6549999999999998</c:v>
                </c:pt>
                <c:pt idx="17">
                  <c:v>3.6549999999999998</c:v>
                </c:pt>
                <c:pt idx="18">
                  <c:v>3.6549999999999998</c:v>
                </c:pt>
                <c:pt idx="19">
                  <c:v>3.6549999999999998</c:v>
                </c:pt>
                <c:pt idx="20">
                  <c:v>3.6549999999999998</c:v>
                </c:pt>
                <c:pt idx="21">
                  <c:v>3.6549999999999998</c:v>
                </c:pt>
                <c:pt idx="22">
                  <c:v>3.6549999999999998</c:v>
                </c:pt>
                <c:pt idx="23">
                  <c:v>3.6549999999999998</c:v>
                </c:pt>
                <c:pt idx="24">
                  <c:v>3.6549999999999998</c:v>
                </c:pt>
                <c:pt idx="25">
                  <c:v>3.6549999999999998</c:v>
                </c:pt>
                <c:pt idx="26">
                  <c:v>3.3839999999999999</c:v>
                </c:pt>
                <c:pt idx="27">
                  <c:v>3.2719999999999998</c:v>
                </c:pt>
                <c:pt idx="28">
                  <c:v>3.2519999999999998</c:v>
                </c:pt>
                <c:pt idx="29">
                  <c:v>3.3952200000000001</c:v>
                </c:pt>
                <c:pt idx="30">
                  <c:v>3.3407799999999996</c:v>
                </c:pt>
                <c:pt idx="31">
                  <c:v>3.3621400000000001</c:v>
                </c:pt>
                <c:pt idx="32">
                  <c:v>3.1619799999999993</c:v>
                </c:pt>
                <c:pt idx="33">
                  <c:v>3.1571499999999997</c:v>
                </c:pt>
                <c:pt idx="34">
                  <c:v>3.6549999999999998</c:v>
                </c:pt>
                <c:pt idx="35">
                  <c:v>3.6549999999999998</c:v>
                </c:pt>
                <c:pt idx="36">
                  <c:v>3.6549999999999998</c:v>
                </c:pt>
                <c:pt idx="37">
                  <c:v>3.6549999999999998</c:v>
                </c:pt>
                <c:pt idx="38">
                  <c:v>3.6549999999999998</c:v>
                </c:pt>
                <c:pt idx="39">
                  <c:v>3.6549999999999998</c:v>
                </c:pt>
                <c:pt idx="40">
                  <c:v>3.6549999999999998</c:v>
                </c:pt>
                <c:pt idx="41">
                  <c:v>3.6549999999999998</c:v>
                </c:pt>
                <c:pt idx="42">
                  <c:v>3.6549999999999998</c:v>
                </c:pt>
                <c:pt idx="43">
                  <c:v>3.6549999999999998</c:v>
                </c:pt>
                <c:pt idx="44">
                  <c:v>3.6549999999999998</c:v>
                </c:pt>
                <c:pt idx="45">
                  <c:v>3.6549999999999998</c:v>
                </c:pt>
                <c:pt idx="46">
                  <c:v>3.6549999999999998</c:v>
                </c:pt>
                <c:pt idx="47">
                  <c:v>3.6549999999999998</c:v>
                </c:pt>
                <c:pt idx="48">
                  <c:v>3.6549999999999998</c:v>
                </c:pt>
                <c:pt idx="49">
                  <c:v>3.6549999999999998</c:v>
                </c:pt>
                <c:pt idx="50">
                  <c:v>3.6549999999999998</c:v>
                </c:pt>
                <c:pt idx="51">
                  <c:v>3.6549999999999998</c:v>
                </c:pt>
                <c:pt idx="52">
                  <c:v>3.6549999999999998</c:v>
                </c:pt>
                <c:pt idx="53">
                  <c:v>3.6549999999999998</c:v>
                </c:pt>
                <c:pt idx="54">
                  <c:v>3.6549999999999998</c:v>
                </c:pt>
                <c:pt idx="55">
                  <c:v>3.6549999999999998</c:v>
                </c:pt>
                <c:pt idx="56">
                  <c:v>3.6549999999999998</c:v>
                </c:pt>
                <c:pt idx="57">
                  <c:v>3.6549999999999998</c:v>
                </c:pt>
                <c:pt idx="58">
                  <c:v>3.6549999999999998</c:v>
                </c:pt>
                <c:pt idx="59">
                  <c:v>3.6549999999999998</c:v>
                </c:pt>
                <c:pt idx="60">
                  <c:v>3.6549999999999998</c:v>
                </c:pt>
                <c:pt idx="61">
                  <c:v>3.6549999999999998</c:v>
                </c:pt>
                <c:pt idx="62">
                  <c:v>3.6549999999999998</c:v>
                </c:pt>
                <c:pt idx="63">
                  <c:v>3.6549999999999998</c:v>
                </c:pt>
                <c:pt idx="64">
                  <c:v>3.6549999999999998</c:v>
                </c:pt>
                <c:pt idx="65">
                  <c:v>3.6549999999999998</c:v>
                </c:pt>
                <c:pt idx="66">
                  <c:v>3.6549999999999998</c:v>
                </c:pt>
                <c:pt idx="67">
                  <c:v>3.6549999999999998</c:v>
                </c:pt>
                <c:pt idx="68">
                  <c:v>3.6549999999999998</c:v>
                </c:pt>
                <c:pt idx="69">
                  <c:v>3.6549999999999998</c:v>
                </c:pt>
                <c:pt idx="70">
                  <c:v>3.6549999999999998</c:v>
                </c:pt>
                <c:pt idx="71">
                  <c:v>3.6549999999999998</c:v>
                </c:pt>
                <c:pt idx="72">
                  <c:v>3.6549999999999998</c:v>
                </c:pt>
                <c:pt idx="73">
                  <c:v>3.6549999999999998</c:v>
                </c:pt>
                <c:pt idx="74">
                  <c:v>3.6549999999999998</c:v>
                </c:pt>
                <c:pt idx="75">
                  <c:v>3.6549999999999998</c:v>
                </c:pt>
                <c:pt idx="76">
                  <c:v>3.6549999999999998</c:v>
                </c:pt>
                <c:pt idx="77">
                  <c:v>3.6549999999999998</c:v>
                </c:pt>
                <c:pt idx="78">
                  <c:v>3.2719999999999998</c:v>
                </c:pt>
                <c:pt idx="79">
                  <c:v>3.2719999999999998</c:v>
                </c:pt>
                <c:pt idx="80">
                  <c:v>3.5009999999999999</c:v>
                </c:pt>
                <c:pt idx="81">
                  <c:v>3.6549999999999998</c:v>
                </c:pt>
                <c:pt idx="82">
                  <c:v>3.6549999999999998</c:v>
                </c:pt>
                <c:pt idx="83">
                  <c:v>3.6549999999999998</c:v>
                </c:pt>
                <c:pt idx="84">
                  <c:v>3.6549999999999998</c:v>
                </c:pt>
                <c:pt idx="85">
                  <c:v>3.6549999999999998</c:v>
                </c:pt>
                <c:pt idx="86">
                  <c:v>3.6549999999999998</c:v>
                </c:pt>
                <c:pt idx="87">
                  <c:v>3.6549999999999998</c:v>
                </c:pt>
                <c:pt idx="88">
                  <c:v>3.6549999999999998</c:v>
                </c:pt>
                <c:pt idx="89">
                  <c:v>3.6549999999999998</c:v>
                </c:pt>
                <c:pt idx="90">
                  <c:v>3.6549999999999998</c:v>
                </c:pt>
                <c:pt idx="91">
                  <c:v>3.6549999999999998</c:v>
                </c:pt>
                <c:pt idx="92">
                  <c:v>3.6549999999999998</c:v>
                </c:pt>
                <c:pt idx="93">
                  <c:v>3.6549999999999998</c:v>
                </c:pt>
                <c:pt idx="94">
                  <c:v>3.6549999999999998</c:v>
                </c:pt>
                <c:pt idx="95">
                  <c:v>3.6549999999999998</c:v>
                </c:pt>
                <c:pt idx="96">
                  <c:v>3.6549999999999998</c:v>
                </c:pt>
                <c:pt idx="97">
                  <c:v>3.6549999999999998</c:v>
                </c:pt>
                <c:pt idx="98">
                  <c:v>3.2719999999999998</c:v>
                </c:pt>
                <c:pt idx="99">
                  <c:v>3.2719999999999998</c:v>
                </c:pt>
                <c:pt idx="100">
                  <c:v>3.3019499999999997</c:v>
                </c:pt>
                <c:pt idx="101">
                  <c:v>3.4955400000000001</c:v>
                </c:pt>
                <c:pt idx="102">
                  <c:v>3.2719999999999998</c:v>
                </c:pt>
                <c:pt idx="103">
                  <c:v>3.2719999999999998</c:v>
                </c:pt>
                <c:pt idx="104">
                  <c:v>3.2719999999999998</c:v>
                </c:pt>
                <c:pt idx="105">
                  <c:v>3.5706700000000002</c:v>
                </c:pt>
                <c:pt idx="106">
                  <c:v>3.6549999999999998</c:v>
                </c:pt>
                <c:pt idx="107">
                  <c:v>3.6549999999999998</c:v>
                </c:pt>
                <c:pt idx="108">
                  <c:v>3.6549999999999998</c:v>
                </c:pt>
                <c:pt idx="109">
                  <c:v>3.6549999999999998</c:v>
                </c:pt>
                <c:pt idx="110">
                  <c:v>3.6549999999999998</c:v>
                </c:pt>
                <c:pt idx="111">
                  <c:v>3.6549999999999998</c:v>
                </c:pt>
                <c:pt idx="112">
                  <c:v>3.6549999999999998</c:v>
                </c:pt>
                <c:pt idx="113">
                  <c:v>3.6549999999999998</c:v>
                </c:pt>
                <c:pt idx="114">
                  <c:v>3.6549999999999998</c:v>
                </c:pt>
                <c:pt idx="115">
                  <c:v>3.6549999999999998</c:v>
                </c:pt>
                <c:pt idx="116">
                  <c:v>3.6549999999999998</c:v>
                </c:pt>
                <c:pt idx="117">
                  <c:v>3.6549999999999998</c:v>
                </c:pt>
                <c:pt idx="118">
                  <c:v>3.6549999999999998</c:v>
                </c:pt>
                <c:pt idx="119">
                  <c:v>3.6549999999999998</c:v>
                </c:pt>
                <c:pt idx="120">
                  <c:v>3.6549999999999998</c:v>
                </c:pt>
                <c:pt idx="121">
                  <c:v>3.6549999999999998</c:v>
                </c:pt>
                <c:pt idx="122">
                  <c:v>3.2719999999999998</c:v>
                </c:pt>
                <c:pt idx="123">
                  <c:v>3.1459999999999999</c:v>
                </c:pt>
                <c:pt idx="124">
                  <c:v>3.2719999999999998</c:v>
                </c:pt>
                <c:pt idx="125">
                  <c:v>3.2719999999999998</c:v>
                </c:pt>
                <c:pt idx="126">
                  <c:v>3.4344200000000003</c:v>
                </c:pt>
                <c:pt idx="127">
                  <c:v>3.2629999999999999</c:v>
                </c:pt>
                <c:pt idx="128">
                  <c:v>3.3541300000000001</c:v>
                </c:pt>
                <c:pt idx="129">
                  <c:v>3.3689200000000001</c:v>
                </c:pt>
                <c:pt idx="130">
                  <c:v>3.3897799999999996</c:v>
                </c:pt>
                <c:pt idx="131">
                  <c:v>3.6549999999999998</c:v>
                </c:pt>
                <c:pt idx="132">
                  <c:v>3.6549999999999998</c:v>
                </c:pt>
                <c:pt idx="133">
                  <c:v>3.6549999999999998</c:v>
                </c:pt>
                <c:pt idx="134">
                  <c:v>3.6549999999999998</c:v>
                </c:pt>
                <c:pt idx="135">
                  <c:v>3.6549999999999998</c:v>
                </c:pt>
                <c:pt idx="136">
                  <c:v>3.6549999999999998</c:v>
                </c:pt>
                <c:pt idx="137">
                  <c:v>3.6549999999999998</c:v>
                </c:pt>
                <c:pt idx="138">
                  <c:v>3.6549999999999998</c:v>
                </c:pt>
                <c:pt idx="139">
                  <c:v>3.6549999999999998</c:v>
                </c:pt>
                <c:pt idx="140">
                  <c:v>3.6549999999999998</c:v>
                </c:pt>
                <c:pt idx="141">
                  <c:v>3.6549999999999998</c:v>
                </c:pt>
                <c:pt idx="142">
                  <c:v>3.6549999999999998</c:v>
                </c:pt>
                <c:pt idx="143">
                  <c:v>3.6549999999999998</c:v>
                </c:pt>
                <c:pt idx="144">
                  <c:v>3.6549999999999998</c:v>
                </c:pt>
                <c:pt idx="145">
                  <c:v>3.6549999999999998</c:v>
                </c:pt>
                <c:pt idx="146">
                  <c:v>3.2719999999999998</c:v>
                </c:pt>
                <c:pt idx="147">
                  <c:v>3.2719999999999998</c:v>
                </c:pt>
                <c:pt idx="148">
                  <c:v>3.2719999999999998</c:v>
                </c:pt>
                <c:pt idx="149">
                  <c:v>3.2719999999999998</c:v>
                </c:pt>
                <c:pt idx="150">
                  <c:v>3.2719999999999998</c:v>
                </c:pt>
                <c:pt idx="151">
                  <c:v>3.2719999999999998</c:v>
                </c:pt>
                <c:pt idx="152">
                  <c:v>3.2719999999999998</c:v>
                </c:pt>
                <c:pt idx="153">
                  <c:v>3.2719999999999998</c:v>
                </c:pt>
                <c:pt idx="154">
                  <c:v>3.6549999999999998</c:v>
                </c:pt>
                <c:pt idx="155">
                  <c:v>3.6549999999999998</c:v>
                </c:pt>
                <c:pt idx="156">
                  <c:v>3.6549999999999998</c:v>
                </c:pt>
                <c:pt idx="157">
                  <c:v>3.6549999999999998</c:v>
                </c:pt>
                <c:pt idx="158">
                  <c:v>3.6549999999999998</c:v>
                </c:pt>
                <c:pt idx="159">
                  <c:v>3.6549999999999998</c:v>
                </c:pt>
                <c:pt idx="160">
                  <c:v>3.6549999999999998</c:v>
                </c:pt>
                <c:pt idx="161">
                  <c:v>3.6549999999999998</c:v>
                </c:pt>
                <c:pt idx="162">
                  <c:v>3.6549999999999998</c:v>
                </c:pt>
                <c:pt idx="163">
                  <c:v>3.6549999999999998</c:v>
                </c:pt>
                <c:pt idx="164">
                  <c:v>3.6549999999999998</c:v>
                </c:pt>
                <c:pt idx="165">
                  <c:v>3.6549999999999998</c:v>
                </c:pt>
                <c:pt idx="166">
                  <c:v>3.6549999999999998</c:v>
                </c:pt>
                <c:pt idx="167">
                  <c:v>3.6549999999999998</c:v>
                </c:pt>
                <c:pt idx="168">
                  <c:v>3.6549999999999998</c:v>
                </c:pt>
                <c:pt idx="169">
                  <c:v>3.6549999999999998</c:v>
                </c:pt>
              </c:numCache>
            </c:numRef>
          </c:val>
          <c:extLst>
            <c:ext xmlns:c16="http://schemas.microsoft.com/office/drawing/2014/chart" uri="{C3380CC4-5D6E-409C-BE32-E72D297353CC}">
              <c16:uniqueId val="{00000000-590C-409B-9739-D93A3437E99E}"/>
            </c:ext>
          </c:extLst>
        </c:ser>
        <c:ser>
          <c:idx val="1"/>
          <c:order val="1"/>
          <c:tx>
            <c:v>Biomass</c:v>
          </c:tx>
          <c:spPr>
            <a:solidFill>
              <a:srgbClr val="E7950F"/>
            </a:solidFill>
            <a:ln>
              <a:noFill/>
            </a:ln>
          </c:spPr>
          <c:val>
            <c:numRef>
              <c:f>Sheet1!$H$168:$H$337</c:f>
              <c:numCache>
                <c:formatCode>General</c:formatCode>
                <c:ptCount val="170"/>
                <c:pt idx="0">
                  <c:v>0.499</c:v>
                </c:pt>
                <c:pt idx="1">
                  <c:v>0.499</c:v>
                </c:pt>
                <c:pt idx="2">
                  <c:v>0.499</c:v>
                </c:pt>
                <c:pt idx="3">
                  <c:v>0.44</c:v>
                </c:pt>
                <c:pt idx="4">
                  <c:v>0.499</c:v>
                </c:pt>
                <c:pt idx="5">
                  <c:v>0.499</c:v>
                </c:pt>
                <c:pt idx="6">
                  <c:v>0.499</c:v>
                </c:pt>
                <c:pt idx="7">
                  <c:v>0.499</c:v>
                </c:pt>
                <c:pt idx="8">
                  <c:v>0.44</c:v>
                </c:pt>
                <c:pt idx="9">
                  <c:v>0.44</c:v>
                </c:pt>
                <c:pt idx="10">
                  <c:v>0.499</c:v>
                </c:pt>
                <c:pt idx="11">
                  <c:v>0.499</c:v>
                </c:pt>
                <c:pt idx="12">
                  <c:v>0.499</c:v>
                </c:pt>
                <c:pt idx="13">
                  <c:v>0.499</c:v>
                </c:pt>
                <c:pt idx="14">
                  <c:v>0.499</c:v>
                </c:pt>
                <c:pt idx="15">
                  <c:v>0.499</c:v>
                </c:pt>
                <c:pt idx="16">
                  <c:v>0.499</c:v>
                </c:pt>
                <c:pt idx="17">
                  <c:v>0.499</c:v>
                </c:pt>
                <c:pt idx="18">
                  <c:v>0.499</c:v>
                </c:pt>
                <c:pt idx="19">
                  <c:v>0.499</c:v>
                </c:pt>
                <c:pt idx="20">
                  <c:v>0.499</c:v>
                </c:pt>
                <c:pt idx="21">
                  <c:v>0.499</c:v>
                </c:pt>
                <c:pt idx="22">
                  <c:v>0.499</c:v>
                </c:pt>
                <c:pt idx="23">
                  <c:v>0.499</c:v>
                </c:pt>
                <c:pt idx="24">
                  <c:v>0.499</c:v>
                </c:pt>
                <c:pt idx="25">
                  <c:v>0.499</c:v>
                </c:pt>
                <c:pt idx="26">
                  <c:v>0.44</c:v>
                </c:pt>
                <c:pt idx="27">
                  <c:v>0.499</c:v>
                </c:pt>
                <c:pt idx="28">
                  <c:v>0.499</c:v>
                </c:pt>
                <c:pt idx="29">
                  <c:v>0.499</c:v>
                </c:pt>
                <c:pt idx="30">
                  <c:v>0.499</c:v>
                </c:pt>
                <c:pt idx="31">
                  <c:v>0.499</c:v>
                </c:pt>
                <c:pt idx="32">
                  <c:v>0.499</c:v>
                </c:pt>
                <c:pt idx="33">
                  <c:v>0.499</c:v>
                </c:pt>
                <c:pt idx="34">
                  <c:v>0.499</c:v>
                </c:pt>
                <c:pt idx="35">
                  <c:v>0.499</c:v>
                </c:pt>
                <c:pt idx="36">
                  <c:v>0.499</c:v>
                </c:pt>
                <c:pt idx="37">
                  <c:v>0.499</c:v>
                </c:pt>
                <c:pt idx="38">
                  <c:v>0.499</c:v>
                </c:pt>
                <c:pt idx="39">
                  <c:v>0.499</c:v>
                </c:pt>
                <c:pt idx="40">
                  <c:v>0.499</c:v>
                </c:pt>
                <c:pt idx="41">
                  <c:v>0.499</c:v>
                </c:pt>
                <c:pt idx="42">
                  <c:v>0.499</c:v>
                </c:pt>
                <c:pt idx="43">
                  <c:v>0.499</c:v>
                </c:pt>
                <c:pt idx="44">
                  <c:v>0.499</c:v>
                </c:pt>
                <c:pt idx="45">
                  <c:v>0.499</c:v>
                </c:pt>
                <c:pt idx="46">
                  <c:v>0.499</c:v>
                </c:pt>
                <c:pt idx="47">
                  <c:v>0.499</c:v>
                </c:pt>
                <c:pt idx="48">
                  <c:v>0.499</c:v>
                </c:pt>
                <c:pt idx="49">
                  <c:v>0.499</c:v>
                </c:pt>
                <c:pt idx="50">
                  <c:v>0.499</c:v>
                </c:pt>
                <c:pt idx="51">
                  <c:v>0.499</c:v>
                </c:pt>
                <c:pt idx="52">
                  <c:v>0.499</c:v>
                </c:pt>
                <c:pt idx="53">
                  <c:v>0.499</c:v>
                </c:pt>
                <c:pt idx="54">
                  <c:v>0.499</c:v>
                </c:pt>
                <c:pt idx="55">
                  <c:v>0.499</c:v>
                </c:pt>
                <c:pt idx="56">
                  <c:v>0.499</c:v>
                </c:pt>
                <c:pt idx="57">
                  <c:v>0.499</c:v>
                </c:pt>
                <c:pt idx="58">
                  <c:v>0.499</c:v>
                </c:pt>
                <c:pt idx="59">
                  <c:v>0.499</c:v>
                </c:pt>
                <c:pt idx="60">
                  <c:v>0.499</c:v>
                </c:pt>
                <c:pt idx="61">
                  <c:v>0.499</c:v>
                </c:pt>
                <c:pt idx="62">
                  <c:v>0.499</c:v>
                </c:pt>
                <c:pt idx="63">
                  <c:v>0.499</c:v>
                </c:pt>
                <c:pt idx="64">
                  <c:v>0.499</c:v>
                </c:pt>
                <c:pt idx="65">
                  <c:v>0.499</c:v>
                </c:pt>
                <c:pt idx="66">
                  <c:v>0.499</c:v>
                </c:pt>
                <c:pt idx="67">
                  <c:v>0.499</c:v>
                </c:pt>
                <c:pt idx="68">
                  <c:v>0.499</c:v>
                </c:pt>
                <c:pt idx="69">
                  <c:v>0.499</c:v>
                </c:pt>
                <c:pt idx="70">
                  <c:v>0.499</c:v>
                </c:pt>
                <c:pt idx="71">
                  <c:v>0.499</c:v>
                </c:pt>
                <c:pt idx="72">
                  <c:v>0.499</c:v>
                </c:pt>
                <c:pt idx="73">
                  <c:v>0.499</c:v>
                </c:pt>
                <c:pt idx="74">
                  <c:v>0.499</c:v>
                </c:pt>
                <c:pt idx="75">
                  <c:v>0.499</c:v>
                </c:pt>
                <c:pt idx="76">
                  <c:v>0.499</c:v>
                </c:pt>
                <c:pt idx="77">
                  <c:v>0.499</c:v>
                </c:pt>
                <c:pt idx="78">
                  <c:v>0.499</c:v>
                </c:pt>
                <c:pt idx="79">
                  <c:v>0.499</c:v>
                </c:pt>
                <c:pt idx="80">
                  <c:v>0.499</c:v>
                </c:pt>
                <c:pt idx="81">
                  <c:v>0.499</c:v>
                </c:pt>
                <c:pt idx="82">
                  <c:v>0.499</c:v>
                </c:pt>
                <c:pt idx="83">
                  <c:v>0.499</c:v>
                </c:pt>
                <c:pt idx="84">
                  <c:v>0.499</c:v>
                </c:pt>
                <c:pt idx="85">
                  <c:v>0.499</c:v>
                </c:pt>
                <c:pt idx="86">
                  <c:v>0.499</c:v>
                </c:pt>
                <c:pt idx="87">
                  <c:v>0.499</c:v>
                </c:pt>
                <c:pt idx="88">
                  <c:v>0.499</c:v>
                </c:pt>
                <c:pt idx="89">
                  <c:v>0.499</c:v>
                </c:pt>
                <c:pt idx="90">
                  <c:v>0.499</c:v>
                </c:pt>
                <c:pt idx="91">
                  <c:v>0.499</c:v>
                </c:pt>
                <c:pt idx="92">
                  <c:v>0.499</c:v>
                </c:pt>
                <c:pt idx="93">
                  <c:v>0.499</c:v>
                </c:pt>
                <c:pt idx="94">
                  <c:v>0.499</c:v>
                </c:pt>
                <c:pt idx="95">
                  <c:v>0.499</c:v>
                </c:pt>
                <c:pt idx="96">
                  <c:v>0.499</c:v>
                </c:pt>
                <c:pt idx="97">
                  <c:v>0.499</c:v>
                </c:pt>
                <c:pt idx="98">
                  <c:v>0.499</c:v>
                </c:pt>
                <c:pt idx="99">
                  <c:v>0.499</c:v>
                </c:pt>
                <c:pt idx="100">
                  <c:v>0.499</c:v>
                </c:pt>
                <c:pt idx="101">
                  <c:v>0.499</c:v>
                </c:pt>
                <c:pt idx="102">
                  <c:v>0.499</c:v>
                </c:pt>
                <c:pt idx="103">
                  <c:v>0.499</c:v>
                </c:pt>
                <c:pt idx="104">
                  <c:v>0.499</c:v>
                </c:pt>
                <c:pt idx="105">
                  <c:v>0.499</c:v>
                </c:pt>
                <c:pt idx="106">
                  <c:v>0.499</c:v>
                </c:pt>
                <c:pt idx="107">
                  <c:v>0.499</c:v>
                </c:pt>
                <c:pt idx="108">
                  <c:v>0.499</c:v>
                </c:pt>
                <c:pt idx="109">
                  <c:v>0.499</c:v>
                </c:pt>
                <c:pt idx="110">
                  <c:v>0.499</c:v>
                </c:pt>
                <c:pt idx="111">
                  <c:v>0.499</c:v>
                </c:pt>
                <c:pt idx="112">
                  <c:v>0.499</c:v>
                </c:pt>
                <c:pt idx="113">
                  <c:v>0.499</c:v>
                </c:pt>
                <c:pt idx="114">
                  <c:v>0.499</c:v>
                </c:pt>
                <c:pt idx="115">
                  <c:v>0.499</c:v>
                </c:pt>
                <c:pt idx="116">
                  <c:v>0.499</c:v>
                </c:pt>
                <c:pt idx="117">
                  <c:v>0.499</c:v>
                </c:pt>
                <c:pt idx="118">
                  <c:v>0.499</c:v>
                </c:pt>
                <c:pt idx="119">
                  <c:v>0.499</c:v>
                </c:pt>
                <c:pt idx="120">
                  <c:v>0.499</c:v>
                </c:pt>
                <c:pt idx="121">
                  <c:v>0.499</c:v>
                </c:pt>
                <c:pt idx="122">
                  <c:v>0.44</c:v>
                </c:pt>
                <c:pt idx="123">
                  <c:v>0.44600000000000001</c:v>
                </c:pt>
                <c:pt idx="124">
                  <c:v>0.38700000000000001</c:v>
                </c:pt>
                <c:pt idx="125">
                  <c:v>0.32800000000000001</c:v>
                </c:pt>
                <c:pt idx="126">
                  <c:v>0.26900000000000002</c:v>
                </c:pt>
                <c:pt idx="127">
                  <c:v>0.21</c:v>
                </c:pt>
                <c:pt idx="128">
                  <c:v>0.21</c:v>
                </c:pt>
                <c:pt idx="129">
                  <c:v>0.21</c:v>
                </c:pt>
                <c:pt idx="130">
                  <c:v>0.21</c:v>
                </c:pt>
                <c:pt idx="131">
                  <c:v>0.21</c:v>
                </c:pt>
                <c:pt idx="132">
                  <c:v>0.21</c:v>
                </c:pt>
                <c:pt idx="133">
                  <c:v>0.21</c:v>
                </c:pt>
                <c:pt idx="134">
                  <c:v>0.21</c:v>
                </c:pt>
                <c:pt idx="135">
                  <c:v>0.21</c:v>
                </c:pt>
                <c:pt idx="136">
                  <c:v>0.21</c:v>
                </c:pt>
                <c:pt idx="137">
                  <c:v>0.26900000000000002</c:v>
                </c:pt>
                <c:pt idx="138">
                  <c:v>0.32800000000000001</c:v>
                </c:pt>
                <c:pt idx="139">
                  <c:v>0.38700000000000001</c:v>
                </c:pt>
                <c:pt idx="140">
                  <c:v>0.44600000000000001</c:v>
                </c:pt>
                <c:pt idx="141">
                  <c:v>0.499</c:v>
                </c:pt>
                <c:pt idx="142">
                  <c:v>0.499</c:v>
                </c:pt>
                <c:pt idx="143">
                  <c:v>0.499</c:v>
                </c:pt>
                <c:pt idx="144">
                  <c:v>0.499</c:v>
                </c:pt>
                <c:pt idx="145">
                  <c:v>0.499</c:v>
                </c:pt>
                <c:pt idx="146">
                  <c:v>0.499</c:v>
                </c:pt>
                <c:pt idx="147">
                  <c:v>0.499</c:v>
                </c:pt>
                <c:pt idx="148">
                  <c:v>0.499</c:v>
                </c:pt>
                <c:pt idx="149">
                  <c:v>0.499</c:v>
                </c:pt>
                <c:pt idx="150">
                  <c:v>0.499</c:v>
                </c:pt>
                <c:pt idx="151">
                  <c:v>0.499</c:v>
                </c:pt>
                <c:pt idx="152">
                  <c:v>0.499</c:v>
                </c:pt>
                <c:pt idx="153">
                  <c:v>0.499</c:v>
                </c:pt>
                <c:pt idx="154">
                  <c:v>0.499</c:v>
                </c:pt>
                <c:pt idx="155">
                  <c:v>0.499</c:v>
                </c:pt>
                <c:pt idx="156">
                  <c:v>0.499</c:v>
                </c:pt>
                <c:pt idx="157">
                  <c:v>0.499</c:v>
                </c:pt>
                <c:pt idx="158">
                  <c:v>0.499</c:v>
                </c:pt>
                <c:pt idx="159">
                  <c:v>0.499</c:v>
                </c:pt>
                <c:pt idx="160">
                  <c:v>0.499</c:v>
                </c:pt>
                <c:pt idx="161">
                  <c:v>0.499</c:v>
                </c:pt>
                <c:pt idx="162">
                  <c:v>0.499</c:v>
                </c:pt>
                <c:pt idx="163">
                  <c:v>0.499</c:v>
                </c:pt>
                <c:pt idx="164">
                  <c:v>0.499</c:v>
                </c:pt>
                <c:pt idx="165">
                  <c:v>0.499</c:v>
                </c:pt>
                <c:pt idx="166">
                  <c:v>0.499</c:v>
                </c:pt>
                <c:pt idx="167">
                  <c:v>0.499</c:v>
                </c:pt>
                <c:pt idx="168">
                  <c:v>0.44600000000000001</c:v>
                </c:pt>
                <c:pt idx="169">
                  <c:v>0.38700000000000001</c:v>
                </c:pt>
              </c:numCache>
            </c:numRef>
          </c:val>
          <c:extLst>
            <c:ext xmlns:c16="http://schemas.microsoft.com/office/drawing/2014/chart" uri="{C3380CC4-5D6E-409C-BE32-E72D297353CC}">
              <c16:uniqueId val="{00000001-590C-409B-9739-D93A3437E99E}"/>
            </c:ext>
          </c:extLst>
        </c:ser>
        <c:ser>
          <c:idx val="2"/>
          <c:order val="2"/>
          <c:tx>
            <c:v>Coal</c:v>
          </c:tx>
          <c:spPr>
            <a:solidFill>
              <a:schemeClr val="bg1">
                <a:lumMod val="50000"/>
              </a:schemeClr>
            </a:solidFill>
            <a:ln>
              <a:solidFill>
                <a:schemeClr val="bg1"/>
              </a:solidFill>
            </a:ln>
          </c:spPr>
          <c:val>
            <c:numRef>
              <c:f>Sheet1!$I$168:$I$337</c:f>
              <c:numCache>
                <c:formatCode>General</c:formatCode>
                <c:ptCount val="170"/>
                <c:pt idx="0">
                  <c:v>8.1188000000000002</c:v>
                </c:pt>
                <c:pt idx="1">
                  <c:v>7.5440899999999997</c:v>
                </c:pt>
                <c:pt idx="2">
                  <c:v>6.3521500000000009</c:v>
                </c:pt>
                <c:pt idx="3">
                  <c:v>5.6690899999999997</c:v>
                </c:pt>
                <c:pt idx="4">
                  <c:v>4.9230900000000002</c:v>
                </c:pt>
                <c:pt idx="5">
                  <c:v>4.2090899999999998</c:v>
                </c:pt>
                <c:pt idx="6">
                  <c:v>3.6381680000000003</c:v>
                </c:pt>
                <c:pt idx="7">
                  <c:v>3.9371680000000002</c:v>
                </c:pt>
                <c:pt idx="8">
                  <c:v>4.5401679999999995</c:v>
                </c:pt>
                <c:pt idx="9">
                  <c:v>5.2861700000000003</c:v>
                </c:pt>
                <c:pt idx="10">
                  <c:v>6.0321699999999998</c:v>
                </c:pt>
                <c:pt idx="11">
                  <c:v>6.71523</c:v>
                </c:pt>
                <c:pt idx="12">
                  <c:v>6.8148600000000004</c:v>
                </c:pt>
                <c:pt idx="13">
                  <c:v>6.8148600000000004</c:v>
                </c:pt>
                <c:pt idx="14">
                  <c:v>6.8148600000000004</c:v>
                </c:pt>
                <c:pt idx="15">
                  <c:v>6.8148600000000004</c:v>
                </c:pt>
                <c:pt idx="16">
                  <c:v>6.8148600000000004</c:v>
                </c:pt>
                <c:pt idx="17">
                  <c:v>6.8148600000000004</c:v>
                </c:pt>
                <c:pt idx="18">
                  <c:v>6.8148600000000004</c:v>
                </c:pt>
                <c:pt idx="19">
                  <c:v>6.8148600000000004</c:v>
                </c:pt>
                <c:pt idx="20">
                  <c:v>6.8148600000000004</c:v>
                </c:pt>
                <c:pt idx="21">
                  <c:v>6.8148600000000004</c:v>
                </c:pt>
                <c:pt idx="22">
                  <c:v>6.8148600000000004</c:v>
                </c:pt>
                <c:pt idx="23">
                  <c:v>6.8148600000000004</c:v>
                </c:pt>
                <c:pt idx="24">
                  <c:v>6.8148600000000004</c:v>
                </c:pt>
                <c:pt idx="25">
                  <c:v>6.8148600000000004</c:v>
                </c:pt>
                <c:pt idx="26">
                  <c:v>6.1808600000000009</c:v>
                </c:pt>
                <c:pt idx="27">
                  <c:v>6.1304699999999999</c:v>
                </c:pt>
                <c:pt idx="28">
                  <c:v>5.6404720000000008</c:v>
                </c:pt>
                <c:pt idx="29">
                  <c:v>5.3354720000000011</c:v>
                </c:pt>
                <c:pt idx="30">
                  <c:v>5.5594720000000004</c:v>
                </c:pt>
                <c:pt idx="31">
                  <c:v>5.5804719999999994</c:v>
                </c:pt>
                <c:pt idx="32">
                  <c:v>5.760860000000001</c:v>
                </c:pt>
                <c:pt idx="33">
                  <c:v>6.4928600000000003</c:v>
                </c:pt>
                <c:pt idx="34">
                  <c:v>6.6778600000000008</c:v>
                </c:pt>
                <c:pt idx="35">
                  <c:v>6.7898600000000009</c:v>
                </c:pt>
                <c:pt idx="36">
                  <c:v>6.8618000000000006</c:v>
                </c:pt>
                <c:pt idx="37">
                  <c:v>6.8618000000000006</c:v>
                </c:pt>
                <c:pt idx="38">
                  <c:v>6.8618000000000006</c:v>
                </c:pt>
                <c:pt idx="39">
                  <c:v>6.8618000000000006</c:v>
                </c:pt>
                <c:pt idx="40">
                  <c:v>6.8618000000000006</c:v>
                </c:pt>
                <c:pt idx="41">
                  <c:v>6.8618000000000006</c:v>
                </c:pt>
                <c:pt idx="42">
                  <c:v>6.8618000000000006</c:v>
                </c:pt>
                <c:pt idx="43">
                  <c:v>6.8618000000000006</c:v>
                </c:pt>
                <c:pt idx="44">
                  <c:v>6.8618000000000006</c:v>
                </c:pt>
                <c:pt idx="45">
                  <c:v>6.8618000000000006</c:v>
                </c:pt>
                <c:pt idx="46">
                  <c:v>6.8618000000000006</c:v>
                </c:pt>
                <c:pt idx="47">
                  <c:v>6.8618000000000006</c:v>
                </c:pt>
                <c:pt idx="48">
                  <c:v>6.8618000000000006</c:v>
                </c:pt>
                <c:pt idx="49">
                  <c:v>6.8618000000000006</c:v>
                </c:pt>
                <c:pt idx="50">
                  <c:v>6.8618000000000006</c:v>
                </c:pt>
                <c:pt idx="51">
                  <c:v>6.8618000000000006</c:v>
                </c:pt>
                <c:pt idx="52">
                  <c:v>6.5058000000000007</c:v>
                </c:pt>
                <c:pt idx="53">
                  <c:v>5.6577600000000006</c:v>
                </c:pt>
                <c:pt idx="54">
                  <c:v>5.4177600000000004</c:v>
                </c:pt>
                <c:pt idx="55">
                  <c:v>5.48109</c:v>
                </c:pt>
                <c:pt idx="56">
                  <c:v>5.6460900000000001</c:v>
                </c:pt>
                <c:pt idx="57">
                  <c:v>5.8180899999999998</c:v>
                </c:pt>
                <c:pt idx="58">
                  <c:v>5.8180899999999998</c:v>
                </c:pt>
                <c:pt idx="59">
                  <c:v>7.0750900000000003</c:v>
                </c:pt>
                <c:pt idx="60">
                  <c:v>7.0750900000000003</c:v>
                </c:pt>
                <c:pt idx="61">
                  <c:v>7.0750900000000003</c:v>
                </c:pt>
                <c:pt idx="62">
                  <c:v>7.0750900000000003</c:v>
                </c:pt>
                <c:pt idx="63">
                  <c:v>7.0750900000000003</c:v>
                </c:pt>
                <c:pt idx="64">
                  <c:v>7.0750900000000003</c:v>
                </c:pt>
                <c:pt idx="65">
                  <c:v>7.0750900000000003</c:v>
                </c:pt>
                <c:pt idx="66">
                  <c:v>7.0750900000000003</c:v>
                </c:pt>
                <c:pt idx="67">
                  <c:v>7.0750900000000003</c:v>
                </c:pt>
                <c:pt idx="68">
                  <c:v>7.0750900000000003</c:v>
                </c:pt>
                <c:pt idx="69">
                  <c:v>7.0750900000000003</c:v>
                </c:pt>
                <c:pt idx="70">
                  <c:v>7.0750900000000003</c:v>
                </c:pt>
                <c:pt idx="71">
                  <c:v>7.0750900000000003</c:v>
                </c:pt>
                <c:pt idx="72">
                  <c:v>7.0750900000000003</c:v>
                </c:pt>
                <c:pt idx="73">
                  <c:v>7.0750900000000003</c:v>
                </c:pt>
                <c:pt idx="74">
                  <c:v>7.0750900000000003</c:v>
                </c:pt>
                <c:pt idx="75">
                  <c:v>7.0694699999999999</c:v>
                </c:pt>
                <c:pt idx="76">
                  <c:v>6.88164</c:v>
                </c:pt>
                <c:pt idx="77">
                  <c:v>6.8774700000000015</c:v>
                </c:pt>
                <c:pt idx="78">
                  <c:v>7.1144699999999998</c:v>
                </c:pt>
                <c:pt idx="79">
                  <c:v>7.6544720000000011</c:v>
                </c:pt>
                <c:pt idx="80">
                  <c:v>8.1188000000000002</c:v>
                </c:pt>
                <c:pt idx="81">
                  <c:v>8.1188000000000002</c:v>
                </c:pt>
                <c:pt idx="82">
                  <c:v>8.1188000000000002</c:v>
                </c:pt>
                <c:pt idx="83">
                  <c:v>8.1188000000000002</c:v>
                </c:pt>
                <c:pt idx="84">
                  <c:v>8.1188000000000002</c:v>
                </c:pt>
                <c:pt idx="85">
                  <c:v>8.1188000000000002</c:v>
                </c:pt>
                <c:pt idx="86">
                  <c:v>8.1188000000000002</c:v>
                </c:pt>
                <c:pt idx="87">
                  <c:v>8.1188000000000002</c:v>
                </c:pt>
                <c:pt idx="88">
                  <c:v>8.1188000000000002</c:v>
                </c:pt>
                <c:pt idx="89">
                  <c:v>8.1188000000000002</c:v>
                </c:pt>
                <c:pt idx="90">
                  <c:v>8.1188000000000002</c:v>
                </c:pt>
                <c:pt idx="91">
                  <c:v>8.1188000000000002</c:v>
                </c:pt>
                <c:pt idx="92">
                  <c:v>8.1188000000000002</c:v>
                </c:pt>
                <c:pt idx="93">
                  <c:v>8.1188000000000002</c:v>
                </c:pt>
                <c:pt idx="94">
                  <c:v>8.1188000000000002</c:v>
                </c:pt>
                <c:pt idx="95">
                  <c:v>8.1188000000000002</c:v>
                </c:pt>
                <c:pt idx="96">
                  <c:v>8.1188000000000002</c:v>
                </c:pt>
                <c:pt idx="97">
                  <c:v>8.1188000000000002</c:v>
                </c:pt>
                <c:pt idx="98">
                  <c:v>7.4935500000000008</c:v>
                </c:pt>
                <c:pt idx="99">
                  <c:v>7.0665500000000012</c:v>
                </c:pt>
                <c:pt idx="100">
                  <c:v>6.5944730000000007</c:v>
                </c:pt>
                <c:pt idx="101">
                  <c:v>6.4304700000000015</c:v>
                </c:pt>
                <c:pt idx="102">
                  <c:v>6.3564720000000019</c:v>
                </c:pt>
                <c:pt idx="103">
                  <c:v>6.8794700000000013</c:v>
                </c:pt>
                <c:pt idx="104">
                  <c:v>7.5278000000000009</c:v>
                </c:pt>
                <c:pt idx="105">
                  <c:v>8.1188000000000002</c:v>
                </c:pt>
                <c:pt idx="106">
                  <c:v>8.1188000000000002</c:v>
                </c:pt>
                <c:pt idx="107">
                  <c:v>8.1188000000000002</c:v>
                </c:pt>
                <c:pt idx="108">
                  <c:v>8.1188000000000002</c:v>
                </c:pt>
                <c:pt idx="109">
                  <c:v>8.1188000000000002</c:v>
                </c:pt>
                <c:pt idx="110">
                  <c:v>8.1188000000000002</c:v>
                </c:pt>
                <c:pt idx="111">
                  <c:v>8.1188000000000002</c:v>
                </c:pt>
                <c:pt idx="112">
                  <c:v>8.1188000000000002</c:v>
                </c:pt>
                <c:pt idx="113">
                  <c:v>8.1188000000000002</c:v>
                </c:pt>
                <c:pt idx="114">
                  <c:v>8.1188000000000002</c:v>
                </c:pt>
                <c:pt idx="115">
                  <c:v>8.1188000000000002</c:v>
                </c:pt>
                <c:pt idx="116">
                  <c:v>8.1188000000000002</c:v>
                </c:pt>
                <c:pt idx="117">
                  <c:v>8.1188000000000002</c:v>
                </c:pt>
                <c:pt idx="118">
                  <c:v>8.1188000000000002</c:v>
                </c:pt>
                <c:pt idx="119">
                  <c:v>8.1188000000000002</c:v>
                </c:pt>
                <c:pt idx="120">
                  <c:v>8.1188000000000002</c:v>
                </c:pt>
                <c:pt idx="121">
                  <c:v>8.10947</c:v>
                </c:pt>
                <c:pt idx="122">
                  <c:v>7.3634700000000013</c:v>
                </c:pt>
                <c:pt idx="123">
                  <c:v>6.6494700000000009</c:v>
                </c:pt>
                <c:pt idx="124">
                  <c:v>6.0334700000000012</c:v>
                </c:pt>
                <c:pt idx="125">
                  <c:v>5.7494700000000014</c:v>
                </c:pt>
                <c:pt idx="126">
                  <c:v>5.8164720000000019</c:v>
                </c:pt>
                <c:pt idx="127">
                  <c:v>6.3644720000000019</c:v>
                </c:pt>
                <c:pt idx="128">
                  <c:v>7.0784700000000011</c:v>
                </c:pt>
                <c:pt idx="129">
                  <c:v>7.5498000000000012</c:v>
                </c:pt>
                <c:pt idx="130">
                  <c:v>8.1188000000000002</c:v>
                </c:pt>
                <c:pt idx="131">
                  <c:v>8.1188000000000002</c:v>
                </c:pt>
                <c:pt idx="132">
                  <c:v>8.1188000000000002</c:v>
                </c:pt>
                <c:pt idx="133">
                  <c:v>8.1188000000000002</c:v>
                </c:pt>
                <c:pt idx="134">
                  <c:v>8.1188000000000002</c:v>
                </c:pt>
                <c:pt idx="135">
                  <c:v>8.1188000000000002</c:v>
                </c:pt>
                <c:pt idx="136">
                  <c:v>8.1188000000000002</c:v>
                </c:pt>
                <c:pt idx="137">
                  <c:v>8.1188000000000002</c:v>
                </c:pt>
                <c:pt idx="138">
                  <c:v>8.1188000000000002</c:v>
                </c:pt>
                <c:pt idx="139">
                  <c:v>8.1188000000000002</c:v>
                </c:pt>
                <c:pt idx="140">
                  <c:v>8.1188000000000002</c:v>
                </c:pt>
                <c:pt idx="141">
                  <c:v>8.1188000000000002</c:v>
                </c:pt>
                <c:pt idx="142">
                  <c:v>8.1188000000000002</c:v>
                </c:pt>
                <c:pt idx="143">
                  <c:v>8.1188000000000002</c:v>
                </c:pt>
                <c:pt idx="144">
                  <c:v>8.1188000000000002</c:v>
                </c:pt>
                <c:pt idx="145">
                  <c:v>8.0564700000000009</c:v>
                </c:pt>
                <c:pt idx="146">
                  <c:v>7.3104700000000014</c:v>
                </c:pt>
                <c:pt idx="147">
                  <c:v>6.6454700000000013</c:v>
                </c:pt>
                <c:pt idx="148">
                  <c:v>6.2094700000000014</c:v>
                </c:pt>
                <c:pt idx="149">
                  <c:v>5.9204700000000008</c:v>
                </c:pt>
                <c:pt idx="150">
                  <c:v>5.928472000000002</c:v>
                </c:pt>
                <c:pt idx="151">
                  <c:v>6.343472000000002</c:v>
                </c:pt>
                <c:pt idx="152">
                  <c:v>7.0384700000000011</c:v>
                </c:pt>
                <c:pt idx="153">
                  <c:v>7.3908000000000014</c:v>
                </c:pt>
                <c:pt idx="154">
                  <c:v>8.1188000000000002</c:v>
                </c:pt>
                <c:pt idx="155">
                  <c:v>8.1188000000000002</c:v>
                </c:pt>
                <c:pt idx="156">
                  <c:v>8.1188000000000002</c:v>
                </c:pt>
                <c:pt idx="157">
                  <c:v>8.1188000000000002</c:v>
                </c:pt>
                <c:pt idx="158">
                  <c:v>8.1188000000000002</c:v>
                </c:pt>
                <c:pt idx="159">
                  <c:v>8.1188000000000002</c:v>
                </c:pt>
                <c:pt idx="160">
                  <c:v>8.1188000000000002</c:v>
                </c:pt>
                <c:pt idx="161">
                  <c:v>8.1188000000000002</c:v>
                </c:pt>
                <c:pt idx="162">
                  <c:v>8.1188000000000002</c:v>
                </c:pt>
                <c:pt idx="163">
                  <c:v>8.1188000000000002</c:v>
                </c:pt>
                <c:pt idx="164">
                  <c:v>8.1188000000000002</c:v>
                </c:pt>
                <c:pt idx="165">
                  <c:v>8.1188000000000002</c:v>
                </c:pt>
                <c:pt idx="166">
                  <c:v>8.1188000000000002</c:v>
                </c:pt>
                <c:pt idx="167">
                  <c:v>8.1188000000000002</c:v>
                </c:pt>
                <c:pt idx="168">
                  <c:v>8.1188000000000002</c:v>
                </c:pt>
                <c:pt idx="169">
                  <c:v>7.4657000000000009</c:v>
                </c:pt>
              </c:numCache>
            </c:numRef>
          </c:val>
          <c:extLst>
            <c:ext xmlns:c16="http://schemas.microsoft.com/office/drawing/2014/chart" uri="{C3380CC4-5D6E-409C-BE32-E72D297353CC}">
              <c16:uniqueId val="{00000002-590C-409B-9739-D93A3437E99E}"/>
            </c:ext>
          </c:extLst>
        </c:ser>
        <c:ser>
          <c:idx val="3"/>
          <c:order val="3"/>
          <c:tx>
            <c:v>Gas</c:v>
          </c:tx>
          <c:spPr>
            <a:solidFill>
              <a:srgbClr val="C00000"/>
            </a:solidFill>
            <a:ln>
              <a:solidFill>
                <a:schemeClr val="bg1"/>
              </a:solidFill>
            </a:ln>
          </c:spPr>
          <c:val>
            <c:numRef>
              <c:f>Sheet1!$J$168:$J$337</c:f>
              <c:numCache>
                <c:formatCode>General</c:formatCode>
                <c:ptCount val="170"/>
                <c:pt idx="0">
                  <c:v>1.764672</c:v>
                </c:pt>
                <c:pt idx="1">
                  <c:v>1.1793820000000002</c:v>
                </c:pt>
                <c:pt idx="2">
                  <c:v>0.13494</c:v>
                </c:pt>
                <c:pt idx="3">
                  <c:v>7.1999999999999995E-2</c:v>
                </c:pt>
                <c:pt idx="4">
                  <c:v>7.1999999999999995E-2</c:v>
                </c:pt>
                <c:pt idx="5">
                  <c:v>7.1999999999999995E-2</c:v>
                </c:pt>
                <c:pt idx="6">
                  <c:v>7.1999999999999995E-2</c:v>
                </c:pt>
                <c:pt idx="7">
                  <c:v>7.1999999999999995E-2</c:v>
                </c:pt>
                <c:pt idx="8">
                  <c:v>7.1999999999999995E-2</c:v>
                </c:pt>
                <c:pt idx="9">
                  <c:v>7.1999999999999995E-2</c:v>
                </c:pt>
                <c:pt idx="10">
                  <c:v>7.1999999999999995E-2</c:v>
                </c:pt>
                <c:pt idx="11">
                  <c:v>8.0939999999999998E-2</c:v>
                </c:pt>
                <c:pt idx="12">
                  <c:v>1.97061</c:v>
                </c:pt>
                <c:pt idx="13">
                  <c:v>1.81694</c:v>
                </c:pt>
                <c:pt idx="14">
                  <c:v>1.81694</c:v>
                </c:pt>
                <c:pt idx="15">
                  <c:v>2.0427</c:v>
                </c:pt>
                <c:pt idx="16">
                  <c:v>2.1436099999999998</c:v>
                </c:pt>
                <c:pt idx="17">
                  <c:v>2.26573</c:v>
                </c:pt>
                <c:pt idx="18">
                  <c:v>2.1426099999999995</c:v>
                </c:pt>
                <c:pt idx="19">
                  <c:v>2.0080969999999998</c:v>
                </c:pt>
                <c:pt idx="20">
                  <c:v>1.6564840000000001</c:v>
                </c:pt>
                <c:pt idx="21">
                  <c:v>1.41794</c:v>
                </c:pt>
                <c:pt idx="22">
                  <c:v>1.41794</c:v>
                </c:pt>
                <c:pt idx="23">
                  <c:v>1.4768635000000001</c:v>
                </c:pt>
                <c:pt idx="24">
                  <c:v>1.2395282000000001</c:v>
                </c:pt>
                <c:pt idx="25">
                  <c:v>0.26045260000000003</c:v>
                </c:pt>
                <c:pt idx="26">
                  <c:v>0.05</c:v>
                </c:pt>
                <c:pt idx="27">
                  <c:v>0.05</c:v>
                </c:pt>
                <c:pt idx="28">
                  <c:v>0.05</c:v>
                </c:pt>
                <c:pt idx="29">
                  <c:v>0.05</c:v>
                </c:pt>
                <c:pt idx="30">
                  <c:v>0.05</c:v>
                </c:pt>
                <c:pt idx="31">
                  <c:v>0.05</c:v>
                </c:pt>
                <c:pt idx="32">
                  <c:v>0.05</c:v>
                </c:pt>
                <c:pt idx="33">
                  <c:v>0.05</c:v>
                </c:pt>
                <c:pt idx="34">
                  <c:v>0.71499299999999999</c:v>
                </c:pt>
                <c:pt idx="35">
                  <c:v>1.8078133999999999</c:v>
                </c:pt>
                <c:pt idx="36">
                  <c:v>2.7908739999999996</c:v>
                </c:pt>
                <c:pt idx="37">
                  <c:v>2.8780000000000001</c:v>
                </c:pt>
                <c:pt idx="38">
                  <c:v>3.077</c:v>
                </c:pt>
                <c:pt idx="39">
                  <c:v>3.2890389999999998</c:v>
                </c:pt>
                <c:pt idx="40">
                  <c:v>3.7464295999999999</c:v>
                </c:pt>
                <c:pt idx="41">
                  <c:v>3.7414398000000002</c:v>
                </c:pt>
                <c:pt idx="42">
                  <c:v>3.8730000000000002</c:v>
                </c:pt>
                <c:pt idx="43">
                  <c:v>4.00312</c:v>
                </c:pt>
                <c:pt idx="44">
                  <c:v>3.74512</c:v>
                </c:pt>
                <c:pt idx="45">
                  <c:v>3.5461199999999997</c:v>
                </c:pt>
                <c:pt idx="46">
                  <c:v>3.4061159999999999</c:v>
                </c:pt>
                <c:pt idx="47">
                  <c:v>3.2071160000000001</c:v>
                </c:pt>
                <c:pt idx="48">
                  <c:v>3.0081159999999998</c:v>
                </c:pt>
                <c:pt idx="49">
                  <c:v>1.8086720000000001</c:v>
                </c:pt>
                <c:pt idx="50">
                  <c:v>1.0646720000000001</c:v>
                </c:pt>
                <c:pt idx="51">
                  <c:v>0.33067200000000002</c:v>
                </c:pt>
                <c:pt idx="52">
                  <c:v>0.181672</c:v>
                </c:pt>
                <c:pt idx="53">
                  <c:v>0.78800080000000006</c:v>
                </c:pt>
                <c:pt idx="54">
                  <c:v>0.96199999999999997</c:v>
                </c:pt>
                <c:pt idx="55">
                  <c:v>1.0926720000000001</c:v>
                </c:pt>
                <c:pt idx="56">
                  <c:v>1.2916719999999999</c:v>
                </c:pt>
                <c:pt idx="57">
                  <c:v>1.9676720000000001</c:v>
                </c:pt>
                <c:pt idx="58">
                  <c:v>3.0166720000000002</c:v>
                </c:pt>
                <c:pt idx="59">
                  <c:v>3.0269119999999998</c:v>
                </c:pt>
                <c:pt idx="60">
                  <c:v>3.9897780000000003</c:v>
                </c:pt>
                <c:pt idx="61">
                  <c:v>4.1613800000000003</c:v>
                </c:pt>
                <c:pt idx="62">
                  <c:v>4.5922650000000003</c:v>
                </c:pt>
                <c:pt idx="63">
                  <c:v>4.6699889999999993</c:v>
                </c:pt>
                <c:pt idx="64">
                  <c:v>4.8243189999999991</c:v>
                </c:pt>
                <c:pt idx="65">
                  <c:v>4.9519099999999998</c:v>
                </c:pt>
                <c:pt idx="66">
                  <c:v>5.2395360000000002</c:v>
                </c:pt>
                <c:pt idx="67">
                  <c:v>5.0111239999999997</c:v>
                </c:pt>
                <c:pt idx="68">
                  <c:v>4.8902269999999994</c:v>
                </c:pt>
                <c:pt idx="69">
                  <c:v>4.78878</c:v>
                </c:pt>
                <c:pt idx="70">
                  <c:v>4.3154279999999998</c:v>
                </c:pt>
                <c:pt idx="71">
                  <c:v>3.9877099999999999</c:v>
                </c:pt>
                <c:pt idx="72">
                  <c:v>3.6727099999999999</c:v>
                </c:pt>
                <c:pt idx="73">
                  <c:v>2.6663800000000002</c:v>
                </c:pt>
                <c:pt idx="74">
                  <c:v>1.170382</c:v>
                </c:pt>
                <c:pt idx="75">
                  <c:v>0.53100000000000003</c:v>
                </c:pt>
                <c:pt idx="76">
                  <c:v>0.313</c:v>
                </c:pt>
                <c:pt idx="77">
                  <c:v>0.14691599999999999</c:v>
                </c:pt>
                <c:pt idx="78">
                  <c:v>0.114</c:v>
                </c:pt>
                <c:pt idx="79">
                  <c:v>0.114</c:v>
                </c:pt>
                <c:pt idx="80">
                  <c:v>0.28267200000000003</c:v>
                </c:pt>
                <c:pt idx="81">
                  <c:v>1.165192</c:v>
                </c:pt>
                <c:pt idx="82">
                  <c:v>1.6486719999999999</c:v>
                </c:pt>
                <c:pt idx="83">
                  <c:v>2.3996719999999998</c:v>
                </c:pt>
                <c:pt idx="84">
                  <c:v>2.5986720000000001</c:v>
                </c:pt>
                <c:pt idx="85">
                  <c:v>2.8027139999999999</c:v>
                </c:pt>
                <c:pt idx="86">
                  <c:v>3.1973000000000003</c:v>
                </c:pt>
                <c:pt idx="87">
                  <c:v>3.47316</c:v>
                </c:pt>
                <c:pt idx="88">
                  <c:v>3.5197399999999996</c:v>
                </c:pt>
                <c:pt idx="89">
                  <c:v>3.379</c:v>
                </c:pt>
                <c:pt idx="90">
                  <c:v>3.379</c:v>
                </c:pt>
                <c:pt idx="91">
                  <c:v>3.2469200000000003</c:v>
                </c:pt>
                <c:pt idx="92">
                  <c:v>3.04792</c:v>
                </c:pt>
                <c:pt idx="93">
                  <c:v>2.8489200000000001</c:v>
                </c:pt>
                <c:pt idx="94">
                  <c:v>2.6499200000000003</c:v>
                </c:pt>
                <c:pt idx="95">
                  <c:v>2.4509189999999998</c:v>
                </c:pt>
                <c:pt idx="96">
                  <c:v>2.251919</c:v>
                </c:pt>
                <c:pt idx="97">
                  <c:v>1.0956729999999999</c:v>
                </c:pt>
                <c:pt idx="98">
                  <c:v>0.29191899999999998</c:v>
                </c:pt>
                <c:pt idx="99">
                  <c:v>9.2918700000000007E-2</c:v>
                </c:pt>
                <c:pt idx="100">
                  <c:v>7.1999999999999995E-2</c:v>
                </c:pt>
                <c:pt idx="101">
                  <c:v>7.1999999999999995E-2</c:v>
                </c:pt>
                <c:pt idx="102">
                  <c:v>7.1999999999999995E-2</c:v>
                </c:pt>
                <c:pt idx="103">
                  <c:v>7.1999999999999995E-2</c:v>
                </c:pt>
                <c:pt idx="104">
                  <c:v>0.25967200000000001</c:v>
                </c:pt>
                <c:pt idx="105">
                  <c:v>0.186</c:v>
                </c:pt>
                <c:pt idx="106">
                  <c:v>0.75867200000000001</c:v>
                </c:pt>
                <c:pt idx="107">
                  <c:v>1.3851059999999999</c:v>
                </c:pt>
                <c:pt idx="108">
                  <c:v>1.584106</c:v>
                </c:pt>
                <c:pt idx="109">
                  <c:v>1.7831060000000001</c:v>
                </c:pt>
                <c:pt idx="110">
                  <c:v>1.9821059999999999</c:v>
                </c:pt>
                <c:pt idx="111">
                  <c:v>2.1811100000000003</c:v>
                </c:pt>
                <c:pt idx="112">
                  <c:v>2.3801099999999997</c:v>
                </c:pt>
                <c:pt idx="113">
                  <c:v>2.5791099999999996</c:v>
                </c:pt>
                <c:pt idx="114">
                  <c:v>2.7758180000000001</c:v>
                </c:pt>
                <c:pt idx="115">
                  <c:v>2.7412770000000002</c:v>
                </c:pt>
                <c:pt idx="116">
                  <c:v>2.3803609999999997</c:v>
                </c:pt>
                <c:pt idx="117">
                  <c:v>2.1940650000000002</c:v>
                </c:pt>
                <c:pt idx="118">
                  <c:v>1.874444</c:v>
                </c:pt>
                <c:pt idx="119">
                  <c:v>1.841799</c:v>
                </c:pt>
                <c:pt idx="120">
                  <c:v>1.4716720000000001</c:v>
                </c:pt>
                <c:pt idx="121">
                  <c:v>0.23200000000000001</c:v>
                </c:pt>
                <c:pt idx="122">
                  <c:v>0.05</c:v>
                </c:pt>
                <c:pt idx="123">
                  <c:v>0.05</c:v>
                </c:pt>
                <c:pt idx="124">
                  <c:v>0.05</c:v>
                </c:pt>
                <c:pt idx="125">
                  <c:v>0.05</c:v>
                </c:pt>
                <c:pt idx="126">
                  <c:v>0.05</c:v>
                </c:pt>
                <c:pt idx="127">
                  <c:v>0.05</c:v>
                </c:pt>
                <c:pt idx="128">
                  <c:v>0.05</c:v>
                </c:pt>
                <c:pt idx="129">
                  <c:v>0.23167199999999999</c:v>
                </c:pt>
                <c:pt idx="130">
                  <c:v>0.25489020000000001</c:v>
                </c:pt>
                <c:pt idx="131">
                  <c:v>0.83967199999999986</c:v>
                </c:pt>
                <c:pt idx="132">
                  <c:v>1.8439749999999999</c:v>
                </c:pt>
                <c:pt idx="133">
                  <c:v>2.1310169999999999</c:v>
                </c:pt>
                <c:pt idx="134">
                  <c:v>2.1731609999999999</c:v>
                </c:pt>
                <c:pt idx="135">
                  <c:v>2.3088900000000003</c:v>
                </c:pt>
                <c:pt idx="136">
                  <c:v>2.5078900000000002</c:v>
                </c:pt>
                <c:pt idx="137">
                  <c:v>2.7068900000000005</c:v>
                </c:pt>
                <c:pt idx="138">
                  <c:v>2.7450000000000001</c:v>
                </c:pt>
                <c:pt idx="139">
                  <c:v>2.5459999999999998</c:v>
                </c:pt>
                <c:pt idx="140">
                  <c:v>2.5421999999999998</c:v>
                </c:pt>
                <c:pt idx="141">
                  <c:v>2.218</c:v>
                </c:pt>
                <c:pt idx="142">
                  <c:v>2.0190000000000001</c:v>
                </c:pt>
                <c:pt idx="143">
                  <c:v>1.710672</c:v>
                </c:pt>
                <c:pt idx="144">
                  <c:v>1.083672</c:v>
                </c:pt>
                <c:pt idx="145">
                  <c:v>0.51800000000000002</c:v>
                </c:pt>
                <c:pt idx="146">
                  <c:v>0.05</c:v>
                </c:pt>
                <c:pt idx="147">
                  <c:v>0.05</c:v>
                </c:pt>
                <c:pt idx="148">
                  <c:v>0.05</c:v>
                </c:pt>
                <c:pt idx="149">
                  <c:v>0.05</c:v>
                </c:pt>
                <c:pt idx="150">
                  <c:v>0.05</c:v>
                </c:pt>
                <c:pt idx="151">
                  <c:v>0.05</c:v>
                </c:pt>
                <c:pt idx="152">
                  <c:v>0.05</c:v>
                </c:pt>
                <c:pt idx="153">
                  <c:v>0.05</c:v>
                </c:pt>
                <c:pt idx="154">
                  <c:v>0.1656724</c:v>
                </c:pt>
                <c:pt idx="155">
                  <c:v>0.75943100000000008</c:v>
                </c:pt>
                <c:pt idx="156">
                  <c:v>1.395</c:v>
                </c:pt>
                <c:pt idx="157">
                  <c:v>1.395</c:v>
                </c:pt>
                <c:pt idx="158">
                  <c:v>1.395</c:v>
                </c:pt>
                <c:pt idx="159">
                  <c:v>1.395</c:v>
                </c:pt>
                <c:pt idx="160">
                  <c:v>1.4910600000000001</c:v>
                </c:pt>
                <c:pt idx="161">
                  <c:v>1.6116600000000001</c:v>
                </c:pt>
                <c:pt idx="162">
                  <c:v>1.6981199999999999</c:v>
                </c:pt>
                <c:pt idx="163">
                  <c:v>2.00312</c:v>
                </c:pt>
                <c:pt idx="164">
                  <c:v>1.7571600000000001</c:v>
                </c:pt>
                <c:pt idx="165">
                  <c:v>1.4191099999999999</c:v>
                </c:pt>
                <c:pt idx="166">
                  <c:v>1.27783</c:v>
                </c:pt>
                <c:pt idx="167">
                  <c:v>1.40971</c:v>
                </c:pt>
                <c:pt idx="168">
                  <c:v>0.81333800000000001</c:v>
                </c:pt>
                <c:pt idx="169">
                  <c:v>0</c:v>
                </c:pt>
              </c:numCache>
            </c:numRef>
          </c:val>
          <c:extLst>
            <c:ext xmlns:c16="http://schemas.microsoft.com/office/drawing/2014/chart" uri="{C3380CC4-5D6E-409C-BE32-E72D297353CC}">
              <c16:uniqueId val="{00000003-590C-409B-9739-D93A3437E99E}"/>
            </c:ext>
          </c:extLst>
        </c:ser>
        <c:ser>
          <c:idx val="4"/>
          <c:order val="4"/>
          <c:tx>
            <c:v>Hydropower</c:v>
          </c:tx>
          <c:spPr>
            <a:solidFill>
              <a:srgbClr val="00B0F0"/>
            </a:solidFill>
            <a:ln>
              <a:solidFill>
                <a:schemeClr val="bg1"/>
              </a:solidFill>
            </a:ln>
          </c:spPr>
          <c:val>
            <c:numRef>
              <c:f>Sheet1!$K$168:$K$337</c:f>
              <c:numCache>
                <c:formatCode>General</c:formatCode>
                <c:ptCount val="170"/>
                <c:pt idx="0">
                  <c:v>5.2764100000000003E-4</c:v>
                </c:pt>
                <c:pt idx="1">
                  <c:v>5.2764100000000003E-4</c:v>
                </c:pt>
                <c:pt idx="2">
                  <c:v>0.21590964099999999</c:v>
                </c:pt>
                <c:pt idx="3">
                  <c:v>5.2764100000000003E-4</c:v>
                </c:pt>
                <c:pt idx="4">
                  <c:v>5.2764100000000003E-4</c:v>
                </c:pt>
                <c:pt idx="5">
                  <c:v>5.2764100000000003E-4</c:v>
                </c:pt>
                <c:pt idx="6">
                  <c:v>5.2764100000000003E-4</c:v>
                </c:pt>
                <c:pt idx="7">
                  <c:v>5.2764100000000003E-4</c:v>
                </c:pt>
                <c:pt idx="8">
                  <c:v>5.2764100000000003E-4</c:v>
                </c:pt>
                <c:pt idx="9">
                  <c:v>5.2764100000000003E-4</c:v>
                </c:pt>
                <c:pt idx="10">
                  <c:v>5.2764100000000003E-4</c:v>
                </c:pt>
                <c:pt idx="11">
                  <c:v>0.61483164099999998</c:v>
                </c:pt>
                <c:pt idx="12">
                  <c:v>5.2764100000000003E-4</c:v>
                </c:pt>
                <c:pt idx="13">
                  <c:v>1.076197641</c:v>
                </c:pt>
                <c:pt idx="14">
                  <c:v>1.629197641</c:v>
                </c:pt>
                <c:pt idx="15">
                  <c:v>1.5624476409999999</c:v>
                </c:pt>
                <c:pt idx="16">
                  <c:v>1.6375276409999999</c:v>
                </c:pt>
                <c:pt idx="17">
                  <c:v>1.5291976409999999</c:v>
                </c:pt>
                <c:pt idx="18">
                  <c:v>1.6375276409999999</c:v>
                </c:pt>
                <c:pt idx="19">
                  <c:v>1.6642000000000001</c:v>
                </c:pt>
                <c:pt idx="20">
                  <c:v>1.6375276409999999</c:v>
                </c:pt>
                <c:pt idx="21">
                  <c:v>0.93819964100000008</c:v>
                </c:pt>
                <c:pt idx="22">
                  <c:v>0.22919964099999998</c:v>
                </c:pt>
                <c:pt idx="23">
                  <c:v>5.2764100000000003E-4</c:v>
                </c:pt>
                <c:pt idx="24">
                  <c:v>5.2764100000000003E-4</c:v>
                </c:pt>
                <c:pt idx="25">
                  <c:v>0.39552764100000004</c:v>
                </c:pt>
                <c:pt idx="26">
                  <c:v>5.2764100000000003E-4</c:v>
                </c:pt>
                <c:pt idx="27">
                  <c:v>5.2764100000000003E-4</c:v>
                </c:pt>
                <c:pt idx="28">
                  <c:v>5.2764100000000003E-4</c:v>
                </c:pt>
                <c:pt idx="29">
                  <c:v>5.2764100000000003E-4</c:v>
                </c:pt>
                <c:pt idx="30">
                  <c:v>5.2764100000000003E-4</c:v>
                </c:pt>
                <c:pt idx="31">
                  <c:v>5.2764100000000003E-4</c:v>
                </c:pt>
                <c:pt idx="32">
                  <c:v>5.2764100000000003E-4</c:v>
                </c:pt>
                <c:pt idx="33">
                  <c:v>5.2764100000000003E-4</c:v>
                </c:pt>
                <c:pt idx="34">
                  <c:v>4.2140041000000003E-2</c:v>
                </c:pt>
                <c:pt idx="35">
                  <c:v>5.2764100000000003E-4</c:v>
                </c:pt>
                <c:pt idx="36">
                  <c:v>5.2764100000000003E-4</c:v>
                </c:pt>
                <c:pt idx="37">
                  <c:v>0.66719964100000007</c:v>
                </c:pt>
                <c:pt idx="38">
                  <c:v>1.213197641</c:v>
                </c:pt>
                <c:pt idx="39">
                  <c:v>1.5111976409999999</c:v>
                </c:pt>
                <c:pt idx="40">
                  <c:v>1.658200041</c:v>
                </c:pt>
                <c:pt idx="41">
                  <c:v>1.6842000000000001</c:v>
                </c:pt>
                <c:pt idx="42">
                  <c:v>1.6722000000000001</c:v>
                </c:pt>
                <c:pt idx="43">
                  <c:v>1.5850876409999999</c:v>
                </c:pt>
                <c:pt idx="44">
                  <c:v>1.5490876409999998</c:v>
                </c:pt>
                <c:pt idx="45">
                  <c:v>1.1960876409999999</c:v>
                </c:pt>
                <c:pt idx="46">
                  <c:v>1.1110876409999999</c:v>
                </c:pt>
                <c:pt idx="47">
                  <c:v>0.92008364100000006</c:v>
                </c:pt>
                <c:pt idx="48">
                  <c:v>3.3083541000000001E-2</c:v>
                </c:pt>
                <c:pt idx="49">
                  <c:v>5.2764100000000003E-4</c:v>
                </c:pt>
                <c:pt idx="50">
                  <c:v>5.2764100000000003E-4</c:v>
                </c:pt>
                <c:pt idx="51">
                  <c:v>5.2764100000000003E-4</c:v>
                </c:pt>
                <c:pt idx="52">
                  <c:v>5.2764100000000003E-4</c:v>
                </c:pt>
                <c:pt idx="53">
                  <c:v>5.2764100000000003E-4</c:v>
                </c:pt>
                <c:pt idx="54">
                  <c:v>5.2764100000000003E-4</c:v>
                </c:pt>
                <c:pt idx="55">
                  <c:v>5.2764100000000003E-4</c:v>
                </c:pt>
                <c:pt idx="56">
                  <c:v>5.2764100000000003E-4</c:v>
                </c:pt>
                <c:pt idx="57">
                  <c:v>5.2764100000000003E-4</c:v>
                </c:pt>
                <c:pt idx="58">
                  <c:v>5.2764100000000003E-4</c:v>
                </c:pt>
                <c:pt idx="59">
                  <c:v>0.128527641</c:v>
                </c:pt>
                <c:pt idx="60">
                  <c:v>0.466528</c:v>
                </c:pt>
                <c:pt idx="61">
                  <c:v>1.158528</c:v>
                </c:pt>
                <c:pt idx="62">
                  <c:v>1.74153</c:v>
                </c:pt>
                <c:pt idx="63">
                  <c:v>1.95492</c:v>
                </c:pt>
                <c:pt idx="64">
                  <c:v>2.1075900000000001</c:v>
                </c:pt>
                <c:pt idx="65">
                  <c:v>2.1230000000000002</c:v>
                </c:pt>
                <c:pt idx="66">
                  <c:v>2.1230000000000002</c:v>
                </c:pt>
                <c:pt idx="67">
                  <c:v>2.1230000000000002</c:v>
                </c:pt>
                <c:pt idx="68">
                  <c:v>2.0139999999999998</c:v>
                </c:pt>
                <c:pt idx="69">
                  <c:v>1.671</c:v>
                </c:pt>
                <c:pt idx="70">
                  <c:v>1.6662000000000001</c:v>
                </c:pt>
                <c:pt idx="71">
                  <c:v>1.3972</c:v>
                </c:pt>
                <c:pt idx="72">
                  <c:v>0.42219999999999996</c:v>
                </c:pt>
                <c:pt idx="73">
                  <c:v>5.2764100000000003E-4</c:v>
                </c:pt>
                <c:pt idx="74">
                  <c:v>5.2764100000000003E-4</c:v>
                </c:pt>
                <c:pt idx="75">
                  <c:v>5.2764100000000003E-4</c:v>
                </c:pt>
                <c:pt idx="76">
                  <c:v>5.2764100000000003E-4</c:v>
                </c:pt>
                <c:pt idx="77">
                  <c:v>5.2764100000000003E-4</c:v>
                </c:pt>
                <c:pt idx="78">
                  <c:v>5.2764100000000003E-4</c:v>
                </c:pt>
                <c:pt idx="79">
                  <c:v>5.2764100000000003E-4</c:v>
                </c:pt>
                <c:pt idx="80">
                  <c:v>5.2764100000000003E-4</c:v>
                </c:pt>
                <c:pt idx="81">
                  <c:v>5.2764100000000003E-4</c:v>
                </c:pt>
                <c:pt idx="82">
                  <c:v>5.2764100000000003E-4</c:v>
                </c:pt>
                <c:pt idx="83">
                  <c:v>5.2764100000000003E-4</c:v>
                </c:pt>
                <c:pt idx="84">
                  <c:v>0.4785277</c:v>
                </c:pt>
                <c:pt idx="85">
                  <c:v>0.71252764099999999</c:v>
                </c:pt>
                <c:pt idx="86">
                  <c:v>0.85652764100000001</c:v>
                </c:pt>
                <c:pt idx="87">
                  <c:v>1.2645299999999999</c:v>
                </c:pt>
                <c:pt idx="88">
                  <c:v>1.494197641</c:v>
                </c:pt>
                <c:pt idx="89">
                  <c:v>1.7832000000000001</c:v>
                </c:pt>
                <c:pt idx="90">
                  <c:v>1.8482000000000001</c:v>
                </c:pt>
                <c:pt idx="91">
                  <c:v>1.8862809999999999</c:v>
                </c:pt>
                <c:pt idx="92">
                  <c:v>1.653281341</c:v>
                </c:pt>
                <c:pt idx="93">
                  <c:v>1.3752776409999998</c:v>
                </c:pt>
                <c:pt idx="94">
                  <c:v>1.3852776409999998</c:v>
                </c:pt>
                <c:pt idx="95">
                  <c:v>1.133281641</c:v>
                </c:pt>
                <c:pt idx="96">
                  <c:v>0.13328164099999998</c:v>
                </c:pt>
                <c:pt idx="97">
                  <c:v>5.2764100000000003E-4</c:v>
                </c:pt>
                <c:pt idx="98">
                  <c:v>5.2764100000000003E-4</c:v>
                </c:pt>
                <c:pt idx="99">
                  <c:v>5.2764100000000003E-4</c:v>
                </c:pt>
                <c:pt idx="100">
                  <c:v>4.5276409999999998E-3</c:v>
                </c:pt>
                <c:pt idx="101">
                  <c:v>4.5276409999999998E-3</c:v>
                </c:pt>
                <c:pt idx="102">
                  <c:v>5.2764100000000003E-4</c:v>
                </c:pt>
                <c:pt idx="103">
                  <c:v>5.2764100000000003E-4</c:v>
                </c:pt>
                <c:pt idx="104">
                  <c:v>5.2764100000000003E-4</c:v>
                </c:pt>
                <c:pt idx="105">
                  <c:v>5.2764100000000003E-4</c:v>
                </c:pt>
                <c:pt idx="106">
                  <c:v>5.2764100000000003E-4</c:v>
                </c:pt>
                <c:pt idx="107">
                  <c:v>0.102093641</c:v>
                </c:pt>
                <c:pt idx="108">
                  <c:v>0.56009364100000003</c:v>
                </c:pt>
                <c:pt idx="109">
                  <c:v>0.779093641</c:v>
                </c:pt>
                <c:pt idx="110">
                  <c:v>0.91309364100000001</c:v>
                </c:pt>
                <c:pt idx="111">
                  <c:v>1.3020976409999998</c:v>
                </c:pt>
                <c:pt idx="112">
                  <c:v>1.5040976409999998</c:v>
                </c:pt>
                <c:pt idx="113">
                  <c:v>1.5850976409999999</c:v>
                </c:pt>
                <c:pt idx="114">
                  <c:v>1.5615276409999999</c:v>
                </c:pt>
                <c:pt idx="115">
                  <c:v>1.610527641</c:v>
                </c:pt>
                <c:pt idx="116">
                  <c:v>1.449527641</c:v>
                </c:pt>
                <c:pt idx="117">
                  <c:v>1.1865276409999999</c:v>
                </c:pt>
                <c:pt idx="118">
                  <c:v>1.2025276409999999</c:v>
                </c:pt>
                <c:pt idx="119">
                  <c:v>0.96452764099999999</c:v>
                </c:pt>
                <c:pt idx="120">
                  <c:v>5.2764100000000003E-4</c:v>
                </c:pt>
                <c:pt idx="121">
                  <c:v>5.2764100000000003E-4</c:v>
                </c:pt>
                <c:pt idx="122">
                  <c:v>5.2764100000000003E-4</c:v>
                </c:pt>
                <c:pt idx="123">
                  <c:v>5.2764100000000003E-4</c:v>
                </c:pt>
                <c:pt idx="124">
                  <c:v>5.2764100000000003E-4</c:v>
                </c:pt>
                <c:pt idx="125">
                  <c:v>5.2764100000000003E-4</c:v>
                </c:pt>
                <c:pt idx="126">
                  <c:v>5.2764100000000003E-4</c:v>
                </c:pt>
                <c:pt idx="127">
                  <c:v>5.2764100000000003E-4</c:v>
                </c:pt>
                <c:pt idx="128">
                  <c:v>5.2764100000000003E-4</c:v>
                </c:pt>
                <c:pt idx="129">
                  <c:v>5.2764100000000003E-4</c:v>
                </c:pt>
                <c:pt idx="130">
                  <c:v>5.2764100000000003E-4</c:v>
                </c:pt>
                <c:pt idx="131">
                  <c:v>5.2764100000000003E-4</c:v>
                </c:pt>
                <c:pt idx="132">
                  <c:v>0.1903098</c:v>
                </c:pt>
                <c:pt idx="133">
                  <c:v>1.2313099999999999</c:v>
                </c:pt>
                <c:pt idx="134">
                  <c:v>1.51031</c:v>
                </c:pt>
                <c:pt idx="135">
                  <c:v>1.68431</c:v>
                </c:pt>
                <c:pt idx="136">
                  <c:v>1.7713098</c:v>
                </c:pt>
                <c:pt idx="137">
                  <c:v>1.6403099999999999</c:v>
                </c:pt>
                <c:pt idx="138">
                  <c:v>1.5922000000000001</c:v>
                </c:pt>
                <c:pt idx="139">
                  <c:v>1.8422000000000001</c:v>
                </c:pt>
                <c:pt idx="140">
                  <c:v>2.1230000000000002</c:v>
                </c:pt>
                <c:pt idx="141">
                  <c:v>1.6662000000000001</c:v>
                </c:pt>
                <c:pt idx="142">
                  <c:v>1.565204</c:v>
                </c:pt>
                <c:pt idx="143">
                  <c:v>5.2764100000000003E-4</c:v>
                </c:pt>
                <c:pt idx="144">
                  <c:v>5.2764100000000003E-4</c:v>
                </c:pt>
                <c:pt idx="145">
                  <c:v>5.2764100000000003E-4</c:v>
                </c:pt>
                <c:pt idx="146">
                  <c:v>5.2764100000000003E-4</c:v>
                </c:pt>
                <c:pt idx="147">
                  <c:v>5.2764100000000003E-4</c:v>
                </c:pt>
                <c:pt idx="148">
                  <c:v>5.2764100000000003E-4</c:v>
                </c:pt>
                <c:pt idx="149">
                  <c:v>5.2764100000000003E-4</c:v>
                </c:pt>
                <c:pt idx="150">
                  <c:v>5.2764100000000003E-4</c:v>
                </c:pt>
                <c:pt idx="151">
                  <c:v>5.2764100000000003E-4</c:v>
                </c:pt>
                <c:pt idx="152">
                  <c:v>5.2764100000000003E-4</c:v>
                </c:pt>
                <c:pt idx="153">
                  <c:v>0.43219964100000002</c:v>
                </c:pt>
                <c:pt idx="154">
                  <c:v>5.2764100000000003E-4</c:v>
                </c:pt>
                <c:pt idx="155">
                  <c:v>0.16176864099999999</c:v>
                </c:pt>
                <c:pt idx="156">
                  <c:v>0.27119964100000005</c:v>
                </c:pt>
                <c:pt idx="157">
                  <c:v>0.89019964100000004</c:v>
                </c:pt>
                <c:pt idx="158">
                  <c:v>1.308197641</c:v>
                </c:pt>
                <c:pt idx="159">
                  <c:v>1.5971976409999999</c:v>
                </c:pt>
                <c:pt idx="160">
                  <c:v>1.6902000000000001</c:v>
                </c:pt>
                <c:pt idx="161">
                  <c:v>1.7771996409999999</c:v>
                </c:pt>
                <c:pt idx="162">
                  <c:v>1.7832000000000001</c:v>
                </c:pt>
                <c:pt idx="163">
                  <c:v>1.6812000410000001</c:v>
                </c:pt>
                <c:pt idx="164">
                  <c:v>1.371197641</c:v>
                </c:pt>
                <c:pt idx="165">
                  <c:v>0.73919964100000002</c:v>
                </c:pt>
                <c:pt idx="166">
                  <c:v>0.60219964100000001</c:v>
                </c:pt>
                <c:pt idx="167">
                  <c:v>0.26219964100000004</c:v>
                </c:pt>
                <c:pt idx="168">
                  <c:v>5.2764100000000003E-4</c:v>
                </c:pt>
                <c:pt idx="169">
                  <c:v>0.55619964100000008</c:v>
                </c:pt>
              </c:numCache>
            </c:numRef>
          </c:val>
          <c:extLst>
            <c:ext xmlns:c16="http://schemas.microsoft.com/office/drawing/2014/chart" uri="{C3380CC4-5D6E-409C-BE32-E72D297353CC}">
              <c16:uniqueId val="{00000004-590C-409B-9739-D93A3437E99E}"/>
            </c:ext>
          </c:extLst>
        </c:ser>
        <c:ser>
          <c:idx val="5"/>
          <c:order val="5"/>
          <c:tx>
            <c:v>Oil</c:v>
          </c:tx>
          <c:spPr>
            <a:ln>
              <a:noFill/>
            </a:ln>
          </c:spPr>
          <c:val>
            <c:numRef>
              <c:f>Sheet1!$L$168:$L$337</c:f>
              <c:numCache>
                <c:formatCode>General</c:formatCode>
                <c:ptCount val="17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8.4000000000000005E-2</c:v>
                </c:pt>
                <c:pt idx="55">
                  <c:v>8.4000000000000005E-2</c:v>
                </c:pt>
                <c:pt idx="56">
                  <c:v>8.4000000000000005E-2</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numCache>
            </c:numRef>
          </c:val>
          <c:extLst>
            <c:ext xmlns:c16="http://schemas.microsoft.com/office/drawing/2014/chart" uri="{C3380CC4-5D6E-409C-BE32-E72D297353CC}">
              <c16:uniqueId val="{00000005-590C-409B-9739-D93A3437E99E}"/>
            </c:ext>
          </c:extLst>
        </c:ser>
        <c:dLbls>
          <c:showLegendKey val="0"/>
          <c:showVal val="0"/>
          <c:showCatName val="0"/>
          <c:showSerName val="0"/>
          <c:showPercent val="0"/>
          <c:showBubbleSize val="0"/>
        </c:dLbls>
        <c:axId val="111921792"/>
        <c:axId val="111936256"/>
      </c:areaChart>
      <c:catAx>
        <c:axId val="111921792"/>
        <c:scaling>
          <c:orientation val="minMax"/>
        </c:scaling>
        <c:delete val="0"/>
        <c:axPos val="b"/>
        <c:title>
          <c:tx>
            <c:rich>
              <a:bodyPr/>
              <a:lstStyle/>
              <a:p>
                <a:pPr>
                  <a:defRPr b="0"/>
                </a:pPr>
                <a:r>
                  <a:rPr lang="en-US" b="0" dirty="0" smtClean="0"/>
                  <a:t>Hours</a:t>
                </a:r>
                <a:endParaRPr lang="en-US" b="0" dirty="0"/>
              </a:p>
            </c:rich>
          </c:tx>
          <c:layout>
            <c:manualLayout>
              <c:xMode val="edge"/>
              <c:yMode val="edge"/>
              <c:x val="0.49218264239638315"/>
              <c:y val="0.87185282395256147"/>
            </c:manualLayout>
          </c:layout>
          <c:overlay val="0"/>
        </c:title>
        <c:majorTickMark val="none"/>
        <c:minorTickMark val="none"/>
        <c:tickLblPos val="none"/>
        <c:crossAx val="111936256"/>
        <c:crosses val="autoZero"/>
        <c:auto val="1"/>
        <c:lblAlgn val="ctr"/>
        <c:lblOffset val="100"/>
        <c:tickLblSkip val="15"/>
        <c:tickMarkSkip val="15"/>
        <c:noMultiLvlLbl val="0"/>
      </c:catAx>
      <c:valAx>
        <c:axId val="111936256"/>
        <c:scaling>
          <c:orientation val="minMax"/>
        </c:scaling>
        <c:delete val="0"/>
        <c:axPos val="l"/>
        <c:title>
          <c:tx>
            <c:rich>
              <a:bodyPr rot="-5400000" vert="horz"/>
              <a:lstStyle/>
              <a:p>
                <a:pPr>
                  <a:defRPr b="0">
                    <a:solidFill>
                      <a:schemeClr val="tx1"/>
                    </a:solidFill>
                  </a:defRPr>
                </a:pPr>
                <a:r>
                  <a:rPr lang="en-US" sz="2000" b="0" dirty="0">
                    <a:solidFill>
                      <a:schemeClr val="tx1"/>
                    </a:solidFill>
                  </a:rPr>
                  <a:t>Electricity</a:t>
                </a:r>
                <a:r>
                  <a:rPr lang="en-US" b="0" dirty="0">
                    <a:solidFill>
                      <a:schemeClr val="tx1"/>
                    </a:solidFill>
                  </a:rPr>
                  <a:t> (</a:t>
                </a:r>
                <a:r>
                  <a:rPr lang="en-US" sz="1600" b="0" dirty="0" err="1">
                    <a:solidFill>
                      <a:schemeClr val="tx1"/>
                    </a:solidFill>
                  </a:rPr>
                  <a:t>GWh</a:t>
                </a:r>
                <a:r>
                  <a:rPr lang="en-US" b="0" dirty="0">
                    <a:solidFill>
                      <a:schemeClr val="tx1"/>
                    </a:solidFill>
                  </a:rPr>
                  <a:t>)</a:t>
                </a:r>
              </a:p>
            </c:rich>
          </c:tx>
          <c:layout>
            <c:manualLayout>
              <c:xMode val="edge"/>
              <c:yMode val="edge"/>
              <c:x val="6.4096325144759866E-2"/>
              <c:y val="0.1963078399922232"/>
            </c:manualLayout>
          </c:layout>
          <c:overlay val="0"/>
        </c:title>
        <c:numFmt formatCode="General" sourceLinked="1"/>
        <c:majorTickMark val="out"/>
        <c:minorTickMark val="none"/>
        <c:tickLblPos val="nextTo"/>
        <c:spPr>
          <a:ln>
            <a:solidFill>
              <a:schemeClr val="tx1"/>
            </a:solidFill>
          </a:ln>
        </c:spPr>
        <c:txPr>
          <a:bodyPr/>
          <a:lstStyle/>
          <a:p>
            <a:pPr>
              <a:defRPr sz="1800">
                <a:solidFill>
                  <a:schemeClr val="tx1"/>
                </a:solidFill>
              </a:defRPr>
            </a:pPr>
            <a:endParaRPr lang="en-US"/>
          </a:p>
        </c:txPr>
        <c:crossAx val="111921792"/>
        <c:crosses val="autoZero"/>
        <c:crossBetween val="midCat"/>
      </c:valAx>
      <c:spPr>
        <a:noFill/>
      </c:spPr>
    </c:plotArea>
    <c:legend>
      <c:legendPos val="t"/>
      <c:legendEntry>
        <c:idx val="1"/>
        <c:delete val="1"/>
      </c:legendEntry>
      <c:legendEntry>
        <c:idx val="5"/>
        <c:delete val="1"/>
      </c:legendEntry>
      <c:layout>
        <c:manualLayout>
          <c:xMode val="edge"/>
          <c:yMode val="edge"/>
          <c:x val="0.23564104426604576"/>
          <c:y val="7.0840320307183818E-2"/>
          <c:w val="0.61962720278416861"/>
          <c:h val="0.10201255225041314"/>
        </c:manualLayout>
      </c:layout>
      <c:overlay val="0"/>
      <c:txPr>
        <a:bodyPr/>
        <a:lstStyle/>
        <a:p>
          <a:pPr>
            <a:defRPr sz="1800"/>
          </a:pPr>
          <a:endParaRPr lang="en-US"/>
        </a:p>
      </c:txPr>
    </c:legend>
    <c:plotVisOnly val="1"/>
    <c:dispBlanksAs val="zero"/>
    <c:showDLblsOverMax val="0"/>
  </c:chart>
  <c:spPr>
    <a:noFill/>
    <a:ln>
      <a:noFill/>
    </a:ln>
  </c:spPr>
  <c:txPr>
    <a:bodyPr/>
    <a:lstStyle/>
    <a:p>
      <a:pPr>
        <a:defRPr sz="2000">
          <a:solidFill>
            <a:schemeClr val="tx1"/>
          </a:solidFill>
          <a:latin typeface="Gill Sans MT" panose="020B0502020104020203"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r>
              <a:rPr lang="en-US" sz="2000" dirty="0" smtClean="0"/>
              <a:t>Land Cost ($/ha)</a:t>
            </a:r>
            <a:endParaRPr lang="en-US" sz="2000" dirty="0"/>
          </a:p>
        </c:rich>
      </c:tx>
      <c:layout>
        <c:manualLayout>
          <c:xMode val="edge"/>
          <c:yMode val="edge"/>
          <c:x val="0.24524785484554779"/>
          <c:y val="7.569908170732378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0"/>
          <c:order val="0"/>
          <c:spPr>
            <a:solidFill>
              <a:srgbClr val="0070C0"/>
            </a:solidFill>
            <a:ln>
              <a:solidFill>
                <a:srgbClr val="00B0F0"/>
              </a:solidFill>
            </a:ln>
            <a:effectLst/>
          </c:spPr>
          <c:invertIfNegative val="0"/>
          <c:val>
            <c:numRef>
              <c:f>'Table 1'!$F$2:$F$20</c:f>
              <c:numCache>
                <c:formatCode>0</c:formatCode>
                <c:ptCount val="19"/>
                <c:pt idx="0">
                  <c:v>4444.4444444444443</c:v>
                </c:pt>
                <c:pt idx="1">
                  <c:v>5333.333333333333</c:v>
                </c:pt>
                <c:pt idx="2">
                  <c:v>6148.1481481481478</c:v>
                </c:pt>
                <c:pt idx="3">
                  <c:v>5407.4074074074069</c:v>
                </c:pt>
                <c:pt idx="4">
                  <c:v>6148.1481481481478</c:v>
                </c:pt>
                <c:pt idx="5">
                  <c:v>3851.8518518518517</c:v>
                </c:pt>
                <c:pt idx="6">
                  <c:v>5259.2592592592591</c:v>
                </c:pt>
                <c:pt idx="7">
                  <c:v>5259.2592592592591</c:v>
                </c:pt>
                <c:pt idx="8">
                  <c:v>5259.2592592592591</c:v>
                </c:pt>
                <c:pt idx="9">
                  <c:v>5333.333333333333</c:v>
                </c:pt>
                <c:pt idx="10">
                  <c:v>3851.8518518518517</c:v>
                </c:pt>
                <c:pt idx="11">
                  <c:v>3851.8518518518517</c:v>
                </c:pt>
                <c:pt idx="12">
                  <c:v>3851.8518518518517</c:v>
                </c:pt>
                <c:pt idx="13">
                  <c:v>3851.8518518518517</c:v>
                </c:pt>
                <c:pt idx="14">
                  <c:v>3851.8518518518517</c:v>
                </c:pt>
                <c:pt idx="15">
                  <c:v>3851.8518518518517</c:v>
                </c:pt>
                <c:pt idx="16">
                  <c:v>2148.1481481481478</c:v>
                </c:pt>
                <c:pt idx="17">
                  <c:v>2148.1481481481478</c:v>
                </c:pt>
                <c:pt idx="18">
                  <c:v>2666.6666666666665</c:v>
                </c:pt>
              </c:numCache>
            </c:numRef>
          </c:val>
          <c:extLst>
            <c:ext xmlns:c16="http://schemas.microsoft.com/office/drawing/2014/chart" uri="{C3380CC4-5D6E-409C-BE32-E72D297353CC}">
              <c16:uniqueId val="{00000000-62CE-408C-A5AF-BD39DC2528E7}"/>
            </c:ext>
          </c:extLst>
        </c:ser>
        <c:dLbls>
          <c:showLegendKey val="0"/>
          <c:showVal val="0"/>
          <c:showCatName val="0"/>
          <c:showSerName val="0"/>
          <c:showPercent val="0"/>
          <c:showBubbleSize val="0"/>
        </c:dLbls>
        <c:gapWidth val="50"/>
        <c:overlap val="-27"/>
        <c:axId val="496290048"/>
        <c:axId val="496292344"/>
      </c:barChart>
      <c:catAx>
        <c:axId val="496290048"/>
        <c:scaling>
          <c:orientation val="minMax"/>
        </c:scaling>
        <c:delete val="0"/>
        <c:axPos val="b"/>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2344"/>
        <c:crosses val="autoZero"/>
        <c:auto val="1"/>
        <c:lblAlgn val="ctr"/>
        <c:lblOffset val="100"/>
        <c:noMultiLvlLbl val="0"/>
      </c:catAx>
      <c:valAx>
        <c:axId val="496292344"/>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004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Gill Sans MT" panose="020B0502020104020203"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r>
              <a:rPr lang="en-US" sz="2000" dirty="0" smtClean="0"/>
              <a:t>Transfer Coeff.</a:t>
            </a:r>
            <a:endParaRPr lang="en-US" sz="2000" dirty="0"/>
          </a:p>
        </c:rich>
      </c:tx>
      <c:layout>
        <c:manualLayout>
          <c:xMode val="edge"/>
          <c:yMode val="edge"/>
          <c:x val="0.23602021217038879"/>
          <c:y val="7.569908170732378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0"/>
          <c:order val="0"/>
          <c:spPr>
            <a:solidFill>
              <a:srgbClr val="FFC000"/>
            </a:solidFill>
            <a:ln>
              <a:solidFill>
                <a:schemeClr val="accent2"/>
              </a:solidFill>
            </a:ln>
            <a:effectLst/>
          </c:spPr>
          <c:invertIfNegative val="0"/>
          <c:val>
            <c:numRef>
              <c:f>'Table 1'!$E$2:$E$20</c:f>
              <c:numCache>
                <c:formatCode>General</c:formatCode>
                <c:ptCount val="19"/>
                <c:pt idx="0">
                  <c:v>1</c:v>
                </c:pt>
                <c:pt idx="1">
                  <c:v>0.7</c:v>
                </c:pt>
                <c:pt idx="2">
                  <c:v>0.7</c:v>
                </c:pt>
                <c:pt idx="3">
                  <c:v>0.7</c:v>
                </c:pt>
                <c:pt idx="4">
                  <c:v>0.7</c:v>
                </c:pt>
                <c:pt idx="5">
                  <c:v>0.5</c:v>
                </c:pt>
                <c:pt idx="6">
                  <c:v>0.5</c:v>
                </c:pt>
                <c:pt idx="7">
                  <c:v>0.5</c:v>
                </c:pt>
                <c:pt idx="8">
                  <c:v>0.5</c:v>
                </c:pt>
                <c:pt idx="9">
                  <c:v>0.5</c:v>
                </c:pt>
                <c:pt idx="10">
                  <c:v>0.5</c:v>
                </c:pt>
                <c:pt idx="11">
                  <c:v>0.5</c:v>
                </c:pt>
                <c:pt idx="12">
                  <c:v>0.5</c:v>
                </c:pt>
                <c:pt idx="13">
                  <c:v>0.5</c:v>
                </c:pt>
                <c:pt idx="14">
                  <c:v>0.5</c:v>
                </c:pt>
                <c:pt idx="15">
                  <c:v>0.5</c:v>
                </c:pt>
                <c:pt idx="16">
                  <c:v>0.1</c:v>
                </c:pt>
                <c:pt idx="17">
                  <c:v>0.1</c:v>
                </c:pt>
                <c:pt idx="18">
                  <c:v>0.1</c:v>
                </c:pt>
              </c:numCache>
            </c:numRef>
          </c:val>
          <c:extLst>
            <c:ext xmlns:c16="http://schemas.microsoft.com/office/drawing/2014/chart" uri="{C3380CC4-5D6E-409C-BE32-E72D297353CC}">
              <c16:uniqueId val="{00000000-13F7-40B4-B3B5-EDBC20C5413E}"/>
            </c:ext>
          </c:extLst>
        </c:ser>
        <c:dLbls>
          <c:showLegendKey val="0"/>
          <c:showVal val="0"/>
          <c:showCatName val="0"/>
          <c:showSerName val="0"/>
          <c:showPercent val="0"/>
          <c:showBubbleSize val="0"/>
        </c:dLbls>
        <c:gapWidth val="50"/>
        <c:overlap val="-27"/>
        <c:axId val="496290048"/>
        <c:axId val="496292344"/>
      </c:barChart>
      <c:catAx>
        <c:axId val="496290048"/>
        <c:scaling>
          <c:orientation val="minMax"/>
        </c:scaling>
        <c:delete val="0"/>
        <c:axPos val="b"/>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2344"/>
        <c:crosses val="autoZero"/>
        <c:auto val="1"/>
        <c:lblAlgn val="ctr"/>
        <c:lblOffset val="100"/>
        <c:noMultiLvlLbl val="0"/>
      </c:catAx>
      <c:valAx>
        <c:axId val="496292344"/>
        <c:scaling>
          <c:orientation val="minMax"/>
          <c:max val="1"/>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004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Gill Sans MT" panose="020B0502020104020203"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r>
              <a:rPr lang="en-US" sz="2000"/>
              <a:t>Effluent Conc. (mg/L)</a:t>
            </a:r>
          </a:p>
        </c:rich>
      </c:tx>
      <c:layout>
        <c:manualLayout>
          <c:xMode val="edge"/>
          <c:yMode val="edge"/>
          <c:x val="0.25131497330322428"/>
          <c:y val="6.405306913696627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0"/>
          <c:order val="0"/>
          <c:spPr>
            <a:solidFill>
              <a:srgbClr val="00B050"/>
            </a:solidFill>
            <a:ln>
              <a:solidFill>
                <a:srgbClr val="92D050"/>
              </a:solidFill>
            </a:ln>
            <a:effectLst/>
          </c:spPr>
          <c:invertIfNegative val="0"/>
          <c:val>
            <c:numRef>
              <c:f>'Table 1'!$D$2:$D$20</c:f>
              <c:numCache>
                <c:formatCode>General</c:formatCode>
                <c:ptCount val="19"/>
                <c:pt idx="0">
                  <c:v>3.24</c:v>
                </c:pt>
                <c:pt idx="1">
                  <c:v>4.21</c:v>
                </c:pt>
                <c:pt idx="2">
                  <c:v>3.72</c:v>
                </c:pt>
                <c:pt idx="3">
                  <c:v>3.49</c:v>
                </c:pt>
                <c:pt idx="4">
                  <c:v>3.71</c:v>
                </c:pt>
                <c:pt idx="5">
                  <c:v>3.69</c:v>
                </c:pt>
                <c:pt idx="6">
                  <c:v>5.74</c:v>
                </c:pt>
                <c:pt idx="7">
                  <c:v>1.74</c:v>
                </c:pt>
                <c:pt idx="8">
                  <c:v>3.02</c:v>
                </c:pt>
                <c:pt idx="9">
                  <c:v>3.97</c:v>
                </c:pt>
                <c:pt idx="10">
                  <c:v>3.98</c:v>
                </c:pt>
                <c:pt idx="11">
                  <c:v>3.01</c:v>
                </c:pt>
                <c:pt idx="12">
                  <c:v>3.91</c:v>
                </c:pt>
                <c:pt idx="13">
                  <c:v>3.87</c:v>
                </c:pt>
                <c:pt idx="14">
                  <c:v>3.7</c:v>
                </c:pt>
                <c:pt idx="15">
                  <c:v>3.75</c:v>
                </c:pt>
                <c:pt idx="16">
                  <c:v>5.51</c:v>
                </c:pt>
                <c:pt idx="17">
                  <c:v>5.51</c:v>
                </c:pt>
                <c:pt idx="18">
                  <c:v>3.51</c:v>
                </c:pt>
              </c:numCache>
            </c:numRef>
          </c:val>
          <c:extLst>
            <c:ext xmlns:c16="http://schemas.microsoft.com/office/drawing/2014/chart" uri="{C3380CC4-5D6E-409C-BE32-E72D297353CC}">
              <c16:uniqueId val="{00000000-250E-40EB-BFBF-49D0F7DE77F7}"/>
            </c:ext>
          </c:extLst>
        </c:ser>
        <c:dLbls>
          <c:showLegendKey val="0"/>
          <c:showVal val="0"/>
          <c:showCatName val="0"/>
          <c:showSerName val="0"/>
          <c:showPercent val="0"/>
          <c:showBubbleSize val="0"/>
        </c:dLbls>
        <c:gapWidth val="50"/>
        <c:overlap val="-27"/>
        <c:axId val="496290048"/>
        <c:axId val="496292344"/>
      </c:barChart>
      <c:catAx>
        <c:axId val="496290048"/>
        <c:scaling>
          <c:orientation val="minMax"/>
        </c:scaling>
        <c:delete val="0"/>
        <c:axPos val="b"/>
        <c:majorTickMark val="none"/>
        <c:minorTickMark val="none"/>
        <c:tickLblPos val="none"/>
        <c:spPr>
          <a:solidFill>
            <a:srgbClr val="00B050"/>
          </a:solidFill>
          <a:ln w="9525" cap="flat" cmpd="sng" algn="ctr">
            <a:solidFill>
              <a:srgbClr val="92D050"/>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Gill Sans MT" panose="020B0502020104020203" pitchFamily="34" charset="0"/>
                <a:ea typeface="+mn-ea"/>
                <a:cs typeface="+mn-cs"/>
              </a:defRPr>
            </a:pPr>
            <a:endParaRPr lang="en-US"/>
          </a:p>
        </c:txPr>
        <c:crossAx val="496292344"/>
        <c:crosses val="autoZero"/>
        <c:auto val="1"/>
        <c:lblAlgn val="ctr"/>
        <c:lblOffset val="100"/>
        <c:noMultiLvlLbl val="0"/>
      </c:catAx>
      <c:valAx>
        <c:axId val="496292344"/>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Gill Sans MT" panose="020B0502020104020203" pitchFamily="34" charset="0"/>
                <a:ea typeface="+mn-ea"/>
                <a:cs typeface="+mn-cs"/>
              </a:defRPr>
            </a:pPr>
            <a:endParaRPr lang="en-US"/>
          </a:p>
        </c:txPr>
        <c:crossAx val="496290048"/>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tx1"/>
          </a:solidFill>
          <a:latin typeface="Gill Sans MT" panose="020B0502020104020203"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r>
              <a:rPr lang="en-US" sz="2000" dirty="0" smtClean="0"/>
              <a:t>Land Cost ($/ha)</a:t>
            </a:r>
            <a:endParaRPr lang="en-US" sz="2000" dirty="0"/>
          </a:p>
        </c:rich>
      </c:tx>
      <c:layout>
        <c:manualLayout>
          <c:xMode val="edge"/>
          <c:yMode val="edge"/>
          <c:x val="0.24524785484554779"/>
          <c:y val="7.569908170732378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0"/>
          <c:order val="0"/>
          <c:spPr>
            <a:solidFill>
              <a:srgbClr val="0070C0"/>
            </a:solidFill>
            <a:ln>
              <a:solidFill>
                <a:srgbClr val="00B0F0"/>
              </a:solidFill>
            </a:ln>
            <a:effectLst/>
          </c:spPr>
          <c:invertIfNegative val="0"/>
          <c:val>
            <c:numRef>
              <c:f>'Table 1'!$F$2:$F$20</c:f>
              <c:numCache>
                <c:formatCode>0</c:formatCode>
                <c:ptCount val="19"/>
                <c:pt idx="0">
                  <c:v>4444.4444444444443</c:v>
                </c:pt>
                <c:pt idx="1">
                  <c:v>5333.333333333333</c:v>
                </c:pt>
                <c:pt idx="2">
                  <c:v>6148.1481481481478</c:v>
                </c:pt>
                <c:pt idx="3">
                  <c:v>5407.4074074074069</c:v>
                </c:pt>
                <c:pt idx="4">
                  <c:v>6148.1481481481478</c:v>
                </c:pt>
                <c:pt idx="5">
                  <c:v>3851.8518518518517</c:v>
                </c:pt>
                <c:pt idx="6">
                  <c:v>5259.2592592592591</c:v>
                </c:pt>
                <c:pt idx="7">
                  <c:v>5259.2592592592591</c:v>
                </c:pt>
                <c:pt idx="8">
                  <c:v>5259.2592592592591</c:v>
                </c:pt>
                <c:pt idx="9">
                  <c:v>5333.333333333333</c:v>
                </c:pt>
                <c:pt idx="10">
                  <c:v>3851.8518518518517</c:v>
                </c:pt>
                <c:pt idx="11">
                  <c:v>3851.8518518518517</c:v>
                </c:pt>
                <c:pt idx="12">
                  <c:v>3851.8518518518517</c:v>
                </c:pt>
                <c:pt idx="13">
                  <c:v>3851.8518518518517</c:v>
                </c:pt>
                <c:pt idx="14">
                  <c:v>3851.8518518518517</c:v>
                </c:pt>
                <c:pt idx="15">
                  <c:v>3851.8518518518517</c:v>
                </c:pt>
                <c:pt idx="16">
                  <c:v>2148.1481481481478</c:v>
                </c:pt>
                <c:pt idx="17">
                  <c:v>2148.1481481481478</c:v>
                </c:pt>
                <c:pt idx="18">
                  <c:v>2666.6666666666665</c:v>
                </c:pt>
              </c:numCache>
            </c:numRef>
          </c:val>
          <c:extLst>
            <c:ext xmlns:c16="http://schemas.microsoft.com/office/drawing/2014/chart" uri="{C3380CC4-5D6E-409C-BE32-E72D297353CC}">
              <c16:uniqueId val="{00000000-62CE-408C-A5AF-BD39DC2528E7}"/>
            </c:ext>
          </c:extLst>
        </c:ser>
        <c:dLbls>
          <c:showLegendKey val="0"/>
          <c:showVal val="0"/>
          <c:showCatName val="0"/>
          <c:showSerName val="0"/>
          <c:showPercent val="0"/>
          <c:showBubbleSize val="0"/>
        </c:dLbls>
        <c:gapWidth val="50"/>
        <c:overlap val="-27"/>
        <c:axId val="496290048"/>
        <c:axId val="496292344"/>
      </c:barChart>
      <c:catAx>
        <c:axId val="496290048"/>
        <c:scaling>
          <c:orientation val="minMax"/>
        </c:scaling>
        <c:delete val="0"/>
        <c:axPos val="b"/>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2344"/>
        <c:crosses val="autoZero"/>
        <c:auto val="1"/>
        <c:lblAlgn val="ctr"/>
        <c:lblOffset val="100"/>
        <c:noMultiLvlLbl val="0"/>
      </c:catAx>
      <c:valAx>
        <c:axId val="496292344"/>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004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Gill Sans MT" panose="020B0502020104020203"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r>
              <a:rPr lang="en-US" sz="2000" dirty="0" smtClean="0"/>
              <a:t>Transfer Coeff.</a:t>
            </a:r>
            <a:endParaRPr lang="en-US" sz="2000" dirty="0"/>
          </a:p>
        </c:rich>
      </c:tx>
      <c:layout>
        <c:manualLayout>
          <c:xMode val="edge"/>
          <c:yMode val="edge"/>
          <c:x val="0.23602021217038879"/>
          <c:y val="7.569908170732378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0"/>
          <c:order val="0"/>
          <c:spPr>
            <a:solidFill>
              <a:srgbClr val="FFC000"/>
            </a:solidFill>
            <a:ln>
              <a:solidFill>
                <a:schemeClr val="accent2"/>
              </a:solidFill>
            </a:ln>
            <a:effectLst/>
          </c:spPr>
          <c:invertIfNegative val="0"/>
          <c:val>
            <c:numRef>
              <c:f>'Table 1'!$E$2:$E$20</c:f>
              <c:numCache>
                <c:formatCode>General</c:formatCode>
                <c:ptCount val="19"/>
                <c:pt idx="0">
                  <c:v>1</c:v>
                </c:pt>
                <c:pt idx="1">
                  <c:v>0.7</c:v>
                </c:pt>
                <c:pt idx="2">
                  <c:v>0.7</c:v>
                </c:pt>
                <c:pt idx="3">
                  <c:v>0.7</c:v>
                </c:pt>
                <c:pt idx="4">
                  <c:v>0.7</c:v>
                </c:pt>
                <c:pt idx="5">
                  <c:v>0.5</c:v>
                </c:pt>
                <c:pt idx="6">
                  <c:v>0.5</c:v>
                </c:pt>
                <c:pt idx="7">
                  <c:v>0.5</c:v>
                </c:pt>
                <c:pt idx="8">
                  <c:v>0.5</c:v>
                </c:pt>
                <c:pt idx="9">
                  <c:v>0.5</c:v>
                </c:pt>
                <c:pt idx="10">
                  <c:v>0.5</c:v>
                </c:pt>
                <c:pt idx="11">
                  <c:v>0.5</c:v>
                </c:pt>
                <c:pt idx="12">
                  <c:v>0.5</c:v>
                </c:pt>
                <c:pt idx="13">
                  <c:v>0.5</c:v>
                </c:pt>
                <c:pt idx="14">
                  <c:v>0.5</c:v>
                </c:pt>
                <c:pt idx="15">
                  <c:v>0.5</c:v>
                </c:pt>
                <c:pt idx="16">
                  <c:v>0.1</c:v>
                </c:pt>
                <c:pt idx="17">
                  <c:v>0.1</c:v>
                </c:pt>
                <c:pt idx="18">
                  <c:v>0.1</c:v>
                </c:pt>
              </c:numCache>
            </c:numRef>
          </c:val>
          <c:extLst>
            <c:ext xmlns:c16="http://schemas.microsoft.com/office/drawing/2014/chart" uri="{C3380CC4-5D6E-409C-BE32-E72D297353CC}">
              <c16:uniqueId val="{00000000-13F7-40B4-B3B5-EDBC20C5413E}"/>
            </c:ext>
          </c:extLst>
        </c:ser>
        <c:dLbls>
          <c:showLegendKey val="0"/>
          <c:showVal val="0"/>
          <c:showCatName val="0"/>
          <c:showSerName val="0"/>
          <c:showPercent val="0"/>
          <c:showBubbleSize val="0"/>
        </c:dLbls>
        <c:gapWidth val="50"/>
        <c:overlap val="-27"/>
        <c:axId val="496290048"/>
        <c:axId val="496292344"/>
      </c:barChart>
      <c:catAx>
        <c:axId val="496290048"/>
        <c:scaling>
          <c:orientation val="minMax"/>
        </c:scaling>
        <c:delete val="0"/>
        <c:axPos val="b"/>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2344"/>
        <c:crosses val="autoZero"/>
        <c:auto val="1"/>
        <c:lblAlgn val="ctr"/>
        <c:lblOffset val="100"/>
        <c:noMultiLvlLbl val="0"/>
      </c:catAx>
      <c:valAx>
        <c:axId val="496292344"/>
        <c:scaling>
          <c:orientation val="minMax"/>
          <c:max val="1"/>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004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Gill Sans MT" panose="020B0502020104020203"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r>
              <a:rPr lang="en-US" sz="2000" dirty="0"/>
              <a:t>Max</a:t>
            </a:r>
            <a:r>
              <a:rPr lang="en-US" sz="2000" baseline="0" dirty="0"/>
              <a:t> </a:t>
            </a:r>
            <a:r>
              <a:rPr lang="en-US" sz="2000" baseline="0" dirty="0" smtClean="0"/>
              <a:t>Land (ha)</a:t>
            </a:r>
            <a:endParaRPr lang="en-US" sz="2000" dirty="0"/>
          </a:p>
        </c:rich>
      </c:tx>
      <c:layout>
        <c:manualLayout>
          <c:xMode val="edge"/>
          <c:yMode val="edge"/>
          <c:x val="0.27754460420860433"/>
          <c:y val="7.569908170732378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0"/>
          <c:order val="0"/>
          <c:spPr>
            <a:solidFill>
              <a:srgbClr val="C00000"/>
            </a:solidFill>
            <a:ln>
              <a:solidFill>
                <a:srgbClr val="FF0000"/>
              </a:solidFill>
            </a:ln>
            <a:effectLst/>
          </c:spPr>
          <c:invertIfNegative val="0"/>
          <c:val>
            <c:numRef>
              <c:f>Sheet2!$N$2:$N$19</c:f>
              <c:numCache>
                <c:formatCode>0</c:formatCode>
                <c:ptCount val="18"/>
                <c:pt idx="0">
                  <c:v>47.132255414879999</c:v>
                </c:pt>
                <c:pt idx="1">
                  <c:v>98.990627360544011</c:v>
                </c:pt>
                <c:pt idx="2">
                  <c:v>74.812310150976003</c:v>
                </c:pt>
                <c:pt idx="3">
                  <c:v>57.140646570720001</c:v>
                </c:pt>
                <c:pt idx="4">
                  <c:v>63.840809150784004</c:v>
                </c:pt>
                <c:pt idx="5">
                  <c:v>6.0832824871680007</c:v>
                </c:pt>
                <c:pt idx="6">
                  <c:v>120.36014071920002</c:v>
                </c:pt>
                <c:pt idx="7">
                  <c:v>50.565581906976007</c:v>
                </c:pt>
                <c:pt idx="8">
                  <c:v>56.717452081152004</c:v>
                </c:pt>
                <c:pt idx="9">
                  <c:v>4.2818353021440005</c:v>
                </c:pt>
                <c:pt idx="10">
                  <c:v>47.853676642752006</c:v>
                </c:pt>
                <c:pt idx="11">
                  <c:v>27.125374944960001</c:v>
                </c:pt>
                <c:pt idx="12">
                  <c:v>42.546512599488004</c:v>
                </c:pt>
                <c:pt idx="13">
                  <c:v>0</c:v>
                </c:pt>
                <c:pt idx="14">
                  <c:v>35.9614335941856</c:v>
                </c:pt>
                <c:pt idx="15">
                  <c:v>0</c:v>
                </c:pt>
                <c:pt idx="16">
                  <c:v>0</c:v>
                </c:pt>
                <c:pt idx="17">
                  <c:v>86.056311695904</c:v>
                </c:pt>
              </c:numCache>
            </c:numRef>
          </c:val>
          <c:extLst>
            <c:ext xmlns:c16="http://schemas.microsoft.com/office/drawing/2014/chart" uri="{C3380CC4-5D6E-409C-BE32-E72D297353CC}">
              <c16:uniqueId val="{00000000-A947-46C0-8588-0A06109025FF}"/>
            </c:ext>
          </c:extLst>
        </c:ser>
        <c:dLbls>
          <c:showLegendKey val="0"/>
          <c:showVal val="0"/>
          <c:showCatName val="0"/>
          <c:showSerName val="0"/>
          <c:showPercent val="0"/>
          <c:showBubbleSize val="0"/>
        </c:dLbls>
        <c:gapWidth val="50"/>
        <c:overlap val="-27"/>
        <c:axId val="496290048"/>
        <c:axId val="496292344"/>
      </c:barChart>
      <c:catAx>
        <c:axId val="496290048"/>
        <c:scaling>
          <c:orientation val="minMax"/>
        </c:scaling>
        <c:delete val="0"/>
        <c:axPos val="b"/>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2344"/>
        <c:crosses val="autoZero"/>
        <c:auto val="1"/>
        <c:lblAlgn val="ctr"/>
        <c:lblOffset val="100"/>
        <c:noMultiLvlLbl val="0"/>
      </c:catAx>
      <c:valAx>
        <c:axId val="496292344"/>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004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Gill Sans MT" panose="020B0502020104020203"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r>
              <a:rPr lang="en-US" sz="2000"/>
              <a:t>Effluent Conc. (mg/L)</a:t>
            </a:r>
          </a:p>
        </c:rich>
      </c:tx>
      <c:layout>
        <c:manualLayout>
          <c:xMode val="edge"/>
          <c:yMode val="edge"/>
          <c:x val="0.25131497330322428"/>
          <c:y val="6.405306913696627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0"/>
          <c:order val="0"/>
          <c:spPr>
            <a:solidFill>
              <a:srgbClr val="00B050"/>
            </a:solidFill>
            <a:ln>
              <a:solidFill>
                <a:srgbClr val="92D050"/>
              </a:solidFill>
            </a:ln>
            <a:effectLst/>
          </c:spPr>
          <c:invertIfNegative val="0"/>
          <c:val>
            <c:numRef>
              <c:f>'Table 1'!$D$2:$D$20</c:f>
              <c:numCache>
                <c:formatCode>General</c:formatCode>
                <c:ptCount val="19"/>
                <c:pt idx="0">
                  <c:v>3.24</c:v>
                </c:pt>
                <c:pt idx="1">
                  <c:v>4.21</c:v>
                </c:pt>
                <c:pt idx="2">
                  <c:v>3.72</c:v>
                </c:pt>
                <c:pt idx="3">
                  <c:v>3.49</c:v>
                </c:pt>
                <c:pt idx="4">
                  <c:v>3.71</c:v>
                </c:pt>
                <c:pt idx="5">
                  <c:v>3.69</c:v>
                </c:pt>
                <c:pt idx="6">
                  <c:v>5.74</c:v>
                </c:pt>
                <c:pt idx="7">
                  <c:v>1.74</c:v>
                </c:pt>
                <c:pt idx="8">
                  <c:v>3.02</c:v>
                </c:pt>
                <c:pt idx="9">
                  <c:v>3.97</c:v>
                </c:pt>
                <c:pt idx="10">
                  <c:v>3.98</c:v>
                </c:pt>
                <c:pt idx="11">
                  <c:v>3.01</c:v>
                </c:pt>
                <c:pt idx="12">
                  <c:v>3.91</c:v>
                </c:pt>
                <c:pt idx="13">
                  <c:v>3.87</c:v>
                </c:pt>
                <c:pt idx="14">
                  <c:v>3.7</c:v>
                </c:pt>
                <c:pt idx="15">
                  <c:v>3.75</c:v>
                </c:pt>
                <c:pt idx="16">
                  <c:v>5.51</c:v>
                </c:pt>
                <c:pt idx="17">
                  <c:v>5.51</c:v>
                </c:pt>
                <c:pt idx="18">
                  <c:v>3.51</c:v>
                </c:pt>
              </c:numCache>
            </c:numRef>
          </c:val>
          <c:extLst>
            <c:ext xmlns:c16="http://schemas.microsoft.com/office/drawing/2014/chart" uri="{C3380CC4-5D6E-409C-BE32-E72D297353CC}">
              <c16:uniqueId val="{00000000-250E-40EB-BFBF-49D0F7DE77F7}"/>
            </c:ext>
          </c:extLst>
        </c:ser>
        <c:dLbls>
          <c:showLegendKey val="0"/>
          <c:showVal val="0"/>
          <c:showCatName val="0"/>
          <c:showSerName val="0"/>
          <c:showPercent val="0"/>
          <c:showBubbleSize val="0"/>
        </c:dLbls>
        <c:gapWidth val="50"/>
        <c:overlap val="-27"/>
        <c:axId val="496290048"/>
        <c:axId val="496292344"/>
      </c:barChart>
      <c:catAx>
        <c:axId val="496290048"/>
        <c:scaling>
          <c:orientation val="minMax"/>
        </c:scaling>
        <c:delete val="0"/>
        <c:axPos val="b"/>
        <c:majorTickMark val="none"/>
        <c:minorTickMark val="none"/>
        <c:tickLblPos val="none"/>
        <c:spPr>
          <a:solidFill>
            <a:srgbClr val="00B050"/>
          </a:solidFill>
          <a:ln w="9525" cap="flat" cmpd="sng" algn="ctr">
            <a:solidFill>
              <a:srgbClr val="92D050"/>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Gill Sans MT" panose="020B0502020104020203" pitchFamily="34" charset="0"/>
                <a:ea typeface="+mn-ea"/>
                <a:cs typeface="+mn-cs"/>
              </a:defRPr>
            </a:pPr>
            <a:endParaRPr lang="en-US"/>
          </a:p>
        </c:txPr>
        <c:crossAx val="496292344"/>
        <c:crosses val="autoZero"/>
        <c:auto val="1"/>
        <c:lblAlgn val="ctr"/>
        <c:lblOffset val="100"/>
        <c:noMultiLvlLbl val="0"/>
      </c:catAx>
      <c:valAx>
        <c:axId val="496292344"/>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Gill Sans MT" panose="020B0502020104020203" pitchFamily="34" charset="0"/>
                <a:ea typeface="+mn-ea"/>
                <a:cs typeface="+mn-cs"/>
              </a:defRPr>
            </a:pPr>
            <a:endParaRPr lang="en-US"/>
          </a:p>
        </c:txPr>
        <c:crossAx val="496290048"/>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tx1"/>
          </a:solidFill>
          <a:latin typeface="Gill Sans MT" panose="020B0502020104020203"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r>
              <a:rPr lang="en-US" sz="2000" dirty="0" smtClean="0"/>
              <a:t>Land Cost ($/ha)</a:t>
            </a:r>
            <a:endParaRPr lang="en-US" sz="2000" dirty="0"/>
          </a:p>
        </c:rich>
      </c:tx>
      <c:layout>
        <c:manualLayout>
          <c:xMode val="edge"/>
          <c:yMode val="edge"/>
          <c:x val="0.24524785484554779"/>
          <c:y val="7.569908170732378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0"/>
          <c:order val="0"/>
          <c:spPr>
            <a:solidFill>
              <a:srgbClr val="0070C0"/>
            </a:solidFill>
            <a:ln>
              <a:solidFill>
                <a:srgbClr val="00B0F0"/>
              </a:solidFill>
            </a:ln>
            <a:effectLst/>
          </c:spPr>
          <c:invertIfNegative val="0"/>
          <c:val>
            <c:numRef>
              <c:f>'Table 1'!$F$2:$F$20</c:f>
              <c:numCache>
                <c:formatCode>0</c:formatCode>
                <c:ptCount val="19"/>
                <c:pt idx="0">
                  <c:v>4444.4444444444443</c:v>
                </c:pt>
                <c:pt idx="1">
                  <c:v>5333.333333333333</c:v>
                </c:pt>
                <c:pt idx="2">
                  <c:v>6148.1481481481478</c:v>
                </c:pt>
                <c:pt idx="3">
                  <c:v>5407.4074074074069</c:v>
                </c:pt>
                <c:pt idx="4">
                  <c:v>6148.1481481481478</c:v>
                </c:pt>
                <c:pt idx="5">
                  <c:v>3851.8518518518517</c:v>
                </c:pt>
                <c:pt idx="6">
                  <c:v>5259.2592592592591</c:v>
                </c:pt>
                <c:pt idx="7">
                  <c:v>5259.2592592592591</c:v>
                </c:pt>
                <c:pt idx="8">
                  <c:v>5259.2592592592591</c:v>
                </c:pt>
                <c:pt idx="9">
                  <c:v>5333.333333333333</c:v>
                </c:pt>
                <c:pt idx="10">
                  <c:v>3851.8518518518517</c:v>
                </c:pt>
                <c:pt idx="11">
                  <c:v>3851.8518518518517</c:v>
                </c:pt>
                <c:pt idx="12">
                  <c:v>3851.8518518518517</c:v>
                </c:pt>
                <c:pt idx="13">
                  <c:v>3851.8518518518517</c:v>
                </c:pt>
                <c:pt idx="14">
                  <c:v>3851.8518518518517</c:v>
                </c:pt>
                <c:pt idx="15">
                  <c:v>3851.8518518518517</c:v>
                </c:pt>
                <c:pt idx="16">
                  <c:v>2148.1481481481478</c:v>
                </c:pt>
                <c:pt idx="17">
                  <c:v>2148.1481481481478</c:v>
                </c:pt>
                <c:pt idx="18">
                  <c:v>2666.6666666666665</c:v>
                </c:pt>
              </c:numCache>
            </c:numRef>
          </c:val>
          <c:extLst>
            <c:ext xmlns:c16="http://schemas.microsoft.com/office/drawing/2014/chart" uri="{C3380CC4-5D6E-409C-BE32-E72D297353CC}">
              <c16:uniqueId val="{00000000-62CE-408C-A5AF-BD39DC2528E7}"/>
            </c:ext>
          </c:extLst>
        </c:ser>
        <c:dLbls>
          <c:showLegendKey val="0"/>
          <c:showVal val="0"/>
          <c:showCatName val="0"/>
          <c:showSerName val="0"/>
          <c:showPercent val="0"/>
          <c:showBubbleSize val="0"/>
        </c:dLbls>
        <c:gapWidth val="50"/>
        <c:overlap val="-27"/>
        <c:axId val="496290048"/>
        <c:axId val="496292344"/>
      </c:barChart>
      <c:catAx>
        <c:axId val="496290048"/>
        <c:scaling>
          <c:orientation val="minMax"/>
        </c:scaling>
        <c:delete val="0"/>
        <c:axPos val="b"/>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2344"/>
        <c:crosses val="autoZero"/>
        <c:auto val="1"/>
        <c:lblAlgn val="ctr"/>
        <c:lblOffset val="100"/>
        <c:noMultiLvlLbl val="0"/>
      </c:catAx>
      <c:valAx>
        <c:axId val="496292344"/>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004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Gill Sans MT" panose="020B0502020104020203"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r>
              <a:rPr lang="en-US" sz="2000" dirty="0" smtClean="0"/>
              <a:t>Transfer Coeff.</a:t>
            </a:r>
            <a:endParaRPr lang="en-US" sz="2000" dirty="0"/>
          </a:p>
        </c:rich>
      </c:tx>
      <c:layout>
        <c:manualLayout>
          <c:xMode val="edge"/>
          <c:yMode val="edge"/>
          <c:x val="0.23602021217038879"/>
          <c:y val="7.569908170732378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0"/>
          <c:order val="0"/>
          <c:spPr>
            <a:solidFill>
              <a:srgbClr val="FFC000"/>
            </a:solidFill>
            <a:ln>
              <a:solidFill>
                <a:schemeClr val="accent2"/>
              </a:solidFill>
            </a:ln>
            <a:effectLst/>
          </c:spPr>
          <c:invertIfNegative val="0"/>
          <c:val>
            <c:numRef>
              <c:f>'Table 1'!$E$2:$E$20</c:f>
              <c:numCache>
                <c:formatCode>General</c:formatCode>
                <c:ptCount val="19"/>
                <c:pt idx="0">
                  <c:v>1</c:v>
                </c:pt>
                <c:pt idx="1">
                  <c:v>0.7</c:v>
                </c:pt>
                <c:pt idx="2">
                  <c:v>0.7</c:v>
                </c:pt>
                <c:pt idx="3">
                  <c:v>0.7</c:v>
                </c:pt>
                <c:pt idx="4">
                  <c:v>0.7</c:v>
                </c:pt>
                <c:pt idx="5">
                  <c:v>0.5</c:v>
                </c:pt>
                <c:pt idx="6">
                  <c:v>0.5</c:v>
                </c:pt>
                <c:pt idx="7">
                  <c:v>0.5</c:v>
                </c:pt>
                <c:pt idx="8">
                  <c:v>0.5</c:v>
                </c:pt>
                <c:pt idx="9">
                  <c:v>0.5</c:v>
                </c:pt>
                <c:pt idx="10">
                  <c:v>0.5</c:v>
                </c:pt>
                <c:pt idx="11">
                  <c:v>0.5</c:v>
                </c:pt>
                <c:pt idx="12">
                  <c:v>0.5</c:v>
                </c:pt>
                <c:pt idx="13">
                  <c:v>0.5</c:v>
                </c:pt>
                <c:pt idx="14">
                  <c:v>0.5</c:v>
                </c:pt>
                <c:pt idx="15">
                  <c:v>0.5</c:v>
                </c:pt>
                <c:pt idx="16">
                  <c:v>0.1</c:v>
                </c:pt>
                <c:pt idx="17">
                  <c:v>0.1</c:v>
                </c:pt>
                <c:pt idx="18">
                  <c:v>0.1</c:v>
                </c:pt>
              </c:numCache>
            </c:numRef>
          </c:val>
          <c:extLst>
            <c:ext xmlns:c16="http://schemas.microsoft.com/office/drawing/2014/chart" uri="{C3380CC4-5D6E-409C-BE32-E72D297353CC}">
              <c16:uniqueId val="{00000000-13F7-40B4-B3B5-EDBC20C5413E}"/>
            </c:ext>
          </c:extLst>
        </c:ser>
        <c:dLbls>
          <c:showLegendKey val="0"/>
          <c:showVal val="0"/>
          <c:showCatName val="0"/>
          <c:showSerName val="0"/>
          <c:showPercent val="0"/>
          <c:showBubbleSize val="0"/>
        </c:dLbls>
        <c:gapWidth val="50"/>
        <c:overlap val="-27"/>
        <c:axId val="496290048"/>
        <c:axId val="496292344"/>
      </c:barChart>
      <c:catAx>
        <c:axId val="496290048"/>
        <c:scaling>
          <c:orientation val="minMax"/>
        </c:scaling>
        <c:delete val="0"/>
        <c:axPos val="b"/>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2344"/>
        <c:crosses val="autoZero"/>
        <c:auto val="1"/>
        <c:lblAlgn val="ctr"/>
        <c:lblOffset val="100"/>
        <c:noMultiLvlLbl val="0"/>
      </c:catAx>
      <c:valAx>
        <c:axId val="496292344"/>
        <c:scaling>
          <c:orientation val="minMax"/>
          <c:max val="1"/>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004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Gill Sans MT" panose="020B0502020104020203" pitchFamily="34"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r>
              <a:rPr lang="en-US" sz="2000" dirty="0"/>
              <a:t>Max</a:t>
            </a:r>
            <a:r>
              <a:rPr lang="en-US" sz="2000" baseline="0" dirty="0"/>
              <a:t> </a:t>
            </a:r>
            <a:r>
              <a:rPr lang="en-US" sz="2000" baseline="0" dirty="0" smtClean="0"/>
              <a:t>Land (ha)</a:t>
            </a:r>
            <a:endParaRPr lang="en-US" sz="2000" dirty="0"/>
          </a:p>
        </c:rich>
      </c:tx>
      <c:layout>
        <c:manualLayout>
          <c:xMode val="edge"/>
          <c:yMode val="edge"/>
          <c:x val="0.27754460420860433"/>
          <c:y val="7.569908170732378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0"/>
          <c:order val="0"/>
          <c:spPr>
            <a:solidFill>
              <a:srgbClr val="C00000"/>
            </a:solidFill>
            <a:ln>
              <a:solidFill>
                <a:srgbClr val="FF0000"/>
              </a:solidFill>
            </a:ln>
            <a:effectLst/>
          </c:spPr>
          <c:invertIfNegative val="0"/>
          <c:val>
            <c:numRef>
              <c:f>Sheet2!$O$2:$O$19</c:f>
              <c:numCache>
                <c:formatCode>0</c:formatCode>
                <c:ptCount val="18"/>
                <c:pt idx="0">
                  <c:v>47.132255414879999</c:v>
                </c:pt>
                <c:pt idx="1">
                  <c:v>57.140646570720001</c:v>
                </c:pt>
                <c:pt idx="2">
                  <c:v>0</c:v>
                </c:pt>
                <c:pt idx="3">
                  <c:v>42.546512599488004</c:v>
                </c:pt>
                <c:pt idx="4">
                  <c:v>63.840809150784004</c:v>
                </c:pt>
                <c:pt idx="5">
                  <c:v>120.36014071920002</c:v>
                </c:pt>
                <c:pt idx="6">
                  <c:v>98.990627360544011</c:v>
                </c:pt>
                <c:pt idx="7">
                  <c:v>35.9614335941856</c:v>
                </c:pt>
                <c:pt idx="8">
                  <c:v>0</c:v>
                </c:pt>
                <c:pt idx="9">
                  <c:v>6.0832824871680007</c:v>
                </c:pt>
                <c:pt idx="10">
                  <c:v>74.812310150976003</c:v>
                </c:pt>
                <c:pt idx="11">
                  <c:v>86.056311695904</c:v>
                </c:pt>
                <c:pt idx="12">
                  <c:v>47.853676642752006</c:v>
                </c:pt>
                <c:pt idx="13">
                  <c:v>50.565581906976007</c:v>
                </c:pt>
                <c:pt idx="14">
                  <c:v>56.717452081152004</c:v>
                </c:pt>
                <c:pt idx="15">
                  <c:v>0</c:v>
                </c:pt>
                <c:pt idx="16">
                  <c:v>4.2818353021440005</c:v>
                </c:pt>
                <c:pt idx="17">
                  <c:v>27.125374944960001</c:v>
                </c:pt>
              </c:numCache>
            </c:numRef>
          </c:val>
          <c:extLst>
            <c:ext xmlns:c16="http://schemas.microsoft.com/office/drawing/2014/chart" uri="{C3380CC4-5D6E-409C-BE32-E72D297353CC}">
              <c16:uniqueId val="{00000000-B57D-4505-A540-0180BC5E8FAA}"/>
            </c:ext>
          </c:extLst>
        </c:ser>
        <c:dLbls>
          <c:showLegendKey val="0"/>
          <c:showVal val="0"/>
          <c:showCatName val="0"/>
          <c:showSerName val="0"/>
          <c:showPercent val="0"/>
          <c:showBubbleSize val="0"/>
        </c:dLbls>
        <c:gapWidth val="50"/>
        <c:overlap val="-27"/>
        <c:axId val="496290048"/>
        <c:axId val="496292344"/>
      </c:barChart>
      <c:catAx>
        <c:axId val="496290048"/>
        <c:scaling>
          <c:orientation val="minMax"/>
        </c:scaling>
        <c:delete val="0"/>
        <c:axPos val="b"/>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2344"/>
        <c:crosses val="autoZero"/>
        <c:auto val="1"/>
        <c:lblAlgn val="ctr"/>
        <c:lblOffset val="100"/>
        <c:noMultiLvlLbl val="0"/>
      </c:catAx>
      <c:valAx>
        <c:axId val="496292344"/>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004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Gill Sans MT" panose="020B05020201040202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163593613298336"/>
          <c:y val="0.14587866028011232"/>
          <c:w val="0.71618821084864392"/>
          <c:h val="0.66505857044604066"/>
        </c:manualLayout>
      </c:layout>
      <c:lineChart>
        <c:grouping val="standard"/>
        <c:varyColors val="0"/>
        <c:ser>
          <c:idx val="0"/>
          <c:order val="0"/>
          <c:tx>
            <c:v>Reservoir Discharge</c:v>
          </c:tx>
          <c:spPr>
            <a:ln w="12700">
              <a:solidFill>
                <a:srgbClr val="C00000"/>
              </a:solidFill>
              <a:prstDash val="sysDash"/>
            </a:ln>
          </c:spPr>
          <c:marker>
            <c:symbol val="none"/>
          </c:marker>
          <c:val>
            <c:numRef>
              <c:f>Hourly!$D$1:$D$168</c:f>
              <c:numCache>
                <c:formatCode>General</c:formatCode>
                <c:ptCount val="168"/>
                <c:pt idx="0">
                  <c:v>5.9375</c:v>
                </c:pt>
                <c:pt idx="1">
                  <c:v>3.9049999999999998</c:v>
                </c:pt>
                <c:pt idx="2">
                  <c:v>3.2324999999999999</c:v>
                </c:pt>
                <c:pt idx="3">
                  <c:v>3.0150000000000001</c:v>
                </c:pt>
                <c:pt idx="4">
                  <c:v>2.9550000000000001</c:v>
                </c:pt>
                <c:pt idx="5">
                  <c:v>2.9350000000000001</c:v>
                </c:pt>
                <c:pt idx="6">
                  <c:v>2.93</c:v>
                </c:pt>
                <c:pt idx="7">
                  <c:v>2.93</c:v>
                </c:pt>
                <c:pt idx="8">
                  <c:v>6.1825000000000001</c:v>
                </c:pt>
                <c:pt idx="9">
                  <c:v>15.175000000000001</c:v>
                </c:pt>
                <c:pt idx="10">
                  <c:v>17.475000000000001</c:v>
                </c:pt>
                <c:pt idx="11">
                  <c:v>13.422499999999999</c:v>
                </c:pt>
                <c:pt idx="12">
                  <c:v>6.1375000000000002</c:v>
                </c:pt>
                <c:pt idx="13">
                  <c:v>3.9474999999999998</c:v>
                </c:pt>
                <c:pt idx="14">
                  <c:v>3.2374999999999998</c:v>
                </c:pt>
                <c:pt idx="15">
                  <c:v>2.9975000000000001</c:v>
                </c:pt>
                <c:pt idx="16">
                  <c:v>2.9350000000000001</c:v>
                </c:pt>
                <c:pt idx="17">
                  <c:v>6.3324999999999996</c:v>
                </c:pt>
                <c:pt idx="18">
                  <c:v>15.5</c:v>
                </c:pt>
                <c:pt idx="19">
                  <c:v>17.524999999999999</c:v>
                </c:pt>
                <c:pt idx="20">
                  <c:v>17.725000000000001</c:v>
                </c:pt>
                <c:pt idx="21">
                  <c:v>17.725000000000001</c:v>
                </c:pt>
                <c:pt idx="22">
                  <c:v>17.7</c:v>
                </c:pt>
                <c:pt idx="23">
                  <c:v>13.365</c:v>
                </c:pt>
                <c:pt idx="24">
                  <c:v>6.1224999999999996</c:v>
                </c:pt>
                <c:pt idx="25">
                  <c:v>3.9424999999999999</c:v>
                </c:pt>
                <c:pt idx="26">
                  <c:v>3.2324999999999999</c:v>
                </c:pt>
                <c:pt idx="27">
                  <c:v>3</c:v>
                </c:pt>
                <c:pt idx="28">
                  <c:v>2.9325000000000001</c:v>
                </c:pt>
                <c:pt idx="29">
                  <c:v>2.9249999999999998</c:v>
                </c:pt>
                <c:pt idx="30">
                  <c:v>2.91</c:v>
                </c:pt>
                <c:pt idx="31">
                  <c:v>2.91</c:v>
                </c:pt>
                <c:pt idx="32">
                  <c:v>2.91</c:v>
                </c:pt>
                <c:pt idx="33">
                  <c:v>2.91</c:v>
                </c:pt>
                <c:pt idx="34">
                  <c:v>5.9649999999999999</c:v>
                </c:pt>
                <c:pt idx="35">
                  <c:v>10.8475</c:v>
                </c:pt>
                <c:pt idx="36">
                  <c:v>5.6150000000000002</c:v>
                </c:pt>
                <c:pt idx="37">
                  <c:v>3.81</c:v>
                </c:pt>
                <c:pt idx="38">
                  <c:v>3.2225000000000001</c:v>
                </c:pt>
                <c:pt idx="39">
                  <c:v>3.0325000000000002</c:v>
                </c:pt>
                <c:pt idx="40">
                  <c:v>5.835</c:v>
                </c:pt>
                <c:pt idx="41">
                  <c:v>15.55</c:v>
                </c:pt>
                <c:pt idx="42">
                  <c:v>17.975000000000001</c:v>
                </c:pt>
                <c:pt idx="43">
                  <c:v>18.350000000000001</c:v>
                </c:pt>
                <c:pt idx="44">
                  <c:v>18.399999999999999</c:v>
                </c:pt>
                <c:pt idx="45">
                  <c:v>18.399999999999999</c:v>
                </c:pt>
                <c:pt idx="46">
                  <c:v>18.375</c:v>
                </c:pt>
                <c:pt idx="47">
                  <c:v>18.399999999999999</c:v>
                </c:pt>
                <c:pt idx="48">
                  <c:v>13.4825</c:v>
                </c:pt>
                <c:pt idx="49">
                  <c:v>6.1224999999999996</c:v>
                </c:pt>
                <c:pt idx="50">
                  <c:v>3.9575</c:v>
                </c:pt>
                <c:pt idx="51">
                  <c:v>3.2650000000000001</c:v>
                </c:pt>
                <c:pt idx="52">
                  <c:v>3.0375000000000001</c:v>
                </c:pt>
                <c:pt idx="53">
                  <c:v>2.9474999999999998</c:v>
                </c:pt>
                <c:pt idx="54">
                  <c:v>2.93</c:v>
                </c:pt>
                <c:pt idx="55">
                  <c:v>2.915</c:v>
                </c:pt>
                <c:pt idx="56">
                  <c:v>2.8849999999999998</c:v>
                </c:pt>
                <c:pt idx="57">
                  <c:v>2.87</c:v>
                </c:pt>
                <c:pt idx="58">
                  <c:v>2.8624999999999998</c:v>
                </c:pt>
                <c:pt idx="59">
                  <c:v>2.8675000000000002</c:v>
                </c:pt>
                <c:pt idx="60">
                  <c:v>2.8650000000000002</c:v>
                </c:pt>
                <c:pt idx="61">
                  <c:v>2.8650000000000002</c:v>
                </c:pt>
                <c:pt idx="62">
                  <c:v>2.87</c:v>
                </c:pt>
                <c:pt idx="63">
                  <c:v>2.86</c:v>
                </c:pt>
                <c:pt idx="64">
                  <c:v>2.8624999999999998</c:v>
                </c:pt>
                <c:pt idx="65">
                  <c:v>2.82</c:v>
                </c:pt>
                <c:pt idx="66">
                  <c:v>5.9725000000000001</c:v>
                </c:pt>
                <c:pt idx="67">
                  <c:v>10.5</c:v>
                </c:pt>
                <c:pt idx="68">
                  <c:v>5.3025000000000002</c:v>
                </c:pt>
                <c:pt idx="69">
                  <c:v>3.5425</c:v>
                </c:pt>
                <c:pt idx="70">
                  <c:v>2.9449999999999998</c:v>
                </c:pt>
                <c:pt idx="71">
                  <c:v>2.7549999999999999</c:v>
                </c:pt>
                <c:pt idx="72">
                  <c:v>2.6949999999999998</c:v>
                </c:pt>
                <c:pt idx="73">
                  <c:v>2.67</c:v>
                </c:pt>
                <c:pt idx="74">
                  <c:v>2.63</c:v>
                </c:pt>
                <c:pt idx="75">
                  <c:v>2.5975000000000001</c:v>
                </c:pt>
                <c:pt idx="76">
                  <c:v>2.59</c:v>
                </c:pt>
                <c:pt idx="77">
                  <c:v>2.5950000000000002</c:v>
                </c:pt>
                <c:pt idx="78">
                  <c:v>2.59</c:v>
                </c:pt>
                <c:pt idx="79">
                  <c:v>2.58</c:v>
                </c:pt>
                <c:pt idx="80">
                  <c:v>2.5550000000000002</c:v>
                </c:pt>
                <c:pt idx="81">
                  <c:v>2.5499999999999998</c:v>
                </c:pt>
                <c:pt idx="82">
                  <c:v>2.5499999999999998</c:v>
                </c:pt>
                <c:pt idx="83">
                  <c:v>2.5499999999999998</c:v>
                </c:pt>
                <c:pt idx="84">
                  <c:v>2.56</c:v>
                </c:pt>
                <c:pt idx="85">
                  <c:v>2.5775000000000001</c:v>
                </c:pt>
                <c:pt idx="86">
                  <c:v>2.5499999999999998</c:v>
                </c:pt>
                <c:pt idx="87">
                  <c:v>2.5474999999999999</c:v>
                </c:pt>
                <c:pt idx="88">
                  <c:v>2.5150000000000001</c:v>
                </c:pt>
                <c:pt idx="89">
                  <c:v>5.3875000000000002</c:v>
                </c:pt>
                <c:pt idx="90">
                  <c:v>14.425000000000001</c:v>
                </c:pt>
                <c:pt idx="91">
                  <c:v>12.695</c:v>
                </c:pt>
                <c:pt idx="92">
                  <c:v>5.9375</c:v>
                </c:pt>
                <c:pt idx="93">
                  <c:v>3.8525</c:v>
                </c:pt>
                <c:pt idx="94">
                  <c:v>3.1575000000000002</c:v>
                </c:pt>
                <c:pt idx="95">
                  <c:v>2.95</c:v>
                </c:pt>
                <c:pt idx="96">
                  <c:v>2.87</c:v>
                </c:pt>
                <c:pt idx="97">
                  <c:v>2.835</c:v>
                </c:pt>
                <c:pt idx="98">
                  <c:v>2.82</c:v>
                </c:pt>
                <c:pt idx="99">
                  <c:v>2.82</c:v>
                </c:pt>
                <c:pt idx="100">
                  <c:v>2.82</c:v>
                </c:pt>
                <c:pt idx="101">
                  <c:v>2.82</c:v>
                </c:pt>
                <c:pt idx="102">
                  <c:v>5.8775000000000004</c:v>
                </c:pt>
                <c:pt idx="103">
                  <c:v>14.75</c:v>
                </c:pt>
                <c:pt idx="104">
                  <c:v>12.95</c:v>
                </c:pt>
                <c:pt idx="105">
                  <c:v>5.7750000000000004</c:v>
                </c:pt>
                <c:pt idx="106">
                  <c:v>3.5975000000000001</c:v>
                </c:pt>
                <c:pt idx="107">
                  <c:v>2.86</c:v>
                </c:pt>
                <c:pt idx="108">
                  <c:v>2.625</c:v>
                </c:pt>
                <c:pt idx="109">
                  <c:v>2.5525000000000002</c:v>
                </c:pt>
                <c:pt idx="110">
                  <c:v>2.5249999999999999</c:v>
                </c:pt>
                <c:pt idx="111">
                  <c:v>2.52</c:v>
                </c:pt>
                <c:pt idx="112">
                  <c:v>2.5150000000000001</c:v>
                </c:pt>
                <c:pt idx="113">
                  <c:v>5.7074999999999996</c:v>
                </c:pt>
                <c:pt idx="114">
                  <c:v>14.6</c:v>
                </c:pt>
                <c:pt idx="115">
                  <c:v>12.0525</c:v>
                </c:pt>
                <c:pt idx="116">
                  <c:v>5.6775000000000002</c:v>
                </c:pt>
                <c:pt idx="117">
                  <c:v>3.7250000000000001</c:v>
                </c:pt>
                <c:pt idx="118">
                  <c:v>3.085</c:v>
                </c:pt>
                <c:pt idx="119">
                  <c:v>2.875</c:v>
                </c:pt>
                <c:pt idx="120">
                  <c:v>2.81</c:v>
                </c:pt>
                <c:pt idx="121">
                  <c:v>2.7450000000000001</c:v>
                </c:pt>
                <c:pt idx="122">
                  <c:v>2.74</c:v>
                </c:pt>
                <c:pt idx="123">
                  <c:v>2.78</c:v>
                </c:pt>
                <c:pt idx="124">
                  <c:v>2.7949999999999999</c:v>
                </c:pt>
                <c:pt idx="125">
                  <c:v>2.7825000000000002</c:v>
                </c:pt>
                <c:pt idx="126">
                  <c:v>5.73</c:v>
                </c:pt>
                <c:pt idx="127">
                  <c:v>14.074999999999999</c:v>
                </c:pt>
                <c:pt idx="128">
                  <c:v>13.4</c:v>
                </c:pt>
                <c:pt idx="129">
                  <c:v>8.1575000000000006</c:v>
                </c:pt>
                <c:pt idx="130">
                  <c:v>4.4175000000000004</c:v>
                </c:pt>
                <c:pt idx="131">
                  <c:v>3.1850000000000001</c:v>
                </c:pt>
                <c:pt idx="132">
                  <c:v>2.7725</c:v>
                </c:pt>
                <c:pt idx="133">
                  <c:v>2.64</c:v>
                </c:pt>
                <c:pt idx="134">
                  <c:v>2.5950000000000002</c:v>
                </c:pt>
                <c:pt idx="135">
                  <c:v>2.59</c:v>
                </c:pt>
                <c:pt idx="136">
                  <c:v>2.59</c:v>
                </c:pt>
                <c:pt idx="137">
                  <c:v>5.5</c:v>
                </c:pt>
                <c:pt idx="138">
                  <c:v>14.425000000000001</c:v>
                </c:pt>
                <c:pt idx="139">
                  <c:v>16.55</c:v>
                </c:pt>
                <c:pt idx="140">
                  <c:v>12.532500000000001</c:v>
                </c:pt>
                <c:pt idx="141">
                  <c:v>5.6475</c:v>
                </c:pt>
                <c:pt idx="142">
                  <c:v>3.53</c:v>
                </c:pt>
                <c:pt idx="143">
                  <c:v>2.8275000000000001</c:v>
                </c:pt>
                <c:pt idx="144">
                  <c:v>2.62</c:v>
                </c:pt>
                <c:pt idx="145">
                  <c:v>2.7149999999999999</c:v>
                </c:pt>
                <c:pt idx="146">
                  <c:v>2.77</c:v>
                </c:pt>
                <c:pt idx="147">
                  <c:v>2.77</c:v>
                </c:pt>
                <c:pt idx="148">
                  <c:v>2.77</c:v>
                </c:pt>
                <c:pt idx="149">
                  <c:v>2.77</c:v>
                </c:pt>
                <c:pt idx="150">
                  <c:v>5.6675000000000004</c:v>
                </c:pt>
                <c:pt idx="151">
                  <c:v>13.9</c:v>
                </c:pt>
                <c:pt idx="152">
                  <c:v>15.824999999999999</c:v>
                </c:pt>
                <c:pt idx="153">
                  <c:v>16.175000000000001</c:v>
                </c:pt>
                <c:pt idx="154">
                  <c:v>12.2075</c:v>
                </c:pt>
                <c:pt idx="155">
                  <c:v>5.7474999999999996</c:v>
                </c:pt>
                <c:pt idx="156">
                  <c:v>3.7450000000000001</c:v>
                </c:pt>
                <c:pt idx="157">
                  <c:v>3.105</c:v>
                </c:pt>
                <c:pt idx="158">
                  <c:v>2.89</c:v>
                </c:pt>
                <c:pt idx="159">
                  <c:v>2.8250000000000002</c:v>
                </c:pt>
                <c:pt idx="160">
                  <c:v>2.8050000000000002</c:v>
                </c:pt>
                <c:pt idx="161">
                  <c:v>5.85</c:v>
                </c:pt>
                <c:pt idx="162">
                  <c:v>14.375</c:v>
                </c:pt>
                <c:pt idx="163">
                  <c:v>16.375</c:v>
                </c:pt>
                <c:pt idx="164">
                  <c:v>16.75</c:v>
                </c:pt>
                <c:pt idx="165">
                  <c:v>12.62</c:v>
                </c:pt>
                <c:pt idx="166">
                  <c:v>5.8650000000000002</c:v>
                </c:pt>
                <c:pt idx="167">
                  <c:v>3.8</c:v>
                </c:pt>
              </c:numCache>
            </c:numRef>
          </c:val>
          <c:smooth val="0"/>
          <c:extLst>
            <c:ext xmlns:c16="http://schemas.microsoft.com/office/drawing/2014/chart" uri="{C3380CC4-5D6E-409C-BE32-E72D297353CC}">
              <c16:uniqueId val="{00000000-65EE-45ED-8AB8-E53A2091700E}"/>
            </c:ext>
          </c:extLst>
        </c:ser>
        <c:dLbls>
          <c:showLegendKey val="0"/>
          <c:showVal val="0"/>
          <c:showCatName val="0"/>
          <c:showSerName val="0"/>
          <c:showPercent val="0"/>
          <c:showBubbleSize val="0"/>
        </c:dLbls>
        <c:marker val="1"/>
        <c:smooth val="0"/>
        <c:axId val="83907712"/>
        <c:axId val="83909632"/>
      </c:lineChart>
      <c:lineChart>
        <c:grouping val="standard"/>
        <c:varyColors val="0"/>
        <c:ser>
          <c:idx val="2"/>
          <c:order val="1"/>
          <c:tx>
            <c:v>Demand</c:v>
          </c:tx>
          <c:spPr>
            <a:ln w="6350">
              <a:noFill/>
              <a:prstDash val="solid"/>
            </a:ln>
          </c:spPr>
          <c:marker>
            <c:symbol val="none"/>
          </c:marker>
          <c:val>
            <c:numRef>
              <c:f>Hourly!$F$1:$F$168</c:f>
              <c:numCache>
                <c:formatCode>General</c:formatCode>
                <c:ptCount val="168"/>
                <c:pt idx="0">
                  <c:v>9.23</c:v>
                </c:pt>
                <c:pt idx="1">
                  <c:v>9.0060000000000002</c:v>
                </c:pt>
                <c:pt idx="2">
                  <c:v>8.9580000000000002</c:v>
                </c:pt>
                <c:pt idx="3">
                  <c:v>9.0069999999999997</c:v>
                </c:pt>
                <c:pt idx="4">
                  <c:v>9.19</c:v>
                </c:pt>
                <c:pt idx="5">
                  <c:v>9.4890000000000008</c:v>
                </c:pt>
                <c:pt idx="6">
                  <c:v>9.9329999999999998</c:v>
                </c:pt>
                <c:pt idx="7">
                  <c:v>10.436999999999999</c:v>
                </c:pt>
                <c:pt idx="8">
                  <c:v>10.826000000000001</c:v>
                </c:pt>
                <c:pt idx="9">
                  <c:v>10.739000000000001</c:v>
                </c:pt>
                <c:pt idx="10">
                  <c:v>10.369</c:v>
                </c:pt>
                <c:pt idx="11">
                  <c:v>9.9269999999999996</c:v>
                </c:pt>
                <c:pt idx="12">
                  <c:v>9.6210000000000004</c:v>
                </c:pt>
                <c:pt idx="13">
                  <c:v>9.3279999999999994</c:v>
                </c:pt>
                <c:pt idx="14">
                  <c:v>9.1790000000000003</c:v>
                </c:pt>
                <c:pt idx="15">
                  <c:v>9.1820000000000004</c:v>
                </c:pt>
                <c:pt idx="16">
                  <c:v>9.673</c:v>
                </c:pt>
                <c:pt idx="17">
                  <c:v>10.98</c:v>
                </c:pt>
                <c:pt idx="18">
                  <c:v>11.326000000000001</c:v>
                </c:pt>
                <c:pt idx="19">
                  <c:v>11.356999999999999</c:v>
                </c:pt>
                <c:pt idx="20">
                  <c:v>11.294</c:v>
                </c:pt>
                <c:pt idx="21">
                  <c:v>10.933999999999999</c:v>
                </c:pt>
                <c:pt idx="22">
                  <c:v>10.336</c:v>
                </c:pt>
                <c:pt idx="23">
                  <c:v>9.67</c:v>
                </c:pt>
                <c:pt idx="24">
                  <c:v>9.0310000000000006</c:v>
                </c:pt>
                <c:pt idx="25">
                  <c:v>8.8320000000000007</c:v>
                </c:pt>
                <c:pt idx="26">
                  <c:v>8.8000000000000007</c:v>
                </c:pt>
                <c:pt idx="27">
                  <c:v>8.8729999999999993</c:v>
                </c:pt>
                <c:pt idx="28">
                  <c:v>9.2189999999999994</c:v>
                </c:pt>
                <c:pt idx="29">
                  <c:v>10.004</c:v>
                </c:pt>
                <c:pt idx="30">
                  <c:v>11.185</c:v>
                </c:pt>
                <c:pt idx="31">
                  <c:v>11.762</c:v>
                </c:pt>
                <c:pt idx="32">
                  <c:v>11.712</c:v>
                </c:pt>
                <c:pt idx="33">
                  <c:v>11.529</c:v>
                </c:pt>
                <c:pt idx="34">
                  <c:v>11.284000000000001</c:v>
                </c:pt>
                <c:pt idx="35">
                  <c:v>11.002000000000001</c:v>
                </c:pt>
                <c:pt idx="36">
                  <c:v>10.678000000000001</c:v>
                </c:pt>
                <c:pt idx="37">
                  <c:v>10.459</c:v>
                </c:pt>
                <c:pt idx="38">
                  <c:v>10.358000000000001</c:v>
                </c:pt>
                <c:pt idx="39">
                  <c:v>10.398999999999999</c:v>
                </c:pt>
                <c:pt idx="40">
                  <c:v>10.84</c:v>
                </c:pt>
                <c:pt idx="41">
                  <c:v>11.907999999999999</c:v>
                </c:pt>
                <c:pt idx="42">
                  <c:v>12</c:v>
                </c:pt>
                <c:pt idx="43">
                  <c:v>11.766</c:v>
                </c:pt>
                <c:pt idx="44">
                  <c:v>11.489000000000001</c:v>
                </c:pt>
                <c:pt idx="45">
                  <c:v>10.967000000000001</c:v>
                </c:pt>
                <c:pt idx="46">
                  <c:v>10.087999999999999</c:v>
                </c:pt>
                <c:pt idx="47">
                  <c:v>9.2050000000000001</c:v>
                </c:pt>
                <c:pt idx="48">
                  <c:v>8.9120000000000008</c:v>
                </c:pt>
                <c:pt idx="49">
                  <c:v>8.6419999999999995</c:v>
                </c:pt>
                <c:pt idx="50">
                  <c:v>8.5020000000000007</c:v>
                </c:pt>
                <c:pt idx="51">
                  <c:v>8.5</c:v>
                </c:pt>
                <c:pt idx="52">
                  <c:v>8.7650000000000006</c:v>
                </c:pt>
                <c:pt idx="53">
                  <c:v>9.4390000000000001</c:v>
                </c:pt>
                <c:pt idx="54">
                  <c:v>10.544</c:v>
                </c:pt>
                <c:pt idx="55">
                  <c:v>11.169</c:v>
                </c:pt>
                <c:pt idx="56">
                  <c:v>11.257999999999999</c:v>
                </c:pt>
                <c:pt idx="57">
                  <c:v>11.272</c:v>
                </c:pt>
                <c:pt idx="58">
                  <c:v>11.164</c:v>
                </c:pt>
                <c:pt idx="59">
                  <c:v>10.993</c:v>
                </c:pt>
                <c:pt idx="60">
                  <c:v>10.826000000000001</c:v>
                </c:pt>
                <c:pt idx="61">
                  <c:v>10.663</c:v>
                </c:pt>
                <c:pt idx="62">
                  <c:v>10.616</c:v>
                </c:pt>
                <c:pt idx="63">
                  <c:v>10.766</c:v>
                </c:pt>
                <c:pt idx="64">
                  <c:v>11.340999999999999</c:v>
                </c:pt>
                <c:pt idx="65">
                  <c:v>12.523999999999999</c:v>
                </c:pt>
                <c:pt idx="66">
                  <c:v>12.6</c:v>
                </c:pt>
                <c:pt idx="67">
                  <c:v>12.455</c:v>
                </c:pt>
                <c:pt idx="68">
                  <c:v>12.271000000000001</c:v>
                </c:pt>
                <c:pt idx="69">
                  <c:v>11.839</c:v>
                </c:pt>
                <c:pt idx="70">
                  <c:v>11.058</c:v>
                </c:pt>
                <c:pt idx="71">
                  <c:v>10.250999999999999</c:v>
                </c:pt>
                <c:pt idx="72">
                  <c:v>9.2240000000000002</c:v>
                </c:pt>
                <c:pt idx="73">
                  <c:v>8.9710000000000001</c:v>
                </c:pt>
                <c:pt idx="74">
                  <c:v>8.91</c:v>
                </c:pt>
                <c:pt idx="75">
                  <c:v>8.99</c:v>
                </c:pt>
                <c:pt idx="76">
                  <c:v>9.3030000000000008</c:v>
                </c:pt>
                <c:pt idx="77">
                  <c:v>10.053000000000001</c:v>
                </c:pt>
                <c:pt idx="78">
                  <c:v>11.218</c:v>
                </c:pt>
                <c:pt idx="79">
                  <c:v>11.762</c:v>
                </c:pt>
                <c:pt idx="80">
                  <c:v>11.675000000000001</c:v>
                </c:pt>
                <c:pt idx="81">
                  <c:v>11.404</c:v>
                </c:pt>
                <c:pt idx="82">
                  <c:v>11.11</c:v>
                </c:pt>
                <c:pt idx="83">
                  <c:v>10.785</c:v>
                </c:pt>
                <c:pt idx="84">
                  <c:v>10.473000000000001</c:v>
                </c:pt>
                <c:pt idx="85">
                  <c:v>10.247</c:v>
                </c:pt>
                <c:pt idx="86">
                  <c:v>10.117000000000001</c:v>
                </c:pt>
                <c:pt idx="87">
                  <c:v>10.125999999999999</c:v>
                </c:pt>
                <c:pt idx="88">
                  <c:v>10.571</c:v>
                </c:pt>
                <c:pt idx="89">
                  <c:v>11.631</c:v>
                </c:pt>
                <c:pt idx="90">
                  <c:v>11.853999999999999</c:v>
                </c:pt>
                <c:pt idx="91">
                  <c:v>11.768000000000001</c:v>
                </c:pt>
                <c:pt idx="92">
                  <c:v>11.638999999999999</c:v>
                </c:pt>
                <c:pt idx="93">
                  <c:v>11.204000000000001</c:v>
                </c:pt>
                <c:pt idx="94">
                  <c:v>10.47</c:v>
                </c:pt>
                <c:pt idx="95">
                  <c:v>9.6590000000000007</c:v>
                </c:pt>
                <c:pt idx="96">
                  <c:v>8.5640000000000001</c:v>
                </c:pt>
                <c:pt idx="97">
                  <c:v>8.2059999999999995</c:v>
                </c:pt>
                <c:pt idx="98">
                  <c:v>8</c:v>
                </c:pt>
                <c:pt idx="99">
                  <c:v>8.202</c:v>
                </c:pt>
                <c:pt idx="100">
                  <c:v>8.7050000000000001</c:v>
                </c:pt>
                <c:pt idx="101">
                  <c:v>9.5679999999999996</c:v>
                </c:pt>
                <c:pt idx="102">
                  <c:v>10.85</c:v>
                </c:pt>
                <c:pt idx="103">
                  <c:v>11.615</c:v>
                </c:pt>
                <c:pt idx="104">
                  <c:v>11.554</c:v>
                </c:pt>
                <c:pt idx="105">
                  <c:v>11.276</c:v>
                </c:pt>
                <c:pt idx="106">
                  <c:v>10.999000000000001</c:v>
                </c:pt>
                <c:pt idx="107">
                  <c:v>10.635999999999999</c:v>
                </c:pt>
                <c:pt idx="108">
                  <c:v>10.263</c:v>
                </c:pt>
                <c:pt idx="109">
                  <c:v>9.9770000000000003</c:v>
                </c:pt>
                <c:pt idx="110">
                  <c:v>9.8379999999999992</c:v>
                </c:pt>
                <c:pt idx="111">
                  <c:v>9.82</c:v>
                </c:pt>
                <c:pt idx="112">
                  <c:v>10.224</c:v>
                </c:pt>
                <c:pt idx="113">
                  <c:v>11.334</c:v>
                </c:pt>
                <c:pt idx="114">
                  <c:v>11.667999999999999</c:v>
                </c:pt>
                <c:pt idx="115">
                  <c:v>11.739000000000001</c:v>
                </c:pt>
                <c:pt idx="116">
                  <c:v>11.8</c:v>
                </c:pt>
                <c:pt idx="117">
                  <c:v>11.519</c:v>
                </c:pt>
                <c:pt idx="118">
                  <c:v>10.82</c:v>
                </c:pt>
                <c:pt idx="119">
                  <c:v>10.106</c:v>
                </c:pt>
                <c:pt idx="120">
                  <c:v>9.641</c:v>
                </c:pt>
                <c:pt idx="121">
                  <c:v>9.4049999999999994</c:v>
                </c:pt>
                <c:pt idx="122">
                  <c:v>9.4</c:v>
                </c:pt>
                <c:pt idx="123">
                  <c:v>9.5139999999999993</c:v>
                </c:pt>
                <c:pt idx="124">
                  <c:v>9.8320000000000007</c:v>
                </c:pt>
                <c:pt idx="125">
                  <c:v>10.574999999999999</c:v>
                </c:pt>
                <c:pt idx="126">
                  <c:v>11.624000000000001</c:v>
                </c:pt>
                <c:pt idx="127">
                  <c:v>12.273</c:v>
                </c:pt>
                <c:pt idx="128">
                  <c:v>12.345000000000001</c:v>
                </c:pt>
                <c:pt idx="129">
                  <c:v>12.221</c:v>
                </c:pt>
                <c:pt idx="130">
                  <c:v>11.98</c:v>
                </c:pt>
                <c:pt idx="131">
                  <c:v>11.679</c:v>
                </c:pt>
                <c:pt idx="132">
                  <c:v>11.302</c:v>
                </c:pt>
                <c:pt idx="133">
                  <c:v>11.029</c:v>
                </c:pt>
                <c:pt idx="134">
                  <c:v>10.894</c:v>
                </c:pt>
                <c:pt idx="135">
                  <c:v>10.920999999999999</c:v>
                </c:pt>
                <c:pt idx="136">
                  <c:v>11.401999999999999</c:v>
                </c:pt>
                <c:pt idx="137">
                  <c:v>12.582000000000001</c:v>
                </c:pt>
                <c:pt idx="138">
                  <c:v>12.8</c:v>
                </c:pt>
                <c:pt idx="139">
                  <c:v>12.643000000000001</c:v>
                </c:pt>
                <c:pt idx="140">
                  <c:v>12.599</c:v>
                </c:pt>
                <c:pt idx="141">
                  <c:v>12.422000000000001</c:v>
                </c:pt>
                <c:pt idx="142">
                  <c:v>11.954000000000001</c:v>
                </c:pt>
                <c:pt idx="143">
                  <c:v>11.353999999999999</c:v>
                </c:pt>
                <c:pt idx="144">
                  <c:v>10.875</c:v>
                </c:pt>
                <c:pt idx="145">
                  <c:v>10.666</c:v>
                </c:pt>
                <c:pt idx="146">
                  <c:v>10.691000000000001</c:v>
                </c:pt>
                <c:pt idx="147">
                  <c:v>10.827</c:v>
                </c:pt>
                <c:pt idx="148">
                  <c:v>11.025</c:v>
                </c:pt>
                <c:pt idx="149">
                  <c:v>11.505000000000001</c:v>
                </c:pt>
                <c:pt idx="150">
                  <c:v>12.048</c:v>
                </c:pt>
                <c:pt idx="151">
                  <c:v>12.596</c:v>
                </c:pt>
                <c:pt idx="152">
                  <c:v>12.9</c:v>
                </c:pt>
                <c:pt idx="153">
                  <c:v>12.736000000000001</c:v>
                </c:pt>
                <c:pt idx="154">
                  <c:v>12.269</c:v>
                </c:pt>
                <c:pt idx="155">
                  <c:v>11.753</c:v>
                </c:pt>
                <c:pt idx="156">
                  <c:v>11.145</c:v>
                </c:pt>
                <c:pt idx="157">
                  <c:v>10.694000000000001</c:v>
                </c:pt>
                <c:pt idx="158">
                  <c:v>10.358000000000001</c:v>
                </c:pt>
                <c:pt idx="159">
                  <c:v>10.3</c:v>
                </c:pt>
                <c:pt idx="160">
                  <c:v>10.782</c:v>
                </c:pt>
                <c:pt idx="161">
                  <c:v>12.03</c:v>
                </c:pt>
                <c:pt idx="162">
                  <c:v>12.425000000000001</c:v>
                </c:pt>
                <c:pt idx="163">
                  <c:v>12.397</c:v>
                </c:pt>
                <c:pt idx="164">
                  <c:v>12.398999999999999</c:v>
                </c:pt>
                <c:pt idx="165">
                  <c:v>12.279</c:v>
                </c:pt>
                <c:pt idx="166">
                  <c:v>11.875</c:v>
                </c:pt>
                <c:pt idx="167">
                  <c:v>11.311</c:v>
                </c:pt>
              </c:numCache>
            </c:numRef>
          </c:val>
          <c:smooth val="0"/>
          <c:extLst>
            <c:ext xmlns:c16="http://schemas.microsoft.com/office/drawing/2014/chart" uri="{C3380CC4-5D6E-409C-BE32-E72D297353CC}">
              <c16:uniqueId val="{00000001-65EE-45ED-8AB8-E53A2091700E}"/>
            </c:ext>
          </c:extLst>
        </c:ser>
        <c:dLbls>
          <c:showLegendKey val="0"/>
          <c:showVal val="0"/>
          <c:showCatName val="0"/>
          <c:showSerName val="0"/>
          <c:showPercent val="0"/>
          <c:showBubbleSize val="0"/>
        </c:dLbls>
        <c:marker val="1"/>
        <c:smooth val="0"/>
        <c:axId val="83913728"/>
        <c:axId val="83911808"/>
      </c:lineChart>
      <c:catAx>
        <c:axId val="83907712"/>
        <c:scaling>
          <c:orientation val="minMax"/>
        </c:scaling>
        <c:delete val="0"/>
        <c:axPos val="b"/>
        <c:majorTickMark val="none"/>
        <c:minorTickMark val="none"/>
        <c:tickLblPos val="none"/>
        <c:spPr>
          <a:ln>
            <a:solidFill>
              <a:sysClr val="windowText" lastClr="000000"/>
            </a:solidFill>
          </a:ln>
        </c:spPr>
        <c:crossAx val="83909632"/>
        <c:crosses val="autoZero"/>
        <c:auto val="1"/>
        <c:lblAlgn val="ctr"/>
        <c:lblOffset val="100"/>
        <c:tickLblSkip val="24"/>
        <c:noMultiLvlLbl val="0"/>
      </c:catAx>
      <c:valAx>
        <c:axId val="83909632"/>
        <c:scaling>
          <c:orientation val="minMax"/>
        </c:scaling>
        <c:delete val="0"/>
        <c:axPos val="l"/>
        <c:title>
          <c:tx>
            <c:rich>
              <a:bodyPr rot="-5400000" vert="horz"/>
              <a:lstStyle/>
              <a:p>
                <a:pPr>
                  <a:defRPr sz="2000" b="0"/>
                </a:pPr>
                <a:r>
                  <a:rPr lang="en-US" sz="2000" b="0" dirty="0"/>
                  <a:t>River Discharge (1000  ft3/s)</a:t>
                </a:r>
              </a:p>
            </c:rich>
          </c:tx>
          <c:layout>
            <c:manualLayout>
              <c:xMode val="edge"/>
              <c:yMode val="edge"/>
              <c:x val="4.9678696412948378E-2"/>
              <c:y val="0.19057064266597795"/>
            </c:manualLayout>
          </c:layout>
          <c:overlay val="0"/>
        </c:title>
        <c:numFmt formatCode="General" sourceLinked="1"/>
        <c:majorTickMark val="out"/>
        <c:minorTickMark val="none"/>
        <c:tickLblPos val="nextTo"/>
        <c:spPr>
          <a:ln>
            <a:solidFill>
              <a:sysClr val="windowText" lastClr="000000"/>
            </a:solidFill>
          </a:ln>
        </c:spPr>
        <c:txPr>
          <a:bodyPr/>
          <a:lstStyle/>
          <a:p>
            <a:pPr>
              <a:defRPr sz="1600"/>
            </a:pPr>
            <a:endParaRPr lang="en-US"/>
          </a:p>
        </c:txPr>
        <c:crossAx val="83907712"/>
        <c:crosses val="autoZero"/>
        <c:crossBetween val="between"/>
        <c:majorUnit val="4"/>
      </c:valAx>
      <c:valAx>
        <c:axId val="83911808"/>
        <c:scaling>
          <c:orientation val="minMax"/>
          <c:min val="6"/>
        </c:scaling>
        <c:delete val="0"/>
        <c:axPos val="r"/>
        <c:title>
          <c:tx>
            <c:rich>
              <a:bodyPr rot="-5400000" vert="horz"/>
              <a:lstStyle/>
              <a:p>
                <a:pPr>
                  <a:defRPr sz="2000" b="0"/>
                </a:pPr>
                <a:r>
                  <a:rPr lang="en-US" sz="2000" b="0"/>
                  <a:t>Electricity Demand (GWh)</a:t>
                </a:r>
              </a:p>
            </c:rich>
          </c:tx>
          <c:layout>
            <c:manualLayout>
              <c:xMode val="edge"/>
              <c:yMode val="edge"/>
              <c:x val="0.91337390638670168"/>
              <c:y val="0.20659944800717578"/>
            </c:manualLayout>
          </c:layout>
          <c:overlay val="0"/>
        </c:title>
        <c:numFmt formatCode="General" sourceLinked="1"/>
        <c:majorTickMark val="out"/>
        <c:minorTickMark val="none"/>
        <c:tickLblPos val="nextTo"/>
        <c:spPr>
          <a:ln>
            <a:solidFill>
              <a:sysClr val="windowText" lastClr="000000"/>
            </a:solidFill>
          </a:ln>
        </c:spPr>
        <c:txPr>
          <a:bodyPr/>
          <a:lstStyle/>
          <a:p>
            <a:pPr>
              <a:defRPr sz="1600"/>
            </a:pPr>
            <a:endParaRPr lang="en-US"/>
          </a:p>
        </c:txPr>
        <c:crossAx val="83913728"/>
        <c:crosses val="max"/>
        <c:crossBetween val="between"/>
        <c:majorUnit val="2"/>
      </c:valAx>
      <c:catAx>
        <c:axId val="83913728"/>
        <c:scaling>
          <c:orientation val="minMax"/>
        </c:scaling>
        <c:delete val="1"/>
        <c:axPos val="b"/>
        <c:majorTickMark val="out"/>
        <c:minorTickMark val="none"/>
        <c:tickLblPos val="nextTo"/>
        <c:crossAx val="83911808"/>
        <c:crosses val="autoZero"/>
        <c:auto val="1"/>
        <c:lblAlgn val="ctr"/>
        <c:lblOffset val="100"/>
        <c:noMultiLvlLbl val="0"/>
      </c:catAx>
      <c:spPr>
        <a:noFill/>
        <a:ln>
          <a:noFill/>
        </a:ln>
      </c:spPr>
    </c:plotArea>
    <c:legend>
      <c:legendPos val="b"/>
      <c:layout>
        <c:manualLayout>
          <c:xMode val="edge"/>
          <c:yMode val="edge"/>
          <c:x val="0.49583333333333335"/>
          <c:y val="6.9082592440871907E-2"/>
          <c:w val="0.33055555555555555"/>
          <c:h val="0.12321610245441197"/>
        </c:manualLayout>
      </c:layout>
      <c:overlay val="0"/>
    </c:legend>
    <c:plotVisOnly val="1"/>
    <c:dispBlanksAs val="gap"/>
    <c:showDLblsOverMax val="0"/>
  </c:chart>
  <c:spPr>
    <a:ln>
      <a:noFill/>
    </a:ln>
  </c:spPr>
  <c:txPr>
    <a:bodyPr/>
    <a:lstStyle/>
    <a:p>
      <a:pPr>
        <a:defRPr sz="1800">
          <a:solidFill>
            <a:schemeClr val="tx1"/>
          </a:solidFill>
          <a:latin typeface="Gill Sans MT" panose="020B0502020104020203" pitchFamily="34" charset="0"/>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r>
              <a:rPr lang="en-US" sz="2000"/>
              <a:t>Effluent Conc. (mg/L)</a:t>
            </a:r>
          </a:p>
        </c:rich>
      </c:tx>
      <c:layout>
        <c:manualLayout>
          <c:xMode val="edge"/>
          <c:yMode val="edge"/>
          <c:x val="0.25131497330322428"/>
          <c:y val="6.405306913696627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0"/>
          <c:order val="0"/>
          <c:spPr>
            <a:solidFill>
              <a:srgbClr val="00B050"/>
            </a:solidFill>
            <a:ln>
              <a:solidFill>
                <a:srgbClr val="92D050"/>
              </a:solidFill>
            </a:ln>
            <a:effectLst/>
          </c:spPr>
          <c:invertIfNegative val="0"/>
          <c:val>
            <c:numRef>
              <c:f>'Table 1'!$D$2:$D$20</c:f>
              <c:numCache>
                <c:formatCode>General</c:formatCode>
                <c:ptCount val="19"/>
                <c:pt idx="0">
                  <c:v>3.24</c:v>
                </c:pt>
                <c:pt idx="1">
                  <c:v>4.21</c:v>
                </c:pt>
                <c:pt idx="2">
                  <c:v>3.72</c:v>
                </c:pt>
                <c:pt idx="3">
                  <c:v>3.49</c:v>
                </c:pt>
                <c:pt idx="4">
                  <c:v>3.71</c:v>
                </c:pt>
                <c:pt idx="5">
                  <c:v>3.69</c:v>
                </c:pt>
                <c:pt idx="6">
                  <c:v>5.74</c:v>
                </c:pt>
                <c:pt idx="7">
                  <c:v>1.74</c:v>
                </c:pt>
                <c:pt idx="8">
                  <c:v>3.02</c:v>
                </c:pt>
                <c:pt idx="9">
                  <c:v>3.97</c:v>
                </c:pt>
                <c:pt idx="10">
                  <c:v>3.98</c:v>
                </c:pt>
                <c:pt idx="11">
                  <c:v>3.01</c:v>
                </c:pt>
                <c:pt idx="12">
                  <c:v>3.91</c:v>
                </c:pt>
                <c:pt idx="13">
                  <c:v>3.87</c:v>
                </c:pt>
                <c:pt idx="14">
                  <c:v>3.7</c:v>
                </c:pt>
                <c:pt idx="15">
                  <c:v>3.75</c:v>
                </c:pt>
                <c:pt idx="16">
                  <c:v>5.51</c:v>
                </c:pt>
                <c:pt idx="17">
                  <c:v>5.51</c:v>
                </c:pt>
                <c:pt idx="18">
                  <c:v>3.51</c:v>
                </c:pt>
              </c:numCache>
            </c:numRef>
          </c:val>
          <c:extLst>
            <c:ext xmlns:c16="http://schemas.microsoft.com/office/drawing/2014/chart" uri="{C3380CC4-5D6E-409C-BE32-E72D297353CC}">
              <c16:uniqueId val="{00000000-250E-40EB-BFBF-49D0F7DE77F7}"/>
            </c:ext>
          </c:extLst>
        </c:ser>
        <c:dLbls>
          <c:showLegendKey val="0"/>
          <c:showVal val="0"/>
          <c:showCatName val="0"/>
          <c:showSerName val="0"/>
          <c:showPercent val="0"/>
          <c:showBubbleSize val="0"/>
        </c:dLbls>
        <c:gapWidth val="50"/>
        <c:overlap val="-27"/>
        <c:axId val="496290048"/>
        <c:axId val="496292344"/>
      </c:barChart>
      <c:catAx>
        <c:axId val="496290048"/>
        <c:scaling>
          <c:orientation val="minMax"/>
        </c:scaling>
        <c:delete val="0"/>
        <c:axPos val="b"/>
        <c:majorTickMark val="none"/>
        <c:minorTickMark val="none"/>
        <c:tickLblPos val="none"/>
        <c:spPr>
          <a:solidFill>
            <a:srgbClr val="00B050"/>
          </a:solidFill>
          <a:ln w="9525" cap="flat" cmpd="sng" algn="ctr">
            <a:solidFill>
              <a:srgbClr val="92D050"/>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Gill Sans MT" panose="020B0502020104020203" pitchFamily="34" charset="0"/>
                <a:ea typeface="+mn-ea"/>
                <a:cs typeface="+mn-cs"/>
              </a:defRPr>
            </a:pPr>
            <a:endParaRPr lang="en-US"/>
          </a:p>
        </c:txPr>
        <c:crossAx val="496292344"/>
        <c:crosses val="autoZero"/>
        <c:auto val="1"/>
        <c:lblAlgn val="ctr"/>
        <c:lblOffset val="100"/>
        <c:noMultiLvlLbl val="0"/>
      </c:catAx>
      <c:valAx>
        <c:axId val="496292344"/>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Gill Sans MT" panose="020B0502020104020203" pitchFamily="34" charset="0"/>
                <a:ea typeface="+mn-ea"/>
                <a:cs typeface="+mn-cs"/>
              </a:defRPr>
            </a:pPr>
            <a:endParaRPr lang="en-US"/>
          </a:p>
        </c:txPr>
        <c:crossAx val="496290048"/>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tx1"/>
          </a:solidFill>
          <a:latin typeface="Gill Sans MT" panose="020B0502020104020203" pitchFamily="34" charset="0"/>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r>
              <a:rPr lang="en-US" sz="2000" dirty="0" smtClean="0"/>
              <a:t>Land Cost ($/ha)</a:t>
            </a:r>
            <a:endParaRPr lang="en-US" sz="2000" dirty="0"/>
          </a:p>
        </c:rich>
      </c:tx>
      <c:layout>
        <c:manualLayout>
          <c:xMode val="edge"/>
          <c:yMode val="edge"/>
          <c:x val="0.24524785484554779"/>
          <c:y val="7.569908170732378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0"/>
          <c:order val="0"/>
          <c:spPr>
            <a:solidFill>
              <a:srgbClr val="0070C0"/>
            </a:solidFill>
            <a:ln>
              <a:solidFill>
                <a:srgbClr val="00B0F0"/>
              </a:solidFill>
            </a:ln>
            <a:effectLst/>
          </c:spPr>
          <c:invertIfNegative val="0"/>
          <c:val>
            <c:numRef>
              <c:f>'Table 1'!$F$2:$F$20</c:f>
              <c:numCache>
                <c:formatCode>0</c:formatCode>
                <c:ptCount val="19"/>
                <c:pt idx="0">
                  <c:v>4444.4444444444443</c:v>
                </c:pt>
                <c:pt idx="1">
                  <c:v>5333.333333333333</c:v>
                </c:pt>
                <c:pt idx="2">
                  <c:v>6148.1481481481478</c:v>
                </c:pt>
                <c:pt idx="3">
                  <c:v>5407.4074074074069</c:v>
                </c:pt>
                <c:pt idx="4">
                  <c:v>6148.1481481481478</c:v>
                </c:pt>
                <c:pt idx="5">
                  <c:v>3851.8518518518517</c:v>
                </c:pt>
                <c:pt idx="6">
                  <c:v>5259.2592592592591</c:v>
                </c:pt>
                <c:pt idx="7">
                  <c:v>5259.2592592592591</c:v>
                </c:pt>
                <c:pt idx="8">
                  <c:v>5259.2592592592591</c:v>
                </c:pt>
                <c:pt idx="9">
                  <c:v>5333.333333333333</c:v>
                </c:pt>
                <c:pt idx="10">
                  <c:v>3851.8518518518517</c:v>
                </c:pt>
                <c:pt idx="11">
                  <c:v>3851.8518518518517</c:v>
                </c:pt>
                <c:pt idx="12">
                  <c:v>3851.8518518518517</c:v>
                </c:pt>
                <c:pt idx="13">
                  <c:v>3851.8518518518517</c:v>
                </c:pt>
                <c:pt idx="14">
                  <c:v>3851.8518518518517</c:v>
                </c:pt>
                <c:pt idx="15">
                  <c:v>3851.8518518518517</c:v>
                </c:pt>
                <c:pt idx="16">
                  <c:v>2148.1481481481478</c:v>
                </c:pt>
                <c:pt idx="17">
                  <c:v>2148.1481481481478</c:v>
                </c:pt>
                <c:pt idx="18">
                  <c:v>2666.6666666666665</c:v>
                </c:pt>
              </c:numCache>
            </c:numRef>
          </c:val>
          <c:extLst>
            <c:ext xmlns:c16="http://schemas.microsoft.com/office/drawing/2014/chart" uri="{C3380CC4-5D6E-409C-BE32-E72D297353CC}">
              <c16:uniqueId val="{00000000-62CE-408C-A5AF-BD39DC2528E7}"/>
            </c:ext>
          </c:extLst>
        </c:ser>
        <c:dLbls>
          <c:showLegendKey val="0"/>
          <c:showVal val="0"/>
          <c:showCatName val="0"/>
          <c:showSerName val="0"/>
          <c:showPercent val="0"/>
          <c:showBubbleSize val="0"/>
        </c:dLbls>
        <c:gapWidth val="50"/>
        <c:overlap val="-27"/>
        <c:axId val="496290048"/>
        <c:axId val="496292344"/>
      </c:barChart>
      <c:catAx>
        <c:axId val="496290048"/>
        <c:scaling>
          <c:orientation val="minMax"/>
        </c:scaling>
        <c:delete val="0"/>
        <c:axPos val="b"/>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2344"/>
        <c:crosses val="autoZero"/>
        <c:auto val="1"/>
        <c:lblAlgn val="ctr"/>
        <c:lblOffset val="100"/>
        <c:noMultiLvlLbl val="0"/>
      </c:catAx>
      <c:valAx>
        <c:axId val="496292344"/>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004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Gill Sans MT" panose="020B0502020104020203" pitchFamily="34"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r>
              <a:rPr lang="en-US" sz="2000" dirty="0" smtClean="0"/>
              <a:t>Transfer Coeff.</a:t>
            </a:r>
            <a:endParaRPr lang="en-US" sz="2000" dirty="0"/>
          </a:p>
        </c:rich>
      </c:tx>
      <c:layout>
        <c:manualLayout>
          <c:xMode val="edge"/>
          <c:yMode val="edge"/>
          <c:x val="0.23602021217038879"/>
          <c:y val="7.569908170732378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0"/>
          <c:order val="0"/>
          <c:spPr>
            <a:solidFill>
              <a:srgbClr val="FFC000"/>
            </a:solidFill>
            <a:ln>
              <a:solidFill>
                <a:schemeClr val="accent2"/>
              </a:solidFill>
            </a:ln>
            <a:effectLst/>
          </c:spPr>
          <c:invertIfNegative val="0"/>
          <c:val>
            <c:numRef>
              <c:f>'Table 1'!$E$2:$E$20</c:f>
              <c:numCache>
                <c:formatCode>General</c:formatCode>
                <c:ptCount val="19"/>
                <c:pt idx="0">
                  <c:v>1</c:v>
                </c:pt>
                <c:pt idx="1">
                  <c:v>0.7</c:v>
                </c:pt>
                <c:pt idx="2">
                  <c:v>0.7</c:v>
                </c:pt>
                <c:pt idx="3">
                  <c:v>0.7</c:v>
                </c:pt>
                <c:pt idx="4">
                  <c:v>0.7</c:v>
                </c:pt>
                <c:pt idx="5">
                  <c:v>0.5</c:v>
                </c:pt>
                <c:pt idx="6">
                  <c:v>0.5</c:v>
                </c:pt>
                <c:pt idx="7">
                  <c:v>0.5</c:v>
                </c:pt>
                <c:pt idx="8">
                  <c:v>0.5</c:v>
                </c:pt>
                <c:pt idx="9">
                  <c:v>0.5</c:v>
                </c:pt>
                <c:pt idx="10">
                  <c:v>0.5</c:v>
                </c:pt>
                <c:pt idx="11">
                  <c:v>0.5</c:v>
                </c:pt>
                <c:pt idx="12">
                  <c:v>0.5</c:v>
                </c:pt>
                <c:pt idx="13">
                  <c:v>0.5</c:v>
                </c:pt>
                <c:pt idx="14">
                  <c:v>0.5</c:v>
                </c:pt>
                <c:pt idx="15">
                  <c:v>0.5</c:v>
                </c:pt>
                <c:pt idx="16">
                  <c:v>0.1</c:v>
                </c:pt>
                <c:pt idx="17">
                  <c:v>0.1</c:v>
                </c:pt>
                <c:pt idx="18">
                  <c:v>0.1</c:v>
                </c:pt>
              </c:numCache>
            </c:numRef>
          </c:val>
          <c:extLst>
            <c:ext xmlns:c16="http://schemas.microsoft.com/office/drawing/2014/chart" uri="{C3380CC4-5D6E-409C-BE32-E72D297353CC}">
              <c16:uniqueId val="{00000000-13F7-40B4-B3B5-EDBC20C5413E}"/>
            </c:ext>
          </c:extLst>
        </c:ser>
        <c:dLbls>
          <c:showLegendKey val="0"/>
          <c:showVal val="0"/>
          <c:showCatName val="0"/>
          <c:showSerName val="0"/>
          <c:showPercent val="0"/>
          <c:showBubbleSize val="0"/>
        </c:dLbls>
        <c:gapWidth val="50"/>
        <c:overlap val="-27"/>
        <c:axId val="496290048"/>
        <c:axId val="496292344"/>
      </c:barChart>
      <c:catAx>
        <c:axId val="496290048"/>
        <c:scaling>
          <c:orientation val="minMax"/>
        </c:scaling>
        <c:delete val="0"/>
        <c:axPos val="b"/>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2344"/>
        <c:crosses val="autoZero"/>
        <c:auto val="1"/>
        <c:lblAlgn val="ctr"/>
        <c:lblOffset val="100"/>
        <c:noMultiLvlLbl val="0"/>
      </c:catAx>
      <c:valAx>
        <c:axId val="496292344"/>
        <c:scaling>
          <c:orientation val="minMax"/>
          <c:max val="1"/>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004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Gill Sans MT" panose="020B0502020104020203" pitchFamily="34"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r>
              <a:rPr lang="en-US" sz="2000" dirty="0"/>
              <a:t>Max</a:t>
            </a:r>
            <a:r>
              <a:rPr lang="en-US" sz="2000" baseline="0" dirty="0"/>
              <a:t> </a:t>
            </a:r>
            <a:r>
              <a:rPr lang="en-US" sz="2000" baseline="0" dirty="0" smtClean="0"/>
              <a:t>Land (ha)</a:t>
            </a:r>
            <a:endParaRPr lang="en-US" sz="2000" dirty="0"/>
          </a:p>
        </c:rich>
      </c:tx>
      <c:layout>
        <c:manualLayout>
          <c:xMode val="edge"/>
          <c:yMode val="edge"/>
          <c:x val="0.27754460420860433"/>
          <c:y val="7.569908170732378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0"/>
          <c:order val="0"/>
          <c:spPr>
            <a:solidFill>
              <a:srgbClr val="C00000"/>
            </a:solidFill>
            <a:ln>
              <a:solidFill>
                <a:srgbClr val="FF0000"/>
              </a:solidFill>
            </a:ln>
            <a:effectLst/>
          </c:spPr>
          <c:invertIfNegative val="0"/>
          <c:val>
            <c:numRef>
              <c:f>Sheet2!$P$2:$P$19</c:f>
              <c:numCache>
                <c:formatCode>0</c:formatCode>
                <c:ptCount val="18"/>
                <c:pt idx="0">
                  <c:v>56.717452081152004</c:v>
                </c:pt>
                <c:pt idx="1">
                  <c:v>57.140646570720001</c:v>
                </c:pt>
                <c:pt idx="2">
                  <c:v>98.990627360544011</c:v>
                </c:pt>
                <c:pt idx="3">
                  <c:v>74.812310150976003</c:v>
                </c:pt>
                <c:pt idx="4">
                  <c:v>35.9614335941856</c:v>
                </c:pt>
                <c:pt idx="5">
                  <c:v>4.2818353021440005</c:v>
                </c:pt>
                <c:pt idx="6">
                  <c:v>6.0832824871680007</c:v>
                </c:pt>
                <c:pt idx="7">
                  <c:v>50.565581906976007</c:v>
                </c:pt>
                <c:pt idx="8">
                  <c:v>47.132255414879999</c:v>
                </c:pt>
                <c:pt idx="9">
                  <c:v>27.125374944960001</c:v>
                </c:pt>
                <c:pt idx="10">
                  <c:v>0</c:v>
                </c:pt>
                <c:pt idx="11">
                  <c:v>86.056311695904</c:v>
                </c:pt>
                <c:pt idx="12">
                  <c:v>63.840809150784004</c:v>
                </c:pt>
                <c:pt idx="13">
                  <c:v>0</c:v>
                </c:pt>
                <c:pt idx="14">
                  <c:v>42.546512599488004</c:v>
                </c:pt>
                <c:pt idx="15">
                  <c:v>120.36014071920002</c:v>
                </c:pt>
                <c:pt idx="16">
                  <c:v>47.853676642752006</c:v>
                </c:pt>
                <c:pt idx="17">
                  <c:v>0</c:v>
                </c:pt>
              </c:numCache>
            </c:numRef>
          </c:val>
          <c:extLst>
            <c:ext xmlns:c16="http://schemas.microsoft.com/office/drawing/2014/chart" uri="{C3380CC4-5D6E-409C-BE32-E72D297353CC}">
              <c16:uniqueId val="{00000000-B666-429C-89D6-E855DE70892D}"/>
            </c:ext>
          </c:extLst>
        </c:ser>
        <c:dLbls>
          <c:showLegendKey val="0"/>
          <c:showVal val="0"/>
          <c:showCatName val="0"/>
          <c:showSerName val="0"/>
          <c:showPercent val="0"/>
          <c:showBubbleSize val="0"/>
        </c:dLbls>
        <c:gapWidth val="50"/>
        <c:overlap val="-27"/>
        <c:axId val="496290048"/>
        <c:axId val="496292344"/>
      </c:barChart>
      <c:catAx>
        <c:axId val="496290048"/>
        <c:scaling>
          <c:orientation val="minMax"/>
        </c:scaling>
        <c:delete val="0"/>
        <c:axPos val="b"/>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2344"/>
        <c:crosses val="autoZero"/>
        <c:auto val="1"/>
        <c:lblAlgn val="ctr"/>
        <c:lblOffset val="100"/>
        <c:noMultiLvlLbl val="0"/>
      </c:catAx>
      <c:valAx>
        <c:axId val="496292344"/>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49629004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Gill Sans MT" panose="020B0502020104020203" pitchFamily="34" charset="0"/>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bg1"/>
              </a:solidFill>
            </a:ln>
          </c:spPr>
          <c:dPt>
            <c:idx val="0"/>
            <c:bubble3D val="0"/>
            <c:spPr>
              <a:pattFill prst="wdUpDiag">
                <a:fgClr>
                  <a:srgbClr val="00B050"/>
                </a:fgClr>
                <a:bgClr>
                  <a:srgbClr val="FFC000"/>
                </a:bgClr>
              </a:pattFill>
              <a:ln w="19050">
                <a:solidFill>
                  <a:schemeClr val="bg1"/>
                </a:solidFill>
              </a:ln>
              <a:effectLst/>
            </c:spPr>
            <c:extLst>
              <c:ext xmlns:c16="http://schemas.microsoft.com/office/drawing/2014/chart" uri="{C3380CC4-5D6E-409C-BE32-E72D297353CC}">
                <c16:uniqueId val="{00000001-C333-4F92-A507-F1B34A1D57FA}"/>
              </c:ext>
            </c:extLst>
          </c:dPt>
          <c:dPt>
            <c:idx val="1"/>
            <c:bubble3D val="0"/>
            <c:spPr>
              <a:solidFill>
                <a:schemeClr val="bg1">
                  <a:lumMod val="95000"/>
                </a:schemeClr>
              </a:solidFill>
              <a:ln w="19050">
                <a:solidFill>
                  <a:schemeClr val="bg1"/>
                </a:solidFill>
              </a:ln>
              <a:effectLst/>
            </c:spPr>
            <c:extLst>
              <c:ext xmlns:c16="http://schemas.microsoft.com/office/drawing/2014/chart" uri="{C3380CC4-5D6E-409C-BE32-E72D297353CC}">
                <c16:uniqueId val="{00000003-C333-4F92-A507-F1B34A1D57FA}"/>
              </c:ext>
            </c:extLst>
          </c:dPt>
          <c:dPt>
            <c:idx val="2"/>
            <c:bubble3D val="0"/>
            <c:spPr>
              <a:solidFill>
                <a:srgbClr val="00B0F0"/>
              </a:solidFill>
              <a:ln w="19050">
                <a:solidFill>
                  <a:schemeClr val="bg1"/>
                </a:solidFill>
              </a:ln>
              <a:effectLst/>
            </c:spPr>
            <c:extLst>
              <c:ext xmlns:c16="http://schemas.microsoft.com/office/drawing/2014/chart" uri="{C3380CC4-5D6E-409C-BE32-E72D297353CC}">
                <c16:uniqueId val="{00000005-C333-4F92-A507-F1B34A1D57FA}"/>
              </c:ext>
            </c:extLst>
          </c:dPt>
          <c:dPt>
            <c:idx val="3"/>
            <c:bubble3D val="0"/>
            <c:spPr>
              <a:solidFill>
                <a:srgbClr val="C87700"/>
              </a:solidFill>
              <a:ln w="19050">
                <a:solidFill>
                  <a:schemeClr val="bg1"/>
                </a:solidFill>
              </a:ln>
              <a:effectLst/>
            </c:spPr>
            <c:extLst>
              <c:ext xmlns:c16="http://schemas.microsoft.com/office/drawing/2014/chart" uri="{C3380CC4-5D6E-409C-BE32-E72D297353CC}">
                <c16:uniqueId val="{00000007-C333-4F92-A507-F1B34A1D57FA}"/>
              </c:ext>
            </c:extLst>
          </c:dPt>
          <c:dPt>
            <c:idx val="4"/>
            <c:bubble3D val="0"/>
            <c:spPr>
              <a:solidFill>
                <a:srgbClr val="9A0000"/>
              </a:solidFill>
              <a:ln w="19050">
                <a:solidFill>
                  <a:schemeClr val="bg1"/>
                </a:solidFill>
              </a:ln>
              <a:effectLst/>
            </c:spPr>
            <c:extLst>
              <c:ext xmlns:c16="http://schemas.microsoft.com/office/drawing/2014/chart" uri="{C3380CC4-5D6E-409C-BE32-E72D297353CC}">
                <c16:uniqueId val="{00000009-C333-4F92-A507-F1B34A1D57FA}"/>
              </c:ext>
            </c:extLst>
          </c:dPt>
          <c:val>
            <c:numRef>
              <c:f>Sheet1!$K$4:$K$8</c:f>
              <c:numCache>
                <c:formatCode>General</c:formatCode>
                <c:ptCount val="5"/>
                <c:pt idx="0">
                  <c:v>8</c:v>
                </c:pt>
                <c:pt idx="1">
                  <c:v>3</c:v>
                </c:pt>
                <c:pt idx="2">
                  <c:v>12</c:v>
                </c:pt>
                <c:pt idx="3">
                  <c:v>12</c:v>
                </c:pt>
                <c:pt idx="4">
                  <c:v>65</c:v>
                </c:pt>
              </c:numCache>
            </c:numRef>
          </c:val>
          <c:extLst>
            <c:ext xmlns:c16="http://schemas.microsoft.com/office/drawing/2014/chart" uri="{C3380CC4-5D6E-409C-BE32-E72D297353CC}">
              <c16:uniqueId val="{0000000A-C333-4F92-A507-F1B34A1D57F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0.14211309523809523"/>
          <c:y val="2.2817307651747856E-2"/>
          <c:w val="0.68750011717285342"/>
          <c:h val="0.91666696610844989"/>
        </c:manualLayout>
      </c:layout>
      <c:pieChart>
        <c:varyColors val="1"/>
        <c:ser>
          <c:idx val="0"/>
          <c:order val="0"/>
          <c:spPr>
            <a:ln>
              <a:solidFill>
                <a:schemeClr val="tx1"/>
              </a:solidFill>
            </a:ln>
          </c:spPr>
          <c:explosion val="12"/>
          <c:dPt>
            <c:idx val="0"/>
            <c:bubble3D val="0"/>
            <c:spPr>
              <a:solidFill>
                <a:schemeClr val="bg1">
                  <a:lumMod val="65000"/>
                </a:schemeClr>
              </a:solidFill>
              <a:ln>
                <a:solidFill>
                  <a:schemeClr val="tx1"/>
                </a:solidFill>
              </a:ln>
            </c:spPr>
            <c:extLst>
              <c:ext xmlns:c16="http://schemas.microsoft.com/office/drawing/2014/chart" uri="{C3380CC4-5D6E-409C-BE32-E72D297353CC}">
                <c16:uniqueId val="{0000000A-9EB4-4A9D-81D1-5861B467B4E1}"/>
              </c:ext>
            </c:extLst>
          </c:dPt>
          <c:dPt>
            <c:idx val="1"/>
            <c:bubble3D val="0"/>
            <c:spPr>
              <a:solidFill>
                <a:schemeClr val="tx1"/>
              </a:solidFill>
              <a:ln>
                <a:solidFill>
                  <a:schemeClr val="tx1"/>
                </a:solidFill>
              </a:ln>
            </c:spPr>
            <c:extLst>
              <c:ext xmlns:c16="http://schemas.microsoft.com/office/drawing/2014/chart" uri="{C3380CC4-5D6E-409C-BE32-E72D297353CC}">
                <c16:uniqueId val="{00000001-9EB4-4A9D-81D1-5861B467B4E1}"/>
              </c:ext>
            </c:extLst>
          </c:dPt>
          <c:dPt>
            <c:idx val="2"/>
            <c:bubble3D val="0"/>
            <c:spPr>
              <a:solidFill>
                <a:srgbClr val="C87700"/>
              </a:solidFill>
              <a:ln>
                <a:solidFill>
                  <a:schemeClr val="tx1"/>
                </a:solidFill>
              </a:ln>
            </c:spPr>
            <c:extLst>
              <c:ext xmlns:c16="http://schemas.microsoft.com/office/drawing/2014/chart" uri="{C3380CC4-5D6E-409C-BE32-E72D297353CC}">
                <c16:uniqueId val="{00000003-9EB4-4A9D-81D1-5861B467B4E1}"/>
              </c:ext>
            </c:extLst>
          </c:dPt>
          <c:dPt>
            <c:idx val="3"/>
            <c:bubble3D val="0"/>
            <c:spPr>
              <a:solidFill>
                <a:schemeClr val="bg1">
                  <a:lumMod val="95000"/>
                </a:schemeClr>
              </a:solidFill>
              <a:ln>
                <a:solidFill>
                  <a:schemeClr val="tx1"/>
                </a:solidFill>
              </a:ln>
            </c:spPr>
            <c:extLst>
              <c:ext xmlns:c16="http://schemas.microsoft.com/office/drawing/2014/chart" uri="{C3380CC4-5D6E-409C-BE32-E72D297353CC}">
                <c16:uniqueId val="{00000005-9EB4-4A9D-81D1-5861B467B4E1}"/>
              </c:ext>
            </c:extLst>
          </c:dPt>
          <c:dPt>
            <c:idx val="4"/>
            <c:bubble3D val="0"/>
            <c:spPr>
              <a:solidFill>
                <a:srgbClr val="9A0000"/>
              </a:solidFill>
              <a:ln>
                <a:solidFill>
                  <a:schemeClr val="tx1"/>
                </a:solidFill>
              </a:ln>
            </c:spPr>
            <c:extLst>
              <c:ext xmlns:c16="http://schemas.microsoft.com/office/drawing/2014/chart" uri="{C3380CC4-5D6E-409C-BE32-E72D297353CC}">
                <c16:uniqueId val="{00000007-9EB4-4A9D-81D1-5861B467B4E1}"/>
              </c:ext>
            </c:extLst>
          </c:dPt>
          <c:dPt>
            <c:idx val="5"/>
            <c:bubble3D val="0"/>
            <c:spPr>
              <a:solidFill>
                <a:srgbClr val="00B0F0"/>
              </a:solidFill>
              <a:ln>
                <a:solidFill>
                  <a:schemeClr val="tx1"/>
                </a:solidFill>
              </a:ln>
            </c:spPr>
            <c:extLst>
              <c:ext xmlns:c16="http://schemas.microsoft.com/office/drawing/2014/chart" uri="{C3380CC4-5D6E-409C-BE32-E72D297353CC}">
                <c16:uniqueId val="{00000009-9EB4-4A9D-81D1-5861B467B4E1}"/>
              </c:ext>
            </c:extLst>
          </c:dPt>
          <c:dLbls>
            <c:dLbl>
              <c:idx val="0"/>
              <c:layout>
                <c:manualLayout>
                  <c:x val="-0.21060660386201724"/>
                  <c:y val="-3.8634864178675191E-2"/>
                </c:manualLayout>
              </c:layout>
              <c:tx>
                <c:rich>
                  <a:bodyPr/>
                  <a:lstStyle/>
                  <a:p>
                    <a:pPr>
                      <a:defRPr sz="1600">
                        <a:solidFill>
                          <a:schemeClr val="tx1"/>
                        </a:solidFill>
                        <a:effectLst/>
                        <a:latin typeface="Gill Sans MT" panose="020B0502020104020203" pitchFamily="34" charset="0"/>
                      </a:defRPr>
                    </a:pPr>
                    <a:r>
                      <a:rPr lang="en-US" sz="1600">
                        <a:solidFill>
                          <a:schemeClr val="tx1"/>
                        </a:solidFill>
                        <a:effectLst/>
                        <a:latin typeface="Gill Sans MT" panose="020B0502020104020203" pitchFamily="34" charset="0"/>
                      </a:rPr>
                      <a:t>Coal, 35%</a:t>
                    </a:r>
                  </a:p>
                </c:rich>
              </c:tx>
              <c:numFmt formatCode="#,##0" sourceLinked="0"/>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9EB4-4A9D-81D1-5861B467B4E1}"/>
                </c:ext>
              </c:extLst>
            </c:dLbl>
            <c:dLbl>
              <c:idx val="1"/>
              <c:layout>
                <c:manualLayout>
                  <c:x val="0.11155870846332888"/>
                  <c:y val="-3.526494332555858E-2"/>
                </c:manualLayout>
              </c:layout>
              <c:tx>
                <c:rich>
                  <a:bodyPr/>
                  <a:lstStyle/>
                  <a:p>
                    <a:pPr>
                      <a:defRPr sz="1600">
                        <a:effectLst/>
                        <a:latin typeface="Gill Sans MT" panose="020B0502020104020203" pitchFamily="34" charset="0"/>
                      </a:defRPr>
                    </a:pPr>
                    <a:r>
                      <a:rPr lang="en-US" sz="1600">
                        <a:effectLst/>
                        <a:latin typeface="Gill Sans MT" panose="020B0502020104020203" pitchFamily="34" charset="0"/>
                      </a:rPr>
                      <a:t>Oil, 2%</a:t>
                    </a:r>
                  </a:p>
                </c:rich>
              </c:tx>
              <c:numFmt formatCode="#,##0" sourceLinked="0"/>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EB4-4A9D-81D1-5861B467B4E1}"/>
                </c:ext>
              </c:extLst>
            </c:dLbl>
            <c:dLbl>
              <c:idx val="2"/>
              <c:layout>
                <c:manualLayout>
                  <c:x val="4.5153980752405946E-2"/>
                  <c:y val="-0.12513995042234757"/>
                </c:manualLayout>
              </c:layout>
              <c:tx>
                <c:rich>
                  <a:bodyPr/>
                  <a:lstStyle/>
                  <a:p>
                    <a:pPr>
                      <a:defRPr sz="1600" b="0">
                        <a:solidFill>
                          <a:schemeClr val="bg1"/>
                        </a:solidFill>
                        <a:effectLst/>
                        <a:latin typeface="Gill Sans MT" panose="020B0502020104020203" pitchFamily="34" charset="0"/>
                      </a:defRPr>
                    </a:pPr>
                    <a:r>
                      <a:rPr lang="en-US" sz="1600" b="0" dirty="0">
                        <a:solidFill>
                          <a:schemeClr val="bg1"/>
                        </a:solidFill>
                        <a:effectLst/>
                        <a:latin typeface="Gill Sans MT" panose="020B0502020104020203" pitchFamily="34" charset="0"/>
                      </a:rPr>
                      <a:t>Nuclear, </a:t>
                    </a:r>
                    <a:r>
                      <a:rPr lang="en-US" sz="1600" b="0" dirty="0" smtClean="0">
                        <a:solidFill>
                          <a:schemeClr val="bg1"/>
                        </a:solidFill>
                        <a:effectLst/>
                        <a:latin typeface="Gill Sans MT" panose="020B0502020104020203" pitchFamily="34" charset="0"/>
                      </a:rPr>
                      <a:t>16</a:t>
                    </a:r>
                    <a:r>
                      <a:rPr lang="en-US" sz="1600" b="0" dirty="0">
                        <a:solidFill>
                          <a:schemeClr val="bg1"/>
                        </a:solidFill>
                        <a:effectLst/>
                        <a:latin typeface="Gill Sans MT" panose="020B0502020104020203" pitchFamily="34" charset="0"/>
                      </a:rPr>
                      <a:t>%</a:t>
                    </a:r>
                  </a:p>
                </c:rich>
              </c:tx>
              <c:numFmt formatCode="#,##0" sourceLinked="0"/>
              <c:spPr>
                <a:noFill/>
                <a:ln>
                  <a:noFill/>
                </a:ln>
                <a:effectLst/>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EB4-4A9D-81D1-5861B467B4E1}"/>
                </c:ext>
              </c:extLst>
            </c:dLbl>
            <c:dLbl>
              <c:idx val="3"/>
              <c:layout>
                <c:manualLayout>
                  <c:x val="-2.9771805868016497E-2"/>
                  <c:y val="-2.3247566436627676E-2"/>
                </c:manualLayout>
              </c:layout>
              <c:tx>
                <c:rich>
                  <a:bodyPr/>
                  <a:lstStyle/>
                  <a:p>
                    <a:pPr>
                      <a:defRPr sz="1600">
                        <a:effectLst/>
                        <a:latin typeface="Gill Sans MT" panose="020B0502020104020203" pitchFamily="34" charset="0"/>
                      </a:defRPr>
                    </a:pPr>
                    <a:r>
                      <a:rPr lang="en-US" sz="1600">
                        <a:effectLst/>
                        <a:latin typeface="Gill Sans MT" panose="020B0502020104020203" pitchFamily="34" charset="0"/>
                      </a:rPr>
                      <a:t>Biomass, 2%</a:t>
                    </a:r>
                  </a:p>
                </c:rich>
              </c:tx>
              <c:numFmt formatCode="#,##0" sourceLinked="0"/>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9EB4-4A9D-81D1-5861B467B4E1}"/>
                </c:ext>
              </c:extLst>
            </c:dLbl>
            <c:dLbl>
              <c:idx val="4"/>
              <c:layout>
                <c:manualLayout>
                  <c:x val="0.20392493907011622"/>
                  <c:y val="7.208990627576338E-2"/>
                </c:manualLayout>
              </c:layout>
              <c:tx>
                <c:rich>
                  <a:bodyPr/>
                  <a:lstStyle/>
                  <a:p>
                    <a:pPr>
                      <a:defRPr sz="1600" b="0">
                        <a:solidFill>
                          <a:schemeClr val="bg1"/>
                        </a:solidFill>
                        <a:effectLst/>
                        <a:latin typeface="Gill Sans MT" panose="020B0502020104020203" pitchFamily="34" charset="0"/>
                      </a:defRPr>
                    </a:pPr>
                    <a:r>
                      <a:rPr lang="en-US" sz="1600" b="0" dirty="0">
                        <a:solidFill>
                          <a:schemeClr val="bg1"/>
                        </a:solidFill>
                        <a:effectLst/>
                        <a:latin typeface="Gill Sans MT" panose="020B0502020104020203" pitchFamily="34" charset="0"/>
                      </a:rPr>
                      <a:t>Natural Gas, </a:t>
                    </a:r>
                    <a:r>
                      <a:rPr lang="en-US" sz="1600" b="0" dirty="0" smtClean="0">
                        <a:solidFill>
                          <a:schemeClr val="bg1"/>
                        </a:solidFill>
                        <a:effectLst/>
                        <a:latin typeface="Gill Sans MT" panose="020B0502020104020203" pitchFamily="34" charset="0"/>
                      </a:rPr>
                      <a:t>38%</a:t>
                    </a:r>
                    <a:endParaRPr lang="en-US" sz="1600" b="0" dirty="0">
                      <a:solidFill>
                        <a:schemeClr val="bg1"/>
                      </a:solidFill>
                      <a:effectLst/>
                      <a:latin typeface="Gill Sans MT" panose="020B0502020104020203" pitchFamily="34" charset="0"/>
                    </a:endParaRPr>
                  </a:p>
                </c:rich>
              </c:tx>
              <c:numFmt formatCode="#,##0" sourceLinked="0"/>
              <c:spPr>
                <a:noFill/>
                <a:ln>
                  <a:noFill/>
                </a:ln>
                <a:effectLst/>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EB4-4A9D-81D1-5861B467B4E1}"/>
                </c:ext>
              </c:extLst>
            </c:dLbl>
            <c:dLbl>
              <c:idx val="5"/>
              <c:delete val="1"/>
              <c:extLst>
                <c:ext xmlns:c15="http://schemas.microsoft.com/office/drawing/2012/chart" uri="{CE6537A1-D6FC-4f65-9D91-7224C49458BB}"/>
                <c:ext xmlns:c16="http://schemas.microsoft.com/office/drawing/2014/chart" uri="{C3380CC4-5D6E-409C-BE32-E72D297353CC}">
                  <c16:uniqueId val="{00000009-9EB4-4A9D-81D1-5861B467B4E1}"/>
                </c:ext>
              </c:extLst>
            </c:dLbl>
            <c:numFmt formatCode="#,##0" sourceLinked="0"/>
            <c:spPr>
              <a:noFill/>
              <a:ln>
                <a:noFill/>
              </a:ln>
              <a:effectLst/>
            </c:spPr>
            <c:txPr>
              <a:bodyPr/>
              <a:lstStyle/>
              <a:p>
                <a:pPr>
                  <a:defRPr sz="1600">
                    <a:effectLst/>
                    <a:latin typeface="Gill Sans MT" panose="020B0502020104020203" pitchFamily="34" charset="0"/>
                  </a:defRPr>
                </a:pPr>
                <a:endParaRPr lang="en-US"/>
              </a:p>
            </c:txPr>
            <c:showLegendKey val="0"/>
            <c:showVal val="1"/>
            <c:showCatName val="0"/>
            <c:showSerName val="0"/>
            <c:showPercent val="0"/>
            <c:showBubbleSize val="0"/>
            <c:showLeaderLines val="1"/>
            <c:leaderLines>
              <c:spPr>
                <a:ln>
                  <a:solidFill>
                    <a:schemeClr val="tx1"/>
                  </a:solidFill>
                </a:ln>
              </c:spPr>
            </c:leaderLines>
            <c:extLst>
              <c:ext xmlns:c15="http://schemas.microsoft.com/office/drawing/2012/chart" uri="{CE6537A1-D6FC-4f65-9D91-7224C49458BB}"/>
            </c:extLst>
          </c:dLbls>
          <c:cat>
            <c:strRef>
              <c:f>(Sheet1!$D$3,Sheet1!$D$6:$D$10)</c:f>
              <c:strCache>
                <c:ptCount val="6"/>
                <c:pt idx="0">
                  <c:v>Coal</c:v>
                </c:pt>
                <c:pt idx="1">
                  <c:v>Oil</c:v>
                </c:pt>
                <c:pt idx="2">
                  <c:v>Nuclear</c:v>
                </c:pt>
                <c:pt idx="3">
                  <c:v>Biomass</c:v>
                </c:pt>
                <c:pt idx="4">
                  <c:v>Natural Gas</c:v>
                </c:pt>
                <c:pt idx="5">
                  <c:v>Hydropower</c:v>
                </c:pt>
              </c:strCache>
            </c:strRef>
          </c:cat>
          <c:val>
            <c:numRef>
              <c:f>(Sheet1!$E$3,Sheet1!$E$6:$E$10)</c:f>
              <c:numCache>
                <c:formatCode>0.0%</c:formatCode>
                <c:ptCount val="6"/>
                <c:pt idx="0">
                  <c:v>0.34621896042200612</c:v>
                </c:pt>
                <c:pt idx="1">
                  <c:v>1.5624800105757378E-2</c:v>
                </c:pt>
                <c:pt idx="2">
                  <c:v>0.15586420411174459</c:v>
                </c:pt>
                <c:pt idx="3">
                  <c:v>1.9744220657657387E-2</c:v>
                </c:pt>
                <c:pt idx="4">
                  <c:v>0.37627879010145027</c:v>
                </c:pt>
                <c:pt idx="5">
                  <c:v>8.626902460138422E-2</c:v>
                </c:pt>
              </c:numCache>
            </c:numRef>
          </c:val>
          <c:extLst>
            <c:ext xmlns:c16="http://schemas.microsoft.com/office/drawing/2014/chart" uri="{C3380CC4-5D6E-409C-BE32-E72D297353CC}">
              <c16:uniqueId val="{0000000B-9EB4-4A9D-81D1-5861B467B4E1}"/>
            </c:ext>
          </c:extLst>
        </c:ser>
        <c:dLbls>
          <c:showLegendKey val="0"/>
          <c:showVal val="0"/>
          <c:showCatName val="0"/>
          <c:showSerName val="0"/>
          <c:showPercent val="0"/>
          <c:showBubbleSize val="0"/>
          <c:showLeaderLines val="1"/>
        </c:dLbls>
        <c:firstSliceAng val="30"/>
      </c:pieChart>
    </c:plotArea>
    <c:plotVisOnly val="1"/>
    <c:dispBlanksAs val="gap"/>
    <c:showDLblsOverMax val="0"/>
  </c:chart>
  <c:txPr>
    <a:bodyPr/>
    <a:lstStyle/>
    <a:p>
      <a:pPr>
        <a:defRPr sz="2400" b="0">
          <a:latin typeface="+mj-lt"/>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163593613298336"/>
          <c:y val="0.14587866028011232"/>
          <c:w val="0.71618821084864392"/>
          <c:h val="0.66505857044604066"/>
        </c:manualLayout>
      </c:layout>
      <c:lineChart>
        <c:grouping val="standard"/>
        <c:varyColors val="0"/>
        <c:ser>
          <c:idx val="0"/>
          <c:order val="0"/>
          <c:tx>
            <c:v>Reservoir Discharge</c:v>
          </c:tx>
          <c:spPr>
            <a:ln w="12700">
              <a:solidFill>
                <a:srgbClr val="C00000"/>
              </a:solidFill>
              <a:prstDash val="sysDash"/>
            </a:ln>
          </c:spPr>
          <c:marker>
            <c:symbol val="none"/>
          </c:marker>
          <c:val>
            <c:numRef>
              <c:f>Hourly!$D$1:$D$168</c:f>
              <c:numCache>
                <c:formatCode>General</c:formatCode>
                <c:ptCount val="168"/>
                <c:pt idx="0">
                  <c:v>5.9375</c:v>
                </c:pt>
                <c:pt idx="1">
                  <c:v>3.9049999999999998</c:v>
                </c:pt>
                <c:pt idx="2">
                  <c:v>3.2324999999999999</c:v>
                </c:pt>
                <c:pt idx="3">
                  <c:v>3.0150000000000001</c:v>
                </c:pt>
                <c:pt idx="4">
                  <c:v>2.9550000000000001</c:v>
                </c:pt>
                <c:pt idx="5">
                  <c:v>2.9350000000000001</c:v>
                </c:pt>
                <c:pt idx="6">
                  <c:v>2.93</c:v>
                </c:pt>
                <c:pt idx="7">
                  <c:v>2.93</c:v>
                </c:pt>
                <c:pt idx="8">
                  <c:v>6.1825000000000001</c:v>
                </c:pt>
                <c:pt idx="9">
                  <c:v>15.175000000000001</c:v>
                </c:pt>
                <c:pt idx="10">
                  <c:v>17.475000000000001</c:v>
                </c:pt>
                <c:pt idx="11">
                  <c:v>13.422499999999999</c:v>
                </c:pt>
                <c:pt idx="12">
                  <c:v>6.1375000000000002</c:v>
                </c:pt>
                <c:pt idx="13">
                  <c:v>3.9474999999999998</c:v>
                </c:pt>
                <c:pt idx="14">
                  <c:v>3.2374999999999998</c:v>
                </c:pt>
                <c:pt idx="15">
                  <c:v>2.9975000000000001</c:v>
                </c:pt>
                <c:pt idx="16">
                  <c:v>2.9350000000000001</c:v>
                </c:pt>
                <c:pt idx="17">
                  <c:v>6.3324999999999996</c:v>
                </c:pt>
                <c:pt idx="18">
                  <c:v>15.5</c:v>
                </c:pt>
                <c:pt idx="19">
                  <c:v>17.524999999999999</c:v>
                </c:pt>
                <c:pt idx="20">
                  <c:v>17.725000000000001</c:v>
                </c:pt>
                <c:pt idx="21">
                  <c:v>17.725000000000001</c:v>
                </c:pt>
                <c:pt idx="22">
                  <c:v>17.7</c:v>
                </c:pt>
                <c:pt idx="23">
                  <c:v>13.365</c:v>
                </c:pt>
                <c:pt idx="24">
                  <c:v>6.1224999999999996</c:v>
                </c:pt>
                <c:pt idx="25">
                  <c:v>3.9424999999999999</c:v>
                </c:pt>
                <c:pt idx="26">
                  <c:v>3.2324999999999999</c:v>
                </c:pt>
                <c:pt idx="27">
                  <c:v>3</c:v>
                </c:pt>
                <c:pt idx="28">
                  <c:v>2.9325000000000001</c:v>
                </c:pt>
                <c:pt idx="29">
                  <c:v>2.9249999999999998</c:v>
                </c:pt>
                <c:pt idx="30">
                  <c:v>2.91</c:v>
                </c:pt>
                <c:pt idx="31">
                  <c:v>2.91</c:v>
                </c:pt>
                <c:pt idx="32">
                  <c:v>2.91</c:v>
                </c:pt>
                <c:pt idx="33">
                  <c:v>2.91</c:v>
                </c:pt>
                <c:pt idx="34">
                  <c:v>5.9649999999999999</c:v>
                </c:pt>
                <c:pt idx="35">
                  <c:v>10.8475</c:v>
                </c:pt>
                <c:pt idx="36">
                  <c:v>5.6150000000000002</c:v>
                </c:pt>
                <c:pt idx="37">
                  <c:v>3.81</c:v>
                </c:pt>
                <c:pt idx="38">
                  <c:v>3.2225000000000001</c:v>
                </c:pt>
                <c:pt idx="39">
                  <c:v>3.0325000000000002</c:v>
                </c:pt>
                <c:pt idx="40">
                  <c:v>5.835</c:v>
                </c:pt>
                <c:pt idx="41">
                  <c:v>15.55</c:v>
                </c:pt>
                <c:pt idx="42">
                  <c:v>17.975000000000001</c:v>
                </c:pt>
                <c:pt idx="43">
                  <c:v>18.350000000000001</c:v>
                </c:pt>
                <c:pt idx="44">
                  <c:v>18.399999999999999</c:v>
                </c:pt>
                <c:pt idx="45">
                  <c:v>18.399999999999999</c:v>
                </c:pt>
                <c:pt idx="46">
                  <c:v>18.375</c:v>
                </c:pt>
                <c:pt idx="47">
                  <c:v>18.399999999999999</c:v>
                </c:pt>
                <c:pt idx="48">
                  <c:v>13.4825</c:v>
                </c:pt>
                <c:pt idx="49">
                  <c:v>6.1224999999999996</c:v>
                </c:pt>
                <c:pt idx="50">
                  <c:v>3.9575</c:v>
                </c:pt>
                <c:pt idx="51">
                  <c:v>3.2650000000000001</c:v>
                </c:pt>
                <c:pt idx="52">
                  <c:v>3.0375000000000001</c:v>
                </c:pt>
                <c:pt idx="53">
                  <c:v>2.9474999999999998</c:v>
                </c:pt>
                <c:pt idx="54">
                  <c:v>2.93</c:v>
                </c:pt>
                <c:pt idx="55">
                  <c:v>2.915</c:v>
                </c:pt>
                <c:pt idx="56">
                  <c:v>2.8849999999999998</c:v>
                </c:pt>
                <c:pt idx="57">
                  <c:v>2.87</c:v>
                </c:pt>
                <c:pt idx="58">
                  <c:v>2.8624999999999998</c:v>
                </c:pt>
                <c:pt idx="59">
                  <c:v>2.8675000000000002</c:v>
                </c:pt>
                <c:pt idx="60">
                  <c:v>2.8650000000000002</c:v>
                </c:pt>
                <c:pt idx="61">
                  <c:v>2.8650000000000002</c:v>
                </c:pt>
                <c:pt idx="62">
                  <c:v>2.87</c:v>
                </c:pt>
                <c:pt idx="63">
                  <c:v>2.86</c:v>
                </c:pt>
                <c:pt idx="64">
                  <c:v>2.8624999999999998</c:v>
                </c:pt>
                <c:pt idx="65">
                  <c:v>2.82</c:v>
                </c:pt>
                <c:pt idx="66">
                  <c:v>5.9725000000000001</c:v>
                </c:pt>
                <c:pt idx="67">
                  <c:v>10.5</c:v>
                </c:pt>
                <c:pt idx="68">
                  <c:v>5.3025000000000002</c:v>
                </c:pt>
                <c:pt idx="69">
                  <c:v>3.5425</c:v>
                </c:pt>
                <c:pt idx="70">
                  <c:v>2.9449999999999998</c:v>
                </c:pt>
                <c:pt idx="71">
                  <c:v>2.7549999999999999</c:v>
                </c:pt>
                <c:pt idx="72">
                  <c:v>2.6949999999999998</c:v>
                </c:pt>
                <c:pt idx="73">
                  <c:v>2.67</c:v>
                </c:pt>
                <c:pt idx="74">
                  <c:v>2.63</c:v>
                </c:pt>
                <c:pt idx="75">
                  <c:v>2.5975000000000001</c:v>
                </c:pt>
                <c:pt idx="76">
                  <c:v>2.59</c:v>
                </c:pt>
                <c:pt idx="77">
                  <c:v>2.5950000000000002</c:v>
                </c:pt>
                <c:pt idx="78">
                  <c:v>2.59</c:v>
                </c:pt>
                <c:pt idx="79">
                  <c:v>2.58</c:v>
                </c:pt>
                <c:pt idx="80">
                  <c:v>2.5550000000000002</c:v>
                </c:pt>
                <c:pt idx="81">
                  <c:v>2.5499999999999998</c:v>
                </c:pt>
                <c:pt idx="82">
                  <c:v>2.5499999999999998</c:v>
                </c:pt>
                <c:pt idx="83">
                  <c:v>2.5499999999999998</c:v>
                </c:pt>
                <c:pt idx="84">
                  <c:v>2.56</c:v>
                </c:pt>
                <c:pt idx="85">
                  <c:v>2.5775000000000001</c:v>
                </c:pt>
                <c:pt idx="86">
                  <c:v>2.5499999999999998</c:v>
                </c:pt>
                <c:pt idx="87">
                  <c:v>2.5474999999999999</c:v>
                </c:pt>
                <c:pt idx="88">
                  <c:v>2.5150000000000001</c:v>
                </c:pt>
                <c:pt idx="89">
                  <c:v>5.3875000000000002</c:v>
                </c:pt>
                <c:pt idx="90">
                  <c:v>14.425000000000001</c:v>
                </c:pt>
                <c:pt idx="91">
                  <c:v>12.695</c:v>
                </c:pt>
                <c:pt idx="92">
                  <c:v>5.9375</c:v>
                </c:pt>
                <c:pt idx="93">
                  <c:v>3.8525</c:v>
                </c:pt>
                <c:pt idx="94">
                  <c:v>3.1575000000000002</c:v>
                </c:pt>
                <c:pt idx="95">
                  <c:v>2.95</c:v>
                </c:pt>
                <c:pt idx="96">
                  <c:v>2.87</c:v>
                </c:pt>
                <c:pt idx="97">
                  <c:v>2.835</c:v>
                </c:pt>
                <c:pt idx="98">
                  <c:v>2.82</c:v>
                </c:pt>
                <c:pt idx="99">
                  <c:v>2.82</c:v>
                </c:pt>
                <c:pt idx="100">
                  <c:v>2.82</c:v>
                </c:pt>
                <c:pt idx="101">
                  <c:v>2.82</c:v>
                </c:pt>
                <c:pt idx="102">
                  <c:v>5.8775000000000004</c:v>
                </c:pt>
                <c:pt idx="103">
                  <c:v>14.75</c:v>
                </c:pt>
                <c:pt idx="104">
                  <c:v>12.95</c:v>
                </c:pt>
                <c:pt idx="105">
                  <c:v>5.7750000000000004</c:v>
                </c:pt>
                <c:pt idx="106">
                  <c:v>3.5975000000000001</c:v>
                </c:pt>
                <c:pt idx="107">
                  <c:v>2.86</c:v>
                </c:pt>
                <c:pt idx="108">
                  <c:v>2.625</c:v>
                </c:pt>
                <c:pt idx="109">
                  <c:v>2.5525000000000002</c:v>
                </c:pt>
                <c:pt idx="110">
                  <c:v>2.5249999999999999</c:v>
                </c:pt>
                <c:pt idx="111">
                  <c:v>2.52</c:v>
                </c:pt>
                <c:pt idx="112">
                  <c:v>2.5150000000000001</c:v>
                </c:pt>
                <c:pt idx="113">
                  <c:v>5.7074999999999996</c:v>
                </c:pt>
                <c:pt idx="114">
                  <c:v>14.6</c:v>
                </c:pt>
                <c:pt idx="115">
                  <c:v>12.0525</c:v>
                </c:pt>
                <c:pt idx="116">
                  <c:v>5.6775000000000002</c:v>
                </c:pt>
                <c:pt idx="117">
                  <c:v>3.7250000000000001</c:v>
                </c:pt>
                <c:pt idx="118">
                  <c:v>3.085</c:v>
                </c:pt>
                <c:pt idx="119">
                  <c:v>2.875</c:v>
                </c:pt>
                <c:pt idx="120">
                  <c:v>2.81</c:v>
                </c:pt>
                <c:pt idx="121">
                  <c:v>2.7450000000000001</c:v>
                </c:pt>
                <c:pt idx="122">
                  <c:v>2.74</c:v>
                </c:pt>
                <c:pt idx="123">
                  <c:v>2.78</c:v>
                </c:pt>
                <c:pt idx="124">
                  <c:v>2.7949999999999999</c:v>
                </c:pt>
                <c:pt idx="125">
                  <c:v>2.7825000000000002</c:v>
                </c:pt>
                <c:pt idx="126">
                  <c:v>5.73</c:v>
                </c:pt>
                <c:pt idx="127">
                  <c:v>14.074999999999999</c:v>
                </c:pt>
                <c:pt idx="128">
                  <c:v>13.4</c:v>
                </c:pt>
                <c:pt idx="129">
                  <c:v>8.1575000000000006</c:v>
                </c:pt>
                <c:pt idx="130">
                  <c:v>4.4175000000000004</c:v>
                </c:pt>
                <c:pt idx="131">
                  <c:v>3.1850000000000001</c:v>
                </c:pt>
                <c:pt idx="132">
                  <c:v>2.7725</c:v>
                </c:pt>
                <c:pt idx="133">
                  <c:v>2.64</c:v>
                </c:pt>
                <c:pt idx="134">
                  <c:v>2.5950000000000002</c:v>
                </c:pt>
                <c:pt idx="135">
                  <c:v>2.59</c:v>
                </c:pt>
                <c:pt idx="136">
                  <c:v>2.59</c:v>
                </c:pt>
                <c:pt idx="137">
                  <c:v>5.5</c:v>
                </c:pt>
                <c:pt idx="138">
                  <c:v>14.425000000000001</c:v>
                </c:pt>
                <c:pt idx="139">
                  <c:v>16.55</c:v>
                </c:pt>
                <c:pt idx="140">
                  <c:v>12.532500000000001</c:v>
                </c:pt>
                <c:pt idx="141">
                  <c:v>5.6475</c:v>
                </c:pt>
                <c:pt idx="142">
                  <c:v>3.53</c:v>
                </c:pt>
                <c:pt idx="143">
                  <c:v>2.8275000000000001</c:v>
                </c:pt>
                <c:pt idx="144">
                  <c:v>2.62</c:v>
                </c:pt>
                <c:pt idx="145">
                  <c:v>2.7149999999999999</c:v>
                </c:pt>
                <c:pt idx="146">
                  <c:v>2.77</c:v>
                </c:pt>
                <c:pt idx="147">
                  <c:v>2.77</c:v>
                </c:pt>
                <c:pt idx="148">
                  <c:v>2.77</c:v>
                </c:pt>
                <c:pt idx="149">
                  <c:v>2.77</c:v>
                </c:pt>
                <c:pt idx="150">
                  <c:v>5.6675000000000004</c:v>
                </c:pt>
                <c:pt idx="151">
                  <c:v>13.9</c:v>
                </c:pt>
                <c:pt idx="152">
                  <c:v>15.824999999999999</c:v>
                </c:pt>
                <c:pt idx="153">
                  <c:v>16.175000000000001</c:v>
                </c:pt>
                <c:pt idx="154">
                  <c:v>12.2075</c:v>
                </c:pt>
                <c:pt idx="155">
                  <c:v>5.7474999999999996</c:v>
                </c:pt>
                <c:pt idx="156">
                  <c:v>3.7450000000000001</c:v>
                </c:pt>
                <c:pt idx="157">
                  <c:v>3.105</c:v>
                </c:pt>
                <c:pt idx="158">
                  <c:v>2.89</c:v>
                </c:pt>
                <c:pt idx="159">
                  <c:v>2.8250000000000002</c:v>
                </c:pt>
                <c:pt idx="160">
                  <c:v>2.8050000000000002</c:v>
                </c:pt>
                <c:pt idx="161">
                  <c:v>5.85</c:v>
                </c:pt>
                <c:pt idx="162">
                  <c:v>14.375</c:v>
                </c:pt>
                <c:pt idx="163">
                  <c:v>16.375</c:v>
                </c:pt>
                <c:pt idx="164">
                  <c:v>16.75</c:v>
                </c:pt>
                <c:pt idx="165">
                  <c:v>12.62</c:v>
                </c:pt>
                <c:pt idx="166">
                  <c:v>5.8650000000000002</c:v>
                </c:pt>
                <c:pt idx="167">
                  <c:v>3.8</c:v>
                </c:pt>
              </c:numCache>
            </c:numRef>
          </c:val>
          <c:smooth val="0"/>
          <c:extLst>
            <c:ext xmlns:c16="http://schemas.microsoft.com/office/drawing/2014/chart" uri="{C3380CC4-5D6E-409C-BE32-E72D297353CC}">
              <c16:uniqueId val="{00000000-94E7-4595-B931-F60D913B95AE}"/>
            </c:ext>
          </c:extLst>
        </c:ser>
        <c:dLbls>
          <c:showLegendKey val="0"/>
          <c:showVal val="0"/>
          <c:showCatName val="0"/>
          <c:showSerName val="0"/>
          <c:showPercent val="0"/>
          <c:showBubbleSize val="0"/>
        </c:dLbls>
        <c:marker val="1"/>
        <c:smooth val="0"/>
        <c:axId val="83907712"/>
        <c:axId val="83909632"/>
      </c:lineChart>
      <c:lineChart>
        <c:grouping val="standard"/>
        <c:varyColors val="0"/>
        <c:ser>
          <c:idx val="2"/>
          <c:order val="1"/>
          <c:tx>
            <c:v>Demand</c:v>
          </c:tx>
          <c:spPr>
            <a:ln w="6350">
              <a:noFill/>
              <a:prstDash val="solid"/>
            </a:ln>
          </c:spPr>
          <c:marker>
            <c:symbol val="none"/>
          </c:marker>
          <c:val>
            <c:numRef>
              <c:f>Hourly!$F$1:$F$168</c:f>
              <c:numCache>
                <c:formatCode>General</c:formatCode>
                <c:ptCount val="168"/>
                <c:pt idx="0">
                  <c:v>9.23</c:v>
                </c:pt>
                <c:pt idx="1">
                  <c:v>9.0060000000000002</c:v>
                </c:pt>
                <c:pt idx="2">
                  <c:v>8.9580000000000002</c:v>
                </c:pt>
                <c:pt idx="3">
                  <c:v>9.0069999999999997</c:v>
                </c:pt>
                <c:pt idx="4">
                  <c:v>9.19</c:v>
                </c:pt>
                <c:pt idx="5">
                  <c:v>9.4890000000000008</c:v>
                </c:pt>
                <c:pt idx="6">
                  <c:v>9.9329999999999998</c:v>
                </c:pt>
                <c:pt idx="7">
                  <c:v>10.436999999999999</c:v>
                </c:pt>
                <c:pt idx="8">
                  <c:v>10.826000000000001</c:v>
                </c:pt>
                <c:pt idx="9">
                  <c:v>10.739000000000001</c:v>
                </c:pt>
                <c:pt idx="10">
                  <c:v>10.369</c:v>
                </c:pt>
                <c:pt idx="11">
                  <c:v>9.9269999999999996</c:v>
                </c:pt>
                <c:pt idx="12">
                  <c:v>9.6210000000000004</c:v>
                </c:pt>
                <c:pt idx="13">
                  <c:v>9.3279999999999994</c:v>
                </c:pt>
                <c:pt idx="14">
                  <c:v>9.1790000000000003</c:v>
                </c:pt>
                <c:pt idx="15">
                  <c:v>9.1820000000000004</c:v>
                </c:pt>
                <c:pt idx="16">
                  <c:v>9.673</c:v>
                </c:pt>
                <c:pt idx="17">
                  <c:v>10.98</c:v>
                </c:pt>
                <c:pt idx="18">
                  <c:v>11.326000000000001</c:v>
                </c:pt>
                <c:pt idx="19">
                  <c:v>11.356999999999999</c:v>
                </c:pt>
                <c:pt idx="20">
                  <c:v>11.294</c:v>
                </c:pt>
                <c:pt idx="21">
                  <c:v>10.933999999999999</c:v>
                </c:pt>
                <c:pt idx="22">
                  <c:v>10.336</c:v>
                </c:pt>
                <c:pt idx="23">
                  <c:v>9.67</c:v>
                </c:pt>
                <c:pt idx="24">
                  <c:v>9.0310000000000006</c:v>
                </c:pt>
                <c:pt idx="25">
                  <c:v>8.8320000000000007</c:v>
                </c:pt>
                <c:pt idx="26">
                  <c:v>8.8000000000000007</c:v>
                </c:pt>
                <c:pt idx="27">
                  <c:v>8.8729999999999993</c:v>
                </c:pt>
                <c:pt idx="28">
                  <c:v>9.2189999999999994</c:v>
                </c:pt>
                <c:pt idx="29">
                  <c:v>10.004</c:v>
                </c:pt>
                <c:pt idx="30">
                  <c:v>11.185</c:v>
                </c:pt>
                <c:pt idx="31">
                  <c:v>11.762</c:v>
                </c:pt>
                <c:pt idx="32">
                  <c:v>11.712</c:v>
                </c:pt>
                <c:pt idx="33">
                  <c:v>11.529</c:v>
                </c:pt>
                <c:pt idx="34">
                  <c:v>11.284000000000001</c:v>
                </c:pt>
                <c:pt idx="35">
                  <c:v>11.002000000000001</c:v>
                </c:pt>
                <c:pt idx="36">
                  <c:v>10.678000000000001</c:v>
                </c:pt>
                <c:pt idx="37">
                  <c:v>10.459</c:v>
                </c:pt>
                <c:pt idx="38">
                  <c:v>10.358000000000001</c:v>
                </c:pt>
                <c:pt idx="39">
                  <c:v>10.398999999999999</c:v>
                </c:pt>
                <c:pt idx="40">
                  <c:v>10.84</c:v>
                </c:pt>
                <c:pt idx="41">
                  <c:v>11.907999999999999</c:v>
                </c:pt>
                <c:pt idx="42">
                  <c:v>12</c:v>
                </c:pt>
                <c:pt idx="43">
                  <c:v>11.766</c:v>
                </c:pt>
                <c:pt idx="44">
                  <c:v>11.489000000000001</c:v>
                </c:pt>
                <c:pt idx="45">
                  <c:v>10.967000000000001</c:v>
                </c:pt>
                <c:pt idx="46">
                  <c:v>10.087999999999999</c:v>
                </c:pt>
                <c:pt idx="47">
                  <c:v>9.2050000000000001</c:v>
                </c:pt>
                <c:pt idx="48">
                  <c:v>8.9120000000000008</c:v>
                </c:pt>
                <c:pt idx="49">
                  <c:v>8.6419999999999995</c:v>
                </c:pt>
                <c:pt idx="50">
                  <c:v>8.5020000000000007</c:v>
                </c:pt>
                <c:pt idx="51">
                  <c:v>8.5</c:v>
                </c:pt>
                <c:pt idx="52">
                  <c:v>8.7650000000000006</c:v>
                </c:pt>
                <c:pt idx="53">
                  <c:v>9.4390000000000001</c:v>
                </c:pt>
                <c:pt idx="54">
                  <c:v>10.544</c:v>
                </c:pt>
                <c:pt idx="55">
                  <c:v>11.169</c:v>
                </c:pt>
                <c:pt idx="56">
                  <c:v>11.257999999999999</c:v>
                </c:pt>
                <c:pt idx="57">
                  <c:v>11.272</c:v>
                </c:pt>
                <c:pt idx="58">
                  <c:v>11.164</c:v>
                </c:pt>
                <c:pt idx="59">
                  <c:v>10.993</c:v>
                </c:pt>
                <c:pt idx="60">
                  <c:v>10.826000000000001</c:v>
                </c:pt>
                <c:pt idx="61">
                  <c:v>10.663</c:v>
                </c:pt>
                <c:pt idx="62">
                  <c:v>10.616</c:v>
                </c:pt>
                <c:pt idx="63">
                  <c:v>10.766</c:v>
                </c:pt>
                <c:pt idx="64">
                  <c:v>11.340999999999999</c:v>
                </c:pt>
                <c:pt idx="65">
                  <c:v>12.523999999999999</c:v>
                </c:pt>
                <c:pt idx="66">
                  <c:v>12.6</c:v>
                </c:pt>
                <c:pt idx="67">
                  <c:v>12.455</c:v>
                </c:pt>
                <c:pt idx="68">
                  <c:v>12.271000000000001</c:v>
                </c:pt>
                <c:pt idx="69">
                  <c:v>11.839</c:v>
                </c:pt>
                <c:pt idx="70">
                  <c:v>11.058</c:v>
                </c:pt>
                <c:pt idx="71">
                  <c:v>10.250999999999999</c:v>
                </c:pt>
                <c:pt idx="72">
                  <c:v>9.2240000000000002</c:v>
                </c:pt>
                <c:pt idx="73">
                  <c:v>8.9710000000000001</c:v>
                </c:pt>
                <c:pt idx="74">
                  <c:v>8.91</c:v>
                </c:pt>
                <c:pt idx="75">
                  <c:v>8.99</c:v>
                </c:pt>
                <c:pt idx="76">
                  <c:v>9.3030000000000008</c:v>
                </c:pt>
                <c:pt idx="77">
                  <c:v>10.053000000000001</c:v>
                </c:pt>
                <c:pt idx="78">
                  <c:v>11.218</c:v>
                </c:pt>
                <c:pt idx="79">
                  <c:v>11.762</c:v>
                </c:pt>
                <c:pt idx="80">
                  <c:v>11.675000000000001</c:v>
                </c:pt>
                <c:pt idx="81">
                  <c:v>11.404</c:v>
                </c:pt>
                <c:pt idx="82">
                  <c:v>11.11</c:v>
                </c:pt>
                <c:pt idx="83">
                  <c:v>10.785</c:v>
                </c:pt>
                <c:pt idx="84">
                  <c:v>10.473000000000001</c:v>
                </c:pt>
                <c:pt idx="85">
                  <c:v>10.247</c:v>
                </c:pt>
                <c:pt idx="86">
                  <c:v>10.117000000000001</c:v>
                </c:pt>
                <c:pt idx="87">
                  <c:v>10.125999999999999</c:v>
                </c:pt>
                <c:pt idx="88">
                  <c:v>10.571</c:v>
                </c:pt>
                <c:pt idx="89">
                  <c:v>11.631</c:v>
                </c:pt>
                <c:pt idx="90">
                  <c:v>11.853999999999999</c:v>
                </c:pt>
                <c:pt idx="91">
                  <c:v>11.768000000000001</c:v>
                </c:pt>
                <c:pt idx="92">
                  <c:v>11.638999999999999</c:v>
                </c:pt>
                <c:pt idx="93">
                  <c:v>11.204000000000001</c:v>
                </c:pt>
                <c:pt idx="94">
                  <c:v>10.47</c:v>
                </c:pt>
                <c:pt idx="95">
                  <c:v>9.6590000000000007</c:v>
                </c:pt>
                <c:pt idx="96">
                  <c:v>8.5640000000000001</c:v>
                </c:pt>
                <c:pt idx="97">
                  <c:v>8.2059999999999995</c:v>
                </c:pt>
                <c:pt idx="98">
                  <c:v>8</c:v>
                </c:pt>
                <c:pt idx="99">
                  <c:v>8.202</c:v>
                </c:pt>
                <c:pt idx="100">
                  <c:v>8.7050000000000001</c:v>
                </c:pt>
                <c:pt idx="101">
                  <c:v>9.5679999999999996</c:v>
                </c:pt>
                <c:pt idx="102">
                  <c:v>10.85</c:v>
                </c:pt>
                <c:pt idx="103">
                  <c:v>11.615</c:v>
                </c:pt>
                <c:pt idx="104">
                  <c:v>11.554</c:v>
                </c:pt>
                <c:pt idx="105">
                  <c:v>11.276</c:v>
                </c:pt>
                <c:pt idx="106">
                  <c:v>10.999000000000001</c:v>
                </c:pt>
                <c:pt idx="107">
                  <c:v>10.635999999999999</c:v>
                </c:pt>
                <c:pt idx="108">
                  <c:v>10.263</c:v>
                </c:pt>
                <c:pt idx="109">
                  <c:v>9.9770000000000003</c:v>
                </c:pt>
                <c:pt idx="110">
                  <c:v>9.8379999999999992</c:v>
                </c:pt>
                <c:pt idx="111">
                  <c:v>9.82</c:v>
                </c:pt>
                <c:pt idx="112">
                  <c:v>10.224</c:v>
                </c:pt>
                <c:pt idx="113">
                  <c:v>11.334</c:v>
                </c:pt>
                <c:pt idx="114">
                  <c:v>11.667999999999999</c:v>
                </c:pt>
                <c:pt idx="115">
                  <c:v>11.739000000000001</c:v>
                </c:pt>
                <c:pt idx="116">
                  <c:v>11.8</c:v>
                </c:pt>
                <c:pt idx="117">
                  <c:v>11.519</c:v>
                </c:pt>
                <c:pt idx="118">
                  <c:v>10.82</c:v>
                </c:pt>
                <c:pt idx="119">
                  <c:v>10.106</c:v>
                </c:pt>
                <c:pt idx="120">
                  <c:v>9.641</c:v>
                </c:pt>
                <c:pt idx="121">
                  <c:v>9.4049999999999994</c:v>
                </c:pt>
                <c:pt idx="122">
                  <c:v>9.4</c:v>
                </c:pt>
                <c:pt idx="123">
                  <c:v>9.5139999999999993</c:v>
                </c:pt>
                <c:pt idx="124">
                  <c:v>9.8320000000000007</c:v>
                </c:pt>
                <c:pt idx="125">
                  <c:v>10.574999999999999</c:v>
                </c:pt>
                <c:pt idx="126">
                  <c:v>11.624000000000001</c:v>
                </c:pt>
                <c:pt idx="127">
                  <c:v>12.273</c:v>
                </c:pt>
                <c:pt idx="128">
                  <c:v>12.345000000000001</c:v>
                </c:pt>
                <c:pt idx="129">
                  <c:v>12.221</c:v>
                </c:pt>
                <c:pt idx="130">
                  <c:v>11.98</c:v>
                </c:pt>
                <c:pt idx="131">
                  <c:v>11.679</c:v>
                </c:pt>
                <c:pt idx="132">
                  <c:v>11.302</c:v>
                </c:pt>
                <c:pt idx="133">
                  <c:v>11.029</c:v>
                </c:pt>
                <c:pt idx="134">
                  <c:v>10.894</c:v>
                </c:pt>
                <c:pt idx="135">
                  <c:v>10.920999999999999</c:v>
                </c:pt>
                <c:pt idx="136">
                  <c:v>11.401999999999999</c:v>
                </c:pt>
                <c:pt idx="137">
                  <c:v>12.582000000000001</c:v>
                </c:pt>
                <c:pt idx="138">
                  <c:v>12.8</c:v>
                </c:pt>
                <c:pt idx="139">
                  <c:v>12.643000000000001</c:v>
                </c:pt>
                <c:pt idx="140">
                  <c:v>12.599</c:v>
                </c:pt>
                <c:pt idx="141">
                  <c:v>12.422000000000001</c:v>
                </c:pt>
                <c:pt idx="142">
                  <c:v>11.954000000000001</c:v>
                </c:pt>
                <c:pt idx="143">
                  <c:v>11.353999999999999</c:v>
                </c:pt>
                <c:pt idx="144">
                  <c:v>10.875</c:v>
                </c:pt>
                <c:pt idx="145">
                  <c:v>10.666</c:v>
                </c:pt>
                <c:pt idx="146">
                  <c:v>10.691000000000001</c:v>
                </c:pt>
                <c:pt idx="147">
                  <c:v>10.827</c:v>
                </c:pt>
                <c:pt idx="148">
                  <c:v>11.025</c:v>
                </c:pt>
                <c:pt idx="149">
                  <c:v>11.505000000000001</c:v>
                </c:pt>
                <c:pt idx="150">
                  <c:v>12.048</c:v>
                </c:pt>
                <c:pt idx="151">
                  <c:v>12.596</c:v>
                </c:pt>
                <c:pt idx="152">
                  <c:v>12.9</c:v>
                </c:pt>
                <c:pt idx="153">
                  <c:v>12.736000000000001</c:v>
                </c:pt>
                <c:pt idx="154">
                  <c:v>12.269</c:v>
                </c:pt>
                <c:pt idx="155">
                  <c:v>11.753</c:v>
                </c:pt>
                <c:pt idx="156">
                  <c:v>11.145</c:v>
                </c:pt>
                <c:pt idx="157">
                  <c:v>10.694000000000001</c:v>
                </c:pt>
                <c:pt idx="158">
                  <c:v>10.358000000000001</c:v>
                </c:pt>
                <c:pt idx="159">
                  <c:v>10.3</c:v>
                </c:pt>
                <c:pt idx="160">
                  <c:v>10.782</c:v>
                </c:pt>
                <c:pt idx="161">
                  <c:v>12.03</c:v>
                </c:pt>
                <c:pt idx="162">
                  <c:v>12.425000000000001</c:v>
                </c:pt>
                <c:pt idx="163">
                  <c:v>12.397</c:v>
                </c:pt>
                <c:pt idx="164">
                  <c:v>12.398999999999999</c:v>
                </c:pt>
                <c:pt idx="165">
                  <c:v>12.279</c:v>
                </c:pt>
                <c:pt idx="166">
                  <c:v>11.875</c:v>
                </c:pt>
                <c:pt idx="167">
                  <c:v>11.311</c:v>
                </c:pt>
              </c:numCache>
            </c:numRef>
          </c:val>
          <c:smooth val="0"/>
          <c:extLst>
            <c:ext xmlns:c16="http://schemas.microsoft.com/office/drawing/2014/chart" uri="{C3380CC4-5D6E-409C-BE32-E72D297353CC}">
              <c16:uniqueId val="{00000001-94E7-4595-B931-F60D913B95AE}"/>
            </c:ext>
          </c:extLst>
        </c:ser>
        <c:dLbls>
          <c:showLegendKey val="0"/>
          <c:showVal val="0"/>
          <c:showCatName val="0"/>
          <c:showSerName val="0"/>
          <c:showPercent val="0"/>
          <c:showBubbleSize val="0"/>
        </c:dLbls>
        <c:marker val="1"/>
        <c:smooth val="0"/>
        <c:axId val="83913728"/>
        <c:axId val="83911808"/>
      </c:lineChart>
      <c:catAx>
        <c:axId val="83907712"/>
        <c:scaling>
          <c:orientation val="minMax"/>
        </c:scaling>
        <c:delete val="0"/>
        <c:axPos val="b"/>
        <c:majorTickMark val="none"/>
        <c:minorTickMark val="none"/>
        <c:tickLblPos val="none"/>
        <c:spPr>
          <a:ln>
            <a:solidFill>
              <a:sysClr val="windowText" lastClr="000000"/>
            </a:solidFill>
          </a:ln>
        </c:spPr>
        <c:crossAx val="83909632"/>
        <c:crosses val="autoZero"/>
        <c:auto val="1"/>
        <c:lblAlgn val="ctr"/>
        <c:lblOffset val="100"/>
        <c:tickLblSkip val="24"/>
        <c:noMultiLvlLbl val="0"/>
      </c:catAx>
      <c:valAx>
        <c:axId val="83909632"/>
        <c:scaling>
          <c:orientation val="minMax"/>
        </c:scaling>
        <c:delete val="0"/>
        <c:axPos val="l"/>
        <c:title>
          <c:tx>
            <c:rich>
              <a:bodyPr rot="-5400000" vert="horz"/>
              <a:lstStyle/>
              <a:p>
                <a:pPr>
                  <a:defRPr sz="2000" b="0"/>
                </a:pPr>
                <a:r>
                  <a:rPr lang="en-US" sz="2000" b="0" dirty="0"/>
                  <a:t>River Discharge (1000  ft3/s)</a:t>
                </a:r>
              </a:p>
            </c:rich>
          </c:tx>
          <c:layout>
            <c:manualLayout>
              <c:xMode val="edge"/>
              <c:yMode val="edge"/>
              <c:x val="4.9678696412948378E-2"/>
              <c:y val="0.19057064266597795"/>
            </c:manualLayout>
          </c:layout>
          <c:overlay val="0"/>
        </c:title>
        <c:numFmt formatCode="General" sourceLinked="1"/>
        <c:majorTickMark val="out"/>
        <c:minorTickMark val="none"/>
        <c:tickLblPos val="nextTo"/>
        <c:spPr>
          <a:ln>
            <a:solidFill>
              <a:sysClr val="windowText" lastClr="000000"/>
            </a:solidFill>
          </a:ln>
        </c:spPr>
        <c:txPr>
          <a:bodyPr/>
          <a:lstStyle/>
          <a:p>
            <a:pPr>
              <a:defRPr sz="1600"/>
            </a:pPr>
            <a:endParaRPr lang="en-US"/>
          </a:p>
        </c:txPr>
        <c:crossAx val="83907712"/>
        <c:crosses val="autoZero"/>
        <c:crossBetween val="between"/>
        <c:majorUnit val="4"/>
      </c:valAx>
      <c:valAx>
        <c:axId val="83911808"/>
        <c:scaling>
          <c:orientation val="minMax"/>
          <c:min val="6"/>
        </c:scaling>
        <c:delete val="0"/>
        <c:axPos val="r"/>
        <c:title>
          <c:tx>
            <c:rich>
              <a:bodyPr rot="-5400000" vert="horz"/>
              <a:lstStyle/>
              <a:p>
                <a:pPr>
                  <a:defRPr sz="2000" b="0"/>
                </a:pPr>
                <a:r>
                  <a:rPr lang="en-US" sz="2000" b="0"/>
                  <a:t>Electricity Demand (GWh)</a:t>
                </a:r>
              </a:p>
            </c:rich>
          </c:tx>
          <c:layout>
            <c:manualLayout>
              <c:xMode val="edge"/>
              <c:yMode val="edge"/>
              <c:x val="0.91337390638670168"/>
              <c:y val="0.20659944800717578"/>
            </c:manualLayout>
          </c:layout>
          <c:overlay val="0"/>
        </c:title>
        <c:numFmt formatCode="General" sourceLinked="1"/>
        <c:majorTickMark val="out"/>
        <c:minorTickMark val="none"/>
        <c:tickLblPos val="nextTo"/>
        <c:spPr>
          <a:ln>
            <a:solidFill>
              <a:sysClr val="windowText" lastClr="000000"/>
            </a:solidFill>
          </a:ln>
        </c:spPr>
        <c:txPr>
          <a:bodyPr/>
          <a:lstStyle/>
          <a:p>
            <a:pPr>
              <a:defRPr sz="1600"/>
            </a:pPr>
            <a:endParaRPr lang="en-US"/>
          </a:p>
        </c:txPr>
        <c:crossAx val="83913728"/>
        <c:crosses val="max"/>
        <c:crossBetween val="between"/>
        <c:majorUnit val="2"/>
      </c:valAx>
      <c:catAx>
        <c:axId val="83913728"/>
        <c:scaling>
          <c:orientation val="minMax"/>
        </c:scaling>
        <c:delete val="1"/>
        <c:axPos val="b"/>
        <c:majorTickMark val="out"/>
        <c:minorTickMark val="none"/>
        <c:tickLblPos val="nextTo"/>
        <c:crossAx val="83911808"/>
        <c:crosses val="autoZero"/>
        <c:auto val="1"/>
        <c:lblAlgn val="ctr"/>
        <c:lblOffset val="100"/>
        <c:noMultiLvlLbl val="0"/>
      </c:catAx>
      <c:spPr>
        <a:noFill/>
        <a:ln>
          <a:noFill/>
        </a:ln>
      </c:spPr>
    </c:plotArea>
    <c:legend>
      <c:legendPos val="b"/>
      <c:legendEntry>
        <c:idx val="1"/>
        <c:delete val="1"/>
      </c:legendEntry>
      <c:layout>
        <c:manualLayout>
          <c:xMode val="edge"/>
          <c:yMode val="edge"/>
          <c:x val="0.46666666666666667"/>
          <c:y val="6.0650659715744279E-2"/>
          <c:w val="0.33055555555555555"/>
          <c:h val="0.12321610245441197"/>
        </c:manualLayout>
      </c:layout>
      <c:overlay val="0"/>
    </c:legend>
    <c:plotVisOnly val="1"/>
    <c:dispBlanksAs val="gap"/>
    <c:showDLblsOverMax val="0"/>
  </c:chart>
  <c:spPr>
    <a:ln>
      <a:noFill/>
    </a:ln>
  </c:spPr>
  <c:txPr>
    <a:bodyPr/>
    <a:lstStyle/>
    <a:p>
      <a:pPr>
        <a:defRPr sz="1800">
          <a:solidFill>
            <a:schemeClr val="tx1"/>
          </a:solidFill>
          <a:latin typeface="Gill Sans MT" panose="020B0502020104020203"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163593613298336"/>
          <c:y val="0.20574234470691163"/>
          <c:w val="0.77729932195975504"/>
          <c:h val="0.63277063283756196"/>
        </c:manualLayout>
      </c:layout>
      <c:lineChart>
        <c:grouping val="standard"/>
        <c:varyColors val="0"/>
        <c:ser>
          <c:idx val="0"/>
          <c:order val="0"/>
          <c:tx>
            <c:v>Reservoir Discharge</c:v>
          </c:tx>
          <c:spPr>
            <a:ln w="12700">
              <a:noFill/>
            </a:ln>
          </c:spPr>
          <c:marker>
            <c:symbol val="none"/>
          </c:marker>
          <c:val>
            <c:numRef>
              <c:f>Hourly!$D$1:$D$168</c:f>
              <c:numCache>
                <c:formatCode>General</c:formatCode>
                <c:ptCount val="168"/>
                <c:pt idx="0">
                  <c:v>5.9375</c:v>
                </c:pt>
                <c:pt idx="1">
                  <c:v>3.9049999999999998</c:v>
                </c:pt>
                <c:pt idx="2">
                  <c:v>3.2324999999999999</c:v>
                </c:pt>
                <c:pt idx="3">
                  <c:v>3.0150000000000001</c:v>
                </c:pt>
                <c:pt idx="4">
                  <c:v>2.9550000000000001</c:v>
                </c:pt>
                <c:pt idx="5">
                  <c:v>2.9350000000000001</c:v>
                </c:pt>
                <c:pt idx="6">
                  <c:v>2.93</c:v>
                </c:pt>
                <c:pt idx="7">
                  <c:v>2.93</c:v>
                </c:pt>
                <c:pt idx="8">
                  <c:v>6.1825000000000001</c:v>
                </c:pt>
                <c:pt idx="9">
                  <c:v>15.175000000000001</c:v>
                </c:pt>
                <c:pt idx="10">
                  <c:v>17.475000000000001</c:v>
                </c:pt>
                <c:pt idx="11">
                  <c:v>13.422499999999999</c:v>
                </c:pt>
                <c:pt idx="12">
                  <c:v>6.1375000000000002</c:v>
                </c:pt>
                <c:pt idx="13">
                  <c:v>3.9474999999999998</c:v>
                </c:pt>
                <c:pt idx="14">
                  <c:v>3.2374999999999998</c:v>
                </c:pt>
                <c:pt idx="15">
                  <c:v>2.9975000000000001</c:v>
                </c:pt>
                <c:pt idx="16">
                  <c:v>2.9350000000000001</c:v>
                </c:pt>
                <c:pt idx="17">
                  <c:v>6.3324999999999996</c:v>
                </c:pt>
                <c:pt idx="18">
                  <c:v>15.5</c:v>
                </c:pt>
                <c:pt idx="19">
                  <c:v>17.524999999999999</c:v>
                </c:pt>
                <c:pt idx="20">
                  <c:v>17.725000000000001</c:v>
                </c:pt>
                <c:pt idx="21">
                  <c:v>17.725000000000001</c:v>
                </c:pt>
                <c:pt idx="22">
                  <c:v>17.7</c:v>
                </c:pt>
                <c:pt idx="23">
                  <c:v>13.365</c:v>
                </c:pt>
                <c:pt idx="24">
                  <c:v>6.1224999999999996</c:v>
                </c:pt>
                <c:pt idx="25">
                  <c:v>3.9424999999999999</c:v>
                </c:pt>
                <c:pt idx="26">
                  <c:v>3.2324999999999999</c:v>
                </c:pt>
                <c:pt idx="27">
                  <c:v>3</c:v>
                </c:pt>
                <c:pt idx="28">
                  <c:v>2.9325000000000001</c:v>
                </c:pt>
                <c:pt idx="29">
                  <c:v>2.9249999999999998</c:v>
                </c:pt>
                <c:pt idx="30">
                  <c:v>2.91</c:v>
                </c:pt>
                <c:pt idx="31">
                  <c:v>2.91</c:v>
                </c:pt>
                <c:pt idx="32">
                  <c:v>2.91</c:v>
                </c:pt>
                <c:pt idx="33">
                  <c:v>2.91</c:v>
                </c:pt>
                <c:pt idx="34">
                  <c:v>5.9649999999999999</c:v>
                </c:pt>
                <c:pt idx="35">
                  <c:v>10.8475</c:v>
                </c:pt>
                <c:pt idx="36">
                  <c:v>5.6150000000000002</c:v>
                </c:pt>
                <c:pt idx="37">
                  <c:v>3.81</c:v>
                </c:pt>
                <c:pt idx="38">
                  <c:v>3.2225000000000001</c:v>
                </c:pt>
                <c:pt idx="39">
                  <c:v>3.0325000000000002</c:v>
                </c:pt>
                <c:pt idx="40">
                  <c:v>5.835</c:v>
                </c:pt>
                <c:pt idx="41">
                  <c:v>15.55</c:v>
                </c:pt>
                <c:pt idx="42">
                  <c:v>17.975000000000001</c:v>
                </c:pt>
                <c:pt idx="43">
                  <c:v>18.350000000000001</c:v>
                </c:pt>
                <c:pt idx="44">
                  <c:v>18.399999999999999</c:v>
                </c:pt>
                <c:pt idx="45">
                  <c:v>18.399999999999999</c:v>
                </c:pt>
                <c:pt idx="46">
                  <c:v>18.375</c:v>
                </c:pt>
                <c:pt idx="47">
                  <c:v>18.399999999999999</c:v>
                </c:pt>
                <c:pt idx="48">
                  <c:v>13.4825</c:v>
                </c:pt>
                <c:pt idx="49">
                  <c:v>6.1224999999999996</c:v>
                </c:pt>
                <c:pt idx="50">
                  <c:v>3.9575</c:v>
                </c:pt>
                <c:pt idx="51">
                  <c:v>3.2650000000000001</c:v>
                </c:pt>
                <c:pt idx="52">
                  <c:v>3.0375000000000001</c:v>
                </c:pt>
                <c:pt idx="53">
                  <c:v>2.9474999999999998</c:v>
                </c:pt>
                <c:pt idx="54">
                  <c:v>2.93</c:v>
                </c:pt>
                <c:pt idx="55">
                  <c:v>2.915</c:v>
                </c:pt>
                <c:pt idx="56">
                  <c:v>2.8849999999999998</c:v>
                </c:pt>
                <c:pt idx="57">
                  <c:v>2.87</c:v>
                </c:pt>
                <c:pt idx="58">
                  <c:v>2.8624999999999998</c:v>
                </c:pt>
                <c:pt idx="59">
                  <c:v>2.8675000000000002</c:v>
                </c:pt>
                <c:pt idx="60">
                  <c:v>2.8650000000000002</c:v>
                </c:pt>
                <c:pt idx="61">
                  <c:v>2.8650000000000002</c:v>
                </c:pt>
                <c:pt idx="62">
                  <c:v>2.87</c:v>
                </c:pt>
                <c:pt idx="63">
                  <c:v>2.86</c:v>
                </c:pt>
                <c:pt idx="64">
                  <c:v>2.8624999999999998</c:v>
                </c:pt>
                <c:pt idx="65">
                  <c:v>2.82</c:v>
                </c:pt>
                <c:pt idx="66">
                  <c:v>5.9725000000000001</c:v>
                </c:pt>
                <c:pt idx="67">
                  <c:v>10.5</c:v>
                </c:pt>
                <c:pt idx="68">
                  <c:v>5.3025000000000002</c:v>
                </c:pt>
                <c:pt idx="69">
                  <c:v>3.5425</c:v>
                </c:pt>
                <c:pt idx="70">
                  <c:v>2.9449999999999998</c:v>
                </c:pt>
                <c:pt idx="71">
                  <c:v>2.7549999999999999</c:v>
                </c:pt>
                <c:pt idx="72">
                  <c:v>2.6949999999999998</c:v>
                </c:pt>
                <c:pt idx="73">
                  <c:v>2.67</c:v>
                </c:pt>
                <c:pt idx="74">
                  <c:v>2.63</c:v>
                </c:pt>
                <c:pt idx="75">
                  <c:v>2.5975000000000001</c:v>
                </c:pt>
                <c:pt idx="76">
                  <c:v>2.59</c:v>
                </c:pt>
                <c:pt idx="77">
                  <c:v>2.5950000000000002</c:v>
                </c:pt>
                <c:pt idx="78">
                  <c:v>2.59</c:v>
                </c:pt>
                <c:pt idx="79">
                  <c:v>2.58</c:v>
                </c:pt>
                <c:pt idx="80">
                  <c:v>2.5550000000000002</c:v>
                </c:pt>
                <c:pt idx="81">
                  <c:v>2.5499999999999998</c:v>
                </c:pt>
                <c:pt idx="82">
                  <c:v>2.5499999999999998</c:v>
                </c:pt>
                <c:pt idx="83">
                  <c:v>2.5499999999999998</c:v>
                </c:pt>
                <c:pt idx="84">
                  <c:v>2.56</c:v>
                </c:pt>
                <c:pt idx="85">
                  <c:v>2.5775000000000001</c:v>
                </c:pt>
                <c:pt idx="86">
                  <c:v>2.5499999999999998</c:v>
                </c:pt>
                <c:pt idx="87">
                  <c:v>2.5474999999999999</c:v>
                </c:pt>
                <c:pt idx="88">
                  <c:v>2.5150000000000001</c:v>
                </c:pt>
                <c:pt idx="89">
                  <c:v>5.3875000000000002</c:v>
                </c:pt>
                <c:pt idx="90">
                  <c:v>14.425000000000001</c:v>
                </c:pt>
                <c:pt idx="91">
                  <c:v>12.695</c:v>
                </c:pt>
                <c:pt idx="92">
                  <c:v>5.9375</c:v>
                </c:pt>
                <c:pt idx="93">
                  <c:v>3.8525</c:v>
                </c:pt>
                <c:pt idx="94">
                  <c:v>3.1575000000000002</c:v>
                </c:pt>
                <c:pt idx="95">
                  <c:v>2.95</c:v>
                </c:pt>
                <c:pt idx="96">
                  <c:v>2.87</c:v>
                </c:pt>
                <c:pt idx="97">
                  <c:v>2.835</c:v>
                </c:pt>
                <c:pt idx="98">
                  <c:v>2.82</c:v>
                </c:pt>
                <c:pt idx="99">
                  <c:v>2.82</c:v>
                </c:pt>
                <c:pt idx="100">
                  <c:v>2.82</c:v>
                </c:pt>
                <c:pt idx="101">
                  <c:v>2.82</c:v>
                </c:pt>
                <c:pt idx="102">
                  <c:v>5.8775000000000004</c:v>
                </c:pt>
                <c:pt idx="103">
                  <c:v>14.75</c:v>
                </c:pt>
                <c:pt idx="104">
                  <c:v>12.95</c:v>
                </c:pt>
                <c:pt idx="105">
                  <c:v>5.7750000000000004</c:v>
                </c:pt>
                <c:pt idx="106">
                  <c:v>3.5975000000000001</c:v>
                </c:pt>
                <c:pt idx="107">
                  <c:v>2.86</c:v>
                </c:pt>
                <c:pt idx="108">
                  <c:v>2.625</c:v>
                </c:pt>
                <c:pt idx="109">
                  <c:v>2.5525000000000002</c:v>
                </c:pt>
                <c:pt idx="110">
                  <c:v>2.5249999999999999</c:v>
                </c:pt>
                <c:pt idx="111">
                  <c:v>2.52</c:v>
                </c:pt>
                <c:pt idx="112">
                  <c:v>2.5150000000000001</c:v>
                </c:pt>
                <c:pt idx="113">
                  <c:v>5.7074999999999996</c:v>
                </c:pt>
                <c:pt idx="114">
                  <c:v>14.6</c:v>
                </c:pt>
                <c:pt idx="115">
                  <c:v>12.0525</c:v>
                </c:pt>
                <c:pt idx="116">
                  <c:v>5.6775000000000002</c:v>
                </c:pt>
                <c:pt idx="117">
                  <c:v>3.7250000000000001</c:v>
                </c:pt>
                <c:pt idx="118">
                  <c:v>3.085</c:v>
                </c:pt>
                <c:pt idx="119">
                  <c:v>2.875</c:v>
                </c:pt>
                <c:pt idx="120">
                  <c:v>2.81</c:v>
                </c:pt>
                <c:pt idx="121">
                  <c:v>2.7450000000000001</c:v>
                </c:pt>
                <c:pt idx="122">
                  <c:v>2.74</c:v>
                </c:pt>
                <c:pt idx="123">
                  <c:v>2.78</c:v>
                </c:pt>
                <c:pt idx="124">
                  <c:v>2.7949999999999999</c:v>
                </c:pt>
                <c:pt idx="125">
                  <c:v>2.7825000000000002</c:v>
                </c:pt>
                <c:pt idx="126">
                  <c:v>5.73</c:v>
                </c:pt>
                <c:pt idx="127">
                  <c:v>14.074999999999999</c:v>
                </c:pt>
                <c:pt idx="128">
                  <c:v>13.4</c:v>
                </c:pt>
                <c:pt idx="129">
                  <c:v>8.1575000000000006</c:v>
                </c:pt>
                <c:pt idx="130">
                  <c:v>4.4175000000000004</c:v>
                </c:pt>
                <c:pt idx="131">
                  <c:v>3.1850000000000001</c:v>
                </c:pt>
                <c:pt idx="132">
                  <c:v>2.7725</c:v>
                </c:pt>
                <c:pt idx="133">
                  <c:v>2.64</c:v>
                </c:pt>
                <c:pt idx="134">
                  <c:v>2.5950000000000002</c:v>
                </c:pt>
                <c:pt idx="135">
                  <c:v>2.59</c:v>
                </c:pt>
                <c:pt idx="136">
                  <c:v>2.59</c:v>
                </c:pt>
                <c:pt idx="137">
                  <c:v>5.5</c:v>
                </c:pt>
                <c:pt idx="138">
                  <c:v>14.425000000000001</c:v>
                </c:pt>
                <c:pt idx="139">
                  <c:v>16.55</c:v>
                </c:pt>
                <c:pt idx="140">
                  <c:v>12.532500000000001</c:v>
                </c:pt>
                <c:pt idx="141">
                  <c:v>5.6475</c:v>
                </c:pt>
                <c:pt idx="142">
                  <c:v>3.53</c:v>
                </c:pt>
                <c:pt idx="143">
                  <c:v>2.8275000000000001</c:v>
                </c:pt>
                <c:pt idx="144">
                  <c:v>2.62</c:v>
                </c:pt>
                <c:pt idx="145">
                  <c:v>2.7149999999999999</c:v>
                </c:pt>
                <c:pt idx="146">
                  <c:v>2.77</c:v>
                </c:pt>
                <c:pt idx="147">
                  <c:v>2.77</c:v>
                </c:pt>
                <c:pt idx="148">
                  <c:v>2.77</c:v>
                </c:pt>
                <c:pt idx="149">
                  <c:v>2.77</c:v>
                </c:pt>
                <c:pt idx="150">
                  <c:v>5.6675000000000004</c:v>
                </c:pt>
                <c:pt idx="151">
                  <c:v>13.9</c:v>
                </c:pt>
                <c:pt idx="152">
                  <c:v>15.824999999999999</c:v>
                </c:pt>
                <c:pt idx="153">
                  <c:v>16.175000000000001</c:v>
                </c:pt>
                <c:pt idx="154">
                  <c:v>12.2075</c:v>
                </c:pt>
                <c:pt idx="155">
                  <c:v>5.7474999999999996</c:v>
                </c:pt>
                <c:pt idx="156">
                  <c:v>3.7450000000000001</c:v>
                </c:pt>
                <c:pt idx="157">
                  <c:v>3.105</c:v>
                </c:pt>
                <c:pt idx="158">
                  <c:v>2.89</c:v>
                </c:pt>
                <c:pt idx="159">
                  <c:v>2.8250000000000002</c:v>
                </c:pt>
                <c:pt idx="160">
                  <c:v>2.8050000000000002</c:v>
                </c:pt>
                <c:pt idx="161">
                  <c:v>5.85</c:v>
                </c:pt>
                <c:pt idx="162">
                  <c:v>14.375</c:v>
                </c:pt>
                <c:pt idx="163">
                  <c:v>16.375</c:v>
                </c:pt>
                <c:pt idx="164">
                  <c:v>16.75</c:v>
                </c:pt>
                <c:pt idx="165">
                  <c:v>12.62</c:v>
                </c:pt>
                <c:pt idx="166">
                  <c:v>5.8650000000000002</c:v>
                </c:pt>
                <c:pt idx="167">
                  <c:v>3.8</c:v>
                </c:pt>
              </c:numCache>
            </c:numRef>
          </c:val>
          <c:smooth val="0"/>
          <c:extLst>
            <c:ext xmlns:c16="http://schemas.microsoft.com/office/drawing/2014/chart" uri="{C3380CC4-5D6E-409C-BE32-E72D297353CC}">
              <c16:uniqueId val="{00000000-A2DB-4000-B8CB-2F781EDD80EE}"/>
            </c:ext>
          </c:extLst>
        </c:ser>
        <c:ser>
          <c:idx val="1"/>
          <c:order val="1"/>
          <c:tx>
            <c:v>Natural Flows</c:v>
          </c:tx>
          <c:spPr>
            <a:ln w="57150">
              <a:solidFill>
                <a:srgbClr val="002060"/>
              </a:solidFill>
              <a:prstDash val="solid"/>
            </a:ln>
          </c:spPr>
          <c:marker>
            <c:symbol val="none"/>
          </c:marker>
          <c:val>
            <c:numRef>
              <c:f>Hourly!$E$1:$E$168</c:f>
              <c:numCache>
                <c:formatCode>General</c:formatCode>
                <c:ptCount val="168"/>
                <c:pt idx="0">
                  <c:v>5.5955000000000004</c:v>
                </c:pt>
                <c:pt idx="1">
                  <c:v>5.6012500000000003</c:v>
                </c:pt>
                <c:pt idx="2">
                  <c:v>5.6120000000000001</c:v>
                </c:pt>
                <c:pt idx="3">
                  <c:v>5.6292499999999999</c:v>
                </c:pt>
                <c:pt idx="4">
                  <c:v>5.6527500000000002</c:v>
                </c:pt>
                <c:pt idx="5">
                  <c:v>5.6717500000000003</c:v>
                </c:pt>
                <c:pt idx="6">
                  <c:v>5.6932499999999999</c:v>
                </c:pt>
                <c:pt idx="7">
                  <c:v>5.7307499999999996</c:v>
                </c:pt>
                <c:pt idx="8">
                  <c:v>5.7510000000000003</c:v>
                </c:pt>
                <c:pt idx="9">
                  <c:v>5.7545000000000002</c:v>
                </c:pt>
                <c:pt idx="10">
                  <c:v>5.7554999999999996</c:v>
                </c:pt>
                <c:pt idx="11">
                  <c:v>5.7469999999999999</c:v>
                </c:pt>
                <c:pt idx="12">
                  <c:v>5.7285000000000004</c:v>
                </c:pt>
                <c:pt idx="13">
                  <c:v>5.7002499999999996</c:v>
                </c:pt>
                <c:pt idx="14">
                  <c:v>5.67225</c:v>
                </c:pt>
                <c:pt idx="15">
                  <c:v>5.63375</c:v>
                </c:pt>
                <c:pt idx="16">
                  <c:v>5.5979999999999999</c:v>
                </c:pt>
                <c:pt idx="17">
                  <c:v>5.577</c:v>
                </c:pt>
                <c:pt idx="18">
                  <c:v>5.5497500000000004</c:v>
                </c:pt>
                <c:pt idx="19">
                  <c:v>5.5202499999999999</c:v>
                </c:pt>
                <c:pt idx="20">
                  <c:v>5.4917499999999997</c:v>
                </c:pt>
                <c:pt idx="21">
                  <c:v>5.4589999999999996</c:v>
                </c:pt>
                <c:pt idx="22">
                  <c:v>5.4320000000000004</c:v>
                </c:pt>
                <c:pt idx="23">
                  <c:v>5.4167500000000004</c:v>
                </c:pt>
                <c:pt idx="24">
                  <c:v>5.4065000000000003</c:v>
                </c:pt>
                <c:pt idx="25">
                  <c:v>5.3959999999999999</c:v>
                </c:pt>
                <c:pt idx="26">
                  <c:v>5.3925000000000001</c:v>
                </c:pt>
                <c:pt idx="27">
                  <c:v>5.3727499999999999</c:v>
                </c:pt>
                <c:pt idx="28">
                  <c:v>5.3712499999999999</c:v>
                </c:pt>
                <c:pt idx="29">
                  <c:v>5.3647499999999999</c:v>
                </c:pt>
                <c:pt idx="30">
                  <c:v>5.3579999999999997</c:v>
                </c:pt>
                <c:pt idx="31">
                  <c:v>5.3492499999999996</c:v>
                </c:pt>
                <c:pt idx="32">
                  <c:v>5.3479999999999999</c:v>
                </c:pt>
                <c:pt idx="33">
                  <c:v>5.3522499999999997</c:v>
                </c:pt>
                <c:pt idx="34">
                  <c:v>5.3387500000000001</c:v>
                </c:pt>
                <c:pt idx="35">
                  <c:v>5.327</c:v>
                </c:pt>
                <c:pt idx="36">
                  <c:v>5.3055000000000003</c:v>
                </c:pt>
                <c:pt idx="37">
                  <c:v>5.3107499999999996</c:v>
                </c:pt>
                <c:pt idx="38">
                  <c:v>5.3232499999999998</c:v>
                </c:pt>
                <c:pt idx="39">
                  <c:v>5.3242500000000001</c:v>
                </c:pt>
                <c:pt idx="40">
                  <c:v>5.3127500000000003</c:v>
                </c:pt>
                <c:pt idx="41">
                  <c:v>5.3075000000000001</c:v>
                </c:pt>
                <c:pt idx="42">
                  <c:v>5.2990000000000004</c:v>
                </c:pt>
                <c:pt idx="43">
                  <c:v>5.2865000000000002</c:v>
                </c:pt>
                <c:pt idx="44">
                  <c:v>5.2655000000000003</c:v>
                </c:pt>
                <c:pt idx="45">
                  <c:v>5.2242499999999996</c:v>
                </c:pt>
                <c:pt idx="46">
                  <c:v>5.1767500000000002</c:v>
                </c:pt>
                <c:pt idx="47">
                  <c:v>5.13</c:v>
                </c:pt>
                <c:pt idx="48">
                  <c:v>5.0765000000000002</c:v>
                </c:pt>
                <c:pt idx="49">
                  <c:v>5.0350000000000001</c:v>
                </c:pt>
                <c:pt idx="50">
                  <c:v>5.0037500000000001</c:v>
                </c:pt>
                <c:pt idx="51">
                  <c:v>4.9637500000000001</c:v>
                </c:pt>
                <c:pt idx="52">
                  <c:v>4.9312500000000004</c:v>
                </c:pt>
                <c:pt idx="53">
                  <c:v>4.9162499999999998</c:v>
                </c:pt>
                <c:pt idx="54">
                  <c:v>4.899</c:v>
                </c:pt>
                <c:pt idx="55">
                  <c:v>4.8864999999999998</c:v>
                </c:pt>
                <c:pt idx="56">
                  <c:v>4.88</c:v>
                </c:pt>
                <c:pt idx="57">
                  <c:v>4.8680000000000003</c:v>
                </c:pt>
                <c:pt idx="58">
                  <c:v>4.8654999999999999</c:v>
                </c:pt>
                <c:pt idx="59">
                  <c:v>4.8482500000000002</c:v>
                </c:pt>
                <c:pt idx="60">
                  <c:v>4.843</c:v>
                </c:pt>
                <c:pt idx="61">
                  <c:v>4.8382500000000004</c:v>
                </c:pt>
                <c:pt idx="62">
                  <c:v>4.8367500000000003</c:v>
                </c:pt>
                <c:pt idx="63">
                  <c:v>4.8507499999999997</c:v>
                </c:pt>
                <c:pt idx="64">
                  <c:v>4.8594999999999997</c:v>
                </c:pt>
                <c:pt idx="65">
                  <c:v>4.9515000000000002</c:v>
                </c:pt>
                <c:pt idx="66">
                  <c:v>5.25</c:v>
                </c:pt>
                <c:pt idx="67">
                  <c:v>5.367</c:v>
                </c:pt>
                <c:pt idx="68">
                  <c:v>5.42225</c:v>
                </c:pt>
                <c:pt idx="69">
                  <c:v>5.4117499999999996</c:v>
                </c:pt>
                <c:pt idx="70">
                  <c:v>5.4352499999999999</c:v>
                </c:pt>
                <c:pt idx="71">
                  <c:v>5.4812500000000002</c:v>
                </c:pt>
                <c:pt idx="72">
                  <c:v>5.5754999999999999</c:v>
                </c:pt>
                <c:pt idx="73">
                  <c:v>5.6957500000000003</c:v>
                </c:pt>
                <c:pt idx="74">
                  <c:v>5.8332499999999996</c:v>
                </c:pt>
                <c:pt idx="75">
                  <c:v>6.0289999999999999</c:v>
                </c:pt>
                <c:pt idx="76">
                  <c:v>6.2035</c:v>
                </c:pt>
                <c:pt idx="77">
                  <c:v>6.3932500000000001</c:v>
                </c:pt>
                <c:pt idx="78">
                  <c:v>6.56975</c:v>
                </c:pt>
                <c:pt idx="79">
                  <c:v>6.77325</c:v>
                </c:pt>
                <c:pt idx="80">
                  <c:v>6.9524999999999997</c:v>
                </c:pt>
                <c:pt idx="81">
                  <c:v>7.0987499999999999</c:v>
                </c:pt>
                <c:pt idx="82">
                  <c:v>7.2590000000000003</c:v>
                </c:pt>
                <c:pt idx="83">
                  <c:v>7.3944999999999999</c:v>
                </c:pt>
                <c:pt idx="84">
                  <c:v>7.5205000000000002</c:v>
                </c:pt>
                <c:pt idx="85">
                  <c:v>7.6557500000000003</c:v>
                </c:pt>
                <c:pt idx="86">
                  <c:v>7.8147500000000001</c:v>
                </c:pt>
                <c:pt idx="87">
                  <c:v>7.9922500000000003</c:v>
                </c:pt>
                <c:pt idx="88">
                  <c:v>8.2089999999999996</c:v>
                </c:pt>
                <c:pt idx="89">
                  <c:v>8.4652499999999993</c:v>
                </c:pt>
                <c:pt idx="90">
                  <c:v>8.7014999999999993</c:v>
                </c:pt>
                <c:pt idx="91">
                  <c:v>8.8857499999999998</c:v>
                </c:pt>
                <c:pt idx="92">
                  <c:v>9.0577500000000004</c:v>
                </c:pt>
                <c:pt idx="93">
                  <c:v>9.1922499999999996</c:v>
                </c:pt>
                <c:pt idx="94">
                  <c:v>9.3167500000000008</c:v>
                </c:pt>
                <c:pt idx="95">
                  <c:v>9.4269999999999996</c:v>
                </c:pt>
                <c:pt idx="96">
                  <c:v>9.5244999999999997</c:v>
                </c:pt>
                <c:pt idx="97">
                  <c:v>9.6155000000000008</c:v>
                </c:pt>
                <c:pt idx="98">
                  <c:v>9.7222500000000007</c:v>
                </c:pt>
                <c:pt idx="99">
                  <c:v>9.8362499999999997</c:v>
                </c:pt>
                <c:pt idx="100">
                  <c:v>9.952</c:v>
                </c:pt>
                <c:pt idx="101">
                  <c:v>10.044750000000001</c:v>
                </c:pt>
                <c:pt idx="102">
                  <c:v>10.143750000000001</c:v>
                </c:pt>
                <c:pt idx="103">
                  <c:v>10.218500000000001</c:v>
                </c:pt>
                <c:pt idx="104">
                  <c:v>10.258749999999999</c:v>
                </c:pt>
                <c:pt idx="105">
                  <c:v>10.286</c:v>
                </c:pt>
                <c:pt idx="106">
                  <c:v>10.27975</c:v>
                </c:pt>
                <c:pt idx="107">
                  <c:v>10.276</c:v>
                </c:pt>
                <c:pt idx="108">
                  <c:v>10.2255</c:v>
                </c:pt>
                <c:pt idx="109">
                  <c:v>10.1785</c:v>
                </c:pt>
                <c:pt idx="110">
                  <c:v>10.1075</c:v>
                </c:pt>
                <c:pt idx="111">
                  <c:v>10.026999999999999</c:v>
                </c:pt>
                <c:pt idx="112">
                  <c:v>9.9220000000000006</c:v>
                </c:pt>
                <c:pt idx="113">
                  <c:v>9.8204999999999991</c:v>
                </c:pt>
                <c:pt idx="114">
                  <c:v>9.7285000000000004</c:v>
                </c:pt>
                <c:pt idx="115">
                  <c:v>9.6140000000000008</c:v>
                </c:pt>
                <c:pt idx="116">
                  <c:v>9.49</c:v>
                </c:pt>
                <c:pt idx="117">
                  <c:v>9.3605</c:v>
                </c:pt>
                <c:pt idx="118">
                  <c:v>9.2434999999999992</c:v>
                </c:pt>
                <c:pt idx="119">
                  <c:v>9.1234999999999999</c:v>
                </c:pt>
                <c:pt idx="120">
                  <c:v>9.0180000000000007</c:v>
                </c:pt>
                <c:pt idx="121">
                  <c:v>8.8837499999999991</c:v>
                </c:pt>
                <c:pt idx="122">
                  <c:v>8.7620000000000005</c:v>
                </c:pt>
                <c:pt idx="123">
                  <c:v>8.6717499999999994</c:v>
                </c:pt>
                <c:pt idx="124">
                  <c:v>8.5709999999999997</c:v>
                </c:pt>
                <c:pt idx="125">
                  <c:v>8.4849999999999994</c:v>
                </c:pt>
                <c:pt idx="126">
                  <c:v>8.3819999999999997</c:v>
                </c:pt>
                <c:pt idx="127">
                  <c:v>8.2780000000000005</c:v>
                </c:pt>
                <c:pt idx="128">
                  <c:v>8.1852499999999999</c:v>
                </c:pt>
                <c:pt idx="129">
                  <c:v>8.0282499999999999</c:v>
                </c:pt>
                <c:pt idx="130">
                  <c:v>7.8775000000000004</c:v>
                </c:pt>
                <c:pt idx="131">
                  <c:v>7.7867499999999996</c:v>
                </c:pt>
                <c:pt idx="132">
                  <c:v>7.7290000000000001</c:v>
                </c:pt>
                <c:pt idx="133">
                  <c:v>7.6567499999999997</c:v>
                </c:pt>
                <c:pt idx="134">
                  <c:v>7.5912499999999996</c:v>
                </c:pt>
                <c:pt idx="135">
                  <c:v>7.5182500000000001</c:v>
                </c:pt>
                <c:pt idx="136">
                  <c:v>7.4577499999999999</c:v>
                </c:pt>
                <c:pt idx="137">
                  <c:v>7.3802500000000002</c:v>
                </c:pt>
                <c:pt idx="138">
                  <c:v>7.3159999999999998</c:v>
                </c:pt>
                <c:pt idx="139">
                  <c:v>7.2857500000000002</c:v>
                </c:pt>
                <c:pt idx="140">
                  <c:v>7.2389999999999999</c:v>
                </c:pt>
                <c:pt idx="141">
                  <c:v>7.2084999999999999</c:v>
                </c:pt>
                <c:pt idx="142">
                  <c:v>7.1985000000000001</c:v>
                </c:pt>
                <c:pt idx="143">
                  <c:v>7.1814999999999998</c:v>
                </c:pt>
                <c:pt idx="144">
                  <c:v>7.1352500000000001</c:v>
                </c:pt>
                <c:pt idx="145">
                  <c:v>7.0947500000000003</c:v>
                </c:pt>
                <c:pt idx="146">
                  <c:v>7.0622499999999997</c:v>
                </c:pt>
                <c:pt idx="147">
                  <c:v>7.0102500000000001</c:v>
                </c:pt>
                <c:pt idx="148">
                  <c:v>6.9390000000000001</c:v>
                </c:pt>
                <c:pt idx="149">
                  <c:v>6.8697499999999998</c:v>
                </c:pt>
                <c:pt idx="150">
                  <c:v>6.8047500000000003</c:v>
                </c:pt>
                <c:pt idx="151">
                  <c:v>6.7277500000000003</c:v>
                </c:pt>
                <c:pt idx="152">
                  <c:v>6.6509999999999998</c:v>
                </c:pt>
                <c:pt idx="153">
                  <c:v>6.5945</c:v>
                </c:pt>
                <c:pt idx="154">
                  <c:v>6.5235000000000003</c:v>
                </c:pt>
                <c:pt idx="155">
                  <c:v>6.4710000000000001</c:v>
                </c:pt>
                <c:pt idx="156">
                  <c:v>6.4202500000000002</c:v>
                </c:pt>
                <c:pt idx="157">
                  <c:v>6.3929999999999998</c:v>
                </c:pt>
                <c:pt idx="158">
                  <c:v>6.3682499999999997</c:v>
                </c:pt>
                <c:pt idx="159">
                  <c:v>6.3392499999999998</c:v>
                </c:pt>
                <c:pt idx="160">
                  <c:v>6.3027499999999996</c:v>
                </c:pt>
                <c:pt idx="161">
                  <c:v>6.29575</c:v>
                </c:pt>
                <c:pt idx="162">
                  <c:v>6.2962499999999997</c:v>
                </c:pt>
                <c:pt idx="163">
                  <c:v>6.2767499999999998</c:v>
                </c:pt>
                <c:pt idx="164">
                  <c:v>6.2437500000000004</c:v>
                </c:pt>
                <c:pt idx="165">
                  <c:v>6.2217500000000001</c:v>
                </c:pt>
                <c:pt idx="166">
                  <c:v>6.226</c:v>
                </c:pt>
                <c:pt idx="167">
                  <c:v>6.20275</c:v>
                </c:pt>
              </c:numCache>
            </c:numRef>
          </c:val>
          <c:smooth val="0"/>
          <c:extLst>
            <c:ext xmlns:c16="http://schemas.microsoft.com/office/drawing/2014/chart" uri="{C3380CC4-5D6E-409C-BE32-E72D297353CC}">
              <c16:uniqueId val="{00000001-A2DB-4000-B8CB-2F781EDD80EE}"/>
            </c:ext>
          </c:extLst>
        </c:ser>
        <c:dLbls>
          <c:showLegendKey val="0"/>
          <c:showVal val="0"/>
          <c:showCatName val="0"/>
          <c:showSerName val="0"/>
          <c:showPercent val="0"/>
          <c:showBubbleSize val="0"/>
        </c:dLbls>
        <c:smooth val="0"/>
        <c:axId val="86850944"/>
        <c:axId val="86857216"/>
      </c:lineChart>
      <c:catAx>
        <c:axId val="86850944"/>
        <c:scaling>
          <c:orientation val="minMax"/>
        </c:scaling>
        <c:delete val="0"/>
        <c:axPos val="b"/>
        <c:title>
          <c:tx>
            <c:rich>
              <a:bodyPr/>
              <a:lstStyle/>
              <a:p>
                <a:pPr>
                  <a:defRPr sz="2800">
                    <a:solidFill>
                      <a:schemeClr val="bg1"/>
                    </a:solidFill>
                    <a:latin typeface="Calibri" pitchFamily="34" charset="0"/>
                  </a:defRPr>
                </a:pPr>
                <a:r>
                  <a:rPr lang="en-US" sz="2800" dirty="0">
                    <a:solidFill>
                      <a:schemeClr val="bg1"/>
                    </a:solidFill>
                    <a:latin typeface="Calibri" pitchFamily="34" charset="0"/>
                  </a:rPr>
                  <a:t>Hour</a:t>
                </a:r>
              </a:p>
            </c:rich>
          </c:tx>
          <c:layout>
            <c:manualLayout>
              <c:xMode val="edge"/>
              <c:yMode val="edge"/>
              <c:x val="0.48250010936132981"/>
              <c:y val="0.83445960921551476"/>
            </c:manualLayout>
          </c:layout>
          <c:overlay val="0"/>
        </c:title>
        <c:majorTickMark val="none"/>
        <c:minorTickMark val="none"/>
        <c:tickLblPos val="none"/>
        <c:spPr>
          <a:ln>
            <a:solidFill>
              <a:sysClr val="window" lastClr="FFFFFF"/>
            </a:solidFill>
          </a:ln>
        </c:spPr>
        <c:txPr>
          <a:bodyPr/>
          <a:lstStyle/>
          <a:p>
            <a:pPr>
              <a:defRPr sz="1000"/>
            </a:pPr>
            <a:endParaRPr lang="en-US"/>
          </a:p>
        </c:txPr>
        <c:crossAx val="86857216"/>
        <c:crosses val="autoZero"/>
        <c:auto val="1"/>
        <c:lblAlgn val="ctr"/>
        <c:lblOffset val="100"/>
        <c:tickLblSkip val="24"/>
        <c:noMultiLvlLbl val="0"/>
      </c:catAx>
      <c:valAx>
        <c:axId val="86857216"/>
        <c:scaling>
          <c:orientation val="minMax"/>
        </c:scaling>
        <c:delete val="1"/>
        <c:axPos val="l"/>
        <c:numFmt formatCode="General" sourceLinked="1"/>
        <c:majorTickMark val="out"/>
        <c:minorTickMark val="none"/>
        <c:tickLblPos val="nextTo"/>
        <c:crossAx val="86850944"/>
        <c:crosses val="autoZero"/>
        <c:crossBetween val="between"/>
        <c:majorUnit val="4"/>
      </c:valAx>
      <c:spPr>
        <a:noFill/>
        <a:ln>
          <a:noFill/>
        </a:ln>
      </c:spPr>
    </c:plotArea>
    <c:plotVisOnly val="1"/>
    <c:dispBlanksAs val="gap"/>
    <c:showDLblsOverMax val="0"/>
  </c:chart>
  <c:spPr>
    <a:noFill/>
    <a:ln>
      <a:noFill/>
    </a:ln>
  </c:spPr>
  <c:txPr>
    <a:bodyPr/>
    <a:lstStyle/>
    <a:p>
      <a:pPr>
        <a:defRPr sz="12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0"/>
    </mc:Choice>
    <mc:Fallback>
      <c:style val="40"/>
    </mc:Fallback>
  </mc:AlternateContent>
  <c:chart>
    <c:autoTitleDeleted val="0"/>
    <c:plotArea>
      <c:layout>
        <c:manualLayout>
          <c:layoutTarget val="inner"/>
          <c:xMode val="edge"/>
          <c:yMode val="edge"/>
          <c:x val="0.20896786285632191"/>
          <c:y val="0.2099129853099666"/>
          <c:w val="0.7374737228722662"/>
          <c:h val="0.57627302399309721"/>
        </c:manualLayout>
      </c:layout>
      <c:areaChart>
        <c:grouping val="stacked"/>
        <c:varyColors val="0"/>
        <c:ser>
          <c:idx val="0"/>
          <c:order val="0"/>
          <c:tx>
            <c:v>Nuclear</c:v>
          </c:tx>
          <c:spPr>
            <a:solidFill>
              <a:srgbClr val="E89F0E"/>
            </a:solidFill>
            <a:ln>
              <a:solidFill>
                <a:srgbClr val="E89F0E"/>
              </a:solidFill>
            </a:ln>
          </c:spPr>
          <c:val>
            <c:numRef>
              <c:f>Sheet1!$G$168:$G$337</c:f>
              <c:numCache>
                <c:formatCode>General</c:formatCode>
                <c:ptCount val="170"/>
                <c:pt idx="0">
                  <c:v>3.6549999999999998</c:v>
                </c:pt>
                <c:pt idx="1">
                  <c:v>3.6549999999999998</c:v>
                </c:pt>
                <c:pt idx="2">
                  <c:v>3.6549999999999998</c:v>
                </c:pt>
                <c:pt idx="3">
                  <c:v>3.2719999999999998</c:v>
                </c:pt>
                <c:pt idx="4">
                  <c:v>3.0133800000000002</c:v>
                </c:pt>
                <c:pt idx="5">
                  <c:v>3.1283799999999999</c:v>
                </c:pt>
                <c:pt idx="6">
                  <c:v>3.3073000000000001</c:v>
                </c:pt>
                <c:pt idx="7">
                  <c:v>2.9913000000000003</c:v>
                </c:pt>
                <c:pt idx="8">
                  <c:v>2.6083000000000003</c:v>
                </c:pt>
                <c:pt idx="9">
                  <c:v>2.9913000000000003</c:v>
                </c:pt>
                <c:pt idx="10">
                  <c:v>3.3743000000000003</c:v>
                </c:pt>
                <c:pt idx="11">
                  <c:v>3.6549999999999998</c:v>
                </c:pt>
                <c:pt idx="12">
                  <c:v>3.6549999999999998</c:v>
                </c:pt>
                <c:pt idx="13">
                  <c:v>3.6549999999999998</c:v>
                </c:pt>
                <c:pt idx="14">
                  <c:v>3.6549999999999998</c:v>
                </c:pt>
                <c:pt idx="15">
                  <c:v>3.6549999999999998</c:v>
                </c:pt>
                <c:pt idx="16">
                  <c:v>3.6549999999999998</c:v>
                </c:pt>
                <c:pt idx="17">
                  <c:v>3.6549999999999998</c:v>
                </c:pt>
                <c:pt idx="18">
                  <c:v>3.6549999999999998</c:v>
                </c:pt>
                <c:pt idx="19">
                  <c:v>3.6549999999999998</c:v>
                </c:pt>
                <c:pt idx="20">
                  <c:v>3.6549999999999998</c:v>
                </c:pt>
                <c:pt idx="21">
                  <c:v>3.6549999999999998</c:v>
                </c:pt>
                <c:pt idx="22">
                  <c:v>3.6549999999999998</c:v>
                </c:pt>
                <c:pt idx="23">
                  <c:v>3.6549999999999998</c:v>
                </c:pt>
                <c:pt idx="24">
                  <c:v>3.6549999999999998</c:v>
                </c:pt>
                <c:pt idx="25">
                  <c:v>3.6549999999999998</c:v>
                </c:pt>
                <c:pt idx="26">
                  <c:v>3.3839999999999999</c:v>
                </c:pt>
                <c:pt idx="27">
                  <c:v>3.2719999999999998</c:v>
                </c:pt>
                <c:pt idx="28">
                  <c:v>3.2519999999999998</c:v>
                </c:pt>
                <c:pt idx="29">
                  <c:v>3.3952200000000001</c:v>
                </c:pt>
                <c:pt idx="30">
                  <c:v>3.3407799999999996</c:v>
                </c:pt>
                <c:pt idx="31">
                  <c:v>3.3621400000000001</c:v>
                </c:pt>
                <c:pt idx="32">
                  <c:v>3.1619799999999993</c:v>
                </c:pt>
                <c:pt idx="33">
                  <c:v>3.1571499999999997</c:v>
                </c:pt>
                <c:pt idx="34">
                  <c:v>3.6549999999999998</c:v>
                </c:pt>
                <c:pt idx="35">
                  <c:v>3.6549999999999998</c:v>
                </c:pt>
                <c:pt idx="36">
                  <c:v>3.6549999999999998</c:v>
                </c:pt>
                <c:pt idx="37">
                  <c:v>3.6549999999999998</c:v>
                </c:pt>
                <c:pt idx="38">
                  <c:v>3.6549999999999998</c:v>
                </c:pt>
                <c:pt idx="39">
                  <c:v>3.6549999999999998</c:v>
                </c:pt>
                <c:pt idx="40">
                  <c:v>3.6549999999999998</c:v>
                </c:pt>
                <c:pt idx="41">
                  <c:v>3.6549999999999998</c:v>
                </c:pt>
                <c:pt idx="42">
                  <c:v>3.6549999999999998</c:v>
                </c:pt>
                <c:pt idx="43">
                  <c:v>3.6549999999999998</c:v>
                </c:pt>
                <c:pt idx="44">
                  <c:v>3.6549999999999998</c:v>
                </c:pt>
                <c:pt idx="45">
                  <c:v>3.6549999999999998</c:v>
                </c:pt>
                <c:pt idx="46">
                  <c:v>3.6549999999999998</c:v>
                </c:pt>
                <c:pt idx="47">
                  <c:v>3.6549999999999998</c:v>
                </c:pt>
                <c:pt idx="48">
                  <c:v>3.6549999999999998</c:v>
                </c:pt>
                <c:pt idx="49">
                  <c:v>3.6549999999999998</c:v>
                </c:pt>
                <c:pt idx="50">
                  <c:v>3.6549999999999998</c:v>
                </c:pt>
                <c:pt idx="51">
                  <c:v>3.6549999999999998</c:v>
                </c:pt>
                <c:pt idx="52">
                  <c:v>3.6549999999999998</c:v>
                </c:pt>
                <c:pt idx="53">
                  <c:v>3.6549999999999998</c:v>
                </c:pt>
                <c:pt idx="54">
                  <c:v>3.6549999999999998</c:v>
                </c:pt>
                <c:pt idx="55">
                  <c:v>3.6549999999999998</c:v>
                </c:pt>
                <c:pt idx="56">
                  <c:v>3.6549999999999998</c:v>
                </c:pt>
                <c:pt idx="57">
                  <c:v>3.6549999999999998</c:v>
                </c:pt>
                <c:pt idx="58">
                  <c:v>3.6549999999999998</c:v>
                </c:pt>
                <c:pt idx="59">
                  <c:v>3.6549999999999998</c:v>
                </c:pt>
                <c:pt idx="60">
                  <c:v>3.6549999999999998</c:v>
                </c:pt>
                <c:pt idx="61">
                  <c:v>3.6549999999999998</c:v>
                </c:pt>
                <c:pt idx="62">
                  <c:v>3.6549999999999998</c:v>
                </c:pt>
                <c:pt idx="63">
                  <c:v>3.6549999999999998</c:v>
                </c:pt>
                <c:pt idx="64">
                  <c:v>3.6549999999999998</c:v>
                </c:pt>
                <c:pt idx="65">
                  <c:v>3.6549999999999998</c:v>
                </c:pt>
                <c:pt idx="66">
                  <c:v>3.6549999999999998</c:v>
                </c:pt>
                <c:pt idx="67">
                  <c:v>3.6549999999999998</c:v>
                </c:pt>
                <c:pt idx="68">
                  <c:v>3.6549999999999998</c:v>
                </c:pt>
                <c:pt idx="69">
                  <c:v>3.6549999999999998</c:v>
                </c:pt>
                <c:pt idx="70">
                  <c:v>3.6549999999999998</c:v>
                </c:pt>
                <c:pt idx="71">
                  <c:v>3.6549999999999998</c:v>
                </c:pt>
                <c:pt idx="72">
                  <c:v>3.6549999999999998</c:v>
                </c:pt>
                <c:pt idx="73">
                  <c:v>3.6549999999999998</c:v>
                </c:pt>
                <c:pt idx="74">
                  <c:v>3.6549999999999998</c:v>
                </c:pt>
                <c:pt idx="75">
                  <c:v>3.6549999999999998</c:v>
                </c:pt>
                <c:pt idx="76">
                  <c:v>3.6549999999999998</c:v>
                </c:pt>
                <c:pt idx="77">
                  <c:v>3.6549999999999998</c:v>
                </c:pt>
                <c:pt idx="78">
                  <c:v>3.2719999999999998</c:v>
                </c:pt>
                <c:pt idx="79">
                  <c:v>3.2719999999999998</c:v>
                </c:pt>
                <c:pt idx="80">
                  <c:v>3.5009999999999999</c:v>
                </c:pt>
                <c:pt idx="81">
                  <c:v>3.6549999999999998</c:v>
                </c:pt>
                <c:pt idx="82">
                  <c:v>3.6549999999999998</c:v>
                </c:pt>
                <c:pt idx="83">
                  <c:v>3.6549999999999998</c:v>
                </c:pt>
                <c:pt idx="84">
                  <c:v>3.6549999999999998</c:v>
                </c:pt>
                <c:pt idx="85">
                  <c:v>3.6549999999999998</c:v>
                </c:pt>
                <c:pt idx="86">
                  <c:v>3.6549999999999998</c:v>
                </c:pt>
                <c:pt idx="87">
                  <c:v>3.6549999999999998</c:v>
                </c:pt>
                <c:pt idx="88">
                  <c:v>3.6549999999999998</c:v>
                </c:pt>
                <c:pt idx="89">
                  <c:v>3.6549999999999998</c:v>
                </c:pt>
                <c:pt idx="90">
                  <c:v>3.6549999999999998</c:v>
                </c:pt>
                <c:pt idx="91">
                  <c:v>3.6549999999999998</c:v>
                </c:pt>
                <c:pt idx="92">
                  <c:v>3.6549999999999998</c:v>
                </c:pt>
                <c:pt idx="93">
                  <c:v>3.6549999999999998</c:v>
                </c:pt>
                <c:pt idx="94">
                  <c:v>3.6549999999999998</c:v>
                </c:pt>
                <c:pt idx="95">
                  <c:v>3.6549999999999998</c:v>
                </c:pt>
                <c:pt idx="96">
                  <c:v>3.6549999999999998</c:v>
                </c:pt>
                <c:pt idx="97">
                  <c:v>3.6549999999999998</c:v>
                </c:pt>
                <c:pt idx="98">
                  <c:v>3.2719999999999998</c:v>
                </c:pt>
                <c:pt idx="99">
                  <c:v>3.2719999999999998</c:v>
                </c:pt>
                <c:pt idx="100">
                  <c:v>3.3019499999999997</c:v>
                </c:pt>
                <c:pt idx="101">
                  <c:v>3.4955400000000001</c:v>
                </c:pt>
                <c:pt idx="102">
                  <c:v>3.2719999999999998</c:v>
                </c:pt>
                <c:pt idx="103">
                  <c:v>3.2719999999999998</c:v>
                </c:pt>
                <c:pt idx="104">
                  <c:v>3.2719999999999998</c:v>
                </c:pt>
                <c:pt idx="105">
                  <c:v>3.5706700000000002</c:v>
                </c:pt>
                <c:pt idx="106">
                  <c:v>3.6549999999999998</c:v>
                </c:pt>
                <c:pt idx="107">
                  <c:v>3.6549999999999998</c:v>
                </c:pt>
                <c:pt idx="108">
                  <c:v>3.6549999999999998</c:v>
                </c:pt>
                <c:pt idx="109">
                  <c:v>3.6549999999999998</c:v>
                </c:pt>
                <c:pt idx="110">
                  <c:v>3.6549999999999998</c:v>
                </c:pt>
                <c:pt idx="111">
                  <c:v>3.6549999999999998</c:v>
                </c:pt>
                <c:pt idx="112">
                  <c:v>3.6549999999999998</c:v>
                </c:pt>
                <c:pt idx="113">
                  <c:v>3.6549999999999998</c:v>
                </c:pt>
                <c:pt idx="114">
                  <c:v>3.6549999999999998</c:v>
                </c:pt>
                <c:pt idx="115">
                  <c:v>3.6549999999999998</c:v>
                </c:pt>
                <c:pt idx="116">
                  <c:v>3.6549999999999998</c:v>
                </c:pt>
                <c:pt idx="117">
                  <c:v>3.6549999999999998</c:v>
                </c:pt>
                <c:pt idx="118">
                  <c:v>3.6549999999999998</c:v>
                </c:pt>
                <c:pt idx="119">
                  <c:v>3.6549999999999998</c:v>
                </c:pt>
                <c:pt idx="120">
                  <c:v>3.6549999999999998</c:v>
                </c:pt>
                <c:pt idx="121">
                  <c:v>3.6549999999999998</c:v>
                </c:pt>
                <c:pt idx="122">
                  <c:v>3.2719999999999998</c:v>
                </c:pt>
                <c:pt idx="123">
                  <c:v>3.1459999999999999</c:v>
                </c:pt>
                <c:pt idx="124">
                  <c:v>3.2719999999999998</c:v>
                </c:pt>
                <c:pt idx="125">
                  <c:v>3.2719999999999998</c:v>
                </c:pt>
                <c:pt idx="126">
                  <c:v>3.4344200000000003</c:v>
                </c:pt>
                <c:pt idx="127">
                  <c:v>3.2629999999999999</c:v>
                </c:pt>
                <c:pt idx="128">
                  <c:v>3.3541300000000001</c:v>
                </c:pt>
                <c:pt idx="129">
                  <c:v>3.3689200000000001</c:v>
                </c:pt>
                <c:pt idx="130">
                  <c:v>3.3897799999999996</c:v>
                </c:pt>
                <c:pt idx="131">
                  <c:v>3.6549999999999998</c:v>
                </c:pt>
                <c:pt idx="132">
                  <c:v>3.6549999999999998</c:v>
                </c:pt>
                <c:pt idx="133">
                  <c:v>3.6549999999999998</c:v>
                </c:pt>
                <c:pt idx="134">
                  <c:v>3.6549999999999998</c:v>
                </c:pt>
                <c:pt idx="135">
                  <c:v>3.6549999999999998</c:v>
                </c:pt>
                <c:pt idx="136">
                  <c:v>3.6549999999999998</c:v>
                </c:pt>
                <c:pt idx="137">
                  <c:v>3.6549999999999998</c:v>
                </c:pt>
                <c:pt idx="138">
                  <c:v>3.6549999999999998</c:v>
                </c:pt>
                <c:pt idx="139">
                  <c:v>3.6549999999999998</c:v>
                </c:pt>
                <c:pt idx="140">
                  <c:v>3.6549999999999998</c:v>
                </c:pt>
                <c:pt idx="141">
                  <c:v>3.6549999999999998</c:v>
                </c:pt>
                <c:pt idx="142">
                  <c:v>3.6549999999999998</c:v>
                </c:pt>
                <c:pt idx="143">
                  <c:v>3.6549999999999998</c:v>
                </c:pt>
                <c:pt idx="144">
                  <c:v>3.6549999999999998</c:v>
                </c:pt>
                <c:pt idx="145">
                  <c:v>3.6549999999999998</c:v>
                </c:pt>
                <c:pt idx="146">
                  <c:v>3.2719999999999998</c:v>
                </c:pt>
                <c:pt idx="147">
                  <c:v>3.2719999999999998</c:v>
                </c:pt>
                <c:pt idx="148">
                  <c:v>3.2719999999999998</c:v>
                </c:pt>
                <c:pt idx="149">
                  <c:v>3.2719999999999998</c:v>
                </c:pt>
                <c:pt idx="150">
                  <c:v>3.2719999999999998</c:v>
                </c:pt>
                <c:pt idx="151">
                  <c:v>3.2719999999999998</c:v>
                </c:pt>
                <c:pt idx="152">
                  <c:v>3.2719999999999998</c:v>
                </c:pt>
                <c:pt idx="153">
                  <c:v>3.2719999999999998</c:v>
                </c:pt>
                <c:pt idx="154">
                  <c:v>3.6549999999999998</c:v>
                </c:pt>
                <c:pt idx="155">
                  <c:v>3.6549999999999998</c:v>
                </c:pt>
                <c:pt idx="156">
                  <c:v>3.6549999999999998</c:v>
                </c:pt>
                <c:pt idx="157">
                  <c:v>3.6549999999999998</c:v>
                </c:pt>
                <c:pt idx="158">
                  <c:v>3.6549999999999998</c:v>
                </c:pt>
                <c:pt idx="159">
                  <c:v>3.6549999999999998</c:v>
                </c:pt>
                <c:pt idx="160">
                  <c:v>3.6549999999999998</c:v>
                </c:pt>
                <c:pt idx="161">
                  <c:v>3.6549999999999998</c:v>
                </c:pt>
                <c:pt idx="162">
                  <c:v>3.6549999999999998</c:v>
                </c:pt>
                <c:pt idx="163">
                  <c:v>3.6549999999999998</c:v>
                </c:pt>
                <c:pt idx="164">
                  <c:v>3.6549999999999998</c:v>
                </c:pt>
                <c:pt idx="165">
                  <c:v>3.6549999999999998</c:v>
                </c:pt>
                <c:pt idx="166">
                  <c:v>3.6549999999999998</c:v>
                </c:pt>
                <c:pt idx="167">
                  <c:v>3.6549999999999998</c:v>
                </c:pt>
                <c:pt idx="168">
                  <c:v>3.6549999999999998</c:v>
                </c:pt>
                <c:pt idx="169">
                  <c:v>3.6549999999999998</c:v>
                </c:pt>
              </c:numCache>
            </c:numRef>
          </c:val>
          <c:extLst>
            <c:ext xmlns:c16="http://schemas.microsoft.com/office/drawing/2014/chart" uri="{C3380CC4-5D6E-409C-BE32-E72D297353CC}">
              <c16:uniqueId val="{00000000-590C-409B-9739-D93A3437E99E}"/>
            </c:ext>
          </c:extLst>
        </c:ser>
        <c:ser>
          <c:idx val="1"/>
          <c:order val="1"/>
          <c:tx>
            <c:v>Biomass</c:v>
          </c:tx>
          <c:spPr>
            <a:solidFill>
              <a:srgbClr val="E89F0E"/>
            </a:solidFill>
            <a:ln>
              <a:noFill/>
            </a:ln>
          </c:spPr>
          <c:val>
            <c:numRef>
              <c:f>Sheet1!$H$168:$H$337</c:f>
              <c:numCache>
                <c:formatCode>General</c:formatCode>
                <c:ptCount val="170"/>
                <c:pt idx="0">
                  <c:v>0.499</c:v>
                </c:pt>
                <c:pt idx="1">
                  <c:v>0.499</c:v>
                </c:pt>
                <c:pt idx="2">
                  <c:v>0.499</c:v>
                </c:pt>
                <c:pt idx="3">
                  <c:v>0.44</c:v>
                </c:pt>
                <c:pt idx="4">
                  <c:v>0.499</c:v>
                </c:pt>
                <c:pt idx="5">
                  <c:v>0.499</c:v>
                </c:pt>
                <c:pt idx="6">
                  <c:v>0.499</c:v>
                </c:pt>
                <c:pt idx="7">
                  <c:v>0.499</c:v>
                </c:pt>
                <c:pt idx="8">
                  <c:v>0.44</c:v>
                </c:pt>
                <c:pt idx="9">
                  <c:v>0.44</c:v>
                </c:pt>
                <c:pt idx="10">
                  <c:v>0.499</c:v>
                </c:pt>
                <c:pt idx="11">
                  <c:v>0.499</c:v>
                </c:pt>
                <c:pt idx="12">
                  <c:v>0.499</c:v>
                </c:pt>
                <c:pt idx="13">
                  <c:v>0.499</c:v>
                </c:pt>
                <c:pt idx="14">
                  <c:v>0.499</c:v>
                </c:pt>
                <c:pt idx="15">
                  <c:v>0.499</c:v>
                </c:pt>
                <c:pt idx="16">
                  <c:v>0.499</c:v>
                </c:pt>
                <c:pt idx="17">
                  <c:v>0.499</c:v>
                </c:pt>
                <c:pt idx="18">
                  <c:v>0.499</c:v>
                </c:pt>
                <c:pt idx="19">
                  <c:v>0.499</c:v>
                </c:pt>
                <c:pt idx="20">
                  <c:v>0.499</c:v>
                </c:pt>
                <c:pt idx="21">
                  <c:v>0.499</c:v>
                </c:pt>
                <c:pt idx="22">
                  <c:v>0.499</c:v>
                </c:pt>
                <c:pt idx="23">
                  <c:v>0.499</c:v>
                </c:pt>
                <c:pt idx="24">
                  <c:v>0.499</c:v>
                </c:pt>
                <c:pt idx="25">
                  <c:v>0.499</c:v>
                </c:pt>
                <c:pt idx="26">
                  <c:v>0.44</c:v>
                </c:pt>
                <c:pt idx="27">
                  <c:v>0.499</c:v>
                </c:pt>
                <c:pt idx="28">
                  <c:v>0.499</c:v>
                </c:pt>
                <c:pt idx="29">
                  <c:v>0.499</c:v>
                </c:pt>
                <c:pt idx="30">
                  <c:v>0.499</c:v>
                </c:pt>
                <c:pt idx="31">
                  <c:v>0.499</c:v>
                </c:pt>
                <c:pt idx="32">
                  <c:v>0.499</c:v>
                </c:pt>
                <c:pt idx="33">
                  <c:v>0.499</c:v>
                </c:pt>
                <c:pt idx="34">
                  <c:v>0.499</c:v>
                </c:pt>
                <c:pt idx="35">
                  <c:v>0.499</c:v>
                </c:pt>
                <c:pt idx="36">
                  <c:v>0.499</c:v>
                </c:pt>
                <c:pt idx="37">
                  <c:v>0.499</c:v>
                </c:pt>
                <c:pt idx="38">
                  <c:v>0.499</c:v>
                </c:pt>
                <c:pt idx="39">
                  <c:v>0.499</c:v>
                </c:pt>
                <c:pt idx="40">
                  <c:v>0.499</c:v>
                </c:pt>
                <c:pt idx="41">
                  <c:v>0.499</c:v>
                </c:pt>
                <c:pt idx="42">
                  <c:v>0.499</c:v>
                </c:pt>
                <c:pt idx="43">
                  <c:v>0.499</c:v>
                </c:pt>
                <c:pt idx="44">
                  <c:v>0.499</c:v>
                </c:pt>
                <c:pt idx="45">
                  <c:v>0.499</c:v>
                </c:pt>
                <c:pt idx="46">
                  <c:v>0.499</c:v>
                </c:pt>
                <c:pt idx="47">
                  <c:v>0.499</c:v>
                </c:pt>
                <c:pt idx="48">
                  <c:v>0.499</c:v>
                </c:pt>
                <c:pt idx="49">
                  <c:v>0.499</c:v>
                </c:pt>
                <c:pt idx="50">
                  <c:v>0.499</c:v>
                </c:pt>
                <c:pt idx="51">
                  <c:v>0.499</c:v>
                </c:pt>
                <c:pt idx="52">
                  <c:v>0.499</c:v>
                </c:pt>
                <c:pt idx="53">
                  <c:v>0.499</c:v>
                </c:pt>
                <c:pt idx="54">
                  <c:v>0.499</c:v>
                </c:pt>
                <c:pt idx="55">
                  <c:v>0.499</c:v>
                </c:pt>
                <c:pt idx="56">
                  <c:v>0.499</c:v>
                </c:pt>
                <c:pt idx="57">
                  <c:v>0.499</c:v>
                </c:pt>
                <c:pt idx="58">
                  <c:v>0.499</c:v>
                </c:pt>
                <c:pt idx="59">
                  <c:v>0.499</c:v>
                </c:pt>
                <c:pt idx="60">
                  <c:v>0.499</c:v>
                </c:pt>
                <c:pt idx="61">
                  <c:v>0.499</c:v>
                </c:pt>
                <c:pt idx="62">
                  <c:v>0.499</c:v>
                </c:pt>
                <c:pt idx="63">
                  <c:v>0.499</c:v>
                </c:pt>
                <c:pt idx="64">
                  <c:v>0.499</c:v>
                </c:pt>
                <c:pt idx="65">
                  <c:v>0.499</c:v>
                </c:pt>
                <c:pt idx="66">
                  <c:v>0.499</c:v>
                </c:pt>
                <c:pt idx="67">
                  <c:v>0.499</c:v>
                </c:pt>
                <c:pt idx="68">
                  <c:v>0.499</c:v>
                </c:pt>
                <c:pt idx="69">
                  <c:v>0.499</c:v>
                </c:pt>
                <c:pt idx="70">
                  <c:v>0.499</c:v>
                </c:pt>
                <c:pt idx="71">
                  <c:v>0.499</c:v>
                </c:pt>
                <c:pt idx="72">
                  <c:v>0.499</c:v>
                </c:pt>
                <c:pt idx="73">
                  <c:v>0.499</c:v>
                </c:pt>
                <c:pt idx="74">
                  <c:v>0.499</c:v>
                </c:pt>
                <c:pt idx="75">
                  <c:v>0.499</c:v>
                </c:pt>
                <c:pt idx="76">
                  <c:v>0.499</c:v>
                </c:pt>
                <c:pt idx="77">
                  <c:v>0.499</c:v>
                </c:pt>
                <c:pt idx="78">
                  <c:v>0.499</c:v>
                </c:pt>
                <c:pt idx="79">
                  <c:v>0.499</c:v>
                </c:pt>
                <c:pt idx="80">
                  <c:v>0.499</c:v>
                </c:pt>
                <c:pt idx="81">
                  <c:v>0.499</c:v>
                </c:pt>
                <c:pt idx="82">
                  <c:v>0.499</c:v>
                </c:pt>
                <c:pt idx="83">
                  <c:v>0.499</c:v>
                </c:pt>
                <c:pt idx="84">
                  <c:v>0.499</c:v>
                </c:pt>
                <c:pt idx="85">
                  <c:v>0.499</c:v>
                </c:pt>
                <c:pt idx="86">
                  <c:v>0.499</c:v>
                </c:pt>
                <c:pt idx="87">
                  <c:v>0.499</c:v>
                </c:pt>
                <c:pt idx="88">
                  <c:v>0.499</c:v>
                </c:pt>
                <c:pt idx="89">
                  <c:v>0.499</c:v>
                </c:pt>
                <c:pt idx="90">
                  <c:v>0.499</c:v>
                </c:pt>
                <c:pt idx="91">
                  <c:v>0.499</c:v>
                </c:pt>
                <c:pt idx="92">
                  <c:v>0.499</c:v>
                </c:pt>
                <c:pt idx="93">
                  <c:v>0.499</c:v>
                </c:pt>
                <c:pt idx="94">
                  <c:v>0.499</c:v>
                </c:pt>
                <c:pt idx="95">
                  <c:v>0.499</c:v>
                </c:pt>
                <c:pt idx="96">
                  <c:v>0.499</c:v>
                </c:pt>
                <c:pt idx="97">
                  <c:v>0.499</c:v>
                </c:pt>
                <c:pt idx="98">
                  <c:v>0.499</c:v>
                </c:pt>
                <c:pt idx="99">
                  <c:v>0.499</c:v>
                </c:pt>
                <c:pt idx="100">
                  <c:v>0.499</c:v>
                </c:pt>
                <c:pt idx="101">
                  <c:v>0.499</c:v>
                </c:pt>
                <c:pt idx="102">
                  <c:v>0.499</c:v>
                </c:pt>
                <c:pt idx="103">
                  <c:v>0.499</c:v>
                </c:pt>
                <c:pt idx="104">
                  <c:v>0.499</c:v>
                </c:pt>
                <c:pt idx="105">
                  <c:v>0.499</c:v>
                </c:pt>
                <c:pt idx="106">
                  <c:v>0.499</c:v>
                </c:pt>
                <c:pt idx="107">
                  <c:v>0.499</c:v>
                </c:pt>
                <c:pt idx="108">
                  <c:v>0.499</c:v>
                </c:pt>
                <c:pt idx="109">
                  <c:v>0.499</c:v>
                </c:pt>
                <c:pt idx="110">
                  <c:v>0.499</c:v>
                </c:pt>
                <c:pt idx="111">
                  <c:v>0.499</c:v>
                </c:pt>
                <c:pt idx="112">
                  <c:v>0.499</c:v>
                </c:pt>
                <c:pt idx="113">
                  <c:v>0.499</c:v>
                </c:pt>
                <c:pt idx="114">
                  <c:v>0.499</c:v>
                </c:pt>
                <c:pt idx="115">
                  <c:v>0.499</c:v>
                </c:pt>
                <c:pt idx="116">
                  <c:v>0.499</c:v>
                </c:pt>
                <c:pt idx="117">
                  <c:v>0.499</c:v>
                </c:pt>
                <c:pt idx="118">
                  <c:v>0.499</c:v>
                </c:pt>
                <c:pt idx="119">
                  <c:v>0.499</c:v>
                </c:pt>
                <c:pt idx="120">
                  <c:v>0.499</c:v>
                </c:pt>
                <c:pt idx="121">
                  <c:v>0.499</c:v>
                </c:pt>
                <c:pt idx="122">
                  <c:v>0.44</c:v>
                </c:pt>
                <c:pt idx="123">
                  <c:v>0.44600000000000001</c:v>
                </c:pt>
                <c:pt idx="124">
                  <c:v>0.38700000000000001</c:v>
                </c:pt>
                <c:pt idx="125">
                  <c:v>0.32800000000000001</c:v>
                </c:pt>
                <c:pt idx="126">
                  <c:v>0.26900000000000002</c:v>
                </c:pt>
                <c:pt idx="127">
                  <c:v>0.21</c:v>
                </c:pt>
                <c:pt idx="128">
                  <c:v>0.21</c:v>
                </c:pt>
                <c:pt idx="129">
                  <c:v>0.21</c:v>
                </c:pt>
                <c:pt idx="130">
                  <c:v>0.21</c:v>
                </c:pt>
                <c:pt idx="131">
                  <c:v>0.21</c:v>
                </c:pt>
                <c:pt idx="132">
                  <c:v>0.21</c:v>
                </c:pt>
                <c:pt idx="133">
                  <c:v>0.21</c:v>
                </c:pt>
                <c:pt idx="134">
                  <c:v>0.21</c:v>
                </c:pt>
                <c:pt idx="135">
                  <c:v>0.21</c:v>
                </c:pt>
                <c:pt idx="136">
                  <c:v>0.21</c:v>
                </c:pt>
                <c:pt idx="137">
                  <c:v>0.26900000000000002</c:v>
                </c:pt>
                <c:pt idx="138">
                  <c:v>0.32800000000000001</c:v>
                </c:pt>
                <c:pt idx="139">
                  <c:v>0.38700000000000001</c:v>
                </c:pt>
                <c:pt idx="140">
                  <c:v>0.44600000000000001</c:v>
                </c:pt>
                <c:pt idx="141">
                  <c:v>0.499</c:v>
                </c:pt>
                <c:pt idx="142">
                  <c:v>0.499</c:v>
                </c:pt>
                <c:pt idx="143">
                  <c:v>0.499</c:v>
                </c:pt>
                <c:pt idx="144">
                  <c:v>0.499</c:v>
                </c:pt>
                <c:pt idx="145">
                  <c:v>0.499</c:v>
                </c:pt>
                <c:pt idx="146">
                  <c:v>0.499</c:v>
                </c:pt>
                <c:pt idx="147">
                  <c:v>0.499</c:v>
                </c:pt>
                <c:pt idx="148">
                  <c:v>0.499</c:v>
                </c:pt>
                <c:pt idx="149">
                  <c:v>0.499</c:v>
                </c:pt>
                <c:pt idx="150">
                  <c:v>0.499</c:v>
                </c:pt>
                <c:pt idx="151">
                  <c:v>0.499</c:v>
                </c:pt>
                <c:pt idx="152">
                  <c:v>0.499</c:v>
                </c:pt>
                <c:pt idx="153">
                  <c:v>0.499</c:v>
                </c:pt>
                <c:pt idx="154">
                  <c:v>0.499</c:v>
                </c:pt>
                <c:pt idx="155">
                  <c:v>0.499</c:v>
                </c:pt>
                <c:pt idx="156">
                  <c:v>0.499</c:v>
                </c:pt>
                <c:pt idx="157">
                  <c:v>0.499</c:v>
                </c:pt>
                <c:pt idx="158">
                  <c:v>0.499</c:v>
                </c:pt>
                <c:pt idx="159">
                  <c:v>0.499</c:v>
                </c:pt>
                <c:pt idx="160">
                  <c:v>0.499</c:v>
                </c:pt>
                <c:pt idx="161">
                  <c:v>0.499</c:v>
                </c:pt>
                <c:pt idx="162">
                  <c:v>0.499</c:v>
                </c:pt>
                <c:pt idx="163">
                  <c:v>0.499</c:v>
                </c:pt>
                <c:pt idx="164">
                  <c:v>0.499</c:v>
                </c:pt>
                <c:pt idx="165">
                  <c:v>0.499</c:v>
                </c:pt>
                <c:pt idx="166">
                  <c:v>0.499</c:v>
                </c:pt>
                <c:pt idx="167">
                  <c:v>0.499</c:v>
                </c:pt>
                <c:pt idx="168">
                  <c:v>0.44600000000000001</c:v>
                </c:pt>
                <c:pt idx="169">
                  <c:v>0.38700000000000001</c:v>
                </c:pt>
              </c:numCache>
            </c:numRef>
          </c:val>
          <c:extLst>
            <c:ext xmlns:c16="http://schemas.microsoft.com/office/drawing/2014/chart" uri="{C3380CC4-5D6E-409C-BE32-E72D297353CC}">
              <c16:uniqueId val="{00000001-590C-409B-9739-D93A3437E99E}"/>
            </c:ext>
          </c:extLst>
        </c:ser>
        <c:ser>
          <c:idx val="2"/>
          <c:order val="2"/>
          <c:tx>
            <c:v>Coal</c:v>
          </c:tx>
          <c:spPr>
            <a:solidFill>
              <a:schemeClr val="bg1">
                <a:lumMod val="65000"/>
              </a:schemeClr>
            </a:solidFill>
            <a:ln>
              <a:solidFill>
                <a:schemeClr val="bg1"/>
              </a:solidFill>
            </a:ln>
          </c:spPr>
          <c:val>
            <c:numRef>
              <c:f>Sheet1!$I$168:$I$337</c:f>
              <c:numCache>
                <c:formatCode>General</c:formatCode>
                <c:ptCount val="170"/>
                <c:pt idx="0">
                  <c:v>8.1188000000000002</c:v>
                </c:pt>
                <c:pt idx="1">
                  <c:v>7.5440899999999997</c:v>
                </c:pt>
                <c:pt idx="2">
                  <c:v>6.3521500000000009</c:v>
                </c:pt>
                <c:pt idx="3">
                  <c:v>5.6690899999999997</c:v>
                </c:pt>
                <c:pt idx="4">
                  <c:v>4.9230900000000002</c:v>
                </c:pt>
                <c:pt idx="5">
                  <c:v>4.2090899999999998</c:v>
                </c:pt>
                <c:pt idx="6">
                  <c:v>3.6381680000000003</c:v>
                </c:pt>
                <c:pt idx="7">
                  <c:v>3.9371680000000002</c:v>
                </c:pt>
                <c:pt idx="8">
                  <c:v>4.5401679999999995</c:v>
                </c:pt>
                <c:pt idx="9">
                  <c:v>5.2861700000000003</c:v>
                </c:pt>
                <c:pt idx="10">
                  <c:v>6.0321699999999998</c:v>
                </c:pt>
                <c:pt idx="11">
                  <c:v>6.71523</c:v>
                </c:pt>
                <c:pt idx="12">
                  <c:v>6.8148600000000004</c:v>
                </c:pt>
                <c:pt idx="13">
                  <c:v>6.8148600000000004</c:v>
                </c:pt>
                <c:pt idx="14">
                  <c:v>6.8148600000000004</c:v>
                </c:pt>
                <c:pt idx="15">
                  <c:v>6.8148600000000004</c:v>
                </c:pt>
                <c:pt idx="16">
                  <c:v>6.8148600000000004</c:v>
                </c:pt>
                <c:pt idx="17">
                  <c:v>6.8148600000000004</c:v>
                </c:pt>
                <c:pt idx="18">
                  <c:v>6.8148600000000004</c:v>
                </c:pt>
                <c:pt idx="19">
                  <c:v>6.8148600000000004</c:v>
                </c:pt>
                <c:pt idx="20">
                  <c:v>6.8148600000000004</c:v>
                </c:pt>
                <c:pt idx="21">
                  <c:v>6.8148600000000004</c:v>
                </c:pt>
                <c:pt idx="22">
                  <c:v>6.8148600000000004</c:v>
                </c:pt>
                <c:pt idx="23">
                  <c:v>6.8148600000000004</c:v>
                </c:pt>
                <c:pt idx="24">
                  <c:v>6.8148600000000004</c:v>
                </c:pt>
                <c:pt idx="25">
                  <c:v>6.8148600000000004</c:v>
                </c:pt>
                <c:pt idx="26">
                  <c:v>6.1808600000000009</c:v>
                </c:pt>
                <c:pt idx="27">
                  <c:v>6.1304699999999999</c:v>
                </c:pt>
                <c:pt idx="28">
                  <c:v>5.6404720000000008</c:v>
                </c:pt>
                <c:pt idx="29">
                  <c:v>5.3354720000000011</c:v>
                </c:pt>
                <c:pt idx="30">
                  <c:v>5.5594720000000004</c:v>
                </c:pt>
                <c:pt idx="31">
                  <c:v>5.5804719999999994</c:v>
                </c:pt>
                <c:pt idx="32">
                  <c:v>5.760860000000001</c:v>
                </c:pt>
                <c:pt idx="33">
                  <c:v>6.4928600000000003</c:v>
                </c:pt>
                <c:pt idx="34">
                  <c:v>6.6778600000000008</c:v>
                </c:pt>
                <c:pt idx="35">
                  <c:v>6.7898600000000009</c:v>
                </c:pt>
                <c:pt idx="36">
                  <c:v>6.8618000000000006</c:v>
                </c:pt>
                <c:pt idx="37">
                  <c:v>6.8618000000000006</c:v>
                </c:pt>
                <c:pt idx="38">
                  <c:v>6.8618000000000006</c:v>
                </c:pt>
                <c:pt idx="39">
                  <c:v>6.8618000000000006</c:v>
                </c:pt>
                <c:pt idx="40">
                  <c:v>6.8618000000000006</c:v>
                </c:pt>
                <c:pt idx="41">
                  <c:v>6.8618000000000006</c:v>
                </c:pt>
                <c:pt idx="42">
                  <c:v>6.8618000000000006</c:v>
                </c:pt>
                <c:pt idx="43">
                  <c:v>6.8618000000000006</c:v>
                </c:pt>
                <c:pt idx="44">
                  <c:v>6.8618000000000006</c:v>
                </c:pt>
                <c:pt idx="45">
                  <c:v>6.8618000000000006</c:v>
                </c:pt>
                <c:pt idx="46">
                  <c:v>6.8618000000000006</c:v>
                </c:pt>
                <c:pt idx="47">
                  <c:v>6.8618000000000006</c:v>
                </c:pt>
                <c:pt idx="48">
                  <c:v>6.8618000000000006</c:v>
                </c:pt>
                <c:pt idx="49">
                  <c:v>6.8618000000000006</c:v>
                </c:pt>
                <c:pt idx="50">
                  <c:v>6.8618000000000006</c:v>
                </c:pt>
                <c:pt idx="51">
                  <c:v>6.8618000000000006</c:v>
                </c:pt>
                <c:pt idx="52">
                  <c:v>6.5058000000000007</c:v>
                </c:pt>
                <c:pt idx="53">
                  <c:v>5.6577600000000006</c:v>
                </c:pt>
                <c:pt idx="54">
                  <c:v>5.4177600000000004</c:v>
                </c:pt>
                <c:pt idx="55">
                  <c:v>5.48109</c:v>
                </c:pt>
                <c:pt idx="56">
                  <c:v>5.6460900000000001</c:v>
                </c:pt>
                <c:pt idx="57">
                  <c:v>5.8180899999999998</c:v>
                </c:pt>
                <c:pt idx="58">
                  <c:v>5.8180899999999998</c:v>
                </c:pt>
                <c:pt idx="59">
                  <c:v>7.0750900000000003</c:v>
                </c:pt>
                <c:pt idx="60">
                  <c:v>7.0750900000000003</c:v>
                </c:pt>
                <c:pt idx="61">
                  <c:v>7.0750900000000003</c:v>
                </c:pt>
                <c:pt idx="62">
                  <c:v>7.0750900000000003</c:v>
                </c:pt>
                <c:pt idx="63">
                  <c:v>7.0750900000000003</c:v>
                </c:pt>
                <c:pt idx="64">
                  <c:v>7.0750900000000003</c:v>
                </c:pt>
                <c:pt idx="65">
                  <c:v>7.0750900000000003</c:v>
                </c:pt>
                <c:pt idx="66">
                  <c:v>7.0750900000000003</c:v>
                </c:pt>
                <c:pt idx="67">
                  <c:v>7.0750900000000003</c:v>
                </c:pt>
                <c:pt idx="68">
                  <c:v>7.0750900000000003</c:v>
                </c:pt>
                <c:pt idx="69">
                  <c:v>7.0750900000000003</c:v>
                </c:pt>
                <c:pt idx="70">
                  <c:v>7.0750900000000003</c:v>
                </c:pt>
                <c:pt idx="71">
                  <c:v>7.0750900000000003</c:v>
                </c:pt>
                <c:pt idx="72">
                  <c:v>7.0750900000000003</c:v>
                </c:pt>
                <c:pt idx="73">
                  <c:v>7.0750900000000003</c:v>
                </c:pt>
                <c:pt idx="74">
                  <c:v>7.0750900000000003</c:v>
                </c:pt>
                <c:pt idx="75">
                  <c:v>7.0694699999999999</c:v>
                </c:pt>
                <c:pt idx="76">
                  <c:v>6.88164</c:v>
                </c:pt>
                <c:pt idx="77">
                  <c:v>6.8774700000000015</c:v>
                </c:pt>
                <c:pt idx="78">
                  <c:v>7.1144699999999998</c:v>
                </c:pt>
                <c:pt idx="79">
                  <c:v>7.6544720000000011</c:v>
                </c:pt>
                <c:pt idx="80">
                  <c:v>8.1188000000000002</c:v>
                </c:pt>
                <c:pt idx="81">
                  <c:v>8.1188000000000002</c:v>
                </c:pt>
                <c:pt idx="82">
                  <c:v>8.1188000000000002</c:v>
                </c:pt>
                <c:pt idx="83">
                  <c:v>8.1188000000000002</c:v>
                </c:pt>
                <c:pt idx="84">
                  <c:v>8.1188000000000002</c:v>
                </c:pt>
                <c:pt idx="85">
                  <c:v>8.1188000000000002</c:v>
                </c:pt>
                <c:pt idx="86">
                  <c:v>8.1188000000000002</c:v>
                </c:pt>
                <c:pt idx="87">
                  <c:v>8.1188000000000002</c:v>
                </c:pt>
                <c:pt idx="88">
                  <c:v>8.1188000000000002</c:v>
                </c:pt>
                <c:pt idx="89">
                  <c:v>8.1188000000000002</c:v>
                </c:pt>
                <c:pt idx="90">
                  <c:v>8.1188000000000002</c:v>
                </c:pt>
                <c:pt idx="91">
                  <c:v>8.1188000000000002</c:v>
                </c:pt>
                <c:pt idx="92">
                  <c:v>8.1188000000000002</c:v>
                </c:pt>
                <c:pt idx="93">
                  <c:v>8.1188000000000002</c:v>
                </c:pt>
                <c:pt idx="94">
                  <c:v>8.1188000000000002</c:v>
                </c:pt>
                <c:pt idx="95">
                  <c:v>8.1188000000000002</c:v>
                </c:pt>
                <c:pt idx="96">
                  <c:v>8.1188000000000002</c:v>
                </c:pt>
                <c:pt idx="97">
                  <c:v>8.1188000000000002</c:v>
                </c:pt>
                <c:pt idx="98">
                  <c:v>7.4935500000000008</c:v>
                </c:pt>
                <c:pt idx="99">
                  <c:v>7.0665500000000012</c:v>
                </c:pt>
                <c:pt idx="100">
                  <c:v>6.5944730000000007</c:v>
                </c:pt>
                <c:pt idx="101">
                  <c:v>6.4304700000000015</c:v>
                </c:pt>
                <c:pt idx="102">
                  <c:v>6.3564720000000019</c:v>
                </c:pt>
                <c:pt idx="103">
                  <c:v>6.8794700000000013</c:v>
                </c:pt>
                <c:pt idx="104">
                  <c:v>7.5278000000000009</c:v>
                </c:pt>
                <c:pt idx="105">
                  <c:v>8.1188000000000002</c:v>
                </c:pt>
                <c:pt idx="106">
                  <c:v>8.1188000000000002</c:v>
                </c:pt>
                <c:pt idx="107">
                  <c:v>8.1188000000000002</c:v>
                </c:pt>
                <c:pt idx="108">
                  <c:v>8.1188000000000002</c:v>
                </c:pt>
                <c:pt idx="109">
                  <c:v>8.1188000000000002</c:v>
                </c:pt>
                <c:pt idx="110">
                  <c:v>8.1188000000000002</c:v>
                </c:pt>
                <c:pt idx="111">
                  <c:v>8.1188000000000002</c:v>
                </c:pt>
                <c:pt idx="112">
                  <c:v>8.1188000000000002</c:v>
                </c:pt>
                <c:pt idx="113">
                  <c:v>8.1188000000000002</c:v>
                </c:pt>
                <c:pt idx="114">
                  <c:v>8.1188000000000002</c:v>
                </c:pt>
                <c:pt idx="115">
                  <c:v>8.1188000000000002</c:v>
                </c:pt>
                <c:pt idx="116">
                  <c:v>8.1188000000000002</c:v>
                </c:pt>
                <c:pt idx="117">
                  <c:v>8.1188000000000002</c:v>
                </c:pt>
                <c:pt idx="118">
                  <c:v>8.1188000000000002</c:v>
                </c:pt>
                <c:pt idx="119">
                  <c:v>8.1188000000000002</c:v>
                </c:pt>
                <c:pt idx="120">
                  <c:v>8.1188000000000002</c:v>
                </c:pt>
                <c:pt idx="121">
                  <c:v>8.10947</c:v>
                </c:pt>
                <c:pt idx="122">
                  <c:v>7.3634700000000013</c:v>
                </c:pt>
                <c:pt idx="123">
                  <c:v>6.6494700000000009</c:v>
                </c:pt>
                <c:pt idx="124">
                  <c:v>6.0334700000000012</c:v>
                </c:pt>
                <c:pt idx="125">
                  <c:v>5.7494700000000014</c:v>
                </c:pt>
                <c:pt idx="126">
                  <c:v>5.8164720000000019</c:v>
                </c:pt>
                <c:pt idx="127">
                  <c:v>6.3644720000000019</c:v>
                </c:pt>
                <c:pt idx="128">
                  <c:v>7.0784700000000011</c:v>
                </c:pt>
                <c:pt idx="129">
                  <c:v>7.5498000000000012</c:v>
                </c:pt>
                <c:pt idx="130">
                  <c:v>8.1188000000000002</c:v>
                </c:pt>
                <c:pt idx="131">
                  <c:v>8.1188000000000002</c:v>
                </c:pt>
                <c:pt idx="132">
                  <c:v>8.1188000000000002</c:v>
                </c:pt>
                <c:pt idx="133">
                  <c:v>8.1188000000000002</c:v>
                </c:pt>
                <c:pt idx="134">
                  <c:v>8.1188000000000002</c:v>
                </c:pt>
                <c:pt idx="135">
                  <c:v>8.1188000000000002</c:v>
                </c:pt>
                <c:pt idx="136">
                  <c:v>8.1188000000000002</c:v>
                </c:pt>
                <c:pt idx="137">
                  <c:v>8.1188000000000002</c:v>
                </c:pt>
                <c:pt idx="138">
                  <c:v>8.1188000000000002</c:v>
                </c:pt>
                <c:pt idx="139">
                  <c:v>8.1188000000000002</c:v>
                </c:pt>
                <c:pt idx="140">
                  <c:v>8.1188000000000002</c:v>
                </c:pt>
                <c:pt idx="141">
                  <c:v>8.1188000000000002</c:v>
                </c:pt>
                <c:pt idx="142">
                  <c:v>8.1188000000000002</c:v>
                </c:pt>
                <c:pt idx="143">
                  <c:v>8.1188000000000002</c:v>
                </c:pt>
                <c:pt idx="144">
                  <c:v>8.1188000000000002</c:v>
                </c:pt>
                <c:pt idx="145">
                  <c:v>8.0564700000000009</c:v>
                </c:pt>
                <c:pt idx="146">
                  <c:v>7.3104700000000014</c:v>
                </c:pt>
                <c:pt idx="147">
                  <c:v>6.6454700000000013</c:v>
                </c:pt>
                <c:pt idx="148">
                  <c:v>6.2094700000000014</c:v>
                </c:pt>
                <c:pt idx="149">
                  <c:v>5.9204700000000008</c:v>
                </c:pt>
                <c:pt idx="150">
                  <c:v>5.928472000000002</c:v>
                </c:pt>
                <c:pt idx="151">
                  <c:v>6.343472000000002</c:v>
                </c:pt>
                <c:pt idx="152">
                  <c:v>7.0384700000000011</c:v>
                </c:pt>
                <c:pt idx="153">
                  <c:v>7.3908000000000014</c:v>
                </c:pt>
                <c:pt idx="154">
                  <c:v>8.1188000000000002</c:v>
                </c:pt>
                <c:pt idx="155">
                  <c:v>8.1188000000000002</c:v>
                </c:pt>
                <c:pt idx="156">
                  <c:v>8.1188000000000002</c:v>
                </c:pt>
                <c:pt idx="157">
                  <c:v>8.1188000000000002</c:v>
                </c:pt>
                <c:pt idx="158">
                  <c:v>8.1188000000000002</c:v>
                </c:pt>
                <c:pt idx="159">
                  <c:v>8.1188000000000002</c:v>
                </c:pt>
                <c:pt idx="160">
                  <c:v>8.1188000000000002</c:v>
                </c:pt>
                <c:pt idx="161">
                  <c:v>8.1188000000000002</c:v>
                </c:pt>
                <c:pt idx="162">
                  <c:v>8.1188000000000002</c:v>
                </c:pt>
                <c:pt idx="163">
                  <c:v>8.1188000000000002</c:v>
                </c:pt>
                <c:pt idx="164">
                  <c:v>8.1188000000000002</c:v>
                </c:pt>
                <c:pt idx="165">
                  <c:v>8.1188000000000002</c:v>
                </c:pt>
                <c:pt idx="166">
                  <c:v>8.1188000000000002</c:v>
                </c:pt>
                <c:pt idx="167">
                  <c:v>8.1188000000000002</c:v>
                </c:pt>
                <c:pt idx="168">
                  <c:v>8.1188000000000002</c:v>
                </c:pt>
                <c:pt idx="169">
                  <c:v>7.4657000000000009</c:v>
                </c:pt>
              </c:numCache>
            </c:numRef>
          </c:val>
          <c:extLst>
            <c:ext xmlns:c16="http://schemas.microsoft.com/office/drawing/2014/chart" uri="{C3380CC4-5D6E-409C-BE32-E72D297353CC}">
              <c16:uniqueId val="{00000002-590C-409B-9739-D93A3437E99E}"/>
            </c:ext>
          </c:extLst>
        </c:ser>
        <c:ser>
          <c:idx val="3"/>
          <c:order val="3"/>
          <c:tx>
            <c:v>Gas</c:v>
          </c:tx>
          <c:spPr>
            <a:solidFill>
              <a:srgbClr val="C00000"/>
            </a:solidFill>
            <a:ln>
              <a:solidFill>
                <a:schemeClr val="bg1"/>
              </a:solidFill>
            </a:ln>
          </c:spPr>
          <c:val>
            <c:numRef>
              <c:f>Sheet1!$J$168:$J$337</c:f>
              <c:numCache>
                <c:formatCode>General</c:formatCode>
                <c:ptCount val="170"/>
                <c:pt idx="0">
                  <c:v>1.764672</c:v>
                </c:pt>
                <c:pt idx="1">
                  <c:v>1.1793820000000002</c:v>
                </c:pt>
                <c:pt idx="2">
                  <c:v>0.13494</c:v>
                </c:pt>
                <c:pt idx="3">
                  <c:v>7.1999999999999995E-2</c:v>
                </c:pt>
                <c:pt idx="4">
                  <c:v>7.1999999999999995E-2</c:v>
                </c:pt>
                <c:pt idx="5">
                  <c:v>7.1999999999999995E-2</c:v>
                </c:pt>
                <c:pt idx="6">
                  <c:v>7.1999999999999995E-2</c:v>
                </c:pt>
                <c:pt idx="7">
                  <c:v>7.1999999999999995E-2</c:v>
                </c:pt>
                <c:pt idx="8">
                  <c:v>7.1999999999999995E-2</c:v>
                </c:pt>
                <c:pt idx="9">
                  <c:v>7.1999999999999995E-2</c:v>
                </c:pt>
                <c:pt idx="10">
                  <c:v>7.1999999999999995E-2</c:v>
                </c:pt>
                <c:pt idx="11">
                  <c:v>8.0939999999999998E-2</c:v>
                </c:pt>
                <c:pt idx="12">
                  <c:v>1.97061</c:v>
                </c:pt>
                <c:pt idx="13">
                  <c:v>1.81694</c:v>
                </c:pt>
                <c:pt idx="14">
                  <c:v>1.81694</c:v>
                </c:pt>
                <c:pt idx="15">
                  <c:v>2.0427</c:v>
                </c:pt>
                <c:pt idx="16">
                  <c:v>2.1436099999999998</c:v>
                </c:pt>
                <c:pt idx="17">
                  <c:v>2.26573</c:v>
                </c:pt>
                <c:pt idx="18">
                  <c:v>2.1426099999999995</c:v>
                </c:pt>
                <c:pt idx="19">
                  <c:v>2.0080969999999998</c:v>
                </c:pt>
                <c:pt idx="20">
                  <c:v>1.6564840000000001</c:v>
                </c:pt>
                <c:pt idx="21">
                  <c:v>1.41794</c:v>
                </c:pt>
                <c:pt idx="22">
                  <c:v>1.41794</c:v>
                </c:pt>
                <c:pt idx="23">
                  <c:v>1.4768635000000001</c:v>
                </c:pt>
                <c:pt idx="24">
                  <c:v>1.2395282000000001</c:v>
                </c:pt>
                <c:pt idx="25">
                  <c:v>0.26045260000000003</c:v>
                </c:pt>
                <c:pt idx="26">
                  <c:v>0.05</c:v>
                </c:pt>
                <c:pt idx="27">
                  <c:v>0.05</c:v>
                </c:pt>
                <c:pt idx="28">
                  <c:v>0.05</c:v>
                </c:pt>
                <c:pt idx="29">
                  <c:v>0.05</c:v>
                </c:pt>
                <c:pt idx="30">
                  <c:v>0.05</c:v>
                </c:pt>
                <c:pt idx="31">
                  <c:v>0.05</c:v>
                </c:pt>
                <c:pt idx="32">
                  <c:v>0.05</c:v>
                </c:pt>
                <c:pt idx="33">
                  <c:v>0.05</c:v>
                </c:pt>
                <c:pt idx="34">
                  <c:v>0.71499299999999999</c:v>
                </c:pt>
                <c:pt idx="35">
                  <c:v>1.8078133999999999</c:v>
                </c:pt>
                <c:pt idx="36">
                  <c:v>2.7908739999999996</c:v>
                </c:pt>
                <c:pt idx="37">
                  <c:v>2.8780000000000001</c:v>
                </c:pt>
                <c:pt idx="38">
                  <c:v>3.077</c:v>
                </c:pt>
                <c:pt idx="39">
                  <c:v>3.2890389999999998</c:v>
                </c:pt>
                <c:pt idx="40">
                  <c:v>3.7464295999999999</c:v>
                </c:pt>
                <c:pt idx="41">
                  <c:v>3.7414398000000002</c:v>
                </c:pt>
                <c:pt idx="42">
                  <c:v>3.8730000000000002</c:v>
                </c:pt>
                <c:pt idx="43">
                  <c:v>4.00312</c:v>
                </c:pt>
                <c:pt idx="44">
                  <c:v>3.74512</c:v>
                </c:pt>
                <c:pt idx="45">
                  <c:v>3.5461199999999997</c:v>
                </c:pt>
                <c:pt idx="46">
                  <c:v>3.4061159999999999</c:v>
                </c:pt>
                <c:pt idx="47">
                  <c:v>3.2071160000000001</c:v>
                </c:pt>
                <c:pt idx="48">
                  <c:v>3.0081159999999998</c:v>
                </c:pt>
                <c:pt idx="49">
                  <c:v>1.8086720000000001</c:v>
                </c:pt>
                <c:pt idx="50">
                  <c:v>1.0646720000000001</c:v>
                </c:pt>
                <c:pt idx="51">
                  <c:v>0.33067200000000002</c:v>
                </c:pt>
                <c:pt idx="52">
                  <c:v>0.181672</c:v>
                </c:pt>
                <c:pt idx="53">
                  <c:v>0.78800080000000006</c:v>
                </c:pt>
                <c:pt idx="54">
                  <c:v>0.96199999999999997</c:v>
                </c:pt>
                <c:pt idx="55">
                  <c:v>1.0926720000000001</c:v>
                </c:pt>
                <c:pt idx="56">
                  <c:v>1.2916719999999999</c:v>
                </c:pt>
                <c:pt idx="57">
                  <c:v>1.9676720000000001</c:v>
                </c:pt>
                <c:pt idx="58">
                  <c:v>3.0166720000000002</c:v>
                </c:pt>
                <c:pt idx="59">
                  <c:v>3.0269119999999998</c:v>
                </c:pt>
                <c:pt idx="60">
                  <c:v>3.9897780000000003</c:v>
                </c:pt>
                <c:pt idx="61">
                  <c:v>4.1613800000000003</c:v>
                </c:pt>
                <c:pt idx="62">
                  <c:v>4.5922650000000003</c:v>
                </c:pt>
                <c:pt idx="63">
                  <c:v>4.6699889999999993</c:v>
                </c:pt>
                <c:pt idx="64">
                  <c:v>4.8243189999999991</c:v>
                </c:pt>
                <c:pt idx="65">
                  <c:v>4.9519099999999998</c:v>
                </c:pt>
                <c:pt idx="66">
                  <c:v>5.2395360000000002</c:v>
                </c:pt>
                <c:pt idx="67">
                  <c:v>5.0111239999999997</c:v>
                </c:pt>
                <c:pt idx="68">
                  <c:v>4.8902269999999994</c:v>
                </c:pt>
                <c:pt idx="69">
                  <c:v>4.78878</c:v>
                </c:pt>
                <c:pt idx="70">
                  <c:v>4.3154279999999998</c:v>
                </c:pt>
                <c:pt idx="71">
                  <c:v>3.9877099999999999</c:v>
                </c:pt>
                <c:pt idx="72">
                  <c:v>3.6727099999999999</c:v>
                </c:pt>
                <c:pt idx="73">
                  <c:v>2.6663800000000002</c:v>
                </c:pt>
                <c:pt idx="74">
                  <c:v>1.170382</c:v>
                </c:pt>
                <c:pt idx="75">
                  <c:v>0.53100000000000003</c:v>
                </c:pt>
                <c:pt idx="76">
                  <c:v>0.313</c:v>
                </c:pt>
                <c:pt idx="77">
                  <c:v>0.14691599999999999</c:v>
                </c:pt>
                <c:pt idx="78">
                  <c:v>0.114</c:v>
                </c:pt>
                <c:pt idx="79">
                  <c:v>0.114</c:v>
                </c:pt>
                <c:pt idx="80">
                  <c:v>0.28267200000000003</c:v>
                </c:pt>
                <c:pt idx="81">
                  <c:v>1.165192</c:v>
                </c:pt>
                <c:pt idx="82">
                  <c:v>1.6486719999999999</c:v>
                </c:pt>
                <c:pt idx="83">
                  <c:v>2.3996719999999998</c:v>
                </c:pt>
                <c:pt idx="84">
                  <c:v>2.5986720000000001</c:v>
                </c:pt>
                <c:pt idx="85">
                  <c:v>2.8027139999999999</c:v>
                </c:pt>
                <c:pt idx="86">
                  <c:v>3.1973000000000003</c:v>
                </c:pt>
                <c:pt idx="87">
                  <c:v>3.47316</c:v>
                </c:pt>
                <c:pt idx="88">
                  <c:v>3.5197399999999996</c:v>
                </c:pt>
                <c:pt idx="89">
                  <c:v>3.379</c:v>
                </c:pt>
                <c:pt idx="90">
                  <c:v>3.379</c:v>
                </c:pt>
                <c:pt idx="91">
                  <c:v>3.2469200000000003</c:v>
                </c:pt>
                <c:pt idx="92">
                  <c:v>3.04792</c:v>
                </c:pt>
                <c:pt idx="93">
                  <c:v>2.8489200000000001</c:v>
                </c:pt>
                <c:pt idx="94">
                  <c:v>2.6499200000000003</c:v>
                </c:pt>
                <c:pt idx="95">
                  <c:v>2.4509189999999998</c:v>
                </c:pt>
                <c:pt idx="96">
                  <c:v>2.251919</c:v>
                </c:pt>
                <c:pt idx="97">
                  <c:v>1.0956729999999999</c:v>
                </c:pt>
                <c:pt idx="98">
                  <c:v>0.29191899999999998</c:v>
                </c:pt>
                <c:pt idx="99">
                  <c:v>9.2918700000000007E-2</c:v>
                </c:pt>
                <c:pt idx="100">
                  <c:v>7.1999999999999995E-2</c:v>
                </c:pt>
                <c:pt idx="101">
                  <c:v>7.1999999999999995E-2</c:v>
                </c:pt>
                <c:pt idx="102">
                  <c:v>7.1999999999999995E-2</c:v>
                </c:pt>
                <c:pt idx="103">
                  <c:v>7.1999999999999995E-2</c:v>
                </c:pt>
                <c:pt idx="104">
                  <c:v>0.25967200000000001</c:v>
                </c:pt>
                <c:pt idx="105">
                  <c:v>0.186</c:v>
                </c:pt>
                <c:pt idx="106">
                  <c:v>0.75867200000000001</c:v>
                </c:pt>
                <c:pt idx="107">
                  <c:v>1.3851059999999999</c:v>
                </c:pt>
                <c:pt idx="108">
                  <c:v>1.584106</c:v>
                </c:pt>
                <c:pt idx="109">
                  <c:v>1.7831060000000001</c:v>
                </c:pt>
                <c:pt idx="110">
                  <c:v>1.9821059999999999</c:v>
                </c:pt>
                <c:pt idx="111">
                  <c:v>2.1811100000000003</c:v>
                </c:pt>
                <c:pt idx="112">
                  <c:v>2.3801099999999997</c:v>
                </c:pt>
                <c:pt idx="113">
                  <c:v>2.5791099999999996</c:v>
                </c:pt>
                <c:pt idx="114">
                  <c:v>2.7758180000000001</c:v>
                </c:pt>
                <c:pt idx="115">
                  <c:v>2.7412770000000002</c:v>
                </c:pt>
                <c:pt idx="116">
                  <c:v>2.3803609999999997</c:v>
                </c:pt>
                <c:pt idx="117">
                  <c:v>2.1940650000000002</c:v>
                </c:pt>
                <c:pt idx="118">
                  <c:v>1.874444</c:v>
                </c:pt>
                <c:pt idx="119">
                  <c:v>1.841799</c:v>
                </c:pt>
                <c:pt idx="120">
                  <c:v>1.4716720000000001</c:v>
                </c:pt>
                <c:pt idx="121">
                  <c:v>0.23200000000000001</c:v>
                </c:pt>
                <c:pt idx="122">
                  <c:v>0.05</c:v>
                </c:pt>
                <c:pt idx="123">
                  <c:v>0.05</c:v>
                </c:pt>
                <c:pt idx="124">
                  <c:v>0.05</c:v>
                </c:pt>
                <c:pt idx="125">
                  <c:v>0.05</c:v>
                </c:pt>
                <c:pt idx="126">
                  <c:v>0.05</c:v>
                </c:pt>
                <c:pt idx="127">
                  <c:v>0.05</c:v>
                </c:pt>
                <c:pt idx="128">
                  <c:v>0.05</c:v>
                </c:pt>
                <c:pt idx="129">
                  <c:v>0.23167199999999999</c:v>
                </c:pt>
                <c:pt idx="130">
                  <c:v>0.25489020000000001</c:v>
                </c:pt>
                <c:pt idx="131">
                  <c:v>0.83967199999999986</c:v>
                </c:pt>
                <c:pt idx="132">
                  <c:v>1.8439749999999999</c:v>
                </c:pt>
                <c:pt idx="133">
                  <c:v>2.1310169999999999</c:v>
                </c:pt>
                <c:pt idx="134">
                  <c:v>2.1731609999999999</c:v>
                </c:pt>
                <c:pt idx="135">
                  <c:v>2.3088900000000003</c:v>
                </c:pt>
                <c:pt idx="136">
                  <c:v>2.5078900000000002</c:v>
                </c:pt>
                <c:pt idx="137">
                  <c:v>2.7068900000000005</c:v>
                </c:pt>
                <c:pt idx="138">
                  <c:v>2.7450000000000001</c:v>
                </c:pt>
                <c:pt idx="139">
                  <c:v>2.5459999999999998</c:v>
                </c:pt>
                <c:pt idx="140">
                  <c:v>2.5421999999999998</c:v>
                </c:pt>
                <c:pt idx="141">
                  <c:v>2.218</c:v>
                </c:pt>
                <c:pt idx="142">
                  <c:v>2.0190000000000001</c:v>
                </c:pt>
                <c:pt idx="143">
                  <c:v>1.710672</c:v>
                </c:pt>
                <c:pt idx="144">
                  <c:v>1.083672</c:v>
                </c:pt>
                <c:pt idx="145">
                  <c:v>0.51800000000000002</c:v>
                </c:pt>
                <c:pt idx="146">
                  <c:v>0.05</c:v>
                </c:pt>
                <c:pt idx="147">
                  <c:v>0.05</c:v>
                </c:pt>
                <c:pt idx="148">
                  <c:v>0.05</c:v>
                </c:pt>
                <c:pt idx="149">
                  <c:v>0.05</c:v>
                </c:pt>
                <c:pt idx="150">
                  <c:v>0.05</c:v>
                </c:pt>
                <c:pt idx="151">
                  <c:v>0.05</c:v>
                </c:pt>
                <c:pt idx="152">
                  <c:v>0.05</c:v>
                </c:pt>
                <c:pt idx="153">
                  <c:v>0.05</c:v>
                </c:pt>
                <c:pt idx="154">
                  <c:v>0.1656724</c:v>
                </c:pt>
                <c:pt idx="155">
                  <c:v>0.75943100000000008</c:v>
                </c:pt>
                <c:pt idx="156">
                  <c:v>1.395</c:v>
                </c:pt>
                <c:pt idx="157">
                  <c:v>1.395</c:v>
                </c:pt>
                <c:pt idx="158">
                  <c:v>1.395</c:v>
                </c:pt>
                <c:pt idx="159">
                  <c:v>1.395</c:v>
                </c:pt>
                <c:pt idx="160">
                  <c:v>1.4910600000000001</c:v>
                </c:pt>
                <c:pt idx="161">
                  <c:v>1.6116600000000001</c:v>
                </c:pt>
                <c:pt idx="162">
                  <c:v>1.6981199999999999</c:v>
                </c:pt>
                <c:pt idx="163">
                  <c:v>2.00312</c:v>
                </c:pt>
                <c:pt idx="164">
                  <c:v>1.7571600000000001</c:v>
                </c:pt>
                <c:pt idx="165">
                  <c:v>1.4191099999999999</c:v>
                </c:pt>
                <c:pt idx="166">
                  <c:v>1.27783</c:v>
                </c:pt>
                <c:pt idx="167">
                  <c:v>1.40971</c:v>
                </c:pt>
                <c:pt idx="168">
                  <c:v>0.81333800000000001</c:v>
                </c:pt>
                <c:pt idx="169">
                  <c:v>0</c:v>
                </c:pt>
              </c:numCache>
            </c:numRef>
          </c:val>
          <c:extLst>
            <c:ext xmlns:c16="http://schemas.microsoft.com/office/drawing/2014/chart" uri="{C3380CC4-5D6E-409C-BE32-E72D297353CC}">
              <c16:uniqueId val="{00000003-590C-409B-9739-D93A3437E99E}"/>
            </c:ext>
          </c:extLst>
        </c:ser>
        <c:ser>
          <c:idx val="4"/>
          <c:order val="4"/>
          <c:tx>
            <c:v>Hydropower</c:v>
          </c:tx>
          <c:spPr>
            <a:solidFill>
              <a:srgbClr val="00B0F0"/>
            </a:solidFill>
            <a:ln>
              <a:solidFill>
                <a:schemeClr val="bg1"/>
              </a:solidFill>
            </a:ln>
          </c:spPr>
          <c:val>
            <c:numRef>
              <c:f>Sheet1!$K$168:$K$337</c:f>
              <c:numCache>
                <c:formatCode>General</c:formatCode>
                <c:ptCount val="170"/>
                <c:pt idx="0">
                  <c:v>5.2764100000000003E-4</c:v>
                </c:pt>
                <c:pt idx="1">
                  <c:v>5.2764100000000003E-4</c:v>
                </c:pt>
                <c:pt idx="2">
                  <c:v>0.21590964099999999</c:v>
                </c:pt>
                <c:pt idx="3">
                  <c:v>5.2764100000000003E-4</c:v>
                </c:pt>
                <c:pt idx="4">
                  <c:v>5.2764100000000003E-4</c:v>
                </c:pt>
                <c:pt idx="5">
                  <c:v>5.2764100000000003E-4</c:v>
                </c:pt>
                <c:pt idx="6">
                  <c:v>5.2764100000000003E-4</c:v>
                </c:pt>
                <c:pt idx="7">
                  <c:v>5.2764100000000003E-4</c:v>
                </c:pt>
                <c:pt idx="8">
                  <c:v>5.2764100000000003E-4</c:v>
                </c:pt>
                <c:pt idx="9">
                  <c:v>5.2764100000000003E-4</c:v>
                </c:pt>
                <c:pt idx="10">
                  <c:v>5.2764100000000003E-4</c:v>
                </c:pt>
                <c:pt idx="11">
                  <c:v>0.61483164099999998</c:v>
                </c:pt>
                <c:pt idx="12">
                  <c:v>5.2764100000000003E-4</c:v>
                </c:pt>
                <c:pt idx="13">
                  <c:v>1.076197641</c:v>
                </c:pt>
                <c:pt idx="14">
                  <c:v>1.629197641</c:v>
                </c:pt>
                <c:pt idx="15">
                  <c:v>1.5624476409999999</c:v>
                </c:pt>
                <c:pt idx="16">
                  <c:v>1.6375276409999999</c:v>
                </c:pt>
                <c:pt idx="17">
                  <c:v>1.5291976409999999</c:v>
                </c:pt>
                <c:pt idx="18">
                  <c:v>1.6375276409999999</c:v>
                </c:pt>
                <c:pt idx="19">
                  <c:v>1.6642000000000001</c:v>
                </c:pt>
                <c:pt idx="20">
                  <c:v>1.6375276409999999</c:v>
                </c:pt>
                <c:pt idx="21">
                  <c:v>0.93819964100000008</c:v>
                </c:pt>
                <c:pt idx="22">
                  <c:v>0.22919964099999998</c:v>
                </c:pt>
                <c:pt idx="23">
                  <c:v>5.2764100000000003E-4</c:v>
                </c:pt>
                <c:pt idx="24">
                  <c:v>5.2764100000000003E-4</c:v>
                </c:pt>
                <c:pt idx="25">
                  <c:v>0.39552764100000004</c:v>
                </c:pt>
                <c:pt idx="26">
                  <c:v>5.2764100000000003E-4</c:v>
                </c:pt>
                <c:pt idx="27">
                  <c:v>5.2764100000000003E-4</c:v>
                </c:pt>
                <c:pt idx="28">
                  <c:v>5.2764100000000003E-4</c:v>
                </c:pt>
                <c:pt idx="29">
                  <c:v>5.2764100000000003E-4</c:v>
                </c:pt>
                <c:pt idx="30">
                  <c:v>5.2764100000000003E-4</c:v>
                </c:pt>
                <c:pt idx="31">
                  <c:v>5.2764100000000003E-4</c:v>
                </c:pt>
                <c:pt idx="32">
                  <c:v>5.2764100000000003E-4</c:v>
                </c:pt>
                <c:pt idx="33">
                  <c:v>5.2764100000000003E-4</c:v>
                </c:pt>
                <c:pt idx="34">
                  <c:v>4.2140041000000003E-2</c:v>
                </c:pt>
                <c:pt idx="35">
                  <c:v>5.2764100000000003E-4</c:v>
                </c:pt>
                <c:pt idx="36">
                  <c:v>5.2764100000000003E-4</c:v>
                </c:pt>
                <c:pt idx="37">
                  <c:v>0.66719964100000007</c:v>
                </c:pt>
                <c:pt idx="38">
                  <c:v>1.213197641</c:v>
                </c:pt>
                <c:pt idx="39">
                  <c:v>1.5111976409999999</c:v>
                </c:pt>
                <c:pt idx="40">
                  <c:v>1.658200041</c:v>
                </c:pt>
                <c:pt idx="41">
                  <c:v>1.6842000000000001</c:v>
                </c:pt>
                <c:pt idx="42">
                  <c:v>1.6722000000000001</c:v>
                </c:pt>
                <c:pt idx="43">
                  <c:v>1.5850876409999999</c:v>
                </c:pt>
                <c:pt idx="44">
                  <c:v>1.5490876409999998</c:v>
                </c:pt>
                <c:pt idx="45">
                  <c:v>1.1960876409999999</c:v>
                </c:pt>
                <c:pt idx="46">
                  <c:v>1.1110876409999999</c:v>
                </c:pt>
                <c:pt idx="47">
                  <c:v>0.92008364100000006</c:v>
                </c:pt>
                <c:pt idx="48">
                  <c:v>3.3083541000000001E-2</c:v>
                </c:pt>
                <c:pt idx="49">
                  <c:v>5.2764100000000003E-4</c:v>
                </c:pt>
                <c:pt idx="50">
                  <c:v>5.2764100000000003E-4</c:v>
                </c:pt>
                <c:pt idx="51">
                  <c:v>5.2764100000000003E-4</c:v>
                </c:pt>
                <c:pt idx="52">
                  <c:v>5.2764100000000003E-4</c:v>
                </c:pt>
                <c:pt idx="53">
                  <c:v>5.2764100000000003E-4</c:v>
                </c:pt>
                <c:pt idx="54">
                  <c:v>5.2764100000000003E-4</c:v>
                </c:pt>
                <c:pt idx="55">
                  <c:v>5.2764100000000003E-4</c:v>
                </c:pt>
                <c:pt idx="56">
                  <c:v>5.2764100000000003E-4</c:v>
                </c:pt>
                <c:pt idx="57">
                  <c:v>5.2764100000000003E-4</c:v>
                </c:pt>
                <c:pt idx="58">
                  <c:v>5.2764100000000003E-4</c:v>
                </c:pt>
                <c:pt idx="59">
                  <c:v>0.128527641</c:v>
                </c:pt>
                <c:pt idx="60">
                  <c:v>0.466528</c:v>
                </c:pt>
                <c:pt idx="61">
                  <c:v>1.158528</c:v>
                </c:pt>
                <c:pt idx="62">
                  <c:v>1.74153</c:v>
                </c:pt>
                <c:pt idx="63">
                  <c:v>1.95492</c:v>
                </c:pt>
                <c:pt idx="64">
                  <c:v>2.1075900000000001</c:v>
                </c:pt>
                <c:pt idx="65">
                  <c:v>2.1230000000000002</c:v>
                </c:pt>
                <c:pt idx="66">
                  <c:v>2.1230000000000002</c:v>
                </c:pt>
                <c:pt idx="67">
                  <c:v>2.1230000000000002</c:v>
                </c:pt>
                <c:pt idx="68">
                  <c:v>2.0139999999999998</c:v>
                </c:pt>
                <c:pt idx="69">
                  <c:v>1.671</c:v>
                </c:pt>
                <c:pt idx="70">
                  <c:v>1.6662000000000001</c:v>
                </c:pt>
                <c:pt idx="71">
                  <c:v>1.3972</c:v>
                </c:pt>
                <c:pt idx="72">
                  <c:v>0.42219999999999996</c:v>
                </c:pt>
                <c:pt idx="73">
                  <c:v>5.2764100000000003E-4</c:v>
                </c:pt>
                <c:pt idx="74">
                  <c:v>5.2764100000000003E-4</c:v>
                </c:pt>
                <c:pt idx="75">
                  <c:v>5.2764100000000003E-4</c:v>
                </c:pt>
                <c:pt idx="76">
                  <c:v>5.2764100000000003E-4</c:v>
                </c:pt>
                <c:pt idx="77">
                  <c:v>5.2764100000000003E-4</c:v>
                </c:pt>
                <c:pt idx="78">
                  <c:v>5.2764100000000003E-4</c:v>
                </c:pt>
                <c:pt idx="79">
                  <c:v>5.2764100000000003E-4</c:v>
                </c:pt>
                <c:pt idx="80">
                  <c:v>5.2764100000000003E-4</c:v>
                </c:pt>
                <c:pt idx="81">
                  <c:v>5.2764100000000003E-4</c:v>
                </c:pt>
                <c:pt idx="82">
                  <c:v>5.2764100000000003E-4</c:v>
                </c:pt>
                <c:pt idx="83">
                  <c:v>5.2764100000000003E-4</c:v>
                </c:pt>
                <c:pt idx="84">
                  <c:v>0.4785277</c:v>
                </c:pt>
                <c:pt idx="85">
                  <c:v>0.71252764099999999</c:v>
                </c:pt>
                <c:pt idx="86">
                  <c:v>0.85652764100000001</c:v>
                </c:pt>
                <c:pt idx="87">
                  <c:v>1.2645299999999999</c:v>
                </c:pt>
                <c:pt idx="88">
                  <c:v>1.494197641</c:v>
                </c:pt>
                <c:pt idx="89">
                  <c:v>1.7832000000000001</c:v>
                </c:pt>
                <c:pt idx="90">
                  <c:v>1.8482000000000001</c:v>
                </c:pt>
                <c:pt idx="91">
                  <c:v>1.8862809999999999</c:v>
                </c:pt>
                <c:pt idx="92">
                  <c:v>1.653281341</c:v>
                </c:pt>
                <c:pt idx="93">
                  <c:v>1.3752776409999998</c:v>
                </c:pt>
                <c:pt idx="94">
                  <c:v>1.3852776409999998</c:v>
                </c:pt>
                <c:pt idx="95">
                  <c:v>1.133281641</c:v>
                </c:pt>
                <c:pt idx="96">
                  <c:v>0.13328164099999998</c:v>
                </c:pt>
                <c:pt idx="97">
                  <c:v>5.2764100000000003E-4</c:v>
                </c:pt>
                <c:pt idx="98">
                  <c:v>5.2764100000000003E-4</c:v>
                </c:pt>
                <c:pt idx="99">
                  <c:v>5.2764100000000003E-4</c:v>
                </c:pt>
                <c:pt idx="100">
                  <c:v>4.5276409999999998E-3</c:v>
                </c:pt>
                <c:pt idx="101">
                  <c:v>4.5276409999999998E-3</c:v>
                </c:pt>
                <c:pt idx="102">
                  <c:v>5.2764100000000003E-4</c:v>
                </c:pt>
                <c:pt idx="103">
                  <c:v>5.2764100000000003E-4</c:v>
                </c:pt>
                <c:pt idx="104">
                  <c:v>5.2764100000000003E-4</c:v>
                </c:pt>
                <c:pt idx="105">
                  <c:v>5.2764100000000003E-4</c:v>
                </c:pt>
                <c:pt idx="106">
                  <c:v>5.2764100000000003E-4</c:v>
                </c:pt>
                <c:pt idx="107">
                  <c:v>0.102093641</c:v>
                </c:pt>
                <c:pt idx="108">
                  <c:v>0.56009364100000003</c:v>
                </c:pt>
                <c:pt idx="109">
                  <c:v>0.779093641</c:v>
                </c:pt>
                <c:pt idx="110">
                  <c:v>0.91309364100000001</c:v>
                </c:pt>
                <c:pt idx="111">
                  <c:v>1.3020976409999998</c:v>
                </c:pt>
                <c:pt idx="112">
                  <c:v>1.5040976409999998</c:v>
                </c:pt>
                <c:pt idx="113">
                  <c:v>1.5850976409999999</c:v>
                </c:pt>
                <c:pt idx="114">
                  <c:v>1.5615276409999999</c:v>
                </c:pt>
                <c:pt idx="115">
                  <c:v>1.610527641</c:v>
                </c:pt>
                <c:pt idx="116">
                  <c:v>1.449527641</c:v>
                </c:pt>
                <c:pt idx="117">
                  <c:v>1.1865276409999999</c:v>
                </c:pt>
                <c:pt idx="118">
                  <c:v>1.2025276409999999</c:v>
                </c:pt>
                <c:pt idx="119">
                  <c:v>0.96452764099999999</c:v>
                </c:pt>
                <c:pt idx="120">
                  <c:v>5.2764100000000003E-4</c:v>
                </c:pt>
                <c:pt idx="121">
                  <c:v>5.2764100000000003E-4</c:v>
                </c:pt>
                <c:pt idx="122">
                  <c:v>5.2764100000000003E-4</c:v>
                </c:pt>
                <c:pt idx="123">
                  <c:v>5.2764100000000003E-4</c:v>
                </c:pt>
                <c:pt idx="124">
                  <c:v>5.2764100000000003E-4</c:v>
                </c:pt>
                <c:pt idx="125">
                  <c:v>5.2764100000000003E-4</c:v>
                </c:pt>
                <c:pt idx="126">
                  <c:v>5.2764100000000003E-4</c:v>
                </c:pt>
                <c:pt idx="127">
                  <c:v>5.2764100000000003E-4</c:v>
                </c:pt>
                <c:pt idx="128">
                  <c:v>5.2764100000000003E-4</c:v>
                </c:pt>
                <c:pt idx="129">
                  <c:v>5.2764100000000003E-4</c:v>
                </c:pt>
                <c:pt idx="130">
                  <c:v>5.2764100000000003E-4</c:v>
                </c:pt>
                <c:pt idx="131">
                  <c:v>5.2764100000000003E-4</c:v>
                </c:pt>
                <c:pt idx="132">
                  <c:v>0.1903098</c:v>
                </c:pt>
                <c:pt idx="133">
                  <c:v>1.2313099999999999</c:v>
                </c:pt>
                <c:pt idx="134">
                  <c:v>1.51031</c:v>
                </c:pt>
                <c:pt idx="135">
                  <c:v>1.68431</c:v>
                </c:pt>
                <c:pt idx="136">
                  <c:v>1.7713098</c:v>
                </c:pt>
                <c:pt idx="137">
                  <c:v>1.6403099999999999</c:v>
                </c:pt>
                <c:pt idx="138">
                  <c:v>1.5922000000000001</c:v>
                </c:pt>
                <c:pt idx="139">
                  <c:v>1.8422000000000001</c:v>
                </c:pt>
                <c:pt idx="140">
                  <c:v>2.1230000000000002</c:v>
                </c:pt>
                <c:pt idx="141">
                  <c:v>1.6662000000000001</c:v>
                </c:pt>
                <c:pt idx="142">
                  <c:v>1.565204</c:v>
                </c:pt>
                <c:pt idx="143">
                  <c:v>5.2764100000000003E-4</c:v>
                </c:pt>
                <c:pt idx="144">
                  <c:v>5.2764100000000003E-4</c:v>
                </c:pt>
                <c:pt idx="145">
                  <c:v>5.2764100000000003E-4</c:v>
                </c:pt>
                <c:pt idx="146">
                  <c:v>5.2764100000000003E-4</c:v>
                </c:pt>
                <c:pt idx="147">
                  <c:v>5.2764100000000003E-4</c:v>
                </c:pt>
                <c:pt idx="148">
                  <c:v>5.2764100000000003E-4</c:v>
                </c:pt>
                <c:pt idx="149">
                  <c:v>5.2764100000000003E-4</c:v>
                </c:pt>
                <c:pt idx="150">
                  <c:v>5.2764100000000003E-4</c:v>
                </c:pt>
                <c:pt idx="151">
                  <c:v>5.2764100000000003E-4</c:v>
                </c:pt>
                <c:pt idx="152">
                  <c:v>5.2764100000000003E-4</c:v>
                </c:pt>
                <c:pt idx="153">
                  <c:v>0.43219964100000002</c:v>
                </c:pt>
                <c:pt idx="154">
                  <c:v>5.2764100000000003E-4</c:v>
                </c:pt>
                <c:pt idx="155">
                  <c:v>0.16176864099999999</c:v>
                </c:pt>
                <c:pt idx="156">
                  <c:v>0.27119964100000005</c:v>
                </c:pt>
                <c:pt idx="157">
                  <c:v>0.89019964100000004</c:v>
                </c:pt>
                <c:pt idx="158">
                  <c:v>1.308197641</c:v>
                </c:pt>
                <c:pt idx="159">
                  <c:v>1.5971976409999999</c:v>
                </c:pt>
                <c:pt idx="160">
                  <c:v>1.6902000000000001</c:v>
                </c:pt>
                <c:pt idx="161">
                  <c:v>1.7771996409999999</c:v>
                </c:pt>
                <c:pt idx="162">
                  <c:v>1.7832000000000001</c:v>
                </c:pt>
                <c:pt idx="163">
                  <c:v>1.6812000410000001</c:v>
                </c:pt>
                <c:pt idx="164">
                  <c:v>1.371197641</c:v>
                </c:pt>
                <c:pt idx="165">
                  <c:v>0.73919964100000002</c:v>
                </c:pt>
                <c:pt idx="166">
                  <c:v>0.60219964100000001</c:v>
                </c:pt>
                <c:pt idx="167">
                  <c:v>0.26219964100000004</c:v>
                </c:pt>
                <c:pt idx="168">
                  <c:v>5.2764100000000003E-4</c:v>
                </c:pt>
                <c:pt idx="169">
                  <c:v>0.55619964100000008</c:v>
                </c:pt>
              </c:numCache>
            </c:numRef>
          </c:val>
          <c:extLst>
            <c:ext xmlns:c16="http://schemas.microsoft.com/office/drawing/2014/chart" uri="{C3380CC4-5D6E-409C-BE32-E72D297353CC}">
              <c16:uniqueId val="{00000004-590C-409B-9739-D93A3437E99E}"/>
            </c:ext>
          </c:extLst>
        </c:ser>
        <c:ser>
          <c:idx val="5"/>
          <c:order val="5"/>
          <c:tx>
            <c:v>Oil</c:v>
          </c:tx>
          <c:spPr>
            <a:ln>
              <a:noFill/>
            </a:ln>
          </c:spPr>
          <c:val>
            <c:numRef>
              <c:f>Sheet1!$L$168:$L$337</c:f>
              <c:numCache>
                <c:formatCode>General</c:formatCode>
                <c:ptCount val="17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8.4000000000000005E-2</c:v>
                </c:pt>
                <c:pt idx="55">
                  <c:v>8.4000000000000005E-2</c:v>
                </c:pt>
                <c:pt idx="56">
                  <c:v>8.4000000000000005E-2</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numCache>
            </c:numRef>
          </c:val>
          <c:extLst>
            <c:ext xmlns:c16="http://schemas.microsoft.com/office/drawing/2014/chart" uri="{C3380CC4-5D6E-409C-BE32-E72D297353CC}">
              <c16:uniqueId val="{00000005-590C-409B-9739-D93A3437E99E}"/>
            </c:ext>
          </c:extLst>
        </c:ser>
        <c:dLbls>
          <c:showLegendKey val="0"/>
          <c:showVal val="0"/>
          <c:showCatName val="0"/>
          <c:showSerName val="0"/>
          <c:showPercent val="0"/>
          <c:showBubbleSize val="0"/>
        </c:dLbls>
        <c:axId val="111921792"/>
        <c:axId val="111936256"/>
      </c:areaChart>
      <c:catAx>
        <c:axId val="111921792"/>
        <c:scaling>
          <c:orientation val="minMax"/>
        </c:scaling>
        <c:delete val="0"/>
        <c:axPos val="b"/>
        <c:title>
          <c:tx>
            <c:rich>
              <a:bodyPr/>
              <a:lstStyle/>
              <a:p>
                <a:pPr>
                  <a:defRPr sz="1800" b="0">
                    <a:latin typeface="Gill Sans MT" panose="020B0502020104020203" pitchFamily="34" charset="0"/>
                  </a:defRPr>
                </a:pPr>
                <a:r>
                  <a:rPr lang="en-US" sz="1800" b="0" dirty="0">
                    <a:latin typeface="Gill Sans MT" panose="020B0502020104020203" pitchFamily="34" charset="0"/>
                  </a:rPr>
                  <a:t>Hour</a:t>
                </a:r>
              </a:p>
            </c:rich>
          </c:tx>
          <c:layout>
            <c:manualLayout>
              <c:xMode val="edge"/>
              <c:yMode val="edge"/>
              <c:x val="0.52064896408309735"/>
              <c:y val="0.88218941377621285"/>
            </c:manualLayout>
          </c:layout>
          <c:overlay val="0"/>
        </c:title>
        <c:majorTickMark val="none"/>
        <c:minorTickMark val="none"/>
        <c:tickLblPos val="none"/>
        <c:crossAx val="111936256"/>
        <c:crosses val="autoZero"/>
        <c:auto val="1"/>
        <c:lblAlgn val="ctr"/>
        <c:lblOffset val="100"/>
        <c:tickLblSkip val="15"/>
        <c:tickMarkSkip val="15"/>
        <c:noMultiLvlLbl val="0"/>
      </c:catAx>
      <c:valAx>
        <c:axId val="111936256"/>
        <c:scaling>
          <c:orientation val="minMax"/>
        </c:scaling>
        <c:delete val="0"/>
        <c:axPos val="l"/>
        <c:title>
          <c:tx>
            <c:rich>
              <a:bodyPr rot="-5400000" vert="horz"/>
              <a:lstStyle/>
              <a:p>
                <a:pPr>
                  <a:defRPr sz="1800" b="0">
                    <a:latin typeface="Gill Sans MT" panose="020B0502020104020203" pitchFamily="34" charset="0"/>
                  </a:defRPr>
                </a:pPr>
                <a:r>
                  <a:rPr lang="en-US" sz="1800" b="0">
                    <a:latin typeface="Gill Sans MT" panose="020B0502020104020203" pitchFamily="34" charset="0"/>
                  </a:rPr>
                  <a:t>Demand (GWh)</a:t>
                </a:r>
              </a:p>
            </c:rich>
          </c:tx>
          <c:layout>
            <c:manualLayout>
              <c:xMode val="edge"/>
              <c:yMode val="edge"/>
              <c:x val="5.6815463318701021E-2"/>
              <c:y val="0.21989113174422525"/>
            </c:manualLayout>
          </c:layout>
          <c:overlay val="0"/>
        </c:title>
        <c:numFmt formatCode="General" sourceLinked="1"/>
        <c:majorTickMark val="out"/>
        <c:minorTickMark val="none"/>
        <c:tickLblPos val="nextTo"/>
        <c:spPr>
          <a:ln>
            <a:solidFill>
              <a:schemeClr val="tx1"/>
            </a:solidFill>
          </a:ln>
        </c:spPr>
        <c:txPr>
          <a:bodyPr/>
          <a:lstStyle/>
          <a:p>
            <a:pPr>
              <a:defRPr sz="1400">
                <a:latin typeface="Gill Sans MT" panose="020B0502020104020203" pitchFamily="34" charset="0"/>
              </a:defRPr>
            </a:pPr>
            <a:endParaRPr lang="en-US"/>
          </a:p>
        </c:txPr>
        <c:crossAx val="111921792"/>
        <c:crosses val="autoZero"/>
        <c:crossBetween val="midCat"/>
      </c:valAx>
      <c:spPr>
        <a:noFill/>
      </c:spPr>
    </c:plotArea>
    <c:legend>
      <c:legendPos val="t"/>
      <c:legendEntry>
        <c:idx val="1"/>
        <c:delete val="1"/>
      </c:legendEntry>
      <c:legendEntry>
        <c:idx val="5"/>
        <c:delete val="1"/>
      </c:legendEntry>
      <c:layout>
        <c:manualLayout>
          <c:xMode val="edge"/>
          <c:yMode val="edge"/>
          <c:x val="8.8507715689441505E-2"/>
          <c:y val="4.4320607832126102E-2"/>
          <c:w val="0.88960880564107625"/>
          <c:h val="5.5716151517151986E-2"/>
        </c:manualLayout>
      </c:layout>
      <c:overlay val="0"/>
      <c:txPr>
        <a:bodyPr/>
        <a:lstStyle/>
        <a:p>
          <a:pPr>
            <a:defRPr sz="1400">
              <a:latin typeface="Gill Sans MT" panose="020B0502020104020203" pitchFamily="34" charset="0"/>
            </a:defRPr>
          </a:pPr>
          <a:endParaRPr lang="en-US"/>
        </a:p>
      </c:txPr>
    </c:legend>
    <c:plotVisOnly val="1"/>
    <c:dispBlanksAs val="zero"/>
    <c:showDLblsOverMax val="0"/>
  </c:chart>
  <c:spPr>
    <a:noFill/>
    <a:ln>
      <a:noFill/>
    </a:ln>
  </c:spPr>
  <c:txPr>
    <a:bodyPr/>
    <a:lstStyle/>
    <a:p>
      <a:pPr>
        <a:defRPr sz="2400">
          <a:solidFill>
            <a:schemeClr val="tx1"/>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1"/>
    </mc:Choice>
    <mc:Fallback>
      <c:style val="41"/>
    </mc:Fallback>
  </mc:AlternateContent>
  <c:chart>
    <c:autoTitleDeleted val="0"/>
    <c:plotArea>
      <c:layout>
        <c:manualLayout>
          <c:layoutTarget val="inner"/>
          <c:xMode val="edge"/>
          <c:yMode val="edge"/>
          <c:x val="0.20433073351965148"/>
          <c:y val="5.0378219881047154E-2"/>
          <c:w val="0.76014167077709094"/>
          <c:h val="0.730433041832807"/>
        </c:manualLayout>
      </c:layout>
      <c:barChart>
        <c:barDir val="col"/>
        <c:grouping val="clustered"/>
        <c:varyColors val="0"/>
        <c:ser>
          <c:idx val="0"/>
          <c:order val="0"/>
          <c:spPr>
            <a:noFill/>
            <a:ln>
              <a:noFill/>
            </a:ln>
            <a:effectLst/>
          </c:spPr>
          <c:invertIfNegative val="0"/>
          <c:cat>
            <c:numRef>
              <c:f>Sheet1!$C$1:$C$22</c:f>
              <c:numCache>
                <c:formatCode>0</c:formatCode>
                <c:ptCount val="22"/>
                <c:pt idx="0">
                  <c:v>208</c:v>
                </c:pt>
                <c:pt idx="1">
                  <c:v>386</c:v>
                </c:pt>
                <c:pt idx="2">
                  <c:v>486</c:v>
                </c:pt>
                <c:pt idx="3">
                  <c:v>2123</c:v>
                </c:pt>
                <c:pt idx="4">
                  <c:v>2222.4</c:v>
                </c:pt>
                <c:pt idx="5">
                  <c:v>2661.7000000000003</c:v>
                </c:pt>
                <c:pt idx="6">
                  <c:v>3102.2000000000003</c:v>
                </c:pt>
                <c:pt idx="7">
                  <c:v>3586.0000000000005</c:v>
                </c:pt>
                <c:pt idx="8">
                  <c:v>4843</c:v>
                </c:pt>
                <c:pt idx="9">
                  <c:v>8323.4</c:v>
                </c:pt>
                <c:pt idx="10">
                  <c:v>10241.799999999999</c:v>
                </c:pt>
                <c:pt idx="11">
                  <c:v>10640.8</c:v>
                </c:pt>
                <c:pt idx="12">
                  <c:v>12525.9</c:v>
                </c:pt>
                <c:pt idx="13">
                  <c:v>13006.3</c:v>
                </c:pt>
                <c:pt idx="14">
                  <c:v>13336.3</c:v>
                </c:pt>
                <c:pt idx="15">
                  <c:v>15280.199999999999</c:v>
                </c:pt>
                <c:pt idx="16">
                  <c:v>16742.899999999998</c:v>
                </c:pt>
                <c:pt idx="17">
                  <c:v>18556.399999999998</c:v>
                </c:pt>
                <c:pt idx="18">
                  <c:v>19065.499999999996</c:v>
                </c:pt>
                <c:pt idx="19">
                  <c:v>19196.699999999997</c:v>
                </c:pt>
                <c:pt idx="20">
                  <c:v>19562.499999999996</c:v>
                </c:pt>
                <c:pt idx="21">
                  <c:v>19666.699999999997</c:v>
                </c:pt>
              </c:numCache>
            </c:numRef>
          </c:cat>
          <c:val>
            <c:numRef>
              <c:f>Sheet1!$D$1:$D$22</c:f>
              <c:numCache>
                <c:formatCode>#,##0</c:formatCode>
                <c:ptCount val="22"/>
                <c:pt idx="0">
                  <c:v>0</c:v>
                </c:pt>
                <c:pt idx="1">
                  <c:v>0</c:v>
                </c:pt>
                <c:pt idx="2">
                  <c:v>0</c:v>
                </c:pt>
                <c:pt idx="3">
                  <c:v>8.11</c:v>
                </c:pt>
                <c:pt idx="4">
                  <c:v>14.577193158953722</c:v>
                </c:pt>
                <c:pt idx="5">
                  <c:v>16.604213521511497</c:v>
                </c:pt>
                <c:pt idx="6">
                  <c:v>17.511645856980703</c:v>
                </c:pt>
                <c:pt idx="7">
                  <c:v>18.002322033898302</c:v>
                </c:pt>
                <c:pt idx="8">
                  <c:v>18.880000000000003</c:v>
                </c:pt>
                <c:pt idx="9">
                  <c:v>18.899213308815082</c:v>
                </c:pt>
                <c:pt idx="10">
                  <c:v>19.757220079232695</c:v>
                </c:pt>
                <c:pt idx="11">
                  <c:v>29.54</c:v>
                </c:pt>
                <c:pt idx="12">
                  <c:v>30.925226247944408</c:v>
                </c:pt>
                <c:pt idx="13">
                  <c:v>31.76715237302248</c:v>
                </c:pt>
                <c:pt idx="14">
                  <c:v>34.770000000000003</c:v>
                </c:pt>
                <c:pt idx="15">
                  <c:v>51.959999999999994</c:v>
                </c:pt>
                <c:pt idx="16">
                  <c:v>68.478091201203256</c:v>
                </c:pt>
                <c:pt idx="17">
                  <c:v>68.601215880893292</c:v>
                </c:pt>
                <c:pt idx="18">
                  <c:v>75.13</c:v>
                </c:pt>
                <c:pt idx="19">
                  <c:v>229.73672256097558</c:v>
                </c:pt>
                <c:pt idx="20">
                  <c:v>302.16405139420442</c:v>
                </c:pt>
                <c:pt idx="21">
                  <c:v>308.73090211132444</c:v>
                </c:pt>
              </c:numCache>
            </c:numRef>
          </c:val>
          <c:extLst>
            <c:ext xmlns:c16="http://schemas.microsoft.com/office/drawing/2014/chart" uri="{C3380CC4-5D6E-409C-BE32-E72D297353CC}">
              <c16:uniqueId val="{00000000-2F83-4BDF-B54D-772F7704BFB0}"/>
            </c:ext>
          </c:extLst>
        </c:ser>
        <c:dLbls>
          <c:showLegendKey val="0"/>
          <c:showVal val="0"/>
          <c:showCatName val="0"/>
          <c:showSerName val="0"/>
          <c:showPercent val="0"/>
          <c:showBubbleSize val="0"/>
        </c:dLbls>
        <c:gapWidth val="150"/>
        <c:axId val="87437312"/>
        <c:axId val="87439232"/>
      </c:barChart>
      <c:catAx>
        <c:axId val="87437312"/>
        <c:scaling>
          <c:orientation val="minMax"/>
        </c:scaling>
        <c:delete val="0"/>
        <c:axPos val="b"/>
        <c:title>
          <c:tx>
            <c:rich>
              <a:bodyPr/>
              <a:lstStyle/>
              <a:p>
                <a:pPr>
                  <a:defRPr/>
                </a:pPr>
                <a:r>
                  <a:rPr lang="en-US" dirty="0"/>
                  <a:t>Quantity </a:t>
                </a:r>
                <a:r>
                  <a:rPr lang="en-US" dirty="0" smtClean="0"/>
                  <a:t>(</a:t>
                </a:r>
                <a:r>
                  <a:rPr lang="en-US" dirty="0" err="1" smtClean="0"/>
                  <a:t>GWh</a:t>
                </a:r>
                <a:r>
                  <a:rPr lang="en-US" dirty="0"/>
                  <a:t>)</a:t>
                </a:r>
              </a:p>
            </c:rich>
          </c:tx>
          <c:layout>
            <c:manualLayout>
              <c:xMode val="edge"/>
              <c:yMode val="edge"/>
              <c:x val="0.3920848040546655"/>
              <c:y val="0.8668034088331551"/>
            </c:manualLayout>
          </c:layout>
          <c:overlay val="0"/>
        </c:title>
        <c:numFmt formatCode="0" sourceLinked="1"/>
        <c:majorTickMark val="none"/>
        <c:minorTickMark val="none"/>
        <c:tickLblPos val="none"/>
        <c:crossAx val="87439232"/>
        <c:crosses val="autoZero"/>
        <c:auto val="1"/>
        <c:lblAlgn val="ctr"/>
        <c:lblOffset val="100"/>
        <c:tickLblSkip val="5"/>
        <c:noMultiLvlLbl val="0"/>
      </c:catAx>
      <c:valAx>
        <c:axId val="87439232"/>
        <c:scaling>
          <c:orientation val="minMax"/>
        </c:scaling>
        <c:delete val="0"/>
        <c:axPos val="l"/>
        <c:title>
          <c:tx>
            <c:rich>
              <a:bodyPr rot="-5400000" vert="horz"/>
              <a:lstStyle/>
              <a:p>
                <a:pPr>
                  <a:defRPr/>
                </a:pPr>
                <a:r>
                  <a:rPr lang="en-US"/>
                  <a:t>Marginal Cost ($/MWh)</a:t>
                </a:r>
              </a:p>
            </c:rich>
          </c:tx>
          <c:layout>
            <c:manualLayout>
              <c:xMode val="edge"/>
              <c:yMode val="edge"/>
              <c:x val="1.5713293515625705E-2"/>
              <c:y val="9.4804400763005267E-2"/>
            </c:manualLayout>
          </c:layout>
          <c:overlay val="0"/>
        </c:title>
        <c:numFmt formatCode="#,##0" sourceLinked="1"/>
        <c:majorTickMark val="out"/>
        <c:minorTickMark val="none"/>
        <c:tickLblPos val="nextTo"/>
        <c:txPr>
          <a:bodyPr/>
          <a:lstStyle/>
          <a:p>
            <a:pPr>
              <a:defRPr sz="1400"/>
            </a:pPr>
            <a:endParaRPr lang="en-US"/>
          </a:p>
        </c:txPr>
        <c:crossAx val="87437312"/>
        <c:crosses val="autoZero"/>
        <c:crossBetween val="between"/>
      </c:valAx>
      <c:spPr>
        <a:noFill/>
      </c:spPr>
    </c:plotArea>
    <c:plotVisOnly val="1"/>
    <c:dispBlanksAs val="gap"/>
    <c:showDLblsOverMax val="0"/>
  </c:chart>
  <c:spPr>
    <a:noFill/>
  </c:spPr>
  <c:txPr>
    <a:bodyPr/>
    <a:lstStyle/>
    <a:p>
      <a:pPr>
        <a:defRPr sz="1800" b="0">
          <a:solidFill>
            <a:schemeClr val="tx1"/>
          </a:solidFill>
          <a:latin typeface="Gill Sans MT" panose="020B0502020104020203" pitchFamily="34" charset="0"/>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1"/>
    </mc:Choice>
    <mc:Fallback>
      <c:style val="41"/>
    </mc:Fallback>
  </mc:AlternateContent>
  <c:chart>
    <c:autoTitleDeleted val="0"/>
    <c:plotArea>
      <c:layout>
        <c:manualLayout>
          <c:layoutTarget val="inner"/>
          <c:xMode val="edge"/>
          <c:yMode val="edge"/>
          <c:x val="0.19579446779880355"/>
          <c:y val="6.8990249055329592E-2"/>
          <c:w val="0.76014167077709094"/>
          <c:h val="0.730433041832807"/>
        </c:manualLayout>
      </c:layout>
      <c:barChart>
        <c:barDir val="col"/>
        <c:grouping val="clustered"/>
        <c:varyColors val="0"/>
        <c:ser>
          <c:idx val="0"/>
          <c:order val="0"/>
          <c:spPr>
            <a:noFill/>
            <a:ln>
              <a:noFill/>
            </a:ln>
            <a:effectLst/>
          </c:spPr>
          <c:invertIfNegative val="0"/>
          <c:cat>
            <c:numRef>
              <c:f>Sheet1!$C$1:$C$22</c:f>
              <c:numCache>
                <c:formatCode>0</c:formatCode>
                <c:ptCount val="22"/>
                <c:pt idx="0">
                  <c:v>208</c:v>
                </c:pt>
                <c:pt idx="1">
                  <c:v>386</c:v>
                </c:pt>
                <c:pt idx="2">
                  <c:v>486</c:v>
                </c:pt>
                <c:pt idx="3">
                  <c:v>2123</c:v>
                </c:pt>
                <c:pt idx="4">
                  <c:v>2222.4</c:v>
                </c:pt>
                <c:pt idx="5">
                  <c:v>2661.7000000000003</c:v>
                </c:pt>
                <c:pt idx="6">
                  <c:v>3102.2000000000003</c:v>
                </c:pt>
                <c:pt idx="7">
                  <c:v>3586.0000000000005</c:v>
                </c:pt>
                <c:pt idx="8">
                  <c:v>4843</c:v>
                </c:pt>
                <c:pt idx="9">
                  <c:v>8323.4</c:v>
                </c:pt>
                <c:pt idx="10">
                  <c:v>10241.799999999999</c:v>
                </c:pt>
                <c:pt idx="11">
                  <c:v>10640.8</c:v>
                </c:pt>
                <c:pt idx="12">
                  <c:v>12525.9</c:v>
                </c:pt>
                <c:pt idx="13">
                  <c:v>13006.3</c:v>
                </c:pt>
                <c:pt idx="14">
                  <c:v>13336.3</c:v>
                </c:pt>
                <c:pt idx="15">
                  <c:v>15280.199999999999</c:v>
                </c:pt>
                <c:pt idx="16">
                  <c:v>16742.899999999998</c:v>
                </c:pt>
                <c:pt idx="17">
                  <c:v>18556.399999999998</c:v>
                </c:pt>
                <c:pt idx="18">
                  <c:v>19065.499999999996</c:v>
                </c:pt>
                <c:pt idx="19">
                  <c:v>19196.699999999997</c:v>
                </c:pt>
                <c:pt idx="20">
                  <c:v>19562.499999999996</c:v>
                </c:pt>
                <c:pt idx="21">
                  <c:v>19666.699999999997</c:v>
                </c:pt>
              </c:numCache>
            </c:numRef>
          </c:cat>
          <c:val>
            <c:numRef>
              <c:f>Sheet1!$D$1:$D$22</c:f>
              <c:numCache>
                <c:formatCode>#,##0</c:formatCode>
                <c:ptCount val="22"/>
                <c:pt idx="0">
                  <c:v>0</c:v>
                </c:pt>
                <c:pt idx="1">
                  <c:v>0</c:v>
                </c:pt>
                <c:pt idx="2">
                  <c:v>0</c:v>
                </c:pt>
                <c:pt idx="3">
                  <c:v>8.11</c:v>
                </c:pt>
                <c:pt idx="4">
                  <c:v>14.577193158953722</c:v>
                </c:pt>
                <c:pt idx="5">
                  <c:v>16.604213521511497</c:v>
                </c:pt>
                <c:pt idx="6">
                  <c:v>17.511645856980703</c:v>
                </c:pt>
                <c:pt idx="7">
                  <c:v>18.002322033898302</c:v>
                </c:pt>
                <c:pt idx="8">
                  <c:v>18.880000000000003</c:v>
                </c:pt>
                <c:pt idx="9">
                  <c:v>18.899213308815082</c:v>
                </c:pt>
                <c:pt idx="10">
                  <c:v>19.757220079232695</c:v>
                </c:pt>
                <c:pt idx="11">
                  <c:v>29.54</c:v>
                </c:pt>
                <c:pt idx="12">
                  <c:v>30.925226247944408</c:v>
                </c:pt>
                <c:pt idx="13">
                  <c:v>31.76715237302248</c:v>
                </c:pt>
                <c:pt idx="14">
                  <c:v>34.770000000000003</c:v>
                </c:pt>
                <c:pt idx="15">
                  <c:v>51.959999999999994</c:v>
                </c:pt>
                <c:pt idx="16">
                  <c:v>68.478091201203256</c:v>
                </c:pt>
                <c:pt idx="17">
                  <c:v>68.601215880893292</c:v>
                </c:pt>
                <c:pt idx="18">
                  <c:v>75.13</c:v>
                </c:pt>
                <c:pt idx="19">
                  <c:v>229.73672256097558</c:v>
                </c:pt>
                <c:pt idx="20">
                  <c:v>302.16405139420442</c:v>
                </c:pt>
                <c:pt idx="21">
                  <c:v>308.73090211132444</c:v>
                </c:pt>
              </c:numCache>
            </c:numRef>
          </c:val>
          <c:extLst>
            <c:ext xmlns:c16="http://schemas.microsoft.com/office/drawing/2014/chart" uri="{C3380CC4-5D6E-409C-BE32-E72D297353CC}">
              <c16:uniqueId val="{00000000-BA34-43F3-9CC2-FD26E69597B1}"/>
            </c:ext>
          </c:extLst>
        </c:ser>
        <c:dLbls>
          <c:showLegendKey val="0"/>
          <c:showVal val="0"/>
          <c:showCatName val="0"/>
          <c:showSerName val="0"/>
          <c:showPercent val="0"/>
          <c:showBubbleSize val="0"/>
        </c:dLbls>
        <c:gapWidth val="150"/>
        <c:axId val="87437312"/>
        <c:axId val="87439232"/>
      </c:barChart>
      <c:catAx>
        <c:axId val="87437312"/>
        <c:scaling>
          <c:orientation val="minMax"/>
        </c:scaling>
        <c:delete val="0"/>
        <c:axPos val="b"/>
        <c:title>
          <c:tx>
            <c:rich>
              <a:bodyPr/>
              <a:lstStyle/>
              <a:p>
                <a:pPr>
                  <a:defRPr/>
                </a:pPr>
                <a:r>
                  <a:rPr lang="en-US" dirty="0"/>
                  <a:t>Quantity </a:t>
                </a:r>
                <a:r>
                  <a:rPr lang="en-US" dirty="0" smtClean="0"/>
                  <a:t>(</a:t>
                </a:r>
                <a:r>
                  <a:rPr lang="en-US" dirty="0" err="1" smtClean="0"/>
                  <a:t>GWh</a:t>
                </a:r>
                <a:r>
                  <a:rPr lang="en-US" dirty="0"/>
                  <a:t>)</a:t>
                </a:r>
              </a:p>
            </c:rich>
          </c:tx>
          <c:layout>
            <c:manualLayout>
              <c:xMode val="edge"/>
              <c:yMode val="edge"/>
              <c:x val="0.3920848040546655"/>
              <c:y val="0.8668034088331551"/>
            </c:manualLayout>
          </c:layout>
          <c:overlay val="0"/>
        </c:title>
        <c:numFmt formatCode="0" sourceLinked="1"/>
        <c:majorTickMark val="none"/>
        <c:minorTickMark val="none"/>
        <c:tickLblPos val="none"/>
        <c:crossAx val="87439232"/>
        <c:crosses val="autoZero"/>
        <c:auto val="1"/>
        <c:lblAlgn val="ctr"/>
        <c:lblOffset val="100"/>
        <c:tickLblSkip val="5"/>
        <c:noMultiLvlLbl val="0"/>
      </c:catAx>
      <c:valAx>
        <c:axId val="87439232"/>
        <c:scaling>
          <c:orientation val="minMax"/>
        </c:scaling>
        <c:delete val="0"/>
        <c:axPos val="l"/>
        <c:title>
          <c:tx>
            <c:rich>
              <a:bodyPr rot="-5400000" vert="horz"/>
              <a:lstStyle/>
              <a:p>
                <a:pPr>
                  <a:defRPr/>
                </a:pPr>
                <a:r>
                  <a:rPr lang="en-US"/>
                  <a:t>Marginal Cost ($/MWh)</a:t>
                </a:r>
              </a:p>
            </c:rich>
          </c:tx>
          <c:layout>
            <c:manualLayout>
              <c:xMode val="edge"/>
              <c:yMode val="edge"/>
              <c:x val="1.5713293515625705E-2"/>
              <c:y val="9.4804400763005267E-2"/>
            </c:manualLayout>
          </c:layout>
          <c:overlay val="0"/>
        </c:title>
        <c:numFmt formatCode="#,##0" sourceLinked="1"/>
        <c:majorTickMark val="out"/>
        <c:minorTickMark val="none"/>
        <c:tickLblPos val="nextTo"/>
        <c:txPr>
          <a:bodyPr/>
          <a:lstStyle/>
          <a:p>
            <a:pPr>
              <a:defRPr sz="1400"/>
            </a:pPr>
            <a:endParaRPr lang="en-US"/>
          </a:p>
        </c:txPr>
        <c:crossAx val="87437312"/>
        <c:crosses val="autoZero"/>
        <c:crossBetween val="between"/>
      </c:valAx>
      <c:spPr>
        <a:noFill/>
      </c:spPr>
    </c:plotArea>
    <c:plotVisOnly val="1"/>
    <c:dispBlanksAs val="gap"/>
    <c:showDLblsOverMax val="0"/>
  </c:chart>
  <c:spPr>
    <a:noFill/>
  </c:spPr>
  <c:txPr>
    <a:bodyPr/>
    <a:lstStyle/>
    <a:p>
      <a:pPr>
        <a:defRPr sz="1800" b="0">
          <a:solidFill>
            <a:schemeClr val="tx1"/>
          </a:solidFill>
          <a:latin typeface="Gill Sans MT" panose="020B0502020104020203" pitchFamily="34" charset="0"/>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0.23405</cdr:x>
      <cdr:y>0.14521</cdr:y>
    </cdr:from>
    <cdr:to>
      <cdr:x>0.92693</cdr:x>
      <cdr:y>0.75245</cdr:y>
    </cdr:to>
    <cdr:sp macro="" textlink="">
      <cdr:nvSpPr>
        <cdr:cNvPr id="4" name="Freeform 3"/>
        <cdr:cNvSpPr/>
      </cdr:nvSpPr>
      <cdr:spPr>
        <a:xfrm xmlns:a="http://schemas.openxmlformats.org/drawingml/2006/main">
          <a:off x="986014" y="495424"/>
          <a:ext cx="2919018" cy="2071752"/>
        </a:xfrm>
        <a:custGeom xmlns:a="http://schemas.openxmlformats.org/drawingml/2006/main">
          <a:avLst/>
          <a:gdLst>
            <a:gd name="connsiteX0" fmla="*/ 0 w 6037943"/>
            <a:gd name="connsiteY0" fmla="*/ 3657600 h 3657600"/>
            <a:gd name="connsiteX1" fmla="*/ 2685143 w 6037943"/>
            <a:gd name="connsiteY1" fmla="*/ 3497943 h 3657600"/>
            <a:gd name="connsiteX2" fmla="*/ 5210629 w 6037943"/>
            <a:gd name="connsiteY2" fmla="*/ 2714172 h 3657600"/>
            <a:gd name="connsiteX3" fmla="*/ 6037943 w 6037943"/>
            <a:gd name="connsiteY3" fmla="*/ 0 h 3657600"/>
            <a:gd name="connsiteX4" fmla="*/ 6037943 w 6037943"/>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943" h="3657600">
              <a:moveTo>
                <a:pt x="0" y="3657600"/>
              </a:moveTo>
              <a:cubicBezTo>
                <a:pt x="908352" y="3656390"/>
                <a:pt x="1816705" y="3655181"/>
                <a:pt x="2685143" y="3497943"/>
              </a:cubicBezTo>
              <a:cubicBezTo>
                <a:pt x="3553581" y="3340705"/>
                <a:pt x="4651829" y="3297162"/>
                <a:pt x="5210629" y="2714172"/>
              </a:cubicBezTo>
              <a:cubicBezTo>
                <a:pt x="5769429" y="2131182"/>
                <a:pt x="6037943" y="0"/>
                <a:pt x="6037943" y="0"/>
              </a:cubicBezTo>
              <a:lnTo>
                <a:pt x="6037943" y="0"/>
              </a:lnTo>
            </a:path>
          </a:pathLst>
        </a:custGeom>
        <a:noFill xmlns:a="http://schemas.openxmlformats.org/drawingml/2006/main"/>
        <a:ln xmlns:a="http://schemas.openxmlformats.org/drawingml/2006/main" w="28575">
          <a:solidFill>
            <a:srgbClr val="FF33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0.23405</cdr:x>
      <cdr:y>0.14521</cdr:y>
    </cdr:from>
    <cdr:to>
      <cdr:x>0.92693</cdr:x>
      <cdr:y>0.75245</cdr:y>
    </cdr:to>
    <cdr:sp macro="" textlink="">
      <cdr:nvSpPr>
        <cdr:cNvPr id="4" name="Freeform 3"/>
        <cdr:cNvSpPr/>
      </cdr:nvSpPr>
      <cdr:spPr>
        <a:xfrm xmlns:a="http://schemas.openxmlformats.org/drawingml/2006/main">
          <a:off x="986014" y="495424"/>
          <a:ext cx="2919018" cy="2071752"/>
        </a:xfrm>
        <a:custGeom xmlns:a="http://schemas.openxmlformats.org/drawingml/2006/main">
          <a:avLst/>
          <a:gdLst>
            <a:gd name="connsiteX0" fmla="*/ 0 w 6037943"/>
            <a:gd name="connsiteY0" fmla="*/ 3657600 h 3657600"/>
            <a:gd name="connsiteX1" fmla="*/ 2685143 w 6037943"/>
            <a:gd name="connsiteY1" fmla="*/ 3497943 h 3657600"/>
            <a:gd name="connsiteX2" fmla="*/ 5210629 w 6037943"/>
            <a:gd name="connsiteY2" fmla="*/ 2714172 h 3657600"/>
            <a:gd name="connsiteX3" fmla="*/ 6037943 w 6037943"/>
            <a:gd name="connsiteY3" fmla="*/ 0 h 3657600"/>
            <a:gd name="connsiteX4" fmla="*/ 6037943 w 6037943"/>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943" h="3657600">
              <a:moveTo>
                <a:pt x="0" y="3657600"/>
              </a:moveTo>
              <a:cubicBezTo>
                <a:pt x="908352" y="3656390"/>
                <a:pt x="1816705" y="3655181"/>
                <a:pt x="2685143" y="3497943"/>
              </a:cubicBezTo>
              <a:cubicBezTo>
                <a:pt x="3553581" y="3340705"/>
                <a:pt x="4651829" y="3297162"/>
                <a:pt x="5210629" y="2714172"/>
              </a:cubicBezTo>
              <a:cubicBezTo>
                <a:pt x="5769429" y="2131182"/>
                <a:pt x="6037943" y="0"/>
                <a:pt x="6037943" y="0"/>
              </a:cubicBezTo>
              <a:lnTo>
                <a:pt x="6037943" y="0"/>
              </a:lnTo>
            </a:path>
          </a:pathLst>
        </a:custGeom>
        <a:noFill xmlns:a="http://schemas.openxmlformats.org/drawingml/2006/main"/>
        <a:ln xmlns:a="http://schemas.openxmlformats.org/drawingml/2006/main" w="2857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0.23405</cdr:x>
      <cdr:y>0.14521</cdr:y>
    </cdr:from>
    <cdr:to>
      <cdr:x>0.92693</cdr:x>
      <cdr:y>0.75245</cdr:y>
    </cdr:to>
    <cdr:sp macro="" textlink="">
      <cdr:nvSpPr>
        <cdr:cNvPr id="4" name="Freeform 3"/>
        <cdr:cNvSpPr/>
      </cdr:nvSpPr>
      <cdr:spPr>
        <a:xfrm xmlns:a="http://schemas.openxmlformats.org/drawingml/2006/main">
          <a:off x="986014" y="495424"/>
          <a:ext cx="2919018" cy="2071752"/>
        </a:xfrm>
        <a:custGeom xmlns:a="http://schemas.openxmlformats.org/drawingml/2006/main">
          <a:avLst/>
          <a:gdLst>
            <a:gd name="connsiteX0" fmla="*/ 0 w 6037943"/>
            <a:gd name="connsiteY0" fmla="*/ 3657600 h 3657600"/>
            <a:gd name="connsiteX1" fmla="*/ 2685143 w 6037943"/>
            <a:gd name="connsiteY1" fmla="*/ 3497943 h 3657600"/>
            <a:gd name="connsiteX2" fmla="*/ 5210629 w 6037943"/>
            <a:gd name="connsiteY2" fmla="*/ 2714172 h 3657600"/>
            <a:gd name="connsiteX3" fmla="*/ 6037943 w 6037943"/>
            <a:gd name="connsiteY3" fmla="*/ 0 h 3657600"/>
            <a:gd name="connsiteX4" fmla="*/ 6037943 w 6037943"/>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943" h="3657600">
              <a:moveTo>
                <a:pt x="0" y="3657600"/>
              </a:moveTo>
              <a:cubicBezTo>
                <a:pt x="908352" y="3656390"/>
                <a:pt x="1816705" y="3655181"/>
                <a:pt x="2685143" y="3497943"/>
              </a:cubicBezTo>
              <a:cubicBezTo>
                <a:pt x="3553581" y="3340705"/>
                <a:pt x="4651829" y="3297162"/>
                <a:pt x="5210629" y="2714172"/>
              </a:cubicBezTo>
              <a:cubicBezTo>
                <a:pt x="5769429" y="2131182"/>
                <a:pt x="6037943" y="0"/>
                <a:pt x="6037943" y="0"/>
              </a:cubicBezTo>
              <a:lnTo>
                <a:pt x="6037943" y="0"/>
              </a:lnTo>
            </a:path>
          </a:pathLst>
        </a:custGeom>
        <a:noFill xmlns:a="http://schemas.openxmlformats.org/drawingml/2006/main"/>
        <a:ln xmlns:a="http://schemas.openxmlformats.org/drawingml/2006/main" w="28575">
          <a:solidFill>
            <a:srgbClr val="FF33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0.23405</cdr:x>
      <cdr:y>0.14521</cdr:y>
    </cdr:from>
    <cdr:to>
      <cdr:x>0.92693</cdr:x>
      <cdr:y>0.75245</cdr:y>
    </cdr:to>
    <cdr:sp macro="" textlink="">
      <cdr:nvSpPr>
        <cdr:cNvPr id="4" name="Freeform 3"/>
        <cdr:cNvSpPr/>
      </cdr:nvSpPr>
      <cdr:spPr>
        <a:xfrm xmlns:a="http://schemas.openxmlformats.org/drawingml/2006/main">
          <a:off x="986014" y="495424"/>
          <a:ext cx="2919018" cy="2071752"/>
        </a:xfrm>
        <a:custGeom xmlns:a="http://schemas.openxmlformats.org/drawingml/2006/main">
          <a:avLst/>
          <a:gdLst>
            <a:gd name="connsiteX0" fmla="*/ 0 w 6037943"/>
            <a:gd name="connsiteY0" fmla="*/ 3657600 h 3657600"/>
            <a:gd name="connsiteX1" fmla="*/ 2685143 w 6037943"/>
            <a:gd name="connsiteY1" fmla="*/ 3497943 h 3657600"/>
            <a:gd name="connsiteX2" fmla="*/ 5210629 w 6037943"/>
            <a:gd name="connsiteY2" fmla="*/ 2714172 h 3657600"/>
            <a:gd name="connsiteX3" fmla="*/ 6037943 w 6037943"/>
            <a:gd name="connsiteY3" fmla="*/ 0 h 3657600"/>
            <a:gd name="connsiteX4" fmla="*/ 6037943 w 6037943"/>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943" h="3657600">
              <a:moveTo>
                <a:pt x="0" y="3657600"/>
              </a:moveTo>
              <a:cubicBezTo>
                <a:pt x="908352" y="3656390"/>
                <a:pt x="1816705" y="3655181"/>
                <a:pt x="2685143" y="3497943"/>
              </a:cubicBezTo>
              <a:cubicBezTo>
                <a:pt x="3553581" y="3340705"/>
                <a:pt x="4651829" y="3297162"/>
                <a:pt x="5210629" y="2714172"/>
              </a:cubicBezTo>
              <a:cubicBezTo>
                <a:pt x="5769429" y="2131182"/>
                <a:pt x="6037943" y="0"/>
                <a:pt x="6037943" y="0"/>
              </a:cubicBezTo>
              <a:lnTo>
                <a:pt x="6037943" y="0"/>
              </a:lnTo>
            </a:path>
          </a:pathLst>
        </a:custGeom>
        <a:noFill xmlns:a="http://schemas.openxmlformats.org/drawingml/2006/main"/>
        <a:ln xmlns:a="http://schemas.openxmlformats.org/drawingml/2006/main" w="28575">
          <a:solidFill>
            <a:srgbClr val="FF33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B7848-6FD6-479D-9932-A70C1219BAD5}" type="datetimeFigureOut">
              <a:rPr lang="en-US" smtClean="0"/>
              <a:t>6/13/2018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057C5-38D5-494E-9201-2CF8BE3EE91D}" type="slidenum">
              <a:rPr lang="en-US" smtClean="0"/>
              <a:t>‹#›</a:t>
            </a:fld>
            <a:endParaRPr lang="en-US"/>
          </a:p>
        </p:txBody>
      </p:sp>
    </p:spTree>
    <p:extLst>
      <p:ext uri="{BB962C8B-B14F-4D97-AF65-F5344CB8AC3E}">
        <p14:creationId xmlns:p14="http://schemas.microsoft.com/office/powerpoint/2010/main" val="4202141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latin typeface="Gill Sans MT" panose="020B0502020104020203" pitchFamily="34" charset="0"/>
              </a:rPr>
              <a:t>So, a couple months ago I was invited to</a:t>
            </a:r>
            <a:r>
              <a:rPr lang="en-US" sz="1200" baseline="0" dirty="0" smtClean="0">
                <a:solidFill>
                  <a:srgbClr val="C00000"/>
                </a:solidFill>
                <a:latin typeface="Gill Sans MT" panose="020B0502020104020203" pitchFamily="34" charset="0"/>
              </a:rPr>
              <a:t> give a talk at another university, and the topic was supposed to be global environmental change.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1</a:t>
            </a:fld>
            <a:endParaRPr lang="en-US" dirty="0"/>
          </a:p>
        </p:txBody>
      </p:sp>
    </p:spTree>
    <p:extLst>
      <p:ext uri="{BB962C8B-B14F-4D97-AF65-F5344CB8AC3E}">
        <p14:creationId xmlns:p14="http://schemas.microsoft.com/office/powerpoint/2010/main" val="1458834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with that, I’d like to get into some details about my methodological approach. I’m not going to take you on a full bore exploration of all the methods I use, so please stop me if you have any questions, or we can discuss in depth at the end.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10</a:t>
            </a:fld>
            <a:endParaRPr lang="en-US"/>
          </a:p>
        </p:txBody>
      </p:sp>
    </p:spTree>
    <p:extLst>
      <p:ext uri="{BB962C8B-B14F-4D97-AF65-F5344CB8AC3E}">
        <p14:creationId xmlns:p14="http://schemas.microsoft.com/office/powerpoint/2010/main" val="3081209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 major part</a:t>
            </a:r>
            <a:r>
              <a:rPr lang="en-US" sz="1200" b="0" kern="1200" baseline="0" dirty="0" smtClean="0">
                <a:solidFill>
                  <a:schemeClr val="tx1"/>
                </a:solidFill>
                <a:effectLst/>
                <a:latin typeface="+mn-lt"/>
                <a:ea typeface="+mn-ea"/>
                <a:cs typeface="+mn-cs"/>
              </a:rPr>
              <a:t> of my research over the last several years has involved the study of coupled water-energy systems, with a primary emphasis on how the electric power sector interacts with freshwater systems.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D6057C5-38D5-494E-9201-2CF8BE3EE91D}" type="slidenum">
              <a:rPr lang="en-US" smtClean="0"/>
              <a:t>11</a:t>
            </a:fld>
            <a:endParaRPr lang="en-US"/>
          </a:p>
        </p:txBody>
      </p:sp>
    </p:spTree>
    <p:extLst>
      <p:ext uri="{BB962C8B-B14F-4D97-AF65-F5344CB8AC3E}">
        <p14:creationId xmlns:p14="http://schemas.microsoft.com/office/powerpoint/2010/main" val="2425948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model power systems I start with a spatial representation of generation capacity in the US, and then couple that with</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12</a:t>
            </a:fld>
            <a:endParaRPr lang="en-US"/>
          </a:p>
        </p:txBody>
      </p:sp>
    </p:spTree>
    <p:extLst>
      <p:ext uri="{BB962C8B-B14F-4D97-AF65-F5344CB8AC3E}">
        <p14:creationId xmlns:p14="http://schemas.microsoft.com/office/powerpoint/2010/main" val="4251998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s</a:t>
            </a:r>
            <a:r>
              <a:rPr lang="en-US" dirty="0" smtClean="0"/>
              <a:t>patial</a:t>
            </a:r>
            <a:r>
              <a:rPr lang="en-US" baseline="0" dirty="0" smtClean="0"/>
              <a:t> representation of dynamic load (or demand)</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13</a:t>
            </a:fld>
            <a:endParaRPr lang="en-US"/>
          </a:p>
        </p:txBody>
      </p:sp>
    </p:spTree>
    <p:extLst>
      <p:ext uri="{BB962C8B-B14F-4D97-AF65-F5344CB8AC3E}">
        <p14:creationId xmlns:p14="http://schemas.microsoft.com/office/powerpoint/2010/main" val="4043398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form an</a:t>
            </a:r>
            <a:r>
              <a:rPr lang="en-US" baseline="0" dirty="0" smtClean="0"/>
              <a:t> aggregated network representation of the grid. The flow of power is constrained in a way that mostly mimics the laws of physics, and then each one of the nodes is associated with its own respective time series of electricity demand, as well as a specific portfolio of generation resources with which to meet that demand.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14</a:t>
            </a:fld>
            <a:endParaRPr lang="en-US"/>
          </a:p>
        </p:txBody>
      </p:sp>
    </p:spTree>
    <p:extLst>
      <p:ext uri="{BB962C8B-B14F-4D97-AF65-F5344CB8AC3E}">
        <p14:creationId xmlns:p14="http://schemas.microsoft.com/office/powerpoint/2010/main" val="3958612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use simulation-based optimization to identify</a:t>
            </a:r>
            <a:r>
              <a:rPr lang="en-US" baseline="0" dirty="0" smtClean="0"/>
              <a:t> least cost generating schedule for meeting electricity demand, along with associated metrics of interest, including wholesale prices. For a generation portfolio that looks like this, we can equivalently view it through a micro-economic lens as a system supply or marginal cost curve, and this allows us to estimate wholesale prices and show how they increase if demand goes up, decreases if demand goes down.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15</a:t>
            </a:fld>
            <a:endParaRPr lang="en-US"/>
          </a:p>
        </p:txBody>
      </p:sp>
    </p:spTree>
    <p:extLst>
      <p:ext uri="{BB962C8B-B14F-4D97-AF65-F5344CB8AC3E}">
        <p14:creationId xmlns:p14="http://schemas.microsoft.com/office/powerpoint/2010/main" val="1462296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One of the things that can create idiosyncrasies among power systems are their different dependencies on water resources for hydropower production and cooling water at thermal power plants. So t</a:t>
            </a:r>
            <a:r>
              <a:rPr lang="en-US" sz="1200" kern="1200" dirty="0" smtClean="0">
                <a:solidFill>
                  <a:schemeClr val="tx1"/>
                </a:solidFill>
                <a:effectLst/>
                <a:latin typeface="+mn-lt"/>
                <a:ea typeface="+mn-ea"/>
                <a:cs typeface="+mn-cs"/>
              </a:rPr>
              <a:t>o get a complete picture of </a:t>
            </a:r>
            <a:r>
              <a:rPr lang="en-US" sz="1200" kern="1200" baseline="0" dirty="0" smtClean="0">
                <a:solidFill>
                  <a:schemeClr val="tx1"/>
                </a:solidFill>
                <a:effectLst/>
                <a:latin typeface="+mn-lt"/>
                <a:ea typeface="+mn-ea"/>
                <a:cs typeface="+mn-cs"/>
              </a:rPr>
              <a:t>power system operations, it’s often necessary to integrate consideration of water resource systems.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D6057C5-38D5-494E-9201-2CF8BE3EE91D}" type="slidenum">
              <a:rPr lang="en-US" smtClean="0"/>
              <a:t>16</a:t>
            </a:fld>
            <a:endParaRPr lang="en-US"/>
          </a:p>
        </p:txBody>
      </p:sp>
    </p:spTree>
    <p:extLst>
      <p:ext uri="{BB962C8B-B14F-4D97-AF65-F5344CB8AC3E}">
        <p14:creationId xmlns:p14="http://schemas.microsoft.com/office/powerpoint/2010/main" val="113929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that means watershed scale hydrological modeling. There are a couple different options for how to approach this. The translational approach is use numerical weather prediction of temperatures and precipitation to drive hydrological processes on a watershed scale, which yield estimates of distributed </a:t>
            </a:r>
            <a:r>
              <a:rPr lang="en-US" baseline="0" dirty="0" err="1" smtClean="0"/>
              <a:t>streamflows</a:t>
            </a:r>
            <a:r>
              <a:rPr lang="en-US" baseline="0" dirty="0" smtClean="0"/>
              <a:t> throughout a river and stream network. This approach can be really useful, particularly if you’re interested in how changes in these underlying processes might alter water availability in the future, and I’ve collaborated a lot with folks that do more detailed hydrological modeling.</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17</a:t>
            </a:fld>
            <a:endParaRPr lang="en-US"/>
          </a:p>
        </p:txBody>
      </p:sp>
    </p:spTree>
    <p:extLst>
      <p:ext uri="{BB962C8B-B14F-4D97-AF65-F5344CB8AC3E}">
        <p14:creationId xmlns:p14="http://schemas.microsoft.com/office/powerpoint/2010/main" val="646833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at the heart of much of my research is an interest in risk, or assessing system performance probabilistically. As a result, I mostly use the outputs of detailed hydrological modeling to inform my own stochastic representation of streamflow dynamics. I identify historical or future predicted streamflow records at each gage site of interest, and then I create massive synthetic records, not predictions, but very large representative samples. The main objective is to create a synthetic record that replicates statistical characteristics of the historical or predicted future record.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18</a:t>
            </a:fld>
            <a:endParaRPr lang="en-US"/>
          </a:p>
        </p:txBody>
      </p:sp>
    </p:spTree>
    <p:extLst>
      <p:ext uri="{BB962C8B-B14F-4D97-AF65-F5344CB8AC3E}">
        <p14:creationId xmlns:p14="http://schemas.microsoft.com/office/powerpoint/2010/main" val="596354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Streamflows</a:t>
            </a:r>
            <a:r>
              <a:rPr lang="en-US" baseline="0" dirty="0" smtClean="0"/>
              <a:t> are then used as the primary driver of mass-balance operational models for reservoir systems that account for water demands from thermal power plants, irrigated agriculture and urban consumption. The goal of these operational models is really to determine how much water is available for release via hydropower production, and often that volume is highly constrained by storage requirements for flood control and environmental restrictions that ensure minimum flows and/or restrict the ability of the dam to ramp power production and discharge up and down very quickly.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19</a:t>
            </a:fld>
            <a:endParaRPr lang="en-US"/>
          </a:p>
        </p:txBody>
      </p:sp>
    </p:spTree>
    <p:extLst>
      <p:ext uri="{BB962C8B-B14F-4D97-AF65-F5344CB8AC3E}">
        <p14:creationId xmlns:p14="http://schemas.microsoft.com/office/powerpoint/2010/main" val="3990707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solidFill>
                  <a:srgbClr val="C00000"/>
                </a:solidFill>
                <a:latin typeface="Gill Sans MT" panose="020B0502020104020203" pitchFamily="34" charset="0"/>
              </a:rPr>
              <a:t>Which, is a phrase that can be defined really broadly. So it forced me to think about what exactly this term means to me, and also how my own work seeks to address it. And after a couple days of poking around the literature I kind of latched on to the planetary boundaries concept, which tracks anthropogenic changes in a variety of areas, and also measures those changes against certain thresholds and tipping points beyond which irreversible change is likely to occur. My research involves the areas highlighted in blue, and I’ll touch on each one today. But I think the primary lens through which to view my work is really climate change, and specifically the human response to climate change, which is an issue I take on in two different respects. 	</a:t>
            </a:r>
            <a:endParaRPr lang="en-US" sz="1200" dirty="0" smtClean="0">
              <a:solidFill>
                <a:srgbClr val="C00000"/>
              </a:solidFill>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5D6057C5-38D5-494E-9201-2CF8BE3EE91D}" type="slidenum">
              <a:rPr lang="en-US" smtClean="0"/>
              <a:t>2</a:t>
            </a:fld>
            <a:endParaRPr lang="en-US"/>
          </a:p>
        </p:txBody>
      </p:sp>
    </p:spTree>
    <p:extLst>
      <p:ext uri="{BB962C8B-B14F-4D97-AF65-F5344CB8AC3E}">
        <p14:creationId xmlns:p14="http://schemas.microsoft.com/office/powerpoint/2010/main" val="1765551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Then once the structure of the natural-human systems modeling is in place I subject it to uncertainty in key exogenous drivers in order to understand its behavior under stress.</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D6057C5-38D5-494E-9201-2CF8BE3EE91D}" type="slidenum">
              <a:rPr lang="en-US" smtClean="0"/>
              <a:t>20</a:t>
            </a:fld>
            <a:endParaRPr lang="en-US"/>
          </a:p>
        </p:txBody>
      </p:sp>
    </p:spTree>
    <p:extLst>
      <p:ext uri="{BB962C8B-B14F-4D97-AF65-F5344CB8AC3E}">
        <p14:creationId xmlns:p14="http://schemas.microsoft.com/office/powerpoint/2010/main" val="2442669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D6057C5-38D5-494E-9201-2CF8BE3EE91D}" type="slidenum">
              <a:rPr lang="en-US" smtClean="0"/>
              <a:t>21</a:t>
            </a:fld>
            <a:endParaRPr lang="en-US"/>
          </a:p>
        </p:txBody>
      </p:sp>
    </p:spTree>
    <p:extLst>
      <p:ext uri="{BB962C8B-B14F-4D97-AF65-F5344CB8AC3E}">
        <p14:creationId xmlns:p14="http://schemas.microsoft.com/office/powerpoint/2010/main" val="1130625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ways I think about representing</a:t>
            </a:r>
            <a:r>
              <a:rPr lang="en-US" baseline="0" dirty="0" smtClean="0"/>
              <a:t> uncertainty in these exogenous drivers. In cases where the uncertainty of a process is well defined (for example temperatures, wind speeds, and commodity prices), I use stochastic modeling to essentially pull out all the mathematical structure of how these variables change dynamically over time, and I use that structure along with Monte Carlo simulation to create synthetic records that we might expect to see in the near future.</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22</a:t>
            </a:fld>
            <a:endParaRPr lang="en-US"/>
          </a:p>
        </p:txBody>
      </p:sp>
    </p:spTree>
    <p:extLst>
      <p:ext uri="{BB962C8B-B14F-4D97-AF65-F5344CB8AC3E}">
        <p14:creationId xmlns:p14="http://schemas.microsoft.com/office/powerpoint/2010/main" val="2702105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situations in which uncertainty is much longer term and less well defined,</a:t>
            </a:r>
            <a:r>
              <a:rPr lang="en-US" baseline="0" dirty="0" smtClean="0"/>
              <a:t> there are two options. A top down approach, which explores pre-defined potential future ‘states-of-the-world (e.g., using specific climate change projections), and bottom-up modeling, which is more akin to a targeted sensitivity analysis that tries to identify specific thresholds of system vulnerability.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23</a:t>
            </a:fld>
            <a:endParaRPr lang="en-US"/>
          </a:p>
        </p:txBody>
      </p:sp>
    </p:spTree>
    <p:extLst>
      <p:ext uri="{BB962C8B-B14F-4D97-AF65-F5344CB8AC3E}">
        <p14:creationId xmlns:p14="http://schemas.microsoft.com/office/powerpoint/2010/main" val="2008190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Pushing uncertainty through these</a:t>
            </a:r>
            <a:r>
              <a:rPr lang="en-US" sz="1200" kern="1200" baseline="0" dirty="0" smtClean="0">
                <a:solidFill>
                  <a:schemeClr val="tx1"/>
                </a:solidFill>
                <a:effectLst/>
                <a:latin typeface="+mn-lt"/>
                <a:ea typeface="+mn-ea"/>
                <a:cs typeface="+mn-cs"/>
              </a:rPr>
              <a:t> coupled natural-humans systems then gives me an ability to evaluate performance in terms of a range of different metrics.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D6057C5-38D5-494E-9201-2CF8BE3EE91D}" type="slidenum">
              <a:rPr lang="en-US" smtClean="0"/>
              <a:t>24</a:t>
            </a:fld>
            <a:endParaRPr lang="en-US"/>
          </a:p>
        </p:txBody>
      </p:sp>
    </p:spTree>
    <p:extLst>
      <p:ext uri="{BB962C8B-B14F-4D97-AF65-F5344CB8AC3E}">
        <p14:creationId xmlns:p14="http://schemas.microsoft.com/office/powerpoint/2010/main" val="1507575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D6057C5-38D5-494E-9201-2CF8BE3EE91D}" type="slidenum">
              <a:rPr lang="en-US" smtClean="0"/>
              <a:t>25</a:t>
            </a:fld>
            <a:endParaRPr lang="en-US"/>
          </a:p>
        </p:txBody>
      </p:sp>
    </p:spTree>
    <p:extLst>
      <p:ext uri="{BB962C8B-B14F-4D97-AF65-F5344CB8AC3E}">
        <p14:creationId xmlns:p14="http://schemas.microsoft.com/office/powerpoint/2010/main" val="1270774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I divide conceptually into two</a:t>
            </a:r>
            <a:r>
              <a:rPr lang="en-US" baseline="0" dirty="0" smtClean="0"/>
              <a:t> different groups, those that address societal risk and those that address risks for individual stakeholders. On the societal level, I focus on environmental quality through life cycle assessment, which is used to estimate the static environmental impacts of different human activities. I also spend a lot of time studying how humans alter what we call natural flow regime. Natural flow regime is the concept that river ecosystems co-evolved alongside watershed processes, to the point that they are interdependent, and river ecosystems rely on the natural dynamism of rivers and streams to sustain themselves.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26</a:t>
            </a:fld>
            <a:endParaRPr lang="en-US"/>
          </a:p>
        </p:txBody>
      </p:sp>
    </p:spTree>
    <p:extLst>
      <p:ext uri="{BB962C8B-B14F-4D97-AF65-F5344CB8AC3E}">
        <p14:creationId xmlns:p14="http://schemas.microsoft.com/office/powerpoint/2010/main" val="2543393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For example, streamflow dynamics are import for sediment transport</a:t>
            </a:r>
            <a:r>
              <a:rPr lang="en-US" sz="1200" b="0" i="0" kern="1200" baseline="0" dirty="0" smtClean="0">
                <a:solidFill>
                  <a:schemeClr val="tx1"/>
                </a:solidFill>
                <a:effectLst/>
                <a:latin typeface="+mn-lt"/>
                <a:ea typeface="+mn-ea"/>
                <a:cs typeface="+mn-cs"/>
              </a:rPr>
              <a:t> and habitat creation, floodplain connectivity, initiating and supporting certain life cycle processes, and keeping out invasive species. </a:t>
            </a:r>
            <a:r>
              <a:rPr lang="en-US" sz="1200" b="0" i="0" kern="1200" dirty="0" smtClean="0">
                <a:solidFill>
                  <a:schemeClr val="tx1"/>
                </a:solidFill>
                <a:effectLst/>
                <a:latin typeface="+mn-lt"/>
                <a:ea typeface="+mn-ea"/>
                <a:cs typeface="+mn-cs"/>
              </a:rPr>
              <a:t>Dams in particular can</a:t>
            </a:r>
            <a:r>
              <a:rPr lang="en-US" sz="1200" b="0" i="0" kern="1200" baseline="0" dirty="0" smtClean="0">
                <a:solidFill>
                  <a:schemeClr val="tx1"/>
                </a:solidFill>
                <a:effectLst/>
                <a:latin typeface="+mn-lt"/>
                <a:ea typeface="+mn-ea"/>
                <a:cs typeface="+mn-cs"/>
              </a:rPr>
              <a:t> have a range of damaging effects on river ecosystems, mostly by eliminating hydrological extremes like low and high flow events. Connecting specific changes in flow regime to biological endpoints can be challenging, but a lot of literature exists on this, with most focused on impacts to fish, macroinvertebrates and riparian vegetation.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27</a:t>
            </a:fld>
            <a:endParaRPr lang="en-US"/>
          </a:p>
        </p:txBody>
      </p:sp>
    </p:spTree>
    <p:extLst>
      <p:ext uri="{BB962C8B-B14F-4D97-AF65-F5344CB8AC3E}">
        <p14:creationId xmlns:p14="http://schemas.microsoft.com/office/powerpoint/2010/main" val="1520889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studies often try to connect those ecological impacts to quantifiable changes in natural flow regime, measured by a range of environmental flow statistics developed over several years by the Natural Conservancy and others. I use these statistics to perform experiments where I translate technological changes to altered electricity price dynamics, to changes in the operational behavior of dams, and finally to proxies for ecosystem impacts.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28</a:t>
            </a:fld>
            <a:endParaRPr lang="en-US"/>
          </a:p>
        </p:txBody>
      </p:sp>
    </p:spTree>
    <p:extLst>
      <p:ext uri="{BB962C8B-B14F-4D97-AF65-F5344CB8AC3E}">
        <p14:creationId xmlns:p14="http://schemas.microsoft.com/office/powerpoint/2010/main" val="2582730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individual stakeholders, I focus a lot on evaluating </a:t>
            </a:r>
            <a:r>
              <a:rPr lang="en-US" baseline="0" dirty="0" smtClean="0"/>
              <a:t>what I call environmental financial risk. In short, this describes situations where a government or business loses a lot of money directly due to exposure to an extreme weather or climate event.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29</a:t>
            </a:fld>
            <a:endParaRPr lang="en-US"/>
          </a:p>
        </p:txBody>
      </p:sp>
    </p:spTree>
    <p:extLst>
      <p:ext uri="{BB962C8B-B14F-4D97-AF65-F5344CB8AC3E}">
        <p14:creationId xmlns:p14="http://schemas.microsoft.com/office/powerpoint/2010/main" val="1616928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a big part of what I do relates to</a:t>
            </a:r>
            <a:r>
              <a:rPr lang="en-US" baseline="0" dirty="0" smtClean="0"/>
              <a:t> the exposure of human systems to extreme events in natural systems, and this exposure is increasing, both due to climate non-stationarity, and also due to myopia. Humans are just beginning to incorporate the risks of climate change into long term decisions we make. </a:t>
            </a:r>
            <a:endParaRPr lang="en-US" dirty="0" smtClean="0"/>
          </a:p>
          <a:p>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3</a:t>
            </a:fld>
            <a:endParaRPr lang="en-US"/>
          </a:p>
        </p:txBody>
      </p:sp>
    </p:spTree>
    <p:extLst>
      <p:ext uri="{BB962C8B-B14F-4D97-AF65-F5344CB8AC3E}">
        <p14:creationId xmlns:p14="http://schemas.microsoft.com/office/powerpoint/2010/main" val="2070256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 also interested </a:t>
            </a:r>
            <a:r>
              <a:rPr lang="en-US" baseline="0" dirty="0" smtClean="0"/>
              <a:t>in the design of parametric (or index based) financial hedging agreements that can be used to protect against extreme weather and climate events. These can have a variety of forms and applications, include catastrophe bonds, which protect against really big natural hazards like hurricanes, and insurance, which can be customized to cover a variety of undesired environmental outcomes. An exciting recent development is the Nature Conservancy’s development of insurance that can help cities and states f</a:t>
            </a:r>
            <a:r>
              <a:rPr lang="en-US" sz="1200" dirty="0" smtClean="0">
                <a:latin typeface="Gill Sans MT" panose="020B0502020104020203" pitchFamily="34" charset="0"/>
              </a:rPr>
              <a:t>und post-event ecosystem restoration,</a:t>
            </a:r>
            <a:r>
              <a:rPr lang="en-US" sz="1200" baseline="0" dirty="0" smtClean="0">
                <a:latin typeface="Gill Sans MT" panose="020B0502020104020203" pitchFamily="34" charset="0"/>
              </a:rPr>
              <a:t> with the most prominent example being the purchase of insurance by a Mexican state to fund </a:t>
            </a:r>
            <a:r>
              <a:rPr lang="en-US" sz="1200" dirty="0" smtClean="0">
                <a:latin typeface="Gill Sans MT" panose="020B0502020104020203" pitchFamily="34" charset="0"/>
              </a:rPr>
              <a:t>coral</a:t>
            </a:r>
            <a:r>
              <a:rPr lang="en-US" sz="1200" baseline="0" dirty="0" smtClean="0">
                <a:latin typeface="Gill Sans MT" panose="020B0502020104020203" pitchFamily="34" charset="0"/>
              </a:rPr>
              <a:t> </a:t>
            </a:r>
            <a:r>
              <a:rPr lang="en-US" sz="1200" dirty="0" smtClean="0">
                <a:latin typeface="Gill Sans MT" panose="020B0502020104020203" pitchFamily="34" charset="0"/>
              </a:rPr>
              <a:t>reef recovery after hurricanes, which is win-win</a:t>
            </a:r>
            <a:r>
              <a:rPr lang="en-US" sz="1200" baseline="0" dirty="0" smtClean="0">
                <a:latin typeface="Gill Sans MT" panose="020B0502020104020203" pitchFamily="34" charset="0"/>
              </a:rPr>
              <a:t> because coral reefs play an important role in mitigating wave height. </a:t>
            </a:r>
            <a:endParaRPr lang="en-US" sz="1200" dirty="0" smtClean="0">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D6057C5-38D5-494E-9201-2CF8BE3EE91D}" type="slidenum">
              <a:rPr lang="en-US" smtClean="0"/>
              <a:t>30</a:t>
            </a:fld>
            <a:endParaRPr lang="en-US"/>
          </a:p>
        </p:txBody>
      </p:sp>
    </p:spTree>
    <p:extLst>
      <p:ext uri="{BB962C8B-B14F-4D97-AF65-F5344CB8AC3E}">
        <p14:creationId xmlns:p14="http://schemas.microsoft.com/office/powerpoint/2010/main" val="1533562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I think that gives you a broad sense of the tools that I use to model different natural-human systems.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31</a:t>
            </a:fld>
            <a:endParaRPr lang="en-US"/>
          </a:p>
        </p:txBody>
      </p:sp>
    </p:spTree>
    <p:extLst>
      <p:ext uri="{BB962C8B-B14F-4D97-AF65-F5344CB8AC3E}">
        <p14:creationId xmlns:p14="http://schemas.microsoft.com/office/powerpoint/2010/main" val="1122652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I’d like to do now</a:t>
            </a:r>
            <a:r>
              <a:rPr lang="en-US" baseline="0" dirty="0" smtClean="0"/>
              <a:t> is demonstrate how this wide ranging methodology allows me to gain innovative insights into these complex systems.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32</a:t>
            </a:fld>
            <a:endParaRPr lang="en-US"/>
          </a:p>
        </p:txBody>
      </p:sp>
    </p:spTree>
    <p:extLst>
      <p:ext uri="{BB962C8B-B14F-4D97-AF65-F5344CB8AC3E}">
        <p14:creationId xmlns:p14="http://schemas.microsoft.com/office/powerpoint/2010/main" val="961867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all of these can be </a:t>
            </a:r>
            <a:r>
              <a:rPr lang="en-US" baseline="0" dirty="0" smtClean="0"/>
              <a:t>viewed this conceptual framework I presented earlier, of exploring the potential for both win-wins, but also tradeoffs and unintended consequences in the human response to climate change.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33</a:t>
            </a:fld>
            <a:endParaRPr lang="en-US"/>
          </a:p>
        </p:txBody>
      </p:sp>
    </p:spTree>
    <p:extLst>
      <p:ext uri="{BB962C8B-B14F-4D97-AF65-F5344CB8AC3E}">
        <p14:creationId xmlns:p14="http://schemas.microsoft.com/office/powerpoint/2010/main" val="30353791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up is the subject a paper that came out in ES&amp;T a few years ago, where I investigated whether large scale wind power integration could have negative impacts on river ecosystems by further disrupting natural flow regime.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34</a:t>
            </a:fld>
            <a:endParaRPr lang="en-US"/>
          </a:p>
        </p:txBody>
      </p:sp>
    </p:spTree>
    <p:extLst>
      <p:ext uri="{BB962C8B-B14F-4D97-AF65-F5344CB8AC3E}">
        <p14:creationId xmlns:p14="http://schemas.microsoft.com/office/powerpoint/2010/main" val="3048687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this </a:t>
            </a:r>
            <a:r>
              <a:rPr lang="en-US" baseline="0" dirty="0" smtClean="0"/>
              <a:t>is a potential issue because flow regime is a really important factor determining the success of native species in rivers. And dams already significantly disrupt this balance. On monthly time steps, hydroelectric dams stamp out hydrologic extremes.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35</a:t>
            </a:fld>
            <a:endParaRPr lang="en-US"/>
          </a:p>
        </p:txBody>
      </p:sp>
    </p:spTree>
    <p:extLst>
      <p:ext uri="{BB962C8B-B14F-4D97-AF65-F5344CB8AC3E}">
        <p14:creationId xmlns:p14="http://schemas.microsoft.com/office/powerpoint/2010/main" val="971797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on hourly</a:t>
            </a:r>
            <a:r>
              <a:rPr lang="en-US" baseline="0" dirty="0" smtClean="0"/>
              <a:t> time steps, hydroelectric dams impose a very predictable, but extreme flow pattern, which can have a range of ecological consequences for downstream areas. Now, the reason dams do this is to capture the highest possible value for the electricity they sell. Dams all over the country operate as peaking resources, meaning they only sell electricity when demand or the price of electricity is highest. </a:t>
            </a:r>
            <a:endParaRPr lang="en-US" dirty="0"/>
          </a:p>
        </p:txBody>
      </p:sp>
      <p:sp>
        <p:nvSpPr>
          <p:cNvPr id="4" name="Slide Number Placeholder 3"/>
          <p:cNvSpPr>
            <a:spLocks noGrp="1"/>
          </p:cNvSpPr>
          <p:nvPr>
            <p:ph type="sldNum" sz="quarter" idx="10"/>
          </p:nvPr>
        </p:nvSpPr>
        <p:spPr/>
        <p:txBody>
          <a:bodyPr/>
          <a:lstStyle/>
          <a:p>
            <a:fld id="{6ECE1D45-9172-4075-B22C-647341391213}" type="slidenum">
              <a:rPr lang="en-US" smtClean="0"/>
              <a:pPr/>
              <a:t>36</a:t>
            </a:fld>
            <a:endParaRPr lang="en-US"/>
          </a:p>
        </p:txBody>
      </p:sp>
    </p:spTree>
    <p:extLst>
      <p:ext uri="{BB962C8B-B14F-4D97-AF65-F5344CB8AC3E}">
        <p14:creationId xmlns:p14="http://schemas.microsoft.com/office/powerpoint/2010/main" val="284434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this behavior can</a:t>
            </a:r>
            <a:r>
              <a:rPr lang="en-US" baseline="0" dirty="0" smtClean="0"/>
              <a:t> be highly damaging, in particular it can cause stranding of fish and invertebrates because of rapid wetting and drying of the river bottom.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37</a:t>
            </a:fld>
            <a:endParaRPr lang="en-US"/>
          </a:p>
        </p:txBody>
      </p:sp>
    </p:spTree>
    <p:extLst>
      <p:ext uri="{BB962C8B-B14F-4D97-AF65-F5344CB8AC3E}">
        <p14:creationId xmlns:p14="http://schemas.microsoft.com/office/powerpoint/2010/main" val="2108922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 was interested in quantifying the potential for increased penetration of wind power in electricity markets to exacerbate the impacts of dams on river ecosystems. This could happen if the presence of wind energy alters electricity prices in a way that incentivizes dam operators to follow more volatile reservoir release patterns. So, it’s important to consider how wind might actually change electricity prices. The prevailing hypothesis was that whenever wind is plentiful, it would suppress prices by lowering net demand for electricity. And second, I thought unexpected shortfalls in wind production would increase demand for ‘back-up’ for wind production that hydroelectric dams, because of their operational flexibility, are uniquely positioned to provide.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38</a:t>
            </a:fld>
            <a:endParaRPr lang="en-US"/>
          </a:p>
        </p:txBody>
      </p:sp>
    </p:spTree>
    <p:extLst>
      <p:ext uri="{BB962C8B-B14F-4D97-AF65-F5344CB8AC3E}">
        <p14:creationId xmlns:p14="http://schemas.microsoft.com/office/powerpoint/2010/main" val="2018515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hypothesis</a:t>
            </a:r>
            <a:r>
              <a:rPr lang="en-US" baseline="0" dirty="0" smtClean="0"/>
              <a:t> was that we would see streamflow dynamics being driven directly by the availability of wind, where </a:t>
            </a:r>
            <a:r>
              <a:rPr lang="en-US" baseline="0" dirty="0" err="1" smtClean="0"/>
              <a:t>streamflows</a:t>
            </a:r>
            <a:r>
              <a:rPr lang="en-US" baseline="0" dirty="0" smtClean="0"/>
              <a:t> would increase during low wind/shortfall periods, and decrease during high wind/surplus hours, with that combining to increase the volatility of </a:t>
            </a:r>
            <a:r>
              <a:rPr lang="en-US" baseline="0" dirty="0" err="1" smtClean="0"/>
              <a:t>streamflows</a:t>
            </a:r>
            <a:r>
              <a:rPr lang="en-US" baseline="0" dirty="0" smtClean="0"/>
              <a:t>. We measured streamflow volatility using the Richards-Baker Flashiness Index, which quantifies within-day fluctuations relative to total streamflow.</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39</a:t>
            </a:fld>
            <a:endParaRPr lang="en-US"/>
          </a:p>
        </p:txBody>
      </p:sp>
    </p:spTree>
    <p:extLst>
      <p:ext uri="{BB962C8B-B14F-4D97-AF65-F5344CB8AC3E}">
        <p14:creationId xmlns:p14="http://schemas.microsoft.com/office/powerpoint/2010/main" val="3708953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As part of my research in this area, I’m the associate director of a center at UNC on financial risk in environmental systems, which manages a portfolio of projects broadly distributed across the U.S. that quantify the risks from extreme weather in multiple sectors and develop novel strategies for managing those risks.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4</a:t>
            </a:fld>
            <a:endParaRPr lang="en-US"/>
          </a:p>
        </p:txBody>
      </p:sp>
    </p:spTree>
    <p:extLst>
      <p:ext uri="{BB962C8B-B14F-4D97-AF65-F5344CB8AC3E}">
        <p14:creationId xmlns:p14="http://schemas.microsoft.com/office/powerpoint/2010/main" val="23772926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case study we looked at the operations of Roanoke Rapids Dam, which is the furthest downstream dam in the Roanoke River basin, which spans both North Carolina and Virginia. This dam is of interest for two reasons. First, downstream of the dam are significant conservation resources that are managed by the Nature Conservancy. And second, these dams sell electricity into a wholesale electricity market called PJM, which covers most of the Mid-Atlantic.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40</a:t>
            </a:fld>
            <a:endParaRPr lang="en-US"/>
          </a:p>
        </p:txBody>
      </p:sp>
    </p:spTree>
    <p:extLst>
      <p:ext uri="{BB962C8B-B14F-4D97-AF65-F5344CB8AC3E}">
        <p14:creationId xmlns:p14="http://schemas.microsoft.com/office/powerpoint/2010/main" val="106202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answer this question, I built a power</a:t>
            </a:r>
            <a:r>
              <a:rPr lang="en-US" baseline="0" dirty="0" smtClean="0"/>
              <a:t> system model for the Dominion zone of PJM, and subjected it to three different levels of installed wind power capacity, simulated corresponding wholesale electricity prices, optimized reservoir releases for a profit maximizing hydroelectric dam, and looked at environmental flow patterns under baseline and wind conditions. What we found is that </a:t>
            </a:r>
            <a:r>
              <a:rPr lang="en-US" dirty="0" smtClean="0"/>
              <a:t>in general, days</a:t>
            </a:r>
            <a:r>
              <a:rPr lang="en-US" baseline="0" dirty="0" smtClean="0"/>
              <a:t> with really high wind penetration do result in price shifts that would incentivize dam owners to essentially provide back up for wind producers, and as a result systems with very high wind power capacity experience less natural flows; but, I should stress, that the marginal impacts associated with adding wind capacity are much smaller than the impacts of building the dam in the first place. So those are somewhat negative results, but this study is a perfect example of a class of problem I’m interested in, where shifts in technology can alter markets and the behavior of infrastructure systems and leave a signature on ecosystems.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41</a:t>
            </a:fld>
            <a:endParaRPr lang="en-US"/>
          </a:p>
        </p:txBody>
      </p:sp>
    </p:spTree>
    <p:extLst>
      <p:ext uri="{BB962C8B-B14F-4D97-AF65-F5344CB8AC3E}">
        <p14:creationId xmlns:p14="http://schemas.microsoft.com/office/powerpoint/2010/main" val="19968703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Another example of that, is </a:t>
            </a:r>
            <a:r>
              <a:rPr lang="en-US" dirty="0" smtClean="0"/>
              <a:t>the potential for fracking,</a:t>
            </a:r>
            <a:r>
              <a:rPr lang="en-US" baseline="0" dirty="0" smtClean="0"/>
              <a:t> and in particular, low natural gas prices, to make it cheaper to implement environmental flow provisions at dams. </a:t>
            </a:r>
            <a:endParaRPr lang="en-US" dirty="0" smtClean="0"/>
          </a:p>
          <a:p>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42</a:t>
            </a:fld>
            <a:endParaRPr lang="en-US"/>
          </a:p>
        </p:txBody>
      </p:sp>
    </p:spTree>
    <p:extLst>
      <p:ext uri="{BB962C8B-B14F-4D97-AF65-F5344CB8AC3E}">
        <p14:creationId xmlns:p14="http://schemas.microsoft.com/office/powerpoint/2010/main" val="3966338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of wider recognition</a:t>
            </a:r>
            <a:r>
              <a:rPr lang="en-US" baseline="0" dirty="0" smtClean="0"/>
              <a:t> of the negative impacts hydropower peaking on river ecosystems, in the last several decades there has been a legal push to restrict the ability of some dams to operate this way, either through federal relicensing or litigation. As you can imagine, there’s been a lot of resistance on the part of power companies. </a:t>
            </a:r>
            <a:endParaRPr lang="en-US" dirty="0"/>
          </a:p>
        </p:txBody>
      </p:sp>
      <p:sp>
        <p:nvSpPr>
          <p:cNvPr id="4" name="Slide Number Placeholder 3"/>
          <p:cNvSpPr>
            <a:spLocks noGrp="1"/>
          </p:cNvSpPr>
          <p:nvPr>
            <p:ph type="sldNum" sz="quarter" idx="10"/>
          </p:nvPr>
        </p:nvSpPr>
        <p:spPr/>
        <p:txBody>
          <a:bodyPr/>
          <a:lstStyle/>
          <a:p>
            <a:fld id="{6ECE1D45-9172-4075-B22C-647341391213}" type="slidenum">
              <a:rPr lang="en-US" smtClean="0"/>
              <a:pPr/>
              <a:t>43</a:t>
            </a:fld>
            <a:endParaRPr lang="en-US"/>
          </a:p>
        </p:txBody>
      </p:sp>
    </p:spTree>
    <p:extLst>
      <p:ext uri="{BB962C8B-B14F-4D97-AF65-F5344CB8AC3E}">
        <p14:creationId xmlns:p14="http://schemas.microsoft.com/office/powerpoint/2010/main" val="5375375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a:t>
            </a:r>
            <a:r>
              <a:rPr lang="en-US" dirty="0" smtClean="0"/>
              <a:t>type</a:t>
            </a:r>
            <a:r>
              <a:rPr lang="en-US" baseline="0" dirty="0" smtClean="0"/>
              <a:t> of operational restriction essentially forces dam owners to sell equal amounts of electricity during low value, “off peak” hours and high value “peak” hours. </a:t>
            </a:r>
            <a:r>
              <a:rPr lang="en-US" dirty="0" smtClean="0"/>
              <a:t>The</a:t>
            </a:r>
            <a:r>
              <a:rPr lang="en-US" baseline="0" dirty="0" smtClean="0"/>
              <a:t> financial penalty associated with this is proportional to the difference (or spread) between the peak and off peak price. </a:t>
            </a:r>
            <a:r>
              <a:rPr lang="en-US" dirty="0" smtClean="0"/>
              <a:t>Which, at least historically</a:t>
            </a:r>
            <a:r>
              <a:rPr lang="en-US" baseline="0" dirty="0" smtClean="0"/>
              <a:t>, have corresponded to the difference between generating electricity from a coal plant in off peak hours and generating electricity from a natural gas plant during peak hours. So what happens if natural gas prices decline? The portion of the supply curve associated with natural gas plants decreases. </a:t>
            </a:r>
            <a:r>
              <a:rPr lang="en-US" dirty="0" smtClean="0"/>
              <a:t>And now the</a:t>
            </a:r>
            <a:r>
              <a:rPr lang="en-US" baseline="0" dirty="0" smtClean="0"/>
              <a:t> peak-off peak price spread is much narrower.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44</a:t>
            </a:fld>
            <a:endParaRPr lang="en-US"/>
          </a:p>
        </p:txBody>
      </p:sp>
    </p:spTree>
    <p:extLst>
      <p:ext uri="{BB962C8B-B14F-4D97-AF65-F5344CB8AC3E}">
        <p14:creationId xmlns:p14="http://schemas.microsoft.com/office/powerpoint/2010/main" val="30036313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question here is given the fact</a:t>
            </a:r>
            <a:r>
              <a:rPr lang="en-US" baseline="0" dirty="0" smtClean="0"/>
              <a:t> that natural gas prices have declined and stayed persistently low in the last decade, can this be exploited to impose more natural flow regimes at dams at a lower cost. My modeling results confirmed this. In fact, the cost has become so low, it could raise the possibility that at some dams conservation trusts may now be in a position to purchase peaking restrictions directly from dam owners, as an alternative to litigation. There is a reasonable amount of precedent for this idea, but in this case there’s a major problem.</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45</a:t>
            </a:fld>
            <a:endParaRPr lang="en-US"/>
          </a:p>
        </p:txBody>
      </p:sp>
    </p:spTree>
    <p:extLst>
      <p:ext uri="{BB962C8B-B14F-4D97-AF65-F5344CB8AC3E}">
        <p14:creationId xmlns:p14="http://schemas.microsoft.com/office/powerpoint/2010/main" val="1525357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turns out the</a:t>
            </a:r>
            <a:r>
              <a:rPr lang="en-US" baseline="0" dirty="0" smtClean="0"/>
              <a:t> cost of imposing peaking restrictions at dams is not only a function of gas prices and peak/off-peak price spread, it’s also highly sensitive to hydrologic variability. During very wet periods and very dry periods, the cost of ramping restrictions for a dam owner is essentially 0, because it would have a very limited ability to use the dam as a peaking resource. The cost of restrictions is highest during moderate flow periods.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46</a:t>
            </a:fld>
            <a:endParaRPr lang="en-US"/>
          </a:p>
        </p:txBody>
      </p:sp>
    </p:spTree>
    <p:extLst>
      <p:ext uri="{BB962C8B-B14F-4D97-AF65-F5344CB8AC3E}">
        <p14:creationId xmlns:p14="http://schemas.microsoft.com/office/powerpoint/2010/main" val="3482024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is a high degree of uncertainty about the cost of restrictions. What this means is that if a conservation trust and dam owner agreed ex ante to impose restrictions, with the trust responsible for making the dam owner whole after the fact, the trust could be putting itself at considerable risk. </a:t>
            </a:r>
            <a:endParaRPr lang="en-US" dirty="0" smtClean="0"/>
          </a:p>
        </p:txBody>
      </p:sp>
      <p:sp>
        <p:nvSpPr>
          <p:cNvPr id="4" name="Slide Number Placeholder 3"/>
          <p:cNvSpPr>
            <a:spLocks noGrp="1"/>
          </p:cNvSpPr>
          <p:nvPr>
            <p:ph type="sldNum" sz="quarter" idx="10"/>
          </p:nvPr>
        </p:nvSpPr>
        <p:spPr/>
        <p:txBody>
          <a:bodyPr/>
          <a:lstStyle/>
          <a:p>
            <a:fld id="{5D6057C5-38D5-494E-9201-2CF8BE3EE91D}" type="slidenum">
              <a:rPr lang="en-US" smtClean="0"/>
              <a:t>47</a:t>
            </a:fld>
            <a:endParaRPr lang="en-US"/>
          </a:p>
        </p:txBody>
      </p:sp>
    </p:spTree>
    <p:extLst>
      <p:ext uri="{BB962C8B-B14F-4D97-AF65-F5344CB8AC3E}">
        <p14:creationId xmlns:p14="http://schemas.microsoft.com/office/powerpoint/2010/main" val="3423402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only way for this to conceivably work is if the conservation trust</a:t>
            </a:r>
            <a:r>
              <a:rPr lang="en-US" baseline="0" dirty="0" smtClean="0"/>
              <a:t> engaged a third party financial institution, a bank or insurer, to absorb that risk for a fee. So as part of this work, I developed a hypothetical contract to facilitate agreements like this.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48</a:t>
            </a:fld>
            <a:endParaRPr lang="en-US"/>
          </a:p>
        </p:txBody>
      </p:sp>
    </p:spTree>
    <p:extLst>
      <p:ext uri="{BB962C8B-B14F-4D97-AF65-F5344CB8AC3E}">
        <p14:creationId xmlns:p14="http://schemas.microsoft.com/office/powerpoint/2010/main" val="28483567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 when the cost of restrictions is higher than the expected value, the insurer pays the conservation trust the difference. This </a:t>
            </a:r>
            <a:r>
              <a:rPr lang="en-US" baseline="0" dirty="0" smtClean="0"/>
              <a:t>essentially guarantees that the trust would always pay the expected value of the cost of restrictions, plus a loading premium to incentivize the insurer to take that risk. </a:t>
            </a:r>
            <a:endParaRPr lang="en-US" dirty="0" smtClean="0"/>
          </a:p>
          <a:p>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49</a:t>
            </a:fld>
            <a:endParaRPr lang="en-US"/>
          </a:p>
        </p:txBody>
      </p:sp>
    </p:spTree>
    <p:extLst>
      <p:ext uri="{BB962C8B-B14F-4D97-AF65-F5344CB8AC3E}">
        <p14:creationId xmlns:p14="http://schemas.microsoft.com/office/powerpoint/2010/main" val="2309035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perspective that I bring on humans’ response to climate change has to do with the potential for cascading impacts from the energy transition. A lot of my work focuses on how our efforts to rapidly reduce carbon emissions by switching to renewable technologies will first alter energy market dynamics, and how those altered price dynamics will impact the way we use infrastructure and natural resources, and how this ultimately may impact sensitive ecosystems.</a:t>
            </a:r>
          </a:p>
        </p:txBody>
      </p:sp>
      <p:sp>
        <p:nvSpPr>
          <p:cNvPr id="4" name="Slide Number Placeholder 3"/>
          <p:cNvSpPr>
            <a:spLocks noGrp="1"/>
          </p:cNvSpPr>
          <p:nvPr>
            <p:ph type="sldNum" sz="quarter" idx="10"/>
          </p:nvPr>
        </p:nvSpPr>
        <p:spPr/>
        <p:txBody>
          <a:bodyPr/>
          <a:lstStyle/>
          <a:p>
            <a:fld id="{30A117E0-F887-48C9-888F-349FD9B236E3}" type="slidenum">
              <a:rPr lang="en-US" smtClean="0"/>
              <a:t>5</a:t>
            </a:fld>
            <a:endParaRPr lang="en-US"/>
          </a:p>
        </p:txBody>
      </p:sp>
    </p:spTree>
    <p:extLst>
      <p:ext uri="{BB962C8B-B14F-4D97-AF65-F5344CB8AC3E}">
        <p14:creationId xmlns:p14="http://schemas.microsoft.com/office/powerpoint/2010/main" val="27517635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it works is</a:t>
            </a:r>
            <a:r>
              <a:rPr lang="en-US" baseline="0" dirty="0" smtClean="0"/>
              <a:t> that whenever the cost of restrictions turns out to be lower than the expected cost, the conservation trust actually pays the insurer the difference.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50</a:t>
            </a:fld>
            <a:endParaRPr lang="en-US"/>
          </a:p>
        </p:txBody>
      </p:sp>
    </p:spTree>
    <p:extLst>
      <p:ext uri="{BB962C8B-B14F-4D97-AF65-F5344CB8AC3E}">
        <p14:creationId xmlns:p14="http://schemas.microsoft.com/office/powerpoint/2010/main" val="27249271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 when the cost of restrictions is higher than the expected value, the insurer pays the conservation trust the difference. This </a:t>
            </a:r>
            <a:r>
              <a:rPr lang="en-US" baseline="0" dirty="0" smtClean="0"/>
              <a:t>essentially guarantees that the trust would always pay the expected value of the cost of restrictions, plus a loading premium to incentivize the insurer to take that risk. </a:t>
            </a:r>
            <a:endParaRPr lang="en-US" dirty="0" smtClean="0"/>
          </a:p>
          <a:p>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51</a:t>
            </a:fld>
            <a:endParaRPr lang="en-US"/>
          </a:p>
        </p:txBody>
      </p:sp>
    </p:spTree>
    <p:extLst>
      <p:ext uri="{BB962C8B-B14F-4D97-AF65-F5344CB8AC3E}">
        <p14:creationId xmlns:p14="http://schemas.microsoft.com/office/powerpoint/2010/main" val="8289081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I’d like to talk about a study that investigated drought as a future source of risk for power utilities in the southeast.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52</a:t>
            </a:fld>
            <a:endParaRPr lang="en-US"/>
          </a:p>
        </p:txBody>
      </p:sp>
    </p:spTree>
    <p:extLst>
      <p:ext uri="{BB962C8B-B14F-4D97-AF65-F5344CB8AC3E}">
        <p14:creationId xmlns:p14="http://schemas.microsoft.com/office/powerpoint/2010/main" val="7945033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most obvious way drought impacts power systems is by reducing hydropower production. But it can also impact thermal power plants, especially older coal and nuclear plants that employ open loop cooling systems and are located on rivers. Thermal power plants require a certain amount of heat to be transferred from the steam cycle. This is done via cooling water, which is brought in from a river or lake, heated up and then discharged back into the water body.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53</a:t>
            </a:fld>
            <a:endParaRPr lang="en-US"/>
          </a:p>
        </p:txBody>
      </p:sp>
    </p:spTree>
    <p:extLst>
      <p:ext uri="{BB962C8B-B14F-4D97-AF65-F5344CB8AC3E}">
        <p14:creationId xmlns:p14="http://schemas.microsoft.com/office/powerpoint/2010/main" val="341633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in many cases there are regulatory limits on </a:t>
            </a:r>
            <a:r>
              <a:rPr lang="en-US" baseline="0" dirty="0" smtClean="0"/>
              <a:t>maximum effluent temperature from power plants, as well as the differential between input and output temperatures. These are </a:t>
            </a:r>
            <a:r>
              <a:rPr lang="en-US" dirty="0" smtClean="0"/>
              <a:t>in place to protect freshwater</a:t>
            </a:r>
            <a:r>
              <a:rPr lang="en-US" baseline="0" dirty="0" smtClean="0"/>
              <a:t> ecosystems from thermal pollution which can push species beyond their thermal preferences or tolerances, as well as lower dissolved oxygen availability. Now, during a drought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54</a:t>
            </a:fld>
            <a:endParaRPr lang="en-US"/>
          </a:p>
        </p:txBody>
      </p:sp>
    </p:spTree>
    <p:extLst>
      <p:ext uri="{BB962C8B-B14F-4D97-AF65-F5344CB8AC3E}">
        <p14:creationId xmlns:p14="http://schemas.microsoft.com/office/powerpoint/2010/main" val="13385594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Losing</a:t>
            </a:r>
            <a:r>
              <a:rPr lang="en-US" baseline="0" dirty="0" smtClean="0"/>
              <a:t> a combination of hydropower and baseload nuclear or coal has the effect of shifting the system supply curve to the left, potentially causing a spike in electricity prices, and historically this has caused problems in power systems. </a:t>
            </a:r>
            <a:r>
              <a:rPr lang="en-US" dirty="0" smtClean="0"/>
              <a:t>In recent years</a:t>
            </a:r>
            <a:r>
              <a:rPr lang="en-US" baseline="0" dirty="0" smtClean="0"/>
              <a:t> a number of high profile papers have come out warning against the long term impacts of climate change on both hydropower generation and thermal generation.</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55</a:t>
            </a:fld>
            <a:endParaRPr lang="en-US"/>
          </a:p>
        </p:txBody>
      </p:sp>
    </p:spTree>
    <p:extLst>
      <p:ext uri="{BB962C8B-B14F-4D97-AF65-F5344CB8AC3E}">
        <p14:creationId xmlns:p14="http://schemas.microsoft.com/office/powerpoint/2010/main" val="8879314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But </a:t>
            </a:r>
            <a:r>
              <a:rPr lang="en-US" baseline="0" dirty="0" smtClean="0"/>
              <a:t>there were a couple critical gaps in knowledge. First, there had been no attempt to understand whether these losses poses risks for investors of utilities (both shareholders and lenders), which is an important criteria for decision makers at utilities. Nor had there been any attempt to understand how rapid changes in the underlying generation mix could alter utilities exposure to drought. This is important, because many of the plants that are most vulnerable to cooling water issues (older coal plants) are being retired. </a:t>
            </a:r>
            <a:endParaRPr lang="en-US" dirty="0" smtClean="0"/>
          </a:p>
        </p:txBody>
      </p:sp>
      <p:sp>
        <p:nvSpPr>
          <p:cNvPr id="4" name="Slide Number Placeholder 3"/>
          <p:cNvSpPr>
            <a:spLocks noGrp="1"/>
          </p:cNvSpPr>
          <p:nvPr>
            <p:ph type="sldNum" sz="quarter" idx="10"/>
          </p:nvPr>
        </p:nvSpPr>
        <p:spPr/>
        <p:txBody>
          <a:bodyPr/>
          <a:lstStyle/>
          <a:p>
            <a:fld id="{5D6057C5-38D5-494E-9201-2CF8BE3EE91D}" type="slidenum">
              <a:rPr lang="en-US" smtClean="0"/>
              <a:t>56</a:t>
            </a:fld>
            <a:endParaRPr lang="en-US"/>
          </a:p>
        </p:txBody>
      </p:sp>
    </p:spTree>
    <p:extLst>
      <p:ext uri="{BB962C8B-B14F-4D97-AF65-F5344CB8AC3E}">
        <p14:creationId xmlns:p14="http://schemas.microsoft.com/office/powerpoint/2010/main" val="7471463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t>
            </a:r>
            <a:r>
              <a:rPr lang="en-US" baseline="0" dirty="0" smtClean="0"/>
              <a:t>I built a comprehensive model of the Duke Energy Carolina’s system in NC and then subjected this model to different climate scenarios, different generation portfolios and natural gas prices. And I took this matrix of scenarios and subjected each one to 1000 years of stochastic weather data.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57</a:t>
            </a:fld>
            <a:endParaRPr lang="en-US"/>
          </a:p>
        </p:txBody>
      </p:sp>
    </p:spTree>
    <p:extLst>
      <p:ext uri="{BB962C8B-B14F-4D97-AF65-F5344CB8AC3E}">
        <p14:creationId xmlns:p14="http://schemas.microsoft.com/office/powerpoint/2010/main" val="24755029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results</a:t>
            </a:r>
            <a:r>
              <a:rPr lang="en-US" baseline="0" dirty="0" smtClean="0"/>
              <a:t> suggest that in the worst-case scenario, Duke’s 1-year costs could increase by about $300 million dollars, and their potential profit shortfall is about </a:t>
            </a:r>
            <a:r>
              <a:rPr lang="en-US" dirty="0" smtClean="0"/>
              <a:t>$180 million</a:t>
            </a:r>
            <a:r>
              <a:rPr lang="en-US" baseline="0" dirty="0" smtClean="0"/>
              <a:t> dollars. Now that sounds like a awfully big number, but their target operating income is on the order $2 billion. So, this means Duke’s never going to go bankrupt from drought. And it only moderately reduces returns for shareholders. That’s great, at least they thought so when we told them, but one cause for concern here is that a lack of financial risk doesn’t mean there’s no risk to system reliability. I think the danger is that a lack of serious financial consequences may lure some utilities to sleep with respect to the threat drought can pose to their systems physical integrity.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58</a:t>
            </a:fld>
            <a:endParaRPr lang="en-US"/>
          </a:p>
        </p:txBody>
      </p:sp>
    </p:spTree>
    <p:extLst>
      <p:ext uri="{BB962C8B-B14F-4D97-AF65-F5344CB8AC3E}">
        <p14:creationId xmlns:p14="http://schemas.microsoft.com/office/powerpoint/2010/main" val="21013072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also want to mention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some current and future funded projects that I</a:t>
            </a:r>
            <a:r>
              <a:rPr lang="en-US" sz="1200" kern="1200" baseline="0" dirty="0" smtClean="0">
                <a:solidFill>
                  <a:schemeClr val="tx1"/>
                </a:solidFill>
                <a:effectLst/>
                <a:latin typeface="+mn-lt"/>
                <a:ea typeface="+mn-ea"/>
                <a:cs typeface="+mn-cs"/>
              </a:rPr>
              <a:t>’m involved in, the first is one that focuses on the design of sustainable algal biofuel production facilities. </a:t>
            </a:r>
            <a:endParaRPr lang="en-US" dirty="0" smtClean="0"/>
          </a:p>
          <a:p>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59</a:t>
            </a:fld>
            <a:endParaRPr lang="en-US"/>
          </a:p>
        </p:txBody>
      </p:sp>
    </p:spTree>
    <p:extLst>
      <p:ext uri="{BB962C8B-B14F-4D97-AF65-F5344CB8AC3E}">
        <p14:creationId xmlns:p14="http://schemas.microsoft.com/office/powerpoint/2010/main" val="3636202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studying humans’ response to climate change in terms of both human adaptation and emissions reduction, I’m particularly interested in identifying potential “win-win” scenarios, by which we simultaneously make headway in addressing climate change, while also reducing pressure on other planetary boundaries. An example I’ve worked on in the past is the potential use of algal biofuel production as a mechanism for cost-effectively removing N and P from wastewater effluent in impaired watersheds</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6</a:t>
            </a:fld>
            <a:endParaRPr lang="en-US"/>
          </a:p>
        </p:txBody>
      </p:sp>
    </p:spTree>
    <p:extLst>
      <p:ext uri="{BB962C8B-B14F-4D97-AF65-F5344CB8AC3E}">
        <p14:creationId xmlns:p14="http://schemas.microsoft.com/office/powerpoint/2010/main" val="26111170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60</a:t>
            </a:fld>
            <a:endParaRPr lang="en-US" dirty="0"/>
          </a:p>
        </p:txBody>
      </p:sp>
    </p:spTree>
    <p:extLst>
      <p:ext uri="{BB962C8B-B14F-4D97-AF65-F5344CB8AC3E}">
        <p14:creationId xmlns:p14="http://schemas.microsoft.com/office/powerpoint/2010/main" val="21874832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Algae </a:t>
            </a:r>
            <a:r>
              <a:rPr lang="en-US" baseline="0" dirty="0" smtClean="0"/>
              <a:t>really is a really interesting resource: compared to crop based biofuels, it’s is better able to produce a diverse set of products, recovering valuable inputs, and integrating with other industrial processes. The cost of algal biofuels is not currently competitive with conventional fuels, but it is coming down. And the field is approaching the point where it needs to start to think more broadly about how to make these systems work, and in particular, how they would interact with other human systems and the natural environment. </a:t>
            </a:r>
            <a:endParaRPr lang="en-US" dirty="0"/>
          </a:p>
        </p:txBody>
      </p:sp>
      <p:sp>
        <p:nvSpPr>
          <p:cNvPr id="4" name="Slide Number Placeholder 3"/>
          <p:cNvSpPr>
            <a:spLocks noGrp="1"/>
          </p:cNvSpPr>
          <p:nvPr>
            <p:ph type="sldNum" sz="quarter" idx="10"/>
          </p:nvPr>
        </p:nvSpPr>
        <p:spPr/>
        <p:txBody>
          <a:bodyPr/>
          <a:lstStyle/>
          <a:p>
            <a:fld id="{15CE7921-A9A8-4AC5-A2D1-535693208029}" type="slidenum">
              <a:rPr lang="en-US" smtClean="0"/>
              <a:t>61</a:t>
            </a:fld>
            <a:endParaRPr lang="en-US"/>
          </a:p>
        </p:txBody>
      </p:sp>
    </p:spTree>
    <p:extLst>
      <p:ext uri="{BB962C8B-B14F-4D97-AF65-F5344CB8AC3E}">
        <p14:creationId xmlns:p14="http://schemas.microsoft.com/office/powerpoint/2010/main" val="39337593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one project I have that</a:t>
            </a:r>
            <a:r>
              <a:rPr lang="en-US" baseline="0" dirty="0" smtClean="0"/>
              <a:t> is still somewhat ongoing looks at tradeoffs that arise when siting algae biofuel facilities within impaired watersheds. Let’s say you identify an ideal region for cultivating algae for biofuel production and then you want to co-locate algae production with an existing wastewater treatment plant. In theory, the algae would provide </a:t>
            </a:r>
            <a:r>
              <a:rPr lang="en-US" baseline="0" dirty="0" err="1" smtClean="0"/>
              <a:t>monetizeable</a:t>
            </a:r>
            <a:r>
              <a:rPr lang="en-US" baseline="0" dirty="0" smtClean="0"/>
              <a:t> tertiary treatment in the form of Nitrogen and Phosphorus removal, and the wastewater itself would help offset the cost of fertilizer. But because algae producers want to maximize profits and treatment plants would want to collectively minimize costs of adhering to a downstream TMDL, there’s a good chance that the best place location for making a profit on algae is not be the best location for minimizing the cost of meeting the TMDL, and that means there is no single optimal way to do it, instead there are tradeoffs between these two objectives.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62</a:t>
            </a:fld>
            <a:endParaRPr lang="en-US"/>
          </a:p>
        </p:txBody>
      </p:sp>
    </p:spTree>
    <p:extLst>
      <p:ext uri="{BB962C8B-B14F-4D97-AF65-F5344CB8AC3E}">
        <p14:creationId xmlns:p14="http://schemas.microsoft.com/office/powerpoint/2010/main" val="9615596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one project I have that</a:t>
            </a:r>
            <a:r>
              <a:rPr lang="en-US" baseline="0" dirty="0" smtClean="0"/>
              <a:t> is still somewhat ongoing looks at tradeoffs that arise when siting algae biofuel facilities within impaired watersheds. Let’s say you identify an ideal region for cultivating algae for biofuel production and then you want to co-locate algae production with an existing wastewater treatment plant. In theory, the algae would provide </a:t>
            </a:r>
            <a:r>
              <a:rPr lang="en-US" baseline="0" dirty="0" err="1" smtClean="0"/>
              <a:t>monetizeable</a:t>
            </a:r>
            <a:r>
              <a:rPr lang="en-US" baseline="0" dirty="0" smtClean="0"/>
              <a:t> tertiary treatment in the form of Nitrogen and Phosphorus removal, and the wastewater itself would help offset the cost of fertilizer. But because algae producers want to maximize profits and treatment plants would want to collectively minimize costs of adhering to a downstream TMDL, there’s a good chance that the best place location for making a profit on algae is not be the best location for minimizing the cost of meeting the TMDL, and that means there is no single optimal way to do it, instead there are tradeoffs between these two objectives.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63</a:t>
            </a:fld>
            <a:endParaRPr lang="en-US"/>
          </a:p>
        </p:txBody>
      </p:sp>
    </p:spTree>
    <p:extLst>
      <p:ext uri="{BB962C8B-B14F-4D97-AF65-F5344CB8AC3E}">
        <p14:creationId xmlns:p14="http://schemas.microsoft.com/office/powerpoint/2010/main" val="30757278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tradeoffs are likely to be</a:t>
            </a:r>
            <a:r>
              <a:rPr lang="en-US" baseline="0" dirty="0" smtClean="0"/>
              <a:t> driven by differences in site characteristics like effluent volume and concentration, land type and topography which control the amount land available for algae cultivation at each site, and also the natural attenuation of N in the waterway, which makes N removal more valuable closer to the estuary. For example, WWTPs plants may prefer sites with a higher N transfer coefficients, while algae producers may prefer sites with higher N effluent concentration, and it’s possible neither would get their wish if local LULC and topography don’t support large scale algae production.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64</a:t>
            </a:fld>
            <a:endParaRPr lang="en-US"/>
          </a:p>
        </p:txBody>
      </p:sp>
    </p:spTree>
    <p:extLst>
      <p:ext uri="{BB962C8B-B14F-4D97-AF65-F5344CB8AC3E}">
        <p14:creationId xmlns:p14="http://schemas.microsoft.com/office/powerpoint/2010/main" val="11550743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all of this can also be complicated by the presence of nutrient trading markets, which allow treatment plants with higher mitigation costs to pay other plants to remove nitrogen instead. We were specifically interested in the role of nutrient trading markets in increasing siting flexibility for algae producers, since they would allow nitrogen removed using algae anywhere in the basin to be fully monetized.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65</a:t>
            </a:fld>
            <a:endParaRPr lang="en-US"/>
          </a:p>
        </p:txBody>
      </p:sp>
    </p:spTree>
    <p:extLst>
      <p:ext uri="{BB962C8B-B14F-4D97-AF65-F5344CB8AC3E}">
        <p14:creationId xmlns:p14="http://schemas.microsoft.com/office/powerpoint/2010/main" val="35690486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chose as a case study,</a:t>
            </a:r>
            <a:r>
              <a:rPr lang="en-US" baseline="0" dirty="0" smtClean="0"/>
              <a:t> the Neuse River basin, and specifically focused on a group of major WWTPs that form a compliance association, which means that they can, if desired, work together to collectively meet the downstream TMDL for nitrogen if that’s cheaper than each plant individually adhering to it’s permitted discharge.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66</a:t>
            </a:fld>
            <a:endParaRPr lang="en-US"/>
          </a:p>
        </p:txBody>
      </p:sp>
    </p:spTree>
    <p:extLst>
      <p:ext uri="{BB962C8B-B14F-4D97-AF65-F5344CB8AC3E}">
        <p14:creationId xmlns:p14="http://schemas.microsoft.com/office/powerpoint/2010/main" val="26605891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I </a:t>
            </a:r>
            <a:r>
              <a:rPr lang="en-US" baseline="0" dirty="0" smtClean="0"/>
              <a:t>used a multi-objective evolutionary algorithm to essentially map individual scenarios where algae is sited in different places, to a 2-dimensional score over here, where the ideal point is in the bottom right corner.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67</a:t>
            </a:fld>
            <a:endParaRPr lang="en-US"/>
          </a:p>
        </p:txBody>
      </p:sp>
    </p:spTree>
    <p:extLst>
      <p:ext uri="{BB962C8B-B14F-4D97-AF65-F5344CB8AC3E}">
        <p14:creationId xmlns:p14="http://schemas.microsoft.com/office/powerpoint/2010/main" val="2041343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performed a sensitivity analysis, to test the robustness of the tradeoffs </a:t>
            </a:r>
            <a:r>
              <a:rPr lang="en-US" dirty="0" err="1" smtClean="0"/>
              <a:t>identifed</a:t>
            </a:r>
            <a:r>
              <a:rPr lang="en-US" dirty="0" smtClean="0"/>
              <a:t>,</a:t>
            </a:r>
            <a:r>
              <a:rPr lang="en-US" baseline="0" dirty="0" smtClean="0"/>
              <a:t> where we randomly resampled site parameters without replacement, and we did this 20 times while holding everything else constant for 4 key parameters.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68</a:t>
            </a:fld>
            <a:endParaRPr lang="en-US"/>
          </a:p>
        </p:txBody>
      </p:sp>
    </p:spTree>
    <p:extLst>
      <p:ext uri="{BB962C8B-B14F-4D97-AF65-F5344CB8AC3E}">
        <p14:creationId xmlns:p14="http://schemas.microsoft.com/office/powerpoint/2010/main" val="5458581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did find some interesting siting tradeoffs in the Neuse, but I actually thought the most important result was related to the role of nutrient trading markets in adding siting flexibility. For instance, when we randomly reassigned parameters as part of the sensitivity analysis, without a market in place we saw serious potential for worse outcomes in both objectives, which are shown in the red triangles here. That suggests that in watersheds that don’t look like the Neuse, the value of co-locating algae biofuel production with WWTPs could be a lot different. But with the market in place, there’s a lot more flexibility in choosing the best sites, and that flexibility ends up protecting both objectives from experiencing worse values. What this suggests is that the presence of nutrient trading markets, if they’re used, is key to finding sites for locating algae production that work for both parties.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72</a:t>
            </a:fld>
            <a:endParaRPr lang="en-US"/>
          </a:p>
        </p:txBody>
      </p:sp>
    </p:spTree>
    <p:extLst>
      <p:ext uri="{BB962C8B-B14F-4D97-AF65-F5344CB8AC3E}">
        <p14:creationId xmlns:p14="http://schemas.microsoft.com/office/powerpoint/2010/main" val="715325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also deal a lot with how to manage</a:t>
            </a:r>
            <a:r>
              <a:rPr lang="en-US" baseline="0" dirty="0" smtClean="0"/>
              <a:t> tradeoffs and unintended consequences that result from humans’ response to climate change. In this case, while we make progress on reducing the impacts of climate change, we inadvertently make things worse in other categories. An example of that would be the potential for an increased dependency on low power density resources like wind and solar to pose global habitat conversion risks.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7</a:t>
            </a:fld>
            <a:endParaRPr lang="en-US"/>
          </a:p>
        </p:txBody>
      </p:sp>
    </p:spTree>
    <p:extLst>
      <p:ext uri="{BB962C8B-B14F-4D97-AF65-F5344CB8AC3E}">
        <p14:creationId xmlns:p14="http://schemas.microsoft.com/office/powerpoint/2010/main" val="21723560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 also</a:t>
            </a:r>
            <a:r>
              <a:rPr lang="en-US" sz="1200" kern="1200" baseline="0" dirty="0" smtClean="0">
                <a:solidFill>
                  <a:schemeClr val="tx1"/>
                </a:solidFill>
                <a:effectLst/>
                <a:latin typeface="+mn-lt"/>
                <a:ea typeface="+mn-ea"/>
                <a:cs typeface="+mn-cs"/>
              </a:rPr>
              <a:t> the co-PI of a </a:t>
            </a:r>
            <a:r>
              <a:rPr lang="en-US" sz="1200" kern="1200" dirty="0" smtClean="0">
                <a:solidFill>
                  <a:schemeClr val="tx1"/>
                </a:solidFill>
                <a:effectLst/>
                <a:latin typeface="+mn-lt"/>
                <a:ea typeface="+mn-ea"/>
                <a:cs typeface="+mn-cs"/>
              </a:rPr>
              <a:t>project funded through the NSF INFEWS program, it’s a 4 year</a:t>
            </a:r>
            <a:r>
              <a:rPr lang="en-US" sz="1200" kern="1200" baseline="0" dirty="0" smtClean="0">
                <a:solidFill>
                  <a:schemeClr val="tx1"/>
                </a:solidFill>
                <a:effectLst/>
                <a:latin typeface="+mn-lt"/>
                <a:ea typeface="+mn-ea"/>
                <a:cs typeface="+mn-cs"/>
              </a:rPr>
              <a:t> project which is</a:t>
            </a:r>
            <a:r>
              <a:rPr lang="en-US" sz="1200" kern="1200" dirty="0" smtClean="0">
                <a:solidFill>
                  <a:schemeClr val="tx1"/>
                </a:solidFill>
                <a:effectLst/>
                <a:latin typeface="+mn-lt"/>
                <a:ea typeface="+mn-ea"/>
                <a:cs typeface="+mn-cs"/>
              </a:rPr>
              <a:t> at the halfway point. This</a:t>
            </a:r>
            <a:r>
              <a:rPr lang="en-US" sz="1200" kern="1200" baseline="0" dirty="0" smtClean="0">
                <a:solidFill>
                  <a:schemeClr val="tx1"/>
                </a:solidFill>
                <a:effectLst/>
                <a:latin typeface="+mn-lt"/>
                <a:ea typeface="+mn-ea"/>
                <a:cs typeface="+mn-cs"/>
              </a:rPr>
              <a:t> one is focused on identifying </a:t>
            </a:r>
            <a:r>
              <a:rPr lang="en-US" sz="1200" kern="1200" dirty="0" smtClean="0">
                <a:solidFill>
                  <a:schemeClr val="tx1"/>
                </a:solidFill>
                <a:effectLst/>
                <a:latin typeface="+mn-lt"/>
                <a:ea typeface="+mn-ea"/>
                <a:cs typeface="+mn-cs"/>
              </a:rPr>
              <a:t>strategies at a large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scale for balancing agricultural production in California with sustainable patterns of water and electricity consumption, under </a:t>
            </a:r>
            <a:r>
              <a:rPr lang="en-US" sz="1200" kern="1200" baseline="0" dirty="0" smtClean="0">
                <a:solidFill>
                  <a:schemeClr val="tx1"/>
                </a:solidFill>
                <a:effectLst/>
                <a:latin typeface="+mn-lt"/>
                <a:ea typeface="+mn-ea"/>
                <a:cs typeface="+mn-cs"/>
              </a:rPr>
              <a:t>climatic, regulatory and market uncertainty</a:t>
            </a:r>
            <a:r>
              <a:rPr lang="en-US" sz="1200" kern="1200" dirty="0" smtClean="0">
                <a:solidFill>
                  <a:schemeClr val="tx1"/>
                </a:solidFill>
                <a:effectLst/>
                <a:latin typeface="+mn-lt"/>
                <a:ea typeface="+mn-ea"/>
                <a:cs typeface="+mn-cs"/>
              </a:rPr>
              <a:t>.</a:t>
            </a:r>
            <a:r>
              <a:rPr lang="en-US" dirty="0" smtClean="0"/>
              <a:t>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73</a:t>
            </a:fld>
            <a:endParaRPr lang="en-US" dirty="0"/>
          </a:p>
        </p:txBody>
      </p:sp>
    </p:spTree>
    <p:extLst>
      <p:ext uri="{BB962C8B-B14F-4D97-AF65-F5344CB8AC3E}">
        <p14:creationId xmlns:p14="http://schemas.microsoft.com/office/powerpoint/2010/main" val="24848307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major focus of the project</a:t>
            </a:r>
            <a:r>
              <a:rPr lang="en-US" baseline="0" dirty="0" smtClean="0"/>
              <a:t> is on how drought ties together groundwater pumping in the central valley and the electric power sector. The central valley…</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74</a:t>
            </a:fld>
            <a:endParaRPr lang="en-US"/>
          </a:p>
        </p:txBody>
      </p:sp>
    </p:spTree>
    <p:extLst>
      <p:ext uri="{BB962C8B-B14F-4D97-AF65-F5344CB8AC3E}">
        <p14:creationId xmlns:p14="http://schemas.microsoft.com/office/powerpoint/2010/main" val="23724325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Increasingly,</a:t>
            </a:r>
            <a:r>
              <a:rPr lang="en-US" baseline="0" dirty="0" smtClean="0"/>
              <a:t> that operational paradigm is being threatened by a combination of forces. First, drastic declines in the endangered delta smelt, which is an indicator species for the larger Sacramento-San Joaquin basin, has reduced the amount of snowmelt that is diverted out of the basin and sent down to the Central Valley via aqueduct to be used as irrigation. As you can imagine, this has raised the ire of the agriculture industry, which has had to increase its dependency on more expensive groundwater.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75</a:t>
            </a:fld>
            <a:endParaRPr lang="en-US"/>
          </a:p>
        </p:txBody>
      </p:sp>
    </p:spTree>
    <p:extLst>
      <p:ext uri="{BB962C8B-B14F-4D97-AF65-F5344CB8AC3E}">
        <p14:creationId xmlns:p14="http://schemas.microsoft.com/office/powerpoint/2010/main" val="10200892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the same time, the region has been marked by a shift away from row crops towards permanent fruit and nut trees which has hardened demand for water. All of these factors, in combination with recent droughts, has driven ground water level to historical lows, and the state is actually permanently losing groundwater storage capacity because of land subsidence.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76</a:t>
            </a:fld>
            <a:endParaRPr lang="en-US"/>
          </a:p>
        </p:txBody>
      </p:sp>
    </p:spTree>
    <p:extLst>
      <p:ext uri="{BB962C8B-B14F-4D97-AF65-F5344CB8AC3E}">
        <p14:creationId xmlns:p14="http://schemas.microsoft.com/office/powerpoint/2010/main" val="36397996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same time, drought</a:t>
            </a:r>
            <a:r>
              <a:rPr lang="en-US" baseline="0" dirty="0" smtClean="0"/>
              <a:t> in California hits the power sector pretty hard. Lost hydropower production is replaced 1 for 1 with natural gas generation, which shifts the supply curve up and over to the left, increasing prices. What this means, is that wholesale prices increase precisely when irrigators are pumping the most groundwater, which already occurs during high demand summer months, and all this is made worse by the fact that low groundwater levels mean pumping is a more energy intensive process. </a:t>
            </a:r>
            <a:endParaRPr lang="en-US" dirty="0"/>
          </a:p>
        </p:txBody>
      </p:sp>
      <p:sp>
        <p:nvSpPr>
          <p:cNvPr id="4" name="Slide Number Placeholder 3"/>
          <p:cNvSpPr>
            <a:spLocks noGrp="1"/>
          </p:cNvSpPr>
          <p:nvPr>
            <p:ph type="sldNum" sz="quarter" idx="10"/>
          </p:nvPr>
        </p:nvSpPr>
        <p:spPr/>
        <p:txBody>
          <a:bodyPr/>
          <a:lstStyle/>
          <a:p>
            <a:fld id="{23F7A765-4841-4B3E-9B75-69116F91486D}" type="slidenum">
              <a:rPr lang="en-US" smtClean="0"/>
              <a:t>77</a:t>
            </a:fld>
            <a:endParaRPr lang="en-US"/>
          </a:p>
        </p:txBody>
      </p:sp>
    </p:spTree>
    <p:extLst>
      <p:ext uri="{BB962C8B-B14F-4D97-AF65-F5344CB8AC3E}">
        <p14:creationId xmlns:p14="http://schemas.microsoft.com/office/powerpoint/2010/main" val="32616673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situation poses a number of risks, for growers, irrigation districts, and electric utilities. And we’ve also piqued the interest of key policy makers in the state. Right now all these folks are working directly with us.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78</a:t>
            </a:fld>
            <a:endParaRPr lang="en-US"/>
          </a:p>
        </p:txBody>
      </p:sp>
    </p:spTree>
    <p:extLst>
      <p:ext uri="{BB962C8B-B14F-4D97-AF65-F5344CB8AC3E}">
        <p14:creationId xmlns:p14="http://schemas.microsoft.com/office/powerpoint/2010/main" val="22572520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aseline="0" dirty="0" smtClean="0"/>
              <a:t>main product will be an open source </a:t>
            </a:r>
            <a:r>
              <a:rPr lang="en-US" sz="1200" dirty="0" smtClean="0">
                <a:latin typeface="Calibri Light" panose="020F0302020204030204" pitchFamily="34" charset="0"/>
                <a:cs typeface="Calibri Light" panose="020F0302020204030204" pitchFamily="34" charset="0"/>
              </a:rPr>
              <a:t>tool that combines a </a:t>
            </a:r>
            <a:r>
              <a:rPr lang="en-US" baseline="0" dirty="0" smtClean="0"/>
              <a:t>comprehensive systems dynamics model and many objective evolutionary algorithms to evaluate key vulnerabilities and tradeoffs, and design robust portfolios of management solutions.</a:t>
            </a:r>
            <a:r>
              <a:rPr lang="en-US" sz="1200" dirty="0" smtClean="0">
                <a:latin typeface="Calibri Light" panose="020F0302020204030204" pitchFamily="34" charset="0"/>
                <a:cs typeface="Calibri Light" panose="020F0302020204030204" pitchFamily="34" charset="0"/>
              </a:rPr>
              <a:t> </a:t>
            </a:r>
            <a:r>
              <a:rPr lang="en-US" baseline="0" dirty="0" smtClean="0"/>
              <a:t>I know this spaghetti diagram is a little hard to unpack. </a:t>
            </a:r>
            <a:endParaRPr lang="en-US" dirty="0"/>
          </a:p>
        </p:txBody>
      </p:sp>
      <p:sp>
        <p:nvSpPr>
          <p:cNvPr id="4" name="Slide Number Placeholder 3"/>
          <p:cNvSpPr>
            <a:spLocks noGrp="1"/>
          </p:cNvSpPr>
          <p:nvPr>
            <p:ph type="sldNum" sz="quarter" idx="10"/>
          </p:nvPr>
        </p:nvSpPr>
        <p:spPr/>
        <p:txBody>
          <a:bodyPr/>
          <a:lstStyle/>
          <a:p>
            <a:fld id="{23F7A765-4841-4B3E-9B75-69116F91486D}" type="slidenum">
              <a:rPr lang="en-US" smtClean="0"/>
              <a:t>79</a:t>
            </a:fld>
            <a:endParaRPr lang="en-US"/>
          </a:p>
        </p:txBody>
      </p:sp>
    </p:spTree>
    <p:extLst>
      <p:ext uri="{BB962C8B-B14F-4D97-AF65-F5344CB8AC3E}">
        <p14:creationId xmlns:p14="http://schemas.microsoft.com/office/powerpoint/2010/main" val="18767476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am also involved in another </a:t>
            </a:r>
            <a:r>
              <a:rPr lang="en-US" sz="1200" kern="1200" dirty="0" smtClean="0">
                <a:solidFill>
                  <a:schemeClr val="tx1"/>
                </a:solidFill>
                <a:effectLst/>
                <a:latin typeface="+mn-lt"/>
                <a:ea typeface="+mn-ea"/>
                <a:cs typeface="+mn-cs"/>
              </a:rPr>
              <a:t>successful INFEWS</a:t>
            </a:r>
            <a:r>
              <a:rPr lang="en-US" sz="1200" kern="1200" baseline="0" dirty="0" smtClean="0">
                <a:solidFill>
                  <a:schemeClr val="tx1"/>
                </a:solidFill>
                <a:effectLst/>
                <a:latin typeface="+mn-lt"/>
                <a:ea typeface="+mn-ea"/>
                <a:cs typeface="+mn-cs"/>
              </a:rPr>
              <a:t> proposal that just started, which is focused on a similar mix of issues but is oriented more towards the Pacific Northwest.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82</a:t>
            </a:fld>
            <a:endParaRPr lang="en-US" dirty="0"/>
          </a:p>
        </p:txBody>
      </p:sp>
    </p:spTree>
    <p:extLst>
      <p:ext uri="{BB962C8B-B14F-4D97-AF65-F5344CB8AC3E}">
        <p14:creationId xmlns:p14="http://schemas.microsoft.com/office/powerpoint/2010/main" val="3448775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Specifically</a:t>
            </a:r>
            <a:r>
              <a:rPr lang="en-US" baseline="0" dirty="0" smtClean="0"/>
              <a:t> </a:t>
            </a:r>
            <a:r>
              <a:rPr lang="en-US" dirty="0" smtClean="0"/>
              <a:t>the Willamette River Basin,</a:t>
            </a:r>
            <a:r>
              <a:rPr lang="en-US" baseline="0" dirty="0" smtClean="0"/>
              <a:t> which is a tributary of the Columbia. In the Willamette there is a network of 13 federal dams that have multi-purpose obligations to provide water supply, flood control, and hydropower, as well as support riparian ecosystems. The goal of the project is to develop strategies for balancing these objectives under future stress, with the primary expected impacts coming from climate change and population growth. My group will be helping to address these issues by using a fully coupled representation of surface water and power system dynamics for the entire west cost.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83</a:t>
            </a:fld>
            <a:endParaRPr lang="en-US"/>
          </a:p>
        </p:txBody>
      </p:sp>
    </p:spTree>
    <p:extLst>
      <p:ext uri="{BB962C8B-B14F-4D97-AF65-F5344CB8AC3E}">
        <p14:creationId xmlns:p14="http://schemas.microsoft.com/office/powerpoint/2010/main" val="20976527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with</a:t>
            </a:r>
            <a:r>
              <a:rPr lang="en-US" sz="1200" kern="1200" baseline="0" dirty="0" smtClean="0">
                <a:solidFill>
                  <a:schemeClr val="tx1"/>
                </a:solidFill>
                <a:effectLst/>
                <a:latin typeface="+mn-lt"/>
                <a:ea typeface="+mn-ea"/>
                <a:cs typeface="+mn-cs"/>
              </a:rPr>
              <a:t> that, I’ll say thank you very much for listening, and I’m happy to take questions.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D6057C5-38D5-494E-9201-2CF8BE3EE91D}" type="slidenum">
              <a:rPr lang="en-US" smtClean="0"/>
              <a:t>84</a:t>
            </a:fld>
            <a:endParaRPr lang="en-US" dirty="0"/>
          </a:p>
        </p:txBody>
      </p:sp>
    </p:spTree>
    <p:extLst>
      <p:ext uri="{BB962C8B-B14F-4D97-AF65-F5344CB8AC3E}">
        <p14:creationId xmlns:p14="http://schemas.microsoft.com/office/powerpoint/2010/main" val="3713824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highly complex problems</a:t>
            </a:r>
            <a:r>
              <a:rPr lang="en-US" baseline="0" dirty="0" smtClean="0"/>
              <a:t> </a:t>
            </a:r>
            <a:r>
              <a:rPr lang="en-US" dirty="0" smtClean="0"/>
              <a:t>that are really</a:t>
            </a:r>
            <a:r>
              <a:rPr lang="en-US" baseline="0" dirty="0" smtClean="0"/>
              <a:t> difficult to confine within traditional academic </a:t>
            </a:r>
            <a:r>
              <a:rPr lang="en-US" baseline="0" dirty="0" err="1" smtClean="0"/>
              <a:t>depts</a:t>
            </a:r>
            <a:r>
              <a:rPr lang="en-US" baseline="0" dirty="0" smtClean="0"/>
              <a:t>, because it takes diverse set of skills and expertise to address them. I specialize in what I would call multi-disciplinary study of systems of systems. Now, this is a phrase that, like global environmental change, is pretty broad. So let me take one more stab at definition --this time regarding myself. I am technically an engineer, with a strong background in environmental science and hydrology, who also knows a lot of finance and economics. My main research tools are computational modeling, statistics, and operations research.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8</a:t>
            </a:fld>
            <a:endParaRPr lang="en-US"/>
          </a:p>
        </p:txBody>
      </p:sp>
    </p:spTree>
    <p:extLst>
      <p:ext uri="{BB962C8B-B14F-4D97-AF65-F5344CB8AC3E}">
        <p14:creationId xmlns:p14="http://schemas.microsoft.com/office/powerpoint/2010/main" val="2247762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 use those to build models of</a:t>
            </a:r>
            <a:r>
              <a:rPr lang="en-US" baseline="0" dirty="0" smtClean="0"/>
              <a:t> coupled natural-human systems, in order to explore their dynamic interactions under different sources of uncertainty, with the main goal of being able to identify and manage vulnerabilities, thresholds and tradeoffs across objectives. </a:t>
            </a:r>
            <a:endParaRPr lang="en-US" dirty="0"/>
          </a:p>
        </p:txBody>
      </p:sp>
      <p:sp>
        <p:nvSpPr>
          <p:cNvPr id="4" name="Slide Number Placeholder 3"/>
          <p:cNvSpPr>
            <a:spLocks noGrp="1"/>
          </p:cNvSpPr>
          <p:nvPr>
            <p:ph type="sldNum" sz="quarter" idx="10"/>
          </p:nvPr>
        </p:nvSpPr>
        <p:spPr/>
        <p:txBody>
          <a:bodyPr/>
          <a:lstStyle/>
          <a:p>
            <a:fld id="{5D6057C5-38D5-494E-9201-2CF8BE3EE91D}" type="slidenum">
              <a:rPr lang="en-US" smtClean="0"/>
              <a:t>9</a:t>
            </a:fld>
            <a:endParaRPr lang="en-US"/>
          </a:p>
        </p:txBody>
      </p:sp>
    </p:spTree>
    <p:extLst>
      <p:ext uri="{BB962C8B-B14F-4D97-AF65-F5344CB8AC3E}">
        <p14:creationId xmlns:p14="http://schemas.microsoft.com/office/powerpoint/2010/main" val="587486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1A5B1DC-F4AF-45A1-823B-5CAF89F491EA}" type="datetimeFigureOut">
              <a:rPr lang="en-US" smtClean="0"/>
              <a:t>6/13/2018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AD4EB-BDEE-460D-8B8B-9DDFAC9CB14C}" type="slidenum">
              <a:rPr lang="en-US" smtClean="0"/>
              <a:t>‹#›</a:t>
            </a:fld>
            <a:endParaRPr lang="en-US"/>
          </a:p>
        </p:txBody>
      </p:sp>
    </p:spTree>
    <p:extLst>
      <p:ext uri="{BB962C8B-B14F-4D97-AF65-F5344CB8AC3E}">
        <p14:creationId xmlns:p14="http://schemas.microsoft.com/office/powerpoint/2010/main" val="1814475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A5B1DC-F4AF-45A1-823B-5CAF89F491EA}" type="datetimeFigureOut">
              <a:rPr lang="en-US" smtClean="0"/>
              <a:t>6/13/2018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AD4EB-BDEE-460D-8B8B-9DDFAC9CB14C}" type="slidenum">
              <a:rPr lang="en-US" smtClean="0"/>
              <a:t>‹#›</a:t>
            </a:fld>
            <a:endParaRPr lang="en-US"/>
          </a:p>
        </p:txBody>
      </p:sp>
    </p:spTree>
    <p:extLst>
      <p:ext uri="{BB962C8B-B14F-4D97-AF65-F5344CB8AC3E}">
        <p14:creationId xmlns:p14="http://schemas.microsoft.com/office/powerpoint/2010/main" val="360670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A5B1DC-F4AF-45A1-823B-5CAF89F491EA}" type="datetimeFigureOut">
              <a:rPr lang="en-US" smtClean="0"/>
              <a:t>6/13/2018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AD4EB-BDEE-460D-8B8B-9DDFAC9CB14C}" type="slidenum">
              <a:rPr lang="en-US" smtClean="0"/>
              <a:t>‹#›</a:t>
            </a:fld>
            <a:endParaRPr lang="en-US"/>
          </a:p>
        </p:txBody>
      </p:sp>
    </p:spTree>
    <p:extLst>
      <p:ext uri="{BB962C8B-B14F-4D97-AF65-F5344CB8AC3E}">
        <p14:creationId xmlns:p14="http://schemas.microsoft.com/office/powerpoint/2010/main" val="3025147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A5B1DC-F4AF-45A1-823B-5CAF89F491EA}" type="datetimeFigureOut">
              <a:rPr lang="en-US" smtClean="0"/>
              <a:t>6/13/2018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AD4EB-BDEE-460D-8B8B-9DDFAC9CB14C}" type="slidenum">
              <a:rPr lang="en-US" smtClean="0"/>
              <a:t>‹#›</a:t>
            </a:fld>
            <a:endParaRPr lang="en-US"/>
          </a:p>
        </p:txBody>
      </p:sp>
    </p:spTree>
    <p:extLst>
      <p:ext uri="{BB962C8B-B14F-4D97-AF65-F5344CB8AC3E}">
        <p14:creationId xmlns:p14="http://schemas.microsoft.com/office/powerpoint/2010/main" val="1245363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1A5B1DC-F4AF-45A1-823B-5CAF89F491EA}" type="datetimeFigureOut">
              <a:rPr lang="en-US" smtClean="0"/>
              <a:t>6/13/2018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BAD4EB-BDEE-460D-8B8B-9DDFAC9CB14C}" type="slidenum">
              <a:rPr lang="en-US" smtClean="0"/>
              <a:t>‹#›</a:t>
            </a:fld>
            <a:endParaRPr lang="en-US"/>
          </a:p>
        </p:txBody>
      </p:sp>
    </p:spTree>
    <p:extLst>
      <p:ext uri="{BB962C8B-B14F-4D97-AF65-F5344CB8AC3E}">
        <p14:creationId xmlns:p14="http://schemas.microsoft.com/office/powerpoint/2010/main" val="1839990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1A5B1DC-F4AF-45A1-823B-5CAF89F491EA}" type="datetimeFigureOut">
              <a:rPr lang="en-US" smtClean="0"/>
              <a:t>6/13/2018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BAD4EB-BDEE-460D-8B8B-9DDFAC9CB14C}" type="slidenum">
              <a:rPr lang="en-US" smtClean="0"/>
              <a:t>‹#›</a:t>
            </a:fld>
            <a:endParaRPr lang="en-US"/>
          </a:p>
        </p:txBody>
      </p:sp>
    </p:spTree>
    <p:extLst>
      <p:ext uri="{BB962C8B-B14F-4D97-AF65-F5344CB8AC3E}">
        <p14:creationId xmlns:p14="http://schemas.microsoft.com/office/powerpoint/2010/main" val="3816759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1A5B1DC-F4AF-45A1-823B-5CAF89F491EA}" type="datetimeFigureOut">
              <a:rPr lang="en-US" smtClean="0"/>
              <a:t>6/13/2018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BAD4EB-BDEE-460D-8B8B-9DDFAC9CB14C}" type="slidenum">
              <a:rPr lang="en-US" smtClean="0"/>
              <a:t>‹#›</a:t>
            </a:fld>
            <a:endParaRPr lang="en-US"/>
          </a:p>
        </p:txBody>
      </p:sp>
    </p:spTree>
    <p:extLst>
      <p:ext uri="{BB962C8B-B14F-4D97-AF65-F5344CB8AC3E}">
        <p14:creationId xmlns:p14="http://schemas.microsoft.com/office/powerpoint/2010/main" val="11467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1A5B1DC-F4AF-45A1-823B-5CAF89F491EA}" type="datetimeFigureOut">
              <a:rPr lang="en-US" smtClean="0"/>
              <a:t>6/13/2018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BAD4EB-BDEE-460D-8B8B-9DDFAC9CB14C}" type="slidenum">
              <a:rPr lang="en-US" smtClean="0"/>
              <a:t>‹#›</a:t>
            </a:fld>
            <a:endParaRPr lang="en-US"/>
          </a:p>
        </p:txBody>
      </p:sp>
    </p:spTree>
    <p:extLst>
      <p:ext uri="{BB962C8B-B14F-4D97-AF65-F5344CB8AC3E}">
        <p14:creationId xmlns:p14="http://schemas.microsoft.com/office/powerpoint/2010/main" val="2539309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A5B1DC-F4AF-45A1-823B-5CAF89F491EA}" type="datetimeFigureOut">
              <a:rPr lang="en-US" smtClean="0"/>
              <a:t>6/13/2018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BAD4EB-BDEE-460D-8B8B-9DDFAC9CB14C}" type="slidenum">
              <a:rPr lang="en-US" smtClean="0"/>
              <a:t>‹#›</a:t>
            </a:fld>
            <a:endParaRPr lang="en-US"/>
          </a:p>
        </p:txBody>
      </p:sp>
    </p:spTree>
    <p:extLst>
      <p:ext uri="{BB962C8B-B14F-4D97-AF65-F5344CB8AC3E}">
        <p14:creationId xmlns:p14="http://schemas.microsoft.com/office/powerpoint/2010/main" val="1003711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1A5B1DC-F4AF-45A1-823B-5CAF89F491EA}" type="datetimeFigureOut">
              <a:rPr lang="en-US" smtClean="0"/>
              <a:t>6/13/2018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BAD4EB-BDEE-460D-8B8B-9DDFAC9CB14C}" type="slidenum">
              <a:rPr lang="en-US" smtClean="0"/>
              <a:t>‹#›</a:t>
            </a:fld>
            <a:endParaRPr lang="en-US"/>
          </a:p>
        </p:txBody>
      </p:sp>
    </p:spTree>
    <p:extLst>
      <p:ext uri="{BB962C8B-B14F-4D97-AF65-F5344CB8AC3E}">
        <p14:creationId xmlns:p14="http://schemas.microsoft.com/office/powerpoint/2010/main" val="14987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1A5B1DC-F4AF-45A1-823B-5CAF89F491EA}" type="datetimeFigureOut">
              <a:rPr lang="en-US" smtClean="0"/>
              <a:t>6/13/2018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BAD4EB-BDEE-460D-8B8B-9DDFAC9CB14C}" type="slidenum">
              <a:rPr lang="en-US" smtClean="0"/>
              <a:t>‹#›</a:t>
            </a:fld>
            <a:endParaRPr lang="en-US"/>
          </a:p>
        </p:txBody>
      </p:sp>
    </p:spTree>
    <p:extLst>
      <p:ext uri="{BB962C8B-B14F-4D97-AF65-F5344CB8AC3E}">
        <p14:creationId xmlns:p14="http://schemas.microsoft.com/office/powerpoint/2010/main" val="841747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A5B1DC-F4AF-45A1-823B-5CAF89F491EA}" type="datetimeFigureOut">
              <a:rPr lang="en-US" smtClean="0"/>
              <a:t>6/13/2018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BAD4EB-BDEE-460D-8B8B-9DDFAC9CB14C}" type="slidenum">
              <a:rPr lang="en-US" smtClean="0"/>
              <a:t>‹#›</a:t>
            </a:fld>
            <a:endParaRPr lang="en-US"/>
          </a:p>
        </p:txBody>
      </p:sp>
    </p:spTree>
    <p:extLst>
      <p:ext uri="{BB962C8B-B14F-4D97-AF65-F5344CB8AC3E}">
        <p14:creationId xmlns:p14="http://schemas.microsoft.com/office/powerpoint/2010/main" val="3359668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emf"/><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chart" Target="../charts/char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emf"/><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1.wdp"/><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jpe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9.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image" Target="../media/image70.png"/><Relationship Id="rId4" Type="http://schemas.microsoft.com/office/2007/relationships/hdphoto" Target="../media/hdphoto1.wdp"/><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2.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8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emf"/><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emf"/><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93.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emf"/><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emf"/><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5.emf"/></Relationships>
</file>

<file path=ppt/slides/_rels/slide28.xml.rels><?xml version="1.0" encoding="UTF-8" standalone="yes"?>
<Relationships xmlns="http://schemas.openxmlformats.org/package/2006/relationships"><Relationship Id="rId3" Type="http://schemas.openxmlformats.org/officeDocument/2006/relationships/image" Target="../media/image66.gif"/><Relationship Id="rId7"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67.jpe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emf"/></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66.gif"/></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66.gif"/></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chart" Target="../charts/chart4.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4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4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chart" Target="../charts/chart12.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image" Target="../media/image95.png"/><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microsoft.com/office/2007/relationships/hdphoto" Target="../media/hdphoto5.wdp"/></Relationships>
</file>

<file path=ppt/slides/_rels/slide5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png"/></Relationships>
</file>

<file path=ppt/slides/_rels/slide54.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00.gif"/><Relationship Id="rId5" Type="http://schemas.openxmlformats.org/officeDocument/2006/relationships/image" Target="../media/image99.emf"/><Relationship Id="rId4" Type="http://schemas.openxmlformats.org/officeDocument/2006/relationships/image" Target="../media/image98.e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chart" Target="../charts/chart17.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07.png"/><Relationship Id="rId4" Type="http://schemas.microsoft.com/office/2007/relationships/hdphoto" Target="../media/hdphoto6.wdp"/></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chart" Target="../charts/chart19.xml"/></Relationships>
</file>

<file path=ppt/slides/_rels/slide6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7.xml"/><Relationship Id="rId5" Type="http://schemas.openxmlformats.org/officeDocument/2006/relationships/chart" Target="../charts/chart25.xml"/><Relationship Id="rId4" Type="http://schemas.openxmlformats.org/officeDocument/2006/relationships/chart" Target="../charts/chart2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7.xml"/><Relationship Id="rId5" Type="http://schemas.openxmlformats.org/officeDocument/2006/relationships/chart" Target="../charts/chart29.xml"/><Relationship Id="rId4" Type="http://schemas.openxmlformats.org/officeDocument/2006/relationships/chart" Target="../charts/chart28.xml"/></Relationships>
</file>

<file path=ppt/slides/_rels/slide71.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7.xml"/><Relationship Id="rId5" Type="http://schemas.openxmlformats.org/officeDocument/2006/relationships/chart" Target="../charts/chart33.xml"/><Relationship Id="rId4" Type="http://schemas.openxmlformats.org/officeDocument/2006/relationships/chart" Target="../charts/chart32.xml"/></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73.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24.png"/></Relationships>
</file>

<file path=ppt/slides/_rels/slide7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75.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30.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7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77.xml.rels><?xml version="1.0" encoding="UTF-8" standalone="yes"?>
<Relationships xmlns="http://schemas.openxmlformats.org/package/2006/relationships"><Relationship Id="rId3" Type="http://schemas.openxmlformats.org/officeDocument/2006/relationships/chart" Target="../charts/chart34.xml"/><Relationship Id="rId7" Type="http://schemas.openxmlformats.org/officeDocument/2006/relationships/image" Target="../media/image44.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emf"/></Relationships>
</file>

<file path=ppt/slides/_rels/slide7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79.xml.rels><?xml version="1.0" encoding="UTF-8" standalone="yes"?>
<Relationships xmlns="http://schemas.openxmlformats.org/package/2006/relationships"><Relationship Id="rId3" Type="http://schemas.openxmlformats.org/officeDocument/2006/relationships/image" Target="../media/image143.tiff"/><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gif"/></Relationships>
</file>

<file path=ppt/slides/_rels/slide81.xml.rels><?xml version="1.0" encoding="UTF-8" standalone="yes"?>
<Relationships xmlns="http://schemas.openxmlformats.org/package/2006/relationships"><Relationship Id="rId8" Type="http://schemas.openxmlformats.org/officeDocument/2006/relationships/image" Target="../media/image156.png"/><Relationship Id="rId3" Type="http://schemas.microsoft.com/office/2007/relationships/hdphoto" Target="../media/hdphoto8.wdp"/><Relationship Id="rId7" Type="http://schemas.openxmlformats.org/officeDocument/2006/relationships/image" Target="../media/image154.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 Id="rId9" Type="http://schemas.openxmlformats.org/officeDocument/2006/relationships/image" Target="../media/image157.png"/></Relationships>
</file>

<file path=ppt/slides/_rels/slide82.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58.png"/></Relationships>
</file>

<file path=ppt/slides/_rels/slide8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jpeg"/></Relationships>
</file>

<file path=ppt/slides/_rels/slide84.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7891" y="348400"/>
            <a:ext cx="6801528" cy="1938992"/>
          </a:xfrm>
          <a:prstGeom prst="rect">
            <a:avLst/>
          </a:prstGeom>
          <a:noFill/>
        </p:spPr>
        <p:txBody>
          <a:bodyPr wrap="square" rtlCol="0">
            <a:spAutoFit/>
          </a:bodyPr>
          <a:lstStyle/>
          <a:p>
            <a:pPr fontAlgn="base"/>
            <a:r>
              <a:rPr lang="en-US" sz="4000" dirty="0" smtClean="0">
                <a:solidFill>
                  <a:srgbClr val="C00000"/>
                </a:solidFill>
                <a:latin typeface="Gill Sans MT" panose="020B0502020104020203" pitchFamily="34" charset="0"/>
              </a:rPr>
              <a:t>Addressing Complex, Emergent Risks in </a:t>
            </a:r>
            <a:r>
              <a:rPr lang="en-US" sz="4000" dirty="0">
                <a:solidFill>
                  <a:srgbClr val="C00000"/>
                </a:solidFill>
                <a:latin typeface="Gill Sans MT" panose="020B0502020104020203" pitchFamily="34" charset="0"/>
              </a:rPr>
              <a:t>21</a:t>
            </a:r>
            <a:r>
              <a:rPr lang="en-US" sz="4000" baseline="30000" dirty="0">
                <a:solidFill>
                  <a:srgbClr val="C00000"/>
                </a:solidFill>
                <a:latin typeface="Gill Sans MT" panose="020B0502020104020203" pitchFamily="34" charset="0"/>
              </a:rPr>
              <a:t>st</a:t>
            </a:r>
            <a:r>
              <a:rPr lang="en-US" sz="4000" dirty="0">
                <a:solidFill>
                  <a:srgbClr val="C00000"/>
                </a:solidFill>
                <a:latin typeface="Gill Sans MT" panose="020B0502020104020203" pitchFamily="34" charset="0"/>
              </a:rPr>
              <a:t> Century</a:t>
            </a:r>
          </a:p>
          <a:p>
            <a:pPr fontAlgn="base"/>
            <a:r>
              <a:rPr lang="en-US" sz="4000" dirty="0" smtClean="0">
                <a:solidFill>
                  <a:srgbClr val="C00000"/>
                </a:solidFill>
                <a:latin typeface="Gill Sans MT" panose="020B0502020104020203" pitchFamily="34" charset="0"/>
              </a:rPr>
              <a:t>Natural-Human Systems</a:t>
            </a:r>
            <a:endParaRPr lang="en-US" sz="4000" dirty="0">
              <a:solidFill>
                <a:srgbClr val="C00000"/>
              </a:solidFill>
              <a:latin typeface="Gill Sans MT" panose="020B0502020104020203" pitchFamily="34" charset="0"/>
            </a:endParaRPr>
          </a:p>
        </p:txBody>
      </p:sp>
      <p:pic>
        <p:nvPicPr>
          <p:cNvPr id="3" name="Picture 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615297" y="1431696"/>
            <a:ext cx="1280160" cy="1188720"/>
          </a:xfrm>
          <a:prstGeom prst="rect">
            <a:avLst/>
          </a:prstGeom>
          <a:ln w="12700">
            <a:solidFill>
              <a:srgbClr val="C00000"/>
            </a:solidFill>
          </a:ln>
        </p:spPr>
      </p:pic>
      <p:pic>
        <p:nvPicPr>
          <p:cNvPr id="4" name="Picture 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615297" y="2731764"/>
            <a:ext cx="1280160" cy="1188720"/>
          </a:xfrm>
          <a:prstGeom prst="rect">
            <a:avLst/>
          </a:prstGeom>
          <a:ln w="12700">
            <a:solidFill>
              <a:srgbClr val="C00000"/>
            </a:solidFill>
          </a:ln>
        </p:spPr>
      </p:pic>
      <p:pic>
        <p:nvPicPr>
          <p:cNvPr id="7170" name="Picture 2" descr="Image result for wall street panic"/>
          <p:cNvPicPr>
            <a:picLocks noChangeArrowheads="1"/>
          </p:cNvPicPr>
          <p:nvPr/>
        </p:nvPicPr>
        <p:blipFill rotWithShape="1">
          <a:blip r:embed="rId5">
            <a:extLst>
              <a:ext uri="{28A0092B-C50C-407E-A947-70E740481C1C}">
                <a14:useLocalDpi xmlns:a14="http://schemas.microsoft.com/office/drawing/2010/main" val="0"/>
              </a:ext>
            </a:extLst>
          </a:blip>
          <a:srcRect l="3808" r="19674" b="6033"/>
          <a:stretch/>
        </p:blipFill>
        <p:spPr bwMode="auto">
          <a:xfrm>
            <a:off x="4777759" y="4060507"/>
            <a:ext cx="1280160" cy="1188720"/>
          </a:xfrm>
          <a:prstGeom prst="rect">
            <a:avLst/>
          </a:prstGeom>
          <a:noFill/>
          <a:ln w="12700">
            <a:solidFill>
              <a:srgbClr val="C00000"/>
            </a:solidFill>
          </a:ln>
        </p:spPr>
      </p:pic>
      <p:pic>
        <p:nvPicPr>
          <p:cNvPr id="7172" name="Picture 4" descr="Image result for bottomland hardwood forest"/>
          <p:cNvPicPr>
            <a:picLocks noChangeArrowheads="1"/>
          </p:cNvPicPr>
          <p:nvPr/>
        </p:nvPicPr>
        <p:blipFill rotWithShape="1">
          <a:blip r:embed="rId6">
            <a:extLst>
              <a:ext uri="{28A0092B-C50C-407E-A947-70E740481C1C}">
                <a14:useLocalDpi xmlns:a14="http://schemas.microsoft.com/office/drawing/2010/main" val="0"/>
              </a:ext>
            </a:extLst>
          </a:blip>
          <a:srcRect l="23998" r="22225"/>
          <a:stretch/>
        </p:blipFill>
        <p:spPr bwMode="auto">
          <a:xfrm>
            <a:off x="7615297" y="5409152"/>
            <a:ext cx="1280160" cy="1188720"/>
          </a:xfrm>
          <a:prstGeom prst="rect">
            <a:avLst/>
          </a:prstGeom>
          <a:noFill/>
          <a:ln w="12700">
            <a:solidFill>
              <a:srgbClr val="C00000"/>
            </a:solidFill>
          </a:ln>
        </p:spPr>
      </p:pic>
      <p:pic>
        <p:nvPicPr>
          <p:cNvPr id="7174" name="Picture 6" descr="Image result for algal biofuels"/>
          <p:cNvPicPr>
            <a:picLocks noChangeArrowheads="1"/>
          </p:cNvPicPr>
          <p:nvPr/>
        </p:nvPicPr>
        <p:blipFill rotWithShape="1">
          <a:blip r:embed="rId7" cstate="print">
            <a:extLst>
              <a:ext uri="{28A0092B-C50C-407E-A947-70E740481C1C}">
                <a14:useLocalDpi xmlns:a14="http://schemas.microsoft.com/office/drawing/2010/main" val="0"/>
              </a:ext>
            </a:extLst>
          </a:blip>
          <a:srcRect l="21847" r="22014" b="198"/>
          <a:stretch/>
        </p:blipFill>
        <p:spPr bwMode="auto">
          <a:xfrm>
            <a:off x="6200801" y="5409152"/>
            <a:ext cx="1280160" cy="1188720"/>
          </a:xfrm>
          <a:prstGeom prst="rect">
            <a:avLst/>
          </a:prstGeom>
          <a:noFill/>
          <a:ln w="12700">
            <a:solidFill>
              <a:srgbClr val="C00000"/>
            </a:solidFill>
          </a:ln>
        </p:spPr>
      </p:pic>
      <p:pic>
        <p:nvPicPr>
          <p:cNvPr id="7176" name="Picture 8" descr="Image result for wind turbines"/>
          <p:cNvPicPr>
            <a:picLocks noChangeArrowheads="1"/>
          </p:cNvPicPr>
          <p:nvPr/>
        </p:nvPicPr>
        <p:blipFill rotWithShape="1">
          <a:blip r:embed="rId8" cstate="print">
            <a:extLst>
              <a:ext uri="{28A0092B-C50C-407E-A947-70E740481C1C}">
                <a14:useLocalDpi xmlns:a14="http://schemas.microsoft.com/office/drawing/2010/main" val="0"/>
              </a:ext>
            </a:extLst>
          </a:blip>
          <a:srcRect l="26886" r="3680"/>
          <a:stretch/>
        </p:blipFill>
        <p:spPr bwMode="auto">
          <a:xfrm>
            <a:off x="7615297" y="4064309"/>
            <a:ext cx="1280160" cy="1188720"/>
          </a:xfrm>
          <a:prstGeom prst="rect">
            <a:avLst/>
          </a:prstGeom>
          <a:noFill/>
          <a:ln w="12700">
            <a:solidFill>
              <a:srgbClr val="C00000"/>
            </a:solidFill>
          </a:ln>
        </p:spPr>
      </p:pic>
      <p:pic>
        <p:nvPicPr>
          <p:cNvPr id="7" name="Picture 6"/>
          <p:cNvPicPr>
            <a:picLocks/>
          </p:cNvPicPr>
          <p:nvPr/>
        </p:nvPicPr>
        <p:blipFill rotWithShape="1">
          <a:blip r:embed="rId9"/>
          <a:srcRect l="39141" t="19879" r="7311" b="4185"/>
          <a:stretch/>
        </p:blipFill>
        <p:spPr>
          <a:xfrm>
            <a:off x="6207069" y="2731764"/>
            <a:ext cx="1280160" cy="1188720"/>
          </a:xfrm>
          <a:prstGeom prst="rect">
            <a:avLst/>
          </a:prstGeom>
          <a:ln w="12700">
            <a:solidFill>
              <a:srgbClr val="C00000"/>
            </a:solidFill>
          </a:ln>
        </p:spPr>
      </p:pic>
      <p:pic>
        <p:nvPicPr>
          <p:cNvPr id="14" name="Picture 13"/>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4777759" y="5419702"/>
            <a:ext cx="1280160" cy="1188720"/>
          </a:xfrm>
          <a:prstGeom prst="rect">
            <a:avLst/>
          </a:prstGeom>
          <a:ln w="12700">
            <a:solidFill>
              <a:srgbClr val="C00000"/>
            </a:solidFill>
          </a:ln>
        </p:spPr>
      </p:pic>
      <p:pic>
        <p:nvPicPr>
          <p:cNvPr id="8" name="Picture 7"/>
          <p:cNvPicPr>
            <a:picLocks/>
          </p:cNvPicPr>
          <p:nvPr/>
        </p:nvPicPr>
        <p:blipFill rotWithShape="1">
          <a:blip r:embed="rId11"/>
          <a:srcRect l="3403" t="5220" r="49293" b="47263"/>
          <a:stretch/>
        </p:blipFill>
        <p:spPr>
          <a:xfrm>
            <a:off x="3354717" y="5409152"/>
            <a:ext cx="1280160" cy="1188720"/>
          </a:xfrm>
          <a:prstGeom prst="rect">
            <a:avLst/>
          </a:prstGeom>
          <a:ln w="12700">
            <a:solidFill>
              <a:srgbClr val="C00000"/>
            </a:solidFill>
          </a:ln>
        </p:spPr>
      </p:pic>
      <p:pic>
        <p:nvPicPr>
          <p:cNvPr id="18" name="Picture 17"/>
          <p:cNvPicPr>
            <a:picLocks/>
          </p:cNvPicPr>
          <p:nvPr/>
        </p:nvPicPr>
        <p:blipFill>
          <a:blip r:embed="rId12"/>
          <a:stretch>
            <a:fillRect/>
          </a:stretch>
        </p:blipFill>
        <p:spPr>
          <a:xfrm>
            <a:off x="6207721" y="4064309"/>
            <a:ext cx="1280160" cy="1188720"/>
          </a:xfrm>
          <a:prstGeom prst="rect">
            <a:avLst/>
          </a:prstGeom>
          <a:ln w="12700">
            <a:solidFill>
              <a:srgbClr val="C00000"/>
            </a:solidFill>
          </a:ln>
        </p:spPr>
      </p:pic>
      <p:sp>
        <p:nvSpPr>
          <p:cNvPr id="15" name="Rectangle 14"/>
          <p:cNvSpPr/>
          <p:nvPr/>
        </p:nvSpPr>
        <p:spPr>
          <a:xfrm>
            <a:off x="427891" y="2502111"/>
            <a:ext cx="4119833" cy="2769989"/>
          </a:xfrm>
          <a:prstGeom prst="rect">
            <a:avLst/>
          </a:prstGeom>
        </p:spPr>
        <p:txBody>
          <a:bodyPr wrap="square">
            <a:spAutoFit/>
          </a:bodyPr>
          <a:lstStyle/>
          <a:p>
            <a:pPr>
              <a:spcAft>
                <a:spcPts val="1200"/>
              </a:spcAft>
            </a:pPr>
            <a:r>
              <a:rPr lang="en-US" sz="3600" dirty="0" smtClean="0">
                <a:latin typeface="Gill Sans MT" panose="020B0502020104020203" pitchFamily="34" charset="0"/>
              </a:rPr>
              <a:t>Jordan Kern, PhD</a:t>
            </a:r>
          </a:p>
          <a:p>
            <a:r>
              <a:rPr lang="en-US" sz="2400" dirty="0" smtClean="0">
                <a:latin typeface="Gill Sans MT" panose="020B0502020104020203" pitchFamily="34" charset="0"/>
              </a:rPr>
              <a:t>Research Assistant Professor</a:t>
            </a:r>
            <a:endParaRPr lang="en-US" sz="2400" i="1" dirty="0" smtClean="0">
              <a:latin typeface="Gill Sans MT" panose="020B0502020104020203" pitchFamily="34" charset="0"/>
            </a:endParaRPr>
          </a:p>
          <a:p>
            <a:r>
              <a:rPr lang="en-US" i="1" dirty="0" smtClean="0">
                <a:latin typeface="Gill Sans MT" panose="020B0502020104020203" pitchFamily="34" charset="0"/>
              </a:rPr>
              <a:t>Institute for the Environment</a:t>
            </a:r>
          </a:p>
          <a:p>
            <a:endParaRPr lang="en-US" sz="2000" dirty="0" smtClean="0">
              <a:latin typeface="Gill Sans MT" panose="020B0502020104020203" pitchFamily="34" charset="0"/>
            </a:endParaRPr>
          </a:p>
          <a:p>
            <a:r>
              <a:rPr lang="en-US" sz="2400" dirty="0" smtClean="0">
                <a:latin typeface="Gill Sans MT" panose="020B0502020104020203" pitchFamily="34" charset="0"/>
              </a:rPr>
              <a:t>Associate Director</a:t>
            </a:r>
          </a:p>
          <a:p>
            <a:r>
              <a:rPr lang="en-US" i="1" dirty="0" smtClean="0">
                <a:latin typeface="Gill Sans MT" panose="020B0502020104020203" pitchFamily="34" charset="0"/>
              </a:rPr>
              <a:t>Center on Financial Risk in Environmental Systems</a:t>
            </a:r>
            <a:endParaRPr lang="en-US" sz="2000" i="1" dirty="0">
              <a:latin typeface="Gill Sans MT" panose="020B0502020104020203" pitchFamily="34" charset="0"/>
            </a:endParaRPr>
          </a:p>
        </p:txBody>
      </p:sp>
      <p:pic>
        <p:nvPicPr>
          <p:cNvPr id="16" name="Picture 2" descr="Related ima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690" y="5589230"/>
            <a:ext cx="2971501" cy="84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656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260" y="627321"/>
            <a:ext cx="184731" cy="369332"/>
          </a:xfrm>
          <a:prstGeom prst="rect">
            <a:avLst/>
          </a:prstGeom>
          <a:noFill/>
        </p:spPr>
        <p:txBody>
          <a:bodyPr wrap="none" rtlCol="0">
            <a:spAutoFit/>
          </a:bodyPr>
          <a:lstStyle/>
          <a:p>
            <a:endParaRPr lang="en-US" dirty="0"/>
          </a:p>
        </p:txBody>
      </p:sp>
      <p:sp>
        <p:nvSpPr>
          <p:cNvPr id="3" name="Rectangle 2"/>
          <p:cNvSpPr/>
          <p:nvPr/>
        </p:nvSpPr>
        <p:spPr>
          <a:xfrm>
            <a:off x="1165938" y="2532504"/>
            <a:ext cx="6640922" cy="707886"/>
          </a:xfrm>
          <a:prstGeom prst="rect">
            <a:avLst/>
          </a:prstGeom>
        </p:spPr>
        <p:txBody>
          <a:bodyPr wrap="none">
            <a:spAutoFit/>
          </a:bodyPr>
          <a:lstStyle/>
          <a:p>
            <a:pPr algn="ctr"/>
            <a:r>
              <a:rPr lang="en-US" sz="4000" dirty="0" smtClean="0">
                <a:solidFill>
                  <a:srgbClr val="C00000"/>
                </a:solidFill>
                <a:latin typeface="Gill Sans MT" panose="020B0502020104020203" pitchFamily="34" charset="0"/>
              </a:rPr>
              <a:t>Methodological Deep(</a:t>
            </a:r>
            <a:r>
              <a:rPr lang="en-US" sz="4000" dirty="0" err="1" smtClean="0">
                <a:solidFill>
                  <a:srgbClr val="C00000"/>
                </a:solidFill>
                <a:latin typeface="Gill Sans MT" panose="020B0502020104020203" pitchFamily="34" charset="0"/>
              </a:rPr>
              <a:t>ish</a:t>
            </a:r>
            <a:r>
              <a:rPr lang="en-US" sz="4000" dirty="0" smtClean="0">
                <a:solidFill>
                  <a:srgbClr val="C00000"/>
                </a:solidFill>
                <a:latin typeface="Gill Sans MT" panose="020B0502020104020203" pitchFamily="34" charset="0"/>
              </a:rPr>
              <a:t>) Dive</a:t>
            </a:r>
            <a:endParaRPr lang="en-US" sz="4000" dirty="0">
              <a:solidFill>
                <a:srgbClr val="C00000"/>
              </a:solidFill>
              <a:latin typeface="Gill Sans MT" panose="020B0502020104020203" pitchFamily="34" charset="0"/>
            </a:endParaRPr>
          </a:p>
        </p:txBody>
      </p:sp>
    </p:spTree>
    <p:extLst>
      <p:ext uri="{BB962C8B-B14F-4D97-AF65-F5344CB8AC3E}">
        <p14:creationId xmlns:p14="http://schemas.microsoft.com/office/powerpoint/2010/main" val="2858360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3752359" y="1948292"/>
            <a:ext cx="1913947" cy="1973883"/>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66" name="Rectangle 165"/>
          <p:cNvSpPr/>
          <p:nvPr/>
        </p:nvSpPr>
        <p:spPr>
          <a:xfrm>
            <a:off x="1563694" y="2635753"/>
            <a:ext cx="932043" cy="112592"/>
          </a:xfrm>
          <a:prstGeom prst="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59" name="Rectangle 158"/>
          <p:cNvSpPr/>
          <p:nvPr/>
        </p:nvSpPr>
        <p:spPr>
          <a:xfrm rot="10800000">
            <a:off x="6950199" y="3346787"/>
            <a:ext cx="1018435" cy="107461"/>
          </a:xfrm>
          <a:prstGeom prst="rect">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28" name="Circular Arrow 127"/>
          <p:cNvSpPr/>
          <p:nvPr/>
        </p:nvSpPr>
        <p:spPr>
          <a:xfrm rot="19161972">
            <a:off x="4212955" y="2545963"/>
            <a:ext cx="936284" cy="963845"/>
          </a:xfrm>
          <a:prstGeom prst="circularArrow">
            <a:avLst>
              <a:gd name="adj1" fmla="val 11233"/>
              <a:gd name="adj2" fmla="val 1142316"/>
              <a:gd name="adj3" fmla="val 20499279"/>
              <a:gd name="adj4" fmla="val 10978566"/>
              <a:gd name="adj5" fmla="val 13731"/>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Gill Sans MT" panose="020B0502020104020203" pitchFamily="34" charset="0"/>
            </a:endParaRPr>
          </a:p>
        </p:txBody>
      </p:sp>
      <p:sp>
        <p:nvSpPr>
          <p:cNvPr id="7" name="TextBox 6"/>
          <p:cNvSpPr txBox="1"/>
          <p:nvPr/>
        </p:nvSpPr>
        <p:spPr>
          <a:xfrm>
            <a:off x="3961602" y="2109315"/>
            <a:ext cx="1431611" cy="369332"/>
          </a:xfrm>
          <a:prstGeom prst="rect">
            <a:avLst/>
          </a:prstGeom>
          <a:noFill/>
        </p:spPr>
        <p:txBody>
          <a:bodyPr wrap="square" rtlCol="0">
            <a:spAutoFit/>
          </a:bodyPr>
          <a:lstStyle/>
          <a:p>
            <a:pPr algn="ctr"/>
            <a:r>
              <a:rPr lang="en-US" dirty="0">
                <a:latin typeface="Gill Sans MT" panose="020B0502020104020203" pitchFamily="34" charset="0"/>
              </a:rPr>
              <a:t>Demand</a:t>
            </a:r>
          </a:p>
        </p:txBody>
      </p:sp>
      <p:sp>
        <p:nvSpPr>
          <p:cNvPr id="139" name="Rectangle 138"/>
          <p:cNvSpPr/>
          <p:nvPr/>
        </p:nvSpPr>
        <p:spPr>
          <a:xfrm>
            <a:off x="3505436" y="2642443"/>
            <a:ext cx="1052228" cy="109607"/>
          </a:xfrm>
          <a:prstGeom prst="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2" name="Rectangle 141"/>
          <p:cNvSpPr/>
          <p:nvPr/>
        </p:nvSpPr>
        <p:spPr>
          <a:xfrm>
            <a:off x="4467063" y="2699800"/>
            <a:ext cx="67902" cy="599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3" name="Rectangle 142"/>
          <p:cNvSpPr/>
          <p:nvPr/>
        </p:nvSpPr>
        <p:spPr>
          <a:xfrm>
            <a:off x="4525147" y="2683679"/>
            <a:ext cx="32517" cy="648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4" name="Rectangle 143"/>
          <p:cNvSpPr/>
          <p:nvPr/>
        </p:nvSpPr>
        <p:spPr>
          <a:xfrm rot="4136620">
            <a:off x="4507976" y="2654605"/>
            <a:ext cx="45719" cy="1598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nvGrpSpPr>
          <p:cNvPr id="152" name="Group 151"/>
          <p:cNvGrpSpPr/>
          <p:nvPr/>
        </p:nvGrpSpPr>
        <p:grpSpPr>
          <a:xfrm rot="10800000">
            <a:off x="4256474" y="2606326"/>
            <a:ext cx="1670450" cy="963845"/>
            <a:chOff x="9101327" y="5606904"/>
            <a:chExt cx="2348673" cy="1285127"/>
          </a:xfrm>
        </p:grpSpPr>
        <p:sp>
          <p:nvSpPr>
            <p:cNvPr id="145" name="Circular Arrow 144"/>
            <p:cNvSpPr/>
            <p:nvPr/>
          </p:nvSpPr>
          <p:spPr>
            <a:xfrm rot="19161972">
              <a:off x="10133575" y="5606904"/>
              <a:ext cx="1316425" cy="1285127"/>
            </a:xfrm>
            <a:prstGeom prst="circularArrow">
              <a:avLst>
                <a:gd name="adj1" fmla="val 11233"/>
                <a:gd name="adj2" fmla="val 1142316"/>
                <a:gd name="adj3" fmla="val 20499279"/>
                <a:gd name="adj4" fmla="val 10978566"/>
                <a:gd name="adj5" fmla="val 13731"/>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Gill Sans MT" panose="020B0502020104020203" pitchFamily="34" charset="0"/>
              </a:endParaRPr>
            </a:p>
          </p:txBody>
        </p:sp>
        <p:sp>
          <p:nvSpPr>
            <p:cNvPr id="146" name="Rectangle 145"/>
            <p:cNvSpPr/>
            <p:nvPr/>
          </p:nvSpPr>
          <p:spPr>
            <a:xfrm>
              <a:off x="9101327" y="5738429"/>
              <a:ext cx="1500808" cy="142624"/>
            </a:xfrm>
            <a:prstGeom prst="rect">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7" name="Rectangle 146"/>
            <p:cNvSpPr/>
            <p:nvPr/>
          </p:nvSpPr>
          <p:spPr>
            <a:xfrm>
              <a:off x="10586381" y="5745552"/>
              <a:ext cx="61119" cy="114021"/>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8" name="Rectangle 147"/>
            <p:cNvSpPr/>
            <p:nvPr/>
          </p:nvSpPr>
          <p:spPr>
            <a:xfrm>
              <a:off x="10375595" y="5832552"/>
              <a:ext cx="182849" cy="60959"/>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9" name="Rectangle 148"/>
            <p:cNvSpPr/>
            <p:nvPr/>
          </p:nvSpPr>
          <p:spPr>
            <a:xfrm>
              <a:off x="10577005" y="5798452"/>
              <a:ext cx="64281" cy="61123"/>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50" name="Rectangle 149"/>
            <p:cNvSpPr/>
            <p:nvPr/>
          </p:nvSpPr>
          <p:spPr>
            <a:xfrm rot="4136620">
              <a:off x="10569493" y="5747205"/>
              <a:ext cx="47809" cy="224743"/>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grpSp>
        <p:nvGrpSpPr>
          <p:cNvPr id="153" name="Group 152"/>
          <p:cNvGrpSpPr/>
          <p:nvPr/>
        </p:nvGrpSpPr>
        <p:grpSpPr>
          <a:xfrm>
            <a:off x="2174813" y="1948291"/>
            <a:ext cx="1411243" cy="1973883"/>
            <a:chOff x="2840992" y="2072227"/>
            <a:chExt cx="1984224" cy="2118673"/>
          </a:xfrm>
        </p:grpSpPr>
        <p:sp>
          <p:nvSpPr>
            <p:cNvPr id="31" name="Rounded Rectangle 30"/>
            <p:cNvSpPr/>
            <p:nvPr/>
          </p:nvSpPr>
          <p:spPr>
            <a:xfrm>
              <a:off x="2876321" y="2072227"/>
              <a:ext cx="1943481" cy="2118673"/>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pic>
          <p:nvPicPr>
            <p:cNvPr id="32" name="Picture 31"/>
            <p:cNvPicPr>
              <a:picLocks noChangeAspect="1"/>
            </p:cNvPicPr>
            <p:nvPr/>
          </p:nvPicPr>
          <p:blipFill>
            <a:blip r:embed="rId3"/>
            <a:stretch>
              <a:fillRect/>
            </a:stretch>
          </p:blipFill>
          <p:spPr>
            <a:xfrm>
              <a:off x="3986688" y="3204329"/>
              <a:ext cx="648242" cy="508598"/>
            </a:xfrm>
            <a:prstGeom prst="rect">
              <a:avLst/>
            </a:prstGeom>
          </p:spPr>
        </p:pic>
        <p:pic>
          <p:nvPicPr>
            <p:cNvPr id="67" name="Picture 66"/>
            <p:cNvPicPr>
              <a:picLocks noChangeAspect="1"/>
            </p:cNvPicPr>
            <p:nvPr/>
          </p:nvPicPr>
          <p:blipFill>
            <a:blip r:embed="rId4"/>
            <a:stretch>
              <a:fillRect/>
            </a:stretch>
          </p:blipFill>
          <p:spPr>
            <a:xfrm>
              <a:off x="3171725" y="3131563"/>
              <a:ext cx="643054" cy="685923"/>
            </a:xfrm>
            <a:prstGeom prst="rect">
              <a:avLst/>
            </a:prstGeom>
          </p:spPr>
        </p:pic>
        <p:sp>
          <p:nvSpPr>
            <p:cNvPr id="68" name="TextBox 67"/>
            <p:cNvSpPr txBox="1"/>
            <p:nvPr/>
          </p:nvSpPr>
          <p:spPr>
            <a:xfrm>
              <a:off x="2840992" y="2158791"/>
              <a:ext cx="1984224" cy="693741"/>
            </a:xfrm>
            <a:prstGeom prst="rect">
              <a:avLst/>
            </a:prstGeom>
            <a:noFill/>
          </p:spPr>
          <p:txBody>
            <a:bodyPr wrap="square" rtlCol="0">
              <a:spAutoFit/>
            </a:bodyPr>
            <a:lstStyle/>
            <a:p>
              <a:pPr algn="ctr"/>
              <a:r>
                <a:rPr lang="en-US" dirty="0">
                  <a:latin typeface="Gill Sans MT" panose="020B0502020104020203" pitchFamily="34" charset="0"/>
                </a:rPr>
                <a:t>Thermal &amp; Hydro</a:t>
              </a:r>
            </a:p>
          </p:txBody>
        </p:sp>
      </p:grpSp>
      <p:grpSp>
        <p:nvGrpSpPr>
          <p:cNvPr id="154" name="Group 153"/>
          <p:cNvGrpSpPr/>
          <p:nvPr/>
        </p:nvGrpSpPr>
        <p:grpSpPr>
          <a:xfrm>
            <a:off x="5863579" y="1953984"/>
            <a:ext cx="1314758" cy="1968192"/>
            <a:chOff x="7712209" y="2086692"/>
            <a:chExt cx="1848565" cy="2104208"/>
          </a:xfrm>
        </p:grpSpPr>
        <p:sp>
          <p:nvSpPr>
            <p:cNvPr id="38" name="Rounded Rectangle 37"/>
            <p:cNvSpPr/>
            <p:nvPr/>
          </p:nvSpPr>
          <p:spPr>
            <a:xfrm>
              <a:off x="7712209" y="2086692"/>
              <a:ext cx="1586223" cy="2104208"/>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pic>
          <p:nvPicPr>
            <p:cNvPr id="62" name="Picture 61"/>
            <p:cNvPicPr>
              <a:picLocks noChangeAspect="1"/>
            </p:cNvPicPr>
            <p:nvPr/>
          </p:nvPicPr>
          <p:blipFill>
            <a:blip r:embed="rId5"/>
            <a:stretch>
              <a:fillRect/>
            </a:stretch>
          </p:blipFill>
          <p:spPr>
            <a:xfrm>
              <a:off x="8032472" y="2846534"/>
              <a:ext cx="818587" cy="621432"/>
            </a:xfrm>
            <a:prstGeom prst="rect">
              <a:avLst/>
            </a:prstGeom>
          </p:spPr>
        </p:pic>
        <p:pic>
          <p:nvPicPr>
            <p:cNvPr id="65" name="Picture 64"/>
            <p:cNvPicPr>
              <a:picLocks noChangeAspect="1"/>
            </p:cNvPicPr>
            <p:nvPr/>
          </p:nvPicPr>
          <p:blipFill>
            <a:blip r:embed="rId6"/>
            <a:stretch>
              <a:fillRect/>
            </a:stretch>
          </p:blipFill>
          <p:spPr>
            <a:xfrm>
              <a:off x="8045286" y="3605573"/>
              <a:ext cx="794778" cy="437255"/>
            </a:xfrm>
            <a:prstGeom prst="rect">
              <a:avLst/>
            </a:prstGeom>
          </p:spPr>
        </p:pic>
        <p:sp>
          <p:nvSpPr>
            <p:cNvPr id="69" name="TextBox 68"/>
            <p:cNvSpPr txBox="1"/>
            <p:nvPr/>
          </p:nvSpPr>
          <p:spPr>
            <a:xfrm>
              <a:off x="7965706" y="2160392"/>
              <a:ext cx="1595068" cy="690997"/>
            </a:xfrm>
            <a:prstGeom prst="rect">
              <a:avLst/>
            </a:prstGeom>
            <a:noFill/>
          </p:spPr>
          <p:txBody>
            <a:bodyPr wrap="square" rtlCol="0">
              <a:spAutoFit/>
            </a:bodyPr>
            <a:lstStyle/>
            <a:p>
              <a:r>
                <a:rPr lang="en-US" dirty="0" smtClean="0">
                  <a:latin typeface="Gill Sans MT" panose="020B0502020104020203" pitchFamily="34" charset="0"/>
                </a:rPr>
                <a:t>Food </a:t>
              </a:r>
              <a:r>
                <a:rPr lang="en-US" dirty="0">
                  <a:latin typeface="Gill Sans MT" panose="020B0502020104020203" pitchFamily="34" charset="0"/>
                </a:rPr>
                <a:t>&amp; Urban</a:t>
              </a:r>
            </a:p>
          </p:txBody>
        </p:sp>
      </p:grpSp>
      <p:sp>
        <p:nvSpPr>
          <p:cNvPr id="162" name="Rectangle 161"/>
          <p:cNvSpPr/>
          <p:nvPr/>
        </p:nvSpPr>
        <p:spPr>
          <a:xfrm rot="9697739">
            <a:off x="4823251" y="3414261"/>
            <a:ext cx="43470" cy="34289"/>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165" name="Circular Arrow 164"/>
          <p:cNvSpPr/>
          <p:nvPr/>
        </p:nvSpPr>
        <p:spPr>
          <a:xfrm rot="10800000">
            <a:off x="6720298" y="2741509"/>
            <a:ext cx="898423" cy="617931"/>
          </a:xfrm>
          <a:prstGeom prst="circularArrow">
            <a:avLst>
              <a:gd name="adj1" fmla="val 10010"/>
              <a:gd name="adj2" fmla="val 830078"/>
              <a:gd name="adj3" fmla="val 21027578"/>
              <a:gd name="adj4" fmla="val 15455304"/>
              <a:gd name="adj5" fmla="val 14034"/>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Gill Sans MT" panose="020B0502020104020203" pitchFamily="34" charset="0"/>
            </a:endParaRPr>
          </a:p>
        </p:txBody>
      </p:sp>
      <p:grpSp>
        <p:nvGrpSpPr>
          <p:cNvPr id="254" name="Group 253"/>
          <p:cNvGrpSpPr/>
          <p:nvPr/>
        </p:nvGrpSpPr>
        <p:grpSpPr>
          <a:xfrm>
            <a:off x="7158054" y="1953984"/>
            <a:ext cx="2057507" cy="1968192"/>
            <a:chOff x="7155112" y="2057400"/>
            <a:chExt cx="2057507" cy="1968192"/>
          </a:xfrm>
        </p:grpSpPr>
        <p:sp>
          <p:nvSpPr>
            <p:cNvPr id="39" name="Rounded Rectangle 38"/>
            <p:cNvSpPr/>
            <p:nvPr/>
          </p:nvSpPr>
          <p:spPr>
            <a:xfrm>
              <a:off x="7155112" y="2057400"/>
              <a:ext cx="1727031" cy="196819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pic>
          <p:nvPicPr>
            <p:cNvPr id="40" name="Picture 39"/>
            <p:cNvPicPr>
              <a:picLocks noChangeAspect="1"/>
            </p:cNvPicPr>
            <p:nvPr/>
          </p:nvPicPr>
          <p:blipFill>
            <a:blip r:embed="rId7"/>
            <a:stretch>
              <a:fillRect/>
            </a:stretch>
          </p:blipFill>
          <p:spPr>
            <a:xfrm>
              <a:off x="7271681" y="2775280"/>
              <a:ext cx="1372530" cy="1177208"/>
            </a:xfrm>
            <a:prstGeom prst="rect">
              <a:avLst/>
            </a:prstGeom>
          </p:spPr>
        </p:pic>
        <p:sp>
          <p:nvSpPr>
            <p:cNvPr id="2" name="Oval 1"/>
            <p:cNvSpPr/>
            <p:nvPr/>
          </p:nvSpPr>
          <p:spPr>
            <a:xfrm flipH="1" flipV="1">
              <a:off x="7997783" y="3023109"/>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1" name="Oval 40"/>
            <p:cNvSpPr/>
            <p:nvPr/>
          </p:nvSpPr>
          <p:spPr>
            <a:xfrm flipH="1" flipV="1">
              <a:off x="8432983" y="3705104"/>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4" name="Oval 43"/>
            <p:cNvSpPr/>
            <p:nvPr/>
          </p:nvSpPr>
          <p:spPr>
            <a:xfrm flipH="1" flipV="1">
              <a:off x="8086348" y="3166911"/>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5" name="Oval 44"/>
            <p:cNvSpPr/>
            <p:nvPr/>
          </p:nvSpPr>
          <p:spPr>
            <a:xfrm flipH="1" flipV="1">
              <a:off x="8162830" y="3403301"/>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6" name="Oval 45"/>
            <p:cNvSpPr/>
            <p:nvPr/>
          </p:nvSpPr>
          <p:spPr>
            <a:xfrm flipH="1" flipV="1">
              <a:off x="8282029" y="3482995"/>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7" name="Oval 46"/>
            <p:cNvSpPr/>
            <p:nvPr/>
          </p:nvSpPr>
          <p:spPr>
            <a:xfrm flipH="1" flipV="1">
              <a:off x="7995639" y="3379298"/>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8" name="Oval 47"/>
            <p:cNvSpPr/>
            <p:nvPr/>
          </p:nvSpPr>
          <p:spPr>
            <a:xfrm flipH="1" flipV="1">
              <a:off x="7544661" y="2975834"/>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71" name="TextBox 70"/>
            <p:cNvSpPr txBox="1"/>
            <p:nvPr/>
          </p:nvSpPr>
          <p:spPr>
            <a:xfrm>
              <a:off x="7442488" y="2111345"/>
              <a:ext cx="1770131" cy="646331"/>
            </a:xfrm>
            <a:prstGeom prst="rect">
              <a:avLst/>
            </a:prstGeom>
            <a:noFill/>
          </p:spPr>
          <p:txBody>
            <a:bodyPr wrap="square" rtlCol="0">
              <a:spAutoFit/>
            </a:bodyPr>
            <a:lstStyle/>
            <a:p>
              <a:r>
                <a:rPr lang="en-US" dirty="0">
                  <a:latin typeface="Gill Sans MT" panose="020B0502020104020203" pitchFamily="34" charset="0"/>
                </a:rPr>
                <a:t>Watershed Hydrology</a:t>
              </a:r>
            </a:p>
          </p:txBody>
        </p:sp>
        <p:cxnSp>
          <p:nvCxnSpPr>
            <p:cNvPr id="74" name="Straight Connector 73"/>
            <p:cNvCxnSpPr>
              <a:stCxn id="48" idx="2"/>
              <a:endCxn id="2" idx="6"/>
            </p:cNvCxnSpPr>
            <p:nvPr/>
          </p:nvCxnSpPr>
          <p:spPr>
            <a:xfrm>
              <a:off x="7590185" y="2999837"/>
              <a:ext cx="407598" cy="47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2" idx="5"/>
              <a:endCxn id="44" idx="5"/>
            </p:cNvCxnSpPr>
            <p:nvPr/>
          </p:nvCxnSpPr>
          <p:spPr>
            <a:xfrm>
              <a:off x="8004450" y="3030140"/>
              <a:ext cx="88565" cy="143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44" idx="0"/>
              <a:endCxn id="45" idx="5"/>
            </p:cNvCxnSpPr>
            <p:nvPr/>
          </p:nvCxnSpPr>
          <p:spPr>
            <a:xfrm>
              <a:off x="8109110" y="3214917"/>
              <a:ext cx="60387" cy="195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47" idx="2"/>
              <a:endCxn id="45" idx="6"/>
            </p:cNvCxnSpPr>
            <p:nvPr/>
          </p:nvCxnSpPr>
          <p:spPr>
            <a:xfrm>
              <a:off x="8041163" y="3403301"/>
              <a:ext cx="121667" cy="240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45" idx="1"/>
              <a:endCxn id="46" idx="5"/>
            </p:cNvCxnSpPr>
            <p:nvPr/>
          </p:nvCxnSpPr>
          <p:spPr>
            <a:xfrm>
              <a:off x="8201688" y="3444277"/>
              <a:ext cx="87008" cy="45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46" idx="1"/>
              <a:endCxn id="41" idx="5"/>
            </p:cNvCxnSpPr>
            <p:nvPr/>
          </p:nvCxnSpPr>
          <p:spPr>
            <a:xfrm>
              <a:off x="8320886" y="3523970"/>
              <a:ext cx="118764" cy="188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7" name="Right Arrow 166"/>
          <p:cNvSpPr/>
          <p:nvPr/>
        </p:nvSpPr>
        <p:spPr>
          <a:xfrm>
            <a:off x="5034826" y="2570433"/>
            <a:ext cx="805990" cy="257000"/>
          </a:xfrm>
          <a:prstGeom prst="right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280" name="Right Arrow 279"/>
          <p:cNvSpPr/>
          <p:nvPr/>
        </p:nvSpPr>
        <p:spPr>
          <a:xfrm rot="10800000">
            <a:off x="3594794" y="3274704"/>
            <a:ext cx="786435" cy="257000"/>
          </a:xfrm>
          <a:prstGeom prst="rightArrow">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grpSp>
        <p:nvGrpSpPr>
          <p:cNvPr id="33" name="Group 32"/>
          <p:cNvGrpSpPr/>
          <p:nvPr/>
        </p:nvGrpSpPr>
        <p:grpSpPr>
          <a:xfrm>
            <a:off x="177919" y="1973582"/>
            <a:ext cx="1854475" cy="1948592"/>
            <a:chOff x="174977" y="2201092"/>
            <a:chExt cx="1854475" cy="1812266"/>
          </a:xfrm>
        </p:grpSpPr>
        <p:sp>
          <p:nvSpPr>
            <p:cNvPr id="24" name="Rounded Rectangle 23"/>
            <p:cNvSpPr/>
            <p:nvPr/>
          </p:nvSpPr>
          <p:spPr>
            <a:xfrm>
              <a:off x="234892" y="2201092"/>
              <a:ext cx="1794560" cy="1812266"/>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pic>
          <p:nvPicPr>
            <p:cNvPr id="28" name="Picture 8" descr="https://image.freepik.com/free-icon/wind-turbine_318-2992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478" y="2932747"/>
              <a:ext cx="507836" cy="5355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9"/>
            <a:stretch>
              <a:fillRect/>
            </a:stretch>
          </p:blipFill>
          <p:spPr>
            <a:xfrm>
              <a:off x="1132585" y="2792045"/>
              <a:ext cx="641929" cy="676920"/>
            </a:xfrm>
            <a:prstGeom prst="rect">
              <a:avLst/>
            </a:prstGeom>
          </p:spPr>
        </p:pic>
        <p:pic>
          <p:nvPicPr>
            <p:cNvPr id="30" name="Picture 14" descr="Image result for battery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53673" y="3500702"/>
              <a:ext cx="559636" cy="417525"/>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174977" y="2263735"/>
              <a:ext cx="1850163" cy="601113"/>
            </a:xfrm>
            <a:prstGeom prst="rect">
              <a:avLst/>
            </a:prstGeom>
            <a:noFill/>
          </p:spPr>
          <p:txBody>
            <a:bodyPr wrap="square" rtlCol="0">
              <a:spAutoFit/>
            </a:bodyPr>
            <a:lstStyle/>
            <a:p>
              <a:pPr algn="ctr"/>
              <a:r>
                <a:rPr lang="en-US" dirty="0">
                  <a:latin typeface="Gill Sans MT" panose="020B0502020104020203" pitchFamily="34" charset="0"/>
                </a:rPr>
                <a:t>Renewables </a:t>
              </a:r>
              <a:r>
                <a:rPr lang="en-US" dirty="0" smtClean="0">
                  <a:latin typeface="Gill Sans MT" panose="020B0502020104020203" pitchFamily="34" charset="0"/>
                </a:rPr>
                <a:t>&amp; Storage</a:t>
              </a:r>
              <a:endParaRPr lang="en-US" dirty="0">
                <a:latin typeface="Gill Sans MT" panose="020B0502020104020203" pitchFamily="34" charset="0"/>
              </a:endParaRPr>
            </a:p>
          </p:txBody>
        </p:sp>
        <p:pic>
          <p:nvPicPr>
            <p:cNvPr id="317" name="Picture 316"/>
            <p:cNvPicPr>
              <a:picLocks noChangeAspect="1"/>
            </p:cNvPicPr>
            <p:nvPr/>
          </p:nvPicPr>
          <p:blipFill>
            <a:blip r:embed="rId11"/>
            <a:stretch>
              <a:fillRect/>
            </a:stretch>
          </p:blipFill>
          <p:spPr>
            <a:xfrm>
              <a:off x="363128" y="3579078"/>
              <a:ext cx="770896" cy="284521"/>
            </a:xfrm>
            <a:prstGeom prst="rect">
              <a:avLst/>
            </a:prstGeom>
          </p:spPr>
        </p:pic>
      </p:grpSp>
      <p:sp>
        <p:nvSpPr>
          <p:cNvPr id="8" name="Rectangle 7"/>
          <p:cNvSpPr/>
          <p:nvPr/>
        </p:nvSpPr>
        <p:spPr>
          <a:xfrm>
            <a:off x="4492788" y="2649994"/>
            <a:ext cx="113941" cy="7151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98" name="Rectangle 97"/>
          <p:cNvSpPr/>
          <p:nvPr/>
        </p:nvSpPr>
        <p:spPr>
          <a:xfrm>
            <a:off x="4383329" y="2706053"/>
            <a:ext cx="87107" cy="7997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pic>
        <p:nvPicPr>
          <p:cNvPr id="88" name="Picture 87" descr="Image result for electric power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80655" y="2930707"/>
            <a:ext cx="256244" cy="27971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Related imag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563" r="27069"/>
          <a:stretch/>
        </p:blipFill>
        <p:spPr bwMode="auto">
          <a:xfrm>
            <a:off x="5238462" y="2846411"/>
            <a:ext cx="263572" cy="426331"/>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2166353" y="945366"/>
            <a:ext cx="4734181" cy="523220"/>
          </a:xfrm>
          <a:prstGeom prst="rect">
            <a:avLst/>
          </a:prstGeom>
          <a:solidFill>
            <a:srgbClr val="C00000"/>
          </a:solidFill>
        </p:spPr>
        <p:txBody>
          <a:bodyPr wrap="none" rtlCol="0">
            <a:spAutoFit/>
          </a:bodyPr>
          <a:lstStyle/>
          <a:p>
            <a:r>
              <a:rPr lang="en-US" sz="2800" dirty="0">
                <a:solidFill>
                  <a:schemeClr val="bg1"/>
                </a:solidFill>
                <a:effectLst>
                  <a:outerShdw blurRad="38100" dist="38100" dir="2700000" algn="tl">
                    <a:srgbClr val="000000">
                      <a:alpha val="43137"/>
                    </a:srgbClr>
                  </a:outerShdw>
                </a:effectLst>
                <a:latin typeface="Gill Sans MT" panose="020B0502020104020203" pitchFamily="34" charset="0"/>
              </a:rPr>
              <a:t>C</a:t>
            </a:r>
            <a:r>
              <a:rPr lang="en-US" sz="2800" dirty="0" smtClean="0">
                <a:solidFill>
                  <a:schemeClr val="bg1"/>
                </a:solidFill>
                <a:effectLst>
                  <a:outerShdw blurRad="38100" dist="38100" dir="2700000" algn="tl">
                    <a:srgbClr val="000000">
                      <a:alpha val="43137"/>
                    </a:srgbClr>
                  </a:outerShdw>
                </a:effectLst>
                <a:latin typeface="Gill Sans MT" panose="020B0502020104020203" pitchFamily="34" charset="0"/>
              </a:rPr>
              <a:t>oupled Water-Energy </a:t>
            </a:r>
            <a:r>
              <a:rPr lang="en-US" sz="2800" dirty="0">
                <a:solidFill>
                  <a:schemeClr val="bg1"/>
                </a:solidFill>
                <a:effectLst>
                  <a:outerShdw blurRad="38100" dist="38100" dir="2700000" algn="tl">
                    <a:srgbClr val="000000">
                      <a:alpha val="43137"/>
                    </a:srgbClr>
                  </a:outerShdw>
                </a:effectLst>
                <a:latin typeface="Gill Sans MT" panose="020B0502020104020203" pitchFamily="34" charset="0"/>
              </a:rPr>
              <a:t>S</a:t>
            </a:r>
            <a:r>
              <a:rPr lang="en-US" sz="2800" dirty="0" smtClean="0">
                <a:solidFill>
                  <a:schemeClr val="bg1"/>
                </a:solidFill>
                <a:effectLst>
                  <a:outerShdw blurRad="38100" dist="38100" dir="2700000" algn="tl">
                    <a:srgbClr val="000000">
                      <a:alpha val="43137"/>
                    </a:srgbClr>
                  </a:outerShdw>
                </a:effectLst>
                <a:latin typeface="Gill Sans MT" panose="020B0502020104020203" pitchFamily="34" charset="0"/>
              </a:rPr>
              <a:t>ystems</a:t>
            </a:r>
            <a:endParaRPr lang="en-US" sz="28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19957020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4198" y="297994"/>
            <a:ext cx="8118989" cy="658642"/>
          </a:xfrm>
          <a:prstGeom prst="rect">
            <a:avLst/>
          </a:prstGeom>
        </p:spPr>
        <p:txBody>
          <a:bodyPr wrap="square">
            <a:spAutoFit/>
          </a:bodyPr>
          <a:lstStyle/>
          <a:p>
            <a:pPr>
              <a:lnSpc>
                <a:spcPct val="115000"/>
              </a:lnSpc>
            </a:pPr>
            <a:r>
              <a:rPr lang="en-US" sz="3200" dirty="0" smtClean="0">
                <a:solidFill>
                  <a:srgbClr val="C00000"/>
                </a:solidFill>
                <a:latin typeface="Gill Sans MT" panose="020B0502020104020203" pitchFamily="34" charset="0"/>
                <a:ea typeface="Calibri" panose="020F0502020204030204" pitchFamily="34" charset="0"/>
                <a:cs typeface="Times New Roman" panose="02020603050405020304" pitchFamily="18" charset="0"/>
              </a:rPr>
              <a:t>Spatially distributed capacity (supply)</a:t>
            </a:r>
            <a:endParaRPr lang="en-US" dirty="0">
              <a:solidFill>
                <a:srgbClr val="C00000"/>
              </a:solidFill>
              <a:latin typeface="Gill Sans MT" panose="020B0502020104020203"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56784" y="1263401"/>
            <a:ext cx="7982257" cy="5331959"/>
          </a:xfrm>
          <a:prstGeom prst="rect">
            <a:avLst/>
          </a:prstGeom>
        </p:spPr>
      </p:pic>
      <p:sp>
        <p:nvSpPr>
          <p:cNvPr id="11" name="Rectangle 10"/>
          <p:cNvSpPr/>
          <p:nvPr/>
        </p:nvSpPr>
        <p:spPr>
          <a:xfrm>
            <a:off x="5063314" y="5670062"/>
            <a:ext cx="1828800" cy="1108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5049689" y="5624466"/>
            <a:ext cx="2054126" cy="1071251"/>
            <a:chOff x="321123" y="5204373"/>
            <a:chExt cx="2054126" cy="1071251"/>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01" y="5204373"/>
              <a:ext cx="1947548" cy="849840"/>
            </a:xfrm>
            <a:prstGeom prst="rect">
              <a:avLst/>
            </a:prstGeom>
          </p:spPr>
        </p:pic>
        <p:sp>
          <p:nvSpPr>
            <p:cNvPr id="8" name="TextBox 7"/>
            <p:cNvSpPr txBox="1"/>
            <p:nvPr/>
          </p:nvSpPr>
          <p:spPr>
            <a:xfrm>
              <a:off x="321123" y="5629293"/>
              <a:ext cx="622286" cy="646331"/>
            </a:xfrm>
            <a:prstGeom prst="rect">
              <a:avLst/>
            </a:prstGeom>
            <a:solidFill>
              <a:schemeClr val="bg1"/>
            </a:solidFill>
          </p:spPr>
          <p:txBody>
            <a:bodyPr wrap="none" rtlCol="0">
              <a:spAutoFit/>
            </a:bodyPr>
            <a:lstStyle/>
            <a:p>
              <a:pPr algn="ctr"/>
              <a:r>
                <a:rPr lang="en-US" dirty="0" smtClean="0">
                  <a:latin typeface="Gill Sans MT" panose="020B0502020104020203" pitchFamily="34" charset="0"/>
                </a:rPr>
                <a:t>100</a:t>
              </a:r>
            </a:p>
            <a:p>
              <a:pPr algn="ctr"/>
              <a:r>
                <a:rPr lang="en-US" dirty="0" smtClean="0">
                  <a:latin typeface="Gill Sans MT" panose="020B0502020104020203" pitchFamily="34" charset="0"/>
                </a:rPr>
                <a:t> </a:t>
              </a:r>
              <a:r>
                <a:rPr lang="en-US" sz="1600" dirty="0" smtClean="0">
                  <a:latin typeface="Gill Sans MT" panose="020B0502020104020203" pitchFamily="34" charset="0"/>
                </a:rPr>
                <a:t>MW</a:t>
              </a:r>
              <a:endParaRPr lang="en-US" sz="1600" dirty="0">
                <a:latin typeface="Gill Sans MT" panose="020B0502020104020203" pitchFamily="34" charset="0"/>
              </a:endParaRPr>
            </a:p>
          </p:txBody>
        </p:sp>
        <p:sp>
          <p:nvSpPr>
            <p:cNvPr id="9" name="TextBox 8"/>
            <p:cNvSpPr txBox="1"/>
            <p:nvPr/>
          </p:nvSpPr>
          <p:spPr>
            <a:xfrm>
              <a:off x="1372621" y="5629293"/>
              <a:ext cx="652743" cy="646331"/>
            </a:xfrm>
            <a:prstGeom prst="rect">
              <a:avLst/>
            </a:prstGeom>
            <a:solidFill>
              <a:schemeClr val="bg1"/>
            </a:solidFill>
          </p:spPr>
          <p:txBody>
            <a:bodyPr wrap="none" rtlCol="0">
              <a:spAutoFit/>
            </a:bodyPr>
            <a:lstStyle/>
            <a:p>
              <a:pPr algn="ctr"/>
              <a:r>
                <a:rPr lang="en-US" dirty="0" smtClean="0">
                  <a:latin typeface="Gill Sans MT" panose="020B0502020104020203" pitchFamily="34" charset="0"/>
                </a:rPr>
                <a:t>1000</a:t>
              </a:r>
            </a:p>
            <a:p>
              <a:pPr algn="ctr"/>
              <a:r>
                <a:rPr lang="en-US" dirty="0" smtClean="0">
                  <a:latin typeface="Gill Sans MT" panose="020B0502020104020203" pitchFamily="34" charset="0"/>
                </a:rPr>
                <a:t> </a:t>
              </a:r>
              <a:r>
                <a:rPr lang="en-US" sz="1600" dirty="0" smtClean="0">
                  <a:latin typeface="Gill Sans MT" panose="020B0502020104020203" pitchFamily="34" charset="0"/>
                </a:rPr>
                <a:t>MW</a:t>
              </a:r>
              <a:endParaRPr lang="en-US" sz="1600" dirty="0">
                <a:latin typeface="Gill Sans MT" panose="020B0502020104020203" pitchFamily="34" charset="0"/>
              </a:endParaRPr>
            </a:p>
          </p:txBody>
        </p:sp>
        <p:sp>
          <p:nvSpPr>
            <p:cNvPr id="10" name="Rectangle 9"/>
            <p:cNvSpPr/>
            <p:nvPr/>
          </p:nvSpPr>
          <p:spPr>
            <a:xfrm>
              <a:off x="988142" y="5629293"/>
              <a:ext cx="287593" cy="240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786189" y="5655984"/>
            <a:ext cx="688009" cy="369332"/>
          </a:xfrm>
          <a:prstGeom prst="rect">
            <a:avLst/>
          </a:prstGeom>
          <a:noFill/>
        </p:spPr>
        <p:txBody>
          <a:bodyPr wrap="none" rtlCol="0">
            <a:spAutoFit/>
          </a:bodyPr>
          <a:lstStyle/>
          <a:p>
            <a:r>
              <a:rPr lang="en-US" dirty="0" smtClean="0">
                <a:latin typeface="Gill Sans MT" panose="020B0502020104020203" pitchFamily="34" charset="0"/>
              </a:rPr>
              <a:t>Coal </a:t>
            </a:r>
            <a:endParaRPr lang="en-US" dirty="0">
              <a:latin typeface="Gill Sans MT" panose="020B0502020104020203" pitchFamily="34" charset="0"/>
            </a:endParaRPr>
          </a:p>
        </p:txBody>
      </p:sp>
      <p:sp>
        <p:nvSpPr>
          <p:cNvPr id="13" name="Oval 12"/>
          <p:cNvSpPr/>
          <p:nvPr/>
        </p:nvSpPr>
        <p:spPr>
          <a:xfrm>
            <a:off x="491312" y="5306805"/>
            <a:ext cx="235974" cy="235975"/>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15" name="TextBox 14"/>
          <p:cNvSpPr txBox="1"/>
          <p:nvPr/>
        </p:nvSpPr>
        <p:spPr>
          <a:xfrm>
            <a:off x="794934" y="5240126"/>
            <a:ext cx="1380506" cy="369332"/>
          </a:xfrm>
          <a:prstGeom prst="rect">
            <a:avLst/>
          </a:prstGeom>
          <a:noFill/>
        </p:spPr>
        <p:txBody>
          <a:bodyPr wrap="none" rtlCol="0">
            <a:spAutoFit/>
          </a:bodyPr>
          <a:lstStyle/>
          <a:p>
            <a:r>
              <a:rPr lang="en-US" dirty="0" smtClean="0">
                <a:latin typeface="Gill Sans MT" panose="020B0502020104020203" pitchFamily="34" charset="0"/>
              </a:rPr>
              <a:t>Natural Gas </a:t>
            </a:r>
            <a:endParaRPr lang="en-US" dirty="0">
              <a:latin typeface="Gill Sans MT" panose="020B0502020104020203" pitchFamily="34" charset="0"/>
            </a:endParaRPr>
          </a:p>
        </p:txBody>
      </p:sp>
      <p:sp>
        <p:nvSpPr>
          <p:cNvPr id="16" name="TextBox 15"/>
          <p:cNvSpPr txBox="1"/>
          <p:nvPr/>
        </p:nvSpPr>
        <p:spPr>
          <a:xfrm>
            <a:off x="785291" y="6043248"/>
            <a:ext cx="783228" cy="369332"/>
          </a:xfrm>
          <a:prstGeom prst="rect">
            <a:avLst/>
          </a:prstGeom>
          <a:noFill/>
        </p:spPr>
        <p:txBody>
          <a:bodyPr wrap="none" rtlCol="0">
            <a:spAutoFit/>
          </a:bodyPr>
          <a:lstStyle/>
          <a:p>
            <a:r>
              <a:rPr lang="en-US" dirty="0" smtClean="0">
                <a:latin typeface="Gill Sans MT" panose="020B0502020104020203" pitchFamily="34" charset="0"/>
              </a:rPr>
              <a:t>Hydro</a:t>
            </a:r>
            <a:endParaRPr lang="en-US" dirty="0">
              <a:latin typeface="Gill Sans MT" panose="020B0502020104020203" pitchFamily="34" charset="0"/>
            </a:endParaRPr>
          </a:p>
        </p:txBody>
      </p:sp>
      <p:sp>
        <p:nvSpPr>
          <p:cNvPr id="17" name="TextBox 16"/>
          <p:cNvSpPr txBox="1"/>
          <p:nvPr/>
        </p:nvSpPr>
        <p:spPr>
          <a:xfrm>
            <a:off x="2464366" y="5662037"/>
            <a:ext cx="708848" cy="369332"/>
          </a:xfrm>
          <a:prstGeom prst="rect">
            <a:avLst/>
          </a:prstGeom>
          <a:noFill/>
        </p:spPr>
        <p:txBody>
          <a:bodyPr wrap="none" rtlCol="0">
            <a:spAutoFit/>
          </a:bodyPr>
          <a:lstStyle/>
          <a:p>
            <a:r>
              <a:rPr lang="en-US" dirty="0" smtClean="0">
                <a:latin typeface="Gill Sans MT" panose="020B0502020104020203" pitchFamily="34" charset="0"/>
              </a:rPr>
              <a:t>Wind</a:t>
            </a:r>
            <a:endParaRPr lang="en-US" dirty="0">
              <a:latin typeface="Gill Sans MT" panose="020B0502020104020203" pitchFamily="34" charset="0"/>
            </a:endParaRPr>
          </a:p>
        </p:txBody>
      </p:sp>
      <p:sp>
        <p:nvSpPr>
          <p:cNvPr id="18" name="TextBox 17"/>
          <p:cNvSpPr txBox="1"/>
          <p:nvPr/>
        </p:nvSpPr>
        <p:spPr>
          <a:xfrm>
            <a:off x="2479594" y="5254562"/>
            <a:ext cx="655949" cy="369332"/>
          </a:xfrm>
          <a:prstGeom prst="rect">
            <a:avLst/>
          </a:prstGeom>
          <a:noFill/>
        </p:spPr>
        <p:txBody>
          <a:bodyPr wrap="none" rtlCol="0">
            <a:spAutoFit/>
          </a:bodyPr>
          <a:lstStyle/>
          <a:p>
            <a:r>
              <a:rPr lang="en-US" dirty="0" smtClean="0">
                <a:latin typeface="Gill Sans MT" panose="020B0502020104020203" pitchFamily="34" charset="0"/>
              </a:rPr>
              <a:t>Solar</a:t>
            </a:r>
            <a:endParaRPr lang="en-US" dirty="0">
              <a:latin typeface="Gill Sans MT" panose="020B0502020104020203" pitchFamily="34" charset="0"/>
            </a:endParaRPr>
          </a:p>
        </p:txBody>
      </p:sp>
      <p:sp>
        <p:nvSpPr>
          <p:cNvPr id="19" name="TextBox 18"/>
          <p:cNvSpPr txBox="1"/>
          <p:nvPr/>
        </p:nvSpPr>
        <p:spPr>
          <a:xfrm>
            <a:off x="2479594" y="6081547"/>
            <a:ext cx="931665" cy="369332"/>
          </a:xfrm>
          <a:prstGeom prst="rect">
            <a:avLst/>
          </a:prstGeom>
          <a:noFill/>
        </p:spPr>
        <p:txBody>
          <a:bodyPr wrap="none" rtlCol="0">
            <a:spAutoFit/>
          </a:bodyPr>
          <a:lstStyle/>
          <a:p>
            <a:r>
              <a:rPr lang="en-US" dirty="0" smtClean="0">
                <a:latin typeface="Gill Sans MT" panose="020B0502020104020203" pitchFamily="34" charset="0"/>
              </a:rPr>
              <a:t>Nuclear</a:t>
            </a:r>
            <a:endParaRPr lang="en-US" dirty="0">
              <a:latin typeface="Gill Sans MT" panose="020B0502020104020203" pitchFamily="34" charset="0"/>
            </a:endParaRPr>
          </a:p>
        </p:txBody>
      </p:sp>
      <p:sp>
        <p:nvSpPr>
          <p:cNvPr id="21" name="Oval 20"/>
          <p:cNvSpPr/>
          <p:nvPr/>
        </p:nvSpPr>
        <p:spPr>
          <a:xfrm>
            <a:off x="491312" y="5709815"/>
            <a:ext cx="235974" cy="23597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22" name="Oval 21"/>
          <p:cNvSpPr/>
          <p:nvPr/>
        </p:nvSpPr>
        <p:spPr>
          <a:xfrm>
            <a:off x="492101" y="6113437"/>
            <a:ext cx="235974" cy="2359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23" name="Oval 22"/>
          <p:cNvSpPr/>
          <p:nvPr/>
        </p:nvSpPr>
        <p:spPr>
          <a:xfrm>
            <a:off x="2200586" y="6141149"/>
            <a:ext cx="235974" cy="235975"/>
          </a:xfrm>
          <a:prstGeom prst="ellipse">
            <a:avLst/>
          </a:prstGeom>
          <a:solidFill>
            <a:srgbClr val="D0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24" name="Oval 23"/>
          <p:cNvSpPr/>
          <p:nvPr/>
        </p:nvSpPr>
        <p:spPr>
          <a:xfrm>
            <a:off x="2195494" y="5723299"/>
            <a:ext cx="235974" cy="23597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25" name="Oval 24"/>
          <p:cNvSpPr/>
          <p:nvPr/>
        </p:nvSpPr>
        <p:spPr>
          <a:xfrm>
            <a:off x="2185261" y="5302146"/>
            <a:ext cx="235974" cy="23597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Tree>
    <p:extLst>
      <p:ext uri="{BB962C8B-B14F-4D97-AF65-F5344CB8AC3E}">
        <p14:creationId xmlns:p14="http://schemas.microsoft.com/office/powerpoint/2010/main" val="18297368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498" y="1111450"/>
            <a:ext cx="7974563" cy="53155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87044" y="280636"/>
            <a:ext cx="8118989" cy="614912"/>
          </a:xfrm>
          <a:prstGeom prst="rect">
            <a:avLst/>
          </a:prstGeom>
        </p:spPr>
        <p:txBody>
          <a:bodyPr wrap="square">
            <a:spAutoFit/>
          </a:bodyPr>
          <a:lstStyle/>
          <a:p>
            <a:pPr>
              <a:lnSpc>
                <a:spcPct val="115000"/>
              </a:lnSpc>
            </a:pPr>
            <a:r>
              <a:rPr lang="en-US" sz="3200" dirty="0" smtClean="0">
                <a:solidFill>
                  <a:srgbClr val="C00000"/>
                </a:solidFill>
                <a:latin typeface="Gill Sans MT" panose="020B0502020104020203" pitchFamily="34" charset="0"/>
                <a:ea typeface="Calibri" panose="020F0502020204030204" pitchFamily="34" charset="0"/>
                <a:cs typeface="Times New Roman" panose="02020603050405020304" pitchFamily="18" charset="0"/>
              </a:rPr>
              <a:t>Spatially distributed load (demand)</a:t>
            </a:r>
            <a:endParaRPr lang="en-US" dirty="0">
              <a:solidFill>
                <a:srgbClr val="C00000"/>
              </a:solidFill>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39373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236886" y="167235"/>
            <a:ext cx="4800079" cy="3214244"/>
          </a:xfrm>
          <a:prstGeom prst="rect">
            <a:avLst/>
          </a:prstGeom>
        </p:spPr>
      </p:pic>
      <p:sp>
        <p:nvSpPr>
          <p:cNvPr id="24" name="Down Arrow 23"/>
          <p:cNvSpPr/>
          <p:nvPr/>
        </p:nvSpPr>
        <p:spPr>
          <a:xfrm rot="3344286">
            <a:off x="5466316" y="1547986"/>
            <a:ext cx="472527" cy="2366905"/>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a:stretch>
            <a:fillRect/>
          </a:stretch>
        </p:blipFill>
        <p:spPr>
          <a:xfrm>
            <a:off x="6318804" y="-30980"/>
            <a:ext cx="2381985" cy="3029091"/>
          </a:xfrm>
          <a:prstGeom prst="rect">
            <a:avLst/>
          </a:prstGeom>
          <a:solidFill>
            <a:schemeClr val="bg1"/>
          </a:solidFill>
        </p:spPr>
      </p:pic>
      <p:grpSp>
        <p:nvGrpSpPr>
          <p:cNvPr id="43" name="Group 42"/>
          <p:cNvGrpSpPr/>
          <p:nvPr/>
        </p:nvGrpSpPr>
        <p:grpSpPr>
          <a:xfrm>
            <a:off x="343794" y="160523"/>
            <a:ext cx="5927762" cy="2249488"/>
            <a:chOff x="343794" y="160523"/>
            <a:chExt cx="5927762" cy="2249488"/>
          </a:xfrm>
        </p:grpSpPr>
        <p:sp>
          <p:nvSpPr>
            <p:cNvPr id="11" name="Rounded Rectangle 10"/>
            <p:cNvSpPr/>
            <p:nvPr/>
          </p:nvSpPr>
          <p:spPr>
            <a:xfrm>
              <a:off x="343794" y="160523"/>
              <a:ext cx="1900485" cy="2249488"/>
            </a:xfrm>
            <a:prstGeom prst="roundRect">
              <a:avLst/>
            </a:prstGeom>
            <a:solidFill>
              <a:schemeClr val="bg1">
                <a:alpha val="18824"/>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2244279" y="1088708"/>
              <a:ext cx="4027277" cy="488950"/>
            </a:xfrm>
            <a:prstGeom prst="right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ounded Rectangle 22"/>
          <p:cNvSpPr/>
          <p:nvPr/>
        </p:nvSpPr>
        <p:spPr>
          <a:xfrm>
            <a:off x="6325385" y="1529555"/>
            <a:ext cx="702906" cy="1082351"/>
          </a:xfrm>
          <a:prstGeom prst="roundRect">
            <a:avLst/>
          </a:prstGeom>
          <a:solidFill>
            <a:schemeClr val="bg1">
              <a:alpha val="53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178314" y="3592960"/>
            <a:ext cx="4647234" cy="2923823"/>
            <a:chOff x="178314" y="3592960"/>
            <a:chExt cx="4647234" cy="2923823"/>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9661" t="25114" r="24174" b="14075"/>
            <a:stretch/>
          </p:blipFill>
          <p:spPr>
            <a:xfrm>
              <a:off x="558800" y="3755138"/>
              <a:ext cx="3367480" cy="2761645"/>
            </a:xfrm>
            <a:prstGeom prst="rect">
              <a:avLst/>
            </a:prstGeom>
          </p:spPr>
        </p:pic>
        <p:sp>
          <p:nvSpPr>
            <p:cNvPr id="30" name="Rectangle 29"/>
            <p:cNvSpPr/>
            <p:nvPr/>
          </p:nvSpPr>
          <p:spPr>
            <a:xfrm>
              <a:off x="2481943" y="5896248"/>
              <a:ext cx="279918" cy="474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657822" y="6114661"/>
              <a:ext cx="367004" cy="402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312450" y="5059273"/>
              <a:ext cx="522515" cy="402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08110" y="3911707"/>
              <a:ext cx="365760" cy="110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390826" y="3984356"/>
              <a:ext cx="469715" cy="110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90990" y="5896248"/>
              <a:ext cx="1993140" cy="524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8580" y="4135542"/>
              <a:ext cx="485290" cy="4976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340427" y="4125307"/>
              <a:ext cx="485290" cy="4976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901799" y="5909577"/>
              <a:ext cx="485290" cy="497657"/>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49572" y="4222540"/>
              <a:ext cx="174929" cy="161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069351" y="5585205"/>
              <a:ext cx="174929" cy="161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044197" y="3781155"/>
              <a:ext cx="174929" cy="161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8314" y="3592960"/>
              <a:ext cx="4647234" cy="369332"/>
            </a:xfrm>
            <a:prstGeom prst="rect">
              <a:avLst/>
            </a:prstGeom>
            <a:noFill/>
          </p:spPr>
          <p:txBody>
            <a:bodyPr wrap="none" rtlCol="0">
              <a:spAutoFit/>
            </a:bodyPr>
            <a:lstStyle/>
            <a:p>
              <a:r>
                <a:rPr lang="en-US" dirty="0" smtClean="0">
                  <a:latin typeface="Gill Sans MT" panose="020B0502020104020203" pitchFamily="34" charset="0"/>
                </a:rPr>
                <a:t>Kirchoff’s Current &amp; Voltage Laws (DC approx.)</a:t>
              </a:r>
              <a:endParaRPr lang="en-US" dirty="0">
                <a:latin typeface="Gill Sans MT" panose="020B0502020104020203" pitchFamily="34" charset="0"/>
              </a:endParaRPr>
            </a:p>
          </p:txBody>
        </p:sp>
      </p:grpSp>
      <p:grpSp>
        <p:nvGrpSpPr>
          <p:cNvPr id="47" name="Group 46"/>
          <p:cNvGrpSpPr/>
          <p:nvPr/>
        </p:nvGrpSpPr>
        <p:grpSpPr>
          <a:xfrm>
            <a:off x="5339517" y="3367444"/>
            <a:ext cx="3644170" cy="1430808"/>
            <a:chOff x="5242294" y="5427192"/>
            <a:chExt cx="3644170" cy="1430808"/>
          </a:xfrm>
        </p:grpSpPr>
        <p:pic>
          <p:nvPicPr>
            <p:cNvPr id="16" name="Picture 15"/>
            <p:cNvPicPr>
              <a:picLocks noChangeAspect="1"/>
            </p:cNvPicPr>
            <p:nvPr/>
          </p:nvPicPr>
          <p:blipFill>
            <a:blip r:embed="rId6"/>
            <a:stretch>
              <a:fillRect/>
            </a:stretch>
          </p:blipFill>
          <p:spPr>
            <a:xfrm>
              <a:off x="5242294" y="5676561"/>
              <a:ext cx="2251242" cy="1016988"/>
            </a:xfrm>
            <a:prstGeom prst="rect">
              <a:avLst/>
            </a:prstGeom>
          </p:spPr>
        </p:pic>
        <p:pic>
          <p:nvPicPr>
            <p:cNvPr id="20" name="Picture 19"/>
            <p:cNvPicPr>
              <a:picLocks noChangeAspect="1"/>
            </p:cNvPicPr>
            <p:nvPr/>
          </p:nvPicPr>
          <p:blipFill rotWithShape="1">
            <a:blip r:embed="rId7"/>
            <a:srcRect l="20785" r="21655"/>
            <a:stretch/>
          </p:blipFill>
          <p:spPr>
            <a:xfrm>
              <a:off x="7513836" y="5427192"/>
              <a:ext cx="1372628" cy="1430808"/>
            </a:xfrm>
            <a:prstGeom prst="rect">
              <a:avLst/>
            </a:prstGeom>
          </p:spPr>
        </p:pic>
      </p:grpSp>
      <p:grpSp>
        <p:nvGrpSpPr>
          <p:cNvPr id="46" name="Group 45"/>
          <p:cNvGrpSpPr/>
          <p:nvPr/>
        </p:nvGrpSpPr>
        <p:grpSpPr>
          <a:xfrm>
            <a:off x="4903927" y="4798252"/>
            <a:ext cx="3986271" cy="1976469"/>
            <a:chOff x="4987941" y="3490358"/>
            <a:chExt cx="3986271" cy="1976469"/>
          </a:xfrm>
        </p:grpSpPr>
        <p:sp>
          <p:nvSpPr>
            <p:cNvPr id="33" name="TextBox 32"/>
            <p:cNvSpPr txBox="1"/>
            <p:nvPr/>
          </p:nvSpPr>
          <p:spPr>
            <a:xfrm>
              <a:off x="6187712" y="3490358"/>
              <a:ext cx="2191818" cy="369332"/>
            </a:xfrm>
            <a:prstGeom prst="rect">
              <a:avLst/>
            </a:prstGeom>
            <a:noFill/>
          </p:spPr>
          <p:txBody>
            <a:bodyPr wrap="none" rtlCol="0">
              <a:spAutoFit/>
            </a:bodyPr>
            <a:lstStyle/>
            <a:p>
              <a:r>
                <a:rPr lang="en-US" dirty="0" smtClean="0">
                  <a:latin typeface="Gill Sans MT" panose="020B0502020104020203" pitchFamily="34" charset="0"/>
                </a:rPr>
                <a:t>Load (Hub aggregate)</a:t>
              </a:r>
              <a:endParaRPr lang="en-US" dirty="0">
                <a:latin typeface="Gill Sans MT" panose="020B0502020104020203" pitchFamily="34" charset="0"/>
              </a:endParaRPr>
            </a:p>
          </p:txBody>
        </p:sp>
        <p:sp>
          <p:nvSpPr>
            <p:cNvPr id="35" name="TextBox 34"/>
            <p:cNvSpPr txBox="1"/>
            <p:nvPr/>
          </p:nvSpPr>
          <p:spPr>
            <a:xfrm rot="16200000">
              <a:off x="4797504" y="4265501"/>
              <a:ext cx="780983" cy="400110"/>
            </a:xfrm>
            <a:prstGeom prst="rect">
              <a:avLst/>
            </a:prstGeom>
            <a:noFill/>
          </p:spPr>
          <p:txBody>
            <a:bodyPr wrap="none" rtlCol="0">
              <a:spAutoFit/>
            </a:bodyPr>
            <a:lstStyle/>
            <a:p>
              <a:r>
                <a:rPr lang="en-US" sz="2000" dirty="0" smtClean="0">
                  <a:latin typeface="Gill Sans MT" panose="020B0502020104020203" pitchFamily="34" charset="0"/>
                </a:rPr>
                <a:t>MWh</a:t>
              </a:r>
              <a:endParaRPr lang="en-US" sz="2000" dirty="0">
                <a:latin typeface="Gill Sans MT" panose="020B0502020104020203" pitchFamily="34" charset="0"/>
              </a:endParaRPr>
            </a:p>
          </p:txBody>
        </p:sp>
        <p:sp>
          <p:nvSpPr>
            <p:cNvPr id="15" name="TextBox 14"/>
            <p:cNvSpPr txBox="1"/>
            <p:nvPr/>
          </p:nvSpPr>
          <p:spPr>
            <a:xfrm>
              <a:off x="5104287" y="3676014"/>
              <a:ext cx="567528" cy="1631216"/>
            </a:xfrm>
            <a:prstGeom prst="rect">
              <a:avLst/>
            </a:prstGeom>
            <a:noFill/>
          </p:spPr>
          <p:txBody>
            <a:bodyPr wrap="none" rtlCol="0">
              <a:spAutoFit/>
            </a:bodyPr>
            <a:lstStyle/>
            <a:p>
              <a:pPr algn="r"/>
              <a:r>
                <a:rPr lang="en-US" sz="1600" dirty="0" smtClean="0">
                  <a:latin typeface="Gill Sans MT" panose="020B0502020104020203" pitchFamily="34" charset="0"/>
                </a:rPr>
                <a:t>Peak</a:t>
              </a:r>
            </a:p>
            <a:p>
              <a:pPr algn="r"/>
              <a:endParaRPr lang="en-US" sz="1600" dirty="0">
                <a:latin typeface="Gill Sans MT" panose="020B0502020104020203" pitchFamily="34" charset="0"/>
              </a:endParaRPr>
            </a:p>
            <a:p>
              <a:pPr algn="r"/>
              <a:endParaRPr lang="en-US" sz="1600" dirty="0" smtClean="0">
                <a:latin typeface="Gill Sans MT" panose="020B0502020104020203" pitchFamily="34" charset="0"/>
              </a:endParaRPr>
            </a:p>
            <a:p>
              <a:pPr algn="r"/>
              <a:endParaRPr lang="en-US" sz="1600" dirty="0">
                <a:latin typeface="Gill Sans MT" panose="020B0502020104020203" pitchFamily="34" charset="0"/>
              </a:endParaRPr>
            </a:p>
            <a:p>
              <a:pPr algn="r"/>
              <a:endParaRPr lang="en-US" sz="1600" dirty="0" smtClean="0">
                <a:latin typeface="Gill Sans MT" panose="020B0502020104020203" pitchFamily="34" charset="0"/>
              </a:endParaRPr>
            </a:p>
            <a:p>
              <a:pPr algn="r"/>
              <a:r>
                <a:rPr lang="en-US" sz="1600" dirty="0">
                  <a:latin typeface="Gill Sans MT" panose="020B0502020104020203" pitchFamily="34" charset="0"/>
                </a:rPr>
                <a:t>0</a:t>
              </a:r>
            </a:p>
          </p:txBody>
        </p:sp>
        <p:sp>
          <p:nvSpPr>
            <p:cNvPr id="19" name="TextBox 18"/>
            <p:cNvSpPr txBox="1"/>
            <p:nvPr/>
          </p:nvSpPr>
          <p:spPr>
            <a:xfrm>
              <a:off x="5595402" y="5159050"/>
              <a:ext cx="3378810" cy="307777"/>
            </a:xfrm>
            <a:prstGeom prst="rect">
              <a:avLst/>
            </a:prstGeom>
            <a:noFill/>
          </p:spPr>
          <p:txBody>
            <a:bodyPr wrap="none" rtlCol="0">
              <a:spAutoFit/>
            </a:bodyPr>
            <a:lstStyle/>
            <a:p>
              <a:r>
                <a:rPr lang="en-US" sz="1400" dirty="0" smtClean="0">
                  <a:latin typeface="Gill Sans MT" panose="020B0502020104020203" pitchFamily="34" charset="0"/>
                </a:rPr>
                <a:t>J    F   M    A    M    J   </a:t>
              </a:r>
              <a:r>
                <a:rPr lang="en-US" sz="1400" dirty="0" err="1" smtClean="0">
                  <a:latin typeface="Gill Sans MT" panose="020B0502020104020203" pitchFamily="34" charset="0"/>
                </a:rPr>
                <a:t>J</a:t>
              </a:r>
              <a:r>
                <a:rPr lang="en-US" sz="1400" dirty="0" smtClean="0">
                  <a:latin typeface="Gill Sans MT" panose="020B0502020104020203" pitchFamily="34" charset="0"/>
                </a:rPr>
                <a:t>    A    S   O    N   D</a:t>
              </a:r>
              <a:endParaRPr lang="en-US" sz="1400" dirty="0">
                <a:latin typeface="Gill Sans MT" panose="020B0502020104020203" pitchFamily="34" charset="0"/>
              </a:endParaRPr>
            </a:p>
          </p:txBody>
        </p:sp>
        <p:graphicFrame>
          <p:nvGraphicFramePr>
            <p:cNvPr id="42" name="Chart 41"/>
            <p:cNvGraphicFramePr>
              <a:graphicFrameLocks/>
            </p:cNvGraphicFramePr>
            <p:nvPr>
              <p:extLst/>
            </p:nvPr>
          </p:nvGraphicFramePr>
          <p:xfrm>
            <a:off x="5482157" y="3755138"/>
            <a:ext cx="3492055" cy="1557800"/>
          </p:xfrm>
          <a:graphic>
            <a:graphicData uri="http://schemas.openxmlformats.org/drawingml/2006/chart">
              <c:chart xmlns:c="http://schemas.openxmlformats.org/drawingml/2006/chart" xmlns:r="http://schemas.openxmlformats.org/officeDocument/2006/relationships" r:id="rId8"/>
            </a:graphicData>
          </a:graphic>
        </p:graphicFrame>
      </p:grpSp>
      <p:sp>
        <p:nvSpPr>
          <p:cNvPr id="29" name="Rounded Rectangle 28"/>
          <p:cNvSpPr/>
          <p:nvPr/>
        </p:nvSpPr>
        <p:spPr>
          <a:xfrm>
            <a:off x="1729822" y="5850860"/>
            <a:ext cx="858416" cy="615378"/>
          </a:xfrm>
          <a:prstGeom prst="roundRect">
            <a:avLst/>
          </a:prstGeom>
          <a:solidFill>
            <a:schemeClr val="bg1">
              <a:alpha val="3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rot="16200000">
            <a:off x="3484760" y="5034028"/>
            <a:ext cx="447574" cy="2234008"/>
          </a:xfrm>
          <a:prstGeom prst="downArrow">
            <a:avLst>
              <a:gd name="adj1" fmla="val 50000"/>
              <a:gd name="adj2" fmla="val 6232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75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29"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06494" y="3243473"/>
            <a:ext cx="2642948" cy="3112695"/>
            <a:chOff x="7186424" y="5427192"/>
            <a:chExt cx="2251242" cy="2595543"/>
          </a:xfrm>
        </p:grpSpPr>
        <p:pic>
          <p:nvPicPr>
            <p:cNvPr id="7" name="Picture 6"/>
            <p:cNvPicPr>
              <a:picLocks noChangeAspect="1"/>
            </p:cNvPicPr>
            <p:nvPr/>
          </p:nvPicPr>
          <p:blipFill>
            <a:blip r:embed="rId3"/>
            <a:stretch>
              <a:fillRect/>
            </a:stretch>
          </p:blipFill>
          <p:spPr>
            <a:xfrm>
              <a:off x="7186424" y="7005747"/>
              <a:ext cx="2251242" cy="1016988"/>
            </a:xfrm>
            <a:prstGeom prst="rect">
              <a:avLst/>
            </a:prstGeom>
          </p:spPr>
        </p:pic>
        <p:pic>
          <p:nvPicPr>
            <p:cNvPr id="8" name="Picture 7"/>
            <p:cNvPicPr>
              <a:picLocks noChangeAspect="1"/>
            </p:cNvPicPr>
            <p:nvPr/>
          </p:nvPicPr>
          <p:blipFill rotWithShape="1">
            <a:blip r:embed="rId4"/>
            <a:srcRect l="20785" r="21655"/>
            <a:stretch/>
          </p:blipFill>
          <p:spPr>
            <a:xfrm>
              <a:off x="7513836" y="5427192"/>
              <a:ext cx="1372628" cy="1430808"/>
            </a:xfrm>
            <a:prstGeom prst="rect">
              <a:avLst/>
            </a:prstGeom>
          </p:spPr>
        </p:pic>
      </p:grpSp>
      <p:graphicFrame>
        <p:nvGraphicFramePr>
          <p:cNvPr id="2" name="Chart 1"/>
          <p:cNvGraphicFramePr>
            <a:graphicFrameLocks/>
          </p:cNvGraphicFramePr>
          <p:nvPr>
            <p:extLst>
              <p:ext uri="{D42A27DB-BD31-4B8C-83A1-F6EECF244321}">
                <p14:modId xmlns:p14="http://schemas.microsoft.com/office/powerpoint/2010/main" val="749090117"/>
              </p:ext>
            </p:extLst>
          </p:nvPr>
        </p:nvGraphicFramePr>
        <p:xfrm>
          <a:off x="-127221" y="91513"/>
          <a:ext cx="9072439" cy="3291840"/>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5"/>
          <p:cNvSpPr txBox="1"/>
          <p:nvPr/>
        </p:nvSpPr>
        <p:spPr>
          <a:xfrm>
            <a:off x="1160041" y="2659565"/>
            <a:ext cx="7785177"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solidFill>
                  <a:schemeClr val="tx1"/>
                </a:solidFill>
                <a:latin typeface="Gill Sans MT" panose="020B0502020104020203" pitchFamily="34" charset="0"/>
              </a:rPr>
              <a:t>0              24               48               72              96             120            144            168				</a:t>
            </a:r>
            <a:endParaRPr lang="en-US" sz="1600" dirty="0">
              <a:solidFill>
                <a:schemeClr val="tx1"/>
              </a:solidFill>
              <a:latin typeface="Gill Sans MT" panose="020B0502020104020203" pitchFamily="34" charset="0"/>
            </a:endParaRPr>
          </a:p>
        </p:txBody>
      </p:sp>
      <p:sp>
        <p:nvSpPr>
          <p:cNvPr id="5" name="TextBox 4"/>
          <p:cNvSpPr txBox="1"/>
          <p:nvPr/>
        </p:nvSpPr>
        <p:spPr>
          <a:xfrm>
            <a:off x="2086550" y="1738855"/>
            <a:ext cx="5849358" cy="400110"/>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latin typeface="Gill Sans MT" panose="020B0502020104020203" pitchFamily="34" charset="0"/>
              </a:rPr>
              <a:t>Hourly schedule </a:t>
            </a:r>
            <a:r>
              <a:rPr lang="en-US" sz="2000" dirty="0" smtClean="0">
                <a:solidFill>
                  <a:schemeClr val="bg1"/>
                </a:solidFill>
                <a:effectLst>
                  <a:outerShdw blurRad="38100" dist="38100" dir="2700000" algn="tl">
                    <a:srgbClr val="000000">
                      <a:alpha val="43137"/>
                    </a:srgbClr>
                  </a:outerShdw>
                </a:effectLst>
                <a:latin typeface="Gill Sans MT" panose="020B0502020104020203" pitchFamily="34" charset="0"/>
              </a:rPr>
              <a:t>(</a:t>
            </a:r>
            <a:r>
              <a:rPr lang="en-US" sz="2000" dirty="0" smtClean="0">
                <a:solidFill>
                  <a:schemeClr val="bg1"/>
                </a:solidFill>
                <a:effectLst>
                  <a:outerShdw blurRad="38100" dist="38100" dir="2700000" algn="tl">
                    <a:srgbClr val="000000">
                      <a:alpha val="43137"/>
                    </a:srgbClr>
                  </a:outerShdw>
                </a:effectLst>
                <a:latin typeface="Gill Sans MT" panose="020B0502020104020203" pitchFamily="34" charset="0"/>
                <a:sym typeface="Wingdings" panose="05000000000000000000" pitchFamily="2" charset="2"/>
              </a:rPr>
              <a:t> </a:t>
            </a:r>
            <a:r>
              <a:rPr lang="en-US" sz="2000" dirty="0" smtClean="0">
                <a:solidFill>
                  <a:schemeClr val="bg1"/>
                </a:solidFill>
                <a:effectLst>
                  <a:outerShdw blurRad="38100" dist="38100" dir="2700000" algn="tl">
                    <a:srgbClr val="000000">
                      <a:alpha val="43137"/>
                    </a:srgbClr>
                  </a:outerShdw>
                </a:effectLst>
                <a:latin typeface="Gill Sans MT" panose="020B0502020104020203" pitchFamily="34" charset="0"/>
              </a:rPr>
              <a:t>production, costs, emissions, etc.)</a:t>
            </a:r>
            <a:endParaRPr lang="en-US" sz="2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pic>
        <p:nvPicPr>
          <p:cNvPr id="26" name="Picture 25"/>
          <p:cNvPicPr>
            <a:picLocks noChangeAspect="1"/>
          </p:cNvPicPr>
          <p:nvPr/>
        </p:nvPicPr>
        <p:blipFill>
          <a:blip r:embed="rId6"/>
          <a:stretch>
            <a:fillRect/>
          </a:stretch>
        </p:blipFill>
        <p:spPr>
          <a:xfrm>
            <a:off x="4636876" y="3648510"/>
            <a:ext cx="4507124" cy="2908831"/>
          </a:xfrm>
          <a:prstGeom prst="rect">
            <a:avLst/>
          </a:prstGeom>
        </p:spPr>
      </p:pic>
      <p:sp>
        <p:nvSpPr>
          <p:cNvPr id="27" name="Freeform 26"/>
          <p:cNvSpPr/>
          <p:nvPr/>
        </p:nvSpPr>
        <p:spPr>
          <a:xfrm>
            <a:off x="5427736" y="4056446"/>
            <a:ext cx="3073038" cy="1786069"/>
          </a:xfrm>
          <a:custGeom>
            <a:avLst/>
            <a:gdLst>
              <a:gd name="connsiteX0" fmla="*/ 0 w 6037943"/>
              <a:gd name="connsiteY0" fmla="*/ 3657600 h 3657600"/>
              <a:gd name="connsiteX1" fmla="*/ 2685143 w 6037943"/>
              <a:gd name="connsiteY1" fmla="*/ 3497943 h 3657600"/>
              <a:gd name="connsiteX2" fmla="*/ 5210629 w 6037943"/>
              <a:gd name="connsiteY2" fmla="*/ 2714172 h 3657600"/>
              <a:gd name="connsiteX3" fmla="*/ 6037943 w 6037943"/>
              <a:gd name="connsiteY3" fmla="*/ 0 h 3657600"/>
              <a:gd name="connsiteX4" fmla="*/ 6037943 w 6037943"/>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943" h="3657600">
                <a:moveTo>
                  <a:pt x="0" y="3657600"/>
                </a:moveTo>
                <a:cubicBezTo>
                  <a:pt x="908352" y="3656390"/>
                  <a:pt x="1816705" y="3655181"/>
                  <a:pt x="2685143" y="3497943"/>
                </a:cubicBezTo>
                <a:cubicBezTo>
                  <a:pt x="3553581" y="3340705"/>
                  <a:pt x="4651829" y="3297162"/>
                  <a:pt x="5210629" y="2714172"/>
                </a:cubicBezTo>
                <a:cubicBezTo>
                  <a:pt x="5769429" y="2131182"/>
                  <a:pt x="6037943" y="0"/>
                  <a:pt x="6037943" y="0"/>
                </a:cubicBezTo>
                <a:lnTo>
                  <a:pt x="6037943" y="0"/>
                </a:lnTo>
              </a:path>
            </a:pathLst>
          </a:cu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cxnSp>
        <p:nvCxnSpPr>
          <p:cNvPr id="28" name="Straight Connector 27"/>
          <p:cNvCxnSpPr/>
          <p:nvPr/>
        </p:nvCxnSpPr>
        <p:spPr>
          <a:xfrm>
            <a:off x="7864817" y="3997548"/>
            <a:ext cx="1" cy="19070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374070" y="5476064"/>
            <a:ext cx="2468880" cy="501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78906" y="3999266"/>
            <a:ext cx="1" cy="192024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250729" y="3984323"/>
            <a:ext cx="1" cy="192024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385004" y="5674384"/>
            <a:ext cx="1828800" cy="3781"/>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374070" y="4290806"/>
            <a:ext cx="3108960" cy="7690"/>
          </a:xfrm>
          <a:prstGeom prst="line">
            <a:avLst/>
          </a:prstGeom>
          <a:ln w="38100">
            <a:solidFill>
              <a:srgbClr val="0070C0"/>
            </a:solidFill>
            <a:prstDash val="sysDot"/>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271830" y="3640570"/>
            <a:ext cx="4428930" cy="2908831"/>
            <a:chOff x="271830" y="3640570"/>
            <a:chExt cx="4428930" cy="2908831"/>
          </a:xfrm>
        </p:grpSpPr>
        <p:pic>
          <p:nvPicPr>
            <p:cNvPr id="25" name="Picture 24"/>
            <p:cNvPicPr>
              <a:picLocks noChangeAspect="1"/>
            </p:cNvPicPr>
            <p:nvPr/>
          </p:nvPicPr>
          <p:blipFill>
            <a:blip r:embed="rId7"/>
            <a:stretch>
              <a:fillRect/>
            </a:stretch>
          </p:blipFill>
          <p:spPr>
            <a:xfrm>
              <a:off x="271830" y="3640570"/>
              <a:ext cx="4428930" cy="2908831"/>
            </a:xfrm>
            <a:prstGeom prst="rect">
              <a:avLst/>
            </a:prstGeom>
          </p:spPr>
        </p:pic>
        <p:sp>
          <p:nvSpPr>
            <p:cNvPr id="42" name="Rectangle 41"/>
            <p:cNvSpPr/>
            <p:nvPr/>
          </p:nvSpPr>
          <p:spPr>
            <a:xfrm>
              <a:off x="954977" y="5409814"/>
              <a:ext cx="806207" cy="198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079818" y="5548313"/>
              <a:ext cx="257794" cy="356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956114" y="5588352"/>
              <a:ext cx="584775" cy="276999"/>
            </a:xfrm>
            <a:prstGeom prst="rect">
              <a:avLst/>
            </a:prstGeom>
            <a:solidFill>
              <a:schemeClr val="bg1"/>
            </a:solidFill>
          </p:spPr>
          <p:txBody>
            <a:bodyPr wrap="none" rtlCol="0">
              <a:spAutoFit/>
            </a:bodyPr>
            <a:lstStyle/>
            <a:p>
              <a:r>
                <a:rPr lang="en-US" sz="1200" dirty="0" smtClean="0">
                  <a:latin typeface="Gill Sans MT" panose="020B0502020104020203" pitchFamily="34" charset="0"/>
                </a:rPr>
                <a:t>Hydro</a:t>
              </a:r>
              <a:endParaRPr lang="en-US" sz="1200" dirty="0">
                <a:latin typeface="Gill Sans MT" panose="020B0502020104020203" pitchFamily="34" charset="0"/>
              </a:endParaRPr>
            </a:p>
          </p:txBody>
        </p:sp>
      </p:grpSp>
      <p:sp>
        <p:nvSpPr>
          <p:cNvPr id="45" name="TextBox 44"/>
          <p:cNvSpPr txBox="1"/>
          <p:nvPr/>
        </p:nvSpPr>
        <p:spPr>
          <a:xfrm>
            <a:off x="7397956" y="3570658"/>
            <a:ext cx="889987" cy="338554"/>
          </a:xfrm>
          <a:prstGeom prst="rect">
            <a:avLst/>
          </a:prstGeom>
          <a:noFill/>
        </p:spPr>
        <p:txBody>
          <a:bodyPr wrap="none" rtlCol="0">
            <a:spAutoFit/>
          </a:bodyPr>
          <a:lstStyle/>
          <a:p>
            <a:r>
              <a:rPr lang="en-US" sz="1600" dirty="0" smtClean="0">
                <a:latin typeface="Gill Sans MT" panose="020B0502020104020203" pitchFamily="34" charset="0"/>
              </a:rPr>
              <a:t>Demand</a:t>
            </a:r>
            <a:endParaRPr lang="en-US" sz="1600" dirty="0">
              <a:latin typeface="Gill Sans MT" panose="020B0502020104020203" pitchFamily="34" charset="0"/>
            </a:endParaRPr>
          </a:p>
        </p:txBody>
      </p:sp>
      <p:sp>
        <p:nvSpPr>
          <p:cNvPr id="4" name="Right Arrow 3"/>
          <p:cNvSpPr/>
          <p:nvPr/>
        </p:nvSpPr>
        <p:spPr>
          <a:xfrm>
            <a:off x="7935908" y="4415973"/>
            <a:ext cx="461175" cy="32601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flipH="1">
            <a:off x="7284117" y="4409358"/>
            <a:ext cx="508707" cy="35188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528199" y="5131862"/>
            <a:ext cx="1542410" cy="338554"/>
          </a:xfrm>
          <a:prstGeom prst="rect">
            <a:avLst/>
          </a:prstGeom>
          <a:noFill/>
        </p:spPr>
        <p:txBody>
          <a:bodyPr wrap="none" rtlCol="0">
            <a:spAutoFit/>
          </a:bodyPr>
          <a:lstStyle/>
          <a:p>
            <a:r>
              <a:rPr lang="en-US" sz="1600" dirty="0" smtClean="0">
                <a:latin typeface="Gill Sans MT" panose="020B0502020104020203" pitchFamily="34" charset="0"/>
              </a:rPr>
              <a:t>Wholesale Price</a:t>
            </a:r>
            <a:endParaRPr lang="en-US" sz="1600" dirty="0">
              <a:latin typeface="Gill Sans MT" panose="020B0502020104020203" pitchFamily="34" charset="0"/>
            </a:endParaRPr>
          </a:p>
        </p:txBody>
      </p:sp>
      <p:sp>
        <p:nvSpPr>
          <p:cNvPr id="35" name="TextBox 34"/>
          <p:cNvSpPr txBox="1"/>
          <p:nvPr/>
        </p:nvSpPr>
        <p:spPr>
          <a:xfrm>
            <a:off x="5488191" y="3941256"/>
            <a:ext cx="1542410" cy="338554"/>
          </a:xfrm>
          <a:prstGeom prst="rect">
            <a:avLst/>
          </a:prstGeom>
          <a:noFill/>
        </p:spPr>
        <p:txBody>
          <a:bodyPr wrap="none" rtlCol="0">
            <a:spAutoFit/>
          </a:bodyPr>
          <a:lstStyle/>
          <a:p>
            <a:r>
              <a:rPr lang="en-US" sz="1600" dirty="0" smtClean="0">
                <a:solidFill>
                  <a:srgbClr val="0070C0"/>
                </a:solidFill>
                <a:latin typeface="Gill Sans MT" panose="020B0502020104020203" pitchFamily="34" charset="0"/>
              </a:rPr>
              <a:t>Wholesale Price</a:t>
            </a:r>
            <a:endParaRPr lang="en-US" sz="1600" dirty="0">
              <a:solidFill>
                <a:srgbClr val="0070C0"/>
              </a:solidFill>
              <a:latin typeface="Gill Sans MT" panose="020B0502020104020203" pitchFamily="34" charset="0"/>
            </a:endParaRPr>
          </a:p>
        </p:txBody>
      </p:sp>
      <p:sp>
        <p:nvSpPr>
          <p:cNvPr id="36" name="TextBox 35"/>
          <p:cNvSpPr txBox="1"/>
          <p:nvPr/>
        </p:nvSpPr>
        <p:spPr>
          <a:xfrm>
            <a:off x="5520975" y="5339697"/>
            <a:ext cx="1542410" cy="338554"/>
          </a:xfrm>
          <a:prstGeom prst="rect">
            <a:avLst/>
          </a:prstGeom>
          <a:noFill/>
        </p:spPr>
        <p:txBody>
          <a:bodyPr wrap="none" rtlCol="0">
            <a:spAutoFit/>
          </a:bodyPr>
          <a:lstStyle/>
          <a:p>
            <a:r>
              <a:rPr lang="en-US" sz="1600" dirty="0" smtClean="0">
                <a:solidFill>
                  <a:srgbClr val="00B050"/>
                </a:solidFill>
                <a:latin typeface="Gill Sans MT" panose="020B0502020104020203" pitchFamily="34" charset="0"/>
              </a:rPr>
              <a:t>Wholesale Price</a:t>
            </a:r>
            <a:endParaRPr lang="en-US" sz="1600" dirty="0">
              <a:solidFill>
                <a:srgbClr val="00B050"/>
              </a:solidFill>
              <a:latin typeface="Gill Sans MT" panose="020B0502020104020203" pitchFamily="34" charset="0"/>
            </a:endParaRPr>
          </a:p>
        </p:txBody>
      </p:sp>
    </p:spTree>
    <p:extLst>
      <p:ext uri="{BB962C8B-B14F-4D97-AF65-F5344CB8AC3E}">
        <p14:creationId xmlns:p14="http://schemas.microsoft.com/office/powerpoint/2010/main" val="233200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5" grpId="0"/>
      <p:bldP spid="4" grpId="0" animBg="1"/>
      <p:bldP spid="34" grpId="0" animBg="1"/>
      <p:bldP spid="9" grpId="0"/>
      <p:bldP spid="9" grpId="1"/>
      <p:bldP spid="35" grpId="0"/>
      <p:bldP spid="35" grpId="1"/>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3752359" y="1948292"/>
            <a:ext cx="1913947" cy="1973883"/>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66" name="Rectangle 165"/>
          <p:cNvSpPr/>
          <p:nvPr/>
        </p:nvSpPr>
        <p:spPr>
          <a:xfrm>
            <a:off x="1563694" y="2635753"/>
            <a:ext cx="932043" cy="112592"/>
          </a:xfrm>
          <a:prstGeom prst="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59" name="Rectangle 158"/>
          <p:cNvSpPr/>
          <p:nvPr/>
        </p:nvSpPr>
        <p:spPr>
          <a:xfrm rot="10800000">
            <a:off x="6950199" y="3346787"/>
            <a:ext cx="1018435" cy="107461"/>
          </a:xfrm>
          <a:prstGeom prst="rect">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28" name="Circular Arrow 127"/>
          <p:cNvSpPr/>
          <p:nvPr/>
        </p:nvSpPr>
        <p:spPr>
          <a:xfrm rot="19161972">
            <a:off x="4212955" y="2545963"/>
            <a:ext cx="936284" cy="963845"/>
          </a:xfrm>
          <a:prstGeom prst="circularArrow">
            <a:avLst>
              <a:gd name="adj1" fmla="val 11233"/>
              <a:gd name="adj2" fmla="val 1142316"/>
              <a:gd name="adj3" fmla="val 20499279"/>
              <a:gd name="adj4" fmla="val 10978566"/>
              <a:gd name="adj5" fmla="val 13731"/>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Gill Sans MT" panose="020B0502020104020203" pitchFamily="34" charset="0"/>
            </a:endParaRPr>
          </a:p>
        </p:txBody>
      </p:sp>
      <p:sp>
        <p:nvSpPr>
          <p:cNvPr id="7" name="TextBox 6"/>
          <p:cNvSpPr txBox="1"/>
          <p:nvPr/>
        </p:nvSpPr>
        <p:spPr>
          <a:xfrm>
            <a:off x="3961602" y="2109315"/>
            <a:ext cx="1431611" cy="369332"/>
          </a:xfrm>
          <a:prstGeom prst="rect">
            <a:avLst/>
          </a:prstGeom>
          <a:noFill/>
        </p:spPr>
        <p:txBody>
          <a:bodyPr wrap="square" rtlCol="0">
            <a:spAutoFit/>
          </a:bodyPr>
          <a:lstStyle/>
          <a:p>
            <a:pPr algn="ctr"/>
            <a:r>
              <a:rPr lang="en-US" dirty="0">
                <a:latin typeface="Gill Sans MT" panose="020B0502020104020203" pitchFamily="34" charset="0"/>
              </a:rPr>
              <a:t>Demand</a:t>
            </a:r>
          </a:p>
        </p:txBody>
      </p:sp>
      <p:sp>
        <p:nvSpPr>
          <p:cNvPr id="139" name="Rectangle 138"/>
          <p:cNvSpPr/>
          <p:nvPr/>
        </p:nvSpPr>
        <p:spPr>
          <a:xfrm>
            <a:off x="3505436" y="2642443"/>
            <a:ext cx="1052228" cy="109607"/>
          </a:xfrm>
          <a:prstGeom prst="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2" name="Rectangle 141"/>
          <p:cNvSpPr/>
          <p:nvPr/>
        </p:nvSpPr>
        <p:spPr>
          <a:xfrm>
            <a:off x="4467063" y="2699800"/>
            <a:ext cx="67902" cy="599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3" name="Rectangle 142"/>
          <p:cNvSpPr/>
          <p:nvPr/>
        </p:nvSpPr>
        <p:spPr>
          <a:xfrm>
            <a:off x="4525147" y="2683679"/>
            <a:ext cx="32517" cy="648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4" name="Rectangle 143"/>
          <p:cNvSpPr/>
          <p:nvPr/>
        </p:nvSpPr>
        <p:spPr>
          <a:xfrm rot="4136620">
            <a:off x="4507976" y="2654605"/>
            <a:ext cx="45719" cy="1598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nvGrpSpPr>
          <p:cNvPr id="152" name="Group 151"/>
          <p:cNvGrpSpPr/>
          <p:nvPr/>
        </p:nvGrpSpPr>
        <p:grpSpPr>
          <a:xfrm rot="10800000">
            <a:off x="4256474" y="2606326"/>
            <a:ext cx="1670450" cy="963845"/>
            <a:chOff x="9101327" y="5606904"/>
            <a:chExt cx="2348673" cy="1285127"/>
          </a:xfrm>
        </p:grpSpPr>
        <p:sp>
          <p:nvSpPr>
            <p:cNvPr id="145" name="Circular Arrow 144"/>
            <p:cNvSpPr/>
            <p:nvPr/>
          </p:nvSpPr>
          <p:spPr>
            <a:xfrm rot="19161972">
              <a:off x="10133575" y="5606904"/>
              <a:ext cx="1316425" cy="1285127"/>
            </a:xfrm>
            <a:prstGeom prst="circularArrow">
              <a:avLst>
                <a:gd name="adj1" fmla="val 11233"/>
                <a:gd name="adj2" fmla="val 1142316"/>
                <a:gd name="adj3" fmla="val 20499279"/>
                <a:gd name="adj4" fmla="val 10978566"/>
                <a:gd name="adj5" fmla="val 13731"/>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Gill Sans MT" panose="020B0502020104020203" pitchFamily="34" charset="0"/>
              </a:endParaRPr>
            </a:p>
          </p:txBody>
        </p:sp>
        <p:sp>
          <p:nvSpPr>
            <p:cNvPr id="146" name="Rectangle 145"/>
            <p:cNvSpPr/>
            <p:nvPr/>
          </p:nvSpPr>
          <p:spPr>
            <a:xfrm>
              <a:off x="9101327" y="5738429"/>
              <a:ext cx="1500808" cy="142624"/>
            </a:xfrm>
            <a:prstGeom prst="rect">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7" name="Rectangle 146"/>
            <p:cNvSpPr/>
            <p:nvPr/>
          </p:nvSpPr>
          <p:spPr>
            <a:xfrm>
              <a:off x="10586381" y="5745552"/>
              <a:ext cx="61119" cy="114021"/>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8" name="Rectangle 147"/>
            <p:cNvSpPr/>
            <p:nvPr/>
          </p:nvSpPr>
          <p:spPr>
            <a:xfrm>
              <a:off x="10375595" y="5832552"/>
              <a:ext cx="182849" cy="60959"/>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9" name="Rectangle 148"/>
            <p:cNvSpPr/>
            <p:nvPr/>
          </p:nvSpPr>
          <p:spPr>
            <a:xfrm>
              <a:off x="10577005" y="5798452"/>
              <a:ext cx="64281" cy="61123"/>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50" name="Rectangle 149"/>
            <p:cNvSpPr/>
            <p:nvPr/>
          </p:nvSpPr>
          <p:spPr>
            <a:xfrm rot="4136620">
              <a:off x="10569493" y="5747205"/>
              <a:ext cx="47809" cy="224743"/>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grpSp>
        <p:nvGrpSpPr>
          <p:cNvPr id="153" name="Group 152"/>
          <p:cNvGrpSpPr/>
          <p:nvPr/>
        </p:nvGrpSpPr>
        <p:grpSpPr>
          <a:xfrm>
            <a:off x="2174813" y="1948291"/>
            <a:ext cx="1411243" cy="1973883"/>
            <a:chOff x="2840992" y="2072227"/>
            <a:chExt cx="1984224" cy="2118673"/>
          </a:xfrm>
        </p:grpSpPr>
        <p:sp>
          <p:nvSpPr>
            <p:cNvPr id="31" name="Rounded Rectangle 30"/>
            <p:cNvSpPr/>
            <p:nvPr/>
          </p:nvSpPr>
          <p:spPr>
            <a:xfrm>
              <a:off x="2876321" y="2072227"/>
              <a:ext cx="1943481" cy="2118673"/>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pic>
          <p:nvPicPr>
            <p:cNvPr id="32" name="Picture 31"/>
            <p:cNvPicPr>
              <a:picLocks noChangeAspect="1"/>
            </p:cNvPicPr>
            <p:nvPr/>
          </p:nvPicPr>
          <p:blipFill>
            <a:blip r:embed="rId3"/>
            <a:stretch>
              <a:fillRect/>
            </a:stretch>
          </p:blipFill>
          <p:spPr>
            <a:xfrm>
              <a:off x="3986688" y="3204329"/>
              <a:ext cx="648242" cy="508598"/>
            </a:xfrm>
            <a:prstGeom prst="rect">
              <a:avLst/>
            </a:prstGeom>
          </p:spPr>
        </p:pic>
        <p:pic>
          <p:nvPicPr>
            <p:cNvPr id="67" name="Picture 66"/>
            <p:cNvPicPr>
              <a:picLocks noChangeAspect="1"/>
            </p:cNvPicPr>
            <p:nvPr/>
          </p:nvPicPr>
          <p:blipFill>
            <a:blip r:embed="rId4"/>
            <a:stretch>
              <a:fillRect/>
            </a:stretch>
          </p:blipFill>
          <p:spPr>
            <a:xfrm>
              <a:off x="3171725" y="3131563"/>
              <a:ext cx="643054" cy="685923"/>
            </a:xfrm>
            <a:prstGeom prst="rect">
              <a:avLst/>
            </a:prstGeom>
          </p:spPr>
        </p:pic>
        <p:sp>
          <p:nvSpPr>
            <p:cNvPr id="68" name="TextBox 67"/>
            <p:cNvSpPr txBox="1"/>
            <p:nvPr/>
          </p:nvSpPr>
          <p:spPr>
            <a:xfrm>
              <a:off x="2840992" y="2158791"/>
              <a:ext cx="1984224" cy="693741"/>
            </a:xfrm>
            <a:prstGeom prst="rect">
              <a:avLst/>
            </a:prstGeom>
            <a:noFill/>
          </p:spPr>
          <p:txBody>
            <a:bodyPr wrap="square" rtlCol="0">
              <a:spAutoFit/>
            </a:bodyPr>
            <a:lstStyle/>
            <a:p>
              <a:pPr algn="ctr"/>
              <a:r>
                <a:rPr lang="en-US" dirty="0">
                  <a:latin typeface="Gill Sans MT" panose="020B0502020104020203" pitchFamily="34" charset="0"/>
                </a:rPr>
                <a:t>Thermal &amp; Hydro</a:t>
              </a:r>
            </a:p>
          </p:txBody>
        </p:sp>
      </p:grpSp>
      <p:grpSp>
        <p:nvGrpSpPr>
          <p:cNvPr id="154" name="Group 153"/>
          <p:cNvGrpSpPr/>
          <p:nvPr/>
        </p:nvGrpSpPr>
        <p:grpSpPr>
          <a:xfrm>
            <a:off x="5863579" y="1953984"/>
            <a:ext cx="1314758" cy="1968192"/>
            <a:chOff x="7712209" y="2086692"/>
            <a:chExt cx="1848565" cy="2104208"/>
          </a:xfrm>
        </p:grpSpPr>
        <p:sp>
          <p:nvSpPr>
            <p:cNvPr id="38" name="Rounded Rectangle 37"/>
            <p:cNvSpPr/>
            <p:nvPr/>
          </p:nvSpPr>
          <p:spPr>
            <a:xfrm>
              <a:off x="7712209" y="2086692"/>
              <a:ext cx="1586223" cy="2104208"/>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pic>
          <p:nvPicPr>
            <p:cNvPr id="62" name="Picture 61"/>
            <p:cNvPicPr>
              <a:picLocks noChangeAspect="1"/>
            </p:cNvPicPr>
            <p:nvPr/>
          </p:nvPicPr>
          <p:blipFill>
            <a:blip r:embed="rId5"/>
            <a:stretch>
              <a:fillRect/>
            </a:stretch>
          </p:blipFill>
          <p:spPr>
            <a:xfrm>
              <a:off x="8032472" y="2846534"/>
              <a:ext cx="818587" cy="621432"/>
            </a:xfrm>
            <a:prstGeom prst="rect">
              <a:avLst/>
            </a:prstGeom>
          </p:spPr>
        </p:pic>
        <p:pic>
          <p:nvPicPr>
            <p:cNvPr id="65" name="Picture 64"/>
            <p:cNvPicPr>
              <a:picLocks noChangeAspect="1"/>
            </p:cNvPicPr>
            <p:nvPr/>
          </p:nvPicPr>
          <p:blipFill>
            <a:blip r:embed="rId6"/>
            <a:stretch>
              <a:fillRect/>
            </a:stretch>
          </p:blipFill>
          <p:spPr>
            <a:xfrm>
              <a:off x="8045286" y="3605573"/>
              <a:ext cx="794778" cy="437255"/>
            </a:xfrm>
            <a:prstGeom prst="rect">
              <a:avLst/>
            </a:prstGeom>
          </p:spPr>
        </p:pic>
        <p:sp>
          <p:nvSpPr>
            <p:cNvPr id="69" name="TextBox 68"/>
            <p:cNvSpPr txBox="1"/>
            <p:nvPr/>
          </p:nvSpPr>
          <p:spPr>
            <a:xfrm>
              <a:off x="7965706" y="2160392"/>
              <a:ext cx="1595068" cy="690997"/>
            </a:xfrm>
            <a:prstGeom prst="rect">
              <a:avLst/>
            </a:prstGeom>
            <a:noFill/>
          </p:spPr>
          <p:txBody>
            <a:bodyPr wrap="square" rtlCol="0">
              <a:spAutoFit/>
            </a:bodyPr>
            <a:lstStyle/>
            <a:p>
              <a:r>
                <a:rPr lang="en-US" dirty="0" smtClean="0">
                  <a:latin typeface="Gill Sans MT" panose="020B0502020104020203" pitchFamily="34" charset="0"/>
                </a:rPr>
                <a:t>Food </a:t>
              </a:r>
              <a:r>
                <a:rPr lang="en-US" dirty="0">
                  <a:latin typeface="Gill Sans MT" panose="020B0502020104020203" pitchFamily="34" charset="0"/>
                </a:rPr>
                <a:t>&amp; Urban</a:t>
              </a:r>
            </a:p>
          </p:txBody>
        </p:sp>
      </p:grpSp>
      <p:sp>
        <p:nvSpPr>
          <p:cNvPr id="162" name="Rectangle 161"/>
          <p:cNvSpPr/>
          <p:nvPr/>
        </p:nvSpPr>
        <p:spPr>
          <a:xfrm rot="9697739">
            <a:off x="4823251" y="3414261"/>
            <a:ext cx="43470" cy="34289"/>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165" name="Circular Arrow 164"/>
          <p:cNvSpPr/>
          <p:nvPr/>
        </p:nvSpPr>
        <p:spPr>
          <a:xfrm rot="10800000">
            <a:off x="6720298" y="2741509"/>
            <a:ext cx="898423" cy="617931"/>
          </a:xfrm>
          <a:prstGeom prst="circularArrow">
            <a:avLst>
              <a:gd name="adj1" fmla="val 10010"/>
              <a:gd name="adj2" fmla="val 830078"/>
              <a:gd name="adj3" fmla="val 21027578"/>
              <a:gd name="adj4" fmla="val 15455304"/>
              <a:gd name="adj5" fmla="val 14034"/>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Gill Sans MT" panose="020B0502020104020203" pitchFamily="34" charset="0"/>
            </a:endParaRPr>
          </a:p>
        </p:txBody>
      </p:sp>
      <p:grpSp>
        <p:nvGrpSpPr>
          <p:cNvPr id="254" name="Group 253"/>
          <p:cNvGrpSpPr/>
          <p:nvPr/>
        </p:nvGrpSpPr>
        <p:grpSpPr>
          <a:xfrm>
            <a:off x="7158054" y="1953984"/>
            <a:ext cx="2057507" cy="1968192"/>
            <a:chOff x="7155112" y="2057400"/>
            <a:chExt cx="2057507" cy="1968192"/>
          </a:xfrm>
        </p:grpSpPr>
        <p:sp>
          <p:nvSpPr>
            <p:cNvPr id="39" name="Rounded Rectangle 38"/>
            <p:cNvSpPr/>
            <p:nvPr/>
          </p:nvSpPr>
          <p:spPr>
            <a:xfrm>
              <a:off x="7155112" y="2057400"/>
              <a:ext cx="1727031" cy="196819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pic>
          <p:nvPicPr>
            <p:cNvPr id="40" name="Picture 39"/>
            <p:cNvPicPr>
              <a:picLocks noChangeAspect="1"/>
            </p:cNvPicPr>
            <p:nvPr/>
          </p:nvPicPr>
          <p:blipFill>
            <a:blip r:embed="rId7"/>
            <a:stretch>
              <a:fillRect/>
            </a:stretch>
          </p:blipFill>
          <p:spPr>
            <a:xfrm>
              <a:off x="7271681" y="2775280"/>
              <a:ext cx="1372530" cy="1177208"/>
            </a:xfrm>
            <a:prstGeom prst="rect">
              <a:avLst/>
            </a:prstGeom>
          </p:spPr>
        </p:pic>
        <p:sp>
          <p:nvSpPr>
            <p:cNvPr id="2" name="Oval 1"/>
            <p:cNvSpPr/>
            <p:nvPr/>
          </p:nvSpPr>
          <p:spPr>
            <a:xfrm flipH="1" flipV="1">
              <a:off x="7997783" y="3023109"/>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1" name="Oval 40"/>
            <p:cNvSpPr/>
            <p:nvPr/>
          </p:nvSpPr>
          <p:spPr>
            <a:xfrm flipH="1" flipV="1">
              <a:off x="8432983" y="3705104"/>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4" name="Oval 43"/>
            <p:cNvSpPr/>
            <p:nvPr/>
          </p:nvSpPr>
          <p:spPr>
            <a:xfrm flipH="1" flipV="1">
              <a:off x="8086348" y="3166911"/>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5" name="Oval 44"/>
            <p:cNvSpPr/>
            <p:nvPr/>
          </p:nvSpPr>
          <p:spPr>
            <a:xfrm flipH="1" flipV="1">
              <a:off x="8162830" y="3403301"/>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6" name="Oval 45"/>
            <p:cNvSpPr/>
            <p:nvPr/>
          </p:nvSpPr>
          <p:spPr>
            <a:xfrm flipH="1" flipV="1">
              <a:off x="8282029" y="3482995"/>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7" name="Oval 46"/>
            <p:cNvSpPr/>
            <p:nvPr/>
          </p:nvSpPr>
          <p:spPr>
            <a:xfrm flipH="1" flipV="1">
              <a:off x="7995639" y="3379298"/>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8" name="Oval 47"/>
            <p:cNvSpPr/>
            <p:nvPr/>
          </p:nvSpPr>
          <p:spPr>
            <a:xfrm flipH="1" flipV="1">
              <a:off x="7544661" y="2975834"/>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71" name="TextBox 70"/>
            <p:cNvSpPr txBox="1"/>
            <p:nvPr/>
          </p:nvSpPr>
          <p:spPr>
            <a:xfrm>
              <a:off x="7442488" y="2111345"/>
              <a:ext cx="1770131" cy="646331"/>
            </a:xfrm>
            <a:prstGeom prst="rect">
              <a:avLst/>
            </a:prstGeom>
            <a:noFill/>
          </p:spPr>
          <p:txBody>
            <a:bodyPr wrap="square" rtlCol="0">
              <a:spAutoFit/>
            </a:bodyPr>
            <a:lstStyle/>
            <a:p>
              <a:r>
                <a:rPr lang="en-US" dirty="0">
                  <a:latin typeface="Gill Sans MT" panose="020B0502020104020203" pitchFamily="34" charset="0"/>
                </a:rPr>
                <a:t>Watershed Hydrology</a:t>
              </a:r>
            </a:p>
          </p:txBody>
        </p:sp>
        <p:cxnSp>
          <p:nvCxnSpPr>
            <p:cNvPr id="74" name="Straight Connector 73"/>
            <p:cNvCxnSpPr>
              <a:stCxn id="48" idx="2"/>
              <a:endCxn id="2" idx="6"/>
            </p:cNvCxnSpPr>
            <p:nvPr/>
          </p:nvCxnSpPr>
          <p:spPr>
            <a:xfrm>
              <a:off x="7590185" y="2999837"/>
              <a:ext cx="407598" cy="47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2" idx="5"/>
              <a:endCxn id="44" idx="5"/>
            </p:cNvCxnSpPr>
            <p:nvPr/>
          </p:nvCxnSpPr>
          <p:spPr>
            <a:xfrm>
              <a:off x="8004450" y="3030140"/>
              <a:ext cx="88565" cy="143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44" idx="0"/>
              <a:endCxn id="45" idx="5"/>
            </p:cNvCxnSpPr>
            <p:nvPr/>
          </p:nvCxnSpPr>
          <p:spPr>
            <a:xfrm>
              <a:off x="8109110" y="3214917"/>
              <a:ext cx="60387" cy="195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47" idx="2"/>
              <a:endCxn id="45" idx="6"/>
            </p:cNvCxnSpPr>
            <p:nvPr/>
          </p:nvCxnSpPr>
          <p:spPr>
            <a:xfrm>
              <a:off x="8041163" y="3403301"/>
              <a:ext cx="121667" cy="240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45" idx="1"/>
              <a:endCxn id="46" idx="5"/>
            </p:cNvCxnSpPr>
            <p:nvPr/>
          </p:nvCxnSpPr>
          <p:spPr>
            <a:xfrm>
              <a:off x="8201688" y="3444277"/>
              <a:ext cx="87008" cy="45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46" idx="1"/>
              <a:endCxn id="41" idx="5"/>
            </p:cNvCxnSpPr>
            <p:nvPr/>
          </p:nvCxnSpPr>
          <p:spPr>
            <a:xfrm>
              <a:off x="8320886" y="3523970"/>
              <a:ext cx="118764" cy="188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7" name="Right Arrow 166"/>
          <p:cNvSpPr/>
          <p:nvPr/>
        </p:nvSpPr>
        <p:spPr>
          <a:xfrm>
            <a:off x="5034826" y="2570433"/>
            <a:ext cx="805990" cy="257000"/>
          </a:xfrm>
          <a:prstGeom prst="right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280" name="Right Arrow 279"/>
          <p:cNvSpPr/>
          <p:nvPr/>
        </p:nvSpPr>
        <p:spPr>
          <a:xfrm rot="10800000">
            <a:off x="3594794" y="3274704"/>
            <a:ext cx="786435" cy="257000"/>
          </a:xfrm>
          <a:prstGeom prst="rightArrow">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grpSp>
        <p:nvGrpSpPr>
          <p:cNvPr id="33" name="Group 32"/>
          <p:cNvGrpSpPr/>
          <p:nvPr/>
        </p:nvGrpSpPr>
        <p:grpSpPr>
          <a:xfrm>
            <a:off x="177919" y="1973582"/>
            <a:ext cx="1854475" cy="1948592"/>
            <a:chOff x="174977" y="2201092"/>
            <a:chExt cx="1854475" cy="1812266"/>
          </a:xfrm>
        </p:grpSpPr>
        <p:sp>
          <p:nvSpPr>
            <p:cNvPr id="24" name="Rounded Rectangle 23"/>
            <p:cNvSpPr/>
            <p:nvPr/>
          </p:nvSpPr>
          <p:spPr>
            <a:xfrm>
              <a:off x="234892" y="2201092"/>
              <a:ext cx="1794560" cy="1812266"/>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pic>
          <p:nvPicPr>
            <p:cNvPr id="28" name="Picture 8" descr="https://image.freepik.com/free-icon/wind-turbine_318-2992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478" y="2932747"/>
              <a:ext cx="507836" cy="5355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9"/>
            <a:stretch>
              <a:fillRect/>
            </a:stretch>
          </p:blipFill>
          <p:spPr>
            <a:xfrm>
              <a:off x="1132585" y="2792045"/>
              <a:ext cx="641929" cy="676920"/>
            </a:xfrm>
            <a:prstGeom prst="rect">
              <a:avLst/>
            </a:prstGeom>
          </p:spPr>
        </p:pic>
        <p:pic>
          <p:nvPicPr>
            <p:cNvPr id="30" name="Picture 14" descr="Image result for battery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53673" y="3500702"/>
              <a:ext cx="559636" cy="417525"/>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174977" y="2263735"/>
              <a:ext cx="1850163" cy="601113"/>
            </a:xfrm>
            <a:prstGeom prst="rect">
              <a:avLst/>
            </a:prstGeom>
            <a:noFill/>
          </p:spPr>
          <p:txBody>
            <a:bodyPr wrap="square" rtlCol="0">
              <a:spAutoFit/>
            </a:bodyPr>
            <a:lstStyle/>
            <a:p>
              <a:pPr algn="ctr"/>
              <a:r>
                <a:rPr lang="en-US" dirty="0">
                  <a:latin typeface="Gill Sans MT" panose="020B0502020104020203" pitchFamily="34" charset="0"/>
                </a:rPr>
                <a:t>Renewables </a:t>
              </a:r>
              <a:r>
                <a:rPr lang="en-US" dirty="0" smtClean="0">
                  <a:latin typeface="Gill Sans MT" panose="020B0502020104020203" pitchFamily="34" charset="0"/>
                </a:rPr>
                <a:t>&amp; Storage</a:t>
              </a:r>
              <a:endParaRPr lang="en-US" dirty="0">
                <a:latin typeface="Gill Sans MT" panose="020B0502020104020203" pitchFamily="34" charset="0"/>
              </a:endParaRPr>
            </a:p>
          </p:txBody>
        </p:sp>
        <p:pic>
          <p:nvPicPr>
            <p:cNvPr id="317" name="Picture 316"/>
            <p:cNvPicPr>
              <a:picLocks noChangeAspect="1"/>
            </p:cNvPicPr>
            <p:nvPr/>
          </p:nvPicPr>
          <p:blipFill>
            <a:blip r:embed="rId11"/>
            <a:stretch>
              <a:fillRect/>
            </a:stretch>
          </p:blipFill>
          <p:spPr>
            <a:xfrm>
              <a:off x="363128" y="3579078"/>
              <a:ext cx="770896" cy="284521"/>
            </a:xfrm>
            <a:prstGeom prst="rect">
              <a:avLst/>
            </a:prstGeom>
          </p:spPr>
        </p:pic>
      </p:grpSp>
      <p:sp>
        <p:nvSpPr>
          <p:cNvPr id="8" name="Rectangle 7"/>
          <p:cNvSpPr/>
          <p:nvPr/>
        </p:nvSpPr>
        <p:spPr>
          <a:xfrm>
            <a:off x="4492788" y="2649994"/>
            <a:ext cx="113941" cy="7151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98" name="Rectangle 97"/>
          <p:cNvSpPr/>
          <p:nvPr/>
        </p:nvSpPr>
        <p:spPr>
          <a:xfrm>
            <a:off x="4383329" y="2706053"/>
            <a:ext cx="87107" cy="7997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pic>
        <p:nvPicPr>
          <p:cNvPr id="88" name="Picture 87" descr="Image result for electric power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80655" y="2930707"/>
            <a:ext cx="256244" cy="27971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Related imag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563" r="27069"/>
          <a:stretch/>
        </p:blipFill>
        <p:spPr bwMode="auto">
          <a:xfrm>
            <a:off x="5238462" y="2846411"/>
            <a:ext cx="263572" cy="426331"/>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2166353" y="945366"/>
            <a:ext cx="4734181" cy="523220"/>
          </a:xfrm>
          <a:prstGeom prst="rect">
            <a:avLst/>
          </a:prstGeom>
          <a:solidFill>
            <a:srgbClr val="C00000"/>
          </a:solidFill>
        </p:spPr>
        <p:txBody>
          <a:bodyPr wrap="none" rtlCol="0">
            <a:spAutoFit/>
          </a:bodyPr>
          <a:lstStyle/>
          <a:p>
            <a:r>
              <a:rPr lang="en-US" sz="2800" dirty="0">
                <a:solidFill>
                  <a:schemeClr val="bg1"/>
                </a:solidFill>
                <a:effectLst>
                  <a:outerShdw blurRad="38100" dist="38100" dir="2700000" algn="tl">
                    <a:srgbClr val="000000">
                      <a:alpha val="43137"/>
                    </a:srgbClr>
                  </a:outerShdw>
                </a:effectLst>
                <a:latin typeface="Gill Sans MT" panose="020B0502020104020203" pitchFamily="34" charset="0"/>
              </a:rPr>
              <a:t>C</a:t>
            </a:r>
            <a:r>
              <a:rPr lang="en-US" sz="2800" dirty="0" smtClean="0">
                <a:solidFill>
                  <a:schemeClr val="bg1"/>
                </a:solidFill>
                <a:effectLst>
                  <a:outerShdw blurRad="38100" dist="38100" dir="2700000" algn="tl">
                    <a:srgbClr val="000000">
                      <a:alpha val="43137"/>
                    </a:srgbClr>
                  </a:outerShdw>
                </a:effectLst>
                <a:latin typeface="Gill Sans MT" panose="020B0502020104020203" pitchFamily="34" charset="0"/>
              </a:rPr>
              <a:t>oupled Water-Energy </a:t>
            </a:r>
            <a:r>
              <a:rPr lang="en-US" sz="2800" dirty="0">
                <a:solidFill>
                  <a:schemeClr val="bg1"/>
                </a:solidFill>
                <a:effectLst>
                  <a:outerShdw blurRad="38100" dist="38100" dir="2700000" algn="tl">
                    <a:srgbClr val="000000">
                      <a:alpha val="43137"/>
                    </a:srgbClr>
                  </a:outerShdw>
                </a:effectLst>
                <a:latin typeface="Gill Sans MT" panose="020B0502020104020203" pitchFamily="34" charset="0"/>
              </a:rPr>
              <a:t>S</a:t>
            </a:r>
            <a:r>
              <a:rPr lang="en-US" sz="2800" dirty="0" smtClean="0">
                <a:solidFill>
                  <a:schemeClr val="bg1"/>
                </a:solidFill>
                <a:effectLst>
                  <a:outerShdw blurRad="38100" dist="38100" dir="2700000" algn="tl">
                    <a:srgbClr val="000000">
                      <a:alpha val="43137"/>
                    </a:srgbClr>
                  </a:outerShdw>
                </a:effectLst>
                <a:latin typeface="Gill Sans MT" panose="020B0502020104020203" pitchFamily="34" charset="0"/>
              </a:rPr>
              <a:t>ystems</a:t>
            </a:r>
            <a:endParaRPr lang="en-US" sz="28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16983810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356421" y="1065665"/>
            <a:ext cx="3645092" cy="2105400"/>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27703" y="282432"/>
            <a:ext cx="3441070" cy="523220"/>
          </a:xfrm>
          <a:prstGeom prst="rect">
            <a:avLst/>
          </a:prstGeom>
          <a:solidFill>
            <a:srgbClr val="C00000"/>
          </a:solidFill>
        </p:spPr>
        <p:txBody>
          <a:bodyPr wrap="none" rtlCol="0">
            <a:spAutoFit/>
          </a:bodyPr>
          <a:lstStyle/>
          <a:p>
            <a:r>
              <a:rPr lang="en-US" sz="2800" dirty="0" smtClean="0">
                <a:solidFill>
                  <a:schemeClr val="bg1"/>
                </a:solidFill>
                <a:effectLst>
                  <a:outerShdw blurRad="38100" dist="38100" dir="2700000" algn="tl">
                    <a:srgbClr val="000000">
                      <a:alpha val="43137"/>
                    </a:srgbClr>
                  </a:outerShdw>
                </a:effectLst>
                <a:latin typeface="Gill Sans MT" panose="020B0502020104020203" pitchFamily="34" charset="0"/>
              </a:rPr>
              <a:t>Hydrological Modeling</a:t>
            </a:r>
            <a:endParaRPr lang="en-US" sz="28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11" name="TextBox 10"/>
          <p:cNvSpPr txBox="1"/>
          <p:nvPr/>
        </p:nvSpPr>
        <p:spPr>
          <a:xfrm>
            <a:off x="6135427" y="576157"/>
            <a:ext cx="1362937" cy="400110"/>
          </a:xfrm>
          <a:prstGeom prst="rect">
            <a:avLst/>
          </a:prstGeom>
          <a:noFill/>
        </p:spPr>
        <p:txBody>
          <a:bodyPr wrap="none" rtlCol="0">
            <a:spAutoFit/>
          </a:bodyPr>
          <a:lstStyle/>
          <a:p>
            <a:r>
              <a:rPr lang="en-US" sz="2000" dirty="0" smtClean="0">
                <a:latin typeface="Gill Sans MT" panose="020B0502020104020203" pitchFamily="34" charset="0"/>
              </a:rPr>
              <a:t>Streamflow</a:t>
            </a:r>
            <a:endParaRPr lang="en-US" sz="2000" dirty="0">
              <a:latin typeface="Gill Sans MT" panose="020B0502020104020203" pitchFamily="34" charset="0"/>
            </a:endParaRPr>
          </a:p>
        </p:txBody>
      </p:sp>
      <p:grpSp>
        <p:nvGrpSpPr>
          <p:cNvPr id="17" name="Group 16"/>
          <p:cNvGrpSpPr/>
          <p:nvPr/>
        </p:nvGrpSpPr>
        <p:grpSpPr>
          <a:xfrm>
            <a:off x="4999703" y="976267"/>
            <a:ext cx="3489410" cy="1721455"/>
            <a:chOff x="4964478" y="1021745"/>
            <a:chExt cx="3661475" cy="1991799"/>
          </a:xfrm>
        </p:grpSpPr>
        <p:pic>
          <p:nvPicPr>
            <p:cNvPr id="1034" name="Picture 10"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91" t="37757" r="46918" b="11265"/>
            <a:stretch/>
          </p:blipFill>
          <p:spPr bwMode="auto">
            <a:xfrm>
              <a:off x="5072933" y="1021745"/>
              <a:ext cx="3553020" cy="192455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964478" y="1021745"/>
              <a:ext cx="152125" cy="1991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7839576" y="2600076"/>
            <a:ext cx="663964" cy="369332"/>
          </a:xfrm>
          <a:prstGeom prst="rect">
            <a:avLst/>
          </a:prstGeom>
          <a:noFill/>
        </p:spPr>
        <p:txBody>
          <a:bodyPr wrap="none" rtlCol="0">
            <a:spAutoFit/>
          </a:bodyPr>
          <a:lstStyle/>
          <a:p>
            <a:r>
              <a:rPr lang="en-US" dirty="0" smtClean="0">
                <a:latin typeface="Gill Sans MT" panose="020B0502020104020203" pitchFamily="34" charset="0"/>
              </a:rPr>
              <a:t>Time</a:t>
            </a:r>
            <a:endParaRPr lang="en-US" dirty="0">
              <a:latin typeface="Gill Sans MT" panose="020B0502020104020203" pitchFamily="34" charset="0"/>
            </a:endParaRPr>
          </a:p>
        </p:txBody>
      </p:sp>
      <p:cxnSp>
        <p:nvCxnSpPr>
          <p:cNvPr id="21" name="Elbow Connector 20"/>
          <p:cNvCxnSpPr>
            <a:stCxn id="58" idx="3"/>
            <a:endCxn id="1034" idx="1"/>
          </p:cNvCxnSpPr>
          <p:nvPr/>
        </p:nvCxnSpPr>
        <p:spPr>
          <a:xfrm flipV="1">
            <a:off x="3999407" y="1807935"/>
            <a:ext cx="1103654" cy="3239345"/>
          </a:xfrm>
          <a:prstGeom prst="bentConnector3">
            <a:avLst>
              <a:gd name="adj1" fmla="val 42795"/>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0" name="Down Arrow 29"/>
          <p:cNvSpPr/>
          <p:nvPr/>
        </p:nvSpPr>
        <p:spPr>
          <a:xfrm>
            <a:off x="6641036" y="2797198"/>
            <a:ext cx="310101" cy="48502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4758597" y="3362633"/>
            <a:ext cx="4131663" cy="2720804"/>
            <a:chOff x="4758597" y="3362633"/>
            <a:chExt cx="4131663" cy="2720804"/>
          </a:xfrm>
        </p:grpSpPr>
        <p:grpSp>
          <p:nvGrpSpPr>
            <p:cNvPr id="24" name="Group 23"/>
            <p:cNvGrpSpPr/>
            <p:nvPr/>
          </p:nvGrpSpPr>
          <p:grpSpPr>
            <a:xfrm>
              <a:off x="4758597" y="3362633"/>
              <a:ext cx="4131663" cy="2720804"/>
              <a:chOff x="4758597" y="3362633"/>
              <a:chExt cx="4131663" cy="2720804"/>
            </a:xfrm>
          </p:grpSpPr>
          <p:grpSp>
            <p:nvGrpSpPr>
              <p:cNvPr id="20" name="Group 19"/>
              <p:cNvGrpSpPr/>
              <p:nvPr/>
            </p:nvGrpSpPr>
            <p:grpSpPr>
              <a:xfrm>
                <a:off x="4758597" y="3362633"/>
                <a:ext cx="4131663" cy="2720804"/>
                <a:chOff x="4758597" y="3362633"/>
                <a:chExt cx="4131663" cy="2720804"/>
              </a:xfrm>
            </p:grpSpPr>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sharpenSoften amount="65000"/>
                          </a14:imgEffect>
                          <a14:imgEffect>
                            <a14:brightnessContrast bright="54000"/>
                          </a14:imgEffect>
                        </a14:imgLayer>
                      </a14:imgProps>
                    </a:ext>
                    <a:ext uri="{28A0092B-C50C-407E-A947-70E740481C1C}">
                      <a14:useLocalDpi xmlns:a14="http://schemas.microsoft.com/office/drawing/2010/main" val="0"/>
                    </a:ext>
                  </a:extLst>
                </a:blip>
                <a:srcRect l="3281" t="12867" r="2572" b="11209"/>
                <a:stretch/>
              </p:blipFill>
              <p:spPr>
                <a:xfrm>
                  <a:off x="4758597" y="3501839"/>
                  <a:ext cx="4131663" cy="2581598"/>
                </a:xfrm>
                <a:prstGeom prst="rect">
                  <a:avLst/>
                </a:prstGeom>
                <a:ln w="19050">
                  <a:noFill/>
                </a:ln>
              </p:spPr>
            </p:pic>
            <p:sp>
              <p:nvSpPr>
                <p:cNvPr id="2" name="Rectangle 1"/>
                <p:cNvSpPr/>
                <p:nvPr/>
              </p:nvSpPr>
              <p:spPr>
                <a:xfrm>
                  <a:off x="7498363" y="3362633"/>
                  <a:ext cx="1370233" cy="1240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063442" y="3501971"/>
                  <a:ext cx="211493" cy="148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7854703" y="4194951"/>
                  <a:ext cx="710451" cy="307777"/>
                </a:xfrm>
                <a:prstGeom prst="rect">
                  <a:avLst/>
                </a:prstGeom>
                <a:solidFill>
                  <a:schemeClr val="bg1"/>
                </a:solidFill>
              </p:spPr>
              <p:txBody>
                <a:bodyPr wrap="none" rtlCol="0">
                  <a:spAutoFit/>
                </a:bodyPr>
                <a:lstStyle/>
                <a:p>
                  <a:r>
                    <a:rPr lang="en-US" sz="1400" dirty="0" smtClean="0">
                      <a:latin typeface="Gill Sans MT" panose="020B0502020104020203" pitchFamily="34" charset="0"/>
                    </a:rPr>
                    <a:t>Dam C</a:t>
                  </a:r>
                  <a:endParaRPr lang="en-US" sz="1400" dirty="0">
                    <a:latin typeface="Gill Sans MT" panose="020B0502020104020203" pitchFamily="34" charset="0"/>
                  </a:endParaRPr>
                </a:p>
              </p:txBody>
            </p:sp>
            <p:sp>
              <p:nvSpPr>
                <p:cNvPr id="46" name="TextBox 45"/>
                <p:cNvSpPr txBox="1"/>
                <p:nvPr/>
              </p:nvSpPr>
              <p:spPr>
                <a:xfrm>
                  <a:off x="6937793" y="5366696"/>
                  <a:ext cx="684803" cy="307777"/>
                </a:xfrm>
                <a:prstGeom prst="rect">
                  <a:avLst/>
                </a:prstGeom>
                <a:solidFill>
                  <a:schemeClr val="bg1"/>
                </a:solidFill>
              </p:spPr>
              <p:txBody>
                <a:bodyPr wrap="none" rtlCol="0">
                  <a:spAutoFit/>
                </a:bodyPr>
                <a:lstStyle/>
                <a:p>
                  <a:r>
                    <a:rPr lang="en-US" sz="1400" dirty="0" smtClean="0">
                      <a:latin typeface="Gill Sans MT" panose="020B0502020104020203" pitchFamily="34" charset="0"/>
                    </a:rPr>
                    <a:t>Dam B</a:t>
                  </a:r>
                  <a:endParaRPr lang="en-US" sz="1400" dirty="0">
                    <a:latin typeface="Gill Sans MT" panose="020B0502020104020203" pitchFamily="34" charset="0"/>
                  </a:endParaRPr>
                </a:p>
              </p:txBody>
            </p:sp>
          </p:grpSp>
          <p:sp>
            <p:nvSpPr>
              <p:cNvPr id="22" name="Oval 21"/>
              <p:cNvSpPr/>
              <p:nvPr/>
            </p:nvSpPr>
            <p:spPr>
              <a:xfrm>
                <a:off x="5436812" y="397950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058318" y="409380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594782" y="424298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146328" y="519870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441487" y="466545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363117" y="489741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340257" y="450272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184995" y="4661697"/>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335645" y="5766176"/>
                <a:ext cx="146886" cy="1479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460645" y="5673412"/>
                <a:ext cx="1477148" cy="307777"/>
              </a:xfrm>
              <a:prstGeom prst="rect">
                <a:avLst/>
              </a:prstGeom>
              <a:noFill/>
            </p:spPr>
            <p:txBody>
              <a:bodyPr wrap="square" rtlCol="0">
                <a:spAutoFit/>
              </a:bodyPr>
              <a:lstStyle/>
              <a:p>
                <a:r>
                  <a:rPr lang="en-US" sz="1400" dirty="0" smtClean="0">
                    <a:latin typeface="Gill Sans MT" panose="020B0502020104020203" pitchFamily="34" charset="0"/>
                  </a:rPr>
                  <a:t>Streamflow gage</a:t>
                </a:r>
                <a:endParaRPr lang="en-US" sz="1400" dirty="0">
                  <a:latin typeface="Gill Sans MT" panose="020B0502020104020203" pitchFamily="34" charset="0"/>
                </a:endParaRPr>
              </a:p>
            </p:txBody>
          </p:sp>
        </p:grpSp>
        <p:sp>
          <p:nvSpPr>
            <p:cNvPr id="25" name="Rectangle 24"/>
            <p:cNvSpPr/>
            <p:nvPr/>
          </p:nvSpPr>
          <p:spPr>
            <a:xfrm>
              <a:off x="6751161" y="3810231"/>
              <a:ext cx="1067296" cy="169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6937793" y="3694640"/>
              <a:ext cx="686085" cy="307777"/>
            </a:xfrm>
            <a:prstGeom prst="rect">
              <a:avLst/>
            </a:prstGeom>
            <a:solidFill>
              <a:schemeClr val="bg1"/>
            </a:solidFill>
          </p:spPr>
          <p:txBody>
            <a:bodyPr wrap="none" rtlCol="0">
              <a:spAutoFit/>
            </a:bodyPr>
            <a:lstStyle/>
            <a:p>
              <a:r>
                <a:rPr lang="en-US" sz="1400" dirty="0" smtClean="0">
                  <a:latin typeface="Gill Sans MT" panose="020B0502020104020203" pitchFamily="34" charset="0"/>
                </a:rPr>
                <a:t>Dam A</a:t>
              </a:r>
              <a:endParaRPr lang="en-US" sz="1400" dirty="0">
                <a:latin typeface="Gill Sans MT" panose="020B0502020104020203" pitchFamily="34" charset="0"/>
              </a:endParaRPr>
            </a:p>
          </p:txBody>
        </p:sp>
      </p:grpSp>
      <p:sp>
        <p:nvSpPr>
          <p:cNvPr id="37" name="Rectangle 36"/>
          <p:cNvSpPr/>
          <p:nvPr/>
        </p:nvSpPr>
        <p:spPr>
          <a:xfrm>
            <a:off x="4772338" y="3336158"/>
            <a:ext cx="395577" cy="447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71331" y="1056613"/>
            <a:ext cx="2723694" cy="338554"/>
          </a:xfrm>
          <a:prstGeom prst="rect">
            <a:avLst/>
          </a:prstGeom>
          <a:noFill/>
        </p:spPr>
        <p:txBody>
          <a:bodyPr wrap="none" rtlCol="0">
            <a:spAutoFit/>
          </a:bodyPr>
          <a:lstStyle/>
          <a:p>
            <a:r>
              <a:rPr lang="en-US" sz="1600" dirty="0" smtClean="0">
                <a:solidFill>
                  <a:srgbClr val="C00000"/>
                </a:solidFill>
                <a:latin typeface="Gill Sans MT" panose="020B0502020104020203" pitchFamily="34" charset="0"/>
              </a:rPr>
              <a:t>Numerical Weather Prediction</a:t>
            </a:r>
            <a:endParaRPr lang="en-US" sz="1600" dirty="0">
              <a:solidFill>
                <a:srgbClr val="C00000"/>
              </a:solidFill>
              <a:latin typeface="Gill Sans MT" panose="020B0502020104020203" pitchFamily="34" charset="0"/>
            </a:endParaRPr>
          </a:p>
        </p:txBody>
      </p:sp>
      <p:sp>
        <p:nvSpPr>
          <p:cNvPr id="32" name="TextBox 31"/>
          <p:cNvSpPr txBox="1"/>
          <p:nvPr/>
        </p:nvSpPr>
        <p:spPr>
          <a:xfrm>
            <a:off x="638013" y="2851113"/>
            <a:ext cx="1690912" cy="307777"/>
          </a:xfrm>
          <a:prstGeom prst="rect">
            <a:avLst/>
          </a:prstGeom>
          <a:noFill/>
        </p:spPr>
        <p:txBody>
          <a:bodyPr wrap="none" rtlCol="0">
            <a:spAutoFit/>
          </a:bodyPr>
          <a:lstStyle/>
          <a:p>
            <a:r>
              <a:rPr lang="en-US" sz="1400" dirty="0" err="1" smtClean="0">
                <a:latin typeface="Gill Sans MT" panose="020B0502020104020203" pitchFamily="34" charset="0"/>
              </a:rPr>
              <a:t>Pavelsky</a:t>
            </a:r>
            <a:r>
              <a:rPr lang="en-US" sz="1400" dirty="0" smtClean="0">
                <a:latin typeface="Gill Sans MT" panose="020B0502020104020203" pitchFamily="34" charset="0"/>
              </a:rPr>
              <a:t> et al. (2012)</a:t>
            </a:r>
            <a:endParaRPr lang="en-US" sz="1400" dirty="0">
              <a:latin typeface="Gill Sans MT" panose="020B0502020104020203" pitchFamily="34" charset="0"/>
            </a:endParaRPr>
          </a:p>
        </p:txBody>
      </p:sp>
      <p:grpSp>
        <p:nvGrpSpPr>
          <p:cNvPr id="38" name="Group 37"/>
          <p:cNvGrpSpPr/>
          <p:nvPr/>
        </p:nvGrpSpPr>
        <p:grpSpPr>
          <a:xfrm>
            <a:off x="348266" y="3177049"/>
            <a:ext cx="3651141" cy="3520962"/>
            <a:chOff x="348266" y="3177049"/>
            <a:chExt cx="3651141" cy="3520962"/>
          </a:xfrm>
        </p:grpSpPr>
        <p:sp>
          <p:nvSpPr>
            <p:cNvPr id="58" name="Rounded Rectangle 57"/>
            <p:cNvSpPr/>
            <p:nvPr/>
          </p:nvSpPr>
          <p:spPr>
            <a:xfrm>
              <a:off x="348266" y="3396548"/>
              <a:ext cx="3651141" cy="3301463"/>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stretch>
              <a:fillRect/>
            </a:stretch>
          </p:blipFill>
          <p:spPr>
            <a:xfrm>
              <a:off x="433191" y="4318876"/>
              <a:ext cx="2423867" cy="2015849"/>
            </a:xfrm>
            <a:prstGeom prst="rect">
              <a:avLst/>
            </a:prstGeom>
            <a:ln>
              <a:solidFill>
                <a:schemeClr val="bg1">
                  <a:lumMod val="85000"/>
                </a:schemeClr>
              </a:solidFill>
            </a:ln>
          </p:spPr>
        </p:pic>
        <p:sp>
          <p:nvSpPr>
            <p:cNvPr id="5" name="Rectangle 4"/>
            <p:cNvSpPr/>
            <p:nvPr/>
          </p:nvSpPr>
          <p:spPr>
            <a:xfrm>
              <a:off x="696645" y="6325450"/>
              <a:ext cx="2160413" cy="316802"/>
            </a:xfrm>
            <a:prstGeom prst="rect">
              <a:avLst/>
            </a:prstGeom>
          </p:spPr>
          <p:txBody>
            <a:bodyPr wrap="square">
              <a:spAutoFit/>
            </a:bodyPr>
            <a:lstStyle/>
            <a:p>
              <a:r>
                <a:rPr lang="en-US" sz="1400" dirty="0" smtClean="0">
                  <a:latin typeface="Gill Sans MT" panose="020B0502020104020203" pitchFamily="34" charset="0"/>
                </a:rPr>
                <a:t>Liang</a:t>
              </a:r>
              <a:r>
                <a:rPr lang="en-US" sz="1400" dirty="0">
                  <a:latin typeface="Gill Sans MT" panose="020B0502020104020203" pitchFamily="34" charset="0"/>
                </a:rPr>
                <a:t>, </a:t>
              </a:r>
              <a:r>
                <a:rPr lang="en-US" sz="1400" dirty="0" smtClean="0">
                  <a:latin typeface="Gill Sans MT" panose="020B0502020104020203" pitchFamily="34" charset="0"/>
                </a:rPr>
                <a:t>X. et al. (1994) </a:t>
              </a:r>
              <a:endParaRPr lang="en-US" sz="1400" dirty="0">
                <a:latin typeface="Gill Sans MT" panose="020B0502020104020203" pitchFamily="34" charset="0"/>
              </a:endParaRPr>
            </a:p>
          </p:txBody>
        </p:sp>
        <p:sp>
          <p:nvSpPr>
            <p:cNvPr id="9" name="TextBox 8"/>
            <p:cNvSpPr txBox="1"/>
            <p:nvPr/>
          </p:nvSpPr>
          <p:spPr>
            <a:xfrm>
              <a:off x="2223043" y="5219201"/>
              <a:ext cx="865943" cy="400110"/>
            </a:xfrm>
            <a:prstGeom prst="rect">
              <a:avLst/>
            </a:prstGeom>
            <a:solidFill>
              <a:schemeClr val="accent5"/>
            </a:solidFill>
          </p:spPr>
          <p:txBody>
            <a:bodyPr wrap="none" rtlCol="0">
              <a:spAutoFit/>
            </a:bodyPr>
            <a:lstStyle/>
            <a:p>
              <a:r>
                <a:rPr lang="en-US" sz="2000" dirty="0" smtClean="0">
                  <a:solidFill>
                    <a:schemeClr val="bg1"/>
                  </a:solidFill>
                  <a:effectLst>
                    <a:outerShdw blurRad="38100" dist="38100" dir="2700000" algn="tl">
                      <a:srgbClr val="000000">
                        <a:alpha val="43137"/>
                      </a:srgbClr>
                    </a:outerShdw>
                  </a:effectLst>
                  <a:latin typeface="Gill Sans MT" panose="020B0502020104020203" pitchFamily="34" charset="0"/>
                </a:rPr>
                <a:t>Runoff</a:t>
              </a:r>
              <a:endParaRPr lang="en-US" sz="2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18" name="TextBox 17"/>
            <p:cNvSpPr txBox="1"/>
            <p:nvPr/>
          </p:nvSpPr>
          <p:spPr>
            <a:xfrm>
              <a:off x="2058325" y="5759932"/>
              <a:ext cx="1203278" cy="400110"/>
            </a:xfrm>
            <a:prstGeom prst="rect">
              <a:avLst/>
            </a:prstGeom>
            <a:solidFill>
              <a:schemeClr val="accent5"/>
            </a:solidFill>
          </p:spPr>
          <p:txBody>
            <a:bodyPr wrap="none" rtlCol="0">
              <a:spAutoFit/>
            </a:bodyPr>
            <a:lstStyle/>
            <a:p>
              <a:r>
                <a:rPr lang="en-US" sz="2000" dirty="0" err="1" smtClean="0">
                  <a:solidFill>
                    <a:schemeClr val="bg1"/>
                  </a:solidFill>
                  <a:effectLst>
                    <a:outerShdw blurRad="38100" dist="38100" dir="2700000" algn="tl">
                      <a:srgbClr val="000000">
                        <a:alpha val="43137"/>
                      </a:srgbClr>
                    </a:outerShdw>
                  </a:effectLst>
                  <a:latin typeface="Gill Sans MT" panose="020B0502020104020203" pitchFamily="34" charset="0"/>
                </a:rPr>
                <a:t>Baseflows</a:t>
              </a:r>
              <a:endParaRPr lang="en-US" sz="2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28" name="Rectangle 27"/>
            <p:cNvSpPr/>
            <p:nvPr/>
          </p:nvSpPr>
          <p:spPr>
            <a:xfrm>
              <a:off x="1772280" y="4386625"/>
              <a:ext cx="1057663" cy="159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2529365" y="3999292"/>
              <a:ext cx="310101" cy="48502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5400000">
              <a:off x="2874189" y="4230266"/>
              <a:ext cx="321499" cy="58346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ttps://nc.water.usgs.gov/albe/General/ulug/Images/Elevation/ws659_Elevatio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247" t="1683" r="5867" b="6880"/>
            <a:stretch/>
          </p:blipFill>
          <p:spPr bwMode="auto">
            <a:xfrm>
              <a:off x="2370258" y="3552505"/>
              <a:ext cx="613426" cy="624023"/>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1030" name="Picture 6" descr="https://nc.water.usgs.gov/albe/General/ulug/Images/land/lc65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916" t="1062" r="6279" b="9715"/>
            <a:stretch/>
          </p:blipFill>
          <p:spPr bwMode="auto">
            <a:xfrm>
              <a:off x="3087997" y="3564893"/>
              <a:ext cx="613427" cy="624024"/>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1032" name="Picture 8" descr="https://nc.water.usgs.gov/albe/General/ulug/Images/conduct/cond_659.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023" t="1541" r="7323" b="11485"/>
            <a:stretch/>
          </p:blipFill>
          <p:spPr bwMode="auto">
            <a:xfrm>
              <a:off x="3070701" y="4296980"/>
              <a:ext cx="620075" cy="63078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24442" y="4432915"/>
              <a:ext cx="332142"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Gill Sans MT" panose="020B0502020104020203" pitchFamily="34" charset="0"/>
                </a:rPr>
                <a:t>K</a:t>
              </a:r>
              <a:endParaRPr lang="en-US" sz="1600" b="1"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12" name="TextBox 11"/>
            <p:cNvSpPr txBox="1"/>
            <p:nvPr/>
          </p:nvSpPr>
          <p:spPr>
            <a:xfrm>
              <a:off x="3000870" y="3677838"/>
              <a:ext cx="808235"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Gill Sans MT" panose="020B0502020104020203" pitchFamily="34" charset="0"/>
                </a:rPr>
                <a:t>NLCD</a:t>
              </a:r>
              <a:endParaRPr lang="en-US" sz="1600" b="1"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13" name="TextBox 12"/>
            <p:cNvSpPr txBox="1"/>
            <p:nvPr/>
          </p:nvSpPr>
          <p:spPr>
            <a:xfrm>
              <a:off x="2350127" y="3673174"/>
              <a:ext cx="660758"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Gill Sans MT" panose="020B0502020104020203" pitchFamily="34" charset="0"/>
                </a:rPr>
                <a:t>DEM</a:t>
              </a:r>
              <a:endParaRPr lang="en-US" sz="1600" b="1"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59" name="Rectangle 58"/>
            <p:cNvSpPr/>
            <p:nvPr/>
          </p:nvSpPr>
          <p:spPr>
            <a:xfrm>
              <a:off x="465027" y="4323741"/>
              <a:ext cx="1525725" cy="846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516843" y="3622731"/>
              <a:ext cx="2147375" cy="584775"/>
            </a:xfrm>
            <a:prstGeom prst="rect">
              <a:avLst/>
            </a:prstGeom>
            <a:noFill/>
          </p:spPr>
          <p:txBody>
            <a:bodyPr wrap="square" rtlCol="0">
              <a:spAutoFit/>
            </a:bodyPr>
            <a:lstStyle/>
            <a:p>
              <a:r>
                <a:rPr lang="en-US" sz="1600" dirty="0" smtClean="0">
                  <a:solidFill>
                    <a:srgbClr val="C00000"/>
                  </a:solidFill>
                  <a:latin typeface="Gill Sans MT" panose="020B0502020104020203" pitchFamily="34" charset="0"/>
                </a:rPr>
                <a:t>Land-Atmosphere-</a:t>
              </a:r>
            </a:p>
            <a:p>
              <a:r>
                <a:rPr lang="en-US" sz="1600" dirty="0" smtClean="0">
                  <a:solidFill>
                    <a:srgbClr val="C00000"/>
                  </a:solidFill>
                  <a:latin typeface="Gill Sans MT" panose="020B0502020104020203" pitchFamily="34" charset="0"/>
                </a:rPr>
                <a:t>Bio. Interactions</a:t>
              </a:r>
              <a:endParaRPr lang="en-US" sz="1600" dirty="0">
                <a:solidFill>
                  <a:srgbClr val="C00000"/>
                </a:solidFill>
                <a:latin typeface="Gill Sans MT" panose="020B0502020104020203" pitchFamily="34" charset="0"/>
              </a:endParaRPr>
            </a:p>
          </p:txBody>
        </p:sp>
        <p:sp>
          <p:nvSpPr>
            <p:cNvPr id="61" name="Down Arrow 60"/>
            <p:cNvSpPr/>
            <p:nvPr/>
          </p:nvSpPr>
          <p:spPr>
            <a:xfrm>
              <a:off x="1163906" y="3177049"/>
              <a:ext cx="447162" cy="43899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2" name="Picture 61"/>
          <p:cNvPicPr>
            <a:picLocks noChangeAspect="1"/>
          </p:cNvPicPr>
          <p:nvPr/>
        </p:nvPicPr>
        <p:blipFill rotWithShape="1">
          <a:blip r:embed="rId10"/>
          <a:srcRect l="4330" t="3241" r="6130" b="49447"/>
          <a:stretch/>
        </p:blipFill>
        <p:spPr>
          <a:xfrm>
            <a:off x="687776" y="1431234"/>
            <a:ext cx="3047028" cy="1441063"/>
          </a:xfrm>
          <a:prstGeom prst="rect">
            <a:avLst/>
          </a:prstGeom>
          <a:ln>
            <a:solidFill>
              <a:schemeClr val="bg1">
                <a:lumMod val="85000"/>
              </a:schemeClr>
            </a:solidFill>
          </a:ln>
        </p:spPr>
      </p:pic>
    </p:spTree>
    <p:extLst>
      <p:ext uri="{BB962C8B-B14F-4D97-AF65-F5344CB8AC3E}">
        <p14:creationId xmlns:p14="http://schemas.microsoft.com/office/powerpoint/2010/main" val="290633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084" y="267198"/>
            <a:ext cx="3281539" cy="523220"/>
          </a:xfrm>
          <a:prstGeom prst="rect">
            <a:avLst/>
          </a:prstGeom>
          <a:solidFill>
            <a:srgbClr val="C00000"/>
          </a:solidFill>
        </p:spPr>
        <p:txBody>
          <a:bodyPr wrap="none" rtlCol="0">
            <a:spAutoFit/>
          </a:bodyPr>
          <a:lstStyle/>
          <a:p>
            <a:r>
              <a:rPr lang="en-US" sz="2800" dirty="0" smtClean="0">
                <a:solidFill>
                  <a:schemeClr val="bg1">
                    <a:lumMod val="95000"/>
                  </a:schemeClr>
                </a:solidFill>
                <a:effectLst>
                  <a:outerShdw blurRad="38100" dist="38100" dir="2700000" algn="tl">
                    <a:srgbClr val="000000">
                      <a:alpha val="43137"/>
                    </a:srgbClr>
                  </a:outerShdw>
                </a:effectLst>
                <a:latin typeface="Gill Sans MT" panose="020B0502020104020203" pitchFamily="34" charset="0"/>
              </a:rPr>
              <a:t>Stochastic Hydrology</a:t>
            </a:r>
            <a:endParaRPr lang="en-US" sz="2800" dirty="0">
              <a:solidFill>
                <a:schemeClr val="bg1">
                  <a:lumMod val="95000"/>
                </a:schemeClr>
              </a:solidFill>
              <a:effectLst>
                <a:outerShdw blurRad="38100" dist="38100" dir="2700000" algn="tl">
                  <a:srgbClr val="000000">
                    <a:alpha val="43137"/>
                  </a:srgbClr>
                </a:outerShdw>
              </a:effectLst>
              <a:latin typeface="Gill Sans MT" panose="020B0502020104020203" pitchFamily="34" charset="0"/>
            </a:endParaRPr>
          </a:p>
        </p:txBody>
      </p:sp>
      <p:grpSp>
        <p:nvGrpSpPr>
          <p:cNvPr id="33" name="Group 32"/>
          <p:cNvGrpSpPr/>
          <p:nvPr/>
        </p:nvGrpSpPr>
        <p:grpSpPr>
          <a:xfrm>
            <a:off x="426556" y="1048431"/>
            <a:ext cx="3878020" cy="2328648"/>
            <a:chOff x="4758597" y="3501839"/>
            <a:chExt cx="4131663" cy="2581598"/>
          </a:xfrm>
        </p:grpSpPr>
        <p:grpSp>
          <p:nvGrpSpPr>
            <p:cNvPr id="24" name="Group 23"/>
            <p:cNvGrpSpPr/>
            <p:nvPr/>
          </p:nvGrpSpPr>
          <p:grpSpPr>
            <a:xfrm>
              <a:off x="4758597" y="3501839"/>
              <a:ext cx="4131663" cy="2581598"/>
              <a:chOff x="4758597" y="3501839"/>
              <a:chExt cx="4131663" cy="2581598"/>
            </a:xfrm>
          </p:grpSpPr>
          <p:grpSp>
            <p:nvGrpSpPr>
              <p:cNvPr id="20" name="Group 19"/>
              <p:cNvGrpSpPr/>
              <p:nvPr/>
            </p:nvGrpSpPr>
            <p:grpSpPr>
              <a:xfrm>
                <a:off x="4758597" y="3501839"/>
                <a:ext cx="4131663" cy="2581598"/>
                <a:chOff x="4758597" y="3501839"/>
                <a:chExt cx="4131663" cy="2581598"/>
              </a:xfrm>
            </p:grpSpPr>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65000"/>
                          </a14:imgEffect>
                          <a14:imgEffect>
                            <a14:brightnessContrast bright="54000"/>
                          </a14:imgEffect>
                        </a14:imgLayer>
                      </a14:imgProps>
                    </a:ext>
                    <a:ext uri="{28A0092B-C50C-407E-A947-70E740481C1C}">
                      <a14:useLocalDpi xmlns:a14="http://schemas.microsoft.com/office/drawing/2010/main" val="0"/>
                    </a:ext>
                  </a:extLst>
                </a:blip>
                <a:srcRect l="3281" t="12867" r="2572" b="11209"/>
                <a:stretch/>
              </p:blipFill>
              <p:spPr>
                <a:xfrm>
                  <a:off x="4758597" y="3501839"/>
                  <a:ext cx="4131663" cy="2581598"/>
                </a:xfrm>
                <a:prstGeom prst="rect">
                  <a:avLst/>
                </a:prstGeom>
                <a:ln w="19050">
                  <a:noFill/>
                </a:ln>
              </p:spPr>
            </p:pic>
            <p:sp>
              <p:nvSpPr>
                <p:cNvPr id="2" name="Rectangle 1"/>
                <p:cNvSpPr/>
                <p:nvPr/>
              </p:nvSpPr>
              <p:spPr>
                <a:xfrm>
                  <a:off x="7498363" y="3503365"/>
                  <a:ext cx="1370233" cy="1100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1" name="Rectangle 40"/>
                <p:cNvSpPr/>
                <p:nvPr/>
              </p:nvSpPr>
              <p:spPr>
                <a:xfrm>
                  <a:off x="5063442" y="3501971"/>
                  <a:ext cx="211493" cy="148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2" name="TextBox 41"/>
                <p:cNvSpPr txBox="1"/>
                <p:nvPr/>
              </p:nvSpPr>
              <p:spPr>
                <a:xfrm>
                  <a:off x="7854703" y="4194952"/>
                  <a:ext cx="756918" cy="341209"/>
                </a:xfrm>
                <a:prstGeom prst="rect">
                  <a:avLst/>
                </a:prstGeom>
                <a:solidFill>
                  <a:schemeClr val="bg1"/>
                </a:solidFill>
              </p:spPr>
              <p:txBody>
                <a:bodyPr wrap="none" rtlCol="0">
                  <a:spAutoFit/>
                </a:bodyPr>
                <a:lstStyle/>
                <a:p>
                  <a:r>
                    <a:rPr lang="en-US" sz="1400" dirty="0" smtClean="0">
                      <a:latin typeface="Gill Sans MT" panose="020B0502020104020203" pitchFamily="34" charset="0"/>
                    </a:rPr>
                    <a:t>Dam C</a:t>
                  </a:r>
                  <a:endParaRPr lang="en-US" sz="1400" dirty="0">
                    <a:latin typeface="Gill Sans MT" panose="020B0502020104020203" pitchFamily="34" charset="0"/>
                  </a:endParaRPr>
                </a:p>
              </p:txBody>
            </p:sp>
            <p:sp>
              <p:nvSpPr>
                <p:cNvPr id="46" name="TextBox 45"/>
                <p:cNvSpPr txBox="1"/>
                <p:nvPr/>
              </p:nvSpPr>
              <p:spPr>
                <a:xfrm>
                  <a:off x="6937793" y="5366696"/>
                  <a:ext cx="729593" cy="341209"/>
                </a:xfrm>
                <a:prstGeom prst="rect">
                  <a:avLst/>
                </a:prstGeom>
                <a:solidFill>
                  <a:schemeClr val="bg1"/>
                </a:solidFill>
              </p:spPr>
              <p:txBody>
                <a:bodyPr wrap="none" rtlCol="0">
                  <a:spAutoFit/>
                </a:bodyPr>
                <a:lstStyle/>
                <a:p>
                  <a:r>
                    <a:rPr lang="en-US" sz="1400" dirty="0" smtClean="0">
                      <a:latin typeface="Gill Sans MT" panose="020B0502020104020203" pitchFamily="34" charset="0"/>
                    </a:rPr>
                    <a:t>Dam B</a:t>
                  </a:r>
                  <a:endParaRPr lang="en-US" sz="1400" dirty="0">
                    <a:latin typeface="Gill Sans MT" panose="020B0502020104020203" pitchFamily="34" charset="0"/>
                  </a:endParaRPr>
                </a:p>
              </p:txBody>
            </p:sp>
          </p:grpSp>
          <p:sp>
            <p:nvSpPr>
              <p:cNvPr id="22" name="Oval 21"/>
              <p:cNvSpPr/>
              <p:nvPr/>
            </p:nvSpPr>
            <p:spPr>
              <a:xfrm>
                <a:off x="5436812" y="397950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7" name="Oval 46"/>
              <p:cNvSpPr/>
              <p:nvPr/>
            </p:nvSpPr>
            <p:spPr>
              <a:xfrm>
                <a:off x="6058318" y="409380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8" name="Oval 47"/>
              <p:cNvSpPr/>
              <p:nvPr/>
            </p:nvSpPr>
            <p:spPr>
              <a:xfrm>
                <a:off x="6594782" y="424298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9" name="Oval 48"/>
              <p:cNvSpPr/>
              <p:nvPr/>
            </p:nvSpPr>
            <p:spPr>
              <a:xfrm>
                <a:off x="5146328" y="519870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50" name="Oval 49"/>
              <p:cNvSpPr/>
              <p:nvPr/>
            </p:nvSpPr>
            <p:spPr>
              <a:xfrm>
                <a:off x="6441487" y="466545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51" name="Oval 50"/>
              <p:cNvSpPr/>
              <p:nvPr/>
            </p:nvSpPr>
            <p:spPr>
              <a:xfrm>
                <a:off x="6363117" y="489741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52" name="Oval 51"/>
              <p:cNvSpPr/>
              <p:nvPr/>
            </p:nvSpPr>
            <p:spPr>
              <a:xfrm>
                <a:off x="6340257" y="450272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53" name="Oval 52"/>
              <p:cNvSpPr/>
              <p:nvPr/>
            </p:nvSpPr>
            <p:spPr>
              <a:xfrm>
                <a:off x="7184995" y="4661697"/>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54" name="Oval 53"/>
              <p:cNvSpPr/>
              <p:nvPr/>
            </p:nvSpPr>
            <p:spPr>
              <a:xfrm>
                <a:off x="5335645" y="5766176"/>
                <a:ext cx="146886" cy="1479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23" name="TextBox 22"/>
              <p:cNvSpPr txBox="1"/>
              <p:nvPr/>
            </p:nvSpPr>
            <p:spPr>
              <a:xfrm>
                <a:off x="5482530" y="5669535"/>
                <a:ext cx="1463420" cy="341209"/>
              </a:xfrm>
              <a:prstGeom prst="rect">
                <a:avLst/>
              </a:prstGeom>
              <a:noFill/>
            </p:spPr>
            <p:txBody>
              <a:bodyPr wrap="none" rtlCol="0">
                <a:spAutoFit/>
              </a:bodyPr>
              <a:lstStyle/>
              <a:p>
                <a:r>
                  <a:rPr lang="en-US" sz="1400" dirty="0" smtClean="0">
                    <a:latin typeface="Gill Sans MT" panose="020B0502020104020203" pitchFamily="34" charset="0"/>
                  </a:rPr>
                  <a:t>Streamflow gage</a:t>
                </a:r>
                <a:endParaRPr lang="en-US" sz="1400" dirty="0">
                  <a:latin typeface="Gill Sans MT" panose="020B0502020104020203" pitchFamily="34" charset="0"/>
                </a:endParaRPr>
              </a:p>
            </p:txBody>
          </p:sp>
        </p:grpSp>
        <p:sp>
          <p:nvSpPr>
            <p:cNvPr id="25" name="Rectangle 24"/>
            <p:cNvSpPr/>
            <p:nvPr/>
          </p:nvSpPr>
          <p:spPr>
            <a:xfrm>
              <a:off x="6751161" y="3810231"/>
              <a:ext cx="1067296" cy="169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56" name="TextBox 55"/>
            <p:cNvSpPr txBox="1"/>
            <p:nvPr/>
          </p:nvSpPr>
          <p:spPr>
            <a:xfrm>
              <a:off x="6937793" y="3694640"/>
              <a:ext cx="730959" cy="341209"/>
            </a:xfrm>
            <a:prstGeom prst="rect">
              <a:avLst/>
            </a:prstGeom>
            <a:solidFill>
              <a:schemeClr val="bg1"/>
            </a:solidFill>
          </p:spPr>
          <p:txBody>
            <a:bodyPr wrap="none" rtlCol="0">
              <a:spAutoFit/>
            </a:bodyPr>
            <a:lstStyle/>
            <a:p>
              <a:r>
                <a:rPr lang="en-US" sz="1400" dirty="0" smtClean="0">
                  <a:latin typeface="Gill Sans MT" panose="020B0502020104020203" pitchFamily="34" charset="0"/>
                </a:rPr>
                <a:t>Dam A</a:t>
              </a:r>
              <a:endParaRPr lang="en-US" sz="1400" dirty="0">
                <a:latin typeface="Gill Sans MT" panose="020B0502020104020203" pitchFamily="34" charset="0"/>
              </a:endParaRPr>
            </a:p>
          </p:txBody>
        </p:sp>
      </p:grpSp>
      <p:sp>
        <p:nvSpPr>
          <p:cNvPr id="37" name="Rectangle 36"/>
          <p:cNvSpPr/>
          <p:nvPr/>
        </p:nvSpPr>
        <p:spPr>
          <a:xfrm>
            <a:off x="4667865" y="3362632"/>
            <a:ext cx="395577" cy="447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grpSp>
        <p:nvGrpSpPr>
          <p:cNvPr id="28" name="Group 27"/>
          <p:cNvGrpSpPr/>
          <p:nvPr/>
        </p:nvGrpSpPr>
        <p:grpSpPr>
          <a:xfrm>
            <a:off x="502828" y="4356490"/>
            <a:ext cx="3779497" cy="2163468"/>
            <a:chOff x="273091" y="4112727"/>
            <a:chExt cx="4391178" cy="2213066"/>
          </a:xfrm>
        </p:grpSpPr>
        <p:grpSp>
          <p:nvGrpSpPr>
            <p:cNvPr id="55" name="Group 54"/>
            <p:cNvGrpSpPr/>
            <p:nvPr/>
          </p:nvGrpSpPr>
          <p:grpSpPr>
            <a:xfrm>
              <a:off x="273161" y="4112727"/>
              <a:ext cx="2164207" cy="1027491"/>
              <a:chOff x="4964478" y="1021745"/>
              <a:chExt cx="3661475" cy="1991799"/>
            </a:xfrm>
          </p:grpSpPr>
          <p:pic>
            <p:nvPicPr>
              <p:cNvPr id="57" name="Picture 10" descr="Related image"/>
              <p:cNvPicPr>
                <a:picLocks noChangeAspect="1" noChangeArrowheads="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6191" t="37757" r="46918" b="11265"/>
              <a:stretch/>
            </p:blipFill>
            <p:spPr bwMode="auto">
              <a:xfrm>
                <a:off x="5072933" y="1021745"/>
                <a:ext cx="3553020" cy="1924553"/>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4964478" y="1021745"/>
                <a:ext cx="152125" cy="1991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grpSp>
        <p:grpSp>
          <p:nvGrpSpPr>
            <p:cNvPr id="59" name="Group 58"/>
            <p:cNvGrpSpPr/>
            <p:nvPr/>
          </p:nvGrpSpPr>
          <p:grpSpPr>
            <a:xfrm>
              <a:off x="2500062" y="4112727"/>
              <a:ext cx="2164207" cy="1027491"/>
              <a:chOff x="4964478" y="1021745"/>
              <a:chExt cx="3661475" cy="1991799"/>
            </a:xfrm>
          </p:grpSpPr>
          <p:pic>
            <p:nvPicPr>
              <p:cNvPr id="60" name="Picture 10" descr="Related image"/>
              <p:cNvPicPr>
                <a:picLocks noChangeAspect="1" noChangeArrowheads="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6191" t="37757" r="46918" b="11265"/>
              <a:stretch/>
            </p:blipFill>
            <p:spPr bwMode="auto">
              <a:xfrm>
                <a:off x="5072933" y="1021745"/>
                <a:ext cx="3553020" cy="1924553"/>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p:cNvSpPr/>
              <p:nvPr/>
            </p:nvSpPr>
            <p:spPr>
              <a:xfrm>
                <a:off x="4964478" y="1021745"/>
                <a:ext cx="152125" cy="1991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grpSp>
        <p:grpSp>
          <p:nvGrpSpPr>
            <p:cNvPr id="62" name="Group 61"/>
            <p:cNvGrpSpPr/>
            <p:nvPr/>
          </p:nvGrpSpPr>
          <p:grpSpPr>
            <a:xfrm>
              <a:off x="273091" y="5298302"/>
              <a:ext cx="2164207" cy="1027491"/>
              <a:chOff x="4964478" y="1021745"/>
              <a:chExt cx="3661475" cy="1991799"/>
            </a:xfrm>
          </p:grpSpPr>
          <p:pic>
            <p:nvPicPr>
              <p:cNvPr id="63" name="Picture 10" descr="Related image"/>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6191" t="37757" r="46918" b="11265"/>
              <a:stretch/>
            </p:blipFill>
            <p:spPr bwMode="auto">
              <a:xfrm>
                <a:off x="5072933" y="1021745"/>
                <a:ext cx="3553020" cy="1924553"/>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p:cNvSpPr/>
              <p:nvPr/>
            </p:nvSpPr>
            <p:spPr>
              <a:xfrm>
                <a:off x="4964478" y="1021745"/>
                <a:ext cx="152125" cy="1991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grpSp>
        <p:grpSp>
          <p:nvGrpSpPr>
            <p:cNvPr id="65" name="Group 64"/>
            <p:cNvGrpSpPr/>
            <p:nvPr/>
          </p:nvGrpSpPr>
          <p:grpSpPr>
            <a:xfrm>
              <a:off x="2500062" y="5298302"/>
              <a:ext cx="2164207" cy="1027491"/>
              <a:chOff x="4964478" y="1021745"/>
              <a:chExt cx="3661475" cy="1991799"/>
            </a:xfrm>
          </p:grpSpPr>
          <p:pic>
            <p:nvPicPr>
              <p:cNvPr id="66" name="Picture 10" descr="Related image"/>
              <p:cNvPicPr>
                <a:picLocks noChangeAspect="1" noChangeArrowheads="1"/>
              </p:cNvPicPr>
              <p:nvPr/>
            </p:nvPicPr>
            <p:blipFill rotWithShape="1">
              <a:blip r:embed="rId6" cstate="print">
                <a:biLevel thresh="75000"/>
                <a:extLst>
                  <a:ext uri="{BEBA8EAE-BF5A-486C-A8C5-ECC9F3942E4B}">
                    <a14:imgProps xmlns:a14="http://schemas.microsoft.com/office/drawing/2010/main">
                      <a14:imgLayer r:embed="rId7">
                        <a14:imgEffect>
                          <a14:colorTemperature colorTemp="10896"/>
                        </a14:imgEffect>
                      </a14:imgLayer>
                    </a14:imgProps>
                  </a:ext>
                  <a:ext uri="{28A0092B-C50C-407E-A947-70E740481C1C}">
                    <a14:useLocalDpi xmlns:a14="http://schemas.microsoft.com/office/drawing/2010/main" val="0"/>
                  </a:ext>
                </a:extLst>
              </a:blip>
              <a:srcRect l="6191" t="37757" r="46918" b="11265"/>
              <a:stretch/>
            </p:blipFill>
            <p:spPr bwMode="auto">
              <a:xfrm>
                <a:off x="5072933" y="1021745"/>
                <a:ext cx="3553020" cy="1924553"/>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p:cNvSpPr/>
              <p:nvPr/>
            </p:nvSpPr>
            <p:spPr>
              <a:xfrm>
                <a:off x="4964478" y="1021745"/>
                <a:ext cx="152125" cy="1991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grpSp>
      </p:grpSp>
      <p:grpSp>
        <p:nvGrpSpPr>
          <p:cNvPr id="40" name="Group 39"/>
          <p:cNvGrpSpPr/>
          <p:nvPr/>
        </p:nvGrpSpPr>
        <p:grpSpPr>
          <a:xfrm>
            <a:off x="6126039" y="4882108"/>
            <a:ext cx="2883310" cy="1763107"/>
            <a:chOff x="5644998" y="4585523"/>
            <a:chExt cx="2883310" cy="1763107"/>
          </a:xfrm>
        </p:grpSpPr>
        <p:pic>
          <p:nvPicPr>
            <p:cNvPr id="69" name="Picture 2" descr="http://stats.seandolinar.com/wp-content/uploads/2015/06/Covariance-Matrix.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44998" y="4988818"/>
              <a:ext cx="2254609" cy="1359812"/>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5644998" y="4585523"/>
              <a:ext cx="2883310" cy="400110"/>
            </a:xfrm>
            <a:prstGeom prst="rect">
              <a:avLst/>
            </a:prstGeom>
            <a:noFill/>
          </p:spPr>
          <p:txBody>
            <a:bodyPr wrap="square" rtlCol="0">
              <a:spAutoFit/>
            </a:bodyPr>
            <a:lstStyle/>
            <a:p>
              <a:r>
                <a:rPr lang="en-US" sz="2000" dirty="0" smtClean="0">
                  <a:latin typeface="Gill Sans MT" panose="020B0502020104020203" pitchFamily="34" charset="0"/>
                </a:rPr>
                <a:t>Covariance Structures</a:t>
              </a:r>
              <a:endParaRPr lang="en-US" sz="2000" dirty="0">
                <a:latin typeface="Gill Sans MT" panose="020B0502020104020203" pitchFamily="34" charset="0"/>
              </a:endParaRPr>
            </a:p>
          </p:txBody>
        </p:sp>
      </p:grpSp>
      <p:sp>
        <p:nvSpPr>
          <p:cNvPr id="29" name="TextBox 28"/>
          <p:cNvSpPr txBox="1"/>
          <p:nvPr/>
        </p:nvSpPr>
        <p:spPr>
          <a:xfrm>
            <a:off x="712687" y="3969566"/>
            <a:ext cx="3605218" cy="369332"/>
          </a:xfrm>
          <a:prstGeom prst="rect">
            <a:avLst/>
          </a:prstGeom>
          <a:noFill/>
        </p:spPr>
        <p:txBody>
          <a:bodyPr wrap="none" rtlCol="0">
            <a:spAutoFit/>
          </a:bodyPr>
          <a:lstStyle/>
          <a:p>
            <a:r>
              <a:rPr lang="en-US" dirty="0" smtClean="0">
                <a:latin typeface="Gill Sans MT" panose="020B0502020104020203" pitchFamily="34" charset="0"/>
              </a:rPr>
              <a:t>Historical or Predicted Future Flows</a:t>
            </a:r>
            <a:endParaRPr lang="en-US" dirty="0">
              <a:latin typeface="Gill Sans MT" panose="020B0502020104020203" pitchFamily="34" charset="0"/>
            </a:endParaRPr>
          </a:p>
        </p:txBody>
      </p:sp>
      <p:sp>
        <p:nvSpPr>
          <p:cNvPr id="31" name="TextBox 30"/>
          <p:cNvSpPr txBox="1"/>
          <p:nvPr/>
        </p:nvSpPr>
        <p:spPr>
          <a:xfrm>
            <a:off x="1153738" y="4376946"/>
            <a:ext cx="771365" cy="338554"/>
          </a:xfrm>
          <a:prstGeom prst="rect">
            <a:avLst/>
          </a:prstGeom>
          <a:noFill/>
        </p:spPr>
        <p:txBody>
          <a:bodyPr wrap="none" rtlCol="0">
            <a:spAutoFit/>
          </a:bodyPr>
          <a:lstStyle/>
          <a:p>
            <a:r>
              <a:rPr lang="en-US" sz="1600" dirty="0" smtClean="0">
                <a:latin typeface="Gill Sans MT" panose="020B0502020104020203" pitchFamily="34" charset="0"/>
              </a:rPr>
              <a:t>Gage 1</a:t>
            </a:r>
            <a:endParaRPr lang="en-US" sz="1600" dirty="0">
              <a:latin typeface="Gill Sans MT" panose="020B0502020104020203" pitchFamily="34" charset="0"/>
            </a:endParaRPr>
          </a:p>
        </p:txBody>
      </p:sp>
      <p:sp>
        <p:nvSpPr>
          <p:cNvPr id="71" name="TextBox 70"/>
          <p:cNvSpPr txBox="1"/>
          <p:nvPr/>
        </p:nvSpPr>
        <p:spPr>
          <a:xfrm>
            <a:off x="3087239" y="4366045"/>
            <a:ext cx="771365" cy="338554"/>
          </a:xfrm>
          <a:prstGeom prst="rect">
            <a:avLst/>
          </a:prstGeom>
          <a:noFill/>
        </p:spPr>
        <p:txBody>
          <a:bodyPr wrap="none" rtlCol="0">
            <a:spAutoFit/>
          </a:bodyPr>
          <a:lstStyle/>
          <a:p>
            <a:r>
              <a:rPr lang="en-US" sz="1600" dirty="0" smtClean="0">
                <a:latin typeface="Gill Sans MT" panose="020B0502020104020203" pitchFamily="34" charset="0"/>
              </a:rPr>
              <a:t>Gage 2</a:t>
            </a:r>
            <a:endParaRPr lang="en-US" sz="1600" dirty="0">
              <a:latin typeface="Gill Sans MT" panose="020B0502020104020203" pitchFamily="34" charset="0"/>
            </a:endParaRPr>
          </a:p>
        </p:txBody>
      </p:sp>
      <p:sp>
        <p:nvSpPr>
          <p:cNvPr id="72" name="TextBox 71"/>
          <p:cNvSpPr txBox="1"/>
          <p:nvPr/>
        </p:nvSpPr>
        <p:spPr>
          <a:xfrm>
            <a:off x="1151375" y="5549407"/>
            <a:ext cx="771365" cy="338554"/>
          </a:xfrm>
          <a:prstGeom prst="rect">
            <a:avLst/>
          </a:prstGeom>
          <a:noFill/>
        </p:spPr>
        <p:txBody>
          <a:bodyPr wrap="none" rtlCol="0">
            <a:spAutoFit/>
          </a:bodyPr>
          <a:lstStyle/>
          <a:p>
            <a:r>
              <a:rPr lang="en-US" sz="1600" dirty="0" smtClean="0">
                <a:latin typeface="Gill Sans MT" panose="020B0502020104020203" pitchFamily="34" charset="0"/>
              </a:rPr>
              <a:t>Gage 3</a:t>
            </a:r>
            <a:endParaRPr lang="en-US" sz="1600" dirty="0">
              <a:latin typeface="Gill Sans MT" panose="020B0502020104020203" pitchFamily="34" charset="0"/>
            </a:endParaRPr>
          </a:p>
        </p:txBody>
      </p:sp>
      <p:sp>
        <p:nvSpPr>
          <p:cNvPr id="73" name="TextBox 72"/>
          <p:cNvSpPr txBox="1"/>
          <p:nvPr/>
        </p:nvSpPr>
        <p:spPr>
          <a:xfrm>
            <a:off x="3084876" y="5538506"/>
            <a:ext cx="771365" cy="338554"/>
          </a:xfrm>
          <a:prstGeom prst="rect">
            <a:avLst/>
          </a:prstGeom>
          <a:noFill/>
        </p:spPr>
        <p:txBody>
          <a:bodyPr wrap="none" rtlCol="0">
            <a:spAutoFit/>
          </a:bodyPr>
          <a:lstStyle/>
          <a:p>
            <a:r>
              <a:rPr lang="en-US" sz="1600" dirty="0" smtClean="0">
                <a:latin typeface="Gill Sans MT" panose="020B0502020104020203" pitchFamily="34" charset="0"/>
              </a:rPr>
              <a:t>Gage 4</a:t>
            </a:r>
            <a:endParaRPr lang="en-US" sz="1600" dirty="0">
              <a:latin typeface="Gill Sans MT" panose="020B0502020104020203" pitchFamily="34" charset="0"/>
            </a:endParaRPr>
          </a:p>
        </p:txBody>
      </p:sp>
      <p:sp>
        <p:nvSpPr>
          <p:cNvPr id="32" name="Down Arrow 31"/>
          <p:cNvSpPr/>
          <p:nvPr/>
        </p:nvSpPr>
        <p:spPr>
          <a:xfrm>
            <a:off x="2192930" y="3427432"/>
            <a:ext cx="421180" cy="46203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grpSp>
        <p:nvGrpSpPr>
          <p:cNvPr id="34" name="Group 33"/>
          <p:cNvGrpSpPr/>
          <p:nvPr/>
        </p:nvGrpSpPr>
        <p:grpSpPr>
          <a:xfrm>
            <a:off x="5899033" y="898410"/>
            <a:ext cx="2512099" cy="1955913"/>
            <a:chOff x="5682201" y="677923"/>
            <a:chExt cx="2512099" cy="1955913"/>
          </a:xfrm>
        </p:grpSpPr>
        <p:grpSp>
          <p:nvGrpSpPr>
            <p:cNvPr id="74" name="Group 73"/>
            <p:cNvGrpSpPr/>
            <p:nvPr/>
          </p:nvGrpSpPr>
          <p:grpSpPr>
            <a:xfrm>
              <a:off x="5682201" y="1176321"/>
              <a:ext cx="2318193" cy="1457515"/>
              <a:chOff x="4512249" y="983534"/>
              <a:chExt cx="3723607" cy="2192023"/>
            </a:xfrm>
          </p:grpSpPr>
          <p:grpSp>
            <p:nvGrpSpPr>
              <p:cNvPr id="75" name="Group 74"/>
              <p:cNvGrpSpPr/>
              <p:nvPr/>
            </p:nvGrpSpPr>
            <p:grpSpPr>
              <a:xfrm>
                <a:off x="5355672" y="983534"/>
                <a:ext cx="2880184" cy="1700237"/>
                <a:chOff x="4931500" y="768643"/>
                <a:chExt cx="3448050" cy="2181225"/>
              </a:xfrm>
            </p:grpSpPr>
            <p:pic>
              <p:nvPicPr>
                <p:cNvPr id="78" name="Picture 77"/>
                <p:cNvPicPr>
                  <a:picLocks noChangeAspect="1"/>
                </p:cNvPicPr>
                <p:nvPr/>
              </p:nvPicPr>
              <p:blipFill>
                <a:blip r:embed="rId9"/>
                <a:stretch>
                  <a:fillRect/>
                </a:stretch>
              </p:blipFill>
              <p:spPr>
                <a:xfrm>
                  <a:off x="4931500" y="768643"/>
                  <a:ext cx="3448050" cy="2181225"/>
                </a:xfrm>
                <a:prstGeom prst="rect">
                  <a:avLst/>
                </a:prstGeom>
              </p:spPr>
            </p:pic>
            <p:cxnSp>
              <p:nvCxnSpPr>
                <p:cNvPr id="79" name="Straight Connector 78"/>
                <p:cNvCxnSpPr/>
                <p:nvPr/>
              </p:nvCxnSpPr>
              <p:spPr>
                <a:xfrm flipH="1" flipV="1">
                  <a:off x="4931500" y="768643"/>
                  <a:ext cx="6531" cy="20398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TextBox 75"/>
              <p:cNvSpPr txBox="1"/>
              <p:nvPr/>
            </p:nvSpPr>
            <p:spPr>
              <a:xfrm flipH="1">
                <a:off x="6341827" y="2620102"/>
                <a:ext cx="907869" cy="555455"/>
              </a:xfrm>
              <a:prstGeom prst="rect">
                <a:avLst/>
              </a:prstGeom>
              <a:noFill/>
            </p:spPr>
            <p:txBody>
              <a:bodyPr wrap="square" rtlCol="0">
                <a:spAutoFit/>
              </a:bodyPr>
              <a:lstStyle/>
              <a:p>
                <a:pPr algn="ctr"/>
                <a:r>
                  <a:rPr lang="en-US" dirty="0" smtClean="0">
                    <a:latin typeface="Gill Sans MT" panose="020B0502020104020203" pitchFamily="34" charset="0"/>
                  </a:rPr>
                  <a:t>x</a:t>
                </a:r>
                <a:endParaRPr lang="en-US" dirty="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77" name="TextBox 76"/>
                  <p:cNvSpPr txBox="1"/>
                  <p:nvPr/>
                </p:nvSpPr>
                <p:spPr>
                  <a:xfrm rot="16200000" flipH="1">
                    <a:off x="4354935" y="1383388"/>
                    <a:ext cx="907870" cy="59324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𝑓</m:t>
                              </m:r>
                            </m:e>
                            <m:sub>
                              <m:r>
                                <a:rPr lang="en-US" b="0" i="1" dirty="0" smtClean="0">
                                  <a:latin typeface="Cambria Math" panose="02040503050406030204" pitchFamily="18" charset="0"/>
                                </a:rPr>
                                <m:t>𝑥</m:t>
                              </m:r>
                            </m:sub>
                          </m:sSub>
                        </m:oMath>
                      </m:oMathPara>
                    </a14:m>
                    <a:endParaRPr lang="en-US" dirty="0">
                      <a:latin typeface="Gill Sans MT" panose="020B0502020104020203" pitchFamily="34" charset="0"/>
                    </a:endParaRPr>
                  </a:p>
                </p:txBody>
              </p:sp>
            </mc:Choice>
            <mc:Fallback xmlns="">
              <p:sp>
                <p:nvSpPr>
                  <p:cNvPr id="77" name="TextBox 76"/>
                  <p:cNvSpPr txBox="1">
                    <a:spLocks noRot="1" noChangeAspect="1" noMove="1" noResize="1" noEditPoints="1" noAdjustHandles="1" noChangeArrowheads="1" noChangeShapeType="1" noTextEdit="1"/>
                  </p:cNvSpPr>
                  <p:nvPr/>
                </p:nvSpPr>
                <p:spPr>
                  <a:xfrm rot="16200000" flipH="1">
                    <a:off x="4354935" y="1383388"/>
                    <a:ext cx="907870" cy="593241"/>
                  </a:xfrm>
                  <a:prstGeom prst="rect">
                    <a:avLst/>
                  </a:prstGeom>
                  <a:blipFill>
                    <a:blip r:embed="rId10"/>
                    <a:stretch>
                      <a:fillRect r="-15000"/>
                    </a:stretch>
                  </a:blipFill>
                </p:spPr>
                <p:txBody>
                  <a:bodyPr/>
                  <a:lstStyle/>
                  <a:p>
                    <a:r>
                      <a:rPr lang="en-US">
                        <a:noFill/>
                      </a:rPr>
                      <a:t> </a:t>
                    </a:r>
                  </a:p>
                </p:txBody>
              </p:sp>
            </mc:Fallback>
          </mc:AlternateContent>
        </p:grpSp>
        <p:sp>
          <p:nvSpPr>
            <p:cNvPr id="80" name="TextBox 79"/>
            <p:cNvSpPr txBox="1"/>
            <p:nvPr/>
          </p:nvSpPr>
          <p:spPr>
            <a:xfrm>
              <a:off x="5981835" y="677923"/>
              <a:ext cx="2212465" cy="400110"/>
            </a:xfrm>
            <a:prstGeom prst="rect">
              <a:avLst/>
            </a:prstGeom>
            <a:noFill/>
          </p:spPr>
          <p:txBody>
            <a:bodyPr wrap="none" rtlCol="0">
              <a:spAutoFit/>
            </a:bodyPr>
            <a:lstStyle/>
            <a:p>
              <a:r>
                <a:rPr lang="en-US" sz="2000" dirty="0" smtClean="0">
                  <a:latin typeface="Gill Sans MT" panose="020B0502020104020203" pitchFamily="34" charset="0"/>
                </a:rPr>
                <a:t>Statistical Moments</a:t>
              </a:r>
              <a:endParaRPr lang="en-US" sz="2000" dirty="0">
                <a:latin typeface="Gill Sans MT" panose="020B0502020104020203" pitchFamily="34" charset="0"/>
              </a:endParaRPr>
            </a:p>
          </p:txBody>
        </p:sp>
      </p:grpSp>
      <p:sp>
        <p:nvSpPr>
          <p:cNvPr id="36" name="TextBox 35"/>
          <p:cNvSpPr txBox="1"/>
          <p:nvPr/>
        </p:nvSpPr>
        <p:spPr>
          <a:xfrm>
            <a:off x="6230464" y="315820"/>
            <a:ext cx="1986762" cy="369332"/>
          </a:xfrm>
          <a:prstGeom prst="rect">
            <a:avLst/>
          </a:prstGeom>
          <a:noFill/>
        </p:spPr>
        <p:txBody>
          <a:bodyPr wrap="none" rtlCol="0">
            <a:spAutoFit/>
          </a:bodyPr>
          <a:lstStyle/>
          <a:p>
            <a:r>
              <a:rPr lang="en-US" dirty="0" smtClean="0">
                <a:solidFill>
                  <a:srgbClr val="C00000"/>
                </a:solidFill>
                <a:latin typeface="Gill Sans MT" panose="020B0502020104020203" pitchFamily="34" charset="0"/>
              </a:rPr>
              <a:t>MUST REPLICATE:</a:t>
            </a:r>
            <a:endParaRPr lang="en-US" dirty="0">
              <a:solidFill>
                <a:srgbClr val="C00000"/>
              </a:solidFill>
              <a:latin typeface="Gill Sans MT" panose="020B0502020104020203" pitchFamily="34" charset="0"/>
            </a:endParaRPr>
          </a:p>
        </p:txBody>
      </p:sp>
      <p:grpSp>
        <p:nvGrpSpPr>
          <p:cNvPr id="39" name="Group 38"/>
          <p:cNvGrpSpPr/>
          <p:nvPr/>
        </p:nvGrpSpPr>
        <p:grpSpPr>
          <a:xfrm>
            <a:off x="5089440" y="1388654"/>
            <a:ext cx="689424" cy="692359"/>
            <a:chOff x="5089440" y="1388654"/>
            <a:chExt cx="689424" cy="692359"/>
          </a:xfrm>
        </p:grpSpPr>
        <p:sp>
          <p:nvSpPr>
            <p:cNvPr id="35" name="TextBox 34"/>
            <p:cNvSpPr txBox="1"/>
            <p:nvPr/>
          </p:nvSpPr>
          <p:spPr>
            <a:xfrm>
              <a:off x="5245897" y="1445596"/>
              <a:ext cx="383438" cy="523220"/>
            </a:xfrm>
            <a:prstGeom prst="rect">
              <a:avLst/>
            </a:prstGeom>
            <a:noFill/>
          </p:spPr>
          <p:txBody>
            <a:bodyPr wrap="none" rtlCol="0">
              <a:spAutoFit/>
            </a:bodyPr>
            <a:lstStyle/>
            <a:p>
              <a:r>
                <a:rPr lang="en-US" sz="2800" b="1" dirty="0" smtClean="0">
                  <a:solidFill>
                    <a:srgbClr val="C00000"/>
                  </a:solidFill>
                  <a:latin typeface="Gill Sans MT" panose="020B0502020104020203" pitchFamily="34" charset="0"/>
                </a:rPr>
                <a:t>1</a:t>
              </a:r>
              <a:endParaRPr lang="en-US" sz="2800" b="1" dirty="0">
                <a:solidFill>
                  <a:srgbClr val="C00000"/>
                </a:solidFill>
                <a:latin typeface="Gill Sans MT" panose="020B0502020104020203" pitchFamily="34" charset="0"/>
              </a:endParaRPr>
            </a:p>
          </p:txBody>
        </p:sp>
        <p:sp>
          <p:nvSpPr>
            <p:cNvPr id="38" name="Oval 37"/>
            <p:cNvSpPr/>
            <p:nvPr/>
          </p:nvSpPr>
          <p:spPr>
            <a:xfrm>
              <a:off x="5089440" y="1388654"/>
              <a:ext cx="689424" cy="69235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Gill Sans MT" panose="020B0502020104020203" pitchFamily="34" charset="0"/>
              </a:endParaRPr>
            </a:p>
          </p:txBody>
        </p:sp>
      </p:grpSp>
      <p:grpSp>
        <p:nvGrpSpPr>
          <p:cNvPr id="86" name="Group 85"/>
          <p:cNvGrpSpPr/>
          <p:nvPr/>
        </p:nvGrpSpPr>
        <p:grpSpPr>
          <a:xfrm>
            <a:off x="5084889" y="5529324"/>
            <a:ext cx="689424" cy="692359"/>
            <a:chOff x="5089440" y="1388654"/>
            <a:chExt cx="689424" cy="692359"/>
          </a:xfrm>
        </p:grpSpPr>
        <p:sp>
          <p:nvSpPr>
            <p:cNvPr id="87" name="TextBox 86"/>
            <p:cNvSpPr txBox="1"/>
            <p:nvPr/>
          </p:nvSpPr>
          <p:spPr>
            <a:xfrm>
              <a:off x="5245897" y="1445596"/>
              <a:ext cx="383438" cy="523220"/>
            </a:xfrm>
            <a:prstGeom prst="rect">
              <a:avLst/>
            </a:prstGeom>
            <a:noFill/>
          </p:spPr>
          <p:txBody>
            <a:bodyPr wrap="none" rtlCol="0">
              <a:spAutoFit/>
            </a:bodyPr>
            <a:lstStyle/>
            <a:p>
              <a:r>
                <a:rPr lang="en-US" sz="2800" b="1" dirty="0" smtClean="0">
                  <a:solidFill>
                    <a:srgbClr val="C00000"/>
                  </a:solidFill>
                  <a:latin typeface="Gill Sans MT" panose="020B0502020104020203" pitchFamily="34" charset="0"/>
                </a:rPr>
                <a:t>3</a:t>
              </a:r>
              <a:endParaRPr lang="en-US" sz="2800" b="1" dirty="0">
                <a:solidFill>
                  <a:srgbClr val="C00000"/>
                </a:solidFill>
                <a:latin typeface="Gill Sans MT" panose="020B0502020104020203" pitchFamily="34" charset="0"/>
              </a:endParaRPr>
            </a:p>
          </p:txBody>
        </p:sp>
        <p:sp>
          <p:nvSpPr>
            <p:cNvPr id="88" name="Oval 87"/>
            <p:cNvSpPr/>
            <p:nvPr/>
          </p:nvSpPr>
          <p:spPr>
            <a:xfrm>
              <a:off x="5089440" y="1388654"/>
              <a:ext cx="689424" cy="69235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Gill Sans MT" panose="020B0502020104020203" pitchFamily="34" charset="0"/>
              </a:endParaRPr>
            </a:p>
          </p:txBody>
        </p:sp>
      </p:grpSp>
      <p:sp>
        <p:nvSpPr>
          <p:cNvPr id="43" name="Rectangle 42"/>
          <p:cNvSpPr/>
          <p:nvPr/>
        </p:nvSpPr>
        <p:spPr>
          <a:xfrm>
            <a:off x="348376" y="1046656"/>
            <a:ext cx="343977" cy="248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grpSp>
        <p:nvGrpSpPr>
          <p:cNvPr id="8" name="Group 7"/>
          <p:cNvGrpSpPr/>
          <p:nvPr/>
        </p:nvGrpSpPr>
        <p:grpSpPr>
          <a:xfrm>
            <a:off x="5080561" y="2972963"/>
            <a:ext cx="3808052" cy="1854601"/>
            <a:chOff x="5080561" y="2972963"/>
            <a:chExt cx="3808052" cy="1854601"/>
          </a:xfrm>
        </p:grpSpPr>
        <p:pic>
          <p:nvPicPr>
            <p:cNvPr id="90" name="Picture 89"/>
            <p:cNvPicPr>
              <a:picLocks noChangeAspect="1"/>
            </p:cNvPicPr>
            <p:nvPr/>
          </p:nvPicPr>
          <p:blipFill rotWithShape="1">
            <a:blip r:embed="rId11"/>
            <a:srcRect l="7329" r="-7329"/>
            <a:stretch/>
          </p:blipFill>
          <p:spPr>
            <a:xfrm>
              <a:off x="6073276" y="3319749"/>
              <a:ext cx="2587703" cy="1357753"/>
            </a:xfrm>
            <a:prstGeom prst="rect">
              <a:avLst/>
            </a:prstGeom>
          </p:spPr>
        </p:pic>
        <p:grpSp>
          <p:nvGrpSpPr>
            <p:cNvPr id="82" name="Group 81"/>
            <p:cNvGrpSpPr/>
            <p:nvPr/>
          </p:nvGrpSpPr>
          <p:grpSpPr>
            <a:xfrm>
              <a:off x="5080561" y="3454450"/>
              <a:ext cx="689424" cy="692359"/>
              <a:chOff x="5089440" y="1388654"/>
              <a:chExt cx="689424" cy="692359"/>
            </a:xfrm>
          </p:grpSpPr>
          <p:sp>
            <p:nvSpPr>
              <p:cNvPr id="83" name="TextBox 82"/>
              <p:cNvSpPr txBox="1"/>
              <p:nvPr/>
            </p:nvSpPr>
            <p:spPr>
              <a:xfrm>
                <a:off x="5245897" y="1445596"/>
                <a:ext cx="383438" cy="523220"/>
              </a:xfrm>
              <a:prstGeom prst="rect">
                <a:avLst/>
              </a:prstGeom>
              <a:noFill/>
            </p:spPr>
            <p:txBody>
              <a:bodyPr wrap="none" rtlCol="0">
                <a:spAutoFit/>
              </a:bodyPr>
              <a:lstStyle/>
              <a:p>
                <a:r>
                  <a:rPr lang="en-US" sz="2800" b="1" dirty="0">
                    <a:solidFill>
                      <a:srgbClr val="C00000"/>
                    </a:solidFill>
                    <a:latin typeface="Gill Sans MT" panose="020B0502020104020203" pitchFamily="34" charset="0"/>
                  </a:rPr>
                  <a:t>2</a:t>
                </a:r>
              </a:p>
            </p:txBody>
          </p:sp>
          <p:sp>
            <p:nvSpPr>
              <p:cNvPr id="84" name="Oval 83"/>
              <p:cNvSpPr/>
              <p:nvPr/>
            </p:nvSpPr>
            <p:spPr>
              <a:xfrm>
                <a:off x="5089440" y="1388654"/>
                <a:ext cx="689424" cy="69235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Gill Sans MT" panose="020B0502020104020203" pitchFamily="34" charset="0"/>
                </a:endParaRPr>
              </a:p>
            </p:txBody>
          </p:sp>
        </p:grpSp>
        <p:sp>
          <p:nvSpPr>
            <p:cNvPr id="89" name="TextBox 88"/>
            <p:cNvSpPr txBox="1"/>
            <p:nvPr/>
          </p:nvSpPr>
          <p:spPr>
            <a:xfrm>
              <a:off x="6344015" y="2972963"/>
              <a:ext cx="2544598" cy="400110"/>
            </a:xfrm>
            <a:prstGeom prst="rect">
              <a:avLst/>
            </a:prstGeom>
            <a:noFill/>
          </p:spPr>
          <p:txBody>
            <a:bodyPr wrap="square" rtlCol="0">
              <a:spAutoFit/>
            </a:bodyPr>
            <a:lstStyle/>
            <a:p>
              <a:r>
                <a:rPr lang="en-US" sz="2000" dirty="0" smtClean="0">
                  <a:latin typeface="Gill Sans MT" panose="020B0502020104020203" pitchFamily="34" charset="0"/>
                </a:rPr>
                <a:t>Autocorrelation</a:t>
              </a:r>
              <a:endParaRPr lang="en-US" sz="2000" dirty="0">
                <a:latin typeface="Gill Sans MT" panose="020B0502020104020203" pitchFamily="34" charset="0"/>
              </a:endParaRPr>
            </a:p>
          </p:txBody>
        </p:sp>
        <p:sp>
          <p:nvSpPr>
            <p:cNvPr id="7" name="TextBox 6"/>
            <p:cNvSpPr txBox="1"/>
            <p:nvPr/>
          </p:nvSpPr>
          <p:spPr>
            <a:xfrm>
              <a:off x="6974260" y="4519787"/>
              <a:ext cx="558166" cy="307777"/>
            </a:xfrm>
            <a:prstGeom prst="rect">
              <a:avLst/>
            </a:prstGeom>
            <a:solidFill>
              <a:schemeClr val="bg1"/>
            </a:solidFill>
          </p:spPr>
          <p:txBody>
            <a:bodyPr wrap="none" rtlCol="0">
              <a:spAutoFit/>
            </a:bodyPr>
            <a:lstStyle/>
            <a:p>
              <a:r>
                <a:rPr lang="en-US" sz="1400" dirty="0" smtClean="0">
                  <a:latin typeface="Gill Sans MT" panose="020B0502020104020203" pitchFamily="34" charset="0"/>
                </a:rPr>
                <a:t>Time</a:t>
              </a:r>
              <a:endParaRPr lang="en-US" sz="1400" dirty="0">
                <a:latin typeface="Gill Sans MT" panose="020B0502020104020203" pitchFamily="34" charset="0"/>
              </a:endParaRPr>
            </a:p>
          </p:txBody>
        </p:sp>
      </p:grpSp>
    </p:spTree>
    <p:extLst>
      <p:ext uri="{BB962C8B-B14F-4D97-AF65-F5344CB8AC3E}">
        <p14:creationId xmlns:p14="http://schemas.microsoft.com/office/powerpoint/2010/main" val="138466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71" grpId="0"/>
      <p:bldP spid="72" grpId="0"/>
      <p:bldP spid="73" grpId="0"/>
      <p:bldP spid="32" grpId="0" animBg="1"/>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p:cNvSpPr/>
          <p:nvPr/>
        </p:nvSpPr>
        <p:spPr>
          <a:xfrm rot="10800000">
            <a:off x="3930385" y="3570585"/>
            <a:ext cx="978011" cy="726911"/>
          </a:xfrm>
          <a:prstGeom prst="triangle">
            <a:avLst/>
          </a:prstGeom>
          <a:solidFill>
            <a:schemeClr val="bg2">
              <a:lumMod val="9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cxnSp>
        <p:nvCxnSpPr>
          <p:cNvPr id="4" name="Straight Arrow Connector 3"/>
          <p:cNvCxnSpPr/>
          <p:nvPr/>
        </p:nvCxnSpPr>
        <p:spPr>
          <a:xfrm>
            <a:off x="4436057" y="2732918"/>
            <a:ext cx="0" cy="7206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4813400" y="2818274"/>
            <a:ext cx="579837" cy="635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3" idx="0"/>
          </p:cNvCxnSpPr>
          <p:nvPr/>
        </p:nvCxnSpPr>
        <p:spPr>
          <a:xfrm>
            <a:off x="4419390" y="4297496"/>
            <a:ext cx="0" cy="7275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Isosceles Triangle 6"/>
          <p:cNvSpPr/>
          <p:nvPr/>
        </p:nvSpPr>
        <p:spPr>
          <a:xfrm rot="10800000">
            <a:off x="3952054" y="2022809"/>
            <a:ext cx="978011" cy="726911"/>
          </a:xfrm>
          <a:prstGeom prst="triangle">
            <a:avLst/>
          </a:prstGeom>
          <a:solidFill>
            <a:schemeClr val="bg2">
              <a:lumMod val="9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Gill Sans MT" panose="020B0502020104020203" pitchFamily="34" charset="0"/>
            </a:endParaRPr>
          </a:p>
        </p:txBody>
      </p:sp>
      <p:cxnSp>
        <p:nvCxnSpPr>
          <p:cNvPr id="8" name="Straight Arrow Connector 7"/>
          <p:cNvCxnSpPr>
            <a:stCxn id="3" idx="5"/>
          </p:cNvCxnSpPr>
          <p:nvPr/>
        </p:nvCxnSpPr>
        <p:spPr>
          <a:xfrm flipH="1">
            <a:off x="3356283" y="3934040"/>
            <a:ext cx="8186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 idx="1"/>
          </p:cNvCxnSpPr>
          <p:nvPr/>
        </p:nvCxnSpPr>
        <p:spPr>
          <a:xfrm>
            <a:off x="4663893" y="3934040"/>
            <a:ext cx="8327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51518" y="2483996"/>
            <a:ext cx="814005" cy="369332"/>
          </a:xfrm>
          <a:prstGeom prst="rect">
            <a:avLst/>
          </a:prstGeom>
          <a:noFill/>
        </p:spPr>
        <p:txBody>
          <a:bodyPr wrap="none" rtlCol="0">
            <a:spAutoFit/>
          </a:bodyPr>
          <a:lstStyle/>
          <a:p>
            <a:r>
              <a:rPr lang="en-US" dirty="0" smtClean="0">
                <a:latin typeface="Gill Sans MT" panose="020B0502020104020203" pitchFamily="34" charset="0"/>
              </a:rPr>
              <a:t>Runoff</a:t>
            </a:r>
            <a:endParaRPr lang="en-US" dirty="0">
              <a:latin typeface="Gill Sans MT" panose="020B0502020104020203" pitchFamily="34" charset="0"/>
            </a:endParaRPr>
          </a:p>
        </p:txBody>
      </p:sp>
      <p:sp>
        <p:nvSpPr>
          <p:cNvPr id="11" name="TextBox 10"/>
          <p:cNvSpPr txBox="1"/>
          <p:nvPr/>
        </p:nvSpPr>
        <p:spPr>
          <a:xfrm>
            <a:off x="3280873" y="2872232"/>
            <a:ext cx="1111202" cy="369332"/>
          </a:xfrm>
          <a:prstGeom prst="rect">
            <a:avLst/>
          </a:prstGeom>
          <a:noFill/>
        </p:spPr>
        <p:txBody>
          <a:bodyPr wrap="none" rtlCol="0">
            <a:spAutoFit/>
          </a:bodyPr>
          <a:lstStyle/>
          <a:p>
            <a:r>
              <a:rPr lang="en-US" dirty="0" smtClean="0">
                <a:latin typeface="Gill Sans MT" panose="020B0502020104020203" pitchFamily="34" charset="0"/>
              </a:rPr>
              <a:t>Discharge</a:t>
            </a:r>
            <a:endParaRPr lang="en-US" dirty="0">
              <a:latin typeface="Gill Sans MT" panose="020B0502020104020203" pitchFamily="34" charset="0"/>
            </a:endParaRPr>
          </a:p>
        </p:txBody>
      </p:sp>
      <p:sp>
        <p:nvSpPr>
          <p:cNvPr id="13" name="TextBox 12"/>
          <p:cNvSpPr txBox="1"/>
          <p:nvPr/>
        </p:nvSpPr>
        <p:spPr>
          <a:xfrm>
            <a:off x="5562005" y="3749374"/>
            <a:ext cx="624723" cy="369332"/>
          </a:xfrm>
          <a:prstGeom prst="rect">
            <a:avLst/>
          </a:prstGeom>
          <a:noFill/>
        </p:spPr>
        <p:txBody>
          <a:bodyPr wrap="none" rtlCol="0">
            <a:spAutoFit/>
          </a:bodyPr>
          <a:lstStyle/>
          <a:p>
            <a:r>
              <a:rPr lang="en-US" dirty="0" err="1" smtClean="0">
                <a:latin typeface="Gill Sans MT" panose="020B0502020104020203" pitchFamily="34" charset="0"/>
              </a:rPr>
              <a:t>Evap</a:t>
            </a:r>
            <a:endParaRPr lang="en-US" dirty="0">
              <a:latin typeface="Gill Sans MT" panose="020B0502020104020203" pitchFamily="34" charset="0"/>
            </a:endParaRPr>
          </a:p>
        </p:txBody>
      </p:sp>
      <p:sp>
        <p:nvSpPr>
          <p:cNvPr id="14" name="TextBox 13"/>
          <p:cNvSpPr txBox="1"/>
          <p:nvPr/>
        </p:nvSpPr>
        <p:spPr>
          <a:xfrm>
            <a:off x="3869527" y="5124258"/>
            <a:ext cx="1111202" cy="369332"/>
          </a:xfrm>
          <a:prstGeom prst="rect">
            <a:avLst/>
          </a:prstGeom>
          <a:noFill/>
        </p:spPr>
        <p:txBody>
          <a:bodyPr wrap="none" rtlCol="0">
            <a:spAutoFit/>
          </a:bodyPr>
          <a:lstStyle/>
          <a:p>
            <a:r>
              <a:rPr lang="en-US" dirty="0" smtClean="0">
                <a:latin typeface="Gill Sans MT" panose="020B0502020104020203" pitchFamily="34" charset="0"/>
              </a:rPr>
              <a:t>Discharge</a:t>
            </a:r>
            <a:endParaRPr lang="en-US" dirty="0">
              <a:latin typeface="Gill Sans MT" panose="020B0502020104020203" pitchFamily="34" charset="0"/>
            </a:endParaRPr>
          </a:p>
        </p:txBody>
      </p:sp>
      <p:sp>
        <p:nvSpPr>
          <p:cNvPr id="15" name="TextBox 14"/>
          <p:cNvSpPr txBox="1"/>
          <p:nvPr/>
        </p:nvSpPr>
        <p:spPr>
          <a:xfrm>
            <a:off x="282501" y="275308"/>
            <a:ext cx="2642070" cy="523220"/>
          </a:xfrm>
          <a:prstGeom prst="rect">
            <a:avLst/>
          </a:prstGeom>
          <a:solidFill>
            <a:srgbClr val="C00000"/>
          </a:solidFill>
        </p:spPr>
        <p:txBody>
          <a:bodyPr wrap="none" rtlCol="0">
            <a:spAutoFit/>
          </a:bodyPr>
          <a:lstStyle/>
          <a:p>
            <a:r>
              <a:rPr lang="en-US" sz="2800" dirty="0" smtClean="0">
                <a:solidFill>
                  <a:schemeClr val="bg1"/>
                </a:solidFill>
                <a:effectLst>
                  <a:outerShdw blurRad="38100" dist="38100" dir="2700000" algn="tl">
                    <a:srgbClr val="000000">
                      <a:alpha val="43137"/>
                    </a:srgbClr>
                  </a:outerShdw>
                </a:effectLst>
                <a:latin typeface="Gill Sans MT" panose="020B0502020104020203" pitchFamily="34" charset="0"/>
              </a:rPr>
              <a:t>Dam Operations</a:t>
            </a:r>
            <a:endParaRPr lang="en-US" sz="28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16" name="TextBox 15"/>
          <p:cNvSpPr txBox="1"/>
          <p:nvPr/>
        </p:nvSpPr>
        <p:spPr>
          <a:xfrm>
            <a:off x="4141559" y="1975447"/>
            <a:ext cx="599000" cy="707886"/>
          </a:xfrm>
          <a:prstGeom prst="rect">
            <a:avLst/>
          </a:prstGeom>
          <a:noFill/>
        </p:spPr>
        <p:txBody>
          <a:bodyPr wrap="square" rtlCol="0">
            <a:spAutoFit/>
          </a:bodyPr>
          <a:lstStyle/>
          <a:p>
            <a:pPr algn="ctr"/>
            <a:r>
              <a:rPr lang="en-US" sz="2000" dirty="0" smtClean="0">
                <a:latin typeface="Gill Sans MT" panose="020B0502020104020203" pitchFamily="34" charset="0"/>
              </a:rPr>
              <a:t>Res</a:t>
            </a:r>
          </a:p>
          <a:p>
            <a:pPr algn="ctr"/>
            <a:r>
              <a:rPr lang="en-US" sz="2000" dirty="0">
                <a:latin typeface="Gill Sans MT" panose="020B0502020104020203" pitchFamily="34" charset="0"/>
              </a:rPr>
              <a:t>1</a:t>
            </a:r>
          </a:p>
        </p:txBody>
      </p:sp>
      <p:sp>
        <p:nvSpPr>
          <p:cNvPr id="17" name="TextBox 16"/>
          <p:cNvSpPr txBox="1"/>
          <p:nvPr/>
        </p:nvSpPr>
        <p:spPr>
          <a:xfrm>
            <a:off x="4072153" y="3519607"/>
            <a:ext cx="683541" cy="707886"/>
          </a:xfrm>
          <a:prstGeom prst="rect">
            <a:avLst/>
          </a:prstGeom>
          <a:noFill/>
        </p:spPr>
        <p:txBody>
          <a:bodyPr wrap="square" rtlCol="0">
            <a:spAutoFit/>
          </a:bodyPr>
          <a:lstStyle/>
          <a:p>
            <a:pPr algn="ctr"/>
            <a:r>
              <a:rPr lang="en-US" sz="2000" dirty="0" smtClean="0">
                <a:latin typeface="Gill Sans MT" panose="020B0502020104020203" pitchFamily="34" charset="0"/>
              </a:rPr>
              <a:t>Res</a:t>
            </a:r>
          </a:p>
          <a:p>
            <a:pPr algn="ctr"/>
            <a:r>
              <a:rPr lang="en-US" sz="2000" dirty="0" smtClean="0">
                <a:latin typeface="Gill Sans MT" panose="020B0502020104020203" pitchFamily="34" charset="0"/>
              </a:rPr>
              <a:t>2</a:t>
            </a:r>
            <a:endParaRPr lang="en-US" sz="2000" dirty="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18" name="TextBox 17"/>
              <p:cNvSpPr txBox="1"/>
              <p:nvPr/>
            </p:nvSpPr>
            <p:spPr>
              <a:xfrm>
                <a:off x="3088594" y="724828"/>
                <a:ext cx="51650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𝑆𝑡𝑜𝑟𝑎𝑔𝑒</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𝑆𝑡𝑜𝑟𝑎𝑔𝑒</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𝑅𝑢𝑛𝑜𝑓</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𝑈𝑝𝑠𝑡𝑟𝑒𝑎</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𝑡</m:t>
                          </m:r>
                        </m:sub>
                      </m:sSub>
                    </m:oMath>
                  </m:oMathPara>
                </a14:m>
                <a:endParaRPr lang="en-US" i="1" dirty="0">
                  <a:latin typeface="Gill Sans MT" panose="020B0502020104020203"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088594" y="724828"/>
                <a:ext cx="5165004" cy="369332"/>
              </a:xfrm>
              <a:prstGeom prst="rect">
                <a:avLst/>
              </a:prstGeom>
              <a:blipFill>
                <a:blip r:embed="rId3"/>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4011824" y="1096119"/>
                <a:ext cx="45836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r>
                        <a:rPr lang="en-US" b="0" i="1" smtClean="0">
                          <a:latin typeface="Cambria Math" panose="02040503050406030204" pitchFamily="18" charset="0"/>
                        </a:rPr>
                        <m:t> </m:t>
                      </m:r>
                      <m:r>
                        <a:rPr lang="en-US" i="1">
                          <a:latin typeface="Cambria Math" panose="02040503050406030204" pitchFamily="18" charset="0"/>
                        </a:rPr>
                        <m:t>𝐸𝑣𝑎𝑝𝑜𝑟𝑎𝑡𝑖𝑜</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𝑡</m:t>
                          </m:r>
                        </m:sub>
                      </m:sSub>
                      <m:r>
                        <a:rPr lang="en-US" i="1">
                          <a:latin typeface="Cambria Math" panose="02040503050406030204" pitchFamily="18" charset="0"/>
                        </a:rPr>
                        <m:t> −</m:t>
                      </m:r>
                      <m:r>
                        <a:rPr lang="en-US" i="1">
                          <a:latin typeface="Cambria Math" panose="02040503050406030204" pitchFamily="18" charset="0"/>
                        </a:rPr>
                        <m:t>𝐷𝑒𝑚𝑎𝑛</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𝐷𝑖𝑠𝑐h𝑎𝑟𝑔</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𝑡</m:t>
                          </m:r>
                        </m:sub>
                      </m:sSub>
                    </m:oMath>
                  </m:oMathPara>
                </a14:m>
                <a:endParaRPr lang="en-US" i="1" dirty="0">
                  <a:latin typeface="Gill Sans MT" panose="020B0502020104020203"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4011824" y="1096119"/>
                <a:ext cx="4583627" cy="369332"/>
              </a:xfrm>
              <a:prstGeom prst="rect">
                <a:avLst/>
              </a:prstGeom>
              <a:blipFill>
                <a:blip r:embed="rId4"/>
                <a:stretch>
                  <a:fillRect b="-15000"/>
                </a:stretch>
              </a:blipFill>
            </p:spPr>
            <p:txBody>
              <a:bodyPr/>
              <a:lstStyle/>
              <a:p>
                <a:r>
                  <a:rPr lang="en-US">
                    <a:noFill/>
                  </a:rPr>
                  <a:t> </a:t>
                </a:r>
              </a:p>
            </p:txBody>
          </p:sp>
        </mc:Fallback>
      </mc:AlternateContent>
      <p:grpSp>
        <p:nvGrpSpPr>
          <p:cNvPr id="20" name="Group 19"/>
          <p:cNvGrpSpPr/>
          <p:nvPr/>
        </p:nvGrpSpPr>
        <p:grpSpPr>
          <a:xfrm>
            <a:off x="590701" y="3526920"/>
            <a:ext cx="1314758" cy="1968192"/>
            <a:chOff x="7712209" y="2086692"/>
            <a:chExt cx="1848565" cy="2104208"/>
          </a:xfrm>
        </p:grpSpPr>
        <p:sp>
          <p:nvSpPr>
            <p:cNvPr id="21" name="Rounded Rectangle 20"/>
            <p:cNvSpPr/>
            <p:nvPr/>
          </p:nvSpPr>
          <p:spPr>
            <a:xfrm>
              <a:off x="7712209" y="2086692"/>
              <a:ext cx="1586223" cy="2104208"/>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pic>
          <p:nvPicPr>
            <p:cNvPr id="22" name="Picture 21"/>
            <p:cNvPicPr>
              <a:picLocks noChangeAspect="1"/>
            </p:cNvPicPr>
            <p:nvPr/>
          </p:nvPicPr>
          <p:blipFill>
            <a:blip r:embed="rId5"/>
            <a:stretch>
              <a:fillRect/>
            </a:stretch>
          </p:blipFill>
          <p:spPr>
            <a:xfrm>
              <a:off x="8032472" y="2846534"/>
              <a:ext cx="818587" cy="621432"/>
            </a:xfrm>
            <a:prstGeom prst="rect">
              <a:avLst/>
            </a:prstGeom>
          </p:spPr>
        </p:pic>
        <p:pic>
          <p:nvPicPr>
            <p:cNvPr id="23" name="Picture 22"/>
            <p:cNvPicPr>
              <a:picLocks noChangeAspect="1"/>
            </p:cNvPicPr>
            <p:nvPr/>
          </p:nvPicPr>
          <p:blipFill>
            <a:blip r:embed="rId6"/>
            <a:stretch>
              <a:fillRect/>
            </a:stretch>
          </p:blipFill>
          <p:spPr>
            <a:xfrm>
              <a:off x="8045286" y="3605573"/>
              <a:ext cx="794778" cy="437255"/>
            </a:xfrm>
            <a:prstGeom prst="rect">
              <a:avLst/>
            </a:prstGeom>
          </p:spPr>
        </p:pic>
        <p:sp>
          <p:nvSpPr>
            <p:cNvPr id="24" name="TextBox 23"/>
            <p:cNvSpPr txBox="1"/>
            <p:nvPr/>
          </p:nvSpPr>
          <p:spPr>
            <a:xfrm>
              <a:off x="7965706" y="2160392"/>
              <a:ext cx="1595068" cy="690997"/>
            </a:xfrm>
            <a:prstGeom prst="rect">
              <a:avLst/>
            </a:prstGeom>
            <a:noFill/>
          </p:spPr>
          <p:txBody>
            <a:bodyPr wrap="square" rtlCol="0">
              <a:spAutoFit/>
            </a:bodyPr>
            <a:lstStyle/>
            <a:p>
              <a:r>
                <a:rPr lang="en-US" dirty="0" smtClean="0">
                  <a:latin typeface="Gill Sans MT" panose="020B0502020104020203" pitchFamily="34" charset="0"/>
                </a:rPr>
                <a:t>Food </a:t>
              </a:r>
              <a:r>
                <a:rPr lang="en-US" dirty="0">
                  <a:latin typeface="Gill Sans MT" panose="020B0502020104020203" pitchFamily="34" charset="0"/>
                </a:rPr>
                <a:t>&amp; Urban</a:t>
              </a:r>
            </a:p>
          </p:txBody>
        </p:sp>
      </p:grpSp>
      <p:grpSp>
        <p:nvGrpSpPr>
          <p:cNvPr id="25" name="Group 24"/>
          <p:cNvGrpSpPr/>
          <p:nvPr/>
        </p:nvGrpSpPr>
        <p:grpSpPr>
          <a:xfrm>
            <a:off x="6744846" y="1831210"/>
            <a:ext cx="2057507" cy="1968192"/>
            <a:chOff x="7155112" y="2057400"/>
            <a:chExt cx="2057507" cy="1968192"/>
          </a:xfrm>
        </p:grpSpPr>
        <p:sp>
          <p:nvSpPr>
            <p:cNvPr id="26" name="Rounded Rectangle 25"/>
            <p:cNvSpPr/>
            <p:nvPr/>
          </p:nvSpPr>
          <p:spPr>
            <a:xfrm>
              <a:off x="7155112" y="2057400"/>
              <a:ext cx="1727031" cy="196819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pic>
          <p:nvPicPr>
            <p:cNvPr id="27" name="Picture 26"/>
            <p:cNvPicPr>
              <a:picLocks noChangeAspect="1"/>
            </p:cNvPicPr>
            <p:nvPr/>
          </p:nvPicPr>
          <p:blipFill>
            <a:blip r:embed="rId7"/>
            <a:stretch>
              <a:fillRect/>
            </a:stretch>
          </p:blipFill>
          <p:spPr>
            <a:xfrm>
              <a:off x="7271681" y="2775280"/>
              <a:ext cx="1372530" cy="1177208"/>
            </a:xfrm>
            <a:prstGeom prst="rect">
              <a:avLst/>
            </a:prstGeom>
          </p:spPr>
        </p:pic>
        <p:sp>
          <p:nvSpPr>
            <p:cNvPr id="28" name="Oval 27"/>
            <p:cNvSpPr/>
            <p:nvPr/>
          </p:nvSpPr>
          <p:spPr>
            <a:xfrm flipH="1" flipV="1">
              <a:off x="7997783" y="3023109"/>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29" name="Oval 28"/>
            <p:cNvSpPr/>
            <p:nvPr/>
          </p:nvSpPr>
          <p:spPr>
            <a:xfrm flipH="1" flipV="1">
              <a:off x="8432983" y="3705104"/>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30" name="Oval 29"/>
            <p:cNvSpPr/>
            <p:nvPr/>
          </p:nvSpPr>
          <p:spPr>
            <a:xfrm flipH="1" flipV="1">
              <a:off x="8086348" y="3166911"/>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31" name="Oval 30"/>
            <p:cNvSpPr/>
            <p:nvPr/>
          </p:nvSpPr>
          <p:spPr>
            <a:xfrm flipH="1" flipV="1">
              <a:off x="8162830" y="3403301"/>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32" name="Oval 31"/>
            <p:cNvSpPr/>
            <p:nvPr/>
          </p:nvSpPr>
          <p:spPr>
            <a:xfrm flipH="1" flipV="1">
              <a:off x="8282029" y="3482995"/>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33" name="Oval 32"/>
            <p:cNvSpPr/>
            <p:nvPr/>
          </p:nvSpPr>
          <p:spPr>
            <a:xfrm flipH="1" flipV="1">
              <a:off x="7995639" y="3379298"/>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34" name="Oval 33"/>
            <p:cNvSpPr/>
            <p:nvPr/>
          </p:nvSpPr>
          <p:spPr>
            <a:xfrm flipH="1" flipV="1">
              <a:off x="7544661" y="2975834"/>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35" name="TextBox 34"/>
            <p:cNvSpPr txBox="1"/>
            <p:nvPr/>
          </p:nvSpPr>
          <p:spPr>
            <a:xfrm>
              <a:off x="7442488" y="2111345"/>
              <a:ext cx="1770131" cy="646331"/>
            </a:xfrm>
            <a:prstGeom prst="rect">
              <a:avLst/>
            </a:prstGeom>
            <a:noFill/>
          </p:spPr>
          <p:txBody>
            <a:bodyPr wrap="square" rtlCol="0">
              <a:spAutoFit/>
            </a:bodyPr>
            <a:lstStyle/>
            <a:p>
              <a:r>
                <a:rPr lang="en-US" dirty="0">
                  <a:latin typeface="Gill Sans MT" panose="020B0502020104020203" pitchFamily="34" charset="0"/>
                </a:rPr>
                <a:t>Watershed Hydrology</a:t>
              </a:r>
            </a:p>
          </p:txBody>
        </p:sp>
        <p:cxnSp>
          <p:nvCxnSpPr>
            <p:cNvPr id="36" name="Straight Connector 35"/>
            <p:cNvCxnSpPr>
              <a:stCxn id="34" idx="2"/>
              <a:endCxn id="28" idx="6"/>
            </p:cNvCxnSpPr>
            <p:nvPr/>
          </p:nvCxnSpPr>
          <p:spPr>
            <a:xfrm>
              <a:off x="7590185" y="2999837"/>
              <a:ext cx="407598" cy="47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8" idx="5"/>
              <a:endCxn id="30" idx="5"/>
            </p:cNvCxnSpPr>
            <p:nvPr/>
          </p:nvCxnSpPr>
          <p:spPr>
            <a:xfrm>
              <a:off x="8004450" y="3030140"/>
              <a:ext cx="88565" cy="143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0" idx="0"/>
              <a:endCxn id="31" idx="5"/>
            </p:cNvCxnSpPr>
            <p:nvPr/>
          </p:nvCxnSpPr>
          <p:spPr>
            <a:xfrm>
              <a:off x="8109110" y="3214917"/>
              <a:ext cx="60387" cy="195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3" idx="2"/>
              <a:endCxn id="31" idx="6"/>
            </p:cNvCxnSpPr>
            <p:nvPr/>
          </p:nvCxnSpPr>
          <p:spPr>
            <a:xfrm>
              <a:off x="8041163" y="3403301"/>
              <a:ext cx="121667" cy="240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1" idx="1"/>
              <a:endCxn id="32" idx="5"/>
            </p:cNvCxnSpPr>
            <p:nvPr/>
          </p:nvCxnSpPr>
          <p:spPr>
            <a:xfrm>
              <a:off x="8201688" y="3444277"/>
              <a:ext cx="87008" cy="45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2" idx="1"/>
              <a:endCxn id="29" idx="5"/>
            </p:cNvCxnSpPr>
            <p:nvPr/>
          </p:nvCxnSpPr>
          <p:spPr>
            <a:xfrm>
              <a:off x="8320886" y="3523970"/>
              <a:ext cx="118764" cy="188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6888562" y="4191033"/>
            <a:ext cx="1411243" cy="1315998"/>
            <a:chOff x="2803394" y="2055713"/>
            <a:chExt cx="1984224" cy="1412530"/>
          </a:xfrm>
        </p:grpSpPr>
        <p:sp>
          <p:nvSpPr>
            <p:cNvPr id="49" name="Rounded Rectangle 48"/>
            <p:cNvSpPr/>
            <p:nvPr/>
          </p:nvSpPr>
          <p:spPr>
            <a:xfrm>
              <a:off x="2952673" y="2055713"/>
              <a:ext cx="1685669" cy="1412530"/>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pic>
          <p:nvPicPr>
            <p:cNvPr id="50" name="Picture 49"/>
            <p:cNvPicPr>
              <a:picLocks noChangeAspect="1"/>
            </p:cNvPicPr>
            <p:nvPr/>
          </p:nvPicPr>
          <p:blipFill>
            <a:blip r:embed="rId8"/>
            <a:stretch>
              <a:fillRect/>
            </a:stretch>
          </p:blipFill>
          <p:spPr>
            <a:xfrm>
              <a:off x="3429309" y="2664511"/>
              <a:ext cx="648242" cy="508598"/>
            </a:xfrm>
            <a:prstGeom prst="rect">
              <a:avLst/>
            </a:prstGeom>
          </p:spPr>
        </p:pic>
        <p:sp>
          <p:nvSpPr>
            <p:cNvPr id="52" name="TextBox 51"/>
            <p:cNvSpPr txBox="1"/>
            <p:nvPr/>
          </p:nvSpPr>
          <p:spPr>
            <a:xfrm>
              <a:off x="2803394" y="2176591"/>
              <a:ext cx="1984224" cy="396423"/>
            </a:xfrm>
            <a:prstGeom prst="rect">
              <a:avLst/>
            </a:prstGeom>
            <a:noFill/>
          </p:spPr>
          <p:txBody>
            <a:bodyPr wrap="square" rtlCol="0">
              <a:spAutoFit/>
            </a:bodyPr>
            <a:lstStyle/>
            <a:p>
              <a:pPr algn="ctr"/>
              <a:r>
                <a:rPr lang="en-US" dirty="0" smtClean="0">
                  <a:latin typeface="Gill Sans MT" panose="020B0502020104020203" pitchFamily="34" charset="0"/>
                </a:rPr>
                <a:t>Hydro</a:t>
              </a:r>
              <a:endParaRPr lang="en-US" dirty="0">
                <a:latin typeface="Gill Sans MT" panose="020B0502020104020203" pitchFamily="34" charset="0"/>
              </a:endParaRPr>
            </a:p>
          </p:txBody>
        </p:sp>
      </p:grpSp>
      <p:sp>
        <p:nvSpPr>
          <p:cNvPr id="53" name="TextBox 52"/>
          <p:cNvSpPr txBox="1"/>
          <p:nvPr/>
        </p:nvSpPr>
        <p:spPr>
          <a:xfrm>
            <a:off x="3114953" y="323444"/>
            <a:ext cx="1988365" cy="400110"/>
          </a:xfrm>
          <a:prstGeom prst="rect">
            <a:avLst/>
          </a:prstGeom>
          <a:noFill/>
        </p:spPr>
        <p:txBody>
          <a:bodyPr wrap="none" rtlCol="0">
            <a:spAutoFit/>
          </a:bodyPr>
          <a:lstStyle/>
          <a:p>
            <a:r>
              <a:rPr lang="en-US" sz="2000" dirty="0" smtClean="0">
                <a:solidFill>
                  <a:srgbClr val="C00000"/>
                </a:solidFill>
                <a:latin typeface="Gill Sans MT" panose="020B0502020104020203" pitchFamily="34" charset="0"/>
              </a:rPr>
              <a:t>MASS BALANCE</a:t>
            </a:r>
            <a:endParaRPr lang="en-US" sz="2000" dirty="0">
              <a:solidFill>
                <a:srgbClr val="C00000"/>
              </a:solidFill>
              <a:latin typeface="Gill Sans MT" panose="020B0502020104020203" pitchFamily="34" charset="0"/>
            </a:endParaRPr>
          </a:p>
        </p:txBody>
      </p:sp>
      <p:grpSp>
        <p:nvGrpSpPr>
          <p:cNvPr id="54" name="Group 53"/>
          <p:cNvGrpSpPr/>
          <p:nvPr/>
        </p:nvGrpSpPr>
        <p:grpSpPr>
          <a:xfrm>
            <a:off x="455760" y="1816780"/>
            <a:ext cx="1411243" cy="1386555"/>
            <a:chOff x="2840991" y="2158791"/>
            <a:chExt cx="1984224" cy="1488263"/>
          </a:xfrm>
        </p:grpSpPr>
        <p:sp>
          <p:nvSpPr>
            <p:cNvPr id="55" name="Rounded Rectangle 54"/>
            <p:cNvSpPr/>
            <p:nvPr/>
          </p:nvSpPr>
          <p:spPr>
            <a:xfrm>
              <a:off x="3056673" y="2158791"/>
              <a:ext cx="1537339" cy="1488263"/>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pic>
          <p:nvPicPr>
            <p:cNvPr id="57" name="Picture 56"/>
            <p:cNvPicPr>
              <a:picLocks noChangeAspect="1"/>
            </p:cNvPicPr>
            <p:nvPr/>
          </p:nvPicPr>
          <p:blipFill>
            <a:blip r:embed="rId9"/>
            <a:stretch>
              <a:fillRect/>
            </a:stretch>
          </p:blipFill>
          <p:spPr>
            <a:xfrm>
              <a:off x="3511577" y="2737217"/>
              <a:ext cx="643053" cy="685923"/>
            </a:xfrm>
            <a:prstGeom prst="rect">
              <a:avLst/>
            </a:prstGeom>
          </p:spPr>
        </p:pic>
        <p:sp>
          <p:nvSpPr>
            <p:cNvPr id="58" name="TextBox 57"/>
            <p:cNvSpPr txBox="1"/>
            <p:nvPr/>
          </p:nvSpPr>
          <p:spPr>
            <a:xfrm>
              <a:off x="2840991" y="2224208"/>
              <a:ext cx="1984224" cy="396424"/>
            </a:xfrm>
            <a:prstGeom prst="rect">
              <a:avLst/>
            </a:prstGeom>
            <a:noFill/>
          </p:spPr>
          <p:txBody>
            <a:bodyPr wrap="square" rtlCol="0">
              <a:spAutoFit/>
            </a:bodyPr>
            <a:lstStyle/>
            <a:p>
              <a:pPr algn="ctr"/>
              <a:r>
                <a:rPr lang="en-US" dirty="0" smtClean="0">
                  <a:latin typeface="Gill Sans MT" panose="020B0502020104020203" pitchFamily="34" charset="0"/>
                </a:rPr>
                <a:t>Thermal</a:t>
              </a:r>
              <a:endParaRPr lang="en-US" dirty="0">
                <a:latin typeface="Gill Sans MT" panose="020B0502020104020203" pitchFamily="34" charset="0"/>
              </a:endParaRPr>
            </a:p>
          </p:txBody>
        </p:sp>
      </p:grpSp>
      <p:cxnSp>
        <p:nvCxnSpPr>
          <p:cNvPr id="60" name="Curved Connector 59"/>
          <p:cNvCxnSpPr>
            <a:endCxn id="55" idx="3"/>
          </p:cNvCxnSpPr>
          <p:nvPr/>
        </p:nvCxnSpPr>
        <p:spPr>
          <a:xfrm rot="16200000" flipV="1">
            <a:off x="1669599" y="2543024"/>
            <a:ext cx="1160699" cy="1094768"/>
          </a:xfrm>
          <a:prstGeom prst="curvedConnector2">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2" name="Curved Connector 61"/>
          <p:cNvCxnSpPr/>
          <p:nvPr/>
        </p:nvCxnSpPr>
        <p:spPr>
          <a:xfrm rot="5400000">
            <a:off x="1827196" y="4176675"/>
            <a:ext cx="892603" cy="1087628"/>
          </a:xfrm>
          <a:prstGeom prst="curvedConnector2">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Curved Connector 66"/>
          <p:cNvCxnSpPr>
            <a:endCxn id="10" idx="0"/>
          </p:cNvCxnSpPr>
          <p:nvPr/>
        </p:nvCxnSpPr>
        <p:spPr>
          <a:xfrm rot="10800000" flipV="1">
            <a:off x="5758522" y="2022808"/>
            <a:ext cx="986325" cy="461187"/>
          </a:xfrm>
          <a:prstGeom prst="curvedConnector2">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 name="Curved Connector 68"/>
          <p:cNvCxnSpPr/>
          <p:nvPr/>
        </p:nvCxnSpPr>
        <p:spPr>
          <a:xfrm flipV="1">
            <a:off x="5022338" y="4488316"/>
            <a:ext cx="1919310" cy="820608"/>
          </a:xfrm>
          <a:prstGeom prst="curvedConnector3">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812530" y="6115921"/>
            <a:ext cx="8173776" cy="400110"/>
          </a:xfrm>
          <a:prstGeom prst="rect">
            <a:avLst/>
          </a:prstGeom>
          <a:noFill/>
        </p:spPr>
        <p:txBody>
          <a:bodyPr wrap="none" rtlCol="0">
            <a:spAutoFit/>
          </a:bodyPr>
          <a:lstStyle/>
          <a:p>
            <a:r>
              <a:rPr lang="en-US" sz="2000" dirty="0" smtClean="0">
                <a:solidFill>
                  <a:srgbClr val="C00000"/>
                </a:solidFill>
                <a:latin typeface="Gill Sans MT" panose="020B0502020104020203" pitchFamily="34" charset="0"/>
              </a:rPr>
              <a:t>SUBJECT TO: </a:t>
            </a:r>
            <a:r>
              <a:rPr lang="en-US" sz="2000" dirty="0" smtClean="0">
                <a:latin typeface="Gill Sans MT" panose="020B0502020104020203" pitchFamily="34" charset="0"/>
              </a:rPr>
              <a:t>flood control, environmental flows (</a:t>
            </a:r>
            <a:r>
              <a:rPr lang="en-US" sz="2000" b="1" i="1" dirty="0" smtClean="0">
                <a:latin typeface="Gill Sans MT" panose="020B0502020104020203" pitchFamily="34" charset="0"/>
              </a:rPr>
              <a:t>minimum flows, ramping</a:t>
            </a:r>
            <a:r>
              <a:rPr lang="en-US" sz="2000" dirty="0" smtClean="0">
                <a:latin typeface="Gill Sans MT" panose="020B0502020104020203" pitchFamily="34" charset="0"/>
              </a:rPr>
              <a:t>)</a:t>
            </a:r>
            <a:endParaRPr lang="en-US" sz="2000" dirty="0">
              <a:solidFill>
                <a:srgbClr val="FF4F4F"/>
              </a:solidFill>
              <a:latin typeface="Gill Sans MT" panose="020B0502020104020203" pitchFamily="34" charset="0"/>
            </a:endParaRPr>
          </a:p>
        </p:txBody>
      </p:sp>
      <p:sp>
        <p:nvSpPr>
          <p:cNvPr id="72" name="Right Brace 71"/>
          <p:cNvSpPr/>
          <p:nvPr/>
        </p:nvSpPr>
        <p:spPr>
          <a:xfrm rot="16200000">
            <a:off x="4275203" y="4096212"/>
            <a:ext cx="343569" cy="3437072"/>
          </a:xfrm>
          <a:prstGeom prst="rightBrace">
            <a:avLst>
              <a:gd name="adj1" fmla="val 38829"/>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Gill Sans MT" panose="020B0502020104020203" pitchFamily="34" charset="0"/>
            </a:endParaRPr>
          </a:p>
        </p:txBody>
      </p:sp>
      <p:sp>
        <p:nvSpPr>
          <p:cNvPr id="12" name="TextBox 11"/>
          <p:cNvSpPr txBox="1"/>
          <p:nvPr/>
        </p:nvSpPr>
        <p:spPr>
          <a:xfrm>
            <a:off x="2299514" y="3693133"/>
            <a:ext cx="981359" cy="646331"/>
          </a:xfrm>
          <a:prstGeom prst="rect">
            <a:avLst/>
          </a:prstGeom>
          <a:solidFill>
            <a:schemeClr val="bg1"/>
          </a:solidFill>
        </p:spPr>
        <p:txBody>
          <a:bodyPr wrap="none" rtlCol="0">
            <a:spAutoFit/>
          </a:bodyPr>
          <a:lstStyle/>
          <a:p>
            <a:pPr algn="ctr"/>
            <a:r>
              <a:rPr lang="en-US" dirty="0" smtClean="0">
                <a:latin typeface="Gill Sans MT" panose="020B0502020104020203" pitchFamily="34" charset="0"/>
              </a:rPr>
              <a:t>Water</a:t>
            </a:r>
          </a:p>
          <a:p>
            <a:pPr algn="ctr"/>
            <a:r>
              <a:rPr lang="en-US" dirty="0" smtClean="0">
                <a:latin typeface="Gill Sans MT" panose="020B0502020104020203" pitchFamily="34" charset="0"/>
              </a:rPr>
              <a:t>Demand</a:t>
            </a:r>
            <a:endParaRPr lang="en-US" dirty="0">
              <a:latin typeface="Gill Sans MT" panose="020B0502020104020203" pitchFamily="34" charset="0"/>
            </a:endParaRPr>
          </a:p>
        </p:txBody>
      </p:sp>
    </p:spTree>
    <p:extLst>
      <p:ext uri="{BB962C8B-B14F-4D97-AF65-F5344CB8AC3E}">
        <p14:creationId xmlns:p14="http://schemas.microsoft.com/office/powerpoint/2010/main" val="52468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395" y="350689"/>
            <a:ext cx="7791941" cy="646331"/>
          </a:xfrm>
          <a:prstGeom prst="rect">
            <a:avLst/>
          </a:prstGeom>
          <a:noFill/>
        </p:spPr>
        <p:txBody>
          <a:bodyPr wrap="none" rtlCol="0">
            <a:spAutoFit/>
          </a:bodyPr>
          <a:lstStyle/>
          <a:p>
            <a:r>
              <a:rPr lang="en-US" sz="3600" dirty="0" smtClean="0">
                <a:solidFill>
                  <a:srgbClr val="C00000"/>
                </a:solidFill>
                <a:latin typeface="Gill Sans MT" panose="020B0502020104020203" pitchFamily="34" charset="0"/>
              </a:rPr>
              <a:t>GLOBAL ENVIRONMENTAL CHANGE</a:t>
            </a:r>
            <a:endParaRPr lang="en-US" sz="3600" dirty="0">
              <a:solidFill>
                <a:srgbClr val="C00000"/>
              </a:solidFill>
              <a:latin typeface="Gill Sans MT" panose="020B0502020104020203" pitchFamily="34" charset="0"/>
            </a:endParaRPr>
          </a:p>
        </p:txBody>
      </p:sp>
      <p:sp>
        <p:nvSpPr>
          <p:cNvPr id="5" name="TextBox 4"/>
          <p:cNvSpPr txBox="1"/>
          <p:nvPr/>
        </p:nvSpPr>
        <p:spPr>
          <a:xfrm>
            <a:off x="-95954" y="1160389"/>
            <a:ext cx="9016533" cy="954107"/>
          </a:xfrm>
          <a:prstGeom prst="rect">
            <a:avLst/>
          </a:prstGeom>
          <a:noFill/>
        </p:spPr>
        <p:txBody>
          <a:bodyPr wrap="square" rtlCol="0">
            <a:spAutoFit/>
          </a:bodyPr>
          <a:lstStyle/>
          <a:p>
            <a:pPr algn="ctr">
              <a:spcAft>
                <a:spcPts val="1800"/>
              </a:spcAft>
            </a:pPr>
            <a:r>
              <a:rPr lang="en-US" sz="2800" dirty="0" smtClean="0">
                <a:latin typeface="Gill Sans MT" panose="020B0502020104020203" pitchFamily="34" charset="0"/>
              </a:rPr>
              <a:t>A phrase subject to such a broad range of possible interpretations, it begins to mean nothing</a:t>
            </a:r>
            <a:r>
              <a:rPr lang="en-US" sz="2800" dirty="0">
                <a:latin typeface="Gill Sans MT" panose="020B0502020104020203" pitchFamily="34" charset="0"/>
              </a:rPr>
              <a:t>.</a:t>
            </a:r>
            <a:endParaRPr lang="en-US" sz="2400" dirty="0">
              <a:latin typeface="Gill Sans MT" panose="020B0502020104020203" pitchFamily="34" charset="0"/>
            </a:endParaRPr>
          </a:p>
        </p:txBody>
      </p:sp>
      <p:grpSp>
        <p:nvGrpSpPr>
          <p:cNvPr id="53" name="Group 52"/>
          <p:cNvGrpSpPr/>
          <p:nvPr/>
        </p:nvGrpSpPr>
        <p:grpSpPr>
          <a:xfrm>
            <a:off x="282596" y="2840226"/>
            <a:ext cx="8861403" cy="3918383"/>
            <a:chOff x="282596" y="2840226"/>
            <a:chExt cx="8861403" cy="3918383"/>
          </a:xfrm>
        </p:grpSpPr>
        <p:grpSp>
          <p:nvGrpSpPr>
            <p:cNvPr id="51" name="Group 50"/>
            <p:cNvGrpSpPr/>
            <p:nvPr/>
          </p:nvGrpSpPr>
          <p:grpSpPr>
            <a:xfrm>
              <a:off x="282596" y="2840226"/>
              <a:ext cx="8861403" cy="3918383"/>
              <a:chOff x="282596" y="2840226"/>
              <a:chExt cx="8861403" cy="3918383"/>
            </a:xfrm>
          </p:grpSpPr>
          <p:sp>
            <p:nvSpPr>
              <p:cNvPr id="9" name="TextBox 8"/>
              <p:cNvSpPr txBox="1"/>
              <p:nvPr/>
            </p:nvSpPr>
            <p:spPr>
              <a:xfrm flipH="1">
                <a:off x="6774510" y="6450122"/>
                <a:ext cx="2369489" cy="308487"/>
              </a:xfrm>
              <a:prstGeom prst="rect">
                <a:avLst/>
              </a:prstGeom>
              <a:noFill/>
            </p:spPr>
            <p:txBody>
              <a:bodyPr wrap="square" rtlCol="0">
                <a:spAutoFit/>
              </a:bodyPr>
              <a:lstStyle/>
              <a:p>
                <a:r>
                  <a:rPr lang="en-US" sz="1400" b="1" dirty="0" smtClean="0">
                    <a:latin typeface="Gill Sans MT" panose="020B0502020104020203" pitchFamily="34" charset="0"/>
                  </a:rPr>
                  <a:t>Source</a:t>
                </a:r>
                <a:r>
                  <a:rPr lang="en-US" sz="1400" i="1" dirty="0" smtClean="0">
                    <a:latin typeface="Gill Sans MT" panose="020B0502020104020203" pitchFamily="34" charset="0"/>
                  </a:rPr>
                  <a:t>: </a:t>
                </a:r>
                <a:r>
                  <a:rPr lang="en-US" sz="1400" dirty="0" smtClean="0">
                    <a:latin typeface="Gill Sans MT" panose="020B0502020104020203" pitchFamily="34" charset="0"/>
                  </a:rPr>
                  <a:t>Steffen et al., 2015</a:t>
                </a:r>
                <a:endParaRPr lang="en-US" sz="1400" dirty="0">
                  <a:latin typeface="Gill Sans MT" panose="020B0502020104020203" pitchFamily="34" charset="0"/>
                </a:endParaRPr>
              </a:p>
            </p:txBody>
          </p:sp>
          <p:pic>
            <p:nvPicPr>
              <p:cNvPr id="30" name="Picture 29"/>
              <p:cNvPicPr>
                <a:picLocks noChangeAspect="1"/>
              </p:cNvPicPr>
              <p:nvPr/>
            </p:nvPicPr>
            <p:blipFill rotWithShape="1">
              <a:blip r:embed="rId3"/>
              <a:srcRect t="-209" r="12285" b="209"/>
              <a:stretch/>
            </p:blipFill>
            <p:spPr>
              <a:xfrm>
                <a:off x="3303173" y="2840226"/>
                <a:ext cx="5351500" cy="3579221"/>
              </a:xfrm>
              <a:prstGeom prst="rect">
                <a:avLst/>
              </a:prstGeom>
            </p:spPr>
          </p:pic>
          <p:sp>
            <p:nvSpPr>
              <p:cNvPr id="33" name="TextBox 32"/>
              <p:cNvSpPr txBox="1"/>
              <p:nvPr/>
            </p:nvSpPr>
            <p:spPr>
              <a:xfrm>
                <a:off x="282596" y="5118290"/>
                <a:ext cx="3020577" cy="1200329"/>
              </a:xfrm>
              <a:prstGeom prst="rect">
                <a:avLst/>
              </a:prstGeom>
              <a:noFill/>
            </p:spPr>
            <p:txBody>
              <a:bodyPr wrap="square" rtlCol="0">
                <a:spAutoFit/>
              </a:bodyPr>
              <a:lstStyle/>
              <a:p>
                <a:r>
                  <a:rPr lang="en-US" sz="2400" b="1" dirty="0" smtClean="0">
                    <a:latin typeface="Gill Sans MT" panose="020B0502020104020203" pitchFamily="34" charset="0"/>
                  </a:rPr>
                  <a:t>Humans are Pushing “Planetary Boundaries”</a:t>
                </a:r>
                <a:endParaRPr lang="en-US" sz="2400" b="1" dirty="0">
                  <a:latin typeface="Gill Sans MT" panose="020B0502020104020203" pitchFamily="34" charset="0"/>
                </a:endParaRPr>
              </a:p>
            </p:txBody>
          </p:sp>
          <p:sp>
            <p:nvSpPr>
              <p:cNvPr id="34" name="Rectangle 33"/>
              <p:cNvSpPr/>
              <p:nvPr/>
            </p:nvSpPr>
            <p:spPr>
              <a:xfrm>
                <a:off x="372747" y="3050671"/>
                <a:ext cx="254442" cy="24649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72747" y="3402349"/>
                <a:ext cx="254442" cy="24649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72747" y="3777382"/>
                <a:ext cx="254442" cy="24649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72747" y="4143882"/>
                <a:ext cx="254442" cy="24649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flipV="1">
                <a:off x="2715007" y="4810248"/>
                <a:ext cx="2175944" cy="59857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67372" y="2926470"/>
                <a:ext cx="1116011" cy="400110"/>
              </a:xfrm>
              <a:prstGeom prst="rect">
                <a:avLst/>
              </a:prstGeom>
              <a:noFill/>
            </p:spPr>
            <p:txBody>
              <a:bodyPr wrap="none" rtlCol="0">
                <a:spAutoFit/>
              </a:bodyPr>
              <a:lstStyle/>
              <a:p>
                <a:r>
                  <a:rPr lang="en-US" sz="2000" dirty="0" smtClean="0">
                    <a:latin typeface="Gill Sans MT" panose="020B0502020104020203" pitchFamily="34" charset="0"/>
                  </a:rPr>
                  <a:t>High risk</a:t>
                </a:r>
                <a:endParaRPr lang="en-US" sz="2000" dirty="0">
                  <a:latin typeface="Gill Sans MT" panose="020B0502020104020203" pitchFamily="34" charset="0"/>
                </a:endParaRPr>
              </a:p>
            </p:txBody>
          </p:sp>
          <p:sp>
            <p:nvSpPr>
              <p:cNvPr id="44" name="TextBox 43"/>
              <p:cNvSpPr txBox="1"/>
              <p:nvPr/>
            </p:nvSpPr>
            <p:spPr>
              <a:xfrm>
                <a:off x="667372" y="3315425"/>
                <a:ext cx="1660711" cy="400110"/>
              </a:xfrm>
              <a:prstGeom prst="rect">
                <a:avLst/>
              </a:prstGeom>
              <a:noFill/>
            </p:spPr>
            <p:txBody>
              <a:bodyPr wrap="none" rtlCol="0">
                <a:spAutoFit/>
              </a:bodyPr>
              <a:lstStyle/>
              <a:p>
                <a:r>
                  <a:rPr lang="en-US" sz="2000" dirty="0" smtClean="0">
                    <a:latin typeface="Gill Sans MT" panose="020B0502020104020203" pitchFamily="34" charset="0"/>
                  </a:rPr>
                  <a:t>Increasing risk</a:t>
                </a:r>
                <a:endParaRPr lang="en-US" sz="2000" dirty="0">
                  <a:latin typeface="Gill Sans MT" panose="020B0502020104020203" pitchFamily="34" charset="0"/>
                </a:endParaRPr>
              </a:p>
            </p:txBody>
          </p:sp>
          <p:sp>
            <p:nvSpPr>
              <p:cNvPr id="45" name="TextBox 44"/>
              <p:cNvSpPr txBox="1"/>
              <p:nvPr/>
            </p:nvSpPr>
            <p:spPr>
              <a:xfrm>
                <a:off x="667371" y="3709377"/>
                <a:ext cx="595741" cy="400110"/>
              </a:xfrm>
              <a:prstGeom prst="rect">
                <a:avLst/>
              </a:prstGeom>
              <a:noFill/>
            </p:spPr>
            <p:txBody>
              <a:bodyPr wrap="none" rtlCol="0">
                <a:spAutoFit/>
              </a:bodyPr>
              <a:lstStyle/>
              <a:p>
                <a:r>
                  <a:rPr lang="en-US" sz="2000" dirty="0" smtClean="0">
                    <a:latin typeface="Gill Sans MT" panose="020B0502020104020203" pitchFamily="34" charset="0"/>
                  </a:rPr>
                  <a:t>Safe</a:t>
                </a:r>
                <a:endParaRPr lang="en-US" sz="2000" dirty="0">
                  <a:latin typeface="Gill Sans MT" panose="020B0502020104020203" pitchFamily="34" charset="0"/>
                </a:endParaRPr>
              </a:p>
            </p:txBody>
          </p:sp>
          <p:sp>
            <p:nvSpPr>
              <p:cNvPr id="46" name="TextBox 45"/>
              <p:cNvSpPr txBox="1"/>
              <p:nvPr/>
            </p:nvSpPr>
            <p:spPr>
              <a:xfrm>
                <a:off x="667684" y="4082922"/>
                <a:ext cx="1691489" cy="400110"/>
              </a:xfrm>
              <a:prstGeom prst="rect">
                <a:avLst/>
              </a:prstGeom>
              <a:noFill/>
            </p:spPr>
            <p:txBody>
              <a:bodyPr wrap="none" rtlCol="0">
                <a:spAutoFit/>
              </a:bodyPr>
              <a:lstStyle/>
              <a:p>
                <a:r>
                  <a:rPr lang="en-US" sz="2000" dirty="0" smtClean="0">
                    <a:latin typeface="Gill Sans MT" panose="020B0502020104020203" pitchFamily="34" charset="0"/>
                  </a:rPr>
                  <a:t>Not quantified</a:t>
                </a:r>
                <a:endParaRPr lang="en-US" sz="2000" dirty="0">
                  <a:latin typeface="Gill Sans MT" panose="020B0502020104020203" pitchFamily="34" charset="0"/>
                </a:endParaRPr>
              </a:p>
            </p:txBody>
          </p:sp>
        </p:grpSp>
        <p:sp>
          <p:nvSpPr>
            <p:cNvPr id="31" name="Oval 30"/>
            <p:cNvSpPr/>
            <p:nvPr/>
          </p:nvSpPr>
          <p:spPr>
            <a:xfrm>
              <a:off x="4933238" y="3693130"/>
              <a:ext cx="1916263" cy="1948071"/>
            </a:xfrm>
            <a:prstGeom prst="ellipse">
              <a:avLst/>
            </a:prstGeom>
            <a:no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3234948" y="2761770"/>
            <a:ext cx="3410155" cy="3688352"/>
            <a:chOff x="3370739" y="2717095"/>
            <a:chExt cx="3410155" cy="3688352"/>
          </a:xfrm>
        </p:grpSpPr>
        <p:sp>
          <p:nvSpPr>
            <p:cNvPr id="47" name="Oval 46"/>
            <p:cNvSpPr/>
            <p:nvPr/>
          </p:nvSpPr>
          <p:spPr>
            <a:xfrm>
              <a:off x="5492782" y="2717095"/>
              <a:ext cx="1288112" cy="477427"/>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370739" y="3007301"/>
              <a:ext cx="1624027" cy="477427"/>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478491" y="5297591"/>
              <a:ext cx="1458098" cy="477427"/>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990748" y="5928020"/>
              <a:ext cx="1592557" cy="477427"/>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Oval 54"/>
          <p:cNvSpPr/>
          <p:nvPr/>
        </p:nvSpPr>
        <p:spPr>
          <a:xfrm>
            <a:off x="348893" y="4524041"/>
            <a:ext cx="302149" cy="286247"/>
          </a:xfrm>
          <a:prstGeom prst="ellipse">
            <a:avLst/>
          </a:prstGeom>
          <a:solidFill>
            <a:schemeClr val="bg1"/>
          </a:solid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672857" y="4479051"/>
            <a:ext cx="1453924" cy="400110"/>
          </a:xfrm>
          <a:prstGeom prst="rect">
            <a:avLst/>
          </a:prstGeom>
          <a:noFill/>
        </p:spPr>
        <p:txBody>
          <a:bodyPr wrap="none" rtlCol="0">
            <a:spAutoFit/>
          </a:bodyPr>
          <a:lstStyle/>
          <a:p>
            <a:r>
              <a:rPr lang="en-US" sz="2000" dirty="0" smtClean="0">
                <a:latin typeface="Gill Sans MT" panose="020B0502020104020203" pitchFamily="34" charset="0"/>
              </a:rPr>
              <a:t>My research</a:t>
            </a:r>
            <a:endParaRPr lang="en-US" sz="2000" dirty="0">
              <a:latin typeface="Gill Sans MT" panose="020B0502020104020203" pitchFamily="34" charset="0"/>
            </a:endParaRPr>
          </a:p>
        </p:txBody>
      </p:sp>
    </p:spTree>
    <p:extLst>
      <p:ext uri="{BB962C8B-B14F-4D97-AF65-F5344CB8AC3E}">
        <p14:creationId xmlns:p14="http://schemas.microsoft.com/office/powerpoint/2010/main" val="307853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3752359" y="1948292"/>
            <a:ext cx="1913947" cy="1973883"/>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66" name="Rectangle 165"/>
          <p:cNvSpPr/>
          <p:nvPr/>
        </p:nvSpPr>
        <p:spPr>
          <a:xfrm>
            <a:off x="1563694" y="2635753"/>
            <a:ext cx="932043" cy="112592"/>
          </a:xfrm>
          <a:prstGeom prst="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59" name="Rectangle 158"/>
          <p:cNvSpPr/>
          <p:nvPr/>
        </p:nvSpPr>
        <p:spPr>
          <a:xfrm rot="10800000">
            <a:off x="6950199" y="3346787"/>
            <a:ext cx="1018435" cy="107461"/>
          </a:xfrm>
          <a:prstGeom prst="rect">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28" name="Circular Arrow 127"/>
          <p:cNvSpPr/>
          <p:nvPr/>
        </p:nvSpPr>
        <p:spPr>
          <a:xfrm rot="19161972">
            <a:off x="4212955" y="2545963"/>
            <a:ext cx="936284" cy="963845"/>
          </a:xfrm>
          <a:prstGeom prst="circularArrow">
            <a:avLst>
              <a:gd name="adj1" fmla="val 11233"/>
              <a:gd name="adj2" fmla="val 1142316"/>
              <a:gd name="adj3" fmla="val 20499279"/>
              <a:gd name="adj4" fmla="val 10978566"/>
              <a:gd name="adj5" fmla="val 13731"/>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Gill Sans MT" panose="020B0502020104020203" pitchFamily="34" charset="0"/>
            </a:endParaRPr>
          </a:p>
        </p:txBody>
      </p:sp>
      <p:sp>
        <p:nvSpPr>
          <p:cNvPr id="7" name="TextBox 6"/>
          <p:cNvSpPr txBox="1"/>
          <p:nvPr/>
        </p:nvSpPr>
        <p:spPr>
          <a:xfrm>
            <a:off x="3961602" y="2109315"/>
            <a:ext cx="1431611" cy="369332"/>
          </a:xfrm>
          <a:prstGeom prst="rect">
            <a:avLst/>
          </a:prstGeom>
          <a:noFill/>
        </p:spPr>
        <p:txBody>
          <a:bodyPr wrap="square" rtlCol="0">
            <a:spAutoFit/>
          </a:bodyPr>
          <a:lstStyle/>
          <a:p>
            <a:pPr algn="ctr"/>
            <a:r>
              <a:rPr lang="en-US" dirty="0">
                <a:latin typeface="Gill Sans MT" panose="020B0502020104020203" pitchFamily="34" charset="0"/>
              </a:rPr>
              <a:t>Demand</a:t>
            </a:r>
          </a:p>
        </p:txBody>
      </p:sp>
      <p:sp>
        <p:nvSpPr>
          <p:cNvPr id="139" name="Rectangle 138"/>
          <p:cNvSpPr/>
          <p:nvPr/>
        </p:nvSpPr>
        <p:spPr>
          <a:xfrm>
            <a:off x="3505436" y="2642443"/>
            <a:ext cx="1052228" cy="109607"/>
          </a:xfrm>
          <a:prstGeom prst="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2" name="Rectangle 141"/>
          <p:cNvSpPr/>
          <p:nvPr/>
        </p:nvSpPr>
        <p:spPr>
          <a:xfrm>
            <a:off x="4467063" y="2699800"/>
            <a:ext cx="67902" cy="599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3" name="Rectangle 142"/>
          <p:cNvSpPr/>
          <p:nvPr/>
        </p:nvSpPr>
        <p:spPr>
          <a:xfrm>
            <a:off x="4525147" y="2683679"/>
            <a:ext cx="32517" cy="648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4" name="Rectangle 143"/>
          <p:cNvSpPr/>
          <p:nvPr/>
        </p:nvSpPr>
        <p:spPr>
          <a:xfrm rot="4136620">
            <a:off x="4507976" y="2654605"/>
            <a:ext cx="45719" cy="1598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nvGrpSpPr>
          <p:cNvPr id="152" name="Group 151"/>
          <p:cNvGrpSpPr/>
          <p:nvPr/>
        </p:nvGrpSpPr>
        <p:grpSpPr>
          <a:xfrm rot="10800000">
            <a:off x="4256474" y="2606326"/>
            <a:ext cx="1670450" cy="963845"/>
            <a:chOff x="9101327" y="5606904"/>
            <a:chExt cx="2348673" cy="1285127"/>
          </a:xfrm>
        </p:grpSpPr>
        <p:sp>
          <p:nvSpPr>
            <p:cNvPr id="145" name="Circular Arrow 144"/>
            <p:cNvSpPr/>
            <p:nvPr/>
          </p:nvSpPr>
          <p:spPr>
            <a:xfrm rot="19161972">
              <a:off x="10133575" y="5606904"/>
              <a:ext cx="1316425" cy="1285127"/>
            </a:xfrm>
            <a:prstGeom prst="circularArrow">
              <a:avLst>
                <a:gd name="adj1" fmla="val 11233"/>
                <a:gd name="adj2" fmla="val 1142316"/>
                <a:gd name="adj3" fmla="val 20499279"/>
                <a:gd name="adj4" fmla="val 10978566"/>
                <a:gd name="adj5" fmla="val 13731"/>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Gill Sans MT" panose="020B0502020104020203" pitchFamily="34" charset="0"/>
              </a:endParaRPr>
            </a:p>
          </p:txBody>
        </p:sp>
        <p:sp>
          <p:nvSpPr>
            <p:cNvPr id="146" name="Rectangle 145"/>
            <p:cNvSpPr/>
            <p:nvPr/>
          </p:nvSpPr>
          <p:spPr>
            <a:xfrm>
              <a:off x="9101327" y="5738429"/>
              <a:ext cx="1500808" cy="142624"/>
            </a:xfrm>
            <a:prstGeom prst="rect">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7" name="Rectangle 146"/>
            <p:cNvSpPr/>
            <p:nvPr/>
          </p:nvSpPr>
          <p:spPr>
            <a:xfrm>
              <a:off x="10586381" y="5745552"/>
              <a:ext cx="61119" cy="114021"/>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8" name="Rectangle 147"/>
            <p:cNvSpPr/>
            <p:nvPr/>
          </p:nvSpPr>
          <p:spPr>
            <a:xfrm>
              <a:off x="10375595" y="5832552"/>
              <a:ext cx="182849" cy="60959"/>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9" name="Rectangle 148"/>
            <p:cNvSpPr/>
            <p:nvPr/>
          </p:nvSpPr>
          <p:spPr>
            <a:xfrm>
              <a:off x="10577005" y="5798452"/>
              <a:ext cx="64281" cy="61123"/>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50" name="Rectangle 149"/>
            <p:cNvSpPr/>
            <p:nvPr/>
          </p:nvSpPr>
          <p:spPr>
            <a:xfrm rot="4136620">
              <a:off x="10569493" y="5747205"/>
              <a:ext cx="47809" cy="224743"/>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grpSp>
        <p:nvGrpSpPr>
          <p:cNvPr id="153" name="Group 152"/>
          <p:cNvGrpSpPr/>
          <p:nvPr/>
        </p:nvGrpSpPr>
        <p:grpSpPr>
          <a:xfrm>
            <a:off x="2174813" y="1948291"/>
            <a:ext cx="1411243" cy="1973883"/>
            <a:chOff x="2840992" y="2072227"/>
            <a:chExt cx="1984224" cy="2118673"/>
          </a:xfrm>
        </p:grpSpPr>
        <p:sp>
          <p:nvSpPr>
            <p:cNvPr id="31" name="Rounded Rectangle 30"/>
            <p:cNvSpPr/>
            <p:nvPr/>
          </p:nvSpPr>
          <p:spPr>
            <a:xfrm>
              <a:off x="2876321" y="2072227"/>
              <a:ext cx="1943481" cy="2118673"/>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pic>
          <p:nvPicPr>
            <p:cNvPr id="32" name="Picture 31"/>
            <p:cNvPicPr>
              <a:picLocks noChangeAspect="1"/>
            </p:cNvPicPr>
            <p:nvPr/>
          </p:nvPicPr>
          <p:blipFill>
            <a:blip r:embed="rId3"/>
            <a:stretch>
              <a:fillRect/>
            </a:stretch>
          </p:blipFill>
          <p:spPr>
            <a:xfrm>
              <a:off x="3986688" y="3204329"/>
              <a:ext cx="648242" cy="508598"/>
            </a:xfrm>
            <a:prstGeom prst="rect">
              <a:avLst/>
            </a:prstGeom>
          </p:spPr>
        </p:pic>
        <p:pic>
          <p:nvPicPr>
            <p:cNvPr id="67" name="Picture 66"/>
            <p:cNvPicPr>
              <a:picLocks noChangeAspect="1"/>
            </p:cNvPicPr>
            <p:nvPr/>
          </p:nvPicPr>
          <p:blipFill>
            <a:blip r:embed="rId4"/>
            <a:stretch>
              <a:fillRect/>
            </a:stretch>
          </p:blipFill>
          <p:spPr>
            <a:xfrm>
              <a:off x="3171725" y="3131563"/>
              <a:ext cx="643054" cy="685923"/>
            </a:xfrm>
            <a:prstGeom prst="rect">
              <a:avLst/>
            </a:prstGeom>
          </p:spPr>
        </p:pic>
        <p:sp>
          <p:nvSpPr>
            <p:cNvPr id="68" name="TextBox 67"/>
            <p:cNvSpPr txBox="1"/>
            <p:nvPr/>
          </p:nvSpPr>
          <p:spPr>
            <a:xfrm>
              <a:off x="2840992" y="2158791"/>
              <a:ext cx="1984224" cy="693741"/>
            </a:xfrm>
            <a:prstGeom prst="rect">
              <a:avLst/>
            </a:prstGeom>
            <a:noFill/>
          </p:spPr>
          <p:txBody>
            <a:bodyPr wrap="square" rtlCol="0">
              <a:spAutoFit/>
            </a:bodyPr>
            <a:lstStyle/>
            <a:p>
              <a:pPr algn="ctr"/>
              <a:r>
                <a:rPr lang="en-US" dirty="0">
                  <a:latin typeface="Gill Sans MT" panose="020B0502020104020203" pitchFamily="34" charset="0"/>
                </a:rPr>
                <a:t>Thermal &amp; Hydro</a:t>
              </a:r>
            </a:p>
          </p:txBody>
        </p:sp>
      </p:grpSp>
      <p:grpSp>
        <p:nvGrpSpPr>
          <p:cNvPr id="154" name="Group 153"/>
          <p:cNvGrpSpPr/>
          <p:nvPr/>
        </p:nvGrpSpPr>
        <p:grpSpPr>
          <a:xfrm>
            <a:off x="5863579" y="1953984"/>
            <a:ext cx="1314758" cy="1968192"/>
            <a:chOff x="7712209" y="2086692"/>
            <a:chExt cx="1848565" cy="2104208"/>
          </a:xfrm>
        </p:grpSpPr>
        <p:sp>
          <p:nvSpPr>
            <p:cNvPr id="38" name="Rounded Rectangle 37"/>
            <p:cNvSpPr/>
            <p:nvPr/>
          </p:nvSpPr>
          <p:spPr>
            <a:xfrm>
              <a:off x="7712209" y="2086692"/>
              <a:ext cx="1586223" cy="2104208"/>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pic>
          <p:nvPicPr>
            <p:cNvPr id="62" name="Picture 61"/>
            <p:cNvPicPr>
              <a:picLocks noChangeAspect="1"/>
            </p:cNvPicPr>
            <p:nvPr/>
          </p:nvPicPr>
          <p:blipFill>
            <a:blip r:embed="rId5"/>
            <a:stretch>
              <a:fillRect/>
            </a:stretch>
          </p:blipFill>
          <p:spPr>
            <a:xfrm>
              <a:off x="8032472" y="2846534"/>
              <a:ext cx="818587" cy="621432"/>
            </a:xfrm>
            <a:prstGeom prst="rect">
              <a:avLst/>
            </a:prstGeom>
          </p:spPr>
        </p:pic>
        <p:pic>
          <p:nvPicPr>
            <p:cNvPr id="65" name="Picture 64"/>
            <p:cNvPicPr>
              <a:picLocks noChangeAspect="1"/>
            </p:cNvPicPr>
            <p:nvPr/>
          </p:nvPicPr>
          <p:blipFill>
            <a:blip r:embed="rId6"/>
            <a:stretch>
              <a:fillRect/>
            </a:stretch>
          </p:blipFill>
          <p:spPr>
            <a:xfrm>
              <a:off x="8045286" y="3605573"/>
              <a:ext cx="794778" cy="437255"/>
            </a:xfrm>
            <a:prstGeom prst="rect">
              <a:avLst/>
            </a:prstGeom>
          </p:spPr>
        </p:pic>
        <p:sp>
          <p:nvSpPr>
            <p:cNvPr id="69" name="TextBox 68"/>
            <p:cNvSpPr txBox="1"/>
            <p:nvPr/>
          </p:nvSpPr>
          <p:spPr>
            <a:xfrm>
              <a:off x="7965706" y="2160392"/>
              <a:ext cx="1595068" cy="690997"/>
            </a:xfrm>
            <a:prstGeom prst="rect">
              <a:avLst/>
            </a:prstGeom>
            <a:noFill/>
          </p:spPr>
          <p:txBody>
            <a:bodyPr wrap="square" rtlCol="0">
              <a:spAutoFit/>
            </a:bodyPr>
            <a:lstStyle/>
            <a:p>
              <a:r>
                <a:rPr lang="en-US" dirty="0" smtClean="0">
                  <a:latin typeface="Gill Sans MT" panose="020B0502020104020203" pitchFamily="34" charset="0"/>
                </a:rPr>
                <a:t>Food </a:t>
              </a:r>
              <a:r>
                <a:rPr lang="en-US" dirty="0">
                  <a:latin typeface="Gill Sans MT" panose="020B0502020104020203" pitchFamily="34" charset="0"/>
                </a:rPr>
                <a:t>&amp; Urban</a:t>
              </a:r>
            </a:p>
          </p:txBody>
        </p:sp>
      </p:grpSp>
      <p:sp>
        <p:nvSpPr>
          <p:cNvPr id="162" name="Rectangle 161"/>
          <p:cNvSpPr/>
          <p:nvPr/>
        </p:nvSpPr>
        <p:spPr>
          <a:xfrm rot="9697739">
            <a:off x="4823251" y="3414261"/>
            <a:ext cx="43470" cy="34289"/>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165" name="Circular Arrow 164"/>
          <p:cNvSpPr/>
          <p:nvPr/>
        </p:nvSpPr>
        <p:spPr>
          <a:xfrm rot="10800000">
            <a:off x="6720298" y="2741509"/>
            <a:ext cx="898423" cy="617931"/>
          </a:xfrm>
          <a:prstGeom prst="circularArrow">
            <a:avLst>
              <a:gd name="adj1" fmla="val 10010"/>
              <a:gd name="adj2" fmla="val 830078"/>
              <a:gd name="adj3" fmla="val 21027578"/>
              <a:gd name="adj4" fmla="val 15455304"/>
              <a:gd name="adj5" fmla="val 14034"/>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Gill Sans MT" panose="020B0502020104020203" pitchFamily="34" charset="0"/>
            </a:endParaRPr>
          </a:p>
        </p:txBody>
      </p:sp>
      <p:grpSp>
        <p:nvGrpSpPr>
          <p:cNvPr id="254" name="Group 253"/>
          <p:cNvGrpSpPr/>
          <p:nvPr/>
        </p:nvGrpSpPr>
        <p:grpSpPr>
          <a:xfrm>
            <a:off x="7158054" y="1953984"/>
            <a:ext cx="2057507" cy="1968192"/>
            <a:chOff x="7155112" y="2057400"/>
            <a:chExt cx="2057507" cy="1968192"/>
          </a:xfrm>
        </p:grpSpPr>
        <p:sp>
          <p:nvSpPr>
            <p:cNvPr id="39" name="Rounded Rectangle 38"/>
            <p:cNvSpPr/>
            <p:nvPr/>
          </p:nvSpPr>
          <p:spPr>
            <a:xfrm>
              <a:off x="7155112" y="2057400"/>
              <a:ext cx="1727031" cy="196819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pic>
          <p:nvPicPr>
            <p:cNvPr id="40" name="Picture 39"/>
            <p:cNvPicPr>
              <a:picLocks noChangeAspect="1"/>
            </p:cNvPicPr>
            <p:nvPr/>
          </p:nvPicPr>
          <p:blipFill>
            <a:blip r:embed="rId7"/>
            <a:stretch>
              <a:fillRect/>
            </a:stretch>
          </p:blipFill>
          <p:spPr>
            <a:xfrm>
              <a:off x="7271681" y="2775280"/>
              <a:ext cx="1372530" cy="1177208"/>
            </a:xfrm>
            <a:prstGeom prst="rect">
              <a:avLst/>
            </a:prstGeom>
          </p:spPr>
        </p:pic>
        <p:sp>
          <p:nvSpPr>
            <p:cNvPr id="2" name="Oval 1"/>
            <p:cNvSpPr/>
            <p:nvPr/>
          </p:nvSpPr>
          <p:spPr>
            <a:xfrm flipH="1" flipV="1">
              <a:off x="7997783" y="3023109"/>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1" name="Oval 40"/>
            <p:cNvSpPr/>
            <p:nvPr/>
          </p:nvSpPr>
          <p:spPr>
            <a:xfrm flipH="1" flipV="1">
              <a:off x="8432983" y="3705104"/>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4" name="Oval 43"/>
            <p:cNvSpPr/>
            <p:nvPr/>
          </p:nvSpPr>
          <p:spPr>
            <a:xfrm flipH="1" flipV="1">
              <a:off x="8086348" y="3166911"/>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5" name="Oval 44"/>
            <p:cNvSpPr/>
            <p:nvPr/>
          </p:nvSpPr>
          <p:spPr>
            <a:xfrm flipH="1" flipV="1">
              <a:off x="8162830" y="3403301"/>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6" name="Oval 45"/>
            <p:cNvSpPr/>
            <p:nvPr/>
          </p:nvSpPr>
          <p:spPr>
            <a:xfrm flipH="1" flipV="1">
              <a:off x="8282029" y="3482995"/>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7" name="Oval 46"/>
            <p:cNvSpPr/>
            <p:nvPr/>
          </p:nvSpPr>
          <p:spPr>
            <a:xfrm flipH="1" flipV="1">
              <a:off x="7995639" y="3379298"/>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8" name="Oval 47"/>
            <p:cNvSpPr/>
            <p:nvPr/>
          </p:nvSpPr>
          <p:spPr>
            <a:xfrm flipH="1" flipV="1">
              <a:off x="7544661" y="2975834"/>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71" name="TextBox 70"/>
            <p:cNvSpPr txBox="1"/>
            <p:nvPr/>
          </p:nvSpPr>
          <p:spPr>
            <a:xfrm>
              <a:off x="7442488" y="2111345"/>
              <a:ext cx="1770131" cy="646331"/>
            </a:xfrm>
            <a:prstGeom prst="rect">
              <a:avLst/>
            </a:prstGeom>
            <a:noFill/>
          </p:spPr>
          <p:txBody>
            <a:bodyPr wrap="square" rtlCol="0">
              <a:spAutoFit/>
            </a:bodyPr>
            <a:lstStyle/>
            <a:p>
              <a:r>
                <a:rPr lang="en-US" dirty="0">
                  <a:latin typeface="Gill Sans MT" panose="020B0502020104020203" pitchFamily="34" charset="0"/>
                </a:rPr>
                <a:t>Watershed Hydrology</a:t>
              </a:r>
            </a:p>
          </p:txBody>
        </p:sp>
        <p:cxnSp>
          <p:nvCxnSpPr>
            <p:cNvPr id="74" name="Straight Connector 73"/>
            <p:cNvCxnSpPr>
              <a:stCxn id="48" idx="2"/>
              <a:endCxn id="2" idx="6"/>
            </p:cNvCxnSpPr>
            <p:nvPr/>
          </p:nvCxnSpPr>
          <p:spPr>
            <a:xfrm>
              <a:off x="7590185" y="2999837"/>
              <a:ext cx="407598" cy="47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2" idx="5"/>
              <a:endCxn id="44" idx="5"/>
            </p:cNvCxnSpPr>
            <p:nvPr/>
          </p:nvCxnSpPr>
          <p:spPr>
            <a:xfrm>
              <a:off x="8004450" y="3030140"/>
              <a:ext cx="88565" cy="143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44" idx="0"/>
              <a:endCxn id="45" idx="5"/>
            </p:cNvCxnSpPr>
            <p:nvPr/>
          </p:nvCxnSpPr>
          <p:spPr>
            <a:xfrm>
              <a:off x="8109110" y="3214917"/>
              <a:ext cx="60387" cy="195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47" idx="2"/>
              <a:endCxn id="45" idx="6"/>
            </p:cNvCxnSpPr>
            <p:nvPr/>
          </p:nvCxnSpPr>
          <p:spPr>
            <a:xfrm>
              <a:off x="8041163" y="3403301"/>
              <a:ext cx="121667" cy="240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45" idx="1"/>
              <a:endCxn id="46" idx="5"/>
            </p:cNvCxnSpPr>
            <p:nvPr/>
          </p:nvCxnSpPr>
          <p:spPr>
            <a:xfrm>
              <a:off x="8201688" y="3444277"/>
              <a:ext cx="87008" cy="45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46" idx="1"/>
              <a:endCxn id="41" idx="5"/>
            </p:cNvCxnSpPr>
            <p:nvPr/>
          </p:nvCxnSpPr>
          <p:spPr>
            <a:xfrm>
              <a:off x="8320886" y="3523970"/>
              <a:ext cx="118764" cy="188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7" name="Right Arrow 166"/>
          <p:cNvSpPr/>
          <p:nvPr/>
        </p:nvSpPr>
        <p:spPr>
          <a:xfrm>
            <a:off x="5034826" y="2570433"/>
            <a:ext cx="805990" cy="257000"/>
          </a:xfrm>
          <a:prstGeom prst="right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280" name="Right Arrow 279"/>
          <p:cNvSpPr/>
          <p:nvPr/>
        </p:nvSpPr>
        <p:spPr>
          <a:xfrm rot="10800000">
            <a:off x="3594794" y="3274704"/>
            <a:ext cx="786435" cy="257000"/>
          </a:xfrm>
          <a:prstGeom prst="rightArrow">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grpSp>
        <p:nvGrpSpPr>
          <p:cNvPr id="33" name="Group 32"/>
          <p:cNvGrpSpPr/>
          <p:nvPr/>
        </p:nvGrpSpPr>
        <p:grpSpPr>
          <a:xfrm>
            <a:off x="177919" y="1973582"/>
            <a:ext cx="1854475" cy="1948592"/>
            <a:chOff x="174977" y="2201092"/>
            <a:chExt cx="1854475" cy="1812266"/>
          </a:xfrm>
        </p:grpSpPr>
        <p:sp>
          <p:nvSpPr>
            <p:cNvPr id="24" name="Rounded Rectangle 23"/>
            <p:cNvSpPr/>
            <p:nvPr/>
          </p:nvSpPr>
          <p:spPr>
            <a:xfrm>
              <a:off x="234892" y="2201092"/>
              <a:ext cx="1794560" cy="1812266"/>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pic>
          <p:nvPicPr>
            <p:cNvPr id="28" name="Picture 8" descr="https://image.freepik.com/free-icon/wind-turbine_318-2992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478" y="2932747"/>
              <a:ext cx="507836" cy="5355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9"/>
            <a:stretch>
              <a:fillRect/>
            </a:stretch>
          </p:blipFill>
          <p:spPr>
            <a:xfrm>
              <a:off x="1132585" y="2792045"/>
              <a:ext cx="641929" cy="676920"/>
            </a:xfrm>
            <a:prstGeom prst="rect">
              <a:avLst/>
            </a:prstGeom>
          </p:spPr>
        </p:pic>
        <p:pic>
          <p:nvPicPr>
            <p:cNvPr id="30" name="Picture 14" descr="Image result for battery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53673" y="3500702"/>
              <a:ext cx="559636" cy="417525"/>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174977" y="2263735"/>
              <a:ext cx="1850163" cy="601113"/>
            </a:xfrm>
            <a:prstGeom prst="rect">
              <a:avLst/>
            </a:prstGeom>
            <a:noFill/>
          </p:spPr>
          <p:txBody>
            <a:bodyPr wrap="square" rtlCol="0">
              <a:spAutoFit/>
            </a:bodyPr>
            <a:lstStyle/>
            <a:p>
              <a:pPr algn="ctr"/>
              <a:r>
                <a:rPr lang="en-US" dirty="0">
                  <a:latin typeface="Gill Sans MT" panose="020B0502020104020203" pitchFamily="34" charset="0"/>
                </a:rPr>
                <a:t>Renewables </a:t>
              </a:r>
              <a:r>
                <a:rPr lang="en-US" dirty="0" smtClean="0">
                  <a:latin typeface="Gill Sans MT" panose="020B0502020104020203" pitchFamily="34" charset="0"/>
                </a:rPr>
                <a:t>&amp; Storage</a:t>
              </a:r>
              <a:endParaRPr lang="en-US" dirty="0">
                <a:latin typeface="Gill Sans MT" panose="020B0502020104020203" pitchFamily="34" charset="0"/>
              </a:endParaRPr>
            </a:p>
          </p:txBody>
        </p:sp>
        <p:pic>
          <p:nvPicPr>
            <p:cNvPr id="317" name="Picture 316"/>
            <p:cNvPicPr>
              <a:picLocks noChangeAspect="1"/>
            </p:cNvPicPr>
            <p:nvPr/>
          </p:nvPicPr>
          <p:blipFill>
            <a:blip r:embed="rId11"/>
            <a:stretch>
              <a:fillRect/>
            </a:stretch>
          </p:blipFill>
          <p:spPr>
            <a:xfrm>
              <a:off x="363128" y="3579078"/>
              <a:ext cx="770896" cy="284521"/>
            </a:xfrm>
            <a:prstGeom prst="rect">
              <a:avLst/>
            </a:prstGeom>
          </p:spPr>
        </p:pic>
      </p:grpSp>
      <p:sp>
        <p:nvSpPr>
          <p:cNvPr id="8" name="Rectangle 7"/>
          <p:cNvSpPr/>
          <p:nvPr/>
        </p:nvSpPr>
        <p:spPr>
          <a:xfrm>
            <a:off x="4492788" y="2649994"/>
            <a:ext cx="113941" cy="7151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98" name="Rectangle 97"/>
          <p:cNvSpPr/>
          <p:nvPr/>
        </p:nvSpPr>
        <p:spPr>
          <a:xfrm>
            <a:off x="4383329" y="2706053"/>
            <a:ext cx="87107" cy="7997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pic>
        <p:nvPicPr>
          <p:cNvPr id="88" name="Picture 87" descr="Image result for electric power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80655" y="2930707"/>
            <a:ext cx="256244" cy="27971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Related imag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563" r="27069"/>
          <a:stretch/>
        </p:blipFill>
        <p:spPr bwMode="auto">
          <a:xfrm>
            <a:off x="5238462" y="2846411"/>
            <a:ext cx="263572" cy="426331"/>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2166353" y="945366"/>
            <a:ext cx="4734181" cy="523220"/>
          </a:xfrm>
          <a:prstGeom prst="rect">
            <a:avLst/>
          </a:prstGeom>
          <a:solidFill>
            <a:srgbClr val="C00000"/>
          </a:solidFill>
        </p:spPr>
        <p:txBody>
          <a:bodyPr wrap="none" rtlCol="0">
            <a:spAutoFit/>
          </a:bodyPr>
          <a:lstStyle/>
          <a:p>
            <a:r>
              <a:rPr lang="en-US" sz="2800" dirty="0">
                <a:solidFill>
                  <a:schemeClr val="bg1"/>
                </a:solidFill>
                <a:effectLst>
                  <a:outerShdw blurRad="38100" dist="38100" dir="2700000" algn="tl">
                    <a:srgbClr val="000000">
                      <a:alpha val="43137"/>
                    </a:srgbClr>
                  </a:outerShdw>
                </a:effectLst>
                <a:latin typeface="Gill Sans MT" panose="020B0502020104020203" pitchFamily="34" charset="0"/>
              </a:rPr>
              <a:t>C</a:t>
            </a:r>
            <a:r>
              <a:rPr lang="en-US" sz="2800" dirty="0" smtClean="0">
                <a:solidFill>
                  <a:schemeClr val="bg1"/>
                </a:solidFill>
                <a:effectLst>
                  <a:outerShdw blurRad="38100" dist="38100" dir="2700000" algn="tl">
                    <a:srgbClr val="000000">
                      <a:alpha val="43137"/>
                    </a:srgbClr>
                  </a:outerShdw>
                </a:effectLst>
                <a:latin typeface="Gill Sans MT" panose="020B0502020104020203" pitchFamily="34" charset="0"/>
              </a:rPr>
              <a:t>oupled Water-Energy </a:t>
            </a:r>
            <a:r>
              <a:rPr lang="en-US" sz="2800" dirty="0">
                <a:solidFill>
                  <a:schemeClr val="bg1"/>
                </a:solidFill>
                <a:effectLst>
                  <a:outerShdw blurRad="38100" dist="38100" dir="2700000" algn="tl">
                    <a:srgbClr val="000000">
                      <a:alpha val="43137"/>
                    </a:srgbClr>
                  </a:outerShdw>
                </a:effectLst>
                <a:latin typeface="Gill Sans MT" panose="020B0502020104020203" pitchFamily="34" charset="0"/>
              </a:rPr>
              <a:t>S</a:t>
            </a:r>
            <a:r>
              <a:rPr lang="en-US" sz="2800" dirty="0" smtClean="0">
                <a:solidFill>
                  <a:schemeClr val="bg1"/>
                </a:solidFill>
                <a:effectLst>
                  <a:outerShdw blurRad="38100" dist="38100" dir="2700000" algn="tl">
                    <a:srgbClr val="000000">
                      <a:alpha val="43137"/>
                    </a:srgbClr>
                  </a:outerShdw>
                </a:effectLst>
                <a:latin typeface="Gill Sans MT" panose="020B0502020104020203" pitchFamily="34" charset="0"/>
              </a:rPr>
              <a:t>ystems</a:t>
            </a:r>
            <a:endParaRPr lang="en-US" sz="28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3012441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9" name="Straight Connector 188"/>
          <p:cNvCxnSpPr>
            <a:stCxn id="4" idx="2"/>
            <a:endCxn id="34" idx="0"/>
          </p:cNvCxnSpPr>
          <p:nvPr/>
        </p:nvCxnSpPr>
        <p:spPr>
          <a:xfrm flipH="1">
            <a:off x="4709333" y="748126"/>
            <a:ext cx="516" cy="1200166"/>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87" name="Straight Connector 186"/>
          <p:cNvCxnSpPr>
            <a:stCxn id="15" idx="2"/>
            <a:endCxn id="34" idx="0"/>
          </p:cNvCxnSpPr>
          <p:nvPr/>
        </p:nvCxnSpPr>
        <p:spPr>
          <a:xfrm>
            <a:off x="2927089" y="1013286"/>
            <a:ext cx="1782244" cy="935006"/>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205" name="Straight Connector 204"/>
          <p:cNvCxnSpPr>
            <a:stCxn id="34" idx="0"/>
            <a:endCxn id="21" idx="2"/>
          </p:cNvCxnSpPr>
          <p:nvPr/>
        </p:nvCxnSpPr>
        <p:spPr>
          <a:xfrm flipV="1">
            <a:off x="4709333" y="1016851"/>
            <a:ext cx="1601363" cy="931441"/>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3752359" y="1948292"/>
            <a:ext cx="1913947" cy="1973883"/>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cxnSp>
        <p:nvCxnSpPr>
          <p:cNvPr id="183" name="Straight Connector 182"/>
          <p:cNvCxnSpPr>
            <a:stCxn id="15" idx="2"/>
            <a:endCxn id="24" idx="0"/>
          </p:cNvCxnSpPr>
          <p:nvPr/>
        </p:nvCxnSpPr>
        <p:spPr>
          <a:xfrm flipH="1">
            <a:off x="1135114" y="1013286"/>
            <a:ext cx="1791975" cy="960296"/>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85" name="Straight Connector 184"/>
          <p:cNvCxnSpPr>
            <a:stCxn id="15" idx="2"/>
            <a:endCxn id="31" idx="0"/>
          </p:cNvCxnSpPr>
          <p:nvPr/>
        </p:nvCxnSpPr>
        <p:spPr>
          <a:xfrm flipH="1">
            <a:off x="2891073" y="1013286"/>
            <a:ext cx="36016" cy="935005"/>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91" name="Straight Connector 190"/>
          <p:cNvCxnSpPr>
            <a:stCxn id="4" idx="2"/>
            <a:endCxn id="31" idx="0"/>
          </p:cNvCxnSpPr>
          <p:nvPr/>
        </p:nvCxnSpPr>
        <p:spPr>
          <a:xfrm flipH="1">
            <a:off x="2891073" y="748126"/>
            <a:ext cx="1818776" cy="1200165"/>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4" idx="2"/>
            <a:endCxn id="24" idx="0"/>
          </p:cNvCxnSpPr>
          <p:nvPr/>
        </p:nvCxnSpPr>
        <p:spPr>
          <a:xfrm flipH="1">
            <a:off x="1135114" y="748126"/>
            <a:ext cx="3574735" cy="1225456"/>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95" name="Straight Connector 194"/>
          <p:cNvCxnSpPr>
            <a:stCxn id="4" idx="2"/>
            <a:endCxn id="38" idx="0"/>
          </p:cNvCxnSpPr>
          <p:nvPr/>
        </p:nvCxnSpPr>
        <p:spPr>
          <a:xfrm>
            <a:off x="4709849" y="748126"/>
            <a:ext cx="1717816" cy="1205858"/>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97" name="Straight Connector 196"/>
          <p:cNvCxnSpPr>
            <a:stCxn id="4" idx="2"/>
            <a:endCxn id="39" idx="0"/>
          </p:cNvCxnSpPr>
          <p:nvPr/>
        </p:nvCxnSpPr>
        <p:spPr>
          <a:xfrm>
            <a:off x="4709849" y="748126"/>
            <a:ext cx="3311721" cy="1205858"/>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99" name="Straight Connector 198"/>
          <p:cNvCxnSpPr>
            <a:stCxn id="21" idx="2"/>
            <a:endCxn id="38" idx="0"/>
          </p:cNvCxnSpPr>
          <p:nvPr/>
        </p:nvCxnSpPr>
        <p:spPr>
          <a:xfrm>
            <a:off x="6310696" y="1016851"/>
            <a:ext cx="116969" cy="937133"/>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201" name="Straight Connector 200"/>
          <p:cNvCxnSpPr>
            <a:stCxn id="21" idx="2"/>
            <a:endCxn id="39" idx="0"/>
          </p:cNvCxnSpPr>
          <p:nvPr/>
        </p:nvCxnSpPr>
        <p:spPr>
          <a:xfrm>
            <a:off x="6310696" y="1016851"/>
            <a:ext cx="1710874" cy="937133"/>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208" name="Straight Connector 207"/>
          <p:cNvCxnSpPr>
            <a:stCxn id="15" idx="2"/>
            <a:endCxn id="38" idx="0"/>
          </p:cNvCxnSpPr>
          <p:nvPr/>
        </p:nvCxnSpPr>
        <p:spPr>
          <a:xfrm>
            <a:off x="2927089" y="1013286"/>
            <a:ext cx="3500576" cy="940698"/>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085062" y="101795"/>
            <a:ext cx="1279646" cy="646331"/>
          </a:xfrm>
          <a:prstGeom prst="rect">
            <a:avLst/>
          </a:prstGeom>
          <a:noFill/>
        </p:spPr>
        <p:txBody>
          <a:bodyPr wrap="none" rtlCol="0">
            <a:spAutoFit/>
          </a:bodyPr>
          <a:lstStyle/>
          <a:p>
            <a:r>
              <a:rPr lang="en-US" dirty="0" smtClean="0">
                <a:latin typeface="Gill Sans MT" panose="020B0502020104020203" pitchFamily="34" charset="0"/>
              </a:rPr>
              <a:t>Weather &amp; </a:t>
            </a:r>
          </a:p>
          <a:p>
            <a:r>
              <a:rPr lang="en-US" dirty="0" smtClean="0">
                <a:latin typeface="Gill Sans MT" panose="020B0502020104020203" pitchFamily="34" charset="0"/>
              </a:rPr>
              <a:t>Climate</a:t>
            </a:r>
            <a:endParaRPr lang="en-US" dirty="0">
              <a:latin typeface="Gill Sans MT" panose="020B0502020104020203" pitchFamily="34" charset="0"/>
            </a:endParaRPr>
          </a:p>
        </p:txBody>
      </p:sp>
      <p:sp>
        <p:nvSpPr>
          <p:cNvPr id="15" name="TextBox 14"/>
          <p:cNvSpPr txBox="1"/>
          <p:nvPr/>
        </p:nvSpPr>
        <p:spPr>
          <a:xfrm>
            <a:off x="1966596" y="366955"/>
            <a:ext cx="1920985" cy="646331"/>
          </a:xfrm>
          <a:prstGeom prst="rect">
            <a:avLst/>
          </a:prstGeom>
          <a:noFill/>
        </p:spPr>
        <p:txBody>
          <a:bodyPr wrap="square" rtlCol="0">
            <a:spAutoFit/>
          </a:bodyPr>
          <a:lstStyle/>
          <a:p>
            <a:pPr algn="ctr"/>
            <a:r>
              <a:rPr lang="en-US" dirty="0">
                <a:latin typeface="Gill Sans MT" panose="020B0502020104020203" pitchFamily="34" charset="0"/>
              </a:rPr>
              <a:t>Technology &amp; </a:t>
            </a:r>
          </a:p>
          <a:p>
            <a:pPr algn="ctr"/>
            <a:r>
              <a:rPr lang="en-US" dirty="0">
                <a:latin typeface="Gill Sans MT" panose="020B0502020104020203" pitchFamily="34" charset="0"/>
              </a:rPr>
              <a:t>Markets</a:t>
            </a:r>
          </a:p>
        </p:txBody>
      </p:sp>
      <p:sp>
        <p:nvSpPr>
          <p:cNvPr id="21" name="TextBox 20"/>
          <p:cNvSpPr txBox="1"/>
          <p:nvPr/>
        </p:nvSpPr>
        <p:spPr>
          <a:xfrm>
            <a:off x="5350203" y="370520"/>
            <a:ext cx="1920985" cy="646331"/>
          </a:xfrm>
          <a:prstGeom prst="rect">
            <a:avLst/>
          </a:prstGeom>
          <a:noFill/>
        </p:spPr>
        <p:txBody>
          <a:bodyPr wrap="square" rtlCol="0">
            <a:spAutoFit/>
          </a:bodyPr>
          <a:lstStyle/>
          <a:p>
            <a:pPr algn="ctr"/>
            <a:r>
              <a:rPr lang="en-US" dirty="0">
                <a:latin typeface="Gill Sans MT" panose="020B0502020104020203" pitchFamily="34" charset="0"/>
              </a:rPr>
              <a:t>Population </a:t>
            </a:r>
          </a:p>
          <a:p>
            <a:pPr algn="ctr"/>
            <a:r>
              <a:rPr lang="en-US" dirty="0">
                <a:latin typeface="Gill Sans MT" panose="020B0502020104020203" pitchFamily="34" charset="0"/>
              </a:rPr>
              <a:t>Growth</a:t>
            </a:r>
          </a:p>
        </p:txBody>
      </p:sp>
      <p:sp>
        <p:nvSpPr>
          <p:cNvPr id="166" name="Rectangle 165"/>
          <p:cNvSpPr/>
          <p:nvPr/>
        </p:nvSpPr>
        <p:spPr>
          <a:xfrm>
            <a:off x="1563694" y="2635753"/>
            <a:ext cx="932043" cy="112592"/>
          </a:xfrm>
          <a:prstGeom prst="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59" name="Rectangle 158"/>
          <p:cNvSpPr/>
          <p:nvPr/>
        </p:nvSpPr>
        <p:spPr>
          <a:xfrm rot="10800000">
            <a:off x="6950199" y="3346787"/>
            <a:ext cx="1018435" cy="107461"/>
          </a:xfrm>
          <a:prstGeom prst="rect">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28" name="Circular Arrow 127"/>
          <p:cNvSpPr/>
          <p:nvPr/>
        </p:nvSpPr>
        <p:spPr>
          <a:xfrm rot="19161972">
            <a:off x="4212955" y="2545963"/>
            <a:ext cx="936284" cy="963845"/>
          </a:xfrm>
          <a:prstGeom prst="circularArrow">
            <a:avLst>
              <a:gd name="adj1" fmla="val 11233"/>
              <a:gd name="adj2" fmla="val 1142316"/>
              <a:gd name="adj3" fmla="val 20499279"/>
              <a:gd name="adj4" fmla="val 10978566"/>
              <a:gd name="adj5" fmla="val 13731"/>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Gill Sans MT" panose="020B0502020104020203" pitchFamily="34" charset="0"/>
            </a:endParaRPr>
          </a:p>
        </p:txBody>
      </p:sp>
      <p:sp>
        <p:nvSpPr>
          <p:cNvPr id="7" name="TextBox 6"/>
          <p:cNvSpPr txBox="1"/>
          <p:nvPr/>
        </p:nvSpPr>
        <p:spPr>
          <a:xfrm>
            <a:off x="3961602" y="2109315"/>
            <a:ext cx="1431611" cy="369332"/>
          </a:xfrm>
          <a:prstGeom prst="rect">
            <a:avLst/>
          </a:prstGeom>
          <a:noFill/>
        </p:spPr>
        <p:txBody>
          <a:bodyPr wrap="square" rtlCol="0">
            <a:spAutoFit/>
          </a:bodyPr>
          <a:lstStyle/>
          <a:p>
            <a:pPr algn="ctr"/>
            <a:r>
              <a:rPr lang="en-US" dirty="0">
                <a:latin typeface="Gill Sans MT" panose="020B0502020104020203" pitchFamily="34" charset="0"/>
              </a:rPr>
              <a:t>Demand</a:t>
            </a:r>
          </a:p>
        </p:txBody>
      </p:sp>
      <p:sp>
        <p:nvSpPr>
          <p:cNvPr id="139" name="Rectangle 138"/>
          <p:cNvSpPr/>
          <p:nvPr/>
        </p:nvSpPr>
        <p:spPr>
          <a:xfrm>
            <a:off x="3505436" y="2642443"/>
            <a:ext cx="1052228" cy="109607"/>
          </a:xfrm>
          <a:prstGeom prst="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2" name="Rectangle 141"/>
          <p:cNvSpPr/>
          <p:nvPr/>
        </p:nvSpPr>
        <p:spPr>
          <a:xfrm>
            <a:off x="4467063" y="2699800"/>
            <a:ext cx="67902" cy="599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3" name="Rectangle 142"/>
          <p:cNvSpPr/>
          <p:nvPr/>
        </p:nvSpPr>
        <p:spPr>
          <a:xfrm>
            <a:off x="4525147" y="2683679"/>
            <a:ext cx="32517" cy="648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4" name="Rectangle 143"/>
          <p:cNvSpPr/>
          <p:nvPr/>
        </p:nvSpPr>
        <p:spPr>
          <a:xfrm rot="4136620">
            <a:off x="4507976" y="2654605"/>
            <a:ext cx="45719" cy="1598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nvGrpSpPr>
          <p:cNvPr id="152" name="Group 151"/>
          <p:cNvGrpSpPr/>
          <p:nvPr/>
        </p:nvGrpSpPr>
        <p:grpSpPr>
          <a:xfrm rot="10800000">
            <a:off x="4256474" y="2606326"/>
            <a:ext cx="1670450" cy="963845"/>
            <a:chOff x="9101327" y="5606904"/>
            <a:chExt cx="2348673" cy="1285127"/>
          </a:xfrm>
        </p:grpSpPr>
        <p:sp>
          <p:nvSpPr>
            <p:cNvPr id="145" name="Circular Arrow 144"/>
            <p:cNvSpPr/>
            <p:nvPr/>
          </p:nvSpPr>
          <p:spPr>
            <a:xfrm rot="19161972">
              <a:off x="10133575" y="5606904"/>
              <a:ext cx="1316425" cy="1285127"/>
            </a:xfrm>
            <a:prstGeom prst="circularArrow">
              <a:avLst>
                <a:gd name="adj1" fmla="val 11233"/>
                <a:gd name="adj2" fmla="val 1142316"/>
                <a:gd name="adj3" fmla="val 20499279"/>
                <a:gd name="adj4" fmla="val 10978566"/>
                <a:gd name="adj5" fmla="val 13731"/>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Gill Sans MT" panose="020B0502020104020203" pitchFamily="34" charset="0"/>
              </a:endParaRPr>
            </a:p>
          </p:txBody>
        </p:sp>
        <p:sp>
          <p:nvSpPr>
            <p:cNvPr id="146" name="Rectangle 145"/>
            <p:cNvSpPr/>
            <p:nvPr/>
          </p:nvSpPr>
          <p:spPr>
            <a:xfrm>
              <a:off x="9101327" y="5738429"/>
              <a:ext cx="1500808" cy="142624"/>
            </a:xfrm>
            <a:prstGeom prst="rect">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7" name="Rectangle 146"/>
            <p:cNvSpPr/>
            <p:nvPr/>
          </p:nvSpPr>
          <p:spPr>
            <a:xfrm>
              <a:off x="10586381" y="5745552"/>
              <a:ext cx="61119" cy="114021"/>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8" name="Rectangle 147"/>
            <p:cNvSpPr/>
            <p:nvPr/>
          </p:nvSpPr>
          <p:spPr>
            <a:xfrm>
              <a:off x="10375595" y="5832552"/>
              <a:ext cx="182849" cy="60959"/>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9" name="Rectangle 148"/>
            <p:cNvSpPr/>
            <p:nvPr/>
          </p:nvSpPr>
          <p:spPr>
            <a:xfrm>
              <a:off x="10577005" y="5798452"/>
              <a:ext cx="64281" cy="61123"/>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50" name="Rectangle 149"/>
            <p:cNvSpPr/>
            <p:nvPr/>
          </p:nvSpPr>
          <p:spPr>
            <a:xfrm rot="4136620">
              <a:off x="10569493" y="5747205"/>
              <a:ext cx="47809" cy="224743"/>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grpSp>
        <p:nvGrpSpPr>
          <p:cNvPr id="153" name="Group 152"/>
          <p:cNvGrpSpPr/>
          <p:nvPr/>
        </p:nvGrpSpPr>
        <p:grpSpPr>
          <a:xfrm>
            <a:off x="2174813" y="1948291"/>
            <a:ext cx="1411243" cy="1973883"/>
            <a:chOff x="2840992" y="2072227"/>
            <a:chExt cx="1984224" cy="2118673"/>
          </a:xfrm>
        </p:grpSpPr>
        <p:sp>
          <p:nvSpPr>
            <p:cNvPr id="31" name="Rounded Rectangle 30"/>
            <p:cNvSpPr/>
            <p:nvPr/>
          </p:nvSpPr>
          <p:spPr>
            <a:xfrm>
              <a:off x="2876321" y="2072227"/>
              <a:ext cx="1943481" cy="2118673"/>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pic>
          <p:nvPicPr>
            <p:cNvPr id="32" name="Picture 31"/>
            <p:cNvPicPr>
              <a:picLocks noChangeAspect="1"/>
            </p:cNvPicPr>
            <p:nvPr/>
          </p:nvPicPr>
          <p:blipFill>
            <a:blip r:embed="rId3"/>
            <a:stretch>
              <a:fillRect/>
            </a:stretch>
          </p:blipFill>
          <p:spPr>
            <a:xfrm>
              <a:off x="3986688" y="3204329"/>
              <a:ext cx="648242" cy="508598"/>
            </a:xfrm>
            <a:prstGeom prst="rect">
              <a:avLst/>
            </a:prstGeom>
          </p:spPr>
        </p:pic>
        <p:pic>
          <p:nvPicPr>
            <p:cNvPr id="67" name="Picture 66"/>
            <p:cNvPicPr>
              <a:picLocks noChangeAspect="1"/>
            </p:cNvPicPr>
            <p:nvPr/>
          </p:nvPicPr>
          <p:blipFill>
            <a:blip r:embed="rId4"/>
            <a:stretch>
              <a:fillRect/>
            </a:stretch>
          </p:blipFill>
          <p:spPr>
            <a:xfrm>
              <a:off x="3171725" y="3131563"/>
              <a:ext cx="643054" cy="685923"/>
            </a:xfrm>
            <a:prstGeom prst="rect">
              <a:avLst/>
            </a:prstGeom>
          </p:spPr>
        </p:pic>
        <p:sp>
          <p:nvSpPr>
            <p:cNvPr id="68" name="TextBox 67"/>
            <p:cNvSpPr txBox="1"/>
            <p:nvPr/>
          </p:nvSpPr>
          <p:spPr>
            <a:xfrm>
              <a:off x="2840992" y="2158791"/>
              <a:ext cx="1984224" cy="693741"/>
            </a:xfrm>
            <a:prstGeom prst="rect">
              <a:avLst/>
            </a:prstGeom>
            <a:noFill/>
          </p:spPr>
          <p:txBody>
            <a:bodyPr wrap="square" rtlCol="0">
              <a:spAutoFit/>
            </a:bodyPr>
            <a:lstStyle/>
            <a:p>
              <a:pPr algn="ctr"/>
              <a:r>
                <a:rPr lang="en-US" dirty="0">
                  <a:latin typeface="Gill Sans MT" panose="020B0502020104020203" pitchFamily="34" charset="0"/>
                </a:rPr>
                <a:t>Thermal &amp; Hydro</a:t>
              </a:r>
            </a:p>
          </p:txBody>
        </p:sp>
      </p:grpSp>
      <p:grpSp>
        <p:nvGrpSpPr>
          <p:cNvPr id="154" name="Group 153"/>
          <p:cNvGrpSpPr/>
          <p:nvPr/>
        </p:nvGrpSpPr>
        <p:grpSpPr>
          <a:xfrm>
            <a:off x="5863579" y="1953984"/>
            <a:ext cx="1314758" cy="1968192"/>
            <a:chOff x="7712209" y="2086692"/>
            <a:chExt cx="1848565" cy="2104208"/>
          </a:xfrm>
        </p:grpSpPr>
        <p:sp>
          <p:nvSpPr>
            <p:cNvPr id="38" name="Rounded Rectangle 37"/>
            <p:cNvSpPr/>
            <p:nvPr/>
          </p:nvSpPr>
          <p:spPr>
            <a:xfrm>
              <a:off x="7712209" y="2086692"/>
              <a:ext cx="1586223" cy="2104208"/>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pic>
          <p:nvPicPr>
            <p:cNvPr id="62" name="Picture 61"/>
            <p:cNvPicPr>
              <a:picLocks noChangeAspect="1"/>
            </p:cNvPicPr>
            <p:nvPr/>
          </p:nvPicPr>
          <p:blipFill>
            <a:blip r:embed="rId5"/>
            <a:stretch>
              <a:fillRect/>
            </a:stretch>
          </p:blipFill>
          <p:spPr>
            <a:xfrm>
              <a:off x="8032472" y="2846534"/>
              <a:ext cx="818587" cy="621432"/>
            </a:xfrm>
            <a:prstGeom prst="rect">
              <a:avLst/>
            </a:prstGeom>
          </p:spPr>
        </p:pic>
        <p:pic>
          <p:nvPicPr>
            <p:cNvPr id="65" name="Picture 64"/>
            <p:cNvPicPr>
              <a:picLocks noChangeAspect="1"/>
            </p:cNvPicPr>
            <p:nvPr/>
          </p:nvPicPr>
          <p:blipFill>
            <a:blip r:embed="rId6"/>
            <a:stretch>
              <a:fillRect/>
            </a:stretch>
          </p:blipFill>
          <p:spPr>
            <a:xfrm>
              <a:off x="8045286" y="3605573"/>
              <a:ext cx="794778" cy="437255"/>
            </a:xfrm>
            <a:prstGeom prst="rect">
              <a:avLst/>
            </a:prstGeom>
          </p:spPr>
        </p:pic>
        <p:sp>
          <p:nvSpPr>
            <p:cNvPr id="69" name="TextBox 68"/>
            <p:cNvSpPr txBox="1"/>
            <p:nvPr/>
          </p:nvSpPr>
          <p:spPr>
            <a:xfrm>
              <a:off x="7965706" y="2160392"/>
              <a:ext cx="1595068" cy="690997"/>
            </a:xfrm>
            <a:prstGeom prst="rect">
              <a:avLst/>
            </a:prstGeom>
            <a:noFill/>
          </p:spPr>
          <p:txBody>
            <a:bodyPr wrap="square" rtlCol="0">
              <a:spAutoFit/>
            </a:bodyPr>
            <a:lstStyle/>
            <a:p>
              <a:r>
                <a:rPr lang="en-US" dirty="0" smtClean="0">
                  <a:latin typeface="Gill Sans MT" panose="020B0502020104020203" pitchFamily="34" charset="0"/>
                </a:rPr>
                <a:t>Food </a:t>
              </a:r>
              <a:r>
                <a:rPr lang="en-US" dirty="0">
                  <a:latin typeface="Gill Sans MT" panose="020B0502020104020203" pitchFamily="34" charset="0"/>
                </a:rPr>
                <a:t>&amp; Urban</a:t>
              </a:r>
            </a:p>
          </p:txBody>
        </p:sp>
      </p:grpSp>
      <p:sp>
        <p:nvSpPr>
          <p:cNvPr id="162" name="Rectangle 161"/>
          <p:cNvSpPr/>
          <p:nvPr/>
        </p:nvSpPr>
        <p:spPr>
          <a:xfrm rot="9697739">
            <a:off x="4823251" y="3414261"/>
            <a:ext cx="43470" cy="34289"/>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165" name="Circular Arrow 164"/>
          <p:cNvSpPr/>
          <p:nvPr/>
        </p:nvSpPr>
        <p:spPr>
          <a:xfrm rot="10800000">
            <a:off x="6720298" y="2741509"/>
            <a:ext cx="898423" cy="617931"/>
          </a:xfrm>
          <a:prstGeom prst="circularArrow">
            <a:avLst>
              <a:gd name="adj1" fmla="val 10010"/>
              <a:gd name="adj2" fmla="val 830078"/>
              <a:gd name="adj3" fmla="val 21027578"/>
              <a:gd name="adj4" fmla="val 15455304"/>
              <a:gd name="adj5" fmla="val 14034"/>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Gill Sans MT" panose="020B0502020104020203" pitchFamily="34" charset="0"/>
            </a:endParaRPr>
          </a:p>
        </p:txBody>
      </p:sp>
      <p:grpSp>
        <p:nvGrpSpPr>
          <p:cNvPr id="254" name="Group 253"/>
          <p:cNvGrpSpPr/>
          <p:nvPr/>
        </p:nvGrpSpPr>
        <p:grpSpPr>
          <a:xfrm>
            <a:off x="7158054" y="1953984"/>
            <a:ext cx="2057507" cy="1968192"/>
            <a:chOff x="7155112" y="2057400"/>
            <a:chExt cx="2057507" cy="1968192"/>
          </a:xfrm>
        </p:grpSpPr>
        <p:sp>
          <p:nvSpPr>
            <p:cNvPr id="39" name="Rounded Rectangle 38"/>
            <p:cNvSpPr/>
            <p:nvPr/>
          </p:nvSpPr>
          <p:spPr>
            <a:xfrm>
              <a:off x="7155112" y="2057400"/>
              <a:ext cx="1727031" cy="196819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pic>
          <p:nvPicPr>
            <p:cNvPr id="40" name="Picture 39"/>
            <p:cNvPicPr>
              <a:picLocks noChangeAspect="1"/>
            </p:cNvPicPr>
            <p:nvPr/>
          </p:nvPicPr>
          <p:blipFill>
            <a:blip r:embed="rId7"/>
            <a:stretch>
              <a:fillRect/>
            </a:stretch>
          </p:blipFill>
          <p:spPr>
            <a:xfrm>
              <a:off x="7271681" y="2775280"/>
              <a:ext cx="1372530" cy="1177208"/>
            </a:xfrm>
            <a:prstGeom prst="rect">
              <a:avLst/>
            </a:prstGeom>
          </p:spPr>
        </p:pic>
        <p:sp>
          <p:nvSpPr>
            <p:cNvPr id="2" name="Oval 1"/>
            <p:cNvSpPr/>
            <p:nvPr/>
          </p:nvSpPr>
          <p:spPr>
            <a:xfrm flipH="1" flipV="1">
              <a:off x="7997783" y="3023109"/>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1" name="Oval 40"/>
            <p:cNvSpPr/>
            <p:nvPr/>
          </p:nvSpPr>
          <p:spPr>
            <a:xfrm flipH="1" flipV="1">
              <a:off x="8432983" y="3705104"/>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4" name="Oval 43"/>
            <p:cNvSpPr/>
            <p:nvPr/>
          </p:nvSpPr>
          <p:spPr>
            <a:xfrm flipH="1" flipV="1">
              <a:off x="8086348" y="3166911"/>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5" name="Oval 44"/>
            <p:cNvSpPr/>
            <p:nvPr/>
          </p:nvSpPr>
          <p:spPr>
            <a:xfrm flipH="1" flipV="1">
              <a:off x="8162830" y="3403301"/>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6" name="Oval 45"/>
            <p:cNvSpPr/>
            <p:nvPr/>
          </p:nvSpPr>
          <p:spPr>
            <a:xfrm flipH="1" flipV="1">
              <a:off x="8282029" y="3482995"/>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7" name="Oval 46"/>
            <p:cNvSpPr/>
            <p:nvPr/>
          </p:nvSpPr>
          <p:spPr>
            <a:xfrm flipH="1" flipV="1">
              <a:off x="7995639" y="3379298"/>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8" name="Oval 47"/>
            <p:cNvSpPr/>
            <p:nvPr/>
          </p:nvSpPr>
          <p:spPr>
            <a:xfrm flipH="1" flipV="1">
              <a:off x="7544661" y="2975834"/>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71" name="TextBox 70"/>
            <p:cNvSpPr txBox="1"/>
            <p:nvPr/>
          </p:nvSpPr>
          <p:spPr>
            <a:xfrm>
              <a:off x="7442488" y="2111345"/>
              <a:ext cx="1770131" cy="646331"/>
            </a:xfrm>
            <a:prstGeom prst="rect">
              <a:avLst/>
            </a:prstGeom>
            <a:noFill/>
          </p:spPr>
          <p:txBody>
            <a:bodyPr wrap="square" rtlCol="0">
              <a:spAutoFit/>
            </a:bodyPr>
            <a:lstStyle/>
            <a:p>
              <a:r>
                <a:rPr lang="en-US" dirty="0">
                  <a:latin typeface="Gill Sans MT" panose="020B0502020104020203" pitchFamily="34" charset="0"/>
                </a:rPr>
                <a:t>Watershed Hydrology</a:t>
              </a:r>
            </a:p>
          </p:txBody>
        </p:sp>
        <p:cxnSp>
          <p:nvCxnSpPr>
            <p:cNvPr id="74" name="Straight Connector 73"/>
            <p:cNvCxnSpPr>
              <a:stCxn id="48" idx="2"/>
              <a:endCxn id="2" idx="6"/>
            </p:cNvCxnSpPr>
            <p:nvPr/>
          </p:nvCxnSpPr>
          <p:spPr>
            <a:xfrm>
              <a:off x="7590185" y="2999837"/>
              <a:ext cx="407598" cy="47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2" idx="5"/>
              <a:endCxn id="44" idx="5"/>
            </p:cNvCxnSpPr>
            <p:nvPr/>
          </p:nvCxnSpPr>
          <p:spPr>
            <a:xfrm>
              <a:off x="8004450" y="3030140"/>
              <a:ext cx="88565" cy="143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44" idx="0"/>
              <a:endCxn id="45" idx="5"/>
            </p:cNvCxnSpPr>
            <p:nvPr/>
          </p:nvCxnSpPr>
          <p:spPr>
            <a:xfrm>
              <a:off x="8109110" y="3214917"/>
              <a:ext cx="60387" cy="195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47" idx="2"/>
              <a:endCxn id="45" idx="6"/>
            </p:cNvCxnSpPr>
            <p:nvPr/>
          </p:nvCxnSpPr>
          <p:spPr>
            <a:xfrm>
              <a:off x="8041163" y="3403301"/>
              <a:ext cx="121667" cy="240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45" idx="1"/>
              <a:endCxn id="46" idx="5"/>
            </p:cNvCxnSpPr>
            <p:nvPr/>
          </p:nvCxnSpPr>
          <p:spPr>
            <a:xfrm>
              <a:off x="8201688" y="3444277"/>
              <a:ext cx="87008" cy="45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46" idx="1"/>
              <a:endCxn id="41" idx="5"/>
            </p:cNvCxnSpPr>
            <p:nvPr/>
          </p:nvCxnSpPr>
          <p:spPr>
            <a:xfrm>
              <a:off x="8320886" y="3523970"/>
              <a:ext cx="118764" cy="188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7" name="Right Arrow 166"/>
          <p:cNvSpPr/>
          <p:nvPr/>
        </p:nvSpPr>
        <p:spPr>
          <a:xfrm>
            <a:off x="5034826" y="2570433"/>
            <a:ext cx="805990" cy="257000"/>
          </a:xfrm>
          <a:prstGeom prst="right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280" name="Right Arrow 279"/>
          <p:cNvSpPr/>
          <p:nvPr/>
        </p:nvSpPr>
        <p:spPr>
          <a:xfrm rot="10800000">
            <a:off x="3594794" y="3274704"/>
            <a:ext cx="786435" cy="257000"/>
          </a:xfrm>
          <a:prstGeom prst="rightArrow">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grpSp>
        <p:nvGrpSpPr>
          <p:cNvPr id="33" name="Group 32"/>
          <p:cNvGrpSpPr/>
          <p:nvPr/>
        </p:nvGrpSpPr>
        <p:grpSpPr>
          <a:xfrm>
            <a:off x="177919" y="1973582"/>
            <a:ext cx="1854475" cy="1948592"/>
            <a:chOff x="174977" y="2201092"/>
            <a:chExt cx="1854475" cy="1812266"/>
          </a:xfrm>
        </p:grpSpPr>
        <p:sp>
          <p:nvSpPr>
            <p:cNvPr id="24" name="Rounded Rectangle 23"/>
            <p:cNvSpPr/>
            <p:nvPr/>
          </p:nvSpPr>
          <p:spPr>
            <a:xfrm>
              <a:off x="234892" y="2201092"/>
              <a:ext cx="1794560" cy="1812266"/>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pic>
          <p:nvPicPr>
            <p:cNvPr id="28" name="Picture 8" descr="https://image.freepik.com/free-icon/wind-turbine_318-2992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478" y="2932747"/>
              <a:ext cx="507836" cy="5355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9"/>
            <a:stretch>
              <a:fillRect/>
            </a:stretch>
          </p:blipFill>
          <p:spPr>
            <a:xfrm>
              <a:off x="1132585" y="2792045"/>
              <a:ext cx="641929" cy="676920"/>
            </a:xfrm>
            <a:prstGeom prst="rect">
              <a:avLst/>
            </a:prstGeom>
          </p:spPr>
        </p:pic>
        <p:pic>
          <p:nvPicPr>
            <p:cNvPr id="30" name="Picture 14" descr="Image result for battery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53673" y="3500702"/>
              <a:ext cx="559636" cy="417525"/>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174977" y="2263735"/>
              <a:ext cx="1850163" cy="601113"/>
            </a:xfrm>
            <a:prstGeom prst="rect">
              <a:avLst/>
            </a:prstGeom>
            <a:noFill/>
          </p:spPr>
          <p:txBody>
            <a:bodyPr wrap="square" rtlCol="0">
              <a:spAutoFit/>
            </a:bodyPr>
            <a:lstStyle/>
            <a:p>
              <a:pPr algn="ctr"/>
              <a:r>
                <a:rPr lang="en-US" dirty="0">
                  <a:latin typeface="Gill Sans MT" panose="020B0502020104020203" pitchFamily="34" charset="0"/>
                </a:rPr>
                <a:t>Renewables </a:t>
              </a:r>
              <a:r>
                <a:rPr lang="en-US" dirty="0" smtClean="0">
                  <a:latin typeface="Gill Sans MT" panose="020B0502020104020203" pitchFamily="34" charset="0"/>
                </a:rPr>
                <a:t>&amp; Storage</a:t>
              </a:r>
              <a:endParaRPr lang="en-US" dirty="0">
                <a:latin typeface="Gill Sans MT" panose="020B0502020104020203" pitchFamily="34" charset="0"/>
              </a:endParaRPr>
            </a:p>
          </p:txBody>
        </p:sp>
        <p:pic>
          <p:nvPicPr>
            <p:cNvPr id="317" name="Picture 316"/>
            <p:cNvPicPr>
              <a:picLocks noChangeAspect="1"/>
            </p:cNvPicPr>
            <p:nvPr/>
          </p:nvPicPr>
          <p:blipFill>
            <a:blip r:embed="rId11"/>
            <a:stretch>
              <a:fillRect/>
            </a:stretch>
          </p:blipFill>
          <p:spPr>
            <a:xfrm>
              <a:off x="363128" y="3579078"/>
              <a:ext cx="770896" cy="284521"/>
            </a:xfrm>
            <a:prstGeom prst="rect">
              <a:avLst/>
            </a:prstGeom>
          </p:spPr>
        </p:pic>
      </p:grpSp>
      <p:sp>
        <p:nvSpPr>
          <p:cNvPr id="8" name="Rectangle 7"/>
          <p:cNvSpPr/>
          <p:nvPr/>
        </p:nvSpPr>
        <p:spPr>
          <a:xfrm>
            <a:off x="4492788" y="2649994"/>
            <a:ext cx="113941" cy="7151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98" name="Rectangle 97"/>
          <p:cNvSpPr/>
          <p:nvPr/>
        </p:nvSpPr>
        <p:spPr>
          <a:xfrm>
            <a:off x="4383329" y="2706053"/>
            <a:ext cx="87107" cy="7997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pic>
        <p:nvPicPr>
          <p:cNvPr id="88" name="Picture 87" descr="Image result for electric power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80655" y="2930707"/>
            <a:ext cx="256244" cy="27971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Related imag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563" r="27069"/>
          <a:stretch/>
        </p:blipFill>
        <p:spPr bwMode="auto">
          <a:xfrm>
            <a:off x="5238462" y="2846411"/>
            <a:ext cx="263572" cy="42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470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8710" y="284214"/>
            <a:ext cx="5141544" cy="587853"/>
          </a:xfrm>
          <a:prstGeom prst="rect">
            <a:avLst/>
          </a:prstGeom>
          <a:solidFill>
            <a:srgbClr val="C00000"/>
          </a:solidFill>
        </p:spPr>
        <p:txBody>
          <a:bodyPr wrap="square">
            <a:spAutoFit/>
          </a:bodyPr>
          <a:lstStyle/>
          <a:p>
            <a:pPr marR="0" lvl="0">
              <a:lnSpc>
                <a:spcPct val="115000"/>
              </a:lnSpc>
              <a:spcBef>
                <a:spcPts val="0"/>
              </a:spcBef>
              <a:spcAft>
                <a:spcPts val="0"/>
              </a:spcAft>
            </a:pPr>
            <a:r>
              <a:rPr lang="en-US" sz="2800" dirty="0" smtClean="0">
                <a:solidFill>
                  <a:schemeClr val="bg1"/>
                </a:solidFill>
                <a:effectLst>
                  <a:outerShdw blurRad="38100" dist="38100" dir="2700000" algn="tl">
                    <a:srgbClr val="000000">
                      <a:alpha val="43137"/>
                    </a:srgbClr>
                  </a:outerShdw>
                </a:effectLst>
                <a:latin typeface="Gill Sans MT" panose="020B0502020104020203" pitchFamily="34" charset="0"/>
                <a:ea typeface="Calibri" panose="020F0502020204030204" pitchFamily="34" charset="0"/>
                <a:cs typeface="Times New Roman" panose="02020603050405020304" pitchFamily="18" charset="0"/>
              </a:rPr>
              <a:t>Uncertainty in Exogenous Drivers</a:t>
            </a:r>
            <a:endParaRPr lang="en-US" sz="1600" dirty="0">
              <a:solidFill>
                <a:schemeClr val="bg1"/>
              </a:solidFill>
              <a:effectLst>
                <a:outerShdw blurRad="38100" dist="38100" dir="2700000" algn="tl">
                  <a:srgbClr val="000000">
                    <a:alpha val="43137"/>
                  </a:srgbClr>
                </a:outerShdw>
              </a:effectLst>
              <a:latin typeface="Gill Sans MT" panose="020B0502020104020203" pitchFamily="34" charset="0"/>
              <a:ea typeface="Calibri" panose="020F0502020204030204" pitchFamily="34" charset="0"/>
              <a:cs typeface="Times New Roman" panose="02020603050405020304" pitchFamily="18" charset="0"/>
            </a:endParaRPr>
          </a:p>
        </p:txBody>
      </p:sp>
      <p:grpSp>
        <p:nvGrpSpPr>
          <p:cNvPr id="8" name="Group 7"/>
          <p:cNvGrpSpPr/>
          <p:nvPr/>
        </p:nvGrpSpPr>
        <p:grpSpPr>
          <a:xfrm>
            <a:off x="6191024" y="2325635"/>
            <a:ext cx="2883310" cy="1765930"/>
            <a:chOff x="5563482" y="4582700"/>
            <a:chExt cx="2883310" cy="1765930"/>
          </a:xfrm>
        </p:grpSpPr>
        <p:pic>
          <p:nvPicPr>
            <p:cNvPr id="9" name="Picture 2" descr="http://stats.seandolinar.com/wp-content/uploads/2015/06/Covariance-Matri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4998" y="4988818"/>
              <a:ext cx="2254609" cy="13598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563482" y="4582700"/>
              <a:ext cx="2883310" cy="400110"/>
            </a:xfrm>
            <a:prstGeom prst="rect">
              <a:avLst/>
            </a:prstGeom>
            <a:noFill/>
          </p:spPr>
          <p:txBody>
            <a:bodyPr wrap="square" rtlCol="0">
              <a:spAutoFit/>
            </a:bodyPr>
            <a:lstStyle/>
            <a:p>
              <a:r>
                <a:rPr lang="en-US" sz="2000" dirty="0" smtClean="0">
                  <a:latin typeface="Gill Sans MT" panose="020B0502020104020203" pitchFamily="34" charset="0"/>
                </a:rPr>
                <a:t>Covariance Structures</a:t>
              </a:r>
              <a:endParaRPr lang="en-US" sz="2000" dirty="0">
                <a:latin typeface="Gill Sans MT" panose="020B0502020104020203" pitchFamily="34" charset="0"/>
              </a:endParaRPr>
            </a:p>
          </p:txBody>
        </p:sp>
      </p:grpSp>
      <p:grpSp>
        <p:nvGrpSpPr>
          <p:cNvPr id="11" name="Group 10"/>
          <p:cNvGrpSpPr/>
          <p:nvPr/>
        </p:nvGrpSpPr>
        <p:grpSpPr>
          <a:xfrm>
            <a:off x="289196" y="2340421"/>
            <a:ext cx="2512099" cy="1908212"/>
            <a:chOff x="5682201" y="677923"/>
            <a:chExt cx="2512099" cy="1908212"/>
          </a:xfrm>
        </p:grpSpPr>
        <p:grpSp>
          <p:nvGrpSpPr>
            <p:cNvPr id="12" name="Group 11"/>
            <p:cNvGrpSpPr/>
            <p:nvPr/>
          </p:nvGrpSpPr>
          <p:grpSpPr>
            <a:xfrm>
              <a:off x="5682201" y="1176321"/>
              <a:ext cx="2318193" cy="1409814"/>
              <a:chOff x="4512249" y="983534"/>
              <a:chExt cx="3723607" cy="2120283"/>
            </a:xfrm>
          </p:grpSpPr>
          <p:grpSp>
            <p:nvGrpSpPr>
              <p:cNvPr id="14" name="Group 13"/>
              <p:cNvGrpSpPr/>
              <p:nvPr/>
            </p:nvGrpSpPr>
            <p:grpSpPr>
              <a:xfrm>
                <a:off x="5355672" y="983534"/>
                <a:ext cx="2880184" cy="1700237"/>
                <a:chOff x="4931500" y="768643"/>
                <a:chExt cx="3448050" cy="2181225"/>
              </a:xfrm>
            </p:grpSpPr>
            <p:pic>
              <p:nvPicPr>
                <p:cNvPr id="17" name="Picture 16"/>
                <p:cNvPicPr>
                  <a:picLocks noChangeAspect="1"/>
                </p:cNvPicPr>
                <p:nvPr/>
              </p:nvPicPr>
              <p:blipFill>
                <a:blip r:embed="rId4"/>
                <a:stretch>
                  <a:fillRect/>
                </a:stretch>
              </p:blipFill>
              <p:spPr>
                <a:xfrm>
                  <a:off x="4931500" y="768643"/>
                  <a:ext cx="3448050" cy="2181225"/>
                </a:xfrm>
                <a:prstGeom prst="rect">
                  <a:avLst/>
                </a:prstGeom>
              </p:spPr>
            </p:pic>
            <p:cxnSp>
              <p:nvCxnSpPr>
                <p:cNvPr id="18" name="Straight Connector 17"/>
                <p:cNvCxnSpPr/>
                <p:nvPr/>
              </p:nvCxnSpPr>
              <p:spPr>
                <a:xfrm flipH="1" flipV="1">
                  <a:off x="4931500" y="768643"/>
                  <a:ext cx="6531" cy="20398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flipH="1">
                <a:off x="6263384" y="2548362"/>
                <a:ext cx="907869" cy="555455"/>
              </a:xfrm>
              <a:prstGeom prst="rect">
                <a:avLst/>
              </a:prstGeom>
              <a:noFill/>
            </p:spPr>
            <p:txBody>
              <a:bodyPr wrap="square" rtlCol="0">
                <a:spAutoFit/>
              </a:bodyPr>
              <a:lstStyle/>
              <a:p>
                <a:pPr algn="ctr"/>
                <a:r>
                  <a:rPr lang="en-US" dirty="0" smtClean="0">
                    <a:latin typeface="Gill Sans MT" panose="020B0502020104020203" pitchFamily="34" charset="0"/>
                  </a:rPr>
                  <a:t>x</a:t>
                </a:r>
                <a:endParaRPr lang="en-US" dirty="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rot="16200000" flipH="1">
                    <a:off x="4354935" y="1383388"/>
                    <a:ext cx="907870" cy="59324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𝑓</m:t>
                              </m:r>
                            </m:e>
                            <m:sub>
                              <m:r>
                                <a:rPr lang="en-US" b="0" i="1" dirty="0" smtClean="0">
                                  <a:latin typeface="Cambria Math" panose="02040503050406030204" pitchFamily="18" charset="0"/>
                                </a:rPr>
                                <m:t>𝑥</m:t>
                              </m:r>
                            </m:sub>
                          </m:sSub>
                        </m:oMath>
                      </m:oMathPara>
                    </a14:m>
                    <a:endParaRPr lang="en-US" dirty="0">
                      <a:latin typeface="Gill Sans MT" panose="020B0502020104020203"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rot="16200000" flipH="1">
                    <a:off x="4354935" y="1383388"/>
                    <a:ext cx="907870" cy="593241"/>
                  </a:xfrm>
                  <a:prstGeom prst="rect">
                    <a:avLst/>
                  </a:prstGeom>
                  <a:blipFill>
                    <a:blip r:embed="rId5"/>
                    <a:stretch>
                      <a:fillRect r="-14754"/>
                    </a:stretch>
                  </a:blipFill>
                </p:spPr>
                <p:txBody>
                  <a:bodyPr/>
                  <a:lstStyle/>
                  <a:p>
                    <a:r>
                      <a:rPr lang="en-US">
                        <a:noFill/>
                      </a:rPr>
                      <a:t> </a:t>
                    </a:r>
                  </a:p>
                </p:txBody>
              </p:sp>
            </mc:Fallback>
          </mc:AlternateContent>
        </p:grpSp>
        <p:sp>
          <p:nvSpPr>
            <p:cNvPr id="13" name="TextBox 12"/>
            <p:cNvSpPr txBox="1"/>
            <p:nvPr/>
          </p:nvSpPr>
          <p:spPr>
            <a:xfrm>
              <a:off x="5981835" y="677923"/>
              <a:ext cx="2212465" cy="400110"/>
            </a:xfrm>
            <a:prstGeom prst="rect">
              <a:avLst/>
            </a:prstGeom>
            <a:noFill/>
          </p:spPr>
          <p:txBody>
            <a:bodyPr wrap="none" rtlCol="0">
              <a:spAutoFit/>
            </a:bodyPr>
            <a:lstStyle/>
            <a:p>
              <a:r>
                <a:rPr lang="en-US" sz="2000" dirty="0" smtClean="0">
                  <a:latin typeface="Gill Sans MT" panose="020B0502020104020203" pitchFamily="34" charset="0"/>
                </a:rPr>
                <a:t>Statistical Moments</a:t>
              </a:r>
              <a:endParaRPr lang="en-US" sz="2000" dirty="0">
                <a:latin typeface="Gill Sans MT" panose="020B0502020104020203" pitchFamily="34" charset="0"/>
              </a:endParaRPr>
            </a:p>
          </p:txBody>
        </p:sp>
      </p:grpSp>
      <p:grpSp>
        <p:nvGrpSpPr>
          <p:cNvPr id="29" name="Group 28"/>
          <p:cNvGrpSpPr/>
          <p:nvPr/>
        </p:nvGrpSpPr>
        <p:grpSpPr>
          <a:xfrm>
            <a:off x="3346113" y="2356527"/>
            <a:ext cx="2804153" cy="1778562"/>
            <a:chOff x="6073276" y="2898940"/>
            <a:chExt cx="2804153" cy="1778562"/>
          </a:xfrm>
        </p:grpSpPr>
        <p:pic>
          <p:nvPicPr>
            <p:cNvPr id="7" name="Picture 6"/>
            <p:cNvPicPr>
              <a:picLocks noChangeAspect="1"/>
            </p:cNvPicPr>
            <p:nvPr/>
          </p:nvPicPr>
          <p:blipFill rotWithShape="1">
            <a:blip r:embed="rId6"/>
            <a:srcRect l="7329" r="-7329"/>
            <a:stretch/>
          </p:blipFill>
          <p:spPr>
            <a:xfrm>
              <a:off x="6073276" y="3319749"/>
              <a:ext cx="2587703" cy="1357753"/>
            </a:xfrm>
            <a:prstGeom prst="rect">
              <a:avLst/>
            </a:prstGeom>
          </p:spPr>
        </p:pic>
        <p:sp>
          <p:nvSpPr>
            <p:cNvPr id="28" name="TextBox 27"/>
            <p:cNvSpPr txBox="1"/>
            <p:nvPr/>
          </p:nvSpPr>
          <p:spPr>
            <a:xfrm>
              <a:off x="6332831" y="2898940"/>
              <a:ext cx="2544598" cy="400110"/>
            </a:xfrm>
            <a:prstGeom prst="rect">
              <a:avLst/>
            </a:prstGeom>
            <a:noFill/>
          </p:spPr>
          <p:txBody>
            <a:bodyPr wrap="square" rtlCol="0">
              <a:spAutoFit/>
            </a:bodyPr>
            <a:lstStyle/>
            <a:p>
              <a:r>
                <a:rPr lang="en-US" sz="2000" dirty="0" smtClean="0">
                  <a:latin typeface="Gill Sans MT" panose="020B0502020104020203" pitchFamily="34" charset="0"/>
                </a:rPr>
                <a:t>Autocorrelation</a:t>
              </a:r>
              <a:endParaRPr lang="en-US" sz="2000" dirty="0">
                <a:latin typeface="Gill Sans MT" panose="020B0502020104020203" pitchFamily="34" charset="0"/>
              </a:endParaRPr>
            </a:p>
          </p:txBody>
        </p:sp>
      </p:grpSp>
      <p:sp>
        <p:nvSpPr>
          <p:cNvPr id="35" name="TextBox 34"/>
          <p:cNvSpPr txBox="1"/>
          <p:nvPr/>
        </p:nvSpPr>
        <p:spPr>
          <a:xfrm>
            <a:off x="4238592" y="3957779"/>
            <a:ext cx="558166" cy="307777"/>
          </a:xfrm>
          <a:prstGeom prst="rect">
            <a:avLst/>
          </a:prstGeom>
          <a:solidFill>
            <a:schemeClr val="bg1"/>
          </a:solidFill>
        </p:spPr>
        <p:txBody>
          <a:bodyPr wrap="none" rtlCol="0">
            <a:spAutoFit/>
          </a:bodyPr>
          <a:lstStyle/>
          <a:p>
            <a:r>
              <a:rPr lang="en-US" sz="1400" dirty="0" smtClean="0">
                <a:latin typeface="Gill Sans MT" panose="020B0502020104020203" pitchFamily="34" charset="0"/>
              </a:rPr>
              <a:t>Time</a:t>
            </a:r>
            <a:endParaRPr lang="en-US" sz="1400" dirty="0">
              <a:latin typeface="Gill Sans MT" panose="020B0502020104020203" pitchFamily="34" charset="0"/>
            </a:endParaRPr>
          </a:p>
        </p:txBody>
      </p:sp>
      <p:sp>
        <p:nvSpPr>
          <p:cNvPr id="37" name="TextBox 36"/>
          <p:cNvSpPr txBox="1"/>
          <p:nvPr/>
        </p:nvSpPr>
        <p:spPr>
          <a:xfrm>
            <a:off x="5848937" y="207961"/>
            <a:ext cx="3295064" cy="1215717"/>
          </a:xfrm>
          <a:prstGeom prst="rect">
            <a:avLst/>
          </a:prstGeom>
          <a:noFill/>
        </p:spPr>
        <p:txBody>
          <a:bodyPr wrap="square" rtlCol="0">
            <a:spAutoFit/>
          </a:bodyPr>
          <a:lstStyle/>
          <a:p>
            <a:pPr>
              <a:spcAft>
                <a:spcPts val="600"/>
              </a:spcAft>
            </a:pPr>
            <a:r>
              <a:rPr lang="en-US" sz="2400" dirty="0" smtClean="0">
                <a:latin typeface="Gill Sans MT" panose="020B0502020104020203" pitchFamily="34" charset="0"/>
              </a:rPr>
              <a:t>SHORT TERM and “WELL DEFINED”</a:t>
            </a:r>
          </a:p>
          <a:p>
            <a:endParaRPr lang="en-US" sz="2000" dirty="0" smtClean="0">
              <a:latin typeface="Gill Sans MT" panose="020B0502020104020203" pitchFamily="34" charset="0"/>
            </a:endParaRPr>
          </a:p>
        </p:txBody>
      </p:sp>
      <p:pic>
        <p:nvPicPr>
          <p:cNvPr id="30" name="Picture 29"/>
          <p:cNvPicPr>
            <a:picLocks noChangeAspect="1"/>
          </p:cNvPicPr>
          <p:nvPr/>
        </p:nvPicPr>
        <p:blipFill rotWithShape="1">
          <a:blip r:embed="rId7"/>
          <a:srcRect r="14965"/>
          <a:stretch/>
        </p:blipFill>
        <p:spPr>
          <a:xfrm>
            <a:off x="458571" y="4939644"/>
            <a:ext cx="2221677" cy="1528267"/>
          </a:xfrm>
          <a:prstGeom prst="rect">
            <a:avLst/>
          </a:prstGeom>
        </p:spPr>
      </p:pic>
      <p:sp>
        <p:nvSpPr>
          <p:cNvPr id="31" name="TextBox 30"/>
          <p:cNvSpPr txBox="1"/>
          <p:nvPr/>
        </p:nvSpPr>
        <p:spPr>
          <a:xfrm>
            <a:off x="976799" y="4611220"/>
            <a:ext cx="1372193" cy="400110"/>
          </a:xfrm>
          <a:prstGeom prst="rect">
            <a:avLst/>
          </a:prstGeom>
          <a:noFill/>
        </p:spPr>
        <p:txBody>
          <a:bodyPr wrap="square" rtlCol="0">
            <a:spAutoFit/>
          </a:bodyPr>
          <a:lstStyle/>
          <a:p>
            <a:r>
              <a:rPr lang="en-US" sz="2000" dirty="0" smtClean="0">
                <a:latin typeface="Gill Sans MT" panose="020B0502020104020203" pitchFamily="34" charset="0"/>
              </a:rPr>
              <a:t>Seasonality</a:t>
            </a:r>
            <a:endParaRPr lang="en-US" sz="2000" dirty="0">
              <a:latin typeface="Gill Sans MT" panose="020B0502020104020203" pitchFamily="34" charset="0"/>
            </a:endParaRPr>
          </a:p>
        </p:txBody>
      </p:sp>
      <p:pic>
        <p:nvPicPr>
          <p:cNvPr id="32" name="Picture 31"/>
          <p:cNvPicPr>
            <a:picLocks noChangeAspect="1"/>
          </p:cNvPicPr>
          <p:nvPr/>
        </p:nvPicPr>
        <p:blipFill rotWithShape="1">
          <a:blip r:embed="rId8"/>
          <a:srcRect l="9962" t="6591" r="17755" b="9944"/>
          <a:stretch/>
        </p:blipFill>
        <p:spPr>
          <a:xfrm>
            <a:off x="3693939" y="5019481"/>
            <a:ext cx="1535359" cy="1224633"/>
          </a:xfrm>
          <a:prstGeom prst="rect">
            <a:avLst/>
          </a:prstGeom>
        </p:spPr>
      </p:pic>
      <p:pic>
        <p:nvPicPr>
          <p:cNvPr id="33" name="Picture 2" descr="Image result for white noise signal"/>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963" t="13292" r="9542" b="10722"/>
          <a:stretch/>
        </p:blipFill>
        <p:spPr bwMode="auto">
          <a:xfrm>
            <a:off x="6552435" y="5098325"/>
            <a:ext cx="1694818" cy="124412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655141" y="4611220"/>
            <a:ext cx="1718793" cy="400110"/>
          </a:xfrm>
          <a:prstGeom prst="rect">
            <a:avLst/>
          </a:prstGeom>
          <a:noFill/>
        </p:spPr>
        <p:txBody>
          <a:bodyPr wrap="square" rtlCol="0">
            <a:spAutoFit/>
          </a:bodyPr>
          <a:lstStyle/>
          <a:p>
            <a:r>
              <a:rPr lang="en-US" sz="2000" dirty="0" smtClean="0">
                <a:latin typeface="Gill Sans MT" panose="020B0502020104020203" pitchFamily="34" charset="0"/>
              </a:rPr>
              <a:t>Diurnal Effects</a:t>
            </a:r>
            <a:endParaRPr lang="en-US" sz="2000" dirty="0">
              <a:latin typeface="Gill Sans MT" panose="020B0502020104020203" pitchFamily="34" charset="0"/>
            </a:endParaRPr>
          </a:p>
        </p:txBody>
      </p:sp>
      <p:sp>
        <p:nvSpPr>
          <p:cNvPr id="36" name="TextBox 35"/>
          <p:cNvSpPr txBox="1"/>
          <p:nvPr/>
        </p:nvSpPr>
        <p:spPr>
          <a:xfrm>
            <a:off x="6430517" y="4637310"/>
            <a:ext cx="2234455" cy="400110"/>
          </a:xfrm>
          <a:prstGeom prst="rect">
            <a:avLst/>
          </a:prstGeom>
          <a:noFill/>
        </p:spPr>
        <p:txBody>
          <a:bodyPr wrap="square" rtlCol="0">
            <a:spAutoFit/>
          </a:bodyPr>
          <a:lstStyle/>
          <a:p>
            <a:r>
              <a:rPr lang="en-US" sz="2000" dirty="0" smtClean="0">
                <a:latin typeface="Gill Sans MT" panose="020B0502020104020203" pitchFamily="34" charset="0"/>
              </a:rPr>
              <a:t>Residual Process</a:t>
            </a:r>
            <a:endParaRPr lang="en-US" sz="2000" dirty="0">
              <a:latin typeface="Gill Sans MT" panose="020B0502020104020203" pitchFamily="34" charset="0"/>
            </a:endParaRPr>
          </a:p>
        </p:txBody>
      </p:sp>
      <p:sp>
        <p:nvSpPr>
          <p:cNvPr id="4" name="Rectangle 3"/>
          <p:cNvSpPr/>
          <p:nvPr/>
        </p:nvSpPr>
        <p:spPr>
          <a:xfrm>
            <a:off x="540331" y="6244114"/>
            <a:ext cx="2496275" cy="19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40331" y="6214312"/>
            <a:ext cx="2183739" cy="276999"/>
          </a:xfrm>
          <a:prstGeom prst="rect">
            <a:avLst/>
          </a:prstGeom>
          <a:noFill/>
        </p:spPr>
        <p:txBody>
          <a:bodyPr wrap="none" rtlCol="0">
            <a:spAutoFit/>
          </a:bodyPr>
          <a:lstStyle/>
          <a:p>
            <a:r>
              <a:rPr lang="en-US" sz="1200" dirty="0" smtClean="0">
                <a:latin typeface="Gill Sans MT" panose="020B0502020104020203" pitchFamily="34" charset="0"/>
              </a:rPr>
              <a:t>Jan              June                Dec</a:t>
            </a:r>
            <a:endParaRPr lang="en-US" sz="1200" dirty="0">
              <a:latin typeface="Gill Sans MT" panose="020B0502020104020203" pitchFamily="34" charset="0"/>
            </a:endParaRPr>
          </a:p>
        </p:txBody>
      </p:sp>
      <p:sp>
        <p:nvSpPr>
          <p:cNvPr id="6" name="Rounded Rectangle 5"/>
          <p:cNvSpPr/>
          <p:nvPr/>
        </p:nvSpPr>
        <p:spPr>
          <a:xfrm>
            <a:off x="289196" y="2226365"/>
            <a:ext cx="2717140" cy="2022268"/>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3164821" y="2226365"/>
            <a:ext cx="2693113" cy="2039191"/>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6039226" y="2191376"/>
            <a:ext cx="2731062" cy="2074180"/>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289196" y="4508189"/>
            <a:ext cx="2717140" cy="2022268"/>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163774" y="4518045"/>
            <a:ext cx="2693113" cy="2039191"/>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6039226" y="4518045"/>
            <a:ext cx="2693113" cy="2039191"/>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89196" y="1135812"/>
            <a:ext cx="8143087" cy="830997"/>
          </a:xfrm>
          <a:prstGeom prst="rect">
            <a:avLst/>
          </a:prstGeom>
          <a:noFill/>
        </p:spPr>
        <p:txBody>
          <a:bodyPr wrap="square" rtlCol="0">
            <a:spAutoFit/>
          </a:bodyPr>
          <a:lstStyle/>
          <a:p>
            <a:r>
              <a:rPr lang="en-US" sz="2400" b="1" i="1" dirty="0" smtClean="0">
                <a:solidFill>
                  <a:srgbClr val="C00000"/>
                </a:solidFill>
                <a:latin typeface="Gill Sans MT" panose="020B0502020104020203" pitchFamily="34" charset="0"/>
              </a:rPr>
              <a:t>Stochastic modeling</a:t>
            </a:r>
            <a:r>
              <a:rPr lang="en-US" sz="2400" dirty="0" smtClean="0">
                <a:solidFill>
                  <a:srgbClr val="C00000"/>
                </a:solidFill>
                <a:latin typeface="Gill Sans MT" panose="020B0502020104020203" pitchFamily="34" charset="0"/>
              </a:rPr>
              <a:t>:  </a:t>
            </a:r>
            <a:r>
              <a:rPr lang="en-US" sz="2400" dirty="0" smtClean="0">
                <a:latin typeface="Gill Sans MT" panose="020B0502020104020203" pitchFamily="34" charset="0"/>
              </a:rPr>
              <a:t>temperatures, wind speeds, solar insolation, commodity prices, etc.  </a:t>
            </a:r>
            <a:endParaRPr lang="en-US" sz="2400" dirty="0">
              <a:latin typeface="Gill Sans MT" panose="020B0502020104020203" pitchFamily="34" charset="0"/>
            </a:endParaRPr>
          </a:p>
        </p:txBody>
      </p:sp>
      <p:grpSp>
        <p:nvGrpSpPr>
          <p:cNvPr id="48" name="Group 47"/>
          <p:cNvGrpSpPr/>
          <p:nvPr/>
        </p:nvGrpSpPr>
        <p:grpSpPr>
          <a:xfrm>
            <a:off x="5701085" y="4863592"/>
            <a:ext cx="3069203" cy="1298669"/>
            <a:chOff x="6700617" y="3686668"/>
            <a:chExt cx="3069203" cy="1298669"/>
          </a:xfrm>
        </p:grpSpPr>
        <p:grpSp>
          <p:nvGrpSpPr>
            <p:cNvPr id="44" name="Group 43"/>
            <p:cNvGrpSpPr/>
            <p:nvPr/>
          </p:nvGrpSpPr>
          <p:grpSpPr>
            <a:xfrm>
              <a:off x="7067294" y="3686668"/>
              <a:ext cx="2702526" cy="1298669"/>
              <a:chOff x="6496872" y="4647974"/>
              <a:chExt cx="2702526" cy="1298669"/>
            </a:xfrm>
          </p:grpSpPr>
          <p:pic>
            <p:nvPicPr>
              <p:cNvPr id="45" name="Picture 44"/>
              <p:cNvPicPr>
                <a:picLocks noChangeAspect="1"/>
              </p:cNvPicPr>
              <p:nvPr/>
            </p:nvPicPr>
            <p:blipFill rotWithShape="1">
              <a:blip r:embed="rId10"/>
              <a:srcRect l="6888" t="32318" r="39610" b="11809"/>
              <a:stretch/>
            </p:blipFill>
            <p:spPr>
              <a:xfrm>
                <a:off x="6496872" y="4647974"/>
                <a:ext cx="2493867" cy="1298669"/>
              </a:xfrm>
              <a:prstGeom prst="rect">
                <a:avLst/>
              </a:prstGeom>
              <a:ln>
                <a:noFill/>
              </a:ln>
            </p:spPr>
          </p:pic>
          <p:sp>
            <p:nvSpPr>
              <p:cNvPr id="46" name="TextBox 45"/>
              <p:cNvSpPr txBox="1"/>
              <p:nvPr/>
            </p:nvSpPr>
            <p:spPr>
              <a:xfrm>
                <a:off x="6719659" y="5091188"/>
                <a:ext cx="2479739" cy="461665"/>
              </a:xfrm>
              <a:prstGeom prst="rect">
                <a:avLst/>
              </a:prstGeom>
              <a:noFill/>
              <a:ln>
                <a:noFill/>
              </a:ln>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Gill Sans MT" panose="020B0502020104020203" pitchFamily="34" charset="0"/>
                  </a:rPr>
                  <a:t>Monte Carlo</a:t>
                </a:r>
                <a:endParaRPr lang="en-US" sz="2400" b="1"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grpSp>
        <p:sp>
          <p:nvSpPr>
            <p:cNvPr id="47" name="Down Arrow 46"/>
            <p:cNvSpPr/>
            <p:nvPr/>
          </p:nvSpPr>
          <p:spPr>
            <a:xfrm rot="16200000" flipV="1">
              <a:off x="6869983" y="4008401"/>
              <a:ext cx="441365" cy="78009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3605668" y="6214312"/>
            <a:ext cx="1713931" cy="276999"/>
          </a:xfrm>
          <a:prstGeom prst="rect">
            <a:avLst/>
          </a:prstGeom>
          <a:noFill/>
        </p:spPr>
        <p:txBody>
          <a:bodyPr wrap="none" rtlCol="0">
            <a:spAutoFit/>
          </a:bodyPr>
          <a:lstStyle/>
          <a:p>
            <a:r>
              <a:rPr lang="en-US" sz="1200" dirty="0" smtClean="0">
                <a:latin typeface="Gill Sans MT" panose="020B0502020104020203" pitchFamily="34" charset="0"/>
              </a:rPr>
              <a:t>0                              24</a:t>
            </a:r>
            <a:endParaRPr lang="en-US" sz="1200" dirty="0">
              <a:latin typeface="Gill Sans MT" panose="020B0502020104020203" pitchFamily="34" charset="0"/>
            </a:endParaRPr>
          </a:p>
        </p:txBody>
      </p:sp>
    </p:spTree>
    <p:extLst>
      <p:ext uri="{BB962C8B-B14F-4D97-AF65-F5344CB8AC3E}">
        <p14:creationId xmlns:p14="http://schemas.microsoft.com/office/powerpoint/2010/main" val="246508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3732" y="1548972"/>
            <a:ext cx="5554124" cy="546303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600" b="1" dirty="0" smtClean="0">
                <a:solidFill>
                  <a:srgbClr val="C00000"/>
                </a:solidFill>
                <a:latin typeface="Gill Sans MT" panose="020B0502020104020203" pitchFamily="34" charset="0"/>
              </a:rPr>
              <a:t>Top-down </a:t>
            </a:r>
            <a:r>
              <a:rPr lang="en-US" sz="2600" b="1" dirty="0">
                <a:solidFill>
                  <a:srgbClr val="C00000"/>
                </a:solidFill>
                <a:latin typeface="Gill Sans MT" panose="020B0502020104020203" pitchFamily="34" charset="0"/>
              </a:rPr>
              <a:t>“States of the world”</a:t>
            </a:r>
          </a:p>
          <a:p>
            <a:pPr marL="800100" lvl="1" indent="-342900">
              <a:spcAft>
                <a:spcPts val="600"/>
              </a:spcAft>
              <a:buFont typeface="Arial" panose="020B0604020202020204" pitchFamily="34" charset="0"/>
              <a:buChar char="•"/>
            </a:pPr>
            <a:r>
              <a:rPr lang="en-US" sz="2200" dirty="0">
                <a:latin typeface="Gill Sans MT" panose="020B0502020104020203" pitchFamily="34" charset="0"/>
              </a:rPr>
              <a:t>Deterministic climate change </a:t>
            </a:r>
            <a:endParaRPr lang="en-US" sz="2200" dirty="0" smtClean="0">
              <a:latin typeface="Gill Sans MT" panose="020B0502020104020203" pitchFamily="34" charset="0"/>
            </a:endParaRPr>
          </a:p>
          <a:p>
            <a:pPr marL="800100" lvl="1" indent="-342900">
              <a:spcAft>
                <a:spcPts val="600"/>
              </a:spcAft>
              <a:buFont typeface="Arial" panose="020B0604020202020204" pitchFamily="34" charset="0"/>
              <a:buChar char="•"/>
            </a:pPr>
            <a:r>
              <a:rPr lang="en-US" sz="2200" dirty="0" smtClean="0">
                <a:latin typeface="Gill Sans MT" panose="020B0502020104020203" pitchFamily="34" charset="0"/>
              </a:rPr>
              <a:t>Land use-land cover regimes</a:t>
            </a:r>
          </a:p>
          <a:p>
            <a:pPr marL="800100" lvl="1" indent="-342900">
              <a:spcAft>
                <a:spcPts val="600"/>
              </a:spcAft>
              <a:buFont typeface="Arial" panose="020B0604020202020204" pitchFamily="34" charset="0"/>
              <a:buChar char="•"/>
            </a:pPr>
            <a:r>
              <a:rPr lang="en-US" sz="2200" dirty="0" smtClean="0">
                <a:latin typeface="Gill Sans MT" panose="020B0502020104020203" pitchFamily="34" charset="0"/>
              </a:rPr>
              <a:t>Renewable energy mandates</a:t>
            </a:r>
          </a:p>
          <a:p>
            <a:pPr marL="800100" lvl="1" indent="-342900">
              <a:spcAft>
                <a:spcPts val="3000"/>
              </a:spcAft>
              <a:buFont typeface="Arial" panose="020B0604020202020204" pitchFamily="34" charset="0"/>
              <a:buChar char="•"/>
            </a:pPr>
            <a:r>
              <a:rPr lang="en-US" sz="2200" dirty="0" smtClean="0">
                <a:latin typeface="Gill Sans MT" panose="020B0502020104020203" pitchFamily="34" charset="0"/>
              </a:rPr>
              <a:t>Water quality regulations (</a:t>
            </a:r>
            <a:r>
              <a:rPr lang="en-US" sz="2200" i="1" dirty="0" smtClean="0">
                <a:latin typeface="Gill Sans MT" panose="020B0502020104020203" pitchFamily="34" charset="0"/>
              </a:rPr>
              <a:t>TMDLs, thermal pollution</a:t>
            </a:r>
            <a:r>
              <a:rPr lang="en-US" sz="2200" dirty="0" smtClean="0">
                <a:latin typeface="Gill Sans MT" panose="020B0502020104020203" pitchFamily="34" charset="0"/>
              </a:rPr>
              <a:t>)</a:t>
            </a:r>
            <a:endParaRPr lang="en-US" sz="2200" dirty="0">
              <a:latin typeface="Gill Sans MT" panose="020B0502020104020203" pitchFamily="34" charset="0"/>
            </a:endParaRPr>
          </a:p>
          <a:p>
            <a:pPr marL="342900" indent="-342900">
              <a:spcAft>
                <a:spcPts val="1200"/>
              </a:spcAft>
              <a:buFont typeface="Arial" panose="020B0604020202020204" pitchFamily="34" charset="0"/>
              <a:buChar char="•"/>
            </a:pPr>
            <a:r>
              <a:rPr lang="en-US" sz="2600" b="1" dirty="0">
                <a:solidFill>
                  <a:srgbClr val="C00000"/>
                </a:solidFill>
                <a:latin typeface="Gill Sans MT" panose="020B0502020104020203" pitchFamily="34" charset="0"/>
              </a:rPr>
              <a:t>Bottom-up </a:t>
            </a:r>
            <a:endParaRPr lang="en-US" sz="2600" b="1" dirty="0" smtClean="0">
              <a:solidFill>
                <a:srgbClr val="C00000"/>
              </a:solidFill>
              <a:latin typeface="Gill Sans MT" panose="020B0502020104020203" pitchFamily="34" charset="0"/>
            </a:endParaRPr>
          </a:p>
          <a:p>
            <a:pPr marL="800100" lvl="1" indent="-342900">
              <a:spcAft>
                <a:spcPts val="600"/>
              </a:spcAft>
              <a:buFont typeface="Arial" panose="020B0604020202020204" pitchFamily="34" charset="0"/>
              <a:buChar char="•"/>
            </a:pPr>
            <a:r>
              <a:rPr lang="en-US" sz="2200" dirty="0" smtClean="0">
                <a:latin typeface="Gill Sans MT" panose="020B0502020104020203" pitchFamily="34" charset="0"/>
              </a:rPr>
              <a:t>Sensitivity analysis to identify areas of vulnerability</a:t>
            </a:r>
          </a:p>
          <a:p>
            <a:pPr marL="800100" lvl="1" indent="-342900">
              <a:buFont typeface="Courier New" panose="02070309020205020404" pitchFamily="49" charset="0"/>
              <a:buChar char="o"/>
            </a:pPr>
            <a:endParaRPr lang="en-US" sz="2600" dirty="0" smtClean="0">
              <a:latin typeface="Gill Sans MT" panose="020B0502020104020203" pitchFamily="34" charset="0"/>
            </a:endParaRPr>
          </a:p>
          <a:p>
            <a:pPr lvl="1"/>
            <a:endParaRPr lang="en-US" sz="2600" dirty="0" smtClean="0">
              <a:latin typeface="Gill Sans MT" panose="020B0502020104020203" pitchFamily="34" charset="0"/>
            </a:endParaRPr>
          </a:p>
          <a:p>
            <a:endParaRPr lang="en-US" sz="2600" dirty="0">
              <a:solidFill>
                <a:srgbClr val="FF4F4F"/>
              </a:solidFill>
              <a:latin typeface="Gill Sans MT" panose="020B0502020104020203" pitchFamily="34" charset="0"/>
            </a:endParaRPr>
          </a:p>
        </p:txBody>
      </p:sp>
      <p:grpSp>
        <p:nvGrpSpPr>
          <p:cNvPr id="35" name="Group 34"/>
          <p:cNvGrpSpPr/>
          <p:nvPr/>
        </p:nvGrpSpPr>
        <p:grpSpPr>
          <a:xfrm>
            <a:off x="5441621" y="2879666"/>
            <a:ext cx="3286206" cy="1955635"/>
            <a:chOff x="1483703" y="2227671"/>
            <a:chExt cx="6298028" cy="3804343"/>
          </a:xfrm>
        </p:grpSpPr>
        <p:grpSp>
          <p:nvGrpSpPr>
            <p:cNvPr id="36" name="Group 35"/>
            <p:cNvGrpSpPr/>
            <p:nvPr/>
          </p:nvGrpSpPr>
          <p:grpSpPr>
            <a:xfrm>
              <a:off x="1483703" y="2789893"/>
              <a:ext cx="6298028" cy="3242121"/>
              <a:chOff x="1210005" y="2776066"/>
              <a:chExt cx="6298028" cy="3242121"/>
            </a:xfrm>
          </p:grpSpPr>
          <p:sp>
            <p:nvSpPr>
              <p:cNvPr id="40" name="Isosceles Triangle 39"/>
              <p:cNvSpPr/>
              <p:nvPr/>
            </p:nvSpPr>
            <p:spPr>
              <a:xfrm rot="16200000">
                <a:off x="2452494" y="1953805"/>
                <a:ext cx="3242120" cy="4886643"/>
              </a:xfrm>
              <a:prstGeom prst="triangle">
                <a:avLst/>
              </a:prstGeom>
              <a:gradFill flip="none" rotWithShape="1">
                <a:gsLst>
                  <a:gs pos="0">
                    <a:schemeClr val="accent3">
                      <a:lumMod val="5000"/>
                      <a:lumOff val="95000"/>
                      <a:alpha val="47000"/>
                    </a:schemeClr>
                  </a:gs>
                  <a:gs pos="100000">
                    <a:schemeClr val="tx1">
                      <a:lumMod val="50000"/>
                      <a:lumOff val="50000"/>
                    </a:schemeClr>
                  </a:gs>
                </a:gsLst>
                <a:lin ang="81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a:stCxn id="40" idx="0"/>
              </p:cNvCxnSpPr>
              <p:nvPr/>
            </p:nvCxnSpPr>
            <p:spPr>
              <a:xfrm>
                <a:off x="1630232" y="4397125"/>
                <a:ext cx="4431105"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5780934" y="2776066"/>
                <a:ext cx="1727099" cy="3242120"/>
              </a:xfrm>
              <a:prstGeom prst="ellipse">
                <a:avLst/>
              </a:prstGeom>
              <a:gradFill flip="none" rotWithShape="1">
                <a:gsLst>
                  <a:gs pos="0">
                    <a:schemeClr val="bg1">
                      <a:lumMod val="85000"/>
                    </a:schemeClr>
                  </a:gs>
                  <a:gs pos="86000">
                    <a:schemeClr val="bg1">
                      <a:lumMod val="50000"/>
                    </a:schemeClr>
                  </a:gs>
                </a:gsLst>
                <a:lin ang="10800000" scaled="1"/>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Curved Connector 42"/>
              <p:cNvCxnSpPr>
                <a:stCxn id="42" idx="2"/>
                <a:endCxn id="47" idx="3"/>
              </p:cNvCxnSpPr>
              <p:nvPr/>
            </p:nvCxnSpPr>
            <p:spPr>
              <a:xfrm rot="10800000" flipH="1">
                <a:off x="5780933" y="4243622"/>
                <a:ext cx="1078835" cy="153506"/>
              </a:xfrm>
              <a:prstGeom prst="curvedConnector4">
                <a:avLst>
                  <a:gd name="adj1" fmla="val -41530"/>
                  <a:gd name="adj2" fmla="val -2326"/>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urved Connector 43"/>
              <p:cNvCxnSpPr/>
              <p:nvPr/>
            </p:nvCxnSpPr>
            <p:spPr>
              <a:xfrm>
                <a:off x="5431917" y="4403514"/>
                <a:ext cx="968547" cy="803964"/>
              </a:xfrm>
              <a:prstGeom prst="curved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Arc 44"/>
              <p:cNvSpPr/>
              <p:nvPr/>
            </p:nvSpPr>
            <p:spPr>
              <a:xfrm>
                <a:off x="5900241" y="4381988"/>
                <a:ext cx="1036861" cy="1155119"/>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Oval 45"/>
              <p:cNvSpPr/>
              <p:nvPr/>
            </p:nvSpPr>
            <p:spPr>
              <a:xfrm>
                <a:off x="6789061" y="4794961"/>
                <a:ext cx="426700" cy="480912"/>
              </a:xfrm>
              <a:prstGeom prst="ellipse">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797281" y="3833136"/>
                <a:ext cx="426700" cy="480912"/>
              </a:xfrm>
              <a:prstGeom prst="ellipse">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224603" y="5147202"/>
                <a:ext cx="426700" cy="480912"/>
              </a:xfrm>
              <a:prstGeom prst="ellipse">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5-Point Star 48"/>
              <p:cNvSpPr/>
              <p:nvPr/>
            </p:nvSpPr>
            <p:spPr>
              <a:xfrm>
                <a:off x="1210005" y="3992060"/>
                <a:ext cx="700632" cy="6141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3368830" y="3748026"/>
                <a:ext cx="2758254" cy="642711"/>
              </a:xfrm>
              <a:custGeom>
                <a:avLst/>
                <a:gdLst>
                  <a:gd name="connsiteX0" fmla="*/ 0 w 1407337"/>
                  <a:gd name="connsiteY0" fmla="*/ 279919 h 279919"/>
                  <a:gd name="connsiteX1" fmla="*/ 1181877 w 1407337"/>
                  <a:gd name="connsiteY1" fmla="*/ 186613 h 279919"/>
                  <a:gd name="connsiteX2" fmla="*/ 1405812 w 1407337"/>
                  <a:gd name="connsiteY2" fmla="*/ 0 h 279919"/>
                </a:gdLst>
                <a:ahLst/>
                <a:cxnLst>
                  <a:cxn ang="0">
                    <a:pos x="connsiteX0" y="connsiteY0"/>
                  </a:cxn>
                  <a:cxn ang="0">
                    <a:pos x="connsiteX1" y="connsiteY1"/>
                  </a:cxn>
                  <a:cxn ang="0">
                    <a:pos x="connsiteX2" y="connsiteY2"/>
                  </a:cxn>
                </a:cxnLst>
                <a:rect l="l" t="t" r="r" b="b"/>
                <a:pathLst>
                  <a:path w="1407337" h="279919">
                    <a:moveTo>
                      <a:pt x="0" y="279919"/>
                    </a:moveTo>
                    <a:cubicBezTo>
                      <a:pt x="473787" y="256592"/>
                      <a:pt x="947575" y="233266"/>
                      <a:pt x="1181877" y="186613"/>
                    </a:cubicBezTo>
                    <a:cubicBezTo>
                      <a:pt x="1416179" y="139960"/>
                      <a:pt x="1410995" y="69980"/>
                      <a:pt x="1405812"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926036" y="3592890"/>
                <a:ext cx="426700" cy="480912"/>
              </a:xfrm>
              <a:prstGeom prst="ellipse">
                <a:avLst/>
              </a:prstGeom>
              <a:solidFill>
                <a:srgbClr val="66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5989115" y="2227671"/>
              <a:ext cx="1224922" cy="2184487"/>
              <a:chOff x="5989115" y="2227671"/>
              <a:chExt cx="1224922" cy="2184487"/>
            </a:xfrm>
          </p:grpSpPr>
          <p:sp>
            <p:nvSpPr>
              <p:cNvPr id="38" name="Arc 37"/>
              <p:cNvSpPr/>
              <p:nvPr/>
            </p:nvSpPr>
            <p:spPr>
              <a:xfrm rot="5055142">
                <a:off x="5428933" y="2787853"/>
                <a:ext cx="2184487" cy="1064124"/>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p:nvSpPr>
            <p:spPr>
              <a:xfrm>
                <a:off x="6787337" y="3061044"/>
                <a:ext cx="426700" cy="480912"/>
              </a:xfrm>
              <a:prstGeom prst="ellipse">
                <a:avLst/>
              </a:prstGeom>
              <a:solidFill>
                <a:srgbClr val="FF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 name="TextBox 51"/>
          <p:cNvSpPr txBox="1"/>
          <p:nvPr/>
        </p:nvSpPr>
        <p:spPr>
          <a:xfrm>
            <a:off x="5170528" y="4141843"/>
            <a:ext cx="915171" cy="369332"/>
          </a:xfrm>
          <a:prstGeom prst="rect">
            <a:avLst/>
          </a:prstGeom>
          <a:noFill/>
        </p:spPr>
        <p:txBody>
          <a:bodyPr wrap="square" rtlCol="0">
            <a:spAutoFit/>
          </a:bodyPr>
          <a:lstStyle/>
          <a:p>
            <a:r>
              <a:rPr lang="en-US" dirty="0" smtClean="0">
                <a:latin typeface="Gill Sans MT" panose="020B0502020104020203" pitchFamily="34" charset="0"/>
              </a:rPr>
              <a:t>Present</a:t>
            </a:r>
            <a:endParaRPr lang="en-US" dirty="0">
              <a:latin typeface="Gill Sans MT" panose="020B0502020104020203" pitchFamily="34" charset="0"/>
            </a:endParaRPr>
          </a:p>
        </p:txBody>
      </p:sp>
      <p:sp>
        <p:nvSpPr>
          <p:cNvPr id="53" name="TextBox 52"/>
          <p:cNvSpPr txBox="1"/>
          <p:nvPr/>
        </p:nvSpPr>
        <p:spPr>
          <a:xfrm>
            <a:off x="7287665" y="2322185"/>
            <a:ext cx="1956389" cy="646331"/>
          </a:xfrm>
          <a:prstGeom prst="rect">
            <a:avLst/>
          </a:prstGeom>
          <a:noFill/>
        </p:spPr>
        <p:txBody>
          <a:bodyPr wrap="square" rtlCol="0">
            <a:spAutoFit/>
          </a:bodyPr>
          <a:lstStyle/>
          <a:p>
            <a:pPr algn="ctr"/>
            <a:r>
              <a:rPr lang="en-US" dirty="0" smtClean="0">
                <a:latin typeface="Gill Sans MT" panose="020B0502020104020203" pitchFamily="34" charset="0"/>
              </a:rPr>
              <a:t>Multiple </a:t>
            </a:r>
          </a:p>
          <a:p>
            <a:pPr algn="ctr"/>
            <a:r>
              <a:rPr lang="en-US" dirty="0" smtClean="0">
                <a:latin typeface="Gill Sans MT" panose="020B0502020104020203" pitchFamily="34" charset="0"/>
              </a:rPr>
              <a:t>Futures</a:t>
            </a:r>
            <a:endParaRPr lang="en-US" dirty="0">
              <a:latin typeface="Gill Sans MT" panose="020B0502020104020203" pitchFamily="34" charset="0"/>
            </a:endParaRPr>
          </a:p>
        </p:txBody>
      </p:sp>
      <p:sp>
        <p:nvSpPr>
          <p:cNvPr id="23" name="Rectangle 22"/>
          <p:cNvSpPr/>
          <p:nvPr/>
        </p:nvSpPr>
        <p:spPr>
          <a:xfrm>
            <a:off x="368710" y="284214"/>
            <a:ext cx="5141544" cy="587853"/>
          </a:xfrm>
          <a:prstGeom prst="rect">
            <a:avLst/>
          </a:prstGeom>
          <a:solidFill>
            <a:srgbClr val="C00000"/>
          </a:solidFill>
        </p:spPr>
        <p:txBody>
          <a:bodyPr wrap="square">
            <a:spAutoFit/>
          </a:bodyPr>
          <a:lstStyle/>
          <a:p>
            <a:pPr marR="0" lvl="0">
              <a:lnSpc>
                <a:spcPct val="115000"/>
              </a:lnSpc>
              <a:spcBef>
                <a:spcPts val="0"/>
              </a:spcBef>
              <a:spcAft>
                <a:spcPts val="0"/>
              </a:spcAft>
            </a:pPr>
            <a:r>
              <a:rPr lang="en-US" sz="2800" dirty="0" smtClean="0">
                <a:solidFill>
                  <a:schemeClr val="bg1"/>
                </a:solidFill>
                <a:effectLst>
                  <a:outerShdw blurRad="38100" dist="38100" dir="2700000" algn="tl">
                    <a:srgbClr val="000000">
                      <a:alpha val="43137"/>
                    </a:srgbClr>
                  </a:outerShdw>
                </a:effectLst>
                <a:latin typeface="Gill Sans MT" panose="020B0502020104020203" pitchFamily="34" charset="0"/>
                <a:ea typeface="Calibri" panose="020F0502020204030204" pitchFamily="34" charset="0"/>
                <a:cs typeface="Times New Roman" panose="02020603050405020304" pitchFamily="18" charset="0"/>
              </a:rPr>
              <a:t>Uncertainty in Exogenous Drivers</a:t>
            </a:r>
            <a:endParaRPr lang="en-US" sz="1600" dirty="0">
              <a:solidFill>
                <a:schemeClr val="bg1"/>
              </a:solidFill>
              <a:effectLst>
                <a:outerShdw blurRad="38100" dist="38100" dir="2700000" algn="tl">
                  <a:srgbClr val="000000">
                    <a:alpha val="43137"/>
                  </a:srgbClr>
                </a:outerShdw>
              </a:effectLst>
              <a:latin typeface="Gill Sans MT" panose="020B0502020104020203"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761324" y="217764"/>
            <a:ext cx="3189948" cy="830997"/>
          </a:xfrm>
          <a:prstGeom prst="rect">
            <a:avLst/>
          </a:prstGeom>
        </p:spPr>
        <p:txBody>
          <a:bodyPr wrap="square">
            <a:spAutoFit/>
          </a:bodyPr>
          <a:lstStyle/>
          <a:p>
            <a:pPr>
              <a:spcAft>
                <a:spcPts val="600"/>
              </a:spcAft>
            </a:pPr>
            <a:r>
              <a:rPr lang="en-US" sz="2400" dirty="0">
                <a:latin typeface="Gill Sans MT" panose="020B0502020104020203" pitchFamily="34" charset="0"/>
              </a:rPr>
              <a:t>LONGER TERM and </a:t>
            </a:r>
            <a:r>
              <a:rPr lang="en-US" sz="2400" dirty="0" smtClean="0">
                <a:latin typeface="Gill Sans MT" panose="020B0502020104020203" pitchFamily="34" charset="0"/>
              </a:rPr>
              <a:t>“DEEPLY UNCERTAIN”</a:t>
            </a:r>
            <a:endParaRPr lang="en-US" sz="2400" dirty="0">
              <a:latin typeface="Gill Sans MT" panose="020B0502020104020203" pitchFamily="34" charset="0"/>
            </a:endParaRPr>
          </a:p>
        </p:txBody>
      </p:sp>
    </p:spTree>
    <p:extLst>
      <p:ext uri="{BB962C8B-B14F-4D97-AF65-F5344CB8AC3E}">
        <p14:creationId xmlns:p14="http://schemas.microsoft.com/office/powerpoint/2010/main" val="26089730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9" name="Straight Connector 188"/>
          <p:cNvCxnSpPr>
            <a:stCxn id="4" idx="2"/>
            <a:endCxn id="34" idx="0"/>
          </p:cNvCxnSpPr>
          <p:nvPr/>
        </p:nvCxnSpPr>
        <p:spPr>
          <a:xfrm flipH="1">
            <a:off x="4709333" y="748126"/>
            <a:ext cx="516" cy="1200166"/>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87" name="Straight Connector 186"/>
          <p:cNvCxnSpPr>
            <a:stCxn id="15" idx="2"/>
            <a:endCxn id="34" idx="0"/>
          </p:cNvCxnSpPr>
          <p:nvPr/>
        </p:nvCxnSpPr>
        <p:spPr>
          <a:xfrm>
            <a:off x="2927089" y="1013286"/>
            <a:ext cx="1782244" cy="935006"/>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205" name="Straight Connector 204"/>
          <p:cNvCxnSpPr>
            <a:stCxn id="34" idx="0"/>
            <a:endCxn id="21" idx="2"/>
          </p:cNvCxnSpPr>
          <p:nvPr/>
        </p:nvCxnSpPr>
        <p:spPr>
          <a:xfrm flipV="1">
            <a:off x="4709333" y="1016851"/>
            <a:ext cx="1601363" cy="931441"/>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3752359" y="1948292"/>
            <a:ext cx="1913947" cy="1973883"/>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cxnSp>
        <p:nvCxnSpPr>
          <p:cNvPr id="183" name="Straight Connector 182"/>
          <p:cNvCxnSpPr>
            <a:stCxn id="15" idx="2"/>
            <a:endCxn id="24" idx="0"/>
          </p:cNvCxnSpPr>
          <p:nvPr/>
        </p:nvCxnSpPr>
        <p:spPr>
          <a:xfrm flipH="1">
            <a:off x="1135114" y="1013286"/>
            <a:ext cx="1791975" cy="960296"/>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85" name="Straight Connector 184"/>
          <p:cNvCxnSpPr>
            <a:stCxn id="15" idx="2"/>
            <a:endCxn id="31" idx="0"/>
          </p:cNvCxnSpPr>
          <p:nvPr/>
        </p:nvCxnSpPr>
        <p:spPr>
          <a:xfrm flipH="1">
            <a:off x="2891073" y="1013286"/>
            <a:ext cx="36016" cy="935005"/>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91" name="Straight Connector 190"/>
          <p:cNvCxnSpPr>
            <a:stCxn id="4" idx="2"/>
            <a:endCxn id="31" idx="0"/>
          </p:cNvCxnSpPr>
          <p:nvPr/>
        </p:nvCxnSpPr>
        <p:spPr>
          <a:xfrm flipH="1">
            <a:off x="2891073" y="748126"/>
            <a:ext cx="1818776" cy="1200165"/>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4" idx="2"/>
            <a:endCxn id="24" idx="0"/>
          </p:cNvCxnSpPr>
          <p:nvPr/>
        </p:nvCxnSpPr>
        <p:spPr>
          <a:xfrm flipH="1">
            <a:off x="1135114" y="748126"/>
            <a:ext cx="3574735" cy="1225456"/>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95" name="Straight Connector 194"/>
          <p:cNvCxnSpPr>
            <a:stCxn id="4" idx="2"/>
            <a:endCxn id="38" idx="0"/>
          </p:cNvCxnSpPr>
          <p:nvPr/>
        </p:nvCxnSpPr>
        <p:spPr>
          <a:xfrm>
            <a:off x="4709849" y="748126"/>
            <a:ext cx="1717816" cy="1205858"/>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97" name="Straight Connector 196"/>
          <p:cNvCxnSpPr>
            <a:stCxn id="4" idx="2"/>
            <a:endCxn id="39" idx="0"/>
          </p:cNvCxnSpPr>
          <p:nvPr/>
        </p:nvCxnSpPr>
        <p:spPr>
          <a:xfrm>
            <a:off x="4709849" y="748126"/>
            <a:ext cx="3311721" cy="1205858"/>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99" name="Straight Connector 198"/>
          <p:cNvCxnSpPr>
            <a:stCxn id="21" idx="2"/>
            <a:endCxn id="38" idx="0"/>
          </p:cNvCxnSpPr>
          <p:nvPr/>
        </p:nvCxnSpPr>
        <p:spPr>
          <a:xfrm>
            <a:off x="6310696" y="1016851"/>
            <a:ext cx="116969" cy="937133"/>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201" name="Straight Connector 200"/>
          <p:cNvCxnSpPr>
            <a:stCxn id="21" idx="2"/>
            <a:endCxn id="39" idx="0"/>
          </p:cNvCxnSpPr>
          <p:nvPr/>
        </p:nvCxnSpPr>
        <p:spPr>
          <a:xfrm>
            <a:off x="6310696" y="1016851"/>
            <a:ext cx="1710874" cy="937133"/>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208" name="Straight Connector 207"/>
          <p:cNvCxnSpPr>
            <a:stCxn id="15" idx="2"/>
            <a:endCxn id="38" idx="0"/>
          </p:cNvCxnSpPr>
          <p:nvPr/>
        </p:nvCxnSpPr>
        <p:spPr>
          <a:xfrm>
            <a:off x="2927089" y="1013286"/>
            <a:ext cx="3500576" cy="940698"/>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085062" y="101795"/>
            <a:ext cx="1279646" cy="646331"/>
          </a:xfrm>
          <a:prstGeom prst="rect">
            <a:avLst/>
          </a:prstGeom>
          <a:noFill/>
        </p:spPr>
        <p:txBody>
          <a:bodyPr wrap="none" rtlCol="0">
            <a:spAutoFit/>
          </a:bodyPr>
          <a:lstStyle/>
          <a:p>
            <a:r>
              <a:rPr lang="en-US" dirty="0" smtClean="0">
                <a:latin typeface="Gill Sans MT" panose="020B0502020104020203" pitchFamily="34" charset="0"/>
              </a:rPr>
              <a:t>Weather &amp; </a:t>
            </a:r>
          </a:p>
          <a:p>
            <a:r>
              <a:rPr lang="en-US" dirty="0" smtClean="0">
                <a:latin typeface="Gill Sans MT" panose="020B0502020104020203" pitchFamily="34" charset="0"/>
              </a:rPr>
              <a:t>Climate</a:t>
            </a:r>
            <a:endParaRPr lang="en-US" dirty="0">
              <a:latin typeface="Gill Sans MT" panose="020B0502020104020203" pitchFamily="34" charset="0"/>
            </a:endParaRPr>
          </a:p>
        </p:txBody>
      </p:sp>
      <p:sp>
        <p:nvSpPr>
          <p:cNvPr id="15" name="TextBox 14"/>
          <p:cNvSpPr txBox="1"/>
          <p:nvPr/>
        </p:nvSpPr>
        <p:spPr>
          <a:xfrm>
            <a:off x="1966596" y="366955"/>
            <a:ext cx="1920985" cy="646331"/>
          </a:xfrm>
          <a:prstGeom prst="rect">
            <a:avLst/>
          </a:prstGeom>
          <a:noFill/>
        </p:spPr>
        <p:txBody>
          <a:bodyPr wrap="square" rtlCol="0">
            <a:spAutoFit/>
          </a:bodyPr>
          <a:lstStyle/>
          <a:p>
            <a:pPr algn="ctr"/>
            <a:r>
              <a:rPr lang="en-US" dirty="0">
                <a:latin typeface="Gill Sans MT" panose="020B0502020104020203" pitchFamily="34" charset="0"/>
              </a:rPr>
              <a:t>Technology &amp; </a:t>
            </a:r>
          </a:p>
          <a:p>
            <a:pPr algn="ctr"/>
            <a:r>
              <a:rPr lang="en-US" dirty="0">
                <a:latin typeface="Gill Sans MT" panose="020B0502020104020203" pitchFamily="34" charset="0"/>
              </a:rPr>
              <a:t>Markets</a:t>
            </a:r>
          </a:p>
        </p:txBody>
      </p:sp>
      <p:sp>
        <p:nvSpPr>
          <p:cNvPr id="21" name="TextBox 20"/>
          <p:cNvSpPr txBox="1"/>
          <p:nvPr/>
        </p:nvSpPr>
        <p:spPr>
          <a:xfrm>
            <a:off x="5350203" y="370520"/>
            <a:ext cx="1920985" cy="646331"/>
          </a:xfrm>
          <a:prstGeom prst="rect">
            <a:avLst/>
          </a:prstGeom>
          <a:noFill/>
        </p:spPr>
        <p:txBody>
          <a:bodyPr wrap="square" rtlCol="0">
            <a:spAutoFit/>
          </a:bodyPr>
          <a:lstStyle/>
          <a:p>
            <a:pPr algn="ctr"/>
            <a:r>
              <a:rPr lang="en-US" dirty="0">
                <a:latin typeface="Gill Sans MT" panose="020B0502020104020203" pitchFamily="34" charset="0"/>
              </a:rPr>
              <a:t>Population </a:t>
            </a:r>
          </a:p>
          <a:p>
            <a:pPr algn="ctr"/>
            <a:r>
              <a:rPr lang="en-US" dirty="0">
                <a:latin typeface="Gill Sans MT" panose="020B0502020104020203" pitchFamily="34" charset="0"/>
              </a:rPr>
              <a:t>Growth</a:t>
            </a:r>
          </a:p>
        </p:txBody>
      </p:sp>
      <p:sp>
        <p:nvSpPr>
          <p:cNvPr id="166" name="Rectangle 165"/>
          <p:cNvSpPr/>
          <p:nvPr/>
        </p:nvSpPr>
        <p:spPr>
          <a:xfrm>
            <a:off x="1563694" y="2635753"/>
            <a:ext cx="932043" cy="112592"/>
          </a:xfrm>
          <a:prstGeom prst="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59" name="Rectangle 158"/>
          <p:cNvSpPr/>
          <p:nvPr/>
        </p:nvSpPr>
        <p:spPr>
          <a:xfrm rot="10800000">
            <a:off x="6950199" y="3346787"/>
            <a:ext cx="1018435" cy="107461"/>
          </a:xfrm>
          <a:prstGeom prst="rect">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28" name="Circular Arrow 127"/>
          <p:cNvSpPr/>
          <p:nvPr/>
        </p:nvSpPr>
        <p:spPr>
          <a:xfrm rot="19161972">
            <a:off x="4212955" y="2545963"/>
            <a:ext cx="936284" cy="963845"/>
          </a:xfrm>
          <a:prstGeom prst="circularArrow">
            <a:avLst>
              <a:gd name="adj1" fmla="val 11233"/>
              <a:gd name="adj2" fmla="val 1142316"/>
              <a:gd name="adj3" fmla="val 20499279"/>
              <a:gd name="adj4" fmla="val 10978566"/>
              <a:gd name="adj5" fmla="val 13731"/>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Gill Sans MT" panose="020B0502020104020203" pitchFamily="34" charset="0"/>
            </a:endParaRPr>
          </a:p>
        </p:txBody>
      </p:sp>
      <p:sp>
        <p:nvSpPr>
          <p:cNvPr id="7" name="TextBox 6"/>
          <p:cNvSpPr txBox="1"/>
          <p:nvPr/>
        </p:nvSpPr>
        <p:spPr>
          <a:xfrm>
            <a:off x="3961602" y="2109315"/>
            <a:ext cx="1431611" cy="369332"/>
          </a:xfrm>
          <a:prstGeom prst="rect">
            <a:avLst/>
          </a:prstGeom>
          <a:noFill/>
        </p:spPr>
        <p:txBody>
          <a:bodyPr wrap="square" rtlCol="0">
            <a:spAutoFit/>
          </a:bodyPr>
          <a:lstStyle/>
          <a:p>
            <a:pPr algn="ctr"/>
            <a:r>
              <a:rPr lang="en-US" dirty="0">
                <a:latin typeface="Gill Sans MT" panose="020B0502020104020203" pitchFamily="34" charset="0"/>
              </a:rPr>
              <a:t>Demand</a:t>
            </a:r>
          </a:p>
        </p:txBody>
      </p:sp>
      <p:sp>
        <p:nvSpPr>
          <p:cNvPr id="139" name="Rectangle 138"/>
          <p:cNvSpPr/>
          <p:nvPr/>
        </p:nvSpPr>
        <p:spPr>
          <a:xfrm>
            <a:off x="3505436" y="2642443"/>
            <a:ext cx="1052228" cy="109607"/>
          </a:xfrm>
          <a:prstGeom prst="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2" name="Rectangle 141"/>
          <p:cNvSpPr/>
          <p:nvPr/>
        </p:nvSpPr>
        <p:spPr>
          <a:xfrm>
            <a:off x="4467063" y="2699800"/>
            <a:ext cx="67902" cy="599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3" name="Rectangle 142"/>
          <p:cNvSpPr/>
          <p:nvPr/>
        </p:nvSpPr>
        <p:spPr>
          <a:xfrm>
            <a:off x="4525147" y="2683679"/>
            <a:ext cx="32517" cy="648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4" name="Rectangle 143"/>
          <p:cNvSpPr/>
          <p:nvPr/>
        </p:nvSpPr>
        <p:spPr>
          <a:xfrm rot="4136620">
            <a:off x="4507976" y="2654605"/>
            <a:ext cx="45719" cy="1598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nvGrpSpPr>
          <p:cNvPr id="152" name="Group 151"/>
          <p:cNvGrpSpPr/>
          <p:nvPr/>
        </p:nvGrpSpPr>
        <p:grpSpPr>
          <a:xfrm rot="10800000">
            <a:off x="4256474" y="2606326"/>
            <a:ext cx="1670450" cy="963845"/>
            <a:chOff x="9101327" y="5606904"/>
            <a:chExt cx="2348673" cy="1285127"/>
          </a:xfrm>
        </p:grpSpPr>
        <p:sp>
          <p:nvSpPr>
            <p:cNvPr id="145" name="Circular Arrow 144"/>
            <p:cNvSpPr/>
            <p:nvPr/>
          </p:nvSpPr>
          <p:spPr>
            <a:xfrm rot="19161972">
              <a:off x="10133575" y="5606904"/>
              <a:ext cx="1316425" cy="1285127"/>
            </a:xfrm>
            <a:prstGeom prst="circularArrow">
              <a:avLst>
                <a:gd name="adj1" fmla="val 11233"/>
                <a:gd name="adj2" fmla="val 1142316"/>
                <a:gd name="adj3" fmla="val 20499279"/>
                <a:gd name="adj4" fmla="val 10978566"/>
                <a:gd name="adj5" fmla="val 13731"/>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Gill Sans MT" panose="020B0502020104020203" pitchFamily="34" charset="0"/>
              </a:endParaRPr>
            </a:p>
          </p:txBody>
        </p:sp>
        <p:sp>
          <p:nvSpPr>
            <p:cNvPr id="146" name="Rectangle 145"/>
            <p:cNvSpPr/>
            <p:nvPr/>
          </p:nvSpPr>
          <p:spPr>
            <a:xfrm>
              <a:off x="9101327" y="5738429"/>
              <a:ext cx="1500808" cy="142624"/>
            </a:xfrm>
            <a:prstGeom prst="rect">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7" name="Rectangle 146"/>
            <p:cNvSpPr/>
            <p:nvPr/>
          </p:nvSpPr>
          <p:spPr>
            <a:xfrm>
              <a:off x="10586381" y="5745552"/>
              <a:ext cx="61119" cy="114021"/>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8" name="Rectangle 147"/>
            <p:cNvSpPr/>
            <p:nvPr/>
          </p:nvSpPr>
          <p:spPr>
            <a:xfrm>
              <a:off x="10375595" y="5832552"/>
              <a:ext cx="182849" cy="60959"/>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9" name="Rectangle 148"/>
            <p:cNvSpPr/>
            <p:nvPr/>
          </p:nvSpPr>
          <p:spPr>
            <a:xfrm>
              <a:off x="10577005" y="5798452"/>
              <a:ext cx="64281" cy="61123"/>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50" name="Rectangle 149"/>
            <p:cNvSpPr/>
            <p:nvPr/>
          </p:nvSpPr>
          <p:spPr>
            <a:xfrm rot="4136620">
              <a:off x="10569493" y="5747205"/>
              <a:ext cx="47809" cy="224743"/>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grpSp>
        <p:nvGrpSpPr>
          <p:cNvPr id="153" name="Group 152"/>
          <p:cNvGrpSpPr/>
          <p:nvPr/>
        </p:nvGrpSpPr>
        <p:grpSpPr>
          <a:xfrm>
            <a:off x="2174813" y="1948291"/>
            <a:ext cx="1411243" cy="1973883"/>
            <a:chOff x="2840992" y="2072227"/>
            <a:chExt cx="1984224" cy="2118673"/>
          </a:xfrm>
        </p:grpSpPr>
        <p:sp>
          <p:nvSpPr>
            <p:cNvPr id="31" name="Rounded Rectangle 30"/>
            <p:cNvSpPr/>
            <p:nvPr/>
          </p:nvSpPr>
          <p:spPr>
            <a:xfrm>
              <a:off x="2876321" y="2072227"/>
              <a:ext cx="1943481" cy="2118673"/>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pic>
          <p:nvPicPr>
            <p:cNvPr id="32" name="Picture 31"/>
            <p:cNvPicPr>
              <a:picLocks noChangeAspect="1"/>
            </p:cNvPicPr>
            <p:nvPr/>
          </p:nvPicPr>
          <p:blipFill>
            <a:blip r:embed="rId3"/>
            <a:stretch>
              <a:fillRect/>
            </a:stretch>
          </p:blipFill>
          <p:spPr>
            <a:xfrm>
              <a:off x="3986688" y="3204329"/>
              <a:ext cx="648242" cy="508598"/>
            </a:xfrm>
            <a:prstGeom prst="rect">
              <a:avLst/>
            </a:prstGeom>
          </p:spPr>
        </p:pic>
        <p:pic>
          <p:nvPicPr>
            <p:cNvPr id="67" name="Picture 66"/>
            <p:cNvPicPr>
              <a:picLocks noChangeAspect="1"/>
            </p:cNvPicPr>
            <p:nvPr/>
          </p:nvPicPr>
          <p:blipFill>
            <a:blip r:embed="rId4"/>
            <a:stretch>
              <a:fillRect/>
            </a:stretch>
          </p:blipFill>
          <p:spPr>
            <a:xfrm>
              <a:off x="3171725" y="3131563"/>
              <a:ext cx="643054" cy="685923"/>
            </a:xfrm>
            <a:prstGeom prst="rect">
              <a:avLst/>
            </a:prstGeom>
          </p:spPr>
        </p:pic>
        <p:sp>
          <p:nvSpPr>
            <p:cNvPr id="68" name="TextBox 67"/>
            <p:cNvSpPr txBox="1"/>
            <p:nvPr/>
          </p:nvSpPr>
          <p:spPr>
            <a:xfrm>
              <a:off x="2840992" y="2158791"/>
              <a:ext cx="1984224" cy="693741"/>
            </a:xfrm>
            <a:prstGeom prst="rect">
              <a:avLst/>
            </a:prstGeom>
            <a:noFill/>
          </p:spPr>
          <p:txBody>
            <a:bodyPr wrap="square" rtlCol="0">
              <a:spAutoFit/>
            </a:bodyPr>
            <a:lstStyle/>
            <a:p>
              <a:pPr algn="ctr"/>
              <a:r>
                <a:rPr lang="en-US" dirty="0">
                  <a:latin typeface="Gill Sans MT" panose="020B0502020104020203" pitchFamily="34" charset="0"/>
                </a:rPr>
                <a:t>Thermal &amp; Hydro</a:t>
              </a:r>
            </a:p>
          </p:txBody>
        </p:sp>
      </p:grpSp>
      <p:grpSp>
        <p:nvGrpSpPr>
          <p:cNvPr id="154" name="Group 153"/>
          <p:cNvGrpSpPr/>
          <p:nvPr/>
        </p:nvGrpSpPr>
        <p:grpSpPr>
          <a:xfrm>
            <a:off x="5863579" y="1953984"/>
            <a:ext cx="1314758" cy="1968192"/>
            <a:chOff x="7712209" y="2086692"/>
            <a:chExt cx="1848565" cy="2104208"/>
          </a:xfrm>
        </p:grpSpPr>
        <p:sp>
          <p:nvSpPr>
            <p:cNvPr id="38" name="Rounded Rectangle 37"/>
            <p:cNvSpPr/>
            <p:nvPr/>
          </p:nvSpPr>
          <p:spPr>
            <a:xfrm>
              <a:off x="7712209" y="2086692"/>
              <a:ext cx="1586223" cy="2104208"/>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pic>
          <p:nvPicPr>
            <p:cNvPr id="62" name="Picture 61"/>
            <p:cNvPicPr>
              <a:picLocks noChangeAspect="1"/>
            </p:cNvPicPr>
            <p:nvPr/>
          </p:nvPicPr>
          <p:blipFill>
            <a:blip r:embed="rId5"/>
            <a:stretch>
              <a:fillRect/>
            </a:stretch>
          </p:blipFill>
          <p:spPr>
            <a:xfrm>
              <a:off x="8032472" y="2846534"/>
              <a:ext cx="818587" cy="621432"/>
            </a:xfrm>
            <a:prstGeom prst="rect">
              <a:avLst/>
            </a:prstGeom>
          </p:spPr>
        </p:pic>
        <p:pic>
          <p:nvPicPr>
            <p:cNvPr id="65" name="Picture 64"/>
            <p:cNvPicPr>
              <a:picLocks noChangeAspect="1"/>
            </p:cNvPicPr>
            <p:nvPr/>
          </p:nvPicPr>
          <p:blipFill>
            <a:blip r:embed="rId6"/>
            <a:stretch>
              <a:fillRect/>
            </a:stretch>
          </p:blipFill>
          <p:spPr>
            <a:xfrm>
              <a:off x="8045286" y="3605573"/>
              <a:ext cx="794778" cy="437255"/>
            </a:xfrm>
            <a:prstGeom prst="rect">
              <a:avLst/>
            </a:prstGeom>
          </p:spPr>
        </p:pic>
        <p:sp>
          <p:nvSpPr>
            <p:cNvPr id="69" name="TextBox 68"/>
            <p:cNvSpPr txBox="1"/>
            <p:nvPr/>
          </p:nvSpPr>
          <p:spPr>
            <a:xfrm>
              <a:off x="7965706" y="2160392"/>
              <a:ext cx="1595068" cy="690997"/>
            </a:xfrm>
            <a:prstGeom prst="rect">
              <a:avLst/>
            </a:prstGeom>
            <a:noFill/>
          </p:spPr>
          <p:txBody>
            <a:bodyPr wrap="square" rtlCol="0">
              <a:spAutoFit/>
            </a:bodyPr>
            <a:lstStyle/>
            <a:p>
              <a:r>
                <a:rPr lang="en-US" dirty="0" smtClean="0">
                  <a:latin typeface="Gill Sans MT" panose="020B0502020104020203" pitchFamily="34" charset="0"/>
                </a:rPr>
                <a:t>Food </a:t>
              </a:r>
              <a:r>
                <a:rPr lang="en-US" dirty="0">
                  <a:latin typeface="Gill Sans MT" panose="020B0502020104020203" pitchFamily="34" charset="0"/>
                </a:rPr>
                <a:t>&amp; Urban</a:t>
              </a:r>
            </a:p>
          </p:txBody>
        </p:sp>
      </p:grpSp>
      <p:sp>
        <p:nvSpPr>
          <p:cNvPr id="162" name="Rectangle 161"/>
          <p:cNvSpPr/>
          <p:nvPr/>
        </p:nvSpPr>
        <p:spPr>
          <a:xfrm rot="9697739">
            <a:off x="4823251" y="3414261"/>
            <a:ext cx="43470" cy="34289"/>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165" name="Circular Arrow 164"/>
          <p:cNvSpPr/>
          <p:nvPr/>
        </p:nvSpPr>
        <p:spPr>
          <a:xfrm rot="10800000">
            <a:off x="6720298" y="2741509"/>
            <a:ext cx="898423" cy="617931"/>
          </a:xfrm>
          <a:prstGeom prst="circularArrow">
            <a:avLst>
              <a:gd name="adj1" fmla="val 10010"/>
              <a:gd name="adj2" fmla="val 830078"/>
              <a:gd name="adj3" fmla="val 21027578"/>
              <a:gd name="adj4" fmla="val 15455304"/>
              <a:gd name="adj5" fmla="val 14034"/>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Gill Sans MT" panose="020B0502020104020203" pitchFamily="34" charset="0"/>
            </a:endParaRPr>
          </a:p>
        </p:txBody>
      </p:sp>
      <p:grpSp>
        <p:nvGrpSpPr>
          <p:cNvPr id="254" name="Group 253"/>
          <p:cNvGrpSpPr/>
          <p:nvPr/>
        </p:nvGrpSpPr>
        <p:grpSpPr>
          <a:xfrm>
            <a:off x="7158054" y="1953984"/>
            <a:ext cx="2057507" cy="1968192"/>
            <a:chOff x="7155112" y="2057400"/>
            <a:chExt cx="2057507" cy="1968192"/>
          </a:xfrm>
        </p:grpSpPr>
        <p:sp>
          <p:nvSpPr>
            <p:cNvPr id="39" name="Rounded Rectangle 38"/>
            <p:cNvSpPr/>
            <p:nvPr/>
          </p:nvSpPr>
          <p:spPr>
            <a:xfrm>
              <a:off x="7155112" y="2057400"/>
              <a:ext cx="1727031" cy="196819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pic>
          <p:nvPicPr>
            <p:cNvPr id="40" name="Picture 39"/>
            <p:cNvPicPr>
              <a:picLocks noChangeAspect="1"/>
            </p:cNvPicPr>
            <p:nvPr/>
          </p:nvPicPr>
          <p:blipFill>
            <a:blip r:embed="rId7"/>
            <a:stretch>
              <a:fillRect/>
            </a:stretch>
          </p:blipFill>
          <p:spPr>
            <a:xfrm>
              <a:off x="7271681" y="2775280"/>
              <a:ext cx="1372530" cy="1177208"/>
            </a:xfrm>
            <a:prstGeom prst="rect">
              <a:avLst/>
            </a:prstGeom>
          </p:spPr>
        </p:pic>
        <p:sp>
          <p:nvSpPr>
            <p:cNvPr id="2" name="Oval 1"/>
            <p:cNvSpPr/>
            <p:nvPr/>
          </p:nvSpPr>
          <p:spPr>
            <a:xfrm flipH="1" flipV="1">
              <a:off x="7997783" y="3023109"/>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1" name="Oval 40"/>
            <p:cNvSpPr/>
            <p:nvPr/>
          </p:nvSpPr>
          <p:spPr>
            <a:xfrm flipH="1" flipV="1">
              <a:off x="8432983" y="3705104"/>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4" name="Oval 43"/>
            <p:cNvSpPr/>
            <p:nvPr/>
          </p:nvSpPr>
          <p:spPr>
            <a:xfrm flipH="1" flipV="1">
              <a:off x="8086348" y="3166911"/>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5" name="Oval 44"/>
            <p:cNvSpPr/>
            <p:nvPr/>
          </p:nvSpPr>
          <p:spPr>
            <a:xfrm flipH="1" flipV="1">
              <a:off x="8162830" y="3403301"/>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6" name="Oval 45"/>
            <p:cNvSpPr/>
            <p:nvPr/>
          </p:nvSpPr>
          <p:spPr>
            <a:xfrm flipH="1" flipV="1">
              <a:off x="8282029" y="3482995"/>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7" name="Oval 46"/>
            <p:cNvSpPr/>
            <p:nvPr/>
          </p:nvSpPr>
          <p:spPr>
            <a:xfrm flipH="1" flipV="1">
              <a:off x="7995639" y="3379298"/>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8" name="Oval 47"/>
            <p:cNvSpPr/>
            <p:nvPr/>
          </p:nvSpPr>
          <p:spPr>
            <a:xfrm flipH="1" flipV="1">
              <a:off x="7544661" y="2975834"/>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71" name="TextBox 70"/>
            <p:cNvSpPr txBox="1"/>
            <p:nvPr/>
          </p:nvSpPr>
          <p:spPr>
            <a:xfrm>
              <a:off x="7442488" y="2111345"/>
              <a:ext cx="1770131" cy="646331"/>
            </a:xfrm>
            <a:prstGeom prst="rect">
              <a:avLst/>
            </a:prstGeom>
            <a:noFill/>
          </p:spPr>
          <p:txBody>
            <a:bodyPr wrap="square" rtlCol="0">
              <a:spAutoFit/>
            </a:bodyPr>
            <a:lstStyle/>
            <a:p>
              <a:r>
                <a:rPr lang="en-US" dirty="0">
                  <a:latin typeface="Gill Sans MT" panose="020B0502020104020203" pitchFamily="34" charset="0"/>
                </a:rPr>
                <a:t>Watershed Hydrology</a:t>
              </a:r>
            </a:p>
          </p:txBody>
        </p:sp>
        <p:cxnSp>
          <p:nvCxnSpPr>
            <p:cNvPr id="74" name="Straight Connector 73"/>
            <p:cNvCxnSpPr>
              <a:stCxn id="48" idx="2"/>
              <a:endCxn id="2" idx="6"/>
            </p:cNvCxnSpPr>
            <p:nvPr/>
          </p:nvCxnSpPr>
          <p:spPr>
            <a:xfrm>
              <a:off x="7590185" y="2999837"/>
              <a:ext cx="407598" cy="47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2" idx="5"/>
              <a:endCxn id="44" idx="5"/>
            </p:cNvCxnSpPr>
            <p:nvPr/>
          </p:nvCxnSpPr>
          <p:spPr>
            <a:xfrm>
              <a:off x="8004450" y="3030140"/>
              <a:ext cx="88565" cy="143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44" idx="0"/>
              <a:endCxn id="45" idx="5"/>
            </p:cNvCxnSpPr>
            <p:nvPr/>
          </p:nvCxnSpPr>
          <p:spPr>
            <a:xfrm>
              <a:off x="8109110" y="3214917"/>
              <a:ext cx="60387" cy="195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47" idx="2"/>
              <a:endCxn id="45" idx="6"/>
            </p:cNvCxnSpPr>
            <p:nvPr/>
          </p:nvCxnSpPr>
          <p:spPr>
            <a:xfrm>
              <a:off x="8041163" y="3403301"/>
              <a:ext cx="121667" cy="240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45" idx="1"/>
              <a:endCxn id="46" idx="5"/>
            </p:cNvCxnSpPr>
            <p:nvPr/>
          </p:nvCxnSpPr>
          <p:spPr>
            <a:xfrm>
              <a:off x="8201688" y="3444277"/>
              <a:ext cx="87008" cy="45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46" idx="1"/>
              <a:endCxn id="41" idx="5"/>
            </p:cNvCxnSpPr>
            <p:nvPr/>
          </p:nvCxnSpPr>
          <p:spPr>
            <a:xfrm>
              <a:off x="8320886" y="3523970"/>
              <a:ext cx="118764" cy="188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7" name="Right Arrow 166"/>
          <p:cNvSpPr/>
          <p:nvPr/>
        </p:nvSpPr>
        <p:spPr>
          <a:xfrm>
            <a:off x="5034826" y="2570433"/>
            <a:ext cx="805990" cy="257000"/>
          </a:xfrm>
          <a:prstGeom prst="right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280" name="Right Arrow 279"/>
          <p:cNvSpPr/>
          <p:nvPr/>
        </p:nvSpPr>
        <p:spPr>
          <a:xfrm rot="10800000">
            <a:off x="3594794" y="3274704"/>
            <a:ext cx="786435" cy="257000"/>
          </a:xfrm>
          <a:prstGeom prst="rightArrow">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grpSp>
        <p:nvGrpSpPr>
          <p:cNvPr id="33" name="Group 32"/>
          <p:cNvGrpSpPr/>
          <p:nvPr/>
        </p:nvGrpSpPr>
        <p:grpSpPr>
          <a:xfrm>
            <a:off x="177919" y="1973582"/>
            <a:ext cx="1854475" cy="1948592"/>
            <a:chOff x="174977" y="2201092"/>
            <a:chExt cx="1854475" cy="1812266"/>
          </a:xfrm>
        </p:grpSpPr>
        <p:sp>
          <p:nvSpPr>
            <p:cNvPr id="24" name="Rounded Rectangle 23"/>
            <p:cNvSpPr/>
            <p:nvPr/>
          </p:nvSpPr>
          <p:spPr>
            <a:xfrm>
              <a:off x="234892" y="2201092"/>
              <a:ext cx="1794560" cy="1812266"/>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pic>
          <p:nvPicPr>
            <p:cNvPr id="28" name="Picture 8" descr="https://image.freepik.com/free-icon/wind-turbine_318-2992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478" y="2932747"/>
              <a:ext cx="507836" cy="5355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9"/>
            <a:stretch>
              <a:fillRect/>
            </a:stretch>
          </p:blipFill>
          <p:spPr>
            <a:xfrm>
              <a:off x="1132585" y="2792045"/>
              <a:ext cx="641929" cy="676920"/>
            </a:xfrm>
            <a:prstGeom prst="rect">
              <a:avLst/>
            </a:prstGeom>
          </p:spPr>
        </p:pic>
        <p:pic>
          <p:nvPicPr>
            <p:cNvPr id="30" name="Picture 14" descr="Image result for battery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53673" y="3500702"/>
              <a:ext cx="559636" cy="417525"/>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174977" y="2263735"/>
              <a:ext cx="1850163" cy="601113"/>
            </a:xfrm>
            <a:prstGeom prst="rect">
              <a:avLst/>
            </a:prstGeom>
            <a:noFill/>
          </p:spPr>
          <p:txBody>
            <a:bodyPr wrap="square" rtlCol="0">
              <a:spAutoFit/>
            </a:bodyPr>
            <a:lstStyle/>
            <a:p>
              <a:pPr algn="ctr"/>
              <a:r>
                <a:rPr lang="en-US" dirty="0">
                  <a:latin typeface="Gill Sans MT" panose="020B0502020104020203" pitchFamily="34" charset="0"/>
                </a:rPr>
                <a:t>Renewables </a:t>
              </a:r>
              <a:r>
                <a:rPr lang="en-US" dirty="0" smtClean="0">
                  <a:latin typeface="Gill Sans MT" panose="020B0502020104020203" pitchFamily="34" charset="0"/>
                </a:rPr>
                <a:t>&amp; Storage</a:t>
              </a:r>
              <a:endParaRPr lang="en-US" dirty="0">
                <a:latin typeface="Gill Sans MT" panose="020B0502020104020203" pitchFamily="34" charset="0"/>
              </a:endParaRPr>
            </a:p>
          </p:txBody>
        </p:sp>
        <p:pic>
          <p:nvPicPr>
            <p:cNvPr id="317" name="Picture 316"/>
            <p:cNvPicPr>
              <a:picLocks noChangeAspect="1"/>
            </p:cNvPicPr>
            <p:nvPr/>
          </p:nvPicPr>
          <p:blipFill>
            <a:blip r:embed="rId11"/>
            <a:stretch>
              <a:fillRect/>
            </a:stretch>
          </p:blipFill>
          <p:spPr>
            <a:xfrm>
              <a:off x="363128" y="3579078"/>
              <a:ext cx="770896" cy="284521"/>
            </a:xfrm>
            <a:prstGeom prst="rect">
              <a:avLst/>
            </a:prstGeom>
          </p:spPr>
        </p:pic>
      </p:grpSp>
      <p:sp>
        <p:nvSpPr>
          <p:cNvPr id="8" name="Rectangle 7"/>
          <p:cNvSpPr/>
          <p:nvPr/>
        </p:nvSpPr>
        <p:spPr>
          <a:xfrm>
            <a:off x="4492788" y="2649994"/>
            <a:ext cx="113941" cy="7151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98" name="Rectangle 97"/>
          <p:cNvSpPr/>
          <p:nvPr/>
        </p:nvSpPr>
        <p:spPr>
          <a:xfrm>
            <a:off x="4383329" y="2706053"/>
            <a:ext cx="87107" cy="7997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pic>
        <p:nvPicPr>
          <p:cNvPr id="88" name="Picture 87" descr="Image result for electric power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80655" y="2930707"/>
            <a:ext cx="256244" cy="27971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Related imag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563" r="27069"/>
          <a:stretch/>
        </p:blipFill>
        <p:spPr bwMode="auto">
          <a:xfrm>
            <a:off x="5238462" y="2846411"/>
            <a:ext cx="263572" cy="42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5171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6" name="Straight Connector 215"/>
          <p:cNvCxnSpPr>
            <a:stCxn id="38" idx="2"/>
          </p:cNvCxnSpPr>
          <p:nvPr/>
        </p:nvCxnSpPr>
        <p:spPr>
          <a:xfrm flipH="1">
            <a:off x="5903247" y="3922176"/>
            <a:ext cx="524418" cy="1266135"/>
          </a:xfrm>
          <a:prstGeom prst="line">
            <a:avLst/>
          </a:prstGeom>
          <a:ln w="12700">
            <a:solidFill>
              <a:srgbClr val="FFC000"/>
            </a:solidFill>
          </a:ln>
          <a:effectLst>
            <a:glow rad="50800">
              <a:srgbClr val="CC0E88">
                <a:alpha val="60000"/>
              </a:srgbClr>
            </a:glow>
          </a:effectLst>
        </p:spPr>
        <p:style>
          <a:lnRef idx="1">
            <a:schemeClr val="accent1"/>
          </a:lnRef>
          <a:fillRef idx="0">
            <a:schemeClr val="accent1"/>
          </a:fillRef>
          <a:effectRef idx="0">
            <a:schemeClr val="accent1"/>
          </a:effectRef>
          <a:fontRef idx="minor">
            <a:schemeClr val="tx1"/>
          </a:fontRef>
        </p:style>
      </p:cxnSp>
      <p:cxnSp>
        <p:nvCxnSpPr>
          <p:cNvPr id="328" name="Straight Connector 327"/>
          <p:cNvCxnSpPr>
            <a:stCxn id="38" idx="2"/>
          </p:cNvCxnSpPr>
          <p:nvPr/>
        </p:nvCxnSpPr>
        <p:spPr>
          <a:xfrm flipH="1">
            <a:off x="4534965" y="3922176"/>
            <a:ext cx="1892700" cy="1569262"/>
          </a:xfrm>
          <a:prstGeom prst="line">
            <a:avLst/>
          </a:prstGeom>
          <a:ln w="12700">
            <a:solidFill>
              <a:srgbClr val="FFC000"/>
            </a:solidFill>
          </a:ln>
          <a:effectLst>
            <a:glow rad="50800">
              <a:srgbClr val="CC0E88">
                <a:alpha val="60000"/>
              </a:srgbClr>
            </a:glow>
          </a:effectLst>
        </p:spPr>
        <p:style>
          <a:lnRef idx="1">
            <a:schemeClr val="accent1"/>
          </a:lnRef>
          <a:fillRef idx="0">
            <a:schemeClr val="accent1"/>
          </a:fillRef>
          <a:effectRef idx="0">
            <a:schemeClr val="accent1"/>
          </a:effectRef>
          <a:fontRef idx="minor">
            <a:schemeClr val="tx1"/>
          </a:fontRef>
        </p:style>
      </p:cxnSp>
      <p:cxnSp>
        <p:nvCxnSpPr>
          <p:cNvPr id="331" name="Straight Connector 330"/>
          <p:cNvCxnSpPr>
            <a:stCxn id="38" idx="2"/>
          </p:cNvCxnSpPr>
          <p:nvPr/>
        </p:nvCxnSpPr>
        <p:spPr>
          <a:xfrm flipH="1">
            <a:off x="3334265" y="3922176"/>
            <a:ext cx="3093400" cy="1256119"/>
          </a:xfrm>
          <a:prstGeom prst="line">
            <a:avLst/>
          </a:prstGeom>
          <a:ln w="12700">
            <a:solidFill>
              <a:srgbClr val="FFC000"/>
            </a:solidFill>
          </a:ln>
          <a:effectLst>
            <a:glow rad="50800">
              <a:srgbClr val="CC0E88">
                <a:alpha val="60000"/>
              </a:srgbClr>
            </a:glow>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a:stCxn id="24" idx="2"/>
          </p:cNvCxnSpPr>
          <p:nvPr/>
        </p:nvCxnSpPr>
        <p:spPr>
          <a:xfrm>
            <a:off x="1135114" y="3922174"/>
            <a:ext cx="2199151" cy="1256121"/>
          </a:xfrm>
          <a:prstGeom prst="line">
            <a:avLst/>
          </a:prstGeom>
          <a:ln w="12700">
            <a:solidFill>
              <a:srgbClr val="FFC000"/>
            </a:solidFill>
          </a:ln>
          <a:effectLst>
            <a:glow rad="50800">
              <a:srgbClr val="CC0E88">
                <a:alpha val="60000"/>
              </a:srgbClr>
            </a:glow>
          </a:effectLst>
        </p:spPr>
        <p:style>
          <a:lnRef idx="1">
            <a:schemeClr val="accent1"/>
          </a:lnRef>
          <a:fillRef idx="0">
            <a:schemeClr val="accent1"/>
          </a:fillRef>
          <a:effectRef idx="0">
            <a:schemeClr val="accent1"/>
          </a:effectRef>
          <a:fontRef idx="minor">
            <a:schemeClr val="tx1"/>
          </a:fontRef>
        </p:style>
      </p:cxnSp>
      <p:cxnSp>
        <p:nvCxnSpPr>
          <p:cNvPr id="212" name="Straight Connector 211"/>
          <p:cNvCxnSpPr>
            <a:stCxn id="24" idx="2"/>
          </p:cNvCxnSpPr>
          <p:nvPr/>
        </p:nvCxnSpPr>
        <p:spPr>
          <a:xfrm>
            <a:off x="1135114" y="3922174"/>
            <a:ext cx="3399851" cy="1569264"/>
          </a:xfrm>
          <a:prstGeom prst="line">
            <a:avLst/>
          </a:prstGeom>
          <a:ln w="12700">
            <a:solidFill>
              <a:srgbClr val="FFC000"/>
            </a:solidFill>
          </a:ln>
          <a:effectLst>
            <a:glow rad="50800">
              <a:srgbClr val="CC0E88">
                <a:alpha val="60000"/>
              </a:srgbClr>
            </a:glow>
          </a:effectLst>
        </p:spPr>
        <p:style>
          <a:lnRef idx="1">
            <a:schemeClr val="accent1"/>
          </a:lnRef>
          <a:fillRef idx="0">
            <a:schemeClr val="accent1"/>
          </a:fillRef>
          <a:effectRef idx="0">
            <a:schemeClr val="accent1"/>
          </a:effectRef>
          <a:fontRef idx="minor">
            <a:schemeClr val="tx1"/>
          </a:fontRef>
        </p:style>
      </p:cxnSp>
      <p:cxnSp>
        <p:nvCxnSpPr>
          <p:cNvPr id="214" name="Straight Connector 213"/>
          <p:cNvCxnSpPr>
            <a:stCxn id="24" idx="2"/>
          </p:cNvCxnSpPr>
          <p:nvPr/>
        </p:nvCxnSpPr>
        <p:spPr>
          <a:xfrm>
            <a:off x="1135114" y="3922174"/>
            <a:ext cx="4768133" cy="1266137"/>
          </a:xfrm>
          <a:prstGeom prst="line">
            <a:avLst/>
          </a:prstGeom>
          <a:ln w="12700">
            <a:solidFill>
              <a:srgbClr val="FFC000"/>
            </a:solidFill>
          </a:ln>
          <a:effectLst>
            <a:glow rad="50800">
              <a:srgbClr val="CC0E88">
                <a:alpha val="60000"/>
              </a:srgbClr>
            </a:glow>
          </a:effectLst>
        </p:spPr>
        <p:style>
          <a:lnRef idx="1">
            <a:schemeClr val="accent1"/>
          </a:lnRef>
          <a:fillRef idx="0">
            <a:schemeClr val="accent1"/>
          </a:fillRef>
          <a:effectRef idx="0">
            <a:schemeClr val="accent1"/>
          </a:effectRef>
          <a:fontRef idx="minor">
            <a:schemeClr val="tx1"/>
          </a:fontRef>
        </p:style>
      </p:cxnSp>
      <p:cxnSp>
        <p:nvCxnSpPr>
          <p:cNvPr id="218" name="Straight Connector 217"/>
          <p:cNvCxnSpPr>
            <a:stCxn id="39" idx="2"/>
          </p:cNvCxnSpPr>
          <p:nvPr/>
        </p:nvCxnSpPr>
        <p:spPr>
          <a:xfrm flipH="1">
            <a:off x="5903247" y="3922176"/>
            <a:ext cx="2118323" cy="1266135"/>
          </a:xfrm>
          <a:prstGeom prst="line">
            <a:avLst/>
          </a:prstGeom>
          <a:ln w="12700">
            <a:solidFill>
              <a:srgbClr val="FFC000"/>
            </a:solidFill>
          </a:ln>
          <a:effectLst>
            <a:glow rad="50800">
              <a:srgbClr val="CC0E88">
                <a:alpha val="60000"/>
              </a:srgbClr>
            </a:glow>
          </a:effectLst>
        </p:spPr>
        <p:style>
          <a:lnRef idx="1">
            <a:schemeClr val="accent1"/>
          </a:lnRef>
          <a:fillRef idx="0">
            <a:schemeClr val="accent1"/>
          </a:fillRef>
          <a:effectRef idx="0">
            <a:schemeClr val="accent1"/>
          </a:effectRef>
          <a:fontRef idx="minor">
            <a:schemeClr val="tx1"/>
          </a:fontRef>
        </p:style>
      </p:cxnSp>
      <p:cxnSp>
        <p:nvCxnSpPr>
          <p:cNvPr id="224" name="Straight Connector 223"/>
          <p:cNvCxnSpPr>
            <a:stCxn id="31" idx="2"/>
          </p:cNvCxnSpPr>
          <p:nvPr/>
        </p:nvCxnSpPr>
        <p:spPr>
          <a:xfrm>
            <a:off x="2891073" y="3922174"/>
            <a:ext cx="443192" cy="1256121"/>
          </a:xfrm>
          <a:prstGeom prst="line">
            <a:avLst/>
          </a:prstGeom>
          <a:ln w="12700">
            <a:solidFill>
              <a:srgbClr val="FFC000"/>
            </a:solidFill>
          </a:ln>
          <a:effectLst>
            <a:glow rad="50800">
              <a:srgbClr val="CC0E88">
                <a:alpha val="60000"/>
              </a:srgbClr>
            </a:glow>
          </a:effectLst>
        </p:spPr>
        <p:style>
          <a:lnRef idx="1">
            <a:schemeClr val="accent1"/>
          </a:lnRef>
          <a:fillRef idx="0">
            <a:schemeClr val="accent1"/>
          </a:fillRef>
          <a:effectRef idx="0">
            <a:schemeClr val="accent1"/>
          </a:effectRef>
          <a:fontRef idx="minor">
            <a:schemeClr val="tx1"/>
          </a:fontRef>
        </p:style>
      </p:cxnSp>
      <p:cxnSp>
        <p:nvCxnSpPr>
          <p:cNvPr id="226" name="Straight Connector 225"/>
          <p:cNvCxnSpPr>
            <a:stCxn id="31" idx="2"/>
          </p:cNvCxnSpPr>
          <p:nvPr/>
        </p:nvCxnSpPr>
        <p:spPr>
          <a:xfrm>
            <a:off x="2891073" y="3922174"/>
            <a:ext cx="1643892" cy="1569264"/>
          </a:xfrm>
          <a:prstGeom prst="line">
            <a:avLst/>
          </a:prstGeom>
          <a:ln w="12700">
            <a:solidFill>
              <a:srgbClr val="FFC000"/>
            </a:solidFill>
          </a:ln>
          <a:effectLst>
            <a:glow rad="50800">
              <a:srgbClr val="CC0E88">
                <a:alpha val="60000"/>
              </a:srgbClr>
            </a:glow>
          </a:effectLst>
        </p:spPr>
        <p:style>
          <a:lnRef idx="1">
            <a:schemeClr val="accent1"/>
          </a:lnRef>
          <a:fillRef idx="0">
            <a:schemeClr val="accent1"/>
          </a:fillRef>
          <a:effectRef idx="0">
            <a:schemeClr val="accent1"/>
          </a:effectRef>
          <a:fontRef idx="minor">
            <a:schemeClr val="tx1"/>
          </a:fontRef>
        </p:style>
      </p:cxnSp>
      <p:cxnSp>
        <p:nvCxnSpPr>
          <p:cNvPr id="228" name="Straight Connector 227"/>
          <p:cNvCxnSpPr>
            <a:stCxn id="31" idx="2"/>
          </p:cNvCxnSpPr>
          <p:nvPr/>
        </p:nvCxnSpPr>
        <p:spPr>
          <a:xfrm>
            <a:off x="2891073" y="3922174"/>
            <a:ext cx="3012174" cy="1266137"/>
          </a:xfrm>
          <a:prstGeom prst="line">
            <a:avLst/>
          </a:prstGeom>
          <a:ln w="12700">
            <a:solidFill>
              <a:srgbClr val="FFC000"/>
            </a:solidFill>
          </a:ln>
          <a:effectLst>
            <a:glow rad="50800">
              <a:srgbClr val="CC0E88">
                <a:alpha val="60000"/>
              </a:srgbClr>
            </a:glow>
          </a:effectLst>
        </p:spPr>
        <p:style>
          <a:lnRef idx="1">
            <a:schemeClr val="accent1"/>
          </a:lnRef>
          <a:fillRef idx="0">
            <a:schemeClr val="accent1"/>
          </a:fillRef>
          <a:effectRef idx="0">
            <a:schemeClr val="accent1"/>
          </a:effectRef>
          <a:fontRef idx="minor">
            <a:schemeClr val="tx1"/>
          </a:fontRef>
        </p:style>
      </p:cxnSp>
      <p:cxnSp>
        <p:nvCxnSpPr>
          <p:cNvPr id="189" name="Straight Connector 188"/>
          <p:cNvCxnSpPr>
            <a:stCxn id="4" idx="2"/>
            <a:endCxn id="34" idx="0"/>
          </p:cNvCxnSpPr>
          <p:nvPr/>
        </p:nvCxnSpPr>
        <p:spPr>
          <a:xfrm flipH="1">
            <a:off x="4709333" y="748126"/>
            <a:ext cx="516" cy="1200166"/>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87" name="Straight Connector 186"/>
          <p:cNvCxnSpPr>
            <a:stCxn id="15" idx="2"/>
            <a:endCxn id="34" idx="0"/>
          </p:cNvCxnSpPr>
          <p:nvPr/>
        </p:nvCxnSpPr>
        <p:spPr>
          <a:xfrm>
            <a:off x="2927089" y="1013286"/>
            <a:ext cx="1782244" cy="935006"/>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205" name="Straight Connector 204"/>
          <p:cNvCxnSpPr>
            <a:stCxn id="34" idx="0"/>
            <a:endCxn id="21" idx="2"/>
          </p:cNvCxnSpPr>
          <p:nvPr/>
        </p:nvCxnSpPr>
        <p:spPr>
          <a:xfrm flipV="1">
            <a:off x="4709333" y="1016851"/>
            <a:ext cx="1601363" cy="931441"/>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3752359" y="1948292"/>
            <a:ext cx="1913947" cy="1973883"/>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cxnSp>
        <p:nvCxnSpPr>
          <p:cNvPr id="183" name="Straight Connector 182"/>
          <p:cNvCxnSpPr>
            <a:stCxn id="15" idx="2"/>
            <a:endCxn id="24" idx="0"/>
          </p:cNvCxnSpPr>
          <p:nvPr/>
        </p:nvCxnSpPr>
        <p:spPr>
          <a:xfrm flipH="1">
            <a:off x="1135114" y="1013286"/>
            <a:ext cx="1791975" cy="960296"/>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85" name="Straight Connector 184"/>
          <p:cNvCxnSpPr>
            <a:stCxn id="15" idx="2"/>
            <a:endCxn id="31" idx="0"/>
          </p:cNvCxnSpPr>
          <p:nvPr/>
        </p:nvCxnSpPr>
        <p:spPr>
          <a:xfrm flipH="1">
            <a:off x="2891073" y="1013286"/>
            <a:ext cx="36016" cy="935005"/>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91" name="Straight Connector 190"/>
          <p:cNvCxnSpPr>
            <a:stCxn id="4" idx="2"/>
            <a:endCxn id="31" idx="0"/>
          </p:cNvCxnSpPr>
          <p:nvPr/>
        </p:nvCxnSpPr>
        <p:spPr>
          <a:xfrm flipH="1">
            <a:off x="2891073" y="748126"/>
            <a:ext cx="1818776" cy="1200165"/>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4" idx="2"/>
            <a:endCxn id="24" idx="0"/>
          </p:cNvCxnSpPr>
          <p:nvPr/>
        </p:nvCxnSpPr>
        <p:spPr>
          <a:xfrm flipH="1">
            <a:off x="1135114" y="748126"/>
            <a:ext cx="3574735" cy="1225456"/>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95" name="Straight Connector 194"/>
          <p:cNvCxnSpPr>
            <a:stCxn id="4" idx="2"/>
            <a:endCxn id="38" idx="0"/>
          </p:cNvCxnSpPr>
          <p:nvPr/>
        </p:nvCxnSpPr>
        <p:spPr>
          <a:xfrm>
            <a:off x="4709849" y="748126"/>
            <a:ext cx="1717816" cy="1205858"/>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97" name="Straight Connector 196"/>
          <p:cNvCxnSpPr>
            <a:stCxn id="4" idx="2"/>
            <a:endCxn id="39" idx="0"/>
          </p:cNvCxnSpPr>
          <p:nvPr/>
        </p:nvCxnSpPr>
        <p:spPr>
          <a:xfrm>
            <a:off x="4709849" y="748126"/>
            <a:ext cx="3311721" cy="1205858"/>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199" name="Straight Connector 198"/>
          <p:cNvCxnSpPr>
            <a:stCxn id="21" idx="2"/>
            <a:endCxn id="38" idx="0"/>
          </p:cNvCxnSpPr>
          <p:nvPr/>
        </p:nvCxnSpPr>
        <p:spPr>
          <a:xfrm>
            <a:off x="6310696" y="1016851"/>
            <a:ext cx="116969" cy="937133"/>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201" name="Straight Connector 200"/>
          <p:cNvCxnSpPr>
            <a:stCxn id="21" idx="2"/>
            <a:endCxn id="39" idx="0"/>
          </p:cNvCxnSpPr>
          <p:nvPr/>
        </p:nvCxnSpPr>
        <p:spPr>
          <a:xfrm>
            <a:off x="6310696" y="1016851"/>
            <a:ext cx="1710874" cy="937133"/>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cxnSp>
        <p:nvCxnSpPr>
          <p:cNvPr id="208" name="Straight Connector 207"/>
          <p:cNvCxnSpPr>
            <a:stCxn id="15" idx="2"/>
            <a:endCxn id="38" idx="0"/>
          </p:cNvCxnSpPr>
          <p:nvPr/>
        </p:nvCxnSpPr>
        <p:spPr>
          <a:xfrm>
            <a:off x="2927089" y="1013286"/>
            <a:ext cx="3500576" cy="940698"/>
          </a:xfrm>
          <a:prstGeom prst="line">
            <a:avLst/>
          </a:prstGeom>
          <a:ln>
            <a:solidFill>
              <a:srgbClr val="35EF6A"/>
            </a:solidFill>
          </a:ln>
          <a:effectLst>
            <a:glow rad="50800">
              <a:srgbClr val="3D49EB">
                <a:alpha val="40000"/>
              </a:srgbClr>
            </a:glo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085062" y="101795"/>
            <a:ext cx="1279646" cy="646331"/>
          </a:xfrm>
          <a:prstGeom prst="rect">
            <a:avLst/>
          </a:prstGeom>
          <a:noFill/>
        </p:spPr>
        <p:txBody>
          <a:bodyPr wrap="none" rtlCol="0">
            <a:spAutoFit/>
          </a:bodyPr>
          <a:lstStyle/>
          <a:p>
            <a:r>
              <a:rPr lang="en-US" dirty="0" smtClean="0">
                <a:latin typeface="Gill Sans MT" panose="020B0502020104020203" pitchFamily="34" charset="0"/>
              </a:rPr>
              <a:t>Weather &amp; </a:t>
            </a:r>
          </a:p>
          <a:p>
            <a:r>
              <a:rPr lang="en-US" dirty="0" smtClean="0">
                <a:latin typeface="Gill Sans MT" panose="020B0502020104020203" pitchFamily="34" charset="0"/>
              </a:rPr>
              <a:t>Climate</a:t>
            </a:r>
            <a:endParaRPr lang="en-US" dirty="0">
              <a:latin typeface="Gill Sans MT" panose="020B0502020104020203" pitchFamily="34" charset="0"/>
            </a:endParaRPr>
          </a:p>
        </p:txBody>
      </p:sp>
      <p:sp>
        <p:nvSpPr>
          <p:cNvPr id="15" name="TextBox 14"/>
          <p:cNvSpPr txBox="1"/>
          <p:nvPr/>
        </p:nvSpPr>
        <p:spPr>
          <a:xfrm>
            <a:off x="1966596" y="366955"/>
            <a:ext cx="1920985" cy="646331"/>
          </a:xfrm>
          <a:prstGeom prst="rect">
            <a:avLst/>
          </a:prstGeom>
          <a:noFill/>
        </p:spPr>
        <p:txBody>
          <a:bodyPr wrap="square" rtlCol="0">
            <a:spAutoFit/>
          </a:bodyPr>
          <a:lstStyle/>
          <a:p>
            <a:pPr algn="ctr"/>
            <a:r>
              <a:rPr lang="en-US" dirty="0">
                <a:latin typeface="Gill Sans MT" panose="020B0502020104020203" pitchFamily="34" charset="0"/>
              </a:rPr>
              <a:t>Technology &amp; </a:t>
            </a:r>
          </a:p>
          <a:p>
            <a:pPr algn="ctr"/>
            <a:r>
              <a:rPr lang="en-US" dirty="0">
                <a:latin typeface="Gill Sans MT" panose="020B0502020104020203" pitchFamily="34" charset="0"/>
              </a:rPr>
              <a:t>Markets</a:t>
            </a:r>
          </a:p>
        </p:txBody>
      </p:sp>
      <p:sp>
        <p:nvSpPr>
          <p:cNvPr id="21" name="TextBox 20"/>
          <p:cNvSpPr txBox="1"/>
          <p:nvPr/>
        </p:nvSpPr>
        <p:spPr>
          <a:xfrm>
            <a:off x="5350203" y="370520"/>
            <a:ext cx="1920985" cy="646331"/>
          </a:xfrm>
          <a:prstGeom prst="rect">
            <a:avLst/>
          </a:prstGeom>
          <a:noFill/>
        </p:spPr>
        <p:txBody>
          <a:bodyPr wrap="square" rtlCol="0">
            <a:spAutoFit/>
          </a:bodyPr>
          <a:lstStyle/>
          <a:p>
            <a:pPr algn="ctr"/>
            <a:r>
              <a:rPr lang="en-US" dirty="0">
                <a:latin typeface="Gill Sans MT" panose="020B0502020104020203" pitchFamily="34" charset="0"/>
              </a:rPr>
              <a:t>Population </a:t>
            </a:r>
          </a:p>
          <a:p>
            <a:pPr algn="ctr"/>
            <a:r>
              <a:rPr lang="en-US" dirty="0">
                <a:latin typeface="Gill Sans MT" panose="020B0502020104020203" pitchFamily="34" charset="0"/>
              </a:rPr>
              <a:t>Growth</a:t>
            </a:r>
          </a:p>
        </p:txBody>
      </p:sp>
      <p:sp>
        <p:nvSpPr>
          <p:cNvPr id="166" name="Rectangle 165"/>
          <p:cNvSpPr/>
          <p:nvPr/>
        </p:nvSpPr>
        <p:spPr>
          <a:xfrm>
            <a:off x="1563694" y="2635753"/>
            <a:ext cx="932043" cy="112592"/>
          </a:xfrm>
          <a:prstGeom prst="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59" name="Rectangle 158"/>
          <p:cNvSpPr/>
          <p:nvPr/>
        </p:nvSpPr>
        <p:spPr>
          <a:xfrm rot="10800000">
            <a:off x="6950199" y="3346787"/>
            <a:ext cx="1018435" cy="107461"/>
          </a:xfrm>
          <a:prstGeom prst="rect">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28" name="Circular Arrow 127"/>
          <p:cNvSpPr/>
          <p:nvPr/>
        </p:nvSpPr>
        <p:spPr>
          <a:xfrm rot="19161972">
            <a:off x="4212955" y="2545963"/>
            <a:ext cx="936284" cy="963845"/>
          </a:xfrm>
          <a:prstGeom prst="circularArrow">
            <a:avLst>
              <a:gd name="adj1" fmla="val 11233"/>
              <a:gd name="adj2" fmla="val 1142316"/>
              <a:gd name="adj3" fmla="val 20499279"/>
              <a:gd name="adj4" fmla="val 10978566"/>
              <a:gd name="adj5" fmla="val 13731"/>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Gill Sans MT" panose="020B0502020104020203" pitchFamily="34" charset="0"/>
            </a:endParaRPr>
          </a:p>
        </p:txBody>
      </p:sp>
      <p:sp>
        <p:nvSpPr>
          <p:cNvPr id="7" name="TextBox 6"/>
          <p:cNvSpPr txBox="1"/>
          <p:nvPr/>
        </p:nvSpPr>
        <p:spPr>
          <a:xfrm>
            <a:off x="3961602" y="2109315"/>
            <a:ext cx="1431611" cy="369332"/>
          </a:xfrm>
          <a:prstGeom prst="rect">
            <a:avLst/>
          </a:prstGeom>
          <a:noFill/>
        </p:spPr>
        <p:txBody>
          <a:bodyPr wrap="square" rtlCol="0">
            <a:spAutoFit/>
          </a:bodyPr>
          <a:lstStyle/>
          <a:p>
            <a:pPr algn="ctr"/>
            <a:r>
              <a:rPr lang="en-US" dirty="0">
                <a:latin typeface="Gill Sans MT" panose="020B0502020104020203" pitchFamily="34" charset="0"/>
              </a:rPr>
              <a:t>Demand</a:t>
            </a:r>
          </a:p>
        </p:txBody>
      </p:sp>
      <p:sp>
        <p:nvSpPr>
          <p:cNvPr id="139" name="Rectangle 138"/>
          <p:cNvSpPr/>
          <p:nvPr/>
        </p:nvSpPr>
        <p:spPr>
          <a:xfrm>
            <a:off x="3505436" y="2642443"/>
            <a:ext cx="1052228" cy="109607"/>
          </a:xfrm>
          <a:prstGeom prst="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2" name="Rectangle 141"/>
          <p:cNvSpPr/>
          <p:nvPr/>
        </p:nvSpPr>
        <p:spPr>
          <a:xfrm>
            <a:off x="4467063" y="2699800"/>
            <a:ext cx="67902" cy="599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3" name="Rectangle 142"/>
          <p:cNvSpPr/>
          <p:nvPr/>
        </p:nvSpPr>
        <p:spPr>
          <a:xfrm>
            <a:off x="4525147" y="2683679"/>
            <a:ext cx="32517" cy="648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4" name="Rectangle 143"/>
          <p:cNvSpPr/>
          <p:nvPr/>
        </p:nvSpPr>
        <p:spPr>
          <a:xfrm rot="4136620">
            <a:off x="4507976" y="2654605"/>
            <a:ext cx="45719" cy="1598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nvGrpSpPr>
          <p:cNvPr id="152" name="Group 151"/>
          <p:cNvGrpSpPr/>
          <p:nvPr/>
        </p:nvGrpSpPr>
        <p:grpSpPr>
          <a:xfrm rot="10800000">
            <a:off x="4256474" y="2606326"/>
            <a:ext cx="1670450" cy="963845"/>
            <a:chOff x="9101327" y="5606904"/>
            <a:chExt cx="2348673" cy="1285127"/>
          </a:xfrm>
        </p:grpSpPr>
        <p:sp>
          <p:nvSpPr>
            <p:cNvPr id="145" name="Circular Arrow 144"/>
            <p:cNvSpPr/>
            <p:nvPr/>
          </p:nvSpPr>
          <p:spPr>
            <a:xfrm rot="19161972">
              <a:off x="10133575" y="5606904"/>
              <a:ext cx="1316425" cy="1285127"/>
            </a:xfrm>
            <a:prstGeom prst="circularArrow">
              <a:avLst>
                <a:gd name="adj1" fmla="val 11233"/>
                <a:gd name="adj2" fmla="val 1142316"/>
                <a:gd name="adj3" fmla="val 20499279"/>
                <a:gd name="adj4" fmla="val 10978566"/>
                <a:gd name="adj5" fmla="val 13731"/>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Gill Sans MT" panose="020B0502020104020203" pitchFamily="34" charset="0"/>
              </a:endParaRPr>
            </a:p>
          </p:txBody>
        </p:sp>
        <p:sp>
          <p:nvSpPr>
            <p:cNvPr id="146" name="Rectangle 145"/>
            <p:cNvSpPr/>
            <p:nvPr/>
          </p:nvSpPr>
          <p:spPr>
            <a:xfrm>
              <a:off x="9101327" y="5738429"/>
              <a:ext cx="1500808" cy="142624"/>
            </a:xfrm>
            <a:prstGeom prst="rect">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7" name="Rectangle 146"/>
            <p:cNvSpPr/>
            <p:nvPr/>
          </p:nvSpPr>
          <p:spPr>
            <a:xfrm>
              <a:off x="10586381" y="5745552"/>
              <a:ext cx="61119" cy="114021"/>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8" name="Rectangle 147"/>
            <p:cNvSpPr/>
            <p:nvPr/>
          </p:nvSpPr>
          <p:spPr>
            <a:xfrm>
              <a:off x="10375595" y="5832552"/>
              <a:ext cx="182849" cy="60959"/>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49" name="Rectangle 148"/>
            <p:cNvSpPr/>
            <p:nvPr/>
          </p:nvSpPr>
          <p:spPr>
            <a:xfrm>
              <a:off x="10577005" y="5798452"/>
              <a:ext cx="64281" cy="61123"/>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sp>
          <p:nvSpPr>
            <p:cNvPr id="150" name="Rectangle 149"/>
            <p:cNvSpPr/>
            <p:nvPr/>
          </p:nvSpPr>
          <p:spPr>
            <a:xfrm rot="4136620">
              <a:off x="10569493" y="5747205"/>
              <a:ext cx="47809" cy="224743"/>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grpSp>
      <p:grpSp>
        <p:nvGrpSpPr>
          <p:cNvPr id="153" name="Group 152"/>
          <p:cNvGrpSpPr/>
          <p:nvPr/>
        </p:nvGrpSpPr>
        <p:grpSpPr>
          <a:xfrm>
            <a:off x="2174813" y="1948291"/>
            <a:ext cx="1411243" cy="1973883"/>
            <a:chOff x="2840992" y="2072227"/>
            <a:chExt cx="1984224" cy="2118673"/>
          </a:xfrm>
        </p:grpSpPr>
        <p:sp>
          <p:nvSpPr>
            <p:cNvPr id="31" name="Rounded Rectangle 30"/>
            <p:cNvSpPr/>
            <p:nvPr/>
          </p:nvSpPr>
          <p:spPr>
            <a:xfrm>
              <a:off x="2876321" y="2072227"/>
              <a:ext cx="1943481" cy="2118673"/>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pic>
          <p:nvPicPr>
            <p:cNvPr id="32" name="Picture 31"/>
            <p:cNvPicPr>
              <a:picLocks noChangeAspect="1"/>
            </p:cNvPicPr>
            <p:nvPr/>
          </p:nvPicPr>
          <p:blipFill>
            <a:blip r:embed="rId3"/>
            <a:stretch>
              <a:fillRect/>
            </a:stretch>
          </p:blipFill>
          <p:spPr>
            <a:xfrm>
              <a:off x="3986688" y="3204329"/>
              <a:ext cx="648242" cy="508598"/>
            </a:xfrm>
            <a:prstGeom prst="rect">
              <a:avLst/>
            </a:prstGeom>
          </p:spPr>
        </p:pic>
        <p:pic>
          <p:nvPicPr>
            <p:cNvPr id="67" name="Picture 66"/>
            <p:cNvPicPr>
              <a:picLocks noChangeAspect="1"/>
            </p:cNvPicPr>
            <p:nvPr/>
          </p:nvPicPr>
          <p:blipFill>
            <a:blip r:embed="rId4"/>
            <a:stretch>
              <a:fillRect/>
            </a:stretch>
          </p:blipFill>
          <p:spPr>
            <a:xfrm>
              <a:off x="3171725" y="3131563"/>
              <a:ext cx="643054" cy="685923"/>
            </a:xfrm>
            <a:prstGeom prst="rect">
              <a:avLst/>
            </a:prstGeom>
          </p:spPr>
        </p:pic>
        <p:sp>
          <p:nvSpPr>
            <p:cNvPr id="68" name="TextBox 67"/>
            <p:cNvSpPr txBox="1"/>
            <p:nvPr/>
          </p:nvSpPr>
          <p:spPr>
            <a:xfrm>
              <a:off x="2840992" y="2158791"/>
              <a:ext cx="1984224" cy="693741"/>
            </a:xfrm>
            <a:prstGeom prst="rect">
              <a:avLst/>
            </a:prstGeom>
            <a:noFill/>
          </p:spPr>
          <p:txBody>
            <a:bodyPr wrap="square" rtlCol="0">
              <a:spAutoFit/>
            </a:bodyPr>
            <a:lstStyle/>
            <a:p>
              <a:pPr algn="ctr"/>
              <a:r>
                <a:rPr lang="en-US" dirty="0">
                  <a:latin typeface="Gill Sans MT" panose="020B0502020104020203" pitchFamily="34" charset="0"/>
                </a:rPr>
                <a:t>Thermal &amp; Hydro</a:t>
              </a:r>
            </a:p>
          </p:txBody>
        </p:sp>
      </p:grpSp>
      <p:grpSp>
        <p:nvGrpSpPr>
          <p:cNvPr id="154" name="Group 153"/>
          <p:cNvGrpSpPr/>
          <p:nvPr/>
        </p:nvGrpSpPr>
        <p:grpSpPr>
          <a:xfrm>
            <a:off x="5863579" y="1953984"/>
            <a:ext cx="1314758" cy="1968192"/>
            <a:chOff x="7712209" y="2086692"/>
            <a:chExt cx="1848565" cy="2104208"/>
          </a:xfrm>
        </p:grpSpPr>
        <p:sp>
          <p:nvSpPr>
            <p:cNvPr id="38" name="Rounded Rectangle 37"/>
            <p:cNvSpPr/>
            <p:nvPr/>
          </p:nvSpPr>
          <p:spPr>
            <a:xfrm>
              <a:off x="7712209" y="2086692"/>
              <a:ext cx="1586223" cy="2104208"/>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ill Sans MT" panose="020B0502020104020203" pitchFamily="34" charset="0"/>
              </a:endParaRPr>
            </a:p>
          </p:txBody>
        </p:sp>
        <p:pic>
          <p:nvPicPr>
            <p:cNvPr id="62" name="Picture 61"/>
            <p:cNvPicPr>
              <a:picLocks noChangeAspect="1"/>
            </p:cNvPicPr>
            <p:nvPr/>
          </p:nvPicPr>
          <p:blipFill>
            <a:blip r:embed="rId5"/>
            <a:stretch>
              <a:fillRect/>
            </a:stretch>
          </p:blipFill>
          <p:spPr>
            <a:xfrm>
              <a:off x="8032472" y="2846534"/>
              <a:ext cx="818587" cy="621432"/>
            </a:xfrm>
            <a:prstGeom prst="rect">
              <a:avLst/>
            </a:prstGeom>
          </p:spPr>
        </p:pic>
        <p:pic>
          <p:nvPicPr>
            <p:cNvPr id="65" name="Picture 64"/>
            <p:cNvPicPr>
              <a:picLocks noChangeAspect="1"/>
            </p:cNvPicPr>
            <p:nvPr/>
          </p:nvPicPr>
          <p:blipFill>
            <a:blip r:embed="rId6"/>
            <a:stretch>
              <a:fillRect/>
            </a:stretch>
          </p:blipFill>
          <p:spPr>
            <a:xfrm>
              <a:off x="8045286" y="3605573"/>
              <a:ext cx="794778" cy="437255"/>
            </a:xfrm>
            <a:prstGeom prst="rect">
              <a:avLst/>
            </a:prstGeom>
          </p:spPr>
        </p:pic>
        <p:sp>
          <p:nvSpPr>
            <p:cNvPr id="69" name="TextBox 68"/>
            <p:cNvSpPr txBox="1"/>
            <p:nvPr/>
          </p:nvSpPr>
          <p:spPr>
            <a:xfrm>
              <a:off x="7965706" y="2160392"/>
              <a:ext cx="1595068" cy="690997"/>
            </a:xfrm>
            <a:prstGeom prst="rect">
              <a:avLst/>
            </a:prstGeom>
            <a:noFill/>
          </p:spPr>
          <p:txBody>
            <a:bodyPr wrap="square" rtlCol="0">
              <a:spAutoFit/>
            </a:bodyPr>
            <a:lstStyle/>
            <a:p>
              <a:r>
                <a:rPr lang="en-US" dirty="0" smtClean="0">
                  <a:latin typeface="Gill Sans MT" panose="020B0502020104020203" pitchFamily="34" charset="0"/>
                </a:rPr>
                <a:t>Food </a:t>
              </a:r>
              <a:r>
                <a:rPr lang="en-US" dirty="0">
                  <a:latin typeface="Gill Sans MT" panose="020B0502020104020203" pitchFamily="34" charset="0"/>
                </a:rPr>
                <a:t>&amp; Urban</a:t>
              </a:r>
            </a:p>
          </p:txBody>
        </p:sp>
      </p:grpSp>
      <p:sp>
        <p:nvSpPr>
          <p:cNvPr id="162" name="Rectangle 161"/>
          <p:cNvSpPr/>
          <p:nvPr/>
        </p:nvSpPr>
        <p:spPr>
          <a:xfrm rot="9697739">
            <a:off x="4823251" y="3414261"/>
            <a:ext cx="43470" cy="34289"/>
          </a:xfrm>
          <a:prstGeom prst="rect">
            <a:avLst/>
          </a:prstGeom>
          <a:solidFill>
            <a:srgbClr val="23B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165" name="Circular Arrow 164"/>
          <p:cNvSpPr/>
          <p:nvPr/>
        </p:nvSpPr>
        <p:spPr>
          <a:xfrm rot="10800000">
            <a:off x="6720298" y="2741509"/>
            <a:ext cx="898423" cy="617931"/>
          </a:xfrm>
          <a:prstGeom prst="circularArrow">
            <a:avLst>
              <a:gd name="adj1" fmla="val 10010"/>
              <a:gd name="adj2" fmla="val 830078"/>
              <a:gd name="adj3" fmla="val 21027578"/>
              <a:gd name="adj4" fmla="val 15455304"/>
              <a:gd name="adj5" fmla="val 14034"/>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Gill Sans MT" panose="020B0502020104020203" pitchFamily="34" charset="0"/>
            </a:endParaRPr>
          </a:p>
        </p:txBody>
      </p:sp>
      <p:grpSp>
        <p:nvGrpSpPr>
          <p:cNvPr id="254" name="Group 253"/>
          <p:cNvGrpSpPr/>
          <p:nvPr/>
        </p:nvGrpSpPr>
        <p:grpSpPr>
          <a:xfrm>
            <a:off x="7158054" y="1953984"/>
            <a:ext cx="2057507" cy="1968192"/>
            <a:chOff x="7155112" y="2057400"/>
            <a:chExt cx="2057507" cy="1968192"/>
          </a:xfrm>
        </p:grpSpPr>
        <p:sp>
          <p:nvSpPr>
            <p:cNvPr id="39" name="Rounded Rectangle 38"/>
            <p:cNvSpPr/>
            <p:nvPr/>
          </p:nvSpPr>
          <p:spPr>
            <a:xfrm>
              <a:off x="7155112" y="2057400"/>
              <a:ext cx="1727031" cy="196819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pic>
          <p:nvPicPr>
            <p:cNvPr id="40" name="Picture 39"/>
            <p:cNvPicPr>
              <a:picLocks noChangeAspect="1"/>
            </p:cNvPicPr>
            <p:nvPr/>
          </p:nvPicPr>
          <p:blipFill>
            <a:blip r:embed="rId7"/>
            <a:stretch>
              <a:fillRect/>
            </a:stretch>
          </p:blipFill>
          <p:spPr>
            <a:xfrm>
              <a:off x="7271681" y="2775280"/>
              <a:ext cx="1372530" cy="1177208"/>
            </a:xfrm>
            <a:prstGeom prst="rect">
              <a:avLst/>
            </a:prstGeom>
          </p:spPr>
        </p:pic>
        <p:sp>
          <p:nvSpPr>
            <p:cNvPr id="2" name="Oval 1"/>
            <p:cNvSpPr/>
            <p:nvPr/>
          </p:nvSpPr>
          <p:spPr>
            <a:xfrm flipH="1" flipV="1">
              <a:off x="7997783" y="3023109"/>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1" name="Oval 40"/>
            <p:cNvSpPr/>
            <p:nvPr/>
          </p:nvSpPr>
          <p:spPr>
            <a:xfrm flipH="1" flipV="1">
              <a:off x="8432983" y="3705104"/>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4" name="Oval 43"/>
            <p:cNvSpPr/>
            <p:nvPr/>
          </p:nvSpPr>
          <p:spPr>
            <a:xfrm flipH="1" flipV="1">
              <a:off x="8086348" y="3166911"/>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5" name="Oval 44"/>
            <p:cNvSpPr/>
            <p:nvPr/>
          </p:nvSpPr>
          <p:spPr>
            <a:xfrm flipH="1" flipV="1">
              <a:off x="8162830" y="3403301"/>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6" name="Oval 45"/>
            <p:cNvSpPr/>
            <p:nvPr/>
          </p:nvSpPr>
          <p:spPr>
            <a:xfrm flipH="1" flipV="1">
              <a:off x="8282029" y="3482995"/>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7" name="Oval 46"/>
            <p:cNvSpPr/>
            <p:nvPr/>
          </p:nvSpPr>
          <p:spPr>
            <a:xfrm flipH="1" flipV="1">
              <a:off x="7995639" y="3379298"/>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48" name="Oval 47"/>
            <p:cNvSpPr/>
            <p:nvPr/>
          </p:nvSpPr>
          <p:spPr>
            <a:xfrm flipH="1" flipV="1">
              <a:off x="7544661" y="2975834"/>
              <a:ext cx="45525" cy="480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71" name="TextBox 70"/>
            <p:cNvSpPr txBox="1"/>
            <p:nvPr/>
          </p:nvSpPr>
          <p:spPr>
            <a:xfrm>
              <a:off x="7442488" y="2111345"/>
              <a:ext cx="1770131" cy="646331"/>
            </a:xfrm>
            <a:prstGeom prst="rect">
              <a:avLst/>
            </a:prstGeom>
            <a:noFill/>
          </p:spPr>
          <p:txBody>
            <a:bodyPr wrap="square" rtlCol="0">
              <a:spAutoFit/>
            </a:bodyPr>
            <a:lstStyle/>
            <a:p>
              <a:r>
                <a:rPr lang="en-US" dirty="0">
                  <a:latin typeface="Gill Sans MT" panose="020B0502020104020203" pitchFamily="34" charset="0"/>
                </a:rPr>
                <a:t>Watershed Hydrology</a:t>
              </a:r>
            </a:p>
          </p:txBody>
        </p:sp>
        <p:cxnSp>
          <p:nvCxnSpPr>
            <p:cNvPr id="74" name="Straight Connector 73"/>
            <p:cNvCxnSpPr>
              <a:stCxn id="48" idx="2"/>
              <a:endCxn id="2" idx="6"/>
            </p:cNvCxnSpPr>
            <p:nvPr/>
          </p:nvCxnSpPr>
          <p:spPr>
            <a:xfrm>
              <a:off x="7590185" y="2999837"/>
              <a:ext cx="407598" cy="47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2" idx="5"/>
              <a:endCxn id="44" idx="5"/>
            </p:cNvCxnSpPr>
            <p:nvPr/>
          </p:nvCxnSpPr>
          <p:spPr>
            <a:xfrm>
              <a:off x="8004450" y="3030140"/>
              <a:ext cx="88565" cy="143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44" idx="0"/>
              <a:endCxn id="45" idx="5"/>
            </p:cNvCxnSpPr>
            <p:nvPr/>
          </p:nvCxnSpPr>
          <p:spPr>
            <a:xfrm>
              <a:off x="8109110" y="3214917"/>
              <a:ext cx="60387" cy="195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47" idx="2"/>
              <a:endCxn id="45" idx="6"/>
            </p:cNvCxnSpPr>
            <p:nvPr/>
          </p:nvCxnSpPr>
          <p:spPr>
            <a:xfrm>
              <a:off x="8041163" y="3403301"/>
              <a:ext cx="121667" cy="240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45" idx="1"/>
              <a:endCxn id="46" idx="5"/>
            </p:cNvCxnSpPr>
            <p:nvPr/>
          </p:nvCxnSpPr>
          <p:spPr>
            <a:xfrm>
              <a:off x="8201688" y="3444277"/>
              <a:ext cx="87008" cy="45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46" idx="1"/>
              <a:endCxn id="41" idx="5"/>
            </p:cNvCxnSpPr>
            <p:nvPr/>
          </p:nvCxnSpPr>
          <p:spPr>
            <a:xfrm>
              <a:off x="8320886" y="3523970"/>
              <a:ext cx="118764" cy="188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7" name="Right Arrow 166"/>
          <p:cNvSpPr/>
          <p:nvPr/>
        </p:nvSpPr>
        <p:spPr>
          <a:xfrm>
            <a:off x="5034826" y="2570433"/>
            <a:ext cx="805990" cy="257000"/>
          </a:xfrm>
          <a:prstGeom prst="rightArrow">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sp>
        <p:nvSpPr>
          <p:cNvPr id="280" name="Right Arrow 279"/>
          <p:cNvSpPr/>
          <p:nvPr/>
        </p:nvSpPr>
        <p:spPr>
          <a:xfrm rot="10800000">
            <a:off x="3594794" y="3274704"/>
            <a:ext cx="786435" cy="257000"/>
          </a:xfrm>
          <a:prstGeom prst="rightArrow">
            <a:avLst/>
          </a:prstGeom>
          <a:solidFill>
            <a:srgbClr val="23BBF1"/>
          </a:solidFill>
          <a:ln>
            <a:solidFill>
              <a:srgbClr val="3D4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grpSp>
        <p:nvGrpSpPr>
          <p:cNvPr id="33" name="Group 32"/>
          <p:cNvGrpSpPr/>
          <p:nvPr/>
        </p:nvGrpSpPr>
        <p:grpSpPr>
          <a:xfrm>
            <a:off x="177919" y="1973582"/>
            <a:ext cx="1854475" cy="1948592"/>
            <a:chOff x="174977" y="2201092"/>
            <a:chExt cx="1854475" cy="1812266"/>
          </a:xfrm>
        </p:grpSpPr>
        <p:sp>
          <p:nvSpPr>
            <p:cNvPr id="24" name="Rounded Rectangle 23"/>
            <p:cNvSpPr/>
            <p:nvPr/>
          </p:nvSpPr>
          <p:spPr>
            <a:xfrm>
              <a:off x="234892" y="2201092"/>
              <a:ext cx="1794560" cy="1812266"/>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Gill Sans MT" panose="020B0502020104020203" pitchFamily="34" charset="0"/>
              </a:endParaRPr>
            </a:p>
          </p:txBody>
        </p:sp>
        <p:pic>
          <p:nvPicPr>
            <p:cNvPr id="28" name="Picture 8" descr="https://image.freepik.com/free-icon/wind-turbine_318-2992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478" y="2932747"/>
              <a:ext cx="507836" cy="5355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9"/>
            <a:stretch>
              <a:fillRect/>
            </a:stretch>
          </p:blipFill>
          <p:spPr>
            <a:xfrm>
              <a:off x="1132585" y="2792045"/>
              <a:ext cx="641929" cy="676920"/>
            </a:xfrm>
            <a:prstGeom prst="rect">
              <a:avLst/>
            </a:prstGeom>
          </p:spPr>
        </p:pic>
        <p:pic>
          <p:nvPicPr>
            <p:cNvPr id="30" name="Picture 14" descr="Image result for battery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53673" y="3500702"/>
              <a:ext cx="559636" cy="417525"/>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174977" y="2263735"/>
              <a:ext cx="1850163" cy="601113"/>
            </a:xfrm>
            <a:prstGeom prst="rect">
              <a:avLst/>
            </a:prstGeom>
            <a:noFill/>
          </p:spPr>
          <p:txBody>
            <a:bodyPr wrap="square" rtlCol="0">
              <a:spAutoFit/>
            </a:bodyPr>
            <a:lstStyle/>
            <a:p>
              <a:pPr algn="ctr"/>
              <a:r>
                <a:rPr lang="en-US" dirty="0">
                  <a:latin typeface="Gill Sans MT" panose="020B0502020104020203" pitchFamily="34" charset="0"/>
                </a:rPr>
                <a:t>Renewables </a:t>
              </a:r>
              <a:r>
                <a:rPr lang="en-US" dirty="0" smtClean="0">
                  <a:latin typeface="Gill Sans MT" panose="020B0502020104020203" pitchFamily="34" charset="0"/>
                </a:rPr>
                <a:t>&amp; Storage</a:t>
              </a:r>
              <a:endParaRPr lang="en-US" dirty="0">
                <a:latin typeface="Gill Sans MT" panose="020B0502020104020203" pitchFamily="34" charset="0"/>
              </a:endParaRPr>
            </a:p>
          </p:txBody>
        </p:sp>
        <p:pic>
          <p:nvPicPr>
            <p:cNvPr id="317" name="Picture 316"/>
            <p:cNvPicPr>
              <a:picLocks noChangeAspect="1"/>
            </p:cNvPicPr>
            <p:nvPr/>
          </p:nvPicPr>
          <p:blipFill>
            <a:blip r:embed="rId11"/>
            <a:stretch>
              <a:fillRect/>
            </a:stretch>
          </p:blipFill>
          <p:spPr>
            <a:xfrm>
              <a:off x="363128" y="3579078"/>
              <a:ext cx="770896" cy="284521"/>
            </a:xfrm>
            <a:prstGeom prst="rect">
              <a:avLst/>
            </a:prstGeom>
          </p:spPr>
        </p:pic>
      </p:grpSp>
      <p:sp>
        <p:nvSpPr>
          <p:cNvPr id="8" name="Rectangle 7"/>
          <p:cNvSpPr/>
          <p:nvPr/>
        </p:nvSpPr>
        <p:spPr>
          <a:xfrm>
            <a:off x="4492788" y="2649994"/>
            <a:ext cx="113941" cy="7151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98" name="Rectangle 97"/>
          <p:cNvSpPr/>
          <p:nvPr/>
        </p:nvSpPr>
        <p:spPr>
          <a:xfrm>
            <a:off x="4383329" y="2706053"/>
            <a:ext cx="87107" cy="7997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99" name="TextBox 98"/>
          <p:cNvSpPr txBox="1"/>
          <p:nvPr/>
        </p:nvSpPr>
        <p:spPr>
          <a:xfrm>
            <a:off x="5122050" y="5265963"/>
            <a:ext cx="1650196" cy="646331"/>
          </a:xfrm>
          <a:prstGeom prst="rect">
            <a:avLst/>
          </a:prstGeom>
          <a:noFill/>
        </p:spPr>
        <p:txBody>
          <a:bodyPr wrap="none" rtlCol="0">
            <a:spAutoFit/>
          </a:bodyPr>
          <a:lstStyle/>
          <a:p>
            <a:pPr algn="ctr"/>
            <a:r>
              <a:rPr lang="en-US" dirty="0">
                <a:latin typeface="Gill Sans MT" panose="020B0502020104020203" pitchFamily="34" charset="0"/>
              </a:rPr>
              <a:t>Environmental  </a:t>
            </a:r>
          </a:p>
          <a:p>
            <a:pPr algn="ctr"/>
            <a:r>
              <a:rPr lang="en-US" dirty="0">
                <a:latin typeface="Gill Sans MT" panose="020B0502020104020203" pitchFamily="34" charset="0"/>
              </a:rPr>
              <a:t>Quality</a:t>
            </a:r>
          </a:p>
        </p:txBody>
      </p:sp>
      <p:sp>
        <p:nvSpPr>
          <p:cNvPr id="100" name="TextBox 99"/>
          <p:cNvSpPr txBox="1"/>
          <p:nvPr/>
        </p:nvSpPr>
        <p:spPr>
          <a:xfrm>
            <a:off x="4052377" y="5578780"/>
            <a:ext cx="1053494" cy="646331"/>
          </a:xfrm>
          <a:prstGeom prst="rect">
            <a:avLst/>
          </a:prstGeom>
          <a:noFill/>
        </p:spPr>
        <p:txBody>
          <a:bodyPr wrap="none" rtlCol="0">
            <a:spAutoFit/>
          </a:bodyPr>
          <a:lstStyle/>
          <a:p>
            <a:pPr algn="ctr"/>
            <a:r>
              <a:rPr lang="en-US" dirty="0">
                <a:latin typeface="Gill Sans MT" panose="020B0502020104020203" pitchFamily="34" charset="0"/>
              </a:rPr>
              <a:t>Financial </a:t>
            </a:r>
          </a:p>
          <a:p>
            <a:pPr algn="ctr"/>
            <a:r>
              <a:rPr lang="en-US" dirty="0">
                <a:latin typeface="Gill Sans MT" panose="020B0502020104020203" pitchFamily="34" charset="0"/>
              </a:rPr>
              <a:t>Risk</a:t>
            </a:r>
          </a:p>
        </p:txBody>
      </p:sp>
      <p:sp>
        <p:nvSpPr>
          <p:cNvPr id="101" name="TextBox 100"/>
          <p:cNvSpPr txBox="1"/>
          <p:nvPr/>
        </p:nvSpPr>
        <p:spPr>
          <a:xfrm>
            <a:off x="2813596" y="5247538"/>
            <a:ext cx="1079463" cy="646331"/>
          </a:xfrm>
          <a:prstGeom prst="rect">
            <a:avLst/>
          </a:prstGeom>
          <a:noFill/>
        </p:spPr>
        <p:txBody>
          <a:bodyPr wrap="none" rtlCol="0">
            <a:spAutoFit/>
          </a:bodyPr>
          <a:lstStyle/>
          <a:p>
            <a:pPr algn="ctr"/>
            <a:r>
              <a:rPr lang="en-US" dirty="0">
                <a:latin typeface="Gill Sans MT" panose="020B0502020104020203" pitchFamily="34" charset="0"/>
              </a:rPr>
              <a:t>Cost &amp; </a:t>
            </a:r>
          </a:p>
          <a:p>
            <a:pPr algn="ctr"/>
            <a:r>
              <a:rPr lang="en-US" dirty="0">
                <a:latin typeface="Gill Sans MT" panose="020B0502020104020203" pitchFamily="34" charset="0"/>
              </a:rPr>
              <a:t>Reliability</a:t>
            </a:r>
          </a:p>
        </p:txBody>
      </p:sp>
      <p:pic>
        <p:nvPicPr>
          <p:cNvPr id="88" name="Picture 87" descr="Image result for electric power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80655" y="2930707"/>
            <a:ext cx="256244" cy="27971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Related imag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563" r="27069"/>
          <a:stretch/>
        </p:blipFill>
        <p:spPr bwMode="auto">
          <a:xfrm>
            <a:off x="5238462" y="2846411"/>
            <a:ext cx="263572" cy="42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9712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5962" y="908153"/>
            <a:ext cx="184731" cy="369332"/>
          </a:xfrm>
          <a:prstGeom prst="rect">
            <a:avLst/>
          </a:prstGeom>
          <a:noFill/>
        </p:spPr>
        <p:txBody>
          <a:bodyPr wrap="none" rtlCol="0">
            <a:spAutoFit/>
          </a:bodyPr>
          <a:lstStyle/>
          <a:p>
            <a:endParaRPr lang="en-US" dirty="0"/>
          </a:p>
        </p:txBody>
      </p:sp>
      <p:sp>
        <p:nvSpPr>
          <p:cNvPr id="4" name="Rectangle 3"/>
          <p:cNvSpPr/>
          <p:nvPr/>
        </p:nvSpPr>
        <p:spPr>
          <a:xfrm>
            <a:off x="397286" y="451906"/>
            <a:ext cx="6814548" cy="587853"/>
          </a:xfrm>
          <a:prstGeom prst="rect">
            <a:avLst/>
          </a:prstGeom>
          <a:solidFill>
            <a:srgbClr val="C00000"/>
          </a:solidFill>
        </p:spPr>
        <p:txBody>
          <a:bodyPr wrap="square">
            <a:spAutoFit/>
          </a:bodyPr>
          <a:lstStyle/>
          <a:p>
            <a:pPr marR="0" lvl="0">
              <a:lnSpc>
                <a:spcPct val="115000"/>
              </a:lnSpc>
              <a:spcBef>
                <a:spcPts val="0"/>
              </a:spcBef>
              <a:spcAft>
                <a:spcPts val="0"/>
              </a:spcAft>
            </a:pPr>
            <a:r>
              <a:rPr lang="en-US" sz="2800" dirty="0" smtClean="0">
                <a:solidFill>
                  <a:schemeClr val="bg1"/>
                </a:solidFill>
                <a:effectLst>
                  <a:outerShdw blurRad="38100" dist="38100" dir="2700000" algn="tl">
                    <a:srgbClr val="000000">
                      <a:alpha val="43137"/>
                    </a:srgbClr>
                  </a:outerShdw>
                </a:effectLst>
                <a:latin typeface="Gill Sans MT" panose="020B0502020104020203" pitchFamily="34" charset="0"/>
                <a:ea typeface="Calibri" panose="020F0502020204030204" pitchFamily="34" charset="0"/>
                <a:cs typeface="Times New Roman" panose="02020603050405020304" pitchFamily="18" charset="0"/>
              </a:rPr>
              <a:t>Environmental Quality and Ecosystem Health</a:t>
            </a:r>
            <a:endParaRPr lang="en-US" sz="1600" dirty="0">
              <a:solidFill>
                <a:schemeClr val="bg1"/>
              </a:solidFill>
              <a:effectLst>
                <a:outerShdw blurRad="38100" dist="38100" dir="2700000" algn="tl">
                  <a:srgbClr val="000000">
                    <a:alpha val="43137"/>
                  </a:srgbClr>
                </a:outerShdw>
              </a:effectLst>
              <a:latin typeface="Gill Sans MT" panose="020B0502020104020203"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521441" y="1308169"/>
            <a:ext cx="8175588" cy="5386090"/>
          </a:xfrm>
          <a:prstGeom prst="rect">
            <a:avLst/>
          </a:prstGeom>
          <a:noFill/>
        </p:spPr>
        <p:txBody>
          <a:bodyPr wrap="square" rtlCol="0">
            <a:spAutoFit/>
          </a:bodyPr>
          <a:lstStyle/>
          <a:p>
            <a:pPr>
              <a:spcAft>
                <a:spcPts val="600"/>
              </a:spcAft>
            </a:pPr>
            <a:r>
              <a:rPr lang="en-US" sz="2400" b="1" dirty="0" smtClean="0">
                <a:solidFill>
                  <a:srgbClr val="C00000"/>
                </a:solidFill>
                <a:latin typeface="Gill Sans MT" panose="020B0502020104020203" pitchFamily="34" charset="0"/>
              </a:rPr>
              <a:t>Life Cycle Assessment</a:t>
            </a:r>
            <a:r>
              <a:rPr lang="en-US" sz="2400" dirty="0" smtClean="0">
                <a:solidFill>
                  <a:srgbClr val="C00000"/>
                </a:solidFill>
                <a:latin typeface="Gill Sans MT" panose="020B0502020104020203" pitchFamily="34" charset="0"/>
              </a:rPr>
              <a:t> </a:t>
            </a:r>
            <a:r>
              <a:rPr lang="en-US" sz="2400" dirty="0" smtClean="0">
                <a:latin typeface="Gill Sans MT" panose="020B0502020104020203" pitchFamily="34" charset="0"/>
              </a:rPr>
              <a:t>(</a:t>
            </a:r>
            <a:r>
              <a:rPr lang="en-US" sz="2400" i="1" dirty="0" smtClean="0">
                <a:latin typeface="Gill Sans MT" panose="020B0502020104020203" pitchFamily="34" charset="0"/>
              </a:rPr>
              <a:t>power systems, biofuels</a:t>
            </a:r>
            <a:r>
              <a:rPr lang="en-US" sz="2400" dirty="0" smtClean="0">
                <a:latin typeface="Gill Sans MT" panose="020B0502020104020203" pitchFamily="34" charset="0"/>
              </a:rPr>
              <a:t>)</a:t>
            </a:r>
          </a:p>
          <a:p>
            <a:pPr marL="800100" lvl="1" indent="-342900">
              <a:spcAft>
                <a:spcPts val="600"/>
              </a:spcAft>
              <a:buFont typeface="Courier New" panose="02070309020205020404" pitchFamily="49" charset="0"/>
              <a:buChar char="o"/>
            </a:pPr>
            <a:r>
              <a:rPr lang="en-US" sz="2400" dirty="0" smtClean="0">
                <a:latin typeface="Gill Sans MT" panose="020B0502020104020203" pitchFamily="34" charset="0"/>
              </a:rPr>
              <a:t>Emissions</a:t>
            </a:r>
          </a:p>
          <a:p>
            <a:pPr marL="1257300" lvl="2" indent="-342900">
              <a:spcAft>
                <a:spcPts val="600"/>
              </a:spcAft>
              <a:buFont typeface="Courier New" panose="02070309020205020404" pitchFamily="49" charset="0"/>
              <a:buChar char="o"/>
            </a:pPr>
            <a:r>
              <a:rPr lang="en-US" sz="2400" dirty="0" smtClean="0">
                <a:latin typeface="Gill Sans MT" panose="020B0502020104020203" pitchFamily="34" charset="0"/>
              </a:rPr>
              <a:t>Greenhouse gases (</a:t>
            </a:r>
            <a:r>
              <a:rPr lang="en-US" sz="2400" i="1" dirty="0" smtClean="0">
                <a:latin typeface="Gill Sans MT" panose="020B0502020104020203" pitchFamily="34" charset="0"/>
              </a:rPr>
              <a:t>CO</a:t>
            </a:r>
            <a:r>
              <a:rPr lang="en-US" sz="2400" i="1" baseline="-25000" dirty="0" smtClean="0">
                <a:latin typeface="Gill Sans MT" panose="020B0502020104020203" pitchFamily="34" charset="0"/>
              </a:rPr>
              <a:t>2</a:t>
            </a:r>
            <a:r>
              <a:rPr lang="en-US" sz="2400" i="1" dirty="0" smtClean="0">
                <a:latin typeface="Gill Sans MT" panose="020B0502020104020203" pitchFamily="34" charset="0"/>
              </a:rPr>
              <a:t> equivalent</a:t>
            </a:r>
            <a:r>
              <a:rPr lang="en-US" sz="2400" dirty="0" smtClean="0">
                <a:latin typeface="Gill Sans MT" panose="020B0502020104020203" pitchFamily="34" charset="0"/>
              </a:rPr>
              <a:t>)</a:t>
            </a:r>
          </a:p>
          <a:p>
            <a:pPr marL="1257300" lvl="2" indent="-342900">
              <a:spcAft>
                <a:spcPts val="600"/>
              </a:spcAft>
              <a:buFont typeface="Courier New" panose="02070309020205020404" pitchFamily="49" charset="0"/>
              <a:buChar char="o"/>
            </a:pPr>
            <a:r>
              <a:rPr lang="en-US" sz="2400" dirty="0" smtClean="0">
                <a:latin typeface="Gill Sans MT" panose="020B0502020104020203" pitchFamily="34" charset="0"/>
              </a:rPr>
              <a:t>NO</a:t>
            </a:r>
            <a:r>
              <a:rPr lang="en-US" sz="2400" baseline="-25000" dirty="0" smtClean="0">
                <a:latin typeface="Gill Sans MT" panose="020B0502020104020203" pitchFamily="34" charset="0"/>
              </a:rPr>
              <a:t>x</a:t>
            </a:r>
            <a:r>
              <a:rPr lang="en-US" sz="2400" dirty="0" smtClean="0">
                <a:latin typeface="Gill Sans MT" panose="020B0502020104020203" pitchFamily="34" charset="0"/>
              </a:rPr>
              <a:t>, SO</a:t>
            </a:r>
            <a:r>
              <a:rPr lang="en-US" sz="2400" baseline="-25000" dirty="0" smtClean="0">
                <a:latin typeface="Gill Sans MT" panose="020B0502020104020203" pitchFamily="34" charset="0"/>
              </a:rPr>
              <a:t>2</a:t>
            </a:r>
          </a:p>
          <a:p>
            <a:pPr marL="1257300" lvl="2" indent="-342900">
              <a:spcAft>
                <a:spcPts val="600"/>
              </a:spcAft>
              <a:buFont typeface="Courier New" panose="02070309020205020404" pitchFamily="49" charset="0"/>
              <a:buChar char="o"/>
            </a:pPr>
            <a:r>
              <a:rPr lang="en-US" sz="2400" dirty="0" smtClean="0">
                <a:latin typeface="Gill Sans MT" panose="020B0502020104020203" pitchFamily="34" charset="0"/>
              </a:rPr>
              <a:t>N, P loading </a:t>
            </a:r>
          </a:p>
          <a:p>
            <a:pPr marL="800100" lvl="1" indent="-342900">
              <a:spcAft>
                <a:spcPts val="3600"/>
              </a:spcAft>
              <a:buFont typeface="Courier New" panose="02070309020205020404" pitchFamily="49" charset="0"/>
              <a:buChar char="o"/>
            </a:pPr>
            <a:r>
              <a:rPr lang="en-US" sz="2400" dirty="0" smtClean="0">
                <a:latin typeface="Gill Sans MT" panose="020B0502020104020203" pitchFamily="34" charset="0"/>
              </a:rPr>
              <a:t>Resource consumption (</a:t>
            </a:r>
            <a:r>
              <a:rPr lang="en-US" sz="2400" i="1" dirty="0" smtClean="0">
                <a:latin typeface="Gill Sans MT" panose="020B0502020104020203" pitchFamily="34" charset="0"/>
              </a:rPr>
              <a:t>e.g., land, water, fertilizer</a:t>
            </a:r>
            <a:r>
              <a:rPr lang="en-US" sz="2400" dirty="0" smtClean="0">
                <a:latin typeface="Gill Sans MT" panose="020B0502020104020203" pitchFamily="34" charset="0"/>
              </a:rPr>
              <a:t>)</a:t>
            </a:r>
          </a:p>
          <a:p>
            <a:pPr>
              <a:spcAft>
                <a:spcPts val="600"/>
              </a:spcAft>
            </a:pPr>
            <a:r>
              <a:rPr lang="en-US" sz="2400" b="1" dirty="0" smtClean="0">
                <a:solidFill>
                  <a:srgbClr val="C00000"/>
                </a:solidFill>
                <a:latin typeface="Gill Sans MT" panose="020B0502020104020203" pitchFamily="34" charset="0"/>
              </a:rPr>
              <a:t>Natural flow regime</a:t>
            </a:r>
            <a:endParaRPr lang="en-US" sz="2400" dirty="0" smtClean="0">
              <a:solidFill>
                <a:srgbClr val="C00000"/>
              </a:solidFill>
              <a:latin typeface="Gill Sans MT" panose="020B0502020104020203" pitchFamily="34" charset="0"/>
            </a:endParaRPr>
          </a:p>
          <a:p>
            <a:pPr marL="800100" lvl="1" indent="-342900">
              <a:spcAft>
                <a:spcPts val="1200"/>
              </a:spcAft>
              <a:buFont typeface="Courier New" panose="02070309020205020404" pitchFamily="49" charset="0"/>
              <a:buChar char="o"/>
            </a:pPr>
            <a:r>
              <a:rPr lang="en-US" sz="2400" dirty="0" smtClean="0">
                <a:latin typeface="Gill Sans MT" panose="020B0502020104020203" pitchFamily="34" charset="0"/>
              </a:rPr>
              <a:t>A “</a:t>
            </a:r>
            <a:r>
              <a:rPr lang="en-US" sz="2400" b="1" dirty="0" smtClean="0">
                <a:latin typeface="Gill Sans MT" panose="020B0502020104020203" pitchFamily="34" charset="0"/>
              </a:rPr>
              <a:t>master ecological variable</a:t>
            </a:r>
            <a:r>
              <a:rPr lang="en-US" sz="2400" dirty="0" smtClean="0">
                <a:latin typeface="Gill Sans MT" panose="020B0502020104020203" pitchFamily="34" charset="0"/>
              </a:rPr>
              <a:t>”</a:t>
            </a:r>
            <a:r>
              <a:rPr lang="en-US" sz="2400" baseline="30000" dirty="0" smtClean="0">
                <a:latin typeface="Gill Sans MT" panose="020B0502020104020203" pitchFamily="34" charset="0"/>
              </a:rPr>
              <a:t>* </a:t>
            </a:r>
            <a:r>
              <a:rPr lang="en-US" sz="2400" dirty="0" smtClean="0">
                <a:latin typeface="Gill Sans MT" panose="020B0502020104020203" pitchFamily="34" charset="0"/>
              </a:rPr>
              <a:t>in river ecosystems</a:t>
            </a:r>
          </a:p>
          <a:p>
            <a:pPr marL="800100" lvl="1" indent="-342900">
              <a:spcAft>
                <a:spcPts val="1200"/>
              </a:spcAft>
              <a:buFont typeface="Courier New" panose="02070309020205020404" pitchFamily="49" charset="0"/>
              <a:buChar char="o"/>
            </a:pPr>
            <a:r>
              <a:rPr lang="en-US" sz="2400" dirty="0" smtClean="0">
                <a:latin typeface="Gill Sans MT" panose="020B0502020104020203" pitchFamily="34" charset="0"/>
              </a:rPr>
              <a:t>Timing, magnitude, frequency, duration, rate-of-change of </a:t>
            </a:r>
            <a:r>
              <a:rPr lang="en-US" sz="2400" dirty="0" err="1" smtClean="0">
                <a:latin typeface="Gill Sans MT" panose="020B0502020104020203" pitchFamily="34" charset="0"/>
              </a:rPr>
              <a:t>streamflows</a:t>
            </a:r>
            <a:endParaRPr lang="en-US" sz="2400" dirty="0" smtClean="0">
              <a:latin typeface="Gill Sans MT" panose="020B0502020104020203" pitchFamily="34" charset="0"/>
            </a:endParaRPr>
          </a:p>
          <a:p>
            <a:r>
              <a:rPr lang="en-US" sz="2400" dirty="0">
                <a:latin typeface="Gill Sans MT" panose="020B0502020104020203" pitchFamily="34" charset="0"/>
              </a:rPr>
              <a:t>	</a:t>
            </a:r>
            <a:endParaRPr lang="en-US" sz="2400" dirty="0" smtClean="0">
              <a:latin typeface="Gill Sans MT" panose="020B0502020104020203" pitchFamily="34" charset="0"/>
            </a:endParaRPr>
          </a:p>
        </p:txBody>
      </p:sp>
      <p:sp>
        <p:nvSpPr>
          <p:cNvPr id="3" name="TextBox 2"/>
          <p:cNvSpPr txBox="1"/>
          <p:nvPr/>
        </p:nvSpPr>
        <p:spPr>
          <a:xfrm>
            <a:off x="278131" y="6355705"/>
            <a:ext cx="2731769" cy="338554"/>
          </a:xfrm>
          <a:prstGeom prst="rect">
            <a:avLst/>
          </a:prstGeom>
          <a:noFill/>
        </p:spPr>
        <p:txBody>
          <a:bodyPr wrap="square" rtlCol="0">
            <a:spAutoFit/>
          </a:bodyPr>
          <a:lstStyle/>
          <a:p>
            <a:r>
              <a:rPr lang="en-US" sz="1600" b="1" dirty="0" smtClean="0">
                <a:latin typeface="Gill Sans MT" panose="020B0502020104020203" pitchFamily="34" charset="0"/>
              </a:rPr>
              <a:t>* </a:t>
            </a:r>
            <a:r>
              <a:rPr lang="en-US" sz="1600" dirty="0" err="1" smtClean="0">
                <a:latin typeface="Gill Sans MT" panose="020B0502020104020203" pitchFamily="34" charset="0"/>
              </a:rPr>
              <a:t>Poff</a:t>
            </a:r>
            <a:r>
              <a:rPr lang="en-US" sz="1600" dirty="0" smtClean="0">
                <a:latin typeface="Gill Sans MT" panose="020B0502020104020203" pitchFamily="34" charset="0"/>
              </a:rPr>
              <a:t> et al., 1997 </a:t>
            </a:r>
            <a:endParaRPr lang="en-US" sz="1600" dirty="0">
              <a:latin typeface="Gill Sans MT" panose="020B0502020104020203" pitchFamily="34" charset="0"/>
            </a:endParaRPr>
          </a:p>
        </p:txBody>
      </p:sp>
    </p:spTree>
    <p:extLst>
      <p:ext uri="{BB962C8B-B14F-4D97-AF65-F5344CB8AC3E}">
        <p14:creationId xmlns:p14="http://schemas.microsoft.com/office/powerpoint/2010/main" val="210987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5153" y="2989086"/>
            <a:ext cx="5981188" cy="3968379"/>
          </a:xfrm>
          <a:prstGeom prst="rect">
            <a:avLst/>
          </a:prstGeom>
        </p:spPr>
      </p:pic>
      <p:sp>
        <p:nvSpPr>
          <p:cNvPr id="2" name="Rectangle 1"/>
          <p:cNvSpPr/>
          <p:nvPr/>
        </p:nvSpPr>
        <p:spPr>
          <a:xfrm>
            <a:off x="359186" y="331839"/>
            <a:ext cx="3269840" cy="587853"/>
          </a:xfrm>
          <a:prstGeom prst="rect">
            <a:avLst/>
          </a:prstGeom>
          <a:solidFill>
            <a:srgbClr val="C00000"/>
          </a:solidFill>
        </p:spPr>
        <p:txBody>
          <a:bodyPr wrap="square">
            <a:spAutoFit/>
          </a:bodyPr>
          <a:lstStyle/>
          <a:p>
            <a:pPr marR="0" lvl="0">
              <a:lnSpc>
                <a:spcPct val="115000"/>
              </a:lnSpc>
              <a:spcBef>
                <a:spcPts val="0"/>
              </a:spcBef>
              <a:spcAft>
                <a:spcPts val="0"/>
              </a:spcAft>
            </a:pPr>
            <a:r>
              <a:rPr lang="en-US" sz="2800" dirty="0" smtClean="0">
                <a:solidFill>
                  <a:schemeClr val="bg1"/>
                </a:solidFill>
                <a:effectLst>
                  <a:outerShdw blurRad="38100" dist="38100" dir="2700000" algn="tl">
                    <a:srgbClr val="000000">
                      <a:alpha val="43137"/>
                    </a:srgbClr>
                  </a:outerShdw>
                </a:effectLst>
                <a:latin typeface="Gill Sans MT" panose="020B0502020104020203" pitchFamily="34" charset="0"/>
                <a:ea typeface="Calibri" panose="020F0502020204030204" pitchFamily="34" charset="0"/>
                <a:cs typeface="Times New Roman" panose="02020603050405020304" pitchFamily="18" charset="0"/>
              </a:rPr>
              <a:t>Natural Flow Regime</a:t>
            </a:r>
            <a:endParaRPr lang="en-US" sz="1600" dirty="0">
              <a:solidFill>
                <a:schemeClr val="bg1"/>
              </a:solidFill>
              <a:effectLst>
                <a:outerShdw blurRad="38100" dist="38100" dir="2700000" algn="tl">
                  <a:srgbClr val="000000">
                    <a:alpha val="43137"/>
                  </a:srgbClr>
                </a:outerShdw>
              </a:effectLst>
              <a:latin typeface="Gill Sans MT" panose="020B0502020104020203" pitchFamily="34" charset="0"/>
              <a:ea typeface="Calibri" panose="020F0502020204030204" pitchFamily="34" charset="0"/>
              <a:cs typeface="Times New Roman" panose="02020603050405020304" pitchFamily="18" charset="0"/>
            </a:endParaRPr>
          </a:p>
        </p:txBody>
      </p:sp>
      <p:sp>
        <p:nvSpPr>
          <p:cNvPr id="10" name="TextBox 9"/>
          <p:cNvSpPr txBox="1"/>
          <p:nvPr/>
        </p:nvSpPr>
        <p:spPr>
          <a:xfrm>
            <a:off x="74213" y="6437299"/>
            <a:ext cx="1842171" cy="338554"/>
          </a:xfrm>
          <a:prstGeom prst="rect">
            <a:avLst/>
          </a:prstGeom>
          <a:noFill/>
        </p:spPr>
        <p:txBody>
          <a:bodyPr wrap="none" rtlCol="0">
            <a:spAutoFit/>
          </a:bodyPr>
          <a:lstStyle/>
          <a:p>
            <a:r>
              <a:rPr lang="en-US" sz="1600" b="1" dirty="0" smtClean="0">
                <a:latin typeface="Gill Sans MT" panose="020B0502020104020203" pitchFamily="34" charset="0"/>
              </a:rPr>
              <a:t>Source: </a:t>
            </a:r>
            <a:r>
              <a:rPr lang="en-US" sz="1600" dirty="0" smtClean="0">
                <a:latin typeface="Gill Sans MT" panose="020B0502020104020203" pitchFamily="34" charset="0"/>
              </a:rPr>
              <a:t>OSU, 2017</a:t>
            </a:r>
            <a:endParaRPr lang="en-US" sz="1600" dirty="0">
              <a:latin typeface="Gill Sans MT" panose="020B0502020104020203" pitchFamily="34" charset="0"/>
            </a:endParaRPr>
          </a:p>
        </p:txBody>
      </p:sp>
      <p:sp>
        <p:nvSpPr>
          <p:cNvPr id="16" name="Rectangle 15"/>
          <p:cNvSpPr/>
          <p:nvPr/>
        </p:nvSpPr>
        <p:spPr>
          <a:xfrm>
            <a:off x="4067175" y="2872448"/>
            <a:ext cx="3762375" cy="366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41862" y="1134263"/>
            <a:ext cx="8832116" cy="193899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b="1" dirty="0" smtClean="0">
                <a:solidFill>
                  <a:srgbClr val="C00000"/>
                </a:solidFill>
                <a:latin typeface="Gill Sans MT" panose="020B0502020104020203" pitchFamily="34" charset="0"/>
              </a:rPr>
              <a:t>Geomorphology</a:t>
            </a:r>
            <a:r>
              <a:rPr lang="en-US" sz="2000" dirty="0" smtClean="0">
                <a:latin typeface="Gill Sans MT" panose="020B0502020104020203" pitchFamily="34" charset="0"/>
              </a:rPr>
              <a:t> (</a:t>
            </a:r>
            <a:r>
              <a:rPr lang="en-US" sz="2000" i="1" dirty="0" smtClean="0">
                <a:latin typeface="Gill Sans MT" panose="020B0502020104020203" pitchFamily="34" charset="0"/>
              </a:rPr>
              <a:t>sediment transport, habitat creation</a:t>
            </a:r>
            <a:r>
              <a:rPr lang="en-US" sz="2000" dirty="0" smtClean="0">
                <a:latin typeface="Gill Sans MT" panose="020B0502020104020203" pitchFamily="34" charset="0"/>
              </a:rPr>
              <a:t>)</a:t>
            </a:r>
          </a:p>
          <a:p>
            <a:pPr marL="285750" indent="-285750">
              <a:spcAft>
                <a:spcPts val="600"/>
              </a:spcAft>
              <a:buFont typeface="Arial" panose="020B0604020202020204" pitchFamily="34" charset="0"/>
              <a:buChar char="•"/>
            </a:pPr>
            <a:r>
              <a:rPr lang="en-US" sz="2000" b="1" dirty="0" smtClean="0">
                <a:solidFill>
                  <a:srgbClr val="C00000"/>
                </a:solidFill>
                <a:latin typeface="Gill Sans MT" panose="020B0502020104020203" pitchFamily="34" charset="0"/>
              </a:rPr>
              <a:t>Floodplain connectivity </a:t>
            </a:r>
            <a:r>
              <a:rPr lang="en-US" sz="2000" dirty="0" smtClean="0">
                <a:latin typeface="Gill Sans MT" panose="020B0502020104020203" pitchFamily="34" charset="0"/>
              </a:rPr>
              <a:t>(</a:t>
            </a:r>
            <a:r>
              <a:rPr lang="en-US" sz="2000" i="1" dirty="0" smtClean="0">
                <a:latin typeface="Gill Sans MT" panose="020B0502020104020203" pitchFamily="34" charset="0"/>
              </a:rPr>
              <a:t>nutrient transfer, breeding and feeding ground</a:t>
            </a:r>
            <a:r>
              <a:rPr lang="en-US" sz="2000" dirty="0" smtClean="0">
                <a:latin typeface="Gill Sans MT" panose="020B0502020104020203" pitchFamily="34" charset="0"/>
              </a:rPr>
              <a:t>)</a:t>
            </a:r>
          </a:p>
          <a:p>
            <a:pPr marL="285750" indent="-285750">
              <a:spcAft>
                <a:spcPts val="600"/>
              </a:spcAft>
              <a:buFont typeface="Arial" panose="020B0604020202020204" pitchFamily="34" charset="0"/>
              <a:buChar char="•"/>
            </a:pPr>
            <a:r>
              <a:rPr lang="en-US" sz="2000" b="1" dirty="0" smtClean="0">
                <a:solidFill>
                  <a:srgbClr val="C00000"/>
                </a:solidFill>
                <a:latin typeface="Gill Sans MT" panose="020B0502020104020203" pitchFamily="34" charset="0"/>
              </a:rPr>
              <a:t>Physiological cues </a:t>
            </a:r>
            <a:r>
              <a:rPr lang="en-US" sz="2000" dirty="0" smtClean="0">
                <a:latin typeface="Gill Sans MT" panose="020B0502020104020203" pitchFamily="34" charset="0"/>
              </a:rPr>
              <a:t>(</a:t>
            </a:r>
            <a:r>
              <a:rPr lang="en-US" sz="2000" i="1" dirty="0" smtClean="0">
                <a:latin typeface="Gill Sans MT" panose="020B0502020104020203" pitchFamily="34" charset="0"/>
              </a:rPr>
              <a:t>spring high flows</a:t>
            </a:r>
            <a:r>
              <a:rPr lang="en-US" sz="2000" i="1" dirty="0" smtClean="0">
                <a:latin typeface="Gill Sans MT" panose="020B0502020104020203" pitchFamily="34" charset="0"/>
                <a:sym typeface="Wingdings" panose="05000000000000000000" pitchFamily="2" charset="2"/>
              </a:rPr>
              <a:t> </a:t>
            </a:r>
            <a:r>
              <a:rPr lang="en-US" sz="2000" i="1" dirty="0" smtClean="0">
                <a:latin typeface="Gill Sans MT" panose="020B0502020104020203" pitchFamily="34" charset="0"/>
              </a:rPr>
              <a:t>upstream migration</a:t>
            </a:r>
            <a:r>
              <a:rPr lang="en-US" sz="2000" dirty="0" smtClean="0">
                <a:latin typeface="Gill Sans MT" panose="020B0502020104020203" pitchFamily="34" charset="0"/>
              </a:rPr>
              <a:t>)</a:t>
            </a:r>
          </a:p>
          <a:p>
            <a:pPr marL="285750" indent="-285750">
              <a:spcAft>
                <a:spcPts val="600"/>
              </a:spcAft>
              <a:buFont typeface="Arial" panose="020B0604020202020204" pitchFamily="34" charset="0"/>
              <a:buChar char="•"/>
            </a:pPr>
            <a:r>
              <a:rPr lang="en-US" sz="2000" b="1" dirty="0" smtClean="0">
                <a:solidFill>
                  <a:srgbClr val="C00000"/>
                </a:solidFill>
                <a:latin typeface="Gill Sans MT" panose="020B0502020104020203" pitchFamily="34" charset="0"/>
              </a:rPr>
              <a:t>Invasive species protection </a:t>
            </a:r>
            <a:r>
              <a:rPr lang="en-US" sz="2000" dirty="0" smtClean="0">
                <a:latin typeface="Gill Sans MT" panose="020B0502020104020203" pitchFamily="34" charset="0"/>
              </a:rPr>
              <a:t>(</a:t>
            </a:r>
            <a:r>
              <a:rPr lang="en-US" sz="2000" i="1" dirty="0" smtClean="0">
                <a:latin typeface="Gill Sans MT" panose="020B0502020104020203" pitchFamily="34" charset="0"/>
              </a:rPr>
              <a:t>prolonged</a:t>
            </a:r>
            <a:r>
              <a:rPr lang="en-US" sz="2000" dirty="0" smtClean="0">
                <a:latin typeface="Gill Sans MT" panose="020B0502020104020203" pitchFamily="34" charset="0"/>
              </a:rPr>
              <a:t> </a:t>
            </a:r>
            <a:r>
              <a:rPr lang="en-US" sz="2000" i="1" dirty="0" smtClean="0">
                <a:latin typeface="Gill Sans MT" panose="020B0502020104020203" pitchFamily="34" charset="0"/>
              </a:rPr>
              <a:t>low flows</a:t>
            </a:r>
            <a:r>
              <a:rPr lang="en-US" sz="2000" dirty="0" smtClean="0">
                <a:latin typeface="Gill Sans MT" panose="020B0502020104020203" pitchFamily="34" charset="0"/>
              </a:rPr>
              <a:t>)</a:t>
            </a:r>
          </a:p>
          <a:p>
            <a:pPr marL="285750" indent="-285750">
              <a:spcAft>
                <a:spcPts val="600"/>
              </a:spcAft>
              <a:buFont typeface="Arial" panose="020B0604020202020204" pitchFamily="34" charset="0"/>
              <a:buChar char="•"/>
            </a:pPr>
            <a:endParaRPr lang="en-US" sz="2000" dirty="0">
              <a:latin typeface="Gill Sans MT" panose="020B0502020104020203" pitchFamily="34" charset="0"/>
            </a:endParaRPr>
          </a:p>
        </p:txBody>
      </p:sp>
      <p:sp>
        <p:nvSpPr>
          <p:cNvPr id="29" name="Rectangle 28"/>
          <p:cNvSpPr/>
          <p:nvPr/>
        </p:nvSpPr>
        <p:spPr>
          <a:xfrm>
            <a:off x="846309" y="3055474"/>
            <a:ext cx="3952875" cy="373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93643" y="3008834"/>
            <a:ext cx="2618024" cy="461665"/>
          </a:xfrm>
          <a:prstGeom prst="rect">
            <a:avLst/>
          </a:prstGeom>
          <a:noFill/>
        </p:spPr>
        <p:txBody>
          <a:bodyPr wrap="none" rtlCol="0">
            <a:spAutoFit/>
          </a:bodyPr>
          <a:lstStyle/>
          <a:p>
            <a:r>
              <a:rPr lang="en-US" sz="2400" b="1" dirty="0" smtClean="0">
                <a:latin typeface="Gill Sans MT" panose="020B0502020104020203" pitchFamily="34" charset="0"/>
              </a:rPr>
              <a:t>Impacts of Dams</a:t>
            </a:r>
          </a:p>
        </p:txBody>
      </p:sp>
      <p:sp>
        <p:nvSpPr>
          <p:cNvPr id="36" name="TextBox 35"/>
          <p:cNvSpPr txBox="1"/>
          <p:nvPr/>
        </p:nvSpPr>
        <p:spPr>
          <a:xfrm>
            <a:off x="5948362" y="6437299"/>
            <a:ext cx="3188693" cy="338554"/>
          </a:xfrm>
          <a:prstGeom prst="rect">
            <a:avLst/>
          </a:prstGeom>
          <a:noFill/>
        </p:spPr>
        <p:txBody>
          <a:bodyPr wrap="none" rtlCol="0">
            <a:spAutoFit/>
          </a:bodyPr>
          <a:lstStyle/>
          <a:p>
            <a:r>
              <a:rPr lang="en-US" sz="1600" b="1" dirty="0" smtClean="0">
                <a:latin typeface="Gill Sans MT" panose="020B0502020104020203" pitchFamily="34" charset="0"/>
              </a:rPr>
              <a:t>Source: </a:t>
            </a:r>
            <a:r>
              <a:rPr lang="en-US" sz="1600" dirty="0" err="1" smtClean="0">
                <a:latin typeface="Gill Sans MT" panose="020B0502020104020203" pitchFamily="34" charset="0"/>
              </a:rPr>
              <a:t>Poff</a:t>
            </a:r>
            <a:r>
              <a:rPr lang="en-US" sz="1600" dirty="0" smtClean="0">
                <a:latin typeface="Gill Sans MT" panose="020B0502020104020203" pitchFamily="34" charset="0"/>
              </a:rPr>
              <a:t> and Zimmerman, 2010</a:t>
            </a:r>
            <a:endParaRPr lang="en-US" sz="1600" dirty="0">
              <a:latin typeface="Gill Sans MT" panose="020B0502020104020203" pitchFamily="34" charset="0"/>
            </a:endParaRPr>
          </a:p>
        </p:txBody>
      </p:sp>
      <p:grpSp>
        <p:nvGrpSpPr>
          <p:cNvPr id="13316" name="Group 13315"/>
          <p:cNvGrpSpPr/>
          <p:nvPr/>
        </p:nvGrpSpPr>
        <p:grpSpPr>
          <a:xfrm>
            <a:off x="5779795" y="2989086"/>
            <a:ext cx="3364205" cy="3570544"/>
            <a:chOff x="41119" y="2989086"/>
            <a:chExt cx="3364205" cy="3570544"/>
          </a:xfrm>
        </p:grpSpPr>
        <p:sp>
          <p:nvSpPr>
            <p:cNvPr id="18" name="TextBox 17"/>
            <p:cNvSpPr txBox="1"/>
            <p:nvPr/>
          </p:nvSpPr>
          <p:spPr>
            <a:xfrm>
              <a:off x="385905" y="3101349"/>
              <a:ext cx="364202" cy="307777"/>
            </a:xfrm>
            <a:prstGeom prst="rect">
              <a:avLst/>
            </a:prstGeom>
            <a:noFill/>
          </p:spPr>
          <p:txBody>
            <a:bodyPr wrap="none" rtlCol="0">
              <a:spAutoFit/>
            </a:bodyPr>
            <a:lstStyle/>
            <a:p>
              <a:r>
                <a:rPr lang="en-US" sz="1400" dirty="0" smtClean="0">
                  <a:latin typeface="Gill Sans MT" panose="020B0502020104020203" pitchFamily="34" charset="0"/>
                </a:rPr>
                <a:t>75</a:t>
              </a:r>
              <a:endParaRPr lang="en-US" sz="1400" dirty="0">
                <a:latin typeface="Gill Sans MT" panose="020B0502020104020203" pitchFamily="34" charset="0"/>
              </a:endParaRPr>
            </a:p>
          </p:txBody>
        </p:sp>
        <p:pic>
          <p:nvPicPr>
            <p:cNvPr id="17" name="Picture 16"/>
            <p:cNvPicPr>
              <a:picLocks noChangeAspect="1"/>
            </p:cNvPicPr>
            <p:nvPr/>
          </p:nvPicPr>
          <p:blipFill rotWithShape="1">
            <a:blip r:embed="rId4"/>
            <a:srcRect l="11694" t="-1" b="47681"/>
            <a:stretch/>
          </p:blipFill>
          <p:spPr>
            <a:xfrm>
              <a:off x="691872" y="2989086"/>
              <a:ext cx="2138863" cy="2751035"/>
            </a:xfrm>
            <a:prstGeom prst="rect">
              <a:avLst/>
            </a:prstGeom>
          </p:spPr>
        </p:pic>
        <p:sp>
          <p:nvSpPr>
            <p:cNvPr id="20" name="TextBox 19"/>
            <p:cNvSpPr txBox="1"/>
            <p:nvPr/>
          </p:nvSpPr>
          <p:spPr>
            <a:xfrm>
              <a:off x="385905" y="3868111"/>
              <a:ext cx="364202" cy="307777"/>
            </a:xfrm>
            <a:prstGeom prst="rect">
              <a:avLst/>
            </a:prstGeom>
            <a:noFill/>
          </p:spPr>
          <p:txBody>
            <a:bodyPr wrap="none" rtlCol="0">
              <a:spAutoFit/>
            </a:bodyPr>
            <a:lstStyle/>
            <a:p>
              <a:r>
                <a:rPr lang="en-US" sz="1400" dirty="0" smtClean="0">
                  <a:latin typeface="Gill Sans MT" panose="020B0502020104020203" pitchFamily="34" charset="0"/>
                </a:rPr>
                <a:t>50</a:t>
              </a:r>
              <a:endParaRPr lang="en-US" sz="1400" dirty="0">
                <a:latin typeface="Gill Sans MT" panose="020B0502020104020203" pitchFamily="34" charset="0"/>
              </a:endParaRPr>
            </a:p>
          </p:txBody>
        </p:sp>
        <p:sp>
          <p:nvSpPr>
            <p:cNvPr id="21" name="TextBox 20"/>
            <p:cNvSpPr txBox="1"/>
            <p:nvPr/>
          </p:nvSpPr>
          <p:spPr>
            <a:xfrm>
              <a:off x="385905" y="4668434"/>
              <a:ext cx="364202" cy="307777"/>
            </a:xfrm>
            <a:prstGeom prst="rect">
              <a:avLst/>
            </a:prstGeom>
            <a:noFill/>
          </p:spPr>
          <p:txBody>
            <a:bodyPr wrap="none" rtlCol="0">
              <a:spAutoFit/>
            </a:bodyPr>
            <a:lstStyle/>
            <a:p>
              <a:r>
                <a:rPr lang="en-US" sz="1400" dirty="0" smtClean="0">
                  <a:latin typeface="Gill Sans MT" panose="020B0502020104020203" pitchFamily="34" charset="0"/>
                </a:rPr>
                <a:t>25</a:t>
              </a:r>
              <a:endParaRPr lang="en-US" sz="1400" dirty="0">
                <a:latin typeface="Gill Sans MT" panose="020B0502020104020203" pitchFamily="34" charset="0"/>
              </a:endParaRPr>
            </a:p>
          </p:txBody>
        </p:sp>
        <p:sp>
          <p:nvSpPr>
            <p:cNvPr id="22" name="TextBox 21"/>
            <p:cNvSpPr txBox="1"/>
            <p:nvPr/>
          </p:nvSpPr>
          <p:spPr>
            <a:xfrm>
              <a:off x="465991" y="5468757"/>
              <a:ext cx="274434" cy="307777"/>
            </a:xfrm>
            <a:prstGeom prst="rect">
              <a:avLst/>
            </a:prstGeom>
            <a:noFill/>
          </p:spPr>
          <p:txBody>
            <a:bodyPr wrap="none" rtlCol="0">
              <a:spAutoFit/>
            </a:bodyPr>
            <a:lstStyle/>
            <a:p>
              <a:r>
                <a:rPr lang="en-US" sz="1400" dirty="0" smtClean="0">
                  <a:latin typeface="Gill Sans MT" panose="020B0502020104020203" pitchFamily="34" charset="0"/>
                </a:rPr>
                <a:t>0</a:t>
              </a:r>
              <a:endParaRPr lang="en-US" sz="1400" dirty="0">
                <a:latin typeface="Gill Sans MT" panose="020B0502020104020203" pitchFamily="34" charset="0"/>
              </a:endParaRPr>
            </a:p>
          </p:txBody>
        </p:sp>
        <p:sp>
          <p:nvSpPr>
            <p:cNvPr id="19" name="TextBox 18"/>
            <p:cNvSpPr txBox="1"/>
            <p:nvPr/>
          </p:nvSpPr>
          <p:spPr>
            <a:xfrm rot="18801090">
              <a:off x="535467" y="5786811"/>
              <a:ext cx="473206" cy="307777"/>
            </a:xfrm>
            <a:prstGeom prst="rect">
              <a:avLst/>
            </a:prstGeom>
            <a:noFill/>
          </p:spPr>
          <p:txBody>
            <a:bodyPr wrap="none" rtlCol="0">
              <a:spAutoFit/>
            </a:bodyPr>
            <a:lstStyle/>
            <a:p>
              <a:r>
                <a:rPr lang="en-US" sz="1400" dirty="0" smtClean="0">
                  <a:latin typeface="Gill Sans MT" panose="020B0502020104020203" pitchFamily="34" charset="0"/>
                </a:rPr>
                <a:t>Fish</a:t>
              </a:r>
              <a:endParaRPr lang="en-US" sz="1400" dirty="0">
                <a:latin typeface="Gill Sans MT" panose="020B0502020104020203" pitchFamily="34" charset="0"/>
              </a:endParaRPr>
            </a:p>
          </p:txBody>
        </p:sp>
        <p:sp>
          <p:nvSpPr>
            <p:cNvPr id="24" name="TextBox 23"/>
            <p:cNvSpPr txBox="1"/>
            <p:nvPr/>
          </p:nvSpPr>
          <p:spPr>
            <a:xfrm rot="18801090">
              <a:off x="752316" y="5805380"/>
              <a:ext cx="699550" cy="307777"/>
            </a:xfrm>
            <a:prstGeom prst="rect">
              <a:avLst/>
            </a:prstGeom>
            <a:noFill/>
          </p:spPr>
          <p:txBody>
            <a:bodyPr wrap="none" rtlCol="0">
              <a:spAutoFit/>
            </a:bodyPr>
            <a:lstStyle/>
            <a:p>
              <a:r>
                <a:rPr lang="en-US" sz="1400" dirty="0" smtClean="0">
                  <a:latin typeface="Gill Sans MT" panose="020B0502020104020203" pitchFamily="34" charset="0"/>
                </a:rPr>
                <a:t>Macro.</a:t>
              </a:r>
              <a:endParaRPr lang="en-US" sz="1400" dirty="0">
                <a:latin typeface="Gill Sans MT" panose="020B0502020104020203" pitchFamily="34" charset="0"/>
              </a:endParaRPr>
            </a:p>
          </p:txBody>
        </p:sp>
        <p:sp>
          <p:nvSpPr>
            <p:cNvPr id="25" name="TextBox 24"/>
            <p:cNvSpPr txBox="1"/>
            <p:nvPr/>
          </p:nvSpPr>
          <p:spPr>
            <a:xfrm rot="18801090">
              <a:off x="1246777" y="5765121"/>
              <a:ext cx="497957" cy="307777"/>
            </a:xfrm>
            <a:prstGeom prst="rect">
              <a:avLst/>
            </a:prstGeom>
            <a:noFill/>
          </p:spPr>
          <p:txBody>
            <a:bodyPr wrap="none" rtlCol="0">
              <a:spAutoFit/>
            </a:bodyPr>
            <a:lstStyle/>
            <a:p>
              <a:r>
                <a:rPr lang="en-US" sz="1400" dirty="0" smtClean="0">
                  <a:latin typeface="Gill Sans MT" panose="020B0502020104020203" pitchFamily="34" charset="0"/>
                </a:rPr>
                <a:t>Veg.</a:t>
              </a:r>
              <a:endParaRPr lang="en-US" sz="1400" dirty="0">
                <a:latin typeface="Gill Sans MT" panose="020B0502020104020203" pitchFamily="34" charset="0"/>
              </a:endParaRPr>
            </a:p>
          </p:txBody>
        </p:sp>
        <p:sp>
          <p:nvSpPr>
            <p:cNvPr id="26" name="TextBox 25"/>
            <p:cNvSpPr txBox="1"/>
            <p:nvPr/>
          </p:nvSpPr>
          <p:spPr>
            <a:xfrm rot="18801090">
              <a:off x="1197401" y="5911311"/>
              <a:ext cx="988860" cy="307777"/>
            </a:xfrm>
            <a:prstGeom prst="rect">
              <a:avLst/>
            </a:prstGeom>
            <a:noFill/>
          </p:spPr>
          <p:txBody>
            <a:bodyPr wrap="none" rtlCol="0">
              <a:spAutoFit/>
            </a:bodyPr>
            <a:lstStyle/>
            <a:p>
              <a:r>
                <a:rPr lang="en-US" sz="1400" dirty="0" smtClean="0">
                  <a:latin typeface="Gill Sans MT" panose="020B0502020104020203" pitchFamily="34" charset="0"/>
                </a:rPr>
                <a:t>Aquatic PP.</a:t>
              </a:r>
              <a:endParaRPr lang="en-US" sz="1400" dirty="0">
                <a:latin typeface="Gill Sans MT" panose="020B0502020104020203" pitchFamily="34" charset="0"/>
              </a:endParaRPr>
            </a:p>
          </p:txBody>
        </p:sp>
        <p:sp>
          <p:nvSpPr>
            <p:cNvPr id="27" name="TextBox 26"/>
            <p:cNvSpPr txBox="1"/>
            <p:nvPr/>
          </p:nvSpPr>
          <p:spPr>
            <a:xfrm rot="18801090">
              <a:off x="1874007" y="5783795"/>
              <a:ext cx="549318" cy="307777"/>
            </a:xfrm>
            <a:prstGeom prst="rect">
              <a:avLst/>
            </a:prstGeom>
            <a:noFill/>
          </p:spPr>
          <p:txBody>
            <a:bodyPr wrap="none" rtlCol="0">
              <a:spAutoFit/>
            </a:bodyPr>
            <a:lstStyle/>
            <a:p>
              <a:r>
                <a:rPr lang="en-US" sz="1400" dirty="0" smtClean="0">
                  <a:latin typeface="Gill Sans MT" panose="020B0502020104020203" pitchFamily="34" charset="0"/>
                </a:rPr>
                <a:t>Birds</a:t>
              </a:r>
              <a:endParaRPr lang="en-US" sz="1400" dirty="0">
                <a:latin typeface="Gill Sans MT" panose="020B0502020104020203" pitchFamily="34" charset="0"/>
              </a:endParaRPr>
            </a:p>
          </p:txBody>
        </p:sp>
        <p:sp>
          <p:nvSpPr>
            <p:cNvPr id="28" name="TextBox 27"/>
            <p:cNvSpPr txBox="1"/>
            <p:nvPr/>
          </p:nvSpPr>
          <p:spPr>
            <a:xfrm rot="18801090">
              <a:off x="2147263" y="5783795"/>
              <a:ext cx="665567" cy="307777"/>
            </a:xfrm>
            <a:prstGeom prst="rect">
              <a:avLst/>
            </a:prstGeom>
            <a:noFill/>
          </p:spPr>
          <p:txBody>
            <a:bodyPr wrap="none" rtlCol="0">
              <a:spAutoFit/>
            </a:bodyPr>
            <a:lstStyle/>
            <a:p>
              <a:r>
                <a:rPr lang="en-US" sz="1400" dirty="0" err="1" smtClean="0">
                  <a:latin typeface="Gill Sans MT" panose="020B0502020104020203" pitchFamily="34" charset="0"/>
                </a:rPr>
                <a:t>Amph</a:t>
              </a:r>
              <a:r>
                <a:rPr lang="en-US" sz="1400" dirty="0" smtClean="0">
                  <a:latin typeface="Gill Sans MT" panose="020B0502020104020203" pitchFamily="34" charset="0"/>
                </a:rPr>
                <a:t>.</a:t>
              </a:r>
              <a:endParaRPr lang="en-US" sz="1400" dirty="0">
                <a:latin typeface="Gill Sans MT" panose="020B0502020104020203" pitchFamily="34" charset="0"/>
              </a:endParaRPr>
            </a:p>
          </p:txBody>
        </p:sp>
        <p:sp>
          <p:nvSpPr>
            <p:cNvPr id="31" name="TextBox 30"/>
            <p:cNvSpPr txBox="1"/>
            <p:nvPr/>
          </p:nvSpPr>
          <p:spPr>
            <a:xfrm>
              <a:off x="1028032" y="3070695"/>
              <a:ext cx="2377292" cy="646331"/>
            </a:xfrm>
            <a:prstGeom prst="rect">
              <a:avLst/>
            </a:prstGeom>
            <a:noFill/>
          </p:spPr>
          <p:txBody>
            <a:bodyPr wrap="square" rtlCol="0">
              <a:spAutoFit/>
            </a:bodyPr>
            <a:lstStyle/>
            <a:p>
              <a:r>
                <a:rPr lang="en-US" dirty="0" smtClean="0">
                  <a:latin typeface="Gill Sans MT" panose="020B0502020104020203" pitchFamily="34" charset="0"/>
                </a:rPr>
                <a:t>Altered flow regime </a:t>
              </a:r>
              <a:r>
                <a:rPr lang="en-US" dirty="0" smtClean="0">
                  <a:latin typeface="Gill Sans MT" panose="020B0502020104020203" pitchFamily="34" charset="0"/>
                  <a:sym typeface="Wingdings" panose="05000000000000000000" pitchFamily="2" charset="2"/>
                </a:rPr>
                <a:t>&amp; biological endpoints</a:t>
              </a:r>
              <a:endParaRPr lang="en-US" dirty="0">
                <a:latin typeface="Gill Sans MT" panose="020B0502020104020203" pitchFamily="34" charset="0"/>
              </a:endParaRPr>
            </a:p>
          </p:txBody>
        </p:sp>
        <p:sp>
          <p:nvSpPr>
            <p:cNvPr id="13315" name="Bent-Up Arrow 13314"/>
            <p:cNvSpPr/>
            <p:nvPr/>
          </p:nvSpPr>
          <p:spPr>
            <a:xfrm rot="16200000" flipH="1">
              <a:off x="1882449" y="3732766"/>
              <a:ext cx="789348" cy="757870"/>
            </a:xfrm>
            <a:prstGeom prst="bentUp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rot="16200000">
              <a:off x="-764358" y="4228124"/>
              <a:ext cx="1949508" cy="338554"/>
            </a:xfrm>
            <a:prstGeom prst="rect">
              <a:avLst/>
            </a:prstGeom>
            <a:noFill/>
          </p:spPr>
          <p:txBody>
            <a:bodyPr wrap="none" rtlCol="0">
              <a:spAutoFit/>
            </a:bodyPr>
            <a:lstStyle/>
            <a:p>
              <a:r>
                <a:rPr lang="en-US" sz="1600" b="1" dirty="0" smtClean="0">
                  <a:latin typeface="Gill Sans MT" panose="020B0502020104020203" pitchFamily="34" charset="0"/>
                </a:rPr>
                <a:t>Number of Papers</a:t>
              </a:r>
              <a:endParaRPr lang="en-US" sz="1600" dirty="0">
                <a:latin typeface="Gill Sans MT" panose="020B0502020104020203" pitchFamily="34" charset="0"/>
              </a:endParaRPr>
            </a:p>
          </p:txBody>
        </p:sp>
      </p:grpSp>
    </p:spTree>
    <p:extLst>
      <p:ext uri="{BB962C8B-B14F-4D97-AF65-F5344CB8AC3E}">
        <p14:creationId xmlns:p14="http://schemas.microsoft.com/office/powerpoint/2010/main" val="12919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29" grpId="0" animBg="1"/>
      <p:bldP spid="7" grpId="0"/>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531" y="1286187"/>
            <a:ext cx="5821613" cy="5439951"/>
          </a:xfrm>
          <a:prstGeom prst="rect">
            <a:avLst/>
          </a:prstGeom>
          <a:noFill/>
        </p:spPr>
        <p:txBody>
          <a:bodyPr wrap="square" rtlCol="0">
            <a:spAutoFit/>
          </a:bodyPr>
          <a:lstStyle/>
          <a:p>
            <a:pPr>
              <a:spcAft>
                <a:spcPts val="600"/>
              </a:spcAft>
            </a:pPr>
            <a:r>
              <a:rPr lang="en-US" sz="2000" b="1" dirty="0" smtClean="0">
                <a:solidFill>
                  <a:srgbClr val="C00000"/>
                </a:solidFill>
                <a:latin typeface="Gill Sans MT" panose="020B0502020104020203" pitchFamily="34" charset="0"/>
              </a:rPr>
              <a:t>Indicators of hydrologic alteration </a:t>
            </a:r>
            <a:r>
              <a:rPr lang="en-US" sz="2000" dirty="0" smtClean="0">
                <a:solidFill>
                  <a:srgbClr val="C00000"/>
                </a:solidFill>
                <a:latin typeface="Gill Sans MT" panose="020B0502020104020203" pitchFamily="34" charset="0"/>
              </a:rPr>
              <a:t>(IHAs) </a:t>
            </a:r>
          </a:p>
          <a:p>
            <a:pPr marL="342900" indent="-342900">
              <a:spcAft>
                <a:spcPts val="300"/>
              </a:spcAft>
              <a:buFont typeface="Arial" panose="020B0604020202020204" pitchFamily="34" charset="0"/>
              <a:buChar char="•"/>
            </a:pPr>
            <a:r>
              <a:rPr lang="en-US" sz="2000" dirty="0" smtClean="0">
                <a:latin typeface="Gill Sans MT" panose="020B0502020104020203" pitchFamily="34" charset="0"/>
              </a:rPr>
              <a:t>Monthly means</a:t>
            </a:r>
          </a:p>
          <a:p>
            <a:pPr marL="342900" indent="-342900">
              <a:spcAft>
                <a:spcPts val="300"/>
              </a:spcAft>
              <a:buFont typeface="Arial" panose="020B0604020202020204" pitchFamily="34" charset="0"/>
              <a:buChar char="•"/>
            </a:pPr>
            <a:r>
              <a:rPr lang="en-US" sz="2000" dirty="0" smtClean="0">
                <a:latin typeface="Gill Sans MT" panose="020B0502020104020203" pitchFamily="34" charset="0"/>
              </a:rPr>
              <a:t>Multi-day min/max flow (</a:t>
            </a:r>
            <a:r>
              <a:rPr lang="en-US" sz="2000" i="1" dirty="0" smtClean="0">
                <a:latin typeface="Gill Sans MT" panose="020B0502020104020203" pitchFamily="34" charset="0"/>
              </a:rPr>
              <a:t>1,3,7,30,90-day</a:t>
            </a:r>
            <a:r>
              <a:rPr lang="en-US" sz="2000" dirty="0" smtClean="0">
                <a:latin typeface="Gill Sans MT" panose="020B0502020104020203" pitchFamily="34" charset="0"/>
              </a:rPr>
              <a:t>)</a:t>
            </a:r>
          </a:p>
          <a:p>
            <a:pPr marL="342900" indent="-342900">
              <a:spcAft>
                <a:spcPts val="300"/>
              </a:spcAft>
              <a:buFont typeface="Arial" panose="020B0604020202020204" pitchFamily="34" charset="0"/>
              <a:buChar char="•"/>
            </a:pPr>
            <a:r>
              <a:rPr lang="en-US" sz="2000" dirty="0" smtClean="0">
                <a:latin typeface="Gill Sans MT" panose="020B0502020104020203" pitchFamily="34" charset="0"/>
              </a:rPr>
              <a:t>Low (</a:t>
            </a:r>
            <a:r>
              <a:rPr lang="en-US" sz="2000" i="1" dirty="0" smtClean="0">
                <a:latin typeface="Gill Sans MT" panose="020B0502020104020203" pitchFamily="34" charset="0"/>
              </a:rPr>
              <a:t>&lt;10%</a:t>
            </a:r>
            <a:r>
              <a:rPr lang="en-US" sz="2000" dirty="0" smtClean="0">
                <a:latin typeface="Gill Sans MT" panose="020B0502020104020203" pitchFamily="34" charset="0"/>
              </a:rPr>
              <a:t>)</a:t>
            </a:r>
            <a:r>
              <a:rPr lang="en-US" sz="2000" i="1" dirty="0" smtClean="0">
                <a:latin typeface="Gill Sans MT" panose="020B0502020104020203" pitchFamily="34" charset="0"/>
              </a:rPr>
              <a:t> </a:t>
            </a:r>
            <a:r>
              <a:rPr lang="en-US" sz="2000" dirty="0" smtClean="0">
                <a:latin typeface="Gill Sans MT" panose="020B0502020104020203" pitchFamily="34" charset="0"/>
              </a:rPr>
              <a:t>and high (</a:t>
            </a:r>
            <a:r>
              <a:rPr lang="en-US" sz="2000" i="1" dirty="0" smtClean="0">
                <a:latin typeface="Gill Sans MT" panose="020B0502020104020203" pitchFamily="34" charset="0"/>
              </a:rPr>
              <a:t>&gt;90%</a:t>
            </a:r>
            <a:r>
              <a:rPr lang="en-US" sz="2000" dirty="0" smtClean="0">
                <a:latin typeface="Gill Sans MT" panose="020B0502020104020203" pitchFamily="34" charset="0"/>
              </a:rPr>
              <a:t>)</a:t>
            </a:r>
            <a:r>
              <a:rPr lang="en-US" sz="2000" i="1" dirty="0" smtClean="0">
                <a:latin typeface="Gill Sans MT" panose="020B0502020104020203" pitchFamily="34" charset="0"/>
              </a:rPr>
              <a:t> </a:t>
            </a:r>
            <a:r>
              <a:rPr lang="en-US" sz="2000" dirty="0" smtClean="0">
                <a:latin typeface="Gill Sans MT" panose="020B0502020104020203" pitchFamily="34" charset="0"/>
              </a:rPr>
              <a:t>pulse number                                           an duration</a:t>
            </a:r>
          </a:p>
          <a:p>
            <a:pPr marL="342900" indent="-342900">
              <a:spcAft>
                <a:spcPts val="300"/>
              </a:spcAft>
              <a:buFont typeface="Arial" panose="020B0604020202020204" pitchFamily="34" charset="0"/>
              <a:buChar char="•"/>
            </a:pPr>
            <a:r>
              <a:rPr lang="en-US" sz="2000" dirty="0" smtClean="0">
                <a:latin typeface="Gill Sans MT" panose="020B0502020104020203" pitchFamily="34" charset="0"/>
              </a:rPr>
              <a:t>Number and rate of rises/falls</a:t>
            </a:r>
          </a:p>
          <a:p>
            <a:pPr marL="342900" indent="-342900">
              <a:spcAft>
                <a:spcPts val="300"/>
              </a:spcAft>
              <a:buFont typeface="Arial" panose="020B0604020202020204" pitchFamily="34" charset="0"/>
              <a:buChar char="•"/>
            </a:pPr>
            <a:endParaRPr lang="en-US" sz="2000" dirty="0" smtClean="0">
              <a:latin typeface="Gill Sans MT" panose="020B0502020104020203" pitchFamily="34" charset="0"/>
            </a:endParaRPr>
          </a:p>
          <a:p>
            <a:endParaRPr lang="en-US" sz="2000" dirty="0" smtClean="0">
              <a:latin typeface="Gill Sans MT" panose="020B0502020104020203" pitchFamily="34" charset="0"/>
            </a:endParaRPr>
          </a:p>
          <a:p>
            <a:endParaRPr lang="en-US" sz="2000" dirty="0" smtClean="0">
              <a:latin typeface="Gill Sans MT" panose="020B0502020104020203" pitchFamily="34" charset="0"/>
            </a:endParaRPr>
          </a:p>
          <a:p>
            <a:endParaRPr lang="en-US" sz="2000" dirty="0" smtClean="0">
              <a:latin typeface="Gill Sans MT" panose="020B0502020104020203" pitchFamily="34" charset="0"/>
            </a:endParaRPr>
          </a:p>
          <a:p>
            <a:endParaRPr lang="en-US" sz="2000" dirty="0" smtClean="0">
              <a:latin typeface="Gill Sans MT" panose="020B0502020104020203" pitchFamily="34" charset="0"/>
            </a:endParaRPr>
          </a:p>
          <a:p>
            <a:pPr>
              <a:spcAft>
                <a:spcPts val="600"/>
              </a:spcAft>
            </a:pPr>
            <a:r>
              <a:rPr lang="en-US" sz="2000" b="1" dirty="0" smtClean="0">
                <a:solidFill>
                  <a:srgbClr val="C00000"/>
                </a:solidFill>
                <a:latin typeface="Gill Sans MT" panose="020B0502020104020203" pitchFamily="34" charset="0"/>
              </a:rPr>
              <a:t>Environmental flow components </a:t>
            </a:r>
            <a:r>
              <a:rPr lang="en-US" sz="2000" dirty="0" smtClean="0">
                <a:solidFill>
                  <a:srgbClr val="C00000"/>
                </a:solidFill>
                <a:latin typeface="Gill Sans MT" panose="020B0502020104020203" pitchFamily="34" charset="0"/>
              </a:rPr>
              <a:t>(EFCs)</a:t>
            </a:r>
          </a:p>
          <a:p>
            <a:pPr marL="342900" indent="-342900">
              <a:spcAft>
                <a:spcPts val="300"/>
              </a:spcAft>
              <a:buFont typeface="Arial" panose="020B0604020202020204" pitchFamily="34" charset="0"/>
              <a:buChar char="•"/>
            </a:pPr>
            <a:r>
              <a:rPr lang="en-US" sz="2000" dirty="0" smtClean="0">
                <a:latin typeface="Gill Sans MT" panose="020B0502020104020203" pitchFamily="34" charset="0"/>
              </a:rPr>
              <a:t>More firmly tied to ecological function</a:t>
            </a:r>
          </a:p>
          <a:p>
            <a:pPr marL="342900" indent="-342900">
              <a:spcAft>
                <a:spcPts val="300"/>
              </a:spcAft>
              <a:buFont typeface="Arial" panose="020B0604020202020204" pitchFamily="34" charset="0"/>
              <a:buChar char="•"/>
            </a:pPr>
            <a:r>
              <a:rPr lang="en-US" sz="2000" dirty="0" smtClean="0">
                <a:latin typeface="Gill Sans MT" panose="020B0502020104020203" pitchFamily="34" charset="0"/>
              </a:rPr>
              <a:t>Extreme low flows, low flows, high flow pulses, small floods</a:t>
            </a:r>
          </a:p>
          <a:p>
            <a:endParaRPr lang="en-US" sz="2000" dirty="0">
              <a:latin typeface="Gill Sans MT" panose="020B0502020104020203" pitchFamily="34" charset="0"/>
            </a:endParaRPr>
          </a:p>
        </p:txBody>
      </p:sp>
      <p:pic>
        <p:nvPicPr>
          <p:cNvPr id="15362" name="Picture 2" descr="Image result for the nature conservancy"/>
          <p:cNvPicPr>
            <a:picLocks noChangeAspect="1" noChangeArrowheads="1"/>
          </p:cNvPicPr>
          <p:nvPr/>
        </p:nvPicPr>
        <p:blipFill rotWithShape="1">
          <a:blip r:embed="rId3">
            <a:extLst>
              <a:ext uri="{28A0092B-C50C-407E-A947-70E740481C1C}">
                <a14:useLocalDpi xmlns:a14="http://schemas.microsoft.com/office/drawing/2010/main" val="0"/>
              </a:ext>
            </a:extLst>
          </a:blip>
          <a:srcRect l="10103" t="28202" r="10051" b="26344"/>
          <a:stretch/>
        </p:blipFill>
        <p:spPr bwMode="auto">
          <a:xfrm>
            <a:off x="448693" y="3757069"/>
            <a:ext cx="2616495" cy="7814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40375" y="6451868"/>
            <a:ext cx="3267689" cy="338554"/>
          </a:xfrm>
          <a:prstGeom prst="rect">
            <a:avLst/>
          </a:prstGeom>
          <a:noFill/>
        </p:spPr>
        <p:txBody>
          <a:bodyPr wrap="none" rtlCol="0">
            <a:spAutoFit/>
          </a:bodyPr>
          <a:lstStyle/>
          <a:p>
            <a:r>
              <a:rPr lang="en-US" sz="1600" b="1" dirty="0" smtClean="0">
                <a:latin typeface="Gill Sans MT" panose="020B0502020104020203" pitchFamily="34" charset="0"/>
              </a:rPr>
              <a:t>Sources:</a:t>
            </a:r>
            <a:r>
              <a:rPr lang="en-US" sz="1600" baseline="30000" dirty="0" smtClean="0">
                <a:latin typeface="Gill Sans MT" panose="020B0502020104020203" pitchFamily="34" charset="0"/>
              </a:rPr>
              <a:t> </a:t>
            </a:r>
            <a:r>
              <a:rPr lang="en-US" sz="1600" dirty="0" smtClean="0">
                <a:latin typeface="Gill Sans MT" panose="020B0502020104020203" pitchFamily="34" charset="0"/>
              </a:rPr>
              <a:t>Mathews and Richter, 2007</a:t>
            </a:r>
            <a:endParaRPr lang="en-US" sz="1600" baseline="30000" dirty="0">
              <a:latin typeface="Gill Sans MT" panose="020B0502020104020203" pitchFamily="34" charset="0"/>
            </a:endParaRPr>
          </a:p>
        </p:txBody>
      </p:sp>
      <p:sp>
        <p:nvSpPr>
          <p:cNvPr id="2" name="TextBox 1"/>
          <p:cNvSpPr txBox="1"/>
          <p:nvPr/>
        </p:nvSpPr>
        <p:spPr>
          <a:xfrm>
            <a:off x="270345" y="466747"/>
            <a:ext cx="8533737" cy="523220"/>
          </a:xfrm>
          <a:prstGeom prst="rect">
            <a:avLst/>
          </a:prstGeom>
          <a:noFill/>
        </p:spPr>
        <p:txBody>
          <a:bodyPr wrap="square" rtlCol="0">
            <a:spAutoFit/>
          </a:bodyPr>
          <a:lstStyle/>
          <a:p>
            <a:r>
              <a:rPr lang="en-US" sz="2800" b="1" dirty="0" smtClean="0">
                <a:latin typeface="Gill Sans MT" panose="020B0502020104020203" pitchFamily="34" charset="0"/>
              </a:rPr>
              <a:t>Quantifying dams’ impacts on natural flow regime</a:t>
            </a:r>
            <a:endParaRPr lang="en-US" sz="2800" b="1" dirty="0">
              <a:latin typeface="Gill Sans MT" panose="020B0502020104020203" pitchFamily="34" charset="0"/>
            </a:endParaRPr>
          </a:p>
        </p:txBody>
      </p:sp>
      <p:sp>
        <p:nvSpPr>
          <p:cNvPr id="4" name="Rectangle 3"/>
          <p:cNvSpPr/>
          <p:nvPr/>
        </p:nvSpPr>
        <p:spPr>
          <a:xfrm>
            <a:off x="7580093" y="2095063"/>
            <a:ext cx="741459" cy="397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6270306" y="2826120"/>
            <a:ext cx="2051246" cy="1901520"/>
          </a:xfrm>
          <a:prstGeom prst="rect">
            <a:avLst/>
          </a:prstGeom>
        </p:spPr>
      </p:pic>
      <p:sp>
        <p:nvSpPr>
          <p:cNvPr id="6" name="Down Arrow 5"/>
          <p:cNvSpPr/>
          <p:nvPr/>
        </p:nvSpPr>
        <p:spPr>
          <a:xfrm>
            <a:off x="7079161" y="2293846"/>
            <a:ext cx="500932" cy="53227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fracki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256" t="4901" r="17613"/>
          <a:stretch/>
        </p:blipFill>
        <p:spPr bwMode="auto">
          <a:xfrm>
            <a:off x="6717906" y="1168335"/>
            <a:ext cx="1256306" cy="118647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9" name="Right Arrow 8"/>
          <p:cNvSpPr/>
          <p:nvPr/>
        </p:nvSpPr>
        <p:spPr>
          <a:xfrm>
            <a:off x="5533642" y="3512508"/>
            <a:ext cx="675861" cy="48912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descr="Image result for wind turbines"/>
          <p:cNvPicPr>
            <a:picLocks noChangeArrowheads="1"/>
          </p:cNvPicPr>
          <p:nvPr/>
        </p:nvPicPr>
        <p:blipFill rotWithShape="1">
          <a:blip r:embed="rId6" cstate="print">
            <a:extLst>
              <a:ext uri="{28A0092B-C50C-407E-A947-70E740481C1C}">
                <a14:useLocalDpi xmlns:a14="http://schemas.microsoft.com/office/drawing/2010/main" val="0"/>
              </a:ext>
            </a:extLst>
          </a:blip>
          <a:srcRect l="26886" r="3680"/>
          <a:stretch/>
        </p:blipFill>
        <p:spPr bwMode="auto">
          <a:xfrm>
            <a:off x="4489968" y="3115057"/>
            <a:ext cx="1250407" cy="1152824"/>
          </a:xfrm>
          <a:prstGeom prst="rect">
            <a:avLst/>
          </a:prstGeom>
          <a:noFill/>
          <a:ln w="12700">
            <a:solidFill>
              <a:schemeClr val="bg1"/>
            </a:solidFill>
          </a:ln>
        </p:spPr>
      </p:pic>
      <p:sp>
        <p:nvSpPr>
          <p:cNvPr id="10" name="TextBox 9"/>
          <p:cNvSpPr txBox="1"/>
          <p:nvPr/>
        </p:nvSpPr>
        <p:spPr>
          <a:xfrm>
            <a:off x="6760738" y="1168335"/>
            <a:ext cx="1213474"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latin typeface="Gill Sans MT" panose="020B0502020104020203" pitchFamily="34" charset="0"/>
              </a:rPr>
              <a:t>Fracking</a:t>
            </a:r>
            <a:endParaRPr lang="en-US" sz="2000" b="1"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13" name="TextBox 12"/>
          <p:cNvSpPr txBox="1"/>
          <p:nvPr/>
        </p:nvSpPr>
        <p:spPr>
          <a:xfrm>
            <a:off x="4489968" y="3592728"/>
            <a:ext cx="85151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latin typeface="Gill Sans MT" panose="020B0502020104020203" pitchFamily="34" charset="0"/>
              </a:rPr>
              <a:t>Wind</a:t>
            </a:r>
            <a:endParaRPr lang="en-US" sz="2000" b="1"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pic>
        <p:nvPicPr>
          <p:cNvPr id="14" name="Picture 4"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5008" y="5061131"/>
            <a:ext cx="2129238" cy="1197696"/>
          </a:xfrm>
          <a:prstGeom prst="rect">
            <a:avLst/>
          </a:prstGeom>
          <a:noFill/>
          <a:extLst>
            <a:ext uri="{909E8E84-426E-40DD-AFC4-6F175D3DCCD1}">
              <a14:hiddenFill xmlns:a14="http://schemas.microsoft.com/office/drawing/2010/main">
                <a:solidFill>
                  <a:srgbClr val="FFFFFF"/>
                </a:solidFill>
              </a14:hiddenFill>
            </a:ext>
          </a:extLst>
        </p:spPr>
      </p:pic>
      <p:sp>
        <p:nvSpPr>
          <p:cNvPr id="15" name="Down Arrow 14"/>
          <p:cNvSpPr/>
          <p:nvPr/>
        </p:nvSpPr>
        <p:spPr>
          <a:xfrm>
            <a:off x="7079161" y="4838867"/>
            <a:ext cx="500932" cy="53227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277721" y="5451698"/>
            <a:ext cx="880369"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latin typeface="Gill Sans MT" panose="020B0502020104020203" pitchFamily="34" charset="0"/>
              </a:rPr>
              <a:t>Dams</a:t>
            </a:r>
            <a:endParaRPr lang="en-US" sz="2000" b="1"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50115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p:bldP spid="13" grpId="0"/>
      <p:bldP spid="15"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417165" y="3489188"/>
            <a:ext cx="5213478" cy="461665"/>
          </a:xfrm>
          <a:prstGeom prst="rect">
            <a:avLst/>
          </a:prstGeom>
          <a:noFill/>
        </p:spPr>
        <p:txBody>
          <a:bodyPr wrap="none" rtlCol="0">
            <a:spAutoFit/>
          </a:bodyPr>
          <a:lstStyle/>
          <a:p>
            <a:r>
              <a:rPr lang="en-US" sz="2400" dirty="0" smtClean="0">
                <a:latin typeface="Gill Sans MT" panose="020B0502020104020203" pitchFamily="34" charset="0"/>
              </a:rPr>
              <a:t>Droughts, floods, heat waves, cold snaps </a:t>
            </a:r>
            <a:endParaRPr lang="en-US" sz="2400" dirty="0">
              <a:latin typeface="Gill Sans MT" panose="020B0502020104020203" pitchFamily="34" charset="0"/>
            </a:endParaRPr>
          </a:p>
        </p:txBody>
      </p:sp>
      <p:sp>
        <p:nvSpPr>
          <p:cNvPr id="14" name="TextBox 13"/>
          <p:cNvSpPr txBox="1"/>
          <p:nvPr/>
        </p:nvSpPr>
        <p:spPr>
          <a:xfrm>
            <a:off x="2417165" y="1814251"/>
            <a:ext cx="5512086" cy="461665"/>
          </a:xfrm>
          <a:prstGeom prst="rect">
            <a:avLst/>
          </a:prstGeom>
          <a:noFill/>
        </p:spPr>
        <p:txBody>
          <a:bodyPr wrap="none" rtlCol="0">
            <a:spAutoFit/>
          </a:bodyPr>
          <a:lstStyle/>
          <a:p>
            <a:r>
              <a:rPr lang="en-US" sz="2400" dirty="0">
                <a:latin typeface="Gill Sans MT" panose="020B0502020104020203" pitchFamily="34" charset="0"/>
              </a:rPr>
              <a:t>L</a:t>
            </a:r>
            <a:r>
              <a:rPr lang="en-US" sz="2400" dirty="0" smtClean="0">
                <a:latin typeface="Gill Sans MT" panose="020B0502020104020203" pitchFamily="34" charset="0"/>
              </a:rPr>
              <a:t>osing too much money at the wrong time</a:t>
            </a:r>
            <a:endParaRPr lang="en-US" sz="2400" dirty="0">
              <a:latin typeface="Gill Sans MT" panose="020B0502020104020203" pitchFamily="34" charset="0"/>
            </a:endParaRPr>
          </a:p>
        </p:txBody>
      </p:sp>
      <p:sp>
        <p:nvSpPr>
          <p:cNvPr id="15" name="TextBox 14"/>
          <p:cNvSpPr txBox="1"/>
          <p:nvPr/>
        </p:nvSpPr>
        <p:spPr>
          <a:xfrm>
            <a:off x="2417165" y="5194878"/>
            <a:ext cx="4879284" cy="461665"/>
          </a:xfrm>
          <a:prstGeom prst="rect">
            <a:avLst/>
          </a:prstGeom>
          <a:noFill/>
        </p:spPr>
        <p:txBody>
          <a:bodyPr wrap="none" rtlCol="0">
            <a:spAutoFit/>
          </a:bodyPr>
          <a:lstStyle/>
          <a:p>
            <a:r>
              <a:rPr lang="en-US" sz="2400" dirty="0">
                <a:latin typeface="Gill Sans MT" panose="020B0502020104020203" pitchFamily="34" charset="0"/>
              </a:rPr>
              <a:t>Q</a:t>
            </a:r>
            <a:r>
              <a:rPr lang="en-US" sz="2400" dirty="0" smtClean="0">
                <a:latin typeface="Gill Sans MT" panose="020B0502020104020203" pitchFamily="34" charset="0"/>
              </a:rPr>
              <a:t>uantifiable probability of recurrence</a:t>
            </a:r>
            <a:endParaRPr lang="en-US" sz="2400" dirty="0">
              <a:latin typeface="Gill Sans MT" panose="020B0502020104020203" pitchFamily="34" charset="0"/>
            </a:endParaRPr>
          </a:p>
        </p:txBody>
      </p:sp>
      <p:pic>
        <p:nvPicPr>
          <p:cNvPr id="10" name="Picture 9"/>
          <p:cNvPicPr>
            <a:picLocks noChangeAspect="1"/>
          </p:cNvPicPr>
          <p:nvPr/>
        </p:nvPicPr>
        <p:blipFill>
          <a:blip r:embed="rId3"/>
          <a:stretch>
            <a:fillRect/>
          </a:stretch>
        </p:blipFill>
        <p:spPr>
          <a:xfrm>
            <a:off x="698979" y="1397221"/>
            <a:ext cx="1429698" cy="1337578"/>
          </a:xfrm>
          <a:prstGeom prst="rect">
            <a:avLst/>
          </a:prstGeom>
        </p:spPr>
      </p:pic>
      <p:pic>
        <p:nvPicPr>
          <p:cNvPr id="11" name="Picture 10"/>
          <p:cNvPicPr>
            <a:picLocks noChangeAspect="1"/>
          </p:cNvPicPr>
          <p:nvPr/>
        </p:nvPicPr>
        <p:blipFill>
          <a:blip r:embed="rId4"/>
          <a:stretch>
            <a:fillRect/>
          </a:stretch>
        </p:blipFill>
        <p:spPr>
          <a:xfrm>
            <a:off x="684240" y="4765261"/>
            <a:ext cx="1444437" cy="1352317"/>
          </a:xfrm>
          <a:prstGeom prst="rect">
            <a:avLst/>
          </a:prstGeom>
        </p:spPr>
      </p:pic>
      <p:pic>
        <p:nvPicPr>
          <p:cNvPr id="12" name="Picture 11"/>
          <p:cNvPicPr>
            <a:picLocks noChangeAspect="1"/>
          </p:cNvPicPr>
          <p:nvPr/>
        </p:nvPicPr>
        <p:blipFill>
          <a:blip r:embed="rId5"/>
          <a:stretch>
            <a:fillRect/>
          </a:stretch>
        </p:blipFill>
        <p:spPr>
          <a:xfrm>
            <a:off x="684240" y="3070473"/>
            <a:ext cx="1426012" cy="1337578"/>
          </a:xfrm>
          <a:prstGeom prst="rect">
            <a:avLst/>
          </a:prstGeom>
        </p:spPr>
      </p:pic>
      <p:sp>
        <p:nvSpPr>
          <p:cNvPr id="23" name="Rectangle 22"/>
          <p:cNvSpPr/>
          <p:nvPr/>
        </p:nvSpPr>
        <p:spPr>
          <a:xfrm>
            <a:off x="365024" y="276299"/>
            <a:ext cx="4321276" cy="587853"/>
          </a:xfrm>
          <a:prstGeom prst="rect">
            <a:avLst/>
          </a:prstGeom>
          <a:solidFill>
            <a:srgbClr val="C00000"/>
          </a:solidFill>
        </p:spPr>
        <p:txBody>
          <a:bodyPr wrap="square">
            <a:spAutoFit/>
          </a:bodyPr>
          <a:lstStyle/>
          <a:p>
            <a:pPr marR="0" lvl="0">
              <a:lnSpc>
                <a:spcPct val="115000"/>
              </a:lnSpc>
              <a:spcBef>
                <a:spcPts val="0"/>
              </a:spcBef>
              <a:spcAft>
                <a:spcPts val="0"/>
              </a:spcAft>
            </a:pPr>
            <a:r>
              <a:rPr lang="en-US" sz="2800" dirty="0" smtClean="0">
                <a:solidFill>
                  <a:schemeClr val="bg1"/>
                </a:solidFill>
                <a:effectLst>
                  <a:outerShdw blurRad="38100" dist="38100" dir="2700000" algn="tl">
                    <a:srgbClr val="000000">
                      <a:alpha val="43137"/>
                    </a:srgbClr>
                  </a:outerShdw>
                </a:effectLst>
                <a:latin typeface="Gill Sans MT" panose="020B0502020104020203" pitchFamily="34" charset="0"/>
                <a:ea typeface="Calibri" panose="020F0502020204030204" pitchFamily="34" charset="0"/>
                <a:cs typeface="Times New Roman" panose="02020603050405020304" pitchFamily="18" charset="0"/>
              </a:rPr>
              <a:t>Environmental Financial Risk</a:t>
            </a:r>
            <a:endParaRPr lang="en-US" sz="1600" dirty="0">
              <a:solidFill>
                <a:schemeClr val="bg1"/>
              </a:solidFill>
              <a:effectLst>
                <a:outerShdw blurRad="38100" dist="38100" dir="2700000" algn="tl">
                  <a:srgbClr val="000000">
                    <a:alpha val="43137"/>
                  </a:srgbClr>
                </a:outerShdw>
              </a:effectLst>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98360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1683" y="3969441"/>
            <a:ext cx="2759284" cy="400110"/>
          </a:xfrm>
          <a:prstGeom prst="rect">
            <a:avLst/>
          </a:prstGeom>
          <a:noFill/>
        </p:spPr>
        <p:txBody>
          <a:bodyPr wrap="square" rtlCol="0">
            <a:spAutoFit/>
          </a:bodyPr>
          <a:lstStyle/>
          <a:p>
            <a:r>
              <a:rPr lang="en-US" sz="2000" b="1" dirty="0" smtClean="0">
                <a:latin typeface="Gill Sans MT" panose="020B0502020104020203" pitchFamily="34" charset="0"/>
              </a:rPr>
              <a:t>Stationarity is Dead</a:t>
            </a:r>
            <a:r>
              <a:rPr lang="en-US" sz="2000" b="1" baseline="30000" dirty="0" smtClean="0">
                <a:latin typeface="Gill Sans MT" panose="020B0502020104020203" pitchFamily="34" charset="0"/>
              </a:rPr>
              <a:t>*</a:t>
            </a:r>
            <a:endParaRPr lang="en-US" sz="2000" b="1" dirty="0">
              <a:latin typeface="Gill Sans MT" panose="020B0502020104020203" pitchFamily="34" charset="0"/>
            </a:endParaRPr>
          </a:p>
        </p:txBody>
      </p:sp>
      <p:pic>
        <p:nvPicPr>
          <p:cNvPr id="9" name="Picture 8"/>
          <p:cNvPicPr>
            <a:picLocks noChangeAspect="1"/>
          </p:cNvPicPr>
          <p:nvPr/>
        </p:nvPicPr>
        <p:blipFill>
          <a:blip r:embed="rId3"/>
          <a:stretch>
            <a:fillRect/>
          </a:stretch>
        </p:blipFill>
        <p:spPr>
          <a:xfrm>
            <a:off x="1527197" y="957698"/>
            <a:ext cx="5896883" cy="2742532"/>
          </a:xfrm>
          <a:prstGeom prst="rect">
            <a:avLst/>
          </a:prstGeom>
        </p:spPr>
      </p:pic>
      <p:sp>
        <p:nvSpPr>
          <p:cNvPr id="11" name="TextBox 10"/>
          <p:cNvSpPr txBox="1"/>
          <p:nvPr/>
        </p:nvSpPr>
        <p:spPr>
          <a:xfrm flipH="1">
            <a:off x="277494" y="6514097"/>
            <a:ext cx="2253831" cy="307777"/>
          </a:xfrm>
          <a:prstGeom prst="rect">
            <a:avLst/>
          </a:prstGeom>
          <a:noFill/>
        </p:spPr>
        <p:txBody>
          <a:bodyPr wrap="square" rtlCol="0">
            <a:spAutoFit/>
          </a:bodyPr>
          <a:lstStyle/>
          <a:p>
            <a:r>
              <a:rPr lang="en-US" sz="1400" i="1" dirty="0" smtClean="0">
                <a:latin typeface="Gill Sans MT" panose="020B0502020104020203" pitchFamily="34" charset="0"/>
              </a:rPr>
              <a:t>* </a:t>
            </a:r>
            <a:r>
              <a:rPr lang="en-US" sz="1400" dirty="0" smtClean="0">
                <a:latin typeface="Gill Sans MT" panose="020B0502020104020203" pitchFamily="34" charset="0"/>
              </a:rPr>
              <a:t>Milly et al., 2008</a:t>
            </a:r>
            <a:endParaRPr lang="en-US" sz="1400" dirty="0">
              <a:latin typeface="Gill Sans MT" panose="020B0502020104020203" pitchFamily="34" charset="0"/>
            </a:endParaRPr>
          </a:p>
        </p:txBody>
      </p:sp>
      <p:sp>
        <p:nvSpPr>
          <p:cNvPr id="31" name="TextBox 30"/>
          <p:cNvSpPr txBox="1"/>
          <p:nvPr/>
        </p:nvSpPr>
        <p:spPr>
          <a:xfrm flipH="1">
            <a:off x="4921857" y="769680"/>
            <a:ext cx="2838138" cy="307777"/>
          </a:xfrm>
          <a:prstGeom prst="rect">
            <a:avLst/>
          </a:prstGeom>
          <a:noFill/>
        </p:spPr>
        <p:txBody>
          <a:bodyPr wrap="square" rtlCol="0">
            <a:spAutoFit/>
          </a:bodyPr>
          <a:lstStyle/>
          <a:p>
            <a:r>
              <a:rPr lang="en-US" sz="1400" b="1" dirty="0" smtClean="0">
                <a:latin typeface="Gill Sans MT" panose="020B0502020104020203" pitchFamily="34" charset="0"/>
              </a:rPr>
              <a:t>Source</a:t>
            </a:r>
            <a:r>
              <a:rPr lang="en-US" sz="1400" i="1" dirty="0" smtClean="0">
                <a:latin typeface="Gill Sans MT" panose="020B0502020104020203" pitchFamily="34" charset="0"/>
              </a:rPr>
              <a:t>: </a:t>
            </a:r>
            <a:r>
              <a:rPr lang="en-US" sz="1400" dirty="0" smtClean="0">
                <a:latin typeface="Gill Sans MT" panose="020B0502020104020203" pitchFamily="34" charset="0"/>
              </a:rPr>
              <a:t>NOAA, 2017</a:t>
            </a:r>
            <a:endParaRPr lang="en-US" sz="1400" dirty="0">
              <a:latin typeface="Gill Sans MT" panose="020B0502020104020203" pitchFamily="34" charset="0"/>
            </a:endParaRPr>
          </a:p>
        </p:txBody>
      </p:sp>
      <p:sp>
        <p:nvSpPr>
          <p:cNvPr id="7171" name="Freeform 7170"/>
          <p:cNvSpPr/>
          <p:nvPr/>
        </p:nvSpPr>
        <p:spPr>
          <a:xfrm>
            <a:off x="2604992" y="2923707"/>
            <a:ext cx="4081462" cy="434473"/>
          </a:xfrm>
          <a:custGeom>
            <a:avLst/>
            <a:gdLst>
              <a:gd name="connsiteX0" fmla="*/ 0 w 4081462"/>
              <a:gd name="connsiteY0" fmla="*/ 402431 h 434473"/>
              <a:gd name="connsiteX1" fmla="*/ 116681 w 4081462"/>
              <a:gd name="connsiteY1" fmla="*/ 431006 h 434473"/>
              <a:gd name="connsiteX2" fmla="*/ 204787 w 4081462"/>
              <a:gd name="connsiteY2" fmla="*/ 426244 h 434473"/>
              <a:gd name="connsiteX3" fmla="*/ 230981 w 4081462"/>
              <a:gd name="connsiteY3" fmla="*/ 426244 h 434473"/>
              <a:gd name="connsiteX4" fmla="*/ 280987 w 4081462"/>
              <a:gd name="connsiteY4" fmla="*/ 428625 h 434473"/>
              <a:gd name="connsiteX5" fmla="*/ 326231 w 4081462"/>
              <a:gd name="connsiteY5" fmla="*/ 433388 h 434473"/>
              <a:gd name="connsiteX6" fmla="*/ 369094 w 4081462"/>
              <a:gd name="connsiteY6" fmla="*/ 433388 h 434473"/>
              <a:gd name="connsiteX7" fmla="*/ 419100 w 4081462"/>
              <a:gd name="connsiteY7" fmla="*/ 421481 h 434473"/>
              <a:gd name="connsiteX8" fmla="*/ 466725 w 4081462"/>
              <a:gd name="connsiteY8" fmla="*/ 416719 h 434473"/>
              <a:gd name="connsiteX9" fmla="*/ 519112 w 4081462"/>
              <a:gd name="connsiteY9" fmla="*/ 407194 h 434473"/>
              <a:gd name="connsiteX10" fmla="*/ 557212 w 4081462"/>
              <a:gd name="connsiteY10" fmla="*/ 397669 h 434473"/>
              <a:gd name="connsiteX11" fmla="*/ 590550 w 4081462"/>
              <a:gd name="connsiteY11" fmla="*/ 385763 h 434473"/>
              <a:gd name="connsiteX12" fmla="*/ 626269 w 4081462"/>
              <a:gd name="connsiteY12" fmla="*/ 381000 h 434473"/>
              <a:gd name="connsiteX13" fmla="*/ 676275 w 4081462"/>
              <a:gd name="connsiteY13" fmla="*/ 378619 h 434473"/>
              <a:gd name="connsiteX14" fmla="*/ 716756 w 4081462"/>
              <a:gd name="connsiteY14" fmla="*/ 378619 h 434473"/>
              <a:gd name="connsiteX15" fmla="*/ 745331 w 4081462"/>
              <a:gd name="connsiteY15" fmla="*/ 378619 h 434473"/>
              <a:gd name="connsiteX16" fmla="*/ 795337 w 4081462"/>
              <a:gd name="connsiteY16" fmla="*/ 376238 h 434473"/>
              <a:gd name="connsiteX17" fmla="*/ 833437 w 4081462"/>
              <a:gd name="connsiteY17" fmla="*/ 378619 h 434473"/>
              <a:gd name="connsiteX18" fmla="*/ 869156 w 4081462"/>
              <a:gd name="connsiteY18" fmla="*/ 376238 h 434473"/>
              <a:gd name="connsiteX19" fmla="*/ 904875 w 4081462"/>
              <a:gd name="connsiteY19" fmla="*/ 361950 h 434473"/>
              <a:gd name="connsiteX20" fmla="*/ 935831 w 4081462"/>
              <a:gd name="connsiteY20" fmla="*/ 333375 h 434473"/>
              <a:gd name="connsiteX21" fmla="*/ 964406 w 4081462"/>
              <a:gd name="connsiteY21" fmla="*/ 323850 h 434473"/>
              <a:gd name="connsiteX22" fmla="*/ 981075 w 4081462"/>
              <a:gd name="connsiteY22" fmla="*/ 309563 h 434473"/>
              <a:gd name="connsiteX23" fmla="*/ 1007269 w 4081462"/>
              <a:gd name="connsiteY23" fmla="*/ 297656 h 434473"/>
              <a:gd name="connsiteX24" fmla="*/ 1057275 w 4081462"/>
              <a:gd name="connsiteY24" fmla="*/ 292894 h 434473"/>
              <a:gd name="connsiteX25" fmla="*/ 1100137 w 4081462"/>
              <a:gd name="connsiteY25" fmla="*/ 285750 h 434473"/>
              <a:gd name="connsiteX26" fmla="*/ 1138237 w 4081462"/>
              <a:gd name="connsiteY26" fmla="*/ 288131 h 434473"/>
              <a:gd name="connsiteX27" fmla="*/ 1176337 w 4081462"/>
              <a:gd name="connsiteY27" fmla="*/ 295275 h 434473"/>
              <a:gd name="connsiteX28" fmla="*/ 1216819 w 4081462"/>
              <a:gd name="connsiteY28" fmla="*/ 304800 h 434473"/>
              <a:gd name="connsiteX29" fmla="*/ 1240631 w 4081462"/>
              <a:gd name="connsiteY29" fmla="*/ 307181 h 434473"/>
              <a:gd name="connsiteX30" fmla="*/ 1269206 w 4081462"/>
              <a:gd name="connsiteY30" fmla="*/ 304800 h 434473"/>
              <a:gd name="connsiteX31" fmla="*/ 1312069 w 4081462"/>
              <a:gd name="connsiteY31" fmla="*/ 300038 h 434473"/>
              <a:gd name="connsiteX32" fmla="*/ 1359694 w 4081462"/>
              <a:gd name="connsiteY32" fmla="*/ 297656 h 434473"/>
              <a:gd name="connsiteX33" fmla="*/ 1390650 w 4081462"/>
              <a:gd name="connsiteY33" fmla="*/ 292894 h 434473"/>
              <a:gd name="connsiteX34" fmla="*/ 1428750 w 4081462"/>
              <a:gd name="connsiteY34" fmla="*/ 292894 h 434473"/>
              <a:gd name="connsiteX35" fmla="*/ 1473994 w 4081462"/>
              <a:gd name="connsiteY35" fmla="*/ 290513 h 434473"/>
              <a:gd name="connsiteX36" fmla="*/ 1485900 w 4081462"/>
              <a:gd name="connsiteY36" fmla="*/ 297656 h 434473"/>
              <a:gd name="connsiteX37" fmla="*/ 1528762 w 4081462"/>
              <a:gd name="connsiteY37" fmla="*/ 314325 h 434473"/>
              <a:gd name="connsiteX38" fmla="*/ 1571625 w 4081462"/>
              <a:gd name="connsiteY38" fmla="*/ 328613 h 434473"/>
              <a:gd name="connsiteX39" fmla="*/ 1602581 w 4081462"/>
              <a:gd name="connsiteY39" fmla="*/ 345281 h 434473"/>
              <a:gd name="connsiteX40" fmla="*/ 1647825 w 4081462"/>
              <a:gd name="connsiteY40" fmla="*/ 359569 h 434473"/>
              <a:gd name="connsiteX41" fmla="*/ 1688306 w 4081462"/>
              <a:gd name="connsiteY41" fmla="*/ 366713 h 434473"/>
              <a:gd name="connsiteX42" fmla="*/ 1726406 w 4081462"/>
              <a:gd name="connsiteY42" fmla="*/ 381000 h 434473"/>
              <a:gd name="connsiteX43" fmla="*/ 1781175 w 4081462"/>
              <a:gd name="connsiteY43" fmla="*/ 371475 h 434473"/>
              <a:gd name="connsiteX44" fmla="*/ 1816894 w 4081462"/>
              <a:gd name="connsiteY44" fmla="*/ 371475 h 434473"/>
              <a:gd name="connsiteX45" fmla="*/ 1854994 w 4081462"/>
              <a:gd name="connsiteY45" fmla="*/ 371475 h 434473"/>
              <a:gd name="connsiteX46" fmla="*/ 1902619 w 4081462"/>
              <a:gd name="connsiteY46" fmla="*/ 376238 h 434473"/>
              <a:gd name="connsiteX47" fmla="*/ 1950244 w 4081462"/>
              <a:gd name="connsiteY47" fmla="*/ 376238 h 434473"/>
              <a:gd name="connsiteX48" fmla="*/ 1985962 w 4081462"/>
              <a:gd name="connsiteY48" fmla="*/ 383381 h 434473"/>
              <a:gd name="connsiteX49" fmla="*/ 2021681 w 4081462"/>
              <a:gd name="connsiteY49" fmla="*/ 385763 h 434473"/>
              <a:gd name="connsiteX50" fmla="*/ 2066925 w 4081462"/>
              <a:gd name="connsiteY50" fmla="*/ 385763 h 434473"/>
              <a:gd name="connsiteX51" fmla="*/ 2119312 w 4081462"/>
              <a:gd name="connsiteY51" fmla="*/ 385763 h 434473"/>
              <a:gd name="connsiteX52" fmla="*/ 2171700 w 4081462"/>
              <a:gd name="connsiteY52" fmla="*/ 383381 h 434473"/>
              <a:gd name="connsiteX53" fmla="*/ 2207419 w 4081462"/>
              <a:gd name="connsiteY53" fmla="*/ 381000 h 434473"/>
              <a:gd name="connsiteX54" fmla="*/ 2245519 w 4081462"/>
              <a:gd name="connsiteY54" fmla="*/ 373856 h 434473"/>
              <a:gd name="connsiteX55" fmla="*/ 2286000 w 4081462"/>
              <a:gd name="connsiteY55" fmla="*/ 381000 h 434473"/>
              <a:gd name="connsiteX56" fmla="*/ 2328862 w 4081462"/>
              <a:gd name="connsiteY56" fmla="*/ 381000 h 434473"/>
              <a:gd name="connsiteX57" fmla="*/ 2359819 w 4081462"/>
              <a:gd name="connsiteY57" fmla="*/ 378619 h 434473"/>
              <a:gd name="connsiteX58" fmla="*/ 2397919 w 4081462"/>
              <a:gd name="connsiteY58" fmla="*/ 359569 h 434473"/>
              <a:gd name="connsiteX59" fmla="*/ 2428875 w 4081462"/>
              <a:gd name="connsiteY59" fmla="*/ 350044 h 434473"/>
              <a:gd name="connsiteX60" fmla="*/ 2462212 w 4081462"/>
              <a:gd name="connsiteY60" fmla="*/ 333375 h 434473"/>
              <a:gd name="connsiteX61" fmla="*/ 2474119 w 4081462"/>
              <a:gd name="connsiteY61" fmla="*/ 321469 h 434473"/>
              <a:gd name="connsiteX62" fmla="*/ 2519362 w 4081462"/>
              <a:gd name="connsiteY62" fmla="*/ 245269 h 434473"/>
              <a:gd name="connsiteX63" fmla="*/ 2521744 w 4081462"/>
              <a:gd name="connsiteY63" fmla="*/ 228600 h 434473"/>
              <a:gd name="connsiteX64" fmla="*/ 2538412 w 4081462"/>
              <a:gd name="connsiteY64" fmla="*/ 200025 h 434473"/>
              <a:gd name="connsiteX65" fmla="*/ 2557462 w 4081462"/>
              <a:gd name="connsiteY65" fmla="*/ 164306 h 434473"/>
              <a:gd name="connsiteX66" fmla="*/ 2571750 w 4081462"/>
              <a:gd name="connsiteY66" fmla="*/ 130969 h 434473"/>
              <a:gd name="connsiteX67" fmla="*/ 2586037 w 4081462"/>
              <a:gd name="connsiteY67" fmla="*/ 104775 h 434473"/>
              <a:gd name="connsiteX68" fmla="*/ 2597944 w 4081462"/>
              <a:gd name="connsiteY68" fmla="*/ 85725 h 434473"/>
              <a:gd name="connsiteX69" fmla="*/ 2602706 w 4081462"/>
              <a:gd name="connsiteY69" fmla="*/ 71438 h 434473"/>
              <a:gd name="connsiteX70" fmla="*/ 2643187 w 4081462"/>
              <a:gd name="connsiteY70" fmla="*/ 69056 h 434473"/>
              <a:gd name="connsiteX71" fmla="*/ 2681287 w 4081462"/>
              <a:gd name="connsiteY71" fmla="*/ 69056 h 434473"/>
              <a:gd name="connsiteX72" fmla="*/ 2731294 w 4081462"/>
              <a:gd name="connsiteY72" fmla="*/ 71438 h 434473"/>
              <a:gd name="connsiteX73" fmla="*/ 2781300 w 4081462"/>
              <a:gd name="connsiteY73" fmla="*/ 71438 h 434473"/>
              <a:gd name="connsiteX74" fmla="*/ 2812256 w 4081462"/>
              <a:gd name="connsiteY74" fmla="*/ 73819 h 434473"/>
              <a:gd name="connsiteX75" fmla="*/ 2847975 w 4081462"/>
              <a:gd name="connsiteY75" fmla="*/ 71438 h 434473"/>
              <a:gd name="connsiteX76" fmla="*/ 2859881 w 4081462"/>
              <a:gd name="connsiteY76" fmla="*/ 71438 h 434473"/>
              <a:gd name="connsiteX77" fmla="*/ 2878931 w 4081462"/>
              <a:gd name="connsiteY77" fmla="*/ 61913 h 434473"/>
              <a:gd name="connsiteX78" fmla="*/ 2907506 w 4081462"/>
              <a:gd name="connsiteY78" fmla="*/ 50006 h 434473"/>
              <a:gd name="connsiteX79" fmla="*/ 2938462 w 4081462"/>
              <a:gd name="connsiteY79" fmla="*/ 35719 h 434473"/>
              <a:gd name="connsiteX80" fmla="*/ 2971800 w 4081462"/>
              <a:gd name="connsiteY80" fmla="*/ 28575 h 434473"/>
              <a:gd name="connsiteX81" fmla="*/ 2986087 w 4081462"/>
              <a:gd name="connsiteY81" fmla="*/ 42863 h 434473"/>
              <a:gd name="connsiteX82" fmla="*/ 3024187 w 4081462"/>
              <a:gd name="connsiteY82" fmla="*/ 54769 h 434473"/>
              <a:gd name="connsiteX83" fmla="*/ 3038475 w 4081462"/>
              <a:gd name="connsiteY83" fmla="*/ 64294 h 434473"/>
              <a:gd name="connsiteX84" fmla="*/ 3059906 w 4081462"/>
              <a:gd name="connsiteY84" fmla="*/ 78581 h 434473"/>
              <a:gd name="connsiteX85" fmla="*/ 3093244 w 4081462"/>
              <a:gd name="connsiteY85" fmla="*/ 95250 h 434473"/>
              <a:gd name="connsiteX86" fmla="*/ 3107531 w 4081462"/>
              <a:gd name="connsiteY86" fmla="*/ 114300 h 434473"/>
              <a:gd name="connsiteX87" fmla="*/ 3128962 w 4081462"/>
              <a:gd name="connsiteY87" fmla="*/ 164306 h 434473"/>
              <a:gd name="connsiteX88" fmla="*/ 3140869 w 4081462"/>
              <a:gd name="connsiteY88" fmla="*/ 183356 h 434473"/>
              <a:gd name="connsiteX89" fmla="*/ 3167062 w 4081462"/>
              <a:gd name="connsiteY89" fmla="*/ 221456 h 434473"/>
              <a:gd name="connsiteX90" fmla="*/ 3193256 w 4081462"/>
              <a:gd name="connsiteY90" fmla="*/ 280988 h 434473"/>
              <a:gd name="connsiteX91" fmla="*/ 3205162 w 4081462"/>
              <a:gd name="connsiteY91" fmla="*/ 304800 h 434473"/>
              <a:gd name="connsiteX92" fmla="*/ 3212306 w 4081462"/>
              <a:gd name="connsiteY92" fmla="*/ 335756 h 434473"/>
              <a:gd name="connsiteX93" fmla="*/ 3245644 w 4081462"/>
              <a:gd name="connsiteY93" fmla="*/ 328613 h 434473"/>
              <a:gd name="connsiteX94" fmla="*/ 3269456 w 4081462"/>
              <a:gd name="connsiteY94" fmla="*/ 311944 h 434473"/>
              <a:gd name="connsiteX95" fmla="*/ 3293269 w 4081462"/>
              <a:gd name="connsiteY95" fmla="*/ 304800 h 434473"/>
              <a:gd name="connsiteX96" fmla="*/ 3307556 w 4081462"/>
              <a:gd name="connsiteY96" fmla="*/ 288131 h 434473"/>
              <a:gd name="connsiteX97" fmla="*/ 3331369 w 4081462"/>
              <a:gd name="connsiteY97" fmla="*/ 273844 h 434473"/>
              <a:gd name="connsiteX98" fmla="*/ 3343275 w 4081462"/>
              <a:gd name="connsiteY98" fmla="*/ 269081 h 434473"/>
              <a:gd name="connsiteX99" fmla="*/ 3369469 w 4081462"/>
              <a:gd name="connsiteY99" fmla="*/ 240506 h 434473"/>
              <a:gd name="connsiteX100" fmla="*/ 3386137 w 4081462"/>
              <a:gd name="connsiteY100" fmla="*/ 228600 h 434473"/>
              <a:gd name="connsiteX101" fmla="*/ 3395662 w 4081462"/>
              <a:gd name="connsiteY101" fmla="*/ 207169 h 434473"/>
              <a:gd name="connsiteX102" fmla="*/ 3409950 w 4081462"/>
              <a:gd name="connsiteY102" fmla="*/ 188119 h 434473"/>
              <a:gd name="connsiteX103" fmla="*/ 3429000 w 4081462"/>
              <a:gd name="connsiteY103" fmla="*/ 166688 h 434473"/>
              <a:gd name="connsiteX104" fmla="*/ 3450431 w 4081462"/>
              <a:gd name="connsiteY104" fmla="*/ 147638 h 434473"/>
              <a:gd name="connsiteX105" fmla="*/ 3464719 w 4081462"/>
              <a:gd name="connsiteY105" fmla="*/ 138113 h 434473"/>
              <a:gd name="connsiteX106" fmla="*/ 3483769 w 4081462"/>
              <a:gd name="connsiteY106" fmla="*/ 135731 h 434473"/>
              <a:gd name="connsiteX107" fmla="*/ 3505200 w 4081462"/>
              <a:gd name="connsiteY107" fmla="*/ 147638 h 434473"/>
              <a:gd name="connsiteX108" fmla="*/ 3538537 w 4081462"/>
              <a:gd name="connsiteY108" fmla="*/ 161925 h 434473"/>
              <a:gd name="connsiteX109" fmla="*/ 3555206 w 4081462"/>
              <a:gd name="connsiteY109" fmla="*/ 173831 h 434473"/>
              <a:gd name="connsiteX110" fmla="*/ 3581400 w 4081462"/>
              <a:gd name="connsiteY110" fmla="*/ 183356 h 434473"/>
              <a:gd name="connsiteX111" fmla="*/ 3595687 w 4081462"/>
              <a:gd name="connsiteY111" fmla="*/ 190500 h 434473"/>
              <a:gd name="connsiteX112" fmla="*/ 3624262 w 4081462"/>
              <a:gd name="connsiteY112" fmla="*/ 185738 h 434473"/>
              <a:gd name="connsiteX113" fmla="*/ 3657600 w 4081462"/>
              <a:gd name="connsiteY113" fmla="*/ 192881 h 434473"/>
              <a:gd name="connsiteX114" fmla="*/ 3688556 w 4081462"/>
              <a:gd name="connsiteY114" fmla="*/ 192881 h 434473"/>
              <a:gd name="connsiteX115" fmla="*/ 3767137 w 4081462"/>
              <a:gd name="connsiteY115" fmla="*/ 169069 h 434473"/>
              <a:gd name="connsiteX116" fmla="*/ 3793331 w 4081462"/>
              <a:gd name="connsiteY116" fmla="*/ 178594 h 434473"/>
              <a:gd name="connsiteX117" fmla="*/ 3812381 w 4081462"/>
              <a:gd name="connsiteY117" fmla="*/ 178594 h 434473"/>
              <a:gd name="connsiteX118" fmla="*/ 3852862 w 4081462"/>
              <a:gd name="connsiteY118" fmla="*/ 180975 h 434473"/>
              <a:gd name="connsiteX119" fmla="*/ 3890962 w 4081462"/>
              <a:gd name="connsiteY119" fmla="*/ 185738 h 434473"/>
              <a:gd name="connsiteX120" fmla="*/ 3914775 w 4081462"/>
              <a:gd name="connsiteY120" fmla="*/ 197644 h 434473"/>
              <a:gd name="connsiteX121" fmla="*/ 3945731 w 4081462"/>
              <a:gd name="connsiteY121" fmla="*/ 204788 h 434473"/>
              <a:gd name="connsiteX122" fmla="*/ 3960019 w 4081462"/>
              <a:gd name="connsiteY122" fmla="*/ 207169 h 434473"/>
              <a:gd name="connsiteX123" fmla="*/ 3979069 w 4081462"/>
              <a:gd name="connsiteY123" fmla="*/ 171450 h 434473"/>
              <a:gd name="connsiteX124" fmla="*/ 3995737 w 4081462"/>
              <a:gd name="connsiteY124" fmla="*/ 152400 h 434473"/>
              <a:gd name="connsiteX125" fmla="*/ 4021931 w 4081462"/>
              <a:gd name="connsiteY125" fmla="*/ 109538 h 434473"/>
              <a:gd name="connsiteX126" fmla="*/ 4033837 w 4081462"/>
              <a:gd name="connsiteY126" fmla="*/ 80963 h 434473"/>
              <a:gd name="connsiteX127" fmla="*/ 4052887 w 4081462"/>
              <a:gd name="connsiteY127" fmla="*/ 52388 h 434473"/>
              <a:gd name="connsiteX128" fmla="*/ 4069556 w 4081462"/>
              <a:gd name="connsiteY128" fmla="*/ 35719 h 434473"/>
              <a:gd name="connsiteX129" fmla="*/ 4081462 w 4081462"/>
              <a:gd name="connsiteY129" fmla="*/ 0 h 43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081462" h="434473">
                <a:moveTo>
                  <a:pt x="0" y="402431"/>
                </a:moveTo>
                <a:cubicBezTo>
                  <a:pt x="41275" y="414734"/>
                  <a:pt x="82550" y="427037"/>
                  <a:pt x="116681" y="431006"/>
                </a:cubicBezTo>
                <a:cubicBezTo>
                  <a:pt x="150812" y="434975"/>
                  <a:pt x="185737" y="427038"/>
                  <a:pt x="204787" y="426244"/>
                </a:cubicBezTo>
                <a:cubicBezTo>
                  <a:pt x="223837" y="425450"/>
                  <a:pt x="218281" y="425847"/>
                  <a:pt x="230981" y="426244"/>
                </a:cubicBezTo>
                <a:cubicBezTo>
                  <a:pt x="243681" y="426641"/>
                  <a:pt x="265112" y="427434"/>
                  <a:pt x="280987" y="428625"/>
                </a:cubicBezTo>
                <a:cubicBezTo>
                  <a:pt x="296862" y="429816"/>
                  <a:pt x="311547" y="432594"/>
                  <a:pt x="326231" y="433388"/>
                </a:cubicBezTo>
                <a:cubicBezTo>
                  <a:pt x="340915" y="434182"/>
                  <a:pt x="353616" y="435372"/>
                  <a:pt x="369094" y="433388"/>
                </a:cubicBezTo>
                <a:cubicBezTo>
                  <a:pt x="384572" y="431404"/>
                  <a:pt x="402828" y="424259"/>
                  <a:pt x="419100" y="421481"/>
                </a:cubicBezTo>
                <a:cubicBezTo>
                  <a:pt x="435372" y="418703"/>
                  <a:pt x="450056" y="419100"/>
                  <a:pt x="466725" y="416719"/>
                </a:cubicBezTo>
                <a:cubicBezTo>
                  <a:pt x="483394" y="414338"/>
                  <a:pt x="504031" y="410369"/>
                  <a:pt x="519112" y="407194"/>
                </a:cubicBezTo>
                <a:cubicBezTo>
                  <a:pt x="534193" y="404019"/>
                  <a:pt x="545306" y="401241"/>
                  <a:pt x="557212" y="397669"/>
                </a:cubicBezTo>
                <a:cubicBezTo>
                  <a:pt x="569118" y="394097"/>
                  <a:pt x="579040" y="388541"/>
                  <a:pt x="590550" y="385763"/>
                </a:cubicBezTo>
                <a:cubicBezTo>
                  <a:pt x="602060" y="382985"/>
                  <a:pt x="611982" y="382191"/>
                  <a:pt x="626269" y="381000"/>
                </a:cubicBezTo>
                <a:cubicBezTo>
                  <a:pt x="640556" y="379809"/>
                  <a:pt x="661194" y="379016"/>
                  <a:pt x="676275" y="378619"/>
                </a:cubicBezTo>
                <a:cubicBezTo>
                  <a:pt x="691356" y="378222"/>
                  <a:pt x="716756" y="378619"/>
                  <a:pt x="716756" y="378619"/>
                </a:cubicBezTo>
                <a:cubicBezTo>
                  <a:pt x="728265" y="378619"/>
                  <a:pt x="732234" y="379016"/>
                  <a:pt x="745331" y="378619"/>
                </a:cubicBezTo>
                <a:cubicBezTo>
                  <a:pt x="758428" y="378222"/>
                  <a:pt x="780653" y="376238"/>
                  <a:pt x="795337" y="376238"/>
                </a:cubicBezTo>
                <a:cubicBezTo>
                  <a:pt x="810021" y="376238"/>
                  <a:pt x="821134" y="378619"/>
                  <a:pt x="833437" y="378619"/>
                </a:cubicBezTo>
                <a:cubicBezTo>
                  <a:pt x="845740" y="378619"/>
                  <a:pt x="857250" y="379016"/>
                  <a:pt x="869156" y="376238"/>
                </a:cubicBezTo>
                <a:cubicBezTo>
                  <a:pt x="881062" y="373460"/>
                  <a:pt x="893763" y="369094"/>
                  <a:pt x="904875" y="361950"/>
                </a:cubicBezTo>
                <a:cubicBezTo>
                  <a:pt x="915987" y="354806"/>
                  <a:pt x="925909" y="339725"/>
                  <a:pt x="935831" y="333375"/>
                </a:cubicBezTo>
                <a:cubicBezTo>
                  <a:pt x="945753" y="327025"/>
                  <a:pt x="956865" y="327819"/>
                  <a:pt x="964406" y="323850"/>
                </a:cubicBezTo>
                <a:cubicBezTo>
                  <a:pt x="971947" y="319881"/>
                  <a:pt x="973931" y="313929"/>
                  <a:pt x="981075" y="309563"/>
                </a:cubicBezTo>
                <a:cubicBezTo>
                  <a:pt x="988219" y="305197"/>
                  <a:pt x="994569" y="300434"/>
                  <a:pt x="1007269" y="297656"/>
                </a:cubicBezTo>
                <a:cubicBezTo>
                  <a:pt x="1019969" y="294878"/>
                  <a:pt x="1041797" y="294878"/>
                  <a:pt x="1057275" y="292894"/>
                </a:cubicBezTo>
                <a:cubicBezTo>
                  <a:pt x="1072753" y="290910"/>
                  <a:pt x="1086643" y="286544"/>
                  <a:pt x="1100137" y="285750"/>
                </a:cubicBezTo>
                <a:cubicBezTo>
                  <a:pt x="1113631" y="284956"/>
                  <a:pt x="1125537" y="286544"/>
                  <a:pt x="1138237" y="288131"/>
                </a:cubicBezTo>
                <a:cubicBezTo>
                  <a:pt x="1150937" y="289718"/>
                  <a:pt x="1163240" y="292497"/>
                  <a:pt x="1176337" y="295275"/>
                </a:cubicBezTo>
                <a:cubicBezTo>
                  <a:pt x="1189434" y="298053"/>
                  <a:pt x="1206103" y="302816"/>
                  <a:pt x="1216819" y="304800"/>
                </a:cubicBezTo>
                <a:cubicBezTo>
                  <a:pt x="1227535" y="306784"/>
                  <a:pt x="1231900" y="307181"/>
                  <a:pt x="1240631" y="307181"/>
                </a:cubicBezTo>
                <a:cubicBezTo>
                  <a:pt x="1249362" y="307181"/>
                  <a:pt x="1257300" y="305990"/>
                  <a:pt x="1269206" y="304800"/>
                </a:cubicBezTo>
                <a:cubicBezTo>
                  <a:pt x="1281112" y="303610"/>
                  <a:pt x="1296988" y="301229"/>
                  <a:pt x="1312069" y="300038"/>
                </a:cubicBezTo>
                <a:cubicBezTo>
                  <a:pt x="1327150" y="298847"/>
                  <a:pt x="1346597" y="298847"/>
                  <a:pt x="1359694" y="297656"/>
                </a:cubicBezTo>
                <a:cubicBezTo>
                  <a:pt x="1372791" y="296465"/>
                  <a:pt x="1379141" y="293688"/>
                  <a:pt x="1390650" y="292894"/>
                </a:cubicBezTo>
                <a:cubicBezTo>
                  <a:pt x="1402159" y="292100"/>
                  <a:pt x="1414859" y="293291"/>
                  <a:pt x="1428750" y="292894"/>
                </a:cubicBezTo>
                <a:cubicBezTo>
                  <a:pt x="1442641" y="292497"/>
                  <a:pt x="1464469" y="289719"/>
                  <a:pt x="1473994" y="290513"/>
                </a:cubicBezTo>
                <a:cubicBezTo>
                  <a:pt x="1483519" y="291307"/>
                  <a:pt x="1476772" y="293687"/>
                  <a:pt x="1485900" y="297656"/>
                </a:cubicBezTo>
                <a:cubicBezTo>
                  <a:pt x="1495028" y="301625"/>
                  <a:pt x="1514475" y="309166"/>
                  <a:pt x="1528762" y="314325"/>
                </a:cubicBezTo>
                <a:cubicBezTo>
                  <a:pt x="1543049" y="319484"/>
                  <a:pt x="1559322" y="323454"/>
                  <a:pt x="1571625" y="328613"/>
                </a:cubicBezTo>
                <a:cubicBezTo>
                  <a:pt x="1583928" y="333772"/>
                  <a:pt x="1589881" y="340122"/>
                  <a:pt x="1602581" y="345281"/>
                </a:cubicBezTo>
                <a:cubicBezTo>
                  <a:pt x="1615281" y="350440"/>
                  <a:pt x="1633538" y="355997"/>
                  <a:pt x="1647825" y="359569"/>
                </a:cubicBezTo>
                <a:cubicBezTo>
                  <a:pt x="1662112" y="363141"/>
                  <a:pt x="1675209" y="363141"/>
                  <a:pt x="1688306" y="366713"/>
                </a:cubicBezTo>
                <a:cubicBezTo>
                  <a:pt x="1701403" y="370285"/>
                  <a:pt x="1710928" y="380206"/>
                  <a:pt x="1726406" y="381000"/>
                </a:cubicBezTo>
                <a:cubicBezTo>
                  <a:pt x="1741884" y="381794"/>
                  <a:pt x="1766094" y="373062"/>
                  <a:pt x="1781175" y="371475"/>
                </a:cubicBezTo>
                <a:cubicBezTo>
                  <a:pt x="1796256" y="369888"/>
                  <a:pt x="1816894" y="371475"/>
                  <a:pt x="1816894" y="371475"/>
                </a:cubicBezTo>
                <a:cubicBezTo>
                  <a:pt x="1829197" y="371475"/>
                  <a:pt x="1840707" y="370681"/>
                  <a:pt x="1854994" y="371475"/>
                </a:cubicBezTo>
                <a:cubicBezTo>
                  <a:pt x="1869281" y="372269"/>
                  <a:pt x="1886744" y="375444"/>
                  <a:pt x="1902619" y="376238"/>
                </a:cubicBezTo>
                <a:cubicBezTo>
                  <a:pt x="1918494" y="377032"/>
                  <a:pt x="1936354" y="375048"/>
                  <a:pt x="1950244" y="376238"/>
                </a:cubicBezTo>
                <a:cubicBezTo>
                  <a:pt x="1964134" y="377428"/>
                  <a:pt x="1974056" y="381794"/>
                  <a:pt x="1985962" y="383381"/>
                </a:cubicBezTo>
                <a:cubicBezTo>
                  <a:pt x="1997868" y="384968"/>
                  <a:pt x="2008187" y="385366"/>
                  <a:pt x="2021681" y="385763"/>
                </a:cubicBezTo>
                <a:cubicBezTo>
                  <a:pt x="2035175" y="386160"/>
                  <a:pt x="2066925" y="385763"/>
                  <a:pt x="2066925" y="385763"/>
                </a:cubicBezTo>
                <a:cubicBezTo>
                  <a:pt x="2083197" y="385763"/>
                  <a:pt x="2101850" y="386160"/>
                  <a:pt x="2119312" y="385763"/>
                </a:cubicBezTo>
                <a:cubicBezTo>
                  <a:pt x="2136774" y="385366"/>
                  <a:pt x="2157016" y="384175"/>
                  <a:pt x="2171700" y="383381"/>
                </a:cubicBezTo>
                <a:cubicBezTo>
                  <a:pt x="2186384" y="382587"/>
                  <a:pt x="2195116" y="382587"/>
                  <a:pt x="2207419" y="381000"/>
                </a:cubicBezTo>
                <a:cubicBezTo>
                  <a:pt x="2219722" y="379413"/>
                  <a:pt x="2232422" y="373856"/>
                  <a:pt x="2245519" y="373856"/>
                </a:cubicBezTo>
                <a:cubicBezTo>
                  <a:pt x="2258616" y="373856"/>
                  <a:pt x="2272110" y="379809"/>
                  <a:pt x="2286000" y="381000"/>
                </a:cubicBezTo>
                <a:cubicBezTo>
                  <a:pt x="2299890" y="382191"/>
                  <a:pt x="2316559" y="381397"/>
                  <a:pt x="2328862" y="381000"/>
                </a:cubicBezTo>
                <a:cubicBezTo>
                  <a:pt x="2341165" y="380603"/>
                  <a:pt x="2348310" y="382191"/>
                  <a:pt x="2359819" y="378619"/>
                </a:cubicBezTo>
                <a:cubicBezTo>
                  <a:pt x="2371328" y="375047"/>
                  <a:pt x="2386410" y="364332"/>
                  <a:pt x="2397919" y="359569"/>
                </a:cubicBezTo>
                <a:cubicBezTo>
                  <a:pt x="2409428" y="354806"/>
                  <a:pt x="2418160" y="354410"/>
                  <a:pt x="2428875" y="350044"/>
                </a:cubicBezTo>
                <a:cubicBezTo>
                  <a:pt x="2439590" y="345678"/>
                  <a:pt x="2454671" y="338137"/>
                  <a:pt x="2462212" y="333375"/>
                </a:cubicBezTo>
                <a:cubicBezTo>
                  <a:pt x="2469753" y="328613"/>
                  <a:pt x="2464594" y="336153"/>
                  <a:pt x="2474119" y="321469"/>
                </a:cubicBezTo>
                <a:cubicBezTo>
                  <a:pt x="2483644" y="306785"/>
                  <a:pt x="2511425" y="260747"/>
                  <a:pt x="2519362" y="245269"/>
                </a:cubicBezTo>
                <a:cubicBezTo>
                  <a:pt x="2527299" y="229791"/>
                  <a:pt x="2518569" y="236141"/>
                  <a:pt x="2521744" y="228600"/>
                </a:cubicBezTo>
                <a:cubicBezTo>
                  <a:pt x="2524919" y="221059"/>
                  <a:pt x="2532459" y="210741"/>
                  <a:pt x="2538412" y="200025"/>
                </a:cubicBezTo>
                <a:cubicBezTo>
                  <a:pt x="2544365" y="189309"/>
                  <a:pt x="2551906" y="175815"/>
                  <a:pt x="2557462" y="164306"/>
                </a:cubicBezTo>
                <a:cubicBezTo>
                  <a:pt x="2563018" y="152797"/>
                  <a:pt x="2566988" y="140891"/>
                  <a:pt x="2571750" y="130969"/>
                </a:cubicBezTo>
                <a:cubicBezTo>
                  <a:pt x="2576512" y="121047"/>
                  <a:pt x="2581671" y="112316"/>
                  <a:pt x="2586037" y="104775"/>
                </a:cubicBezTo>
                <a:cubicBezTo>
                  <a:pt x="2590403" y="97234"/>
                  <a:pt x="2595166" y="91281"/>
                  <a:pt x="2597944" y="85725"/>
                </a:cubicBezTo>
                <a:cubicBezTo>
                  <a:pt x="2600722" y="80169"/>
                  <a:pt x="2595166" y="74216"/>
                  <a:pt x="2602706" y="71438"/>
                </a:cubicBezTo>
                <a:cubicBezTo>
                  <a:pt x="2610246" y="68660"/>
                  <a:pt x="2630090" y="69453"/>
                  <a:pt x="2643187" y="69056"/>
                </a:cubicBezTo>
                <a:cubicBezTo>
                  <a:pt x="2656284" y="68659"/>
                  <a:pt x="2666603" y="68659"/>
                  <a:pt x="2681287" y="69056"/>
                </a:cubicBezTo>
                <a:cubicBezTo>
                  <a:pt x="2695971" y="69453"/>
                  <a:pt x="2714625" y="71041"/>
                  <a:pt x="2731294" y="71438"/>
                </a:cubicBezTo>
                <a:cubicBezTo>
                  <a:pt x="2747963" y="71835"/>
                  <a:pt x="2767806" y="71041"/>
                  <a:pt x="2781300" y="71438"/>
                </a:cubicBezTo>
                <a:cubicBezTo>
                  <a:pt x="2794794" y="71835"/>
                  <a:pt x="2801144" y="73819"/>
                  <a:pt x="2812256" y="73819"/>
                </a:cubicBezTo>
                <a:cubicBezTo>
                  <a:pt x="2823368" y="73819"/>
                  <a:pt x="2840038" y="71835"/>
                  <a:pt x="2847975" y="71438"/>
                </a:cubicBezTo>
                <a:cubicBezTo>
                  <a:pt x="2855912" y="71041"/>
                  <a:pt x="2854722" y="73025"/>
                  <a:pt x="2859881" y="71438"/>
                </a:cubicBezTo>
                <a:cubicBezTo>
                  <a:pt x="2865040" y="69851"/>
                  <a:pt x="2870994" y="65485"/>
                  <a:pt x="2878931" y="61913"/>
                </a:cubicBezTo>
                <a:cubicBezTo>
                  <a:pt x="2886868" y="58341"/>
                  <a:pt x="2897584" y="54372"/>
                  <a:pt x="2907506" y="50006"/>
                </a:cubicBezTo>
                <a:cubicBezTo>
                  <a:pt x="2917428" y="45640"/>
                  <a:pt x="2927746" y="39291"/>
                  <a:pt x="2938462" y="35719"/>
                </a:cubicBezTo>
                <a:cubicBezTo>
                  <a:pt x="2949178" y="32147"/>
                  <a:pt x="2963862" y="27384"/>
                  <a:pt x="2971800" y="28575"/>
                </a:cubicBezTo>
                <a:cubicBezTo>
                  <a:pt x="2979738" y="29766"/>
                  <a:pt x="2977356" y="38497"/>
                  <a:pt x="2986087" y="42863"/>
                </a:cubicBezTo>
                <a:cubicBezTo>
                  <a:pt x="2994818" y="47229"/>
                  <a:pt x="3015456" y="51197"/>
                  <a:pt x="3024187" y="54769"/>
                </a:cubicBezTo>
                <a:cubicBezTo>
                  <a:pt x="3032918" y="58341"/>
                  <a:pt x="3038475" y="64294"/>
                  <a:pt x="3038475" y="64294"/>
                </a:cubicBezTo>
                <a:cubicBezTo>
                  <a:pt x="3044428" y="68263"/>
                  <a:pt x="3050778" y="73422"/>
                  <a:pt x="3059906" y="78581"/>
                </a:cubicBezTo>
                <a:cubicBezTo>
                  <a:pt x="3069034" y="83740"/>
                  <a:pt x="3093244" y="95250"/>
                  <a:pt x="3093244" y="95250"/>
                </a:cubicBezTo>
                <a:cubicBezTo>
                  <a:pt x="3101181" y="101203"/>
                  <a:pt x="3101578" y="102791"/>
                  <a:pt x="3107531" y="114300"/>
                </a:cubicBezTo>
                <a:cubicBezTo>
                  <a:pt x="3113484" y="125809"/>
                  <a:pt x="3123406" y="152797"/>
                  <a:pt x="3128962" y="164306"/>
                </a:cubicBezTo>
                <a:cubicBezTo>
                  <a:pt x="3134518" y="175815"/>
                  <a:pt x="3134519" y="173831"/>
                  <a:pt x="3140869" y="183356"/>
                </a:cubicBezTo>
                <a:cubicBezTo>
                  <a:pt x="3147219" y="192881"/>
                  <a:pt x="3158331" y="205184"/>
                  <a:pt x="3167062" y="221456"/>
                </a:cubicBezTo>
                <a:cubicBezTo>
                  <a:pt x="3175793" y="237728"/>
                  <a:pt x="3186906" y="267097"/>
                  <a:pt x="3193256" y="280988"/>
                </a:cubicBezTo>
                <a:cubicBezTo>
                  <a:pt x="3199606" y="294879"/>
                  <a:pt x="3201987" y="295672"/>
                  <a:pt x="3205162" y="304800"/>
                </a:cubicBezTo>
                <a:cubicBezTo>
                  <a:pt x="3208337" y="313928"/>
                  <a:pt x="3205559" y="331787"/>
                  <a:pt x="3212306" y="335756"/>
                </a:cubicBezTo>
                <a:cubicBezTo>
                  <a:pt x="3219053" y="339725"/>
                  <a:pt x="3236119" y="332582"/>
                  <a:pt x="3245644" y="328613"/>
                </a:cubicBezTo>
                <a:cubicBezTo>
                  <a:pt x="3255169" y="324644"/>
                  <a:pt x="3261519" y="315913"/>
                  <a:pt x="3269456" y="311944"/>
                </a:cubicBezTo>
                <a:cubicBezTo>
                  <a:pt x="3277394" y="307975"/>
                  <a:pt x="3286919" y="308769"/>
                  <a:pt x="3293269" y="304800"/>
                </a:cubicBezTo>
                <a:cubicBezTo>
                  <a:pt x="3299619" y="300831"/>
                  <a:pt x="3301206" y="293290"/>
                  <a:pt x="3307556" y="288131"/>
                </a:cubicBezTo>
                <a:cubicBezTo>
                  <a:pt x="3313906" y="282972"/>
                  <a:pt x="3331369" y="273844"/>
                  <a:pt x="3331369" y="273844"/>
                </a:cubicBezTo>
                <a:cubicBezTo>
                  <a:pt x="3337322" y="270669"/>
                  <a:pt x="3336925" y="274637"/>
                  <a:pt x="3343275" y="269081"/>
                </a:cubicBezTo>
                <a:cubicBezTo>
                  <a:pt x="3349625" y="263525"/>
                  <a:pt x="3362325" y="247253"/>
                  <a:pt x="3369469" y="240506"/>
                </a:cubicBezTo>
                <a:cubicBezTo>
                  <a:pt x="3376613" y="233759"/>
                  <a:pt x="3381772" y="234156"/>
                  <a:pt x="3386137" y="228600"/>
                </a:cubicBezTo>
                <a:cubicBezTo>
                  <a:pt x="3390502" y="223044"/>
                  <a:pt x="3391693" y="213916"/>
                  <a:pt x="3395662" y="207169"/>
                </a:cubicBezTo>
                <a:cubicBezTo>
                  <a:pt x="3399631" y="200422"/>
                  <a:pt x="3404394" y="194866"/>
                  <a:pt x="3409950" y="188119"/>
                </a:cubicBezTo>
                <a:cubicBezTo>
                  <a:pt x="3415506" y="181372"/>
                  <a:pt x="3422253" y="173435"/>
                  <a:pt x="3429000" y="166688"/>
                </a:cubicBezTo>
                <a:cubicBezTo>
                  <a:pt x="3435747" y="159941"/>
                  <a:pt x="3444478" y="152400"/>
                  <a:pt x="3450431" y="147638"/>
                </a:cubicBezTo>
                <a:cubicBezTo>
                  <a:pt x="3456384" y="142876"/>
                  <a:pt x="3459163" y="140097"/>
                  <a:pt x="3464719" y="138113"/>
                </a:cubicBezTo>
                <a:cubicBezTo>
                  <a:pt x="3470275" y="136129"/>
                  <a:pt x="3477022" y="134143"/>
                  <a:pt x="3483769" y="135731"/>
                </a:cubicBezTo>
                <a:cubicBezTo>
                  <a:pt x="3490516" y="137318"/>
                  <a:pt x="3496072" y="143272"/>
                  <a:pt x="3505200" y="147638"/>
                </a:cubicBezTo>
                <a:cubicBezTo>
                  <a:pt x="3514328" y="152004"/>
                  <a:pt x="3530203" y="157559"/>
                  <a:pt x="3538537" y="161925"/>
                </a:cubicBezTo>
                <a:cubicBezTo>
                  <a:pt x="3546871" y="166291"/>
                  <a:pt x="3548062" y="170259"/>
                  <a:pt x="3555206" y="173831"/>
                </a:cubicBezTo>
                <a:cubicBezTo>
                  <a:pt x="3562350" y="177403"/>
                  <a:pt x="3581400" y="183356"/>
                  <a:pt x="3581400" y="183356"/>
                </a:cubicBezTo>
                <a:cubicBezTo>
                  <a:pt x="3588147" y="186134"/>
                  <a:pt x="3588543" y="190103"/>
                  <a:pt x="3595687" y="190500"/>
                </a:cubicBezTo>
                <a:cubicBezTo>
                  <a:pt x="3602831" y="190897"/>
                  <a:pt x="3613943" y="185341"/>
                  <a:pt x="3624262" y="185738"/>
                </a:cubicBezTo>
                <a:cubicBezTo>
                  <a:pt x="3634581" y="186135"/>
                  <a:pt x="3646884" y="191691"/>
                  <a:pt x="3657600" y="192881"/>
                </a:cubicBezTo>
                <a:cubicBezTo>
                  <a:pt x="3668316" y="194071"/>
                  <a:pt x="3670300" y="196850"/>
                  <a:pt x="3688556" y="192881"/>
                </a:cubicBezTo>
                <a:cubicBezTo>
                  <a:pt x="3706812" y="188912"/>
                  <a:pt x="3749675" y="171450"/>
                  <a:pt x="3767137" y="169069"/>
                </a:cubicBezTo>
                <a:cubicBezTo>
                  <a:pt x="3784599" y="166688"/>
                  <a:pt x="3785790" y="177006"/>
                  <a:pt x="3793331" y="178594"/>
                </a:cubicBezTo>
                <a:cubicBezTo>
                  <a:pt x="3800872" y="180182"/>
                  <a:pt x="3802459" y="178197"/>
                  <a:pt x="3812381" y="178594"/>
                </a:cubicBezTo>
                <a:cubicBezTo>
                  <a:pt x="3822303" y="178991"/>
                  <a:pt x="3839765" y="179784"/>
                  <a:pt x="3852862" y="180975"/>
                </a:cubicBezTo>
                <a:cubicBezTo>
                  <a:pt x="3865959" y="182166"/>
                  <a:pt x="3880643" y="182960"/>
                  <a:pt x="3890962" y="185738"/>
                </a:cubicBezTo>
                <a:cubicBezTo>
                  <a:pt x="3901281" y="188516"/>
                  <a:pt x="3905647" y="194469"/>
                  <a:pt x="3914775" y="197644"/>
                </a:cubicBezTo>
                <a:cubicBezTo>
                  <a:pt x="3923903" y="200819"/>
                  <a:pt x="3938190" y="203200"/>
                  <a:pt x="3945731" y="204788"/>
                </a:cubicBezTo>
                <a:cubicBezTo>
                  <a:pt x="3953272" y="206376"/>
                  <a:pt x="3954463" y="212725"/>
                  <a:pt x="3960019" y="207169"/>
                </a:cubicBezTo>
                <a:cubicBezTo>
                  <a:pt x="3965575" y="201613"/>
                  <a:pt x="3973116" y="180578"/>
                  <a:pt x="3979069" y="171450"/>
                </a:cubicBezTo>
                <a:cubicBezTo>
                  <a:pt x="3985022" y="162322"/>
                  <a:pt x="3988593" y="162719"/>
                  <a:pt x="3995737" y="152400"/>
                </a:cubicBezTo>
                <a:cubicBezTo>
                  <a:pt x="4002881" y="142081"/>
                  <a:pt x="4015581" y="121444"/>
                  <a:pt x="4021931" y="109538"/>
                </a:cubicBezTo>
                <a:cubicBezTo>
                  <a:pt x="4028281" y="97632"/>
                  <a:pt x="4028678" y="90488"/>
                  <a:pt x="4033837" y="80963"/>
                </a:cubicBezTo>
                <a:cubicBezTo>
                  <a:pt x="4038996" y="71438"/>
                  <a:pt x="4046934" y="59929"/>
                  <a:pt x="4052887" y="52388"/>
                </a:cubicBezTo>
                <a:cubicBezTo>
                  <a:pt x="4058840" y="44847"/>
                  <a:pt x="4064794" y="44450"/>
                  <a:pt x="4069556" y="35719"/>
                </a:cubicBezTo>
                <a:cubicBezTo>
                  <a:pt x="4074318" y="26988"/>
                  <a:pt x="4077890" y="13494"/>
                  <a:pt x="4081462"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2" name="TextBox 7171"/>
          <p:cNvSpPr txBox="1"/>
          <p:nvPr/>
        </p:nvSpPr>
        <p:spPr>
          <a:xfrm>
            <a:off x="879624" y="263416"/>
            <a:ext cx="7208961" cy="523220"/>
          </a:xfrm>
          <a:prstGeom prst="rect">
            <a:avLst/>
          </a:prstGeom>
          <a:noFill/>
        </p:spPr>
        <p:txBody>
          <a:bodyPr wrap="none" rtlCol="0">
            <a:spAutoFit/>
          </a:bodyPr>
          <a:lstStyle/>
          <a:p>
            <a:r>
              <a:rPr lang="en-US" sz="2800" dirty="0" smtClean="0">
                <a:solidFill>
                  <a:srgbClr val="C00000"/>
                </a:solidFill>
                <a:latin typeface="Gill Sans MT" panose="020B0502020104020203" pitchFamily="34" charset="0"/>
              </a:rPr>
              <a:t>Increasing Exposure to Extreme Weather Events</a:t>
            </a:r>
            <a:endParaRPr lang="en-US" sz="2800" dirty="0">
              <a:solidFill>
                <a:srgbClr val="C00000"/>
              </a:solidFill>
              <a:latin typeface="Gill Sans MT" panose="020B0502020104020203" pitchFamily="34" charset="0"/>
            </a:endParaRPr>
          </a:p>
        </p:txBody>
      </p:sp>
      <p:pic>
        <p:nvPicPr>
          <p:cNvPr id="7173" name="Picture 7172"/>
          <p:cNvPicPr>
            <a:picLocks noChangeAspect="1"/>
          </p:cNvPicPr>
          <p:nvPr/>
        </p:nvPicPr>
        <p:blipFill>
          <a:blip r:embed="rId4"/>
          <a:stretch>
            <a:fillRect/>
          </a:stretch>
        </p:blipFill>
        <p:spPr>
          <a:xfrm>
            <a:off x="473861" y="4454305"/>
            <a:ext cx="4001778" cy="1975038"/>
          </a:xfrm>
          <a:prstGeom prst="rect">
            <a:avLst/>
          </a:prstGeom>
        </p:spPr>
      </p:pic>
      <p:pic>
        <p:nvPicPr>
          <p:cNvPr id="7174" name="Picture 4" descr="https://cdn.vox-cdn.com/thumbor/bHSeKuSTiv0KOlbJ9K58Rn_hHlI=/0x0:1800x1195/1200x800/filters:focal(756x454:1044x742)/cdn.vox-cdn.com/uploads/chorus_image/image/54838267/Mar_a_lago_presentday.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6614"/>
          <a:stretch/>
        </p:blipFill>
        <p:spPr bwMode="auto">
          <a:xfrm>
            <a:off x="4921857" y="4454305"/>
            <a:ext cx="3705307" cy="1975038"/>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4922204" y="6051630"/>
            <a:ext cx="748923"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Gill Sans MT" panose="020B0502020104020203" pitchFamily="34" charset="0"/>
              </a:rPr>
              <a:t>2100</a:t>
            </a:r>
            <a:endParaRPr lang="en-US" sz="2000" b="1" dirty="0">
              <a:solidFill>
                <a:srgbClr val="FFFF00"/>
              </a:solidFill>
              <a:effectLst>
                <a:outerShdw blurRad="38100" dist="38100" dir="2700000" algn="tl">
                  <a:srgbClr val="000000">
                    <a:alpha val="43137"/>
                  </a:srgbClr>
                </a:outerShdw>
              </a:effectLst>
              <a:latin typeface="Gill Sans MT" panose="020B0502020104020203" pitchFamily="34" charset="0"/>
            </a:endParaRPr>
          </a:p>
        </p:txBody>
      </p:sp>
      <p:sp>
        <p:nvSpPr>
          <p:cNvPr id="41" name="TextBox 40"/>
          <p:cNvSpPr txBox="1"/>
          <p:nvPr/>
        </p:nvSpPr>
        <p:spPr>
          <a:xfrm>
            <a:off x="7877708" y="6048126"/>
            <a:ext cx="748923" cy="400110"/>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Gill Sans MT" panose="020B0502020104020203" pitchFamily="34" charset="0"/>
              </a:rPr>
              <a:t>2018</a:t>
            </a:r>
            <a:endParaRPr lang="en-US" sz="2000" b="1" dirty="0">
              <a:solidFill>
                <a:srgbClr val="FFFF00"/>
              </a:solidFill>
              <a:effectLst>
                <a:outerShdw blurRad="38100" dist="38100" dir="2700000" algn="tl">
                  <a:srgbClr val="000000">
                    <a:alpha val="43137"/>
                  </a:srgbClr>
                </a:outerShdw>
              </a:effectLst>
              <a:latin typeface="Gill Sans MT" panose="020B0502020104020203" pitchFamily="34" charset="0"/>
            </a:endParaRPr>
          </a:p>
        </p:txBody>
      </p:sp>
      <p:sp>
        <p:nvSpPr>
          <p:cNvPr id="42" name="TextBox 41"/>
          <p:cNvSpPr txBox="1"/>
          <p:nvPr/>
        </p:nvSpPr>
        <p:spPr>
          <a:xfrm>
            <a:off x="5351039" y="3963429"/>
            <a:ext cx="2901130" cy="400110"/>
          </a:xfrm>
          <a:prstGeom prst="rect">
            <a:avLst/>
          </a:prstGeom>
          <a:noFill/>
        </p:spPr>
        <p:txBody>
          <a:bodyPr wrap="square" rtlCol="0">
            <a:spAutoFit/>
          </a:bodyPr>
          <a:lstStyle/>
          <a:p>
            <a:r>
              <a:rPr lang="en-US" sz="2000" b="1" dirty="0" smtClean="0">
                <a:latin typeface="Gill Sans MT" panose="020B0502020104020203" pitchFamily="34" charset="0"/>
              </a:rPr>
              <a:t>Growing Value-at-Risk</a:t>
            </a:r>
            <a:endParaRPr lang="en-US" sz="2000" b="1" dirty="0">
              <a:latin typeface="Gill Sans MT" panose="020B0502020104020203" pitchFamily="34" charset="0"/>
            </a:endParaRPr>
          </a:p>
        </p:txBody>
      </p:sp>
      <p:sp>
        <p:nvSpPr>
          <p:cNvPr id="7176" name="TextBox 7175"/>
          <p:cNvSpPr txBox="1"/>
          <p:nvPr/>
        </p:nvSpPr>
        <p:spPr>
          <a:xfrm>
            <a:off x="5888405" y="6061212"/>
            <a:ext cx="1772024"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latin typeface="Gill Sans MT" panose="020B0502020104020203" pitchFamily="34" charset="0"/>
              </a:rPr>
              <a:t>Mar-a-Lago, FL</a:t>
            </a:r>
            <a:endParaRPr lang="en-US" b="1"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44" name="TextBox 43"/>
          <p:cNvSpPr txBox="1"/>
          <p:nvPr/>
        </p:nvSpPr>
        <p:spPr>
          <a:xfrm flipH="1">
            <a:off x="7060456" y="6514096"/>
            <a:ext cx="2838138" cy="307777"/>
          </a:xfrm>
          <a:prstGeom prst="rect">
            <a:avLst/>
          </a:prstGeom>
          <a:noFill/>
        </p:spPr>
        <p:txBody>
          <a:bodyPr wrap="square" rtlCol="0">
            <a:spAutoFit/>
          </a:bodyPr>
          <a:lstStyle/>
          <a:p>
            <a:r>
              <a:rPr lang="en-US" sz="1400" b="1" dirty="0" smtClean="0">
                <a:latin typeface="Gill Sans MT" panose="020B0502020104020203" pitchFamily="34" charset="0"/>
              </a:rPr>
              <a:t>Source</a:t>
            </a:r>
            <a:r>
              <a:rPr lang="en-US" sz="1400" i="1" dirty="0" smtClean="0">
                <a:latin typeface="Gill Sans MT" panose="020B0502020104020203" pitchFamily="34" charset="0"/>
              </a:rPr>
              <a:t>: </a:t>
            </a:r>
            <a:r>
              <a:rPr lang="en-US" sz="1400" dirty="0" smtClean="0">
                <a:latin typeface="Gill Sans MT" panose="020B0502020104020203" pitchFamily="34" charset="0"/>
              </a:rPr>
              <a:t>Climate Central</a:t>
            </a:r>
            <a:endParaRPr lang="en-US" sz="1400" dirty="0">
              <a:latin typeface="Gill Sans MT" panose="020B0502020104020203" pitchFamily="34" charset="0"/>
            </a:endParaRPr>
          </a:p>
        </p:txBody>
      </p:sp>
      <p:cxnSp>
        <p:nvCxnSpPr>
          <p:cNvPr id="7178" name="Elbow Connector 7177"/>
          <p:cNvCxnSpPr>
            <a:stCxn id="3" idx="1"/>
            <a:endCxn id="9" idx="1"/>
          </p:cNvCxnSpPr>
          <p:nvPr/>
        </p:nvCxnSpPr>
        <p:spPr>
          <a:xfrm rot="10800000" flipH="1">
            <a:off x="1151683" y="2328964"/>
            <a:ext cx="375514" cy="1840532"/>
          </a:xfrm>
          <a:prstGeom prst="bentConnector3">
            <a:avLst>
              <a:gd name="adj1" fmla="val -164632"/>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181" name="Elbow Connector 7180"/>
          <p:cNvCxnSpPr>
            <a:stCxn id="42" idx="3"/>
            <a:endCxn id="9" idx="3"/>
          </p:cNvCxnSpPr>
          <p:nvPr/>
        </p:nvCxnSpPr>
        <p:spPr>
          <a:xfrm flipH="1" flipV="1">
            <a:off x="7424080" y="2328964"/>
            <a:ext cx="828089" cy="1834520"/>
          </a:xfrm>
          <a:prstGeom prst="bentConnector3">
            <a:avLst>
              <a:gd name="adj1" fmla="val -27606"/>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05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40" grpId="0"/>
      <p:bldP spid="41" grpId="0"/>
      <p:bldP spid="42" grpId="0"/>
      <p:bldP spid="7176" grpId="0"/>
      <p:bldP spid="4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048" y="1387303"/>
            <a:ext cx="8161335" cy="4930581"/>
          </a:xfrm>
          <a:prstGeom prst="rect">
            <a:avLst/>
          </a:prstGeom>
        </p:spPr>
        <p:txBody>
          <a:bodyPr wrap="square">
            <a:spAutoFit/>
          </a:bodyPr>
          <a:lstStyle/>
          <a:p>
            <a:pPr marL="285750" indent="-285750">
              <a:lnSpc>
                <a:spcPct val="115000"/>
              </a:lnSpc>
              <a:spcAft>
                <a:spcPts val="1200"/>
              </a:spcAft>
              <a:buFont typeface="Courier New" panose="02070309020205020404" pitchFamily="49" charset="0"/>
              <a:buChar char="o"/>
            </a:pPr>
            <a:r>
              <a:rPr lang="en-US" sz="2400" dirty="0" smtClean="0">
                <a:latin typeface="Gill Sans MT" panose="020B0502020104020203" pitchFamily="34" charset="0"/>
              </a:rPr>
              <a:t>Financial instruments that make a payment to the policyholder </a:t>
            </a:r>
            <a:r>
              <a:rPr lang="en-US" sz="2400" b="1" dirty="0" smtClean="0">
                <a:latin typeface="Gill Sans MT" panose="020B0502020104020203" pitchFamily="34" charset="0"/>
              </a:rPr>
              <a:t>if a triggering event occurs </a:t>
            </a:r>
            <a:r>
              <a:rPr lang="en-US" sz="2400" dirty="0" smtClean="0">
                <a:latin typeface="Gill Sans MT" panose="020B0502020104020203" pitchFamily="34" charset="0"/>
              </a:rPr>
              <a:t>(</a:t>
            </a:r>
            <a:r>
              <a:rPr lang="en-US" sz="2400" i="1" dirty="0" smtClean="0">
                <a:latin typeface="Gill Sans MT" panose="020B0502020104020203" pitchFamily="34" charset="0"/>
              </a:rPr>
              <a:t>e.g. extreme weather</a:t>
            </a:r>
            <a:r>
              <a:rPr lang="en-US" sz="2400" dirty="0" smtClean="0">
                <a:latin typeface="Gill Sans MT" panose="020B0502020104020203" pitchFamily="34" charset="0"/>
              </a:rPr>
              <a:t>) </a:t>
            </a:r>
          </a:p>
          <a:p>
            <a:pPr marL="285750" indent="-285750">
              <a:lnSpc>
                <a:spcPct val="115000"/>
              </a:lnSpc>
              <a:spcAft>
                <a:spcPts val="600"/>
              </a:spcAft>
              <a:buFont typeface="Courier New" panose="02070309020205020404" pitchFamily="49" charset="0"/>
              <a:buChar char="o"/>
            </a:pPr>
            <a:r>
              <a:rPr lang="en-US" sz="2400"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Range of types, applications:</a:t>
            </a:r>
          </a:p>
          <a:p>
            <a:pPr marL="800100" lvl="1" indent="-342900">
              <a:lnSpc>
                <a:spcPct val="115000"/>
              </a:lnSpc>
              <a:buFont typeface="Arial" panose="020B0604020202020204" pitchFamily="34" charset="0"/>
              <a:buChar char="•"/>
            </a:pPr>
            <a:r>
              <a:rPr lang="en-US" sz="2000" b="1"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Catastrophe bonds </a:t>
            </a:r>
            <a:r>
              <a:rPr lang="en-US" sz="2000"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a:t>
            </a:r>
            <a:r>
              <a:rPr lang="en-US" sz="2000" i="1" dirty="0" smtClean="0">
                <a:solidFill>
                  <a:srgbClr val="C00000"/>
                </a:solidFill>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hurricanes</a:t>
            </a:r>
            <a:r>
              <a:rPr lang="en-US" sz="2000"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a:t>
            </a:r>
          </a:p>
          <a:p>
            <a:pPr marL="800100" lvl="1" indent="-342900">
              <a:lnSpc>
                <a:spcPct val="115000"/>
              </a:lnSpc>
              <a:buFont typeface="Arial" panose="020B0604020202020204" pitchFamily="34" charset="0"/>
              <a:buChar char="•"/>
            </a:pPr>
            <a:r>
              <a:rPr lang="en-US" sz="2000" b="1"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Temperature derivatives </a:t>
            </a:r>
            <a:r>
              <a:rPr lang="en-US" sz="2000"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a:t>
            </a:r>
            <a:r>
              <a:rPr lang="en-US" sz="2000" i="1" dirty="0" smtClean="0">
                <a:solidFill>
                  <a:srgbClr val="C00000"/>
                </a:solidFill>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heat waves, cold snaps</a:t>
            </a:r>
            <a:r>
              <a:rPr lang="en-US" sz="2000"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a:t>
            </a:r>
            <a:endParaRPr lang="en-US" sz="2000" dirty="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endParaRPr>
          </a:p>
          <a:p>
            <a:pPr marL="800100" lvl="1" indent="-342900">
              <a:lnSpc>
                <a:spcPct val="115000"/>
              </a:lnSpc>
              <a:spcAft>
                <a:spcPts val="600"/>
              </a:spcAft>
              <a:buFont typeface="Arial" panose="020B0604020202020204" pitchFamily="34" charset="0"/>
              <a:buChar char="•"/>
            </a:pPr>
            <a:r>
              <a:rPr lang="en-US" sz="2000" b="1"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Insurance</a:t>
            </a:r>
          </a:p>
          <a:p>
            <a:pPr marL="1257300" lvl="2" indent="-342900">
              <a:lnSpc>
                <a:spcPct val="115000"/>
              </a:lnSpc>
              <a:buFont typeface="Arial" panose="020B0604020202020204" pitchFamily="34" charset="0"/>
              <a:buChar char="•"/>
            </a:pPr>
            <a:r>
              <a:rPr lang="en-US" sz="2000"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Wind speeds, </a:t>
            </a:r>
            <a:r>
              <a:rPr lang="en-US" sz="2000" dirty="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solar </a:t>
            </a:r>
            <a:r>
              <a:rPr lang="en-US" sz="2000"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insolation (</a:t>
            </a:r>
            <a:r>
              <a:rPr lang="en-US" sz="2000" i="1" dirty="0" smtClean="0">
                <a:solidFill>
                  <a:srgbClr val="C00000"/>
                </a:solidFill>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renewable energy</a:t>
            </a:r>
            <a:r>
              <a:rPr lang="en-US" sz="2000"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a:t>
            </a:r>
            <a:endParaRPr lang="en-US" sz="2000" dirty="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endParaRPr>
          </a:p>
          <a:p>
            <a:pPr marL="1257300" lvl="2" indent="-342900">
              <a:lnSpc>
                <a:spcPct val="115000"/>
              </a:lnSpc>
              <a:buFont typeface="Arial" panose="020B0604020202020204" pitchFamily="34" charset="0"/>
              <a:buChar char="•"/>
            </a:pPr>
            <a:r>
              <a:rPr lang="en-US" sz="2000" dirty="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Precipitation </a:t>
            </a:r>
            <a:r>
              <a:rPr lang="en-US" sz="2000"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a:t>
            </a:r>
            <a:r>
              <a:rPr lang="en-US" sz="2000" i="1" dirty="0" smtClean="0">
                <a:solidFill>
                  <a:srgbClr val="C00000"/>
                </a:solidFill>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crop failure</a:t>
            </a:r>
            <a:r>
              <a:rPr lang="en-US" sz="2000"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a:t>
            </a:r>
          </a:p>
          <a:p>
            <a:pPr marL="1257300" lvl="2" indent="-342900">
              <a:lnSpc>
                <a:spcPct val="115000"/>
              </a:lnSpc>
              <a:buFont typeface="Arial" panose="020B0604020202020204" pitchFamily="34" charset="0"/>
              <a:buChar char="•"/>
            </a:pPr>
            <a:r>
              <a:rPr lang="en-US" sz="2000"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Streamflow (</a:t>
            </a:r>
            <a:r>
              <a:rPr lang="en-US" sz="2000" i="1" dirty="0" smtClean="0">
                <a:solidFill>
                  <a:srgbClr val="C00000"/>
                </a:solidFill>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hydropower</a:t>
            </a:r>
            <a:r>
              <a:rPr lang="en-US" sz="2000"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a:t>
            </a:r>
            <a:endParaRPr lang="en-US" sz="2000" dirty="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endParaRPr>
          </a:p>
          <a:p>
            <a:pPr marL="1257300" lvl="2" indent="-342900">
              <a:lnSpc>
                <a:spcPct val="115000"/>
              </a:lnSpc>
              <a:buFont typeface="Arial" panose="020B0604020202020204" pitchFamily="34" charset="0"/>
              <a:buChar char="•"/>
            </a:pPr>
            <a:r>
              <a:rPr lang="en-US" sz="2000" dirty="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Ecosystem </a:t>
            </a:r>
            <a:r>
              <a:rPr lang="en-US" sz="2000"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(natural defense) damage (</a:t>
            </a:r>
            <a:r>
              <a:rPr lang="en-US" sz="2400" b="1" i="1" dirty="0">
                <a:solidFill>
                  <a:srgbClr val="C00000"/>
                </a:solidFill>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new</a:t>
            </a:r>
            <a:r>
              <a:rPr lang="en-US" sz="2400" b="1" i="1" dirty="0" smtClean="0">
                <a:solidFill>
                  <a:srgbClr val="C00000"/>
                </a:solidFill>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a:t>
            </a:r>
            <a:r>
              <a:rPr lang="en-US" sz="2000"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a:t>
            </a:r>
          </a:p>
          <a:p>
            <a:pPr marL="1257300" lvl="2" indent="-342900">
              <a:lnSpc>
                <a:spcPct val="115000"/>
              </a:lnSpc>
              <a:buFont typeface="Arial" panose="020B0604020202020204" pitchFamily="34" charset="0"/>
              <a:buChar char="•"/>
            </a:pPr>
            <a:r>
              <a:rPr lang="en-US" sz="2000"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Disease cases (</a:t>
            </a:r>
            <a:r>
              <a:rPr lang="en-US" sz="2000" i="1" dirty="0" smtClean="0">
                <a:solidFill>
                  <a:srgbClr val="C00000"/>
                </a:solidFill>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pandemics</a:t>
            </a:r>
            <a:r>
              <a:rPr lang="en-US" sz="2000" dirty="0" smtClean="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rPr>
              <a:t>)</a:t>
            </a:r>
            <a:endParaRPr lang="en-US" sz="2000" dirty="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endParaRPr>
          </a:p>
          <a:p>
            <a:pPr marL="285750" indent="-285750">
              <a:lnSpc>
                <a:spcPct val="115000"/>
              </a:lnSpc>
              <a:buFont typeface="Courier New" panose="02070309020205020404" pitchFamily="49" charset="0"/>
              <a:buChar char="o"/>
            </a:pPr>
            <a:endParaRPr lang="en-US" sz="2000" dirty="0">
              <a:latin typeface="Gill Sans MT" panose="020B0502020104020203" pitchFamily="34" charset="0"/>
              <a:ea typeface="Calibri" panose="020F0502020204030204" pitchFamily="34" charset="0"/>
              <a:cs typeface="Times New Roman" panose="02020603050405020304" pitchFamily="18" charset="0"/>
              <a:sym typeface="Wingdings" panose="05000000000000000000" pitchFamily="2" charset="2"/>
            </a:endParaRPr>
          </a:p>
        </p:txBody>
      </p:sp>
      <p:sp>
        <p:nvSpPr>
          <p:cNvPr id="26" name="Rectangle 25"/>
          <p:cNvSpPr/>
          <p:nvPr/>
        </p:nvSpPr>
        <p:spPr>
          <a:xfrm>
            <a:off x="429202" y="276603"/>
            <a:ext cx="6457373" cy="587853"/>
          </a:xfrm>
          <a:prstGeom prst="rect">
            <a:avLst/>
          </a:prstGeom>
          <a:solidFill>
            <a:srgbClr val="C00000"/>
          </a:solidFill>
        </p:spPr>
        <p:txBody>
          <a:bodyPr wrap="square">
            <a:spAutoFit/>
          </a:bodyPr>
          <a:lstStyle/>
          <a:p>
            <a:pPr marR="0" lvl="0">
              <a:lnSpc>
                <a:spcPct val="115000"/>
              </a:lnSpc>
              <a:spcBef>
                <a:spcPts val="0"/>
              </a:spcBef>
              <a:spcAft>
                <a:spcPts val="0"/>
              </a:spcAft>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Parametric (index-based) financial hedging</a:t>
            </a:r>
            <a:endParaRPr lang="en-US" sz="1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386" name="Picture 2" descr="Image result for world bank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3449" y="5834575"/>
            <a:ext cx="3009900" cy="6320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he nature conservanc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03" t="28202" r="10051" b="26344"/>
          <a:stretch/>
        </p:blipFill>
        <p:spPr bwMode="auto">
          <a:xfrm>
            <a:off x="6719886" y="5072064"/>
            <a:ext cx="2066925" cy="61728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2640701" y="2762659"/>
            <a:ext cx="3846696" cy="2189422"/>
            <a:chOff x="5377334" y="3631719"/>
            <a:chExt cx="3516803" cy="1932587"/>
          </a:xfrm>
        </p:grpSpPr>
        <p:cxnSp>
          <p:nvCxnSpPr>
            <p:cNvPr id="22" name="Straight Arrow Connector 21"/>
            <p:cNvCxnSpPr/>
            <p:nvPr/>
          </p:nvCxnSpPr>
          <p:spPr>
            <a:xfrm flipH="1" flipV="1">
              <a:off x="6628546" y="4181945"/>
              <a:ext cx="1616160" cy="716547"/>
            </a:xfrm>
            <a:prstGeom prst="straightConnector1">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906414" y="4531026"/>
              <a:ext cx="1726758" cy="760889"/>
            </a:xfrm>
            <a:prstGeom prst="straightConnector1">
              <a:avLst/>
            </a:prstGeom>
            <a:ln w="2857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405619" y="5118960"/>
              <a:ext cx="1189071" cy="407508"/>
            </a:xfrm>
            <a:prstGeom prst="rect">
              <a:avLst/>
            </a:prstGeom>
            <a:noFill/>
          </p:spPr>
          <p:txBody>
            <a:bodyPr wrap="none" rtlCol="0">
              <a:spAutoFit/>
            </a:bodyPr>
            <a:lstStyle/>
            <a:p>
              <a:r>
                <a:rPr lang="en-US" sz="2400" dirty="0" smtClean="0">
                  <a:latin typeface="Gill Sans MT" panose="020B0502020104020203" pitchFamily="34" charset="0"/>
                </a:rPr>
                <a:t>Premium</a:t>
              </a:r>
              <a:endParaRPr lang="en-US" sz="2400" dirty="0">
                <a:solidFill>
                  <a:srgbClr val="C00000"/>
                </a:solidFill>
                <a:latin typeface="Gill Sans MT" panose="020B0502020104020203" pitchFamily="34" charset="0"/>
              </a:endParaRPr>
            </a:p>
          </p:txBody>
        </p:sp>
        <p:grpSp>
          <p:nvGrpSpPr>
            <p:cNvPr id="25" name="Group 24"/>
            <p:cNvGrpSpPr/>
            <p:nvPr/>
          </p:nvGrpSpPr>
          <p:grpSpPr>
            <a:xfrm>
              <a:off x="5377334" y="3637261"/>
              <a:ext cx="1101477" cy="956535"/>
              <a:chOff x="5377334" y="3637261"/>
              <a:chExt cx="1101477" cy="956535"/>
            </a:xfrm>
          </p:grpSpPr>
          <p:sp>
            <p:nvSpPr>
              <p:cNvPr id="31" name="Rounded Rectangle 30"/>
              <p:cNvSpPr/>
              <p:nvPr/>
            </p:nvSpPr>
            <p:spPr>
              <a:xfrm>
                <a:off x="5377334" y="3637261"/>
                <a:ext cx="1101477" cy="956535"/>
              </a:xfrm>
              <a:prstGeom prst="roundRect">
                <a:avLst/>
              </a:prstGeom>
              <a:solidFill>
                <a:schemeClr val="accent1">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446728" y="3744278"/>
                <a:ext cx="1007327" cy="830997"/>
              </a:xfrm>
              <a:prstGeom prst="rect">
                <a:avLst/>
              </a:prstGeom>
              <a:noFill/>
            </p:spPr>
            <p:txBody>
              <a:bodyPr wrap="none" rtlCol="0">
                <a:spAutoFit/>
              </a:bodyPr>
              <a:lstStyle/>
              <a:p>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Policy-</a:t>
                </a:r>
              </a:p>
              <a:p>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holder</a:t>
                </a:r>
                <a:endParaRPr lang="en-US" sz="24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grpSp>
        <p:grpSp>
          <p:nvGrpSpPr>
            <p:cNvPr id="27" name="Group 26"/>
            <p:cNvGrpSpPr/>
            <p:nvPr/>
          </p:nvGrpSpPr>
          <p:grpSpPr>
            <a:xfrm>
              <a:off x="7752363" y="4891148"/>
              <a:ext cx="1141774" cy="673158"/>
              <a:chOff x="5377334" y="3637261"/>
              <a:chExt cx="1141774" cy="956535"/>
            </a:xfrm>
          </p:grpSpPr>
          <p:sp>
            <p:nvSpPr>
              <p:cNvPr id="29" name="Rounded Rectangle 28"/>
              <p:cNvSpPr/>
              <p:nvPr/>
            </p:nvSpPr>
            <p:spPr>
              <a:xfrm>
                <a:off x="5377334" y="3637261"/>
                <a:ext cx="1101477" cy="956535"/>
              </a:xfrm>
              <a:prstGeom prst="roundRect">
                <a:avLst/>
              </a:prstGeom>
              <a:solidFill>
                <a:srgbClr val="F1A06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446122" y="3788838"/>
                <a:ext cx="1072986" cy="461665"/>
              </a:xfrm>
              <a:prstGeom prst="rect">
                <a:avLst/>
              </a:prstGeom>
              <a:noFill/>
            </p:spPr>
            <p:txBody>
              <a:bodyPr wrap="none" rtlCol="0">
                <a:spAutoFit/>
              </a:bodyPr>
              <a:lstStyle/>
              <a:p>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Insurer</a:t>
                </a:r>
                <a:endParaRPr lang="en-US" sz="24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grpSp>
        <p:sp>
          <p:nvSpPr>
            <p:cNvPr id="28" name="TextBox 27"/>
            <p:cNvSpPr txBox="1"/>
            <p:nvPr/>
          </p:nvSpPr>
          <p:spPr>
            <a:xfrm>
              <a:off x="7436626" y="3631719"/>
              <a:ext cx="1313642" cy="733515"/>
            </a:xfrm>
            <a:prstGeom prst="rect">
              <a:avLst/>
            </a:prstGeom>
            <a:noFill/>
          </p:spPr>
          <p:txBody>
            <a:bodyPr wrap="none" rtlCol="0">
              <a:spAutoFit/>
            </a:bodyPr>
            <a:lstStyle/>
            <a:p>
              <a:r>
                <a:rPr lang="en-US" sz="2400" dirty="0" smtClean="0">
                  <a:latin typeface="Gill Sans MT" panose="020B0502020104020203" pitchFamily="34" charset="0"/>
                </a:rPr>
                <a:t>Triggered </a:t>
              </a:r>
            </a:p>
            <a:p>
              <a:r>
                <a:rPr lang="en-US" sz="2400" dirty="0" smtClean="0">
                  <a:latin typeface="Gill Sans MT" panose="020B0502020104020203" pitchFamily="34" charset="0"/>
                </a:rPr>
                <a:t>Payouts</a:t>
              </a:r>
              <a:endParaRPr lang="en-US" sz="2400" dirty="0">
                <a:solidFill>
                  <a:srgbClr val="C00000"/>
                </a:solidFill>
                <a:latin typeface="Gill Sans MT" panose="020B0502020104020203" pitchFamily="34" charset="0"/>
              </a:endParaRPr>
            </a:p>
          </p:txBody>
        </p:sp>
      </p:grpSp>
      <p:pic>
        <p:nvPicPr>
          <p:cNvPr id="17" name="Picture 4" descr="https://assets.bwbx.io/images/users/iqjWHBFdfxIU/iAhb6x1D2QpI/v1/1800x-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830"/>
          <a:stretch/>
        </p:blipFill>
        <p:spPr bwMode="auto">
          <a:xfrm>
            <a:off x="6706910" y="3136788"/>
            <a:ext cx="2195413" cy="175977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8" name="Rectangle 17"/>
          <p:cNvSpPr/>
          <p:nvPr/>
        </p:nvSpPr>
        <p:spPr>
          <a:xfrm>
            <a:off x="6788904" y="4155162"/>
            <a:ext cx="2048277" cy="584775"/>
          </a:xfrm>
          <a:prstGeom prst="rect">
            <a:avLst/>
          </a:prstGeom>
        </p:spPr>
        <p:txBody>
          <a:bodyPr wrap="square">
            <a:spAutoFit/>
          </a:bodyPr>
          <a:lstStyle/>
          <a:p>
            <a:r>
              <a:rPr lang="en-US" sz="1600" b="1" dirty="0">
                <a:solidFill>
                  <a:schemeClr val="bg1"/>
                </a:solidFill>
                <a:effectLst>
                  <a:outerShdw blurRad="38100" dist="38100" dir="2700000" algn="tl">
                    <a:srgbClr val="000000">
                      <a:alpha val="43137"/>
                    </a:srgbClr>
                  </a:outerShdw>
                </a:effectLst>
                <a:latin typeface="Gill Sans MT" panose="020B0502020104020203" pitchFamily="34" charset="0"/>
              </a:rPr>
              <a:t>Mesoamerican </a:t>
            </a:r>
            <a:r>
              <a:rPr lang="en-US" sz="1600" b="1" dirty="0" smtClean="0">
                <a:solidFill>
                  <a:schemeClr val="bg1"/>
                </a:solidFill>
                <a:effectLst>
                  <a:outerShdw blurRad="38100" dist="38100" dir="2700000" algn="tl">
                    <a:srgbClr val="000000">
                      <a:alpha val="43137"/>
                    </a:srgbClr>
                  </a:outerShdw>
                </a:effectLst>
                <a:latin typeface="Gill Sans MT" panose="020B0502020104020203" pitchFamily="34" charset="0"/>
              </a:rPr>
              <a:t>Reef and </a:t>
            </a:r>
            <a:r>
              <a:rPr lang="en-US" sz="1600" b="1" dirty="0" err="1" smtClean="0">
                <a:solidFill>
                  <a:schemeClr val="bg1"/>
                </a:solidFill>
                <a:effectLst>
                  <a:outerShdw blurRad="38100" dist="38100" dir="2700000" algn="tl">
                    <a:srgbClr val="000000">
                      <a:alpha val="43137"/>
                    </a:srgbClr>
                  </a:outerShdw>
                </a:effectLst>
                <a:latin typeface="Gill Sans MT" panose="020B0502020104020203" pitchFamily="34" charset="0"/>
              </a:rPr>
              <a:t>Cancún</a:t>
            </a:r>
            <a:endParaRPr lang="en-US" sz="1600" b="1"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412051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38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tool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9938" y="1876507"/>
            <a:ext cx="3563186" cy="2968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5275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5623" y="2440602"/>
            <a:ext cx="6771084" cy="707886"/>
          </a:xfrm>
          <a:prstGeom prst="rect">
            <a:avLst/>
          </a:prstGeom>
          <a:noFill/>
        </p:spPr>
        <p:txBody>
          <a:bodyPr wrap="none" rtlCol="0">
            <a:spAutoFit/>
          </a:bodyPr>
          <a:lstStyle/>
          <a:p>
            <a:r>
              <a:rPr lang="en-US" sz="4000" dirty="0" smtClean="0">
                <a:solidFill>
                  <a:srgbClr val="C00000"/>
                </a:solidFill>
                <a:latin typeface="Gill Sans MT" panose="020B0502020104020203" pitchFamily="34" charset="0"/>
              </a:rPr>
              <a:t>A Sample of Previous Research</a:t>
            </a:r>
            <a:endParaRPr lang="en-US" sz="4000" dirty="0">
              <a:solidFill>
                <a:srgbClr val="C00000"/>
              </a:solidFill>
              <a:latin typeface="Gill Sans MT" panose="020B0502020104020203" pitchFamily="34" charset="0"/>
            </a:endParaRPr>
          </a:p>
        </p:txBody>
      </p:sp>
    </p:spTree>
    <p:extLst>
      <p:ext uri="{BB962C8B-B14F-4D97-AF65-F5344CB8AC3E}">
        <p14:creationId xmlns:p14="http://schemas.microsoft.com/office/powerpoint/2010/main" val="37473283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96472" y="2206166"/>
            <a:ext cx="2476011" cy="3999506"/>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3273666" y="2073129"/>
            <a:ext cx="5590502" cy="3945760"/>
            <a:chOff x="134795" y="1812751"/>
            <a:chExt cx="6124902" cy="4241896"/>
          </a:xfrm>
        </p:grpSpPr>
        <p:pic>
          <p:nvPicPr>
            <p:cNvPr id="26" name="Picture 25"/>
            <p:cNvPicPr>
              <a:picLocks noChangeAspect="1"/>
            </p:cNvPicPr>
            <p:nvPr/>
          </p:nvPicPr>
          <p:blipFill rotWithShape="1">
            <a:blip r:embed="rId3"/>
            <a:srcRect t="-209" r="12285" b="209"/>
            <a:stretch/>
          </p:blipFill>
          <p:spPr>
            <a:xfrm>
              <a:off x="134795" y="1958154"/>
              <a:ext cx="6124902" cy="4096493"/>
            </a:xfrm>
            <a:prstGeom prst="rect">
              <a:avLst/>
            </a:prstGeom>
          </p:spPr>
        </p:pic>
        <p:grpSp>
          <p:nvGrpSpPr>
            <p:cNvPr id="27" name="Group 26"/>
            <p:cNvGrpSpPr/>
            <p:nvPr/>
          </p:nvGrpSpPr>
          <p:grpSpPr>
            <a:xfrm>
              <a:off x="2306592" y="1812751"/>
              <a:ext cx="1935894" cy="2191265"/>
              <a:chOff x="2306592" y="1812751"/>
              <a:chExt cx="1935894" cy="2191265"/>
            </a:xfrm>
          </p:grpSpPr>
          <p:sp>
            <p:nvSpPr>
              <p:cNvPr id="30" name="Isosceles Triangle 29"/>
              <p:cNvSpPr/>
              <p:nvPr/>
            </p:nvSpPr>
            <p:spPr>
              <a:xfrm rot="10800000">
                <a:off x="2306592" y="1812751"/>
                <a:ext cx="1617707" cy="219126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3591697" y="1955773"/>
                <a:ext cx="650789" cy="3837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2" name="Picture 31"/>
          <p:cNvPicPr>
            <a:picLocks noChangeAspect="1"/>
          </p:cNvPicPr>
          <p:nvPr/>
        </p:nvPicPr>
        <p:blipFill rotWithShape="1">
          <a:blip r:embed="rId4"/>
          <a:srcRect l="37801" t="7348" r="37542" b="48378"/>
          <a:stretch/>
        </p:blipFill>
        <p:spPr>
          <a:xfrm>
            <a:off x="824141" y="3000715"/>
            <a:ext cx="1850183" cy="2221404"/>
          </a:xfrm>
          <a:prstGeom prst="rect">
            <a:avLst/>
          </a:prstGeom>
        </p:spPr>
      </p:pic>
      <p:sp>
        <p:nvSpPr>
          <p:cNvPr id="33" name="Right Arrow 32"/>
          <p:cNvSpPr/>
          <p:nvPr/>
        </p:nvSpPr>
        <p:spPr>
          <a:xfrm rot="5400000">
            <a:off x="1280270" y="3987256"/>
            <a:ext cx="718439" cy="413467"/>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rotWithShape="1">
          <a:blip r:embed="rId4"/>
          <a:srcRect l="39360" t="2332" r="39023" b="92217"/>
          <a:stretch/>
        </p:blipFill>
        <p:spPr>
          <a:xfrm>
            <a:off x="560876" y="2563147"/>
            <a:ext cx="2100649" cy="354227"/>
          </a:xfrm>
          <a:prstGeom prst="rect">
            <a:avLst/>
          </a:prstGeom>
        </p:spPr>
      </p:pic>
      <p:sp>
        <p:nvSpPr>
          <p:cNvPr id="37" name="TextBox 36"/>
          <p:cNvSpPr txBox="1"/>
          <p:nvPr/>
        </p:nvSpPr>
        <p:spPr>
          <a:xfrm>
            <a:off x="396472" y="345626"/>
            <a:ext cx="9330699" cy="1200329"/>
          </a:xfrm>
          <a:prstGeom prst="rect">
            <a:avLst/>
          </a:prstGeom>
          <a:noFill/>
        </p:spPr>
        <p:txBody>
          <a:bodyPr wrap="square" rtlCol="0">
            <a:spAutoFit/>
          </a:bodyPr>
          <a:lstStyle/>
          <a:p>
            <a:r>
              <a:rPr lang="en-US" sz="3600" b="1" dirty="0" smtClean="0">
                <a:latin typeface="Gill Sans MT" panose="020B0502020104020203" pitchFamily="34" charset="0"/>
              </a:rPr>
              <a:t>Exploring “win-wins”, tradeoffs and unintended consequences</a:t>
            </a:r>
            <a:endParaRPr lang="en-US" sz="3600" b="1" dirty="0">
              <a:solidFill>
                <a:srgbClr val="C00000"/>
              </a:solidFill>
              <a:latin typeface="Gill Sans MT" panose="020B0502020104020203" pitchFamily="34" charset="0"/>
            </a:endParaRPr>
          </a:p>
        </p:txBody>
      </p:sp>
      <p:sp>
        <p:nvSpPr>
          <p:cNvPr id="13" name="TextBox 12"/>
          <p:cNvSpPr txBox="1"/>
          <p:nvPr/>
        </p:nvSpPr>
        <p:spPr>
          <a:xfrm>
            <a:off x="441851" y="5289483"/>
            <a:ext cx="2482409" cy="769441"/>
          </a:xfrm>
          <a:prstGeom prst="rect">
            <a:avLst/>
          </a:prstGeom>
          <a:noFill/>
        </p:spPr>
        <p:txBody>
          <a:bodyPr wrap="square" rtlCol="0">
            <a:spAutoFit/>
          </a:bodyPr>
          <a:lstStyle/>
          <a:p>
            <a:r>
              <a:rPr lang="en-US" sz="2200" dirty="0" smtClean="0">
                <a:solidFill>
                  <a:srgbClr val="C00000"/>
                </a:solidFill>
                <a:latin typeface="Gill Sans MT" panose="020B0502020104020203" pitchFamily="34" charset="0"/>
              </a:rPr>
              <a:t>Emissions reduction</a:t>
            </a:r>
          </a:p>
          <a:p>
            <a:r>
              <a:rPr lang="en-US" sz="2200" dirty="0" smtClean="0">
                <a:solidFill>
                  <a:srgbClr val="C00000"/>
                </a:solidFill>
                <a:latin typeface="Gill Sans MT" panose="020B0502020104020203" pitchFamily="34" charset="0"/>
              </a:rPr>
              <a:t>&amp; human adaptation</a:t>
            </a:r>
            <a:endParaRPr lang="en-US" sz="2200" dirty="0">
              <a:solidFill>
                <a:srgbClr val="C00000"/>
              </a:solidFill>
              <a:latin typeface="Gill Sans MT" panose="020B0502020104020203" pitchFamily="34" charset="0"/>
            </a:endParaRPr>
          </a:p>
        </p:txBody>
      </p:sp>
    </p:spTree>
    <p:extLst>
      <p:ext uri="{BB962C8B-B14F-4D97-AF65-F5344CB8AC3E}">
        <p14:creationId xmlns:p14="http://schemas.microsoft.com/office/powerpoint/2010/main" val="27491676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wind farm"/>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7000"/>
                    </a14:imgEffect>
                    <a14:imgEffect>
                      <a14:saturation sat="400000"/>
                    </a14:imgEffect>
                    <a14:imgEffect>
                      <a14:brightnessContrast bright="-25000" contrast="35000"/>
                    </a14:imgEffect>
                  </a14:imgLayer>
                </a14:imgProps>
              </a:ext>
              <a:ext uri="{28A0092B-C50C-407E-A947-70E740481C1C}">
                <a14:useLocalDpi xmlns:a14="http://schemas.microsoft.com/office/drawing/2010/main" val="0"/>
              </a:ext>
            </a:extLst>
          </a:blip>
          <a:srcRect/>
          <a:stretch>
            <a:fillRect/>
          </a:stretch>
        </p:blipFill>
        <p:spPr bwMode="auto">
          <a:xfrm>
            <a:off x="-1" y="2406052"/>
            <a:ext cx="9144000" cy="491858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Image result for wind farm"/>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7000"/>
                    </a14:imgEffect>
                    <a14:imgEffect>
                      <a14:saturation sat="400000"/>
                    </a14:imgEffect>
                    <a14:imgEffect>
                      <a14:brightnessContrast bright="-25000" contrast="35000"/>
                    </a14:imgEffect>
                  </a14:imgLayer>
                </a14:imgProps>
              </a:ext>
              <a:ext uri="{28A0092B-C50C-407E-A947-70E740481C1C}">
                <a14:useLocalDpi xmlns:a14="http://schemas.microsoft.com/office/drawing/2010/main" val="0"/>
              </a:ext>
            </a:extLst>
          </a:blip>
          <a:srcRect t="195" b="97954"/>
          <a:stretch/>
        </p:blipFill>
        <p:spPr bwMode="auto">
          <a:xfrm>
            <a:off x="0" y="1592826"/>
            <a:ext cx="9144000" cy="34658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Image result for wind farm"/>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7000"/>
                    </a14:imgEffect>
                    <a14:imgEffect>
                      <a14:saturation sat="400000"/>
                    </a14:imgEffect>
                    <a14:imgEffect>
                      <a14:brightnessContrast bright="-25000" contrast="35000"/>
                    </a14:imgEffect>
                  </a14:imgLayer>
                </a14:imgProps>
              </a:ext>
              <a:ext uri="{28A0092B-C50C-407E-A947-70E740481C1C}">
                <a14:useLocalDpi xmlns:a14="http://schemas.microsoft.com/office/drawing/2010/main" val="0"/>
              </a:ext>
            </a:extLst>
          </a:blip>
          <a:srcRect t="195" b="97954"/>
          <a:stretch/>
        </p:blipFill>
        <p:spPr bwMode="auto">
          <a:xfrm>
            <a:off x="0" y="1302775"/>
            <a:ext cx="9144000" cy="34658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Image result for wind farm"/>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7000"/>
                    </a14:imgEffect>
                    <a14:imgEffect>
                      <a14:saturation sat="400000"/>
                    </a14:imgEffect>
                    <a14:imgEffect>
                      <a14:brightnessContrast bright="-25000" contrast="35000"/>
                    </a14:imgEffect>
                  </a14:imgLayer>
                </a14:imgProps>
              </a:ext>
              <a:ext uri="{28A0092B-C50C-407E-A947-70E740481C1C}">
                <a14:useLocalDpi xmlns:a14="http://schemas.microsoft.com/office/drawing/2010/main" val="0"/>
              </a:ext>
            </a:extLst>
          </a:blip>
          <a:srcRect t="195" b="97954"/>
          <a:stretch/>
        </p:blipFill>
        <p:spPr bwMode="auto">
          <a:xfrm>
            <a:off x="0" y="1079091"/>
            <a:ext cx="9144000" cy="34658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Image result for wind farm"/>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7000"/>
                    </a14:imgEffect>
                    <a14:imgEffect>
                      <a14:saturation sat="400000"/>
                    </a14:imgEffect>
                    <a14:imgEffect>
                      <a14:brightnessContrast bright="-25000" contrast="35000"/>
                    </a14:imgEffect>
                  </a14:imgLayer>
                </a14:imgProps>
              </a:ext>
              <a:ext uri="{28A0092B-C50C-407E-A947-70E740481C1C}">
                <a14:useLocalDpi xmlns:a14="http://schemas.microsoft.com/office/drawing/2010/main" val="0"/>
              </a:ext>
            </a:extLst>
          </a:blip>
          <a:srcRect t="195" b="97954"/>
          <a:stretch/>
        </p:blipFill>
        <p:spPr bwMode="auto">
          <a:xfrm>
            <a:off x="0" y="911943"/>
            <a:ext cx="9144000" cy="34658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Image result for wind farm"/>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7000"/>
                    </a14:imgEffect>
                    <a14:imgEffect>
                      <a14:saturation sat="400000"/>
                    </a14:imgEffect>
                    <a14:imgEffect>
                      <a14:brightnessContrast bright="-25000" contrast="35000"/>
                    </a14:imgEffect>
                  </a14:imgLayer>
                </a14:imgProps>
              </a:ext>
              <a:ext uri="{28A0092B-C50C-407E-A947-70E740481C1C}">
                <a14:useLocalDpi xmlns:a14="http://schemas.microsoft.com/office/drawing/2010/main" val="0"/>
              </a:ext>
            </a:extLst>
          </a:blip>
          <a:srcRect t="195" b="97954"/>
          <a:stretch/>
        </p:blipFill>
        <p:spPr bwMode="auto">
          <a:xfrm>
            <a:off x="0" y="621892"/>
            <a:ext cx="9144000" cy="34658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Image result for wind farm"/>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7000"/>
                    </a14:imgEffect>
                    <a14:imgEffect>
                      <a14:saturation sat="400000"/>
                    </a14:imgEffect>
                    <a14:imgEffect>
                      <a14:brightnessContrast bright="-25000" contrast="35000"/>
                    </a14:imgEffect>
                  </a14:imgLayer>
                </a14:imgProps>
              </a:ext>
              <a:ext uri="{28A0092B-C50C-407E-A947-70E740481C1C}">
                <a14:useLocalDpi xmlns:a14="http://schemas.microsoft.com/office/drawing/2010/main" val="0"/>
              </a:ext>
            </a:extLst>
          </a:blip>
          <a:srcRect t="195" b="97954"/>
          <a:stretch/>
        </p:blipFill>
        <p:spPr bwMode="auto">
          <a:xfrm>
            <a:off x="0" y="398208"/>
            <a:ext cx="9144000" cy="34658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Image result for wind farm"/>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7000"/>
                    </a14:imgEffect>
                    <a14:imgEffect>
                      <a14:saturation sat="400000"/>
                    </a14:imgEffect>
                    <a14:imgEffect>
                      <a14:brightnessContrast bright="-25000" contrast="35000"/>
                    </a14:imgEffect>
                  </a14:imgLayer>
                </a14:imgProps>
              </a:ext>
              <a:ext uri="{28A0092B-C50C-407E-A947-70E740481C1C}">
                <a14:useLocalDpi xmlns:a14="http://schemas.microsoft.com/office/drawing/2010/main" val="0"/>
              </a:ext>
            </a:extLst>
          </a:blip>
          <a:srcRect t="195" b="97954"/>
          <a:stretch/>
        </p:blipFill>
        <p:spPr bwMode="auto">
          <a:xfrm>
            <a:off x="0" y="442453"/>
            <a:ext cx="9144000" cy="34658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Image result for wind farm"/>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7000"/>
                    </a14:imgEffect>
                    <a14:imgEffect>
                      <a14:saturation sat="400000"/>
                    </a14:imgEffect>
                    <a14:imgEffect>
                      <a14:brightnessContrast bright="-25000" contrast="35000"/>
                    </a14:imgEffect>
                  </a14:imgLayer>
                </a14:imgProps>
              </a:ext>
              <a:ext uri="{28A0092B-C50C-407E-A947-70E740481C1C}">
                <a14:useLocalDpi xmlns:a14="http://schemas.microsoft.com/office/drawing/2010/main" val="0"/>
              </a:ext>
            </a:extLst>
          </a:blip>
          <a:srcRect t="195" b="97954"/>
          <a:stretch/>
        </p:blipFill>
        <p:spPr bwMode="auto">
          <a:xfrm>
            <a:off x="0" y="152402"/>
            <a:ext cx="9144000" cy="34658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Image result for wind farm"/>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7000"/>
                    </a14:imgEffect>
                    <a14:imgEffect>
                      <a14:saturation sat="400000"/>
                    </a14:imgEffect>
                    <a14:imgEffect>
                      <a14:brightnessContrast bright="-25000" contrast="35000"/>
                    </a14:imgEffect>
                  </a14:imgLayer>
                </a14:imgProps>
              </a:ext>
              <a:ext uri="{28A0092B-C50C-407E-A947-70E740481C1C}">
                <a14:useLocalDpi xmlns:a14="http://schemas.microsoft.com/office/drawing/2010/main" val="0"/>
              </a:ext>
            </a:extLst>
          </a:blip>
          <a:srcRect t="195" b="97954"/>
          <a:stretch/>
        </p:blipFill>
        <p:spPr bwMode="auto">
          <a:xfrm>
            <a:off x="0" y="-71282"/>
            <a:ext cx="9144000" cy="346587"/>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348299" y="239566"/>
            <a:ext cx="8447401" cy="1384995"/>
          </a:xfrm>
          <a:prstGeom prst="rect">
            <a:avLst/>
          </a:prstGeom>
          <a:noFill/>
        </p:spPr>
        <p:txBody>
          <a:bodyPr wrap="square" rtlCol="0">
            <a:spAutoFit/>
          </a:bodyPr>
          <a:lstStyle/>
          <a:p>
            <a:r>
              <a:rPr lang="en-US" sz="2800" b="1" dirty="0" smtClean="0">
                <a:solidFill>
                  <a:schemeClr val="accent2"/>
                </a:solidFill>
                <a:latin typeface="Gill Sans MT" panose="020B0502020104020203" pitchFamily="34" charset="0"/>
              </a:rPr>
              <a:t>WILL WIND POWER INTEGRATION EXACERBATE DAMS’ IMPACTS </a:t>
            </a:r>
            <a:r>
              <a:rPr lang="en-US" sz="2800" dirty="0" smtClean="0">
                <a:solidFill>
                  <a:schemeClr val="accent2"/>
                </a:solidFill>
                <a:latin typeface="Gill Sans MT" panose="020B0502020104020203" pitchFamily="34" charset="0"/>
              </a:rPr>
              <a:t>on</a:t>
            </a:r>
            <a:r>
              <a:rPr lang="en-US" sz="2800" b="1" dirty="0" smtClean="0">
                <a:solidFill>
                  <a:schemeClr val="accent2"/>
                </a:solidFill>
                <a:latin typeface="Gill Sans MT" panose="020B0502020104020203" pitchFamily="34" charset="0"/>
              </a:rPr>
              <a:t> RIVER ECOSYSTEMS? </a:t>
            </a:r>
            <a:endParaRPr lang="en-US" sz="2800" b="1" dirty="0">
              <a:solidFill>
                <a:schemeClr val="accent2"/>
              </a:solidFill>
              <a:latin typeface="Gill Sans MT" panose="020B0502020104020203" pitchFamily="34" charset="0"/>
            </a:endParaRPr>
          </a:p>
        </p:txBody>
      </p:sp>
      <p:pic>
        <p:nvPicPr>
          <p:cNvPr id="14" name="Picture 13" descr="Image result for wind farm"/>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7000"/>
                    </a14:imgEffect>
                    <a14:imgEffect>
                      <a14:saturation sat="400000"/>
                    </a14:imgEffect>
                    <a14:imgEffect>
                      <a14:brightnessContrast bright="-25000" contrast="35000"/>
                    </a14:imgEffect>
                  </a14:imgLayer>
                </a14:imgProps>
              </a:ext>
              <a:ext uri="{28A0092B-C50C-407E-A947-70E740481C1C}">
                <a14:useLocalDpi xmlns:a14="http://schemas.microsoft.com/office/drawing/2010/main" val="0"/>
              </a:ext>
            </a:extLst>
          </a:blip>
          <a:srcRect t="195" b="97954"/>
          <a:stretch/>
        </p:blipFill>
        <p:spPr bwMode="auto">
          <a:xfrm>
            <a:off x="-1" y="1904608"/>
            <a:ext cx="9144000" cy="3465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Image result for wind farm"/>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7000"/>
                    </a14:imgEffect>
                    <a14:imgEffect>
                      <a14:saturation sat="400000"/>
                    </a14:imgEffect>
                    <a14:imgEffect>
                      <a14:brightnessContrast bright="-25000" contrast="35000"/>
                    </a14:imgEffect>
                  </a14:imgLayer>
                </a14:imgProps>
              </a:ext>
              <a:ext uri="{28A0092B-C50C-407E-A947-70E740481C1C}">
                <a14:useLocalDpi xmlns:a14="http://schemas.microsoft.com/office/drawing/2010/main" val="0"/>
              </a:ext>
            </a:extLst>
          </a:blip>
          <a:srcRect t="195" b="97954"/>
          <a:stretch/>
        </p:blipFill>
        <p:spPr bwMode="auto">
          <a:xfrm>
            <a:off x="0" y="2076091"/>
            <a:ext cx="9144000" cy="346587"/>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p:cNvSpPr/>
          <p:nvPr/>
        </p:nvSpPr>
        <p:spPr>
          <a:xfrm>
            <a:off x="258268" y="1978178"/>
            <a:ext cx="8885732" cy="923330"/>
          </a:xfrm>
          <a:prstGeom prst="rect">
            <a:avLst/>
          </a:prstGeom>
        </p:spPr>
        <p:txBody>
          <a:bodyPr wrap="square">
            <a:spAutoFit/>
          </a:bodyPr>
          <a:lstStyle/>
          <a:p>
            <a:r>
              <a:rPr lang="en-US" dirty="0">
                <a:solidFill>
                  <a:schemeClr val="accent2">
                    <a:lumMod val="40000"/>
                    <a:lumOff val="60000"/>
                  </a:schemeClr>
                </a:solidFill>
                <a:latin typeface="Gill Sans MT" panose="020B0502020104020203" pitchFamily="34" charset="0"/>
                <a:ea typeface="Calibri" panose="020F0502020204030204" pitchFamily="34" charset="0"/>
                <a:cs typeface="Times New Roman" panose="02020603050405020304" pitchFamily="18" charset="0"/>
              </a:rPr>
              <a:t>Kern, J.D., </a:t>
            </a:r>
            <a:r>
              <a:rPr lang="en-US" dirty="0" err="1">
                <a:solidFill>
                  <a:schemeClr val="accent2">
                    <a:lumMod val="40000"/>
                    <a:lumOff val="60000"/>
                  </a:schemeClr>
                </a:solidFill>
                <a:latin typeface="Gill Sans MT" panose="020B0502020104020203" pitchFamily="34" charset="0"/>
                <a:ea typeface="Calibri" panose="020F0502020204030204" pitchFamily="34" charset="0"/>
                <a:cs typeface="Times New Roman" panose="02020603050405020304" pitchFamily="18" charset="0"/>
              </a:rPr>
              <a:t>Patino-Echeverri</a:t>
            </a:r>
            <a:r>
              <a:rPr lang="en-US" dirty="0">
                <a:solidFill>
                  <a:schemeClr val="accent2">
                    <a:lumMod val="40000"/>
                    <a:lumOff val="60000"/>
                  </a:schemeClr>
                </a:solidFill>
                <a:latin typeface="Gill Sans MT" panose="020B0502020104020203" pitchFamily="34" charset="0"/>
                <a:ea typeface="Calibri" panose="020F0502020204030204" pitchFamily="34" charset="0"/>
                <a:cs typeface="Times New Roman" panose="02020603050405020304" pitchFamily="18" charset="0"/>
              </a:rPr>
              <a:t>, D., </a:t>
            </a:r>
            <a:r>
              <a:rPr lang="en-US" dirty="0" err="1">
                <a:solidFill>
                  <a:schemeClr val="accent2">
                    <a:lumMod val="40000"/>
                    <a:lumOff val="60000"/>
                  </a:schemeClr>
                </a:solidFill>
                <a:latin typeface="Gill Sans MT" panose="020B0502020104020203" pitchFamily="34" charset="0"/>
                <a:ea typeface="Calibri" panose="020F0502020204030204" pitchFamily="34" charset="0"/>
                <a:cs typeface="Times New Roman" panose="02020603050405020304" pitchFamily="18" charset="0"/>
              </a:rPr>
              <a:t>Characklis</a:t>
            </a:r>
            <a:r>
              <a:rPr lang="en-US" dirty="0">
                <a:solidFill>
                  <a:schemeClr val="accent2">
                    <a:lumMod val="40000"/>
                    <a:lumOff val="60000"/>
                  </a:schemeClr>
                </a:solidFill>
                <a:latin typeface="Gill Sans MT" panose="020B0502020104020203" pitchFamily="34" charset="0"/>
                <a:ea typeface="Calibri" panose="020F0502020204030204" pitchFamily="34" charset="0"/>
                <a:cs typeface="Times New Roman" panose="02020603050405020304" pitchFamily="18" charset="0"/>
              </a:rPr>
              <a:t>, G.W. (</a:t>
            </a:r>
            <a:r>
              <a:rPr lang="en-US" b="1" dirty="0">
                <a:solidFill>
                  <a:schemeClr val="accent2">
                    <a:lumMod val="40000"/>
                    <a:lumOff val="60000"/>
                  </a:schemeClr>
                </a:solidFill>
                <a:latin typeface="Gill Sans MT" panose="020B0502020104020203" pitchFamily="34" charset="0"/>
                <a:ea typeface="Calibri" panose="020F0502020204030204" pitchFamily="34" charset="0"/>
                <a:cs typeface="Times New Roman" panose="02020603050405020304" pitchFamily="18" charset="0"/>
              </a:rPr>
              <a:t>2014</a:t>
            </a:r>
            <a:r>
              <a:rPr lang="en-US" dirty="0">
                <a:solidFill>
                  <a:schemeClr val="accent2">
                    <a:lumMod val="40000"/>
                    <a:lumOff val="60000"/>
                  </a:schemeClr>
                </a:solidFill>
                <a:latin typeface="Gill Sans MT" panose="020B0502020104020203" pitchFamily="34" charset="0"/>
                <a:ea typeface="Calibri" panose="020F0502020204030204" pitchFamily="34" charset="0"/>
                <a:cs typeface="Times New Roman" panose="02020603050405020304" pitchFamily="18" charset="0"/>
              </a:rPr>
              <a:t>). “The Impacts of Wind Power Integration on Sub-Daily Variation in River Flows Downstream of Hydroelectric Dams.” </a:t>
            </a:r>
            <a:r>
              <a:rPr lang="en-US" b="1" i="1" dirty="0">
                <a:solidFill>
                  <a:schemeClr val="accent2">
                    <a:lumMod val="40000"/>
                    <a:lumOff val="60000"/>
                  </a:schemeClr>
                </a:solidFill>
                <a:latin typeface="Gill Sans MT" panose="020B0502020104020203" pitchFamily="34" charset="0"/>
                <a:ea typeface="Calibri" panose="020F0502020204030204" pitchFamily="34" charset="0"/>
                <a:cs typeface="Times New Roman" panose="02020603050405020304" pitchFamily="18" charset="0"/>
              </a:rPr>
              <a:t>Environmental Science and Technology</a:t>
            </a:r>
            <a:r>
              <a:rPr lang="en-US" i="1" dirty="0" smtClean="0">
                <a:solidFill>
                  <a:schemeClr val="accent2">
                    <a:lumMod val="40000"/>
                    <a:lumOff val="60000"/>
                  </a:schemeClr>
                </a:solidFill>
                <a:latin typeface="Gill Sans MT" panose="020B0502020104020203" pitchFamily="34" charset="0"/>
                <a:ea typeface="Calibri" panose="020F0502020204030204" pitchFamily="34" charset="0"/>
                <a:cs typeface="Times New Roman" panose="02020603050405020304" pitchFamily="18" charset="0"/>
              </a:rPr>
              <a:t>. </a:t>
            </a:r>
            <a:r>
              <a:rPr lang="en-US" dirty="0" smtClean="0">
                <a:solidFill>
                  <a:schemeClr val="accent2">
                    <a:lumMod val="40000"/>
                    <a:lumOff val="60000"/>
                  </a:schemeClr>
                </a:solidFill>
                <a:latin typeface="Gill Sans MT" panose="020B0502020104020203" pitchFamily="34" charset="0"/>
                <a:ea typeface="Calibri" panose="020F0502020204030204" pitchFamily="34" charset="0"/>
                <a:cs typeface="Times New Roman" panose="02020603050405020304" pitchFamily="18" charset="0"/>
              </a:rPr>
              <a:t>Vol</a:t>
            </a:r>
            <a:r>
              <a:rPr lang="en-US" dirty="0">
                <a:solidFill>
                  <a:schemeClr val="accent2">
                    <a:lumMod val="40000"/>
                    <a:lumOff val="60000"/>
                  </a:schemeClr>
                </a:solidFill>
                <a:latin typeface="Gill Sans MT" panose="020B0502020104020203" pitchFamily="34" charset="0"/>
                <a:ea typeface="Calibri" panose="020F0502020204030204" pitchFamily="34" charset="0"/>
                <a:cs typeface="Times New Roman" panose="02020603050405020304" pitchFamily="18" charset="0"/>
              </a:rPr>
              <a:t>. 48, No. 16, pp. 9844-9851</a:t>
            </a:r>
            <a:endParaRPr lang="en-US" dirty="0">
              <a:solidFill>
                <a:schemeClr val="accent2">
                  <a:lumMod val="40000"/>
                  <a:lumOff val="60000"/>
                </a:schemeClr>
              </a:solidFill>
              <a:latin typeface="Gill Sans MT" panose="020B0502020104020203" pitchFamily="34" charset="0"/>
              <a:cs typeface="Times New Roman" panose="02020603050405020304" pitchFamily="18" charset="0"/>
            </a:endParaRPr>
          </a:p>
        </p:txBody>
      </p:sp>
    </p:spTree>
    <p:extLst>
      <p:ext uri="{BB962C8B-B14F-4D97-AF65-F5344CB8AC3E}">
        <p14:creationId xmlns:p14="http://schemas.microsoft.com/office/powerpoint/2010/main" val="4344089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0375" y="466629"/>
            <a:ext cx="8257283" cy="5262979"/>
          </a:xfrm>
          <a:prstGeom prst="rect">
            <a:avLst/>
          </a:prstGeom>
          <a:noFill/>
        </p:spPr>
        <p:txBody>
          <a:bodyPr wrap="square" rtlCol="0">
            <a:spAutoFit/>
          </a:bodyPr>
          <a:lstStyle/>
          <a:p>
            <a:r>
              <a:rPr lang="en-US" sz="2400" dirty="0" smtClean="0">
                <a:solidFill>
                  <a:srgbClr val="C00000"/>
                </a:solidFill>
                <a:latin typeface="Gill Sans MT" panose="020B0502020104020203" pitchFamily="34" charset="0"/>
              </a:rPr>
              <a:t>NATURAL FLOW REGIME: </a:t>
            </a:r>
            <a:r>
              <a:rPr lang="en-US" sz="2400" dirty="0" smtClean="0">
                <a:latin typeface="Gill Sans MT" panose="020B0502020104020203" pitchFamily="34" charset="0"/>
              </a:rPr>
              <a:t>the natural timing, magnitude frequency, rate-of-change and duration of </a:t>
            </a:r>
            <a:r>
              <a:rPr lang="en-US" sz="2400" dirty="0" err="1" smtClean="0">
                <a:latin typeface="Gill Sans MT" panose="020B0502020104020203" pitchFamily="34" charset="0"/>
              </a:rPr>
              <a:t>streamflows</a:t>
            </a:r>
            <a:endParaRPr lang="en-US" sz="2400" dirty="0" smtClean="0">
              <a:latin typeface="Gill Sans MT" panose="020B0502020104020203" pitchFamily="34" charset="0"/>
            </a:endParaRPr>
          </a:p>
          <a:p>
            <a:endParaRPr lang="en-US" dirty="0">
              <a:latin typeface="Gill Sans MT" panose="020B0502020104020203" pitchFamily="34" charset="0"/>
            </a:endParaRPr>
          </a:p>
          <a:p>
            <a:r>
              <a:rPr lang="en-US" dirty="0" smtClean="0">
                <a:latin typeface="Gill Sans MT" panose="020B0502020104020203" pitchFamily="34" charset="0"/>
              </a:rPr>
              <a:t> </a:t>
            </a:r>
          </a:p>
          <a:p>
            <a:endParaRPr lang="en-US" dirty="0">
              <a:latin typeface="Gill Sans MT" panose="020B0502020104020203" pitchFamily="34" charset="0"/>
            </a:endParaRPr>
          </a:p>
          <a:p>
            <a:endParaRPr lang="en-US" dirty="0" smtClean="0">
              <a:latin typeface="Gill Sans MT" panose="020B0502020104020203" pitchFamily="34" charset="0"/>
            </a:endParaRPr>
          </a:p>
          <a:p>
            <a:endParaRPr lang="en-US" dirty="0">
              <a:latin typeface="Gill Sans MT" panose="020B0502020104020203" pitchFamily="34" charset="0"/>
            </a:endParaRPr>
          </a:p>
          <a:p>
            <a:endParaRPr lang="en-US" dirty="0" smtClean="0">
              <a:latin typeface="Gill Sans MT" panose="020B0502020104020203" pitchFamily="34" charset="0"/>
            </a:endParaRPr>
          </a:p>
          <a:p>
            <a:endParaRPr lang="en-US" dirty="0">
              <a:latin typeface="Gill Sans MT" panose="020B0502020104020203" pitchFamily="34" charset="0"/>
            </a:endParaRPr>
          </a:p>
          <a:p>
            <a:endParaRPr lang="en-US" dirty="0" smtClean="0">
              <a:latin typeface="Gill Sans MT" panose="020B0502020104020203" pitchFamily="34" charset="0"/>
            </a:endParaRPr>
          </a:p>
          <a:p>
            <a:endParaRPr lang="en-US" dirty="0">
              <a:latin typeface="Gill Sans MT" panose="020B0502020104020203" pitchFamily="34" charset="0"/>
            </a:endParaRPr>
          </a:p>
          <a:p>
            <a:endParaRPr lang="en-US" dirty="0" smtClean="0">
              <a:latin typeface="Gill Sans MT" panose="020B0502020104020203" pitchFamily="34" charset="0"/>
            </a:endParaRPr>
          </a:p>
          <a:p>
            <a:endParaRPr lang="en-US" dirty="0">
              <a:latin typeface="Gill Sans MT" panose="020B0502020104020203" pitchFamily="34" charset="0"/>
            </a:endParaRPr>
          </a:p>
          <a:p>
            <a:endParaRPr lang="en-US" dirty="0" smtClean="0">
              <a:latin typeface="Gill Sans MT" panose="020B0502020104020203" pitchFamily="34" charset="0"/>
            </a:endParaRPr>
          </a:p>
          <a:p>
            <a:endParaRPr lang="en-US" dirty="0">
              <a:latin typeface="Gill Sans MT" panose="020B0502020104020203" pitchFamily="34" charset="0"/>
            </a:endParaRPr>
          </a:p>
          <a:p>
            <a:endParaRPr lang="en-US" dirty="0" smtClean="0">
              <a:latin typeface="Gill Sans MT" panose="020B0502020104020203" pitchFamily="34" charset="0"/>
            </a:endParaRPr>
          </a:p>
          <a:p>
            <a:endParaRPr lang="en-US" dirty="0">
              <a:latin typeface="Gill Sans MT" panose="020B0502020104020203" pitchFamily="34" charset="0"/>
              <a:sym typeface="Wingdings" panose="05000000000000000000" pitchFamily="2" charset="2"/>
            </a:endParaRPr>
          </a:p>
          <a:p>
            <a:endParaRPr lang="en-US" dirty="0">
              <a:latin typeface="Gill Sans MT" panose="020B0502020104020203" pitchFamily="34" charset="0"/>
            </a:endParaRPr>
          </a:p>
        </p:txBody>
      </p:sp>
      <p:sp>
        <p:nvSpPr>
          <p:cNvPr id="4" name="AutoShape 6" descr="Image result for natural flow reg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7"/>
          <p:cNvGrpSpPr/>
          <p:nvPr/>
        </p:nvGrpSpPr>
        <p:grpSpPr>
          <a:xfrm>
            <a:off x="1001058" y="1837722"/>
            <a:ext cx="5642486" cy="3144356"/>
            <a:chOff x="1246239" y="2396613"/>
            <a:chExt cx="6365403" cy="3749040"/>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7000"/>
                      </a14:imgEffect>
                    </a14:imgLayer>
                  </a14:imgProps>
                </a:ext>
              </a:extLst>
            </a:blip>
            <a:srcRect l="2885" t="30979" r="2683" b="688"/>
            <a:stretch/>
          </p:blipFill>
          <p:spPr>
            <a:xfrm>
              <a:off x="1576602" y="2396613"/>
              <a:ext cx="6035040" cy="3749040"/>
            </a:xfrm>
            <a:prstGeom prst="rect">
              <a:avLst/>
            </a:prstGeom>
          </p:spPr>
        </p:pic>
        <p:sp>
          <p:nvSpPr>
            <p:cNvPr id="10" name="Rectangle 9"/>
            <p:cNvSpPr/>
            <p:nvPr/>
          </p:nvSpPr>
          <p:spPr>
            <a:xfrm>
              <a:off x="1246239" y="2396613"/>
              <a:ext cx="1305232" cy="825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11" name="Rectangle 10"/>
            <p:cNvSpPr/>
            <p:nvPr/>
          </p:nvSpPr>
          <p:spPr>
            <a:xfrm>
              <a:off x="2332434" y="3455194"/>
              <a:ext cx="182165" cy="106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12" name="Rectangle 11"/>
            <p:cNvSpPr/>
            <p:nvPr/>
          </p:nvSpPr>
          <p:spPr>
            <a:xfrm>
              <a:off x="4807974" y="5456903"/>
              <a:ext cx="1806678" cy="287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grpSp>
      <p:sp>
        <p:nvSpPr>
          <p:cNvPr id="6" name="TextBox 5"/>
          <p:cNvSpPr txBox="1"/>
          <p:nvPr/>
        </p:nvSpPr>
        <p:spPr>
          <a:xfrm>
            <a:off x="600819" y="5312281"/>
            <a:ext cx="8055501" cy="830997"/>
          </a:xfrm>
          <a:prstGeom prst="rect">
            <a:avLst/>
          </a:prstGeom>
          <a:noFill/>
        </p:spPr>
        <p:txBody>
          <a:bodyPr wrap="square" rtlCol="0">
            <a:spAutoFit/>
          </a:bodyPr>
          <a:lstStyle/>
          <a:p>
            <a:r>
              <a:rPr lang="en-US" sz="2400" dirty="0" smtClean="0">
                <a:solidFill>
                  <a:srgbClr val="C00000"/>
                </a:solidFill>
                <a:latin typeface="Gill Sans MT" panose="020B0502020104020203" pitchFamily="34" charset="0"/>
              </a:rPr>
              <a:t>Depend on natural flows for</a:t>
            </a:r>
            <a:r>
              <a:rPr lang="en-US" sz="2400" dirty="0" smtClean="0">
                <a:latin typeface="Gill Sans MT" panose="020B0502020104020203" pitchFamily="34" charset="0"/>
              </a:rPr>
              <a:t>: biological triggers; lifecycle processes; access to floodplain; protection against </a:t>
            </a:r>
            <a:r>
              <a:rPr lang="en-US" sz="2400" dirty="0" err="1" smtClean="0">
                <a:latin typeface="Gill Sans MT" panose="020B0502020104020203" pitchFamily="34" charset="0"/>
              </a:rPr>
              <a:t>invasives</a:t>
            </a:r>
            <a:endParaRPr lang="en-US" sz="2400" dirty="0">
              <a:latin typeface="Gill Sans MT" panose="020B0502020104020203" pitchFamily="34" charset="0"/>
            </a:endParaRPr>
          </a:p>
        </p:txBody>
      </p:sp>
      <p:grpSp>
        <p:nvGrpSpPr>
          <p:cNvPr id="25" name="Group 24"/>
          <p:cNvGrpSpPr/>
          <p:nvPr/>
        </p:nvGrpSpPr>
        <p:grpSpPr>
          <a:xfrm>
            <a:off x="2293283" y="3143908"/>
            <a:ext cx="4213860" cy="526640"/>
            <a:chOff x="1600200" y="3098118"/>
            <a:chExt cx="4213860" cy="526640"/>
          </a:xfrm>
        </p:grpSpPr>
        <p:cxnSp>
          <p:nvCxnSpPr>
            <p:cNvPr id="14" name="Straight Connector 13"/>
            <p:cNvCxnSpPr/>
            <p:nvPr/>
          </p:nvCxnSpPr>
          <p:spPr>
            <a:xfrm>
              <a:off x="1600200" y="3098118"/>
              <a:ext cx="541020"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41220" y="3098118"/>
              <a:ext cx="91440" cy="265992"/>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04178" y="3364110"/>
              <a:ext cx="1003842"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192780" y="3364110"/>
              <a:ext cx="272425" cy="260648"/>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465205" y="3624758"/>
              <a:ext cx="2348855"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4221143" y="1686126"/>
            <a:ext cx="2873544" cy="646331"/>
          </a:xfrm>
          <a:prstGeom prst="rect">
            <a:avLst/>
          </a:prstGeom>
          <a:noFill/>
        </p:spPr>
        <p:txBody>
          <a:bodyPr wrap="none" rtlCol="0">
            <a:spAutoFit/>
          </a:bodyPr>
          <a:lstStyle/>
          <a:p>
            <a:r>
              <a:rPr lang="en-US" dirty="0" smtClean="0">
                <a:solidFill>
                  <a:srgbClr val="C00000"/>
                </a:solidFill>
                <a:latin typeface="Gill Sans MT" panose="020B0502020104020203" pitchFamily="34" charset="0"/>
              </a:rPr>
              <a:t>DAM IMPACTS</a:t>
            </a:r>
          </a:p>
          <a:p>
            <a:r>
              <a:rPr lang="en-US" dirty="0" smtClean="0">
                <a:latin typeface="Gill Sans MT" panose="020B0502020104020203" pitchFamily="34" charset="0"/>
              </a:rPr>
              <a:t>(flood control, water supply)</a:t>
            </a:r>
            <a:endParaRPr lang="en-US" dirty="0">
              <a:latin typeface="Gill Sans MT" panose="020B0502020104020203" pitchFamily="34" charset="0"/>
            </a:endParaRPr>
          </a:p>
        </p:txBody>
      </p:sp>
      <p:cxnSp>
        <p:nvCxnSpPr>
          <p:cNvPr id="28" name="Straight Arrow Connector 27"/>
          <p:cNvCxnSpPr/>
          <p:nvPr/>
        </p:nvCxnSpPr>
        <p:spPr>
          <a:xfrm flipH="1">
            <a:off x="3968723" y="2402832"/>
            <a:ext cx="497421" cy="8540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190829" y="4667794"/>
            <a:ext cx="1779974" cy="369332"/>
          </a:xfrm>
          <a:prstGeom prst="rect">
            <a:avLst/>
          </a:prstGeom>
          <a:solidFill>
            <a:schemeClr val="bg1"/>
          </a:solidFill>
        </p:spPr>
        <p:txBody>
          <a:bodyPr wrap="none" rtlCol="0">
            <a:spAutoFit/>
          </a:bodyPr>
          <a:lstStyle/>
          <a:p>
            <a:r>
              <a:rPr lang="en-US" dirty="0" smtClean="0">
                <a:latin typeface="Gill Sans MT" panose="020B0502020104020203" pitchFamily="34" charset="0"/>
              </a:rPr>
              <a:t>(autocorrelation)</a:t>
            </a:r>
            <a:endParaRPr lang="en-US" dirty="0">
              <a:latin typeface="Gill Sans MT" panose="020B0502020104020203" pitchFamily="34" charset="0"/>
            </a:endParaRPr>
          </a:p>
        </p:txBody>
      </p:sp>
      <p:sp>
        <p:nvSpPr>
          <p:cNvPr id="23" name="TextBox 22"/>
          <p:cNvSpPr txBox="1"/>
          <p:nvPr/>
        </p:nvSpPr>
        <p:spPr>
          <a:xfrm>
            <a:off x="4452439" y="4368785"/>
            <a:ext cx="1256754" cy="400110"/>
          </a:xfrm>
          <a:prstGeom prst="rect">
            <a:avLst/>
          </a:prstGeom>
          <a:noFill/>
        </p:spPr>
        <p:txBody>
          <a:bodyPr wrap="none" rtlCol="0">
            <a:spAutoFit/>
          </a:bodyPr>
          <a:lstStyle/>
          <a:p>
            <a:r>
              <a:rPr lang="en-US" sz="2000" dirty="0" smtClean="0">
                <a:latin typeface="Gill Sans MT" panose="020B0502020104020203" pitchFamily="34" charset="0"/>
              </a:rPr>
              <a:t>Frequency</a:t>
            </a:r>
            <a:endParaRPr lang="en-US" sz="2000" dirty="0">
              <a:latin typeface="Gill Sans MT" panose="020B0502020104020203" pitchFamily="34" charset="0"/>
            </a:endParaRPr>
          </a:p>
        </p:txBody>
      </p:sp>
      <p:sp>
        <p:nvSpPr>
          <p:cNvPr id="24" name="TextBox 23"/>
          <p:cNvSpPr txBox="1"/>
          <p:nvPr/>
        </p:nvSpPr>
        <p:spPr>
          <a:xfrm>
            <a:off x="2784433" y="4332612"/>
            <a:ext cx="817853" cy="369332"/>
          </a:xfrm>
          <a:prstGeom prst="rect">
            <a:avLst/>
          </a:prstGeom>
          <a:solidFill>
            <a:schemeClr val="bg1"/>
          </a:solidFill>
        </p:spPr>
        <p:txBody>
          <a:bodyPr wrap="none" rtlCol="0">
            <a:spAutoFit/>
          </a:bodyPr>
          <a:lstStyle/>
          <a:p>
            <a:r>
              <a:rPr lang="en-US" dirty="0" smtClean="0">
                <a:latin typeface="Gill Sans MT" panose="020B0502020104020203" pitchFamily="34" charset="0"/>
              </a:rPr>
              <a:t>Timing</a:t>
            </a:r>
            <a:endParaRPr lang="en-US" dirty="0">
              <a:latin typeface="Gill Sans MT" panose="020B0502020104020203" pitchFamily="34" charset="0"/>
            </a:endParaRPr>
          </a:p>
        </p:txBody>
      </p:sp>
      <p:sp>
        <p:nvSpPr>
          <p:cNvPr id="27" name="TextBox 26"/>
          <p:cNvSpPr txBox="1"/>
          <p:nvPr/>
        </p:nvSpPr>
        <p:spPr>
          <a:xfrm>
            <a:off x="4228229" y="3039142"/>
            <a:ext cx="1582484" cy="369332"/>
          </a:xfrm>
          <a:prstGeom prst="rect">
            <a:avLst/>
          </a:prstGeom>
          <a:solidFill>
            <a:schemeClr val="bg1"/>
          </a:solidFill>
        </p:spPr>
        <p:txBody>
          <a:bodyPr wrap="none" rtlCol="0">
            <a:spAutoFit/>
          </a:bodyPr>
          <a:lstStyle/>
          <a:p>
            <a:r>
              <a:rPr lang="en-US" dirty="0" smtClean="0">
                <a:latin typeface="Gill Sans MT" panose="020B0502020104020203" pitchFamily="34" charset="0"/>
              </a:rPr>
              <a:t>Rate-of-change</a:t>
            </a:r>
            <a:endParaRPr lang="en-US" dirty="0">
              <a:latin typeface="Gill Sans MT" panose="020B0502020104020203" pitchFamily="34" charset="0"/>
            </a:endParaRPr>
          </a:p>
        </p:txBody>
      </p:sp>
      <p:sp>
        <p:nvSpPr>
          <p:cNvPr id="29" name="TextBox 28"/>
          <p:cNvSpPr txBox="1"/>
          <p:nvPr/>
        </p:nvSpPr>
        <p:spPr>
          <a:xfrm>
            <a:off x="2592753" y="1851864"/>
            <a:ext cx="1146468" cy="369332"/>
          </a:xfrm>
          <a:prstGeom prst="rect">
            <a:avLst/>
          </a:prstGeom>
          <a:solidFill>
            <a:schemeClr val="bg1"/>
          </a:solidFill>
        </p:spPr>
        <p:txBody>
          <a:bodyPr wrap="none" rtlCol="0">
            <a:spAutoFit/>
          </a:bodyPr>
          <a:lstStyle/>
          <a:p>
            <a:r>
              <a:rPr lang="en-US" dirty="0" smtClean="0">
                <a:latin typeface="Gill Sans MT" panose="020B0502020104020203" pitchFamily="34" charset="0"/>
              </a:rPr>
              <a:t>Magnitude</a:t>
            </a:r>
            <a:endParaRPr lang="en-US" dirty="0">
              <a:latin typeface="Gill Sans MT" panose="020B0502020104020203" pitchFamily="34" charset="0"/>
            </a:endParaRPr>
          </a:p>
        </p:txBody>
      </p:sp>
      <p:sp>
        <p:nvSpPr>
          <p:cNvPr id="30" name="TextBox 29"/>
          <p:cNvSpPr txBox="1"/>
          <p:nvPr/>
        </p:nvSpPr>
        <p:spPr>
          <a:xfrm>
            <a:off x="1165869" y="2407915"/>
            <a:ext cx="1032655" cy="369332"/>
          </a:xfrm>
          <a:prstGeom prst="rect">
            <a:avLst/>
          </a:prstGeom>
          <a:solidFill>
            <a:schemeClr val="bg1"/>
          </a:solidFill>
        </p:spPr>
        <p:txBody>
          <a:bodyPr wrap="none" rtlCol="0">
            <a:spAutoFit/>
          </a:bodyPr>
          <a:lstStyle/>
          <a:p>
            <a:r>
              <a:rPr lang="en-US" dirty="0" smtClean="0">
                <a:latin typeface="Gill Sans MT" panose="020B0502020104020203" pitchFamily="34" charset="0"/>
              </a:rPr>
              <a:t>Duration</a:t>
            </a:r>
            <a:endParaRPr lang="en-US" dirty="0">
              <a:latin typeface="Gill Sans MT" panose="020B0502020104020203" pitchFamily="34" charset="0"/>
            </a:endParaRPr>
          </a:p>
        </p:txBody>
      </p:sp>
    </p:spTree>
    <p:extLst>
      <p:ext uri="{BB962C8B-B14F-4D97-AF65-F5344CB8AC3E}">
        <p14:creationId xmlns:p14="http://schemas.microsoft.com/office/powerpoint/2010/main" val="2940030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383335"/>
            <a:ext cx="9144793" cy="6023370"/>
          </a:xfrm>
          <a:prstGeom prst="rect">
            <a:avLst/>
          </a:prstGeom>
        </p:spPr>
      </p:pic>
      <p:graphicFrame>
        <p:nvGraphicFramePr>
          <p:cNvPr id="21" name="Chart 20"/>
          <p:cNvGraphicFramePr>
            <a:graphicFrameLocks/>
          </p:cNvGraphicFramePr>
          <p:nvPr>
            <p:extLst/>
          </p:nvPr>
        </p:nvGraphicFramePr>
        <p:xfrm>
          <a:off x="0" y="833284"/>
          <a:ext cx="9144000" cy="6024716"/>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2"/>
          <p:cNvSpPr txBox="1"/>
          <p:nvPr/>
        </p:nvSpPr>
        <p:spPr>
          <a:xfrm>
            <a:off x="1149411" y="5749411"/>
            <a:ext cx="8804564" cy="32316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500" dirty="0" smtClean="0">
                <a:latin typeface="Gill Sans MT" panose="020B0502020104020203" pitchFamily="34" charset="0"/>
                <a:cs typeface="Times New Roman" pitchFamily="18" charset="0"/>
              </a:rPr>
              <a:t>0               24              48              72</a:t>
            </a:r>
            <a:r>
              <a:rPr lang="en-US" sz="1500" dirty="0">
                <a:latin typeface="Gill Sans MT" panose="020B0502020104020203" pitchFamily="34" charset="0"/>
                <a:cs typeface="Times New Roman" pitchFamily="18" charset="0"/>
              </a:rPr>
              <a:t> </a:t>
            </a:r>
            <a:r>
              <a:rPr lang="en-US" sz="1500" dirty="0" smtClean="0">
                <a:latin typeface="Gill Sans MT" panose="020B0502020104020203" pitchFamily="34" charset="0"/>
                <a:cs typeface="Times New Roman" pitchFamily="18" charset="0"/>
              </a:rPr>
              <a:t>              96              120            144           168				</a:t>
            </a:r>
            <a:endParaRPr lang="en-US" sz="1500" dirty="0">
              <a:latin typeface="Gill Sans MT" panose="020B0502020104020203" pitchFamily="34" charset="0"/>
              <a:cs typeface="Times New Roman" pitchFamily="18" charset="0"/>
            </a:endParaRPr>
          </a:p>
        </p:txBody>
      </p:sp>
      <p:sp>
        <p:nvSpPr>
          <p:cNvPr id="2" name="TextBox 1"/>
          <p:cNvSpPr txBox="1"/>
          <p:nvPr/>
        </p:nvSpPr>
        <p:spPr>
          <a:xfrm>
            <a:off x="4200743" y="6065178"/>
            <a:ext cx="742511" cy="400110"/>
          </a:xfrm>
          <a:prstGeom prst="rect">
            <a:avLst/>
          </a:prstGeom>
          <a:noFill/>
        </p:spPr>
        <p:txBody>
          <a:bodyPr wrap="none" rtlCol="0">
            <a:spAutoFit/>
          </a:bodyPr>
          <a:lstStyle/>
          <a:p>
            <a:r>
              <a:rPr lang="en-US" sz="2000" dirty="0" smtClean="0">
                <a:latin typeface="Gill Sans MT" panose="020B0502020104020203" pitchFamily="34" charset="0"/>
              </a:rPr>
              <a:t>Hour</a:t>
            </a:r>
            <a:endParaRPr lang="en-US" sz="2000" dirty="0">
              <a:latin typeface="Gill Sans MT" panose="020B0502020104020203" pitchFamily="34" charset="0"/>
            </a:endParaRPr>
          </a:p>
        </p:txBody>
      </p:sp>
      <p:sp>
        <p:nvSpPr>
          <p:cNvPr id="3" name="TextBox 2"/>
          <p:cNvSpPr txBox="1"/>
          <p:nvPr/>
        </p:nvSpPr>
        <p:spPr>
          <a:xfrm>
            <a:off x="884903" y="417785"/>
            <a:ext cx="7374193" cy="830997"/>
          </a:xfrm>
          <a:prstGeom prst="rect">
            <a:avLst/>
          </a:prstGeom>
          <a:noFill/>
        </p:spPr>
        <p:txBody>
          <a:bodyPr wrap="square" rtlCol="0">
            <a:spAutoFit/>
          </a:bodyPr>
          <a:lstStyle/>
          <a:p>
            <a:r>
              <a:rPr lang="en-US" sz="2400" dirty="0" smtClean="0">
                <a:solidFill>
                  <a:srgbClr val="C00000"/>
                </a:solidFill>
                <a:latin typeface="Gill Sans MT" panose="020B0502020104020203" pitchFamily="34" charset="0"/>
              </a:rPr>
              <a:t>OPERATIONAL FLEXIBILITY OF DAMS LEADS TO USE AS A ‘PEAKING’ RESOURCE</a:t>
            </a:r>
            <a:endParaRPr lang="en-US" sz="2400" dirty="0">
              <a:solidFill>
                <a:srgbClr val="C00000"/>
              </a:solidFill>
              <a:latin typeface="Gill Sans MT" panose="020B0502020104020203" pitchFamily="34" charset="0"/>
            </a:endParaRPr>
          </a:p>
        </p:txBody>
      </p:sp>
      <p:cxnSp>
        <p:nvCxnSpPr>
          <p:cNvPr id="8" name="Straight Connector 7"/>
          <p:cNvCxnSpPr/>
          <p:nvPr/>
        </p:nvCxnSpPr>
        <p:spPr>
          <a:xfrm>
            <a:off x="4999704" y="1798833"/>
            <a:ext cx="2949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95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44685" y="1778198"/>
            <a:ext cx="7115175" cy="3834264"/>
          </a:xfrm>
          <a:prstGeom prst="roundRect">
            <a:avLst/>
          </a:prstGeom>
          <a:solidFill>
            <a:srgbClr val="F9F9F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 name="TextBox 3"/>
          <p:cNvSpPr txBox="1"/>
          <p:nvPr/>
        </p:nvSpPr>
        <p:spPr>
          <a:xfrm>
            <a:off x="1439972" y="3274433"/>
            <a:ext cx="6519284" cy="209288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latin typeface="Gill Sans MT" panose="020B0502020104020203" pitchFamily="34" charset="0"/>
              </a:rPr>
              <a:t>Rapid changes in downstream water </a:t>
            </a:r>
            <a:r>
              <a:rPr lang="en-US" sz="2400" dirty="0" smtClean="0">
                <a:latin typeface="Gill Sans MT" panose="020B0502020104020203" pitchFamily="34" charset="0"/>
              </a:rPr>
              <a:t>temperature, velocity, bed shear stress</a:t>
            </a:r>
            <a:endParaRPr lang="en-US" sz="2400" dirty="0">
              <a:latin typeface="Gill Sans MT" panose="020B0502020104020203" pitchFamily="34" charset="0"/>
            </a:endParaRPr>
          </a:p>
          <a:p>
            <a:pPr marL="285750" indent="-285750">
              <a:spcAft>
                <a:spcPts val="1200"/>
              </a:spcAft>
              <a:buFont typeface="Arial" panose="020B0604020202020204" pitchFamily="34" charset="0"/>
              <a:buChar char="•"/>
            </a:pPr>
            <a:r>
              <a:rPr lang="en-US" sz="2400" dirty="0" smtClean="0">
                <a:latin typeface="Gill Sans MT" panose="020B0502020104020203" pitchFamily="34" charset="0"/>
              </a:rPr>
              <a:t>River bottom can experience </a:t>
            </a:r>
            <a:r>
              <a:rPr lang="en-US" sz="2400" dirty="0">
                <a:latin typeface="Gill Sans MT" panose="020B0502020104020203" pitchFamily="34" charset="0"/>
              </a:rPr>
              <a:t>drying and wetting on a daily </a:t>
            </a:r>
            <a:r>
              <a:rPr lang="en-US" sz="2400" dirty="0" smtClean="0">
                <a:latin typeface="Gill Sans MT" panose="020B0502020104020203" pitchFamily="34" charset="0"/>
              </a:rPr>
              <a:t>basis </a:t>
            </a:r>
            <a:r>
              <a:rPr lang="en-US" sz="2400" b="1" dirty="0" smtClean="0">
                <a:latin typeface="Gill Sans MT" panose="020B0502020104020203" pitchFamily="34" charset="0"/>
                <a:sym typeface="Wingdings" panose="05000000000000000000" pitchFamily="2" charset="2"/>
              </a:rPr>
              <a:t></a:t>
            </a:r>
            <a:r>
              <a:rPr lang="en-US" sz="2400" dirty="0" smtClean="0">
                <a:latin typeface="Gill Sans MT" panose="020B0502020104020203" pitchFamily="34" charset="0"/>
                <a:sym typeface="Wingdings" panose="05000000000000000000" pitchFamily="2" charset="2"/>
              </a:rPr>
              <a:t> </a:t>
            </a:r>
            <a:r>
              <a:rPr lang="en-US" sz="2400" b="1" i="1" dirty="0" smtClean="0">
                <a:latin typeface="Gill Sans MT" panose="020B0502020104020203" pitchFamily="34" charset="0"/>
              </a:rPr>
              <a:t>stranding of fish </a:t>
            </a:r>
            <a:r>
              <a:rPr lang="en-US" sz="2400" b="1" i="1" dirty="0">
                <a:latin typeface="Gill Sans MT" panose="020B0502020104020203" pitchFamily="34" charset="0"/>
              </a:rPr>
              <a:t>and </a:t>
            </a:r>
            <a:r>
              <a:rPr lang="en-US" sz="2400" b="1" i="1" dirty="0" smtClean="0">
                <a:latin typeface="Gill Sans MT" panose="020B0502020104020203" pitchFamily="34" charset="0"/>
              </a:rPr>
              <a:t>invertebrates</a:t>
            </a:r>
            <a:endParaRPr lang="en-US" sz="2400" b="1" dirty="0" smtClean="0">
              <a:latin typeface="Gill Sans MT" panose="020B0502020104020203" pitchFamily="34" charset="0"/>
            </a:endParaRPr>
          </a:p>
        </p:txBody>
      </p:sp>
      <p:sp>
        <p:nvSpPr>
          <p:cNvPr id="5" name="TextBox 4"/>
          <p:cNvSpPr txBox="1"/>
          <p:nvPr/>
        </p:nvSpPr>
        <p:spPr>
          <a:xfrm>
            <a:off x="1694413" y="2075178"/>
            <a:ext cx="6324600" cy="954107"/>
          </a:xfrm>
          <a:prstGeom prst="rect">
            <a:avLst/>
          </a:prstGeom>
          <a:noFill/>
        </p:spPr>
        <p:txBody>
          <a:bodyPr wrap="square" rtlCol="0">
            <a:spAutoFit/>
          </a:bodyPr>
          <a:lstStyle/>
          <a:p>
            <a:r>
              <a:rPr lang="en-US" sz="2800" b="1" dirty="0" smtClean="0">
                <a:solidFill>
                  <a:srgbClr val="C00000"/>
                </a:solidFill>
                <a:latin typeface="Gill Sans MT" panose="020B0502020104020203" pitchFamily="34" charset="0"/>
              </a:rPr>
              <a:t>Ecological impacts of hydropower “peaking”</a:t>
            </a:r>
            <a:endParaRPr lang="en-US" sz="2800" b="1" dirty="0">
              <a:solidFill>
                <a:srgbClr val="C00000"/>
              </a:solidFill>
              <a:latin typeface="Gill Sans MT" panose="020B0502020104020203" pitchFamily="34" charset="0"/>
            </a:endParaRPr>
          </a:p>
        </p:txBody>
      </p:sp>
      <p:sp>
        <p:nvSpPr>
          <p:cNvPr id="6" name="TextBox 5"/>
          <p:cNvSpPr txBox="1"/>
          <p:nvPr/>
        </p:nvSpPr>
        <p:spPr>
          <a:xfrm>
            <a:off x="200025" y="6391275"/>
            <a:ext cx="5659306" cy="369332"/>
          </a:xfrm>
          <a:prstGeom prst="rect">
            <a:avLst/>
          </a:prstGeom>
          <a:noFill/>
        </p:spPr>
        <p:txBody>
          <a:bodyPr wrap="none" rtlCol="0">
            <a:spAutoFit/>
          </a:bodyPr>
          <a:lstStyle/>
          <a:p>
            <a:r>
              <a:rPr lang="en-US" b="1" dirty="0" smtClean="0">
                <a:latin typeface="Gill Sans MT" panose="020B0502020104020203" pitchFamily="34" charset="0"/>
              </a:rPr>
              <a:t>Sources: </a:t>
            </a:r>
            <a:r>
              <a:rPr lang="en-US" dirty="0" smtClean="0">
                <a:latin typeface="Gill Sans MT" panose="020B0502020104020203" pitchFamily="34" charset="0"/>
              </a:rPr>
              <a:t>Zimmerman et al., 2010; </a:t>
            </a:r>
            <a:r>
              <a:rPr lang="en-US" dirty="0" err="1" smtClean="0">
                <a:latin typeface="Gill Sans MT" panose="020B0502020104020203" pitchFamily="34" charset="0"/>
              </a:rPr>
              <a:t>Bevelhimer</a:t>
            </a:r>
            <a:r>
              <a:rPr lang="en-US" dirty="0" smtClean="0">
                <a:latin typeface="Gill Sans MT" panose="020B0502020104020203" pitchFamily="34" charset="0"/>
              </a:rPr>
              <a:t> et al., 2014</a:t>
            </a:r>
            <a:endParaRPr lang="en-US" dirty="0">
              <a:latin typeface="Gill Sans MT" panose="020B0502020104020203" pitchFamily="34" charset="0"/>
            </a:endParaRPr>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4588" y="251963"/>
            <a:ext cx="2145889" cy="13733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1629036" y="478208"/>
            <a:ext cx="2241438" cy="910584"/>
          </a:xfrm>
          <a:prstGeom prst="rect">
            <a:avLst/>
          </a:prstGeom>
        </p:spPr>
      </p:pic>
    </p:spTree>
    <p:extLst>
      <p:ext uri="{BB962C8B-B14F-4D97-AF65-F5344CB8AC3E}">
        <p14:creationId xmlns:p14="http://schemas.microsoft.com/office/powerpoint/2010/main" val="38951190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Image result for forecast vs actual wind power production"/>
          <p:cNvPicPr>
            <a:picLocks noChangeArrowheads="1"/>
          </p:cNvPicPr>
          <p:nvPr/>
        </p:nvPicPr>
        <p:blipFill rotWithShape="1">
          <a:blip r:embed="rId3">
            <a:extLst>
              <a:ext uri="{28A0092B-C50C-407E-A947-70E740481C1C}">
                <a14:useLocalDpi xmlns:a14="http://schemas.microsoft.com/office/drawing/2010/main" val="0"/>
              </a:ext>
            </a:extLst>
          </a:blip>
          <a:srcRect l="4242" t="2342" r="35387" b="18019"/>
          <a:stretch/>
        </p:blipFill>
        <p:spPr bwMode="auto">
          <a:xfrm>
            <a:off x="1363659" y="858986"/>
            <a:ext cx="6182656" cy="2401422"/>
          </a:xfrm>
          <a:prstGeom prst="rect">
            <a:avLst/>
          </a:prstGeom>
          <a:noFill/>
          <a:extLst>
            <a:ext uri="{909E8E84-426E-40DD-AFC4-6F175D3DCCD1}">
              <a14:hiddenFill xmlns:a14="http://schemas.microsoft.com/office/drawing/2010/main">
                <a:solidFill>
                  <a:srgbClr val="FFFFFF"/>
                </a:solidFill>
              </a14:hiddenFill>
            </a:ext>
          </a:extLst>
        </p:spPr>
      </p:pic>
      <p:sp>
        <p:nvSpPr>
          <p:cNvPr id="48" name="Rounded Rectangle 47"/>
          <p:cNvSpPr/>
          <p:nvPr/>
        </p:nvSpPr>
        <p:spPr>
          <a:xfrm>
            <a:off x="4994048" y="3886922"/>
            <a:ext cx="3964590" cy="2423907"/>
          </a:xfrm>
          <a:prstGeom prst="roundRect">
            <a:avLst/>
          </a:prstGeom>
          <a:solidFill>
            <a:srgbClr val="F9F9F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9" name="Picture 18"/>
          <p:cNvPicPr>
            <a:picLocks noChangeAspect="1"/>
          </p:cNvPicPr>
          <p:nvPr/>
        </p:nvPicPr>
        <p:blipFill rotWithShape="1">
          <a:blip r:embed="rId4"/>
          <a:srcRect l="8644" r="-8644"/>
          <a:stretch/>
        </p:blipFill>
        <p:spPr>
          <a:xfrm>
            <a:off x="360682" y="3758737"/>
            <a:ext cx="4608624" cy="3216502"/>
          </a:xfrm>
          <a:prstGeom prst="rect">
            <a:avLst/>
          </a:prstGeom>
        </p:spPr>
      </p:pic>
      <p:cxnSp>
        <p:nvCxnSpPr>
          <p:cNvPr id="22" name="Straight Connector 21"/>
          <p:cNvCxnSpPr/>
          <p:nvPr/>
        </p:nvCxnSpPr>
        <p:spPr>
          <a:xfrm>
            <a:off x="3596941" y="3984116"/>
            <a:ext cx="0" cy="2286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062003" y="4076164"/>
            <a:ext cx="3923316" cy="1938992"/>
          </a:xfrm>
          <a:prstGeom prst="rect">
            <a:avLst/>
          </a:prstGeom>
          <a:noFill/>
        </p:spPr>
        <p:txBody>
          <a:bodyPr wrap="square" rtlCol="0">
            <a:spAutoFit/>
          </a:bodyPr>
          <a:lstStyle/>
          <a:p>
            <a:pPr algn="ctr">
              <a:spcAft>
                <a:spcPts val="1200"/>
              </a:spcAft>
            </a:pPr>
            <a:r>
              <a:rPr lang="en-US" sz="2000" b="1" dirty="0" smtClean="0">
                <a:solidFill>
                  <a:srgbClr val="C00000"/>
                </a:solidFill>
                <a:latin typeface="Gill Sans MT" panose="020B0502020104020203" pitchFamily="34" charset="0"/>
              </a:rPr>
              <a:t>Wind power integration &amp; electricity markets</a:t>
            </a:r>
            <a:endParaRPr lang="en-US" sz="2000" b="1" dirty="0">
              <a:solidFill>
                <a:srgbClr val="C00000"/>
              </a:solidFill>
              <a:latin typeface="Gill Sans MT" panose="020B0502020104020203" pitchFamily="34" charset="0"/>
            </a:endParaRPr>
          </a:p>
          <a:p>
            <a:pPr marL="342900" indent="-342900">
              <a:spcAft>
                <a:spcPts val="1200"/>
              </a:spcAft>
              <a:buFont typeface="Arial" panose="020B0604020202020204" pitchFamily="34" charset="0"/>
              <a:buChar char="•"/>
            </a:pPr>
            <a:r>
              <a:rPr lang="en-US" sz="2000" dirty="0" smtClean="0">
                <a:latin typeface="Gill Sans MT" panose="020B0502020104020203" pitchFamily="34" charset="0"/>
              </a:rPr>
              <a:t>More wind </a:t>
            </a:r>
            <a:r>
              <a:rPr lang="en-US" sz="2000" dirty="0" smtClean="0">
                <a:latin typeface="Gill Sans MT" panose="020B0502020104020203" pitchFamily="34" charset="0"/>
                <a:sym typeface="Wingdings" panose="05000000000000000000" pitchFamily="2" charset="2"/>
              </a:rPr>
              <a:t> </a:t>
            </a:r>
            <a:r>
              <a:rPr lang="en-US" sz="2000" b="1" dirty="0" smtClean="0">
                <a:latin typeface="Gill Sans MT" panose="020B0502020104020203" pitchFamily="34" charset="0"/>
                <a:sym typeface="Wingdings" panose="05000000000000000000" pitchFamily="2" charset="2"/>
              </a:rPr>
              <a:t>lower</a:t>
            </a:r>
            <a:r>
              <a:rPr lang="en-US" sz="2000" b="1" dirty="0" smtClean="0">
                <a:latin typeface="Gill Sans MT" panose="020B0502020104020203" pitchFamily="34" charset="0"/>
              </a:rPr>
              <a:t> prices</a:t>
            </a:r>
            <a:endParaRPr lang="en-US" sz="2000" b="1" dirty="0">
              <a:latin typeface="Gill Sans MT" panose="020B0502020104020203" pitchFamily="34" charset="0"/>
            </a:endParaRPr>
          </a:p>
          <a:p>
            <a:pPr marL="342900" indent="-342900">
              <a:buFont typeface="Arial" panose="020B0604020202020204" pitchFamily="34" charset="0"/>
              <a:buChar char="•"/>
            </a:pPr>
            <a:r>
              <a:rPr lang="en-US" sz="2000" dirty="0" smtClean="0">
                <a:latin typeface="Gill Sans MT" panose="020B0502020104020203" pitchFamily="34" charset="0"/>
              </a:rPr>
              <a:t>Forecast errors increase demand for </a:t>
            </a:r>
            <a:r>
              <a:rPr lang="en-US" sz="2000" b="1" i="1" dirty="0" smtClean="0">
                <a:latin typeface="Gill Sans MT" panose="020B0502020104020203" pitchFamily="34" charset="0"/>
              </a:rPr>
              <a:t>“reserves” (back-up)</a:t>
            </a:r>
            <a:endParaRPr lang="en-US" sz="2000" b="1" i="1" dirty="0">
              <a:latin typeface="Gill Sans MT" panose="020B0502020104020203" pitchFamily="34" charset="0"/>
            </a:endParaRPr>
          </a:p>
        </p:txBody>
      </p:sp>
      <p:sp>
        <p:nvSpPr>
          <p:cNvPr id="32" name="TextBox 31"/>
          <p:cNvSpPr txBox="1"/>
          <p:nvPr/>
        </p:nvSpPr>
        <p:spPr>
          <a:xfrm>
            <a:off x="1482924" y="3894381"/>
            <a:ext cx="1335622" cy="369332"/>
          </a:xfrm>
          <a:prstGeom prst="rect">
            <a:avLst/>
          </a:prstGeom>
          <a:noFill/>
        </p:spPr>
        <p:txBody>
          <a:bodyPr wrap="none" rtlCol="0">
            <a:spAutoFit/>
          </a:bodyPr>
          <a:lstStyle/>
          <a:p>
            <a:r>
              <a:rPr lang="en-US" b="1" dirty="0" smtClean="0">
                <a:solidFill>
                  <a:srgbClr val="00B050"/>
                </a:solidFill>
                <a:latin typeface="Gill Sans MT" panose="020B0502020104020203" pitchFamily="34" charset="0"/>
              </a:rPr>
              <a:t>High Wind</a:t>
            </a:r>
            <a:endParaRPr lang="en-US" b="1" dirty="0">
              <a:solidFill>
                <a:srgbClr val="00B050"/>
              </a:solidFill>
              <a:latin typeface="Gill Sans MT" panose="020B0502020104020203" pitchFamily="34" charset="0"/>
            </a:endParaRPr>
          </a:p>
        </p:txBody>
      </p:sp>
      <p:sp>
        <p:nvSpPr>
          <p:cNvPr id="33" name="TextBox 32"/>
          <p:cNvSpPr txBox="1"/>
          <p:nvPr/>
        </p:nvSpPr>
        <p:spPr>
          <a:xfrm>
            <a:off x="1482924" y="6310829"/>
            <a:ext cx="1991251" cy="369332"/>
          </a:xfrm>
          <a:prstGeom prst="rect">
            <a:avLst/>
          </a:prstGeom>
          <a:solidFill>
            <a:schemeClr val="bg1"/>
          </a:solidFill>
        </p:spPr>
        <p:txBody>
          <a:bodyPr wrap="none" rtlCol="0">
            <a:spAutoFit/>
          </a:bodyPr>
          <a:lstStyle/>
          <a:p>
            <a:r>
              <a:rPr lang="en-US" b="1" dirty="0" smtClean="0">
                <a:latin typeface="Gill Sans MT" panose="020B0502020104020203" pitchFamily="34" charset="0"/>
              </a:rPr>
              <a:t>Quantity (MWh)</a:t>
            </a:r>
            <a:endParaRPr lang="en-US" b="1" dirty="0">
              <a:latin typeface="Gill Sans MT" panose="020B0502020104020203" pitchFamily="34" charset="0"/>
            </a:endParaRPr>
          </a:p>
        </p:txBody>
      </p:sp>
      <p:sp>
        <p:nvSpPr>
          <p:cNvPr id="34" name="TextBox 33"/>
          <p:cNvSpPr txBox="1"/>
          <p:nvPr/>
        </p:nvSpPr>
        <p:spPr>
          <a:xfrm rot="16200000">
            <a:off x="-462720" y="4820675"/>
            <a:ext cx="1781257" cy="369332"/>
          </a:xfrm>
          <a:prstGeom prst="rect">
            <a:avLst/>
          </a:prstGeom>
          <a:solidFill>
            <a:schemeClr val="bg1"/>
          </a:solidFill>
        </p:spPr>
        <p:txBody>
          <a:bodyPr wrap="none" rtlCol="0">
            <a:spAutoFit/>
          </a:bodyPr>
          <a:lstStyle/>
          <a:p>
            <a:r>
              <a:rPr lang="en-US" b="1" dirty="0" smtClean="0">
                <a:latin typeface="Gill Sans MT" panose="020B0502020104020203" pitchFamily="34" charset="0"/>
              </a:rPr>
              <a:t>Price ($/MWh)</a:t>
            </a:r>
            <a:endParaRPr lang="en-US" b="1" dirty="0">
              <a:latin typeface="Gill Sans MT" panose="020B0502020104020203" pitchFamily="34" charset="0"/>
            </a:endParaRPr>
          </a:p>
        </p:txBody>
      </p:sp>
      <p:cxnSp>
        <p:nvCxnSpPr>
          <p:cNvPr id="35" name="Straight Connector 34"/>
          <p:cNvCxnSpPr/>
          <p:nvPr/>
        </p:nvCxnSpPr>
        <p:spPr>
          <a:xfrm>
            <a:off x="2822196" y="3984116"/>
            <a:ext cx="0" cy="2286000"/>
          </a:xfrm>
          <a:prstGeom prst="line">
            <a:avLst/>
          </a:prstGeom>
          <a:ln w="539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9076" y="6050691"/>
            <a:ext cx="2103120" cy="0"/>
          </a:xfrm>
          <a:prstGeom prst="line">
            <a:avLst/>
          </a:prstGeom>
          <a:ln w="53975">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2412216" y="1191495"/>
            <a:ext cx="701959" cy="626085"/>
          </a:xfrm>
          <a:prstGeom prst="roundRect">
            <a:avLst/>
          </a:prstGeom>
          <a:solidFill>
            <a:srgbClr val="00B050">
              <a:alpha val="10000"/>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flipV="1">
            <a:off x="719076" y="5745222"/>
            <a:ext cx="2926080" cy="1747"/>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Down Arrow 41"/>
          <p:cNvSpPr/>
          <p:nvPr/>
        </p:nvSpPr>
        <p:spPr>
          <a:xfrm rot="5400000">
            <a:off x="3039338" y="4064895"/>
            <a:ext cx="328530" cy="663630"/>
          </a:xfrm>
          <a:prstGeom prst="downArrow">
            <a:avLst>
              <a:gd name="adj1" fmla="val 50000"/>
              <a:gd name="adj2" fmla="val 53058"/>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5" name="TextBox 44"/>
          <p:cNvSpPr txBox="1"/>
          <p:nvPr/>
        </p:nvSpPr>
        <p:spPr>
          <a:xfrm>
            <a:off x="2109717" y="844510"/>
            <a:ext cx="1335622" cy="369332"/>
          </a:xfrm>
          <a:prstGeom prst="rect">
            <a:avLst/>
          </a:prstGeom>
          <a:noFill/>
        </p:spPr>
        <p:txBody>
          <a:bodyPr wrap="none" rtlCol="0">
            <a:spAutoFit/>
          </a:bodyPr>
          <a:lstStyle/>
          <a:p>
            <a:r>
              <a:rPr lang="en-US" b="1" dirty="0" smtClean="0">
                <a:solidFill>
                  <a:srgbClr val="00B050"/>
                </a:solidFill>
                <a:latin typeface="Gill Sans MT" panose="020B0502020104020203" pitchFamily="34" charset="0"/>
              </a:rPr>
              <a:t>High Wind</a:t>
            </a:r>
            <a:endParaRPr lang="en-US" b="1" dirty="0">
              <a:solidFill>
                <a:srgbClr val="00B050"/>
              </a:solidFill>
              <a:latin typeface="Gill Sans MT" panose="020B0502020104020203" pitchFamily="34" charset="0"/>
            </a:endParaRPr>
          </a:p>
        </p:txBody>
      </p:sp>
      <p:sp>
        <p:nvSpPr>
          <p:cNvPr id="50" name="Rounded Rectangle 49"/>
          <p:cNvSpPr/>
          <p:nvPr/>
        </p:nvSpPr>
        <p:spPr>
          <a:xfrm flipH="1">
            <a:off x="4744424" y="1047878"/>
            <a:ext cx="1229975" cy="760073"/>
          </a:xfrm>
          <a:prstGeom prst="roundRect">
            <a:avLst/>
          </a:prstGeom>
          <a:solidFill>
            <a:srgbClr val="7030A0">
              <a:alpha val="10000"/>
            </a:srgbClr>
          </a:solidFill>
          <a:ln w="349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flipH="1">
            <a:off x="6790482" y="1047878"/>
            <a:ext cx="599250" cy="687297"/>
          </a:xfrm>
          <a:prstGeom prst="roundRect">
            <a:avLst/>
          </a:prstGeom>
          <a:solidFill>
            <a:srgbClr val="7030A0">
              <a:alpha val="10000"/>
            </a:srgbClr>
          </a:solidFill>
          <a:ln w="349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7581663" y="1027289"/>
            <a:ext cx="1284391" cy="707886"/>
          </a:xfrm>
          <a:prstGeom prst="rect">
            <a:avLst/>
          </a:prstGeom>
          <a:noFill/>
        </p:spPr>
        <p:txBody>
          <a:bodyPr wrap="none" rtlCol="0">
            <a:spAutoFit/>
          </a:bodyPr>
          <a:lstStyle/>
          <a:p>
            <a:r>
              <a:rPr lang="en-US" sz="2000" b="1" dirty="0" smtClean="0">
                <a:solidFill>
                  <a:srgbClr val="7030A0"/>
                </a:solidFill>
                <a:latin typeface="Gill Sans MT" panose="020B0502020104020203" pitchFamily="34" charset="0"/>
              </a:rPr>
              <a:t>Forecast </a:t>
            </a:r>
          </a:p>
          <a:p>
            <a:r>
              <a:rPr lang="en-US" sz="2000" b="1" dirty="0" smtClean="0">
                <a:solidFill>
                  <a:srgbClr val="7030A0"/>
                </a:solidFill>
                <a:latin typeface="Gill Sans MT" panose="020B0502020104020203" pitchFamily="34" charset="0"/>
              </a:rPr>
              <a:t>Errors</a:t>
            </a:r>
            <a:endParaRPr lang="en-US" sz="2000" b="1" dirty="0">
              <a:solidFill>
                <a:srgbClr val="7030A0"/>
              </a:solidFill>
              <a:latin typeface="Gill Sans MT" panose="020B0502020104020203" pitchFamily="34" charset="0"/>
            </a:endParaRPr>
          </a:p>
        </p:txBody>
      </p:sp>
      <p:sp>
        <p:nvSpPr>
          <p:cNvPr id="30" name="TextBox 29"/>
          <p:cNvSpPr txBox="1"/>
          <p:nvPr/>
        </p:nvSpPr>
        <p:spPr>
          <a:xfrm>
            <a:off x="3884454" y="3228425"/>
            <a:ext cx="1474957" cy="461665"/>
          </a:xfrm>
          <a:prstGeom prst="rect">
            <a:avLst/>
          </a:prstGeom>
          <a:noFill/>
        </p:spPr>
        <p:txBody>
          <a:bodyPr wrap="square" rtlCol="0">
            <a:spAutoFit/>
          </a:bodyPr>
          <a:lstStyle/>
          <a:p>
            <a:pPr algn="ctr"/>
            <a:r>
              <a:rPr lang="en-US" sz="2400" b="1" dirty="0" smtClean="0">
                <a:latin typeface="Gill Sans MT" panose="020B0502020104020203" pitchFamily="34" charset="0"/>
              </a:rPr>
              <a:t>Hours</a:t>
            </a:r>
            <a:endParaRPr lang="en-US" sz="2400" b="1" dirty="0">
              <a:latin typeface="Gill Sans MT" panose="020B0502020104020203" pitchFamily="34" charset="0"/>
            </a:endParaRPr>
          </a:p>
        </p:txBody>
      </p:sp>
      <p:sp>
        <p:nvSpPr>
          <p:cNvPr id="31" name="TextBox 30"/>
          <p:cNvSpPr txBox="1"/>
          <p:nvPr/>
        </p:nvSpPr>
        <p:spPr>
          <a:xfrm rot="16200000">
            <a:off x="593455" y="1708112"/>
            <a:ext cx="1322703" cy="461665"/>
          </a:xfrm>
          <a:prstGeom prst="rect">
            <a:avLst/>
          </a:prstGeom>
          <a:noFill/>
        </p:spPr>
        <p:txBody>
          <a:bodyPr wrap="square" rtlCol="0">
            <a:spAutoFit/>
          </a:bodyPr>
          <a:lstStyle/>
          <a:p>
            <a:pPr algn="ctr"/>
            <a:r>
              <a:rPr lang="en-US" sz="2400" b="1" dirty="0" smtClean="0">
                <a:latin typeface="Gill Sans MT" panose="020B0502020104020203" pitchFamily="34" charset="0"/>
              </a:rPr>
              <a:t>MWh</a:t>
            </a:r>
            <a:endParaRPr lang="en-US" sz="2400" b="1" dirty="0">
              <a:latin typeface="Gill Sans MT" panose="020B0502020104020203" pitchFamily="34" charset="0"/>
            </a:endParaRPr>
          </a:p>
        </p:txBody>
      </p:sp>
      <p:sp>
        <p:nvSpPr>
          <p:cNvPr id="39" name="TextBox 38"/>
          <p:cNvSpPr txBox="1"/>
          <p:nvPr/>
        </p:nvSpPr>
        <p:spPr>
          <a:xfrm>
            <a:off x="1573333" y="240868"/>
            <a:ext cx="5972982" cy="461665"/>
          </a:xfrm>
          <a:prstGeom prst="rect">
            <a:avLst/>
          </a:prstGeom>
          <a:noFill/>
        </p:spPr>
        <p:txBody>
          <a:bodyPr wrap="none" rtlCol="0">
            <a:spAutoFit/>
          </a:bodyPr>
          <a:lstStyle/>
          <a:p>
            <a:r>
              <a:rPr lang="en-US" sz="2400" dirty="0" smtClean="0">
                <a:latin typeface="Gill Sans MT" panose="020B0502020104020203" pitchFamily="34" charset="0"/>
              </a:rPr>
              <a:t>Wind Power Production (</a:t>
            </a:r>
            <a:r>
              <a:rPr lang="en-US" sz="2400" b="1" dirty="0" smtClean="0">
                <a:solidFill>
                  <a:srgbClr val="C00000"/>
                </a:solidFill>
                <a:latin typeface="Gill Sans MT" panose="020B0502020104020203" pitchFamily="34" charset="0"/>
              </a:rPr>
              <a:t>Forecast</a:t>
            </a:r>
            <a:r>
              <a:rPr lang="en-US" sz="2400" dirty="0" smtClean="0">
                <a:latin typeface="Gill Sans MT" panose="020B0502020104020203" pitchFamily="34" charset="0"/>
              </a:rPr>
              <a:t>, </a:t>
            </a:r>
            <a:r>
              <a:rPr lang="en-US" sz="2400" b="1" dirty="0" smtClean="0">
                <a:solidFill>
                  <a:schemeClr val="accent5"/>
                </a:solidFill>
                <a:latin typeface="Gill Sans MT" panose="020B0502020104020203" pitchFamily="34" charset="0"/>
              </a:rPr>
              <a:t>Actual</a:t>
            </a:r>
            <a:r>
              <a:rPr lang="en-US" sz="2400" dirty="0" smtClean="0">
                <a:latin typeface="Gill Sans MT" panose="020B0502020104020203" pitchFamily="34" charset="0"/>
              </a:rPr>
              <a:t>)</a:t>
            </a:r>
            <a:endParaRPr lang="en-US" sz="2400" dirty="0">
              <a:latin typeface="Gill Sans MT" panose="020B0502020104020203" pitchFamily="34" charset="0"/>
            </a:endParaRPr>
          </a:p>
        </p:txBody>
      </p:sp>
    </p:spTree>
    <p:extLst>
      <p:ext uri="{BB962C8B-B14F-4D97-AF65-F5344CB8AC3E}">
        <p14:creationId xmlns:p14="http://schemas.microsoft.com/office/powerpoint/2010/main" val="167630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5">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32" grpId="0"/>
      <p:bldP spid="37" grpId="0" animBg="1"/>
      <p:bldP spid="37" grpId="1" animBg="1"/>
      <p:bldP spid="42" grpId="0" animBg="1"/>
      <p:bldP spid="45" grpId="0"/>
      <p:bldP spid="45" grpId="1"/>
      <p:bldP spid="50" grpId="0" animBg="1"/>
      <p:bldP spid="51" grpId="0" animBg="1"/>
      <p:bldP spid="5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5818" y="3582601"/>
            <a:ext cx="3560321" cy="2468342"/>
          </a:xfrm>
          <a:prstGeom prst="roundRect">
            <a:avLst/>
          </a:prstGeom>
          <a:solidFill>
            <a:srgbClr val="F9F9F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35818" y="1707052"/>
            <a:ext cx="8475303" cy="1354217"/>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b="1" i="1" dirty="0" smtClean="0">
                <a:latin typeface="Gill Sans MT" panose="020B0502020104020203" pitchFamily="34" charset="0"/>
              </a:rPr>
              <a:t>Streamflow increase</a:t>
            </a:r>
            <a:r>
              <a:rPr lang="en-US" sz="2400" dirty="0" smtClean="0">
                <a:latin typeface="Gill Sans MT" panose="020B0502020104020203" pitchFamily="34" charset="0"/>
              </a:rPr>
              <a:t> during low wind/shortfalls periods</a:t>
            </a:r>
            <a:endParaRPr lang="en-US" sz="2400" b="1" i="1" dirty="0">
              <a:latin typeface="Gill Sans MT" panose="020B0502020104020203" pitchFamily="34" charset="0"/>
            </a:endParaRPr>
          </a:p>
          <a:p>
            <a:pPr marL="342900" indent="-342900">
              <a:spcAft>
                <a:spcPts val="600"/>
              </a:spcAft>
              <a:buFont typeface="Arial" panose="020B0604020202020204" pitchFamily="34" charset="0"/>
              <a:buChar char="•"/>
            </a:pPr>
            <a:r>
              <a:rPr lang="en-US" sz="2400" b="1" i="1" dirty="0" smtClean="0">
                <a:latin typeface="Gill Sans MT" panose="020B0502020104020203" pitchFamily="34" charset="0"/>
              </a:rPr>
              <a:t>Streamflow decrease</a:t>
            </a:r>
            <a:r>
              <a:rPr lang="en-US" sz="2400" dirty="0" smtClean="0">
                <a:latin typeface="Gill Sans MT" panose="020B0502020104020203" pitchFamily="34" charset="0"/>
              </a:rPr>
              <a:t> during high wind/surplus hours</a:t>
            </a:r>
            <a:endParaRPr lang="en-US" sz="2400" dirty="0">
              <a:latin typeface="Gill Sans MT" panose="020B0502020104020203" pitchFamily="34" charset="0"/>
            </a:endParaRPr>
          </a:p>
          <a:p>
            <a:pPr marL="342900" indent="-342900">
              <a:spcAft>
                <a:spcPts val="600"/>
              </a:spcAft>
              <a:buFont typeface="Arial" panose="020B0604020202020204" pitchFamily="34" charset="0"/>
              <a:buChar char="•"/>
            </a:pPr>
            <a:r>
              <a:rPr lang="en-US" sz="2400" b="1" i="1" dirty="0" smtClean="0">
                <a:latin typeface="Gill Sans MT" panose="020B0502020104020203" pitchFamily="34" charset="0"/>
                <a:sym typeface="Wingdings" panose="05000000000000000000" pitchFamily="2" charset="2"/>
              </a:rPr>
              <a:t> </a:t>
            </a:r>
            <a:r>
              <a:rPr lang="en-US" sz="2400" b="1" i="1" dirty="0" smtClean="0">
                <a:latin typeface="Gill Sans MT" panose="020B0502020104020203" pitchFamily="34" charset="0"/>
              </a:rPr>
              <a:t>Increased volatility</a:t>
            </a:r>
            <a:endParaRPr lang="en-US" sz="2400" b="1" i="1" dirty="0">
              <a:latin typeface="Gill Sans MT" panose="020B0502020104020203" pitchFamily="34" charset="0"/>
            </a:endParaRPr>
          </a:p>
        </p:txBody>
      </p:sp>
      <p:sp>
        <p:nvSpPr>
          <p:cNvPr id="53" name="TextBox 52"/>
          <p:cNvSpPr txBox="1"/>
          <p:nvPr/>
        </p:nvSpPr>
        <p:spPr>
          <a:xfrm>
            <a:off x="549425" y="430464"/>
            <a:ext cx="8268571" cy="1077218"/>
          </a:xfrm>
          <a:prstGeom prst="rect">
            <a:avLst/>
          </a:prstGeom>
          <a:noFill/>
        </p:spPr>
        <p:txBody>
          <a:bodyPr wrap="square" rtlCol="0">
            <a:spAutoFit/>
          </a:bodyPr>
          <a:lstStyle/>
          <a:p>
            <a:r>
              <a:rPr lang="en-US" sz="3200" b="1" dirty="0" smtClean="0">
                <a:solidFill>
                  <a:srgbClr val="C00000"/>
                </a:solidFill>
                <a:latin typeface="Gill Sans MT" panose="020B0502020104020203" pitchFamily="34" charset="0"/>
              </a:rPr>
              <a:t>Will hourly streamflow patterns reflect wind dynamics in the future?</a:t>
            </a:r>
            <a:endParaRPr lang="en-US" sz="3200" b="1" dirty="0">
              <a:solidFill>
                <a:srgbClr val="C00000"/>
              </a:solidFill>
              <a:latin typeface="Gill Sans MT" panose="020B0502020104020203" pitchFamily="34" charset="0"/>
            </a:endParaRPr>
          </a:p>
        </p:txBody>
      </p:sp>
      <p:pic>
        <p:nvPicPr>
          <p:cNvPr id="6" name="Picture 5"/>
          <p:cNvPicPr>
            <a:picLocks noChangeAspect="1"/>
          </p:cNvPicPr>
          <p:nvPr/>
        </p:nvPicPr>
        <p:blipFill rotWithShape="1">
          <a:blip r:embed="rId3"/>
          <a:srcRect l="5303" t="20452" b="8633"/>
          <a:stretch/>
        </p:blipFill>
        <p:spPr>
          <a:xfrm>
            <a:off x="4077561" y="3284654"/>
            <a:ext cx="4926441" cy="3108961"/>
          </a:xfrm>
          <a:prstGeom prst="rect">
            <a:avLst/>
          </a:prstGeom>
        </p:spPr>
      </p:pic>
      <p:grpSp>
        <p:nvGrpSpPr>
          <p:cNvPr id="7" name="Group 6"/>
          <p:cNvGrpSpPr/>
          <p:nvPr/>
        </p:nvGrpSpPr>
        <p:grpSpPr>
          <a:xfrm>
            <a:off x="354483" y="4455845"/>
            <a:ext cx="3373902" cy="1424802"/>
            <a:chOff x="-2372726" y="3107246"/>
            <a:chExt cx="3373902" cy="1424802"/>
          </a:xfrm>
        </p:grpSpPr>
        <p:sp>
          <p:nvSpPr>
            <p:cNvPr id="8" name="TextBox 7"/>
            <p:cNvSpPr txBox="1"/>
            <p:nvPr/>
          </p:nvSpPr>
          <p:spPr>
            <a:xfrm>
              <a:off x="-1058211" y="3107246"/>
              <a:ext cx="2059387" cy="923330"/>
            </a:xfrm>
            <a:prstGeom prst="rect">
              <a:avLst/>
            </a:prstGeom>
            <a:noFill/>
          </p:spPr>
          <p:txBody>
            <a:bodyPr wrap="square" rtlCol="0">
              <a:spAutoFit/>
            </a:bodyPr>
            <a:lstStyle/>
            <a:p>
              <a:pPr algn="ctr"/>
              <a:r>
                <a:rPr lang="en-US" dirty="0" smtClean="0">
                  <a:latin typeface="Gill Sans MT" panose="020B0502020104020203" pitchFamily="34" charset="0"/>
                </a:rPr>
                <a:t>Cumulative sum of hour-to-hour fluctuations</a:t>
              </a:r>
              <a:endParaRPr lang="en-US" dirty="0">
                <a:latin typeface="Gill Sans MT" panose="020B0502020104020203" pitchFamily="34" charset="0"/>
              </a:endParaRPr>
            </a:p>
          </p:txBody>
        </p:sp>
        <p:cxnSp>
          <p:nvCxnSpPr>
            <p:cNvPr id="9" name="Straight Connector 8"/>
            <p:cNvCxnSpPr/>
            <p:nvPr/>
          </p:nvCxnSpPr>
          <p:spPr>
            <a:xfrm flipV="1">
              <a:off x="-1048973" y="4076844"/>
              <a:ext cx="2050149"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62808" y="4162716"/>
              <a:ext cx="2059387" cy="369332"/>
            </a:xfrm>
            <a:prstGeom prst="rect">
              <a:avLst/>
            </a:prstGeom>
            <a:noFill/>
          </p:spPr>
          <p:txBody>
            <a:bodyPr wrap="square" rtlCol="0">
              <a:spAutoFit/>
            </a:bodyPr>
            <a:lstStyle/>
            <a:p>
              <a:pPr algn="ctr"/>
              <a:r>
                <a:rPr lang="en-US" dirty="0" smtClean="0">
                  <a:latin typeface="Gill Sans MT" panose="020B0502020104020203" pitchFamily="34" charset="0"/>
                </a:rPr>
                <a:t>Total Streamflow</a:t>
              </a:r>
              <a:endParaRPr lang="en-US" dirty="0">
                <a:latin typeface="Gill Sans MT" panose="020B0502020104020203" pitchFamily="34" charset="0"/>
              </a:endParaRPr>
            </a:p>
          </p:txBody>
        </p:sp>
        <p:sp>
          <p:nvSpPr>
            <p:cNvPr id="11" name="TextBox 10"/>
            <p:cNvSpPr txBox="1"/>
            <p:nvPr/>
          </p:nvSpPr>
          <p:spPr>
            <a:xfrm flipH="1">
              <a:off x="-2372726" y="3482580"/>
              <a:ext cx="956145" cy="707886"/>
            </a:xfrm>
            <a:prstGeom prst="rect">
              <a:avLst/>
            </a:prstGeom>
            <a:noFill/>
          </p:spPr>
          <p:txBody>
            <a:bodyPr wrap="square" rtlCol="0">
              <a:spAutoFit/>
            </a:bodyPr>
            <a:lstStyle/>
            <a:p>
              <a:pPr algn="ctr"/>
              <a:r>
                <a:rPr lang="en-US" sz="2000" dirty="0" smtClean="0">
                  <a:latin typeface="Gill Sans MT" panose="020B0502020104020203" pitchFamily="34" charset="0"/>
                </a:rPr>
                <a:t>RBF Index</a:t>
              </a:r>
              <a:endParaRPr lang="en-US" sz="2000" dirty="0">
                <a:latin typeface="Gill Sans MT" panose="020B0502020104020203" pitchFamily="34" charset="0"/>
              </a:endParaRPr>
            </a:p>
          </p:txBody>
        </p:sp>
        <p:sp>
          <p:nvSpPr>
            <p:cNvPr id="12" name="TextBox 11"/>
            <p:cNvSpPr txBox="1"/>
            <p:nvPr/>
          </p:nvSpPr>
          <p:spPr>
            <a:xfrm flipH="1">
              <a:off x="-1486732" y="3574912"/>
              <a:ext cx="472200" cy="461665"/>
            </a:xfrm>
            <a:prstGeom prst="rect">
              <a:avLst/>
            </a:prstGeom>
            <a:noFill/>
          </p:spPr>
          <p:txBody>
            <a:bodyPr wrap="square" rtlCol="0">
              <a:spAutoFit/>
            </a:bodyPr>
            <a:lstStyle/>
            <a:p>
              <a:pPr algn="ctr"/>
              <a:r>
                <a:rPr lang="en-US" sz="2400" b="1" dirty="0">
                  <a:latin typeface="Gill Sans MT" panose="020B0502020104020203" pitchFamily="34" charset="0"/>
                </a:rPr>
                <a:t>=</a:t>
              </a:r>
            </a:p>
          </p:txBody>
        </p:sp>
      </p:grpSp>
      <p:sp>
        <p:nvSpPr>
          <p:cNvPr id="13" name="TextBox 12"/>
          <p:cNvSpPr txBox="1"/>
          <p:nvPr/>
        </p:nvSpPr>
        <p:spPr>
          <a:xfrm>
            <a:off x="6843926" y="3560468"/>
            <a:ext cx="1334020" cy="400110"/>
          </a:xfrm>
          <a:prstGeom prst="rect">
            <a:avLst/>
          </a:prstGeom>
          <a:noFill/>
        </p:spPr>
        <p:txBody>
          <a:bodyPr wrap="none" rtlCol="0">
            <a:spAutoFit/>
          </a:bodyPr>
          <a:lstStyle/>
          <a:p>
            <a:r>
              <a:rPr lang="en-US" sz="2000" b="1" dirty="0" smtClean="0">
                <a:solidFill>
                  <a:srgbClr val="C00000"/>
                </a:solidFill>
                <a:latin typeface="Gill Sans MT" panose="020B0502020104020203" pitchFamily="34" charset="0"/>
              </a:rPr>
              <a:t>High RBF</a:t>
            </a:r>
            <a:endParaRPr lang="en-US" sz="2000" b="1" dirty="0">
              <a:solidFill>
                <a:srgbClr val="C00000"/>
              </a:solidFill>
              <a:latin typeface="Gill Sans MT" panose="020B0502020104020203" pitchFamily="34" charset="0"/>
            </a:endParaRPr>
          </a:p>
        </p:txBody>
      </p:sp>
      <p:sp>
        <p:nvSpPr>
          <p:cNvPr id="14" name="TextBox 13"/>
          <p:cNvSpPr txBox="1"/>
          <p:nvPr/>
        </p:nvSpPr>
        <p:spPr>
          <a:xfrm>
            <a:off x="5191379" y="4849131"/>
            <a:ext cx="1264064" cy="400110"/>
          </a:xfrm>
          <a:prstGeom prst="rect">
            <a:avLst/>
          </a:prstGeom>
          <a:solidFill>
            <a:schemeClr val="bg1"/>
          </a:solidFill>
        </p:spPr>
        <p:txBody>
          <a:bodyPr wrap="none" rtlCol="0">
            <a:spAutoFit/>
          </a:bodyPr>
          <a:lstStyle/>
          <a:p>
            <a:r>
              <a:rPr lang="en-US" sz="2000" b="1" dirty="0" smtClean="0">
                <a:solidFill>
                  <a:srgbClr val="002060"/>
                </a:solidFill>
                <a:latin typeface="Gill Sans MT" panose="020B0502020104020203" pitchFamily="34" charset="0"/>
              </a:rPr>
              <a:t>Low RBF</a:t>
            </a:r>
            <a:endParaRPr lang="en-US" sz="2000" b="1" dirty="0">
              <a:solidFill>
                <a:srgbClr val="002060"/>
              </a:solidFill>
              <a:latin typeface="Gill Sans MT" panose="020B0502020104020203" pitchFamily="34" charset="0"/>
            </a:endParaRPr>
          </a:p>
        </p:txBody>
      </p:sp>
      <p:sp>
        <p:nvSpPr>
          <p:cNvPr id="15" name="TextBox 14"/>
          <p:cNvSpPr txBox="1"/>
          <p:nvPr/>
        </p:nvSpPr>
        <p:spPr>
          <a:xfrm>
            <a:off x="147074" y="6393615"/>
            <a:ext cx="2373407" cy="338554"/>
          </a:xfrm>
          <a:prstGeom prst="rect">
            <a:avLst/>
          </a:prstGeom>
          <a:noFill/>
        </p:spPr>
        <p:txBody>
          <a:bodyPr wrap="none" rtlCol="0">
            <a:spAutoFit/>
          </a:bodyPr>
          <a:lstStyle/>
          <a:p>
            <a:r>
              <a:rPr lang="en-US" sz="1600" b="1" dirty="0" smtClean="0">
                <a:latin typeface="Gill Sans MT" panose="020B0502020104020203" pitchFamily="34" charset="0"/>
              </a:rPr>
              <a:t>Source: </a:t>
            </a:r>
            <a:r>
              <a:rPr lang="en-US" sz="1600" dirty="0" smtClean="0">
                <a:latin typeface="Gill Sans MT" panose="020B0502020104020203" pitchFamily="34" charset="0"/>
              </a:rPr>
              <a:t>Baker et al., 2004</a:t>
            </a:r>
            <a:endParaRPr lang="en-US" sz="1600" dirty="0">
              <a:latin typeface="Gill Sans MT" panose="020B0502020104020203" pitchFamily="34" charset="0"/>
            </a:endParaRPr>
          </a:p>
        </p:txBody>
      </p:sp>
      <p:sp>
        <p:nvSpPr>
          <p:cNvPr id="3" name="TextBox 2"/>
          <p:cNvSpPr txBox="1"/>
          <p:nvPr/>
        </p:nvSpPr>
        <p:spPr>
          <a:xfrm>
            <a:off x="1050357" y="3701793"/>
            <a:ext cx="2443906" cy="707886"/>
          </a:xfrm>
          <a:prstGeom prst="rect">
            <a:avLst/>
          </a:prstGeom>
          <a:noFill/>
        </p:spPr>
        <p:txBody>
          <a:bodyPr wrap="square" rtlCol="0">
            <a:spAutoFit/>
          </a:bodyPr>
          <a:lstStyle/>
          <a:p>
            <a:r>
              <a:rPr lang="en-US" sz="2000" b="1" dirty="0" smtClean="0">
                <a:solidFill>
                  <a:srgbClr val="C00000"/>
                </a:solidFill>
                <a:latin typeface="Gill Sans MT" panose="020B0502020104020203" pitchFamily="34" charset="0"/>
              </a:rPr>
              <a:t>Richards-Baker Flashiness Index</a:t>
            </a:r>
            <a:endParaRPr lang="en-US" sz="2000" b="1" dirty="0">
              <a:solidFill>
                <a:srgbClr val="C00000"/>
              </a:solidFill>
              <a:latin typeface="Gill Sans MT" panose="020B0502020104020203" pitchFamily="34" charset="0"/>
            </a:endParaRPr>
          </a:p>
        </p:txBody>
      </p:sp>
    </p:spTree>
    <p:extLst>
      <p:ext uri="{BB962C8B-B14F-4D97-AF65-F5344CB8AC3E}">
        <p14:creationId xmlns:p14="http://schemas.microsoft.com/office/powerpoint/2010/main" val="184162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4" grpId="0" animBg="1"/>
      <p:bldP spid="15"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2533" y="282567"/>
            <a:ext cx="8478203" cy="549638"/>
          </a:xfrm>
          <a:prstGeom prst="rect">
            <a:avLst/>
          </a:prstGeom>
          <a:solidFill>
            <a:schemeClr val="bg1"/>
          </a:solidFill>
        </p:spPr>
        <p:txBody>
          <a:bodyPr wrap="square">
            <a:spAutoFit/>
          </a:bodyPr>
          <a:lstStyle/>
          <a:p>
            <a:pPr marR="0" lvl="0">
              <a:lnSpc>
                <a:spcPct val="115000"/>
              </a:lnSpc>
              <a:spcBef>
                <a:spcPts val="0"/>
              </a:spcBef>
              <a:spcAft>
                <a:spcPts val="0"/>
              </a:spcAft>
            </a:pPr>
            <a:r>
              <a:rPr lang="en-US" sz="2800" dirty="0" smtClean="0">
                <a:solidFill>
                  <a:srgbClr val="C00000"/>
                </a:solidFill>
                <a:latin typeface="Gill Sans MT" panose="020B0502020104020203" pitchFamily="34" charset="0"/>
                <a:ea typeface="Calibri" panose="020F0502020204030204" pitchFamily="34" charset="0"/>
                <a:cs typeface="Times New Roman" panose="02020603050405020304" pitchFamily="18" charset="0"/>
              </a:rPr>
              <a:t>UNC Center on Financial Risk in Environmental Systems</a:t>
            </a:r>
            <a:endParaRPr lang="en-US" sz="1600" dirty="0">
              <a:solidFill>
                <a:srgbClr val="C00000"/>
              </a:solidFill>
              <a:latin typeface="Gill Sans MT" panose="020B0502020104020203"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rotWithShape="1">
          <a:blip r:embed="rId3"/>
          <a:srcRect l="30647" t="16881" r="10599" b="15369"/>
          <a:stretch/>
        </p:blipFill>
        <p:spPr>
          <a:xfrm>
            <a:off x="166106" y="1058318"/>
            <a:ext cx="8714630" cy="5652578"/>
          </a:xfrm>
          <a:prstGeom prst="rect">
            <a:avLst/>
          </a:prstGeom>
        </p:spPr>
      </p:pic>
    </p:spTree>
    <p:extLst>
      <p:ext uri="{BB962C8B-B14F-4D97-AF65-F5344CB8AC3E}">
        <p14:creationId xmlns:p14="http://schemas.microsoft.com/office/powerpoint/2010/main" val="20399941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a:off x="7743095" y="5101866"/>
            <a:ext cx="885265" cy="35459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Users\Jordan\Documents\PhD\Fracking\Final\roanoke.tif"/>
          <p:cNvPicPr>
            <a:picLocks noChangeAspect="1" noChangeArrowheads="1"/>
          </p:cNvPicPr>
          <p:nvPr/>
        </p:nvPicPr>
        <p:blipFill rotWithShape="1">
          <a:blip r:embed="rId3">
            <a:extLst>
              <a:ext uri="{28A0092B-C50C-407E-A947-70E740481C1C}">
                <a14:useLocalDpi xmlns:a14="http://schemas.microsoft.com/office/drawing/2010/main" val="0"/>
              </a:ext>
            </a:extLst>
          </a:blip>
          <a:srcRect l="733" t="134"/>
          <a:stretch/>
        </p:blipFill>
        <p:spPr bwMode="auto">
          <a:xfrm>
            <a:off x="1443255" y="1002916"/>
            <a:ext cx="5889834" cy="444402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6910708" y="3832529"/>
            <a:ext cx="515809" cy="532420"/>
          </a:xfrm>
          <a:prstGeom prst="ellipse">
            <a:avLst/>
          </a:prstGeom>
          <a:noFill/>
          <a:ln w="539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Image result for the nature conservanc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03" t="28202" r="10051" b="26344"/>
          <a:stretch/>
        </p:blipFill>
        <p:spPr bwMode="auto">
          <a:xfrm>
            <a:off x="5310938" y="4885972"/>
            <a:ext cx="2633128" cy="78638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6036" y="219500"/>
            <a:ext cx="3632932" cy="2194569"/>
            <a:chOff x="103368" y="4405023"/>
            <a:chExt cx="4013828" cy="2370058"/>
          </a:xfrm>
        </p:grpSpPr>
        <p:pic>
          <p:nvPicPr>
            <p:cNvPr id="15" name="Picture 2" descr="Image result for pjm interconne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68" y="4405023"/>
              <a:ext cx="3921508" cy="237005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6" name="Picture 2" descr="Image result for pjm interconnection"/>
            <p:cNvPicPr>
              <a:picLocks noChangeAspect="1" noChangeArrowheads="1"/>
            </p:cNvPicPr>
            <p:nvPr/>
          </p:nvPicPr>
          <p:blipFill rotWithShape="1">
            <a:blip r:embed="rId5">
              <a:extLst>
                <a:ext uri="{28A0092B-C50C-407E-A947-70E740481C1C}">
                  <a14:useLocalDpi xmlns:a14="http://schemas.microsoft.com/office/drawing/2010/main" val="0"/>
                </a:ext>
              </a:extLst>
            </a:blip>
            <a:srcRect l="5035" t="33158" r="87057" b="51745"/>
            <a:stretch/>
          </p:blipFill>
          <p:spPr bwMode="auto">
            <a:xfrm>
              <a:off x="111986" y="5981813"/>
              <a:ext cx="747421" cy="72366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2" descr="Image result for pjm interconnection"/>
            <p:cNvPicPr>
              <a:picLocks noChangeArrowheads="1"/>
            </p:cNvPicPr>
            <p:nvPr/>
          </p:nvPicPr>
          <p:blipFill rotWithShape="1">
            <a:blip r:embed="rId5">
              <a:extLst>
                <a:ext uri="{28A0092B-C50C-407E-A947-70E740481C1C}">
                  <a14:useLocalDpi xmlns:a14="http://schemas.microsoft.com/office/drawing/2010/main" val="0"/>
                </a:ext>
              </a:extLst>
            </a:blip>
            <a:srcRect l="5035" t="33158" r="87057" b="51745"/>
            <a:stretch/>
          </p:blipFill>
          <p:spPr bwMode="auto">
            <a:xfrm>
              <a:off x="1567733" y="6472708"/>
              <a:ext cx="690437" cy="1984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11986" y="5877633"/>
              <a:ext cx="4005210" cy="897448"/>
            </a:xfrm>
            <a:prstGeom prst="rect">
              <a:avLst/>
            </a:prstGeom>
            <a:noFill/>
          </p:spPr>
          <p:txBody>
            <a:bodyPr wrap="square" rtlCol="0">
              <a:spAutoFit/>
            </a:bodyPr>
            <a:lstStyle/>
            <a:p>
              <a:r>
                <a:rPr lang="en-US" sz="2400" b="1" dirty="0" smtClean="0">
                  <a:solidFill>
                    <a:srgbClr val="FF0000"/>
                  </a:solidFill>
                  <a:latin typeface="Gill Sans MT" panose="020B0502020104020203" pitchFamily="34" charset="0"/>
                </a:rPr>
                <a:t>PJM </a:t>
              </a:r>
            </a:p>
            <a:p>
              <a:r>
                <a:rPr lang="en-US" sz="2400" b="1" dirty="0" smtClean="0">
                  <a:solidFill>
                    <a:srgbClr val="FF0000"/>
                  </a:solidFill>
                  <a:latin typeface="Gill Sans MT" panose="020B0502020104020203" pitchFamily="34" charset="0"/>
                </a:rPr>
                <a:t>(Dominion Zone) </a:t>
              </a:r>
              <a:endParaRPr lang="en-US" sz="2400" b="1" dirty="0">
                <a:solidFill>
                  <a:srgbClr val="FF0000"/>
                </a:solidFill>
                <a:latin typeface="Gill Sans MT" panose="020B0502020104020203" pitchFamily="34" charset="0"/>
              </a:endParaRPr>
            </a:p>
          </p:txBody>
        </p:sp>
        <p:sp>
          <p:nvSpPr>
            <p:cNvPr id="19" name="Right Arrow 18"/>
            <p:cNvSpPr/>
            <p:nvPr/>
          </p:nvSpPr>
          <p:spPr>
            <a:xfrm rot="19265538">
              <a:off x="2616943" y="6079944"/>
              <a:ext cx="409533" cy="347022"/>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2" name="TextBox 1"/>
          <p:cNvSpPr txBox="1"/>
          <p:nvPr/>
        </p:nvSpPr>
        <p:spPr>
          <a:xfrm>
            <a:off x="1744082" y="5785132"/>
            <a:ext cx="5288179" cy="584775"/>
          </a:xfrm>
          <a:prstGeom prst="rect">
            <a:avLst/>
          </a:prstGeom>
          <a:noFill/>
        </p:spPr>
        <p:txBody>
          <a:bodyPr wrap="none" rtlCol="0">
            <a:spAutoFit/>
          </a:bodyPr>
          <a:lstStyle/>
          <a:p>
            <a:r>
              <a:rPr lang="en-US" sz="3200" dirty="0" smtClean="0">
                <a:latin typeface="Gill Sans MT" panose="020B0502020104020203" pitchFamily="34" charset="0"/>
              </a:rPr>
              <a:t>Roanoke River Basin, NC &amp; VA</a:t>
            </a:r>
            <a:endParaRPr lang="en-US" sz="3200" dirty="0">
              <a:latin typeface="Gill Sans MT" panose="020B0502020104020203" pitchFamily="34" charset="0"/>
            </a:endParaRPr>
          </a:p>
        </p:txBody>
      </p:sp>
    </p:spTree>
    <p:extLst>
      <p:ext uri="{BB962C8B-B14F-4D97-AF65-F5344CB8AC3E}">
        <p14:creationId xmlns:p14="http://schemas.microsoft.com/office/powerpoint/2010/main" val="182335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Elbow Connector 18"/>
          <p:cNvCxnSpPr/>
          <p:nvPr/>
        </p:nvCxnSpPr>
        <p:spPr>
          <a:xfrm rot="5400000">
            <a:off x="2552021" y="4245638"/>
            <a:ext cx="614000" cy="1140653"/>
          </a:xfrm>
          <a:prstGeom prst="bentConnector2">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1" name="Elbow Connector 70"/>
          <p:cNvCxnSpPr>
            <a:endCxn id="129" idx="3"/>
          </p:cNvCxnSpPr>
          <p:nvPr/>
        </p:nvCxnSpPr>
        <p:spPr>
          <a:xfrm rot="5400000">
            <a:off x="2124949" y="4850959"/>
            <a:ext cx="1475257" cy="1140661"/>
          </a:xfrm>
          <a:prstGeom prst="bentConnector2">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068543" y="1815078"/>
            <a:ext cx="622" cy="93156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630609" y="826536"/>
            <a:ext cx="2213730" cy="1105066"/>
            <a:chOff x="4495800" y="2590801"/>
            <a:chExt cx="2565947" cy="1117432"/>
          </a:xfrm>
          <a:solidFill>
            <a:schemeClr val="bg1">
              <a:lumMod val="95000"/>
            </a:schemeClr>
          </a:solidFill>
        </p:grpSpPr>
        <p:sp>
          <p:nvSpPr>
            <p:cNvPr id="17" name="Round Same Side Corner Rectangle 16"/>
            <p:cNvSpPr/>
            <p:nvPr/>
          </p:nvSpPr>
          <p:spPr>
            <a:xfrm rot="5400000">
              <a:off x="5220058" y="1866543"/>
              <a:ext cx="1117432" cy="2565947"/>
            </a:xfrm>
            <a:prstGeom prst="round2SameRect">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9" name="TextBox 8"/>
            <p:cNvSpPr txBox="1"/>
            <p:nvPr/>
          </p:nvSpPr>
          <p:spPr>
            <a:xfrm>
              <a:off x="4603468" y="2687851"/>
              <a:ext cx="2350611" cy="933662"/>
            </a:xfrm>
            <a:prstGeom prst="rect">
              <a:avLst/>
            </a:prstGeom>
            <a:solidFill>
              <a:schemeClr val="accent4">
                <a:lumMod val="40000"/>
                <a:lumOff val="60000"/>
              </a:schemeClr>
            </a:solidFill>
            <a:ln>
              <a:noFill/>
            </a:ln>
          </p:spPr>
          <p:txBody>
            <a:bodyPr wrap="square" rtlCol="0">
              <a:spAutoFit/>
            </a:bodyPr>
            <a:lstStyle/>
            <a:p>
              <a:pPr algn="ctr"/>
              <a:r>
                <a:rPr lang="en-US" dirty="0" smtClean="0">
                  <a:latin typeface="Gill Sans MT" panose="020B0502020104020203" pitchFamily="34" charset="0"/>
                </a:rPr>
                <a:t>0%, 5%, 15% and 25% </a:t>
              </a:r>
              <a:r>
                <a:rPr lang="en-US" i="1" dirty="0" smtClean="0">
                  <a:latin typeface="Gill Sans MT" panose="020B0502020104020203" pitchFamily="34" charset="0"/>
                </a:rPr>
                <a:t>average</a:t>
              </a:r>
              <a:r>
                <a:rPr lang="en-US" dirty="0" smtClean="0">
                  <a:latin typeface="Gill Sans MT" panose="020B0502020104020203" pitchFamily="34" charset="0"/>
                </a:rPr>
                <a:t> wind penetration</a:t>
              </a:r>
              <a:endParaRPr lang="en-US" dirty="0">
                <a:latin typeface="Gill Sans MT" panose="020B0502020104020203" pitchFamily="34" charset="0"/>
              </a:endParaRPr>
            </a:p>
          </p:txBody>
        </p:sp>
      </p:grpSp>
      <p:grpSp>
        <p:nvGrpSpPr>
          <p:cNvPr id="5" name="Group 4"/>
          <p:cNvGrpSpPr/>
          <p:nvPr/>
        </p:nvGrpSpPr>
        <p:grpSpPr>
          <a:xfrm>
            <a:off x="307975" y="491570"/>
            <a:ext cx="2711661" cy="1506813"/>
            <a:chOff x="1157816" y="385881"/>
            <a:chExt cx="2895600" cy="1402343"/>
          </a:xfrm>
          <a:solidFill>
            <a:srgbClr val="C00000"/>
          </a:solidFill>
        </p:grpSpPr>
        <p:sp>
          <p:nvSpPr>
            <p:cNvPr id="3" name="Rounded Rectangle 2"/>
            <p:cNvSpPr/>
            <p:nvPr/>
          </p:nvSpPr>
          <p:spPr>
            <a:xfrm>
              <a:off x="1157816" y="385881"/>
              <a:ext cx="2895600" cy="1402343"/>
            </a:xfrm>
            <a:prstGeom prst="roundRect">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4" name="TextBox 3"/>
            <p:cNvSpPr txBox="1"/>
            <p:nvPr/>
          </p:nvSpPr>
          <p:spPr>
            <a:xfrm>
              <a:off x="1186528" y="739729"/>
              <a:ext cx="2679700" cy="658807"/>
            </a:xfrm>
            <a:prstGeom prst="rect">
              <a:avLst/>
            </a:prstGeom>
            <a:noFill/>
            <a:ln>
              <a:noFill/>
            </a:ln>
          </p:spPr>
          <p:txBody>
            <a:bodyPr wrap="square" rtlCol="0">
              <a:spAutoFit/>
            </a:bodyPr>
            <a:lstStyle/>
            <a:p>
              <a:pPr algn="ctr"/>
              <a:r>
                <a:rPr lang="en-US" sz="2000" dirty="0" smtClean="0">
                  <a:solidFill>
                    <a:schemeClr val="bg1"/>
                  </a:solidFill>
                  <a:effectLst>
                    <a:outerShdw blurRad="38100" dist="38100" dir="2700000" algn="tl">
                      <a:srgbClr val="000000">
                        <a:alpha val="43137"/>
                      </a:srgbClr>
                    </a:outerShdw>
                  </a:effectLst>
                  <a:latin typeface="Gill Sans MT" panose="020B0502020104020203" pitchFamily="34" charset="0"/>
                </a:rPr>
                <a:t>POWER SYSTEM MODEL</a:t>
              </a:r>
            </a:p>
          </p:txBody>
        </p:sp>
      </p:grpSp>
      <p:pic>
        <p:nvPicPr>
          <p:cNvPr id="10" name="Picture 9"/>
          <p:cNvPicPr>
            <a:picLocks noChangeAspect="1"/>
          </p:cNvPicPr>
          <p:nvPr/>
        </p:nvPicPr>
        <p:blipFill>
          <a:blip r:embed="rId3"/>
          <a:stretch>
            <a:fillRect/>
          </a:stretch>
        </p:blipFill>
        <p:spPr>
          <a:xfrm>
            <a:off x="1171437" y="2717800"/>
            <a:ext cx="2866859" cy="877754"/>
          </a:xfrm>
          <a:prstGeom prst="rect">
            <a:avLst/>
          </a:prstGeom>
          <a:ln>
            <a:noFill/>
          </a:ln>
        </p:spPr>
      </p:pic>
      <p:grpSp>
        <p:nvGrpSpPr>
          <p:cNvPr id="14" name="Group 13"/>
          <p:cNvGrpSpPr/>
          <p:nvPr/>
        </p:nvGrpSpPr>
        <p:grpSpPr>
          <a:xfrm>
            <a:off x="1648922" y="1090717"/>
            <a:ext cx="7227224" cy="3978475"/>
            <a:chOff x="-779382" y="686174"/>
            <a:chExt cx="9822223" cy="5686918"/>
          </a:xfrm>
        </p:grpSpPr>
        <p:grpSp>
          <p:nvGrpSpPr>
            <p:cNvPr id="67" name="Group 66"/>
            <p:cNvGrpSpPr/>
            <p:nvPr/>
          </p:nvGrpSpPr>
          <p:grpSpPr>
            <a:xfrm>
              <a:off x="-779382" y="1609503"/>
              <a:ext cx="9822223" cy="4763589"/>
              <a:chOff x="-779382" y="1577278"/>
              <a:chExt cx="9822223" cy="4274882"/>
            </a:xfrm>
          </p:grpSpPr>
          <p:graphicFrame>
            <p:nvGraphicFramePr>
              <p:cNvPr id="68" name="Chart 67"/>
              <p:cNvGraphicFramePr>
                <a:graphicFrameLocks/>
              </p:cNvGraphicFramePr>
              <p:nvPr>
                <p:extLst/>
              </p:nvPr>
            </p:nvGraphicFramePr>
            <p:xfrm>
              <a:off x="2514602" y="1577278"/>
              <a:ext cx="6528239" cy="4274882"/>
            </p:xfrm>
            <a:graphic>
              <a:graphicData uri="http://schemas.openxmlformats.org/drawingml/2006/chart">
                <c:chart xmlns:c="http://schemas.openxmlformats.org/drawingml/2006/chart" xmlns:r="http://schemas.openxmlformats.org/officeDocument/2006/relationships" r:id="rId4"/>
              </a:graphicData>
            </a:graphic>
          </p:graphicFrame>
          <p:sp>
            <p:nvSpPr>
              <p:cNvPr id="69" name="TextBox 68"/>
              <p:cNvSpPr txBox="1"/>
              <p:nvPr/>
            </p:nvSpPr>
            <p:spPr>
              <a:xfrm>
                <a:off x="-779382" y="4052792"/>
                <a:ext cx="3913451" cy="592212"/>
              </a:xfrm>
              <a:prstGeom prst="rect">
                <a:avLst/>
              </a:prstGeom>
              <a:noFill/>
              <a:ln w="38100">
                <a:noFill/>
              </a:ln>
            </p:spPr>
            <p:txBody>
              <a:bodyPr wrap="square" rtlCol="0">
                <a:spAutoFit/>
              </a:bodyPr>
              <a:lstStyle/>
              <a:p>
                <a:r>
                  <a:rPr lang="en-US" sz="2400" dirty="0" smtClean="0">
                    <a:solidFill>
                      <a:schemeClr val="accent4">
                        <a:lumMod val="50000"/>
                      </a:schemeClr>
                    </a:solidFill>
                    <a:latin typeface="Gill Sans MT" panose="020B0502020104020203" pitchFamily="34" charset="0"/>
                  </a:rPr>
                  <a:t>23,000 MW (Virginia)</a:t>
                </a:r>
                <a:endParaRPr lang="en-US" sz="2400" dirty="0">
                  <a:solidFill>
                    <a:schemeClr val="accent4">
                      <a:lumMod val="50000"/>
                    </a:schemeClr>
                  </a:solidFill>
                  <a:latin typeface="Gill Sans MT" panose="020B0502020104020203" pitchFamily="34" charset="0"/>
                </a:endParaRPr>
              </a:p>
            </p:txBody>
          </p:sp>
        </p:grpSp>
        <p:sp>
          <p:nvSpPr>
            <p:cNvPr id="6" name="TextBox 5"/>
            <p:cNvSpPr txBox="1"/>
            <p:nvPr/>
          </p:nvSpPr>
          <p:spPr>
            <a:xfrm>
              <a:off x="6678754" y="686174"/>
              <a:ext cx="1548793" cy="527931"/>
            </a:xfrm>
            <a:prstGeom prst="rect">
              <a:avLst/>
            </a:prstGeom>
            <a:noFill/>
          </p:spPr>
          <p:txBody>
            <a:bodyPr wrap="none" rtlCol="0">
              <a:spAutoFit/>
            </a:bodyPr>
            <a:lstStyle/>
            <a:p>
              <a:r>
                <a:rPr lang="en-US" dirty="0" smtClean="0">
                  <a:latin typeface="Gill Sans MT" panose="020B0502020104020203" pitchFamily="34" charset="0"/>
                </a:rPr>
                <a:t>Hydro, 9%</a:t>
              </a:r>
              <a:endParaRPr lang="en-US" dirty="0">
                <a:latin typeface="Gill Sans MT" panose="020B0502020104020203" pitchFamily="34" charset="0"/>
              </a:endParaRPr>
            </a:p>
          </p:txBody>
        </p:sp>
        <p:cxnSp>
          <p:nvCxnSpPr>
            <p:cNvPr id="12" name="Straight Connector 11"/>
            <p:cNvCxnSpPr/>
            <p:nvPr/>
          </p:nvCxnSpPr>
          <p:spPr>
            <a:xfrm flipH="1">
              <a:off x="6449893" y="1315900"/>
              <a:ext cx="532642" cy="4656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p:nvGrpSpPr>
        <p:grpSpPr>
          <a:xfrm>
            <a:off x="118085" y="4834200"/>
            <a:ext cx="2228932" cy="492543"/>
            <a:chOff x="-195924" y="5275880"/>
            <a:chExt cx="3681904" cy="492543"/>
          </a:xfrm>
        </p:grpSpPr>
        <p:sp>
          <p:nvSpPr>
            <p:cNvPr id="123" name="Rounded Rectangle 122"/>
            <p:cNvSpPr/>
            <p:nvPr/>
          </p:nvSpPr>
          <p:spPr>
            <a:xfrm>
              <a:off x="-17301" y="5275880"/>
              <a:ext cx="3363624" cy="49254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128" name="TextBox 127"/>
            <p:cNvSpPr txBox="1"/>
            <p:nvPr/>
          </p:nvSpPr>
          <p:spPr>
            <a:xfrm>
              <a:off x="-195924" y="5337485"/>
              <a:ext cx="3681904" cy="369332"/>
            </a:xfrm>
            <a:prstGeom prst="rect">
              <a:avLst/>
            </a:prstGeom>
            <a:noFill/>
            <a:ln>
              <a:noFill/>
            </a:ln>
          </p:spPr>
          <p:txBody>
            <a:bodyPr wrap="square" rtlCol="0">
              <a:spAutoFit/>
            </a:bodyPr>
            <a:lstStyle/>
            <a:p>
              <a:pPr algn="ctr"/>
              <a:r>
                <a:rPr lang="en-US" dirty="0" smtClean="0">
                  <a:latin typeface="Gill Sans MT" panose="020B0502020104020203" pitchFamily="34" charset="0"/>
                </a:rPr>
                <a:t>Baseline (no wind)</a:t>
              </a:r>
              <a:endParaRPr lang="en-US" dirty="0">
                <a:latin typeface="Gill Sans MT" panose="020B0502020104020203" pitchFamily="34" charset="0"/>
              </a:endParaRPr>
            </a:p>
          </p:txBody>
        </p:sp>
      </p:grpSp>
      <p:grpSp>
        <p:nvGrpSpPr>
          <p:cNvPr id="117" name="Group 116"/>
          <p:cNvGrpSpPr/>
          <p:nvPr/>
        </p:nvGrpSpPr>
        <p:grpSpPr>
          <a:xfrm>
            <a:off x="1579876" y="2249477"/>
            <a:ext cx="2815638" cy="2343823"/>
            <a:chOff x="6458399" y="2846519"/>
            <a:chExt cx="2675750" cy="2343823"/>
          </a:xfrm>
        </p:grpSpPr>
        <p:cxnSp>
          <p:nvCxnSpPr>
            <p:cNvPr id="115" name="Straight Arrow Connector 114"/>
            <p:cNvCxnSpPr/>
            <p:nvPr/>
          </p:nvCxnSpPr>
          <p:spPr>
            <a:xfrm>
              <a:off x="7828355" y="3664281"/>
              <a:ext cx="3000" cy="1291450"/>
            </a:xfrm>
            <a:prstGeom prst="straightConnector1">
              <a:avLst/>
            </a:prstGeom>
            <a:ln w="28575">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113" name="Group 112"/>
            <p:cNvGrpSpPr/>
            <p:nvPr/>
          </p:nvGrpSpPr>
          <p:grpSpPr>
            <a:xfrm>
              <a:off x="6961331" y="2846519"/>
              <a:ext cx="1754756" cy="985174"/>
              <a:chOff x="6964918" y="2679140"/>
              <a:chExt cx="1754756" cy="985174"/>
            </a:xfrm>
          </p:grpSpPr>
          <p:sp>
            <p:nvSpPr>
              <p:cNvPr id="112" name="Rounded Rectangle 111"/>
              <p:cNvSpPr/>
              <p:nvPr/>
            </p:nvSpPr>
            <p:spPr>
              <a:xfrm>
                <a:off x="6973397" y="2679140"/>
                <a:ext cx="1713634" cy="985174"/>
              </a:xfrm>
              <a:prstGeom prst="roundRect">
                <a:avLst/>
              </a:prstGeom>
              <a:solidFill>
                <a:srgbClr val="0070C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110" name="TextBox 109"/>
              <p:cNvSpPr txBox="1"/>
              <p:nvPr/>
            </p:nvSpPr>
            <p:spPr>
              <a:xfrm>
                <a:off x="6964918" y="2845484"/>
                <a:ext cx="1754756" cy="646331"/>
              </a:xfrm>
              <a:prstGeom prst="rect">
                <a:avLst/>
              </a:prstGeom>
              <a:noFill/>
              <a:ln>
                <a:noFill/>
              </a:ln>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Gill Sans MT" panose="020B0502020104020203" pitchFamily="34" charset="0"/>
                  </a:rPr>
                  <a:t>HYDROLOGIC</a:t>
                </a:r>
              </a:p>
              <a:p>
                <a:pPr algn="ctr"/>
                <a:r>
                  <a:rPr lang="en-US" dirty="0" smtClean="0">
                    <a:solidFill>
                      <a:schemeClr val="bg1"/>
                    </a:solidFill>
                    <a:effectLst>
                      <a:outerShdw blurRad="38100" dist="38100" dir="2700000" algn="tl">
                        <a:srgbClr val="000000">
                          <a:alpha val="43137"/>
                        </a:srgbClr>
                      </a:outerShdw>
                    </a:effectLst>
                    <a:latin typeface="Gill Sans MT" panose="020B0502020104020203" pitchFamily="34" charset="0"/>
                  </a:rPr>
                  <a:t>MODEL</a:t>
                </a:r>
                <a:endParaRPr lang="en-US"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grpSp>
        <p:grpSp>
          <p:nvGrpSpPr>
            <p:cNvPr id="103" name="Group 102"/>
            <p:cNvGrpSpPr/>
            <p:nvPr/>
          </p:nvGrpSpPr>
          <p:grpSpPr>
            <a:xfrm>
              <a:off x="6458399" y="4118296"/>
              <a:ext cx="2675750" cy="1072046"/>
              <a:chOff x="6458399" y="4118296"/>
              <a:chExt cx="2675750" cy="1072046"/>
            </a:xfrm>
          </p:grpSpPr>
          <p:sp>
            <p:nvSpPr>
              <p:cNvPr id="89" name="Rounded Rectangle 88"/>
              <p:cNvSpPr/>
              <p:nvPr/>
            </p:nvSpPr>
            <p:spPr>
              <a:xfrm>
                <a:off x="6762633" y="4118296"/>
                <a:ext cx="2113033" cy="1072046"/>
              </a:xfrm>
              <a:prstGeom prst="roundRect">
                <a:avLst/>
              </a:prstGeom>
              <a:solidFill>
                <a:srgbClr val="0070C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90" name="TextBox 89"/>
              <p:cNvSpPr txBox="1"/>
              <p:nvPr/>
            </p:nvSpPr>
            <p:spPr>
              <a:xfrm>
                <a:off x="6458399" y="4291745"/>
                <a:ext cx="2675750" cy="646331"/>
              </a:xfrm>
              <a:prstGeom prst="rect">
                <a:avLst/>
              </a:prstGeom>
              <a:noFill/>
              <a:ln>
                <a:noFill/>
              </a:ln>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Gill Sans MT" panose="020B0502020104020203" pitchFamily="34" charset="0"/>
                  </a:rPr>
                  <a:t>HYDROPOWER</a:t>
                </a:r>
              </a:p>
              <a:p>
                <a:pPr algn="ctr"/>
                <a:r>
                  <a:rPr lang="en-US" dirty="0" smtClean="0">
                    <a:solidFill>
                      <a:schemeClr val="bg1"/>
                    </a:solidFill>
                    <a:effectLst>
                      <a:outerShdw blurRad="38100" dist="38100" dir="2700000" algn="tl">
                        <a:srgbClr val="000000">
                          <a:alpha val="43137"/>
                        </a:srgbClr>
                      </a:outerShdw>
                    </a:effectLst>
                    <a:latin typeface="Gill Sans MT" panose="020B0502020104020203" pitchFamily="34" charset="0"/>
                  </a:rPr>
                  <a:t>OPTIMIZATION</a:t>
                </a:r>
                <a:endParaRPr lang="en-US"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grpSp>
      </p:grpSp>
      <p:grpSp>
        <p:nvGrpSpPr>
          <p:cNvPr id="61" name="Group 60"/>
          <p:cNvGrpSpPr/>
          <p:nvPr/>
        </p:nvGrpSpPr>
        <p:grpSpPr>
          <a:xfrm>
            <a:off x="226219" y="2761636"/>
            <a:ext cx="1680418" cy="804497"/>
            <a:chOff x="4539177" y="2333522"/>
            <a:chExt cx="1680418" cy="1725420"/>
          </a:xfrm>
          <a:solidFill>
            <a:srgbClr val="00FFFF"/>
          </a:solidFill>
        </p:grpSpPr>
        <p:sp>
          <p:nvSpPr>
            <p:cNvPr id="62" name="Rounded Rectangle 61"/>
            <p:cNvSpPr/>
            <p:nvPr/>
          </p:nvSpPr>
          <p:spPr>
            <a:xfrm>
              <a:off x="4697398" y="2333522"/>
              <a:ext cx="1362733" cy="172542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effectLst>
                  <a:outerShdw blurRad="38100" dist="38100" dir="2700000" algn="tl">
                    <a:srgbClr val="000000">
                      <a:alpha val="43137"/>
                    </a:srgbClr>
                  </a:outerShdw>
                </a:effectLst>
                <a:latin typeface="Gill Sans MT" panose="020B0502020104020203" pitchFamily="34" charset="0"/>
              </a:endParaRPr>
            </a:p>
          </p:txBody>
        </p:sp>
        <p:sp>
          <p:nvSpPr>
            <p:cNvPr id="63" name="TextBox 62"/>
            <p:cNvSpPr txBox="1"/>
            <p:nvPr/>
          </p:nvSpPr>
          <p:spPr>
            <a:xfrm>
              <a:off x="4539177" y="2403759"/>
              <a:ext cx="1680418" cy="1518217"/>
            </a:xfrm>
            <a:prstGeom prst="rect">
              <a:avLst/>
            </a:prstGeom>
            <a:noFill/>
            <a:ln>
              <a:noFill/>
            </a:ln>
          </p:spPr>
          <p:txBody>
            <a:bodyPr wrap="square" rtlCol="0" anchor="ctr">
              <a:spAutoFit/>
            </a:bodyPr>
            <a:lstStyle/>
            <a:p>
              <a:pPr algn="ctr"/>
              <a:r>
                <a:rPr lang="en-US" sz="2000" dirty="0" smtClean="0">
                  <a:solidFill>
                    <a:schemeClr val="bg1"/>
                  </a:solidFill>
                  <a:effectLst>
                    <a:outerShdw blurRad="38100" dist="38100" dir="2700000" algn="tl">
                      <a:srgbClr val="000000">
                        <a:alpha val="43137"/>
                      </a:srgbClr>
                    </a:outerShdw>
                  </a:effectLst>
                  <a:latin typeface="Gill Sans MT" panose="020B0502020104020203" pitchFamily="34" charset="0"/>
                </a:rPr>
                <a:t>Electricity Prices</a:t>
              </a:r>
              <a:endParaRPr lang="en-US" sz="2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grpSp>
      <p:grpSp>
        <p:nvGrpSpPr>
          <p:cNvPr id="135" name="Group 134"/>
          <p:cNvGrpSpPr/>
          <p:nvPr/>
        </p:nvGrpSpPr>
        <p:grpSpPr>
          <a:xfrm>
            <a:off x="226219" y="5912118"/>
            <a:ext cx="2066027" cy="537485"/>
            <a:chOff x="1404307" y="5971537"/>
            <a:chExt cx="1697053" cy="537485"/>
          </a:xfrm>
          <a:solidFill>
            <a:schemeClr val="accent4">
              <a:lumMod val="60000"/>
              <a:lumOff val="40000"/>
            </a:schemeClr>
          </a:solidFill>
        </p:grpSpPr>
        <p:sp>
          <p:nvSpPr>
            <p:cNvPr id="125" name="Rounded Rectangle 124"/>
            <p:cNvSpPr/>
            <p:nvPr/>
          </p:nvSpPr>
          <p:spPr>
            <a:xfrm>
              <a:off x="1404307" y="5971537"/>
              <a:ext cx="1624008" cy="5374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129" name="TextBox 128"/>
            <p:cNvSpPr txBox="1"/>
            <p:nvPr/>
          </p:nvSpPr>
          <p:spPr>
            <a:xfrm>
              <a:off x="1444960" y="6033671"/>
              <a:ext cx="1656400" cy="369332"/>
            </a:xfrm>
            <a:prstGeom prst="rect">
              <a:avLst/>
            </a:prstGeom>
            <a:noFill/>
            <a:ln>
              <a:noFill/>
            </a:ln>
          </p:spPr>
          <p:txBody>
            <a:bodyPr wrap="square" rtlCol="0">
              <a:spAutoFit/>
            </a:bodyPr>
            <a:lstStyle/>
            <a:p>
              <a:r>
                <a:rPr lang="en-US" dirty="0" smtClean="0">
                  <a:latin typeface="Gill Sans MT" panose="020B0502020104020203" pitchFamily="34" charset="0"/>
                </a:rPr>
                <a:t>3 Wind Scenarios</a:t>
              </a:r>
              <a:endParaRPr lang="en-US" dirty="0">
                <a:latin typeface="Gill Sans MT" panose="020B0502020104020203" pitchFamily="34" charset="0"/>
              </a:endParaRPr>
            </a:p>
          </p:txBody>
        </p:sp>
      </p:grpSp>
      <p:sp>
        <p:nvSpPr>
          <p:cNvPr id="2" name="AutoShape 2" descr="Image result for dominion virginia power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AutoShape 2" descr="Image result for normal distribution different means"/>
          <p:cNvSpPr>
            <a:spLocks noChangeAspect="1" noChangeArrowheads="1"/>
          </p:cNvSpPr>
          <p:nvPr/>
        </p:nvSpPr>
        <p:spPr bwMode="auto">
          <a:xfrm>
            <a:off x="-308163" y="-12420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AutoShape 4" descr="Image result for normal distribution different means"/>
          <p:cNvSpPr>
            <a:spLocks noChangeAspect="1" noChangeArrowheads="1"/>
          </p:cNvSpPr>
          <p:nvPr/>
        </p:nvSpPr>
        <p:spPr bwMode="auto">
          <a:xfrm>
            <a:off x="-172238" y="37418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74" name="Elbow Connector 73"/>
          <p:cNvCxnSpPr>
            <a:stCxn id="62" idx="2"/>
          </p:cNvCxnSpPr>
          <p:nvPr/>
        </p:nvCxnSpPr>
        <p:spPr>
          <a:xfrm rot="16200000" flipH="1">
            <a:off x="1201736" y="3430204"/>
            <a:ext cx="526558" cy="798416"/>
          </a:xfrm>
          <a:prstGeom prst="bentConnector2">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1" name="Picture 80"/>
          <p:cNvPicPr>
            <a:picLocks noChangeAspect="1"/>
          </p:cNvPicPr>
          <p:nvPr/>
        </p:nvPicPr>
        <p:blipFill>
          <a:blip r:embed="rId5"/>
          <a:stretch>
            <a:fillRect/>
          </a:stretch>
        </p:blipFill>
        <p:spPr>
          <a:xfrm>
            <a:off x="4269844" y="340801"/>
            <a:ext cx="4800660" cy="3422523"/>
          </a:xfrm>
          <a:prstGeom prst="rect">
            <a:avLst/>
          </a:prstGeom>
        </p:spPr>
      </p:pic>
      <p:sp>
        <p:nvSpPr>
          <p:cNvPr id="94" name="Rectangle 93"/>
          <p:cNvSpPr/>
          <p:nvPr/>
        </p:nvSpPr>
        <p:spPr>
          <a:xfrm>
            <a:off x="4441014" y="3716803"/>
            <a:ext cx="4376994" cy="2800767"/>
          </a:xfrm>
          <a:prstGeom prst="rect">
            <a:avLst/>
          </a:prstGeom>
        </p:spPr>
        <p:txBody>
          <a:bodyPr wrap="square">
            <a:spAutoFit/>
          </a:bodyPr>
          <a:lstStyle/>
          <a:p>
            <a:pPr marL="342900" indent="-342900">
              <a:buFont typeface="Courier New" panose="02070309020205020404" pitchFamily="49" charset="0"/>
              <a:buChar char="o"/>
            </a:pPr>
            <a:r>
              <a:rPr lang="en-US" sz="2200" dirty="0" smtClean="0">
                <a:latin typeface="Gill Sans MT" panose="020B0502020104020203" pitchFamily="34" charset="0"/>
              </a:rPr>
              <a:t>Price changes incentivize dams to provide more </a:t>
            </a:r>
            <a:r>
              <a:rPr lang="en-US" sz="2200" dirty="0" smtClean="0">
                <a:solidFill>
                  <a:srgbClr val="C00000"/>
                </a:solidFill>
                <a:latin typeface="Gill Sans MT" panose="020B0502020104020203" pitchFamily="34" charset="0"/>
              </a:rPr>
              <a:t>wind “back-up”</a:t>
            </a:r>
          </a:p>
          <a:p>
            <a:pPr marL="342900" indent="-342900">
              <a:buFont typeface="Courier New" panose="02070309020205020404" pitchFamily="49" charset="0"/>
              <a:buChar char="o"/>
            </a:pPr>
            <a:endParaRPr lang="en-US" sz="2200" dirty="0" smtClean="0">
              <a:latin typeface="Gill Sans MT" panose="020B0502020104020203" pitchFamily="34" charset="0"/>
            </a:endParaRPr>
          </a:p>
          <a:p>
            <a:pPr marL="342900" indent="-342900">
              <a:buFont typeface="Courier New" panose="02070309020205020404" pitchFamily="49" charset="0"/>
              <a:buChar char="o"/>
            </a:pPr>
            <a:r>
              <a:rPr lang="en-US" sz="2200" dirty="0" smtClean="0">
                <a:latin typeface="Gill Sans MT" panose="020B0502020104020203" pitchFamily="34" charset="0"/>
              </a:rPr>
              <a:t>Systems </a:t>
            </a:r>
            <a:r>
              <a:rPr lang="en-US" sz="2200" dirty="0">
                <a:latin typeface="Gill Sans MT" panose="020B0502020104020203" pitchFamily="34" charset="0"/>
              </a:rPr>
              <a:t>with high-wind capacity </a:t>
            </a:r>
            <a:r>
              <a:rPr lang="en-US" sz="2200" dirty="0">
                <a:solidFill>
                  <a:srgbClr val="C00000"/>
                </a:solidFill>
                <a:latin typeface="Gill Sans MT" panose="020B0502020104020203" pitchFamily="34" charset="0"/>
              </a:rPr>
              <a:t>experience </a:t>
            </a:r>
            <a:r>
              <a:rPr lang="en-US" sz="2200" dirty="0" smtClean="0">
                <a:solidFill>
                  <a:srgbClr val="C00000"/>
                </a:solidFill>
                <a:latin typeface="Gill Sans MT" panose="020B0502020104020203" pitchFamily="34" charset="0"/>
              </a:rPr>
              <a:t>“flashier” </a:t>
            </a:r>
            <a:r>
              <a:rPr lang="en-US" sz="2200" dirty="0" err="1">
                <a:solidFill>
                  <a:srgbClr val="C00000"/>
                </a:solidFill>
                <a:latin typeface="Gill Sans MT" panose="020B0502020104020203" pitchFamily="34" charset="0"/>
              </a:rPr>
              <a:t>streamflows</a:t>
            </a:r>
            <a:r>
              <a:rPr lang="en-US" sz="2200" dirty="0">
                <a:solidFill>
                  <a:srgbClr val="C00000"/>
                </a:solidFill>
                <a:latin typeface="Gill Sans MT" panose="020B0502020104020203" pitchFamily="34" charset="0"/>
              </a:rPr>
              <a:t> </a:t>
            </a:r>
          </a:p>
          <a:p>
            <a:pPr marL="285750" indent="-285750">
              <a:buFont typeface="Courier New" panose="02070309020205020404" pitchFamily="49" charset="0"/>
              <a:buChar char="o"/>
            </a:pPr>
            <a:endParaRPr lang="en-US" sz="2200" dirty="0">
              <a:latin typeface="Gill Sans MT" panose="020B0502020104020203" pitchFamily="34" charset="0"/>
            </a:endParaRPr>
          </a:p>
          <a:p>
            <a:pPr marL="285750" indent="-285750">
              <a:buFont typeface="Courier New" panose="02070309020205020404" pitchFamily="49" charset="0"/>
              <a:buChar char="o"/>
            </a:pPr>
            <a:r>
              <a:rPr lang="en-US" sz="2200" dirty="0">
                <a:latin typeface="Gill Sans MT" panose="020B0502020104020203" pitchFamily="34" charset="0"/>
              </a:rPr>
              <a:t>Marginal increase </a:t>
            </a:r>
            <a:r>
              <a:rPr lang="en-US" sz="2200" b="1" dirty="0" smtClean="0">
                <a:solidFill>
                  <a:srgbClr val="C00000"/>
                </a:solidFill>
                <a:latin typeface="Gill Sans MT" panose="020B0502020104020203" pitchFamily="34" charset="0"/>
              </a:rPr>
              <a:t>&lt;&lt;</a:t>
            </a:r>
            <a:r>
              <a:rPr lang="en-US" sz="2200" dirty="0" smtClean="0">
                <a:latin typeface="Gill Sans MT" panose="020B0502020104020203" pitchFamily="34" charset="0"/>
              </a:rPr>
              <a:t> </a:t>
            </a:r>
            <a:r>
              <a:rPr lang="en-US" sz="2200" dirty="0">
                <a:solidFill>
                  <a:srgbClr val="C00000"/>
                </a:solidFill>
                <a:latin typeface="Gill Sans MT" panose="020B0502020104020203" pitchFamily="34" charset="0"/>
              </a:rPr>
              <a:t>original impacts of the dam</a:t>
            </a:r>
          </a:p>
        </p:txBody>
      </p:sp>
      <p:sp>
        <p:nvSpPr>
          <p:cNvPr id="11" name="TextBox 10"/>
          <p:cNvSpPr txBox="1"/>
          <p:nvPr/>
        </p:nvSpPr>
        <p:spPr>
          <a:xfrm>
            <a:off x="531339" y="5426421"/>
            <a:ext cx="1461747" cy="400110"/>
          </a:xfrm>
          <a:prstGeom prst="rect">
            <a:avLst/>
          </a:prstGeom>
          <a:noFill/>
        </p:spPr>
        <p:txBody>
          <a:bodyPr wrap="none" rtlCol="0">
            <a:spAutoFit/>
          </a:bodyPr>
          <a:lstStyle/>
          <a:p>
            <a:r>
              <a:rPr lang="en-US" sz="2000" b="1" i="1" dirty="0" smtClean="0">
                <a:latin typeface="Gill Sans MT" panose="020B0502020104020203" pitchFamily="34" charset="0"/>
              </a:rPr>
              <a:t>Streamflow</a:t>
            </a:r>
            <a:endParaRPr lang="en-US" sz="2000" b="1" i="1" dirty="0">
              <a:latin typeface="Gill Sans MT" panose="020B0502020104020203" pitchFamily="34" charset="0"/>
            </a:endParaRPr>
          </a:p>
        </p:txBody>
      </p:sp>
    </p:spTree>
    <p:extLst>
      <p:ext uri="{BB962C8B-B14F-4D97-AF65-F5344CB8AC3E}">
        <p14:creationId xmlns:p14="http://schemas.microsoft.com/office/powerpoint/2010/main" val="58628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799 -0.0213 L 0.25017 -0.0169 " pathEditMode="relative" rAng="0" ptsTypes="AA">
                                      <p:cBhvr>
                                        <p:cTn id="6" dur="500" fill="hold"/>
                                        <p:tgtEl>
                                          <p:spTgt spid="18"/>
                                        </p:tgtEl>
                                        <p:attrNameLst>
                                          <p:attrName>ppt_x</p:attrName>
                                          <p:attrName>ppt_y</p:attrName>
                                        </p:attrNameLst>
                                      </p:cBhvr>
                                      <p:rCtr x="12899" y="208"/>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4"/>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fracking well"/>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2808620"/>
            <a:ext cx="9144000" cy="566588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5100" y="1982918"/>
            <a:ext cx="9291450" cy="825702"/>
            <a:chOff x="-65100" y="1982918"/>
            <a:chExt cx="9291450" cy="825702"/>
          </a:xfrm>
        </p:grpSpPr>
        <p:pic>
          <p:nvPicPr>
            <p:cNvPr id="5" name="Picture 4"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1" y="1982918"/>
              <a:ext cx="9144000" cy="182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15950" y="2625213"/>
              <a:ext cx="9170350" cy="1834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15950" y="2470355"/>
              <a:ext cx="9242300" cy="1848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51925" y="2301223"/>
              <a:ext cx="9242300" cy="1848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65100" y="2127201"/>
              <a:ext cx="9242300" cy="1848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65100" y="1339251"/>
            <a:ext cx="9291450" cy="825702"/>
            <a:chOff x="-65100" y="1982918"/>
            <a:chExt cx="9291450" cy="825702"/>
          </a:xfrm>
        </p:grpSpPr>
        <p:pic>
          <p:nvPicPr>
            <p:cNvPr id="12" name="Picture 11"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1" y="1982918"/>
              <a:ext cx="9144000" cy="1828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15950" y="2625213"/>
              <a:ext cx="9170350" cy="1834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15950" y="2470355"/>
              <a:ext cx="9242300" cy="1848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51925" y="2301223"/>
              <a:ext cx="9242300" cy="1848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65100" y="2127201"/>
              <a:ext cx="9242300" cy="1848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65100" y="577291"/>
            <a:ext cx="9291450" cy="825702"/>
            <a:chOff x="-65100" y="1982918"/>
            <a:chExt cx="9291450" cy="825702"/>
          </a:xfrm>
        </p:grpSpPr>
        <p:pic>
          <p:nvPicPr>
            <p:cNvPr id="18" name="Picture 17"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1" y="1982918"/>
              <a:ext cx="9144000" cy="1828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15950" y="2625213"/>
              <a:ext cx="9170350" cy="1834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15950" y="2470355"/>
              <a:ext cx="9242300" cy="1848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51925" y="2301223"/>
              <a:ext cx="9242300" cy="1848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65100" y="2127201"/>
              <a:ext cx="9242300" cy="1848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65100" y="-34419"/>
            <a:ext cx="9291450" cy="825702"/>
            <a:chOff x="-65100" y="1982918"/>
            <a:chExt cx="9291450" cy="825702"/>
          </a:xfrm>
        </p:grpSpPr>
        <p:pic>
          <p:nvPicPr>
            <p:cNvPr id="24" name="Picture 23"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1" y="1982918"/>
              <a:ext cx="9144000" cy="1828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15950" y="2625213"/>
              <a:ext cx="9170350" cy="18340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15950" y="2470355"/>
              <a:ext cx="9242300" cy="1848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51925" y="2301223"/>
              <a:ext cx="9242300" cy="18484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Image result for fracking well"/>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392" b="95384"/>
            <a:stretch/>
          </p:blipFill>
          <p:spPr bwMode="auto">
            <a:xfrm>
              <a:off x="-65100" y="2127201"/>
              <a:ext cx="9242300" cy="184846"/>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p:cNvSpPr txBox="1"/>
          <p:nvPr/>
        </p:nvSpPr>
        <p:spPr>
          <a:xfrm>
            <a:off x="332349" y="343859"/>
            <a:ext cx="8447401" cy="954107"/>
          </a:xfrm>
          <a:prstGeom prst="rect">
            <a:avLst/>
          </a:prstGeom>
          <a:noFill/>
        </p:spPr>
        <p:txBody>
          <a:bodyPr wrap="square" rtlCol="0">
            <a:spAutoFit/>
          </a:bodyPr>
          <a:lstStyle/>
          <a:p>
            <a:r>
              <a:rPr lang="en-US" sz="2800" b="1" dirty="0" smtClean="0">
                <a:solidFill>
                  <a:srgbClr val="0070C0"/>
                </a:solidFill>
                <a:latin typeface="Gill Sans MT" panose="020B0502020104020203" pitchFamily="34" charset="0"/>
              </a:rPr>
              <a:t>COULD FRACKING ALLEVIATE PRESSURE ON NATURAL FLOW REGIME IN RIVERS? </a:t>
            </a:r>
            <a:endParaRPr lang="en-US" sz="2800" b="1" dirty="0">
              <a:solidFill>
                <a:srgbClr val="0070C0"/>
              </a:solidFill>
              <a:latin typeface="Gill Sans MT" panose="020B0502020104020203" pitchFamily="34" charset="0"/>
            </a:endParaRPr>
          </a:p>
        </p:txBody>
      </p:sp>
      <p:sp>
        <p:nvSpPr>
          <p:cNvPr id="4" name="Rectangle 3"/>
          <p:cNvSpPr/>
          <p:nvPr/>
        </p:nvSpPr>
        <p:spPr>
          <a:xfrm>
            <a:off x="345524" y="1804035"/>
            <a:ext cx="8447401" cy="646331"/>
          </a:xfrm>
          <a:prstGeom prst="rect">
            <a:avLst/>
          </a:prstGeom>
        </p:spPr>
        <p:txBody>
          <a:bodyPr wrap="square">
            <a:spAutoFit/>
          </a:bodyPr>
          <a:lstStyle/>
          <a:p>
            <a:pPr marR="0">
              <a:spcBef>
                <a:spcPts val="0"/>
              </a:spcBef>
              <a:spcAft>
                <a:spcPts val="0"/>
              </a:spcAft>
            </a:pPr>
            <a:r>
              <a:rPr lang="en-US" dirty="0">
                <a:solidFill>
                  <a:srgbClr val="000000"/>
                </a:solidFill>
                <a:latin typeface="Gill Sans MT" panose="020B0502020104020203" pitchFamily="34" charset="0"/>
                <a:ea typeface="Calibri" panose="020F0502020204030204" pitchFamily="34" charset="0"/>
              </a:rPr>
              <a:t>Kern, J.D., </a:t>
            </a:r>
            <a:r>
              <a:rPr lang="en-US" dirty="0" err="1">
                <a:solidFill>
                  <a:srgbClr val="000000"/>
                </a:solidFill>
                <a:latin typeface="Gill Sans MT" panose="020B0502020104020203" pitchFamily="34" charset="0"/>
                <a:ea typeface="Calibri" panose="020F0502020204030204" pitchFamily="34" charset="0"/>
              </a:rPr>
              <a:t>Characklis</a:t>
            </a:r>
            <a:r>
              <a:rPr lang="en-US" dirty="0">
                <a:solidFill>
                  <a:srgbClr val="000000"/>
                </a:solidFill>
                <a:latin typeface="Gill Sans MT" panose="020B0502020104020203" pitchFamily="34" charset="0"/>
                <a:ea typeface="Calibri" panose="020F0502020204030204" pitchFamily="34" charset="0"/>
              </a:rPr>
              <a:t>, G.W. </a:t>
            </a:r>
            <a:r>
              <a:rPr lang="en-US" dirty="0" smtClean="0">
                <a:solidFill>
                  <a:srgbClr val="000000"/>
                </a:solidFill>
                <a:latin typeface="Gill Sans MT" panose="020B0502020104020203" pitchFamily="34" charset="0"/>
                <a:ea typeface="Calibri" panose="020F0502020204030204" pitchFamily="34" charset="0"/>
              </a:rPr>
              <a:t>(</a:t>
            </a:r>
            <a:r>
              <a:rPr lang="en-US" b="1" dirty="0" smtClean="0">
                <a:solidFill>
                  <a:srgbClr val="000000"/>
                </a:solidFill>
                <a:latin typeface="Gill Sans MT" panose="020B0502020104020203" pitchFamily="34" charset="0"/>
                <a:ea typeface="Calibri" panose="020F0502020204030204" pitchFamily="34" charset="0"/>
              </a:rPr>
              <a:t>2016</a:t>
            </a:r>
            <a:r>
              <a:rPr lang="en-US" dirty="0" smtClean="0">
                <a:solidFill>
                  <a:srgbClr val="000000"/>
                </a:solidFill>
                <a:latin typeface="Gill Sans MT" panose="020B0502020104020203" pitchFamily="34" charset="0"/>
                <a:ea typeface="Calibri" panose="020F0502020204030204" pitchFamily="34" charset="0"/>
              </a:rPr>
              <a:t>). </a:t>
            </a:r>
            <a:r>
              <a:rPr lang="en-US" dirty="0">
                <a:solidFill>
                  <a:srgbClr val="000000"/>
                </a:solidFill>
                <a:latin typeface="Gill Sans MT" panose="020B0502020104020203" pitchFamily="34" charset="0"/>
                <a:ea typeface="Calibri" panose="020F0502020204030204" pitchFamily="34" charset="0"/>
              </a:rPr>
              <a:t>“Low Natural Gas Prices and the Financial Cost of Ramp Rate Restrictions at Hydroelectric dams.” </a:t>
            </a:r>
            <a:r>
              <a:rPr lang="en-US" b="1" i="1" dirty="0">
                <a:solidFill>
                  <a:srgbClr val="000000"/>
                </a:solidFill>
                <a:latin typeface="Gill Sans MT" panose="020B0502020104020203" pitchFamily="34" charset="0"/>
                <a:ea typeface="Calibri" panose="020F0502020204030204" pitchFamily="34" charset="0"/>
              </a:rPr>
              <a:t>Energy </a:t>
            </a:r>
            <a:r>
              <a:rPr lang="en-US" b="1" i="1" dirty="0" smtClean="0">
                <a:solidFill>
                  <a:srgbClr val="000000"/>
                </a:solidFill>
                <a:latin typeface="Gill Sans MT" panose="020B0502020104020203" pitchFamily="34" charset="0"/>
                <a:ea typeface="Calibri" panose="020F0502020204030204" pitchFamily="34" charset="0"/>
              </a:rPr>
              <a:t>Economics</a:t>
            </a:r>
            <a:r>
              <a:rPr lang="en-US" i="1" dirty="0" smtClean="0">
                <a:solidFill>
                  <a:srgbClr val="000000"/>
                </a:solidFill>
                <a:latin typeface="Gill Sans MT" panose="020B0502020104020203" pitchFamily="34" charset="0"/>
                <a:ea typeface="Calibri" panose="020F0502020204030204" pitchFamily="34" charset="0"/>
              </a:rPr>
              <a:t>, </a:t>
            </a:r>
            <a:r>
              <a:rPr lang="en-US" dirty="0" smtClean="0">
                <a:solidFill>
                  <a:srgbClr val="000000"/>
                </a:solidFill>
                <a:latin typeface="Gill Sans MT" panose="020B0502020104020203" pitchFamily="34" charset="0"/>
                <a:ea typeface="Calibri" panose="020F0502020204030204" pitchFamily="34" charset="0"/>
              </a:rPr>
              <a:t>Vol. 61, pp. 340-350</a:t>
            </a:r>
            <a:endParaRPr lang="en-US" dirty="0">
              <a:solidFill>
                <a:srgbClr val="000000"/>
              </a:solidFill>
              <a:latin typeface="Gill Sans MT" panose="020B0502020104020203" pitchFamily="34" charset="0"/>
              <a:ea typeface="Calibri" panose="020F0502020204030204" pitchFamily="34" charset="0"/>
            </a:endParaRPr>
          </a:p>
        </p:txBody>
      </p:sp>
    </p:spTree>
    <p:extLst>
      <p:ext uri="{BB962C8B-B14F-4D97-AF65-F5344CB8AC3E}">
        <p14:creationId xmlns:p14="http://schemas.microsoft.com/office/powerpoint/2010/main" val="5699645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nvPr>
        </p:nvGraphicFramePr>
        <p:xfrm>
          <a:off x="0" y="833284"/>
          <a:ext cx="9144000" cy="60247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2046307772"/>
              </p:ext>
            </p:extLst>
          </p:nvPr>
        </p:nvGraphicFramePr>
        <p:xfrm>
          <a:off x="95416" y="206734"/>
          <a:ext cx="8420432" cy="675894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5027926" y="1725658"/>
            <a:ext cx="2767489" cy="369332"/>
          </a:xfrm>
          <a:prstGeom prst="rect">
            <a:avLst/>
          </a:prstGeom>
          <a:noFill/>
        </p:spPr>
        <p:txBody>
          <a:bodyPr wrap="none" rtlCol="0">
            <a:spAutoFit/>
          </a:bodyPr>
          <a:lstStyle/>
          <a:p>
            <a:r>
              <a:rPr lang="en-US" dirty="0" smtClean="0">
                <a:latin typeface="Gill Sans MT" panose="020B0502020104020203" pitchFamily="34" charset="0"/>
              </a:rPr>
              <a:t>Environmental Restrictions </a:t>
            </a:r>
            <a:endParaRPr lang="en-US" dirty="0">
              <a:latin typeface="Gill Sans MT" panose="020B0502020104020203" pitchFamily="34" charset="0"/>
            </a:endParaRPr>
          </a:p>
        </p:txBody>
      </p:sp>
      <p:cxnSp>
        <p:nvCxnSpPr>
          <p:cNvPr id="9" name="Straight Connector 8"/>
          <p:cNvCxnSpPr/>
          <p:nvPr/>
        </p:nvCxnSpPr>
        <p:spPr>
          <a:xfrm>
            <a:off x="4718210" y="1910324"/>
            <a:ext cx="30971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TextBox 2"/>
          <p:cNvSpPr txBox="1"/>
          <p:nvPr/>
        </p:nvSpPr>
        <p:spPr>
          <a:xfrm>
            <a:off x="1149411" y="5749411"/>
            <a:ext cx="8804564" cy="32316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500" dirty="0" smtClean="0">
                <a:latin typeface="Gill Sans MT" panose="020B0502020104020203" pitchFamily="34" charset="0"/>
                <a:cs typeface="Times New Roman" pitchFamily="18" charset="0"/>
              </a:rPr>
              <a:t>0               24              48              72</a:t>
            </a:r>
            <a:r>
              <a:rPr lang="en-US" sz="1500" dirty="0">
                <a:latin typeface="Gill Sans MT" panose="020B0502020104020203" pitchFamily="34" charset="0"/>
                <a:cs typeface="Times New Roman" pitchFamily="18" charset="0"/>
              </a:rPr>
              <a:t> </a:t>
            </a:r>
            <a:r>
              <a:rPr lang="en-US" sz="1500" dirty="0" smtClean="0">
                <a:latin typeface="Gill Sans MT" panose="020B0502020104020203" pitchFamily="34" charset="0"/>
                <a:cs typeface="Times New Roman" pitchFamily="18" charset="0"/>
              </a:rPr>
              <a:t>              96              120            144           168				</a:t>
            </a:r>
            <a:endParaRPr lang="en-US" sz="1500" dirty="0">
              <a:latin typeface="Gill Sans MT" panose="020B0502020104020203" pitchFamily="34" charset="0"/>
              <a:cs typeface="Times New Roman" pitchFamily="18" charset="0"/>
            </a:endParaRPr>
          </a:p>
        </p:txBody>
      </p:sp>
      <p:sp>
        <p:nvSpPr>
          <p:cNvPr id="14" name="TextBox 13"/>
          <p:cNvSpPr txBox="1"/>
          <p:nvPr/>
        </p:nvSpPr>
        <p:spPr>
          <a:xfrm>
            <a:off x="4200742" y="6015648"/>
            <a:ext cx="742511" cy="400110"/>
          </a:xfrm>
          <a:prstGeom prst="rect">
            <a:avLst/>
          </a:prstGeom>
          <a:noFill/>
        </p:spPr>
        <p:txBody>
          <a:bodyPr wrap="none" rtlCol="0">
            <a:spAutoFit/>
          </a:bodyPr>
          <a:lstStyle/>
          <a:p>
            <a:r>
              <a:rPr lang="en-US" sz="2000" dirty="0" smtClean="0">
                <a:latin typeface="Gill Sans MT" panose="020B0502020104020203" pitchFamily="34" charset="0"/>
              </a:rPr>
              <a:t>Hour</a:t>
            </a:r>
            <a:endParaRPr lang="en-US" sz="2000" dirty="0">
              <a:latin typeface="Gill Sans MT" panose="020B0502020104020203" pitchFamily="34" charset="0"/>
            </a:endParaRPr>
          </a:p>
        </p:txBody>
      </p:sp>
      <p:sp>
        <p:nvSpPr>
          <p:cNvPr id="15" name="TextBox 14"/>
          <p:cNvSpPr txBox="1"/>
          <p:nvPr/>
        </p:nvSpPr>
        <p:spPr>
          <a:xfrm>
            <a:off x="884902" y="401551"/>
            <a:ext cx="7374193" cy="830997"/>
          </a:xfrm>
          <a:prstGeom prst="rect">
            <a:avLst/>
          </a:prstGeom>
          <a:noFill/>
        </p:spPr>
        <p:txBody>
          <a:bodyPr wrap="square" rtlCol="0">
            <a:spAutoFit/>
          </a:bodyPr>
          <a:lstStyle/>
          <a:p>
            <a:r>
              <a:rPr lang="en-US" sz="2400" dirty="0" smtClean="0">
                <a:solidFill>
                  <a:srgbClr val="C00000"/>
                </a:solidFill>
                <a:latin typeface="Gill Sans MT" panose="020B0502020104020203" pitchFamily="34" charset="0"/>
              </a:rPr>
              <a:t>OPERATIONAL FLEXIBILITY OF DAMS LEADS TO USE AS A ‘PEAKING’ RESOURCE</a:t>
            </a:r>
            <a:endParaRPr lang="en-US" sz="2400" dirty="0">
              <a:solidFill>
                <a:srgbClr val="C00000"/>
              </a:solidFill>
              <a:latin typeface="Gill Sans MT" panose="020B0502020104020203" pitchFamily="34" charset="0"/>
            </a:endParaRPr>
          </a:p>
        </p:txBody>
      </p:sp>
    </p:spTree>
    <p:extLst>
      <p:ext uri="{BB962C8B-B14F-4D97-AF65-F5344CB8AC3E}">
        <p14:creationId xmlns:p14="http://schemas.microsoft.com/office/powerpoint/2010/main" val="369692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73742" y="88489"/>
          <a:ext cx="4677547" cy="357882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5"/>
          <p:cNvSpPr txBox="1"/>
          <p:nvPr/>
        </p:nvSpPr>
        <p:spPr>
          <a:xfrm>
            <a:off x="635254" y="2913854"/>
            <a:ext cx="3968551"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schemeClr val="tx1"/>
                </a:solidFill>
                <a:latin typeface="Gill Sans MT" panose="020B0502020104020203" pitchFamily="34" charset="0"/>
              </a:rPr>
              <a:t>0       24       48        72       96     120     144    168				</a:t>
            </a:r>
            <a:endParaRPr lang="en-US" sz="1400" dirty="0">
              <a:solidFill>
                <a:schemeClr val="tx1"/>
              </a:solidFill>
              <a:latin typeface="Gill Sans MT" panose="020B0502020104020203" pitchFamily="34" charset="0"/>
            </a:endParaRPr>
          </a:p>
        </p:txBody>
      </p:sp>
      <p:sp>
        <p:nvSpPr>
          <p:cNvPr id="4" name="TextBox 3"/>
          <p:cNvSpPr txBox="1"/>
          <p:nvPr/>
        </p:nvSpPr>
        <p:spPr>
          <a:xfrm>
            <a:off x="1949537" y="2069783"/>
            <a:ext cx="1601721"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latin typeface="Gill Sans MT" panose="020B0502020104020203" pitchFamily="34" charset="0"/>
              </a:rPr>
              <a:t>Off-peak hours</a:t>
            </a:r>
            <a:endParaRPr lang="en-US"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5" name="TextBox 4"/>
          <p:cNvSpPr txBox="1"/>
          <p:nvPr/>
        </p:nvSpPr>
        <p:spPr>
          <a:xfrm>
            <a:off x="2636243" y="571645"/>
            <a:ext cx="1104470" cy="338554"/>
          </a:xfrm>
          <a:prstGeom prst="rect">
            <a:avLst/>
          </a:prstGeom>
          <a:noFill/>
        </p:spPr>
        <p:txBody>
          <a:bodyPr wrap="none" rtlCol="0">
            <a:spAutoFit/>
          </a:bodyPr>
          <a:lstStyle/>
          <a:p>
            <a:r>
              <a:rPr lang="en-US" sz="1600" dirty="0" smtClean="0">
                <a:latin typeface="Gill Sans MT" panose="020B0502020104020203" pitchFamily="34" charset="0"/>
              </a:rPr>
              <a:t>Peak hours</a:t>
            </a:r>
            <a:endParaRPr lang="en-US" sz="1600" dirty="0">
              <a:latin typeface="Gill Sans MT" panose="020B0502020104020203" pitchFamily="34" charset="0"/>
            </a:endParaRPr>
          </a:p>
        </p:txBody>
      </p:sp>
      <p:cxnSp>
        <p:nvCxnSpPr>
          <p:cNvPr id="6" name="Straight Arrow Connector 5"/>
          <p:cNvCxnSpPr/>
          <p:nvPr/>
        </p:nvCxnSpPr>
        <p:spPr>
          <a:xfrm flipH="1">
            <a:off x="2306595" y="764005"/>
            <a:ext cx="329648" cy="22453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705923" y="787442"/>
            <a:ext cx="466335" cy="47582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1"/>
          </p:cNvCxnSpPr>
          <p:nvPr/>
        </p:nvCxnSpPr>
        <p:spPr>
          <a:xfrm flipH="1" flipV="1">
            <a:off x="1598141" y="1974780"/>
            <a:ext cx="351396" cy="279669"/>
          </a:xfrm>
          <a:prstGeom prst="straightConnector1">
            <a:avLst/>
          </a:prstGeom>
          <a:ln w="12700">
            <a:solidFill>
              <a:schemeClr val="bg1"/>
            </a:solidFill>
            <a:tailEnd type="triangl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4" idx="3"/>
          </p:cNvCxnSpPr>
          <p:nvPr/>
        </p:nvCxnSpPr>
        <p:spPr>
          <a:xfrm flipV="1">
            <a:off x="3551258" y="1962215"/>
            <a:ext cx="395968" cy="292234"/>
          </a:xfrm>
          <a:prstGeom prst="straightConnector1">
            <a:avLst/>
          </a:prstGeom>
          <a:ln w="12700">
            <a:solidFill>
              <a:schemeClr val="bg1"/>
            </a:solidFill>
            <a:tailEnd type="triangl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659522" y="241354"/>
            <a:ext cx="4917348" cy="3425956"/>
            <a:chOff x="4659522" y="241354"/>
            <a:chExt cx="4917348" cy="3425956"/>
          </a:xfrm>
        </p:grpSpPr>
        <p:graphicFrame>
          <p:nvGraphicFramePr>
            <p:cNvPr id="17" name="Chart 16"/>
            <p:cNvGraphicFramePr>
              <a:graphicFrameLocks/>
            </p:cNvGraphicFramePr>
            <p:nvPr>
              <p:extLst/>
            </p:nvPr>
          </p:nvGraphicFramePr>
          <p:xfrm>
            <a:off x="4659522" y="255538"/>
            <a:ext cx="4426647" cy="3411772"/>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p:cNvSpPr txBox="1"/>
            <p:nvPr/>
          </p:nvSpPr>
          <p:spPr>
            <a:xfrm>
              <a:off x="5437404" y="2930537"/>
              <a:ext cx="3476632" cy="307777"/>
            </a:xfrm>
            <a:prstGeom prst="rect">
              <a:avLst/>
            </a:prstGeom>
            <a:noFill/>
          </p:spPr>
          <p:txBody>
            <a:bodyPr wrap="square" rtlCol="0">
              <a:spAutoFit/>
            </a:bodyPr>
            <a:lstStyle/>
            <a:p>
              <a:r>
                <a:rPr lang="en-US" sz="1400" dirty="0" smtClean="0">
                  <a:latin typeface="Gill Sans MT" panose="020B0502020104020203" pitchFamily="34" charset="0"/>
                </a:rPr>
                <a:t>0	 5         10         15          20         25</a:t>
              </a:r>
              <a:endParaRPr lang="en-US" sz="1400" dirty="0">
                <a:latin typeface="Gill Sans MT" panose="020B0502020104020203" pitchFamily="34" charset="0"/>
              </a:endParaRPr>
            </a:p>
          </p:txBody>
        </p:sp>
        <p:cxnSp>
          <p:nvCxnSpPr>
            <p:cNvPr id="19" name="Straight Connector 18"/>
            <p:cNvCxnSpPr/>
            <p:nvPr/>
          </p:nvCxnSpPr>
          <p:spPr>
            <a:xfrm>
              <a:off x="8397261" y="902174"/>
              <a:ext cx="0" cy="201168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086428" y="241355"/>
              <a:ext cx="1490442" cy="584775"/>
            </a:xfrm>
            <a:prstGeom prst="rect">
              <a:avLst/>
            </a:prstGeom>
            <a:solidFill>
              <a:schemeClr val="bg1"/>
            </a:solidFill>
          </p:spPr>
          <p:txBody>
            <a:bodyPr wrap="square" rtlCol="0">
              <a:spAutoFit/>
            </a:bodyPr>
            <a:lstStyle/>
            <a:p>
              <a:r>
                <a:rPr lang="en-US" sz="1600" dirty="0" smtClean="0">
                  <a:latin typeface="Gill Sans MT" panose="020B0502020104020203" pitchFamily="34" charset="0"/>
                </a:rPr>
                <a:t>Peak </a:t>
              </a:r>
            </a:p>
            <a:p>
              <a:r>
                <a:rPr lang="en-US" sz="1600" dirty="0" smtClean="0">
                  <a:latin typeface="Gill Sans MT" panose="020B0502020104020203" pitchFamily="34" charset="0"/>
                </a:rPr>
                <a:t>Demand</a:t>
              </a:r>
              <a:endParaRPr lang="en-US" sz="1600" dirty="0">
                <a:latin typeface="Gill Sans MT" panose="020B0502020104020203" pitchFamily="34" charset="0"/>
              </a:endParaRPr>
            </a:p>
          </p:txBody>
        </p:sp>
        <p:cxnSp>
          <p:nvCxnSpPr>
            <p:cNvPr id="21" name="Straight Connector 20"/>
            <p:cNvCxnSpPr/>
            <p:nvPr/>
          </p:nvCxnSpPr>
          <p:spPr>
            <a:xfrm>
              <a:off x="7365660" y="881548"/>
              <a:ext cx="0" cy="201168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01635" y="241354"/>
              <a:ext cx="960831" cy="584775"/>
            </a:xfrm>
            <a:prstGeom prst="rect">
              <a:avLst/>
            </a:prstGeom>
            <a:noFill/>
          </p:spPr>
          <p:txBody>
            <a:bodyPr wrap="square" rtlCol="0">
              <a:spAutoFit/>
            </a:bodyPr>
            <a:lstStyle/>
            <a:p>
              <a:r>
                <a:rPr lang="en-US" sz="1600" dirty="0" smtClean="0">
                  <a:latin typeface="Gill Sans MT" panose="020B0502020104020203" pitchFamily="34" charset="0"/>
                </a:rPr>
                <a:t>Off-Peak </a:t>
              </a:r>
            </a:p>
            <a:p>
              <a:r>
                <a:rPr lang="en-US" sz="1600" dirty="0" smtClean="0">
                  <a:latin typeface="Gill Sans MT" panose="020B0502020104020203" pitchFamily="34" charset="0"/>
                </a:rPr>
                <a:t>Demand</a:t>
              </a:r>
              <a:endParaRPr lang="en-US" sz="1600" dirty="0">
                <a:latin typeface="Gill Sans MT" panose="020B0502020104020203" pitchFamily="34" charset="0"/>
              </a:endParaRPr>
            </a:p>
          </p:txBody>
        </p:sp>
        <p:cxnSp>
          <p:nvCxnSpPr>
            <p:cNvPr id="24" name="Straight Connector 23"/>
            <p:cNvCxnSpPr/>
            <p:nvPr/>
          </p:nvCxnSpPr>
          <p:spPr>
            <a:xfrm flipH="1">
              <a:off x="5559663" y="2214163"/>
              <a:ext cx="2834640" cy="0"/>
            </a:xfrm>
            <a:prstGeom prst="line">
              <a:avLst/>
            </a:prstGeom>
            <a:ln w="190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562363" y="2676723"/>
              <a:ext cx="1828800" cy="0"/>
            </a:xfrm>
            <a:prstGeom prst="line">
              <a:avLst/>
            </a:prstGeom>
            <a:ln w="190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009325" y="2215169"/>
              <a:ext cx="364" cy="457200"/>
            </a:xfrm>
            <a:prstGeom prst="straightConnector1">
              <a:avLst/>
            </a:prstGeom>
            <a:ln w="12700">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140079" y="1553919"/>
              <a:ext cx="2229323" cy="584775"/>
            </a:xfrm>
            <a:prstGeom prst="rect">
              <a:avLst/>
            </a:prstGeom>
            <a:noFill/>
          </p:spPr>
          <p:txBody>
            <a:bodyPr wrap="square" rtlCol="0">
              <a:spAutoFit/>
            </a:bodyPr>
            <a:lstStyle/>
            <a:p>
              <a:r>
                <a:rPr lang="en-US" sz="1600" dirty="0" smtClean="0">
                  <a:solidFill>
                    <a:srgbClr val="00B050"/>
                  </a:solidFill>
                  <a:latin typeface="Gill Sans MT" panose="020B0502020104020203" pitchFamily="34" charset="0"/>
                </a:rPr>
                <a:t>Spread = </a:t>
              </a:r>
            </a:p>
            <a:p>
              <a:r>
                <a:rPr lang="en-US" sz="1600" dirty="0" smtClean="0">
                  <a:solidFill>
                    <a:srgbClr val="00B050"/>
                  </a:solidFill>
                  <a:latin typeface="Gill Sans MT" panose="020B0502020104020203" pitchFamily="34" charset="0"/>
                </a:rPr>
                <a:t>$65/MWh</a:t>
              </a:r>
              <a:endParaRPr lang="en-US" sz="1600" dirty="0">
                <a:solidFill>
                  <a:srgbClr val="00B050"/>
                </a:solidFill>
                <a:latin typeface="Gill Sans MT" panose="020B0502020104020203" pitchFamily="34" charset="0"/>
              </a:endParaRPr>
            </a:p>
          </p:txBody>
        </p:sp>
      </p:grpSp>
      <p:grpSp>
        <p:nvGrpSpPr>
          <p:cNvPr id="68" name="Group 67"/>
          <p:cNvGrpSpPr/>
          <p:nvPr/>
        </p:nvGrpSpPr>
        <p:grpSpPr>
          <a:xfrm>
            <a:off x="4659521" y="3437074"/>
            <a:ext cx="4463359" cy="3411772"/>
            <a:chOff x="4659521" y="3437074"/>
            <a:chExt cx="4463359" cy="3411772"/>
          </a:xfrm>
        </p:grpSpPr>
        <p:graphicFrame>
          <p:nvGraphicFramePr>
            <p:cNvPr id="52" name="Chart 51"/>
            <p:cNvGraphicFramePr>
              <a:graphicFrameLocks/>
            </p:cNvGraphicFramePr>
            <p:nvPr>
              <p:extLst/>
            </p:nvPr>
          </p:nvGraphicFramePr>
          <p:xfrm>
            <a:off x="4659521" y="3437074"/>
            <a:ext cx="4463359" cy="3411772"/>
          </p:xfrm>
          <a:graphic>
            <a:graphicData uri="http://schemas.openxmlformats.org/drawingml/2006/chart">
              <c:chart xmlns:c="http://schemas.openxmlformats.org/drawingml/2006/chart" xmlns:r="http://schemas.openxmlformats.org/officeDocument/2006/relationships" r:id="rId5"/>
            </a:graphicData>
          </a:graphic>
        </p:graphicFrame>
        <p:grpSp>
          <p:nvGrpSpPr>
            <p:cNvPr id="40" name="Group 39"/>
            <p:cNvGrpSpPr/>
            <p:nvPr/>
          </p:nvGrpSpPr>
          <p:grpSpPr>
            <a:xfrm>
              <a:off x="5721606" y="3807631"/>
              <a:ext cx="3385251" cy="2226746"/>
              <a:chOff x="1490818" y="788616"/>
              <a:chExt cx="7586814" cy="4314146"/>
            </a:xfrm>
          </p:grpSpPr>
          <p:sp>
            <p:nvSpPr>
              <p:cNvPr id="41" name="Freeform 40"/>
              <p:cNvSpPr/>
              <p:nvPr/>
            </p:nvSpPr>
            <p:spPr>
              <a:xfrm>
                <a:off x="1490818" y="899652"/>
                <a:ext cx="7011628" cy="4203110"/>
              </a:xfrm>
              <a:custGeom>
                <a:avLst/>
                <a:gdLst>
                  <a:gd name="connsiteX0" fmla="*/ 0 w 6012873"/>
                  <a:gd name="connsiteY0" fmla="*/ 3629891 h 3629891"/>
                  <a:gd name="connsiteX1" fmla="*/ 1801091 w 6012873"/>
                  <a:gd name="connsiteY1" fmla="*/ 3560618 h 3629891"/>
                  <a:gd name="connsiteX2" fmla="*/ 2951018 w 6012873"/>
                  <a:gd name="connsiteY2" fmla="*/ 3408218 h 3629891"/>
                  <a:gd name="connsiteX3" fmla="*/ 4350327 w 6012873"/>
                  <a:gd name="connsiteY3" fmla="*/ 3311236 h 3629891"/>
                  <a:gd name="connsiteX4" fmla="*/ 5167745 w 6012873"/>
                  <a:gd name="connsiteY4" fmla="*/ 3048000 h 3629891"/>
                  <a:gd name="connsiteX5" fmla="*/ 5514109 w 6012873"/>
                  <a:gd name="connsiteY5" fmla="*/ 1939636 h 3629891"/>
                  <a:gd name="connsiteX6" fmla="*/ 6012873 w 6012873"/>
                  <a:gd name="connsiteY6" fmla="*/ 0 h 3629891"/>
                  <a:gd name="connsiteX7" fmla="*/ 6012873 w 6012873"/>
                  <a:gd name="connsiteY7" fmla="*/ 0 h 36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2873" h="3629891">
                    <a:moveTo>
                      <a:pt x="0" y="3629891"/>
                    </a:moveTo>
                    <a:cubicBezTo>
                      <a:pt x="654627" y="3613727"/>
                      <a:pt x="1309255" y="3597563"/>
                      <a:pt x="1801091" y="3560618"/>
                    </a:cubicBezTo>
                    <a:cubicBezTo>
                      <a:pt x="2292927" y="3523673"/>
                      <a:pt x="2526145" y="3449782"/>
                      <a:pt x="2951018" y="3408218"/>
                    </a:cubicBezTo>
                    <a:cubicBezTo>
                      <a:pt x="3375891" y="3366654"/>
                      <a:pt x="3980873" y="3371272"/>
                      <a:pt x="4350327" y="3311236"/>
                    </a:cubicBezTo>
                    <a:cubicBezTo>
                      <a:pt x="4719781" y="3251200"/>
                      <a:pt x="4973781" y="3276600"/>
                      <a:pt x="5167745" y="3048000"/>
                    </a:cubicBezTo>
                    <a:cubicBezTo>
                      <a:pt x="5361709" y="2819400"/>
                      <a:pt x="5373254" y="2447636"/>
                      <a:pt x="5514109" y="1939636"/>
                    </a:cubicBezTo>
                    <a:cubicBezTo>
                      <a:pt x="5654964" y="1431636"/>
                      <a:pt x="6012873" y="0"/>
                      <a:pt x="6012873" y="0"/>
                    </a:cubicBezTo>
                    <a:lnTo>
                      <a:pt x="6012873" y="0"/>
                    </a:lnTo>
                  </a:path>
                </a:pathLst>
              </a:custGeom>
              <a:noFill/>
              <a:ln w="349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382000" y="788616"/>
                <a:ext cx="695632" cy="1423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5437404" y="6112073"/>
              <a:ext cx="3476632" cy="307777"/>
            </a:xfrm>
            <a:prstGeom prst="rect">
              <a:avLst/>
            </a:prstGeom>
            <a:noFill/>
          </p:spPr>
          <p:txBody>
            <a:bodyPr wrap="square" rtlCol="0">
              <a:spAutoFit/>
            </a:bodyPr>
            <a:lstStyle/>
            <a:p>
              <a:r>
                <a:rPr lang="en-US" sz="1400" dirty="0" smtClean="0">
                  <a:latin typeface="Gill Sans MT" panose="020B0502020104020203" pitchFamily="34" charset="0"/>
                </a:rPr>
                <a:t>0	 5         10         15          20         25</a:t>
              </a:r>
              <a:endParaRPr lang="en-US" sz="1400" dirty="0">
                <a:latin typeface="Gill Sans MT" panose="020B0502020104020203" pitchFamily="34" charset="0"/>
              </a:endParaRPr>
            </a:p>
          </p:txBody>
        </p:sp>
        <p:cxnSp>
          <p:nvCxnSpPr>
            <p:cNvPr id="54" name="Straight Connector 53"/>
            <p:cNvCxnSpPr/>
            <p:nvPr/>
          </p:nvCxnSpPr>
          <p:spPr>
            <a:xfrm>
              <a:off x="8433972" y="4083710"/>
              <a:ext cx="0" cy="201168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402371" y="4063084"/>
              <a:ext cx="0" cy="201168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594055" y="5689253"/>
              <a:ext cx="2834640" cy="0"/>
            </a:xfrm>
            <a:prstGeom prst="line">
              <a:avLst/>
            </a:prstGeom>
            <a:ln w="190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571657" y="5882973"/>
              <a:ext cx="1828800" cy="0"/>
            </a:xfrm>
            <a:prstGeom prst="line">
              <a:avLst/>
            </a:prstGeom>
            <a:ln w="190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907220" y="4996607"/>
              <a:ext cx="2229323" cy="584775"/>
            </a:xfrm>
            <a:prstGeom prst="rect">
              <a:avLst/>
            </a:prstGeom>
            <a:noFill/>
          </p:spPr>
          <p:txBody>
            <a:bodyPr wrap="square" rtlCol="0">
              <a:spAutoFit/>
            </a:bodyPr>
            <a:lstStyle/>
            <a:p>
              <a:r>
                <a:rPr lang="en-US" sz="1600" dirty="0" smtClean="0">
                  <a:solidFill>
                    <a:srgbClr val="00B050"/>
                  </a:solidFill>
                  <a:latin typeface="Gill Sans MT" panose="020B0502020104020203" pitchFamily="34" charset="0"/>
                </a:rPr>
                <a:t>Spread = </a:t>
              </a:r>
            </a:p>
            <a:p>
              <a:r>
                <a:rPr lang="en-US" sz="1600" dirty="0" smtClean="0">
                  <a:solidFill>
                    <a:srgbClr val="00B050"/>
                  </a:solidFill>
                  <a:latin typeface="Gill Sans MT" panose="020B0502020104020203" pitchFamily="34" charset="0"/>
                </a:rPr>
                <a:t>$30/MWh</a:t>
              </a:r>
              <a:endParaRPr lang="en-US" sz="1600" dirty="0">
                <a:solidFill>
                  <a:srgbClr val="00B050"/>
                </a:solidFill>
                <a:latin typeface="Gill Sans MT" panose="020B0502020104020203" pitchFamily="34" charset="0"/>
              </a:endParaRPr>
            </a:p>
          </p:txBody>
        </p:sp>
      </p:grpSp>
      <p:graphicFrame>
        <p:nvGraphicFramePr>
          <p:cNvPr id="31" name="Chart 30"/>
          <p:cNvGraphicFramePr>
            <a:graphicFrameLocks/>
          </p:cNvGraphicFramePr>
          <p:nvPr>
            <p:extLst/>
          </p:nvPr>
        </p:nvGraphicFramePr>
        <p:xfrm>
          <a:off x="169735" y="3437074"/>
          <a:ext cx="4434069" cy="3411772"/>
        </p:xfrm>
        <a:graphic>
          <a:graphicData uri="http://schemas.openxmlformats.org/drawingml/2006/chart">
            <c:chart xmlns:c="http://schemas.openxmlformats.org/drawingml/2006/chart" xmlns:r="http://schemas.openxmlformats.org/officeDocument/2006/relationships" r:id="rId6"/>
          </a:graphicData>
        </a:graphic>
      </p:graphicFrame>
      <p:sp>
        <p:nvSpPr>
          <p:cNvPr id="43" name="TextBox 42"/>
          <p:cNvSpPr txBox="1"/>
          <p:nvPr/>
        </p:nvSpPr>
        <p:spPr>
          <a:xfrm>
            <a:off x="953532" y="6132273"/>
            <a:ext cx="3593730" cy="307777"/>
          </a:xfrm>
          <a:prstGeom prst="rect">
            <a:avLst/>
          </a:prstGeom>
          <a:noFill/>
        </p:spPr>
        <p:txBody>
          <a:bodyPr wrap="square" rtlCol="0">
            <a:spAutoFit/>
          </a:bodyPr>
          <a:lstStyle/>
          <a:p>
            <a:r>
              <a:rPr lang="en-US" sz="1400" dirty="0" smtClean="0">
                <a:latin typeface="Gill Sans MT" panose="020B0502020104020203" pitchFamily="34" charset="0"/>
              </a:rPr>
              <a:t>0	 5         10         15          20         25</a:t>
            </a:r>
            <a:endParaRPr lang="en-US" sz="1400" dirty="0">
              <a:latin typeface="Gill Sans MT" panose="020B0502020104020203" pitchFamily="34" charset="0"/>
            </a:endParaRPr>
          </a:p>
        </p:txBody>
      </p:sp>
      <p:sp>
        <p:nvSpPr>
          <p:cNvPr id="46" name="TextBox 45"/>
          <p:cNvSpPr txBox="1"/>
          <p:nvPr/>
        </p:nvSpPr>
        <p:spPr>
          <a:xfrm>
            <a:off x="2372159" y="5473547"/>
            <a:ext cx="703805" cy="338554"/>
          </a:xfrm>
          <a:prstGeom prst="rect">
            <a:avLst/>
          </a:prstGeom>
          <a:noFill/>
        </p:spPr>
        <p:txBody>
          <a:bodyPr wrap="square" rtlCol="0">
            <a:spAutoFit/>
          </a:bodyPr>
          <a:lstStyle/>
          <a:p>
            <a:pPr algn="ctr"/>
            <a:r>
              <a:rPr lang="en-US" sz="1600" b="1" dirty="0" smtClean="0">
                <a:latin typeface="Gill Sans MT" panose="020B0502020104020203" pitchFamily="34" charset="0"/>
              </a:rPr>
              <a:t>Coal</a:t>
            </a:r>
            <a:endParaRPr lang="en-US" sz="1600" b="1" dirty="0">
              <a:latin typeface="Gill Sans MT" panose="020B0502020104020203" pitchFamily="34" charset="0"/>
            </a:endParaRPr>
          </a:p>
        </p:txBody>
      </p:sp>
      <p:sp>
        <p:nvSpPr>
          <p:cNvPr id="47" name="TextBox 46"/>
          <p:cNvSpPr txBox="1"/>
          <p:nvPr/>
        </p:nvSpPr>
        <p:spPr>
          <a:xfrm>
            <a:off x="3052271" y="5008039"/>
            <a:ext cx="943950" cy="584775"/>
          </a:xfrm>
          <a:prstGeom prst="rect">
            <a:avLst/>
          </a:prstGeom>
          <a:noFill/>
        </p:spPr>
        <p:txBody>
          <a:bodyPr wrap="square" rtlCol="0">
            <a:spAutoFit/>
          </a:bodyPr>
          <a:lstStyle/>
          <a:p>
            <a:pPr algn="ctr"/>
            <a:r>
              <a:rPr lang="en-US" sz="1600" b="1" dirty="0" smtClean="0">
                <a:latin typeface="Gill Sans MT" panose="020B0502020104020203" pitchFamily="34" charset="0"/>
              </a:rPr>
              <a:t>Natural </a:t>
            </a:r>
          </a:p>
          <a:p>
            <a:pPr algn="ctr"/>
            <a:r>
              <a:rPr lang="en-US" sz="1600" b="1" dirty="0" smtClean="0">
                <a:latin typeface="Gill Sans MT" panose="020B0502020104020203" pitchFamily="34" charset="0"/>
              </a:rPr>
              <a:t>Gas</a:t>
            </a:r>
            <a:endParaRPr lang="en-US" sz="1600" b="1" dirty="0">
              <a:latin typeface="Gill Sans MT" panose="020B0502020104020203" pitchFamily="34" charset="0"/>
            </a:endParaRPr>
          </a:p>
        </p:txBody>
      </p:sp>
      <p:grpSp>
        <p:nvGrpSpPr>
          <p:cNvPr id="63" name="Group 62"/>
          <p:cNvGrpSpPr/>
          <p:nvPr/>
        </p:nvGrpSpPr>
        <p:grpSpPr>
          <a:xfrm>
            <a:off x="1199054" y="3820358"/>
            <a:ext cx="3385251" cy="2226746"/>
            <a:chOff x="1490818" y="788616"/>
            <a:chExt cx="7586814" cy="4314146"/>
          </a:xfrm>
        </p:grpSpPr>
        <p:sp>
          <p:nvSpPr>
            <p:cNvPr id="64" name="Freeform 63"/>
            <p:cNvSpPr/>
            <p:nvPr/>
          </p:nvSpPr>
          <p:spPr>
            <a:xfrm>
              <a:off x="1490818" y="899652"/>
              <a:ext cx="7011628" cy="4203110"/>
            </a:xfrm>
            <a:custGeom>
              <a:avLst/>
              <a:gdLst>
                <a:gd name="connsiteX0" fmla="*/ 0 w 6012873"/>
                <a:gd name="connsiteY0" fmla="*/ 3629891 h 3629891"/>
                <a:gd name="connsiteX1" fmla="*/ 1801091 w 6012873"/>
                <a:gd name="connsiteY1" fmla="*/ 3560618 h 3629891"/>
                <a:gd name="connsiteX2" fmla="*/ 2951018 w 6012873"/>
                <a:gd name="connsiteY2" fmla="*/ 3408218 h 3629891"/>
                <a:gd name="connsiteX3" fmla="*/ 4350327 w 6012873"/>
                <a:gd name="connsiteY3" fmla="*/ 3311236 h 3629891"/>
                <a:gd name="connsiteX4" fmla="*/ 5167745 w 6012873"/>
                <a:gd name="connsiteY4" fmla="*/ 3048000 h 3629891"/>
                <a:gd name="connsiteX5" fmla="*/ 5514109 w 6012873"/>
                <a:gd name="connsiteY5" fmla="*/ 1939636 h 3629891"/>
                <a:gd name="connsiteX6" fmla="*/ 6012873 w 6012873"/>
                <a:gd name="connsiteY6" fmla="*/ 0 h 3629891"/>
                <a:gd name="connsiteX7" fmla="*/ 6012873 w 6012873"/>
                <a:gd name="connsiteY7" fmla="*/ 0 h 36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2873" h="3629891">
                  <a:moveTo>
                    <a:pt x="0" y="3629891"/>
                  </a:moveTo>
                  <a:cubicBezTo>
                    <a:pt x="654627" y="3613727"/>
                    <a:pt x="1309255" y="3597563"/>
                    <a:pt x="1801091" y="3560618"/>
                  </a:cubicBezTo>
                  <a:cubicBezTo>
                    <a:pt x="2292927" y="3523673"/>
                    <a:pt x="2526145" y="3449782"/>
                    <a:pt x="2951018" y="3408218"/>
                  </a:cubicBezTo>
                  <a:cubicBezTo>
                    <a:pt x="3375891" y="3366654"/>
                    <a:pt x="3980873" y="3371272"/>
                    <a:pt x="4350327" y="3311236"/>
                  </a:cubicBezTo>
                  <a:cubicBezTo>
                    <a:pt x="4719781" y="3251200"/>
                    <a:pt x="4973781" y="3276600"/>
                    <a:pt x="5167745" y="3048000"/>
                  </a:cubicBezTo>
                  <a:cubicBezTo>
                    <a:pt x="5361709" y="2819400"/>
                    <a:pt x="5373254" y="2447636"/>
                    <a:pt x="5514109" y="1939636"/>
                  </a:cubicBezTo>
                  <a:cubicBezTo>
                    <a:pt x="5654964" y="1431636"/>
                    <a:pt x="6012873" y="0"/>
                    <a:pt x="6012873" y="0"/>
                  </a:cubicBezTo>
                  <a:lnTo>
                    <a:pt x="6012873" y="0"/>
                  </a:lnTo>
                </a:path>
              </a:pathLst>
            </a:custGeom>
            <a:noFill/>
            <a:ln w="349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382000" y="788616"/>
              <a:ext cx="695632" cy="1423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xtBox 68"/>
          <p:cNvSpPr txBox="1"/>
          <p:nvPr/>
        </p:nvSpPr>
        <p:spPr>
          <a:xfrm>
            <a:off x="4312391" y="5835075"/>
            <a:ext cx="1023381" cy="584775"/>
          </a:xfrm>
          <a:prstGeom prst="rect">
            <a:avLst/>
          </a:prstGeom>
          <a:noFill/>
        </p:spPr>
        <p:txBody>
          <a:bodyPr wrap="square" rtlCol="0">
            <a:spAutoFit/>
          </a:bodyPr>
          <a:lstStyle/>
          <a:p>
            <a:pPr algn="ctr"/>
            <a:r>
              <a:rPr lang="en-US" sz="1600" dirty="0" smtClean="0">
                <a:solidFill>
                  <a:srgbClr val="FF0000"/>
                </a:solidFill>
                <a:latin typeface="Gill Sans MT" panose="020B0502020104020203" pitchFamily="34" charset="0"/>
              </a:rPr>
              <a:t>Low gas prices</a:t>
            </a:r>
            <a:endParaRPr lang="en-US" sz="1600" dirty="0">
              <a:solidFill>
                <a:srgbClr val="FF0000"/>
              </a:solidFill>
              <a:latin typeface="Gill Sans MT" panose="020B0502020104020203" pitchFamily="34" charset="0"/>
            </a:endParaRPr>
          </a:p>
        </p:txBody>
      </p:sp>
      <p:cxnSp>
        <p:nvCxnSpPr>
          <p:cNvPr id="71" name="Straight Arrow Connector 70"/>
          <p:cNvCxnSpPr/>
          <p:nvPr/>
        </p:nvCxnSpPr>
        <p:spPr>
          <a:xfrm flipH="1" flipV="1">
            <a:off x="3964255" y="5728299"/>
            <a:ext cx="468201" cy="180464"/>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49551" y="531147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7230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69"/>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P spid="43" grpId="0"/>
      <p:bldP spid="46" grpId="0"/>
      <p:bldP spid="47" grpId="0"/>
      <p:bldP spid="69" grpId="0"/>
      <p:bldP spid="69" grpId="1"/>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140110" y="3237271"/>
          <a:ext cx="8723671" cy="36870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3318162862"/>
              </p:ext>
            </p:extLst>
          </p:nvPr>
        </p:nvGraphicFramePr>
        <p:xfrm>
          <a:off x="641555" y="213852"/>
          <a:ext cx="5375786" cy="308241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rot="16200000">
            <a:off x="-540439" y="1399827"/>
            <a:ext cx="2162772" cy="369332"/>
          </a:xfrm>
          <a:prstGeom prst="rect">
            <a:avLst/>
          </a:prstGeom>
          <a:noFill/>
        </p:spPr>
        <p:txBody>
          <a:bodyPr wrap="none" rtlCol="0">
            <a:spAutoFit/>
          </a:bodyPr>
          <a:lstStyle/>
          <a:p>
            <a:r>
              <a:rPr lang="en-US" dirty="0" smtClean="0">
                <a:latin typeface="Gill Sans MT" panose="020B0502020104020203" pitchFamily="34" charset="0"/>
              </a:rPr>
              <a:t>Gas Price ($/MMBtu)</a:t>
            </a:r>
            <a:endParaRPr lang="en-US" dirty="0">
              <a:latin typeface="Gill Sans MT" panose="020B0502020104020203" pitchFamily="34" charset="0"/>
            </a:endParaRPr>
          </a:p>
        </p:txBody>
      </p:sp>
      <p:grpSp>
        <p:nvGrpSpPr>
          <p:cNvPr id="10" name="Group 9"/>
          <p:cNvGrpSpPr/>
          <p:nvPr/>
        </p:nvGrpSpPr>
        <p:grpSpPr>
          <a:xfrm>
            <a:off x="6114514" y="652582"/>
            <a:ext cx="2782956" cy="1792880"/>
            <a:chOff x="6114514" y="652582"/>
            <a:chExt cx="2782956" cy="1792880"/>
          </a:xfrm>
        </p:grpSpPr>
        <p:sp>
          <p:nvSpPr>
            <p:cNvPr id="6" name="Rounded Rectangle 5"/>
            <p:cNvSpPr/>
            <p:nvPr/>
          </p:nvSpPr>
          <p:spPr>
            <a:xfrm>
              <a:off x="6114514" y="652582"/>
              <a:ext cx="2782956" cy="179288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261414" y="741365"/>
              <a:ext cx="2586465" cy="1631216"/>
            </a:xfrm>
            <a:prstGeom prst="rect">
              <a:avLst/>
            </a:prstGeom>
            <a:noFill/>
          </p:spPr>
          <p:txBody>
            <a:bodyPr wrap="square" rtlCol="0">
              <a:spAutoFit/>
            </a:bodyPr>
            <a:lstStyle/>
            <a:p>
              <a:r>
                <a:rPr lang="en-US" sz="2000" dirty="0" smtClean="0">
                  <a:solidFill>
                    <a:schemeClr val="bg1"/>
                  </a:solidFill>
                  <a:effectLst>
                    <a:outerShdw blurRad="38100" dist="38100" dir="2700000" algn="tl">
                      <a:srgbClr val="000000">
                        <a:alpha val="43137"/>
                      </a:srgbClr>
                    </a:outerShdw>
                  </a:effectLst>
                  <a:latin typeface="Gill Sans MT" panose="020B0502020104020203" pitchFamily="34" charset="0"/>
                </a:rPr>
                <a:t>Can low natural gas prices be exploited to impose </a:t>
              </a:r>
              <a:r>
                <a:rPr lang="en-US" sz="2000" b="1" dirty="0" smtClean="0">
                  <a:solidFill>
                    <a:schemeClr val="bg1"/>
                  </a:solidFill>
                  <a:effectLst>
                    <a:outerShdw blurRad="38100" dist="38100" dir="2700000" algn="tl">
                      <a:srgbClr val="000000">
                        <a:alpha val="43137"/>
                      </a:srgbClr>
                    </a:outerShdw>
                  </a:effectLst>
                  <a:latin typeface="Gill Sans MT" panose="020B0502020104020203" pitchFamily="34" charset="0"/>
                </a:rPr>
                <a:t>more natural flow regimes </a:t>
              </a:r>
              <a:r>
                <a:rPr lang="en-US" sz="2000" dirty="0" smtClean="0">
                  <a:solidFill>
                    <a:schemeClr val="bg1"/>
                  </a:solidFill>
                  <a:effectLst>
                    <a:outerShdw blurRad="38100" dist="38100" dir="2700000" algn="tl">
                      <a:srgbClr val="000000">
                        <a:alpha val="43137"/>
                      </a:srgbClr>
                    </a:outerShdw>
                  </a:effectLst>
                  <a:latin typeface="Gill Sans MT" panose="020B0502020104020203" pitchFamily="34" charset="0"/>
                </a:rPr>
                <a:t>at dams? </a:t>
              </a:r>
              <a:endParaRPr lang="en-US" sz="2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grpSp>
      <p:sp>
        <p:nvSpPr>
          <p:cNvPr id="4" name="TextBox 3"/>
          <p:cNvSpPr txBox="1"/>
          <p:nvPr/>
        </p:nvSpPr>
        <p:spPr>
          <a:xfrm>
            <a:off x="2073236" y="402463"/>
            <a:ext cx="966803" cy="523220"/>
          </a:xfrm>
          <a:prstGeom prst="rect">
            <a:avLst/>
          </a:prstGeom>
          <a:noFill/>
        </p:spPr>
        <p:txBody>
          <a:bodyPr wrap="none" rtlCol="0">
            <a:spAutoFit/>
          </a:bodyPr>
          <a:lstStyle/>
          <a:p>
            <a:r>
              <a:rPr lang="en-US" sz="1400" dirty="0" smtClean="0">
                <a:latin typeface="Gill Sans MT" panose="020B0502020104020203" pitchFamily="34" charset="0"/>
              </a:rPr>
              <a:t>Hurricane </a:t>
            </a:r>
          </a:p>
          <a:p>
            <a:r>
              <a:rPr lang="en-US" sz="1400" dirty="0" smtClean="0">
                <a:latin typeface="Gill Sans MT" panose="020B0502020104020203" pitchFamily="34" charset="0"/>
              </a:rPr>
              <a:t>Katrina</a:t>
            </a:r>
            <a:endParaRPr lang="en-US" sz="1400" dirty="0">
              <a:latin typeface="Gill Sans MT" panose="020B0502020104020203" pitchFamily="34" charset="0"/>
            </a:endParaRPr>
          </a:p>
        </p:txBody>
      </p:sp>
      <p:sp>
        <p:nvSpPr>
          <p:cNvPr id="8" name="TextBox 7"/>
          <p:cNvSpPr txBox="1"/>
          <p:nvPr/>
        </p:nvSpPr>
        <p:spPr>
          <a:xfrm>
            <a:off x="3475363" y="800967"/>
            <a:ext cx="861133" cy="523220"/>
          </a:xfrm>
          <a:prstGeom prst="rect">
            <a:avLst/>
          </a:prstGeom>
          <a:noFill/>
        </p:spPr>
        <p:txBody>
          <a:bodyPr wrap="none" rtlCol="0">
            <a:spAutoFit/>
          </a:bodyPr>
          <a:lstStyle/>
          <a:p>
            <a:r>
              <a:rPr lang="en-US" sz="1400" dirty="0" smtClean="0">
                <a:latin typeface="Gill Sans MT" panose="020B0502020104020203" pitchFamily="34" charset="0"/>
              </a:rPr>
              <a:t>Financial </a:t>
            </a:r>
          </a:p>
          <a:p>
            <a:r>
              <a:rPr lang="en-US" sz="1400" dirty="0" smtClean="0">
                <a:latin typeface="Gill Sans MT" panose="020B0502020104020203" pitchFamily="34" charset="0"/>
              </a:rPr>
              <a:t>Crisis</a:t>
            </a:r>
            <a:endParaRPr lang="en-US" sz="1400" dirty="0">
              <a:latin typeface="Gill Sans MT" panose="020B0502020104020203" pitchFamily="34" charset="0"/>
            </a:endParaRPr>
          </a:p>
        </p:txBody>
      </p:sp>
      <p:sp>
        <p:nvSpPr>
          <p:cNvPr id="9" name="TextBox 8"/>
          <p:cNvSpPr txBox="1"/>
          <p:nvPr/>
        </p:nvSpPr>
        <p:spPr>
          <a:xfrm>
            <a:off x="4474351" y="1697562"/>
            <a:ext cx="785471" cy="307777"/>
          </a:xfrm>
          <a:prstGeom prst="rect">
            <a:avLst/>
          </a:prstGeom>
          <a:noFill/>
        </p:spPr>
        <p:txBody>
          <a:bodyPr wrap="none" rtlCol="0">
            <a:spAutoFit/>
          </a:bodyPr>
          <a:lstStyle/>
          <a:p>
            <a:r>
              <a:rPr lang="en-US" sz="1400" dirty="0" smtClean="0">
                <a:latin typeface="Gill Sans MT" panose="020B0502020104020203" pitchFamily="34" charset="0"/>
              </a:rPr>
              <a:t>Fracking</a:t>
            </a:r>
            <a:endParaRPr lang="en-US" sz="1400" dirty="0">
              <a:latin typeface="Gill Sans MT" panose="020B0502020104020203" pitchFamily="34" charset="0"/>
            </a:endParaRPr>
          </a:p>
        </p:txBody>
      </p:sp>
      <p:cxnSp>
        <p:nvCxnSpPr>
          <p:cNvPr id="13" name="Straight Arrow Connector 12"/>
          <p:cNvCxnSpPr>
            <a:stCxn id="4" idx="1"/>
          </p:cNvCxnSpPr>
          <p:nvPr/>
        </p:nvCxnSpPr>
        <p:spPr>
          <a:xfrm flipH="1">
            <a:off x="1712542" y="664073"/>
            <a:ext cx="360694" cy="1093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109731" y="1007910"/>
            <a:ext cx="360695" cy="1093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5"/>
          <a:stretch>
            <a:fillRect/>
          </a:stretch>
        </p:blipFill>
        <p:spPr>
          <a:xfrm>
            <a:off x="5726007" y="213852"/>
            <a:ext cx="3334801" cy="2871465"/>
          </a:xfrm>
          <a:prstGeom prst="rect">
            <a:avLst/>
          </a:prstGeom>
        </p:spPr>
      </p:pic>
      <p:sp>
        <p:nvSpPr>
          <p:cNvPr id="11" name="TextBox 10"/>
          <p:cNvSpPr txBox="1"/>
          <p:nvPr/>
        </p:nvSpPr>
        <p:spPr>
          <a:xfrm>
            <a:off x="4874149" y="3700906"/>
            <a:ext cx="3102196" cy="400110"/>
          </a:xfrm>
          <a:prstGeom prst="rect">
            <a:avLst/>
          </a:prstGeom>
          <a:noFill/>
        </p:spPr>
        <p:txBody>
          <a:bodyPr wrap="none" rtlCol="0">
            <a:spAutoFit/>
          </a:bodyPr>
          <a:lstStyle/>
          <a:p>
            <a:r>
              <a:rPr lang="en-US" sz="2000" b="1" dirty="0" smtClean="0">
                <a:latin typeface="Gill Sans MT" panose="020B0502020104020203" pitchFamily="34" charset="0"/>
              </a:rPr>
              <a:t>Roanoke River Dam, NC</a:t>
            </a:r>
            <a:endParaRPr lang="en-US" sz="2000" b="1" dirty="0">
              <a:latin typeface="Gill Sans MT" panose="020B0502020104020203" pitchFamily="34" charset="0"/>
            </a:endParaRPr>
          </a:p>
        </p:txBody>
      </p:sp>
    </p:spTree>
    <p:extLst>
      <p:ext uri="{BB962C8B-B14F-4D97-AF65-F5344CB8AC3E}">
        <p14:creationId xmlns:p14="http://schemas.microsoft.com/office/powerpoint/2010/main" val="281034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2256" y="3397272"/>
            <a:ext cx="5330150" cy="3417332"/>
            <a:chOff x="262256" y="3397272"/>
            <a:chExt cx="5330150" cy="3417332"/>
          </a:xfrm>
        </p:grpSpPr>
        <p:pic>
          <p:nvPicPr>
            <p:cNvPr id="1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027" y="3430467"/>
              <a:ext cx="3776621" cy="329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1504947" y="3768384"/>
              <a:ext cx="284502" cy="1977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19" name="Rectangle 18"/>
            <p:cNvSpPr/>
            <p:nvPr/>
          </p:nvSpPr>
          <p:spPr>
            <a:xfrm>
              <a:off x="1799733" y="3397272"/>
              <a:ext cx="446915" cy="2785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20" name="TextBox 19"/>
            <p:cNvSpPr txBox="1"/>
            <p:nvPr/>
          </p:nvSpPr>
          <p:spPr>
            <a:xfrm>
              <a:off x="1813566" y="3605769"/>
              <a:ext cx="494045" cy="2677656"/>
            </a:xfrm>
            <a:prstGeom prst="rect">
              <a:avLst/>
            </a:prstGeom>
            <a:noFill/>
          </p:spPr>
          <p:txBody>
            <a:bodyPr wrap="none" rtlCol="0">
              <a:spAutoFit/>
            </a:bodyPr>
            <a:lstStyle/>
            <a:p>
              <a:pPr algn="r">
                <a:spcAft>
                  <a:spcPts val="1400"/>
                </a:spcAft>
              </a:pPr>
              <a:r>
                <a:rPr lang="en-US" sz="1400" dirty="0" smtClean="0">
                  <a:latin typeface="Gill Sans MT" panose="020B0502020104020203" pitchFamily="34" charset="0"/>
                </a:rPr>
                <a:t>18.5</a:t>
              </a:r>
            </a:p>
            <a:p>
              <a:pPr algn="r">
                <a:spcAft>
                  <a:spcPts val="1400"/>
                </a:spcAft>
              </a:pPr>
              <a:r>
                <a:rPr lang="en-US" sz="1400" dirty="0" smtClean="0">
                  <a:latin typeface="Gill Sans MT" panose="020B0502020104020203" pitchFamily="34" charset="0"/>
                </a:rPr>
                <a:t>15.5</a:t>
              </a:r>
            </a:p>
            <a:p>
              <a:pPr algn="r">
                <a:spcAft>
                  <a:spcPts val="1400"/>
                </a:spcAft>
              </a:pPr>
              <a:r>
                <a:rPr lang="en-US" sz="1400" dirty="0" smtClean="0">
                  <a:latin typeface="Gill Sans MT" panose="020B0502020104020203" pitchFamily="34" charset="0"/>
                </a:rPr>
                <a:t>12.5</a:t>
              </a:r>
            </a:p>
            <a:p>
              <a:pPr algn="r">
                <a:spcAft>
                  <a:spcPts val="1400"/>
                </a:spcAft>
              </a:pPr>
              <a:r>
                <a:rPr lang="en-US" sz="1400" dirty="0" smtClean="0">
                  <a:latin typeface="Gill Sans MT" panose="020B0502020104020203" pitchFamily="34" charset="0"/>
                </a:rPr>
                <a:t>9.5</a:t>
              </a:r>
            </a:p>
            <a:p>
              <a:pPr algn="r">
                <a:spcAft>
                  <a:spcPts val="1400"/>
                </a:spcAft>
              </a:pPr>
              <a:r>
                <a:rPr lang="en-US" sz="1400" dirty="0">
                  <a:latin typeface="Gill Sans MT" panose="020B0502020104020203" pitchFamily="34" charset="0"/>
                </a:rPr>
                <a:t>6</a:t>
              </a:r>
              <a:r>
                <a:rPr lang="en-US" sz="1400" dirty="0" smtClean="0">
                  <a:latin typeface="Gill Sans MT" panose="020B0502020104020203" pitchFamily="34" charset="0"/>
                </a:rPr>
                <a:t>.5</a:t>
              </a:r>
            </a:p>
            <a:p>
              <a:pPr algn="r">
                <a:spcAft>
                  <a:spcPts val="1400"/>
                </a:spcAft>
              </a:pPr>
              <a:r>
                <a:rPr lang="en-US" sz="1400" dirty="0">
                  <a:latin typeface="Gill Sans MT" panose="020B0502020104020203" pitchFamily="34" charset="0"/>
                </a:rPr>
                <a:t>3</a:t>
              </a:r>
              <a:r>
                <a:rPr lang="en-US" sz="1400" dirty="0" smtClean="0">
                  <a:latin typeface="Gill Sans MT" panose="020B0502020104020203" pitchFamily="34" charset="0"/>
                </a:rPr>
                <a:t>.5</a:t>
              </a:r>
            </a:p>
            <a:p>
              <a:pPr algn="r">
                <a:spcAft>
                  <a:spcPts val="1400"/>
                </a:spcAft>
              </a:pPr>
              <a:r>
                <a:rPr lang="en-US" sz="1400" dirty="0">
                  <a:latin typeface="Gill Sans MT" panose="020B0502020104020203" pitchFamily="34" charset="0"/>
                </a:rPr>
                <a:t>0</a:t>
              </a:r>
              <a:r>
                <a:rPr lang="en-US" sz="1400" dirty="0" smtClean="0">
                  <a:latin typeface="Gill Sans MT" panose="020B0502020104020203" pitchFamily="34" charset="0"/>
                </a:rPr>
                <a:t>.5</a:t>
              </a:r>
              <a:endParaRPr lang="en-US" sz="1400" dirty="0">
                <a:latin typeface="Gill Sans MT" panose="020B0502020104020203" pitchFamily="34" charset="0"/>
              </a:endParaRPr>
            </a:p>
          </p:txBody>
        </p:sp>
        <p:sp>
          <p:nvSpPr>
            <p:cNvPr id="21" name="Rectangle 20"/>
            <p:cNvSpPr/>
            <p:nvPr/>
          </p:nvSpPr>
          <p:spPr>
            <a:xfrm>
              <a:off x="2212169" y="6216672"/>
              <a:ext cx="2930079"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23" name="Rectangle 22"/>
            <p:cNvSpPr/>
            <p:nvPr/>
          </p:nvSpPr>
          <p:spPr>
            <a:xfrm>
              <a:off x="1912755" y="6448392"/>
              <a:ext cx="3679651" cy="263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25" name="TextBox 24"/>
            <p:cNvSpPr txBox="1"/>
            <p:nvPr/>
          </p:nvSpPr>
          <p:spPr>
            <a:xfrm>
              <a:off x="2139503" y="6140472"/>
              <a:ext cx="2872902" cy="307777"/>
            </a:xfrm>
            <a:prstGeom prst="rect">
              <a:avLst/>
            </a:prstGeom>
            <a:noFill/>
          </p:spPr>
          <p:txBody>
            <a:bodyPr wrap="none" rtlCol="0">
              <a:spAutoFit/>
            </a:bodyPr>
            <a:lstStyle/>
            <a:p>
              <a:r>
                <a:rPr lang="en-US" sz="1400" dirty="0" smtClean="0">
                  <a:latin typeface="Gill Sans MT" panose="020B0502020104020203" pitchFamily="34" charset="0"/>
                </a:rPr>
                <a:t>10      40       70     100     130    160</a:t>
              </a:r>
              <a:endParaRPr lang="en-US" sz="1400" dirty="0">
                <a:latin typeface="Gill Sans MT" panose="020B0502020104020203" pitchFamily="34" charset="0"/>
              </a:endParaRPr>
            </a:p>
          </p:txBody>
        </p:sp>
        <p:sp>
          <p:nvSpPr>
            <p:cNvPr id="26" name="TextBox 25"/>
            <p:cNvSpPr txBox="1"/>
            <p:nvPr/>
          </p:nvSpPr>
          <p:spPr>
            <a:xfrm>
              <a:off x="1869315" y="6445272"/>
              <a:ext cx="3663054" cy="369332"/>
            </a:xfrm>
            <a:prstGeom prst="rect">
              <a:avLst/>
            </a:prstGeom>
            <a:noFill/>
          </p:spPr>
          <p:txBody>
            <a:bodyPr wrap="none" rtlCol="0">
              <a:spAutoFit/>
            </a:bodyPr>
            <a:lstStyle/>
            <a:p>
              <a:r>
                <a:rPr lang="en-US" dirty="0" smtClean="0">
                  <a:latin typeface="Gill Sans MT" panose="020B0502020104020203" pitchFamily="34" charset="0"/>
                </a:rPr>
                <a:t>Peak/Off-Peak Price Spread ($/MWh)</a:t>
              </a:r>
              <a:endParaRPr lang="en-US" dirty="0">
                <a:latin typeface="Gill Sans MT" panose="020B0502020104020203" pitchFamily="34" charset="0"/>
              </a:endParaRPr>
            </a:p>
          </p:txBody>
        </p:sp>
        <p:grpSp>
          <p:nvGrpSpPr>
            <p:cNvPr id="49" name="Group 48"/>
            <p:cNvGrpSpPr/>
            <p:nvPr/>
          </p:nvGrpSpPr>
          <p:grpSpPr>
            <a:xfrm>
              <a:off x="744962" y="3431026"/>
              <a:ext cx="604861" cy="3048000"/>
              <a:chOff x="-892286" y="3191551"/>
              <a:chExt cx="604861" cy="3048000"/>
            </a:xfrm>
          </p:grpSpPr>
          <p:pic>
            <p:nvPicPr>
              <p:cNvPr id="17"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286" y="3191551"/>
                <a:ext cx="55204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683132" y="3310756"/>
                <a:ext cx="342891" cy="2928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27" name="TextBox 26"/>
              <p:cNvSpPr txBox="1"/>
              <p:nvPr/>
            </p:nvSpPr>
            <p:spPr>
              <a:xfrm>
                <a:off x="-731777" y="3270811"/>
                <a:ext cx="444352" cy="2554545"/>
              </a:xfrm>
              <a:prstGeom prst="rect">
                <a:avLst/>
              </a:prstGeom>
              <a:noFill/>
            </p:spPr>
            <p:txBody>
              <a:bodyPr wrap="none" rtlCol="0">
                <a:spAutoFit/>
              </a:bodyPr>
              <a:lstStyle/>
              <a:p>
                <a:pPr>
                  <a:spcAft>
                    <a:spcPts val="2300"/>
                  </a:spcAft>
                </a:pPr>
                <a:r>
                  <a:rPr lang="en-US" sz="1600" dirty="0" smtClean="0">
                    <a:latin typeface="Gill Sans MT" panose="020B0502020104020203" pitchFamily="34" charset="0"/>
                  </a:rPr>
                  <a:t>1</a:t>
                </a:r>
              </a:p>
              <a:p>
                <a:pPr>
                  <a:spcAft>
                    <a:spcPts val="2300"/>
                  </a:spcAft>
                </a:pPr>
                <a:r>
                  <a:rPr lang="en-US" sz="1600" dirty="0" smtClean="0">
                    <a:latin typeface="Gill Sans MT" panose="020B0502020104020203" pitchFamily="34" charset="0"/>
                  </a:rPr>
                  <a:t>0.8</a:t>
                </a:r>
              </a:p>
              <a:p>
                <a:pPr>
                  <a:spcAft>
                    <a:spcPts val="2300"/>
                  </a:spcAft>
                </a:pPr>
                <a:r>
                  <a:rPr lang="en-US" sz="1600" dirty="0" smtClean="0">
                    <a:latin typeface="Gill Sans MT" panose="020B0502020104020203" pitchFamily="34" charset="0"/>
                  </a:rPr>
                  <a:t>0.6</a:t>
                </a:r>
              </a:p>
              <a:p>
                <a:pPr>
                  <a:spcAft>
                    <a:spcPts val="2300"/>
                  </a:spcAft>
                </a:pPr>
                <a:r>
                  <a:rPr lang="en-US" sz="1600" dirty="0" smtClean="0">
                    <a:latin typeface="Gill Sans MT" panose="020B0502020104020203" pitchFamily="34" charset="0"/>
                  </a:rPr>
                  <a:t>0.4</a:t>
                </a:r>
              </a:p>
              <a:p>
                <a:pPr>
                  <a:spcAft>
                    <a:spcPts val="2300"/>
                  </a:spcAft>
                </a:pPr>
                <a:r>
                  <a:rPr lang="en-US" sz="1600" dirty="0" smtClean="0">
                    <a:latin typeface="Gill Sans MT" panose="020B0502020104020203" pitchFamily="34" charset="0"/>
                  </a:rPr>
                  <a:t>0.2</a:t>
                </a:r>
                <a:endParaRPr lang="en-US" sz="1600" dirty="0">
                  <a:latin typeface="Gill Sans MT" panose="020B0502020104020203" pitchFamily="34" charset="0"/>
                </a:endParaRPr>
              </a:p>
            </p:txBody>
          </p:sp>
        </p:grpSp>
        <p:sp>
          <p:nvSpPr>
            <p:cNvPr id="28" name="TextBox 27"/>
            <p:cNvSpPr txBox="1"/>
            <p:nvPr/>
          </p:nvSpPr>
          <p:spPr>
            <a:xfrm rot="16200000">
              <a:off x="951815" y="4473537"/>
              <a:ext cx="1418337" cy="369332"/>
            </a:xfrm>
            <a:prstGeom prst="rect">
              <a:avLst/>
            </a:prstGeom>
            <a:noFill/>
          </p:spPr>
          <p:txBody>
            <a:bodyPr wrap="none" rtlCol="0">
              <a:spAutoFit/>
            </a:bodyPr>
            <a:lstStyle/>
            <a:p>
              <a:r>
                <a:rPr lang="en-US" dirty="0" smtClean="0">
                  <a:latin typeface="Gill Sans MT" panose="020B0502020104020203" pitchFamily="34" charset="0"/>
                </a:rPr>
                <a:t>Inflows (</a:t>
              </a:r>
              <a:r>
                <a:rPr lang="en-US" dirty="0" err="1" smtClean="0">
                  <a:latin typeface="Gill Sans MT" panose="020B0502020104020203" pitchFamily="34" charset="0"/>
                </a:rPr>
                <a:t>kcfs</a:t>
              </a:r>
              <a:r>
                <a:rPr lang="en-US" dirty="0" smtClean="0">
                  <a:latin typeface="Gill Sans MT" panose="020B0502020104020203" pitchFamily="34" charset="0"/>
                </a:rPr>
                <a:t>)</a:t>
              </a:r>
              <a:endParaRPr lang="en-US" dirty="0">
                <a:latin typeface="Gill Sans MT" panose="020B0502020104020203" pitchFamily="34" charset="0"/>
              </a:endParaRPr>
            </a:p>
          </p:txBody>
        </p:sp>
        <p:sp>
          <p:nvSpPr>
            <p:cNvPr id="50" name="TextBox 49"/>
            <p:cNvSpPr txBox="1"/>
            <p:nvPr/>
          </p:nvSpPr>
          <p:spPr>
            <a:xfrm rot="16200000">
              <a:off x="-847663" y="4636091"/>
              <a:ext cx="2589170" cy="369332"/>
            </a:xfrm>
            <a:prstGeom prst="rect">
              <a:avLst/>
            </a:prstGeom>
            <a:noFill/>
          </p:spPr>
          <p:txBody>
            <a:bodyPr wrap="none" rtlCol="0">
              <a:spAutoFit/>
            </a:bodyPr>
            <a:lstStyle/>
            <a:p>
              <a:r>
                <a:rPr lang="en-US" dirty="0" smtClean="0">
                  <a:latin typeface="Gill Sans MT" panose="020B0502020104020203" pitchFamily="34" charset="0"/>
                </a:rPr>
                <a:t>Cost of Restrictions ($M)</a:t>
              </a:r>
              <a:endParaRPr lang="en-US" dirty="0">
                <a:latin typeface="Gill Sans MT" panose="020B0502020104020203" pitchFamily="34" charset="0"/>
              </a:endParaRPr>
            </a:p>
          </p:txBody>
        </p:sp>
      </p:grpSp>
      <p:sp>
        <p:nvSpPr>
          <p:cNvPr id="32" name="Freeform 31"/>
          <p:cNvSpPr/>
          <p:nvPr/>
        </p:nvSpPr>
        <p:spPr>
          <a:xfrm>
            <a:off x="3122544" y="3610565"/>
            <a:ext cx="1820600" cy="2249129"/>
          </a:xfrm>
          <a:custGeom>
            <a:avLst/>
            <a:gdLst>
              <a:gd name="connsiteX0" fmla="*/ 1820600 w 1820600"/>
              <a:gd name="connsiteY0" fmla="*/ 0 h 2249129"/>
              <a:gd name="connsiteX1" fmla="*/ 721845 w 1820600"/>
              <a:gd name="connsiteY1" fmla="*/ 199103 h 2249129"/>
              <a:gd name="connsiteX2" fmla="*/ 176155 w 1820600"/>
              <a:gd name="connsiteY2" fmla="*/ 553065 h 2249129"/>
              <a:gd name="connsiteX3" fmla="*/ 28671 w 1820600"/>
              <a:gd name="connsiteY3" fmla="*/ 1002891 h 2249129"/>
              <a:gd name="connsiteX4" fmla="*/ 21297 w 1820600"/>
              <a:gd name="connsiteY4" fmla="*/ 1342103 h 2249129"/>
              <a:gd name="connsiteX5" fmla="*/ 257271 w 1820600"/>
              <a:gd name="connsiteY5" fmla="*/ 1755058 h 2249129"/>
              <a:gd name="connsiteX6" fmla="*/ 817710 w 1820600"/>
              <a:gd name="connsiteY6" fmla="*/ 2050026 h 2249129"/>
              <a:gd name="connsiteX7" fmla="*/ 1820600 w 1820600"/>
              <a:gd name="connsiteY7" fmla="*/ 2249129 h 22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0600" h="2249129">
                <a:moveTo>
                  <a:pt x="1820600" y="0"/>
                </a:moveTo>
                <a:cubicBezTo>
                  <a:pt x="1408259" y="53462"/>
                  <a:pt x="995919" y="106925"/>
                  <a:pt x="721845" y="199103"/>
                </a:cubicBezTo>
                <a:cubicBezTo>
                  <a:pt x="447771" y="291281"/>
                  <a:pt x="291684" y="419100"/>
                  <a:pt x="176155" y="553065"/>
                </a:cubicBezTo>
                <a:cubicBezTo>
                  <a:pt x="60626" y="687030"/>
                  <a:pt x="54481" y="871385"/>
                  <a:pt x="28671" y="1002891"/>
                </a:cubicBezTo>
                <a:cubicBezTo>
                  <a:pt x="2861" y="1134397"/>
                  <a:pt x="-16803" y="1216742"/>
                  <a:pt x="21297" y="1342103"/>
                </a:cubicBezTo>
                <a:cubicBezTo>
                  <a:pt x="59397" y="1467464"/>
                  <a:pt x="124536" y="1637071"/>
                  <a:pt x="257271" y="1755058"/>
                </a:cubicBezTo>
                <a:cubicBezTo>
                  <a:pt x="390006" y="1873045"/>
                  <a:pt x="557155" y="1967681"/>
                  <a:pt x="817710" y="2050026"/>
                </a:cubicBezTo>
                <a:cubicBezTo>
                  <a:pt x="1078265" y="2132371"/>
                  <a:pt x="1449432" y="2190750"/>
                  <a:pt x="1820600" y="2249129"/>
                </a:cubicBezTo>
              </a:path>
            </a:pathLst>
          </a:custGeom>
          <a:noFill/>
          <a:ln w="762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grpSp>
        <p:nvGrpSpPr>
          <p:cNvPr id="53" name="Group 52"/>
          <p:cNvGrpSpPr/>
          <p:nvPr/>
        </p:nvGrpSpPr>
        <p:grpSpPr>
          <a:xfrm>
            <a:off x="5079701" y="3405129"/>
            <a:ext cx="3984520" cy="3434382"/>
            <a:chOff x="5079701" y="3405129"/>
            <a:chExt cx="3984520" cy="3434382"/>
          </a:xfrm>
        </p:grpSpPr>
        <p:grpSp>
          <p:nvGrpSpPr>
            <p:cNvPr id="51" name="Group 50"/>
            <p:cNvGrpSpPr/>
            <p:nvPr/>
          </p:nvGrpSpPr>
          <p:grpSpPr>
            <a:xfrm>
              <a:off x="5079701" y="3405129"/>
              <a:ext cx="3984520" cy="3434382"/>
              <a:chOff x="5079701" y="3405129"/>
              <a:chExt cx="3984520" cy="3434382"/>
            </a:xfrm>
          </p:grpSpPr>
          <p:sp>
            <p:nvSpPr>
              <p:cNvPr id="44" name="TextBox 43"/>
              <p:cNvSpPr txBox="1"/>
              <p:nvPr/>
            </p:nvSpPr>
            <p:spPr>
              <a:xfrm>
                <a:off x="5819154" y="3423191"/>
                <a:ext cx="3245067" cy="3416320"/>
              </a:xfrm>
              <a:prstGeom prst="rect">
                <a:avLst/>
              </a:prstGeom>
              <a:noFill/>
            </p:spPr>
            <p:txBody>
              <a:bodyPr wrap="square" rtlCol="0">
                <a:spAutoFit/>
              </a:bodyPr>
              <a:lstStyle/>
              <a:p>
                <a:r>
                  <a:rPr lang="en-US" dirty="0" smtClean="0">
                    <a:solidFill>
                      <a:srgbClr val="C00000"/>
                    </a:solidFill>
                    <a:latin typeface="Gill Sans MT" panose="020B0502020104020203" pitchFamily="34" charset="0"/>
                  </a:rPr>
                  <a:t>VERY WET PERIOD</a:t>
                </a:r>
                <a:r>
                  <a:rPr lang="en-US" dirty="0" smtClean="0">
                    <a:latin typeface="Gill Sans MT" panose="020B0502020104020203" pitchFamily="34" charset="0"/>
                  </a:rPr>
                  <a:t>: dams must release </a:t>
                </a:r>
                <a:r>
                  <a:rPr lang="en-US" u="sng" dirty="0" smtClean="0">
                    <a:latin typeface="Gill Sans MT" panose="020B0502020104020203" pitchFamily="34" charset="0"/>
                  </a:rPr>
                  <a:t>maximum</a:t>
                </a:r>
                <a:r>
                  <a:rPr lang="en-US" dirty="0" smtClean="0">
                    <a:latin typeface="Gill Sans MT" panose="020B0502020104020203" pitchFamily="34" charset="0"/>
                  </a:rPr>
                  <a:t> discharge 24/7 (no peaking)</a:t>
                </a:r>
              </a:p>
              <a:p>
                <a:endParaRPr lang="en-US" dirty="0">
                  <a:latin typeface="Gill Sans MT" panose="020B0502020104020203" pitchFamily="34" charset="0"/>
                </a:endParaRPr>
              </a:p>
              <a:p>
                <a:endParaRPr lang="en-US" dirty="0" smtClean="0">
                  <a:latin typeface="Gill Sans MT" panose="020B0502020104020203" pitchFamily="34" charset="0"/>
                </a:endParaRPr>
              </a:p>
              <a:p>
                <a:endParaRPr lang="en-US" dirty="0" smtClean="0">
                  <a:latin typeface="Gill Sans MT" panose="020B0502020104020203" pitchFamily="34" charset="0"/>
                </a:endParaRPr>
              </a:p>
              <a:p>
                <a:endParaRPr lang="en-US" dirty="0">
                  <a:latin typeface="Gill Sans MT" panose="020B0502020104020203" pitchFamily="34" charset="0"/>
                </a:endParaRPr>
              </a:p>
              <a:p>
                <a:endParaRPr lang="en-US" dirty="0" smtClean="0">
                  <a:latin typeface="Gill Sans MT" panose="020B0502020104020203" pitchFamily="34" charset="0"/>
                </a:endParaRPr>
              </a:p>
              <a:p>
                <a:endParaRPr lang="en-US" dirty="0" smtClean="0">
                  <a:solidFill>
                    <a:srgbClr val="FF4F4F"/>
                  </a:solidFill>
                  <a:latin typeface="Gill Sans MT" panose="020B0502020104020203" pitchFamily="34" charset="0"/>
                </a:endParaRPr>
              </a:p>
              <a:p>
                <a:r>
                  <a:rPr lang="en-US" dirty="0" smtClean="0">
                    <a:solidFill>
                      <a:srgbClr val="C00000"/>
                    </a:solidFill>
                    <a:latin typeface="Gill Sans MT" panose="020B0502020104020203" pitchFamily="34" charset="0"/>
                  </a:rPr>
                  <a:t>VERY DRY PERIOD</a:t>
                </a:r>
                <a:r>
                  <a:rPr lang="en-US" dirty="0" smtClean="0">
                    <a:latin typeface="Gill Sans MT" panose="020B0502020104020203" pitchFamily="34" charset="0"/>
                  </a:rPr>
                  <a:t>: dams must release </a:t>
                </a:r>
                <a:r>
                  <a:rPr lang="en-US" u="sng" dirty="0" smtClean="0">
                    <a:latin typeface="Gill Sans MT" panose="020B0502020104020203" pitchFamily="34" charset="0"/>
                  </a:rPr>
                  <a:t>minimum</a:t>
                </a:r>
                <a:r>
                  <a:rPr lang="en-US" dirty="0" smtClean="0">
                    <a:latin typeface="Gill Sans MT" panose="020B0502020104020203" pitchFamily="34" charset="0"/>
                  </a:rPr>
                  <a:t> discharge 24/7 (no peaking)</a:t>
                </a:r>
                <a:endParaRPr lang="en-US" dirty="0">
                  <a:latin typeface="Gill Sans MT" panose="020B0502020104020203" pitchFamily="34" charset="0"/>
                </a:endParaRPr>
              </a:p>
            </p:txBody>
          </p:sp>
          <p:sp>
            <p:nvSpPr>
              <p:cNvPr id="45" name="Right Arrow 44"/>
              <p:cNvSpPr/>
              <p:nvPr/>
            </p:nvSpPr>
            <p:spPr>
              <a:xfrm rot="10800000">
                <a:off x="5079701" y="3405129"/>
                <a:ext cx="617526" cy="28189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grpSp>
        <p:sp>
          <p:nvSpPr>
            <p:cNvPr id="52" name="Right Arrow 51"/>
            <p:cNvSpPr/>
            <p:nvPr/>
          </p:nvSpPr>
          <p:spPr>
            <a:xfrm rot="10800000">
              <a:off x="5093906" y="5974396"/>
              <a:ext cx="617526" cy="28189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grpSp>
      <p:grpSp>
        <p:nvGrpSpPr>
          <p:cNvPr id="2" name="Group 1"/>
          <p:cNvGrpSpPr/>
          <p:nvPr/>
        </p:nvGrpSpPr>
        <p:grpSpPr>
          <a:xfrm>
            <a:off x="2295530" y="4254910"/>
            <a:ext cx="2647614" cy="1010264"/>
            <a:chOff x="2295530" y="4254910"/>
            <a:chExt cx="2647614" cy="1010264"/>
          </a:xfrm>
        </p:grpSpPr>
        <p:sp>
          <p:nvSpPr>
            <p:cNvPr id="30" name="Right Arrow 29"/>
            <p:cNvSpPr/>
            <p:nvPr/>
          </p:nvSpPr>
          <p:spPr>
            <a:xfrm>
              <a:off x="2295530" y="4254910"/>
              <a:ext cx="2647614" cy="101026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mc:AlternateContent xmlns:mc="http://schemas.openxmlformats.org/markup-compatibility/2006" xmlns:a14="http://schemas.microsoft.com/office/drawing/2010/main">
          <mc:Choice Requires="a14">
            <p:sp>
              <p:nvSpPr>
                <p:cNvPr id="54" name="TextBox 53"/>
                <p:cNvSpPr txBox="1"/>
                <p:nvPr/>
              </p:nvSpPr>
              <p:spPr>
                <a:xfrm>
                  <a:off x="2354531" y="4572402"/>
                  <a:ext cx="2503314" cy="338554"/>
                </a:xfrm>
                <a:prstGeom prst="rect">
                  <a:avLst/>
                </a:prstGeom>
                <a:noFill/>
              </p:spPr>
              <p:txBody>
                <a:bodyPr wrap="none" rtlCol="0">
                  <a:spAutoFit/>
                </a:bodyPr>
                <a:lstStyle/>
                <a:p>
                  <a:r>
                    <a:rPr lang="en-US" sz="1600" dirty="0" smtClean="0">
                      <a:latin typeface="Gill Sans MT" panose="020B0502020104020203" pitchFamily="34" charset="0"/>
                    </a:rPr>
                    <a:t>Spread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smtClean="0">
                      <a:latin typeface="Gill Sans MT" panose="020B0502020104020203" pitchFamily="34" charset="0"/>
                    </a:rPr>
                    <a:t> Natural Gas Price</a:t>
                  </a:r>
                  <a:endParaRPr lang="en-US" sz="1600" dirty="0">
                    <a:latin typeface="Gill Sans MT" panose="020B0502020104020203" pitchFamily="34"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2354531" y="4572402"/>
                  <a:ext cx="2503314" cy="338554"/>
                </a:xfrm>
                <a:prstGeom prst="rect">
                  <a:avLst/>
                </a:prstGeom>
                <a:blipFill>
                  <a:blip r:embed="rId5"/>
                  <a:stretch>
                    <a:fillRect l="-1217" t="-5357" b="-21429"/>
                  </a:stretch>
                </a:blipFill>
              </p:spPr>
              <p:txBody>
                <a:bodyPr/>
                <a:lstStyle/>
                <a:p>
                  <a:r>
                    <a:rPr lang="en-US">
                      <a:noFill/>
                    </a:rPr>
                    <a:t> </a:t>
                  </a:r>
                </a:p>
              </p:txBody>
            </p:sp>
          </mc:Fallback>
        </mc:AlternateContent>
      </p:grpSp>
      <p:graphicFrame>
        <p:nvGraphicFramePr>
          <p:cNvPr id="33" name="Chart 32"/>
          <p:cNvGraphicFramePr>
            <a:graphicFrameLocks/>
          </p:cNvGraphicFramePr>
          <p:nvPr>
            <p:extLst/>
          </p:nvPr>
        </p:nvGraphicFramePr>
        <p:xfrm>
          <a:off x="641555" y="213852"/>
          <a:ext cx="5375786" cy="3082413"/>
        </p:xfrm>
        <a:graphic>
          <a:graphicData uri="http://schemas.openxmlformats.org/drawingml/2006/chart">
            <c:chart xmlns:c="http://schemas.openxmlformats.org/drawingml/2006/chart" xmlns:r="http://schemas.openxmlformats.org/officeDocument/2006/relationships" r:id="rId6"/>
          </a:graphicData>
        </a:graphic>
      </p:graphicFrame>
      <p:sp>
        <p:nvSpPr>
          <p:cNvPr id="34" name="TextBox 33"/>
          <p:cNvSpPr txBox="1"/>
          <p:nvPr/>
        </p:nvSpPr>
        <p:spPr>
          <a:xfrm rot="16200000">
            <a:off x="-540439" y="1399827"/>
            <a:ext cx="2162772" cy="369332"/>
          </a:xfrm>
          <a:prstGeom prst="rect">
            <a:avLst/>
          </a:prstGeom>
          <a:noFill/>
        </p:spPr>
        <p:txBody>
          <a:bodyPr wrap="none" rtlCol="0">
            <a:spAutoFit/>
          </a:bodyPr>
          <a:lstStyle/>
          <a:p>
            <a:r>
              <a:rPr lang="en-US" dirty="0" smtClean="0">
                <a:latin typeface="Gill Sans MT" panose="020B0502020104020203" pitchFamily="34" charset="0"/>
              </a:rPr>
              <a:t>Gas Price ($/MMBtu)</a:t>
            </a:r>
            <a:endParaRPr lang="en-US" dirty="0">
              <a:latin typeface="Gill Sans MT" panose="020B0502020104020203" pitchFamily="34" charset="0"/>
            </a:endParaRPr>
          </a:p>
        </p:txBody>
      </p:sp>
      <p:sp>
        <p:nvSpPr>
          <p:cNvPr id="38" name="TextBox 37"/>
          <p:cNvSpPr txBox="1"/>
          <p:nvPr/>
        </p:nvSpPr>
        <p:spPr>
          <a:xfrm>
            <a:off x="2073236" y="402463"/>
            <a:ext cx="966803" cy="523220"/>
          </a:xfrm>
          <a:prstGeom prst="rect">
            <a:avLst/>
          </a:prstGeom>
          <a:noFill/>
        </p:spPr>
        <p:txBody>
          <a:bodyPr wrap="none" rtlCol="0">
            <a:spAutoFit/>
          </a:bodyPr>
          <a:lstStyle/>
          <a:p>
            <a:r>
              <a:rPr lang="en-US" sz="1400" dirty="0" smtClean="0">
                <a:latin typeface="Gill Sans MT" panose="020B0502020104020203" pitchFamily="34" charset="0"/>
              </a:rPr>
              <a:t>Hurricane </a:t>
            </a:r>
          </a:p>
          <a:p>
            <a:r>
              <a:rPr lang="en-US" sz="1400" dirty="0" smtClean="0">
                <a:latin typeface="Gill Sans MT" panose="020B0502020104020203" pitchFamily="34" charset="0"/>
              </a:rPr>
              <a:t>Katrina</a:t>
            </a:r>
            <a:endParaRPr lang="en-US" sz="1400" dirty="0">
              <a:latin typeface="Gill Sans MT" panose="020B0502020104020203" pitchFamily="34" charset="0"/>
            </a:endParaRPr>
          </a:p>
        </p:txBody>
      </p:sp>
      <p:cxnSp>
        <p:nvCxnSpPr>
          <p:cNvPr id="41" name="Straight Arrow Connector 40"/>
          <p:cNvCxnSpPr>
            <a:stCxn id="38" idx="1"/>
          </p:cNvCxnSpPr>
          <p:nvPr/>
        </p:nvCxnSpPr>
        <p:spPr>
          <a:xfrm flipH="1">
            <a:off x="1712542" y="664073"/>
            <a:ext cx="360694" cy="1093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475363" y="800967"/>
            <a:ext cx="861133" cy="523220"/>
          </a:xfrm>
          <a:prstGeom prst="rect">
            <a:avLst/>
          </a:prstGeom>
          <a:noFill/>
        </p:spPr>
        <p:txBody>
          <a:bodyPr wrap="none" rtlCol="0">
            <a:spAutoFit/>
          </a:bodyPr>
          <a:lstStyle/>
          <a:p>
            <a:r>
              <a:rPr lang="en-US" sz="1400" dirty="0" smtClean="0">
                <a:latin typeface="Gill Sans MT" panose="020B0502020104020203" pitchFamily="34" charset="0"/>
              </a:rPr>
              <a:t>Financial </a:t>
            </a:r>
          </a:p>
          <a:p>
            <a:r>
              <a:rPr lang="en-US" sz="1400" dirty="0" smtClean="0">
                <a:latin typeface="Gill Sans MT" panose="020B0502020104020203" pitchFamily="34" charset="0"/>
              </a:rPr>
              <a:t>Crisis</a:t>
            </a:r>
            <a:endParaRPr lang="en-US" sz="1400" dirty="0">
              <a:latin typeface="Gill Sans MT" panose="020B0502020104020203" pitchFamily="34" charset="0"/>
            </a:endParaRPr>
          </a:p>
        </p:txBody>
      </p:sp>
      <p:cxnSp>
        <p:nvCxnSpPr>
          <p:cNvPr id="36" name="Straight Arrow Connector 35"/>
          <p:cNvCxnSpPr/>
          <p:nvPr/>
        </p:nvCxnSpPr>
        <p:spPr>
          <a:xfrm flipH="1">
            <a:off x="3109731" y="1007910"/>
            <a:ext cx="360695" cy="1093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7"/>
          <a:stretch>
            <a:fillRect/>
          </a:stretch>
        </p:blipFill>
        <p:spPr>
          <a:xfrm>
            <a:off x="5726007" y="213852"/>
            <a:ext cx="3334801" cy="2871465"/>
          </a:xfrm>
          <a:prstGeom prst="rect">
            <a:avLst/>
          </a:prstGeom>
        </p:spPr>
      </p:pic>
      <p:sp>
        <p:nvSpPr>
          <p:cNvPr id="39" name="TextBox 38"/>
          <p:cNvSpPr txBox="1"/>
          <p:nvPr/>
        </p:nvSpPr>
        <p:spPr>
          <a:xfrm>
            <a:off x="4474351" y="1697562"/>
            <a:ext cx="785471" cy="307777"/>
          </a:xfrm>
          <a:prstGeom prst="rect">
            <a:avLst/>
          </a:prstGeom>
          <a:noFill/>
        </p:spPr>
        <p:txBody>
          <a:bodyPr wrap="none" rtlCol="0">
            <a:spAutoFit/>
          </a:bodyPr>
          <a:lstStyle/>
          <a:p>
            <a:r>
              <a:rPr lang="en-US" sz="1400" dirty="0" smtClean="0">
                <a:latin typeface="Gill Sans MT" panose="020B0502020104020203" pitchFamily="34" charset="0"/>
              </a:rPr>
              <a:t>Fracking</a:t>
            </a:r>
            <a:endParaRPr lang="en-US" sz="1400" dirty="0">
              <a:latin typeface="Gill Sans MT" panose="020B0502020104020203" pitchFamily="34" charset="0"/>
            </a:endParaRPr>
          </a:p>
        </p:txBody>
      </p:sp>
    </p:spTree>
    <p:extLst>
      <p:ext uri="{BB962C8B-B14F-4D97-AF65-F5344CB8AC3E}">
        <p14:creationId xmlns:p14="http://schemas.microsoft.com/office/powerpoint/2010/main" val="418634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hart 32"/>
          <p:cNvGraphicFramePr>
            <a:graphicFrameLocks/>
          </p:cNvGraphicFramePr>
          <p:nvPr>
            <p:extLst/>
          </p:nvPr>
        </p:nvGraphicFramePr>
        <p:xfrm>
          <a:off x="870155" y="609690"/>
          <a:ext cx="6889777" cy="551592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a:blip r:embed="rId4"/>
          <a:stretch>
            <a:fillRect/>
          </a:stretch>
        </p:blipFill>
        <p:spPr>
          <a:xfrm>
            <a:off x="5726007" y="213852"/>
            <a:ext cx="3334801" cy="2871465"/>
          </a:xfrm>
          <a:prstGeom prst="rect">
            <a:avLst/>
          </a:prstGeom>
        </p:spPr>
      </p:pic>
      <p:sp>
        <p:nvSpPr>
          <p:cNvPr id="4" name="TextBox 3"/>
          <p:cNvSpPr txBox="1"/>
          <p:nvPr/>
        </p:nvSpPr>
        <p:spPr>
          <a:xfrm>
            <a:off x="3653580" y="1187919"/>
            <a:ext cx="854721" cy="461665"/>
          </a:xfrm>
          <a:prstGeom prst="rect">
            <a:avLst/>
          </a:prstGeom>
          <a:noFill/>
        </p:spPr>
        <p:txBody>
          <a:bodyPr wrap="none" rtlCol="0">
            <a:spAutoFit/>
          </a:bodyPr>
          <a:lstStyle/>
          <a:p>
            <a:r>
              <a:rPr lang="en-US" sz="2400" dirty="0" smtClean="0">
                <a:latin typeface="Gill Sans MT" panose="020B0502020104020203" pitchFamily="34" charset="0"/>
              </a:rPr>
              <a:t>mean</a:t>
            </a:r>
            <a:endParaRPr lang="en-US" sz="2400" dirty="0">
              <a:latin typeface="Gill Sans MT" panose="020B0502020104020203" pitchFamily="34" charset="0"/>
            </a:endParaRPr>
          </a:p>
        </p:txBody>
      </p:sp>
      <p:cxnSp>
        <p:nvCxnSpPr>
          <p:cNvPr id="7" name="Straight Arrow Connector 6"/>
          <p:cNvCxnSpPr/>
          <p:nvPr/>
        </p:nvCxnSpPr>
        <p:spPr>
          <a:xfrm flipH="1">
            <a:off x="3307999" y="1565172"/>
            <a:ext cx="345581" cy="2789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610943" y="3912966"/>
            <a:ext cx="1511952" cy="461665"/>
          </a:xfrm>
          <a:prstGeom prst="rect">
            <a:avLst/>
          </a:prstGeom>
          <a:noFill/>
        </p:spPr>
        <p:txBody>
          <a:bodyPr wrap="none" rtlCol="0">
            <a:spAutoFit/>
          </a:bodyPr>
          <a:lstStyle/>
          <a:p>
            <a:r>
              <a:rPr lang="en-US" sz="2400" dirty="0" smtClean="0">
                <a:latin typeface="Gill Sans MT" panose="020B0502020104020203" pitchFamily="34" charset="0"/>
              </a:rPr>
              <a:t>&gt; 3x mean</a:t>
            </a:r>
            <a:endParaRPr lang="en-US" sz="2400" dirty="0">
              <a:latin typeface="Gill Sans MT" panose="020B0502020104020203" pitchFamily="34" charset="0"/>
            </a:endParaRPr>
          </a:p>
        </p:txBody>
      </p:sp>
    </p:spTree>
    <p:extLst>
      <p:ext uri="{BB962C8B-B14F-4D97-AF65-F5344CB8AC3E}">
        <p14:creationId xmlns:p14="http://schemas.microsoft.com/office/powerpoint/2010/main" val="39558880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5735740" y="237495"/>
            <a:ext cx="3334801" cy="2871465"/>
          </a:xfrm>
          <a:prstGeom prst="rect">
            <a:avLst/>
          </a:prstGeom>
        </p:spPr>
      </p:pic>
      <p:sp>
        <p:nvSpPr>
          <p:cNvPr id="4" name="TextBox 3"/>
          <p:cNvSpPr txBox="1"/>
          <p:nvPr/>
        </p:nvSpPr>
        <p:spPr>
          <a:xfrm>
            <a:off x="1028700" y="685800"/>
            <a:ext cx="1600200" cy="830997"/>
          </a:xfrm>
          <a:prstGeom prst="rect">
            <a:avLst/>
          </a:prstGeom>
          <a:solidFill>
            <a:srgbClr val="C00000"/>
          </a:solidFill>
          <a:ln>
            <a:noFill/>
          </a:ln>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Dam </a:t>
            </a:r>
          </a:p>
          <a:p>
            <a:pPr algn="ctr"/>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Owner</a:t>
            </a:r>
            <a:endParaRPr lang="en-US" sz="24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5" name="TextBox 4"/>
          <p:cNvSpPr txBox="1"/>
          <p:nvPr/>
        </p:nvSpPr>
        <p:spPr>
          <a:xfrm>
            <a:off x="6156297" y="4960203"/>
            <a:ext cx="2286000" cy="830997"/>
          </a:xfrm>
          <a:prstGeom prst="rect">
            <a:avLst/>
          </a:prstGeom>
          <a:solidFill>
            <a:srgbClr val="C00000"/>
          </a:solidFill>
          <a:ln>
            <a:noFill/>
          </a:ln>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Third Party Insurer</a:t>
            </a:r>
            <a:endParaRPr lang="en-US" sz="24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6" name="TextBox 5"/>
          <p:cNvSpPr txBox="1"/>
          <p:nvPr/>
        </p:nvSpPr>
        <p:spPr>
          <a:xfrm>
            <a:off x="685800" y="4960203"/>
            <a:ext cx="2286000" cy="830997"/>
          </a:xfrm>
          <a:prstGeom prst="rect">
            <a:avLst/>
          </a:prstGeom>
          <a:solidFill>
            <a:srgbClr val="C00000"/>
          </a:solidFill>
          <a:ln>
            <a:noFill/>
          </a:ln>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Conservation Trust</a:t>
            </a:r>
            <a:endParaRPr lang="en-US" sz="24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cxnSp>
        <p:nvCxnSpPr>
          <p:cNvPr id="7" name="Straight Arrow Connector 6"/>
          <p:cNvCxnSpPr/>
          <p:nvPr/>
        </p:nvCxnSpPr>
        <p:spPr>
          <a:xfrm flipV="1">
            <a:off x="1590675" y="2226365"/>
            <a:ext cx="0" cy="2733838"/>
          </a:xfrm>
          <a:prstGeom prst="straightConnector1">
            <a:avLst/>
          </a:prstGeom>
          <a:ln w="444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152650" y="1516797"/>
            <a:ext cx="10105" cy="3007495"/>
          </a:xfrm>
          <a:prstGeom prst="straightConnector1">
            <a:avLst/>
          </a:prstGeom>
          <a:ln w="444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86633" y="2531455"/>
            <a:ext cx="1043876" cy="707886"/>
          </a:xfrm>
          <a:prstGeom prst="rect">
            <a:avLst/>
          </a:prstGeom>
          <a:noFill/>
          <a:ln>
            <a:noFill/>
          </a:ln>
        </p:spPr>
        <p:txBody>
          <a:bodyPr wrap="none" rtlCol="0">
            <a:spAutoFit/>
          </a:bodyPr>
          <a:lstStyle/>
          <a:p>
            <a:pPr algn="ctr"/>
            <a:r>
              <a:rPr lang="en-US" sz="2000" dirty="0" smtClean="0">
                <a:latin typeface="Gill Sans MT" panose="020B0502020104020203" pitchFamily="34" charset="0"/>
              </a:rPr>
              <a:t>Natural </a:t>
            </a:r>
          </a:p>
          <a:p>
            <a:pPr algn="ctr"/>
            <a:r>
              <a:rPr lang="en-US" sz="2000" dirty="0" smtClean="0">
                <a:latin typeface="Gill Sans MT" panose="020B0502020104020203" pitchFamily="34" charset="0"/>
              </a:rPr>
              <a:t>Flows</a:t>
            </a:r>
            <a:endParaRPr lang="en-US" sz="2000" dirty="0">
              <a:latin typeface="Gill Sans MT" panose="020B0502020104020203" pitchFamily="34" charset="0"/>
            </a:endParaRPr>
          </a:p>
        </p:txBody>
      </p:sp>
      <p:sp>
        <p:nvSpPr>
          <p:cNvPr id="10" name="TextBox 9"/>
          <p:cNvSpPr txBox="1"/>
          <p:nvPr/>
        </p:nvSpPr>
        <p:spPr>
          <a:xfrm>
            <a:off x="161579" y="2755017"/>
            <a:ext cx="1429096" cy="707886"/>
          </a:xfrm>
          <a:prstGeom prst="rect">
            <a:avLst/>
          </a:prstGeom>
          <a:noFill/>
          <a:ln>
            <a:noFill/>
          </a:ln>
        </p:spPr>
        <p:txBody>
          <a:bodyPr wrap="square" rtlCol="0">
            <a:spAutoFit/>
          </a:bodyPr>
          <a:lstStyle/>
          <a:p>
            <a:pPr algn="ctr"/>
            <a:r>
              <a:rPr lang="en-US" sz="2000" dirty="0" smtClean="0">
                <a:solidFill>
                  <a:schemeClr val="tx1"/>
                </a:solidFill>
                <a:latin typeface="Gill Sans MT" panose="020B0502020104020203" pitchFamily="34" charset="0"/>
              </a:rPr>
              <a:t>Cost of Restrictions</a:t>
            </a:r>
            <a:endParaRPr lang="en-US" sz="2000" dirty="0">
              <a:solidFill>
                <a:schemeClr val="tx1"/>
              </a:solidFill>
              <a:latin typeface="Gill Sans MT" panose="020B0502020104020203" pitchFamily="34" charset="0"/>
            </a:endParaRPr>
          </a:p>
        </p:txBody>
      </p:sp>
      <p:cxnSp>
        <p:nvCxnSpPr>
          <p:cNvPr id="19" name="Straight Arrow Connector 18"/>
          <p:cNvCxnSpPr/>
          <p:nvPr/>
        </p:nvCxnSpPr>
        <p:spPr>
          <a:xfrm>
            <a:off x="2971800" y="5375702"/>
            <a:ext cx="3184497" cy="0"/>
          </a:xfrm>
          <a:prstGeom prst="straightConnector1">
            <a:avLst/>
          </a:prstGeom>
          <a:ln w="57150">
            <a:solidFill>
              <a:srgbClr val="C00000"/>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4115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5735740" y="237495"/>
            <a:ext cx="3334801" cy="2871465"/>
          </a:xfrm>
          <a:prstGeom prst="rect">
            <a:avLst/>
          </a:prstGeom>
        </p:spPr>
      </p:pic>
      <p:sp>
        <p:nvSpPr>
          <p:cNvPr id="4" name="TextBox 3"/>
          <p:cNvSpPr txBox="1"/>
          <p:nvPr/>
        </p:nvSpPr>
        <p:spPr>
          <a:xfrm>
            <a:off x="1028700" y="685800"/>
            <a:ext cx="1600200" cy="830997"/>
          </a:xfrm>
          <a:prstGeom prst="rect">
            <a:avLst/>
          </a:prstGeom>
          <a:solidFill>
            <a:srgbClr val="C00000"/>
          </a:solidFill>
          <a:ln>
            <a:noFill/>
          </a:ln>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Dam </a:t>
            </a:r>
          </a:p>
          <a:p>
            <a:pPr algn="ctr"/>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Owner</a:t>
            </a:r>
            <a:endParaRPr lang="en-US" sz="24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6" name="TextBox 5"/>
          <p:cNvSpPr txBox="1"/>
          <p:nvPr/>
        </p:nvSpPr>
        <p:spPr>
          <a:xfrm>
            <a:off x="685800" y="4960203"/>
            <a:ext cx="2286000" cy="830997"/>
          </a:xfrm>
          <a:prstGeom prst="rect">
            <a:avLst/>
          </a:prstGeom>
          <a:solidFill>
            <a:srgbClr val="C00000"/>
          </a:solidFill>
          <a:ln>
            <a:noFill/>
          </a:ln>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Conservation Trust</a:t>
            </a:r>
            <a:endParaRPr lang="en-US" sz="24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pic>
        <p:nvPicPr>
          <p:cNvPr id="16" name="Picture 15"/>
          <p:cNvPicPr>
            <a:picLocks noChangeAspect="1"/>
          </p:cNvPicPr>
          <p:nvPr/>
        </p:nvPicPr>
        <p:blipFill rotWithShape="1">
          <a:blip r:embed="rId4"/>
          <a:srcRect t="7318" r="3812"/>
          <a:stretch/>
        </p:blipFill>
        <p:spPr>
          <a:xfrm>
            <a:off x="3701809" y="2687541"/>
            <a:ext cx="5068479" cy="3907847"/>
          </a:xfrm>
          <a:prstGeom prst="rect">
            <a:avLst/>
          </a:prstGeom>
        </p:spPr>
      </p:pic>
      <p:sp>
        <p:nvSpPr>
          <p:cNvPr id="11" name="Right Arrow 10"/>
          <p:cNvSpPr/>
          <p:nvPr/>
        </p:nvSpPr>
        <p:spPr>
          <a:xfrm>
            <a:off x="5550011" y="3710989"/>
            <a:ext cx="596347" cy="55849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36048" y="3667069"/>
            <a:ext cx="2240944" cy="646331"/>
          </a:xfrm>
          <a:prstGeom prst="rect">
            <a:avLst/>
          </a:prstGeom>
          <a:noFill/>
        </p:spPr>
        <p:txBody>
          <a:bodyPr wrap="square" rtlCol="0">
            <a:spAutoFit/>
          </a:bodyPr>
          <a:lstStyle/>
          <a:p>
            <a:pPr algn="ctr"/>
            <a:r>
              <a:rPr lang="en-US" b="1" dirty="0" smtClean="0">
                <a:latin typeface="Gill Sans MT" panose="020B0502020104020203" pitchFamily="34" charset="0"/>
              </a:rPr>
              <a:t>Insurer Pays Conservation Trust</a:t>
            </a:r>
            <a:endParaRPr lang="en-US" b="1" dirty="0">
              <a:latin typeface="Gill Sans MT" panose="020B0502020104020203" pitchFamily="34" charset="0"/>
            </a:endParaRPr>
          </a:p>
        </p:txBody>
      </p:sp>
      <p:cxnSp>
        <p:nvCxnSpPr>
          <p:cNvPr id="14" name="Straight Arrow Connector 13"/>
          <p:cNvCxnSpPr/>
          <p:nvPr/>
        </p:nvCxnSpPr>
        <p:spPr>
          <a:xfrm flipV="1">
            <a:off x="1590675" y="2226365"/>
            <a:ext cx="0" cy="2733838"/>
          </a:xfrm>
          <a:prstGeom prst="straightConnector1">
            <a:avLst/>
          </a:prstGeom>
          <a:ln w="444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152650" y="1516797"/>
            <a:ext cx="10105" cy="3007495"/>
          </a:xfrm>
          <a:prstGeom prst="straightConnector1">
            <a:avLst/>
          </a:prstGeom>
          <a:ln w="444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86633" y="2531455"/>
            <a:ext cx="1043876" cy="707886"/>
          </a:xfrm>
          <a:prstGeom prst="rect">
            <a:avLst/>
          </a:prstGeom>
          <a:noFill/>
          <a:ln>
            <a:noFill/>
          </a:ln>
        </p:spPr>
        <p:txBody>
          <a:bodyPr wrap="none" rtlCol="0">
            <a:spAutoFit/>
          </a:bodyPr>
          <a:lstStyle/>
          <a:p>
            <a:pPr algn="ctr"/>
            <a:r>
              <a:rPr lang="en-US" sz="2000" dirty="0" smtClean="0">
                <a:latin typeface="Gill Sans MT" panose="020B0502020104020203" pitchFamily="34" charset="0"/>
              </a:rPr>
              <a:t>Natural </a:t>
            </a:r>
          </a:p>
          <a:p>
            <a:pPr algn="ctr"/>
            <a:r>
              <a:rPr lang="en-US" sz="2000" dirty="0" smtClean="0">
                <a:latin typeface="Gill Sans MT" panose="020B0502020104020203" pitchFamily="34" charset="0"/>
              </a:rPr>
              <a:t>Flows</a:t>
            </a:r>
            <a:endParaRPr lang="en-US" sz="2000" dirty="0">
              <a:latin typeface="Gill Sans MT" panose="020B0502020104020203" pitchFamily="34" charset="0"/>
            </a:endParaRPr>
          </a:p>
        </p:txBody>
      </p:sp>
      <p:sp>
        <p:nvSpPr>
          <p:cNvPr id="18" name="TextBox 17"/>
          <p:cNvSpPr txBox="1"/>
          <p:nvPr/>
        </p:nvSpPr>
        <p:spPr>
          <a:xfrm>
            <a:off x="161579" y="2755017"/>
            <a:ext cx="1429096" cy="707886"/>
          </a:xfrm>
          <a:prstGeom prst="rect">
            <a:avLst/>
          </a:prstGeom>
          <a:noFill/>
          <a:ln>
            <a:noFill/>
          </a:ln>
        </p:spPr>
        <p:txBody>
          <a:bodyPr wrap="square" rtlCol="0">
            <a:spAutoFit/>
          </a:bodyPr>
          <a:lstStyle/>
          <a:p>
            <a:pPr algn="ctr"/>
            <a:r>
              <a:rPr lang="en-US" sz="2000" dirty="0" smtClean="0">
                <a:solidFill>
                  <a:schemeClr val="tx1"/>
                </a:solidFill>
                <a:latin typeface="Gill Sans MT" panose="020B0502020104020203" pitchFamily="34" charset="0"/>
              </a:rPr>
              <a:t>Cost of Restrictions</a:t>
            </a:r>
            <a:endParaRPr lang="en-US" sz="20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39011439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94194" y="252547"/>
            <a:ext cx="8022870" cy="954107"/>
          </a:xfrm>
          <a:prstGeom prst="rect">
            <a:avLst/>
          </a:prstGeom>
          <a:noFill/>
        </p:spPr>
        <p:txBody>
          <a:bodyPr wrap="square" rtlCol="0">
            <a:spAutoFit/>
          </a:bodyPr>
          <a:lstStyle/>
          <a:p>
            <a:pPr>
              <a:spcAft>
                <a:spcPts val="1200"/>
              </a:spcAft>
            </a:pPr>
            <a:r>
              <a:rPr lang="en-US" sz="2800" dirty="0" smtClean="0">
                <a:solidFill>
                  <a:srgbClr val="C00000"/>
                </a:solidFill>
                <a:latin typeface="Gill Sans MT" panose="020B0502020104020203" pitchFamily="34" charset="0"/>
              </a:rPr>
              <a:t>Cascading impacts from the </a:t>
            </a:r>
            <a:r>
              <a:rPr lang="en-US" sz="2800" b="1" dirty="0" smtClean="0">
                <a:latin typeface="Gill Sans MT" panose="020B0502020104020203" pitchFamily="34" charset="0"/>
              </a:rPr>
              <a:t>“energy transition” </a:t>
            </a:r>
            <a:r>
              <a:rPr lang="en-US" sz="2800" dirty="0" smtClean="0">
                <a:solidFill>
                  <a:srgbClr val="C00000"/>
                </a:solidFill>
                <a:latin typeface="Gill Sans MT" panose="020B0502020104020203" pitchFamily="34" charset="0"/>
                <a:sym typeface="Wingdings" panose="05000000000000000000" pitchFamily="2" charset="2"/>
              </a:rPr>
              <a:t>( renewables</a:t>
            </a:r>
            <a:r>
              <a:rPr lang="en-US" sz="2800" dirty="0">
                <a:solidFill>
                  <a:srgbClr val="C00000"/>
                </a:solidFill>
                <a:latin typeface="Gill Sans MT" panose="020B0502020104020203" pitchFamily="34" charset="0"/>
                <a:sym typeface="Wingdings" panose="05000000000000000000" pitchFamily="2" charset="2"/>
              </a:rPr>
              <a:t>, storage, electric </a:t>
            </a:r>
            <a:r>
              <a:rPr lang="en-US" sz="2800" dirty="0" smtClean="0">
                <a:solidFill>
                  <a:srgbClr val="C00000"/>
                </a:solidFill>
                <a:latin typeface="Gill Sans MT" panose="020B0502020104020203" pitchFamily="34" charset="0"/>
                <a:sym typeface="Wingdings" panose="05000000000000000000" pitchFamily="2" charset="2"/>
              </a:rPr>
              <a:t>vehicles, biofuels)</a:t>
            </a:r>
            <a:endParaRPr lang="en-US" sz="2400" dirty="0">
              <a:latin typeface="Gill Sans MT" panose="020B0502020104020203" pitchFamily="34" charset="0"/>
            </a:endParaRPr>
          </a:p>
        </p:txBody>
      </p:sp>
      <p:sp>
        <p:nvSpPr>
          <p:cNvPr id="11267" name="Right Arrow 11266"/>
          <p:cNvSpPr/>
          <p:nvPr/>
        </p:nvSpPr>
        <p:spPr>
          <a:xfrm>
            <a:off x="4451186" y="2344125"/>
            <a:ext cx="718416" cy="55695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11267"/>
          <p:cNvPicPr>
            <a:picLocks noChangeAspect="1"/>
          </p:cNvPicPr>
          <p:nvPr/>
        </p:nvPicPr>
        <p:blipFill>
          <a:blip r:embed="rId3"/>
          <a:stretch>
            <a:fillRect/>
          </a:stretch>
        </p:blipFill>
        <p:spPr>
          <a:xfrm>
            <a:off x="5474869" y="1462387"/>
            <a:ext cx="3084245" cy="2859117"/>
          </a:xfrm>
          <a:prstGeom prst="rect">
            <a:avLst/>
          </a:prstGeom>
        </p:spPr>
      </p:pic>
      <p:pic>
        <p:nvPicPr>
          <p:cNvPr id="11270"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5328" y="4686093"/>
            <a:ext cx="3380793" cy="1901696"/>
          </a:xfrm>
          <a:prstGeom prst="rect">
            <a:avLst/>
          </a:prstGeom>
          <a:noFill/>
          <a:extLst>
            <a:ext uri="{909E8E84-426E-40DD-AFC4-6F175D3DCCD1}">
              <a14:hiddenFill xmlns:a14="http://schemas.microsoft.com/office/drawing/2010/main">
                <a:solidFill>
                  <a:srgbClr val="FFFFFF"/>
                </a:solidFill>
              </a14:hiddenFill>
            </a:ext>
          </a:extLst>
        </p:spPr>
      </p:pic>
      <p:sp>
        <p:nvSpPr>
          <p:cNvPr id="37" name="Right Arrow 36"/>
          <p:cNvSpPr/>
          <p:nvPr/>
        </p:nvSpPr>
        <p:spPr>
          <a:xfrm rot="5400000">
            <a:off x="6778392" y="4325374"/>
            <a:ext cx="612402" cy="55695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77" name="Group 11276"/>
          <p:cNvGrpSpPr/>
          <p:nvPr/>
        </p:nvGrpSpPr>
        <p:grpSpPr>
          <a:xfrm>
            <a:off x="445117" y="4354642"/>
            <a:ext cx="4780396" cy="2405903"/>
            <a:chOff x="437207" y="4414283"/>
            <a:chExt cx="4780396" cy="2405903"/>
          </a:xfrm>
        </p:grpSpPr>
        <p:sp>
          <p:nvSpPr>
            <p:cNvPr id="41" name="Right Arrow 40"/>
            <p:cNvSpPr/>
            <p:nvPr/>
          </p:nvSpPr>
          <p:spPr>
            <a:xfrm rot="10800000">
              <a:off x="4605201" y="5424365"/>
              <a:ext cx="612402" cy="55695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73" name="Group 11272"/>
            <p:cNvGrpSpPr/>
            <p:nvPr/>
          </p:nvGrpSpPr>
          <p:grpSpPr>
            <a:xfrm>
              <a:off x="990546" y="4905219"/>
              <a:ext cx="2918301" cy="1595250"/>
              <a:chOff x="294194" y="1604766"/>
              <a:chExt cx="7951882" cy="4656809"/>
            </a:xfrm>
          </p:grpSpPr>
          <p:pic>
            <p:nvPicPr>
              <p:cNvPr id="11271" name="Picture 6" descr="Image result for anadromous fish cycl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38" t="19513" r="6699" b="11412"/>
              <a:stretch/>
            </p:blipFill>
            <p:spPr bwMode="auto">
              <a:xfrm>
                <a:off x="294194" y="1604766"/>
                <a:ext cx="7951882" cy="4656809"/>
              </a:xfrm>
              <a:prstGeom prst="rect">
                <a:avLst/>
              </a:prstGeom>
              <a:noFill/>
              <a:extLst>
                <a:ext uri="{909E8E84-426E-40DD-AFC4-6F175D3DCCD1}">
                  <a14:hiddenFill xmlns:a14="http://schemas.microsoft.com/office/drawing/2010/main">
                    <a:solidFill>
                      <a:srgbClr val="FFFFFF"/>
                    </a:solidFill>
                  </a14:hiddenFill>
                </a:ext>
              </a:extLst>
            </p:spPr>
          </p:pic>
          <p:sp>
            <p:nvSpPr>
              <p:cNvPr id="11272" name="Rectangle 11271"/>
              <p:cNvSpPr/>
              <p:nvPr/>
            </p:nvSpPr>
            <p:spPr>
              <a:xfrm>
                <a:off x="1828800" y="1837038"/>
                <a:ext cx="420130" cy="131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74" name="TextBox 11273"/>
            <p:cNvSpPr txBox="1"/>
            <p:nvPr/>
          </p:nvSpPr>
          <p:spPr>
            <a:xfrm>
              <a:off x="437207" y="6396230"/>
              <a:ext cx="1121525" cy="338554"/>
            </a:xfrm>
            <a:prstGeom prst="rect">
              <a:avLst/>
            </a:prstGeom>
            <a:noFill/>
          </p:spPr>
          <p:txBody>
            <a:bodyPr wrap="none" rtlCol="0">
              <a:spAutoFit/>
            </a:bodyPr>
            <a:lstStyle/>
            <a:p>
              <a:r>
                <a:rPr lang="en-US" sz="1600" dirty="0" smtClean="0">
                  <a:latin typeface="Gill Sans MT" panose="020B0502020104020203" pitchFamily="34" charset="0"/>
                </a:rPr>
                <a:t>Freshwater</a:t>
              </a:r>
              <a:endParaRPr lang="en-US" sz="1600" dirty="0">
                <a:latin typeface="Gill Sans MT" panose="020B0502020104020203" pitchFamily="34" charset="0"/>
              </a:endParaRPr>
            </a:p>
          </p:txBody>
        </p:sp>
        <p:sp>
          <p:nvSpPr>
            <p:cNvPr id="46" name="TextBox 45"/>
            <p:cNvSpPr txBox="1"/>
            <p:nvPr/>
          </p:nvSpPr>
          <p:spPr>
            <a:xfrm>
              <a:off x="2080945" y="6481632"/>
              <a:ext cx="803105" cy="338554"/>
            </a:xfrm>
            <a:prstGeom prst="rect">
              <a:avLst/>
            </a:prstGeom>
            <a:noFill/>
          </p:spPr>
          <p:txBody>
            <a:bodyPr wrap="none" rtlCol="0">
              <a:spAutoFit/>
            </a:bodyPr>
            <a:lstStyle/>
            <a:p>
              <a:r>
                <a:rPr lang="en-US" sz="1600" dirty="0" smtClean="0">
                  <a:latin typeface="Gill Sans MT" panose="020B0502020104020203" pitchFamily="34" charset="0"/>
                </a:rPr>
                <a:t>Estuary</a:t>
              </a:r>
              <a:endParaRPr lang="en-US" sz="1600" dirty="0">
                <a:latin typeface="Gill Sans MT" panose="020B0502020104020203" pitchFamily="34" charset="0"/>
              </a:endParaRPr>
            </a:p>
          </p:txBody>
        </p:sp>
        <p:sp>
          <p:nvSpPr>
            <p:cNvPr id="47" name="TextBox 46"/>
            <p:cNvSpPr txBox="1"/>
            <p:nvPr/>
          </p:nvSpPr>
          <p:spPr>
            <a:xfrm>
              <a:off x="3496880" y="6396230"/>
              <a:ext cx="760144" cy="338554"/>
            </a:xfrm>
            <a:prstGeom prst="rect">
              <a:avLst/>
            </a:prstGeom>
            <a:noFill/>
          </p:spPr>
          <p:txBody>
            <a:bodyPr wrap="none" rtlCol="0">
              <a:spAutoFit/>
            </a:bodyPr>
            <a:lstStyle/>
            <a:p>
              <a:r>
                <a:rPr lang="en-US" sz="1600" dirty="0" smtClean="0">
                  <a:latin typeface="Gill Sans MT" panose="020B0502020104020203" pitchFamily="34" charset="0"/>
                </a:rPr>
                <a:t>Marine</a:t>
              </a:r>
              <a:endParaRPr lang="en-US" sz="1600" dirty="0">
                <a:latin typeface="Gill Sans MT" panose="020B0502020104020203" pitchFamily="34" charset="0"/>
              </a:endParaRPr>
            </a:p>
          </p:txBody>
        </p:sp>
        <p:sp>
          <p:nvSpPr>
            <p:cNvPr id="11275" name="TextBox 11274"/>
            <p:cNvSpPr txBox="1"/>
            <p:nvPr/>
          </p:nvSpPr>
          <p:spPr>
            <a:xfrm>
              <a:off x="1094998" y="4414283"/>
              <a:ext cx="2709396" cy="369332"/>
            </a:xfrm>
            <a:prstGeom prst="rect">
              <a:avLst/>
            </a:prstGeom>
            <a:noFill/>
          </p:spPr>
          <p:txBody>
            <a:bodyPr wrap="none" rtlCol="0">
              <a:spAutoFit/>
            </a:bodyPr>
            <a:lstStyle/>
            <a:p>
              <a:r>
                <a:rPr lang="en-US" b="1" dirty="0" smtClean="0">
                  <a:latin typeface="Gill Sans MT" panose="020B0502020104020203" pitchFamily="34" charset="0"/>
                </a:rPr>
                <a:t>Anadromous Life Cycle</a:t>
              </a:r>
              <a:endParaRPr lang="en-US" b="1" dirty="0">
                <a:latin typeface="Gill Sans MT" panose="020B0502020104020203" pitchFamily="34" charset="0"/>
              </a:endParaRPr>
            </a:p>
          </p:txBody>
        </p:sp>
      </p:grpSp>
      <p:pic>
        <p:nvPicPr>
          <p:cNvPr id="55" name="Picture 54"/>
          <p:cNvPicPr>
            <a:picLocks noChangeAspect="1"/>
          </p:cNvPicPr>
          <p:nvPr/>
        </p:nvPicPr>
        <p:blipFill>
          <a:blip r:embed="rId6"/>
          <a:stretch>
            <a:fillRect/>
          </a:stretch>
        </p:blipFill>
        <p:spPr>
          <a:xfrm>
            <a:off x="907645" y="1343651"/>
            <a:ext cx="4298053" cy="3804234"/>
          </a:xfrm>
          <a:prstGeom prst="rect">
            <a:avLst/>
          </a:prstGeom>
        </p:spPr>
      </p:pic>
      <p:sp>
        <p:nvSpPr>
          <p:cNvPr id="11278" name="TextBox 11277"/>
          <p:cNvSpPr txBox="1"/>
          <p:nvPr/>
        </p:nvSpPr>
        <p:spPr>
          <a:xfrm>
            <a:off x="338996" y="1363630"/>
            <a:ext cx="1890261" cy="830997"/>
          </a:xfrm>
          <a:prstGeom prst="rect">
            <a:avLst/>
          </a:prstGeom>
          <a:noFill/>
        </p:spPr>
        <p:txBody>
          <a:bodyPr wrap="none" rtlCol="0">
            <a:spAutoFit/>
          </a:bodyPr>
          <a:lstStyle/>
          <a:p>
            <a:r>
              <a:rPr lang="en-US" sz="2400" b="1" dirty="0" smtClean="0">
                <a:latin typeface="Gill Sans MT" panose="020B0502020104020203" pitchFamily="34" charset="0"/>
              </a:rPr>
              <a:t>Global CO</a:t>
            </a:r>
            <a:r>
              <a:rPr lang="en-US" sz="2400" b="1" baseline="-25000" dirty="0" smtClean="0">
                <a:latin typeface="Gill Sans MT" panose="020B0502020104020203" pitchFamily="34" charset="0"/>
              </a:rPr>
              <a:t>2 </a:t>
            </a:r>
          </a:p>
          <a:p>
            <a:r>
              <a:rPr lang="en-US" sz="2400" b="1" dirty="0" smtClean="0">
                <a:latin typeface="Gill Sans MT" panose="020B0502020104020203" pitchFamily="34" charset="0"/>
              </a:rPr>
              <a:t>Emissions</a:t>
            </a:r>
            <a:endParaRPr lang="en-US" sz="2400" b="1" dirty="0">
              <a:latin typeface="Gill Sans MT" panose="020B0502020104020203" pitchFamily="34" charset="0"/>
            </a:endParaRPr>
          </a:p>
        </p:txBody>
      </p:sp>
      <p:grpSp>
        <p:nvGrpSpPr>
          <p:cNvPr id="11282" name="Group 11281"/>
          <p:cNvGrpSpPr/>
          <p:nvPr/>
        </p:nvGrpSpPr>
        <p:grpSpPr>
          <a:xfrm>
            <a:off x="367567" y="1575279"/>
            <a:ext cx="4618376" cy="2745431"/>
            <a:chOff x="367567" y="1575279"/>
            <a:chExt cx="4618376" cy="2745431"/>
          </a:xfrm>
        </p:grpSpPr>
        <p:grpSp>
          <p:nvGrpSpPr>
            <p:cNvPr id="11280" name="Group 11279"/>
            <p:cNvGrpSpPr/>
            <p:nvPr/>
          </p:nvGrpSpPr>
          <p:grpSpPr>
            <a:xfrm>
              <a:off x="367567" y="1575279"/>
              <a:ext cx="4311007" cy="2745431"/>
              <a:chOff x="367567" y="1575279"/>
              <a:chExt cx="4311007" cy="2745431"/>
            </a:xfrm>
          </p:grpSpPr>
          <p:pic>
            <p:nvPicPr>
              <p:cNvPr id="11269" name="Picture 11268"/>
              <p:cNvPicPr>
                <a:picLocks noChangeAspect="1"/>
              </p:cNvPicPr>
              <p:nvPr/>
            </p:nvPicPr>
            <p:blipFill>
              <a:blip r:embed="rId7"/>
              <a:stretch>
                <a:fillRect/>
              </a:stretch>
            </p:blipFill>
            <p:spPr>
              <a:xfrm>
                <a:off x="367567" y="1575279"/>
                <a:ext cx="4311007" cy="2745431"/>
              </a:xfrm>
              <a:prstGeom prst="rect">
                <a:avLst/>
              </a:prstGeom>
            </p:spPr>
          </p:pic>
          <p:sp>
            <p:nvSpPr>
              <p:cNvPr id="11279" name="TextBox 11278"/>
              <p:cNvSpPr txBox="1"/>
              <p:nvPr/>
            </p:nvSpPr>
            <p:spPr>
              <a:xfrm>
                <a:off x="3953082" y="2151460"/>
                <a:ext cx="585417" cy="276999"/>
              </a:xfrm>
              <a:prstGeom prst="rect">
                <a:avLst/>
              </a:prstGeom>
              <a:noFill/>
            </p:spPr>
            <p:txBody>
              <a:bodyPr wrap="none" rtlCol="0">
                <a:spAutoFit/>
              </a:bodyPr>
              <a:lstStyle/>
              <a:p>
                <a:r>
                  <a:rPr lang="en-US" sz="1200" b="1" dirty="0" smtClean="0">
                    <a:latin typeface="Gill Sans MT" panose="020B0502020104020203" pitchFamily="34" charset="0"/>
                  </a:rPr>
                  <a:t>Wind</a:t>
                </a:r>
                <a:endParaRPr lang="en-US" sz="1200" b="1" dirty="0">
                  <a:latin typeface="Gill Sans MT" panose="020B0502020104020203" pitchFamily="34" charset="0"/>
                </a:endParaRPr>
              </a:p>
            </p:txBody>
          </p:sp>
          <p:sp>
            <p:nvSpPr>
              <p:cNvPr id="57" name="TextBox 56"/>
              <p:cNvSpPr txBox="1"/>
              <p:nvPr/>
            </p:nvSpPr>
            <p:spPr>
              <a:xfrm>
                <a:off x="3908847" y="3266960"/>
                <a:ext cx="637675" cy="276999"/>
              </a:xfrm>
              <a:prstGeom prst="rect">
                <a:avLst/>
              </a:prstGeom>
              <a:noFill/>
            </p:spPr>
            <p:txBody>
              <a:bodyPr wrap="none" rtlCol="0">
                <a:spAutoFit/>
              </a:bodyPr>
              <a:lstStyle/>
              <a:p>
                <a:r>
                  <a:rPr lang="en-US" sz="1200" b="1" dirty="0" smtClean="0">
                    <a:solidFill>
                      <a:schemeClr val="bg1"/>
                    </a:solidFill>
                    <a:latin typeface="Gill Sans MT" panose="020B0502020104020203" pitchFamily="34" charset="0"/>
                  </a:rPr>
                  <a:t>Hydro</a:t>
                </a:r>
                <a:endParaRPr lang="en-US" sz="1200" b="1" dirty="0">
                  <a:solidFill>
                    <a:schemeClr val="bg1"/>
                  </a:solidFill>
                  <a:latin typeface="Gill Sans MT" panose="020B0502020104020203" pitchFamily="34" charset="0"/>
                </a:endParaRPr>
              </a:p>
            </p:txBody>
          </p:sp>
          <p:sp>
            <p:nvSpPr>
              <p:cNvPr id="58" name="TextBox 57"/>
              <p:cNvSpPr txBox="1"/>
              <p:nvPr/>
            </p:nvSpPr>
            <p:spPr>
              <a:xfrm rot="21138954">
                <a:off x="4002280" y="2534380"/>
                <a:ext cx="561372" cy="276999"/>
              </a:xfrm>
              <a:prstGeom prst="rect">
                <a:avLst/>
              </a:prstGeom>
              <a:noFill/>
            </p:spPr>
            <p:txBody>
              <a:bodyPr wrap="none" rtlCol="0">
                <a:spAutoFit/>
              </a:bodyPr>
              <a:lstStyle/>
              <a:p>
                <a:r>
                  <a:rPr lang="en-US" sz="1200" b="1" dirty="0" smtClean="0">
                    <a:latin typeface="Gill Sans MT" panose="020B0502020104020203" pitchFamily="34" charset="0"/>
                  </a:rPr>
                  <a:t>Solar</a:t>
                </a:r>
                <a:endParaRPr lang="en-US" sz="1200" b="1" dirty="0">
                  <a:latin typeface="Gill Sans MT" panose="020B0502020104020203" pitchFamily="34" charset="0"/>
                </a:endParaRPr>
              </a:p>
            </p:txBody>
          </p:sp>
          <p:sp>
            <p:nvSpPr>
              <p:cNvPr id="59" name="TextBox 58"/>
              <p:cNvSpPr txBox="1"/>
              <p:nvPr/>
            </p:nvSpPr>
            <p:spPr>
              <a:xfrm rot="21311264">
                <a:off x="3548530" y="2705740"/>
                <a:ext cx="1063112" cy="276999"/>
              </a:xfrm>
              <a:prstGeom prst="rect">
                <a:avLst/>
              </a:prstGeom>
              <a:noFill/>
            </p:spPr>
            <p:txBody>
              <a:bodyPr wrap="none" rtlCol="0">
                <a:spAutoFit/>
              </a:bodyPr>
              <a:lstStyle/>
              <a:p>
                <a:r>
                  <a:rPr lang="en-US" sz="1200" b="1" dirty="0" smtClean="0">
                    <a:solidFill>
                      <a:schemeClr val="bg1"/>
                    </a:solidFill>
                    <a:latin typeface="Gill Sans MT" panose="020B0502020104020203" pitchFamily="34" charset="0"/>
                  </a:rPr>
                  <a:t>Geothermal</a:t>
                </a:r>
                <a:endParaRPr lang="en-US" sz="1200" b="1" dirty="0">
                  <a:solidFill>
                    <a:schemeClr val="bg1"/>
                  </a:solidFill>
                  <a:latin typeface="Gill Sans MT" panose="020B0502020104020203" pitchFamily="34" charset="0"/>
                </a:endParaRPr>
              </a:p>
            </p:txBody>
          </p:sp>
          <p:sp>
            <p:nvSpPr>
              <p:cNvPr id="60" name="TextBox 59"/>
              <p:cNvSpPr txBox="1"/>
              <p:nvPr/>
            </p:nvSpPr>
            <p:spPr>
              <a:xfrm>
                <a:off x="3804394" y="2862895"/>
                <a:ext cx="785793" cy="276999"/>
              </a:xfrm>
              <a:prstGeom prst="rect">
                <a:avLst/>
              </a:prstGeom>
              <a:noFill/>
            </p:spPr>
            <p:txBody>
              <a:bodyPr wrap="none" rtlCol="0">
                <a:spAutoFit/>
              </a:bodyPr>
              <a:lstStyle/>
              <a:p>
                <a:r>
                  <a:rPr lang="en-US" sz="1200" b="1" dirty="0" smtClean="0">
                    <a:latin typeface="Gill Sans MT" panose="020B0502020104020203" pitchFamily="34" charset="0"/>
                  </a:rPr>
                  <a:t>Biomass</a:t>
                </a:r>
                <a:endParaRPr lang="en-US" sz="1200" b="1" dirty="0">
                  <a:latin typeface="Gill Sans MT" panose="020B0502020104020203" pitchFamily="34" charset="0"/>
                </a:endParaRPr>
              </a:p>
            </p:txBody>
          </p:sp>
        </p:grpSp>
        <p:sp>
          <p:nvSpPr>
            <p:cNvPr id="11281" name="TextBox 11280"/>
            <p:cNvSpPr txBox="1"/>
            <p:nvPr/>
          </p:nvSpPr>
          <p:spPr>
            <a:xfrm>
              <a:off x="3174229" y="3959311"/>
              <a:ext cx="1811714" cy="307777"/>
            </a:xfrm>
            <a:prstGeom prst="rect">
              <a:avLst/>
            </a:prstGeom>
            <a:noFill/>
          </p:spPr>
          <p:txBody>
            <a:bodyPr wrap="none" rtlCol="0">
              <a:spAutoFit/>
            </a:bodyPr>
            <a:lstStyle/>
            <a:p>
              <a:r>
                <a:rPr lang="en-US" sz="1400" b="1" dirty="0" smtClean="0">
                  <a:latin typeface="Gill Sans MT" panose="020B0502020104020203" pitchFamily="34" charset="0"/>
                </a:rPr>
                <a:t>Source:</a:t>
              </a:r>
              <a:r>
                <a:rPr lang="en-US" sz="1400" dirty="0" smtClean="0">
                  <a:latin typeface="Gill Sans MT" panose="020B0502020104020203" pitchFamily="34" charset="0"/>
                </a:rPr>
                <a:t> US EIA, 2014</a:t>
              </a:r>
              <a:endParaRPr lang="en-US" sz="1400" dirty="0">
                <a:latin typeface="Gill Sans MT" panose="020B0502020104020203" pitchFamily="34" charset="0"/>
              </a:endParaRPr>
            </a:p>
          </p:txBody>
        </p:sp>
      </p:grpSp>
    </p:spTree>
    <p:extLst>
      <p:ext uri="{BB962C8B-B14F-4D97-AF65-F5344CB8AC3E}">
        <p14:creationId xmlns:p14="http://schemas.microsoft.com/office/powerpoint/2010/main" val="392328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27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12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37" grpId="0" animBg="1"/>
      <p:bldP spid="1127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5735740" y="237495"/>
            <a:ext cx="3334801" cy="2871465"/>
          </a:xfrm>
          <a:prstGeom prst="rect">
            <a:avLst/>
          </a:prstGeom>
        </p:spPr>
      </p:pic>
      <p:sp>
        <p:nvSpPr>
          <p:cNvPr id="4" name="TextBox 3"/>
          <p:cNvSpPr txBox="1"/>
          <p:nvPr/>
        </p:nvSpPr>
        <p:spPr>
          <a:xfrm>
            <a:off x="1028700" y="685800"/>
            <a:ext cx="1600200" cy="830997"/>
          </a:xfrm>
          <a:prstGeom prst="rect">
            <a:avLst/>
          </a:prstGeom>
          <a:solidFill>
            <a:srgbClr val="C00000"/>
          </a:solidFill>
          <a:ln>
            <a:noFill/>
          </a:ln>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Dam </a:t>
            </a:r>
          </a:p>
          <a:p>
            <a:pPr algn="ctr"/>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Owner</a:t>
            </a:r>
            <a:endParaRPr lang="en-US" sz="24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6" name="TextBox 5"/>
          <p:cNvSpPr txBox="1"/>
          <p:nvPr/>
        </p:nvSpPr>
        <p:spPr>
          <a:xfrm>
            <a:off x="685800" y="4960203"/>
            <a:ext cx="2286000" cy="830997"/>
          </a:xfrm>
          <a:prstGeom prst="rect">
            <a:avLst/>
          </a:prstGeom>
          <a:solidFill>
            <a:srgbClr val="C00000"/>
          </a:solidFill>
          <a:ln>
            <a:noFill/>
          </a:ln>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Conservation Trust</a:t>
            </a:r>
            <a:endParaRPr lang="en-US" sz="24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pic>
        <p:nvPicPr>
          <p:cNvPr id="16" name="Picture 15"/>
          <p:cNvPicPr>
            <a:picLocks noChangeAspect="1"/>
          </p:cNvPicPr>
          <p:nvPr/>
        </p:nvPicPr>
        <p:blipFill rotWithShape="1">
          <a:blip r:embed="rId4"/>
          <a:srcRect t="7318" r="3812"/>
          <a:stretch/>
        </p:blipFill>
        <p:spPr>
          <a:xfrm>
            <a:off x="3701809" y="2687541"/>
            <a:ext cx="5068479" cy="3907847"/>
          </a:xfrm>
          <a:prstGeom prst="rect">
            <a:avLst/>
          </a:prstGeom>
        </p:spPr>
      </p:pic>
      <p:sp>
        <p:nvSpPr>
          <p:cNvPr id="20" name="Right Arrow 19"/>
          <p:cNvSpPr/>
          <p:nvPr/>
        </p:nvSpPr>
        <p:spPr>
          <a:xfrm rot="10800000">
            <a:off x="4774759" y="3729162"/>
            <a:ext cx="596347" cy="55849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236048" y="3667069"/>
            <a:ext cx="2240944" cy="646331"/>
          </a:xfrm>
          <a:prstGeom prst="rect">
            <a:avLst/>
          </a:prstGeom>
          <a:noFill/>
        </p:spPr>
        <p:txBody>
          <a:bodyPr wrap="square" rtlCol="0">
            <a:spAutoFit/>
          </a:bodyPr>
          <a:lstStyle/>
          <a:p>
            <a:pPr algn="ctr"/>
            <a:r>
              <a:rPr lang="en-US" b="1" dirty="0" smtClean="0">
                <a:latin typeface="Gill Sans MT" panose="020B0502020104020203" pitchFamily="34" charset="0"/>
              </a:rPr>
              <a:t>Conservation Trust</a:t>
            </a:r>
          </a:p>
          <a:p>
            <a:pPr algn="ctr"/>
            <a:r>
              <a:rPr lang="en-US" b="1" dirty="0" smtClean="0">
                <a:latin typeface="Gill Sans MT" panose="020B0502020104020203" pitchFamily="34" charset="0"/>
              </a:rPr>
              <a:t>Pays Insurer</a:t>
            </a:r>
            <a:endParaRPr lang="en-US" b="1" dirty="0">
              <a:latin typeface="Gill Sans MT" panose="020B0502020104020203" pitchFamily="34" charset="0"/>
            </a:endParaRPr>
          </a:p>
        </p:txBody>
      </p:sp>
      <p:cxnSp>
        <p:nvCxnSpPr>
          <p:cNvPr id="12" name="Straight Arrow Connector 11"/>
          <p:cNvCxnSpPr/>
          <p:nvPr/>
        </p:nvCxnSpPr>
        <p:spPr>
          <a:xfrm flipV="1">
            <a:off x="1590675" y="2226365"/>
            <a:ext cx="0" cy="2733838"/>
          </a:xfrm>
          <a:prstGeom prst="straightConnector1">
            <a:avLst/>
          </a:prstGeom>
          <a:ln w="444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152650" y="1516797"/>
            <a:ext cx="10105" cy="3007495"/>
          </a:xfrm>
          <a:prstGeom prst="straightConnector1">
            <a:avLst/>
          </a:prstGeom>
          <a:ln w="444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86633" y="2531455"/>
            <a:ext cx="1043876" cy="707886"/>
          </a:xfrm>
          <a:prstGeom prst="rect">
            <a:avLst/>
          </a:prstGeom>
          <a:noFill/>
          <a:ln>
            <a:noFill/>
          </a:ln>
        </p:spPr>
        <p:txBody>
          <a:bodyPr wrap="none" rtlCol="0">
            <a:spAutoFit/>
          </a:bodyPr>
          <a:lstStyle/>
          <a:p>
            <a:pPr algn="ctr"/>
            <a:r>
              <a:rPr lang="en-US" sz="2000" dirty="0" smtClean="0">
                <a:latin typeface="Gill Sans MT" panose="020B0502020104020203" pitchFamily="34" charset="0"/>
              </a:rPr>
              <a:t>Natural </a:t>
            </a:r>
          </a:p>
          <a:p>
            <a:pPr algn="ctr"/>
            <a:r>
              <a:rPr lang="en-US" sz="2000" dirty="0" smtClean="0">
                <a:latin typeface="Gill Sans MT" panose="020B0502020104020203" pitchFamily="34" charset="0"/>
              </a:rPr>
              <a:t>Flows</a:t>
            </a:r>
            <a:endParaRPr lang="en-US" sz="2000" dirty="0">
              <a:latin typeface="Gill Sans MT" panose="020B0502020104020203" pitchFamily="34" charset="0"/>
            </a:endParaRPr>
          </a:p>
        </p:txBody>
      </p:sp>
      <p:sp>
        <p:nvSpPr>
          <p:cNvPr id="15" name="TextBox 14"/>
          <p:cNvSpPr txBox="1"/>
          <p:nvPr/>
        </p:nvSpPr>
        <p:spPr>
          <a:xfrm>
            <a:off x="161579" y="2755017"/>
            <a:ext cx="1429096" cy="707886"/>
          </a:xfrm>
          <a:prstGeom prst="rect">
            <a:avLst/>
          </a:prstGeom>
          <a:noFill/>
          <a:ln>
            <a:noFill/>
          </a:ln>
        </p:spPr>
        <p:txBody>
          <a:bodyPr wrap="square" rtlCol="0">
            <a:spAutoFit/>
          </a:bodyPr>
          <a:lstStyle/>
          <a:p>
            <a:pPr algn="ctr"/>
            <a:r>
              <a:rPr lang="en-US" sz="2000" dirty="0" smtClean="0">
                <a:solidFill>
                  <a:schemeClr val="tx1"/>
                </a:solidFill>
                <a:latin typeface="Gill Sans MT" panose="020B0502020104020203" pitchFamily="34" charset="0"/>
              </a:rPr>
              <a:t>Cost of Restrictions</a:t>
            </a:r>
            <a:endParaRPr lang="en-US" sz="20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32880843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5735740" y="237495"/>
            <a:ext cx="3334801" cy="2871465"/>
          </a:xfrm>
          <a:prstGeom prst="rect">
            <a:avLst/>
          </a:prstGeom>
        </p:spPr>
      </p:pic>
      <p:sp>
        <p:nvSpPr>
          <p:cNvPr id="4" name="TextBox 3"/>
          <p:cNvSpPr txBox="1"/>
          <p:nvPr/>
        </p:nvSpPr>
        <p:spPr>
          <a:xfrm>
            <a:off x="1028700" y="685800"/>
            <a:ext cx="1600200" cy="830997"/>
          </a:xfrm>
          <a:prstGeom prst="rect">
            <a:avLst/>
          </a:prstGeom>
          <a:solidFill>
            <a:srgbClr val="C00000"/>
          </a:solidFill>
          <a:ln>
            <a:noFill/>
          </a:ln>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Dam </a:t>
            </a:r>
          </a:p>
          <a:p>
            <a:pPr algn="ctr"/>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Owner</a:t>
            </a:r>
            <a:endParaRPr lang="en-US" sz="24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6" name="TextBox 5"/>
          <p:cNvSpPr txBox="1"/>
          <p:nvPr/>
        </p:nvSpPr>
        <p:spPr>
          <a:xfrm>
            <a:off x="685800" y="4960203"/>
            <a:ext cx="2286000" cy="830997"/>
          </a:xfrm>
          <a:prstGeom prst="rect">
            <a:avLst/>
          </a:prstGeom>
          <a:solidFill>
            <a:srgbClr val="C00000"/>
          </a:solidFill>
          <a:ln>
            <a:noFill/>
          </a:ln>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Conservation Trust</a:t>
            </a:r>
            <a:endParaRPr lang="en-US" sz="24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12" name="TextBox 11"/>
          <p:cNvSpPr txBox="1"/>
          <p:nvPr/>
        </p:nvSpPr>
        <p:spPr>
          <a:xfrm>
            <a:off x="5735740" y="1224409"/>
            <a:ext cx="1422377" cy="584775"/>
          </a:xfrm>
          <a:prstGeom prst="rect">
            <a:avLst/>
          </a:prstGeom>
          <a:solidFill>
            <a:schemeClr val="bg1"/>
          </a:solidFill>
        </p:spPr>
        <p:txBody>
          <a:bodyPr wrap="none" rtlCol="0">
            <a:spAutoFit/>
          </a:bodyPr>
          <a:lstStyle/>
          <a:p>
            <a:pPr algn="ctr"/>
            <a:r>
              <a:rPr lang="en-US" sz="1600" dirty="0" smtClean="0">
                <a:latin typeface="Gill Sans MT" panose="020B0502020104020203" pitchFamily="34" charset="0"/>
              </a:rPr>
              <a:t>Expected Value</a:t>
            </a:r>
          </a:p>
          <a:p>
            <a:pPr algn="ctr"/>
            <a:r>
              <a:rPr lang="en-US" sz="1600" dirty="0" smtClean="0">
                <a:latin typeface="Gill Sans MT" panose="020B0502020104020203" pitchFamily="34" charset="0"/>
              </a:rPr>
              <a:t>Cost</a:t>
            </a:r>
            <a:endParaRPr lang="en-US" sz="1600" dirty="0">
              <a:latin typeface="Gill Sans MT" panose="020B0502020104020203" pitchFamily="34" charset="0"/>
            </a:endParaRPr>
          </a:p>
        </p:txBody>
      </p:sp>
      <p:sp>
        <p:nvSpPr>
          <p:cNvPr id="13" name="Right Arrow 12"/>
          <p:cNvSpPr/>
          <p:nvPr/>
        </p:nvSpPr>
        <p:spPr>
          <a:xfrm>
            <a:off x="4860799" y="1162796"/>
            <a:ext cx="596347" cy="55849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156297" y="4960203"/>
            <a:ext cx="2286000" cy="830997"/>
          </a:xfrm>
          <a:prstGeom prst="rect">
            <a:avLst/>
          </a:prstGeom>
          <a:solidFill>
            <a:srgbClr val="C00000"/>
          </a:solidFill>
          <a:ln>
            <a:noFill/>
          </a:ln>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Third Party Insurer</a:t>
            </a:r>
            <a:endParaRPr lang="en-US" sz="24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cxnSp>
        <p:nvCxnSpPr>
          <p:cNvPr id="5" name="Straight Arrow Connector 4"/>
          <p:cNvCxnSpPr>
            <a:stCxn id="6" idx="3"/>
            <a:endCxn id="14" idx="1"/>
          </p:cNvCxnSpPr>
          <p:nvPr/>
        </p:nvCxnSpPr>
        <p:spPr>
          <a:xfrm>
            <a:off x="2971800" y="5375702"/>
            <a:ext cx="3184497" cy="0"/>
          </a:xfrm>
          <a:prstGeom prst="straightConnector1">
            <a:avLst/>
          </a:prstGeom>
          <a:ln w="57150">
            <a:solidFill>
              <a:srgbClr val="C00000"/>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590675" y="2226365"/>
            <a:ext cx="0" cy="2733838"/>
          </a:xfrm>
          <a:prstGeom prst="straightConnector1">
            <a:avLst/>
          </a:prstGeom>
          <a:ln w="444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52650" y="1516797"/>
            <a:ext cx="10105" cy="3007495"/>
          </a:xfrm>
          <a:prstGeom prst="straightConnector1">
            <a:avLst/>
          </a:prstGeom>
          <a:ln w="444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86633" y="2531455"/>
            <a:ext cx="1043876" cy="707886"/>
          </a:xfrm>
          <a:prstGeom prst="rect">
            <a:avLst/>
          </a:prstGeom>
          <a:noFill/>
          <a:ln>
            <a:noFill/>
          </a:ln>
        </p:spPr>
        <p:txBody>
          <a:bodyPr wrap="none" rtlCol="0">
            <a:spAutoFit/>
          </a:bodyPr>
          <a:lstStyle/>
          <a:p>
            <a:pPr algn="ctr"/>
            <a:r>
              <a:rPr lang="en-US" sz="2000" dirty="0" smtClean="0">
                <a:latin typeface="Gill Sans MT" panose="020B0502020104020203" pitchFamily="34" charset="0"/>
              </a:rPr>
              <a:t>Natural </a:t>
            </a:r>
          </a:p>
          <a:p>
            <a:pPr algn="ctr"/>
            <a:r>
              <a:rPr lang="en-US" sz="2000" dirty="0" smtClean="0">
                <a:latin typeface="Gill Sans MT" panose="020B0502020104020203" pitchFamily="34" charset="0"/>
              </a:rPr>
              <a:t>Flows</a:t>
            </a:r>
            <a:endParaRPr lang="en-US" sz="2000" dirty="0">
              <a:latin typeface="Gill Sans MT" panose="020B0502020104020203" pitchFamily="34" charset="0"/>
            </a:endParaRPr>
          </a:p>
        </p:txBody>
      </p:sp>
      <p:sp>
        <p:nvSpPr>
          <p:cNvPr id="22" name="TextBox 21"/>
          <p:cNvSpPr txBox="1"/>
          <p:nvPr/>
        </p:nvSpPr>
        <p:spPr>
          <a:xfrm>
            <a:off x="161579" y="2755017"/>
            <a:ext cx="1429096" cy="707886"/>
          </a:xfrm>
          <a:prstGeom prst="rect">
            <a:avLst/>
          </a:prstGeom>
          <a:noFill/>
          <a:ln>
            <a:noFill/>
          </a:ln>
        </p:spPr>
        <p:txBody>
          <a:bodyPr wrap="square" rtlCol="0">
            <a:spAutoFit/>
          </a:bodyPr>
          <a:lstStyle/>
          <a:p>
            <a:pPr algn="ctr"/>
            <a:r>
              <a:rPr lang="en-US" sz="2000" dirty="0" smtClean="0">
                <a:solidFill>
                  <a:schemeClr val="tx1"/>
                </a:solidFill>
                <a:latin typeface="Gill Sans MT" panose="020B0502020104020203" pitchFamily="34" charset="0"/>
              </a:rPr>
              <a:t>Cost of Restrictions</a:t>
            </a:r>
            <a:endParaRPr lang="en-US" sz="20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24477269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rought reservoir"/>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29129" y="2591044"/>
            <a:ext cx="9394836" cy="528459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56835" y="2003567"/>
            <a:ext cx="9422542" cy="791251"/>
            <a:chOff x="-5243" y="2003568"/>
            <a:chExt cx="9144000" cy="731520"/>
          </a:xfrm>
        </p:grpSpPr>
        <p:pic>
          <p:nvPicPr>
            <p:cNvPr id="3" name="Picture 2" descr="Image result for drought reservoir"/>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92885"/>
            <a:stretch/>
          </p:blipFill>
          <p:spPr bwMode="auto">
            <a:xfrm>
              <a:off x="0" y="2369328"/>
              <a:ext cx="9138757" cy="3657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mage result for drought reservoir"/>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92885"/>
            <a:stretch/>
          </p:blipFill>
          <p:spPr bwMode="auto">
            <a:xfrm>
              <a:off x="-5243" y="2003568"/>
              <a:ext cx="9138757"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56835" y="1359554"/>
            <a:ext cx="9398675" cy="904323"/>
            <a:chOff x="-5243" y="2003568"/>
            <a:chExt cx="9144000" cy="731520"/>
          </a:xfrm>
        </p:grpSpPr>
        <p:pic>
          <p:nvPicPr>
            <p:cNvPr id="7" name="Picture 6" descr="Image result for drought reservoir"/>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92885"/>
            <a:stretch/>
          </p:blipFill>
          <p:spPr bwMode="auto">
            <a:xfrm>
              <a:off x="0" y="2369328"/>
              <a:ext cx="9138757" cy="3657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drought reservoir"/>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92885"/>
            <a:stretch/>
          </p:blipFill>
          <p:spPr bwMode="auto">
            <a:xfrm>
              <a:off x="-5243" y="2003568"/>
              <a:ext cx="9138757"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162233" y="575187"/>
            <a:ext cx="9414869" cy="973394"/>
            <a:chOff x="-5243" y="2003568"/>
            <a:chExt cx="9144000" cy="731520"/>
          </a:xfrm>
        </p:grpSpPr>
        <p:pic>
          <p:nvPicPr>
            <p:cNvPr id="10" name="Picture 9" descr="Image result for drought reservoir"/>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92885"/>
            <a:stretch/>
          </p:blipFill>
          <p:spPr bwMode="auto">
            <a:xfrm>
              <a:off x="0" y="2369328"/>
              <a:ext cx="9138757" cy="365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drought reservoir"/>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92885"/>
            <a:stretch/>
          </p:blipFill>
          <p:spPr bwMode="auto">
            <a:xfrm>
              <a:off x="-5243" y="2003568"/>
              <a:ext cx="9138757" cy="365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167568" y="-1"/>
            <a:ext cx="9414807" cy="884903"/>
            <a:chOff x="-5243" y="2003568"/>
            <a:chExt cx="9144000" cy="731520"/>
          </a:xfrm>
        </p:grpSpPr>
        <p:pic>
          <p:nvPicPr>
            <p:cNvPr id="13" name="Picture 12" descr="Image result for drought reservoir"/>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92885"/>
            <a:stretch/>
          </p:blipFill>
          <p:spPr bwMode="auto">
            <a:xfrm>
              <a:off x="0" y="2369328"/>
              <a:ext cx="9138757" cy="365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mage result for drought reservoir"/>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92885"/>
            <a:stretch/>
          </p:blipFill>
          <p:spPr bwMode="auto">
            <a:xfrm>
              <a:off x="-5243" y="2003568"/>
              <a:ext cx="9138757" cy="36576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316097" y="2189435"/>
            <a:ext cx="8606677" cy="923330"/>
          </a:xfrm>
          <a:prstGeom prst="rect">
            <a:avLst/>
          </a:prstGeom>
        </p:spPr>
        <p:txBody>
          <a:bodyPr wrap="square">
            <a:spAutoFit/>
          </a:bodyPr>
          <a:lstStyle/>
          <a:p>
            <a:r>
              <a:rPr lang="en-US" dirty="0">
                <a:latin typeface="Gill Sans MT" panose="020B0502020104020203" pitchFamily="34" charset="0"/>
                <a:ea typeface="Calibri" panose="020F0502020204030204" pitchFamily="34" charset="0"/>
                <a:cs typeface="Calibri Light" panose="020F0302020204030204" pitchFamily="34" charset="0"/>
              </a:rPr>
              <a:t>Kern, J.D., </a:t>
            </a:r>
            <a:r>
              <a:rPr lang="en-US" dirty="0" err="1">
                <a:latin typeface="Gill Sans MT" panose="020B0502020104020203" pitchFamily="34" charset="0"/>
                <a:ea typeface="Calibri" panose="020F0502020204030204" pitchFamily="34" charset="0"/>
                <a:cs typeface="Calibri Light" panose="020F0302020204030204" pitchFamily="34" charset="0"/>
              </a:rPr>
              <a:t>Characklis</a:t>
            </a:r>
            <a:r>
              <a:rPr lang="en-US" dirty="0">
                <a:latin typeface="Gill Sans MT" panose="020B0502020104020203" pitchFamily="34" charset="0"/>
                <a:ea typeface="Calibri" panose="020F0502020204030204" pitchFamily="34" charset="0"/>
                <a:cs typeface="Calibri Light" panose="020F0302020204030204" pitchFamily="34" charset="0"/>
              </a:rPr>
              <a:t>, G. </a:t>
            </a:r>
            <a:r>
              <a:rPr lang="en-US" dirty="0" smtClean="0">
                <a:latin typeface="Gill Sans MT" panose="020B0502020104020203" pitchFamily="34" charset="0"/>
                <a:ea typeface="Calibri" panose="020F0502020204030204" pitchFamily="34" charset="0"/>
                <a:cs typeface="Calibri Light" panose="020F0302020204030204" pitchFamily="34" charset="0"/>
              </a:rPr>
              <a:t>(</a:t>
            </a:r>
            <a:r>
              <a:rPr lang="en-US" b="1" dirty="0" smtClean="0">
                <a:latin typeface="Gill Sans MT" panose="020B0502020104020203" pitchFamily="34" charset="0"/>
                <a:ea typeface="Calibri" panose="020F0502020204030204" pitchFamily="34" charset="0"/>
                <a:cs typeface="Calibri Light" panose="020F0302020204030204" pitchFamily="34" charset="0"/>
              </a:rPr>
              <a:t>2017</a:t>
            </a:r>
            <a:r>
              <a:rPr lang="en-US" dirty="0" smtClean="0">
                <a:latin typeface="Gill Sans MT" panose="020B0502020104020203" pitchFamily="34" charset="0"/>
                <a:ea typeface="Calibri" panose="020F0502020204030204" pitchFamily="34" charset="0"/>
                <a:cs typeface="Calibri Light" panose="020F0302020204030204" pitchFamily="34" charset="0"/>
              </a:rPr>
              <a:t>). “</a:t>
            </a:r>
            <a:r>
              <a:rPr lang="en-US" dirty="0">
                <a:latin typeface="Gill Sans MT" panose="020B0502020104020203" pitchFamily="34" charset="0"/>
              </a:rPr>
              <a:t>Evaluating the Financial Vulnerability of a Major Electric Utility in the Southeastern U.S. to Drought under Climate Uncertainty and an Evolving Generation Mix</a:t>
            </a:r>
            <a:r>
              <a:rPr lang="en-US" dirty="0" smtClean="0">
                <a:latin typeface="Gill Sans MT" panose="020B0502020104020203" pitchFamily="34" charset="0"/>
                <a:ea typeface="Calibri" panose="020F0502020204030204" pitchFamily="34" charset="0"/>
                <a:cs typeface="Calibri Light" panose="020F0302020204030204" pitchFamily="34" charset="0"/>
              </a:rPr>
              <a:t>.” </a:t>
            </a:r>
            <a:r>
              <a:rPr lang="en-US" b="1" i="1" dirty="0">
                <a:latin typeface="Gill Sans MT" panose="020B0502020104020203" pitchFamily="34" charset="0"/>
                <a:ea typeface="Calibri" panose="020F0502020204030204" pitchFamily="34" charset="0"/>
                <a:cs typeface="Calibri Light" panose="020F0302020204030204" pitchFamily="34" charset="0"/>
              </a:rPr>
              <a:t>Environmental Science and </a:t>
            </a:r>
            <a:r>
              <a:rPr lang="en-US" b="1" i="1" dirty="0" smtClean="0">
                <a:latin typeface="Gill Sans MT" panose="020B0502020104020203" pitchFamily="34" charset="0"/>
                <a:ea typeface="Calibri" panose="020F0502020204030204" pitchFamily="34" charset="0"/>
                <a:cs typeface="Calibri Light" panose="020F0302020204030204" pitchFamily="34" charset="0"/>
              </a:rPr>
              <a:t>Technology. </a:t>
            </a:r>
            <a:r>
              <a:rPr lang="en-US" dirty="0">
                <a:latin typeface="Gill Sans MT" panose="020B0502020104020203" pitchFamily="34" charset="0"/>
              </a:rPr>
              <a:t>Vol. 55 (15), pp. 8815-8823</a:t>
            </a:r>
            <a:endParaRPr lang="en-US" b="1" dirty="0">
              <a:latin typeface="Gill Sans MT" panose="020B0502020104020203" pitchFamily="34" charset="0"/>
              <a:cs typeface="Calibri Light" panose="020F0302020204030204" pitchFamily="34" charset="0"/>
            </a:endParaRPr>
          </a:p>
        </p:txBody>
      </p:sp>
      <p:sp>
        <p:nvSpPr>
          <p:cNvPr id="15" name="TextBox 14"/>
          <p:cNvSpPr txBox="1"/>
          <p:nvPr/>
        </p:nvSpPr>
        <p:spPr>
          <a:xfrm>
            <a:off x="316097" y="365667"/>
            <a:ext cx="8746016" cy="1384995"/>
          </a:xfrm>
          <a:prstGeom prst="rect">
            <a:avLst/>
          </a:prstGeom>
          <a:noFill/>
        </p:spPr>
        <p:txBody>
          <a:bodyPr wrap="square" rtlCol="0">
            <a:spAutoFit/>
          </a:bodyPr>
          <a:lstStyle/>
          <a:p>
            <a:r>
              <a:rPr lang="en-US" sz="2800" b="1" dirty="0" smtClean="0">
                <a:solidFill>
                  <a:srgbClr val="A40000"/>
                </a:solidFill>
                <a:latin typeface="Gill Sans MT" panose="020B0502020104020203" pitchFamily="34" charset="0"/>
              </a:rPr>
              <a:t>WILL DROUGHT POSE </a:t>
            </a:r>
            <a:r>
              <a:rPr lang="en-US" sz="2800" dirty="0" smtClean="0">
                <a:solidFill>
                  <a:srgbClr val="A40000"/>
                </a:solidFill>
                <a:latin typeface="Gill Sans MT" panose="020B0502020104020203" pitchFamily="34" charset="0"/>
              </a:rPr>
              <a:t>a</a:t>
            </a:r>
            <a:r>
              <a:rPr lang="en-US" sz="2800" b="1" dirty="0" smtClean="0">
                <a:solidFill>
                  <a:srgbClr val="A40000"/>
                </a:solidFill>
                <a:latin typeface="Gill Sans MT" panose="020B0502020104020203" pitchFamily="34" charset="0"/>
              </a:rPr>
              <a:t> EXISTENTIAL RISK </a:t>
            </a:r>
            <a:r>
              <a:rPr lang="en-US" sz="2800" dirty="0" smtClean="0">
                <a:solidFill>
                  <a:srgbClr val="A40000"/>
                </a:solidFill>
                <a:latin typeface="Gill Sans MT" panose="020B0502020104020203" pitchFamily="34" charset="0"/>
              </a:rPr>
              <a:t>for</a:t>
            </a:r>
            <a:r>
              <a:rPr lang="en-US" sz="2800" b="1" dirty="0" smtClean="0">
                <a:solidFill>
                  <a:srgbClr val="A40000"/>
                </a:solidFill>
                <a:latin typeface="Gill Sans MT" panose="020B0502020104020203" pitchFamily="34" charset="0"/>
              </a:rPr>
              <a:t> SOUTHEASTERN ELECTRIC POWER UTILITIES </a:t>
            </a:r>
            <a:r>
              <a:rPr lang="en-US" sz="2800" dirty="0" smtClean="0">
                <a:solidFill>
                  <a:srgbClr val="A40000"/>
                </a:solidFill>
                <a:latin typeface="Gill Sans MT" panose="020B0502020104020203" pitchFamily="34" charset="0"/>
              </a:rPr>
              <a:t>in the </a:t>
            </a:r>
            <a:r>
              <a:rPr lang="en-US" sz="2800" b="1" dirty="0" smtClean="0">
                <a:solidFill>
                  <a:srgbClr val="A40000"/>
                </a:solidFill>
                <a:latin typeface="Gill Sans MT" panose="020B0502020104020203" pitchFamily="34" charset="0"/>
              </a:rPr>
              <a:t>FUTURE?</a:t>
            </a:r>
            <a:endParaRPr lang="en-US" sz="2800" b="1" dirty="0">
              <a:solidFill>
                <a:srgbClr val="A40000"/>
              </a:solidFill>
              <a:latin typeface="Gill Sans MT" panose="020B0502020104020203" pitchFamily="34" charset="0"/>
            </a:endParaRPr>
          </a:p>
        </p:txBody>
      </p:sp>
    </p:spTree>
    <p:extLst>
      <p:ext uri="{BB962C8B-B14F-4D97-AF65-F5344CB8AC3E}">
        <p14:creationId xmlns:p14="http://schemas.microsoft.com/office/powerpoint/2010/main" val="38438174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Rectangle 9"/>
              <p:cNvSpPr/>
              <p:nvPr/>
            </p:nvSpPr>
            <p:spPr>
              <a:xfrm>
                <a:off x="790645" y="4175166"/>
                <a:ext cx="6571861" cy="4001095"/>
              </a:xfrm>
              <a:prstGeom prst="rect">
                <a:avLst/>
              </a:prstGeom>
            </p:spPr>
            <p:txBody>
              <a:bodyPr wrap="square">
                <a:spAutoFit/>
              </a:bodyPr>
              <a:lstStyle/>
              <a:p>
                <a:r>
                  <a:rPr lang="en-US" sz="1600" dirty="0">
                    <a:latin typeface="Gill Sans MT" panose="020B0502020104020203" pitchFamily="34" charset="0"/>
                  </a:rPr>
                  <a:t>KW = power capacity of plant</a:t>
                </a:r>
              </a:p>
              <a:p>
                <a:r>
                  <a:rPr lang="en-US" sz="1600" dirty="0" err="1" smtClean="0">
                    <a:latin typeface="Gill Sans MT" panose="020B0502020104020203" pitchFamily="34" charset="0"/>
                  </a:rPr>
                  <a:t>η</a:t>
                </a:r>
                <a:r>
                  <a:rPr lang="en-US" sz="1600" baseline="-25000" dirty="0" err="1" smtClean="0">
                    <a:latin typeface="Gill Sans MT" panose="020B0502020104020203" pitchFamily="34" charset="0"/>
                  </a:rPr>
                  <a:t>total</a:t>
                </a:r>
                <a:r>
                  <a:rPr lang="en-US" sz="1600" dirty="0" smtClean="0">
                    <a:latin typeface="Gill Sans MT" panose="020B0502020104020203" pitchFamily="34" charset="0"/>
                  </a:rPr>
                  <a:t> = fraction of total input heat from fuel that is converted to electricity</a:t>
                </a:r>
              </a:p>
              <a:p>
                <a14:m>
                  <m:oMath xmlns:m="http://schemas.openxmlformats.org/officeDocument/2006/math">
                    <m:r>
                      <m:rPr>
                        <m:nor/>
                      </m:rPr>
                      <a:rPr lang="en-US" sz="1600" dirty="0" smtClean="0">
                        <a:latin typeface="Gill Sans MT" panose="020B0502020104020203" pitchFamily="34" charset="0"/>
                      </a:rPr>
                      <m:t>η</m:t>
                    </m:r>
                    <m:r>
                      <m:rPr>
                        <m:nor/>
                      </m:rPr>
                      <a:rPr lang="en-US" sz="1600" b="0" i="0" baseline="-25000" dirty="0" smtClean="0">
                        <a:latin typeface="Gill Sans MT" panose="020B0502020104020203" pitchFamily="34" charset="0"/>
                      </a:rPr>
                      <m:t>elec</m:t>
                    </m:r>
                  </m:oMath>
                </a14:m>
                <a:r>
                  <a:rPr lang="en-US" sz="1600" dirty="0" smtClean="0">
                    <a:latin typeface="Gill Sans MT" panose="020B0502020104020203" pitchFamily="34" charset="0"/>
                  </a:rPr>
                  <a:t> = heat rate</a:t>
                </a:r>
              </a:p>
              <a:p>
                <a14:m>
                  <m:oMath xmlns:m="http://schemas.openxmlformats.org/officeDocument/2006/math">
                    <m:r>
                      <a:rPr lang="en-US" sz="1600" i="1">
                        <a:latin typeface="Cambria Math" panose="02040503050406030204" pitchFamily="18" charset="0"/>
                        <a:ea typeface="Cambria Math" panose="02040503050406030204" pitchFamily="18" charset="0"/>
                      </a:rPr>
                      <m:t>𝛼</m:t>
                    </m:r>
                  </m:oMath>
                </a14:m>
                <a:r>
                  <a:rPr lang="en-US" sz="1600" dirty="0" smtClean="0">
                    <a:latin typeface="Gill Sans MT" panose="020B0502020104020203" pitchFamily="34" charset="0"/>
                  </a:rPr>
                  <a:t> = the portion of the waste heat that is not discharged by cooling water</a:t>
                </a:r>
              </a:p>
              <a:p>
                <a:r>
                  <a:rPr lang="en-US" sz="1600" dirty="0">
                    <a:latin typeface="Gill Sans MT" panose="020B0502020104020203" pitchFamily="34" charset="0"/>
                  </a:rPr>
                  <a:t>q = </a:t>
                </a:r>
                <a:r>
                  <a:rPr lang="en-US" sz="1600" dirty="0" smtClean="0">
                    <a:latin typeface="Gill Sans MT" panose="020B0502020104020203" pitchFamily="34" charset="0"/>
                  </a:rPr>
                  <a:t>flow rate of power plant water withdrawal</a:t>
                </a:r>
              </a:p>
              <a:p>
                <a:r>
                  <a:rPr lang="en-US" sz="1600" dirty="0" err="1">
                    <a:latin typeface="Gill Sans MT" panose="020B0502020104020203" pitchFamily="34" charset="0"/>
                  </a:rPr>
                  <a:t>ρ</a:t>
                </a:r>
                <a:r>
                  <a:rPr lang="en-US" sz="1600" baseline="-25000" dirty="0" err="1">
                    <a:latin typeface="Gill Sans MT" panose="020B0502020104020203" pitchFamily="34" charset="0"/>
                  </a:rPr>
                  <a:t>w</a:t>
                </a:r>
                <a:r>
                  <a:rPr lang="en-US" sz="1600" dirty="0">
                    <a:latin typeface="Gill Sans MT" panose="020B0502020104020203" pitchFamily="34" charset="0"/>
                  </a:rPr>
                  <a:t> = density of water</a:t>
                </a:r>
              </a:p>
              <a:p>
                <a:r>
                  <a:rPr lang="en-US" sz="1600" dirty="0" err="1">
                    <a:latin typeface="Gill Sans MT" panose="020B0502020104020203" pitchFamily="34" charset="0"/>
                  </a:rPr>
                  <a:t>C</a:t>
                </a:r>
                <a:r>
                  <a:rPr lang="en-US" sz="1600" baseline="-25000" dirty="0" err="1">
                    <a:latin typeface="Gill Sans MT" panose="020B0502020104020203" pitchFamily="34" charset="0"/>
                  </a:rPr>
                  <a:t>p</a:t>
                </a:r>
                <a:r>
                  <a:rPr lang="en-US" sz="1600" dirty="0">
                    <a:latin typeface="Gill Sans MT" panose="020B0502020104020203" pitchFamily="34" charset="0"/>
                  </a:rPr>
                  <a:t> = heat capacity of </a:t>
                </a:r>
                <a:r>
                  <a:rPr lang="en-US" sz="1600" dirty="0" smtClean="0">
                    <a:latin typeface="Gill Sans MT" panose="020B0502020104020203" pitchFamily="34" charset="0"/>
                  </a:rPr>
                  <a:t>water</a:t>
                </a:r>
              </a:p>
              <a:p>
                <a:r>
                  <a:rPr lang="en-US" sz="1600" dirty="0" smtClean="0">
                    <a:latin typeface="Gill Sans MT" panose="020B0502020104020203" pitchFamily="34" charset="0"/>
                  </a:rPr>
                  <a:t>T</a:t>
                </a:r>
                <a:r>
                  <a:rPr lang="en-US" sz="1600" baseline="-25000" dirty="0" smtClean="0">
                    <a:latin typeface="Gill Sans MT" panose="020B0502020104020203" pitchFamily="34" charset="0"/>
                  </a:rPr>
                  <a:t>in</a:t>
                </a:r>
                <a:r>
                  <a:rPr lang="en-US" sz="1600" dirty="0" smtClean="0">
                    <a:latin typeface="Gill Sans MT" panose="020B0502020104020203" pitchFamily="34" charset="0"/>
                  </a:rPr>
                  <a:t> </a:t>
                </a:r>
                <a:r>
                  <a:rPr lang="en-US" sz="1600" dirty="0">
                    <a:latin typeface="Gill Sans MT" panose="020B0502020104020203" pitchFamily="34" charset="0"/>
                  </a:rPr>
                  <a:t>= </a:t>
                </a:r>
                <a:r>
                  <a:rPr lang="en-US" sz="1600" dirty="0" smtClean="0">
                    <a:latin typeface="Gill Sans MT" panose="020B0502020104020203" pitchFamily="34" charset="0"/>
                  </a:rPr>
                  <a:t>intake </a:t>
                </a:r>
                <a:r>
                  <a:rPr lang="en-US" sz="1600" dirty="0">
                    <a:latin typeface="Gill Sans MT" panose="020B0502020104020203" pitchFamily="34" charset="0"/>
                  </a:rPr>
                  <a:t>water temperature</a:t>
                </a:r>
              </a:p>
              <a:p>
                <a:r>
                  <a:rPr lang="en-US" sz="1600" dirty="0" smtClean="0">
                    <a:latin typeface="Gill Sans MT" panose="020B0502020104020203" pitchFamily="34" charset="0"/>
                  </a:rPr>
                  <a:t>T</a:t>
                </a:r>
                <a:r>
                  <a:rPr lang="en-US" sz="1600" baseline="-25000" dirty="0" smtClean="0">
                    <a:latin typeface="Gill Sans MT" panose="020B0502020104020203" pitchFamily="34" charset="0"/>
                  </a:rPr>
                  <a:t>out</a:t>
                </a:r>
                <a:r>
                  <a:rPr lang="en-US" sz="1600" dirty="0" smtClean="0">
                    <a:latin typeface="Gill Sans MT" panose="020B0502020104020203" pitchFamily="34" charset="0"/>
                  </a:rPr>
                  <a:t> </a:t>
                </a:r>
                <a:r>
                  <a:rPr lang="en-US" sz="1600" dirty="0">
                    <a:latin typeface="Gill Sans MT" panose="020B0502020104020203" pitchFamily="34" charset="0"/>
                  </a:rPr>
                  <a:t>= </a:t>
                </a:r>
                <a:r>
                  <a:rPr lang="en-US" sz="1600" dirty="0" smtClean="0">
                    <a:latin typeface="Gill Sans MT" panose="020B0502020104020203" pitchFamily="34" charset="0"/>
                  </a:rPr>
                  <a:t>effluent </a:t>
                </a:r>
                <a:r>
                  <a:rPr lang="en-US" sz="1600" dirty="0">
                    <a:latin typeface="Gill Sans MT" panose="020B0502020104020203" pitchFamily="34" charset="0"/>
                  </a:rPr>
                  <a:t>water temperature</a:t>
                </a:r>
              </a:p>
              <a:p>
                <a:pPr>
                  <a:spcAft>
                    <a:spcPts val="600"/>
                  </a:spcAft>
                </a:pPr>
                <a:endParaRPr lang="en-US" dirty="0">
                  <a:latin typeface="Gill Sans MT" panose="020B0502020104020203" pitchFamily="34" charset="0"/>
                </a:endParaRPr>
              </a:p>
              <a:p>
                <a:pPr>
                  <a:spcAft>
                    <a:spcPts val="600"/>
                  </a:spcAft>
                </a:pPr>
                <a:endParaRPr lang="en-US" dirty="0" smtClean="0">
                  <a:latin typeface="Gill Sans MT" panose="020B0502020104020203" pitchFamily="34" charset="0"/>
                </a:endParaRPr>
              </a:p>
              <a:p>
                <a:pPr>
                  <a:spcAft>
                    <a:spcPts val="600"/>
                  </a:spcAft>
                </a:pPr>
                <a:endParaRPr lang="en-US" dirty="0">
                  <a:latin typeface="Gill Sans MT" panose="020B0502020104020203" pitchFamily="34" charset="0"/>
                </a:endParaRPr>
              </a:p>
              <a:p>
                <a:pPr>
                  <a:spcAft>
                    <a:spcPts val="600"/>
                  </a:spcAft>
                </a:pPr>
                <a:endParaRPr lang="en-US" dirty="0" smtClean="0">
                  <a:latin typeface="Gill Sans MT" panose="020B0502020104020203" pitchFamily="34" charset="0"/>
                </a:endParaRPr>
              </a:p>
              <a:p>
                <a:pPr>
                  <a:spcAft>
                    <a:spcPts val="600"/>
                  </a:spcAft>
                </a:pPr>
                <a:endParaRPr lang="en-US" dirty="0">
                  <a:latin typeface="Gill Sans MT" panose="020B0502020104020203"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90645" y="4175166"/>
                <a:ext cx="6571861" cy="4001095"/>
              </a:xfrm>
              <a:prstGeom prst="rect">
                <a:avLst/>
              </a:prstGeom>
              <a:blipFill>
                <a:blip r:embed="rId3"/>
                <a:stretch>
                  <a:fillRect l="-557" t="-4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376120" y="3009272"/>
                <a:ext cx="3177148" cy="630044"/>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𝐾𝑊</m:t>
                      </m:r>
                      <m:r>
                        <a:rPr lang="en-US" sz="2000" b="0" i="1" smtClean="0">
                          <a:latin typeface="Cambria Math" panose="02040503050406030204" pitchFamily="18" charset="0"/>
                        </a:rPr>
                        <m:t> ∗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1 −</m:t>
                          </m:r>
                          <m:r>
                            <m:rPr>
                              <m:sty m:val="p"/>
                            </m:rPr>
                            <a:rPr lang="el-GR" sz="2000" i="1">
                              <a:latin typeface="Cambria Math" panose="02040503050406030204" pitchFamily="18" charset="0"/>
                            </a:rPr>
                            <m:t>η</m:t>
                          </m:r>
                          <m:r>
                            <a:rPr lang="en-US" sz="2000" b="0" i="1" baseline="-25000" smtClean="0">
                              <a:latin typeface="Cambria Math" panose="02040503050406030204" pitchFamily="18" charset="0"/>
                            </a:rPr>
                            <m:t>𝑡𝑜𝑡𝑎𝑙</m:t>
                          </m:r>
                        </m:num>
                        <m:den>
                          <m:r>
                            <m:rPr>
                              <m:sty m:val="p"/>
                            </m:rPr>
                            <a:rPr lang="el-GR" sz="2000" b="0" i="1" smtClean="0">
                              <a:latin typeface="Cambria Math" panose="02040503050406030204" pitchFamily="18" charset="0"/>
                            </a:rPr>
                            <m:t>η</m:t>
                          </m:r>
                          <m:r>
                            <a:rPr lang="en-US" sz="2000" b="0" i="1" baseline="-25000" smtClean="0">
                              <a:latin typeface="Cambria Math" panose="02040503050406030204" pitchFamily="18" charset="0"/>
                            </a:rPr>
                            <m:t>𝑒𝑙𝑒𝑐</m:t>
                          </m:r>
                        </m:den>
                      </m:f>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1−</m:t>
                          </m:r>
                          <m:r>
                            <a:rPr lang="en-US" sz="2000" b="0" i="1" smtClean="0">
                              <a:latin typeface="Cambria Math" panose="02040503050406030204" pitchFamily="18" charset="0"/>
                              <a:ea typeface="Cambria Math" panose="02040503050406030204" pitchFamily="18" charset="0"/>
                            </a:rPr>
                            <m:t>𝛼</m:t>
                          </m:r>
                        </m:e>
                      </m:d>
                    </m:oMath>
                  </m:oMathPara>
                </a14:m>
                <a:endParaRPr lang="en-US" sz="2000" baseline="-25000" dirty="0">
                  <a:latin typeface="Gill Sans MT" panose="020B0502020104020203"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376120" y="3009272"/>
                <a:ext cx="3177148" cy="630044"/>
              </a:xfrm>
              <a:prstGeom prst="rect">
                <a:avLst/>
              </a:prstGeom>
              <a:blipFill>
                <a:blip r:embed="rId4"/>
                <a:stretch>
                  <a:fillRect/>
                </a:stretch>
              </a:blipFill>
            </p:spPr>
            <p:txBody>
              <a:bodyPr/>
              <a:lstStyle/>
              <a:p>
                <a:r>
                  <a:rPr lang="en-US">
                    <a:noFill/>
                  </a:rPr>
                  <a:t> </a:t>
                </a:r>
              </a:p>
            </p:txBody>
          </p:sp>
        </mc:Fallback>
      </mc:AlternateContent>
      <p:sp>
        <p:nvSpPr>
          <p:cNvPr id="11" name="TextBox 10"/>
          <p:cNvSpPr txBox="1"/>
          <p:nvPr/>
        </p:nvSpPr>
        <p:spPr>
          <a:xfrm>
            <a:off x="1459834" y="2478400"/>
            <a:ext cx="2894703" cy="369332"/>
          </a:xfrm>
          <a:prstGeom prst="rect">
            <a:avLst/>
          </a:prstGeom>
          <a:noFill/>
        </p:spPr>
        <p:txBody>
          <a:bodyPr wrap="none" rtlCol="0">
            <a:spAutoFit/>
          </a:bodyPr>
          <a:lstStyle/>
          <a:p>
            <a:r>
              <a:rPr lang="en-US" dirty="0" smtClean="0">
                <a:solidFill>
                  <a:srgbClr val="C00000"/>
                </a:solidFill>
                <a:latin typeface="Gill Sans MT" panose="020B0502020104020203" pitchFamily="34" charset="0"/>
                <a:cs typeface="Calibri Light" panose="020F0302020204030204" pitchFamily="34" charset="0"/>
              </a:rPr>
              <a:t>HEAT TRANSFER DEMAND</a:t>
            </a:r>
            <a:endParaRPr lang="en-US" dirty="0">
              <a:solidFill>
                <a:srgbClr val="C00000"/>
              </a:solidFill>
              <a:latin typeface="Gill Sans MT" panose="020B0502020104020203" pitchFamily="34" charset="0"/>
              <a:cs typeface="Calibri Light" panose="020F0302020204030204" pitchFamily="34" charset="0"/>
            </a:endParaRPr>
          </a:p>
        </p:txBody>
      </p:sp>
      <p:sp>
        <p:nvSpPr>
          <p:cNvPr id="3" name="Rectangle 2"/>
          <p:cNvSpPr/>
          <p:nvPr/>
        </p:nvSpPr>
        <p:spPr>
          <a:xfrm>
            <a:off x="439120" y="286860"/>
            <a:ext cx="4661341" cy="461665"/>
          </a:xfrm>
          <a:prstGeom prst="rect">
            <a:avLst/>
          </a:prstGeom>
          <a:solidFill>
            <a:srgbClr val="C00000"/>
          </a:solidFill>
        </p:spPr>
        <p:txBody>
          <a:bodyPr wrap="none">
            <a:spAutoFit/>
          </a:bodyPr>
          <a:lstStyle/>
          <a:p>
            <a:pPr>
              <a:spcAft>
                <a:spcPts val="1200"/>
              </a:spcAft>
            </a:pPr>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Drought Impacts on Power Systems</a:t>
            </a:r>
            <a:endParaRPr lang="en-US" sz="24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grpSp>
        <p:nvGrpSpPr>
          <p:cNvPr id="2" name="Group 1"/>
          <p:cNvGrpSpPr/>
          <p:nvPr/>
        </p:nvGrpSpPr>
        <p:grpSpPr>
          <a:xfrm>
            <a:off x="4553268" y="2478400"/>
            <a:ext cx="7193902" cy="1457042"/>
            <a:chOff x="4553268" y="2478400"/>
            <a:chExt cx="7193902" cy="1457042"/>
          </a:xfrm>
        </p:grpSpPr>
        <p:sp>
          <p:nvSpPr>
            <p:cNvPr id="12" name="TextBox 11"/>
            <p:cNvSpPr txBox="1"/>
            <p:nvPr/>
          </p:nvSpPr>
          <p:spPr>
            <a:xfrm>
              <a:off x="4591178" y="3550754"/>
              <a:ext cx="829458" cy="369332"/>
            </a:xfrm>
            <a:prstGeom prst="rect">
              <a:avLst/>
            </a:prstGeom>
            <a:noFill/>
          </p:spPr>
          <p:txBody>
            <a:bodyPr wrap="none" rtlCol="0">
              <a:spAutoFit/>
            </a:bodyPr>
            <a:lstStyle/>
            <a:p>
              <a:r>
                <a:rPr lang="en-US" dirty="0" smtClean="0">
                  <a:solidFill>
                    <a:srgbClr val="0070C0"/>
                  </a:solidFill>
                  <a:latin typeface="Gill Sans MT" panose="020B0502020104020203" pitchFamily="34" charset="0"/>
                </a:rPr>
                <a:t>FLOW</a:t>
              </a:r>
              <a:endParaRPr lang="en-US" dirty="0">
                <a:solidFill>
                  <a:srgbClr val="0070C0"/>
                </a:solidFill>
                <a:latin typeface="Gill Sans MT" panose="020B0502020104020203" pitchFamily="34" charset="0"/>
              </a:endParaRPr>
            </a:p>
          </p:txBody>
        </p:sp>
        <p:sp>
          <p:nvSpPr>
            <p:cNvPr id="13" name="TextBox 12"/>
            <p:cNvSpPr txBox="1"/>
            <p:nvPr/>
          </p:nvSpPr>
          <p:spPr>
            <a:xfrm>
              <a:off x="6526379" y="3566110"/>
              <a:ext cx="1672253" cy="369332"/>
            </a:xfrm>
            <a:prstGeom prst="rect">
              <a:avLst/>
            </a:prstGeom>
            <a:noFill/>
          </p:spPr>
          <p:txBody>
            <a:bodyPr wrap="none" rtlCol="0">
              <a:spAutoFit/>
            </a:bodyPr>
            <a:lstStyle/>
            <a:p>
              <a:r>
                <a:rPr lang="en-US" dirty="0" smtClean="0">
                  <a:solidFill>
                    <a:srgbClr val="0070C0"/>
                  </a:solidFill>
                  <a:latin typeface="Gill Sans MT" panose="020B0502020104020203" pitchFamily="34" charset="0"/>
                </a:rPr>
                <a:t>IN/OUT TEMPS</a:t>
              </a:r>
              <a:endParaRPr lang="en-US" dirty="0">
                <a:solidFill>
                  <a:srgbClr val="0070C0"/>
                </a:solidFill>
                <a:latin typeface="Gill Sans MT" panose="020B0502020104020203" pitchFamily="34" charset="0"/>
              </a:endParaRPr>
            </a:p>
          </p:txBody>
        </p:sp>
        <p:sp>
          <p:nvSpPr>
            <p:cNvPr id="18" name="TextBox 17"/>
            <p:cNvSpPr txBox="1"/>
            <p:nvPr/>
          </p:nvSpPr>
          <p:spPr>
            <a:xfrm>
              <a:off x="5327845" y="2478400"/>
              <a:ext cx="2034660" cy="369332"/>
            </a:xfrm>
            <a:prstGeom prst="rect">
              <a:avLst/>
            </a:prstGeom>
            <a:noFill/>
          </p:spPr>
          <p:txBody>
            <a:bodyPr wrap="none" rtlCol="0">
              <a:spAutoFit/>
            </a:bodyPr>
            <a:lstStyle/>
            <a:p>
              <a:r>
                <a:rPr lang="en-US" dirty="0" smtClean="0">
                  <a:solidFill>
                    <a:srgbClr val="0070C0"/>
                  </a:solidFill>
                  <a:latin typeface="Gill Sans MT" panose="020B0502020104020203" pitchFamily="34" charset="0"/>
                </a:rPr>
                <a:t>COOLING WATER</a:t>
              </a:r>
              <a:endParaRPr lang="en-US" dirty="0">
                <a:solidFill>
                  <a:srgbClr val="0070C0"/>
                </a:solidFill>
                <a:latin typeface="Gill Sans MT" panose="020B0502020104020203"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4553268" y="3160545"/>
                  <a:ext cx="7193902" cy="536622"/>
                </a:xfrm>
                <a:prstGeom prst="rect">
                  <a:avLst/>
                </a:prstGeom>
                <a:noFill/>
              </p:spPr>
              <p:txBody>
                <a:bodyPr wrap="square" lIns="0" tIns="0" rIns="0" bIns="0" rtlCol="0">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𝑞</m:t>
                      </m:r>
                      <m:r>
                        <a:rPr lang="en-US" sz="2000" b="0" i="1" smtClean="0">
                          <a:latin typeface="Cambria Math" panose="02040503050406030204" pitchFamily="18" charset="0"/>
                          <a:ea typeface="Cambria Math" panose="02040503050406030204" pitchFamily="18" charset="0"/>
                        </a:rPr>
                        <m:t> ∗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𝐶</m:t>
                          </m:r>
                        </m:e>
                        <m:sub>
                          <m:r>
                            <a:rPr lang="en-US" sz="2000" b="0" i="1" smtClean="0">
                              <a:latin typeface="Cambria Math" panose="02040503050406030204" pitchFamily="18" charset="0"/>
                              <a:ea typeface="Cambria Math" panose="02040503050406030204" pitchFamily="18" charset="0"/>
                            </a:rPr>
                            <m:t>𝑝</m:t>
                          </m:r>
                        </m:sub>
                      </m:sSub>
                      <m:r>
                        <a:rPr lang="en-US" sz="2000" b="0" i="1" smtClean="0">
                          <a:latin typeface="Cambria Math" panose="02040503050406030204" pitchFamily="18" charset="0"/>
                          <a:ea typeface="Cambria Math" panose="02040503050406030204" pitchFamily="18" charset="0"/>
                        </a:rPr>
                        <m:t> ∗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𝜌</m:t>
                          </m:r>
                        </m:e>
                        <m:sub>
                          <m:r>
                            <a:rPr lang="en-US" sz="2000" b="0" i="1" smtClean="0">
                              <a:latin typeface="Cambria Math" panose="02040503050406030204" pitchFamily="18" charset="0"/>
                              <a:ea typeface="Cambria Math" panose="02040503050406030204" pitchFamily="18" charset="0"/>
                            </a:rPr>
                            <m:t>𝑤</m:t>
                          </m:r>
                        </m:sub>
                      </m:sSub>
                      <m:r>
                        <a:rPr lang="en-US" sz="2000" b="0" i="1" smtClean="0">
                          <a:latin typeface="Cambria Math" panose="02040503050406030204" pitchFamily="18" charset="0"/>
                          <a:ea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𝑇</m:t>
                          </m:r>
                        </m:e>
                        <m:sub>
                          <m:r>
                            <a:rPr lang="en-US" sz="2000" b="0" i="1" smtClean="0">
                              <a:latin typeface="Cambria Math" panose="02040503050406030204" pitchFamily="18" charset="0"/>
                              <a:ea typeface="Cambria Math" panose="02040503050406030204" pitchFamily="18" charset="0"/>
                            </a:rPr>
                            <m:t>𝑜𝑢𝑡</m:t>
                          </m:r>
                        </m:sub>
                      </m:sSub>
                      <m:r>
                        <a:rPr lang="en-US" sz="2000" b="0" i="1" smtClean="0">
                          <a:latin typeface="Cambria Math" panose="02040503050406030204" pitchFamily="18" charset="0"/>
                          <a:ea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𝑇</m:t>
                          </m:r>
                        </m:e>
                        <m:sub>
                          <m:r>
                            <a:rPr lang="en-US" sz="2000" b="0" i="1" smtClean="0">
                              <a:latin typeface="Cambria Math" panose="02040503050406030204" pitchFamily="18" charset="0"/>
                              <a:ea typeface="Cambria Math" panose="02040503050406030204" pitchFamily="18" charset="0"/>
                            </a:rPr>
                            <m:t>𝑖𝑛</m:t>
                          </m:r>
                        </m:sub>
                      </m:sSub>
                      <m:r>
                        <a:rPr lang="en-US" sz="2000" b="0" i="1" smtClean="0">
                          <a:latin typeface="Cambria Math" panose="02040503050406030204" pitchFamily="18" charset="0"/>
                          <a:ea typeface="Cambria Math" panose="02040503050406030204" pitchFamily="18" charset="0"/>
                        </a:rPr>
                        <m:t>)</m:t>
                      </m:r>
                    </m:oMath>
                  </a14:m>
                  <a:r>
                    <a:rPr lang="en-US" sz="2000" baseline="-25000" dirty="0" smtClean="0">
                      <a:latin typeface="Gill Sans MT" panose="020B0502020104020203" pitchFamily="34" charset="0"/>
                    </a:rPr>
                    <a:t> </a:t>
                  </a:r>
                  <a:endParaRPr lang="en-US" sz="2000" baseline="-25000" dirty="0">
                    <a:latin typeface="Gill Sans MT" panose="020B0502020104020203" pitchFamily="34" charset="0"/>
                  </a:endParaRPr>
                </a:p>
                <a:p>
                  <a:endParaRPr lang="en-US" sz="2000" baseline="-25000" dirty="0">
                    <a:latin typeface="Gill Sans MT" panose="020B0502020104020203"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553268" y="3160545"/>
                  <a:ext cx="7193902" cy="536622"/>
                </a:xfrm>
                <a:prstGeom prst="rect">
                  <a:avLst/>
                </a:prstGeom>
                <a:blipFill>
                  <a:blip r:embed="rId5"/>
                  <a:stretch>
                    <a:fillRect l="-847"/>
                  </a:stretch>
                </a:blipFill>
              </p:spPr>
              <p:txBody>
                <a:bodyPr/>
                <a:lstStyle/>
                <a:p>
                  <a:r>
                    <a:rPr lang="en-US">
                      <a:noFill/>
                    </a:rPr>
                    <a:t> </a:t>
                  </a:r>
                </a:p>
              </p:txBody>
            </p:sp>
          </mc:Fallback>
        </mc:AlternateContent>
      </p:grpSp>
      <p:sp>
        <p:nvSpPr>
          <p:cNvPr id="15" name="TextBox 14"/>
          <p:cNvSpPr txBox="1"/>
          <p:nvPr/>
        </p:nvSpPr>
        <p:spPr>
          <a:xfrm>
            <a:off x="245585" y="1032540"/>
            <a:ext cx="4632166" cy="861774"/>
          </a:xfrm>
          <a:prstGeom prst="rect">
            <a:avLst/>
          </a:prstGeom>
          <a:noFill/>
        </p:spPr>
        <p:txBody>
          <a:bodyPr wrap="none" rtlCol="0">
            <a:spAutoFit/>
          </a:bodyPr>
          <a:lstStyle/>
          <a:p>
            <a:pPr marL="342900" indent="-342900">
              <a:spcAft>
                <a:spcPts val="1200"/>
              </a:spcAft>
              <a:buFont typeface="Courier New" panose="02070309020205020404" pitchFamily="49" charset="0"/>
              <a:buChar char="o"/>
            </a:pPr>
            <a:r>
              <a:rPr lang="en-US" sz="2000" dirty="0" smtClean="0">
                <a:latin typeface="Gill Sans MT" panose="020B0502020104020203" pitchFamily="34" charset="0"/>
              </a:rPr>
              <a:t>Hydropower (1:1 loss with streamflow)</a:t>
            </a:r>
          </a:p>
          <a:p>
            <a:pPr marL="342900" indent="-342900">
              <a:spcAft>
                <a:spcPts val="600"/>
              </a:spcAft>
              <a:buFont typeface="Courier New" panose="02070309020205020404" pitchFamily="49" charset="0"/>
              <a:buChar char="o"/>
            </a:pPr>
            <a:r>
              <a:rPr lang="en-US" sz="2000" dirty="0" smtClean="0">
                <a:latin typeface="Gill Sans MT" panose="020B0502020104020203" pitchFamily="34" charset="0"/>
              </a:rPr>
              <a:t>Thermal plants (nuclear, coal)</a:t>
            </a:r>
            <a:endParaRPr lang="en-US" sz="2000" dirty="0">
              <a:solidFill>
                <a:srgbClr val="FF4F4F"/>
              </a:solidFill>
              <a:latin typeface="Gill Sans MT" panose="020B0502020104020203" pitchFamily="34" charset="0"/>
            </a:endParaRPr>
          </a:p>
        </p:txBody>
      </p:sp>
    </p:spTree>
    <p:extLst>
      <p:ext uri="{BB962C8B-B14F-4D97-AF65-F5344CB8AC3E}">
        <p14:creationId xmlns:p14="http://schemas.microsoft.com/office/powerpoint/2010/main" val="230621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5373804" y="306008"/>
            <a:ext cx="3600018" cy="2083241"/>
          </a:xfrm>
          <a:prstGeom prst="roundRect">
            <a:avLst/>
          </a:prstGeom>
          <a:solidFill>
            <a:srgbClr val="F9F9F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341907" y="2683574"/>
            <a:ext cx="9945598" cy="1455170"/>
            <a:chOff x="0" y="2389910"/>
            <a:chExt cx="8776756" cy="1455170"/>
          </a:xfrm>
        </p:grpSpPr>
        <mc:AlternateContent xmlns:mc="http://schemas.openxmlformats.org/markup-compatibility/2006" xmlns:a14="http://schemas.microsoft.com/office/drawing/2010/main">
          <mc:Choice Requires="a14">
            <p:sp>
              <p:nvSpPr>
                <p:cNvPr id="9" name="TextBox 8"/>
                <p:cNvSpPr txBox="1"/>
                <p:nvPr/>
              </p:nvSpPr>
              <p:spPr>
                <a:xfrm>
                  <a:off x="0" y="2920782"/>
                  <a:ext cx="8776756" cy="75168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𝐾𝑊</m:t>
                        </m:r>
                        <m:r>
                          <a:rPr lang="en-US" b="0" i="1" smtClean="0">
                            <a:latin typeface="Cambria Math" panose="02040503050406030204" pitchFamily="18" charset="0"/>
                          </a:rPr>
                          <m:t> ∗ </m:t>
                        </m:r>
                        <m:f>
                          <m:fPr>
                            <m:ctrlPr>
                              <a:rPr lang="en-US" b="0" i="1" smtClean="0">
                                <a:latin typeface="Cambria Math" panose="02040503050406030204" pitchFamily="18" charset="0"/>
                              </a:rPr>
                            </m:ctrlPr>
                          </m:fPr>
                          <m:num>
                            <m:r>
                              <a:rPr lang="en-US" b="0" i="1" smtClean="0">
                                <a:latin typeface="Cambria Math" panose="02040503050406030204" pitchFamily="18" charset="0"/>
                              </a:rPr>
                              <m:t>1 −</m:t>
                            </m:r>
                            <m:r>
                              <m:rPr>
                                <m:sty m:val="p"/>
                              </m:rPr>
                              <a:rPr lang="el-GR" i="1">
                                <a:latin typeface="Cambria Math" panose="02040503050406030204" pitchFamily="18" charset="0"/>
                              </a:rPr>
                              <m:t>η</m:t>
                            </m:r>
                            <m:r>
                              <a:rPr lang="en-US" b="0" i="1" baseline="-25000" smtClean="0">
                                <a:latin typeface="Cambria Math" panose="02040503050406030204" pitchFamily="18" charset="0"/>
                              </a:rPr>
                              <m:t>𝑡𝑜𝑡𝑎𝑙</m:t>
                            </m:r>
                          </m:num>
                          <m:den>
                            <m:r>
                              <m:rPr>
                                <m:sty m:val="p"/>
                              </m:rPr>
                              <a:rPr lang="el-GR" b="0" i="1" smtClean="0">
                                <a:latin typeface="Cambria Math" panose="02040503050406030204" pitchFamily="18" charset="0"/>
                              </a:rPr>
                              <m:t>η</m:t>
                            </m:r>
                            <m:r>
                              <a:rPr lang="en-US" b="0" i="1" baseline="-25000" smtClean="0">
                                <a:latin typeface="Cambria Math" panose="02040503050406030204" pitchFamily="18" charset="0"/>
                              </a:rPr>
                              <m:t>𝑒𝑙𝑒𝑐</m:t>
                            </m:r>
                          </m:den>
                        </m:f>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𝛼</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𝑞</m:t>
                        </m:r>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𝑤</m:t>
                            </m:r>
                          </m:sub>
                        </m:sSub>
                        <m:r>
                          <a:rPr lang="en-US" b="0" i="1" smtClean="0">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max</m:t>
                        </m:r>
                        <m:r>
                          <a:rPr lang="en-US" i="1">
                            <a:latin typeface="Cambria Math" panose="02040503050406030204" pitchFamily="18" charset="0"/>
                            <a:ea typeface="Cambria Math" panose="02040503050406030204" pitchFamily="18" charset="0"/>
                          </a:rPr>
                          <m:t>⁡(</m:t>
                        </m:r>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min</m:t>
                            </m:r>
                          </m:fName>
                          <m:e>
                            <m:d>
                              <m:dPr>
                                <m:ctrlPr>
                                  <a:rPr lang="en-US" i="1">
                                    <a:latin typeface="Cambria Math" panose="02040503050406030204" pitchFamily="18" charset="0"/>
                                    <a:ea typeface="Cambria Math" panose="02040503050406030204" pitchFamily="18" charset="0"/>
                                  </a:rPr>
                                </m:ctrlPr>
                              </m:dPr>
                              <m:e>
                                <m:d>
                                  <m:dPr>
                                    <m:ctrlPr>
                                      <a:rPr lang="en-US" i="1">
                                        <a:latin typeface="Cambria Math" panose="02040503050406030204" pitchFamily="18" charset="0"/>
                                        <a:ea typeface="Cambria Math" panose="02040503050406030204" pitchFamily="18" charset="0"/>
                                      </a:rPr>
                                    </m:ctrlPr>
                                  </m:dPr>
                                  <m:e>
                                    <m:sSub>
                                      <m:sSubPr>
                                        <m:ctrlPr>
                                          <a:rPr lang="en-US" b="1" i="1">
                                            <a:solidFill>
                                              <a:srgbClr val="0070C0"/>
                                            </a:solidFill>
                                            <a:latin typeface="Cambria Math" panose="02040503050406030204" pitchFamily="18" charset="0"/>
                                            <a:ea typeface="Cambria Math" panose="02040503050406030204" pitchFamily="18" charset="0"/>
                                          </a:rPr>
                                        </m:ctrlPr>
                                      </m:sSubPr>
                                      <m:e>
                                        <m:r>
                                          <a:rPr lang="en-US" b="1" i="1">
                                            <a:solidFill>
                                              <a:srgbClr val="0070C0"/>
                                            </a:solidFill>
                                            <a:latin typeface="Cambria Math" panose="02040503050406030204" pitchFamily="18" charset="0"/>
                                            <a:ea typeface="Cambria Math" panose="02040503050406030204" pitchFamily="18" charset="0"/>
                                          </a:rPr>
                                          <m:t>𝑻</m:t>
                                        </m:r>
                                      </m:e>
                                      <m:sub>
                                        <m:r>
                                          <a:rPr lang="en-US" b="1" i="1">
                                            <a:solidFill>
                                              <a:srgbClr val="0070C0"/>
                                            </a:solidFill>
                                            <a:latin typeface="Cambria Math" panose="02040503050406030204" pitchFamily="18" charset="0"/>
                                            <a:ea typeface="Cambria Math" panose="02040503050406030204" pitchFamily="18" charset="0"/>
                                          </a:rPr>
                                          <m:t>𝒎𝒂𝒙</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m:t>
                                        </m:r>
                                      </m:e>
                                      <m:sub>
                                        <m:r>
                                          <a:rPr lang="en-US" i="1">
                                            <a:latin typeface="Cambria Math" panose="02040503050406030204" pitchFamily="18" charset="0"/>
                                            <a:ea typeface="Cambria Math" panose="02040503050406030204" pitchFamily="18" charset="0"/>
                                          </a:rPr>
                                          <m:t>𝑖𝑛</m:t>
                                        </m:r>
                                      </m:sub>
                                    </m:sSub>
                                  </m:e>
                                </m:d>
                                <m:r>
                                  <a:rPr lang="en-US" i="1">
                                    <a:latin typeface="Cambria Math" panose="02040503050406030204" pitchFamily="18" charset="0"/>
                                    <a:ea typeface="Cambria Math" panose="02040503050406030204" pitchFamily="18" charset="0"/>
                                  </a:rPr>
                                  <m:t>,</m:t>
                                </m:r>
                                <m:r>
                                  <a:rPr lang="en-US" b="1" i="1">
                                    <a:solidFill>
                                      <a:srgbClr val="0070C0"/>
                                    </a:solidFill>
                                    <a:latin typeface="Cambria Math" panose="02040503050406030204" pitchFamily="18" charset="0"/>
                                    <a:ea typeface="Cambria Math" panose="02040503050406030204" pitchFamily="18" charset="0"/>
                                  </a:rPr>
                                  <m:t>𝑴𝒂</m:t>
                                </m:r>
                                <m:sSub>
                                  <m:sSubPr>
                                    <m:ctrlPr>
                                      <a:rPr lang="en-US" b="1" i="1">
                                        <a:solidFill>
                                          <a:srgbClr val="0070C0"/>
                                        </a:solidFill>
                                        <a:latin typeface="Cambria Math" panose="02040503050406030204" pitchFamily="18" charset="0"/>
                                        <a:ea typeface="Cambria Math" panose="02040503050406030204" pitchFamily="18" charset="0"/>
                                      </a:rPr>
                                    </m:ctrlPr>
                                  </m:sSubPr>
                                  <m:e>
                                    <m:r>
                                      <a:rPr lang="en-US" b="1" i="1">
                                        <a:solidFill>
                                          <a:srgbClr val="0070C0"/>
                                        </a:solidFill>
                                        <a:latin typeface="Cambria Math" panose="02040503050406030204" pitchFamily="18" charset="0"/>
                                        <a:ea typeface="Cambria Math" panose="02040503050406030204" pitchFamily="18" charset="0"/>
                                      </a:rPr>
                                      <m:t>𝒙</m:t>
                                    </m:r>
                                  </m:e>
                                  <m:sub>
                                    <m:r>
                                      <a:rPr lang="en-US" b="1" i="1">
                                        <a:solidFill>
                                          <a:srgbClr val="0070C0"/>
                                        </a:solidFill>
                                        <a:latin typeface="Cambria Math" panose="02040503050406030204" pitchFamily="18" charset="0"/>
                                        <a:ea typeface="Cambria Math" panose="02040503050406030204" pitchFamily="18" charset="0"/>
                                      </a:rPr>
                                      <m:t>∆</m:t>
                                    </m:r>
                                    <m:r>
                                      <a:rPr lang="en-US" b="1" i="1">
                                        <a:solidFill>
                                          <a:srgbClr val="0070C0"/>
                                        </a:solidFill>
                                        <a:latin typeface="Cambria Math" panose="02040503050406030204" pitchFamily="18" charset="0"/>
                                        <a:ea typeface="Cambria Math" panose="02040503050406030204" pitchFamily="18" charset="0"/>
                                      </a:rPr>
                                      <m:t>𝑻</m:t>
                                    </m:r>
                                  </m:sub>
                                </m:sSub>
                              </m:e>
                            </m:d>
                          </m:e>
                        </m:func>
                        <m:r>
                          <a:rPr lang="en-US" i="1">
                            <a:latin typeface="Cambria Math" panose="02040503050406030204" pitchFamily="18" charset="0"/>
                            <a:ea typeface="Cambria Math" panose="02040503050406030204" pitchFamily="18" charset="0"/>
                          </a:rPr>
                          <m:t>,0)</m:t>
                        </m:r>
                        <m:r>
                          <m:rPr>
                            <m:nor/>
                          </m:rPr>
                          <a:rPr lang="en-US" baseline="-25000" dirty="0"/>
                          <m:t> </m:t>
                        </m:r>
                      </m:oMath>
                    </m:oMathPara>
                  </a14:m>
                  <a:endParaRPr lang="en-US" baseline="-25000" dirty="0"/>
                </a:p>
                <a:p>
                  <a:endParaRPr lang="en-US" baseline="-25000" dirty="0">
                    <a:latin typeface="Gill Sans MT" panose="020B0502020104020203"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0" y="2920782"/>
                  <a:ext cx="8776756" cy="751681"/>
                </a:xfrm>
                <a:prstGeom prst="rect">
                  <a:avLst/>
                </a:prstGeom>
                <a:blipFill>
                  <a:blip r:embed="rId3"/>
                  <a:stretch>
                    <a:fillRect/>
                  </a:stretch>
                </a:blipFill>
              </p:spPr>
              <p:txBody>
                <a:bodyPr/>
                <a:lstStyle/>
                <a:p>
                  <a:r>
                    <a:rPr lang="en-US">
                      <a:noFill/>
                    </a:rPr>
                    <a:t> </a:t>
                  </a:r>
                </a:p>
              </p:txBody>
            </p:sp>
          </mc:Fallback>
        </mc:AlternateContent>
        <p:sp>
          <p:nvSpPr>
            <p:cNvPr id="11" name="TextBox 10"/>
            <p:cNvSpPr txBox="1"/>
            <p:nvPr/>
          </p:nvSpPr>
          <p:spPr>
            <a:xfrm>
              <a:off x="1666568" y="2389910"/>
              <a:ext cx="2894703" cy="369332"/>
            </a:xfrm>
            <a:prstGeom prst="rect">
              <a:avLst/>
            </a:prstGeom>
            <a:noFill/>
          </p:spPr>
          <p:txBody>
            <a:bodyPr wrap="none" rtlCol="0">
              <a:spAutoFit/>
            </a:bodyPr>
            <a:lstStyle/>
            <a:p>
              <a:r>
                <a:rPr lang="en-US" dirty="0" smtClean="0">
                  <a:solidFill>
                    <a:srgbClr val="C00000"/>
                  </a:solidFill>
                  <a:latin typeface="Gill Sans MT" panose="020B0502020104020203" pitchFamily="34" charset="0"/>
                  <a:cs typeface="Calibri Light" panose="020F0302020204030204" pitchFamily="34" charset="0"/>
                </a:rPr>
                <a:t>HEAT TRANSFER DEMAND</a:t>
              </a:r>
              <a:endParaRPr lang="en-US" dirty="0">
                <a:solidFill>
                  <a:srgbClr val="C00000"/>
                </a:solidFill>
                <a:latin typeface="Gill Sans MT" panose="020B0502020104020203" pitchFamily="34" charset="0"/>
                <a:cs typeface="Calibri Light" panose="020F0302020204030204" pitchFamily="34" charset="0"/>
              </a:endParaRPr>
            </a:p>
          </p:txBody>
        </p:sp>
        <p:sp>
          <p:nvSpPr>
            <p:cNvPr id="12" name="TextBox 11"/>
            <p:cNvSpPr txBox="1"/>
            <p:nvPr/>
          </p:nvSpPr>
          <p:spPr>
            <a:xfrm>
              <a:off x="3113920" y="3475748"/>
              <a:ext cx="829458" cy="369332"/>
            </a:xfrm>
            <a:prstGeom prst="rect">
              <a:avLst/>
            </a:prstGeom>
            <a:noFill/>
          </p:spPr>
          <p:txBody>
            <a:bodyPr wrap="none" rtlCol="0">
              <a:spAutoFit/>
            </a:bodyPr>
            <a:lstStyle/>
            <a:p>
              <a:r>
                <a:rPr lang="en-US" dirty="0" smtClean="0">
                  <a:solidFill>
                    <a:srgbClr val="0070C0"/>
                  </a:solidFill>
                  <a:latin typeface="Gill Sans MT" panose="020B0502020104020203" pitchFamily="34" charset="0"/>
                </a:rPr>
                <a:t>FLOW</a:t>
              </a:r>
              <a:endParaRPr lang="en-US" dirty="0">
                <a:solidFill>
                  <a:srgbClr val="0070C0"/>
                </a:solidFill>
                <a:latin typeface="Gill Sans MT" panose="020B0502020104020203" pitchFamily="34" charset="0"/>
              </a:endParaRPr>
            </a:p>
          </p:txBody>
        </p:sp>
      </p:grpSp>
      <p:cxnSp>
        <p:nvCxnSpPr>
          <p:cNvPr id="15" name="Straight Arrow Connector 14"/>
          <p:cNvCxnSpPr/>
          <p:nvPr/>
        </p:nvCxnSpPr>
        <p:spPr>
          <a:xfrm>
            <a:off x="6413502" y="2437514"/>
            <a:ext cx="0" cy="91440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720166" y="2437514"/>
            <a:ext cx="0" cy="91440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253356" y="4177178"/>
            <a:ext cx="790721" cy="850604"/>
            <a:chOff x="3621484" y="5177063"/>
            <a:chExt cx="790721" cy="684290"/>
          </a:xfrm>
        </p:grpSpPr>
        <p:sp>
          <p:nvSpPr>
            <p:cNvPr id="19" name="Down Arrow 18"/>
            <p:cNvSpPr/>
            <p:nvPr/>
          </p:nvSpPr>
          <p:spPr>
            <a:xfrm rot="10800000">
              <a:off x="3621484" y="5177063"/>
              <a:ext cx="790721" cy="684290"/>
            </a:xfrm>
            <a:prstGeom prst="downArrow">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803484" y="5177063"/>
              <a:ext cx="426720" cy="569477"/>
            </a:xfrm>
            <a:prstGeom prst="rect">
              <a:avLst/>
            </a:prstGeom>
            <a:no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rPr>
                <a:t>+</a:t>
              </a:r>
              <a:endParaRPr lang="en-US" sz="4000" b="1" dirty="0">
                <a:solidFill>
                  <a:schemeClr val="bg1"/>
                </a:solidFill>
                <a:effectLst>
                  <a:outerShdw blurRad="38100" dist="38100" dir="2700000" algn="tl">
                    <a:srgbClr val="000000">
                      <a:alpha val="43137"/>
                    </a:srgbClr>
                  </a:outerShdw>
                </a:effectLst>
              </a:endParaRPr>
            </a:p>
          </p:txBody>
        </p:sp>
      </p:grpSp>
      <p:grpSp>
        <p:nvGrpSpPr>
          <p:cNvPr id="25" name="Group 24"/>
          <p:cNvGrpSpPr/>
          <p:nvPr/>
        </p:nvGrpSpPr>
        <p:grpSpPr>
          <a:xfrm>
            <a:off x="417889" y="3807654"/>
            <a:ext cx="807720" cy="1220129"/>
            <a:chOff x="6400800" y="3540407"/>
            <a:chExt cx="807720" cy="943828"/>
          </a:xfrm>
          <a:solidFill>
            <a:srgbClr val="C00000"/>
          </a:solidFill>
        </p:grpSpPr>
        <p:sp>
          <p:nvSpPr>
            <p:cNvPr id="26" name="Down Arrow 25"/>
            <p:cNvSpPr/>
            <p:nvPr/>
          </p:nvSpPr>
          <p:spPr>
            <a:xfrm>
              <a:off x="6400800" y="3540407"/>
              <a:ext cx="807720" cy="943828"/>
            </a:xfrm>
            <a:prstGeom prst="downArrow">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637033" y="3568620"/>
              <a:ext cx="389486" cy="547584"/>
            </a:xfrm>
            <a:prstGeom prst="rect">
              <a:avLst/>
            </a:prstGeom>
            <a:no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rPr>
                <a:t>-</a:t>
              </a:r>
              <a:endParaRPr lang="en-US" sz="4000" b="1" dirty="0">
                <a:solidFill>
                  <a:schemeClr val="bg1"/>
                </a:solidFill>
                <a:effectLst>
                  <a:outerShdw blurRad="38100" dist="38100" dir="2700000" algn="tl">
                    <a:srgbClr val="000000">
                      <a:alpha val="43137"/>
                    </a:srgbClr>
                  </a:outerShdw>
                </a:effectLst>
              </a:endParaRPr>
            </a:p>
          </p:txBody>
        </p:sp>
      </p:grpSp>
      <p:sp>
        <p:nvSpPr>
          <p:cNvPr id="29" name="Rectangle 28"/>
          <p:cNvSpPr/>
          <p:nvPr/>
        </p:nvSpPr>
        <p:spPr>
          <a:xfrm>
            <a:off x="439120" y="286860"/>
            <a:ext cx="4661341" cy="461665"/>
          </a:xfrm>
          <a:prstGeom prst="rect">
            <a:avLst/>
          </a:prstGeom>
          <a:solidFill>
            <a:srgbClr val="C00000"/>
          </a:solidFill>
        </p:spPr>
        <p:txBody>
          <a:bodyPr wrap="none">
            <a:spAutoFit/>
          </a:bodyPr>
          <a:lstStyle/>
          <a:p>
            <a:pPr>
              <a:spcAft>
                <a:spcPts val="1200"/>
              </a:spcAft>
            </a:pPr>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Drought Impacts on Power Systems</a:t>
            </a:r>
            <a:endParaRPr lang="en-US" sz="24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30" name="TextBox 29"/>
          <p:cNvSpPr txBox="1"/>
          <p:nvPr/>
        </p:nvSpPr>
        <p:spPr>
          <a:xfrm>
            <a:off x="245585" y="1032540"/>
            <a:ext cx="4632166" cy="861774"/>
          </a:xfrm>
          <a:prstGeom prst="rect">
            <a:avLst/>
          </a:prstGeom>
          <a:noFill/>
        </p:spPr>
        <p:txBody>
          <a:bodyPr wrap="none" rtlCol="0">
            <a:spAutoFit/>
          </a:bodyPr>
          <a:lstStyle/>
          <a:p>
            <a:pPr marL="342900" indent="-342900">
              <a:spcAft>
                <a:spcPts val="1200"/>
              </a:spcAft>
              <a:buFont typeface="Courier New" panose="02070309020205020404" pitchFamily="49" charset="0"/>
              <a:buChar char="o"/>
            </a:pPr>
            <a:r>
              <a:rPr lang="en-US" sz="2000" dirty="0" smtClean="0">
                <a:latin typeface="Gill Sans MT" panose="020B0502020104020203" pitchFamily="34" charset="0"/>
              </a:rPr>
              <a:t>Hydropower (1:1 loss with streamflow)</a:t>
            </a:r>
          </a:p>
          <a:p>
            <a:pPr marL="342900" indent="-342900">
              <a:spcAft>
                <a:spcPts val="600"/>
              </a:spcAft>
              <a:buFont typeface="Courier New" panose="02070309020205020404" pitchFamily="49" charset="0"/>
              <a:buChar char="o"/>
            </a:pPr>
            <a:r>
              <a:rPr lang="en-US" sz="2000" dirty="0" smtClean="0">
                <a:latin typeface="Gill Sans MT" panose="020B0502020104020203" pitchFamily="34" charset="0"/>
              </a:rPr>
              <a:t>Thermal plants (nuclear, coal)</a:t>
            </a:r>
            <a:endParaRPr lang="en-US" sz="2000" dirty="0">
              <a:solidFill>
                <a:srgbClr val="FF4F4F"/>
              </a:solidFill>
              <a:latin typeface="Gill Sans MT" panose="020B0502020104020203" pitchFamily="34" charset="0"/>
            </a:endParaRPr>
          </a:p>
        </p:txBody>
      </p:sp>
      <p:grpSp>
        <p:nvGrpSpPr>
          <p:cNvPr id="3" name="Group 2"/>
          <p:cNvGrpSpPr/>
          <p:nvPr/>
        </p:nvGrpSpPr>
        <p:grpSpPr>
          <a:xfrm>
            <a:off x="5446641" y="3844126"/>
            <a:ext cx="3697359" cy="1891542"/>
            <a:chOff x="5446641" y="3708956"/>
            <a:chExt cx="3697359" cy="1891542"/>
          </a:xfrm>
        </p:grpSpPr>
        <p:grpSp>
          <p:nvGrpSpPr>
            <p:cNvPr id="21" name="Group 20"/>
            <p:cNvGrpSpPr/>
            <p:nvPr/>
          </p:nvGrpSpPr>
          <p:grpSpPr>
            <a:xfrm>
              <a:off x="5446641" y="3708956"/>
              <a:ext cx="3697359" cy="1891542"/>
              <a:chOff x="5116768" y="3437359"/>
              <a:chExt cx="3697359" cy="1891542"/>
            </a:xfrm>
          </p:grpSpPr>
          <p:sp>
            <p:nvSpPr>
              <p:cNvPr id="22" name="Down Arrow 21"/>
              <p:cNvSpPr/>
              <p:nvPr/>
            </p:nvSpPr>
            <p:spPr>
              <a:xfrm>
                <a:off x="6400800" y="3540407"/>
                <a:ext cx="807720" cy="620113"/>
              </a:xfrm>
              <a:prstGeom prst="downArrow">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p:cNvSpPr txBox="1"/>
                  <p:nvPr/>
                </p:nvSpPr>
                <p:spPr>
                  <a:xfrm>
                    <a:off x="5116768" y="4621015"/>
                    <a:ext cx="3697359" cy="707886"/>
                  </a:xfrm>
                  <a:prstGeom prst="rect">
                    <a:avLst/>
                  </a:prstGeom>
                  <a:noFill/>
                </p:spPr>
                <p:txBody>
                  <a:bodyPr wrap="none" rtlCol="0">
                    <a:spAutoFit/>
                  </a:bodyPr>
                  <a:lstStyle/>
                  <a:p>
                    <a:r>
                      <a:rPr lang="en-US" sz="2000" dirty="0" smtClean="0">
                        <a:latin typeface="Gill Sans MT" panose="020B0502020104020203" pitchFamily="34" charset="0"/>
                      </a:rPr>
                      <a:t>Influent temperatures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𝑇</m:t>
                            </m:r>
                          </m:e>
                          <m:sub>
                            <m:r>
                              <a:rPr lang="en-US" sz="2000" i="1">
                                <a:latin typeface="Cambria Math" panose="02040503050406030204" pitchFamily="18" charset="0"/>
                                <a:ea typeface="Cambria Math" panose="02040503050406030204" pitchFamily="18" charset="0"/>
                              </a:rPr>
                              <m:t>𝑖𝑛</m:t>
                            </m:r>
                          </m:sub>
                        </m:sSub>
                      </m:oMath>
                    </a14:m>
                    <a:r>
                      <a:rPr lang="en-US" sz="2000" dirty="0" smtClean="0">
                        <a:latin typeface="Gill Sans MT" panose="020B0502020104020203" pitchFamily="34" charset="0"/>
                      </a:rPr>
                      <a:t>) spike </a:t>
                    </a:r>
                  </a:p>
                  <a:p>
                    <a:r>
                      <a:rPr lang="en-US" sz="2000" dirty="0" smtClean="0">
                        <a:latin typeface="Gill Sans MT" panose="020B0502020104020203" pitchFamily="34" charset="0"/>
                      </a:rPr>
                      <a:t>due to low flows, high temps </a:t>
                    </a:r>
                    <a:endParaRPr lang="en-US" sz="2000" dirty="0">
                      <a:latin typeface="Gill Sans MT" panose="020B0502020104020203"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5116768" y="4621015"/>
                    <a:ext cx="3697359" cy="707886"/>
                  </a:xfrm>
                  <a:prstGeom prst="rect">
                    <a:avLst/>
                  </a:prstGeom>
                  <a:blipFill>
                    <a:blip r:embed="rId4"/>
                    <a:stretch>
                      <a:fillRect l="-1647" t="-5172" b="-14655"/>
                    </a:stretch>
                  </a:blipFill>
                </p:spPr>
                <p:txBody>
                  <a:bodyPr/>
                  <a:lstStyle/>
                  <a:p>
                    <a:r>
                      <a:rPr lang="en-US">
                        <a:noFill/>
                      </a:rPr>
                      <a:t> </a:t>
                    </a:r>
                  </a:p>
                </p:txBody>
              </p:sp>
            </mc:Fallback>
          </mc:AlternateContent>
          <p:sp>
            <p:nvSpPr>
              <p:cNvPr id="24" name="TextBox 23"/>
              <p:cNvSpPr txBox="1"/>
              <p:nvPr/>
            </p:nvSpPr>
            <p:spPr>
              <a:xfrm>
                <a:off x="6629400" y="3437359"/>
                <a:ext cx="426720" cy="707886"/>
              </a:xfrm>
              <a:prstGeom prst="rect">
                <a:avLst/>
              </a:prstGeom>
              <a:no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rPr>
                  <a:t>-</a:t>
                </a:r>
                <a:endParaRPr lang="en-US" sz="4000" b="1" dirty="0">
                  <a:solidFill>
                    <a:schemeClr val="bg1"/>
                  </a:solidFill>
                  <a:effectLst>
                    <a:outerShdw blurRad="38100" dist="38100" dir="2700000" algn="tl">
                      <a:srgbClr val="000000">
                        <a:alpha val="43137"/>
                      </a:srgbClr>
                    </a:outerShdw>
                  </a:effectLst>
                </a:endParaRPr>
              </a:p>
            </p:txBody>
          </p:sp>
        </p:grpSp>
        <p:sp>
          <p:nvSpPr>
            <p:cNvPr id="2" name="TextBox 1"/>
            <p:cNvSpPr txBox="1"/>
            <p:nvPr/>
          </p:nvSpPr>
          <p:spPr>
            <a:xfrm>
              <a:off x="6475006" y="4467310"/>
              <a:ext cx="1395254" cy="461665"/>
            </a:xfrm>
            <a:prstGeom prst="rect">
              <a:avLst/>
            </a:prstGeom>
            <a:noFill/>
          </p:spPr>
          <p:txBody>
            <a:bodyPr wrap="none" rtlCol="0">
              <a:spAutoFit/>
            </a:bodyPr>
            <a:lstStyle/>
            <a:p>
              <a:r>
                <a:rPr lang="en-US" sz="2400" b="1" dirty="0" smtClean="0">
                  <a:latin typeface="Gill Sans MT" panose="020B0502020104020203" pitchFamily="34" charset="0"/>
                </a:rPr>
                <a:t>Drought</a:t>
              </a:r>
              <a:endParaRPr lang="en-US" sz="2400" b="1" dirty="0">
                <a:latin typeface="Gill Sans MT" panose="020B0502020104020203" pitchFamily="34" charset="0"/>
              </a:endParaRPr>
            </a:p>
          </p:txBody>
        </p:sp>
      </p:grpSp>
      <p:sp>
        <p:nvSpPr>
          <p:cNvPr id="4" name="TextBox 3"/>
          <p:cNvSpPr txBox="1"/>
          <p:nvPr/>
        </p:nvSpPr>
        <p:spPr>
          <a:xfrm>
            <a:off x="5518641" y="1053941"/>
            <a:ext cx="3455181" cy="1198054"/>
          </a:xfrm>
          <a:prstGeom prst="rect">
            <a:avLst/>
          </a:prstGeom>
          <a:noFill/>
        </p:spPr>
        <p:txBody>
          <a:bodyPr wrap="square" rtlCol="0">
            <a:spAutoFit/>
          </a:bodyPr>
          <a:lstStyle/>
          <a:p>
            <a:r>
              <a:rPr lang="en-US" dirty="0" smtClean="0">
                <a:latin typeface="Gill Sans MT" panose="020B0502020104020203" pitchFamily="34" charset="0"/>
              </a:rPr>
              <a:t>Deviation from species’ thermal preferences, upper tolerance; lower dissolved oxygen </a:t>
            </a:r>
            <a:r>
              <a:rPr lang="en-US" dirty="0" smtClean="0">
                <a:solidFill>
                  <a:srgbClr val="C00000"/>
                </a:solidFill>
                <a:latin typeface="Gill Sans MT" panose="020B0502020104020203" pitchFamily="34" charset="0"/>
                <a:sym typeface="Wingdings" panose="05000000000000000000" pitchFamily="2" charset="2"/>
              </a:rPr>
              <a:t> </a:t>
            </a:r>
            <a:r>
              <a:rPr lang="en-US" b="1" i="1" dirty="0" smtClean="0">
                <a:solidFill>
                  <a:srgbClr val="C00000"/>
                </a:solidFill>
                <a:latin typeface="Gill Sans MT" panose="020B0502020104020203" pitchFamily="34" charset="0"/>
                <a:sym typeface="Wingdings" panose="05000000000000000000" pitchFamily="2" charset="2"/>
              </a:rPr>
              <a:t>species distribution, growth rates</a:t>
            </a:r>
            <a:endParaRPr lang="en-US" b="1" i="1" dirty="0">
              <a:solidFill>
                <a:srgbClr val="C00000"/>
              </a:solidFill>
              <a:latin typeface="Gill Sans MT" panose="020B0502020104020203" pitchFamily="34" charset="0"/>
            </a:endParaRPr>
          </a:p>
        </p:txBody>
      </p:sp>
      <p:sp>
        <p:nvSpPr>
          <p:cNvPr id="5" name="TextBox 4"/>
          <p:cNvSpPr txBox="1"/>
          <p:nvPr/>
        </p:nvSpPr>
        <p:spPr>
          <a:xfrm>
            <a:off x="5657651" y="432375"/>
            <a:ext cx="3052420" cy="646331"/>
          </a:xfrm>
          <a:prstGeom prst="rect">
            <a:avLst/>
          </a:prstGeom>
          <a:noFill/>
        </p:spPr>
        <p:txBody>
          <a:bodyPr wrap="square" rtlCol="0">
            <a:spAutoFit/>
          </a:bodyPr>
          <a:lstStyle/>
          <a:p>
            <a:pPr algn="ctr"/>
            <a:r>
              <a:rPr lang="en-US" b="1" dirty="0" smtClean="0">
                <a:latin typeface="Gill Sans MT" panose="020B0502020104020203" pitchFamily="34" charset="0"/>
              </a:rPr>
              <a:t>THERMAL POLLUTION </a:t>
            </a:r>
            <a:r>
              <a:rPr lang="en-US" dirty="0" smtClean="0">
                <a:latin typeface="Gill Sans MT" panose="020B0502020104020203" pitchFamily="34" charset="0"/>
              </a:rPr>
              <a:t>and</a:t>
            </a:r>
            <a:r>
              <a:rPr lang="en-US" b="1" dirty="0" smtClean="0">
                <a:latin typeface="Gill Sans MT" panose="020B0502020104020203" pitchFamily="34" charset="0"/>
              </a:rPr>
              <a:t> RIVER ECOSYSTEMS</a:t>
            </a:r>
            <a:endParaRPr lang="en-US" b="1" dirty="0">
              <a:latin typeface="Gill Sans MT" panose="020B0502020104020203" pitchFamily="34" charset="0"/>
            </a:endParaRPr>
          </a:p>
        </p:txBody>
      </p:sp>
      <p:sp>
        <p:nvSpPr>
          <p:cNvPr id="14" name="TextBox 13"/>
          <p:cNvSpPr txBox="1"/>
          <p:nvPr/>
        </p:nvSpPr>
        <p:spPr>
          <a:xfrm>
            <a:off x="5634348" y="2646169"/>
            <a:ext cx="2869825" cy="338554"/>
          </a:xfrm>
          <a:prstGeom prst="rect">
            <a:avLst/>
          </a:prstGeom>
          <a:solidFill>
            <a:schemeClr val="bg1"/>
          </a:solidFill>
        </p:spPr>
        <p:txBody>
          <a:bodyPr wrap="none" rtlCol="0">
            <a:spAutoFit/>
          </a:bodyPr>
          <a:lstStyle/>
          <a:p>
            <a:r>
              <a:rPr lang="en-US" sz="1600" dirty="0" smtClean="0">
                <a:latin typeface="Gill Sans MT" panose="020B0502020104020203" pitchFamily="34" charset="0"/>
              </a:rPr>
              <a:t>REGULATORY CONSTRAINTS</a:t>
            </a:r>
            <a:endParaRPr lang="en-US" sz="1600" dirty="0">
              <a:latin typeface="Gill Sans MT" panose="020B0502020104020203" pitchFamily="34" charset="0"/>
            </a:endParaRPr>
          </a:p>
        </p:txBody>
      </p:sp>
    </p:spTree>
    <p:extLst>
      <p:ext uri="{BB962C8B-B14F-4D97-AF65-F5344CB8AC3E}">
        <p14:creationId xmlns:p14="http://schemas.microsoft.com/office/powerpoint/2010/main" val="6349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ext uri="{D42A27DB-BD31-4B8C-83A1-F6EECF244321}">
                <p14:modId xmlns:p14="http://schemas.microsoft.com/office/powerpoint/2010/main" val="728288400"/>
              </p:ext>
            </p:extLst>
          </p:nvPr>
        </p:nvGraphicFramePr>
        <p:xfrm>
          <a:off x="117700" y="282180"/>
          <a:ext cx="4426647" cy="3411772"/>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895582" y="2957179"/>
            <a:ext cx="3476632" cy="307777"/>
          </a:xfrm>
          <a:prstGeom prst="rect">
            <a:avLst/>
          </a:prstGeom>
          <a:noFill/>
        </p:spPr>
        <p:txBody>
          <a:bodyPr wrap="square" rtlCol="0">
            <a:spAutoFit/>
          </a:bodyPr>
          <a:lstStyle/>
          <a:p>
            <a:r>
              <a:rPr lang="en-US" sz="1400" dirty="0" smtClean="0">
                <a:latin typeface="Gill Sans MT" panose="020B0502020104020203" pitchFamily="34" charset="0"/>
              </a:rPr>
              <a:t>0	 5         10         15          20         25</a:t>
            </a:r>
            <a:endParaRPr lang="en-US" sz="1400" dirty="0">
              <a:latin typeface="Gill Sans MT" panose="020B0502020104020203" pitchFamily="34" charset="0"/>
            </a:endParaRPr>
          </a:p>
        </p:txBody>
      </p:sp>
      <p:cxnSp>
        <p:nvCxnSpPr>
          <p:cNvPr id="21" name="Straight Connector 20"/>
          <p:cNvCxnSpPr/>
          <p:nvPr/>
        </p:nvCxnSpPr>
        <p:spPr>
          <a:xfrm>
            <a:off x="3433437" y="945499"/>
            <a:ext cx="0" cy="201168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032311" y="2059572"/>
            <a:ext cx="2377440" cy="0"/>
          </a:xfrm>
          <a:prstGeom prst="line">
            <a:avLst/>
          </a:prstGeom>
          <a:ln w="190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032311" y="2555085"/>
            <a:ext cx="2377440" cy="0"/>
          </a:xfrm>
          <a:prstGeom prst="line">
            <a:avLst/>
          </a:prstGeom>
          <a:ln w="190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637305" y="2238709"/>
            <a:ext cx="1347542" cy="338554"/>
          </a:xfrm>
          <a:prstGeom prst="rect">
            <a:avLst/>
          </a:prstGeom>
          <a:noFill/>
        </p:spPr>
        <p:txBody>
          <a:bodyPr wrap="square" rtlCol="0">
            <a:spAutoFit/>
          </a:bodyPr>
          <a:lstStyle/>
          <a:p>
            <a:r>
              <a:rPr lang="en-US" sz="1600" dirty="0" smtClean="0">
                <a:solidFill>
                  <a:srgbClr val="00B050"/>
                </a:solidFill>
                <a:latin typeface="Gill Sans MT" panose="020B0502020104020203" pitchFamily="34" charset="0"/>
              </a:rPr>
              <a:t>Normal Price</a:t>
            </a:r>
            <a:endParaRPr lang="en-US" sz="1600" dirty="0">
              <a:solidFill>
                <a:srgbClr val="00B050"/>
              </a:solidFill>
              <a:latin typeface="Gill Sans MT" panose="020B0502020104020203" pitchFamily="34" charset="0"/>
            </a:endParaRPr>
          </a:p>
        </p:txBody>
      </p:sp>
      <p:sp>
        <p:nvSpPr>
          <p:cNvPr id="27" name="Freeform 26"/>
          <p:cNvSpPr/>
          <p:nvPr/>
        </p:nvSpPr>
        <p:spPr>
          <a:xfrm>
            <a:off x="1188715" y="766118"/>
            <a:ext cx="2440824" cy="2074911"/>
          </a:xfrm>
          <a:custGeom>
            <a:avLst/>
            <a:gdLst>
              <a:gd name="connsiteX0" fmla="*/ 0 w 6037943"/>
              <a:gd name="connsiteY0" fmla="*/ 3657600 h 3657600"/>
              <a:gd name="connsiteX1" fmla="*/ 2685143 w 6037943"/>
              <a:gd name="connsiteY1" fmla="*/ 3497943 h 3657600"/>
              <a:gd name="connsiteX2" fmla="*/ 5210629 w 6037943"/>
              <a:gd name="connsiteY2" fmla="*/ 2714172 h 3657600"/>
              <a:gd name="connsiteX3" fmla="*/ 6037943 w 6037943"/>
              <a:gd name="connsiteY3" fmla="*/ 0 h 3657600"/>
              <a:gd name="connsiteX4" fmla="*/ 6037943 w 6037943"/>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943" h="3657600">
                <a:moveTo>
                  <a:pt x="0" y="3657600"/>
                </a:moveTo>
                <a:cubicBezTo>
                  <a:pt x="908352" y="3656390"/>
                  <a:pt x="1816705" y="3655181"/>
                  <a:pt x="2685143" y="3497943"/>
                </a:cubicBezTo>
                <a:cubicBezTo>
                  <a:pt x="3553581" y="3340705"/>
                  <a:pt x="4651829" y="3297162"/>
                  <a:pt x="5210629" y="2714172"/>
                </a:cubicBezTo>
                <a:cubicBezTo>
                  <a:pt x="5769429" y="2131182"/>
                  <a:pt x="6037943" y="0"/>
                  <a:pt x="6037943" y="0"/>
                </a:cubicBezTo>
                <a:lnTo>
                  <a:pt x="6037943" y="0"/>
                </a:lnTo>
              </a:path>
            </a:pathLst>
          </a:custGeom>
          <a:noFill/>
          <a:ln w="28575">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latin typeface="Gill Sans MT" panose="020B0502020104020203" pitchFamily="34" charset="0"/>
            </a:endParaRPr>
          </a:p>
        </p:txBody>
      </p:sp>
      <p:sp>
        <p:nvSpPr>
          <p:cNvPr id="4" name="TextBox 3"/>
          <p:cNvSpPr txBox="1"/>
          <p:nvPr/>
        </p:nvSpPr>
        <p:spPr>
          <a:xfrm>
            <a:off x="9854608" y="1753550"/>
            <a:ext cx="5555995" cy="461665"/>
          </a:xfrm>
          <a:prstGeom prst="rect">
            <a:avLst/>
          </a:prstGeom>
          <a:noFill/>
        </p:spPr>
        <p:txBody>
          <a:bodyPr wrap="square" rtlCol="0">
            <a:spAutoFit/>
          </a:bodyPr>
          <a:lstStyle/>
          <a:p>
            <a:pPr>
              <a:spcAft>
                <a:spcPts val="1200"/>
              </a:spcAft>
            </a:pPr>
            <a:r>
              <a:rPr lang="en-US" sz="2400" dirty="0" smtClean="0">
                <a:solidFill>
                  <a:srgbClr val="FF4F4F"/>
                </a:solidFill>
                <a:latin typeface="+mj-lt"/>
              </a:rPr>
              <a:t>EXACERBATED BY CLIMATE CHANGE</a:t>
            </a:r>
          </a:p>
        </p:txBody>
      </p:sp>
      <p:grpSp>
        <p:nvGrpSpPr>
          <p:cNvPr id="15" name="Group 14"/>
          <p:cNvGrpSpPr/>
          <p:nvPr/>
        </p:nvGrpSpPr>
        <p:grpSpPr>
          <a:xfrm>
            <a:off x="4946424" y="215451"/>
            <a:ext cx="3797275" cy="6800406"/>
            <a:chOff x="5144748" y="199864"/>
            <a:chExt cx="3866543" cy="6879860"/>
          </a:xfrm>
        </p:grpSpPr>
        <p:pic>
          <p:nvPicPr>
            <p:cNvPr id="17" name="Picture 16"/>
            <p:cNvPicPr>
              <a:picLocks/>
            </p:cNvPicPr>
            <p:nvPr/>
          </p:nvPicPr>
          <p:blipFill>
            <a:blip r:embed="rId4"/>
            <a:stretch>
              <a:fillRect/>
            </a:stretch>
          </p:blipFill>
          <p:spPr>
            <a:xfrm>
              <a:off x="5144748" y="199864"/>
              <a:ext cx="3834448" cy="3627487"/>
            </a:xfrm>
            <a:prstGeom prst="rect">
              <a:avLst/>
            </a:prstGeom>
          </p:spPr>
        </p:pic>
        <p:pic>
          <p:nvPicPr>
            <p:cNvPr id="16" name="Picture 15"/>
            <p:cNvPicPr>
              <a:picLocks/>
            </p:cNvPicPr>
            <p:nvPr/>
          </p:nvPicPr>
          <p:blipFill>
            <a:blip r:embed="rId5"/>
            <a:stretch>
              <a:fillRect/>
            </a:stretch>
          </p:blipFill>
          <p:spPr>
            <a:xfrm>
              <a:off x="5192108" y="3339391"/>
              <a:ext cx="3819183" cy="3740333"/>
            </a:xfrm>
            <a:prstGeom prst="rect">
              <a:avLst/>
            </a:prstGeom>
          </p:spPr>
        </p:pic>
      </p:grpSp>
      <p:grpSp>
        <p:nvGrpSpPr>
          <p:cNvPr id="3" name="Group 2"/>
          <p:cNvGrpSpPr/>
          <p:nvPr/>
        </p:nvGrpSpPr>
        <p:grpSpPr>
          <a:xfrm>
            <a:off x="418372" y="3713365"/>
            <a:ext cx="4011851" cy="2567610"/>
            <a:chOff x="143115" y="1857973"/>
            <a:chExt cx="4890061" cy="3164619"/>
          </a:xfrm>
        </p:grpSpPr>
        <p:pic>
          <p:nvPicPr>
            <p:cNvPr id="7" name="Picture 4" descr="http://www.srh.noaa.gov/images/tae/drought_peak.gif"/>
            <p:cNvPicPr>
              <a:picLocks noChangeAspect="1" noChangeArrowheads="1"/>
            </p:cNvPicPr>
            <p:nvPr/>
          </p:nvPicPr>
          <p:blipFill rotWithShape="1">
            <a:blip r:embed="rId6">
              <a:extLst>
                <a:ext uri="{28A0092B-C50C-407E-A947-70E740481C1C}">
                  <a14:useLocalDpi xmlns:a14="http://schemas.microsoft.com/office/drawing/2010/main" val="0"/>
                </a:ext>
              </a:extLst>
            </a:blip>
            <a:srcRect l="11645" t="19788" r="13034" b="19549"/>
            <a:stretch/>
          </p:blipFill>
          <p:spPr bwMode="auto">
            <a:xfrm>
              <a:off x="198778" y="1857973"/>
              <a:ext cx="4778735" cy="31646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35610" y="3591387"/>
              <a:ext cx="397566" cy="837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3115" y="4643561"/>
              <a:ext cx="1606172" cy="270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441333" y="6315801"/>
            <a:ext cx="3739485" cy="369332"/>
          </a:xfrm>
          <a:prstGeom prst="rect">
            <a:avLst/>
          </a:prstGeom>
          <a:noFill/>
        </p:spPr>
        <p:txBody>
          <a:bodyPr wrap="none" rtlCol="0">
            <a:spAutoFit/>
          </a:bodyPr>
          <a:lstStyle/>
          <a:p>
            <a:r>
              <a:rPr lang="en-US" dirty="0" smtClean="0">
                <a:solidFill>
                  <a:srgbClr val="C00000"/>
                </a:solidFill>
                <a:latin typeface="Gill Sans MT" panose="020B0502020104020203" pitchFamily="34" charset="0"/>
              </a:rPr>
              <a:t>2000-2001 California Electricity Crisis</a:t>
            </a:r>
            <a:endParaRPr lang="en-US" dirty="0">
              <a:solidFill>
                <a:srgbClr val="C00000"/>
              </a:solidFill>
              <a:latin typeface="Gill Sans MT" panose="020B0502020104020203" pitchFamily="34" charset="0"/>
            </a:endParaRPr>
          </a:p>
        </p:txBody>
      </p:sp>
      <p:sp>
        <p:nvSpPr>
          <p:cNvPr id="28" name="TextBox 27"/>
          <p:cNvSpPr txBox="1"/>
          <p:nvPr/>
        </p:nvSpPr>
        <p:spPr>
          <a:xfrm>
            <a:off x="1606330" y="1701605"/>
            <a:ext cx="1506964" cy="338554"/>
          </a:xfrm>
          <a:prstGeom prst="rect">
            <a:avLst/>
          </a:prstGeom>
          <a:noFill/>
        </p:spPr>
        <p:txBody>
          <a:bodyPr wrap="square" rtlCol="0">
            <a:spAutoFit/>
          </a:bodyPr>
          <a:lstStyle/>
          <a:p>
            <a:r>
              <a:rPr lang="en-US" sz="1600" dirty="0" smtClean="0">
                <a:solidFill>
                  <a:srgbClr val="00B050"/>
                </a:solidFill>
                <a:latin typeface="Gill Sans MT" panose="020B0502020104020203" pitchFamily="34" charset="0"/>
              </a:rPr>
              <a:t>Drought Price</a:t>
            </a:r>
            <a:endParaRPr lang="en-US" sz="1600" dirty="0">
              <a:solidFill>
                <a:srgbClr val="00B050"/>
              </a:solidFill>
              <a:latin typeface="Gill Sans MT" panose="020B0502020104020203" pitchFamily="34" charset="0"/>
            </a:endParaRPr>
          </a:p>
        </p:txBody>
      </p:sp>
      <p:grpSp>
        <p:nvGrpSpPr>
          <p:cNvPr id="32" name="Group 31"/>
          <p:cNvGrpSpPr/>
          <p:nvPr/>
        </p:nvGrpSpPr>
        <p:grpSpPr>
          <a:xfrm>
            <a:off x="4928464" y="216717"/>
            <a:ext cx="3815235" cy="3441343"/>
            <a:chOff x="4936296" y="109624"/>
            <a:chExt cx="3815235" cy="3441343"/>
          </a:xfrm>
        </p:grpSpPr>
        <p:sp>
          <p:nvSpPr>
            <p:cNvPr id="29" name="TextBox 28"/>
            <p:cNvSpPr txBox="1"/>
            <p:nvPr/>
          </p:nvSpPr>
          <p:spPr>
            <a:xfrm>
              <a:off x="6096132" y="109624"/>
              <a:ext cx="2142125" cy="369332"/>
            </a:xfrm>
            <a:prstGeom prst="rect">
              <a:avLst/>
            </a:prstGeom>
            <a:solidFill>
              <a:schemeClr val="bg1"/>
            </a:solidFill>
          </p:spPr>
          <p:txBody>
            <a:bodyPr wrap="none" rtlCol="0">
              <a:spAutoFit/>
            </a:bodyPr>
            <a:lstStyle/>
            <a:p>
              <a:r>
                <a:rPr lang="en-US" dirty="0" smtClean="0">
                  <a:latin typeface="Gill Sans MT" panose="020B0502020104020203" pitchFamily="34" charset="0"/>
                </a:rPr>
                <a:t>Hydropower (global)</a:t>
              </a:r>
              <a:endParaRPr lang="en-US" dirty="0">
                <a:latin typeface="Gill Sans MT" panose="020B0502020104020203" pitchFamily="34" charset="0"/>
              </a:endParaRPr>
            </a:p>
          </p:txBody>
        </p:sp>
        <p:sp>
          <p:nvSpPr>
            <p:cNvPr id="31" name="TextBox 30"/>
            <p:cNvSpPr txBox="1"/>
            <p:nvPr/>
          </p:nvSpPr>
          <p:spPr>
            <a:xfrm>
              <a:off x="5193452" y="466846"/>
              <a:ext cx="421910" cy="2462213"/>
            </a:xfrm>
            <a:prstGeom prst="rect">
              <a:avLst/>
            </a:prstGeom>
            <a:solidFill>
              <a:schemeClr val="bg1"/>
            </a:solidFill>
          </p:spPr>
          <p:txBody>
            <a:bodyPr wrap="none" rtlCol="0">
              <a:spAutoFit/>
            </a:bodyPr>
            <a:lstStyle/>
            <a:p>
              <a:pPr algn="r"/>
              <a:r>
                <a:rPr lang="en-US" sz="1400" dirty="0" smtClean="0">
                  <a:latin typeface="Gill Sans MT" panose="020B0502020104020203" pitchFamily="34" charset="0"/>
                </a:rPr>
                <a:t>10</a:t>
              </a:r>
            </a:p>
            <a:p>
              <a:pPr algn="r"/>
              <a:endParaRPr lang="en-US" sz="1400" dirty="0">
                <a:latin typeface="Gill Sans MT" panose="020B0502020104020203" pitchFamily="34" charset="0"/>
              </a:endParaRPr>
            </a:p>
            <a:p>
              <a:pPr algn="r"/>
              <a:r>
                <a:rPr lang="en-US" sz="1400" dirty="0" smtClean="0">
                  <a:latin typeface="Gill Sans MT" panose="020B0502020104020203" pitchFamily="34" charset="0"/>
                </a:rPr>
                <a:t>5</a:t>
              </a:r>
            </a:p>
            <a:p>
              <a:pPr algn="r"/>
              <a:endParaRPr lang="en-US" sz="1400" dirty="0">
                <a:latin typeface="Gill Sans MT" panose="020B0502020104020203" pitchFamily="34" charset="0"/>
              </a:endParaRPr>
            </a:p>
            <a:p>
              <a:pPr algn="r"/>
              <a:r>
                <a:rPr lang="en-US" sz="1400" dirty="0" smtClean="0">
                  <a:latin typeface="Gill Sans MT" panose="020B0502020104020203" pitchFamily="34" charset="0"/>
                </a:rPr>
                <a:t>0</a:t>
              </a:r>
            </a:p>
            <a:p>
              <a:pPr algn="r"/>
              <a:endParaRPr lang="en-US" sz="1400" dirty="0">
                <a:latin typeface="Gill Sans MT" panose="020B0502020104020203" pitchFamily="34" charset="0"/>
              </a:endParaRPr>
            </a:p>
            <a:p>
              <a:pPr algn="r"/>
              <a:r>
                <a:rPr lang="en-US" sz="1400" dirty="0" smtClean="0">
                  <a:latin typeface="Gill Sans MT" panose="020B0502020104020203" pitchFamily="34" charset="0"/>
                </a:rPr>
                <a:t>-5</a:t>
              </a:r>
            </a:p>
            <a:p>
              <a:pPr algn="r"/>
              <a:endParaRPr lang="en-US" sz="1400" dirty="0">
                <a:latin typeface="Gill Sans MT" panose="020B0502020104020203" pitchFamily="34" charset="0"/>
              </a:endParaRPr>
            </a:p>
            <a:p>
              <a:pPr algn="r"/>
              <a:r>
                <a:rPr lang="en-US" sz="1400" dirty="0" smtClean="0">
                  <a:latin typeface="Gill Sans MT" panose="020B0502020104020203" pitchFamily="34" charset="0"/>
                </a:rPr>
                <a:t>-10</a:t>
              </a:r>
            </a:p>
            <a:p>
              <a:pPr algn="r"/>
              <a:endParaRPr lang="en-US" sz="1400" dirty="0">
                <a:latin typeface="Gill Sans MT" panose="020B0502020104020203" pitchFamily="34" charset="0"/>
              </a:endParaRPr>
            </a:p>
            <a:p>
              <a:pPr algn="r"/>
              <a:r>
                <a:rPr lang="en-US" sz="1400" dirty="0" smtClean="0">
                  <a:latin typeface="Gill Sans MT" panose="020B0502020104020203" pitchFamily="34" charset="0"/>
                </a:rPr>
                <a:t>-15</a:t>
              </a:r>
            </a:p>
          </p:txBody>
        </p:sp>
        <p:sp>
          <p:nvSpPr>
            <p:cNvPr id="10" name="TextBox 9"/>
            <p:cNvSpPr txBox="1"/>
            <p:nvPr/>
          </p:nvSpPr>
          <p:spPr>
            <a:xfrm rot="16200000">
              <a:off x="3788738" y="1471067"/>
              <a:ext cx="2633670" cy="338554"/>
            </a:xfrm>
            <a:prstGeom prst="rect">
              <a:avLst/>
            </a:prstGeom>
            <a:solidFill>
              <a:schemeClr val="bg1"/>
            </a:solidFill>
          </p:spPr>
          <p:txBody>
            <a:bodyPr wrap="none" rtlCol="0">
              <a:spAutoFit/>
            </a:bodyPr>
            <a:lstStyle/>
            <a:p>
              <a:r>
                <a:rPr lang="en-US" sz="1600" dirty="0" smtClean="0">
                  <a:latin typeface="Gill Sans MT" panose="020B0502020104020203" pitchFamily="34" charset="0"/>
                </a:rPr>
                <a:t>Change in usable capacity (%)</a:t>
              </a:r>
              <a:endParaRPr lang="en-US" sz="1600" dirty="0">
                <a:latin typeface="Gill Sans MT" panose="020B0502020104020203" pitchFamily="34" charset="0"/>
              </a:endParaRPr>
            </a:p>
          </p:txBody>
        </p:sp>
        <p:sp>
          <p:nvSpPr>
            <p:cNvPr id="11" name="Rectangle 10"/>
            <p:cNvSpPr/>
            <p:nvPr/>
          </p:nvSpPr>
          <p:spPr>
            <a:xfrm>
              <a:off x="5375382" y="2978945"/>
              <a:ext cx="3376149" cy="572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20716" y="2841029"/>
              <a:ext cx="3122971" cy="307777"/>
            </a:xfrm>
            <a:prstGeom prst="rect">
              <a:avLst/>
            </a:prstGeom>
            <a:solidFill>
              <a:schemeClr val="bg1"/>
            </a:solidFill>
          </p:spPr>
          <p:txBody>
            <a:bodyPr wrap="none" rtlCol="0">
              <a:spAutoFit/>
            </a:bodyPr>
            <a:lstStyle/>
            <a:p>
              <a:r>
                <a:rPr lang="en-US" sz="1400" dirty="0" smtClean="0">
                  <a:latin typeface="Gill Sans MT" panose="020B0502020104020203" pitchFamily="34" charset="0"/>
                </a:rPr>
                <a:t>1970      2000     2030      2060      2090</a:t>
              </a:r>
              <a:endParaRPr lang="en-US" sz="1400" dirty="0">
                <a:latin typeface="Gill Sans MT" panose="020B0502020104020203" pitchFamily="34" charset="0"/>
              </a:endParaRPr>
            </a:p>
          </p:txBody>
        </p:sp>
      </p:grpSp>
      <p:sp>
        <p:nvSpPr>
          <p:cNvPr id="33" name="Rectangle 32"/>
          <p:cNvSpPr/>
          <p:nvPr/>
        </p:nvSpPr>
        <p:spPr>
          <a:xfrm>
            <a:off x="5414062" y="6269948"/>
            <a:ext cx="3376149" cy="572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284900" y="6443110"/>
            <a:ext cx="1740368" cy="307777"/>
          </a:xfrm>
          <a:prstGeom prst="rect">
            <a:avLst/>
          </a:prstGeom>
          <a:solidFill>
            <a:schemeClr val="bg1"/>
          </a:solidFill>
        </p:spPr>
        <p:txBody>
          <a:bodyPr wrap="square">
            <a:spAutoFit/>
          </a:bodyPr>
          <a:lstStyle/>
          <a:p>
            <a:r>
              <a:rPr lang="en-US" sz="1400" dirty="0" smtClean="0">
                <a:solidFill>
                  <a:srgbClr val="222222"/>
                </a:solidFill>
                <a:latin typeface="Gill Sans MT" panose="020B0502020104020203" pitchFamily="34" charset="0"/>
              </a:rPr>
              <a:t>Van </a:t>
            </a:r>
            <a:r>
              <a:rPr lang="en-US" sz="1400" dirty="0" err="1" smtClean="0">
                <a:solidFill>
                  <a:srgbClr val="222222"/>
                </a:solidFill>
                <a:latin typeface="Gill Sans MT" panose="020B0502020104020203" pitchFamily="34" charset="0"/>
              </a:rPr>
              <a:t>Vliet</a:t>
            </a:r>
            <a:r>
              <a:rPr lang="en-US" sz="1400" dirty="0" smtClean="0">
                <a:solidFill>
                  <a:srgbClr val="222222"/>
                </a:solidFill>
                <a:latin typeface="Gill Sans MT" panose="020B0502020104020203" pitchFamily="34" charset="0"/>
              </a:rPr>
              <a:t> et al., 2016</a:t>
            </a:r>
            <a:endParaRPr lang="en-US" sz="1400" dirty="0">
              <a:solidFill>
                <a:srgbClr val="222222"/>
              </a:solidFill>
              <a:latin typeface="Gill Sans MT" panose="020B0502020104020203" pitchFamily="34" charset="0"/>
            </a:endParaRPr>
          </a:p>
        </p:txBody>
      </p:sp>
      <p:grpSp>
        <p:nvGrpSpPr>
          <p:cNvPr id="44" name="Group 43"/>
          <p:cNvGrpSpPr/>
          <p:nvPr/>
        </p:nvGrpSpPr>
        <p:grpSpPr>
          <a:xfrm>
            <a:off x="4922434" y="3402898"/>
            <a:ext cx="3759933" cy="3036911"/>
            <a:chOff x="4930266" y="3295805"/>
            <a:chExt cx="3759933" cy="3036911"/>
          </a:xfrm>
        </p:grpSpPr>
        <p:sp>
          <p:nvSpPr>
            <p:cNvPr id="34" name="TextBox 33"/>
            <p:cNvSpPr txBox="1"/>
            <p:nvPr/>
          </p:nvSpPr>
          <p:spPr>
            <a:xfrm>
              <a:off x="5567228" y="6024939"/>
              <a:ext cx="3122971" cy="307777"/>
            </a:xfrm>
            <a:prstGeom prst="rect">
              <a:avLst/>
            </a:prstGeom>
            <a:solidFill>
              <a:schemeClr val="bg1"/>
            </a:solidFill>
          </p:spPr>
          <p:txBody>
            <a:bodyPr wrap="none" rtlCol="0">
              <a:spAutoFit/>
            </a:bodyPr>
            <a:lstStyle/>
            <a:p>
              <a:r>
                <a:rPr lang="en-US" sz="1400" dirty="0" smtClean="0">
                  <a:latin typeface="Gill Sans MT" panose="020B0502020104020203" pitchFamily="34" charset="0"/>
                </a:rPr>
                <a:t>1970      2000     2030      2060      2090</a:t>
              </a:r>
              <a:endParaRPr lang="en-US" sz="1400" dirty="0">
                <a:latin typeface="Gill Sans MT" panose="020B0502020104020203" pitchFamily="34" charset="0"/>
              </a:endParaRPr>
            </a:p>
          </p:txBody>
        </p:sp>
        <p:sp>
          <p:nvSpPr>
            <p:cNvPr id="37" name="TextBox 36"/>
            <p:cNvSpPr txBox="1"/>
            <p:nvPr/>
          </p:nvSpPr>
          <p:spPr>
            <a:xfrm>
              <a:off x="5871317" y="3295805"/>
              <a:ext cx="2590133" cy="369332"/>
            </a:xfrm>
            <a:prstGeom prst="rect">
              <a:avLst/>
            </a:prstGeom>
            <a:solidFill>
              <a:schemeClr val="bg1"/>
            </a:solidFill>
          </p:spPr>
          <p:txBody>
            <a:bodyPr wrap="none" rtlCol="0">
              <a:spAutoFit/>
            </a:bodyPr>
            <a:lstStyle/>
            <a:p>
              <a:r>
                <a:rPr lang="en-US" dirty="0" smtClean="0">
                  <a:latin typeface="Gill Sans MT" panose="020B0502020104020203" pitchFamily="34" charset="0"/>
                </a:rPr>
                <a:t>Thermal Capacity (global)</a:t>
              </a:r>
              <a:endParaRPr lang="en-US" dirty="0">
                <a:latin typeface="Gill Sans MT" panose="020B0502020104020203" pitchFamily="34" charset="0"/>
              </a:endParaRPr>
            </a:p>
          </p:txBody>
        </p:sp>
        <p:sp>
          <p:nvSpPr>
            <p:cNvPr id="38" name="TextBox 37"/>
            <p:cNvSpPr txBox="1"/>
            <p:nvPr/>
          </p:nvSpPr>
          <p:spPr>
            <a:xfrm>
              <a:off x="5751947" y="5079992"/>
              <a:ext cx="1021580" cy="861774"/>
            </a:xfrm>
            <a:prstGeom prst="rect">
              <a:avLst/>
            </a:prstGeom>
            <a:solidFill>
              <a:schemeClr val="bg1"/>
            </a:solidFill>
          </p:spPr>
          <p:txBody>
            <a:bodyPr wrap="square" rtlCol="0">
              <a:spAutoFit/>
            </a:bodyPr>
            <a:lstStyle/>
            <a:p>
              <a:r>
                <a:rPr lang="en-US" sz="1600" dirty="0" smtClean="0">
                  <a:solidFill>
                    <a:schemeClr val="bg1">
                      <a:lumMod val="50000"/>
                    </a:schemeClr>
                  </a:solidFill>
                  <a:latin typeface="Gill Sans MT" panose="020B0502020104020203" pitchFamily="34" charset="0"/>
                </a:rPr>
                <a:t>Control</a:t>
              </a:r>
            </a:p>
            <a:p>
              <a:r>
                <a:rPr lang="en-US" sz="1600" dirty="0" smtClean="0">
                  <a:solidFill>
                    <a:srgbClr val="F3B147"/>
                  </a:solidFill>
                  <a:latin typeface="Gill Sans MT" panose="020B0502020104020203" pitchFamily="34" charset="0"/>
                </a:rPr>
                <a:t>RCP 2.6</a:t>
              </a:r>
            </a:p>
            <a:p>
              <a:r>
                <a:rPr lang="en-US" sz="1600" dirty="0" smtClean="0">
                  <a:solidFill>
                    <a:srgbClr val="FF0000"/>
                  </a:solidFill>
                  <a:latin typeface="Gill Sans MT" panose="020B0502020104020203" pitchFamily="34" charset="0"/>
                </a:rPr>
                <a:t>RCP 8.5</a:t>
              </a:r>
              <a:endParaRPr lang="en-US" sz="1600" dirty="0">
                <a:solidFill>
                  <a:srgbClr val="FF0000"/>
                </a:solidFill>
                <a:latin typeface="Gill Sans MT" panose="020B0502020104020203" pitchFamily="34" charset="0"/>
              </a:endParaRPr>
            </a:p>
          </p:txBody>
        </p:sp>
        <p:sp>
          <p:nvSpPr>
            <p:cNvPr id="39" name="Rectangle 38"/>
            <p:cNvSpPr/>
            <p:nvPr/>
          </p:nvSpPr>
          <p:spPr>
            <a:xfrm>
              <a:off x="5009745" y="3569599"/>
              <a:ext cx="566460" cy="2522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365642" y="4120776"/>
              <a:ext cx="274434" cy="307777"/>
            </a:xfrm>
            <a:prstGeom prst="rect">
              <a:avLst/>
            </a:prstGeom>
            <a:solidFill>
              <a:schemeClr val="bg1"/>
            </a:solidFill>
          </p:spPr>
          <p:txBody>
            <a:bodyPr wrap="none" rtlCol="0">
              <a:spAutoFit/>
            </a:bodyPr>
            <a:lstStyle/>
            <a:p>
              <a:pPr algn="r"/>
              <a:r>
                <a:rPr lang="en-US" sz="1400" dirty="0" smtClean="0">
                  <a:latin typeface="Gill Sans MT" panose="020B0502020104020203" pitchFamily="34" charset="0"/>
                </a:rPr>
                <a:t>0</a:t>
              </a:r>
            </a:p>
          </p:txBody>
        </p:sp>
        <p:sp>
          <p:nvSpPr>
            <p:cNvPr id="41" name="TextBox 40"/>
            <p:cNvSpPr txBox="1"/>
            <p:nvPr/>
          </p:nvSpPr>
          <p:spPr>
            <a:xfrm>
              <a:off x="5235748" y="4683001"/>
              <a:ext cx="421910" cy="307777"/>
            </a:xfrm>
            <a:prstGeom prst="rect">
              <a:avLst/>
            </a:prstGeom>
            <a:solidFill>
              <a:schemeClr val="bg1"/>
            </a:solidFill>
          </p:spPr>
          <p:txBody>
            <a:bodyPr wrap="none" rtlCol="0">
              <a:spAutoFit/>
            </a:bodyPr>
            <a:lstStyle/>
            <a:p>
              <a:pPr algn="r"/>
              <a:r>
                <a:rPr lang="en-US" sz="1400" dirty="0" smtClean="0">
                  <a:latin typeface="Gill Sans MT" panose="020B0502020104020203" pitchFamily="34" charset="0"/>
                </a:rPr>
                <a:t>-10</a:t>
              </a:r>
            </a:p>
          </p:txBody>
        </p:sp>
        <p:sp>
          <p:nvSpPr>
            <p:cNvPr id="42" name="TextBox 41"/>
            <p:cNvSpPr txBox="1"/>
            <p:nvPr/>
          </p:nvSpPr>
          <p:spPr>
            <a:xfrm>
              <a:off x="5235748" y="5172016"/>
              <a:ext cx="421910" cy="307777"/>
            </a:xfrm>
            <a:prstGeom prst="rect">
              <a:avLst/>
            </a:prstGeom>
            <a:solidFill>
              <a:schemeClr val="bg1"/>
            </a:solidFill>
          </p:spPr>
          <p:txBody>
            <a:bodyPr wrap="none" rtlCol="0">
              <a:spAutoFit/>
            </a:bodyPr>
            <a:lstStyle/>
            <a:p>
              <a:pPr algn="r"/>
              <a:r>
                <a:rPr lang="en-US" sz="1400" dirty="0" smtClean="0">
                  <a:latin typeface="Gill Sans MT" panose="020B0502020104020203" pitchFamily="34" charset="0"/>
                </a:rPr>
                <a:t>-20</a:t>
              </a:r>
            </a:p>
          </p:txBody>
        </p:sp>
        <p:sp>
          <p:nvSpPr>
            <p:cNvPr id="43" name="TextBox 42"/>
            <p:cNvSpPr txBox="1"/>
            <p:nvPr/>
          </p:nvSpPr>
          <p:spPr>
            <a:xfrm>
              <a:off x="5235748" y="5713794"/>
              <a:ext cx="421910" cy="307777"/>
            </a:xfrm>
            <a:prstGeom prst="rect">
              <a:avLst/>
            </a:prstGeom>
            <a:solidFill>
              <a:schemeClr val="bg1"/>
            </a:solidFill>
          </p:spPr>
          <p:txBody>
            <a:bodyPr wrap="none" rtlCol="0">
              <a:spAutoFit/>
            </a:bodyPr>
            <a:lstStyle/>
            <a:p>
              <a:pPr algn="r"/>
              <a:r>
                <a:rPr lang="en-US" sz="1400" dirty="0" smtClean="0">
                  <a:latin typeface="Gill Sans MT" panose="020B0502020104020203" pitchFamily="34" charset="0"/>
                </a:rPr>
                <a:t>-30</a:t>
              </a:r>
            </a:p>
          </p:txBody>
        </p:sp>
        <p:sp>
          <p:nvSpPr>
            <p:cNvPr id="35" name="TextBox 34"/>
            <p:cNvSpPr txBox="1"/>
            <p:nvPr/>
          </p:nvSpPr>
          <p:spPr>
            <a:xfrm>
              <a:off x="5293455" y="3565007"/>
              <a:ext cx="364203" cy="307777"/>
            </a:xfrm>
            <a:prstGeom prst="rect">
              <a:avLst/>
            </a:prstGeom>
            <a:solidFill>
              <a:schemeClr val="bg1"/>
            </a:solidFill>
          </p:spPr>
          <p:txBody>
            <a:bodyPr wrap="none" rtlCol="0">
              <a:spAutoFit/>
            </a:bodyPr>
            <a:lstStyle/>
            <a:p>
              <a:pPr algn="r"/>
              <a:r>
                <a:rPr lang="en-US" sz="1400" dirty="0" smtClean="0">
                  <a:latin typeface="Gill Sans MT" panose="020B0502020104020203" pitchFamily="34" charset="0"/>
                </a:rPr>
                <a:t>10</a:t>
              </a:r>
            </a:p>
          </p:txBody>
        </p:sp>
        <p:sp>
          <p:nvSpPr>
            <p:cNvPr id="36" name="TextBox 35"/>
            <p:cNvSpPr txBox="1"/>
            <p:nvPr/>
          </p:nvSpPr>
          <p:spPr>
            <a:xfrm rot="16200000">
              <a:off x="3782708" y="4606101"/>
              <a:ext cx="2633670" cy="338554"/>
            </a:xfrm>
            <a:prstGeom prst="rect">
              <a:avLst/>
            </a:prstGeom>
            <a:solidFill>
              <a:schemeClr val="bg1"/>
            </a:solidFill>
          </p:spPr>
          <p:txBody>
            <a:bodyPr wrap="none" rtlCol="0">
              <a:spAutoFit/>
            </a:bodyPr>
            <a:lstStyle/>
            <a:p>
              <a:r>
                <a:rPr lang="en-US" sz="1600" dirty="0" smtClean="0">
                  <a:latin typeface="Gill Sans MT" panose="020B0502020104020203" pitchFamily="34" charset="0"/>
                </a:rPr>
                <a:t>Change in usable capacity (%)</a:t>
              </a:r>
              <a:endParaRPr lang="en-US" sz="1600" dirty="0">
                <a:latin typeface="Gill Sans MT" panose="020B0502020104020203" pitchFamily="34" charset="0"/>
              </a:endParaRPr>
            </a:p>
          </p:txBody>
        </p:sp>
      </p:grpSp>
    </p:spTree>
    <p:extLst>
      <p:ext uri="{BB962C8B-B14F-4D97-AF65-F5344CB8AC3E}">
        <p14:creationId xmlns:p14="http://schemas.microsoft.com/office/powerpoint/2010/main" val="400232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 grpId="0"/>
      <p:bldP spid="28" grpId="0"/>
      <p:bldP spid="33" grpId="0" animBg="1"/>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120" y="1267973"/>
            <a:ext cx="5555995" cy="461665"/>
          </a:xfrm>
          <a:prstGeom prst="rect">
            <a:avLst/>
          </a:prstGeom>
          <a:noFill/>
        </p:spPr>
        <p:txBody>
          <a:bodyPr wrap="square" rtlCol="0">
            <a:spAutoFit/>
          </a:bodyPr>
          <a:lstStyle/>
          <a:p>
            <a:pPr>
              <a:spcAft>
                <a:spcPts val="1200"/>
              </a:spcAft>
            </a:pPr>
            <a:r>
              <a:rPr lang="en-US" sz="2400" dirty="0" smtClean="0">
                <a:solidFill>
                  <a:srgbClr val="C00000"/>
                </a:solidFill>
                <a:latin typeface="Gill Sans MT" panose="020B0502020104020203" pitchFamily="34" charset="0"/>
              </a:rPr>
              <a:t>CRITICAL GAPS IN KNOWLEDGE:</a:t>
            </a:r>
          </a:p>
        </p:txBody>
      </p:sp>
      <p:sp>
        <p:nvSpPr>
          <p:cNvPr id="3" name="Rectangle 2"/>
          <p:cNvSpPr/>
          <p:nvPr/>
        </p:nvSpPr>
        <p:spPr>
          <a:xfrm>
            <a:off x="518633" y="2033084"/>
            <a:ext cx="7911249" cy="4124206"/>
          </a:xfrm>
          <a:prstGeom prst="rect">
            <a:avLst/>
          </a:prstGeom>
        </p:spPr>
        <p:txBody>
          <a:bodyPr wrap="square">
            <a:spAutoFit/>
          </a:bodyPr>
          <a:lstStyle/>
          <a:p>
            <a:pPr>
              <a:spcAft>
                <a:spcPts val="1800"/>
              </a:spcAft>
            </a:pPr>
            <a:r>
              <a:rPr lang="en-US" sz="2400" b="1" dirty="0" smtClean="0">
                <a:latin typeface="Gill Sans MT" panose="020B0502020104020203" pitchFamily="34" charset="0"/>
              </a:rPr>
              <a:t>Financial Risk</a:t>
            </a:r>
            <a:endParaRPr lang="en-US" sz="2400" b="1" dirty="0">
              <a:latin typeface="Gill Sans MT" panose="020B0502020104020203" pitchFamily="34" charset="0"/>
            </a:endParaRPr>
          </a:p>
          <a:p>
            <a:pPr lvl="1" indent="-457200">
              <a:spcAft>
                <a:spcPts val="600"/>
              </a:spcAft>
              <a:buFont typeface="Arial" panose="020B0604020202020204" pitchFamily="34" charset="0"/>
              <a:buChar char="•"/>
            </a:pPr>
            <a:r>
              <a:rPr lang="en-US" sz="2400" dirty="0" smtClean="0">
                <a:latin typeface="Gill Sans MT" panose="020B0502020104020203" pitchFamily="34" charset="0"/>
              </a:rPr>
              <a:t>Does enforcement of thermal pollution regulations during drought threaten returns for utility investors?</a:t>
            </a:r>
          </a:p>
          <a:p>
            <a:pPr lvl="3" indent="-457200">
              <a:spcAft>
                <a:spcPts val="2400"/>
              </a:spcAft>
              <a:buFont typeface="Arial" panose="020B0604020202020204" pitchFamily="34" charset="0"/>
              <a:buChar char="•"/>
            </a:pPr>
            <a:r>
              <a:rPr lang="en-US" sz="2400" dirty="0" smtClean="0">
                <a:solidFill>
                  <a:srgbClr val="C00000"/>
                </a:solidFill>
                <a:latin typeface="Gill Sans MT" panose="020B0502020104020203" pitchFamily="34" charset="0"/>
              </a:rPr>
              <a:t>Important decision criteria </a:t>
            </a:r>
            <a:endParaRPr lang="en-US" sz="2400" u="sng" dirty="0" smtClean="0">
              <a:latin typeface="Gill Sans MT" panose="020B0502020104020203" pitchFamily="34" charset="0"/>
            </a:endParaRPr>
          </a:p>
          <a:p>
            <a:pPr>
              <a:spcAft>
                <a:spcPts val="1800"/>
              </a:spcAft>
            </a:pPr>
            <a:r>
              <a:rPr lang="en-US" sz="2400" b="1" dirty="0" smtClean="0">
                <a:latin typeface="Gill Sans MT" panose="020B0502020104020203" pitchFamily="34" charset="0"/>
              </a:rPr>
              <a:t>Shifting generation mix </a:t>
            </a:r>
          </a:p>
          <a:p>
            <a:pPr marL="342900" indent="-342900">
              <a:spcAft>
                <a:spcPts val="1800"/>
              </a:spcAft>
              <a:buFont typeface="Arial" panose="020B0604020202020204" pitchFamily="34" charset="0"/>
              <a:buChar char="•"/>
            </a:pPr>
            <a:r>
              <a:rPr lang="en-US" sz="2400" dirty="0" smtClean="0">
                <a:latin typeface="Gill Sans MT" panose="020B0502020104020203" pitchFamily="34" charset="0"/>
              </a:rPr>
              <a:t> Most vulnerable thermal plants to cooling water issues (older coal plants) are being retired</a:t>
            </a:r>
          </a:p>
          <a:p>
            <a:pPr marL="1257300" lvl="2" indent="-342900">
              <a:spcAft>
                <a:spcPts val="1200"/>
              </a:spcAft>
              <a:buFont typeface="Arial" panose="020B0604020202020204" pitchFamily="34" charset="0"/>
              <a:buChar char="•"/>
            </a:pPr>
            <a:r>
              <a:rPr lang="en-US" sz="2400" dirty="0" smtClean="0">
                <a:solidFill>
                  <a:srgbClr val="C00000"/>
                </a:solidFill>
                <a:latin typeface="Gill Sans MT" panose="020B0502020104020203" pitchFamily="34" charset="0"/>
              </a:rPr>
              <a:t>Replaced by natural gas and renewables</a:t>
            </a:r>
            <a:endParaRPr lang="en-US" sz="2400" dirty="0">
              <a:solidFill>
                <a:srgbClr val="C00000"/>
              </a:solidFill>
              <a:latin typeface="Gill Sans MT" panose="020B0502020104020203" pitchFamily="34" charset="0"/>
            </a:endParaRPr>
          </a:p>
        </p:txBody>
      </p:sp>
      <p:sp>
        <p:nvSpPr>
          <p:cNvPr id="4" name="Rectangle 3"/>
          <p:cNvSpPr/>
          <p:nvPr/>
        </p:nvSpPr>
        <p:spPr>
          <a:xfrm>
            <a:off x="439120" y="419777"/>
            <a:ext cx="4661341" cy="461665"/>
          </a:xfrm>
          <a:prstGeom prst="rect">
            <a:avLst/>
          </a:prstGeom>
          <a:solidFill>
            <a:srgbClr val="C00000"/>
          </a:solidFill>
        </p:spPr>
        <p:txBody>
          <a:bodyPr wrap="none">
            <a:spAutoFit/>
          </a:bodyPr>
          <a:lstStyle/>
          <a:p>
            <a:pPr>
              <a:spcAft>
                <a:spcPts val="1200"/>
              </a:spcAft>
            </a:pPr>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Drought Impacts on Power Systems</a:t>
            </a:r>
            <a:endParaRPr lang="en-US" sz="24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79804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 name="Chart 132"/>
          <p:cNvGraphicFramePr>
            <a:graphicFrameLocks/>
          </p:cNvGraphicFramePr>
          <p:nvPr>
            <p:extLst>
              <p:ext uri="{D42A27DB-BD31-4B8C-83A1-F6EECF244321}">
                <p14:modId xmlns:p14="http://schemas.microsoft.com/office/powerpoint/2010/main" val="4146153594"/>
              </p:ext>
            </p:extLst>
          </p:nvPr>
        </p:nvGraphicFramePr>
        <p:xfrm>
          <a:off x="5099985" y="4450601"/>
          <a:ext cx="3867786" cy="23362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4" name="Chart 133"/>
          <p:cNvGraphicFramePr>
            <a:graphicFrameLocks/>
          </p:cNvGraphicFramePr>
          <p:nvPr>
            <p:extLst>
              <p:ext uri="{D42A27DB-BD31-4B8C-83A1-F6EECF244321}">
                <p14:modId xmlns:p14="http://schemas.microsoft.com/office/powerpoint/2010/main" val="1190733270"/>
              </p:ext>
            </p:extLst>
          </p:nvPr>
        </p:nvGraphicFramePr>
        <p:xfrm>
          <a:off x="5255747" y="4374539"/>
          <a:ext cx="3625794" cy="2226365"/>
        </p:xfrm>
        <a:graphic>
          <a:graphicData uri="http://schemas.openxmlformats.org/drawingml/2006/chart">
            <c:chart xmlns:c="http://schemas.openxmlformats.org/drawingml/2006/chart" xmlns:r="http://schemas.openxmlformats.org/officeDocument/2006/relationships" r:id="rId4"/>
          </a:graphicData>
        </a:graphic>
      </p:graphicFrame>
      <p:cxnSp>
        <p:nvCxnSpPr>
          <p:cNvPr id="66" name="Elbow Connector 65"/>
          <p:cNvCxnSpPr/>
          <p:nvPr/>
        </p:nvCxnSpPr>
        <p:spPr>
          <a:xfrm rot="5400000">
            <a:off x="3633399" y="5518040"/>
            <a:ext cx="682866" cy="407844"/>
          </a:xfrm>
          <a:prstGeom prst="bentConnector2">
            <a:avLst/>
          </a:prstGeom>
          <a:ln w="127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3" name="Elbow Connector 62"/>
          <p:cNvCxnSpPr>
            <a:endCxn id="27" idx="1"/>
          </p:cNvCxnSpPr>
          <p:nvPr/>
        </p:nvCxnSpPr>
        <p:spPr>
          <a:xfrm flipV="1">
            <a:off x="1604986" y="4832837"/>
            <a:ext cx="560825" cy="242856"/>
          </a:xfrm>
          <a:prstGeom prst="bentConnector3">
            <a:avLst>
              <a:gd name="adj1" fmla="val 63163"/>
            </a:avLst>
          </a:prstGeom>
          <a:ln w="127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1" name="Elbow Connector 20"/>
          <p:cNvCxnSpPr>
            <a:endCxn id="42" idx="1"/>
          </p:cNvCxnSpPr>
          <p:nvPr/>
        </p:nvCxnSpPr>
        <p:spPr>
          <a:xfrm rot="16200000" flipH="1">
            <a:off x="514523" y="4422668"/>
            <a:ext cx="788226" cy="505694"/>
          </a:xfrm>
          <a:prstGeom prst="bentConnector2">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5696641" y="166948"/>
            <a:ext cx="3108842" cy="1641034"/>
            <a:chOff x="278448" y="2151718"/>
            <a:chExt cx="3790008" cy="839813"/>
          </a:xfrm>
        </p:grpSpPr>
        <p:sp>
          <p:nvSpPr>
            <p:cNvPr id="81" name="Rounded Rectangle 80"/>
            <p:cNvSpPr/>
            <p:nvPr/>
          </p:nvSpPr>
          <p:spPr>
            <a:xfrm>
              <a:off x="278448" y="2151718"/>
              <a:ext cx="3790008" cy="839813"/>
            </a:xfrm>
            <a:prstGeom prst="roundRect">
              <a:avLst/>
            </a:prstGeom>
            <a:solidFill>
              <a:schemeClr val="accent1">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ill Sans MT" panose="020B0502020104020203" pitchFamily="34" charset="0"/>
              </a:endParaRPr>
            </a:p>
          </p:txBody>
        </p:sp>
        <p:sp>
          <p:nvSpPr>
            <p:cNvPr id="19" name="TextBox 18"/>
            <p:cNvSpPr txBox="1"/>
            <p:nvPr/>
          </p:nvSpPr>
          <p:spPr>
            <a:xfrm>
              <a:off x="355464" y="2200934"/>
              <a:ext cx="3641939" cy="756035"/>
            </a:xfrm>
            <a:prstGeom prst="rect">
              <a:avLst/>
            </a:prstGeom>
            <a:noFill/>
          </p:spPr>
          <p:txBody>
            <a:bodyPr wrap="square" rtlCol="0">
              <a:spAutoFit/>
            </a:bodyPr>
            <a:lstStyle/>
            <a:p>
              <a:pPr marL="285750" indent="-285750">
                <a:spcAft>
                  <a:spcPts val="600"/>
                </a:spcAft>
                <a:buFont typeface="Courier New" panose="02070309020205020404" pitchFamily="49" charset="0"/>
                <a:buChar char="o"/>
              </a:pPr>
              <a:r>
                <a:rPr lang="en-US" sz="1600" dirty="0" smtClean="0">
                  <a:latin typeface="Gill Sans MT" panose="020B0502020104020203" pitchFamily="34" charset="0"/>
                </a:rPr>
                <a:t>Lower “low flows” (10</a:t>
              </a:r>
              <a:r>
                <a:rPr lang="en-US" sz="1600" baseline="30000" dirty="0" smtClean="0">
                  <a:latin typeface="Gill Sans MT" panose="020B0502020104020203" pitchFamily="34" charset="0"/>
                </a:rPr>
                <a:t>th</a:t>
              </a:r>
              <a:r>
                <a:rPr lang="en-US" sz="1600" dirty="0" smtClean="0">
                  <a:latin typeface="Gill Sans MT" panose="020B0502020104020203" pitchFamily="34" charset="0"/>
                </a:rPr>
                <a:t> percentile) </a:t>
              </a:r>
            </a:p>
            <a:p>
              <a:pPr marL="285750" indent="-285750">
                <a:spcAft>
                  <a:spcPts val="600"/>
                </a:spcAft>
                <a:buFont typeface="Courier New" panose="02070309020205020404" pitchFamily="49" charset="0"/>
                <a:buChar char="o"/>
              </a:pPr>
              <a:r>
                <a:rPr lang="en-US" sz="1600" dirty="0" smtClean="0">
                  <a:latin typeface="Gill Sans MT" panose="020B0502020104020203" pitchFamily="34" charset="0"/>
                </a:rPr>
                <a:t>Higher thermal capacity losses</a:t>
              </a:r>
            </a:p>
            <a:p>
              <a:pPr marL="285750" indent="-285750">
                <a:spcAft>
                  <a:spcPts val="600"/>
                </a:spcAft>
                <a:buFont typeface="Courier New" panose="02070309020205020404" pitchFamily="49" charset="0"/>
                <a:buChar char="o"/>
              </a:pPr>
              <a:r>
                <a:rPr lang="en-US" sz="1600" dirty="0" smtClean="0">
                  <a:latin typeface="Gill Sans MT" panose="020B0502020104020203" pitchFamily="34" charset="0"/>
                </a:rPr>
                <a:t>Higher summer electricity demand</a:t>
              </a:r>
              <a:endParaRPr lang="en-US" sz="1600" dirty="0">
                <a:latin typeface="Gill Sans MT" panose="020B0502020104020203" pitchFamily="34" charset="0"/>
              </a:endParaRPr>
            </a:p>
          </p:txBody>
        </p:sp>
      </p:grpSp>
      <p:sp>
        <p:nvSpPr>
          <p:cNvPr id="4" name="AutoShape 2" descr="Image result for duke energy"/>
          <p:cNvSpPr>
            <a:spLocks noChangeAspect="1" noChangeArrowheads="1"/>
          </p:cNvSpPr>
          <p:nvPr/>
        </p:nvSpPr>
        <p:spPr bwMode="auto">
          <a:xfrm>
            <a:off x="128231" y="2125512"/>
            <a:ext cx="372281" cy="3722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Gill Sans MT" panose="020B0502020104020203" pitchFamily="34" charset="0"/>
            </a:endParaRPr>
          </a:p>
        </p:txBody>
      </p:sp>
      <p:pic>
        <p:nvPicPr>
          <p:cNvPr id="5" name="Picture 4"/>
          <p:cNvPicPr>
            <a:picLocks noChangeAspect="1"/>
          </p:cNvPicPr>
          <p:nvPr/>
        </p:nvPicPr>
        <p:blipFill>
          <a:blip r:embed="rId5"/>
          <a:stretch>
            <a:fillRect/>
          </a:stretch>
        </p:blipFill>
        <p:spPr>
          <a:xfrm>
            <a:off x="2748944" y="185904"/>
            <a:ext cx="2439938" cy="804992"/>
          </a:xfrm>
          <a:prstGeom prst="rect">
            <a:avLst/>
          </a:prstGeom>
        </p:spPr>
      </p:pic>
      <p:cxnSp>
        <p:nvCxnSpPr>
          <p:cNvPr id="20" name="Straight Arrow Connector 19"/>
          <p:cNvCxnSpPr/>
          <p:nvPr/>
        </p:nvCxnSpPr>
        <p:spPr>
          <a:xfrm>
            <a:off x="2918555" y="4889780"/>
            <a:ext cx="0" cy="689262"/>
          </a:xfrm>
          <a:prstGeom prst="straightConnector1">
            <a:avLst/>
          </a:prstGeom>
          <a:ln w="127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2066200" y="5607434"/>
            <a:ext cx="1713696" cy="950578"/>
          </a:xfrm>
          <a:prstGeom prst="roundRect">
            <a:avLst/>
          </a:prstGeom>
          <a:solidFill>
            <a:srgbClr val="F9F9F9"/>
          </a:solidFill>
          <a:ln w="28575">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Gill Sans MT" panose="020B0502020104020203" pitchFamily="34" charset="0"/>
            </a:endParaRPr>
          </a:p>
        </p:txBody>
      </p:sp>
      <p:sp>
        <p:nvSpPr>
          <p:cNvPr id="24" name="Rounded Rectangle 23"/>
          <p:cNvSpPr/>
          <p:nvPr/>
        </p:nvSpPr>
        <p:spPr>
          <a:xfrm>
            <a:off x="3725489" y="5120872"/>
            <a:ext cx="1100871" cy="386876"/>
          </a:xfrm>
          <a:prstGeom prst="roundRect">
            <a:avLst/>
          </a:prstGeom>
          <a:solidFill>
            <a:srgbClr val="F9F9F9"/>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Gill Sans MT" panose="020B0502020104020203" pitchFamily="34" charset="0"/>
            </a:endParaRPr>
          </a:p>
        </p:txBody>
      </p:sp>
      <p:cxnSp>
        <p:nvCxnSpPr>
          <p:cNvPr id="25" name="Elbow Connector 24"/>
          <p:cNvCxnSpPr/>
          <p:nvPr/>
        </p:nvCxnSpPr>
        <p:spPr>
          <a:xfrm>
            <a:off x="2474989" y="3991862"/>
            <a:ext cx="376964" cy="379079"/>
          </a:xfrm>
          <a:prstGeom prst="bentConnector2">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rot="5400000">
            <a:off x="2885914" y="3642166"/>
            <a:ext cx="904252" cy="562397"/>
          </a:xfrm>
          <a:prstGeom prst="bentConnector3">
            <a:avLst>
              <a:gd name="adj1" fmla="val 50000"/>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165811" y="4393740"/>
            <a:ext cx="1422523" cy="878194"/>
          </a:xfrm>
          <a:prstGeom prst="roundRect">
            <a:avLst/>
          </a:prstGeom>
          <a:solidFill>
            <a:srgbClr val="F9F9F9"/>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Gill Sans MT" panose="020B0502020104020203" pitchFamily="34" charset="0"/>
            </a:endParaRPr>
          </a:p>
        </p:txBody>
      </p:sp>
      <p:cxnSp>
        <p:nvCxnSpPr>
          <p:cNvPr id="30" name="Elbow Connector 29"/>
          <p:cNvCxnSpPr/>
          <p:nvPr/>
        </p:nvCxnSpPr>
        <p:spPr>
          <a:xfrm>
            <a:off x="1184587" y="3828460"/>
            <a:ext cx="504734" cy="209891"/>
          </a:xfrm>
          <a:prstGeom prst="bentConnector3">
            <a:avLst>
              <a:gd name="adj1" fmla="val 49688"/>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flipV="1">
            <a:off x="1172345" y="4036937"/>
            <a:ext cx="527230" cy="142189"/>
          </a:xfrm>
          <a:prstGeom prst="bentConnector3">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flipV="1">
            <a:off x="1279118" y="2842199"/>
            <a:ext cx="1109652" cy="910477"/>
          </a:xfrm>
          <a:prstGeom prst="bentConnector3">
            <a:avLst>
              <a:gd name="adj1" fmla="val 26354"/>
            </a:avLst>
          </a:prstGeom>
          <a:ln w="127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1172211" y="4401224"/>
            <a:ext cx="584826" cy="433725"/>
          </a:xfrm>
          <a:prstGeom prst="roundRect">
            <a:avLst/>
          </a:prstGeom>
          <a:solidFill>
            <a:srgbClr val="F9F9F9"/>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Gill Sans MT" panose="020B0502020104020203" pitchFamily="34" charset="0"/>
            </a:endParaRPr>
          </a:p>
        </p:txBody>
      </p:sp>
      <p:sp>
        <p:nvSpPr>
          <p:cNvPr id="34" name="Rounded Rectangle 33"/>
          <p:cNvSpPr/>
          <p:nvPr/>
        </p:nvSpPr>
        <p:spPr>
          <a:xfrm>
            <a:off x="1731979" y="3665853"/>
            <a:ext cx="742694" cy="611042"/>
          </a:xfrm>
          <a:prstGeom prst="roundRect">
            <a:avLst/>
          </a:prstGeom>
          <a:solidFill>
            <a:srgbClr val="F9F9F9"/>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Gill Sans MT" panose="020B0502020104020203" pitchFamily="34" charset="0"/>
            </a:endParaRPr>
          </a:p>
        </p:txBody>
      </p:sp>
      <p:sp>
        <p:nvSpPr>
          <p:cNvPr id="35" name="Rounded Rectangle 34"/>
          <p:cNvSpPr/>
          <p:nvPr/>
        </p:nvSpPr>
        <p:spPr>
          <a:xfrm>
            <a:off x="3503387" y="3154051"/>
            <a:ext cx="1440714" cy="425030"/>
          </a:xfrm>
          <a:prstGeom prst="roundRect">
            <a:avLst/>
          </a:prstGeom>
          <a:solidFill>
            <a:srgbClr val="F9F9F9"/>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Gill Sans MT" panose="020B0502020104020203" pitchFamily="34" charset="0"/>
            </a:endParaRPr>
          </a:p>
        </p:txBody>
      </p:sp>
      <p:sp>
        <p:nvSpPr>
          <p:cNvPr id="36" name="Rounded Rectangle 35"/>
          <p:cNvSpPr/>
          <p:nvPr/>
        </p:nvSpPr>
        <p:spPr>
          <a:xfrm>
            <a:off x="2378169" y="3157921"/>
            <a:ext cx="1031311" cy="425030"/>
          </a:xfrm>
          <a:prstGeom prst="roundRect">
            <a:avLst/>
          </a:prstGeom>
          <a:solidFill>
            <a:srgbClr val="F9F9F9"/>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Gill Sans MT" panose="020B0502020104020203" pitchFamily="34" charset="0"/>
            </a:endParaRPr>
          </a:p>
        </p:txBody>
      </p:sp>
      <p:sp>
        <p:nvSpPr>
          <p:cNvPr id="37" name="Rounded Rectangle 36"/>
          <p:cNvSpPr/>
          <p:nvPr/>
        </p:nvSpPr>
        <p:spPr>
          <a:xfrm>
            <a:off x="2388770" y="2677136"/>
            <a:ext cx="2544418" cy="425030"/>
          </a:xfrm>
          <a:prstGeom prst="roundRect">
            <a:avLst/>
          </a:prstGeom>
          <a:solidFill>
            <a:srgbClr val="F9F9F9"/>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Gill Sans MT" panose="020B0502020104020203" pitchFamily="34" charset="0"/>
            </a:endParaRPr>
          </a:p>
        </p:txBody>
      </p:sp>
      <p:sp>
        <p:nvSpPr>
          <p:cNvPr id="38" name="Rounded Rectangle 37"/>
          <p:cNvSpPr/>
          <p:nvPr/>
        </p:nvSpPr>
        <p:spPr>
          <a:xfrm>
            <a:off x="152781" y="4029222"/>
            <a:ext cx="1110747" cy="317577"/>
          </a:xfrm>
          <a:prstGeom prst="roundRect">
            <a:avLst/>
          </a:prstGeom>
          <a:solidFill>
            <a:srgbClr val="F9F9F9"/>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ill Sans MT" panose="020B0502020104020203" pitchFamily="34" charset="0"/>
            </a:endParaRPr>
          </a:p>
        </p:txBody>
      </p:sp>
      <p:sp>
        <p:nvSpPr>
          <p:cNvPr id="39" name="Rounded Rectangle 38"/>
          <p:cNvSpPr/>
          <p:nvPr/>
        </p:nvSpPr>
        <p:spPr>
          <a:xfrm>
            <a:off x="168371" y="3641339"/>
            <a:ext cx="1110747" cy="317577"/>
          </a:xfrm>
          <a:prstGeom prst="roundRect">
            <a:avLst/>
          </a:prstGeom>
          <a:solidFill>
            <a:srgbClr val="F9F9F9"/>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ill Sans MT" panose="020B0502020104020203" pitchFamily="34" charset="0"/>
            </a:endParaRPr>
          </a:p>
        </p:txBody>
      </p:sp>
      <p:sp>
        <p:nvSpPr>
          <p:cNvPr id="41" name="Rounded Rectangle 40"/>
          <p:cNvSpPr/>
          <p:nvPr/>
        </p:nvSpPr>
        <p:spPr>
          <a:xfrm>
            <a:off x="1127302" y="4889780"/>
            <a:ext cx="660960" cy="404255"/>
          </a:xfrm>
          <a:prstGeom prst="roundRect">
            <a:avLst/>
          </a:prstGeom>
          <a:solidFill>
            <a:srgbClr val="F9F9F9"/>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Gill Sans MT" panose="020B0502020104020203" pitchFamily="34" charset="0"/>
            </a:endParaRPr>
          </a:p>
        </p:txBody>
      </p:sp>
      <p:sp>
        <p:nvSpPr>
          <p:cNvPr id="42" name="TextBox 41"/>
          <p:cNvSpPr txBox="1"/>
          <p:nvPr/>
        </p:nvSpPr>
        <p:spPr>
          <a:xfrm>
            <a:off x="1161483" y="4915739"/>
            <a:ext cx="639257" cy="307777"/>
          </a:xfrm>
          <a:prstGeom prst="rect">
            <a:avLst/>
          </a:prstGeom>
          <a:noFill/>
          <a:ln>
            <a:noFill/>
          </a:ln>
        </p:spPr>
        <p:txBody>
          <a:bodyPr wrap="square" rtlCol="0">
            <a:spAutoFit/>
          </a:bodyPr>
          <a:lstStyle/>
          <a:p>
            <a:pPr algn="ctr"/>
            <a:r>
              <a:rPr lang="en-US" sz="1400" dirty="0" smtClean="0">
                <a:latin typeface="Gill Sans MT" panose="020B0502020104020203" pitchFamily="34" charset="0"/>
              </a:rPr>
              <a:t>Solar </a:t>
            </a:r>
          </a:p>
        </p:txBody>
      </p:sp>
      <p:sp>
        <p:nvSpPr>
          <p:cNvPr id="43" name="TextBox 42"/>
          <p:cNvSpPr txBox="1"/>
          <p:nvPr/>
        </p:nvSpPr>
        <p:spPr>
          <a:xfrm>
            <a:off x="2549082" y="3203731"/>
            <a:ext cx="789712" cy="307777"/>
          </a:xfrm>
          <a:prstGeom prst="rect">
            <a:avLst/>
          </a:prstGeom>
          <a:noFill/>
        </p:spPr>
        <p:txBody>
          <a:bodyPr wrap="square" rtlCol="0">
            <a:spAutoFit/>
          </a:bodyPr>
          <a:lstStyle/>
          <a:p>
            <a:r>
              <a:rPr lang="en-US" sz="1400" dirty="0" smtClean="0">
                <a:latin typeface="Gill Sans MT" panose="020B0502020104020203" pitchFamily="34" charset="0"/>
              </a:rPr>
              <a:t>Storage</a:t>
            </a:r>
            <a:endParaRPr lang="en-US" sz="1400" dirty="0">
              <a:latin typeface="Gill Sans MT" panose="020B0502020104020203" pitchFamily="34" charset="0"/>
            </a:endParaRPr>
          </a:p>
        </p:txBody>
      </p:sp>
      <p:sp>
        <p:nvSpPr>
          <p:cNvPr id="44" name="TextBox 43"/>
          <p:cNvSpPr txBox="1"/>
          <p:nvPr/>
        </p:nvSpPr>
        <p:spPr>
          <a:xfrm>
            <a:off x="1679176" y="3714350"/>
            <a:ext cx="795813" cy="523220"/>
          </a:xfrm>
          <a:prstGeom prst="rect">
            <a:avLst/>
          </a:prstGeom>
          <a:noFill/>
          <a:ln>
            <a:noFill/>
          </a:ln>
          <a:effectLst>
            <a:glow rad="101600">
              <a:srgbClr val="CD58F6">
                <a:alpha val="40000"/>
              </a:srgbClr>
            </a:glow>
          </a:effectLst>
        </p:spPr>
        <p:txBody>
          <a:bodyPr wrap="square" rtlCol="0">
            <a:spAutoFit/>
          </a:bodyPr>
          <a:lstStyle/>
          <a:p>
            <a:pPr algn="ctr"/>
            <a:r>
              <a:rPr lang="en-US" sz="1400" dirty="0" smtClean="0">
                <a:latin typeface="Gill Sans MT" panose="020B0502020104020203" pitchFamily="34" charset="0"/>
              </a:rPr>
              <a:t>Thermal </a:t>
            </a:r>
          </a:p>
          <a:p>
            <a:pPr algn="ctr"/>
            <a:r>
              <a:rPr lang="en-US" sz="1400" dirty="0" smtClean="0">
                <a:latin typeface="Gill Sans MT" panose="020B0502020104020203" pitchFamily="34" charset="0"/>
              </a:rPr>
              <a:t>Losses</a:t>
            </a:r>
          </a:p>
        </p:txBody>
      </p:sp>
      <p:sp>
        <p:nvSpPr>
          <p:cNvPr id="45" name="TextBox 44"/>
          <p:cNvSpPr txBox="1"/>
          <p:nvPr/>
        </p:nvSpPr>
        <p:spPr>
          <a:xfrm>
            <a:off x="1214891" y="4454034"/>
            <a:ext cx="582943" cy="307777"/>
          </a:xfrm>
          <a:prstGeom prst="rect">
            <a:avLst/>
          </a:prstGeom>
          <a:noFill/>
          <a:ln>
            <a:noFill/>
          </a:ln>
        </p:spPr>
        <p:txBody>
          <a:bodyPr wrap="square" rtlCol="0">
            <a:spAutoFit/>
          </a:bodyPr>
          <a:lstStyle/>
          <a:p>
            <a:r>
              <a:rPr lang="en-US" sz="1400" dirty="0" smtClean="0">
                <a:latin typeface="Gill Sans MT" panose="020B0502020104020203" pitchFamily="34" charset="0"/>
              </a:rPr>
              <a:t>Load</a:t>
            </a:r>
            <a:endParaRPr lang="en-US" sz="1400" dirty="0">
              <a:latin typeface="Gill Sans MT" panose="020B0502020104020203" pitchFamily="34" charset="0"/>
            </a:endParaRPr>
          </a:p>
        </p:txBody>
      </p:sp>
      <p:sp>
        <p:nvSpPr>
          <p:cNvPr id="46" name="TextBox 45"/>
          <p:cNvSpPr txBox="1"/>
          <p:nvPr/>
        </p:nvSpPr>
        <p:spPr>
          <a:xfrm>
            <a:off x="2480741" y="2724064"/>
            <a:ext cx="2722677" cy="307777"/>
          </a:xfrm>
          <a:prstGeom prst="rect">
            <a:avLst/>
          </a:prstGeom>
          <a:noFill/>
        </p:spPr>
        <p:txBody>
          <a:bodyPr wrap="square" rtlCol="0">
            <a:spAutoFit/>
          </a:bodyPr>
          <a:lstStyle/>
          <a:p>
            <a:r>
              <a:rPr lang="en-US" sz="1400" b="1" dirty="0" smtClean="0">
                <a:latin typeface="Gill Sans MT" panose="020B0502020104020203" pitchFamily="34" charset="0"/>
              </a:rPr>
              <a:t>Reservoir Network Model</a:t>
            </a:r>
            <a:endParaRPr lang="en-US" sz="1400" b="1" dirty="0">
              <a:latin typeface="Gill Sans MT" panose="020B0502020104020203" pitchFamily="34" charset="0"/>
            </a:endParaRPr>
          </a:p>
        </p:txBody>
      </p:sp>
      <p:grpSp>
        <p:nvGrpSpPr>
          <p:cNvPr id="80" name="Group 79"/>
          <p:cNvGrpSpPr/>
          <p:nvPr/>
        </p:nvGrpSpPr>
        <p:grpSpPr>
          <a:xfrm>
            <a:off x="691810" y="4832838"/>
            <a:ext cx="1474001" cy="1159829"/>
            <a:chOff x="4735393" y="2549575"/>
            <a:chExt cx="1274881" cy="887308"/>
          </a:xfrm>
        </p:grpSpPr>
        <p:cxnSp>
          <p:nvCxnSpPr>
            <p:cNvPr id="65" name="Elbow Connector 64"/>
            <p:cNvCxnSpPr>
              <a:stCxn id="28" idx="3"/>
              <a:endCxn id="27" idx="1"/>
            </p:cNvCxnSpPr>
            <p:nvPr/>
          </p:nvCxnSpPr>
          <p:spPr>
            <a:xfrm flipV="1">
              <a:off x="5640224" y="2549575"/>
              <a:ext cx="370050" cy="657531"/>
            </a:xfrm>
            <a:prstGeom prst="bentConnector3">
              <a:avLst>
                <a:gd name="adj1" fmla="val 51858"/>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74" name="Group 73"/>
            <p:cNvGrpSpPr/>
            <p:nvPr/>
          </p:nvGrpSpPr>
          <p:grpSpPr>
            <a:xfrm>
              <a:off x="4735393" y="2989510"/>
              <a:ext cx="904831" cy="447373"/>
              <a:chOff x="4857870" y="2932373"/>
              <a:chExt cx="904831" cy="447373"/>
            </a:xfrm>
          </p:grpSpPr>
          <p:sp>
            <p:nvSpPr>
              <p:cNvPr id="28" name="Rounded Rectangle 27"/>
              <p:cNvSpPr/>
              <p:nvPr/>
            </p:nvSpPr>
            <p:spPr>
              <a:xfrm>
                <a:off x="4857870" y="2937291"/>
                <a:ext cx="904831" cy="425357"/>
              </a:xfrm>
              <a:prstGeom prst="roundRect">
                <a:avLst/>
              </a:prstGeom>
              <a:solidFill>
                <a:srgbClr val="FFB7B7"/>
              </a:solid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Gill Sans MT" panose="020B0502020104020203" pitchFamily="34" charset="0"/>
                </a:endParaRPr>
              </a:p>
            </p:txBody>
          </p:sp>
          <p:sp>
            <p:nvSpPr>
              <p:cNvPr id="48" name="TextBox 47"/>
              <p:cNvSpPr txBox="1"/>
              <p:nvPr/>
            </p:nvSpPr>
            <p:spPr>
              <a:xfrm>
                <a:off x="4981717" y="2932373"/>
                <a:ext cx="683835" cy="447373"/>
              </a:xfrm>
              <a:prstGeom prst="rect">
                <a:avLst/>
              </a:prstGeom>
              <a:noFill/>
            </p:spPr>
            <p:txBody>
              <a:bodyPr wrap="square" rtlCol="0">
                <a:spAutoFit/>
              </a:bodyPr>
              <a:lstStyle/>
              <a:p>
                <a:r>
                  <a:rPr lang="en-US" sz="1600" b="1" dirty="0" smtClean="0">
                    <a:latin typeface="Gill Sans MT" panose="020B0502020104020203" pitchFamily="34" charset="0"/>
                  </a:rPr>
                  <a:t>Gas Prices</a:t>
                </a:r>
                <a:endParaRPr lang="en-US" sz="1600" b="1" dirty="0">
                  <a:latin typeface="Gill Sans MT" panose="020B0502020104020203" pitchFamily="34" charset="0"/>
                </a:endParaRPr>
              </a:p>
            </p:txBody>
          </p:sp>
        </p:grpSp>
      </p:grpSp>
      <p:sp>
        <p:nvSpPr>
          <p:cNvPr id="49" name="TextBox 48"/>
          <p:cNvSpPr txBox="1"/>
          <p:nvPr/>
        </p:nvSpPr>
        <p:spPr>
          <a:xfrm flipH="1">
            <a:off x="2263062" y="4685684"/>
            <a:ext cx="1250854" cy="523220"/>
          </a:xfrm>
          <a:prstGeom prst="rect">
            <a:avLst/>
          </a:prstGeom>
          <a:noFill/>
        </p:spPr>
        <p:txBody>
          <a:bodyPr wrap="square" rtlCol="0">
            <a:spAutoFit/>
          </a:bodyPr>
          <a:lstStyle/>
          <a:p>
            <a:pPr algn="ctr"/>
            <a:r>
              <a:rPr lang="en-US" sz="1400" dirty="0" smtClean="0">
                <a:latin typeface="Gill Sans MT" panose="020B0502020104020203" pitchFamily="34" charset="0"/>
              </a:rPr>
              <a:t>Energy Sales  Variable Costs </a:t>
            </a:r>
            <a:endParaRPr lang="en-US" sz="1400" dirty="0">
              <a:latin typeface="Gill Sans MT" panose="020B0502020104020203" pitchFamily="34" charset="0"/>
            </a:endParaRPr>
          </a:p>
        </p:txBody>
      </p:sp>
      <p:sp>
        <p:nvSpPr>
          <p:cNvPr id="50" name="TextBox 49"/>
          <p:cNvSpPr txBox="1"/>
          <p:nvPr/>
        </p:nvSpPr>
        <p:spPr>
          <a:xfrm flipH="1">
            <a:off x="3741395" y="5145119"/>
            <a:ext cx="1058728" cy="307777"/>
          </a:xfrm>
          <a:prstGeom prst="rect">
            <a:avLst/>
          </a:prstGeom>
          <a:noFill/>
        </p:spPr>
        <p:txBody>
          <a:bodyPr wrap="square" rtlCol="0">
            <a:spAutoFit/>
          </a:bodyPr>
          <a:lstStyle/>
          <a:p>
            <a:r>
              <a:rPr lang="en-US" sz="1400" dirty="0" smtClean="0">
                <a:latin typeface="Gill Sans MT" panose="020B0502020104020203" pitchFamily="34" charset="0"/>
              </a:rPr>
              <a:t>Fixed Costs</a:t>
            </a:r>
            <a:endParaRPr lang="en-US" sz="1400" dirty="0">
              <a:latin typeface="Gill Sans MT" panose="020B0502020104020203" pitchFamily="34" charset="0"/>
            </a:endParaRPr>
          </a:p>
        </p:txBody>
      </p:sp>
      <p:sp>
        <p:nvSpPr>
          <p:cNvPr id="51" name="TextBox 50"/>
          <p:cNvSpPr txBox="1"/>
          <p:nvPr/>
        </p:nvSpPr>
        <p:spPr>
          <a:xfrm flipH="1">
            <a:off x="2155462" y="5936054"/>
            <a:ext cx="1526186" cy="523220"/>
          </a:xfrm>
          <a:prstGeom prst="rect">
            <a:avLst/>
          </a:prstGeom>
          <a:noFill/>
        </p:spPr>
        <p:txBody>
          <a:bodyPr wrap="square" rtlCol="0">
            <a:spAutoFit/>
          </a:bodyPr>
          <a:lstStyle/>
          <a:p>
            <a:pPr algn="ctr"/>
            <a:r>
              <a:rPr lang="en-US" sz="1400" dirty="0" smtClean="0">
                <a:latin typeface="Gill Sans MT" panose="020B0502020104020203" pitchFamily="34" charset="0"/>
              </a:rPr>
              <a:t>Prices, </a:t>
            </a:r>
            <a:r>
              <a:rPr lang="en-US" sz="1400" dirty="0">
                <a:latin typeface="Gill Sans MT" panose="020B0502020104020203" pitchFamily="34" charset="0"/>
              </a:rPr>
              <a:t>R</a:t>
            </a:r>
            <a:r>
              <a:rPr lang="en-US" sz="1400" dirty="0" smtClean="0">
                <a:latin typeface="Gill Sans MT" panose="020B0502020104020203" pitchFamily="34" charset="0"/>
              </a:rPr>
              <a:t>evenues </a:t>
            </a:r>
          </a:p>
          <a:p>
            <a:pPr algn="ctr"/>
            <a:r>
              <a:rPr lang="en-US" sz="1400" dirty="0">
                <a:latin typeface="Gill Sans MT" panose="020B0502020104020203" pitchFamily="34" charset="0"/>
              </a:rPr>
              <a:t>a</a:t>
            </a:r>
            <a:r>
              <a:rPr lang="en-US" sz="1400" dirty="0" smtClean="0">
                <a:latin typeface="Gill Sans MT" panose="020B0502020104020203" pitchFamily="34" charset="0"/>
              </a:rPr>
              <a:t>nd </a:t>
            </a:r>
            <a:r>
              <a:rPr lang="en-US" sz="1400" dirty="0">
                <a:latin typeface="Gill Sans MT" panose="020B0502020104020203" pitchFamily="34" charset="0"/>
              </a:rPr>
              <a:t>R</a:t>
            </a:r>
            <a:r>
              <a:rPr lang="en-US" sz="1400" dirty="0" smtClean="0">
                <a:latin typeface="Gill Sans MT" panose="020B0502020104020203" pitchFamily="34" charset="0"/>
              </a:rPr>
              <a:t>isk</a:t>
            </a:r>
            <a:endParaRPr lang="en-US" sz="1400" dirty="0">
              <a:latin typeface="Gill Sans MT" panose="020B0502020104020203" pitchFamily="34" charset="0"/>
            </a:endParaRPr>
          </a:p>
        </p:txBody>
      </p:sp>
      <p:sp>
        <p:nvSpPr>
          <p:cNvPr id="52" name="TextBox 51"/>
          <p:cNvSpPr txBox="1"/>
          <p:nvPr/>
        </p:nvSpPr>
        <p:spPr>
          <a:xfrm flipH="1">
            <a:off x="2060975" y="5655931"/>
            <a:ext cx="1905395" cy="307777"/>
          </a:xfrm>
          <a:prstGeom prst="rect">
            <a:avLst/>
          </a:prstGeom>
          <a:noFill/>
        </p:spPr>
        <p:txBody>
          <a:bodyPr wrap="square" rtlCol="0">
            <a:spAutoFit/>
          </a:bodyPr>
          <a:lstStyle/>
          <a:p>
            <a:r>
              <a:rPr lang="en-US" sz="1400" b="1" dirty="0" smtClean="0">
                <a:latin typeface="Gill Sans MT" panose="020B0502020104020203" pitchFamily="34" charset="0"/>
              </a:rPr>
              <a:t>Corporate Finance</a:t>
            </a:r>
            <a:endParaRPr lang="en-US" sz="1400" b="1" dirty="0">
              <a:latin typeface="Gill Sans MT" panose="020B0502020104020203" pitchFamily="34" charset="0"/>
            </a:endParaRPr>
          </a:p>
        </p:txBody>
      </p:sp>
      <p:sp>
        <p:nvSpPr>
          <p:cNvPr id="53" name="TextBox 52"/>
          <p:cNvSpPr txBox="1"/>
          <p:nvPr/>
        </p:nvSpPr>
        <p:spPr>
          <a:xfrm>
            <a:off x="2450704" y="4457674"/>
            <a:ext cx="899256" cy="307777"/>
          </a:xfrm>
          <a:prstGeom prst="rect">
            <a:avLst/>
          </a:prstGeom>
          <a:noFill/>
        </p:spPr>
        <p:txBody>
          <a:bodyPr wrap="square" rtlCol="0">
            <a:spAutoFit/>
          </a:bodyPr>
          <a:lstStyle/>
          <a:p>
            <a:r>
              <a:rPr lang="en-US" sz="1400" b="1" dirty="0" smtClean="0">
                <a:latin typeface="Gill Sans MT" panose="020B0502020104020203" pitchFamily="34" charset="0"/>
              </a:rPr>
              <a:t>UC/ED</a:t>
            </a:r>
          </a:p>
        </p:txBody>
      </p:sp>
      <p:sp>
        <p:nvSpPr>
          <p:cNvPr id="54" name="Rectangle 53"/>
          <p:cNvSpPr/>
          <p:nvPr/>
        </p:nvSpPr>
        <p:spPr>
          <a:xfrm>
            <a:off x="144798" y="4034368"/>
            <a:ext cx="1157892" cy="307777"/>
          </a:xfrm>
          <a:prstGeom prst="rect">
            <a:avLst/>
          </a:prstGeom>
          <a:ln>
            <a:noFill/>
          </a:ln>
        </p:spPr>
        <p:txBody>
          <a:bodyPr wrap="square">
            <a:spAutoFit/>
          </a:bodyPr>
          <a:lstStyle/>
          <a:p>
            <a:r>
              <a:rPr lang="en-US" sz="1400" dirty="0" smtClean="0">
                <a:latin typeface="Gill Sans MT" panose="020B0502020104020203" pitchFamily="34" charset="0"/>
              </a:rPr>
              <a:t>Temperature</a:t>
            </a:r>
            <a:endParaRPr lang="en-US" sz="1400" dirty="0">
              <a:latin typeface="Gill Sans MT" panose="020B0502020104020203" pitchFamily="34" charset="0"/>
            </a:endParaRPr>
          </a:p>
        </p:txBody>
      </p:sp>
      <p:sp>
        <p:nvSpPr>
          <p:cNvPr id="57" name="Rectangle 56"/>
          <p:cNvSpPr/>
          <p:nvPr/>
        </p:nvSpPr>
        <p:spPr>
          <a:xfrm>
            <a:off x="234070" y="3621615"/>
            <a:ext cx="1105161" cy="307777"/>
          </a:xfrm>
          <a:prstGeom prst="rect">
            <a:avLst/>
          </a:prstGeom>
        </p:spPr>
        <p:txBody>
          <a:bodyPr wrap="square">
            <a:spAutoFit/>
          </a:bodyPr>
          <a:lstStyle/>
          <a:p>
            <a:r>
              <a:rPr lang="en-US" sz="1400" dirty="0" smtClean="0">
                <a:latin typeface="Gill Sans MT" panose="020B0502020104020203" pitchFamily="34" charset="0"/>
              </a:rPr>
              <a:t>Streamflow</a:t>
            </a:r>
            <a:endParaRPr lang="en-US" sz="1400" dirty="0">
              <a:latin typeface="Gill Sans MT" panose="020B0502020104020203" pitchFamily="34" charset="0"/>
            </a:endParaRPr>
          </a:p>
        </p:txBody>
      </p:sp>
      <p:sp>
        <p:nvSpPr>
          <p:cNvPr id="58" name="TextBox 57"/>
          <p:cNvSpPr txBox="1"/>
          <p:nvPr/>
        </p:nvSpPr>
        <p:spPr>
          <a:xfrm>
            <a:off x="3607823" y="3202311"/>
            <a:ext cx="1149108" cy="307777"/>
          </a:xfrm>
          <a:prstGeom prst="rect">
            <a:avLst/>
          </a:prstGeom>
          <a:noFill/>
        </p:spPr>
        <p:txBody>
          <a:bodyPr wrap="square" rtlCol="0">
            <a:spAutoFit/>
          </a:bodyPr>
          <a:lstStyle/>
          <a:p>
            <a:r>
              <a:rPr lang="en-US" sz="1400" dirty="0" smtClean="0">
                <a:latin typeface="Gill Sans MT" panose="020B0502020104020203" pitchFamily="34" charset="0"/>
              </a:rPr>
              <a:t>Hydropower</a:t>
            </a:r>
            <a:endParaRPr lang="en-US" sz="1400" dirty="0">
              <a:latin typeface="Gill Sans MT" panose="020B0502020104020203" pitchFamily="34" charset="0"/>
            </a:endParaRPr>
          </a:p>
        </p:txBody>
      </p:sp>
      <p:cxnSp>
        <p:nvCxnSpPr>
          <p:cNvPr id="59" name="Elbow Connector 58"/>
          <p:cNvCxnSpPr>
            <a:stCxn id="36" idx="1"/>
            <a:endCxn id="34" idx="0"/>
          </p:cNvCxnSpPr>
          <p:nvPr/>
        </p:nvCxnSpPr>
        <p:spPr>
          <a:xfrm rot="10800000" flipV="1">
            <a:off x="2103327" y="3370435"/>
            <a:ext cx="274843" cy="295417"/>
          </a:xfrm>
          <a:prstGeom prst="bentConnector2">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3623170" y="3690201"/>
            <a:ext cx="1289431" cy="1379424"/>
            <a:chOff x="7659479" y="1344240"/>
            <a:chExt cx="1115245" cy="1129387"/>
          </a:xfrm>
        </p:grpSpPr>
        <p:cxnSp>
          <p:nvCxnSpPr>
            <p:cNvPr id="62" name="Elbow Connector 61"/>
            <p:cNvCxnSpPr/>
            <p:nvPr/>
          </p:nvCxnSpPr>
          <p:spPr>
            <a:xfrm rot="5400000">
              <a:off x="7913132" y="1974484"/>
              <a:ext cx="139536" cy="646842"/>
            </a:xfrm>
            <a:prstGeom prst="bentConnector2">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426777" y="2014335"/>
              <a:ext cx="0" cy="459292"/>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7752078" y="1344240"/>
              <a:ext cx="1022646" cy="893117"/>
            </a:xfrm>
            <a:prstGeom prst="roundRect">
              <a:avLst/>
            </a:prstGeom>
            <a:solidFill>
              <a:schemeClr val="accent4">
                <a:lumMod val="20000"/>
                <a:lumOff val="80000"/>
              </a:schemeClr>
            </a:solidFill>
            <a:ln w="2857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Gill Sans MT" panose="020B0502020104020203" pitchFamily="34" charset="0"/>
              </a:endParaRPr>
            </a:p>
          </p:txBody>
        </p:sp>
        <p:sp>
          <p:nvSpPr>
            <p:cNvPr id="47" name="TextBox 46"/>
            <p:cNvSpPr txBox="1"/>
            <p:nvPr/>
          </p:nvSpPr>
          <p:spPr>
            <a:xfrm>
              <a:off x="7804223" y="1376208"/>
              <a:ext cx="959262" cy="277187"/>
            </a:xfrm>
            <a:prstGeom prst="rect">
              <a:avLst/>
            </a:prstGeom>
            <a:noFill/>
          </p:spPr>
          <p:txBody>
            <a:bodyPr wrap="none" rtlCol="0">
              <a:spAutoFit/>
            </a:bodyPr>
            <a:lstStyle/>
            <a:p>
              <a:r>
                <a:rPr lang="en-US" sz="1600" b="1" dirty="0" smtClean="0">
                  <a:latin typeface="Gill Sans MT" panose="020B0502020104020203" pitchFamily="34" charset="0"/>
                </a:rPr>
                <a:t>Portfolios</a:t>
              </a:r>
            </a:p>
          </p:txBody>
        </p:sp>
        <p:sp>
          <p:nvSpPr>
            <p:cNvPr id="61" name="Rectangle 60"/>
            <p:cNvSpPr/>
            <p:nvPr/>
          </p:nvSpPr>
          <p:spPr>
            <a:xfrm>
              <a:off x="7796303" y="1591636"/>
              <a:ext cx="903826" cy="604772"/>
            </a:xfrm>
            <a:prstGeom prst="rect">
              <a:avLst/>
            </a:prstGeom>
          </p:spPr>
          <p:txBody>
            <a:bodyPr wrap="square">
              <a:spAutoFit/>
            </a:bodyPr>
            <a:lstStyle/>
            <a:p>
              <a:pPr algn="ctr"/>
              <a:r>
                <a:rPr lang="en-US" sz="1400" dirty="0">
                  <a:latin typeface="Gill Sans MT" panose="020B0502020104020203" pitchFamily="34" charset="0"/>
                </a:rPr>
                <a:t>Baseline</a:t>
              </a:r>
            </a:p>
            <a:p>
              <a:pPr algn="ctr"/>
              <a:r>
                <a:rPr lang="en-US" sz="1400" dirty="0">
                  <a:latin typeface="Gill Sans MT" panose="020B0502020104020203" pitchFamily="34" charset="0"/>
                </a:rPr>
                <a:t>Coal-to-gas</a:t>
              </a:r>
            </a:p>
            <a:p>
              <a:pPr algn="ctr"/>
              <a:r>
                <a:rPr lang="en-US" sz="1400" dirty="0" smtClean="0">
                  <a:latin typeface="Gill Sans MT" panose="020B0502020104020203" pitchFamily="34" charset="0"/>
                </a:rPr>
                <a:t>Solar PV</a:t>
              </a:r>
              <a:endParaRPr lang="en-US" sz="1400" dirty="0">
                <a:latin typeface="Gill Sans MT" panose="020B0502020104020203" pitchFamily="34" charset="0"/>
              </a:endParaRPr>
            </a:p>
          </p:txBody>
        </p:sp>
      </p:grpSp>
      <p:cxnSp>
        <p:nvCxnSpPr>
          <p:cNvPr id="64" name="Elbow Connector 63"/>
          <p:cNvCxnSpPr>
            <a:stCxn id="33" idx="3"/>
            <a:endCxn id="27" idx="1"/>
          </p:cNvCxnSpPr>
          <p:nvPr/>
        </p:nvCxnSpPr>
        <p:spPr>
          <a:xfrm>
            <a:off x="1757037" y="4618087"/>
            <a:ext cx="408774" cy="214750"/>
          </a:xfrm>
          <a:prstGeom prst="bentConnector3">
            <a:avLst>
              <a:gd name="adj1" fmla="val 50000"/>
            </a:avLst>
          </a:prstGeom>
          <a:ln w="127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238360" y="2307836"/>
            <a:ext cx="1402517" cy="1339218"/>
            <a:chOff x="4314964" y="199662"/>
            <a:chExt cx="1213053" cy="1096468"/>
          </a:xfrm>
        </p:grpSpPr>
        <p:cxnSp>
          <p:nvCxnSpPr>
            <p:cNvPr id="73" name="Straight Arrow Connector 72"/>
            <p:cNvCxnSpPr/>
            <p:nvPr/>
          </p:nvCxnSpPr>
          <p:spPr>
            <a:xfrm>
              <a:off x="4930460" y="836838"/>
              <a:ext cx="0" cy="459292"/>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4314964" y="199662"/>
              <a:ext cx="1213053" cy="833045"/>
              <a:chOff x="4281945" y="301470"/>
              <a:chExt cx="1213053" cy="833045"/>
            </a:xfrm>
          </p:grpSpPr>
          <p:sp>
            <p:nvSpPr>
              <p:cNvPr id="40" name="Rounded Rectangle 39"/>
              <p:cNvSpPr/>
              <p:nvPr/>
            </p:nvSpPr>
            <p:spPr>
              <a:xfrm>
                <a:off x="4477152" y="301470"/>
                <a:ext cx="836082" cy="833045"/>
              </a:xfrm>
              <a:prstGeom prst="roundRect">
                <a:avLst/>
              </a:prstGeom>
              <a:solidFill>
                <a:schemeClr val="accent1">
                  <a:lumMod val="40000"/>
                  <a:lumOff val="60000"/>
                </a:schemeClr>
              </a:solidFill>
              <a:ln w="2857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ill Sans MT" panose="020B0502020104020203" pitchFamily="34" charset="0"/>
                </a:endParaRPr>
              </a:p>
            </p:txBody>
          </p:sp>
          <p:sp>
            <p:nvSpPr>
              <p:cNvPr id="55" name="TextBox 54"/>
              <p:cNvSpPr txBox="1"/>
              <p:nvPr/>
            </p:nvSpPr>
            <p:spPr>
              <a:xfrm>
                <a:off x="4477152" y="601568"/>
                <a:ext cx="830764" cy="251989"/>
              </a:xfrm>
              <a:prstGeom prst="rect">
                <a:avLst/>
              </a:prstGeom>
              <a:noFill/>
            </p:spPr>
            <p:txBody>
              <a:bodyPr wrap="none" rtlCol="0">
                <a:spAutoFit/>
              </a:bodyPr>
              <a:lstStyle/>
              <a:p>
                <a:r>
                  <a:rPr lang="en-US" sz="1400" dirty="0" smtClean="0">
                    <a:latin typeface="Gill Sans MT" panose="020B0502020104020203" pitchFamily="34" charset="0"/>
                  </a:rPr>
                  <a:t>1970-2010</a:t>
                </a:r>
                <a:endParaRPr lang="en-US" sz="1400" dirty="0">
                  <a:latin typeface="Gill Sans MT" panose="020B0502020104020203" pitchFamily="34" charset="0"/>
                </a:endParaRPr>
              </a:p>
            </p:txBody>
          </p:sp>
          <p:sp>
            <p:nvSpPr>
              <p:cNvPr id="56" name="TextBox 55"/>
              <p:cNvSpPr txBox="1"/>
              <p:nvPr/>
            </p:nvSpPr>
            <p:spPr>
              <a:xfrm>
                <a:off x="4502849" y="842774"/>
                <a:ext cx="837697" cy="251989"/>
              </a:xfrm>
              <a:prstGeom prst="rect">
                <a:avLst/>
              </a:prstGeom>
              <a:noFill/>
            </p:spPr>
            <p:txBody>
              <a:bodyPr wrap="none" rtlCol="0">
                <a:spAutoFit/>
              </a:bodyPr>
              <a:lstStyle/>
              <a:p>
                <a:r>
                  <a:rPr lang="en-US" sz="1400" dirty="0" smtClean="0">
                    <a:latin typeface="Gill Sans MT" panose="020B0502020104020203" pitchFamily="34" charset="0"/>
                  </a:rPr>
                  <a:t>2040s (B1)</a:t>
                </a:r>
                <a:endParaRPr lang="en-US" sz="1400" dirty="0">
                  <a:latin typeface="Gill Sans MT" panose="020B0502020104020203" pitchFamily="34" charset="0"/>
                </a:endParaRPr>
              </a:p>
            </p:txBody>
          </p:sp>
          <p:sp>
            <p:nvSpPr>
              <p:cNvPr id="67" name="TextBox 66"/>
              <p:cNvSpPr txBox="1"/>
              <p:nvPr/>
            </p:nvSpPr>
            <p:spPr>
              <a:xfrm>
                <a:off x="4281945" y="343303"/>
                <a:ext cx="1213053" cy="277187"/>
              </a:xfrm>
              <a:prstGeom prst="rect">
                <a:avLst/>
              </a:prstGeom>
              <a:noFill/>
              <a:ln>
                <a:noFill/>
              </a:ln>
            </p:spPr>
            <p:txBody>
              <a:bodyPr wrap="square" rtlCol="0">
                <a:spAutoFit/>
              </a:bodyPr>
              <a:lstStyle/>
              <a:p>
                <a:pPr algn="ctr"/>
                <a:r>
                  <a:rPr lang="en-US" sz="1600" b="1" dirty="0" smtClean="0">
                    <a:latin typeface="Gill Sans MT" panose="020B0502020104020203" pitchFamily="34" charset="0"/>
                  </a:rPr>
                  <a:t>Climate </a:t>
                </a:r>
              </a:p>
            </p:txBody>
          </p:sp>
        </p:grpSp>
      </p:grpSp>
      <p:grpSp>
        <p:nvGrpSpPr>
          <p:cNvPr id="90" name="Group 89"/>
          <p:cNvGrpSpPr/>
          <p:nvPr/>
        </p:nvGrpSpPr>
        <p:grpSpPr>
          <a:xfrm>
            <a:off x="5718597" y="1913901"/>
            <a:ext cx="3108842" cy="1085538"/>
            <a:chOff x="371736" y="1790282"/>
            <a:chExt cx="3322527" cy="1142054"/>
          </a:xfrm>
        </p:grpSpPr>
        <p:sp>
          <p:nvSpPr>
            <p:cNvPr id="86" name="Rounded Rectangle 85"/>
            <p:cNvSpPr/>
            <p:nvPr/>
          </p:nvSpPr>
          <p:spPr>
            <a:xfrm>
              <a:off x="371736" y="1790282"/>
              <a:ext cx="3322527" cy="1142054"/>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Gill Sans MT" panose="020B0502020104020203" pitchFamily="34" charset="0"/>
              </a:endParaRPr>
            </a:p>
          </p:txBody>
        </p:sp>
        <p:sp>
          <p:nvSpPr>
            <p:cNvPr id="87" name="TextBox 86"/>
            <p:cNvSpPr txBox="1"/>
            <p:nvPr/>
          </p:nvSpPr>
          <p:spPr>
            <a:xfrm>
              <a:off x="395003" y="1868768"/>
              <a:ext cx="3064911" cy="1036160"/>
            </a:xfrm>
            <a:prstGeom prst="rect">
              <a:avLst/>
            </a:prstGeom>
            <a:noFill/>
          </p:spPr>
          <p:txBody>
            <a:bodyPr wrap="none" rtlCol="0">
              <a:spAutoFit/>
            </a:bodyPr>
            <a:lstStyle/>
            <a:p>
              <a:pPr marL="285750" indent="-285750">
                <a:spcAft>
                  <a:spcPts val="600"/>
                </a:spcAft>
                <a:buFont typeface="Courier New" panose="02070309020205020404" pitchFamily="49" charset="0"/>
                <a:buChar char="o"/>
              </a:pPr>
              <a:r>
                <a:rPr lang="en-US" sz="1600" dirty="0" smtClean="0">
                  <a:latin typeface="Gill Sans MT" panose="020B0502020104020203" pitchFamily="34" charset="0"/>
                </a:rPr>
                <a:t>Baseline (coal heavy) </a:t>
              </a:r>
              <a:r>
                <a:rPr lang="en-US" sz="1600" dirty="0">
                  <a:latin typeface="Gill Sans MT" panose="020B0502020104020203" pitchFamily="34" charset="0"/>
                </a:rPr>
                <a:t>(2010</a:t>
              </a:r>
              <a:r>
                <a:rPr lang="en-US" sz="1600" dirty="0" smtClean="0">
                  <a:latin typeface="Gill Sans MT" panose="020B0502020104020203" pitchFamily="34" charset="0"/>
                </a:rPr>
                <a:t>) </a:t>
              </a:r>
            </a:p>
            <a:p>
              <a:pPr marL="285750" indent="-285750">
                <a:spcAft>
                  <a:spcPts val="600"/>
                </a:spcAft>
                <a:buFont typeface="Courier New" panose="02070309020205020404" pitchFamily="49" charset="0"/>
                <a:buChar char="o"/>
              </a:pPr>
              <a:r>
                <a:rPr lang="en-US" sz="1600" dirty="0" smtClean="0">
                  <a:latin typeface="Gill Sans MT" panose="020B0502020104020203" pitchFamily="34" charset="0"/>
                </a:rPr>
                <a:t>Coal-to-gas switch (2017)</a:t>
              </a:r>
            </a:p>
            <a:p>
              <a:pPr marL="285750" indent="-285750">
                <a:spcAft>
                  <a:spcPts val="600"/>
                </a:spcAft>
                <a:buFont typeface="Courier New" panose="02070309020205020404" pitchFamily="49" charset="0"/>
                <a:buChar char="o"/>
              </a:pPr>
              <a:r>
                <a:rPr lang="en-US" sz="1600" dirty="0" smtClean="0">
                  <a:latin typeface="Gill Sans MT" panose="020B0502020104020203" pitchFamily="34" charset="0"/>
                </a:rPr>
                <a:t>Solar: 1000-4000 MW</a:t>
              </a:r>
              <a:endParaRPr lang="en-US" sz="1600" dirty="0">
                <a:latin typeface="Gill Sans MT" panose="020B0502020104020203" pitchFamily="34" charset="0"/>
              </a:endParaRPr>
            </a:p>
          </p:txBody>
        </p:sp>
      </p:grpSp>
      <p:sp>
        <p:nvSpPr>
          <p:cNvPr id="89" name="TextBox 88"/>
          <p:cNvSpPr txBox="1"/>
          <p:nvPr/>
        </p:nvSpPr>
        <p:spPr>
          <a:xfrm>
            <a:off x="2679264" y="1060758"/>
            <a:ext cx="3186359" cy="707886"/>
          </a:xfrm>
          <a:prstGeom prst="rect">
            <a:avLst/>
          </a:prstGeom>
          <a:noFill/>
        </p:spPr>
        <p:txBody>
          <a:bodyPr wrap="square" rtlCol="0">
            <a:spAutoFit/>
          </a:bodyPr>
          <a:lstStyle/>
          <a:p>
            <a:r>
              <a:rPr lang="en-US" sz="2000" dirty="0" smtClean="0">
                <a:solidFill>
                  <a:schemeClr val="accent1">
                    <a:lumMod val="50000"/>
                  </a:schemeClr>
                </a:solidFill>
                <a:latin typeface="Gill Sans MT" panose="020B0502020104020203" pitchFamily="34" charset="0"/>
              </a:rPr>
              <a:t>DEC System: </a:t>
            </a:r>
          </a:p>
          <a:p>
            <a:r>
              <a:rPr lang="en-US" sz="2000" dirty="0" smtClean="0">
                <a:solidFill>
                  <a:schemeClr val="accent1">
                    <a:lumMod val="50000"/>
                  </a:schemeClr>
                </a:solidFill>
                <a:latin typeface="Gill Sans MT" panose="020B0502020104020203" pitchFamily="34" charset="0"/>
              </a:rPr>
              <a:t>18,000 MW</a:t>
            </a:r>
            <a:endParaRPr lang="en-US" sz="2000" dirty="0">
              <a:solidFill>
                <a:schemeClr val="accent1">
                  <a:lumMod val="50000"/>
                </a:schemeClr>
              </a:solidFill>
              <a:latin typeface="Gill Sans MT" panose="020B0502020104020203" pitchFamily="34" charset="0"/>
            </a:endParaRPr>
          </a:p>
        </p:txBody>
      </p:sp>
      <p:grpSp>
        <p:nvGrpSpPr>
          <p:cNvPr id="93" name="Group 92"/>
          <p:cNvGrpSpPr/>
          <p:nvPr/>
        </p:nvGrpSpPr>
        <p:grpSpPr>
          <a:xfrm>
            <a:off x="5705061" y="3097362"/>
            <a:ext cx="3100422" cy="1128318"/>
            <a:chOff x="983149" y="2105477"/>
            <a:chExt cx="3121219" cy="1128318"/>
          </a:xfrm>
        </p:grpSpPr>
        <p:sp>
          <p:nvSpPr>
            <p:cNvPr id="91" name="Rounded Rectangle 90"/>
            <p:cNvSpPr/>
            <p:nvPr/>
          </p:nvSpPr>
          <p:spPr>
            <a:xfrm>
              <a:off x="983149" y="2105477"/>
              <a:ext cx="3121219" cy="1128318"/>
            </a:xfrm>
            <a:prstGeom prst="roundRect">
              <a:avLst/>
            </a:prstGeom>
            <a:solidFill>
              <a:srgbClr val="FFB7B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92" name="TextBox 91"/>
            <p:cNvSpPr txBox="1"/>
            <p:nvPr/>
          </p:nvSpPr>
          <p:spPr>
            <a:xfrm>
              <a:off x="1009608" y="2179418"/>
              <a:ext cx="2686645" cy="1015663"/>
            </a:xfrm>
            <a:prstGeom prst="rect">
              <a:avLst/>
            </a:prstGeom>
            <a:noFill/>
          </p:spPr>
          <p:txBody>
            <a:bodyPr wrap="none" rtlCol="0">
              <a:spAutoFit/>
            </a:bodyPr>
            <a:lstStyle/>
            <a:p>
              <a:pPr marL="285750" indent="-285750">
                <a:spcAft>
                  <a:spcPts val="600"/>
                </a:spcAft>
                <a:buFont typeface="Courier New" panose="02070309020205020404" pitchFamily="49" charset="0"/>
                <a:buChar char="o"/>
              </a:pPr>
              <a:r>
                <a:rPr lang="en-US" sz="1600" dirty="0" smtClean="0">
                  <a:latin typeface="Gill Sans MT" panose="020B0502020104020203" pitchFamily="34" charset="0"/>
                  <a:cs typeface="Calibri Light" panose="020F0302020204030204" pitchFamily="34" charset="0"/>
                </a:rPr>
                <a:t>$2.5/MMBtu (2016)</a:t>
              </a:r>
            </a:p>
            <a:p>
              <a:pPr marL="285750" indent="-285750">
                <a:spcAft>
                  <a:spcPts val="600"/>
                </a:spcAft>
                <a:buFont typeface="Courier New" panose="02070309020205020404" pitchFamily="49" charset="0"/>
                <a:buChar char="o"/>
              </a:pPr>
              <a:r>
                <a:rPr lang="en-US" sz="1600" dirty="0" smtClean="0">
                  <a:latin typeface="Gill Sans MT" panose="020B0502020104020203" pitchFamily="34" charset="0"/>
                  <a:cs typeface="Calibri Light" panose="020F0302020204030204" pitchFamily="34" charset="0"/>
                </a:rPr>
                <a:t>$5/MMBtu (historical avg.)</a:t>
              </a:r>
            </a:p>
            <a:p>
              <a:pPr marL="285750" indent="-285750">
                <a:spcAft>
                  <a:spcPts val="600"/>
                </a:spcAft>
                <a:buFont typeface="Courier New" panose="02070309020205020404" pitchFamily="49" charset="0"/>
                <a:buChar char="o"/>
              </a:pPr>
              <a:r>
                <a:rPr lang="en-US" sz="1600" dirty="0" smtClean="0">
                  <a:latin typeface="Gill Sans MT" panose="020B0502020104020203" pitchFamily="34" charset="0"/>
                  <a:cs typeface="Calibri Light" panose="020F0302020204030204" pitchFamily="34" charset="0"/>
                </a:rPr>
                <a:t>$7.5/MMBtu </a:t>
              </a:r>
              <a:endParaRPr lang="en-US" sz="1600" dirty="0">
                <a:latin typeface="Gill Sans MT" panose="020B0502020104020203" pitchFamily="34" charset="0"/>
                <a:cs typeface="Calibri Light" panose="020F0302020204030204" pitchFamily="34" charset="0"/>
              </a:endParaRPr>
            </a:p>
          </p:txBody>
        </p:sp>
      </p:grpSp>
      <p:cxnSp>
        <p:nvCxnSpPr>
          <p:cNvPr id="60" name="Elbow Connector 59"/>
          <p:cNvCxnSpPr>
            <a:stCxn id="38" idx="2"/>
            <a:endCxn id="33" idx="1"/>
          </p:cNvCxnSpPr>
          <p:nvPr/>
        </p:nvCxnSpPr>
        <p:spPr>
          <a:xfrm rot="16200000" flipH="1">
            <a:off x="804539" y="4250415"/>
            <a:ext cx="271288" cy="464056"/>
          </a:xfrm>
          <a:prstGeom prst="bentConnector2">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69" name="Picture 68"/>
          <p:cNvPicPr>
            <a:picLocks noChangeAspect="1"/>
          </p:cNvPicPr>
          <p:nvPr/>
        </p:nvPicPr>
        <p:blipFill>
          <a:blip r:embed="rId6"/>
          <a:stretch>
            <a:fillRect/>
          </a:stretch>
        </p:blipFill>
        <p:spPr>
          <a:xfrm>
            <a:off x="238844" y="204267"/>
            <a:ext cx="2249925" cy="1650560"/>
          </a:xfrm>
          <a:prstGeom prst="rect">
            <a:avLst/>
          </a:prstGeom>
          <a:ln>
            <a:solidFill>
              <a:schemeClr val="bg1">
                <a:lumMod val="65000"/>
              </a:schemeClr>
            </a:solidFill>
          </a:ln>
        </p:spPr>
      </p:pic>
      <p:cxnSp>
        <p:nvCxnSpPr>
          <p:cNvPr id="7" name="Straight Arrow Connector 6"/>
          <p:cNvCxnSpPr/>
          <p:nvPr/>
        </p:nvCxnSpPr>
        <p:spPr>
          <a:xfrm flipH="1">
            <a:off x="1118758" y="607231"/>
            <a:ext cx="1499389" cy="131247"/>
          </a:xfrm>
          <a:prstGeom prst="straightConnector1">
            <a:avLst/>
          </a:prstGeom>
          <a:ln w="28575">
            <a:solidFill>
              <a:schemeClr val="tx1"/>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7089049" y="4645169"/>
            <a:ext cx="1878722" cy="523220"/>
          </a:xfrm>
          <a:prstGeom prst="rect">
            <a:avLst/>
          </a:prstGeom>
          <a:noFill/>
        </p:spPr>
        <p:txBody>
          <a:bodyPr wrap="square" rtlCol="0">
            <a:spAutoFit/>
          </a:bodyPr>
          <a:lstStyle/>
          <a:p>
            <a:r>
              <a:rPr lang="en-US" sz="1400" dirty="0" smtClean="0">
                <a:solidFill>
                  <a:srgbClr val="C00000"/>
                </a:solidFill>
                <a:latin typeface="Gill Sans MT" panose="020B0502020104020203" pitchFamily="34" charset="0"/>
              </a:rPr>
              <a:t>Stochastic streamflow and temperature</a:t>
            </a:r>
            <a:endParaRPr lang="en-US" sz="1400" dirty="0">
              <a:solidFill>
                <a:srgbClr val="C00000"/>
              </a:solidFill>
              <a:latin typeface="Gill Sans MT" panose="020B0502020104020203" pitchFamily="34" charset="0"/>
            </a:endParaRPr>
          </a:p>
        </p:txBody>
      </p:sp>
      <p:sp>
        <p:nvSpPr>
          <p:cNvPr id="131" name="TextBox 130"/>
          <p:cNvSpPr txBox="1"/>
          <p:nvPr/>
        </p:nvSpPr>
        <p:spPr>
          <a:xfrm>
            <a:off x="8070261" y="5362956"/>
            <a:ext cx="1154426" cy="584775"/>
          </a:xfrm>
          <a:prstGeom prst="rect">
            <a:avLst/>
          </a:prstGeom>
          <a:noFill/>
        </p:spPr>
        <p:txBody>
          <a:bodyPr wrap="square" rtlCol="0">
            <a:spAutoFit/>
          </a:bodyPr>
          <a:lstStyle/>
          <a:p>
            <a:r>
              <a:rPr lang="en-US" sz="1600" b="1" dirty="0" smtClean="0">
                <a:latin typeface="Gill Sans MT" panose="020B0502020104020203" pitchFamily="34" charset="0"/>
              </a:rPr>
              <a:t>Cool &amp; Wet</a:t>
            </a:r>
            <a:endParaRPr lang="en-US" sz="1600" b="1" dirty="0">
              <a:latin typeface="Gill Sans MT" panose="020B0502020104020203" pitchFamily="34" charset="0"/>
            </a:endParaRPr>
          </a:p>
        </p:txBody>
      </p:sp>
      <p:sp>
        <p:nvSpPr>
          <p:cNvPr id="132" name="TextBox 131"/>
          <p:cNvSpPr txBox="1"/>
          <p:nvPr/>
        </p:nvSpPr>
        <p:spPr>
          <a:xfrm>
            <a:off x="5351819" y="4335201"/>
            <a:ext cx="1972373" cy="338554"/>
          </a:xfrm>
          <a:prstGeom prst="rect">
            <a:avLst/>
          </a:prstGeom>
          <a:noFill/>
        </p:spPr>
        <p:txBody>
          <a:bodyPr wrap="square" rtlCol="0">
            <a:spAutoFit/>
          </a:bodyPr>
          <a:lstStyle/>
          <a:p>
            <a:pPr algn="ctr"/>
            <a:r>
              <a:rPr lang="en-US" sz="1600" b="1" dirty="0" smtClean="0">
                <a:latin typeface="Gill Sans MT" panose="020B0502020104020203" pitchFamily="34" charset="0"/>
              </a:rPr>
              <a:t>Hot &amp; Dry</a:t>
            </a:r>
            <a:endParaRPr lang="en-US" sz="1600" b="1" dirty="0">
              <a:latin typeface="Gill Sans MT" panose="020B0502020104020203" pitchFamily="34" charset="0"/>
            </a:endParaRPr>
          </a:p>
        </p:txBody>
      </p:sp>
    </p:spTree>
    <p:extLst>
      <p:ext uri="{BB962C8B-B14F-4D97-AF65-F5344CB8AC3E}">
        <p14:creationId xmlns:p14="http://schemas.microsoft.com/office/powerpoint/2010/main" val="139758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3" grpId="0">
        <p:bldAsOne/>
      </p:bldGraphic>
      <p:bldGraphic spid="134" grpId="0">
        <p:bldAsOne/>
      </p:bldGraphic>
      <p:bldP spid="130" grpId="0"/>
      <p:bldP spid="131" grpId="0"/>
      <p:bldP spid="13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579" y="191187"/>
            <a:ext cx="4385548" cy="330812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310" y="51209"/>
            <a:ext cx="4252743" cy="3470989"/>
          </a:xfrm>
          <a:prstGeom prst="rect">
            <a:avLst/>
          </a:prstGeom>
        </p:spPr>
      </p:pic>
      <p:sp>
        <p:nvSpPr>
          <p:cNvPr id="18" name="Rectangle 17"/>
          <p:cNvSpPr/>
          <p:nvPr/>
        </p:nvSpPr>
        <p:spPr>
          <a:xfrm>
            <a:off x="3287603" y="296916"/>
            <a:ext cx="1125894" cy="1076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28" name="Rectangle 27"/>
          <p:cNvSpPr/>
          <p:nvPr/>
        </p:nvSpPr>
        <p:spPr>
          <a:xfrm>
            <a:off x="2206788" y="3410031"/>
            <a:ext cx="2958666" cy="228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31" name="Rectangle 30"/>
          <p:cNvSpPr/>
          <p:nvPr/>
        </p:nvSpPr>
        <p:spPr>
          <a:xfrm>
            <a:off x="478828" y="-4775"/>
            <a:ext cx="523437" cy="192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33" name="TextBox 32"/>
          <p:cNvSpPr txBox="1"/>
          <p:nvPr/>
        </p:nvSpPr>
        <p:spPr>
          <a:xfrm>
            <a:off x="148659" y="339738"/>
            <a:ext cx="184731" cy="369332"/>
          </a:xfrm>
          <a:prstGeom prst="rect">
            <a:avLst/>
          </a:prstGeom>
          <a:noFill/>
        </p:spPr>
        <p:txBody>
          <a:bodyPr wrap="none" rtlCol="0">
            <a:spAutoFit/>
          </a:bodyPr>
          <a:lstStyle/>
          <a:p>
            <a:endParaRPr lang="en-US">
              <a:latin typeface="Gill Sans MT" panose="020B0502020104020203" pitchFamily="34" charset="0"/>
            </a:endParaRPr>
          </a:p>
        </p:txBody>
      </p:sp>
      <p:sp>
        <p:nvSpPr>
          <p:cNvPr id="40" name="Rectangle 39"/>
          <p:cNvSpPr/>
          <p:nvPr/>
        </p:nvSpPr>
        <p:spPr>
          <a:xfrm>
            <a:off x="4413497" y="3204959"/>
            <a:ext cx="122393" cy="115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2" name="Rectangle 41"/>
          <p:cNvSpPr/>
          <p:nvPr/>
        </p:nvSpPr>
        <p:spPr>
          <a:xfrm>
            <a:off x="304466" y="21967"/>
            <a:ext cx="228320" cy="6364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0"/>
            </a:endParaRPr>
          </a:p>
        </p:txBody>
      </p:sp>
      <p:sp>
        <p:nvSpPr>
          <p:cNvPr id="56" name="Rectangle 55"/>
          <p:cNvSpPr/>
          <p:nvPr/>
        </p:nvSpPr>
        <p:spPr>
          <a:xfrm>
            <a:off x="148659" y="1355411"/>
            <a:ext cx="282512" cy="653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27" name="Rectangle 26"/>
          <p:cNvSpPr/>
          <p:nvPr/>
        </p:nvSpPr>
        <p:spPr>
          <a:xfrm>
            <a:off x="294340" y="1329502"/>
            <a:ext cx="248816" cy="79621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1" name="TextBox 40"/>
          <p:cNvSpPr txBox="1"/>
          <p:nvPr/>
        </p:nvSpPr>
        <p:spPr>
          <a:xfrm>
            <a:off x="202900" y="548037"/>
            <a:ext cx="418704" cy="369332"/>
          </a:xfrm>
          <a:prstGeom prst="rect">
            <a:avLst/>
          </a:prstGeom>
          <a:noFill/>
        </p:spPr>
        <p:txBody>
          <a:bodyPr wrap="none" rtlCol="0">
            <a:spAutoFit/>
          </a:bodyPr>
          <a:lstStyle/>
          <a:p>
            <a:r>
              <a:rPr lang="en-US" dirty="0" smtClean="0">
                <a:latin typeface="Gill Sans MT" panose="020B0502020104020203" pitchFamily="34" charset="0"/>
              </a:rPr>
              <a:t>10</a:t>
            </a:r>
            <a:endParaRPr lang="en-US" dirty="0">
              <a:latin typeface="Gill Sans MT" panose="020B0502020104020203" pitchFamily="34" charset="0"/>
            </a:endParaRPr>
          </a:p>
        </p:txBody>
      </p:sp>
      <p:sp>
        <p:nvSpPr>
          <p:cNvPr id="43" name="TextBox 42"/>
          <p:cNvSpPr txBox="1"/>
          <p:nvPr/>
        </p:nvSpPr>
        <p:spPr>
          <a:xfrm>
            <a:off x="294340" y="1011849"/>
            <a:ext cx="301686" cy="369332"/>
          </a:xfrm>
          <a:prstGeom prst="rect">
            <a:avLst/>
          </a:prstGeom>
          <a:noFill/>
        </p:spPr>
        <p:txBody>
          <a:bodyPr wrap="none" rtlCol="0">
            <a:spAutoFit/>
          </a:bodyPr>
          <a:lstStyle/>
          <a:p>
            <a:r>
              <a:rPr lang="en-US" dirty="0" smtClean="0">
                <a:latin typeface="Gill Sans MT" panose="020B0502020104020203" pitchFamily="34" charset="0"/>
              </a:rPr>
              <a:t>8</a:t>
            </a:r>
            <a:endParaRPr lang="en-US" dirty="0">
              <a:latin typeface="Gill Sans MT" panose="020B0502020104020203" pitchFamily="34" charset="0"/>
            </a:endParaRPr>
          </a:p>
        </p:txBody>
      </p:sp>
      <p:sp>
        <p:nvSpPr>
          <p:cNvPr id="44" name="TextBox 43"/>
          <p:cNvSpPr txBox="1"/>
          <p:nvPr/>
        </p:nvSpPr>
        <p:spPr>
          <a:xfrm>
            <a:off x="294340" y="1487741"/>
            <a:ext cx="301686" cy="369332"/>
          </a:xfrm>
          <a:prstGeom prst="rect">
            <a:avLst/>
          </a:prstGeom>
          <a:noFill/>
        </p:spPr>
        <p:txBody>
          <a:bodyPr wrap="none" rtlCol="0">
            <a:spAutoFit/>
          </a:bodyPr>
          <a:lstStyle/>
          <a:p>
            <a:r>
              <a:rPr lang="en-US" dirty="0" smtClean="0">
                <a:latin typeface="Gill Sans MT" panose="020B0502020104020203" pitchFamily="34" charset="0"/>
              </a:rPr>
              <a:t>6</a:t>
            </a:r>
            <a:endParaRPr lang="en-US" dirty="0">
              <a:latin typeface="Gill Sans MT" panose="020B0502020104020203" pitchFamily="34" charset="0"/>
            </a:endParaRPr>
          </a:p>
        </p:txBody>
      </p:sp>
      <p:sp>
        <p:nvSpPr>
          <p:cNvPr id="45" name="TextBox 44"/>
          <p:cNvSpPr txBox="1"/>
          <p:nvPr/>
        </p:nvSpPr>
        <p:spPr>
          <a:xfrm>
            <a:off x="294340" y="1975261"/>
            <a:ext cx="301686" cy="369332"/>
          </a:xfrm>
          <a:prstGeom prst="rect">
            <a:avLst/>
          </a:prstGeom>
          <a:noFill/>
        </p:spPr>
        <p:txBody>
          <a:bodyPr wrap="none" rtlCol="0">
            <a:spAutoFit/>
          </a:bodyPr>
          <a:lstStyle/>
          <a:p>
            <a:r>
              <a:rPr lang="en-US" dirty="0" smtClean="0">
                <a:latin typeface="Gill Sans MT" panose="020B0502020104020203" pitchFamily="34" charset="0"/>
              </a:rPr>
              <a:t>4</a:t>
            </a:r>
            <a:endParaRPr lang="en-US" dirty="0">
              <a:latin typeface="Gill Sans MT" panose="020B0502020104020203" pitchFamily="34" charset="0"/>
            </a:endParaRPr>
          </a:p>
        </p:txBody>
      </p:sp>
      <p:sp>
        <p:nvSpPr>
          <p:cNvPr id="46" name="TextBox 45"/>
          <p:cNvSpPr txBox="1"/>
          <p:nvPr/>
        </p:nvSpPr>
        <p:spPr>
          <a:xfrm>
            <a:off x="294340" y="2462781"/>
            <a:ext cx="301686" cy="369332"/>
          </a:xfrm>
          <a:prstGeom prst="rect">
            <a:avLst/>
          </a:prstGeom>
          <a:noFill/>
        </p:spPr>
        <p:txBody>
          <a:bodyPr wrap="none" rtlCol="0">
            <a:spAutoFit/>
          </a:bodyPr>
          <a:lstStyle/>
          <a:p>
            <a:r>
              <a:rPr lang="en-US" dirty="0" smtClean="0">
                <a:latin typeface="Gill Sans MT" panose="020B0502020104020203" pitchFamily="34" charset="0"/>
              </a:rPr>
              <a:t>2</a:t>
            </a:r>
            <a:endParaRPr lang="en-US" dirty="0">
              <a:latin typeface="Gill Sans MT" panose="020B0502020104020203" pitchFamily="34" charset="0"/>
            </a:endParaRPr>
          </a:p>
        </p:txBody>
      </p:sp>
      <p:sp>
        <p:nvSpPr>
          <p:cNvPr id="47" name="TextBox 46"/>
          <p:cNvSpPr txBox="1"/>
          <p:nvPr/>
        </p:nvSpPr>
        <p:spPr>
          <a:xfrm>
            <a:off x="294340" y="2900072"/>
            <a:ext cx="301686" cy="369332"/>
          </a:xfrm>
          <a:prstGeom prst="rect">
            <a:avLst/>
          </a:prstGeom>
          <a:noFill/>
        </p:spPr>
        <p:txBody>
          <a:bodyPr wrap="none" rtlCol="0">
            <a:spAutoFit/>
          </a:bodyPr>
          <a:lstStyle/>
          <a:p>
            <a:r>
              <a:rPr lang="en-US" dirty="0" smtClean="0">
                <a:latin typeface="Gill Sans MT" panose="020B0502020104020203" pitchFamily="34" charset="0"/>
              </a:rPr>
              <a:t>0</a:t>
            </a:r>
            <a:endParaRPr lang="en-US" dirty="0">
              <a:latin typeface="Gill Sans MT" panose="020B0502020104020203" pitchFamily="34" charset="0"/>
            </a:endParaRPr>
          </a:p>
        </p:txBody>
      </p:sp>
      <p:sp>
        <p:nvSpPr>
          <p:cNvPr id="58" name="TextBox 57"/>
          <p:cNvSpPr txBox="1"/>
          <p:nvPr/>
        </p:nvSpPr>
        <p:spPr>
          <a:xfrm rot="16200000">
            <a:off x="-573715" y="1566409"/>
            <a:ext cx="1516762" cy="369332"/>
          </a:xfrm>
          <a:prstGeom prst="rect">
            <a:avLst/>
          </a:prstGeom>
          <a:noFill/>
        </p:spPr>
        <p:txBody>
          <a:bodyPr wrap="none" rtlCol="0">
            <a:spAutoFit/>
          </a:bodyPr>
          <a:lstStyle/>
          <a:p>
            <a:r>
              <a:rPr lang="en-US" b="1" dirty="0" smtClean="0">
                <a:latin typeface="Gill Sans MT" panose="020B0502020104020203" pitchFamily="34" charset="0"/>
              </a:rPr>
              <a:t>Density </a:t>
            </a:r>
            <a:r>
              <a:rPr lang="en-US" dirty="0" smtClean="0">
                <a:latin typeface="Gill Sans MT" panose="020B0502020104020203" pitchFamily="34" charset="0"/>
              </a:rPr>
              <a:t>(e-9)</a:t>
            </a:r>
            <a:endParaRPr lang="en-US" dirty="0">
              <a:latin typeface="Gill Sans MT" panose="020B0502020104020203" pitchFamily="34" charset="0"/>
            </a:endParaRPr>
          </a:p>
        </p:txBody>
      </p:sp>
      <p:sp>
        <p:nvSpPr>
          <p:cNvPr id="60" name="Rectangle 59"/>
          <p:cNvSpPr/>
          <p:nvPr/>
        </p:nvSpPr>
        <p:spPr>
          <a:xfrm>
            <a:off x="548671" y="3239261"/>
            <a:ext cx="4011428" cy="1953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72" name="TextBox 71"/>
          <p:cNvSpPr txBox="1"/>
          <p:nvPr/>
        </p:nvSpPr>
        <p:spPr>
          <a:xfrm>
            <a:off x="1219769" y="337971"/>
            <a:ext cx="1301959" cy="400110"/>
          </a:xfrm>
          <a:prstGeom prst="rect">
            <a:avLst/>
          </a:prstGeom>
          <a:solidFill>
            <a:schemeClr val="tx1"/>
          </a:solidFill>
        </p:spPr>
        <p:txBody>
          <a:bodyPr wrap="none" rtlCol="0">
            <a:spAutoFit/>
          </a:bodyPr>
          <a:lstStyle/>
          <a:p>
            <a:r>
              <a:rPr lang="en-US" sz="2000" dirty="0" smtClean="0">
                <a:solidFill>
                  <a:schemeClr val="bg1"/>
                </a:solidFill>
                <a:latin typeface="Gill Sans MT" panose="020B0502020104020203" pitchFamily="34" charset="0"/>
              </a:rPr>
              <a:t>1970-2010</a:t>
            </a:r>
            <a:endParaRPr lang="en-US" sz="2000" dirty="0">
              <a:solidFill>
                <a:schemeClr val="bg1"/>
              </a:solidFill>
              <a:latin typeface="Gill Sans MT" panose="020B0502020104020203" pitchFamily="34" charset="0"/>
            </a:endParaRPr>
          </a:p>
        </p:txBody>
      </p:sp>
      <p:sp>
        <p:nvSpPr>
          <p:cNvPr id="84" name="Rectangle 83"/>
          <p:cNvSpPr/>
          <p:nvPr/>
        </p:nvSpPr>
        <p:spPr>
          <a:xfrm>
            <a:off x="4744895" y="0"/>
            <a:ext cx="302399" cy="6730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85" name="Rectangle 84"/>
          <p:cNvSpPr/>
          <p:nvPr/>
        </p:nvSpPr>
        <p:spPr>
          <a:xfrm>
            <a:off x="4625804" y="1241154"/>
            <a:ext cx="342122" cy="4402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0422" y="313034"/>
            <a:ext cx="1742237" cy="1622810"/>
          </a:xfrm>
          <a:prstGeom prst="rect">
            <a:avLst/>
          </a:prstGeom>
        </p:spPr>
      </p:pic>
      <p:sp>
        <p:nvSpPr>
          <p:cNvPr id="83" name="TextBox 82"/>
          <p:cNvSpPr txBox="1"/>
          <p:nvPr/>
        </p:nvSpPr>
        <p:spPr>
          <a:xfrm>
            <a:off x="7121056" y="371668"/>
            <a:ext cx="1301959" cy="400110"/>
          </a:xfrm>
          <a:prstGeom prst="rect">
            <a:avLst/>
          </a:prstGeom>
          <a:solidFill>
            <a:schemeClr val="tx1"/>
          </a:solidFill>
        </p:spPr>
        <p:txBody>
          <a:bodyPr wrap="none" rtlCol="0">
            <a:spAutoFit/>
          </a:bodyPr>
          <a:lstStyle/>
          <a:p>
            <a:r>
              <a:rPr lang="en-US" sz="2000" dirty="0" smtClean="0">
                <a:solidFill>
                  <a:schemeClr val="bg1"/>
                </a:solidFill>
                <a:latin typeface="Gill Sans MT" panose="020B0502020104020203" pitchFamily="34" charset="0"/>
              </a:rPr>
              <a:t>1970-2010</a:t>
            </a:r>
            <a:endParaRPr lang="en-US" sz="2000" dirty="0">
              <a:solidFill>
                <a:schemeClr val="bg1"/>
              </a:solidFill>
              <a:latin typeface="Gill Sans MT" panose="020B0502020104020203" pitchFamily="34" charset="0"/>
            </a:endParaRPr>
          </a:p>
        </p:txBody>
      </p:sp>
      <p:sp>
        <p:nvSpPr>
          <p:cNvPr id="87" name="Rectangle 86"/>
          <p:cNvSpPr/>
          <p:nvPr/>
        </p:nvSpPr>
        <p:spPr>
          <a:xfrm>
            <a:off x="4945762" y="3286580"/>
            <a:ext cx="4721290" cy="461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88" name="TextBox 87"/>
          <p:cNvSpPr txBox="1"/>
          <p:nvPr/>
        </p:nvSpPr>
        <p:spPr>
          <a:xfrm>
            <a:off x="4809480" y="3243303"/>
            <a:ext cx="641522" cy="369332"/>
          </a:xfrm>
          <a:prstGeom prst="rect">
            <a:avLst/>
          </a:prstGeom>
          <a:noFill/>
        </p:spPr>
        <p:txBody>
          <a:bodyPr wrap="none" rtlCol="0">
            <a:spAutoFit/>
          </a:bodyPr>
          <a:lstStyle/>
          <a:p>
            <a:r>
              <a:rPr lang="en-US" dirty="0" smtClean="0">
                <a:latin typeface="Gill Sans MT" panose="020B0502020104020203" pitchFamily="34" charset="0"/>
              </a:rPr>
              <a:t>9.0%</a:t>
            </a:r>
            <a:endParaRPr lang="en-US" dirty="0">
              <a:latin typeface="Gill Sans MT" panose="020B0502020104020203" pitchFamily="34" charset="0"/>
            </a:endParaRPr>
          </a:p>
        </p:txBody>
      </p:sp>
      <p:sp>
        <p:nvSpPr>
          <p:cNvPr id="89" name="TextBox 88"/>
          <p:cNvSpPr txBox="1"/>
          <p:nvPr/>
        </p:nvSpPr>
        <p:spPr>
          <a:xfrm>
            <a:off x="5525013" y="3243303"/>
            <a:ext cx="641522" cy="369332"/>
          </a:xfrm>
          <a:prstGeom prst="rect">
            <a:avLst/>
          </a:prstGeom>
          <a:noFill/>
        </p:spPr>
        <p:txBody>
          <a:bodyPr wrap="none" rtlCol="0">
            <a:spAutoFit/>
          </a:bodyPr>
          <a:lstStyle/>
          <a:p>
            <a:r>
              <a:rPr lang="en-US" dirty="0" smtClean="0">
                <a:latin typeface="Gill Sans MT" panose="020B0502020104020203" pitchFamily="34" charset="0"/>
              </a:rPr>
              <a:t>9.2%</a:t>
            </a:r>
            <a:endParaRPr lang="en-US" dirty="0">
              <a:latin typeface="Gill Sans MT" panose="020B0502020104020203" pitchFamily="34" charset="0"/>
            </a:endParaRPr>
          </a:p>
        </p:txBody>
      </p:sp>
      <p:sp>
        <p:nvSpPr>
          <p:cNvPr id="90" name="TextBox 89"/>
          <p:cNvSpPr txBox="1"/>
          <p:nvPr/>
        </p:nvSpPr>
        <p:spPr>
          <a:xfrm>
            <a:off x="6381644" y="3243303"/>
            <a:ext cx="641522" cy="369332"/>
          </a:xfrm>
          <a:prstGeom prst="rect">
            <a:avLst/>
          </a:prstGeom>
          <a:noFill/>
        </p:spPr>
        <p:txBody>
          <a:bodyPr wrap="none" rtlCol="0">
            <a:spAutoFit/>
          </a:bodyPr>
          <a:lstStyle/>
          <a:p>
            <a:r>
              <a:rPr lang="en-US" dirty="0" smtClean="0">
                <a:latin typeface="Gill Sans MT" panose="020B0502020104020203" pitchFamily="34" charset="0"/>
              </a:rPr>
              <a:t>9.4%</a:t>
            </a:r>
            <a:endParaRPr lang="en-US" dirty="0">
              <a:latin typeface="Gill Sans MT" panose="020B0502020104020203" pitchFamily="34" charset="0"/>
            </a:endParaRPr>
          </a:p>
        </p:txBody>
      </p:sp>
      <p:sp>
        <p:nvSpPr>
          <p:cNvPr id="91" name="TextBox 90"/>
          <p:cNvSpPr txBox="1"/>
          <p:nvPr/>
        </p:nvSpPr>
        <p:spPr>
          <a:xfrm>
            <a:off x="7149815" y="3243303"/>
            <a:ext cx="641522" cy="369332"/>
          </a:xfrm>
          <a:prstGeom prst="rect">
            <a:avLst/>
          </a:prstGeom>
          <a:noFill/>
        </p:spPr>
        <p:txBody>
          <a:bodyPr wrap="none" rtlCol="0">
            <a:spAutoFit/>
          </a:bodyPr>
          <a:lstStyle/>
          <a:p>
            <a:r>
              <a:rPr lang="en-US" dirty="0" smtClean="0">
                <a:latin typeface="Gill Sans MT" panose="020B0502020104020203" pitchFamily="34" charset="0"/>
              </a:rPr>
              <a:t>9.6%</a:t>
            </a:r>
            <a:endParaRPr lang="en-US" dirty="0">
              <a:latin typeface="Gill Sans MT" panose="020B0502020104020203" pitchFamily="34" charset="0"/>
            </a:endParaRPr>
          </a:p>
        </p:txBody>
      </p:sp>
      <p:sp>
        <p:nvSpPr>
          <p:cNvPr id="92" name="TextBox 91"/>
          <p:cNvSpPr txBox="1"/>
          <p:nvPr/>
        </p:nvSpPr>
        <p:spPr>
          <a:xfrm>
            <a:off x="7927739" y="3243303"/>
            <a:ext cx="641522" cy="369332"/>
          </a:xfrm>
          <a:prstGeom prst="rect">
            <a:avLst/>
          </a:prstGeom>
          <a:noFill/>
        </p:spPr>
        <p:txBody>
          <a:bodyPr wrap="none" rtlCol="0">
            <a:spAutoFit/>
          </a:bodyPr>
          <a:lstStyle/>
          <a:p>
            <a:r>
              <a:rPr lang="en-US" dirty="0" smtClean="0">
                <a:latin typeface="Gill Sans MT" panose="020B0502020104020203" pitchFamily="34" charset="0"/>
              </a:rPr>
              <a:t>9.8%</a:t>
            </a:r>
            <a:endParaRPr lang="en-US" dirty="0">
              <a:latin typeface="Gill Sans MT" panose="020B0502020104020203" pitchFamily="34" charset="0"/>
            </a:endParaRPr>
          </a:p>
        </p:txBody>
      </p:sp>
      <p:sp>
        <p:nvSpPr>
          <p:cNvPr id="93" name="TextBox 92"/>
          <p:cNvSpPr txBox="1"/>
          <p:nvPr/>
        </p:nvSpPr>
        <p:spPr>
          <a:xfrm>
            <a:off x="8625199" y="3243303"/>
            <a:ext cx="583814" cy="369332"/>
          </a:xfrm>
          <a:prstGeom prst="rect">
            <a:avLst/>
          </a:prstGeom>
          <a:noFill/>
        </p:spPr>
        <p:txBody>
          <a:bodyPr wrap="none" rtlCol="0">
            <a:spAutoFit/>
          </a:bodyPr>
          <a:lstStyle/>
          <a:p>
            <a:r>
              <a:rPr lang="en-US" dirty="0" smtClean="0">
                <a:latin typeface="Gill Sans MT" panose="020B0502020104020203" pitchFamily="34" charset="0"/>
              </a:rPr>
              <a:t>10%</a:t>
            </a:r>
            <a:endParaRPr lang="en-US" dirty="0">
              <a:latin typeface="Gill Sans MT" panose="020B0502020104020203" pitchFamily="34" charset="0"/>
            </a:endParaRPr>
          </a:p>
        </p:txBody>
      </p:sp>
      <p:sp>
        <p:nvSpPr>
          <p:cNvPr id="94" name="TextBox 93"/>
          <p:cNvSpPr txBox="1"/>
          <p:nvPr/>
        </p:nvSpPr>
        <p:spPr>
          <a:xfrm>
            <a:off x="6210033" y="3576036"/>
            <a:ext cx="2021707" cy="369332"/>
          </a:xfrm>
          <a:prstGeom prst="rect">
            <a:avLst/>
          </a:prstGeom>
          <a:noFill/>
        </p:spPr>
        <p:txBody>
          <a:bodyPr wrap="none" rtlCol="0">
            <a:spAutoFit/>
          </a:bodyPr>
          <a:lstStyle/>
          <a:p>
            <a:r>
              <a:rPr lang="en-US" b="1" dirty="0" smtClean="0">
                <a:latin typeface="Gill Sans MT" panose="020B0502020104020203" pitchFamily="34" charset="0"/>
              </a:rPr>
              <a:t>Return on Equity</a:t>
            </a:r>
            <a:endParaRPr lang="en-US" b="1" dirty="0">
              <a:latin typeface="Gill Sans MT" panose="020B0502020104020203" pitchFamily="34" charset="0"/>
            </a:endParaRPr>
          </a:p>
        </p:txBody>
      </p:sp>
      <p:sp>
        <p:nvSpPr>
          <p:cNvPr id="115" name="Rectangle 114"/>
          <p:cNvSpPr/>
          <p:nvPr/>
        </p:nvSpPr>
        <p:spPr>
          <a:xfrm>
            <a:off x="4663250" y="1379827"/>
            <a:ext cx="282512" cy="653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119" name="Rectangle 118"/>
          <p:cNvSpPr/>
          <p:nvPr/>
        </p:nvSpPr>
        <p:spPr>
          <a:xfrm>
            <a:off x="4659541" y="877180"/>
            <a:ext cx="248816" cy="79621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120" name="TextBox 119"/>
          <p:cNvSpPr txBox="1"/>
          <p:nvPr/>
        </p:nvSpPr>
        <p:spPr>
          <a:xfrm>
            <a:off x="4797800" y="95715"/>
            <a:ext cx="301686" cy="369332"/>
          </a:xfrm>
          <a:prstGeom prst="rect">
            <a:avLst/>
          </a:prstGeom>
          <a:noFill/>
        </p:spPr>
        <p:txBody>
          <a:bodyPr wrap="none" rtlCol="0">
            <a:spAutoFit/>
          </a:bodyPr>
          <a:lstStyle/>
          <a:p>
            <a:r>
              <a:rPr lang="en-US" dirty="0" smtClean="0">
                <a:latin typeface="Gill Sans MT" panose="020B0502020104020203" pitchFamily="34" charset="0"/>
              </a:rPr>
              <a:t>3</a:t>
            </a:r>
            <a:endParaRPr lang="en-US" dirty="0">
              <a:latin typeface="Gill Sans MT" panose="020B0502020104020203" pitchFamily="34" charset="0"/>
            </a:endParaRPr>
          </a:p>
        </p:txBody>
      </p:sp>
      <p:sp>
        <p:nvSpPr>
          <p:cNvPr id="121" name="TextBox 120"/>
          <p:cNvSpPr txBox="1"/>
          <p:nvPr/>
        </p:nvSpPr>
        <p:spPr>
          <a:xfrm>
            <a:off x="4659541" y="559527"/>
            <a:ext cx="184731" cy="369332"/>
          </a:xfrm>
          <a:prstGeom prst="rect">
            <a:avLst/>
          </a:prstGeom>
          <a:noFill/>
        </p:spPr>
        <p:txBody>
          <a:bodyPr wrap="none" rtlCol="0">
            <a:spAutoFit/>
          </a:bodyPr>
          <a:lstStyle/>
          <a:p>
            <a:endParaRPr lang="en-US" dirty="0">
              <a:latin typeface="Gill Sans MT" panose="020B0502020104020203" pitchFamily="34" charset="0"/>
            </a:endParaRPr>
          </a:p>
        </p:txBody>
      </p:sp>
      <p:sp>
        <p:nvSpPr>
          <p:cNvPr id="122" name="TextBox 121"/>
          <p:cNvSpPr txBox="1"/>
          <p:nvPr/>
        </p:nvSpPr>
        <p:spPr>
          <a:xfrm>
            <a:off x="4797800" y="1037610"/>
            <a:ext cx="301686" cy="369332"/>
          </a:xfrm>
          <a:prstGeom prst="rect">
            <a:avLst/>
          </a:prstGeom>
          <a:noFill/>
        </p:spPr>
        <p:txBody>
          <a:bodyPr wrap="none" rtlCol="0">
            <a:spAutoFit/>
          </a:bodyPr>
          <a:lstStyle/>
          <a:p>
            <a:r>
              <a:rPr lang="en-US" dirty="0" smtClean="0">
                <a:latin typeface="Gill Sans MT" panose="020B0502020104020203" pitchFamily="34" charset="0"/>
              </a:rPr>
              <a:t>2</a:t>
            </a:r>
            <a:endParaRPr lang="en-US" dirty="0">
              <a:latin typeface="Gill Sans MT" panose="020B0502020104020203" pitchFamily="34" charset="0"/>
            </a:endParaRPr>
          </a:p>
        </p:txBody>
      </p:sp>
      <p:sp>
        <p:nvSpPr>
          <p:cNvPr id="123" name="TextBox 122"/>
          <p:cNvSpPr txBox="1"/>
          <p:nvPr/>
        </p:nvSpPr>
        <p:spPr>
          <a:xfrm>
            <a:off x="4659541" y="1522939"/>
            <a:ext cx="184731" cy="369332"/>
          </a:xfrm>
          <a:prstGeom prst="rect">
            <a:avLst/>
          </a:prstGeom>
          <a:noFill/>
        </p:spPr>
        <p:txBody>
          <a:bodyPr wrap="none" rtlCol="0">
            <a:spAutoFit/>
          </a:bodyPr>
          <a:lstStyle/>
          <a:p>
            <a:endParaRPr lang="en-US" dirty="0">
              <a:latin typeface="Gill Sans MT" panose="020B0502020104020203" pitchFamily="34" charset="0"/>
            </a:endParaRPr>
          </a:p>
        </p:txBody>
      </p:sp>
      <p:sp>
        <p:nvSpPr>
          <p:cNvPr id="124" name="TextBox 123"/>
          <p:cNvSpPr txBox="1"/>
          <p:nvPr/>
        </p:nvSpPr>
        <p:spPr>
          <a:xfrm>
            <a:off x="4797800" y="2010459"/>
            <a:ext cx="301686" cy="369332"/>
          </a:xfrm>
          <a:prstGeom prst="rect">
            <a:avLst/>
          </a:prstGeom>
          <a:noFill/>
        </p:spPr>
        <p:txBody>
          <a:bodyPr wrap="none" rtlCol="0">
            <a:spAutoFit/>
          </a:bodyPr>
          <a:lstStyle/>
          <a:p>
            <a:r>
              <a:rPr lang="en-US" dirty="0">
                <a:latin typeface="Gill Sans MT" panose="020B0502020104020203" pitchFamily="34" charset="0"/>
              </a:rPr>
              <a:t>1</a:t>
            </a:r>
          </a:p>
        </p:txBody>
      </p:sp>
      <p:sp>
        <p:nvSpPr>
          <p:cNvPr id="125" name="TextBox 124"/>
          <p:cNvSpPr txBox="1"/>
          <p:nvPr/>
        </p:nvSpPr>
        <p:spPr>
          <a:xfrm>
            <a:off x="4797800" y="2970112"/>
            <a:ext cx="301686" cy="369332"/>
          </a:xfrm>
          <a:prstGeom prst="rect">
            <a:avLst/>
          </a:prstGeom>
          <a:noFill/>
        </p:spPr>
        <p:txBody>
          <a:bodyPr wrap="none" rtlCol="0">
            <a:spAutoFit/>
          </a:bodyPr>
          <a:lstStyle/>
          <a:p>
            <a:r>
              <a:rPr lang="en-US" dirty="0" smtClean="0">
                <a:latin typeface="Gill Sans MT" panose="020B0502020104020203" pitchFamily="34" charset="0"/>
              </a:rPr>
              <a:t>0</a:t>
            </a:r>
            <a:endParaRPr lang="en-US" dirty="0">
              <a:latin typeface="Gill Sans MT" panose="020B0502020104020203" pitchFamily="34" charset="0"/>
            </a:endParaRPr>
          </a:p>
        </p:txBody>
      </p:sp>
      <p:sp>
        <p:nvSpPr>
          <p:cNvPr id="133" name="TextBox 132"/>
          <p:cNvSpPr txBox="1"/>
          <p:nvPr/>
        </p:nvSpPr>
        <p:spPr>
          <a:xfrm rot="16200000">
            <a:off x="3855151" y="1567704"/>
            <a:ext cx="1649811" cy="369332"/>
          </a:xfrm>
          <a:prstGeom prst="rect">
            <a:avLst/>
          </a:prstGeom>
          <a:noFill/>
        </p:spPr>
        <p:txBody>
          <a:bodyPr wrap="none" rtlCol="0">
            <a:spAutoFit/>
          </a:bodyPr>
          <a:lstStyle/>
          <a:p>
            <a:r>
              <a:rPr lang="en-US" b="1" dirty="0" smtClean="0">
                <a:latin typeface="Gill Sans MT" panose="020B0502020104020203" pitchFamily="34" charset="0"/>
              </a:rPr>
              <a:t>Density </a:t>
            </a:r>
            <a:r>
              <a:rPr lang="en-US" dirty="0" smtClean="0">
                <a:latin typeface="Gill Sans MT" panose="020B0502020104020203" pitchFamily="34" charset="0"/>
              </a:rPr>
              <a:t>(100s)</a:t>
            </a:r>
            <a:endParaRPr lang="en-US" dirty="0">
              <a:latin typeface="Gill Sans MT" panose="020B0502020104020203" pitchFamily="34" charset="0"/>
            </a:endParaRPr>
          </a:p>
        </p:txBody>
      </p:sp>
      <p:sp>
        <p:nvSpPr>
          <p:cNvPr id="135" name="Rectangle 134"/>
          <p:cNvSpPr/>
          <p:nvPr/>
        </p:nvSpPr>
        <p:spPr>
          <a:xfrm>
            <a:off x="5014036" y="3237445"/>
            <a:ext cx="4177022" cy="101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86" name="TextBox 85"/>
          <p:cNvSpPr txBox="1"/>
          <p:nvPr/>
        </p:nvSpPr>
        <p:spPr>
          <a:xfrm>
            <a:off x="216951" y="79709"/>
            <a:ext cx="418704" cy="369332"/>
          </a:xfrm>
          <a:prstGeom prst="rect">
            <a:avLst/>
          </a:prstGeom>
          <a:noFill/>
        </p:spPr>
        <p:txBody>
          <a:bodyPr wrap="none" rtlCol="0">
            <a:spAutoFit/>
          </a:bodyPr>
          <a:lstStyle/>
          <a:p>
            <a:r>
              <a:rPr lang="en-US" dirty="0" smtClean="0">
                <a:latin typeface="Gill Sans MT" panose="020B0502020104020203" pitchFamily="34" charset="0"/>
              </a:rPr>
              <a:t>12</a:t>
            </a:r>
            <a:endParaRPr lang="en-US" dirty="0">
              <a:latin typeface="Gill Sans MT" panose="020B0502020104020203" pitchFamily="34" charset="0"/>
            </a:endParaRPr>
          </a:p>
        </p:txBody>
      </p:sp>
      <p:sp>
        <p:nvSpPr>
          <p:cNvPr id="9" name="Rectangle 8"/>
          <p:cNvSpPr/>
          <p:nvPr/>
        </p:nvSpPr>
        <p:spPr>
          <a:xfrm>
            <a:off x="341788" y="4424258"/>
            <a:ext cx="8588108" cy="1877437"/>
          </a:xfrm>
          <a:prstGeom prst="rect">
            <a:avLst/>
          </a:prstGeom>
        </p:spPr>
        <p:txBody>
          <a:bodyPr wrap="square">
            <a:spAutoFit/>
          </a:bodyPr>
          <a:lstStyle/>
          <a:p>
            <a:pPr marL="285750" indent="-285750">
              <a:spcAft>
                <a:spcPts val="1200"/>
              </a:spcAft>
              <a:buFont typeface="Courier New" panose="02070309020205020404" pitchFamily="49" charset="0"/>
              <a:buChar char="o"/>
            </a:pPr>
            <a:r>
              <a:rPr lang="en-US" sz="2400" dirty="0" smtClean="0">
                <a:latin typeface="Gill Sans MT" panose="020B0502020104020203" pitchFamily="34" charset="0"/>
              </a:rPr>
              <a:t>Increases 1-year </a:t>
            </a:r>
            <a:r>
              <a:rPr lang="en-US" sz="2400" b="1" i="1" dirty="0" smtClean="0">
                <a:solidFill>
                  <a:srgbClr val="C00000"/>
                </a:solidFill>
                <a:latin typeface="Gill Sans MT" panose="020B0502020104020203" pitchFamily="34" charset="0"/>
              </a:rPr>
              <a:t>system costs </a:t>
            </a:r>
            <a:r>
              <a:rPr lang="en-US" sz="2400" dirty="0" smtClean="0">
                <a:latin typeface="Gill Sans MT" panose="020B0502020104020203" pitchFamily="34" charset="0"/>
              </a:rPr>
              <a:t>up to $300 million </a:t>
            </a:r>
          </a:p>
          <a:p>
            <a:pPr marL="285750" indent="-285750">
              <a:spcAft>
                <a:spcPts val="1200"/>
              </a:spcAft>
              <a:buFont typeface="Courier New" panose="02070309020205020404" pitchFamily="49" charset="0"/>
              <a:buChar char="o"/>
            </a:pPr>
            <a:r>
              <a:rPr lang="en-US" sz="2400" dirty="0" smtClean="0">
                <a:latin typeface="Gill Sans MT" panose="020B0502020104020203" pitchFamily="34" charset="0"/>
              </a:rPr>
              <a:t>Maximum 1-year </a:t>
            </a:r>
            <a:r>
              <a:rPr lang="en-US" sz="2400" b="1" i="1" dirty="0" smtClean="0">
                <a:solidFill>
                  <a:srgbClr val="C00000"/>
                </a:solidFill>
                <a:latin typeface="Gill Sans MT" panose="020B0502020104020203" pitchFamily="34" charset="0"/>
              </a:rPr>
              <a:t>profit loss </a:t>
            </a:r>
            <a:r>
              <a:rPr lang="en-US" sz="2400" dirty="0" smtClean="0">
                <a:latin typeface="Gill Sans MT" panose="020B0502020104020203" pitchFamily="34" charset="0"/>
              </a:rPr>
              <a:t>of $180 million</a:t>
            </a:r>
          </a:p>
          <a:p>
            <a:pPr marL="285750" indent="-285750">
              <a:spcAft>
                <a:spcPts val="1200"/>
              </a:spcAft>
              <a:buFont typeface="Courier New" panose="02070309020205020404" pitchFamily="49" charset="0"/>
              <a:buChar char="o"/>
            </a:pPr>
            <a:r>
              <a:rPr lang="en-US" sz="2400" dirty="0" smtClean="0">
                <a:latin typeface="Gill Sans MT" panose="020B0502020104020203" pitchFamily="34" charset="0"/>
              </a:rPr>
              <a:t>No </a:t>
            </a:r>
            <a:r>
              <a:rPr lang="en-US" sz="2400" dirty="0">
                <a:latin typeface="Gill Sans MT" panose="020B0502020104020203" pitchFamily="34" charset="0"/>
              </a:rPr>
              <a:t>impact to debt service; </a:t>
            </a:r>
            <a:r>
              <a:rPr lang="en-US" sz="2400" b="1" i="1" dirty="0" smtClean="0">
                <a:solidFill>
                  <a:srgbClr val="C00000"/>
                </a:solidFill>
                <a:latin typeface="Gill Sans MT" panose="020B0502020104020203" pitchFamily="34" charset="0"/>
              </a:rPr>
              <a:t>modest </a:t>
            </a:r>
            <a:r>
              <a:rPr lang="en-US" sz="2400" b="1" i="1" dirty="0">
                <a:solidFill>
                  <a:srgbClr val="C00000"/>
                </a:solidFill>
                <a:latin typeface="Gill Sans MT" panose="020B0502020104020203" pitchFamily="34" charset="0"/>
              </a:rPr>
              <a:t>impact to shareholders </a:t>
            </a:r>
            <a:r>
              <a:rPr lang="en-US" sz="2400" dirty="0" smtClean="0">
                <a:latin typeface="Gill Sans MT" panose="020B0502020104020203" pitchFamily="34" charset="0"/>
              </a:rPr>
              <a:t>(target is $2 billion for 10% return on equity)</a:t>
            </a:r>
            <a:endParaRPr lang="en-US" sz="2400" dirty="0">
              <a:latin typeface="Gill Sans MT" panose="020B0502020104020203" pitchFamily="34" charset="0"/>
            </a:endParaRPr>
          </a:p>
        </p:txBody>
      </p:sp>
      <p:sp>
        <p:nvSpPr>
          <p:cNvPr id="61" name="TextBox 60"/>
          <p:cNvSpPr txBox="1"/>
          <p:nvPr/>
        </p:nvSpPr>
        <p:spPr>
          <a:xfrm>
            <a:off x="967451" y="3572566"/>
            <a:ext cx="3643433" cy="369332"/>
          </a:xfrm>
          <a:prstGeom prst="rect">
            <a:avLst/>
          </a:prstGeom>
          <a:noFill/>
        </p:spPr>
        <p:txBody>
          <a:bodyPr wrap="none" rtlCol="0">
            <a:spAutoFit/>
          </a:bodyPr>
          <a:lstStyle/>
          <a:p>
            <a:r>
              <a:rPr lang="en-US" b="1" dirty="0" smtClean="0">
                <a:latin typeface="Gill Sans MT" panose="020B0502020104020203" pitchFamily="34" charset="0"/>
              </a:rPr>
              <a:t>Deviation Above Expected Cost </a:t>
            </a:r>
            <a:endParaRPr lang="en-US" b="1" dirty="0">
              <a:latin typeface="Gill Sans MT" panose="020B0502020104020203" pitchFamily="34" charset="0"/>
            </a:endParaRPr>
          </a:p>
        </p:txBody>
      </p:sp>
      <p:sp>
        <p:nvSpPr>
          <p:cNvPr id="29" name="TextBox 28"/>
          <p:cNvSpPr txBox="1"/>
          <p:nvPr/>
        </p:nvSpPr>
        <p:spPr>
          <a:xfrm>
            <a:off x="369332" y="3265289"/>
            <a:ext cx="4650602" cy="369332"/>
          </a:xfrm>
          <a:prstGeom prst="rect">
            <a:avLst/>
          </a:prstGeom>
          <a:noFill/>
        </p:spPr>
        <p:txBody>
          <a:bodyPr wrap="square" rtlCol="0">
            <a:spAutoFit/>
          </a:bodyPr>
          <a:lstStyle/>
          <a:p>
            <a:r>
              <a:rPr lang="en-US" dirty="0" smtClean="0">
                <a:latin typeface="Gill Sans MT" panose="020B0502020104020203" pitchFamily="34" charset="0"/>
              </a:rPr>
              <a:t>0(</a:t>
            </a:r>
            <a:r>
              <a:rPr lang="el-GR" i="1" dirty="0" smtClean="0">
                <a:latin typeface="+mj-lt"/>
              </a:rPr>
              <a:t>μ</a:t>
            </a:r>
            <a:r>
              <a:rPr lang="en-US" dirty="0" smtClean="0">
                <a:latin typeface="Gill Sans MT" panose="020B0502020104020203" pitchFamily="34" charset="0"/>
              </a:rPr>
              <a:t>)        + $100M      + $200M     + $300M</a:t>
            </a:r>
            <a:endParaRPr lang="en-US" i="1" dirty="0">
              <a:latin typeface="Gill Sans MT" panose="020B0502020104020203" pitchFamily="34" charset="0"/>
            </a:endParaRPr>
          </a:p>
        </p:txBody>
      </p:sp>
    </p:spTree>
    <p:extLst>
      <p:ext uri="{BB962C8B-B14F-4D97-AF65-F5344CB8AC3E}">
        <p14:creationId xmlns:p14="http://schemas.microsoft.com/office/powerpoint/2010/main" val="274882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0"/>
                                        </p:tgtEl>
                                        <p:attrNameLst>
                                          <p:attrName>style.visibility</p:attrName>
                                        </p:attrNameLst>
                                      </p:cBhvr>
                                      <p:to>
                                        <p:strVal val="visible"/>
                                      </p:to>
                                    </p:set>
                                  </p:childTnLst>
                                </p:cTn>
                              </p:par>
                              <p:par>
                                <p:cTn id="31" presetID="1" presetClass="entr" presetSubtype="0" fill="hold" grpId="0" nodeType="withEffect" nodePh="1">
                                  <p:stCondLst>
                                    <p:cond delay="0"/>
                                  </p:stCondLst>
                                  <p:endCondLst>
                                    <p:cond evt="begin" delay="0">
                                      <p:tn val="31"/>
                                    </p:cond>
                                  </p:endCondLst>
                                  <p:childTnLst>
                                    <p:set>
                                      <p:cBhvr>
                                        <p:cTn id="32" dur="1" fill="hold">
                                          <p:stCondLst>
                                            <p:cond delay="0"/>
                                          </p:stCondLst>
                                        </p:cTn>
                                        <p:tgtEl>
                                          <p:spTgt spid="1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2"/>
                                        </p:tgtEl>
                                        <p:attrNameLst>
                                          <p:attrName>style.visibility</p:attrName>
                                        </p:attrNameLst>
                                      </p:cBhvr>
                                      <p:to>
                                        <p:strVal val="visible"/>
                                      </p:to>
                                    </p:set>
                                  </p:childTnLst>
                                </p:cTn>
                              </p:par>
                              <p:par>
                                <p:cTn id="35" presetID="1" presetClass="entr" presetSubtype="0" fill="hold" grpId="0" nodeType="withEffect" nodePh="1">
                                  <p:stCondLst>
                                    <p:cond delay="0"/>
                                  </p:stCondLst>
                                  <p:endCondLst>
                                    <p:cond evt="begin" delay="0">
                                      <p:tn val="35"/>
                                    </p:cond>
                                  </p:endCondLst>
                                  <p:childTnLst>
                                    <p:set>
                                      <p:cBhvr>
                                        <p:cTn id="36" dur="1" fill="hold">
                                          <p:stCondLst>
                                            <p:cond delay="0"/>
                                          </p:stCondLst>
                                        </p:cTn>
                                        <p:tgtEl>
                                          <p:spTgt spid="1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7" grpId="0" animBg="1"/>
      <p:bldP spid="88" grpId="0"/>
      <p:bldP spid="89" grpId="0"/>
      <p:bldP spid="90" grpId="0"/>
      <p:bldP spid="91" grpId="0"/>
      <p:bldP spid="92" grpId="0"/>
      <p:bldP spid="93" grpId="0"/>
      <p:bldP spid="94" grpId="0"/>
      <p:bldP spid="115" grpId="0" animBg="1"/>
      <p:bldP spid="119" grpId="0" animBg="1"/>
      <p:bldP spid="120" grpId="0"/>
      <p:bldP spid="121" grpId="0"/>
      <p:bldP spid="122" grpId="0"/>
      <p:bldP spid="123" grpId="0"/>
      <p:bldP spid="124" grpId="0"/>
      <p:bldP spid="125" grpId="0"/>
      <p:bldP spid="133" grpId="0"/>
      <p:bldP spid="13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42565" y="2605840"/>
            <a:ext cx="5205464" cy="707886"/>
          </a:xfrm>
          <a:prstGeom prst="rect">
            <a:avLst/>
          </a:prstGeom>
          <a:noFill/>
        </p:spPr>
        <p:txBody>
          <a:bodyPr wrap="none" rtlCol="0">
            <a:spAutoFit/>
          </a:bodyPr>
          <a:lstStyle/>
          <a:p>
            <a:r>
              <a:rPr lang="en-US" sz="4000" dirty="0" smtClean="0">
                <a:solidFill>
                  <a:srgbClr val="C00000"/>
                </a:solidFill>
                <a:latin typeface="Gill Sans MT" panose="020B0502020104020203" pitchFamily="34" charset="0"/>
              </a:rPr>
              <a:t>Current/Future Projects</a:t>
            </a:r>
            <a:endParaRPr lang="en-US" sz="4000" dirty="0">
              <a:solidFill>
                <a:srgbClr val="C00000"/>
              </a:solidFill>
              <a:latin typeface="Gill Sans MT" panose="020B0502020104020203" pitchFamily="34" charset="0"/>
            </a:endParaRPr>
          </a:p>
        </p:txBody>
      </p:sp>
    </p:spTree>
    <p:extLst>
      <p:ext uri="{BB962C8B-B14F-4D97-AF65-F5344CB8AC3E}">
        <p14:creationId xmlns:p14="http://schemas.microsoft.com/office/powerpoint/2010/main" val="51798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3901393" y="2352078"/>
            <a:ext cx="3881568" cy="3543764"/>
          </a:xfrm>
          <a:prstGeom prst="rect">
            <a:avLst/>
          </a:prstGeom>
        </p:spPr>
      </p:pic>
      <p:sp>
        <p:nvSpPr>
          <p:cNvPr id="21" name="TextBox 20"/>
          <p:cNvSpPr txBox="1"/>
          <p:nvPr/>
        </p:nvSpPr>
        <p:spPr>
          <a:xfrm>
            <a:off x="376860" y="305567"/>
            <a:ext cx="8693932" cy="1200329"/>
          </a:xfrm>
          <a:prstGeom prst="rect">
            <a:avLst/>
          </a:prstGeom>
          <a:noFill/>
        </p:spPr>
        <p:txBody>
          <a:bodyPr wrap="square" rtlCol="0">
            <a:spAutoFit/>
          </a:bodyPr>
          <a:lstStyle/>
          <a:p>
            <a:r>
              <a:rPr lang="en-US" sz="3600" dirty="0" smtClean="0">
                <a:solidFill>
                  <a:srgbClr val="C00000"/>
                </a:solidFill>
                <a:latin typeface="Gill Sans MT" panose="020B0502020104020203" pitchFamily="34" charset="0"/>
              </a:rPr>
              <a:t>Humans’ response to climate change: </a:t>
            </a:r>
            <a:r>
              <a:rPr lang="en-US" sz="3600" b="1" dirty="0" smtClean="0">
                <a:latin typeface="Gill Sans MT" panose="020B0502020104020203" pitchFamily="34" charset="0"/>
              </a:rPr>
              <a:t>exploring the feasibility of “win-wins”</a:t>
            </a:r>
            <a:endParaRPr lang="en-US" sz="3600" b="1" dirty="0">
              <a:solidFill>
                <a:srgbClr val="C00000"/>
              </a:solidFill>
              <a:latin typeface="Gill Sans MT" panose="020B0502020104020203" pitchFamily="34" charset="0"/>
            </a:endParaRPr>
          </a:p>
        </p:txBody>
      </p:sp>
      <p:sp>
        <p:nvSpPr>
          <p:cNvPr id="22" name="Rounded Rectangle 21"/>
          <p:cNvSpPr/>
          <p:nvPr/>
        </p:nvSpPr>
        <p:spPr>
          <a:xfrm>
            <a:off x="442523" y="2013678"/>
            <a:ext cx="2476011" cy="3999506"/>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4"/>
          <a:srcRect l="37801" t="7348" r="37542" b="48378"/>
          <a:stretch/>
        </p:blipFill>
        <p:spPr>
          <a:xfrm>
            <a:off x="870192" y="2808227"/>
            <a:ext cx="1850183" cy="2221404"/>
          </a:xfrm>
          <a:prstGeom prst="rect">
            <a:avLst/>
          </a:prstGeom>
        </p:spPr>
      </p:pic>
      <p:sp>
        <p:nvSpPr>
          <p:cNvPr id="29" name="Right Arrow 28"/>
          <p:cNvSpPr/>
          <p:nvPr/>
        </p:nvSpPr>
        <p:spPr>
          <a:xfrm rot="5400000">
            <a:off x="1326321" y="3794768"/>
            <a:ext cx="718439" cy="413467"/>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rotWithShape="1">
          <a:blip r:embed="rId4"/>
          <a:srcRect l="39360" t="2332" r="39023" b="92217"/>
          <a:stretch/>
        </p:blipFill>
        <p:spPr>
          <a:xfrm>
            <a:off x="606927" y="2370659"/>
            <a:ext cx="2100649" cy="354227"/>
          </a:xfrm>
          <a:prstGeom prst="rect">
            <a:avLst/>
          </a:prstGeom>
        </p:spPr>
      </p:pic>
      <p:sp>
        <p:nvSpPr>
          <p:cNvPr id="34" name="TextBox 33"/>
          <p:cNvSpPr txBox="1"/>
          <p:nvPr/>
        </p:nvSpPr>
        <p:spPr>
          <a:xfrm>
            <a:off x="449802" y="5058895"/>
            <a:ext cx="2482409" cy="769441"/>
          </a:xfrm>
          <a:prstGeom prst="rect">
            <a:avLst/>
          </a:prstGeom>
          <a:noFill/>
        </p:spPr>
        <p:txBody>
          <a:bodyPr wrap="square" rtlCol="0">
            <a:spAutoFit/>
          </a:bodyPr>
          <a:lstStyle/>
          <a:p>
            <a:r>
              <a:rPr lang="en-US" sz="2200" dirty="0" smtClean="0">
                <a:solidFill>
                  <a:srgbClr val="C00000"/>
                </a:solidFill>
                <a:latin typeface="Gill Sans MT" panose="020B0502020104020203" pitchFamily="34" charset="0"/>
              </a:rPr>
              <a:t>Emissions reduction</a:t>
            </a:r>
          </a:p>
          <a:p>
            <a:r>
              <a:rPr lang="en-US" sz="2200" dirty="0" smtClean="0">
                <a:solidFill>
                  <a:srgbClr val="C00000"/>
                </a:solidFill>
                <a:latin typeface="Gill Sans MT" panose="020B0502020104020203" pitchFamily="34" charset="0"/>
              </a:rPr>
              <a:t>&amp; human adaptation</a:t>
            </a:r>
            <a:endParaRPr lang="en-US" sz="2200" dirty="0">
              <a:solidFill>
                <a:srgbClr val="C00000"/>
              </a:solidFill>
              <a:latin typeface="Gill Sans MT" panose="020B0502020104020203" pitchFamily="34" charset="0"/>
            </a:endParaRPr>
          </a:p>
        </p:txBody>
      </p:sp>
      <p:sp>
        <p:nvSpPr>
          <p:cNvPr id="3" name="TextBox 2"/>
          <p:cNvSpPr txBox="1"/>
          <p:nvPr/>
        </p:nvSpPr>
        <p:spPr>
          <a:xfrm>
            <a:off x="7274805" y="3204690"/>
            <a:ext cx="845103" cy="707886"/>
          </a:xfrm>
          <a:prstGeom prst="rect">
            <a:avLst/>
          </a:prstGeom>
          <a:noFill/>
        </p:spPr>
        <p:txBody>
          <a:bodyPr wrap="none" rtlCol="0">
            <a:spAutoFit/>
          </a:bodyPr>
          <a:lstStyle/>
          <a:p>
            <a:r>
              <a:rPr lang="en-US" sz="2000" dirty="0" smtClean="0">
                <a:solidFill>
                  <a:srgbClr val="C00000"/>
                </a:solidFill>
                <a:latin typeface="Gill Sans MT" panose="020B0502020104020203" pitchFamily="34" charset="0"/>
              </a:rPr>
              <a:t>Micro</a:t>
            </a:r>
          </a:p>
          <a:p>
            <a:r>
              <a:rPr lang="en-US" sz="2000" dirty="0" smtClean="0">
                <a:solidFill>
                  <a:srgbClr val="C00000"/>
                </a:solidFill>
                <a:latin typeface="Gill Sans MT" panose="020B0502020104020203" pitchFamily="34" charset="0"/>
              </a:rPr>
              <a:t>-algae </a:t>
            </a:r>
          </a:p>
        </p:txBody>
      </p:sp>
      <p:grpSp>
        <p:nvGrpSpPr>
          <p:cNvPr id="2" name="Group 1"/>
          <p:cNvGrpSpPr/>
          <p:nvPr/>
        </p:nvGrpSpPr>
        <p:grpSpPr>
          <a:xfrm>
            <a:off x="3231146" y="1939696"/>
            <a:ext cx="5590502" cy="3945760"/>
            <a:chOff x="-2658291" y="2028621"/>
            <a:chExt cx="5590502" cy="3945760"/>
          </a:xfrm>
        </p:grpSpPr>
        <p:grpSp>
          <p:nvGrpSpPr>
            <p:cNvPr id="23" name="Group 22"/>
            <p:cNvGrpSpPr/>
            <p:nvPr/>
          </p:nvGrpSpPr>
          <p:grpSpPr>
            <a:xfrm>
              <a:off x="-2658291" y="2028621"/>
              <a:ext cx="5590502" cy="3945760"/>
              <a:chOff x="134795" y="1812751"/>
              <a:chExt cx="6124902" cy="4241896"/>
            </a:xfrm>
          </p:grpSpPr>
          <p:pic>
            <p:nvPicPr>
              <p:cNvPr id="24" name="Picture 23"/>
              <p:cNvPicPr>
                <a:picLocks noChangeAspect="1"/>
              </p:cNvPicPr>
              <p:nvPr/>
            </p:nvPicPr>
            <p:blipFill rotWithShape="1">
              <a:blip r:embed="rId5"/>
              <a:srcRect t="-209" r="12285" b="209"/>
              <a:stretch/>
            </p:blipFill>
            <p:spPr>
              <a:xfrm>
                <a:off x="134795" y="1958154"/>
                <a:ext cx="6124902" cy="4096493"/>
              </a:xfrm>
              <a:prstGeom prst="rect">
                <a:avLst/>
              </a:prstGeom>
            </p:spPr>
          </p:pic>
          <p:grpSp>
            <p:nvGrpSpPr>
              <p:cNvPr id="25" name="Group 24"/>
              <p:cNvGrpSpPr/>
              <p:nvPr/>
            </p:nvGrpSpPr>
            <p:grpSpPr>
              <a:xfrm>
                <a:off x="2306592" y="1812751"/>
                <a:ext cx="1935894" cy="2191265"/>
                <a:chOff x="2306592" y="1812751"/>
                <a:chExt cx="1935894" cy="2191265"/>
              </a:xfrm>
            </p:grpSpPr>
            <p:sp>
              <p:nvSpPr>
                <p:cNvPr id="26" name="Isosceles Triangle 25"/>
                <p:cNvSpPr/>
                <p:nvPr/>
              </p:nvSpPr>
              <p:spPr>
                <a:xfrm rot="10800000">
                  <a:off x="2306592" y="1812751"/>
                  <a:ext cx="1617707" cy="219126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591697" y="1955773"/>
                  <a:ext cx="650789" cy="3837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Right Arrow 17"/>
            <p:cNvSpPr/>
            <p:nvPr/>
          </p:nvSpPr>
          <p:spPr>
            <a:xfrm rot="17409597">
              <a:off x="-740419" y="4847302"/>
              <a:ext cx="900535" cy="503581"/>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6403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1104" y="269561"/>
            <a:ext cx="8472596" cy="1569660"/>
          </a:xfrm>
          <a:prstGeom prst="rect">
            <a:avLst/>
          </a:prstGeom>
        </p:spPr>
        <p:txBody>
          <a:bodyPr wrap="square">
            <a:spAutoFit/>
          </a:bodyPr>
          <a:lstStyle/>
          <a:p>
            <a:r>
              <a:rPr lang="en-US" sz="3200" b="1" dirty="0" smtClean="0">
                <a:solidFill>
                  <a:srgbClr val="00642D"/>
                </a:solidFill>
                <a:latin typeface="Gill Sans MT" panose="020B0502020104020203" pitchFamily="34" charset="0"/>
              </a:rPr>
              <a:t>DESIGNING FUTURE SUSTAINABLE ALGAL BIOFUEL PRODUCTION FACILITIES</a:t>
            </a:r>
            <a:endParaRPr lang="en-US" sz="3200" dirty="0">
              <a:solidFill>
                <a:schemeClr val="accent6">
                  <a:lumMod val="50000"/>
                </a:schemeClr>
              </a:solidFill>
              <a:latin typeface="Gill Sans MT" panose="020B0502020104020203" pitchFamily="34" charset="0"/>
            </a:endParaRPr>
          </a:p>
        </p:txBody>
      </p:sp>
      <p:sp>
        <p:nvSpPr>
          <p:cNvPr id="4" name="Rectangle 3"/>
          <p:cNvSpPr/>
          <p:nvPr/>
        </p:nvSpPr>
        <p:spPr>
          <a:xfrm>
            <a:off x="-871470" y="4071068"/>
            <a:ext cx="11219290" cy="1653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elated image"/>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6000"/>
                    </a14:imgEffect>
                    <a14:imgEffect>
                      <a14:brightnessContrast bright="40000" contrast="17000"/>
                    </a14:imgEffect>
                  </a14:imgLayer>
                </a14:imgProps>
              </a:ext>
              <a:ext uri="{28A0092B-C50C-407E-A947-70E740481C1C}">
                <a14:useLocalDpi xmlns:a14="http://schemas.microsoft.com/office/drawing/2010/main" val="0"/>
              </a:ext>
            </a:extLst>
          </a:blip>
          <a:srcRect/>
          <a:stretch>
            <a:fillRect/>
          </a:stretch>
        </p:blipFill>
        <p:spPr bwMode="auto">
          <a:xfrm>
            <a:off x="0" y="3134367"/>
            <a:ext cx="9144000" cy="59150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663" y="3057868"/>
            <a:ext cx="10122011" cy="1335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age result for US DOE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3063" y="3134367"/>
            <a:ext cx="2574325" cy="64718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7164" y="2021869"/>
            <a:ext cx="8349672" cy="1154162"/>
          </a:xfrm>
          <a:prstGeom prst="rect">
            <a:avLst/>
          </a:prstGeom>
        </p:spPr>
        <p:txBody>
          <a:bodyPr wrap="square">
            <a:spAutoFit/>
          </a:bodyPr>
          <a:lstStyle/>
          <a:p>
            <a:pPr marR="0" lvl="0">
              <a:lnSpc>
                <a:spcPct val="115000"/>
              </a:lnSpc>
              <a:spcBef>
                <a:spcPts val="0"/>
              </a:spcBef>
              <a:spcAft>
                <a:spcPts val="0"/>
              </a:spcAft>
            </a:pPr>
            <a:endParaRPr lang="en-US" sz="2000" dirty="0" smtClean="0">
              <a:solidFill>
                <a:srgbClr val="00642D"/>
              </a:solidFill>
              <a:latin typeface="Gill Sans MT" panose="020B0502020104020203" pitchFamily="34" charset="0"/>
              <a:ea typeface="Calibri" panose="020F0502020204030204" pitchFamily="34" charset="0"/>
              <a:cs typeface="Calibri" panose="020F0502020204030204" pitchFamily="34" charset="0"/>
            </a:endParaRPr>
          </a:p>
          <a:p>
            <a:pPr marR="0" lvl="0">
              <a:lnSpc>
                <a:spcPct val="115000"/>
              </a:lnSpc>
              <a:spcBef>
                <a:spcPts val="0"/>
              </a:spcBef>
              <a:spcAft>
                <a:spcPts val="0"/>
              </a:spcAft>
            </a:pPr>
            <a:r>
              <a:rPr lang="en-US" sz="2000" dirty="0" smtClean="0">
                <a:solidFill>
                  <a:srgbClr val="00642D"/>
                </a:solidFill>
                <a:latin typeface="Gill Sans MT" panose="020B0502020104020203" pitchFamily="34" charset="0"/>
                <a:ea typeface="Calibri" panose="020F0502020204030204" pitchFamily="34" charset="0"/>
                <a:cs typeface="Calibri" panose="020F0502020204030204" pitchFamily="34" charset="0"/>
              </a:rPr>
              <a:t>U.S. Dept. of Energy </a:t>
            </a:r>
            <a:r>
              <a:rPr lang="en-US" sz="2000" dirty="0">
                <a:solidFill>
                  <a:srgbClr val="00642D"/>
                </a:solidFill>
                <a:latin typeface="Gill Sans MT" panose="020B0502020104020203" pitchFamily="34" charset="0"/>
                <a:ea typeface="Calibri" panose="020F0502020204030204" pitchFamily="34" charset="0"/>
                <a:cs typeface="Calibri" panose="020F0502020204030204" pitchFamily="34" charset="0"/>
              </a:rPr>
              <a:t>Productivity Enhanced Algae and Took-Kits (PEAK</a:t>
            </a:r>
            <a:r>
              <a:rPr lang="en-US" sz="2000" dirty="0" smtClean="0">
                <a:solidFill>
                  <a:srgbClr val="00642D"/>
                </a:solidFill>
                <a:latin typeface="Gill Sans MT" panose="020B0502020104020203" pitchFamily="34" charset="0"/>
                <a:ea typeface="Calibri" panose="020F0502020204030204" pitchFamily="34" charset="0"/>
                <a:cs typeface="Calibri" panose="020F0502020204030204" pitchFamily="34" charset="0"/>
              </a:rPr>
              <a:t>)</a:t>
            </a:r>
            <a:endParaRPr lang="en-US" sz="2000" dirty="0">
              <a:solidFill>
                <a:srgbClr val="00642D"/>
              </a:solidFill>
              <a:latin typeface="Gill Sans MT" panose="020B0502020104020203" pitchFamily="34" charset="0"/>
              <a:ea typeface="Calibri" panose="020F0502020204030204" pitchFamily="34" charset="0"/>
              <a:cs typeface="Calibri" panose="020F0502020204030204" pitchFamily="34" charset="0"/>
            </a:endParaRPr>
          </a:p>
          <a:p>
            <a:pPr marR="0" lvl="0">
              <a:lnSpc>
                <a:spcPct val="115000"/>
              </a:lnSpc>
              <a:spcBef>
                <a:spcPts val="0"/>
              </a:spcBef>
              <a:spcAft>
                <a:spcPts val="0"/>
              </a:spcAft>
            </a:pPr>
            <a:endParaRPr lang="en-US" sz="2000" dirty="0">
              <a:solidFill>
                <a:srgbClr val="00642D"/>
              </a:solidFill>
              <a:latin typeface="Gill Sans MT" panose="020B0502020104020203"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46966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Curved Connector 35"/>
          <p:cNvCxnSpPr/>
          <p:nvPr/>
        </p:nvCxnSpPr>
        <p:spPr>
          <a:xfrm rot="10800000" flipV="1">
            <a:off x="2129344" y="3891888"/>
            <a:ext cx="1196370" cy="575866"/>
          </a:xfrm>
          <a:prstGeom prst="curvedConnector2">
            <a:avLst/>
          </a:prstGeom>
          <a:ln w="19050">
            <a:solidFill>
              <a:schemeClr val="tx1"/>
            </a:solidFill>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38575" y="469449"/>
            <a:ext cx="3295069" cy="507831"/>
          </a:xfrm>
          <a:prstGeom prst="rect">
            <a:avLst/>
          </a:prstGeom>
          <a:solidFill>
            <a:srgbClr val="C00000"/>
          </a:solidFill>
        </p:spPr>
        <p:txBody>
          <a:bodyPr wrap="none" rtlCol="0">
            <a:spAutoFit/>
          </a:bodyPr>
          <a:lstStyle/>
          <a:p>
            <a:r>
              <a:rPr lang="en-US" sz="2700" dirty="0">
                <a:ln w="22225">
                  <a:noFill/>
                  <a:prstDash val="solid"/>
                </a:ln>
                <a:solidFill>
                  <a:schemeClr val="bg1"/>
                </a:solidFill>
                <a:effectLst>
                  <a:outerShdw blurRad="38100" dist="38100" dir="2700000" algn="tl">
                    <a:srgbClr val="000000">
                      <a:alpha val="43137"/>
                    </a:srgbClr>
                  </a:outerShdw>
                </a:effectLst>
                <a:latin typeface="Gill Sans MT" panose="020B0502020104020203" pitchFamily="34" charset="0"/>
              </a:rPr>
              <a:t>Algal Biofuel Pathways</a:t>
            </a:r>
          </a:p>
        </p:txBody>
      </p:sp>
      <p:sp>
        <p:nvSpPr>
          <p:cNvPr id="3" name="Rounded Rectangle 2"/>
          <p:cNvSpPr/>
          <p:nvPr/>
        </p:nvSpPr>
        <p:spPr>
          <a:xfrm>
            <a:off x="2859821" y="1982550"/>
            <a:ext cx="1650856" cy="724437"/>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Gill Sans MT" panose="020B0502020104020203" pitchFamily="34" charset="0"/>
            </a:endParaRPr>
          </a:p>
        </p:txBody>
      </p:sp>
      <p:sp>
        <p:nvSpPr>
          <p:cNvPr id="4" name="TextBox 3"/>
          <p:cNvSpPr txBox="1"/>
          <p:nvPr/>
        </p:nvSpPr>
        <p:spPr>
          <a:xfrm>
            <a:off x="2897371" y="2131954"/>
            <a:ext cx="1501913" cy="400110"/>
          </a:xfrm>
          <a:prstGeom prst="rect">
            <a:avLst/>
          </a:prstGeom>
          <a:noFill/>
        </p:spPr>
        <p:txBody>
          <a:bodyPr wrap="square" rtlCol="0">
            <a:spAutoFit/>
          </a:bodyPr>
          <a:lstStyle/>
          <a:p>
            <a:r>
              <a:rPr lang="en-US" sz="2000" b="1" dirty="0">
                <a:latin typeface="Gill Sans MT" panose="020B0502020104020203" pitchFamily="34" charset="0"/>
              </a:rPr>
              <a:t>Cultivation</a:t>
            </a:r>
          </a:p>
        </p:txBody>
      </p:sp>
      <p:sp>
        <p:nvSpPr>
          <p:cNvPr id="7" name="Rounded Rectangle 6"/>
          <p:cNvSpPr/>
          <p:nvPr/>
        </p:nvSpPr>
        <p:spPr>
          <a:xfrm>
            <a:off x="2859821" y="2772066"/>
            <a:ext cx="1650856" cy="724437"/>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Gill Sans MT" panose="020B0502020104020203" pitchFamily="34" charset="0"/>
            </a:endParaRPr>
          </a:p>
        </p:txBody>
      </p:sp>
      <p:sp>
        <p:nvSpPr>
          <p:cNvPr id="8" name="TextBox 7"/>
          <p:cNvSpPr txBox="1"/>
          <p:nvPr/>
        </p:nvSpPr>
        <p:spPr>
          <a:xfrm>
            <a:off x="2940711" y="2932823"/>
            <a:ext cx="1500151" cy="400110"/>
          </a:xfrm>
          <a:prstGeom prst="rect">
            <a:avLst/>
          </a:prstGeom>
          <a:noFill/>
        </p:spPr>
        <p:txBody>
          <a:bodyPr wrap="square" rtlCol="0">
            <a:spAutoFit/>
          </a:bodyPr>
          <a:lstStyle/>
          <a:p>
            <a:r>
              <a:rPr lang="en-US" sz="2000" b="1" dirty="0">
                <a:latin typeface="Gill Sans MT" panose="020B0502020104020203" pitchFamily="34" charset="0"/>
              </a:rPr>
              <a:t>Harvesting</a:t>
            </a:r>
          </a:p>
        </p:txBody>
      </p:sp>
      <p:sp>
        <p:nvSpPr>
          <p:cNvPr id="9" name="Rounded Rectangle 8"/>
          <p:cNvSpPr/>
          <p:nvPr/>
        </p:nvSpPr>
        <p:spPr>
          <a:xfrm>
            <a:off x="2874263" y="3572513"/>
            <a:ext cx="1650856" cy="724437"/>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Gill Sans MT" panose="020B0502020104020203" pitchFamily="34" charset="0"/>
            </a:endParaRPr>
          </a:p>
        </p:txBody>
      </p:sp>
      <p:sp>
        <p:nvSpPr>
          <p:cNvPr id="6" name="TextBox 5"/>
          <p:cNvSpPr txBox="1"/>
          <p:nvPr/>
        </p:nvSpPr>
        <p:spPr>
          <a:xfrm>
            <a:off x="2906163" y="3721501"/>
            <a:ext cx="1541204" cy="400110"/>
          </a:xfrm>
          <a:prstGeom prst="rect">
            <a:avLst/>
          </a:prstGeom>
          <a:noFill/>
        </p:spPr>
        <p:txBody>
          <a:bodyPr wrap="square" rtlCol="0">
            <a:spAutoFit/>
          </a:bodyPr>
          <a:lstStyle/>
          <a:p>
            <a:r>
              <a:rPr lang="en-US" sz="2000" b="1" dirty="0">
                <a:latin typeface="Gill Sans MT" panose="020B0502020104020203" pitchFamily="34" charset="0"/>
              </a:rPr>
              <a:t>Conversion</a:t>
            </a:r>
          </a:p>
        </p:txBody>
      </p:sp>
      <p:sp>
        <p:nvSpPr>
          <p:cNvPr id="13" name="TextBox 12"/>
          <p:cNvSpPr txBox="1"/>
          <p:nvPr/>
        </p:nvSpPr>
        <p:spPr>
          <a:xfrm>
            <a:off x="5168727" y="1838958"/>
            <a:ext cx="855362" cy="400110"/>
          </a:xfrm>
          <a:prstGeom prst="rect">
            <a:avLst/>
          </a:prstGeom>
          <a:noFill/>
        </p:spPr>
        <p:txBody>
          <a:bodyPr wrap="none" rtlCol="0">
            <a:spAutoFit/>
          </a:bodyPr>
          <a:lstStyle/>
          <a:p>
            <a:r>
              <a:rPr lang="en-US" sz="2000" dirty="0">
                <a:latin typeface="Gill Sans MT" panose="020B0502020104020203" pitchFamily="34" charset="0"/>
              </a:rPr>
              <a:t>Water</a:t>
            </a:r>
          </a:p>
        </p:txBody>
      </p:sp>
      <p:sp>
        <p:nvSpPr>
          <p:cNvPr id="14" name="TextBox 13"/>
          <p:cNvSpPr txBox="1"/>
          <p:nvPr/>
        </p:nvSpPr>
        <p:spPr>
          <a:xfrm>
            <a:off x="5184352" y="2145992"/>
            <a:ext cx="1191352" cy="400110"/>
          </a:xfrm>
          <a:prstGeom prst="rect">
            <a:avLst/>
          </a:prstGeom>
          <a:noFill/>
        </p:spPr>
        <p:txBody>
          <a:bodyPr wrap="none" rtlCol="0">
            <a:spAutoFit/>
          </a:bodyPr>
          <a:lstStyle/>
          <a:p>
            <a:r>
              <a:rPr lang="en-US" sz="2000" dirty="0">
                <a:latin typeface="Gill Sans MT" panose="020B0502020104020203" pitchFamily="34" charset="0"/>
              </a:rPr>
              <a:t>Nutrients</a:t>
            </a:r>
          </a:p>
        </p:txBody>
      </p:sp>
      <p:sp>
        <p:nvSpPr>
          <p:cNvPr id="15" name="TextBox 14"/>
          <p:cNvSpPr txBox="1"/>
          <p:nvPr/>
        </p:nvSpPr>
        <p:spPr>
          <a:xfrm>
            <a:off x="5186351" y="2956365"/>
            <a:ext cx="891911" cy="400110"/>
          </a:xfrm>
          <a:prstGeom prst="rect">
            <a:avLst/>
          </a:prstGeom>
          <a:noFill/>
        </p:spPr>
        <p:txBody>
          <a:bodyPr wrap="none" rtlCol="0">
            <a:spAutoFit/>
          </a:bodyPr>
          <a:lstStyle/>
          <a:p>
            <a:r>
              <a:rPr lang="en-US" sz="2000" dirty="0">
                <a:latin typeface="Gill Sans MT" panose="020B0502020104020203" pitchFamily="34" charset="0"/>
              </a:rPr>
              <a:t>Energy</a:t>
            </a:r>
          </a:p>
        </p:txBody>
      </p:sp>
      <p:sp>
        <p:nvSpPr>
          <p:cNvPr id="17" name="TextBox 16"/>
          <p:cNvSpPr txBox="1"/>
          <p:nvPr/>
        </p:nvSpPr>
        <p:spPr>
          <a:xfrm>
            <a:off x="5205136" y="3722243"/>
            <a:ext cx="891911" cy="400110"/>
          </a:xfrm>
          <a:prstGeom prst="rect">
            <a:avLst/>
          </a:prstGeom>
          <a:noFill/>
        </p:spPr>
        <p:txBody>
          <a:bodyPr wrap="none" rtlCol="0">
            <a:spAutoFit/>
          </a:bodyPr>
          <a:lstStyle/>
          <a:p>
            <a:r>
              <a:rPr lang="en-US" sz="2000" dirty="0">
                <a:latin typeface="Gill Sans MT" panose="020B0502020104020203" pitchFamily="34" charset="0"/>
              </a:rPr>
              <a:t>Energy</a:t>
            </a:r>
          </a:p>
        </p:txBody>
      </p:sp>
      <p:sp>
        <p:nvSpPr>
          <p:cNvPr id="21" name="TextBox 20"/>
          <p:cNvSpPr txBox="1"/>
          <p:nvPr/>
        </p:nvSpPr>
        <p:spPr>
          <a:xfrm>
            <a:off x="5186351" y="2466433"/>
            <a:ext cx="891911" cy="400110"/>
          </a:xfrm>
          <a:prstGeom prst="rect">
            <a:avLst/>
          </a:prstGeom>
          <a:noFill/>
        </p:spPr>
        <p:txBody>
          <a:bodyPr wrap="none" rtlCol="0">
            <a:spAutoFit/>
          </a:bodyPr>
          <a:lstStyle/>
          <a:p>
            <a:r>
              <a:rPr lang="en-US" sz="2000" dirty="0">
                <a:latin typeface="Gill Sans MT" panose="020B0502020104020203" pitchFamily="34" charset="0"/>
              </a:rPr>
              <a:t>Energy</a:t>
            </a:r>
          </a:p>
        </p:txBody>
      </p:sp>
      <p:sp>
        <p:nvSpPr>
          <p:cNvPr id="43" name="Right Arrow 42"/>
          <p:cNvSpPr/>
          <p:nvPr/>
        </p:nvSpPr>
        <p:spPr>
          <a:xfrm flipH="1">
            <a:off x="4573077" y="2171486"/>
            <a:ext cx="468515" cy="314807"/>
          </a:xfrm>
          <a:prstGeom prst="rightArrow">
            <a:avLst/>
          </a:prstGeom>
          <a:solidFill>
            <a:schemeClr val="accent4">
              <a:lumMod val="60000"/>
              <a:lumOff val="4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Gill Sans MT" panose="020B0502020104020203" pitchFamily="34" charset="0"/>
            </a:endParaRPr>
          </a:p>
        </p:txBody>
      </p:sp>
      <p:sp>
        <p:nvSpPr>
          <p:cNvPr id="47" name="Right Arrow 46"/>
          <p:cNvSpPr/>
          <p:nvPr/>
        </p:nvSpPr>
        <p:spPr>
          <a:xfrm flipH="1">
            <a:off x="4578699" y="3006715"/>
            <a:ext cx="468515" cy="314807"/>
          </a:xfrm>
          <a:prstGeom prst="rightArrow">
            <a:avLst/>
          </a:prstGeom>
          <a:solidFill>
            <a:schemeClr val="accent4">
              <a:lumMod val="60000"/>
              <a:lumOff val="4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Gill Sans MT" panose="020B0502020104020203" pitchFamily="34" charset="0"/>
            </a:endParaRPr>
          </a:p>
        </p:txBody>
      </p:sp>
      <p:sp>
        <p:nvSpPr>
          <p:cNvPr id="48" name="Right Arrow 47"/>
          <p:cNvSpPr/>
          <p:nvPr/>
        </p:nvSpPr>
        <p:spPr>
          <a:xfrm flipH="1">
            <a:off x="4580129" y="3740496"/>
            <a:ext cx="468515" cy="314807"/>
          </a:xfrm>
          <a:prstGeom prst="rightArrow">
            <a:avLst/>
          </a:prstGeom>
          <a:solidFill>
            <a:schemeClr val="accent4">
              <a:lumMod val="60000"/>
              <a:lumOff val="4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Gill Sans MT" panose="020B0502020104020203" pitchFamily="34" charset="0"/>
            </a:endParaRPr>
          </a:p>
        </p:txBody>
      </p:sp>
      <p:sp>
        <p:nvSpPr>
          <p:cNvPr id="62" name="TextBox 61"/>
          <p:cNvSpPr txBox="1"/>
          <p:nvPr/>
        </p:nvSpPr>
        <p:spPr>
          <a:xfrm>
            <a:off x="5562713" y="2888287"/>
            <a:ext cx="1868715" cy="1323439"/>
          </a:xfrm>
          <a:prstGeom prst="rect">
            <a:avLst/>
          </a:prstGeom>
          <a:noFill/>
        </p:spPr>
        <p:txBody>
          <a:bodyPr wrap="square" rtlCol="0">
            <a:spAutoFit/>
          </a:bodyPr>
          <a:lstStyle/>
          <a:p>
            <a:pPr algn="ctr">
              <a:spcAft>
                <a:spcPts val="900"/>
              </a:spcAft>
            </a:pPr>
            <a:r>
              <a:rPr lang="en-US" sz="2000" dirty="0" smtClean="0">
                <a:solidFill>
                  <a:srgbClr val="C00000"/>
                </a:solidFill>
                <a:latin typeface="Gill Sans MT" panose="020B0502020104020203" pitchFamily="34" charset="0"/>
              </a:rPr>
              <a:t>Closed Loop Systems &amp; Industrial Ecology</a:t>
            </a:r>
            <a:endParaRPr lang="en-US" sz="2000" dirty="0">
              <a:solidFill>
                <a:srgbClr val="C00000"/>
              </a:solidFill>
              <a:latin typeface="Gill Sans MT" panose="020B0502020104020203" pitchFamily="34" charset="0"/>
            </a:endParaRPr>
          </a:p>
        </p:txBody>
      </p:sp>
      <p:cxnSp>
        <p:nvCxnSpPr>
          <p:cNvPr id="63" name="Curved Connector 62"/>
          <p:cNvCxnSpPr>
            <a:stCxn id="7" idx="3"/>
            <a:endCxn id="3" idx="3"/>
          </p:cNvCxnSpPr>
          <p:nvPr/>
        </p:nvCxnSpPr>
        <p:spPr>
          <a:xfrm flipV="1">
            <a:off x="4510677" y="2344769"/>
            <a:ext cx="12700" cy="789516"/>
          </a:xfrm>
          <a:prstGeom prst="curvedConnector3">
            <a:avLst>
              <a:gd name="adj1" fmla="val 1800000"/>
            </a:avLst>
          </a:prstGeom>
          <a:ln w="1905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5090911" y="4637494"/>
            <a:ext cx="2569586" cy="646331"/>
          </a:xfrm>
          <a:prstGeom prst="rect">
            <a:avLst/>
          </a:prstGeom>
          <a:noFill/>
        </p:spPr>
        <p:txBody>
          <a:bodyPr wrap="square" rtlCol="0">
            <a:spAutoFit/>
          </a:bodyPr>
          <a:lstStyle/>
          <a:p>
            <a:r>
              <a:rPr lang="en-US" b="1" dirty="0">
                <a:latin typeface="Gill Sans MT" panose="020B0502020104020203" pitchFamily="34" charset="0"/>
              </a:rPr>
              <a:t>Global Warming </a:t>
            </a:r>
            <a:r>
              <a:rPr lang="en-US" b="1" dirty="0" smtClean="0">
                <a:latin typeface="Gill Sans MT" panose="020B0502020104020203" pitchFamily="34" charset="0"/>
              </a:rPr>
              <a:t>Potential </a:t>
            </a:r>
            <a:r>
              <a:rPr lang="en-US" dirty="0" smtClean="0">
                <a:latin typeface="Gill Sans MT" panose="020B0502020104020203" pitchFamily="34" charset="0"/>
              </a:rPr>
              <a:t>(% </a:t>
            </a:r>
            <a:r>
              <a:rPr lang="en-US" dirty="0">
                <a:latin typeface="Gill Sans MT" panose="020B0502020104020203" pitchFamily="34" charset="0"/>
              </a:rPr>
              <a:t>of diesel)</a:t>
            </a:r>
          </a:p>
        </p:txBody>
      </p:sp>
      <p:sp>
        <p:nvSpPr>
          <p:cNvPr id="25" name="TextBox 24"/>
          <p:cNvSpPr txBox="1"/>
          <p:nvPr/>
        </p:nvSpPr>
        <p:spPr>
          <a:xfrm>
            <a:off x="532956" y="4625055"/>
            <a:ext cx="2017822" cy="646331"/>
          </a:xfrm>
          <a:prstGeom prst="rect">
            <a:avLst/>
          </a:prstGeom>
          <a:noFill/>
        </p:spPr>
        <p:txBody>
          <a:bodyPr wrap="square" rtlCol="0">
            <a:spAutoFit/>
          </a:bodyPr>
          <a:lstStyle/>
          <a:p>
            <a:r>
              <a:rPr lang="en-US" b="1" dirty="0">
                <a:latin typeface="Gill Sans MT" panose="020B0502020104020203" pitchFamily="34" charset="0"/>
              </a:rPr>
              <a:t>Minimum Fuel</a:t>
            </a:r>
          </a:p>
          <a:p>
            <a:r>
              <a:rPr lang="en-US" b="1" dirty="0" smtClean="0">
                <a:latin typeface="Gill Sans MT" panose="020B0502020104020203" pitchFamily="34" charset="0"/>
              </a:rPr>
              <a:t>Price </a:t>
            </a:r>
            <a:r>
              <a:rPr lang="en-US" dirty="0" smtClean="0">
                <a:latin typeface="Gill Sans MT" panose="020B0502020104020203" pitchFamily="34" charset="0"/>
              </a:rPr>
              <a:t>($/</a:t>
            </a:r>
            <a:r>
              <a:rPr lang="en-US" dirty="0" err="1">
                <a:latin typeface="Gill Sans MT" panose="020B0502020104020203" pitchFamily="34" charset="0"/>
              </a:rPr>
              <a:t>gge</a:t>
            </a:r>
            <a:r>
              <a:rPr lang="en-US" dirty="0">
                <a:latin typeface="Gill Sans MT" panose="020B0502020104020203" pitchFamily="34" charset="0"/>
              </a:rPr>
              <a:t>)</a:t>
            </a:r>
          </a:p>
        </p:txBody>
      </p:sp>
      <p:cxnSp>
        <p:nvCxnSpPr>
          <p:cNvPr id="34" name="Curved Connector 33"/>
          <p:cNvCxnSpPr>
            <a:stCxn id="7" idx="1"/>
          </p:cNvCxnSpPr>
          <p:nvPr/>
        </p:nvCxnSpPr>
        <p:spPr>
          <a:xfrm rot="10800000" flipV="1">
            <a:off x="1778291" y="3134285"/>
            <a:ext cx="1081531" cy="1319728"/>
          </a:xfrm>
          <a:prstGeom prst="curvedConnector2">
            <a:avLst/>
          </a:prstGeom>
          <a:ln w="19050">
            <a:solidFill>
              <a:schemeClr val="tx1"/>
            </a:solidFill>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3" idx="1"/>
          </p:cNvCxnSpPr>
          <p:nvPr/>
        </p:nvCxnSpPr>
        <p:spPr>
          <a:xfrm rot="10800000" flipV="1">
            <a:off x="1312399" y="2344769"/>
            <a:ext cx="1547422" cy="2109244"/>
          </a:xfrm>
          <a:prstGeom prst="curvedConnector2">
            <a:avLst/>
          </a:prstGeom>
          <a:ln w="19050">
            <a:solidFill>
              <a:schemeClr val="tx1"/>
            </a:solidFill>
            <a:prstDash val="dash"/>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77016" y="1616136"/>
            <a:ext cx="1739575" cy="2062103"/>
          </a:xfrm>
          <a:prstGeom prst="rect">
            <a:avLst/>
          </a:prstGeom>
          <a:solidFill>
            <a:schemeClr val="bg1"/>
          </a:solidFill>
        </p:spPr>
        <p:txBody>
          <a:bodyPr wrap="square" rtlCol="0">
            <a:spAutoFit/>
          </a:bodyPr>
          <a:lstStyle/>
          <a:p>
            <a:r>
              <a:rPr lang="en-US" sz="2400" dirty="0">
                <a:solidFill>
                  <a:srgbClr val="C00000"/>
                </a:solidFill>
                <a:latin typeface="Gill Sans MT" panose="020B0502020104020203" pitchFamily="34" charset="0"/>
              </a:rPr>
              <a:t>High Value Products</a:t>
            </a:r>
          </a:p>
          <a:p>
            <a:r>
              <a:rPr lang="en-US" sz="2000" dirty="0">
                <a:latin typeface="Gill Sans MT" panose="020B0502020104020203" pitchFamily="34" charset="0"/>
              </a:rPr>
              <a:t>(chemicals, nutraceuticals, animal feed, etc.) </a:t>
            </a:r>
          </a:p>
        </p:txBody>
      </p:sp>
      <p:pic>
        <p:nvPicPr>
          <p:cNvPr id="33" name="Picture 32" descr="Image result for wastewater treatment plant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121" y="1770320"/>
            <a:ext cx="1934437" cy="1117137"/>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Curved Connector 21"/>
          <p:cNvCxnSpPr>
            <a:stCxn id="9" idx="2"/>
          </p:cNvCxnSpPr>
          <p:nvPr/>
        </p:nvCxnSpPr>
        <p:spPr>
          <a:xfrm rot="5400000">
            <a:off x="2743175" y="3963120"/>
            <a:ext cx="622687" cy="1290347"/>
          </a:xfrm>
          <a:prstGeom prst="curvedConnector2">
            <a:avLst/>
          </a:prstGeom>
          <a:ln w="762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Curved Connector 48"/>
          <p:cNvCxnSpPr>
            <a:stCxn id="9" idx="2"/>
          </p:cNvCxnSpPr>
          <p:nvPr/>
        </p:nvCxnSpPr>
        <p:spPr>
          <a:xfrm rot="16200000" flipH="1">
            <a:off x="3925184" y="4071456"/>
            <a:ext cx="663711" cy="1114697"/>
          </a:xfrm>
          <a:prstGeom prst="curvedConnector2">
            <a:avLst/>
          </a:prstGeom>
          <a:ln w="762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5" name="Curved Connector 64"/>
          <p:cNvCxnSpPr/>
          <p:nvPr/>
        </p:nvCxnSpPr>
        <p:spPr>
          <a:xfrm flipH="1" flipV="1">
            <a:off x="4508935" y="2356310"/>
            <a:ext cx="14442" cy="1589963"/>
          </a:xfrm>
          <a:prstGeom prst="curvedConnector3">
            <a:avLst>
              <a:gd name="adj1" fmla="val -4434919"/>
            </a:avLst>
          </a:prstGeom>
          <a:ln w="1905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6690828" y="1367004"/>
            <a:ext cx="2238433" cy="369332"/>
          </a:xfrm>
          <a:prstGeom prst="rect">
            <a:avLst/>
          </a:prstGeom>
          <a:noFill/>
        </p:spPr>
        <p:txBody>
          <a:bodyPr wrap="none" rtlCol="0">
            <a:spAutoFit/>
          </a:bodyPr>
          <a:lstStyle/>
          <a:p>
            <a:r>
              <a:rPr lang="en-US" dirty="0" smtClean="0">
                <a:latin typeface="Gill Sans MT" panose="020B0502020104020203" pitchFamily="34" charset="0"/>
              </a:rPr>
              <a:t>Municipal Wastewater</a:t>
            </a:r>
            <a:endParaRPr lang="en-US" dirty="0">
              <a:latin typeface="Gill Sans MT" panose="020B0502020104020203" pitchFamily="34" charset="0"/>
            </a:endParaRPr>
          </a:p>
        </p:txBody>
      </p:sp>
      <p:cxnSp>
        <p:nvCxnSpPr>
          <p:cNvPr id="95" name="Straight Arrow Connector 94"/>
          <p:cNvCxnSpPr/>
          <p:nvPr/>
        </p:nvCxnSpPr>
        <p:spPr>
          <a:xfrm flipH="1">
            <a:off x="4535527" y="2375033"/>
            <a:ext cx="2196044" cy="1"/>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53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3"/>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21" grpId="0"/>
      <p:bldP spid="43" grpId="0" animBg="1"/>
      <p:bldP spid="47" grpId="0" animBg="1"/>
      <p:bldP spid="48" grpId="0" animBg="1"/>
      <p:bldP spid="62" grpId="0"/>
      <p:bldP spid="9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ounded Rectangle 72"/>
          <p:cNvSpPr/>
          <p:nvPr/>
        </p:nvSpPr>
        <p:spPr>
          <a:xfrm>
            <a:off x="3820867" y="6094256"/>
            <a:ext cx="2293302" cy="559015"/>
          </a:xfrm>
          <a:prstGeom prst="roundRect">
            <a:avLst/>
          </a:prstGeom>
          <a:solidFill>
            <a:srgbClr val="F9F9F9"/>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60538" y="306993"/>
            <a:ext cx="5126212" cy="507831"/>
          </a:xfrm>
          <a:prstGeom prst="rect">
            <a:avLst/>
          </a:prstGeom>
          <a:solidFill>
            <a:srgbClr val="C00000"/>
          </a:solidFill>
        </p:spPr>
        <p:txBody>
          <a:bodyPr wrap="none" rtlCol="0">
            <a:spAutoFit/>
          </a:bodyPr>
          <a:lstStyle/>
          <a:p>
            <a:r>
              <a:rPr lang="en-US" sz="2700" dirty="0" smtClean="0">
                <a:ln w="22225">
                  <a:noFill/>
                  <a:prstDash val="solid"/>
                </a:ln>
                <a:solidFill>
                  <a:schemeClr val="bg1"/>
                </a:solidFill>
                <a:effectLst>
                  <a:outerShdw blurRad="38100" dist="38100" dir="2700000" algn="tl">
                    <a:srgbClr val="000000">
                      <a:alpha val="43137"/>
                    </a:srgbClr>
                  </a:outerShdw>
                </a:effectLst>
                <a:latin typeface="Gill Sans MT" panose="020B0502020104020203" pitchFamily="34" charset="0"/>
              </a:rPr>
              <a:t>Multi-objective Optimal Plant Siting</a:t>
            </a:r>
            <a:endParaRPr lang="en-US" sz="2700" dirty="0">
              <a:ln w="22225">
                <a:noFill/>
                <a:prstDash val="solid"/>
              </a:ln>
              <a:solidFill>
                <a:schemeClr val="bg1"/>
              </a:solidFill>
              <a:effectLst>
                <a:outerShdw blurRad="38100" dist="38100" dir="2700000" algn="tl">
                  <a:srgbClr val="000000">
                    <a:alpha val="43137"/>
                  </a:srgbClr>
                </a:outerShdw>
              </a:effectLst>
              <a:latin typeface="Gill Sans MT" panose="020B0502020104020203" pitchFamily="34" charset="0"/>
            </a:endParaRPr>
          </a:p>
        </p:txBody>
      </p:sp>
      <p:grpSp>
        <p:nvGrpSpPr>
          <p:cNvPr id="41" name="Group 40"/>
          <p:cNvGrpSpPr/>
          <p:nvPr/>
        </p:nvGrpSpPr>
        <p:grpSpPr>
          <a:xfrm>
            <a:off x="1767976" y="1640344"/>
            <a:ext cx="5383170" cy="4083848"/>
            <a:chOff x="79224" y="1162285"/>
            <a:chExt cx="4709681" cy="3660312"/>
          </a:xfrm>
        </p:grpSpPr>
        <p:pic>
          <p:nvPicPr>
            <p:cNvPr id="26" name="Picture 25"/>
            <p:cNvPicPr>
              <a:picLocks noChangeAspect="1"/>
            </p:cNvPicPr>
            <p:nvPr/>
          </p:nvPicPr>
          <p:blipFill rotWithShape="1">
            <a:blip r:embed="rId3"/>
            <a:srcRect l="57078"/>
            <a:stretch/>
          </p:blipFill>
          <p:spPr>
            <a:xfrm>
              <a:off x="2464722" y="1210389"/>
              <a:ext cx="2324183" cy="3612208"/>
            </a:xfrm>
            <a:prstGeom prst="rect">
              <a:avLst/>
            </a:prstGeom>
          </p:spPr>
        </p:pic>
        <p:pic>
          <p:nvPicPr>
            <p:cNvPr id="27" name="Picture 26"/>
            <p:cNvPicPr>
              <a:picLocks noChangeAspect="1"/>
            </p:cNvPicPr>
            <p:nvPr/>
          </p:nvPicPr>
          <p:blipFill rotWithShape="1">
            <a:blip r:embed="rId4"/>
            <a:srcRect r="53981"/>
            <a:stretch/>
          </p:blipFill>
          <p:spPr>
            <a:xfrm>
              <a:off x="79224" y="1162285"/>
              <a:ext cx="2501076" cy="3626215"/>
            </a:xfrm>
            <a:prstGeom prst="rect">
              <a:avLst/>
            </a:prstGeom>
          </p:spPr>
        </p:pic>
        <p:sp>
          <p:nvSpPr>
            <p:cNvPr id="28" name="Rectangle 27"/>
            <p:cNvSpPr/>
            <p:nvPr/>
          </p:nvSpPr>
          <p:spPr>
            <a:xfrm>
              <a:off x="1514085" y="2246842"/>
              <a:ext cx="684373" cy="55971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428751" y="4025830"/>
              <a:ext cx="684373" cy="55971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795530" y="4054010"/>
              <a:ext cx="684373" cy="55971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813662" y="2246842"/>
              <a:ext cx="684373" cy="55971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5307480" y="732367"/>
            <a:ext cx="3436523" cy="5448916"/>
            <a:chOff x="5307480" y="732367"/>
            <a:chExt cx="3436523" cy="5448916"/>
          </a:xfrm>
        </p:grpSpPr>
        <p:grpSp>
          <p:nvGrpSpPr>
            <p:cNvPr id="42" name="Group 41"/>
            <p:cNvGrpSpPr/>
            <p:nvPr/>
          </p:nvGrpSpPr>
          <p:grpSpPr>
            <a:xfrm>
              <a:off x="5307480" y="732367"/>
              <a:ext cx="3436523" cy="4871514"/>
              <a:chOff x="5307480" y="732367"/>
              <a:chExt cx="3436523" cy="4871514"/>
            </a:xfrm>
          </p:grpSpPr>
          <p:cxnSp>
            <p:nvCxnSpPr>
              <p:cNvPr id="3" name="Straight Connector 2"/>
              <p:cNvCxnSpPr>
                <a:stCxn id="14" idx="5"/>
                <a:endCxn id="22" idx="1"/>
              </p:cNvCxnSpPr>
              <p:nvPr/>
            </p:nvCxnSpPr>
            <p:spPr>
              <a:xfrm>
                <a:off x="5530477" y="2053557"/>
                <a:ext cx="1325015" cy="104958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16" idx="4"/>
                <a:endCxn id="22" idx="0"/>
              </p:cNvCxnSpPr>
              <p:nvPr/>
            </p:nvCxnSpPr>
            <p:spPr>
              <a:xfrm>
                <a:off x="6787905" y="1910100"/>
                <a:ext cx="159956" cy="115478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a:stCxn id="21" idx="3"/>
                <a:endCxn id="22" idx="7"/>
              </p:cNvCxnSpPr>
              <p:nvPr/>
            </p:nvCxnSpPr>
            <p:spPr>
              <a:xfrm flipH="1">
                <a:off x="7040229" y="2989609"/>
                <a:ext cx="283348" cy="11353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22" idx="4"/>
                <a:endCxn id="23" idx="0"/>
              </p:cNvCxnSpPr>
              <p:nvPr/>
            </p:nvCxnSpPr>
            <p:spPr>
              <a:xfrm>
                <a:off x="6947861" y="3326138"/>
                <a:ext cx="167639" cy="65836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18" idx="6"/>
                <a:endCxn id="23" idx="1"/>
              </p:cNvCxnSpPr>
              <p:nvPr/>
            </p:nvCxnSpPr>
            <p:spPr>
              <a:xfrm>
                <a:off x="6447117" y="3820110"/>
                <a:ext cx="576014" cy="20265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20" idx="2"/>
                <a:endCxn id="23" idx="7"/>
              </p:cNvCxnSpPr>
              <p:nvPr/>
            </p:nvCxnSpPr>
            <p:spPr>
              <a:xfrm flipH="1">
                <a:off x="7207868" y="3553192"/>
                <a:ext cx="1194324" cy="46957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5" idx="2"/>
                <a:endCxn id="23" idx="6"/>
              </p:cNvCxnSpPr>
              <p:nvPr/>
            </p:nvCxnSpPr>
            <p:spPr>
              <a:xfrm flipH="1" flipV="1">
                <a:off x="7246128" y="4115136"/>
                <a:ext cx="1236618" cy="36795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3" idx="3"/>
                <a:endCxn id="17" idx="0"/>
              </p:cNvCxnSpPr>
              <p:nvPr/>
            </p:nvCxnSpPr>
            <p:spPr>
              <a:xfrm flipH="1">
                <a:off x="6984871" y="4207504"/>
                <a:ext cx="38260" cy="87300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19" idx="5"/>
                <a:endCxn id="17" idx="0"/>
              </p:cNvCxnSpPr>
              <p:nvPr/>
            </p:nvCxnSpPr>
            <p:spPr>
              <a:xfrm>
                <a:off x="6815024" y="4725687"/>
                <a:ext cx="169847" cy="35481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38348" y="732367"/>
                <a:ext cx="2464136" cy="646331"/>
              </a:xfrm>
              <a:prstGeom prst="rect">
                <a:avLst/>
              </a:prstGeom>
              <a:noFill/>
            </p:spPr>
            <p:txBody>
              <a:bodyPr wrap="none" rtlCol="0">
                <a:spAutoFit/>
              </a:bodyPr>
              <a:lstStyle/>
              <a:p>
                <a:pPr algn="ctr"/>
                <a:r>
                  <a:rPr lang="en-US" b="1" dirty="0" smtClean="0">
                    <a:latin typeface="Gill Sans MT" panose="020B0502020104020203" pitchFamily="34" charset="0"/>
                  </a:rPr>
                  <a:t>WWTP Compliance </a:t>
                </a:r>
              </a:p>
              <a:p>
                <a:pPr algn="ctr"/>
                <a:r>
                  <a:rPr lang="en-US" b="1" dirty="0" smtClean="0">
                    <a:latin typeface="Gill Sans MT" panose="020B0502020104020203" pitchFamily="34" charset="0"/>
                  </a:rPr>
                  <a:t>Association</a:t>
                </a:r>
                <a:endParaRPr lang="en-US" b="1" dirty="0">
                  <a:latin typeface="Gill Sans MT" panose="020B0502020104020203" pitchFamily="34" charset="0"/>
                </a:endParaRPr>
              </a:p>
            </p:txBody>
          </p:sp>
          <p:sp>
            <p:nvSpPr>
              <p:cNvPr id="14" name="Oval 13"/>
              <p:cNvSpPr/>
              <p:nvPr/>
            </p:nvSpPr>
            <p:spPr>
              <a:xfrm>
                <a:off x="5307480" y="1830560"/>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Oval 14"/>
              <p:cNvSpPr/>
              <p:nvPr/>
            </p:nvSpPr>
            <p:spPr>
              <a:xfrm>
                <a:off x="8482746" y="4352466"/>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Oval 15"/>
              <p:cNvSpPr/>
              <p:nvPr/>
            </p:nvSpPr>
            <p:spPr>
              <a:xfrm>
                <a:off x="6657276" y="1648843"/>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Oval 16"/>
              <p:cNvSpPr/>
              <p:nvPr/>
            </p:nvSpPr>
            <p:spPr>
              <a:xfrm>
                <a:off x="6854242" y="5080504"/>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Oval 17"/>
              <p:cNvSpPr/>
              <p:nvPr/>
            </p:nvSpPr>
            <p:spPr>
              <a:xfrm>
                <a:off x="6185860" y="3689481"/>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Oval 18"/>
              <p:cNvSpPr/>
              <p:nvPr/>
            </p:nvSpPr>
            <p:spPr>
              <a:xfrm>
                <a:off x="6592027" y="4502690"/>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Oval 19"/>
              <p:cNvSpPr/>
              <p:nvPr/>
            </p:nvSpPr>
            <p:spPr>
              <a:xfrm>
                <a:off x="8402192" y="3422563"/>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Oval 20"/>
              <p:cNvSpPr/>
              <p:nvPr/>
            </p:nvSpPr>
            <p:spPr>
              <a:xfrm>
                <a:off x="7285317" y="2766612"/>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Oval 21"/>
              <p:cNvSpPr/>
              <p:nvPr/>
            </p:nvSpPr>
            <p:spPr>
              <a:xfrm>
                <a:off x="6817232" y="3064881"/>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p:cNvSpPr/>
              <p:nvPr/>
            </p:nvSpPr>
            <p:spPr>
              <a:xfrm>
                <a:off x="6984871" y="3984507"/>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p:cNvSpPr txBox="1"/>
              <p:nvPr/>
            </p:nvSpPr>
            <p:spPr>
              <a:xfrm>
                <a:off x="7304171" y="1471067"/>
                <a:ext cx="1151982" cy="338554"/>
              </a:xfrm>
              <a:prstGeom prst="rect">
                <a:avLst/>
              </a:prstGeom>
              <a:noFill/>
            </p:spPr>
            <p:txBody>
              <a:bodyPr wrap="none" rtlCol="0">
                <a:spAutoFit/>
              </a:bodyPr>
              <a:lstStyle/>
              <a:p>
                <a:r>
                  <a:rPr lang="en-US" sz="1600" b="1" dirty="0" smtClean="0">
                    <a:solidFill>
                      <a:srgbClr val="C00000"/>
                    </a:solidFill>
                    <a:latin typeface="Gill Sans MT" panose="020B0502020104020203" pitchFamily="34" charset="0"/>
                  </a:rPr>
                  <a:t>Upstream</a:t>
                </a:r>
                <a:endParaRPr lang="en-US" sz="1600" b="1" dirty="0">
                  <a:solidFill>
                    <a:srgbClr val="C00000"/>
                  </a:solidFill>
                  <a:latin typeface="Gill Sans MT" panose="020B0502020104020203" pitchFamily="34" charset="0"/>
                </a:endParaRPr>
              </a:p>
            </p:txBody>
          </p:sp>
          <p:sp>
            <p:nvSpPr>
              <p:cNvPr id="25" name="TextBox 24"/>
              <p:cNvSpPr txBox="1"/>
              <p:nvPr/>
            </p:nvSpPr>
            <p:spPr>
              <a:xfrm>
                <a:off x="7273690" y="5265327"/>
                <a:ext cx="1423659" cy="338554"/>
              </a:xfrm>
              <a:prstGeom prst="rect">
                <a:avLst/>
              </a:prstGeom>
              <a:noFill/>
            </p:spPr>
            <p:txBody>
              <a:bodyPr wrap="none" rtlCol="0">
                <a:spAutoFit/>
              </a:bodyPr>
              <a:lstStyle/>
              <a:p>
                <a:r>
                  <a:rPr lang="en-US" sz="1600" b="1" dirty="0" smtClean="0">
                    <a:solidFill>
                      <a:srgbClr val="C00000"/>
                    </a:solidFill>
                    <a:latin typeface="Gill Sans MT" panose="020B0502020104020203" pitchFamily="34" charset="0"/>
                  </a:rPr>
                  <a:t>Downstream</a:t>
                </a:r>
                <a:endParaRPr lang="en-US" sz="1600" b="1" dirty="0">
                  <a:solidFill>
                    <a:srgbClr val="C00000"/>
                  </a:solidFill>
                  <a:latin typeface="Gill Sans MT" panose="020B0502020104020203" pitchFamily="34" charset="0"/>
                </a:endParaRPr>
              </a:p>
            </p:txBody>
          </p:sp>
        </p:grpSp>
        <p:sp>
          <p:nvSpPr>
            <p:cNvPr id="50" name="TextBox 49"/>
            <p:cNvSpPr txBox="1"/>
            <p:nvPr/>
          </p:nvSpPr>
          <p:spPr>
            <a:xfrm>
              <a:off x="6432166" y="5719618"/>
              <a:ext cx="1114408" cy="461665"/>
            </a:xfrm>
            <a:prstGeom prst="rect">
              <a:avLst/>
            </a:prstGeom>
            <a:solidFill>
              <a:schemeClr val="tx1"/>
            </a:solidFill>
          </p:spPr>
          <p:txBody>
            <a:bodyPr wrap="none" rtlCol="0">
              <a:spAutoFit/>
            </a:bodyPr>
            <a:lstStyle/>
            <a:p>
              <a:r>
                <a:rPr lang="en-US" sz="2400" b="1" dirty="0" smtClean="0">
                  <a:solidFill>
                    <a:schemeClr val="bg1"/>
                  </a:solidFill>
                  <a:latin typeface="Gill Sans MT" panose="020B0502020104020203" pitchFamily="34" charset="0"/>
                </a:rPr>
                <a:t>TMDL</a:t>
              </a:r>
              <a:endParaRPr lang="en-US" sz="2400" b="1" dirty="0">
                <a:solidFill>
                  <a:schemeClr val="bg1"/>
                </a:solidFill>
                <a:latin typeface="Gill Sans MT" panose="020B0502020104020203" pitchFamily="34" charset="0"/>
              </a:endParaRPr>
            </a:p>
          </p:txBody>
        </p:sp>
        <p:cxnSp>
          <p:nvCxnSpPr>
            <p:cNvPr id="53" name="Straight Arrow Connector 52"/>
            <p:cNvCxnSpPr/>
            <p:nvPr/>
          </p:nvCxnSpPr>
          <p:spPr>
            <a:xfrm flipH="1">
              <a:off x="6984869" y="5341761"/>
              <a:ext cx="1" cy="372829"/>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237729" y="1368169"/>
            <a:ext cx="4858776" cy="4464622"/>
            <a:chOff x="237729" y="1368169"/>
            <a:chExt cx="4858776" cy="4464622"/>
          </a:xfrm>
        </p:grpSpPr>
        <p:grpSp>
          <p:nvGrpSpPr>
            <p:cNvPr id="31" name="Group 30"/>
            <p:cNvGrpSpPr/>
            <p:nvPr/>
          </p:nvGrpSpPr>
          <p:grpSpPr>
            <a:xfrm>
              <a:off x="237729" y="1368169"/>
              <a:ext cx="4858776" cy="4464622"/>
              <a:chOff x="255577" y="358800"/>
              <a:chExt cx="4858776" cy="4464622"/>
            </a:xfrm>
          </p:grpSpPr>
          <p:grpSp>
            <p:nvGrpSpPr>
              <p:cNvPr id="56" name="Group 55"/>
              <p:cNvGrpSpPr/>
              <p:nvPr/>
            </p:nvGrpSpPr>
            <p:grpSpPr>
              <a:xfrm>
                <a:off x="255577" y="1789742"/>
                <a:ext cx="2311440" cy="1814955"/>
                <a:chOff x="285271" y="1212914"/>
                <a:chExt cx="2311440" cy="1814955"/>
              </a:xfrm>
            </p:grpSpPr>
            <p:sp>
              <p:nvSpPr>
                <p:cNvPr id="46" name="Rounded Rectangle 45"/>
                <p:cNvSpPr/>
                <p:nvPr/>
              </p:nvSpPr>
              <p:spPr>
                <a:xfrm>
                  <a:off x="285271" y="1212914"/>
                  <a:ext cx="2301820" cy="1814955"/>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360538" y="2491438"/>
                  <a:ext cx="2236173" cy="369332"/>
                </a:xfrm>
                <a:prstGeom prst="rect">
                  <a:avLst/>
                </a:prstGeom>
                <a:noFill/>
              </p:spPr>
              <p:txBody>
                <a:bodyPr wrap="square" rtlCol="0">
                  <a:spAutoFit/>
                </a:bodyPr>
                <a:lstStyle/>
                <a:p>
                  <a:endParaRPr lang="en-US" dirty="0">
                    <a:latin typeface="Gill Sans MT" panose="020B0502020104020203" pitchFamily="34" charset="0"/>
                  </a:endParaRPr>
                </a:p>
              </p:txBody>
            </p:sp>
            <p:pic>
              <p:nvPicPr>
                <p:cNvPr id="44" name="Picture 43"/>
                <p:cNvPicPr>
                  <a:picLocks noChangeAspect="1"/>
                </p:cNvPicPr>
                <p:nvPr/>
              </p:nvPicPr>
              <p:blipFill rotWithShape="1">
                <a:blip r:embed="rId5"/>
                <a:srcRect t="16232" b="9787"/>
                <a:stretch/>
              </p:blipFill>
              <p:spPr>
                <a:xfrm>
                  <a:off x="658318" y="1384407"/>
                  <a:ext cx="1495509" cy="682206"/>
                </a:xfrm>
                <a:prstGeom prst="rect">
                  <a:avLst/>
                </a:prstGeom>
                <a:ln>
                  <a:solidFill>
                    <a:schemeClr val="bg1">
                      <a:lumMod val="75000"/>
                    </a:schemeClr>
                  </a:solidFill>
                </a:ln>
              </p:spPr>
            </p:pic>
            <p:sp>
              <p:nvSpPr>
                <p:cNvPr id="45" name="Rectangle 44"/>
                <p:cNvSpPr/>
                <p:nvPr/>
              </p:nvSpPr>
              <p:spPr>
                <a:xfrm>
                  <a:off x="399790" y="2181686"/>
                  <a:ext cx="2025885" cy="646331"/>
                </a:xfrm>
                <a:prstGeom prst="rect">
                  <a:avLst/>
                </a:prstGeom>
              </p:spPr>
              <p:txBody>
                <a:bodyPr wrap="square">
                  <a:spAutoFit/>
                </a:bodyPr>
                <a:lstStyle/>
                <a:p>
                  <a:pPr algn="ctr"/>
                  <a:r>
                    <a:rPr lang="en-US" b="1" dirty="0">
                      <a:latin typeface="Gill Sans MT" panose="020B0502020104020203" pitchFamily="34" charset="0"/>
                    </a:rPr>
                    <a:t>Algae Producer</a:t>
                  </a:r>
                  <a:r>
                    <a:rPr lang="en-US" dirty="0">
                      <a:latin typeface="Gill Sans MT" panose="020B0502020104020203" pitchFamily="34" charset="0"/>
                    </a:rPr>
                    <a:t>: </a:t>
                  </a:r>
                  <a:endParaRPr lang="en-US" dirty="0" smtClean="0">
                    <a:latin typeface="Gill Sans MT" panose="020B0502020104020203" pitchFamily="34" charset="0"/>
                  </a:endParaRPr>
                </a:p>
                <a:p>
                  <a:pPr algn="ctr"/>
                  <a:r>
                    <a:rPr lang="en-US" i="1" dirty="0" smtClean="0">
                      <a:latin typeface="Gill Sans MT" panose="020B0502020104020203" pitchFamily="34" charset="0"/>
                    </a:rPr>
                    <a:t>Maximize </a:t>
                  </a:r>
                  <a:r>
                    <a:rPr lang="en-US" i="1" dirty="0">
                      <a:latin typeface="Gill Sans MT" panose="020B0502020104020203" pitchFamily="34" charset="0"/>
                    </a:rPr>
                    <a:t>Profits</a:t>
                  </a:r>
                </a:p>
              </p:txBody>
            </p:sp>
          </p:grpSp>
          <p:grpSp>
            <p:nvGrpSpPr>
              <p:cNvPr id="57" name="Group 56"/>
              <p:cNvGrpSpPr/>
              <p:nvPr/>
            </p:nvGrpSpPr>
            <p:grpSpPr>
              <a:xfrm>
                <a:off x="2802913" y="1793227"/>
                <a:ext cx="2311440" cy="1811470"/>
                <a:chOff x="2832607" y="1216399"/>
                <a:chExt cx="2311440" cy="1811470"/>
              </a:xfrm>
            </p:grpSpPr>
            <p:sp>
              <p:nvSpPr>
                <p:cNvPr id="48" name="Rounded Rectangle 47"/>
                <p:cNvSpPr/>
                <p:nvPr/>
              </p:nvSpPr>
              <p:spPr>
                <a:xfrm>
                  <a:off x="2832607" y="1216399"/>
                  <a:ext cx="2301820" cy="1811470"/>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2907874" y="2494922"/>
                  <a:ext cx="2236173" cy="369332"/>
                </a:xfrm>
                <a:prstGeom prst="rect">
                  <a:avLst/>
                </a:prstGeom>
                <a:noFill/>
              </p:spPr>
              <p:txBody>
                <a:bodyPr wrap="square" rtlCol="0">
                  <a:spAutoFit/>
                </a:bodyPr>
                <a:lstStyle/>
                <a:p>
                  <a:endParaRPr lang="en-US" dirty="0">
                    <a:latin typeface="Gill Sans MT" panose="020B0502020104020203" pitchFamily="34" charset="0"/>
                  </a:endParaRPr>
                </a:p>
              </p:txBody>
            </p:sp>
            <p:sp>
              <p:nvSpPr>
                <p:cNvPr id="51" name="Rectangle 50"/>
                <p:cNvSpPr/>
                <p:nvPr/>
              </p:nvSpPr>
              <p:spPr>
                <a:xfrm>
                  <a:off x="2989175" y="2183521"/>
                  <a:ext cx="2025885" cy="646331"/>
                </a:xfrm>
                <a:prstGeom prst="rect">
                  <a:avLst/>
                </a:prstGeom>
              </p:spPr>
              <p:txBody>
                <a:bodyPr wrap="square">
                  <a:spAutoFit/>
                </a:bodyPr>
                <a:lstStyle/>
                <a:p>
                  <a:pPr algn="ctr"/>
                  <a:r>
                    <a:rPr lang="en-US" b="1" dirty="0" smtClean="0">
                      <a:latin typeface="Gill Sans MT" panose="020B0502020104020203" pitchFamily="34" charset="0"/>
                    </a:rPr>
                    <a:t>WWTPs</a:t>
                  </a:r>
                  <a:r>
                    <a:rPr lang="en-US" dirty="0" smtClean="0">
                      <a:latin typeface="Gill Sans MT" panose="020B0502020104020203" pitchFamily="34" charset="0"/>
                    </a:rPr>
                    <a:t>: </a:t>
                  </a:r>
                </a:p>
                <a:p>
                  <a:pPr algn="ctr"/>
                  <a:r>
                    <a:rPr lang="en-US" i="1" dirty="0" smtClean="0">
                      <a:latin typeface="Gill Sans MT" panose="020B0502020104020203" pitchFamily="34" charset="0"/>
                    </a:rPr>
                    <a:t>Minimize Costs</a:t>
                  </a:r>
                  <a:endParaRPr lang="en-US" i="1" dirty="0">
                    <a:latin typeface="Gill Sans MT" panose="020B0502020104020203" pitchFamily="34" charset="0"/>
                  </a:endParaRPr>
                </a:p>
              </p:txBody>
            </p:sp>
            <p:pic>
              <p:nvPicPr>
                <p:cNvPr id="52" name="Picture 51" descr="Image result for wastewater treatment plant clip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3211" y="1380487"/>
                  <a:ext cx="1220506" cy="704842"/>
                </a:xfrm>
                <a:prstGeom prst="rect">
                  <a:avLst/>
                </a:prstGeom>
                <a:solidFill>
                  <a:schemeClr val="bg1"/>
                </a:solidFill>
                <a:ln>
                  <a:solidFill>
                    <a:schemeClr val="bg1">
                      <a:lumMod val="75000"/>
                    </a:schemeClr>
                  </a:solidFill>
                </a:ln>
                <a:extLst/>
              </p:spPr>
            </p:pic>
          </p:grpSp>
          <p:sp>
            <p:nvSpPr>
              <p:cNvPr id="13" name="TextBox 12"/>
              <p:cNvSpPr txBox="1"/>
              <p:nvPr/>
            </p:nvSpPr>
            <p:spPr>
              <a:xfrm>
                <a:off x="1452385" y="358800"/>
                <a:ext cx="2468240" cy="400110"/>
              </a:xfrm>
              <a:prstGeom prst="rect">
                <a:avLst/>
              </a:prstGeom>
              <a:noFill/>
            </p:spPr>
            <p:txBody>
              <a:bodyPr wrap="none" rtlCol="0">
                <a:spAutoFit/>
              </a:bodyPr>
              <a:lstStyle/>
              <a:p>
                <a:r>
                  <a:rPr lang="en-US" sz="2000" dirty="0" smtClean="0">
                    <a:solidFill>
                      <a:srgbClr val="C00000"/>
                    </a:solidFill>
                    <a:latin typeface="Gill Sans MT" panose="020B0502020104020203" pitchFamily="34" charset="0"/>
                  </a:rPr>
                  <a:t>Fertilizer replacement</a:t>
                </a:r>
                <a:endParaRPr lang="en-US" sz="2000" dirty="0">
                  <a:solidFill>
                    <a:srgbClr val="C00000"/>
                  </a:solidFill>
                  <a:latin typeface="Gill Sans MT" panose="020B0502020104020203" pitchFamily="34" charset="0"/>
                </a:endParaRPr>
              </a:p>
            </p:txBody>
          </p:sp>
          <p:sp>
            <p:nvSpPr>
              <p:cNvPr id="55" name="TextBox 54"/>
              <p:cNvSpPr txBox="1"/>
              <p:nvPr/>
            </p:nvSpPr>
            <p:spPr>
              <a:xfrm>
                <a:off x="1887386" y="4423312"/>
                <a:ext cx="1520353" cy="400110"/>
              </a:xfrm>
              <a:prstGeom prst="rect">
                <a:avLst/>
              </a:prstGeom>
              <a:noFill/>
            </p:spPr>
            <p:txBody>
              <a:bodyPr wrap="none" rtlCol="0">
                <a:spAutoFit/>
              </a:bodyPr>
              <a:lstStyle/>
              <a:p>
                <a:r>
                  <a:rPr lang="en-US" sz="2000" dirty="0" smtClean="0">
                    <a:latin typeface="Gill Sans MT" panose="020B0502020104020203" pitchFamily="34" charset="0"/>
                  </a:rPr>
                  <a:t>N, P removal</a:t>
                </a:r>
                <a:endParaRPr lang="en-US" sz="2000" dirty="0">
                  <a:latin typeface="Gill Sans MT" panose="020B0502020104020203" pitchFamily="34" charset="0"/>
                </a:endParaRPr>
              </a:p>
            </p:txBody>
          </p:sp>
        </p:grpSp>
        <p:cxnSp>
          <p:nvCxnSpPr>
            <p:cNvPr id="63" name="Curved Connector 62"/>
            <p:cNvCxnSpPr>
              <a:stCxn id="48" idx="0"/>
              <a:endCxn id="46" idx="0"/>
            </p:cNvCxnSpPr>
            <p:nvPr/>
          </p:nvCxnSpPr>
          <p:spPr>
            <a:xfrm rot="16200000" flipV="1">
              <a:off x="2660565" y="1527186"/>
              <a:ext cx="3485" cy="2547336"/>
            </a:xfrm>
            <a:prstGeom prst="curvedConnector3">
              <a:avLst>
                <a:gd name="adj1" fmla="val 21717963"/>
              </a:avLst>
            </a:prstGeom>
            <a:ln w="4762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6" name="Curved Connector 65"/>
            <p:cNvCxnSpPr>
              <a:stCxn id="46" idx="2"/>
              <a:endCxn id="48" idx="2"/>
            </p:cNvCxnSpPr>
            <p:nvPr/>
          </p:nvCxnSpPr>
          <p:spPr>
            <a:xfrm rot="16200000" flipH="1">
              <a:off x="2662307" y="3340398"/>
              <a:ext cx="12700" cy="2547336"/>
            </a:xfrm>
            <a:prstGeom prst="curvedConnector3">
              <a:avLst>
                <a:gd name="adj1" fmla="val 5118260"/>
              </a:avLst>
            </a:prstGeom>
            <a:ln w="476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71" name="Oval 70"/>
          <p:cNvSpPr/>
          <p:nvPr/>
        </p:nvSpPr>
        <p:spPr>
          <a:xfrm>
            <a:off x="3998288" y="6260588"/>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2" name="TextBox 71"/>
          <p:cNvSpPr txBox="1"/>
          <p:nvPr/>
        </p:nvSpPr>
        <p:spPr>
          <a:xfrm>
            <a:off x="4422769" y="6191161"/>
            <a:ext cx="1587294" cy="400110"/>
          </a:xfrm>
          <a:prstGeom prst="rect">
            <a:avLst/>
          </a:prstGeom>
          <a:noFill/>
        </p:spPr>
        <p:txBody>
          <a:bodyPr wrap="none" rtlCol="0">
            <a:spAutoFit/>
          </a:bodyPr>
          <a:lstStyle/>
          <a:p>
            <a:r>
              <a:rPr lang="en-US" sz="2000" dirty="0" smtClean="0">
                <a:latin typeface="Gill Sans MT" panose="020B0502020104020203" pitchFamily="34" charset="0"/>
              </a:rPr>
              <a:t>WWTP Plant</a:t>
            </a:r>
            <a:endParaRPr lang="en-US" sz="2000" dirty="0">
              <a:latin typeface="Gill Sans MT" panose="020B0502020104020203" pitchFamily="34" charset="0"/>
            </a:endParaRPr>
          </a:p>
        </p:txBody>
      </p:sp>
    </p:spTree>
    <p:extLst>
      <p:ext uri="{BB962C8B-B14F-4D97-AF65-F5344CB8AC3E}">
        <p14:creationId xmlns:p14="http://schemas.microsoft.com/office/powerpoint/2010/main" val="288404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1" grpId="0" animBg="1"/>
      <p:bldP spid="7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ounded Rectangle 72"/>
          <p:cNvSpPr/>
          <p:nvPr/>
        </p:nvSpPr>
        <p:spPr>
          <a:xfrm>
            <a:off x="3820867" y="6094256"/>
            <a:ext cx="2293302" cy="559015"/>
          </a:xfrm>
          <a:prstGeom prst="roundRect">
            <a:avLst/>
          </a:prstGeom>
          <a:solidFill>
            <a:srgbClr val="F9F9F9"/>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60538" y="306993"/>
            <a:ext cx="5126212" cy="507831"/>
          </a:xfrm>
          <a:prstGeom prst="rect">
            <a:avLst/>
          </a:prstGeom>
          <a:solidFill>
            <a:srgbClr val="C00000"/>
          </a:solidFill>
        </p:spPr>
        <p:txBody>
          <a:bodyPr wrap="none" rtlCol="0">
            <a:spAutoFit/>
          </a:bodyPr>
          <a:lstStyle/>
          <a:p>
            <a:r>
              <a:rPr lang="en-US" sz="2700" dirty="0" smtClean="0">
                <a:ln w="22225">
                  <a:noFill/>
                  <a:prstDash val="solid"/>
                </a:ln>
                <a:solidFill>
                  <a:schemeClr val="bg1"/>
                </a:solidFill>
                <a:effectLst>
                  <a:outerShdw blurRad="38100" dist="38100" dir="2700000" algn="tl">
                    <a:srgbClr val="000000">
                      <a:alpha val="43137"/>
                    </a:srgbClr>
                  </a:outerShdw>
                </a:effectLst>
                <a:latin typeface="Gill Sans MT" panose="020B0502020104020203" pitchFamily="34" charset="0"/>
              </a:rPr>
              <a:t>Multi-objective Optimal Plant Siting</a:t>
            </a:r>
            <a:endParaRPr lang="en-US" sz="2700" dirty="0">
              <a:ln w="22225">
                <a:noFill/>
                <a:prstDash val="solid"/>
              </a:ln>
              <a:solidFill>
                <a:schemeClr val="bg1"/>
              </a:solidFill>
              <a:effectLst>
                <a:outerShdw blurRad="38100" dist="38100" dir="2700000" algn="tl">
                  <a:srgbClr val="000000">
                    <a:alpha val="43137"/>
                  </a:srgbClr>
                </a:outerShdw>
              </a:effectLst>
              <a:latin typeface="Gill Sans MT" panose="020B0502020104020203" pitchFamily="34" charset="0"/>
            </a:endParaRPr>
          </a:p>
        </p:txBody>
      </p:sp>
      <p:grpSp>
        <p:nvGrpSpPr>
          <p:cNvPr id="32" name="Group 31"/>
          <p:cNvGrpSpPr/>
          <p:nvPr/>
        </p:nvGrpSpPr>
        <p:grpSpPr>
          <a:xfrm>
            <a:off x="5307480" y="732367"/>
            <a:ext cx="3436523" cy="5448916"/>
            <a:chOff x="5307480" y="732367"/>
            <a:chExt cx="3436523" cy="5448916"/>
          </a:xfrm>
        </p:grpSpPr>
        <p:grpSp>
          <p:nvGrpSpPr>
            <p:cNvPr id="42" name="Group 41"/>
            <p:cNvGrpSpPr/>
            <p:nvPr/>
          </p:nvGrpSpPr>
          <p:grpSpPr>
            <a:xfrm>
              <a:off x="5307480" y="732367"/>
              <a:ext cx="3436523" cy="4871514"/>
              <a:chOff x="5307480" y="732367"/>
              <a:chExt cx="3436523" cy="4871514"/>
            </a:xfrm>
          </p:grpSpPr>
          <p:cxnSp>
            <p:nvCxnSpPr>
              <p:cNvPr id="3" name="Straight Connector 2"/>
              <p:cNvCxnSpPr>
                <a:stCxn id="14" idx="5"/>
                <a:endCxn id="22" idx="1"/>
              </p:cNvCxnSpPr>
              <p:nvPr/>
            </p:nvCxnSpPr>
            <p:spPr>
              <a:xfrm>
                <a:off x="5530477" y="2053557"/>
                <a:ext cx="1325015" cy="104958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16" idx="4"/>
                <a:endCxn id="22" idx="0"/>
              </p:cNvCxnSpPr>
              <p:nvPr/>
            </p:nvCxnSpPr>
            <p:spPr>
              <a:xfrm>
                <a:off x="6787905" y="1910100"/>
                <a:ext cx="159956" cy="115478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a:stCxn id="21" idx="3"/>
                <a:endCxn id="22" idx="7"/>
              </p:cNvCxnSpPr>
              <p:nvPr/>
            </p:nvCxnSpPr>
            <p:spPr>
              <a:xfrm flipH="1">
                <a:off x="7040229" y="2989609"/>
                <a:ext cx="283348" cy="11353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22" idx="4"/>
                <a:endCxn id="23" idx="0"/>
              </p:cNvCxnSpPr>
              <p:nvPr/>
            </p:nvCxnSpPr>
            <p:spPr>
              <a:xfrm>
                <a:off x="6947861" y="3326138"/>
                <a:ext cx="167639" cy="65836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18" idx="6"/>
                <a:endCxn id="23" idx="1"/>
              </p:cNvCxnSpPr>
              <p:nvPr/>
            </p:nvCxnSpPr>
            <p:spPr>
              <a:xfrm>
                <a:off x="6447117" y="3820110"/>
                <a:ext cx="576014" cy="20265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20" idx="2"/>
                <a:endCxn id="23" idx="7"/>
              </p:cNvCxnSpPr>
              <p:nvPr/>
            </p:nvCxnSpPr>
            <p:spPr>
              <a:xfrm flipH="1">
                <a:off x="7207868" y="3553192"/>
                <a:ext cx="1194324" cy="46957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5" idx="2"/>
                <a:endCxn id="23" idx="6"/>
              </p:cNvCxnSpPr>
              <p:nvPr/>
            </p:nvCxnSpPr>
            <p:spPr>
              <a:xfrm flipH="1" flipV="1">
                <a:off x="7246128" y="4115136"/>
                <a:ext cx="1236618" cy="36795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3" idx="3"/>
                <a:endCxn id="17" idx="0"/>
              </p:cNvCxnSpPr>
              <p:nvPr/>
            </p:nvCxnSpPr>
            <p:spPr>
              <a:xfrm flipH="1">
                <a:off x="6984871" y="4207504"/>
                <a:ext cx="38260" cy="87300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19" idx="5"/>
                <a:endCxn id="17" idx="0"/>
              </p:cNvCxnSpPr>
              <p:nvPr/>
            </p:nvCxnSpPr>
            <p:spPr>
              <a:xfrm>
                <a:off x="6815024" y="4725687"/>
                <a:ext cx="169847" cy="35481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38348" y="732367"/>
                <a:ext cx="2464136" cy="646331"/>
              </a:xfrm>
              <a:prstGeom prst="rect">
                <a:avLst/>
              </a:prstGeom>
              <a:noFill/>
            </p:spPr>
            <p:txBody>
              <a:bodyPr wrap="none" rtlCol="0">
                <a:spAutoFit/>
              </a:bodyPr>
              <a:lstStyle/>
              <a:p>
                <a:pPr algn="ctr"/>
                <a:r>
                  <a:rPr lang="en-US" b="1" dirty="0" smtClean="0">
                    <a:latin typeface="Gill Sans MT" panose="020B0502020104020203" pitchFamily="34" charset="0"/>
                  </a:rPr>
                  <a:t>WWTP Compliance </a:t>
                </a:r>
              </a:p>
              <a:p>
                <a:pPr algn="ctr"/>
                <a:r>
                  <a:rPr lang="en-US" b="1" dirty="0" smtClean="0">
                    <a:latin typeface="Gill Sans MT" panose="020B0502020104020203" pitchFamily="34" charset="0"/>
                  </a:rPr>
                  <a:t>Association</a:t>
                </a:r>
                <a:endParaRPr lang="en-US" b="1" dirty="0">
                  <a:latin typeface="Gill Sans MT" panose="020B0502020104020203" pitchFamily="34" charset="0"/>
                </a:endParaRPr>
              </a:p>
            </p:txBody>
          </p:sp>
          <p:sp>
            <p:nvSpPr>
              <p:cNvPr id="14" name="Oval 13"/>
              <p:cNvSpPr/>
              <p:nvPr/>
            </p:nvSpPr>
            <p:spPr>
              <a:xfrm>
                <a:off x="5307480" y="1830560"/>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Oval 14"/>
              <p:cNvSpPr/>
              <p:nvPr/>
            </p:nvSpPr>
            <p:spPr>
              <a:xfrm>
                <a:off x="8482746" y="4352466"/>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Oval 15"/>
              <p:cNvSpPr/>
              <p:nvPr/>
            </p:nvSpPr>
            <p:spPr>
              <a:xfrm>
                <a:off x="6657276" y="1648843"/>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Oval 16"/>
              <p:cNvSpPr/>
              <p:nvPr/>
            </p:nvSpPr>
            <p:spPr>
              <a:xfrm>
                <a:off x="6854242" y="5080504"/>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Oval 17"/>
              <p:cNvSpPr/>
              <p:nvPr/>
            </p:nvSpPr>
            <p:spPr>
              <a:xfrm>
                <a:off x="6185860" y="3689481"/>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Oval 18"/>
              <p:cNvSpPr/>
              <p:nvPr/>
            </p:nvSpPr>
            <p:spPr>
              <a:xfrm>
                <a:off x="6592027" y="4502690"/>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Oval 19"/>
              <p:cNvSpPr/>
              <p:nvPr/>
            </p:nvSpPr>
            <p:spPr>
              <a:xfrm>
                <a:off x="8402192" y="3422563"/>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Oval 20"/>
              <p:cNvSpPr/>
              <p:nvPr/>
            </p:nvSpPr>
            <p:spPr>
              <a:xfrm>
                <a:off x="7285317" y="2766612"/>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Oval 21"/>
              <p:cNvSpPr/>
              <p:nvPr/>
            </p:nvSpPr>
            <p:spPr>
              <a:xfrm>
                <a:off x="6817232" y="3064881"/>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p:cNvSpPr/>
              <p:nvPr/>
            </p:nvSpPr>
            <p:spPr>
              <a:xfrm>
                <a:off x="6984871" y="3984507"/>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p:cNvSpPr txBox="1"/>
              <p:nvPr/>
            </p:nvSpPr>
            <p:spPr>
              <a:xfrm>
                <a:off x="7304171" y="1471067"/>
                <a:ext cx="1151982" cy="338554"/>
              </a:xfrm>
              <a:prstGeom prst="rect">
                <a:avLst/>
              </a:prstGeom>
              <a:noFill/>
            </p:spPr>
            <p:txBody>
              <a:bodyPr wrap="none" rtlCol="0">
                <a:spAutoFit/>
              </a:bodyPr>
              <a:lstStyle/>
              <a:p>
                <a:r>
                  <a:rPr lang="en-US" sz="1600" b="1" dirty="0" smtClean="0">
                    <a:solidFill>
                      <a:srgbClr val="C00000"/>
                    </a:solidFill>
                    <a:latin typeface="Gill Sans MT" panose="020B0502020104020203" pitchFamily="34" charset="0"/>
                  </a:rPr>
                  <a:t>Upstream</a:t>
                </a:r>
                <a:endParaRPr lang="en-US" sz="1600" b="1" dirty="0">
                  <a:solidFill>
                    <a:srgbClr val="C00000"/>
                  </a:solidFill>
                  <a:latin typeface="Gill Sans MT" panose="020B0502020104020203" pitchFamily="34" charset="0"/>
                </a:endParaRPr>
              </a:p>
            </p:txBody>
          </p:sp>
          <p:sp>
            <p:nvSpPr>
              <p:cNvPr id="25" name="TextBox 24"/>
              <p:cNvSpPr txBox="1"/>
              <p:nvPr/>
            </p:nvSpPr>
            <p:spPr>
              <a:xfrm>
                <a:off x="7273690" y="5265327"/>
                <a:ext cx="1423659" cy="338554"/>
              </a:xfrm>
              <a:prstGeom prst="rect">
                <a:avLst/>
              </a:prstGeom>
              <a:noFill/>
            </p:spPr>
            <p:txBody>
              <a:bodyPr wrap="none" rtlCol="0">
                <a:spAutoFit/>
              </a:bodyPr>
              <a:lstStyle/>
              <a:p>
                <a:r>
                  <a:rPr lang="en-US" sz="1600" b="1" dirty="0" smtClean="0">
                    <a:solidFill>
                      <a:srgbClr val="C00000"/>
                    </a:solidFill>
                    <a:latin typeface="Gill Sans MT" panose="020B0502020104020203" pitchFamily="34" charset="0"/>
                  </a:rPr>
                  <a:t>Downstream</a:t>
                </a:r>
                <a:endParaRPr lang="en-US" sz="1600" b="1" dirty="0">
                  <a:solidFill>
                    <a:srgbClr val="C00000"/>
                  </a:solidFill>
                  <a:latin typeface="Gill Sans MT" panose="020B0502020104020203" pitchFamily="34" charset="0"/>
                </a:endParaRPr>
              </a:p>
            </p:txBody>
          </p:sp>
        </p:grpSp>
        <p:sp>
          <p:nvSpPr>
            <p:cNvPr id="50" name="TextBox 49"/>
            <p:cNvSpPr txBox="1"/>
            <p:nvPr/>
          </p:nvSpPr>
          <p:spPr>
            <a:xfrm>
              <a:off x="6432166" y="5719618"/>
              <a:ext cx="1114408" cy="461665"/>
            </a:xfrm>
            <a:prstGeom prst="rect">
              <a:avLst/>
            </a:prstGeom>
            <a:solidFill>
              <a:schemeClr val="tx1"/>
            </a:solidFill>
          </p:spPr>
          <p:txBody>
            <a:bodyPr wrap="none" rtlCol="0">
              <a:spAutoFit/>
            </a:bodyPr>
            <a:lstStyle/>
            <a:p>
              <a:r>
                <a:rPr lang="en-US" sz="2400" b="1" dirty="0" smtClean="0">
                  <a:solidFill>
                    <a:schemeClr val="bg1"/>
                  </a:solidFill>
                  <a:latin typeface="Gill Sans MT" panose="020B0502020104020203" pitchFamily="34" charset="0"/>
                </a:rPr>
                <a:t>TMDL</a:t>
              </a:r>
              <a:endParaRPr lang="en-US" sz="2400" b="1" dirty="0">
                <a:solidFill>
                  <a:schemeClr val="bg1"/>
                </a:solidFill>
                <a:latin typeface="Gill Sans MT" panose="020B0502020104020203" pitchFamily="34" charset="0"/>
              </a:endParaRPr>
            </a:p>
          </p:txBody>
        </p:sp>
        <p:cxnSp>
          <p:nvCxnSpPr>
            <p:cNvPr id="53" name="Straight Arrow Connector 52"/>
            <p:cNvCxnSpPr/>
            <p:nvPr/>
          </p:nvCxnSpPr>
          <p:spPr>
            <a:xfrm flipH="1">
              <a:off x="6984869" y="5341761"/>
              <a:ext cx="1" cy="372829"/>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71" name="Oval 70"/>
          <p:cNvSpPr/>
          <p:nvPr/>
        </p:nvSpPr>
        <p:spPr>
          <a:xfrm>
            <a:off x="3998288" y="6260588"/>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2" name="TextBox 71"/>
          <p:cNvSpPr txBox="1"/>
          <p:nvPr/>
        </p:nvSpPr>
        <p:spPr>
          <a:xfrm>
            <a:off x="4422769" y="6191161"/>
            <a:ext cx="1587294" cy="400110"/>
          </a:xfrm>
          <a:prstGeom prst="rect">
            <a:avLst/>
          </a:prstGeom>
          <a:noFill/>
        </p:spPr>
        <p:txBody>
          <a:bodyPr wrap="none" rtlCol="0">
            <a:spAutoFit/>
          </a:bodyPr>
          <a:lstStyle/>
          <a:p>
            <a:r>
              <a:rPr lang="en-US" sz="2000" dirty="0" smtClean="0">
                <a:latin typeface="Gill Sans MT" panose="020B0502020104020203" pitchFamily="34" charset="0"/>
              </a:rPr>
              <a:t>WWTP Plant</a:t>
            </a:r>
            <a:endParaRPr lang="en-US" sz="2000" dirty="0">
              <a:latin typeface="Gill Sans MT" panose="020B0502020104020203" pitchFamily="34" charset="0"/>
            </a:endParaRPr>
          </a:p>
        </p:txBody>
      </p:sp>
      <p:pic>
        <p:nvPicPr>
          <p:cNvPr id="29" name="Picture 28"/>
          <p:cNvPicPr>
            <a:picLocks noChangeAspect="1"/>
          </p:cNvPicPr>
          <p:nvPr/>
        </p:nvPicPr>
        <p:blipFill>
          <a:blip r:embed="rId3"/>
          <a:stretch>
            <a:fillRect/>
          </a:stretch>
        </p:blipFill>
        <p:spPr>
          <a:xfrm>
            <a:off x="769935" y="2093042"/>
            <a:ext cx="4368817" cy="3181555"/>
          </a:xfrm>
          <a:prstGeom prst="rect">
            <a:avLst/>
          </a:prstGeom>
        </p:spPr>
      </p:pic>
    </p:spTree>
    <p:extLst>
      <p:ext uri="{BB962C8B-B14F-4D97-AF65-F5344CB8AC3E}">
        <p14:creationId xmlns:p14="http://schemas.microsoft.com/office/powerpoint/2010/main" val="33902094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538" y="306993"/>
            <a:ext cx="5126212" cy="507831"/>
          </a:xfrm>
          <a:prstGeom prst="rect">
            <a:avLst/>
          </a:prstGeom>
          <a:solidFill>
            <a:srgbClr val="C00000"/>
          </a:solidFill>
        </p:spPr>
        <p:txBody>
          <a:bodyPr wrap="none" rtlCol="0">
            <a:spAutoFit/>
          </a:bodyPr>
          <a:lstStyle/>
          <a:p>
            <a:r>
              <a:rPr lang="en-US" sz="2700" dirty="0" smtClean="0">
                <a:ln w="22225">
                  <a:noFill/>
                  <a:prstDash val="solid"/>
                </a:ln>
                <a:solidFill>
                  <a:schemeClr val="bg1"/>
                </a:solidFill>
                <a:effectLst>
                  <a:outerShdw blurRad="38100" dist="38100" dir="2700000" algn="tl">
                    <a:srgbClr val="000000">
                      <a:alpha val="43137"/>
                    </a:srgbClr>
                  </a:outerShdw>
                </a:effectLst>
                <a:latin typeface="Gill Sans MT" panose="020B0502020104020203" pitchFamily="34" charset="0"/>
              </a:rPr>
              <a:t>Multi-objective Optimal Plant Siting</a:t>
            </a:r>
            <a:endParaRPr lang="en-US" sz="2700" dirty="0">
              <a:ln w="22225">
                <a:noFill/>
                <a:prstDash val="solid"/>
              </a:ln>
              <a:solidFill>
                <a:schemeClr val="bg1"/>
              </a:solidFill>
              <a:effectLst>
                <a:outerShdw blurRad="38100" dist="38100" dir="2700000" algn="tl">
                  <a:srgbClr val="000000">
                    <a:alpha val="43137"/>
                  </a:srgbClr>
                </a:outerShdw>
              </a:effectLst>
              <a:latin typeface="Gill Sans MT" panose="020B0502020104020203" pitchFamily="34" charset="0"/>
            </a:endParaRPr>
          </a:p>
        </p:txBody>
      </p:sp>
      <p:grpSp>
        <p:nvGrpSpPr>
          <p:cNvPr id="42" name="Group 41"/>
          <p:cNvGrpSpPr/>
          <p:nvPr/>
        </p:nvGrpSpPr>
        <p:grpSpPr>
          <a:xfrm>
            <a:off x="5307480" y="1471067"/>
            <a:ext cx="3436523" cy="4132814"/>
            <a:chOff x="5307480" y="1471067"/>
            <a:chExt cx="3436523" cy="4132814"/>
          </a:xfrm>
        </p:grpSpPr>
        <p:cxnSp>
          <p:nvCxnSpPr>
            <p:cNvPr id="3" name="Straight Connector 2"/>
            <p:cNvCxnSpPr>
              <a:stCxn id="14" idx="5"/>
              <a:endCxn id="22" idx="1"/>
            </p:cNvCxnSpPr>
            <p:nvPr/>
          </p:nvCxnSpPr>
          <p:spPr>
            <a:xfrm>
              <a:off x="5530477" y="2053557"/>
              <a:ext cx="1325015" cy="104958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16" idx="4"/>
              <a:endCxn id="22" idx="0"/>
            </p:cNvCxnSpPr>
            <p:nvPr/>
          </p:nvCxnSpPr>
          <p:spPr>
            <a:xfrm>
              <a:off x="6787905" y="1910100"/>
              <a:ext cx="159956" cy="115478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a:stCxn id="21" idx="3"/>
              <a:endCxn id="22" idx="7"/>
            </p:cNvCxnSpPr>
            <p:nvPr/>
          </p:nvCxnSpPr>
          <p:spPr>
            <a:xfrm flipH="1">
              <a:off x="7040229" y="2989609"/>
              <a:ext cx="283348" cy="11353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22" idx="4"/>
              <a:endCxn id="23" idx="0"/>
            </p:cNvCxnSpPr>
            <p:nvPr/>
          </p:nvCxnSpPr>
          <p:spPr>
            <a:xfrm>
              <a:off x="6947861" y="3326138"/>
              <a:ext cx="167639" cy="65836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18" idx="6"/>
              <a:endCxn id="23" idx="1"/>
            </p:cNvCxnSpPr>
            <p:nvPr/>
          </p:nvCxnSpPr>
          <p:spPr>
            <a:xfrm>
              <a:off x="6447117" y="3820110"/>
              <a:ext cx="576014" cy="20265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20" idx="2"/>
              <a:endCxn id="23" idx="7"/>
            </p:cNvCxnSpPr>
            <p:nvPr/>
          </p:nvCxnSpPr>
          <p:spPr>
            <a:xfrm flipH="1">
              <a:off x="7207868" y="3553192"/>
              <a:ext cx="1194324" cy="46957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5" idx="2"/>
              <a:endCxn id="23" idx="6"/>
            </p:cNvCxnSpPr>
            <p:nvPr/>
          </p:nvCxnSpPr>
          <p:spPr>
            <a:xfrm flipH="1" flipV="1">
              <a:off x="7246128" y="4115136"/>
              <a:ext cx="1236618" cy="36795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3" idx="3"/>
              <a:endCxn id="17" idx="0"/>
            </p:cNvCxnSpPr>
            <p:nvPr/>
          </p:nvCxnSpPr>
          <p:spPr>
            <a:xfrm flipH="1">
              <a:off x="6984871" y="4207504"/>
              <a:ext cx="38260" cy="87300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19" idx="5"/>
              <a:endCxn id="17" idx="0"/>
            </p:cNvCxnSpPr>
            <p:nvPr/>
          </p:nvCxnSpPr>
          <p:spPr>
            <a:xfrm>
              <a:off x="6815024" y="4725687"/>
              <a:ext cx="169847" cy="35481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307480" y="1830560"/>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Oval 14"/>
            <p:cNvSpPr/>
            <p:nvPr/>
          </p:nvSpPr>
          <p:spPr>
            <a:xfrm>
              <a:off x="8482746" y="4352466"/>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Oval 15"/>
            <p:cNvSpPr/>
            <p:nvPr/>
          </p:nvSpPr>
          <p:spPr>
            <a:xfrm>
              <a:off x="6657276" y="1648843"/>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Oval 16"/>
            <p:cNvSpPr/>
            <p:nvPr/>
          </p:nvSpPr>
          <p:spPr>
            <a:xfrm>
              <a:off x="6854242" y="5080504"/>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Oval 17"/>
            <p:cNvSpPr/>
            <p:nvPr/>
          </p:nvSpPr>
          <p:spPr>
            <a:xfrm>
              <a:off x="6185860" y="3689481"/>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Oval 18"/>
            <p:cNvSpPr/>
            <p:nvPr/>
          </p:nvSpPr>
          <p:spPr>
            <a:xfrm>
              <a:off x="6592027" y="4502690"/>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Oval 19"/>
            <p:cNvSpPr/>
            <p:nvPr/>
          </p:nvSpPr>
          <p:spPr>
            <a:xfrm>
              <a:off x="8402192" y="3422563"/>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Oval 20"/>
            <p:cNvSpPr/>
            <p:nvPr/>
          </p:nvSpPr>
          <p:spPr>
            <a:xfrm>
              <a:off x="7285317" y="2766612"/>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Oval 21"/>
            <p:cNvSpPr/>
            <p:nvPr/>
          </p:nvSpPr>
          <p:spPr>
            <a:xfrm>
              <a:off x="6817232" y="3064881"/>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p:cNvSpPr/>
            <p:nvPr/>
          </p:nvSpPr>
          <p:spPr>
            <a:xfrm>
              <a:off x="6984871" y="3984507"/>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p:cNvSpPr txBox="1"/>
            <p:nvPr/>
          </p:nvSpPr>
          <p:spPr>
            <a:xfrm>
              <a:off x="7304171" y="1471067"/>
              <a:ext cx="1151982" cy="338554"/>
            </a:xfrm>
            <a:prstGeom prst="rect">
              <a:avLst/>
            </a:prstGeom>
            <a:noFill/>
          </p:spPr>
          <p:txBody>
            <a:bodyPr wrap="none" rtlCol="0">
              <a:spAutoFit/>
            </a:bodyPr>
            <a:lstStyle/>
            <a:p>
              <a:r>
                <a:rPr lang="en-US" sz="1600" b="1" dirty="0" smtClean="0">
                  <a:solidFill>
                    <a:srgbClr val="C00000"/>
                  </a:solidFill>
                  <a:latin typeface="Gill Sans MT" panose="020B0502020104020203" pitchFamily="34" charset="0"/>
                </a:rPr>
                <a:t>Upstream</a:t>
              </a:r>
              <a:endParaRPr lang="en-US" sz="1600" b="1" dirty="0">
                <a:solidFill>
                  <a:srgbClr val="C00000"/>
                </a:solidFill>
                <a:latin typeface="Gill Sans MT" panose="020B0502020104020203" pitchFamily="34" charset="0"/>
              </a:endParaRPr>
            </a:p>
          </p:txBody>
        </p:sp>
        <p:sp>
          <p:nvSpPr>
            <p:cNvPr id="25" name="TextBox 24"/>
            <p:cNvSpPr txBox="1"/>
            <p:nvPr/>
          </p:nvSpPr>
          <p:spPr>
            <a:xfrm>
              <a:off x="7273690" y="5265327"/>
              <a:ext cx="1423659" cy="338554"/>
            </a:xfrm>
            <a:prstGeom prst="rect">
              <a:avLst/>
            </a:prstGeom>
            <a:noFill/>
          </p:spPr>
          <p:txBody>
            <a:bodyPr wrap="none" rtlCol="0">
              <a:spAutoFit/>
            </a:bodyPr>
            <a:lstStyle/>
            <a:p>
              <a:r>
                <a:rPr lang="en-US" sz="1600" b="1" dirty="0" smtClean="0">
                  <a:solidFill>
                    <a:srgbClr val="C00000"/>
                  </a:solidFill>
                  <a:latin typeface="Gill Sans MT" panose="020B0502020104020203" pitchFamily="34" charset="0"/>
                </a:rPr>
                <a:t>Downstream</a:t>
              </a:r>
              <a:endParaRPr lang="en-US" sz="1600" b="1" dirty="0">
                <a:solidFill>
                  <a:srgbClr val="C00000"/>
                </a:solidFill>
                <a:latin typeface="Gill Sans MT" panose="020B0502020104020203" pitchFamily="34" charset="0"/>
              </a:endParaRPr>
            </a:p>
          </p:txBody>
        </p:sp>
      </p:grpSp>
      <p:sp>
        <p:nvSpPr>
          <p:cNvPr id="47" name="TextBox 46"/>
          <p:cNvSpPr txBox="1"/>
          <p:nvPr/>
        </p:nvSpPr>
        <p:spPr>
          <a:xfrm>
            <a:off x="326447" y="2151200"/>
            <a:ext cx="4006332" cy="4016484"/>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rgbClr val="C00000"/>
                </a:solidFill>
                <a:latin typeface="Gill Sans MT" panose="020B0502020104020203" pitchFamily="34" charset="0"/>
              </a:rPr>
              <a:t>Effluent discharge &amp; N concentration</a:t>
            </a:r>
          </a:p>
          <a:p>
            <a:pPr marL="742950" lvl="1" indent="-285750">
              <a:buFont typeface="Arial" panose="020B0604020202020204" pitchFamily="34" charset="0"/>
              <a:buChar char="•"/>
            </a:pPr>
            <a:r>
              <a:rPr lang="en-US" sz="2000" dirty="0" smtClean="0">
                <a:latin typeface="Gill Sans MT" panose="020B0502020104020203" pitchFamily="34" charset="0"/>
              </a:rPr>
              <a:t>N removal per unit algae</a:t>
            </a:r>
          </a:p>
          <a:p>
            <a:pPr marL="742950" lvl="1" indent="-285750">
              <a:spcAft>
                <a:spcPts val="600"/>
              </a:spcAft>
              <a:buFont typeface="Arial" panose="020B0604020202020204" pitchFamily="34" charset="0"/>
              <a:buChar char="•"/>
            </a:pPr>
            <a:r>
              <a:rPr lang="en-US" sz="2000" dirty="0" smtClean="0">
                <a:latin typeface="Gill Sans MT" panose="020B0502020104020203" pitchFamily="34" charset="0"/>
              </a:rPr>
              <a:t>Total supply of N </a:t>
            </a:r>
            <a:endParaRPr lang="en-US" sz="2400" dirty="0" smtClean="0">
              <a:latin typeface="Gill Sans MT" panose="020B0502020104020203" pitchFamily="34" charset="0"/>
            </a:endParaRPr>
          </a:p>
          <a:p>
            <a:pPr marL="342900" indent="-342900">
              <a:buFont typeface="Arial" panose="020B0604020202020204" pitchFamily="34" charset="0"/>
              <a:buChar char="•"/>
            </a:pPr>
            <a:r>
              <a:rPr lang="en-US" sz="2400" b="1" dirty="0" smtClean="0">
                <a:solidFill>
                  <a:srgbClr val="C00000"/>
                </a:solidFill>
                <a:latin typeface="Gill Sans MT" panose="020B0502020104020203" pitchFamily="34" charset="0"/>
              </a:rPr>
              <a:t>LULC and topography</a:t>
            </a:r>
          </a:p>
          <a:p>
            <a:pPr marL="800100" lvl="1" indent="-342900">
              <a:spcAft>
                <a:spcPts val="600"/>
              </a:spcAft>
              <a:buFont typeface="Arial" panose="020B0604020202020204" pitchFamily="34" charset="0"/>
              <a:buChar char="•"/>
            </a:pPr>
            <a:r>
              <a:rPr lang="en-US" sz="2000" dirty="0" smtClean="0">
                <a:latin typeface="Gill Sans MT" panose="020B0502020104020203" pitchFamily="34" charset="0"/>
              </a:rPr>
              <a:t>Maximum algae production capacity</a:t>
            </a:r>
            <a:endParaRPr lang="en-US" sz="2400" dirty="0" smtClean="0">
              <a:latin typeface="Gill Sans MT" panose="020B0502020104020203" pitchFamily="34" charset="0"/>
            </a:endParaRPr>
          </a:p>
          <a:p>
            <a:pPr marL="342900" indent="-342900">
              <a:buFont typeface="Arial" panose="020B0604020202020204" pitchFamily="34" charset="0"/>
              <a:buChar char="•"/>
            </a:pPr>
            <a:r>
              <a:rPr lang="en-US" sz="2400" b="1" dirty="0" smtClean="0">
                <a:solidFill>
                  <a:srgbClr val="C00000"/>
                </a:solidFill>
                <a:latin typeface="Gill Sans MT" panose="020B0502020104020203" pitchFamily="34" charset="0"/>
              </a:rPr>
              <a:t>Land costs ($/acre)</a:t>
            </a:r>
          </a:p>
          <a:p>
            <a:pPr marL="800100" lvl="1" indent="-342900">
              <a:spcAft>
                <a:spcPts val="600"/>
              </a:spcAft>
              <a:buFont typeface="Arial" panose="020B0604020202020204" pitchFamily="34" charset="0"/>
              <a:buChar char="•"/>
            </a:pPr>
            <a:r>
              <a:rPr lang="en-US" sz="2000" dirty="0" smtClean="0">
                <a:latin typeface="Gill Sans MT" panose="020B0502020104020203" pitchFamily="34" charset="0"/>
              </a:rPr>
              <a:t>Algae capex</a:t>
            </a:r>
            <a:endParaRPr lang="en-US" sz="2400" b="1" dirty="0">
              <a:solidFill>
                <a:srgbClr val="C00000"/>
              </a:solidFill>
              <a:latin typeface="Gill Sans MT" panose="020B0502020104020203" pitchFamily="34" charset="0"/>
            </a:endParaRPr>
          </a:p>
          <a:p>
            <a:pPr marL="342900" indent="-342900">
              <a:buFont typeface="Arial" panose="020B0604020202020204" pitchFamily="34" charset="0"/>
              <a:buChar char="•"/>
            </a:pPr>
            <a:r>
              <a:rPr lang="en-US" sz="2400" b="1" dirty="0" smtClean="0">
                <a:solidFill>
                  <a:srgbClr val="C00000"/>
                </a:solidFill>
                <a:latin typeface="Gill Sans MT" panose="020B0502020104020203" pitchFamily="34" charset="0"/>
              </a:rPr>
              <a:t>N transfer coefficients </a:t>
            </a:r>
          </a:p>
          <a:p>
            <a:pPr marL="800100" lvl="1" indent="-342900">
              <a:buFont typeface="Arial" panose="020B0604020202020204" pitchFamily="34" charset="0"/>
              <a:buChar char="•"/>
            </a:pPr>
            <a:r>
              <a:rPr lang="en-US" sz="2000" dirty="0" smtClean="0">
                <a:latin typeface="Gill Sans MT" panose="020B0502020104020203" pitchFamily="34" charset="0"/>
              </a:rPr>
              <a:t>Contribution to TMDL</a:t>
            </a:r>
            <a:endParaRPr lang="en-US" sz="2000" dirty="0">
              <a:latin typeface="Gill Sans MT" panose="020B0502020104020203" pitchFamily="34" charset="0"/>
            </a:endParaRPr>
          </a:p>
        </p:txBody>
      </p:sp>
      <p:sp>
        <p:nvSpPr>
          <p:cNvPr id="50" name="TextBox 49"/>
          <p:cNvSpPr txBox="1"/>
          <p:nvPr/>
        </p:nvSpPr>
        <p:spPr>
          <a:xfrm>
            <a:off x="261386" y="1130191"/>
            <a:ext cx="3320520" cy="830997"/>
          </a:xfrm>
          <a:prstGeom prst="rect">
            <a:avLst/>
          </a:prstGeom>
          <a:noFill/>
        </p:spPr>
        <p:txBody>
          <a:bodyPr wrap="square" rtlCol="0">
            <a:spAutoFit/>
          </a:bodyPr>
          <a:lstStyle/>
          <a:p>
            <a:r>
              <a:rPr lang="en-US" sz="2400" dirty="0" smtClean="0">
                <a:latin typeface="Gill Sans MT" panose="020B0502020104020203" pitchFamily="34" charset="0"/>
              </a:rPr>
              <a:t>Site Characteristics Drive Tradeoffs</a:t>
            </a:r>
            <a:endParaRPr lang="en-US" sz="2400" dirty="0">
              <a:latin typeface="Gill Sans MT" panose="020B0502020104020203" pitchFamily="34" charset="0"/>
            </a:endParaRPr>
          </a:p>
        </p:txBody>
      </p:sp>
      <p:sp>
        <p:nvSpPr>
          <p:cNvPr id="54" name="TextBox 53"/>
          <p:cNvSpPr txBox="1"/>
          <p:nvPr/>
        </p:nvSpPr>
        <p:spPr>
          <a:xfrm>
            <a:off x="5871874" y="1530186"/>
            <a:ext cx="700833" cy="461665"/>
          </a:xfrm>
          <a:prstGeom prst="rect">
            <a:avLst/>
          </a:prstGeom>
          <a:solidFill>
            <a:srgbClr val="C00000"/>
          </a:solidFill>
        </p:spPr>
        <p:txBody>
          <a:bodyPr wrap="none" rtlCol="0">
            <a:spAutoFit/>
          </a:bodyPr>
          <a:lstStyle/>
          <a:p>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10%</a:t>
            </a:r>
            <a:endParaRPr lang="en-US" sz="24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55" name="TextBox 54"/>
          <p:cNvSpPr txBox="1"/>
          <p:nvPr/>
        </p:nvSpPr>
        <p:spPr>
          <a:xfrm>
            <a:off x="5760565" y="4382890"/>
            <a:ext cx="700833" cy="461665"/>
          </a:xfrm>
          <a:prstGeom prst="rect">
            <a:avLst/>
          </a:prstGeom>
          <a:solidFill>
            <a:srgbClr val="C00000"/>
          </a:solidFill>
        </p:spPr>
        <p:txBody>
          <a:bodyPr wrap="none" rtlCol="0">
            <a:spAutoFit/>
          </a:bodyPr>
          <a:lstStyle/>
          <a:p>
            <a:r>
              <a:rPr lang="en-US" sz="2400" dirty="0" smtClean="0">
                <a:solidFill>
                  <a:schemeClr val="bg1"/>
                </a:solidFill>
                <a:effectLst>
                  <a:outerShdw blurRad="38100" dist="38100" dir="2700000" algn="tl">
                    <a:srgbClr val="000000">
                      <a:alpha val="43137"/>
                    </a:srgbClr>
                  </a:outerShdw>
                </a:effectLst>
                <a:latin typeface="Gill Sans MT" panose="020B0502020104020203" pitchFamily="34" charset="0"/>
              </a:rPr>
              <a:t>90%</a:t>
            </a:r>
            <a:endParaRPr lang="en-US" sz="24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56" name="TextBox 55"/>
          <p:cNvSpPr txBox="1"/>
          <p:nvPr/>
        </p:nvSpPr>
        <p:spPr>
          <a:xfrm>
            <a:off x="6432166" y="5719618"/>
            <a:ext cx="1114408" cy="461665"/>
          </a:xfrm>
          <a:prstGeom prst="rect">
            <a:avLst/>
          </a:prstGeom>
          <a:solidFill>
            <a:schemeClr val="tx1"/>
          </a:solidFill>
        </p:spPr>
        <p:txBody>
          <a:bodyPr wrap="none" rtlCol="0">
            <a:spAutoFit/>
          </a:bodyPr>
          <a:lstStyle/>
          <a:p>
            <a:r>
              <a:rPr lang="en-US" sz="2400" b="1" dirty="0" smtClean="0">
                <a:solidFill>
                  <a:schemeClr val="bg1"/>
                </a:solidFill>
                <a:latin typeface="Gill Sans MT" panose="020B0502020104020203" pitchFamily="34" charset="0"/>
              </a:rPr>
              <a:t>TMDL</a:t>
            </a:r>
            <a:endParaRPr lang="en-US" sz="2400" b="1" dirty="0">
              <a:solidFill>
                <a:schemeClr val="bg1"/>
              </a:solidFill>
              <a:latin typeface="Gill Sans MT" panose="020B0502020104020203" pitchFamily="34" charset="0"/>
            </a:endParaRPr>
          </a:p>
        </p:txBody>
      </p:sp>
      <p:cxnSp>
        <p:nvCxnSpPr>
          <p:cNvPr id="57" name="Straight Arrow Connector 56"/>
          <p:cNvCxnSpPr/>
          <p:nvPr/>
        </p:nvCxnSpPr>
        <p:spPr>
          <a:xfrm flipH="1">
            <a:off x="6984869" y="5341761"/>
            <a:ext cx="1" cy="372829"/>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838348" y="732367"/>
            <a:ext cx="2464136" cy="646331"/>
          </a:xfrm>
          <a:prstGeom prst="rect">
            <a:avLst/>
          </a:prstGeom>
          <a:noFill/>
        </p:spPr>
        <p:txBody>
          <a:bodyPr wrap="none" rtlCol="0">
            <a:spAutoFit/>
          </a:bodyPr>
          <a:lstStyle/>
          <a:p>
            <a:pPr algn="ctr"/>
            <a:r>
              <a:rPr lang="en-US" b="1" dirty="0" smtClean="0">
                <a:latin typeface="Gill Sans MT" panose="020B0502020104020203" pitchFamily="34" charset="0"/>
              </a:rPr>
              <a:t>WWTP Compliance </a:t>
            </a:r>
          </a:p>
          <a:p>
            <a:pPr algn="ctr"/>
            <a:r>
              <a:rPr lang="en-US" b="1" dirty="0" smtClean="0">
                <a:latin typeface="Gill Sans MT" panose="020B0502020104020203" pitchFamily="34" charset="0"/>
              </a:rPr>
              <a:t>Association</a:t>
            </a:r>
            <a:endParaRPr lang="en-US" b="1" dirty="0">
              <a:latin typeface="Gill Sans MT" panose="020B0502020104020203" pitchFamily="34" charset="0"/>
            </a:endParaRPr>
          </a:p>
        </p:txBody>
      </p:sp>
      <p:sp>
        <p:nvSpPr>
          <p:cNvPr id="53" name="Rounded Rectangle 52"/>
          <p:cNvSpPr/>
          <p:nvPr/>
        </p:nvSpPr>
        <p:spPr>
          <a:xfrm>
            <a:off x="3820867" y="6094256"/>
            <a:ext cx="2293302" cy="559015"/>
          </a:xfrm>
          <a:prstGeom prst="roundRect">
            <a:avLst/>
          </a:prstGeom>
          <a:solidFill>
            <a:srgbClr val="F9F9F9"/>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001030" y="6241062"/>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1" name="TextBox 70"/>
          <p:cNvSpPr txBox="1"/>
          <p:nvPr/>
        </p:nvSpPr>
        <p:spPr>
          <a:xfrm>
            <a:off x="4425511" y="6171635"/>
            <a:ext cx="1587294" cy="400110"/>
          </a:xfrm>
          <a:prstGeom prst="rect">
            <a:avLst/>
          </a:prstGeom>
          <a:noFill/>
        </p:spPr>
        <p:txBody>
          <a:bodyPr wrap="none" rtlCol="0">
            <a:spAutoFit/>
          </a:bodyPr>
          <a:lstStyle/>
          <a:p>
            <a:r>
              <a:rPr lang="en-US" sz="2000" dirty="0" smtClean="0">
                <a:latin typeface="Gill Sans MT" panose="020B0502020104020203" pitchFamily="34" charset="0"/>
              </a:rPr>
              <a:t>WWTP Plant</a:t>
            </a:r>
            <a:endParaRPr lang="en-US" sz="2000" dirty="0">
              <a:latin typeface="Gill Sans MT" panose="020B0502020104020203" pitchFamily="34" charset="0"/>
            </a:endParaRPr>
          </a:p>
        </p:txBody>
      </p:sp>
      <p:grpSp>
        <p:nvGrpSpPr>
          <p:cNvPr id="26" name="Group 25"/>
          <p:cNvGrpSpPr/>
          <p:nvPr/>
        </p:nvGrpSpPr>
        <p:grpSpPr>
          <a:xfrm>
            <a:off x="4190338" y="1467217"/>
            <a:ext cx="2175200" cy="1191230"/>
            <a:chOff x="4190338" y="1467217"/>
            <a:chExt cx="2175200" cy="1191230"/>
          </a:xfrm>
        </p:grpSpPr>
        <p:sp>
          <p:nvSpPr>
            <p:cNvPr id="12" name="Rounded Rectangular Callout 11"/>
            <p:cNvSpPr/>
            <p:nvPr/>
          </p:nvSpPr>
          <p:spPr>
            <a:xfrm>
              <a:off x="4190338" y="1467217"/>
              <a:ext cx="2171436" cy="1191230"/>
            </a:xfrm>
            <a:prstGeom prst="wedgeRoundRectCallout">
              <a:avLst>
                <a:gd name="adj1" fmla="val 69172"/>
                <a:gd name="adj2" fmla="val 90604"/>
                <a:gd name="adj3" fmla="val 16667"/>
              </a:avLst>
            </a:prstGeom>
            <a:solidFill>
              <a:srgbClr val="F9F9F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282510" y="1577917"/>
              <a:ext cx="2083028" cy="1000274"/>
            </a:xfrm>
            <a:prstGeom prst="rect">
              <a:avLst/>
            </a:prstGeom>
            <a:noFill/>
            <a:ln>
              <a:noFill/>
            </a:ln>
          </p:spPr>
          <p:txBody>
            <a:bodyPr wrap="square" rtlCol="0">
              <a:spAutoFit/>
            </a:bodyPr>
            <a:lstStyle/>
            <a:p>
              <a:pPr>
                <a:spcAft>
                  <a:spcPts val="600"/>
                </a:spcAft>
              </a:pPr>
              <a:r>
                <a:rPr lang="en-US" b="1" dirty="0" smtClean="0">
                  <a:latin typeface="Gill Sans MT" panose="020B0502020104020203" pitchFamily="34" charset="0"/>
                </a:rPr>
                <a:t>Algae producers:</a:t>
              </a:r>
            </a:p>
            <a:p>
              <a:r>
                <a:rPr lang="en-US" dirty="0" smtClean="0">
                  <a:latin typeface="Gill Sans MT" panose="020B0502020104020203" pitchFamily="34" charset="0"/>
                </a:rPr>
                <a:t>High effluent concentration</a:t>
              </a:r>
              <a:endParaRPr lang="en-US" dirty="0">
                <a:latin typeface="Gill Sans MT" panose="020B0502020104020203" pitchFamily="34" charset="0"/>
              </a:endParaRPr>
            </a:p>
          </p:txBody>
        </p:sp>
      </p:grpSp>
      <p:grpSp>
        <p:nvGrpSpPr>
          <p:cNvPr id="27" name="Group 26"/>
          <p:cNvGrpSpPr/>
          <p:nvPr/>
        </p:nvGrpSpPr>
        <p:grpSpPr>
          <a:xfrm>
            <a:off x="7238329" y="2878613"/>
            <a:ext cx="1720803" cy="1236524"/>
            <a:chOff x="7238329" y="2878613"/>
            <a:chExt cx="1720803" cy="1236524"/>
          </a:xfrm>
        </p:grpSpPr>
        <p:sp>
          <p:nvSpPr>
            <p:cNvPr id="72" name="Rounded Rectangular Callout 71"/>
            <p:cNvSpPr/>
            <p:nvPr/>
          </p:nvSpPr>
          <p:spPr>
            <a:xfrm>
              <a:off x="7238329" y="2878613"/>
              <a:ext cx="1693241" cy="1236524"/>
            </a:xfrm>
            <a:prstGeom prst="wedgeRoundRectCallout">
              <a:avLst>
                <a:gd name="adj1" fmla="val -70394"/>
                <a:gd name="adj2" fmla="val 86489"/>
                <a:gd name="adj3" fmla="val 16667"/>
              </a:avLst>
            </a:prstGeom>
            <a:solidFill>
              <a:srgbClr val="F9F9F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7273690" y="2999125"/>
              <a:ext cx="1685442" cy="1000274"/>
            </a:xfrm>
            <a:prstGeom prst="rect">
              <a:avLst/>
            </a:prstGeom>
            <a:noFill/>
          </p:spPr>
          <p:txBody>
            <a:bodyPr wrap="square" rtlCol="0">
              <a:spAutoFit/>
            </a:bodyPr>
            <a:lstStyle/>
            <a:p>
              <a:pPr>
                <a:spcAft>
                  <a:spcPts val="600"/>
                </a:spcAft>
              </a:pPr>
              <a:r>
                <a:rPr lang="en-US" b="1" dirty="0" smtClean="0">
                  <a:latin typeface="Gill Sans MT" panose="020B0502020104020203" pitchFamily="34" charset="0"/>
                </a:rPr>
                <a:t>WWTPs </a:t>
              </a:r>
            </a:p>
            <a:p>
              <a:r>
                <a:rPr lang="en-US" dirty="0" smtClean="0">
                  <a:latin typeface="Gill Sans MT" panose="020B0502020104020203" pitchFamily="34" charset="0"/>
                </a:rPr>
                <a:t>High N transfer coefficient</a:t>
              </a:r>
              <a:endParaRPr lang="en-US" dirty="0">
                <a:latin typeface="Gill Sans MT" panose="020B0502020104020203" pitchFamily="34" charset="0"/>
              </a:endParaRPr>
            </a:p>
          </p:txBody>
        </p:sp>
      </p:grpSp>
      <p:sp>
        <p:nvSpPr>
          <p:cNvPr id="28" name="TextBox 27"/>
          <p:cNvSpPr txBox="1"/>
          <p:nvPr/>
        </p:nvSpPr>
        <p:spPr>
          <a:xfrm>
            <a:off x="6544873" y="2700130"/>
            <a:ext cx="747320" cy="923330"/>
          </a:xfrm>
          <a:prstGeom prst="rect">
            <a:avLst/>
          </a:prstGeom>
          <a:noFill/>
        </p:spPr>
        <p:txBody>
          <a:bodyPr wrap="none" rtlCol="0">
            <a:spAutoFit/>
          </a:bodyPr>
          <a:lstStyle/>
          <a:p>
            <a:r>
              <a:rPr lang="en-US" sz="5400" b="1" dirty="0" smtClean="0">
                <a:solidFill>
                  <a:srgbClr val="FF0000"/>
                </a:solidFill>
                <a:latin typeface="Gill Sans MT" panose="020B0502020104020203" pitchFamily="34" charset="0"/>
              </a:rPr>
              <a:t>X</a:t>
            </a:r>
            <a:endParaRPr lang="en-US" sz="5400" b="1" dirty="0">
              <a:solidFill>
                <a:srgbClr val="FF0000"/>
              </a:solidFill>
              <a:latin typeface="Gill Sans MT" panose="020B0502020104020203" pitchFamily="34" charset="0"/>
            </a:endParaRPr>
          </a:p>
        </p:txBody>
      </p:sp>
      <p:sp>
        <p:nvSpPr>
          <p:cNvPr id="74" name="TextBox 73"/>
          <p:cNvSpPr txBox="1"/>
          <p:nvPr/>
        </p:nvSpPr>
        <p:spPr>
          <a:xfrm>
            <a:off x="6351136" y="4156158"/>
            <a:ext cx="747320" cy="923330"/>
          </a:xfrm>
          <a:prstGeom prst="rect">
            <a:avLst/>
          </a:prstGeom>
          <a:noFill/>
        </p:spPr>
        <p:txBody>
          <a:bodyPr wrap="none" rtlCol="0">
            <a:spAutoFit/>
          </a:bodyPr>
          <a:lstStyle/>
          <a:p>
            <a:r>
              <a:rPr lang="en-US" sz="5400" b="1" dirty="0" smtClean="0">
                <a:solidFill>
                  <a:srgbClr val="FF0000"/>
                </a:solidFill>
                <a:latin typeface="Gill Sans MT" panose="020B0502020104020203" pitchFamily="34" charset="0"/>
              </a:rPr>
              <a:t>X</a:t>
            </a:r>
            <a:endParaRPr lang="en-US" sz="5400" b="1" dirty="0">
              <a:solidFill>
                <a:srgbClr val="FF0000"/>
              </a:solidFill>
              <a:latin typeface="Gill Sans MT" panose="020B0502020104020203" pitchFamily="34" charset="0"/>
            </a:endParaRPr>
          </a:p>
        </p:txBody>
      </p:sp>
    </p:spTree>
    <p:extLst>
      <p:ext uri="{BB962C8B-B14F-4D97-AF65-F5344CB8AC3E}">
        <p14:creationId xmlns:p14="http://schemas.microsoft.com/office/powerpoint/2010/main" val="15179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5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55" grpId="0" animBg="1"/>
      <p:bldP spid="55" grpId="1" animBg="1"/>
      <p:bldP spid="28" grpId="0"/>
      <p:bldP spid="7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538" y="306993"/>
            <a:ext cx="5126212" cy="507831"/>
          </a:xfrm>
          <a:prstGeom prst="rect">
            <a:avLst/>
          </a:prstGeom>
          <a:solidFill>
            <a:srgbClr val="C00000"/>
          </a:solidFill>
        </p:spPr>
        <p:txBody>
          <a:bodyPr wrap="none" rtlCol="0">
            <a:spAutoFit/>
          </a:bodyPr>
          <a:lstStyle/>
          <a:p>
            <a:r>
              <a:rPr lang="en-US" sz="2700" dirty="0" smtClean="0">
                <a:ln w="22225">
                  <a:noFill/>
                  <a:prstDash val="solid"/>
                </a:ln>
                <a:solidFill>
                  <a:schemeClr val="bg1"/>
                </a:solidFill>
                <a:effectLst>
                  <a:outerShdw blurRad="38100" dist="38100" dir="2700000" algn="tl">
                    <a:srgbClr val="000000">
                      <a:alpha val="43137"/>
                    </a:srgbClr>
                  </a:outerShdw>
                </a:effectLst>
                <a:latin typeface="Gill Sans MT" panose="020B0502020104020203" pitchFamily="34" charset="0"/>
              </a:rPr>
              <a:t>Multi-objective Optimal Plant Siting</a:t>
            </a:r>
            <a:endParaRPr lang="en-US" sz="2700" dirty="0">
              <a:ln w="22225">
                <a:noFill/>
                <a:prstDash val="solid"/>
              </a:ln>
              <a:solidFill>
                <a:schemeClr val="bg1"/>
              </a:solidFill>
              <a:effectLst>
                <a:outerShdw blurRad="38100" dist="38100" dir="2700000" algn="tl">
                  <a:srgbClr val="000000">
                    <a:alpha val="43137"/>
                  </a:srgbClr>
                </a:outerShdw>
              </a:effectLst>
              <a:latin typeface="Gill Sans MT" panose="020B0502020104020203" pitchFamily="34" charset="0"/>
            </a:endParaRPr>
          </a:p>
        </p:txBody>
      </p:sp>
      <p:grpSp>
        <p:nvGrpSpPr>
          <p:cNvPr id="42" name="Group 41"/>
          <p:cNvGrpSpPr/>
          <p:nvPr/>
        </p:nvGrpSpPr>
        <p:grpSpPr>
          <a:xfrm>
            <a:off x="5307480" y="1471067"/>
            <a:ext cx="3436523" cy="4132814"/>
            <a:chOff x="5307480" y="1471067"/>
            <a:chExt cx="3436523" cy="4132814"/>
          </a:xfrm>
        </p:grpSpPr>
        <p:cxnSp>
          <p:nvCxnSpPr>
            <p:cNvPr id="3" name="Straight Connector 2"/>
            <p:cNvCxnSpPr>
              <a:stCxn id="14" idx="5"/>
              <a:endCxn id="22" idx="1"/>
            </p:cNvCxnSpPr>
            <p:nvPr/>
          </p:nvCxnSpPr>
          <p:spPr>
            <a:xfrm>
              <a:off x="5530477" y="2053557"/>
              <a:ext cx="1325015" cy="104958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16" idx="4"/>
              <a:endCxn id="22" idx="0"/>
            </p:cNvCxnSpPr>
            <p:nvPr/>
          </p:nvCxnSpPr>
          <p:spPr>
            <a:xfrm>
              <a:off x="6787905" y="1910100"/>
              <a:ext cx="159956" cy="115478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a:stCxn id="21" idx="3"/>
              <a:endCxn id="22" idx="7"/>
            </p:cNvCxnSpPr>
            <p:nvPr/>
          </p:nvCxnSpPr>
          <p:spPr>
            <a:xfrm flipH="1">
              <a:off x="7040229" y="2989609"/>
              <a:ext cx="283348" cy="11353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22" idx="4"/>
              <a:endCxn id="23" idx="0"/>
            </p:cNvCxnSpPr>
            <p:nvPr/>
          </p:nvCxnSpPr>
          <p:spPr>
            <a:xfrm>
              <a:off x="6947861" y="3326138"/>
              <a:ext cx="167639" cy="65836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18" idx="6"/>
              <a:endCxn id="23" idx="1"/>
            </p:cNvCxnSpPr>
            <p:nvPr/>
          </p:nvCxnSpPr>
          <p:spPr>
            <a:xfrm>
              <a:off x="6447117" y="3820110"/>
              <a:ext cx="576014" cy="20265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20" idx="2"/>
              <a:endCxn id="23" idx="7"/>
            </p:cNvCxnSpPr>
            <p:nvPr/>
          </p:nvCxnSpPr>
          <p:spPr>
            <a:xfrm flipH="1">
              <a:off x="7207868" y="3553192"/>
              <a:ext cx="1194324" cy="46957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5" idx="2"/>
              <a:endCxn id="23" idx="6"/>
            </p:cNvCxnSpPr>
            <p:nvPr/>
          </p:nvCxnSpPr>
          <p:spPr>
            <a:xfrm flipH="1" flipV="1">
              <a:off x="7246128" y="4115136"/>
              <a:ext cx="1236618" cy="36795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3" idx="3"/>
              <a:endCxn id="17" idx="0"/>
            </p:cNvCxnSpPr>
            <p:nvPr/>
          </p:nvCxnSpPr>
          <p:spPr>
            <a:xfrm flipH="1">
              <a:off x="6984871" y="4207504"/>
              <a:ext cx="38260" cy="87300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19" idx="5"/>
              <a:endCxn id="17" idx="0"/>
            </p:cNvCxnSpPr>
            <p:nvPr/>
          </p:nvCxnSpPr>
          <p:spPr>
            <a:xfrm>
              <a:off x="6815024" y="4725687"/>
              <a:ext cx="169847" cy="35481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307480" y="1830560"/>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Oval 14"/>
            <p:cNvSpPr/>
            <p:nvPr/>
          </p:nvSpPr>
          <p:spPr>
            <a:xfrm>
              <a:off x="8482746" y="4352466"/>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Oval 15"/>
            <p:cNvSpPr/>
            <p:nvPr/>
          </p:nvSpPr>
          <p:spPr>
            <a:xfrm>
              <a:off x="6657276" y="1648843"/>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Oval 16"/>
            <p:cNvSpPr/>
            <p:nvPr/>
          </p:nvSpPr>
          <p:spPr>
            <a:xfrm>
              <a:off x="6854242" y="5080504"/>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Oval 17"/>
            <p:cNvSpPr/>
            <p:nvPr/>
          </p:nvSpPr>
          <p:spPr>
            <a:xfrm>
              <a:off x="6185860" y="3689481"/>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Oval 18"/>
            <p:cNvSpPr/>
            <p:nvPr/>
          </p:nvSpPr>
          <p:spPr>
            <a:xfrm>
              <a:off x="6592027" y="4502690"/>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Oval 19"/>
            <p:cNvSpPr/>
            <p:nvPr/>
          </p:nvSpPr>
          <p:spPr>
            <a:xfrm>
              <a:off x="8402192" y="3422563"/>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Oval 20"/>
            <p:cNvSpPr/>
            <p:nvPr/>
          </p:nvSpPr>
          <p:spPr>
            <a:xfrm>
              <a:off x="7285317" y="2766612"/>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Oval 21"/>
            <p:cNvSpPr/>
            <p:nvPr/>
          </p:nvSpPr>
          <p:spPr>
            <a:xfrm>
              <a:off x="6817232" y="3064881"/>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p:cNvSpPr/>
            <p:nvPr/>
          </p:nvSpPr>
          <p:spPr>
            <a:xfrm>
              <a:off x="6984871" y="3984507"/>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p:cNvSpPr txBox="1"/>
            <p:nvPr/>
          </p:nvSpPr>
          <p:spPr>
            <a:xfrm>
              <a:off x="7304171" y="1471067"/>
              <a:ext cx="1151982" cy="338554"/>
            </a:xfrm>
            <a:prstGeom prst="rect">
              <a:avLst/>
            </a:prstGeom>
            <a:noFill/>
          </p:spPr>
          <p:txBody>
            <a:bodyPr wrap="none" rtlCol="0">
              <a:spAutoFit/>
            </a:bodyPr>
            <a:lstStyle/>
            <a:p>
              <a:r>
                <a:rPr lang="en-US" sz="1600" b="1" dirty="0" smtClean="0">
                  <a:solidFill>
                    <a:srgbClr val="C00000"/>
                  </a:solidFill>
                  <a:latin typeface="Gill Sans MT" panose="020B0502020104020203" pitchFamily="34" charset="0"/>
                </a:rPr>
                <a:t>Upstream</a:t>
              </a:r>
              <a:endParaRPr lang="en-US" sz="1600" b="1" dirty="0">
                <a:solidFill>
                  <a:srgbClr val="C00000"/>
                </a:solidFill>
                <a:latin typeface="Gill Sans MT" panose="020B0502020104020203" pitchFamily="34" charset="0"/>
              </a:endParaRPr>
            </a:p>
          </p:txBody>
        </p:sp>
        <p:sp>
          <p:nvSpPr>
            <p:cNvPr id="25" name="TextBox 24"/>
            <p:cNvSpPr txBox="1"/>
            <p:nvPr/>
          </p:nvSpPr>
          <p:spPr>
            <a:xfrm>
              <a:off x="7273690" y="5265327"/>
              <a:ext cx="1423659" cy="338554"/>
            </a:xfrm>
            <a:prstGeom prst="rect">
              <a:avLst/>
            </a:prstGeom>
            <a:noFill/>
          </p:spPr>
          <p:txBody>
            <a:bodyPr wrap="none" rtlCol="0">
              <a:spAutoFit/>
            </a:bodyPr>
            <a:lstStyle/>
            <a:p>
              <a:r>
                <a:rPr lang="en-US" sz="1600" b="1" dirty="0" smtClean="0">
                  <a:solidFill>
                    <a:srgbClr val="C00000"/>
                  </a:solidFill>
                  <a:latin typeface="Gill Sans MT" panose="020B0502020104020203" pitchFamily="34" charset="0"/>
                </a:rPr>
                <a:t>Downstream</a:t>
              </a:r>
              <a:endParaRPr lang="en-US" sz="1600" b="1" dirty="0">
                <a:solidFill>
                  <a:srgbClr val="C00000"/>
                </a:solidFill>
                <a:latin typeface="Gill Sans MT" panose="020B0502020104020203" pitchFamily="34" charset="0"/>
              </a:endParaRPr>
            </a:p>
          </p:txBody>
        </p:sp>
      </p:grpSp>
      <p:sp>
        <p:nvSpPr>
          <p:cNvPr id="56" name="TextBox 55"/>
          <p:cNvSpPr txBox="1"/>
          <p:nvPr/>
        </p:nvSpPr>
        <p:spPr>
          <a:xfrm>
            <a:off x="6432166" y="5719618"/>
            <a:ext cx="1114408" cy="461665"/>
          </a:xfrm>
          <a:prstGeom prst="rect">
            <a:avLst/>
          </a:prstGeom>
          <a:solidFill>
            <a:schemeClr val="tx1"/>
          </a:solidFill>
        </p:spPr>
        <p:txBody>
          <a:bodyPr wrap="none" rtlCol="0">
            <a:spAutoFit/>
          </a:bodyPr>
          <a:lstStyle/>
          <a:p>
            <a:r>
              <a:rPr lang="en-US" sz="2400" b="1" dirty="0" smtClean="0">
                <a:solidFill>
                  <a:schemeClr val="bg1"/>
                </a:solidFill>
                <a:latin typeface="Gill Sans MT" panose="020B0502020104020203" pitchFamily="34" charset="0"/>
              </a:rPr>
              <a:t>TMDL</a:t>
            </a:r>
            <a:endParaRPr lang="en-US" sz="2400" b="1" dirty="0">
              <a:solidFill>
                <a:schemeClr val="bg1"/>
              </a:solidFill>
              <a:latin typeface="Gill Sans MT" panose="020B0502020104020203" pitchFamily="34" charset="0"/>
            </a:endParaRPr>
          </a:p>
        </p:txBody>
      </p:sp>
      <p:cxnSp>
        <p:nvCxnSpPr>
          <p:cNvPr id="57" name="Straight Arrow Connector 56"/>
          <p:cNvCxnSpPr/>
          <p:nvPr/>
        </p:nvCxnSpPr>
        <p:spPr>
          <a:xfrm flipH="1">
            <a:off x="6984869" y="5341761"/>
            <a:ext cx="1" cy="372829"/>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670691" y="4447348"/>
            <a:ext cx="809837" cy="584775"/>
          </a:xfrm>
          <a:prstGeom prst="rect">
            <a:avLst/>
          </a:prstGeom>
          <a:noFill/>
        </p:spPr>
        <p:txBody>
          <a:bodyPr wrap="none" rtlCol="0">
            <a:spAutoFit/>
          </a:bodyPr>
          <a:lstStyle/>
          <a:p>
            <a:r>
              <a:rPr lang="en-US" sz="3200" b="1" dirty="0" smtClean="0">
                <a:solidFill>
                  <a:srgbClr val="00B050"/>
                </a:solidFill>
                <a:effectLst>
                  <a:outerShdw blurRad="38100" dist="38100" dir="2700000" algn="tl">
                    <a:srgbClr val="000000">
                      <a:alpha val="43137"/>
                    </a:srgbClr>
                  </a:outerShdw>
                </a:effectLst>
              </a:rPr>
              <a:t>$$$</a:t>
            </a:r>
            <a:endParaRPr lang="en-US" sz="3200" b="1" dirty="0">
              <a:solidFill>
                <a:srgbClr val="00B050"/>
              </a:solidFill>
              <a:effectLst>
                <a:outerShdw blurRad="38100" dist="38100" dir="2700000" algn="tl">
                  <a:srgbClr val="000000">
                    <a:alpha val="43137"/>
                  </a:srgbClr>
                </a:outerShdw>
              </a:effectLst>
            </a:endParaRPr>
          </a:p>
        </p:txBody>
      </p:sp>
      <p:sp>
        <p:nvSpPr>
          <p:cNvPr id="59" name="TextBox 58"/>
          <p:cNvSpPr txBox="1"/>
          <p:nvPr/>
        </p:nvSpPr>
        <p:spPr>
          <a:xfrm>
            <a:off x="8112920" y="2775897"/>
            <a:ext cx="809837" cy="584775"/>
          </a:xfrm>
          <a:prstGeom prst="rect">
            <a:avLst/>
          </a:prstGeom>
          <a:noFill/>
        </p:spPr>
        <p:txBody>
          <a:bodyPr wrap="none" rtlCol="0">
            <a:spAutoFit/>
          </a:bodyPr>
          <a:lstStyle/>
          <a:p>
            <a:r>
              <a:rPr lang="en-US" sz="3200" b="1" dirty="0" smtClean="0">
                <a:solidFill>
                  <a:srgbClr val="00B050"/>
                </a:solidFill>
                <a:effectLst>
                  <a:outerShdw blurRad="38100" dist="38100" dir="2700000" algn="tl">
                    <a:srgbClr val="000000">
                      <a:alpha val="43137"/>
                    </a:srgbClr>
                  </a:outerShdw>
                </a:effectLst>
              </a:rPr>
              <a:t>$$$</a:t>
            </a:r>
            <a:endParaRPr lang="en-US" sz="3200" b="1" dirty="0">
              <a:solidFill>
                <a:srgbClr val="00B050"/>
              </a:solidFill>
              <a:effectLst>
                <a:outerShdw blurRad="38100" dist="38100" dir="2700000" algn="tl">
                  <a:srgbClr val="000000">
                    <a:alpha val="43137"/>
                  </a:srgbClr>
                </a:outerShdw>
              </a:effectLst>
            </a:endParaRPr>
          </a:p>
        </p:txBody>
      </p:sp>
      <p:sp>
        <p:nvSpPr>
          <p:cNvPr id="60" name="TextBox 59"/>
          <p:cNvSpPr txBox="1"/>
          <p:nvPr/>
        </p:nvSpPr>
        <p:spPr>
          <a:xfrm>
            <a:off x="4609141" y="2022938"/>
            <a:ext cx="809837" cy="584775"/>
          </a:xfrm>
          <a:prstGeom prst="rect">
            <a:avLst/>
          </a:prstGeom>
          <a:noFill/>
        </p:spPr>
        <p:txBody>
          <a:bodyPr wrap="none" rtlCol="0">
            <a:spAutoFit/>
          </a:bodyPr>
          <a:lstStyle/>
          <a:p>
            <a:r>
              <a:rPr lang="en-US" sz="3200" b="1" dirty="0" smtClean="0">
                <a:solidFill>
                  <a:srgbClr val="00B050"/>
                </a:solidFill>
                <a:effectLst>
                  <a:outerShdw blurRad="38100" dist="38100" dir="2700000" algn="tl">
                    <a:srgbClr val="000000">
                      <a:alpha val="43137"/>
                    </a:srgbClr>
                  </a:outerShdw>
                </a:effectLst>
              </a:rPr>
              <a:t>$$$</a:t>
            </a:r>
            <a:endParaRPr lang="en-US" sz="3200" b="1" dirty="0">
              <a:solidFill>
                <a:srgbClr val="00B050"/>
              </a:solidFill>
              <a:effectLst>
                <a:outerShdw blurRad="38100" dist="38100" dir="2700000" algn="tl">
                  <a:srgbClr val="000000">
                    <a:alpha val="43137"/>
                  </a:srgbClr>
                </a:outerShdw>
              </a:effectLst>
            </a:endParaRPr>
          </a:p>
        </p:txBody>
      </p:sp>
      <p:sp>
        <p:nvSpPr>
          <p:cNvPr id="61" name="TextBox 60"/>
          <p:cNvSpPr txBox="1"/>
          <p:nvPr/>
        </p:nvSpPr>
        <p:spPr>
          <a:xfrm>
            <a:off x="6954254" y="1566425"/>
            <a:ext cx="393056" cy="584775"/>
          </a:xfrm>
          <a:prstGeom prst="rect">
            <a:avLst/>
          </a:prstGeom>
          <a:noFill/>
        </p:spPr>
        <p:txBody>
          <a:bodyPr wrap="none" rtlCol="0">
            <a:spAutoFit/>
          </a:bodyPr>
          <a:lstStyle/>
          <a:p>
            <a:r>
              <a:rPr lang="en-US" sz="3200" b="1" dirty="0" smtClean="0">
                <a:solidFill>
                  <a:srgbClr val="00B050"/>
                </a:solidFill>
                <a:effectLst>
                  <a:outerShdw blurRad="38100" dist="38100" dir="2700000" algn="tl">
                    <a:srgbClr val="000000">
                      <a:alpha val="43137"/>
                    </a:srgbClr>
                  </a:outerShdw>
                </a:effectLst>
              </a:rPr>
              <a:t>$</a:t>
            </a:r>
            <a:endParaRPr lang="en-US" sz="3200" b="1" dirty="0">
              <a:solidFill>
                <a:srgbClr val="00B050"/>
              </a:solidFill>
              <a:effectLst>
                <a:outerShdw blurRad="38100" dist="38100" dir="2700000" algn="tl">
                  <a:srgbClr val="000000">
                    <a:alpha val="43137"/>
                  </a:srgbClr>
                </a:outerShdw>
              </a:effectLst>
            </a:endParaRPr>
          </a:p>
        </p:txBody>
      </p:sp>
      <p:sp>
        <p:nvSpPr>
          <p:cNvPr id="62" name="TextBox 61"/>
          <p:cNvSpPr txBox="1"/>
          <p:nvPr/>
        </p:nvSpPr>
        <p:spPr>
          <a:xfrm>
            <a:off x="5568805" y="3282015"/>
            <a:ext cx="601447" cy="584775"/>
          </a:xfrm>
          <a:prstGeom prst="rect">
            <a:avLst/>
          </a:prstGeom>
          <a:noFill/>
        </p:spPr>
        <p:txBody>
          <a:bodyPr wrap="none" rtlCol="0">
            <a:spAutoFit/>
          </a:bodyPr>
          <a:lstStyle/>
          <a:p>
            <a:r>
              <a:rPr lang="en-US" sz="3200" b="1" dirty="0" smtClean="0">
                <a:solidFill>
                  <a:srgbClr val="00B050"/>
                </a:solidFill>
                <a:effectLst>
                  <a:outerShdw blurRad="38100" dist="38100" dir="2700000" algn="tl">
                    <a:srgbClr val="000000">
                      <a:alpha val="43137"/>
                    </a:srgbClr>
                  </a:outerShdw>
                </a:effectLst>
              </a:rPr>
              <a:t>$$</a:t>
            </a:r>
            <a:endParaRPr lang="en-US" sz="3200" b="1" dirty="0">
              <a:solidFill>
                <a:srgbClr val="00B050"/>
              </a:solidFill>
              <a:effectLst>
                <a:outerShdw blurRad="38100" dist="38100" dir="2700000" algn="tl">
                  <a:srgbClr val="000000">
                    <a:alpha val="43137"/>
                  </a:srgbClr>
                </a:outerShdw>
              </a:effectLst>
            </a:endParaRPr>
          </a:p>
        </p:txBody>
      </p:sp>
      <p:sp>
        <p:nvSpPr>
          <p:cNvPr id="63" name="TextBox 62"/>
          <p:cNvSpPr txBox="1"/>
          <p:nvPr/>
        </p:nvSpPr>
        <p:spPr>
          <a:xfrm>
            <a:off x="8442700" y="4610707"/>
            <a:ext cx="393056" cy="584775"/>
          </a:xfrm>
          <a:prstGeom prst="rect">
            <a:avLst/>
          </a:prstGeom>
          <a:noFill/>
        </p:spPr>
        <p:txBody>
          <a:bodyPr wrap="none" rtlCol="0">
            <a:spAutoFit/>
          </a:bodyPr>
          <a:lstStyle/>
          <a:p>
            <a:r>
              <a:rPr lang="en-US" sz="3200" b="1" dirty="0" smtClean="0">
                <a:solidFill>
                  <a:srgbClr val="00B050"/>
                </a:solidFill>
                <a:effectLst>
                  <a:outerShdw blurRad="38100" dist="38100" dir="2700000" algn="tl">
                    <a:srgbClr val="000000">
                      <a:alpha val="43137"/>
                    </a:srgbClr>
                  </a:outerShdw>
                </a:effectLst>
              </a:rPr>
              <a:t>$</a:t>
            </a:r>
            <a:endParaRPr lang="en-US" sz="3200" b="1" dirty="0">
              <a:solidFill>
                <a:srgbClr val="00B050"/>
              </a:solidFill>
              <a:effectLst>
                <a:outerShdw blurRad="38100" dist="38100" dir="2700000" algn="tl">
                  <a:srgbClr val="000000">
                    <a:alpha val="43137"/>
                  </a:srgbClr>
                </a:outerShdw>
              </a:effectLst>
            </a:endParaRPr>
          </a:p>
        </p:txBody>
      </p:sp>
      <p:cxnSp>
        <p:nvCxnSpPr>
          <p:cNvPr id="64" name="Curved Connector 63"/>
          <p:cNvCxnSpPr>
            <a:stCxn id="20" idx="6"/>
            <a:endCxn id="15" idx="6"/>
          </p:cNvCxnSpPr>
          <p:nvPr/>
        </p:nvCxnSpPr>
        <p:spPr>
          <a:xfrm>
            <a:off x="8663449" y="3553192"/>
            <a:ext cx="80554" cy="929903"/>
          </a:xfrm>
          <a:prstGeom prst="curvedConnector3">
            <a:avLst>
              <a:gd name="adj1" fmla="val 383785"/>
            </a:avLst>
          </a:prstGeom>
          <a:ln w="508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19" idx="6"/>
            <a:endCxn id="15" idx="2"/>
          </p:cNvCxnSpPr>
          <p:nvPr/>
        </p:nvCxnSpPr>
        <p:spPr>
          <a:xfrm flipV="1">
            <a:off x="6853284" y="4483095"/>
            <a:ext cx="1629462" cy="150224"/>
          </a:xfrm>
          <a:prstGeom prst="straightConnector1">
            <a:avLst/>
          </a:prstGeom>
          <a:ln w="508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14" idx="5"/>
            <a:endCxn id="15" idx="1"/>
          </p:cNvCxnSpPr>
          <p:nvPr/>
        </p:nvCxnSpPr>
        <p:spPr>
          <a:xfrm>
            <a:off x="5530477" y="2053557"/>
            <a:ext cx="2990529" cy="2337169"/>
          </a:xfrm>
          <a:prstGeom prst="straightConnector1">
            <a:avLst/>
          </a:prstGeom>
          <a:ln w="508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838348" y="732367"/>
            <a:ext cx="2464136" cy="646331"/>
          </a:xfrm>
          <a:prstGeom prst="rect">
            <a:avLst/>
          </a:prstGeom>
          <a:noFill/>
        </p:spPr>
        <p:txBody>
          <a:bodyPr wrap="none" rtlCol="0">
            <a:spAutoFit/>
          </a:bodyPr>
          <a:lstStyle/>
          <a:p>
            <a:pPr algn="ctr"/>
            <a:r>
              <a:rPr lang="en-US" b="1" dirty="0" smtClean="0">
                <a:latin typeface="Gill Sans MT" panose="020B0502020104020203" pitchFamily="34" charset="0"/>
              </a:rPr>
              <a:t>WWTP Compliance </a:t>
            </a:r>
          </a:p>
          <a:p>
            <a:pPr algn="ctr"/>
            <a:r>
              <a:rPr lang="en-US" b="1" dirty="0" smtClean="0">
                <a:latin typeface="Gill Sans MT" panose="020B0502020104020203" pitchFamily="34" charset="0"/>
              </a:rPr>
              <a:t>Association</a:t>
            </a:r>
            <a:endParaRPr lang="en-US" b="1" dirty="0">
              <a:latin typeface="Gill Sans MT" panose="020B0502020104020203" pitchFamily="34" charset="0"/>
            </a:endParaRPr>
          </a:p>
        </p:txBody>
      </p:sp>
      <p:sp>
        <p:nvSpPr>
          <p:cNvPr id="41" name="TextBox 40"/>
          <p:cNvSpPr txBox="1"/>
          <p:nvPr/>
        </p:nvSpPr>
        <p:spPr>
          <a:xfrm>
            <a:off x="326447" y="2151200"/>
            <a:ext cx="4006332" cy="4016484"/>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rgbClr val="C00000"/>
                </a:solidFill>
                <a:latin typeface="Gill Sans MT" panose="020B0502020104020203" pitchFamily="34" charset="0"/>
              </a:rPr>
              <a:t>Effluent discharge &amp; N concentration</a:t>
            </a:r>
          </a:p>
          <a:p>
            <a:pPr marL="742950" lvl="1" indent="-285750">
              <a:buFont typeface="Arial" panose="020B0604020202020204" pitchFamily="34" charset="0"/>
              <a:buChar char="•"/>
            </a:pPr>
            <a:r>
              <a:rPr lang="en-US" sz="2000" dirty="0" smtClean="0">
                <a:latin typeface="Gill Sans MT" panose="020B0502020104020203" pitchFamily="34" charset="0"/>
              </a:rPr>
              <a:t>N removal per unit algae</a:t>
            </a:r>
          </a:p>
          <a:p>
            <a:pPr marL="742950" lvl="1" indent="-285750">
              <a:spcAft>
                <a:spcPts val="600"/>
              </a:spcAft>
              <a:buFont typeface="Arial" panose="020B0604020202020204" pitchFamily="34" charset="0"/>
              <a:buChar char="•"/>
            </a:pPr>
            <a:r>
              <a:rPr lang="en-US" sz="2000" dirty="0" smtClean="0">
                <a:latin typeface="Gill Sans MT" panose="020B0502020104020203" pitchFamily="34" charset="0"/>
              </a:rPr>
              <a:t>Total supply of N </a:t>
            </a:r>
            <a:endParaRPr lang="en-US" sz="2400" dirty="0" smtClean="0">
              <a:latin typeface="Gill Sans MT" panose="020B0502020104020203" pitchFamily="34" charset="0"/>
            </a:endParaRPr>
          </a:p>
          <a:p>
            <a:pPr marL="342900" indent="-342900">
              <a:buFont typeface="Arial" panose="020B0604020202020204" pitchFamily="34" charset="0"/>
              <a:buChar char="•"/>
            </a:pPr>
            <a:r>
              <a:rPr lang="en-US" sz="2400" b="1" dirty="0" smtClean="0">
                <a:solidFill>
                  <a:srgbClr val="C00000"/>
                </a:solidFill>
                <a:latin typeface="Gill Sans MT" panose="020B0502020104020203" pitchFamily="34" charset="0"/>
              </a:rPr>
              <a:t>LULC and topography</a:t>
            </a:r>
          </a:p>
          <a:p>
            <a:pPr marL="800100" lvl="1" indent="-342900">
              <a:spcAft>
                <a:spcPts val="600"/>
              </a:spcAft>
              <a:buFont typeface="Arial" panose="020B0604020202020204" pitchFamily="34" charset="0"/>
              <a:buChar char="•"/>
            </a:pPr>
            <a:r>
              <a:rPr lang="en-US" sz="2000" dirty="0" smtClean="0">
                <a:latin typeface="Gill Sans MT" panose="020B0502020104020203" pitchFamily="34" charset="0"/>
              </a:rPr>
              <a:t>Maximum algae production capacity</a:t>
            </a:r>
            <a:endParaRPr lang="en-US" sz="2400" dirty="0" smtClean="0">
              <a:latin typeface="Gill Sans MT" panose="020B0502020104020203" pitchFamily="34" charset="0"/>
            </a:endParaRPr>
          </a:p>
          <a:p>
            <a:pPr marL="342900" indent="-342900">
              <a:buFont typeface="Arial" panose="020B0604020202020204" pitchFamily="34" charset="0"/>
              <a:buChar char="•"/>
            </a:pPr>
            <a:r>
              <a:rPr lang="en-US" sz="2400" b="1" dirty="0" smtClean="0">
                <a:solidFill>
                  <a:srgbClr val="C00000"/>
                </a:solidFill>
                <a:latin typeface="Gill Sans MT" panose="020B0502020104020203" pitchFamily="34" charset="0"/>
              </a:rPr>
              <a:t>Land costs ($/acre)</a:t>
            </a:r>
          </a:p>
          <a:p>
            <a:pPr marL="800100" lvl="1" indent="-342900">
              <a:spcAft>
                <a:spcPts val="600"/>
              </a:spcAft>
              <a:buFont typeface="Arial" panose="020B0604020202020204" pitchFamily="34" charset="0"/>
              <a:buChar char="•"/>
            </a:pPr>
            <a:r>
              <a:rPr lang="en-US" sz="2000" dirty="0" smtClean="0">
                <a:latin typeface="Gill Sans MT" panose="020B0502020104020203" pitchFamily="34" charset="0"/>
              </a:rPr>
              <a:t>Algae capex</a:t>
            </a:r>
            <a:endParaRPr lang="en-US" sz="2400" b="1" dirty="0">
              <a:solidFill>
                <a:srgbClr val="C00000"/>
              </a:solidFill>
              <a:latin typeface="Gill Sans MT" panose="020B0502020104020203" pitchFamily="34" charset="0"/>
            </a:endParaRPr>
          </a:p>
          <a:p>
            <a:pPr marL="342900" indent="-342900">
              <a:buFont typeface="Arial" panose="020B0604020202020204" pitchFamily="34" charset="0"/>
              <a:buChar char="•"/>
            </a:pPr>
            <a:r>
              <a:rPr lang="en-US" sz="2400" b="1" dirty="0" smtClean="0">
                <a:solidFill>
                  <a:srgbClr val="C00000"/>
                </a:solidFill>
                <a:latin typeface="Gill Sans MT" panose="020B0502020104020203" pitchFamily="34" charset="0"/>
              </a:rPr>
              <a:t>N transfer coefficients </a:t>
            </a:r>
          </a:p>
          <a:p>
            <a:pPr marL="800100" lvl="1" indent="-342900">
              <a:buFont typeface="Arial" panose="020B0604020202020204" pitchFamily="34" charset="0"/>
              <a:buChar char="•"/>
            </a:pPr>
            <a:r>
              <a:rPr lang="en-US" sz="2000" dirty="0" smtClean="0">
                <a:latin typeface="Gill Sans MT" panose="020B0502020104020203" pitchFamily="34" charset="0"/>
              </a:rPr>
              <a:t>Contribution to TMDL</a:t>
            </a:r>
            <a:endParaRPr lang="en-US" sz="2000" dirty="0">
              <a:latin typeface="Gill Sans MT" panose="020B0502020104020203" pitchFamily="34" charset="0"/>
            </a:endParaRPr>
          </a:p>
        </p:txBody>
      </p:sp>
      <p:sp>
        <p:nvSpPr>
          <p:cNvPr id="43" name="TextBox 42"/>
          <p:cNvSpPr txBox="1"/>
          <p:nvPr/>
        </p:nvSpPr>
        <p:spPr>
          <a:xfrm>
            <a:off x="261386" y="1130191"/>
            <a:ext cx="3320520" cy="830997"/>
          </a:xfrm>
          <a:prstGeom prst="rect">
            <a:avLst/>
          </a:prstGeom>
          <a:noFill/>
        </p:spPr>
        <p:txBody>
          <a:bodyPr wrap="square" rtlCol="0">
            <a:spAutoFit/>
          </a:bodyPr>
          <a:lstStyle/>
          <a:p>
            <a:r>
              <a:rPr lang="en-US" sz="2400" dirty="0" smtClean="0">
                <a:latin typeface="Gill Sans MT" panose="020B0502020104020203" pitchFamily="34" charset="0"/>
              </a:rPr>
              <a:t>Site Characteristics Drive Tradeoffs</a:t>
            </a:r>
            <a:endParaRPr lang="en-US" sz="2400" dirty="0">
              <a:latin typeface="Gill Sans MT" panose="020B0502020104020203" pitchFamily="34" charset="0"/>
            </a:endParaRPr>
          </a:p>
        </p:txBody>
      </p:sp>
      <p:sp>
        <p:nvSpPr>
          <p:cNvPr id="44" name="Rounded Rectangle 43"/>
          <p:cNvSpPr/>
          <p:nvPr/>
        </p:nvSpPr>
        <p:spPr>
          <a:xfrm>
            <a:off x="3820867" y="6094256"/>
            <a:ext cx="2293302" cy="559015"/>
          </a:xfrm>
          <a:prstGeom prst="roundRect">
            <a:avLst/>
          </a:prstGeom>
          <a:solidFill>
            <a:srgbClr val="F9F9F9"/>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998288" y="6260588"/>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6" name="TextBox 45"/>
          <p:cNvSpPr txBox="1"/>
          <p:nvPr/>
        </p:nvSpPr>
        <p:spPr>
          <a:xfrm>
            <a:off x="4422769" y="6191161"/>
            <a:ext cx="1587294" cy="400110"/>
          </a:xfrm>
          <a:prstGeom prst="rect">
            <a:avLst/>
          </a:prstGeom>
          <a:noFill/>
        </p:spPr>
        <p:txBody>
          <a:bodyPr wrap="none" rtlCol="0">
            <a:spAutoFit/>
          </a:bodyPr>
          <a:lstStyle/>
          <a:p>
            <a:r>
              <a:rPr lang="en-US" sz="2000" dirty="0" smtClean="0">
                <a:latin typeface="Gill Sans MT" panose="020B0502020104020203" pitchFamily="34" charset="0"/>
              </a:rPr>
              <a:t>WWTP Plant</a:t>
            </a:r>
            <a:endParaRPr lang="en-US" sz="2000" dirty="0">
              <a:latin typeface="Gill Sans MT" panose="020B0502020104020203" pitchFamily="34" charset="0"/>
            </a:endParaRPr>
          </a:p>
        </p:txBody>
      </p:sp>
      <p:sp>
        <p:nvSpPr>
          <p:cNvPr id="12" name="TextBox 11"/>
          <p:cNvSpPr txBox="1"/>
          <p:nvPr/>
        </p:nvSpPr>
        <p:spPr>
          <a:xfrm>
            <a:off x="5751441" y="2539236"/>
            <a:ext cx="2316660" cy="830997"/>
          </a:xfrm>
          <a:prstGeom prst="rect">
            <a:avLst/>
          </a:prstGeom>
          <a:solidFill>
            <a:schemeClr val="bg1"/>
          </a:solidFill>
        </p:spPr>
        <p:txBody>
          <a:bodyPr wrap="none" rtlCol="0">
            <a:spAutoFit/>
          </a:bodyPr>
          <a:lstStyle/>
          <a:p>
            <a:pPr algn="ctr"/>
            <a:r>
              <a:rPr lang="en-US" sz="2400" dirty="0" smtClean="0">
                <a:latin typeface="Gill Sans MT" panose="020B0502020104020203" pitchFamily="34" charset="0"/>
              </a:rPr>
              <a:t>Nutrient Trading </a:t>
            </a:r>
          </a:p>
          <a:p>
            <a:pPr algn="ctr"/>
            <a:r>
              <a:rPr lang="en-US" sz="2400" dirty="0" smtClean="0">
                <a:latin typeface="Gill Sans MT" panose="020B0502020104020203" pitchFamily="34" charset="0"/>
              </a:rPr>
              <a:t>Market</a:t>
            </a:r>
            <a:endParaRPr lang="en-US" sz="2400" dirty="0">
              <a:latin typeface="Gill Sans MT" panose="020B0502020104020203" pitchFamily="34" charset="0"/>
            </a:endParaRPr>
          </a:p>
        </p:txBody>
      </p:sp>
    </p:spTree>
    <p:extLst>
      <p:ext uri="{BB962C8B-B14F-4D97-AF65-F5344CB8AC3E}">
        <p14:creationId xmlns:p14="http://schemas.microsoft.com/office/powerpoint/2010/main" val="35141502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a:stretch>
            <a:fillRect/>
          </a:stretch>
        </p:blipFill>
        <p:spPr>
          <a:xfrm>
            <a:off x="4619332" y="168809"/>
            <a:ext cx="4475779" cy="3139085"/>
          </a:xfrm>
          <a:prstGeom prst="rect">
            <a:avLst/>
          </a:prstGeom>
        </p:spPr>
      </p:pic>
      <p:pic>
        <p:nvPicPr>
          <p:cNvPr id="4" name="Picture 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6205" y="3336860"/>
            <a:ext cx="4483467" cy="318428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04" y="155296"/>
            <a:ext cx="4494467" cy="315396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9387" y="3336860"/>
            <a:ext cx="4505724" cy="3168550"/>
          </a:xfrm>
          <a:prstGeom prst="rect">
            <a:avLst/>
          </a:prstGeom>
        </p:spPr>
      </p:pic>
      <p:sp>
        <p:nvSpPr>
          <p:cNvPr id="7" name="Rectangle 6"/>
          <p:cNvSpPr/>
          <p:nvPr/>
        </p:nvSpPr>
        <p:spPr>
          <a:xfrm>
            <a:off x="180395" y="5548603"/>
            <a:ext cx="1953208" cy="925706"/>
          </a:xfrm>
          <a:prstGeom prst="rect">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a:stretch>
            <a:fillRect/>
          </a:stretch>
        </p:blipFill>
        <p:spPr>
          <a:xfrm>
            <a:off x="4656309" y="1994970"/>
            <a:ext cx="951058" cy="1268078"/>
          </a:xfrm>
          <a:prstGeom prst="rect">
            <a:avLst/>
          </a:prstGeom>
        </p:spPr>
      </p:pic>
      <p:pic>
        <p:nvPicPr>
          <p:cNvPr id="9" name="Picture 8"/>
          <p:cNvPicPr>
            <a:picLocks noChangeAspect="1"/>
          </p:cNvPicPr>
          <p:nvPr/>
        </p:nvPicPr>
        <p:blipFill>
          <a:blip r:embed="rId8"/>
          <a:stretch>
            <a:fillRect/>
          </a:stretch>
        </p:blipFill>
        <p:spPr>
          <a:xfrm>
            <a:off x="4711628" y="2488163"/>
            <a:ext cx="371888" cy="721568"/>
          </a:xfrm>
          <a:prstGeom prst="rect">
            <a:avLst/>
          </a:prstGeom>
        </p:spPr>
      </p:pic>
      <p:sp>
        <p:nvSpPr>
          <p:cNvPr id="10" name="TextBox 9"/>
          <p:cNvSpPr txBox="1"/>
          <p:nvPr/>
        </p:nvSpPr>
        <p:spPr>
          <a:xfrm>
            <a:off x="4711628" y="2064063"/>
            <a:ext cx="742511" cy="338554"/>
          </a:xfrm>
          <a:prstGeom prst="rect">
            <a:avLst/>
          </a:prstGeom>
          <a:solidFill>
            <a:schemeClr val="bg1"/>
          </a:solidFill>
        </p:spPr>
        <p:txBody>
          <a:bodyPr wrap="none" rtlCol="0">
            <a:spAutoFit/>
          </a:bodyPr>
          <a:lstStyle/>
          <a:p>
            <a:r>
              <a:rPr lang="en-US" sz="1600" b="1" dirty="0" smtClean="0">
                <a:latin typeface="Arial" panose="020B0604020202020204" pitchFamily="34" charset="0"/>
                <a:cs typeface="Arial" panose="020B0604020202020204" pitchFamily="34" charset="0"/>
              </a:rPr>
              <a:t>Slope</a:t>
            </a:r>
            <a:endParaRPr lang="en-US" sz="1600" b="1" dirty="0">
              <a:latin typeface="Arial" panose="020B0604020202020204" pitchFamily="34" charset="0"/>
              <a:cs typeface="Arial" panose="020B0604020202020204" pitchFamily="34" charset="0"/>
            </a:endParaRPr>
          </a:p>
        </p:txBody>
      </p:sp>
      <p:sp>
        <p:nvSpPr>
          <p:cNvPr id="11" name="Rectangle 10"/>
          <p:cNvSpPr/>
          <p:nvPr/>
        </p:nvSpPr>
        <p:spPr>
          <a:xfrm>
            <a:off x="197427" y="2046726"/>
            <a:ext cx="648550" cy="223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11495" y="1992527"/>
            <a:ext cx="766557" cy="338554"/>
          </a:xfrm>
          <a:prstGeom prst="rect">
            <a:avLst/>
          </a:prstGeom>
          <a:noFill/>
        </p:spPr>
        <p:txBody>
          <a:bodyPr wrap="none" rtlCol="0">
            <a:spAutoFit/>
          </a:bodyPr>
          <a:lstStyle/>
          <a:p>
            <a:r>
              <a:rPr lang="en-US" sz="1600" b="1" dirty="0" err="1" smtClean="0">
                <a:latin typeface="Arial" panose="020B0604020202020204" pitchFamily="34" charset="0"/>
                <a:cs typeface="Arial" panose="020B0604020202020204" pitchFamily="34" charset="0"/>
              </a:rPr>
              <a:t>Coeff</a:t>
            </a:r>
            <a:r>
              <a:rPr lang="en-US" sz="1600" b="1" dirty="0" smtClean="0">
                <a:latin typeface="Arial" panose="020B0604020202020204" pitchFamily="34" charset="0"/>
                <a:cs typeface="Arial" panose="020B0604020202020204" pitchFamily="34" charset="0"/>
              </a:rPr>
              <a:t>.</a:t>
            </a:r>
            <a:endParaRPr lang="en-US" sz="1600" b="1" dirty="0">
              <a:latin typeface="Arial" panose="020B0604020202020204" pitchFamily="34" charset="0"/>
              <a:cs typeface="Arial" panose="020B0604020202020204" pitchFamily="34" charset="0"/>
            </a:endParaRPr>
          </a:p>
        </p:txBody>
      </p:sp>
      <p:sp>
        <p:nvSpPr>
          <p:cNvPr id="13" name="Rectangle 12"/>
          <p:cNvSpPr/>
          <p:nvPr/>
        </p:nvSpPr>
        <p:spPr>
          <a:xfrm>
            <a:off x="516294" y="2324648"/>
            <a:ext cx="528022" cy="87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77893" y="2262575"/>
            <a:ext cx="705642"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 = 1.0</a:t>
            </a:r>
            <a:endParaRPr lang="en-US" sz="1600" dirty="0">
              <a:latin typeface="Arial" panose="020B0604020202020204" pitchFamily="34" charset="0"/>
              <a:cs typeface="Arial" panose="020B0604020202020204" pitchFamily="34" charset="0"/>
            </a:endParaRPr>
          </a:p>
        </p:txBody>
      </p:sp>
      <p:sp>
        <p:nvSpPr>
          <p:cNvPr id="15" name="TextBox 14"/>
          <p:cNvSpPr txBox="1"/>
          <p:nvPr/>
        </p:nvSpPr>
        <p:spPr>
          <a:xfrm>
            <a:off x="389351" y="2495169"/>
            <a:ext cx="644021"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 = .7</a:t>
            </a:r>
            <a:endParaRPr lang="en-US" sz="1600" dirty="0">
              <a:latin typeface="Arial" panose="020B0604020202020204" pitchFamily="34" charset="0"/>
              <a:cs typeface="Arial" panose="020B0604020202020204" pitchFamily="34" charset="0"/>
            </a:endParaRPr>
          </a:p>
        </p:txBody>
      </p:sp>
      <p:sp>
        <p:nvSpPr>
          <p:cNvPr id="16" name="TextBox 15"/>
          <p:cNvSpPr txBox="1"/>
          <p:nvPr/>
        </p:nvSpPr>
        <p:spPr>
          <a:xfrm>
            <a:off x="386224" y="2726564"/>
            <a:ext cx="591829"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 = .5</a:t>
            </a:r>
            <a:endParaRPr lang="en-US" sz="1600" dirty="0">
              <a:latin typeface="Arial" panose="020B0604020202020204" pitchFamily="34" charset="0"/>
              <a:cs typeface="Arial" panose="020B0604020202020204" pitchFamily="34" charset="0"/>
            </a:endParaRPr>
          </a:p>
        </p:txBody>
      </p:sp>
      <p:sp>
        <p:nvSpPr>
          <p:cNvPr id="17" name="TextBox 16"/>
          <p:cNvSpPr txBox="1"/>
          <p:nvPr/>
        </p:nvSpPr>
        <p:spPr>
          <a:xfrm>
            <a:off x="386223" y="2947721"/>
            <a:ext cx="591829"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 = .1</a:t>
            </a:r>
            <a:endParaRPr lang="en-US" sz="1600" dirty="0">
              <a:latin typeface="Arial" panose="020B0604020202020204" pitchFamily="34" charset="0"/>
              <a:cs typeface="Arial" panose="020B0604020202020204" pitchFamily="34" charset="0"/>
            </a:endParaRPr>
          </a:p>
        </p:txBody>
      </p:sp>
      <p:sp>
        <p:nvSpPr>
          <p:cNvPr id="18" name="TextBox 17"/>
          <p:cNvSpPr txBox="1"/>
          <p:nvPr/>
        </p:nvSpPr>
        <p:spPr>
          <a:xfrm>
            <a:off x="5045918" y="2389967"/>
            <a:ext cx="595035"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75%</a:t>
            </a:r>
            <a:endParaRPr lang="en-US" sz="1600" dirty="0">
              <a:latin typeface="Arial" panose="020B0604020202020204" pitchFamily="34" charset="0"/>
              <a:cs typeface="Arial" panose="020B0604020202020204" pitchFamily="34" charset="0"/>
            </a:endParaRPr>
          </a:p>
        </p:txBody>
      </p:sp>
      <p:sp>
        <p:nvSpPr>
          <p:cNvPr id="19" name="TextBox 18"/>
          <p:cNvSpPr txBox="1"/>
          <p:nvPr/>
        </p:nvSpPr>
        <p:spPr>
          <a:xfrm>
            <a:off x="5053584" y="2909551"/>
            <a:ext cx="481222"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0%</a:t>
            </a:r>
            <a:endParaRPr lang="en-US" sz="1600" dirty="0">
              <a:latin typeface="Arial" panose="020B0604020202020204" pitchFamily="34" charset="0"/>
              <a:cs typeface="Arial" panose="020B0604020202020204" pitchFamily="34" charset="0"/>
            </a:endParaRPr>
          </a:p>
        </p:txBody>
      </p:sp>
      <p:sp>
        <p:nvSpPr>
          <p:cNvPr id="20" name="Rectangle 19"/>
          <p:cNvSpPr/>
          <p:nvPr/>
        </p:nvSpPr>
        <p:spPr>
          <a:xfrm>
            <a:off x="896130" y="5631580"/>
            <a:ext cx="304979" cy="118187"/>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92774" y="5845048"/>
            <a:ext cx="304979" cy="118187"/>
          </a:xfrm>
          <a:prstGeom prst="rect">
            <a:avLst/>
          </a:prstGeom>
          <a:solidFill>
            <a:srgbClr val="009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92774" y="6063976"/>
            <a:ext cx="304979" cy="118187"/>
          </a:xfrm>
          <a:prstGeom prst="rect">
            <a:avLst/>
          </a:prstGeom>
          <a:solidFill>
            <a:srgbClr val="FCEE6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2773" y="6287585"/>
            <a:ext cx="304979" cy="118187"/>
          </a:xfrm>
          <a:prstGeom prst="rect">
            <a:avLst/>
          </a:prstGeom>
          <a:solidFill>
            <a:srgbClr val="99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7427" y="5719068"/>
            <a:ext cx="731290" cy="584775"/>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Land </a:t>
            </a:r>
          </a:p>
          <a:p>
            <a:r>
              <a:rPr lang="en-US" sz="1600" b="1" dirty="0" smtClean="0">
                <a:latin typeface="Arial" panose="020B0604020202020204" pitchFamily="34" charset="0"/>
                <a:cs typeface="Arial" panose="020B0604020202020204" pitchFamily="34" charset="0"/>
              </a:rPr>
              <a:t>Type</a:t>
            </a:r>
            <a:endParaRPr lang="en-US" sz="1600" b="1" dirty="0">
              <a:latin typeface="Arial" panose="020B0604020202020204" pitchFamily="34" charset="0"/>
              <a:cs typeface="Arial" panose="020B0604020202020204" pitchFamily="34" charset="0"/>
            </a:endParaRPr>
          </a:p>
        </p:txBody>
      </p:sp>
      <p:sp>
        <p:nvSpPr>
          <p:cNvPr id="25" name="TextBox 24"/>
          <p:cNvSpPr txBox="1"/>
          <p:nvPr/>
        </p:nvSpPr>
        <p:spPr>
          <a:xfrm>
            <a:off x="1202573" y="5527219"/>
            <a:ext cx="742511"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Urban</a:t>
            </a:r>
            <a:endParaRPr lang="en-US" sz="1600" dirty="0">
              <a:latin typeface="Arial" panose="020B0604020202020204" pitchFamily="34" charset="0"/>
              <a:cs typeface="Arial" panose="020B0604020202020204" pitchFamily="34" charset="0"/>
            </a:endParaRPr>
          </a:p>
        </p:txBody>
      </p:sp>
      <p:sp>
        <p:nvSpPr>
          <p:cNvPr id="26" name="TextBox 25"/>
          <p:cNvSpPr txBox="1"/>
          <p:nvPr/>
        </p:nvSpPr>
        <p:spPr>
          <a:xfrm>
            <a:off x="1197752" y="5750402"/>
            <a:ext cx="818942"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Woody</a:t>
            </a:r>
            <a:endParaRPr lang="en-US" sz="1600" dirty="0">
              <a:latin typeface="Arial" panose="020B0604020202020204" pitchFamily="34" charset="0"/>
              <a:cs typeface="Arial" panose="020B0604020202020204" pitchFamily="34" charset="0"/>
            </a:endParaRPr>
          </a:p>
        </p:txBody>
      </p:sp>
      <p:sp>
        <p:nvSpPr>
          <p:cNvPr id="27" name="TextBox 26"/>
          <p:cNvSpPr txBox="1"/>
          <p:nvPr/>
        </p:nvSpPr>
        <p:spPr>
          <a:xfrm>
            <a:off x="1197752" y="5957821"/>
            <a:ext cx="550022" cy="338554"/>
          </a:xfrm>
          <a:prstGeom prst="rect">
            <a:avLst/>
          </a:prstGeom>
          <a:noFill/>
        </p:spPr>
        <p:txBody>
          <a:bodyPr wrap="none" rtlCol="0">
            <a:spAutoFit/>
          </a:bodyPr>
          <a:lstStyle/>
          <a:p>
            <a:r>
              <a:rPr lang="en-US" sz="1600" dirty="0" err="1" smtClean="0">
                <a:latin typeface="Arial" panose="020B0604020202020204" pitchFamily="34" charset="0"/>
                <a:cs typeface="Arial" panose="020B0604020202020204" pitchFamily="34" charset="0"/>
              </a:rPr>
              <a:t>Agr</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
        <p:nvSpPr>
          <p:cNvPr id="28" name="TextBox 27"/>
          <p:cNvSpPr txBox="1"/>
          <p:nvPr/>
        </p:nvSpPr>
        <p:spPr>
          <a:xfrm>
            <a:off x="1181264" y="6170654"/>
            <a:ext cx="932756"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Wetland</a:t>
            </a:r>
            <a:endParaRPr lang="en-US" sz="1600" dirty="0">
              <a:latin typeface="Arial" panose="020B0604020202020204" pitchFamily="34" charset="0"/>
              <a:cs typeface="Arial" panose="020B0604020202020204" pitchFamily="34" charset="0"/>
            </a:endParaRPr>
          </a:p>
        </p:txBody>
      </p:sp>
      <p:sp>
        <p:nvSpPr>
          <p:cNvPr id="29" name="Rectangle 28"/>
          <p:cNvSpPr/>
          <p:nvPr/>
        </p:nvSpPr>
        <p:spPr>
          <a:xfrm>
            <a:off x="4656309" y="5579245"/>
            <a:ext cx="1726887" cy="873680"/>
          </a:xfrm>
          <a:prstGeom prst="rect">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656309" y="5639965"/>
            <a:ext cx="731290" cy="769441"/>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Land </a:t>
            </a:r>
          </a:p>
          <a:p>
            <a:r>
              <a:rPr lang="en-US" sz="1600" b="1" dirty="0" smtClean="0">
                <a:latin typeface="Arial" panose="020B0604020202020204" pitchFamily="34" charset="0"/>
                <a:cs typeface="Arial" panose="020B0604020202020204" pitchFamily="34" charset="0"/>
              </a:rPr>
              <a:t>Cost</a:t>
            </a:r>
          </a:p>
          <a:p>
            <a:r>
              <a:rPr lang="en-US" sz="1200" dirty="0" smtClean="0">
                <a:latin typeface="Arial" panose="020B0604020202020204" pitchFamily="34" charset="0"/>
                <a:cs typeface="Arial" panose="020B0604020202020204" pitchFamily="34" charset="0"/>
              </a:rPr>
              <a:t>($/ha)</a:t>
            </a:r>
            <a:endParaRPr lang="en-US" sz="1200" dirty="0">
              <a:latin typeface="Arial" panose="020B0604020202020204" pitchFamily="34" charset="0"/>
              <a:cs typeface="Arial" panose="020B0604020202020204" pitchFamily="34" charset="0"/>
            </a:endParaRPr>
          </a:p>
        </p:txBody>
      </p:sp>
      <p:pic>
        <p:nvPicPr>
          <p:cNvPr id="31" name="Picture 30"/>
          <p:cNvPicPr>
            <a:picLocks noChangeAspect="1"/>
          </p:cNvPicPr>
          <p:nvPr/>
        </p:nvPicPr>
        <p:blipFill rotWithShape="1">
          <a:blip r:embed="rId8"/>
          <a:srcRect r="3016" b="29605"/>
          <a:stretch/>
        </p:blipFill>
        <p:spPr>
          <a:xfrm>
            <a:off x="5347196" y="5671024"/>
            <a:ext cx="433420" cy="666127"/>
          </a:xfrm>
          <a:prstGeom prst="rect">
            <a:avLst/>
          </a:prstGeom>
        </p:spPr>
      </p:pic>
      <p:sp>
        <p:nvSpPr>
          <p:cNvPr id="32" name="TextBox 31"/>
          <p:cNvSpPr txBox="1"/>
          <p:nvPr/>
        </p:nvSpPr>
        <p:spPr>
          <a:xfrm>
            <a:off x="5772377" y="5613859"/>
            <a:ext cx="639919"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6150</a:t>
            </a:r>
            <a:endParaRPr lang="en-US" sz="1600" dirty="0">
              <a:latin typeface="Arial" panose="020B0604020202020204" pitchFamily="34" charset="0"/>
              <a:cs typeface="Arial" panose="020B0604020202020204" pitchFamily="34" charset="0"/>
            </a:endParaRPr>
          </a:p>
        </p:txBody>
      </p:sp>
      <p:sp>
        <p:nvSpPr>
          <p:cNvPr id="33" name="TextBox 32"/>
          <p:cNvSpPr txBox="1"/>
          <p:nvPr/>
        </p:nvSpPr>
        <p:spPr>
          <a:xfrm>
            <a:off x="5778723" y="6107229"/>
            <a:ext cx="639919"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2150</a:t>
            </a:r>
            <a:endParaRPr lang="en-US" sz="1600" dirty="0">
              <a:latin typeface="Arial" panose="020B0604020202020204" pitchFamily="34" charset="0"/>
              <a:cs typeface="Arial" panose="020B0604020202020204" pitchFamily="34" charset="0"/>
            </a:endParaRPr>
          </a:p>
        </p:txBody>
      </p:sp>
      <p:sp>
        <p:nvSpPr>
          <p:cNvPr id="38" name="TextBox 37"/>
          <p:cNvSpPr txBox="1"/>
          <p:nvPr/>
        </p:nvSpPr>
        <p:spPr>
          <a:xfrm>
            <a:off x="6035979" y="2806917"/>
            <a:ext cx="1653017" cy="400110"/>
          </a:xfrm>
          <a:prstGeom prst="rect">
            <a:avLst/>
          </a:prstGeom>
          <a:noFill/>
        </p:spPr>
        <p:txBody>
          <a:bodyPr wrap="none" rtlCol="0">
            <a:spAutoFit/>
          </a:bodyPr>
          <a:lstStyle/>
          <a:p>
            <a:r>
              <a:rPr lang="en-US" sz="2000" dirty="0" smtClean="0">
                <a:latin typeface="Gill Sans MT" panose="020B0502020104020203" pitchFamily="34" charset="0"/>
              </a:rPr>
              <a:t>Major WWTP</a:t>
            </a:r>
            <a:endParaRPr lang="en-US" sz="2000" dirty="0">
              <a:latin typeface="Gill Sans MT" panose="020B0502020104020203" pitchFamily="34" charset="0"/>
            </a:endParaRPr>
          </a:p>
        </p:txBody>
      </p:sp>
      <p:sp>
        <p:nvSpPr>
          <p:cNvPr id="39" name="Oval 38"/>
          <p:cNvSpPr/>
          <p:nvPr/>
        </p:nvSpPr>
        <p:spPr>
          <a:xfrm>
            <a:off x="5834438" y="2900143"/>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1" name="TextBox 40"/>
          <p:cNvSpPr txBox="1"/>
          <p:nvPr/>
        </p:nvSpPr>
        <p:spPr>
          <a:xfrm>
            <a:off x="3306133" y="2459545"/>
            <a:ext cx="958917" cy="400110"/>
          </a:xfrm>
          <a:prstGeom prst="rect">
            <a:avLst/>
          </a:prstGeom>
          <a:solidFill>
            <a:schemeClr val="bg1">
              <a:alpha val="52000"/>
            </a:schemeClr>
          </a:solidFill>
        </p:spPr>
        <p:txBody>
          <a:bodyPr wrap="none" rtlCol="0">
            <a:spAutoFit/>
          </a:bodyPr>
          <a:lstStyle/>
          <a:p>
            <a:r>
              <a:rPr lang="en-US" sz="2000" b="1" dirty="0" smtClean="0">
                <a:latin typeface="Gill Sans MT" panose="020B0502020104020203" pitchFamily="34" charset="0"/>
              </a:rPr>
              <a:t>TMDL</a:t>
            </a:r>
            <a:endParaRPr lang="en-US" sz="2000" b="1" dirty="0">
              <a:latin typeface="Gill Sans MT" panose="020B0502020104020203" pitchFamily="34" charset="0"/>
            </a:endParaRPr>
          </a:p>
        </p:txBody>
      </p:sp>
    </p:spTree>
    <p:extLst>
      <p:ext uri="{BB962C8B-B14F-4D97-AF65-F5344CB8AC3E}">
        <p14:creationId xmlns:p14="http://schemas.microsoft.com/office/powerpoint/2010/main" val="22675049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765103" y="1442950"/>
            <a:ext cx="5063809" cy="2809690"/>
            <a:chOff x="3765103" y="1442950"/>
            <a:chExt cx="5063809" cy="2809690"/>
          </a:xfrm>
        </p:grpSpPr>
        <p:sp>
          <p:nvSpPr>
            <p:cNvPr id="52" name="Oval 51"/>
            <p:cNvSpPr/>
            <p:nvPr/>
          </p:nvSpPr>
          <p:spPr>
            <a:xfrm>
              <a:off x="3765103" y="3525888"/>
              <a:ext cx="207155" cy="2083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a:spLocks noChangeAspect="1"/>
            </p:cNvSpPr>
            <p:nvPr/>
          </p:nvSpPr>
          <p:spPr>
            <a:xfrm>
              <a:off x="8661024" y="3006035"/>
              <a:ext cx="116319" cy="300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a:spLocks noChangeAspect="1"/>
            </p:cNvSpPr>
            <p:nvPr/>
          </p:nvSpPr>
          <p:spPr>
            <a:xfrm>
              <a:off x="8719184" y="4100357"/>
              <a:ext cx="109728" cy="15228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a:spLocks noChangeAspect="1"/>
            </p:cNvSpPr>
            <p:nvPr/>
          </p:nvSpPr>
          <p:spPr>
            <a:xfrm>
              <a:off x="6050751" y="3254306"/>
              <a:ext cx="111851" cy="4146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a:spLocks noChangeAspect="1"/>
            </p:cNvSpPr>
            <p:nvPr/>
          </p:nvSpPr>
          <p:spPr>
            <a:xfrm>
              <a:off x="7499130" y="2523205"/>
              <a:ext cx="109728" cy="16738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a:spLocks noChangeAspect="1"/>
            </p:cNvSpPr>
            <p:nvPr/>
          </p:nvSpPr>
          <p:spPr>
            <a:xfrm>
              <a:off x="5966560" y="1442950"/>
              <a:ext cx="109728" cy="61060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360538" y="306993"/>
            <a:ext cx="5126212" cy="507831"/>
          </a:xfrm>
          <a:prstGeom prst="rect">
            <a:avLst/>
          </a:prstGeom>
          <a:solidFill>
            <a:srgbClr val="C00000"/>
          </a:solidFill>
        </p:spPr>
        <p:txBody>
          <a:bodyPr wrap="none" rtlCol="0">
            <a:spAutoFit/>
          </a:bodyPr>
          <a:lstStyle/>
          <a:p>
            <a:r>
              <a:rPr lang="en-US" sz="2700" dirty="0" smtClean="0">
                <a:ln w="22225">
                  <a:noFill/>
                  <a:prstDash val="solid"/>
                </a:ln>
                <a:solidFill>
                  <a:schemeClr val="bg1"/>
                </a:solidFill>
                <a:effectLst>
                  <a:outerShdw blurRad="38100" dist="38100" dir="2700000" algn="tl">
                    <a:srgbClr val="000000">
                      <a:alpha val="43137"/>
                    </a:srgbClr>
                  </a:outerShdw>
                </a:effectLst>
                <a:latin typeface="Gill Sans MT" panose="020B0502020104020203" pitchFamily="34" charset="0"/>
              </a:rPr>
              <a:t>Multi-objective Optimal Plant Siting</a:t>
            </a:r>
            <a:endParaRPr lang="en-US" sz="2700" dirty="0">
              <a:ln w="22225">
                <a:noFill/>
                <a:prstDash val="solid"/>
              </a:ln>
              <a:solidFill>
                <a:schemeClr val="bg1"/>
              </a:solidFill>
              <a:effectLst>
                <a:outerShdw blurRad="38100" dist="38100" dir="2700000" algn="tl">
                  <a:srgbClr val="000000">
                    <a:alpha val="43137"/>
                  </a:srgbClr>
                </a:outerShdw>
              </a:effectLst>
              <a:latin typeface="Gill Sans MT" panose="020B0502020104020203" pitchFamily="34" charset="0"/>
            </a:endParaRPr>
          </a:p>
        </p:txBody>
      </p:sp>
      <p:cxnSp>
        <p:nvCxnSpPr>
          <p:cNvPr id="57" name="Straight Arrow Connector 56"/>
          <p:cNvCxnSpPr/>
          <p:nvPr/>
        </p:nvCxnSpPr>
        <p:spPr>
          <a:xfrm flipH="1">
            <a:off x="6984869" y="5341761"/>
            <a:ext cx="1" cy="372829"/>
          </a:xfrm>
          <a:prstGeom prst="straightConnector1">
            <a:avLst/>
          </a:prstGeom>
          <a:ln w="412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19465" y="1099381"/>
            <a:ext cx="4357332" cy="1277273"/>
          </a:xfrm>
          <a:prstGeom prst="rect">
            <a:avLst/>
          </a:prstGeom>
          <a:noFill/>
        </p:spPr>
        <p:txBody>
          <a:bodyPr wrap="square" rtlCol="0">
            <a:spAutoFit/>
          </a:bodyPr>
          <a:lstStyle/>
          <a:p>
            <a:pPr>
              <a:spcAft>
                <a:spcPts val="600"/>
              </a:spcAft>
            </a:pPr>
            <a:r>
              <a:rPr lang="en-US" sz="2400" b="1" dirty="0" smtClean="0">
                <a:solidFill>
                  <a:srgbClr val="C00000"/>
                </a:solidFill>
                <a:latin typeface="Gill Sans MT" panose="020B0502020104020203" pitchFamily="34" charset="0"/>
              </a:rPr>
              <a:t>Decision Variables: </a:t>
            </a:r>
          </a:p>
          <a:p>
            <a:pPr>
              <a:spcAft>
                <a:spcPts val="600"/>
              </a:spcAft>
            </a:pPr>
            <a:r>
              <a:rPr lang="en-US" sz="2400" dirty="0" smtClean="0">
                <a:latin typeface="Gill Sans MT" panose="020B0502020104020203" pitchFamily="34" charset="0"/>
              </a:rPr>
              <a:t>How much algae to grow at each WWTP?</a:t>
            </a:r>
          </a:p>
        </p:txBody>
      </p:sp>
      <p:cxnSp>
        <p:nvCxnSpPr>
          <p:cNvPr id="74" name="Straight Connector 73"/>
          <p:cNvCxnSpPr/>
          <p:nvPr/>
        </p:nvCxnSpPr>
        <p:spPr>
          <a:xfrm flipH="1">
            <a:off x="1231403" y="3344904"/>
            <a:ext cx="5490" cy="22446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236893" y="5572894"/>
            <a:ext cx="3035839" cy="61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929115" y="5703446"/>
            <a:ext cx="1750479" cy="338554"/>
          </a:xfrm>
          <a:prstGeom prst="rect">
            <a:avLst/>
          </a:prstGeom>
          <a:noFill/>
        </p:spPr>
        <p:txBody>
          <a:bodyPr wrap="none" rtlCol="0">
            <a:spAutoFit/>
          </a:bodyPr>
          <a:lstStyle/>
          <a:p>
            <a:r>
              <a:rPr lang="en-US" sz="1600" b="1" dirty="0" smtClean="0">
                <a:latin typeface="Gill Sans MT" panose="020B0502020104020203" pitchFamily="34" charset="0"/>
              </a:rPr>
              <a:t>Algae Profits ($)</a:t>
            </a:r>
            <a:endParaRPr lang="en-US" sz="1600" b="1" dirty="0">
              <a:latin typeface="Gill Sans MT" panose="020B0502020104020203" pitchFamily="34" charset="0"/>
            </a:endParaRPr>
          </a:p>
        </p:txBody>
      </p:sp>
      <p:sp>
        <p:nvSpPr>
          <p:cNvPr id="73" name="TextBox 72"/>
          <p:cNvSpPr txBox="1"/>
          <p:nvPr/>
        </p:nvSpPr>
        <p:spPr>
          <a:xfrm rot="16200000">
            <a:off x="-26254" y="4303552"/>
            <a:ext cx="1867819" cy="338554"/>
          </a:xfrm>
          <a:prstGeom prst="rect">
            <a:avLst/>
          </a:prstGeom>
          <a:noFill/>
        </p:spPr>
        <p:txBody>
          <a:bodyPr wrap="none" rtlCol="0">
            <a:spAutoFit/>
          </a:bodyPr>
          <a:lstStyle/>
          <a:p>
            <a:r>
              <a:rPr lang="en-US" sz="1600" b="1" dirty="0" smtClean="0">
                <a:latin typeface="Gill Sans MT" panose="020B0502020104020203" pitchFamily="34" charset="0"/>
              </a:rPr>
              <a:t>WWTP Costs ($)</a:t>
            </a:r>
            <a:endParaRPr lang="en-US" sz="1600" b="1" dirty="0">
              <a:latin typeface="Gill Sans MT" panose="020B0502020104020203" pitchFamily="34" charset="0"/>
            </a:endParaRPr>
          </a:p>
        </p:txBody>
      </p:sp>
      <p:cxnSp>
        <p:nvCxnSpPr>
          <p:cNvPr id="69" name="Straight Arrow Connector 68"/>
          <p:cNvCxnSpPr/>
          <p:nvPr/>
        </p:nvCxnSpPr>
        <p:spPr>
          <a:xfrm>
            <a:off x="3822842" y="5098049"/>
            <a:ext cx="426437" cy="401395"/>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3222707" y="4705003"/>
            <a:ext cx="1164742" cy="369332"/>
          </a:xfrm>
          <a:prstGeom prst="rect">
            <a:avLst/>
          </a:prstGeom>
          <a:noFill/>
        </p:spPr>
        <p:txBody>
          <a:bodyPr wrap="none" rtlCol="0">
            <a:spAutoFit/>
          </a:bodyPr>
          <a:lstStyle/>
          <a:p>
            <a:r>
              <a:rPr lang="en-US" dirty="0" smtClean="0">
                <a:latin typeface="Gill Sans MT" panose="020B0502020104020203" pitchFamily="34" charset="0"/>
              </a:rPr>
              <a:t>Ideal Point</a:t>
            </a:r>
            <a:endParaRPr lang="en-US" dirty="0">
              <a:latin typeface="Gill Sans MT" panose="020B0502020104020203" pitchFamily="34" charset="0"/>
            </a:endParaRPr>
          </a:p>
        </p:txBody>
      </p:sp>
      <p:sp>
        <p:nvSpPr>
          <p:cNvPr id="76" name="Oval 75"/>
          <p:cNvSpPr/>
          <p:nvPr/>
        </p:nvSpPr>
        <p:spPr>
          <a:xfrm>
            <a:off x="1967577" y="4951329"/>
            <a:ext cx="135268" cy="13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501878" y="4848840"/>
            <a:ext cx="135268" cy="13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2767775" y="4729285"/>
            <a:ext cx="135268" cy="13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2987196" y="4606796"/>
            <a:ext cx="135268" cy="13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3393161" y="4236587"/>
            <a:ext cx="135268" cy="13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3541057" y="4039412"/>
            <a:ext cx="135268" cy="13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3683161" y="3831967"/>
            <a:ext cx="135268" cy="13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609880" y="4973637"/>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167713" y="1760459"/>
            <a:ext cx="5357746" cy="2872859"/>
            <a:chOff x="3167713" y="1760459"/>
            <a:chExt cx="5357746" cy="2872859"/>
          </a:xfrm>
        </p:grpSpPr>
        <p:sp>
          <p:nvSpPr>
            <p:cNvPr id="49" name="Oval 48"/>
            <p:cNvSpPr/>
            <p:nvPr/>
          </p:nvSpPr>
          <p:spPr>
            <a:xfrm>
              <a:off x="3167713" y="4424938"/>
              <a:ext cx="207155" cy="2083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a:spLocks noChangeAspect="1"/>
            </p:cNvSpPr>
            <p:nvPr/>
          </p:nvSpPr>
          <p:spPr>
            <a:xfrm>
              <a:off x="8354559" y="2891498"/>
              <a:ext cx="111851" cy="4146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a:spLocks noChangeAspect="1"/>
            </p:cNvSpPr>
            <p:nvPr/>
          </p:nvSpPr>
          <p:spPr>
            <a:xfrm>
              <a:off x="8415731" y="3849764"/>
              <a:ext cx="109728" cy="4067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a:spLocks noChangeAspect="1"/>
            </p:cNvSpPr>
            <p:nvPr/>
          </p:nvSpPr>
          <p:spPr>
            <a:xfrm>
              <a:off x="5771024" y="3432567"/>
              <a:ext cx="111851" cy="2360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a:spLocks noChangeAspect="1"/>
            </p:cNvSpPr>
            <p:nvPr/>
          </p:nvSpPr>
          <p:spPr>
            <a:xfrm>
              <a:off x="7218826" y="2570036"/>
              <a:ext cx="109728" cy="1205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a:spLocks noChangeAspect="1"/>
            </p:cNvSpPr>
            <p:nvPr/>
          </p:nvSpPr>
          <p:spPr>
            <a:xfrm>
              <a:off x="5677487" y="1760459"/>
              <a:ext cx="109728" cy="2955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2198784" y="1646628"/>
            <a:ext cx="6480451" cy="3451421"/>
            <a:chOff x="2198784" y="1646628"/>
            <a:chExt cx="6480451" cy="3451421"/>
          </a:xfrm>
        </p:grpSpPr>
        <p:sp>
          <p:nvSpPr>
            <p:cNvPr id="51" name="Oval 50"/>
            <p:cNvSpPr/>
            <p:nvPr/>
          </p:nvSpPr>
          <p:spPr>
            <a:xfrm>
              <a:off x="2198784" y="4889669"/>
              <a:ext cx="207155" cy="20838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a:spLocks noChangeAspect="1"/>
            </p:cNvSpPr>
            <p:nvPr/>
          </p:nvSpPr>
          <p:spPr>
            <a:xfrm>
              <a:off x="8511107" y="2769921"/>
              <a:ext cx="107668" cy="5367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a:spLocks noChangeAspect="1"/>
            </p:cNvSpPr>
            <p:nvPr/>
          </p:nvSpPr>
          <p:spPr>
            <a:xfrm>
              <a:off x="8569507" y="3979539"/>
              <a:ext cx="109728" cy="27492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a:spLocks noChangeAspect="1"/>
            </p:cNvSpPr>
            <p:nvPr/>
          </p:nvSpPr>
          <p:spPr>
            <a:xfrm>
              <a:off x="5914075" y="3506690"/>
              <a:ext cx="107349" cy="1618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a:spLocks noChangeAspect="1"/>
            </p:cNvSpPr>
            <p:nvPr/>
          </p:nvSpPr>
          <p:spPr>
            <a:xfrm>
              <a:off x="7357305" y="2283818"/>
              <a:ext cx="109728" cy="4067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a:spLocks noChangeAspect="1"/>
            </p:cNvSpPr>
            <p:nvPr/>
          </p:nvSpPr>
          <p:spPr>
            <a:xfrm>
              <a:off x="5821994" y="1646628"/>
              <a:ext cx="109728" cy="4067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5307480" y="1011155"/>
            <a:ext cx="3436523" cy="4592726"/>
            <a:chOff x="5307480" y="1011155"/>
            <a:chExt cx="3436523" cy="4592726"/>
          </a:xfrm>
        </p:grpSpPr>
        <p:cxnSp>
          <p:nvCxnSpPr>
            <p:cNvPr id="3" name="Straight Connector 2"/>
            <p:cNvCxnSpPr>
              <a:stCxn id="14" idx="5"/>
              <a:endCxn id="22" idx="1"/>
            </p:cNvCxnSpPr>
            <p:nvPr/>
          </p:nvCxnSpPr>
          <p:spPr>
            <a:xfrm>
              <a:off x="5530477" y="2053557"/>
              <a:ext cx="1325015" cy="104958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16" idx="4"/>
              <a:endCxn id="22" idx="0"/>
            </p:cNvCxnSpPr>
            <p:nvPr/>
          </p:nvCxnSpPr>
          <p:spPr>
            <a:xfrm>
              <a:off x="6787905" y="1910100"/>
              <a:ext cx="159956" cy="115478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a:stCxn id="21" idx="3"/>
              <a:endCxn id="22" idx="7"/>
            </p:cNvCxnSpPr>
            <p:nvPr/>
          </p:nvCxnSpPr>
          <p:spPr>
            <a:xfrm flipH="1">
              <a:off x="7040229" y="2989609"/>
              <a:ext cx="283348" cy="11353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22" idx="4"/>
              <a:endCxn id="23" idx="0"/>
            </p:cNvCxnSpPr>
            <p:nvPr/>
          </p:nvCxnSpPr>
          <p:spPr>
            <a:xfrm>
              <a:off x="6947861" y="3326138"/>
              <a:ext cx="167639" cy="65836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18" idx="6"/>
              <a:endCxn id="23" idx="1"/>
            </p:cNvCxnSpPr>
            <p:nvPr/>
          </p:nvCxnSpPr>
          <p:spPr>
            <a:xfrm>
              <a:off x="6447117" y="3820110"/>
              <a:ext cx="576014" cy="20265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20" idx="2"/>
              <a:endCxn id="23" idx="7"/>
            </p:cNvCxnSpPr>
            <p:nvPr/>
          </p:nvCxnSpPr>
          <p:spPr>
            <a:xfrm flipH="1">
              <a:off x="7207868" y="3553192"/>
              <a:ext cx="1194324" cy="46957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5" idx="2"/>
              <a:endCxn id="23" idx="6"/>
            </p:cNvCxnSpPr>
            <p:nvPr/>
          </p:nvCxnSpPr>
          <p:spPr>
            <a:xfrm flipH="1" flipV="1">
              <a:off x="7246128" y="4115136"/>
              <a:ext cx="1236618" cy="36795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3" idx="3"/>
              <a:endCxn id="17" idx="0"/>
            </p:cNvCxnSpPr>
            <p:nvPr/>
          </p:nvCxnSpPr>
          <p:spPr>
            <a:xfrm flipH="1">
              <a:off x="6984871" y="4207504"/>
              <a:ext cx="38260" cy="87300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19" idx="5"/>
              <a:endCxn id="17" idx="0"/>
            </p:cNvCxnSpPr>
            <p:nvPr/>
          </p:nvCxnSpPr>
          <p:spPr>
            <a:xfrm>
              <a:off x="6815024" y="4725687"/>
              <a:ext cx="169847" cy="35481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569140" y="1011155"/>
              <a:ext cx="184731" cy="369332"/>
            </a:xfrm>
            <a:prstGeom prst="rect">
              <a:avLst/>
            </a:prstGeom>
            <a:noFill/>
          </p:spPr>
          <p:txBody>
            <a:bodyPr wrap="none" rtlCol="0">
              <a:spAutoFit/>
            </a:bodyPr>
            <a:lstStyle/>
            <a:p>
              <a:endParaRPr lang="en-US" dirty="0">
                <a:latin typeface="Gill Sans MT" panose="020B0502020104020203" pitchFamily="34" charset="0"/>
              </a:endParaRPr>
            </a:p>
          </p:txBody>
        </p:sp>
        <p:sp>
          <p:nvSpPr>
            <p:cNvPr id="15" name="Oval 14"/>
            <p:cNvSpPr/>
            <p:nvPr/>
          </p:nvSpPr>
          <p:spPr>
            <a:xfrm>
              <a:off x="8482746" y="4352466"/>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Oval 15"/>
            <p:cNvSpPr/>
            <p:nvPr/>
          </p:nvSpPr>
          <p:spPr>
            <a:xfrm>
              <a:off x="6657276" y="1648843"/>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Oval 16"/>
            <p:cNvSpPr/>
            <p:nvPr/>
          </p:nvSpPr>
          <p:spPr>
            <a:xfrm>
              <a:off x="6854242" y="5080504"/>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Oval 17"/>
            <p:cNvSpPr/>
            <p:nvPr/>
          </p:nvSpPr>
          <p:spPr>
            <a:xfrm>
              <a:off x="6185860" y="3689481"/>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Oval 18"/>
            <p:cNvSpPr/>
            <p:nvPr/>
          </p:nvSpPr>
          <p:spPr>
            <a:xfrm>
              <a:off x="6592027" y="4502690"/>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Oval 19"/>
            <p:cNvSpPr/>
            <p:nvPr/>
          </p:nvSpPr>
          <p:spPr>
            <a:xfrm>
              <a:off x="8402192" y="3422563"/>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Oval 20"/>
            <p:cNvSpPr/>
            <p:nvPr/>
          </p:nvSpPr>
          <p:spPr>
            <a:xfrm>
              <a:off x="7285317" y="2766612"/>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Oval 21"/>
            <p:cNvSpPr/>
            <p:nvPr/>
          </p:nvSpPr>
          <p:spPr>
            <a:xfrm>
              <a:off x="6817232" y="3064881"/>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p:cNvSpPr/>
            <p:nvPr/>
          </p:nvSpPr>
          <p:spPr>
            <a:xfrm>
              <a:off x="6984871" y="3984507"/>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p:cNvSpPr txBox="1"/>
            <p:nvPr/>
          </p:nvSpPr>
          <p:spPr>
            <a:xfrm>
              <a:off x="7304171" y="1471067"/>
              <a:ext cx="1151982" cy="338554"/>
            </a:xfrm>
            <a:prstGeom prst="rect">
              <a:avLst/>
            </a:prstGeom>
            <a:noFill/>
          </p:spPr>
          <p:txBody>
            <a:bodyPr wrap="none" rtlCol="0">
              <a:spAutoFit/>
            </a:bodyPr>
            <a:lstStyle/>
            <a:p>
              <a:r>
                <a:rPr lang="en-US" sz="1600" b="1" dirty="0" smtClean="0">
                  <a:solidFill>
                    <a:srgbClr val="C00000"/>
                  </a:solidFill>
                  <a:latin typeface="Gill Sans MT" panose="020B0502020104020203" pitchFamily="34" charset="0"/>
                </a:rPr>
                <a:t>Upstream</a:t>
              </a:r>
              <a:endParaRPr lang="en-US" sz="1600" b="1" dirty="0">
                <a:solidFill>
                  <a:srgbClr val="C00000"/>
                </a:solidFill>
                <a:latin typeface="Gill Sans MT" panose="020B0502020104020203" pitchFamily="34" charset="0"/>
              </a:endParaRPr>
            </a:p>
          </p:txBody>
        </p:sp>
        <p:sp>
          <p:nvSpPr>
            <p:cNvPr id="25" name="TextBox 24"/>
            <p:cNvSpPr txBox="1"/>
            <p:nvPr/>
          </p:nvSpPr>
          <p:spPr>
            <a:xfrm>
              <a:off x="7273690" y="5265327"/>
              <a:ext cx="1423659" cy="338554"/>
            </a:xfrm>
            <a:prstGeom prst="rect">
              <a:avLst/>
            </a:prstGeom>
            <a:noFill/>
          </p:spPr>
          <p:txBody>
            <a:bodyPr wrap="none" rtlCol="0">
              <a:spAutoFit/>
            </a:bodyPr>
            <a:lstStyle/>
            <a:p>
              <a:r>
                <a:rPr lang="en-US" sz="1600" b="1" dirty="0" smtClean="0">
                  <a:solidFill>
                    <a:srgbClr val="C00000"/>
                  </a:solidFill>
                  <a:latin typeface="Gill Sans MT" panose="020B0502020104020203" pitchFamily="34" charset="0"/>
                </a:rPr>
                <a:t>Downstream</a:t>
              </a:r>
              <a:endParaRPr lang="en-US" sz="1600" b="1" dirty="0">
                <a:solidFill>
                  <a:srgbClr val="C00000"/>
                </a:solidFill>
                <a:latin typeface="Gill Sans MT" panose="020B0502020104020203" pitchFamily="34" charset="0"/>
              </a:endParaRPr>
            </a:p>
          </p:txBody>
        </p:sp>
        <p:sp>
          <p:nvSpPr>
            <p:cNvPr id="14" name="Oval 13"/>
            <p:cNvSpPr/>
            <p:nvPr/>
          </p:nvSpPr>
          <p:spPr>
            <a:xfrm>
              <a:off x="5307480" y="1830560"/>
              <a:ext cx="261257" cy="261257"/>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2" name="TextBox 31"/>
          <p:cNvSpPr txBox="1"/>
          <p:nvPr/>
        </p:nvSpPr>
        <p:spPr>
          <a:xfrm>
            <a:off x="1154650" y="2727140"/>
            <a:ext cx="3137208" cy="400110"/>
          </a:xfrm>
          <a:prstGeom prst="rect">
            <a:avLst/>
          </a:prstGeom>
          <a:solidFill>
            <a:srgbClr val="C00000"/>
          </a:solidFill>
        </p:spPr>
        <p:txBody>
          <a:bodyPr wrap="square" rtlCol="0">
            <a:spAutoFit/>
          </a:bodyPr>
          <a:lstStyle/>
          <a:p>
            <a:r>
              <a:rPr lang="en-US" sz="2000" dirty="0" smtClean="0">
                <a:solidFill>
                  <a:schemeClr val="bg1"/>
                </a:solidFill>
                <a:effectLst>
                  <a:outerShdw blurRad="38100" dist="38100" dir="2700000" algn="tl">
                    <a:srgbClr val="000000">
                      <a:alpha val="43137"/>
                    </a:srgbClr>
                  </a:outerShdw>
                </a:effectLst>
                <a:latin typeface="Gill Sans MT" panose="020B0502020104020203" pitchFamily="34" charset="0"/>
              </a:rPr>
              <a:t>NSGA-II (genetic algorithm)</a:t>
            </a:r>
            <a:endParaRPr lang="en-US" sz="2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13" name="TextBox 12"/>
          <p:cNvSpPr txBox="1"/>
          <p:nvPr/>
        </p:nvSpPr>
        <p:spPr>
          <a:xfrm>
            <a:off x="5786285" y="609940"/>
            <a:ext cx="3477985" cy="707886"/>
          </a:xfrm>
          <a:prstGeom prst="rect">
            <a:avLst/>
          </a:prstGeom>
          <a:noFill/>
        </p:spPr>
        <p:txBody>
          <a:bodyPr wrap="square" rtlCol="0">
            <a:spAutoFit/>
          </a:bodyPr>
          <a:lstStyle/>
          <a:p>
            <a:r>
              <a:rPr lang="en-US" sz="2000" b="1" dirty="0" smtClean="0">
                <a:latin typeface="Gill Sans MT" panose="020B0502020104020203" pitchFamily="34" charset="0"/>
              </a:rPr>
              <a:t>Neuse River Compliance Association (NRCA)</a:t>
            </a:r>
            <a:endParaRPr lang="en-US" sz="2000" b="1" dirty="0">
              <a:latin typeface="Gill Sans MT" panose="020B0502020104020203" pitchFamily="34" charset="0"/>
            </a:endParaRPr>
          </a:p>
        </p:txBody>
      </p:sp>
      <p:sp>
        <p:nvSpPr>
          <p:cNvPr id="67" name="TextBox 66"/>
          <p:cNvSpPr txBox="1"/>
          <p:nvPr/>
        </p:nvSpPr>
        <p:spPr>
          <a:xfrm>
            <a:off x="6432166" y="5719618"/>
            <a:ext cx="1114408" cy="461665"/>
          </a:xfrm>
          <a:prstGeom prst="rect">
            <a:avLst/>
          </a:prstGeom>
          <a:solidFill>
            <a:schemeClr val="tx1"/>
          </a:solidFill>
        </p:spPr>
        <p:txBody>
          <a:bodyPr wrap="none" rtlCol="0">
            <a:spAutoFit/>
          </a:bodyPr>
          <a:lstStyle/>
          <a:p>
            <a:r>
              <a:rPr lang="en-US" sz="2400" b="1" dirty="0" smtClean="0">
                <a:solidFill>
                  <a:schemeClr val="bg1"/>
                </a:solidFill>
                <a:latin typeface="Gill Sans MT" panose="020B0502020104020203" pitchFamily="34" charset="0"/>
              </a:rPr>
              <a:t>TMDL</a:t>
            </a:r>
            <a:endParaRPr lang="en-US" sz="2400" b="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75903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9" grpId="0" animBg="1"/>
      <p:bldP spid="80" grpId="0" animBg="1"/>
      <p:bldP spid="81" grpId="0" animBg="1"/>
      <p:bldP spid="82" grpId="0" animBg="1"/>
      <p:bldP spid="8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035372951"/>
              </p:ext>
            </p:extLst>
          </p:nvPr>
        </p:nvGraphicFramePr>
        <p:xfrm>
          <a:off x="4608014" y="1514340"/>
          <a:ext cx="2466590" cy="21810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a:graphicFrameLocks/>
          </p:cNvGraphicFramePr>
          <p:nvPr>
            <p:extLst>
              <p:ext uri="{D42A27DB-BD31-4B8C-83A1-F6EECF244321}">
                <p14:modId xmlns:p14="http://schemas.microsoft.com/office/powerpoint/2010/main" val="1790197929"/>
              </p:ext>
            </p:extLst>
          </p:nvPr>
        </p:nvGraphicFramePr>
        <p:xfrm>
          <a:off x="1782359" y="1524174"/>
          <a:ext cx="2752599" cy="21810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p:cNvGraphicFramePr>
            <a:graphicFrameLocks/>
          </p:cNvGraphicFramePr>
          <p:nvPr>
            <p:extLst>
              <p:ext uri="{D42A27DB-BD31-4B8C-83A1-F6EECF244321}">
                <p14:modId xmlns:p14="http://schemas.microsoft.com/office/powerpoint/2010/main" val="1817823533"/>
              </p:ext>
            </p:extLst>
          </p:nvPr>
        </p:nvGraphicFramePr>
        <p:xfrm>
          <a:off x="1670876" y="4042109"/>
          <a:ext cx="2752599" cy="21810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p:cNvGraphicFramePr>
            <a:graphicFrameLocks/>
          </p:cNvGraphicFramePr>
          <p:nvPr>
            <p:extLst>
              <p:ext uri="{D42A27DB-BD31-4B8C-83A1-F6EECF244321}">
                <p14:modId xmlns:p14="http://schemas.microsoft.com/office/powerpoint/2010/main" val="2049197234"/>
              </p:ext>
            </p:extLst>
          </p:nvPr>
        </p:nvGraphicFramePr>
        <p:xfrm>
          <a:off x="4534958" y="4042109"/>
          <a:ext cx="2752599" cy="2181004"/>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p:cNvSpPr txBox="1"/>
          <p:nvPr/>
        </p:nvSpPr>
        <p:spPr>
          <a:xfrm>
            <a:off x="1881658" y="517893"/>
            <a:ext cx="5452711" cy="646331"/>
          </a:xfrm>
          <a:prstGeom prst="rect">
            <a:avLst/>
          </a:prstGeom>
          <a:noFill/>
        </p:spPr>
        <p:txBody>
          <a:bodyPr wrap="none" rtlCol="0">
            <a:spAutoFit/>
          </a:bodyPr>
          <a:lstStyle/>
          <a:p>
            <a:r>
              <a:rPr lang="en-US" sz="3600" dirty="0" smtClean="0">
                <a:solidFill>
                  <a:srgbClr val="C00000"/>
                </a:solidFill>
                <a:latin typeface="Gill Sans MT" panose="020B0502020104020203" pitchFamily="34" charset="0"/>
              </a:rPr>
              <a:t>Sensitivity Analysis (80 runs)</a:t>
            </a:r>
            <a:endParaRPr lang="en-US" sz="3600" dirty="0">
              <a:solidFill>
                <a:srgbClr val="C00000"/>
              </a:solidFill>
              <a:latin typeface="Gill Sans MT" panose="020B0502020104020203" pitchFamily="34" charset="0"/>
            </a:endParaRPr>
          </a:p>
        </p:txBody>
      </p:sp>
      <p:sp>
        <p:nvSpPr>
          <p:cNvPr id="12" name="Right Arrow 11"/>
          <p:cNvSpPr/>
          <p:nvPr/>
        </p:nvSpPr>
        <p:spPr>
          <a:xfrm rot="2265343">
            <a:off x="1645920" y="1721592"/>
            <a:ext cx="834887" cy="7120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9927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4608014" y="1514340"/>
          <a:ext cx="2466590" cy="21810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nvPr>
        </p:nvGraphicFramePr>
        <p:xfrm>
          <a:off x="1670876" y="4042109"/>
          <a:ext cx="2752599" cy="21810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nvPr>
        </p:nvGraphicFramePr>
        <p:xfrm>
          <a:off x="4534958" y="4042109"/>
          <a:ext cx="2752599" cy="21810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3979327795"/>
              </p:ext>
            </p:extLst>
          </p:nvPr>
        </p:nvGraphicFramePr>
        <p:xfrm>
          <a:off x="1782359" y="1524174"/>
          <a:ext cx="2752599" cy="2181004"/>
        </p:xfrm>
        <a:graphic>
          <a:graphicData uri="http://schemas.openxmlformats.org/drawingml/2006/chart">
            <c:chart xmlns:c="http://schemas.openxmlformats.org/drawingml/2006/chart" xmlns:r="http://schemas.openxmlformats.org/officeDocument/2006/relationships" r:id="rId5"/>
          </a:graphicData>
        </a:graphic>
      </p:graphicFrame>
      <p:sp>
        <p:nvSpPr>
          <p:cNvPr id="8" name="Right Arrow 7"/>
          <p:cNvSpPr/>
          <p:nvPr/>
        </p:nvSpPr>
        <p:spPr>
          <a:xfrm rot="2265343">
            <a:off x="1645920" y="1721592"/>
            <a:ext cx="834887" cy="7120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81658" y="517893"/>
            <a:ext cx="5452711" cy="646331"/>
          </a:xfrm>
          <a:prstGeom prst="rect">
            <a:avLst/>
          </a:prstGeom>
          <a:noFill/>
        </p:spPr>
        <p:txBody>
          <a:bodyPr wrap="none" rtlCol="0">
            <a:spAutoFit/>
          </a:bodyPr>
          <a:lstStyle/>
          <a:p>
            <a:r>
              <a:rPr lang="en-US" sz="3600" dirty="0" smtClean="0">
                <a:solidFill>
                  <a:srgbClr val="C00000"/>
                </a:solidFill>
                <a:latin typeface="Gill Sans MT" panose="020B0502020104020203" pitchFamily="34" charset="0"/>
              </a:rPr>
              <a:t>Sensitivity Analysis (80 runs)</a:t>
            </a:r>
            <a:endParaRPr lang="en-US" sz="3600" dirty="0">
              <a:solidFill>
                <a:srgbClr val="C00000"/>
              </a:solidFill>
              <a:latin typeface="Gill Sans MT" panose="020B0502020104020203" pitchFamily="34" charset="0"/>
            </a:endParaRPr>
          </a:p>
        </p:txBody>
      </p:sp>
    </p:spTree>
    <p:extLst>
      <p:ext uri="{BB962C8B-B14F-4D97-AF65-F5344CB8AC3E}">
        <p14:creationId xmlns:p14="http://schemas.microsoft.com/office/powerpoint/2010/main" val="1575214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42523" y="2013678"/>
            <a:ext cx="2476011" cy="3999506"/>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a:srcRect l="37801" t="7348" r="37542" b="48378"/>
          <a:stretch/>
        </p:blipFill>
        <p:spPr>
          <a:xfrm>
            <a:off x="870192" y="2808227"/>
            <a:ext cx="1850183" cy="2221404"/>
          </a:xfrm>
          <a:prstGeom prst="rect">
            <a:avLst/>
          </a:prstGeom>
        </p:spPr>
      </p:pic>
      <p:sp>
        <p:nvSpPr>
          <p:cNvPr id="5" name="Right Arrow 4"/>
          <p:cNvSpPr/>
          <p:nvPr/>
        </p:nvSpPr>
        <p:spPr>
          <a:xfrm rot="5400000">
            <a:off x="1326321" y="3794768"/>
            <a:ext cx="718439" cy="413467"/>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a:srcRect l="39360" t="2332" r="39023" b="92217"/>
          <a:stretch/>
        </p:blipFill>
        <p:spPr>
          <a:xfrm>
            <a:off x="606927" y="2370659"/>
            <a:ext cx="2100649" cy="354227"/>
          </a:xfrm>
          <a:prstGeom prst="rect">
            <a:avLst/>
          </a:prstGeom>
        </p:spPr>
      </p:pic>
      <p:sp>
        <p:nvSpPr>
          <p:cNvPr id="21" name="TextBox 20"/>
          <p:cNvSpPr txBox="1"/>
          <p:nvPr/>
        </p:nvSpPr>
        <p:spPr>
          <a:xfrm>
            <a:off x="376860" y="305567"/>
            <a:ext cx="8693932" cy="1200329"/>
          </a:xfrm>
          <a:prstGeom prst="rect">
            <a:avLst/>
          </a:prstGeom>
          <a:noFill/>
        </p:spPr>
        <p:txBody>
          <a:bodyPr wrap="square" rtlCol="0">
            <a:spAutoFit/>
          </a:bodyPr>
          <a:lstStyle/>
          <a:p>
            <a:r>
              <a:rPr lang="en-US" sz="3600" dirty="0" smtClean="0">
                <a:solidFill>
                  <a:srgbClr val="C00000"/>
                </a:solidFill>
                <a:latin typeface="Gill Sans MT" panose="020B0502020104020203" pitchFamily="34" charset="0"/>
              </a:rPr>
              <a:t>Humans’ response to climate change: </a:t>
            </a:r>
            <a:r>
              <a:rPr lang="en-US" sz="3600" b="1" dirty="0" smtClean="0">
                <a:latin typeface="Gill Sans MT" panose="020B0502020104020203" pitchFamily="34" charset="0"/>
              </a:rPr>
              <a:t>tradeoffs and unintended consequences</a:t>
            </a:r>
            <a:endParaRPr lang="en-US" sz="3600" b="1" dirty="0">
              <a:solidFill>
                <a:srgbClr val="C00000"/>
              </a:solidFill>
              <a:latin typeface="Gill Sans MT" panose="020B0502020104020203" pitchFamily="34" charset="0"/>
            </a:endParaRPr>
          </a:p>
        </p:txBody>
      </p:sp>
      <p:sp>
        <p:nvSpPr>
          <p:cNvPr id="18" name="TextBox 17"/>
          <p:cNvSpPr txBox="1"/>
          <p:nvPr/>
        </p:nvSpPr>
        <p:spPr>
          <a:xfrm>
            <a:off x="449802" y="5058895"/>
            <a:ext cx="2482409" cy="769441"/>
          </a:xfrm>
          <a:prstGeom prst="rect">
            <a:avLst/>
          </a:prstGeom>
          <a:noFill/>
        </p:spPr>
        <p:txBody>
          <a:bodyPr wrap="square" rtlCol="0">
            <a:spAutoFit/>
          </a:bodyPr>
          <a:lstStyle/>
          <a:p>
            <a:r>
              <a:rPr lang="en-US" sz="2200" dirty="0" smtClean="0">
                <a:solidFill>
                  <a:srgbClr val="C00000"/>
                </a:solidFill>
                <a:latin typeface="Gill Sans MT" panose="020B0502020104020203" pitchFamily="34" charset="0"/>
              </a:rPr>
              <a:t>Emissions reduction</a:t>
            </a:r>
          </a:p>
          <a:p>
            <a:r>
              <a:rPr lang="en-US" sz="2200" dirty="0" smtClean="0">
                <a:solidFill>
                  <a:srgbClr val="C00000"/>
                </a:solidFill>
                <a:latin typeface="Gill Sans MT" panose="020B0502020104020203" pitchFamily="34" charset="0"/>
              </a:rPr>
              <a:t>&amp; human adaptation</a:t>
            </a:r>
            <a:endParaRPr lang="en-US" sz="2200" dirty="0">
              <a:solidFill>
                <a:srgbClr val="C00000"/>
              </a:solidFill>
              <a:latin typeface="Gill Sans MT" panose="020B0502020104020203" pitchFamily="34" charset="0"/>
            </a:endParaRPr>
          </a:p>
        </p:txBody>
      </p:sp>
      <p:grpSp>
        <p:nvGrpSpPr>
          <p:cNvPr id="2" name="Group 1"/>
          <p:cNvGrpSpPr/>
          <p:nvPr/>
        </p:nvGrpSpPr>
        <p:grpSpPr>
          <a:xfrm>
            <a:off x="3231146" y="1939696"/>
            <a:ext cx="5590502" cy="3945760"/>
            <a:chOff x="3231146" y="1939696"/>
            <a:chExt cx="5590502" cy="3945760"/>
          </a:xfrm>
        </p:grpSpPr>
        <p:grpSp>
          <p:nvGrpSpPr>
            <p:cNvPr id="30" name="Group 29"/>
            <p:cNvGrpSpPr/>
            <p:nvPr/>
          </p:nvGrpSpPr>
          <p:grpSpPr>
            <a:xfrm>
              <a:off x="3231146" y="1939696"/>
              <a:ext cx="5590502" cy="3945760"/>
              <a:chOff x="134795" y="1812751"/>
              <a:chExt cx="6124902" cy="4241896"/>
            </a:xfrm>
          </p:grpSpPr>
          <p:pic>
            <p:nvPicPr>
              <p:cNvPr id="32" name="Picture 31"/>
              <p:cNvPicPr>
                <a:picLocks noChangeAspect="1"/>
              </p:cNvPicPr>
              <p:nvPr/>
            </p:nvPicPr>
            <p:blipFill rotWithShape="1">
              <a:blip r:embed="rId4"/>
              <a:srcRect t="-209" r="12285" b="209"/>
              <a:stretch/>
            </p:blipFill>
            <p:spPr>
              <a:xfrm>
                <a:off x="134795" y="1958154"/>
                <a:ext cx="6124902" cy="4096493"/>
              </a:xfrm>
              <a:prstGeom prst="rect">
                <a:avLst/>
              </a:prstGeom>
            </p:spPr>
          </p:pic>
          <p:grpSp>
            <p:nvGrpSpPr>
              <p:cNvPr id="33" name="Group 32"/>
              <p:cNvGrpSpPr/>
              <p:nvPr/>
            </p:nvGrpSpPr>
            <p:grpSpPr>
              <a:xfrm>
                <a:off x="2306592" y="1812751"/>
                <a:ext cx="1935894" cy="2191265"/>
                <a:chOff x="2306592" y="1812751"/>
                <a:chExt cx="1935894" cy="2191265"/>
              </a:xfrm>
            </p:grpSpPr>
            <p:sp>
              <p:nvSpPr>
                <p:cNvPr id="34" name="Isosceles Triangle 33"/>
                <p:cNvSpPr/>
                <p:nvPr/>
              </p:nvSpPr>
              <p:spPr>
                <a:xfrm rot="10800000">
                  <a:off x="2306592" y="1812751"/>
                  <a:ext cx="1617707" cy="219126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3591697" y="1955773"/>
                  <a:ext cx="650789" cy="3837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Right Arrow 35"/>
            <p:cNvSpPr/>
            <p:nvPr/>
          </p:nvSpPr>
          <p:spPr>
            <a:xfrm rot="11736240">
              <a:off x="4541173" y="3559606"/>
              <a:ext cx="900535" cy="503581"/>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3991555" y="1939695"/>
            <a:ext cx="3896386" cy="4325933"/>
            <a:chOff x="3939984" y="1776810"/>
            <a:chExt cx="4160444" cy="4576737"/>
          </a:xfrm>
        </p:grpSpPr>
        <p:grpSp>
          <p:nvGrpSpPr>
            <p:cNvPr id="3" name="Group 2"/>
            <p:cNvGrpSpPr/>
            <p:nvPr/>
          </p:nvGrpSpPr>
          <p:grpSpPr>
            <a:xfrm>
              <a:off x="3939984" y="1776810"/>
              <a:ext cx="4160444" cy="4576737"/>
              <a:chOff x="3622290" y="1841990"/>
              <a:chExt cx="4160444" cy="4576737"/>
            </a:xfrm>
          </p:grpSpPr>
          <p:pic>
            <p:nvPicPr>
              <p:cNvPr id="17" name="Picture 16"/>
              <p:cNvPicPr>
                <a:picLocks noChangeAspect="1"/>
              </p:cNvPicPr>
              <p:nvPr/>
            </p:nvPicPr>
            <p:blipFill>
              <a:blip r:embed="rId5"/>
              <a:stretch>
                <a:fillRect/>
              </a:stretch>
            </p:blipFill>
            <p:spPr>
              <a:xfrm>
                <a:off x="3813264" y="1841990"/>
                <a:ext cx="3864895" cy="2031641"/>
              </a:xfrm>
              <a:prstGeom prst="rect">
                <a:avLst/>
              </a:prstGeom>
            </p:spPr>
          </p:pic>
          <p:pic>
            <p:nvPicPr>
              <p:cNvPr id="20" name="Picture 19"/>
              <p:cNvPicPr>
                <a:picLocks noChangeAspect="1"/>
              </p:cNvPicPr>
              <p:nvPr/>
            </p:nvPicPr>
            <p:blipFill>
              <a:blip r:embed="rId6"/>
              <a:stretch>
                <a:fillRect/>
              </a:stretch>
            </p:blipFill>
            <p:spPr>
              <a:xfrm>
                <a:off x="3800979" y="3844749"/>
                <a:ext cx="3981755" cy="2069590"/>
              </a:xfrm>
              <a:prstGeom prst="rect">
                <a:avLst/>
              </a:prstGeom>
            </p:spPr>
          </p:pic>
          <p:sp>
            <p:nvSpPr>
              <p:cNvPr id="22" name="Rectangle 21"/>
              <p:cNvSpPr/>
              <p:nvPr/>
            </p:nvSpPr>
            <p:spPr>
              <a:xfrm>
                <a:off x="3746197" y="2660363"/>
                <a:ext cx="590942" cy="1213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634672" y="2842826"/>
                <a:ext cx="838786" cy="369332"/>
              </a:xfrm>
              <a:prstGeom prst="rect">
                <a:avLst/>
              </a:prstGeom>
              <a:noFill/>
            </p:spPr>
            <p:txBody>
              <a:bodyPr wrap="square" rtlCol="0">
                <a:spAutoFit/>
              </a:bodyPr>
              <a:lstStyle/>
              <a:p>
                <a:r>
                  <a:rPr lang="en-US" b="1" dirty="0" smtClean="0">
                    <a:latin typeface="Gill Sans MT" panose="020B0502020104020203" pitchFamily="34" charset="0"/>
                  </a:rPr>
                  <a:t>Solar</a:t>
                </a:r>
                <a:endParaRPr lang="en-US" b="1" dirty="0">
                  <a:latin typeface="Gill Sans MT" panose="020B0502020104020203" pitchFamily="34" charset="0"/>
                </a:endParaRPr>
              </a:p>
            </p:txBody>
          </p:sp>
          <p:pic>
            <p:nvPicPr>
              <p:cNvPr id="26" name="Picture 25"/>
              <p:cNvPicPr>
                <a:picLocks noChangeAspect="1"/>
              </p:cNvPicPr>
              <p:nvPr/>
            </p:nvPicPr>
            <p:blipFill>
              <a:blip r:embed="rId7"/>
              <a:stretch>
                <a:fillRect/>
              </a:stretch>
            </p:blipFill>
            <p:spPr>
              <a:xfrm>
                <a:off x="4991440" y="5983329"/>
                <a:ext cx="2343069" cy="435398"/>
              </a:xfrm>
              <a:prstGeom prst="rect">
                <a:avLst/>
              </a:prstGeom>
            </p:spPr>
          </p:pic>
          <p:sp>
            <p:nvSpPr>
              <p:cNvPr id="27" name="Rectangle 26"/>
              <p:cNvSpPr/>
              <p:nvPr/>
            </p:nvSpPr>
            <p:spPr>
              <a:xfrm>
                <a:off x="3775040" y="4879544"/>
                <a:ext cx="590942" cy="1213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622290" y="5405393"/>
                <a:ext cx="878200" cy="369332"/>
              </a:xfrm>
              <a:prstGeom prst="rect">
                <a:avLst/>
              </a:prstGeom>
              <a:noFill/>
            </p:spPr>
            <p:txBody>
              <a:bodyPr wrap="square" rtlCol="0">
                <a:spAutoFit/>
              </a:bodyPr>
              <a:lstStyle/>
              <a:p>
                <a:r>
                  <a:rPr lang="en-US" b="1" dirty="0" smtClean="0">
                    <a:latin typeface="Gill Sans MT" panose="020B0502020104020203" pitchFamily="34" charset="0"/>
                  </a:rPr>
                  <a:t>Wind</a:t>
                </a:r>
                <a:endParaRPr lang="en-US" b="1" dirty="0">
                  <a:latin typeface="Gill Sans MT" panose="020B0502020104020203" pitchFamily="34" charset="0"/>
                </a:endParaRPr>
              </a:p>
            </p:txBody>
          </p:sp>
        </p:grpSp>
        <p:sp>
          <p:nvSpPr>
            <p:cNvPr id="23" name="Rectangle 22"/>
            <p:cNvSpPr/>
            <p:nvPr/>
          </p:nvSpPr>
          <p:spPr>
            <a:xfrm flipH="1">
              <a:off x="4065641" y="4650189"/>
              <a:ext cx="398757" cy="357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3017694" y="6483173"/>
            <a:ext cx="2468433" cy="307777"/>
          </a:xfrm>
          <a:prstGeom prst="rect">
            <a:avLst/>
          </a:prstGeom>
          <a:noFill/>
        </p:spPr>
        <p:txBody>
          <a:bodyPr wrap="none" rtlCol="0">
            <a:spAutoFit/>
          </a:bodyPr>
          <a:lstStyle/>
          <a:p>
            <a:r>
              <a:rPr lang="en-US" sz="1400" b="1" dirty="0" smtClean="0">
                <a:latin typeface="Gill Sans MT" panose="020B0502020104020203" pitchFamily="34" charset="0"/>
              </a:rPr>
              <a:t>Source:</a:t>
            </a:r>
            <a:r>
              <a:rPr lang="en-US" sz="1400" dirty="0" smtClean="0">
                <a:latin typeface="Gill Sans MT" panose="020B0502020104020203" pitchFamily="34" charset="0"/>
              </a:rPr>
              <a:t> </a:t>
            </a:r>
            <a:r>
              <a:rPr lang="en-US" sz="1400" dirty="0" err="1" smtClean="0">
                <a:latin typeface="Gill Sans MT" panose="020B0502020104020203" pitchFamily="34" charset="0"/>
              </a:rPr>
              <a:t>Oakenleaf</a:t>
            </a:r>
            <a:r>
              <a:rPr lang="en-US" sz="1400" dirty="0" smtClean="0">
                <a:latin typeface="Gill Sans MT" panose="020B0502020104020203" pitchFamily="34" charset="0"/>
              </a:rPr>
              <a:t> et al, 2015</a:t>
            </a:r>
            <a:endParaRPr lang="en-US" sz="1400" dirty="0">
              <a:latin typeface="Gill Sans MT" panose="020B0502020104020203" pitchFamily="34" charset="0"/>
            </a:endParaRPr>
          </a:p>
        </p:txBody>
      </p:sp>
    </p:spTree>
    <p:extLst>
      <p:ext uri="{BB962C8B-B14F-4D97-AF65-F5344CB8AC3E}">
        <p14:creationId xmlns:p14="http://schemas.microsoft.com/office/powerpoint/2010/main" val="923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4608014" y="1514340"/>
          <a:ext cx="2466590" cy="21810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nvPr>
        </p:nvGraphicFramePr>
        <p:xfrm>
          <a:off x="1670876" y="4042109"/>
          <a:ext cx="2752599" cy="21810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nvPr>
        </p:nvGraphicFramePr>
        <p:xfrm>
          <a:off x="4534958" y="4042109"/>
          <a:ext cx="2752599" cy="21810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1188625274"/>
              </p:ext>
            </p:extLst>
          </p:nvPr>
        </p:nvGraphicFramePr>
        <p:xfrm>
          <a:off x="1782358" y="1514340"/>
          <a:ext cx="2752599" cy="2181004"/>
        </p:xfrm>
        <a:graphic>
          <a:graphicData uri="http://schemas.openxmlformats.org/drawingml/2006/chart">
            <c:chart xmlns:c="http://schemas.openxmlformats.org/drawingml/2006/chart" xmlns:r="http://schemas.openxmlformats.org/officeDocument/2006/relationships" r:id="rId5"/>
          </a:graphicData>
        </a:graphic>
      </p:graphicFrame>
      <p:sp>
        <p:nvSpPr>
          <p:cNvPr id="9" name="Right Arrow 8"/>
          <p:cNvSpPr/>
          <p:nvPr/>
        </p:nvSpPr>
        <p:spPr>
          <a:xfrm rot="2265343">
            <a:off x="1645920" y="1721592"/>
            <a:ext cx="834887" cy="7120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881658" y="517893"/>
            <a:ext cx="5452711" cy="646331"/>
          </a:xfrm>
          <a:prstGeom prst="rect">
            <a:avLst/>
          </a:prstGeom>
          <a:noFill/>
        </p:spPr>
        <p:txBody>
          <a:bodyPr wrap="none" rtlCol="0">
            <a:spAutoFit/>
          </a:bodyPr>
          <a:lstStyle/>
          <a:p>
            <a:r>
              <a:rPr lang="en-US" sz="3600" dirty="0" smtClean="0">
                <a:solidFill>
                  <a:srgbClr val="C00000"/>
                </a:solidFill>
                <a:latin typeface="Gill Sans MT" panose="020B0502020104020203" pitchFamily="34" charset="0"/>
              </a:rPr>
              <a:t>Sensitivity Analysis (80 runs)</a:t>
            </a:r>
            <a:endParaRPr lang="en-US" sz="3600" dirty="0">
              <a:solidFill>
                <a:srgbClr val="C00000"/>
              </a:solidFill>
              <a:latin typeface="Gill Sans MT" panose="020B0502020104020203" pitchFamily="34" charset="0"/>
            </a:endParaRPr>
          </a:p>
        </p:txBody>
      </p:sp>
    </p:spTree>
    <p:extLst>
      <p:ext uri="{BB962C8B-B14F-4D97-AF65-F5344CB8AC3E}">
        <p14:creationId xmlns:p14="http://schemas.microsoft.com/office/powerpoint/2010/main" val="29427464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4608014" y="1514340"/>
          <a:ext cx="2466590" cy="21810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nvPr>
        </p:nvGraphicFramePr>
        <p:xfrm>
          <a:off x="1670876" y="4042109"/>
          <a:ext cx="2752599" cy="21810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nvPr>
        </p:nvGraphicFramePr>
        <p:xfrm>
          <a:off x="4534958" y="4042109"/>
          <a:ext cx="2752599" cy="21810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3639699897"/>
              </p:ext>
            </p:extLst>
          </p:nvPr>
        </p:nvGraphicFramePr>
        <p:xfrm>
          <a:off x="1782358" y="1534008"/>
          <a:ext cx="2752599" cy="2181004"/>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angle 8"/>
          <p:cNvSpPr/>
          <p:nvPr/>
        </p:nvSpPr>
        <p:spPr>
          <a:xfrm>
            <a:off x="5601606" y="4957811"/>
            <a:ext cx="886781" cy="923330"/>
          </a:xfrm>
          <a:prstGeom prst="rect">
            <a:avLst/>
          </a:prstGeom>
          <a:noFill/>
        </p:spPr>
        <p:txBody>
          <a:bodyPr wrap="none" lIns="91440" tIns="45720" rIns="91440" bIns="45720">
            <a:spAutoFit/>
          </a:bodyPr>
          <a:lstStyle/>
          <a:p>
            <a:pPr algn="ctr"/>
            <a:r>
              <a:rPr lang="en-US" sz="5400" b="1" cap="none" spc="0" dirty="0" smtClean="0">
                <a:ln w="28575">
                  <a:solidFill>
                    <a:schemeClr val="tx1"/>
                  </a:solidFill>
                  <a:prstDash val="solid"/>
                </a:ln>
                <a:solidFill>
                  <a:srgbClr val="FFFFFF"/>
                </a:solidFill>
                <a:effectLst>
                  <a:outerShdw blurRad="38100" dist="22860" dir="5400000" algn="tl" rotWithShape="0">
                    <a:srgbClr val="000000">
                      <a:alpha val="30000"/>
                    </a:srgbClr>
                  </a:outerShdw>
                </a:effectLst>
              </a:rPr>
              <a:t>20</a:t>
            </a:r>
            <a:endParaRPr lang="en-US" sz="5400" b="1" cap="none" spc="0" dirty="0">
              <a:ln w="28575">
                <a:solidFill>
                  <a:schemeClr val="tx1"/>
                </a:solidFill>
                <a:prstDash val="solid"/>
              </a:ln>
              <a:solidFill>
                <a:srgbClr val="FFFFFF"/>
              </a:solidFill>
              <a:effectLst>
                <a:outerShdw blurRad="38100" dist="22860" dir="5400000" algn="tl" rotWithShape="0">
                  <a:srgbClr val="000000">
                    <a:alpha val="30000"/>
                  </a:srgbClr>
                </a:outerShdw>
              </a:effectLst>
            </a:endParaRPr>
          </a:p>
        </p:txBody>
      </p:sp>
      <p:sp>
        <p:nvSpPr>
          <p:cNvPr id="10" name="Rectangle 9"/>
          <p:cNvSpPr/>
          <p:nvPr/>
        </p:nvSpPr>
        <p:spPr>
          <a:xfrm>
            <a:off x="5601607" y="2505670"/>
            <a:ext cx="886781" cy="923330"/>
          </a:xfrm>
          <a:prstGeom prst="rect">
            <a:avLst/>
          </a:prstGeom>
          <a:noFill/>
        </p:spPr>
        <p:txBody>
          <a:bodyPr wrap="none" lIns="91440" tIns="45720" rIns="91440" bIns="45720">
            <a:spAutoFit/>
          </a:bodyPr>
          <a:lstStyle/>
          <a:p>
            <a:pPr algn="ctr"/>
            <a:r>
              <a:rPr lang="en-US" sz="5400" b="1" cap="none" spc="0" dirty="0" smtClean="0">
                <a:ln w="28575">
                  <a:solidFill>
                    <a:schemeClr val="tx1"/>
                  </a:solidFill>
                  <a:prstDash val="solid"/>
                </a:ln>
                <a:solidFill>
                  <a:srgbClr val="FFFFFF"/>
                </a:solidFill>
                <a:effectLst>
                  <a:outerShdw blurRad="38100" dist="22860" dir="5400000" algn="tl" rotWithShape="0">
                    <a:srgbClr val="000000">
                      <a:alpha val="30000"/>
                    </a:srgbClr>
                  </a:outerShdw>
                </a:effectLst>
              </a:rPr>
              <a:t>20</a:t>
            </a:r>
            <a:endParaRPr lang="en-US" sz="5400" b="1" cap="none" spc="0" dirty="0">
              <a:ln w="28575">
                <a:solidFill>
                  <a:schemeClr val="tx1"/>
                </a:solidFill>
                <a:prstDash val="solid"/>
              </a:ln>
              <a:solidFill>
                <a:srgbClr val="FFFFFF"/>
              </a:solidFill>
              <a:effectLst>
                <a:outerShdw blurRad="38100" dist="22860" dir="5400000" algn="tl" rotWithShape="0">
                  <a:srgbClr val="000000">
                    <a:alpha val="30000"/>
                  </a:srgbClr>
                </a:outerShdw>
              </a:effectLst>
            </a:endParaRPr>
          </a:p>
        </p:txBody>
      </p:sp>
      <p:sp>
        <p:nvSpPr>
          <p:cNvPr id="11" name="Rectangle 10"/>
          <p:cNvSpPr/>
          <p:nvPr/>
        </p:nvSpPr>
        <p:spPr>
          <a:xfrm>
            <a:off x="2874638" y="4957811"/>
            <a:ext cx="886781" cy="923330"/>
          </a:xfrm>
          <a:prstGeom prst="rect">
            <a:avLst/>
          </a:prstGeom>
          <a:noFill/>
        </p:spPr>
        <p:txBody>
          <a:bodyPr wrap="none" lIns="91440" tIns="45720" rIns="91440" bIns="45720">
            <a:spAutoFit/>
          </a:bodyPr>
          <a:lstStyle/>
          <a:p>
            <a:pPr algn="ctr"/>
            <a:r>
              <a:rPr lang="en-US" sz="5400" b="1" cap="none" spc="0" dirty="0" smtClean="0">
                <a:ln w="28575">
                  <a:solidFill>
                    <a:schemeClr val="tx1"/>
                  </a:solidFill>
                  <a:prstDash val="solid"/>
                </a:ln>
                <a:solidFill>
                  <a:srgbClr val="FFFFFF"/>
                </a:solidFill>
                <a:effectLst>
                  <a:outerShdw blurRad="38100" dist="22860" dir="5400000" algn="tl" rotWithShape="0">
                    <a:srgbClr val="000000">
                      <a:alpha val="30000"/>
                    </a:srgbClr>
                  </a:outerShdw>
                </a:effectLst>
              </a:rPr>
              <a:t>20</a:t>
            </a:r>
            <a:endParaRPr lang="en-US" sz="5400" b="1" cap="none" spc="0" dirty="0">
              <a:ln w="28575">
                <a:solidFill>
                  <a:schemeClr val="tx1"/>
                </a:solidFill>
                <a:prstDash val="solid"/>
              </a:ln>
              <a:solidFill>
                <a:srgbClr val="FFFFFF"/>
              </a:solidFill>
              <a:effectLst>
                <a:outerShdw blurRad="38100" dist="22860" dir="5400000" algn="tl" rotWithShape="0">
                  <a:srgbClr val="000000">
                    <a:alpha val="30000"/>
                  </a:srgbClr>
                </a:outerShdw>
              </a:effectLst>
            </a:endParaRPr>
          </a:p>
        </p:txBody>
      </p:sp>
      <p:sp>
        <p:nvSpPr>
          <p:cNvPr id="12" name="Rectangle 11"/>
          <p:cNvSpPr/>
          <p:nvPr/>
        </p:nvSpPr>
        <p:spPr>
          <a:xfrm>
            <a:off x="2874639" y="2505670"/>
            <a:ext cx="886781" cy="923330"/>
          </a:xfrm>
          <a:prstGeom prst="rect">
            <a:avLst/>
          </a:prstGeom>
          <a:noFill/>
        </p:spPr>
        <p:txBody>
          <a:bodyPr wrap="none" lIns="91440" tIns="45720" rIns="91440" bIns="45720">
            <a:spAutoFit/>
          </a:bodyPr>
          <a:lstStyle/>
          <a:p>
            <a:pPr algn="ctr"/>
            <a:r>
              <a:rPr lang="en-US" sz="5400" b="1" cap="none" spc="0" dirty="0" smtClean="0">
                <a:ln w="28575">
                  <a:solidFill>
                    <a:schemeClr val="tx1"/>
                  </a:solidFill>
                  <a:prstDash val="solid"/>
                </a:ln>
                <a:solidFill>
                  <a:srgbClr val="FFFFFF"/>
                </a:solidFill>
                <a:effectLst>
                  <a:outerShdw blurRad="38100" dist="22860" dir="5400000" algn="tl" rotWithShape="0">
                    <a:srgbClr val="000000">
                      <a:alpha val="30000"/>
                    </a:srgbClr>
                  </a:outerShdw>
                </a:effectLst>
              </a:rPr>
              <a:t>20</a:t>
            </a:r>
            <a:endParaRPr lang="en-US" sz="5400" b="1" cap="none" spc="0" dirty="0">
              <a:ln w="28575">
                <a:solidFill>
                  <a:schemeClr val="tx1"/>
                </a:solidFill>
                <a:prstDash val="solid"/>
              </a:ln>
              <a:solidFill>
                <a:srgbClr val="FFFFFF"/>
              </a:solidFill>
              <a:effectLst>
                <a:outerShdw blurRad="38100" dist="22860" dir="5400000" algn="tl" rotWithShape="0">
                  <a:srgbClr val="000000">
                    <a:alpha val="30000"/>
                  </a:srgbClr>
                </a:outerShdw>
              </a:effectLst>
            </a:endParaRPr>
          </a:p>
        </p:txBody>
      </p:sp>
      <p:sp>
        <p:nvSpPr>
          <p:cNvPr id="13" name="Right Arrow 12"/>
          <p:cNvSpPr/>
          <p:nvPr/>
        </p:nvSpPr>
        <p:spPr>
          <a:xfrm rot="2265343">
            <a:off x="1645920" y="1721592"/>
            <a:ext cx="834887" cy="7120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881658" y="517893"/>
            <a:ext cx="5452711" cy="646331"/>
          </a:xfrm>
          <a:prstGeom prst="rect">
            <a:avLst/>
          </a:prstGeom>
          <a:noFill/>
        </p:spPr>
        <p:txBody>
          <a:bodyPr wrap="none" rtlCol="0">
            <a:spAutoFit/>
          </a:bodyPr>
          <a:lstStyle/>
          <a:p>
            <a:r>
              <a:rPr lang="en-US" sz="3600" dirty="0" smtClean="0">
                <a:solidFill>
                  <a:srgbClr val="C00000"/>
                </a:solidFill>
                <a:latin typeface="Gill Sans MT" panose="020B0502020104020203" pitchFamily="34" charset="0"/>
              </a:rPr>
              <a:t>Sensitivity Analysis (80 runs)</a:t>
            </a:r>
            <a:endParaRPr lang="en-US" sz="3600" dirty="0">
              <a:solidFill>
                <a:srgbClr val="C00000"/>
              </a:solidFill>
              <a:latin typeface="Gill Sans MT" panose="020B0502020104020203" pitchFamily="34" charset="0"/>
            </a:endParaRPr>
          </a:p>
        </p:txBody>
      </p:sp>
    </p:spTree>
    <p:extLst>
      <p:ext uri="{BB962C8B-B14F-4D97-AF65-F5344CB8AC3E}">
        <p14:creationId xmlns:p14="http://schemas.microsoft.com/office/powerpoint/2010/main" val="23292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rotWithShape="1">
          <a:blip r:embed="rId3"/>
          <a:srcRect t="48902"/>
          <a:stretch/>
        </p:blipFill>
        <p:spPr>
          <a:xfrm>
            <a:off x="1531640" y="4251339"/>
            <a:ext cx="2851181" cy="2447048"/>
          </a:xfrm>
          <a:prstGeom prst="rect">
            <a:avLst/>
          </a:prstGeom>
        </p:spPr>
      </p:pic>
      <p:pic>
        <p:nvPicPr>
          <p:cNvPr id="50" name="Picture 49"/>
          <p:cNvPicPr>
            <a:picLocks noChangeAspect="1"/>
          </p:cNvPicPr>
          <p:nvPr/>
        </p:nvPicPr>
        <p:blipFill rotWithShape="1">
          <a:blip r:embed="rId3"/>
          <a:srcRect b="55067"/>
          <a:stretch/>
        </p:blipFill>
        <p:spPr>
          <a:xfrm>
            <a:off x="1537840" y="2262715"/>
            <a:ext cx="2830664" cy="2136301"/>
          </a:xfrm>
          <a:prstGeom prst="rect">
            <a:avLst/>
          </a:prstGeom>
        </p:spPr>
      </p:pic>
      <p:pic>
        <p:nvPicPr>
          <p:cNvPr id="51" name="Picture 50"/>
          <p:cNvPicPr>
            <a:picLocks noChangeAspect="1"/>
          </p:cNvPicPr>
          <p:nvPr/>
        </p:nvPicPr>
        <p:blipFill rotWithShape="1">
          <a:blip r:embed="rId4"/>
          <a:srcRect l="53280"/>
          <a:stretch/>
        </p:blipFill>
        <p:spPr>
          <a:xfrm>
            <a:off x="4414828" y="2263350"/>
            <a:ext cx="2498097" cy="4487019"/>
          </a:xfrm>
          <a:prstGeom prst="rect">
            <a:avLst/>
          </a:prstGeom>
        </p:spPr>
      </p:pic>
      <p:grpSp>
        <p:nvGrpSpPr>
          <p:cNvPr id="52" name="Group 51"/>
          <p:cNvGrpSpPr/>
          <p:nvPr/>
        </p:nvGrpSpPr>
        <p:grpSpPr>
          <a:xfrm>
            <a:off x="1537846" y="2262716"/>
            <a:ext cx="2846566" cy="4435670"/>
            <a:chOff x="3586041" y="1001067"/>
            <a:chExt cx="2846566" cy="4435670"/>
          </a:xfrm>
        </p:grpSpPr>
        <p:pic>
          <p:nvPicPr>
            <p:cNvPr id="53" name="Picture 52"/>
            <p:cNvPicPr>
              <a:picLocks noChangeAspect="1"/>
            </p:cNvPicPr>
            <p:nvPr/>
          </p:nvPicPr>
          <p:blipFill rotWithShape="1">
            <a:blip r:embed="rId5"/>
            <a:srcRect t="49196"/>
            <a:stretch/>
          </p:blipFill>
          <p:spPr>
            <a:xfrm>
              <a:off x="3586041" y="3007709"/>
              <a:ext cx="2846566" cy="2429028"/>
            </a:xfrm>
            <a:prstGeom prst="rect">
              <a:avLst/>
            </a:prstGeom>
          </p:spPr>
        </p:pic>
        <p:pic>
          <p:nvPicPr>
            <p:cNvPr id="54" name="Picture 53"/>
            <p:cNvPicPr>
              <a:picLocks noChangeAspect="1"/>
            </p:cNvPicPr>
            <p:nvPr/>
          </p:nvPicPr>
          <p:blipFill rotWithShape="1">
            <a:blip r:embed="rId5"/>
            <a:srcRect b="58815"/>
            <a:stretch/>
          </p:blipFill>
          <p:spPr>
            <a:xfrm>
              <a:off x="3586042" y="1001067"/>
              <a:ext cx="2831564" cy="1958771"/>
            </a:xfrm>
            <a:prstGeom prst="rect">
              <a:avLst/>
            </a:prstGeom>
          </p:spPr>
        </p:pic>
      </p:grpSp>
      <p:sp>
        <p:nvSpPr>
          <p:cNvPr id="38" name="TextBox 37"/>
          <p:cNvSpPr txBox="1"/>
          <p:nvPr/>
        </p:nvSpPr>
        <p:spPr>
          <a:xfrm>
            <a:off x="5066238" y="1988471"/>
            <a:ext cx="1042658" cy="400110"/>
          </a:xfrm>
          <a:prstGeom prst="rect">
            <a:avLst/>
          </a:prstGeom>
          <a:noFill/>
        </p:spPr>
        <p:txBody>
          <a:bodyPr wrap="none" rtlCol="0">
            <a:spAutoFit/>
          </a:bodyPr>
          <a:lstStyle/>
          <a:p>
            <a:r>
              <a:rPr lang="en-US" sz="2000" b="1" dirty="0" smtClean="0">
                <a:latin typeface="Gill Sans MT" panose="020B0502020104020203" pitchFamily="34" charset="0"/>
              </a:rPr>
              <a:t>Market</a:t>
            </a:r>
            <a:endParaRPr lang="en-US" sz="2000" b="1" dirty="0">
              <a:latin typeface="Gill Sans MT" panose="020B0502020104020203" pitchFamily="34" charset="0"/>
            </a:endParaRPr>
          </a:p>
        </p:txBody>
      </p:sp>
      <p:sp>
        <p:nvSpPr>
          <p:cNvPr id="39" name="Right Triangle 38"/>
          <p:cNvSpPr/>
          <p:nvPr/>
        </p:nvSpPr>
        <p:spPr>
          <a:xfrm rot="5400000">
            <a:off x="4797652" y="2185650"/>
            <a:ext cx="928217" cy="1345518"/>
          </a:xfrm>
          <a:prstGeom prst="rtTriangle">
            <a:avLst/>
          </a:prstGeom>
          <a:solidFill>
            <a:schemeClr val="bg1">
              <a:alpha val="25000"/>
            </a:schemeClr>
          </a:solid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ight Triangle 155"/>
          <p:cNvSpPr/>
          <p:nvPr/>
        </p:nvSpPr>
        <p:spPr>
          <a:xfrm rot="5400000">
            <a:off x="4813569" y="4178830"/>
            <a:ext cx="881714" cy="1376457"/>
          </a:xfrm>
          <a:prstGeom prst="rtTriangle">
            <a:avLst/>
          </a:prstGeom>
          <a:solidFill>
            <a:schemeClr val="bg1">
              <a:alpha val="25000"/>
            </a:schemeClr>
          </a:solid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17568383">
            <a:off x="2511475" y="1913805"/>
            <a:ext cx="1251591" cy="2157731"/>
          </a:xfrm>
          <a:prstGeom prst="ellipse">
            <a:avLst/>
          </a:prstGeom>
          <a:no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037052" y="4044371"/>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037052" y="6092745"/>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a:off x="3820826" y="3820403"/>
            <a:ext cx="232784" cy="213771"/>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803779" y="5855431"/>
            <a:ext cx="232784" cy="213771"/>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6494731" y="4011289"/>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p:nvPr/>
        </p:nvCxnSpPr>
        <p:spPr>
          <a:xfrm>
            <a:off x="6278505" y="3787321"/>
            <a:ext cx="232784" cy="213771"/>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6494731" y="6102942"/>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p:nvPr/>
        </p:nvCxnSpPr>
        <p:spPr>
          <a:xfrm>
            <a:off x="6278505" y="5878974"/>
            <a:ext cx="232784" cy="213771"/>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6731158" y="3820403"/>
            <a:ext cx="582211" cy="523220"/>
          </a:xfrm>
          <a:prstGeom prst="rect">
            <a:avLst/>
          </a:prstGeom>
          <a:noFill/>
        </p:spPr>
        <p:txBody>
          <a:bodyPr wrap="none" rtlCol="0">
            <a:spAutoFit/>
          </a:bodyPr>
          <a:lstStyle/>
          <a:p>
            <a:pPr algn="ctr"/>
            <a:r>
              <a:rPr lang="en-US" sz="1400" dirty="0" smtClean="0">
                <a:latin typeface="Gill Sans MT" panose="020B0502020104020203" pitchFamily="34" charset="0"/>
              </a:rPr>
              <a:t>Ideal </a:t>
            </a:r>
          </a:p>
          <a:p>
            <a:pPr algn="ctr"/>
            <a:r>
              <a:rPr lang="en-US" sz="1400" dirty="0" smtClean="0">
                <a:latin typeface="Gill Sans MT" panose="020B0502020104020203" pitchFamily="34" charset="0"/>
              </a:rPr>
              <a:t>Point</a:t>
            </a:r>
            <a:endParaRPr lang="en-US" sz="1400" dirty="0">
              <a:latin typeface="Gill Sans MT" panose="020B0502020104020203" pitchFamily="34" charset="0"/>
            </a:endParaRPr>
          </a:p>
        </p:txBody>
      </p:sp>
      <p:sp>
        <p:nvSpPr>
          <p:cNvPr id="75" name="TextBox 74"/>
          <p:cNvSpPr txBox="1"/>
          <p:nvPr/>
        </p:nvSpPr>
        <p:spPr>
          <a:xfrm>
            <a:off x="6736412" y="5890541"/>
            <a:ext cx="582211" cy="523220"/>
          </a:xfrm>
          <a:prstGeom prst="rect">
            <a:avLst/>
          </a:prstGeom>
          <a:noFill/>
        </p:spPr>
        <p:txBody>
          <a:bodyPr wrap="none" rtlCol="0">
            <a:spAutoFit/>
          </a:bodyPr>
          <a:lstStyle/>
          <a:p>
            <a:pPr algn="ctr"/>
            <a:r>
              <a:rPr lang="en-US" sz="1400" dirty="0" smtClean="0">
                <a:latin typeface="Gill Sans MT" panose="020B0502020104020203" pitchFamily="34" charset="0"/>
              </a:rPr>
              <a:t>Ideal </a:t>
            </a:r>
          </a:p>
          <a:p>
            <a:pPr algn="ctr"/>
            <a:r>
              <a:rPr lang="en-US" sz="1400" dirty="0" smtClean="0">
                <a:latin typeface="Gill Sans MT" panose="020B0502020104020203" pitchFamily="34" charset="0"/>
              </a:rPr>
              <a:t>Point</a:t>
            </a:r>
            <a:endParaRPr lang="en-US" sz="1400" dirty="0">
              <a:latin typeface="Gill Sans MT" panose="020B0502020104020203" pitchFamily="34" charset="0"/>
            </a:endParaRPr>
          </a:p>
        </p:txBody>
      </p:sp>
      <p:sp>
        <p:nvSpPr>
          <p:cNvPr id="41" name="TextBox 40"/>
          <p:cNvSpPr txBox="1"/>
          <p:nvPr/>
        </p:nvSpPr>
        <p:spPr>
          <a:xfrm>
            <a:off x="4690169" y="6454139"/>
            <a:ext cx="2069613" cy="279041"/>
          </a:xfrm>
          <a:prstGeom prst="rect">
            <a:avLst/>
          </a:prstGeom>
          <a:solidFill>
            <a:schemeClr val="bg1"/>
          </a:solidFill>
        </p:spPr>
        <p:txBody>
          <a:bodyPr wrap="square" rtlCol="0">
            <a:spAutoFit/>
          </a:bodyPr>
          <a:lstStyle/>
          <a:p>
            <a:r>
              <a:rPr lang="en-US" sz="1200" b="1" dirty="0" smtClean="0">
                <a:latin typeface="Arial" panose="020B0604020202020204" pitchFamily="34" charset="0"/>
                <a:cs typeface="Arial" panose="020B0604020202020204" pitchFamily="34" charset="0"/>
              </a:rPr>
              <a:t>Algae Profits ($100,000s)</a:t>
            </a:r>
            <a:endParaRPr lang="en-US" sz="1200" b="1" dirty="0">
              <a:latin typeface="Arial" panose="020B0604020202020204" pitchFamily="34" charset="0"/>
              <a:cs typeface="Arial" panose="020B0604020202020204" pitchFamily="34" charset="0"/>
            </a:endParaRPr>
          </a:p>
        </p:txBody>
      </p:sp>
      <p:sp>
        <p:nvSpPr>
          <p:cNvPr id="31" name="Rectangle 30"/>
          <p:cNvSpPr/>
          <p:nvPr/>
        </p:nvSpPr>
        <p:spPr>
          <a:xfrm>
            <a:off x="4354222" y="1934230"/>
            <a:ext cx="3638943" cy="4918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437377" y="2093245"/>
            <a:ext cx="995785" cy="923330"/>
          </a:xfrm>
          <a:prstGeom prst="rect">
            <a:avLst/>
          </a:prstGeom>
          <a:noFill/>
        </p:spPr>
        <p:txBody>
          <a:bodyPr wrap="none" rtlCol="0">
            <a:spAutoFit/>
          </a:bodyPr>
          <a:lstStyle/>
          <a:p>
            <a:r>
              <a:rPr lang="en-US" dirty="0" smtClean="0">
                <a:latin typeface="Gill Sans MT" panose="020B0502020104020203" pitchFamily="34" charset="0"/>
              </a:rPr>
              <a:t>Original </a:t>
            </a:r>
          </a:p>
          <a:p>
            <a:r>
              <a:rPr lang="en-US" dirty="0" smtClean="0">
                <a:latin typeface="Gill Sans MT" panose="020B0502020104020203" pitchFamily="34" charset="0"/>
              </a:rPr>
              <a:t>Tradeoff</a:t>
            </a:r>
          </a:p>
          <a:p>
            <a:r>
              <a:rPr lang="en-US" dirty="0" smtClean="0">
                <a:latin typeface="Gill Sans MT" panose="020B0502020104020203" pitchFamily="34" charset="0"/>
              </a:rPr>
              <a:t>Frontier</a:t>
            </a:r>
            <a:endParaRPr lang="en-US" dirty="0">
              <a:latin typeface="Gill Sans MT" panose="020B0502020104020203" pitchFamily="34" charset="0"/>
            </a:endParaRPr>
          </a:p>
        </p:txBody>
      </p:sp>
      <p:cxnSp>
        <p:nvCxnSpPr>
          <p:cNvPr id="30" name="Straight Arrow Connector 29"/>
          <p:cNvCxnSpPr/>
          <p:nvPr/>
        </p:nvCxnSpPr>
        <p:spPr>
          <a:xfrm flipH="1">
            <a:off x="2981739" y="2438419"/>
            <a:ext cx="1336216" cy="352538"/>
          </a:xfrm>
          <a:prstGeom prst="straightConnector1">
            <a:avLst/>
          </a:prstGeom>
          <a:ln w="31750">
            <a:solidFill>
              <a:schemeClr val="tx1"/>
            </a:solidFill>
            <a:tailEnd type="triangl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782389" y="2996896"/>
            <a:ext cx="1178528" cy="646331"/>
          </a:xfrm>
          <a:prstGeom prst="rect">
            <a:avLst/>
          </a:prstGeom>
          <a:noFill/>
        </p:spPr>
        <p:txBody>
          <a:bodyPr wrap="none" rtlCol="0">
            <a:spAutoFit/>
          </a:bodyPr>
          <a:lstStyle/>
          <a:p>
            <a:r>
              <a:rPr lang="en-US" dirty="0" smtClean="0">
                <a:latin typeface="Gill Sans MT" panose="020B0502020104020203" pitchFamily="34" charset="0"/>
              </a:rPr>
              <a:t>Sensitivity </a:t>
            </a:r>
          </a:p>
          <a:p>
            <a:r>
              <a:rPr lang="en-US" dirty="0" smtClean="0">
                <a:latin typeface="Gill Sans MT" panose="020B0502020104020203" pitchFamily="34" charset="0"/>
              </a:rPr>
              <a:t>Analysis</a:t>
            </a:r>
            <a:endParaRPr lang="en-US" dirty="0">
              <a:latin typeface="Gill Sans MT" panose="020B0502020104020203" pitchFamily="34" charset="0"/>
            </a:endParaRPr>
          </a:p>
        </p:txBody>
      </p:sp>
      <p:sp>
        <p:nvSpPr>
          <p:cNvPr id="35" name="Right Brace 34"/>
          <p:cNvSpPr/>
          <p:nvPr/>
        </p:nvSpPr>
        <p:spPr>
          <a:xfrm>
            <a:off x="4247758" y="2933460"/>
            <a:ext cx="367699" cy="696879"/>
          </a:xfrm>
          <a:prstGeom prst="rightBrace">
            <a:avLst>
              <a:gd name="adj1" fmla="val 40769"/>
              <a:gd name="adj2" fmla="val 52282"/>
            </a:avLst>
          </a:prstGeom>
          <a:ln w="2222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4194753" y="3677197"/>
            <a:ext cx="582211" cy="523220"/>
          </a:xfrm>
          <a:prstGeom prst="rect">
            <a:avLst/>
          </a:prstGeom>
          <a:noFill/>
        </p:spPr>
        <p:txBody>
          <a:bodyPr wrap="none" rtlCol="0">
            <a:spAutoFit/>
          </a:bodyPr>
          <a:lstStyle/>
          <a:p>
            <a:pPr algn="ctr"/>
            <a:r>
              <a:rPr lang="en-US" sz="1400" dirty="0" smtClean="0">
                <a:latin typeface="Gill Sans MT" panose="020B0502020104020203" pitchFamily="34" charset="0"/>
              </a:rPr>
              <a:t>Ideal </a:t>
            </a:r>
          </a:p>
          <a:p>
            <a:pPr algn="ctr"/>
            <a:r>
              <a:rPr lang="en-US" sz="1400" dirty="0" smtClean="0">
                <a:latin typeface="Gill Sans MT" panose="020B0502020104020203" pitchFamily="34" charset="0"/>
              </a:rPr>
              <a:t>Point</a:t>
            </a:r>
            <a:endParaRPr lang="en-US" sz="1400" dirty="0">
              <a:latin typeface="Gill Sans MT" panose="020B0502020104020203" pitchFamily="34" charset="0"/>
            </a:endParaRPr>
          </a:p>
        </p:txBody>
      </p:sp>
      <p:sp>
        <p:nvSpPr>
          <p:cNvPr id="59" name="TextBox 58"/>
          <p:cNvSpPr txBox="1"/>
          <p:nvPr/>
        </p:nvSpPr>
        <p:spPr>
          <a:xfrm>
            <a:off x="4200007" y="5747335"/>
            <a:ext cx="582211" cy="523220"/>
          </a:xfrm>
          <a:prstGeom prst="rect">
            <a:avLst/>
          </a:prstGeom>
          <a:noFill/>
        </p:spPr>
        <p:txBody>
          <a:bodyPr wrap="none" rtlCol="0">
            <a:spAutoFit/>
          </a:bodyPr>
          <a:lstStyle/>
          <a:p>
            <a:pPr algn="ctr"/>
            <a:r>
              <a:rPr lang="en-US" sz="1400" dirty="0" smtClean="0">
                <a:latin typeface="Gill Sans MT" panose="020B0502020104020203" pitchFamily="34" charset="0"/>
              </a:rPr>
              <a:t>Ideal </a:t>
            </a:r>
          </a:p>
          <a:p>
            <a:pPr algn="ctr"/>
            <a:r>
              <a:rPr lang="en-US" sz="1400" dirty="0" smtClean="0">
                <a:latin typeface="Gill Sans MT" panose="020B0502020104020203" pitchFamily="34" charset="0"/>
              </a:rPr>
              <a:t>Point</a:t>
            </a:r>
            <a:endParaRPr lang="en-US" sz="1400" dirty="0">
              <a:latin typeface="Gill Sans MT" panose="020B0502020104020203" pitchFamily="34" charset="0"/>
            </a:endParaRPr>
          </a:p>
        </p:txBody>
      </p:sp>
      <p:sp>
        <p:nvSpPr>
          <p:cNvPr id="48" name="TextBox 47"/>
          <p:cNvSpPr txBox="1"/>
          <p:nvPr/>
        </p:nvSpPr>
        <p:spPr>
          <a:xfrm>
            <a:off x="413338" y="301901"/>
            <a:ext cx="8404237" cy="1477328"/>
          </a:xfrm>
          <a:prstGeom prst="rect">
            <a:avLst/>
          </a:prstGeom>
          <a:noFill/>
        </p:spPr>
        <p:txBody>
          <a:bodyPr wrap="square" rtlCol="0">
            <a:spAutoFit/>
          </a:bodyPr>
          <a:lstStyle/>
          <a:p>
            <a:pPr>
              <a:spcAft>
                <a:spcPts val="1200"/>
              </a:spcAft>
            </a:pPr>
            <a:r>
              <a:rPr lang="en-US" sz="2800" b="1" dirty="0" smtClean="0">
                <a:solidFill>
                  <a:srgbClr val="C00000"/>
                </a:solidFill>
                <a:latin typeface="Gill Sans MT" panose="020B0502020104020203" pitchFamily="34" charset="0"/>
              </a:rPr>
              <a:t>Nutrient trading markets add important flexibility </a:t>
            </a:r>
          </a:p>
          <a:p>
            <a:pPr marL="342900" indent="-342900">
              <a:spcAft>
                <a:spcPts val="600"/>
              </a:spcAft>
              <a:buFont typeface="Arial" panose="020B0604020202020204" pitchFamily="34" charset="0"/>
              <a:buChar char="•"/>
            </a:pPr>
            <a:r>
              <a:rPr lang="en-US" sz="2400" b="1" i="1" dirty="0" smtClean="0">
                <a:latin typeface="Gill Sans MT" panose="020B0502020104020203" pitchFamily="34" charset="0"/>
              </a:rPr>
              <a:t>Protect against uncertainty </a:t>
            </a:r>
            <a:r>
              <a:rPr lang="en-US" sz="2400" dirty="0" smtClean="0">
                <a:latin typeface="Gill Sans MT" panose="020B0502020104020203" pitchFamily="34" charset="0"/>
              </a:rPr>
              <a:t>in watershed parameters. </a:t>
            </a:r>
            <a:endParaRPr lang="en-US" sz="2400" dirty="0">
              <a:latin typeface="Gill Sans MT" panose="020B0502020104020203" pitchFamily="34" charset="0"/>
            </a:endParaRPr>
          </a:p>
        </p:txBody>
      </p:sp>
      <p:sp>
        <p:nvSpPr>
          <p:cNvPr id="33" name="TextBox 32"/>
          <p:cNvSpPr txBox="1"/>
          <p:nvPr/>
        </p:nvSpPr>
        <p:spPr>
          <a:xfrm rot="16200000">
            <a:off x="658697" y="3085594"/>
            <a:ext cx="1922757" cy="276999"/>
          </a:xfrm>
          <a:prstGeom prst="rect">
            <a:avLst/>
          </a:prstGeom>
          <a:solidFill>
            <a:schemeClr val="bg1"/>
          </a:solidFill>
        </p:spPr>
        <p:txBody>
          <a:bodyPr wrap="square" rtlCol="0">
            <a:spAutoFit/>
          </a:bodyPr>
          <a:lstStyle/>
          <a:p>
            <a:r>
              <a:rPr lang="en-US" sz="1200" b="1" dirty="0" smtClean="0">
                <a:latin typeface="Arial" panose="020B0604020202020204" pitchFamily="34" charset="0"/>
                <a:cs typeface="Arial" panose="020B0604020202020204" pitchFamily="34" charset="0"/>
              </a:rPr>
              <a:t>NRCA Cost ($100,000s)</a:t>
            </a:r>
            <a:endParaRPr lang="en-US" sz="1200" b="1" dirty="0">
              <a:latin typeface="Arial" panose="020B0604020202020204" pitchFamily="34" charset="0"/>
              <a:cs typeface="Arial" panose="020B0604020202020204" pitchFamily="34" charset="0"/>
            </a:endParaRPr>
          </a:p>
        </p:txBody>
      </p:sp>
      <p:sp>
        <p:nvSpPr>
          <p:cNvPr id="76" name="TextBox 75"/>
          <p:cNvSpPr txBox="1"/>
          <p:nvPr/>
        </p:nvSpPr>
        <p:spPr>
          <a:xfrm rot="16200000">
            <a:off x="674026" y="5201271"/>
            <a:ext cx="1892102" cy="276999"/>
          </a:xfrm>
          <a:prstGeom prst="rect">
            <a:avLst/>
          </a:prstGeom>
          <a:solidFill>
            <a:schemeClr val="bg1"/>
          </a:solidFill>
        </p:spPr>
        <p:txBody>
          <a:bodyPr wrap="square" rtlCol="0">
            <a:spAutoFit/>
          </a:bodyPr>
          <a:lstStyle/>
          <a:p>
            <a:r>
              <a:rPr lang="en-US" sz="1200" b="1" dirty="0" smtClean="0">
                <a:latin typeface="Arial" panose="020B0604020202020204" pitchFamily="34" charset="0"/>
                <a:cs typeface="Arial" panose="020B0604020202020204" pitchFamily="34" charset="0"/>
              </a:rPr>
              <a:t>NRCA Cost ($100,000s)</a:t>
            </a:r>
            <a:endParaRPr lang="en-US" sz="1200" b="1" dirty="0">
              <a:latin typeface="Arial" panose="020B0604020202020204" pitchFamily="34" charset="0"/>
              <a:cs typeface="Arial" panose="020B0604020202020204" pitchFamily="34" charset="0"/>
            </a:endParaRPr>
          </a:p>
        </p:txBody>
      </p:sp>
      <p:sp>
        <p:nvSpPr>
          <p:cNvPr id="29" name="Right Triangle 28"/>
          <p:cNvSpPr/>
          <p:nvPr/>
        </p:nvSpPr>
        <p:spPr>
          <a:xfrm rot="5400000">
            <a:off x="2184901" y="2285401"/>
            <a:ext cx="928217" cy="1121055"/>
          </a:xfrm>
          <a:prstGeom prst="rtTriangle">
            <a:avLst/>
          </a:prstGeom>
          <a:solidFill>
            <a:schemeClr val="bg1">
              <a:alpha val="25000"/>
            </a:schemeClr>
          </a:solid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p:cNvSpPr/>
          <p:nvPr/>
        </p:nvSpPr>
        <p:spPr>
          <a:xfrm rot="5400000">
            <a:off x="2221041" y="4293642"/>
            <a:ext cx="881714" cy="1146833"/>
          </a:xfrm>
          <a:prstGeom prst="rtTriangle">
            <a:avLst/>
          </a:prstGeom>
          <a:solidFill>
            <a:schemeClr val="bg1">
              <a:alpha val="25000"/>
            </a:schemeClr>
          </a:solid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368779" y="1984209"/>
            <a:ext cx="1481881" cy="400110"/>
          </a:xfrm>
          <a:prstGeom prst="rect">
            <a:avLst/>
          </a:prstGeom>
          <a:noFill/>
        </p:spPr>
        <p:txBody>
          <a:bodyPr wrap="none" rtlCol="0">
            <a:spAutoFit/>
          </a:bodyPr>
          <a:lstStyle/>
          <a:p>
            <a:r>
              <a:rPr lang="en-US" sz="2000" b="1" dirty="0" smtClean="0">
                <a:latin typeface="Gill Sans MT" panose="020B0502020104020203" pitchFamily="34" charset="0"/>
              </a:rPr>
              <a:t>No Market</a:t>
            </a:r>
            <a:endParaRPr lang="en-US" sz="2000" b="1" dirty="0">
              <a:latin typeface="Gill Sans MT" panose="020B0502020104020203" pitchFamily="34" charset="0"/>
            </a:endParaRPr>
          </a:p>
        </p:txBody>
      </p:sp>
      <p:sp>
        <p:nvSpPr>
          <p:cNvPr id="40" name="TextBox 39"/>
          <p:cNvSpPr txBox="1"/>
          <p:nvPr/>
        </p:nvSpPr>
        <p:spPr>
          <a:xfrm>
            <a:off x="2058879" y="6462911"/>
            <a:ext cx="2069613" cy="279041"/>
          </a:xfrm>
          <a:prstGeom prst="rect">
            <a:avLst/>
          </a:prstGeom>
          <a:solidFill>
            <a:schemeClr val="bg1"/>
          </a:solidFill>
        </p:spPr>
        <p:txBody>
          <a:bodyPr wrap="square" rtlCol="0">
            <a:spAutoFit/>
          </a:bodyPr>
          <a:lstStyle/>
          <a:p>
            <a:r>
              <a:rPr lang="en-US" sz="1200" b="1" dirty="0" smtClean="0">
                <a:latin typeface="Arial" panose="020B0604020202020204" pitchFamily="34" charset="0"/>
                <a:cs typeface="Arial" panose="020B0604020202020204" pitchFamily="34" charset="0"/>
              </a:rPr>
              <a:t>Algae Profits ($100,000s)</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028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3"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0"/>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6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hidden"/>
                                      </p:to>
                                    </p:set>
                                  </p:childTnLst>
                                </p:cTn>
                              </p:par>
                              <p:par>
                                <p:cTn id="41" presetID="1" presetClass="entr" presetSubtype="0" fill="hold" grpId="1"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3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56" grpId="0" animBg="1"/>
      <p:bldP spid="34" grpId="0" animBg="1"/>
      <p:bldP spid="34" grpId="1" animBg="1"/>
      <p:bldP spid="74" grpId="1"/>
      <p:bldP spid="75" grpId="1"/>
      <p:bldP spid="31" grpId="0" animBg="1"/>
      <p:bldP spid="13" grpId="2"/>
      <p:bldP spid="63" grpId="2"/>
      <p:bldP spid="63" grpId="3"/>
      <p:bldP spid="35" grpId="0" animBg="1"/>
      <p:bldP spid="35" grpId="1" animBg="1"/>
      <p:bldP spid="32" grpId="0"/>
      <p:bldP spid="59" grpId="0"/>
      <p:bldP spid="29" grpId="0" animBg="1"/>
      <p:bldP spid="3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6504" y="235475"/>
            <a:ext cx="8745793" cy="3908762"/>
          </a:xfrm>
          <a:prstGeom prst="rect">
            <a:avLst/>
          </a:prstGeom>
          <a:solidFill>
            <a:schemeClr val="bg1"/>
          </a:solidFill>
        </p:spPr>
        <p:txBody>
          <a:bodyPr wrap="square">
            <a:spAutoFit/>
          </a:bodyPr>
          <a:lstStyle/>
          <a:p>
            <a:r>
              <a:rPr lang="en-US" sz="2800" b="1" dirty="0" smtClean="0">
                <a:solidFill>
                  <a:srgbClr val="C00000"/>
                </a:solidFill>
                <a:latin typeface="Gill Sans MT" panose="020B0502020104020203" pitchFamily="34" charset="0"/>
              </a:rPr>
              <a:t>WATER SUPPLY VULNERABILITIES </a:t>
            </a:r>
            <a:r>
              <a:rPr lang="en-US" sz="2800" dirty="0" smtClean="0">
                <a:solidFill>
                  <a:srgbClr val="C00000"/>
                </a:solidFill>
                <a:latin typeface="Gill Sans MT" panose="020B0502020104020203" pitchFamily="34" charset="0"/>
              </a:rPr>
              <a:t>and</a:t>
            </a:r>
            <a:r>
              <a:rPr lang="en-US" sz="2800" b="1" dirty="0" smtClean="0">
                <a:solidFill>
                  <a:srgbClr val="C00000"/>
                </a:solidFill>
                <a:latin typeface="Gill Sans MT" panose="020B0502020104020203" pitchFamily="34" charset="0"/>
              </a:rPr>
              <a:t> ADAPTATION OPPORTUNITIES </a:t>
            </a:r>
            <a:r>
              <a:rPr lang="en-US" sz="2800" dirty="0" smtClean="0">
                <a:solidFill>
                  <a:srgbClr val="C00000"/>
                </a:solidFill>
                <a:latin typeface="Gill Sans MT" panose="020B0502020104020203" pitchFamily="34" charset="0"/>
              </a:rPr>
              <a:t>in </a:t>
            </a:r>
            <a:r>
              <a:rPr lang="en-US" sz="2800" b="1" dirty="0" smtClean="0">
                <a:solidFill>
                  <a:srgbClr val="C00000"/>
                </a:solidFill>
                <a:latin typeface="Gill Sans MT" panose="020B0502020104020203" pitchFamily="34" charset="0"/>
              </a:rPr>
              <a:t>CALIFORNIA’S COUPLED AGRICULTURAL </a:t>
            </a:r>
            <a:r>
              <a:rPr lang="en-US" sz="2800" dirty="0" smtClean="0">
                <a:solidFill>
                  <a:srgbClr val="C00000"/>
                </a:solidFill>
                <a:latin typeface="Gill Sans MT" panose="020B0502020104020203" pitchFamily="34" charset="0"/>
              </a:rPr>
              <a:t>and</a:t>
            </a:r>
            <a:r>
              <a:rPr lang="en-US" sz="2800" b="1" dirty="0" smtClean="0">
                <a:solidFill>
                  <a:srgbClr val="C00000"/>
                </a:solidFill>
                <a:latin typeface="Gill Sans MT" panose="020B0502020104020203" pitchFamily="34" charset="0"/>
              </a:rPr>
              <a:t> ENERGY SECTORS</a:t>
            </a:r>
          </a:p>
          <a:p>
            <a:endParaRPr lang="en-US" sz="2800" b="1" dirty="0">
              <a:solidFill>
                <a:schemeClr val="tx1">
                  <a:lumMod val="75000"/>
                  <a:lumOff val="25000"/>
                </a:schemeClr>
              </a:solidFill>
              <a:latin typeface="Gill Sans MT" panose="020B0502020104020203" pitchFamily="34" charset="0"/>
            </a:endParaRPr>
          </a:p>
          <a:p>
            <a:endParaRPr lang="en-US" sz="2000" dirty="0" smtClean="0">
              <a:solidFill>
                <a:schemeClr val="tx1">
                  <a:lumMod val="75000"/>
                  <a:lumOff val="25000"/>
                </a:schemeClr>
              </a:solidFill>
              <a:latin typeface="Gill Sans MT" panose="020B0502020104020203" pitchFamily="34" charset="0"/>
            </a:endParaRPr>
          </a:p>
          <a:p>
            <a:r>
              <a:rPr lang="en-US" sz="2000" dirty="0" smtClean="0">
                <a:solidFill>
                  <a:srgbClr val="C00000"/>
                </a:solidFill>
                <a:latin typeface="Gill Sans MT" panose="020B0502020104020203" pitchFamily="34" charset="0"/>
              </a:rPr>
              <a:t>NSF INNOVATIONS AT THE NEXUS OF FOOD, ENERGY AND WATER SYSTEMS (INFEWS) – </a:t>
            </a:r>
            <a:r>
              <a:rPr lang="en-US" sz="2000" i="1" dirty="0" smtClean="0">
                <a:solidFill>
                  <a:srgbClr val="C00000"/>
                </a:solidFill>
                <a:latin typeface="Gill Sans MT" panose="020B0502020104020203" pitchFamily="34" charset="0"/>
              </a:rPr>
              <a:t>TRACK 2</a:t>
            </a:r>
            <a:endParaRPr lang="en-US" sz="2000" i="1" dirty="0">
              <a:solidFill>
                <a:srgbClr val="C00000"/>
              </a:solidFill>
              <a:latin typeface="Gill Sans MT" panose="020B0502020104020203" pitchFamily="34" charset="0"/>
            </a:endParaRPr>
          </a:p>
          <a:p>
            <a:endParaRPr lang="en-US" sz="2000" i="1" dirty="0" smtClean="0">
              <a:solidFill>
                <a:srgbClr val="C00000"/>
              </a:solidFill>
              <a:latin typeface="Gill Sans MT" panose="020B0502020104020203" pitchFamily="34" charset="0"/>
            </a:endParaRPr>
          </a:p>
          <a:p>
            <a:endParaRPr lang="en-US" sz="2800" dirty="0">
              <a:solidFill>
                <a:srgbClr val="C00000"/>
              </a:solidFill>
              <a:latin typeface="Gill Sans MT" panose="020B0502020104020203" pitchFamily="34" charset="0"/>
            </a:endParaRPr>
          </a:p>
        </p:txBody>
      </p:sp>
      <p:pic>
        <p:nvPicPr>
          <p:cNvPr id="6" name="Picture 5"/>
          <p:cNvPicPr>
            <a:picLocks noChangeAspect="1"/>
          </p:cNvPicPr>
          <p:nvPr/>
        </p:nvPicPr>
        <p:blipFill>
          <a:blip r:embed="rId3"/>
          <a:stretch>
            <a:fillRect/>
          </a:stretch>
        </p:blipFill>
        <p:spPr>
          <a:xfrm>
            <a:off x="7856155" y="3068424"/>
            <a:ext cx="1065215" cy="1066254"/>
          </a:xfrm>
          <a:prstGeom prst="rect">
            <a:avLst/>
          </a:prstGeom>
        </p:spPr>
      </p:pic>
      <p:pic>
        <p:nvPicPr>
          <p:cNvPr id="1028" name="Picture 4" descr="Image result for california central valley fields"/>
          <p:cNvPicPr>
            <a:picLocks noChangeAspect="1" noChangeArrowheads="1"/>
          </p:cNvPicPr>
          <p:nvPr/>
        </p:nvPicPr>
        <p:blipFill rotWithShape="1">
          <a:blip r:embed="rId4">
            <a:grayscl/>
            <a:extLst>
              <a:ext uri="{BEBA8EAE-BF5A-486C-A8C5-ECC9F3942E4B}">
                <a14:imgProps xmlns:a14="http://schemas.microsoft.com/office/drawing/2010/main">
                  <a14:imgLayer r:embed="rId5">
                    <a14:imgEffect>
                      <a14:colorTemperature colorTemp="3108"/>
                    </a14:imgEffect>
                    <a14:imgEffect>
                      <a14:saturation sat="0"/>
                    </a14:imgEffect>
                    <a14:imgEffect>
                      <a14:brightnessContrast bright="25000" contrast="15000"/>
                    </a14:imgEffect>
                  </a14:imgLayer>
                </a14:imgProps>
              </a:ext>
              <a:ext uri="{28A0092B-C50C-407E-A947-70E740481C1C}">
                <a14:useLocalDpi xmlns:a14="http://schemas.microsoft.com/office/drawing/2010/main" val="0"/>
              </a:ext>
            </a:extLst>
          </a:blip>
          <a:srcRect t="20315" b="-20315"/>
          <a:stretch/>
        </p:blipFill>
        <p:spPr bwMode="auto">
          <a:xfrm>
            <a:off x="0" y="4206240"/>
            <a:ext cx="9144000" cy="610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1900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rge California wall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0" y="955763"/>
            <a:ext cx="3352802" cy="50392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1443" y="2039222"/>
            <a:ext cx="1451428" cy="841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587322" y="502172"/>
            <a:ext cx="5099858" cy="187743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smtClean="0">
                <a:latin typeface="Gill Sans MT" panose="020B0502020104020203" pitchFamily="34" charset="0"/>
              </a:rPr>
              <a:t>The Central Valley – most productive agricultural area in the U.S. </a:t>
            </a:r>
          </a:p>
          <a:p>
            <a:pPr marL="742950" lvl="1" indent="-285750">
              <a:spcAft>
                <a:spcPts val="1200"/>
              </a:spcAft>
              <a:buFont typeface="Arial" panose="020B0604020202020204" pitchFamily="34" charset="0"/>
              <a:buChar char="•"/>
            </a:pPr>
            <a:r>
              <a:rPr lang="en-US" sz="2400" dirty="0" smtClean="0">
                <a:latin typeface="Gill Sans MT" panose="020B0502020104020203" pitchFamily="34" charset="0"/>
              </a:rPr>
              <a:t>Major statewide water user </a:t>
            </a:r>
          </a:p>
          <a:p>
            <a:pPr marL="742950" lvl="1" indent="-285750">
              <a:spcAft>
                <a:spcPts val="600"/>
              </a:spcAft>
              <a:buFont typeface="Arial" panose="020B0604020202020204" pitchFamily="34" charset="0"/>
              <a:buChar char="•"/>
            </a:pPr>
            <a:endParaRPr lang="en-US" sz="2400" dirty="0" smtClean="0">
              <a:latin typeface="Gill Sans MT" panose="020B0502020104020203" pitchFamily="34" charset="0"/>
            </a:endParaRPr>
          </a:p>
        </p:txBody>
      </p:sp>
      <p:cxnSp>
        <p:nvCxnSpPr>
          <p:cNvPr id="10" name="Straight Arrow Connector 9"/>
          <p:cNvCxnSpPr/>
          <p:nvPr/>
        </p:nvCxnSpPr>
        <p:spPr>
          <a:xfrm flipH="1">
            <a:off x="1266367" y="1719190"/>
            <a:ext cx="1335435" cy="193972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3246878" y="2520457"/>
            <a:ext cx="6149662" cy="3565940"/>
            <a:chOff x="3264940" y="3187897"/>
            <a:chExt cx="6149662" cy="3565940"/>
          </a:xfrm>
        </p:grpSpPr>
        <p:pic>
          <p:nvPicPr>
            <p:cNvPr id="35" name="Picture 34"/>
            <p:cNvPicPr/>
            <p:nvPr/>
          </p:nvPicPr>
          <p:blipFill rotWithShape="1">
            <a:blip r:embed="rId4"/>
            <a:srcRect l="2368" t="11592"/>
            <a:stretch/>
          </p:blipFill>
          <p:spPr>
            <a:xfrm>
              <a:off x="3860803" y="3616817"/>
              <a:ext cx="4870850" cy="2726867"/>
            </a:xfrm>
            <a:prstGeom prst="rect">
              <a:avLst/>
            </a:prstGeom>
          </p:spPr>
        </p:pic>
        <p:sp>
          <p:nvSpPr>
            <p:cNvPr id="36" name="Content Placeholder 2"/>
            <p:cNvSpPr txBox="1">
              <a:spLocks/>
            </p:cNvSpPr>
            <p:nvPr/>
          </p:nvSpPr>
          <p:spPr>
            <a:xfrm>
              <a:off x="3264940" y="3187897"/>
              <a:ext cx="6149662" cy="31361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latin typeface="Gill Sans MT" panose="020B0502020104020203" pitchFamily="34" charset="0"/>
                  <a:ea typeface="OfficinaSanITCMedium" charset="0"/>
                  <a:cs typeface="OfficinaSanITCMedium" charset="0"/>
                </a:rPr>
                <a:t> </a:t>
              </a:r>
              <a:r>
                <a:rPr lang="en-US" sz="1800" dirty="0" smtClean="0">
                  <a:latin typeface="Gill Sans MT" panose="020B0502020104020203" pitchFamily="34" charset="0"/>
                  <a:ea typeface="OfficinaSanITCMedium" charset="0"/>
                  <a:cs typeface="OfficinaSanITCMedium" charset="0"/>
                </a:rPr>
                <a:t>Central Valley Water Supply (MAF)</a:t>
              </a:r>
              <a:endParaRPr lang="en-US" sz="1600" dirty="0">
                <a:latin typeface="Gill Sans MT" panose="020B0502020104020203" pitchFamily="34" charset="0"/>
                <a:ea typeface="OfficinaSanITCMedium" charset="0"/>
                <a:cs typeface="OfficinaSanITCMedium" charset="0"/>
              </a:endParaRPr>
            </a:p>
          </p:txBody>
        </p:sp>
        <p:sp>
          <p:nvSpPr>
            <p:cNvPr id="37" name="Rectangle 36"/>
            <p:cNvSpPr/>
            <p:nvPr/>
          </p:nvSpPr>
          <p:spPr>
            <a:xfrm>
              <a:off x="3818470" y="3551589"/>
              <a:ext cx="189592" cy="2605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134917" y="5770753"/>
              <a:ext cx="2069284" cy="193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993481" y="4218664"/>
              <a:ext cx="979430" cy="7596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168698" y="5660300"/>
              <a:ext cx="1569822" cy="338554"/>
            </a:xfrm>
            <a:prstGeom prst="rect">
              <a:avLst/>
            </a:prstGeom>
            <a:noFill/>
          </p:spPr>
          <p:txBody>
            <a:bodyPr wrap="square" rtlCol="0">
              <a:spAutoFit/>
            </a:bodyPr>
            <a:lstStyle/>
            <a:p>
              <a:r>
                <a:rPr lang="en-US" sz="1600" dirty="0" smtClean="0">
                  <a:solidFill>
                    <a:srgbClr val="AC0000"/>
                  </a:solidFill>
                  <a:latin typeface="Gill Sans MT" panose="020B0502020104020203" pitchFamily="34" charset="0"/>
                </a:rPr>
                <a:t>Groundwater</a:t>
              </a:r>
              <a:endParaRPr lang="en-US" sz="1600" dirty="0">
                <a:solidFill>
                  <a:srgbClr val="AC0000"/>
                </a:solidFill>
                <a:latin typeface="Gill Sans MT" panose="020B0502020104020203" pitchFamily="34" charset="0"/>
              </a:endParaRPr>
            </a:p>
          </p:txBody>
        </p:sp>
        <p:sp>
          <p:nvSpPr>
            <p:cNvPr id="45" name="TextBox 44"/>
            <p:cNvSpPr txBox="1"/>
            <p:nvPr/>
          </p:nvSpPr>
          <p:spPr>
            <a:xfrm>
              <a:off x="4993481" y="4112207"/>
              <a:ext cx="931130" cy="584775"/>
            </a:xfrm>
            <a:prstGeom prst="rect">
              <a:avLst/>
            </a:prstGeom>
            <a:noFill/>
          </p:spPr>
          <p:txBody>
            <a:bodyPr wrap="square" rtlCol="0">
              <a:spAutoFit/>
            </a:bodyPr>
            <a:lstStyle/>
            <a:p>
              <a:r>
                <a:rPr lang="en-US" sz="1600" dirty="0" smtClean="0">
                  <a:solidFill>
                    <a:srgbClr val="2969A3"/>
                  </a:solidFill>
                  <a:latin typeface="Gill Sans MT" panose="020B0502020104020203" pitchFamily="34" charset="0"/>
                </a:rPr>
                <a:t>Surface </a:t>
              </a:r>
            </a:p>
            <a:p>
              <a:r>
                <a:rPr lang="en-US" sz="1600" dirty="0" smtClean="0">
                  <a:solidFill>
                    <a:srgbClr val="2969A3"/>
                  </a:solidFill>
                  <a:latin typeface="Gill Sans MT" panose="020B0502020104020203" pitchFamily="34" charset="0"/>
                </a:rPr>
                <a:t>Water</a:t>
              </a:r>
              <a:endParaRPr lang="en-US" sz="1600" dirty="0">
                <a:solidFill>
                  <a:srgbClr val="2969A3"/>
                </a:solidFill>
                <a:latin typeface="Gill Sans MT" panose="020B0502020104020203" pitchFamily="34" charset="0"/>
              </a:endParaRPr>
            </a:p>
          </p:txBody>
        </p:sp>
        <p:cxnSp>
          <p:nvCxnSpPr>
            <p:cNvPr id="46" name="Straight Arrow Connector 45"/>
            <p:cNvCxnSpPr/>
            <p:nvPr/>
          </p:nvCxnSpPr>
          <p:spPr>
            <a:xfrm flipV="1">
              <a:off x="5665150" y="4371995"/>
              <a:ext cx="314970" cy="96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6204201" y="5523722"/>
              <a:ext cx="397429" cy="136579"/>
            </a:xfrm>
            <a:prstGeom prst="straightConnector1">
              <a:avLst/>
            </a:prstGeom>
            <a:ln>
              <a:solidFill>
                <a:srgbClr val="AB4837"/>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4024656" y="6070453"/>
              <a:ext cx="5122274" cy="683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4730087" y="6013092"/>
              <a:ext cx="4189495" cy="395820"/>
              <a:chOff x="1322087" y="1111683"/>
              <a:chExt cx="4537000" cy="395820"/>
            </a:xfrm>
          </p:grpSpPr>
          <p:sp>
            <p:nvSpPr>
              <p:cNvPr id="50" name="TextBox 49"/>
              <p:cNvSpPr txBox="1"/>
              <p:nvPr/>
            </p:nvSpPr>
            <p:spPr>
              <a:xfrm>
                <a:off x="1322087" y="1138171"/>
                <a:ext cx="706886" cy="369332"/>
              </a:xfrm>
              <a:prstGeom prst="rect">
                <a:avLst/>
              </a:prstGeom>
              <a:noFill/>
            </p:spPr>
            <p:txBody>
              <a:bodyPr wrap="none" rtlCol="0">
                <a:spAutoFit/>
              </a:bodyPr>
              <a:lstStyle/>
              <a:p>
                <a:r>
                  <a:rPr lang="en-US" dirty="0" smtClean="0">
                    <a:latin typeface="Gill Sans MT" panose="020B0502020104020203" pitchFamily="34" charset="0"/>
                  </a:rPr>
                  <a:t>1979</a:t>
                </a:r>
                <a:endParaRPr lang="en-US" dirty="0">
                  <a:latin typeface="Gill Sans MT" panose="020B0502020104020203" pitchFamily="34" charset="0"/>
                </a:endParaRPr>
              </a:p>
            </p:txBody>
          </p:sp>
          <p:sp>
            <p:nvSpPr>
              <p:cNvPr id="51" name="TextBox 50"/>
              <p:cNvSpPr txBox="1"/>
              <p:nvPr/>
            </p:nvSpPr>
            <p:spPr>
              <a:xfrm>
                <a:off x="2592103" y="1127816"/>
                <a:ext cx="706886" cy="369332"/>
              </a:xfrm>
              <a:prstGeom prst="rect">
                <a:avLst/>
              </a:prstGeom>
              <a:noFill/>
            </p:spPr>
            <p:txBody>
              <a:bodyPr wrap="none" rtlCol="0">
                <a:spAutoFit/>
              </a:bodyPr>
              <a:lstStyle/>
              <a:p>
                <a:r>
                  <a:rPr lang="en-US" dirty="0" smtClean="0">
                    <a:latin typeface="Gill Sans MT" panose="020B0502020104020203" pitchFamily="34" charset="0"/>
                  </a:rPr>
                  <a:t>1989</a:t>
                </a:r>
                <a:endParaRPr lang="en-US" dirty="0">
                  <a:latin typeface="Gill Sans MT" panose="020B0502020104020203" pitchFamily="34" charset="0"/>
                </a:endParaRPr>
              </a:p>
            </p:txBody>
          </p:sp>
          <p:sp>
            <p:nvSpPr>
              <p:cNvPr id="52" name="TextBox 51"/>
              <p:cNvSpPr txBox="1"/>
              <p:nvPr/>
            </p:nvSpPr>
            <p:spPr>
              <a:xfrm>
                <a:off x="5152201" y="1138171"/>
                <a:ext cx="706886" cy="369332"/>
              </a:xfrm>
              <a:prstGeom prst="rect">
                <a:avLst/>
              </a:prstGeom>
              <a:noFill/>
            </p:spPr>
            <p:txBody>
              <a:bodyPr wrap="none" rtlCol="0">
                <a:spAutoFit/>
              </a:bodyPr>
              <a:lstStyle/>
              <a:p>
                <a:r>
                  <a:rPr lang="en-US" dirty="0" smtClean="0">
                    <a:latin typeface="Gill Sans MT" panose="020B0502020104020203" pitchFamily="34" charset="0"/>
                  </a:rPr>
                  <a:t>2009</a:t>
                </a:r>
                <a:endParaRPr lang="en-US" dirty="0">
                  <a:latin typeface="Gill Sans MT" panose="020B0502020104020203" pitchFamily="34" charset="0"/>
                </a:endParaRPr>
              </a:p>
            </p:txBody>
          </p:sp>
          <p:sp>
            <p:nvSpPr>
              <p:cNvPr id="53" name="TextBox 52"/>
              <p:cNvSpPr txBox="1"/>
              <p:nvPr/>
            </p:nvSpPr>
            <p:spPr>
              <a:xfrm>
                <a:off x="3874476" y="1111683"/>
                <a:ext cx="706886" cy="369332"/>
              </a:xfrm>
              <a:prstGeom prst="rect">
                <a:avLst/>
              </a:prstGeom>
              <a:noFill/>
            </p:spPr>
            <p:txBody>
              <a:bodyPr wrap="none" rtlCol="0">
                <a:spAutoFit/>
              </a:bodyPr>
              <a:lstStyle/>
              <a:p>
                <a:r>
                  <a:rPr lang="en-US" dirty="0" smtClean="0">
                    <a:latin typeface="Gill Sans MT" panose="020B0502020104020203" pitchFamily="34" charset="0"/>
                  </a:rPr>
                  <a:t>1999</a:t>
                </a:r>
                <a:endParaRPr lang="en-US" dirty="0">
                  <a:latin typeface="Gill Sans MT" panose="020B0502020104020203" pitchFamily="34" charset="0"/>
                </a:endParaRPr>
              </a:p>
            </p:txBody>
          </p:sp>
        </p:grpSp>
        <p:grpSp>
          <p:nvGrpSpPr>
            <p:cNvPr id="38" name="Group 37"/>
            <p:cNvGrpSpPr/>
            <p:nvPr/>
          </p:nvGrpSpPr>
          <p:grpSpPr>
            <a:xfrm>
              <a:off x="3638022" y="3676212"/>
              <a:ext cx="418704" cy="2129650"/>
              <a:chOff x="0" y="2717551"/>
              <a:chExt cx="453434" cy="2129650"/>
            </a:xfrm>
          </p:grpSpPr>
          <p:sp>
            <p:nvSpPr>
              <p:cNvPr id="39" name="TextBox 38"/>
              <p:cNvSpPr txBox="1"/>
              <p:nvPr/>
            </p:nvSpPr>
            <p:spPr>
              <a:xfrm>
                <a:off x="0" y="2717551"/>
                <a:ext cx="453434" cy="369332"/>
              </a:xfrm>
              <a:prstGeom prst="rect">
                <a:avLst/>
              </a:prstGeom>
              <a:noFill/>
            </p:spPr>
            <p:txBody>
              <a:bodyPr wrap="none" rtlCol="0">
                <a:spAutoFit/>
              </a:bodyPr>
              <a:lstStyle/>
              <a:p>
                <a:r>
                  <a:rPr lang="en-US" dirty="0" smtClean="0">
                    <a:latin typeface="Gill Sans MT" panose="020B0502020104020203" pitchFamily="34" charset="0"/>
                  </a:rPr>
                  <a:t>15</a:t>
                </a:r>
                <a:endParaRPr lang="en-US" dirty="0">
                  <a:latin typeface="Gill Sans MT" panose="020B0502020104020203" pitchFamily="34" charset="0"/>
                </a:endParaRPr>
              </a:p>
            </p:txBody>
          </p:sp>
          <p:sp>
            <p:nvSpPr>
              <p:cNvPr id="40" name="TextBox 39"/>
              <p:cNvSpPr txBox="1"/>
              <p:nvPr/>
            </p:nvSpPr>
            <p:spPr>
              <a:xfrm>
                <a:off x="0" y="3320711"/>
                <a:ext cx="453434" cy="646331"/>
              </a:xfrm>
              <a:prstGeom prst="rect">
                <a:avLst/>
              </a:prstGeom>
              <a:noFill/>
            </p:spPr>
            <p:txBody>
              <a:bodyPr wrap="none" rtlCol="0">
                <a:spAutoFit/>
              </a:bodyPr>
              <a:lstStyle/>
              <a:p>
                <a:endParaRPr lang="en-US" dirty="0" smtClean="0">
                  <a:latin typeface="Gill Sans MT" panose="020B0502020104020203" pitchFamily="34" charset="0"/>
                </a:endParaRPr>
              </a:p>
              <a:p>
                <a:r>
                  <a:rPr lang="en-US" dirty="0" smtClean="0">
                    <a:latin typeface="Gill Sans MT" panose="020B0502020104020203" pitchFamily="34" charset="0"/>
                  </a:rPr>
                  <a:t>10</a:t>
                </a:r>
                <a:endParaRPr lang="en-US" dirty="0">
                  <a:latin typeface="Gill Sans MT" panose="020B0502020104020203" pitchFamily="34" charset="0"/>
                </a:endParaRPr>
              </a:p>
            </p:txBody>
          </p:sp>
          <p:sp>
            <p:nvSpPr>
              <p:cNvPr id="41" name="TextBox 40"/>
              <p:cNvSpPr txBox="1"/>
              <p:nvPr/>
            </p:nvSpPr>
            <p:spPr>
              <a:xfrm>
                <a:off x="70829" y="3923871"/>
                <a:ext cx="326710" cy="923330"/>
              </a:xfrm>
              <a:prstGeom prst="rect">
                <a:avLst/>
              </a:prstGeom>
              <a:noFill/>
            </p:spPr>
            <p:txBody>
              <a:bodyPr wrap="none" rtlCol="0">
                <a:spAutoFit/>
              </a:bodyPr>
              <a:lstStyle/>
              <a:p>
                <a:endParaRPr lang="en-US" dirty="0" smtClean="0">
                  <a:latin typeface="Gill Sans MT" panose="020B0502020104020203" pitchFamily="34" charset="0"/>
                </a:endParaRPr>
              </a:p>
              <a:p>
                <a:endParaRPr lang="en-US" dirty="0">
                  <a:latin typeface="Gill Sans MT" panose="020B0502020104020203" pitchFamily="34" charset="0"/>
                </a:endParaRPr>
              </a:p>
              <a:p>
                <a:r>
                  <a:rPr lang="en-US" dirty="0" smtClean="0">
                    <a:latin typeface="Gill Sans MT" panose="020B0502020104020203" pitchFamily="34" charset="0"/>
                  </a:rPr>
                  <a:t>5</a:t>
                </a:r>
                <a:endParaRPr lang="en-US" dirty="0">
                  <a:latin typeface="Gill Sans MT" panose="020B0502020104020203" pitchFamily="34" charset="0"/>
                </a:endParaRPr>
              </a:p>
            </p:txBody>
          </p:sp>
        </p:grpSp>
      </p:grpSp>
    </p:spTree>
    <p:extLst>
      <p:ext uri="{BB962C8B-B14F-4D97-AF65-F5344CB8AC3E}">
        <p14:creationId xmlns:p14="http://schemas.microsoft.com/office/powerpoint/2010/main" val="123568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rge California wall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0" y="955763"/>
            <a:ext cx="3352802" cy="50392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1443" y="2039222"/>
            <a:ext cx="1451428" cy="841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587322" y="502172"/>
            <a:ext cx="5099858" cy="187743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smtClean="0">
                <a:latin typeface="Gill Sans MT" panose="020B0502020104020203" pitchFamily="34" charset="0"/>
              </a:rPr>
              <a:t>The Central Valley – most productive agricultural area in the U.S. </a:t>
            </a:r>
          </a:p>
          <a:p>
            <a:pPr marL="742950" lvl="1" indent="-285750">
              <a:spcAft>
                <a:spcPts val="1200"/>
              </a:spcAft>
              <a:buFont typeface="Arial" panose="020B0604020202020204" pitchFamily="34" charset="0"/>
              <a:buChar char="•"/>
            </a:pPr>
            <a:r>
              <a:rPr lang="en-US" sz="2400" dirty="0" smtClean="0">
                <a:latin typeface="Gill Sans MT" panose="020B0502020104020203" pitchFamily="34" charset="0"/>
              </a:rPr>
              <a:t>Major statewide water user </a:t>
            </a:r>
          </a:p>
          <a:p>
            <a:pPr marL="742950" lvl="1" indent="-285750">
              <a:spcAft>
                <a:spcPts val="600"/>
              </a:spcAft>
              <a:buFont typeface="Arial" panose="020B0604020202020204" pitchFamily="34" charset="0"/>
              <a:buChar char="•"/>
            </a:pPr>
            <a:endParaRPr lang="en-US" sz="2400" dirty="0" smtClean="0">
              <a:latin typeface="Gill Sans MT" panose="020B0502020104020203" pitchFamily="34" charset="0"/>
            </a:endParaRPr>
          </a:p>
        </p:txBody>
      </p:sp>
      <p:cxnSp>
        <p:nvCxnSpPr>
          <p:cNvPr id="10" name="Straight Arrow Connector 9"/>
          <p:cNvCxnSpPr/>
          <p:nvPr/>
        </p:nvCxnSpPr>
        <p:spPr>
          <a:xfrm flipH="1">
            <a:off x="1266367" y="1719190"/>
            <a:ext cx="1335435" cy="193972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170"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06" t="33991"/>
          <a:stretch/>
        </p:blipFill>
        <p:spPr bwMode="auto">
          <a:xfrm>
            <a:off x="4008708" y="2353862"/>
            <a:ext cx="4539704" cy="228415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congress created dust bow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5820" y="7193214"/>
            <a:ext cx="1266827" cy="190370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lated 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496" r="13408" b="23379"/>
          <a:stretch/>
        </p:blipFill>
        <p:spPr bwMode="auto">
          <a:xfrm>
            <a:off x="4962376" y="4638017"/>
            <a:ext cx="3969528" cy="159132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congress created dust bow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6403" y="4638017"/>
            <a:ext cx="1061401" cy="15913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36136" y="2039222"/>
            <a:ext cx="3730830" cy="369332"/>
          </a:xfrm>
          <a:prstGeom prst="rect">
            <a:avLst/>
          </a:prstGeom>
          <a:noFill/>
        </p:spPr>
        <p:txBody>
          <a:bodyPr wrap="none" rtlCol="0">
            <a:spAutoFit/>
          </a:bodyPr>
          <a:lstStyle/>
          <a:p>
            <a:r>
              <a:rPr lang="en-US" b="1" dirty="0" smtClean="0">
                <a:solidFill>
                  <a:srgbClr val="C00000"/>
                </a:solidFill>
                <a:latin typeface="Gill Sans MT" panose="020B0502020104020203" pitchFamily="34" charset="0"/>
              </a:rPr>
              <a:t>Delta Smelt – Spring Adult Index</a:t>
            </a:r>
            <a:endParaRPr lang="en-US" b="1" dirty="0">
              <a:solidFill>
                <a:srgbClr val="C00000"/>
              </a:solidFill>
              <a:latin typeface="Gill Sans MT" panose="020B0502020104020203" pitchFamily="34" charset="0"/>
            </a:endParaRPr>
          </a:p>
        </p:txBody>
      </p:sp>
      <p:cxnSp>
        <p:nvCxnSpPr>
          <p:cNvPr id="11" name="Straight Arrow Connector 10"/>
          <p:cNvCxnSpPr/>
          <p:nvPr/>
        </p:nvCxnSpPr>
        <p:spPr>
          <a:xfrm flipH="1">
            <a:off x="675861" y="2379609"/>
            <a:ext cx="3332847" cy="64983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1264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rge California wall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0" y="955763"/>
            <a:ext cx="3352802" cy="50392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1443" y="2039222"/>
            <a:ext cx="1451428" cy="841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9" name="TextBox 8"/>
          <p:cNvSpPr txBox="1"/>
          <p:nvPr/>
        </p:nvSpPr>
        <p:spPr>
          <a:xfrm>
            <a:off x="2587322" y="502172"/>
            <a:ext cx="5099858" cy="276998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smtClean="0">
                <a:latin typeface="Gill Sans MT" panose="020B0502020104020203" pitchFamily="34" charset="0"/>
              </a:rPr>
              <a:t>The Central Valley – most productive agricultural area in the U.S. </a:t>
            </a:r>
          </a:p>
          <a:p>
            <a:pPr marL="742950" lvl="1" indent="-285750">
              <a:spcAft>
                <a:spcPts val="1200"/>
              </a:spcAft>
              <a:buFont typeface="Arial" panose="020B0604020202020204" pitchFamily="34" charset="0"/>
              <a:buChar char="•"/>
            </a:pPr>
            <a:r>
              <a:rPr lang="en-US" sz="2400" dirty="0" smtClean="0">
                <a:latin typeface="Gill Sans MT" panose="020B0502020104020203" pitchFamily="34" charset="0"/>
              </a:rPr>
              <a:t>Major statewide water user </a:t>
            </a:r>
          </a:p>
          <a:p>
            <a:pPr marL="742950" lvl="1" indent="-285750">
              <a:spcAft>
                <a:spcPts val="1200"/>
              </a:spcAft>
              <a:buFont typeface="Arial" panose="020B0604020202020204" pitchFamily="34" charset="0"/>
              <a:buChar char="•"/>
            </a:pPr>
            <a:r>
              <a:rPr lang="en-US" sz="2400" dirty="0" smtClean="0">
                <a:latin typeface="Gill Sans MT" panose="020B0502020104020203" pitchFamily="34" charset="0"/>
              </a:rPr>
              <a:t>Shift toward permanent crops and “hardened” demand</a:t>
            </a:r>
          </a:p>
          <a:p>
            <a:pPr marL="742950" lvl="1" indent="-285750">
              <a:spcAft>
                <a:spcPts val="600"/>
              </a:spcAft>
              <a:buFont typeface="Arial" panose="020B0604020202020204" pitchFamily="34" charset="0"/>
              <a:buChar char="•"/>
            </a:pPr>
            <a:endParaRPr lang="en-US" sz="2400" dirty="0" smtClean="0">
              <a:latin typeface="Gill Sans MT" panose="020B0502020104020203" pitchFamily="34" charset="0"/>
            </a:endParaRPr>
          </a:p>
        </p:txBody>
      </p:sp>
      <p:cxnSp>
        <p:nvCxnSpPr>
          <p:cNvPr id="10" name="Straight Arrow Connector 9"/>
          <p:cNvCxnSpPr/>
          <p:nvPr/>
        </p:nvCxnSpPr>
        <p:spPr>
          <a:xfrm flipH="1">
            <a:off x="1266367" y="1719190"/>
            <a:ext cx="1335435" cy="193972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3617030" y="3141906"/>
            <a:ext cx="6232509" cy="2710847"/>
            <a:chOff x="1195255" y="3444005"/>
            <a:chExt cx="7523837" cy="2274397"/>
          </a:xfrm>
        </p:grpSpPr>
        <p:pic>
          <p:nvPicPr>
            <p:cNvPr id="80" name="Picture 79" descr="gw-graphic-graph-groundwater-depletion-california-central-valley.jpg"/>
            <p:cNvPicPr/>
            <p:nvPr/>
          </p:nvPicPr>
          <p:blipFill rotWithShape="1">
            <a:blip r:embed="rId4"/>
            <a:srcRect l="7138" t="8600" b="24542"/>
            <a:stretch/>
          </p:blipFill>
          <p:spPr>
            <a:xfrm>
              <a:off x="1588140" y="3810256"/>
              <a:ext cx="5889552" cy="1749003"/>
            </a:xfrm>
            <a:prstGeom prst="rect">
              <a:avLst/>
            </a:prstGeom>
          </p:spPr>
        </p:pic>
        <p:sp>
          <p:nvSpPr>
            <p:cNvPr id="81" name="Content Placeholder 2"/>
            <p:cNvSpPr txBox="1">
              <a:spLocks/>
            </p:cNvSpPr>
            <p:nvPr/>
          </p:nvSpPr>
          <p:spPr>
            <a:xfrm>
              <a:off x="2509668" y="3444005"/>
              <a:ext cx="6209424" cy="31361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None/>
                <a:defRPr sz="2800" b="0" i="0" kern="1200">
                  <a:solidFill>
                    <a:schemeClr val="tx1">
                      <a:lumMod val="85000"/>
                      <a:lumOff val="15000"/>
                    </a:schemeClr>
                  </a:solidFill>
                  <a:latin typeface="Source Sans Pro Light" charset="0"/>
                  <a:ea typeface="Source Sans Pro Light" charset="0"/>
                  <a:cs typeface="Source Sans Pro Light" charset="0"/>
                </a:defRPr>
              </a:lvl1pPr>
              <a:lvl2pPr marL="742950" indent="-285750" algn="l" defTabSz="914400" rtl="0" eaLnBrk="1" latinLnBrk="0" hangingPunct="1">
                <a:spcBef>
                  <a:spcPct val="20000"/>
                </a:spcBef>
                <a:buFont typeface="Arial" pitchFamily="34" charset="0"/>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latin typeface="Gill Sans MT" panose="020B0502020104020203" pitchFamily="34" charset="0"/>
                  <a:ea typeface="OfficinaSanITCMedium" charset="0"/>
                  <a:cs typeface="OfficinaSanITCMedium" charset="0"/>
                </a:rPr>
                <a:t>Cumulative </a:t>
              </a:r>
              <a:r>
                <a:rPr lang="en-US" sz="1800" dirty="0">
                  <a:latin typeface="Gill Sans MT" panose="020B0502020104020203" pitchFamily="34" charset="0"/>
                  <a:ea typeface="OfficinaSanITCMedium" charset="0"/>
                  <a:cs typeface="OfficinaSanITCMedium" charset="0"/>
                </a:rPr>
                <a:t>Groundwater Loss (km</a:t>
              </a:r>
              <a:r>
                <a:rPr lang="en-US" sz="1800" baseline="30000" dirty="0">
                  <a:latin typeface="Gill Sans MT" panose="020B0502020104020203" pitchFamily="34" charset="0"/>
                  <a:ea typeface="OfficinaSanITCMedium" charset="0"/>
                  <a:cs typeface="OfficinaSanITCMedium" charset="0"/>
                </a:rPr>
                <a:t>3</a:t>
              </a:r>
              <a:r>
                <a:rPr lang="en-US" sz="1800" dirty="0">
                  <a:latin typeface="Gill Sans MT" panose="020B0502020104020203" pitchFamily="34" charset="0"/>
                  <a:ea typeface="OfficinaSanITCMedium" charset="0"/>
                  <a:cs typeface="OfficinaSanITCMedium" charset="0"/>
                </a:rPr>
                <a:t>)</a:t>
              </a:r>
              <a:endParaRPr lang="en-US" sz="1600" dirty="0">
                <a:latin typeface="Gill Sans MT" panose="020B0502020104020203" pitchFamily="34" charset="0"/>
                <a:ea typeface="OfficinaSanITCMedium" charset="0"/>
                <a:cs typeface="OfficinaSanITCMedium" charset="0"/>
              </a:endParaRPr>
            </a:p>
          </p:txBody>
        </p:sp>
        <p:sp>
          <p:nvSpPr>
            <p:cNvPr id="82" name="Content Placeholder 2"/>
            <p:cNvSpPr txBox="1">
              <a:spLocks/>
            </p:cNvSpPr>
            <p:nvPr/>
          </p:nvSpPr>
          <p:spPr>
            <a:xfrm>
              <a:off x="3314879" y="4989723"/>
              <a:ext cx="903954" cy="3271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2800" b="0" i="0" kern="1200">
                  <a:solidFill>
                    <a:schemeClr val="tx1">
                      <a:lumMod val="85000"/>
                      <a:lumOff val="15000"/>
                    </a:schemeClr>
                  </a:solidFill>
                  <a:latin typeface="Source Sans Pro Light" charset="0"/>
                  <a:ea typeface="Source Sans Pro Light" charset="0"/>
                  <a:cs typeface="Source Sans Pro Light" charset="0"/>
                </a:defRPr>
              </a:lvl1pPr>
              <a:lvl2pPr marL="742950" indent="-285750" algn="l" defTabSz="914400" rtl="0" eaLnBrk="1" latinLnBrk="0" hangingPunct="1">
                <a:spcBef>
                  <a:spcPct val="20000"/>
                </a:spcBef>
                <a:buFont typeface="Arial" pitchFamily="34" charset="0"/>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r"/>
              <a:r>
                <a:rPr lang="en-US" sz="1600" dirty="0">
                  <a:latin typeface="Gill Sans MT" panose="020B0502020104020203" pitchFamily="34" charset="0"/>
                </a:rPr>
                <a:t>Wet</a:t>
              </a:r>
            </a:p>
          </p:txBody>
        </p:sp>
        <p:sp>
          <p:nvSpPr>
            <p:cNvPr id="83" name="Content Placeholder 2"/>
            <p:cNvSpPr txBox="1">
              <a:spLocks/>
            </p:cNvSpPr>
            <p:nvPr/>
          </p:nvSpPr>
          <p:spPr>
            <a:xfrm>
              <a:off x="4266047" y="4983759"/>
              <a:ext cx="1357932" cy="3285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2800" b="0" i="0" kern="1200">
                  <a:solidFill>
                    <a:schemeClr val="tx1">
                      <a:lumMod val="85000"/>
                      <a:lumOff val="15000"/>
                    </a:schemeClr>
                  </a:solidFill>
                  <a:latin typeface="Source Sans Pro Light" charset="0"/>
                  <a:ea typeface="Source Sans Pro Light" charset="0"/>
                  <a:cs typeface="Source Sans Pro Light" charset="0"/>
                </a:defRPr>
              </a:lvl1pPr>
              <a:lvl2pPr marL="742950" indent="-285750" algn="l" defTabSz="914400" rtl="0" eaLnBrk="1" latinLnBrk="0" hangingPunct="1">
                <a:spcBef>
                  <a:spcPct val="20000"/>
                </a:spcBef>
                <a:buFont typeface="Arial" pitchFamily="34" charset="0"/>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r"/>
              <a:r>
                <a:rPr lang="en-US" sz="1600" dirty="0">
                  <a:latin typeface="Gill Sans MT" panose="020B0502020104020203" pitchFamily="34" charset="0"/>
                </a:rPr>
                <a:t>Wet</a:t>
              </a:r>
            </a:p>
          </p:txBody>
        </p:sp>
        <p:sp>
          <p:nvSpPr>
            <p:cNvPr id="84" name="Content Placeholder 2"/>
            <p:cNvSpPr txBox="1">
              <a:spLocks/>
            </p:cNvSpPr>
            <p:nvPr/>
          </p:nvSpPr>
          <p:spPr>
            <a:xfrm>
              <a:off x="4304440" y="4988319"/>
              <a:ext cx="650453" cy="3285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2800" b="0" i="0" kern="1200">
                  <a:solidFill>
                    <a:schemeClr val="tx1">
                      <a:lumMod val="85000"/>
                      <a:lumOff val="15000"/>
                    </a:schemeClr>
                  </a:solidFill>
                  <a:latin typeface="Source Sans Pro Light" charset="0"/>
                  <a:ea typeface="Source Sans Pro Light" charset="0"/>
                  <a:cs typeface="Source Sans Pro Light" charset="0"/>
                </a:defRPr>
              </a:lvl1pPr>
              <a:lvl2pPr marL="742950" indent="-285750" algn="l" defTabSz="914400" rtl="0" eaLnBrk="1" latinLnBrk="0" hangingPunct="1">
                <a:spcBef>
                  <a:spcPct val="20000"/>
                </a:spcBef>
                <a:buFont typeface="Arial" pitchFamily="34" charset="0"/>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r"/>
              <a:r>
                <a:rPr lang="en-US" sz="1600" dirty="0">
                  <a:latin typeface="Gill Sans MT" panose="020B0502020104020203" pitchFamily="34" charset="0"/>
                </a:rPr>
                <a:t>Dry</a:t>
              </a:r>
            </a:p>
          </p:txBody>
        </p:sp>
        <p:sp>
          <p:nvSpPr>
            <p:cNvPr id="85" name="Content Placeholder 2"/>
            <p:cNvSpPr txBox="1">
              <a:spLocks/>
            </p:cNvSpPr>
            <p:nvPr/>
          </p:nvSpPr>
          <p:spPr>
            <a:xfrm>
              <a:off x="5478006" y="4988319"/>
              <a:ext cx="838201" cy="3285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2800" b="0" i="0" kern="1200">
                  <a:solidFill>
                    <a:schemeClr val="tx1">
                      <a:lumMod val="85000"/>
                      <a:lumOff val="15000"/>
                    </a:schemeClr>
                  </a:solidFill>
                  <a:latin typeface="Source Sans Pro Light" charset="0"/>
                  <a:ea typeface="Source Sans Pro Light" charset="0"/>
                  <a:cs typeface="Source Sans Pro Light" charset="0"/>
                </a:defRPr>
              </a:lvl1pPr>
              <a:lvl2pPr marL="742950" indent="-285750" algn="l" defTabSz="914400" rtl="0" eaLnBrk="1" latinLnBrk="0" hangingPunct="1">
                <a:spcBef>
                  <a:spcPct val="20000"/>
                </a:spcBef>
                <a:buFont typeface="Arial" pitchFamily="34" charset="0"/>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a:r>
                <a:rPr lang="en-US" sz="1600" dirty="0" smtClean="0">
                  <a:latin typeface="Gill Sans MT" panose="020B0502020104020203" pitchFamily="34" charset="0"/>
                </a:rPr>
                <a:t>Dry</a:t>
              </a:r>
              <a:endParaRPr lang="en-US" sz="1600" dirty="0">
                <a:latin typeface="Gill Sans MT" panose="020B0502020104020203" pitchFamily="34" charset="0"/>
              </a:endParaRPr>
            </a:p>
          </p:txBody>
        </p:sp>
        <p:sp>
          <p:nvSpPr>
            <p:cNvPr id="86" name="Rectangle 85"/>
            <p:cNvSpPr/>
            <p:nvPr/>
          </p:nvSpPr>
          <p:spPr>
            <a:xfrm>
              <a:off x="1597671" y="3816585"/>
              <a:ext cx="296701" cy="1795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87" name="TextBox 86"/>
            <p:cNvSpPr txBox="1"/>
            <p:nvPr/>
          </p:nvSpPr>
          <p:spPr>
            <a:xfrm>
              <a:off x="1551715" y="3750010"/>
              <a:ext cx="364193" cy="309869"/>
            </a:xfrm>
            <a:prstGeom prst="rect">
              <a:avLst/>
            </a:prstGeom>
            <a:noFill/>
          </p:spPr>
          <p:txBody>
            <a:bodyPr wrap="none" rtlCol="0">
              <a:spAutoFit/>
            </a:bodyPr>
            <a:lstStyle/>
            <a:p>
              <a:r>
                <a:rPr lang="en-US" dirty="0" smtClean="0">
                  <a:latin typeface="Gill Sans MT" panose="020B0502020104020203" pitchFamily="34" charset="0"/>
                </a:rPr>
                <a:t>0</a:t>
              </a:r>
              <a:endParaRPr lang="en-US" dirty="0">
                <a:latin typeface="Gill Sans MT" panose="020B0502020104020203" pitchFamily="34" charset="0"/>
              </a:endParaRPr>
            </a:p>
          </p:txBody>
        </p:sp>
        <p:sp>
          <p:nvSpPr>
            <p:cNvPr id="88" name="TextBox 87"/>
            <p:cNvSpPr txBox="1"/>
            <p:nvPr/>
          </p:nvSpPr>
          <p:spPr>
            <a:xfrm>
              <a:off x="1331865" y="4242308"/>
              <a:ext cx="590602" cy="309869"/>
            </a:xfrm>
            <a:prstGeom prst="rect">
              <a:avLst/>
            </a:prstGeom>
            <a:noFill/>
          </p:spPr>
          <p:txBody>
            <a:bodyPr wrap="none" rtlCol="0">
              <a:spAutoFit/>
            </a:bodyPr>
            <a:lstStyle/>
            <a:p>
              <a:r>
                <a:rPr lang="en-US" dirty="0" smtClean="0">
                  <a:latin typeface="Gill Sans MT" panose="020B0502020104020203" pitchFamily="34" charset="0"/>
                </a:rPr>
                <a:t>-40</a:t>
              </a:r>
              <a:endParaRPr lang="en-US" dirty="0">
                <a:latin typeface="Gill Sans MT" panose="020B0502020104020203" pitchFamily="34" charset="0"/>
              </a:endParaRPr>
            </a:p>
          </p:txBody>
        </p:sp>
        <p:sp>
          <p:nvSpPr>
            <p:cNvPr id="89" name="TextBox 88"/>
            <p:cNvSpPr txBox="1"/>
            <p:nvPr/>
          </p:nvSpPr>
          <p:spPr>
            <a:xfrm>
              <a:off x="1331774" y="4748875"/>
              <a:ext cx="590602" cy="309869"/>
            </a:xfrm>
            <a:prstGeom prst="rect">
              <a:avLst/>
            </a:prstGeom>
            <a:noFill/>
          </p:spPr>
          <p:txBody>
            <a:bodyPr wrap="none" rtlCol="0">
              <a:spAutoFit/>
            </a:bodyPr>
            <a:lstStyle/>
            <a:p>
              <a:r>
                <a:rPr lang="en-US" dirty="0" smtClean="0">
                  <a:latin typeface="Gill Sans MT" panose="020B0502020104020203" pitchFamily="34" charset="0"/>
                </a:rPr>
                <a:t>-80</a:t>
              </a:r>
              <a:endParaRPr lang="en-US" dirty="0">
                <a:latin typeface="Gill Sans MT" panose="020B0502020104020203" pitchFamily="34" charset="0"/>
              </a:endParaRPr>
            </a:p>
          </p:txBody>
        </p:sp>
        <p:sp>
          <p:nvSpPr>
            <p:cNvPr id="90" name="TextBox 89"/>
            <p:cNvSpPr txBox="1"/>
            <p:nvPr/>
          </p:nvSpPr>
          <p:spPr>
            <a:xfrm>
              <a:off x="1195255" y="5242567"/>
              <a:ext cx="731868" cy="309869"/>
            </a:xfrm>
            <a:prstGeom prst="rect">
              <a:avLst/>
            </a:prstGeom>
            <a:noFill/>
          </p:spPr>
          <p:txBody>
            <a:bodyPr wrap="none" rtlCol="0">
              <a:spAutoFit/>
            </a:bodyPr>
            <a:lstStyle/>
            <a:p>
              <a:r>
                <a:rPr lang="en-US" dirty="0" smtClean="0">
                  <a:latin typeface="Gill Sans MT" panose="020B0502020104020203" pitchFamily="34" charset="0"/>
                </a:rPr>
                <a:t>-120</a:t>
              </a:r>
              <a:endParaRPr lang="en-US" dirty="0">
                <a:latin typeface="Gill Sans MT" panose="020B0502020104020203" pitchFamily="34" charset="0"/>
              </a:endParaRPr>
            </a:p>
          </p:txBody>
        </p:sp>
        <p:sp>
          <p:nvSpPr>
            <p:cNvPr id="91" name="Rectangle 90"/>
            <p:cNvSpPr/>
            <p:nvPr/>
          </p:nvSpPr>
          <p:spPr>
            <a:xfrm>
              <a:off x="1811040" y="5462151"/>
              <a:ext cx="5703077" cy="16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92" name="TextBox 91"/>
            <p:cNvSpPr txBox="1"/>
            <p:nvPr/>
          </p:nvSpPr>
          <p:spPr>
            <a:xfrm>
              <a:off x="1721949" y="5421444"/>
              <a:ext cx="5881256" cy="296958"/>
            </a:xfrm>
            <a:prstGeom prst="rect">
              <a:avLst/>
            </a:prstGeom>
            <a:noFill/>
          </p:spPr>
          <p:txBody>
            <a:bodyPr wrap="none" rtlCol="0">
              <a:spAutoFit/>
            </a:bodyPr>
            <a:lstStyle/>
            <a:p>
              <a:r>
                <a:rPr lang="en-US" sz="1700" dirty="0" smtClean="0">
                  <a:latin typeface="Gill Sans MT" panose="020B0502020104020203" pitchFamily="34" charset="0"/>
                </a:rPr>
                <a:t>1965      1975       1985       1995       2005       2015</a:t>
              </a:r>
              <a:endParaRPr lang="en-US" sz="1700" dirty="0">
                <a:latin typeface="Gill Sans MT" panose="020B0502020104020203" pitchFamily="34" charset="0"/>
              </a:endParaRPr>
            </a:p>
          </p:txBody>
        </p:sp>
      </p:grpSp>
    </p:spTree>
    <p:extLst>
      <p:ext uri="{BB962C8B-B14F-4D97-AF65-F5344CB8AC3E}">
        <p14:creationId xmlns:p14="http://schemas.microsoft.com/office/powerpoint/2010/main" val="37676259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Chart 65"/>
          <p:cNvGraphicFramePr>
            <a:graphicFrameLocks/>
          </p:cNvGraphicFramePr>
          <p:nvPr>
            <p:extLst>
              <p:ext uri="{D42A27DB-BD31-4B8C-83A1-F6EECF244321}">
                <p14:modId xmlns:p14="http://schemas.microsoft.com/office/powerpoint/2010/main" val="3562669922"/>
              </p:ext>
            </p:extLst>
          </p:nvPr>
        </p:nvGraphicFramePr>
        <p:xfrm>
          <a:off x="-407373" y="22645"/>
          <a:ext cx="4444241" cy="2854073"/>
        </p:xfrm>
        <a:graphic>
          <a:graphicData uri="http://schemas.openxmlformats.org/drawingml/2006/chart">
            <c:chart xmlns:c="http://schemas.openxmlformats.org/drawingml/2006/chart" xmlns:r="http://schemas.openxmlformats.org/officeDocument/2006/relationships" r:id="rId3"/>
          </a:graphicData>
        </a:graphic>
      </p:graphicFrame>
      <p:sp>
        <p:nvSpPr>
          <p:cNvPr id="56" name="Rectangle 55"/>
          <p:cNvSpPr/>
          <p:nvPr/>
        </p:nvSpPr>
        <p:spPr>
          <a:xfrm>
            <a:off x="4539139" y="360581"/>
            <a:ext cx="4044312" cy="461665"/>
          </a:xfrm>
          <a:prstGeom prst="rect">
            <a:avLst/>
          </a:prstGeom>
        </p:spPr>
        <p:txBody>
          <a:bodyPr wrap="none">
            <a:spAutoFit/>
          </a:bodyPr>
          <a:lstStyle/>
          <a:p>
            <a:r>
              <a:rPr lang="en-US" sz="2400" dirty="0" smtClean="0">
                <a:solidFill>
                  <a:srgbClr val="C00000"/>
                </a:solidFill>
                <a:latin typeface="Gill Sans MT" panose="020B0502020104020203" pitchFamily="34" charset="0"/>
              </a:rPr>
              <a:t>ASSOCIATED GRID IMPACTS</a:t>
            </a:r>
            <a:endParaRPr lang="en-US" sz="2400" dirty="0">
              <a:solidFill>
                <a:srgbClr val="C00000"/>
              </a:solidFill>
              <a:latin typeface="Gill Sans MT" panose="020B0502020104020203" pitchFamily="34" charset="0"/>
            </a:endParaRPr>
          </a:p>
        </p:txBody>
      </p:sp>
      <p:grpSp>
        <p:nvGrpSpPr>
          <p:cNvPr id="25" name="Group 24"/>
          <p:cNvGrpSpPr/>
          <p:nvPr/>
        </p:nvGrpSpPr>
        <p:grpSpPr>
          <a:xfrm>
            <a:off x="3597021" y="3869793"/>
            <a:ext cx="5543424" cy="2588744"/>
            <a:chOff x="1490015" y="357012"/>
            <a:chExt cx="6495584" cy="2588744"/>
          </a:xfrm>
        </p:grpSpPr>
        <p:pic>
          <p:nvPicPr>
            <p:cNvPr id="42" name="Picture 41"/>
            <p:cNvPicPr/>
            <p:nvPr/>
          </p:nvPicPr>
          <p:blipFill rotWithShape="1">
            <a:blip r:embed="rId4" cstate="print">
              <a:extLst>
                <a:ext uri="{28A0092B-C50C-407E-A947-70E740481C1C}">
                  <a14:useLocalDpi xmlns:a14="http://schemas.microsoft.com/office/drawing/2010/main" val="0"/>
                </a:ext>
              </a:extLst>
            </a:blip>
            <a:srcRect l="7406" t="12117" r="5987" b="28955"/>
            <a:stretch/>
          </p:blipFill>
          <p:spPr bwMode="auto">
            <a:xfrm>
              <a:off x="1492083" y="1001228"/>
              <a:ext cx="6147594" cy="1737360"/>
            </a:xfrm>
            <a:prstGeom prst="rect">
              <a:avLst/>
            </a:prstGeom>
            <a:solidFill>
              <a:schemeClr val="accent1">
                <a:lumMod val="50000"/>
              </a:schemeClr>
            </a:solidFill>
            <a:ln>
              <a:noFill/>
            </a:ln>
          </p:spPr>
        </p:pic>
        <p:sp>
          <p:nvSpPr>
            <p:cNvPr id="43" name="Content Placeholder 2"/>
            <p:cNvSpPr txBox="1">
              <a:spLocks/>
            </p:cNvSpPr>
            <p:nvPr/>
          </p:nvSpPr>
          <p:spPr>
            <a:xfrm>
              <a:off x="2464410" y="679310"/>
              <a:ext cx="5521189" cy="3658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2800" b="0" i="0" kern="1200">
                  <a:solidFill>
                    <a:schemeClr val="tx1">
                      <a:lumMod val="85000"/>
                      <a:lumOff val="15000"/>
                    </a:schemeClr>
                  </a:solidFill>
                  <a:latin typeface="Source Sans Pro Light" charset="0"/>
                  <a:ea typeface="Source Sans Pro Light" charset="0"/>
                  <a:cs typeface="Source Sans Pro Light" charset="0"/>
                </a:defRPr>
              </a:lvl1pPr>
              <a:lvl2pPr marL="742950" indent="-285750" algn="l" defTabSz="914400" rtl="0" eaLnBrk="1" latinLnBrk="0" hangingPunct="1">
                <a:spcBef>
                  <a:spcPct val="20000"/>
                </a:spcBef>
                <a:buFont typeface="Arial" pitchFamily="34" charset="0"/>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dirty="0">
                  <a:latin typeface="Gill Sans MT" panose="020B0502020104020203" pitchFamily="34" charset="0"/>
                  <a:ea typeface="OfficinaSanITCMedium" charset="0"/>
                  <a:cs typeface="OfficinaSanITCMedium" charset="0"/>
                </a:rPr>
                <a:t> </a:t>
              </a:r>
              <a:r>
                <a:rPr lang="en-US" sz="1600" b="1" dirty="0" smtClean="0">
                  <a:latin typeface="Gill Sans MT" panose="020B0502020104020203" pitchFamily="34" charset="0"/>
                  <a:ea typeface="OfficinaSanITCMedium" charset="0"/>
                  <a:cs typeface="OfficinaSanITCMedium" charset="0"/>
                </a:rPr>
                <a:t> </a:t>
              </a:r>
              <a:r>
                <a:rPr lang="en-US" sz="1600" dirty="0" smtClean="0">
                  <a:latin typeface="Gill Sans MT" panose="020B0502020104020203" pitchFamily="34" charset="0"/>
                  <a:ea typeface="OfficinaSanITCMedium" charset="0"/>
                  <a:cs typeface="OfficinaSanITCMedium" charset="0"/>
                </a:rPr>
                <a:t>Energy </a:t>
              </a:r>
              <a:r>
                <a:rPr lang="en-US" sz="1600" dirty="0">
                  <a:latin typeface="Gill Sans MT" panose="020B0502020104020203" pitchFamily="34" charset="0"/>
                  <a:ea typeface="OfficinaSanITCMedium" charset="0"/>
                  <a:cs typeface="OfficinaSanITCMedium" charset="0"/>
                </a:rPr>
                <a:t>demand for water delivery </a:t>
              </a:r>
              <a:r>
                <a:rPr lang="en-US" sz="1600" dirty="0" smtClean="0">
                  <a:latin typeface="Gill Sans MT" panose="020B0502020104020203" pitchFamily="34" charset="0"/>
                  <a:ea typeface="OfficinaSanITCMedium" charset="0"/>
                  <a:cs typeface="OfficinaSanITCMedium" charset="0"/>
                </a:rPr>
                <a:t>(</a:t>
              </a:r>
              <a:r>
                <a:rPr lang="en-US" sz="1600" dirty="0" err="1" smtClean="0">
                  <a:latin typeface="Gill Sans MT" panose="020B0502020104020203" pitchFamily="34" charset="0"/>
                  <a:ea typeface="OfficinaSanITCMedium" charset="0"/>
                  <a:cs typeface="OfficinaSanITCMedium" charset="0"/>
                </a:rPr>
                <a:t>TWh</a:t>
              </a:r>
              <a:r>
                <a:rPr lang="en-US" sz="1600" dirty="0" smtClean="0">
                  <a:latin typeface="Gill Sans MT" panose="020B0502020104020203" pitchFamily="34" charset="0"/>
                  <a:ea typeface="OfficinaSanITCMedium" charset="0"/>
                  <a:cs typeface="OfficinaSanITCMedium" charset="0"/>
                </a:rPr>
                <a:t>)</a:t>
              </a:r>
              <a:endParaRPr lang="en-US" sz="1400" dirty="0">
                <a:latin typeface="Gill Sans MT" panose="020B0502020104020203" pitchFamily="34" charset="0"/>
                <a:ea typeface="OfficinaSanITCMedium" charset="0"/>
                <a:cs typeface="OfficinaSanITCMedium" charset="0"/>
              </a:endParaRPr>
            </a:p>
          </p:txBody>
        </p:sp>
        <p:sp>
          <p:nvSpPr>
            <p:cNvPr id="44" name="Rectangle 43"/>
            <p:cNvSpPr/>
            <p:nvPr/>
          </p:nvSpPr>
          <p:spPr>
            <a:xfrm>
              <a:off x="1844183" y="357012"/>
              <a:ext cx="5910916" cy="29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5" name="Rectangle 44"/>
            <p:cNvSpPr/>
            <p:nvPr/>
          </p:nvSpPr>
          <p:spPr>
            <a:xfrm>
              <a:off x="1490015" y="1022499"/>
              <a:ext cx="515154" cy="1783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46" name="TextBox 45"/>
            <p:cNvSpPr txBox="1"/>
            <p:nvPr/>
          </p:nvSpPr>
          <p:spPr>
            <a:xfrm>
              <a:off x="1689628" y="910297"/>
              <a:ext cx="353505" cy="369332"/>
            </a:xfrm>
            <a:prstGeom prst="rect">
              <a:avLst/>
            </a:prstGeom>
            <a:noFill/>
          </p:spPr>
          <p:txBody>
            <a:bodyPr wrap="none" rtlCol="0">
              <a:spAutoFit/>
            </a:bodyPr>
            <a:lstStyle/>
            <a:p>
              <a:r>
                <a:rPr lang="en-US" dirty="0" smtClean="0">
                  <a:latin typeface="Gill Sans MT" panose="020B0502020104020203" pitchFamily="34" charset="0"/>
                </a:rPr>
                <a:t>2</a:t>
              </a:r>
              <a:endParaRPr lang="en-US" dirty="0">
                <a:latin typeface="Gill Sans MT" panose="020B0502020104020203" pitchFamily="34" charset="0"/>
              </a:endParaRPr>
            </a:p>
          </p:txBody>
        </p:sp>
        <p:sp>
          <p:nvSpPr>
            <p:cNvPr id="47" name="TextBox 46"/>
            <p:cNvSpPr txBox="1"/>
            <p:nvPr/>
          </p:nvSpPr>
          <p:spPr>
            <a:xfrm>
              <a:off x="1706210" y="1601966"/>
              <a:ext cx="353505" cy="369332"/>
            </a:xfrm>
            <a:prstGeom prst="rect">
              <a:avLst/>
            </a:prstGeom>
            <a:noFill/>
          </p:spPr>
          <p:txBody>
            <a:bodyPr wrap="none" rtlCol="0">
              <a:spAutoFit/>
            </a:bodyPr>
            <a:lstStyle/>
            <a:p>
              <a:r>
                <a:rPr lang="en-US" dirty="0" smtClean="0">
                  <a:latin typeface="Gill Sans MT" panose="020B0502020104020203" pitchFamily="34" charset="0"/>
                </a:rPr>
                <a:t>1</a:t>
              </a:r>
              <a:endParaRPr lang="en-US" dirty="0">
                <a:latin typeface="Gill Sans MT" panose="020B0502020104020203" pitchFamily="34" charset="0"/>
              </a:endParaRPr>
            </a:p>
          </p:txBody>
        </p:sp>
        <p:sp>
          <p:nvSpPr>
            <p:cNvPr id="48" name="TextBox 47"/>
            <p:cNvSpPr txBox="1"/>
            <p:nvPr/>
          </p:nvSpPr>
          <p:spPr>
            <a:xfrm>
              <a:off x="1713279" y="2295287"/>
              <a:ext cx="353505" cy="369332"/>
            </a:xfrm>
            <a:prstGeom prst="rect">
              <a:avLst/>
            </a:prstGeom>
            <a:noFill/>
          </p:spPr>
          <p:txBody>
            <a:bodyPr wrap="none" rtlCol="0">
              <a:spAutoFit/>
            </a:bodyPr>
            <a:lstStyle/>
            <a:p>
              <a:r>
                <a:rPr lang="en-US" dirty="0" smtClean="0">
                  <a:latin typeface="Gill Sans MT" panose="020B0502020104020203" pitchFamily="34" charset="0"/>
                </a:rPr>
                <a:t>0</a:t>
              </a:r>
              <a:endParaRPr lang="en-US" dirty="0">
                <a:latin typeface="Gill Sans MT" panose="020B0502020104020203" pitchFamily="34" charset="0"/>
              </a:endParaRPr>
            </a:p>
          </p:txBody>
        </p:sp>
        <p:sp>
          <p:nvSpPr>
            <p:cNvPr id="49" name="Rectangle 48"/>
            <p:cNvSpPr/>
            <p:nvPr/>
          </p:nvSpPr>
          <p:spPr>
            <a:xfrm>
              <a:off x="1924676" y="2587044"/>
              <a:ext cx="5715001" cy="2189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50" name="TextBox 49"/>
            <p:cNvSpPr txBox="1"/>
            <p:nvPr/>
          </p:nvSpPr>
          <p:spPr>
            <a:xfrm>
              <a:off x="1745987" y="2576424"/>
              <a:ext cx="6072376" cy="369332"/>
            </a:xfrm>
            <a:prstGeom prst="rect">
              <a:avLst/>
            </a:prstGeom>
            <a:noFill/>
          </p:spPr>
          <p:txBody>
            <a:bodyPr wrap="none" rtlCol="0">
              <a:spAutoFit/>
            </a:bodyPr>
            <a:lstStyle/>
            <a:p>
              <a:r>
                <a:rPr lang="en-US" dirty="0" smtClean="0">
                  <a:latin typeface="Gill Sans MT" panose="020B0502020104020203" pitchFamily="34" charset="0"/>
                </a:rPr>
                <a:t>Oct.        Dec.        Feb.           Apr.       June        Aug.</a:t>
              </a:r>
              <a:endParaRPr lang="en-US" dirty="0">
                <a:latin typeface="Gill Sans MT" panose="020B0502020104020203" pitchFamily="34" charset="0"/>
              </a:endParaRPr>
            </a:p>
          </p:txBody>
        </p:sp>
        <p:sp>
          <p:nvSpPr>
            <p:cNvPr id="51" name="Rectangle 50"/>
            <p:cNvSpPr/>
            <p:nvPr/>
          </p:nvSpPr>
          <p:spPr>
            <a:xfrm>
              <a:off x="4925454" y="1585880"/>
              <a:ext cx="1447461" cy="345448"/>
            </a:xfrm>
            <a:prstGeom prst="rect">
              <a:avLst/>
            </a:prstGeom>
            <a:solidFill>
              <a:srgbClr val="F3A1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52" name="TextBox 51"/>
            <p:cNvSpPr txBox="1"/>
            <p:nvPr/>
          </p:nvSpPr>
          <p:spPr>
            <a:xfrm>
              <a:off x="4962397" y="1601048"/>
              <a:ext cx="1410518" cy="307777"/>
            </a:xfrm>
            <a:prstGeom prst="rect">
              <a:avLst/>
            </a:prstGeom>
            <a:noFill/>
            <a:ln>
              <a:noFill/>
            </a:ln>
          </p:spPr>
          <p:txBody>
            <a:bodyPr wrap="square" rtlCol="0">
              <a:spAutoFit/>
            </a:bodyPr>
            <a:lstStyle/>
            <a:p>
              <a:pPr algn="ctr"/>
              <a:r>
                <a:rPr lang="en-US" sz="1400" dirty="0" smtClean="0">
                  <a:latin typeface="Gill Sans MT" panose="020B0502020104020203" pitchFamily="34" charset="0"/>
                </a:rPr>
                <a:t>Groundwater</a:t>
              </a:r>
              <a:endParaRPr lang="en-US" sz="1400" dirty="0">
                <a:latin typeface="Gill Sans MT" panose="020B0502020104020203" pitchFamily="34" charset="0"/>
              </a:endParaRPr>
            </a:p>
          </p:txBody>
        </p:sp>
        <p:sp>
          <p:nvSpPr>
            <p:cNvPr id="53" name="Rectangle 52"/>
            <p:cNvSpPr/>
            <p:nvPr/>
          </p:nvSpPr>
          <p:spPr>
            <a:xfrm>
              <a:off x="3822727" y="2059610"/>
              <a:ext cx="1648266" cy="193011"/>
            </a:xfrm>
            <a:prstGeom prst="rect">
              <a:avLst/>
            </a:prstGeom>
            <a:solidFill>
              <a:srgbClr val="2969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54" name="TextBox 53"/>
            <p:cNvSpPr txBox="1"/>
            <p:nvPr/>
          </p:nvSpPr>
          <p:spPr>
            <a:xfrm>
              <a:off x="3798205" y="2022836"/>
              <a:ext cx="1758950" cy="276999"/>
            </a:xfrm>
            <a:prstGeom prst="rect">
              <a:avLst/>
            </a:prstGeom>
            <a:noFill/>
          </p:spPr>
          <p:txBody>
            <a:bodyPr wrap="square" rtlCol="0">
              <a:spAutoFit/>
            </a:bodyPr>
            <a:lstStyle/>
            <a:p>
              <a:r>
                <a:rPr lang="en-US" sz="1200" dirty="0" smtClean="0">
                  <a:solidFill>
                    <a:schemeClr val="bg1"/>
                  </a:solidFill>
                  <a:latin typeface="Gill Sans MT" panose="020B0502020104020203" pitchFamily="34" charset="0"/>
                </a:rPr>
                <a:t>State Water Project</a:t>
              </a:r>
              <a:endParaRPr lang="en-US" sz="1200" dirty="0">
                <a:solidFill>
                  <a:schemeClr val="bg1"/>
                </a:solidFill>
                <a:latin typeface="Gill Sans MT" panose="020B0502020104020203" pitchFamily="34" charset="0"/>
              </a:endParaRPr>
            </a:p>
          </p:txBody>
        </p:sp>
        <p:sp>
          <p:nvSpPr>
            <p:cNvPr id="55" name="Rectangle 54"/>
            <p:cNvSpPr/>
            <p:nvPr/>
          </p:nvSpPr>
          <p:spPr>
            <a:xfrm>
              <a:off x="2751513" y="2331062"/>
              <a:ext cx="1480952" cy="162909"/>
            </a:xfrm>
            <a:prstGeom prst="rect">
              <a:avLst/>
            </a:prstGeom>
            <a:solidFill>
              <a:srgbClr val="AB48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57" name="TextBox 56"/>
            <p:cNvSpPr txBox="1"/>
            <p:nvPr/>
          </p:nvSpPr>
          <p:spPr>
            <a:xfrm>
              <a:off x="2720761" y="2276151"/>
              <a:ext cx="1590657" cy="276999"/>
            </a:xfrm>
            <a:prstGeom prst="rect">
              <a:avLst/>
            </a:prstGeom>
            <a:noFill/>
          </p:spPr>
          <p:txBody>
            <a:bodyPr wrap="none" rtlCol="0">
              <a:spAutoFit/>
            </a:bodyPr>
            <a:lstStyle/>
            <a:p>
              <a:r>
                <a:rPr lang="en-US" sz="1200" dirty="0" smtClean="0">
                  <a:solidFill>
                    <a:schemeClr val="bg1"/>
                  </a:solidFill>
                  <a:latin typeface="Gill Sans MT" panose="020B0502020104020203" pitchFamily="34" charset="0"/>
                </a:rPr>
                <a:t>Central Valley </a:t>
              </a:r>
              <a:r>
                <a:rPr lang="en-US" sz="1200" dirty="0" err="1" smtClean="0">
                  <a:solidFill>
                    <a:schemeClr val="bg1"/>
                  </a:solidFill>
                  <a:latin typeface="Gill Sans MT" panose="020B0502020104020203" pitchFamily="34" charset="0"/>
                </a:rPr>
                <a:t>Proj</a:t>
              </a:r>
              <a:r>
                <a:rPr lang="en-US" sz="1200" dirty="0" smtClean="0">
                  <a:solidFill>
                    <a:schemeClr val="bg1"/>
                  </a:solidFill>
                  <a:latin typeface="Gill Sans MT" panose="020B0502020104020203" pitchFamily="34" charset="0"/>
                </a:rPr>
                <a:t>.</a:t>
              </a:r>
              <a:endParaRPr lang="en-US" sz="1200" dirty="0">
                <a:solidFill>
                  <a:schemeClr val="bg1"/>
                </a:solidFill>
                <a:latin typeface="Gill Sans MT" panose="020B0502020104020203" pitchFamily="34" charset="0"/>
              </a:endParaRPr>
            </a:p>
          </p:txBody>
        </p:sp>
        <p:cxnSp>
          <p:nvCxnSpPr>
            <p:cNvPr id="58" name="Straight Connector 57"/>
            <p:cNvCxnSpPr/>
            <p:nvPr/>
          </p:nvCxnSpPr>
          <p:spPr>
            <a:xfrm>
              <a:off x="4267742" y="2524665"/>
              <a:ext cx="9572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4242261" y="2493971"/>
              <a:ext cx="919642" cy="2743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60" name="Rectangle 59"/>
            <p:cNvSpPr/>
            <p:nvPr/>
          </p:nvSpPr>
          <p:spPr>
            <a:xfrm>
              <a:off x="4242261" y="2446309"/>
              <a:ext cx="919642" cy="45719"/>
            </a:xfrm>
            <a:prstGeom prst="rect">
              <a:avLst/>
            </a:prstGeom>
            <a:solidFill>
              <a:srgbClr val="A9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grpSp>
          <p:nvGrpSpPr>
            <p:cNvPr id="61" name="Group 60"/>
            <p:cNvGrpSpPr/>
            <p:nvPr/>
          </p:nvGrpSpPr>
          <p:grpSpPr>
            <a:xfrm>
              <a:off x="4326789" y="2275123"/>
              <a:ext cx="2454682" cy="276999"/>
              <a:chOff x="2836775" y="6236983"/>
              <a:chExt cx="2454682" cy="276999"/>
            </a:xfrm>
          </p:grpSpPr>
          <p:sp>
            <p:nvSpPr>
              <p:cNvPr id="62" name="Rectangle 61"/>
              <p:cNvSpPr/>
              <p:nvPr/>
            </p:nvSpPr>
            <p:spPr>
              <a:xfrm>
                <a:off x="2846571" y="6282926"/>
                <a:ext cx="1676287" cy="165459"/>
              </a:xfrm>
              <a:prstGeom prst="rect">
                <a:avLst/>
              </a:prstGeom>
              <a:solidFill>
                <a:srgbClr val="779B4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63" name="TextBox 62"/>
              <p:cNvSpPr txBox="1"/>
              <p:nvPr/>
            </p:nvSpPr>
            <p:spPr>
              <a:xfrm>
                <a:off x="2836775" y="6236983"/>
                <a:ext cx="2454682" cy="276999"/>
              </a:xfrm>
              <a:prstGeom prst="rect">
                <a:avLst/>
              </a:prstGeom>
              <a:noFill/>
            </p:spPr>
            <p:txBody>
              <a:bodyPr wrap="square" rtlCol="0">
                <a:spAutoFit/>
              </a:bodyPr>
              <a:lstStyle/>
              <a:p>
                <a:r>
                  <a:rPr lang="en-US" sz="1200" dirty="0" smtClean="0">
                    <a:solidFill>
                      <a:schemeClr val="bg1"/>
                    </a:solidFill>
                    <a:latin typeface="Gill Sans MT" panose="020B0502020104020203" pitchFamily="34" charset="0"/>
                  </a:rPr>
                  <a:t>Colorado River </a:t>
                </a:r>
                <a:r>
                  <a:rPr lang="en-US" sz="1200" dirty="0" err="1" smtClean="0">
                    <a:solidFill>
                      <a:schemeClr val="bg1"/>
                    </a:solidFill>
                    <a:latin typeface="Gill Sans MT" panose="020B0502020104020203" pitchFamily="34" charset="0"/>
                  </a:rPr>
                  <a:t>Aqu</a:t>
                </a:r>
                <a:r>
                  <a:rPr lang="en-US" sz="1200" dirty="0" smtClean="0">
                    <a:solidFill>
                      <a:schemeClr val="bg1"/>
                    </a:solidFill>
                    <a:latin typeface="Gill Sans MT" panose="020B0502020104020203" pitchFamily="34" charset="0"/>
                  </a:rPr>
                  <a:t>.</a:t>
                </a:r>
                <a:endParaRPr lang="en-US" sz="1200" dirty="0">
                  <a:solidFill>
                    <a:schemeClr val="bg1"/>
                  </a:solidFill>
                  <a:latin typeface="Gill Sans MT" panose="020B0502020104020203" pitchFamily="34" charset="0"/>
                </a:endParaRPr>
              </a:p>
            </p:txBody>
          </p:sp>
        </p:grpSp>
      </p:grpSp>
      <p:grpSp>
        <p:nvGrpSpPr>
          <p:cNvPr id="2" name="Group 1"/>
          <p:cNvGrpSpPr/>
          <p:nvPr/>
        </p:nvGrpSpPr>
        <p:grpSpPr>
          <a:xfrm>
            <a:off x="3597021" y="1026255"/>
            <a:ext cx="5624639" cy="2291353"/>
            <a:chOff x="2953428" y="4366964"/>
            <a:chExt cx="6598370" cy="1971694"/>
          </a:xfrm>
        </p:grpSpPr>
        <p:pic>
          <p:nvPicPr>
            <p:cNvPr id="26" name="Picture 25" descr="Hydro vs. Natural Gas in CA.png"/>
            <p:cNvPicPr/>
            <p:nvPr/>
          </p:nvPicPr>
          <p:blipFill rotWithShape="1">
            <a:blip r:embed="rId5"/>
            <a:srcRect t="11820"/>
            <a:stretch/>
          </p:blipFill>
          <p:spPr>
            <a:xfrm>
              <a:off x="2953428" y="4384716"/>
              <a:ext cx="6050051" cy="1795626"/>
            </a:xfrm>
            <a:prstGeom prst="rect">
              <a:avLst/>
            </a:prstGeom>
          </p:spPr>
        </p:pic>
        <p:sp>
          <p:nvSpPr>
            <p:cNvPr id="28" name="Rectangle 27"/>
            <p:cNvSpPr/>
            <p:nvPr/>
          </p:nvSpPr>
          <p:spPr>
            <a:xfrm>
              <a:off x="7127965" y="4867413"/>
              <a:ext cx="816702" cy="15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29" name="Rectangle 28"/>
            <p:cNvSpPr/>
            <p:nvPr/>
          </p:nvSpPr>
          <p:spPr>
            <a:xfrm>
              <a:off x="7944667" y="5533124"/>
              <a:ext cx="811369" cy="166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30" name="Rectangle 29"/>
            <p:cNvSpPr/>
            <p:nvPr/>
          </p:nvSpPr>
          <p:spPr>
            <a:xfrm>
              <a:off x="2973608" y="4366964"/>
              <a:ext cx="632207" cy="1860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31" name="Rectangle 30"/>
            <p:cNvSpPr/>
            <p:nvPr/>
          </p:nvSpPr>
          <p:spPr>
            <a:xfrm>
              <a:off x="3360539" y="6070474"/>
              <a:ext cx="5485649" cy="107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32" name="TextBox 31"/>
            <p:cNvSpPr txBox="1"/>
            <p:nvPr/>
          </p:nvSpPr>
          <p:spPr>
            <a:xfrm>
              <a:off x="3135427" y="4660235"/>
              <a:ext cx="491190" cy="317808"/>
            </a:xfrm>
            <a:prstGeom prst="rect">
              <a:avLst/>
            </a:prstGeom>
            <a:noFill/>
          </p:spPr>
          <p:txBody>
            <a:bodyPr wrap="none" rtlCol="0">
              <a:spAutoFit/>
            </a:bodyPr>
            <a:lstStyle/>
            <a:p>
              <a:r>
                <a:rPr lang="en-US" dirty="0" smtClean="0">
                  <a:latin typeface="Gill Sans MT" panose="020B0502020104020203" pitchFamily="34" charset="0"/>
                </a:rPr>
                <a:t>80</a:t>
              </a:r>
              <a:endParaRPr lang="en-US" dirty="0">
                <a:latin typeface="Gill Sans MT" panose="020B0502020104020203" pitchFamily="34" charset="0"/>
              </a:endParaRPr>
            </a:p>
          </p:txBody>
        </p:sp>
        <p:sp>
          <p:nvSpPr>
            <p:cNvPr id="33" name="TextBox 32"/>
            <p:cNvSpPr txBox="1"/>
            <p:nvPr/>
          </p:nvSpPr>
          <p:spPr>
            <a:xfrm>
              <a:off x="3141475" y="5251601"/>
              <a:ext cx="491190" cy="317808"/>
            </a:xfrm>
            <a:prstGeom prst="rect">
              <a:avLst/>
            </a:prstGeom>
            <a:noFill/>
          </p:spPr>
          <p:txBody>
            <a:bodyPr wrap="none" rtlCol="0">
              <a:spAutoFit/>
            </a:bodyPr>
            <a:lstStyle/>
            <a:p>
              <a:r>
                <a:rPr lang="en-US" dirty="0">
                  <a:latin typeface="Gill Sans MT" panose="020B0502020104020203" pitchFamily="34" charset="0"/>
                </a:rPr>
                <a:t>4</a:t>
              </a:r>
              <a:r>
                <a:rPr lang="en-US" dirty="0" smtClean="0">
                  <a:latin typeface="Gill Sans MT" panose="020B0502020104020203" pitchFamily="34" charset="0"/>
                </a:rPr>
                <a:t>0</a:t>
              </a:r>
              <a:endParaRPr lang="en-US" dirty="0">
                <a:latin typeface="Gill Sans MT" panose="020B0502020104020203" pitchFamily="34" charset="0"/>
              </a:endParaRPr>
            </a:p>
          </p:txBody>
        </p:sp>
        <p:sp>
          <p:nvSpPr>
            <p:cNvPr id="34" name="TextBox 33"/>
            <p:cNvSpPr txBox="1"/>
            <p:nvPr/>
          </p:nvSpPr>
          <p:spPr>
            <a:xfrm>
              <a:off x="3209696" y="5852890"/>
              <a:ext cx="353914" cy="317808"/>
            </a:xfrm>
            <a:prstGeom prst="rect">
              <a:avLst/>
            </a:prstGeom>
            <a:noFill/>
          </p:spPr>
          <p:txBody>
            <a:bodyPr wrap="none" rtlCol="0">
              <a:spAutoFit/>
            </a:bodyPr>
            <a:lstStyle/>
            <a:p>
              <a:r>
                <a:rPr lang="en-US" dirty="0" smtClean="0">
                  <a:latin typeface="Gill Sans MT" panose="020B0502020104020203" pitchFamily="34" charset="0"/>
                </a:rPr>
                <a:t>0</a:t>
              </a:r>
              <a:endParaRPr lang="en-US" dirty="0">
                <a:latin typeface="Gill Sans MT" panose="020B0502020104020203" pitchFamily="34" charset="0"/>
              </a:endParaRPr>
            </a:p>
          </p:txBody>
        </p:sp>
        <p:sp>
          <p:nvSpPr>
            <p:cNvPr id="35" name="Rectangle 34"/>
            <p:cNvSpPr/>
            <p:nvPr/>
          </p:nvSpPr>
          <p:spPr>
            <a:xfrm>
              <a:off x="3430044" y="4461964"/>
              <a:ext cx="5718798" cy="154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0"/>
              </a:endParaRPr>
            </a:p>
          </p:txBody>
        </p:sp>
        <p:sp>
          <p:nvSpPr>
            <p:cNvPr id="36" name="TextBox 35"/>
            <p:cNvSpPr txBox="1"/>
            <p:nvPr/>
          </p:nvSpPr>
          <p:spPr>
            <a:xfrm>
              <a:off x="3504720" y="6020850"/>
              <a:ext cx="5523443" cy="317808"/>
            </a:xfrm>
            <a:prstGeom prst="rect">
              <a:avLst/>
            </a:prstGeom>
            <a:noFill/>
          </p:spPr>
          <p:txBody>
            <a:bodyPr wrap="none" rtlCol="0">
              <a:spAutoFit/>
            </a:bodyPr>
            <a:lstStyle/>
            <a:p>
              <a:r>
                <a:rPr lang="en-US" dirty="0" smtClean="0">
                  <a:latin typeface="Gill Sans MT" panose="020B0502020104020203" pitchFamily="34" charset="0"/>
                </a:rPr>
                <a:t>Jan ’06     Jan ’08       Jan ‘10      Jan ‘12      Jan ‘14</a:t>
              </a:r>
              <a:endParaRPr lang="en-US" dirty="0">
                <a:latin typeface="Gill Sans MT" panose="020B0502020104020203" pitchFamily="34" charset="0"/>
              </a:endParaRPr>
            </a:p>
          </p:txBody>
        </p:sp>
        <p:sp>
          <p:nvSpPr>
            <p:cNvPr id="37" name="TextBox 36"/>
            <p:cNvSpPr txBox="1"/>
            <p:nvPr/>
          </p:nvSpPr>
          <p:spPr>
            <a:xfrm>
              <a:off x="3655346" y="4757082"/>
              <a:ext cx="1544277" cy="317808"/>
            </a:xfrm>
            <a:prstGeom prst="rect">
              <a:avLst/>
            </a:prstGeom>
            <a:noFill/>
          </p:spPr>
          <p:txBody>
            <a:bodyPr wrap="none" rtlCol="0">
              <a:spAutoFit/>
            </a:bodyPr>
            <a:lstStyle/>
            <a:p>
              <a:r>
                <a:rPr lang="en-US" dirty="0" smtClean="0">
                  <a:solidFill>
                    <a:srgbClr val="665128"/>
                  </a:solidFill>
                  <a:latin typeface="Gill Sans MT" panose="020B0502020104020203" pitchFamily="34" charset="0"/>
                </a:rPr>
                <a:t>Natural Gas</a:t>
              </a:r>
              <a:endParaRPr lang="en-US" dirty="0">
                <a:solidFill>
                  <a:srgbClr val="665128"/>
                </a:solidFill>
                <a:latin typeface="Gill Sans MT" panose="020B0502020104020203" pitchFamily="34" charset="0"/>
              </a:endParaRPr>
            </a:p>
          </p:txBody>
        </p:sp>
        <p:sp>
          <p:nvSpPr>
            <p:cNvPr id="38" name="TextBox 37"/>
            <p:cNvSpPr txBox="1"/>
            <p:nvPr/>
          </p:nvSpPr>
          <p:spPr>
            <a:xfrm>
              <a:off x="7555168" y="5357043"/>
              <a:ext cx="1627246" cy="317808"/>
            </a:xfrm>
            <a:prstGeom prst="rect">
              <a:avLst/>
            </a:prstGeom>
            <a:noFill/>
          </p:spPr>
          <p:txBody>
            <a:bodyPr wrap="none" rtlCol="0">
              <a:spAutoFit/>
            </a:bodyPr>
            <a:lstStyle/>
            <a:p>
              <a:r>
                <a:rPr lang="en-US" dirty="0" smtClean="0">
                  <a:solidFill>
                    <a:schemeClr val="accent5">
                      <a:lumMod val="50000"/>
                    </a:schemeClr>
                  </a:solidFill>
                  <a:latin typeface="Gill Sans MT" panose="020B0502020104020203" pitchFamily="34" charset="0"/>
                </a:rPr>
                <a:t>Hydropower</a:t>
              </a:r>
              <a:endParaRPr lang="en-US" dirty="0">
                <a:solidFill>
                  <a:schemeClr val="accent5">
                    <a:lumMod val="50000"/>
                  </a:schemeClr>
                </a:solidFill>
                <a:latin typeface="Gill Sans MT" panose="020B0502020104020203" pitchFamily="34" charset="0"/>
              </a:endParaRPr>
            </a:p>
          </p:txBody>
        </p:sp>
        <p:cxnSp>
          <p:nvCxnSpPr>
            <p:cNvPr id="39" name="Straight Arrow Connector 38"/>
            <p:cNvCxnSpPr/>
            <p:nvPr/>
          </p:nvCxnSpPr>
          <p:spPr>
            <a:xfrm>
              <a:off x="5112380" y="4906572"/>
              <a:ext cx="460236" cy="83597"/>
            </a:xfrm>
            <a:prstGeom prst="straightConnector1">
              <a:avLst/>
            </a:prstGeom>
            <a:ln>
              <a:solidFill>
                <a:srgbClr val="665128"/>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7197693" y="5533124"/>
              <a:ext cx="338623" cy="98405"/>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ntent Placeholder 2"/>
            <p:cNvSpPr txBox="1">
              <a:spLocks/>
            </p:cNvSpPr>
            <p:nvPr/>
          </p:nvSpPr>
          <p:spPr>
            <a:xfrm>
              <a:off x="4516160" y="4409965"/>
              <a:ext cx="5035638" cy="3136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2800" b="0" i="0" kern="1200">
                  <a:solidFill>
                    <a:schemeClr val="tx1">
                      <a:lumMod val="85000"/>
                      <a:lumOff val="15000"/>
                    </a:schemeClr>
                  </a:solidFill>
                  <a:latin typeface="Source Sans Pro Light" charset="0"/>
                  <a:ea typeface="Source Sans Pro Light" charset="0"/>
                  <a:cs typeface="Source Sans Pro Light" charset="0"/>
                </a:defRPr>
              </a:lvl1pPr>
              <a:lvl2pPr marL="742950" indent="-285750" algn="l" defTabSz="914400" rtl="0" eaLnBrk="1" latinLnBrk="0" hangingPunct="1">
                <a:spcBef>
                  <a:spcPct val="20000"/>
                </a:spcBef>
                <a:buFont typeface="Arial" pitchFamily="34" charset="0"/>
                <a:buChar char="•"/>
                <a:defRPr sz="2400" b="0" i="0" kern="1200">
                  <a:solidFill>
                    <a:schemeClr val="tx1">
                      <a:lumMod val="85000"/>
                      <a:lumOff val="15000"/>
                    </a:schemeClr>
                  </a:solidFill>
                  <a:latin typeface="Source Sans Pro Light" charset="0"/>
                  <a:ea typeface="Source Sans Pro Light" charset="0"/>
                  <a:cs typeface="Source Sans Pro Light" charset="0"/>
                </a:defRPr>
              </a:lvl2pPr>
              <a:lvl3pPr marL="11430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3pPr>
              <a:lvl4pPr marL="16002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4pPr>
              <a:lvl5pPr marL="2057400" indent="-228600" algn="l" defTabSz="914400" rtl="0" eaLnBrk="1" latinLnBrk="0" hangingPunct="1">
                <a:spcBef>
                  <a:spcPct val="20000"/>
                </a:spcBef>
                <a:buFont typeface="Arial" pitchFamily="34" charset="0"/>
                <a:buChar char="»"/>
                <a:defRPr sz="2000" b="0" i="0" kern="1200">
                  <a:solidFill>
                    <a:schemeClr val="tx1">
                      <a:lumMod val="85000"/>
                      <a:lumOff val="15000"/>
                    </a:schemeClr>
                  </a:solidFill>
                  <a:latin typeface="Source Sans Pro Light" charset="0"/>
                  <a:ea typeface="Source Sans Pro Light" charset="0"/>
                  <a:cs typeface="Source Sans Pro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dirty="0">
                  <a:latin typeface="Gill Sans MT" panose="020B0502020104020203" pitchFamily="34" charset="0"/>
                  <a:ea typeface="OfficinaSanITCMedium" charset="0"/>
                  <a:cs typeface="OfficinaSanITCMedium" charset="0"/>
                </a:rPr>
                <a:t> </a:t>
              </a:r>
              <a:r>
                <a:rPr lang="en-US" sz="1600" dirty="0" smtClean="0">
                  <a:latin typeface="Gill Sans MT" panose="020B0502020104020203" pitchFamily="34" charset="0"/>
                  <a:ea typeface="OfficinaSanITCMedium" charset="0"/>
                  <a:cs typeface="OfficinaSanITCMedium" charset="0"/>
                </a:rPr>
                <a:t>% of Total Electricity Generation</a:t>
              </a:r>
              <a:endParaRPr lang="en-US" sz="1200" dirty="0">
                <a:latin typeface="Gill Sans MT" panose="020B0502020104020203" pitchFamily="34" charset="0"/>
                <a:ea typeface="OfficinaSanITCMedium" charset="0"/>
                <a:cs typeface="OfficinaSanITCMedium" charset="0"/>
              </a:endParaRPr>
            </a:p>
          </p:txBody>
        </p:sp>
      </p:grpSp>
      <p:sp>
        <p:nvSpPr>
          <p:cNvPr id="7" name="TextBox 6"/>
          <p:cNvSpPr txBox="1"/>
          <p:nvPr/>
        </p:nvSpPr>
        <p:spPr>
          <a:xfrm>
            <a:off x="467298" y="4220840"/>
            <a:ext cx="3332887" cy="1862048"/>
          </a:xfrm>
          <a:prstGeom prst="rect">
            <a:avLst/>
          </a:prstGeom>
          <a:noFill/>
        </p:spPr>
        <p:txBody>
          <a:bodyPr wrap="square" rtlCol="0">
            <a:spAutoFit/>
          </a:bodyPr>
          <a:lstStyle/>
          <a:p>
            <a:pPr>
              <a:spcAft>
                <a:spcPts val="600"/>
              </a:spcAft>
            </a:pPr>
            <a:r>
              <a:rPr lang="en-US" sz="2000" dirty="0" smtClean="0">
                <a:solidFill>
                  <a:srgbClr val="C00000"/>
                </a:solidFill>
                <a:latin typeface="Gill Sans MT" panose="020B0502020104020203" pitchFamily="34" charset="0"/>
              </a:rPr>
              <a:t>DROUGHT IMPACTS</a:t>
            </a:r>
          </a:p>
          <a:p>
            <a:pPr marL="342900" indent="-342900">
              <a:spcAft>
                <a:spcPts val="1200"/>
              </a:spcAft>
              <a:buFont typeface="Arial" panose="020B0604020202020204" pitchFamily="34" charset="0"/>
              <a:buChar char="•"/>
            </a:pPr>
            <a:r>
              <a:rPr lang="en-US" sz="2000" dirty="0" smtClean="0">
                <a:latin typeface="Gill Sans MT" panose="020B0502020104020203" pitchFamily="34" charset="0"/>
              </a:rPr>
              <a:t>1:1 replacement of hydro with natural gas</a:t>
            </a:r>
          </a:p>
          <a:p>
            <a:pPr marL="342900" indent="-342900">
              <a:buFont typeface="Arial" panose="020B0604020202020204" pitchFamily="34" charset="0"/>
              <a:buChar char="•"/>
            </a:pPr>
            <a:r>
              <a:rPr lang="en-US" sz="2000" dirty="0" smtClean="0">
                <a:latin typeface="Gill Sans MT" panose="020B0502020104020203" pitchFamily="34" charset="0"/>
              </a:rPr>
              <a:t>Higher groundwater pumping energy</a:t>
            </a:r>
            <a:endParaRPr lang="en-US" sz="2000" dirty="0">
              <a:latin typeface="Gill Sans MT" panose="020B0502020104020203" pitchFamily="34" charset="0"/>
            </a:endParaRPr>
          </a:p>
        </p:txBody>
      </p:sp>
      <p:pic>
        <p:nvPicPr>
          <p:cNvPr id="65" name="Picture 64"/>
          <p:cNvPicPr>
            <a:picLocks noChangeAspect="1"/>
          </p:cNvPicPr>
          <p:nvPr/>
        </p:nvPicPr>
        <p:blipFill>
          <a:blip r:embed="rId6"/>
          <a:stretch>
            <a:fillRect/>
          </a:stretch>
        </p:blipFill>
        <p:spPr>
          <a:xfrm>
            <a:off x="4003302" y="855682"/>
            <a:ext cx="4499238" cy="3237257"/>
          </a:xfrm>
          <a:prstGeom prst="rect">
            <a:avLst/>
          </a:prstGeom>
        </p:spPr>
      </p:pic>
      <p:pic>
        <p:nvPicPr>
          <p:cNvPr id="67" name="Picture 66"/>
          <p:cNvPicPr>
            <a:picLocks noChangeAspect="1"/>
          </p:cNvPicPr>
          <p:nvPr/>
        </p:nvPicPr>
        <p:blipFill>
          <a:blip r:embed="rId7"/>
          <a:stretch>
            <a:fillRect/>
          </a:stretch>
        </p:blipFill>
        <p:spPr>
          <a:xfrm>
            <a:off x="717173" y="2876718"/>
            <a:ext cx="2335334" cy="1054976"/>
          </a:xfrm>
          <a:prstGeom prst="rect">
            <a:avLst/>
          </a:prstGeom>
        </p:spPr>
      </p:pic>
      <p:sp>
        <p:nvSpPr>
          <p:cNvPr id="4" name="TextBox 3"/>
          <p:cNvSpPr txBox="1"/>
          <p:nvPr/>
        </p:nvSpPr>
        <p:spPr>
          <a:xfrm>
            <a:off x="626623" y="1110072"/>
            <a:ext cx="1150636" cy="923330"/>
          </a:xfrm>
          <a:prstGeom prst="rect">
            <a:avLst/>
          </a:prstGeom>
          <a:noFill/>
        </p:spPr>
        <p:txBody>
          <a:bodyPr wrap="none" rtlCol="0">
            <a:spAutoFit/>
          </a:bodyPr>
          <a:lstStyle/>
          <a:p>
            <a:pPr algn="ctr"/>
            <a:r>
              <a:rPr lang="en-US" dirty="0" smtClean="0">
                <a:solidFill>
                  <a:schemeClr val="bg1"/>
                </a:solidFill>
                <a:effectLst>
                  <a:outerShdw blurRad="38100" dist="38100" dir="2700000" algn="tl">
                    <a:srgbClr val="000000">
                      <a:alpha val="43137"/>
                    </a:srgbClr>
                  </a:outerShdw>
                </a:effectLst>
                <a:latin typeface="Gill Sans MT" panose="020B0502020104020203" pitchFamily="34" charset="0"/>
              </a:rPr>
              <a:t>California </a:t>
            </a:r>
          </a:p>
          <a:p>
            <a:pPr algn="ctr"/>
            <a:r>
              <a:rPr lang="en-US" dirty="0" smtClean="0">
                <a:solidFill>
                  <a:schemeClr val="bg1"/>
                </a:solidFill>
                <a:effectLst>
                  <a:outerShdw blurRad="38100" dist="38100" dir="2700000" algn="tl">
                    <a:srgbClr val="000000">
                      <a:alpha val="43137"/>
                    </a:srgbClr>
                  </a:outerShdw>
                </a:effectLst>
                <a:latin typeface="Gill Sans MT" panose="020B0502020104020203" pitchFamily="34" charset="0"/>
              </a:rPr>
              <a:t>Mix </a:t>
            </a:r>
          </a:p>
          <a:p>
            <a:pPr algn="ctr"/>
            <a:r>
              <a:rPr lang="en-US" dirty="0" smtClean="0">
                <a:solidFill>
                  <a:schemeClr val="bg1"/>
                </a:solidFill>
                <a:effectLst>
                  <a:outerShdw blurRad="38100" dist="38100" dir="2700000" algn="tl">
                    <a:srgbClr val="000000">
                      <a:alpha val="43137"/>
                    </a:srgbClr>
                  </a:outerShdw>
                </a:effectLst>
                <a:latin typeface="Gill Sans MT" panose="020B0502020104020203" pitchFamily="34" charset="0"/>
              </a:rPr>
              <a:t>(2015)</a:t>
            </a:r>
            <a:endParaRPr lang="en-US"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5" name="Oval 4"/>
          <p:cNvSpPr/>
          <p:nvPr/>
        </p:nvSpPr>
        <p:spPr>
          <a:xfrm>
            <a:off x="717173" y="3274929"/>
            <a:ext cx="182940" cy="1828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28929" y="3215567"/>
            <a:ext cx="638316" cy="307777"/>
          </a:xfrm>
          <a:prstGeom prst="rect">
            <a:avLst/>
          </a:prstGeom>
          <a:solidFill>
            <a:schemeClr val="bg1"/>
          </a:solidFill>
        </p:spPr>
        <p:txBody>
          <a:bodyPr wrap="none" rtlCol="0">
            <a:spAutoFit/>
          </a:bodyPr>
          <a:lstStyle/>
          <a:p>
            <a:r>
              <a:rPr lang="en-US" sz="1400" dirty="0" smtClean="0">
                <a:latin typeface="Gill Sans MT" panose="020B0502020104020203" pitchFamily="34" charset="0"/>
              </a:rPr>
              <a:t>Other</a:t>
            </a:r>
            <a:endParaRPr lang="en-US" sz="1400" dirty="0">
              <a:latin typeface="Gill Sans MT" panose="020B0502020104020203" pitchFamily="34" charset="0"/>
            </a:endParaRPr>
          </a:p>
        </p:txBody>
      </p:sp>
    </p:spTree>
    <p:extLst>
      <p:ext uri="{BB962C8B-B14F-4D97-AF65-F5344CB8AC3E}">
        <p14:creationId xmlns:p14="http://schemas.microsoft.com/office/powerpoint/2010/main" val="410116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608" y="1070945"/>
            <a:ext cx="5343715" cy="1938992"/>
          </a:xfrm>
          <a:prstGeom prst="rect">
            <a:avLst/>
          </a:prstGeom>
          <a:noFill/>
        </p:spPr>
        <p:txBody>
          <a:bodyPr wrap="square" rtlCol="0">
            <a:spAutoFit/>
          </a:bodyPr>
          <a:lstStyle/>
          <a:p>
            <a:pPr>
              <a:spcAft>
                <a:spcPts val="600"/>
              </a:spcAft>
            </a:pPr>
            <a:r>
              <a:rPr lang="en-US" sz="2000" dirty="0" smtClean="0">
                <a:latin typeface="Gill Sans MT" panose="020B0502020104020203" pitchFamily="34" charset="0"/>
              </a:rPr>
              <a:t>Irrigation districts</a:t>
            </a:r>
          </a:p>
          <a:p>
            <a:pPr>
              <a:spcAft>
                <a:spcPts val="600"/>
              </a:spcAft>
            </a:pPr>
            <a:r>
              <a:rPr lang="en-US" sz="2000" dirty="0" smtClean="0">
                <a:latin typeface="Gill Sans MT" panose="020B0502020104020203" pitchFamily="34" charset="0"/>
              </a:rPr>
              <a:t>Growers</a:t>
            </a:r>
          </a:p>
          <a:p>
            <a:pPr>
              <a:spcAft>
                <a:spcPts val="600"/>
              </a:spcAft>
            </a:pPr>
            <a:r>
              <a:rPr lang="en-US" sz="2000" dirty="0" smtClean="0">
                <a:latin typeface="Gill Sans MT" panose="020B0502020104020203" pitchFamily="34" charset="0"/>
              </a:rPr>
              <a:t>Environment &amp; Conservation</a:t>
            </a:r>
            <a:endParaRPr lang="en-US" sz="2000" dirty="0">
              <a:latin typeface="Gill Sans MT" panose="020B0502020104020203" pitchFamily="34" charset="0"/>
            </a:endParaRPr>
          </a:p>
          <a:p>
            <a:pPr>
              <a:spcAft>
                <a:spcPts val="600"/>
              </a:spcAft>
            </a:pPr>
            <a:r>
              <a:rPr lang="en-US" sz="2000" dirty="0" smtClean="0">
                <a:latin typeface="Gill Sans MT" panose="020B0502020104020203" pitchFamily="34" charset="0"/>
              </a:rPr>
              <a:t>Electric utilities </a:t>
            </a:r>
          </a:p>
          <a:p>
            <a:pPr>
              <a:spcAft>
                <a:spcPts val="600"/>
              </a:spcAft>
            </a:pPr>
            <a:r>
              <a:rPr lang="en-US" sz="2000" dirty="0" smtClean="0">
                <a:latin typeface="Gill Sans MT" panose="020B0502020104020203" pitchFamily="34" charset="0"/>
              </a:rPr>
              <a:t>Retail electricity customers </a:t>
            </a:r>
            <a:endParaRPr lang="en-US" sz="2000" dirty="0">
              <a:latin typeface="Gill Sans MT" panose="020B0502020104020203" pitchFamily="34" charset="0"/>
            </a:endParaRPr>
          </a:p>
        </p:txBody>
      </p:sp>
      <p:cxnSp>
        <p:nvCxnSpPr>
          <p:cNvPr id="4" name="Straight Connector 3"/>
          <p:cNvCxnSpPr/>
          <p:nvPr/>
        </p:nvCxnSpPr>
        <p:spPr>
          <a:xfrm>
            <a:off x="522513" y="892707"/>
            <a:ext cx="8001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425608" y="306138"/>
            <a:ext cx="8412480" cy="81525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Gill Sans MT" panose="020B0502020104020203" pitchFamily="34" charset="0"/>
              </a:rPr>
              <a:t>Risks for Stakeholders</a:t>
            </a:r>
            <a:endParaRPr lang="en-US" sz="2800" dirty="0">
              <a:latin typeface="Gill Sans MT" panose="020B0502020104020203" pitchFamily="34" charset="0"/>
            </a:endParaRPr>
          </a:p>
        </p:txBody>
      </p:sp>
      <p:cxnSp>
        <p:nvCxnSpPr>
          <p:cNvPr id="6" name="Straight Connector 5"/>
          <p:cNvCxnSpPr/>
          <p:nvPr/>
        </p:nvCxnSpPr>
        <p:spPr>
          <a:xfrm>
            <a:off x="522513" y="4421354"/>
            <a:ext cx="8001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460375" y="3844666"/>
            <a:ext cx="8412480" cy="81525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Gill Sans MT" panose="020B0502020104020203" pitchFamily="34" charset="0"/>
              </a:rPr>
              <a:t>Interest of Key Policy Makers</a:t>
            </a:r>
            <a:endParaRPr lang="en-US" sz="2800" dirty="0">
              <a:latin typeface="Gill Sans MT" panose="020B0502020104020203" pitchFamily="34" charset="0"/>
            </a:endParaRPr>
          </a:p>
        </p:txBody>
      </p:sp>
      <p:sp>
        <p:nvSpPr>
          <p:cNvPr id="8" name="TextBox 7"/>
          <p:cNvSpPr txBox="1"/>
          <p:nvPr/>
        </p:nvSpPr>
        <p:spPr>
          <a:xfrm>
            <a:off x="425608" y="4650845"/>
            <a:ext cx="5343715" cy="1554272"/>
          </a:xfrm>
          <a:prstGeom prst="rect">
            <a:avLst/>
          </a:prstGeom>
          <a:noFill/>
        </p:spPr>
        <p:txBody>
          <a:bodyPr wrap="square" rtlCol="0">
            <a:spAutoFit/>
          </a:bodyPr>
          <a:lstStyle/>
          <a:p>
            <a:pPr>
              <a:spcAft>
                <a:spcPts val="600"/>
              </a:spcAft>
            </a:pPr>
            <a:r>
              <a:rPr lang="en-US" sz="2000" dirty="0" smtClean="0">
                <a:latin typeface="Gill Sans MT" panose="020B0502020104020203" pitchFamily="34" charset="0"/>
              </a:rPr>
              <a:t>California Department of Water Resources</a:t>
            </a:r>
          </a:p>
          <a:p>
            <a:pPr>
              <a:spcAft>
                <a:spcPts val="600"/>
              </a:spcAft>
            </a:pPr>
            <a:r>
              <a:rPr lang="en-US" sz="2000" dirty="0" smtClean="0">
                <a:latin typeface="Gill Sans MT" panose="020B0502020104020203" pitchFamily="34" charset="0"/>
              </a:rPr>
              <a:t>Public Policy Institute of California</a:t>
            </a:r>
          </a:p>
          <a:p>
            <a:pPr>
              <a:spcAft>
                <a:spcPts val="600"/>
              </a:spcAft>
            </a:pPr>
            <a:r>
              <a:rPr lang="en-US" sz="2000" dirty="0" smtClean="0">
                <a:latin typeface="Gill Sans MT" panose="020B0502020104020203" pitchFamily="34" charset="0"/>
              </a:rPr>
              <a:t>California Energy Commission</a:t>
            </a:r>
          </a:p>
          <a:p>
            <a:pPr>
              <a:spcAft>
                <a:spcPts val="600"/>
              </a:spcAft>
            </a:pPr>
            <a:r>
              <a:rPr lang="en-US" sz="2000" dirty="0" smtClean="0">
                <a:latin typeface="Gill Sans MT" panose="020B0502020104020203" pitchFamily="34" charset="0"/>
              </a:rPr>
              <a:t>California Independent System Operator</a:t>
            </a:r>
          </a:p>
        </p:txBody>
      </p:sp>
      <p:pic>
        <p:nvPicPr>
          <p:cNvPr id="3" name="Picture 2"/>
          <p:cNvPicPr>
            <a:picLocks noChangeAspect="1"/>
          </p:cNvPicPr>
          <p:nvPr/>
        </p:nvPicPr>
        <p:blipFill>
          <a:blip r:embed="rId3"/>
          <a:stretch>
            <a:fillRect/>
          </a:stretch>
        </p:blipFill>
        <p:spPr>
          <a:xfrm>
            <a:off x="3786925" y="1104775"/>
            <a:ext cx="1427942" cy="837069"/>
          </a:xfrm>
          <a:prstGeom prst="rect">
            <a:avLst/>
          </a:prstGeom>
        </p:spPr>
      </p:pic>
      <p:sp>
        <p:nvSpPr>
          <p:cNvPr id="9" name="AutoShape 2" descr="Image result for PG&am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4"/>
          <a:stretch>
            <a:fillRect/>
          </a:stretch>
        </p:blipFill>
        <p:spPr>
          <a:xfrm>
            <a:off x="3927944" y="2335024"/>
            <a:ext cx="2670322" cy="676563"/>
          </a:xfrm>
          <a:prstGeom prst="rect">
            <a:avLst/>
          </a:prstGeom>
        </p:spPr>
      </p:pic>
      <p:pic>
        <p:nvPicPr>
          <p:cNvPr id="11" name="Picture 10"/>
          <p:cNvPicPr>
            <a:picLocks noChangeAspect="1"/>
          </p:cNvPicPr>
          <p:nvPr/>
        </p:nvPicPr>
        <p:blipFill>
          <a:blip r:embed="rId5"/>
          <a:stretch>
            <a:fillRect/>
          </a:stretch>
        </p:blipFill>
        <p:spPr>
          <a:xfrm>
            <a:off x="6160207" y="3288745"/>
            <a:ext cx="2089534" cy="665109"/>
          </a:xfrm>
          <a:prstGeom prst="rect">
            <a:avLst/>
          </a:prstGeom>
        </p:spPr>
      </p:pic>
      <p:pic>
        <p:nvPicPr>
          <p:cNvPr id="1028" name="Picture 4" descr="http://www.sun-world.com/wp-content/uploads/2015/05/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4804" y="1796861"/>
            <a:ext cx="1695450" cy="10763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598270" y="1092215"/>
            <a:ext cx="1484142" cy="923330"/>
          </a:xfrm>
          <a:prstGeom prst="rect">
            <a:avLst/>
          </a:prstGeom>
          <a:solidFill>
            <a:srgbClr val="0099FF"/>
          </a:solidFill>
        </p:spPr>
        <p:txBody>
          <a:bodyPr wrap="square" rtlCol="0">
            <a:spAutoFit/>
          </a:bodyPr>
          <a:lstStyle/>
          <a:p>
            <a:pPr algn="ctr"/>
            <a:r>
              <a:rPr lang="en-US" dirty="0" smtClean="0">
                <a:solidFill>
                  <a:schemeClr val="bg1"/>
                </a:solidFill>
                <a:latin typeface="Gill Sans MT" panose="020B0502020104020203" pitchFamily="34" charset="0"/>
              </a:rPr>
              <a:t>K</a:t>
            </a:r>
            <a:r>
              <a:rPr lang="en-US" sz="1400" dirty="0" smtClean="0">
                <a:solidFill>
                  <a:schemeClr val="bg1"/>
                </a:solidFill>
                <a:latin typeface="Gill Sans MT" panose="020B0502020104020203" pitchFamily="34" charset="0"/>
              </a:rPr>
              <a:t>ERN</a:t>
            </a:r>
          </a:p>
          <a:p>
            <a:pPr algn="ctr"/>
            <a:r>
              <a:rPr lang="en-US" dirty="0" smtClean="0">
                <a:solidFill>
                  <a:schemeClr val="bg1"/>
                </a:solidFill>
                <a:latin typeface="Gill Sans MT" panose="020B0502020104020203" pitchFamily="34" charset="0"/>
              </a:rPr>
              <a:t>W</a:t>
            </a:r>
            <a:r>
              <a:rPr lang="en-US" sz="1400" dirty="0" smtClean="0">
                <a:solidFill>
                  <a:schemeClr val="bg1"/>
                </a:solidFill>
                <a:latin typeface="Gill Sans MT" panose="020B0502020104020203" pitchFamily="34" charset="0"/>
              </a:rPr>
              <a:t>ATER </a:t>
            </a:r>
            <a:r>
              <a:rPr lang="en-US" dirty="0" smtClean="0">
                <a:solidFill>
                  <a:schemeClr val="bg1"/>
                </a:solidFill>
                <a:latin typeface="Gill Sans MT" panose="020B0502020104020203" pitchFamily="34" charset="0"/>
              </a:rPr>
              <a:t>B</a:t>
            </a:r>
            <a:r>
              <a:rPr lang="en-US" sz="1400" dirty="0" smtClean="0">
                <a:solidFill>
                  <a:schemeClr val="bg1"/>
                </a:solidFill>
                <a:latin typeface="Gill Sans MT" panose="020B0502020104020203" pitchFamily="34" charset="0"/>
              </a:rPr>
              <a:t>ANK</a:t>
            </a:r>
          </a:p>
          <a:p>
            <a:pPr algn="ctr"/>
            <a:r>
              <a:rPr lang="en-US" dirty="0" smtClean="0">
                <a:solidFill>
                  <a:schemeClr val="bg1"/>
                </a:solidFill>
                <a:latin typeface="Gill Sans MT" panose="020B0502020104020203" pitchFamily="34" charset="0"/>
              </a:rPr>
              <a:t>A</a:t>
            </a:r>
            <a:r>
              <a:rPr lang="en-US" sz="1400" dirty="0" smtClean="0">
                <a:solidFill>
                  <a:schemeClr val="bg1"/>
                </a:solidFill>
                <a:latin typeface="Gill Sans MT" panose="020B0502020104020203" pitchFamily="34" charset="0"/>
              </a:rPr>
              <a:t>UTHORITY</a:t>
            </a:r>
            <a:endParaRPr lang="en-US" sz="1400" dirty="0">
              <a:solidFill>
                <a:schemeClr val="bg1"/>
              </a:solidFill>
              <a:latin typeface="Gill Sans MT" panose="020B0502020104020203" pitchFamily="34" charset="0"/>
            </a:endParaRPr>
          </a:p>
        </p:txBody>
      </p:sp>
      <p:sp>
        <p:nvSpPr>
          <p:cNvPr id="13" name="AutoShape 6" descr="Image result for california department of water resourc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 name="AutoShape 8" descr="Image result for california energy commiss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Gill Sans MT" panose="020B0502020104020203" pitchFamily="34" charset="0"/>
            </a:endParaRPr>
          </a:p>
        </p:txBody>
      </p:sp>
      <p:pic>
        <p:nvPicPr>
          <p:cNvPr id="16" name="Picture 15"/>
          <p:cNvPicPr>
            <a:picLocks noChangeAspect="1"/>
          </p:cNvPicPr>
          <p:nvPr/>
        </p:nvPicPr>
        <p:blipFill>
          <a:blip r:embed="rId7"/>
          <a:stretch>
            <a:fillRect/>
          </a:stretch>
        </p:blipFill>
        <p:spPr>
          <a:xfrm>
            <a:off x="5343188" y="4484849"/>
            <a:ext cx="1255078" cy="1255078"/>
          </a:xfrm>
          <a:prstGeom prst="rect">
            <a:avLst/>
          </a:prstGeom>
        </p:spPr>
      </p:pic>
      <p:pic>
        <p:nvPicPr>
          <p:cNvPr id="18" name="Picture 17"/>
          <p:cNvPicPr>
            <a:picLocks noChangeAspect="1"/>
          </p:cNvPicPr>
          <p:nvPr/>
        </p:nvPicPr>
        <p:blipFill>
          <a:blip r:embed="rId8"/>
          <a:stretch>
            <a:fillRect/>
          </a:stretch>
        </p:blipFill>
        <p:spPr>
          <a:xfrm>
            <a:off x="6826479" y="4940337"/>
            <a:ext cx="2169132" cy="742072"/>
          </a:xfrm>
          <a:prstGeom prst="rect">
            <a:avLst/>
          </a:prstGeom>
        </p:spPr>
      </p:pic>
      <p:sp>
        <p:nvSpPr>
          <p:cNvPr id="19" name="AutoShape 2" descr="Image result for CAIS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Gill Sans MT" panose="020B0502020104020203" pitchFamily="34" charset="0"/>
            </a:endParaRPr>
          </a:p>
        </p:txBody>
      </p:sp>
      <p:pic>
        <p:nvPicPr>
          <p:cNvPr id="20" name="Picture 19"/>
          <p:cNvPicPr>
            <a:picLocks noChangeAspect="1"/>
          </p:cNvPicPr>
          <p:nvPr/>
        </p:nvPicPr>
        <p:blipFill>
          <a:blip r:embed="rId9"/>
          <a:stretch>
            <a:fillRect/>
          </a:stretch>
        </p:blipFill>
        <p:spPr>
          <a:xfrm>
            <a:off x="6340341" y="5797445"/>
            <a:ext cx="2540174" cy="864319"/>
          </a:xfrm>
          <a:prstGeom prst="rect">
            <a:avLst/>
          </a:prstGeom>
        </p:spPr>
      </p:pic>
      <p:pic>
        <p:nvPicPr>
          <p:cNvPr id="14" name="Picture 13"/>
          <p:cNvPicPr>
            <a:picLocks noChangeAspect="1"/>
          </p:cNvPicPr>
          <p:nvPr/>
        </p:nvPicPr>
        <p:blipFill>
          <a:blip r:embed="rId10"/>
          <a:stretch>
            <a:fillRect/>
          </a:stretch>
        </p:blipFill>
        <p:spPr>
          <a:xfrm>
            <a:off x="5035774" y="5707198"/>
            <a:ext cx="908333" cy="908333"/>
          </a:xfrm>
          <a:prstGeom prst="rect">
            <a:avLst/>
          </a:prstGeom>
        </p:spPr>
      </p:pic>
    </p:spTree>
    <p:extLst>
      <p:ext uri="{BB962C8B-B14F-4D97-AF65-F5344CB8AC3E}">
        <p14:creationId xmlns:p14="http://schemas.microsoft.com/office/powerpoint/2010/main" val="13165710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463" r="3539"/>
          <a:stretch/>
        </p:blipFill>
        <p:spPr>
          <a:xfrm>
            <a:off x="175506" y="1103859"/>
            <a:ext cx="8782760" cy="5317191"/>
          </a:xfrm>
          <a:prstGeom prst="rect">
            <a:avLst/>
          </a:prstGeom>
        </p:spPr>
      </p:pic>
      <p:sp>
        <p:nvSpPr>
          <p:cNvPr id="9" name="Title 1"/>
          <p:cNvSpPr txBox="1">
            <a:spLocks/>
          </p:cNvSpPr>
          <p:nvPr/>
        </p:nvSpPr>
        <p:spPr>
          <a:xfrm>
            <a:off x="1391478" y="377675"/>
            <a:ext cx="8412480" cy="81525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rgbClr val="C00000"/>
                </a:solidFill>
                <a:latin typeface="Gill Sans MT" panose="020B0502020104020203" pitchFamily="34" charset="0"/>
              </a:rPr>
              <a:t>Systems Dynamics Simulation Model</a:t>
            </a:r>
            <a:endParaRPr lang="en-US" sz="3200" dirty="0">
              <a:solidFill>
                <a:srgbClr val="C00000"/>
              </a:solidFill>
              <a:latin typeface="Gill Sans MT" panose="020B0502020104020203" pitchFamily="34" charset="0"/>
            </a:endParaRPr>
          </a:p>
        </p:txBody>
      </p:sp>
      <p:sp>
        <p:nvSpPr>
          <p:cNvPr id="2" name="Oval 1"/>
          <p:cNvSpPr/>
          <p:nvPr/>
        </p:nvSpPr>
        <p:spPr>
          <a:xfrm>
            <a:off x="71849" y="1669774"/>
            <a:ext cx="2846279" cy="4094922"/>
          </a:xfrm>
          <a:prstGeom prst="ellipse">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60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1520500" y="4732523"/>
            <a:ext cx="5963479" cy="1134219"/>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5951181" y="3453684"/>
            <a:ext cx="2230711" cy="1134219"/>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184127" y="3453684"/>
            <a:ext cx="2636227" cy="1134219"/>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886938" y="3453684"/>
            <a:ext cx="2166362" cy="113421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17766" y="3725471"/>
            <a:ext cx="1853392" cy="523220"/>
          </a:xfrm>
          <a:prstGeom prst="rect">
            <a:avLst/>
          </a:prstGeom>
          <a:noFill/>
        </p:spPr>
        <p:txBody>
          <a:bodyPr wrap="none" rtlCol="0">
            <a:spAutoFit/>
          </a:bodyPr>
          <a:lstStyle/>
          <a:p>
            <a:r>
              <a:rPr lang="en-US" sz="2800" dirty="0" smtClean="0">
                <a:latin typeface="Gill Sans MT" panose="020B0502020104020203" pitchFamily="34" charset="0"/>
              </a:rPr>
              <a:t>Engineering</a:t>
            </a:r>
            <a:endParaRPr lang="en-US" sz="2800" dirty="0">
              <a:latin typeface="Gill Sans MT" panose="020B0502020104020203" pitchFamily="34" charset="0"/>
            </a:endParaRPr>
          </a:p>
        </p:txBody>
      </p:sp>
      <p:sp>
        <p:nvSpPr>
          <p:cNvPr id="25" name="TextBox 24"/>
          <p:cNvSpPr txBox="1"/>
          <p:nvPr/>
        </p:nvSpPr>
        <p:spPr>
          <a:xfrm>
            <a:off x="3389056" y="3543739"/>
            <a:ext cx="2366417" cy="954107"/>
          </a:xfrm>
          <a:prstGeom prst="rect">
            <a:avLst/>
          </a:prstGeom>
          <a:noFill/>
        </p:spPr>
        <p:txBody>
          <a:bodyPr wrap="none" rtlCol="0">
            <a:spAutoFit/>
          </a:bodyPr>
          <a:lstStyle/>
          <a:p>
            <a:r>
              <a:rPr lang="en-US" sz="2800" dirty="0" smtClean="0">
                <a:latin typeface="Gill Sans MT" panose="020B0502020104020203" pitchFamily="34" charset="0"/>
              </a:rPr>
              <a:t>Environmental </a:t>
            </a:r>
          </a:p>
          <a:p>
            <a:r>
              <a:rPr lang="en-US" sz="2800" dirty="0" smtClean="0">
                <a:latin typeface="Gill Sans MT" panose="020B0502020104020203" pitchFamily="34" charset="0"/>
              </a:rPr>
              <a:t>Science</a:t>
            </a:r>
            <a:endParaRPr lang="en-US" sz="2800" dirty="0">
              <a:latin typeface="Gill Sans MT" panose="020B0502020104020203" pitchFamily="34" charset="0"/>
            </a:endParaRPr>
          </a:p>
        </p:txBody>
      </p:sp>
      <p:sp>
        <p:nvSpPr>
          <p:cNvPr id="27" name="TextBox 26"/>
          <p:cNvSpPr txBox="1"/>
          <p:nvPr/>
        </p:nvSpPr>
        <p:spPr>
          <a:xfrm>
            <a:off x="1723719" y="4822578"/>
            <a:ext cx="6547347" cy="954107"/>
          </a:xfrm>
          <a:prstGeom prst="rect">
            <a:avLst/>
          </a:prstGeom>
          <a:noFill/>
        </p:spPr>
        <p:txBody>
          <a:bodyPr wrap="square" rtlCol="0">
            <a:spAutoFit/>
          </a:bodyPr>
          <a:lstStyle/>
          <a:p>
            <a:r>
              <a:rPr lang="en-US" sz="2800" dirty="0" smtClean="0">
                <a:latin typeface="Gill Sans MT" panose="020B0502020104020203" pitchFamily="34" charset="0"/>
              </a:rPr>
              <a:t>Computational modeling, Statistics, &amp; Operations Research</a:t>
            </a:r>
            <a:endParaRPr lang="en-US" sz="2800" dirty="0">
              <a:latin typeface="Gill Sans MT" panose="020B0502020104020203" pitchFamily="34" charset="0"/>
            </a:endParaRPr>
          </a:p>
        </p:txBody>
      </p:sp>
      <p:sp>
        <p:nvSpPr>
          <p:cNvPr id="28" name="TextBox 27"/>
          <p:cNvSpPr txBox="1"/>
          <p:nvPr/>
        </p:nvSpPr>
        <p:spPr>
          <a:xfrm>
            <a:off x="600875" y="444260"/>
            <a:ext cx="8125942" cy="584775"/>
          </a:xfrm>
          <a:prstGeom prst="rect">
            <a:avLst/>
          </a:prstGeom>
          <a:noFill/>
        </p:spPr>
        <p:txBody>
          <a:bodyPr wrap="none" rtlCol="0">
            <a:spAutoFit/>
          </a:bodyPr>
          <a:lstStyle/>
          <a:p>
            <a:r>
              <a:rPr lang="en-US" sz="3200" dirty="0" smtClean="0">
                <a:solidFill>
                  <a:srgbClr val="C00000"/>
                </a:solidFill>
                <a:latin typeface="Gill Sans MT" panose="020B0502020104020203" pitchFamily="34" charset="0"/>
              </a:rPr>
              <a:t>Multi-disciplinary Study of “Systems of Systems”</a:t>
            </a:r>
            <a:endParaRPr lang="en-US" sz="3200" dirty="0">
              <a:solidFill>
                <a:srgbClr val="C00000"/>
              </a:solidFill>
              <a:latin typeface="Gill Sans MT" panose="020B0502020104020203" pitchFamily="34" charset="0"/>
            </a:endParaRPr>
          </a:p>
        </p:txBody>
      </p:sp>
      <p:sp>
        <p:nvSpPr>
          <p:cNvPr id="29" name="TextBox 28"/>
          <p:cNvSpPr txBox="1"/>
          <p:nvPr/>
        </p:nvSpPr>
        <p:spPr>
          <a:xfrm>
            <a:off x="6209967" y="3543739"/>
            <a:ext cx="1749197" cy="954107"/>
          </a:xfrm>
          <a:prstGeom prst="rect">
            <a:avLst/>
          </a:prstGeom>
          <a:noFill/>
        </p:spPr>
        <p:txBody>
          <a:bodyPr wrap="none" rtlCol="0">
            <a:spAutoFit/>
          </a:bodyPr>
          <a:lstStyle/>
          <a:p>
            <a:r>
              <a:rPr lang="en-US" sz="2800" dirty="0" smtClean="0">
                <a:latin typeface="Gill Sans MT" panose="020B0502020104020203" pitchFamily="34" charset="0"/>
              </a:rPr>
              <a:t>Finance &amp; </a:t>
            </a:r>
          </a:p>
          <a:p>
            <a:r>
              <a:rPr lang="en-US" sz="2800" dirty="0" smtClean="0">
                <a:latin typeface="Gill Sans MT" panose="020B0502020104020203" pitchFamily="34" charset="0"/>
              </a:rPr>
              <a:t>Economics</a:t>
            </a:r>
            <a:endParaRPr lang="en-US" sz="2800" dirty="0">
              <a:latin typeface="Gill Sans MT" panose="020B0502020104020203" pitchFamily="34" charset="0"/>
            </a:endParaRPr>
          </a:p>
        </p:txBody>
      </p:sp>
      <p:sp>
        <p:nvSpPr>
          <p:cNvPr id="13" name="TextBox 12"/>
          <p:cNvSpPr txBox="1"/>
          <p:nvPr/>
        </p:nvSpPr>
        <p:spPr>
          <a:xfrm>
            <a:off x="-6028" y="1494646"/>
            <a:ext cx="9016533" cy="954107"/>
          </a:xfrm>
          <a:prstGeom prst="rect">
            <a:avLst/>
          </a:prstGeom>
          <a:noFill/>
        </p:spPr>
        <p:txBody>
          <a:bodyPr wrap="square" rtlCol="0">
            <a:spAutoFit/>
          </a:bodyPr>
          <a:lstStyle/>
          <a:p>
            <a:pPr algn="ctr">
              <a:spcAft>
                <a:spcPts val="1800"/>
              </a:spcAft>
            </a:pPr>
            <a:r>
              <a:rPr lang="en-US" sz="2800" dirty="0" smtClean="0">
                <a:latin typeface="Gill Sans MT" panose="020B0502020104020203" pitchFamily="34" charset="0"/>
              </a:rPr>
              <a:t>A phrase subject to such a broad range of possible interpretations, it begins to mean nothing</a:t>
            </a:r>
            <a:r>
              <a:rPr lang="en-US" sz="2800" dirty="0">
                <a:latin typeface="Gill Sans MT" panose="020B0502020104020203" pitchFamily="34" charset="0"/>
              </a:rPr>
              <a:t>.</a:t>
            </a:r>
            <a:endParaRPr lang="en-US" sz="2400" dirty="0">
              <a:latin typeface="Gill Sans MT" panose="020B0502020104020203" pitchFamily="34" charset="0"/>
            </a:endParaRPr>
          </a:p>
        </p:txBody>
      </p:sp>
    </p:spTree>
    <p:extLst>
      <p:ext uri="{BB962C8B-B14F-4D97-AF65-F5344CB8AC3E}">
        <p14:creationId xmlns:p14="http://schemas.microsoft.com/office/powerpoint/2010/main" val="11832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30" grpId="0" animBg="1"/>
      <p:bldP spid="15" grpId="0" animBg="1"/>
      <p:bldP spid="4" grpId="0"/>
      <p:bldP spid="25" grpId="0"/>
      <p:bldP spid="27" grpId="0"/>
      <p:bldP spid="2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469326-5555-427F-A575-4F28F917C7B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39078" y="1732058"/>
            <a:ext cx="4058106" cy="4573325"/>
          </a:xfrm>
          <a:prstGeom prst="rect">
            <a:avLst/>
          </a:prstGeom>
        </p:spPr>
      </p:pic>
      <p:sp>
        <p:nvSpPr>
          <p:cNvPr id="5" name="Rectangle 4">
            <a:extLst>
              <a:ext uri="{FF2B5EF4-FFF2-40B4-BE49-F238E27FC236}">
                <a16:creationId xmlns:a16="http://schemas.microsoft.com/office/drawing/2014/main" id="{37A31474-C44F-41F4-9C06-D1FF52902F44}"/>
              </a:ext>
            </a:extLst>
          </p:cNvPr>
          <p:cNvSpPr>
            <a:spLocks noChangeArrowheads="1"/>
          </p:cNvSpPr>
          <p:nvPr/>
        </p:nvSpPr>
        <p:spPr bwMode="auto">
          <a:xfrm>
            <a:off x="381000" y="304800"/>
            <a:ext cx="8462432" cy="918034"/>
          </a:xfrm>
          <a:prstGeom prst="rect">
            <a:avLst/>
          </a:prstGeom>
          <a:solidFill>
            <a:srgbClr val="C00000"/>
          </a:solidFill>
          <a:ln w="9525">
            <a:noFill/>
            <a:miter lim="800000"/>
            <a:headEnd/>
            <a:tailEnd/>
          </a:ln>
        </p:spPr>
        <p:txBody>
          <a:bodyPr wrap="square" lIns="86195" tIns="43098" rIns="86195" bIns="43098" anchor="ctr">
            <a:spAutoFit/>
          </a:bodyPr>
          <a:lstStyle/>
          <a:p>
            <a:pPr defTabSz="936228"/>
            <a:r>
              <a:rPr lang="en-US" sz="3000" b="1" dirty="0">
                <a:solidFill>
                  <a:schemeClr val="bg1"/>
                </a:solidFill>
                <a:effectLst>
                  <a:outerShdw blurRad="38100" dist="38100" dir="2700000" algn="tl">
                    <a:srgbClr val="000000">
                      <a:alpha val="43137"/>
                    </a:srgbClr>
                  </a:outerShdw>
                </a:effectLst>
                <a:latin typeface="Gill Sans MT" panose="020B0502020104020203" pitchFamily="34" charset="0"/>
                <a:ea typeface="Corbel" charset="0"/>
                <a:cs typeface="Corbel" charset="0"/>
              </a:rPr>
              <a:t>CAPOW! </a:t>
            </a:r>
            <a:r>
              <a:rPr lang="en-US" sz="3000" dirty="0">
                <a:solidFill>
                  <a:schemeClr val="bg1"/>
                </a:solidFill>
                <a:latin typeface="Gill Sans MT" panose="020B0502020104020203" pitchFamily="34" charset="0"/>
                <a:ea typeface="Corbel" charset="0"/>
                <a:cs typeface="Corbel" charset="0"/>
              </a:rPr>
              <a:t>– </a:t>
            </a:r>
            <a:r>
              <a:rPr lang="en-US" sz="2400" dirty="0">
                <a:solidFill>
                  <a:schemeClr val="bg1"/>
                </a:solidFill>
                <a:latin typeface="Gill Sans MT" panose="020B0502020104020203" pitchFamily="34" charset="0"/>
                <a:ea typeface="Corbel" charset="0"/>
                <a:cs typeface="Corbel" charset="0"/>
              </a:rPr>
              <a:t>Multi-zone stochastic water-power simulation model for California and the larger West Coast wholesale market</a:t>
            </a:r>
            <a:endParaRPr lang="en-US" sz="2400" dirty="0">
              <a:solidFill>
                <a:schemeClr val="bg1"/>
              </a:solidFill>
              <a:latin typeface="Gill Sans MT" panose="020B0502020104020203" pitchFamily="34" charset="0"/>
              <a:ea typeface="Calibri Light" charset="0"/>
              <a:cs typeface="Calibri Light" charset="0"/>
            </a:endParaRPr>
          </a:p>
        </p:txBody>
      </p:sp>
      <p:cxnSp>
        <p:nvCxnSpPr>
          <p:cNvPr id="11" name="Straight Arrow Connector 10">
            <a:extLst>
              <a:ext uri="{FF2B5EF4-FFF2-40B4-BE49-F238E27FC236}">
                <a16:creationId xmlns:a16="http://schemas.microsoft.com/office/drawing/2014/main" id="{62A11F45-E034-4C00-8DDF-6EDF2B15D208}"/>
              </a:ext>
            </a:extLst>
          </p:cNvPr>
          <p:cNvCxnSpPr>
            <a:cxnSpLocks/>
            <a:stCxn id="17" idx="3"/>
          </p:cNvCxnSpPr>
          <p:nvPr/>
        </p:nvCxnSpPr>
        <p:spPr>
          <a:xfrm>
            <a:off x="4870255" y="4864008"/>
            <a:ext cx="1005096" cy="249424"/>
          </a:xfrm>
          <a:prstGeom prst="straightConnector1">
            <a:avLst/>
          </a:prstGeom>
          <a:ln w="31750">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877F0D5-A8B9-4A30-84CD-440AFE2D1BE7}"/>
              </a:ext>
            </a:extLst>
          </p:cNvPr>
          <p:cNvCxnSpPr>
            <a:cxnSpLocks/>
            <a:stCxn id="18" idx="3"/>
          </p:cNvCxnSpPr>
          <p:nvPr/>
        </p:nvCxnSpPr>
        <p:spPr>
          <a:xfrm flipV="1">
            <a:off x="4975359" y="5538996"/>
            <a:ext cx="807964" cy="153557"/>
          </a:xfrm>
          <a:prstGeom prst="straightConnector1">
            <a:avLst/>
          </a:prstGeom>
          <a:ln w="31750">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pic>
        <p:nvPicPr>
          <p:cNvPr id="17" name="Picture 16" descr="File:Southern California Edison logo.sv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9380" y="4648293"/>
            <a:ext cx="1540875" cy="431430"/>
          </a:xfrm>
          <a:prstGeom prst="rect">
            <a:avLst/>
          </a:prstGeom>
          <a:noFill/>
          <a:ln>
            <a:noFill/>
          </a:ln>
        </p:spPr>
      </p:pic>
      <p:pic>
        <p:nvPicPr>
          <p:cNvPr id="18" name="Picture 8" descr="Image result for sdge 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25" t="11255" r="10227"/>
          <a:stretch/>
        </p:blipFill>
        <p:spPr bwMode="auto">
          <a:xfrm>
            <a:off x="4018059" y="5400439"/>
            <a:ext cx="957300" cy="58422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EFE41018-54C5-46E6-9B6B-3F63928EE02B}"/>
              </a:ext>
            </a:extLst>
          </p:cNvPr>
          <p:cNvCxnSpPr>
            <a:cxnSpLocks/>
          </p:cNvCxnSpPr>
          <p:nvPr/>
        </p:nvCxnSpPr>
        <p:spPr>
          <a:xfrm>
            <a:off x="4395138" y="3724638"/>
            <a:ext cx="640549" cy="485603"/>
          </a:xfrm>
          <a:prstGeom prst="straightConnector1">
            <a:avLst/>
          </a:prstGeom>
          <a:ln w="31750">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928DB56-7094-4C64-A2D6-BCCF2D9393F1}"/>
              </a:ext>
            </a:extLst>
          </p:cNvPr>
          <p:cNvCxnSpPr>
            <a:cxnSpLocks/>
          </p:cNvCxnSpPr>
          <p:nvPr/>
        </p:nvCxnSpPr>
        <p:spPr>
          <a:xfrm>
            <a:off x="4395138" y="3724638"/>
            <a:ext cx="995522" cy="453694"/>
          </a:xfrm>
          <a:prstGeom prst="straightConnector1">
            <a:avLst/>
          </a:prstGeom>
          <a:ln w="31750">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4" descr="Image result for pg&amp;e 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r="11955"/>
          <a:stretch/>
        </p:blipFill>
        <p:spPr bwMode="auto">
          <a:xfrm>
            <a:off x="3599635" y="3278341"/>
            <a:ext cx="819037" cy="930252"/>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16EA2A92-9FB3-4F65-A66A-0E2789118D71}"/>
              </a:ext>
            </a:extLst>
          </p:cNvPr>
          <p:cNvCxnSpPr>
            <a:cxnSpLocks/>
          </p:cNvCxnSpPr>
          <p:nvPr/>
        </p:nvCxnSpPr>
        <p:spPr>
          <a:xfrm>
            <a:off x="5030374" y="2507270"/>
            <a:ext cx="573315" cy="184059"/>
          </a:xfrm>
          <a:prstGeom prst="straightConnector1">
            <a:avLst/>
          </a:prstGeom>
          <a:ln w="31750">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pic>
        <p:nvPicPr>
          <p:cNvPr id="21" name="Picture 2" descr="Image result for bpa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9931" y="1838095"/>
            <a:ext cx="1343388" cy="1071352"/>
          </a:xfrm>
          <a:prstGeom prst="rect">
            <a:avLst/>
          </a:prstGeom>
          <a:noFill/>
          <a:extLst>
            <a:ext uri="{909E8E84-426E-40DD-AFC4-6F175D3DCCD1}">
              <a14:hiddenFill xmlns:a14="http://schemas.microsoft.com/office/drawing/2010/main">
                <a:solidFill>
                  <a:srgbClr val="FFFFFF"/>
                </a:solidFill>
              </a14:hiddenFill>
            </a:ext>
          </a:extLst>
        </p:spPr>
      </p:pic>
      <p:sp>
        <p:nvSpPr>
          <p:cNvPr id="15" name="Down Arrow 14"/>
          <p:cNvSpPr/>
          <p:nvPr/>
        </p:nvSpPr>
        <p:spPr>
          <a:xfrm rot="1044117">
            <a:off x="5280146" y="3030081"/>
            <a:ext cx="699715" cy="942818"/>
          </a:xfrm>
          <a:prstGeom prst="down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48821"/>
      </p:ext>
    </p:extLst>
  </p:cSld>
  <p:clrMapOvr>
    <a:masterClrMapping/>
  </p:clrMapOvr>
  <mc:AlternateContent xmlns:mc="http://schemas.openxmlformats.org/markup-compatibility/2006" xmlns:p14="http://schemas.microsoft.com/office/powerpoint/2010/main">
    <mc:Choice Requires="p14">
      <p:transition spd="slow" p14:dur="2000" advTm="19511"/>
    </mc:Choice>
    <mc:Fallback xmlns="">
      <p:transition spd="slow" advTm="195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1469326-5555-427F-A575-4F28F917C7B4}"/>
              </a:ext>
            </a:extLst>
          </p:cNvPr>
          <p:cNvPicPr>
            <a:picLocks noChangeAspect="1"/>
          </p:cNvPicPr>
          <p:nvPr/>
        </p:nvPicPr>
        <p:blipFill>
          <a:blip r:embed="rId2" cstate="hq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4939078" y="1732058"/>
            <a:ext cx="4058106" cy="4573325"/>
          </a:xfrm>
          <a:prstGeom prst="rect">
            <a:avLst/>
          </a:prstGeom>
        </p:spPr>
      </p:pic>
      <p:sp>
        <p:nvSpPr>
          <p:cNvPr id="5" name="Rectangle 4"/>
          <p:cNvSpPr/>
          <p:nvPr/>
        </p:nvSpPr>
        <p:spPr>
          <a:xfrm>
            <a:off x="2133600" y="2819400"/>
            <a:ext cx="12192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517795" y="1444849"/>
            <a:ext cx="4421283" cy="1998080"/>
          </a:xfrm>
          <a:prstGeom prst="rect">
            <a:avLst/>
          </a:prstGeom>
        </p:spPr>
      </p:pic>
      <p:pic>
        <p:nvPicPr>
          <p:cNvPr id="29" name="Picture 6" descr="Image result for transparent wind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0924" y="2483896"/>
            <a:ext cx="449942" cy="449942"/>
          </a:xfrm>
          <a:prstGeom prst="rect">
            <a:avLst/>
          </a:prstGeom>
          <a:solidFill>
            <a:schemeClr val="accent2">
              <a:lumMod val="20000"/>
              <a:lumOff val="80000"/>
            </a:schemeClr>
          </a:solidFill>
          <a:ln>
            <a:solidFill>
              <a:srgbClr val="C00000"/>
            </a:solidFill>
          </a:ln>
        </p:spPr>
      </p:pic>
      <p:pic>
        <p:nvPicPr>
          <p:cNvPr id="30" name="Picture 6" descr="Image result for transparent wind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3435" y="4773756"/>
            <a:ext cx="449942" cy="449942"/>
          </a:xfrm>
          <a:prstGeom prst="rect">
            <a:avLst/>
          </a:prstGeom>
          <a:solidFill>
            <a:schemeClr val="accent2">
              <a:lumMod val="20000"/>
              <a:lumOff val="80000"/>
            </a:schemeClr>
          </a:solidFill>
          <a:ln>
            <a:solidFill>
              <a:srgbClr val="C00000"/>
            </a:solidFill>
          </a:ln>
        </p:spPr>
      </p:pic>
      <p:pic>
        <p:nvPicPr>
          <p:cNvPr id="31" name="Picture 6" descr="Image result for transparent wind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5725" y="3889829"/>
            <a:ext cx="449942" cy="449942"/>
          </a:xfrm>
          <a:prstGeom prst="rect">
            <a:avLst/>
          </a:prstGeom>
          <a:solidFill>
            <a:schemeClr val="accent2">
              <a:lumMod val="20000"/>
              <a:lumOff val="80000"/>
            </a:schemeClr>
          </a:solidFill>
          <a:ln>
            <a:solidFill>
              <a:srgbClr val="C00000"/>
            </a:solidFill>
          </a:ln>
        </p:spPr>
      </p:pic>
      <p:pic>
        <p:nvPicPr>
          <p:cNvPr id="32" name="Picture 10"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8406" y="2492145"/>
            <a:ext cx="449942" cy="449942"/>
          </a:xfrm>
          <a:prstGeom prst="rect">
            <a:avLst/>
          </a:prstGeom>
          <a:solidFill>
            <a:schemeClr val="accent2">
              <a:lumMod val="20000"/>
              <a:lumOff val="80000"/>
            </a:schemeClr>
          </a:solidFill>
          <a:ln>
            <a:solidFill>
              <a:srgbClr val="C00000"/>
            </a:solidFill>
          </a:ln>
        </p:spPr>
      </p:pic>
      <p:pic>
        <p:nvPicPr>
          <p:cNvPr id="33" name="Picture 10"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1652" y="4146856"/>
            <a:ext cx="449942" cy="449942"/>
          </a:xfrm>
          <a:prstGeom prst="rect">
            <a:avLst/>
          </a:prstGeom>
          <a:solidFill>
            <a:schemeClr val="accent2">
              <a:lumMod val="20000"/>
              <a:lumOff val="80000"/>
            </a:schemeClr>
          </a:solidFill>
          <a:ln>
            <a:solidFill>
              <a:srgbClr val="C00000"/>
            </a:solidFill>
          </a:ln>
        </p:spPr>
      </p:pic>
      <p:pic>
        <p:nvPicPr>
          <p:cNvPr id="35" name="Picture 34"/>
          <p:cNvPicPr>
            <a:picLocks noChangeAspect="1"/>
          </p:cNvPicPr>
          <p:nvPr/>
        </p:nvPicPr>
        <p:blipFill rotWithShape="1">
          <a:blip r:embed="rId7"/>
          <a:srcRect b="9800"/>
          <a:stretch/>
        </p:blipFill>
        <p:spPr>
          <a:xfrm>
            <a:off x="1074540" y="3374288"/>
            <a:ext cx="3307792" cy="1818215"/>
          </a:xfrm>
          <a:prstGeom prst="rect">
            <a:avLst/>
          </a:prstGeom>
        </p:spPr>
      </p:pic>
      <p:sp>
        <p:nvSpPr>
          <p:cNvPr id="16" name="Rectangle 15">
            <a:extLst>
              <a:ext uri="{FF2B5EF4-FFF2-40B4-BE49-F238E27FC236}">
                <a16:creationId xmlns:a16="http://schemas.microsoft.com/office/drawing/2014/main" id="{37A31474-C44F-41F4-9C06-D1FF52902F44}"/>
              </a:ext>
            </a:extLst>
          </p:cNvPr>
          <p:cNvSpPr>
            <a:spLocks noChangeArrowheads="1"/>
          </p:cNvSpPr>
          <p:nvPr/>
        </p:nvSpPr>
        <p:spPr bwMode="auto">
          <a:xfrm>
            <a:off x="381000" y="304800"/>
            <a:ext cx="8462432" cy="918034"/>
          </a:xfrm>
          <a:prstGeom prst="rect">
            <a:avLst/>
          </a:prstGeom>
          <a:solidFill>
            <a:srgbClr val="C00000"/>
          </a:solidFill>
          <a:ln w="9525">
            <a:noFill/>
            <a:miter lim="800000"/>
            <a:headEnd/>
            <a:tailEnd/>
          </a:ln>
        </p:spPr>
        <p:txBody>
          <a:bodyPr wrap="square" lIns="86195" tIns="43098" rIns="86195" bIns="43098" anchor="ctr">
            <a:spAutoFit/>
          </a:bodyPr>
          <a:lstStyle/>
          <a:p>
            <a:pPr defTabSz="936228"/>
            <a:r>
              <a:rPr lang="en-US" sz="3000" b="1" dirty="0">
                <a:solidFill>
                  <a:schemeClr val="bg1"/>
                </a:solidFill>
                <a:effectLst>
                  <a:outerShdw blurRad="38100" dist="38100" dir="2700000" algn="tl">
                    <a:srgbClr val="000000">
                      <a:alpha val="43137"/>
                    </a:srgbClr>
                  </a:outerShdw>
                </a:effectLst>
                <a:latin typeface="Gill Sans MT" panose="020B0502020104020203" pitchFamily="34" charset="0"/>
                <a:ea typeface="Corbel" charset="0"/>
                <a:cs typeface="Corbel" charset="0"/>
              </a:rPr>
              <a:t>CAPOW! </a:t>
            </a:r>
            <a:r>
              <a:rPr lang="en-US" sz="3000" dirty="0">
                <a:solidFill>
                  <a:schemeClr val="bg1"/>
                </a:solidFill>
                <a:latin typeface="Gill Sans MT" panose="020B0502020104020203" pitchFamily="34" charset="0"/>
                <a:ea typeface="Corbel" charset="0"/>
                <a:cs typeface="Corbel" charset="0"/>
              </a:rPr>
              <a:t>– </a:t>
            </a:r>
            <a:r>
              <a:rPr lang="en-US" sz="2400" dirty="0">
                <a:solidFill>
                  <a:schemeClr val="bg1"/>
                </a:solidFill>
                <a:latin typeface="Gill Sans MT" panose="020B0502020104020203" pitchFamily="34" charset="0"/>
                <a:ea typeface="Corbel" charset="0"/>
                <a:cs typeface="Corbel" charset="0"/>
              </a:rPr>
              <a:t>Multi-zone stochastic water-power simulation model for California and the larger West Coast wholesale market</a:t>
            </a:r>
            <a:endParaRPr lang="en-US" sz="2400" dirty="0">
              <a:solidFill>
                <a:schemeClr val="bg1"/>
              </a:solidFill>
              <a:latin typeface="Gill Sans MT" panose="020B0502020104020203" pitchFamily="34" charset="0"/>
              <a:ea typeface="Calibri Light" charset="0"/>
              <a:cs typeface="Calibri Light" charset="0"/>
            </a:endParaRPr>
          </a:p>
        </p:txBody>
      </p:sp>
      <p:sp>
        <p:nvSpPr>
          <p:cNvPr id="18" name="Down Arrow 17"/>
          <p:cNvSpPr/>
          <p:nvPr/>
        </p:nvSpPr>
        <p:spPr>
          <a:xfrm rot="1044117">
            <a:off x="5280146" y="3030081"/>
            <a:ext cx="699715" cy="942818"/>
          </a:xfrm>
          <a:prstGeom prst="down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8"/>
          <a:stretch>
            <a:fillRect/>
          </a:stretch>
        </p:blipFill>
        <p:spPr>
          <a:xfrm>
            <a:off x="513406" y="5208625"/>
            <a:ext cx="1988338" cy="1236650"/>
          </a:xfrm>
          <a:prstGeom prst="rect">
            <a:avLst/>
          </a:prstGeom>
        </p:spPr>
      </p:pic>
      <p:sp>
        <p:nvSpPr>
          <p:cNvPr id="20" name="TextBox 19"/>
          <p:cNvSpPr txBox="1"/>
          <p:nvPr/>
        </p:nvSpPr>
        <p:spPr>
          <a:xfrm>
            <a:off x="218738" y="6429680"/>
            <a:ext cx="2577675" cy="369332"/>
          </a:xfrm>
          <a:prstGeom prst="rect">
            <a:avLst/>
          </a:prstGeom>
          <a:noFill/>
        </p:spPr>
        <p:txBody>
          <a:bodyPr wrap="square" rtlCol="0">
            <a:spAutoFit/>
          </a:bodyPr>
          <a:lstStyle/>
          <a:p>
            <a:r>
              <a:rPr lang="en-US" dirty="0" smtClean="0">
                <a:latin typeface="Gill Sans MT" panose="020B0502020104020203" pitchFamily="34" charset="0"/>
              </a:rPr>
              <a:t>March </a:t>
            </a:r>
            <a:r>
              <a:rPr lang="en-US" dirty="0" smtClean="0">
                <a:latin typeface="Gill Sans MT" panose="020B0502020104020203" pitchFamily="34" charset="0"/>
              </a:rPr>
              <a:t>2015 - </a:t>
            </a:r>
            <a:r>
              <a:rPr lang="en-US" b="1" dirty="0" smtClean="0">
                <a:solidFill>
                  <a:srgbClr val="C00000"/>
                </a:solidFill>
                <a:latin typeface="Gill Sans MT" panose="020B0502020104020203" pitchFamily="34" charset="0"/>
              </a:rPr>
              <a:t>Drought</a:t>
            </a:r>
            <a:endParaRPr lang="en-US" b="1" dirty="0">
              <a:solidFill>
                <a:srgbClr val="C00000"/>
              </a:solidFill>
              <a:latin typeface="Gill Sans MT" panose="020B0502020104020203" pitchFamily="34" charset="0"/>
            </a:endParaRPr>
          </a:p>
        </p:txBody>
      </p:sp>
      <p:pic>
        <p:nvPicPr>
          <p:cNvPr id="21" name="Picture 20"/>
          <p:cNvPicPr>
            <a:picLocks noChangeAspect="1"/>
          </p:cNvPicPr>
          <p:nvPr/>
        </p:nvPicPr>
        <p:blipFill rotWithShape="1">
          <a:blip r:embed="rId9"/>
          <a:srcRect l="2456" r="6780"/>
          <a:stretch/>
        </p:blipFill>
        <p:spPr>
          <a:xfrm>
            <a:off x="3007336" y="5212661"/>
            <a:ext cx="1962683" cy="1312521"/>
          </a:xfrm>
          <a:prstGeom prst="rect">
            <a:avLst/>
          </a:prstGeom>
        </p:spPr>
      </p:pic>
      <p:sp>
        <p:nvSpPr>
          <p:cNvPr id="22" name="TextBox 21"/>
          <p:cNvSpPr txBox="1"/>
          <p:nvPr/>
        </p:nvSpPr>
        <p:spPr>
          <a:xfrm>
            <a:off x="2969782" y="6445275"/>
            <a:ext cx="2252590" cy="369332"/>
          </a:xfrm>
          <a:prstGeom prst="rect">
            <a:avLst/>
          </a:prstGeom>
          <a:noFill/>
        </p:spPr>
        <p:txBody>
          <a:bodyPr wrap="square" rtlCol="0">
            <a:spAutoFit/>
          </a:bodyPr>
          <a:lstStyle/>
          <a:p>
            <a:r>
              <a:rPr lang="en-US" dirty="0" smtClean="0">
                <a:latin typeface="Gill Sans MT" panose="020B0502020104020203" pitchFamily="34" charset="0"/>
              </a:rPr>
              <a:t>March </a:t>
            </a:r>
            <a:r>
              <a:rPr lang="en-US" dirty="0" smtClean="0">
                <a:latin typeface="Gill Sans MT" panose="020B0502020104020203" pitchFamily="34" charset="0"/>
              </a:rPr>
              <a:t>2017 - </a:t>
            </a:r>
            <a:r>
              <a:rPr lang="en-US" b="1" dirty="0" smtClean="0">
                <a:solidFill>
                  <a:srgbClr val="C00000"/>
                </a:solidFill>
                <a:latin typeface="Gill Sans MT" panose="020B0502020104020203" pitchFamily="34" charset="0"/>
              </a:rPr>
              <a:t>Flood</a:t>
            </a:r>
            <a:endParaRPr lang="en-US" b="1" dirty="0">
              <a:solidFill>
                <a:srgbClr val="C00000"/>
              </a:solidFill>
              <a:latin typeface="Gill Sans MT" panose="020B0502020104020203" pitchFamily="34" charset="0"/>
            </a:endParaRPr>
          </a:p>
        </p:txBody>
      </p:sp>
    </p:spTree>
    <p:extLst>
      <p:ext uri="{BB962C8B-B14F-4D97-AF65-F5344CB8AC3E}">
        <p14:creationId xmlns:p14="http://schemas.microsoft.com/office/powerpoint/2010/main" val="746340107"/>
      </p:ext>
    </p:extLst>
  </p:cSld>
  <p:clrMapOvr>
    <a:masterClrMapping/>
  </p:clrMapOvr>
  <mc:AlternateContent xmlns:mc="http://schemas.openxmlformats.org/markup-compatibility/2006" xmlns:p14="http://schemas.microsoft.com/office/powerpoint/2010/main">
    <mc:Choice Requires="p14">
      <p:transition spd="slow" p14:dur="2000" advTm="23009"/>
    </mc:Choice>
    <mc:Fallback xmlns="">
      <p:transition spd="slow" advTm="230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6261" y="251378"/>
            <a:ext cx="8745793" cy="3170099"/>
          </a:xfrm>
          <a:prstGeom prst="rect">
            <a:avLst/>
          </a:prstGeom>
          <a:solidFill>
            <a:schemeClr val="bg1"/>
          </a:solidFill>
        </p:spPr>
        <p:txBody>
          <a:bodyPr wrap="square">
            <a:spAutoFit/>
          </a:bodyPr>
          <a:lstStyle/>
          <a:p>
            <a:r>
              <a:rPr lang="en-US" sz="2800" b="1" dirty="0" smtClean="0">
                <a:solidFill>
                  <a:srgbClr val="C00000"/>
                </a:solidFill>
                <a:latin typeface="Gill Sans MT" panose="020B0502020104020203" pitchFamily="34" charset="0"/>
              </a:rPr>
              <a:t>LEVERAGING NATURAL RESOURCE CONCENTRATION </a:t>
            </a:r>
            <a:r>
              <a:rPr lang="en-US" sz="2800" dirty="0" smtClean="0">
                <a:solidFill>
                  <a:srgbClr val="C00000"/>
                </a:solidFill>
                <a:latin typeface="Gill Sans MT" panose="020B0502020104020203" pitchFamily="34" charset="0"/>
              </a:rPr>
              <a:t>and</a:t>
            </a:r>
            <a:r>
              <a:rPr lang="en-US" sz="2800" b="1" dirty="0" smtClean="0">
                <a:solidFill>
                  <a:srgbClr val="C00000"/>
                </a:solidFill>
                <a:latin typeface="Gill Sans MT" panose="020B0502020104020203" pitchFamily="34" charset="0"/>
              </a:rPr>
              <a:t> CONVEYANCE </a:t>
            </a:r>
            <a:r>
              <a:rPr lang="en-US" sz="2800" dirty="0" smtClean="0">
                <a:solidFill>
                  <a:srgbClr val="C00000"/>
                </a:solidFill>
                <a:latin typeface="Gill Sans MT" panose="020B0502020104020203" pitchFamily="34" charset="0"/>
              </a:rPr>
              <a:t>in the </a:t>
            </a:r>
            <a:r>
              <a:rPr lang="en-US" sz="2800" b="1" dirty="0" smtClean="0">
                <a:solidFill>
                  <a:srgbClr val="C00000"/>
                </a:solidFill>
                <a:latin typeface="Gill Sans MT" panose="020B0502020104020203" pitchFamily="34" charset="0"/>
              </a:rPr>
              <a:t>ENERGY WATER FOOD NEXUS </a:t>
            </a:r>
            <a:r>
              <a:rPr lang="en-US" sz="2800" dirty="0" smtClean="0">
                <a:solidFill>
                  <a:srgbClr val="C00000"/>
                </a:solidFill>
                <a:latin typeface="Gill Sans MT" panose="020B0502020104020203" pitchFamily="34" charset="0"/>
              </a:rPr>
              <a:t>to</a:t>
            </a:r>
            <a:r>
              <a:rPr lang="en-US" sz="2800" b="1" dirty="0" smtClean="0">
                <a:solidFill>
                  <a:srgbClr val="C00000"/>
                </a:solidFill>
                <a:latin typeface="Gill Sans MT" panose="020B0502020104020203" pitchFamily="34" charset="0"/>
              </a:rPr>
              <a:t> INCREASE SECURITY </a:t>
            </a:r>
            <a:r>
              <a:rPr lang="en-US" sz="2800" dirty="0" smtClean="0">
                <a:solidFill>
                  <a:srgbClr val="C00000"/>
                </a:solidFill>
                <a:latin typeface="Gill Sans MT" panose="020B0502020104020203" pitchFamily="34" charset="0"/>
              </a:rPr>
              <a:t>and</a:t>
            </a:r>
            <a:r>
              <a:rPr lang="en-US" sz="2800" b="1" dirty="0" smtClean="0">
                <a:solidFill>
                  <a:srgbClr val="C00000"/>
                </a:solidFill>
                <a:latin typeface="Gill Sans MT" panose="020B0502020104020203" pitchFamily="34" charset="0"/>
              </a:rPr>
              <a:t> RESILIENCE</a:t>
            </a:r>
          </a:p>
          <a:p>
            <a:endParaRPr lang="en-US" sz="2800" b="1" dirty="0">
              <a:solidFill>
                <a:srgbClr val="9E0000"/>
              </a:solidFill>
              <a:latin typeface="Gill Sans MT" panose="020B0502020104020203" pitchFamily="34" charset="0"/>
            </a:endParaRPr>
          </a:p>
          <a:p>
            <a:endParaRPr lang="en-US" sz="2000" dirty="0" smtClean="0">
              <a:solidFill>
                <a:srgbClr val="C00000"/>
              </a:solidFill>
              <a:latin typeface="Gill Sans MT" panose="020B0502020104020203" pitchFamily="34" charset="0"/>
            </a:endParaRPr>
          </a:p>
          <a:p>
            <a:r>
              <a:rPr lang="en-US" sz="2000" dirty="0" smtClean="0">
                <a:solidFill>
                  <a:srgbClr val="C00000"/>
                </a:solidFill>
                <a:latin typeface="Gill Sans MT" panose="020B0502020104020203" pitchFamily="34" charset="0"/>
              </a:rPr>
              <a:t>NSF INNOVATIONS AT THE NEXUS OF FOOD, ENERGY AND WATER SYSTEMS (INFEWS) – </a:t>
            </a:r>
            <a:r>
              <a:rPr lang="en-US" sz="2000" i="1" dirty="0" smtClean="0">
                <a:solidFill>
                  <a:srgbClr val="C00000"/>
                </a:solidFill>
                <a:latin typeface="Gill Sans MT" panose="020B0502020104020203" pitchFamily="34" charset="0"/>
              </a:rPr>
              <a:t>TRACK 1</a:t>
            </a:r>
            <a:endParaRPr lang="en-US" sz="2800" dirty="0">
              <a:solidFill>
                <a:srgbClr val="9E0000"/>
              </a:solidFill>
              <a:latin typeface="Gill Sans MT" panose="020B0502020104020203" pitchFamily="34" charset="0"/>
            </a:endParaRPr>
          </a:p>
        </p:txBody>
      </p:sp>
      <p:pic>
        <p:nvPicPr>
          <p:cNvPr id="6" name="Picture 5"/>
          <p:cNvPicPr>
            <a:picLocks noChangeAspect="1"/>
          </p:cNvPicPr>
          <p:nvPr/>
        </p:nvPicPr>
        <p:blipFill>
          <a:blip r:embed="rId3"/>
          <a:stretch>
            <a:fillRect/>
          </a:stretch>
        </p:blipFill>
        <p:spPr>
          <a:xfrm>
            <a:off x="7911813" y="3053622"/>
            <a:ext cx="1065215" cy="1066254"/>
          </a:xfrm>
          <a:prstGeom prst="rect">
            <a:avLst/>
          </a:prstGeom>
        </p:spPr>
      </p:pic>
      <p:pic>
        <p:nvPicPr>
          <p:cNvPr id="4098" name="Picture 2" descr="Image result for willamette rive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8000"/>
                    </a14:imgEffect>
                  </a14:imgLayer>
                </a14:imgProps>
              </a:ext>
              <a:ext uri="{28A0092B-C50C-407E-A947-70E740481C1C}">
                <a14:useLocalDpi xmlns:a14="http://schemas.microsoft.com/office/drawing/2010/main" val="0"/>
              </a:ext>
            </a:extLst>
          </a:blip>
          <a:srcRect/>
          <a:stretch>
            <a:fillRect/>
          </a:stretch>
        </p:blipFill>
        <p:spPr bwMode="auto">
          <a:xfrm>
            <a:off x="0" y="4119876"/>
            <a:ext cx="9144000" cy="5148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8983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2705" y="3634376"/>
            <a:ext cx="5389745" cy="2831544"/>
          </a:xfrm>
          <a:prstGeom prst="rect">
            <a:avLst/>
          </a:prstGeom>
          <a:noFill/>
        </p:spPr>
        <p:txBody>
          <a:bodyPr wrap="square" rtlCol="0">
            <a:spAutoFit/>
          </a:bodyPr>
          <a:lstStyle/>
          <a:p>
            <a:pPr>
              <a:spcAft>
                <a:spcPts val="1200"/>
              </a:spcAft>
            </a:pPr>
            <a:r>
              <a:rPr lang="en-US" sz="2400" b="1" dirty="0" smtClean="0">
                <a:solidFill>
                  <a:srgbClr val="C00000"/>
                </a:solidFill>
                <a:latin typeface="Gill Sans MT" panose="020B0502020104020203" pitchFamily="34" charset="0"/>
              </a:rPr>
              <a:t>Federally owned dams with multi-objective tradeoffs</a:t>
            </a:r>
          </a:p>
          <a:p>
            <a:pPr marL="285750" indent="-285750">
              <a:spcAft>
                <a:spcPts val="1200"/>
              </a:spcAft>
              <a:buFont typeface="Arial" panose="020B0604020202020204" pitchFamily="34" charset="0"/>
              <a:buChar char="•"/>
            </a:pPr>
            <a:r>
              <a:rPr lang="en-US" sz="2200" dirty="0" smtClean="0">
                <a:latin typeface="Gill Sans MT" panose="020B0502020104020203" pitchFamily="34" charset="0"/>
              </a:rPr>
              <a:t>Water supply, environmental flows, flood control, hydropower</a:t>
            </a:r>
          </a:p>
          <a:p>
            <a:pPr marL="285750" indent="-285750">
              <a:buFont typeface="Arial" panose="020B0604020202020204" pitchFamily="34" charset="0"/>
              <a:buChar char="•"/>
            </a:pPr>
            <a:r>
              <a:rPr lang="en-US" sz="2200" u="sng" dirty="0" smtClean="0">
                <a:latin typeface="Gill Sans MT" panose="020B0502020104020203" pitchFamily="34" charset="0"/>
              </a:rPr>
              <a:t>Major challenges</a:t>
            </a:r>
            <a:r>
              <a:rPr lang="en-US" sz="2200" dirty="0" smtClean="0">
                <a:latin typeface="Gill Sans MT" panose="020B0502020104020203" pitchFamily="34" charset="0"/>
              </a:rPr>
              <a:t>: </a:t>
            </a:r>
            <a:r>
              <a:rPr lang="en-US" sz="2200" b="1" i="1" dirty="0" smtClean="0">
                <a:latin typeface="Gill Sans MT" panose="020B0502020104020203" pitchFamily="34" charset="0"/>
              </a:rPr>
              <a:t>climate </a:t>
            </a:r>
            <a:r>
              <a:rPr lang="en-US" sz="2200" b="1" i="1" dirty="0" smtClean="0">
                <a:latin typeface="Gill Sans MT" panose="020B0502020104020203" pitchFamily="34" charset="0"/>
              </a:rPr>
              <a:t>change </a:t>
            </a:r>
            <a:r>
              <a:rPr lang="en-US" sz="2200" dirty="0" smtClean="0">
                <a:latin typeface="Gill Sans MT" panose="020B0502020104020203" pitchFamily="34" charset="0"/>
              </a:rPr>
              <a:t>(</a:t>
            </a:r>
            <a:r>
              <a:rPr lang="en-US" sz="2200" dirty="0" smtClean="0">
                <a:latin typeface="Gill Sans MT" panose="020B0502020104020203" pitchFamily="34" charset="0"/>
                <a:sym typeface="Wingdings" panose="05000000000000000000" pitchFamily="2" charset="2"/>
              </a:rPr>
              <a:t>streamflow dynamics</a:t>
            </a:r>
            <a:r>
              <a:rPr lang="en-US" sz="2200" dirty="0" smtClean="0">
                <a:latin typeface="Gill Sans MT" panose="020B0502020104020203" pitchFamily="34" charset="0"/>
              </a:rPr>
              <a:t>), </a:t>
            </a:r>
            <a:r>
              <a:rPr lang="en-US" sz="2200" b="1" i="1" dirty="0" smtClean="0">
                <a:latin typeface="Gill Sans MT" panose="020B0502020104020203" pitchFamily="34" charset="0"/>
              </a:rPr>
              <a:t>renewables</a:t>
            </a:r>
            <a:r>
              <a:rPr lang="en-US" sz="2200" dirty="0" smtClean="0">
                <a:latin typeface="Gill Sans MT" panose="020B0502020104020203" pitchFamily="34" charset="0"/>
              </a:rPr>
              <a:t> and </a:t>
            </a:r>
            <a:r>
              <a:rPr lang="en-US" sz="2200" b="1" i="1" dirty="0" smtClean="0">
                <a:latin typeface="Gill Sans MT" panose="020B0502020104020203" pitchFamily="34" charset="0"/>
              </a:rPr>
              <a:t>population growth</a:t>
            </a:r>
            <a:endParaRPr lang="en-US" sz="2200" b="1" i="1" dirty="0">
              <a:latin typeface="Gill Sans MT" panose="020B0502020104020203" pitchFamily="34" charset="0"/>
            </a:endParaRPr>
          </a:p>
        </p:txBody>
      </p:sp>
      <p:pic>
        <p:nvPicPr>
          <p:cNvPr id="921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2165" y="4580522"/>
            <a:ext cx="2836738" cy="2026241"/>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03992" y="4702079"/>
            <a:ext cx="2487797"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Gill Sans MT" panose="020B0502020104020203" pitchFamily="34" charset="0"/>
              </a:rPr>
              <a:t>Lookout Point Dam, OR</a:t>
            </a:r>
            <a:endParaRPr lang="en-US" sz="1600" b="1"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pic>
        <p:nvPicPr>
          <p:cNvPr id="14" name="Picture 13" descr="Map displaying dams on the Columbia and Snake Rivers."/>
          <p:cNvPicPr/>
          <p:nvPr/>
        </p:nvPicPr>
        <p:blipFill>
          <a:blip r:embed="rId4">
            <a:extLst>
              <a:ext uri="{28A0092B-C50C-407E-A947-70E740481C1C}">
                <a14:useLocalDpi xmlns:a14="http://schemas.microsoft.com/office/drawing/2010/main" val="0"/>
              </a:ext>
            </a:extLst>
          </a:blip>
          <a:srcRect/>
          <a:stretch>
            <a:fillRect/>
          </a:stretch>
        </p:blipFill>
        <p:spPr bwMode="auto">
          <a:xfrm>
            <a:off x="168840" y="88520"/>
            <a:ext cx="3731287" cy="3300760"/>
          </a:xfrm>
          <a:prstGeom prst="rect">
            <a:avLst/>
          </a:prstGeom>
          <a:noFill/>
          <a:ln>
            <a:noFill/>
          </a:ln>
        </p:spPr>
      </p:pic>
      <p:grpSp>
        <p:nvGrpSpPr>
          <p:cNvPr id="15" name="Group 14"/>
          <p:cNvGrpSpPr/>
          <p:nvPr/>
        </p:nvGrpSpPr>
        <p:grpSpPr>
          <a:xfrm>
            <a:off x="398600" y="223721"/>
            <a:ext cx="4180819" cy="2676385"/>
            <a:chOff x="398600" y="223721"/>
            <a:chExt cx="4180819" cy="2676385"/>
          </a:xfrm>
        </p:grpSpPr>
        <p:pic>
          <p:nvPicPr>
            <p:cNvPr id="16" name="Picture 15"/>
            <p:cNvPicPr>
              <a:picLocks noChangeAspect="1"/>
            </p:cNvPicPr>
            <p:nvPr/>
          </p:nvPicPr>
          <p:blipFill rotWithShape="1">
            <a:blip r:embed="rId5"/>
            <a:srcRect l="20693" t="2283" r="1523" b="1903"/>
            <a:stretch/>
          </p:blipFill>
          <p:spPr>
            <a:xfrm>
              <a:off x="2904548" y="223721"/>
              <a:ext cx="1648592" cy="2535712"/>
            </a:xfrm>
            <a:prstGeom prst="rect">
              <a:avLst/>
            </a:prstGeom>
            <a:ln w="28575">
              <a:solidFill>
                <a:schemeClr val="tx1"/>
              </a:solidFill>
            </a:ln>
          </p:spPr>
        </p:pic>
        <p:sp>
          <p:nvSpPr>
            <p:cNvPr id="17" name="Rectangle 16"/>
            <p:cNvSpPr/>
            <p:nvPr/>
          </p:nvSpPr>
          <p:spPr>
            <a:xfrm>
              <a:off x="398600" y="2119943"/>
              <a:ext cx="722534" cy="78016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691763" y="223721"/>
              <a:ext cx="2201784" cy="22716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91763" y="2495338"/>
              <a:ext cx="2218285" cy="2640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60720" y="895067"/>
              <a:ext cx="1518699" cy="707886"/>
            </a:xfrm>
            <a:prstGeom prst="rect">
              <a:avLst/>
            </a:prstGeom>
            <a:noFill/>
          </p:spPr>
          <p:txBody>
            <a:bodyPr wrap="square" rtlCol="0">
              <a:spAutoFit/>
            </a:bodyPr>
            <a:lstStyle/>
            <a:p>
              <a:r>
                <a:rPr lang="en-US" sz="2000" dirty="0" smtClean="0">
                  <a:solidFill>
                    <a:schemeClr val="bg1"/>
                  </a:solidFill>
                  <a:effectLst>
                    <a:outerShdw blurRad="38100" dist="38100" dir="2700000" algn="tl">
                      <a:srgbClr val="000000">
                        <a:alpha val="43137"/>
                      </a:srgbClr>
                    </a:outerShdw>
                  </a:effectLst>
                  <a:latin typeface="Gill Sans MT" panose="020B0502020104020203" pitchFamily="34" charset="0"/>
                </a:rPr>
                <a:t>Willamette River Basin</a:t>
              </a:r>
            </a:p>
          </p:txBody>
        </p:sp>
      </p:grpSp>
      <p:pic>
        <p:nvPicPr>
          <p:cNvPr id="21" name="Picture 20"/>
          <p:cNvPicPr>
            <a:picLocks noChangeAspect="1"/>
          </p:cNvPicPr>
          <p:nvPr/>
        </p:nvPicPr>
        <p:blipFill>
          <a:blip r:embed="rId6"/>
          <a:stretch>
            <a:fillRect/>
          </a:stretch>
        </p:blipFill>
        <p:spPr>
          <a:xfrm>
            <a:off x="5472713" y="-5765"/>
            <a:ext cx="3314344" cy="4221777"/>
          </a:xfrm>
          <a:prstGeom prst="rect">
            <a:avLst/>
          </a:prstGeom>
        </p:spPr>
      </p:pic>
      <p:sp>
        <p:nvSpPr>
          <p:cNvPr id="22" name="Right Arrow 21"/>
          <p:cNvSpPr/>
          <p:nvPr/>
        </p:nvSpPr>
        <p:spPr>
          <a:xfrm>
            <a:off x="4563122" y="632959"/>
            <a:ext cx="1494355" cy="110594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709312" y="955096"/>
            <a:ext cx="840295" cy="461665"/>
          </a:xfrm>
          <a:prstGeom prst="rect">
            <a:avLst/>
          </a:prstGeom>
          <a:noFill/>
        </p:spPr>
        <p:txBody>
          <a:bodyPr wrap="none" rtlCol="0">
            <a:spAutoFit/>
          </a:bodyPr>
          <a:lstStyle/>
          <a:p>
            <a:r>
              <a:rPr lang="en-US" sz="2400" b="1" dirty="0" smtClean="0">
                <a:solidFill>
                  <a:schemeClr val="bg1"/>
                </a:solidFill>
                <a:latin typeface="Gill Sans MT" panose="020B0502020104020203" pitchFamily="34" charset="0"/>
              </a:rPr>
              <a:t>&lt; 2%</a:t>
            </a:r>
            <a:endParaRPr lang="en-US" sz="2400" b="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9626956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615297" y="1431696"/>
            <a:ext cx="1280160" cy="1188720"/>
          </a:xfrm>
          <a:prstGeom prst="rect">
            <a:avLst/>
          </a:prstGeom>
          <a:ln w="12700">
            <a:solidFill>
              <a:srgbClr val="C00000"/>
            </a:solidFill>
          </a:ln>
        </p:spPr>
      </p:pic>
      <p:pic>
        <p:nvPicPr>
          <p:cNvPr id="4" name="Picture 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615297" y="2731764"/>
            <a:ext cx="1280160" cy="1188720"/>
          </a:xfrm>
          <a:prstGeom prst="rect">
            <a:avLst/>
          </a:prstGeom>
          <a:ln w="12700">
            <a:solidFill>
              <a:srgbClr val="C00000"/>
            </a:solidFill>
          </a:ln>
        </p:spPr>
      </p:pic>
      <p:pic>
        <p:nvPicPr>
          <p:cNvPr id="7170" name="Picture 2" descr="Image result for wall street panic"/>
          <p:cNvPicPr>
            <a:picLocks noChangeArrowheads="1"/>
          </p:cNvPicPr>
          <p:nvPr/>
        </p:nvPicPr>
        <p:blipFill rotWithShape="1">
          <a:blip r:embed="rId5">
            <a:extLst>
              <a:ext uri="{28A0092B-C50C-407E-A947-70E740481C1C}">
                <a14:useLocalDpi xmlns:a14="http://schemas.microsoft.com/office/drawing/2010/main" val="0"/>
              </a:ext>
            </a:extLst>
          </a:blip>
          <a:srcRect l="3808" r="19674" b="6033"/>
          <a:stretch/>
        </p:blipFill>
        <p:spPr bwMode="auto">
          <a:xfrm>
            <a:off x="4777759" y="4060507"/>
            <a:ext cx="1280160" cy="1188720"/>
          </a:xfrm>
          <a:prstGeom prst="rect">
            <a:avLst/>
          </a:prstGeom>
          <a:noFill/>
          <a:ln w="12700">
            <a:solidFill>
              <a:srgbClr val="C00000"/>
            </a:solidFill>
          </a:ln>
        </p:spPr>
      </p:pic>
      <p:pic>
        <p:nvPicPr>
          <p:cNvPr id="7172" name="Picture 4" descr="Image result for bottomland hardwood forest"/>
          <p:cNvPicPr>
            <a:picLocks noChangeArrowheads="1"/>
          </p:cNvPicPr>
          <p:nvPr/>
        </p:nvPicPr>
        <p:blipFill rotWithShape="1">
          <a:blip r:embed="rId6">
            <a:extLst>
              <a:ext uri="{28A0092B-C50C-407E-A947-70E740481C1C}">
                <a14:useLocalDpi xmlns:a14="http://schemas.microsoft.com/office/drawing/2010/main" val="0"/>
              </a:ext>
            </a:extLst>
          </a:blip>
          <a:srcRect l="23998" r="22225"/>
          <a:stretch/>
        </p:blipFill>
        <p:spPr bwMode="auto">
          <a:xfrm>
            <a:off x="7615297" y="5409152"/>
            <a:ext cx="1280160" cy="1188720"/>
          </a:xfrm>
          <a:prstGeom prst="rect">
            <a:avLst/>
          </a:prstGeom>
          <a:noFill/>
          <a:ln w="12700">
            <a:solidFill>
              <a:srgbClr val="C00000"/>
            </a:solidFill>
          </a:ln>
        </p:spPr>
      </p:pic>
      <p:pic>
        <p:nvPicPr>
          <p:cNvPr id="7174" name="Picture 6" descr="Image result for algal biofuels"/>
          <p:cNvPicPr>
            <a:picLocks noChangeArrowheads="1"/>
          </p:cNvPicPr>
          <p:nvPr/>
        </p:nvPicPr>
        <p:blipFill rotWithShape="1">
          <a:blip r:embed="rId7" cstate="print">
            <a:extLst>
              <a:ext uri="{28A0092B-C50C-407E-A947-70E740481C1C}">
                <a14:useLocalDpi xmlns:a14="http://schemas.microsoft.com/office/drawing/2010/main" val="0"/>
              </a:ext>
            </a:extLst>
          </a:blip>
          <a:srcRect l="21847" r="22014" b="198"/>
          <a:stretch/>
        </p:blipFill>
        <p:spPr bwMode="auto">
          <a:xfrm>
            <a:off x="6200801" y="5409152"/>
            <a:ext cx="1280160" cy="1188720"/>
          </a:xfrm>
          <a:prstGeom prst="rect">
            <a:avLst/>
          </a:prstGeom>
          <a:noFill/>
          <a:ln w="12700">
            <a:solidFill>
              <a:srgbClr val="C00000"/>
            </a:solidFill>
          </a:ln>
        </p:spPr>
      </p:pic>
      <p:pic>
        <p:nvPicPr>
          <p:cNvPr id="7176" name="Picture 8" descr="Image result for wind turbines"/>
          <p:cNvPicPr>
            <a:picLocks noChangeArrowheads="1"/>
          </p:cNvPicPr>
          <p:nvPr/>
        </p:nvPicPr>
        <p:blipFill rotWithShape="1">
          <a:blip r:embed="rId8" cstate="print">
            <a:extLst>
              <a:ext uri="{28A0092B-C50C-407E-A947-70E740481C1C}">
                <a14:useLocalDpi xmlns:a14="http://schemas.microsoft.com/office/drawing/2010/main" val="0"/>
              </a:ext>
            </a:extLst>
          </a:blip>
          <a:srcRect l="26886" r="3680"/>
          <a:stretch/>
        </p:blipFill>
        <p:spPr bwMode="auto">
          <a:xfrm>
            <a:off x="7615297" y="4064309"/>
            <a:ext cx="1280160" cy="1188720"/>
          </a:xfrm>
          <a:prstGeom prst="rect">
            <a:avLst/>
          </a:prstGeom>
          <a:noFill/>
          <a:ln w="12700">
            <a:solidFill>
              <a:srgbClr val="C00000"/>
            </a:solidFill>
          </a:ln>
        </p:spPr>
      </p:pic>
      <p:pic>
        <p:nvPicPr>
          <p:cNvPr id="7" name="Picture 6"/>
          <p:cNvPicPr>
            <a:picLocks/>
          </p:cNvPicPr>
          <p:nvPr/>
        </p:nvPicPr>
        <p:blipFill rotWithShape="1">
          <a:blip r:embed="rId9"/>
          <a:srcRect l="39141" t="19879" r="7311" b="4185"/>
          <a:stretch/>
        </p:blipFill>
        <p:spPr>
          <a:xfrm>
            <a:off x="6207069" y="2731764"/>
            <a:ext cx="1280160" cy="1188720"/>
          </a:xfrm>
          <a:prstGeom prst="rect">
            <a:avLst/>
          </a:prstGeom>
          <a:ln w="12700">
            <a:solidFill>
              <a:srgbClr val="C00000"/>
            </a:solidFill>
          </a:ln>
        </p:spPr>
      </p:pic>
      <p:pic>
        <p:nvPicPr>
          <p:cNvPr id="14" name="Picture 13"/>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4777759" y="5419702"/>
            <a:ext cx="1280160" cy="1188720"/>
          </a:xfrm>
          <a:prstGeom prst="rect">
            <a:avLst/>
          </a:prstGeom>
          <a:ln w="12700">
            <a:solidFill>
              <a:srgbClr val="C00000"/>
            </a:solidFill>
          </a:ln>
        </p:spPr>
      </p:pic>
      <p:pic>
        <p:nvPicPr>
          <p:cNvPr id="8" name="Picture 7"/>
          <p:cNvPicPr>
            <a:picLocks/>
          </p:cNvPicPr>
          <p:nvPr/>
        </p:nvPicPr>
        <p:blipFill rotWithShape="1">
          <a:blip r:embed="rId11"/>
          <a:srcRect l="3403" t="5220" r="49293" b="47263"/>
          <a:stretch/>
        </p:blipFill>
        <p:spPr>
          <a:xfrm>
            <a:off x="3354717" y="5409152"/>
            <a:ext cx="1280160" cy="1188720"/>
          </a:xfrm>
          <a:prstGeom prst="rect">
            <a:avLst/>
          </a:prstGeom>
          <a:ln w="12700">
            <a:solidFill>
              <a:srgbClr val="C00000"/>
            </a:solidFill>
          </a:ln>
        </p:spPr>
      </p:pic>
      <p:pic>
        <p:nvPicPr>
          <p:cNvPr id="18" name="Picture 17"/>
          <p:cNvPicPr>
            <a:picLocks/>
          </p:cNvPicPr>
          <p:nvPr/>
        </p:nvPicPr>
        <p:blipFill>
          <a:blip r:embed="rId12"/>
          <a:stretch>
            <a:fillRect/>
          </a:stretch>
        </p:blipFill>
        <p:spPr>
          <a:xfrm>
            <a:off x="6207721" y="4064309"/>
            <a:ext cx="1280160" cy="1188720"/>
          </a:xfrm>
          <a:prstGeom prst="rect">
            <a:avLst/>
          </a:prstGeom>
          <a:ln w="12700">
            <a:solidFill>
              <a:srgbClr val="C00000"/>
            </a:solidFill>
          </a:ln>
        </p:spPr>
      </p:pic>
      <p:sp>
        <p:nvSpPr>
          <p:cNvPr id="15" name="TextBox 14"/>
          <p:cNvSpPr txBox="1"/>
          <p:nvPr/>
        </p:nvSpPr>
        <p:spPr>
          <a:xfrm>
            <a:off x="487657" y="561939"/>
            <a:ext cx="6679136" cy="4339650"/>
          </a:xfrm>
          <a:prstGeom prst="rect">
            <a:avLst/>
          </a:prstGeom>
          <a:noFill/>
        </p:spPr>
        <p:txBody>
          <a:bodyPr wrap="none" rtlCol="0">
            <a:spAutoFit/>
          </a:bodyPr>
          <a:lstStyle/>
          <a:p>
            <a:r>
              <a:rPr lang="en-US" sz="3600" dirty="0" smtClean="0">
                <a:solidFill>
                  <a:srgbClr val="C00000"/>
                </a:solidFill>
                <a:latin typeface="Gill Sans MT" panose="020B0502020104020203" pitchFamily="34" charset="0"/>
              </a:rPr>
              <a:t>Thank you very much for listening!</a:t>
            </a:r>
          </a:p>
          <a:p>
            <a:endParaRPr lang="en-US" sz="3600" dirty="0" smtClean="0">
              <a:solidFill>
                <a:srgbClr val="C00000"/>
              </a:solidFill>
              <a:latin typeface="Gill Sans MT" panose="020B0502020104020203" pitchFamily="34" charset="0"/>
            </a:endParaRPr>
          </a:p>
          <a:p>
            <a:r>
              <a:rPr lang="en-US" sz="2800" dirty="0" smtClean="0">
                <a:latin typeface="Gill Sans MT" panose="020B0502020104020203" pitchFamily="34" charset="0"/>
              </a:rPr>
              <a:t>EMAIL</a:t>
            </a:r>
            <a:endParaRPr lang="en-US" sz="2800" dirty="0">
              <a:latin typeface="Gill Sans MT" panose="020B0502020104020203" pitchFamily="34" charset="0"/>
            </a:endParaRPr>
          </a:p>
          <a:p>
            <a:r>
              <a:rPr lang="en-US" sz="2800" dirty="0" smtClean="0">
                <a:solidFill>
                  <a:srgbClr val="C00000"/>
                </a:solidFill>
                <a:latin typeface="Gill Sans MT" panose="020B0502020104020203" pitchFamily="34" charset="0"/>
              </a:rPr>
              <a:t>jdkern@live.unc.edu</a:t>
            </a:r>
          </a:p>
          <a:p>
            <a:endParaRPr lang="en-US" sz="2800" dirty="0" smtClean="0">
              <a:solidFill>
                <a:srgbClr val="C00000"/>
              </a:solidFill>
              <a:latin typeface="Gill Sans MT" panose="020B0502020104020203" pitchFamily="34" charset="0"/>
            </a:endParaRPr>
          </a:p>
          <a:p>
            <a:r>
              <a:rPr lang="en-US" sz="2800" dirty="0" smtClean="0">
                <a:latin typeface="Gill Sans MT" panose="020B0502020104020203" pitchFamily="34" charset="0"/>
              </a:rPr>
              <a:t>WEB</a:t>
            </a:r>
          </a:p>
          <a:p>
            <a:r>
              <a:rPr lang="en-US" sz="2800" dirty="0">
                <a:solidFill>
                  <a:srgbClr val="C00000"/>
                </a:solidFill>
                <a:latin typeface="Gill Sans MT" panose="020B0502020104020203" pitchFamily="34" charset="0"/>
              </a:rPr>
              <a:t>http://jdkern.web.unc.edu</a:t>
            </a:r>
            <a:r>
              <a:rPr lang="en-US" sz="2800" dirty="0" smtClean="0">
                <a:solidFill>
                  <a:srgbClr val="C00000"/>
                </a:solidFill>
                <a:latin typeface="Gill Sans MT" panose="020B0502020104020203" pitchFamily="34" charset="0"/>
              </a:rPr>
              <a:t>/</a:t>
            </a:r>
          </a:p>
          <a:p>
            <a:endParaRPr lang="en-US" sz="2800" dirty="0" smtClean="0">
              <a:solidFill>
                <a:srgbClr val="C00000"/>
              </a:solidFill>
              <a:latin typeface="Gill Sans MT" panose="020B0502020104020203" pitchFamily="34" charset="0"/>
            </a:endParaRPr>
          </a:p>
          <a:p>
            <a:endParaRPr lang="en-US" sz="3600" dirty="0">
              <a:latin typeface="Gill Sans MT" panose="020B0502020104020203" pitchFamily="34" charset="0"/>
            </a:endParaRPr>
          </a:p>
        </p:txBody>
      </p:sp>
      <p:pic>
        <p:nvPicPr>
          <p:cNvPr id="16" name="Picture 2" descr="Related ima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690" y="5589230"/>
            <a:ext cx="2971501" cy="84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6182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57808" y="1490977"/>
            <a:ext cx="8440350" cy="4532172"/>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56257" y="5550655"/>
            <a:ext cx="6923543" cy="400110"/>
          </a:xfrm>
          <a:prstGeom prst="rect">
            <a:avLst/>
          </a:prstGeom>
          <a:noFill/>
        </p:spPr>
        <p:txBody>
          <a:bodyPr wrap="square" rtlCol="0">
            <a:spAutoFit/>
          </a:bodyPr>
          <a:lstStyle/>
          <a:p>
            <a:r>
              <a:rPr lang="en-US" sz="2000" b="1" dirty="0" smtClean="0">
                <a:latin typeface="Gill Sans MT" panose="020B0502020104020203" pitchFamily="34" charset="0"/>
              </a:rPr>
              <a:t>Across value domains, sectors, and stakeholder groups</a:t>
            </a:r>
          </a:p>
        </p:txBody>
      </p:sp>
      <p:sp>
        <p:nvSpPr>
          <p:cNvPr id="3" name="TextBox 2"/>
          <p:cNvSpPr txBox="1"/>
          <p:nvPr/>
        </p:nvSpPr>
        <p:spPr>
          <a:xfrm>
            <a:off x="600875" y="444260"/>
            <a:ext cx="8125942" cy="584775"/>
          </a:xfrm>
          <a:prstGeom prst="rect">
            <a:avLst/>
          </a:prstGeom>
          <a:noFill/>
        </p:spPr>
        <p:txBody>
          <a:bodyPr wrap="none" rtlCol="0">
            <a:spAutoFit/>
          </a:bodyPr>
          <a:lstStyle/>
          <a:p>
            <a:r>
              <a:rPr lang="en-US" sz="3200" dirty="0" smtClean="0">
                <a:solidFill>
                  <a:srgbClr val="C00000"/>
                </a:solidFill>
                <a:latin typeface="Gill Sans MT" panose="020B0502020104020203" pitchFamily="34" charset="0"/>
              </a:rPr>
              <a:t>Multi-disciplinary Study of “Systems of Systems”</a:t>
            </a:r>
            <a:endParaRPr lang="en-US" sz="3200" dirty="0">
              <a:solidFill>
                <a:srgbClr val="C00000"/>
              </a:solidFill>
              <a:latin typeface="Gill Sans MT" panose="020B0502020104020203" pitchFamily="34" charset="0"/>
            </a:endParaRPr>
          </a:p>
        </p:txBody>
      </p:sp>
      <p:grpSp>
        <p:nvGrpSpPr>
          <p:cNvPr id="21" name="Group 20"/>
          <p:cNvGrpSpPr/>
          <p:nvPr/>
        </p:nvGrpSpPr>
        <p:grpSpPr>
          <a:xfrm>
            <a:off x="5236085" y="2561898"/>
            <a:ext cx="2687512" cy="1750923"/>
            <a:chOff x="5216451" y="2951960"/>
            <a:chExt cx="2687512" cy="1750923"/>
          </a:xfrm>
        </p:grpSpPr>
        <p:sp>
          <p:nvSpPr>
            <p:cNvPr id="7" name="Rounded Rectangle 6"/>
            <p:cNvSpPr/>
            <p:nvPr/>
          </p:nvSpPr>
          <p:spPr>
            <a:xfrm>
              <a:off x="5216451" y="2951960"/>
              <a:ext cx="2687512" cy="1750923"/>
            </a:xfrm>
            <a:prstGeom prst="roundRect">
              <a:avLst/>
            </a:prstGeom>
            <a:solidFill>
              <a:srgbClr val="F1A06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 name="TextBox 5"/>
            <p:cNvSpPr txBox="1"/>
            <p:nvPr/>
          </p:nvSpPr>
          <p:spPr>
            <a:xfrm>
              <a:off x="5932234" y="3029188"/>
              <a:ext cx="1258678"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latin typeface="Gill Sans MT" panose="020B0502020104020203" pitchFamily="34" charset="0"/>
                </a:rPr>
                <a:t>Human</a:t>
              </a:r>
              <a:endParaRPr lang="en-US" sz="2400" b="1"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9" name="TextBox 8"/>
            <p:cNvSpPr txBox="1"/>
            <p:nvPr/>
          </p:nvSpPr>
          <p:spPr>
            <a:xfrm>
              <a:off x="5368709" y="3467014"/>
              <a:ext cx="2535254" cy="1169551"/>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b="1" dirty="0" smtClean="0">
                  <a:latin typeface="Gill Sans MT" panose="020B0502020104020203" pitchFamily="34" charset="0"/>
                </a:rPr>
                <a:t>Infrastructure </a:t>
              </a:r>
            </a:p>
            <a:p>
              <a:pPr marL="342900" indent="-342900">
                <a:spcAft>
                  <a:spcPts val="1800"/>
                </a:spcAft>
                <a:buFont typeface="Arial" panose="020B0604020202020204" pitchFamily="34" charset="0"/>
                <a:buChar char="•"/>
              </a:pPr>
              <a:r>
                <a:rPr lang="en-US" sz="2000" b="1" dirty="0" smtClean="0">
                  <a:latin typeface="Gill Sans MT" panose="020B0502020104020203" pitchFamily="34" charset="0"/>
                </a:rPr>
                <a:t>Market dynamics</a:t>
              </a:r>
            </a:p>
          </p:txBody>
        </p:sp>
      </p:grpSp>
      <p:grpSp>
        <p:nvGrpSpPr>
          <p:cNvPr id="20" name="Group 19"/>
          <p:cNvGrpSpPr/>
          <p:nvPr/>
        </p:nvGrpSpPr>
        <p:grpSpPr>
          <a:xfrm>
            <a:off x="1067320" y="2567323"/>
            <a:ext cx="2887014" cy="1750922"/>
            <a:chOff x="1138906" y="2951960"/>
            <a:chExt cx="2887014" cy="1750922"/>
          </a:xfrm>
        </p:grpSpPr>
        <p:sp>
          <p:nvSpPr>
            <p:cNvPr id="8" name="Rounded Rectangle 7"/>
            <p:cNvSpPr/>
            <p:nvPr/>
          </p:nvSpPr>
          <p:spPr>
            <a:xfrm>
              <a:off x="1138906" y="2951960"/>
              <a:ext cx="2887014" cy="1750922"/>
            </a:xfrm>
            <a:prstGeom prst="roundRect">
              <a:avLst/>
            </a:prstGeom>
            <a:solidFill>
              <a:schemeClr val="accent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p:cNvSpPr txBox="1"/>
            <p:nvPr/>
          </p:nvSpPr>
          <p:spPr>
            <a:xfrm>
              <a:off x="1891358" y="3029188"/>
              <a:ext cx="1382110"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latin typeface="Gill Sans MT" panose="020B0502020104020203" pitchFamily="34" charset="0"/>
                </a:rPr>
                <a:t>Natural </a:t>
              </a:r>
              <a:endParaRPr lang="en-US" sz="2400" b="1"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10" name="TextBox 9"/>
            <p:cNvSpPr txBox="1"/>
            <p:nvPr/>
          </p:nvSpPr>
          <p:spPr>
            <a:xfrm>
              <a:off x="1167899" y="3608360"/>
              <a:ext cx="2690918" cy="86177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b="1" dirty="0" smtClean="0">
                  <a:latin typeface="Gill Sans MT" panose="020B0502020104020203" pitchFamily="34" charset="0"/>
                </a:rPr>
                <a:t>Extreme events</a:t>
              </a:r>
            </a:p>
            <a:p>
              <a:pPr marL="342900" indent="-342900">
                <a:spcAft>
                  <a:spcPts val="1200"/>
                </a:spcAft>
                <a:buFont typeface="Arial" panose="020B0604020202020204" pitchFamily="34" charset="0"/>
                <a:buChar char="•"/>
              </a:pPr>
              <a:r>
                <a:rPr lang="en-US" sz="2000" b="1" dirty="0" smtClean="0">
                  <a:latin typeface="Gill Sans MT" panose="020B0502020104020203" pitchFamily="34" charset="0"/>
                </a:rPr>
                <a:t>Ecosystem health</a:t>
              </a:r>
              <a:endParaRPr lang="en-US" sz="2000" dirty="0" smtClean="0">
                <a:latin typeface="Gill Sans MT" panose="020B0502020104020203" pitchFamily="34" charset="0"/>
              </a:endParaRPr>
            </a:p>
          </p:txBody>
        </p:sp>
      </p:grpSp>
      <p:sp>
        <p:nvSpPr>
          <p:cNvPr id="11" name="Curved Left Arrow 10"/>
          <p:cNvSpPr/>
          <p:nvPr/>
        </p:nvSpPr>
        <p:spPr>
          <a:xfrm rot="20668185">
            <a:off x="4620835" y="2961271"/>
            <a:ext cx="542680" cy="830970"/>
          </a:xfrm>
          <a:prstGeom prst="curvedLeftArrow">
            <a:avLst>
              <a:gd name="adj1" fmla="val 25000"/>
              <a:gd name="adj2" fmla="val 59926"/>
              <a:gd name="adj3" fmla="val 42702"/>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Left Arrow 11"/>
          <p:cNvSpPr/>
          <p:nvPr/>
        </p:nvSpPr>
        <p:spPr>
          <a:xfrm rot="20668185" flipH="1" flipV="1">
            <a:off x="4048566" y="3041888"/>
            <a:ext cx="566597" cy="845642"/>
          </a:xfrm>
          <a:prstGeom prst="curvedLeftArrow">
            <a:avLst>
              <a:gd name="adj1" fmla="val 23364"/>
              <a:gd name="adj2" fmla="val 50000"/>
              <a:gd name="adj3" fmla="val 3958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1281916" y="1788043"/>
            <a:ext cx="6442525" cy="461665"/>
          </a:xfrm>
          <a:prstGeom prst="rect">
            <a:avLst/>
          </a:prstGeom>
          <a:solidFill>
            <a:schemeClr val="bg1"/>
          </a:solidFill>
          <a:ln>
            <a:solidFill>
              <a:srgbClr val="C00000"/>
            </a:solidFill>
          </a:ln>
        </p:spPr>
        <p:txBody>
          <a:bodyPr wrap="square">
            <a:spAutoFit/>
          </a:bodyPr>
          <a:lstStyle/>
          <a:p>
            <a:r>
              <a:rPr lang="en-US" sz="2400" b="1" dirty="0" smtClean="0">
                <a:solidFill>
                  <a:srgbClr val="C00000"/>
                </a:solidFill>
                <a:latin typeface="Gill Sans MT" panose="020B0502020104020203" pitchFamily="34" charset="0"/>
              </a:rPr>
              <a:t>Uncertainty </a:t>
            </a:r>
            <a:r>
              <a:rPr lang="en-US" sz="2400" dirty="0" smtClean="0">
                <a:solidFill>
                  <a:srgbClr val="C00000"/>
                </a:solidFill>
                <a:latin typeface="Gill Sans MT" panose="020B0502020104020203" pitchFamily="34" charset="0"/>
              </a:rPr>
              <a:t>(policy, technology, weather/climate)</a:t>
            </a:r>
            <a:endParaRPr lang="en-US" sz="2400" dirty="0">
              <a:latin typeface="Gill Sans MT" panose="020B0502020104020203" pitchFamily="34" charset="0"/>
            </a:endParaRPr>
          </a:p>
        </p:txBody>
      </p:sp>
      <p:sp>
        <p:nvSpPr>
          <p:cNvPr id="17" name="Rectangle 16"/>
          <p:cNvSpPr/>
          <p:nvPr/>
        </p:nvSpPr>
        <p:spPr>
          <a:xfrm>
            <a:off x="1819772" y="5027158"/>
            <a:ext cx="5431726" cy="461665"/>
          </a:xfrm>
          <a:prstGeom prst="rect">
            <a:avLst/>
          </a:prstGeom>
          <a:solidFill>
            <a:schemeClr val="bg1"/>
          </a:solidFill>
          <a:ln>
            <a:solidFill>
              <a:srgbClr val="C00000"/>
            </a:solidFill>
          </a:ln>
        </p:spPr>
        <p:txBody>
          <a:bodyPr wrap="square">
            <a:spAutoFit/>
          </a:bodyPr>
          <a:lstStyle/>
          <a:p>
            <a:r>
              <a:rPr lang="en-US" sz="2400" dirty="0" smtClean="0">
                <a:solidFill>
                  <a:srgbClr val="C00000"/>
                </a:solidFill>
                <a:latin typeface="Gill Sans MT" panose="020B0502020104020203" pitchFamily="34" charset="0"/>
              </a:rPr>
              <a:t>Vulnerabilities	    Thresholds	     Tradeoffs</a:t>
            </a:r>
            <a:endParaRPr lang="en-US" sz="2400" dirty="0">
              <a:solidFill>
                <a:srgbClr val="C00000"/>
              </a:solidFill>
            </a:endParaRPr>
          </a:p>
        </p:txBody>
      </p:sp>
      <p:cxnSp>
        <p:nvCxnSpPr>
          <p:cNvPr id="26" name="Curved Connector 25"/>
          <p:cNvCxnSpPr>
            <a:stCxn id="14" idx="1"/>
            <a:endCxn id="8" idx="1"/>
          </p:cNvCxnSpPr>
          <p:nvPr/>
        </p:nvCxnSpPr>
        <p:spPr>
          <a:xfrm rot="10800000" flipV="1">
            <a:off x="1067320" y="2018876"/>
            <a:ext cx="214596" cy="1423908"/>
          </a:xfrm>
          <a:prstGeom prst="curvedConnector3">
            <a:avLst>
              <a:gd name="adj1" fmla="val 339915"/>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Curved Connector 42"/>
          <p:cNvCxnSpPr>
            <a:stCxn id="14" idx="3"/>
            <a:endCxn id="7" idx="3"/>
          </p:cNvCxnSpPr>
          <p:nvPr/>
        </p:nvCxnSpPr>
        <p:spPr>
          <a:xfrm>
            <a:off x="7724441" y="2018876"/>
            <a:ext cx="199156" cy="1418484"/>
          </a:xfrm>
          <a:prstGeom prst="curvedConnector3">
            <a:avLst>
              <a:gd name="adj1" fmla="val 430379"/>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Curved Connector 62"/>
          <p:cNvCxnSpPr/>
          <p:nvPr/>
        </p:nvCxnSpPr>
        <p:spPr>
          <a:xfrm rot="16200000" flipH="1">
            <a:off x="2987527" y="3605545"/>
            <a:ext cx="631637" cy="2057037"/>
          </a:xfrm>
          <a:prstGeom prst="curvedConnector3">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5" name="Curved Connector 64"/>
          <p:cNvCxnSpPr/>
          <p:nvPr/>
        </p:nvCxnSpPr>
        <p:spPr>
          <a:xfrm rot="5400000">
            <a:off x="5351304" y="3625363"/>
            <a:ext cx="637061" cy="2011977"/>
          </a:xfrm>
          <a:prstGeom prst="curvedConnector3">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213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47961</TotalTime>
  <Words>8592</Words>
  <Application>Microsoft Office PowerPoint</Application>
  <PresentationFormat>On-screen Show (4:3)</PresentationFormat>
  <Paragraphs>1076</Paragraphs>
  <Slides>84</Slides>
  <Notes>79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84</vt:i4>
      </vt:variant>
    </vt:vector>
  </HeadingPairs>
  <TitlesOfParts>
    <vt:vector size="96" baseType="lpstr">
      <vt:lpstr>Arial</vt:lpstr>
      <vt:lpstr>Calibri</vt:lpstr>
      <vt:lpstr>Calibri Light</vt:lpstr>
      <vt:lpstr>Cambria Math</vt:lpstr>
      <vt:lpstr>Corbel</vt:lpstr>
      <vt:lpstr>Courier New</vt:lpstr>
      <vt:lpstr>Gill Sans MT</vt:lpstr>
      <vt:lpstr>OfficinaSanITCMedium</vt:lpstr>
      <vt:lpstr>Source Sans Pro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jdkern</dc:creator>
  <cp:lastModifiedBy>jdkern</cp:lastModifiedBy>
  <cp:revision>1405</cp:revision>
  <dcterms:created xsi:type="dcterms:W3CDTF">2017-02-16T02:46:12Z</dcterms:created>
  <dcterms:modified xsi:type="dcterms:W3CDTF">2018-06-13T18:14:47Z</dcterms:modified>
</cp:coreProperties>
</file>