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64" r:id="rId2"/>
    <p:sldId id="407" r:id="rId3"/>
    <p:sldId id="410" r:id="rId4"/>
    <p:sldId id="310" r:id="rId5"/>
    <p:sldId id="355" r:id="rId6"/>
    <p:sldId id="356" r:id="rId7"/>
    <p:sldId id="357" r:id="rId8"/>
    <p:sldId id="308" r:id="rId9"/>
    <p:sldId id="315" r:id="rId10"/>
    <p:sldId id="390" r:id="rId11"/>
    <p:sldId id="409" r:id="rId12"/>
    <p:sldId id="322" r:id="rId13"/>
    <p:sldId id="366" r:id="rId14"/>
    <p:sldId id="324" r:id="rId15"/>
    <p:sldId id="332" r:id="rId16"/>
    <p:sldId id="375" r:id="rId17"/>
    <p:sldId id="336" r:id="rId18"/>
    <p:sldId id="376" r:id="rId19"/>
    <p:sldId id="334" r:id="rId20"/>
    <p:sldId id="377" r:id="rId21"/>
    <p:sldId id="335" r:id="rId22"/>
    <p:sldId id="337" r:id="rId23"/>
    <p:sldId id="338" r:id="rId24"/>
    <p:sldId id="339" r:id="rId25"/>
    <p:sldId id="340" r:id="rId26"/>
    <p:sldId id="341" r:id="rId27"/>
    <p:sldId id="373" r:id="rId28"/>
    <p:sldId id="392" r:id="rId29"/>
    <p:sldId id="348" r:id="rId30"/>
    <p:sldId id="349" r:id="rId31"/>
    <p:sldId id="350" r:id="rId32"/>
    <p:sldId id="358" r:id="rId33"/>
    <p:sldId id="363" r:id="rId34"/>
    <p:sldId id="360" r:id="rId35"/>
    <p:sldId id="361" r:id="rId36"/>
    <p:sldId id="362" r:id="rId37"/>
    <p:sldId id="351" r:id="rId38"/>
    <p:sldId id="381" r:id="rId39"/>
    <p:sldId id="382" r:id="rId40"/>
    <p:sldId id="352" r:id="rId41"/>
    <p:sldId id="364" r:id="rId42"/>
    <p:sldId id="383" r:id="rId43"/>
    <p:sldId id="385" r:id="rId44"/>
    <p:sldId id="353" r:id="rId45"/>
    <p:sldId id="365" r:id="rId46"/>
    <p:sldId id="374" r:id="rId47"/>
    <p:sldId id="405" r:id="rId48"/>
    <p:sldId id="408" r:id="rId49"/>
    <p:sldId id="404" r:id="rId50"/>
    <p:sldId id="39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202"/>
    <a:srgbClr val="D60202"/>
    <a:srgbClr val="2A64AC"/>
    <a:srgbClr val="2962A8"/>
    <a:srgbClr val="3F70AA"/>
    <a:srgbClr val="467CBC"/>
    <a:srgbClr val="4B85C9"/>
    <a:srgbClr val="4D89D0"/>
    <a:srgbClr val="CC0000"/>
    <a:srgbClr val="CE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7" autoAdjust="0"/>
    <p:restoredTop sz="87191" autoAdjust="0"/>
  </p:normalViewPr>
  <p:slideViewPr>
    <p:cSldViewPr snapToGrid="0" snapToObjects="1">
      <p:cViewPr varScale="1">
        <p:scale>
          <a:sx n="92" d="100"/>
          <a:sy n="92" d="100"/>
        </p:scale>
        <p:origin x="16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9A597-8B60-CA47-A6B2-7514C7D40106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30A5A-E368-644F-9F24-BEA46DCF6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A5A-E368-644F-9F24-BEA46DCF65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3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A5A-E368-644F-9F24-BEA46DCF65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2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A5A-E368-644F-9F24-BEA46DCF65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8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A5A-E368-644F-9F24-BEA46DCF65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9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A5A-E368-644F-9F24-BEA46DCF65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42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30A5A-E368-644F-9F24-BEA46DCF65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6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3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5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4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7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3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2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28AD-7E38-7949-B9F5-A7B0EBB960E4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CD286-AB56-9545-B782-43285DBE7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CC0000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.cellcollective.or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jpe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jpe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7131449" y="110064"/>
            <a:ext cx="1925279" cy="798486"/>
          </a:xfrm>
          <a:prstGeom prst="rect">
            <a:avLst/>
          </a:prstGeom>
          <a:ln w="109800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655" y="1771061"/>
            <a:ext cx="8659251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Cell Collective Learn: </a:t>
            </a:r>
            <a:br>
              <a:rPr lang="en-US" b="1" dirty="0"/>
            </a:br>
            <a:r>
              <a:rPr lang="en-US" sz="4000" b="1" dirty="0"/>
              <a:t>An intuitive computational modeling and simulation platform for learning about biological and biochemical processes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4880" y="4220055"/>
            <a:ext cx="6400800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by</a:t>
            </a:r>
          </a:p>
          <a:p>
            <a:r>
              <a:rPr lang="en-US" sz="2000" dirty="0">
                <a:solidFill>
                  <a:schemeClr val="tx1"/>
                </a:solidFill>
              </a:rPr>
              <a:t>Nick Galt, Ph.D.</a:t>
            </a:r>
            <a:r>
              <a:rPr lang="en-US" sz="2000" baseline="30000" dirty="0">
                <a:solidFill>
                  <a:schemeClr val="tx1"/>
                </a:solidFill>
              </a:rPr>
              <a:t>1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Tomáš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Helikar</a:t>
            </a:r>
            <a:r>
              <a:rPr lang="en-US" sz="2000" dirty="0">
                <a:solidFill>
                  <a:schemeClr val="tx1"/>
                </a:solidFill>
              </a:rPr>
              <a:t>, Ph.D.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22800" y="6324600"/>
            <a:ext cx="4521200" cy="533400"/>
          </a:xfrm>
        </p:spPr>
        <p:txBody>
          <a:bodyPr anchor="b">
            <a:normAutofit/>
          </a:bodyPr>
          <a:lstStyle/>
          <a:p>
            <a:pPr algn="r"/>
            <a:r>
              <a:rPr lang="en-US" sz="1600" dirty="0" err="1">
                <a:solidFill>
                  <a:srgbClr val="000000"/>
                </a:solidFill>
              </a:rPr>
              <a:t>learn.cellcollective.org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9383" y="5604355"/>
            <a:ext cx="5931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aseline="30000" dirty="0"/>
              <a:t>1</a:t>
            </a:r>
            <a:r>
              <a:rPr lang="en-US" sz="1600" dirty="0"/>
              <a:t>Department of Science, Valley City State University</a:t>
            </a:r>
          </a:p>
          <a:p>
            <a:pPr algn="ctr"/>
            <a:r>
              <a:rPr lang="en-US" sz="1600" baseline="30000" dirty="0"/>
              <a:t>2</a:t>
            </a:r>
            <a:r>
              <a:rPr lang="en-US" sz="1600" dirty="0"/>
              <a:t>Department of Biochemistry, University of Nebraska-Lincoln</a:t>
            </a:r>
          </a:p>
        </p:txBody>
      </p:sp>
      <p:pic>
        <p:nvPicPr>
          <p:cNvPr id="13" name="Picture 12" descr="CC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3" y="110064"/>
            <a:ext cx="3247103" cy="734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D7A1A-A5EF-9E4F-A815-18AC09359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" y="5273190"/>
            <a:ext cx="1531682" cy="15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9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Sign up and Login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455870"/>
            <a:ext cx="8229600" cy="117090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Go to </a:t>
            </a:r>
            <a:r>
              <a:rPr lang="en-US" sz="2000" dirty="0">
                <a:hlinkClick r:id="rId3"/>
              </a:rPr>
              <a:t>learn.cellcollective.org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Click “Sign Up” and then login</a:t>
            </a:r>
          </a:p>
          <a:p>
            <a:endParaRPr lang="en-US" sz="20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430114"/>
            <a:ext cx="4873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Use Chrome or Firefox (make sure they are up-to-date)</a:t>
            </a:r>
          </a:p>
        </p:txBody>
      </p:sp>
      <p:pic>
        <p:nvPicPr>
          <p:cNvPr id="4" name="Picture 3" descr="Screen Shot 2016-06-22 at 3.09.5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361"/>
          <a:stretch/>
        </p:blipFill>
        <p:spPr>
          <a:xfrm>
            <a:off x="1428750" y="2318737"/>
            <a:ext cx="6604000" cy="39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63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Resources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6234544"/>
            <a:ext cx="8229600" cy="62345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Google Doc Q&amp;A: </a:t>
            </a:r>
            <a:r>
              <a:rPr lang="en-US" sz="2000" dirty="0"/>
              <a:t>https://</a:t>
            </a:r>
            <a:r>
              <a:rPr lang="en-US" sz="2000" dirty="0" err="1"/>
              <a:t>goo.gl</a:t>
            </a:r>
            <a:r>
              <a:rPr lang="en-US" sz="2000" dirty="0"/>
              <a:t>/</a:t>
            </a:r>
            <a:r>
              <a:rPr lang="en-US" sz="2000" dirty="0" err="1"/>
              <a:t>LSaizA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B8A11-DFE9-1E4B-AB7B-6BAF51D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"/>
          <a:stretch/>
        </p:blipFill>
        <p:spPr>
          <a:xfrm>
            <a:off x="979714" y="1431629"/>
            <a:ext cx="7364186" cy="443082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EEC680-8A4E-2F49-96ED-078256B3279D}"/>
              </a:ext>
            </a:extLst>
          </p:cNvPr>
          <p:cNvSpPr/>
          <p:nvPr/>
        </p:nvSpPr>
        <p:spPr>
          <a:xfrm>
            <a:off x="8009321" y="1431629"/>
            <a:ext cx="334579" cy="276512"/>
          </a:xfrm>
          <a:prstGeom prst="ellipse">
            <a:avLst/>
          </a:prstGeom>
          <a:noFill/>
          <a:ln w="38100">
            <a:solidFill>
              <a:srgbClr val="D6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8E75B3-8050-B44A-B779-09DB5A183C87}"/>
              </a:ext>
            </a:extLst>
          </p:cNvPr>
          <p:cNvCxnSpPr>
            <a:stCxn id="12" idx="1"/>
          </p:cNvCxnSpPr>
          <p:nvPr/>
        </p:nvCxnSpPr>
        <p:spPr>
          <a:xfrm flipH="1">
            <a:off x="538843" y="1472123"/>
            <a:ext cx="7519476" cy="502011"/>
          </a:xfrm>
          <a:prstGeom prst="line">
            <a:avLst/>
          </a:prstGeom>
          <a:ln>
            <a:solidFill>
              <a:srgbClr val="D202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D6EFF7-BCF9-134E-AC82-C5BD60124E4A}"/>
              </a:ext>
            </a:extLst>
          </p:cNvPr>
          <p:cNvCxnSpPr>
            <a:cxnSpLocks/>
          </p:cNvCxnSpPr>
          <p:nvPr/>
        </p:nvCxnSpPr>
        <p:spPr>
          <a:xfrm flipH="1">
            <a:off x="7331015" y="1723128"/>
            <a:ext cx="897333" cy="4628685"/>
          </a:xfrm>
          <a:prstGeom prst="line">
            <a:avLst/>
          </a:prstGeom>
          <a:ln>
            <a:solidFill>
              <a:srgbClr val="D202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356CC84-F5A7-3340-8AFE-19B9B42C4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43" y="1974134"/>
            <a:ext cx="6792172" cy="4377679"/>
          </a:xfrm>
          <a:prstGeom prst="rect">
            <a:avLst/>
          </a:prstGeom>
          <a:ln w="57150">
            <a:solidFill>
              <a:srgbClr val="D20202"/>
            </a:solidFill>
          </a:ln>
        </p:spPr>
      </p:pic>
    </p:spTree>
    <p:extLst>
      <p:ext uri="{BB962C8B-B14F-4D97-AF65-F5344CB8AC3E}">
        <p14:creationId xmlns:p14="http://schemas.microsoft.com/office/powerpoint/2010/main" val="198184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Learning Module Development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068" y="1562249"/>
            <a:ext cx="4276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Types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Simulation-based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Construction and Simulation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41620" y="1516959"/>
            <a:ext cx="3791862" cy="5083776"/>
            <a:chOff x="4452027" y="1165082"/>
            <a:chExt cx="4171048" cy="5592154"/>
          </a:xfrm>
        </p:grpSpPr>
        <p:pic>
          <p:nvPicPr>
            <p:cNvPr id="2" name="Picture 1" descr="Screen Shot 2016-06-20 at 12.28.1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027" y="1165082"/>
              <a:ext cx="4171048" cy="3097159"/>
            </a:xfrm>
            <a:prstGeom prst="rect">
              <a:avLst/>
            </a:prstGeom>
          </p:spPr>
        </p:pic>
        <p:pic>
          <p:nvPicPr>
            <p:cNvPr id="4" name="Picture 3" descr="Screen Shot 2016-06-20 at 12.29.06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1"/>
            <a:stretch/>
          </p:blipFill>
          <p:spPr>
            <a:xfrm>
              <a:off x="4460493" y="3979334"/>
              <a:ext cx="4162582" cy="2777902"/>
            </a:xfrm>
            <a:prstGeom prst="rect">
              <a:avLst/>
            </a:prstGeom>
          </p:spPr>
        </p:pic>
      </p:grpSp>
      <p:pic>
        <p:nvPicPr>
          <p:cNvPr id="15" name="Picture 14" descr="Screen Shot 2016-06-21 at 6.14.24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969" b="93376"/>
          <a:stretch/>
        </p:blipFill>
        <p:spPr>
          <a:xfrm>
            <a:off x="4658841" y="1544503"/>
            <a:ext cx="633942" cy="1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Learning Module Development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068" y="1562249"/>
            <a:ext cx="4276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Types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Simulation-based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Construction and Simulation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41620" y="1516959"/>
            <a:ext cx="3791862" cy="5083776"/>
            <a:chOff x="4452027" y="1165082"/>
            <a:chExt cx="4171048" cy="5592154"/>
          </a:xfrm>
        </p:grpSpPr>
        <p:pic>
          <p:nvPicPr>
            <p:cNvPr id="2" name="Picture 1" descr="Screen Shot 2016-06-20 at 12.28.1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027" y="1165082"/>
              <a:ext cx="4171048" cy="3097159"/>
            </a:xfrm>
            <a:prstGeom prst="rect">
              <a:avLst/>
            </a:prstGeom>
          </p:spPr>
        </p:pic>
        <p:pic>
          <p:nvPicPr>
            <p:cNvPr id="4" name="Picture 3" descr="Screen Shot 2016-06-20 at 12.29.06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1"/>
            <a:stretch/>
          </p:blipFill>
          <p:spPr>
            <a:xfrm>
              <a:off x="4460493" y="3979334"/>
              <a:ext cx="4162582" cy="2777902"/>
            </a:xfrm>
            <a:prstGeom prst="rect">
              <a:avLst/>
            </a:prstGeom>
          </p:spPr>
        </p:pic>
      </p:grpSp>
      <p:pic>
        <p:nvPicPr>
          <p:cNvPr id="15" name="Picture 14" descr="Screen Shot 2016-06-21 at 6.14.24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969" b="93376"/>
          <a:stretch/>
        </p:blipFill>
        <p:spPr>
          <a:xfrm>
            <a:off x="4658841" y="1544503"/>
            <a:ext cx="633942" cy="117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2069" y="3260240"/>
            <a:ext cx="42765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Key Design Features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Self-contained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Simple, turn-key implementation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Modular implementation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Laboratory activity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Homework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In-class activity</a:t>
            </a:r>
          </a:p>
        </p:txBody>
      </p:sp>
    </p:spTree>
    <p:extLst>
      <p:ext uri="{BB962C8B-B14F-4D97-AF65-F5344CB8AC3E}">
        <p14:creationId xmlns:p14="http://schemas.microsoft.com/office/powerpoint/2010/main" val="203371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Learning Module Development</a:t>
            </a: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41620" y="1516959"/>
            <a:ext cx="3791862" cy="5083776"/>
            <a:chOff x="4641620" y="1516959"/>
            <a:chExt cx="3791862" cy="5083776"/>
          </a:xfrm>
        </p:grpSpPr>
        <p:grpSp>
          <p:nvGrpSpPr>
            <p:cNvPr id="14" name="Group 13"/>
            <p:cNvGrpSpPr/>
            <p:nvPr/>
          </p:nvGrpSpPr>
          <p:grpSpPr>
            <a:xfrm>
              <a:off x="4641620" y="1516959"/>
              <a:ext cx="3791862" cy="5083776"/>
              <a:chOff x="4452027" y="1165082"/>
              <a:chExt cx="4171048" cy="5592154"/>
            </a:xfrm>
          </p:grpSpPr>
          <p:pic>
            <p:nvPicPr>
              <p:cNvPr id="15" name="Picture 14" descr="Screen Shot 2016-06-20 at 12.28.11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2027" y="1165082"/>
                <a:ext cx="4171048" cy="3097159"/>
              </a:xfrm>
              <a:prstGeom prst="rect">
                <a:avLst/>
              </a:prstGeom>
            </p:spPr>
          </p:pic>
          <p:pic>
            <p:nvPicPr>
              <p:cNvPr id="16" name="Picture 15" descr="Screen Shot 2016-06-20 at 12.29.06 AM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791"/>
              <a:stretch/>
            </p:blipFill>
            <p:spPr>
              <a:xfrm>
                <a:off x="4460493" y="3979334"/>
                <a:ext cx="4162582" cy="2777902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7162800" y="1720850"/>
              <a:ext cx="1184275" cy="156210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Screen Shot 2016-06-21 at 6.14.24 P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8969" b="93376"/>
            <a:stretch/>
          </p:blipFill>
          <p:spPr>
            <a:xfrm>
              <a:off x="4658841" y="1544503"/>
              <a:ext cx="633942" cy="117292"/>
            </a:xfrm>
            <a:prstGeom prst="rect">
              <a:avLst/>
            </a:prstGeom>
          </p:spPr>
        </p:pic>
      </p:grpSp>
      <p:pic>
        <p:nvPicPr>
          <p:cNvPr id="19" name="Picture 18" descr="Screen Shot 2016-06-20 at 12.28.1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4" t="6958" r="2408" b="37482"/>
          <a:stretch/>
        </p:blipFill>
        <p:spPr>
          <a:xfrm>
            <a:off x="3479523" y="2078789"/>
            <a:ext cx="2722317" cy="3554450"/>
          </a:xfrm>
          <a:prstGeom prst="rect">
            <a:avLst/>
          </a:prstGeom>
          <a:ln w="57150" cmpd="sng">
            <a:solidFill>
              <a:srgbClr val="CC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32068" y="1562249"/>
            <a:ext cx="4276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Types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Simulation-based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Construction and Simulation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248400" y="3282950"/>
            <a:ext cx="914401" cy="237807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48400" y="1727200"/>
            <a:ext cx="911226" cy="3111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07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4" descr="Screen Shot 2016-06-20 at 12.37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" y="1933925"/>
            <a:ext cx="8616857" cy="44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9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9260" y="1933925"/>
            <a:ext cx="8616857" cy="4403898"/>
            <a:chOff x="249260" y="1933925"/>
            <a:chExt cx="8616857" cy="4403898"/>
          </a:xfrm>
        </p:grpSpPr>
        <p:pic>
          <p:nvPicPr>
            <p:cNvPr id="15" name="Picture 14" descr="Screen Shot 2016-06-20 at 12.37.1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60" y="1933925"/>
              <a:ext cx="8616857" cy="440389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07974" y="4356099"/>
              <a:ext cx="1567413" cy="13908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9260" y="1409018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Download the PDF of the learning module from “Documents”</a:t>
            </a:r>
          </a:p>
        </p:txBody>
      </p:sp>
    </p:spTree>
    <p:extLst>
      <p:ext uri="{BB962C8B-B14F-4D97-AF65-F5344CB8AC3E}">
        <p14:creationId xmlns:p14="http://schemas.microsoft.com/office/powerpoint/2010/main" val="416316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3394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4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33942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12.43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58" y="1583787"/>
            <a:ext cx="1948701" cy="2517349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Screen Shot 2016-06-20 at 12.4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7"/>
            <a:ext cx="1963866" cy="25173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45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the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12.43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58" y="1583787"/>
            <a:ext cx="1948701" cy="2517349"/>
          </a:xfrm>
          <a:prstGeom prst="rect">
            <a:avLst/>
          </a:prstGeom>
        </p:spPr>
      </p:pic>
      <p:pic>
        <p:nvPicPr>
          <p:cNvPr id="4" name="Picture 3" descr="Screen Shot 2016-06-20 at 12.4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7"/>
            <a:ext cx="1963866" cy="2517349"/>
          </a:xfrm>
          <a:prstGeom prst="rect">
            <a:avLst/>
          </a:prstGeom>
        </p:spPr>
      </p:pic>
      <p:pic>
        <p:nvPicPr>
          <p:cNvPr id="3" name="Picture 2" descr="Screen Shot 2016-06-20 at 12.44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4160546"/>
            <a:ext cx="1957940" cy="2517349"/>
          </a:xfrm>
          <a:prstGeom prst="rect">
            <a:avLst/>
          </a:prstGeom>
          <a:ln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val="56811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Road Map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455870"/>
            <a:ext cx="8229600" cy="452929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Project background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Availability and Types of Learning Modules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Group work</a:t>
            </a:r>
          </a:p>
          <a:p>
            <a:endParaRPr lang="en-U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08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the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12.43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58" y="1583787"/>
            <a:ext cx="1948701" cy="2517349"/>
          </a:xfrm>
          <a:prstGeom prst="rect">
            <a:avLst/>
          </a:prstGeom>
        </p:spPr>
      </p:pic>
      <p:pic>
        <p:nvPicPr>
          <p:cNvPr id="4" name="Picture 3" descr="Screen Shot 2016-06-20 at 12.4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7"/>
            <a:ext cx="1963866" cy="2517349"/>
          </a:xfrm>
          <a:prstGeom prst="rect">
            <a:avLst/>
          </a:prstGeom>
        </p:spPr>
      </p:pic>
      <p:pic>
        <p:nvPicPr>
          <p:cNvPr id="3" name="Picture 2" descr="Screen Shot 2016-06-20 at 12.44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4160546"/>
            <a:ext cx="1957940" cy="2517349"/>
          </a:xfrm>
          <a:prstGeom prst="rect">
            <a:avLst/>
          </a:prstGeom>
        </p:spPr>
      </p:pic>
      <p:pic>
        <p:nvPicPr>
          <p:cNvPr id="6" name="Picture 5" descr="Screen Shot 2016-06-22 at 1.06.0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70" y="1070511"/>
            <a:ext cx="6763935" cy="303062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491567" y="4495800"/>
            <a:ext cx="1689100" cy="7493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901825" y="4133850"/>
            <a:ext cx="2589743" cy="3619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80667" y="4133850"/>
            <a:ext cx="2531533" cy="3619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602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the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 setup and directions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12.43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58" y="1583787"/>
            <a:ext cx="1948701" cy="2517349"/>
          </a:xfrm>
          <a:prstGeom prst="rect">
            <a:avLst/>
          </a:prstGeom>
        </p:spPr>
      </p:pic>
      <p:pic>
        <p:nvPicPr>
          <p:cNvPr id="4" name="Picture 3" descr="Screen Shot 2016-06-20 at 12.4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7"/>
            <a:ext cx="1963866" cy="2517349"/>
          </a:xfrm>
          <a:prstGeom prst="rect">
            <a:avLst/>
          </a:prstGeom>
        </p:spPr>
      </p:pic>
      <p:pic>
        <p:nvPicPr>
          <p:cNvPr id="3" name="Picture 2" descr="Screen Shot 2016-06-20 at 12.44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4160546"/>
            <a:ext cx="1957940" cy="2517349"/>
          </a:xfrm>
          <a:prstGeom prst="rect">
            <a:avLst/>
          </a:prstGeom>
        </p:spPr>
      </p:pic>
      <p:pic>
        <p:nvPicPr>
          <p:cNvPr id="6" name="Picture 5" descr="Screen Shot 2016-06-20 at 12.45.0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4199768"/>
            <a:ext cx="1952545" cy="2516098"/>
          </a:xfrm>
          <a:prstGeom prst="rect">
            <a:avLst/>
          </a:prstGeom>
          <a:ln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val="3857533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the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 setup and directions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Investigations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Screen Shot 2016-06-20 at 12.48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1583787"/>
            <a:ext cx="1957940" cy="2526914"/>
          </a:xfrm>
          <a:prstGeom prst="rect">
            <a:avLst/>
          </a:prstGeom>
        </p:spPr>
      </p:pic>
      <p:pic>
        <p:nvPicPr>
          <p:cNvPr id="15" name="Picture 14" descr="Screen Shot 2016-06-20 at 12.49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6"/>
            <a:ext cx="1947948" cy="2517349"/>
          </a:xfrm>
          <a:prstGeom prst="rect">
            <a:avLst/>
          </a:prstGeom>
        </p:spPr>
      </p:pic>
      <p:pic>
        <p:nvPicPr>
          <p:cNvPr id="17" name="Picture 16" descr="Screen Shot 2016-06-20 at 12.50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4160545"/>
            <a:ext cx="1947195" cy="2517349"/>
          </a:xfrm>
          <a:prstGeom prst="rect">
            <a:avLst/>
          </a:prstGeom>
        </p:spPr>
      </p:pic>
      <p:pic>
        <p:nvPicPr>
          <p:cNvPr id="19" name="Picture 18" descr="Screen Shot 2016-06-20 at 12.50.3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4199769"/>
            <a:ext cx="1947947" cy="25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3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du</a:t>
            </a:r>
            <a:r>
              <a:rPr lang="en-US" dirty="0">
                <a:solidFill>
                  <a:srgbClr val="BFBFBF"/>
                </a:solidFill>
              </a:rPr>
              <a:t>ction to the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Simulation setup and directions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Investigations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Screen Shot 2016-06-20 at 12.48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1583787"/>
            <a:ext cx="1957940" cy="2526914"/>
          </a:xfrm>
          <a:prstGeom prst="rect">
            <a:avLst/>
          </a:prstGeom>
        </p:spPr>
      </p:pic>
      <p:pic>
        <p:nvPicPr>
          <p:cNvPr id="15" name="Picture 14" descr="Screen Shot 2016-06-20 at 12.49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6"/>
            <a:ext cx="1947948" cy="2517349"/>
          </a:xfrm>
          <a:prstGeom prst="rect">
            <a:avLst/>
          </a:prstGeom>
        </p:spPr>
      </p:pic>
      <p:pic>
        <p:nvPicPr>
          <p:cNvPr id="17" name="Picture 16" descr="Screen Shot 2016-06-20 at 12.50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4160545"/>
            <a:ext cx="1947195" cy="2517349"/>
          </a:xfrm>
          <a:prstGeom prst="rect">
            <a:avLst/>
          </a:prstGeom>
        </p:spPr>
      </p:pic>
      <p:pic>
        <p:nvPicPr>
          <p:cNvPr id="19" name="Picture 18" descr="Screen Shot 2016-06-20 at 12.50.3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4199769"/>
            <a:ext cx="1947947" cy="25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9260" y="1419621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Simulation Setup</a:t>
            </a:r>
          </a:p>
        </p:txBody>
      </p:sp>
      <p:pic>
        <p:nvPicPr>
          <p:cNvPr id="3" name="Picture 2" descr="Screen Shot 2016-06-21 at 7.00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1" y="1964266"/>
            <a:ext cx="8588256" cy="40736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33675" y="2244659"/>
            <a:ext cx="1736724" cy="272527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5917" y="3192724"/>
            <a:ext cx="2277433" cy="15147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29228" y="2913747"/>
            <a:ext cx="368905" cy="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29904" y="2682915"/>
            <a:ext cx="770963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Sliding</a:t>
            </a:r>
          </a:p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</a:rPr>
              <a:t>Window</a:t>
            </a:r>
          </a:p>
        </p:txBody>
      </p:sp>
    </p:spTree>
    <p:extLst>
      <p:ext uri="{BB962C8B-B14F-4D97-AF65-F5344CB8AC3E}">
        <p14:creationId xmlns:p14="http://schemas.microsoft.com/office/powerpoint/2010/main" val="555231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Introduction to the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Simulation setup and directions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Investigations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Screen Shot 2016-06-20 at 12.48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1583787"/>
            <a:ext cx="1957940" cy="2526914"/>
          </a:xfrm>
          <a:prstGeom prst="rect">
            <a:avLst/>
          </a:prstGeom>
        </p:spPr>
      </p:pic>
      <p:pic>
        <p:nvPicPr>
          <p:cNvPr id="15" name="Picture 14" descr="Screen Shot 2016-06-20 at 12.49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1583786"/>
            <a:ext cx="1947948" cy="2517349"/>
          </a:xfrm>
          <a:prstGeom prst="rect">
            <a:avLst/>
          </a:prstGeom>
        </p:spPr>
      </p:pic>
      <p:pic>
        <p:nvPicPr>
          <p:cNvPr id="17" name="Picture 16" descr="Screen Shot 2016-06-20 at 12.50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19" y="4160545"/>
            <a:ext cx="1947195" cy="2517349"/>
          </a:xfrm>
          <a:prstGeom prst="rect">
            <a:avLst/>
          </a:prstGeom>
        </p:spPr>
      </p:pic>
      <p:pic>
        <p:nvPicPr>
          <p:cNvPr id="19" name="Picture 18" descr="Screen Shot 2016-06-20 at 12.50.3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5" y="4199769"/>
            <a:ext cx="1947947" cy="25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4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068" y="1583787"/>
            <a:ext cx="40353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Investigation Structure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rgbClr val="000000"/>
                </a:solidFill>
              </a:rPr>
              <a:t>Make prediction</a:t>
            </a:r>
            <a:endParaRPr lang="en-US" sz="28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lphaU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rgbClr val="000000"/>
                </a:solidFill>
              </a:rPr>
              <a:t>Justify prediction</a:t>
            </a: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lphaU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dirty="0"/>
              <a:t>Test prediction</a:t>
            </a:r>
          </a:p>
          <a:p>
            <a:pPr marL="342900" indent="-342900">
              <a:buFont typeface="+mj-lt"/>
              <a:buAutoNum type="alphaUcPeriod"/>
            </a:pPr>
            <a:endParaRPr lang="en-US" dirty="0"/>
          </a:p>
          <a:p>
            <a:pPr marL="342900" indent="-342900">
              <a:buFont typeface="+mj-lt"/>
              <a:buAutoNum type="alphaUcPeriod"/>
            </a:pPr>
            <a:r>
              <a:rPr lang="en-US" dirty="0"/>
              <a:t>Report simulation results</a:t>
            </a:r>
          </a:p>
          <a:p>
            <a:pPr marL="342900" indent="-342900">
              <a:buFont typeface="+mj-lt"/>
              <a:buAutoNum type="alphaUcPeriod"/>
            </a:pPr>
            <a:endParaRPr lang="en-US" dirty="0">
              <a:solidFill>
                <a:srgbClr val="3366FF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rgbClr val="000000"/>
                </a:solidFill>
              </a:rPr>
              <a:t>Evaluate your prediction </a:t>
            </a:r>
          </a:p>
          <a:p>
            <a:pPr marL="342900" indent="-342900">
              <a:buFont typeface="+mj-lt"/>
              <a:buAutoNum type="alphaU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rgbClr val="000000"/>
                </a:solidFill>
              </a:rPr>
              <a:t>Refine prediction using simulation results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 descr="Screen Shot 2016-06-22 at 1.12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96" y="1425506"/>
            <a:ext cx="4155802" cy="53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89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Regulation of Cellular Respiration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9260" y="1933925"/>
            <a:ext cx="8616857" cy="4403898"/>
            <a:chOff x="249260" y="1933925"/>
            <a:chExt cx="8616857" cy="4403898"/>
          </a:xfrm>
        </p:grpSpPr>
        <p:pic>
          <p:nvPicPr>
            <p:cNvPr id="15" name="Picture 14" descr="Screen Shot 2016-06-20 at 12.37.1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60" y="1933925"/>
              <a:ext cx="8616857" cy="440389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07974" y="4356099"/>
              <a:ext cx="1567413" cy="13908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9260" y="1409018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Implementation: </a:t>
            </a:r>
            <a:r>
              <a:rPr lang="en-US" sz="2000" dirty="0"/>
              <a:t>Download and provide PDF to students</a:t>
            </a:r>
          </a:p>
        </p:txBody>
      </p:sp>
    </p:spTree>
    <p:extLst>
      <p:ext uri="{BB962C8B-B14F-4D97-AF65-F5344CB8AC3E}">
        <p14:creationId xmlns:p14="http://schemas.microsoft.com/office/powerpoint/2010/main" val="2352361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Learning Module Development</a:t>
            </a: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41620" y="1516959"/>
            <a:ext cx="3791862" cy="5083776"/>
            <a:chOff x="4641620" y="1516959"/>
            <a:chExt cx="3791862" cy="5083776"/>
          </a:xfrm>
        </p:grpSpPr>
        <p:grpSp>
          <p:nvGrpSpPr>
            <p:cNvPr id="6" name="Group 5"/>
            <p:cNvGrpSpPr/>
            <p:nvPr/>
          </p:nvGrpSpPr>
          <p:grpSpPr>
            <a:xfrm>
              <a:off x="4641620" y="1516959"/>
              <a:ext cx="3791862" cy="5083776"/>
              <a:chOff x="4641620" y="1516959"/>
              <a:chExt cx="3791862" cy="508377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641620" y="1516959"/>
                <a:ext cx="3791862" cy="5083776"/>
                <a:chOff x="4641620" y="1516959"/>
                <a:chExt cx="3791862" cy="5083776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4641620" y="1516959"/>
                  <a:ext cx="3791862" cy="5083776"/>
                  <a:chOff x="4452027" y="1165082"/>
                  <a:chExt cx="4171048" cy="5592154"/>
                </a:xfrm>
              </p:grpSpPr>
              <p:pic>
                <p:nvPicPr>
                  <p:cNvPr id="15" name="Picture 14" descr="Screen Shot 2016-06-20 at 12.28.11 AM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52027" y="1165082"/>
                    <a:ext cx="4171048" cy="3097159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Screen Shot 2016-06-20 at 12.29.06 AM.png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1791"/>
                  <a:stretch/>
                </p:blipFill>
                <p:spPr>
                  <a:xfrm>
                    <a:off x="4460493" y="3979334"/>
                    <a:ext cx="4162582" cy="27779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" name="Picture 1" descr="Screen Shot 2016-06-21 at 6.14.24 PM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79" t="9640" r="2306" b="539"/>
                <a:stretch/>
              </p:blipFill>
              <p:spPr>
                <a:xfrm>
                  <a:off x="4706408" y="1701983"/>
                  <a:ext cx="1177873" cy="1590492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 descr="Screen Shot 2016-06-21 at 6.14.24 PM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48969" b="93376"/>
              <a:stretch/>
            </p:blipFill>
            <p:spPr>
              <a:xfrm>
                <a:off x="4658841" y="1544503"/>
                <a:ext cx="633942" cy="117292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4703233" y="1714500"/>
              <a:ext cx="1184275" cy="156210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2068" y="1562249"/>
            <a:ext cx="4276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Types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Simulation-based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Construction and Simulation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  <p:pic>
        <p:nvPicPr>
          <p:cNvPr id="22" name="Picture 21" descr="Screen Shot 2016-06-21 at 6.14.24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9640" r="2306" b="539"/>
          <a:stretch/>
        </p:blipFill>
        <p:spPr>
          <a:xfrm>
            <a:off x="3821837" y="2089139"/>
            <a:ext cx="2941891" cy="3972461"/>
          </a:xfrm>
          <a:prstGeom prst="rect">
            <a:avLst/>
          </a:prstGeom>
          <a:ln w="57150" cmpd="sng"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val="1905847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 descr="Screen Shot 2016-06-22 at 4.10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" y="1930412"/>
            <a:ext cx="8621789" cy="4307827"/>
          </a:xfrm>
          <a:prstGeom prst="rect">
            <a:avLst/>
          </a:prstGeom>
        </p:spPr>
      </p:pic>
      <p:pic>
        <p:nvPicPr>
          <p:cNvPr id="2" name="Picture 1" descr="Screen Shot 2016-06-23 at 6.06.2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17641" r="53564" b="73039"/>
          <a:stretch/>
        </p:blipFill>
        <p:spPr>
          <a:xfrm>
            <a:off x="6759575" y="2643251"/>
            <a:ext cx="908050" cy="138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46660-7B87-8648-ACEC-412FAF8D9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74" y="4084325"/>
            <a:ext cx="1980293" cy="25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7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32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Acknowledgments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53215" y="3608486"/>
            <a:ext cx="4239485" cy="383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b="1" u="sng" dirty="0" err="1">
                <a:solidFill>
                  <a:schemeClr val="tx1"/>
                </a:solidFill>
              </a:rPr>
              <a:t>Tomáš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u="sng" dirty="0" err="1"/>
              <a:t>Helikar</a:t>
            </a:r>
            <a:r>
              <a:rPr lang="en-US" b="1" u="sng" dirty="0"/>
              <a:t> Lab</a:t>
            </a:r>
          </a:p>
          <a:p>
            <a:r>
              <a:rPr lang="en-US" sz="1600" dirty="0"/>
              <a:t>Lisa </a:t>
            </a:r>
            <a:r>
              <a:rPr lang="en-US" sz="1600" dirty="0" err="1"/>
              <a:t>Briona</a:t>
            </a:r>
            <a:r>
              <a:rPr lang="en-US" sz="1600" dirty="0"/>
              <a:t> (postdoc)</a:t>
            </a:r>
          </a:p>
          <a:p>
            <a:r>
              <a:rPr lang="en-US" sz="1600" dirty="0"/>
              <a:t>Christine Booth (postdoc)</a:t>
            </a:r>
          </a:p>
          <a:p>
            <a:r>
              <a:rPr lang="en-US" sz="1600" dirty="0">
                <a:cs typeface="Open Sans" charset="0"/>
              </a:rPr>
              <a:t>Bryan Kowal (software dev)</a:t>
            </a:r>
          </a:p>
          <a:p>
            <a:endParaRPr lang="en-US" sz="1600" u="sng" dirty="0"/>
          </a:p>
          <a:p>
            <a:r>
              <a:rPr lang="en-US" sz="1600" u="sng" dirty="0"/>
              <a:t>Past Members</a:t>
            </a:r>
          </a:p>
          <a:p>
            <a:r>
              <a:rPr lang="en-US" sz="1600" dirty="0">
                <a:cs typeface="Open Sans" charset="0"/>
              </a:rPr>
              <a:t>Nicholas Galt (postdoc)</a:t>
            </a:r>
          </a:p>
          <a:p>
            <a:r>
              <a:rPr lang="en-US" sz="1600" dirty="0">
                <a:cs typeface="Open Sans" charset="0"/>
              </a:rPr>
              <a:t>Lara Appleby (postdoc)</a:t>
            </a:r>
          </a:p>
          <a:p>
            <a:r>
              <a:rPr lang="en-US" sz="1600" dirty="0">
                <a:cs typeface="Open Sans" charset="0"/>
              </a:rPr>
              <a:t>David </a:t>
            </a:r>
            <a:r>
              <a:rPr lang="en-US" sz="1600" dirty="0" err="1">
                <a:cs typeface="Open Sans" charset="0"/>
              </a:rPr>
              <a:t>Tichy</a:t>
            </a:r>
            <a:r>
              <a:rPr lang="en-US" sz="1600" dirty="0">
                <a:cs typeface="Open Sans" charset="0"/>
              </a:rPr>
              <a:t> (software dev)</a:t>
            </a:r>
          </a:p>
          <a:p>
            <a:r>
              <a:rPr lang="en-US" sz="1600" dirty="0">
                <a:cs typeface="Open Sans" charset="0"/>
              </a:rPr>
              <a:t>Bhargav </a:t>
            </a:r>
            <a:r>
              <a:rPr lang="en-US" sz="1600" dirty="0" err="1">
                <a:cs typeface="Open Sans" charset="0"/>
              </a:rPr>
              <a:t>Gorthi</a:t>
            </a:r>
            <a:r>
              <a:rPr lang="en-US" sz="1600" dirty="0">
                <a:cs typeface="Open Sans" charset="0"/>
              </a:rPr>
              <a:t> (software dev)</a:t>
            </a:r>
          </a:p>
          <a:p>
            <a:r>
              <a:rPr lang="en-US" sz="1600" dirty="0">
                <a:cs typeface="Open Sans" charset="0"/>
              </a:rPr>
              <a:t>Audrey Crowther (staff)</a:t>
            </a:r>
          </a:p>
          <a:p>
            <a:endParaRPr lang="en-US" dirty="0">
              <a:cs typeface="Open Sans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382683" y="3608486"/>
            <a:ext cx="4051300" cy="268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78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b="1" u="sng" dirty="0"/>
              <a:t>Joe Dauer Lab</a:t>
            </a:r>
          </a:p>
          <a:p>
            <a:r>
              <a:rPr lang="en-US" sz="1600" dirty="0">
                <a:cs typeface="Open Sans" charset="0"/>
              </a:rPr>
              <a:t>Gretchen Kind (postdoc)</a:t>
            </a:r>
          </a:p>
          <a:p>
            <a:endParaRPr lang="en-US" sz="1600" u="sng" dirty="0">
              <a:cs typeface="Open Sans" charset="0"/>
            </a:endParaRPr>
          </a:p>
          <a:p>
            <a:r>
              <a:rPr lang="en-US" sz="1600" u="sng" dirty="0">
                <a:cs typeface="Open Sans" charset="0"/>
              </a:rPr>
              <a:t>Past Members</a:t>
            </a:r>
          </a:p>
          <a:p>
            <a:r>
              <a:rPr lang="en-US" sz="1600" dirty="0">
                <a:cs typeface="Open Sans" charset="0"/>
              </a:rPr>
              <a:t>Heather Bergan-Roller (postdoc)</a:t>
            </a:r>
          </a:p>
          <a:p>
            <a:endParaRPr lang="en-US" dirty="0">
              <a:cs typeface="Open Sans" charset="0"/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63" y="5486400"/>
            <a:ext cx="1190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8566" y="6529375"/>
            <a:ext cx="7006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Disclosure: TH is a founder and owner of Discovery Collective, Inc.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8E5C2-BB14-9843-B6FC-5E43FFA8B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568" y="1385986"/>
            <a:ext cx="1778000" cy="222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4F956-7EAA-C444-8F78-5DD19C78E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458" y="1385986"/>
            <a:ext cx="1666875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4" descr="Screen Shot 2016-06-20 at 3.32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58" y="1583788"/>
            <a:ext cx="1959013" cy="2517348"/>
          </a:xfrm>
          <a:prstGeom prst="rect">
            <a:avLst/>
          </a:prstGeom>
        </p:spPr>
      </p:pic>
      <p:pic>
        <p:nvPicPr>
          <p:cNvPr id="16" name="Picture 15" descr="Screen Shot 2016-06-20 at 3.32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4" y="1583788"/>
            <a:ext cx="1960441" cy="2517348"/>
          </a:xfrm>
          <a:prstGeom prst="rect">
            <a:avLst/>
          </a:prstGeom>
        </p:spPr>
      </p:pic>
      <p:pic>
        <p:nvPicPr>
          <p:cNvPr id="4" name="Picture 3" descr="Screen Shot 2016-06-20 at 3.32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36" y="4179288"/>
            <a:ext cx="1956504" cy="25173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2068" y="1583787"/>
            <a:ext cx="40353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Background information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2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3.36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14358"/>
          <a:stretch/>
        </p:blipFill>
        <p:spPr>
          <a:xfrm>
            <a:off x="3942740" y="1406428"/>
            <a:ext cx="5121863" cy="53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7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3.36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14358"/>
          <a:stretch/>
        </p:blipFill>
        <p:spPr>
          <a:xfrm>
            <a:off x="3942740" y="1406428"/>
            <a:ext cx="5121863" cy="5344109"/>
          </a:xfrm>
          <a:prstGeom prst="rect">
            <a:avLst/>
          </a:prstGeom>
        </p:spPr>
      </p:pic>
      <p:pic>
        <p:nvPicPr>
          <p:cNvPr id="3" name="Picture 2" descr="Screen Shot 2016-06-21 at 1.31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6" y="3448227"/>
            <a:ext cx="8312728" cy="88776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433442" y="2155825"/>
            <a:ext cx="4214177" cy="46490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23875" y="2620731"/>
            <a:ext cx="3909567" cy="8050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47620" y="2620731"/>
            <a:ext cx="213714" cy="8050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318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3.36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14358"/>
          <a:stretch/>
        </p:blipFill>
        <p:spPr>
          <a:xfrm>
            <a:off x="3942740" y="1406428"/>
            <a:ext cx="5121863" cy="53441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33442" y="2607733"/>
            <a:ext cx="4214177" cy="33474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8475" y="2942477"/>
            <a:ext cx="3934968" cy="7669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47620" y="2942477"/>
            <a:ext cx="248730" cy="7669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6-06-21 at 1.34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" y="3747571"/>
            <a:ext cx="8312727" cy="67922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7707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3.36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14358"/>
          <a:stretch/>
        </p:blipFill>
        <p:spPr>
          <a:xfrm>
            <a:off x="3942740" y="1406428"/>
            <a:ext cx="5121863" cy="53441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14910" y="3234266"/>
            <a:ext cx="2221358" cy="303953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6-06-22 at 2.02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1" y="1406428"/>
            <a:ext cx="3868241" cy="5274213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12201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3.36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14358"/>
          <a:stretch/>
        </p:blipFill>
        <p:spPr>
          <a:xfrm>
            <a:off x="3942740" y="1406428"/>
            <a:ext cx="5121863" cy="53441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33442" y="2937933"/>
            <a:ext cx="4214177" cy="24162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8475" y="3179553"/>
            <a:ext cx="3934968" cy="74369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47620" y="3179553"/>
            <a:ext cx="248730" cy="7669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6-21 at 1.37.2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7" y="3962211"/>
            <a:ext cx="8312727" cy="48644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36779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0 at 3.36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14358"/>
          <a:stretch/>
        </p:blipFill>
        <p:spPr>
          <a:xfrm>
            <a:off x="3942740" y="1406428"/>
            <a:ext cx="5121863" cy="53441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12466" y="3234265"/>
            <a:ext cx="2057401" cy="337820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0706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7257" r="10351" b="18905"/>
          <a:stretch/>
        </p:blipFill>
        <p:spPr>
          <a:xfrm rot="5400000">
            <a:off x="2010284" y="2565811"/>
            <a:ext cx="5049876" cy="304343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16888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2068" y="1583787"/>
            <a:ext cx="4035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Model building directions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Content specific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Typically have students complete the “Introduction to Building a Computational Model” activity before hand 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03227" y="1405215"/>
            <a:ext cx="4160240" cy="5359651"/>
            <a:chOff x="4103227" y="1405215"/>
            <a:chExt cx="4160240" cy="5359651"/>
          </a:xfrm>
        </p:grpSpPr>
        <p:pic>
          <p:nvPicPr>
            <p:cNvPr id="3" name="Picture 2" descr="Screen Shot 2016-06-21 at 5.13.4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227" y="1405215"/>
              <a:ext cx="4160240" cy="535965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876801" y="1647825"/>
              <a:ext cx="799114" cy="104905"/>
              <a:chOff x="4876801" y="1647825"/>
              <a:chExt cx="799114" cy="104905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876801" y="1663701"/>
                <a:ext cx="799114" cy="80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Screen Shot 2016-06-21 at 5.13.40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34" t="4522" r="62250" b="93521"/>
              <a:stretch/>
            </p:blipFill>
            <p:spPr>
              <a:xfrm>
                <a:off x="4943474" y="1647825"/>
                <a:ext cx="641351" cy="1049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09510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2068" y="1583787"/>
            <a:ext cx="4035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BFBFBF"/>
                </a:solidFill>
              </a:rPr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Model building directions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Content specific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Typically have students complete the “Introduction to Building a Computational Model” activity before hand 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 descr="Screen Shot 2016-06-21 at 5.13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27" y="1405215"/>
            <a:ext cx="4160240" cy="5359651"/>
          </a:xfrm>
          <a:prstGeom prst="rect">
            <a:avLst/>
          </a:prstGeom>
        </p:spPr>
      </p:pic>
      <p:pic>
        <p:nvPicPr>
          <p:cNvPr id="13" name="Picture 12" descr="Screen Shot 2016-06-22 at 2.02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6" y="1406428"/>
            <a:ext cx="3868241" cy="5274213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4876801" y="1647825"/>
            <a:ext cx="799114" cy="104905"/>
            <a:chOff x="4876801" y="1647825"/>
            <a:chExt cx="799114" cy="104905"/>
          </a:xfrm>
        </p:grpSpPr>
        <p:sp>
          <p:nvSpPr>
            <p:cNvPr id="15" name="Rectangle 14"/>
            <p:cNvSpPr/>
            <p:nvPr/>
          </p:nvSpPr>
          <p:spPr>
            <a:xfrm>
              <a:off x="4876801" y="1663701"/>
              <a:ext cx="799114" cy="804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Screen Shot 2016-06-21 at 5.13.40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4" t="4522" r="62250" b="93521"/>
            <a:stretch/>
          </p:blipFill>
          <p:spPr>
            <a:xfrm>
              <a:off x="4943474" y="1647825"/>
              <a:ext cx="641351" cy="10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564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creen Shot 2016-06-22 at 2.44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6" y="1859519"/>
            <a:ext cx="8701715" cy="41156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260" y="1419621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“Model” Workspace</a:t>
            </a:r>
          </a:p>
        </p:txBody>
      </p:sp>
    </p:spTree>
    <p:extLst>
      <p:ext uri="{BB962C8B-B14F-4D97-AF65-F5344CB8AC3E}">
        <p14:creationId xmlns:p14="http://schemas.microsoft.com/office/powerpoint/2010/main" val="117723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39592"/>
            <a:ext cx="9192426" cy="632995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320" y="713505"/>
            <a:ext cx="808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C0000"/>
                </a:solidFill>
              </a:rPr>
              <a:t>Modeling Platform for Life Sciences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8" y="1287525"/>
            <a:ext cx="8700204" cy="532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42" y="2822893"/>
            <a:ext cx="5289917" cy="281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96071" y="1542098"/>
            <a:ext cx="6151858" cy="1249363"/>
            <a:chOff x="219076" y="1542098"/>
            <a:chExt cx="6151858" cy="1249363"/>
          </a:xfrm>
        </p:grpSpPr>
        <p:grpSp>
          <p:nvGrpSpPr>
            <p:cNvPr id="18" name="Group 4"/>
            <p:cNvGrpSpPr>
              <a:grpSpLocks/>
            </p:cNvGrpSpPr>
            <p:nvPr/>
          </p:nvGrpSpPr>
          <p:grpSpPr bwMode="auto">
            <a:xfrm>
              <a:off x="366713" y="1545273"/>
              <a:ext cx="6003925" cy="1246188"/>
              <a:chOff x="231" y="903"/>
              <a:chExt cx="3782" cy="785"/>
            </a:xfrm>
          </p:grpSpPr>
          <p:sp>
            <p:nvSpPr>
              <p:cNvPr id="19" name="AutoShape 5"/>
              <p:cNvSpPr>
                <a:spLocks noChangeArrowheads="1"/>
              </p:cNvSpPr>
              <p:nvPr/>
            </p:nvSpPr>
            <p:spPr bwMode="auto">
              <a:xfrm>
                <a:off x="231" y="903"/>
                <a:ext cx="3782" cy="785"/>
              </a:xfrm>
              <a:prstGeom prst="roundRect">
                <a:avLst>
                  <a:gd name="adj" fmla="val 4208"/>
                </a:avLst>
              </a:prstGeom>
              <a:solidFill>
                <a:srgbClr val="000000"/>
              </a:solidFill>
              <a:ln w="9525" cap="flat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77386" dir="2700000" algn="ctr" rotWithShape="0">
                  <a:srgbClr val="CCCCCC">
                    <a:alpha val="30038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231" y="948"/>
                <a:ext cx="3782" cy="702"/>
              </a:xfrm>
              <a:prstGeom prst="rect">
                <a:avLst/>
              </a:prstGeom>
              <a:solidFill>
                <a:srgbClr val="E6E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19076" y="1542098"/>
              <a:ext cx="6151858" cy="1204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tIns="91440" bIns="91440"/>
            <a:lstStyle/>
            <a:p>
              <a:pPr marL="457200" indent="-227013">
                <a:lnSpc>
                  <a:spcPct val="115000"/>
                </a:lnSpc>
                <a:buClr>
                  <a:srgbClr val="695D46"/>
                </a:buClr>
                <a:buFont typeface="Open Sans" charset="0"/>
                <a:buChar char="●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</a:tabLst>
              </a:pP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Web-based (</a:t>
              </a:r>
              <a:r>
                <a:rPr lang="en-US" sz="1400" dirty="0" err="1">
                  <a:solidFill>
                    <a:srgbClr val="000000"/>
                  </a:solidFill>
                  <a:cs typeface="Open Sans" charset="0"/>
                </a:rPr>
                <a:t>cellcollective.org</a:t>
              </a: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 and </a:t>
              </a:r>
              <a:r>
                <a:rPr lang="en-US" sz="1400" dirty="0" err="1">
                  <a:solidFill>
                    <a:srgbClr val="000000"/>
                  </a:solidFill>
                  <a:cs typeface="Open Sans" charset="0"/>
                </a:rPr>
                <a:t>learn.cellcollective.org</a:t>
              </a: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)</a:t>
              </a:r>
            </a:p>
            <a:p>
              <a:pPr marL="457200" indent="-227013">
                <a:lnSpc>
                  <a:spcPct val="115000"/>
                </a:lnSpc>
                <a:buClr>
                  <a:srgbClr val="695D46"/>
                </a:buClr>
                <a:buFont typeface="Open Sans" charset="0"/>
                <a:buChar char="●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</a:tabLst>
              </a:pP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Real-time simulations </a:t>
              </a:r>
            </a:p>
            <a:p>
              <a:pPr marL="457200" indent="-227013">
                <a:lnSpc>
                  <a:spcPct val="115000"/>
                </a:lnSpc>
                <a:buClr>
                  <a:srgbClr val="695D46"/>
                </a:buClr>
                <a:buFont typeface="Open Sans" charset="0"/>
                <a:buChar char="●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</a:tabLst>
              </a:pP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No entering/modifying mathematical expressions or computer code</a:t>
              </a:r>
            </a:p>
            <a:p>
              <a:pPr marL="457200" indent="-227013">
                <a:lnSpc>
                  <a:spcPct val="115000"/>
                </a:lnSpc>
                <a:buClr>
                  <a:srgbClr val="695D46"/>
                </a:buClr>
                <a:buFont typeface="Open Sans" charset="0"/>
                <a:buChar char="●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</a:tabLst>
              </a:pP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Accessible and easy to use (construct and simulate</a:t>
              </a:r>
              <a:r>
                <a:rPr lang="en-US" sz="1400" i="1" dirty="0">
                  <a:solidFill>
                    <a:srgbClr val="000000"/>
                  </a:solidFill>
                  <a:cs typeface="Open Sans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cs typeface="Open Sans" charset="0"/>
                </a:rPr>
                <a:t>models)</a:t>
              </a:r>
            </a:p>
            <a:p>
              <a:pPr marL="457200" indent="-227013">
                <a:lnSpc>
                  <a:spcPct val="100000"/>
                </a:lnSpc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</a:tabLst>
              </a:pPr>
              <a:endParaRPr lang="en-US" sz="1400" dirty="0">
                <a:solidFill>
                  <a:srgbClr val="0000FF"/>
                </a:solidFill>
                <a:latin typeface="Open Sans" charset="0"/>
                <a:cs typeface="Open Sans" charset="0"/>
              </a:endParaRPr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414570" y="6615354"/>
            <a:ext cx="56832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556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8000"/>
              </a:lnSpc>
              <a:spcAft>
                <a:spcPts val="1600"/>
              </a:spcAft>
            </a:pPr>
            <a:r>
              <a:rPr lang="en-US" sz="1400" dirty="0">
                <a:solidFill>
                  <a:srgbClr val="FFFFFF"/>
                </a:solidFill>
                <a:latin typeface="Open Sans" charset="0"/>
                <a:cs typeface="Open Sans" charset="0"/>
              </a:rPr>
              <a:t>Helikar et. Al,, 2015; Helikar et. al., 2013  </a:t>
            </a: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2" t="83058" b="2504"/>
          <a:stretch/>
        </p:blipFill>
        <p:spPr bwMode="auto">
          <a:xfrm>
            <a:off x="8845550" y="5713298"/>
            <a:ext cx="336550" cy="76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2" t="83058" b="2504"/>
          <a:stretch/>
        </p:blipFill>
        <p:spPr bwMode="auto">
          <a:xfrm>
            <a:off x="-10326" y="5713298"/>
            <a:ext cx="336550" cy="76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944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building directions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Model validation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1 at 5.59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32" y="1403075"/>
            <a:ext cx="4159396" cy="53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0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68" y="1583787"/>
            <a:ext cx="4035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building directions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Model validation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Screen Shot 2016-06-21 at 5.59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32" y="1403075"/>
            <a:ext cx="4159396" cy="5344857"/>
          </a:xfrm>
          <a:prstGeom prst="rect">
            <a:avLst/>
          </a:prstGeom>
        </p:spPr>
      </p:pic>
      <p:pic>
        <p:nvPicPr>
          <p:cNvPr id="3" name="Picture 2" descr="Screen Shot 2016-06-21 at 6.00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93" y="1982716"/>
            <a:ext cx="5875867" cy="243509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24051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9260" y="1419621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Model Validation</a:t>
            </a:r>
          </a:p>
        </p:txBody>
      </p:sp>
      <p:pic>
        <p:nvPicPr>
          <p:cNvPr id="4" name="Picture 3" descr="Screen Shot 2016-06-22 at 2.49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432396"/>
            <a:ext cx="8894740" cy="4194678"/>
          </a:xfrm>
          <a:prstGeom prst="rect">
            <a:avLst/>
          </a:prstGeom>
        </p:spPr>
      </p:pic>
      <p:pic>
        <p:nvPicPr>
          <p:cNvPr id="6" name="Picture 5" descr="Screen Shot 2016-06-22 at 2.49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59" y="1440059"/>
            <a:ext cx="6602200" cy="86834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cxnSp>
        <p:nvCxnSpPr>
          <p:cNvPr id="14" name="Straight Connector 13"/>
          <p:cNvCxnSpPr>
            <a:endCxn id="15" idx="2"/>
          </p:cNvCxnSpPr>
          <p:nvPr/>
        </p:nvCxnSpPr>
        <p:spPr>
          <a:xfrm flipV="1">
            <a:off x="6938854" y="3359561"/>
            <a:ext cx="2903" cy="29831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02737" y="3051784"/>
            <a:ext cx="127804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Operon ON</a:t>
            </a:r>
          </a:p>
        </p:txBody>
      </p:sp>
    </p:spTree>
    <p:extLst>
      <p:ext uri="{BB962C8B-B14F-4D97-AF65-F5344CB8AC3E}">
        <p14:creationId xmlns:p14="http://schemas.microsoft.com/office/powerpoint/2010/main" val="2945128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9260" y="1419621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Model Validation</a:t>
            </a:r>
          </a:p>
        </p:txBody>
      </p:sp>
      <p:pic>
        <p:nvPicPr>
          <p:cNvPr id="4" name="Picture 3" descr="Screen Shot 2016-06-22 at 2.49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432396"/>
            <a:ext cx="8894740" cy="4194678"/>
          </a:xfrm>
          <a:prstGeom prst="rect">
            <a:avLst/>
          </a:prstGeom>
        </p:spPr>
      </p:pic>
      <p:pic>
        <p:nvPicPr>
          <p:cNvPr id="6" name="Picture 5" descr="Screen Shot 2016-06-22 at 2.49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59" y="1440059"/>
            <a:ext cx="6602200" cy="86834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cxnSp>
        <p:nvCxnSpPr>
          <p:cNvPr id="14" name="Straight Connector 13"/>
          <p:cNvCxnSpPr>
            <a:endCxn id="15" idx="2"/>
          </p:cNvCxnSpPr>
          <p:nvPr/>
        </p:nvCxnSpPr>
        <p:spPr>
          <a:xfrm flipV="1">
            <a:off x="6938854" y="3359561"/>
            <a:ext cx="2903" cy="29831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02737" y="3051784"/>
            <a:ext cx="127804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Operon 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69812" y="3146964"/>
            <a:ext cx="6545899" cy="2712766"/>
            <a:chOff x="1269812" y="3146964"/>
            <a:chExt cx="6545899" cy="2712766"/>
          </a:xfrm>
        </p:grpSpPr>
        <p:pic>
          <p:nvPicPr>
            <p:cNvPr id="16" name="Picture 15" descr="Screen Shot 2016-06-21 at 6.00.36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812" y="3146964"/>
              <a:ext cx="6545899" cy="2712766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5378398" y="5501932"/>
              <a:ext cx="45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ibian SC Regular"/>
                  <a:cs typeface="Libian SC Regular"/>
                </a:rPr>
                <a:t>100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64987" y="512489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ibian SC Regular"/>
                  <a:cs typeface="Libian SC Regular"/>
                </a:rPr>
                <a:t>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3758" y="475747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ibian SC Regular"/>
                  <a:cs typeface="Libian SC Regular"/>
                </a:rPr>
                <a:t>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51580" y="441891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Libian SC Regular"/>
                  <a:cs typeface="Libian SC Regular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89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creen Shot 2016-06-21 at 6.07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35" y="1413933"/>
            <a:ext cx="4158132" cy="5334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068" y="1583787"/>
            <a:ext cx="4035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building directions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validation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Model refinement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2834" y="1735665"/>
            <a:ext cx="4087568" cy="218440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208B5-C7F5-6240-9A81-9807D57C6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075" y="4081156"/>
            <a:ext cx="5161550" cy="219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0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creen Shot 2016-06-21 at 6.07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35" y="1413933"/>
            <a:ext cx="4158132" cy="5334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068" y="1583787"/>
            <a:ext cx="403536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Structure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Background information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Introduction to building a computational model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BFBFB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building directions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validation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BFBFBF"/>
                </a:solidFill>
              </a:rPr>
              <a:t>Model refinement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Final model description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2834" y="3871724"/>
            <a:ext cx="4087568" cy="261342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MG_0706.JPG">
            <a:extLst>
              <a:ext uri="{FF2B5EF4-FFF2-40B4-BE49-F238E27FC236}">
                <a16:creationId xmlns:a16="http://schemas.microsoft.com/office/drawing/2014/main" id="{DD32BA2C-3C20-9743-BBDD-49B971CF53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17257" r="10351" b="18905"/>
          <a:stretch/>
        </p:blipFill>
        <p:spPr>
          <a:xfrm rot="5400000">
            <a:off x="6502115" y="3107531"/>
            <a:ext cx="3074656" cy="1947251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7823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6-06-21 at 1.2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3" y="1930413"/>
            <a:ext cx="8621790" cy="43078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Lac Operon Construction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9260" y="1409018"/>
            <a:ext cx="808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Implementation: </a:t>
            </a:r>
            <a:r>
              <a:rPr lang="en-US" sz="2000" dirty="0"/>
              <a:t>Download and provide PDF to students</a:t>
            </a:r>
          </a:p>
        </p:txBody>
      </p:sp>
      <p:pic>
        <p:nvPicPr>
          <p:cNvPr id="14" name="Picture 13" descr="Screen Shot 2016-06-23 at 6.06.2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17641" r="53564" b="73039"/>
          <a:stretch/>
        </p:blipFill>
        <p:spPr>
          <a:xfrm>
            <a:off x="6759575" y="2643251"/>
            <a:ext cx="908050" cy="138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B62A2-C4C8-B84A-89A6-0A1F3293E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568" y="4084326"/>
            <a:ext cx="1980293" cy="25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0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59285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Group Work: </a:t>
            </a:r>
            <a:r>
              <a:rPr lang="en-US" sz="3600" i="1" dirty="0" err="1">
                <a:solidFill>
                  <a:srgbClr val="CC0000"/>
                </a:solidFill>
              </a:rPr>
              <a:t>Trp</a:t>
            </a:r>
            <a:r>
              <a:rPr lang="en-US" sz="3600" dirty="0">
                <a:solidFill>
                  <a:srgbClr val="CC0000"/>
                </a:solidFill>
              </a:rPr>
              <a:t> Operon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55674F-071A-A747-8781-D0AA9DE05668}"/>
              </a:ext>
            </a:extLst>
          </p:cNvPr>
          <p:cNvGrpSpPr/>
          <p:nvPr/>
        </p:nvGrpSpPr>
        <p:grpSpPr>
          <a:xfrm>
            <a:off x="4641620" y="1516959"/>
            <a:ext cx="3791862" cy="5083776"/>
            <a:chOff x="4641620" y="1516959"/>
            <a:chExt cx="3791862" cy="50837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C3ABE0-C045-5D44-A2F7-7635BB91D893}"/>
                </a:ext>
              </a:extLst>
            </p:cNvPr>
            <p:cNvGrpSpPr/>
            <p:nvPr/>
          </p:nvGrpSpPr>
          <p:grpSpPr>
            <a:xfrm>
              <a:off x="4641620" y="1516959"/>
              <a:ext cx="3791862" cy="5083776"/>
              <a:chOff x="4452027" y="1165082"/>
              <a:chExt cx="4171048" cy="5592154"/>
            </a:xfrm>
          </p:grpSpPr>
          <p:pic>
            <p:nvPicPr>
              <p:cNvPr id="16" name="Picture 15" descr="Screen Shot 2016-06-20 at 12.28.11 AM.png">
                <a:extLst>
                  <a:ext uri="{FF2B5EF4-FFF2-40B4-BE49-F238E27FC236}">
                    <a16:creationId xmlns:a16="http://schemas.microsoft.com/office/drawing/2014/main" id="{D9C36D7C-361A-C742-B1D5-2B8ED8963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2027" y="1165082"/>
                <a:ext cx="4171048" cy="3097159"/>
              </a:xfrm>
              <a:prstGeom prst="rect">
                <a:avLst/>
              </a:prstGeom>
            </p:spPr>
          </p:pic>
          <p:pic>
            <p:nvPicPr>
              <p:cNvPr id="17" name="Picture 16" descr="Screen Shot 2016-06-20 at 12.29.06 AM.png">
                <a:extLst>
                  <a:ext uri="{FF2B5EF4-FFF2-40B4-BE49-F238E27FC236}">
                    <a16:creationId xmlns:a16="http://schemas.microsoft.com/office/drawing/2014/main" id="{A943AACC-6DD0-0E4E-99EB-D9578361FC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791"/>
              <a:stretch/>
            </p:blipFill>
            <p:spPr>
              <a:xfrm>
                <a:off x="4460493" y="3979334"/>
                <a:ext cx="4162582" cy="2777902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227300-56AE-F048-B7BB-635C5FBFA0BC}"/>
                </a:ext>
              </a:extLst>
            </p:cNvPr>
            <p:cNvSpPr/>
            <p:nvPr/>
          </p:nvSpPr>
          <p:spPr>
            <a:xfrm>
              <a:off x="7162800" y="1720850"/>
              <a:ext cx="1184275" cy="156210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Screen Shot 2016-06-21 at 6.14.24 PM.png">
              <a:extLst>
                <a:ext uri="{FF2B5EF4-FFF2-40B4-BE49-F238E27FC236}">
                  <a16:creationId xmlns:a16="http://schemas.microsoft.com/office/drawing/2014/main" id="{28439D0C-B76A-B544-A0F4-35713C33C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8969" b="93376"/>
            <a:stretch/>
          </p:blipFill>
          <p:spPr>
            <a:xfrm>
              <a:off x="4658841" y="1544503"/>
              <a:ext cx="633942" cy="1172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92E6A74-0E72-3843-846F-0B29D996915D}"/>
              </a:ext>
            </a:extLst>
          </p:cNvPr>
          <p:cNvSpPr txBox="1"/>
          <p:nvPr/>
        </p:nvSpPr>
        <p:spPr>
          <a:xfrm>
            <a:off x="132068" y="1562249"/>
            <a:ext cx="42765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Module Types</a:t>
            </a:r>
          </a:p>
          <a:p>
            <a:endParaRPr lang="en-US" b="1" u="sng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Simulation-based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Construction and Simulation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8053A-CAA1-5F47-AACC-FEB1DAE08BCB}"/>
              </a:ext>
            </a:extLst>
          </p:cNvPr>
          <p:cNvCxnSpPr/>
          <p:nvPr/>
        </p:nvCxnSpPr>
        <p:spPr>
          <a:xfrm flipH="1">
            <a:off x="6248400" y="3282950"/>
            <a:ext cx="914401" cy="237807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3C1B8-767A-F446-83CC-3E5A654CE149}"/>
              </a:ext>
            </a:extLst>
          </p:cNvPr>
          <p:cNvCxnSpPr/>
          <p:nvPr/>
        </p:nvCxnSpPr>
        <p:spPr>
          <a:xfrm flipH="1">
            <a:off x="6248400" y="1727200"/>
            <a:ext cx="911226" cy="31115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AE736EB-B970-DA4A-AE81-C20333519D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2" b="6249"/>
          <a:stretch/>
        </p:blipFill>
        <p:spPr>
          <a:xfrm>
            <a:off x="3479522" y="2093770"/>
            <a:ext cx="2765030" cy="3539469"/>
          </a:xfrm>
          <a:prstGeom prst="rect">
            <a:avLst/>
          </a:prstGeom>
          <a:ln w="57150">
            <a:solidFill>
              <a:srgbClr val="D6020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D04324-CD23-EC41-819F-E69A28C775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2" b="6249"/>
          <a:stretch/>
        </p:blipFill>
        <p:spPr>
          <a:xfrm>
            <a:off x="7145771" y="1727200"/>
            <a:ext cx="1210078" cy="1549001"/>
          </a:xfrm>
          <a:prstGeom prst="rect">
            <a:avLst/>
          </a:prstGeom>
          <a:ln w="28575">
            <a:solidFill>
              <a:srgbClr val="D60202"/>
            </a:solidFill>
          </a:ln>
        </p:spPr>
      </p:pic>
    </p:spTree>
    <p:extLst>
      <p:ext uri="{BB962C8B-B14F-4D97-AF65-F5344CB8AC3E}">
        <p14:creationId xmlns:p14="http://schemas.microsoft.com/office/powerpoint/2010/main" val="1192040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59285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Group Work: </a:t>
            </a:r>
            <a:r>
              <a:rPr lang="en-US" sz="3600" i="1" dirty="0" err="1">
                <a:solidFill>
                  <a:srgbClr val="CC0000"/>
                </a:solidFill>
              </a:rPr>
              <a:t>Trp</a:t>
            </a:r>
            <a:r>
              <a:rPr lang="en-US" sz="3600" dirty="0">
                <a:solidFill>
                  <a:srgbClr val="CC0000"/>
                </a:solidFill>
              </a:rPr>
              <a:t> Operon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CAA97-8E8B-844F-AE4E-3846B185F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717" y="4426177"/>
            <a:ext cx="4243284" cy="2113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039E5E-CFA2-A140-92AC-0AB1DA138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8" y="1320800"/>
            <a:ext cx="4890655" cy="40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91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59285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Future Directions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Learn.CellCollective</a:t>
            </a:r>
            <a:endParaRPr lang="en-US" sz="2400" b="1" dirty="0"/>
          </a:p>
          <a:p>
            <a:pPr lvl="1"/>
            <a:r>
              <a:rPr lang="en-US" sz="2000" dirty="0"/>
              <a:t>Lesson plans</a:t>
            </a:r>
          </a:p>
          <a:p>
            <a:pPr lvl="1"/>
            <a:r>
              <a:rPr lang="en-US" sz="2000" dirty="0"/>
              <a:t>Answer keys</a:t>
            </a:r>
          </a:p>
          <a:p>
            <a:pPr lvl="1"/>
            <a:r>
              <a:rPr lang="en-US" sz="2000" dirty="0"/>
              <a:t>Integrated activities and assessments with feedback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 err="1"/>
              <a:t>Teach.CellCollective</a:t>
            </a:r>
            <a:endParaRPr lang="en-US" sz="2400" b="1" dirty="0"/>
          </a:p>
          <a:p>
            <a:pPr lvl="1"/>
            <a:r>
              <a:rPr lang="en-US" sz="2000" dirty="0"/>
              <a:t>Instructors can build their own, modify, make them available publically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73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400" y="6037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Drug Target Identification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1371600"/>
            <a:ext cx="7772400" cy="51339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Influenza A Virus and Host Interaction Model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772920"/>
            <a:ext cx="286644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Model: Influenza A Virus</a:t>
            </a:r>
          </a:p>
          <a:p>
            <a:pPr marL="285750" indent="-285750">
              <a:buFontTx/>
              <a:buChar char="-"/>
            </a:pPr>
            <a:r>
              <a:rPr lang="en-US" dirty="0"/>
              <a:t>226 citations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131 nodes</a:t>
            </a:r>
          </a:p>
          <a:p>
            <a:pPr marL="285750" indent="-285750">
              <a:buFontTx/>
              <a:buChar char="-"/>
            </a:pPr>
            <a:r>
              <a:rPr lang="en-US" dirty="0"/>
              <a:t>302 edges (interactions)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4357" y="6611779"/>
            <a:ext cx="7332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Madrahimov</a:t>
            </a:r>
            <a:r>
              <a:rPr lang="en-US" sz="1000" dirty="0"/>
              <a:t> et al. (2012) Dynamics of Influenza Virus and Human Host Interactions During Infection and Replication Cycle. Bull Math </a:t>
            </a:r>
            <a:r>
              <a:rPr lang="en-US" sz="1000" dirty="0" err="1"/>
              <a:t>Biol</a:t>
            </a:r>
            <a:endParaRPr lang="en-US" sz="1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43367" y="2056938"/>
            <a:ext cx="4017818" cy="4156364"/>
            <a:chOff x="4038600" y="1849120"/>
            <a:chExt cx="4419600" cy="4572000"/>
          </a:xfrm>
        </p:grpSpPr>
        <p:pic>
          <p:nvPicPr>
            <p:cNvPr id="14" name="Picture 13" descr="download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9" t="2799" r="11323" b="3319"/>
            <a:stretch/>
          </p:blipFill>
          <p:spPr>
            <a:xfrm>
              <a:off x="4038600" y="2001520"/>
              <a:ext cx="4266712" cy="42672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038600" y="1849120"/>
              <a:ext cx="4419600" cy="457200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creen Shot 2016-06-22 at 5.25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05152"/>
            <a:ext cx="4324195" cy="286786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2977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91752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320" y="1940453"/>
            <a:ext cx="808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C0000"/>
                </a:solidFill>
              </a:rPr>
              <a:t>Thank You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821" y="727785"/>
            <a:ext cx="2758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Nicholas Galt, Ph.D.</a:t>
            </a:r>
          </a:p>
          <a:p>
            <a:r>
              <a:rPr lang="en-US" dirty="0" err="1">
                <a:solidFill>
                  <a:schemeClr val="bg1"/>
                </a:solidFill>
              </a:rPr>
              <a:t>nicholas.galt@vcsu.edu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7497" y="727785"/>
            <a:ext cx="3725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Tomáš Helikar, Ph.D.</a:t>
            </a:r>
          </a:p>
          <a:p>
            <a:r>
              <a:rPr lang="en-US" dirty="0">
                <a:solidFill>
                  <a:schemeClr val="bg1"/>
                </a:solidFill>
              </a:rPr>
              <a:t>thelikar2@unl.edu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9788" y="6464364"/>
            <a:ext cx="202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www.helikarlab.org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046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1371600"/>
            <a:ext cx="7772400" cy="51339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Influenza A Virus and Host Interaction Model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48200" y="1757680"/>
            <a:ext cx="3810000" cy="4777874"/>
            <a:chOff x="4343400" y="1371600"/>
            <a:chExt cx="3810000" cy="47778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2460" y="1752600"/>
              <a:ext cx="3505200" cy="43968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343400" y="1371600"/>
              <a:ext cx="3810000" cy="4777874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9600" y="1399401"/>
              <a:ext cx="3673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Dose-response curves generated by the Cell Collective.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44357" y="6611779"/>
            <a:ext cx="7332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Madrahimov</a:t>
            </a:r>
            <a:r>
              <a:rPr lang="en-US" sz="1000" dirty="0"/>
              <a:t> et al. (2012) Dynamics of Influenza Virus and Human Host Interactions During Infection and Replication Cycle. Bull Math </a:t>
            </a:r>
            <a:r>
              <a:rPr lang="en-US" sz="1000" dirty="0" err="1"/>
              <a:t>Biol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3098800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Simulations and Analysis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1772920"/>
            <a:ext cx="286644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Model: Influenza A Virus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226 citations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131 nodes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302 edges (interactions)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344932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dynamics were able to semi-quantitatively reproduce numerous biological phenomena discovered in the laboratory.</a:t>
            </a:r>
          </a:p>
          <a:p>
            <a:r>
              <a:rPr lang="en-US" dirty="0"/>
              <a:t>	</a:t>
            </a: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0400" y="6037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Drug Target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4470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60400" y="1371600"/>
            <a:ext cx="7772400" cy="51339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Influenza A Virus and Host Interaction Model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4357" y="6611779"/>
            <a:ext cx="7332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Madrahimov</a:t>
            </a:r>
            <a:r>
              <a:rPr lang="en-US" sz="1000" dirty="0"/>
              <a:t> et al. (2012) Dynamics of Influenza Virus and Human Host Interactions During Infection and Replication Cycle. Bull Math </a:t>
            </a:r>
            <a:r>
              <a:rPr lang="en-US" sz="1000" dirty="0" err="1"/>
              <a:t>Biol</a:t>
            </a:r>
            <a:endParaRPr lang="en-US" sz="1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00600" y="1765161"/>
            <a:ext cx="3810000" cy="4765928"/>
            <a:chOff x="4343400" y="1399401"/>
            <a:chExt cx="3810000" cy="4765928"/>
          </a:xfrm>
        </p:grpSpPr>
        <p:sp>
          <p:nvSpPr>
            <p:cNvPr id="18" name="Rectangle 17"/>
            <p:cNvSpPr/>
            <p:nvPr/>
          </p:nvSpPr>
          <p:spPr>
            <a:xfrm>
              <a:off x="4343400" y="1419720"/>
              <a:ext cx="3810000" cy="474560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19600" y="1399401"/>
              <a:ext cx="3673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Dose-response curves generated by the Cell Collective.</a:t>
              </a:r>
            </a:p>
          </p:txBody>
        </p:sp>
      </p:grpSp>
      <p:pic>
        <p:nvPicPr>
          <p:cNvPr id="20" name="Picture 19" descr="Screen Shot 2015-03-02 at 12.55.3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13778" r="28150" b="9630"/>
          <a:stretch/>
        </p:blipFill>
        <p:spPr>
          <a:xfrm>
            <a:off x="5867400" y="2042160"/>
            <a:ext cx="1728669" cy="446860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3098800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Simulations and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" y="1772920"/>
            <a:ext cx="286644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Model: Influenza A Virus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226 citations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131 nodes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302 edges (interactions)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344932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9D9D9"/>
                </a:solidFill>
              </a:rPr>
              <a:t>Model dynamics were able to semi-quantitatively reproduce numerous biological phenomena discovered in the laboratory.</a:t>
            </a:r>
          </a:p>
          <a:p>
            <a:r>
              <a:rPr lang="en-US" dirty="0">
                <a:solidFill>
                  <a:srgbClr val="D9D9D9"/>
                </a:solidFill>
              </a:rPr>
              <a:t>	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4715192"/>
            <a:ext cx="3886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comparison of the model dynamics between the existing and proposed drugs suggest that targeting PB1:PA would be more effective than the existing drug targets. </a:t>
            </a:r>
          </a:p>
          <a:p>
            <a:r>
              <a:rPr lang="en-US" dirty="0"/>
              <a:t>	</a:t>
            </a:r>
          </a:p>
        </p:txBody>
      </p: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60400" y="6037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Drug Target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960069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320" y="660400"/>
            <a:ext cx="808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</a:rPr>
              <a:t>Project Objectives -</a:t>
            </a:r>
            <a:r>
              <a:rPr lang="en-US" sz="3600" dirty="0" err="1">
                <a:solidFill>
                  <a:srgbClr val="CC0000"/>
                </a:solidFill>
              </a:rPr>
              <a:t>Learn.CellCollective</a:t>
            </a:r>
            <a:endParaRPr lang="en-US" sz="3600" dirty="0">
              <a:solidFill>
                <a:srgbClr val="CC0000"/>
              </a:solidFill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53720" y="1726265"/>
            <a:ext cx="8340898" cy="432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Inquiry-driven and simulation-based learning about biological systems (</a:t>
            </a:r>
            <a:r>
              <a:rPr lang="en-US" sz="2400" b="1" dirty="0"/>
              <a:t>systems &amp; dynamics, model construction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Easy-to-use: Students and Instructors</a:t>
            </a:r>
          </a:p>
          <a:p>
            <a:endParaRPr lang="en-US" sz="2400" dirty="0"/>
          </a:p>
          <a:p>
            <a:r>
              <a:rPr lang="en-US" sz="2400" dirty="0"/>
              <a:t>Turn-key</a:t>
            </a:r>
          </a:p>
          <a:p>
            <a:endParaRPr lang="en-US" sz="2400" dirty="0"/>
          </a:p>
          <a:p>
            <a:r>
              <a:rPr lang="en-US" sz="2400" dirty="0"/>
              <a:t>Scalable (create your own simulation modules)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465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" y="528047"/>
            <a:ext cx="9192426" cy="792753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0326" y="0"/>
            <a:ext cx="9192426" cy="627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C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" y="20619"/>
            <a:ext cx="2644998" cy="59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320" y="721188"/>
            <a:ext cx="808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C0000"/>
                </a:solidFill>
              </a:rPr>
              <a:t>Repertoire of Computational Learning Modules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944"/>
            <a:ext cx="6858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317601" y="1276234"/>
            <a:ext cx="2646362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91440" rIns="90000" bIns="91440"/>
          <a:lstStyle/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2000" b="1" u="sng" dirty="0">
                <a:solidFill>
                  <a:srgbClr val="000000"/>
                </a:solidFill>
                <a:latin typeface="Open Sans" charset="0"/>
                <a:cs typeface="Open Sans" charset="0"/>
              </a:rPr>
              <a:t>In Development</a:t>
            </a:r>
          </a:p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sz="1400" dirty="0">
              <a:solidFill>
                <a:srgbClr val="000000"/>
              </a:solidFill>
              <a:latin typeface="Open Sans" charset="0"/>
              <a:cs typeface="Open Sans" charset="0"/>
            </a:endParaRPr>
          </a:p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600" dirty="0">
                <a:latin typeface="Open Sans" charset="0"/>
                <a:cs typeface="Open Sans" charset="0"/>
              </a:rPr>
              <a:t>Endocrine Systems</a:t>
            </a:r>
          </a:p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600" dirty="0">
                <a:latin typeface="Open Sans" charset="0"/>
                <a:cs typeface="Open Sans" charset="0"/>
              </a:rPr>
              <a:t>Clinical Case Studies</a:t>
            </a:r>
          </a:p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sz="1400" dirty="0">
              <a:solidFill>
                <a:srgbClr val="000000"/>
              </a:solidFill>
              <a:latin typeface="Open Sans" charset="0"/>
              <a:cs typeface="Open Sans" charset="0"/>
            </a:endParaRPr>
          </a:p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sz="1400" dirty="0">
              <a:solidFill>
                <a:srgbClr val="000000"/>
              </a:solidFill>
              <a:latin typeface="Open Sans" charset="0"/>
              <a:cs typeface="Open Sans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97038" y="1279401"/>
            <a:ext cx="378936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91440" rIns="90000" bIns="91440"/>
          <a:lstStyle/>
          <a:p>
            <a: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 u="sng" dirty="0">
                <a:solidFill>
                  <a:srgbClr val="000000"/>
                </a:solidFill>
                <a:latin typeface="Open Sans" charset="0"/>
                <a:cs typeface="Open Sans" charset="0"/>
              </a:rPr>
              <a:t>Currently Available (~16)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71A6D-08D6-3E49-A5B9-582306D6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69" y="1882362"/>
            <a:ext cx="1678132" cy="224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3DD45-1055-9047-9B5A-BC8AFC36F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408" y="1882362"/>
            <a:ext cx="1686629" cy="2243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FDAA3-7F42-434F-9A14-EC2ADDE8B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301" y="1882362"/>
            <a:ext cx="1675343" cy="2243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7133BA-368C-C848-87B9-184CD521A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34" y="4222070"/>
            <a:ext cx="1670167" cy="22287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38BFBC-C843-5C46-8316-0B968A0F3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408" y="4222070"/>
            <a:ext cx="1694332" cy="22515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30912A-C58B-9B4A-8EEC-2E64FF29A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9017" y="4222070"/>
            <a:ext cx="1681521" cy="22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5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18121</TotalTime>
  <Words>1084</Words>
  <Application>Microsoft Macintosh PowerPoint</Application>
  <PresentationFormat>On-screen Show (4:3)</PresentationFormat>
  <Paragraphs>352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ＭＳ Ｐゴシック</vt:lpstr>
      <vt:lpstr>Arial</vt:lpstr>
      <vt:lpstr>Calibri</vt:lpstr>
      <vt:lpstr>DejaVu Sans</vt:lpstr>
      <vt:lpstr>Libian SC Regular</vt:lpstr>
      <vt:lpstr>Open Sans</vt:lpstr>
      <vt:lpstr>Times New Roman</vt:lpstr>
      <vt:lpstr>Office Theme</vt:lpstr>
      <vt:lpstr>Cell Collective Learn:  An intuitive computational modeling and simulation platform for learning about biological and biochemical processes</vt:lpstr>
      <vt:lpstr>PowerPoint Presentation</vt:lpstr>
      <vt:lpstr>PowerPoint Presentation</vt:lpstr>
      <vt:lpstr>PowerPoint Presentation</vt:lpstr>
      <vt:lpstr>Influenza A Virus and Host Interaction Model  </vt:lpstr>
      <vt:lpstr>Influenza A Virus and Host Interaction Model  </vt:lpstr>
      <vt:lpstr>Influenza A Virus and Host Interaction Model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Galt</dc:creator>
  <cp:lastModifiedBy>Nicholas Galt</cp:lastModifiedBy>
  <cp:revision>137</cp:revision>
  <cp:lastPrinted>2018-06-18T15:28:56Z</cp:lastPrinted>
  <dcterms:created xsi:type="dcterms:W3CDTF">2016-06-13T02:25:47Z</dcterms:created>
  <dcterms:modified xsi:type="dcterms:W3CDTF">2018-06-21T02:56:57Z</dcterms:modified>
</cp:coreProperties>
</file>