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tiff" ContentType="image/tiff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  <p:sldMasterId id="2147483661" r:id="rId2"/>
    <p:sldMasterId id="2147483673" r:id="rId3"/>
  </p:sldMasterIdLst>
  <p:notesMasterIdLst>
    <p:notesMasterId r:id="rId36"/>
  </p:notesMasterIdLst>
  <p:handoutMasterIdLst>
    <p:handoutMasterId r:id="rId37"/>
  </p:handoutMasterIdLst>
  <p:sldIdLst>
    <p:sldId id="1276" r:id="rId4"/>
    <p:sldId id="1287" r:id="rId5"/>
    <p:sldId id="1241" r:id="rId6"/>
    <p:sldId id="1288" r:id="rId7"/>
    <p:sldId id="1289" r:id="rId8"/>
    <p:sldId id="1290" r:id="rId9"/>
    <p:sldId id="1291" r:id="rId10"/>
    <p:sldId id="1292" r:id="rId11"/>
    <p:sldId id="1293" r:id="rId12"/>
    <p:sldId id="1294" r:id="rId13"/>
    <p:sldId id="1295" r:id="rId14"/>
    <p:sldId id="1296" r:id="rId15"/>
    <p:sldId id="1297" r:id="rId16"/>
    <p:sldId id="1298" r:id="rId17"/>
    <p:sldId id="1299" r:id="rId18"/>
    <p:sldId id="1300" r:id="rId19"/>
    <p:sldId id="1301" r:id="rId20"/>
    <p:sldId id="1302" r:id="rId21"/>
    <p:sldId id="1303" r:id="rId22"/>
    <p:sldId id="1304" r:id="rId23"/>
    <p:sldId id="1305" r:id="rId24"/>
    <p:sldId id="1306" r:id="rId25"/>
    <p:sldId id="1307" r:id="rId26"/>
    <p:sldId id="1308" r:id="rId27"/>
    <p:sldId id="1309" r:id="rId28"/>
    <p:sldId id="1310" r:id="rId29"/>
    <p:sldId id="1279" r:id="rId30"/>
    <p:sldId id="1280" r:id="rId31"/>
    <p:sldId id="1281" r:id="rId32"/>
    <p:sldId id="1282" r:id="rId33"/>
    <p:sldId id="1283" r:id="rId34"/>
    <p:sldId id="1284" r:id="rId35"/>
  </p:sldIdLst>
  <p:sldSz cx="9144000" cy="6858000" type="overhead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457200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457200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457200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457200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clrMru>
    <a:srgbClr val="FF00FF"/>
    <a:srgbClr val="FF286F"/>
    <a:srgbClr val="777777"/>
    <a:srgbClr val="FCFC38"/>
    <a:srgbClr val="009900"/>
    <a:srgbClr val="CCFF99"/>
    <a:srgbClr val="F8F8F8"/>
    <a:srgbClr val="CCFFFF"/>
    <a:srgbClr val="CCEC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476" autoAdjust="0"/>
  </p:normalViewPr>
  <p:slideViewPr>
    <p:cSldViewPr snapToGrid="0" snapToObjects="1">
      <p:cViewPr varScale="1">
        <p:scale>
          <a:sx n="110" d="100"/>
          <a:sy n="110" d="100"/>
        </p:scale>
        <p:origin x="-1176" y="-112"/>
      </p:cViewPr>
      <p:guideLst>
        <p:guide orient="horz" pos="1050"/>
        <p:guide pos="41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>
        <p:scale>
          <a:sx n="75" d="100"/>
          <a:sy n="75" d="100"/>
        </p:scale>
        <p:origin x="-1736" y="-26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handoutMaster" Target="handoutMasters/handout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2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2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8FB9FD9C-EAD2-6F4C-AC9F-124EC80173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5963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2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3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3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2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0E7D878A-1541-C54C-9949-F72982E50B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0831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919039-35DA-2246-A450-559077DA7696}" type="slidenum">
              <a:rPr lang="en-US"/>
              <a:pPr/>
              <a:t>2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7477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919039-35DA-2246-A450-559077DA7696}" type="slidenum">
              <a:rPr lang="en-US"/>
              <a:pPr/>
              <a:t>11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6340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919039-35DA-2246-A450-559077DA7696}" type="slidenum">
              <a:rPr lang="en-US"/>
              <a:pPr/>
              <a:t>12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6340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919039-35DA-2246-A450-559077DA7696}" type="slidenum">
              <a:rPr lang="en-US"/>
              <a:pPr/>
              <a:t>13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919039-35DA-2246-A450-559077DA7696}" type="slidenum">
              <a:rPr lang="en-US"/>
              <a:pPr/>
              <a:t>14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919039-35DA-2246-A450-559077DA7696}" type="slidenum">
              <a:rPr lang="en-US"/>
              <a:pPr/>
              <a:t>15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919039-35DA-2246-A450-559077DA7696}" type="slidenum">
              <a:rPr lang="en-US"/>
              <a:pPr/>
              <a:t>16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919039-35DA-2246-A450-559077DA7696}" type="slidenum">
              <a:rPr lang="en-US"/>
              <a:pPr/>
              <a:t>17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919039-35DA-2246-A450-559077DA7696}" type="slidenum">
              <a:rPr lang="en-US"/>
              <a:pPr/>
              <a:t>18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919039-35DA-2246-A450-559077DA7696}" type="slidenum">
              <a:rPr lang="en-US"/>
              <a:pPr/>
              <a:t>20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919039-35DA-2246-A450-559077DA7696}" type="slidenum">
              <a:rPr lang="en-US"/>
              <a:pPr/>
              <a:t>21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r>
              <a:rPr lang="en-US" dirty="0" err="1" smtClean="0"/>
              <a:t>Avida</a:t>
            </a:r>
            <a:r>
              <a:rPr lang="en-US" dirty="0" smtClean="0"/>
              <a:t>-ED is digital evolution software based on the </a:t>
            </a:r>
            <a:r>
              <a:rPr lang="en-US" dirty="0" err="1" smtClean="0"/>
              <a:t>Avida</a:t>
            </a:r>
            <a:r>
              <a:rPr lang="en-US" dirty="0" smtClean="0"/>
              <a:t> research platform that allows</a:t>
            </a:r>
            <a:r>
              <a:rPr lang="en-US" baseline="0" dirty="0" smtClean="0"/>
              <a:t> students to learn evolution in the  ways advocated by the reform documents</a:t>
            </a:r>
            <a:endParaRPr lang="en-US" dirty="0" smtClean="0"/>
          </a:p>
          <a:p>
            <a:r>
              <a:rPr lang="en-US" dirty="0" err="1" smtClean="0"/>
              <a:t>Avida</a:t>
            </a:r>
            <a:r>
              <a:rPr lang="en-US" dirty="0" smtClean="0"/>
              <a:t>-ED allows students</a:t>
            </a:r>
            <a:r>
              <a:rPr lang="en-US" baseline="0" dirty="0" smtClean="0"/>
              <a:t> to develop and test hypotheses about evolutionary processes</a:t>
            </a:r>
          </a:p>
          <a:p>
            <a:r>
              <a:rPr lang="en-US" baseline="0" dirty="0" smtClean="0"/>
              <a:t>Engages students in the practices of science as they learn the concepts</a:t>
            </a:r>
          </a:p>
          <a:p>
            <a:r>
              <a:rPr lang="en-US" baseline="0" dirty="0" smtClean="0"/>
              <a:t>See individual vs. population level changes (aids in population-thinking)</a:t>
            </a:r>
          </a:p>
          <a:p>
            <a:r>
              <a:rPr lang="en-US" baseline="0" smtClean="0"/>
              <a:t>THEN narrate video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0DEF1-C72C-5849-AF63-E275C3757E4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8359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919039-35DA-2246-A450-559077DA7696}" type="slidenum">
              <a:rPr lang="en-US"/>
              <a:pPr/>
              <a:t>22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919039-35DA-2246-A450-559077DA7696}" type="slidenum">
              <a:rPr lang="en-US"/>
              <a:pPr/>
              <a:t>24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919039-35DA-2246-A450-559077DA7696}" type="slidenum">
              <a:rPr lang="en-US"/>
              <a:pPr/>
              <a:t>25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919039-35DA-2246-A450-559077DA7696}" type="slidenum">
              <a:rPr lang="en-US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3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4844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DAF3C2-892D-764A-B498-5B009670D82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544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919039-35DA-2246-A450-559077DA7696}" type="slidenum">
              <a:rPr lang="en-US"/>
              <a:pPr/>
              <a:t>4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383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919039-35DA-2246-A450-559077DA7696}" type="slidenum">
              <a:rPr lang="en-US"/>
              <a:pPr/>
              <a:t>5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8853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919039-35DA-2246-A450-559077DA7696}" type="slidenum">
              <a:rPr lang="en-US"/>
              <a:pPr/>
              <a:t>6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7031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919039-35DA-2246-A450-559077DA7696}" type="slidenum">
              <a:rPr lang="en-US"/>
              <a:pPr/>
              <a:t>7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5139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919039-35DA-2246-A450-559077DA7696}" type="slidenum">
              <a:rPr lang="en-US"/>
              <a:pPr/>
              <a:t>8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5139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919039-35DA-2246-A450-559077DA7696}" type="slidenum">
              <a:rPr lang="en-US"/>
              <a:pPr/>
              <a:t>9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9798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919039-35DA-2246-A450-559077DA7696}" type="slidenum">
              <a:rPr lang="en-US"/>
              <a:pPr/>
              <a:t>10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979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06B3DB-619F-A74E-92BC-B6970C9959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6E4A60-76FF-D143-85EC-554380E143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92100"/>
            <a:ext cx="2286000" cy="5803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292100"/>
            <a:ext cx="6705600" cy="5803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462CFF-B539-C545-9EFE-E8FCA8B6B5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06B3DB-619F-A74E-92BC-B6970C9959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6510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EB4188-80D6-7145-8041-46DA8C46D0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5639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22C233-B50B-8D43-B2C8-B90628467F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2914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981200"/>
            <a:ext cx="4495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495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14746F-B3BE-C749-89DD-C3509463C4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2486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56249A-56E2-C24D-A082-1A8AA42DCF8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8317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8D60D8-7A6E-E746-9533-81EC10AE0F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293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70A4E1-C3BC-0441-9201-FDC70B753F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6843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1BCA22-BE2C-6F41-BB7D-D43D4394B1B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033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EB4188-80D6-7145-8041-46DA8C46D0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9CA6A7-401F-B447-8238-AB420A574F6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7026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6E4A60-76FF-D143-85EC-554380E143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5420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92100"/>
            <a:ext cx="2286000" cy="5803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292100"/>
            <a:ext cx="6705600" cy="5803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462CFF-B539-C545-9EFE-E8FCA8B6B5E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4657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0E7F92-8835-A744-AEFA-33B5B1FEDD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066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22C233-B50B-8D43-B2C8-B90628467F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981200"/>
            <a:ext cx="4495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495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14746F-B3BE-C749-89DD-C3509463C4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56249A-56E2-C24D-A082-1A8AA42DCF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8D60D8-7A6E-E746-9533-81EC10AE0F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70A4E1-C3BC-0441-9201-FDC70B753F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1BCA22-BE2C-6F41-BB7D-D43D4394B1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9CA6A7-401F-B447-8238-AB420A574F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53"/>
          <p:cNvSpPr>
            <a:spLocks noGrp="1" noChangeArrowheads="1"/>
          </p:cNvSpPr>
          <p:nvPr>
            <p:ph type="title"/>
          </p:nvPr>
        </p:nvSpPr>
        <p:spPr bwMode="auto">
          <a:xfrm>
            <a:off x="0" y="2921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54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981200"/>
            <a:ext cx="9144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03" name="Rectangle 5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1400" b="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05" name="Rectangle 5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charset="0"/>
              </a:defRPr>
            </a:lvl1pPr>
          </a:lstStyle>
          <a:p>
            <a:pPr>
              <a:defRPr/>
            </a:pPr>
            <a:fld id="{3FCEE343-DF2D-BF41-8850-FBD2471C72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100000"/>
        </a:spcBef>
        <a:spcAft>
          <a:spcPct val="0"/>
        </a:spcAft>
        <a:buClr>
          <a:srgbClr val="009900"/>
        </a:buClr>
        <a:buSzPct val="60000"/>
        <a:buFont typeface="Monotype Sorts" charset="2"/>
        <a:buChar char="n"/>
        <a:defRPr sz="2400" b="1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100000"/>
        </a:spcBef>
        <a:spcAft>
          <a:spcPct val="0"/>
        </a:spcAft>
        <a:buClr>
          <a:srgbClr val="99CCFF"/>
        </a:buClr>
        <a:buChar char="•"/>
        <a:defRPr sz="2200" b="1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100000"/>
        </a:spcBef>
        <a:spcAft>
          <a:spcPct val="0"/>
        </a:spcAft>
        <a:buClr>
          <a:schemeClr val="folHlink"/>
        </a:buClr>
        <a:buChar char="•"/>
        <a:defRPr sz="2000" b="1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100000"/>
        </a:spcBef>
        <a:spcAft>
          <a:spcPct val="0"/>
        </a:spcAft>
        <a:buClr>
          <a:srgbClr val="FF0000"/>
        </a:buClr>
        <a:buFont typeface="Wingdings" charset="2"/>
        <a:buChar char="§"/>
        <a:defRPr b="1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100000"/>
        </a:spcBef>
        <a:spcAft>
          <a:spcPct val="0"/>
        </a:spcAft>
        <a:buChar char="•"/>
        <a:defRPr sz="1600" b="1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100000"/>
        </a:spcBef>
        <a:spcAft>
          <a:spcPct val="0"/>
        </a:spcAft>
        <a:buChar char="•"/>
        <a:defRPr sz="1600" b="1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100000"/>
        </a:spcBef>
        <a:spcAft>
          <a:spcPct val="0"/>
        </a:spcAft>
        <a:buChar char="•"/>
        <a:defRPr sz="1600" b="1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100000"/>
        </a:spcBef>
        <a:spcAft>
          <a:spcPct val="0"/>
        </a:spcAft>
        <a:buChar char="•"/>
        <a:defRPr sz="1600" b="1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100000"/>
        </a:spcBef>
        <a:spcAft>
          <a:spcPct val="0"/>
        </a:spcAft>
        <a:buChar char="•"/>
        <a:defRPr sz="1600" b="1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53"/>
          <p:cNvSpPr>
            <a:spLocks noGrp="1" noChangeArrowheads="1"/>
          </p:cNvSpPr>
          <p:nvPr>
            <p:ph type="title"/>
          </p:nvPr>
        </p:nvSpPr>
        <p:spPr bwMode="auto">
          <a:xfrm>
            <a:off x="0" y="2921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54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981200"/>
            <a:ext cx="9144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03" name="Rectangle 5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1400" b="0">
                <a:latin typeface="Times New Roman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05" name="Rectangle 5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charset="0"/>
              </a:defRPr>
            </a:lvl1pPr>
          </a:lstStyle>
          <a:p>
            <a:pPr>
              <a:defRPr/>
            </a:pPr>
            <a:fld id="{3FCEE343-DF2D-BF41-8850-FBD2471C72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870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100000"/>
        </a:spcBef>
        <a:spcAft>
          <a:spcPct val="0"/>
        </a:spcAft>
        <a:buClr>
          <a:srgbClr val="009900"/>
        </a:buClr>
        <a:buSzPct val="60000"/>
        <a:buFont typeface="Monotype Sorts" charset="2"/>
        <a:buChar char="n"/>
        <a:defRPr sz="2400" b="1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100000"/>
        </a:spcBef>
        <a:spcAft>
          <a:spcPct val="0"/>
        </a:spcAft>
        <a:buClr>
          <a:srgbClr val="99CCFF"/>
        </a:buClr>
        <a:buChar char="•"/>
        <a:defRPr sz="2200" b="1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100000"/>
        </a:spcBef>
        <a:spcAft>
          <a:spcPct val="0"/>
        </a:spcAft>
        <a:buClr>
          <a:schemeClr val="folHlink"/>
        </a:buClr>
        <a:buChar char="•"/>
        <a:defRPr sz="2000" b="1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100000"/>
        </a:spcBef>
        <a:spcAft>
          <a:spcPct val="0"/>
        </a:spcAft>
        <a:buClr>
          <a:srgbClr val="FF0000"/>
        </a:buClr>
        <a:buFont typeface="Wingdings" charset="2"/>
        <a:buChar char="§"/>
        <a:defRPr b="1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100000"/>
        </a:spcBef>
        <a:spcAft>
          <a:spcPct val="0"/>
        </a:spcAft>
        <a:buChar char="•"/>
        <a:defRPr sz="1600" b="1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100000"/>
        </a:spcBef>
        <a:spcAft>
          <a:spcPct val="0"/>
        </a:spcAft>
        <a:buChar char="•"/>
        <a:defRPr sz="1600" b="1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100000"/>
        </a:spcBef>
        <a:spcAft>
          <a:spcPct val="0"/>
        </a:spcAft>
        <a:buChar char="•"/>
        <a:defRPr sz="1600" b="1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100000"/>
        </a:spcBef>
        <a:spcAft>
          <a:spcPct val="0"/>
        </a:spcAft>
        <a:buChar char="•"/>
        <a:defRPr sz="1600" b="1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100000"/>
        </a:spcBef>
        <a:spcAft>
          <a:spcPct val="0"/>
        </a:spcAft>
        <a:buChar char="•"/>
        <a:defRPr sz="1600" b="1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53"/>
          <p:cNvSpPr>
            <a:spLocks noGrp="1" noChangeArrowheads="1"/>
          </p:cNvSpPr>
          <p:nvPr>
            <p:ph type="title"/>
          </p:nvPr>
        </p:nvSpPr>
        <p:spPr bwMode="auto">
          <a:xfrm>
            <a:off x="0" y="2921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54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981200"/>
            <a:ext cx="9144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03" name="Rectangle 5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1400" b="0">
                <a:latin typeface="Times New Roman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05" name="Rectangle 5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charset="0"/>
              </a:defRPr>
            </a:lvl1pPr>
          </a:lstStyle>
          <a:p>
            <a:pPr>
              <a:defRPr/>
            </a:pPr>
            <a:fld id="{42490F2B-BAAF-464A-BEB5-E152263443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681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100000"/>
        </a:spcBef>
        <a:spcAft>
          <a:spcPct val="0"/>
        </a:spcAft>
        <a:buClr>
          <a:srgbClr val="009900"/>
        </a:buClr>
        <a:buSzPct val="60000"/>
        <a:buFont typeface="Monotype Sorts" pitchFamily="-65" charset="2"/>
        <a:buChar char="n"/>
        <a:defRPr sz="2400" b="1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100000"/>
        </a:spcBef>
        <a:spcAft>
          <a:spcPct val="0"/>
        </a:spcAft>
        <a:buClr>
          <a:srgbClr val="99CCFF"/>
        </a:buClr>
        <a:buChar char="•"/>
        <a:defRPr sz="2200" b="1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100000"/>
        </a:spcBef>
        <a:spcAft>
          <a:spcPct val="0"/>
        </a:spcAft>
        <a:buClr>
          <a:schemeClr val="folHlink"/>
        </a:buClr>
        <a:buChar char="•"/>
        <a:defRPr sz="2000" b="1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100000"/>
        </a:spcBef>
        <a:spcAft>
          <a:spcPct val="0"/>
        </a:spcAft>
        <a:buClr>
          <a:srgbClr val="FF0000"/>
        </a:buClr>
        <a:buFont typeface="Wingdings" pitchFamily="-65" charset="2"/>
        <a:buChar char="§"/>
        <a:defRPr b="1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100000"/>
        </a:spcBef>
        <a:spcAft>
          <a:spcPct val="0"/>
        </a:spcAft>
        <a:buChar char="•"/>
        <a:defRPr sz="1600" b="1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100000"/>
        </a:spcBef>
        <a:spcAft>
          <a:spcPct val="0"/>
        </a:spcAft>
        <a:buChar char="•"/>
        <a:defRPr sz="1600" b="1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100000"/>
        </a:spcBef>
        <a:spcAft>
          <a:spcPct val="0"/>
        </a:spcAft>
        <a:buChar char="•"/>
        <a:defRPr sz="1600" b="1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100000"/>
        </a:spcBef>
        <a:spcAft>
          <a:spcPct val="0"/>
        </a:spcAft>
        <a:buChar char="•"/>
        <a:defRPr sz="1600" b="1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100000"/>
        </a:spcBef>
        <a:spcAft>
          <a:spcPct val="0"/>
        </a:spcAft>
        <a:buChar char="•"/>
        <a:defRPr sz="1600" b="1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jpeg"/><Relationship Id="rId8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1.tiff"/><Relationship Id="rId5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1.tiff"/><Relationship Id="rId5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4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4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0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4" Type="http://schemas.openxmlformats.org/officeDocument/2006/relationships/image" Target="../media/image32.tiff"/><Relationship Id="rId5" Type="http://schemas.openxmlformats.org/officeDocument/2006/relationships/image" Target="../media/image33.JP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4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8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5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6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3.tiff"/><Relationship Id="rId5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2.tiff"/><Relationship Id="rId5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Wpasspor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389" y="4421740"/>
            <a:ext cx="2286000" cy="228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665"/>
            <a:ext cx="9144000" cy="1143000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Avida</a:t>
            </a:r>
            <a:r>
              <a:rPr lang="en-US" dirty="0" smtClean="0"/>
              <a:t>-ED Curriculum Development Team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117093" y="1129607"/>
            <a:ext cx="4026907" cy="2792462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 smtClean="0"/>
              <a:t>Rob </a:t>
            </a:r>
            <a:r>
              <a:rPr lang="en-US" sz="2800" dirty="0" err="1" smtClean="0"/>
              <a:t>Pennock</a:t>
            </a:r>
            <a:endParaRPr lang="en-US" sz="2800" dirty="0" smtClean="0"/>
          </a:p>
          <a:p>
            <a:pPr marL="0" indent="0" algn="ctr">
              <a:spcBef>
                <a:spcPts val="1560"/>
              </a:spcBef>
              <a:buNone/>
            </a:pPr>
            <a:r>
              <a:rPr lang="en-US" sz="2800" dirty="0" smtClean="0"/>
              <a:t>Louise Mead</a:t>
            </a:r>
          </a:p>
          <a:p>
            <a:pPr marL="0" indent="0" algn="ctr">
              <a:spcBef>
                <a:spcPts val="1560"/>
              </a:spcBef>
              <a:buNone/>
            </a:pPr>
            <a:r>
              <a:rPr lang="en-US" sz="2800" dirty="0" smtClean="0"/>
              <a:t>Mike Wiser</a:t>
            </a:r>
          </a:p>
          <a:p>
            <a:pPr marL="0" indent="0" algn="ctr">
              <a:spcBef>
                <a:spcPts val="1560"/>
              </a:spcBef>
              <a:buNone/>
            </a:pPr>
            <a:r>
              <a:rPr lang="en-US" sz="2800" dirty="0" smtClean="0"/>
              <a:t>Cory Kohn</a:t>
            </a:r>
          </a:p>
          <a:p>
            <a:pPr marL="0" indent="0" algn="ctr">
              <a:spcBef>
                <a:spcPts val="1560"/>
              </a:spcBef>
              <a:buNone/>
            </a:pPr>
            <a:r>
              <a:rPr lang="en-US" sz="2800" dirty="0" smtClean="0"/>
              <a:t>Jim Smith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2363" y="4421740"/>
            <a:ext cx="1302299" cy="2286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1132" y="4421740"/>
            <a:ext cx="1574037" cy="2286000"/>
          </a:xfrm>
          <a:prstGeom prst="rect">
            <a:avLst/>
          </a:prstGeom>
          <a:ln>
            <a:noFill/>
          </a:ln>
        </p:spPr>
      </p:pic>
      <p:pic>
        <p:nvPicPr>
          <p:cNvPr id="12" name="Picture 122" descr="BEACON_Logo_May_20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3498" y="1417638"/>
            <a:ext cx="2667459" cy="2504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642" y="1716421"/>
            <a:ext cx="1968745" cy="1738256"/>
          </a:xfrm>
          <a:prstGeom prst="rect">
            <a:avLst/>
          </a:prstGeom>
        </p:spPr>
      </p:pic>
      <p:pic>
        <p:nvPicPr>
          <p:cNvPr id="14" name="Picture 3" descr="C:\Users\coryk\Desktop\Dropbox\CV\Madagascar_headshot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1" t="9527" r="16790" b="8792"/>
          <a:stretch/>
        </p:blipFill>
        <p:spPr bwMode="auto">
          <a:xfrm>
            <a:off x="5394734" y="4421740"/>
            <a:ext cx="188259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jim5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71"/>
          <a:stretch/>
        </p:blipFill>
        <p:spPr>
          <a:xfrm>
            <a:off x="7280668" y="4421740"/>
            <a:ext cx="1587713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389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58750" y="120650"/>
            <a:ext cx="3782629" cy="1143000"/>
          </a:xfrm>
        </p:spPr>
        <p:txBody>
          <a:bodyPr/>
          <a:lstStyle/>
          <a:p>
            <a:r>
              <a:rPr lang="en-US" sz="2800" dirty="0" err="1" smtClean="0"/>
              <a:t>Avida</a:t>
            </a:r>
            <a:r>
              <a:rPr lang="en-US" sz="2800" dirty="0" smtClean="0"/>
              <a:t>-ED Curriculum – Best Practices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263650"/>
            <a:ext cx="3941379" cy="4114800"/>
          </a:xfrm>
        </p:spPr>
        <p:txBody>
          <a:bodyPr/>
          <a:lstStyle/>
          <a:p>
            <a:r>
              <a:rPr lang="en-US" sz="2000" dirty="0" smtClean="0"/>
              <a:t>Amy Lark’s Ph. D. Work</a:t>
            </a:r>
          </a:p>
          <a:p>
            <a:r>
              <a:rPr lang="en-US" sz="2000" dirty="0" smtClean="0"/>
              <a:t>Aspects of Strong Implementation</a:t>
            </a:r>
          </a:p>
          <a:p>
            <a:pPr lvl="1"/>
            <a:r>
              <a:rPr lang="en-US" sz="2000" dirty="0" smtClean="0"/>
              <a:t>Tied to Curriculum</a:t>
            </a:r>
          </a:p>
          <a:p>
            <a:pPr lvl="1"/>
            <a:r>
              <a:rPr lang="en-US" sz="2000" dirty="0" smtClean="0"/>
              <a:t>Instructor Confidence/</a:t>
            </a:r>
            <a:br>
              <a:rPr lang="en-US" sz="2000" dirty="0" smtClean="0"/>
            </a:br>
            <a:r>
              <a:rPr lang="en-US" sz="2000" dirty="0" smtClean="0"/>
              <a:t>Content Expertise</a:t>
            </a:r>
          </a:p>
          <a:p>
            <a:pPr lvl="1"/>
            <a:r>
              <a:rPr lang="en-US" sz="2000" dirty="0" smtClean="0"/>
              <a:t>Long Duration</a:t>
            </a:r>
          </a:p>
          <a:p>
            <a:pPr lvl="1"/>
            <a:r>
              <a:rPr lang="en-US" sz="2000" dirty="0" smtClean="0"/>
              <a:t>Implement in the Lab</a:t>
            </a:r>
          </a:p>
          <a:p>
            <a:pPr lvl="2"/>
            <a:r>
              <a:rPr lang="en-US" sz="1800" dirty="0" smtClean="0"/>
              <a:t>Inquiry-based</a:t>
            </a:r>
            <a:endParaRPr lang="en-US" sz="1800" dirty="0"/>
          </a:p>
        </p:txBody>
      </p:sp>
      <p:pic>
        <p:nvPicPr>
          <p:cNvPr id="9" name="Picture 8" descr="abt.2018.80.2.74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379" y="0"/>
            <a:ext cx="5202621" cy="6858000"/>
          </a:xfrm>
          <a:prstGeom prst="rect">
            <a:avLst/>
          </a:prstGeom>
        </p:spPr>
      </p:pic>
      <p:pic>
        <p:nvPicPr>
          <p:cNvPr id="6" name="Picture 5" descr="photo 1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6150" y="3720277"/>
            <a:ext cx="1871382" cy="2286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98437" y="6352758"/>
            <a:ext cx="21272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Lark et al. ABT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369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58750" y="120650"/>
            <a:ext cx="7137400" cy="1143000"/>
          </a:xfrm>
        </p:spPr>
        <p:txBody>
          <a:bodyPr/>
          <a:lstStyle/>
          <a:p>
            <a:r>
              <a:rPr lang="en-US" sz="2800" dirty="0" err="1" smtClean="0"/>
              <a:t>Avida</a:t>
            </a:r>
            <a:r>
              <a:rPr lang="en-US" sz="2800" dirty="0" smtClean="0"/>
              <a:t>-ED Curriculum – Implementation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263650"/>
            <a:ext cx="5064125" cy="4114800"/>
          </a:xfrm>
        </p:spPr>
        <p:txBody>
          <a:bodyPr/>
          <a:lstStyle/>
          <a:p>
            <a:pPr>
              <a:spcBef>
                <a:spcPts val="1680"/>
              </a:spcBef>
            </a:pPr>
            <a:r>
              <a:rPr lang="en-US" dirty="0" smtClean="0"/>
              <a:t>Introduction to </a:t>
            </a:r>
            <a:r>
              <a:rPr lang="en-US" dirty="0" err="1" smtClean="0"/>
              <a:t>Avida</a:t>
            </a:r>
            <a:r>
              <a:rPr lang="en-US" dirty="0" smtClean="0"/>
              <a:t>-ED</a:t>
            </a:r>
          </a:p>
          <a:p>
            <a:pPr lvl="1">
              <a:spcBef>
                <a:spcPts val="1680"/>
              </a:spcBef>
            </a:pPr>
            <a:r>
              <a:rPr lang="en-US" dirty="0" smtClean="0"/>
              <a:t>Basics of “How-To”</a:t>
            </a:r>
          </a:p>
          <a:p>
            <a:pPr>
              <a:spcBef>
                <a:spcPts val="1680"/>
              </a:spcBef>
            </a:pPr>
            <a:r>
              <a:rPr lang="en-US" dirty="0" smtClean="0"/>
              <a:t>Three Exercises (Class Data)</a:t>
            </a:r>
          </a:p>
          <a:p>
            <a:pPr lvl="1">
              <a:spcBef>
                <a:spcPts val="1680"/>
              </a:spcBef>
            </a:pPr>
            <a:r>
              <a:rPr lang="en-US" dirty="0" smtClean="0"/>
              <a:t>Are Mutations Random? </a:t>
            </a:r>
            <a:endParaRPr lang="en-US" dirty="0"/>
          </a:p>
          <a:p>
            <a:pPr lvl="2">
              <a:spcBef>
                <a:spcPts val="1680"/>
              </a:spcBef>
            </a:pPr>
            <a:r>
              <a:rPr lang="en-US" dirty="0" smtClean="0"/>
              <a:t>What does that mean?</a:t>
            </a:r>
          </a:p>
          <a:p>
            <a:pPr lvl="1">
              <a:spcBef>
                <a:spcPts val="1680"/>
              </a:spcBef>
            </a:pPr>
            <a:r>
              <a:rPr lang="en-US" dirty="0" smtClean="0"/>
              <a:t>Phenotypes Going to Fixation in an </a:t>
            </a:r>
            <a:r>
              <a:rPr lang="en-US" dirty="0" err="1" smtClean="0"/>
              <a:t>Avidian</a:t>
            </a:r>
            <a:r>
              <a:rPr lang="en-US" dirty="0" smtClean="0"/>
              <a:t> Population</a:t>
            </a:r>
          </a:p>
          <a:p>
            <a:pPr lvl="2">
              <a:spcBef>
                <a:spcPts val="1680"/>
              </a:spcBef>
            </a:pPr>
            <a:r>
              <a:rPr lang="en-US" dirty="0" smtClean="0"/>
              <a:t>With and Without Selective Advantage</a:t>
            </a:r>
          </a:p>
          <a:p>
            <a:pPr lvl="1">
              <a:spcBef>
                <a:spcPts val="1680"/>
              </a:spcBef>
            </a:pPr>
            <a:r>
              <a:rPr lang="en-US" dirty="0" smtClean="0"/>
              <a:t>Do Mutations Occur Because They are Needed?</a:t>
            </a:r>
          </a:p>
        </p:txBody>
      </p:sp>
      <p:pic>
        <p:nvPicPr>
          <p:cNvPr id="3" name="Picture 2" descr="avida_lm_cover.tif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46"/>
          <a:stretch/>
        </p:blipFill>
        <p:spPr>
          <a:xfrm>
            <a:off x="5583980" y="1411815"/>
            <a:ext cx="2869026" cy="434403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81826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58750" y="120650"/>
            <a:ext cx="4267606" cy="1143000"/>
          </a:xfrm>
        </p:spPr>
        <p:txBody>
          <a:bodyPr/>
          <a:lstStyle/>
          <a:p>
            <a:r>
              <a:rPr lang="en-US" sz="2800" dirty="0" err="1" smtClean="0"/>
              <a:t>Avida</a:t>
            </a:r>
            <a:r>
              <a:rPr lang="en-US" sz="2800" dirty="0" smtClean="0"/>
              <a:t>-ED Curriculum – Implementation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" y="1263650"/>
            <a:ext cx="4093454" cy="4114800"/>
          </a:xfrm>
        </p:spPr>
        <p:txBody>
          <a:bodyPr/>
          <a:lstStyle/>
          <a:p>
            <a:pPr>
              <a:spcBef>
                <a:spcPts val="1680"/>
              </a:spcBef>
            </a:pPr>
            <a:r>
              <a:rPr lang="en-US" sz="1800" dirty="0" smtClean="0"/>
              <a:t>Introduction to </a:t>
            </a:r>
            <a:r>
              <a:rPr lang="en-US" sz="1800" dirty="0" err="1" smtClean="0"/>
              <a:t>Avida</a:t>
            </a:r>
            <a:r>
              <a:rPr lang="en-US" sz="1800" dirty="0" smtClean="0"/>
              <a:t>-ED</a:t>
            </a:r>
          </a:p>
          <a:p>
            <a:pPr lvl="1">
              <a:spcBef>
                <a:spcPts val="1680"/>
              </a:spcBef>
            </a:pPr>
            <a:r>
              <a:rPr lang="en-US" sz="1800" dirty="0" smtClean="0"/>
              <a:t>Basics of “How-To”</a:t>
            </a:r>
          </a:p>
          <a:p>
            <a:pPr>
              <a:spcBef>
                <a:spcPts val="1680"/>
              </a:spcBef>
            </a:pPr>
            <a:r>
              <a:rPr lang="en-US" sz="1800" dirty="0" smtClean="0"/>
              <a:t>Three Exercises (Class Data)</a:t>
            </a:r>
          </a:p>
          <a:p>
            <a:pPr lvl="1">
              <a:spcBef>
                <a:spcPts val="1680"/>
              </a:spcBef>
            </a:pPr>
            <a:r>
              <a:rPr lang="en-US" sz="1800" dirty="0" smtClean="0"/>
              <a:t>Are Mutations Random? </a:t>
            </a:r>
            <a:endParaRPr lang="en-US" sz="1800" dirty="0"/>
          </a:p>
          <a:p>
            <a:pPr lvl="2">
              <a:spcBef>
                <a:spcPts val="1680"/>
              </a:spcBef>
            </a:pPr>
            <a:r>
              <a:rPr lang="en-US" sz="1600" dirty="0" smtClean="0"/>
              <a:t>What does that mean?</a:t>
            </a:r>
          </a:p>
          <a:p>
            <a:pPr lvl="1">
              <a:spcBef>
                <a:spcPts val="1680"/>
              </a:spcBef>
            </a:pPr>
            <a:r>
              <a:rPr lang="en-US" sz="1800" dirty="0" smtClean="0"/>
              <a:t>Phenotypes Going to Fixation in an </a:t>
            </a:r>
            <a:r>
              <a:rPr lang="en-US" sz="1800" dirty="0" err="1" smtClean="0"/>
              <a:t>Avidian</a:t>
            </a:r>
            <a:r>
              <a:rPr lang="en-US" sz="1800" dirty="0" smtClean="0"/>
              <a:t> Population</a:t>
            </a:r>
          </a:p>
          <a:p>
            <a:pPr lvl="2">
              <a:spcBef>
                <a:spcPts val="1680"/>
              </a:spcBef>
            </a:pPr>
            <a:r>
              <a:rPr lang="en-US" sz="1600" dirty="0" smtClean="0"/>
              <a:t>With and Without Selective Advantage</a:t>
            </a:r>
          </a:p>
          <a:p>
            <a:pPr lvl="1">
              <a:spcBef>
                <a:spcPts val="1680"/>
              </a:spcBef>
            </a:pPr>
            <a:r>
              <a:rPr lang="en-US" sz="1800" dirty="0" smtClean="0"/>
              <a:t>Do Mutations Occur Because They are Needed?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52113" y="6352758"/>
            <a:ext cx="24198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Smith et al. EVEO 2016</a:t>
            </a:r>
            <a:endParaRPr lang="en-US" dirty="0"/>
          </a:p>
        </p:txBody>
      </p:sp>
      <p:pic>
        <p:nvPicPr>
          <p:cNvPr id="4" name="Picture 3" descr="eveo_2016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372" y="0"/>
            <a:ext cx="51586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469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261456" y="190919"/>
            <a:ext cx="8310605" cy="1143000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Avida</a:t>
            </a:r>
            <a:r>
              <a:rPr lang="en-US" dirty="0" smtClean="0"/>
              <a:t>-ED Lab Book</a:t>
            </a:r>
            <a:endParaRPr lang="en-US" sz="2800" i="1" dirty="0">
              <a:solidFill>
                <a:schemeClr val="tx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96254" y="1340018"/>
            <a:ext cx="3775807" cy="4544518"/>
          </a:xfrm>
        </p:spPr>
        <p:txBody>
          <a:bodyPr/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Three Introductory Exercises</a:t>
            </a:r>
          </a:p>
          <a:p>
            <a:r>
              <a:rPr lang="en-US" dirty="0" smtClean="0"/>
              <a:t>Independent Research</a:t>
            </a:r>
          </a:p>
          <a:p>
            <a:r>
              <a:rPr lang="en-US" dirty="0" smtClean="0"/>
              <a:t>Zimmer Discover Article</a:t>
            </a:r>
          </a:p>
          <a:p>
            <a:r>
              <a:rPr lang="en-US" dirty="0" smtClean="0"/>
              <a:t>User’s Guide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1677" y="5704932"/>
            <a:ext cx="1160280" cy="1024441"/>
          </a:xfrm>
          <a:prstGeom prst="rect">
            <a:avLst/>
          </a:prstGeom>
        </p:spPr>
      </p:pic>
      <p:pic>
        <p:nvPicPr>
          <p:cNvPr id="3" name="Picture 2" descr="Avida-ED Summer18 Lab Book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19" y="1158924"/>
            <a:ext cx="4214218" cy="5453693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5355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2547905"/>
            <a:ext cx="5583980" cy="4114800"/>
          </a:xfrm>
        </p:spPr>
        <p:txBody>
          <a:bodyPr/>
          <a:lstStyle/>
          <a:p>
            <a:pPr>
              <a:spcBef>
                <a:spcPts val="1680"/>
              </a:spcBef>
            </a:pPr>
            <a:r>
              <a:rPr lang="en-US" dirty="0" smtClean="0"/>
              <a:t>Replicate an </a:t>
            </a:r>
            <a:r>
              <a:rPr lang="en-US" dirty="0" err="1" smtClean="0"/>
              <a:t>Avidian</a:t>
            </a:r>
            <a:r>
              <a:rPr lang="en-US" dirty="0" smtClean="0"/>
              <a:t> at 10% mutation rate</a:t>
            </a:r>
          </a:p>
          <a:p>
            <a:pPr lvl="1">
              <a:spcBef>
                <a:spcPts val="1680"/>
              </a:spcBef>
            </a:pPr>
            <a:r>
              <a:rPr lang="en-US" dirty="0" smtClean="0"/>
              <a:t>How many mutations do you expect to see?</a:t>
            </a:r>
          </a:p>
          <a:p>
            <a:pPr lvl="2">
              <a:spcBef>
                <a:spcPts val="1680"/>
              </a:spcBef>
            </a:pPr>
            <a:r>
              <a:rPr lang="en-US" dirty="0" smtClean="0"/>
              <a:t>How many did you get?</a:t>
            </a:r>
          </a:p>
          <a:p>
            <a:pPr lvl="1">
              <a:spcBef>
                <a:spcPts val="1680"/>
              </a:spcBef>
            </a:pPr>
            <a:r>
              <a:rPr lang="en-US" dirty="0" smtClean="0"/>
              <a:t>How will they be distributed across the </a:t>
            </a:r>
            <a:r>
              <a:rPr lang="en-US" dirty="0" err="1" smtClean="0"/>
              <a:t>Avidian</a:t>
            </a:r>
            <a:r>
              <a:rPr lang="en-US" dirty="0" smtClean="0"/>
              <a:t> genome?</a:t>
            </a:r>
          </a:p>
          <a:p>
            <a:pPr lvl="2">
              <a:spcBef>
                <a:spcPts val="1680"/>
              </a:spcBef>
            </a:pPr>
            <a:r>
              <a:rPr lang="en-US" dirty="0" smtClean="0"/>
              <a:t>Where did they occur?</a:t>
            </a:r>
          </a:p>
          <a:p>
            <a:pPr>
              <a:spcBef>
                <a:spcPts val="1680"/>
              </a:spcBef>
            </a:pPr>
            <a:r>
              <a:rPr lang="en-US" dirty="0" smtClean="0"/>
              <a:t>What did you get?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8404" y="6112933"/>
            <a:ext cx="843861" cy="7450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8749" y="1059034"/>
            <a:ext cx="492444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i="1" dirty="0" smtClean="0">
                <a:solidFill>
                  <a:srgbClr val="FF0000"/>
                </a:solidFill>
              </a:rPr>
              <a:t>Goal: </a:t>
            </a:r>
            <a:r>
              <a:rPr lang="en-US" sz="2400" i="1" dirty="0">
                <a:solidFill>
                  <a:srgbClr val="FF0000"/>
                </a:solidFill>
              </a:rPr>
              <a:t>Students will be able to explain what it means to say that mutations occur at </a:t>
            </a:r>
            <a:r>
              <a:rPr lang="en-US" sz="2400" i="1" dirty="0" smtClean="0">
                <a:solidFill>
                  <a:srgbClr val="FF0000"/>
                </a:solidFill>
              </a:rPr>
              <a:t>random</a:t>
            </a:r>
          </a:p>
          <a:p>
            <a:pPr algn="l"/>
            <a:endParaRPr lang="en-US" dirty="0"/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58750" y="120650"/>
            <a:ext cx="7137400" cy="1143000"/>
          </a:xfrm>
        </p:spPr>
        <p:txBody>
          <a:bodyPr/>
          <a:lstStyle/>
          <a:p>
            <a:r>
              <a:rPr lang="en-US" sz="2800" dirty="0" err="1" smtClean="0"/>
              <a:t>Avida</a:t>
            </a:r>
            <a:r>
              <a:rPr lang="en-US" sz="2800" dirty="0" smtClean="0"/>
              <a:t>-ED Exercise 1</a:t>
            </a:r>
            <a:endParaRPr lang="en-US" i="1" dirty="0">
              <a:solidFill>
                <a:schemeClr val="tx1"/>
              </a:solidFill>
            </a:endParaRPr>
          </a:p>
        </p:txBody>
      </p:sp>
      <p:pic>
        <p:nvPicPr>
          <p:cNvPr id="7" name="Picture 6" descr="Avida-ED Summer18 Lab Book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589" y="814336"/>
            <a:ext cx="3943675" cy="5103579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5170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58750" y="61652"/>
            <a:ext cx="7137400" cy="1143000"/>
          </a:xfrm>
        </p:spPr>
        <p:txBody>
          <a:bodyPr/>
          <a:lstStyle/>
          <a:p>
            <a:r>
              <a:rPr lang="en-US" sz="2800" dirty="0" err="1" smtClean="0"/>
              <a:t>Avida</a:t>
            </a:r>
            <a:r>
              <a:rPr lang="en-US" sz="2800" dirty="0" smtClean="0"/>
              <a:t>-ED Rewards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263650"/>
            <a:ext cx="5064125" cy="4114800"/>
          </a:xfrm>
        </p:spPr>
        <p:txBody>
          <a:bodyPr/>
          <a:lstStyle/>
          <a:p>
            <a:pPr>
              <a:spcBef>
                <a:spcPts val="1680"/>
              </a:spcBef>
            </a:pPr>
            <a:r>
              <a:rPr lang="en-US" dirty="0" smtClean="0"/>
              <a:t>Certain “genomic” combinations allow an </a:t>
            </a:r>
            <a:r>
              <a:rPr lang="en-US" dirty="0" err="1" smtClean="0"/>
              <a:t>Avidian</a:t>
            </a:r>
            <a:r>
              <a:rPr lang="en-US" dirty="0" smtClean="0"/>
              <a:t> to perform higher order logic functions</a:t>
            </a:r>
            <a:endParaRPr lang="en-US" dirty="0"/>
          </a:p>
          <a:p>
            <a:pPr lvl="1">
              <a:spcBef>
                <a:spcPts val="1680"/>
              </a:spcBef>
            </a:pPr>
            <a:r>
              <a:rPr lang="en-US" dirty="0" smtClean="0"/>
              <a:t>If rewarded, these logic functions lead to a substantial increase in fitness</a:t>
            </a:r>
          </a:p>
          <a:p>
            <a:pPr>
              <a:spcBef>
                <a:spcPts val="1680"/>
              </a:spcBef>
            </a:pPr>
            <a:r>
              <a:rPr lang="en-US" dirty="0" smtClean="0"/>
              <a:t>Avidian fitness is defined as energy acquisition rate divided by offspring cost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2393" y="5993118"/>
            <a:ext cx="979564" cy="864882"/>
          </a:xfrm>
          <a:prstGeom prst="rect">
            <a:avLst/>
          </a:prstGeom>
        </p:spPr>
      </p:pic>
      <p:pic>
        <p:nvPicPr>
          <p:cNvPr id="8" name="Picture 7" descr="ex1a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057" y="683624"/>
            <a:ext cx="3788047" cy="1833484"/>
          </a:xfrm>
          <a:prstGeom prst="rect">
            <a:avLst/>
          </a:prstGeom>
        </p:spPr>
      </p:pic>
      <p:pic>
        <p:nvPicPr>
          <p:cNvPr id="3" name="Picture 2" descr="ex1b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056" y="2978157"/>
            <a:ext cx="4170943" cy="266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420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58750" y="61652"/>
            <a:ext cx="7137400" cy="1143000"/>
          </a:xfrm>
        </p:spPr>
        <p:txBody>
          <a:bodyPr/>
          <a:lstStyle/>
          <a:p>
            <a:r>
              <a:rPr lang="en-US" sz="2800" dirty="0" err="1" smtClean="0"/>
              <a:t>Avida</a:t>
            </a:r>
            <a:r>
              <a:rPr lang="en-US" sz="2800" dirty="0" smtClean="0"/>
              <a:t>-ED Rewards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263650"/>
            <a:ext cx="5064125" cy="4114800"/>
          </a:xfrm>
        </p:spPr>
        <p:txBody>
          <a:bodyPr/>
          <a:lstStyle/>
          <a:p>
            <a:pPr>
              <a:spcBef>
                <a:spcPts val="1680"/>
              </a:spcBef>
            </a:pPr>
            <a:r>
              <a:rPr lang="en-US" dirty="0" smtClean="0"/>
              <a:t>Certain “genomic” combinations allow an </a:t>
            </a:r>
            <a:r>
              <a:rPr lang="en-US" dirty="0" err="1" smtClean="0"/>
              <a:t>Avidian</a:t>
            </a:r>
            <a:r>
              <a:rPr lang="en-US" dirty="0" smtClean="0"/>
              <a:t> to perform higher order logic functions</a:t>
            </a:r>
            <a:endParaRPr lang="en-US" dirty="0"/>
          </a:p>
          <a:p>
            <a:pPr lvl="1">
              <a:spcBef>
                <a:spcPts val="1680"/>
              </a:spcBef>
            </a:pPr>
            <a:r>
              <a:rPr lang="en-US" dirty="0" smtClean="0"/>
              <a:t>If rewarded, these logic functions lead to a substantial increase in fitness</a:t>
            </a:r>
          </a:p>
          <a:p>
            <a:pPr>
              <a:spcBef>
                <a:spcPts val="1680"/>
              </a:spcBef>
            </a:pPr>
            <a:r>
              <a:rPr lang="en-US" dirty="0" smtClean="0"/>
              <a:t>Avidian fitness is defined as </a:t>
            </a:r>
            <a:r>
              <a:rPr lang="en-US" i="1" dirty="0" smtClean="0"/>
              <a:t>energy acquisition rate divided by offspring cost</a:t>
            </a:r>
            <a:endParaRPr lang="en-US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2393" y="5993118"/>
            <a:ext cx="979564" cy="864882"/>
          </a:xfrm>
          <a:prstGeom prst="rect">
            <a:avLst/>
          </a:prstGeom>
        </p:spPr>
      </p:pic>
      <p:pic>
        <p:nvPicPr>
          <p:cNvPr id="8" name="Picture 7" descr="ex1a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057" y="683624"/>
            <a:ext cx="3788047" cy="1833484"/>
          </a:xfrm>
          <a:prstGeom prst="rect">
            <a:avLst/>
          </a:prstGeom>
        </p:spPr>
      </p:pic>
      <p:pic>
        <p:nvPicPr>
          <p:cNvPr id="3" name="Picture 2" descr="ex1b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056" y="2978157"/>
            <a:ext cx="4170943" cy="26609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8750" y="6005447"/>
            <a:ext cx="6967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FF"/>
                </a:solidFill>
              </a:rPr>
              <a:t>What does this mean? (Talk to your neighbor!)</a:t>
            </a:r>
            <a:endParaRPr lang="en-US" sz="2400" dirty="0">
              <a:solidFill>
                <a:srgbClr val="FF00FF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345231" y="4603208"/>
            <a:ext cx="4627825" cy="838371"/>
          </a:xfrm>
          <a:prstGeom prst="rect">
            <a:avLst/>
          </a:prstGeom>
          <a:solidFill>
            <a:schemeClr val="accent1">
              <a:alpha val="3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340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58750" y="120650"/>
            <a:ext cx="7137400" cy="862890"/>
          </a:xfrm>
        </p:spPr>
        <p:txBody>
          <a:bodyPr/>
          <a:lstStyle/>
          <a:p>
            <a:r>
              <a:rPr lang="en-US" sz="2800" dirty="0" err="1" smtClean="0"/>
              <a:t>Avida</a:t>
            </a:r>
            <a:r>
              <a:rPr lang="en-US" sz="2800" dirty="0"/>
              <a:t>-ED Exercise 2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8750" y="2263126"/>
            <a:ext cx="5064125" cy="4114800"/>
          </a:xfrm>
        </p:spPr>
        <p:txBody>
          <a:bodyPr/>
          <a:lstStyle/>
          <a:p>
            <a:pPr>
              <a:spcBef>
                <a:spcPts val="1680"/>
              </a:spcBef>
            </a:pPr>
            <a:r>
              <a:rPr lang="en-US" dirty="0" smtClean="0"/>
              <a:t>Start Experiment with Ancestor</a:t>
            </a:r>
          </a:p>
          <a:p>
            <a:pPr>
              <a:spcBef>
                <a:spcPts val="1680"/>
              </a:spcBef>
            </a:pPr>
            <a:r>
              <a:rPr lang="en-US" dirty="0" smtClean="0"/>
              <a:t>Record update at 1</a:t>
            </a:r>
            <a:r>
              <a:rPr lang="en-US" baseline="30000" dirty="0" smtClean="0"/>
              <a:t>st</a:t>
            </a:r>
            <a:r>
              <a:rPr lang="en-US" dirty="0" smtClean="0"/>
              <a:t> appearance of an individual that can perform Not</a:t>
            </a:r>
          </a:p>
          <a:p>
            <a:pPr lvl="1">
              <a:spcBef>
                <a:spcPts val="1680"/>
              </a:spcBef>
            </a:pPr>
            <a:r>
              <a:rPr lang="en-US" dirty="0" smtClean="0"/>
              <a:t>With </a:t>
            </a:r>
            <a:r>
              <a:rPr lang="en-US" dirty="0" err="1"/>
              <a:t>n</a:t>
            </a:r>
            <a:r>
              <a:rPr lang="en-US" dirty="0" err="1" smtClean="0"/>
              <a:t>otose</a:t>
            </a:r>
            <a:r>
              <a:rPr lang="en-US" dirty="0" smtClean="0"/>
              <a:t> Absent</a:t>
            </a:r>
          </a:p>
          <a:p>
            <a:pPr lvl="1">
              <a:spcBef>
                <a:spcPts val="1680"/>
              </a:spcBef>
            </a:pPr>
            <a:r>
              <a:rPr lang="en-US" dirty="0" smtClean="0"/>
              <a:t>With </a:t>
            </a:r>
            <a:r>
              <a:rPr lang="en-US" dirty="0" err="1"/>
              <a:t>n</a:t>
            </a:r>
            <a:r>
              <a:rPr lang="en-US" dirty="0" err="1" smtClean="0"/>
              <a:t>otose</a:t>
            </a:r>
            <a:r>
              <a:rPr lang="en-US" dirty="0" smtClean="0"/>
              <a:t> Present</a:t>
            </a:r>
          </a:p>
          <a:p>
            <a:pPr>
              <a:spcBef>
                <a:spcPts val="1680"/>
              </a:spcBef>
            </a:pPr>
            <a:r>
              <a:rPr lang="en-US" dirty="0" smtClean="0"/>
              <a:t>Do you think it will be sooner, later, or the same with </a:t>
            </a:r>
            <a:r>
              <a:rPr lang="en-US" dirty="0" err="1"/>
              <a:t>n</a:t>
            </a:r>
            <a:r>
              <a:rPr lang="en-US" dirty="0" err="1" smtClean="0"/>
              <a:t>otose</a:t>
            </a:r>
            <a:r>
              <a:rPr lang="en-US" dirty="0" smtClean="0"/>
              <a:t> present?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1677" y="5704932"/>
            <a:ext cx="1160280" cy="102444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8750" y="998872"/>
            <a:ext cx="5098839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1680"/>
              </a:spcBef>
            </a:pPr>
            <a:r>
              <a:rPr lang="en-US" sz="2400" i="1" dirty="0" smtClean="0">
                <a:solidFill>
                  <a:srgbClr val="FF286F"/>
                </a:solidFill>
              </a:rPr>
              <a:t>Goal: Explain </a:t>
            </a:r>
            <a:r>
              <a:rPr lang="en-US" sz="2400" i="1" dirty="0">
                <a:solidFill>
                  <a:srgbClr val="FF286F"/>
                </a:solidFill>
              </a:rPr>
              <a:t>why we think that mutations do not occur because they are needed</a:t>
            </a:r>
          </a:p>
        </p:txBody>
      </p:sp>
      <p:pic>
        <p:nvPicPr>
          <p:cNvPr id="8" name="Picture 7" descr="Avida-ED Summer18 Lab Book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082" y="814336"/>
            <a:ext cx="3601182" cy="4660353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56071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4925" y="2550733"/>
            <a:ext cx="5064125" cy="4114800"/>
          </a:xfrm>
        </p:spPr>
        <p:txBody>
          <a:bodyPr/>
          <a:lstStyle/>
          <a:p>
            <a:pPr>
              <a:spcBef>
                <a:spcPts val="1680"/>
              </a:spcBef>
            </a:pPr>
            <a:r>
              <a:rPr lang="en-US" dirty="0" smtClean="0"/>
              <a:t>Start Experiment with Ancestor</a:t>
            </a:r>
          </a:p>
          <a:p>
            <a:pPr>
              <a:spcBef>
                <a:spcPts val="1680"/>
              </a:spcBef>
            </a:pPr>
            <a:r>
              <a:rPr lang="en-US" dirty="0" smtClean="0"/>
              <a:t>Record update at 1</a:t>
            </a:r>
            <a:r>
              <a:rPr lang="en-US" baseline="30000" dirty="0" smtClean="0"/>
              <a:t>st</a:t>
            </a:r>
            <a:r>
              <a:rPr lang="en-US" dirty="0" smtClean="0"/>
              <a:t> appearance of an individual that can perform </a:t>
            </a:r>
            <a:r>
              <a:rPr lang="en-US" i="1" dirty="0" smtClean="0"/>
              <a:t>Not</a:t>
            </a:r>
          </a:p>
          <a:p>
            <a:pPr lvl="1">
              <a:spcBef>
                <a:spcPts val="1680"/>
              </a:spcBef>
            </a:pPr>
            <a:r>
              <a:rPr lang="en-US" dirty="0" smtClean="0"/>
              <a:t>With </a:t>
            </a:r>
            <a:r>
              <a:rPr lang="en-US" dirty="0" err="1"/>
              <a:t>n</a:t>
            </a:r>
            <a:r>
              <a:rPr lang="en-US" dirty="0" err="1" smtClean="0"/>
              <a:t>otose</a:t>
            </a:r>
            <a:r>
              <a:rPr lang="en-US" dirty="0" smtClean="0"/>
              <a:t> Absent</a:t>
            </a:r>
          </a:p>
          <a:p>
            <a:pPr lvl="1">
              <a:spcBef>
                <a:spcPts val="1680"/>
              </a:spcBef>
            </a:pPr>
            <a:r>
              <a:rPr lang="en-US" dirty="0" smtClean="0">
                <a:solidFill>
                  <a:schemeClr val="tx1">
                    <a:alpha val="50000"/>
                  </a:schemeClr>
                </a:solidFill>
              </a:rPr>
              <a:t>With </a:t>
            </a:r>
            <a:r>
              <a:rPr lang="en-US" dirty="0" err="1">
                <a:solidFill>
                  <a:schemeClr val="tx1">
                    <a:alpha val="50000"/>
                  </a:schemeClr>
                </a:solidFill>
              </a:rPr>
              <a:t>n</a:t>
            </a:r>
            <a:r>
              <a:rPr lang="en-US" dirty="0" err="1" smtClean="0">
                <a:solidFill>
                  <a:schemeClr val="tx1">
                    <a:alpha val="50000"/>
                  </a:schemeClr>
                </a:solidFill>
              </a:rPr>
              <a:t>otose</a:t>
            </a:r>
            <a:r>
              <a:rPr lang="en-US" dirty="0" smtClean="0">
                <a:solidFill>
                  <a:schemeClr val="tx1">
                    <a:alpha val="50000"/>
                  </a:schemeClr>
                </a:solidFill>
              </a:rPr>
              <a:t> Present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1677" y="435851"/>
            <a:ext cx="1160280" cy="10244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64125" y="1768843"/>
            <a:ext cx="2300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No Rewards Set-up</a:t>
            </a:r>
            <a:endParaRPr lang="en-US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6350423" y="5557839"/>
            <a:ext cx="26625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Avida</a:t>
            </a:r>
            <a:r>
              <a:rPr lang="en-US" dirty="0" smtClean="0"/>
              <a:t>-ED Lab Book, p. 23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58750" y="1000278"/>
            <a:ext cx="4905375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1680"/>
              </a:spcBef>
            </a:pPr>
            <a:r>
              <a:rPr lang="en-US" sz="2400" i="1" dirty="0" smtClean="0">
                <a:solidFill>
                  <a:srgbClr val="FF286F"/>
                </a:solidFill>
              </a:rPr>
              <a:t>Goal: Explain </a:t>
            </a:r>
            <a:r>
              <a:rPr lang="en-US" sz="2400" i="1" dirty="0">
                <a:solidFill>
                  <a:srgbClr val="FF286F"/>
                </a:solidFill>
              </a:rPr>
              <a:t>why we think that mutations do not occur because they are needed</a:t>
            </a:r>
          </a:p>
        </p:txBody>
      </p:sp>
      <p:pic>
        <p:nvPicPr>
          <p:cNvPr id="9" name="Picture 8" descr="ex1c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361" y="2138175"/>
            <a:ext cx="4033180" cy="3411932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58750" y="120650"/>
            <a:ext cx="7137400" cy="862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charset="0"/>
              </a:defRPr>
            </a:lvl9pPr>
          </a:lstStyle>
          <a:p>
            <a:r>
              <a:rPr lang="en-US" sz="2800" dirty="0" err="1" smtClean="0"/>
              <a:t>Avida</a:t>
            </a:r>
            <a:r>
              <a:rPr lang="en-US" sz="2800" dirty="0" smtClean="0"/>
              <a:t>-ED Exercise 2</a:t>
            </a:r>
            <a:endParaRPr lang="en-US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679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6914"/>
            <a:ext cx="9144000" cy="734966"/>
          </a:xfrm>
        </p:spPr>
        <p:txBody>
          <a:bodyPr/>
          <a:lstStyle/>
          <a:p>
            <a:r>
              <a:rPr lang="en-US" i="1" dirty="0" smtClean="0"/>
              <a:t>Not</a:t>
            </a:r>
            <a:r>
              <a:rPr lang="en-US" dirty="0" smtClean="0"/>
              <a:t> appeared at update 379</a:t>
            </a:r>
            <a:endParaRPr lang="en-US" dirty="0"/>
          </a:p>
        </p:txBody>
      </p:sp>
      <p:pic>
        <p:nvPicPr>
          <p:cNvPr id="3" name="Picture 2" descr="ex1d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0"/>
            <a:ext cx="9144000" cy="48254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07321" y="6277387"/>
            <a:ext cx="43380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In the absence of a reward for </a:t>
            </a:r>
            <a:r>
              <a:rPr lang="en-US" sz="2000" i="1" dirty="0"/>
              <a:t>N</a:t>
            </a:r>
            <a:r>
              <a:rPr lang="en-US" sz="2000" i="1" dirty="0" smtClean="0"/>
              <a:t>ot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943376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56026" y="2090"/>
            <a:ext cx="7137400" cy="1143000"/>
          </a:xfrm>
        </p:spPr>
        <p:txBody>
          <a:bodyPr/>
          <a:lstStyle/>
          <a:p>
            <a:r>
              <a:rPr lang="en-US" dirty="0" smtClean="0"/>
              <a:t>Goals for the Workshop Session</a:t>
            </a:r>
            <a:endParaRPr lang="en-US" sz="3600" i="1" dirty="0">
              <a:solidFill>
                <a:schemeClr val="tx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207091"/>
            <a:ext cx="9144000" cy="5532375"/>
          </a:xfrm>
        </p:spPr>
        <p:txBody>
          <a:bodyPr/>
          <a:lstStyle/>
          <a:p>
            <a:pPr marL="0" indent="0">
              <a:lnSpc>
                <a:spcPct val="60000"/>
              </a:lnSpc>
              <a:buNone/>
            </a:pPr>
            <a:r>
              <a:rPr lang="en-US" dirty="0" smtClean="0"/>
              <a:t>Workshop Participants will:</a:t>
            </a:r>
          </a:p>
          <a:p>
            <a:pPr>
              <a:lnSpc>
                <a:spcPct val="60000"/>
              </a:lnSpc>
            </a:pPr>
            <a:r>
              <a:rPr lang="en-US" dirty="0" smtClean="0"/>
              <a:t>Become familiar with </a:t>
            </a:r>
            <a:r>
              <a:rPr lang="en-US" dirty="0" err="1" smtClean="0"/>
              <a:t>Avida</a:t>
            </a:r>
            <a:r>
              <a:rPr lang="en-US" dirty="0" smtClean="0"/>
              <a:t>-ED and how it works</a:t>
            </a:r>
          </a:p>
          <a:p>
            <a:r>
              <a:rPr lang="en-US" dirty="0" smtClean="0"/>
              <a:t>Gain hands-on experience with Avida-ED by doing ~2.5 exercises in the Avida-ED Lab Book</a:t>
            </a:r>
          </a:p>
          <a:p>
            <a:r>
              <a:rPr lang="en-US" dirty="0" smtClean="0"/>
              <a:t>Learn by example how </a:t>
            </a:r>
            <a:r>
              <a:rPr lang="en-US" dirty="0" err="1" smtClean="0"/>
              <a:t>Avida</a:t>
            </a:r>
            <a:r>
              <a:rPr lang="en-US" dirty="0" smtClean="0"/>
              <a:t>-ED can be implemented in an Introductory Biology course</a:t>
            </a:r>
          </a:p>
          <a:p>
            <a:r>
              <a:rPr lang="en-US" dirty="0" smtClean="0"/>
              <a:t>Explore ways that </a:t>
            </a:r>
            <a:r>
              <a:rPr lang="en-US" dirty="0" err="1" smtClean="0"/>
              <a:t>Avida</a:t>
            </a:r>
            <a:r>
              <a:rPr lang="en-US" dirty="0" smtClean="0"/>
              <a:t>-ED can be used to have students do real science and gain experience working with real data</a:t>
            </a:r>
          </a:p>
          <a:p>
            <a:r>
              <a:rPr lang="en-US" dirty="0" smtClean="0"/>
              <a:t>Become excited enough to try </a:t>
            </a:r>
            <a:r>
              <a:rPr lang="en-US" dirty="0" err="1" smtClean="0"/>
              <a:t>Avida</a:t>
            </a:r>
            <a:r>
              <a:rPr lang="en-US" dirty="0" smtClean="0"/>
              <a:t>-ED in class next year!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3597" y="632869"/>
            <a:ext cx="1160280" cy="1024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188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58750" y="120650"/>
            <a:ext cx="7137400" cy="1143000"/>
          </a:xfrm>
        </p:spPr>
        <p:txBody>
          <a:bodyPr/>
          <a:lstStyle/>
          <a:p>
            <a:r>
              <a:rPr lang="en-US" sz="2800" dirty="0" err="1" smtClean="0"/>
              <a:t>Avida</a:t>
            </a:r>
            <a:r>
              <a:rPr lang="en-US" sz="2800" dirty="0"/>
              <a:t>-ED Exercise </a:t>
            </a:r>
            <a:r>
              <a:rPr lang="en-US" sz="2800" dirty="0" smtClean="0"/>
              <a:t>2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2473879"/>
            <a:ext cx="5171391" cy="4114800"/>
          </a:xfrm>
        </p:spPr>
        <p:txBody>
          <a:bodyPr/>
          <a:lstStyle/>
          <a:p>
            <a:pPr>
              <a:spcBef>
                <a:spcPts val="1680"/>
              </a:spcBef>
            </a:pPr>
            <a:r>
              <a:rPr lang="en-US" dirty="0" smtClean="0"/>
              <a:t>Start Experiment with Ancestor</a:t>
            </a:r>
          </a:p>
          <a:p>
            <a:pPr>
              <a:spcBef>
                <a:spcPts val="1680"/>
              </a:spcBef>
            </a:pPr>
            <a:r>
              <a:rPr lang="en-US" dirty="0" smtClean="0"/>
              <a:t>Record update at 1</a:t>
            </a:r>
            <a:r>
              <a:rPr lang="en-US" baseline="30000" dirty="0" smtClean="0"/>
              <a:t>st</a:t>
            </a:r>
            <a:r>
              <a:rPr lang="en-US" dirty="0" smtClean="0"/>
              <a:t> appearance of an individual that can perform </a:t>
            </a:r>
            <a:r>
              <a:rPr lang="en-US" i="1" dirty="0" smtClean="0"/>
              <a:t>Not</a:t>
            </a:r>
          </a:p>
          <a:p>
            <a:pPr lvl="1">
              <a:spcBef>
                <a:spcPts val="1680"/>
              </a:spcBef>
            </a:pPr>
            <a:r>
              <a:rPr lang="en-US" dirty="0" smtClean="0">
                <a:solidFill>
                  <a:schemeClr val="tx1">
                    <a:alpha val="50000"/>
                  </a:schemeClr>
                </a:solidFill>
              </a:rPr>
              <a:t>With </a:t>
            </a:r>
            <a:r>
              <a:rPr lang="en-US" dirty="0" err="1" smtClean="0">
                <a:solidFill>
                  <a:schemeClr val="tx1">
                    <a:alpha val="50000"/>
                  </a:schemeClr>
                </a:solidFill>
              </a:rPr>
              <a:t>Notose</a:t>
            </a:r>
            <a:r>
              <a:rPr lang="en-US" dirty="0" smtClean="0">
                <a:solidFill>
                  <a:schemeClr val="tx1">
                    <a:alpha val="50000"/>
                  </a:schemeClr>
                </a:solidFill>
              </a:rPr>
              <a:t> Absent</a:t>
            </a:r>
          </a:p>
          <a:p>
            <a:pPr lvl="1">
              <a:spcBef>
                <a:spcPts val="1680"/>
              </a:spcBef>
            </a:pPr>
            <a:r>
              <a:rPr lang="en-US" dirty="0" smtClean="0"/>
              <a:t>With </a:t>
            </a:r>
            <a:r>
              <a:rPr lang="en-US" dirty="0" err="1" smtClean="0"/>
              <a:t>Notose</a:t>
            </a:r>
            <a:r>
              <a:rPr lang="en-US" dirty="0" smtClean="0"/>
              <a:t> Present</a:t>
            </a:r>
          </a:p>
          <a:p>
            <a:pPr>
              <a:spcBef>
                <a:spcPts val="1680"/>
              </a:spcBef>
            </a:pPr>
            <a:r>
              <a:rPr lang="en-US" dirty="0" smtClean="0"/>
              <a:t>Do you think it will be sooner, later, or the same with </a:t>
            </a:r>
            <a:r>
              <a:rPr lang="en-US" dirty="0" err="1" smtClean="0"/>
              <a:t>Notose</a:t>
            </a:r>
            <a:r>
              <a:rPr lang="en-US" dirty="0" smtClean="0"/>
              <a:t> present?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0735" y="239209"/>
            <a:ext cx="1160280" cy="10244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08949" y="1935214"/>
            <a:ext cx="2621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Reward for </a:t>
            </a:r>
            <a:r>
              <a:rPr lang="en-US" sz="1800" i="1" dirty="0" smtClean="0"/>
              <a:t>Not</a:t>
            </a:r>
            <a:r>
              <a:rPr lang="en-US" sz="1800" dirty="0" smtClean="0"/>
              <a:t> Set-up</a:t>
            </a:r>
            <a:endParaRPr lang="en-US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7180009" y="6447702"/>
            <a:ext cx="17010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Lab Book, p. 23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58750" y="1104218"/>
            <a:ext cx="5045583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1680"/>
              </a:spcBef>
            </a:pPr>
            <a:r>
              <a:rPr lang="en-US" sz="2400" i="1" dirty="0" smtClean="0">
                <a:solidFill>
                  <a:srgbClr val="FF286F"/>
                </a:solidFill>
              </a:rPr>
              <a:t>Goal: Explain </a:t>
            </a:r>
            <a:r>
              <a:rPr lang="en-US" sz="2400" i="1" dirty="0">
                <a:solidFill>
                  <a:srgbClr val="FF286F"/>
                </a:solidFill>
              </a:rPr>
              <a:t>why we think that mutations do not occur because they are needed</a:t>
            </a:r>
          </a:p>
        </p:txBody>
      </p:sp>
      <p:pic>
        <p:nvPicPr>
          <p:cNvPr id="3" name="Picture 2" descr="ex1e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948" y="2304546"/>
            <a:ext cx="3774875" cy="4143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286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vidian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1621" y="1008082"/>
            <a:ext cx="3049058" cy="2573318"/>
          </a:xfrm>
          <a:prstGeom prst="rect">
            <a:avLst/>
          </a:prstGeom>
        </p:spPr>
      </p:pic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58749" y="263525"/>
            <a:ext cx="8661929" cy="1143000"/>
          </a:xfrm>
        </p:spPr>
        <p:txBody>
          <a:bodyPr/>
          <a:lstStyle/>
          <a:p>
            <a:r>
              <a:rPr lang="en-US" sz="2800" dirty="0" err="1" smtClean="0"/>
              <a:t>Avida</a:t>
            </a:r>
            <a:r>
              <a:rPr lang="en-US" sz="2800" dirty="0" smtClean="0"/>
              <a:t>-ED Clicker Question</a:t>
            </a:r>
            <a:br>
              <a:rPr lang="en-US" sz="2800" dirty="0" smtClean="0"/>
            </a:br>
            <a:endParaRPr lang="en-US" i="1" dirty="0">
              <a:solidFill>
                <a:schemeClr val="tx1"/>
              </a:solidFill>
            </a:endParaRPr>
          </a:p>
        </p:txBody>
      </p:sp>
      <p:pic>
        <p:nvPicPr>
          <p:cNvPr id="5" name="Picture 4" descr="luria1.tif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803"/>
          <a:stretch/>
        </p:blipFill>
        <p:spPr>
          <a:xfrm>
            <a:off x="5945380" y="3862229"/>
            <a:ext cx="2701540" cy="2611596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246717"/>
            <a:ext cx="5945380" cy="4114800"/>
          </a:xfrm>
        </p:spPr>
        <p:txBody>
          <a:bodyPr/>
          <a:lstStyle/>
          <a:p>
            <a:r>
              <a:rPr lang="en-US" dirty="0" smtClean="0"/>
              <a:t>What percentage of </a:t>
            </a:r>
            <a:r>
              <a:rPr lang="en-US" dirty="0"/>
              <a:t>my students thought that the mutation would occur earlier when it was being rewarded</a:t>
            </a:r>
            <a:r>
              <a:rPr lang="en-US" dirty="0" smtClean="0"/>
              <a:t>?</a:t>
            </a:r>
          </a:p>
          <a:p>
            <a:pPr marL="914400" lvl="1" indent="-457200">
              <a:buClrTx/>
              <a:buFont typeface="+mj-lt"/>
              <a:buAutoNum type="alphaLcPeriod"/>
            </a:pPr>
            <a:r>
              <a:rPr lang="en-US" dirty="0" smtClean="0"/>
              <a:t>25%</a:t>
            </a:r>
          </a:p>
          <a:p>
            <a:pPr marL="914400" lvl="1" indent="-457200">
              <a:buClrTx/>
              <a:buFont typeface="+mj-lt"/>
              <a:buAutoNum type="alphaLcPeriod"/>
            </a:pPr>
            <a:r>
              <a:rPr lang="en-US" dirty="0" smtClean="0"/>
              <a:t>45%</a:t>
            </a:r>
          </a:p>
          <a:p>
            <a:pPr marL="914400" lvl="1" indent="-457200">
              <a:buClrTx/>
              <a:buFont typeface="+mj-lt"/>
              <a:buAutoNum type="alphaLcPeriod"/>
            </a:pPr>
            <a:r>
              <a:rPr lang="en-US" dirty="0" smtClean="0"/>
              <a:t>65%</a:t>
            </a:r>
          </a:p>
          <a:p>
            <a:pPr marL="914400" lvl="1" indent="-457200">
              <a:buClrTx/>
              <a:buFont typeface="+mj-lt"/>
              <a:buAutoNum type="alphaLcPeriod"/>
            </a:pPr>
            <a:r>
              <a:rPr lang="en-US" dirty="0" smtClean="0"/>
              <a:t>85%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390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vidian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1621" y="1008082"/>
            <a:ext cx="3049058" cy="2573318"/>
          </a:xfrm>
          <a:prstGeom prst="rect">
            <a:avLst/>
          </a:prstGeom>
        </p:spPr>
      </p:pic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58749" y="263525"/>
            <a:ext cx="8661929" cy="1143000"/>
          </a:xfrm>
        </p:spPr>
        <p:txBody>
          <a:bodyPr/>
          <a:lstStyle/>
          <a:p>
            <a:r>
              <a:rPr lang="en-US" sz="2800" dirty="0" err="1" smtClean="0"/>
              <a:t>Avida</a:t>
            </a:r>
            <a:r>
              <a:rPr lang="en-US" sz="2800" dirty="0" smtClean="0"/>
              <a:t>-ED Clicker Question</a:t>
            </a:r>
            <a:br>
              <a:rPr lang="en-US" sz="2800" dirty="0" smtClean="0"/>
            </a:br>
            <a:endParaRPr lang="en-US" i="1" dirty="0">
              <a:solidFill>
                <a:schemeClr val="tx1"/>
              </a:solidFill>
            </a:endParaRPr>
          </a:p>
        </p:txBody>
      </p:sp>
      <p:pic>
        <p:nvPicPr>
          <p:cNvPr id="5" name="Picture 4" descr="luria1.tif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803"/>
          <a:stretch/>
        </p:blipFill>
        <p:spPr>
          <a:xfrm>
            <a:off x="5945380" y="3862229"/>
            <a:ext cx="2701540" cy="2611596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246717"/>
            <a:ext cx="5945380" cy="4114800"/>
          </a:xfrm>
        </p:spPr>
        <p:txBody>
          <a:bodyPr/>
          <a:lstStyle/>
          <a:p>
            <a:r>
              <a:rPr lang="en-US" dirty="0" smtClean="0"/>
              <a:t>What percentage of </a:t>
            </a:r>
            <a:r>
              <a:rPr lang="en-US" dirty="0"/>
              <a:t>my students thought that the mutation would occur earlier when it was being rewarded</a:t>
            </a:r>
            <a:r>
              <a:rPr lang="en-US" dirty="0" smtClean="0"/>
              <a:t>?</a:t>
            </a:r>
          </a:p>
          <a:p>
            <a:pPr marL="914400" lvl="1" indent="-457200">
              <a:buClrTx/>
              <a:buFont typeface="+mj-lt"/>
              <a:buAutoNum type="alphaLcPeriod"/>
            </a:pPr>
            <a:r>
              <a:rPr lang="en-US" dirty="0" smtClean="0"/>
              <a:t>25%</a:t>
            </a:r>
          </a:p>
          <a:p>
            <a:pPr marL="914400" lvl="1" indent="-457200">
              <a:buClrTx/>
              <a:buFont typeface="+mj-lt"/>
              <a:buAutoNum type="alphaLcPeriod"/>
            </a:pPr>
            <a:r>
              <a:rPr lang="en-US" dirty="0" smtClean="0"/>
              <a:t>45%</a:t>
            </a:r>
          </a:p>
          <a:p>
            <a:pPr marL="914400" lvl="1" indent="-457200">
              <a:buClrTx/>
              <a:buFont typeface="+mj-lt"/>
              <a:buAutoNum type="alphaLcPeriod"/>
            </a:pPr>
            <a:r>
              <a:rPr lang="en-US" dirty="0" smtClean="0"/>
              <a:t>65%</a:t>
            </a:r>
          </a:p>
          <a:p>
            <a:pPr marL="914400" lvl="1" indent="-457200">
              <a:buClrTx/>
              <a:buFont typeface="+mj-lt"/>
              <a:buAutoNum type="alphaLcPeriod"/>
            </a:pPr>
            <a:r>
              <a:rPr lang="en-US" dirty="0" smtClean="0"/>
              <a:t>85%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 bwMode="auto">
          <a:xfrm>
            <a:off x="440267" y="4351867"/>
            <a:ext cx="1219200" cy="592666"/>
          </a:xfrm>
          <a:prstGeom prst="ellipse">
            <a:avLst/>
          </a:prstGeom>
          <a:solidFill>
            <a:srgbClr val="FF0000">
              <a:alpha val="50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863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6914"/>
            <a:ext cx="9144000" cy="734966"/>
          </a:xfrm>
        </p:spPr>
        <p:txBody>
          <a:bodyPr/>
          <a:lstStyle/>
          <a:p>
            <a:r>
              <a:rPr lang="en-US" i="1" dirty="0" smtClean="0"/>
              <a:t>Not</a:t>
            </a:r>
            <a:r>
              <a:rPr lang="en-US" dirty="0" smtClean="0"/>
              <a:t> appeared at update 429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357416" y="6077332"/>
            <a:ext cx="44378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In the presence of a reward for </a:t>
            </a:r>
            <a:r>
              <a:rPr lang="en-US" sz="2000" i="1" dirty="0" smtClean="0"/>
              <a:t>not</a:t>
            </a:r>
            <a:endParaRPr lang="en-US" sz="2000" i="1" dirty="0"/>
          </a:p>
        </p:txBody>
      </p:sp>
      <p:pic>
        <p:nvPicPr>
          <p:cNvPr id="4" name="Picture 3" descr="ex1f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7900"/>
            <a:ext cx="9144000" cy="488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007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5400"/>
            <a:ext cx="8693150" cy="1143000"/>
          </a:xfrm>
        </p:spPr>
        <p:txBody>
          <a:bodyPr/>
          <a:lstStyle/>
          <a:p>
            <a:r>
              <a:rPr lang="en-US" sz="2800" dirty="0" smtClean="0"/>
              <a:t>Do Mutations Occur Because They’re Needed?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199" y="1400175"/>
            <a:ext cx="8559801" cy="1377950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7" name="Rectangle 6"/>
          <p:cNvSpPr/>
          <p:nvPr/>
        </p:nvSpPr>
        <p:spPr>
          <a:xfrm>
            <a:off x="330199" y="5798403"/>
            <a:ext cx="7137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1680"/>
              </a:spcBef>
            </a:pPr>
            <a:r>
              <a:rPr lang="en-US" sz="2400" i="1" dirty="0" smtClean="0">
                <a:solidFill>
                  <a:srgbClr val="FF286F"/>
                </a:solidFill>
              </a:rPr>
              <a:t>Goal: Explain </a:t>
            </a:r>
            <a:r>
              <a:rPr lang="en-US" sz="2400" i="1" dirty="0">
                <a:solidFill>
                  <a:srgbClr val="FF286F"/>
                </a:solidFill>
              </a:rPr>
              <a:t>why we think that mutations do not occur because they are needed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8404" y="6112933"/>
            <a:ext cx="843861" cy="745067"/>
          </a:xfrm>
          <a:prstGeom prst="rect">
            <a:avLst/>
          </a:prstGeom>
        </p:spPr>
      </p:pic>
      <p:pic>
        <p:nvPicPr>
          <p:cNvPr id="2" name="Picture 1" descr="ex2_results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8100"/>
            <a:ext cx="9144000" cy="4230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296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vida-ED Summer18 Lab Book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700" y="2131846"/>
            <a:ext cx="3097563" cy="4008610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58750" y="61652"/>
            <a:ext cx="7137400" cy="895479"/>
          </a:xfrm>
        </p:spPr>
        <p:txBody>
          <a:bodyPr/>
          <a:lstStyle/>
          <a:p>
            <a:r>
              <a:rPr lang="en-US" sz="2800" dirty="0" err="1" smtClean="0"/>
              <a:t>Avida</a:t>
            </a:r>
            <a:r>
              <a:rPr lang="en-US" sz="2800" dirty="0"/>
              <a:t>-ED Exercise </a:t>
            </a:r>
            <a:r>
              <a:rPr lang="en-US" sz="2800" dirty="0" smtClean="0"/>
              <a:t>3 – Set-up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8749" y="2017506"/>
            <a:ext cx="5289551" cy="3957849"/>
          </a:xfrm>
        </p:spPr>
        <p:txBody>
          <a:bodyPr/>
          <a:lstStyle/>
          <a:p>
            <a:pPr>
              <a:spcBef>
                <a:spcPts val="1680"/>
              </a:spcBef>
            </a:pPr>
            <a:r>
              <a:rPr lang="en-US" sz="2000" dirty="0" smtClean="0"/>
              <a:t>Generate No resource ancestor</a:t>
            </a:r>
            <a:endParaRPr lang="en-US" sz="2000" i="1" dirty="0" smtClean="0"/>
          </a:p>
          <a:p>
            <a:pPr lvl="1">
              <a:spcBef>
                <a:spcPts val="600"/>
              </a:spcBef>
            </a:pPr>
            <a:r>
              <a:rPr lang="en-US" sz="1800" dirty="0" smtClean="0"/>
              <a:t>1000 updates, no resources</a:t>
            </a:r>
          </a:p>
          <a:p>
            <a:pPr lvl="1">
              <a:spcBef>
                <a:spcPts val="600"/>
              </a:spcBef>
            </a:pPr>
            <a:r>
              <a:rPr lang="en-US" sz="1800" dirty="0" smtClean="0"/>
              <a:t>Freeze a “High fitness” organism</a:t>
            </a:r>
          </a:p>
          <a:p>
            <a:pPr>
              <a:spcBef>
                <a:spcPts val="1680"/>
              </a:spcBef>
            </a:pPr>
            <a:r>
              <a:rPr lang="en-US" sz="2000" dirty="0" smtClean="0"/>
              <a:t>Generate </a:t>
            </a:r>
            <a:r>
              <a:rPr lang="en-US" sz="2000" dirty="0" err="1" smtClean="0"/>
              <a:t>Notose</a:t>
            </a:r>
            <a:r>
              <a:rPr lang="en-US" sz="2000" dirty="0" smtClean="0"/>
              <a:t> environment </a:t>
            </a:r>
            <a:r>
              <a:rPr lang="en-US" sz="2000" dirty="0"/>
              <a:t>ancestor</a:t>
            </a:r>
            <a:endParaRPr lang="en-US" sz="2000" i="1" dirty="0"/>
          </a:p>
          <a:p>
            <a:pPr lvl="1">
              <a:spcBef>
                <a:spcPts val="600"/>
              </a:spcBef>
            </a:pPr>
            <a:r>
              <a:rPr lang="en-US" sz="1800" dirty="0"/>
              <a:t>1000 updates, </a:t>
            </a:r>
            <a:r>
              <a:rPr lang="en-US" sz="1800" dirty="0" err="1" smtClean="0"/>
              <a:t>notose</a:t>
            </a:r>
            <a:r>
              <a:rPr lang="en-US" sz="1800" dirty="0" smtClean="0"/>
              <a:t> only </a:t>
            </a:r>
            <a:r>
              <a:rPr lang="en-US" sz="1800" dirty="0" err="1" smtClean="0"/>
              <a:t>env</a:t>
            </a:r>
            <a:r>
              <a:rPr lang="en-US" sz="1800" dirty="0" smtClean="0"/>
              <a:t>.</a:t>
            </a:r>
            <a:endParaRPr lang="en-US" sz="1800" dirty="0"/>
          </a:p>
          <a:p>
            <a:pPr lvl="1">
              <a:spcBef>
                <a:spcPts val="600"/>
              </a:spcBef>
            </a:pPr>
            <a:r>
              <a:rPr lang="en-US" sz="1800" dirty="0"/>
              <a:t>Freeze a “High fitness” organism</a:t>
            </a:r>
          </a:p>
          <a:p>
            <a:pPr>
              <a:spcBef>
                <a:spcPts val="1680"/>
              </a:spcBef>
            </a:pPr>
            <a:r>
              <a:rPr lang="en-US" sz="2000" dirty="0" smtClean="0"/>
              <a:t>What percentage of the individuals in the population can perform </a:t>
            </a:r>
            <a:r>
              <a:rPr lang="en-US" sz="2000" i="1" dirty="0" smtClean="0"/>
              <a:t>not </a:t>
            </a:r>
            <a:r>
              <a:rPr lang="en-US" sz="2000" dirty="0" smtClean="0"/>
              <a:t>after 300 updates of </a:t>
            </a:r>
            <a:r>
              <a:rPr lang="en-US" sz="2000" i="1" dirty="0" smtClean="0"/>
              <a:t>competition</a:t>
            </a:r>
            <a:r>
              <a:rPr lang="en-US" sz="2000" dirty="0" smtClean="0"/>
              <a:t>?</a:t>
            </a:r>
          </a:p>
          <a:p>
            <a:pPr lvl="1">
              <a:spcBef>
                <a:spcPts val="600"/>
              </a:spcBef>
            </a:pPr>
            <a:r>
              <a:rPr lang="en-US" sz="1800" dirty="0" smtClean="0"/>
              <a:t>No resource environment</a:t>
            </a:r>
          </a:p>
          <a:p>
            <a:pPr lvl="1">
              <a:spcBef>
                <a:spcPts val="600"/>
              </a:spcBef>
            </a:pPr>
            <a:r>
              <a:rPr lang="en-US" sz="1800" dirty="0" err="1"/>
              <a:t>n</a:t>
            </a:r>
            <a:r>
              <a:rPr lang="en-US" sz="1800" dirty="0" err="1" smtClean="0"/>
              <a:t>otose</a:t>
            </a:r>
            <a:r>
              <a:rPr lang="en-US" sz="1800" dirty="0" smtClean="0"/>
              <a:t> environment</a:t>
            </a:r>
          </a:p>
        </p:txBody>
      </p:sp>
      <p:sp>
        <p:nvSpPr>
          <p:cNvPr id="3" name="Rectangle 2"/>
          <p:cNvSpPr/>
          <p:nvPr/>
        </p:nvSpPr>
        <p:spPr>
          <a:xfrm>
            <a:off x="158749" y="1071431"/>
            <a:ext cx="8683207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1680"/>
              </a:spcBef>
            </a:pPr>
            <a:r>
              <a:rPr lang="en-US" sz="2000" i="1" dirty="0" smtClean="0">
                <a:solidFill>
                  <a:srgbClr val="FF0000"/>
                </a:solidFill>
              </a:rPr>
              <a:t>Goal: Students </a:t>
            </a:r>
            <a:r>
              <a:rPr lang="en-US" sz="2000" i="1" dirty="0">
                <a:solidFill>
                  <a:srgbClr val="FF0000"/>
                </a:solidFill>
              </a:rPr>
              <a:t>will be able to explain </a:t>
            </a:r>
            <a:r>
              <a:rPr lang="en-US" sz="2000" i="1" dirty="0" smtClean="0">
                <a:solidFill>
                  <a:srgbClr val="FF0000"/>
                </a:solidFill>
              </a:rPr>
              <a:t>phenotype frequency increase</a:t>
            </a:r>
            <a:br>
              <a:rPr lang="en-US" sz="2000" i="1" dirty="0" smtClean="0">
                <a:solidFill>
                  <a:srgbClr val="FF0000"/>
                </a:solidFill>
              </a:rPr>
            </a:br>
            <a:r>
              <a:rPr lang="en-US" sz="1800" i="1" dirty="0" smtClean="0">
                <a:solidFill>
                  <a:srgbClr val="FF0000"/>
                </a:solidFill>
              </a:rPr>
              <a:t>(Make predictions With </a:t>
            </a:r>
            <a:r>
              <a:rPr lang="en-US" sz="1800" i="1" dirty="0">
                <a:solidFill>
                  <a:srgbClr val="FF0000"/>
                </a:solidFill>
              </a:rPr>
              <a:t>and Without Selective </a:t>
            </a:r>
            <a:r>
              <a:rPr lang="en-US" sz="1800" i="1" dirty="0" smtClean="0">
                <a:solidFill>
                  <a:srgbClr val="FF0000"/>
                </a:solidFill>
              </a:rPr>
              <a:t>Advantage)</a:t>
            </a:r>
            <a:endParaRPr lang="en-US" sz="1800" i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1677" y="5704932"/>
            <a:ext cx="1160280" cy="102444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12953" y="6317700"/>
            <a:ext cx="21228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Lab Book, pp. 30-31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41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33799" y="6027344"/>
            <a:ext cx="80048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000" kern="0" dirty="0" smtClean="0">
                <a:latin typeface="Arial"/>
                <a:ea typeface="ＭＳ Ｐゴシック" charset="-128"/>
                <a:cs typeface="ＭＳ Ｐゴシック" charset="-128"/>
              </a:rPr>
              <a:t>When rewarded, a mutation goes to higher frequency and has a higher probability of persisting in an </a:t>
            </a:r>
            <a:r>
              <a:rPr lang="en-US" sz="2000" kern="0" dirty="0" err="1" smtClean="0">
                <a:latin typeface="Arial"/>
                <a:ea typeface="ＭＳ Ｐゴシック" charset="-128"/>
                <a:cs typeface="ＭＳ Ｐゴシック" charset="-128"/>
              </a:rPr>
              <a:t>Avidian</a:t>
            </a:r>
            <a:r>
              <a:rPr lang="en-US" sz="2000" kern="0" dirty="0" smtClean="0">
                <a:latin typeface="Arial"/>
                <a:ea typeface="ＭＳ Ｐゴシック" charset="-128"/>
                <a:cs typeface="ＭＳ Ｐゴシック" charset="-128"/>
              </a:rPr>
              <a:t> population!!</a:t>
            </a:r>
            <a:endParaRPr lang="en-US"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287720" y="245524"/>
            <a:ext cx="75267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i="1" dirty="0" smtClean="0">
                <a:solidFill>
                  <a:srgbClr val="FF0000"/>
                </a:solidFill>
              </a:rPr>
              <a:t>Goal: Students can explain that while </a:t>
            </a:r>
            <a:r>
              <a:rPr lang="en-US" sz="2800" i="1" dirty="0">
                <a:solidFill>
                  <a:srgbClr val="FF0000"/>
                </a:solidFill>
              </a:rPr>
              <a:t>m</a:t>
            </a:r>
            <a:r>
              <a:rPr lang="en-US" sz="2800" i="1" dirty="0" smtClean="0">
                <a:solidFill>
                  <a:srgbClr val="FF0000"/>
                </a:solidFill>
              </a:rPr>
              <a:t>utation is random, natural selection isn’t</a:t>
            </a:r>
            <a:endParaRPr lang="en-US" sz="2800" i="1" dirty="0">
              <a:solidFill>
                <a:srgbClr val="FF0000"/>
              </a:solidFill>
            </a:endParaRPr>
          </a:p>
        </p:txBody>
      </p:sp>
      <p:pic>
        <p:nvPicPr>
          <p:cNvPr id="7" name="Picture 6" descr="cha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00" y="1339207"/>
            <a:ext cx="7665591" cy="468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546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0650"/>
            <a:ext cx="9119949" cy="1143000"/>
          </a:xfrm>
        </p:spPr>
        <p:txBody>
          <a:bodyPr/>
          <a:lstStyle/>
          <a:p>
            <a:r>
              <a:rPr lang="en-US" dirty="0" err="1" smtClean="0"/>
              <a:t>Avida</a:t>
            </a:r>
            <a:r>
              <a:rPr lang="en-US" dirty="0" smtClean="0"/>
              <a:t>-ED Curriculum – Independent Research</a:t>
            </a:r>
            <a:endParaRPr lang="en-US" sz="3600" i="1" dirty="0">
              <a:solidFill>
                <a:schemeClr val="tx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263650"/>
            <a:ext cx="5064125" cy="4114800"/>
          </a:xfrm>
        </p:spPr>
        <p:txBody>
          <a:bodyPr/>
          <a:lstStyle/>
          <a:p>
            <a:pPr>
              <a:spcBef>
                <a:spcPts val="1680"/>
              </a:spcBef>
            </a:pPr>
            <a:r>
              <a:rPr lang="en-US" dirty="0" smtClean="0"/>
              <a:t>Teams of Four</a:t>
            </a:r>
          </a:p>
          <a:p>
            <a:pPr>
              <a:spcBef>
                <a:spcPts val="1680"/>
              </a:spcBef>
            </a:pPr>
            <a:r>
              <a:rPr lang="en-US" dirty="0" smtClean="0"/>
              <a:t>Research Proposal</a:t>
            </a:r>
          </a:p>
          <a:p>
            <a:pPr lvl="1">
              <a:spcBef>
                <a:spcPts val="1680"/>
              </a:spcBef>
            </a:pPr>
            <a:r>
              <a:rPr lang="en-US" dirty="0" smtClean="0"/>
              <a:t>Written Proposal </a:t>
            </a:r>
          </a:p>
          <a:p>
            <a:pPr lvl="1">
              <a:spcBef>
                <a:spcPts val="1680"/>
              </a:spcBef>
            </a:pPr>
            <a:r>
              <a:rPr lang="en-US" dirty="0" smtClean="0"/>
              <a:t>Oral Proposal Presentations</a:t>
            </a:r>
          </a:p>
          <a:p>
            <a:pPr>
              <a:spcBef>
                <a:spcPts val="1680"/>
              </a:spcBef>
            </a:pPr>
            <a:r>
              <a:rPr lang="en-US" dirty="0" smtClean="0"/>
              <a:t>Research in the Lab</a:t>
            </a:r>
          </a:p>
        </p:txBody>
      </p:sp>
      <p:pic>
        <p:nvPicPr>
          <p:cNvPr id="5" name="Picture 4" descr="Avida-ED Summer18 Lab Book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774" y="1492431"/>
            <a:ext cx="3601182" cy="4660353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66772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 err="1" smtClean="0"/>
              <a:t>Avida</a:t>
            </a:r>
            <a:r>
              <a:rPr lang="en-US" dirty="0" smtClean="0"/>
              <a:t>-ED Provides Opportunities for Inquiry</a:t>
            </a:r>
            <a:endParaRPr lang="en-US" dirty="0"/>
          </a:p>
        </p:txBody>
      </p:sp>
      <p:pic>
        <p:nvPicPr>
          <p:cNvPr id="13" name="Picture 12" descr="sundberg3.tiff"/>
          <p:cNvPicPr>
            <a:picLocks noChangeAspect="1"/>
          </p:cNvPicPr>
          <p:nvPr/>
        </p:nvPicPr>
        <p:blipFill>
          <a:blip r:embed="rId3"/>
          <a:srcRect t="17155"/>
          <a:stretch>
            <a:fillRect/>
          </a:stretch>
        </p:blipFill>
        <p:spPr>
          <a:xfrm>
            <a:off x="444500" y="1713180"/>
            <a:ext cx="3644900" cy="2241274"/>
          </a:xfrm>
          <a:prstGeom prst="rect">
            <a:avLst/>
          </a:prstGeom>
        </p:spPr>
      </p:pic>
      <p:pic>
        <p:nvPicPr>
          <p:cNvPr id="14" name="Picture 13" descr="sundberg4.tiff"/>
          <p:cNvPicPr>
            <a:picLocks noChangeAspect="1"/>
          </p:cNvPicPr>
          <p:nvPr/>
        </p:nvPicPr>
        <p:blipFill rotWithShape="1">
          <a:blip r:embed="rId4"/>
          <a:srcRect t="5838"/>
          <a:stretch/>
        </p:blipFill>
        <p:spPr>
          <a:xfrm>
            <a:off x="499901" y="3835400"/>
            <a:ext cx="3509065" cy="1833285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5257800" y="6137752"/>
            <a:ext cx="3886200" cy="720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algn="l">
              <a:lnSpc>
                <a:spcPct val="90000"/>
              </a:lnSpc>
              <a:spcBef>
                <a:spcPct val="100000"/>
              </a:spcBef>
              <a:buClr>
                <a:srgbClr val="009900"/>
              </a:buClr>
              <a:buSzPct val="60000"/>
              <a:defRPr/>
            </a:pPr>
            <a:r>
              <a:rPr lang="en-US" sz="1800" kern="0" dirty="0" smtClean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 charset="-128"/>
              </a:rPr>
              <a:t>From: Thornton 1972 (</a:t>
            </a:r>
            <a:r>
              <a:rPr lang="en-US" kern="0" dirty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 charset="-128"/>
              </a:rPr>
              <a:t>a</a:t>
            </a:r>
            <a:r>
              <a:rPr lang="en-US" kern="0" dirty="0" smtClean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 charset="-128"/>
              </a:rPr>
              <a:t>s presented in </a:t>
            </a:r>
            <a:r>
              <a:rPr lang="en-US" kern="0" dirty="0" err="1" smtClean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 charset="-128"/>
              </a:rPr>
              <a:t>Sundberg</a:t>
            </a:r>
            <a:r>
              <a:rPr lang="en-US" kern="0" dirty="0" smtClean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 charset="-128"/>
              </a:rPr>
              <a:t> &amp; </a:t>
            </a:r>
            <a:r>
              <a:rPr lang="en-US" kern="0" dirty="0" err="1" smtClean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 charset="-128"/>
              </a:rPr>
              <a:t>Moncada</a:t>
            </a:r>
            <a:r>
              <a:rPr lang="en-US" kern="0" dirty="0" smtClean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 charset="-128"/>
              </a:rPr>
              <a:t> 1994)</a:t>
            </a:r>
          </a:p>
          <a:p>
            <a:pPr marL="342900" indent="-342900" algn="l">
              <a:lnSpc>
                <a:spcPct val="90000"/>
              </a:lnSpc>
              <a:spcBef>
                <a:spcPct val="100000"/>
              </a:spcBef>
              <a:buClr>
                <a:srgbClr val="009900"/>
              </a:buClr>
              <a:buSzPct val="60000"/>
              <a:buFont typeface="Monotype Sorts" charset="2"/>
              <a:buChar char="n"/>
              <a:defRPr/>
            </a:pPr>
            <a:endParaRPr lang="en-US" sz="2000" kern="0" dirty="0" smtClean="0">
              <a:solidFill>
                <a:srgbClr val="000000"/>
              </a:solidFill>
              <a:latin typeface="Arial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882183"/>
            <a:ext cx="46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>
                <a:solidFill>
                  <a:srgbClr val="000000"/>
                </a:solidFill>
              </a:rPr>
              <a:t>Characteristics common to all investigative laboratories: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3" name="Picture 2" descr="IMG_061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233" y="2235200"/>
            <a:ext cx="42672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438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posal.tif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253"/>
          <a:stretch/>
        </p:blipFill>
        <p:spPr>
          <a:xfrm>
            <a:off x="0" y="1263650"/>
            <a:ext cx="9144000" cy="4877007"/>
          </a:xfrm>
          <a:prstGeom prst="rect">
            <a:avLst/>
          </a:prstGeom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0650"/>
            <a:ext cx="9119949" cy="1143000"/>
          </a:xfrm>
        </p:spPr>
        <p:txBody>
          <a:bodyPr/>
          <a:lstStyle/>
          <a:p>
            <a:r>
              <a:rPr lang="en-US" dirty="0" err="1" smtClean="0"/>
              <a:t>Avida</a:t>
            </a:r>
            <a:r>
              <a:rPr lang="en-US" dirty="0" smtClean="0"/>
              <a:t>-ED Curriculum – Independent Research</a:t>
            </a:r>
            <a:endParaRPr lang="en-US" sz="36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850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750" y="-218803"/>
            <a:ext cx="8229600" cy="1143000"/>
          </a:xfrm>
        </p:spPr>
        <p:txBody>
          <a:bodyPr/>
          <a:lstStyle/>
          <a:p>
            <a:r>
              <a:rPr lang="en-US" dirty="0" smtClean="0"/>
              <a:t>What is</a:t>
            </a:r>
            <a:r>
              <a:rPr lang="en-US" dirty="0" smtClean="0"/>
              <a:t> </a:t>
            </a:r>
            <a:r>
              <a:rPr lang="en-US" dirty="0" err="1" smtClean="0"/>
              <a:t>Avida</a:t>
            </a:r>
            <a:r>
              <a:rPr lang="en-US" dirty="0" smtClean="0"/>
              <a:t>-</a:t>
            </a:r>
            <a:r>
              <a:rPr lang="en-US" dirty="0" smtClean="0"/>
              <a:t>ED? How does it </a:t>
            </a:r>
            <a:r>
              <a:rPr lang="en-US" dirty="0" smtClean="0"/>
              <a:t>work?</a:t>
            </a:r>
            <a:endParaRPr lang="en-US" dirty="0"/>
          </a:p>
        </p:txBody>
      </p:sp>
      <p:pic>
        <p:nvPicPr>
          <p:cNvPr id="8" name="Avida-ED example for talk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936" y="772956"/>
            <a:ext cx="9144000" cy="54229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80961" y="6355474"/>
            <a:ext cx="49344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/>
              <a:t>https://</a:t>
            </a:r>
            <a:r>
              <a:rPr lang="en-US" sz="1800" dirty="0" err="1"/>
              <a:t>avida-ed.msu.edu</a:t>
            </a:r>
            <a:r>
              <a:rPr lang="en-US" sz="1800" dirty="0"/>
              <a:t>/app/</a:t>
            </a:r>
            <a:r>
              <a:rPr lang="en-US" sz="1800" dirty="0" err="1"/>
              <a:t>AvidaED.html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112499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0650"/>
            <a:ext cx="9119949" cy="767823"/>
          </a:xfrm>
        </p:spPr>
        <p:txBody>
          <a:bodyPr/>
          <a:lstStyle/>
          <a:p>
            <a:r>
              <a:rPr lang="en-US" dirty="0" err="1" smtClean="0"/>
              <a:t>Avida</a:t>
            </a:r>
            <a:r>
              <a:rPr lang="en-US" dirty="0" smtClean="0"/>
              <a:t>-ED Curriculum – Independent Research</a:t>
            </a:r>
            <a:endParaRPr lang="en-US" sz="3600" i="1" dirty="0">
              <a:solidFill>
                <a:schemeClr val="tx1"/>
              </a:solidFill>
            </a:endParaRPr>
          </a:p>
        </p:txBody>
      </p:sp>
      <p:pic>
        <p:nvPicPr>
          <p:cNvPr id="2" name="Picture 1" descr="proposal_presentation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88473"/>
            <a:ext cx="9144000" cy="596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97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0650"/>
            <a:ext cx="9119949" cy="767823"/>
          </a:xfrm>
        </p:spPr>
        <p:txBody>
          <a:bodyPr/>
          <a:lstStyle/>
          <a:p>
            <a:r>
              <a:rPr lang="en-US" dirty="0" err="1" smtClean="0"/>
              <a:t>Avida</a:t>
            </a:r>
            <a:r>
              <a:rPr lang="en-US" dirty="0" smtClean="0"/>
              <a:t>-ED Curriculum – Independent Research</a:t>
            </a:r>
            <a:endParaRPr lang="en-US" sz="3600" i="1" dirty="0">
              <a:solidFill>
                <a:schemeClr val="tx1"/>
              </a:solidFill>
            </a:endParaRPr>
          </a:p>
        </p:txBody>
      </p:sp>
      <p:pic>
        <p:nvPicPr>
          <p:cNvPr id="3" name="Picture 2" descr="mamba_data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8473"/>
            <a:ext cx="9144000" cy="58117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4875" y="6325407"/>
            <a:ext cx="700293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Students have a chance to collect, organize and analyze a lot of data!!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723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ack_Mamba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02933" y="398732"/>
            <a:ext cx="4580467" cy="246221"/>
          </a:xfrm>
          <a:prstGeom prst="rect">
            <a:avLst/>
          </a:prstGeom>
          <a:solidFill>
            <a:srgbClr val="FF286F"/>
          </a:solidFill>
        </p:spPr>
        <p:txBody>
          <a:bodyPr wrap="square" rtlCol="0">
            <a:spAutoFit/>
          </a:bodyPr>
          <a:lstStyle/>
          <a:p>
            <a:r>
              <a:rPr lang="en-US" sz="1000" b="0" dirty="0" smtClean="0">
                <a:solidFill>
                  <a:srgbClr val="FFFFFF"/>
                </a:solidFill>
              </a:rPr>
              <a:t>Student #1, Student #2, Student #3, and Student #4</a:t>
            </a:r>
            <a:endParaRPr lang="en-US" sz="1000" b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091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261456" y="190919"/>
            <a:ext cx="8310605" cy="1143000"/>
          </a:xfrm>
        </p:spPr>
        <p:txBody>
          <a:bodyPr/>
          <a:lstStyle/>
          <a:p>
            <a:r>
              <a:rPr lang="en-US" dirty="0" err="1" smtClean="0"/>
              <a:t>Avida</a:t>
            </a:r>
            <a:r>
              <a:rPr lang="en-US" dirty="0" smtClean="0"/>
              <a:t> is a Research Tool</a:t>
            </a:r>
            <a:endParaRPr lang="en-US" sz="2000" i="1" dirty="0">
              <a:solidFill>
                <a:schemeClr val="tx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3860" y="1333919"/>
            <a:ext cx="4490923" cy="2826476"/>
          </a:xfrm>
        </p:spPr>
        <p:txBody>
          <a:bodyPr/>
          <a:lstStyle/>
          <a:p>
            <a:r>
              <a:rPr lang="en-US" sz="2800" dirty="0" smtClean="0"/>
              <a:t>Chris </a:t>
            </a:r>
            <a:r>
              <a:rPr lang="en-US" sz="2800" dirty="0" err="1" smtClean="0"/>
              <a:t>Adami</a:t>
            </a:r>
            <a:endParaRPr lang="en-US" sz="2800" dirty="0"/>
          </a:p>
          <a:p>
            <a:r>
              <a:rPr lang="en-US" sz="2800" dirty="0" smtClean="0"/>
              <a:t>Rich </a:t>
            </a:r>
            <a:r>
              <a:rPr lang="en-US" sz="2800" dirty="0" err="1" smtClean="0"/>
              <a:t>Lenski</a:t>
            </a:r>
            <a:r>
              <a:rPr lang="en-US" sz="2800" dirty="0" smtClean="0"/>
              <a:t>, Charles </a:t>
            </a:r>
            <a:r>
              <a:rPr lang="en-US" sz="2800" dirty="0" err="1" smtClean="0"/>
              <a:t>Ofria</a:t>
            </a:r>
            <a:r>
              <a:rPr lang="en-US" sz="2800" dirty="0" smtClean="0"/>
              <a:t>, Rob </a:t>
            </a:r>
            <a:r>
              <a:rPr lang="en-US" sz="2800" dirty="0" err="1" smtClean="0"/>
              <a:t>Pennock</a:t>
            </a:r>
            <a:endParaRPr lang="en-US" sz="2800" dirty="0" smtClean="0"/>
          </a:p>
          <a:p>
            <a:r>
              <a:rPr lang="en-US" sz="2800" dirty="0" smtClean="0"/>
              <a:t>Parallel with </a:t>
            </a:r>
            <a:r>
              <a:rPr lang="en-US" sz="2800" i="1" dirty="0" smtClean="0"/>
              <a:t>E. coli </a:t>
            </a:r>
            <a:r>
              <a:rPr lang="en-US" sz="2800" dirty="0" smtClean="0"/>
              <a:t>biology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1677" y="5704932"/>
            <a:ext cx="1160280" cy="10244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990" y="1205947"/>
            <a:ext cx="3054132" cy="4316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354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261456" y="190919"/>
            <a:ext cx="8310605" cy="1143000"/>
          </a:xfrm>
        </p:spPr>
        <p:txBody>
          <a:bodyPr/>
          <a:lstStyle/>
          <a:p>
            <a:r>
              <a:rPr lang="en-US" dirty="0" err="1" smtClean="0"/>
              <a:t>Avida</a:t>
            </a:r>
            <a:r>
              <a:rPr lang="en-US" dirty="0" smtClean="0"/>
              <a:t>-ED is a Teaching/Learning Tool</a:t>
            </a:r>
            <a:endParaRPr lang="en-US" sz="2000" i="1" dirty="0">
              <a:solidFill>
                <a:schemeClr val="tx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15379" y="1367578"/>
            <a:ext cx="3775807" cy="2826476"/>
          </a:xfrm>
        </p:spPr>
        <p:txBody>
          <a:bodyPr/>
          <a:lstStyle/>
          <a:p>
            <a:r>
              <a:rPr lang="en-US" sz="2800" dirty="0" smtClean="0"/>
              <a:t>Relevant</a:t>
            </a:r>
          </a:p>
          <a:p>
            <a:r>
              <a:rPr lang="en-US" sz="2800" dirty="0" smtClean="0"/>
              <a:t>Interdisciplinary</a:t>
            </a:r>
          </a:p>
          <a:p>
            <a:r>
              <a:rPr lang="en-US" sz="2800" dirty="0" smtClean="0"/>
              <a:t>Real Science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1677" y="5704932"/>
            <a:ext cx="1160280" cy="10244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856" y="4227713"/>
            <a:ext cx="2862108" cy="27305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211" y="1367578"/>
            <a:ext cx="2962520" cy="5016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720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58750" y="120650"/>
            <a:ext cx="7137400" cy="1143000"/>
          </a:xfrm>
        </p:spPr>
        <p:txBody>
          <a:bodyPr/>
          <a:lstStyle/>
          <a:p>
            <a:r>
              <a:rPr lang="en-US" sz="2800" dirty="0" smtClean="0"/>
              <a:t>Avida-ED Curriculum </a:t>
            </a:r>
            <a:r>
              <a:rPr lang="en-US" sz="2800" dirty="0"/>
              <a:t>– </a:t>
            </a:r>
            <a:r>
              <a:rPr lang="en-US" sz="2800" dirty="0" smtClean="0"/>
              <a:t>Context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263650"/>
            <a:ext cx="5064125" cy="4114800"/>
          </a:xfrm>
        </p:spPr>
        <p:txBody>
          <a:bodyPr/>
          <a:lstStyle/>
          <a:p>
            <a:r>
              <a:rPr lang="en-US" dirty="0" smtClean="0"/>
              <a:t>Fifteen week lab “Stream” on Antibiotic Resistant Bacteria</a:t>
            </a:r>
          </a:p>
          <a:p>
            <a:r>
              <a:rPr lang="en-US" dirty="0" smtClean="0"/>
              <a:t>Test for differences in </a:t>
            </a:r>
            <a:r>
              <a:rPr lang="en-US" dirty="0" err="1" smtClean="0"/>
              <a:t>Ab</a:t>
            </a:r>
            <a:r>
              <a:rPr lang="en-US" baseline="30000" dirty="0" err="1" smtClean="0"/>
              <a:t>r</a:t>
            </a:r>
            <a:r>
              <a:rPr lang="en-US" dirty="0" smtClean="0"/>
              <a:t> across two environments</a:t>
            </a:r>
          </a:p>
          <a:p>
            <a:pPr lvl="1"/>
            <a:r>
              <a:rPr lang="en-US" dirty="0" smtClean="0"/>
              <a:t>Observations, Questions, Hypotheses, Experiments, Analyses and Conclusions</a:t>
            </a:r>
          </a:p>
          <a:p>
            <a:r>
              <a:rPr lang="en-US" dirty="0" smtClean="0"/>
              <a:t>Characterize 8 strains</a:t>
            </a:r>
          </a:p>
          <a:p>
            <a:pPr lvl="1"/>
            <a:r>
              <a:rPr lang="en-US" dirty="0" smtClean="0"/>
              <a:t>Gram characteristics</a:t>
            </a:r>
          </a:p>
          <a:p>
            <a:pPr lvl="1"/>
            <a:r>
              <a:rPr lang="en-US" dirty="0" smtClean="0"/>
              <a:t>16S </a:t>
            </a:r>
            <a:r>
              <a:rPr lang="en-US" dirty="0" err="1" smtClean="0"/>
              <a:t>rRNA</a:t>
            </a:r>
            <a:r>
              <a:rPr lang="en-US" dirty="0" smtClean="0"/>
              <a:t> gene sequences</a:t>
            </a:r>
            <a:endParaRPr lang="en-US" dirty="0"/>
          </a:p>
        </p:txBody>
      </p:sp>
      <p:pic>
        <p:nvPicPr>
          <p:cNvPr id="4" name="Picture 3" descr="abr_lm_cover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4125" y="1720850"/>
            <a:ext cx="3544630" cy="434919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57571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58750" y="120650"/>
            <a:ext cx="7137400" cy="1143000"/>
          </a:xfrm>
        </p:spPr>
        <p:txBody>
          <a:bodyPr/>
          <a:lstStyle/>
          <a:p>
            <a:r>
              <a:rPr lang="en-US" sz="2800" dirty="0" err="1" smtClean="0"/>
              <a:t>Avida</a:t>
            </a:r>
            <a:r>
              <a:rPr lang="en-US" sz="2800" dirty="0" smtClean="0"/>
              <a:t>-ED Curriculum – Best Practices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263650"/>
            <a:ext cx="4444773" cy="4114800"/>
          </a:xfrm>
        </p:spPr>
        <p:txBody>
          <a:bodyPr/>
          <a:lstStyle/>
          <a:p>
            <a:r>
              <a:rPr lang="en-US" dirty="0" smtClean="0"/>
              <a:t>Wendy Johnson’s </a:t>
            </a:r>
            <a:r>
              <a:rPr lang="en-US" dirty="0" err="1" smtClean="0"/>
              <a:t>Avida</a:t>
            </a:r>
            <a:r>
              <a:rPr lang="en-US" dirty="0" smtClean="0"/>
              <a:t>-ED implementation at Lansing Catholic Central</a:t>
            </a:r>
          </a:p>
          <a:p>
            <a:r>
              <a:rPr lang="en-US" dirty="0" smtClean="0"/>
              <a:t>Combine </a:t>
            </a:r>
            <a:r>
              <a:rPr lang="en-US" dirty="0" err="1" smtClean="0"/>
              <a:t>Avida</a:t>
            </a:r>
            <a:r>
              <a:rPr lang="en-US" dirty="0" smtClean="0"/>
              <a:t>-ED with Wet Labs dealing with </a:t>
            </a:r>
            <a:r>
              <a:rPr lang="en-US" dirty="0" err="1" smtClean="0"/>
              <a:t>Ab</a:t>
            </a:r>
            <a:r>
              <a:rPr lang="en-US" baseline="30000" dirty="0" err="1" smtClean="0"/>
              <a:t>r</a:t>
            </a:r>
            <a:endParaRPr lang="en-US" baseline="30000" dirty="0" smtClean="0"/>
          </a:p>
        </p:txBody>
      </p:sp>
      <p:pic>
        <p:nvPicPr>
          <p:cNvPr id="4" name="Picture 3" descr="abr_lm_cover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4773" y="1114259"/>
            <a:ext cx="2296430" cy="28176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 descr="avida_lm_cover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957" y="3447274"/>
            <a:ext cx="2428580" cy="34107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johnson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690" y="4226983"/>
            <a:ext cx="2302933" cy="230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407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58750" y="120650"/>
            <a:ext cx="3782629" cy="1143000"/>
          </a:xfrm>
        </p:spPr>
        <p:txBody>
          <a:bodyPr/>
          <a:lstStyle/>
          <a:p>
            <a:r>
              <a:rPr lang="en-US" sz="2800" dirty="0" err="1" smtClean="0"/>
              <a:t>Avida</a:t>
            </a:r>
            <a:r>
              <a:rPr lang="en-US" sz="2800" dirty="0" smtClean="0"/>
              <a:t>-ED Curriculum – Best Practices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658178"/>
            <a:ext cx="3941379" cy="2287099"/>
          </a:xfrm>
        </p:spPr>
        <p:txBody>
          <a:bodyPr/>
          <a:lstStyle/>
          <a:p>
            <a:r>
              <a:rPr lang="en-US" sz="2000" dirty="0" smtClean="0"/>
              <a:t>Wendy Johnson’s </a:t>
            </a:r>
            <a:r>
              <a:rPr lang="en-US" sz="2000" dirty="0" err="1" smtClean="0"/>
              <a:t>Avida</a:t>
            </a:r>
            <a:r>
              <a:rPr lang="en-US" sz="2000" dirty="0" smtClean="0"/>
              <a:t>-ED implementation at Lansing Catholic Central</a:t>
            </a:r>
          </a:p>
          <a:p>
            <a:r>
              <a:rPr lang="en-US" sz="2000" dirty="0" smtClean="0"/>
              <a:t>Combine </a:t>
            </a:r>
            <a:r>
              <a:rPr lang="en-US" sz="2000" dirty="0" err="1" smtClean="0"/>
              <a:t>Avida</a:t>
            </a:r>
            <a:r>
              <a:rPr lang="en-US" sz="2000" dirty="0" smtClean="0"/>
              <a:t>-ED with Wet Labs dealing with </a:t>
            </a:r>
            <a:r>
              <a:rPr lang="en-US" sz="2000" dirty="0" err="1" smtClean="0"/>
              <a:t>Ab</a:t>
            </a:r>
            <a:r>
              <a:rPr lang="en-US" sz="2000" baseline="30000" dirty="0" err="1" smtClean="0"/>
              <a:t>r</a:t>
            </a:r>
            <a:endParaRPr lang="en-US" sz="2000" baseline="30000" dirty="0" smtClean="0"/>
          </a:p>
        </p:txBody>
      </p:sp>
      <p:pic>
        <p:nvPicPr>
          <p:cNvPr id="6" name="Picture 5" descr="johnso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744" y="3857113"/>
            <a:ext cx="2302933" cy="2302933"/>
          </a:xfrm>
          <a:prstGeom prst="rect">
            <a:avLst/>
          </a:prstGeom>
        </p:spPr>
      </p:pic>
      <p:pic>
        <p:nvPicPr>
          <p:cNvPr id="7" name="Picture 6" descr="abt.2018.80.2.9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379" y="0"/>
            <a:ext cx="5202621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0819" y="6352758"/>
            <a:ext cx="27197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Johnson &amp; Lark ABT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817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58750" y="120650"/>
            <a:ext cx="7137400" cy="1143000"/>
          </a:xfrm>
        </p:spPr>
        <p:txBody>
          <a:bodyPr/>
          <a:lstStyle/>
          <a:p>
            <a:r>
              <a:rPr lang="en-US" sz="2800" dirty="0" err="1" smtClean="0"/>
              <a:t>Avida</a:t>
            </a:r>
            <a:r>
              <a:rPr lang="en-US" sz="2800" dirty="0" smtClean="0"/>
              <a:t>-ED Curriculum – Best Practices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263650"/>
            <a:ext cx="5064125" cy="4114800"/>
          </a:xfrm>
        </p:spPr>
        <p:txBody>
          <a:bodyPr/>
          <a:lstStyle/>
          <a:p>
            <a:r>
              <a:rPr lang="en-US" dirty="0" smtClean="0"/>
              <a:t>Amy Lark’s Ph. D. Work</a:t>
            </a:r>
          </a:p>
          <a:p>
            <a:r>
              <a:rPr lang="en-US" dirty="0" smtClean="0"/>
              <a:t>Aspects of Strong Implementation</a:t>
            </a:r>
          </a:p>
          <a:p>
            <a:pPr lvl="1"/>
            <a:r>
              <a:rPr lang="en-US" dirty="0" smtClean="0"/>
              <a:t>Tied to Curriculum</a:t>
            </a:r>
          </a:p>
          <a:p>
            <a:pPr lvl="1"/>
            <a:r>
              <a:rPr lang="en-US" dirty="0" smtClean="0"/>
              <a:t>Instructor Confidence/</a:t>
            </a:r>
            <a:br>
              <a:rPr lang="en-US" dirty="0" smtClean="0"/>
            </a:br>
            <a:r>
              <a:rPr lang="en-US" dirty="0" smtClean="0"/>
              <a:t>Content Expertise</a:t>
            </a:r>
          </a:p>
          <a:p>
            <a:pPr lvl="1"/>
            <a:r>
              <a:rPr lang="en-US" dirty="0" smtClean="0"/>
              <a:t>Long Duration</a:t>
            </a:r>
          </a:p>
          <a:p>
            <a:pPr lvl="1"/>
            <a:r>
              <a:rPr lang="en-US" dirty="0" smtClean="0"/>
              <a:t>Implement in the Lab</a:t>
            </a:r>
          </a:p>
          <a:p>
            <a:pPr lvl="2"/>
            <a:r>
              <a:rPr lang="en-US" dirty="0" smtClean="0"/>
              <a:t>Inquiry-based</a:t>
            </a:r>
            <a:endParaRPr lang="en-US" dirty="0"/>
          </a:p>
        </p:txBody>
      </p:sp>
      <p:pic>
        <p:nvPicPr>
          <p:cNvPr id="6" name="Picture 5" descr="photo 1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1093" y="4349018"/>
            <a:ext cx="1871382" cy="2286000"/>
          </a:xfrm>
          <a:prstGeom prst="rect">
            <a:avLst/>
          </a:prstGeom>
        </p:spPr>
      </p:pic>
      <p:pic>
        <p:nvPicPr>
          <p:cNvPr id="7" name="Picture 6" descr="abr_lm_cover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4773" y="1114259"/>
            <a:ext cx="2296430" cy="28176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avida_lm_cover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957" y="3447274"/>
            <a:ext cx="2428580" cy="341072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19584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FANS">
  <a:themeElements>
    <a:clrScheme name="">
      <a:dk1>
        <a:srgbClr val="000000"/>
      </a:dk1>
      <a:lt1>
        <a:srgbClr val="FFFFFF"/>
      </a:lt1>
      <a:dk2>
        <a:srgbClr val="000066"/>
      </a:dk2>
      <a:lt2>
        <a:srgbClr val="969696"/>
      </a:lt2>
      <a:accent1>
        <a:srgbClr val="009900"/>
      </a:accent1>
      <a:accent2>
        <a:srgbClr val="CCFF33"/>
      </a:accent2>
      <a:accent3>
        <a:srgbClr val="FFFFFF"/>
      </a:accent3>
      <a:accent4>
        <a:srgbClr val="000000"/>
      </a:accent4>
      <a:accent5>
        <a:srgbClr val="AACAAA"/>
      </a:accent5>
      <a:accent6>
        <a:srgbClr val="B9E72D"/>
      </a:accent6>
      <a:hlink>
        <a:srgbClr val="FF00FF"/>
      </a:hlink>
      <a:folHlink>
        <a:srgbClr val="5660E2"/>
      </a:folHlink>
    </a:clrScheme>
    <a:fontScheme name="FAN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FANS 1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NS 2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NS 3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NS 4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NS 5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NS 6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NS 7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NS 8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NS 9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9900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2D2DB9"/>
        </a:accent6>
        <a:hlink>
          <a:srgbClr val="D33003"/>
        </a:hlink>
        <a:folHlink>
          <a:srgbClr val="5660E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FANS">
  <a:themeElements>
    <a:clrScheme name="">
      <a:dk1>
        <a:srgbClr val="000000"/>
      </a:dk1>
      <a:lt1>
        <a:srgbClr val="FFFFFF"/>
      </a:lt1>
      <a:dk2>
        <a:srgbClr val="000066"/>
      </a:dk2>
      <a:lt2>
        <a:srgbClr val="969696"/>
      </a:lt2>
      <a:accent1>
        <a:srgbClr val="009900"/>
      </a:accent1>
      <a:accent2>
        <a:srgbClr val="CCFF33"/>
      </a:accent2>
      <a:accent3>
        <a:srgbClr val="FFFFFF"/>
      </a:accent3>
      <a:accent4>
        <a:srgbClr val="000000"/>
      </a:accent4>
      <a:accent5>
        <a:srgbClr val="AACAAA"/>
      </a:accent5>
      <a:accent6>
        <a:srgbClr val="B9E72D"/>
      </a:accent6>
      <a:hlink>
        <a:srgbClr val="FF00FF"/>
      </a:hlink>
      <a:folHlink>
        <a:srgbClr val="5660E2"/>
      </a:folHlink>
    </a:clrScheme>
    <a:fontScheme name="FAN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FANS 1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NS 2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NS 3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NS 4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NS 5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NS 6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NS 7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NS 8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NS 9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9900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2D2DB9"/>
        </a:accent6>
        <a:hlink>
          <a:srgbClr val="D33003"/>
        </a:hlink>
        <a:folHlink>
          <a:srgbClr val="5660E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FANS">
  <a:themeElements>
    <a:clrScheme name="">
      <a:dk1>
        <a:srgbClr val="000000"/>
      </a:dk1>
      <a:lt1>
        <a:srgbClr val="FFFFFF"/>
      </a:lt1>
      <a:dk2>
        <a:srgbClr val="000066"/>
      </a:dk2>
      <a:lt2>
        <a:srgbClr val="969696"/>
      </a:lt2>
      <a:accent1>
        <a:srgbClr val="009900"/>
      </a:accent1>
      <a:accent2>
        <a:srgbClr val="CCFF33"/>
      </a:accent2>
      <a:accent3>
        <a:srgbClr val="FFFFFF"/>
      </a:accent3>
      <a:accent4>
        <a:srgbClr val="000000"/>
      </a:accent4>
      <a:accent5>
        <a:srgbClr val="AACAAA"/>
      </a:accent5>
      <a:accent6>
        <a:srgbClr val="B9E72D"/>
      </a:accent6>
      <a:hlink>
        <a:srgbClr val="FF00FF"/>
      </a:hlink>
      <a:folHlink>
        <a:srgbClr val="5660E2"/>
      </a:folHlink>
    </a:clrScheme>
    <a:fontScheme name="FAN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FANS 1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NS 2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NS 3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NS 4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NS 5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NS 6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NS 7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NS 8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NS 9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9900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2D2DB9"/>
        </a:accent6>
        <a:hlink>
          <a:srgbClr val="D33003"/>
        </a:hlink>
        <a:folHlink>
          <a:srgbClr val="5660E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Designs\FANS.POT</Template>
  <TotalTime>21184</TotalTime>
  <Words>1225</Words>
  <Application>Microsoft Macintosh PowerPoint</Application>
  <PresentationFormat>Overhead</PresentationFormat>
  <Paragraphs>195</Paragraphs>
  <Slides>32</Slides>
  <Notes>24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35" baseType="lpstr">
      <vt:lpstr>FANS</vt:lpstr>
      <vt:lpstr>1_FANS</vt:lpstr>
      <vt:lpstr>5_FANS</vt:lpstr>
      <vt:lpstr>The Avida-ED Curriculum Development Team</vt:lpstr>
      <vt:lpstr>Goals for the Workshop Session</vt:lpstr>
      <vt:lpstr>What is Avida-ED? How does it work?</vt:lpstr>
      <vt:lpstr>Avida is a Research Tool</vt:lpstr>
      <vt:lpstr>Avida-ED is a Teaching/Learning Tool</vt:lpstr>
      <vt:lpstr>Avida-ED Curriculum – Context</vt:lpstr>
      <vt:lpstr>Avida-ED Curriculum – Best Practices</vt:lpstr>
      <vt:lpstr>Avida-ED Curriculum – Best Practices</vt:lpstr>
      <vt:lpstr>Avida-ED Curriculum – Best Practices</vt:lpstr>
      <vt:lpstr>Avida-ED Curriculum – Best Practices</vt:lpstr>
      <vt:lpstr>Avida-ED Curriculum – Implementation</vt:lpstr>
      <vt:lpstr>Avida-ED Curriculum – Implementation</vt:lpstr>
      <vt:lpstr>The Avida-ED Lab Book</vt:lpstr>
      <vt:lpstr>Avida-ED Exercise 1</vt:lpstr>
      <vt:lpstr>Avida-ED Rewards</vt:lpstr>
      <vt:lpstr>Avida-ED Rewards</vt:lpstr>
      <vt:lpstr>Avida-ED Exercise 2</vt:lpstr>
      <vt:lpstr>PowerPoint Presentation</vt:lpstr>
      <vt:lpstr>Not appeared at update 379</vt:lpstr>
      <vt:lpstr>Avida-ED Exercise 2</vt:lpstr>
      <vt:lpstr>Avida-ED Clicker Question </vt:lpstr>
      <vt:lpstr>Avida-ED Clicker Question </vt:lpstr>
      <vt:lpstr>Not appeared at update 429</vt:lpstr>
      <vt:lpstr>Do Mutations Occur Because They’re Needed?</vt:lpstr>
      <vt:lpstr>Avida-ED Exercise 3 – Set-up</vt:lpstr>
      <vt:lpstr>PowerPoint Presentation</vt:lpstr>
      <vt:lpstr>Avida-ED Curriculum – Independent Research</vt:lpstr>
      <vt:lpstr>Avida-ED Provides Opportunities for Inquiry</vt:lpstr>
      <vt:lpstr>Avida-ED Curriculum – Independent Research</vt:lpstr>
      <vt:lpstr>Avida-ED Curriculum – Independent Research</vt:lpstr>
      <vt:lpstr>Avida-ED Curriculum – Independent Research</vt:lpstr>
      <vt:lpstr>PowerPoint Presentation</vt:lpstr>
    </vt:vector>
  </TitlesOfParts>
  <Company>Pearson Education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BIOLOGY 2002</dc:title>
  <dc:creator>Jim Smith;Cory Kohn</dc:creator>
  <cp:lastModifiedBy>Jim Smith</cp:lastModifiedBy>
  <cp:revision>1531</cp:revision>
  <cp:lastPrinted>2014-09-30T15:25:50Z</cp:lastPrinted>
  <dcterms:created xsi:type="dcterms:W3CDTF">2012-09-17T14:49:43Z</dcterms:created>
  <dcterms:modified xsi:type="dcterms:W3CDTF">2018-06-19T05:31:03Z</dcterms:modified>
</cp:coreProperties>
</file>