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</p:sldMasterIdLst>
  <p:notesMasterIdLst>
    <p:notesMasterId r:id="rId61"/>
  </p:notesMasterIdLst>
  <p:handoutMasterIdLst>
    <p:handoutMasterId r:id="rId62"/>
  </p:handoutMasterIdLst>
  <p:sldIdLst>
    <p:sldId id="1334" r:id="rId2"/>
    <p:sldId id="1394" r:id="rId3"/>
    <p:sldId id="1382" r:id="rId4"/>
    <p:sldId id="1489" r:id="rId5"/>
    <p:sldId id="1496" r:id="rId6"/>
    <p:sldId id="1512" r:id="rId7"/>
    <p:sldId id="1530" r:id="rId8"/>
    <p:sldId id="1523" r:id="rId9"/>
    <p:sldId id="1524" r:id="rId10"/>
    <p:sldId id="1525" r:id="rId11"/>
    <p:sldId id="1526" r:id="rId12"/>
    <p:sldId id="1658" r:id="rId13"/>
    <p:sldId id="1527" r:id="rId14"/>
    <p:sldId id="1498" r:id="rId15"/>
    <p:sldId id="1617" r:id="rId16"/>
    <p:sldId id="1176" r:id="rId17"/>
    <p:sldId id="1531" r:id="rId18"/>
    <p:sldId id="1532" r:id="rId19"/>
    <p:sldId id="1536" r:id="rId20"/>
    <p:sldId id="1666" r:id="rId21"/>
    <p:sldId id="1466" r:id="rId22"/>
    <p:sldId id="1659" r:id="rId23"/>
    <p:sldId id="1144" r:id="rId24"/>
    <p:sldId id="1145" r:id="rId25"/>
    <p:sldId id="1467" r:id="rId26"/>
    <p:sldId id="1468" r:id="rId27"/>
    <p:sldId id="1469" r:id="rId28"/>
    <p:sldId id="1620" r:id="rId29"/>
    <p:sldId id="1621" r:id="rId30"/>
    <p:sldId id="1229" r:id="rId31"/>
    <p:sldId id="1357" r:id="rId32"/>
    <p:sldId id="1231" r:id="rId33"/>
    <p:sldId id="1232" r:id="rId34"/>
    <p:sldId id="1233" r:id="rId35"/>
    <p:sldId id="1623" r:id="rId36"/>
    <p:sldId id="1618" r:id="rId37"/>
    <p:sldId id="1311" r:id="rId38"/>
    <p:sldId id="1373" r:id="rId39"/>
    <p:sldId id="1573" r:id="rId40"/>
    <p:sldId id="1537" r:id="rId41"/>
    <p:sldId id="1631" r:id="rId42"/>
    <p:sldId id="1632" r:id="rId43"/>
    <p:sldId id="1501" r:id="rId44"/>
    <p:sldId id="1555" r:id="rId45"/>
    <p:sldId id="1644" r:id="rId46"/>
    <p:sldId id="1645" r:id="rId47"/>
    <p:sldId id="1660" r:id="rId48"/>
    <p:sldId id="1646" r:id="rId49"/>
    <p:sldId id="1661" r:id="rId50"/>
    <p:sldId id="1647" r:id="rId51"/>
    <p:sldId id="1662" r:id="rId52"/>
    <p:sldId id="1648" r:id="rId53"/>
    <p:sldId id="1663" r:id="rId54"/>
    <p:sldId id="1649" r:id="rId55"/>
    <p:sldId id="1654" r:id="rId56"/>
    <p:sldId id="1667" r:id="rId57"/>
    <p:sldId id="1558" r:id="rId58"/>
    <p:sldId id="1655" r:id="rId59"/>
    <p:sldId id="1594" r:id="rId60"/>
  </p:sldIdLst>
  <p:sldSz cx="9144000" cy="6858000" type="overhead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AAF6A"/>
    <a:srgbClr val="DC0000"/>
    <a:srgbClr val="D99DD9"/>
    <a:srgbClr val="FB65FC"/>
    <a:srgbClr val="AF8351"/>
    <a:srgbClr val="777777"/>
    <a:srgbClr val="FFCC66"/>
    <a:srgbClr val="FFD749"/>
    <a:srgbClr val="FFE83E"/>
    <a:srgbClr val="FCF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8" autoAdjust="0"/>
    <p:restoredTop sz="84412" autoAdjust="0"/>
  </p:normalViewPr>
  <p:slideViewPr>
    <p:cSldViewPr snapToGrid="0" snapToObjects="1">
      <p:cViewPr>
        <p:scale>
          <a:sx n="100" d="100"/>
          <a:sy n="100" d="100"/>
        </p:scale>
        <p:origin x="-1520" y="4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8" d="100"/>
        <a:sy n="128" d="100"/>
      </p:scale>
      <p:origin x="0" y="15128"/>
    </p:cViewPr>
  </p:sorterViewPr>
  <p:notesViewPr>
    <p:cSldViewPr snapToGrid="0" snapToObjects="1">
      <p:cViewPr>
        <p:scale>
          <a:sx n="75" d="100"/>
          <a:sy n="75" d="100"/>
        </p:scale>
        <p:origin x="-1736" y="-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2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2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fld id="{4F62C462-4DB5-4A43-B8A1-51787E30A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07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2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2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fld id="{19DAF3C2-892D-764A-B498-5B009670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97323-4270-A94E-B678-43DF74B929BA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9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5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1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7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2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6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6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4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AF3C2-892D-764A-B498-5B009670D82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8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6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7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3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0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4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7926-55C2-DA49-B506-D797749E1C95}" type="datetimeFigureOut">
              <a:rPr lang="en-US" smtClean="0"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4292-43C2-7943-AE8C-B41A1FB9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hyperlink" Target="http://www.msu.edu/~jimsmith/" TargetMode="External"/><Relationship Id="rId5" Type="http://schemas.openxmlformats.org/officeDocument/2006/relationships/image" Target="../media/image2.emf"/><Relationship Id="rId6" Type="http://schemas.openxmlformats.org/officeDocument/2006/relationships/hyperlink" Target="http://www.pjtwhite.org/" TargetMode="External"/><Relationship Id="rId7" Type="http://schemas.openxmlformats.org/officeDocument/2006/relationships/hyperlink" Target="http://arwarwick.weebly.com/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gif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Image result for alexa warwi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8682" r="12545" b="10143"/>
          <a:stretch/>
        </p:blipFill>
        <p:spPr bwMode="auto">
          <a:xfrm>
            <a:off x="2582606" y="1951510"/>
            <a:ext cx="1963994" cy="22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373261" y="4250539"/>
            <a:ext cx="3874334" cy="72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947" y="278670"/>
            <a:ext cx="8112831" cy="1143000"/>
          </a:xfrm>
        </p:spPr>
        <p:txBody>
          <a:bodyPr>
            <a:noAutofit/>
          </a:bodyPr>
          <a:lstStyle/>
          <a:p>
            <a:r>
              <a:rPr lang="en-US" sz="2800" b="1" kern="0" dirty="0" err="1" smtClean="0">
                <a:latin typeface="Arial"/>
                <a:ea typeface="ＭＳ Ｐゴシック" charset="-128"/>
                <a:cs typeface="ＭＳ Ｐゴシック" charset="-128"/>
              </a:rPr>
              <a:t>Evo</a:t>
            </a:r>
            <a:r>
              <a:rPr lang="en-US" sz="2800" b="1" kern="0" dirty="0" smtClean="0">
                <a:latin typeface="Arial"/>
                <a:ea typeface="ＭＳ Ｐゴシック" charset="-128"/>
                <a:cs typeface="ＭＳ Ｐゴシック" charset="-128"/>
              </a:rPr>
              <a:t>-ED Cases - A Case-based </a:t>
            </a:r>
            <a:br>
              <a:rPr lang="en-US" sz="2800" b="1" kern="0" dirty="0" smtClean="0">
                <a:latin typeface="Arial"/>
                <a:ea typeface="ＭＳ Ｐゴシック" charset="-128"/>
                <a:cs typeface="ＭＳ Ｐゴシック" charset="-128"/>
              </a:rPr>
            </a:br>
            <a:r>
              <a:rPr lang="en-US" sz="2800" b="1" kern="0" dirty="0" smtClean="0">
                <a:latin typeface="Arial"/>
                <a:ea typeface="ＭＳ Ｐゴシック" charset="-128"/>
                <a:cs typeface="ＭＳ Ｐゴシック" charset="-128"/>
              </a:rPr>
              <a:t>Integrative Approach to Teaching Evolution</a:t>
            </a:r>
            <a:endParaRPr lang="en-US" sz="28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Text Box 24"/>
          <p:cNvSpPr txBox="1">
            <a:spLocks noChangeArrowheads="1"/>
          </p:cNvSpPr>
          <p:nvPr/>
        </p:nvSpPr>
        <p:spPr bwMode="auto">
          <a:xfrm>
            <a:off x="4227630" y="4250539"/>
            <a:ext cx="3266972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Jim Smith</a:t>
            </a:r>
            <a:endParaRPr lang="en-US" sz="1800" baseline="30000" dirty="0" smtClean="0"/>
          </a:p>
          <a:p>
            <a:r>
              <a:rPr lang="en-US" b="0" i="1" dirty="0" smtClean="0">
                <a:hlinkClick r:id="rId4"/>
              </a:rPr>
              <a:t>msu.edu</a:t>
            </a:r>
            <a:r>
              <a:rPr lang="en-US" b="0" i="1" dirty="0">
                <a:hlinkClick r:id="rId4"/>
              </a:rPr>
              <a:t>/~jimsmith</a:t>
            </a:r>
            <a:r>
              <a:rPr lang="en-US" b="0" i="1" dirty="0" smtClean="0">
                <a:hlinkClick r:id="rId4"/>
              </a:rPr>
              <a:t>/</a:t>
            </a:r>
            <a:endParaRPr lang="en-US" b="0" i="1" dirty="0" smtClean="0"/>
          </a:p>
          <a:p>
            <a:endParaRPr lang="en-US" b="0" i="1" dirty="0" smtClean="0"/>
          </a:p>
          <a:p>
            <a:pPr algn="l"/>
            <a:endParaRPr lang="en-US" sz="1200" dirty="0"/>
          </a:p>
        </p:txBody>
      </p:sp>
      <p:sp>
        <p:nvSpPr>
          <p:cNvPr id="15366" name="Rectangle 31"/>
          <p:cNvSpPr>
            <a:spLocks noChangeArrowheads="1"/>
          </p:cNvSpPr>
          <p:nvPr/>
        </p:nvSpPr>
        <p:spPr bwMode="auto">
          <a:xfrm>
            <a:off x="247716" y="2342163"/>
            <a:ext cx="5676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100000"/>
              </a:spcBef>
              <a:buClr>
                <a:srgbClr val="009900"/>
              </a:buClr>
              <a:buSzPct val="60000"/>
              <a:buFont typeface="Monotype Sorts" charset="2"/>
              <a:buChar char="n"/>
            </a:pP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12" descr="MSU-Wordmark-Green-CMYK.eps"/>
          <p:cNvPicPr>
            <a:picLocks noChangeAspect="1"/>
          </p:cNvPicPr>
          <p:nvPr/>
        </p:nvPicPr>
        <p:blipFill>
          <a:blip r:embed="rId5"/>
          <a:srcRect l="7099" t="15741" r="7716" b="17593"/>
          <a:stretch>
            <a:fillRect/>
          </a:stretch>
        </p:blipFill>
        <p:spPr>
          <a:xfrm>
            <a:off x="3482462" y="5423707"/>
            <a:ext cx="2298700" cy="599661"/>
          </a:xfrm>
          <a:prstGeom prst="rect">
            <a:avLst/>
          </a:prstGeom>
        </p:spPr>
      </p:pic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-228600" y="4269022"/>
            <a:ext cx="3266972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Peter White</a:t>
            </a:r>
            <a:endParaRPr lang="en-US" sz="1800" baseline="30000" dirty="0" smtClean="0"/>
          </a:p>
          <a:p>
            <a:r>
              <a:rPr lang="en-US" b="0" i="1" dirty="0" smtClean="0">
                <a:hlinkClick r:id="rId6"/>
              </a:rPr>
              <a:t>pjtwhite.org</a:t>
            </a:r>
            <a:endParaRPr lang="en-US" b="0" i="1" dirty="0" smtClean="0"/>
          </a:p>
          <a:p>
            <a:r>
              <a:rPr lang="en-US" b="0" i="1" dirty="0" smtClean="0"/>
              <a:t>@</a:t>
            </a:r>
            <a:r>
              <a:rPr lang="en-US" b="0" i="1" dirty="0" err="1" smtClean="0"/>
              <a:t>DrPeteWhite</a:t>
            </a:r>
            <a:endParaRPr lang="en-US" b="0" i="1" dirty="0" smtClean="0"/>
          </a:p>
          <a:p>
            <a:pPr algn="l"/>
            <a:endParaRPr lang="en-US" sz="1200" dirty="0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008476" y="4250539"/>
            <a:ext cx="3266972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Alexa Warwick</a:t>
            </a:r>
            <a:endParaRPr lang="en-US" sz="1800" baseline="30000" dirty="0" smtClean="0"/>
          </a:p>
          <a:p>
            <a:r>
              <a:rPr lang="en-US" b="0" i="1" dirty="0" smtClean="0">
                <a:hlinkClick r:id="rId7"/>
              </a:rPr>
              <a:t>arwarwick.weebly.com/</a:t>
            </a:r>
            <a:endParaRPr lang="en-US" b="0" i="1" dirty="0" smtClean="0"/>
          </a:p>
          <a:p>
            <a:r>
              <a:rPr lang="en-US" b="0" i="1" dirty="0" smtClean="0"/>
              <a:t>@</a:t>
            </a:r>
            <a:r>
              <a:rPr lang="en-US" b="0" i="1" dirty="0" err="1" smtClean="0"/>
              <a:t>ARWarwick</a:t>
            </a:r>
            <a:endParaRPr lang="en-US" b="0" i="1" dirty="0" smtClean="0"/>
          </a:p>
          <a:p>
            <a:pPr algn="l"/>
            <a:endParaRPr lang="en-US" sz="1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90450" y="5939526"/>
            <a:ext cx="8623398" cy="853530"/>
            <a:chOff x="0" y="-46239"/>
            <a:chExt cx="6851932" cy="607695"/>
          </a:xfrm>
        </p:grpSpPr>
        <p:pic>
          <p:nvPicPr>
            <p:cNvPr id="22" name="Picture 21" descr="C:\Users\PWhite\AppData\Local\Temp\SNAGHTML1c92d148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972" y="-46239"/>
              <a:ext cx="3870960" cy="607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C:\Users\PWhite\AppData\Local\Temp\SNAGHTML20254d2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20365" cy="5372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Picture 2" descr="Peter Whi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1" y="1951510"/>
            <a:ext cx="1911350" cy="22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Jim Smit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83" y="1951510"/>
            <a:ext cx="1916358" cy="22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Mead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74" y="1951510"/>
            <a:ext cx="1842583" cy="2294538"/>
          </a:xfrm>
          <a:prstGeom prst="rect">
            <a:avLst/>
          </a:prstGeom>
        </p:spPr>
      </p:pic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234895" y="4252361"/>
            <a:ext cx="3266972" cy="1292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Louise Mead</a:t>
            </a:r>
            <a:endParaRPr lang="en-US" sz="1800" baseline="30000" dirty="0" smtClean="0"/>
          </a:p>
          <a:p>
            <a:r>
              <a:rPr lang="en-US" b="0" i="1" dirty="0" smtClean="0">
                <a:hlinkClick r:id="rId7"/>
              </a:rPr>
              <a:t>beacon-center.org/</a:t>
            </a:r>
            <a:endParaRPr lang="en-US" b="0" i="1" dirty="0" smtClean="0"/>
          </a:p>
          <a:p>
            <a:r>
              <a:rPr lang="en-US" b="0" i="1" dirty="0" smtClean="0"/>
              <a:t>@</a:t>
            </a:r>
            <a:r>
              <a:rPr lang="en-US" b="0" i="1" dirty="0" err="1" smtClean="0"/>
              <a:t>louisesmead</a:t>
            </a:r>
            <a:endParaRPr lang="en-US" b="0" i="1" dirty="0"/>
          </a:p>
          <a:p>
            <a:endParaRPr lang="en-US" b="0" i="1" dirty="0" smtClean="0"/>
          </a:p>
          <a:p>
            <a:pPr algn="l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454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What is a protein?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Monotype Sorts" pitchFamily="-107" charset="2"/>
              <a:buNone/>
            </a:pPr>
            <a:r>
              <a:rPr lang="en-US" dirty="0" smtClean="0"/>
              <a:t>Draw a picture.</a:t>
            </a:r>
          </a:p>
          <a:p>
            <a:pPr marL="0" indent="0" algn="ctr">
              <a:buFont typeface="Monotype Sorts" pitchFamily="-107" charset="2"/>
              <a:buNone/>
            </a:pPr>
            <a:r>
              <a:rPr lang="en-US" dirty="0" smtClean="0"/>
              <a:t>What does this protein do?</a:t>
            </a:r>
          </a:p>
        </p:txBody>
      </p:sp>
    </p:spTree>
    <p:extLst>
      <p:ext uri="{BB962C8B-B14F-4D97-AF65-F5344CB8AC3E}">
        <p14:creationId xmlns:p14="http://schemas.microsoft.com/office/powerpoint/2010/main" val="5003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03187"/>
            <a:ext cx="7073900" cy="1143000"/>
          </a:xfrm>
        </p:spPr>
        <p:txBody>
          <a:bodyPr/>
          <a:lstStyle/>
          <a:p>
            <a:r>
              <a:rPr lang="en-US" dirty="0" smtClean="0"/>
              <a:t>What is a protein?</a:t>
            </a:r>
            <a:endParaRPr lang="en-US" dirty="0"/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1489075" y="1005794"/>
            <a:ext cx="5542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Draw a picture. What </a:t>
            </a:r>
            <a:r>
              <a:rPr lang="en-US" sz="2000" dirty="0"/>
              <a:t>does</a:t>
            </a:r>
            <a:r>
              <a:rPr lang="en-US" sz="2000" dirty="0" smtClean="0"/>
              <a:t> this protein do</a:t>
            </a:r>
            <a:r>
              <a:rPr lang="en-US" sz="20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150" y="1893526"/>
            <a:ext cx="38737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Student “A”</a:t>
            </a:r>
          </a:p>
          <a:p>
            <a:pPr algn="l"/>
            <a:r>
              <a:rPr lang="en-US" sz="1600" dirty="0" smtClean="0"/>
              <a:t>“A protein is a substance that is made up of amino acids. DNA is a protein. Proteins are containers for genetic information to be stored in. This protein houses material that determines hair color.”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84150" y="4213509"/>
            <a:ext cx="38737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Student “B”</a:t>
            </a:r>
          </a:p>
          <a:p>
            <a:pPr algn="l"/>
            <a:r>
              <a:rPr lang="en-US" sz="1600" dirty="0" smtClean="0"/>
              <a:t>“A protein is a very important concept in cellular growth. I couldn’t, for the life of me, draw you one right now but hopefully I will be able to soon because I honestly have no idea where to even begin. (Added later) A protein is a chain of amino acids.”</a:t>
            </a:r>
            <a:endParaRPr lang="en-US" sz="1600" dirty="0"/>
          </a:p>
        </p:txBody>
      </p:sp>
      <p:pic>
        <p:nvPicPr>
          <p:cNvPr id="9" name="Picture 8" descr="protein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413" y="4213509"/>
            <a:ext cx="4791030" cy="14547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 descr="protein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413" y="1882647"/>
            <a:ext cx="4709408" cy="173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2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03187"/>
            <a:ext cx="7073900" cy="1143000"/>
          </a:xfrm>
        </p:spPr>
        <p:txBody>
          <a:bodyPr/>
          <a:lstStyle/>
          <a:p>
            <a:r>
              <a:rPr lang="en-US" dirty="0" smtClean="0"/>
              <a:t>What is a protein?</a:t>
            </a:r>
            <a:endParaRPr lang="en-US" dirty="0"/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1489075" y="1005794"/>
            <a:ext cx="5542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Draw a picture. What </a:t>
            </a:r>
            <a:r>
              <a:rPr lang="en-US" sz="2000" dirty="0"/>
              <a:t>does</a:t>
            </a:r>
            <a:r>
              <a:rPr lang="en-US" sz="2000" dirty="0" smtClean="0"/>
              <a:t> this protein do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465" y="3092450"/>
            <a:ext cx="784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Students have very crude mental models of proteins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37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05102" y="3009900"/>
            <a:ext cx="6477000" cy="762002"/>
          </a:xfrm>
        </p:spPr>
        <p:txBody>
          <a:bodyPr/>
          <a:lstStyle/>
          <a:p>
            <a:r>
              <a:rPr lang="en-US" dirty="0" smtClean="0"/>
              <a:t>Trait Evolution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0" y="533400"/>
            <a:ext cx="2819400" cy="457200"/>
          </a:xfr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 smtClean="0"/>
              <a:t>Genetic Mutation</a:t>
            </a:r>
            <a:endParaRPr lang="en-US" sz="2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1371600"/>
            <a:ext cx="2819400" cy="457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Protein Function</a:t>
            </a:r>
            <a:endParaRPr lang="en-US" sz="2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2209800"/>
            <a:ext cx="2819400" cy="9144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Sub-Cellular Biological Processes</a:t>
            </a:r>
            <a:endParaRPr lang="en-US" sz="2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3505200"/>
            <a:ext cx="2819400" cy="457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Novel Phenotype</a:t>
            </a:r>
            <a:endParaRPr lang="en-US" sz="25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5400" y="4343400"/>
            <a:ext cx="2819400" cy="457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Selection!</a:t>
            </a:r>
            <a:endParaRPr lang="en-US" sz="25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5181600"/>
            <a:ext cx="2819400" cy="1219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Population/ Community Consequences</a:t>
            </a:r>
            <a:endParaRPr lang="en-US" sz="25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9906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18288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31242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39624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48006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4191000" y="457200"/>
            <a:ext cx="838200" cy="6019800"/>
          </a:xfrm>
          <a:prstGeom prst="rightBrace">
            <a:avLst>
              <a:gd name="adj1" fmla="val 21591"/>
              <a:gd name="adj2" fmla="val 50000"/>
            </a:avLst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24400" y="3048000"/>
            <a:ext cx="4191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smtClean="0"/>
              <a:t>EVOLUTION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95" y="311485"/>
            <a:ext cx="3850105" cy="9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800" y="2117389"/>
            <a:ext cx="6371856" cy="1781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3989"/>
            <a:ext cx="6604000" cy="850899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Outline of Today’s Session </a:t>
            </a:r>
            <a:endParaRPr lang="en-US" sz="2800" b="1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9" name="Rectangle 31"/>
          <p:cNvSpPr>
            <a:spLocks noChangeArrowheads="1"/>
          </p:cNvSpPr>
          <p:nvPr/>
        </p:nvSpPr>
        <p:spPr bwMode="auto">
          <a:xfrm>
            <a:off x="177800" y="757930"/>
            <a:ext cx="6450408" cy="56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PART 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What is evolution?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Why adopt a new approach to evolution education?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rgbClr val="000000"/>
                </a:solidFill>
              </a:rPr>
              <a:t>PART 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Introduction to </a:t>
            </a:r>
            <a:r>
              <a:rPr lang="en-US" sz="2000" dirty="0" err="1" smtClean="0">
                <a:solidFill>
                  <a:srgbClr val="000000"/>
                </a:solidFill>
              </a:rPr>
              <a:t>Evo</a:t>
            </a:r>
            <a:r>
              <a:rPr lang="en-US" sz="2000" dirty="0" smtClean="0">
                <a:solidFill>
                  <a:srgbClr val="000000"/>
                </a:solidFill>
              </a:rPr>
              <a:t>-Ed Cases.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/>
              <a:t>Explore: How can </a:t>
            </a:r>
            <a:r>
              <a:rPr lang="en-US" sz="2000" dirty="0" err="1" smtClean="0"/>
              <a:t>Evo</a:t>
            </a:r>
            <a:r>
              <a:rPr lang="en-US" sz="2000" dirty="0" smtClean="0"/>
              <a:t>-Ed Cases be integrated into your teaching?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n-US" sz="2400" u="sng" dirty="0">
                <a:solidFill>
                  <a:schemeClr val="bg1">
                    <a:lumMod val="65000"/>
                  </a:schemeClr>
                </a:solidFill>
              </a:rPr>
              <a:t>III: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What’s missing?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Lesson plans, Activities, Innovative Implementation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spcBef>
                <a:spcPts val="108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79" y="1254642"/>
            <a:ext cx="2266507" cy="4048457"/>
            <a:chOff x="6646333" y="2427111"/>
            <a:chExt cx="2307282" cy="3765327"/>
          </a:xfrm>
        </p:grpSpPr>
        <p:pic>
          <p:nvPicPr>
            <p:cNvPr id="4" name="Picture 3" descr="splash_pag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6" t="30041" r="3022" b="3087"/>
            <a:stretch/>
          </p:blipFill>
          <p:spPr>
            <a:xfrm>
              <a:off x="6646333" y="3141270"/>
              <a:ext cx="2300111" cy="3051168"/>
            </a:xfrm>
            <a:prstGeom prst="rect">
              <a:avLst/>
            </a:prstGeom>
          </p:spPr>
        </p:pic>
        <p:pic>
          <p:nvPicPr>
            <p:cNvPr id="2" name="Picture 1" descr="evo-ed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333" y="2427111"/>
              <a:ext cx="2307282" cy="71415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909673" y="5407916"/>
            <a:ext cx="176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www.evo-ed.org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9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7"/>
            <a:ext cx="8229600" cy="593519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25413" lvl="1" indent="0"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TWO GOALS:</a:t>
            </a:r>
            <a:endParaRPr lang="en-US" b="1" dirty="0" smtClean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  <a:cs typeface="Calibri"/>
              </a:rPr>
              <a:t>Develop cases that promote the learning </a:t>
            </a:r>
            <a:r>
              <a:rPr lang="en-US" b="1" dirty="0">
                <a:solidFill>
                  <a:srgbClr val="000000"/>
                </a:solidFill>
                <a:cs typeface="Calibri"/>
              </a:rPr>
              <a:t>of evolution as an integrative biological theory.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Calibri"/>
              </a:rPr>
              <a:t>Provide teaching resources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for science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instructors so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they can teach evolution as an integrative biological theory.</a:t>
            </a:r>
          </a:p>
        </p:txBody>
      </p:sp>
      <p:pic>
        <p:nvPicPr>
          <p:cNvPr id="4" name="Picture 3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38" y="1270970"/>
            <a:ext cx="5263945" cy="13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3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42640" y="6332460"/>
            <a:ext cx="2458720" cy="42115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 smtClean="0"/>
              <a:t>www.evo-ed.org</a:t>
            </a:r>
            <a:endParaRPr lang="en-US" b="0" dirty="0"/>
          </a:p>
        </p:txBody>
      </p:sp>
      <p:sp>
        <p:nvSpPr>
          <p:cNvPr id="2" name="Line Callout 1 1"/>
          <p:cNvSpPr/>
          <p:nvPr/>
        </p:nvSpPr>
        <p:spPr>
          <a:xfrm flipH="1">
            <a:off x="490140" y="1814377"/>
            <a:ext cx="1814147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chemeClr val="tx2">
              <a:lumMod val="60000"/>
              <a:lumOff val="40000"/>
            </a:schemeClr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Trichromatic Vision Evolution in Primates</a:t>
            </a:r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6977907" y="1814377"/>
            <a:ext cx="1801299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rgbClr val="53CF4B"/>
          </a:solidFill>
          <a:ln w="28575" cmpd="sng">
            <a:solidFill>
              <a:srgbClr val="53CF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 Color Evolution in Beach Mice</a:t>
            </a:r>
          </a:p>
        </p:txBody>
      </p:sp>
      <p:sp>
        <p:nvSpPr>
          <p:cNvPr id="6" name="Line Callout 1 5"/>
          <p:cNvSpPr/>
          <p:nvPr/>
        </p:nvSpPr>
        <p:spPr>
          <a:xfrm flipH="1">
            <a:off x="490139" y="3180617"/>
            <a:ext cx="1814148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rgbClr val="CD58B8"/>
          </a:solidFill>
          <a:ln w="28575" cmpd="sng">
            <a:solidFill>
              <a:srgbClr val="CD58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Seed Taste Evolution in Field Peas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977907" y="3180617"/>
            <a:ext cx="1801299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rgbClr val="FF3B35"/>
          </a:solidFill>
          <a:ln w="28575" cmpd="sng">
            <a:solidFill>
              <a:srgbClr val="FF3B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Toxin Resistance Evolution in Clams</a:t>
            </a:r>
            <a:endParaRPr lang="en-US" dirty="0"/>
          </a:p>
        </p:txBody>
      </p:sp>
      <p:pic>
        <p:nvPicPr>
          <p:cNvPr id="9" name="Picture 8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33" y="365037"/>
            <a:ext cx="4030127" cy="1029921"/>
          </a:xfrm>
          <a:prstGeom prst="rect">
            <a:avLst/>
          </a:prstGeom>
        </p:spPr>
      </p:pic>
      <p:pic>
        <p:nvPicPr>
          <p:cNvPr id="3" name="Picture 2" descr="splash_pag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3022" b="3087"/>
          <a:stretch/>
        </p:blipFill>
        <p:spPr>
          <a:xfrm>
            <a:off x="2878667" y="1535770"/>
            <a:ext cx="3457222" cy="4586111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 flipH="1">
            <a:off x="490139" y="4701795"/>
            <a:ext cx="1814148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Evolution of Citrate Utilization in </a:t>
            </a:r>
            <a:r>
              <a:rPr lang="en-US" i="1" dirty="0" smtClean="0"/>
              <a:t>E. coli</a:t>
            </a:r>
            <a:endParaRPr lang="en-US" i="1" dirty="0"/>
          </a:p>
        </p:txBody>
      </p:sp>
      <p:sp>
        <p:nvSpPr>
          <p:cNvPr id="11" name="Line Callout 1 10"/>
          <p:cNvSpPr/>
          <p:nvPr/>
        </p:nvSpPr>
        <p:spPr>
          <a:xfrm>
            <a:off x="6977907" y="4701795"/>
            <a:ext cx="1801299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rgbClr val="EAAF6A"/>
          </a:solidFill>
          <a:ln w="28575" cmpd="sng"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Evolution of Lactase Persistence in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9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b="1" i="1" dirty="0" smtClean="0"/>
              <a:t>CASE?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734"/>
            <a:ext cx="8229600" cy="6536266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sz="8000" b="1" dirty="0" smtClean="0"/>
              <a:t>Case </a:t>
            </a:r>
            <a:r>
              <a:rPr lang="en-US" sz="8000" b="1" dirty="0" smtClean="0">
                <a:sym typeface="Symbol" charset="2"/>
              </a:rPr>
              <a:t> Case Study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45882"/>
            <a:ext cx="5969000" cy="492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21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734"/>
            <a:ext cx="8229600" cy="6536266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sz="8000" b="1" dirty="0" smtClean="0"/>
              <a:t>Case </a:t>
            </a:r>
            <a:r>
              <a:rPr lang="en-US" sz="8000" b="1" dirty="0" smtClean="0">
                <a:sym typeface="Symbol" charset="2"/>
              </a:rPr>
              <a:t> Case Study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en-US" sz="8000" dirty="0" smtClean="0">
                <a:sym typeface="Symbol" charset="2"/>
              </a:rPr>
              <a:t>Case = </a:t>
            </a:r>
            <a:r>
              <a:rPr lang="en-US" sz="8000" i="1" dirty="0" smtClean="0">
                <a:sym typeface="Symbol" charset="2"/>
              </a:rPr>
              <a:t>Scenario</a:t>
            </a:r>
            <a:endParaRPr lang="en-US" sz="8000" dirty="0" smtClean="0">
              <a:sym typeface="Symbol" charset="2"/>
            </a:endParaRP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en-US" sz="8000" dirty="0">
                <a:sym typeface="Symbol" charset="2"/>
              </a:rPr>
              <a:t>Case = </a:t>
            </a:r>
            <a:r>
              <a:rPr lang="en-US" sz="8000" i="1" dirty="0" smtClean="0">
                <a:sym typeface="Symbol" charset="2"/>
              </a:rPr>
              <a:t>Exemplar</a:t>
            </a:r>
            <a:endParaRPr lang="en-US" sz="8000" i="1" dirty="0">
              <a:sym typeface="Symbol" charset="2"/>
            </a:endParaRP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en-US" sz="8000" dirty="0" smtClean="0">
                <a:sym typeface="Symbol" charset="2"/>
              </a:rPr>
              <a:t>Case = </a:t>
            </a:r>
            <a:r>
              <a:rPr lang="en-US" sz="8000" i="1" dirty="0" smtClean="0">
                <a:sym typeface="Symbol" charset="2"/>
              </a:rPr>
              <a:t>Example</a:t>
            </a:r>
          </a:p>
          <a:p>
            <a:pPr marL="0" indent="0" algn="ctr" defTabSz="914400">
              <a:spcBef>
                <a:spcPts val="0"/>
              </a:spcBef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4625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3989"/>
            <a:ext cx="6604000" cy="85089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b="1" dirty="0" smtClean="0"/>
              <a:t>Outcomes for Today’s Session </a:t>
            </a:r>
            <a:endParaRPr lang="en-US" sz="2800" b="1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9" name="Rectangle 31"/>
          <p:cNvSpPr>
            <a:spLocks noChangeArrowheads="1"/>
          </p:cNvSpPr>
          <p:nvPr/>
        </p:nvSpPr>
        <p:spPr bwMode="auto">
          <a:xfrm>
            <a:off x="177799" y="874887"/>
            <a:ext cx="6479480" cy="56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dirty="0" smtClean="0">
                <a:solidFill>
                  <a:srgbClr val="000000"/>
                </a:solidFill>
              </a:rPr>
              <a:t>Participants will:</a:t>
            </a:r>
          </a:p>
          <a:p>
            <a:pPr marL="342900" indent="-342900" algn="l">
              <a:spcBef>
                <a:spcPts val="108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r>
              <a:rPr lang="en-US" sz="2200" dirty="0" smtClean="0">
                <a:solidFill>
                  <a:srgbClr val="000000"/>
                </a:solidFill>
              </a:rPr>
              <a:t>Explore and articulate the challenges of teaching evolution.</a:t>
            </a:r>
          </a:p>
          <a:p>
            <a:pPr marL="342900" indent="-342900" algn="l">
              <a:spcBef>
                <a:spcPts val="108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r>
              <a:rPr lang="en-US" sz="2200" dirty="0" smtClean="0">
                <a:solidFill>
                  <a:srgbClr val="000000"/>
                </a:solidFill>
              </a:rPr>
              <a:t>Explore the </a:t>
            </a:r>
            <a:r>
              <a:rPr lang="en-US" sz="2200" dirty="0" err="1" smtClean="0">
                <a:solidFill>
                  <a:srgbClr val="000000"/>
                </a:solidFill>
              </a:rPr>
              <a:t>Evo</a:t>
            </a:r>
            <a:r>
              <a:rPr lang="en-US" sz="2200" dirty="0" smtClean="0">
                <a:solidFill>
                  <a:srgbClr val="000000"/>
                </a:solidFill>
              </a:rPr>
              <a:t>-Ed Cases and investigate how they may be used in the teaching and learning of biology</a:t>
            </a:r>
          </a:p>
          <a:p>
            <a:pPr marL="342900" indent="-342900" algn="l">
              <a:spcBef>
                <a:spcPts val="1080"/>
              </a:spcBef>
              <a:spcAft>
                <a:spcPts val="1200"/>
              </a:spcAft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r>
              <a:rPr lang="en-US" sz="2200" dirty="0" smtClean="0">
                <a:solidFill>
                  <a:srgbClr val="000000"/>
                </a:solidFill>
              </a:rPr>
              <a:t>Discuss the utility of using a common biological system to teach multiple sub-disciplinary concepts.</a:t>
            </a:r>
          </a:p>
          <a:p>
            <a:pPr marL="342900" indent="-342900" algn="l">
              <a:spcBef>
                <a:spcPts val="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r>
              <a:rPr lang="en-US" sz="2200" dirty="0" smtClean="0">
                <a:solidFill>
                  <a:srgbClr val="000000"/>
                </a:solidFill>
              </a:rPr>
              <a:t>Brainstorm and develop implementation strategies.</a:t>
            </a:r>
          </a:p>
          <a:p>
            <a:pPr marL="800100" lvl="1" indent="-342900" algn="l">
              <a:spcBef>
                <a:spcPts val="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r>
              <a:rPr lang="en-US" sz="2000" dirty="0" smtClean="0">
                <a:solidFill>
                  <a:srgbClr val="000000"/>
                </a:solidFill>
              </a:rPr>
              <a:t>In-class activities</a:t>
            </a:r>
          </a:p>
          <a:p>
            <a:pPr marL="800100" lvl="1" indent="-342900" algn="l">
              <a:spcBef>
                <a:spcPts val="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r>
              <a:rPr lang="en-US" sz="2000" dirty="0" smtClean="0">
                <a:solidFill>
                  <a:srgbClr val="000000"/>
                </a:solidFill>
              </a:rPr>
              <a:t>Case studies</a:t>
            </a:r>
          </a:p>
          <a:p>
            <a:pPr marL="800100" lvl="1" indent="-342900" algn="l">
              <a:spcBef>
                <a:spcPts val="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r>
              <a:rPr lang="en-US" sz="2000" dirty="0" smtClean="0">
                <a:solidFill>
                  <a:srgbClr val="000000"/>
                </a:solidFill>
              </a:rPr>
              <a:t>Lesson plans</a:t>
            </a:r>
          </a:p>
          <a:p>
            <a:pPr marL="800100" lvl="1" indent="-342900" algn="l">
              <a:spcBef>
                <a:spcPts val="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r>
              <a:rPr lang="en-US" sz="2000" dirty="0" smtClean="0">
                <a:solidFill>
                  <a:srgbClr val="000000"/>
                </a:solidFill>
              </a:rPr>
              <a:t>Etc.</a:t>
            </a:r>
            <a:endParaRPr lang="en-US" sz="2000" dirty="0" smtClean="0"/>
          </a:p>
          <a:p>
            <a:pPr marL="342900" indent="-342900" algn="l">
              <a:spcBef>
                <a:spcPts val="108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spcBef>
                <a:spcPts val="108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9673" y="5407916"/>
            <a:ext cx="176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www.evo-ed.org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657279" y="1254642"/>
            <a:ext cx="2266507" cy="4048457"/>
            <a:chOff x="6646333" y="2427111"/>
            <a:chExt cx="2307282" cy="3765327"/>
          </a:xfrm>
        </p:grpSpPr>
        <p:pic>
          <p:nvPicPr>
            <p:cNvPr id="9" name="Picture 8" descr="splash_page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6" t="30041" r="3022" b="3087"/>
            <a:stretch/>
          </p:blipFill>
          <p:spPr>
            <a:xfrm>
              <a:off x="6646333" y="3141270"/>
              <a:ext cx="2300111" cy="3051168"/>
            </a:xfrm>
            <a:prstGeom prst="rect">
              <a:avLst/>
            </a:prstGeom>
          </p:spPr>
        </p:pic>
        <p:pic>
          <p:nvPicPr>
            <p:cNvPr id="10" name="Picture 9" descr="evo-ed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333" y="2427111"/>
              <a:ext cx="2307282" cy="714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34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734"/>
            <a:ext cx="8229600" cy="6536266"/>
          </a:xfrm>
        </p:spPr>
        <p:txBody>
          <a:bodyPr>
            <a:normAutofit fontScale="92500"/>
          </a:bodyPr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sz="8000" b="1" dirty="0" smtClean="0"/>
              <a:t>Case </a:t>
            </a:r>
            <a:r>
              <a:rPr lang="en-US" sz="8000" b="1" dirty="0" smtClean="0">
                <a:sym typeface="Symbol" charset="2"/>
              </a:rPr>
              <a:t> Case Study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en-US" sz="8000" dirty="0" smtClean="0">
                <a:sym typeface="Symbol" charset="2"/>
              </a:rPr>
              <a:t>Case = </a:t>
            </a:r>
            <a:r>
              <a:rPr lang="en-US" sz="8000" i="1" dirty="0" smtClean="0">
                <a:sym typeface="Symbol" charset="2"/>
              </a:rPr>
              <a:t>??????</a:t>
            </a:r>
            <a:endParaRPr lang="en-US" sz="8000" dirty="0" smtClean="0">
              <a:sym typeface="Symbol" charset="2"/>
            </a:endParaRP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en-US" sz="6500" dirty="0" smtClean="0">
                <a:solidFill>
                  <a:srgbClr val="FF00FF"/>
                </a:solidFill>
                <a:sym typeface="Symbol" charset="2"/>
              </a:rPr>
              <a:t>The person who comes up with the word we can use to replace “Case” will win a prize!!!</a:t>
            </a:r>
            <a:endParaRPr lang="en-US" sz="6500" i="1" dirty="0" smtClean="0">
              <a:solidFill>
                <a:srgbClr val="FF00FF"/>
              </a:solidFill>
              <a:sym typeface="Symbol" charset="2"/>
            </a:endParaRPr>
          </a:p>
          <a:p>
            <a:pPr marL="0" indent="0" algn="ctr" defTabSz="914400">
              <a:spcBef>
                <a:spcPts val="0"/>
              </a:spcBef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8136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42640" y="6332460"/>
            <a:ext cx="2458720" cy="42115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 smtClean="0"/>
              <a:t>www.evo-ed.org</a:t>
            </a:r>
            <a:endParaRPr lang="en-US" b="0" dirty="0"/>
          </a:p>
        </p:txBody>
      </p:sp>
      <p:pic>
        <p:nvPicPr>
          <p:cNvPr id="9" name="Picture 8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33" y="365037"/>
            <a:ext cx="4030127" cy="1029921"/>
          </a:xfrm>
          <a:prstGeom prst="rect">
            <a:avLst/>
          </a:prstGeom>
        </p:spPr>
      </p:pic>
      <p:pic>
        <p:nvPicPr>
          <p:cNvPr id="3" name="Picture 2" descr="splash_pag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3022" b="3087"/>
          <a:stretch/>
        </p:blipFill>
        <p:spPr>
          <a:xfrm>
            <a:off x="2878667" y="1535770"/>
            <a:ext cx="3457222" cy="45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42640" y="6332460"/>
            <a:ext cx="2458720" cy="42115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 smtClean="0"/>
              <a:t>www.evo-ed.org</a:t>
            </a:r>
            <a:endParaRPr lang="en-US" b="0" dirty="0"/>
          </a:p>
        </p:txBody>
      </p:sp>
      <p:sp>
        <p:nvSpPr>
          <p:cNvPr id="7" name="Line Callout 1 6"/>
          <p:cNvSpPr/>
          <p:nvPr/>
        </p:nvSpPr>
        <p:spPr>
          <a:xfrm>
            <a:off x="6977907" y="3180617"/>
            <a:ext cx="1801299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rgbClr val="FF3B35"/>
          </a:solidFill>
          <a:ln w="28575" cmpd="sng">
            <a:solidFill>
              <a:srgbClr val="FF3B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Toxin Resistance Evolution in Clams</a:t>
            </a:r>
            <a:endParaRPr lang="en-US" dirty="0"/>
          </a:p>
        </p:txBody>
      </p:sp>
      <p:pic>
        <p:nvPicPr>
          <p:cNvPr id="9" name="Picture 8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33" y="365037"/>
            <a:ext cx="4030127" cy="1029921"/>
          </a:xfrm>
          <a:prstGeom prst="rect">
            <a:avLst/>
          </a:prstGeom>
        </p:spPr>
      </p:pic>
      <p:pic>
        <p:nvPicPr>
          <p:cNvPr id="3" name="Picture 2" descr="splash_pag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3022" b="3087"/>
          <a:stretch/>
        </p:blipFill>
        <p:spPr>
          <a:xfrm>
            <a:off x="2878667" y="1535770"/>
            <a:ext cx="3457222" cy="45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2533" y="243424"/>
            <a:ext cx="8449733" cy="6252626"/>
          </a:xfrm>
          <a:prstGeom prst="roundRect">
            <a:avLst>
              <a:gd name="adj" fmla="val 319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Calibri"/>
                <a:cs typeface="Calibri"/>
              </a:rPr>
              <a:t>Evolution of Toxin Resistance in Clams</a:t>
            </a:r>
            <a:endParaRPr lang="en-US" sz="4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4" y="1334381"/>
            <a:ext cx="2035142" cy="15104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" y="1334383"/>
            <a:ext cx="1483046" cy="2775740"/>
          </a:xfrm>
          <a:prstGeom prst="rect">
            <a:avLst/>
          </a:prstGeom>
        </p:spPr>
      </p:pic>
      <p:pic>
        <p:nvPicPr>
          <p:cNvPr id="38" name="Picture 37" descr="2012-05-17_12-06-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655" y="3100144"/>
            <a:ext cx="4177695" cy="318498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462" y="1377667"/>
            <a:ext cx="665011" cy="592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Oval 42"/>
          <p:cNvSpPr/>
          <p:nvPr/>
        </p:nvSpPr>
        <p:spPr>
          <a:xfrm>
            <a:off x="6708086" y="4376045"/>
            <a:ext cx="128233" cy="238444"/>
          </a:xfrm>
          <a:prstGeom prst="ellips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19" y="1334512"/>
            <a:ext cx="1258732" cy="1510288"/>
          </a:xfrm>
          <a:prstGeom prst="rect">
            <a:avLst/>
          </a:prstGeom>
        </p:spPr>
      </p:pic>
      <p:pic>
        <p:nvPicPr>
          <p:cNvPr id="2" name="Picture 1" descr="2013-06-22_07-55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51" y="1334512"/>
            <a:ext cx="2541249" cy="1510288"/>
          </a:xfrm>
          <a:prstGeom prst="rect">
            <a:avLst/>
          </a:prstGeom>
        </p:spPr>
      </p:pic>
      <p:pic>
        <p:nvPicPr>
          <p:cNvPr id="29" name="Picture 28" descr="channel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5" y="2979334"/>
            <a:ext cx="1851948" cy="1130789"/>
          </a:xfrm>
          <a:prstGeom prst="rect">
            <a:avLst/>
          </a:prstGeom>
        </p:spPr>
      </p:pic>
      <p:pic>
        <p:nvPicPr>
          <p:cNvPr id="4" name="Picture 3" descr="2013-06-22_08-01-1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2" y="4373033"/>
            <a:ext cx="3556000" cy="19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5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2533" y="243424"/>
            <a:ext cx="8449733" cy="6252626"/>
          </a:xfrm>
          <a:prstGeom prst="roundRect">
            <a:avLst>
              <a:gd name="adj" fmla="val 3191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Evolution of Toxin Resistance in Clams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019" y="1245286"/>
            <a:ext cx="76761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b="0" dirty="0">
                <a:latin typeface="Calibri"/>
                <a:cs typeface="Calibri"/>
              </a:rPr>
              <a:t>Algal blooms affecting marine ecosystems.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dirty="0">
                <a:latin typeface="Calibri"/>
                <a:cs typeface="Calibri"/>
              </a:rPr>
              <a:t>Food webs and </a:t>
            </a:r>
            <a:r>
              <a:rPr lang="en-US" sz="2800" b="0" dirty="0" err="1">
                <a:latin typeface="Calibri"/>
                <a:cs typeface="Calibri"/>
              </a:rPr>
              <a:t>biomagnification</a:t>
            </a:r>
            <a:r>
              <a:rPr lang="en-US" sz="2800" b="0" dirty="0">
                <a:latin typeface="Calibri"/>
                <a:cs typeface="Calibri"/>
              </a:rPr>
              <a:t> of toxins.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dirty="0">
                <a:latin typeface="Calibri"/>
                <a:cs typeface="Calibri"/>
              </a:rPr>
              <a:t>Human interaction with ecosystem.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dirty="0">
                <a:latin typeface="Calibri"/>
                <a:cs typeface="Calibri"/>
              </a:rPr>
              <a:t>Different allele frequencies in geographically isolated populations due to different environmental conditions.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dirty="0" err="1">
                <a:latin typeface="Calibri"/>
                <a:cs typeface="Calibri"/>
              </a:rPr>
              <a:t>Mendelian</a:t>
            </a:r>
            <a:r>
              <a:rPr lang="en-US" sz="2800" b="0" dirty="0">
                <a:latin typeface="Calibri"/>
                <a:cs typeface="Calibri"/>
              </a:rPr>
              <a:t> genetics, inheritance and dominant-recessive relationships.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dirty="0">
                <a:latin typeface="Calibri"/>
                <a:cs typeface="Calibri"/>
              </a:rPr>
              <a:t>Single nucleotide substitution mutation that changes the structure and function of a protein.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dirty="0">
                <a:latin typeface="Calibri"/>
                <a:cs typeface="Calibri"/>
              </a:rPr>
              <a:t>Action potential transmission through a neuron.</a:t>
            </a:r>
          </a:p>
        </p:txBody>
      </p:sp>
    </p:spTree>
    <p:extLst>
      <p:ext uri="{BB962C8B-B14F-4D97-AF65-F5344CB8AC3E}">
        <p14:creationId xmlns:p14="http://schemas.microsoft.com/office/powerpoint/2010/main" val="85487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7"/>
            <a:ext cx="5744817" cy="593519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25413" lvl="1" indent="0"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GOALS:</a:t>
            </a:r>
            <a:endParaRPr lang="en-US" b="1" dirty="0" smtClean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cs typeface="Calibri"/>
              </a:rPr>
              <a:t>Develop cases that promote the learning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of evolution as an integrative biological theory.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Calibri"/>
              </a:rPr>
              <a:t>Provide teaching resources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for science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instructors so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they can teach evolution as an integrative biological theory.</a:t>
            </a:r>
          </a:p>
        </p:txBody>
      </p:sp>
      <p:pic>
        <p:nvPicPr>
          <p:cNvPr id="4" name="Picture 3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38" y="1270970"/>
            <a:ext cx="5263945" cy="13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7"/>
            <a:ext cx="5744817" cy="593519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25413" lvl="1" indent="0"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GOALS:</a:t>
            </a:r>
            <a:endParaRPr lang="en-US" b="1" dirty="0" smtClean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  <a:cs typeface="Calibri"/>
              </a:rPr>
              <a:t>Develop cases that promote the learning </a:t>
            </a:r>
            <a:r>
              <a:rPr lang="en-US" b="1" dirty="0">
                <a:solidFill>
                  <a:srgbClr val="000000"/>
                </a:solidFill>
                <a:cs typeface="Calibri"/>
              </a:rPr>
              <a:t>of evolution as an integrative biological theory.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Provide teaching resources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for science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instructors so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they can teach evolution as an integrative biological theory.</a:t>
            </a:r>
          </a:p>
        </p:txBody>
      </p:sp>
      <p:pic>
        <p:nvPicPr>
          <p:cNvPr id="4" name="Picture 3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38" y="1270970"/>
            <a:ext cx="5263945" cy="1345230"/>
          </a:xfrm>
          <a:prstGeom prst="rect">
            <a:avLst/>
          </a:prstGeom>
        </p:spPr>
      </p:pic>
      <p:pic>
        <p:nvPicPr>
          <p:cNvPr id="5" name="Picture 4" descr="splash_pag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3022" b="3087"/>
          <a:stretch/>
        </p:blipFill>
        <p:spPr>
          <a:xfrm>
            <a:off x="6470005" y="3180519"/>
            <a:ext cx="2355943" cy="31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1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7"/>
            <a:ext cx="5744817" cy="593519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25413" lvl="1" indent="0"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GOALS:</a:t>
            </a:r>
            <a:endParaRPr lang="en-US" b="1" dirty="0" smtClean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Develop cases that promote the learning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of evolution as an integrative biological theory.</a:t>
            </a:r>
          </a:p>
          <a:p>
            <a:pPr lvl="1"/>
            <a:r>
              <a:rPr lang="en-US" b="1" dirty="0" smtClean="0">
                <a:cs typeface="Calibri"/>
              </a:rPr>
              <a:t>Provide teaching resources </a:t>
            </a:r>
            <a:r>
              <a:rPr lang="en-US" b="1" dirty="0">
                <a:cs typeface="Calibri"/>
              </a:rPr>
              <a:t>for science </a:t>
            </a:r>
            <a:r>
              <a:rPr lang="en-US" b="1" dirty="0" smtClean="0">
                <a:cs typeface="Calibri"/>
              </a:rPr>
              <a:t>instructors so </a:t>
            </a:r>
            <a:r>
              <a:rPr lang="en-US" b="1" dirty="0">
                <a:cs typeface="Calibri"/>
              </a:rPr>
              <a:t>they can teach evolution as an integrative biological theory.</a:t>
            </a:r>
          </a:p>
        </p:txBody>
      </p:sp>
      <p:pic>
        <p:nvPicPr>
          <p:cNvPr id="4" name="Picture 3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38" y="1270970"/>
            <a:ext cx="5263945" cy="1345230"/>
          </a:xfrm>
          <a:prstGeom prst="rect">
            <a:avLst/>
          </a:prstGeom>
        </p:spPr>
      </p:pic>
      <p:pic>
        <p:nvPicPr>
          <p:cNvPr id="5" name="Picture 4" descr="splash_page.tiff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3022" b="3087"/>
          <a:stretch/>
        </p:blipFill>
        <p:spPr>
          <a:xfrm>
            <a:off x="6470005" y="3180519"/>
            <a:ext cx="2355943" cy="31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0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7"/>
            <a:ext cx="5744817" cy="603673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25413" lvl="1" indent="0">
              <a:buNone/>
            </a:pPr>
            <a:r>
              <a:rPr lang="en-US" sz="4400" b="1" dirty="0" smtClean="0">
                <a:solidFill>
                  <a:srgbClr val="000000"/>
                </a:solidFill>
                <a:latin typeface="Calibri"/>
                <a:cs typeface="Calibri"/>
              </a:rPr>
              <a:t>Each case features:</a:t>
            </a:r>
          </a:p>
          <a:p>
            <a:pPr marL="639763" lvl="1" indent="-514350">
              <a:buAutoNum type="arabicParenBoth"/>
            </a:pP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A comprehensive overview of the system.</a:t>
            </a:r>
          </a:p>
          <a:p>
            <a:pPr marL="639763" lvl="1" indent="-514350">
              <a:buAutoNum type="arabicParenBoth"/>
            </a:pP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A set of teaching and learning resources.</a:t>
            </a:r>
            <a:endParaRPr lang="en-US" sz="32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pic>
        <p:nvPicPr>
          <p:cNvPr id="4" name="Picture 3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38" y="1270970"/>
            <a:ext cx="5263945" cy="1345230"/>
          </a:xfrm>
          <a:prstGeom prst="rect">
            <a:avLst/>
          </a:prstGeom>
        </p:spPr>
      </p:pic>
      <p:pic>
        <p:nvPicPr>
          <p:cNvPr id="5" name="Picture 4" descr="splash_pag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3022" b="3087"/>
          <a:stretch/>
        </p:blipFill>
        <p:spPr>
          <a:xfrm>
            <a:off x="6470005" y="3180519"/>
            <a:ext cx="2355943" cy="31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/>
              <a:t>A Case Overview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684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3989"/>
            <a:ext cx="6604000" cy="850899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Outline of Today’s Session </a:t>
            </a:r>
            <a:endParaRPr lang="en-US" sz="2800" b="1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79" y="1254642"/>
            <a:ext cx="2266507" cy="4048457"/>
            <a:chOff x="6646333" y="2427111"/>
            <a:chExt cx="2307282" cy="3765327"/>
          </a:xfrm>
        </p:grpSpPr>
        <p:pic>
          <p:nvPicPr>
            <p:cNvPr id="4" name="Picture 3" descr="splash_pag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6" t="30041" r="3022" b="3087"/>
            <a:stretch/>
          </p:blipFill>
          <p:spPr>
            <a:xfrm>
              <a:off x="6646333" y="3141270"/>
              <a:ext cx="2300111" cy="3051168"/>
            </a:xfrm>
            <a:prstGeom prst="rect">
              <a:avLst/>
            </a:prstGeom>
          </p:spPr>
        </p:pic>
        <p:pic>
          <p:nvPicPr>
            <p:cNvPr id="2" name="Picture 1" descr="evo-ed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333" y="2427111"/>
              <a:ext cx="2307282" cy="71415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909673" y="5407916"/>
            <a:ext cx="176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www.evo-ed.org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lash_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153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8028"/>
            <a:ext cx="1958613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www.evo-ed.org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79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334108"/>
            <a:ext cx="9098314" cy="347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kern="0" dirty="0">
                <a:solidFill>
                  <a:srgbClr val="003399"/>
                </a:solidFill>
                <a:latin typeface="Arial"/>
                <a:ea typeface="ＭＳ Ｐゴシック" charset="-128"/>
                <a:cs typeface="ＭＳ Ｐゴシック" charset="-128"/>
              </a:rPr>
              <a:t>S</a:t>
            </a:r>
            <a:r>
              <a:rPr lang="en-US" sz="2200" kern="0" dirty="0" smtClean="0">
                <a:solidFill>
                  <a:srgbClr val="003399"/>
                </a:solidFill>
                <a:latin typeface="Arial"/>
                <a:ea typeface="ＭＳ Ｐゴシック" charset="-128"/>
                <a:cs typeface="ＭＳ Ｐゴシック" charset="-128"/>
              </a:rPr>
              <a:t>plash </a:t>
            </a:r>
            <a:r>
              <a:rPr lang="en-US" sz="2200" kern="0" dirty="0">
                <a:solidFill>
                  <a:srgbClr val="003399"/>
                </a:solidFill>
                <a:latin typeface="Arial"/>
                <a:ea typeface="ＭＳ Ｐゴシック" charset="-128"/>
                <a:cs typeface="ＭＳ Ｐゴシック" charset="-128"/>
              </a:rPr>
              <a:t>Page has </a:t>
            </a:r>
            <a:r>
              <a:rPr lang="en-US" sz="2200" kern="0" dirty="0" smtClean="0">
                <a:solidFill>
                  <a:srgbClr val="003399"/>
                </a:solidFill>
                <a:latin typeface="Arial"/>
                <a:ea typeface="ＭＳ Ｐゴシック" charset="-128"/>
                <a:cs typeface="ＭＳ Ｐゴシック" charset="-128"/>
              </a:rPr>
              <a:t>brief descriptions of cases and links to resources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45" y="850898"/>
            <a:ext cx="6443662" cy="5934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5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bsite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5055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00" y="0"/>
            <a:ext cx="1761720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www.evo-ed.org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4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site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713"/>
            <a:ext cx="9144000" cy="566057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177535"/>
            <a:ext cx="9004300" cy="347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kern="0" dirty="0" smtClean="0">
                <a:solidFill>
                  <a:srgbClr val="003399"/>
                </a:solidFill>
                <a:latin typeface="Arial"/>
                <a:ea typeface="ＭＳ Ｐゴシック" charset="-128"/>
                <a:cs typeface="ＭＳ Ｐゴシック" charset="-128"/>
              </a:rPr>
              <a:t>Case Splash </a:t>
            </a:r>
            <a:r>
              <a:rPr lang="en-US" sz="2200" kern="0" dirty="0">
                <a:solidFill>
                  <a:srgbClr val="003399"/>
                </a:solidFill>
                <a:latin typeface="Arial"/>
                <a:ea typeface="ＭＳ Ｐゴシック" charset="-128"/>
                <a:cs typeface="ＭＳ Ｐゴシック" charset="-128"/>
              </a:rPr>
              <a:t>Page has </a:t>
            </a:r>
            <a:r>
              <a:rPr lang="en-US" sz="2200" kern="0" dirty="0" smtClean="0">
                <a:solidFill>
                  <a:srgbClr val="003399"/>
                </a:solidFill>
                <a:latin typeface="Arial"/>
                <a:ea typeface="ＭＳ Ｐゴシック" charset="-128"/>
                <a:cs typeface="ＭＳ Ｐゴシック" charset="-128"/>
              </a:rPr>
              <a:t>links to different aspects of the biology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253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bsite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83186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6594" y="6506330"/>
            <a:ext cx="1761720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www.evo-ed.org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9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/>
              <a:t>Teaching and </a:t>
            </a:r>
            <a:br>
              <a:rPr lang="en-US" sz="4400" b="1" smtClean="0"/>
            </a:br>
            <a:r>
              <a:rPr lang="en-US" sz="4400" b="1" smtClean="0"/>
              <a:t>Learning Resources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3871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44706"/>
            <a:ext cx="8394700" cy="38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se_ppt_slid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429"/>
            <a:ext cx="9144000" cy="592457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Set of Mouse Case PowerPoint Slides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382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Games and Sims – Colonize the Beach</a:t>
            </a:r>
            <a:endParaRPr lang="en-US" sz="2800" dirty="0"/>
          </a:p>
        </p:txBody>
      </p:sp>
      <p:pic>
        <p:nvPicPr>
          <p:cNvPr id="2" name="Picture 1" descr="sim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108"/>
            <a:ext cx="9144000" cy="61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88"/>
            <a:ext cx="8229600" cy="7936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NCCSTS – Case Study </a:t>
            </a:r>
            <a:endParaRPr lang="en-US" sz="4000" dirty="0"/>
          </a:p>
        </p:txBody>
      </p:sp>
      <p:pic>
        <p:nvPicPr>
          <p:cNvPr id="4" name="Picture 3" descr="NCCST_color_vi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55" y="932507"/>
            <a:ext cx="4391915" cy="5683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682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3989"/>
            <a:ext cx="6604000" cy="850899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Outline of Today’s Session </a:t>
            </a:r>
            <a:endParaRPr lang="en-US" sz="2800" b="1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9" name="Rectangle 31"/>
          <p:cNvSpPr>
            <a:spLocks noChangeArrowheads="1"/>
          </p:cNvSpPr>
          <p:nvPr/>
        </p:nvSpPr>
        <p:spPr bwMode="auto">
          <a:xfrm>
            <a:off x="177800" y="757930"/>
            <a:ext cx="6450408" cy="56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rgbClr val="000000"/>
                </a:solidFill>
              </a:rPr>
              <a:t>PART 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How do you teach evolution?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Why adopt a new approach to evolution education?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rgbClr val="000000"/>
                </a:solidFill>
              </a:rPr>
              <a:t>PART 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Introduction to </a:t>
            </a:r>
            <a:r>
              <a:rPr lang="en-US" sz="2000" dirty="0" err="1" smtClean="0">
                <a:solidFill>
                  <a:srgbClr val="000000"/>
                </a:solidFill>
              </a:rPr>
              <a:t>Evo</a:t>
            </a:r>
            <a:r>
              <a:rPr lang="en-US" sz="2000" dirty="0" smtClean="0">
                <a:solidFill>
                  <a:srgbClr val="000000"/>
                </a:solidFill>
              </a:rPr>
              <a:t>-Ed Cases.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Explore: How can </a:t>
            </a:r>
            <a:r>
              <a:rPr lang="en-US" sz="2000" dirty="0" err="1" smtClean="0">
                <a:solidFill>
                  <a:srgbClr val="000000"/>
                </a:solidFill>
              </a:rPr>
              <a:t>Evo</a:t>
            </a:r>
            <a:r>
              <a:rPr lang="en-US" sz="2000" dirty="0" smtClean="0">
                <a:solidFill>
                  <a:srgbClr val="000000"/>
                </a:solidFill>
              </a:rPr>
              <a:t>-Ed Cases be integrated into your teaching?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rgbClr val="000000"/>
                </a:solidFill>
              </a:rPr>
              <a:t>PART III:</a:t>
            </a:r>
            <a:endParaRPr lang="en-US" sz="2400" u="sng" dirty="0">
              <a:solidFill>
                <a:srgbClr val="000000"/>
              </a:solidFill>
            </a:endParaRP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Looking ahead!</a:t>
            </a:r>
            <a:endParaRPr lang="en-US" sz="2000" dirty="0">
              <a:solidFill>
                <a:srgbClr val="000000"/>
              </a:solidFill>
            </a:endParaRP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Lesson plans, Activities, Innovative Implementation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spcBef>
                <a:spcPts val="108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79" y="1254642"/>
            <a:ext cx="2266507" cy="4048457"/>
            <a:chOff x="6646333" y="2427111"/>
            <a:chExt cx="2307282" cy="3765327"/>
          </a:xfrm>
        </p:grpSpPr>
        <p:pic>
          <p:nvPicPr>
            <p:cNvPr id="4" name="Picture 3" descr="splash_pag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6" t="30041" r="3022" b="3087"/>
            <a:stretch/>
          </p:blipFill>
          <p:spPr>
            <a:xfrm>
              <a:off x="6646333" y="3141270"/>
              <a:ext cx="2300111" cy="3051168"/>
            </a:xfrm>
            <a:prstGeom prst="rect">
              <a:avLst/>
            </a:prstGeom>
          </p:spPr>
        </p:pic>
        <p:pic>
          <p:nvPicPr>
            <p:cNvPr id="2" name="Picture 1" descr="evo-ed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333" y="2427111"/>
              <a:ext cx="2307282" cy="71415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909673" y="5407916"/>
            <a:ext cx="176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www.evo-ed.org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6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20" y="831158"/>
            <a:ext cx="4489160" cy="5849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088"/>
            <a:ext cx="8229600" cy="7936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 Guide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86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800" y="2117389"/>
            <a:ext cx="6371856" cy="1781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3989"/>
            <a:ext cx="6604000" cy="850899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Outline of Today’s Session </a:t>
            </a:r>
            <a:endParaRPr lang="en-US" sz="2800" b="1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9" name="Rectangle 31"/>
          <p:cNvSpPr>
            <a:spLocks noChangeArrowheads="1"/>
          </p:cNvSpPr>
          <p:nvPr/>
        </p:nvSpPr>
        <p:spPr bwMode="auto">
          <a:xfrm>
            <a:off x="177800" y="757930"/>
            <a:ext cx="6450408" cy="56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PART 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What is evolution?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Why adopt a new approach to evolution education?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rgbClr val="000000"/>
                </a:solidFill>
              </a:rPr>
              <a:t>PART 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Introduction to </a:t>
            </a:r>
            <a:r>
              <a:rPr lang="en-US" sz="2000" dirty="0" err="1" smtClean="0">
                <a:solidFill>
                  <a:srgbClr val="000000"/>
                </a:solidFill>
              </a:rPr>
              <a:t>Evo</a:t>
            </a:r>
            <a:r>
              <a:rPr lang="en-US" sz="2000" dirty="0" smtClean="0">
                <a:solidFill>
                  <a:srgbClr val="000000"/>
                </a:solidFill>
              </a:rPr>
              <a:t>-Ed Cases.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/>
              <a:t>Explore: How can </a:t>
            </a:r>
            <a:r>
              <a:rPr lang="en-US" sz="2000" dirty="0" err="1" smtClean="0"/>
              <a:t>Evo</a:t>
            </a:r>
            <a:r>
              <a:rPr lang="en-US" sz="2000" dirty="0" smtClean="0"/>
              <a:t>-Ed Cases be integrated into your teaching?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n-US" sz="2400" u="sng" dirty="0">
                <a:solidFill>
                  <a:schemeClr val="bg1">
                    <a:lumMod val="65000"/>
                  </a:schemeClr>
                </a:solidFill>
              </a:rPr>
              <a:t>III: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Looking ahead!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Lesson plans, Activities, Innovative Implementation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spcBef>
                <a:spcPts val="108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79" y="1254642"/>
            <a:ext cx="2266507" cy="4048457"/>
            <a:chOff x="6646333" y="2427111"/>
            <a:chExt cx="2307282" cy="3765327"/>
          </a:xfrm>
        </p:grpSpPr>
        <p:pic>
          <p:nvPicPr>
            <p:cNvPr id="4" name="Picture 3" descr="splash_pag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6" t="30041" r="3022" b="3087"/>
            <a:stretch/>
          </p:blipFill>
          <p:spPr>
            <a:xfrm>
              <a:off x="6646333" y="3141270"/>
              <a:ext cx="2300111" cy="3051168"/>
            </a:xfrm>
            <a:prstGeom prst="rect">
              <a:avLst/>
            </a:prstGeom>
          </p:spPr>
        </p:pic>
        <p:pic>
          <p:nvPicPr>
            <p:cNvPr id="2" name="Picture 1" descr="evo-ed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333" y="2427111"/>
              <a:ext cx="2307282" cy="71415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909673" y="5407916"/>
            <a:ext cx="176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www.evo-ed.org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3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800" y="2117389"/>
            <a:ext cx="6371856" cy="1781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3989"/>
            <a:ext cx="6604000" cy="850899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Outline of Today’s Session </a:t>
            </a:r>
            <a:endParaRPr lang="en-US" sz="2800" b="1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9" name="Rectangle 31"/>
          <p:cNvSpPr>
            <a:spLocks noChangeArrowheads="1"/>
          </p:cNvSpPr>
          <p:nvPr/>
        </p:nvSpPr>
        <p:spPr bwMode="auto">
          <a:xfrm>
            <a:off x="177800" y="757930"/>
            <a:ext cx="6450408" cy="56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PART 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What is evolution?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Why adopt a new approach to evolution education?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rgbClr val="000000"/>
                </a:solidFill>
              </a:rPr>
              <a:t>PART 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Introduction to </a:t>
            </a:r>
            <a:r>
              <a:rPr lang="en-US" sz="2000" dirty="0" err="1" smtClean="0">
                <a:solidFill>
                  <a:srgbClr val="000000"/>
                </a:solidFill>
              </a:rPr>
              <a:t>Evo</a:t>
            </a:r>
            <a:r>
              <a:rPr lang="en-US" sz="2000" dirty="0" smtClean="0">
                <a:solidFill>
                  <a:srgbClr val="000000"/>
                </a:solidFill>
              </a:rPr>
              <a:t>-Ed Cases.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FF0000"/>
                </a:solidFill>
              </a:rPr>
              <a:t>Explore: How can </a:t>
            </a:r>
            <a:r>
              <a:rPr lang="en-US" sz="2000" dirty="0" err="1" smtClean="0">
                <a:solidFill>
                  <a:srgbClr val="FF0000"/>
                </a:solidFill>
              </a:rPr>
              <a:t>Evo</a:t>
            </a:r>
            <a:r>
              <a:rPr lang="en-US" sz="2000" dirty="0" smtClean="0">
                <a:solidFill>
                  <a:srgbClr val="FF0000"/>
                </a:solidFill>
              </a:rPr>
              <a:t>-Ed Cases be integrated into your teaching?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n-US" sz="2400" u="sng" dirty="0">
                <a:solidFill>
                  <a:schemeClr val="bg1">
                    <a:lumMod val="65000"/>
                  </a:schemeClr>
                </a:solidFill>
              </a:rPr>
              <a:t>III: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Looking ahead!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Lesson plans, Activities, Innovative Implementation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spcBef>
                <a:spcPts val="108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79" y="1254642"/>
            <a:ext cx="2266507" cy="4048457"/>
            <a:chOff x="6646333" y="2427111"/>
            <a:chExt cx="2307282" cy="3765327"/>
          </a:xfrm>
        </p:grpSpPr>
        <p:pic>
          <p:nvPicPr>
            <p:cNvPr id="4" name="Picture 3" descr="splash_pag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6" t="30041" r="3022" b="3087"/>
            <a:stretch/>
          </p:blipFill>
          <p:spPr>
            <a:xfrm>
              <a:off x="6646333" y="3141270"/>
              <a:ext cx="2300111" cy="3051168"/>
            </a:xfrm>
            <a:prstGeom prst="rect">
              <a:avLst/>
            </a:prstGeom>
          </p:spPr>
        </p:pic>
        <p:pic>
          <p:nvPicPr>
            <p:cNvPr id="2" name="Picture 1" descr="evo-ed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333" y="2427111"/>
              <a:ext cx="2307282" cy="71415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909673" y="5407916"/>
            <a:ext cx="176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www.evo-ed.org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1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729" y="3811149"/>
            <a:ext cx="6371856" cy="1491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3989"/>
            <a:ext cx="6604000" cy="850899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Outline of Today’s Session </a:t>
            </a:r>
            <a:endParaRPr lang="en-US" sz="2800" b="1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9" name="Rectangle 31"/>
          <p:cNvSpPr>
            <a:spLocks noChangeArrowheads="1"/>
          </p:cNvSpPr>
          <p:nvPr/>
        </p:nvSpPr>
        <p:spPr bwMode="auto">
          <a:xfrm>
            <a:off x="177800" y="757930"/>
            <a:ext cx="6450408" cy="56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PART 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What is evolution?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Why adopt a new approach to evolution education?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PART 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Introduction to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Evo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-Ed Cases.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Explore: How can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Evo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-Ed Cases be integrated into your teaching?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/>
              <a:t>PART </a:t>
            </a:r>
            <a:r>
              <a:rPr lang="en-US" sz="2400" u="sng" dirty="0"/>
              <a:t>III: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/>
              <a:t>Looking ahead!</a:t>
            </a:r>
            <a:endParaRPr lang="en-US" sz="2000" dirty="0"/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/>
              <a:t>Lesson plans, Activities, Innovative Implementation</a:t>
            </a:r>
            <a:endParaRPr lang="en-US" sz="2400" dirty="0"/>
          </a:p>
          <a:p>
            <a:pPr marL="342900" indent="-342900" algn="l">
              <a:spcBef>
                <a:spcPts val="1080"/>
              </a:spcBef>
              <a:buClr>
                <a:srgbClr val="009900"/>
              </a:buClr>
              <a:buSzPct val="60000"/>
              <a:buFont typeface="Monotype Sorts" pitchFamily="-65" charset="2"/>
              <a:buChar char="n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79" y="1254642"/>
            <a:ext cx="2266507" cy="4048457"/>
            <a:chOff x="6646333" y="2427111"/>
            <a:chExt cx="2307282" cy="3765327"/>
          </a:xfrm>
        </p:grpSpPr>
        <p:pic>
          <p:nvPicPr>
            <p:cNvPr id="4" name="Picture 3" descr="splash_pag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6" t="30041" r="3022" b="3087"/>
            <a:stretch/>
          </p:blipFill>
          <p:spPr>
            <a:xfrm>
              <a:off x="6646333" y="3141270"/>
              <a:ext cx="2300111" cy="3051168"/>
            </a:xfrm>
            <a:prstGeom prst="rect">
              <a:avLst/>
            </a:prstGeom>
          </p:spPr>
        </p:pic>
        <p:pic>
          <p:nvPicPr>
            <p:cNvPr id="2" name="Picture 1" descr="evo-ed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333" y="2427111"/>
              <a:ext cx="2307282" cy="71415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909673" y="5407916"/>
            <a:ext cx="176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www.evo-ed.org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42640" y="6332460"/>
            <a:ext cx="2458720" cy="42115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/>
              <a:t>CASE TOPICS</a:t>
            </a:r>
            <a:endParaRPr lang="en-US" b="0" dirty="0"/>
          </a:p>
        </p:txBody>
      </p:sp>
      <p:sp>
        <p:nvSpPr>
          <p:cNvPr id="2" name="Line Callout 1 1"/>
          <p:cNvSpPr/>
          <p:nvPr/>
        </p:nvSpPr>
        <p:spPr>
          <a:xfrm flipH="1">
            <a:off x="490140" y="1814377"/>
            <a:ext cx="1814147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chemeClr val="tx2">
              <a:lumMod val="60000"/>
              <a:lumOff val="40000"/>
            </a:schemeClr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Trichromatic Vision Evolution in Primates</a:t>
            </a:r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6868824" y="1814377"/>
            <a:ext cx="1950724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rgbClr val="53CF4B"/>
          </a:solidFill>
          <a:ln w="28575" cmpd="sng">
            <a:solidFill>
              <a:srgbClr val="53CF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 Color Evolution in Beach Mice</a:t>
            </a:r>
          </a:p>
        </p:txBody>
      </p:sp>
      <p:sp>
        <p:nvSpPr>
          <p:cNvPr id="6" name="Line Callout 1 5"/>
          <p:cNvSpPr/>
          <p:nvPr/>
        </p:nvSpPr>
        <p:spPr>
          <a:xfrm flipH="1">
            <a:off x="490139" y="3180617"/>
            <a:ext cx="1814148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rgbClr val="CD58B8"/>
          </a:solidFill>
          <a:ln w="28575" cmpd="sng">
            <a:solidFill>
              <a:srgbClr val="CD58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Seed Taste Evolution in Field Peas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868824" y="3180617"/>
            <a:ext cx="1950723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rgbClr val="FF3B35"/>
          </a:solidFill>
          <a:ln w="28575" cmpd="sng">
            <a:solidFill>
              <a:srgbClr val="FF3B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Toxin Resistance Evolution in Clams</a:t>
            </a:r>
            <a:endParaRPr lang="en-US" dirty="0"/>
          </a:p>
        </p:txBody>
      </p:sp>
      <p:pic>
        <p:nvPicPr>
          <p:cNvPr id="9" name="Picture 8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33" y="365037"/>
            <a:ext cx="4030127" cy="1029921"/>
          </a:xfrm>
          <a:prstGeom prst="rect">
            <a:avLst/>
          </a:prstGeom>
        </p:spPr>
      </p:pic>
      <p:pic>
        <p:nvPicPr>
          <p:cNvPr id="3" name="Picture 2" descr="splash_pag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3022" b="3087"/>
          <a:stretch/>
        </p:blipFill>
        <p:spPr>
          <a:xfrm>
            <a:off x="2878667" y="1535770"/>
            <a:ext cx="3457222" cy="4586111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 flipH="1">
            <a:off x="490139" y="4701795"/>
            <a:ext cx="1814148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Evolution of Citrate Utilization in </a:t>
            </a:r>
            <a:r>
              <a:rPr lang="en-US" i="1" dirty="0" smtClean="0"/>
              <a:t>E. coli</a:t>
            </a:r>
            <a:endParaRPr lang="en-US" i="1" dirty="0"/>
          </a:p>
        </p:txBody>
      </p:sp>
      <p:sp>
        <p:nvSpPr>
          <p:cNvPr id="11" name="Line Callout 1 10"/>
          <p:cNvSpPr/>
          <p:nvPr/>
        </p:nvSpPr>
        <p:spPr>
          <a:xfrm>
            <a:off x="6868824" y="4701795"/>
            <a:ext cx="1950723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rgbClr val="FFD749"/>
          </a:solidFill>
          <a:ln w="28575" cmpd="sng"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Evolution of Lactase Persistence in Humans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" y="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6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444499"/>
            <a:ext cx="4225440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444500"/>
            <a:ext cx="4347073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23565" b="46983"/>
          <a:stretch/>
        </p:blipFill>
        <p:spPr>
          <a:xfrm>
            <a:off x="190486" y="444499"/>
            <a:ext cx="316452" cy="281794"/>
          </a:xfrm>
          <a:prstGeom prst="rect">
            <a:avLst/>
          </a:prstGeom>
        </p:spPr>
      </p:pic>
      <p:pic>
        <p:nvPicPr>
          <p:cNvPr id="7" name="Picture 6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52461" r="3022" b="24946"/>
          <a:stretch/>
        </p:blipFill>
        <p:spPr>
          <a:xfrm>
            <a:off x="4635500" y="449208"/>
            <a:ext cx="308629" cy="277085"/>
          </a:xfrm>
          <a:prstGeom prst="rect">
            <a:avLst/>
          </a:prstGeom>
        </p:spPr>
      </p:pic>
      <p:pic>
        <p:nvPicPr>
          <p:cNvPr id="8" name="Picture 7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75054" r="3022" b="3087"/>
          <a:stretch/>
        </p:blipFill>
        <p:spPr>
          <a:xfrm>
            <a:off x="4635500" y="4139369"/>
            <a:ext cx="308629" cy="268086"/>
          </a:xfrm>
          <a:prstGeom prst="rect">
            <a:avLst/>
          </a:prstGeom>
        </p:spPr>
      </p:pic>
      <p:pic>
        <p:nvPicPr>
          <p:cNvPr id="9" name="Picture 8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74684" r="23874" b="3087"/>
          <a:stretch/>
        </p:blipFill>
        <p:spPr>
          <a:xfrm>
            <a:off x="4635500" y="2344683"/>
            <a:ext cx="308629" cy="272628"/>
          </a:xfrm>
          <a:prstGeom prst="rect">
            <a:avLst/>
          </a:prstGeom>
        </p:spPr>
      </p:pic>
      <p:pic>
        <p:nvPicPr>
          <p:cNvPr id="10" name="Picture 9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52461" r="24029" b="24946"/>
          <a:stretch/>
        </p:blipFill>
        <p:spPr>
          <a:xfrm>
            <a:off x="197299" y="2203912"/>
            <a:ext cx="309639" cy="277085"/>
          </a:xfrm>
          <a:prstGeom prst="rect">
            <a:avLst/>
          </a:prstGeom>
        </p:spPr>
      </p:pic>
      <p:pic>
        <p:nvPicPr>
          <p:cNvPr id="11" name="Picture 10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7" t="30041" r="3022" b="46983"/>
          <a:stretch/>
        </p:blipFill>
        <p:spPr>
          <a:xfrm>
            <a:off x="197805" y="4265196"/>
            <a:ext cx="309133" cy="2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0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444499"/>
            <a:ext cx="4225440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444500"/>
            <a:ext cx="4347073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23565" b="46983"/>
          <a:stretch/>
        </p:blipFill>
        <p:spPr>
          <a:xfrm>
            <a:off x="190486" y="444499"/>
            <a:ext cx="316452" cy="281794"/>
          </a:xfrm>
          <a:prstGeom prst="rect">
            <a:avLst/>
          </a:prstGeom>
        </p:spPr>
      </p:pic>
      <p:pic>
        <p:nvPicPr>
          <p:cNvPr id="7" name="Picture 6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52461" r="3022" b="24946"/>
          <a:stretch/>
        </p:blipFill>
        <p:spPr>
          <a:xfrm>
            <a:off x="4635500" y="449208"/>
            <a:ext cx="308629" cy="277085"/>
          </a:xfrm>
          <a:prstGeom prst="rect">
            <a:avLst/>
          </a:prstGeom>
        </p:spPr>
      </p:pic>
      <p:pic>
        <p:nvPicPr>
          <p:cNvPr id="8" name="Picture 7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75054" r="3022" b="3087"/>
          <a:stretch/>
        </p:blipFill>
        <p:spPr>
          <a:xfrm>
            <a:off x="4635500" y="4139369"/>
            <a:ext cx="308629" cy="268086"/>
          </a:xfrm>
          <a:prstGeom prst="rect">
            <a:avLst/>
          </a:prstGeom>
        </p:spPr>
      </p:pic>
      <p:pic>
        <p:nvPicPr>
          <p:cNvPr id="9" name="Picture 8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74684" r="23874" b="3087"/>
          <a:stretch/>
        </p:blipFill>
        <p:spPr>
          <a:xfrm>
            <a:off x="4635500" y="2344683"/>
            <a:ext cx="308629" cy="272628"/>
          </a:xfrm>
          <a:prstGeom prst="rect">
            <a:avLst/>
          </a:prstGeom>
        </p:spPr>
      </p:pic>
      <p:pic>
        <p:nvPicPr>
          <p:cNvPr id="10" name="Picture 9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52461" r="24029" b="24946"/>
          <a:stretch/>
        </p:blipFill>
        <p:spPr>
          <a:xfrm>
            <a:off x="197299" y="2203912"/>
            <a:ext cx="309639" cy="277085"/>
          </a:xfrm>
          <a:prstGeom prst="rect">
            <a:avLst/>
          </a:prstGeom>
        </p:spPr>
      </p:pic>
      <p:pic>
        <p:nvPicPr>
          <p:cNvPr id="11" name="Picture 10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7" t="30041" r="3022" b="46983"/>
          <a:stretch/>
        </p:blipFill>
        <p:spPr>
          <a:xfrm>
            <a:off x="197805" y="4265196"/>
            <a:ext cx="309133" cy="2817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467" y="1433146"/>
            <a:ext cx="1209470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2467" y="3502461"/>
            <a:ext cx="1209470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2467" y="5554192"/>
            <a:ext cx="1209470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7074" y="1595673"/>
            <a:ext cx="1209470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67074" y="3377540"/>
            <a:ext cx="1209470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67074" y="5548521"/>
            <a:ext cx="1209470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2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444499"/>
            <a:ext cx="4225440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444500"/>
            <a:ext cx="4347073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23565" b="46983"/>
          <a:stretch/>
        </p:blipFill>
        <p:spPr>
          <a:xfrm>
            <a:off x="190486" y="444499"/>
            <a:ext cx="316452" cy="281794"/>
          </a:xfrm>
          <a:prstGeom prst="rect">
            <a:avLst/>
          </a:prstGeom>
        </p:spPr>
      </p:pic>
      <p:pic>
        <p:nvPicPr>
          <p:cNvPr id="7" name="Picture 6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52461" r="3022" b="24946"/>
          <a:stretch/>
        </p:blipFill>
        <p:spPr>
          <a:xfrm>
            <a:off x="4635500" y="449208"/>
            <a:ext cx="308629" cy="277085"/>
          </a:xfrm>
          <a:prstGeom prst="rect">
            <a:avLst/>
          </a:prstGeom>
        </p:spPr>
      </p:pic>
      <p:pic>
        <p:nvPicPr>
          <p:cNvPr id="8" name="Picture 7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75054" r="3022" b="3087"/>
          <a:stretch/>
        </p:blipFill>
        <p:spPr>
          <a:xfrm>
            <a:off x="4635500" y="4139369"/>
            <a:ext cx="308629" cy="268086"/>
          </a:xfrm>
          <a:prstGeom prst="rect">
            <a:avLst/>
          </a:prstGeom>
        </p:spPr>
      </p:pic>
      <p:pic>
        <p:nvPicPr>
          <p:cNvPr id="9" name="Picture 8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74684" r="23874" b="3087"/>
          <a:stretch/>
        </p:blipFill>
        <p:spPr>
          <a:xfrm>
            <a:off x="4635500" y="2344683"/>
            <a:ext cx="308629" cy="272628"/>
          </a:xfrm>
          <a:prstGeom prst="rect">
            <a:avLst/>
          </a:prstGeom>
        </p:spPr>
      </p:pic>
      <p:pic>
        <p:nvPicPr>
          <p:cNvPr id="10" name="Picture 9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52461" r="24029" b="24946"/>
          <a:stretch/>
        </p:blipFill>
        <p:spPr>
          <a:xfrm>
            <a:off x="197299" y="2203912"/>
            <a:ext cx="309639" cy="277085"/>
          </a:xfrm>
          <a:prstGeom prst="rect">
            <a:avLst/>
          </a:prstGeom>
        </p:spPr>
      </p:pic>
      <p:pic>
        <p:nvPicPr>
          <p:cNvPr id="11" name="Picture 10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7" t="30041" r="3022" b="46983"/>
          <a:stretch/>
        </p:blipFill>
        <p:spPr>
          <a:xfrm>
            <a:off x="197805" y="4265196"/>
            <a:ext cx="309133" cy="2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444499"/>
            <a:ext cx="4225440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444500"/>
            <a:ext cx="4347073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23565" b="46983"/>
          <a:stretch/>
        </p:blipFill>
        <p:spPr>
          <a:xfrm>
            <a:off x="190486" y="444499"/>
            <a:ext cx="316452" cy="281794"/>
          </a:xfrm>
          <a:prstGeom prst="rect">
            <a:avLst/>
          </a:prstGeom>
        </p:spPr>
      </p:pic>
      <p:pic>
        <p:nvPicPr>
          <p:cNvPr id="7" name="Picture 6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52461" r="3022" b="24946"/>
          <a:stretch/>
        </p:blipFill>
        <p:spPr>
          <a:xfrm>
            <a:off x="4635500" y="449208"/>
            <a:ext cx="308629" cy="277085"/>
          </a:xfrm>
          <a:prstGeom prst="rect">
            <a:avLst/>
          </a:prstGeom>
        </p:spPr>
      </p:pic>
      <p:pic>
        <p:nvPicPr>
          <p:cNvPr id="8" name="Picture 7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75054" r="3022" b="3087"/>
          <a:stretch/>
        </p:blipFill>
        <p:spPr>
          <a:xfrm>
            <a:off x="4635500" y="4139369"/>
            <a:ext cx="308629" cy="268086"/>
          </a:xfrm>
          <a:prstGeom prst="rect">
            <a:avLst/>
          </a:prstGeom>
        </p:spPr>
      </p:pic>
      <p:pic>
        <p:nvPicPr>
          <p:cNvPr id="9" name="Picture 8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74684" r="23874" b="3087"/>
          <a:stretch/>
        </p:blipFill>
        <p:spPr>
          <a:xfrm>
            <a:off x="4635500" y="2344683"/>
            <a:ext cx="308629" cy="272628"/>
          </a:xfrm>
          <a:prstGeom prst="rect">
            <a:avLst/>
          </a:prstGeom>
        </p:spPr>
      </p:pic>
      <p:pic>
        <p:nvPicPr>
          <p:cNvPr id="10" name="Picture 9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52461" r="24029" b="24946"/>
          <a:stretch/>
        </p:blipFill>
        <p:spPr>
          <a:xfrm>
            <a:off x="197299" y="2203912"/>
            <a:ext cx="309639" cy="277085"/>
          </a:xfrm>
          <a:prstGeom prst="rect">
            <a:avLst/>
          </a:prstGeom>
        </p:spPr>
      </p:pic>
      <p:pic>
        <p:nvPicPr>
          <p:cNvPr id="11" name="Picture 10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7" t="30041" r="3022" b="46983"/>
          <a:stretch/>
        </p:blipFill>
        <p:spPr>
          <a:xfrm>
            <a:off x="197805" y="4265196"/>
            <a:ext cx="309133" cy="2817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636" y="1777611"/>
            <a:ext cx="1209470" cy="308213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7636" y="3846926"/>
            <a:ext cx="1209470" cy="308213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7636" y="5898657"/>
            <a:ext cx="1209470" cy="308213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2243" y="1940138"/>
            <a:ext cx="1209470" cy="308213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02243" y="3722005"/>
            <a:ext cx="1209470" cy="308213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02243" y="5892986"/>
            <a:ext cx="1209470" cy="308213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444499"/>
            <a:ext cx="4225440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444500"/>
            <a:ext cx="4347073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23565" b="46983"/>
          <a:stretch/>
        </p:blipFill>
        <p:spPr>
          <a:xfrm>
            <a:off x="190486" y="444499"/>
            <a:ext cx="316452" cy="281794"/>
          </a:xfrm>
          <a:prstGeom prst="rect">
            <a:avLst/>
          </a:prstGeom>
        </p:spPr>
      </p:pic>
      <p:pic>
        <p:nvPicPr>
          <p:cNvPr id="7" name="Picture 6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52461" r="3022" b="24946"/>
          <a:stretch/>
        </p:blipFill>
        <p:spPr>
          <a:xfrm>
            <a:off x="4635500" y="449208"/>
            <a:ext cx="308629" cy="277085"/>
          </a:xfrm>
          <a:prstGeom prst="rect">
            <a:avLst/>
          </a:prstGeom>
        </p:spPr>
      </p:pic>
      <p:pic>
        <p:nvPicPr>
          <p:cNvPr id="8" name="Picture 7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75054" r="3022" b="3087"/>
          <a:stretch/>
        </p:blipFill>
        <p:spPr>
          <a:xfrm>
            <a:off x="4635500" y="4139369"/>
            <a:ext cx="308629" cy="268086"/>
          </a:xfrm>
          <a:prstGeom prst="rect">
            <a:avLst/>
          </a:prstGeom>
        </p:spPr>
      </p:pic>
      <p:pic>
        <p:nvPicPr>
          <p:cNvPr id="9" name="Picture 8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74684" r="23874" b="3087"/>
          <a:stretch/>
        </p:blipFill>
        <p:spPr>
          <a:xfrm>
            <a:off x="4635500" y="2344683"/>
            <a:ext cx="308629" cy="272628"/>
          </a:xfrm>
          <a:prstGeom prst="rect">
            <a:avLst/>
          </a:prstGeom>
        </p:spPr>
      </p:pic>
      <p:pic>
        <p:nvPicPr>
          <p:cNvPr id="10" name="Picture 9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52461" r="24029" b="24946"/>
          <a:stretch/>
        </p:blipFill>
        <p:spPr>
          <a:xfrm>
            <a:off x="197299" y="2203912"/>
            <a:ext cx="309639" cy="277085"/>
          </a:xfrm>
          <a:prstGeom prst="rect">
            <a:avLst/>
          </a:prstGeom>
        </p:spPr>
      </p:pic>
      <p:pic>
        <p:nvPicPr>
          <p:cNvPr id="11" name="Picture 10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7" t="30041" r="3022" b="46983"/>
          <a:stretch/>
        </p:blipFill>
        <p:spPr>
          <a:xfrm>
            <a:off x="197805" y="4265196"/>
            <a:ext cx="309133" cy="2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3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800" y="757930"/>
            <a:ext cx="6371856" cy="13579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3989"/>
            <a:ext cx="6604000" cy="850899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Outline of Today’s Session </a:t>
            </a:r>
            <a:endParaRPr lang="en-US" sz="2800" b="1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9" name="Rectangle 31"/>
          <p:cNvSpPr>
            <a:spLocks noChangeArrowheads="1"/>
          </p:cNvSpPr>
          <p:nvPr/>
        </p:nvSpPr>
        <p:spPr bwMode="auto">
          <a:xfrm>
            <a:off x="177800" y="757930"/>
            <a:ext cx="6450408" cy="56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rgbClr val="000000"/>
                </a:solidFill>
              </a:rPr>
              <a:t>PART 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How do you teach evolution?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rgbClr val="000000"/>
                </a:solidFill>
              </a:rPr>
              <a:t>Why adopt a new approach to evolution education?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PART 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Introduction to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Evo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-Ed Cases.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Explore: How can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Evo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-Ed Cases be integrated into your teaching?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n-US" sz="2400" u="sng" dirty="0">
                <a:solidFill>
                  <a:schemeClr val="bg1">
                    <a:lumMod val="65000"/>
                  </a:schemeClr>
                </a:solidFill>
              </a:rPr>
              <a:t>III:</a:t>
            </a: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Looking ahead!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algn="l">
              <a:spcBef>
                <a:spcPts val="1080"/>
              </a:spcBef>
              <a:buClr>
                <a:srgbClr val="009900"/>
              </a:buClr>
              <a:buSzPct val="60000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Lesson plans, Activities, Innovative Implementation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79" y="1254642"/>
            <a:ext cx="2266507" cy="4048457"/>
            <a:chOff x="6646333" y="2427111"/>
            <a:chExt cx="2307282" cy="3765327"/>
          </a:xfrm>
        </p:grpSpPr>
        <p:pic>
          <p:nvPicPr>
            <p:cNvPr id="4" name="Picture 3" descr="splash_pag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6" t="30041" r="3022" b="3087"/>
            <a:stretch/>
          </p:blipFill>
          <p:spPr>
            <a:xfrm>
              <a:off x="6646333" y="3141270"/>
              <a:ext cx="2300111" cy="3051168"/>
            </a:xfrm>
            <a:prstGeom prst="rect">
              <a:avLst/>
            </a:prstGeom>
          </p:spPr>
        </p:pic>
        <p:pic>
          <p:nvPicPr>
            <p:cNvPr id="2" name="Picture 1" descr="evo-ed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333" y="2427111"/>
              <a:ext cx="2307282" cy="71415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909673" y="5407916"/>
            <a:ext cx="176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www.evo-ed.org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9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444499"/>
            <a:ext cx="4225440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444500"/>
            <a:ext cx="4347073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23565" b="46983"/>
          <a:stretch/>
        </p:blipFill>
        <p:spPr>
          <a:xfrm>
            <a:off x="190486" y="444499"/>
            <a:ext cx="316452" cy="281794"/>
          </a:xfrm>
          <a:prstGeom prst="rect">
            <a:avLst/>
          </a:prstGeom>
        </p:spPr>
      </p:pic>
      <p:pic>
        <p:nvPicPr>
          <p:cNvPr id="7" name="Picture 6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52461" r="3022" b="24946"/>
          <a:stretch/>
        </p:blipFill>
        <p:spPr>
          <a:xfrm>
            <a:off x="4635500" y="449208"/>
            <a:ext cx="308629" cy="277085"/>
          </a:xfrm>
          <a:prstGeom prst="rect">
            <a:avLst/>
          </a:prstGeom>
        </p:spPr>
      </p:pic>
      <p:pic>
        <p:nvPicPr>
          <p:cNvPr id="10" name="Picture 9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52461" r="24029" b="24946"/>
          <a:stretch/>
        </p:blipFill>
        <p:spPr>
          <a:xfrm>
            <a:off x="197299" y="2203912"/>
            <a:ext cx="309639" cy="277085"/>
          </a:xfrm>
          <a:prstGeom prst="rect">
            <a:avLst/>
          </a:prstGeom>
        </p:spPr>
      </p:pic>
      <p:pic>
        <p:nvPicPr>
          <p:cNvPr id="11" name="Picture 10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7" t="30041" r="3022" b="46983"/>
          <a:stretch/>
        </p:blipFill>
        <p:spPr>
          <a:xfrm>
            <a:off x="197805" y="4265196"/>
            <a:ext cx="309133" cy="2817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16144" y="1434711"/>
            <a:ext cx="1209470" cy="387843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16144" y="3504026"/>
            <a:ext cx="1209470" cy="387843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16144" y="5555757"/>
            <a:ext cx="1209470" cy="387843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75054" r="3022" b="3087"/>
          <a:stretch/>
        </p:blipFill>
        <p:spPr>
          <a:xfrm>
            <a:off x="4635500" y="4139369"/>
            <a:ext cx="308629" cy="268086"/>
          </a:xfrm>
          <a:prstGeom prst="rect">
            <a:avLst/>
          </a:prstGeom>
        </p:spPr>
      </p:pic>
      <p:pic>
        <p:nvPicPr>
          <p:cNvPr id="20" name="Picture 19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74684" r="23874" b="3087"/>
          <a:stretch/>
        </p:blipFill>
        <p:spPr>
          <a:xfrm>
            <a:off x="4635500" y="2344683"/>
            <a:ext cx="308629" cy="2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444499"/>
            <a:ext cx="4225440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444500"/>
            <a:ext cx="4347073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23565" b="46983"/>
          <a:stretch/>
        </p:blipFill>
        <p:spPr>
          <a:xfrm>
            <a:off x="190486" y="444499"/>
            <a:ext cx="316452" cy="281794"/>
          </a:xfrm>
          <a:prstGeom prst="rect">
            <a:avLst/>
          </a:prstGeom>
        </p:spPr>
      </p:pic>
      <p:pic>
        <p:nvPicPr>
          <p:cNvPr id="7" name="Picture 6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52461" r="3022" b="24946"/>
          <a:stretch/>
        </p:blipFill>
        <p:spPr>
          <a:xfrm>
            <a:off x="4635500" y="449208"/>
            <a:ext cx="308629" cy="277085"/>
          </a:xfrm>
          <a:prstGeom prst="rect">
            <a:avLst/>
          </a:prstGeom>
        </p:spPr>
      </p:pic>
      <p:pic>
        <p:nvPicPr>
          <p:cNvPr id="8" name="Picture 7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75054" r="3022" b="3087"/>
          <a:stretch/>
        </p:blipFill>
        <p:spPr>
          <a:xfrm>
            <a:off x="4635500" y="4139369"/>
            <a:ext cx="308629" cy="268086"/>
          </a:xfrm>
          <a:prstGeom prst="rect">
            <a:avLst/>
          </a:prstGeom>
        </p:spPr>
      </p:pic>
      <p:pic>
        <p:nvPicPr>
          <p:cNvPr id="9" name="Picture 8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74684" r="23874" b="3087"/>
          <a:stretch/>
        </p:blipFill>
        <p:spPr>
          <a:xfrm>
            <a:off x="4635500" y="2344683"/>
            <a:ext cx="308629" cy="272628"/>
          </a:xfrm>
          <a:prstGeom prst="rect">
            <a:avLst/>
          </a:prstGeom>
        </p:spPr>
      </p:pic>
      <p:pic>
        <p:nvPicPr>
          <p:cNvPr id="10" name="Picture 9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52461" r="24029" b="24946"/>
          <a:stretch/>
        </p:blipFill>
        <p:spPr>
          <a:xfrm>
            <a:off x="197299" y="2203912"/>
            <a:ext cx="309639" cy="277085"/>
          </a:xfrm>
          <a:prstGeom prst="rect">
            <a:avLst/>
          </a:prstGeom>
        </p:spPr>
      </p:pic>
      <p:pic>
        <p:nvPicPr>
          <p:cNvPr id="11" name="Picture 10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7" t="30041" r="3022" b="46983"/>
          <a:stretch/>
        </p:blipFill>
        <p:spPr>
          <a:xfrm>
            <a:off x="197805" y="4265196"/>
            <a:ext cx="309133" cy="2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444499"/>
            <a:ext cx="4225440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444500"/>
            <a:ext cx="4347073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23565" b="46983"/>
          <a:stretch/>
        </p:blipFill>
        <p:spPr>
          <a:xfrm>
            <a:off x="190486" y="444499"/>
            <a:ext cx="316452" cy="281794"/>
          </a:xfrm>
          <a:prstGeom prst="rect">
            <a:avLst/>
          </a:prstGeom>
        </p:spPr>
      </p:pic>
      <p:pic>
        <p:nvPicPr>
          <p:cNvPr id="7" name="Picture 6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52461" r="3022" b="24946"/>
          <a:stretch/>
        </p:blipFill>
        <p:spPr>
          <a:xfrm>
            <a:off x="4635500" y="449208"/>
            <a:ext cx="308629" cy="277085"/>
          </a:xfrm>
          <a:prstGeom prst="rect">
            <a:avLst/>
          </a:prstGeom>
        </p:spPr>
      </p:pic>
      <p:pic>
        <p:nvPicPr>
          <p:cNvPr id="10" name="Picture 9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52461" r="24029" b="24946"/>
          <a:stretch/>
        </p:blipFill>
        <p:spPr>
          <a:xfrm>
            <a:off x="197299" y="2203912"/>
            <a:ext cx="309639" cy="277085"/>
          </a:xfrm>
          <a:prstGeom prst="rect">
            <a:avLst/>
          </a:prstGeom>
        </p:spPr>
      </p:pic>
      <p:pic>
        <p:nvPicPr>
          <p:cNvPr id="11" name="Picture 10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7" t="30041" r="3022" b="46983"/>
          <a:stretch/>
        </p:blipFill>
        <p:spPr>
          <a:xfrm>
            <a:off x="197805" y="4265196"/>
            <a:ext cx="309133" cy="2817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61368" y="1438276"/>
            <a:ext cx="1536974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61368" y="3507591"/>
            <a:ext cx="1536974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61368" y="5559322"/>
            <a:ext cx="1536974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12298" y="3379549"/>
            <a:ext cx="1536974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2298" y="5550530"/>
            <a:ext cx="1536974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75054" r="3022" b="3087"/>
          <a:stretch/>
        </p:blipFill>
        <p:spPr>
          <a:xfrm>
            <a:off x="4635500" y="4139369"/>
            <a:ext cx="308629" cy="268086"/>
          </a:xfrm>
          <a:prstGeom prst="rect">
            <a:avLst/>
          </a:prstGeom>
        </p:spPr>
      </p:pic>
      <p:pic>
        <p:nvPicPr>
          <p:cNvPr id="23" name="Picture 22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74684" r="23874" b="3087"/>
          <a:stretch/>
        </p:blipFill>
        <p:spPr>
          <a:xfrm>
            <a:off x="4635500" y="2344683"/>
            <a:ext cx="308629" cy="2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444499"/>
            <a:ext cx="4225440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444500"/>
            <a:ext cx="4347073" cy="575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30041" r="23565" b="46983"/>
          <a:stretch/>
        </p:blipFill>
        <p:spPr>
          <a:xfrm>
            <a:off x="190486" y="444499"/>
            <a:ext cx="316452" cy="281794"/>
          </a:xfrm>
          <a:prstGeom prst="rect">
            <a:avLst/>
          </a:prstGeom>
        </p:spPr>
      </p:pic>
      <p:pic>
        <p:nvPicPr>
          <p:cNvPr id="7" name="Picture 6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52461" r="3022" b="24946"/>
          <a:stretch/>
        </p:blipFill>
        <p:spPr>
          <a:xfrm>
            <a:off x="4635500" y="449208"/>
            <a:ext cx="308629" cy="277085"/>
          </a:xfrm>
          <a:prstGeom prst="rect">
            <a:avLst/>
          </a:prstGeom>
        </p:spPr>
      </p:pic>
      <p:pic>
        <p:nvPicPr>
          <p:cNvPr id="10" name="Picture 9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52461" r="24029" b="24946"/>
          <a:stretch/>
        </p:blipFill>
        <p:spPr>
          <a:xfrm>
            <a:off x="197299" y="2203912"/>
            <a:ext cx="309639" cy="277085"/>
          </a:xfrm>
          <a:prstGeom prst="rect">
            <a:avLst/>
          </a:prstGeom>
        </p:spPr>
      </p:pic>
      <p:pic>
        <p:nvPicPr>
          <p:cNvPr id="11" name="Picture 10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7" t="30041" r="3022" b="46983"/>
          <a:stretch/>
        </p:blipFill>
        <p:spPr>
          <a:xfrm>
            <a:off x="197805" y="4265196"/>
            <a:ext cx="309133" cy="281793"/>
          </a:xfrm>
          <a:prstGeom prst="rect">
            <a:avLst/>
          </a:prstGeom>
        </p:spPr>
      </p:pic>
      <p:pic>
        <p:nvPicPr>
          <p:cNvPr id="22" name="Picture 21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1" t="75054" r="3022" b="3087"/>
          <a:stretch/>
        </p:blipFill>
        <p:spPr>
          <a:xfrm>
            <a:off x="4635500" y="4139369"/>
            <a:ext cx="308629" cy="268086"/>
          </a:xfrm>
          <a:prstGeom prst="rect">
            <a:avLst/>
          </a:prstGeom>
        </p:spPr>
      </p:pic>
      <p:pic>
        <p:nvPicPr>
          <p:cNvPr id="23" name="Picture 22" descr="splash_pag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74684" r="23874" b="3087"/>
          <a:stretch/>
        </p:blipFill>
        <p:spPr>
          <a:xfrm>
            <a:off x="4635500" y="2344683"/>
            <a:ext cx="308629" cy="2726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4355" y="2075527"/>
            <a:ext cx="4262717" cy="255454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smtClean="0"/>
              <a:t>What’s Next?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95905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" y="436597"/>
            <a:ext cx="9006414" cy="5894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149" y="1562324"/>
            <a:ext cx="1536974" cy="3221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89149" y="1527599"/>
            <a:ext cx="1536974" cy="38686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" y="436597"/>
            <a:ext cx="9006414" cy="5894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149" y="1562324"/>
            <a:ext cx="1536974" cy="3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010" y="1118244"/>
            <a:ext cx="2458720" cy="29405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Additional Cases?</a:t>
            </a:r>
            <a:endParaRPr lang="en-US" sz="2000" b="0" dirty="0"/>
          </a:p>
        </p:txBody>
      </p:sp>
      <p:pic>
        <p:nvPicPr>
          <p:cNvPr id="9" name="Picture 8" descr="short115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80" y="98597"/>
            <a:ext cx="4030127" cy="10299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29403" y="5445303"/>
            <a:ext cx="1672437" cy="1346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31395" y="5445304"/>
            <a:ext cx="1672437" cy="1346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7case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13" y="1412297"/>
            <a:ext cx="2944964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010" y="1118244"/>
            <a:ext cx="2458720" cy="29405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Additional Cases?</a:t>
            </a:r>
            <a:endParaRPr lang="en-US" sz="2000" b="0" dirty="0"/>
          </a:p>
        </p:txBody>
      </p:sp>
      <p:pic>
        <p:nvPicPr>
          <p:cNvPr id="9" name="Picture 8" descr="short115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80" y="98597"/>
            <a:ext cx="4030127" cy="1029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084" y="1469205"/>
            <a:ext cx="3013720" cy="52655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29403" y="5445303"/>
            <a:ext cx="1672437" cy="1346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31395" y="5445304"/>
            <a:ext cx="1672437" cy="1346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 flipH="1">
            <a:off x="665163" y="5445304"/>
            <a:ext cx="1814148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chemeClr val="accent2">
              <a:lumMod val="50000"/>
            </a:schemeClr>
          </a:solidFill>
          <a:ln w="28575" cmpd="sng">
            <a:solidFill>
              <a:schemeClr val="bg2">
                <a:lumMod val="25000"/>
              </a:schemeClr>
            </a:solidFill>
          </a:ln>
          <a:effectLst>
            <a:outerShdw blurRad="40000" dist="23000" dir="5400000" rotWithShape="0">
              <a:srgbClr val="777777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Mosquito </a:t>
            </a:r>
            <a:r>
              <a:rPr lang="en-US" smtClean="0"/>
              <a:t>insecticide resistance?</a:t>
            </a:r>
            <a:endParaRPr lang="en-US" i="1" dirty="0"/>
          </a:p>
        </p:txBody>
      </p:sp>
      <p:sp>
        <p:nvSpPr>
          <p:cNvPr id="16" name="Line Callout 1 15"/>
          <p:cNvSpPr/>
          <p:nvPr/>
        </p:nvSpPr>
        <p:spPr>
          <a:xfrm>
            <a:off x="6830462" y="5445303"/>
            <a:ext cx="1950723" cy="1060713"/>
          </a:xfrm>
          <a:prstGeom prst="borderCallout1">
            <a:avLst>
              <a:gd name="adj1" fmla="val 49013"/>
              <a:gd name="adj2" fmla="val -136"/>
              <a:gd name="adj3" fmla="val 61184"/>
              <a:gd name="adj4" fmla="val -36694"/>
            </a:avLst>
          </a:prstGeom>
          <a:solidFill>
            <a:srgbClr val="D99DD9"/>
          </a:solidFill>
          <a:ln w="28575" cmpd="sng">
            <a:solidFill>
              <a:srgbClr val="FB65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2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Directions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276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 a classroom activity using the cases.</a:t>
            </a:r>
          </a:p>
          <a:p>
            <a:pPr lvl="1"/>
            <a:r>
              <a:rPr lang="en-US" dirty="0" smtClean="0"/>
              <a:t>Incorporate research data into the </a:t>
            </a:r>
            <a:r>
              <a:rPr lang="en-US" dirty="0"/>
              <a:t>activity.</a:t>
            </a:r>
          </a:p>
          <a:p>
            <a:r>
              <a:rPr lang="en-US" dirty="0" smtClean="0"/>
              <a:t>Storyboard </a:t>
            </a:r>
            <a:r>
              <a:rPr lang="en-US" dirty="0" smtClean="0"/>
              <a:t>an idea for a new game or sim.</a:t>
            </a:r>
          </a:p>
          <a:p>
            <a:r>
              <a:rPr lang="en-US" dirty="0" smtClean="0"/>
              <a:t>Create a homework activity that guides </a:t>
            </a:r>
            <a:br>
              <a:rPr lang="en-US" dirty="0" smtClean="0"/>
            </a:br>
            <a:r>
              <a:rPr lang="en-US" dirty="0" smtClean="0"/>
              <a:t>students through one of the cases.</a:t>
            </a:r>
          </a:p>
          <a:p>
            <a:r>
              <a:rPr lang="en-US" dirty="0" smtClean="0"/>
              <a:t>Write a new NCCSTS Case Study.</a:t>
            </a:r>
          </a:p>
          <a:p>
            <a:r>
              <a:rPr lang="en-US" dirty="0" smtClean="0"/>
              <a:t>Design </a:t>
            </a:r>
            <a:r>
              <a:rPr lang="en-US" dirty="0" smtClean="0"/>
              <a:t>a lesson plan.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ap </a:t>
            </a:r>
            <a:r>
              <a:rPr lang="en-US" dirty="0" smtClean="0"/>
              <a:t>out a pathway through one of the cases.</a:t>
            </a:r>
          </a:p>
          <a:p>
            <a:r>
              <a:rPr lang="en-US" dirty="0" smtClean="0"/>
              <a:t>Synthesize existing research to describe a new case of trait evolution.</a:t>
            </a:r>
          </a:p>
          <a:p>
            <a:r>
              <a:rPr lang="en-US" dirty="0" smtClean="0"/>
              <a:t>Publish your resources!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01420" y="6174105"/>
            <a:ext cx="6842760" cy="607695"/>
            <a:chOff x="0" y="0"/>
            <a:chExt cx="6842760" cy="607695"/>
          </a:xfrm>
        </p:grpSpPr>
        <p:pic>
          <p:nvPicPr>
            <p:cNvPr id="5" name="Picture 4" descr="C:\Users\PWhite\AppData\Local\Temp\SNAGHTML1c92d14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0"/>
              <a:ext cx="3870960" cy="607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:\Users\PWhite\AppData\Local\Temp\SNAGHTML20254d2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20365" cy="5372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2559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2551836" y="2497978"/>
            <a:ext cx="68580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evolution</a:t>
            </a:r>
            <a:endParaRPr lang="en-US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3154944" y="601579"/>
            <a:ext cx="5828629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0"/>
              </a:spcBef>
            </a:pPr>
            <a:r>
              <a:rPr lang="en-US" sz="3200" dirty="0" smtClean="0">
                <a:sym typeface="Wingdings"/>
              </a:rPr>
              <a:t>Ecology</a:t>
            </a:r>
            <a:endParaRPr lang="en-US" sz="3200" dirty="0"/>
          </a:p>
          <a:p>
            <a:pPr algn="l">
              <a:spcBef>
                <a:spcPts val="1000"/>
              </a:spcBef>
            </a:pPr>
            <a:r>
              <a:rPr lang="en-US" sz="3200" dirty="0" smtClean="0">
                <a:sym typeface="Wingdings"/>
              </a:rPr>
              <a:t>Molecular Genetics</a:t>
            </a:r>
            <a:endParaRPr lang="en-US" sz="3200" dirty="0"/>
          </a:p>
          <a:p>
            <a:pPr algn="l">
              <a:spcBef>
                <a:spcPts val="1000"/>
              </a:spcBef>
            </a:pPr>
            <a:r>
              <a:rPr lang="en-US" sz="3200" dirty="0" smtClean="0">
                <a:sym typeface="Wingdings"/>
              </a:rPr>
              <a:t>Population Biology</a:t>
            </a:r>
            <a:endParaRPr lang="en-US" sz="3200" dirty="0"/>
          </a:p>
          <a:p>
            <a:pPr algn="l">
              <a:spcBef>
                <a:spcPts val="1000"/>
              </a:spcBef>
            </a:pPr>
            <a:r>
              <a:rPr lang="en-US" sz="3200" dirty="0" smtClean="0">
                <a:sym typeface="Wingdings"/>
              </a:rPr>
              <a:t>Cell Biology</a:t>
            </a:r>
            <a:endParaRPr lang="en-US" sz="3200" dirty="0"/>
          </a:p>
          <a:p>
            <a:pPr algn="l">
              <a:spcBef>
                <a:spcPts val="1000"/>
              </a:spcBef>
            </a:pPr>
            <a:r>
              <a:rPr lang="en-US" sz="3200" dirty="0" smtClean="0">
                <a:sym typeface="Wingdings"/>
              </a:rPr>
              <a:t>Virology</a:t>
            </a:r>
            <a:endParaRPr lang="en-US" sz="3200" dirty="0"/>
          </a:p>
          <a:p>
            <a:pPr algn="l">
              <a:spcBef>
                <a:spcPts val="1000"/>
              </a:spcBef>
            </a:pPr>
            <a:r>
              <a:rPr lang="en-US" sz="3200" dirty="0" smtClean="0">
                <a:sym typeface="Wingdings"/>
              </a:rPr>
              <a:t>Phylogenetics</a:t>
            </a:r>
            <a:endParaRPr lang="en-US" sz="3200" dirty="0"/>
          </a:p>
          <a:p>
            <a:pPr algn="l">
              <a:spcBef>
                <a:spcPts val="1000"/>
              </a:spcBef>
            </a:pPr>
            <a:r>
              <a:rPr lang="en-US" sz="3200" dirty="0" smtClean="0">
                <a:sym typeface="Wingdings"/>
              </a:rPr>
              <a:t>Medicine</a:t>
            </a:r>
            <a:endParaRPr lang="en-US" sz="3200" dirty="0"/>
          </a:p>
          <a:p>
            <a:pPr algn="l">
              <a:spcBef>
                <a:spcPts val="1000"/>
              </a:spcBef>
            </a:pPr>
            <a:r>
              <a:rPr lang="en-US" sz="3200" dirty="0" smtClean="0">
                <a:sym typeface="Wingdings"/>
              </a:rPr>
              <a:t>Biogeography</a:t>
            </a:r>
            <a:endParaRPr lang="en-US" sz="3200" dirty="0">
              <a:sym typeface="Wingdings"/>
            </a:endParaRPr>
          </a:p>
          <a:p>
            <a:pPr algn="l">
              <a:spcBef>
                <a:spcPts val="1000"/>
              </a:spcBef>
            </a:pPr>
            <a:r>
              <a:rPr lang="en-US" sz="3200" dirty="0" smtClean="0"/>
              <a:t>Developmental Biology</a:t>
            </a:r>
            <a:endParaRPr lang="en-US" sz="32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657682" y="5831304"/>
            <a:ext cx="1497262" cy="0"/>
          </a:xfrm>
          <a:prstGeom prst="line">
            <a:avLst/>
          </a:prstGeom>
          <a:ln w="50800"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71051" y="5221704"/>
            <a:ext cx="1497262" cy="0"/>
          </a:xfrm>
          <a:prstGeom prst="line">
            <a:avLst/>
          </a:prstGeom>
          <a:ln w="50800"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71051" y="4612104"/>
            <a:ext cx="1497262" cy="0"/>
          </a:xfrm>
          <a:prstGeom prst="line">
            <a:avLst/>
          </a:prstGeom>
          <a:ln w="50800"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71051" y="3405606"/>
            <a:ext cx="1497262" cy="0"/>
          </a:xfrm>
          <a:prstGeom prst="line">
            <a:avLst/>
          </a:prstGeom>
          <a:ln w="50800"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671051" y="3977104"/>
            <a:ext cx="1497262" cy="0"/>
          </a:xfrm>
          <a:prstGeom prst="line">
            <a:avLst/>
          </a:prstGeom>
          <a:ln w="50800"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71051" y="2719804"/>
            <a:ext cx="1497262" cy="0"/>
          </a:xfrm>
          <a:prstGeom prst="line">
            <a:avLst/>
          </a:prstGeom>
          <a:ln w="50800"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71051" y="2122904"/>
            <a:ext cx="1497262" cy="0"/>
          </a:xfrm>
          <a:prstGeom prst="line">
            <a:avLst/>
          </a:prstGeom>
          <a:ln w="50800"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38964" y="1526004"/>
            <a:ext cx="1497262" cy="0"/>
          </a:xfrm>
          <a:prstGeom prst="line">
            <a:avLst/>
          </a:prstGeom>
          <a:ln w="50800"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38964" y="878304"/>
            <a:ext cx="1497262" cy="0"/>
          </a:xfrm>
          <a:prstGeom prst="line">
            <a:avLst/>
          </a:prstGeom>
          <a:ln w="50800"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5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93183"/>
            <a:ext cx="8635999" cy="6731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The Two-Track Problem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3" name="Picture 2" descr="eeo_tabl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9144000" cy="3679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887" y="5909789"/>
            <a:ext cx="398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alibri"/>
                <a:cs typeface="Calibri"/>
              </a:rPr>
              <a:t>From: White et al. 2013. Integrative Cases for Teaching Evolution, </a:t>
            </a:r>
            <a:r>
              <a:rPr lang="en-US" i="1" dirty="0">
                <a:latin typeface="Calibri"/>
                <a:cs typeface="Calibri"/>
              </a:rPr>
              <a:t>Evolution: Education and </a:t>
            </a:r>
            <a:r>
              <a:rPr lang="en-US" i="1" dirty="0" smtClean="0">
                <a:latin typeface="Calibri"/>
                <a:cs typeface="Calibri"/>
              </a:rPr>
              <a:t>Outreach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6:17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68800" y="1930400"/>
            <a:ext cx="0" cy="3073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05102" y="3009900"/>
            <a:ext cx="6477000" cy="762002"/>
          </a:xfrm>
        </p:spPr>
        <p:txBody>
          <a:bodyPr/>
          <a:lstStyle/>
          <a:p>
            <a:r>
              <a:rPr lang="en-US" dirty="0" smtClean="0"/>
              <a:t>Trait Evolution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0" y="533400"/>
            <a:ext cx="2819400" cy="457200"/>
          </a:xfr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 smtClean="0"/>
              <a:t>Genetic Mutation</a:t>
            </a:r>
            <a:endParaRPr lang="en-US" sz="2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1371600"/>
            <a:ext cx="2819400" cy="457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Protein Function</a:t>
            </a:r>
            <a:endParaRPr lang="en-US" sz="2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2209800"/>
            <a:ext cx="2819400" cy="9144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Sub-Cellular Biological Processes</a:t>
            </a:r>
            <a:endParaRPr lang="en-US" sz="2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3505200"/>
            <a:ext cx="2819400" cy="457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Novel Phenotype</a:t>
            </a:r>
            <a:endParaRPr lang="en-US" sz="25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5400" y="4343400"/>
            <a:ext cx="2819400" cy="457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Selection!</a:t>
            </a:r>
            <a:endParaRPr lang="en-US" sz="25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5181600"/>
            <a:ext cx="2819400" cy="1219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Population/ Community Consequences</a:t>
            </a:r>
            <a:endParaRPr lang="en-US" sz="25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9906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18288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31242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39624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48006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4191000" y="457200"/>
            <a:ext cx="838200" cy="6019800"/>
          </a:xfrm>
          <a:prstGeom prst="rightBrace">
            <a:avLst>
              <a:gd name="adj1" fmla="val 21591"/>
              <a:gd name="adj2" fmla="val 50000"/>
            </a:avLst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24400" y="3048000"/>
            <a:ext cx="4191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smtClean="0"/>
              <a:t>EVOLUTION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95" y="311485"/>
            <a:ext cx="3850105" cy="9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05102" y="3009900"/>
            <a:ext cx="6477000" cy="762002"/>
          </a:xfrm>
        </p:spPr>
        <p:txBody>
          <a:bodyPr/>
          <a:lstStyle/>
          <a:p>
            <a:r>
              <a:rPr lang="en-US" dirty="0" smtClean="0"/>
              <a:t>Trait Evolution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0" y="533400"/>
            <a:ext cx="2819400" cy="457200"/>
          </a:xfr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 smtClean="0"/>
              <a:t>Genetic Mutation</a:t>
            </a:r>
            <a:endParaRPr lang="en-US" sz="2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3505200"/>
            <a:ext cx="2819400" cy="457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Novel Phenotype</a:t>
            </a:r>
            <a:endParaRPr lang="en-US" sz="25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5400" y="4343400"/>
            <a:ext cx="2819400" cy="457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Selection!</a:t>
            </a:r>
            <a:endParaRPr lang="en-US" sz="25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5181600"/>
            <a:ext cx="2819400" cy="1219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Population/ Community Consequences</a:t>
            </a:r>
            <a:endParaRPr lang="en-US" sz="25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9906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31242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39624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48006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4191000" y="457200"/>
            <a:ext cx="838200" cy="6019800"/>
          </a:xfrm>
          <a:prstGeom prst="rightBrace">
            <a:avLst>
              <a:gd name="adj1" fmla="val 21591"/>
              <a:gd name="adj2" fmla="val 50000"/>
            </a:avLst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24400" y="3048000"/>
            <a:ext cx="4191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smtClean="0"/>
              <a:t>EVOLUTION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short115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95" y="311485"/>
            <a:ext cx="3850105" cy="98391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667000" y="1295400"/>
            <a:ext cx="0" cy="5761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7000" y="1871579"/>
            <a:ext cx="0" cy="5761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7000" y="2447758"/>
            <a:ext cx="0" cy="6764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1295400" y="1371600"/>
            <a:ext cx="2819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Protein Function</a:t>
            </a:r>
            <a:endParaRPr lang="en-US" sz="25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295400" y="2209800"/>
            <a:ext cx="2819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Sub-Cellular Biological Processes</a:t>
            </a:r>
            <a:endParaRPr lang="en-US" sz="25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67000" y="18288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29348</TotalTime>
  <Words>1232</Words>
  <Application>Microsoft Macintosh PowerPoint</Application>
  <PresentationFormat>Overhead</PresentationFormat>
  <Paragraphs>262</Paragraphs>
  <Slides>59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Custom Design</vt:lpstr>
      <vt:lpstr>Evo-ED Cases - A Case-based  Integrative Approach to Teaching Evolution</vt:lpstr>
      <vt:lpstr>Outcomes for Today’s Session </vt:lpstr>
      <vt:lpstr>Outline of Today’s Session </vt:lpstr>
      <vt:lpstr>Outline of Today’s Session </vt:lpstr>
      <vt:lpstr>Outline of Today’s Session </vt:lpstr>
      <vt:lpstr>PowerPoint Presentation</vt:lpstr>
      <vt:lpstr>The Two-Track Problem</vt:lpstr>
      <vt:lpstr>Trait Evolution</vt:lpstr>
      <vt:lpstr>Trait Evolution</vt:lpstr>
      <vt:lpstr>What is a protein?</vt:lpstr>
      <vt:lpstr>What is a protein?</vt:lpstr>
      <vt:lpstr>What is a protein?</vt:lpstr>
      <vt:lpstr>Trait Evolution</vt:lpstr>
      <vt:lpstr>Outline of Today’s Session </vt:lpstr>
      <vt:lpstr>PowerPoint Presentation</vt:lpstr>
      <vt:lpstr>PowerPoint Presentation</vt:lpstr>
      <vt:lpstr>What is a CASE?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NCCSTS – Case Study </vt:lpstr>
      <vt:lpstr>Question Guide</vt:lpstr>
      <vt:lpstr>Outline of Today’s Session </vt:lpstr>
      <vt:lpstr>Outline of Today’s Session </vt:lpstr>
      <vt:lpstr>Outline of Today’s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Directions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BIOLOGY 2002</dc:title>
  <dc:creator>Jennie Burger</dc:creator>
  <cp:lastModifiedBy>Jim Smith</cp:lastModifiedBy>
  <cp:revision>1924</cp:revision>
  <cp:lastPrinted>2017-07-23T17:23:47Z</cp:lastPrinted>
  <dcterms:created xsi:type="dcterms:W3CDTF">2012-07-07T13:18:50Z</dcterms:created>
  <dcterms:modified xsi:type="dcterms:W3CDTF">2018-06-19T06:15:19Z</dcterms:modified>
</cp:coreProperties>
</file>