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61" r:id="rId6"/>
    <p:sldId id="259" r:id="rId7"/>
    <p:sldId id="264" r:id="rId8"/>
    <p:sldId id="263" r:id="rId9"/>
    <p:sldId id="265"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2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5" d="100"/>
          <a:sy n="65" d="100"/>
        </p:scale>
        <p:origin x="76" y="1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C5E19A-0092-48A1-9FB9-901E47AC7FE9}" type="datetimeFigureOut">
              <a:rPr lang="en-US" smtClean="0"/>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204889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C5E19A-0092-48A1-9FB9-901E47AC7FE9}" type="datetimeFigureOut">
              <a:rPr lang="en-US" smtClean="0"/>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212346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C5E19A-0092-48A1-9FB9-901E47AC7FE9}" type="datetimeFigureOut">
              <a:rPr lang="en-US" smtClean="0"/>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762832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C5E19A-0092-48A1-9FB9-901E47AC7FE9}" type="datetimeFigureOut">
              <a:rPr lang="en-US" smtClean="0"/>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1099192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C5E19A-0092-48A1-9FB9-901E47AC7FE9}" type="datetimeFigureOut">
              <a:rPr lang="en-US" smtClean="0"/>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287841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C5E19A-0092-48A1-9FB9-901E47AC7FE9}" type="datetimeFigureOut">
              <a:rPr lang="en-US" smtClean="0"/>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180025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C5E19A-0092-48A1-9FB9-901E47AC7FE9}" type="datetimeFigureOut">
              <a:rPr lang="en-US" smtClean="0"/>
              <a:t>6/27/2018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772136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C5E19A-0092-48A1-9FB9-901E47AC7FE9}" type="datetimeFigureOut">
              <a:rPr lang="en-US" smtClean="0"/>
              <a:t>6/27/2018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5032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5E19A-0092-48A1-9FB9-901E47AC7FE9}" type="datetimeFigureOut">
              <a:rPr lang="en-US" smtClean="0"/>
              <a:t>6/27/2018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2143871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C5E19A-0092-48A1-9FB9-901E47AC7FE9}" type="datetimeFigureOut">
              <a:rPr lang="en-US" smtClean="0"/>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1399023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C5E19A-0092-48A1-9FB9-901E47AC7FE9}" type="datetimeFigureOut">
              <a:rPr lang="en-US" smtClean="0"/>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1314658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5E19A-0092-48A1-9FB9-901E47AC7FE9}" type="datetimeFigureOut">
              <a:rPr lang="en-US" smtClean="0"/>
              <a:t>6/27/2018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C7549-BDCC-49E9-B148-74F4EBF6CC68}" type="slidenum">
              <a:rPr lang="en-US" smtClean="0"/>
              <a:t>‹#›</a:t>
            </a:fld>
            <a:endParaRPr lang="en-US"/>
          </a:p>
        </p:txBody>
      </p:sp>
    </p:spTree>
    <p:extLst>
      <p:ext uri="{BB962C8B-B14F-4D97-AF65-F5344CB8AC3E}">
        <p14:creationId xmlns:p14="http://schemas.microsoft.com/office/powerpoint/2010/main" val="293215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colorado.edu/accessibility/resources/creating-accessible-content/universal-design-measures-checklist-microsoft-powerpoint" TargetMode="External"/><Relationship Id="rId2" Type="http://schemas.openxmlformats.org/officeDocument/2006/relationships/hyperlink" Target="https://www.collegestar.org/modules/when-lecture-is-necessary#objectives" TargetMode="External"/><Relationship Id="rId1" Type="http://schemas.openxmlformats.org/officeDocument/2006/relationships/slideLayout" Target="../slideLayouts/slideLayout2.xml"/><Relationship Id="rId5" Type="http://schemas.openxmlformats.org/officeDocument/2006/relationships/hyperlink" Target="http://deaftec.org/classact/challenges/teaching/visuals" TargetMode="External"/><Relationship Id="rId4" Type="http://schemas.openxmlformats.org/officeDocument/2006/relationships/hyperlink" Target="https://www.yorksj.ac.uk/media/content-assets/student-services/documents/A-Guide-to-Dyslexia-(PowerPoint)-A5.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2482-8060-4258-A387-66052AA77E6F}"/>
              </a:ext>
            </a:extLst>
          </p:cNvPr>
          <p:cNvSpPr>
            <a:spLocks noGrp="1"/>
          </p:cNvSpPr>
          <p:nvPr>
            <p:ph type="ctrTitle"/>
          </p:nvPr>
        </p:nvSpPr>
        <p:spPr>
          <a:xfrm>
            <a:off x="924560" y="1122363"/>
            <a:ext cx="10424160" cy="2387600"/>
          </a:xfrm>
        </p:spPr>
        <p:txBody>
          <a:bodyPr>
            <a:noAutofit/>
          </a:bodyPr>
          <a:lstStyle/>
          <a:p>
            <a:r>
              <a:rPr lang="en-US" sz="7200" dirty="0">
                <a:solidFill>
                  <a:schemeClr val="accent1">
                    <a:lumMod val="50000"/>
                  </a:schemeClr>
                </a:solidFill>
              </a:rPr>
              <a:t>Universal Design for Learning and Accessibility</a:t>
            </a:r>
          </a:p>
        </p:txBody>
      </p:sp>
    </p:spTree>
    <p:extLst>
      <p:ext uri="{BB962C8B-B14F-4D97-AF65-F5344CB8AC3E}">
        <p14:creationId xmlns:p14="http://schemas.microsoft.com/office/powerpoint/2010/main" val="147317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068A2-C04C-4565-9823-7ACB8D93F1EB}"/>
              </a:ext>
            </a:extLst>
          </p:cNvPr>
          <p:cNvSpPr>
            <a:spLocks noGrp="1"/>
          </p:cNvSpPr>
          <p:nvPr>
            <p:ph type="title"/>
          </p:nvPr>
        </p:nvSpPr>
        <p:spPr>
          <a:xfrm>
            <a:off x="839788" y="365125"/>
            <a:ext cx="10515600" cy="1325563"/>
          </a:xfrm>
        </p:spPr>
        <p:txBody>
          <a:bodyPr/>
          <a:lstStyle/>
          <a:p>
            <a:r>
              <a:rPr lang="en-US">
                <a:solidFill>
                  <a:schemeClr val="accent1">
                    <a:lumMod val="50000"/>
                  </a:schemeClr>
                </a:solidFill>
              </a:rPr>
              <a:t>Disclosure </a:t>
            </a:r>
            <a:r>
              <a:rPr lang="en-US" dirty="0">
                <a:solidFill>
                  <a:schemeClr val="accent1">
                    <a:lumMod val="50000"/>
                  </a:schemeClr>
                </a:solidFill>
              </a:rPr>
              <a:t>and JIT Accommodation </a:t>
            </a:r>
          </a:p>
        </p:txBody>
      </p:sp>
      <p:sp>
        <p:nvSpPr>
          <p:cNvPr id="3" name="Text Placeholder 2">
            <a:extLst>
              <a:ext uri="{FF2B5EF4-FFF2-40B4-BE49-F238E27FC236}">
                <a16:creationId xmlns:a16="http://schemas.microsoft.com/office/drawing/2014/main" id="{B10FD754-B05F-499F-9C90-2EF32393FCBA}"/>
              </a:ext>
            </a:extLst>
          </p:cNvPr>
          <p:cNvSpPr>
            <a:spLocks noGrp="1"/>
          </p:cNvSpPr>
          <p:nvPr>
            <p:ph type="body" idx="1"/>
          </p:nvPr>
        </p:nvSpPr>
        <p:spPr>
          <a:xfrm>
            <a:off x="839788" y="1474687"/>
            <a:ext cx="5157787" cy="823912"/>
          </a:xfrm>
        </p:spPr>
        <p:txBody>
          <a:bodyPr>
            <a:normAutofit/>
          </a:bodyPr>
          <a:lstStyle/>
          <a:p>
            <a:r>
              <a:rPr lang="en-US" sz="3600" dirty="0">
                <a:solidFill>
                  <a:schemeClr val="accent1">
                    <a:lumMod val="50000"/>
                  </a:schemeClr>
                </a:solidFill>
              </a:rPr>
              <a:t>Scenario</a:t>
            </a:r>
          </a:p>
        </p:txBody>
      </p:sp>
      <p:sp>
        <p:nvSpPr>
          <p:cNvPr id="4" name="Content Placeholder 3">
            <a:extLst>
              <a:ext uri="{FF2B5EF4-FFF2-40B4-BE49-F238E27FC236}">
                <a16:creationId xmlns:a16="http://schemas.microsoft.com/office/drawing/2014/main" id="{60A1B42E-19FD-44CF-BE7B-0374B54BF53D}"/>
              </a:ext>
            </a:extLst>
          </p:cNvPr>
          <p:cNvSpPr>
            <a:spLocks noGrp="1"/>
          </p:cNvSpPr>
          <p:nvPr>
            <p:ph sz="half" idx="2"/>
          </p:nvPr>
        </p:nvSpPr>
        <p:spPr/>
        <p:txBody>
          <a:bodyPr>
            <a:normAutofit/>
          </a:bodyPr>
          <a:lstStyle/>
          <a:p>
            <a:r>
              <a:rPr lang="en-US" sz="3200" dirty="0">
                <a:solidFill>
                  <a:schemeClr val="accent1">
                    <a:lumMod val="50000"/>
                  </a:schemeClr>
                </a:solidFill>
              </a:rPr>
              <a:t>The day before Exam 1 a student tells you they require extra exam time and particular lighting conditions</a:t>
            </a:r>
          </a:p>
          <a:p>
            <a:pPr lvl="1"/>
            <a:r>
              <a:rPr lang="en-US" sz="2800" dirty="0">
                <a:solidFill>
                  <a:schemeClr val="accent1">
                    <a:lumMod val="50000"/>
                  </a:schemeClr>
                </a:solidFill>
              </a:rPr>
              <a:t>Triage moment</a:t>
            </a:r>
          </a:p>
          <a:p>
            <a:pPr lvl="1"/>
            <a:r>
              <a:rPr lang="en-US" sz="2800" dirty="0">
                <a:solidFill>
                  <a:schemeClr val="accent1">
                    <a:lumMod val="50000"/>
                  </a:schemeClr>
                </a:solidFill>
              </a:rPr>
              <a:t>Go back in time and use UDL guidelines to make this a non-issue</a:t>
            </a:r>
          </a:p>
        </p:txBody>
      </p:sp>
      <p:sp>
        <p:nvSpPr>
          <p:cNvPr id="5" name="Text Placeholder 4">
            <a:extLst>
              <a:ext uri="{FF2B5EF4-FFF2-40B4-BE49-F238E27FC236}">
                <a16:creationId xmlns:a16="http://schemas.microsoft.com/office/drawing/2014/main" id="{BCAA8D6B-C52C-412F-93F0-41CCACAE53E8}"/>
              </a:ext>
            </a:extLst>
          </p:cNvPr>
          <p:cNvSpPr>
            <a:spLocks noGrp="1"/>
          </p:cNvSpPr>
          <p:nvPr>
            <p:ph type="body" sz="quarter" idx="3"/>
          </p:nvPr>
        </p:nvSpPr>
        <p:spPr>
          <a:xfrm>
            <a:off x="6172200" y="1474687"/>
            <a:ext cx="5183188" cy="823912"/>
          </a:xfrm>
        </p:spPr>
        <p:txBody>
          <a:bodyPr>
            <a:normAutofit/>
          </a:bodyPr>
          <a:lstStyle/>
          <a:p>
            <a:r>
              <a:rPr lang="en-US" sz="3600" dirty="0">
                <a:solidFill>
                  <a:schemeClr val="accent1">
                    <a:lumMod val="50000"/>
                  </a:schemeClr>
                </a:solidFill>
              </a:rPr>
              <a:t>Instructions </a:t>
            </a:r>
          </a:p>
        </p:txBody>
      </p:sp>
      <p:sp>
        <p:nvSpPr>
          <p:cNvPr id="6" name="Content Placeholder 5">
            <a:extLst>
              <a:ext uri="{FF2B5EF4-FFF2-40B4-BE49-F238E27FC236}">
                <a16:creationId xmlns:a16="http://schemas.microsoft.com/office/drawing/2014/main" id="{6B3F5FB6-6008-4898-9490-3EA64A1F0514}"/>
              </a:ext>
            </a:extLst>
          </p:cNvPr>
          <p:cNvSpPr>
            <a:spLocks noGrp="1"/>
          </p:cNvSpPr>
          <p:nvPr>
            <p:ph sz="quarter" idx="4"/>
          </p:nvPr>
        </p:nvSpPr>
        <p:spPr/>
        <p:txBody>
          <a:bodyPr>
            <a:normAutofit/>
          </a:bodyPr>
          <a:lstStyle/>
          <a:p>
            <a:r>
              <a:rPr lang="en-US" dirty="0">
                <a:solidFill>
                  <a:schemeClr val="accent1">
                    <a:lumMod val="50000"/>
                  </a:schemeClr>
                </a:solidFill>
              </a:rPr>
              <a:t>Form small groups (3-4 people)</a:t>
            </a:r>
          </a:p>
          <a:p>
            <a:r>
              <a:rPr lang="en-US" dirty="0">
                <a:solidFill>
                  <a:schemeClr val="accent1">
                    <a:lumMod val="50000"/>
                  </a:schemeClr>
                </a:solidFill>
              </a:rPr>
              <a:t>Discuss what to do NOW</a:t>
            </a:r>
          </a:p>
          <a:p>
            <a:r>
              <a:rPr lang="en-US" dirty="0">
                <a:solidFill>
                  <a:schemeClr val="accent1">
                    <a:lumMod val="50000"/>
                  </a:schemeClr>
                </a:solidFill>
              </a:rPr>
              <a:t>Discuss how to implement UDL from the start to minimize the barrier</a:t>
            </a:r>
          </a:p>
          <a:p>
            <a:r>
              <a:rPr lang="en-US" dirty="0">
                <a:solidFill>
                  <a:schemeClr val="accent1">
                    <a:lumMod val="50000"/>
                  </a:schemeClr>
                </a:solidFill>
              </a:rPr>
              <a:t>Share back to large group</a:t>
            </a:r>
          </a:p>
          <a:p>
            <a:endParaRPr lang="en-US" dirty="0"/>
          </a:p>
        </p:txBody>
      </p:sp>
    </p:spTree>
    <p:extLst>
      <p:ext uri="{BB962C8B-B14F-4D97-AF65-F5344CB8AC3E}">
        <p14:creationId xmlns:p14="http://schemas.microsoft.com/office/powerpoint/2010/main" val="2147843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076BF-46D1-43B2-A65D-A560CCCDD7E1}"/>
              </a:ext>
            </a:extLst>
          </p:cNvPr>
          <p:cNvSpPr>
            <a:spLocks noGrp="1"/>
          </p:cNvSpPr>
          <p:nvPr>
            <p:ph type="title"/>
          </p:nvPr>
        </p:nvSpPr>
        <p:spPr/>
        <p:txBody>
          <a:bodyPr/>
          <a:lstStyle/>
          <a:p>
            <a:r>
              <a:rPr lang="en-US" dirty="0">
                <a:solidFill>
                  <a:schemeClr val="accent1">
                    <a:lumMod val="50000"/>
                  </a:schemeClr>
                </a:solidFill>
              </a:rPr>
              <a:t>Overview</a:t>
            </a:r>
          </a:p>
        </p:txBody>
      </p:sp>
      <p:sp>
        <p:nvSpPr>
          <p:cNvPr id="3" name="Content Placeholder 2">
            <a:extLst>
              <a:ext uri="{FF2B5EF4-FFF2-40B4-BE49-F238E27FC236}">
                <a16:creationId xmlns:a16="http://schemas.microsoft.com/office/drawing/2014/main" id="{70994670-B382-4800-8357-18DF9DE41475}"/>
              </a:ext>
            </a:extLst>
          </p:cNvPr>
          <p:cNvSpPr>
            <a:spLocks noGrp="1"/>
          </p:cNvSpPr>
          <p:nvPr>
            <p:ph idx="1"/>
          </p:nvPr>
        </p:nvSpPr>
        <p:spPr/>
        <p:txBody>
          <a:bodyPr/>
          <a:lstStyle/>
          <a:p>
            <a:r>
              <a:rPr lang="en-US" dirty="0">
                <a:solidFill>
                  <a:schemeClr val="accent1">
                    <a:lumMod val="50000"/>
                  </a:schemeClr>
                </a:solidFill>
              </a:rPr>
              <a:t>Who are we?</a:t>
            </a:r>
          </a:p>
          <a:p>
            <a:endParaRPr lang="en-US" dirty="0">
              <a:solidFill>
                <a:schemeClr val="accent1">
                  <a:lumMod val="50000"/>
                </a:schemeClr>
              </a:solidFill>
            </a:endParaRPr>
          </a:p>
          <a:p>
            <a:r>
              <a:rPr lang="en-US" dirty="0">
                <a:solidFill>
                  <a:schemeClr val="accent1">
                    <a:lumMod val="50000"/>
                  </a:schemeClr>
                </a:solidFill>
              </a:rPr>
              <a:t>Universal Design for Learning</a:t>
            </a:r>
          </a:p>
          <a:p>
            <a:endParaRPr lang="en-US" dirty="0">
              <a:solidFill>
                <a:schemeClr val="accent1">
                  <a:lumMod val="50000"/>
                </a:schemeClr>
              </a:solidFill>
            </a:endParaRPr>
          </a:p>
          <a:p>
            <a:r>
              <a:rPr lang="en-US" dirty="0">
                <a:solidFill>
                  <a:schemeClr val="accent1">
                    <a:lumMod val="50000"/>
                  </a:schemeClr>
                </a:solidFill>
              </a:rPr>
              <a:t>Accessibility and Accommodation</a:t>
            </a:r>
          </a:p>
          <a:p>
            <a:endParaRPr lang="en-US" dirty="0">
              <a:solidFill>
                <a:schemeClr val="accent1">
                  <a:lumMod val="50000"/>
                </a:schemeClr>
              </a:solidFill>
            </a:endParaRPr>
          </a:p>
          <a:p>
            <a:r>
              <a:rPr lang="en-US" dirty="0">
                <a:solidFill>
                  <a:schemeClr val="accent1">
                    <a:lumMod val="50000"/>
                  </a:schemeClr>
                </a:solidFill>
              </a:rPr>
              <a:t>Goals for the week</a:t>
            </a:r>
          </a:p>
        </p:txBody>
      </p:sp>
    </p:spTree>
    <p:extLst>
      <p:ext uri="{BB962C8B-B14F-4D97-AF65-F5344CB8AC3E}">
        <p14:creationId xmlns:p14="http://schemas.microsoft.com/office/powerpoint/2010/main" val="216646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C9A4E88-AC8D-45E2-96C9-0C9B7CC797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6123" y="0"/>
            <a:ext cx="8899753" cy="6359126"/>
          </a:xfrm>
          <a:prstGeom prst="rect">
            <a:avLst/>
          </a:prstGeom>
        </p:spPr>
      </p:pic>
      <p:sp>
        <p:nvSpPr>
          <p:cNvPr id="2" name="TextBox 1">
            <a:extLst>
              <a:ext uri="{FF2B5EF4-FFF2-40B4-BE49-F238E27FC236}">
                <a16:creationId xmlns:a16="http://schemas.microsoft.com/office/drawing/2014/main" id="{CFB0C4B6-B66A-42D3-BB94-C47060ACF1DA}"/>
              </a:ext>
            </a:extLst>
          </p:cNvPr>
          <p:cNvSpPr txBox="1"/>
          <p:nvPr/>
        </p:nvSpPr>
        <p:spPr>
          <a:xfrm>
            <a:off x="870155" y="6386278"/>
            <a:ext cx="10451690" cy="369332"/>
          </a:xfrm>
          <a:prstGeom prst="rect">
            <a:avLst/>
          </a:prstGeom>
          <a:noFill/>
        </p:spPr>
        <p:txBody>
          <a:bodyPr wrap="square" rtlCol="0">
            <a:spAutoFit/>
          </a:bodyPr>
          <a:lstStyle/>
          <a:p>
            <a:r>
              <a:rPr lang="en-US" dirty="0"/>
              <a:t>CAST (2018). Universal Design for Learning Guidelines version 2.2. Retrieved from http://udlguidelines.cast.org</a:t>
            </a:r>
          </a:p>
        </p:txBody>
      </p:sp>
    </p:spTree>
    <p:extLst>
      <p:ext uri="{BB962C8B-B14F-4D97-AF65-F5344CB8AC3E}">
        <p14:creationId xmlns:p14="http://schemas.microsoft.com/office/powerpoint/2010/main" val="126549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B3FDD-E163-4A52-AC4A-8D49EF2DDCA4}"/>
              </a:ext>
            </a:extLst>
          </p:cNvPr>
          <p:cNvSpPr>
            <a:spLocks noGrp="1"/>
          </p:cNvSpPr>
          <p:nvPr>
            <p:ph type="title"/>
          </p:nvPr>
        </p:nvSpPr>
        <p:spPr>
          <a:xfrm>
            <a:off x="392748" y="365125"/>
            <a:ext cx="10515600" cy="1325563"/>
          </a:xfrm>
        </p:spPr>
        <p:txBody>
          <a:bodyPr/>
          <a:lstStyle/>
          <a:p>
            <a:r>
              <a:rPr lang="en-US" dirty="0">
                <a:solidFill>
                  <a:schemeClr val="accent1">
                    <a:lumMod val="50000"/>
                  </a:schemeClr>
                </a:solidFill>
              </a:rPr>
              <a:t>PowerPoint Presentations</a:t>
            </a:r>
          </a:p>
        </p:txBody>
      </p:sp>
      <p:sp>
        <p:nvSpPr>
          <p:cNvPr id="5" name="Text Placeholder 4">
            <a:extLst>
              <a:ext uri="{FF2B5EF4-FFF2-40B4-BE49-F238E27FC236}">
                <a16:creationId xmlns:a16="http://schemas.microsoft.com/office/drawing/2014/main" id="{691B4494-C072-4628-AF24-86EFD50DD70B}"/>
              </a:ext>
            </a:extLst>
          </p:cNvPr>
          <p:cNvSpPr>
            <a:spLocks noGrp="1"/>
          </p:cNvSpPr>
          <p:nvPr>
            <p:ph type="body" idx="1"/>
          </p:nvPr>
        </p:nvSpPr>
        <p:spPr>
          <a:xfrm>
            <a:off x="392748" y="1435356"/>
            <a:ext cx="5157787" cy="823912"/>
          </a:xfrm>
        </p:spPr>
        <p:txBody>
          <a:bodyPr>
            <a:normAutofit/>
          </a:bodyPr>
          <a:lstStyle/>
          <a:p>
            <a:r>
              <a:rPr lang="en-US" sz="3600" dirty="0">
                <a:solidFill>
                  <a:schemeClr val="accent1">
                    <a:lumMod val="50000"/>
                  </a:schemeClr>
                </a:solidFill>
              </a:rPr>
              <a:t>Scenario</a:t>
            </a:r>
          </a:p>
        </p:txBody>
      </p:sp>
      <p:sp>
        <p:nvSpPr>
          <p:cNvPr id="6" name="Content Placeholder 5">
            <a:extLst>
              <a:ext uri="{FF2B5EF4-FFF2-40B4-BE49-F238E27FC236}">
                <a16:creationId xmlns:a16="http://schemas.microsoft.com/office/drawing/2014/main" id="{331EE14F-A320-401F-AF0F-9B651AB5A271}"/>
              </a:ext>
            </a:extLst>
          </p:cNvPr>
          <p:cNvSpPr>
            <a:spLocks noGrp="1"/>
          </p:cNvSpPr>
          <p:nvPr>
            <p:ph sz="half" idx="2"/>
          </p:nvPr>
        </p:nvSpPr>
        <p:spPr>
          <a:xfrm>
            <a:off x="264160" y="2505075"/>
            <a:ext cx="5733415" cy="3987800"/>
          </a:xfrm>
        </p:spPr>
        <p:txBody>
          <a:bodyPr>
            <a:normAutofit/>
          </a:bodyPr>
          <a:lstStyle/>
          <a:p>
            <a:r>
              <a:rPr lang="en-US" sz="3200" dirty="0">
                <a:solidFill>
                  <a:schemeClr val="accent1">
                    <a:lumMod val="50000"/>
                  </a:schemeClr>
                </a:solidFill>
              </a:rPr>
              <a:t>Designing a PowerPoint for an introductory lesson</a:t>
            </a:r>
          </a:p>
          <a:p>
            <a:r>
              <a:rPr lang="en-US" sz="3200" dirty="0">
                <a:solidFill>
                  <a:schemeClr val="accent1">
                    <a:lumMod val="50000"/>
                  </a:schemeClr>
                </a:solidFill>
              </a:rPr>
              <a:t>Considerations:</a:t>
            </a:r>
          </a:p>
          <a:p>
            <a:pPr lvl="1"/>
            <a:r>
              <a:rPr lang="en-US" sz="3200" dirty="0">
                <a:solidFill>
                  <a:schemeClr val="accent1">
                    <a:lumMod val="50000"/>
                  </a:schemeClr>
                </a:solidFill>
              </a:rPr>
              <a:t>Student who uses English as a second language</a:t>
            </a:r>
          </a:p>
          <a:p>
            <a:pPr lvl="1"/>
            <a:r>
              <a:rPr lang="en-US" sz="3200" dirty="0">
                <a:solidFill>
                  <a:schemeClr val="accent1">
                    <a:lumMod val="50000"/>
                  </a:schemeClr>
                </a:solidFill>
              </a:rPr>
              <a:t>Student with Dyslexia</a:t>
            </a:r>
          </a:p>
          <a:p>
            <a:pPr lvl="1"/>
            <a:r>
              <a:rPr lang="en-US" sz="3200" dirty="0">
                <a:solidFill>
                  <a:schemeClr val="accent1">
                    <a:lumMod val="50000"/>
                  </a:schemeClr>
                </a:solidFill>
              </a:rPr>
              <a:t>Student who is blind/low-vision</a:t>
            </a:r>
          </a:p>
        </p:txBody>
      </p:sp>
      <p:sp>
        <p:nvSpPr>
          <p:cNvPr id="7" name="Text Placeholder 6">
            <a:extLst>
              <a:ext uri="{FF2B5EF4-FFF2-40B4-BE49-F238E27FC236}">
                <a16:creationId xmlns:a16="http://schemas.microsoft.com/office/drawing/2014/main" id="{DFF30231-B287-46D8-A205-123C2C12BEA8}"/>
              </a:ext>
            </a:extLst>
          </p:cNvPr>
          <p:cNvSpPr>
            <a:spLocks noGrp="1"/>
          </p:cNvSpPr>
          <p:nvPr>
            <p:ph type="body" sz="quarter" idx="3"/>
          </p:nvPr>
        </p:nvSpPr>
        <p:spPr>
          <a:xfrm>
            <a:off x="6842760" y="1435356"/>
            <a:ext cx="5183188" cy="823912"/>
          </a:xfrm>
        </p:spPr>
        <p:txBody>
          <a:bodyPr>
            <a:normAutofit/>
          </a:bodyPr>
          <a:lstStyle/>
          <a:p>
            <a:r>
              <a:rPr lang="en-US" sz="3600" dirty="0">
                <a:solidFill>
                  <a:schemeClr val="accent1">
                    <a:lumMod val="50000"/>
                  </a:schemeClr>
                </a:solidFill>
              </a:rPr>
              <a:t>Instructions</a:t>
            </a:r>
          </a:p>
        </p:txBody>
      </p:sp>
      <p:sp>
        <p:nvSpPr>
          <p:cNvPr id="8" name="Content Placeholder 7">
            <a:extLst>
              <a:ext uri="{FF2B5EF4-FFF2-40B4-BE49-F238E27FC236}">
                <a16:creationId xmlns:a16="http://schemas.microsoft.com/office/drawing/2014/main" id="{D21AC7D0-1026-4EBF-AE51-95DE5780CE0D}"/>
              </a:ext>
            </a:extLst>
          </p:cNvPr>
          <p:cNvSpPr>
            <a:spLocks noGrp="1"/>
          </p:cNvSpPr>
          <p:nvPr>
            <p:ph sz="quarter" idx="4"/>
          </p:nvPr>
        </p:nvSpPr>
        <p:spPr>
          <a:xfrm>
            <a:off x="6720840" y="2505075"/>
            <a:ext cx="5183188" cy="3684588"/>
          </a:xfrm>
        </p:spPr>
        <p:txBody>
          <a:bodyPr>
            <a:normAutofit/>
          </a:bodyPr>
          <a:lstStyle/>
          <a:p>
            <a:r>
              <a:rPr lang="en-US" sz="3200" dirty="0">
                <a:solidFill>
                  <a:schemeClr val="accent1">
                    <a:lumMod val="50000"/>
                  </a:schemeClr>
                </a:solidFill>
              </a:rPr>
              <a:t>Form small groups (3-4 people)</a:t>
            </a:r>
          </a:p>
          <a:p>
            <a:r>
              <a:rPr lang="en-US" sz="3200" dirty="0">
                <a:solidFill>
                  <a:schemeClr val="accent1">
                    <a:lumMod val="50000"/>
                  </a:schemeClr>
                </a:solidFill>
              </a:rPr>
              <a:t>Discuss learning goals, slide design, and presentation techniques</a:t>
            </a:r>
          </a:p>
          <a:p>
            <a:r>
              <a:rPr lang="en-US" sz="3200" dirty="0">
                <a:solidFill>
                  <a:schemeClr val="accent1">
                    <a:lumMod val="50000"/>
                  </a:schemeClr>
                </a:solidFill>
              </a:rPr>
              <a:t>Share back to large group</a:t>
            </a:r>
          </a:p>
        </p:txBody>
      </p:sp>
    </p:spTree>
    <p:extLst>
      <p:ext uri="{BB962C8B-B14F-4D97-AF65-F5344CB8AC3E}">
        <p14:creationId xmlns:p14="http://schemas.microsoft.com/office/powerpoint/2010/main" val="113150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BC92B-B864-4BFD-B04C-6E1B8C607907}"/>
              </a:ext>
            </a:extLst>
          </p:cNvPr>
          <p:cNvSpPr>
            <a:spLocks noGrp="1"/>
          </p:cNvSpPr>
          <p:nvPr>
            <p:ph type="title"/>
          </p:nvPr>
        </p:nvSpPr>
        <p:spPr/>
        <p:txBody>
          <a:bodyPr/>
          <a:lstStyle/>
          <a:p>
            <a:r>
              <a:rPr lang="en-US" dirty="0">
                <a:solidFill>
                  <a:schemeClr val="accent1">
                    <a:lumMod val="50000"/>
                  </a:schemeClr>
                </a:solidFill>
              </a:rPr>
              <a:t>Resources</a:t>
            </a:r>
          </a:p>
        </p:txBody>
      </p:sp>
      <p:sp>
        <p:nvSpPr>
          <p:cNvPr id="3" name="Content Placeholder 2">
            <a:extLst>
              <a:ext uri="{FF2B5EF4-FFF2-40B4-BE49-F238E27FC236}">
                <a16:creationId xmlns:a16="http://schemas.microsoft.com/office/drawing/2014/main" id="{A331A5F5-4C19-4D7E-A3F4-A9A6D86818BD}"/>
              </a:ext>
            </a:extLst>
          </p:cNvPr>
          <p:cNvSpPr>
            <a:spLocks noGrp="1"/>
          </p:cNvSpPr>
          <p:nvPr>
            <p:ph idx="1"/>
          </p:nvPr>
        </p:nvSpPr>
        <p:spPr/>
        <p:txBody>
          <a:bodyPr/>
          <a:lstStyle/>
          <a:p>
            <a:r>
              <a:rPr lang="en-US" dirty="0">
                <a:solidFill>
                  <a:schemeClr val="accent1">
                    <a:lumMod val="50000"/>
                  </a:schemeClr>
                </a:solidFill>
              </a:rPr>
              <a:t>College STAR Case Study, “When Lecture is Necessary” [</a:t>
            </a:r>
            <a:r>
              <a:rPr lang="en-US" dirty="0">
                <a:solidFill>
                  <a:schemeClr val="accent1">
                    <a:lumMod val="50000"/>
                  </a:schemeClr>
                </a:solidFill>
                <a:hlinkClick r:id="rId2"/>
              </a:rPr>
              <a:t>click to open</a:t>
            </a:r>
            <a:r>
              <a:rPr lang="en-US" dirty="0">
                <a:solidFill>
                  <a:schemeClr val="accent1">
                    <a:lumMod val="50000"/>
                  </a:schemeClr>
                </a:solidFill>
              </a:rPr>
              <a:t>]</a:t>
            </a:r>
          </a:p>
          <a:p>
            <a:r>
              <a:rPr lang="en-US" dirty="0">
                <a:solidFill>
                  <a:schemeClr val="accent1">
                    <a:lumMod val="50000"/>
                  </a:schemeClr>
                </a:solidFill>
              </a:rPr>
              <a:t>University of Colorado, “Universal Design Measures Checklist – Microsoft PowerPoint” [</a:t>
            </a:r>
            <a:r>
              <a:rPr lang="en-US" dirty="0">
                <a:solidFill>
                  <a:schemeClr val="accent1">
                    <a:lumMod val="50000"/>
                  </a:schemeClr>
                </a:solidFill>
                <a:hlinkClick r:id="rId3"/>
              </a:rPr>
              <a:t>click to open</a:t>
            </a:r>
            <a:r>
              <a:rPr lang="en-US" dirty="0">
                <a:solidFill>
                  <a:schemeClr val="accent1">
                    <a:lumMod val="50000"/>
                  </a:schemeClr>
                </a:solidFill>
              </a:rPr>
              <a:t>]</a:t>
            </a:r>
          </a:p>
          <a:p>
            <a:r>
              <a:rPr lang="en-US" dirty="0">
                <a:solidFill>
                  <a:schemeClr val="accent1">
                    <a:lumMod val="50000"/>
                  </a:schemeClr>
                </a:solidFill>
              </a:rPr>
              <a:t>York St John University, “A guide to dyslexia-friendly </a:t>
            </a:r>
            <a:r>
              <a:rPr lang="en-US" dirty="0" err="1">
                <a:solidFill>
                  <a:schemeClr val="accent1">
                    <a:lumMod val="50000"/>
                  </a:schemeClr>
                </a:solidFill>
              </a:rPr>
              <a:t>Powerpoint</a:t>
            </a:r>
            <a:r>
              <a:rPr lang="en-US" dirty="0">
                <a:solidFill>
                  <a:schemeClr val="accent1">
                    <a:lumMod val="50000"/>
                  </a:schemeClr>
                </a:solidFill>
              </a:rPr>
              <a:t>” [</a:t>
            </a:r>
            <a:r>
              <a:rPr lang="en-US" dirty="0">
                <a:solidFill>
                  <a:schemeClr val="accent1">
                    <a:lumMod val="50000"/>
                  </a:schemeClr>
                </a:solidFill>
                <a:hlinkClick r:id="rId4"/>
              </a:rPr>
              <a:t>click here to open</a:t>
            </a:r>
            <a:r>
              <a:rPr lang="en-US" dirty="0">
                <a:solidFill>
                  <a:schemeClr val="accent1">
                    <a:lumMod val="50000"/>
                  </a:schemeClr>
                </a:solidFill>
              </a:rPr>
              <a:t>]</a:t>
            </a:r>
          </a:p>
          <a:p>
            <a:r>
              <a:rPr lang="en-US" dirty="0" err="1">
                <a:solidFill>
                  <a:schemeClr val="accent1">
                    <a:lumMod val="50000"/>
                  </a:schemeClr>
                </a:solidFill>
              </a:rPr>
              <a:t>DeafTEC</a:t>
            </a:r>
            <a:r>
              <a:rPr lang="en-US" dirty="0">
                <a:solidFill>
                  <a:schemeClr val="accent1">
                    <a:lumMod val="50000"/>
                  </a:schemeClr>
                </a:solidFill>
              </a:rPr>
              <a:t>, “Best Practices on Visuals/Referencing” [</a:t>
            </a:r>
            <a:r>
              <a:rPr lang="en-US" dirty="0">
                <a:solidFill>
                  <a:schemeClr val="accent1">
                    <a:lumMod val="50000"/>
                  </a:schemeClr>
                </a:solidFill>
                <a:hlinkClick r:id="rId5"/>
              </a:rPr>
              <a:t>click here to open</a:t>
            </a:r>
            <a:r>
              <a:rPr lang="en-US" dirty="0">
                <a:solidFill>
                  <a:schemeClr val="accent1">
                    <a:lumMod val="50000"/>
                  </a:schemeClr>
                </a:solidFill>
              </a:rPr>
              <a:t>]</a:t>
            </a:r>
          </a:p>
        </p:txBody>
      </p:sp>
    </p:spTree>
    <p:extLst>
      <p:ext uri="{BB962C8B-B14F-4D97-AF65-F5344CB8AC3E}">
        <p14:creationId xmlns:p14="http://schemas.microsoft.com/office/powerpoint/2010/main" val="791223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D2B55-6BFB-44CC-995B-C53A98C08263}"/>
              </a:ext>
            </a:extLst>
          </p:cNvPr>
          <p:cNvSpPr>
            <a:spLocks noGrp="1"/>
          </p:cNvSpPr>
          <p:nvPr>
            <p:ph type="title"/>
          </p:nvPr>
        </p:nvSpPr>
        <p:spPr>
          <a:xfrm>
            <a:off x="839788" y="286467"/>
            <a:ext cx="10515600" cy="1325563"/>
          </a:xfrm>
        </p:spPr>
        <p:txBody>
          <a:bodyPr/>
          <a:lstStyle/>
          <a:p>
            <a:r>
              <a:rPr lang="en-US" dirty="0">
                <a:solidFill>
                  <a:schemeClr val="accent1">
                    <a:lumMod val="50000"/>
                  </a:schemeClr>
                </a:solidFill>
              </a:rPr>
              <a:t>A New Environment</a:t>
            </a:r>
          </a:p>
        </p:txBody>
      </p:sp>
      <p:sp>
        <p:nvSpPr>
          <p:cNvPr id="4" name="Text Placeholder 3">
            <a:extLst>
              <a:ext uri="{FF2B5EF4-FFF2-40B4-BE49-F238E27FC236}">
                <a16:creationId xmlns:a16="http://schemas.microsoft.com/office/drawing/2014/main" id="{EB477B67-CFFC-4096-96E8-C4F9F5C6146B}"/>
              </a:ext>
            </a:extLst>
          </p:cNvPr>
          <p:cNvSpPr>
            <a:spLocks noGrp="1"/>
          </p:cNvSpPr>
          <p:nvPr>
            <p:ph type="body" idx="1"/>
          </p:nvPr>
        </p:nvSpPr>
        <p:spPr>
          <a:xfrm>
            <a:off x="839788" y="1474685"/>
            <a:ext cx="5157787" cy="823912"/>
          </a:xfrm>
        </p:spPr>
        <p:txBody>
          <a:bodyPr>
            <a:normAutofit/>
          </a:bodyPr>
          <a:lstStyle/>
          <a:p>
            <a:r>
              <a:rPr lang="en-US" sz="3600" dirty="0">
                <a:solidFill>
                  <a:schemeClr val="accent1">
                    <a:lumMod val="50000"/>
                  </a:schemeClr>
                </a:solidFill>
              </a:rPr>
              <a:t>Scenario </a:t>
            </a:r>
          </a:p>
        </p:txBody>
      </p:sp>
      <p:sp>
        <p:nvSpPr>
          <p:cNvPr id="5" name="Content Placeholder 4">
            <a:extLst>
              <a:ext uri="{FF2B5EF4-FFF2-40B4-BE49-F238E27FC236}">
                <a16:creationId xmlns:a16="http://schemas.microsoft.com/office/drawing/2014/main" id="{8C354C3C-5A63-45BF-A4C4-FD0919A9B097}"/>
              </a:ext>
            </a:extLst>
          </p:cNvPr>
          <p:cNvSpPr>
            <a:spLocks noGrp="1"/>
          </p:cNvSpPr>
          <p:nvPr>
            <p:ph sz="half" idx="2"/>
          </p:nvPr>
        </p:nvSpPr>
        <p:spPr>
          <a:xfrm>
            <a:off x="839788" y="2505075"/>
            <a:ext cx="5157787" cy="3684588"/>
          </a:xfrm>
        </p:spPr>
        <p:txBody>
          <a:bodyPr>
            <a:normAutofit/>
          </a:bodyPr>
          <a:lstStyle/>
          <a:p>
            <a:r>
              <a:rPr lang="en-US" sz="3200" dirty="0">
                <a:solidFill>
                  <a:schemeClr val="accent1">
                    <a:lumMod val="50000"/>
                  </a:schemeClr>
                </a:solidFill>
              </a:rPr>
              <a:t>You are teaching outside your usual meeting place. Examples:</a:t>
            </a:r>
          </a:p>
          <a:p>
            <a:pPr lvl="1"/>
            <a:r>
              <a:rPr lang="en-US" sz="2800" dirty="0">
                <a:solidFill>
                  <a:schemeClr val="accent1">
                    <a:lumMod val="50000"/>
                  </a:schemeClr>
                </a:solidFill>
              </a:rPr>
              <a:t>Field work for ecology lab</a:t>
            </a:r>
          </a:p>
          <a:p>
            <a:pPr lvl="1"/>
            <a:r>
              <a:rPr lang="en-US" sz="2800" dirty="0">
                <a:solidFill>
                  <a:schemeClr val="accent1">
                    <a:lumMod val="50000"/>
                  </a:schemeClr>
                </a:solidFill>
              </a:rPr>
              <a:t>Library computer lab</a:t>
            </a:r>
          </a:p>
          <a:p>
            <a:pPr lvl="1"/>
            <a:r>
              <a:rPr lang="en-US" sz="2800" dirty="0">
                <a:solidFill>
                  <a:schemeClr val="accent1">
                    <a:lumMod val="50000"/>
                  </a:schemeClr>
                </a:solidFill>
              </a:rPr>
              <a:t>Visit to the NMR machine</a:t>
            </a:r>
          </a:p>
          <a:p>
            <a:pPr lvl="1"/>
            <a:r>
              <a:rPr lang="en-US" sz="2800" dirty="0">
                <a:solidFill>
                  <a:schemeClr val="accent1">
                    <a:lumMod val="50000"/>
                  </a:schemeClr>
                </a:solidFill>
              </a:rPr>
              <a:t>Somewhere else!</a:t>
            </a:r>
          </a:p>
        </p:txBody>
      </p:sp>
      <p:sp>
        <p:nvSpPr>
          <p:cNvPr id="6" name="Text Placeholder 5">
            <a:extLst>
              <a:ext uri="{FF2B5EF4-FFF2-40B4-BE49-F238E27FC236}">
                <a16:creationId xmlns:a16="http://schemas.microsoft.com/office/drawing/2014/main" id="{F91EB1F2-54F5-4788-AC49-0D5EF458DB9E}"/>
              </a:ext>
            </a:extLst>
          </p:cNvPr>
          <p:cNvSpPr>
            <a:spLocks noGrp="1"/>
          </p:cNvSpPr>
          <p:nvPr>
            <p:ph type="body" sz="quarter" idx="3"/>
          </p:nvPr>
        </p:nvSpPr>
        <p:spPr>
          <a:xfrm>
            <a:off x="6172200" y="1474685"/>
            <a:ext cx="5183188" cy="823912"/>
          </a:xfrm>
        </p:spPr>
        <p:txBody>
          <a:bodyPr>
            <a:normAutofit/>
          </a:bodyPr>
          <a:lstStyle/>
          <a:p>
            <a:r>
              <a:rPr lang="en-US" sz="3600" dirty="0">
                <a:solidFill>
                  <a:schemeClr val="accent1">
                    <a:lumMod val="50000"/>
                  </a:schemeClr>
                </a:solidFill>
              </a:rPr>
              <a:t>Instructions</a:t>
            </a:r>
          </a:p>
        </p:txBody>
      </p:sp>
      <p:sp>
        <p:nvSpPr>
          <p:cNvPr id="7" name="Content Placeholder 6">
            <a:extLst>
              <a:ext uri="{FF2B5EF4-FFF2-40B4-BE49-F238E27FC236}">
                <a16:creationId xmlns:a16="http://schemas.microsoft.com/office/drawing/2014/main" id="{28F8B91D-B74E-4673-BB67-F9DF9FA1328C}"/>
              </a:ext>
            </a:extLst>
          </p:cNvPr>
          <p:cNvSpPr>
            <a:spLocks noGrp="1"/>
          </p:cNvSpPr>
          <p:nvPr>
            <p:ph sz="quarter" idx="4"/>
          </p:nvPr>
        </p:nvSpPr>
        <p:spPr/>
        <p:txBody>
          <a:bodyPr>
            <a:normAutofit/>
          </a:bodyPr>
          <a:lstStyle/>
          <a:p>
            <a:r>
              <a:rPr lang="en-US" sz="3200" dirty="0">
                <a:solidFill>
                  <a:schemeClr val="accent1">
                    <a:lumMod val="50000"/>
                  </a:schemeClr>
                </a:solidFill>
              </a:rPr>
              <a:t>Form small groups (3-4 people)</a:t>
            </a:r>
          </a:p>
          <a:p>
            <a:r>
              <a:rPr lang="en-US" sz="3200" dirty="0">
                <a:solidFill>
                  <a:schemeClr val="accent1">
                    <a:lumMod val="50000"/>
                  </a:schemeClr>
                </a:solidFill>
              </a:rPr>
              <a:t>Discuss learning goals and design options</a:t>
            </a:r>
          </a:p>
          <a:p>
            <a:r>
              <a:rPr lang="en-US" sz="3200" dirty="0">
                <a:solidFill>
                  <a:schemeClr val="accent1">
                    <a:lumMod val="50000"/>
                  </a:schemeClr>
                </a:solidFill>
              </a:rPr>
              <a:t>Share back to large group</a:t>
            </a:r>
          </a:p>
          <a:p>
            <a:endParaRPr lang="en-US" sz="3200" dirty="0"/>
          </a:p>
        </p:txBody>
      </p:sp>
    </p:spTree>
    <p:extLst>
      <p:ext uri="{BB962C8B-B14F-4D97-AF65-F5344CB8AC3E}">
        <p14:creationId xmlns:p14="http://schemas.microsoft.com/office/powerpoint/2010/main" val="2986295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F1EBB-66BB-4292-A67F-C986C2C406AF}"/>
              </a:ext>
            </a:extLst>
          </p:cNvPr>
          <p:cNvSpPr>
            <a:spLocks noGrp="1"/>
          </p:cNvSpPr>
          <p:nvPr>
            <p:ph type="title"/>
          </p:nvPr>
        </p:nvSpPr>
        <p:spPr>
          <a:xfrm>
            <a:off x="838200" y="365126"/>
            <a:ext cx="10515600" cy="873740"/>
          </a:xfrm>
        </p:spPr>
        <p:txBody>
          <a:bodyPr/>
          <a:lstStyle/>
          <a:p>
            <a:r>
              <a:rPr lang="en-US" dirty="0">
                <a:solidFill>
                  <a:schemeClr val="accent1">
                    <a:lumMod val="50000"/>
                  </a:schemeClr>
                </a:solidFill>
              </a:rPr>
              <a:t>Participant Answers</a:t>
            </a:r>
          </a:p>
        </p:txBody>
      </p:sp>
      <p:sp>
        <p:nvSpPr>
          <p:cNvPr id="3" name="Content Placeholder 2">
            <a:extLst>
              <a:ext uri="{FF2B5EF4-FFF2-40B4-BE49-F238E27FC236}">
                <a16:creationId xmlns:a16="http://schemas.microsoft.com/office/drawing/2014/main" id="{D4FC0F09-D051-49D9-AAF8-4ABCF9A6F86D}"/>
              </a:ext>
            </a:extLst>
          </p:cNvPr>
          <p:cNvSpPr>
            <a:spLocks noGrp="1"/>
          </p:cNvSpPr>
          <p:nvPr>
            <p:ph idx="1"/>
          </p:nvPr>
        </p:nvSpPr>
        <p:spPr>
          <a:xfrm>
            <a:off x="838200" y="1238866"/>
            <a:ext cx="10515600" cy="5619134"/>
          </a:xfrm>
        </p:spPr>
        <p:txBody>
          <a:bodyPr>
            <a:normAutofit fontScale="62500" lnSpcReduction="20000"/>
          </a:bodyPr>
          <a:lstStyle/>
          <a:p>
            <a:r>
              <a:rPr lang="en-US" sz="2900" dirty="0">
                <a:solidFill>
                  <a:schemeClr val="accent1">
                    <a:lumMod val="50000"/>
                  </a:schemeClr>
                </a:solidFill>
              </a:rPr>
              <a:t>If there was a field trip that required navigating hills, and you have a student in a wheelchair, it is not fair to have that student write a report instead. Some options are to find a way to get to the site via a vehicle, or if that Is not an option, students in groups can assign themselves different roles/jobs/tasks for the assignment. In the real world, a team of people are usually assembled and with a primary task to focus on. Letting students do this helps them either excel in an area, or could allow them to stretch out of their comfort zone. Either way, students get good experiences and it does not have to single anyone out.</a:t>
            </a:r>
          </a:p>
          <a:p>
            <a:r>
              <a:rPr lang="en-US" sz="2900" dirty="0">
                <a:solidFill>
                  <a:schemeClr val="accent1">
                    <a:lumMod val="50000"/>
                  </a:schemeClr>
                </a:solidFill>
              </a:rPr>
              <a:t>Give a student an all-terrain wheel chair to be able to explore the field site. If this is not possible, students can all be involved in data collection by using drones or GoPro to collect data.</a:t>
            </a:r>
          </a:p>
          <a:p>
            <a:r>
              <a:rPr lang="en-US" sz="2900" dirty="0">
                <a:solidFill>
                  <a:schemeClr val="accent1">
                    <a:lumMod val="50000"/>
                  </a:schemeClr>
                </a:solidFill>
              </a:rPr>
              <a:t>Students may have hidden disabilities. Encourage students to privately email or talk to you about accommodations that may be needed. That way, you can become aware of possible issues and show the students you care.   </a:t>
            </a:r>
          </a:p>
          <a:p>
            <a:r>
              <a:rPr lang="en-US" sz="2900" dirty="0">
                <a:solidFill>
                  <a:schemeClr val="accent1">
                    <a:lumMod val="50000"/>
                  </a:schemeClr>
                </a:solidFill>
              </a:rPr>
              <a:t>Use of private health forms, especially in field classes, can be helpful to know if students are allergic to bee stings or other things that may not be obvious until a situation arises. Reaching out to the student services office is a good way to figure out ways of accommodation and access to things that may be needed. You can always have a staff member video tape the field trip if a student cannot physically make the trip as part of the class.</a:t>
            </a:r>
          </a:p>
          <a:p>
            <a:r>
              <a:rPr lang="en-US" sz="2900" dirty="0">
                <a:solidFill>
                  <a:schemeClr val="accent1">
                    <a:lumMod val="50000"/>
                  </a:schemeClr>
                </a:solidFill>
              </a:rPr>
              <a:t>For students who are anxious or have autism, going to a new place could be overwhelming. We should go over a plan of what students need to know and the expectations for the trip. The plans should include discussion of the number of bathroom breaks, time walking or sitting, noise levels, question and answers, if students are expected to ask questions or not, light levels etc.</a:t>
            </a:r>
          </a:p>
          <a:p>
            <a:r>
              <a:rPr lang="en-US" sz="2900" dirty="0">
                <a:solidFill>
                  <a:schemeClr val="accent1">
                    <a:lumMod val="50000"/>
                  </a:schemeClr>
                </a:solidFill>
              </a:rPr>
              <a:t>Online versions of the field trip could be made to capture the essence of trips for students with autism who opted not to go, students celebrating religious holidays, court dates etc.</a:t>
            </a:r>
          </a:p>
          <a:p>
            <a:r>
              <a:rPr lang="en-US" sz="2900" dirty="0">
                <a:solidFill>
                  <a:schemeClr val="accent1">
                    <a:lumMod val="50000"/>
                  </a:schemeClr>
                </a:solidFill>
              </a:rPr>
              <a:t>Sometimes, the goal of the field trip is to make people uncomfortable by pulling them out of their comfort zone. UDL doesn’t mean removing all barriers, but keep the ones you want.</a:t>
            </a:r>
          </a:p>
          <a:p>
            <a:endParaRPr lang="en-US" dirty="0"/>
          </a:p>
        </p:txBody>
      </p:sp>
    </p:spTree>
    <p:extLst>
      <p:ext uri="{BB962C8B-B14F-4D97-AF65-F5344CB8AC3E}">
        <p14:creationId xmlns:p14="http://schemas.microsoft.com/office/powerpoint/2010/main" val="2751966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EDFAE-8CE6-4E65-90F6-AE77B263A1D4}"/>
              </a:ext>
            </a:extLst>
          </p:cNvPr>
          <p:cNvSpPr>
            <a:spLocks noGrp="1"/>
          </p:cNvSpPr>
          <p:nvPr>
            <p:ph type="title"/>
          </p:nvPr>
        </p:nvSpPr>
        <p:spPr/>
        <p:txBody>
          <a:bodyPr/>
          <a:lstStyle/>
          <a:p>
            <a:r>
              <a:rPr lang="en-US" dirty="0">
                <a:solidFill>
                  <a:schemeClr val="accent1">
                    <a:lumMod val="50000"/>
                  </a:schemeClr>
                </a:solidFill>
              </a:rPr>
              <a:t>Working with Cases</a:t>
            </a:r>
          </a:p>
        </p:txBody>
      </p:sp>
      <p:sp>
        <p:nvSpPr>
          <p:cNvPr id="3" name="Text Placeholder 2">
            <a:extLst>
              <a:ext uri="{FF2B5EF4-FFF2-40B4-BE49-F238E27FC236}">
                <a16:creationId xmlns:a16="http://schemas.microsoft.com/office/drawing/2014/main" id="{25B03966-AB6C-4068-B352-EC32A8709E61}"/>
              </a:ext>
            </a:extLst>
          </p:cNvPr>
          <p:cNvSpPr>
            <a:spLocks noGrp="1"/>
          </p:cNvSpPr>
          <p:nvPr>
            <p:ph type="body" idx="1"/>
          </p:nvPr>
        </p:nvSpPr>
        <p:spPr/>
        <p:txBody>
          <a:bodyPr>
            <a:normAutofit/>
          </a:bodyPr>
          <a:lstStyle/>
          <a:p>
            <a:r>
              <a:rPr lang="en-US" sz="3600" dirty="0">
                <a:solidFill>
                  <a:schemeClr val="accent1">
                    <a:lumMod val="50000"/>
                  </a:schemeClr>
                </a:solidFill>
              </a:rPr>
              <a:t>Scenario</a:t>
            </a:r>
          </a:p>
        </p:txBody>
      </p:sp>
      <p:sp>
        <p:nvSpPr>
          <p:cNvPr id="4" name="Content Placeholder 3">
            <a:extLst>
              <a:ext uri="{FF2B5EF4-FFF2-40B4-BE49-F238E27FC236}">
                <a16:creationId xmlns:a16="http://schemas.microsoft.com/office/drawing/2014/main" id="{85742A53-1F82-47E4-A6B7-6A74B9B0F05A}"/>
              </a:ext>
            </a:extLst>
          </p:cNvPr>
          <p:cNvSpPr>
            <a:spLocks noGrp="1"/>
          </p:cNvSpPr>
          <p:nvPr>
            <p:ph sz="half" idx="2"/>
          </p:nvPr>
        </p:nvSpPr>
        <p:spPr/>
        <p:txBody>
          <a:bodyPr/>
          <a:lstStyle/>
          <a:p>
            <a:r>
              <a:rPr lang="en-US" dirty="0">
                <a:solidFill>
                  <a:schemeClr val="accent1">
                    <a:lumMod val="50000"/>
                  </a:schemeClr>
                </a:solidFill>
              </a:rPr>
              <a:t>You are at </a:t>
            </a:r>
            <a:r>
              <a:rPr lang="en-US" dirty="0" err="1">
                <a:solidFill>
                  <a:schemeClr val="accent1">
                    <a:lumMod val="50000"/>
                  </a:schemeClr>
                </a:solidFill>
              </a:rPr>
              <a:t>BioQUEST</a:t>
            </a:r>
            <a:r>
              <a:rPr lang="en-US" dirty="0">
                <a:solidFill>
                  <a:schemeClr val="accent1">
                    <a:lumMod val="50000"/>
                  </a:schemeClr>
                </a:solidFill>
              </a:rPr>
              <a:t>, working with colleagues to design case studies for your classroom</a:t>
            </a:r>
          </a:p>
          <a:p>
            <a:r>
              <a:rPr lang="en-US" dirty="0">
                <a:solidFill>
                  <a:schemeClr val="accent1">
                    <a:lumMod val="50000"/>
                  </a:schemeClr>
                </a:solidFill>
              </a:rPr>
              <a:t>You say, “What a great opportunity to apply some UDL principles!”</a:t>
            </a:r>
          </a:p>
        </p:txBody>
      </p:sp>
      <p:sp>
        <p:nvSpPr>
          <p:cNvPr id="5" name="Text Placeholder 4">
            <a:extLst>
              <a:ext uri="{FF2B5EF4-FFF2-40B4-BE49-F238E27FC236}">
                <a16:creationId xmlns:a16="http://schemas.microsoft.com/office/drawing/2014/main" id="{3E94B29F-F8E3-4871-9409-68E3A86BEF4B}"/>
              </a:ext>
            </a:extLst>
          </p:cNvPr>
          <p:cNvSpPr>
            <a:spLocks noGrp="1"/>
          </p:cNvSpPr>
          <p:nvPr>
            <p:ph type="body" sz="quarter" idx="3"/>
          </p:nvPr>
        </p:nvSpPr>
        <p:spPr/>
        <p:txBody>
          <a:bodyPr>
            <a:normAutofit/>
          </a:bodyPr>
          <a:lstStyle/>
          <a:p>
            <a:r>
              <a:rPr lang="en-US" sz="3600" dirty="0">
                <a:solidFill>
                  <a:schemeClr val="accent1">
                    <a:lumMod val="50000"/>
                  </a:schemeClr>
                </a:solidFill>
              </a:rPr>
              <a:t>Instructions</a:t>
            </a:r>
          </a:p>
        </p:txBody>
      </p:sp>
      <p:sp>
        <p:nvSpPr>
          <p:cNvPr id="6" name="Content Placeholder 5">
            <a:extLst>
              <a:ext uri="{FF2B5EF4-FFF2-40B4-BE49-F238E27FC236}">
                <a16:creationId xmlns:a16="http://schemas.microsoft.com/office/drawing/2014/main" id="{45F7CDA7-9C65-4746-A6A5-1F5CD0997F11}"/>
              </a:ext>
            </a:extLst>
          </p:cNvPr>
          <p:cNvSpPr>
            <a:spLocks noGrp="1"/>
          </p:cNvSpPr>
          <p:nvPr>
            <p:ph sz="quarter" idx="4"/>
          </p:nvPr>
        </p:nvSpPr>
        <p:spPr/>
        <p:txBody>
          <a:bodyPr/>
          <a:lstStyle/>
          <a:p>
            <a:r>
              <a:rPr lang="en-US">
                <a:solidFill>
                  <a:schemeClr val="accent1">
                    <a:lumMod val="50000"/>
                  </a:schemeClr>
                </a:solidFill>
              </a:rPr>
              <a:t>Share </a:t>
            </a:r>
            <a:r>
              <a:rPr lang="en-US" dirty="0">
                <a:solidFill>
                  <a:schemeClr val="accent1">
                    <a:lumMod val="50000"/>
                  </a:schemeClr>
                </a:solidFill>
              </a:rPr>
              <a:t>a UDL guideline you considered when working with cases yesterday</a:t>
            </a:r>
          </a:p>
        </p:txBody>
      </p:sp>
    </p:spTree>
    <p:extLst>
      <p:ext uri="{BB962C8B-B14F-4D97-AF65-F5344CB8AC3E}">
        <p14:creationId xmlns:p14="http://schemas.microsoft.com/office/powerpoint/2010/main" val="62751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66320-39C4-4FE4-88B0-93C745CF76C9}"/>
              </a:ext>
            </a:extLst>
          </p:cNvPr>
          <p:cNvSpPr>
            <a:spLocks noGrp="1"/>
          </p:cNvSpPr>
          <p:nvPr>
            <p:ph type="title"/>
          </p:nvPr>
        </p:nvSpPr>
        <p:spPr/>
        <p:txBody>
          <a:bodyPr/>
          <a:lstStyle/>
          <a:p>
            <a:r>
              <a:rPr lang="en-US" dirty="0">
                <a:solidFill>
                  <a:schemeClr val="accent1">
                    <a:lumMod val="50000"/>
                  </a:schemeClr>
                </a:solidFill>
              </a:rPr>
              <a:t>Participant Answers</a:t>
            </a:r>
          </a:p>
        </p:txBody>
      </p:sp>
      <p:sp>
        <p:nvSpPr>
          <p:cNvPr id="3" name="Content Placeholder 2">
            <a:extLst>
              <a:ext uri="{FF2B5EF4-FFF2-40B4-BE49-F238E27FC236}">
                <a16:creationId xmlns:a16="http://schemas.microsoft.com/office/drawing/2014/main" id="{7D01B62F-23B0-49AB-97F2-B2F79FEE43E1}"/>
              </a:ext>
            </a:extLst>
          </p:cNvPr>
          <p:cNvSpPr>
            <a:spLocks noGrp="1"/>
          </p:cNvSpPr>
          <p:nvPr>
            <p:ph idx="1"/>
          </p:nvPr>
        </p:nvSpPr>
        <p:spPr/>
        <p:txBody>
          <a:bodyPr>
            <a:normAutofit fontScale="70000" lnSpcReduction="20000"/>
          </a:bodyPr>
          <a:lstStyle/>
          <a:p>
            <a:r>
              <a:rPr lang="en-US" dirty="0">
                <a:solidFill>
                  <a:schemeClr val="accent1">
                    <a:lumMod val="50000"/>
                  </a:schemeClr>
                </a:solidFill>
              </a:rPr>
              <a:t>Cultural sensitivity</a:t>
            </a:r>
          </a:p>
          <a:p>
            <a:r>
              <a:rPr lang="en-US" dirty="0">
                <a:solidFill>
                  <a:schemeClr val="accent1">
                    <a:lumMod val="50000"/>
                  </a:schemeClr>
                </a:solidFill>
              </a:rPr>
              <a:t>Colorblindness palette</a:t>
            </a:r>
          </a:p>
          <a:p>
            <a:r>
              <a:rPr lang="en-US" dirty="0">
                <a:solidFill>
                  <a:schemeClr val="accent1">
                    <a:lumMod val="50000"/>
                  </a:schemeClr>
                </a:solidFill>
              </a:rPr>
              <a:t>Comprehension issues (i.e. you may be using certain language patterns to teach, but use different language on exam questions)</a:t>
            </a:r>
          </a:p>
          <a:p>
            <a:r>
              <a:rPr lang="en-US" dirty="0">
                <a:solidFill>
                  <a:schemeClr val="accent1">
                    <a:lumMod val="50000"/>
                  </a:schemeClr>
                </a:solidFill>
              </a:rPr>
              <a:t>Student engagement</a:t>
            </a:r>
          </a:p>
          <a:p>
            <a:r>
              <a:rPr lang="en-US" dirty="0">
                <a:solidFill>
                  <a:schemeClr val="accent1">
                    <a:lumMod val="50000"/>
                  </a:schemeClr>
                </a:solidFill>
              </a:rPr>
              <a:t>Sometimes seeing a question on a concept put in a new situation makes it seem foreign, remember that for examinations</a:t>
            </a:r>
          </a:p>
          <a:p>
            <a:r>
              <a:rPr lang="en-US" dirty="0">
                <a:solidFill>
                  <a:schemeClr val="accent1">
                    <a:lumMod val="50000"/>
                  </a:schemeClr>
                </a:solidFill>
              </a:rPr>
              <a:t>Be sure to test how well students understand concepts, not how well they understand English.</a:t>
            </a:r>
          </a:p>
          <a:p>
            <a:r>
              <a:rPr lang="en-US" dirty="0">
                <a:solidFill>
                  <a:schemeClr val="accent1">
                    <a:lumMod val="50000"/>
                  </a:schemeClr>
                </a:solidFill>
              </a:rPr>
              <a:t>Putting out dictionary for the students to use during exams</a:t>
            </a:r>
          </a:p>
          <a:p>
            <a:r>
              <a:rPr lang="en-US" dirty="0">
                <a:solidFill>
                  <a:schemeClr val="accent1">
                    <a:lumMod val="50000"/>
                  </a:schemeClr>
                </a:solidFill>
              </a:rPr>
              <a:t>Have intimate debates. Get students into different groups, share information, migrate out to other groups, come back to original group. This may be one way to alleviate social anxiety and practice skills.</a:t>
            </a:r>
          </a:p>
          <a:p>
            <a:r>
              <a:rPr lang="en-US" dirty="0">
                <a:solidFill>
                  <a:schemeClr val="accent1">
                    <a:lumMod val="50000"/>
                  </a:schemeClr>
                </a:solidFill>
              </a:rPr>
              <a:t>For student where English is their second language, start with visuals over using vocabulary words.</a:t>
            </a:r>
          </a:p>
          <a:p>
            <a:endParaRPr lang="en-US" dirty="0"/>
          </a:p>
        </p:txBody>
      </p:sp>
    </p:spTree>
    <p:extLst>
      <p:ext uri="{BB962C8B-B14F-4D97-AF65-F5344CB8AC3E}">
        <p14:creationId xmlns:p14="http://schemas.microsoft.com/office/powerpoint/2010/main" val="16595517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1245</TotalTime>
  <Words>510</Words>
  <Application>Microsoft Office PowerPoint</Application>
  <PresentationFormat>Widescreen</PresentationFormat>
  <Paragraphs>71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Universal Design for Learning and Accessibility</vt:lpstr>
      <vt:lpstr>Overview</vt:lpstr>
      <vt:lpstr>PowerPoint Presentation</vt:lpstr>
      <vt:lpstr>PowerPoint Presentations</vt:lpstr>
      <vt:lpstr>Resources</vt:lpstr>
      <vt:lpstr>A New Environment</vt:lpstr>
      <vt:lpstr>Participant Answers</vt:lpstr>
      <vt:lpstr>Working with Cases</vt:lpstr>
      <vt:lpstr>Participant Answers</vt:lpstr>
      <vt:lpstr>Disclosure and JIT Accommodation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Design for Learning and Accessibility</dc:title>
  <dc:creator>Orndorf, Hayley Catherine</dc:creator>
  <cp:lastModifiedBy>Orndorf, Hayley Catherine</cp:lastModifiedBy>
  <cp:revision>21</cp:revision>
  <dcterms:created xsi:type="dcterms:W3CDTF">2018-06-11T14:37:28Z</dcterms:created>
  <dcterms:modified xsi:type="dcterms:W3CDTF">2018-06-27T18:11:27Z</dcterms:modified>
</cp:coreProperties>
</file>