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3" r:id="rId3"/>
    <p:sldId id="269" r:id="rId4"/>
    <p:sldId id="268" r:id="rId5"/>
    <p:sldId id="274" r:id="rId6"/>
    <p:sldId id="273" r:id="rId7"/>
    <p:sldId id="257" r:id="rId8"/>
    <p:sldId id="261" r:id="rId9"/>
    <p:sldId id="275" r:id="rId10"/>
    <p:sldId id="278" r:id="rId11"/>
    <p:sldId id="276" r:id="rId12"/>
    <p:sldId id="277"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Wojdak" initials="J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2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83932" autoAdjust="0"/>
  </p:normalViewPr>
  <p:slideViewPr>
    <p:cSldViewPr snapToGrid="0">
      <p:cViewPr varScale="1">
        <p:scale>
          <a:sx n="45" d="100"/>
          <a:sy n="45" d="100"/>
        </p:scale>
        <p:origin x="68" y="324"/>
      </p:cViewPr>
      <p:guideLst>
        <p:guide orient="horz" pos="2160"/>
        <p:guide pos="3840"/>
      </p:guideLst>
    </p:cSldViewPr>
  </p:slideViewPr>
  <p:outlineViewPr>
    <p:cViewPr>
      <p:scale>
        <a:sx n="33" d="100"/>
        <a:sy n="33" d="100"/>
      </p:scale>
      <p:origin x="0" y="-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8C684-469B-449D-8303-947CC30B6FD3}" type="datetimeFigureOut">
              <a:rPr lang="en-US" smtClean="0"/>
              <a:t>1/20/2017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55EB8-F874-4774-86C1-035BB672C380}" type="slidenum">
              <a:rPr lang="en-US" smtClean="0"/>
              <a:t>‹#›</a:t>
            </a:fld>
            <a:endParaRPr lang="en-US"/>
          </a:p>
        </p:txBody>
      </p:sp>
    </p:spTree>
    <p:extLst>
      <p:ext uri="{BB962C8B-B14F-4D97-AF65-F5344CB8AC3E}">
        <p14:creationId xmlns:p14="http://schemas.microsoft.com/office/powerpoint/2010/main" val="123024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Instructors:  Ideas</a:t>
            </a:r>
            <a:r>
              <a:rPr lang="en-US" i="1" baseline="0" dirty="0" smtClean="0"/>
              <a:t> meant for you are in italics. Ideas that might be spoken to the class are in regular text. </a:t>
            </a:r>
            <a:r>
              <a:rPr lang="en-US" i="1" dirty="0" smtClean="0"/>
              <a:t>This presentation is intended</a:t>
            </a:r>
            <a:r>
              <a:rPr lang="en-US" i="1" baseline="0" dirty="0" smtClean="0"/>
              <a:t> to provide a brief overview to students about math anxiety, how it might affect them as biology students, and why the instructor has chosen to incorporate BIOMAAP into their class, including the end goals of the program.</a:t>
            </a:r>
          </a:p>
          <a:p>
            <a:endParaRPr lang="en-US" i="1" baseline="0" dirty="0" smtClean="0"/>
          </a:p>
          <a:p>
            <a:r>
              <a:rPr lang="en-US" i="1" baseline="0" dirty="0" smtClean="0"/>
              <a:t>One way to begin this introduction is just to launch in and talk.  Another way might be to start by writing a complicated equation on the board as students file in, without explanation, and then begin by asking them if they feel any anxiety.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a:t>
            </a:fld>
            <a:endParaRPr lang="en-US"/>
          </a:p>
        </p:txBody>
      </p:sp>
    </p:spTree>
    <p:extLst>
      <p:ext uri="{BB962C8B-B14F-4D97-AF65-F5344CB8AC3E}">
        <p14:creationId xmlns:p14="http://schemas.microsoft.com/office/powerpoint/2010/main" val="425713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If time permits, please incorporate a basic example</a:t>
            </a:r>
            <a:r>
              <a:rPr lang="en-US" i="1" baseline="0" dirty="0" smtClean="0"/>
              <a:t> activity now (perhaps growth mindset or a short metacognitive exercise like 18x5) so that students can get a better idea of what this will involve.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10</a:t>
            </a:fld>
            <a:endParaRPr lang="en-US"/>
          </a:p>
        </p:txBody>
      </p:sp>
    </p:spTree>
    <p:extLst>
      <p:ext uri="{BB962C8B-B14F-4D97-AF65-F5344CB8AC3E}">
        <p14:creationId xmlns:p14="http://schemas.microsoft.com/office/powerpoint/2010/main" val="322413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smtClean="0"/>
              <a:t>Ask</a:t>
            </a:r>
            <a:r>
              <a:rPr lang="en-US" i="1" u="none" baseline="0" dirty="0" smtClean="0"/>
              <a:t> a few students to report back one method (not necessarily their own) from their group.  You can also ask if there are any groups where all had the same method (there almost never are), and use this to emphasize the creativity of problem solving techniques.  Even for a very simple arithmetic problem, everyone has their own method.  </a:t>
            </a:r>
          </a:p>
          <a:p>
            <a:endParaRPr lang="en-US" i="1" u="none" baseline="0" dirty="0" smtClean="0"/>
          </a:p>
          <a:p>
            <a:r>
              <a:rPr lang="en-US" i="1" u="none" baseline="0" dirty="0" smtClean="0"/>
              <a:t>You can play part of this video as well, or just point students towards it (posting the link on a course website).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11</a:t>
            </a:fld>
            <a:endParaRPr lang="en-US"/>
          </a:p>
        </p:txBody>
      </p:sp>
    </p:spTree>
    <p:extLst>
      <p:ext uri="{BB962C8B-B14F-4D97-AF65-F5344CB8AC3E}">
        <p14:creationId xmlns:p14="http://schemas.microsoft.com/office/powerpoint/2010/main" val="59264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 visual of some different methods of getting</a:t>
            </a:r>
            <a:r>
              <a:rPr lang="en-US" i="1" baseline="0" dirty="0" smtClean="0"/>
              <a:t> to the answer.  You might point out the ones that correspond to methods mentioned by students.</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12</a:t>
            </a:fld>
            <a:endParaRPr lang="en-US"/>
          </a:p>
        </p:txBody>
      </p:sp>
    </p:spTree>
    <p:extLst>
      <p:ext uri="{BB962C8B-B14F-4D97-AF65-F5344CB8AC3E}">
        <p14:creationId xmlns:p14="http://schemas.microsoft.com/office/powerpoint/2010/main" val="305058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already feel comfortable</a:t>
            </a:r>
            <a:r>
              <a:rPr lang="en-US" baseline="0" dirty="0" smtClean="0"/>
              <a:t> with math, these activities can still help improve your quantitative skills, and might also help you deal with other stresses and anxieties in your academic life (maybe you love math, but get nervous before all tests?)</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13</a:t>
            </a:fld>
            <a:endParaRPr lang="en-US"/>
          </a:p>
        </p:txBody>
      </p:sp>
    </p:spTree>
    <p:extLst>
      <p:ext uri="{BB962C8B-B14F-4D97-AF65-F5344CB8AC3E}">
        <p14:creationId xmlns:p14="http://schemas.microsoft.com/office/powerpoint/2010/main" val="295028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anxiety</a:t>
            </a:r>
            <a:r>
              <a:rPr lang="en-US" baseline="0" dirty="0" smtClean="0"/>
              <a:t> is a measurable, biological phenomenon…it’s not just “in your head.” You are feeling something because something is actually happening in your body.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a:t>
            </a:fld>
            <a:endParaRPr lang="en-US"/>
          </a:p>
        </p:txBody>
      </p:sp>
    </p:spTree>
    <p:extLst>
      <p:ext uri="{BB962C8B-B14F-4D97-AF65-F5344CB8AC3E}">
        <p14:creationId xmlns:p14="http://schemas.microsoft.com/office/powerpoint/2010/main" val="216551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first slide has the original</a:t>
            </a:r>
            <a:r>
              <a:rPr lang="en-US" i="1" baseline="0" dirty="0" smtClean="0"/>
              <a:t> figure, and the next three relabel the axes and point out some features of the graph.  Suggested text is the same on all four slides, so that you can step through the slides while explaining the graph.</a:t>
            </a:r>
          </a:p>
          <a:p>
            <a:endParaRPr lang="en-US" i="1" dirty="0" smtClean="0"/>
          </a:p>
          <a:p>
            <a:r>
              <a:rPr lang="en-US" i="1" dirty="0" smtClean="0"/>
              <a:t>If you had</a:t>
            </a:r>
            <a:r>
              <a:rPr lang="en-US" i="1" baseline="0" dirty="0" smtClean="0"/>
              <a:t> students complete the initial math anxiety inventory (SMARS), you might point out that it is the same scale. </a:t>
            </a:r>
            <a:endParaRPr lang="en-US" i="1" dirty="0" smtClean="0"/>
          </a:p>
          <a:p>
            <a:endParaRPr lang="en-US" dirty="0" smtClean="0"/>
          </a:p>
          <a:p>
            <a:r>
              <a:rPr lang="en-US" dirty="0" smtClean="0"/>
              <a:t>In</a:t>
            </a:r>
            <a:r>
              <a:rPr lang="en-US" baseline="0" dirty="0" smtClean="0"/>
              <a:t> </a:t>
            </a:r>
            <a:r>
              <a:rPr lang="en-US" baseline="0" dirty="0" smtClean="0"/>
              <a:t>a brain scanner (fMRI), those with higher math anxiety (measured as </a:t>
            </a:r>
            <a:r>
              <a:rPr lang="en-US" baseline="0" dirty="0" smtClean="0"/>
              <a:t>SMARS) </a:t>
            </a:r>
            <a:r>
              <a:rPr lang="en-US" baseline="0" dirty="0" smtClean="0"/>
              <a:t>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18385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t>
            </a:r>
            <a:r>
              <a:rPr lang="en-US" baseline="0" dirty="0" smtClean="0"/>
              <a:t>a brain scanner (fMRI), those with higher math anxiety (measured as </a:t>
            </a:r>
            <a:r>
              <a:rPr lang="en-US" baseline="0" dirty="0" smtClean="0"/>
              <a:t>SMARS) </a:t>
            </a:r>
            <a:r>
              <a:rPr lang="en-US" baseline="0" dirty="0" smtClean="0"/>
              <a:t>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398588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t>
            </a:r>
            <a:r>
              <a:rPr lang="en-US" baseline="0" dirty="0" smtClean="0"/>
              <a:t>a brain scanner (fMRI), those with higher math anxiety (measured as </a:t>
            </a:r>
            <a:r>
              <a:rPr lang="en-US" baseline="0" dirty="0" smtClean="0"/>
              <a:t>SMARS) </a:t>
            </a:r>
            <a:r>
              <a:rPr lang="en-US" baseline="0" dirty="0" smtClean="0"/>
              <a:t>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159333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t>
            </a:r>
            <a:r>
              <a:rPr lang="en-US" baseline="0" dirty="0" smtClean="0"/>
              <a:t>a brain scanner (fMRI), those with higher math anxiety (measured as </a:t>
            </a:r>
            <a:r>
              <a:rPr lang="en-US" baseline="0" dirty="0" smtClean="0"/>
              <a:t>SMARS) </a:t>
            </a:r>
            <a:r>
              <a:rPr lang="en-US" baseline="0" dirty="0" smtClean="0"/>
              <a:t>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5092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is an inherent (and important!) part of biology, so trying</a:t>
            </a:r>
            <a:r>
              <a:rPr lang="en-US" baseline="0" dirty="0" smtClean="0"/>
              <a:t> to ignore math or math anxiety is not a good strategy.  Working memory is the ability to store ideas, numbers, or operations in your head for immediate use. The word preoccupied means exactly that here</a:t>
            </a:r>
            <a:r>
              <a:rPr lang="mr-IN" baseline="0" dirty="0" smtClean="0"/>
              <a:t>…</a:t>
            </a:r>
            <a:r>
              <a:rPr lang="en-US" baseline="0" dirty="0" smtClean="0"/>
              <a:t> your brain is already occupied, filled up, by the anxiety, and thus there is less left over for other tasks. Dealing with this math anxiety, on the other hand, has been shown to improve student completion of the major.</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327673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what these techniques involve in future activities.  You won’t</a:t>
            </a:r>
            <a:r>
              <a:rPr lang="en-US" baseline="0" dirty="0" smtClean="0"/>
              <a:t> be graded based on your performance on these BIOMAAP activities,  but completing them will count towards your grade in this class, as part of your homework.</a:t>
            </a:r>
          </a:p>
          <a:p>
            <a:endParaRPr lang="en-US" baseline="0" dirty="0" smtClean="0"/>
          </a:p>
          <a:p>
            <a:r>
              <a:rPr lang="en-US" i="1" baseline="0" dirty="0" smtClean="0"/>
              <a:t>There are a number of options for assignment: some instructors might just make the materials available to anyone who sees a need for them, others might assign them as homework that is completed or not, or they could be completed in class with instructor or peer-mentor supervision/discussion.  Having students take the SMARS, MARS or similar math anxiety assessment is quick and can give students a tangible sense for how much of a problem this may (or may not) be for them.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8</a:t>
            </a:fld>
            <a:endParaRPr lang="en-US"/>
          </a:p>
        </p:txBody>
      </p:sp>
    </p:spTree>
    <p:extLst>
      <p:ext uri="{BB962C8B-B14F-4D97-AF65-F5344CB8AC3E}">
        <p14:creationId xmlns:p14="http://schemas.microsoft.com/office/powerpoint/2010/main" val="237709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Give students ~1-2 minutes to think about this on their own.  No calculators, of course!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9</a:t>
            </a:fld>
            <a:endParaRPr lang="en-US"/>
          </a:p>
        </p:txBody>
      </p:sp>
    </p:spTree>
    <p:extLst>
      <p:ext uri="{BB962C8B-B14F-4D97-AF65-F5344CB8AC3E}">
        <p14:creationId xmlns:p14="http://schemas.microsoft.com/office/powerpoint/2010/main" val="367988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80434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31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0184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9897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2FE4CB-8D01-4997-8007-221FF73B04B6}" type="datetimeFigureOut">
              <a:rPr lang="en-US" smtClean="0"/>
              <a:t>1/20/2017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29257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FE4CB-8D01-4997-8007-221FF73B04B6}"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508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FE4CB-8D01-4997-8007-221FF73B04B6}" type="datetimeFigureOut">
              <a:rPr lang="en-US" smtClean="0"/>
              <a:t>1/20/2017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4376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FE4CB-8D01-4997-8007-221FF73B04B6}" type="datetimeFigureOut">
              <a:rPr lang="en-US" smtClean="0"/>
              <a:t>1/20/2017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6755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FE4CB-8D01-4997-8007-221FF73B04B6}" type="datetimeFigureOut">
              <a:rPr lang="en-US" smtClean="0"/>
              <a:t>1/20/2017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97119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78514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1/20/2017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5287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FE4CB-8D01-4997-8007-221FF73B04B6}" type="datetimeFigureOut">
              <a:rPr lang="en-US" smtClean="0"/>
              <a:t>1/20/2017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5927E-A43B-4AE2-B74E-37127886E93F}" type="slidenum">
              <a:rPr lang="en-US" smtClean="0"/>
              <a:t>‹#›</a:t>
            </a:fld>
            <a:endParaRPr lang="en-US"/>
          </a:p>
        </p:txBody>
      </p:sp>
    </p:spTree>
    <p:extLst>
      <p:ext uri="{BB962C8B-B14F-4D97-AF65-F5344CB8AC3E}">
        <p14:creationId xmlns:p14="http://schemas.microsoft.com/office/powerpoint/2010/main" val="1754081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9679" y="228608"/>
            <a:ext cx="9144000" cy="2387600"/>
          </a:xfrm>
        </p:spPr>
        <p:txBody>
          <a:bodyPr/>
          <a:lstStyle/>
          <a:p>
            <a:r>
              <a:rPr lang="en-US" dirty="0" smtClean="0"/>
              <a:t>What is math anxiety? </a:t>
            </a:r>
            <a:br>
              <a:rPr lang="en-US" dirty="0" smtClean="0"/>
            </a:br>
            <a:r>
              <a:rPr lang="en-US" dirty="0" smtClean="0"/>
              <a:t>What can we do about it?</a:t>
            </a:r>
            <a:endParaRPr lang="en-US" dirty="0"/>
          </a:p>
        </p:txBody>
      </p:sp>
      <p:sp>
        <p:nvSpPr>
          <p:cNvPr id="3" name="Subtitle 2"/>
          <p:cNvSpPr>
            <a:spLocks noGrp="1"/>
          </p:cNvSpPr>
          <p:nvPr>
            <p:ph type="subTitle" idx="1"/>
          </p:nvPr>
        </p:nvSpPr>
        <p:spPr>
          <a:xfrm>
            <a:off x="1476964" y="4558513"/>
            <a:ext cx="9144000" cy="1655762"/>
          </a:xfrm>
        </p:spPr>
        <p:txBody>
          <a:bodyPr>
            <a:normAutofit fontScale="92500" lnSpcReduction="20000"/>
          </a:bodyPr>
          <a:lstStyle/>
          <a:p>
            <a:endParaRPr lang="en-US" dirty="0" smtClean="0"/>
          </a:p>
          <a:p>
            <a:endParaRPr lang="en-US" dirty="0"/>
          </a:p>
          <a:p>
            <a:r>
              <a:rPr lang="en-US" sz="3200" i="1" dirty="0" smtClean="0"/>
              <a:t>AE Fleming-Davies and JM Wojdak</a:t>
            </a:r>
          </a:p>
          <a:p>
            <a:r>
              <a:rPr lang="en-US" sz="3200" i="1" dirty="0" smtClean="0"/>
              <a:t>Radford University </a:t>
            </a:r>
            <a:endParaRPr lang="en-US" sz="3200" i="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4" t="5947" r="53757" b="7817"/>
          <a:stretch/>
        </p:blipFill>
        <p:spPr>
          <a:xfrm>
            <a:off x="3025951" y="3053126"/>
            <a:ext cx="6449235" cy="1424295"/>
          </a:xfrm>
          <a:prstGeom prst="rect">
            <a:avLst/>
          </a:prstGeom>
        </p:spPr>
      </p:pic>
    </p:spTree>
    <p:extLst>
      <p:ext uri="{BB962C8B-B14F-4D97-AF65-F5344CB8AC3E}">
        <p14:creationId xmlns:p14="http://schemas.microsoft.com/office/powerpoint/2010/main" val="2114711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Now find around 3 other people around you, and each describe how you got to the answer.  </a:t>
            </a:r>
          </a:p>
          <a:p>
            <a:pPr marL="0" indent="0">
              <a:buNone/>
            </a:pPr>
            <a:endParaRPr lang="en-US" sz="4000" dirty="0"/>
          </a:p>
          <a:p>
            <a:pPr marL="0" indent="0">
              <a:buNone/>
            </a:pPr>
            <a:r>
              <a:rPr lang="en-US" sz="4000" dirty="0" smtClean="0"/>
              <a:t>What did you picture in your head while you worked it out? </a:t>
            </a:r>
            <a:endParaRPr lang="en-US" sz="4000" i="1" dirty="0" smtClean="0"/>
          </a:p>
        </p:txBody>
      </p:sp>
    </p:spTree>
    <p:extLst>
      <p:ext uri="{BB962C8B-B14F-4D97-AF65-F5344CB8AC3E}">
        <p14:creationId xmlns:p14="http://schemas.microsoft.com/office/powerpoint/2010/main" val="3621879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example</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t>Without writing anything down, what is 18 x 5?</a:t>
            </a:r>
          </a:p>
        </p:txBody>
      </p:sp>
      <p:pic>
        <p:nvPicPr>
          <p:cNvPr id="4" name="eighteentimesfiveLesson+4b_360p">
            <a:hlinkClick r:id="" action="ppaction://media"/>
          </p:cNvPr>
          <p:cNvPicPr>
            <a:picLocks noChangeAspect="1"/>
          </p:cNvPicPr>
          <p:nvPr>
            <a:videoFile r:link="rId1"/>
            <p:extLst>
              <p:ext uri="{DAA4B4D4-6D71-4841-9C94-3DE7FCFB9230}">
                <p14:media xmlns:p14="http://schemas.microsoft.com/office/powerpoint/2010/main" r:embed="rId2">
                  <p14:trim st="37375" end="178809.8333"/>
                </p14:media>
              </p:ext>
            </p:extLst>
          </p:nvPr>
        </p:nvPicPr>
        <p:blipFill>
          <a:blip r:embed="rId5"/>
          <a:stretch>
            <a:fillRect/>
          </a:stretch>
        </p:blipFill>
        <p:spPr>
          <a:xfrm>
            <a:off x="3221518" y="2858293"/>
            <a:ext cx="5238409" cy="2946605"/>
          </a:xfrm>
          <a:prstGeom prst="rect">
            <a:avLst/>
          </a:prstGeom>
        </p:spPr>
      </p:pic>
      <p:sp>
        <p:nvSpPr>
          <p:cNvPr id="5" name="TextBox 4"/>
          <p:cNvSpPr txBox="1"/>
          <p:nvPr/>
        </p:nvSpPr>
        <p:spPr>
          <a:xfrm>
            <a:off x="4838286" y="6039830"/>
            <a:ext cx="7243281" cy="646331"/>
          </a:xfrm>
          <a:prstGeom prst="rect">
            <a:avLst/>
          </a:prstGeom>
          <a:noFill/>
        </p:spPr>
        <p:txBody>
          <a:bodyPr wrap="square" rtlCol="0">
            <a:spAutoFit/>
          </a:bodyPr>
          <a:lstStyle/>
          <a:p>
            <a:r>
              <a:rPr lang="en-US" dirty="0" smtClean="0"/>
              <a:t>Example, video and image from Jo </a:t>
            </a:r>
            <a:r>
              <a:rPr lang="en-US" dirty="0" err="1" smtClean="0"/>
              <a:t>Boaler’s</a:t>
            </a:r>
            <a:r>
              <a:rPr lang="en-US" dirty="0" smtClean="0"/>
              <a:t> MOOC “How to Learn Math,” Stanford University </a:t>
            </a:r>
            <a:endParaRPr lang="en-US" dirty="0"/>
          </a:p>
        </p:txBody>
      </p:sp>
    </p:spTree>
    <p:extLst>
      <p:ext uri="{BB962C8B-B14F-4D97-AF65-F5344CB8AC3E}">
        <p14:creationId xmlns:p14="http://schemas.microsoft.com/office/powerpoint/2010/main" val="752699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Image fix 18 x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690688"/>
            <a:ext cx="10817195" cy="360212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38200" y="365125"/>
            <a:ext cx="10515600" cy="1325563"/>
          </a:xfrm>
        </p:spPr>
        <p:txBody>
          <a:bodyPr/>
          <a:lstStyle/>
          <a:p>
            <a:r>
              <a:rPr lang="en-US" dirty="0" smtClean="0"/>
              <a:t>Metacognition example</a:t>
            </a:r>
            <a:endParaRPr lang="en-US" dirty="0"/>
          </a:p>
        </p:txBody>
      </p:sp>
      <p:sp>
        <p:nvSpPr>
          <p:cNvPr id="6" name="TextBox 5"/>
          <p:cNvSpPr txBox="1"/>
          <p:nvPr/>
        </p:nvSpPr>
        <p:spPr>
          <a:xfrm>
            <a:off x="4838286" y="6039830"/>
            <a:ext cx="7243281" cy="646331"/>
          </a:xfrm>
          <a:prstGeom prst="rect">
            <a:avLst/>
          </a:prstGeom>
          <a:noFill/>
        </p:spPr>
        <p:txBody>
          <a:bodyPr wrap="square" rtlCol="0">
            <a:spAutoFit/>
          </a:bodyPr>
          <a:lstStyle/>
          <a:p>
            <a:r>
              <a:rPr lang="en-US" dirty="0" smtClean="0"/>
              <a:t>Example, video and image from Jo </a:t>
            </a:r>
            <a:r>
              <a:rPr lang="en-US" dirty="0" err="1" smtClean="0"/>
              <a:t>Boaler’s</a:t>
            </a:r>
            <a:r>
              <a:rPr lang="en-US" dirty="0" smtClean="0"/>
              <a:t> MOOC “How to Learn Math,” Stanford University </a:t>
            </a:r>
            <a:endParaRPr lang="en-US" dirty="0"/>
          </a:p>
        </p:txBody>
      </p:sp>
    </p:spTree>
    <p:extLst>
      <p:ext uri="{BB962C8B-B14F-4D97-AF65-F5344CB8AC3E}">
        <p14:creationId xmlns:p14="http://schemas.microsoft.com/office/powerpoint/2010/main" val="4212794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goals</a:t>
            </a:r>
            <a:endParaRPr lang="en-US" dirty="0"/>
          </a:p>
        </p:txBody>
      </p:sp>
      <p:sp>
        <p:nvSpPr>
          <p:cNvPr id="3" name="Content Placeholder 2"/>
          <p:cNvSpPr>
            <a:spLocks noGrp="1"/>
          </p:cNvSpPr>
          <p:nvPr>
            <p:ph idx="1"/>
          </p:nvPr>
        </p:nvSpPr>
        <p:spPr/>
        <p:txBody>
          <a:bodyPr/>
          <a:lstStyle/>
          <a:p>
            <a:r>
              <a:rPr lang="en-US" dirty="0" smtClean="0"/>
              <a:t>Reduce your math anxiety so that you feel more comfortable with both the quantitative and biology content of this course</a:t>
            </a:r>
          </a:p>
          <a:p>
            <a:endParaRPr lang="en-US" dirty="0"/>
          </a:p>
          <a:p>
            <a:r>
              <a:rPr lang="en-US" dirty="0" smtClean="0"/>
              <a:t>Together with your hard work, help you to pass </a:t>
            </a:r>
            <a:r>
              <a:rPr lang="en-US" u="sng" dirty="0" smtClean="0"/>
              <a:t>and excel </a:t>
            </a:r>
            <a:r>
              <a:rPr lang="en-US" dirty="0" smtClean="0"/>
              <a:t>in this course</a:t>
            </a:r>
          </a:p>
          <a:p>
            <a:endParaRPr lang="en-US" dirty="0"/>
          </a:p>
          <a:p>
            <a:r>
              <a:rPr lang="en-US" dirty="0" smtClean="0"/>
              <a:t>Teach you some basic skills and tools that you can use in any of your future science and math courses where math anxiety might emerge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168219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math anxiety?</a:t>
            </a:r>
            <a:endParaRPr lang="en-US" dirty="0"/>
          </a:p>
        </p:txBody>
      </p:sp>
      <p:sp>
        <p:nvSpPr>
          <p:cNvPr id="5" name="Content Placeholder 9"/>
          <p:cNvSpPr txBox="1">
            <a:spLocks/>
          </p:cNvSpPr>
          <p:nvPr/>
        </p:nvSpPr>
        <p:spPr>
          <a:xfrm>
            <a:off x="4775200" y="1914229"/>
            <a:ext cx="657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Excessive </a:t>
            </a:r>
            <a:r>
              <a:rPr lang="en-US" i="1" dirty="0" smtClean="0"/>
              <a:t>physiological</a:t>
            </a:r>
            <a:r>
              <a:rPr lang="en-US" dirty="0" smtClean="0"/>
              <a:t> and/or </a:t>
            </a:r>
            <a:r>
              <a:rPr lang="en-US" i="1" dirty="0" smtClean="0"/>
              <a:t>psychological</a:t>
            </a:r>
            <a:r>
              <a:rPr lang="en-US" dirty="0" smtClean="0"/>
              <a:t> stimulation that negatively impacts academic performance on mathematical tasks (Richardson &amp; </a:t>
            </a:r>
            <a:r>
              <a:rPr lang="en-US" dirty="0" err="1" smtClean="0"/>
              <a:t>Suinn</a:t>
            </a:r>
            <a:r>
              <a:rPr lang="en-US" dirty="0" smtClean="0"/>
              <a:t> 1972)</a:t>
            </a:r>
          </a:p>
          <a:p>
            <a:endParaRPr lang="en-US" dirty="0" smtClean="0"/>
          </a:p>
          <a:p>
            <a:pPr marL="0" indent="0" algn="ctr">
              <a:buFont typeface="Arial" panose="020B0604020202020204" pitchFamily="34" charset="0"/>
              <a:buNone/>
            </a:pPr>
            <a:r>
              <a:rPr lang="en-US" sz="4800" dirty="0" smtClean="0"/>
              <a:t>MATH = SCARY</a:t>
            </a:r>
            <a:endParaRPr lang="en-US" sz="4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5" t="9348" r="8678" b="10645"/>
          <a:stretch/>
        </p:blipFill>
        <p:spPr>
          <a:xfrm>
            <a:off x="383310" y="1911435"/>
            <a:ext cx="4225834" cy="3018451"/>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4099311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27"/>
          <a:stretch/>
        </p:blipFill>
        <p:spPr bwMode="auto">
          <a:xfrm>
            <a:off x="4024841" y="1880183"/>
            <a:ext cx="4355677"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84667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5998" y="1082259"/>
            <a:ext cx="3943350" cy="461665"/>
          </a:xfrm>
          <a:prstGeom prst="rect">
            <a:avLst/>
          </a:prstGeom>
          <a:noFill/>
        </p:spPr>
        <p:txBody>
          <a:bodyPr wrap="square" rtlCol="0">
            <a:spAutoFit/>
          </a:bodyPr>
          <a:lstStyle/>
          <a:p>
            <a:r>
              <a:rPr lang="en-US" sz="2400" b="1" dirty="0" smtClean="0"/>
              <a:t>Brain areas:</a:t>
            </a:r>
            <a:endParaRPr lang="en-US" sz="2400" b="1" dirty="0"/>
          </a:p>
        </p:txBody>
      </p:sp>
      <p:sp>
        <p:nvSpPr>
          <p:cNvPr id="12" name="Right Brace 11"/>
          <p:cNvSpPr/>
          <p:nvPr/>
        </p:nvSpPr>
        <p:spPr>
          <a:xfrm rot="16200000">
            <a:off x="6163093" y="-45592"/>
            <a:ext cx="454759" cy="3739219"/>
          </a:xfrm>
          <a:prstGeom prst="rightBrace">
            <a:avLst>
              <a:gd name="adj1" fmla="val 8333"/>
              <a:gd name="adj2" fmla="val 19814"/>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795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5998" y="1082259"/>
            <a:ext cx="3943350" cy="461665"/>
          </a:xfrm>
          <a:prstGeom prst="rect">
            <a:avLst/>
          </a:prstGeom>
          <a:noFill/>
        </p:spPr>
        <p:txBody>
          <a:bodyPr wrap="square" rtlCol="0">
            <a:spAutoFit/>
          </a:bodyPr>
          <a:lstStyle/>
          <a:p>
            <a:r>
              <a:rPr lang="en-US" sz="2400" b="1" dirty="0" smtClean="0"/>
              <a:t>Brain areas:</a:t>
            </a:r>
            <a:endParaRPr lang="en-US" sz="2400" b="1" dirty="0"/>
          </a:p>
        </p:txBody>
      </p:sp>
      <p:sp>
        <p:nvSpPr>
          <p:cNvPr id="12" name="Right Brace 11"/>
          <p:cNvSpPr/>
          <p:nvPr/>
        </p:nvSpPr>
        <p:spPr>
          <a:xfrm rot="16200000">
            <a:off x="6163093" y="-45592"/>
            <a:ext cx="454759" cy="3739219"/>
          </a:xfrm>
          <a:prstGeom prst="rightBrace">
            <a:avLst>
              <a:gd name="adj1" fmla="val 8333"/>
              <a:gd name="adj2" fmla="val 19814"/>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384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45998" y="1082259"/>
            <a:ext cx="3943350" cy="461665"/>
          </a:xfrm>
          <a:prstGeom prst="rect">
            <a:avLst/>
          </a:prstGeom>
          <a:noFill/>
        </p:spPr>
        <p:txBody>
          <a:bodyPr wrap="square" rtlCol="0">
            <a:spAutoFit/>
          </a:bodyPr>
          <a:lstStyle/>
          <a:p>
            <a:r>
              <a:rPr lang="en-US" sz="2400" b="1" dirty="0" smtClean="0"/>
              <a:t>Brain areas:</a:t>
            </a:r>
            <a:endParaRPr lang="en-US" sz="2400" b="1" dirty="0"/>
          </a:p>
        </p:txBody>
      </p:sp>
      <p:sp>
        <p:nvSpPr>
          <p:cNvPr id="12" name="Right Brace 11"/>
          <p:cNvSpPr/>
          <p:nvPr/>
        </p:nvSpPr>
        <p:spPr>
          <a:xfrm rot="16200000">
            <a:off x="6163093" y="-45592"/>
            <a:ext cx="454759" cy="3739219"/>
          </a:xfrm>
          <a:prstGeom prst="rightBrace">
            <a:avLst>
              <a:gd name="adj1" fmla="val 8333"/>
              <a:gd name="adj2" fmla="val 19814"/>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9348" y="3561527"/>
            <a:ext cx="3911600" cy="2308324"/>
          </a:xfrm>
          <a:prstGeom prst="rect">
            <a:avLst/>
          </a:prstGeom>
          <a:noFill/>
        </p:spPr>
        <p:txBody>
          <a:bodyPr wrap="square" rtlCol="0">
            <a:spAutoFit/>
          </a:bodyPr>
          <a:lstStyle/>
          <a:p>
            <a:r>
              <a:rPr lang="en-US" sz="3600" b="1" dirty="0" smtClean="0"/>
              <a:t>Want to make the pain stop?  </a:t>
            </a:r>
          </a:p>
          <a:p>
            <a:r>
              <a:rPr lang="en-US" sz="3600" b="1" dirty="0" smtClean="0"/>
              <a:t>Start doing the math!</a:t>
            </a:r>
            <a:endParaRPr lang="en-US" sz="3600" b="1" dirty="0"/>
          </a:p>
        </p:txBody>
      </p:sp>
    </p:spTree>
    <p:extLst>
      <p:ext uri="{BB962C8B-B14F-4D97-AF65-F5344CB8AC3E}">
        <p14:creationId xmlns:p14="http://schemas.microsoft.com/office/powerpoint/2010/main" val="570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fontScale="90000"/>
          </a:bodyPr>
          <a:lstStyle/>
          <a:p>
            <a:r>
              <a:rPr lang="en-US" dirty="0" smtClean="0"/>
              <a:t>Math anxiety: how does it affect you as a biology student? </a:t>
            </a:r>
            <a:endParaRPr lang="en-US" dirty="0"/>
          </a:p>
        </p:txBody>
      </p:sp>
      <p:sp>
        <p:nvSpPr>
          <p:cNvPr id="7" name="Content Placeholder 9"/>
          <p:cNvSpPr>
            <a:spLocks noGrp="1"/>
          </p:cNvSpPr>
          <p:nvPr>
            <p:ph idx="1"/>
          </p:nvPr>
        </p:nvSpPr>
        <p:spPr>
          <a:xfrm>
            <a:off x="671520" y="1816723"/>
            <a:ext cx="4754379" cy="4720856"/>
          </a:xfrm>
        </p:spPr>
        <p:txBody>
          <a:bodyPr>
            <a:normAutofit/>
          </a:bodyPr>
          <a:lstStyle/>
          <a:p>
            <a:r>
              <a:rPr lang="en-US" dirty="0" smtClean="0"/>
              <a:t>Decreases math performance by reducing working memory </a:t>
            </a:r>
            <a:r>
              <a:rPr lang="en-US" dirty="0"/>
              <a:t>(Faust et al. 1996, Ashcraft and Kirk 2001)</a:t>
            </a:r>
            <a:endParaRPr lang="en-US" dirty="0" smtClean="0"/>
          </a:p>
          <a:p>
            <a:endParaRPr lang="en-US" dirty="0" smtClean="0"/>
          </a:p>
          <a:p>
            <a:r>
              <a:rPr lang="en-US" dirty="0" smtClean="0"/>
              <a:t>If you are </a:t>
            </a:r>
            <a:r>
              <a:rPr lang="en-US" u="sng" dirty="0" smtClean="0"/>
              <a:t>preoccupied</a:t>
            </a:r>
            <a:r>
              <a:rPr lang="en-US" dirty="0" smtClean="0"/>
              <a:t> with fear of quantitative tasks, this distracts you from the biology</a:t>
            </a:r>
          </a:p>
          <a:p>
            <a:endParaRPr lang="en-US" dirty="0" smtClean="0"/>
          </a:p>
        </p:txBody>
      </p:sp>
      <p:pic>
        <p:nvPicPr>
          <p:cNvPr id="5" name="Picture 4" descr="https://s-media-cache-ak0.pinimg.com/736x/2a/66/ac/2a66acfdd713e7fc176e030f1e5bdb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11" y="1701209"/>
            <a:ext cx="4761956" cy="360082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3747098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a:bodyPr>
          <a:lstStyle/>
          <a:p>
            <a:r>
              <a:rPr lang="en-US" dirty="0" smtClean="0"/>
              <a:t>Math anxiety: what can you do about it? </a:t>
            </a:r>
            <a:endParaRPr lang="en-US" dirty="0"/>
          </a:p>
        </p:txBody>
      </p:sp>
      <p:sp>
        <p:nvSpPr>
          <p:cNvPr id="7" name="Content Placeholder 9"/>
          <p:cNvSpPr>
            <a:spLocks noGrp="1"/>
          </p:cNvSpPr>
          <p:nvPr>
            <p:ph idx="1"/>
          </p:nvPr>
        </p:nvSpPr>
        <p:spPr>
          <a:xfrm>
            <a:off x="671520" y="1816723"/>
            <a:ext cx="10744625" cy="4720856"/>
          </a:xfrm>
        </p:spPr>
        <p:txBody>
          <a:bodyPr>
            <a:normAutofit/>
          </a:bodyPr>
          <a:lstStyle/>
          <a:p>
            <a:r>
              <a:rPr lang="en-US" dirty="0" smtClean="0"/>
              <a:t>Very simple techniques can reduce or eliminate math anxiety</a:t>
            </a:r>
          </a:p>
          <a:p>
            <a:endParaRPr lang="en-US" dirty="0" smtClean="0"/>
          </a:p>
          <a:p>
            <a:r>
              <a:rPr lang="en-US" dirty="0" smtClean="0"/>
              <a:t>The BIOMAAP program: </a:t>
            </a:r>
          </a:p>
          <a:p>
            <a:pPr marL="457200" lvl="1" indent="0">
              <a:buNone/>
            </a:pPr>
            <a:r>
              <a:rPr lang="en-US" dirty="0" smtClean="0"/>
              <a:t>short activities that use a variety of techniques (growth mindset, metacognition, reflective writing, developing number sense) to help you reduce math anxiety and improve your quantitative skills</a:t>
            </a:r>
          </a:p>
          <a:p>
            <a:endParaRPr lang="en-US" dirty="0" smtClean="0"/>
          </a:p>
          <a:p>
            <a:r>
              <a:rPr lang="en-US" dirty="0" smtClean="0"/>
              <a:t>Removing the anxiety will improve your math performance even before you learn any new math </a:t>
            </a:r>
            <a:r>
              <a:rPr lang="en-US" dirty="0"/>
              <a:t>(</a:t>
            </a:r>
            <a:r>
              <a:rPr lang="en-US" dirty="0" err="1"/>
              <a:t>Hembree</a:t>
            </a:r>
            <a:r>
              <a:rPr lang="en-US" dirty="0"/>
              <a:t> 1990</a:t>
            </a:r>
            <a:r>
              <a:rPr lang="en-US" dirty="0" smtClean="0"/>
              <a:t>)!</a:t>
            </a:r>
          </a:p>
          <a:p>
            <a:endParaRPr lang="en-US" dirty="0" smtClean="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291669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Without writing anything down, what is 18 x 5?</a:t>
            </a:r>
          </a:p>
          <a:p>
            <a:pPr marL="0" indent="0">
              <a:buNone/>
            </a:pPr>
            <a:endParaRPr lang="en-US" sz="4000" dirty="0"/>
          </a:p>
          <a:p>
            <a:pPr marL="0" indent="0">
              <a:buNone/>
            </a:pPr>
            <a:r>
              <a:rPr lang="en-US" sz="4000" i="1" dirty="0" smtClean="0"/>
              <a:t>Think about it on your own </a:t>
            </a:r>
            <a:endParaRPr lang="en-US" sz="4000" i="1" dirty="0" smtClean="0"/>
          </a:p>
          <a:p>
            <a:pPr marL="0" indent="0">
              <a:buNone/>
            </a:pPr>
            <a:r>
              <a:rPr lang="en-US" sz="4000" i="1" dirty="0" smtClean="0"/>
              <a:t>(quietly…don’t say the answer out loud!)</a:t>
            </a:r>
            <a:endParaRPr lang="en-US" sz="4000" i="1" dirty="0" smtClean="0"/>
          </a:p>
        </p:txBody>
      </p:sp>
    </p:spTree>
    <p:extLst>
      <p:ext uri="{BB962C8B-B14F-4D97-AF65-F5344CB8AC3E}">
        <p14:creationId xmlns:p14="http://schemas.microsoft.com/office/powerpoint/2010/main" val="770819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2815</TotalTime>
  <Words>1779</Words>
  <Application>Microsoft Office PowerPoint</Application>
  <PresentationFormat>Widescreen</PresentationFormat>
  <Paragraphs>104</Paragraphs>
  <Slides>13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Mangal</vt:lpstr>
      <vt:lpstr>Office Theme</vt:lpstr>
      <vt:lpstr>What is math anxiety?  What can we do about it?</vt:lpstr>
      <vt:lpstr>PowerPoint Presentation</vt:lpstr>
      <vt:lpstr>In the brain, math anxiety looks like physical pain!</vt:lpstr>
      <vt:lpstr>In the brain, math anxiety looks like physical pain!</vt:lpstr>
      <vt:lpstr>In the brain, math anxiety looks like physical pain!</vt:lpstr>
      <vt:lpstr>In the brain, math anxiety looks like physical pain!</vt:lpstr>
      <vt:lpstr>Math anxiety: how does it affect you as a biology student? </vt:lpstr>
      <vt:lpstr>Math anxiety: what can you do about it? </vt:lpstr>
      <vt:lpstr>BIOMAAP activities: an example</vt:lpstr>
      <vt:lpstr>BIOMAAP activities: an example</vt:lpstr>
      <vt:lpstr>Metacognition example</vt:lpstr>
      <vt:lpstr>Metacognition example</vt:lpstr>
      <vt:lpstr>BIOMAAP goals</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Fleming-Davies, Arietta</cp:lastModifiedBy>
  <cp:revision>20</cp:revision>
  <dcterms:created xsi:type="dcterms:W3CDTF">2016-12-14T13:56:31Z</dcterms:created>
  <dcterms:modified xsi:type="dcterms:W3CDTF">2017-01-22T13:50:37Z</dcterms:modified>
</cp:coreProperties>
</file>