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6" r:id="rId2"/>
    <p:sldId id="263" r:id="rId3"/>
    <p:sldId id="269" r:id="rId4"/>
    <p:sldId id="268" r:id="rId5"/>
    <p:sldId id="274" r:id="rId6"/>
    <p:sldId id="273" r:id="rId7"/>
    <p:sldId id="257" r:id="rId8"/>
    <p:sldId id="261" r:id="rId9"/>
    <p:sldId id="275" r:id="rId10"/>
    <p:sldId id="278" r:id="rId11"/>
    <p:sldId id="276" r:id="rId12"/>
    <p:sldId id="277" r:id="rId13"/>
    <p:sldId id="312" r:id="rId14"/>
    <p:sldId id="285" r:id="rId15"/>
    <p:sldId id="284" r:id="rId16"/>
    <p:sldId id="282" r:id="rId17"/>
    <p:sldId id="283" r:id="rId18"/>
    <p:sldId id="319" r:id="rId19"/>
    <p:sldId id="318" r:id="rId20"/>
    <p:sldId id="317" r:id="rId21"/>
    <p:sldId id="316" r:id="rId22"/>
    <p:sldId id="315" r:id="rId23"/>
    <p:sldId id="281" r:id="rId24"/>
    <p:sldId id="289" r:id="rId25"/>
    <p:sldId id="290" r:id="rId26"/>
    <p:sldId id="291" r:id="rId27"/>
    <p:sldId id="292" r:id="rId28"/>
    <p:sldId id="298" r:id="rId29"/>
    <p:sldId id="295" r:id="rId30"/>
    <p:sldId id="296" r:id="rId31"/>
    <p:sldId id="286" r:id="rId32"/>
    <p:sldId id="322" r:id="rId33"/>
    <p:sldId id="321" r:id="rId34"/>
    <p:sldId id="320" r:id="rId35"/>
    <p:sldId id="301" r:id="rId36"/>
    <p:sldId id="288" r:id="rId37"/>
    <p:sldId id="303" r:id="rId38"/>
    <p:sldId id="304" r:id="rId39"/>
    <p:sldId id="305" r:id="rId40"/>
    <p:sldId id="310" r:id="rId41"/>
    <p:sldId id="308" r:id="rId42"/>
    <p:sldId id="309" r:id="rId43"/>
    <p:sldId id="299" r:id="rId44"/>
    <p:sldId id="324" r:id="rId45"/>
    <p:sldId id="327" r:id="rId46"/>
    <p:sldId id="325" r:id="rId47"/>
    <p:sldId id="328" r:id="rId48"/>
    <p:sldId id="326" r:id="rId49"/>
    <p:sldId id="329" r:id="rId50"/>
    <p:sldId id="330" r:id="rId51"/>
    <p:sldId id="331" r:id="rId52"/>
    <p:sldId id="332" r:id="rId53"/>
    <p:sldId id="297"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remy Wojdak" initials="JW" lastIdx="1" clrIdx="0"/>
  <p:cmAuthor id="1" name="Dove, Anthony" initials="D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C299"/>
    <a:srgbClr val="E46C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1" autoAdjust="0"/>
    <p:restoredTop sz="88351" autoAdjust="0"/>
  </p:normalViewPr>
  <p:slideViewPr>
    <p:cSldViewPr snapToGrid="0">
      <p:cViewPr varScale="1">
        <p:scale>
          <a:sx n="61" d="100"/>
          <a:sy n="61" d="100"/>
        </p:scale>
        <p:origin x="808" y="44"/>
      </p:cViewPr>
      <p:guideLst>
        <p:guide orient="horz" pos="2160"/>
        <p:guide pos="3840"/>
      </p:guideLst>
    </p:cSldViewPr>
  </p:slideViewPr>
  <p:outlineViewPr>
    <p:cViewPr>
      <p:scale>
        <a:sx n="33" d="100"/>
        <a:sy n="33" d="100"/>
      </p:scale>
      <p:origin x="0" y="-28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D8C684-469B-449D-8303-947CC30B6FD3}" type="datetimeFigureOut">
              <a:rPr lang="en-US" smtClean="0"/>
              <a:t>3/17/2017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455EB8-F874-4774-86C1-035BB672C380}" type="slidenum">
              <a:rPr lang="en-US" smtClean="0"/>
              <a:t>‹#›</a:t>
            </a:fld>
            <a:endParaRPr lang="en-US"/>
          </a:p>
        </p:txBody>
      </p:sp>
    </p:spTree>
    <p:extLst>
      <p:ext uri="{BB962C8B-B14F-4D97-AF65-F5344CB8AC3E}">
        <p14:creationId xmlns:p14="http://schemas.microsoft.com/office/powerpoint/2010/main" val="1230246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kiwicrate.com/projects/Magic-Inflating-Balloons/2605"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This presentation is different</a:t>
            </a:r>
            <a:r>
              <a:rPr lang="en-US" i="1" baseline="0" dirty="0" smtClean="0"/>
              <a:t> from the “BIOMAAP introduction” </a:t>
            </a:r>
            <a:r>
              <a:rPr lang="en-US" i="1" baseline="0" dirty="0" err="1" smtClean="0"/>
              <a:t>powerpoint</a:t>
            </a:r>
            <a:r>
              <a:rPr lang="en-US" i="1" baseline="0" dirty="0" smtClean="0"/>
              <a:t> as it is </a:t>
            </a:r>
            <a:r>
              <a:rPr lang="en-US" i="1" dirty="0" smtClean="0"/>
              <a:t>intended as a one-time ~1hour presentation to give students general</a:t>
            </a:r>
            <a:r>
              <a:rPr lang="en-US" i="1" baseline="0" dirty="0" smtClean="0"/>
              <a:t> information and a few strategies to try on their own.  In contrast, the “BIOMAAP introduction </a:t>
            </a:r>
            <a:r>
              <a:rPr lang="en-US" i="1" baseline="0" dirty="0" err="1" smtClean="0"/>
              <a:t>powerpoint</a:t>
            </a:r>
            <a:r>
              <a:rPr lang="en-US" i="1" baseline="0" dirty="0" smtClean="0"/>
              <a:t>” is shorter and intended to simply introduce the program and some of the research behind it, in hopes of generating ‘buy in’ for a course-long use of BIOMAAP materials.</a:t>
            </a:r>
          </a:p>
          <a:p>
            <a:endParaRPr lang="en-US" i="1" baseline="0" dirty="0" smtClean="0"/>
          </a:p>
          <a:p>
            <a:r>
              <a:rPr lang="en-US" i="1" baseline="0" dirty="0" smtClean="0"/>
              <a:t>One way to begin this introduction is just to launch in and talk.  Another way might be to start by writing a complicated equation on the board as students file in, without explanation, and then begin by asking them if they feel any anxiety.  </a:t>
            </a:r>
            <a:endParaRPr lang="en-US" i="1" dirty="0"/>
          </a:p>
        </p:txBody>
      </p:sp>
      <p:sp>
        <p:nvSpPr>
          <p:cNvPr id="4" name="Slide Number Placeholder 3"/>
          <p:cNvSpPr>
            <a:spLocks noGrp="1"/>
          </p:cNvSpPr>
          <p:nvPr>
            <p:ph type="sldNum" sz="quarter" idx="10"/>
          </p:nvPr>
        </p:nvSpPr>
        <p:spPr/>
        <p:txBody>
          <a:bodyPr/>
          <a:lstStyle/>
          <a:p>
            <a:fld id="{EB455EB8-F874-4774-86C1-035BB672C380}" type="slidenum">
              <a:rPr lang="en-US" smtClean="0"/>
              <a:t>1</a:t>
            </a:fld>
            <a:endParaRPr lang="en-US"/>
          </a:p>
        </p:txBody>
      </p:sp>
    </p:spTree>
    <p:extLst>
      <p:ext uri="{BB962C8B-B14F-4D97-AF65-F5344CB8AC3E}">
        <p14:creationId xmlns:p14="http://schemas.microsoft.com/office/powerpoint/2010/main" val="4257132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If time permits, please incorporate a basic example</a:t>
            </a:r>
            <a:r>
              <a:rPr lang="en-US" i="1" baseline="0" dirty="0" smtClean="0"/>
              <a:t> activity now (perhaps growth mindset or a short metacognitive exercise like 18x5) so that students can get a better idea of what this will involve.</a:t>
            </a:r>
            <a:endParaRPr lang="en-US" i="1" dirty="0"/>
          </a:p>
        </p:txBody>
      </p:sp>
      <p:sp>
        <p:nvSpPr>
          <p:cNvPr id="4" name="Slide Number Placeholder 3"/>
          <p:cNvSpPr>
            <a:spLocks noGrp="1"/>
          </p:cNvSpPr>
          <p:nvPr>
            <p:ph type="sldNum" sz="quarter" idx="10"/>
          </p:nvPr>
        </p:nvSpPr>
        <p:spPr/>
        <p:txBody>
          <a:bodyPr/>
          <a:lstStyle/>
          <a:p>
            <a:fld id="{EB455EB8-F874-4774-86C1-035BB672C380}" type="slidenum">
              <a:rPr lang="en-US" smtClean="0"/>
              <a:t>10</a:t>
            </a:fld>
            <a:endParaRPr lang="en-US"/>
          </a:p>
        </p:txBody>
      </p:sp>
    </p:spTree>
    <p:extLst>
      <p:ext uri="{BB962C8B-B14F-4D97-AF65-F5344CB8AC3E}">
        <p14:creationId xmlns:p14="http://schemas.microsoft.com/office/powerpoint/2010/main" val="3224139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u="none" dirty="0" smtClean="0"/>
              <a:t>Ask</a:t>
            </a:r>
            <a:r>
              <a:rPr lang="en-US" i="1" u="none" baseline="0" dirty="0" smtClean="0"/>
              <a:t> a few students to report back one method (not necessarily their own) from their group.  You can also ask if there are any groups where all had the same method (there almost never are), and use this to emphasize the creativity of problem solving techniques.  Even for a very simple arithmetic problem, everyone has their own method.  </a:t>
            </a:r>
          </a:p>
          <a:p>
            <a:endParaRPr lang="en-US" i="1" u="none" baseline="0" dirty="0" smtClean="0"/>
          </a:p>
          <a:p>
            <a:r>
              <a:rPr lang="en-US" i="1" u="none" baseline="0" dirty="0" smtClean="0"/>
              <a:t>You can play part of this video as well, or just point students towards it (posting the link on a course website).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11</a:t>
            </a:fld>
            <a:endParaRPr lang="en-US"/>
          </a:p>
        </p:txBody>
      </p:sp>
    </p:spTree>
    <p:extLst>
      <p:ext uri="{BB962C8B-B14F-4D97-AF65-F5344CB8AC3E}">
        <p14:creationId xmlns:p14="http://schemas.microsoft.com/office/powerpoint/2010/main" val="592648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A visual of some different methods of getting</a:t>
            </a:r>
            <a:r>
              <a:rPr lang="en-US" i="1" baseline="0" dirty="0" smtClean="0"/>
              <a:t> to the answer.  You might point out the ones that correspond to methods mentioned by students.</a:t>
            </a:r>
            <a:endParaRPr lang="en-US" i="1" dirty="0"/>
          </a:p>
        </p:txBody>
      </p:sp>
      <p:sp>
        <p:nvSpPr>
          <p:cNvPr id="4" name="Slide Number Placeholder 3"/>
          <p:cNvSpPr>
            <a:spLocks noGrp="1"/>
          </p:cNvSpPr>
          <p:nvPr>
            <p:ph type="sldNum" sz="quarter" idx="10"/>
          </p:nvPr>
        </p:nvSpPr>
        <p:spPr/>
        <p:txBody>
          <a:bodyPr/>
          <a:lstStyle/>
          <a:p>
            <a:fld id="{EB455EB8-F874-4774-86C1-035BB672C380}" type="slidenum">
              <a:rPr lang="en-US" smtClean="0"/>
              <a:t>12</a:t>
            </a:fld>
            <a:endParaRPr lang="en-US"/>
          </a:p>
        </p:txBody>
      </p:sp>
    </p:spTree>
    <p:extLst>
      <p:ext uri="{BB962C8B-B14F-4D97-AF65-F5344CB8AC3E}">
        <p14:creationId xmlns:p14="http://schemas.microsoft.com/office/powerpoint/2010/main" val="3050586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13</a:t>
            </a:fld>
            <a:endParaRPr lang="en-US"/>
          </a:p>
        </p:txBody>
      </p:sp>
    </p:spTree>
    <p:extLst>
      <p:ext uri="{BB962C8B-B14F-4D97-AF65-F5344CB8AC3E}">
        <p14:creationId xmlns:p14="http://schemas.microsoft.com/office/powerpoint/2010/main" val="10090537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18</a:t>
            </a:fld>
            <a:endParaRPr lang="en-US"/>
          </a:p>
        </p:txBody>
      </p:sp>
    </p:spTree>
    <p:extLst>
      <p:ext uri="{BB962C8B-B14F-4D97-AF65-F5344CB8AC3E}">
        <p14:creationId xmlns:p14="http://schemas.microsoft.com/office/powerpoint/2010/main" val="2820025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19</a:t>
            </a:fld>
            <a:endParaRPr lang="en-US"/>
          </a:p>
        </p:txBody>
      </p:sp>
    </p:spTree>
    <p:extLst>
      <p:ext uri="{BB962C8B-B14F-4D97-AF65-F5344CB8AC3E}">
        <p14:creationId xmlns:p14="http://schemas.microsoft.com/office/powerpoint/2010/main" val="1403112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20</a:t>
            </a:fld>
            <a:endParaRPr lang="en-US"/>
          </a:p>
        </p:txBody>
      </p:sp>
    </p:spTree>
    <p:extLst>
      <p:ext uri="{BB962C8B-B14F-4D97-AF65-F5344CB8AC3E}">
        <p14:creationId xmlns:p14="http://schemas.microsoft.com/office/powerpoint/2010/main" val="26179510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21</a:t>
            </a:fld>
            <a:endParaRPr lang="en-US"/>
          </a:p>
        </p:txBody>
      </p:sp>
    </p:spTree>
    <p:extLst>
      <p:ext uri="{BB962C8B-B14F-4D97-AF65-F5344CB8AC3E}">
        <p14:creationId xmlns:p14="http://schemas.microsoft.com/office/powerpoint/2010/main" val="34631861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22</a:t>
            </a:fld>
            <a:endParaRPr lang="en-US"/>
          </a:p>
        </p:txBody>
      </p:sp>
    </p:spTree>
    <p:extLst>
      <p:ext uri="{BB962C8B-B14F-4D97-AF65-F5344CB8AC3E}">
        <p14:creationId xmlns:p14="http://schemas.microsoft.com/office/powerpoint/2010/main" val="34761074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Raise</a:t>
            </a:r>
            <a:r>
              <a:rPr lang="en-US" baseline="0" dirty="0" smtClean="0"/>
              <a:t> your hand if you believe certain people were born with the ability to juggle </a:t>
            </a:r>
            <a:r>
              <a:rPr lang="mr-IN" baseline="0" dirty="0" smtClean="0"/>
              <a:t>…</a:t>
            </a:r>
            <a:r>
              <a:rPr lang="en-US" baseline="0" dirty="0" smtClean="0"/>
              <a:t>. Sure</a:t>
            </a:r>
            <a:r>
              <a:rPr lang="mr-IN" baseline="0" dirty="0" smtClean="0"/>
              <a:t>…</a:t>
            </a:r>
            <a:r>
              <a:rPr lang="en-US" baseline="0" dirty="0" smtClean="0"/>
              <a:t> we don’t see juggling babies, and most of us can’t do it because we haven’t practiced.  We expect people that can juggle must have put in effort and time.  (</a:t>
            </a:r>
            <a:r>
              <a:rPr lang="en-US" i="1" baseline="0" dirty="0" smtClean="0"/>
              <a:t>Click) </a:t>
            </a:r>
            <a:r>
              <a:rPr lang="en-US" baseline="0" dirty="0" smtClean="0"/>
              <a:t>But there are some surprising findings when we look at the brains of people provided six weeks of juggling training; their gray matter density grew and white matter structure changed significantly compared to a group that didn’t train.  And after four more weeks without training, the jugglers brains continued to change. </a:t>
            </a:r>
          </a:p>
          <a:p>
            <a:endParaRPr lang="en-US" baseline="0" dirty="0" smtClean="0"/>
          </a:p>
          <a:p>
            <a:r>
              <a:rPr lang="en-US" baseline="0" dirty="0" smtClean="0"/>
              <a:t>What does this mean? (</a:t>
            </a:r>
            <a:r>
              <a:rPr lang="en-US" i="1" baseline="0" dirty="0" smtClean="0"/>
              <a:t>pause for a possible response</a:t>
            </a:r>
            <a:r>
              <a:rPr lang="en-US" baseline="0" dirty="0" smtClean="0"/>
              <a:t>)  This suggests practice and training led to brain growth, and that your brain can accommodate new tasks.  No one is born with a juggling brain, but we can gain a juggling brain. We’ve used juggling here as an example, but exactly the same thing is true for mathematics.  The more you train your brain by doing math, the better your brain will get at handling those tasks. </a:t>
            </a:r>
          </a:p>
          <a:p>
            <a:endParaRPr lang="en-US" baseline="0" dirty="0" smtClean="0"/>
          </a:p>
          <a:p>
            <a:r>
              <a:rPr lang="en-US" i="1" baseline="0" dirty="0" smtClean="0"/>
              <a:t>Images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t>https://commons.wikimedia.org/wiki/Category:Jugglers#/media/File:Trentino_Parcells_wiki.jpg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t> </a:t>
            </a:r>
            <a:endParaRPr lang="en-US" i="1" dirty="0"/>
          </a:p>
        </p:txBody>
      </p:sp>
      <p:sp>
        <p:nvSpPr>
          <p:cNvPr id="4" name="Slide Number Placeholder 3"/>
          <p:cNvSpPr>
            <a:spLocks noGrp="1"/>
          </p:cNvSpPr>
          <p:nvPr>
            <p:ph type="sldNum" sz="quarter" idx="10"/>
          </p:nvPr>
        </p:nvSpPr>
        <p:spPr/>
        <p:txBody>
          <a:bodyPr/>
          <a:lstStyle/>
          <a:p>
            <a:fld id="{37F2019D-8549-45C0-8826-384DA69B18D1}" type="slidenum">
              <a:rPr lang="en-US" smtClean="0"/>
              <a:t>24</a:t>
            </a:fld>
            <a:endParaRPr lang="en-US"/>
          </a:p>
        </p:txBody>
      </p:sp>
    </p:spTree>
    <p:extLst>
      <p:ext uri="{BB962C8B-B14F-4D97-AF65-F5344CB8AC3E}">
        <p14:creationId xmlns:p14="http://schemas.microsoft.com/office/powerpoint/2010/main" val="2083066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Math anxiety</a:t>
            </a:r>
            <a:r>
              <a:rPr lang="en-US" baseline="0" dirty="0" smtClean="0"/>
              <a:t> is a measurable, biological phenomenon…it’s not just “in your head.” You are feeling something because something is actually happening in your body. </a:t>
            </a:r>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2</a:t>
            </a:fld>
            <a:endParaRPr lang="en-US"/>
          </a:p>
        </p:txBody>
      </p:sp>
    </p:spTree>
    <p:extLst>
      <p:ext uri="{BB962C8B-B14F-4D97-AF65-F5344CB8AC3E}">
        <p14:creationId xmlns:p14="http://schemas.microsoft.com/office/powerpoint/2010/main" val="21655174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Raise</a:t>
            </a:r>
            <a:r>
              <a:rPr lang="en-US" baseline="0" dirty="0" smtClean="0"/>
              <a:t> your hand if you believe certain people were born with the ability to juggle </a:t>
            </a:r>
            <a:r>
              <a:rPr lang="mr-IN" baseline="0" dirty="0" smtClean="0"/>
              <a:t>…</a:t>
            </a:r>
            <a:r>
              <a:rPr lang="en-US" baseline="0" dirty="0" smtClean="0"/>
              <a:t>. Sure</a:t>
            </a:r>
            <a:r>
              <a:rPr lang="mr-IN" baseline="0" dirty="0" smtClean="0"/>
              <a:t>…</a:t>
            </a:r>
            <a:r>
              <a:rPr lang="en-US" baseline="0" dirty="0" smtClean="0"/>
              <a:t> we don’t see juggling babies, and most of us can’t do it because we haven’t practiced.  We expect people that can juggle must have put in effort and time.  (</a:t>
            </a:r>
            <a:r>
              <a:rPr lang="en-US" i="1" baseline="0" dirty="0" smtClean="0"/>
              <a:t>Click)</a:t>
            </a:r>
            <a:r>
              <a:rPr lang="en-US" baseline="0" dirty="0" smtClean="0"/>
              <a:t> But there are some surprising findings when we look at the brains of people provided six weeks of juggling training; their gray matter density grew and white matter structure changed significantly compared to a group that didn’t train.  And after four more weeks without training, the jugglers brains continued to change. </a:t>
            </a:r>
          </a:p>
          <a:p>
            <a:endParaRPr lang="en-US" baseline="0" dirty="0" smtClean="0"/>
          </a:p>
          <a:p>
            <a:r>
              <a:rPr lang="en-US" baseline="0" dirty="0" smtClean="0"/>
              <a:t>What does this mean? (</a:t>
            </a:r>
            <a:r>
              <a:rPr lang="en-US" i="1" baseline="0" dirty="0" smtClean="0"/>
              <a:t>pause for a possible response</a:t>
            </a:r>
            <a:r>
              <a:rPr lang="en-US" baseline="0" dirty="0" smtClean="0"/>
              <a:t>)  This suggests practice and training led to brain growth, and that your brain can accommodate new tasks.  No one is born with a juggling brain, but we can gain a juggling brain. We’ve used juggling here as an example, but exactly the same thing is true for mathematics.  The more you train your brain by doing math, the better your brain will get at handling those tasks. </a:t>
            </a:r>
            <a:endParaRPr lang="en-US" dirty="0"/>
          </a:p>
        </p:txBody>
      </p:sp>
      <p:sp>
        <p:nvSpPr>
          <p:cNvPr id="4" name="Slide Number Placeholder 3"/>
          <p:cNvSpPr>
            <a:spLocks noGrp="1"/>
          </p:cNvSpPr>
          <p:nvPr>
            <p:ph type="sldNum" sz="quarter" idx="10"/>
          </p:nvPr>
        </p:nvSpPr>
        <p:spPr/>
        <p:txBody>
          <a:bodyPr/>
          <a:lstStyle/>
          <a:p>
            <a:fld id="{37F2019D-8549-45C0-8826-384DA69B18D1}" type="slidenum">
              <a:rPr lang="en-US" smtClean="0"/>
              <a:t>25</a:t>
            </a:fld>
            <a:endParaRPr lang="en-US"/>
          </a:p>
        </p:txBody>
      </p:sp>
    </p:spTree>
    <p:extLst>
      <p:ext uri="{BB962C8B-B14F-4D97-AF65-F5344CB8AC3E}">
        <p14:creationId xmlns:p14="http://schemas.microsoft.com/office/powerpoint/2010/main" val="42387354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Much of what we do in life comes from learning and practice.  Whether</a:t>
            </a:r>
            <a:r>
              <a:rPr lang="en-US" baseline="0" dirty="0" smtClean="0"/>
              <a:t> that is sports, games, or learning to drive, read, and even do math, it takes practice.  Practice may cause “pain,” but that means you are growing!  Baseball players don’t make teams without lots of practice.  You can’t earn your drivers’ license without many hours of driving with a learners’ permit.  Becoming stronger in math requires this same type of dedication and willingness to practice and grow.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smtClean="0"/>
              <a:t>Photo 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t>https://commons.wikimedia.org/wiki/Category:Driver%27s_education#/media/File:Exceptional_driving_school_Bolton_passes_Ste.jpg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t>https://commons.wikimedia.org/wiki/Baseball#/media/File:Wrigley_Field_Apr_2005.jpg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t>https://commons.wikimedia.org/w/index.php?search=solving+math+problem&amp;title=Special:Search&amp;go=Go&amp;uselang=en&amp;searchToken=ae6tsm21bz62a39jznz3lrr2#/media/File:Students_participate_in_Soroban_contest_130429-M-LK794-039.jpg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t>https://commons.wikimedia.org/wiki/Chess#/media/File:Children_Playing_Chess_on_the_Street_-_Santiago_de_Cuba_-_Cuba.jpg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t>https://commons.wikimedia.org/wiki/File:Baby_with_book.jpg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7F2019D-8549-45C0-8826-384DA69B18D1}" type="slidenum">
              <a:rPr lang="en-US" smtClean="0"/>
              <a:t>26</a:t>
            </a:fld>
            <a:endParaRPr lang="en-US"/>
          </a:p>
        </p:txBody>
      </p:sp>
    </p:spTree>
    <p:extLst>
      <p:ext uri="{BB962C8B-B14F-4D97-AF65-F5344CB8AC3E}">
        <p14:creationId xmlns:p14="http://schemas.microsoft.com/office/powerpoint/2010/main" val="10726063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These</a:t>
            </a:r>
            <a:r>
              <a:rPr lang="en-US" i="0" baseline="0" dirty="0" smtClean="0"/>
              <a:t> ideas of training jugglers and practicing relates to the idea of a growth mindset.  This means that we believe we can increase our brainpower through practice and work.  In contrast, people with a fixed mindset believe they were born naturally good or bad at certain tasks, like mathematics.  The difference really is how much one believes they can improve.  Having a growth mindset, besides being an accurate reflection of brain and learning science,  also suggests you have control over your situation, which is empowering.  </a:t>
            </a:r>
          </a:p>
          <a:p>
            <a:endParaRPr lang="en-US" i="0" baseline="0" dirty="0" smtClean="0"/>
          </a:p>
          <a:p>
            <a:pPr algn="l"/>
            <a:r>
              <a:rPr lang="en-US" i="0" baseline="0" dirty="0" smtClean="0"/>
              <a:t>Growth mindset has three key aspects to recognize (</a:t>
            </a:r>
            <a:r>
              <a:rPr lang="en-US" i="1" baseline="0" dirty="0" smtClean="0"/>
              <a:t>Click screen)</a:t>
            </a:r>
            <a:r>
              <a:rPr lang="en-US" i="0" baseline="0" dirty="0" smtClean="0"/>
              <a:t>.  First, you should expect learning will feel hard and tiring, especially as you begin.  Think about how you feel with physical exercise, mental exercise will be similar. (</a:t>
            </a:r>
            <a:r>
              <a:rPr lang="en-US" i="1" baseline="0" dirty="0" smtClean="0"/>
              <a:t>Click screen)</a:t>
            </a:r>
            <a:r>
              <a:rPr lang="en-US" i="0" baseline="0" dirty="0" smtClean="0"/>
              <a:t> However, the more your practice, the more your brain will work to rewire itself to create stronger pathways, thus making it easier to do mathematical tasks you once found difficult. (</a:t>
            </a:r>
            <a:r>
              <a:rPr lang="en-US" i="1" baseline="0" dirty="0" smtClean="0"/>
              <a:t>Click screen</a:t>
            </a:r>
            <a:r>
              <a:rPr lang="en-US" i="0" baseline="0" dirty="0" smtClean="0"/>
              <a:t>) Finally,  the more you put in to practicing your mathematical skills, the better your results.</a:t>
            </a:r>
            <a:endParaRPr lang="en-US" i="0" dirty="0" smtClean="0"/>
          </a:p>
          <a:p>
            <a:endParaRPr lang="en-US" i="1" dirty="0" smtClean="0"/>
          </a:p>
          <a:p>
            <a:r>
              <a:rPr lang="en-US" i="1" dirty="0" smtClean="0"/>
              <a:t>Images</a:t>
            </a:r>
          </a:p>
          <a:p>
            <a:r>
              <a:rPr lang="en-US" i="1" dirty="0" smtClean="0"/>
              <a:t>https://upload.wikimedia.org/wikipedia/commons/3/3c/SmithMachineBenchPress.gif</a:t>
            </a:r>
          </a:p>
          <a:p>
            <a:r>
              <a:rPr lang="en-US" i="1" dirty="0" smtClean="0"/>
              <a:t>https://upload.wikimedia.org/wikipedia/commons/c/c8/Weight_lifting_black_and_white.jpg</a:t>
            </a:r>
            <a:endParaRPr lang="en-US" i="1" dirty="0"/>
          </a:p>
        </p:txBody>
      </p:sp>
      <p:sp>
        <p:nvSpPr>
          <p:cNvPr id="4" name="Slide Number Placeholder 3"/>
          <p:cNvSpPr>
            <a:spLocks noGrp="1"/>
          </p:cNvSpPr>
          <p:nvPr>
            <p:ph type="sldNum" sz="quarter" idx="10"/>
          </p:nvPr>
        </p:nvSpPr>
        <p:spPr/>
        <p:txBody>
          <a:bodyPr/>
          <a:lstStyle/>
          <a:p>
            <a:fld id="{37F2019D-8549-45C0-8826-384DA69B18D1}" type="slidenum">
              <a:rPr lang="en-US" smtClean="0"/>
              <a:t>27</a:t>
            </a:fld>
            <a:endParaRPr lang="en-US"/>
          </a:p>
        </p:txBody>
      </p:sp>
    </p:spTree>
    <p:extLst>
      <p:ext uri="{BB962C8B-B14F-4D97-AF65-F5344CB8AC3E}">
        <p14:creationId xmlns:p14="http://schemas.microsoft.com/office/powerpoint/2010/main" val="15262376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Sometimes when people are first introduced to growth</a:t>
            </a:r>
            <a:r>
              <a:rPr lang="en-US" baseline="0" dirty="0" smtClean="0"/>
              <a:t> mindset, they confuse it with a simple “good attitude” versus “bad attitude” contrast.  It’s a little more complicated than that.  People with a growth mindset believe the most important thing is improvement, and they aren’t afraid to admit ignorance or make mistakes if it helps them progress faster.  You might have been implicitly encouraged to adopt a ‘be good’ mindset in your previous math classes, if a lot of emphasis was placed on getting the right answers instead of on the process.</a:t>
            </a:r>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28</a:t>
            </a:fld>
            <a:endParaRPr lang="en-US"/>
          </a:p>
        </p:txBody>
      </p:sp>
    </p:spTree>
    <p:extLst>
      <p:ext uri="{BB962C8B-B14F-4D97-AF65-F5344CB8AC3E}">
        <p14:creationId xmlns:p14="http://schemas.microsoft.com/office/powerpoint/2010/main" val="20886702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a:t>
            </a:r>
            <a:r>
              <a:rPr lang="en-US" baseline="0" dirty="0" smtClean="0"/>
              <a:t> what growth versus fixed mindset is.</a:t>
            </a:r>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29</a:t>
            </a:fld>
            <a:endParaRPr lang="en-US"/>
          </a:p>
        </p:txBody>
      </p:sp>
    </p:spTree>
    <p:extLst>
      <p:ext uri="{BB962C8B-B14F-4D97-AF65-F5344CB8AC3E}">
        <p14:creationId xmlns:p14="http://schemas.microsoft.com/office/powerpoint/2010/main" val="5355442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baseline="0" dirty="0" smtClean="0"/>
          </a:p>
        </p:txBody>
      </p:sp>
      <p:sp>
        <p:nvSpPr>
          <p:cNvPr id="4" name="Slide Number Placeholder 3"/>
          <p:cNvSpPr>
            <a:spLocks noGrp="1"/>
          </p:cNvSpPr>
          <p:nvPr>
            <p:ph type="sldNum" sz="quarter" idx="10"/>
          </p:nvPr>
        </p:nvSpPr>
        <p:spPr/>
        <p:txBody>
          <a:bodyPr/>
          <a:lstStyle/>
          <a:p>
            <a:fld id="{37F2019D-8549-45C0-8826-384DA69B18D1}" type="slidenum">
              <a:rPr lang="en-US" smtClean="0"/>
              <a:t>30</a:t>
            </a:fld>
            <a:endParaRPr lang="en-US"/>
          </a:p>
        </p:txBody>
      </p:sp>
    </p:spTree>
    <p:extLst>
      <p:ext uri="{BB962C8B-B14F-4D97-AF65-F5344CB8AC3E}">
        <p14:creationId xmlns:p14="http://schemas.microsoft.com/office/powerpoint/2010/main" val="23151817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 There is a striking pattern in brain activity just after we make a mistake, called error-related negativity or ERN. A) There is a spike in negative voltage at an electrode placed on the scalp 50 milliseconds after someone makes a mistake that is not present when we are correct. Recognizing</a:t>
            </a:r>
            <a:r>
              <a:rPr lang="en-US" sz="1200" i="1" kern="1200" baseline="0" dirty="0" smtClean="0">
                <a:solidFill>
                  <a:schemeClr val="tx1"/>
                </a:solidFill>
                <a:effectLst/>
                <a:latin typeface="+mn-lt"/>
                <a:ea typeface="+mn-ea"/>
                <a:cs typeface="+mn-cs"/>
              </a:rPr>
              <a:t> errors is really important, as without recognizing them, we can’t correct them. </a:t>
            </a:r>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31</a:t>
            </a:fld>
            <a:endParaRPr lang="en-US"/>
          </a:p>
        </p:txBody>
      </p:sp>
    </p:spTree>
    <p:extLst>
      <p:ext uri="{BB962C8B-B14F-4D97-AF65-F5344CB8AC3E}">
        <p14:creationId xmlns:p14="http://schemas.microsoft.com/office/powerpoint/2010/main" val="869341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Maps of electric activity in the brains of fixed and growth mindset individuals, 150-550 milliseconds after an error is made, where warm colors indicate greater positive voltage.  Positive voltage during this timeframe ("error positivity") is known to be related to awareness and allocation of attention to mistakes. Simply put, growth mindset individuals may have better post-error correction mechanisms. From Moser et al. 2011.</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32</a:t>
            </a:fld>
            <a:endParaRPr lang="en-US"/>
          </a:p>
        </p:txBody>
      </p:sp>
    </p:spTree>
    <p:extLst>
      <p:ext uri="{BB962C8B-B14F-4D97-AF65-F5344CB8AC3E}">
        <p14:creationId xmlns:p14="http://schemas.microsoft.com/office/powerpoint/2010/main" val="1903404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Maps of electric activity in the brains of fixed and growth mindset individuals, 150-550 milliseconds after an error is made, where warm colors indicate greater positive voltage.  Positive voltage during this timeframe ("error positivity") is known to be related to awareness and allocation of attention to mistakes. Simply put, growth mindset individuals may have better post-error correction mechanisms. From Moser et al. 2011.</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33</a:t>
            </a:fld>
            <a:endParaRPr lang="en-US"/>
          </a:p>
        </p:txBody>
      </p:sp>
    </p:spTree>
    <p:extLst>
      <p:ext uri="{BB962C8B-B14F-4D97-AF65-F5344CB8AC3E}">
        <p14:creationId xmlns:p14="http://schemas.microsoft.com/office/powerpoint/2010/main" val="12156901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Maps of electric activity in the brains of fixed and growth mindset individuals, 150-550 milliseconds after an error is made, where warm colors indicate greater positive voltage.  Positive voltage during this timeframe ("error positivity") is known to be related to awareness and allocation of attention to mistakes. Simply put, growth mindset individuals may have better post-error correction mechanisms. From Moser et al. 2011.</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34</a:t>
            </a:fld>
            <a:endParaRPr lang="en-US"/>
          </a:p>
        </p:txBody>
      </p:sp>
    </p:spTree>
    <p:extLst>
      <p:ext uri="{BB962C8B-B14F-4D97-AF65-F5344CB8AC3E}">
        <p14:creationId xmlns:p14="http://schemas.microsoft.com/office/powerpoint/2010/main" val="3975846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This first slide has the original</a:t>
            </a:r>
            <a:r>
              <a:rPr lang="en-US" i="1" baseline="0" dirty="0" smtClean="0"/>
              <a:t> figure, and the next three relabel the axes and point out some features of the graph.  Suggested text is the same on all four slides, so that you can step through the slides while explaining the graph.</a:t>
            </a:r>
          </a:p>
          <a:p>
            <a:endParaRPr lang="en-US" i="1" dirty="0" smtClean="0"/>
          </a:p>
          <a:p>
            <a:r>
              <a:rPr lang="en-US" i="1" dirty="0" smtClean="0"/>
              <a:t>If you had</a:t>
            </a:r>
            <a:r>
              <a:rPr lang="en-US" i="1" baseline="0" dirty="0" smtClean="0"/>
              <a:t> students complete the initial math anxiety inventory (SMARS), you might point out that it is the same scale. </a:t>
            </a:r>
            <a:endParaRPr lang="en-US" i="1" dirty="0" smtClean="0"/>
          </a:p>
          <a:p>
            <a:endParaRPr lang="en-US" dirty="0" smtClean="0"/>
          </a:p>
          <a:p>
            <a:r>
              <a:rPr lang="en-US" dirty="0" smtClean="0"/>
              <a:t>In</a:t>
            </a:r>
            <a:r>
              <a:rPr lang="en-US" baseline="0" dirty="0" smtClean="0"/>
              <a:t> a brain scanner (fMRI), those with higher math anxiety (measured as SMARS) had stronger activation of areas of the brain associated with threat detection and even physical pain (</a:t>
            </a:r>
            <a:r>
              <a:rPr lang="en-US" dirty="0" smtClean="0"/>
              <a:t>bilateral </a:t>
            </a:r>
            <a:r>
              <a:rPr lang="en-US" dirty="0" err="1" smtClean="0"/>
              <a:t>dorso</a:t>
            </a:r>
            <a:r>
              <a:rPr lang="en-US" dirty="0" smtClean="0"/>
              <a:t>-posterior insula), when they thought about doing math.  But notice that the “math cue” response (anticipating </a:t>
            </a:r>
            <a:r>
              <a:rPr lang="en-US" baseline="0" dirty="0" smtClean="0"/>
              <a:t>doing math; </a:t>
            </a:r>
            <a:r>
              <a:rPr lang="en-US" dirty="0" smtClean="0"/>
              <a:t>bars in dark orange) is very strong, compared to the “math task” response (actually doing math; bars in light orange).</a:t>
            </a:r>
            <a:r>
              <a:rPr lang="en-US" baseline="0" dirty="0" smtClean="0"/>
              <a:t>  So go ahead and jump into the math, it will make the pain stop!</a:t>
            </a:r>
          </a:p>
          <a:p>
            <a:endParaRPr lang="en-US" i="1" baseline="0" dirty="0" smtClean="0"/>
          </a:p>
          <a:p>
            <a:r>
              <a:rPr lang="en-US" i="1" baseline="0" dirty="0" smtClean="0"/>
              <a:t>Depending on your audience, you can define the y axis precisely</a:t>
            </a:r>
            <a:r>
              <a:rPr lang="mr-IN" i="1" baseline="0" dirty="0" smtClean="0"/>
              <a:t>…</a:t>
            </a:r>
            <a:r>
              <a:rPr lang="en-US" i="1" baseline="0" dirty="0" smtClean="0"/>
              <a:t> explaining it as the partial correlation between math anxiety as measured by a short survey and brain activity</a:t>
            </a:r>
            <a:r>
              <a:rPr lang="mr-IN" i="1" baseline="0" dirty="0" smtClean="0"/>
              <a:t>…</a:t>
            </a:r>
            <a:r>
              <a:rPr lang="en-US" i="1" baseline="0" dirty="0" smtClean="0"/>
              <a:t> or you can obfuscate a little and say “people with more anxiety had more activity in these areas for math cues, </a:t>
            </a:r>
            <a:r>
              <a:rPr lang="en-US" i="1" baseline="0" dirty="0" err="1" smtClean="0"/>
              <a:t>etc</a:t>
            </a:r>
            <a:r>
              <a:rPr lang="mr-IN" i="1" baseline="0" dirty="0" smtClean="0"/>
              <a:t>…</a:t>
            </a:r>
            <a:r>
              <a:rPr lang="en-US" i="1" baseline="0" dirty="0" smtClean="0"/>
              <a:t>.”</a:t>
            </a:r>
          </a:p>
          <a:p>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3</a:t>
            </a:fld>
            <a:endParaRPr lang="en-US"/>
          </a:p>
        </p:txBody>
      </p:sp>
    </p:spTree>
    <p:extLst>
      <p:ext uri="{BB962C8B-B14F-4D97-AF65-F5344CB8AC3E}">
        <p14:creationId xmlns:p14="http://schemas.microsoft.com/office/powerpoint/2010/main" val="1838510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99% of this is just common sense!  If you are afraid of the math or just want to ‘get it over with,’ you might </a:t>
            </a:r>
            <a:r>
              <a:rPr lang="en-US" dirty="0" smtClean="0"/>
              <a:t>normally skip </a:t>
            </a:r>
            <a:r>
              <a:rPr lang="en-US" dirty="0" smtClean="0"/>
              <a:t>this step.</a:t>
            </a:r>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36</a:t>
            </a:fld>
            <a:endParaRPr lang="en-US"/>
          </a:p>
        </p:txBody>
      </p:sp>
    </p:spTree>
    <p:extLst>
      <p:ext uri="{BB962C8B-B14F-4D97-AF65-F5344CB8AC3E}">
        <p14:creationId xmlns:p14="http://schemas.microsoft.com/office/powerpoint/2010/main" val="14184841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smtClean="0"/>
              <a:t>Checking your answer is an extremely crucial step that many students skip for reasons such as anxiety, fear of being wrong, or an unsure idea of what a plausible answer should look like.  If we can overcome the initial anxiety, here are a few ideas that can help you determine if your answer is plausible (</a:t>
            </a:r>
            <a:r>
              <a:rPr lang="en-US" i="1" baseline="0" dirty="0" smtClean="0"/>
              <a:t>Click</a:t>
            </a:r>
            <a:r>
              <a:rPr lang="en-US" i="0" baseline="0" dirty="0" smtClean="0"/>
              <a:t>) First, consider if your answer’s units make any sense. </a:t>
            </a:r>
            <a:r>
              <a:rPr lang="en-US" i="1" baseline="0" dirty="0" smtClean="0"/>
              <a:t>(Click)</a:t>
            </a:r>
            <a:r>
              <a:rPr lang="en-US" i="0" baseline="0" dirty="0" smtClean="0"/>
              <a:t> If I calculate the height of the Statue of Liberty, which would make more sense, about 30 feet, about 300 feet, or about 300 inches?  Being able to recognize similar items you know from your personal experiences can help.  If the scale and units of your solution don’t make sense, there’s probably a mistake that needs to be identified. </a:t>
            </a:r>
            <a:r>
              <a:rPr lang="en-US" i="1" baseline="0" dirty="0" smtClean="0"/>
              <a:t>(Click)</a:t>
            </a:r>
            <a:endParaRPr lang="en-US"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t>Images</a:t>
            </a:r>
          </a:p>
          <a:p>
            <a:r>
              <a:rPr lang="en-US" i="1" dirty="0" smtClean="0"/>
              <a:t>https://commons.wikimedia.org/wiki/Statue_of_Liberty#/media/File:Statue-de-la-liberte-new-york.jpg</a:t>
            </a:r>
            <a:endParaRPr lang="en-US" i="1" dirty="0"/>
          </a:p>
        </p:txBody>
      </p:sp>
      <p:sp>
        <p:nvSpPr>
          <p:cNvPr id="4" name="Slide Number Placeholder 3"/>
          <p:cNvSpPr>
            <a:spLocks noGrp="1"/>
          </p:cNvSpPr>
          <p:nvPr>
            <p:ph type="sldNum" sz="quarter" idx="10"/>
          </p:nvPr>
        </p:nvSpPr>
        <p:spPr/>
        <p:txBody>
          <a:bodyPr/>
          <a:lstStyle/>
          <a:p>
            <a:fld id="{37F2019D-8549-45C0-8826-384DA69B18D1}" type="slidenum">
              <a:rPr lang="en-US" smtClean="0"/>
              <a:t>37</a:t>
            </a:fld>
            <a:endParaRPr lang="en-US"/>
          </a:p>
        </p:txBody>
      </p:sp>
    </p:spTree>
    <p:extLst>
      <p:ext uri="{BB962C8B-B14F-4D97-AF65-F5344CB8AC3E}">
        <p14:creationId xmlns:p14="http://schemas.microsoft.com/office/powerpoint/2010/main" val="23139979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If you are finding the average, it will be helpful to consider the location of your calculated average.  Is it somewhere in between my data points? (</a:t>
            </a:r>
            <a:r>
              <a:rPr lang="en-US" i="1" baseline="0" dirty="0" smtClean="0"/>
              <a:t>Click) </a:t>
            </a:r>
            <a:r>
              <a:rPr lang="en-US" i="0" baseline="0" dirty="0" smtClean="0"/>
              <a:t>For example, I go out and measure the height of five oak trees.  I know that if I find the average height, it should be somewhere between 9 and 15 feet.  But say I enter into my calculator 90 instead of 9.  Think to yourself, does 28 feet make sense as an average?  (</a:t>
            </a:r>
            <a:r>
              <a:rPr lang="en-US" i="1" baseline="0" dirty="0" smtClean="0"/>
              <a:t>Pause</a:t>
            </a:r>
            <a:r>
              <a:rPr lang="en-US" i="0" baseline="0" dirty="0" smtClean="0"/>
              <a:t>) No!  So I identify and correct my input to get the correct answer. (</a:t>
            </a:r>
            <a:r>
              <a:rPr lang="en-US" i="1" baseline="0" dirty="0" smtClean="0"/>
              <a:t>Click) </a:t>
            </a:r>
            <a:r>
              <a:rPr lang="en-US" i="0" baseline="0" dirty="0" smtClean="0"/>
              <a:t>Does 11.8 feet seem more plausible? It is between 9 and 15 feet, thus it at least seems more plausible. </a:t>
            </a:r>
            <a:r>
              <a:rPr lang="en-US" i="1" baseline="0" dirty="0" smtClean="0"/>
              <a:t>(Click)</a:t>
            </a:r>
            <a:endParaRPr lang="en-US" i="1" dirty="0"/>
          </a:p>
        </p:txBody>
      </p:sp>
      <p:sp>
        <p:nvSpPr>
          <p:cNvPr id="4" name="Slide Number Placeholder 3"/>
          <p:cNvSpPr>
            <a:spLocks noGrp="1"/>
          </p:cNvSpPr>
          <p:nvPr>
            <p:ph type="sldNum" sz="quarter" idx="10"/>
          </p:nvPr>
        </p:nvSpPr>
        <p:spPr/>
        <p:txBody>
          <a:bodyPr/>
          <a:lstStyle/>
          <a:p>
            <a:fld id="{37F2019D-8549-45C0-8826-384DA69B18D1}" type="slidenum">
              <a:rPr lang="en-US" smtClean="0"/>
              <a:t>38</a:t>
            </a:fld>
            <a:endParaRPr lang="en-US"/>
          </a:p>
        </p:txBody>
      </p:sp>
    </p:spTree>
    <p:extLst>
      <p:ext uri="{BB962C8B-B14F-4D97-AF65-F5344CB8AC3E}">
        <p14:creationId xmlns:p14="http://schemas.microsoft.com/office/powerpoint/2010/main" val="21894102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smtClean="0"/>
              <a:t>As we begin working with actions and reactions, consider intuitively what should happen?  (</a:t>
            </a:r>
            <a:r>
              <a:rPr lang="en-US" i="1" baseline="0" dirty="0" smtClean="0"/>
              <a:t>Click) </a:t>
            </a:r>
            <a:r>
              <a:rPr lang="en-US" i="0" baseline="0" dirty="0" smtClean="0"/>
              <a:t>For example, the surface area of a normal balloon is about 4 square inches.  If I blow up the balloon using a baking soda and vinegar reaction, would I expect the surface area to get bigger or larger? (</a:t>
            </a:r>
            <a:r>
              <a:rPr lang="en-US" i="1" baseline="0" dirty="0" smtClean="0"/>
              <a:t>Pause)</a:t>
            </a:r>
            <a:r>
              <a:rPr lang="en-US" i="0" baseline="0" dirty="0" smtClean="0"/>
              <a:t>.  It should get larger!  If my answer were to end up similar or smaller, I would recognize something was not correct about my answer and could try to identify my potential mistake.  </a:t>
            </a:r>
            <a:r>
              <a:rPr lang="en-US" i="1" baseline="0" dirty="0" smtClean="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smtClean="0"/>
              <a:t>Images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hlinkClick r:id="rId3"/>
              </a:rPr>
              <a:t>http://www.kiwicrate.com/projects/Magic-Inflating-Balloons/2605</a:t>
            </a:r>
            <a:r>
              <a:rPr lang="en-US" i="1"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p:txBody>
      </p:sp>
      <p:sp>
        <p:nvSpPr>
          <p:cNvPr id="4" name="Slide Number Placeholder 3"/>
          <p:cNvSpPr>
            <a:spLocks noGrp="1"/>
          </p:cNvSpPr>
          <p:nvPr>
            <p:ph type="sldNum" sz="quarter" idx="10"/>
          </p:nvPr>
        </p:nvSpPr>
        <p:spPr/>
        <p:txBody>
          <a:bodyPr/>
          <a:lstStyle/>
          <a:p>
            <a:fld id="{37F2019D-8549-45C0-8826-384DA69B18D1}" type="slidenum">
              <a:rPr lang="en-US" smtClean="0"/>
              <a:t>39</a:t>
            </a:fld>
            <a:endParaRPr lang="en-US"/>
          </a:p>
        </p:txBody>
      </p:sp>
    </p:spTree>
    <p:extLst>
      <p:ext uri="{BB962C8B-B14F-4D97-AF65-F5344CB8AC3E}">
        <p14:creationId xmlns:p14="http://schemas.microsoft.com/office/powerpoint/2010/main" val="4253898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smtClean="0"/>
              <a:t>When reviewing your solution, consider if your answer adds up. </a:t>
            </a:r>
            <a:r>
              <a:rPr lang="en-US" i="1" baseline="0" dirty="0" smtClean="0"/>
              <a:t>(Click)</a:t>
            </a:r>
            <a:r>
              <a:rPr lang="en-US" i="0" baseline="0" dirty="0" smtClean="0"/>
              <a:t> For example, let’s say I ask 60 children their favorite household animal. </a:t>
            </a:r>
            <a:r>
              <a:rPr lang="en-US" i="1" baseline="0" dirty="0" smtClean="0"/>
              <a:t>(Click)</a:t>
            </a:r>
            <a:r>
              <a:rPr lang="en-US" i="0" baseline="0" dirty="0" smtClean="0"/>
              <a:t> To make a pie chart, I need to change each category to a percent of the entire group.  Now look at the percent column, does this make sense?  Why or why not? </a:t>
            </a:r>
            <a:r>
              <a:rPr lang="en-US" i="1" baseline="0" dirty="0" smtClean="0"/>
              <a:t>(Pause and wait for an answer)</a:t>
            </a:r>
            <a:r>
              <a:rPr lang="en-US" i="0" baseline="0" dirty="0" smtClean="0"/>
              <a:t>  That’s right!  There is the issue that Cat and Hamster have the same percent while having different totals.  Also, if we add the three percentages, they total 116%, and we know that we can have more than 100% of a group.  This tells us we need to correct one of our percentages. </a:t>
            </a:r>
            <a:r>
              <a:rPr lang="en-US" i="1" baseline="0" dirty="0" smtClean="0"/>
              <a:t>(Click)</a:t>
            </a:r>
            <a:r>
              <a:rPr lang="en-US" i="0" baseline="0" dirty="0" smtClean="0"/>
              <a:t> In this case, Hamster would need to change to about 16.7%. </a:t>
            </a:r>
            <a:r>
              <a:rPr lang="en-US" i="1" baseline="0" dirty="0" smtClean="0"/>
              <a:t>(Click)</a:t>
            </a:r>
            <a:r>
              <a:rPr lang="en-US" i="0" baseline="0" dirty="0" smtClean="0"/>
              <a:t> </a:t>
            </a:r>
            <a:endParaRPr lang="en-US" i="1" dirty="0"/>
          </a:p>
        </p:txBody>
      </p:sp>
      <p:sp>
        <p:nvSpPr>
          <p:cNvPr id="4" name="Slide Number Placeholder 3"/>
          <p:cNvSpPr>
            <a:spLocks noGrp="1"/>
          </p:cNvSpPr>
          <p:nvPr>
            <p:ph type="sldNum" sz="quarter" idx="10"/>
          </p:nvPr>
        </p:nvSpPr>
        <p:spPr/>
        <p:txBody>
          <a:bodyPr/>
          <a:lstStyle/>
          <a:p>
            <a:fld id="{37F2019D-8549-45C0-8826-384DA69B18D1}" type="slidenum">
              <a:rPr lang="en-US" smtClean="0"/>
              <a:t>40</a:t>
            </a:fld>
            <a:endParaRPr lang="en-US"/>
          </a:p>
        </p:txBody>
      </p:sp>
    </p:spTree>
    <p:extLst>
      <p:ext uri="{BB962C8B-B14F-4D97-AF65-F5344CB8AC3E}">
        <p14:creationId xmlns:p14="http://schemas.microsoft.com/office/powerpoint/2010/main" val="14101199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smtClean="0"/>
              <a:t>Finally, it is helpful to compare your numerical solution to what you may see occurring visually in the data.  </a:t>
            </a:r>
            <a:r>
              <a:rPr lang="en-US" i="1" baseline="0" dirty="0" smtClean="0"/>
              <a:t>(Click)  </a:t>
            </a:r>
            <a:r>
              <a:rPr lang="en-US" i="0" baseline="0" dirty="0" smtClean="0"/>
              <a:t>Consider the following data of a fish population in a pond.  If the population is plotted over time, we can see the fish population decreasing. </a:t>
            </a:r>
            <a:r>
              <a:rPr lang="en-US" i="1" baseline="0" dirty="0" smtClean="0"/>
              <a:t>(Click)</a:t>
            </a:r>
            <a:r>
              <a:rPr lang="en-US" i="0" baseline="0" dirty="0" smtClean="0"/>
              <a:t> Say that you then calculate the data to create the equation which graphs the opposite direction.  Since the equation doesn’t appear to match the data, you would be able to identify that something was not done correctly and you could review your process to identify, correct, and learn from your mistake in creating the equation. </a:t>
            </a:r>
            <a:r>
              <a:rPr lang="en-US" i="1" baseline="0" dirty="0" smtClean="0"/>
              <a:t>(Click)</a:t>
            </a:r>
            <a:endParaRPr lang="en-US" i="1" dirty="0"/>
          </a:p>
        </p:txBody>
      </p:sp>
      <p:sp>
        <p:nvSpPr>
          <p:cNvPr id="4" name="Slide Number Placeholder 3"/>
          <p:cNvSpPr>
            <a:spLocks noGrp="1"/>
          </p:cNvSpPr>
          <p:nvPr>
            <p:ph type="sldNum" sz="quarter" idx="10"/>
          </p:nvPr>
        </p:nvSpPr>
        <p:spPr/>
        <p:txBody>
          <a:bodyPr/>
          <a:lstStyle/>
          <a:p>
            <a:fld id="{37F2019D-8549-45C0-8826-384DA69B18D1}" type="slidenum">
              <a:rPr lang="en-US" smtClean="0"/>
              <a:t>41</a:t>
            </a:fld>
            <a:endParaRPr lang="en-US"/>
          </a:p>
        </p:txBody>
      </p:sp>
    </p:spTree>
    <p:extLst>
      <p:ext uri="{BB962C8B-B14F-4D97-AF65-F5344CB8AC3E}">
        <p14:creationId xmlns:p14="http://schemas.microsoft.com/office/powerpoint/2010/main" val="11308184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Student Activity 1 may be a great way to do a simple data collection and graph.</a:t>
            </a:r>
            <a:r>
              <a:rPr lang="en-US" i="1" baseline="0" dirty="0" smtClean="0"/>
              <a:t>  Statements could be loaded into a survey program like Google Forms, or other classroom response system (software) or old fashioned (index cards with forward-facing answers that can’t be seen by peers).  For each question, you could have the option of “reasonable” or “not reasonable”.  Then the graphs of how the students answered can be presented and discussed.  It will provide a nice formative assessment of if there are certain areas students are may be struggling to understand how to check their answers.</a:t>
            </a:r>
          </a:p>
          <a:p>
            <a:endParaRPr lang="en-US" i="1" baseline="0" dirty="0" smtClean="0"/>
          </a:p>
          <a:p>
            <a:r>
              <a:rPr lang="en-US" i="1" baseline="0" dirty="0" smtClean="0"/>
              <a:t>Take time to have students share not only in small groups, but also in whole group discussion.  This will help students see that others have similar ideas or thought similar thoughts that relate to each problem.  </a:t>
            </a:r>
          </a:p>
        </p:txBody>
      </p:sp>
      <p:sp>
        <p:nvSpPr>
          <p:cNvPr id="4" name="Slide Number Placeholder 3"/>
          <p:cNvSpPr>
            <a:spLocks noGrp="1"/>
          </p:cNvSpPr>
          <p:nvPr>
            <p:ph type="sldNum" sz="quarter" idx="10"/>
          </p:nvPr>
        </p:nvSpPr>
        <p:spPr/>
        <p:txBody>
          <a:bodyPr/>
          <a:lstStyle/>
          <a:p>
            <a:fld id="{37F2019D-8549-45C0-8826-384DA69B18D1}" type="slidenum">
              <a:rPr lang="en-US" smtClean="0"/>
              <a:t>42</a:t>
            </a:fld>
            <a:endParaRPr lang="en-US"/>
          </a:p>
        </p:txBody>
      </p:sp>
    </p:spTree>
    <p:extLst>
      <p:ext uri="{BB962C8B-B14F-4D97-AF65-F5344CB8AC3E}">
        <p14:creationId xmlns:p14="http://schemas.microsoft.com/office/powerpoint/2010/main" val="6147855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image search</a:t>
            </a:r>
            <a:r>
              <a:rPr lang="en-US" baseline="0" dirty="0" smtClean="0"/>
              <a:t> for ‘hard work’ yielded an off-road </a:t>
            </a:r>
            <a:r>
              <a:rPr lang="en-US" baseline="0" dirty="0" smtClean="0"/>
              <a:t>unicyclist…sometimes </a:t>
            </a:r>
            <a:r>
              <a:rPr lang="en-US" baseline="0" dirty="0" smtClean="0"/>
              <a:t>practicing math might feel like mountain </a:t>
            </a:r>
            <a:r>
              <a:rPr lang="en-US" baseline="0" dirty="0" err="1" smtClean="0"/>
              <a:t>unicycling</a:t>
            </a:r>
            <a:r>
              <a:rPr lang="en-US" baseline="0" dirty="0" smtClean="0"/>
              <a:t>…</a:t>
            </a:r>
          </a:p>
          <a:p>
            <a:endParaRPr lang="en-US" dirty="0" smtClean="0"/>
          </a:p>
          <a:p>
            <a:r>
              <a:rPr lang="en-US" dirty="0" smtClean="0"/>
              <a:t>Image: https://commons.wikimedia.org/wiki/File:Making_Hard_Work_of_It_-_geograph.org.uk_-_1041025.jpg</a:t>
            </a:r>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44</a:t>
            </a:fld>
            <a:endParaRPr lang="en-US"/>
          </a:p>
        </p:txBody>
      </p:sp>
    </p:spTree>
    <p:extLst>
      <p:ext uri="{BB962C8B-B14F-4D97-AF65-F5344CB8AC3E}">
        <p14:creationId xmlns:p14="http://schemas.microsoft.com/office/powerpoint/2010/main" val="41768971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45</a:t>
            </a:fld>
            <a:endParaRPr lang="en-US"/>
          </a:p>
        </p:txBody>
      </p:sp>
    </p:spTree>
    <p:extLst>
      <p:ext uri="{BB962C8B-B14F-4D97-AF65-F5344CB8AC3E}">
        <p14:creationId xmlns:p14="http://schemas.microsoft.com/office/powerpoint/2010/main" val="7176066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https://commons.wikimedia.org/wiki/File:Oud_students_practice_at_the_Beit_el-Oud_music_school_in_Old_Cairo.jpg</a:t>
            </a:r>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46</a:t>
            </a:fld>
            <a:endParaRPr lang="en-US"/>
          </a:p>
        </p:txBody>
      </p:sp>
    </p:spTree>
    <p:extLst>
      <p:ext uri="{BB962C8B-B14F-4D97-AF65-F5344CB8AC3E}">
        <p14:creationId xmlns:p14="http://schemas.microsoft.com/office/powerpoint/2010/main" val="2512486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a brain scanner (fMRI), those with higher math anxiety (measured as SMARS) had stronger activation of areas of the brain associated with threat detection and even physical pain (</a:t>
            </a:r>
            <a:r>
              <a:rPr lang="en-US" dirty="0" smtClean="0"/>
              <a:t>bilateral </a:t>
            </a:r>
            <a:r>
              <a:rPr lang="en-US" dirty="0" err="1" smtClean="0"/>
              <a:t>dorso</a:t>
            </a:r>
            <a:r>
              <a:rPr lang="en-US" dirty="0" smtClean="0"/>
              <a:t>-posterior insula), when they thought about doing math.  But notice that the “math cue” response (anticipating </a:t>
            </a:r>
            <a:r>
              <a:rPr lang="en-US" baseline="0" dirty="0" smtClean="0"/>
              <a:t>doing math; </a:t>
            </a:r>
            <a:r>
              <a:rPr lang="en-US" dirty="0" smtClean="0"/>
              <a:t>bars in dark orange) is very strong, compared to the “math task” response (actually doing math; bars in light orange).</a:t>
            </a:r>
            <a:r>
              <a:rPr lang="en-US" baseline="0" dirty="0" smtClean="0"/>
              <a:t>  So go ahead and jump into the math, it will make the pain stop!</a:t>
            </a:r>
          </a:p>
          <a:p>
            <a:endParaRPr lang="en-US" i="1" baseline="0" dirty="0" smtClean="0"/>
          </a:p>
          <a:p>
            <a:r>
              <a:rPr lang="en-US" i="1" baseline="0" dirty="0" smtClean="0"/>
              <a:t>Depending on your audience, you can define the y axis precisely</a:t>
            </a:r>
            <a:r>
              <a:rPr lang="mr-IN" i="1" baseline="0" dirty="0" smtClean="0"/>
              <a:t>…</a:t>
            </a:r>
            <a:r>
              <a:rPr lang="en-US" i="1" baseline="0" dirty="0" smtClean="0"/>
              <a:t> explaining it as the partial correlation between math anxiety as measured by a short survey and brain activity</a:t>
            </a:r>
            <a:r>
              <a:rPr lang="mr-IN" i="1" baseline="0" dirty="0" smtClean="0"/>
              <a:t>…</a:t>
            </a:r>
            <a:r>
              <a:rPr lang="en-US" i="1" baseline="0" dirty="0" smtClean="0"/>
              <a:t> or you can obfuscate a little and say “people with more anxiety had more activity in these areas for math cues, </a:t>
            </a:r>
            <a:r>
              <a:rPr lang="en-US" i="1" baseline="0" dirty="0" err="1" smtClean="0"/>
              <a:t>etc</a:t>
            </a:r>
            <a:r>
              <a:rPr lang="mr-IN" i="1" baseline="0" dirty="0" smtClean="0"/>
              <a:t>…</a:t>
            </a:r>
            <a:r>
              <a:rPr lang="en-US" i="1" baseline="0" dirty="0" smtClean="0"/>
              <a:t>.”</a:t>
            </a:r>
          </a:p>
          <a:p>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4</a:t>
            </a:fld>
            <a:endParaRPr lang="en-US"/>
          </a:p>
        </p:txBody>
      </p:sp>
    </p:spTree>
    <p:extLst>
      <p:ext uri="{BB962C8B-B14F-4D97-AF65-F5344CB8AC3E}">
        <p14:creationId xmlns:p14="http://schemas.microsoft.com/office/powerpoint/2010/main" val="39858896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47</a:t>
            </a:fld>
            <a:endParaRPr lang="en-US"/>
          </a:p>
        </p:txBody>
      </p:sp>
    </p:spTree>
    <p:extLst>
      <p:ext uri="{BB962C8B-B14F-4D97-AF65-F5344CB8AC3E}">
        <p14:creationId xmlns:p14="http://schemas.microsoft.com/office/powerpoint/2010/main" val="8969589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https://en.wikipedia.org/wiki/Teacher#/media/File:Agnar_O.P._Strandberg_1964.jpg</a:t>
            </a:r>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48</a:t>
            </a:fld>
            <a:endParaRPr lang="en-US"/>
          </a:p>
        </p:txBody>
      </p:sp>
    </p:spTree>
    <p:extLst>
      <p:ext uri="{BB962C8B-B14F-4D97-AF65-F5344CB8AC3E}">
        <p14:creationId xmlns:p14="http://schemas.microsoft.com/office/powerpoint/2010/main" val="8740653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49</a:t>
            </a:fld>
            <a:endParaRPr lang="en-US"/>
          </a:p>
        </p:txBody>
      </p:sp>
    </p:spTree>
    <p:extLst>
      <p:ext uri="{BB962C8B-B14F-4D97-AF65-F5344CB8AC3E}">
        <p14:creationId xmlns:p14="http://schemas.microsoft.com/office/powerpoint/2010/main" val="6079311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a:t>
            </a:r>
            <a:r>
              <a:rPr lang="en-US" baseline="0" dirty="0" smtClean="0"/>
              <a:t> https://commons.wikimedia.org/wiki/File:NAZRS117042_Science_Labs.jpg</a:t>
            </a:r>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50</a:t>
            </a:fld>
            <a:endParaRPr lang="en-US"/>
          </a:p>
        </p:txBody>
      </p:sp>
    </p:spTree>
    <p:extLst>
      <p:ext uri="{BB962C8B-B14F-4D97-AF65-F5344CB8AC3E}">
        <p14:creationId xmlns:p14="http://schemas.microsoft.com/office/powerpoint/2010/main" val="40286568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Eventually this will</a:t>
            </a:r>
            <a:r>
              <a:rPr lang="en-US" baseline="0" dirty="0" smtClean="0"/>
              <a:t> have a part 5: check out BIOMAAP’s other activities online.</a:t>
            </a:r>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51</a:t>
            </a:fld>
            <a:endParaRPr lang="en-US"/>
          </a:p>
        </p:txBody>
      </p:sp>
    </p:spTree>
    <p:extLst>
      <p:ext uri="{BB962C8B-B14F-4D97-AF65-F5344CB8AC3E}">
        <p14:creationId xmlns:p14="http://schemas.microsoft.com/office/powerpoint/2010/main" val="13093117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a brain scanner (fMRI), those with higher math anxiety (measured as SMARS) had stronger activation of areas of the brain associated with threat detection and even physical pain (</a:t>
            </a:r>
            <a:r>
              <a:rPr lang="en-US" dirty="0" smtClean="0"/>
              <a:t>bilateral </a:t>
            </a:r>
            <a:r>
              <a:rPr lang="en-US" dirty="0" err="1" smtClean="0"/>
              <a:t>dorso</a:t>
            </a:r>
            <a:r>
              <a:rPr lang="en-US" dirty="0" smtClean="0"/>
              <a:t>-posterior insula), when they thought about doing math.  But notice that the “math cue” response (anticipating </a:t>
            </a:r>
            <a:r>
              <a:rPr lang="en-US" baseline="0" dirty="0" smtClean="0"/>
              <a:t>doing math; </a:t>
            </a:r>
            <a:r>
              <a:rPr lang="en-US" dirty="0" smtClean="0"/>
              <a:t>bars in dark orange) is very strong, compared to the “math task” response (actually doing math; bars in light orange).</a:t>
            </a:r>
            <a:r>
              <a:rPr lang="en-US" baseline="0" dirty="0" smtClean="0"/>
              <a:t>  So go ahead and jump into the math, it will make the pain stop!</a:t>
            </a:r>
          </a:p>
          <a:p>
            <a:endParaRPr lang="en-US" i="1" baseline="0" dirty="0" smtClean="0"/>
          </a:p>
          <a:p>
            <a:r>
              <a:rPr lang="en-US" i="1" baseline="0" dirty="0" smtClean="0"/>
              <a:t>Depending on your audience, you can define the y axis precisely</a:t>
            </a:r>
            <a:r>
              <a:rPr lang="mr-IN" i="1" baseline="0" dirty="0" smtClean="0"/>
              <a:t>…</a:t>
            </a:r>
            <a:r>
              <a:rPr lang="en-US" i="1" baseline="0" dirty="0" smtClean="0"/>
              <a:t> explaining it as the partial correlation between math anxiety as measured by a short survey and brain activity</a:t>
            </a:r>
            <a:r>
              <a:rPr lang="mr-IN" i="1" baseline="0" dirty="0" smtClean="0"/>
              <a:t>…</a:t>
            </a:r>
            <a:r>
              <a:rPr lang="en-US" i="1" baseline="0" dirty="0" smtClean="0"/>
              <a:t> or you can obfuscate a little and say “people with more anxiety had more activity in these areas for math cues, </a:t>
            </a:r>
            <a:r>
              <a:rPr lang="en-US" i="1" baseline="0" dirty="0" err="1" smtClean="0"/>
              <a:t>etc</a:t>
            </a:r>
            <a:r>
              <a:rPr lang="mr-IN" i="1" baseline="0" dirty="0" smtClean="0"/>
              <a:t>…</a:t>
            </a:r>
            <a:r>
              <a:rPr lang="en-US" i="1" baseline="0" dirty="0" smtClean="0"/>
              <a:t>.”</a:t>
            </a:r>
          </a:p>
          <a:p>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5</a:t>
            </a:fld>
            <a:endParaRPr lang="en-US"/>
          </a:p>
        </p:txBody>
      </p:sp>
    </p:spTree>
    <p:extLst>
      <p:ext uri="{BB962C8B-B14F-4D97-AF65-F5344CB8AC3E}">
        <p14:creationId xmlns:p14="http://schemas.microsoft.com/office/powerpoint/2010/main" val="1593334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a brain scanner (fMRI), those with higher math anxiety (measured as SMARS) had stronger activation of areas of the brain associated with threat detection and even physical pain (</a:t>
            </a:r>
            <a:r>
              <a:rPr lang="en-US" dirty="0" smtClean="0"/>
              <a:t>bilateral </a:t>
            </a:r>
            <a:r>
              <a:rPr lang="en-US" dirty="0" err="1" smtClean="0"/>
              <a:t>dorso</a:t>
            </a:r>
            <a:r>
              <a:rPr lang="en-US" dirty="0" smtClean="0"/>
              <a:t>-posterior insula), when they thought about doing math.  But notice that the “math cue” response (anticipating </a:t>
            </a:r>
            <a:r>
              <a:rPr lang="en-US" baseline="0" dirty="0" smtClean="0"/>
              <a:t>doing math; </a:t>
            </a:r>
            <a:r>
              <a:rPr lang="en-US" dirty="0" smtClean="0"/>
              <a:t>bars in dark orange) is very strong, compared to the “math task” response (actually doing math; bars in light orange).</a:t>
            </a:r>
            <a:r>
              <a:rPr lang="en-US" baseline="0" dirty="0" smtClean="0"/>
              <a:t>  So go ahead and jump into the math, it will make the pain stop!</a:t>
            </a:r>
          </a:p>
          <a:p>
            <a:endParaRPr lang="en-US" i="1" baseline="0" dirty="0" smtClean="0"/>
          </a:p>
          <a:p>
            <a:r>
              <a:rPr lang="en-US" i="1" baseline="0" dirty="0" smtClean="0"/>
              <a:t>Depending on your audience, you can define the y axis precisely</a:t>
            </a:r>
            <a:r>
              <a:rPr lang="mr-IN" i="1" baseline="0" dirty="0" smtClean="0"/>
              <a:t>…</a:t>
            </a:r>
            <a:r>
              <a:rPr lang="en-US" i="1" baseline="0" dirty="0" smtClean="0"/>
              <a:t> explaining it as the partial correlation between math anxiety as measured by a short survey and brain activity</a:t>
            </a:r>
            <a:r>
              <a:rPr lang="mr-IN" i="1" baseline="0" dirty="0" smtClean="0"/>
              <a:t>…</a:t>
            </a:r>
            <a:r>
              <a:rPr lang="en-US" i="1" baseline="0" dirty="0" smtClean="0"/>
              <a:t> or you can obfuscate a little and say “people with more anxiety had more activity in these areas for math cues, </a:t>
            </a:r>
            <a:r>
              <a:rPr lang="en-US" i="1" baseline="0" dirty="0" err="1" smtClean="0"/>
              <a:t>etc</a:t>
            </a:r>
            <a:r>
              <a:rPr lang="mr-IN" i="1" baseline="0" dirty="0" smtClean="0"/>
              <a:t>…</a:t>
            </a:r>
            <a:r>
              <a:rPr lang="en-US" i="1" baseline="0" dirty="0" smtClean="0"/>
              <a:t>.”</a:t>
            </a:r>
          </a:p>
          <a:p>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6</a:t>
            </a:fld>
            <a:endParaRPr lang="en-US"/>
          </a:p>
        </p:txBody>
      </p:sp>
    </p:spTree>
    <p:extLst>
      <p:ext uri="{BB962C8B-B14F-4D97-AF65-F5344CB8AC3E}">
        <p14:creationId xmlns:p14="http://schemas.microsoft.com/office/powerpoint/2010/main" val="150923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Math is an inherent (and important!) part of biology, so trying</a:t>
            </a:r>
            <a:r>
              <a:rPr lang="en-US" baseline="0" dirty="0" smtClean="0"/>
              <a:t> to ignore math or math anxiety is not a good strategy.  Working memory is the ability to store ideas, numbers, or operations in your head for immediate use. The word preoccupied means exactly that here</a:t>
            </a:r>
            <a:r>
              <a:rPr lang="mr-IN" baseline="0" dirty="0" smtClean="0"/>
              <a:t>…</a:t>
            </a:r>
            <a:r>
              <a:rPr lang="en-US" baseline="0" dirty="0" smtClean="0"/>
              <a:t> your brain is already occupied, filled up, by the anxiety, and thus there is less left over for other tasks. Dealing with this math anxiety, on the other hand, has been shown to improve student completion of the major.</a:t>
            </a:r>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7</a:t>
            </a:fld>
            <a:endParaRPr lang="en-US"/>
          </a:p>
        </p:txBody>
      </p:sp>
    </p:spTree>
    <p:extLst>
      <p:ext uri="{BB962C8B-B14F-4D97-AF65-F5344CB8AC3E}">
        <p14:creationId xmlns:p14="http://schemas.microsoft.com/office/powerpoint/2010/main" val="3276732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go over what these techniques involve in future activities.  You won’t</a:t>
            </a:r>
            <a:r>
              <a:rPr lang="en-US" baseline="0" dirty="0" smtClean="0"/>
              <a:t> be graded based on your performance on these BIOMAAP activities,  but completing them will count towards your grade in this class, as part of your homework.</a:t>
            </a:r>
          </a:p>
          <a:p>
            <a:endParaRPr lang="en-US" baseline="0" dirty="0" smtClean="0"/>
          </a:p>
          <a:p>
            <a:r>
              <a:rPr lang="en-US" i="1" baseline="0" dirty="0" smtClean="0"/>
              <a:t>There are a number of options for assignment: some instructors might just make the materials available to anyone who sees a need for them, others might assign them as homework that is completed or not, or they could be completed in class with instructor or peer-mentor supervision/discussion.  Having students take the SMARS, MARS or similar math anxiety assessment is quick and can give students a tangible sense for how much of a problem this may (or may not) be for them. </a:t>
            </a:r>
            <a:endParaRPr lang="en-US" i="1" dirty="0"/>
          </a:p>
        </p:txBody>
      </p:sp>
      <p:sp>
        <p:nvSpPr>
          <p:cNvPr id="4" name="Slide Number Placeholder 3"/>
          <p:cNvSpPr>
            <a:spLocks noGrp="1"/>
          </p:cNvSpPr>
          <p:nvPr>
            <p:ph type="sldNum" sz="quarter" idx="10"/>
          </p:nvPr>
        </p:nvSpPr>
        <p:spPr/>
        <p:txBody>
          <a:bodyPr/>
          <a:lstStyle/>
          <a:p>
            <a:fld id="{EB455EB8-F874-4774-86C1-035BB672C380}" type="slidenum">
              <a:rPr lang="en-US" smtClean="0"/>
              <a:t>8</a:t>
            </a:fld>
            <a:endParaRPr lang="en-US"/>
          </a:p>
        </p:txBody>
      </p:sp>
    </p:spTree>
    <p:extLst>
      <p:ext uri="{BB962C8B-B14F-4D97-AF65-F5344CB8AC3E}">
        <p14:creationId xmlns:p14="http://schemas.microsoft.com/office/powerpoint/2010/main" val="2377090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Give students ~1-2 minutes to think about this on their own.  No calculators, of course!</a:t>
            </a:r>
            <a:endParaRPr lang="en-US" i="1" dirty="0"/>
          </a:p>
        </p:txBody>
      </p:sp>
      <p:sp>
        <p:nvSpPr>
          <p:cNvPr id="4" name="Slide Number Placeholder 3"/>
          <p:cNvSpPr>
            <a:spLocks noGrp="1"/>
          </p:cNvSpPr>
          <p:nvPr>
            <p:ph type="sldNum" sz="quarter" idx="10"/>
          </p:nvPr>
        </p:nvSpPr>
        <p:spPr/>
        <p:txBody>
          <a:bodyPr/>
          <a:lstStyle/>
          <a:p>
            <a:fld id="{EB455EB8-F874-4774-86C1-035BB672C380}" type="slidenum">
              <a:rPr lang="en-US" smtClean="0"/>
              <a:t>9</a:t>
            </a:fld>
            <a:endParaRPr lang="en-US"/>
          </a:p>
        </p:txBody>
      </p:sp>
    </p:spTree>
    <p:extLst>
      <p:ext uri="{BB962C8B-B14F-4D97-AF65-F5344CB8AC3E}">
        <p14:creationId xmlns:p14="http://schemas.microsoft.com/office/powerpoint/2010/main" val="3679883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F2FE4CB-8D01-4997-8007-221FF73B04B6}" type="datetimeFigureOut">
              <a:rPr lang="en-US" smtClean="0"/>
              <a:t>3/17/2017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5927E-A43B-4AE2-B74E-37127886E93F}" type="slidenum">
              <a:rPr lang="en-US" smtClean="0"/>
              <a:t>‹#›</a:t>
            </a:fld>
            <a:endParaRPr lang="en-US"/>
          </a:p>
        </p:txBody>
      </p:sp>
    </p:spTree>
    <p:extLst>
      <p:ext uri="{BB962C8B-B14F-4D97-AF65-F5344CB8AC3E}">
        <p14:creationId xmlns:p14="http://schemas.microsoft.com/office/powerpoint/2010/main" val="3804343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2FE4CB-8D01-4997-8007-221FF73B04B6}" type="datetimeFigureOut">
              <a:rPr lang="en-US" smtClean="0"/>
              <a:t>3/17/2017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5927E-A43B-4AE2-B74E-37127886E93F}" type="slidenum">
              <a:rPr lang="en-US" smtClean="0"/>
              <a:t>‹#›</a:t>
            </a:fld>
            <a:endParaRPr lang="en-US"/>
          </a:p>
        </p:txBody>
      </p:sp>
    </p:spTree>
    <p:extLst>
      <p:ext uri="{BB962C8B-B14F-4D97-AF65-F5344CB8AC3E}">
        <p14:creationId xmlns:p14="http://schemas.microsoft.com/office/powerpoint/2010/main" val="233179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2FE4CB-8D01-4997-8007-221FF73B04B6}" type="datetimeFigureOut">
              <a:rPr lang="en-US" smtClean="0"/>
              <a:t>3/17/2017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5927E-A43B-4AE2-B74E-37127886E93F}" type="slidenum">
              <a:rPr lang="en-US" smtClean="0"/>
              <a:t>‹#›</a:t>
            </a:fld>
            <a:endParaRPr lang="en-US"/>
          </a:p>
        </p:txBody>
      </p:sp>
    </p:spTree>
    <p:extLst>
      <p:ext uri="{BB962C8B-B14F-4D97-AF65-F5344CB8AC3E}">
        <p14:creationId xmlns:p14="http://schemas.microsoft.com/office/powerpoint/2010/main" val="1018492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2FE4CB-8D01-4997-8007-221FF73B04B6}" type="datetimeFigureOut">
              <a:rPr lang="en-US" smtClean="0"/>
              <a:t>3/17/2017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5927E-A43B-4AE2-B74E-37127886E93F}" type="slidenum">
              <a:rPr lang="en-US" smtClean="0"/>
              <a:t>‹#›</a:t>
            </a:fld>
            <a:endParaRPr lang="en-US"/>
          </a:p>
        </p:txBody>
      </p:sp>
    </p:spTree>
    <p:extLst>
      <p:ext uri="{BB962C8B-B14F-4D97-AF65-F5344CB8AC3E}">
        <p14:creationId xmlns:p14="http://schemas.microsoft.com/office/powerpoint/2010/main" val="498970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F2FE4CB-8D01-4997-8007-221FF73B04B6}" type="datetimeFigureOut">
              <a:rPr lang="en-US" smtClean="0"/>
              <a:t>3/17/2017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5927E-A43B-4AE2-B74E-37127886E93F}" type="slidenum">
              <a:rPr lang="en-US" smtClean="0"/>
              <a:t>‹#›</a:t>
            </a:fld>
            <a:endParaRPr lang="en-US"/>
          </a:p>
        </p:txBody>
      </p:sp>
    </p:spTree>
    <p:extLst>
      <p:ext uri="{BB962C8B-B14F-4D97-AF65-F5344CB8AC3E}">
        <p14:creationId xmlns:p14="http://schemas.microsoft.com/office/powerpoint/2010/main" val="4292574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F2FE4CB-8D01-4997-8007-221FF73B04B6}" type="datetimeFigureOut">
              <a:rPr lang="en-US" smtClean="0"/>
              <a:t>3/17/2017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B5927E-A43B-4AE2-B74E-37127886E93F}" type="slidenum">
              <a:rPr lang="en-US" smtClean="0"/>
              <a:t>‹#›</a:t>
            </a:fld>
            <a:endParaRPr lang="en-US"/>
          </a:p>
        </p:txBody>
      </p:sp>
    </p:spTree>
    <p:extLst>
      <p:ext uri="{BB962C8B-B14F-4D97-AF65-F5344CB8AC3E}">
        <p14:creationId xmlns:p14="http://schemas.microsoft.com/office/powerpoint/2010/main" val="25087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F2FE4CB-8D01-4997-8007-221FF73B04B6}" type="datetimeFigureOut">
              <a:rPr lang="en-US" smtClean="0"/>
              <a:t>3/17/2017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B5927E-A43B-4AE2-B74E-37127886E93F}" type="slidenum">
              <a:rPr lang="en-US" smtClean="0"/>
              <a:t>‹#›</a:t>
            </a:fld>
            <a:endParaRPr lang="en-US"/>
          </a:p>
        </p:txBody>
      </p:sp>
    </p:spTree>
    <p:extLst>
      <p:ext uri="{BB962C8B-B14F-4D97-AF65-F5344CB8AC3E}">
        <p14:creationId xmlns:p14="http://schemas.microsoft.com/office/powerpoint/2010/main" val="1643763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F2FE4CB-8D01-4997-8007-221FF73B04B6}" type="datetimeFigureOut">
              <a:rPr lang="en-US" smtClean="0"/>
              <a:t>3/17/2017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B5927E-A43B-4AE2-B74E-37127886E93F}" type="slidenum">
              <a:rPr lang="en-US" smtClean="0"/>
              <a:t>‹#›</a:t>
            </a:fld>
            <a:endParaRPr lang="en-US"/>
          </a:p>
        </p:txBody>
      </p:sp>
    </p:spTree>
    <p:extLst>
      <p:ext uri="{BB962C8B-B14F-4D97-AF65-F5344CB8AC3E}">
        <p14:creationId xmlns:p14="http://schemas.microsoft.com/office/powerpoint/2010/main" val="1667552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2FE4CB-8D01-4997-8007-221FF73B04B6}" type="datetimeFigureOut">
              <a:rPr lang="en-US" smtClean="0"/>
              <a:t>3/17/2017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B5927E-A43B-4AE2-B74E-37127886E93F}" type="slidenum">
              <a:rPr lang="en-US" smtClean="0"/>
              <a:t>‹#›</a:t>
            </a:fld>
            <a:endParaRPr lang="en-US"/>
          </a:p>
        </p:txBody>
      </p:sp>
    </p:spTree>
    <p:extLst>
      <p:ext uri="{BB962C8B-B14F-4D97-AF65-F5344CB8AC3E}">
        <p14:creationId xmlns:p14="http://schemas.microsoft.com/office/powerpoint/2010/main" val="2971194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F2FE4CB-8D01-4997-8007-221FF73B04B6}" type="datetimeFigureOut">
              <a:rPr lang="en-US" smtClean="0"/>
              <a:t>3/17/2017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B5927E-A43B-4AE2-B74E-37127886E93F}" type="slidenum">
              <a:rPr lang="en-US" smtClean="0"/>
              <a:t>‹#›</a:t>
            </a:fld>
            <a:endParaRPr lang="en-US"/>
          </a:p>
        </p:txBody>
      </p:sp>
    </p:spTree>
    <p:extLst>
      <p:ext uri="{BB962C8B-B14F-4D97-AF65-F5344CB8AC3E}">
        <p14:creationId xmlns:p14="http://schemas.microsoft.com/office/powerpoint/2010/main" val="3785149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F2FE4CB-8D01-4997-8007-221FF73B04B6}" type="datetimeFigureOut">
              <a:rPr lang="en-US" smtClean="0"/>
              <a:t>3/17/2017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B5927E-A43B-4AE2-B74E-37127886E93F}" type="slidenum">
              <a:rPr lang="en-US" smtClean="0"/>
              <a:t>‹#›</a:t>
            </a:fld>
            <a:endParaRPr lang="en-US"/>
          </a:p>
        </p:txBody>
      </p:sp>
    </p:spTree>
    <p:extLst>
      <p:ext uri="{BB962C8B-B14F-4D97-AF65-F5344CB8AC3E}">
        <p14:creationId xmlns:p14="http://schemas.microsoft.com/office/powerpoint/2010/main" val="2352874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2FE4CB-8D01-4997-8007-221FF73B04B6}" type="datetimeFigureOut">
              <a:rPr lang="en-US" smtClean="0"/>
              <a:t>3/17/2017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B5927E-A43B-4AE2-B74E-37127886E93F}" type="slidenum">
              <a:rPr lang="en-US" smtClean="0"/>
              <a:t>‹#›</a:t>
            </a:fld>
            <a:endParaRPr lang="en-US"/>
          </a:p>
        </p:txBody>
      </p:sp>
    </p:spTree>
    <p:extLst>
      <p:ext uri="{BB962C8B-B14F-4D97-AF65-F5344CB8AC3E}">
        <p14:creationId xmlns:p14="http://schemas.microsoft.com/office/powerpoint/2010/main" val="17540813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7.gif"/><Relationship Id="rId4" Type="http://schemas.openxmlformats.org/officeDocument/2006/relationships/image" Target="../media/image16.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www.kiwicrate.com/projects/Magic-Inflating-Balloons/2605"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39679" y="228608"/>
            <a:ext cx="9144000" cy="2387600"/>
          </a:xfrm>
        </p:spPr>
        <p:txBody>
          <a:bodyPr/>
          <a:lstStyle/>
          <a:p>
            <a:r>
              <a:rPr lang="en-US" dirty="0" smtClean="0"/>
              <a:t>What is math anxiety? </a:t>
            </a:r>
            <a:br>
              <a:rPr lang="en-US" dirty="0" smtClean="0"/>
            </a:br>
            <a:r>
              <a:rPr lang="en-US" dirty="0" smtClean="0"/>
              <a:t>What can we do about it?</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994" t="5947" r="53757" b="7817"/>
          <a:stretch/>
        </p:blipFill>
        <p:spPr>
          <a:xfrm>
            <a:off x="3025951" y="3053126"/>
            <a:ext cx="6449235" cy="1424295"/>
          </a:xfrm>
          <a:prstGeom prst="rect">
            <a:avLst/>
          </a:prstGeom>
        </p:spPr>
      </p:pic>
    </p:spTree>
    <p:extLst>
      <p:ext uri="{BB962C8B-B14F-4D97-AF65-F5344CB8AC3E}">
        <p14:creationId xmlns:p14="http://schemas.microsoft.com/office/powerpoint/2010/main" val="21147117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BIOMAAP activities: an example</a:t>
            </a:r>
            <a:endParaRPr lang="en-US" dirty="0"/>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6202680" y="6118860"/>
            <a:ext cx="5918200" cy="685800"/>
          </a:xfrm>
          <a:prstGeom prst="rect">
            <a:avLst/>
          </a:prstGeom>
        </p:spPr>
      </p:pic>
      <p:sp>
        <p:nvSpPr>
          <p:cNvPr id="5" name="Content Placeholder 2"/>
          <p:cNvSpPr>
            <a:spLocks noGrp="1"/>
          </p:cNvSpPr>
          <p:nvPr>
            <p:ph idx="1"/>
          </p:nvPr>
        </p:nvSpPr>
        <p:spPr>
          <a:xfrm>
            <a:off x="838200" y="1825625"/>
            <a:ext cx="10515600" cy="4351338"/>
          </a:xfrm>
        </p:spPr>
        <p:txBody>
          <a:bodyPr>
            <a:normAutofit/>
          </a:bodyPr>
          <a:lstStyle/>
          <a:p>
            <a:pPr marL="0" indent="0">
              <a:buNone/>
            </a:pPr>
            <a:r>
              <a:rPr lang="en-US" sz="4000" i="1" dirty="0" smtClean="0"/>
              <a:t>Now find around 3 other people around you, and each describe how you got to the answer.  </a:t>
            </a:r>
          </a:p>
          <a:p>
            <a:pPr marL="0" indent="0">
              <a:buNone/>
            </a:pPr>
            <a:endParaRPr lang="en-US" sz="4000" i="1" dirty="0"/>
          </a:p>
          <a:p>
            <a:pPr marL="0" indent="0">
              <a:buNone/>
            </a:pPr>
            <a:r>
              <a:rPr lang="en-US" sz="4000" i="1" dirty="0" smtClean="0"/>
              <a:t>What did you picture in your head while you worked it out? </a:t>
            </a:r>
          </a:p>
        </p:txBody>
      </p:sp>
    </p:spTree>
    <p:extLst>
      <p:ext uri="{BB962C8B-B14F-4D97-AF65-F5344CB8AC3E}">
        <p14:creationId xmlns:p14="http://schemas.microsoft.com/office/powerpoint/2010/main" val="36218791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Metacognition</a:t>
            </a:r>
            <a:endParaRPr lang="en-US" dirty="0"/>
          </a:p>
        </p:txBody>
      </p:sp>
      <p:sp>
        <p:nvSpPr>
          <p:cNvPr id="3" name="Content Placeholder 2"/>
          <p:cNvSpPr>
            <a:spLocks noGrp="1"/>
          </p:cNvSpPr>
          <p:nvPr>
            <p:ph idx="1"/>
          </p:nvPr>
        </p:nvSpPr>
        <p:spPr/>
        <p:txBody>
          <a:bodyPr>
            <a:normAutofit/>
          </a:bodyPr>
          <a:lstStyle/>
          <a:p>
            <a:pPr marL="0" indent="0">
              <a:buNone/>
            </a:pPr>
            <a:r>
              <a:rPr lang="en-US" sz="4000" i="1" dirty="0" smtClean="0"/>
              <a:t>Without writing anything down, what is 18 x 5?</a:t>
            </a:r>
          </a:p>
        </p:txBody>
      </p:sp>
      <p:pic>
        <p:nvPicPr>
          <p:cNvPr id="4" name="eighteentimesfiveLesson+4b_360p">
            <a:hlinkClick r:id="" action="ppaction://media"/>
          </p:cNvPr>
          <p:cNvPicPr>
            <a:picLocks noChangeAspect="1"/>
          </p:cNvPicPr>
          <p:nvPr>
            <a:videoFile r:link="rId1"/>
            <p:extLst>
              <p:ext uri="{DAA4B4D4-6D71-4841-9C94-3DE7FCFB9230}">
                <p14:media xmlns:p14="http://schemas.microsoft.com/office/powerpoint/2010/main" r:embed="rId2">
                  <p14:trim st="37375" end="178809.8333"/>
                </p14:media>
              </p:ext>
            </p:extLst>
          </p:nvPr>
        </p:nvPicPr>
        <p:blipFill>
          <a:blip r:embed="rId5"/>
          <a:stretch>
            <a:fillRect/>
          </a:stretch>
        </p:blipFill>
        <p:spPr>
          <a:xfrm>
            <a:off x="3221518" y="2858293"/>
            <a:ext cx="5238409" cy="2946605"/>
          </a:xfrm>
          <a:prstGeom prst="rect">
            <a:avLst/>
          </a:prstGeom>
        </p:spPr>
      </p:pic>
      <p:sp>
        <p:nvSpPr>
          <p:cNvPr id="5" name="TextBox 4"/>
          <p:cNvSpPr txBox="1"/>
          <p:nvPr/>
        </p:nvSpPr>
        <p:spPr>
          <a:xfrm>
            <a:off x="3807514" y="5984615"/>
            <a:ext cx="7243281" cy="646331"/>
          </a:xfrm>
          <a:prstGeom prst="rect">
            <a:avLst/>
          </a:prstGeom>
          <a:noFill/>
        </p:spPr>
        <p:txBody>
          <a:bodyPr wrap="square" rtlCol="0">
            <a:spAutoFit/>
          </a:bodyPr>
          <a:lstStyle/>
          <a:p>
            <a:r>
              <a:rPr lang="en-US" dirty="0" smtClean="0"/>
              <a:t>Example, video and image from Jo </a:t>
            </a:r>
            <a:r>
              <a:rPr lang="en-US" dirty="0" err="1" smtClean="0"/>
              <a:t>Boaler’s</a:t>
            </a:r>
            <a:r>
              <a:rPr lang="en-US" dirty="0" smtClean="0"/>
              <a:t> </a:t>
            </a:r>
          </a:p>
          <a:p>
            <a:r>
              <a:rPr lang="en-US" dirty="0" smtClean="0"/>
              <a:t>“How to Learn Math,” Stanford University </a:t>
            </a:r>
            <a:endParaRPr lang="en-US" dirty="0"/>
          </a:p>
        </p:txBody>
      </p:sp>
    </p:spTree>
    <p:extLst>
      <p:ext uri="{BB962C8B-B14F-4D97-AF65-F5344CB8AC3E}">
        <p14:creationId xmlns:p14="http://schemas.microsoft.com/office/powerpoint/2010/main" val="7526994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isual Image fix 18 x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9" y="1690688"/>
            <a:ext cx="10817195" cy="3602127"/>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itle 1"/>
          <p:cNvSpPr>
            <a:spLocks noGrp="1"/>
          </p:cNvSpPr>
          <p:nvPr>
            <p:ph type="title"/>
          </p:nvPr>
        </p:nvSpPr>
        <p:spPr>
          <a:xfrm>
            <a:off x="838200" y="365125"/>
            <a:ext cx="10515600" cy="1325563"/>
          </a:xfrm>
        </p:spPr>
        <p:txBody>
          <a:bodyPr/>
          <a:lstStyle/>
          <a:p>
            <a:r>
              <a:rPr lang="en-US" dirty="0" smtClean="0"/>
              <a:t>Metacognition</a:t>
            </a:r>
            <a:endParaRPr lang="en-US" dirty="0"/>
          </a:p>
        </p:txBody>
      </p:sp>
      <p:sp>
        <p:nvSpPr>
          <p:cNvPr id="6" name="TextBox 5"/>
          <p:cNvSpPr txBox="1"/>
          <p:nvPr/>
        </p:nvSpPr>
        <p:spPr>
          <a:xfrm>
            <a:off x="3881897" y="6008471"/>
            <a:ext cx="4317964" cy="646331"/>
          </a:xfrm>
          <a:prstGeom prst="rect">
            <a:avLst/>
          </a:prstGeom>
          <a:noFill/>
        </p:spPr>
        <p:txBody>
          <a:bodyPr wrap="square" rtlCol="0">
            <a:spAutoFit/>
          </a:bodyPr>
          <a:lstStyle/>
          <a:p>
            <a:r>
              <a:rPr lang="en-US" dirty="0" smtClean="0"/>
              <a:t>Example</a:t>
            </a:r>
            <a:r>
              <a:rPr lang="en-US" dirty="0"/>
              <a:t> </a:t>
            </a:r>
            <a:r>
              <a:rPr lang="en-US" dirty="0" smtClean="0"/>
              <a:t>and image from Jo </a:t>
            </a:r>
            <a:r>
              <a:rPr lang="en-US" dirty="0" err="1" smtClean="0"/>
              <a:t>Boaler’s</a:t>
            </a:r>
            <a:r>
              <a:rPr lang="en-US" dirty="0" smtClean="0"/>
              <a:t> </a:t>
            </a:r>
          </a:p>
          <a:p>
            <a:r>
              <a:rPr lang="en-US" dirty="0" smtClean="0"/>
              <a:t>“How to Learn Math,” Stanford University </a:t>
            </a:r>
            <a:endParaRPr lang="en-US" dirty="0"/>
          </a:p>
        </p:txBody>
      </p:sp>
    </p:spTree>
    <p:extLst>
      <p:ext uri="{BB962C8B-B14F-4D97-AF65-F5344CB8AC3E}">
        <p14:creationId xmlns:p14="http://schemas.microsoft.com/office/powerpoint/2010/main" val="42127940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9215" y="-88135"/>
            <a:ext cx="10515600" cy="1325563"/>
          </a:xfrm>
        </p:spPr>
        <p:txBody>
          <a:bodyPr/>
          <a:lstStyle/>
          <a:p>
            <a:r>
              <a:rPr lang="en-US" dirty="0" smtClean="0"/>
              <a:t>Metacognition: Key points</a:t>
            </a:r>
            <a:endParaRPr lang="en-US" dirty="0"/>
          </a:p>
        </p:txBody>
      </p:sp>
      <p:sp>
        <p:nvSpPr>
          <p:cNvPr id="3" name="Content Placeholder 2"/>
          <p:cNvSpPr>
            <a:spLocks noGrp="1"/>
          </p:cNvSpPr>
          <p:nvPr>
            <p:ph idx="1"/>
          </p:nvPr>
        </p:nvSpPr>
        <p:spPr>
          <a:xfrm>
            <a:off x="538448" y="1572239"/>
            <a:ext cx="11137135" cy="4916698"/>
          </a:xfrm>
        </p:spPr>
        <p:txBody>
          <a:bodyPr>
            <a:normAutofit fontScale="92500"/>
          </a:bodyPr>
          <a:lstStyle/>
          <a:p>
            <a:r>
              <a:rPr lang="en-US" dirty="0" smtClean="0"/>
              <a:t>Math actually is more creative than you might think…even for very simple math problems, there is more than one way to get to the answer</a:t>
            </a:r>
          </a:p>
          <a:p>
            <a:endParaRPr lang="en-US" dirty="0" smtClean="0"/>
          </a:p>
          <a:p>
            <a:r>
              <a:rPr lang="en-US" dirty="0" smtClean="0"/>
              <a:t>Some problem-solving methods take more time (and effort) than others.  Being ‘slow’ at math doesn’t mean you are bad at math! </a:t>
            </a:r>
          </a:p>
          <a:p>
            <a:endParaRPr lang="en-US" dirty="0"/>
          </a:p>
          <a:p>
            <a:r>
              <a:rPr lang="en-US" dirty="0" smtClean="0"/>
              <a:t>Learning a different approach might reduce your mental effort</a:t>
            </a:r>
          </a:p>
          <a:p>
            <a:endParaRPr lang="en-US" dirty="0"/>
          </a:p>
          <a:p>
            <a:r>
              <a:rPr lang="en-US" dirty="0" smtClean="0"/>
              <a:t>That panicked, ‘deer in headlights’ feeling you might have just had when asked to do mental math?  That is literally the same physiological response as a deer caught in headlights…recognizing and addressing that response can help!</a:t>
            </a:r>
          </a:p>
          <a:p>
            <a:pPr marL="0" indent="0">
              <a:buNone/>
            </a:pPr>
            <a:endParaRPr lang="en-US" dirty="0"/>
          </a:p>
        </p:txBody>
      </p:sp>
    </p:spTree>
    <p:extLst>
      <p:ext uri="{BB962C8B-B14F-4D97-AF65-F5344CB8AC3E}">
        <p14:creationId xmlns:p14="http://schemas.microsoft.com/office/powerpoint/2010/main" val="16769209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9621"/>
            <a:ext cx="10515600" cy="1325563"/>
          </a:xfrm>
        </p:spPr>
        <p:txBody>
          <a:bodyPr>
            <a:normAutofit/>
          </a:bodyPr>
          <a:lstStyle/>
          <a:p>
            <a:r>
              <a:rPr lang="en-US" sz="4000" dirty="0" smtClean="0"/>
              <a:t>So you have math anxiety…what can you do?</a:t>
            </a:r>
            <a:endParaRPr lang="en-US" sz="4000" dirty="0"/>
          </a:p>
        </p:txBody>
      </p:sp>
      <p:sp>
        <p:nvSpPr>
          <p:cNvPr id="3" name="Content Placeholder 2"/>
          <p:cNvSpPr>
            <a:spLocks noGrp="1"/>
          </p:cNvSpPr>
          <p:nvPr>
            <p:ph idx="1"/>
          </p:nvPr>
        </p:nvSpPr>
        <p:spPr>
          <a:xfrm>
            <a:off x="444576" y="1133927"/>
            <a:ext cx="11302847" cy="5359705"/>
          </a:xfrm>
        </p:spPr>
        <p:txBody>
          <a:bodyPr>
            <a:noAutofit/>
          </a:bodyPr>
          <a:lstStyle/>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a:p>
        </p:txBody>
      </p:sp>
    </p:spTree>
    <p:extLst>
      <p:ext uri="{BB962C8B-B14F-4D97-AF65-F5344CB8AC3E}">
        <p14:creationId xmlns:p14="http://schemas.microsoft.com/office/powerpoint/2010/main" val="18560692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9621"/>
            <a:ext cx="10515600" cy="1325563"/>
          </a:xfrm>
        </p:spPr>
        <p:txBody>
          <a:bodyPr>
            <a:normAutofit/>
          </a:bodyPr>
          <a:lstStyle/>
          <a:p>
            <a:r>
              <a:rPr lang="en-US" sz="4000" dirty="0" smtClean="0"/>
              <a:t>So you have math anxiety…what can you do?</a:t>
            </a:r>
            <a:endParaRPr lang="en-US" sz="4000" dirty="0"/>
          </a:p>
        </p:txBody>
      </p:sp>
      <p:sp>
        <p:nvSpPr>
          <p:cNvPr id="3" name="Content Placeholder 2"/>
          <p:cNvSpPr>
            <a:spLocks noGrp="1"/>
          </p:cNvSpPr>
          <p:nvPr>
            <p:ph idx="1"/>
          </p:nvPr>
        </p:nvSpPr>
        <p:spPr>
          <a:xfrm>
            <a:off x="444576" y="1133927"/>
            <a:ext cx="11302847" cy="5359705"/>
          </a:xfrm>
        </p:spPr>
        <p:txBody>
          <a:bodyPr>
            <a:noAutofit/>
          </a:bodyPr>
          <a:lstStyle/>
          <a:p>
            <a:pPr marL="514350" indent="-514350">
              <a:buFont typeface="+mj-lt"/>
              <a:buAutoNum type="arabicPeriod"/>
            </a:pPr>
            <a:r>
              <a:rPr lang="en-US" dirty="0" smtClean="0"/>
              <a:t>First, recognize that this will not be easy…it will take work, particularly if you’ve been avoiding math a long time</a:t>
            </a:r>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a:p>
        </p:txBody>
      </p:sp>
    </p:spTree>
    <p:extLst>
      <p:ext uri="{BB962C8B-B14F-4D97-AF65-F5344CB8AC3E}">
        <p14:creationId xmlns:p14="http://schemas.microsoft.com/office/powerpoint/2010/main" val="6316036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9621"/>
            <a:ext cx="10515600" cy="1325563"/>
          </a:xfrm>
        </p:spPr>
        <p:txBody>
          <a:bodyPr>
            <a:normAutofit/>
          </a:bodyPr>
          <a:lstStyle/>
          <a:p>
            <a:r>
              <a:rPr lang="en-US" sz="4000" dirty="0" smtClean="0"/>
              <a:t>So you have math anxiety…what can you do?</a:t>
            </a:r>
            <a:endParaRPr lang="en-US" sz="4000" dirty="0"/>
          </a:p>
        </p:txBody>
      </p:sp>
      <p:sp>
        <p:nvSpPr>
          <p:cNvPr id="3" name="Content Placeholder 2"/>
          <p:cNvSpPr>
            <a:spLocks noGrp="1"/>
          </p:cNvSpPr>
          <p:nvPr>
            <p:ph idx="1"/>
          </p:nvPr>
        </p:nvSpPr>
        <p:spPr>
          <a:xfrm>
            <a:off x="444576" y="1133927"/>
            <a:ext cx="11302847" cy="5359705"/>
          </a:xfrm>
        </p:spPr>
        <p:txBody>
          <a:bodyPr>
            <a:noAutofit/>
          </a:bodyPr>
          <a:lstStyle/>
          <a:p>
            <a:pPr marL="514350" indent="-514350">
              <a:buFont typeface="+mj-lt"/>
              <a:buAutoNum type="arabicPeriod"/>
            </a:pPr>
            <a:r>
              <a:rPr lang="en-US" dirty="0" smtClean="0"/>
              <a:t>First, recognize that this will not be easy…it will take work, particularly if you’ve been avoiding math a long time.</a:t>
            </a:r>
          </a:p>
          <a:p>
            <a:pPr marL="514350" indent="-514350">
              <a:buFont typeface="+mj-lt"/>
              <a:buAutoNum type="arabicPeriod"/>
            </a:pPr>
            <a:endParaRPr lang="en-US" dirty="0" smtClean="0"/>
          </a:p>
          <a:p>
            <a:pPr marL="514350" indent="-514350">
              <a:buFont typeface="+mj-lt"/>
              <a:buAutoNum type="arabicPeriod"/>
            </a:pPr>
            <a:r>
              <a:rPr lang="en-US" dirty="0" smtClean="0"/>
              <a:t>Learn about and adopt a growth mindset—it will take work to become more comfortable with math, but the good news is that it is possible for anyone. </a:t>
            </a:r>
          </a:p>
          <a:p>
            <a:pPr marL="514350" indent="-514350">
              <a:buFont typeface="+mj-lt"/>
              <a:buAutoNum type="arabicPeriod"/>
            </a:pPr>
            <a:endParaRPr lang="en-US" dirty="0" smtClean="0"/>
          </a:p>
          <a:p>
            <a:pPr marL="514350" indent="-514350">
              <a:buFont typeface="+mj-lt"/>
              <a:buAutoNum type="arabicPeriod"/>
            </a:pPr>
            <a:endParaRPr lang="en-US" dirty="0"/>
          </a:p>
        </p:txBody>
      </p:sp>
    </p:spTree>
    <p:extLst>
      <p:ext uri="{BB962C8B-B14F-4D97-AF65-F5344CB8AC3E}">
        <p14:creationId xmlns:p14="http://schemas.microsoft.com/office/powerpoint/2010/main" val="32200245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9621"/>
            <a:ext cx="10515600" cy="1325563"/>
          </a:xfrm>
        </p:spPr>
        <p:txBody>
          <a:bodyPr>
            <a:normAutofit/>
          </a:bodyPr>
          <a:lstStyle/>
          <a:p>
            <a:r>
              <a:rPr lang="en-US" sz="4000" dirty="0" smtClean="0"/>
              <a:t>So you have math anxiety…what can you do?</a:t>
            </a:r>
            <a:endParaRPr lang="en-US" sz="4000" dirty="0"/>
          </a:p>
        </p:txBody>
      </p:sp>
      <p:sp>
        <p:nvSpPr>
          <p:cNvPr id="3" name="Content Placeholder 2"/>
          <p:cNvSpPr>
            <a:spLocks noGrp="1"/>
          </p:cNvSpPr>
          <p:nvPr>
            <p:ph idx="1"/>
          </p:nvPr>
        </p:nvSpPr>
        <p:spPr>
          <a:xfrm>
            <a:off x="444576" y="1133927"/>
            <a:ext cx="11302847" cy="5359705"/>
          </a:xfrm>
        </p:spPr>
        <p:txBody>
          <a:bodyPr>
            <a:noAutofit/>
          </a:bodyPr>
          <a:lstStyle/>
          <a:p>
            <a:pPr marL="514350" indent="-514350">
              <a:buFont typeface="+mj-lt"/>
              <a:buAutoNum type="arabicPeriod"/>
            </a:pPr>
            <a:r>
              <a:rPr lang="en-US" dirty="0" smtClean="0"/>
              <a:t>First, recognize that this will not be easy…it will take work, particularly if you’ve been avoiding math a long time</a:t>
            </a:r>
          </a:p>
          <a:p>
            <a:pPr marL="514350" indent="-514350">
              <a:buFont typeface="+mj-lt"/>
              <a:buAutoNum type="arabicPeriod"/>
            </a:pPr>
            <a:endParaRPr lang="en-US" dirty="0" smtClean="0"/>
          </a:p>
          <a:p>
            <a:pPr marL="514350" indent="-514350">
              <a:buFont typeface="+mj-lt"/>
              <a:buAutoNum type="arabicPeriod"/>
            </a:pPr>
            <a:r>
              <a:rPr lang="en-US" dirty="0" smtClean="0"/>
              <a:t>Learn about and adopt a growth mindset—it will take work to become more comfortable with math, but the good news is that it is possible for anyone. </a:t>
            </a:r>
          </a:p>
          <a:p>
            <a:pPr marL="514350" indent="-514350">
              <a:buFont typeface="+mj-lt"/>
              <a:buAutoNum type="arabicPeriod"/>
            </a:pPr>
            <a:endParaRPr lang="en-US" dirty="0" smtClean="0"/>
          </a:p>
          <a:p>
            <a:pPr marL="514350" indent="-514350">
              <a:buFont typeface="+mj-lt"/>
              <a:buAutoNum type="arabicPeriod"/>
            </a:pPr>
            <a:r>
              <a:rPr lang="en-US" dirty="0" smtClean="0"/>
              <a:t>Learn some strategies to help you practice.  And don’t turn off your common sense!  You know more about the world and numbers than you think.</a:t>
            </a:r>
          </a:p>
          <a:p>
            <a:pPr marL="514350" indent="-514350">
              <a:buFont typeface="+mj-lt"/>
              <a:buAutoNum type="arabicPeriod"/>
            </a:pPr>
            <a:endParaRPr lang="en-US" dirty="0"/>
          </a:p>
        </p:txBody>
      </p:sp>
    </p:spTree>
    <p:extLst>
      <p:ext uri="{BB962C8B-B14F-4D97-AF65-F5344CB8AC3E}">
        <p14:creationId xmlns:p14="http://schemas.microsoft.com/office/powerpoint/2010/main" val="21850282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5266"/>
            <a:ext cx="11002701" cy="1325563"/>
          </a:xfrm>
        </p:spPr>
        <p:txBody>
          <a:bodyPr/>
          <a:lstStyle/>
          <a:p>
            <a:r>
              <a:rPr lang="en-US" dirty="0" smtClean="0"/>
              <a:t>But I don’t have math anxiety, what about me?</a:t>
            </a:r>
            <a:endParaRPr lang="en-US" dirty="0"/>
          </a:p>
        </p:txBody>
      </p:sp>
      <p:sp>
        <p:nvSpPr>
          <p:cNvPr id="3" name="Content Placeholder 2"/>
          <p:cNvSpPr>
            <a:spLocks noGrp="1"/>
          </p:cNvSpPr>
          <p:nvPr>
            <p:ph idx="1"/>
          </p:nvPr>
        </p:nvSpPr>
        <p:spPr>
          <a:xfrm>
            <a:off x="838199" y="1443660"/>
            <a:ext cx="10515600" cy="5165484"/>
          </a:xfrm>
        </p:spPr>
        <p:txBody>
          <a:bodyPr>
            <a:noAutofit/>
          </a:bodyPr>
          <a:lstStyle/>
          <a:p>
            <a:pPr marL="0" indent="0">
              <a:buNone/>
            </a:pPr>
            <a:endParaRPr lang="en-US" sz="1800" dirty="0"/>
          </a:p>
          <a:p>
            <a:pPr marL="514350" indent="-514350">
              <a:buAutoNum type="arabicPeriod"/>
            </a:pPr>
            <a:endParaRPr lang="en-US" sz="1050" dirty="0" smtClean="0"/>
          </a:p>
          <a:p>
            <a:pPr marL="0" indent="0">
              <a:buNone/>
            </a:pPr>
            <a:endParaRPr lang="en-US" dirty="0"/>
          </a:p>
        </p:txBody>
      </p:sp>
    </p:spTree>
    <p:extLst>
      <p:ext uri="{BB962C8B-B14F-4D97-AF65-F5344CB8AC3E}">
        <p14:creationId xmlns:p14="http://schemas.microsoft.com/office/powerpoint/2010/main" val="8255478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5266"/>
            <a:ext cx="11002701" cy="1325563"/>
          </a:xfrm>
        </p:spPr>
        <p:txBody>
          <a:bodyPr/>
          <a:lstStyle/>
          <a:p>
            <a:r>
              <a:rPr lang="en-US" dirty="0" smtClean="0"/>
              <a:t>But I don’t have math anxiety, what about me?</a:t>
            </a:r>
            <a:endParaRPr lang="en-US" dirty="0"/>
          </a:p>
        </p:txBody>
      </p:sp>
      <p:sp>
        <p:nvSpPr>
          <p:cNvPr id="3" name="Content Placeholder 2"/>
          <p:cNvSpPr>
            <a:spLocks noGrp="1"/>
          </p:cNvSpPr>
          <p:nvPr>
            <p:ph idx="1"/>
          </p:nvPr>
        </p:nvSpPr>
        <p:spPr>
          <a:xfrm>
            <a:off x="838199" y="1443660"/>
            <a:ext cx="10515600" cy="5165484"/>
          </a:xfrm>
        </p:spPr>
        <p:txBody>
          <a:bodyPr>
            <a:noAutofit/>
          </a:bodyPr>
          <a:lstStyle/>
          <a:p>
            <a:pPr marL="0" indent="0">
              <a:buNone/>
            </a:pPr>
            <a:r>
              <a:rPr lang="en-US" i="1" dirty="0" smtClean="0"/>
              <a:t>You can still benefit from learning these general methods!</a:t>
            </a:r>
          </a:p>
          <a:p>
            <a:pPr marL="0" indent="0">
              <a:buNone/>
            </a:pPr>
            <a:endParaRPr lang="en-US" sz="1800" dirty="0"/>
          </a:p>
          <a:p>
            <a:pPr marL="514350" indent="-514350">
              <a:buAutoNum type="arabicPeriod"/>
            </a:pPr>
            <a:endParaRPr lang="en-US" sz="1050" dirty="0" smtClean="0"/>
          </a:p>
          <a:p>
            <a:pPr marL="0" indent="0">
              <a:buNone/>
            </a:pPr>
            <a:endParaRPr lang="en-US" dirty="0"/>
          </a:p>
        </p:txBody>
      </p:sp>
    </p:spTree>
    <p:extLst>
      <p:ext uri="{BB962C8B-B14F-4D97-AF65-F5344CB8AC3E}">
        <p14:creationId xmlns:p14="http://schemas.microsoft.com/office/powerpoint/2010/main" val="41909124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t>What is math anxiety?</a:t>
            </a:r>
            <a:endParaRPr lang="en-US" dirty="0"/>
          </a:p>
        </p:txBody>
      </p:sp>
      <p:sp>
        <p:nvSpPr>
          <p:cNvPr id="5" name="Content Placeholder 9"/>
          <p:cNvSpPr txBox="1">
            <a:spLocks/>
          </p:cNvSpPr>
          <p:nvPr/>
        </p:nvSpPr>
        <p:spPr>
          <a:xfrm>
            <a:off x="4775200" y="1914229"/>
            <a:ext cx="657860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Excessive </a:t>
            </a:r>
            <a:r>
              <a:rPr lang="en-US" i="1" dirty="0" smtClean="0"/>
              <a:t>physiological</a:t>
            </a:r>
            <a:r>
              <a:rPr lang="en-US" dirty="0" smtClean="0"/>
              <a:t> and/or </a:t>
            </a:r>
            <a:r>
              <a:rPr lang="en-US" i="1" dirty="0" smtClean="0"/>
              <a:t>psychological</a:t>
            </a:r>
            <a:r>
              <a:rPr lang="en-US" dirty="0" smtClean="0"/>
              <a:t> stimulation that negatively impacts academic performance on mathematical tasks (Richardson &amp; </a:t>
            </a:r>
            <a:r>
              <a:rPr lang="en-US" dirty="0" err="1" smtClean="0"/>
              <a:t>Suinn</a:t>
            </a:r>
            <a:r>
              <a:rPr lang="en-US" dirty="0" smtClean="0"/>
              <a:t> 1972)</a:t>
            </a:r>
          </a:p>
          <a:p>
            <a:pPr marL="0" indent="0">
              <a:buNone/>
            </a:pPr>
            <a:endParaRPr lang="en-US" dirty="0" smtClean="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7315" t="9348" r="8678" b="10645"/>
          <a:stretch/>
        </p:blipFill>
        <p:spPr>
          <a:xfrm>
            <a:off x="383310" y="1911435"/>
            <a:ext cx="4225834" cy="3018451"/>
          </a:xfrm>
          <a:prstGeom prst="rect">
            <a:avLst/>
          </a:prstGeom>
        </p:spPr>
      </p:pic>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6202680" y="6118860"/>
            <a:ext cx="5918200" cy="685800"/>
          </a:xfrm>
          <a:prstGeom prst="rect">
            <a:avLst/>
          </a:prstGeom>
        </p:spPr>
      </p:pic>
    </p:spTree>
    <p:extLst>
      <p:ext uri="{BB962C8B-B14F-4D97-AF65-F5344CB8AC3E}">
        <p14:creationId xmlns:p14="http://schemas.microsoft.com/office/powerpoint/2010/main" val="40993118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5266"/>
            <a:ext cx="11002701" cy="1325563"/>
          </a:xfrm>
        </p:spPr>
        <p:txBody>
          <a:bodyPr/>
          <a:lstStyle/>
          <a:p>
            <a:r>
              <a:rPr lang="en-US" dirty="0" smtClean="0"/>
              <a:t>But I don’t have math anxiety, what about me?</a:t>
            </a:r>
            <a:endParaRPr lang="en-US" dirty="0"/>
          </a:p>
        </p:txBody>
      </p:sp>
      <p:sp>
        <p:nvSpPr>
          <p:cNvPr id="3" name="Content Placeholder 2"/>
          <p:cNvSpPr>
            <a:spLocks noGrp="1"/>
          </p:cNvSpPr>
          <p:nvPr>
            <p:ph idx="1"/>
          </p:nvPr>
        </p:nvSpPr>
        <p:spPr>
          <a:xfrm>
            <a:off x="838199" y="1443660"/>
            <a:ext cx="10515600" cy="5165484"/>
          </a:xfrm>
        </p:spPr>
        <p:txBody>
          <a:bodyPr>
            <a:noAutofit/>
          </a:bodyPr>
          <a:lstStyle/>
          <a:p>
            <a:pPr marL="0" indent="0">
              <a:buNone/>
            </a:pPr>
            <a:r>
              <a:rPr lang="en-US" i="1" dirty="0" smtClean="0"/>
              <a:t>You can still benefit from learning these general methods!</a:t>
            </a:r>
          </a:p>
          <a:p>
            <a:pPr marL="0" indent="0">
              <a:buNone/>
            </a:pPr>
            <a:endParaRPr lang="en-US" sz="1800" dirty="0"/>
          </a:p>
          <a:p>
            <a:pPr marL="514350" indent="-514350">
              <a:buAutoNum type="arabicPeriod"/>
            </a:pPr>
            <a:r>
              <a:rPr lang="en-US" dirty="0" smtClean="0"/>
              <a:t>Improving your intuitive </a:t>
            </a:r>
            <a:r>
              <a:rPr lang="en-US" dirty="0"/>
              <a:t>‘number sense,’ </a:t>
            </a:r>
            <a:r>
              <a:rPr lang="en-US" dirty="0" smtClean="0"/>
              <a:t>will </a:t>
            </a:r>
            <a:r>
              <a:rPr lang="en-US" dirty="0"/>
              <a:t>help you in your future biology courses and career</a:t>
            </a:r>
            <a:r>
              <a:rPr lang="en-US" dirty="0" smtClean="0"/>
              <a:t>.  Learning new problem solving strategies increases the sophistication of problems you can tackle.</a:t>
            </a:r>
          </a:p>
          <a:p>
            <a:pPr marL="514350" indent="-514350">
              <a:buAutoNum type="arabicPeriod"/>
            </a:pPr>
            <a:endParaRPr lang="en-US" sz="1050" dirty="0"/>
          </a:p>
          <a:p>
            <a:pPr marL="514350" indent="-514350">
              <a:buAutoNum type="arabicPeriod"/>
            </a:pPr>
            <a:endParaRPr lang="en-US" sz="1050" dirty="0" smtClean="0"/>
          </a:p>
          <a:p>
            <a:pPr marL="0" indent="0">
              <a:buNone/>
            </a:pPr>
            <a:endParaRPr lang="en-US" dirty="0"/>
          </a:p>
        </p:txBody>
      </p:sp>
    </p:spTree>
    <p:extLst>
      <p:ext uri="{BB962C8B-B14F-4D97-AF65-F5344CB8AC3E}">
        <p14:creationId xmlns:p14="http://schemas.microsoft.com/office/powerpoint/2010/main" val="3734351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5266"/>
            <a:ext cx="11002701" cy="1325563"/>
          </a:xfrm>
        </p:spPr>
        <p:txBody>
          <a:bodyPr/>
          <a:lstStyle/>
          <a:p>
            <a:r>
              <a:rPr lang="en-US" dirty="0" smtClean="0"/>
              <a:t>But I don’t have math anxiety, what about me?</a:t>
            </a:r>
            <a:endParaRPr lang="en-US" dirty="0"/>
          </a:p>
        </p:txBody>
      </p:sp>
      <p:sp>
        <p:nvSpPr>
          <p:cNvPr id="3" name="Content Placeholder 2"/>
          <p:cNvSpPr>
            <a:spLocks noGrp="1"/>
          </p:cNvSpPr>
          <p:nvPr>
            <p:ph idx="1"/>
          </p:nvPr>
        </p:nvSpPr>
        <p:spPr>
          <a:xfrm>
            <a:off x="838199" y="1443660"/>
            <a:ext cx="10515600" cy="5165484"/>
          </a:xfrm>
        </p:spPr>
        <p:txBody>
          <a:bodyPr>
            <a:noAutofit/>
          </a:bodyPr>
          <a:lstStyle/>
          <a:p>
            <a:pPr marL="0" indent="0">
              <a:buNone/>
            </a:pPr>
            <a:r>
              <a:rPr lang="en-US" i="1" dirty="0" smtClean="0"/>
              <a:t>You can still benefit from learning these general methods!</a:t>
            </a:r>
          </a:p>
          <a:p>
            <a:pPr marL="0" indent="0">
              <a:buNone/>
            </a:pPr>
            <a:endParaRPr lang="en-US" sz="1800" dirty="0"/>
          </a:p>
          <a:p>
            <a:pPr marL="514350" indent="-514350">
              <a:buAutoNum type="arabicPeriod"/>
            </a:pPr>
            <a:r>
              <a:rPr lang="en-US" dirty="0" smtClean="0"/>
              <a:t>Improving your intuitive </a:t>
            </a:r>
            <a:r>
              <a:rPr lang="en-US" dirty="0"/>
              <a:t>‘number sense,’ </a:t>
            </a:r>
            <a:r>
              <a:rPr lang="en-US" dirty="0" smtClean="0"/>
              <a:t>will </a:t>
            </a:r>
            <a:r>
              <a:rPr lang="en-US" dirty="0"/>
              <a:t>help you in your future biology courses and career</a:t>
            </a:r>
            <a:r>
              <a:rPr lang="en-US" dirty="0" smtClean="0"/>
              <a:t>.  Learning new problem solving strategies increases the sophistication of problems you can tackle.</a:t>
            </a:r>
          </a:p>
          <a:p>
            <a:pPr marL="514350" indent="-514350">
              <a:buAutoNum type="arabicPeriod"/>
            </a:pPr>
            <a:endParaRPr lang="en-US" sz="1050" dirty="0"/>
          </a:p>
          <a:p>
            <a:pPr marL="514350" indent="-514350">
              <a:buAutoNum type="arabicPeriod"/>
            </a:pPr>
            <a:r>
              <a:rPr lang="en-US" dirty="0" smtClean="0"/>
              <a:t>Understanding and adopting a ‘growth mindset’ is helpful for other areas in your life where you </a:t>
            </a:r>
            <a:r>
              <a:rPr lang="en-US" i="1" dirty="0" smtClean="0"/>
              <a:t>do</a:t>
            </a:r>
            <a:r>
              <a:rPr lang="en-US" dirty="0" smtClean="0"/>
              <a:t> struggle</a:t>
            </a:r>
          </a:p>
          <a:p>
            <a:pPr marL="514350" indent="-514350">
              <a:buAutoNum type="arabicPeriod"/>
            </a:pPr>
            <a:endParaRPr lang="en-US" sz="1050" dirty="0" smtClean="0"/>
          </a:p>
          <a:p>
            <a:pPr marL="0" indent="0">
              <a:buNone/>
            </a:pPr>
            <a:endParaRPr lang="en-US" dirty="0"/>
          </a:p>
        </p:txBody>
      </p:sp>
    </p:spTree>
    <p:extLst>
      <p:ext uri="{BB962C8B-B14F-4D97-AF65-F5344CB8AC3E}">
        <p14:creationId xmlns:p14="http://schemas.microsoft.com/office/powerpoint/2010/main" val="20378086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5266"/>
            <a:ext cx="11002701" cy="1325563"/>
          </a:xfrm>
        </p:spPr>
        <p:txBody>
          <a:bodyPr/>
          <a:lstStyle/>
          <a:p>
            <a:r>
              <a:rPr lang="en-US" dirty="0" smtClean="0"/>
              <a:t>But I don’t have math anxiety, what about me?</a:t>
            </a:r>
            <a:endParaRPr lang="en-US" dirty="0"/>
          </a:p>
        </p:txBody>
      </p:sp>
      <p:sp>
        <p:nvSpPr>
          <p:cNvPr id="3" name="Content Placeholder 2"/>
          <p:cNvSpPr>
            <a:spLocks noGrp="1"/>
          </p:cNvSpPr>
          <p:nvPr>
            <p:ph idx="1"/>
          </p:nvPr>
        </p:nvSpPr>
        <p:spPr>
          <a:xfrm>
            <a:off x="838199" y="1443660"/>
            <a:ext cx="10515600" cy="5165484"/>
          </a:xfrm>
        </p:spPr>
        <p:txBody>
          <a:bodyPr>
            <a:noAutofit/>
          </a:bodyPr>
          <a:lstStyle/>
          <a:p>
            <a:pPr marL="0" indent="0">
              <a:buNone/>
            </a:pPr>
            <a:r>
              <a:rPr lang="en-US" i="1" dirty="0" smtClean="0"/>
              <a:t>You can still benefit from learning these general methods!</a:t>
            </a:r>
          </a:p>
          <a:p>
            <a:pPr marL="0" indent="0">
              <a:buNone/>
            </a:pPr>
            <a:endParaRPr lang="en-US" sz="1800" dirty="0"/>
          </a:p>
          <a:p>
            <a:pPr marL="514350" indent="-514350">
              <a:buAutoNum type="arabicPeriod"/>
            </a:pPr>
            <a:r>
              <a:rPr lang="en-US" dirty="0" smtClean="0"/>
              <a:t>Improving your intuitive </a:t>
            </a:r>
            <a:r>
              <a:rPr lang="en-US" dirty="0"/>
              <a:t>‘number sense,’ </a:t>
            </a:r>
            <a:r>
              <a:rPr lang="en-US" dirty="0" smtClean="0"/>
              <a:t>will </a:t>
            </a:r>
            <a:r>
              <a:rPr lang="en-US" dirty="0"/>
              <a:t>help you in your future biology courses and career</a:t>
            </a:r>
            <a:r>
              <a:rPr lang="en-US" dirty="0" smtClean="0"/>
              <a:t>.  Learning new problem solving strategies increases the sophistication of problems you can tackle.</a:t>
            </a:r>
          </a:p>
          <a:p>
            <a:pPr marL="514350" indent="-514350">
              <a:buAutoNum type="arabicPeriod"/>
            </a:pPr>
            <a:endParaRPr lang="en-US" sz="1050" dirty="0"/>
          </a:p>
          <a:p>
            <a:pPr marL="514350" indent="-514350">
              <a:buAutoNum type="arabicPeriod"/>
            </a:pPr>
            <a:r>
              <a:rPr lang="en-US" dirty="0" smtClean="0"/>
              <a:t>Understanding and adopting a ‘growth mindset’ is helpful for other areas in your life where you </a:t>
            </a:r>
            <a:r>
              <a:rPr lang="en-US" i="1" dirty="0" smtClean="0"/>
              <a:t>do</a:t>
            </a:r>
            <a:r>
              <a:rPr lang="en-US" dirty="0" smtClean="0"/>
              <a:t> struggle</a:t>
            </a:r>
          </a:p>
          <a:p>
            <a:pPr marL="514350" indent="-514350">
              <a:buAutoNum type="arabicPeriod"/>
            </a:pPr>
            <a:endParaRPr lang="en-US" sz="1050" dirty="0" smtClean="0"/>
          </a:p>
          <a:p>
            <a:pPr marL="514350" indent="-514350">
              <a:buAutoNum type="arabicPeriod"/>
            </a:pPr>
            <a:r>
              <a:rPr lang="en-US" dirty="0" smtClean="0"/>
              <a:t>We find that ‘math-comfortable’ students often really enjoy these activities— they practice some of the ‘higher thinking’ math skills that often attract students to math</a:t>
            </a:r>
            <a:endParaRPr lang="en-US" dirty="0"/>
          </a:p>
          <a:p>
            <a:endParaRPr lang="en-US" dirty="0"/>
          </a:p>
        </p:txBody>
      </p:sp>
    </p:spTree>
    <p:extLst>
      <p:ext uri="{BB962C8B-B14F-4D97-AF65-F5344CB8AC3E}">
        <p14:creationId xmlns:p14="http://schemas.microsoft.com/office/powerpoint/2010/main" val="42247964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a:t>
            </a:r>
            <a:r>
              <a:rPr lang="en-US" dirty="0" smtClean="0"/>
              <a:t>what </a:t>
            </a:r>
            <a:r>
              <a:rPr lang="en-US" dirty="0"/>
              <a:t>can you </a:t>
            </a:r>
            <a:r>
              <a:rPr lang="en-US" dirty="0" smtClean="0"/>
              <a:t>do </a:t>
            </a:r>
            <a:r>
              <a:rPr lang="en-US" b="1" dirty="0" smtClean="0"/>
              <a:t>today</a:t>
            </a:r>
            <a:r>
              <a:rPr lang="en-US" dirty="0" smtClean="0"/>
              <a:t>?</a:t>
            </a:r>
            <a:endParaRPr lang="en-US" dirty="0"/>
          </a:p>
        </p:txBody>
      </p:sp>
      <p:sp>
        <p:nvSpPr>
          <p:cNvPr id="3" name="Content Placeholder 2"/>
          <p:cNvSpPr>
            <a:spLocks noGrp="1"/>
          </p:cNvSpPr>
          <p:nvPr>
            <p:ph idx="1"/>
          </p:nvPr>
        </p:nvSpPr>
        <p:spPr/>
        <p:txBody>
          <a:bodyPr>
            <a:normAutofit/>
          </a:bodyPr>
          <a:lstStyle/>
          <a:p>
            <a:pPr marL="0" indent="0">
              <a:buNone/>
            </a:pPr>
            <a:r>
              <a:rPr lang="en-US" sz="3200" dirty="0" smtClean="0"/>
              <a:t>The rest of this presentation:</a:t>
            </a:r>
          </a:p>
          <a:p>
            <a:pPr marL="0" indent="0">
              <a:buNone/>
            </a:pPr>
            <a:endParaRPr lang="en-US" sz="3200" dirty="0" smtClean="0"/>
          </a:p>
          <a:p>
            <a:pPr marL="514350" indent="-514350">
              <a:buFont typeface="+mj-lt"/>
              <a:buAutoNum type="arabicPeriod"/>
            </a:pPr>
            <a:r>
              <a:rPr lang="en-US" sz="3200" dirty="0" smtClean="0"/>
              <a:t>What is a growth mindset?</a:t>
            </a:r>
          </a:p>
          <a:p>
            <a:pPr marL="514350" indent="-514350">
              <a:buFont typeface="+mj-lt"/>
              <a:buAutoNum type="arabicPeriod"/>
            </a:pPr>
            <a:endParaRPr lang="en-US" sz="3200" dirty="0"/>
          </a:p>
          <a:p>
            <a:pPr marL="514350" indent="-514350">
              <a:buFont typeface="+mj-lt"/>
              <a:buAutoNum type="arabicPeriod"/>
            </a:pPr>
            <a:r>
              <a:rPr lang="en-US" sz="3200" dirty="0" smtClean="0"/>
              <a:t>Answer checking: one strategy that you can use to help develop your number sense.</a:t>
            </a:r>
            <a:endParaRPr lang="en-US" sz="3200" dirty="0"/>
          </a:p>
        </p:txBody>
      </p:sp>
    </p:spTree>
    <p:extLst>
      <p:ext uri="{BB962C8B-B14F-4D97-AF65-F5344CB8AC3E}">
        <p14:creationId xmlns:p14="http://schemas.microsoft.com/office/powerpoint/2010/main" val="32936033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flipV="1">
            <a:off x="6471468" y="2027476"/>
            <a:ext cx="958280" cy="3346558"/>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2493" y="365125"/>
            <a:ext cx="11751857" cy="1325563"/>
          </a:xfrm>
        </p:spPr>
        <p:txBody>
          <a:bodyPr/>
          <a:lstStyle/>
          <a:p>
            <a:pPr algn="ctr"/>
            <a:r>
              <a:rPr lang="en-US" dirty="0" smtClean="0"/>
              <a:t>Are certain people born with the ability to juggle?  </a:t>
            </a:r>
            <a:endParaRPr lang="en-US" dirty="0"/>
          </a:p>
        </p:txBody>
      </p:sp>
      <p:sp>
        <p:nvSpPr>
          <p:cNvPr id="4" name="Rectangle 3"/>
          <p:cNvSpPr/>
          <p:nvPr/>
        </p:nvSpPr>
        <p:spPr>
          <a:xfrm>
            <a:off x="1465238" y="5398461"/>
            <a:ext cx="830301" cy="31755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009613" y="5379869"/>
            <a:ext cx="830301" cy="31755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651670" y="5336849"/>
            <a:ext cx="830301" cy="31755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0" y="6176968"/>
            <a:ext cx="8869864" cy="369332"/>
          </a:xfrm>
          <a:prstGeom prst="rect">
            <a:avLst/>
          </a:prstGeom>
        </p:spPr>
        <p:txBody>
          <a:bodyPr wrap="square">
            <a:spAutoFit/>
          </a:bodyPr>
          <a:lstStyle/>
          <a:p>
            <a:r>
              <a:rPr lang="en-US" i="1" dirty="0" smtClean="0"/>
              <a:t>Photos from Wiki Commons</a:t>
            </a:r>
            <a:endParaRPr lang="en-US" i="1" dirty="0"/>
          </a:p>
        </p:txBody>
      </p:sp>
      <p:pic>
        <p:nvPicPr>
          <p:cNvPr id="1028" name="Picture 4" descr="Trentino Parcells wik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6927" y="1420586"/>
            <a:ext cx="3542988" cy="531768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9217479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400800" y="1690688"/>
            <a:ext cx="5791200" cy="4743450"/>
          </a:xfrm>
          <a:prstGeom prst="rect">
            <a:avLst/>
          </a:prstGeom>
        </p:spPr>
      </p:pic>
      <p:sp>
        <p:nvSpPr>
          <p:cNvPr id="14" name="Rectangle 13"/>
          <p:cNvSpPr/>
          <p:nvPr/>
        </p:nvSpPr>
        <p:spPr>
          <a:xfrm flipV="1">
            <a:off x="6471468" y="2027476"/>
            <a:ext cx="958280" cy="3346558"/>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2493" y="365125"/>
            <a:ext cx="11751857" cy="1325563"/>
          </a:xfrm>
        </p:spPr>
        <p:txBody>
          <a:bodyPr/>
          <a:lstStyle/>
          <a:p>
            <a:pPr algn="ctr"/>
            <a:r>
              <a:rPr lang="en-US" dirty="0" smtClean="0"/>
              <a:t>Are certain people born with the ability to juggle?  </a:t>
            </a:r>
            <a:endParaRPr lang="en-US" dirty="0"/>
          </a:p>
        </p:txBody>
      </p:sp>
      <p:grpSp>
        <p:nvGrpSpPr>
          <p:cNvPr id="8" name="Group 7"/>
          <p:cNvGrpSpPr/>
          <p:nvPr/>
        </p:nvGrpSpPr>
        <p:grpSpPr>
          <a:xfrm>
            <a:off x="0" y="1190847"/>
            <a:ext cx="6400800" cy="4624166"/>
            <a:chOff x="0" y="1190847"/>
            <a:chExt cx="6400800" cy="4624166"/>
          </a:xfrm>
        </p:grpSpPr>
        <p:pic>
          <p:nvPicPr>
            <p:cNvPr id="5" name="Picture 4"/>
            <p:cNvPicPr>
              <a:picLocks noChangeAspect="1"/>
            </p:cNvPicPr>
            <p:nvPr/>
          </p:nvPicPr>
          <p:blipFill>
            <a:blip r:embed="rId4"/>
            <a:stretch>
              <a:fillRect/>
            </a:stretch>
          </p:blipFill>
          <p:spPr>
            <a:xfrm>
              <a:off x="192493" y="1690688"/>
              <a:ext cx="6208307" cy="4124325"/>
            </a:xfrm>
            <a:prstGeom prst="rect">
              <a:avLst/>
            </a:prstGeom>
          </p:spPr>
        </p:pic>
        <p:sp>
          <p:nvSpPr>
            <p:cNvPr id="7" name="Rectangle 6"/>
            <p:cNvSpPr/>
            <p:nvPr/>
          </p:nvSpPr>
          <p:spPr>
            <a:xfrm>
              <a:off x="0" y="1190847"/>
              <a:ext cx="659219" cy="11695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425302" y="6434138"/>
            <a:ext cx="2357136" cy="461665"/>
          </a:xfrm>
          <a:prstGeom prst="rect">
            <a:avLst/>
          </a:prstGeom>
          <a:noFill/>
        </p:spPr>
        <p:txBody>
          <a:bodyPr wrap="none" rtlCol="0">
            <a:spAutoFit/>
          </a:bodyPr>
          <a:lstStyle/>
          <a:p>
            <a:r>
              <a:rPr lang="en-US" sz="2400" dirty="0" err="1" smtClean="0"/>
              <a:t>Scholz</a:t>
            </a:r>
            <a:r>
              <a:rPr lang="en-US" sz="2400" dirty="0" smtClean="0"/>
              <a:t> et al. 2009</a:t>
            </a:r>
            <a:endParaRPr lang="en-US" sz="2400" dirty="0"/>
          </a:p>
        </p:txBody>
      </p:sp>
      <p:sp>
        <p:nvSpPr>
          <p:cNvPr id="4" name="Rectangle 3"/>
          <p:cNvSpPr/>
          <p:nvPr/>
        </p:nvSpPr>
        <p:spPr>
          <a:xfrm>
            <a:off x="1465238" y="5398461"/>
            <a:ext cx="830301" cy="31755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009613" y="5379869"/>
            <a:ext cx="830301" cy="31755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651670" y="5336849"/>
            <a:ext cx="830301" cy="31755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rot="16200000">
            <a:off x="5412305" y="2836160"/>
            <a:ext cx="2973051" cy="769441"/>
          </a:xfrm>
          <a:prstGeom prst="rect">
            <a:avLst/>
          </a:prstGeom>
          <a:solidFill>
            <a:srgbClr val="FFFFFF"/>
          </a:solidFill>
        </p:spPr>
        <p:txBody>
          <a:bodyPr wrap="square" rtlCol="0">
            <a:spAutoFit/>
          </a:bodyPr>
          <a:lstStyle/>
          <a:p>
            <a:r>
              <a:rPr lang="en-US" sz="2200" dirty="0" smtClean="0">
                <a:latin typeface="Arial"/>
                <a:cs typeface="Arial"/>
              </a:rPr>
              <a:t>Percent gray matter</a:t>
            </a:r>
          </a:p>
          <a:p>
            <a:r>
              <a:rPr lang="en-US" sz="2200" dirty="0">
                <a:latin typeface="Arial"/>
                <a:cs typeface="Arial"/>
              </a:rPr>
              <a:t>d</a:t>
            </a:r>
            <a:r>
              <a:rPr lang="en-US" sz="2200" dirty="0" smtClean="0">
                <a:latin typeface="Arial"/>
                <a:cs typeface="Arial"/>
              </a:rPr>
              <a:t>ensity change (%)</a:t>
            </a:r>
            <a:endParaRPr lang="en-US" sz="2200" dirty="0">
              <a:latin typeface="Arial"/>
              <a:cs typeface="Arial"/>
            </a:endParaRPr>
          </a:p>
        </p:txBody>
      </p:sp>
      <p:sp>
        <p:nvSpPr>
          <p:cNvPr id="13" name="TextBox 12"/>
          <p:cNvSpPr txBox="1"/>
          <p:nvPr/>
        </p:nvSpPr>
        <p:spPr>
          <a:xfrm>
            <a:off x="7716919" y="4967181"/>
            <a:ext cx="4224771" cy="1446550"/>
          </a:xfrm>
          <a:prstGeom prst="rect">
            <a:avLst/>
          </a:prstGeom>
          <a:solidFill>
            <a:srgbClr val="FFFFFF"/>
          </a:solidFill>
        </p:spPr>
        <p:txBody>
          <a:bodyPr wrap="square" rtlCol="0">
            <a:spAutoFit/>
          </a:bodyPr>
          <a:lstStyle/>
          <a:p>
            <a:r>
              <a:rPr lang="en-US" sz="2200" dirty="0" smtClean="0">
                <a:latin typeface="Arial"/>
                <a:cs typeface="Arial"/>
              </a:rPr>
              <a:t>      Controls  Jugglers  Jugglers</a:t>
            </a:r>
          </a:p>
          <a:p>
            <a:r>
              <a:rPr lang="en-US" sz="2200" dirty="0" smtClean="0">
                <a:latin typeface="Arial"/>
                <a:cs typeface="Arial"/>
              </a:rPr>
              <a:t>       Week 6   Week 6   Week 10</a:t>
            </a:r>
          </a:p>
          <a:p>
            <a:endParaRPr lang="en-US" sz="2200" dirty="0">
              <a:latin typeface="Arial"/>
              <a:cs typeface="Arial"/>
            </a:endParaRPr>
          </a:p>
          <a:p>
            <a:endParaRPr lang="en-US" sz="2200" dirty="0">
              <a:latin typeface="Arial"/>
              <a:cs typeface="Arial"/>
            </a:endParaRPr>
          </a:p>
        </p:txBody>
      </p:sp>
    </p:spTree>
    <p:extLst>
      <p:ext uri="{BB962C8B-B14F-4D97-AF65-F5344CB8AC3E}">
        <p14:creationId xmlns:p14="http://schemas.microsoft.com/office/powerpoint/2010/main" val="23066556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Life takes practice</a:t>
            </a:r>
            <a:endParaRPr lang="en-US" dirty="0"/>
          </a:p>
        </p:txBody>
      </p:sp>
      <p:sp>
        <p:nvSpPr>
          <p:cNvPr id="5" name="Rectangle 4"/>
          <p:cNvSpPr/>
          <p:nvPr/>
        </p:nvSpPr>
        <p:spPr>
          <a:xfrm>
            <a:off x="97684" y="6005585"/>
            <a:ext cx="2251688" cy="646331"/>
          </a:xfrm>
          <a:prstGeom prst="rect">
            <a:avLst/>
          </a:prstGeom>
        </p:spPr>
        <p:txBody>
          <a:bodyPr wrap="none">
            <a:spAutoFit/>
          </a:bodyPr>
          <a:lstStyle/>
          <a:p>
            <a:r>
              <a:rPr lang="en-US" i="1" dirty="0" smtClean="0"/>
              <a:t>Photos from</a:t>
            </a:r>
          </a:p>
          <a:p>
            <a:r>
              <a:rPr lang="en-US" i="1" dirty="0" smtClean="0"/>
              <a:t> Wikimedia commons</a:t>
            </a:r>
            <a:endParaRPr lang="en-US" i="1" dirty="0"/>
          </a:p>
        </p:txBody>
      </p:sp>
      <p:pic>
        <p:nvPicPr>
          <p:cNvPr id="6" name="Picture 5"/>
          <p:cNvPicPr>
            <a:picLocks noChangeAspect="1"/>
          </p:cNvPicPr>
          <p:nvPr/>
        </p:nvPicPr>
        <p:blipFill>
          <a:blip r:embed="rId3"/>
          <a:stretch>
            <a:fillRect/>
          </a:stretch>
        </p:blipFill>
        <p:spPr>
          <a:xfrm>
            <a:off x="8712326" y="757250"/>
            <a:ext cx="3235464" cy="3207295"/>
          </a:xfrm>
          <a:prstGeom prst="rect">
            <a:avLst/>
          </a:prstGeom>
        </p:spPr>
      </p:pic>
      <p:pic>
        <p:nvPicPr>
          <p:cNvPr id="11" name="Picture 10"/>
          <p:cNvPicPr>
            <a:picLocks noChangeAspect="1"/>
          </p:cNvPicPr>
          <p:nvPr/>
        </p:nvPicPr>
        <p:blipFill>
          <a:blip r:embed="rId4"/>
          <a:stretch>
            <a:fillRect/>
          </a:stretch>
        </p:blipFill>
        <p:spPr>
          <a:xfrm>
            <a:off x="4663895" y="1587784"/>
            <a:ext cx="2872071" cy="2369459"/>
          </a:xfrm>
          <a:prstGeom prst="rect">
            <a:avLst/>
          </a:prstGeom>
        </p:spPr>
      </p:pic>
      <p:pic>
        <p:nvPicPr>
          <p:cNvPr id="1028" name="Picture 4" descr="https://upload.wikimedia.org/wikipedia/commons/thumb/2/2d/Children_Playing_Chess_on_the_Street_-_Santiago_de_Cuba_-_Cuba.jpg/1280px-Children_Playing_Chess_on_the_Street_-_Santiago_de_Cuba_-_Cub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78216" y="4135536"/>
            <a:ext cx="3212140" cy="2409105"/>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https://upload.wikimedia.org/wikipedia/commons/thumb/0/04/Students_participate_in_Soroban_contest_130429-M-LK794-039.jpg/1280px-Students_participate_in_Soroban_contest_130429-M-LK794-03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7211" y="4158040"/>
            <a:ext cx="3198163" cy="2398622"/>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Picture 2"/>
          <p:cNvPicPr>
            <a:picLocks noChangeAspect="1"/>
          </p:cNvPicPr>
          <p:nvPr/>
        </p:nvPicPr>
        <p:blipFill>
          <a:blip r:embed="rId7"/>
          <a:stretch>
            <a:fillRect/>
          </a:stretch>
        </p:blipFill>
        <p:spPr>
          <a:xfrm>
            <a:off x="512672" y="993126"/>
            <a:ext cx="2655071" cy="2971420"/>
          </a:xfrm>
          <a:prstGeom prst="rect">
            <a:avLst/>
          </a:prstGeom>
        </p:spPr>
      </p:pic>
    </p:spTree>
    <p:extLst>
      <p:ext uri="{BB962C8B-B14F-4D97-AF65-F5344CB8AC3E}">
        <p14:creationId xmlns:p14="http://schemas.microsoft.com/office/powerpoint/2010/main" val="659797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Growth mindset in mathematics</a:t>
            </a:r>
            <a:endParaRPr lang="en-US" dirty="0"/>
          </a:p>
        </p:txBody>
      </p:sp>
      <p:sp>
        <p:nvSpPr>
          <p:cNvPr id="3" name="Content Placeholder 2"/>
          <p:cNvSpPr>
            <a:spLocks noGrp="1"/>
          </p:cNvSpPr>
          <p:nvPr>
            <p:ph idx="1"/>
          </p:nvPr>
        </p:nvSpPr>
        <p:spPr>
          <a:xfrm>
            <a:off x="682624" y="1763712"/>
            <a:ext cx="10671175" cy="4351338"/>
          </a:xfrm>
        </p:spPr>
        <p:txBody>
          <a:bodyPr/>
          <a:lstStyle/>
          <a:p>
            <a:r>
              <a:rPr lang="en-US" dirty="0" smtClean="0"/>
              <a:t>You can increase your mathematical brainpower through practice!</a:t>
            </a:r>
          </a:p>
          <a:p>
            <a:pPr lvl="1"/>
            <a:r>
              <a:rPr lang="en-US" sz="2800" dirty="0" smtClean="0"/>
              <a:t>Learning will feel hard, especially at first</a:t>
            </a:r>
          </a:p>
          <a:p>
            <a:pPr lvl="1"/>
            <a:r>
              <a:rPr lang="en-US" sz="2800" dirty="0" smtClean="0"/>
              <a:t>Your brain will rewire itself as you work</a:t>
            </a:r>
          </a:p>
          <a:p>
            <a:pPr lvl="1"/>
            <a:r>
              <a:rPr lang="en-US" sz="2800" dirty="0" smtClean="0"/>
              <a:t>The work and effort you put in equates to the results you get out</a:t>
            </a:r>
          </a:p>
          <a:p>
            <a:endParaRPr lang="en-US" dirty="0"/>
          </a:p>
        </p:txBody>
      </p:sp>
      <p:pic>
        <p:nvPicPr>
          <p:cNvPr id="2050" name="Picture 2" descr="Image result for bench pres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2625" y="3809999"/>
            <a:ext cx="3048000" cy="3048001"/>
          </a:xfrm>
          <a:prstGeom prst="rect">
            <a:avLst/>
          </a:prstGeom>
          <a:noFill/>
          <a:extLst>
            <a:ext uri="{909E8E84-426E-40dd-AFC4-6F175D3DCCD1}">
              <a14:hiddenFill xmlns="" xmlns:a14="http://schemas.microsoft.com/office/drawing/2010/main">
                <a:solidFill>
                  <a:srgbClr val="FFFFFF"/>
                </a:solidFill>
              </a14:hiddenFill>
            </a:ext>
          </a:extLst>
        </p:spPr>
      </p:pic>
      <p:pic>
        <p:nvPicPr>
          <p:cNvPr id="2052" name="Picture 4" descr="https://upload.wikimedia.org/wikipedia/commons/c/c8/Weight_lifting_black_and_whit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71391" y="3713301"/>
            <a:ext cx="2882409" cy="3051238"/>
          </a:xfrm>
          <a:prstGeom prst="rect">
            <a:avLst/>
          </a:prstGeom>
          <a:noFill/>
          <a:extLst>
            <a:ext uri="{909E8E84-426E-40dd-AFC4-6F175D3DCCD1}">
              <a14:hiddenFill xmlns="" xmlns:a14="http://schemas.microsoft.com/office/drawing/2010/main">
                <a:solidFill>
                  <a:srgbClr val="FFFFFF"/>
                </a:solidFill>
              </a14:hiddenFill>
            </a:ext>
          </a:extLst>
        </p:spPr>
      </p:pic>
      <p:pic>
        <p:nvPicPr>
          <p:cNvPr id="2054" name="Picture 6" descr="Image result for brai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31665" y="3713301"/>
            <a:ext cx="3017520" cy="301752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840787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2050"/>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05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52"/>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20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names for growth and fixed mindset</a:t>
            </a:r>
            <a:endParaRPr lang="en-US" dirty="0"/>
          </a:p>
        </p:txBody>
      </p:sp>
      <p:sp>
        <p:nvSpPr>
          <p:cNvPr id="3" name="Content Placeholder 2"/>
          <p:cNvSpPr>
            <a:spLocks noGrp="1"/>
          </p:cNvSpPr>
          <p:nvPr>
            <p:ph idx="1"/>
          </p:nvPr>
        </p:nvSpPr>
        <p:spPr/>
        <p:txBody>
          <a:bodyPr/>
          <a:lstStyle/>
          <a:p>
            <a:r>
              <a:rPr lang="en-US" sz="3200" dirty="0" smtClean="0"/>
              <a:t>Fixed mindset: “Be good”</a:t>
            </a:r>
          </a:p>
          <a:p>
            <a:pPr lvl="1"/>
            <a:r>
              <a:rPr lang="en-US" dirty="0" smtClean="0"/>
              <a:t>Performance (“being good”) is the most important thing</a:t>
            </a:r>
          </a:p>
          <a:p>
            <a:pPr lvl="1"/>
            <a:r>
              <a:rPr lang="en-US" dirty="0" smtClean="0"/>
              <a:t>Mistakes are to be avoided</a:t>
            </a:r>
          </a:p>
          <a:p>
            <a:pPr lvl="1"/>
            <a:r>
              <a:rPr lang="en-US" dirty="0" smtClean="0"/>
              <a:t>You naturally have certain skills</a:t>
            </a:r>
          </a:p>
          <a:p>
            <a:pPr lvl="1"/>
            <a:endParaRPr lang="en-US" dirty="0" smtClean="0"/>
          </a:p>
          <a:p>
            <a:r>
              <a:rPr lang="en-US" sz="3200" dirty="0" smtClean="0"/>
              <a:t>Growth mindset: “Get better”</a:t>
            </a:r>
          </a:p>
          <a:p>
            <a:pPr lvl="1"/>
            <a:r>
              <a:rPr lang="en-US" dirty="0" smtClean="0"/>
              <a:t>Improvement through effort (“getting better”) is the most important thing</a:t>
            </a:r>
          </a:p>
          <a:p>
            <a:pPr lvl="1"/>
            <a:r>
              <a:rPr lang="en-US" dirty="0" smtClean="0"/>
              <a:t>Mistakes are valuable tools and show that you are learning  </a:t>
            </a:r>
          </a:p>
          <a:p>
            <a:pPr lvl="1"/>
            <a:r>
              <a:rPr lang="en-US" dirty="0" smtClean="0"/>
              <a:t>You develop or grow your skills with practice</a:t>
            </a:r>
            <a:endParaRPr lang="en-US" dirty="0"/>
          </a:p>
        </p:txBody>
      </p:sp>
    </p:spTree>
    <p:extLst>
      <p:ext uri="{BB962C8B-B14F-4D97-AF65-F5344CB8AC3E}">
        <p14:creationId xmlns:p14="http://schemas.microsoft.com/office/powerpoint/2010/main" val="3777357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3768"/>
            <a:ext cx="10515600" cy="1325563"/>
          </a:xfrm>
        </p:spPr>
        <p:txBody>
          <a:bodyPr>
            <a:normAutofit/>
          </a:bodyPr>
          <a:lstStyle/>
          <a:p>
            <a:r>
              <a:rPr lang="en-US" sz="3200" dirty="0" smtClean="0"/>
              <a:t>With your neighbor, discuss whether the following statements indicate a </a:t>
            </a:r>
            <a:r>
              <a:rPr lang="en-US" sz="3200" i="1" dirty="0" smtClean="0"/>
              <a:t>growth</a:t>
            </a:r>
            <a:r>
              <a:rPr lang="en-US" sz="3200" dirty="0" smtClean="0"/>
              <a:t> mindset or </a:t>
            </a:r>
            <a:r>
              <a:rPr lang="en-US" sz="3200" i="1" dirty="0" smtClean="0"/>
              <a:t>fixed</a:t>
            </a:r>
            <a:r>
              <a:rPr lang="en-US" sz="3200" dirty="0" smtClean="0"/>
              <a:t> mindset</a:t>
            </a:r>
            <a:endParaRPr lang="en-US" sz="3200" dirty="0"/>
          </a:p>
        </p:txBody>
      </p:sp>
      <p:sp>
        <p:nvSpPr>
          <p:cNvPr id="3" name="Content Placeholder 2"/>
          <p:cNvSpPr>
            <a:spLocks noGrp="1"/>
          </p:cNvSpPr>
          <p:nvPr>
            <p:ph idx="1"/>
          </p:nvPr>
        </p:nvSpPr>
        <p:spPr/>
        <p:txBody>
          <a:bodyPr>
            <a:normAutofit fontScale="92500" lnSpcReduction="20000"/>
          </a:bodyPr>
          <a:lstStyle/>
          <a:p>
            <a:pPr marL="514350" indent="-514350">
              <a:buFont typeface="+mj-lt"/>
              <a:buAutoNum type="arabicPeriod"/>
            </a:pPr>
            <a:r>
              <a:rPr lang="en-US" dirty="0"/>
              <a:t>Student </a:t>
            </a:r>
            <a:r>
              <a:rPr lang="en-US" dirty="0" smtClean="0"/>
              <a:t>says to classmate: “Wow</a:t>
            </a:r>
            <a:r>
              <a:rPr lang="en-US" dirty="0"/>
              <a:t>... you got a 93% on the Physics test? You are so lucky that Physics just makes sense to you</a:t>
            </a:r>
            <a:r>
              <a:rPr lang="en-US" dirty="0" smtClean="0"/>
              <a:t>.“</a:t>
            </a:r>
          </a:p>
          <a:p>
            <a:pPr marL="514350" indent="-514350">
              <a:buFont typeface="+mj-lt"/>
              <a:buAutoNum type="arabicPeriod"/>
            </a:pPr>
            <a:endParaRPr lang="en-US" dirty="0"/>
          </a:p>
          <a:p>
            <a:pPr marL="514350" indent="-514350">
              <a:buFont typeface="+mj-lt"/>
              <a:buAutoNum type="arabicPeriod"/>
            </a:pPr>
            <a:r>
              <a:rPr lang="en-US" dirty="0" smtClean="0"/>
              <a:t>Student </a:t>
            </a:r>
            <a:r>
              <a:rPr lang="en-US" dirty="0"/>
              <a:t>says to classmate: </a:t>
            </a:r>
            <a:r>
              <a:rPr lang="en-US" dirty="0" smtClean="0"/>
              <a:t>“I’ve never liked statistics…my mind just doesn’t work that way.”</a:t>
            </a:r>
          </a:p>
          <a:p>
            <a:pPr marL="514350" indent="-514350">
              <a:buFont typeface="+mj-lt"/>
              <a:buAutoNum type="arabicPeriod"/>
            </a:pPr>
            <a:endParaRPr lang="en-US" dirty="0"/>
          </a:p>
          <a:p>
            <a:pPr marL="514350" indent="-514350">
              <a:buFont typeface="+mj-lt"/>
              <a:buAutoNum type="arabicPeriod"/>
            </a:pPr>
            <a:r>
              <a:rPr lang="en-US" dirty="0" smtClean="0"/>
              <a:t>Student </a:t>
            </a:r>
            <a:r>
              <a:rPr lang="en-US" dirty="0"/>
              <a:t>says to friend: "My last three girlfriends have said I don't communicate, and eventually broke up with me.  I am doomed to be alone forever</a:t>
            </a:r>
            <a:r>
              <a:rPr lang="en-US" dirty="0" smtClean="0"/>
              <a:t>.”</a:t>
            </a:r>
          </a:p>
          <a:p>
            <a:pPr marL="514350" indent="-514350">
              <a:buFont typeface="+mj-lt"/>
              <a:buAutoNum type="arabicPeriod"/>
            </a:pPr>
            <a:endParaRPr lang="en-US" dirty="0" smtClean="0"/>
          </a:p>
          <a:p>
            <a:pPr marL="514350" indent="-514350">
              <a:buFont typeface="+mj-lt"/>
              <a:buAutoNum type="arabicPeriod"/>
            </a:pPr>
            <a:r>
              <a:rPr lang="en-US" dirty="0"/>
              <a:t>Teacher says to student: "Wow... you worked really hard on this assignment!"</a:t>
            </a:r>
          </a:p>
          <a:p>
            <a:pPr marL="514350" indent="-514350">
              <a:buFont typeface="+mj-lt"/>
              <a:buAutoNum type="arabicPeriod"/>
            </a:pPr>
            <a:endParaRPr lang="en-US" dirty="0"/>
          </a:p>
          <a:p>
            <a:pPr marL="514350" indent="-514350">
              <a:buFont typeface="+mj-lt"/>
              <a:buAutoNum type="arabicPeriod"/>
            </a:pPr>
            <a:endParaRPr lang="en-US" dirty="0"/>
          </a:p>
        </p:txBody>
      </p:sp>
    </p:spTree>
    <p:extLst>
      <p:ext uri="{BB962C8B-B14F-4D97-AF65-F5344CB8AC3E}">
        <p14:creationId xmlns:p14="http://schemas.microsoft.com/office/powerpoint/2010/main" val="2987062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24" y="65417"/>
            <a:ext cx="11591925" cy="1325563"/>
          </a:xfrm>
        </p:spPr>
        <p:txBody>
          <a:bodyPr/>
          <a:lstStyle/>
          <a:p>
            <a:r>
              <a:rPr lang="en-US" dirty="0" smtClean="0"/>
              <a:t>In the brain, math anxiety looks like physical pain!</a:t>
            </a:r>
            <a:endParaRPr lang="en-US" dirty="0"/>
          </a:p>
        </p:txBody>
      </p:sp>
      <p:sp>
        <p:nvSpPr>
          <p:cNvPr id="18" name="TextBox 17"/>
          <p:cNvSpPr txBox="1"/>
          <p:nvPr/>
        </p:nvSpPr>
        <p:spPr>
          <a:xfrm>
            <a:off x="838200" y="6246630"/>
            <a:ext cx="3695046" cy="369332"/>
          </a:xfrm>
          <a:prstGeom prst="rect">
            <a:avLst/>
          </a:prstGeom>
          <a:noFill/>
        </p:spPr>
        <p:txBody>
          <a:bodyPr wrap="square" rtlCol="0">
            <a:spAutoFit/>
          </a:bodyPr>
          <a:lstStyle/>
          <a:p>
            <a:r>
              <a:rPr lang="en-US" dirty="0" smtClean="0"/>
              <a:t>Figure from Lyons and </a:t>
            </a:r>
            <a:r>
              <a:rPr lang="en-US" dirty="0" err="1" smtClean="0"/>
              <a:t>Beilock</a:t>
            </a:r>
            <a:r>
              <a:rPr lang="en-US" dirty="0" smtClean="0"/>
              <a:t> 2011</a:t>
            </a:r>
            <a:endParaRPr lang="en-US" dirty="0"/>
          </a:p>
        </p:txBody>
      </p:sp>
      <p:pic>
        <p:nvPicPr>
          <p:cNvPr id="19" name="Picture 18"/>
          <p:cNvPicPr/>
          <p:nvPr/>
        </p:nvPicPr>
        <p:blipFill>
          <a:blip r:embed="rId3" cstate="print">
            <a:extLst>
              <a:ext uri="{28A0092B-C50C-407E-A947-70E740481C1C}">
                <a14:useLocalDpi xmlns:a14="http://schemas.microsoft.com/office/drawing/2010/main" val="0"/>
              </a:ext>
            </a:extLst>
          </a:blip>
          <a:stretch>
            <a:fillRect/>
          </a:stretch>
        </p:blipFill>
        <p:spPr>
          <a:xfrm>
            <a:off x="6202680" y="6118860"/>
            <a:ext cx="5918200" cy="685800"/>
          </a:xfrm>
          <a:prstGeom prst="rect">
            <a:avLst/>
          </a:prstGeom>
        </p:spPr>
      </p:pic>
      <p:pic>
        <p:nvPicPr>
          <p:cNvPr id="6" name="Picture 2" descr="Figure 1.  Whole-brain and ROI regression result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827"/>
          <a:stretch/>
        </p:blipFill>
        <p:spPr bwMode="auto">
          <a:xfrm>
            <a:off x="4024841" y="1880183"/>
            <a:ext cx="4355677" cy="395513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2" descr="Figure 1.  Whole-brain and ROI regression result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67291"/>
          <a:stretch/>
        </p:blipFill>
        <p:spPr bwMode="auto">
          <a:xfrm>
            <a:off x="1060735" y="1724407"/>
            <a:ext cx="2120942" cy="395513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7846673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Growth mindset: Key </a:t>
            </a:r>
            <a:r>
              <a:rPr lang="en-US" dirty="0"/>
              <a:t>points </a:t>
            </a:r>
          </a:p>
        </p:txBody>
      </p:sp>
      <p:sp>
        <p:nvSpPr>
          <p:cNvPr id="3" name="Content Placeholder 2"/>
          <p:cNvSpPr>
            <a:spLocks noGrp="1"/>
          </p:cNvSpPr>
          <p:nvPr>
            <p:ph idx="1"/>
          </p:nvPr>
        </p:nvSpPr>
        <p:spPr>
          <a:xfrm>
            <a:off x="838200" y="1825625"/>
            <a:ext cx="11049000" cy="4351338"/>
          </a:xfrm>
        </p:spPr>
        <p:txBody>
          <a:bodyPr>
            <a:normAutofit/>
          </a:bodyPr>
          <a:lstStyle/>
          <a:p>
            <a:r>
              <a:rPr lang="en-US" sz="3600" dirty="0"/>
              <a:t>A growth mindset suggests we all can improve at mathematics with practice, including </a:t>
            </a:r>
            <a:r>
              <a:rPr lang="en-US" sz="3600" b="1" i="1" dirty="0"/>
              <a:t>you</a:t>
            </a:r>
            <a:r>
              <a:rPr lang="en-US" sz="3600" dirty="0"/>
              <a:t>.</a:t>
            </a:r>
          </a:p>
          <a:p>
            <a:pPr marL="0" indent="0">
              <a:buNone/>
            </a:pPr>
            <a:endParaRPr lang="en-US" sz="3600" dirty="0"/>
          </a:p>
          <a:p>
            <a:r>
              <a:rPr lang="en-US" sz="3600" dirty="0"/>
              <a:t>Sometimes our anxiety about math can prevent us from believing we can grow, but the opportunity to practice is always there.</a:t>
            </a:r>
          </a:p>
          <a:p>
            <a:pPr marL="0" indent="0">
              <a:buNone/>
            </a:pPr>
            <a:endParaRPr lang="en-US" sz="3600" dirty="0"/>
          </a:p>
        </p:txBody>
      </p:sp>
    </p:spTree>
    <p:extLst>
      <p:ext uri="{BB962C8B-B14F-4D97-AF65-F5344CB8AC3E}">
        <p14:creationId xmlns:p14="http://schemas.microsoft.com/office/powerpoint/2010/main" val="154628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166" y="222568"/>
            <a:ext cx="10515600" cy="1325563"/>
          </a:xfrm>
        </p:spPr>
        <p:txBody>
          <a:bodyPr/>
          <a:lstStyle/>
          <a:p>
            <a:r>
              <a:rPr lang="en-US" dirty="0" smtClean="0"/>
              <a:t>What happens when you make a mistake? </a:t>
            </a:r>
            <a:endParaRPr lang="en-US" dirty="0"/>
          </a:p>
        </p:txBody>
      </p:sp>
      <p:pic>
        <p:nvPicPr>
          <p:cNvPr id="4" name="Picture 3"/>
          <p:cNvPicPr/>
          <p:nvPr/>
        </p:nvPicPr>
        <p:blipFill rotWithShape="1">
          <a:blip r:embed="rId3">
            <a:extLst>
              <a:ext uri="{28A0092B-C50C-407E-A947-70E740481C1C}">
                <a14:useLocalDpi xmlns:a14="http://schemas.microsoft.com/office/drawing/2010/main" val="0"/>
              </a:ext>
            </a:extLst>
          </a:blip>
          <a:srcRect t="4397" b="8323"/>
          <a:stretch/>
        </p:blipFill>
        <p:spPr bwMode="auto">
          <a:xfrm>
            <a:off x="4465220" y="1690688"/>
            <a:ext cx="7311811" cy="4493895"/>
          </a:xfrm>
          <a:prstGeom prst="rect">
            <a:avLst/>
          </a:prstGeom>
          <a:ln>
            <a:noFill/>
          </a:ln>
          <a:extLst>
            <a:ext uri="{53640926-AAD7-44d8-BBD7-CCE9431645EC}">
              <a14:shadowObscured xmlns="" xmlns:a14="http://schemas.microsoft.com/office/drawing/2010/main"/>
            </a:ext>
          </a:extLst>
        </p:spPr>
      </p:pic>
      <p:sp>
        <p:nvSpPr>
          <p:cNvPr id="5" name="Content Placeholder 4"/>
          <p:cNvSpPr>
            <a:spLocks noGrp="1"/>
          </p:cNvSpPr>
          <p:nvPr>
            <p:ph idx="1"/>
          </p:nvPr>
        </p:nvSpPr>
        <p:spPr>
          <a:xfrm>
            <a:off x="528809" y="1690688"/>
            <a:ext cx="4175393" cy="4351338"/>
          </a:xfrm>
        </p:spPr>
        <p:txBody>
          <a:bodyPr/>
          <a:lstStyle/>
          <a:p>
            <a:r>
              <a:rPr lang="en-US" dirty="0" smtClean="0"/>
              <a:t>A spike in negative voltage in your brain!</a:t>
            </a:r>
          </a:p>
          <a:p>
            <a:endParaRPr lang="en-US" dirty="0"/>
          </a:p>
          <a:p>
            <a:r>
              <a:rPr lang="en-US" dirty="0" smtClean="0"/>
              <a:t>Called </a:t>
            </a:r>
            <a:r>
              <a:rPr lang="en-US" dirty="0"/>
              <a:t>e</a:t>
            </a:r>
            <a:r>
              <a:rPr lang="en-US" dirty="0" smtClean="0"/>
              <a:t>rror-related negativity</a:t>
            </a:r>
          </a:p>
          <a:p>
            <a:endParaRPr lang="en-US" dirty="0"/>
          </a:p>
        </p:txBody>
      </p:sp>
      <p:sp>
        <p:nvSpPr>
          <p:cNvPr id="6" name="Rectangle 5"/>
          <p:cNvSpPr/>
          <p:nvPr/>
        </p:nvSpPr>
        <p:spPr>
          <a:xfrm>
            <a:off x="528809" y="6184583"/>
            <a:ext cx="3194016" cy="369332"/>
          </a:xfrm>
          <a:prstGeom prst="rect">
            <a:avLst/>
          </a:prstGeom>
        </p:spPr>
        <p:txBody>
          <a:bodyPr wrap="none">
            <a:spAutoFit/>
          </a:bodyPr>
          <a:lstStyle/>
          <a:p>
            <a:r>
              <a:rPr lang="en-US" i="1" dirty="0" smtClean="0">
                <a:latin typeface="Arial" panose="020B0604020202020204" pitchFamily="34" charset="0"/>
                <a:ea typeface="MS Mincho"/>
                <a:cs typeface="Times New Roman" panose="02020603050405020304" pitchFamily="18" charset="0"/>
              </a:rPr>
              <a:t>Figure from </a:t>
            </a:r>
            <a:r>
              <a:rPr lang="en-US" i="1" dirty="0">
                <a:latin typeface="Arial" panose="020B0604020202020204" pitchFamily="34" charset="0"/>
                <a:ea typeface="MS Mincho"/>
                <a:cs typeface="Times New Roman" panose="02020603050405020304" pitchFamily="18" charset="0"/>
              </a:rPr>
              <a:t>Moser et al. 2011</a:t>
            </a:r>
            <a:endParaRPr lang="en-US" dirty="0"/>
          </a:p>
        </p:txBody>
      </p:sp>
    </p:spTree>
    <p:extLst>
      <p:ext uri="{BB962C8B-B14F-4D97-AF65-F5344CB8AC3E}">
        <p14:creationId xmlns:p14="http://schemas.microsoft.com/office/powerpoint/2010/main" val="2083624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happens when you make a mistake? </a:t>
            </a:r>
          </a:p>
        </p:txBody>
      </p:sp>
      <p:sp>
        <p:nvSpPr>
          <p:cNvPr id="3" name="Content Placeholder 2"/>
          <p:cNvSpPr>
            <a:spLocks noGrp="1"/>
          </p:cNvSpPr>
          <p:nvPr>
            <p:ph idx="1"/>
          </p:nvPr>
        </p:nvSpPr>
        <p:spPr>
          <a:xfrm>
            <a:off x="617862" y="1825625"/>
            <a:ext cx="5595651" cy="4351338"/>
          </a:xfrm>
        </p:spPr>
        <p:txBody>
          <a:bodyPr>
            <a:normAutofit/>
          </a:bodyPr>
          <a:lstStyle/>
          <a:p>
            <a:r>
              <a:rPr lang="en-US" dirty="0" smtClean="0"/>
              <a:t>That depends… do you have a “Be good” (fixed) or a “Get better” (growth) mindset?</a:t>
            </a:r>
          </a:p>
          <a:p>
            <a:endParaRPr lang="en-US" dirty="0" smtClean="0"/>
          </a:p>
          <a:p>
            <a:endParaRPr lang="en-US" dirty="0"/>
          </a:p>
        </p:txBody>
      </p:sp>
    </p:spTree>
    <p:extLst>
      <p:ext uri="{BB962C8B-B14F-4D97-AF65-F5344CB8AC3E}">
        <p14:creationId xmlns:p14="http://schemas.microsoft.com/office/powerpoint/2010/main" val="15824160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happens when you make a mistake? </a:t>
            </a:r>
          </a:p>
        </p:txBody>
      </p:sp>
      <p:sp>
        <p:nvSpPr>
          <p:cNvPr id="3" name="Content Placeholder 2"/>
          <p:cNvSpPr>
            <a:spLocks noGrp="1"/>
          </p:cNvSpPr>
          <p:nvPr>
            <p:ph idx="1"/>
          </p:nvPr>
        </p:nvSpPr>
        <p:spPr>
          <a:xfrm>
            <a:off x="617862" y="1825625"/>
            <a:ext cx="5595651" cy="4351338"/>
          </a:xfrm>
        </p:spPr>
        <p:txBody>
          <a:bodyPr>
            <a:normAutofit/>
          </a:bodyPr>
          <a:lstStyle/>
          <a:p>
            <a:r>
              <a:rPr lang="en-US" dirty="0" smtClean="0"/>
              <a:t>That depends… do you have a “Be good” (fixed) or a “Get better” (growth) mindset?</a:t>
            </a:r>
          </a:p>
          <a:p>
            <a:endParaRPr lang="en-US" dirty="0" smtClean="0"/>
          </a:p>
          <a:p>
            <a:endParaRPr lang="en-US" dirty="0"/>
          </a:p>
        </p:txBody>
      </p:sp>
      <p:pic>
        <p:nvPicPr>
          <p:cNvPr id="4" name="Picture 3" descr="Macintosh HD:private:var:folders:v9:k7fn1znn1933qnlg6mxjvcy80000gp:T:com.evernote.Evernote:com.evernote.Evernote:WebKitDnD.MxHSrW:screenshot.png"/>
          <p:cNvPicPr/>
          <p:nvPr/>
        </p:nvPicPr>
        <p:blipFill rotWithShape="1">
          <a:blip r:embed="rId3">
            <a:extLst>
              <a:ext uri="{28A0092B-C50C-407E-A947-70E740481C1C}">
                <a14:useLocalDpi xmlns:a14="http://schemas.microsoft.com/office/drawing/2010/main" val="0"/>
              </a:ext>
            </a:extLst>
          </a:blip>
          <a:srcRect t="51881" r="47505"/>
          <a:stretch/>
        </p:blipFill>
        <p:spPr bwMode="auto">
          <a:xfrm>
            <a:off x="6301043" y="1825625"/>
            <a:ext cx="5321752" cy="3937635"/>
          </a:xfrm>
          <a:prstGeom prst="rect">
            <a:avLst/>
          </a:prstGeom>
          <a:noFill/>
          <a:ln>
            <a:noFill/>
          </a:ln>
          <a:extLst>
            <a:ext uri="{53640926-AAD7-44d8-BBD7-CCE9431645EC}">
              <a14:shadowObscured xmlns="" xmlns:a14="http://schemas.microsoft.com/office/drawing/2010/main"/>
            </a:ext>
          </a:extLst>
        </p:spPr>
      </p:pic>
      <p:sp>
        <p:nvSpPr>
          <p:cNvPr id="5" name="Rectangle 4"/>
          <p:cNvSpPr/>
          <p:nvPr/>
        </p:nvSpPr>
        <p:spPr>
          <a:xfrm>
            <a:off x="8629410" y="6309274"/>
            <a:ext cx="3194016" cy="369332"/>
          </a:xfrm>
          <a:prstGeom prst="rect">
            <a:avLst/>
          </a:prstGeom>
        </p:spPr>
        <p:txBody>
          <a:bodyPr wrap="none">
            <a:spAutoFit/>
          </a:bodyPr>
          <a:lstStyle/>
          <a:p>
            <a:r>
              <a:rPr lang="en-US" i="1" dirty="0" smtClean="0">
                <a:latin typeface="Arial" panose="020B0604020202020204" pitchFamily="34" charset="0"/>
                <a:ea typeface="MS Mincho"/>
                <a:cs typeface="Times New Roman" panose="02020603050405020304" pitchFamily="18" charset="0"/>
              </a:rPr>
              <a:t>Figure from </a:t>
            </a:r>
            <a:r>
              <a:rPr lang="en-US" i="1" dirty="0">
                <a:latin typeface="Arial" panose="020B0604020202020204" pitchFamily="34" charset="0"/>
                <a:ea typeface="MS Mincho"/>
                <a:cs typeface="Times New Roman" panose="02020603050405020304" pitchFamily="18" charset="0"/>
              </a:rPr>
              <a:t>Moser et al. 2011</a:t>
            </a:r>
            <a:endParaRPr lang="en-US" dirty="0"/>
          </a:p>
        </p:txBody>
      </p:sp>
    </p:spTree>
    <p:extLst>
      <p:ext uri="{BB962C8B-B14F-4D97-AF65-F5344CB8AC3E}">
        <p14:creationId xmlns:p14="http://schemas.microsoft.com/office/powerpoint/2010/main" val="33863697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happens when you make a mistake? </a:t>
            </a:r>
          </a:p>
        </p:txBody>
      </p:sp>
      <p:sp>
        <p:nvSpPr>
          <p:cNvPr id="3" name="Content Placeholder 2"/>
          <p:cNvSpPr>
            <a:spLocks noGrp="1"/>
          </p:cNvSpPr>
          <p:nvPr>
            <p:ph idx="1"/>
          </p:nvPr>
        </p:nvSpPr>
        <p:spPr>
          <a:xfrm>
            <a:off x="617862" y="1825625"/>
            <a:ext cx="5595651" cy="4351338"/>
          </a:xfrm>
        </p:spPr>
        <p:txBody>
          <a:bodyPr>
            <a:normAutofit fontScale="92500" lnSpcReduction="10000"/>
          </a:bodyPr>
          <a:lstStyle/>
          <a:p>
            <a:r>
              <a:rPr lang="en-US" dirty="0" smtClean="0"/>
              <a:t>That depends… do you have a “Be good” (fixed) or a “Get better” (growth) mindset?</a:t>
            </a:r>
          </a:p>
          <a:p>
            <a:endParaRPr lang="en-US" dirty="0" smtClean="0"/>
          </a:p>
          <a:p>
            <a:r>
              <a:rPr lang="en-US" dirty="0" smtClean="0"/>
              <a:t>People with a growth mindset have a </a:t>
            </a:r>
            <a:r>
              <a:rPr lang="en-US" b="1" dirty="0" smtClean="0"/>
              <a:t>different physiological response</a:t>
            </a:r>
            <a:r>
              <a:rPr lang="en-US" dirty="0" smtClean="0"/>
              <a:t> to mistakes</a:t>
            </a:r>
          </a:p>
          <a:p>
            <a:endParaRPr lang="en-US" dirty="0"/>
          </a:p>
          <a:p>
            <a:r>
              <a:rPr lang="en-US" dirty="0" smtClean="0"/>
              <a:t>Red=positive voltage (“error positivity”) and is related to attention given to the mistakes</a:t>
            </a:r>
          </a:p>
          <a:p>
            <a:endParaRPr lang="en-US" dirty="0" smtClean="0"/>
          </a:p>
          <a:p>
            <a:endParaRPr lang="en-US" dirty="0"/>
          </a:p>
        </p:txBody>
      </p:sp>
      <p:pic>
        <p:nvPicPr>
          <p:cNvPr id="4" name="Picture 3" descr="Macintosh HD:private:var:folders:v9:k7fn1znn1933qnlg6mxjvcy80000gp:T:com.evernote.Evernote:com.evernote.Evernote:WebKitDnD.MxHSrW:screenshot.png"/>
          <p:cNvPicPr/>
          <p:nvPr/>
        </p:nvPicPr>
        <p:blipFill rotWithShape="1">
          <a:blip r:embed="rId3">
            <a:extLst>
              <a:ext uri="{28A0092B-C50C-407E-A947-70E740481C1C}">
                <a14:useLocalDpi xmlns:a14="http://schemas.microsoft.com/office/drawing/2010/main" val="0"/>
              </a:ext>
            </a:extLst>
          </a:blip>
          <a:srcRect t="51881" r="47505"/>
          <a:stretch/>
        </p:blipFill>
        <p:spPr bwMode="auto">
          <a:xfrm>
            <a:off x="6301043" y="1825625"/>
            <a:ext cx="5321752" cy="3937635"/>
          </a:xfrm>
          <a:prstGeom prst="rect">
            <a:avLst/>
          </a:prstGeom>
          <a:noFill/>
          <a:ln>
            <a:noFill/>
          </a:ln>
          <a:extLst>
            <a:ext uri="{53640926-AAD7-44d8-BBD7-CCE9431645EC}">
              <a14:shadowObscured xmlns="" xmlns:a14="http://schemas.microsoft.com/office/drawing/2010/main"/>
            </a:ext>
          </a:extLst>
        </p:spPr>
      </p:pic>
      <p:sp>
        <p:nvSpPr>
          <p:cNvPr id="5" name="Rectangle 4"/>
          <p:cNvSpPr/>
          <p:nvPr/>
        </p:nvSpPr>
        <p:spPr>
          <a:xfrm>
            <a:off x="8629410" y="6309274"/>
            <a:ext cx="3194016" cy="369332"/>
          </a:xfrm>
          <a:prstGeom prst="rect">
            <a:avLst/>
          </a:prstGeom>
        </p:spPr>
        <p:txBody>
          <a:bodyPr wrap="none">
            <a:spAutoFit/>
          </a:bodyPr>
          <a:lstStyle/>
          <a:p>
            <a:r>
              <a:rPr lang="en-US" i="1" dirty="0" smtClean="0">
                <a:latin typeface="Arial" panose="020B0604020202020204" pitchFamily="34" charset="0"/>
                <a:ea typeface="MS Mincho"/>
                <a:cs typeface="Times New Roman" panose="02020603050405020304" pitchFamily="18" charset="0"/>
              </a:rPr>
              <a:t>Figure from </a:t>
            </a:r>
            <a:r>
              <a:rPr lang="en-US" i="1" dirty="0">
                <a:latin typeface="Arial" panose="020B0604020202020204" pitchFamily="34" charset="0"/>
                <a:ea typeface="MS Mincho"/>
                <a:cs typeface="Times New Roman" panose="02020603050405020304" pitchFamily="18" charset="0"/>
              </a:rPr>
              <a:t>Moser et al. 2011</a:t>
            </a:r>
            <a:endParaRPr lang="en-US" dirty="0"/>
          </a:p>
        </p:txBody>
      </p:sp>
    </p:spTree>
    <p:extLst>
      <p:ext uri="{BB962C8B-B14F-4D97-AF65-F5344CB8AC3E}">
        <p14:creationId xmlns:p14="http://schemas.microsoft.com/office/powerpoint/2010/main" val="31765344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can you use mistakes to improve your learning?</a:t>
            </a:r>
            <a:endParaRPr lang="en-US" dirty="0"/>
          </a:p>
        </p:txBody>
      </p:sp>
      <p:sp>
        <p:nvSpPr>
          <p:cNvPr id="3" name="Content Placeholder 2"/>
          <p:cNvSpPr>
            <a:spLocks noGrp="1"/>
          </p:cNvSpPr>
          <p:nvPr>
            <p:ph idx="1"/>
          </p:nvPr>
        </p:nvSpPr>
        <p:spPr/>
        <p:txBody>
          <a:bodyPr/>
          <a:lstStyle/>
          <a:p>
            <a:pPr marL="0" indent="0">
              <a:buNone/>
            </a:pPr>
            <a:r>
              <a:rPr lang="en-US" dirty="0" smtClean="0"/>
              <a:t>One way is answer checking</a:t>
            </a:r>
          </a:p>
          <a:p>
            <a:pPr marL="0" indent="0">
              <a:buNone/>
            </a:pPr>
            <a:r>
              <a:rPr lang="en-US" dirty="0" smtClean="0"/>
              <a:t>Steps:</a:t>
            </a:r>
          </a:p>
          <a:p>
            <a:pPr marL="514350" indent="-514350">
              <a:buFont typeface="+mj-lt"/>
              <a:buAutoNum type="arabicPeriod"/>
            </a:pPr>
            <a:r>
              <a:rPr lang="en-US" dirty="0" smtClean="0"/>
              <a:t>When you get an answer (yours or someone else’s), check it and use your </a:t>
            </a:r>
            <a:r>
              <a:rPr lang="en-US" i="1" u="sng" dirty="0" smtClean="0"/>
              <a:t>number sense </a:t>
            </a:r>
            <a:r>
              <a:rPr lang="en-US" dirty="0" smtClean="0"/>
              <a:t>to see if it is plausible.</a:t>
            </a:r>
          </a:p>
          <a:p>
            <a:pPr marL="514350" indent="-514350">
              <a:buFont typeface="+mj-lt"/>
              <a:buAutoNum type="arabicPeriod"/>
            </a:pPr>
            <a:endParaRPr lang="en-US" dirty="0"/>
          </a:p>
          <a:p>
            <a:pPr marL="514350" indent="-514350">
              <a:buFont typeface="+mj-lt"/>
              <a:buAutoNum type="arabicPeriod"/>
            </a:pPr>
            <a:r>
              <a:rPr lang="en-US" dirty="0" smtClean="0"/>
              <a:t>Feel good if you </a:t>
            </a:r>
            <a:r>
              <a:rPr lang="en-US" dirty="0" smtClean="0"/>
              <a:t>find </a:t>
            </a:r>
            <a:r>
              <a:rPr lang="en-US" dirty="0" smtClean="0"/>
              <a:t>a mistake! Not only can you correct it, but you are learning more than someone who didn’t make a mistake.</a:t>
            </a:r>
            <a:endParaRPr lang="en-US" dirty="0"/>
          </a:p>
        </p:txBody>
      </p:sp>
    </p:spTree>
    <p:extLst>
      <p:ext uri="{BB962C8B-B14F-4D97-AF65-F5344CB8AC3E}">
        <p14:creationId xmlns:p14="http://schemas.microsoft.com/office/powerpoint/2010/main" val="24515024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If you aren’t yet in the habit of checking your answers, it might help to learn some strategies that other scientists use</a:t>
            </a:r>
            <a:endParaRPr lang="en-US" sz="3200" dirty="0"/>
          </a:p>
        </p:txBody>
      </p:sp>
      <p:sp>
        <p:nvSpPr>
          <p:cNvPr id="3" name="Content Placeholder 2"/>
          <p:cNvSpPr>
            <a:spLocks noGrp="1"/>
          </p:cNvSpPr>
          <p:nvPr>
            <p:ph idx="1"/>
          </p:nvPr>
        </p:nvSpPr>
        <p:spPr>
          <a:xfrm>
            <a:off x="838200" y="2277316"/>
            <a:ext cx="10515600" cy="3275185"/>
          </a:xfrm>
        </p:spPr>
        <p:txBody>
          <a:bodyPr>
            <a:normAutofit/>
          </a:bodyPr>
          <a:lstStyle/>
          <a:p>
            <a:pPr lvl="0"/>
            <a:r>
              <a:rPr lang="en-US" b="1" dirty="0" smtClean="0"/>
              <a:t>Units </a:t>
            </a:r>
            <a:r>
              <a:rPr lang="en-US" b="1" dirty="0"/>
              <a:t>and </a:t>
            </a:r>
            <a:r>
              <a:rPr lang="en-US" b="1" dirty="0" smtClean="0"/>
              <a:t>scale</a:t>
            </a:r>
          </a:p>
          <a:p>
            <a:pPr lvl="0"/>
            <a:r>
              <a:rPr lang="en-US" b="1" dirty="0" smtClean="0"/>
              <a:t>Averages</a:t>
            </a:r>
          </a:p>
          <a:p>
            <a:pPr lvl="0"/>
            <a:r>
              <a:rPr lang="en-US" b="1" dirty="0" smtClean="0"/>
              <a:t>Direction </a:t>
            </a:r>
            <a:r>
              <a:rPr lang="en-US" b="1" dirty="0"/>
              <a:t>of </a:t>
            </a:r>
            <a:r>
              <a:rPr lang="en-US" b="1" dirty="0" smtClean="0"/>
              <a:t>changes</a:t>
            </a:r>
          </a:p>
          <a:p>
            <a:pPr lvl="0"/>
            <a:r>
              <a:rPr lang="en-US" b="1" dirty="0" smtClean="0"/>
              <a:t>Does </a:t>
            </a:r>
            <a:r>
              <a:rPr lang="en-US" b="1" dirty="0"/>
              <a:t>it add up?  </a:t>
            </a:r>
            <a:endParaRPr lang="en-US" dirty="0"/>
          </a:p>
          <a:p>
            <a:pPr lvl="0"/>
            <a:r>
              <a:rPr lang="en-US" b="1" dirty="0"/>
              <a:t>Convert to a measure you’re more comfortable </a:t>
            </a:r>
            <a:r>
              <a:rPr lang="en-US" b="1" dirty="0" smtClean="0"/>
              <a:t>with</a:t>
            </a:r>
          </a:p>
          <a:p>
            <a:pPr lvl="0"/>
            <a:r>
              <a:rPr lang="en-US" b="1" dirty="0" smtClean="0"/>
              <a:t>Compare </a:t>
            </a:r>
            <a:r>
              <a:rPr lang="en-US" b="1" dirty="0"/>
              <a:t>to </a:t>
            </a:r>
            <a:r>
              <a:rPr lang="en-US" b="1" dirty="0" smtClean="0"/>
              <a:t>what </a:t>
            </a:r>
            <a:r>
              <a:rPr lang="en-US" b="1" dirty="0"/>
              <a:t>you </a:t>
            </a:r>
            <a:r>
              <a:rPr lang="en-US" b="1" dirty="0" smtClean="0"/>
              <a:t>see</a:t>
            </a:r>
            <a:endParaRPr lang="en-US" dirty="0"/>
          </a:p>
        </p:txBody>
      </p:sp>
    </p:spTree>
    <p:extLst>
      <p:ext uri="{BB962C8B-B14F-4D97-AF65-F5344CB8AC3E}">
        <p14:creationId xmlns:p14="http://schemas.microsoft.com/office/powerpoint/2010/main" val="37370599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771"/>
            <a:ext cx="12192000" cy="1325563"/>
          </a:xfrm>
        </p:spPr>
        <p:txBody>
          <a:bodyPr/>
          <a:lstStyle/>
          <a:p>
            <a:pPr algn="ctr"/>
            <a:r>
              <a:rPr lang="en-US" dirty="0" smtClean="0"/>
              <a:t>How can I determine if an answer is plausible?</a:t>
            </a:r>
            <a:endParaRPr lang="en-US" dirty="0"/>
          </a:p>
        </p:txBody>
      </p:sp>
      <p:sp>
        <p:nvSpPr>
          <p:cNvPr id="3" name="Content Placeholder 2"/>
          <p:cNvSpPr>
            <a:spLocks noGrp="1"/>
          </p:cNvSpPr>
          <p:nvPr>
            <p:ph idx="1"/>
          </p:nvPr>
        </p:nvSpPr>
        <p:spPr>
          <a:xfrm>
            <a:off x="838200" y="1558551"/>
            <a:ext cx="3744686" cy="4840741"/>
          </a:xfrm>
        </p:spPr>
        <p:txBody>
          <a:bodyPr>
            <a:normAutofit fontScale="92500" lnSpcReduction="20000"/>
          </a:bodyPr>
          <a:lstStyle/>
          <a:p>
            <a:pPr marL="0" indent="0">
              <a:buNone/>
            </a:pPr>
            <a:r>
              <a:rPr lang="en-US" b="1" dirty="0" smtClean="0"/>
              <a:t>Units and Scale</a:t>
            </a:r>
          </a:p>
          <a:p>
            <a:pPr marL="0" indent="0">
              <a:buNone/>
            </a:pPr>
            <a:endParaRPr lang="en-US" b="1" dirty="0"/>
          </a:p>
          <a:p>
            <a:pPr marL="0" indent="0">
              <a:buNone/>
            </a:pPr>
            <a:r>
              <a:rPr lang="en-US" b="1" dirty="0" smtClean="0"/>
              <a:t>Averages</a:t>
            </a:r>
          </a:p>
          <a:p>
            <a:pPr marL="0" indent="0">
              <a:buNone/>
            </a:pPr>
            <a:endParaRPr lang="en-US" b="1" dirty="0"/>
          </a:p>
          <a:p>
            <a:pPr marL="0" indent="0">
              <a:buNone/>
            </a:pPr>
            <a:r>
              <a:rPr lang="en-US" b="1" dirty="0" smtClean="0"/>
              <a:t>Direction of Changes</a:t>
            </a:r>
          </a:p>
          <a:p>
            <a:pPr marL="0" indent="0">
              <a:buNone/>
            </a:pPr>
            <a:endParaRPr lang="en-US" b="1" dirty="0" smtClean="0"/>
          </a:p>
          <a:p>
            <a:pPr marL="0" indent="0">
              <a:buNone/>
            </a:pPr>
            <a:r>
              <a:rPr lang="en-US" b="1" dirty="0"/>
              <a:t>Does It Add Up?</a:t>
            </a:r>
          </a:p>
          <a:p>
            <a:pPr marL="0" indent="0">
              <a:buNone/>
            </a:pPr>
            <a:endParaRPr lang="en-US" b="1" dirty="0" smtClean="0"/>
          </a:p>
          <a:p>
            <a:pPr marL="0" indent="0">
              <a:buNone/>
            </a:pPr>
            <a:r>
              <a:rPr lang="en-US" b="1" dirty="0" smtClean="0"/>
              <a:t>Convert to more comfortable measures</a:t>
            </a:r>
          </a:p>
          <a:p>
            <a:pPr marL="0" indent="0">
              <a:buNone/>
            </a:pPr>
            <a:endParaRPr lang="en-US" b="1" dirty="0"/>
          </a:p>
          <a:p>
            <a:pPr marL="0" indent="0">
              <a:buNone/>
            </a:pPr>
            <a:r>
              <a:rPr lang="en-US" b="1" dirty="0" smtClean="0"/>
              <a:t>Compare to what you see</a:t>
            </a:r>
            <a:endParaRPr lang="en-US" b="1" dirty="0"/>
          </a:p>
        </p:txBody>
      </p:sp>
      <p:pic>
        <p:nvPicPr>
          <p:cNvPr id="4" name="Picture 2" descr="https://upload.wikimedia.org/wikipedia/commons/thumb/f/f3/Statue-de-la-liberte-new-york.jpg/800px-Statue-de-la-liberte-new-yor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2345" y="1690688"/>
            <a:ext cx="3535956" cy="4716087"/>
          </a:xfrm>
          <a:prstGeom prst="rect">
            <a:avLst/>
          </a:prstGeom>
          <a:noFill/>
          <a:extLst>
            <a:ext uri="{909E8E84-426E-40dd-AFC4-6F175D3DCCD1}">
              <a14:hiddenFill xmlns="" xmlns:a14="http://schemas.microsoft.com/office/drawing/2010/main">
                <a:solidFill>
                  <a:srgbClr val="FFFFFF"/>
                </a:solidFill>
              </a14:hiddenFill>
            </a:ext>
          </a:extLst>
        </p:spPr>
      </p:pic>
      <p:sp>
        <p:nvSpPr>
          <p:cNvPr id="7" name="Rectangle 6"/>
          <p:cNvSpPr/>
          <p:nvPr/>
        </p:nvSpPr>
        <p:spPr>
          <a:xfrm>
            <a:off x="152400" y="6406775"/>
            <a:ext cx="8869864" cy="369332"/>
          </a:xfrm>
          <a:prstGeom prst="rect">
            <a:avLst/>
          </a:prstGeom>
        </p:spPr>
        <p:txBody>
          <a:bodyPr wrap="square">
            <a:spAutoFit/>
          </a:bodyPr>
          <a:lstStyle/>
          <a:p>
            <a:r>
              <a:rPr lang="en-US" i="1" dirty="0" smtClean="0"/>
              <a:t>Photos from Wiki Commons</a:t>
            </a:r>
            <a:endParaRPr lang="en-US" i="1" dirty="0"/>
          </a:p>
        </p:txBody>
      </p:sp>
    </p:spTree>
    <p:extLst>
      <p:ext uri="{BB962C8B-B14F-4D97-AF65-F5344CB8AC3E}">
        <p14:creationId xmlns:p14="http://schemas.microsoft.com/office/powerpoint/2010/main" val="1059346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3">
                                            <p:txEl>
                                              <p:pRg st="0" end="0"/>
                                            </p:txEl>
                                          </p:spTgt>
                                        </p:tgtEl>
                                      </p:cBhvr>
                                      <p:by x="150000" y="150000"/>
                                    </p:animScale>
                                  </p:childTnLst>
                                </p:cTn>
                              </p:par>
                              <p:par>
                                <p:cTn id="7" presetID="19" presetClass="emph" presetSubtype="0" fill="hold" nodeType="withEffect">
                                  <p:stCondLst>
                                    <p:cond delay="0"/>
                                  </p:stCondLst>
                                  <p:childTnLst>
                                    <p:animClr clrSpc="rgb" dir="cw">
                                      <p:cBhvr override="childStyle">
                                        <p:cTn id="8" dur="500" fill="hold"/>
                                        <p:tgtEl>
                                          <p:spTgt spid="3">
                                            <p:txEl>
                                              <p:pRg st="0" end="0"/>
                                            </p:txEl>
                                          </p:spTgt>
                                        </p:tgtEl>
                                        <p:attrNameLst>
                                          <p:attrName>style.color</p:attrName>
                                        </p:attrNameLst>
                                      </p:cBhvr>
                                      <p:to>
                                        <a:schemeClr val="accent2"/>
                                      </p:to>
                                    </p:animClr>
                                    <p:animClr clrSpc="rgb" dir="cw">
                                      <p:cBhvr>
                                        <p:cTn id="9" dur="500" fill="hold"/>
                                        <p:tgtEl>
                                          <p:spTgt spid="3">
                                            <p:txEl>
                                              <p:pRg st="0" end="0"/>
                                            </p:txEl>
                                          </p:spTgt>
                                        </p:tgtEl>
                                        <p:attrNameLst>
                                          <p:attrName>fillcolor</p:attrName>
                                        </p:attrNameLst>
                                      </p:cBhvr>
                                      <p:to>
                                        <a:schemeClr val="accent2"/>
                                      </p:to>
                                    </p:animClr>
                                    <p:set>
                                      <p:cBhvr>
                                        <p:cTn id="10" dur="500" fill="hold"/>
                                        <p:tgtEl>
                                          <p:spTgt spid="3">
                                            <p:txEl>
                                              <p:pRg st="0" end="0"/>
                                            </p:txEl>
                                          </p:spTgt>
                                        </p:tgtEl>
                                        <p:attrNameLst>
                                          <p:attrName>fill.type</p:attrName>
                                        </p:attrNameLst>
                                      </p:cBhvr>
                                      <p:to>
                                        <p:strVal val="solid"/>
                                      </p:to>
                                    </p:set>
                                    <p:set>
                                      <p:cBhvr>
                                        <p:cTn id="11" dur="500" fill="hold"/>
                                        <p:tgtEl>
                                          <p:spTgt spid="3">
                                            <p:txEl>
                                              <p:pRg st="0" end="0"/>
                                            </p:txEl>
                                          </p:spTgt>
                                        </p:tgtEl>
                                        <p:attrNameLst>
                                          <p:attrName>fill.on</p:attrName>
                                        </p:attrNameLst>
                                      </p:cBhvr>
                                      <p:to>
                                        <p:strVal val="tru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558551"/>
            <a:ext cx="3744686" cy="4840741"/>
          </a:xfrm>
        </p:spPr>
        <p:txBody>
          <a:bodyPr>
            <a:normAutofit fontScale="92500" lnSpcReduction="20000"/>
          </a:bodyPr>
          <a:lstStyle/>
          <a:p>
            <a:pPr marL="0" indent="0">
              <a:buNone/>
            </a:pPr>
            <a:r>
              <a:rPr lang="en-US" b="1" dirty="0" smtClean="0"/>
              <a:t>Units and Scale</a:t>
            </a:r>
          </a:p>
          <a:p>
            <a:pPr marL="0" indent="0">
              <a:buNone/>
            </a:pPr>
            <a:endParaRPr lang="en-US" b="1" dirty="0"/>
          </a:p>
          <a:p>
            <a:pPr marL="0" indent="0">
              <a:buNone/>
            </a:pPr>
            <a:r>
              <a:rPr lang="en-US" b="1" dirty="0" smtClean="0"/>
              <a:t>Averages</a:t>
            </a:r>
          </a:p>
          <a:p>
            <a:pPr marL="0" indent="0">
              <a:buNone/>
            </a:pPr>
            <a:endParaRPr lang="en-US" b="1" dirty="0"/>
          </a:p>
          <a:p>
            <a:pPr marL="0" indent="0">
              <a:buNone/>
            </a:pPr>
            <a:r>
              <a:rPr lang="en-US" b="1" dirty="0" smtClean="0"/>
              <a:t>Direction of Changes</a:t>
            </a:r>
          </a:p>
          <a:p>
            <a:pPr marL="0" indent="0">
              <a:buNone/>
            </a:pPr>
            <a:endParaRPr lang="en-US" b="1" dirty="0" smtClean="0"/>
          </a:p>
          <a:p>
            <a:pPr marL="0" indent="0">
              <a:buNone/>
            </a:pPr>
            <a:r>
              <a:rPr lang="en-US" b="1" dirty="0"/>
              <a:t>Does It Add Up</a:t>
            </a:r>
            <a:r>
              <a:rPr lang="en-US" b="1" dirty="0" smtClean="0"/>
              <a:t>?</a:t>
            </a:r>
          </a:p>
          <a:p>
            <a:pPr marL="0" indent="0">
              <a:buNone/>
            </a:pPr>
            <a:endParaRPr lang="en-US" b="1" dirty="0" smtClean="0"/>
          </a:p>
          <a:p>
            <a:pPr marL="0" indent="0">
              <a:buNone/>
            </a:pPr>
            <a:r>
              <a:rPr lang="en-US" b="1" dirty="0"/>
              <a:t>Convert to more comfortable measures</a:t>
            </a:r>
          </a:p>
          <a:p>
            <a:pPr marL="0" indent="0">
              <a:buNone/>
            </a:pPr>
            <a:endParaRPr lang="en-US" b="1" dirty="0"/>
          </a:p>
          <a:p>
            <a:pPr marL="0" indent="0">
              <a:buNone/>
            </a:pPr>
            <a:r>
              <a:rPr lang="en-US" b="1" dirty="0"/>
              <a:t>Compare to what you see</a:t>
            </a:r>
          </a:p>
          <a:p>
            <a:pPr marL="0" indent="0">
              <a:buNone/>
            </a:pPr>
            <a:endParaRPr lang="en-US" b="1" dirty="0"/>
          </a:p>
          <a:p>
            <a:pPr marL="0" indent="0">
              <a:buNone/>
            </a:pPr>
            <a:endParaRPr lang="en-US" b="1" dirty="0"/>
          </a:p>
        </p:txBody>
      </p:sp>
      <mc:AlternateContent xmlns:mc="http://schemas.openxmlformats.org/markup-compatibility/2006" xmlns:a14="http://schemas.microsoft.com/office/drawing/2010/main">
        <mc:Choice Requires="a14">
          <p:sp>
            <p:nvSpPr>
              <p:cNvPr id="5" name="TextBox 4"/>
              <p:cNvSpPr txBox="1"/>
              <p:nvPr/>
            </p:nvSpPr>
            <p:spPr>
              <a:xfrm>
                <a:off x="5148943" y="1698171"/>
                <a:ext cx="7043057" cy="138499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u="sng" smtClean="0">
                          <a:latin typeface="Cambria Math" panose="02040503050406030204" pitchFamily="18" charset="0"/>
                        </a:rPr>
                        <m:t>𝐻𝑒𝑖𝑔h𝑡𝑠</m:t>
                      </m:r>
                      <m:r>
                        <a:rPr lang="en-US" sz="2800" b="0" i="1" u="sng" smtClean="0">
                          <a:latin typeface="Cambria Math" panose="02040503050406030204" pitchFamily="18" charset="0"/>
                        </a:rPr>
                        <m:t> </m:t>
                      </m:r>
                      <m:r>
                        <a:rPr lang="en-US" sz="2800" b="0" i="1" u="sng" smtClean="0">
                          <a:latin typeface="Cambria Math" panose="02040503050406030204" pitchFamily="18" charset="0"/>
                        </a:rPr>
                        <m:t>𝑜𝑓</m:t>
                      </m:r>
                      <m:r>
                        <a:rPr lang="en-US" sz="2800" b="0" i="1" u="sng" smtClean="0">
                          <a:latin typeface="Cambria Math" panose="02040503050406030204" pitchFamily="18" charset="0"/>
                        </a:rPr>
                        <m:t> </m:t>
                      </m:r>
                      <m:r>
                        <a:rPr lang="en-US" sz="2800" b="0" i="1" u="sng" smtClean="0">
                          <a:latin typeface="Cambria Math" panose="02040503050406030204" pitchFamily="18" charset="0"/>
                        </a:rPr>
                        <m:t>𝑂𝑎𝑘</m:t>
                      </m:r>
                      <m:r>
                        <a:rPr lang="en-US" sz="2800" b="0" i="1" u="sng" smtClean="0">
                          <a:latin typeface="Cambria Math" panose="02040503050406030204" pitchFamily="18" charset="0"/>
                        </a:rPr>
                        <m:t> </m:t>
                      </m:r>
                      <m:r>
                        <a:rPr lang="en-US" sz="2800" b="0" i="1" u="sng" smtClean="0">
                          <a:latin typeface="Cambria Math" panose="02040503050406030204" pitchFamily="18" charset="0"/>
                        </a:rPr>
                        <m:t>𝑇𝑟𝑒𝑒𝑠</m:t>
                      </m:r>
                    </m:oMath>
                  </m:oMathPara>
                </a14:m>
                <a:endParaRPr lang="en-US" sz="2800" b="0" u="sng" dirty="0" smtClean="0"/>
              </a:p>
              <a:p>
                <a:endParaRPr lang="en-US" sz="2800" u="sng" dirty="0" smtClean="0"/>
              </a:p>
              <a:p>
                <a:r>
                  <a:rPr lang="en-US" sz="2800" dirty="0" smtClean="0"/>
                  <a:t>12 feet     15 feet     10 feet     13 feet      9 feet</a:t>
                </a:r>
              </a:p>
            </p:txBody>
          </p:sp>
        </mc:Choice>
        <mc:Fallback xmlns="">
          <p:sp>
            <p:nvSpPr>
              <p:cNvPr id="5" name="TextBox 4"/>
              <p:cNvSpPr txBox="1">
                <a:spLocks noRot="1" noChangeAspect="1" noMove="1" noResize="1" noEditPoints="1" noAdjustHandles="1" noChangeArrowheads="1" noChangeShapeType="1" noTextEdit="1"/>
              </p:cNvSpPr>
              <p:nvPr/>
            </p:nvSpPr>
            <p:spPr>
              <a:xfrm>
                <a:off x="5148943" y="1698171"/>
                <a:ext cx="7043057" cy="1384995"/>
              </a:xfrm>
              <a:prstGeom prst="rect">
                <a:avLst/>
              </a:prstGeom>
              <a:blipFill>
                <a:blip r:embed="rId3"/>
                <a:stretch>
                  <a:fillRect l="-1818" b="-11894"/>
                </a:stretch>
              </a:blipFill>
            </p:spPr>
            <p:txBody>
              <a:bodyPr/>
              <a:lstStyle/>
              <a:p>
                <a:r>
                  <a:rPr lang="en-US">
                    <a:noFill/>
                  </a:rPr>
                  <a:t> </a:t>
                </a:r>
              </a:p>
            </p:txBody>
          </p:sp>
        </mc:Fallback>
      </mc:AlternateContent>
      <p:pic>
        <p:nvPicPr>
          <p:cNvPr id="6" name="Picture 5"/>
          <p:cNvPicPr>
            <a:picLocks noChangeAspect="1"/>
          </p:cNvPicPr>
          <p:nvPr/>
        </p:nvPicPr>
        <p:blipFill>
          <a:blip r:embed="rId4"/>
          <a:stretch>
            <a:fillRect/>
          </a:stretch>
        </p:blipFill>
        <p:spPr>
          <a:xfrm>
            <a:off x="5588429" y="3090649"/>
            <a:ext cx="4759827" cy="3820225"/>
          </a:xfrm>
          <a:prstGeom prst="rect">
            <a:avLst/>
          </a:prstGeom>
        </p:spPr>
      </p:pic>
      <p:pic>
        <p:nvPicPr>
          <p:cNvPr id="9" name="Picture 8"/>
          <p:cNvPicPr>
            <a:picLocks noChangeAspect="1"/>
          </p:cNvPicPr>
          <p:nvPr/>
        </p:nvPicPr>
        <p:blipFill>
          <a:blip r:embed="rId5"/>
          <a:stretch>
            <a:fillRect/>
          </a:stretch>
        </p:blipFill>
        <p:spPr>
          <a:xfrm>
            <a:off x="5490469" y="3090649"/>
            <a:ext cx="4955746" cy="3921030"/>
          </a:xfrm>
          <a:prstGeom prst="rect">
            <a:avLst/>
          </a:prstGeom>
        </p:spPr>
      </p:pic>
      <p:sp>
        <p:nvSpPr>
          <p:cNvPr id="8" name="Title 1"/>
          <p:cNvSpPr txBox="1">
            <a:spLocks/>
          </p:cNvSpPr>
          <p:nvPr/>
        </p:nvSpPr>
        <p:spPr>
          <a:xfrm>
            <a:off x="0" y="133771"/>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t>How can I determine if an answer is plausible?</a:t>
            </a:r>
            <a:endParaRPr lang="en-US" dirty="0"/>
          </a:p>
        </p:txBody>
      </p:sp>
    </p:spTree>
    <p:extLst>
      <p:ext uri="{BB962C8B-B14F-4D97-AF65-F5344CB8AC3E}">
        <p14:creationId xmlns:p14="http://schemas.microsoft.com/office/powerpoint/2010/main" val="3290937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500" fill="hold"/>
                                        <p:tgtEl>
                                          <p:spTgt spid="3">
                                            <p:txEl>
                                              <p:pRg st="2" end="2"/>
                                            </p:txEl>
                                          </p:spTgt>
                                        </p:tgtEl>
                                      </p:cBhvr>
                                      <p:by x="150000" y="150000"/>
                                    </p:animScale>
                                  </p:childTnLst>
                                </p:cTn>
                              </p:par>
                              <p:par>
                                <p:cTn id="7" presetID="19" presetClass="emph" presetSubtype="0" fill="hold" grpId="0" nodeType="withEffect">
                                  <p:stCondLst>
                                    <p:cond delay="0"/>
                                  </p:stCondLst>
                                  <p:childTnLst>
                                    <p:animClr clrSpc="rgb" dir="cw">
                                      <p:cBhvr override="childStyle">
                                        <p:cTn id="8" dur="500" fill="hold"/>
                                        <p:tgtEl>
                                          <p:spTgt spid="3">
                                            <p:txEl>
                                              <p:pRg st="2" end="2"/>
                                            </p:txEl>
                                          </p:spTgt>
                                        </p:tgtEl>
                                        <p:attrNameLst>
                                          <p:attrName>style.color</p:attrName>
                                        </p:attrNameLst>
                                      </p:cBhvr>
                                      <p:to>
                                        <a:schemeClr val="accent2"/>
                                      </p:to>
                                    </p:animClr>
                                    <p:animClr clrSpc="rgb" dir="cw">
                                      <p:cBhvr>
                                        <p:cTn id="9" dur="500" fill="hold"/>
                                        <p:tgtEl>
                                          <p:spTgt spid="3">
                                            <p:txEl>
                                              <p:pRg st="2" end="2"/>
                                            </p:txEl>
                                          </p:spTgt>
                                        </p:tgtEl>
                                        <p:attrNameLst>
                                          <p:attrName>fillcolor</p:attrName>
                                        </p:attrNameLst>
                                      </p:cBhvr>
                                      <p:to>
                                        <a:schemeClr val="accent2"/>
                                      </p:to>
                                    </p:animClr>
                                    <p:set>
                                      <p:cBhvr>
                                        <p:cTn id="10" dur="500" fill="hold"/>
                                        <p:tgtEl>
                                          <p:spTgt spid="3">
                                            <p:txEl>
                                              <p:pRg st="2" end="2"/>
                                            </p:txEl>
                                          </p:spTgt>
                                        </p:tgtEl>
                                        <p:attrNameLst>
                                          <p:attrName>fill.type</p:attrName>
                                        </p:attrNameLst>
                                      </p:cBhvr>
                                      <p:to>
                                        <p:strVal val="solid"/>
                                      </p:to>
                                    </p:set>
                                    <p:set>
                                      <p:cBhvr>
                                        <p:cTn id="11" dur="500" fill="hold"/>
                                        <p:tgtEl>
                                          <p:spTgt spid="3">
                                            <p:txEl>
                                              <p:pRg st="2" end="2"/>
                                            </p:txEl>
                                          </p:spTgt>
                                        </p:tgtEl>
                                        <p:attrNameLst>
                                          <p:attrName>fill.on</p:attrName>
                                        </p:attrNameLst>
                                      </p:cBhvr>
                                      <p:to>
                                        <p:strVal val="tru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558551"/>
            <a:ext cx="3744686" cy="4840741"/>
          </a:xfrm>
        </p:spPr>
        <p:txBody>
          <a:bodyPr>
            <a:normAutofit fontScale="92500" lnSpcReduction="20000"/>
          </a:bodyPr>
          <a:lstStyle/>
          <a:p>
            <a:pPr marL="0" indent="0">
              <a:buNone/>
            </a:pPr>
            <a:r>
              <a:rPr lang="en-US" b="1" dirty="0" smtClean="0"/>
              <a:t>Units and Scale</a:t>
            </a:r>
          </a:p>
          <a:p>
            <a:pPr marL="0" indent="0">
              <a:buNone/>
            </a:pPr>
            <a:endParaRPr lang="en-US" b="1" dirty="0"/>
          </a:p>
          <a:p>
            <a:pPr marL="0" indent="0">
              <a:buNone/>
            </a:pPr>
            <a:r>
              <a:rPr lang="en-US" b="1" dirty="0" smtClean="0"/>
              <a:t>Averages</a:t>
            </a:r>
          </a:p>
          <a:p>
            <a:pPr marL="0" indent="0">
              <a:buNone/>
            </a:pPr>
            <a:endParaRPr lang="en-US" b="1" dirty="0"/>
          </a:p>
          <a:p>
            <a:pPr marL="0" indent="0">
              <a:buNone/>
            </a:pPr>
            <a:r>
              <a:rPr lang="en-US" b="1" dirty="0" smtClean="0"/>
              <a:t>Direction of Changes</a:t>
            </a:r>
          </a:p>
          <a:p>
            <a:pPr marL="0" indent="0">
              <a:buNone/>
            </a:pPr>
            <a:endParaRPr lang="en-US" b="1" dirty="0" smtClean="0"/>
          </a:p>
          <a:p>
            <a:pPr marL="0" indent="0">
              <a:buNone/>
            </a:pPr>
            <a:r>
              <a:rPr lang="en-US" b="1" dirty="0"/>
              <a:t>Does It Add Up?</a:t>
            </a:r>
          </a:p>
          <a:p>
            <a:pPr marL="0" indent="0">
              <a:buNone/>
            </a:pPr>
            <a:endParaRPr lang="en-US" b="1" dirty="0" smtClean="0"/>
          </a:p>
          <a:p>
            <a:pPr marL="0" indent="0">
              <a:buNone/>
            </a:pPr>
            <a:r>
              <a:rPr lang="en-US" b="1" dirty="0"/>
              <a:t>Convert to more comfortable measures</a:t>
            </a:r>
          </a:p>
          <a:p>
            <a:pPr marL="0" indent="0">
              <a:buNone/>
            </a:pPr>
            <a:endParaRPr lang="en-US" b="1" dirty="0"/>
          </a:p>
          <a:p>
            <a:pPr marL="0" indent="0">
              <a:buNone/>
            </a:pPr>
            <a:r>
              <a:rPr lang="en-US" b="1" dirty="0"/>
              <a:t>Compare to what you see</a:t>
            </a:r>
          </a:p>
          <a:p>
            <a:pPr marL="0" indent="0">
              <a:buNone/>
            </a:pPr>
            <a:endParaRPr lang="en-US" b="1" dirty="0"/>
          </a:p>
        </p:txBody>
      </p:sp>
      <p:pic>
        <p:nvPicPr>
          <p:cNvPr id="3074" name="Picture 2" descr="http://images.kiwicrate.com/diy_ad/Tinker-Crate-magic-inflating-balloons.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2454920"/>
            <a:ext cx="4572000" cy="3048001"/>
          </a:xfrm>
          <a:prstGeom prst="rect">
            <a:avLst/>
          </a:prstGeom>
          <a:noFill/>
          <a:extLst>
            <a:ext uri="{909E8E84-426E-40dd-AFC4-6F175D3DCCD1}">
              <a14:hiddenFill xmlns="" xmlns:a14="http://schemas.microsoft.com/office/drawing/2010/main">
                <a:solidFill>
                  <a:srgbClr val="FFFFFF"/>
                </a:solidFill>
              </a14:hiddenFill>
            </a:ext>
          </a:extLst>
        </p:spPr>
      </p:pic>
      <p:sp>
        <p:nvSpPr>
          <p:cNvPr id="7" name="Rectangle 6"/>
          <p:cNvSpPr/>
          <p:nvPr/>
        </p:nvSpPr>
        <p:spPr>
          <a:xfrm>
            <a:off x="6444343" y="6267153"/>
            <a:ext cx="6096000" cy="646331"/>
          </a:xfrm>
          <a:prstGeom prst="rect">
            <a:avLst/>
          </a:prstGeom>
        </p:spPr>
        <p:txBody>
          <a:bodyPr>
            <a:spAutoFit/>
          </a:bodyPr>
          <a:lstStyle/>
          <a:p>
            <a:r>
              <a:rPr lang="en-US" dirty="0">
                <a:hlinkClick r:id="rId4"/>
              </a:rPr>
              <a:t>http://</a:t>
            </a:r>
            <a:r>
              <a:rPr lang="en-US" dirty="0" smtClean="0">
                <a:hlinkClick r:id="rId4"/>
              </a:rPr>
              <a:t>www.kiwicrate.com/projects/Magic-Inflating-Balloons/2605</a:t>
            </a:r>
            <a:r>
              <a:rPr lang="en-US" dirty="0" smtClean="0"/>
              <a:t> </a:t>
            </a:r>
            <a:endParaRPr lang="en-US" dirty="0"/>
          </a:p>
        </p:txBody>
      </p:sp>
      <p:sp>
        <p:nvSpPr>
          <p:cNvPr id="8" name="Title 1"/>
          <p:cNvSpPr>
            <a:spLocks noGrp="1"/>
          </p:cNvSpPr>
          <p:nvPr>
            <p:ph type="title"/>
          </p:nvPr>
        </p:nvSpPr>
        <p:spPr>
          <a:xfrm>
            <a:off x="0" y="133771"/>
            <a:ext cx="12192000" cy="1325563"/>
          </a:xfrm>
        </p:spPr>
        <p:txBody>
          <a:bodyPr/>
          <a:lstStyle/>
          <a:p>
            <a:pPr algn="ctr"/>
            <a:r>
              <a:rPr lang="en-US" dirty="0" smtClean="0"/>
              <a:t>How can I determine if an answer is plausible?</a:t>
            </a:r>
            <a:endParaRPr lang="en-US" dirty="0"/>
          </a:p>
        </p:txBody>
      </p:sp>
    </p:spTree>
    <p:extLst>
      <p:ext uri="{BB962C8B-B14F-4D97-AF65-F5344CB8AC3E}">
        <p14:creationId xmlns:p14="http://schemas.microsoft.com/office/powerpoint/2010/main" val="227081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500" fill="hold"/>
                                        <p:tgtEl>
                                          <p:spTgt spid="3">
                                            <p:txEl>
                                              <p:pRg st="4" end="4"/>
                                            </p:txEl>
                                          </p:spTgt>
                                        </p:tgtEl>
                                      </p:cBhvr>
                                      <p:by x="150000" y="150000"/>
                                    </p:animScale>
                                  </p:childTnLst>
                                </p:cTn>
                              </p:par>
                              <p:par>
                                <p:cTn id="7" presetID="19" presetClass="emph" presetSubtype="0" fill="hold" grpId="0" nodeType="withEffect">
                                  <p:stCondLst>
                                    <p:cond delay="0"/>
                                  </p:stCondLst>
                                  <p:childTnLst>
                                    <p:animClr clrSpc="rgb" dir="cw">
                                      <p:cBhvr override="childStyle">
                                        <p:cTn id="8" dur="500" fill="hold"/>
                                        <p:tgtEl>
                                          <p:spTgt spid="3">
                                            <p:txEl>
                                              <p:pRg st="4" end="4"/>
                                            </p:txEl>
                                          </p:spTgt>
                                        </p:tgtEl>
                                        <p:attrNameLst>
                                          <p:attrName>style.color</p:attrName>
                                        </p:attrNameLst>
                                      </p:cBhvr>
                                      <p:to>
                                        <a:schemeClr val="accent2"/>
                                      </p:to>
                                    </p:animClr>
                                    <p:animClr clrSpc="rgb" dir="cw">
                                      <p:cBhvr>
                                        <p:cTn id="9" dur="500" fill="hold"/>
                                        <p:tgtEl>
                                          <p:spTgt spid="3">
                                            <p:txEl>
                                              <p:pRg st="4" end="4"/>
                                            </p:txEl>
                                          </p:spTgt>
                                        </p:tgtEl>
                                        <p:attrNameLst>
                                          <p:attrName>fillcolor</p:attrName>
                                        </p:attrNameLst>
                                      </p:cBhvr>
                                      <p:to>
                                        <a:schemeClr val="accent2"/>
                                      </p:to>
                                    </p:animClr>
                                    <p:set>
                                      <p:cBhvr>
                                        <p:cTn id="10" dur="500" fill="hold"/>
                                        <p:tgtEl>
                                          <p:spTgt spid="3">
                                            <p:txEl>
                                              <p:pRg st="4" end="4"/>
                                            </p:txEl>
                                          </p:spTgt>
                                        </p:tgtEl>
                                        <p:attrNameLst>
                                          <p:attrName>fill.type</p:attrName>
                                        </p:attrNameLst>
                                      </p:cBhvr>
                                      <p:to>
                                        <p:strVal val="solid"/>
                                      </p:to>
                                    </p:set>
                                    <p:set>
                                      <p:cBhvr>
                                        <p:cTn id="11" dur="500" fill="hold"/>
                                        <p:tgtEl>
                                          <p:spTgt spid="3">
                                            <p:txEl>
                                              <p:pRg st="4" end="4"/>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24" y="65417"/>
            <a:ext cx="11591925" cy="1325563"/>
          </a:xfrm>
        </p:spPr>
        <p:txBody>
          <a:bodyPr/>
          <a:lstStyle/>
          <a:p>
            <a:r>
              <a:rPr lang="en-US" dirty="0" smtClean="0"/>
              <a:t>In the brain, math anxiety looks like physical pain!</a:t>
            </a:r>
            <a:endParaRPr lang="en-US" dirty="0"/>
          </a:p>
        </p:txBody>
      </p:sp>
      <p:sp>
        <p:nvSpPr>
          <p:cNvPr id="18" name="TextBox 17"/>
          <p:cNvSpPr txBox="1"/>
          <p:nvPr/>
        </p:nvSpPr>
        <p:spPr>
          <a:xfrm>
            <a:off x="838200" y="6246630"/>
            <a:ext cx="3695046" cy="369332"/>
          </a:xfrm>
          <a:prstGeom prst="rect">
            <a:avLst/>
          </a:prstGeom>
          <a:noFill/>
        </p:spPr>
        <p:txBody>
          <a:bodyPr wrap="square" rtlCol="0">
            <a:spAutoFit/>
          </a:bodyPr>
          <a:lstStyle/>
          <a:p>
            <a:r>
              <a:rPr lang="en-US" dirty="0" smtClean="0"/>
              <a:t>Figure from Lyons and </a:t>
            </a:r>
            <a:r>
              <a:rPr lang="en-US" dirty="0" err="1" smtClean="0"/>
              <a:t>Beilock</a:t>
            </a:r>
            <a:r>
              <a:rPr lang="en-US" dirty="0" smtClean="0"/>
              <a:t> 2011</a:t>
            </a:r>
            <a:endParaRPr lang="en-US" dirty="0"/>
          </a:p>
        </p:txBody>
      </p:sp>
      <p:pic>
        <p:nvPicPr>
          <p:cNvPr id="19" name="Picture 18"/>
          <p:cNvPicPr/>
          <p:nvPr/>
        </p:nvPicPr>
        <p:blipFill>
          <a:blip r:embed="rId3" cstate="print">
            <a:extLst>
              <a:ext uri="{28A0092B-C50C-407E-A947-70E740481C1C}">
                <a14:useLocalDpi xmlns:a14="http://schemas.microsoft.com/office/drawing/2010/main" val="0"/>
              </a:ext>
            </a:extLst>
          </a:blip>
          <a:stretch>
            <a:fillRect/>
          </a:stretch>
        </p:blipFill>
        <p:spPr>
          <a:xfrm>
            <a:off x="6202680" y="6118860"/>
            <a:ext cx="5918200" cy="685800"/>
          </a:xfrm>
          <a:prstGeom prst="rect">
            <a:avLst/>
          </a:prstGeom>
        </p:spPr>
      </p:pic>
      <p:pic>
        <p:nvPicPr>
          <p:cNvPr id="6" name="Picture 2" descr="Figure 1.  Whole-brain and ROI regression result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519"/>
          <a:stretch/>
        </p:blipFill>
        <p:spPr bwMode="auto">
          <a:xfrm>
            <a:off x="4329113" y="1880183"/>
            <a:ext cx="4051405" cy="395513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2" descr="Figure 1.  Whole-brain and ROI regression result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67291"/>
          <a:stretch/>
        </p:blipFill>
        <p:spPr bwMode="auto">
          <a:xfrm>
            <a:off x="1060735" y="1724407"/>
            <a:ext cx="2120942" cy="3955132"/>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3431546" y="-350994"/>
            <a:ext cx="492443" cy="6186309"/>
          </a:xfrm>
          <a:prstGeom prst="rect">
            <a:avLst/>
          </a:prstGeom>
          <a:noFill/>
        </p:spPr>
        <p:txBody>
          <a:bodyPr vert="vert270" wrap="square" rtlCol="0">
            <a:spAutoFit/>
          </a:bodyPr>
          <a:lstStyle/>
          <a:p>
            <a:r>
              <a:rPr lang="en-US" sz="2000" b="1" dirty="0" smtClean="0"/>
              <a:t>Higher activity with higher math anxiety</a:t>
            </a:r>
            <a:endParaRPr lang="en-US" sz="2000" b="1" dirty="0"/>
          </a:p>
        </p:txBody>
      </p:sp>
      <p:cxnSp>
        <p:nvCxnSpPr>
          <p:cNvPr id="8" name="Straight Arrow Connector 7"/>
          <p:cNvCxnSpPr/>
          <p:nvPr/>
        </p:nvCxnSpPr>
        <p:spPr>
          <a:xfrm flipV="1">
            <a:off x="4082824" y="1724407"/>
            <a:ext cx="33051" cy="4110908"/>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4681" y="1137472"/>
            <a:ext cx="5459167" cy="461665"/>
          </a:xfrm>
          <a:prstGeom prst="rect">
            <a:avLst/>
          </a:prstGeom>
          <a:noFill/>
        </p:spPr>
        <p:txBody>
          <a:bodyPr wrap="square" rtlCol="0">
            <a:spAutoFit/>
          </a:bodyPr>
          <a:lstStyle/>
          <a:p>
            <a:r>
              <a:rPr lang="en-US" sz="2400" b="1" dirty="0" smtClean="0"/>
              <a:t>Brain areas associated with threat /pain</a:t>
            </a:r>
            <a:endParaRPr lang="en-US" sz="2400" b="1" dirty="0"/>
          </a:p>
        </p:txBody>
      </p:sp>
      <p:sp>
        <p:nvSpPr>
          <p:cNvPr id="12" name="Right Brace 11"/>
          <p:cNvSpPr/>
          <p:nvPr/>
        </p:nvSpPr>
        <p:spPr>
          <a:xfrm rot="16200000">
            <a:off x="6163093" y="-45592"/>
            <a:ext cx="454759" cy="3739219"/>
          </a:xfrm>
          <a:prstGeom prst="rightBrace">
            <a:avLst>
              <a:gd name="adj1" fmla="val 8333"/>
              <a:gd name="adj2" fmla="val 51318"/>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147958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558551"/>
            <a:ext cx="3744686" cy="4840741"/>
          </a:xfrm>
        </p:spPr>
        <p:txBody>
          <a:bodyPr>
            <a:normAutofit fontScale="92500" lnSpcReduction="20000"/>
          </a:bodyPr>
          <a:lstStyle/>
          <a:p>
            <a:pPr marL="0" indent="0">
              <a:buNone/>
            </a:pPr>
            <a:r>
              <a:rPr lang="en-US" b="1" dirty="0" smtClean="0"/>
              <a:t>Units and Scale</a:t>
            </a:r>
          </a:p>
          <a:p>
            <a:pPr marL="0" indent="0">
              <a:buNone/>
            </a:pPr>
            <a:endParaRPr lang="en-US" b="1" dirty="0"/>
          </a:p>
          <a:p>
            <a:pPr marL="0" indent="0">
              <a:buNone/>
            </a:pPr>
            <a:r>
              <a:rPr lang="en-US" b="1" dirty="0" smtClean="0"/>
              <a:t>Averages</a:t>
            </a:r>
          </a:p>
          <a:p>
            <a:pPr marL="0" indent="0">
              <a:buNone/>
            </a:pPr>
            <a:endParaRPr lang="en-US" b="1" dirty="0" smtClean="0"/>
          </a:p>
          <a:p>
            <a:pPr marL="0" indent="0">
              <a:buNone/>
            </a:pPr>
            <a:r>
              <a:rPr lang="en-US" b="1" dirty="0" smtClean="0"/>
              <a:t>Direction of Changes</a:t>
            </a:r>
          </a:p>
          <a:p>
            <a:pPr marL="0" indent="0">
              <a:buNone/>
            </a:pPr>
            <a:endParaRPr lang="en-US" b="1" dirty="0"/>
          </a:p>
          <a:p>
            <a:pPr marL="0" indent="0">
              <a:buNone/>
            </a:pPr>
            <a:r>
              <a:rPr lang="en-US" b="1" dirty="0" smtClean="0"/>
              <a:t>Does It Add Up?</a:t>
            </a:r>
          </a:p>
          <a:p>
            <a:pPr marL="0" indent="0">
              <a:buNone/>
            </a:pPr>
            <a:endParaRPr lang="en-US" b="1" dirty="0"/>
          </a:p>
          <a:p>
            <a:pPr marL="0" indent="0">
              <a:buNone/>
            </a:pPr>
            <a:r>
              <a:rPr lang="en-US" b="1" dirty="0"/>
              <a:t>Convert to more comfortable measures</a:t>
            </a:r>
          </a:p>
          <a:p>
            <a:pPr marL="0" indent="0">
              <a:buNone/>
            </a:pPr>
            <a:endParaRPr lang="en-US" b="1" dirty="0"/>
          </a:p>
          <a:p>
            <a:pPr marL="0" indent="0">
              <a:buNone/>
            </a:pPr>
            <a:r>
              <a:rPr lang="en-US" b="1" dirty="0"/>
              <a:t>Compare to what you see</a:t>
            </a:r>
          </a:p>
          <a:p>
            <a:pPr marL="0" indent="0">
              <a:buNone/>
            </a:pPr>
            <a:endParaRPr lang="en-US" b="1" dirty="0" smtClean="0"/>
          </a:p>
        </p:txBody>
      </p:sp>
      <p:graphicFrame>
        <p:nvGraphicFramePr>
          <p:cNvPr id="4" name="Table 3"/>
          <p:cNvGraphicFramePr>
            <a:graphicFrameLocks noGrp="1"/>
          </p:cNvGraphicFramePr>
          <p:nvPr>
            <p:extLst/>
          </p:nvPr>
        </p:nvGraphicFramePr>
        <p:xfrm>
          <a:off x="5188857" y="1558551"/>
          <a:ext cx="3889829" cy="2499360"/>
        </p:xfrm>
        <a:graphic>
          <a:graphicData uri="http://schemas.openxmlformats.org/drawingml/2006/table">
            <a:tbl>
              <a:tblPr firstRow="1" bandRow="1">
                <a:tableStyleId>{5C22544A-7EE6-4342-B048-85BDC9FD1C3A}</a:tableStyleId>
              </a:tblPr>
              <a:tblGrid>
                <a:gridCol w="1865086">
                  <a:extLst>
                    <a:ext uri="{9D8B030D-6E8A-4147-A177-3AD203B41FA5}">
                      <a16:colId xmlns:a16="http://schemas.microsoft.com/office/drawing/2014/main" val="1690857953"/>
                    </a:ext>
                  </a:extLst>
                </a:gridCol>
                <a:gridCol w="2024743">
                  <a:extLst>
                    <a:ext uri="{9D8B030D-6E8A-4147-A177-3AD203B41FA5}">
                      <a16:colId xmlns:a16="http://schemas.microsoft.com/office/drawing/2014/main" val="1053315256"/>
                    </a:ext>
                  </a:extLst>
                </a:gridCol>
              </a:tblGrid>
              <a:tr h="281820">
                <a:tc>
                  <a:txBody>
                    <a:bodyPr/>
                    <a:lstStyle/>
                    <a:p>
                      <a:r>
                        <a:rPr lang="en-US" sz="2800" dirty="0" smtClean="0"/>
                        <a:t>Favorite Animal</a:t>
                      </a:r>
                      <a:endParaRPr lang="en-US" sz="2800" dirty="0"/>
                    </a:p>
                  </a:txBody>
                  <a:tcPr/>
                </a:tc>
                <a:tc>
                  <a:txBody>
                    <a:bodyPr/>
                    <a:lstStyle/>
                    <a:p>
                      <a:r>
                        <a:rPr lang="en-US" sz="2800" dirty="0" smtClean="0"/>
                        <a:t>Number of Children</a:t>
                      </a:r>
                      <a:endParaRPr lang="en-US" sz="2800" dirty="0"/>
                    </a:p>
                  </a:txBody>
                  <a:tcPr/>
                </a:tc>
                <a:extLst>
                  <a:ext uri="{0D108BD9-81ED-4DB2-BD59-A6C34878D82A}">
                    <a16:rowId xmlns:a16="http://schemas.microsoft.com/office/drawing/2014/main" val="1257192004"/>
                  </a:ext>
                </a:extLst>
              </a:tr>
              <a:tr h="370840">
                <a:tc>
                  <a:txBody>
                    <a:bodyPr/>
                    <a:lstStyle/>
                    <a:p>
                      <a:r>
                        <a:rPr lang="en-US" sz="2800" dirty="0" smtClean="0"/>
                        <a:t>Dog</a:t>
                      </a:r>
                      <a:endParaRPr lang="en-US" sz="2800" dirty="0"/>
                    </a:p>
                  </a:txBody>
                  <a:tcPr/>
                </a:tc>
                <a:tc>
                  <a:txBody>
                    <a:bodyPr/>
                    <a:lstStyle/>
                    <a:p>
                      <a:r>
                        <a:rPr lang="en-US" sz="2800" dirty="0" smtClean="0"/>
                        <a:t>30</a:t>
                      </a:r>
                      <a:endParaRPr lang="en-US" sz="2800" dirty="0"/>
                    </a:p>
                  </a:txBody>
                  <a:tcPr/>
                </a:tc>
                <a:extLst>
                  <a:ext uri="{0D108BD9-81ED-4DB2-BD59-A6C34878D82A}">
                    <a16:rowId xmlns:a16="http://schemas.microsoft.com/office/drawing/2014/main" val="1965330777"/>
                  </a:ext>
                </a:extLst>
              </a:tr>
              <a:tr h="370840">
                <a:tc>
                  <a:txBody>
                    <a:bodyPr/>
                    <a:lstStyle/>
                    <a:p>
                      <a:r>
                        <a:rPr lang="en-US" sz="2800" dirty="0" smtClean="0"/>
                        <a:t>Cat</a:t>
                      </a:r>
                      <a:endParaRPr lang="en-US" sz="2800" dirty="0"/>
                    </a:p>
                  </a:txBody>
                  <a:tcPr/>
                </a:tc>
                <a:tc>
                  <a:txBody>
                    <a:bodyPr/>
                    <a:lstStyle/>
                    <a:p>
                      <a:r>
                        <a:rPr lang="en-US" sz="2800" dirty="0" smtClean="0"/>
                        <a:t>20</a:t>
                      </a:r>
                      <a:endParaRPr lang="en-US" sz="2800" dirty="0"/>
                    </a:p>
                  </a:txBody>
                  <a:tcPr/>
                </a:tc>
                <a:extLst>
                  <a:ext uri="{0D108BD9-81ED-4DB2-BD59-A6C34878D82A}">
                    <a16:rowId xmlns:a16="http://schemas.microsoft.com/office/drawing/2014/main" val="836727486"/>
                  </a:ext>
                </a:extLst>
              </a:tr>
              <a:tr h="370840">
                <a:tc>
                  <a:txBody>
                    <a:bodyPr/>
                    <a:lstStyle/>
                    <a:p>
                      <a:r>
                        <a:rPr lang="en-US" sz="2800" dirty="0" smtClean="0"/>
                        <a:t>Hamster</a:t>
                      </a:r>
                      <a:endParaRPr lang="en-US" sz="2800" dirty="0"/>
                    </a:p>
                  </a:txBody>
                  <a:tcPr/>
                </a:tc>
                <a:tc>
                  <a:txBody>
                    <a:bodyPr/>
                    <a:lstStyle/>
                    <a:p>
                      <a:r>
                        <a:rPr lang="en-US" sz="2800" dirty="0" smtClean="0"/>
                        <a:t>10</a:t>
                      </a:r>
                      <a:endParaRPr lang="en-US" sz="2800" dirty="0"/>
                    </a:p>
                  </a:txBody>
                  <a:tcPr/>
                </a:tc>
                <a:extLst>
                  <a:ext uri="{0D108BD9-81ED-4DB2-BD59-A6C34878D82A}">
                    <a16:rowId xmlns:a16="http://schemas.microsoft.com/office/drawing/2014/main" val="1238613825"/>
                  </a:ext>
                </a:extLst>
              </a:tr>
            </a:tbl>
          </a:graphicData>
        </a:graphic>
      </p:graphicFrame>
      <p:graphicFrame>
        <p:nvGraphicFramePr>
          <p:cNvPr id="5" name="Table 4"/>
          <p:cNvGraphicFramePr>
            <a:graphicFrameLocks noGrp="1"/>
          </p:cNvGraphicFramePr>
          <p:nvPr>
            <p:extLst/>
          </p:nvPr>
        </p:nvGraphicFramePr>
        <p:xfrm>
          <a:off x="9093203" y="1551823"/>
          <a:ext cx="1865086" cy="2499360"/>
        </p:xfrm>
        <a:graphic>
          <a:graphicData uri="http://schemas.openxmlformats.org/drawingml/2006/table">
            <a:tbl>
              <a:tblPr firstRow="1" bandRow="1">
                <a:tableStyleId>{5C22544A-7EE6-4342-B048-85BDC9FD1C3A}</a:tableStyleId>
              </a:tblPr>
              <a:tblGrid>
                <a:gridCol w="1865086">
                  <a:extLst>
                    <a:ext uri="{9D8B030D-6E8A-4147-A177-3AD203B41FA5}">
                      <a16:colId xmlns:a16="http://schemas.microsoft.com/office/drawing/2014/main" val="1690857953"/>
                    </a:ext>
                  </a:extLst>
                </a:gridCol>
              </a:tblGrid>
              <a:tr h="281820">
                <a:tc>
                  <a:txBody>
                    <a:bodyPr/>
                    <a:lstStyle/>
                    <a:p>
                      <a:r>
                        <a:rPr lang="en-US" sz="2800" dirty="0" smtClean="0"/>
                        <a:t>Percent</a:t>
                      </a:r>
                    </a:p>
                    <a:p>
                      <a:endParaRPr lang="en-US" sz="2800" dirty="0"/>
                    </a:p>
                  </a:txBody>
                  <a:tcPr/>
                </a:tc>
                <a:extLst>
                  <a:ext uri="{0D108BD9-81ED-4DB2-BD59-A6C34878D82A}">
                    <a16:rowId xmlns:a16="http://schemas.microsoft.com/office/drawing/2014/main" val="1257192004"/>
                  </a:ext>
                </a:extLst>
              </a:tr>
              <a:tr h="370840">
                <a:tc>
                  <a:txBody>
                    <a:bodyPr/>
                    <a:lstStyle/>
                    <a:p>
                      <a:r>
                        <a:rPr lang="en-US" sz="2800" dirty="0" smtClean="0"/>
                        <a:t>50%</a:t>
                      </a:r>
                      <a:endParaRPr lang="en-US" sz="2800" dirty="0"/>
                    </a:p>
                  </a:txBody>
                  <a:tcPr/>
                </a:tc>
                <a:extLst>
                  <a:ext uri="{0D108BD9-81ED-4DB2-BD59-A6C34878D82A}">
                    <a16:rowId xmlns:a16="http://schemas.microsoft.com/office/drawing/2014/main" val="1965330777"/>
                  </a:ext>
                </a:extLst>
              </a:tr>
              <a:tr h="370840">
                <a:tc>
                  <a:txBody>
                    <a:bodyPr/>
                    <a:lstStyle/>
                    <a:p>
                      <a:r>
                        <a:rPr lang="en-US" sz="2800" dirty="0" smtClean="0"/>
                        <a:t>33.3%</a:t>
                      </a:r>
                      <a:endParaRPr lang="en-US" sz="2800" dirty="0"/>
                    </a:p>
                  </a:txBody>
                  <a:tcPr/>
                </a:tc>
                <a:extLst>
                  <a:ext uri="{0D108BD9-81ED-4DB2-BD59-A6C34878D82A}">
                    <a16:rowId xmlns:a16="http://schemas.microsoft.com/office/drawing/2014/main" val="836727486"/>
                  </a:ext>
                </a:extLst>
              </a:tr>
              <a:tr h="370840">
                <a:tc>
                  <a:txBody>
                    <a:bodyPr/>
                    <a:lstStyle/>
                    <a:p>
                      <a:r>
                        <a:rPr lang="en-US" sz="2800" dirty="0" smtClean="0"/>
                        <a:t>33.3%</a:t>
                      </a:r>
                      <a:endParaRPr lang="en-US" sz="2800" dirty="0"/>
                    </a:p>
                  </a:txBody>
                  <a:tcPr/>
                </a:tc>
                <a:extLst>
                  <a:ext uri="{0D108BD9-81ED-4DB2-BD59-A6C34878D82A}">
                    <a16:rowId xmlns:a16="http://schemas.microsoft.com/office/drawing/2014/main" val="1238613825"/>
                  </a:ext>
                </a:extLst>
              </a:tr>
            </a:tbl>
          </a:graphicData>
        </a:graphic>
      </p:graphicFrame>
      <p:graphicFrame>
        <p:nvGraphicFramePr>
          <p:cNvPr id="6" name="Table 5"/>
          <p:cNvGraphicFramePr>
            <a:graphicFrameLocks noGrp="1"/>
          </p:cNvGraphicFramePr>
          <p:nvPr>
            <p:extLst/>
          </p:nvPr>
        </p:nvGraphicFramePr>
        <p:xfrm>
          <a:off x="9078686" y="1558551"/>
          <a:ext cx="1865086" cy="2499360"/>
        </p:xfrm>
        <a:graphic>
          <a:graphicData uri="http://schemas.openxmlformats.org/drawingml/2006/table">
            <a:tbl>
              <a:tblPr firstRow="1" bandRow="1">
                <a:tableStyleId>{5C22544A-7EE6-4342-B048-85BDC9FD1C3A}</a:tableStyleId>
              </a:tblPr>
              <a:tblGrid>
                <a:gridCol w="1865086">
                  <a:extLst>
                    <a:ext uri="{9D8B030D-6E8A-4147-A177-3AD203B41FA5}">
                      <a16:colId xmlns:a16="http://schemas.microsoft.com/office/drawing/2014/main" val="1690857953"/>
                    </a:ext>
                  </a:extLst>
                </a:gridCol>
              </a:tblGrid>
              <a:tr h="281820">
                <a:tc>
                  <a:txBody>
                    <a:bodyPr/>
                    <a:lstStyle/>
                    <a:p>
                      <a:r>
                        <a:rPr lang="en-US" sz="2800" dirty="0" smtClean="0"/>
                        <a:t>Percent</a:t>
                      </a:r>
                    </a:p>
                    <a:p>
                      <a:endParaRPr lang="en-US" sz="2800" dirty="0"/>
                    </a:p>
                  </a:txBody>
                  <a:tcPr/>
                </a:tc>
                <a:extLst>
                  <a:ext uri="{0D108BD9-81ED-4DB2-BD59-A6C34878D82A}">
                    <a16:rowId xmlns:a16="http://schemas.microsoft.com/office/drawing/2014/main" val="1257192004"/>
                  </a:ext>
                </a:extLst>
              </a:tr>
              <a:tr h="370840">
                <a:tc>
                  <a:txBody>
                    <a:bodyPr/>
                    <a:lstStyle/>
                    <a:p>
                      <a:r>
                        <a:rPr lang="en-US" sz="2800" dirty="0" smtClean="0"/>
                        <a:t>50%</a:t>
                      </a:r>
                      <a:endParaRPr lang="en-US" sz="2800" dirty="0"/>
                    </a:p>
                  </a:txBody>
                  <a:tcPr/>
                </a:tc>
                <a:extLst>
                  <a:ext uri="{0D108BD9-81ED-4DB2-BD59-A6C34878D82A}">
                    <a16:rowId xmlns:a16="http://schemas.microsoft.com/office/drawing/2014/main" val="1965330777"/>
                  </a:ext>
                </a:extLst>
              </a:tr>
              <a:tr h="370840">
                <a:tc>
                  <a:txBody>
                    <a:bodyPr/>
                    <a:lstStyle/>
                    <a:p>
                      <a:r>
                        <a:rPr lang="en-US" sz="2800" dirty="0" smtClean="0"/>
                        <a:t>33.3%</a:t>
                      </a:r>
                      <a:endParaRPr lang="en-US" sz="2800" dirty="0"/>
                    </a:p>
                  </a:txBody>
                  <a:tcPr/>
                </a:tc>
                <a:extLst>
                  <a:ext uri="{0D108BD9-81ED-4DB2-BD59-A6C34878D82A}">
                    <a16:rowId xmlns:a16="http://schemas.microsoft.com/office/drawing/2014/main" val="836727486"/>
                  </a:ext>
                </a:extLst>
              </a:tr>
              <a:tr h="370840">
                <a:tc>
                  <a:txBody>
                    <a:bodyPr/>
                    <a:lstStyle/>
                    <a:p>
                      <a:r>
                        <a:rPr lang="en-US" sz="2800" dirty="0" smtClean="0"/>
                        <a:t>16.7%</a:t>
                      </a:r>
                      <a:endParaRPr lang="en-US" sz="2800" dirty="0"/>
                    </a:p>
                  </a:txBody>
                  <a:tcPr/>
                </a:tc>
                <a:extLst>
                  <a:ext uri="{0D108BD9-81ED-4DB2-BD59-A6C34878D82A}">
                    <a16:rowId xmlns:a16="http://schemas.microsoft.com/office/drawing/2014/main" val="1238613825"/>
                  </a:ext>
                </a:extLst>
              </a:tr>
            </a:tbl>
          </a:graphicData>
        </a:graphic>
      </p:graphicFrame>
      <p:sp>
        <p:nvSpPr>
          <p:cNvPr id="8" name="Title 1"/>
          <p:cNvSpPr>
            <a:spLocks noGrp="1"/>
          </p:cNvSpPr>
          <p:nvPr>
            <p:ph type="title"/>
          </p:nvPr>
        </p:nvSpPr>
        <p:spPr>
          <a:xfrm>
            <a:off x="0" y="133771"/>
            <a:ext cx="12192000" cy="1325563"/>
          </a:xfrm>
        </p:spPr>
        <p:txBody>
          <a:bodyPr/>
          <a:lstStyle/>
          <a:p>
            <a:pPr algn="ctr"/>
            <a:r>
              <a:rPr lang="en-US" dirty="0" smtClean="0"/>
              <a:t>How can I determine if an answer is plausible?</a:t>
            </a:r>
            <a:endParaRPr lang="en-US" dirty="0"/>
          </a:p>
        </p:txBody>
      </p:sp>
    </p:spTree>
    <p:extLst>
      <p:ext uri="{BB962C8B-B14F-4D97-AF65-F5344CB8AC3E}">
        <p14:creationId xmlns:p14="http://schemas.microsoft.com/office/powerpoint/2010/main" val="313190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500" fill="hold"/>
                                        <p:tgtEl>
                                          <p:spTgt spid="3">
                                            <p:txEl>
                                              <p:pRg st="6" end="6"/>
                                            </p:txEl>
                                          </p:spTgt>
                                        </p:tgtEl>
                                      </p:cBhvr>
                                      <p:by x="150000" y="150000"/>
                                    </p:animScale>
                                  </p:childTnLst>
                                </p:cTn>
                              </p:par>
                              <p:par>
                                <p:cTn id="7" presetID="19" presetClass="emph" presetSubtype="0" fill="hold" grpId="0" nodeType="withEffect">
                                  <p:stCondLst>
                                    <p:cond delay="0"/>
                                  </p:stCondLst>
                                  <p:childTnLst>
                                    <p:animClr clrSpc="rgb" dir="cw">
                                      <p:cBhvr override="childStyle">
                                        <p:cTn id="8" dur="500" fill="hold"/>
                                        <p:tgtEl>
                                          <p:spTgt spid="3">
                                            <p:txEl>
                                              <p:pRg st="6" end="6"/>
                                            </p:txEl>
                                          </p:spTgt>
                                        </p:tgtEl>
                                        <p:attrNameLst>
                                          <p:attrName>style.color</p:attrName>
                                        </p:attrNameLst>
                                      </p:cBhvr>
                                      <p:to>
                                        <a:schemeClr val="accent2"/>
                                      </p:to>
                                    </p:animClr>
                                    <p:animClr clrSpc="rgb" dir="cw">
                                      <p:cBhvr>
                                        <p:cTn id="9" dur="500" fill="hold"/>
                                        <p:tgtEl>
                                          <p:spTgt spid="3">
                                            <p:txEl>
                                              <p:pRg st="6" end="6"/>
                                            </p:txEl>
                                          </p:spTgt>
                                        </p:tgtEl>
                                        <p:attrNameLst>
                                          <p:attrName>fillcolor</p:attrName>
                                        </p:attrNameLst>
                                      </p:cBhvr>
                                      <p:to>
                                        <a:schemeClr val="accent2"/>
                                      </p:to>
                                    </p:animClr>
                                    <p:set>
                                      <p:cBhvr>
                                        <p:cTn id="10" dur="500" fill="hold"/>
                                        <p:tgtEl>
                                          <p:spTgt spid="3">
                                            <p:txEl>
                                              <p:pRg st="6" end="6"/>
                                            </p:txEl>
                                          </p:spTgt>
                                        </p:tgtEl>
                                        <p:attrNameLst>
                                          <p:attrName>fill.type</p:attrName>
                                        </p:attrNameLst>
                                      </p:cBhvr>
                                      <p:to>
                                        <p:strVal val="solid"/>
                                      </p:to>
                                    </p:set>
                                    <p:set>
                                      <p:cBhvr>
                                        <p:cTn id="11" dur="500" fill="hold"/>
                                        <p:tgtEl>
                                          <p:spTgt spid="3">
                                            <p:txEl>
                                              <p:pRg st="6" end="6"/>
                                            </p:txEl>
                                          </p:spTgt>
                                        </p:tgtEl>
                                        <p:attrNameLst>
                                          <p:attrName>fill.on</p:attrName>
                                        </p:attrNameLst>
                                      </p:cBhvr>
                                      <p:to>
                                        <p:strVal val="tru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par>
                                <p:cTn id="24" presetID="1" presetClass="exit" presetSubtype="0" fill="hold" nodeType="withEffect">
                                  <p:stCondLst>
                                    <p:cond delay="0"/>
                                  </p:stCondLst>
                                  <p:childTnLst>
                                    <p:set>
                                      <p:cBhvr>
                                        <p:cTn id="25"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558551"/>
            <a:ext cx="3744686" cy="4840741"/>
          </a:xfrm>
        </p:spPr>
        <p:txBody>
          <a:bodyPr>
            <a:normAutofit fontScale="92500" lnSpcReduction="20000"/>
          </a:bodyPr>
          <a:lstStyle/>
          <a:p>
            <a:pPr marL="0" indent="0">
              <a:buNone/>
            </a:pPr>
            <a:r>
              <a:rPr lang="en-US" b="1" dirty="0" smtClean="0"/>
              <a:t>Units and Scale</a:t>
            </a:r>
          </a:p>
          <a:p>
            <a:pPr marL="0" indent="0">
              <a:buNone/>
            </a:pPr>
            <a:endParaRPr lang="en-US" b="1" dirty="0"/>
          </a:p>
          <a:p>
            <a:pPr marL="0" indent="0">
              <a:buNone/>
            </a:pPr>
            <a:r>
              <a:rPr lang="en-US" b="1" dirty="0" smtClean="0"/>
              <a:t>Averages</a:t>
            </a:r>
          </a:p>
          <a:p>
            <a:pPr marL="0" indent="0">
              <a:buNone/>
            </a:pPr>
            <a:endParaRPr lang="en-US" b="1" dirty="0" smtClean="0"/>
          </a:p>
          <a:p>
            <a:pPr marL="0" indent="0">
              <a:buNone/>
            </a:pPr>
            <a:r>
              <a:rPr lang="en-US" b="1" dirty="0" smtClean="0"/>
              <a:t>Direction of Changes</a:t>
            </a:r>
          </a:p>
          <a:p>
            <a:pPr marL="0" indent="0">
              <a:buNone/>
            </a:pPr>
            <a:endParaRPr lang="en-US" b="1" dirty="0"/>
          </a:p>
          <a:p>
            <a:pPr marL="0" indent="0">
              <a:buNone/>
            </a:pPr>
            <a:r>
              <a:rPr lang="en-US" b="1" dirty="0" smtClean="0"/>
              <a:t>Does It Add Up?</a:t>
            </a:r>
          </a:p>
          <a:p>
            <a:pPr marL="0" indent="0">
              <a:buNone/>
            </a:pPr>
            <a:endParaRPr lang="en-US" b="1" dirty="0" smtClean="0"/>
          </a:p>
          <a:p>
            <a:pPr marL="0" indent="0">
              <a:buNone/>
            </a:pPr>
            <a:r>
              <a:rPr lang="en-US" b="1" dirty="0" smtClean="0"/>
              <a:t>Convert to more comfortable measures</a:t>
            </a:r>
          </a:p>
          <a:p>
            <a:pPr marL="0" indent="0">
              <a:buNone/>
            </a:pPr>
            <a:endParaRPr lang="en-US" b="1" dirty="0"/>
          </a:p>
          <a:p>
            <a:pPr marL="0" indent="0">
              <a:buNone/>
            </a:pPr>
            <a:r>
              <a:rPr lang="en-US" b="1" dirty="0"/>
              <a:t>Compare to what you </a:t>
            </a:r>
            <a:r>
              <a:rPr lang="en-US" b="1" dirty="0" smtClean="0"/>
              <a:t>see</a:t>
            </a:r>
          </a:p>
          <a:p>
            <a:pPr marL="0" indent="0">
              <a:buNone/>
            </a:pPr>
            <a:endParaRPr lang="en-US" b="1" dirty="0" smtClean="0"/>
          </a:p>
        </p:txBody>
      </p:sp>
      <p:pic>
        <p:nvPicPr>
          <p:cNvPr id="4" name="Picture 3"/>
          <p:cNvPicPr>
            <a:picLocks noChangeAspect="1"/>
          </p:cNvPicPr>
          <p:nvPr/>
        </p:nvPicPr>
        <p:blipFill>
          <a:blip r:embed="rId3"/>
          <a:stretch>
            <a:fillRect/>
          </a:stretch>
        </p:blipFill>
        <p:spPr>
          <a:xfrm>
            <a:off x="4888662" y="1362693"/>
            <a:ext cx="7047027" cy="4114800"/>
          </a:xfrm>
          <a:prstGeom prst="rect">
            <a:avLst/>
          </a:prstGeom>
        </p:spPr>
      </p:pic>
      <p:pic>
        <p:nvPicPr>
          <p:cNvPr id="5" name="Picture 4"/>
          <p:cNvPicPr>
            <a:picLocks noChangeAspect="1"/>
          </p:cNvPicPr>
          <p:nvPr/>
        </p:nvPicPr>
        <p:blipFill>
          <a:blip r:embed="rId4"/>
          <a:stretch>
            <a:fillRect/>
          </a:stretch>
        </p:blipFill>
        <p:spPr>
          <a:xfrm>
            <a:off x="4802444" y="1338881"/>
            <a:ext cx="7133245" cy="4114800"/>
          </a:xfrm>
          <a:prstGeom prst="rect">
            <a:avLst/>
          </a:prstGeom>
        </p:spPr>
      </p:pic>
      <p:sp>
        <p:nvSpPr>
          <p:cNvPr id="7" name="Title 1"/>
          <p:cNvSpPr>
            <a:spLocks noGrp="1"/>
          </p:cNvSpPr>
          <p:nvPr>
            <p:ph type="title"/>
          </p:nvPr>
        </p:nvSpPr>
        <p:spPr>
          <a:xfrm>
            <a:off x="0" y="133771"/>
            <a:ext cx="12192000" cy="1325563"/>
          </a:xfrm>
        </p:spPr>
        <p:txBody>
          <a:bodyPr/>
          <a:lstStyle/>
          <a:p>
            <a:pPr algn="ctr"/>
            <a:r>
              <a:rPr lang="en-US" dirty="0" smtClean="0"/>
              <a:t>How can I determine if an answer is plausible?</a:t>
            </a:r>
            <a:endParaRPr lang="en-US" dirty="0"/>
          </a:p>
        </p:txBody>
      </p:sp>
    </p:spTree>
    <p:extLst>
      <p:ext uri="{BB962C8B-B14F-4D97-AF65-F5344CB8AC3E}">
        <p14:creationId xmlns:p14="http://schemas.microsoft.com/office/powerpoint/2010/main" val="2449538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nodeType="withEffect">
                                  <p:stCondLst>
                                    <p:cond delay="0"/>
                                  </p:stCondLst>
                                  <p:childTnLst>
                                    <p:animClr clrSpc="rgb" dir="cw">
                                      <p:cBhvr override="childStyle">
                                        <p:cTn id="6" dur="500" fill="hold"/>
                                        <p:tgtEl>
                                          <p:spTgt spid="3">
                                            <p:txEl>
                                              <p:pRg st="10" end="10"/>
                                            </p:txEl>
                                          </p:spTgt>
                                        </p:tgtEl>
                                        <p:attrNameLst>
                                          <p:attrName>style.color</p:attrName>
                                        </p:attrNameLst>
                                      </p:cBhvr>
                                      <p:to>
                                        <a:schemeClr val="accent2"/>
                                      </p:to>
                                    </p:animClr>
                                    <p:animClr clrSpc="rgb" dir="cw">
                                      <p:cBhvr>
                                        <p:cTn id="7" dur="500" fill="hold"/>
                                        <p:tgtEl>
                                          <p:spTgt spid="3">
                                            <p:txEl>
                                              <p:pRg st="10" end="10"/>
                                            </p:txEl>
                                          </p:spTgt>
                                        </p:tgtEl>
                                        <p:attrNameLst>
                                          <p:attrName>fillcolor</p:attrName>
                                        </p:attrNameLst>
                                      </p:cBhvr>
                                      <p:to>
                                        <a:schemeClr val="accent2"/>
                                      </p:to>
                                    </p:animClr>
                                    <p:set>
                                      <p:cBhvr>
                                        <p:cTn id="8" dur="500" fill="hold"/>
                                        <p:tgtEl>
                                          <p:spTgt spid="3">
                                            <p:txEl>
                                              <p:pRg st="10" end="10"/>
                                            </p:txEl>
                                          </p:spTgt>
                                        </p:tgtEl>
                                        <p:attrNameLst>
                                          <p:attrName>fill.type</p:attrName>
                                        </p:attrNameLst>
                                      </p:cBhvr>
                                      <p:to>
                                        <p:strVal val="solid"/>
                                      </p:to>
                                    </p:set>
                                    <p:set>
                                      <p:cBhvr>
                                        <p:cTn id="9" dur="500" fill="hold"/>
                                        <p:tgtEl>
                                          <p:spTgt spid="3">
                                            <p:txEl>
                                              <p:pRg st="10" end="10"/>
                                            </p:txEl>
                                          </p:spTgt>
                                        </p:tgtEl>
                                        <p:attrNameLst>
                                          <p:attrName>fill.on</p:attrName>
                                        </p:attrNameLst>
                                      </p:cBhvr>
                                      <p:to>
                                        <p:strVal val="true"/>
                                      </p:to>
                                    </p:set>
                                  </p:childTnLst>
                                </p:cTn>
                              </p:par>
                              <p:par>
                                <p:cTn id="10" presetID="6" presetClass="emph" presetSubtype="0" fill="hold" nodeType="withEffect">
                                  <p:stCondLst>
                                    <p:cond delay="0"/>
                                  </p:stCondLst>
                                  <p:childTnLst>
                                    <p:animScale>
                                      <p:cBhvr>
                                        <p:cTn id="11" dur="500" fill="hold"/>
                                        <p:tgtEl>
                                          <p:spTgt spid="3">
                                            <p:txEl>
                                              <p:pRg st="10" end="10"/>
                                            </p:txEl>
                                          </p:spTgt>
                                        </p:tgtEl>
                                      </p:cBhvr>
                                      <p:by x="150000" y="150000"/>
                                    </p:animScale>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In groups of 3-4 people:</a:t>
            </a:r>
            <a:endParaRPr lang="en-US" dirty="0"/>
          </a:p>
        </p:txBody>
      </p:sp>
      <p:sp>
        <p:nvSpPr>
          <p:cNvPr id="3" name="Content Placeholder 2"/>
          <p:cNvSpPr>
            <a:spLocks noGrp="1"/>
          </p:cNvSpPr>
          <p:nvPr>
            <p:ph idx="1"/>
          </p:nvPr>
        </p:nvSpPr>
        <p:spPr>
          <a:xfrm>
            <a:off x="838200" y="1498294"/>
            <a:ext cx="11049000" cy="4678669"/>
          </a:xfrm>
        </p:spPr>
        <p:txBody>
          <a:bodyPr>
            <a:normAutofit fontScale="85000" lnSpcReduction="20000"/>
          </a:bodyPr>
          <a:lstStyle/>
          <a:p>
            <a:r>
              <a:rPr lang="en-US" sz="3600" dirty="0" smtClean="0"/>
              <a:t>Read the “But How Do I Know if I’m Right?” handout and complete the student activity section on pages 2-3.</a:t>
            </a:r>
          </a:p>
          <a:p>
            <a:endParaRPr lang="en-US" sz="3600" dirty="0" smtClean="0"/>
          </a:p>
          <a:p>
            <a:r>
              <a:rPr lang="en-US" sz="3600" dirty="0" smtClean="0"/>
              <a:t>For each practice, discuss:</a:t>
            </a:r>
            <a:endParaRPr lang="en-US" sz="3600" dirty="0"/>
          </a:p>
          <a:p>
            <a:pPr lvl="1"/>
            <a:r>
              <a:rPr lang="en-US" sz="3200" dirty="0"/>
              <a:t>Is this a reasonable answer?  Why or why not?  </a:t>
            </a:r>
          </a:p>
          <a:p>
            <a:endParaRPr lang="en-US" sz="3600" dirty="0"/>
          </a:p>
          <a:p>
            <a:pPr lvl="1"/>
            <a:r>
              <a:rPr lang="en-US" sz="3200" dirty="0"/>
              <a:t>Which of the suggested strategies did you use?  Or did you use a new strategy?</a:t>
            </a:r>
          </a:p>
          <a:p>
            <a:endParaRPr lang="en-US" sz="3600" dirty="0"/>
          </a:p>
          <a:p>
            <a:pPr lvl="1"/>
            <a:r>
              <a:rPr lang="en-US" sz="3200" dirty="0"/>
              <a:t>Please don’t redo the calculations (why</a:t>
            </a:r>
            <a:r>
              <a:rPr lang="en-US" sz="3200" dirty="0" smtClean="0"/>
              <a:t>?)</a:t>
            </a:r>
          </a:p>
          <a:p>
            <a:pPr lvl="1"/>
            <a:endParaRPr lang="en-US" sz="3200" b="1" dirty="0"/>
          </a:p>
          <a:p>
            <a:pPr lvl="1"/>
            <a:r>
              <a:rPr lang="en-US" sz="3200" b="1" dirty="0" smtClean="0"/>
              <a:t>Absolutely no calculators!!  : )</a:t>
            </a:r>
            <a:endParaRPr lang="en-US" sz="3200" b="1" dirty="0"/>
          </a:p>
          <a:p>
            <a:endParaRPr lang="en-US" sz="3600" dirty="0"/>
          </a:p>
        </p:txBody>
      </p:sp>
    </p:spTree>
    <p:extLst>
      <p:ext uri="{BB962C8B-B14F-4D97-AF65-F5344CB8AC3E}">
        <p14:creationId xmlns:p14="http://schemas.microsoft.com/office/powerpoint/2010/main" val="297872728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Answer checking: key points</a:t>
            </a:r>
            <a:endParaRPr lang="en-US" dirty="0"/>
          </a:p>
        </p:txBody>
      </p:sp>
      <p:sp>
        <p:nvSpPr>
          <p:cNvPr id="3" name="Content Placeholder 2"/>
          <p:cNvSpPr>
            <a:spLocks noGrp="1"/>
          </p:cNvSpPr>
          <p:nvPr>
            <p:ph idx="1"/>
          </p:nvPr>
        </p:nvSpPr>
        <p:spPr>
          <a:xfrm>
            <a:off x="838200" y="1553379"/>
            <a:ext cx="10515600" cy="4711720"/>
          </a:xfrm>
        </p:spPr>
        <p:txBody>
          <a:bodyPr>
            <a:normAutofit lnSpcReduction="10000"/>
          </a:bodyPr>
          <a:lstStyle/>
          <a:p>
            <a:r>
              <a:rPr lang="en-US" dirty="0" smtClean="0"/>
              <a:t>Try many different methods to check your answers</a:t>
            </a:r>
          </a:p>
          <a:p>
            <a:endParaRPr lang="en-US" sz="1000" dirty="0" smtClean="0"/>
          </a:p>
          <a:p>
            <a:r>
              <a:rPr lang="en-US" dirty="0" smtClean="0"/>
              <a:t>Be proud of the mistakes you catch!  You have just had more brain activity (which leads to more neuron growth) than someone who didn’t make or catch a mistake.</a:t>
            </a:r>
          </a:p>
          <a:p>
            <a:endParaRPr lang="en-US" sz="1000" dirty="0" smtClean="0"/>
          </a:p>
          <a:p>
            <a:r>
              <a:rPr lang="en-US" dirty="0" smtClean="0"/>
              <a:t>Taking a moment to ‘turn on your common sense’ can sometimes help reduce your math anxiety…your frontal cortex is driving instead of your brain stem (aka “lizard brain”).</a:t>
            </a:r>
          </a:p>
          <a:p>
            <a:endParaRPr lang="en-US" sz="1000" dirty="0" smtClean="0"/>
          </a:p>
          <a:p>
            <a:r>
              <a:rPr lang="en-US" dirty="0" smtClean="0"/>
              <a:t>Answer checking is a habit—it might feel slow or non-intuitive at first, but when you practice it enough, it becomes automatic.</a:t>
            </a:r>
            <a:endParaRPr lang="en-US" dirty="0"/>
          </a:p>
        </p:txBody>
      </p:sp>
    </p:spTree>
    <p:extLst>
      <p:ext uri="{BB962C8B-B14F-4D97-AF65-F5344CB8AC3E}">
        <p14:creationId xmlns:p14="http://schemas.microsoft.com/office/powerpoint/2010/main" val="3478354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340" y="-170511"/>
            <a:ext cx="10515600" cy="1325563"/>
          </a:xfrm>
        </p:spPr>
        <p:txBody>
          <a:bodyPr/>
          <a:lstStyle/>
          <a:p>
            <a:r>
              <a:rPr lang="en-US" dirty="0" smtClean="0"/>
              <a:t>Math anxiety: What’s next?</a:t>
            </a:r>
            <a:endParaRPr lang="en-US" dirty="0"/>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6202680" y="6118860"/>
            <a:ext cx="5918200" cy="685800"/>
          </a:xfrm>
          <a:prstGeom prst="rect">
            <a:avLst/>
          </a:prstGeom>
        </p:spPr>
      </p:pic>
      <p:sp>
        <p:nvSpPr>
          <p:cNvPr id="7" name="Content Placeholder 2"/>
          <p:cNvSpPr txBox="1">
            <a:spLocks/>
          </p:cNvSpPr>
          <p:nvPr/>
        </p:nvSpPr>
        <p:spPr>
          <a:xfrm>
            <a:off x="290340" y="968613"/>
            <a:ext cx="11302847" cy="53597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endParaRPr lang="en-US" dirty="0"/>
          </a:p>
          <a:p>
            <a:pPr marL="514350" indent="-514350">
              <a:buFont typeface="+mj-lt"/>
              <a:buAutoNum type="arabicPeriod"/>
            </a:pPr>
            <a:r>
              <a:rPr lang="en-US" sz="3600" dirty="0" smtClean="0"/>
              <a:t>Commit to putting in the work, and recognize that it won’t be easy or an instant change.</a:t>
            </a: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4764" r="33209" b="13585"/>
          <a:stretch/>
        </p:blipFill>
        <p:spPr>
          <a:xfrm>
            <a:off x="1346600" y="2691245"/>
            <a:ext cx="2754884" cy="3770515"/>
          </a:xfrm>
          <a:prstGeom prst="rect">
            <a:avLst/>
          </a:prstGeom>
        </p:spPr>
      </p:pic>
      <p:sp>
        <p:nvSpPr>
          <p:cNvPr id="5" name="TextBox 4"/>
          <p:cNvSpPr txBox="1"/>
          <p:nvPr/>
        </p:nvSpPr>
        <p:spPr>
          <a:xfrm>
            <a:off x="1346600" y="6444333"/>
            <a:ext cx="4336472" cy="369332"/>
          </a:xfrm>
          <a:prstGeom prst="rect">
            <a:avLst/>
          </a:prstGeom>
          <a:noFill/>
        </p:spPr>
        <p:txBody>
          <a:bodyPr wrap="square" rtlCol="0">
            <a:spAutoFit/>
          </a:bodyPr>
          <a:lstStyle/>
          <a:p>
            <a:r>
              <a:rPr lang="en-US" dirty="0" smtClean="0"/>
              <a:t>Image: Wikimedia commons</a:t>
            </a:r>
            <a:endParaRPr lang="en-US" dirty="0"/>
          </a:p>
        </p:txBody>
      </p:sp>
    </p:spTree>
    <p:extLst>
      <p:ext uri="{BB962C8B-B14F-4D97-AF65-F5344CB8AC3E}">
        <p14:creationId xmlns:p14="http://schemas.microsoft.com/office/powerpoint/2010/main" val="14698433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340" y="-170511"/>
            <a:ext cx="10515600" cy="1325563"/>
          </a:xfrm>
        </p:spPr>
        <p:txBody>
          <a:bodyPr/>
          <a:lstStyle/>
          <a:p>
            <a:r>
              <a:rPr lang="en-US" dirty="0" smtClean="0"/>
              <a:t>Math anxiety: What’s next?</a:t>
            </a:r>
            <a:endParaRPr lang="en-US" dirty="0"/>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6202680" y="6118860"/>
            <a:ext cx="5918200" cy="685800"/>
          </a:xfrm>
          <a:prstGeom prst="rect">
            <a:avLst/>
          </a:prstGeom>
        </p:spPr>
      </p:pic>
      <p:sp>
        <p:nvSpPr>
          <p:cNvPr id="7" name="Content Placeholder 2"/>
          <p:cNvSpPr txBox="1">
            <a:spLocks/>
          </p:cNvSpPr>
          <p:nvPr/>
        </p:nvSpPr>
        <p:spPr>
          <a:xfrm>
            <a:off x="290340" y="968613"/>
            <a:ext cx="11302847" cy="53597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dirty="0" smtClean="0"/>
              <a:t>Commit to putting in the hard work</a:t>
            </a:r>
          </a:p>
          <a:p>
            <a:pPr marL="514350" indent="-514350">
              <a:buFont typeface="+mj-lt"/>
              <a:buAutoNum type="arabicPeriod"/>
            </a:pPr>
            <a:endParaRPr lang="en-US" dirty="0" smtClean="0"/>
          </a:p>
        </p:txBody>
      </p:sp>
    </p:spTree>
    <p:extLst>
      <p:ext uri="{BB962C8B-B14F-4D97-AF65-F5344CB8AC3E}">
        <p14:creationId xmlns:p14="http://schemas.microsoft.com/office/powerpoint/2010/main" val="248678316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340" y="-170511"/>
            <a:ext cx="10515600" cy="1325563"/>
          </a:xfrm>
        </p:spPr>
        <p:txBody>
          <a:bodyPr/>
          <a:lstStyle/>
          <a:p>
            <a:r>
              <a:rPr lang="en-US" dirty="0" smtClean="0"/>
              <a:t>Math anxiety: What’s next?</a:t>
            </a:r>
            <a:endParaRPr lang="en-US" dirty="0"/>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6202680" y="6118860"/>
            <a:ext cx="5918200" cy="685800"/>
          </a:xfrm>
          <a:prstGeom prst="rect">
            <a:avLst/>
          </a:prstGeom>
        </p:spPr>
      </p:pic>
      <p:sp>
        <p:nvSpPr>
          <p:cNvPr id="7" name="Content Placeholder 2"/>
          <p:cNvSpPr txBox="1">
            <a:spLocks/>
          </p:cNvSpPr>
          <p:nvPr/>
        </p:nvSpPr>
        <p:spPr>
          <a:xfrm>
            <a:off x="290340" y="968613"/>
            <a:ext cx="11302847" cy="53597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dirty="0" smtClean="0"/>
              <a:t>Commit to putting in the hard work</a:t>
            </a:r>
          </a:p>
          <a:p>
            <a:pPr marL="514350" indent="-514350">
              <a:buFont typeface="+mj-lt"/>
              <a:buAutoNum type="arabicPeriod"/>
            </a:pPr>
            <a:endParaRPr lang="en-US" dirty="0"/>
          </a:p>
          <a:p>
            <a:pPr marL="514350" indent="-514350">
              <a:buFont typeface="+mj-lt"/>
              <a:buAutoNum type="arabicPeriod"/>
            </a:pPr>
            <a:r>
              <a:rPr lang="en-US" sz="3600" dirty="0" smtClean="0"/>
              <a:t>Adopt </a:t>
            </a:r>
            <a:r>
              <a:rPr lang="en-US" sz="3600" dirty="0"/>
              <a:t>a growth mindset—pay attention to the ways you (and your friends!) talk about studying and quantitative content.   Make sure your habits match the talk—are you actually practicing?  </a:t>
            </a:r>
          </a:p>
          <a:p>
            <a:pPr marL="514350" indent="-514350">
              <a:buFont typeface="+mj-lt"/>
              <a:buAutoNum type="arabicPeriod"/>
            </a:pPr>
            <a:endParaRPr lang="en-US" dirty="0" smtClean="0"/>
          </a:p>
          <a:p>
            <a:pPr marL="514350" indent="-514350">
              <a:buFont typeface="+mj-lt"/>
              <a:buAutoNum type="arabicPeriod"/>
            </a:pPr>
            <a:endParaRPr lang="en-US" dirty="0" smtClean="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500" y="4094018"/>
            <a:ext cx="3771900" cy="2514599"/>
          </a:xfrm>
          <a:prstGeom prst="rect">
            <a:avLst/>
          </a:prstGeom>
        </p:spPr>
      </p:pic>
    </p:spTree>
    <p:extLst>
      <p:ext uri="{BB962C8B-B14F-4D97-AF65-F5344CB8AC3E}">
        <p14:creationId xmlns:p14="http://schemas.microsoft.com/office/powerpoint/2010/main" val="132886530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340" y="-170511"/>
            <a:ext cx="10515600" cy="1325563"/>
          </a:xfrm>
        </p:spPr>
        <p:txBody>
          <a:bodyPr/>
          <a:lstStyle/>
          <a:p>
            <a:r>
              <a:rPr lang="en-US" dirty="0" smtClean="0"/>
              <a:t>Math anxiety: What’s next?</a:t>
            </a:r>
            <a:endParaRPr lang="en-US" dirty="0"/>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6202680" y="6118860"/>
            <a:ext cx="5918200" cy="685800"/>
          </a:xfrm>
          <a:prstGeom prst="rect">
            <a:avLst/>
          </a:prstGeom>
        </p:spPr>
      </p:pic>
      <p:sp>
        <p:nvSpPr>
          <p:cNvPr id="7" name="Content Placeholder 2"/>
          <p:cNvSpPr txBox="1">
            <a:spLocks/>
          </p:cNvSpPr>
          <p:nvPr/>
        </p:nvSpPr>
        <p:spPr>
          <a:xfrm>
            <a:off x="290340" y="968613"/>
            <a:ext cx="11302847" cy="53597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dirty="0" smtClean="0"/>
              <a:t>Commit to putting in the hard work</a:t>
            </a:r>
          </a:p>
          <a:p>
            <a:pPr marL="514350" indent="-514350">
              <a:buFont typeface="+mj-lt"/>
              <a:buAutoNum type="arabicPeriod"/>
            </a:pPr>
            <a:r>
              <a:rPr lang="en-US" dirty="0"/>
              <a:t>Adopt a growth </a:t>
            </a:r>
            <a:r>
              <a:rPr lang="en-US" dirty="0" smtClean="0"/>
              <a:t>mindset in talk and habits</a:t>
            </a:r>
          </a:p>
          <a:p>
            <a:pPr marL="514350" indent="-514350">
              <a:buFont typeface="+mj-lt"/>
              <a:buAutoNum type="arabicPeriod"/>
            </a:pPr>
            <a:endParaRPr lang="en-US" dirty="0" smtClean="0"/>
          </a:p>
          <a:p>
            <a:pPr marL="514350" indent="-514350">
              <a:buFont typeface="+mj-lt"/>
              <a:buAutoNum type="arabicPeriod"/>
            </a:pPr>
            <a:endParaRPr lang="en-US" dirty="0" smtClean="0"/>
          </a:p>
        </p:txBody>
      </p:sp>
    </p:spTree>
    <p:extLst>
      <p:ext uri="{BB962C8B-B14F-4D97-AF65-F5344CB8AC3E}">
        <p14:creationId xmlns:p14="http://schemas.microsoft.com/office/powerpoint/2010/main" val="68604735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340" y="-170511"/>
            <a:ext cx="10515600" cy="1325563"/>
          </a:xfrm>
        </p:spPr>
        <p:txBody>
          <a:bodyPr/>
          <a:lstStyle/>
          <a:p>
            <a:r>
              <a:rPr lang="en-US" dirty="0" smtClean="0"/>
              <a:t>Math anxiety: What’s next?</a:t>
            </a:r>
            <a:endParaRPr lang="en-US" dirty="0"/>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6202680" y="6118860"/>
            <a:ext cx="5918200" cy="685800"/>
          </a:xfrm>
          <a:prstGeom prst="rect">
            <a:avLst/>
          </a:prstGeom>
        </p:spPr>
      </p:pic>
      <p:sp>
        <p:nvSpPr>
          <p:cNvPr id="7" name="Content Placeholder 2"/>
          <p:cNvSpPr txBox="1">
            <a:spLocks/>
          </p:cNvSpPr>
          <p:nvPr/>
        </p:nvSpPr>
        <p:spPr>
          <a:xfrm>
            <a:off x="290341" y="968613"/>
            <a:ext cx="6983296" cy="53597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dirty="0" smtClean="0"/>
              <a:t>Commit to putting in the hard work</a:t>
            </a:r>
          </a:p>
          <a:p>
            <a:pPr marL="514350" indent="-514350">
              <a:buFont typeface="+mj-lt"/>
              <a:buAutoNum type="arabicPeriod"/>
            </a:pPr>
            <a:r>
              <a:rPr lang="en-US" dirty="0"/>
              <a:t>Adopt a growth </a:t>
            </a:r>
            <a:r>
              <a:rPr lang="en-US" dirty="0" smtClean="0"/>
              <a:t>mindset in talk and habits</a:t>
            </a:r>
          </a:p>
          <a:p>
            <a:pPr marL="514350" indent="-514350">
              <a:buFont typeface="+mj-lt"/>
              <a:buAutoNum type="arabicPeriod"/>
            </a:pPr>
            <a:endParaRPr lang="en-US" dirty="0" smtClean="0"/>
          </a:p>
          <a:p>
            <a:pPr marL="514350" indent="-514350">
              <a:buFont typeface="+mj-lt"/>
              <a:buAutoNum type="arabicPeriod"/>
            </a:pPr>
            <a:r>
              <a:rPr lang="en-US" sz="3600" dirty="0"/>
              <a:t>Recognize that you might be ahead of some of your </a:t>
            </a:r>
            <a:r>
              <a:rPr lang="en-US" sz="3600" dirty="0" smtClean="0"/>
              <a:t>professors here…don’t </a:t>
            </a:r>
            <a:r>
              <a:rPr lang="en-US" sz="3600" dirty="0"/>
              <a:t>get discouraged if a professor has a fixed mindset or tells you that you lack the ‘talent’ for something.  </a:t>
            </a:r>
            <a:r>
              <a:rPr lang="en-US" sz="3600" dirty="0" smtClean="0"/>
              <a:t>Scientific research says that they are wrong!</a:t>
            </a:r>
            <a:endParaRPr lang="en-US" sz="3600" dirty="0"/>
          </a:p>
          <a:p>
            <a:pPr marL="514350" indent="-514350">
              <a:buFont typeface="+mj-lt"/>
              <a:buAutoNum type="arabicPeriod"/>
            </a:pPr>
            <a:endParaRPr lang="en-US" dirty="0" smtClean="0"/>
          </a:p>
          <a:p>
            <a:pPr marL="514350" indent="-514350">
              <a:buFont typeface="+mj-lt"/>
              <a:buAutoNum type="arabicPeriod"/>
            </a:pPr>
            <a:endParaRPr lang="en-US" dirty="0" smtClean="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0982" y="1924682"/>
            <a:ext cx="2941925" cy="3846567"/>
          </a:xfrm>
          <a:prstGeom prst="rect">
            <a:avLst/>
          </a:prstGeom>
        </p:spPr>
      </p:pic>
    </p:spTree>
    <p:extLst>
      <p:ext uri="{BB962C8B-B14F-4D97-AF65-F5344CB8AC3E}">
        <p14:creationId xmlns:p14="http://schemas.microsoft.com/office/powerpoint/2010/main" val="421637924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340" y="-170511"/>
            <a:ext cx="10515600" cy="1325563"/>
          </a:xfrm>
        </p:spPr>
        <p:txBody>
          <a:bodyPr/>
          <a:lstStyle/>
          <a:p>
            <a:r>
              <a:rPr lang="en-US" dirty="0" smtClean="0"/>
              <a:t>Math anxiety: What’s next?</a:t>
            </a:r>
            <a:endParaRPr lang="en-US" dirty="0"/>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6202680" y="6118860"/>
            <a:ext cx="5918200" cy="685800"/>
          </a:xfrm>
          <a:prstGeom prst="rect">
            <a:avLst/>
          </a:prstGeom>
        </p:spPr>
      </p:pic>
      <p:sp>
        <p:nvSpPr>
          <p:cNvPr id="7" name="Content Placeholder 2"/>
          <p:cNvSpPr txBox="1">
            <a:spLocks/>
          </p:cNvSpPr>
          <p:nvPr/>
        </p:nvSpPr>
        <p:spPr>
          <a:xfrm>
            <a:off x="290340" y="968613"/>
            <a:ext cx="11302847" cy="53597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dirty="0" smtClean="0"/>
              <a:t>Commit to putting in the hard work</a:t>
            </a:r>
          </a:p>
          <a:p>
            <a:pPr marL="514350" indent="-514350">
              <a:buFont typeface="+mj-lt"/>
              <a:buAutoNum type="arabicPeriod"/>
            </a:pPr>
            <a:r>
              <a:rPr lang="en-US" dirty="0"/>
              <a:t>Adopt a growth </a:t>
            </a:r>
            <a:r>
              <a:rPr lang="en-US" dirty="0" smtClean="0"/>
              <a:t>mindset in talk and habits</a:t>
            </a:r>
          </a:p>
          <a:p>
            <a:pPr marL="514350" indent="-514350">
              <a:buFont typeface="+mj-lt"/>
              <a:buAutoNum type="arabicPeriod"/>
            </a:pPr>
            <a:r>
              <a:rPr lang="en-US" dirty="0" smtClean="0"/>
              <a:t>Don’t get discouraged by fixed mindset comments from others</a:t>
            </a:r>
          </a:p>
          <a:p>
            <a:pPr marL="514350" indent="-514350">
              <a:buFont typeface="+mj-lt"/>
              <a:buAutoNum type="arabicPeriod"/>
            </a:pPr>
            <a:endParaRPr lang="en-US" dirty="0" smtClean="0"/>
          </a:p>
        </p:txBody>
      </p:sp>
    </p:spTree>
    <p:extLst>
      <p:ext uri="{BB962C8B-B14F-4D97-AF65-F5344CB8AC3E}">
        <p14:creationId xmlns:p14="http://schemas.microsoft.com/office/powerpoint/2010/main" val="20515683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24" y="65417"/>
            <a:ext cx="11591925" cy="1325563"/>
          </a:xfrm>
        </p:spPr>
        <p:txBody>
          <a:bodyPr/>
          <a:lstStyle/>
          <a:p>
            <a:r>
              <a:rPr lang="en-US" dirty="0" smtClean="0"/>
              <a:t>In the brain, math anxiety looks like physical pain!</a:t>
            </a:r>
            <a:endParaRPr lang="en-US" dirty="0"/>
          </a:p>
        </p:txBody>
      </p:sp>
      <p:sp>
        <p:nvSpPr>
          <p:cNvPr id="18" name="TextBox 17"/>
          <p:cNvSpPr txBox="1"/>
          <p:nvPr/>
        </p:nvSpPr>
        <p:spPr>
          <a:xfrm>
            <a:off x="838200" y="6246630"/>
            <a:ext cx="3695046" cy="369332"/>
          </a:xfrm>
          <a:prstGeom prst="rect">
            <a:avLst/>
          </a:prstGeom>
          <a:noFill/>
        </p:spPr>
        <p:txBody>
          <a:bodyPr wrap="square" rtlCol="0">
            <a:spAutoFit/>
          </a:bodyPr>
          <a:lstStyle/>
          <a:p>
            <a:r>
              <a:rPr lang="en-US" dirty="0" smtClean="0"/>
              <a:t>Figure from Lyons and </a:t>
            </a:r>
            <a:r>
              <a:rPr lang="en-US" dirty="0" err="1" smtClean="0"/>
              <a:t>Beilock</a:t>
            </a:r>
            <a:r>
              <a:rPr lang="en-US" dirty="0" smtClean="0"/>
              <a:t> 2011</a:t>
            </a:r>
            <a:endParaRPr lang="en-US" dirty="0"/>
          </a:p>
        </p:txBody>
      </p:sp>
      <p:pic>
        <p:nvPicPr>
          <p:cNvPr id="19" name="Picture 18"/>
          <p:cNvPicPr/>
          <p:nvPr/>
        </p:nvPicPr>
        <p:blipFill>
          <a:blip r:embed="rId3" cstate="print">
            <a:extLst>
              <a:ext uri="{28A0092B-C50C-407E-A947-70E740481C1C}">
                <a14:useLocalDpi xmlns:a14="http://schemas.microsoft.com/office/drawing/2010/main" val="0"/>
              </a:ext>
            </a:extLst>
          </a:blip>
          <a:stretch>
            <a:fillRect/>
          </a:stretch>
        </p:blipFill>
        <p:spPr>
          <a:xfrm>
            <a:off x="6202680" y="6118860"/>
            <a:ext cx="5918200" cy="685800"/>
          </a:xfrm>
          <a:prstGeom prst="rect">
            <a:avLst/>
          </a:prstGeom>
        </p:spPr>
      </p:pic>
      <p:pic>
        <p:nvPicPr>
          <p:cNvPr id="6" name="Picture 2" descr="Figure 1.  Whole-brain and ROI regression result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519"/>
          <a:stretch/>
        </p:blipFill>
        <p:spPr bwMode="auto">
          <a:xfrm>
            <a:off x="4329113" y="1880183"/>
            <a:ext cx="4051405" cy="395513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2" descr="Figure 1.  Whole-brain and ROI regression result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67291"/>
          <a:stretch/>
        </p:blipFill>
        <p:spPr bwMode="auto">
          <a:xfrm>
            <a:off x="1060735" y="1724407"/>
            <a:ext cx="2120942" cy="3955132"/>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3431546" y="-350994"/>
            <a:ext cx="492443" cy="6186309"/>
          </a:xfrm>
          <a:prstGeom prst="rect">
            <a:avLst/>
          </a:prstGeom>
          <a:noFill/>
        </p:spPr>
        <p:txBody>
          <a:bodyPr vert="vert270" wrap="square" rtlCol="0">
            <a:spAutoFit/>
          </a:bodyPr>
          <a:lstStyle/>
          <a:p>
            <a:r>
              <a:rPr lang="en-US" sz="2000" b="1" dirty="0" smtClean="0"/>
              <a:t>Higher activity with higher math anxiety</a:t>
            </a:r>
            <a:endParaRPr lang="en-US" sz="2000" b="1" dirty="0"/>
          </a:p>
        </p:txBody>
      </p:sp>
      <p:cxnSp>
        <p:nvCxnSpPr>
          <p:cNvPr id="8" name="Straight Arrow Connector 7"/>
          <p:cNvCxnSpPr/>
          <p:nvPr/>
        </p:nvCxnSpPr>
        <p:spPr>
          <a:xfrm flipV="1">
            <a:off x="4082824" y="1724407"/>
            <a:ext cx="33051" cy="4110908"/>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13" idx="1"/>
          </p:cNvCxnSpPr>
          <p:nvPr/>
        </p:nvCxnSpPr>
        <p:spPr>
          <a:xfrm flipH="1">
            <a:off x="7691046" y="2044098"/>
            <a:ext cx="974024" cy="898098"/>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665070" y="1844043"/>
            <a:ext cx="3145971" cy="400110"/>
          </a:xfrm>
          <a:prstGeom prst="rect">
            <a:avLst/>
          </a:prstGeom>
          <a:solidFill>
            <a:srgbClr val="E46C0A"/>
          </a:solidFill>
        </p:spPr>
        <p:txBody>
          <a:bodyPr wrap="square" rtlCol="0">
            <a:spAutoFit/>
          </a:bodyPr>
          <a:lstStyle/>
          <a:p>
            <a:r>
              <a:rPr lang="en-US" sz="2000" b="1" dirty="0" smtClean="0"/>
              <a:t>Thinking about doing math</a:t>
            </a:r>
            <a:endParaRPr lang="en-US" sz="2000" b="1" dirty="0"/>
          </a:p>
        </p:txBody>
      </p:sp>
      <p:sp>
        <p:nvSpPr>
          <p:cNvPr id="14" name="TextBox 13"/>
          <p:cNvSpPr txBox="1"/>
          <p:nvPr/>
        </p:nvSpPr>
        <p:spPr>
          <a:xfrm>
            <a:off x="8762600" y="2850135"/>
            <a:ext cx="2788101" cy="400110"/>
          </a:xfrm>
          <a:prstGeom prst="rect">
            <a:avLst/>
          </a:prstGeom>
          <a:solidFill>
            <a:srgbClr val="F3C299"/>
          </a:solidFill>
        </p:spPr>
        <p:txBody>
          <a:bodyPr wrap="square" rtlCol="0">
            <a:spAutoFit/>
          </a:bodyPr>
          <a:lstStyle/>
          <a:p>
            <a:r>
              <a:rPr lang="en-US" sz="2000" b="1" dirty="0"/>
              <a:t>Actually doing math</a:t>
            </a:r>
          </a:p>
        </p:txBody>
      </p:sp>
      <p:cxnSp>
        <p:nvCxnSpPr>
          <p:cNvPr id="15" name="Straight Arrow Connector 14"/>
          <p:cNvCxnSpPr>
            <a:stCxn id="14" idx="1"/>
          </p:cNvCxnSpPr>
          <p:nvPr/>
        </p:nvCxnSpPr>
        <p:spPr>
          <a:xfrm flipH="1">
            <a:off x="7815263" y="3050190"/>
            <a:ext cx="947337" cy="898123"/>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314681" y="1137472"/>
            <a:ext cx="5459167" cy="461665"/>
          </a:xfrm>
          <a:prstGeom prst="rect">
            <a:avLst/>
          </a:prstGeom>
          <a:noFill/>
        </p:spPr>
        <p:txBody>
          <a:bodyPr wrap="square" rtlCol="0">
            <a:spAutoFit/>
          </a:bodyPr>
          <a:lstStyle/>
          <a:p>
            <a:r>
              <a:rPr lang="en-US" sz="2400" b="1" dirty="0" smtClean="0"/>
              <a:t>Brain areas associated with threat /pain</a:t>
            </a:r>
            <a:endParaRPr lang="en-US" sz="2400" b="1" dirty="0"/>
          </a:p>
        </p:txBody>
      </p:sp>
      <p:sp>
        <p:nvSpPr>
          <p:cNvPr id="17" name="Right Brace 16"/>
          <p:cNvSpPr/>
          <p:nvPr/>
        </p:nvSpPr>
        <p:spPr>
          <a:xfrm rot="16200000">
            <a:off x="6163093" y="-45592"/>
            <a:ext cx="454759" cy="3739219"/>
          </a:xfrm>
          <a:prstGeom prst="rightBrace">
            <a:avLst>
              <a:gd name="adj1" fmla="val 8333"/>
              <a:gd name="adj2" fmla="val 51318"/>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16538412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340" y="-170511"/>
            <a:ext cx="10515600" cy="1325563"/>
          </a:xfrm>
        </p:spPr>
        <p:txBody>
          <a:bodyPr/>
          <a:lstStyle/>
          <a:p>
            <a:r>
              <a:rPr lang="en-US" dirty="0" smtClean="0"/>
              <a:t>Math anxiety: What’s next?</a:t>
            </a:r>
            <a:endParaRPr lang="en-US" dirty="0"/>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6202680" y="6118860"/>
            <a:ext cx="5918200" cy="685800"/>
          </a:xfrm>
          <a:prstGeom prst="rect">
            <a:avLst/>
          </a:prstGeom>
        </p:spPr>
      </p:pic>
      <p:sp>
        <p:nvSpPr>
          <p:cNvPr id="7" name="Content Placeholder 2"/>
          <p:cNvSpPr txBox="1">
            <a:spLocks/>
          </p:cNvSpPr>
          <p:nvPr/>
        </p:nvSpPr>
        <p:spPr>
          <a:xfrm>
            <a:off x="290340" y="968613"/>
            <a:ext cx="11830540" cy="53597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dirty="0" smtClean="0"/>
              <a:t>Commit to putting in the hard work</a:t>
            </a:r>
          </a:p>
          <a:p>
            <a:pPr marL="514350" indent="-514350">
              <a:buFont typeface="+mj-lt"/>
              <a:buAutoNum type="arabicPeriod"/>
            </a:pPr>
            <a:r>
              <a:rPr lang="en-US" dirty="0"/>
              <a:t>Adopt a growth </a:t>
            </a:r>
            <a:r>
              <a:rPr lang="en-US" dirty="0" smtClean="0"/>
              <a:t>mindset in talk and habits</a:t>
            </a:r>
          </a:p>
          <a:p>
            <a:pPr marL="514350" indent="-514350">
              <a:buFont typeface="+mj-lt"/>
              <a:buAutoNum type="arabicPeriod"/>
            </a:pPr>
            <a:r>
              <a:rPr lang="en-US" dirty="0" smtClean="0"/>
              <a:t>Don’t get discouraged by fixed mindset comments from others</a:t>
            </a:r>
          </a:p>
          <a:p>
            <a:pPr marL="514350" indent="-514350">
              <a:buFont typeface="+mj-lt"/>
              <a:buAutoNum type="arabicPeriod"/>
            </a:pPr>
            <a:endParaRPr lang="en-US" dirty="0" smtClean="0"/>
          </a:p>
          <a:p>
            <a:pPr marL="514350" indent="-514350">
              <a:buFont typeface="+mj-lt"/>
              <a:buAutoNum type="arabicPeriod"/>
            </a:pPr>
            <a:r>
              <a:rPr lang="en-US" sz="3600" dirty="0" smtClean="0"/>
              <a:t>Try </a:t>
            </a:r>
            <a:r>
              <a:rPr lang="en-US" sz="3600" dirty="0"/>
              <a:t>using some of the answer checking strategies when working on homework, labs, </a:t>
            </a:r>
            <a:r>
              <a:rPr lang="en-US" sz="3600" dirty="0" smtClean="0"/>
              <a:t>exams, or </a:t>
            </a:r>
            <a:r>
              <a:rPr lang="en-US" sz="3600" dirty="0"/>
              <a:t>your own research.</a:t>
            </a:r>
          </a:p>
          <a:p>
            <a:pPr marL="514350" indent="-514350">
              <a:buFont typeface="+mj-lt"/>
              <a:buAutoNum type="arabicPeriod"/>
            </a:pPr>
            <a:endParaRPr lang="en-US" dirty="0" smtClean="0"/>
          </a:p>
          <a:p>
            <a:pPr marL="514350" indent="-514350">
              <a:buFont typeface="+mj-lt"/>
              <a:buAutoNum type="arabicPeriod"/>
            </a:pPr>
            <a:endParaRPr lang="en-US" dirty="0" smtClean="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1552" y="4356006"/>
            <a:ext cx="3337319" cy="2210483"/>
          </a:xfrm>
          <a:prstGeom prst="rect">
            <a:avLst/>
          </a:prstGeom>
        </p:spPr>
      </p:pic>
    </p:spTree>
    <p:extLst>
      <p:ext uri="{BB962C8B-B14F-4D97-AF65-F5344CB8AC3E}">
        <p14:creationId xmlns:p14="http://schemas.microsoft.com/office/powerpoint/2010/main" val="161748749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340" y="-170511"/>
            <a:ext cx="10515600" cy="1325563"/>
          </a:xfrm>
        </p:spPr>
        <p:txBody>
          <a:bodyPr/>
          <a:lstStyle/>
          <a:p>
            <a:r>
              <a:rPr lang="en-US" dirty="0" smtClean="0"/>
              <a:t>Math anxiety: What’s next?</a:t>
            </a:r>
            <a:endParaRPr lang="en-US" dirty="0"/>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6202680" y="6118860"/>
            <a:ext cx="5918200" cy="685800"/>
          </a:xfrm>
          <a:prstGeom prst="rect">
            <a:avLst/>
          </a:prstGeom>
        </p:spPr>
      </p:pic>
      <p:sp>
        <p:nvSpPr>
          <p:cNvPr id="7" name="Content Placeholder 2"/>
          <p:cNvSpPr txBox="1">
            <a:spLocks/>
          </p:cNvSpPr>
          <p:nvPr/>
        </p:nvSpPr>
        <p:spPr>
          <a:xfrm>
            <a:off x="290340" y="1260764"/>
            <a:ext cx="11302847" cy="50675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sz="3600" dirty="0" smtClean="0"/>
              <a:t>Commit to putting in the hard work</a:t>
            </a:r>
          </a:p>
          <a:p>
            <a:pPr marL="514350" indent="-514350">
              <a:buFont typeface="+mj-lt"/>
              <a:buAutoNum type="arabicPeriod"/>
            </a:pPr>
            <a:r>
              <a:rPr lang="en-US" sz="3600" dirty="0"/>
              <a:t>Adopt a growth </a:t>
            </a:r>
            <a:r>
              <a:rPr lang="en-US" sz="3600" dirty="0" smtClean="0"/>
              <a:t>mindset in talk and habits</a:t>
            </a:r>
          </a:p>
          <a:p>
            <a:pPr marL="514350" indent="-514350">
              <a:buFont typeface="+mj-lt"/>
              <a:buAutoNum type="arabicPeriod"/>
            </a:pPr>
            <a:r>
              <a:rPr lang="en-US" sz="3600" dirty="0" smtClean="0"/>
              <a:t>Don’t get discouraged by fixed mindset comments from others</a:t>
            </a:r>
          </a:p>
          <a:p>
            <a:pPr marL="514350" indent="-514350">
              <a:buFont typeface="+mj-lt"/>
              <a:buAutoNum type="arabicPeriod"/>
            </a:pPr>
            <a:r>
              <a:rPr lang="en-US" sz="3600" dirty="0" smtClean="0"/>
              <a:t>Try practicing answer </a:t>
            </a:r>
            <a:r>
              <a:rPr lang="en-US" sz="3600" dirty="0"/>
              <a:t>checking strategies </a:t>
            </a:r>
            <a:r>
              <a:rPr lang="en-US" sz="3600" dirty="0" smtClean="0"/>
              <a:t>on your own</a:t>
            </a:r>
            <a:endParaRPr lang="en-US" dirty="0" smtClean="0"/>
          </a:p>
        </p:txBody>
      </p:sp>
    </p:spTree>
    <p:extLst>
      <p:ext uri="{BB962C8B-B14F-4D97-AF65-F5344CB8AC3E}">
        <p14:creationId xmlns:p14="http://schemas.microsoft.com/office/powerpoint/2010/main" val="212136012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9716119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1494843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24" y="65417"/>
            <a:ext cx="11591925" cy="1325563"/>
          </a:xfrm>
        </p:spPr>
        <p:txBody>
          <a:bodyPr/>
          <a:lstStyle/>
          <a:p>
            <a:r>
              <a:rPr lang="en-US" dirty="0" smtClean="0"/>
              <a:t>In the brain, math anxiety looks like physical pain!</a:t>
            </a:r>
            <a:endParaRPr lang="en-US" dirty="0"/>
          </a:p>
        </p:txBody>
      </p:sp>
      <p:sp>
        <p:nvSpPr>
          <p:cNvPr id="18" name="TextBox 17"/>
          <p:cNvSpPr txBox="1"/>
          <p:nvPr/>
        </p:nvSpPr>
        <p:spPr>
          <a:xfrm>
            <a:off x="838200" y="6246630"/>
            <a:ext cx="3695046" cy="369332"/>
          </a:xfrm>
          <a:prstGeom prst="rect">
            <a:avLst/>
          </a:prstGeom>
          <a:noFill/>
        </p:spPr>
        <p:txBody>
          <a:bodyPr wrap="square" rtlCol="0">
            <a:spAutoFit/>
          </a:bodyPr>
          <a:lstStyle/>
          <a:p>
            <a:r>
              <a:rPr lang="en-US" dirty="0" smtClean="0"/>
              <a:t>Figure from Lyons and </a:t>
            </a:r>
            <a:r>
              <a:rPr lang="en-US" dirty="0" err="1" smtClean="0"/>
              <a:t>Beilock</a:t>
            </a:r>
            <a:r>
              <a:rPr lang="en-US" dirty="0" smtClean="0"/>
              <a:t> 2011</a:t>
            </a:r>
            <a:endParaRPr lang="en-US" dirty="0"/>
          </a:p>
        </p:txBody>
      </p:sp>
      <p:pic>
        <p:nvPicPr>
          <p:cNvPr id="19" name="Picture 18"/>
          <p:cNvPicPr/>
          <p:nvPr/>
        </p:nvPicPr>
        <p:blipFill>
          <a:blip r:embed="rId3" cstate="print">
            <a:extLst>
              <a:ext uri="{28A0092B-C50C-407E-A947-70E740481C1C}">
                <a14:useLocalDpi xmlns:a14="http://schemas.microsoft.com/office/drawing/2010/main" val="0"/>
              </a:ext>
            </a:extLst>
          </a:blip>
          <a:stretch>
            <a:fillRect/>
          </a:stretch>
        </p:blipFill>
        <p:spPr>
          <a:xfrm>
            <a:off x="6202680" y="6118860"/>
            <a:ext cx="5918200" cy="685800"/>
          </a:xfrm>
          <a:prstGeom prst="rect">
            <a:avLst/>
          </a:prstGeom>
        </p:spPr>
      </p:pic>
      <p:pic>
        <p:nvPicPr>
          <p:cNvPr id="6" name="Picture 2" descr="Figure 1.  Whole-brain and ROI regression result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519"/>
          <a:stretch/>
        </p:blipFill>
        <p:spPr bwMode="auto">
          <a:xfrm>
            <a:off x="4329113" y="1880183"/>
            <a:ext cx="4051405" cy="395513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2" descr="Figure 1.  Whole-brain and ROI regression result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67291"/>
          <a:stretch/>
        </p:blipFill>
        <p:spPr bwMode="auto">
          <a:xfrm>
            <a:off x="1060735" y="1724407"/>
            <a:ext cx="2120942" cy="3955132"/>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3431546" y="-350994"/>
            <a:ext cx="492443" cy="6186309"/>
          </a:xfrm>
          <a:prstGeom prst="rect">
            <a:avLst/>
          </a:prstGeom>
          <a:noFill/>
        </p:spPr>
        <p:txBody>
          <a:bodyPr vert="vert270" wrap="square" rtlCol="0">
            <a:spAutoFit/>
          </a:bodyPr>
          <a:lstStyle/>
          <a:p>
            <a:r>
              <a:rPr lang="en-US" sz="2000" b="1" dirty="0" smtClean="0"/>
              <a:t>Higher activity with higher math anxiety</a:t>
            </a:r>
            <a:endParaRPr lang="en-US" sz="2000" b="1" dirty="0"/>
          </a:p>
        </p:txBody>
      </p:sp>
      <p:cxnSp>
        <p:nvCxnSpPr>
          <p:cNvPr id="8" name="Straight Arrow Connector 7"/>
          <p:cNvCxnSpPr/>
          <p:nvPr/>
        </p:nvCxnSpPr>
        <p:spPr>
          <a:xfrm flipV="1">
            <a:off x="4082824" y="1724407"/>
            <a:ext cx="33051" cy="4110908"/>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13" idx="1"/>
          </p:cNvCxnSpPr>
          <p:nvPr/>
        </p:nvCxnSpPr>
        <p:spPr>
          <a:xfrm flipH="1">
            <a:off x="7691046" y="2044098"/>
            <a:ext cx="974024" cy="898098"/>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665070" y="1844043"/>
            <a:ext cx="3145971" cy="400110"/>
          </a:xfrm>
          <a:prstGeom prst="rect">
            <a:avLst/>
          </a:prstGeom>
          <a:solidFill>
            <a:srgbClr val="E46C0A"/>
          </a:solidFill>
        </p:spPr>
        <p:txBody>
          <a:bodyPr wrap="square" rtlCol="0">
            <a:spAutoFit/>
          </a:bodyPr>
          <a:lstStyle/>
          <a:p>
            <a:r>
              <a:rPr lang="en-US" sz="2000" b="1" dirty="0" smtClean="0"/>
              <a:t>Thinking about doing math</a:t>
            </a:r>
            <a:endParaRPr lang="en-US" sz="2000" b="1" dirty="0"/>
          </a:p>
        </p:txBody>
      </p:sp>
      <p:sp>
        <p:nvSpPr>
          <p:cNvPr id="14" name="TextBox 13"/>
          <p:cNvSpPr txBox="1"/>
          <p:nvPr/>
        </p:nvSpPr>
        <p:spPr>
          <a:xfrm>
            <a:off x="8762600" y="2850135"/>
            <a:ext cx="2788101" cy="400110"/>
          </a:xfrm>
          <a:prstGeom prst="rect">
            <a:avLst/>
          </a:prstGeom>
          <a:solidFill>
            <a:srgbClr val="F3C299"/>
          </a:solidFill>
        </p:spPr>
        <p:txBody>
          <a:bodyPr wrap="square" rtlCol="0">
            <a:spAutoFit/>
          </a:bodyPr>
          <a:lstStyle/>
          <a:p>
            <a:r>
              <a:rPr lang="en-US" sz="2000" b="1" dirty="0"/>
              <a:t>Actually doing math</a:t>
            </a:r>
          </a:p>
        </p:txBody>
      </p:sp>
      <p:cxnSp>
        <p:nvCxnSpPr>
          <p:cNvPr id="15" name="Straight Arrow Connector 14"/>
          <p:cNvCxnSpPr>
            <a:stCxn id="14" idx="1"/>
          </p:cNvCxnSpPr>
          <p:nvPr/>
        </p:nvCxnSpPr>
        <p:spPr>
          <a:xfrm flipH="1">
            <a:off x="7815263" y="3050190"/>
            <a:ext cx="947337" cy="898123"/>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589348" y="3561527"/>
            <a:ext cx="3911600" cy="2308324"/>
          </a:xfrm>
          <a:prstGeom prst="rect">
            <a:avLst/>
          </a:prstGeom>
          <a:noFill/>
        </p:spPr>
        <p:txBody>
          <a:bodyPr wrap="square" rtlCol="0">
            <a:spAutoFit/>
          </a:bodyPr>
          <a:lstStyle/>
          <a:p>
            <a:r>
              <a:rPr lang="en-US" sz="3600" b="1" dirty="0" smtClean="0"/>
              <a:t>Want to make the pain stop?  </a:t>
            </a:r>
          </a:p>
          <a:p>
            <a:r>
              <a:rPr lang="en-US" sz="3600" b="1" dirty="0" smtClean="0"/>
              <a:t>Start doing the math!</a:t>
            </a:r>
            <a:endParaRPr lang="en-US" sz="3600" b="1" dirty="0"/>
          </a:p>
        </p:txBody>
      </p:sp>
      <p:sp>
        <p:nvSpPr>
          <p:cNvPr id="17" name="TextBox 16"/>
          <p:cNvSpPr txBox="1"/>
          <p:nvPr/>
        </p:nvSpPr>
        <p:spPr>
          <a:xfrm>
            <a:off x="4314681" y="1137472"/>
            <a:ext cx="5459167" cy="461665"/>
          </a:xfrm>
          <a:prstGeom prst="rect">
            <a:avLst/>
          </a:prstGeom>
          <a:noFill/>
        </p:spPr>
        <p:txBody>
          <a:bodyPr wrap="square" rtlCol="0">
            <a:spAutoFit/>
          </a:bodyPr>
          <a:lstStyle/>
          <a:p>
            <a:r>
              <a:rPr lang="en-US" sz="2400" b="1" dirty="0" smtClean="0"/>
              <a:t>Brain areas associated with threat /pain</a:t>
            </a:r>
            <a:endParaRPr lang="en-US" sz="2400" b="1" dirty="0"/>
          </a:p>
        </p:txBody>
      </p:sp>
      <p:sp>
        <p:nvSpPr>
          <p:cNvPr id="20" name="Right Brace 19"/>
          <p:cNvSpPr/>
          <p:nvPr/>
        </p:nvSpPr>
        <p:spPr>
          <a:xfrm rot="16200000">
            <a:off x="6163093" y="-45592"/>
            <a:ext cx="454759" cy="3739219"/>
          </a:xfrm>
          <a:prstGeom prst="rightBrace">
            <a:avLst>
              <a:gd name="adj1" fmla="val 8333"/>
              <a:gd name="adj2" fmla="val 51318"/>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57092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7"/>
          <p:cNvSpPr>
            <a:spLocks noGrp="1"/>
          </p:cNvSpPr>
          <p:nvPr>
            <p:ph type="title"/>
          </p:nvPr>
        </p:nvSpPr>
        <p:spPr>
          <a:xfrm>
            <a:off x="499533" y="302932"/>
            <a:ext cx="11260667" cy="994172"/>
          </a:xfrm>
        </p:spPr>
        <p:txBody>
          <a:bodyPr>
            <a:normAutofit fontScale="90000"/>
          </a:bodyPr>
          <a:lstStyle/>
          <a:p>
            <a:r>
              <a:rPr lang="en-US" dirty="0" smtClean="0"/>
              <a:t>Math anxiety: how does it affect you as a biology student? </a:t>
            </a:r>
            <a:endParaRPr lang="en-US" dirty="0"/>
          </a:p>
        </p:txBody>
      </p:sp>
      <p:sp>
        <p:nvSpPr>
          <p:cNvPr id="7" name="Content Placeholder 9"/>
          <p:cNvSpPr>
            <a:spLocks noGrp="1"/>
          </p:cNvSpPr>
          <p:nvPr>
            <p:ph idx="1"/>
          </p:nvPr>
        </p:nvSpPr>
        <p:spPr>
          <a:xfrm>
            <a:off x="671520" y="1816723"/>
            <a:ext cx="4754379" cy="4720856"/>
          </a:xfrm>
        </p:spPr>
        <p:txBody>
          <a:bodyPr>
            <a:normAutofit/>
          </a:bodyPr>
          <a:lstStyle/>
          <a:p>
            <a:r>
              <a:rPr lang="en-US" dirty="0" smtClean="0"/>
              <a:t>Decreases math performance by reducing working memory </a:t>
            </a:r>
            <a:r>
              <a:rPr lang="en-US" dirty="0"/>
              <a:t>(Faust et al. 1996, Ashcraft and Kirk 2001)</a:t>
            </a:r>
            <a:endParaRPr lang="en-US" dirty="0" smtClean="0"/>
          </a:p>
          <a:p>
            <a:endParaRPr lang="en-US" dirty="0" smtClean="0"/>
          </a:p>
          <a:p>
            <a:r>
              <a:rPr lang="en-US" dirty="0" smtClean="0"/>
              <a:t>If you are </a:t>
            </a:r>
            <a:r>
              <a:rPr lang="en-US" u="sng" dirty="0" smtClean="0"/>
              <a:t>preoccupied</a:t>
            </a:r>
            <a:r>
              <a:rPr lang="en-US" dirty="0" smtClean="0"/>
              <a:t> with fear of quantitative tasks, this distracts you from the biology</a:t>
            </a:r>
          </a:p>
          <a:p>
            <a:endParaRPr lang="en-US" dirty="0" smtClean="0"/>
          </a:p>
        </p:txBody>
      </p:sp>
      <p:pic>
        <p:nvPicPr>
          <p:cNvPr id="5" name="Picture 4" descr="https://s-media-cache-ak0.pinimg.com/736x/2a/66/ac/2a66acfdd713e7fc176e030f1e5bdb9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4911" y="1701209"/>
            <a:ext cx="4761956" cy="3600822"/>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p:cNvPicPr/>
          <p:nvPr/>
        </p:nvPicPr>
        <p:blipFill>
          <a:blip r:embed="rId4" cstate="print">
            <a:extLst>
              <a:ext uri="{28A0092B-C50C-407E-A947-70E740481C1C}">
                <a14:useLocalDpi xmlns:a14="http://schemas.microsoft.com/office/drawing/2010/main" val="0"/>
              </a:ext>
            </a:extLst>
          </a:blip>
          <a:stretch>
            <a:fillRect/>
          </a:stretch>
        </p:blipFill>
        <p:spPr>
          <a:xfrm>
            <a:off x="6202680" y="6118860"/>
            <a:ext cx="5918200" cy="685800"/>
          </a:xfrm>
          <a:prstGeom prst="rect">
            <a:avLst/>
          </a:prstGeom>
        </p:spPr>
      </p:pic>
    </p:spTree>
    <p:extLst>
      <p:ext uri="{BB962C8B-B14F-4D97-AF65-F5344CB8AC3E}">
        <p14:creationId xmlns:p14="http://schemas.microsoft.com/office/powerpoint/2010/main" val="37470987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7"/>
          <p:cNvSpPr>
            <a:spLocks noGrp="1"/>
          </p:cNvSpPr>
          <p:nvPr>
            <p:ph type="title"/>
          </p:nvPr>
        </p:nvSpPr>
        <p:spPr>
          <a:xfrm>
            <a:off x="499533" y="302932"/>
            <a:ext cx="11260667" cy="994172"/>
          </a:xfrm>
        </p:spPr>
        <p:txBody>
          <a:bodyPr>
            <a:normAutofit/>
          </a:bodyPr>
          <a:lstStyle/>
          <a:p>
            <a:r>
              <a:rPr lang="en-US" dirty="0" smtClean="0"/>
              <a:t>Math anxiety: what can you do about it? </a:t>
            </a:r>
            <a:endParaRPr lang="en-US" dirty="0"/>
          </a:p>
        </p:txBody>
      </p:sp>
      <p:sp>
        <p:nvSpPr>
          <p:cNvPr id="7" name="Content Placeholder 9"/>
          <p:cNvSpPr>
            <a:spLocks noGrp="1"/>
          </p:cNvSpPr>
          <p:nvPr>
            <p:ph idx="1"/>
          </p:nvPr>
        </p:nvSpPr>
        <p:spPr>
          <a:xfrm>
            <a:off x="671520" y="1816723"/>
            <a:ext cx="10744625" cy="4720856"/>
          </a:xfrm>
        </p:spPr>
        <p:txBody>
          <a:bodyPr>
            <a:normAutofit/>
          </a:bodyPr>
          <a:lstStyle/>
          <a:p>
            <a:r>
              <a:rPr lang="en-US" dirty="0" smtClean="0"/>
              <a:t>Very simple techniques can reduce or eliminate math anxiety</a:t>
            </a:r>
          </a:p>
          <a:p>
            <a:endParaRPr lang="en-US" dirty="0" smtClean="0"/>
          </a:p>
          <a:p>
            <a:r>
              <a:rPr lang="en-US" dirty="0" smtClean="0"/>
              <a:t>Removing the anxiety will improve your math performance even before you learn any new math </a:t>
            </a:r>
            <a:r>
              <a:rPr lang="en-US" dirty="0"/>
              <a:t>(</a:t>
            </a:r>
            <a:r>
              <a:rPr lang="en-US" dirty="0" err="1"/>
              <a:t>Hembree</a:t>
            </a:r>
            <a:r>
              <a:rPr lang="en-US" dirty="0"/>
              <a:t> 1990</a:t>
            </a:r>
            <a:r>
              <a:rPr lang="en-US" dirty="0" smtClean="0"/>
              <a:t>)!</a:t>
            </a:r>
          </a:p>
          <a:p>
            <a:endParaRPr lang="en-US" dirty="0"/>
          </a:p>
          <a:p>
            <a:r>
              <a:rPr lang="en-US" dirty="0" smtClean="0"/>
              <a:t>Lots of (the right kind of) practice: learning new ways to effectively practice your number sense can help with both math anxiety and math skills</a:t>
            </a:r>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6202680" y="6118860"/>
            <a:ext cx="5918200" cy="685800"/>
          </a:xfrm>
          <a:prstGeom prst="rect">
            <a:avLst/>
          </a:prstGeom>
        </p:spPr>
      </p:pic>
    </p:spTree>
    <p:extLst>
      <p:ext uri="{BB962C8B-B14F-4D97-AF65-F5344CB8AC3E}">
        <p14:creationId xmlns:p14="http://schemas.microsoft.com/office/powerpoint/2010/main" val="29166941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BIOMAAP activities: an example</a:t>
            </a:r>
            <a:endParaRPr lang="en-US" dirty="0"/>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6202680" y="6118860"/>
            <a:ext cx="5918200" cy="685800"/>
          </a:xfrm>
          <a:prstGeom prst="rect">
            <a:avLst/>
          </a:prstGeom>
        </p:spPr>
      </p:pic>
      <p:sp>
        <p:nvSpPr>
          <p:cNvPr id="5" name="Content Placeholder 2"/>
          <p:cNvSpPr>
            <a:spLocks noGrp="1"/>
          </p:cNvSpPr>
          <p:nvPr>
            <p:ph idx="1"/>
          </p:nvPr>
        </p:nvSpPr>
        <p:spPr>
          <a:xfrm>
            <a:off x="838200" y="1825625"/>
            <a:ext cx="10515600" cy="4351338"/>
          </a:xfrm>
        </p:spPr>
        <p:txBody>
          <a:bodyPr>
            <a:normAutofit/>
          </a:bodyPr>
          <a:lstStyle/>
          <a:p>
            <a:pPr marL="0" indent="0">
              <a:buNone/>
            </a:pPr>
            <a:r>
              <a:rPr lang="en-US" sz="4000" dirty="0" smtClean="0"/>
              <a:t>Without writing anything down, what is 18 x 5?</a:t>
            </a:r>
          </a:p>
          <a:p>
            <a:pPr marL="0" indent="0">
              <a:buNone/>
            </a:pPr>
            <a:endParaRPr lang="en-US" sz="4000" dirty="0"/>
          </a:p>
          <a:p>
            <a:pPr marL="0" indent="0">
              <a:buNone/>
            </a:pPr>
            <a:r>
              <a:rPr lang="en-US" sz="4000" i="1" dirty="0" smtClean="0"/>
              <a:t>Think about it on your own </a:t>
            </a:r>
          </a:p>
          <a:p>
            <a:pPr marL="0" indent="0">
              <a:buNone/>
            </a:pPr>
            <a:r>
              <a:rPr lang="en-US" sz="4000" i="1" dirty="0" smtClean="0"/>
              <a:t>(quietly…don’t say the answer out loud!)</a:t>
            </a:r>
          </a:p>
        </p:txBody>
      </p:sp>
    </p:spTree>
    <p:extLst>
      <p:ext uri="{BB962C8B-B14F-4D97-AF65-F5344CB8AC3E}">
        <p14:creationId xmlns:p14="http://schemas.microsoft.com/office/powerpoint/2010/main" val="77081981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13713</TotalTime>
  <Words>5612</Words>
  <Application>Microsoft Office PowerPoint</Application>
  <PresentationFormat>Widescreen</PresentationFormat>
  <Paragraphs>432</Paragraphs>
  <Slides>53</Slides>
  <Notes>44</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53</vt:i4>
      </vt:variant>
    </vt:vector>
  </HeadingPairs>
  <TitlesOfParts>
    <vt:vector size="61" baseType="lpstr">
      <vt:lpstr>Arial</vt:lpstr>
      <vt:lpstr>Calibri</vt:lpstr>
      <vt:lpstr>Calibri Light</vt:lpstr>
      <vt:lpstr>Cambria Math</vt:lpstr>
      <vt:lpstr>Mangal</vt:lpstr>
      <vt:lpstr>MS Mincho</vt:lpstr>
      <vt:lpstr>Times New Roman</vt:lpstr>
      <vt:lpstr>Office Theme</vt:lpstr>
      <vt:lpstr>What is math anxiety?  What can we do about it?</vt:lpstr>
      <vt:lpstr>PowerPoint Presentation</vt:lpstr>
      <vt:lpstr>In the brain, math anxiety looks like physical pain!</vt:lpstr>
      <vt:lpstr>In the brain, math anxiety looks like physical pain!</vt:lpstr>
      <vt:lpstr>In the brain, math anxiety looks like physical pain!</vt:lpstr>
      <vt:lpstr>In the brain, math anxiety looks like physical pain!</vt:lpstr>
      <vt:lpstr>Math anxiety: how does it affect you as a biology student? </vt:lpstr>
      <vt:lpstr>Math anxiety: what can you do about it? </vt:lpstr>
      <vt:lpstr>BIOMAAP activities: an example</vt:lpstr>
      <vt:lpstr>BIOMAAP activities: an example</vt:lpstr>
      <vt:lpstr>Metacognition</vt:lpstr>
      <vt:lpstr>Metacognition</vt:lpstr>
      <vt:lpstr>Metacognition: Key points</vt:lpstr>
      <vt:lpstr>So you have math anxiety…what can you do?</vt:lpstr>
      <vt:lpstr>So you have math anxiety…what can you do?</vt:lpstr>
      <vt:lpstr>So you have math anxiety…what can you do?</vt:lpstr>
      <vt:lpstr>So you have math anxiety…what can you do?</vt:lpstr>
      <vt:lpstr>But I don’t have math anxiety, what about me?</vt:lpstr>
      <vt:lpstr>But I don’t have math anxiety, what about me?</vt:lpstr>
      <vt:lpstr>But I don’t have math anxiety, what about me?</vt:lpstr>
      <vt:lpstr>But I don’t have math anxiety, what about me?</vt:lpstr>
      <vt:lpstr>But I don’t have math anxiety, what about me?</vt:lpstr>
      <vt:lpstr>So what can you do today?</vt:lpstr>
      <vt:lpstr>Are certain people born with the ability to juggle?  </vt:lpstr>
      <vt:lpstr>Are certain people born with the ability to juggle?  </vt:lpstr>
      <vt:lpstr>Life takes practice</vt:lpstr>
      <vt:lpstr>Growth mindset in mathematics</vt:lpstr>
      <vt:lpstr>Other names for growth and fixed mindset</vt:lpstr>
      <vt:lpstr>With your neighbor, discuss whether the following statements indicate a growth mindset or fixed mindset</vt:lpstr>
      <vt:lpstr>Growth mindset: Key points </vt:lpstr>
      <vt:lpstr>What happens when you make a mistake? </vt:lpstr>
      <vt:lpstr>What happens when you make a mistake? </vt:lpstr>
      <vt:lpstr>What happens when you make a mistake? </vt:lpstr>
      <vt:lpstr>What happens when you make a mistake? </vt:lpstr>
      <vt:lpstr>How can you use mistakes to improve your learning?</vt:lpstr>
      <vt:lpstr>If you aren’t yet in the habit of checking your answers, it might help to learn some strategies that other scientists use</vt:lpstr>
      <vt:lpstr>How can I determine if an answer is plausible?</vt:lpstr>
      <vt:lpstr>PowerPoint Presentation</vt:lpstr>
      <vt:lpstr>How can I determine if an answer is plausible?</vt:lpstr>
      <vt:lpstr>How can I determine if an answer is plausible?</vt:lpstr>
      <vt:lpstr>How can I determine if an answer is plausible?</vt:lpstr>
      <vt:lpstr>In groups of 3-4 people:</vt:lpstr>
      <vt:lpstr>Answer checking: key points</vt:lpstr>
      <vt:lpstr>Math anxiety: What’s next?</vt:lpstr>
      <vt:lpstr>Math anxiety: What’s next?</vt:lpstr>
      <vt:lpstr>Math anxiety: What’s next?</vt:lpstr>
      <vt:lpstr>Math anxiety: What’s next?</vt:lpstr>
      <vt:lpstr>Math anxiety: What’s next?</vt:lpstr>
      <vt:lpstr>Math anxiety: What’s next?</vt:lpstr>
      <vt:lpstr>Math anxiety: What’s next?</vt:lpstr>
      <vt:lpstr>Math anxiety: What’s next?</vt:lpstr>
      <vt:lpstr>PowerPoint Presentation</vt:lpstr>
      <vt:lpstr>PowerPoint Presentation</vt:lpstr>
    </vt:vector>
  </TitlesOfParts>
  <Company>Radford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Fleming-Davies, Arietta</dc:creator>
  <cp:lastModifiedBy>Fleming-Davies, Arietta</cp:lastModifiedBy>
  <cp:revision>88</cp:revision>
  <dcterms:created xsi:type="dcterms:W3CDTF">2016-12-14T13:56:31Z</dcterms:created>
  <dcterms:modified xsi:type="dcterms:W3CDTF">2017-03-20T14:25:45Z</dcterms:modified>
</cp:coreProperties>
</file>