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62" r:id="rId4"/>
    <p:sldId id="267" r:id="rId5"/>
    <p:sldId id="258" r:id="rId6"/>
    <p:sldId id="263" r:id="rId7"/>
    <p:sldId id="264" r:id="rId8"/>
    <p:sldId id="268" r:id="rId9"/>
    <p:sldId id="259"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emy Wojdak" initials="JW" lastIdx="1" clrIdx="0"/>
  <p:cmAuthor id="1" name="Fleming-Davies, Arietta" initials="FA" lastIdx="1" clrIdx="1">
    <p:extLst>
      <p:ext uri="{19B8F6BF-5375-455C-9EA6-DF929625EA0E}">
        <p15:presenceInfo xmlns:p15="http://schemas.microsoft.com/office/powerpoint/2012/main" userId="S-1-5-21-1547161642-1788223648-682003330-184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796" autoAdjust="0"/>
  </p:normalViewPr>
  <p:slideViewPr>
    <p:cSldViewPr snapToGrid="0">
      <p:cViewPr varScale="1">
        <p:scale>
          <a:sx n="54" d="100"/>
          <a:sy n="54" d="100"/>
        </p:scale>
        <p:origin x="1148" y="48"/>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E355E-567A-4284-9F5A-728EF2784178}" type="datetimeFigureOut">
              <a:rPr lang="en-US" smtClean="0"/>
              <a:t>2/25/2017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2019D-8549-45C0-8826-384DA69B18D1}" type="slidenum">
              <a:rPr lang="en-US" smtClean="0"/>
              <a:t>‹#›</a:t>
            </a:fld>
            <a:endParaRPr lang="en-US"/>
          </a:p>
        </p:txBody>
      </p:sp>
    </p:spTree>
    <p:extLst>
      <p:ext uri="{BB962C8B-B14F-4D97-AF65-F5344CB8AC3E}">
        <p14:creationId xmlns:p14="http://schemas.microsoft.com/office/powerpoint/2010/main" val="314901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Instructors:  Ideas</a:t>
            </a:r>
            <a:r>
              <a:rPr lang="en-US" i="1" baseline="0" dirty="0" smtClean="0"/>
              <a:t> meant for you are in italics. Ideas that might be spoken to the class are in regular text. </a:t>
            </a:r>
            <a:r>
              <a:rPr lang="en-US" i="1" dirty="0" smtClean="0"/>
              <a:t>This presentation is intended</a:t>
            </a:r>
            <a:r>
              <a:rPr lang="en-US" i="1" baseline="0" dirty="0" smtClean="0"/>
              <a:t> to provide a brief introduction to research showing that all humans are born with an intuitive number sense, which can also be improved with practice.  For students who consider themselves inherently ‘bad’ at math, realizing that they (and all humans) have this intuitive number sense might help them feel more confident in their own abilities to learn math. </a:t>
            </a:r>
          </a:p>
        </p:txBody>
      </p:sp>
      <p:sp>
        <p:nvSpPr>
          <p:cNvPr id="4" name="Slide Number Placeholder 3"/>
          <p:cNvSpPr>
            <a:spLocks noGrp="1"/>
          </p:cNvSpPr>
          <p:nvPr>
            <p:ph type="sldNum" sz="quarter" idx="10"/>
          </p:nvPr>
        </p:nvSpPr>
        <p:spPr/>
        <p:txBody>
          <a:bodyPr/>
          <a:lstStyle/>
          <a:p>
            <a:fld id="{EB455EB8-F874-4774-86C1-035BB672C380}" type="slidenum">
              <a:rPr lang="en-US" smtClean="0"/>
              <a:t>1</a:t>
            </a:fld>
            <a:endParaRPr lang="en-US"/>
          </a:p>
        </p:txBody>
      </p:sp>
    </p:spTree>
    <p:extLst>
      <p:ext uri="{BB962C8B-B14F-4D97-AF65-F5344CB8AC3E}">
        <p14:creationId xmlns:p14="http://schemas.microsoft.com/office/powerpoint/2010/main" val="109505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Wrap up discussion on how this connects to growth</a:t>
            </a:r>
            <a:r>
              <a:rPr lang="en-US" i="1" baseline="0" dirty="0" smtClean="0"/>
              <a:t> mindset and the idea of “math people.”  Solicit student ideas on questions 6 and 7 from the handout: </a:t>
            </a:r>
            <a:r>
              <a:rPr lang="en-US" sz="1200" i="1" kern="1200" dirty="0" smtClean="0">
                <a:solidFill>
                  <a:schemeClr val="tx1"/>
                </a:solidFill>
                <a:effectLst/>
                <a:latin typeface="+mn-lt"/>
                <a:ea typeface="+mn-ea"/>
                <a:cs typeface="+mn-cs"/>
              </a:rPr>
              <a:t>If all humans are born with a number sense, does this contradict a growth mindset?  Why or why not? </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How did</a:t>
            </a:r>
            <a:r>
              <a:rPr lang="en-US" sz="1200" i="1" kern="1200" baseline="0" dirty="0" smtClean="0">
                <a:solidFill>
                  <a:schemeClr val="tx1"/>
                </a:solidFill>
                <a:effectLst/>
                <a:latin typeface="+mn-lt"/>
                <a:ea typeface="+mn-ea"/>
                <a:cs typeface="+mn-cs"/>
              </a:rPr>
              <a:t> this activity</a:t>
            </a:r>
            <a:r>
              <a:rPr lang="en-US" sz="1200" i="1" kern="1200" dirty="0" smtClean="0">
                <a:solidFill>
                  <a:schemeClr val="tx1"/>
                </a:solidFill>
                <a:effectLst/>
                <a:latin typeface="+mn-lt"/>
                <a:ea typeface="+mn-ea"/>
                <a:cs typeface="+mn-cs"/>
              </a:rPr>
              <a:t> affect your view of yourself as a ‘math person’ or ‘not a math person’? Your view on the existence of ‘math people’?</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Emphasize to students that even this intuitive number</a:t>
            </a:r>
            <a:r>
              <a:rPr lang="en-US" sz="1200" i="1" kern="1200" baseline="0" dirty="0" smtClean="0">
                <a:solidFill>
                  <a:schemeClr val="tx1"/>
                </a:solidFill>
                <a:effectLst/>
                <a:latin typeface="+mn-lt"/>
                <a:ea typeface="+mn-ea"/>
                <a:cs typeface="+mn-cs"/>
              </a:rPr>
              <a:t> sense has the ability to grow with practice, and that this activity is not trying to suggest that some people are innately born better at math.</a:t>
            </a:r>
          </a:p>
          <a:p>
            <a:endParaRPr lang="en-US" sz="1200" i="1" kern="1200" baseline="0" dirty="0" smtClean="0">
              <a:solidFill>
                <a:schemeClr val="tx1"/>
              </a:solidFill>
              <a:effectLst/>
              <a:latin typeface="+mn-lt"/>
              <a:ea typeface="+mn-ea"/>
              <a:cs typeface="+mn-cs"/>
            </a:endParaRPr>
          </a:p>
          <a:p>
            <a:r>
              <a:rPr lang="en-US" sz="1200" i="1" kern="1200" baseline="0" dirty="0" smtClean="0">
                <a:solidFill>
                  <a:schemeClr val="tx1"/>
                </a:solidFill>
                <a:effectLst/>
                <a:latin typeface="+mn-lt"/>
                <a:ea typeface="+mn-ea"/>
                <a:cs typeface="+mn-cs"/>
              </a:rPr>
              <a:t>Point out that the graphing activity they just did was an example of using quantitative reasoning, even if they didn’t think it was part of math (or first ask students if they think it was an example of math, then follow up).</a:t>
            </a:r>
          </a:p>
          <a:p>
            <a:endParaRPr lang="en-US" sz="1200" i="1" kern="1200" baseline="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11</a:t>
            </a:fld>
            <a:endParaRPr lang="en-US"/>
          </a:p>
        </p:txBody>
      </p:sp>
    </p:spTree>
    <p:extLst>
      <p:ext uri="{BB962C8B-B14F-4D97-AF65-F5344CB8AC3E}">
        <p14:creationId xmlns:p14="http://schemas.microsoft.com/office/powerpoint/2010/main" val="147364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Babies, robins, rhesus</a:t>
            </a:r>
            <a:r>
              <a:rPr lang="en-US" baseline="0" dirty="0" smtClean="0"/>
              <a:t> monkeys, and </a:t>
            </a:r>
            <a:r>
              <a:rPr lang="en-US" dirty="0" smtClean="0"/>
              <a:t>college</a:t>
            </a:r>
            <a:r>
              <a:rPr lang="en-US" baseline="0" dirty="0" smtClean="0"/>
              <a:t> students: what do these groups have in common?  </a:t>
            </a:r>
            <a:r>
              <a:rPr lang="en-US" dirty="0" smtClean="0"/>
              <a:t>Research has shown repeatedly</a:t>
            </a:r>
            <a:r>
              <a:rPr lang="en-US" baseline="0" dirty="0" smtClean="0"/>
              <a:t> that all four have an intuitive number sense, and can determine how many objects are present even when these groups of objects are shown for only a fraction of a second.  (Fun fact: the monkeys were almost as good as the college students!)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Photo sources: </a:t>
            </a:r>
            <a:r>
              <a:rPr lang="en-US" i="1" dirty="0" smtClean="0"/>
              <a:t>https://commons.wikimedia.org/wiki/File%3ACollege_graduate_students.jpg,</a:t>
            </a:r>
            <a:r>
              <a:rPr lang="en-US" i="1" baseline="0" dirty="0" smtClean="0"/>
              <a:t> </a:t>
            </a:r>
            <a:r>
              <a:rPr lang="en-US" i="1" dirty="0" smtClean="0"/>
              <a:t>https://commons.wikimedia.org/wiki/File%3ARobin%2C_Leighton_Moss_January_2009.jpg, https://commons.wikimedia.org/wiki/File%3AMacaca_mulatta_3.JPG,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https://commons.wikimedia.org/wiki/File%3AWell-clothed_baby.jpg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2</a:t>
            </a:fld>
            <a:endParaRPr lang="en-US"/>
          </a:p>
        </p:txBody>
      </p:sp>
    </p:spTree>
    <p:extLst>
      <p:ext uri="{BB962C8B-B14F-4D97-AF65-F5344CB8AC3E}">
        <p14:creationId xmlns:p14="http://schemas.microsoft.com/office/powerpoint/2010/main" val="139545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a:t>
            </a:r>
            <a:r>
              <a:rPr lang="en-US" baseline="0" dirty="0" smtClean="0"/>
              <a:t>s found that this intuitive number sense correlated strongly with abilities on a symbolic or “higher” math test, the Test of Early Mathematics Abilities (TEMA).   In this graph, </a:t>
            </a:r>
            <a:r>
              <a:rPr lang="en-US" b="1" baseline="0" dirty="0" smtClean="0"/>
              <a:t>lower</a:t>
            </a:r>
            <a:r>
              <a:rPr lang="en-US" baseline="0" dirty="0" smtClean="0"/>
              <a:t> values for the number sense score </a:t>
            </a:r>
            <a:r>
              <a:rPr lang="en-US" i="1" baseline="0" dirty="0" smtClean="0"/>
              <a:t>(gesture along the x axis) </a:t>
            </a:r>
            <a:r>
              <a:rPr lang="en-US" i="0" baseline="0" dirty="0" smtClean="0"/>
              <a:t>indicate </a:t>
            </a:r>
            <a:r>
              <a:rPr lang="en-US" b="1" i="0" baseline="0" dirty="0" smtClean="0"/>
              <a:t>stronger </a:t>
            </a:r>
            <a:r>
              <a:rPr lang="en-US" b="0" i="0" baseline="0" dirty="0" smtClean="0"/>
              <a:t>intuitive math sense, and are associated with </a:t>
            </a:r>
            <a:r>
              <a:rPr lang="en-US" b="1" i="0" baseline="0" dirty="0" smtClean="0"/>
              <a:t>higher </a:t>
            </a:r>
            <a:r>
              <a:rPr lang="en-US" b="0" i="0" baseline="0" dirty="0" smtClean="0"/>
              <a:t>scores on a more ‘traditional’ math test (</a:t>
            </a:r>
            <a:r>
              <a:rPr lang="en-US" b="0" i="1" baseline="0" dirty="0" smtClean="0"/>
              <a:t>gesture along the y axis and point out trend</a:t>
            </a:r>
            <a:r>
              <a:rPr lang="en-US" b="0" i="1" baseline="0" dirty="0" smtClean="0"/>
              <a:t>)</a:t>
            </a:r>
            <a:r>
              <a:rPr lang="en-US" b="0" i="0" baseline="0" dirty="0" smtClean="0"/>
              <a:t>.</a:t>
            </a:r>
          </a:p>
          <a:p>
            <a:endParaRPr lang="en-US" b="0" i="0" baseline="0" dirty="0" smtClean="0"/>
          </a:p>
          <a:p>
            <a:r>
              <a:rPr lang="en-US" b="0" i="1" baseline="0" dirty="0" smtClean="0"/>
              <a:t>Make sure to emphasize to students that this intuitive number sense isn’t fixed—it improves with practice of intuitive number skills as well as with practice of ‘traditional’ math skills.  </a:t>
            </a:r>
            <a:endParaRPr lang="en-US" b="0" i="1" baseline="0" dirty="0" smtClean="0"/>
          </a:p>
        </p:txBody>
      </p:sp>
      <p:sp>
        <p:nvSpPr>
          <p:cNvPr id="4" name="Slide Number Placeholder 3"/>
          <p:cNvSpPr>
            <a:spLocks noGrp="1"/>
          </p:cNvSpPr>
          <p:nvPr>
            <p:ph type="sldNum" sz="quarter" idx="10"/>
          </p:nvPr>
        </p:nvSpPr>
        <p:spPr/>
        <p:txBody>
          <a:bodyPr/>
          <a:lstStyle/>
          <a:p>
            <a:fld id="{37F2019D-8549-45C0-8826-384DA69B18D1}" type="slidenum">
              <a:rPr lang="en-US" smtClean="0"/>
              <a:t>3</a:t>
            </a:fld>
            <a:endParaRPr lang="en-US"/>
          </a:p>
        </p:txBody>
      </p:sp>
    </p:spTree>
    <p:extLst>
      <p:ext uri="{BB962C8B-B14F-4D97-AF65-F5344CB8AC3E}">
        <p14:creationId xmlns:p14="http://schemas.microsoft.com/office/powerpoint/2010/main" val="402718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Curious about how you would have done in this study?  Still convinced you have no number sense?  On the next slide, you will be shown one of the sample images from this study, and I will ask whether you observed more yellow dots or blue dots.  It will appear and disappear very quickly, so get ready for it.  *** Ready?  Go!   </a:t>
            </a:r>
            <a:r>
              <a:rPr lang="en-US" b="0" i="1" baseline="0" dirty="0" smtClean="0"/>
              <a:t>The next slide will be shown for 0.2 seconds, and should advance automatically.</a:t>
            </a:r>
          </a:p>
          <a:p>
            <a:endParaRPr lang="en-US" b="1" i="0" dirty="0" smtClean="0"/>
          </a:p>
          <a:p>
            <a:r>
              <a:rPr lang="en-US" i="1" dirty="0" smtClean="0"/>
              <a:t>***Instructor:  decide how to poll</a:t>
            </a:r>
            <a:r>
              <a:rPr lang="en-US" i="1" baseline="0" dirty="0" smtClean="0"/>
              <a:t> the class on their answers in a way that students won’t influence each other.  Some suggestions: all students cover their eyes and raise hands to vote, write votes on slips of paper and add them up, use clickers or another student response system that students are used to.  Telling them how to answer BEFORE the next slide is probably a good idea, so that people don</a:t>
            </a:r>
            <a:r>
              <a:rPr lang="mr-IN" i="1" baseline="0" dirty="0" smtClean="0"/>
              <a:t>’</a:t>
            </a:r>
            <a:r>
              <a:rPr lang="en-US" i="1" baseline="0" dirty="0" smtClean="0"/>
              <a:t>t shout out answers and influence the rest. </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4</a:t>
            </a:fld>
            <a:endParaRPr lang="en-US"/>
          </a:p>
        </p:txBody>
      </p:sp>
    </p:spTree>
    <p:extLst>
      <p:ext uri="{BB962C8B-B14F-4D97-AF65-F5344CB8AC3E}">
        <p14:creationId xmlns:p14="http://schemas.microsoft.com/office/powerpoint/2010/main" val="35546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5</a:t>
            </a:fld>
            <a:endParaRPr lang="en-US"/>
          </a:p>
        </p:txBody>
      </p:sp>
    </p:spTree>
    <p:extLst>
      <p:ext uri="{BB962C8B-B14F-4D97-AF65-F5344CB8AC3E}">
        <p14:creationId xmlns:p14="http://schemas.microsoft.com/office/powerpoint/2010/main" val="217437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Instructor:  decide how to poll</a:t>
            </a:r>
            <a:r>
              <a:rPr lang="en-US" i="1" baseline="0" dirty="0" smtClean="0"/>
              <a:t> the class on their answers in a way that students won’t influence each other.  Some suggestions: all students cover their eyes and raise hands to vote, write votes on slips of paper and add them up, use clickers or another student response system that students are used to.  </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6</a:t>
            </a:fld>
            <a:endParaRPr lang="en-US"/>
          </a:p>
        </p:txBody>
      </p:sp>
    </p:spTree>
    <p:extLst>
      <p:ext uri="{BB962C8B-B14F-4D97-AF65-F5344CB8AC3E}">
        <p14:creationId xmlns:p14="http://schemas.microsoft.com/office/powerpoint/2010/main" val="35546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guessing</a:t>
            </a:r>
            <a:r>
              <a:rPr lang="en-US" baseline="0" dirty="0" smtClean="0"/>
              <a:t> randomly, what percentage of the class would you have expected to get the right answer?  Right, 50% since there were only two options (more blue or more yellow).  But as a class we actually got [fill in your number correct].</a:t>
            </a:r>
          </a:p>
          <a:p>
            <a:endParaRPr lang="en-US" baseline="0" dirty="0" smtClean="0"/>
          </a:p>
          <a:p>
            <a:r>
              <a:rPr lang="en-US" baseline="0" dirty="0" smtClean="0"/>
              <a:t>If you didn’t get the right answer this time, don’t worry!  This skill responds to practice, and you will have a chance to practice in the next part of this activity.</a:t>
            </a:r>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7</a:t>
            </a:fld>
            <a:endParaRPr lang="en-US"/>
          </a:p>
        </p:txBody>
      </p:sp>
    </p:spTree>
    <p:extLst>
      <p:ext uri="{BB962C8B-B14F-4D97-AF65-F5344CB8AC3E}">
        <p14:creationId xmlns:p14="http://schemas.microsoft.com/office/powerpoint/2010/main" val="107017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a:t>
            </a:r>
            <a:r>
              <a:rPr lang="en-US" i="1" baseline="0" dirty="0" smtClean="0"/>
              <a:t> way data are collected and plotted can vary depending on your class setting.  If you have talked about binomial distributions or probability, you can go through the exercise of determining if your class outcomes are statistically significantly different from the null (people guessing randomly, 50% chance of being right).  </a:t>
            </a:r>
            <a:endParaRPr lang="en-US" i="1" baseline="0" dirty="0" smtClean="0"/>
          </a:p>
          <a:p>
            <a:endParaRPr lang="en-US" i="1" baseline="0" dirty="0" smtClean="0"/>
          </a:p>
          <a:p>
            <a:r>
              <a:rPr lang="en-US" i="1" baseline="0" dirty="0" smtClean="0"/>
              <a:t>See </a:t>
            </a:r>
            <a:r>
              <a:rPr lang="en-US" i="1" baseline="0" dirty="0" smtClean="0"/>
              <a:t>the next slide for one simple way of plotting the data while reinforcing other quantitative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On the handout, students are told that their instructor will give them the class average before they can answer the follow-up questions.  You can either walk the class through the process of finding the average if that would be a helpful exercise, or simply calculate it and write it on the board.   After plotting the data (see the next slide), it is another helpful number sense exercise to ask students to ‘eyeball’ the mean by looking at the histogram showing the distribution of responses.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dirty="0" smtClean="0"/>
              <a:t>The simplest way to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9</a:t>
            </a:fld>
            <a:endParaRPr lang="en-US"/>
          </a:p>
        </p:txBody>
      </p:sp>
    </p:spTree>
    <p:extLst>
      <p:ext uri="{BB962C8B-B14F-4D97-AF65-F5344CB8AC3E}">
        <p14:creationId xmlns:p14="http://schemas.microsoft.com/office/powerpoint/2010/main" val="31239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a:p>
            <a:r>
              <a:rPr lang="en-US" i="1" dirty="0" smtClean="0"/>
              <a:t>One simple</a:t>
            </a:r>
            <a:r>
              <a:rPr lang="en-US" i="1" baseline="0" dirty="0" smtClean="0"/>
              <a:t> way to plot data would be to have each student write down the correct number of responses on a small post-it note (no names).  Then students exchange the post-its with their neighbors (to avoid embarrassment if they have a low score), and then take the post-it note and put it on the empty plot above to make a histogram.  Make sure the post-it nots don’t overlap vertically!  This can help reinforce the concept of histograms.   Asking again what the null expectation would be (if people were guessing and not particularly good at it), and plotting a vertical line at 12.5 might be really helpful for interpreting the results. </a:t>
            </a:r>
          </a:p>
          <a:p>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We have provided the x axis above; please fill in the y axis (Frequency) after students have added post-it notes, depending on your class size. You could use the marker feature in the slide show to draw on this slide (with mouse, tablet touch screen, smart board).  You might also choose to draw the axes on the blackboard depending on your classroom setup (This can be done before class.  Ideally, each unit of 1 (0-1,1-2, </a:t>
            </a:r>
            <a:r>
              <a:rPr lang="en-US" i="1" baseline="0" dirty="0" err="1" smtClean="0"/>
              <a:t>etc</a:t>
            </a:r>
            <a:r>
              <a:rPr lang="en-US" i="1" baseline="0" dirty="0" smtClean="0"/>
              <a:t>) would be the width/height of one post-it note.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You might offer some conciliatory words for those that are on the left tail of the distribution </a:t>
            </a:r>
            <a:r>
              <a:rPr lang="mr-IN" i="1" baseline="0" dirty="0" smtClean="0"/>
              <a:t>–</a:t>
            </a:r>
            <a:r>
              <a:rPr lang="en-US" i="1" baseline="0" dirty="0" smtClean="0"/>
              <a:t> </a:t>
            </a:r>
            <a:r>
              <a:rPr lang="en-US" i="0" baseline="0" dirty="0" smtClean="0"/>
              <a:t>“Part of this ability is intuitive, natural</a:t>
            </a:r>
            <a:r>
              <a:rPr lang="mr-IN" i="0" baseline="0" dirty="0" smtClean="0"/>
              <a:t>…</a:t>
            </a:r>
            <a:r>
              <a:rPr lang="en-US" i="0" baseline="0" dirty="0" smtClean="0"/>
              <a:t> though certainly some people may be much better at it because of life experiences that are similar, like playing fast video games that require quick assessments of visual patterns.”</a:t>
            </a: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This method obviously works better for small classes than very large lectures.  Other ways of plotting could include an online form or data entry into a shareable spreadsheet (Google Sheet, open to anyone with a link), then creating a histogram using software.  Student response systems often have easy ways to handle this task, too. </a:t>
            </a:r>
          </a:p>
          <a:p>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10</a:t>
            </a:fld>
            <a:endParaRPr lang="en-US"/>
          </a:p>
        </p:txBody>
      </p:sp>
    </p:spTree>
    <p:extLst>
      <p:ext uri="{BB962C8B-B14F-4D97-AF65-F5344CB8AC3E}">
        <p14:creationId xmlns:p14="http://schemas.microsoft.com/office/powerpoint/2010/main" val="25577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287994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38498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326058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191496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46AE0-3698-4DAB-A062-5F1D7013770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197779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46AE0-3698-4DAB-A062-5F1D70137707}"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94547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46AE0-3698-4DAB-A062-5F1D70137707}" type="datetimeFigureOut">
              <a:rPr lang="en-US" smtClean="0"/>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427224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46AE0-3698-4DAB-A062-5F1D70137707}"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58744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46AE0-3698-4DAB-A062-5F1D70137707}" type="datetimeFigureOut">
              <a:rPr lang="en-US" smtClean="0"/>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53516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46AE0-3698-4DAB-A062-5F1D70137707}"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378398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46AE0-3698-4DAB-A062-5F1D70137707}"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245397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46AE0-3698-4DAB-A062-5F1D70137707}" type="datetimeFigureOut">
              <a:rPr lang="en-US" smtClean="0"/>
              <a:t>2/25/2017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4170-C823-4418-970B-242454F0D132}" type="slidenum">
              <a:rPr lang="en-US" smtClean="0"/>
              <a:t>‹#›</a:t>
            </a:fld>
            <a:endParaRPr lang="en-US"/>
          </a:p>
        </p:txBody>
      </p:sp>
    </p:spTree>
    <p:extLst>
      <p:ext uri="{BB962C8B-B14F-4D97-AF65-F5344CB8AC3E}">
        <p14:creationId xmlns:p14="http://schemas.microsoft.com/office/powerpoint/2010/main" val="239653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679" y="228608"/>
            <a:ext cx="9144000" cy="2387600"/>
          </a:xfrm>
        </p:spPr>
        <p:txBody>
          <a:bodyPr>
            <a:normAutofit/>
          </a:bodyPr>
          <a:lstStyle/>
          <a:p>
            <a:r>
              <a:rPr lang="en-US" dirty="0" smtClean="0"/>
              <a:t>Intuitive number sense</a:t>
            </a:r>
            <a:br>
              <a:rPr lang="en-US" dirty="0" smtClean="0"/>
            </a:br>
            <a:endParaRPr lang="en-US" dirty="0"/>
          </a:p>
        </p:txBody>
      </p:sp>
      <p:sp>
        <p:nvSpPr>
          <p:cNvPr id="3" name="Subtitle 2"/>
          <p:cNvSpPr>
            <a:spLocks noGrp="1"/>
          </p:cNvSpPr>
          <p:nvPr>
            <p:ph type="subTitle" idx="1"/>
          </p:nvPr>
        </p:nvSpPr>
        <p:spPr>
          <a:xfrm>
            <a:off x="1476964" y="4558513"/>
            <a:ext cx="9144000" cy="1655762"/>
          </a:xfrm>
        </p:spPr>
        <p:txBody>
          <a:bodyPr>
            <a:normAutofit fontScale="92500" lnSpcReduction="20000"/>
          </a:bodyPr>
          <a:lstStyle/>
          <a:p>
            <a:endParaRPr lang="en-US" dirty="0" smtClean="0"/>
          </a:p>
          <a:p>
            <a:endParaRPr lang="en-US" dirty="0"/>
          </a:p>
          <a:p>
            <a:r>
              <a:rPr lang="en-US" sz="3200" i="1" dirty="0" smtClean="0"/>
              <a:t>AE Fleming-Davies and JM Wojdak</a:t>
            </a:r>
          </a:p>
          <a:p>
            <a:r>
              <a:rPr lang="en-US" sz="3200" i="1" dirty="0" smtClean="0"/>
              <a:t>Radford University </a:t>
            </a:r>
            <a:endParaRPr lang="en-US" sz="3200" i="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3002201" y="2616208"/>
            <a:ext cx="6449235" cy="1424295"/>
          </a:xfrm>
          <a:prstGeom prst="rect">
            <a:avLst/>
          </a:prstGeom>
        </p:spPr>
      </p:pic>
    </p:spTree>
    <p:extLst>
      <p:ext uri="{BB962C8B-B14F-4D97-AF65-F5344CB8AC3E}">
        <p14:creationId xmlns:p14="http://schemas.microsoft.com/office/powerpoint/2010/main" val="456721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793739" y="474669"/>
            <a:ext cx="8818843" cy="5644825"/>
            <a:chOff x="489996" y="296883"/>
            <a:chExt cx="10518430" cy="6718941"/>
          </a:xfrm>
        </p:grpSpPr>
        <p:cxnSp>
          <p:nvCxnSpPr>
            <p:cNvPr id="5" name="Straight Connector 4"/>
            <p:cNvCxnSpPr/>
            <p:nvPr/>
          </p:nvCxnSpPr>
          <p:spPr>
            <a:xfrm>
              <a:off x="948047" y="296883"/>
              <a:ext cx="23750" cy="575953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971796" y="6030641"/>
              <a:ext cx="10036630" cy="3760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srcRect l="9755" t="52870" r="37000" b="41130"/>
            <a:stretch/>
          </p:blipFill>
          <p:spPr>
            <a:xfrm>
              <a:off x="489996" y="5864048"/>
              <a:ext cx="10165278" cy="1151776"/>
            </a:xfrm>
            <a:prstGeom prst="rect">
              <a:avLst/>
            </a:prstGeom>
          </p:spPr>
        </p:pic>
      </p:grpSp>
      <p:sp>
        <p:nvSpPr>
          <p:cNvPr id="11" name="TextBox 10"/>
          <p:cNvSpPr txBox="1"/>
          <p:nvPr/>
        </p:nvSpPr>
        <p:spPr>
          <a:xfrm>
            <a:off x="4293705" y="6259455"/>
            <a:ext cx="3707295" cy="461665"/>
          </a:xfrm>
          <a:prstGeom prst="rect">
            <a:avLst/>
          </a:prstGeom>
          <a:noFill/>
        </p:spPr>
        <p:txBody>
          <a:bodyPr wrap="square" rtlCol="0">
            <a:spAutoFit/>
          </a:bodyPr>
          <a:lstStyle/>
          <a:p>
            <a:r>
              <a:rPr lang="en-US" sz="2400" b="1" dirty="0" smtClean="0"/>
              <a:t>Number correct out of 25</a:t>
            </a:r>
            <a:endParaRPr lang="en-US" sz="2400" b="1" dirty="0"/>
          </a:p>
        </p:txBody>
      </p:sp>
      <p:sp>
        <p:nvSpPr>
          <p:cNvPr id="12" name="TextBox 11"/>
          <p:cNvSpPr txBox="1"/>
          <p:nvPr/>
        </p:nvSpPr>
        <p:spPr>
          <a:xfrm>
            <a:off x="248478" y="1958004"/>
            <a:ext cx="1739348" cy="523220"/>
          </a:xfrm>
          <a:prstGeom prst="rect">
            <a:avLst/>
          </a:prstGeom>
          <a:noFill/>
        </p:spPr>
        <p:txBody>
          <a:bodyPr wrap="square" rtlCol="0">
            <a:spAutoFit/>
          </a:bodyPr>
          <a:lstStyle/>
          <a:p>
            <a:r>
              <a:rPr lang="en-US" sz="2800" b="1" dirty="0" smtClean="0"/>
              <a:t>Frequency</a:t>
            </a:r>
            <a:endParaRPr lang="en-US" sz="2800" b="1" dirty="0"/>
          </a:p>
        </p:txBody>
      </p:sp>
    </p:spTree>
    <p:extLst>
      <p:ext uri="{BB962C8B-B14F-4D97-AF65-F5344CB8AC3E}">
        <p14:creationId xmlns:p14="http://schemas.microsoft.com/office/powerpoint/2010/main" val="1865514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23"/>
            <a:ext cx="10515600" cy="1325563"/>
          </a:xfrm>
        </p:spPr>
        <p:txBody>
          <a:bodyPr/>
          <a:lstStyle/>
          <a:p>
            <a:r>
              <a:rPr lang="en-US" dirty="0" smtClean="0"/>
              <a:t>Wrap Up Discussion</a:t>
            </a:r>
            <a:endParaRPr lang="en-US" dirty="0"/>
          </a:p>
        </p:txBody>
      </p:sp>
      <p:sp>
        <p:nvSpPr>
          <p:cNvPr id="3" name="Content Placeholder 2"/>
          <p:cNvSpPr>
            <a:spLocks noGrp="1"/>
          </p:cNvSpPr>
          <p:nvPr>
            <p:ph idx="1"/>
          </p:nvPr>
        </p:nvSpPr>
        <p:spPr>
          <a:xfrm>
            <a:off x="838200" y="1888255"/>
            <a:ext cx="10515600" cy="4351338"/>
          </a:xfrm>
        </p:spPr>
        <p:txBody>
          <a:bodyPr/>
          <a:lstStyle/>
          <a:p>
            <a:r>
              <a:rPr lang="en-US" dirty="0" smtClean="0"/>
              <a:t>We are all born with an intuitive number sense.  Yes, really, </a:t>
            </a:r>
            <a:r>
              <a:rPr lang="en-US" b="1" dirty="0" smtClean="0"/>
              <a:t>all </a:t>
            </a:r>
            <a:r>
              <a:rPr lang="en-US" dirty="0" smtClean="0"/>
              <a:t>of us.</a:t>
            </a:r>
          </a:p>
          <a:p>
            <a:endParaRPr lang="en-US" dirty="0" smtClean="0"/>
          </a:p>
          <a:p>
            <a:r>
              <a:rPr lang="en-US" dirty="0" smtClean="0"/>
              <a:t>Sometimes our anxiety about math can prevent us from accessing that number sense, but it doesn’t mean that it’s not there.</a:t>
            </a:r>
          </a:p>
          <a:p>
            <a:endParaRPr lang="en-US" dirty="0" smtClean="0"/>
          </a:p>
          <a:p>
            <a:r>
              <a:rPr lang="en-US" dirty="0" smtClean="0"/>
              <a:t>You might be practicing math and improving </a:t>
            </a:r>
            <a:r>
              <a:rPr lang="en-US" dirty="0"/>
              <a:t>y</a:t>
            </a:r>
            <a:r>
              <a:rPr lang="en-US" dirty="0" smtClean="0"/>
              <a:t>our number sense without realizing it.  You might not think of an activity as “math” if there are no equations or formulas involved, but practicing symbolic thinking is even more important.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7822086" y="230188"/>
            <a:ext cx="4115219" cy="908834"/>
          </a:xfrm>
          <a:prstGeom prst="rect">
            <a:avLst/>
          </a:prstGeom>
        </p:spPr>
      </p:pic>
    </p:spTree>
    <p:extLst>
      <p:ext uri="{BB962C8B-B14F-4D97-AF65-F5344CB8AC3E}">
        <p14:creationId xmlns:p14="http://schemas.microsoft.com/office/powerpoint/2010/main" val="349489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91144" y="6469706"/>
            <a:ext cx="7909345" cy="369332"/>
          </a:xfrm>
          <a:prstGeom prst="rect">
            <a:avLst/>
          </a:prstGeom>
        </p:spPr>
        <p:txBody>
          <a:bodyPr wrap="none">
            <a:spAutoFit/>
          </a:bodyPr>
          <a:lstStyle/>
          <a:p>
            <a:r>
              <a:rPr lang="en-US" i="1" dirty="0" err="1" smtClean="0"/>
              <a:t>Cantlon</a:t>
            </a:r>
            <a:r>
              <a:rPr lang="en-US" i="1" dirty="0" smtClean="0"/>
              <a:t> and Brandon 2007, </a:t>
            </a:r>
            <a:r>
              <a:rPr lang="en-US" i="1" dirty="0" err="1" smtClean="0"/>
              <a:t>Halberda</a:t>
            </a:r>
            <a:r>
              <a:rPr lang="en-US" i="1" dirty="0" smtClean="0"/>
              <a:t> et al 2008; Photos from Wikimedia commons</a:t>
            </a:r>
            <a:endParaRPr lang="en-US" i="1"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8077" b="35116"/>
          <a:stretch/>
        </p:blipFill>
        <p:spPr>
          <a:xfrm>
            <a:off x="5814223" y="276445"/>
            <a:ext cx="5191427" cy="308370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866" r="7428" b="10630"/>
          <a:stretch/>
        </p:blipFill>
        <p:spPr>
          <a:xfrm>
            <a:off x="1737500" y="3399928"/>
            <a:ext cx="3929449" cy="2986854"/>
          </a:xfrm>
          <a:prstGeom prst="rect">
            <a:avLst/>
          </a:prstGeom>
        </p:spPr>
      </p:pic>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0108" r="12603"/>
          <a:stretch/>
        </p:blipFill>
        <p:spPr>
          <a:xfrm>
            <a:off x="8106033" y="3625841"/>
            <a:ext cx="3392388" cy="2915234"/>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70" y="276445"/>
            <a:ext cx="2940908" cy="2940908"/>
          </a:xfrm>
          <a:prstGeom prst="rect">
            <a:avLst/>
          </a:prstGeom>
        </p:spPr>
      </p:pic>
    </p:spTree>
    <p:extLst>
      <p:ext uri="{BB962C8B-B14F-4D97-AF65-F5344CB8AC3E}">
        <p14:creationId xmlns:p14="http://schemas.microsoft.com/office/powerpoint/2010/main" val="113493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20"/>
          <a:stretch/>
        </p:blipFill>
        <p:spPr>
          <a:xfrm>
            <a:off x="2091880" y="169370"/>
            <a:ext cx="8280750" cy="5438775"/>
          </a:xfrm>
          <a:prstGeom prst="rect">
            <a:avLst/>
          </a:prstGeom>
        </p:spPr>
      </p:pic>
      <p:cxnSp>
        <p:nvCxnSpPr>
          <p:cNvPr id="6" name="Straight Arrow Connector 5"/>
          <p:cNvCxnSpPr/>
          <p:nvPr/>
        </p:nvCxnSpPr>
        <p:spPr>
          <a:xfrm flipH="1">
            <a:off x="3028208" y="5939457"/>
            <a:ext cx="6616381" cy="219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 y="1448790"/>
            <a:ext cx="2161310" cy="1200329"/>
          </a:xfrm>
          <a:prstGeom prst="rect">
            <a:avLst/>
          </a:prstGeom>
          <a:noFill/>
        </p:spPr>
        <p:txBody>
          <a:bodyPr wrap="square" rtlCol="0">
            <a:spAutoFit/>
          </a:bodyPr>
          <a:lstStyle/>
          <a:p>
            <a:r>
              <a:rPr lang="en-US" sz="2400" b="1" dirty="0" smtClean="0"/>
              <a:t>Test of Early Mathematics Abilities Score</a:t>
            </a:r>
            <a:endParaRPr lang="en-US" sz="2400" b="1" dirty="0"/>
          </a:p>
        </p:txBody>
      </p:sp>
      <p:sp>
        <p:nvSpPr>
          <p:cNvPr id="11" name="TextBox 10"/>
          <p:cNvSpPr txBox="1"/>
          <p:nvPr/>
        </p:nvSpPr>
        <p:spPr>
          <a:xfrm>
            <a:off x="3241965" y="6077956"/>
            <a:ext cx="6044540" cy="461665"/>
          </a:xfrm>
          <a:prstGeom prst="rect">
            <a:avLst/>
          </a:prstGeom>
          <a:noFill/>
        </p:spPr>
        <p:txBody>
          <a:bodyPr wrap="square" rtlCol="0">
            <a:spAutoFit/>
          </a:bodyPr>
          <a:lstStyle/>
          <a:p>
            <a:r>
              <a:rPr lang="en-US" sz="2400" b="1" dirty="0" smtClean="0"/>
              <a:t>Measure of Approximate Number Sense (ANS) </a:t>
            </a:r>
            <a:endParaRPr lang="en-US" sz="2400" b="1" dirty="0"/>
          </a:p>
        </p:txBody>
      </p:sp>
      <p:sp>
        <p:nvSpPr>
          <p:cNvPr id="12" name="TextBox 11"/>
          <p:cNvSpPr txBox="1"/>
          <p:nvPr/>
        </p:nvSpPr>
        <p:spPr>
          <a:xfrm>
            <a:off x="1080656" y="5287164"/>
            <a:ext cx="2161309" cy="1200329"/>
          </a:xfrm>
          <a:prstGeom prst="rect">
            <a:avLst/>
          </a:prstGeom>
          <a:noFill/>
        </p:spPr>
        <p:txBody>
          <a:bodyPr wrap="square" rtlCol="0">
            <a:spAutoFit/>
          </a:bodyPr>
          <a:lstStyle/>
          <a:p>
            <a:r>
              <a:rPr lang="en-US" sz="2400" b="1" i="1" dirty="0" smtClean="0"/>
              <a:t>Stronger </a:t>
            </a:r>
            <a:r>
              <a:rPr lang="en-US" sz="2400" dirty="0" smtClean="0"/>
              <a:t>intuitive number sense</a:t>
            </a:r>
            <a:endParaRPr lang="en-US" sz="2400" dirty="0"/>
          </a:p>
        </p:txBody>
      </p:sp>
      <p:sp>
        <p:nvSpPr>
          <p:cNvPr id="13" name="TextBox 12"/>
          <p:cNvSpPr txBox="1"/>
          <p:nvPr/>
        </p:nvSpPr>
        <p:spPr>
          <a:xfrm>
            <a:off x="9797044" y="5339292"/>
            <a:ext cx="2161309" cy="1200329"/>
          </a:xfrm>
          <a:prstGeom prst="rect">
            <a:avLst/>
          </a:prstGeom>
          <a:noFill/>
        </p:spPr>
        <p:txBody>
          <a:bodyPr wrap="square" rtlCol="0">
            <a:spAutoFit/>
          </a:bodyPr>
          <a:lstStyle/>
          <a:p>
            <a:r>
              <a:rPr lang="en-US" sz="2400" b="1" i="1" dirty="0" smtClean="0"/>
              <a:t>Weaker </a:t>
            </a:r>
            <a:r>
              <a:rPr lang="en-US" sz="2400" dirty="0" smtClean="0"/>
              <a:t>intuitive number sense</a:t>
            </a:r>
            <a:endParaRPr lang="en-US" sz="2400" dirty="0"/>
          </a:p>
        </p:txBody>
      </p:sp>
      <p:sp>
        <p:nvSpPr>
          <p:cNvPr id="14" name="Rectangle 13"/>
          <p:cNvSpPr/>
          <p:nvPr/>
        </p:nvSpPr>
        <p:spPr>
          <a:xfrm>
            <a:off x="8786907" y="165966"/>
            <a:ext cx="3171446" cy="369332"/>
          </a:xfrm>
          <a:prstGeom prst="rect">
            <a:avLst/>
          </a:prstGeom>
        </p:spPr>
        <p:txBody>
          <a:bodyPr wrap="none">
            <a:spAutoFit/>
          </a:bodyPr>
          <a:lstStyle/>
          <a:p>
            <a:r>
              <a:rPr lang="en-US" i="1" dirty="0" smtClean="0"/>
              <a:t>Figure from </a:t>
            </a:r>
            <a:r>
              <a:rPr lang="en-US" i="1" dirty="0" err="1" smtClean="0"/>
              <a:t>Halberda</a:t>
            </a:r>
            <a:r>
              <a:rPr lang="en-US" i="1" dirty="0" smtClean="0"/>
              <a:t> et al 2008</a:t>
            </a:r>
            <a:endParaRPr lang="en-US" dirty="0"/>
          </a:p>
        </p:txBody>
      </p:sp>
    </p:spTree>
    <p:extLst>
      <p:ext uri="{BB962C8B-B14F-4D97-AF65-F5344CB8AC3E}">
        <p14:creationId xmlns:p14="http://schemas.microsoft.com/office/powerpoint/2010/main" val="269575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more yellow or blue dots? </a:t>
            </a:r>
            <a:endParaRPr lang="en-US" dirty="0"/>
          </a:p>
        </p:txBody>
      </p:sp>
    </p:spTree>
    <p:extLst>
      <p:ext uri="{BB962C8B-B14F-4D97-AF65-F5344CB8AC3E}">
        <p14:creationId xmlns:p14="http://schemas.microsoft.com/office/powerpoint/2010/main" val="138975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1163" y="365125"/>
            <a:ext cx="8057717" cy="6186494"/>
          </a:xfrm>
          <a:prstGeom prst="rect">
            <a:avLst/>
          </a:prstGeom>
        </p:spPr>
      </p:pic>
      <p:sp>
        <p:nvSpPr>
          <p:cNvPr id="5" name="TextBox 4"/>
          <p:cNvSpPr txBox="1"/>
          <p:nvPr/>
        </p:nvSpPr>
        <p:spPr>
          <a:xfrm>
            <a:off x="6521851" y="6488668"/>
            <a:ext cx="4144489" cy="369332"/>
          </a:xfrm>
          <a:prstGeom prst="rect">
            <a:avLst/>
          </a:prstGeom>
          <a:noFill/>
        </p:spPr>
        <p:txBody>
          <a:bodyPr wrap="square" rtlCol="0">
            <a:spAutoFit/>
          </a:bodyPr>
          <a:lstStyle/>
          <a:p>
            <a:r>
              <a:rPr lang="en-US" i="1" dirty="0" smtClean="0"/>
              <a:t>Figure from </a:t>
            </a:r>
            <a:r>
              <a:rPr lang="en-US" i="1" dirty="0" err="1" smtClean="0"/>
              <a:t>Halberda</a:t>
            </a:r>
            <a:r>
              <a:rPr lang="en-US" i="1" dirty="0" smtClean="0"/>
              <a:t> et al. 2008</a:t>
            </a:r>
            <a:endParaRPr lang="en-US" i="1" dirty="0"/>
          </a:p>
        </p:txBody>
      </p:sp>
    </p:spTree>
    <p:extLst>
      <p:ext uri="{BB962C8B-B14F-4D97-AF65-F5344CB8AC3E}">
        <p14:creationId xmlns:p14="http://schemas.microsoft.com/office/powerpoint/2010/main" val="1738500671"/>
      </p:ext>
    </p:extLst>
  </p:cSld>
  <p:clrMapOvr>
    <a:masterClrMapping/>
  </p:clrMapOvr>
  <mc:AlternateContent xmlns:mc="http://schemas.openxmlformats.org/markup-compatibility/2006" xmlns:p14="http://schemas.microsoft.com/office/powerpoint/2010/main">
    <mc:Choice Requires="p14">
      <p:transition spd="slow" p14:dur="2000" advClick="0" advTm="250"/>
    </mc:Choice>
    <mc:Fallback xmlns="">
      <p:transition spd="slow" advClick="0" advTm="2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there more yellow or blue dots? </a:t>
            </a:r>
            <a:endParaRPr lang="en-US" dirty="0"/>
          </a:p>
        </p:txBody>
      </p:sp>
      <p:sp>
        <p:nvSpPr>
          <p:cNvPr id="3" name="Content Placeholder 2"/>
          <p:cNvSpPr>
            <a:spLocks noGrp="1"/>
          </p:cNvSpPr>
          <p:nvPr>
            <p:ph idx="1"/>
          </p:nvPr>
        </p:nvSpPr>
        <p:spPr>
          <a:xfrm>
            <a:off x="498353" y="5385434"/>
            <a:ext cx="2882227" cy="1072310"/>
          </a:xfrm>
        </p:spPr>
        <p:txBody>
          <a:bodyPr>
            <a:normAutofit/>
          </a:bodyPr>
          <a:lstStyle/>
          <a:p>
            <a:pPr marL="0" indent="0">
              <a:buNone/>
            </a:pPr>
            <a:r>
              <a:rPr lang="en-US" sz="4400" dirty="0" smtClean="0"/>
              <a:t>Class Poll</a:t>
            </a:r>
            <a:endParaRPr lang="en-US" sz="4400" dirty="0"/>
          </a:p>
        </p:txBody>
      </p:sp>
    </p:spTree>
    <p:extLst>
      <p:ext uri="{BB962C8B-B14F-4D97-AF65-F5344CB8AC3E}">
        <p14:creationId xmlns:p14="http://schemas.microsoft.com/office/powerpoint/2010/main" val="120118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there more yellow or blue dots? </a:t>
            </a:r>
            <a:endParaRPr lang="en-US" dirty="0"/>
          </a:p>
        </p:txBody>
      </p:sp>
      <p:sp>
        <p:nvSpPr>
          <p:cNvPr id="3" name="Content Placeholder 2"/>
          <p:cNvSpPr>
            <a:spLocks noGrp="1"/>
          </p:cNvSpPr>
          <p:nvPr>
            <p:ph idx="1"/>
          </p:nvPr>
        </p:nvSpPr>
        <p:spPr>
          <a:xfrm>
            <a:off x="838200" y="1825625"/>
            <a:ext cx="5712912" cy="4351338"/>
          </a:xfrm>
        </p:spPr>
        <p:txBody>
          <a:bodyPr>
            <a:noAutofit/>
          </a:bodyPr>
          <a:lstStyle/>
          <a:p>
            <a:r>
              <a:rPr lang="en-US" sz="3200" dirty="0" smtClean="0"/>
              <a:t>As a class, you just demonstrated our intuitive number sense!</a:t>
            </a:r>
          </a:p>
          <a:p>
            <a:endParaRPr lang="en-US" sz="3200" dirty="0"/>
          </a:p>
          <a:p>
            <a:r>
              <a:rPr lang="en-US" sz="3200" dirty="0" smtClean="0"/>
              <a:t>If you didn’t get the right answer this time, all is not lost</a:t>
            </a:r>
          </a:p>
          <a:p>
            <a:endParaRPr lang="en-US" sz="3200" dirty="0" smtClean="0"/>
          </a:p>
          <a:p>
            <a:pPr marL="457200" lvl="1" indent="0">
              <a:buNone/>
            </a:pPr>
            <a:r>
              <a:rPr lang="en-US" sz="2800" dirty="0" smtClean="0"/>
              <a:t>This skill, like most, also responds to practice! </a:t>
            </a:r>
            <a:endParaRPr lang="en-US" sz="2800" dirty="0"/>
          </a:p>
        </p:txBody>
      </p:sp>
      <p:pic>
        <p:nvPicPr>
          <p:cNvPr id="4" name="Picture 3"/>
          <p:cNvPicPr>
            <a:picLocks noChangeAspect="1"/>
          </p:cNvPicPr>
          <p:nvPr/>
        </p:nvPicPr>
        <p:blipFill>
          <a:blip r:embed="rId3"/>
          <a:stretch>
            <a:fillRect/>
          </a:stretch>
        </p:blipFill>
        <p:spPr>
          <a:xfrm>
            <a:off x="6793878" y="1690688"/>
            <a:ext cx="5362496" cy="4117177"/>
          </a:xfrm>
          <a:prstGeom prst="rect">
            <a:avLst/>
          </a:prstGeom>
        </p:spPr>
      </p:pic>
      <p:sp>
        <p:nvSpPr>
          <p:cNvPr id="5" name="TextBox 4"/>
          <p:cNvSpPr txBox="1"/>
          <p:nvPr/>
        </p:nvSpPr>
        <p:spPr>
          <a:xfrm>
            <a:off x="8514608" y="5868453"/>
            <a:ext cx="3256137" cy="369332"/>
          </a:xfrm>
          <a:prstGeom prst="rect">
            <a:avLst/>
          </a:prstGeom>
          <a:noFill/>
        </p:spPr>
        <p:txBody>
          <a:bodyPr wrap="square" rtlCol="0">
            <a:spAutoFit/>
          </a:bodyPr>
          <a:lstStyle/>
          <a:p>
            <a:r>
              <a:rPr lang="en-US" i="1" dirty="0" smtClean="0"/>
              <a:t>Figure from </a:t>
            </a:r>
            <a:r>
              <a:rPr lang="en-US" i="1" dirty="0" err="1" smtClean="0"/>
              <a:t>Halberda</a:t>
            </a:r>
            <a:r>
              <a:rPr lang="en-US" i="1" dirty="0" smtClean="0"/>
              <a:t> et al. 2008</a:t>
            </a:r>
            <a:endParaRPr lang="en-US" i="1" dirty="0"/>
          </a:p>
        </p:txBody>
      </p:sp>
    </p:spTree>
    <p:extLst>
      <p:ext uri="{BB962C8B-B14F-4D97-AF65-F5344CB8AC3E}">
        <p14:creationId xmlns:p14="http://schemas.microsoft.com/office/powerpoint/2010/main" val="4205332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662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own:</a:t>
            </a:r>
            <a:endParaRPr lang="en-US" dirty="0"/>
          </a:p>
        </p:txBody>
      </p:sp>
      <p:sp>
        <p:nvSpPr>
          <p:cNvPr id="3" name="Content Placeholder 2"/>
          <p:cNvSpPr>
            <a:spLocks noGrp="1"/>
          </p:cNvSpPr>
          <p:nvPr>
            <p:ph idx="1"/>
          </p:nvPr>
        </p:nvSpPr>
        <p:spPr>
          <a:xfrm>
            <a:off x="838200" y="1825625"/>
            <a:ext cx="11049000" cy="4351338"/>
          </a:xfrm>
        </p:spPr>
        <p:txBody>
          <a:bodyPr>
            <a:normAutofit lnSpcReduction="10000"/>
          </a:bodyPr>
          <a:lstStyle/>
          <a:p>
            <a:r>
              <a:rPr lang="en-US" sz="3600" dirty="0" smtClean="0"/>
              <a:t>Read the “Number sense” handout and complete 25 trials of the online game (your instructor will provide a link)</a:t>
            </a:r>
          </a:p>
          <a:p>
            <a:endParaRPr lang="en-US" sz="3600" dirty="0"/>
          </a:p>
          <a:p>
            <a:r>
              <a:rPr lang="en-US" sz="3600" dirty="0" smtClean="0"/>
              <a:t>Record your score as instructed.  Your instructor will compile data for the class </a:t>
            </a:r>
          </a:p>
          <a:p>
            <a:endParaRPr lang="en-US" sz="3600" dirty="0"/>
          </a:p>
          <a:p>
            <a:r>
              <a:rPr lang="en-US" sz="3600" dirty="0" smtClean="0"/>
              <a:t>Answer the follow-up questions on the handout</a:t>
            </a:r>
            <a:endParaRPr lang="en-US" sz="3600" dirty="0"/>
          </a:p>
        </p:txBody>
      </p:sp>
    </p:spTree>
    <p:extLst>
      <p:ext uri="{BB962C8B-B14F-4D97-AF65-F5344CB8AC3E}">
        <p14:creationId xmlns:p14="http://schemas.microsoft.com/office/powerpoint/2010/main" val="86190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1570</Words>
  <Application>Microsoft Office PowerPoint</Application>
  <PresentationFormat>Widescreen</PresentationFormat>
  <Paragraphs>84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Mangal</vt:lpstr>
      <vt:lpstr>Office Theme</vt:lpstr>
      <vt:lpstr>Intuitive number sense </vt:lpstr>
      <vt:lpstr>PowerPoint Presentation</vt:lpstr>
      <vt:lpstr>PowerPoint Presentation</vt:lpstr>
      <vt:lpstr>Are there more yellow or blue dots? </vt:lpstr>
      <vt:lpstr>PowerPoint Presentation</vt:lpstr>
      <vt:lpstr>Were there more yellow or blue dots? </vt:lpstr>
      <vt:lpstr>Were there more yellow or blue dots? </vt:lpstr>
      <vt:lpstr>PowerPoint Presentation</vt:lpstr>
      <vt:lpstr>On your own:</vt:lpstr>
      <vt:lpstr>PowerPoint Presentation</vt:lpstr>
      <vt:lpstr>Wrap Up Discussion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Fleming-Davies, Arietta</dc:creator>
  <cp:lastModifiedBy>Fleming-Davies, Arietta</cp:lastModifiedBy>
  <cp:revision>42</cp:revision>
  <dcterms:created xsi:type="dcterms:W3CDTF">2017-02-10T14:20:02Z</dcterms:created>
  <dcterms:modified xsi:type="dcterms:W3CDTF">2017-02-25T15:13:34Z</dcterms:modified>
</cp:coreProperties>
</file>