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2" r:id="rId3"/>
    <p:sldId id="26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Wojdak" initials="J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299"/>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7" autoAdjust="0"/>
    <p:restoredTop sz="60039" autoAdjust="0"/>
  </p:normalViewPr>
  <p:slideViewPr>
    <p:cSldViewPr snapToGrid="0">
      <p:cViewPr varScale="1">
        <p:scale>
          <a:sx n="47" d="100"/>
          <a:sy n="47" d="100"/>
        </p:scale>
        <p:origin x="-2184" y="-104"/>
      </p:cViewPr>
      <p:guideLst>
        <p:guide orient="horz" pos="2160"/>
        <p:guide pos="3840"/>
      </p:guideLst>
    </p:cSldViewPr>
  </p:slideViewPr>
  <p:outlineViewPr>
    <p:cViewPr>
      <p:scale>
        <a:sx n="33" d="100"/>
        <a:sy n="33" d="100"/>
      </p:scale>
      <p:origin x="0" y="-28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D8C684-469B-449D-8303-947CC30B6FD3}" type="datetimeFigureOut">
              <a:rPr lang="en-US" smtClean="0"/>
              <a:t>3/13/17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455EB8-F874-4774-86C1-035BB672C380}" type="slidenum">
              <a:rPr lang="en-US" smtClean="0"/>
              <a:t>‹#›</a:t>
            </a:fld>
            <a:endParaRPr lang="en-US"/>
          </a:p>
        </p:txBody>
      </p:sp>
    </p:spTree>
    <p:extLst>
      <p:ext uri="{BB962C8B-B14F-4D97-AF65-F5344CB8AC3E}">
        <p14:creationId xmlns:p14="http://schemas.microsoft.com/office/powerpoint/2010/main" val="1230246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Instructors:  Ideas</a:t>
            </a:r>
            <a:r>
              <a:rPr lang="en-US" i="1" baseline="0" dirty="0" smtClean="0"/>
              <a:t> meant for you are in italics. Ideas that might be spoken to the class are in regular text. </a:t>
            </a:r>
            <a:r>
              <a:rPr lang="en-US" i="1" dirty="0" smtClean="0"/>
              <a:t>This presentation is intended</a:t>
            </a:r>
            <a:r>
              <a:rPr lang="en-US" i="1" baseline="0" dirty="0" smtClean="0"/>
              <a:t> to provide a brief overview to students about math anxiety, how it might affect them as biology students, and why the instructor has chosen to incorporate BIOMAAP into their class, including the end goals of the program.</a:t>
            </a:r>
          </a:p>
          <a:p>
            <a:endParaRPr lang="en-US" i="1" baseline="0" dirty="0" smtClean="0"/>
          </a:p>
          <a:p>
            <a:r>
              <a:rPr lang="en-US" i="1" baseline="0" dirty="0" smtClean="0"/>
              <a:t>This </a:t>
            </a:r>
            <a:r>
              <a:rPr lang="en-US" i="1" baseline="0" dirty="0" err="1" smtClean="0"/>
              <a:t>powerpoint</a:t>
            </a:r>
            <a:r>
              <a:rPr lang="en-US" i="1" baseline="0" dirty="0" smtClean="0"/>
              <a:t> introduces a reflective writing intervention for your class.  The best timing would probably be right before an exam, or a quantitatively intensive lecture or lab period. Temporal proximity between the reflective writing and the quantitative task is likely very important </a:t>
            </a:r>
            <a:r>
              <a:rPr lang="mr-IN" i="1" baseline="0" dirty="0" smtClean="0"/>
              <a:t>–</a:t>
            </a:r>
            <a:r>
              <a:rPr lang="en-US" i="1" baseline="0" dirty="0" smtClean="0"/>
              <a:t> the idea is to clear students anxieties to free up their working memory, which is likely only a short-term effect.  Ideally, you could introduce students to this process, and then just remind students that they could do this themselves </a:t>
            </a:r>
            <a:r>
              <a:rPr lang="mr-IN" i="1" baseline="0" dirty="0" smtClean="0"/>
              <a:t>–</a:t>
            </a:r>
            <a:r>
              <a:rPr lang="en-US" i="1" baseline="0" dirty="0" smtClean="0"/>
              <a:t> showing up early to test periods to do writing on their own. </a:t>
            </a:r>
          </a:p>
          <a:p>
            <a:endParaRPr lang="en-US" i="1" baseline="0" dirty="0" smtClean="0"/>
          </a:p>
          <a:p>
            <a:r>
              <a:rPr lang="en-US" i="1" baseline="0" dirty="0" smtClean="0"/>
              <a:t>This </a:t>
            </a:r>
            <a:r>
              <a:rPr lang="en-US" i="1" baseline="0" dirty="0" err="1" smtClean="0"/>
              <a:t>powerpoint</a:t>
            </a:r>
            <a:r>
              <a:rPr lang="en-US" i="1" baseline="0" dirty="0" smtClean="0"/>
              <a:t> also assumes you’ve talked about math anxiety or introduced students to BIOMAAP. If not, and if there is benefit, you could use the student introduction </a:t>
            </a:r>
            <a:r>
              <a:rPr lang="en-US" i="1" baseline="0" dirty="0" err="1" smtClean="0"/>
              <a:t>powerpoint</a:t>
            </a:r>
            <a:r>
              <a:rPr lang="en-US" i="1" baseline="0" dirty="0" smtClean="0"/>
              <a:t> to give just a little more background to the problem and BIOMAAP materials as potential solutions. </a:t>
            </a:r>
          </a:p>
        </p:txBody>
      </p:sp>
      <p:sp>
        <p:nvSpPr>
          <p:cNvPr id="4" name="Slide Number Placeholder 3"/>
          <p:cNvSpPr>
            <a:spLocks noGrp="1"/>
          </p:cNvSpPr>
          <p:nvPr>
            <p:ph type="sldNum" sz="quarter" idx="10"/>
          </p:nvPr>
        </p:nvSpPr>
        <p:spPr/>
        <p:txBody>
          <a:bodyPr/>
          <a:lstStyle/>
          <a:p>
            <a:fld id="{EB455EB8-F874-4774-86C1-035BB672C380}" type="slidenum">
              <a:rPr lang="en-US" smtClean="0"/>
              <a:t>1</a:t>
            </a:fld>
            <a:endParaRPr lang="en-US"/>
          </a:p>
        </p:txBody>
      </p:sp>
    </p:spTree>
    <p:extLst>
      <p:ext uri="{BB962C8B-B14F-4D97-AF65-F5344CB8AC3E}">
        <p14:creationId xmlns:p14="http://schemas.microsoft.com/office/powerpoint/2010/main" val="4257132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These data from a study by Ramirez and </a:t>
            </a:r>
            <a:r>
              <a:rPr lang="en-US" sz="1200" kern="1200" dirty="0" err="1" smtClean="0">
                <a:solidFill>
                  <a:schemeClr val="tx1"/>
                </a:solidFill>
                <a:effectLst/>
                <a:latin typeface="+mn-lt"/>
                <a:ea typeface="+mn-ea"/>
                <a:cs typeface="+mn-cs"/>
              </a:rPr>
              <a:t>Beilock</a:t>
            </a:r>
            <a:r>
              <a:rPr lang="en-US" sz="1200" kern="1200" dirty="0" smtClean="0">
                <a:solidFill>
                  <a:schemeClr val="tx1"/>
                </a:solidFill>
                <a:effectLst/>
                <a:latin typeface="+mn-lt"/>
                <a:ea typeface="+mn-ea"/>
                <a:cs typeface="+mn-cs"/>
              </a:rPr>
              <a:t> (2011), where students were first asked to answer some math problems in a "low-stakes" setting (called the "pretest") - there was nothing to be lost or gained from doing well.  Then, students were told there was a second test (called the "posttest") that mattered a lot - students could get financial rewards for doing well, and other students were depending on them. </a:t>
            </a: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researchers assigned students to either a control group that sat quietly for 10 minutes, or to a group that was asked </a:t>
            </a:r>
            <a:r>
              <a:rPr lang="en-US" sz="1200" u="sng" kern="1200" dirty="0" smtClean="0">
                <a:solidFill>
                  <a:schemeClr val="tx1"/>
                </a:solidFill>
                <a:effectLst/>
                <a:latin typeface="+mn-lt"/>
                <a:ea typeface="+mn-ea"/>
                <a:cs typeface="+mn-cs"/>
              </a:rPr>
              <a:t>to write about their test anxiety</a:t>
            </a:r>
            <a:r>
              <a:rPr lang="en-US" sz="1200" kern="1200" dirty="0" smtClean="0">
                <a:solidFill>
                  <a:schemeClr val="tx1"/>
                </a:solidFill>
                <a:effectLst/>
                <a:latin typeface="+mn-lt"/>
                <a:ea typeface="+mn-ea"/>
                <a:cs typeface="+mn-cs"/>
              </a:rPr>
              <a:t>.   Finally, students took the posttest.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Notice </a:t>
            </a:r>
            <a:r>
              <a:rPr lang="en-US" sz="1200" kern="1200" dirty="0" smtClean="0">
                <a:solidFill>
                  <a:schemeClr val="tx1"/>
                </a:solidFill>
                <a:effectLst/>
                <a:latin typeface="+mn-lt"/>
                <a:ea typeface="+mn-ea"/>
                <a:cs typeface="+mn-cs"/>
              </a:rPr>
              <a:t>that </a:t>
            </a:r>
            <a:r>
              <a:rPr lang="en-US" sz="1200" kern="1200" dirty="0" smtClean="0">
                <a:solidFill>
                  <a:schemeClr val="tx1"/>
                </a:solidFill>
                <a:effectLst/>
                <a:latin typeface="+mn-lt"/>
                <a:ea typeface="+mn-ea"/>
                <a:cs typeface="+mn-cs"/>
              </a:rPr>
              <a:t>the added anxiety of potential financial incentives and peer pressure reduced the control group’s performance </a:t>
            </a:r>
            <a:r>
              <a:rPr lang="en-US" sz="1200" i="1" kern="1200" dirty="0" smtClean="0">
                <a:solidFill>
                  <a:schemeClr val="tx1"/>
                </a:solidFill>
                <a:effectLst/>
                <a:latin typeface="+mn-lt"/>
                <a:ea typeface="+mn-ea"/>
                <a:cs typeface="+mn-cs"/>
              </a:rPr>
              <a:t>dramatically</a:t>
            </a:r>
            <a:r>
              <a:rPr lang="en-US" sz="1200" kern="1200" dirty="0" smtClean="0">
                <a:solidFill>
                  <a:schemeClr val="tx1"/>
                </a:solidFill>
                <a:effectLst/>
                <a:latin typeface="+mn-lt"/>
                <a:ea typeface="+mn-ea"/>
                <a:cs typeface="+mn-cs"/>
              </a:rPr>
              <a:t>. In the words of Ramirez and </a:t>
            </a:r>
            <a:r>
              <a:rPr lang="en-US" sz="1200" kern="1200" dirty="0" err="1" smtClean="0">
                <a:solidFill>
                  <a:schemeClr val="tx1"/>
                </a:solidFill>
                <a:effectLst/>
                <a:latin typeface="+mn-lt"/>
                <a:ea typeface="+mn-ea"/>
                <a:cs typeface="+mn-cs"/>
              </a:rPr>
              <a:t>Beilock</a:t>
            </a:r>
            <a:r>
              <a:rPr lang="en-US" sz="1200" kern="1200" dirty="0" smtClean="0">
                <a:solidFill>
                  <a:schemeClr val="tx1"/>
                </a:solidFill>
                <a:effectLst/>
                <a:latin typeface="+mn-lt"/>
                <a:ea typeface="+mn-ea"/>
                <a:cs typeface="+mn-cs"/>
              </a:rPr>
              <a:t>, they "choked".  Second, notice the "expressive writing" group - they performed about 20% higher than the control group in the percent of questions answered correct. That is a </a:t>
            </a:r>
            <a:r>
              <a:rPr lang="en-US" sz="1200" b="1" kern="1200" dirty="0" smtClean="0">
                <a:solidFill>
                  <a:schemeClr val="tx1"/>
                </a:solidFill>
                <a:effectLst/>
                <a:latin typeface="+mn-lt"/>
                <a:ea typeface="+mn-ea"/>
                <a:cs typeface="+mn-cs"/>
              </a:rPr>
              <a:t>two letter grade</a:t>
            </a:r>
            <a:r>
              <a:rPr lang="en-US" sz="1200" kern="1200" dirty="0" smtClean="0">
                <a:solidFill>
                  <a:schemeClr val="tx1"/>
                </a:solidFill>
                <a:effectLst/>
                <a:latin typeface="+mn-lt"/>
                <a:ea typeface="+mn-ea"/>
                <a:cs typeface="+mn-cs"/>
              </a:rPr>
              <a:t> difference in most classes. Are you willing to invest 10 minutes to increase your performance on a high-stakes test by two letter grades? </a:t>
            </a:r>
            <a:endParaRPr lang="en-US" dirty="0"/>
          </a:p>
        </p:txBody>
      </p:sp>
      <p:sp>
        <p:nvSpPr>
          <p:cNvPr id="4" name="Slide Number Placeholder 3"/>
          <p:cNvSpPr>
            <a:spLocks noGrp="1"/>
          </p:cNvSpPr>
          <p:nvPr>
            <p:ph type="sldNum" sz="quarter" idx="10"/>
          </p:nvPr>
        </p:nvSpPr>
        <p:spPr/>
        <p:txBody>
          <a:bodyPr/>
          <a:lstStyle/>
          <a:p>
            <a:fld id="{EB455EB8-F874-4774-86C1-035BB672C380}" type="slidenum">
              <a:rPr lang="en-US" smtClean="0"/>
              <a:t>2</a:t>
            </a:fld>
            <a:endParaRPr lang="en-US"/>
          </a:p>
        </p:txBody>
      </p:sp>
    </p:spTree>
    <p:extLst>
      <p:ext uri="{BB962C8B-B14F-4D97-AF65-F5344CB8AC3E}">
        <p14:creationId xmlns:p14="http://schemas.microsoft.com/office/powerpoint/2010/main" val="1523866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You can just read/talk through these instructions. Note that the second point indicates that you’ve budgeted time in the exam/activity of the day</a:t>
            </a:r>
            <a:r>
              <a:rPr lang="mr-IN" i="1" dirty="0" smtClean="0"/>
              <a:t>…</a:t>
            </a:r>
            <a:r>
              <a:rPr lang="en-US" i="1" dirty="0" smtClean="0"/>
              <a:t> if time is</a:t>
            </a:r>
            <a:r>
              <a:rPr lang="en-US" i="1" baseline="0" dirty="0" smtClean="0"/>
              <a:t> typically an issue in your exams, this could backfire big time </a:t>
            </a:r>
            <a:r>
              <a:rPr lang="mr-IN" i="1" baseline="0" dirty="0" smtClean="0"/>
              <a:t>–</a:t>
            </a:r>
            <a:r>
              <a:rPr lang="en-US" i="1" baseline="0" dirty="0" smtClean="0"/>
              <a:t> students might rightfully feel that the writing took time away from actually taking the test. If you feel the class time is too valuable, a potential compromise is to invite students to show up 10 minutes early. </a:t>
            </a:r>
            <a:endParaRPr lang="en-US" i="1" dirty="0"/>
          </a:p>
        </p:txBody>
      </p:sp>
      <p:sp>
        <p:nvSpPr>
          <p:cNvPr id="4" name="Slide Number Placeholder 3"/>
          <p:cNvSpPr>
            <a:spLocks noGrp="1"/>
          </p:cNvSpPr>
          <p:nvPr>
            <p:ph type="sldNum" sz="quarter" idx="10"/>
          </p:nvPr>
        </p:nvSpPr>
        <p:spPr/>
        <p:txBody>
          <a:bodyPr/>
          <a:lstStyle/>
          <a:p>
            <a:fld id="{EB455EB8-F874-4774-86C1-035BB672C380}" type="slidenum">
              <a:rPr lang="en-US" smtClean="0"/>
              <a:t>3</a:t>
            </a:fld>
            <a:endParaRPr lang="en-US"/>
          </a:p>
        </p:txBody>
      </p:sp>
    </p:spTree>
    <p:extLst>
      <p:ext uri="{BB962C8B-B14F-4D97-AF65-F5344CB8AC3E}">
        <p14:creationId xmlns:p14="http://schemas.microsoft.com/office/powerpoint/2010/main" val="436967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2FE4CB-8D01-4997-8007-221FF73B04B6}" type="datetimeFigureOut">
              <a:rPr lang="en-US" smtClean="0"/>
              <a:t>3/13/17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3804343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FE4CB-8D01-4997-8007-221FF73B04B6}" type="datetimeFigureOut">
              <a:rPr lang="en-US" smtClean="0"/>
              <a:t>3/13/17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233179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FE4CB-8D01-4997-8007-221FF73B04B6}" type="datetimeFigureOut">
              <a:rPr lang="en-US" smtClean="0"/>
              <a:t>3/13/17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101849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FE4CB-8D01-4997-8007-221FF73B04B6}" type="datetimeFigureOut">
              <a:rPr lang="en-US" smtClean="0"/>
              <a:t>3/13/17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49897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2FE4CB-8D01-4997-8007-221FF73B04B6}" type="datetimeFigureOut">
              <a:rPr lang="en-US" smtClean="0"/>
              <a:t>3/13/17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4292574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2FE4CB-8D01-4997-8007-221FF73B04B6}" type="datetimeFigureOut">
              <a:rPr lang="en-US" smtClean="0"/>
              <a:t>3/13/17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25087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2FE4CB-8D01-4997-8007-221FF73B04B6}" type="datetimeFigureOut">
              <a:rPr lang="en-US" smtClean="0"/>
              <a:t>3/13/17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164376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2FE4CB-8D01-4997-8007-221FF73B04B6}" type="datetimeFigureOut">
              <a:rPr lang="en-US" smtClean="0"/>
              <a:t>3/13/17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1667552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FE4CB-8D01-4997-8007-221FF73B04B6}" type="datetimeFigureOut">
              <a:rPr lang="en-US" smtClean="0"/>
              <a:t>3/13/17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29711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2FE4CB-8D01-4997-8007-221FF73B04B6}" type="datetimeFigureOut">
              <a:rPr lang="en-US" smtClean="0"/>
              <a:t>3/13/17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3785149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2FE4CB-8D01-4997-8007-221FF73B04B6}" type="datetimeFigureOut">
              <a:rPr lang="en-US" smtClean="0"/>
              <a:t>3/13/17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5927E-A43B-4AE2-B74E-37127886E93F}" type="slidenum">
              <a:rPr lang="en-US" smtClean="0"/>
              <a:t>‹#›</a:t>
            </a:fld>
            <a:endParaRPr lang="en-US"/>
          </a:p>
        </p:txBody>
      </p:sp>
    </p:spTree>
    <p:extLst>
      <p:ext uri="{BB962C8B-B14F-4D97-AF65-F5344CB8AC3E}">
        <p14:creationId xmlns:p14="http://schemas.microsoft.com/office/powerpoint/2010/main" val="23528745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FE4CB-8D01-4997-8007-221FF73B04B6}" type="datetimeFigureOut">
              <a:rPr lang="en-US" smtClean="0"/>
              <a:t>3/13/17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5927E-A43B-4AE2-B74E-37127886E93F}" type="slidenum">
              <a:rPr lang="en-US" smtClean="0"/>
              <a:t>‹#›</a:t>
            </a:fld>
            <a:endParaRPr lang="en-US"/>
          </a:p>
        </p:txBody>
      </p:sp>
    </p:spTree>
    <p:extLst>
      <p:ext uri="{BB962C8B-B14F-4D97-AF65-F5344CB8AC3E}">
        <p14:creationId xmlns:p14="http://schemas.microsoft.com/office/powerpoint/2010/main" val="1754081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9679" y="228608"/>
            <a:ext cx="9144000" cy="2387600"/>
          </a:xfrm>
        </p:spPr>
        <p:txBody>
          <a:bodyPr/>
          <a:lstStyle/>
          <a:p>
            <a:r>
              <a:rPr lang="en-US" dirty="0" smtClean="0"/>
              <a:t>Writing your way to math success.</a:t>
            </a:r>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994" t="5947" r="53757" b="7817"/>
          <a:stretch/>
        </p:blipFill>
        <p:spPr>
          <a:xfrm>
            <a:off x="3025951" y="3053126"/>
            <a:ext cx="6449235" cy="1424295"/>
          </a:xfrm>
          <a:prstGeom prst="rect">
            <a:avLst/>
          </a:prstGeom>
        </p:spPr>
      </p:pic>
    </p:spTree>
    <p:extLst>
      <p:ext uri="{BB962C8B-B14F-4D97-AF65-F5344CB8AC3E}">
        <p14:creationId xmlns:p14="http://schemas.microsoft.com/office/powerpoint/2010/main" val="21147117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540" y="168351"/>
            <a:ext cx="10515600" cy="1325563"/>
          </a:xfrm>
        </p:spPr>
        <p:txBody>
          <a:bodyPr/>
          <a:lstStyle/>
          <a:p>
            <a:r>
              <a:rPr lang="en-US" dirty="0" smtClean="0"/>
              <a:t>Pre-exam writing: why we’re trying this</a:t>
            </a:r>
            <a:endParaRPr lang="en-US" dirty="0"/>
          </a:p>
        </p:txBody>
      </p:sp>
      <p:sp>
        <p:nvSpPr>
          <p:cNvPr id="3" name="Content Placeholder 2"/>
          <p:cNvSpPr>
            <a:spLocks noGrp="1"/>
          </p:cNvSpPr>
          <p:nvPr>
            <p:ph idx="1"/>
          </p:nvPr>
        </p:nvSpPr>
        <p:spPr>
          <a:xfrm>
            <a:off x="5366327" y="1342635"/>
            <a:ext cx="6502400" cy="4351338"/>
          </a:xfrm>
        </p:spPr>
        <p:txBody>
          <a:bodyPr>
            <a:normAutofit fontScale="92500"/>
          </a:bodyPr>
          <a:lstStyle/>
          <a:p>
            <a:pPr marL="0" indent="0">
              <a:buNone/>
            </a:pPr>
            <a:r>
              <a:rPr lang="en-US" sz="3600" dirty="0" smtClean="0"/>
              <a:t>Expressive writing about test worries improved test performance by </a:t>
            </a:r>
            <a:r>
              <a:rPr lang="en-US" sz="3600" b="1" dirty="0" smtClean="0"/>
              <a:t>two letter grades</a:t>
            </a:r>
            <a:r>
              <a:rPr lang="en-US" sz="3600" dirty="0" smtClean="0"/>
              <a:t>!</a:t>
            </a:r>
          </a:p>
          <a:p>
            <a:pPr marL="0" indent="0">
              <a:buNone/>
            </a:pPr>
            <a:endParaRPr lang="en-US" sz="3600" dirty="0"/>
          </a:p>
          <a:p>
            <a:pPr marL="0" indent="0">
              <a:buNone/>
            </a:pPr>
            <a:r>
              <a:rPr lang="en-US" sz="3600" dirty="0" smtClean="0"/>
              <a:t>Worrying uses up your </a:t>
            </a:r>
            <a:r>
              <a:rPr lang="en-US" sz="3600" i="1" dirty="0" smtClean="0"/>
              <a:t>working memory</a:t>
            </a:r>
            <a:r>
              <a:rPr lang="en-US" sz="3600" dirty="0" smtClean="0"/>
              <a:t>, so getting those worries on paper and out of the way frees up your brain to focus on the exam </a:t>
            </a:r>
            <a:endParaRPr lang="en-US" sz="3600" dirty="0"/>
          </a:p>
        </p:txBody>
      </p:sp>
      <p:pic>
        <p:nvPicPr>
          <p:cNvPr id="1026" name="Picture 2" descr="https://d2ufo47lrtsv5s.cloudfront.net/content/sci/331/6014/211/F1.medium.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728" y="2120899"/>
            <a:ext cx="4171950" cy="41910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365389" y="6346550"/>
            <a:ext cx="4433454" cy="369332"/>
          </a:xfrm>
          <a:prstGeom prst="rect">
            <a:avLst/>
          </a:prstGeom>
          <a:noFill/>
        </p:spPr>
        <p:txBody>
          <a:bodyPr wrap="square" rtlCol="0">
            <a:spAutoFit/>
          </a:bodyPr>
          <a:lstStyle/>
          <a:p>
            <a:r>
              <a:rPr lang="en-US" dirty="0" smtClean="0"/>
              <a:t>From Ramirez and </a:t>
            </a:r>
            <a:r>
              <a:rPr lang="en-US" dirty="0" err="1" smtClean="0"/>
              <a:t>Beilock</a:t>
            </a:r>
            <a:r>
              <a:rPr lang="en-US" dirty="0" smtClean="0"/>
              <a:t> 2011</a:t>
            </a:r>
            <a:endParaRPr lang="en-US" dirty="0"/>
          </a:p>
        </p:txBody>
      </p:sp>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6202680" y="6118860"/>
            <a:ext cx="5918200" cy="685800"/>
          </a:xfrm>
          <a:prstGeom prst="rect">
            <a:avLst/>
          </a:prstGeom>
        </p:spPr>
      </p:pic>
    </p:spTree>
    <p:extLst>
      <p:ext uri="{BB962C8B-B14F-4D97-AF65-F5344CB8AC3E}">
        <p14:creationId xmlns:p14="http://schemas.microsoft.com/office/powerpoint/2010/main" val="258405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4228"/>
            <a:ext cx="10515600" cy="5345690"/>
          </a:xfrm>
        </p:spPr>
        <p:txBody>
          <a:bodyPr>
            <a:normAutofit lnSpcReduction="10000"/>
          </a:bodyPr>
          <a:lstStyle/>
          <a:p>
            <a:r>
              <a:rPr lang="en-US" dirty="0"/>
              <a:t>Please take the next 7 minutes to write as openly as possible about </a:t>
            </a:r>
            <a:r>
              <a:rPr lang="en-US" b="1" dirty="0"/>
              <a:t>your thoughts and feelings regarding the final exam</a:t>
            </a:r>
            <a:r>
              <a:rPr lang="en-US" dirty="0"/>
              <a:t> you are about to take. </a:t>
            </a:r>
            <a:endParaRPr lang="en-US" dirty="0" smtClean="0"/>
          </a:p>
          <a:p>
            <a:pPr marL="0" indent="0">
              <a:buNone/>
            </a:pPr>
            <a:endParaRPr lang="en-US" dirty="0" smtClean="0"/>
          </a:p>
          <a:p>
            <a:r>
              <a:rPr lang="en-US" dirty="0" smtClean="0"/>
              <a:t>I </a:t>
            </a:r>
            <a:r>
              <a:rPr lang="en-US" dirty="0"/>
              <a:t>have factored in the time for this activity, and you will not run out of time on the exam. </a:t>
            </a:r>
            <a:endParaRPr lang="en-US" dirty="0" smtClean="0"/>
          </a:p>
          <a:p>
            <a:pPr marL="0" indent="0">
              <a:buNone/>
            </a:pPr>
            <a:endParaRPr lang="en-US" dirty="0"/>
          </a:p>
          <a:p>
            <a:r>
              <a:rPr lang="en-US" dirty="0" smtClean="0"/>
              <a:t>Remember</a:t>
            </a:r>
            <a:r>
              <a:rPr lang="en-US" dirty="0"/>
              <a:t>, there will be no identifying information on your essay, and it will not be turned in or read. No one can link your writing to you. </a:t>
            </a:r>
            <a:endParaRPr lang="en-US" dirty="0" smtClean="0"/>
          </a:p>
          <a:p>
            <a:endParaRPr lang="en-US" dirty="0"/>
          </a:p>
          <a:p>
            <a:r>
              <a:rPr lang="en-US" dirty="0" smtClean="0"/>
              <a:t>I will let you know when time is up.  Please keep all test materials and phones put away during this time</a:t>
            </a:r>
            <a:r>
              <a:rPr lang="en-US" dirty="0"/>
              <a:t>. Please start writing.</a:t>
            </a:r>
          </a:p>
          <a:p>
            <a:endParaRPr lang="en-US" dirty="0"/>
          </a:p>
          <a:p>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6202680" y="6118860"/>
            <a:ext cx="5918200" cy="685800"/>
          </a:xfrm>
          <a:prstGeom prst="rect">
            <a:avLst/>
          </a:prstGeom>
        </p:spPr>
      </p:pic>
    </p:spTree>
    <p:extLst>
      <p:ext uri="{BB962C8B-B14F-4D97-AF65-F5344CB8AC3E}">
        <p14:creationId xmlns:p14="http://schemas.microsoft.com/office/powerpoint/2010/main" val="1210456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2906</TotalTime>
  <Words>604</Words>
  <Application>Microsoft Macintosh PowerPoint</Application>
  <PresentationFormat>Custom</PresentationFormat>
  <Paragraphs>25</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Writing your way to math success.</vt:lpstr>
      <vt:lpstr>Pre-exam writing: why we’re trying this</vt:lpstr>
      <vt:lpstr>PowerPoint Presentation</vt:lpstr>
    </vt:vector>
  </TitlesOfParts>
  <Company>Radford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Fleming-Davies, Arietta</dc:creator>
  <cp:lastModifiedBy>Jeremy Wojdak</cp:lastModifiedBy>
  <cp:revision>29</cp:revision>
  <dcterms:created xsi:type="dcterms:W3CDTF">2016-12-14T13:56:31Z</dcterms:created>
  <dcterms:modified xsi:type="dcterms:W3CDTF">2017-03-13T15:17:38Z</dcterms:modified>
</cp:coreProperties>
</file>