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33"/>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6"/>
    <p:restoredTop sz="50000" autoAdjust="0"/>
  </p:normalViewPr>
  <p:slideViewPr>
    <p:cSldViewPr>
      <p:cViewPr>
        <p:scale>
          <a:sx n="55" d="100"/>
          <a:sy n="55" d="100"/>
        </p:scale>
        <p:origin x="-1504" y="-3528"/>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3CC1-FA91-4F05-9418-9674BE04D16F}" type="datetimeFigureOut">
              <a:rPr lang="en-US" smtClean="0"/>
              <a:pPr/>
              <a:t>6/8/18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27358-3B49-459C-AF4E-EBEE7ED5EFA6}" type="slidenum">
              <a:rPr lang="en-US" smtClean="0"/>
              <a:pPr/>
              <a:t>‹#›</a:t>
            </a:fld>
            <a:endParaRPr lang="en-US"/>
          </a:p>
        </p:txBody>
      </p:sp>
    </p:spTree>
    <p:extLst>
      <p:ext uri="{BB962C8B-B14F-4D97-AF65-F5344CB8AC3E}">
        <p14:creationId xmlns:p14="http://schemas.microsoft.com/office/powerpoint/2010/main" val="374107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27358-3B49-459C-AF4E-EBEE7ED5EFA6}" type="slidenum">
              <a:rPr lang="en-US" smtClean="0"/>
              <a:pPr/>
              <a:t>1</a:t>
            </a:fld>
            <a:endParaRPr lang="en-US"/>
          </a:p>
        </p:txBody>
      </p:sp>
    </p:spTree>
    <p:extLst>
      <p:ext uri="{BB962C8B-B14F-4D97-AF65-F5344CB8AC3E}">
        <p14:creationId xmlns:p14="http://schemas.microsoft.com/office/powerpoint/2010/main" val="21403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8B37D-8784-4C23-95C7-5AC8638C072A}" type="datetimeFigureOut">
              <a:rPr lang="en-US" smtClean="0"/>
              <a:pPr/>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86190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5760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166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4371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8B37D-8784-4C23-95C7-5AC8638C072A}" type="datetimeFigureOut">
              <a:rPr lang="en-US" smtClean="0"/>
              <a:pPr/>
              <a:t>6/8/18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00295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8B37D-8784-4C23-95C7-5AC8638C072A}" type="datetimeFigureOut">
              <a:rPr lang="en-US" smtClean="0"/>
              <a:pPr/>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7740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4"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4"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8B37D-8784-4C23-95C7-5AC8638C072A}" type="datetimeFigureOut">
              <a:rPr lang="en-US" smtClean="0"/>
              <a:pPr/>
              <a:t>6/8/18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873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8B37D-8784-4C23-95C7-5AC8638C072A}" type="datetimeFigureOut">
              <a:rPr lang="en-US" smtClean="0"/>
              <a:pPr/>
              <a:t>6/8/18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958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B37D-8784-4C23-95C7-5AC8638C072A}" type="datetimeFigureOut">
              <a:rPr lang="en-US" smtClean="0"/>
              <a:pPr/>
              <a:t>6/8/18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655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3663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6/8/18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231763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D4B8B37D-8784-4C23-95C7-5AC8638C072A}" type="datetimeFigureOut">
              <a:rPr lang="en-US" smtClean="0"/>
              <a:pPr/>
              <a:t>6/8/18</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7F271820-350A-4D84-B3B6-5C57878B998F}" type="slidenum">
              <a:rPr lang="en-US" smtClean="0"/>
              <a:pPr/>
              <a:t>‹#›</a:t>
            </a:fld>
            <a:endParaRPr lang="en-US"/>
          </a:p>
        </p:txBody>
      </p:sp>
    </p:spTree>
    <p:extLst>
      <p:ext uri="{BB962C8B-B14F-4D97-AF65-F5344CB8AC3E}">
        <p14:creationId xmlns:p14="http://schemas.microsoft.com/office/powerpoint/2010/main" val="94711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gif"/><Relationship Id="rId21" Type="http://schemas.openxmlformats.org/officeDocument/2006/relationships/image" Target="../media/image16.jpeg"/><Relationship Id="rId22" Type="http://schemas.openxmlformats.org/officeDocument/2006/relationships/image" Target="../media/image17.png"/><Relationship Id="rId23" Type="http://schemas.openxmlformats.org/officeDocument/2006/relationships/image" Target="../media/image18.jpeg"/><Relationship Id="rId24" Type="http://schemas.openxmlformats.org/officeDocument/2006/relationships/image" Target="../media/image19.jpeg"/><Relationship Id="rId25" Type="http://schemas.openxmlformats.org/officeDocument/2006/relationships/image" Target="../media/image20.jp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hyperlink" Target="https://qubeshub.org/community/groups/bsa2018" TargetMode="External"/><Relationship Id="rId30" Type="http://schemas.openxmlformats.org/officeDocument/2006/relationships/image" Target="../media/image25.tiff"/><Relationship Id="rId31" Type="http://schemas.openxmlformats.org/officeDocument/2006/relationships/image" Target="../media/image26.tiff"/><Relationship Id="rId32" Type="http://schemas.openxmlformats.org/officeDocument/2006/relationships/image" Target="../media/image27.png"/><Relationship Id="rId9" Type="http://schemas.openxmlformats.org/officeDocument/2006/relationships/image" Target="../media/image4.png"/><Relationship Id="rId6" Type="http://schemas.openxmlformats.org/officeDocument/2006/relationships/image" Target="../media/image2.jpeg"/><Relationship Id="rId7" Type="http://schemas.openxmlformats.org/officeDocument/2006/relationships/hyperlink" Target="https://qubeshub.org/community/groups/datadiscovery_2017" TargetMode="External"/><Relationship Id="rId8" Type="http://schemas.openxmlformats.org/officeDocument/2006/relationships/image" Target="../media/image3.jpeg"/><Relationship Id="rId33" Type="http://schemas.openxmlformats.org/officeDocument/2006/relationships/image" Target="../media/image28.gif"/><Relationship Id="rId10" Type="http://schemas.openxmlformats.org/officeDocument/2006/relationships/image" Target="../media/image5.png"/><Relationship Id="rId11" Type="http://schemas.openxmlformats.org/officeDocument/2006/relationships/image" Target="../media/image6.png"/><Relationship Id="rId12" Type="http://schemas.openxmlformats.org/officeDocument/2006/relationships/image" Target="../media/image7.JPG"/><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jpg"/><Relationship Id="rId16" Type="http://schemas.openxmlformats.org/officeDocument/2006/relationships/image" Target="../media/image11.jpeg"/><Relationship Id="rId17" Type="http://schemas.openxmlformats.org/officeDocument/2006/relationships/image" Target="../media/image12.jpg"/><Relationship Id="rId18" Type="http://schemas.openxmlformats.org/officeDocument/2006/relationships/image" Target="../media/image13.jpeg"/><Relationship Id="rId1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1848090" y="5546063"/>
            <a:ext cx="12783560" cy="2179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endParaRPr lang="en-US" sz="2000" dirty="0"/>
          </a:p>
        </p:txBody>
      </p:sp>
      <p:sp>
        <p:nvSpPr>
          <p:cNvPr id="63" name="Rectangle 62"/>
          <p:cNvSpPr/>
          <p:nvPr/>
        </p:nvSpPr>
        <p:spPr>
          <a:xfrm>
            <a:off x="25143447" y="5512196"/>
            <a:ext cx="10392880" cy="19890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2098" y="679448"/>
            <a:ext cx="34845702" cy="4502152"/>
          </a:xfrm>
          <a:prstGeom prst="rect">
            <a:avLst/>
          </a:prstGeom>
          <a:solidFill>
            <a:srgbClr val="99CC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8100"/>
            <a:ext cx="35661600" cy="2679698"/>
          </a:xfrm>
        </p:spPr>
        <p:txBody>
          <a:bodyPr>
            <a:normAutofit/>
          </a:bodyPr>
          <a:lstStyle/>
          <a:p>
            <a:r>
              <a:rPr lang="en-US" sz="7200" b="1" dirty="0">
                <a:solidFill>
                  <a:schemeClr val="bg1"/>
                </a:solidFill>
              </a:rPr>
              <a:t>QUBES: Building a community to promote undergraduate quantitative biology education</a:t>
            </a:r>
            <a:endParaRPr lang="en-US" sz="7200" dirty="0">
              <a:solidFill>
                <a:schemeClr val="bg1"/>
              </a:solidFill>
            </a:endParaRPr>
          </a:p>
        </p:txBody>
      </p:sp>
      <p:sp>
        <p:nvSpPr>
          <p:cNvPr id="3" name="Subtitle 2"/>
          <p:cNvSpPr>
            <a:spLocks noGrp="1"/>
          </p:cNvSpPr>
          <p:nvPr>
            <p:ph type="subTitle" idx="1"/>
          </p:nvPr>
        </p:nvSpPr>
        <p:spPr>
          <a:xfrm>
            <a:off x="3429000" y="1936748"/>
            <a:ext cx="30099000" cy="2514600"/>
          </a:xfrm>
        </p:spPr>
        <p:txBody>
          <a:bodyPr>
            <a:noAutofit/>
          </a:bodyPr>
          <a:lstStyle/>
          <a:p>
            <a:r>
              <a:rPr lang="en-US" sz="4800" dirty="0">
                <a:solidFill>
                  <a:schemeClr val="tx1">
                    <a:lumMod val="65000"/>
                    <a:lumOff val="35000"/>
                  </a:schemeClr>
                </a:solidFill>
              </a:rPr>
              <a:t>Sam Donovan</a:t>
            </a:r>
            <a:r>
              <a:rPr lang="en-US" sz="4800" baseline="30000" dirty="0">
                <a:solidFill>
                  <a:schemeClr val="tx1">
                    <a:lumMod val="65000"/>
                    <a:lumOff val="35000"/>
                  </a:schemeClr>
                </a:solidFill>
              </a:rPr>
              <a:t>1</a:t>
            </a:r>
            <a:r>
              <a:rPr lang="en-US" sz="4800" dirty="0">
                <a:solidFill>
                  <a:schemeClr val="tx1">
                    <a:lumMod val="65000"/>
                    <a:lumOff val="35000"/>
                  </a:schemeClr>
                </a:solidFill>
              </a:rPr>
              <a:t>, Carrie Diaz-Eaton</a:t>
            </a:r>
            <a:r>
              <a:rPr lang="en-US" sz="4800" baseline="30000" dirty="0">
                <a:solidFill>
                  <a:schemeClr val="tx1">
                    <a:lumMod val="65000"/>
                    <a:lumOff val="35000"/>
                  </a:schemeClr>
                </a:solidFill>
              </a:rPr>
              <a:t>2</a:t>
            </a:r>
            <a:r>
              <a:rPr lang="en-US" sz="4800" dirty="0">
                <a:solidFill>
                  <a:schemeClr val="tx1">
                    <a:lumMod val="65000"/>
                    <a:lumOff val="35000"/>
                  </a:schemeClr>
                </a:solidFill>
              </a:rPr>
              <a:t>, Kristin Jenkins</a:t>
            </a:r>
            <a:r>
              <a:rPr lang="en-US" sz="4800" baseline="30000" dirty="0">
                <a:solidFill>
                  <a:schemeClr val="tx1">
                    <a:lumMod val="65000"/>
                    <a:lumOff val="35000"/>
                  </a:schemeClr>
                </a:solidFill>
              </a:rPr>
              <a:t>3</a:t>
            </a:r>
            <a:r>
              <a:rPr lang="en-US" sz="4800" dirty="0">
                <a:solidFill>
                  <a:schemeClr val="tx1">
                    <a:lumMod val="65000"/>
                    <a:lumOff val="35000"/>
                  </a:schemeClr>
                </a:solidFill>
              </a:rPr>
              <a:t>, M. Drew LaMar</a:t>
            </a:r>
            <a:r>
              <a:rPr lang="en-US" sz="4800" baseline="30000" dirty="0">
                <a:solidFill>
                  <a:schemeClr val="tx1">
                    <a:lumMod val="65000"/>
                    <a:lumOff val="35000"/>
                  </a:schemeClr>
                </a:solidFill>
              </a:rPr>
              <a:t>4</a:t>
            </a:r>
            <a:r>
              <a:rPr lang="en-US" sz="4800" dirty="0">
                <a:solidFill>
                  <a:schemeClr val="tx1">
                    <a:lumMod val="65000"/>
                    <a:lumOff val="35000"/>
                  </a:schemeClr>
                </a:solidFill>
              </a:rPr>
              <a:t>, Jeremy Wojdak</a:t>
            </a:r>
            <a:r>
              <a:rPr lang="en-US" sz="4800" baseline="30000" dirty="0">
                <a:solidFill>
                  <a:schemeClr val="tx1">
                    <a:lumMod val="65000"/>
                    <a:lumOff val="35000"/>
                  </a:schemeClr>
                </a:solidFill>
              </a:rPr>
              <a:t>5</a:t>
            </a:r>
            <a:r>
              <a:rPr lang="en-US" sz="4800" dirty="0">
                <a:solidFill>
                  <a:schemeClr val="tx1">
                    <a:lumMod val="65000"/>
                    <a:lumOff val="35000"/>
                  </a:schemeClr>
                </a:solidFill>
              </a:rPr>
              <a:t>, </a:t>
            </a:r>
            <a:r>
              <a:rPr lang="en-US" sz="4800" dirty="0" smtClean="0">
                <a:solidFill>
                  <a:schemeClr val="tx1">
                    <a:lumMod val="65000"/>
                    <a:lumOff val="35000"/>
                  </a:schemeClr>
                </a:solidFill>
              </a:rPr>
              <a:t>Nicole Chodkowski</a:t>
            </a:r>
            <a:r>
              <a:rPr lang="en-US" sz="4800" baseline="30000" dirty="0">
                <a:solidFill>
                  <a:schemeClr val="tx1">
                    <a:lumMod val="65000"/>
                    <a:lumOff val="35000"/>
                  </a:schemeClr>
                </a:solidFill>
              </a:rPr>
              <a:t>5</a:t>
            </a:r>
            <a:r>
              <a:rPr lang="en-US" sz="4800" dirty="0">
                <a:solidFill>
                  <a:schemeClr val="tx1">
                    <a:lumMod val="65000"/>
                    <a:lumOff val="35000"/>
                  </a:schemeClr>
                </a:solidFill>
              </a:rPr>
              <a:t>, </a:t>
            </a:r>
            <a:r>
              <a:rPr lang="en-US" sz="4800" dirty="0">
                <a:solidFill>
                  <a:schemeClr val="tx1">
                    <a:lumMod val="65000"/>
                    <a:lumOff val="35000"/>
                  </a:schemeClr>
                </a:solidFill>
              </a:rPr>
              <a:t>Gabriela </a:t>
            </a:r>
            <a:r>
              <a:rPr lang="en-US" sz="4800" dirty="0" smtClean="0">
                <a:solidFill>
                  <a:schemeClr val="tx1">
                    <a:lumMod val="65000"/>
                    <a:lumOff val="35000"/>
                  </a:schemeClr>
                </a:solidFill>
              </a:rPr>
              <a:t>Hamerlinck</a:t>
            </a:r>
            <a:r>
              <a:rPr lang="en-US" sz="4800" baseline="30000" dirty="0" smtClean="0">
                <a:solidFill>
                  <a:schemeClr val="tx1">
                    <a:lumMod val="65000"/>
                    <a:lumOff val="35000"/>
                  </a:schemeClr>
                </a:solidFill>
              </a:rPr>
              <a:t>3</a:t>
            </a:r>
            <a:r>
              <a:rPr lang="en-US" sz="4800" dirty="0" smtClean="0">
                <a:solidFill>
                  <a:schemeClr val="tx1">
                    <a:lumMod val="65000"/>
                    <a:lumOff val="35000"/>
                  </a:schemeClr>
                </a:solidFill>
              </a:rPr>
              <a:t>,</a:t>
            </a:r>
            <a:r>
              <a:rPr lang="en-US" sz="4800" baseline="30000" dirty="0" smtClean="0">
                <a:solidFill>
                  <a:schemeClr val="tx1">
                    <a:lumMod val="65000"/>
                    <a:lumOff val="35000"/>
                  </a:schemeClr>
                </a:solidFill>
              </a:rPr>
              <a:t> </a:t>
            </a:r>
            <a:r>
              <a:rPr lang="en-US" sz="4800" dirty="0" smtClean="0">
                <a:solidFill>
                  <a:schemeClr val="tx1">
                    <a:lumMod val="65000"/>
                    <a:lumOff val="35000"/>
                  </a:schemeClr>
                </a:solidFill>
              </a:rPr>
              <a:t>Deborah </a:t>
            </a:r>
            <a:r>
              <a:rPr lang="en-US" sz="4800" dirty="0" smtClean="0">
                <a:solidFill>
                  <a:schemeClr val="tx1">
                    <a:lumMod val="65000"/>
                    <a:lumOff val="35000"/>
                  </a:schemeClr>
                </a:solidFill>
              </a:rPr>
              <a:t>Rook</a:t>
            </a:r>
            <a:r>
              <a:rPr lang="en-US" sz="4800" baseline="30000" dirty="0" smtClean="0">
                <a:solidFill>
                  <a:schemeClr val="tx1">
                    <a:lumMod val="65000"/>
                    <a:lumOff val="35000"/>
                  </a:schemeClr>
                </a:solidFill>
              </a:rPr>
              <a:t>3</a:t>
            </a:r>
            <a:r>
              <a:rPr lang="en-US" sz="4800" dirty="0">
                <a:solidFill>
                  <a:schemeClr val="tx1">
                    <a:lumMod val="65000"/>
                    <a:lumOff val="35000"/>
                  </a:schemeClr>
                </a:solidFill>
              </a:rPr>
              <a:t>, </a:t>
            </a:r>
            <a:r>
              <a:rPr lang="en-US" sz="4800" dirty="0" smtClean="0">
                <a:solidFill>
                  <a:schemeClr val="tx1">
                    <a:lumMod val="65000"/>
                    <a:lumOff val="35000"/>
                  </a:schemeClr>
                </a:solidFill>
              </a:rPr>
              <a:t>Elia Crisucci</a:t>
            </a:r>
            <a:r>
              <a:rPr lang="en-US" sz="4800" baseline="30000" dirty="0">
                <a:solidFill>
                  <a:schemeClr val="tx1">
                    <a:lumMod val="65000"/>
                    <a:lumOff val="35000"/>
                  </a:schemeClr>
                </a:solidFill>
              </a:rPr>
              <a:t>1</a:t>
            </a:r>
            <a:r>
              <a:rPr lang="en-US" sz="4800" baseline="-25000" dirty="0" smtClean="0">
                <a:solidFill>
                  <a:schemeClr val="tx1">
                    <a:lumMod val="65000"/>
                    <a:lumOff val="35000"/>
                  </a:schemeClr>
                </a:solidFill>
              </a:rPr>
              <a:t>,</a:t>
            </a:r>
            <a:r>
              <a:rPr lang="en-US" sz="4800" dirty="0" smtClean="0">
                <a:solidFill>
                  <a:schemeClr val="tx1">
                    <a:lumMod val="65000"/>
                    <a:lumOff val="35000"/>
                  </a:schemeClr>
                </a:solidFill>
              </a:rPr>
              <a:t> </a:t>
            </a:r>
            <a:r>
              <a:rPr lang="en-US" sz="4800" dirty="0">
                <a:solidFill>
                  <a:schemeClr val="tx1">
                    <a:lumMod val="65000"/>
                    <a:lumOff val="35000"/>
                  </a:schemeClr>
                </a:solidFill>
              </a:rPr>
              <a:t>Hayley Orndorf</a:t>
            </a:r>
            <a:r>
              <a:rPr lang="en-US" sz="4800" baseline="30000" dirty="0">
                <a:solidFill>
                  <a:schemeClr val="tx1">
                    <a:lumMod val="65000"/>
                    <a:lumOff val="35000"/>
                  </a:schemeClr>
                </a:solidFill>
              </a:rPr>
              <a:t>1</a:t>
            </a:r>
          </a:p>
        </p:txBody>
      </p:sp>
      <p:sp>
        <p:nvSpPr>
          <p:cNvPr id="9" name="TextBox 8"/>
          <p:cNvSpPr txBox="1"/>
          <p:nvPr/>
        </p:nvSpPr>
        <p:spPr>
          <a:xfrm>
            <a:off x="2858520" y="3810006"/>
            <a:ext cx="31165800" cy="1200329"/>
          </a:xfrm>
          <a:prstGeom prst="rect">
            <a:avLst/>
          </a:prstGeom>
          <a:noFill/>
        </p:spPr>
        <p:txBody>
          <a:bodyPr wrap="square" rtlCol="0">
            <a:spAutoFit/>
          </a:bodyPr>
          <a:lstStyle/>
          <a:p>
            <a:pPr algn="ctr"/>
            <a:r>
              <a:rPr lang="en-US" sz="3600" baseline="30000" dirty="0"/>
              <a:t>1</a:t>
            </a:r>
            <a:r>
              <a:rPr lang="en-US" sz="3600" dirty="0"/>
              <a:t>Dept. of Biological Sciences, University of Pittsburgh; </a:t>
            </a:r>
            <a:r>
              <a:rPr lang="en-US" sz="3600" baseline="30000" dirty="0" smtClean="0"/>
              <a:t>2</a:t>
            </a:r>
            <a:r>
              <a:rPr lang="en-US" sz="3600" dirty="0"/>
              <a:t> Digital and Computational Studies</a:t>
            </a:r>
            <a:r>
              <a:rPr lang="en-US" sz="3600" dirty="0" smtClean="0"/>
              <a:t>, Bates College</a:t>
            </a:r>
            <a:r>
              <a:rPr lang="en-US" sz="3600" dirty="0"/>
              <a:t>; </a:t>
            </a:r>
            <a:r>
              <a:rPr lang="en-US" sz="3600" baseline="30000" dirty="0"/>
              <a:t>3</a:t>
            </a:r>
            <a:r>
              <a:rPr lang="en-US" sz="3600" dirty="0"/>
              <a:t>BioQUEST Curriculum Consortium; </a:t>
            </a:r>
            <a:br>
              <a:rPr lang="en-US" sz="3600" dirty="0"/>
            </a:br>
            <a:r>
              <a:rPr lang="en-US" sz="3600" baseline="30000" dirty="0"/>
              <a:t>4</a:t>
            </a:r>
            <a:r>
              <a:rPr lang="en-US" sz="3600" dirty="0"/>
              <a:t>Dept. of Biology, College of William and Mary; </a:t>
            </a:r>
            <a:r>
              <a:rPr lang="en-US" sz="3600" baseline="30000" dirty="0"/>
              <a:t>5</a:t>
            </a:r>
            <a:r>
              <a:rPr lang="en-US" sz="3600" dirty="0"/>
              <a:t>Dept. of Biology, Radford University</a:t>
            </a:r>
          </a:p>
        </p:txBody>
      </p:sp>
      <p:sp>
        <p:nvSpPr>
          <p:cNvPr id="15" name="Flowchart: Alternate Process 14"/>
          <p:cNvSpPr/>
          <p:nvPr/>
        </p:nvSpPr>
        <p:spPr>
          <a:xfrm>
            <a:off x="12036150" y="5740796"/>
            <a:ext cx="12410236" cy="2130257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660737" y="5962528"/>
            <a:ext cx="11487150" cy="1569660"/>
          </a:xfrm>
          <a:prstGeom prst="rect">
            <a:avLst/>
          </a:prstGeom>
          <a:noFill/>
        </p:spPr>
        <p:txBody>
          <a:bodyPr wrap="square" rtlCol="0">
            <a:spAutoFit/>
          </a:bodyPr>
          <a:lstStyle/>
          <a:p>
            <a:pPr algn="ctr"/>
            <a:r>
              <a:rPr lang="en-US" sz="4800" b="1" dirty="0"/>
              <a:t>Resources and Tools</a:t>
            </a:r>
            <a:br>
              <a:rPr lang="en-US" sz="4800" b="1" dirty="0"/>
            </a:br>
            <a:r>
              <a:rPr lang="en-US" sz="4800" b="1" dirty="0"/>
              <a:t>on the QUBES Hub</a:t>
            </a:r>
          </a:p>
        </p:txBody>
      </p:sp>
      <p:sp>
        <p:nvSpPr>
          <p:cNvPr id="61" name="Rectangle 60"/>
          <p:cNvSpPr/>
          <p:nvPr/>
        </p:nvSpPr>
        <p:spPr>
          <a:xfrm>
            <a:off x="971110" y="5410200"/>
            <a:ext cx="10350607" cy="18970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02425" y="5562600"/>
            <a:ext cx="10119292" cy="923330"/>
          </a:xfrm>
          <a:prstGeom prst="rect">
            <a:avLst/>
          </a:prstGeom>
          <a:noFill/>
        </p:spPr>
        <p:txBody>
          <a:bodyPr wrap="square" rtlCol="0">
            <a:spAutoFit/>
          </a:bodyPr>
          <a:lstStyle/>
          <a:p>
            <a:pPr algn="ctr"/>
            <a:r>
              <a:rPr lang="en-US" sz="5400" b="1" dirty="0"/>
              <a:t>Goals of the QUBES project</a:t>
            </a:r>
            <a:endParaRPr lang="en-US" sz="1100" b="1" dirty="0"/>
          </a:p>
        </p:txBody>
      </p:sp>
      <p:sp>
        <p:nvSpPr>
          <p:cNvPr id="20" name="TextBox 19"/>
          <p:cNvSpPr txBox="1"/>
          <p:nvPr/>
        </p:nvSpPr>
        <p:spPr>
          <a:xfrm>
            <a:off x="1238520" y="12954000"/>
            <a:ext cx="10267680" cy="923330"/>
          </a:xfrm>
          <a:prstGeom prst="rect">
            <a:avLst/>
          </a:prstGeom>
          <a:noFill/>
        </p:spPr>
        <p:txBody>
          <a:bodyPr wrap="square" rtlCol="0">
            <a:spAutoFit/>
          </a:bodyPr>
          <a:lstStyle/>
          <a:p>
            <a:r>
              <a:rPr lang="en-US" sz="5400" b="1" dirty="0"/>
              <a:t>The QUBES Community</a:t>
            </a:r>
            <a:endParaRPr lang="en-US" sz="1600" b="1" dirty="0"/>
          </a:p>
        </p:txBody>
      </p:sp>
      <p:sp>
        <p:nvSpPr>
          <p:cNvPr id="22" name="TextBox 21"/>
          <p:cNvSpPr txBox="1"/>
          <p:nvPr/>
        </p:nvSpPr>
        <p:spPr>
          <a:xfrm>
            <a:off x="12945368" y="6023401"/>
            <a:ext cx="10591800" cy="830997"/>
          </a:xfrm>
          <a:prstGeom prst="rect">
            <a:avLst/>
          </a:prstGeom>
          <a:noFill/>
        </p:spPr>
        <p:txBody>
          <a:bodyPr wrap="square" rtlCol="0">
            <a:spAutoFit/>
          </a:bodyPr>
          <a:lstStyle/>
          <a:p>
            <a:pPr algn="ctr"/>
            <a:r>
              <a:rPr lang="en-US" sz="4800" b="1" dirty="0"/>
              <a:t>Faculty Mentoring Networks (FMNs)</a:t>
            </a:r>
          </a:p>
        </p:txBody>
      </p:sp>
      <p:sp>
        <p:nvSpPr>
          <p:cNvPr id="58" name="TextBox 57"/>
          <p:cNvSpPr txBox="1"/>
          <p:nvPr/>
        </p:nvSpPr>
        <p:spPr>
          <a:xfrm>
            <a:off x="25035080" y="25490537"/>
            <a:ext cx="10787843" cy="1815882"/>
          </a:xfrm>
          <a:prstGeom prst="rect">
            <a:avLst/>
          </a:prstGeom>
          <a:noFill/>
        </p:spPr>
        <p:txBody>
          <a:bodyPr wrap="square" rtlCol="0">
            <a:spAutoFit/>
          </a:bodyPr>
          <a:lstStyle/>
          <a:p>
            <a:pPr algn="ctr"/>
            <a:r>
              <a:rPr lang="en-US" sz="2200" b="1" dirty="0"/>
              <a:t>Acknowledgements</a:t>
            </a:r>
            <a:r>
              <a:rPr lang="en-US" sz="2200" dirty="0"/>
              <a:t>: This material is based upon work supported by the National Science Foundation under DBI 1346584, DUE 1446269, DUE 1446258, and DUE 1446284. Any opinions, findings, and conclusions or recommendations expressed in this material are those of the author(s) and do not necessarily reflect the views of the National Science Foundation.</a:t>
            </a:r>
          </a:p>
          <a:p>
            <a:pPr algn="ctr"/>
            <a:endParaRPr lang="en-US" sz="2400" dirty="0"/>
          </a:p>
        </p:txBody>
      </p:sp>
      <p:sp>
        <p:nvSpPr>
          <p:cNvPr id="13" name="Flowchart: Alternate Process 12"/>
          <p:cNvSpPr/>
          <p:nvPr/>
        </p:nvSpPr>
        <p:spPr>
          <a:xfrm>
            <a:off x="25282090" y="5740795"/>
            <a:ext cx="10184554" cy="1173198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Alternate Process 64"/>
          <p:cNvSpPr/>
          <p:nvPr/>
        </p:nvSpPr>
        <p:spPr>
          <a:xfrm>
            <a:off x="25222200" y="17830800"/>
            <a:ext cx="10244444" cy="7391400"/>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2900009" y="24785751"/>
            <a:ext cx="6492808" cy="2526973"/>
            <a:chOff x="-10934904" y="33142666"/>
            <a:chExt cx="5047309" cy="3117439"/>
          </a:xfrm>
        </p:grpSpPr>
        <p:sp>
          <p:nvSpPr>
            <p:cNvPr id="67" name="TextBox 64"/>
            <p:cNvSpPr txBox="1"/>
            <p:nvPr/>
          </p:nvSpPr>
          <p:spPr>
            <a:xfrm>
              <a:off x="-10934904" y="33142666"/>
              <a:ext cx="4907543" cy="3117439"/>
            </a:xfrm>
            <a:prstGeom prst="rect">
              <a:avLst/>
            </a:prstGeom>
            <a:solidFill>
              <a:srgbClr val="B9DC4F"/>
            </a:solidFill>
            <a:ln w="25400">
              <a:solidFill>
                <a:schemeClr val="tx1"/>
              </a:solidFill>
            </a:ln>
          </p:spPr>
          <p:txBody>
            <a:bodyPr wrap="square" rtlCol="0">
              <a:noAutofit/>
            </a:bodyPr>
            <a:lstStyle>
              <a:defPPr>
                <a:defRPr lang="en-US"/>
              </a:defPPr>
              <a:lvl1pPr marL="0" algn="l" defTabSz="4806964" rtl="0" eaLnBrk="1" latinLnBrk="0" hangingPunct="1">
                <a:defRPr sz="9400" kern="1200">
                  <a:solidFill>
                    <a:schemeClr val="tx1"/>
                  </a:solidFill>
                  <a:latin typeface="+mn-lt"/>
                  <a:ea typeface="+mn-ea"/>
                  <a:cs typeface="+mn-cs"/>
                </a:defRPr>
              </a:lvl1pPr>
              <a:lvl2pPr marL="2403482" algn="l" defTabSz="4806964" rtl="0" eaLnBrk="1" latinLnBrk="0" hangingPunct="1">
                <a:defRPr sz="9400" kern="1200">
                  <a:solidFill>
                    <a:schemeClr val="tx1"/>
                  </a:solidFill>
                  <a:latin typeface="+mn-lt"/>
                  <a:ea typeface="+mn-ea"/>
                  <a:cs typeface="+mn-cs"/>
                </a:defRPr>
              </a:lvl2pPr>
              <a:lvl3pPr marL="4806964" algn="l" defTabSz="4806964" rtl="0" eaLnBrk="1" latinLnBrk="0" hangingPunct="1">
                <a:defRPr sz="9400" kern="1200">
                  <a:solidFill>
                    <a:schemeClr val="tx1"/>
                  </a:solidFill>
                  <a:latin typeface="+mn-lt"/>
                  <a:ea typeface="+mn-ea"/>
                  <a:cs typeface="+mn-cs"/>
                </a:defRPr>
              </a:lvl3pPr>
              <a:lvl4pPr marL="7210446" algn="l" defTabSz="4806964" rtl="0" eaLnBrk="1" latinLnBrk="0" hangingPunct="1">
                <a:defRPr sz="9400" kern="1200">
                  <a:solidFill>
                    <a:schemeClr val="tx1"/>
                  </a:solidFill>
                  <a:latin typeface="+mn-lt"/>
                  <a:ea typeface="+mn-ea"/>
                  <a:cs typeface="+mn-cs"/>
                </a:defRPr>
              </a:lvl4pPr>
              <a:lvl5pPr marL="9613928" algn="l" defTabSz="4806964" rtl="0" eaLnBrk="1" latinLnBrk="0" hangingPunct="1">
                <a:defRPr sz="9400" kern="1200">
                  <a:solidFill>
                    <a:schemeClr val="tx1"/>
                  </a:solidFill>
                  <a:latin typeface="+mn-lt"/>
                  <a:ea typeface="+mn-ea"/>
                  <a:cs typeface="+mn-cs"/>
                </a:defRPr>
              </a:lvl5pPr>
              <a:lvl6pPr marL="12017411" algn="l" defTabSz="4806964" rtl="0" eaLnBrk="1" latinLnBrk="0" hangingPunct="1">
                <a:defRPr sz="9400" kern="1200">
                  <a:solidFill>
                    <a:schemeClr val="tx1"/>
                  </a:solidFill>
                  <a:latin typeface="+mn-lt"/>
                  <a:ea typeface="+mn-ea"/>
                  <a:cs typeface="+mn-cs"/>
                </a:defRPr>
              </a:lvl6pPr>
              <a:lvl7pPr marL="14420893" algn="l" defTabSz="4806964" rtl="0" eaLnBrk="1" latinLnBrk="0" hangingPunct="1">
                <a:defRPr sz="9400" kern="1200">
                  <a:solidFill>
                    <a:schemeClr val="tx1"/>
                  </a:solidFill>
                  <a:latin typeface="+mn-lt"/>
                  <a:ea typeface="+mn-ea"/>
                  <a:cs typeface="+mn-cs"/>
                </a:defRPr>
              </a:lvl7pPr>
              <a:lvl8pPr marL="16824375" algn="l" defTabSz="4806964" rtl="0" eaLnBrk="1" latinLnBrk="0" hangingPunct="1">
                <a:defRPr sz="9400" kern="1200">
                  <a:solidFill>
                    <a:schemeClr val="tx1"/>
                  </a:solidFill>
                  <a:latin typeface="+mn-lt"/>
                  <a:ea typeface="+mn-ea"/>
                  <a:cs typeface="+mn-cs"/>
                </a:defRPr>
              </a:lvl8pPr>
              <a:lvl9pPr marL="19227857" algn="l" defTabSz="4806964" rtl="0" eaLnBrk="1" latinLnBrk="0" hangingPunct="1">
                <a:defRPr sz="9400" kern="1200">
                  <a:solidFill>
                    <a:schemeClr val="tx1"/>
                  </a:solidFill>
                  <a:latin typeface="+mn-lt"/>
                  <a:ea typeface="+mn-ea"/>
                  <a:cs typeface="+mn-cs"/>
                </a:defRPr>
              </a:lvl9pPr>
            </a:lstStyle>
            <a:p>
              <a:endParaRPr lang="en-US" sz="3189" dirty="0"/>
            </a:p>
            <a:p>
              <a:endParaRPr lang="en-US" sz="3189" dirty="0"/>
            </a:p>
            <a:p>
              <a:endParaRPr lang="en-US" sz="3189" dirty="0"/>
            </a:p>
            <a:p>
              <a:endParaRPr lang="en-US" sz="3189" dirty="0"/>
            </a:p>
            <a:p>
              <a:endParaRPr lang="en-US" sz="3189" dirty="0"/>
            </a:p>
            <a:p>
              <a:endParaRPr lang="en-US" sz="3189" dirty="0"/>
            </a:p>
            <a:p>
              <a:endParaRPr lang="en-US" sz="3189" dirty="0"/>
            </a:p>
          </p:txBody>
        </p:sp>
        <p:sp>
          <p:nvSpPr>
            <p:cNvPr id="69" name="Rectangle 68"/>
            <p:cNvSpPr/>
            <p:nvPr/>
          </p:nvSpPr>
          <p:spPr>
            <a:xfrm>
              <a:off x="-8911855" y="33480273"/>
              <a:ext cx="3024260" cy="2407285"/>
            </a:xfrm>
            <a:prstGeom prst="rect">
              <a:avLst/>
            </a:prstGeom>
          </p:spPr>
          <p:txBody>
            <a:bodyPr wrap="square">
              <a:spAutoFit/>
            </a:bodyPr>
            <a:lstStyle>
              <a:defPPr>
                <a:defRPr lang="en-US"/>
              </a:defPPr>
              <a:lvl1pPr marL="0" algn="l" defTabSz="4806964" rtl="0" eaLnBrk="1" latinLnBrk="0" hangingPunct="1">
                <a:defRPr sz="9400" kern="1200">
                  <a:solidFill>
                    <a:schemeClr val="tx1"/>
                  </a:solidFill>
                  <a:latin typeface="+mn-lt"/>
                  <a:ea typeface="+mn-ea"/>
                  <a:cs typeface="+mn-cs"/>
                </a:defRPr>
              </a:lvl1pPr>
              <a:lvl2pPr marL="2403482" algn="l" defTabSz="4806964" rtl="0" eaLnBrk="1" latinLnBrk="0" hangingPunct="1">
                <a:defRPr sz="9400" kern="1200">
                  <a:solidFill>
                    <a:schemeClr val="tx1"/>
                  </a:solidFill>
                  <a:latin typeface="+mn-lt"/>
                  <a:ea typeface="+mn-ea"/>
                  <a:cs typeface="+mn-cs"/>
                </a:defRPr>
              </a:lvl2pPr>
              <a:lvl3pPr marL="4806964" algn="l" defTabSz="4806964" rtl="0" eaLnBrk="1" latinLnBrk="0" hangingPunct="1">
                <a:defRPr sz="9400" kern="1200">
                  <a:solidFill>
                    <a:schemeClr val="tx1"/>
                  </a:solidFill>
                  <a:latin typeface="+mn-lt"/>
                  <a:ea typeface="+mn-ea"/>
                  <a:cs typeface="+mn-cs"/>
                </a:defRPr>
              </a:lvl3pPr>
              <a:lvl4pPr marL="7210446" algn="l" defTabSz="4806964" rtl="0" eaLnBrk="1" latinLnBrk="0" hangingPunct="1">
                <a:defRPr sz="9400" kern="1200">
                  <a:solidFill>
                    <a:schemeClr val="tx1"/>
                  </a:solidFill>
                  <a:latin typeface="+mn-lt"/>
                  <a:ea typeface="+mn-ea"/>
                  <a:cs typeface="+mn-cs"/>
                </a:defRPr>
              </a:lvl4pPr>
              <a:lvl5pPr marL="9613928" algn="l" defTabSz="4806964" rtl="0" eaLnBrk="1" latinLnBrk="0" hangingPunct="1">
                <a:defRPr sz="9400" kern="1200">
                  <a:solidFill>
                    <a:schemeClr val="tx1"/>
                  </a:solidFill>
                  <a:latin typeface="+mn-lt"/>
                  <a:ea typeface="+mn-ea"/>
                  <a:cs typeface="+mn-cs"/>
                </a:defRPr>
              </a:lvl5pPr>
              <a:lvl6pPr marL="12017411" algn="l" defTabSz="4806964" rtl="0" eaLnBrk="1" latinLnBrk="0" hangingPunct="1">
                <a:defRPr sz="9400" kern="1200">
                  <a:solidFill>
                    <a:schemeClr val="tx1"/>
                  </a:solidFill>
                  <a:latin typeface="+mn-lt"/>
                  <a:ea typeface="+mn-ea"/>
                  <a:cs typeface="+mn-cs"/>
                </a:defRPr>
              </a:lvl6pPr>
              <a:lvl7pPr marL="14420893" algn="l" defTabSz="4806964" rtl="0" eaLnBrk="1" latinLnBrk="0" hangingPunct="1">
                <a:defRPr sz="9400" kern="1200">
                  <a:solidFill>
                    <a:schemeClr val="tx1"/>
                  </a:solidFill>
                  <a:latin typeface="+mn-lt"/>
                  <a:ea typeface="+mn-ea"/>
                  <a:cs typeface="+mn-cs"/>
                </a:defRPr>
              </a:lvl7pPr>
              <a:lvl8pPr marL="16824375" algn="l" defTabSz="4806964" rtl="0" eaLnBrk="1" latinLnBrk="0" hangingPunct="1">
                <a:defRPr sz="9400" kern="1200">
                  <a:solidFill>
                    <a:schemeClr val="tx1"/>
                  </a:solidFill>
                  <a:latin typeface="+mn-lt"/>
                  <a:ea typeface="+mn-ea"/>
                  <a:cs typeface="+mn-cs"/>
                </a:defRPr>
              </a:lvl8pPr>
              <a:lvl9pPr marL="19227857" algn="l" defTabSz="4806964" rtl="0" eaLnBrk="1" latinLnBrk="0" hangingPunct="1">
                <a:defRPr sz="9400" kern="1200">
                  <a:solidFill>
                    <a:schemeClr val="tx1"/>
                  </a:solidFill>
                  <a:latin typeface="+mn-lt"/>
                  <a:ea typeface="+mn-ea"/>
                  <a:cs typeface="+mn-cs"/>
                </a:defRPr>
              </a:lvl9pPr>
            </a:lstStyle>
            <a:p>
              <a:r>
                <a:rPr lang="en-US" sz="4000" dirty="0"/>
                <a:t>Learn how to get involved at qubeshub.org</a:t>
              </a:r>
            </a:p>
          </p:txBody>
        </p:sp>
      </p:grpSp>
      <p:sp>
        <p:nvSpPr>
          <p:cNvPr id="80" name="TextBox 79"/>
          <p:cNvSpPr txBox="1"/>
          <p:nvPr/>
        </p:nvSpPr>
        <p:spPr>
          <a:xfrm>
            <a:off x="24631650" y="17990403"/>
            <a:ext cx="11487150" cy="830997"/>
          </a:xfrm>
          <a:prstGeom prst="rect">
            <a:avLst/>
          </a:prstGeom>
          <a:noFill/>
        </p:spPr>
        <p:txBody>
          <a:bodyPr wrap="square" rtlCol="0">
            <a:spAutoFit/>
          </a:bodyPr>
          <a:lstStyle/>
          <a:p>
            <a:pPr algn="ctr"/>
            <a:r>
              <a:rPr lang="en-US" sz="4800" b="1" dirty="0"/>
              <a:t>The QUBES Hub Consortium</a:t>
            </a:r>
          </a:p>
        </p:txBody>
      </p:sp>
      <p:sp>
        <p:nvSpPr>
          <p:cNvPr id="81" name="TextBox 80"/>
          <p:cNvSpPr txBox="1"/>
          <p:nvPr/>
        </p:nvSpPr>
        <p:spPr>
          <a:xfrm>
            <a:off x="25577405" y="18939808"/>
            <a:ext cx="9550795" cy="2246769"/>
          </a:xfrm>
          <a:prstGeom prst="rect">
            <a:avLst/>
          </a:prstGeom>
          <a:noFill/>
        </p:spPr>
        <p:txBody>
          <a:bodyPr wrap="square" rtlCol="0">
            <a:spAutoFit/>
          </a:bodyPr>
          <a:lstStyle/>
          <a:p>
            <a:pPr algn="ctr"/>
            <a:r>
              <a:rPr lang="en-US" sz="2800" dirty="0"/>
              <a:t>QUBES works with a variety of partners to offer professional development, curriculum materials and more. The QUBES consortium includes both professional societies and education projects. More information on the consortium can be found at qubeshub.org/partners</a:t>
            </a:r>
          </a:p>
        </p:txBody>
      </p:sp>
      <p:sp>
        <p:nvSpPr>
          <p:cNvPr id="55" name="TextBox 54"/>
          <p:cNvSpPr txBox="1"/>
          <p:nvPr/>
        </p:nvSpPr>
        <p:spPr>
          <a:xfrm>
            <a:off x="26454465" y="16607135"/>
            <a:ext cx="8274544" cy="461665"/>
          </a:xfrm>
          <a:prstGeom prst="rect">
            <a:avLst/>
          </a:prstGeom>
          <a:noFill/>
        </p:spPr>
        <p:txBody>
          <a:bodyPr wrap="square" rtlCol="0">
            <a:spAutoFit/>
          </a:bodyPr>
          <a:lstStyle/>
          <a:p>
            <a:r>
              <a:rPr lang="en-US" sz="2400" dirty="0"/>
              <a:t>Mesquite </a:t>
            </a:r>
            <a:r>
              <a:rPr lang="en-US" sz="2400" dirty="0" smtClean="0"/>
              <a:t>                           </a:t>
            </a:r>
            <a:r>
              <a:rPr lang="en-US" sz="2400" dirty="0" err="1" smtClean="0"/>
              <a:t>NetLogo</a:t>
            </a:r>
            <a:r>
              <a:rPr lang="en-US" sz="2400" dirty="0" smtClean="0"/>
              <a:t>                                  ImageJ                           </a:t>
            </a:r>
            <a:endParaRPr lang="en-US" sz="2400" dirty="0"/>
          </a:p>
        </p:txBody>
      </p:sp>
      <p:sp>
        <p:nvSpPr>
          <p:cNvPr id="87" name="TextBox 86"/>
          <p:cNvSpPr txBox="1"/>
          <p:nvPr/>
        </p:nvSpPr>
        <p:spPr>
          <a:xfrm>
            <a:off x="18364200" y="10668000"/>
            <a:ext cx="184731" cy="1200329"/>
          </a:xfrm>
          <a:prstGeom prst="rect">
            <a:avLst/>
          </a:prstGeom>
          <a:noFill/>
        </p:spPr>
        <p:txBody>
          <a:bodyPr wrap="none" rtlCol="0">
            <a:spAutoFit/>
          </a:bodyPr>
          <a:lstStyle/>
          <a:p>
            <a:endParaRPr lang="en-US" dirty="0"/>
          </a:p>
        </p:txBody>
      </p:sp>
      <p:sp>
        <p:nvSpPr>
          <p:cNvPr id="89" name="TextBox 88"/>
          <p:cNvSpPr txBox="1"/>
          <p:nvPr/>
        </p:nvSpPr>
        <p:spPr>
          <a:xfrm>
            <a:off x="12529510" y="7113270"/>
            <a:ext cx="11229343" cy="15173385"/>
          </a:xfrm>
          <a:prstGeom prst="rect">
            <a:avLst/>
          </a:prstGeom>
          <a:noFill/>
        </p:spPr>
        <p:txBody>
          <a:bodyPr wrap="square" rtlCol="0">
            <a:spAutoFit/>
          </a:bodyPr>
          <a:lstStyle/>
          <a:p>
            <a:r>
              <a:rPr lang="en-US" sz="3200" b="1" dirty="0"/>
              <a:t>Faculty Mentoring Networks are:</a:t>
            </a:r>
          </a:p>
          <a:p>
            <a:pPr marL="457200" indent="-457200">
              <a:buFont typeface="Arial" panose="020B0604020202020204" pitchFamily="34" charset="0"/>
              <a:buChar char="•"/>
            </a:pPr>
            <a:r>
              <a:rPr lang="en-US" sz="3200" dirty="0"/>
              <a:t>Online groups, typically 10-15 faculty members</a:t>
            </a:r>
          </a:p>
          <a:p>
            <a:pPr marL="457200" indent="-457200">
              <a:buFont typeface="Arial" panose="020B0604020202020204" pitchFamily="34" charset="0"/>
              <a:buChar char="•"/>
            </a:pPr>
            <a:r>
              <a:rPr lang="en-US" sz="3200" dirty="0"/>
              <a:t>Focused on a specific topic or material</a:t>
            </a:r>
          </a:p>
          <a:p>
            <a:pPr marL="457200" indent="-457200">
              <a:buFont typeface="Arial" panose="020B0604020202020204" pitchFamily="34" charset="0"/>
              <a:buChar char="•"/>
            </a:pPr>
            <a:r>
              <a:rPr lang="en-US" sz="3200" dirty="0"/>
              <a:t>Typically meet every two weeks over a period of several months</a:t>
            </a:r>
          </a:p>
          <a:p>
            <a:pPr marL="457200" indent="-457200">
              <a:buFont typeface="Arial" panose="020B0604020202020204" pitchFamily="34" charset="0"/>
              <a:buChar char="•"/>
            </a:pPr>
            <a:r>
              <a:rPr lang="en-US" sz="3200" dirty="0"/>
              <a:t>Led by teams of expert content and pedagogy mentors</a:t>
            </a:r>
          </a:p>
          <a:p>
            <a:endParaRPr lang="en-US" sz="3200" b="1" dirty="0"/>
          </a:p>
          <a:p>
            <a:r>
              <a:rPr lang="en-US" sz="3200" b="1" dirty="0"/>
              <a:t>Recent FMNs include:</a:t>
            </a:r>
          </a:p>
          <a:p>
            <a:endParaRPr lang="en-US" sz="3200" b="1" dirty="0"/>
          </a:p>
          <a:p>
            <a:endParaRPr lang="en-US" sz="3200" b="1" dirty="0"/>
          </a:p>
          <a:p>
            <a:endParaRPr lang="en-US" sz="3200" b="1" dirty="0"/>
          </a:p>
          <a:p>
            <a:endParaRPr lang="en-US" sz="3200" b="1" dirty="0"/>
          </a:p>
          <a:p>
            <a:endParaRPr lang="en-US" sz="3200" b="1" dirty="0"/>
          </a:p>
          <a:p>
            <a:endParaRPr lang="en-US" sz="20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r>
              <a:rPr lang="en-US" sz="3200" b="1" dirty="0"/>
              <a:t>What are the benefits of participating in a Faculty Mentoring Network?</a:t>
            </a:r>
          </a:p>
          <a:p>
            <a:pPr marL="457200" indent="-457200">
              <a:buFont typeface="Arial" panose="020B0604020202020204" pitchFamily="34" charset="0"/>
              <a:buChar char="•"/>
            </a:pPr>
            <a:r>
              <a:rPr lang="en-US" sz="3200" dirty="0"/>
              <a:t>Interact with a community of colleagues </a:t>
            </a:r>
          </a:p>
          <a:p>
            <a:pPr marL="457200" indent="-457200">
              <a:buFont typeface="Arial" panose="020B0604020202020204" pitchFamily="34" charset="0"/>
              <a:buChar char="•"/>
            </a:pPr>
            <a:r>
              <a:rPr lang="en-US" sz="3200" dirty="0" smtClean="0"/>
              <a:t>Discover new teaching materials and pedagogical techniques </a:t>
            </a:r>
          </a:p>
          <a:p>
            <a:pPr marL="457200" indent="-457200">
              <a:buFont typeface="Arial" panose="020B0604020202020204" pitchFamily="34" charset="0"/>
              <a:buChar char="•"/>
            </a:pPr>
            <a:r>
              <a:rPr lang="en-US" sz="3200" dirty="0" smtClean="0"/>
              <a:t>Increase </a:t>
            </a:r>
            <a:r>
              <a:rPr lang="en-US" sz="3200" dirty="0"/>
              <a:t>your confidence and comfort with quantitative content</a:t>
            </a:r>
          </a:p>
        </p:txBody>
      </p:sp>
      <p:sp>
        <p:nvSpPr>
          <p:cNvPr id="90" name="TextBox 89"/>
          <p:cNvSpPr txBox="1"/>
          <p:nvPr/>
        </p:nvSpPr>
        <p:spPr>
          <a:xfrm>
            <a:off x="1140508" y="20803612"/>
            <a:ext cx="9922973" cy="3046988"/>
          </a:xfrm>
          <a:prstGeom prst="rect">
            <a:avLst/>
          </a:prstGeom>
          <a:noFill/>
        </p:spPr>
        <p:txBody>
          <a:bodyPr wrap="square" rtlCol="0">
            <a:spAutoFit/>
          </a:bodyPr>
          <a:lstStyle/>
          <a:p>
            <a:pPr algn="ctr"/>
            <a:r>
              <a:rPr lang="en-US" sz="3200" dirty="0"/>
              <a:t>QUBES serves faculty from many different types of institutions across the country. With over </a:t>
            </a:r>
            <a:r>
              <a:rPr lang="en-US" sz="3200" dirty="0" smtClean="0"/>
              <a:t>5,000 </a:t>
            </a:r>
            <a:r>
              <a:rPr lang="en-US" sz="3200" dirty="0"/>
              <a:t>members, the QUBES Hub provides a collaborative and supportive space to explore teaching resources, interact with a community of like-minded peers and explore effective pedagogies.</a:t>
            </a:r>
          </a:p>
        </p:txBody>
      </p:sp>
      <p:sp>
        <p:nvSpPr>
          <p:cNvPr id="91" name="TextBox 90"/>
          <p:cNvSpPr txBox="1"/>
          <p:nvPr/>
        </p:nvSpPr>
        <p:spPr>
          <a:xfrm>
            <a:off x="1202425" y="6553200"/>
            <a:ext cx="9861055" cy="6678751"/>
          </a:xfrm>
          <a:prstGeom prst="rect">
            <a:avLst/>
          </a:prstGeom>
          <a:noFill/>
        </p:spPr>
        <p:txBody>
          <a:bodyPr wrap="square" rtlCol="0">
            <a:spAutoFit/>
          </a:bodyPr>
          <a:lstStyle/>
          <a:p>
            <a:r>
              <a:rPr lang="en-US" sz="3200" dirty="0"/>
              <a:t>QUBES is a community of math and biology educators who share resources and methods for preparing students to tackle real, complex, biological problems. </a:t>
            </a:r>
          </a:p>
          <a:p>
            <a:r>
              <a:rPr lang="en-US" sz="1800" dirty="0"/>
              <a:t>  </a:t>
            </a:r>
          </a:p>
          <a:p>
            <a:pPr marL="457200" indent="-457200">
              <a:buFont typeface="Arial" panose="020B0604020202020204" pitchFamily="34" charset="0"/>
              <a:buChar char="•"/>
            </a:pPr>
            <a:r>
              <a:rPr lang="en-US" sz="3000" dirty="0"/>
              <a:t>Join a community of peers to learn more about teaching quantitative biology and share resources in a Faculty Mentoring Network </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Explore the educational materials and cloud software available through QUBES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Host your education project, meeting, workshop or conference on a QUBES website or online community workspace </a:t>
            </a:r>
            <a:endParaRPr lang="en-US" sz="3000" i="1" dirty="0"/>
          </a:p>
        </p:txBody>
      </p:sp>
      <p:sp>
        <p:nvSpPr>
          <p:cNvPr id="93" name="TextBox 92"/>
          <p:cNvSpPr txBox="1"/>
          <p:nvPr/>
        </p:nvSpPr>
        <p:spPr>
          <a:xfrm>
            <a:off x="12191846" y="13745978"/>
            <a:ext cx="12130548" cy="5685022"/>
          </a:xfrm>
          <a:prstGeom prst="rect">
            <a:avLst/>
          </a:prstGeom>
          <a:solidFill>
            <a:schemeClr val="bg1">
              <a:lumMod val="95000"/>
            </a:schemeClr>
          </a:solidFill>
          <a:ln w="22225">
            <a:solidFill>
              <a:schemeClr val="tx1"/>
            </a:solidFill>
          </a:ln>
        </p:spPr>
        <p:txBody>
          <a:bodyPr wrap="square" lIns="457200" tIns="457200" rIns="457200" rtlCol="0">
            <a:noAutofit/>
          </a:bodyPr>
          <a:lstStyle/>
          <a:p>
            <a:r>
              <a:rPr lang="en-US" sz="2800" b="1" dirty="0"/>
              <a:t>FMN module spotlight: </a:t>
            </a:r>
            <a:r>
              <a:rPr lang="en-US" sz="2800" i="1" dirty="0"/>
              <a:t>Investigating the footprint of climate change on phenology and ecological interactions in north-central North America, </a:t>
            </a:r>
            <a:r>
              <a:rPr lang="en-US" sz="2800" dirty="0"/>
              <a:t>Kellen </a:t>
            </a:r>
            <a:r>
              <a:rPr lang="en-US" sz="2800" dirty="0" err="1"/>
              <a:t>Calinger</a:t>
            </a:r>
            <a:r>
              <a:rPr lang="en-US" sz="2800" dirty="0"/>
              <a:t> (2014)</a:t>
            </a:r>
            <a:endParaRPr lang="en-US" sz="2800" i="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More modifications of the module at http://bit.do/qubeshub-esa-phenology</a:t>
            </a:r>
            <a:endParaRPr lang="en-US" dirty="0"/>
          </a:p>
        </p:txBody>
      </p:sp>
      <p:sp>
        <p:nvSpPr>
          <p:cNvPr id="108" name="TextBox 107"/>
          <p:cNvSpPr txBox="1"/>
          <p:nvPr/>
        </p:nvSpPr>
        <p:spPr>
          <a:xfrm>
            <a:off x="25486904" y="12605384"/>
            <a:ext cx="4496956" cy="2554545"/>
          </a:xfrm>
          <a:prstGeom prst="rect">
            <a:avLst/>
          </a:prstGeom>
          <a:noFill/>
        </p:spPr>
        <p:txBody>
          <a:bodyPr wrap="square" rtlCol="0">
            <a:spAutoFit/>
          </a:bodyPr>
          <a:lstStyle/>
          <a:p>
            <a:pPr algn="ctr"/>
            <a:r>
              <a:rPr lang="en-US" sz="3200" dirty="0"/>
              <a:t>Users can run software, including </a:t>
            </a:r>
            <a:r>
              <a:rPr lang="en-US" sz="3200" dirty="0" err="1"/>
              <a:t>Rstudio</a:t>
            </a:r>
            <a:r>
              <a:rPr lang="en-US" sz="3200" dirty="0"/>
              <a:t>, </a:t>
            </a:r>
            <a:r>
              <a:rPr lang="en-US" sz="3200" dirty="0" err="1"/>
              <a:t>NetLogo</a:t>
            </a:r>
            <a:r>
              <a:rPr lang="en-US" sz="3200" dirty="0"/>
              <a:t> and </a:t>
            </a:r>
            <a:r>
              <a:rPr lang="en-US" sz="3200" dirty="0" err="1"/>
              <a:t>BioRadiant</a:t>
            </a:r>
            <a:r>
              <a:rPr lang="en-US" sz="3200" dirty="0"/>
              <a:t>, through their web browser</a:t>
            </a:r>
          </a:p>
        </p:txBody>
      </p:sp>
      <p:sp>
        <p:nvSpPr>
          <p:cNvPr id="92" name="TextBox 91"/>
          <p:cNvSpPr txBox="1"/>
          <p:nvPr/>
        </p:nvSpPr>
        <p:spPr>
          <a:xfrm>
            <a:off x="25577405" y="7696200"/>
            <a:ext cx="9703195" cy="1569660"/>
          </a:xfrm>
          <a:prstGeom prst="rect">
            <a:avLst/>
          </a:prstGeom>
          <a:noFill/>
        </p:spPr>
        <p:txBody>
          <a:bodyPr wrap="square" rtlCol="0">
            <a:spAutoFit/>
          </a:bodyPr>
          <a:lstStyle/>
          <a:p>
            <a:r>
              <a:rPr lang="en-US" sz="3200" dirty="0"/>
              <a:t>The QUBES Hub hosts vetted education resources with additional  teacher notes, assessments, adaptations and extensions produced by FMN participants.</a:t>
            </a:r>
          </a:p>
        </p:txBody>
      </p:sp>
      <p:cxnSp>
        <p:nvCxnSpPr>
          <p:cNvPr id="112" name="Straight Connector 111"/>
          <p:cNvCxnSpPr/>
          <p:nvPr/>
        </p:nvCxnSpPr>
        <p:spPr>
          <a:xfrm flipV="1">
            <a:off x="25287781" y="12313295"/>
            <a:ext cx="10221419" cy="176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679408" y="13070353"/>
            <a:ext cx="8716737" cy="523220"/>
          </a:xfrm>
          <a:prstGeom prst="rect">
            <a:avLst/>
          </a:prstGeom>
        </p:spPr>
        <p:txBody>
          <a:bodyPr wrap="square">
            <a:spAutoFit/>
          </a:bodyPr>
          <a:lstStyle/>
          <a:p>
            <a:pPr algn="ctr"/>
            <a:r>
              <a:rPr lang="en-US" sz="2800" dirty="0"/>
              <a:t>To learn more about upcoming FMNs, visit qubeshub.org</a:t>
            </a:r>
          </a:p>
        </p:txBody>
      </p:sp>
      <p:sp>
        <p:nvSpPr>
          <p:cNvPr id="124" name="Rectangle 123"/>
          <p:cNvSpPr/>
          <p:nvPr/>
        </p:nvSpPr>
        <p:spPr>
          <a:xfrm>
            <a:off x="12371835" y="22208185"/>
            <a:ext cx="4849366" cy="1323439"/>
          </a:xfrm>
          <a:prstGeom prst="rect">
            <a:avLst/>
          </a:prstGeom>
        </p:spPr>
        <p:txBody>
          <a:bodyPr wrap="square">
            <a:spAutoFit/>
          </a:bodyPr>
          <a:lstStyle/>
          <a:p>
            <a:r>
              <a:rPr lang="en-US" sz="2000" b="1" dirty="0">
                <a:solidFill>
                  <a:srgbClr val="99CC00"/>
                </a:solidFill>
              </a:rPr>
              <a:t>Participation in an FMN “helped me understand how students in the natural sciences really need quantitative skills” </a:t>
            </a:r>
          </a:p>
          <a:p>
            <a:pPr algn="r"/>
            <a:r>
              <a:rPr lang="en-US" sz="2000" b="1" dirty="0">
                <a:solidFill>
                  <a:srgbClr val="99CC00"/>
                </a:solidFill>
              </a:rPr>
              <a:t>–FMN Participant</a:t>
            </a:r>
          </a:p>
        </p:txBody>
      </p:sp>
      <p:sp>
        <p:nvSpPr>
          <p:cNvPr id="125" name="Rectangle 124"/>
          <p:cNvSpPr/>
          <p:nvPr/>
        </p:nvSpPr>
        <p:spPr>
          <a:xfrm>
            <a:off x="17387734" y="22174200"/>
            <a:ext cx="6885928" cy="1323439"/>
          </a:xfrm>
          <a:prstGeom prst="rect">
            <a:avLst/>
          </a:prstGeom>
        </p:spPr>
        <p:txBody>
          <a:bodyPr wrap="square">
            <a:spAutoFit/>
          </a:bodyPr>
          <a:lstStyle/>
          <a:p>
            <a:pPr algn="r"/>
            <a:r>
              <a:rPr lang="en-US" sz="2000" b="1" dirty="0">
                <a:solidFill>
                  <a:srgbClr val="99CC00"/>
                </a:solidFill>
              </a:rPr>
              <a:t>The FMN experience resulted in “renewed and increased excitement about trying new things. I always love changing things up and finding new ways to teach, but now I am even more enthusiastic.” –FMN Participant</a:t>
            </a:r>
          </a:p>
        </p:txBody>
      </p:sp>
      <p:sp>
        <p:nvSpPr>
          <p:cNvPr id="96" name="Flowchart: Alternate Process 95"/>
          <p:cNvSpPr/>
          <p:nvPr/>
        </p:nvSpPr>
        <p:spPr>
          <a:xfrm>
            <a:off x="1088041" y="5455262"/>
            <a:ext cx="10130682" cy="18925404"/>
          </a:xfrm>
          <a:prstGeom prst="flowChartAlternateProcess">
            <a:avLst/>
          </a:prstGeom>
          <a:no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84200" y="11085493"/>
            <a:ext cx="8949456" cy="954107"/>
          </a:xfrm>
          <a:prstGeom prst="rect">
            <a:avLst/>
          </a:prstGeom>
          <a:noFill/>
        </p:spPr>
        <p:txBody>
          <a:bodyPr wrap="square" rtlCol="0">
            <a:spAutoFit/>
          </a:bodyPr>
          <a:lstStyle/>
          <a:p>
            <a:pPr algn="ctr"/>
            <a:r>
              <a:rPr lang="en-US" sz="2800" dirty="0"/>
              <a:t>Examples of education materials hosted on the QUBES Hub. Explore these resources at qubeshub.org/resources</a:t>
            </a:r>
          </a:p>
        </p:txBody>
      </p:sp>
      <p:pic>
        <p:nvPicPr>
          <p:cNvPr id="1028" name="Picture 4" descr="https://miap.eu/fileadmin/primary/Public/user_uploads/Files/Workshops/2017-04-2nd_ImageAnalysis/ImageJ.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75" b="96032" l="1750" r="17750">
                        <a14:foregroundMark x1="5500" y1="93651" x2="5500" y2="93651"/>
                        <a14:foregroundMark x1="13500" y1="96032" x2="13500" y2="96032"/>
                        <a14:foregroundMark x1="13000" y1="3175" x2="13000" y2="3175"/>
                      </a14:backgroundRemoval>
                    </a14:imgEffect>
                  </a14:imgLayer>
                </a14:imgProps>
              </a:ext>
              <a:ext uri="{28A0092B-C50C-407E-A947-70E740481C1C}">
                <a14:useLocalDpi xmlns:a14="http://schemas.microsoft.com/office/drawing/2010/main" val="0"/>
              </a:ext>
            </a:extLst>
          </a:blip>
          <a:srcRect r="80059"/>
          <a:stretch/>
        </p:blipFill>
        <p:spPr bwMode="auto">
          <a:xfrm>
            <a:off x="32901232" y="15322841"/>
            <a:ext cx="75975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ts by the Numbers Logo">
            <a:hlinkClick r:id="rId5" tooltip="Plants by the Numbers Hom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21227" y="10627114"/>
            <a:ext cx="3057973" cy="24207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 Data Discovery FMN (2017) Logo">
            <a:hlinkClick r:id="rId7" tooltip="ESA Data Discovery FMN (2017) Hom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83106" y="10616620"/>
            <a:ext cx="3191268" cy="24311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dataone.org/sites/default/files/member-nodes/logos/neon_n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79990" y="23864826"/>
            <a:ext cx="2203893" cy="8849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qubeshub.org/groups/integrate2018/File:/uploads/integrat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76822" y="9673275"/>
            <a:ext cx="2775178" cy="107256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552468" y="9677400"/>
            <a:ext cx="1222932" cy="1209283"/>
          </a:xfrm>
          <a:prstGeom prst="rect">
            <a:avLst/>
          </a:prstGeom>
        </p:spPr>
      </p:pic>
      <p:pic>
        <p:nvPicPr>
          <p:cNvPr id="104" name="Picture 10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603200" y="9766764"/>
            <a:ext cx="4576147" cy="946302"/>
          </a:xfrm>
          <a:prstGeom prst="rect">
            <a:avLst/>
          </a:prstGeom>
        </p:spPr>
      </p:pic>
      <p:pic>
        <p:nvPicPr>
          <p:cNvPr id="105" name="Picture 104"/>
          <p:cNvPicPr>
            <a:picLocks noChangeAspect="1"/>
          </p:cNvPicPr>
          <p:nvPr/>
        </p:nvPicPr>
        <p:blipFill rotWithShape="1">
          <a:blip r:embed="rId13" cstate="print">
            <a:extLst>
              <a:ext uri="{28A0092B-C50C-407E-A947-70E740481C1C}">
                <a14:useLocalDpi xmlns:a14="http://schemas.microsoft.com/office/drawing/2010/main" val="0"/>
              </a:ext>
            </a:extLst>
          </a:blip>
          <a:srcRect t="14767"/>
          <a:stretch/>
        </p:blipFill>
        <p:spPr>
          <a:xfrm>
            <a:off x="31359264" y="12465836"/>
            <a:ext cx="3843689" cy="2206405"/>
          </a:xfrm>
          <a:prstGeom prst="rect">
            <a:avLst/>
          </a:prstGeom>
        </p:spPr>
      </p:pic>
      <p:pic>
        <p:nvPicPr>
          <p:cNvPr id="106" name="Picture 105"/>
          <p:cNvPicPr>
            <a:picLocks noChangeAspect="1"/>
          </p:cNvPicPr>
          <p:nvPr/>
        </p:nvPicPr>
        <p:blipFill rotWithShape="1">
          <a:blip r:embed="rId14"/>
          <a:srcRect l="5142" t="26027" r="81551" b="55537"/>
          <a:stretch/>
        </p:blipFill>
        <p:spPr>
          <a:xfrm>
            <a:off x="30824727" y="13948335"/>
            <a:ext cx="1637938" cy="1226577"/>
          </a:xfrm>
          <a:prstGeom prst="rect">
            <a:avLst/>
          </a:prstGeom>
        </p:spPr>
      </p:pic>
      <p:pic>
        <p:nvPicPr>
          <p:cNvPr id="107" name="Picture 10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658067" y="15364276"/>
            <a:ext cx="1166660" cy="1166660"/>
          </a:xfrm>
          <a:prstGeom prst="rect">
            <a:avLst/>
          </a:prstGeom>
        </p:spPr>
      </p:pic>
      <p:pic>
        <p:nvPicPr>
          <p:cNvPr id="109" name="Picture 10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641563" y="15341301"/>
            <a:ext cx="3271956" cy="1166607"/>
          </a:xfrm>
          <a:prstGeom prst="rect">
            <a:avLst/>
          </a:prstGeom>
        </p:spPr>
      </p:pic>
      <p:pic>
        <p:nvPicPr>
          <p:cNvPr id="114" name="Picture 113"/>
          <p:cNvPicPr>
            <a:picLocks noChangeAspect="1"/>
          </p:cNvPicPr>
          <p:nvPr/>
        </p:nvPicPr>
        <p:blipFill rotWithShape="1">
          <a:blip r:embed="rId17">
            <a:extLst>
              <a:ext uri="{28A0092B-C50C-407E-A947-70E740481C1C}">
                <a14:useLocalDpi xmlns:a14="http://schemas.microsoft.com/office/drawing/2010/main" val="0"/>
              </a:ext>
            </a:extLst>
          </a:blip>
          <a:srcRect l="29389" t="27879" r="30834" b="24096"/>
          <a:stretch/>
        </p:blipFill>
        <p:spPr>
          <a:xfrm>
            <a:off x="17145000" y="10622472"/>
            <a:ext cx="2684912" cy="2431196"/>
          </a:xfrm>
          <a:prstGeom prst="rect">
            <a:avLst/>
          </a:prstGeom>
        </p:spPr>
      </p:pic>
      <p:pic>
        <p:nvPicPr>
          <p:cNvPr id="116" name="Picture 1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645366" y="21484639"/>
            <a:ext cx="1786934" cy="953031"/>
          </a:xfrm>
          <a:prstGeom prst="rect">
            <a:avLst/>
          </a:prstGeom>
        </p:spPr>
      </p:pic>
      <p:pic>
        <p:nvPicPr>
          <p:cNvPr id="117" name="Picture 1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06686" y="23832495"/>
            <a:ext cx="1078014" cy="1046615"/>
          </a:xfrm>
          <a:prstGeom prst="rect">
            <a:avLst/>
          </a:prstGeom>
        </p:spPr>
      </p:pic>
      <p:pic>
        <p:nvPicPr>
          <p:cNvPr id="119" name="Picture 1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987275" y="22551638"/>
            <a:ext cx="4140225" cy="1155023"/>
          </a:xfrm>
          <a:prstGeom prst="rect">
            <a:avLst/>
          </a:prstGeom>
        </p:spPr>
      </p:pic>
      <p:pic>
        <p:nvPicPr>
          <p:cNvPr id="122" name="Picture 1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534955" y="23815356"/>
            <a:ext cx="2126745" cy="1017384"/>
          </a:xfrm>
          <a:prstGeom prst="rect">
            <a:avLst/>
          </a:prstGeom>
        </p:spPr>
      </p:pic>
      <p:pic>
        <p:nvPicPr>
          <p:cNvPr id="123" name="Picture 1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277762" y="21540891"/>
            <a:ext cx="3173725" cy="858524"/>
          </a:xfrm>
          <a:prstGeom prst="rect">
            <a:avLst/>
          </a:prstGeom>
        </p:spPr>
      </p:pic>
      <p:pic>
        <p:nvPicPr>
          <p:cNvPr id="126" name="Picture 12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164382" y="21539527"/>
            <a:ext cx="2919501" cy="898143"/>
          </a:xfrm>
          <a:prstGeom prst="rect">
            <a:avLst/>
          </a:prstGeom>
        </p:spPr>
      </p:pic>
      <p:pic>
        <p:nvPicPr>
          <p:cNvPr id="127" name="Picture 12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699554" y="23847918"/>
            <a:ext cx="1484678" cy="956380"/>
          </a:xfrm>
          <a:prstGeom prst="rect">
            <a:avLst/>
          </a:prstGeom>
        </p:spPr>
      </p:pic>
      <p:pic>
        <p:nvPicPr>
          <p:cNvPr id="128" name="Picture 1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365810" y="22557295"/>
            <a:ext cx="1416050" cy="1144093"/>
          </a:xfrm>
          <a:prstGeom prst="rect">
            <a:avLst/>
          </a:prstGeom>
        </p:spPr>
      </p:pic>
      <p:pic>
        <p:nvPicPr>
          <p:cNvPr id="129" name="Picture 12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997515" y="22551638"/>
            <a:ext cx="1823227" cy="1155926"/>
          </a:xfrm>
          <a:prstGeom prst="rect">
            <a:avLst/>
          </a:prstGeom>
        </p:spPr>
      </p:pic>
      <p:pic>
        <p:nvPicPr>
          <p:cNvPr id="130" name="Picture 12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24013" y="24902718"/>
            <a:ext cx="2309987" cy="2300682"/>
          </a:xfrm>
          <a:prstGeom prst="rect">
            <a:avLst/>
          </a:prstGeom>
        </p:spPr>
      </p:pic>
      <p:grpSp>
        <p:nvGrpSpPr>
          <p:cNvPr id="131" name="Group 130"/>
          <p:cNvGrpSpPr/>
          <p:nvPr/>
        </p:nvGrpSpPr>
        <p:grpSpPr>
          <a:xfrm>
            <a:off x="1178362" y="13792200"/>
            <a:ext cx="9947035" cy="6731469"/>
            <a:chOff x="1178362" y="14723335"/>
            <a:chExt cx="9947035" cy="6731469"/>
          </a:xfrm>
        </p:grpSpPr>
        <p:grpSp>
          <p:nvGrpSpPr>
            <p:cNvPr id="132" name="Group 131"/>
            <p:cNvGrpSpPr/>
            <p:nvPr/>
          </p:nvGrpSpPr>
          <p:grpSpPr>
            <a:xfrm>
              <a:off x="1178362" y="14723335"/>
              <a:ext cx="9947035" cy="6731469"/>
              <a:chOff x="1178362" y="14723335"/>
              <a:chExt cx="9947035" cy="6731469"/>
            </a:xfrm>
          </p:grpSpPr>
          <p:pic>
            <p:nvPicPr>
              <p:cNvPr id="134" name="Picture 133"/>
              <p:cNvPicPr>
                <a:picLocks noChangeAspect="1"/>
              </p:cNvPicPr>
              <p:nvPr/>
            </p:nvPicPr>
            <p:blipFill rotWithShape="1">
              <a:blip r:embed="rId28"/>
              <a:srcRect l="15953" t="17776" r="20592" b="11482"/>
              <a:stretch/>
            </p:blipFill>
            <p:spPr>
              <a:xfrm>
                <a:off x="1202425" y="14723335"/>
                <a:ext cx="9922972" cy="6222722"/>
              </a:xfrm>
              <a:prstGeom prst="rect">
                <a:avLst/>
              </a:prstGeom>
            </p:spPr>
          </p:pic>
          <p:sp>
            <p:nvSpPr>
              <p:cNvPr id="135" name="TextBox 134"/>
              <p:cNvSpPr txBox="1"/>
              <p:nvPr/>
            </p:nvSpPr>
            <p:spPr>
              <a:xfrm>
                <a:off x="1178362" y="20993139"/>
                <a:ext cx="9947035" cy="461665"/>
              </a:xfrm>
              <a:prstGeom prst="rect">
                <a:avLst/>
              </a:prstGeom>
              <a:noFill/>
            </p:spPr>
            <p:txBody>
              <a:bodyPr wrap="square" rtlCol="0">
                <a:spAutoFit/>
              </a:bodyPr>
              <a:lstStyle/>
              <a:p>
                <a:pPr algn="ctr"/>
                <a:r>
                  <a:rPr lang="en-US" sz="2400" dirty="0"/>
                  <a:t>Participants in a 2016 Faculty Mentoring Network. Map by Hayley </a:t>
                </a:r>
                <a:r>
                  <a:rPr lang="en-US" sz="2400" dirty="0" err="1"/>
                  <a:t>Orndorf</a:t>
                </a:r>
                <a:r>
                  <a:rPr lang="en-US" sz="2400" dirty="0"/>
                  <a:t>. </a:t>
                </a:r>
              </a:p>
            </p:txBody>
          </p:sp>
        </p:grpSp>
        <p:pic>
          <p:nvPicPr>
            <p:cNvPr id="133" name="Picture 132"/>
            <p:cNvPicPr>
              <a:picLocks noChangeAspect="1"/>
            </p:cNvPicPr>
            <p:nvPr/>
          </p:nvPicPr>
          <p:blipFill rotWithShape="1">
            <a:blip r:embed="rId29"/>
            <a:srcRect l="5833" t="42593" r="77499" b="34257"/>
            <a:stretch/>
          </p:blipFill>
          <p:spPr>
            <a:xfrm>
              <a:off x="1202425" y="18564563"/>
              <a:ext cx="3048192" cy="2381494"/>
            </a:xfrm>
            <a:prstGeom prst="rect">
              <a:avLst/>
            </a:prstGeom>
          </p:spPr>
        </p:pic>
      </p:grpSp>
      <p:graphicFrame>
        <p:nvGraphicFramePr>
          <p:cNvPr id="136" name="Table 135"/>
          <p:cNvGraphicFramePr>
            <a:graphicFrameLocks noGrp="1"/>
          </p:cNvGraphicFramePr>
          <p:nvPr>
            <p:extLst>
              <p:ext uri="{D42A27DB-BD31-4B8C-83A1-F6EECF244321}">
                <p14:modId xmlns:p14="http://schemas.microsoft.com/office/powerpoint/2010/main" val="1642985625"/>
              </p:ext>
            </p:extLst>
          </p:nvPr>
        </p:nvGraphicFramePr>
        <p:xfrm>
          <a:off x="12355598" y="15539988"/>
          <a:ext cx="11761251" cy="3235285"/>
        </p:xfrm>
        <a:graphic>
          <a:graphicData uri="http://schemas.openxmlformats.org/drawingml/2006/table">
            <a:tbl>
              <a:tblPr firstRow="1" bandRow="1">
                <a:tableStyleId>{5C22544A-7EE6-4342-B048-85BDC9FD1C3A}</a:tableStyleId>
              </a:tblPr>
              <a:tblGrid>
                <a:gridCol w="1815837">
                  <a:extLst>
                    <a:ext uri="{9D8B030D-6E8A-4147-A177-3AD203B41FA5}">
                      <a16:colId xmlns:a16="http://schemas.microsoft.com/office/drawing/2014/main" xmlns="" val="20000"/>
                    </a:ext>
                  </a:extLst>
                </a:gridCol>
                <a:gridCol w="5542586">
                  <a:extLst>
                    <a:ext uri="{9D8B030D-6E8A-4147-A177-3AD203B41FA5}">
                      <a16:colId xmlns:a16="http://schemas.microsoft.com/office/drawing/2014/main" xmlns="" val="20001"/>
                    </a:ext>
                  </a:extLst>
                </a:gridCol>
                <a:gridCol w="1960827">
                  <a:extLst>
                    <a:ext uri="{9D8B030D-6E8A-4147-A177-3AD203B41FA5}">
                      <a16:colId xmlns:a16="http://schemas.microsoft.com/office/drawing/2014/main" xmlns="" val="20002"/>
                    </a:ext>
                  </a:extLst>
                </a:gridCol>
                <a:gridCol w="2442001">
                  <a:extLst>
                    <a:ext uri="{9D8B030D-6E8A-4147-A177-3AD203B41FA5}">
                      <a16:colId xmlns:a16="http://schemas.microsoft.com/office/drawing/2014/main" xmlns="" val="20003"/>
                    </a:ext>
                  </a:extLst>
                </a:gridCol>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dirty="0">
                          <a:solidFill>
                            <a:schemeClr val="tx1"/>
                          </a:solidFill>
                        </a:rPr>
                        <a:t>Modification/new materials development from a 2016 FMN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Course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Faculty</a:t>
                      </a:r>
                      <a:r>
                        <a:rPr lang="en-US" sz="2400" baseline="0" dirty="0">
                          <a:solidFill>
                            <a:schemeClr val="tx1"/>
                          </a:solidFill>
                        </a:rPr>
                        <a:t> member and institution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223605">
                <a:tc>
                  <a:txBody>
                    <a:bodyPr/>
                    <a:lstStyle/>
                    <a:p>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Citizen</a:t>
                      </a:r>
                      <a:r>
                        <a:rPr lang="en-US" sz="2400" baseline="0" dirty="0">
                          <a:solidFill>
                            <a:schemeClr val="tx1"/>
                          </a:solidFill>
                        </a:rPr>
                        <a:t> Science component; students contribute phenology data to Project Budburst</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Non-majors General Biology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Patricia</a:t>
                      </a:r>
                      <a:r>
                        <a:rPr lang="en-US" sz="2400" baseline="0" dirty="0">
                          <a:solidFill>
                            <a:schemeClr val="tx1"/>
                          </a:solidFill>
                        </a:rPr>
                        <a:t> Saunders, </a:t>
                      </a:r>
                      <a:r>
                        <a:rPr lang="en-US" sz="1800" baseline="0" dirty="0">
                          <a:solidFill>
                            <a:schemeClr val="tx1"/>
                          </a:solidFill>
                        </a:rPr>
                        <a:t>Ashland University, </a:t>
                      </a:r>
                    </a:p>
                    <a:p>
                      <a:r>
                        <a:rPr lang="en-US" sz="1800" baseline="0" dirty="0">
                          <a:solidFill>
                            <a:schemeClr val="tx1"/>
                          </a:solidFill>
                        </a:rPr>
                        <a:t>Ashland, OH</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Citizen Science and connection to local species; students collect data</a:t>
                      </a:r>
                      <a:r>
                        <a:rPr lang="en-US" sz="2400" baseline="0" dirty="0">
                          <a:solidFill>
                            <a:schemeClr val="tx1"/>
                          </a:solidFill>
                        </a:rPr>
                        <a:t> </a:t>
                      </a:r>
                      <a:r>
                        <a:rPr lang="en-US" sz="2400" dirty="0">
                          <a:solidFill>
                            <a:schemeClr val="tx1"/>
                          </a:solidFill>
                        </a:rPr>
                        <a:t>for Campus Migratory Bird Phenology Project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dirty="0">
                          <a:solidFill>
                            <a:schemeClr val="tx1"/>
                          </a:solidFill>
                        </a:rPr>
                        <a:t>Introductory</a:t>
                      </a:r>
                      <a:r>
                        <a:rPr lang="en-US" sz="2400" baseline="0" dirty="0">
                          <a:solidFill>
                            <a:schemeClr val="tx1"/>
                          </a:solidFill>
                        </a:rPr>
                        <a:t> Biology for majors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dirty="0">
                          <a:solidFill>
                            <a:schemeClr val="tx1"/>
                          </a:solidFill>
                        </a:rPr>
                        <a:t>Carrie </a:t>
                      </a:r>
                      <a:r>
                        <a:rPr lang="en-US" sz="2400" dirty="0" err="1">
                          <a:solidFill>
                            <a:schemeClr val="tx1"/>
                          </a:solidFill>
                        </a:rPr>
                        <a:t>Kissman</a:t>
                      </a:r>
                      <a:r>
                        <a:rPr lang="en-US" sz="2400" dirty="0">
                          <a:solidFill>
                            <a:schemeClr val="tx1"/>
                          </a:solidFill>
                        </a:rPr>
                        <a:t>, </a:t>
                      </a:r>
                    </a:p>
                    <a:p>
                      <a:pPr marL="0" marR="0" indent="0" algn="l" defTabSz="438912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St. Norbert</a:t>
                      </a:r>
                      <a:r>
                        <a:rPr lang="en-US" sz="1800" baseline="0" dirty="0">
                          <a:solidFill>
                            <a:schemeClr val="tx1"/>
                          </a:solidFill>
                        </a:rPr>
                        <a:t> College, </a:t>
                      </a:r>
                    </a:p>
                    <a:p>
                      <a:pPr marL="0" marR="0" indent="0" algn="l" defTabSz="4389120" rtl="0" eaLnBrk="1" fontAlgn="auto" latinLnBrk="0" hangingPunct="1">
                        <a:lnSpc>
                          <a:spcPct val="100000"/>
                        </a:lnSpc>
                        <a:spcBef>
                          <a:spcPts val="0"/>
                        </a:spcBef>
                        <a:spcAft>
                          <a:spcPts val="0"/>
                        </a:spcAft>
                        <a:buClrTx/>
                        <a:buSzTx/>
                        <a:buFontTx/>
                        <a:buNone/>
                        <a:tabLst/>
                        <a:defRPr/>
                      </a:pPr>
                      <a:r>
                        <a:rPr lang="en-US" sz="1800" dirty="0"/>
                        <a:t>De Pere, WI</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pic>
        <p:nvPicPr>
          <p:cNvPr id="6" name="Picture 5"/>
          <p:cNvPicPr>
            <a:picLocks noChangeAspect="1"/>
          </p:cNvPicPr>
          <p:nvPr/>
        </p:nvPicPr>
        <p:blipFill>
          <a:blip r:embed="rId30"/>
          <a:stretch>
            <a:fillRect/>
          </a:stretch>
        </p:blipFill>
        <p:spPr>
          <a:xfrm>
            <a:off x="12636273" y="16420152"/>
            <a:ext cx="1308327" cy="1105848"/>
          </a:xfrm>
          <a:prstGeom prst="rect">
            <a:avLst/>
          </a:prstGeom>
        </p:spPr>
      </p:pic>
      <p:pic>
        <p:nvPicPr>
          <p:cNvPr id="10" name="Picture 9"/>
          <p:cNvPicPr>
            <a:picLocks noChangeAspect="1"/>
          </p:cNvPicPr>
          <p:nvPr/>
        </p:nvPicPr>
        <p:blipFill>
          <a:blip r:embed="rId31"/>
          <a:stretch>
            <a:fillRect/>
          </a:stretch>
        </p:blipFill>
        <p:spPr>
          <a:xfrm>
            <a:off x="12649200" y="17624463"/>
            <a:ext cx="1295400" cy="1120737"/>
          </a:xfrm>
          <a:prstGeom prst="rect">
            <a:avLst/>
          </a:prstGeom>
        </p:spPr>
      </p:pic>
      <p:grpSp>
        <p:nvGrpSpPr>
          <p:cNvPr id="137" name="Group 136"/>
          <p:cNvGrpSpPr/>
          <p:nvPr/>
        </p:nvGrpSpPr>
        <p:grpSpPr>
          <a:xfrm>
            <a:off x="1088041" y="1993187"/>
            <a:ext cx="2590801" cy="2590801"/>
            <a:chOff x="1093470" y="1993184"/>
            <a:chExt cx="2655571" cy="2590801"/>
          </a:xfrm>
        </p:grpSpPr>
        <p:sp>
          <p:nvSpPr>
            <p:cNvPr id="138" name="Oval 137"/>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pic>
        <p:nvPicPr>
          <p:cNvPr id="140" name="Picture 13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2994601" y="1848350"/>
            <a:ext cx="2590801" cy="2606414"/>
          </a:xfrm>
          <a:prstGeom prst="rect">
            <a:avLst/>
          </a:prstGeom>
        </p:spPr>
      </p:pic>
      <p:grpSp>
        <p:nvGrpSpPr>
          <p:cNvPr id="70" name="Group 69">
            <a:extLst>
              <a:ext uri="{FF2B5EF4-FFF2-40B4-BE49-F238E27FC236}">
                <a16:creationId xmlns="" xmlns:a16="http://schemas.microsoft.com/office/drawing/2014/main" id="{6EE193D5-D45A-4D4B-A4F2-DA5F0CF45674}"/>
              </a:ext>
            </a:extLst>
          </p:cNvPr>
          <p:cNvGrpSpPr/>
          <p:nvPr/>
        </p:nvGrpSpPr>
        <p:grpSpPr>
          <a:xfrm>
            <a:off x="12529510" y="23744196"/>
            <a:ext cx="11731993" cy="3002004"/>
            <a:chOff x="69749" y="696131"/>
            <a:chExt cx="12925074" cy="2089473"/>
          </a:xfrm>
        </p:grpSpPr>
        <p:sp>
          <p:nvSpPr>
            <p:cNvPr id="71" name="TextBox 70">
              <a:extLst>
                <a:ext uri="{FF2B5EF4-FFF2-40B4-BE49-F238E27FC236}">
                  <a16:creationId xmlns="" xmlns:a16="http://schemas.microsoft.com/office/drawing/2014/main" id="{5266DF45-BDE5-4CBC-BF33-430722B8A205}"/>
                </a:ext>
              </a:extLst>
            </p:cNvPr>
            <p:cNvSpPr txBox="1"/>
            <p:nvPr/>
          </p:nvSpPr>
          <p:spPr>
            <a:xfrm>
              <a:off x="69749" y="2013833"/>
              <a:ext cx="3047656" cy="278487"/>
            </a:xfrm>
            <a:prstGeom prst="rect">
              <a:avLst/>
            </a:prstGeom>
            <a:noFill/>
          </p:spPr>
          <p:txBody>
            <a:bodyPr wrap="none" rtlCol="0">
              <a:spAutoFit/>
            </a:bodyPr>
            <a:lstStyle/>
            <a:p>
              <a:r>
                <a:rPr lang="en-US" sz="2000" dirty="0"/>
                <a:t>Synchronous group work</a:t>
              </a:r>
            </a:p>
          </p:txBody>
        </p:sp>
        <p:sp>
          <p:nvSpPr>
            <p:cNvPr id="72" name="TextBox 71">
              <a:extLst>
                <a:ext uri="{FF2B5EF4-FFF2-40B4-BE49-F238E27FC236}">
                  <a16:creationId xmlns="" xmlns:a16="http://schemas.microsoft.com/office/drawing/2014/main" id="{C271DB00-B0B3-4F5B-9E05-1093930467C8}"/>
                </a:ext>
              </a:extLst>
            </p:cNvPr>
            <p:cNvSpPr txBox="1"/>
            <p:nvPr/>
          </p:nvSpPr>
          <p:spPr>
            <a:xfrm>
              <a:off x="69749" y="1390056"/>
              <a:ext cx="3190774" cy="278487"/>
            </a:xfrm>
            <a:prstGeom prst="rect">
              <a:avLst/>
            </a:prstGeom>
            <a:noFill/>
          </p:spPr>
          <p:txBody>
            <a:bodyPr wrap="none" rtlCol="0">
              <a:spAutoFit/>
            </a:bodyPr>
            <a:lstStyle/>
            <a:p>
              <a:r>
                <a:rPr lang="en-US" sz="2000" dirty="0"/>
                <a:t>Asynchronous group work</a:t>
              </a:r>
            </a:p>
          </p:txBody>
        </p:sp>
        <p:sp>
          <p:nvSpPr>
            <p:cNvPr id="73" name="Rectangle 72">
              <a:extLst>
                <a:ext uri="{FF2B5EF4-FFF2-40B4-BE49-F238E27FC236}">
                  <a16:creationId xmlns="" xmlns:a16="http://schemas.microsoft.com/office/drawing/2014/main" id="{96B74913-27BC-4223-89B4-A8E73C5829C7}"/>
                </a:ext>
              </a:extLst>
            </p:cNvPr>
            <p:cNvSpPr/>
            <p:nvPr/>
          </p:nvSpPr>
          <p:spPr>
            <a:xfrm>
              <a:off x="3396564" y="1386435"/>
              <a:ext cx="1945649" cy="5586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Integrating Quant Skills</a:t>
              </a:r>
            </a:p>
          </p:txBody>
        </p:sp>
        <p:sp>
          <p:nvSpPr>
            <p:cNvPr id="74" name="Rectangle 73">
              <a:extLst>
                <a:ext uri="{FF2B5EF4-FFF2-40B4-BE49-F238E27FC236}">
                  <a16:creationId xmlns="" xmlns:a16="http://schemas.microsoft.com/office/drawing/2014/main" id="{E5A1C7EB-5389-4329-A230-635424284FB7}"/>
                </a:ext>
              </a:extLst>
            </p:cNvPr>
            <p:cNvSpPr/>
            <p:nvPr/>
          </p:nvSpPr>
          <p:spPr>
            <a:xfrm>
              <a:off x="8176778" y="1340428"/>
              <a:ext cx="1826019" cy="571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Assessment</a:t>
              </a:r>
            </a:p>
          </p:txBody>
        </p:sp>
        <p:sp>
          <p:nvSpPr>
            <p:cNvPr id="75" name="Rectangle 74">
              <a:extLst>
                <a:ext uri="{FF2B5EF4-FFF2-40B4-BE49-F238E27FC236}">
                  <a16:creationId xmlns="" xmlns:a16="http://schemas.microsoft.com/office/drawing/2014/main" id="{EC212574-9BD5-4A3C-BA5E-16B3402A38D0}"/>
                </a:ext>
              </a:extLst>
            </p:cNvPr>
            <p:cNvSpPr/>
            <p:nvPr/>
          </p:nvSpPr>
          <p:spPr>
            <a:xfrm>
              <a:off x="5910152" y="1352838"/>
              <a:ext cx="1742137" cy="592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Math Anxiety</a:t>
              </a:r>
            </a:p>
          </p:txBody>
        </p:sp>
        <p:sp>
          <p:nvSpPr>
            <p:cNvPr id="76" name="TextBox 75">
              <a:extLst>
                <a:ext uri="{FF2B5EF4-FFF2-40B4-BE49-F238E27FC236}">
                  <a16:creationId xmlns="" xmlns:a16="http://schemas.microsoft.com/office/drawing/2014/main" id="{CD8FA6F4-E8EA-4A86-840E-ABD4F0D633C7}"/>
                </a:ext>
              </a:extLst>
            </p:cNvPr>
            <p:cNvSpPr txBox="1"/>
            <p:nvPr/>
          </p:nvSpPr>
          <p:spPr>
            <a:xfrm>
              <a:off x="69749" y="766279"/>
              <a:ext cx="1965157" cy="278487"/>
            </a:xfrm>
            <a:prstGeom prst="rect">
              <a:avLst/>
            </a:prstGeom>
            <a:noFill/>
          </p:spPr>
          <p:txBody>
            <a:bodyPr wrap="none" rtlCol="0">
              <a:spAutoFit/>
            </a:bodyPr>
            <a:lstStyle/>
            <a:p>
              <a:r>
                <a:rPr lang="en-US" sz="2000" dirty="0"/>
                <a:t>Individual work</a:t>
              </a:r>
            </a:p>
          </p:txBody>
        </p:sp>
        <p:sp>
          <p:nvSpPr>
            <p:cNvPr id="77" name="Rectangle 76">
              <a:extLst>
                <a:ext uri="{FF2B5EF4-FFF2-40B4-BE49-F238E27FC236}">
                  <a16:creationId xmlns="" xmlns:a16="http://schemas.microsoft.com/office/drawing/2014/main" id="{9400210E-CB46-49CD-A7C9-1DA3F233D584}"/>
                </a:ext>
              </a:extLst>
            </p:cNvPr>
            <p:cNvSpPr/>
            <p:nvPr/>
          </p:nvSpPr>
          <p:spPr>
            <a:xfrm>
              <a:off x="2355110" y="696131"/>
              <a:ext cx="8300485" cy="572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Adaptation and implementation of education resource in the classroom</a:t>
              </a:r>
            </a:p>
          </p:txBody>
        </p:sp>
        <p:sp>
          <p:nvSpPr>
            <p:cNvPr id="78" name="Rectangle 77">
              <a:extLst>
                <a:ext uri="{FF2B5EF4-FFF2-40B4-BE49-F238E27FC236}">
                  <a16:creationId xmlns="" xmlns:a16="http://schemas.microsoft.com/office/drawing/2014/main" id="{E54A9CB8-265B-46EB-8D5F-26ED2937BF6C}"/>
                </a:ext>
              </a:extLst>
            </p:cNvPr>
            <p:cNvSpPr/>
            <p:nvPr/>
          </p:nvSpPr>
          <p:spPr>
            <a:xfrm>
              <a:off x="10655596" y="696299"/>
              <a:ext cx="2339227" cy="577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Share adapted materials on QUBES</a:t>
              </a:r>
            </a:p>
          </p:txBody>
        </p:sp>
        <p:sp>
          <p:nvSpPr>
            <p:cNvPr id="82" name="Rectangle 81">
              <a:extLst>
                <a:ext uri="{FF2B5EF4-FFF2-40B4-BE49-F238E27FC236}">
                  <a16:creationId xmlns="" xmlns:a16="http://schemas.microsoft.com/office/drawing/2014/main" id="{056DE79B-F108-4F3D-895A-239A88D258ED}"/>
                </a:ext>
              </a:extLst>
            </p:cNvPr>
            <p:cNvSpPr/>
            <p:nvPr/>
          </p:nvSpPr>
          <p:spPr>
            <a:xfrm>
              <a:off x="4129824" y="2047315"/>
              <a:ext cx="1948226" cy="643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Integrating Quant Skills</a:t>
              </a:r>
            </a:p>
          </p:txBody>
        </p:sp>
        <p:sp>
          <p:nvSpPr>
            <p:cNvPr id="83" name="Rectangle 82">
              <a:extLst>
                <a:ext uri="{FF2B5EF4-FFF2-40B4-BE49-F238E27FC236}">
                  <a16:creationId xmlns="" xmlns:a16="http://schemas.microsoft.com/office/drawing/2014/main" id="{1B813EB9-0793-4FB3-9296-79593E22117B}"/>
                </a:ext>
              </a:extLst>
            </p:cNvPr>
            <p:cNvSpPr/>
            <p:nvPr/>
          </p:nvSpPr>
          <p:spPr>
            <a:xfrm>
              <a:off x="8757644" y="2043761"/>
              <a:ext cx="1937609" cy="62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Assessment</a:t>
              </a:r>
            </a:p>
          </p:txBody>
        </p:sp>
        <p:sp>
          <p:nvSpPr>
            <p:cNvPr id="84" name="Rectangle 83">
              <a:extLst>
                <a:ext uri="{FF2B5EF4-FFF2-40B4-BE49-F238E27FC236}">
                  <a16:creationId xmlns="" xmlns:a16="http://schemas.microsoft.com/office/drawing/2014/main" id="{A147D0B5-0C3F-49BD-BFBE-AFC70DE877F5}"/>
                </a:ext>
              </a:extLst>
            </p:cNvPr>
            <p:cNvSpPr/>
            <p:nvPr/>
          </p:nvSpPr>
          <p:spPr>
            <a:xfrm>
              <a:off x="6579583" y="2047315"/>
              <a:ext cx="1765093" cy="621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Math Anxiety</a:t>
              </a:r>
            </a:p>
          </p:txBody>
        </p:sp>
        <p:cxnSp>
          <p:nvCxnSpPr>
            <p:cNvPr id="86" name="Straight Arrow Connector 85">
              <a:extLst>
                <a:ext uri="{FF2B5EF4-FFF2-40B4-BE49-F238E27FC236}">
                  <a16:creationId xmlns="" xmlns:a16="http://schemas.microsoft.com/office/drawing/2014/main" id="{120F3D72-FF2D-4851-8615-D608F4182CFE}"/>
                </a:ext>
              </a:extLst>
            </p:cNvPr>
            <p:cNvCxnSpPr/>
            <p:nvPr/>
          </p:nvCxnSpPr>
          <p:spPr>
            <a:xfrm>
              <a:off x="2355111" y="2785604"/>
              <a:ext cx="91705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97382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11134</TotalTime>
  <Words>662</Words>
  <Application>Microsoft Macintosh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QUBES: Building a community to promote undergraduate quantitative biology education</vt:lpstr>
    </vt:vector>
  </TitlesOfParts>
  <Company>Microsoft</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QUBES: Building a community to promote undergraduate quantitative biology education</dc:title>
  <dc:creator>Alison Hale</dc:creator>
  <cp:lastModifiedBy>Chodkowski, Nicole</cp:lastModifiedBy>
  <cp:revision>104</cp:revision>
  <dcterms:created xsi:type="dcterms:W3CDTF">2015-05-22T13:37:51Z</dcterms:created>
  <dcterms:modified xsi:type="dcterms:W3CDTF">2018-06-08T17:20:45Z</dcterms:modified>
</cp:coreProperties>
</file>