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6" r:id="rId2"/>
    <p:sldId id="283" r:id="rId3"/>
    <p:sldId id="278" r:id="rId4"/>
    <p:sldId id="279" r:id="rId5"/>
    <p:sldId id="281" r:id="rId6"/>
    <p:sldId id="280" r:id="rId7"/>
    <p:sldId id="285" r:id="rId8"/>
    <p:sldId id="286" r:id="rId9"/>
    <p:sldId id="288" r:id="rId10"/>
    <p:sldId id="289" r:id="rId11"/>
    <p:sldId id="287" r:id="rId12"/>
    <p:sldId id="290" r:id="rId13"/>
    <p:sldId id="291" r:id="rId14"/>
    <p:sldId id="292" r:id="rId15"/>
    <p:sldId id="293" r:id="rId16"/>
    <p:sldId id="295" r:id="rId17"/>
    <p:sldId id="284" r:id="rId18"/>
  </p:sldIdLst>
  <p:sldSz cx="9144000" cy="5143500" type="screen16x9"/>
  <p:notesSz cx="6858000" cy="91440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08014" indent="-1508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816028" indent="-3017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224043" indent="-4526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632057" indent="-60354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1285646" algn="l" defTabSz="257129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1542776" algn="l" defTabSz="257129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1799905" algn="l" defTabSz="257129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2057034" algn="l" defTabSz="257129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D6800"/>
    <a:srgbClr val="0E6F01"/>
    <a:srgbClr val="E9E9E9"/>
    <a:srgbClr val="0000CC"/>
    <a:srgbClr val="000066"/>
    <a:srgbClr val="4A2E12"/>
    <a:srgbClr val="F0020A"/>
    <a:srgbClr val="1D17E6"/>
    <a:srgbClr val="F9E54F"/>
    <a:srgbClr val="E5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/>
    <p:restoredTop sz="89321" autoAdjust="0"/>
  </p:normalViewPr>
  <p:slideViewPr>
    <p:cSldViewPr>
      <p:cViewPr>
        <p:scale>
          <a:sx n="125" d="100"/>
          <a:sy n="125" d="100"/>
        </p:scale>
        <p:origin x="1428" y="306"/>
      </p:cViewPr>
      <p:guideLst>
        <p:guide orient="horz" pos="208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1" d="100"/>
        <a:sy n="81" d="100"/>
      </p:scale>
      <p:origin x="0" y="66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E9D1BC-700A-F24D-A9F6-E8C068182623}" type="datetimeFigureOut">
              <a:rPr lang="en-US"/>
              <a:pPr>
                <a:defRPr/>
              </a:pPr>
              <a:t>11/29/2016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058C469-F4A9-3A4F-BF0D-449113063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162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08014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81602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22404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632057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040835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9002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169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336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58C469-F4A9-3A4F-BF0D-449113063EE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14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Q1: The fluorescent dye is causing distinct objects to be revealed in the image. What cellular structure do you predict is represented by these objects?</a:t>
            </a:r>
          </a:p>
          <a:p>
            <a:pPr lvl="0"/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Q2: Based only on information in the image, what properties could you use to characterize the objects?</a:t>
            </a:r>
            <a:b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Q3: How many objects in the image? How many cells do you think this represents?</a:t>
            </a:r>
          </a:p>
          <a:p>
            <a:pPr lvl="0"/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Q4: What is the </a:t>
            </a:r>
            <a:r>
              <a:rPr lang="en-US" sz="1100" i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approximate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range of the diameters of the objects in the image, from smallest to largest?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58C469-F4A9-3A4F-BF0D-449113063EE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5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Q5: 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What is the mean area and standard deviation of the objects you measured?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58C469-F4A9-3A4F-BF0D-449113063EE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40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58C469-F4A9-3A4F-BF0D-449113063EE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89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Q6: 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Compare the AGP and DNA channels side-by-side. What do you observe about the overlap of objects identified by the two dyes?</a:t>
            </a:r>
          </a:p>
          <a:p>
            <a:pPr lvl="0"/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Q7: Does every cell have a nucleus within 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58C469-F4A9-3A4F-BF0D-449113063EE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27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Q8: What is the approximate mean and standard deviation of the cell area?</a:t>
            </a:r>
          </a:p>
          <a:p>
            <a:pPr lvl="0"/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Q9: What characteristics make the border obvious and/or difficult to discern for the different cells?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58C469-F4A9-3A4F-BF0D-449113063EE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99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Q10: What do you observe about the mitochondria that differs from the typical diagram of a cell? For example, the number per cell, their shape, are their relative location to one another.</a:t>
            </a:r>
          </a:p>
          <a:p>
            <a:pPr lvl="0"/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Q11: What is the approximate length of a typical mitochondrion? How accurate do you think this measurement is?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58C469-F4A9-3A4F-BF0D-449113063EE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8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Q12; What do you note about the appearance and distribution of the ER and RNA within the cell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58C469-F4A9-3A4F-BF0D-449113063EE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05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glow rad="101600">
                    <a:schemeClr val="bg1">
                      <a:alpha val="50000"/>
                    </a:schemeClr>
                  </a:glo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04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/>
            </a:lvl1pPr>
            <a:lvl4pPr>
              <a:defRPr baseline="0">
                <a:solidFill>
                  <a:srgbClr val="4A2E12"/>
                </a:solidFill>
                <a:effectLst>
                  <a:outerShdw blurRad="190500" dist="101600" dir="2700000" algn="tl" rotWithShape="0">
                    <a:srgbClr val="000000">
                      <a:alpha val="20000"/>
                    </a:srgbClr>
                  </a:outerShdw>
                </a:effectLst>
                <a:latin typeface="Helvetica" panose="020B0604020202020204" pitchFamily="34" charset="0"/>
              </a:defRPr>
            </a:lvl4pPr>
            <a:lvl5pPr>
              <a:defRPr baseline="0">
                <a:solidFill>
                  <a:srgbClr val="4A2E12"/>
                </a:solidFill>
                <a:effectLst>
                  <a:outerShdw blurRad="190500" dist="101600" dir="2700000" algn="tl" rotWithShape="0">
                    <a:srgbClr val="000000">
                      <a:alpha val="20000"/>
                    </a:srgbClr>
                  </a:outerShdw>
                </a:effectLst>
                <a:latin typeface="Helvetica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829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155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600" y="1428750"/>
            <a:ext cx="3749040" cy="3106674"/>
          </a:xfrm>
        </p:spPr>
        <p:txBody>
          <a:bodyPr/>
          <a:lstStyle>
            <a:lvl3pPr>
              <a:defRPr baseline="0"/>
            </a:lvl3pPr>
            <a:lvl4pPr>
              <a:defRPr baseline="0">
                <a:solidFill>
                  <a:srgbClr val="4A2E12"/>
                </a:solidFill>
                <a:latin typeface="Helvetica" panose="020B0604020202020204" pitchFamily="34" charset="0"/>
              </a:defRPr>
            </a:lvl4pPr>
            <a:lvl5pPr>
              <a:defRPr baseline="0">
                <a:solidFill>
                  <a:srgbClr val="4A2E12"/>
                </a:solidFill>
                <a:latin typeface="Helvetica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4785360" y="1428750"/>
            <a:ext cx="3749040" cy="3106674"/>
          </a:xfrm>
        </p:spPr>
        <p:txBody>
          <a:bodyPr/>
          <a:lstStyle>
            <a:lvl4pPr>
              <a:defRPr baseline="0">
                <a:solidFill>
                  <a:srgbClr val="4A2E12"/>
                </a:solidFill>
                <a:latin typeface="Helvetica" panose="020B0604020202020204" pitchFamily="34" charset="0"/>
              </a:defRPr>
            </a:lvl4pPr>
            <a:lvl5pPr>
              <a:defRPr baseline="0">
                <a:solidFill>
                  <a:srgbClr val="4A2E12"/>
                </a:solidFill>
                <a:latin typeface="Helvetica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85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28800"/>
            <a:ext cx="7924800" cy="857250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2857500"/>
            <a:ext cx="7315200" cy="6858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8988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abianbackground_DT_1920x1080_darkerA.jpg"/>
          <p:cNvPicPr>
            <a:picLocks noChangeAspect="1"/>
          </p:cNvPicPr>
          <p:nvPr userDrawn="1"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3107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400050"/>
            <a:ext cx="7924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1633" tIns="40817" rIns="81633" bIns="408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406424"/>
            <a:ext cx="7924800" cy="310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1633" tIns="40817" rIns="81633" bIns="408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smtClean="0"/>
              <a:t>level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4572000"/>
            <a:ext cx="3062601" cy="5095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100" b="1" i="0" u="none" kern="1200" spc="42">
          <a:solidFill>
            <a:schemeClr val="tx1">
              <a:lumMod val="85000"/>
              <a:lumOff val="15000"/>
            </a:schemeClr>
          </a:solidFill>
          <a:effectLst>
            <a:glow rad="101600">
              <a:schemeClr val="bg1">
                <a:alpha val="50000"/>
              </a:schemeClr>
            </a:glow>
          </a:effectLst>
          <a:latin typeface="Helvetica"/>
          <a:ea typeface="ＭＳ Ｐゴシック" charset="0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Lucida Sans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Lucida Sans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Lucida Sans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Lucida Sans" charset="0"/>
          <a:ea typeface="ＭＳ Ｐゴシック" charset="0"/>
        </a:defRPr>
      </a:lvl5pPr>
      <a:lvl6pPr marL="306125" algn="ctr" rtl="0" fontAlgn="base">
        <a:spcBef>
          <a:spcPct val="0"/>
        </a:spcBef>
        <a:spcAft>
          <a:spcPct val="0"/>
        </a:spcAft>
        <a:defRPr sz="2850" b="1">
          <a:solidFill>
            <a:schemeClr val="tx1"/>
          </a:solidFill>
          <a:latin typeface="Lucida Sans" charset="0"/>
          <a:ea typeface="ＭＳ Ｐゴシック" charset="0"/>
        </a:defRPr>
      </a:lvl6pPr>
      <a:lvl7pPr marL="612251" algn="ctr" rtl="0" fontAlgn="base">
        <a:spcBef>
          <a:spcPct val="0"/>
        </a:spcBef>
        <a:spcAft>
          <a:spcPct val="0"/>
        </a:spcAft>
        <a:defRPr sz="2850" b="1">
          <a:solidFill>
            <a:schemeClr val="tx1"/>
          </a:solidFill>
          <a:latin typeface="Lucida Sans" charset="0"/>
          <a:ea typeface="ＭＳ Ｐゴシック" charset="0"/>
        </a:defRPr>
      </a:lvl7pPr>
      <a:lvl8pPr marL="918376" algn="ctr" rtl="0" fontAlgn="base">
        <a:spcBef>
          <a:spcPct val="0"/>
        </a:spcBef>
        <a:spcAft>
          <a:spcPct val="0"/>
        </a:spcAft>
        <a:defRPr sz="2850" b="1">
          <a:solidFill>
            <a:schemeClr val="tx1"/>
          </a:solidFill>
          <a:latin typeface="Lucida Sans" charset="0"/>
          <a:ea typeface="ＭＳ Ｐゴシック" charset="0"/>
        </a:defRPr>
      </a:lvl8pPr>
      <a:lvl9pPr marL="1224501" algn="ctr" rtl="0" fontAlgn="base">
        <a:spcBef>
          <a:spcPct val="0"/>
        </a:spcBef>
        <a:spcAft>
          <a:spcPct val="0"/>
        </a:spcAft>
        <a:defRPr sz="2850" b="1">
          <a:solidFill>
            <a:schemeClr val="tx1"/>
          </a:solidFill>
          <a:latin typeface="Lucida Sans" charset="0"/>
          <a:ea typeface="ＭＳ Ｐゴシック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b="0" i="0" kern="1200">
          <a:solidFill>
            <a:srgbClr val="4A2E12"/>
          </a:solidFill>
          <a:effectLst>
            <a:outerShdw blurRad="190500" dist="101600" dir="2700000" algn="tl" rotWithShape="0">
              <a:srgbClr val="000000">
                <a:alpha val="20000"/>
              </a:srgbClr>
            </a:outerShdw>
          </a:effectLst>
          <a:latin typeface="Helvetica"/>
          <a:ea typeface="ＭＳ Ｐゴシック" charset="0"/>
          <a:cs typeface="Helvetica"/>
        </a:defRPr>
      </a:lvl1pPr>
      <a:lvl2pPr marL="496849" indent="-1908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50" b="0" i="0" kern="1200">
          <a:solidFill>
            <a:srgbClr val="4A2E12"/>
          </a:solidFill>
          <a:effectLst>
            <a:outerShdw blurRad="190500" dist="101600" dir="2700000" algn="tl" rotWithShape="0">
              <a:srgbClr val="000000">
                <a:alpha val="20000"/>
              </a:srgbClr>
            </a:outerShdw>
          </a:effectLst>
          <a:latin typeface="Helvetica"/>
          <a:ea typeface="ＭＳ Ｐゴシック" charset="0"/>
          <a:cs typeface="Helvetica"/>
        </a:defRPr>
      </a:lvl2pPr>
      <a:lvl3pPr marL="764692" indent="-152671" algn="l" rtl="0" eaLnBrk="0" fontAlgn="base" hangingPunct="0">
        <a:spcBef>
          <a:spcPct val="20000"/>
        </a:spcBef>
        <a:spcAft>
          <a:spcPct val="0"/>
        </a:spcAft>
        <a:buFont typeface="Lucida Grande" charset="0"/>
        <a:buChar char="–"/>
        <a:defRPr sz="1500" b="0" i="0" kern="1200">
          <a:solidFill>
            <a:srgbClr val="4A2E12"/>
          </a:solidFill>
          <a:effectLst>
            <a:outerShdw blurRad="190500" dist="101600" dir="2700000" algn="tl" rotWithShape="0">
              <a:srgbClr val="000000">
                <a:alpha val="20000"/>
              </a:srgbClr>
            </a:outerShdw>
          </a:effectLst>
          <a:latin typeface="Helvetica"/>
          <a:ea typeface="ＭＳ Ｐゴシック" charset="0"/>
          <a:cs typeface="Helvetica"/>
        </a:defRPr>
      </a:lvl3pPr>
      <a:lvl4pPr marL="1071372" indent="-15267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50" kern="1200">
          <a:solidFill>
            <a:srgbClr val="F9F4A7"/>
          </a:solidFill>
          <a:effectLst>
            <a:outerShdw blurRad="190500" dist="101600" dir="2700000" algn="tl" rotWithShape="0">
              <a:srgbClr val="000000">
                <a:alpha val="40000"/>
              </a:srgbClr>
            </a:outerShdw>
          </a:effectLst>
          <a:latin typeface="Lucida Sans"/>
          <a:ea typeface="ＭＳ Ｐゴシック" charset="0"/>
          <a:cs typeface="Lucida Sans"/>
        </a:defRPr>
      </a:lvl4pPr>
      <a:lvl5pPr marL="1377383" indent="-15267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350" kern="1200">
          <a:solidFill>
            <a:srgbClr val="F9F4A7"/>
          </a:solidFill>
          <a:effectLst>
            <a:outerShdw blurRad="190500" dist="101600" dir="2700000" algn="tl" rotWithShape="0">
              <a:srgbClr val="000000">
                <a:alpha val="40000"/>
              </a:srgbClr>
            </a:outerShdw>
          </a:effectLst>
          <a:latin typeface="Lucida Sans"/>
          <a:ea typeface="ＭＳ Ｐゴシック" charset="0"/>
          <a:cs typeface="Lucida Sans"/>
        </a:defRPr>
      </a:lvl5pPr>
      <a:lvl6pPr marL="1683689" indent="-153063" algn="l" defTabSz="612251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989814" indent="-153063" algn="l" defTabSz="612251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295940" indent="-153063" algn="l" defTabSz="612251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602065" indent="-153063" algn="l" defTabSz="612251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225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6125" algn="l" defTabSz="61225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12251" algn="l" defTabSz="61225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8376" algn="l" defTabSz="61225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24501" algn="l" defTabSz="61225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30626" algn="l" defTabSz="61225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36752" algn="l" defTabSz="61225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42877" algn="l" defTabSz="61225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9002" algn="l" defTabSz="61225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iji.sc/" TargetMode="External"/><Relationship Id="rId2" Type="http://schemas.openxmlformats.org/officeDocument/2006/relationships/hyperlink" Target="https://imagej.nih.gov/ij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x-laboratory.org/" TargetMode="External"/><Relationship Id="rId4" Type="http://schemas.openxmlformats.org/officeDocument/2006/relationships/hyperlink" Target="https://www.hhmi.org/biointeractiv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199" y="285750"/>
            <a:ext cx="5943600" cy="857250"/>
          </a:xfrm>
        </p:spPr>
        <p:txBody>
          <a:bodyPr/>
          <a:lstStyle/>
          <a:p>
            <a:r>
              <a:rPr lang="en-US" dirty="0" smtClean="0"/>
              <a:t>Cell Image Analysis, Part 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828800" y="3768645"/>
            <a:ext cx="5486400" cy="933450"/>
          </a:xfrm>
        </p:spPr>
        <p:txBody>
          <a:bodyPr/>
          <a:lstStyle/>
          <a:p>
            <a:r>
              <a:rPr lang="en-US" dirty="0" smtClean="0"/>
              <a:t>David Julian</a:t>
            </a:r>
            <a:br>
              <a:rPr lang="en-US" dirty="0" smtClean="0"/>
            </a:br>
            <a:r>
              <a:rPr lang="en-US" sz="1600" dirty="0" smtClean="0"/>
              <a:t>University of Florida</a:t>
            </a:r>
            <a:endParaRPr lang="en-US" dirty="0" smtClean="0"/>
          </a:p>
          <a:p>
            <a:r>
              <a:rPr lang="en-US" sz="1600" dirty="0" smtClean="0"/>
              <a:t>ASCB Conference 2016</a:t>
            </a:r>
          </a:p>
        </p:txBody>
      </p:sp>
      <p:pic>
        <p:nvPicPr>
          <p:cNvPr id="3074" name="Picture 2" descr="Image result for microscop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1143000"/>
            <a:ext cx="3965575" cy="2625645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34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DNA Object Diameters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60" y="85439"/>
            <a:ext cx="6949440" cy="47723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2190750"/>
            <a:ext cx="2752898" cy="252412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48278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Analyzing AGP Channel</a:t>
            </a:r>
            <a:endParaRPr lang="en-US" b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45211"/>
          <a:stretch/>
        </p:blipFill>
        <p:spPr>
          <a:xfrm>
            <a:off x="1828800" y="99167"/>
            <a:ext cx="4825682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4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93827E-6 L -0.18785 4.9382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AGP Channel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99879"/>
            <a:ext cx="8807747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AGP Channel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99879"/>
            <a:ext cx="8807747" cy="4724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7950" y="1047750"/>
            <a:ext cx="3848100" cy="360045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04898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05542"/>
            <a:ext cx="4875467" cy="475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7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05542"/>
            <a:ext cx="4875467" cy="4750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2756" y="640276"/>
            <a:ext cx="3974211" cy="419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6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AGP Channel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64" y="113686"/>
            <a:ext cx="8979980" cy="486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7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47750"/>
            <a:ext cx="8686800" cy="3260826"/>
          </a:xfrm>
        </p:spPr>
        <p:txBody>
          <a:bodyPr/>
          <a:lstStyle/>
          <a:p>
            <a:r>
              <a:rPr lang="en-US" b="1" dirty="0"/>
              <a:t>ImageJ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https://imagej.nih.gov/ij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Free, open-source, fast, versatile, widely-used biomedical image analysis software. </a:t>
            </a:r>
            <a:r>
              <a:rPr lang="en-US" dirty="0" smtClean="0"/>
              <a:t>Versions are available for most </a:t>
            </a:r>
            <a:r>
              <a:rPr lang="en-US" dirty="0"/>
              <a:t>operating </a:t>
            </a:r>
            <a:r>
              <a:rPr lang="en-US" dirty="0" smtClean="0"/>
              <a:t>systems. Runs on </a:t>
            </a:r>
            <a:r>
              <a:rPr lang="en-US" dirty="0" smtClean="0"/>
              <a:t>almost any computer.</a:t>
            </a:r>
            <a:endParaRPr lang="en-US" dirty="0" smtClean="0"/>
          </a:p>
          <a:p>
            <a:r>
              <a:rPr lang="en-US" b="1" dirty="0"/>
              <a:t>FIJI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https://fiji.sc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ImageJ bundle that comes with many pre-installed plug-ins. Very powerful, but probably unnecessarily confusing for a typical undergraduate course.</a:t>
            </a:r>
            <a:endParaRPr lang="en-US" dirty="0" smtClean="0"/>
          </a:p>
          <a:p>
            <a:r>
              <a:rPr lang="en-US" b="1" dirty="0" smtClean="0"/>
              <a:t>HHMI </a:t>
            </a:r>
            <a:r>
              <a:rPr lang="en-US" b="1" dirty="0" err="1" smtClean="0"/>
              <a:t>BioInteractive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www.hhmi.org/biointeractive</a:t>
            </a:r>
            <a:endParaRPr lang="en-US" dirty="0" smtClean="0"/>
          </a:p>
          <a:p>
            <a:pPr lvl="1"/>
            <a:r>
              <a:rPr lang="en-US" dirty="0" smtClean="0">
                <a:effectLst/>
              </a:rPr>
              <a:t>Rich, diverse multimedia resources to bring scientific </a:t>
            </a:r>
            <a:r>
              <a:rPr lang="en-US" dirty="0">
                <a:effectLst/>
              </a:rPr>
              <a:t>discovery into </a:t>
            </a:r>
            <a:r>
              <a:rPr lang="en-US" dirty="0" smtClean="0">
                <a:effectLst/>
              </a:rPr>
              <a:t>the classroom.</a:t>
            </a:r>
            <a:endParaRPr lang="en-US" dirty="0" smtClean="0"/>
          </a:p>
          <a:p>
            <a:r>
              <a:rPr lang="en-US" b="1" dirty="0"/>
              <a:t>X-Laboratory</a:t>
            </a:r>
            <a:r>
              <a:rPr lang="en-US" dirty="0"/>
              <a:t>: </a:t>
            </a:r>
            <a:r>
              <a:rPr lang="en-US" dirty="0">
                <a:hlinkClick r:id="rId5"/>
              </a:rPr>
              <a:t>http://x-laboratory.org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Latest versions of this exercise, along with other c</a:t>
            </a:r>
            <a:r>
              <a:rPr lang="en-US" dirty="0" smtClean="0"/>
              <a:t>ross-disciplinary laboratory exercises.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347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your student hats on</a:t>
            </a:r>
            <a:r>
              <a:rPr lang="is-IS" dirty="0" smtClean="0"/>
              <a:t>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650" y="1200150"/>
            <a:ext cx="6362700" cy="3257550"/>
          </a:xfrm>
        </p:spPr>
        <p:txBody>
          <a:bodyPr/>
          <a:lstStyle/>
          <a:p>
            <a:pPr marL="342900" indent="-342900" defTabSz="6858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Take two minutes to draw an animal cell that includes:</a:t>
            </a:r>
          </a:p>
          <a:p>
            <a:pPr marL="741363" indent="-285750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the nucleus</a:t>
            </a:r>
          </a:p>
          <a:p>
            <a:pPr marL="741363" indent="-285750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mitochondria</a:t>
            </a:r>
          </a:p>
          <a:p>
            <a:pPr marL="741363" indent="-285750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at least two other organelles</a:t>
            </a:r>
          </a:p>
          <a:p>
            <a:pPr marL="741363" indent="-285750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</a:t>
            </a:r>
            <a:r>
              <a:rPr lang="en-US" dirty="0" smtClean="0"/>
              <a:t> scale bar with an appropriate unit of measurement</a:t>
            </a:r>
          </a:p>
          <a:p>
            <a:pPr marL="576263" indent="-342900" defTabSz="6858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/>
          </a:p>
          <a:p>
            <a:pPr marL="342900" indent="-342900" defTabSz="6858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US" dirty="0" smtClean="0"/>
              <a:t>Take one minute to </a:t>
            </a:r>
            <a:r>
              <a:rPr lang="en-US" dirty="0"/>
              <a:t>compare </a:t>
            </a:r>
            <a:r>
              <a:rPr lang="en-US" dirty="0" smtClean="0"/>
              <a:t>your drawing with 2-3 </a:t>
            </a:r>
            <a:r>
              <a:rPr lang="en-US" dirty="0"/>
              <a:t>people around </a:t>
            </a:r>
            <a:r>
              <a:rPr lang="en-US" dirty="0" smtClean="0"/>
              <a:t>you.</a:t>
            </a:r>
          </a:p>
          <a:p>
            <a:pPr marL="342900" indent="-342900" defTabSz="6858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endParaRPr lang="en-US" dirty="0"/>
          </a:p>
          <a:p>
            <a:pPr marL="342900" indent="-342900" defTabSz="6858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US" dirty="0" smtClean="0"/>
              <a:t>Take two minutes to discuss misconceptions your students have about cell structure.</a:t>
            </a:r>
          </a:p>
        </p:txBody>
      </p:sp>
    </p:spTree>
    <p:extLst>
      <p:ext uri="{BB962C8B-B14F-4D97-AF65-F5344CB8AC3E}">
        <p14:creationId xmlns:p14="http://schemas.microsoft.com/office/powerpoint/2010/main" val="201774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71550"/>
            <a:ext cx="9143999" cy="3336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Representative </a:t>
            </a:r>
            <a:r>
              <a:rPr lang="en-US" dirty="0" smtClean="0"/>
              <a:t>Diagrams</a:t>
            </a:r>
            <a:endParaRPr lang="en-US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4282707" y="2443163"/>
            <a:ext cx="3021511" cy="728663"/>
          </a:xfrm>
          <a:prstGeom prst="rect">
            <a:avLst/>
          </a:prstGeom>
        </p:spPr>
        <p:txBody>
          <a:bodyPr lIns="38570" tIns="19285" rIns="38570" bIns="19285"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3800" b="0" i="0" kern="1200">
                <a:solidFill>
                  <a:srgbClr val="F9F4A7"/>
                </a:solidFill>
                <a:effectLst>
                  <a:outerShdw blurRad="1905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Helvetica"/>
                <a:ea typeface="ＭＳ Ｐゴシック" charset="0"/>
                <a:cs typeface="Helvetica"/>
              </a:defRPr>
            </a:lvl1pPr>
            <a:lvl2pPr marL="1177925" indent="-4524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800" b="0" i="0" kern="1200">
                <a:solidFill>
                  <a:srgbClr val="F9F4A7"/>
                </a:solidFill>
                <a:effectLst>
                  <a:outerShdw blurRad="1905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Helvetica"/>
                <a:ea typeface="ＭＳ Ｐゴシック" charset="0"/>
                <a:cs typeface="Helvetica"/>
              </a:defRPr>
            </a:lvl2pPr>
            <a:lvl3pPr marL="1812925" indent="-361950" algn="l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–"/>
              <a:defRPr sz="3600" b="0" i="0" kern="1200">
                <a:solidFill>
                  <a:srgbClr val="F9F4A7"/>
                </a:solidFill>
                <a:effectLst>
                  <a:outerShdw blurRad="1905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Helvetica"/>
                <a:ea typeface="ＭＳ Ｐゴシック" charset="0"/>
                <a:cs typeface="Helvetica"/>
              </a:defRPr>
            </a:lvl3pPr>
            <a:lvl4pPr marL="2540000" indent="-3619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 kern="1200">
                <a:solidFill>
                  <a:srgbClr val="F9F4A7"/>
                </a:solidFill>
                <a:effectLst>
                  <a:outerShdw blurRad="1905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ＭＳ Ｐゴシック" charset="0"/>
                <a:cs typeface="Lucida Sans"/>
              </a:defRPr>
            </a:lvl4pPr>
            <a:lvl5pPr marL="3265488" indent="-3619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200" kern="1200">
                <a:solidFill>
                  <a:srgbClr val="F9F4A7"/>
                </a:solidFill>
                <a:effectLst>
                  <a:outerShdw blurRad="1905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ＭＳ Ｐゴシック" charset="0"/>
                <a:cs typeface="Lucida Sans"/>
              </a:defRPr>
            </a:lvl5pPr>
            <a:lvl6pPr marL="3991676" indent="-362880" algn="l" defTabSz="145151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17435" indent="-362880" algn="l" defTabSz="145151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43195" indent="-362880" algn="l" defTabSz="145151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68954" indent="-362880" algn="l" defTabSz="145151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50" dirty="0">
              <a:solidFill>
                <a:srgbClr val="000066"/>
              </a:solidFill>
              <a:effectLst>
                <a:outerShdw blurRad="190500" dist="101600" dir="270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pic>
        <p:nvPicPr>
          <p:cNvPr id="2" name="Picture 2" descr="https://upload.wikimedia.org/wikipedia/commons/thumb/4/48/Animal_cell_structure_en.svg/724px-Animal_cell_structure_en.sv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0" y="1066800"/>
            <a:ext cx="4762500" cy="31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" y="4307721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" dirty="0"/>
              <a:t>https://en.wikipedia.org/wiki/Cell_(biology)#/media/File:Animal_cell_structure_en.svg</a:t>
            </a:r>
          </a:p>
        </p:txBody>
      </p:sp>
      <p:sp>
        <p:nvSpPr>
          <p:cNvPr id="5" name="Rectangle 4"/>
          <p:cNvSpPr/>
          <p:nvPr/>
        </p:nvSpPr>
        <p:spPr>
          <a:xfrm>
            <a:off x="4663440" y="4324350"/>
            <a:ext cx="41765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smtClean="0"/>
              <a:t>Blausen.com </a:t>
            </a:r>
            <a:r>
              <a:rPr lang="en-US" sz="800" dirty="0"/>
              <a:t>staff. "</a:t>
            </a:r>
            <a:r>
              <a:rPr lang="en-US" sz="800" dirty="0" err="1"/>
              <a:t>Blausen</a:t>
            </a:r>
            <a:r>
              <a:rPr lang="en-US" sz="800" dirty="0"/>
              <a:t> gallery 2014". </a:t>
            </a:r>
            <a:r>
              <a:rPr lang="en-US" sz="800" dirty="0" err="1"/>
              <a:t>Wikiversity</a:t>
            </a:r>
            <a:r>
              <a:rPr lang="en-US" sz="800" dirty="0"/>
              <a:t> Journal of Medicine. DOI:10.15347/</a:t>
            </a:r>
            <a:r>
              <a:rPr lang="en-US" sz="800" dirty="0" err="1"/>
              <a:t>wjm</a:t>
            </a:r>
            <a:r>
              <a:rPr lang="en-US" sz="800" dirty="0"/>
              <a:t>/2014.010. ISSN 20018762. </a:t>
            </a:r>
          </a:p>
        </p:txBody>
      </p:sp>
      <p:pic>
        <p:nvPicPr>
          <p:cNvPr id="6" name="Picture 2" descr="https://upload.wikimedia.org/wikipedia/commons/thumb/4/4e/Blausen_0208_CellAnatomy.png/1024px-Blausen_0208_CellAnatomy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" t="4651" r="2852" b="12173"/>
          <a:stretch/>
        </p:blipFill>
        <p:spPr bwMode="auto">
          <a:xfrm>
            <a:off x="5029199" y="1140579"/>
            <a:ext cx="3429001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74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Learning Goals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971550"/>
            <a:ext cx="7924800" cy="35433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effectLst/>
              </a:rPr>
              <a:t>Overall</a:t>
            </a:r>
            <a:endParaRPr lang="en-US" sz="2000" dirty="0">
              <a:effectLst/>
            </a:endParaRPr>
          </a:p>
          <a:p>
            <a:r>
              <a:rPr lang="en-US" dirty="0" smtClean="0">
                <a:effectLst/>
              </a:rPr>
              <a:t>Use </a:t>
            </a:r>
            <a:r>
              <a:rPr lang="en-US" dirty="0">
                <a:effectLst/>
              </a:rPr>
              <a:t>basic </a:t>
            </a:r>
            <a:r>
              <a:rPr lang="en-US" dirty="0" err="1">
                <a:effectLst/>
              </a:rPr>
              <a:t>bioimage</a:t>
            </a:r>
            <a:r>
              <a:rPr lang="en-US" dirty="0">
                <a:effectLst/>
              </a:rPr>
              <a:t> informatics </a:t>
            </a:r>
            <a:r>
              <a:rPr lang="en-US" dirty="0" smtClean="0">
                <a:effectLst/>
              </a:rPr>
              <a:t>techniques to </a:t>
            </a:r>
            <a:r>
              <a:rPr lang="en-US" dirty="0" smtClean="0">
                <a:effectLst/>
              </a:rPr>
              <a:t>acquire quantitative data from images </a:t>
            </a:r>
            <a:r>
              <a:rPr lang="en-US" dirty="0">
                <a:effectLst/>
              </a:rPr>
              <a:t>of cultured </a:t>
            </a:r>
            <a:r>
              <a:rPr lang="en-US" dirty="0" smtClean="0">
                <a:effectLst/>
              </a:rPr>
              <a:t>cells, and then use these data to test a hypothesis about the effect of a genetic mutation on cellular phenotypes.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sz="2000" b="1" dirty="0" smtClean="0">
                <a:effectLst/>
              </a:rPr>
              <a:t>Part 1</a:t>
            </a:r>
          </a:p>
          <a:p>
            <a:r>
              <a:rPr lang="en-US" dirty="0" smtClean="0">
                <a:effectLst/>
              </a:rPr>
              <a:t>Analyze </a:t>
            </a:r>
            <a:r>
              <a:rPr lang="en-US" dirty="0">
                <a:effectLst/>
              </a:rPr>
              <a:t>fluorescence emission images of </a:t>
            </a:r>
            <a:r>
              <a:rPr lang="en-US" dirty="0" smtClean="0">
                <a:effectLst/>
              </a:rPr>
              <a:t>cultured cells </a:t>
            </a:r>
            <a:r>
              <a:rPr lang="en-US" dirty="0">
                <a:effectLst/>
              </a:rPr>
              <a:t>to </a:t>
            </a:r>
            <a:r>
              <a:rPr lang="en-US" dirty="0" smtClean="0">
                <a:effectLst/>
              </a:rPr>
              <a:t>determine </a:t>
            </a:r>
            <a:r>
              <a:rPr lang="en-US" dirty="0">
                <a:effectLst/>
              </a:rPr>
              <a:t>the appearance, characteristics, and dimensions of some cellular features and then create a composite, color </a:t>
            </a:r>
            <a:r>
              <a:rPr lang="en-US" dirty="0" smtClean="0">
                <a:effectLst/>
              </a:rPr>
              <a:t>image.</a:t>
            </a:r>
          </a:p>
          <a:p>
            <a:pPr marL="0" indent="0">
              <a:buNone/>
            </a:pPr>
            <a:r>
              <a:rPr lang="en-US" sz="2000" b="1" dirty="0" smtClean="0">
                <a:effectLst/>
              </a:rPr>
              <a:t>Part 2</a:t>
            </a:r>
          </a:p>
          <a:p>
            <a:r>
              <a:rPr lang="en-US" dirty="0" smtClean="0">
                <a:effectLst/>
              </a:rPr>
              <a:t>Use </a:t>
            </a:r>
            <a:r>
              <a:rPr lang="en-US" dirty="0">
                <a:effectLst/>
              </a:rPr>
              <a:t>image analysis to count </a:t>
            </a:r>
            <a:r>
              <a:rPr lang="en-US" dirty="0" smtClean="0">
                <a:effectLst/>
              </a:rPr>
              <a:t>and measure the </a:t>
            </a:r>
            <a:r>
              <a:rPr lang="en-US" dirty="0">
                <a:effectLst/>
              </a:rPr>
              <a:t>nuclei of control </a:t>
            </a:r>
            <a:r>
              <a:rPr lang="en-US" dirty="0" smtClean="0">
                <a:effectLst/>
              </a:rPr>
              <a:t>cells </a:t>
            </a:r>
            <a:r>
              <a:rPr lang="en-US" dirty="0">
                <a:effectLst/>
              </a:rPr>
              <a:t>and </a:t>
            </a:r>
            <a:r>
              <a:rPr lang="en-US" dirty="0" smtClean="0">
                <a:effectLst/>
              </a:rPr>
              <a:t>cells </a:t>
            </a:r>
            <a:r>
              <a:rPr lang="en-US" dirty="0">
                <a:effectLst/>
              </a:rPr>
              <a:t>with a mutation in a proto-oncogene</a:t>
            </a:r>
            <a:r>
              <a:rPr lang="en-US" dirty="0" smtClean="0">
                <a:effectLst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46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 Learning Outcomes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971550"/>
            <a:ext cx="7924800" cy="3733800"/>
          </a:xfrm>
        </p:spPr>
        <p:txBody>
          <a:bodyPr/>
          <a:lstStyle/>
          <a:p>
            <a:pPr marL="66337" indent="0">
              <a:buNone/>
            </a:pPr>
            <a:r>
              <a:rPr lang="en-US" sz="2000" b="1" dirty="0" smtClean="0">
                <a:effectLst/>
              </a:rPr>
              <a:t>Research </a:t>
            </a:r>
            <a:r>
              <a:rPr lang="en-US" sz="2000" b="1" dirty="0">
                <a:effectLst/>
              </a:rPr>
              <a:t>Skills</a:t>
            </a:r>
          </a:p>
          <a:p>
            <a:pPr lvl="0"/>
            <a:r>
              <a:rPr lang="en-US" dirty="0">
                <a:effectLst/>
              </a:rPr>
              <a:t>Using the image analysis software ImageJ to measure cellular features and create composite images</a:t>
            </a:r>
            <a:r>
              <a:rPr lang="en-US" dirty="0" smtClean="0">
                <a:effectLst/>
              </a:rPr>
              <a:t>.</a:t>
            </a:r>
            <a:endParaRPr lang="en-US" dirty="0">
              <a:effectLst/>
            </a:endParaRPr>
          </a:p>
          <a:p>
            <a:pPr marL="0" indent="0">
              <a:buNone/>
            </a:pPr>
            <a:r>
              <a:rPr lang="en-US" sz="2000" b="1" dirty="0">
                <a:effectLst/>
              </a:rPr>
              <a:t>Learning Objectives</a:t>
            </a:r>
          </a:p>
          <a:p>
            <a:pPr lvl="0"/>
            <a:r>
              <a:rPr lang="en-US" dirty="0">
                <a:effectLst/>
              </a:rPr>
              <a:t>Explain the role of fluorescent </a:t>
            </a:r>
            <a:r>
              <a:rPr lang="en-US" dirty="0" smtClean="0">
                <a:effectLst/>
              </a:rPr>
              <a:t>dyes </a:t>
            </a:r>
            <a:r>
              <a:rPr lang="en-US" dirty="0">
                <a:effectLst/>
              </a:rPr>
              <a:t>in studying the phenotypes of cells.</a:t>
            </a:r>
          </a:p>
          <a:p>
            <a:pPr lvl="0"/>
            <a:r>
              <a:rPr lang="en-US" dirty="0">
                <a:effectLst/>
              </a:rPr>
              <a:t>Describe the overall appearance of a representative mammalian cell line in culture.</a:t>
            </a:r>
          </a:p>
          <a:p>
            <a:pPr lvl="0"/>
            <a:r>
              <a:rPr lang="en-US" dirty="0">
                <a:effectLst/>
              </a:rPr>
              <a:t>Identify </a:t>
            </a:r>
            <a:r>
              <a:rPr lang="en-US" dirty="0" smtClean="0">
                <a:effectLst/>
              </a:rPr>
              <a:t>some characteristics </a:t>
            </a:r>
            <a:r>
              <a:rPr lang="en-US" dirty="0">
                <a:effectLst/>
              </a:rPr>
              <a:t>of eukaryotic cells that are </a:t>
            </a:r>
            <a:r>
              <a:rPr lang="en-US" dirty="0" smtClean="0">
                <a:effectLst/>
              </a:rPr>
              <a:t>overly simplified </a:t>
            </a:r>
            <a:r>
              <a:rPr lang="en-US" dirty="0">
                <a:effectLst/>
              </a:rPr>
              <a:t>in typical textbook diagrams.</a:t>
            </a:r>
          </a:p>
          <a:p>
            <a:pPr lvl="0"/>
            <a:r>
              <a:rPr lang="en-US" dirty="0">
                <a:effectLst/>
              </a:rPr>
              <a:t>Define the typical dimensions </a:t>
            </a:r>
            <a:r>
              <a:rPr lang="en-US" dirty="0" smtClean="0">
                <a:effectLst/>
              </a:rPr>
              <a:t>of </a:t>
            </a:r>
            <a:r>
              <a:rPr lang="en-US" dirty="0">
                <a:effectLst/>
              </a:rPr>
              <a:t>cells, nuclei and mitochondria.</a:t>
            </a:r>
          </a:p>
        </p:txBody>
      </p:sp>
    </p:spTree>
    <p:extLst>
      <p:ext uri="{BB962C8B-B14F-4D97-AF65-F5344CB8AC3E}">
        <p14:creationId xmlns:p14="http://schemas.microsoft.com/office/powerpoint/2010/main" val="279260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A549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06424"/>
            <a:ext cx="3352800" cy="3108426"/>
          </a:xfrm>
        </p:spPr>
        <p:txBody>
          <a:bodyPr/>
          <a:lstStyle/>
          <a:p>
            <a:r>
              <a:rPr lang="en-US" dirty="0">
                <a:effectLst/>
              </a:rPr>
              <a:t>T</a:t>
            </a:r>
            <a:r>
              <a:rPr lang="en-US" dirty="0" smtClean="0">
                <a:effectLst/>
              </a:rPr>
              <a:t>umor-cell line</a:t>
            </a:r>
          </a:p>
          <a:p>
            <a:r>
              <a:rPr lang="en-US" dirty="0">
                <a:effectLst/>
              </a:rPr>
              <a:t>Alveolar cell carcinoma</a:t>
            </a:r>
            <a:endParaRPr lang="en-US" dirty="0"/>
          </a:p>
          <a:p>
            <a:r>
              <a:rPr lang="en-US" dirty="0" smtClean="0">
                <a:effectLst/>
              </a:rPr>
              <a:t>Originated </a:t>
            </a:r>
            <a:r>
              <a:rPr lang="en-US" dirty="0">
                <a:effectLst/>
              </a:rPr>
              <a:t>with a lung cancer patient in </a:t>
            </a:r>
            <a:r>
              <a:rPr lang="en-US" dirty="0" smtClean="0">
                <a:effectLst/>
              </a:rPr>
              <a:t>1972</a:t>
            </a:r>
          </a:p>
        </p:txBody>
      </p:sp>
      <p:pic>
        <p:nvPicPr>
          <p:cNvPr id="1026" name="Picture 2" descr="https://www.atcc.org/~/media/Attachments/2/6/1/7/1753.ashx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1"/>
          <a:stretch/>
        </p:blipFill>
        <p:spPr bwMode="auto">
          <a:xfrm>
            <a:off x="3657600" y="895350"/>
            <a:ext cx="5029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39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for the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47750"/>
            <a:ext cx="5867400" cy="3317976"/>
          </a:xfrm>
        </p:spPr>
        <p:txBody>
          <a:bodyPr/>
          <a:lstStyle/>
          <a:p>
            <a:r>
              <a:rPr lang="en-US" b="1" dirty="0" smtClean="0">
                <a:effectLst/>
              </a:rPr>
              <a:t>Image set</a:t>
            </a:r>
          </a:p>
          <a:p>
            <a:pPr lvl="1"/>
            <a:r>
              <a:rPr lang="en-US" dirty="0" smtClean="0">
                <a:effectLst/>
              </a:rPr>
              <a:t>A549 cells imaged with 63x objective</a:t>
            </a:r>
          </a:p>
          <a:p>
            <a:pPr lvl="1"/>
            <a:r>
              <a:rPr lang="en-US" dirty="0" smtClean="0">
                <a:effectLst/>
              </a:rPr>
              <a:t>Labeled with five fluorescent dyes: DNA, RNA, ER, mitochondria, and AGP (</a:t>
            </a:r>
            <a:r>
              <a:rPr lang="en-US" dirty="0">
                <a:effectLst/>
              </a:rPr>
              <a:t>actin, </a:t>
            </a:r>
            <a:r>
              <a:rPr lang="en-US" dirty="0" smtClean="0">
                <a:effectLst/>
              </a:rPr>
              <a:t>Golgi </a:t>
            </a:r>
            <a:r>
              <a:rPr lang="en-US" dirty="0">
                <a:effectLst/>
              </a:rPr>
              <a:t>apparatus, and </a:t>
            </a:r>
            <a:r>
              <a:rPr lang="en-US" dirty="0" smtClean="0">
                <a:effectLst/>
              </a:rPr>
              <a:t>plasma membrane)</a:t>
            </a:r>
          </a:p>
          <a:p>
            <a:r>
              <a:rPr lang="en-US" b="1" dirty="0" smtClean="0">
                <a:effectLst/>
              </a:rPr>
              <a:t>Computer with ImageJ</a:t>
            </a:r>
            <a:r>
              <a:rPr lang="en-US" dirty="0" smtClean="0">
                <a:effectLst/>
              </a:rPr>
              <a:t> (or FIJI)</a:t>
            </a:r>
          </a:p>
          <a:p>
            <a:pPr lvl="1"/>
            <a:r>
              <a:rPr lang="en-US" dirty="0">
                <a:effectLst/>
              </a:rPr>
              <a:t>Windows XP, Vista, 7, 8 and </a:t>
            </a:r>
            <a:r>
              <a:rPr lang="en-US" dirty="0" smtClean="0">
                <a:effectLst/>
              </a:rPr>
              <a:t>10</a:t>
            </a:r>
            <a:endParaRPr lang="en-US" dirty="0">
              <a:effectLst/>
            </a:endParaRPr>
          </a:p>
          <a:p>
            <a:pPr lvl="1"/>
            <a:r>
              <a:rPr lang="en-US" dirty="0">
                <a:effectLst/>
              </a:rPr>
              <a:t>Mac OS X 10.8 "Mountain Lion" or </a:t>
            </a:r>
            <a:r>
              <a:rPr lang="en-US" dirty="0" smtClean="0">
                <a:effectLst/>
              </a:rPr>
              <a:t>later</a:t>
            </a:r>
            <a:endParaRPr lang="en-US" dirty="0">
              <a:effectLst/>
            </a:endParaRPr>
          </a:p>
          <a:p>
            <a:pPr lvl="1"/>
            <a:r>
              <a:rPr lang="en-US" dirty="0">
                <a:effectLst/>
              </a:rPr>
              <a:t>Linux on amd64 and x86 </a:t>
            </a:r>
            <a:r>
              <a:rPr lang="en-US" dirty="0" smtClean="0">
                <a:effectLst/>
              </a:rPr>
              <a:t>architectures</a:t>
            </a:r>
            <a:endParaRPr lang="en-US" dirty="0">
              <a:effectLst/>
            </a:endParaRPr>
          </a:p>
          <a:p>
            <a:pPr lvl="1"/>
            <a:endParaRPr lang="en-US" dirty="0" smtClean="0">
              <a:effectLst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400800" y="1657350"/>
            <a:ext cx="2590800" cy="2517304"/>
            <a:chOff x="6248400" y="1399111"/>
            <a:chExt cx="2590800" cy="2517304"/>
          </a:xfrm>
        </p:grpSpPr>
        <p:pic>
          <p:nvPicPr>
            <p:cNvPr id="2050" name="Picture 2" descr="Anne Carpent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1399111"/>
              <a:ext cx="1676400" cy="167640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248400" y="3085418"/>
              <a:ext cx="2590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Anne Carpenter</a:t>
              </a:r>
              <a:r>
                <a:rPr lang="en-US" sz="1600" dirty="0"/>
                <a:t>, Imaging Platform Director, Broad Institute of MIT and Harvard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137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ImageJ Interface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3000" y="971550"/>
            <a:ext cx="5867400" cy="344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8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DNA Object Diameters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60" y="85439"/>
            <a:ext cx="6949440" cy="477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12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193&quot;&gt;&lt;object type=&quot;3&quot; unique_id=&quot;10194&quot;&gt;&lt;property id=&quot;20148&quot; value=&quot;5&quot;/&gt;&lt;property id=&quot;20300&quot; value=&quot;Slide 1 - &amp;quot;Cell Image Analysis, Part 1&amp;quot;&quot;/&gt;&lt;property id=&quot;20307&quot; value=&quot;276&quot;/&gt;&lt;/object&gt;&lt;object type=&quot;3&quot; unique_id=&quot;10728&quot;&gt;&lt;property id=&quot;20148&quot; value=&quot;5&quot;/&gt;&lt;property id=&quot;20300&quot; value=&quot;Slide 3 - &amp;quot;Representative Diagrams&amp;quot;&quot;/&gt;&lt;property id=&quot;20307&quot; value=&quot;278&quot;/&gt;&lt;/object&gt;&lt;object type=&quot;3&quot; unique_id=&quot;10732&quot;&gt;&lt;property id=&quot;20148&quot; value=&quot;5&quot;/&gt;&lt;property id=&quot;20300&quot; value=&quot;Slide 2 - &amp;quot;With your student hats on….&amp;quot;&quot;/&gt;&lt;property id=&quot;20307&quot; value=&quot;283&quot;/&gt;&lt;/object&gt;&lt;object type=&quot;3&quot; unique_id=&quot;10733&quot;&gt;&lt;property id=&quot;20148&quot; value=&quot;5&quot;/&gt;&lt;property id=&quot;20300&quot; value=&quot;Slide 4 - &amp;quot;Student Learning Goals&amp;quot;&quot;/&gt;&lt;property id=&quot;20307&quot; value=&quot;279&quot;/&gt;&lt;/object&gt;&lt;object type=&quot;3&quot; unique_id=&quot;10734&quot;&gt;&lt;property id=&quot;20148&quot; value=&quot;5&quot;/&gt;&lt;property id=&quot;20300&quot; value=&quot;Slide 5 - &amp;quot;Part 1 Learning Outcomes&amp;quot;&quot;/&gt;&lt;property id=&quot;20307&quot; value=&quot;281&quot;/&gt;&lt;/object&gt;&lt;object type=&quot;3&quot; unique_id=&quot;10735&quot;&gt;&lt;property id=&quot;20148&quot; value=&quot;5&quot;/&gt;&lt;property id=&quot;20300&quot; value=&quot;Slide 6 - &amp;quot;A549 Cells&amp;quot;&quot;/&gt;&lt;property id=&quot;20307&quot; value=&quot;280&quot;/&gt;&lt;/object&gt;&lt;object type=&quot;3&quot; unique_id=&quot;10736&quot;&gt;&lt;property id=&quot;20148&quot; value=&quot;5&quot;/&gt;&lt;property id=&quot;20300&quot; value=&quot;Slide 7 - &amp;quot;Materials for the Activity&amp;quot;&quot;/&gt;&lt;property id=&quot;20307&quot; value=&quot;285&quot;/&gt;&lt;/object&gt;&lt;object type=&quot;3&quot; unique_id=&quot;10737&quot;&gt;&lt;property id=&quot;20148&quot; value=&quot;5&quot;/&gt;&lt;property id=&quot;20300&quot; value=&quot;Slide 8 - &amp;quot;ImageJ Interface&amp;quot;&quot;/&gt;&lt;property id=&quot;20307&quot; value=&quot;286&quot;/&gt;&lt;/object&gt;&lt;object type=&quot;3&quot; unique_id=&quot;10738&quot;&gt;&lt;property id=&quot;20148&quot; value=&quot;5&quot;/&gt;&lt;property id=&quot;20300&quot; value=&quot;Slide 9 - &amp;quot;Measuring DNA Object Diameters&amp;quot;&quot;/&gt;&lt;property id=&quot;20307&quot; value=&quot;288&quot;/&gt;&lt;/object&gt;&lt;object type=&quot;3&quot; unique_id=&quot;10739&quot;&gt;&lt;property id=&quot;20148&quot; value=&quot;5&quot;/&gt;&lt;property id=&quot;20300&quot; value=&quot;Slide 10 - &amp;quot;Measuring DNA Object Diameters&amp;quot;&quot;/&gt;&lt;property id=&quot;20307&quot; value=&quot;289&quot;/&gt;&lt;/object&gt;&lt;object type=&quot;3&quot; unique_id=&quot;10740&quot;&gt;&lt;property id=&quot;20148&quot; value=&quot;5&quot;/&gt;&lt;property id=&quot;20300&quot; value=&quot;Slide 11 - &amp;quot;Analyzing AGP Channel&amp;quot;&quot;/&gt;&lt;property id=&quot;20307&quot; value=&quot;287&quot;/&gt;&lt;/object&gt;&lt;object type=&quot;3&quot; unique_id=&quot;10741&quot;&gt;&lt;property id=&quot;20148&quot; value=&quot;5&quot;/&gt;&lt;property id=&quot;20300&quot; value=&quot;Slide 12 - &amp;quot;Analyzing AGP Channel&amp;quot;&quot;/&gt;&lt;property id=&quot;20307&quot; value=&quot;290&quot;/&gt;&lt;/object&gt;&lt;object type=&quot;3&quot; unique_id=&quot;10742&quot;&gt;&lt;property id=&quot;20148&quot; value=&quot;5&quot;/&gt;&lt;property id=&quot;20300&quot; value=&quot;Slide 13 - &amp;quot;Analyzing AGP Channel&amp;quot;&quot;/&gt;&lt;property id=&quot;20307&quot; value=&quot;291&quot;/&gt;&lt;/object&gt;&lt;object type=&quot;3&quot; unique_id=&quot;10743&quot;&gt;&lt;property id=&quot;20148&quot; value=&quot;5&quot;/&gt;&lt;property id=&quot;20300&quot; value=&quot;Slide 14&quot;/&gt;&lt;property id=&quot;20307&quot; value=&quot;292&quot;/&gt;&lt;/object&gt;&lt;object type=&quot;3&quot; unique_id=&quot;10744&quot;&gt;&lt;property id=&quot;20148&quot; value=&quot;5&quot;/&gt;&lt;property id=&quot;20300&quot; value=&quot;Slide 15&quot;/&gt;&lt;property id=&quot;20307&quot; value=&quot;293&quot;/&gt;&lt;/object&gt;&lt;object type=&quot;3&quot; unique_id=&quot;10745&quot;&gt;&lt;property id=&quot;20148&quot; value=&quot;5&quot;/&gt;&lt;property id=&quot;20300&quot; value=&quot;Slide 16 - &amp;quot;Analyzing AGP Channel&amp;quot;&quot;/&gt;&lt;property id=&quot;20307&quot; value=&quot;295&quot;/&gt;&lt;/object&gt;&lt;object type=&quot;3&quot; unique_id=&quot;10746&quot;&gt;&lt;property id=&quot;20148&quot; value=&quot;5&quot;/&gt;&lt;property id=&quot;20300&quot; value=&quot;Slide 17 - &amp;quot;Resources&amp;quot;&quot;/&gt;&lt;property id=&quot;20307&quot; value=&quot;284&quot;/&gt;&lt;/object&gt;&lt;/object&gt;&lt;object type=&quot;8&quot; unique_id=&quot;1020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17262</TotalTime>
  <Words>704</Words>
  <Application>Microsoft Office PowerPoint</Application>
  <PresentationFormat>On-screen Show (16:9)</PresentationFormat>
  <Paragraphs>80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Calibri</vt:lpstr>
      <vt:lpstr>Helvetica</vt:lpstr>
      <vt:lpstr>Lucida Grande</vt:lpstr>
      <vt:lpstr>Lucida Sans</vt:lpstr>
      <vt:lpstr>Office Theme</vt:lpstr>
      <vt:lpstr>Cell Image Analysis, Part 1</vt:lpstr>
      <vt:lpstr>With your student hats on….</vt:lpstr>
      <vt:lpstr>Representative Diagrams</vt:lpstr>
      <vt:lpstr>Student Learning Goals</vt:lpstr>
      <vt:lpstr>Part 1 Learning Outcomes</vt:lpstr>
      <vt:lpstr>A549 Cells</vt:lpstr>
      <vt:lpstr>Materials for the Activity</vt:lpstr>
      <vt:lpstr>ImageJ Interface</vt:lpstr>
      <vt:lpstr>Measuring DNA Object Diameters</vt:lpstr>
      <vt:lpstr>Measuring DNA Object Diameters</vt:lpstr>
      <vt:lpstr>Analyzing AGP Channel</vt:lpstr>
      <vt:lpstr>Analyzing AGP Channel</vt:lpstr>
      <vt:lpstr>Analyzing AGP Channel</vt:lpstr>
      <vt:lpstr>PowerPoint Presentation</vt:lpstr>
      <vt:lpstr>PowerPoint Presentation</vt:lpstr>
      <vt:lpstr>Analyzing AGP Channel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Bioimage Informatics 1</dc:title>
  <dc:creator>David Julian</dc:creator>
  <cp:lastModifiedBy>Julian,David</cp:lastModifiedBy>
  <cp:revision>798</cp:revision>
  <dcterms:created xsi:type="dcterms:W3CDTF">2013-07-31T17:08:25Z</dcterms:created>
  <dcterms:modified xsi:type="dcterms:W3CDTF">2016-11-30T03:50:00Z</dcterms:modified>
</cp:coreProperties>
</file>