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863" autoAdjust="0"/>
    <p:restoredTop sz="94660"/>
  </p:normalViewPr>
  <p:slideViewPr>
    <p:cSldViewPr snapToGrid="0">
      <p:cViewPr>
        <p:scale>
          <a:sx n="30" d="100"/>
          <a:sy n="30" d="100"/>
        </p:scale>
        <p:origin x="-120" y="-2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115933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159852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396273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384098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287283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353996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111938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197004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278106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340078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0A54315-C32C-4215-83B3-0170B998B1B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4B26C3-6515-46EB-AEC4-D3FB26EEE4FB}" type="slidenum">
              <a:rPr lang="en-US" smtClean="0"/>
              <a:t>‹#›</a:t>
            </a:fld>
            <a:endParaRPr lang="en-US" dirty="0"/>
          </a:p>
        </p:txBody>
      </p:sp>
    </p:spTree>
    <p:extLst>
      <p:ext uri="{BB962C8B-B14F-4D97-AF65-F5344CB8AC3E}">
        <p14:creationId xmlns:p14="http://schemas.microsoft.com/office/powerpoint/2010/main" val="227953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0A54315-C32C-4215-83B3-0170B998B1B8}" type="datetimeFigureOut">
              <a:rPr lang="en-US" smtClean="0"/>
              <a:t>10/2/2018</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A4B26C3-6515-46EB-AEC4-D3FB26EEE4FB}" type="slidenum">
              <a:rPr lang="en-US" smtClean="0"/>
              <a:t>‹#›</a:t>
            </a:fld>
            <a:endParaRPr lang="en-US" dirty="0"/>
          </a:p>
        </p:txBody>
      </p:sp>
    </p:spTree>
    <p:extLst>
      <p:ext uri="{BB962C8B-B14F-4D97-AF65-F5344CB8AC3E}">
        <p14:creationId xmlns:p14="http://schemas.microsoft.com/office/powerpoint/2010/main" val="1367974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Rounded Corners 94">
            <a:extLst>
              <a:ext uri="{FF2B5EF4-FFF2-40B4-BE49-F238E27FC236}">
                <a16:creationId xmlns:a16="http://schemas.microsoft.com/office/drawing/2014/main" id="{FC1E4B13-D1CC-444E-AD9D-52F11B73CFFB}"/>
              </a:ext>
            </a:extLst>
          </p:cNvPr>
          <p:cNvSpPr/>
          <p:nvPr/>
        </p:nvSpPr>
        <p:spPr>
          <a:xfrm>
            <a:off x="29506534" y="4692222"/>
            <a:ext cx="13697658" cy="27386057"/>
          </a:xfrm>
          <a:prstGeom prst="roundRect">
            <a:avLst/>
          </a:prstGeom>
          <a:noFill/>
          <a:ln w="1270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Rounded Corners 92">
            <a:extLst>
              <a:ext uri="{FF2B5EF4-FFF2-40B4-BE49-F238E27FC236}">
                <a16:creationId xmlns:a16="http://schemas.microsoft.com/office/drawing/2014/main" id="{B491B062-1E94-4DDD-867D-5634C4B6A34F}"/>
              </a:ext>
            </a:extLst>
          </p:cNvPr>
          <p:cNvSpPr/>
          <p:nvPr/>
        </p:nvSpPr>
        <p:spPr>
          <a:xfrm>
            <a:off x="14901024" y="4697271"/>
            <a:ext cx="13697659" cy="27386057"/>
          </a:xfrm>
          <a:prstGeom prst="roundRect">
            <a:avLst/>
          </a:prstGeom>
          <a:noFill/>
          <a:ln w="1270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Rounded Corners 89">
            <a:extLst>
              <a:ext uri="{FF2B5EF4-FFF2-40B4-BE49-F238E27FC236}">
                <a16:creationId xmlns:a16="http://schemas.microsoft.com/office/drawing/2014/main" id="{B94B0453-6C0B-495B-8F3F-A5D9FB11CF27}"/>
              </a:ext>
            </a:extLst>
          </p:cNvPr>
          <p:cNvSpPr/>
          <p:nvPr/>
        </p:nvSpPr>
        <p:spPr>
          <a:xfrm>
            <a:off x="676772" y="4689896"/>
            <a:ext cx="13267762" cy="27386057"/>
          </a:xfrm>
          <a:prstGeom prst="roundRect">
            <a:avLst/>
          </a:prstGeom>
          <a:noFill/>
          <a:ln w="1270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275CED3-89D3-4789-BF57-F32D38BF70AF}"/>
              </a:ext>
            </a:extLst>
          </p:cNvPr>
          <p:cNvSpPr txBox="1"/>
          <p:nvPr/>
        </p:nvSpPr>
        <p:spPr>
          <a:xfrm>
            <a:off x="676772" y="476595"/>
            <a:ext cx="42527420" cy="3371136"/>
          </a:xfrm>
          <a:prstGeom prst="roundRect">
            <a:avLst/>
          </a:prstGeom>
          <a:noFill/>
          <a:ln w="127000">
            <a:solidFill>
              <a:srgbClr val="99CC00"/>
            </a:solidFill>
          </a:ln>
        </p:spPr>
        <p:txBody>
          <a:bodyPr wrap="square" rtlCol="0">
            <a:spAutoFit/>
          </a:bodyPr>
          <a:lstStyle/>
          <a:p>
            <a:pPr algn="ctr"/>
            <a:r>
              <a:rPr lang="en-US" sz="7200" dirty="0"/>
              <a:t>Documenting teaching scholarship among undergraduate biology educators using OER</a:t>
            </a:r>
          </a:p>
          <a:p>
            <a:pPr algn="ctr"/>
            <a:r>
              <a:rPr lang="en-US" sz="4800" dirty="0"/>
              <a:t>Hayley Orndorf</a:t>
            </a:r>
            <a:r>
              <a:rPr lang="en-US" sz="4800" baseline="30000" dirty="0"/>
              <a:t>1</a:t>
            </a:r>
            <a:r>
              <a:rPr lang="en-US" sz="4800" dirty="0"/>
              <a:t>, Sam Donovan</a:t>
            </a:r>
            <a:r>
              <a:rPr lang="en-US" sz="4800" baseline="30000" dirty="0"/>
              <a:t>1</a:t>
            </a:r>
            <a:r>
              <a:rPr lang="en-US" sz="4800" dirty="0"/>
              <a:t>, Lauren Collister</a:t>
            </a:r>
            <a:r>
              <a:rPr lang="en-US" sz="4800" baseline="30000" dirty="0"/>
              <a:t>2</a:t>
            </a:r>
            <a:r>
              <a:rPr lang="en-US" sz="4800" dirty="0"/>
              <a:t>, Ahrash Bissell</a:t>
            </a:r>
            <a:r>
              <a:rPr lang="en-US" sz="4800" baseline="30000" dirty="0"/>
              <a:t>3</a:t>
            </a:r>
            <a:r>
              <a:rPr lang="en-US" sz="4800" dirty="0"/>
              <a:t> , M. Drew LaMar</a:t>
            </a:r>
            <a:r>
              <a:rPr lang="en-US" sz="4800" baseline="30000" dirty="0"/>
              <a:t>4</a:t>
            </a:r>
            <a:endParaRPr lang="en-US" sz="4800" dirty="0"/>
          </a:p>
          <a:p>
            <a:pPr algn="ctr"/>
            <a:r>
              <a:rPr lang="en-US" sz="3600" baseline="30000" dirty="0"/>
              <a:t>1</a:t>
            </a:r>
            <a:r>
              <a:rPr lang="en-US" sz="3600" dirty="0"/>
              <a:t>Dept. of Biological Sciences, University of Pittsburgh; </a:t>
            </a:r>
            <a:r>
              <a:rPr lang="en-US" sz="3600" baseline="30000" dirty="0"/>
              <a:t>2</a:t>
            </a:r>
            <a:r>
              <a:rPr lang="en-US" sz="3600" dirty="0"/>
              <a:t>Digital Scholarship Services, University of Pittsburgh; </a:t>
            </a:r>
            <a:r>
              <a:rPr lang="en-US" sz="3600" baseline="30000" dirty="0"/>
              <a:t>3</a:t>
            </a:r>
            <a:r>
              <a:rPr lang="en-US" sz="3600" dirty="0"/>
              <a:t>Monterey Institute for Technology and Education; </a:t>
            </a:r>
          </a:p>
          <a:p>
            <a:pPr algn="ctr"/>
            <a:r>
              <a:rPr lang="en-US" sz="3600" baseline="30000" dirty="0"/>
              <a:t>4</a:t>
            </a:r>
            <a:r>
              <a:rPr lang="en-US" sz="3600" dirty="0"/>
              <a:t>Dept. Of Biology, College of William and Mary</a:t>
            </a:r>
          </a:p>
        </p:txBody>
      </p:sp>
      <p:sp>
        <p:nvSpPr>
          <p:cNvPr id="6" name="TextBox 5">
            <a:extLst>
              <a:ext uri="{FF2B5EF4-FFF2-40B4-BE49-F238E27FC236}">
                <a16:creationId xmlns:a16="http://schemas.microsoft.com/office/drawing/2014/main" id="{5900A412-20B2-47E8-8CD6-58413D45CA6B}"/>
              </a:ext>
            </a:extLst>
          </p:cNvPr>
          <p:cNvSpPr txBox="1"/>
          <p:nvPr/>
        </p:nvSpPr>
        <p:spPr>
          <a:xfrm>
            <a:off x="1130404" y="5189914"/>
            <a:ext cx="12570897" cy="6617196"/>
          </a:xfrm>
          <a:prstGeom prst="rect">
            <a:avLst/>
          </a:prstGeom>
          <a:noFill/>
          <a:ln>
            <a:noFill/>
          </a:ln>
        </p:spPr>
        <p:txBody>
          <a:bodyPr wrap="square" rtlCol="0">
            <a:spAutoFit/>
          </a:bodyPr>
          <a:lstStyle/>
          <a:p>
            <a:pPr algn="ctr"/>
            <a:r>
              <a:rPr lang="en-US" sz="5400" b="1" dirty="0"/>
              <a:t>QUBES Project</a:t>
            </a:r>
          </a:p>
          <a:p>
            <a:r>
              <a:rPr lang="en-US" sz="3200" dirty="0"/>
              <a:t>QUBES (Quantitative Undergraduate Biology Education and Synthesis) is a project support system, built by and for STEM educators, designed to provide both a technical infrastructure and a community network. As an online center, QUBES makes it easy to build customized, collaborative online spaces for projects, meetings, and workshops (Donovan et al. 2015)</a:t>
            </a:r>
          </a:p>
          <a:p>
            <a:endParaRPr lang="en-US" sz="3200" dirty="0"/>
          </a:p>
          <a:p>
            <a:r>
              <a:rPr lang="en-US" sz="3200" dirty="0"/>
              <a:t>These group spaces are embedded within the HubZero cyberinfrastructure designed to manage online communities, deliver faculty development programming, and publish open education resources. All QUBES services are organized around promoting scholarly approaches to teaching through collaborative participation in open educational practices (Figure 1).</a:t>
            </a:r>
            <a:endParaRPr lang="en-US" dirty="0"/>
          </a:p>
          <a:p>
            <a:endParaRPr lang="en-US" dirty="0"/>
          </a:p>
        </p:txBody>
      </p:sp>
      <p:sp>
        <p:nvSpPr>
          <p:cNvPr id="7" name="TextBox 6">
            <a:extLst>
              <a:ext uri="{FF2B5EF4-FFF2-40B4-BE49-F238E27FC236}">
                <a16:creationId xmlns:a16="http://schemas.microsoft.com/office/drawing/2014/main" id="{6D9FF368-0F92-48E2-8770-3D60EB1AC41C}"/>
              </a:ext>
            </a:extLst>
          </p:cNvPr>
          <p:cNvSpPr txBox="1"/>
          <p:nvPr/>
        </p:nvSpPr>
        <p:spPr>
          <a:xfrm>
            <a:off x="3927387" y="11762630"/>
            <a:ext cx="6970523" cy="1200329"/>
          </a:xfrm>
          <a:prstGeom prst="rect">
            <a:avLst/>
          </a:prstGeom>
          <a:noFill/>
          <a:ln>
            <a:noFill/>
          </a:ln>
        </p:spPr>
        <p:txBody>
          <a:bodyPr wrap="square" rtlCol="0">
            <a:spAutoFit/>
          </a:bodyPr>
          <a:lstStyle/>
          <a:p>
            <a:pPr algn="ctr"/>
            <a:r>
              <a:rPr lang="en-US" sz="5400" b="1" dirty="0"/>
              <a:t>QUBES Community</a:t>
            </a:r>
            <a:endParaRPr lang="en-US" dirty="0"/>
          </a:p>
          <a:p>
            <a:endParaRPr lang="en-US" dirty="0"/>
          </a:p>
        </p:txBody>
      </p:sp>
      <p:sp>
        <p:nvSpPr>
          <p:cNvPr id="11" name="TextBox 10">
            <a:extLst>
              <a:ext uri="{FF2B5EF4-FFF2-40B4-BE49-F238E27FC236}">
                <a16:creationId xmlns:a16="http://schemas.microsoft.com/office/drawing/2014/main" id="{74E8CB46-63F0-4C64-A8AB-D21DBDFE46F7}"/>
              </a:ext>
            </a:extLst>
          </p:cNvPr>
          <p:cNvSpPr txBox="1"/>
          <p:nvPr/>
        </p:nvSpPr>
        <p:spPr>
          <a:xfrm>
            <a:off x="1095189" y="23845223"/>
            <a:ext cx="12849345" cy="7817525"/>
          </a:xfrm>
          <a:prstGeom prst="rect">
            <a:avLst/>
          </a:prstGeom>
          <a:noFill/>
          <a:ln>
            <a:noFill/>
          </a:ln>
        </p:spPr>
        <p:txBody>
          <a:bodyPr wrap="square" rtlCol="0">
            <a:spAutoFit/>
          </a:bodyPr>
          <a:lstStyle/>
          <a:p>
            <a:pPr algn="ctr"/>
            <a:r>
              <a:rPr lang="en-US" sz="5400" b="1" dirty="0"/>
              <a:t>OER on QUBES</a:t>
            </a:r>
            <a:endParaRPr lang="en-US" sz="5400" dirty="0"/>
          </a:p>
          <a:p>
            <a:pPr fontAlgn="base"/>
            <a:r>
              <a:rPr lang="en-US" sz="3200" dirty="0"/>
              <a:t>QUBES promotes the use of open educational practices (OEP) as a central strategy across diverse services and programming. The integration of a robust OER publishing system at the core of the QUBES infrastructure provides opportunities for partner biology education projects, professional development programs, and the broader community to deeply engage with OER.</a:t>
            </a:r>
          </a:p>
          <a:p>
            <a:pPr fontAlgn="base"/>
            <a:endParaRPr lang="en-US" sz="3200" dirty="0"/>
          </a:p>
          <a:p>
            <a:pPr fontAlgn="base"/>
            <a:r>
              <a:rPr lang="en-US" sz="3200" dirty="0"/>
              <a:t>The integration of OEP throughout the project has involved:</a:t>
            </a:r>
          </a:p>
          <a:p>
            <a:pPr marL="914400" lvl="1" indent="-457200" fontAlgn="base">
              <a:buFont typeface="Arial" panose="020B0604020202020204" pitchFamily="34" charset="0"/>
              <a:buChar char="•"/>
            </a:pPr>
            <a:r>
              <a:rPr lang="en-US" sz="3200" dirty="0"/>
              <a:t>Addressing cultural and technical barriers to engaging in OEP;</a:t>
            </a:r>
          </a:p>
          <a:p>
            <a:pPr marL="1828800" lvl="3" indent="-457200" fontAlgn="base">
              <a:buFont typeface="Arial" panose="020B0604020202020204" pitchFamily="34" charset="0"/>
              <a:buChar char="•"/>
            </a:pPr>
            <a:r>
              <a:rPr lang="en-US" sz="3200" b="1" i="1" dirty="0"/>
              <a:t>Ask me about examples!</a:t>
            </a:r>
          </a:p>
          <a:p>
            <a:pPr marL="914400" lvl="1" indent="-457200" fontAlgn="base">
              <a:buFont typeface="Arial" panose="020B0604020202020204" pitchFamily="34" charset="0"/>
              <a:buChar char="•"/>
            </a:pPr>
            <a:r>
              <a:rPr lang="en-US" sz="3200" dirty="0"/>
              <a:t>Articulating how the documentation of scholarly teaching and tracking impact of contributions can act as incentives for participation;</a:t>
            </a:r>
          </a:p>
          <a:p>
            <a:pPr marL="914400" lvl="1" indent="-457200" fontAlgn="base">
              <a:buFont typeface="Arial" panose="020B0604020202020204" pitchFamily="34" charset="0"/>
              <a:buChar char="•"/>
            </a:pPr>
            <a:r>
              <a:rPr lang="en-US" sz="3200" dirty="0"/>
              <a:t>Hosting diverse collections of OER and supporting their use, adaptation, and sharing back to the QUBES community (Figure 2).</a:t>
            </a:r>
          </a:p>
        </p:txBody>
      </p:sp>
      <p:sp>
        <p:nvSpPr>
          <p:cNvPr id="13" name="TextBox 12">
            <a:extLst>
              <a:ext uri="{FF2B5EF4-FFF2-40B4-BE49-F238E27FC236}">
                <a16:creationId xmlns:a16="http://schemas.microsoft.com/office/drawing/2014/main" id="{09183E80-3714-4AF3-81F8-8AC453287CA5}"/>
              </a:ext>
            </a:extLst>
          </p:cNvPr>
          <p:cNvSpPr txBox="1"/>
          <p:nvPr/>
        </p:nvSpPr>
        <p:spPr>
          <a:xfrm>
            <a:off x="15814002" y="24879192"/>
            <a:ext cx="12252960" cy="1200329"/>
          </a:xfrm>
          <a:prstGeom prst="rect">
            <a:avLst/>
          </a:prstGeom>
          <a:noFill/>
          <a:ln>
            <a:noFill/>
          </a:ln>
        </p:spPr>
        <p:txBody>
          <a:bodyPr wrap="square" rtlCol="0">
            <a:spAutoFit/>
          </a:bodyPr>
          <a:lstStyle/>
          <a:p>
            <a:pPr algn="ctr"/>
            <a:r>
              <a:rPr lang="en-US" sz="5400" b="1" dirty="0"/>
              <a:t>Resource Collection Metrics</a:t>
            </a:r>
            <a:endParaRPr lang="en-US" sz="5400" dirty="0"/>
          </a:p>
          <a:p>
            <a:endParaRPr lang="en-US" dirty="0"/>
          </a:p>
        </p:txBody>
      </p:sp>
      <p:sp>
        <p:nvSpPr>
          <p:cNvPr id="14" name="TextBox 13">
            <a:extLst>
              <a:ext uri="{FF2B5EF4-FFF2-40B4-BE49-F238E27FC236}">
                <a16:creationId xmlns:a16="http://schemas.microsoft.com/office/drawing/2014/main" id="{BC35FC6D-5D91-47FA-901D-47682D5F148B}"/>
              </a:ext>
            </a:extLst>
          </p:cNvPr>
          <p:cNvSpPr txBox="1"/>
          <p:nvPr/>
        </p:nvSpPr>
        <p:spPr>
          <a:xfrm>
            <a:off x="29930432" y="5189914"/>
            <a:ext cx="13002591" cy="9294852"/>
          </a:xfrm>
          <a:prstGeom prst="rect">
            <a:avLst/>
          </a:prstGeom>
          <a:noFill/>
          <a:ln>
            <a:noFill/>
          </a:ln>
        </p:spPr>
        <p:txBody>
          <a:bodyPr wrap="square" rtlCol="0">
            <a:spAutoFit/>
          </a:bodyPr>
          <a:lstStyle/>
          <a:p>
            <a:pPr algn="ctr"/>
            <a:r>
              <a:rPr lang="en-US" sz="5400" b="1" dirty="0"/>
              <a:t>Emerging Challenges</a:t>
            </a:r>
            <a:endParaRPr lang="en-US" sz="5400" dirty="0"/>
          </a:p>
          <a:p>
            <a:pPr fontAlgn="base"/>
            <a:r>
              <a:rPr lang="en-US" sz="3200" dirty="0"/>
              <a:t>Coordinating with existing resource collections</a:t>
            </a:r>
          </a:p>
          <a:p>
            <a:pPr marL="914400" lvl="1" indent="-457200" fontAlgn="base">
              <a:buFont typeface="Arial" panose="020B0604020202020204" pitchFamily="34" charset="0"/>
              <a:buChar char="•"/>
            </a:pPr>
            <a:r>
              <a:rPr lang="en-US" sz="3200" dirty="0"/>
              <a:t>Partner projects want to maintain their own collection identity but still take advantage of our system capabilities. </a:t>
            </a:r>
          </a:p>
          <a:p>
            <a:pPr marL="914400" lvl="1" indent="-457200" fontAlgn="base">
              <a:buFont typeface="Arial" panose="020B0604020202020204" pitchFamily="34" charset="0"/>
              <a:buChar char="•"/>
            </a:pPr>
            <a:r>
              <a:rPr lang="en-US" sz="3200" b="1" i="1" dirty="0"/>
              <a:t>Help us answer</a:t>
            </a:r>
            <a:r>
              <a:rPr lang="en-US" sz="3200" dirty="0"/>
              <a:t>: How do we federate the collections without redundancy and confusion for users?</a:t>
            </a:r>
          </a:p>
          <a:p>
            <a:pPr fontAlgn="base"/>
            <a:r>
              <a:rPr lang="en-US" sz="3200" dirty="0"/>
              <a:t>Popular resources have multiple, similar adaptations</a:t>
            </a:r>
          </a:p>
          <a:p>
            <a:pPr marL="914400" lvl="1" indent="-457200" fontAlgn="base">
              <a:buFont typeface="Arial" panose="020B0604020202020204" pitchFamily="34" charset="0"/>
              <a:buChar char="•"/>
            </a:pPr>
            <a:r>
              <a:rPr lang="en-US" sz="3200" dirty="0"/>
              <a:t>Most of the adaptations have similar titles and limited change notes.</a:t>
            </a:r>
          </a:p>
          <a:p>
            <a:pPr marL="914400" lvl="1" indent="-457200" fontAlgn="base">
              <a:buFont typeface="Arial" panose="020B0604020202020204" pitchFamily="34" charset="0"/>
              <a:buChar char="•"/>
            </a:pPr>
            <a:r>
              <a:rPr lang="en-US" sz="3200" b="1" i="1" dirty="0"/>
              <a:t>Help us answer: </a:t>
            </a:r>
            <a:r>
              <a:rPr lang="en-US" sz="3200" dirty="0"/>
              <a:t>How do we represent the differences and degree of change in adaptations to celebrate customization and support discovery?</a:t>
            </a:r>
          </a:p>
          <a:p>
            <a:pPr fontAlgn="base"/>
            <a:r>
              <a:rPr lang="en-US" sz="3200" dirty="0"/>
              <a:t>Meeting the needs of different audiences</a:t>
            </a:r>
          </a:p>
          <a:p>
            <a:pPr marL="914400" lvl="1" indent="-457200" fontAlgn="base">
              <a:buFont typeface="Arial" panose="020B0604020202020204" pitchFamily="34" charset="0"/>
              <a:buChar char="•"/>
            </a:pPr>
            <a:r>
              <a:rPr lang="en-US" sz="3200" dirty="0"/>
              <a:t>QUBES has focused on supporting deep engagement with OEP but a much larger number of potential users are primarily interested in finding and using materials</a:t>
            </a:r>
          </a:p>
          <a:p>
            <a:pPr marL="914400" lvl="1" indent="-457200" fontAlgn="base">
              <a:buFont typeface="Arial" panose="020B0604020202020204" pitchFamily="34" charset="0"/>
              <a:buChar char="•"/>
            </a:pPr>
            <a:r>
              <a:rPr lang="en-US" sz="3200" b="1" i="1" dirty="0"/>
              <a:t>Help us answer: </a:t>
            </a:r>
            <a:r>
              <a:rPr lang="en-US" sz="3200" dirty="0"/>
              <a:t>How do we serve the broader community and encourage deeper participation?</a:t>
            </a:r>
          </a:p>
          <a:p>
            <a:pPr marL="914400" lvl="1" indent="-457200" fontAlgn="base">
              <a:buFont typeface="Arial" panose="020B0604020202020204" pitchFamily="34" charset="0"/>
              <a:buChar char="•"/>
            </a:pPr>
            <a:endParaRPr lang="en-US" sz="3200" dirty="0"/>
          </a:p>
        </p:txBody>
      </p:sp>
      <p:sp>
        <p:nvSpPr>
          <p:cNvPr id="15" name="TextBox 14">
            <a:extLst>
              <a:ext uri="{FF2B5EF4-FFF2-40B4-BE49-F238E27FC236}">
                <a16:creationId xmlns:a16="http://schemas.microsoft.com/office/drawing/2014/main" id="{6E6EA566-DCF9-4DA7-86F8-E4A4FFCDF9C4}"/>
              </a:ext>
            </a:extLst>
          </p:cNvPr>
          <p:cNvSpPr txBox="1"/>
          <p:nvPr/>
        </p:nvSpPr>
        <p:spPr>
          <a:xfrm>
            <a:off x="29854067" y="25223865"/>
            <a:ext cx="13155320" cy="4647426"/>
          </a:xfrm>
          <a:prstGeom prst="rect">
            <a:avLst/>
          </a:prstGeom>
          <a:noFill/>
          <a:ln>
            <a:noFill/>
          </a:ln>
        </p:spPr>
        <p:txBody>
          <a:bodyPr wrap="square" rtlCol="0">
            <a:spAutoFit/>
          </a:bodyPr>
          <a:lstStyle/>
          <a:p>
            <a:pPr algn="ctr"/>
            <a:r>
              <a:rPr lang="en-US" sz="5400" b="1" dirty="0"/>
              <a:t>Acknowledgements &amp; References</a:t>
            </a:r>
          </a:p>
          <a:p>
            <a:r>
              <a:rPr lang="en-US" sz="2200" dirty="0"/>
              <a:t>This material is based upon work supported by the National Science Foundation under DBI 1346584, DUE 1446269, DUE 1446258, and DUE 1446284. Any opinions, findings, and conclusions or recommendations expressed in this material are those of the author(s) and do not necessarily reflect the views of the National Science Foundation.</a:t>
            </a:r>
          </a:p>
          <a:p>
            <a:endParaRPr lang="en-US" sz="2200" dirty="0"/>
          </a:p>
          <a:p>
            <a:r>
              <a:rPr lang="en-US" sz="2200" dirty="0"/>
              <a:t>Armellini, A., &amp; Nie, M. (2013). Open educational practices for curriculum enhancement. </a:t>
            </a:r>
            <a:r>
              <a:rPr lang="en-US" sz="2200" i="1" dirty="0"/>
              <a:t>Open Learning: The Journal of Open, Distance and e-Learning, 28</a:t>
            </a:r>
            <a:r>
              <a:rPr lang="en-US" sz="2200" dirty="0"/>
              <a:t>(1), 7-20. doi:10.1080/02680513.2013.796286</a:t>
            </a:r>
          </a:p>
          <a:p>
            <a:endParaRPr lang="en-US" sz="2200" dirty="0"/>
          </a:p>
          <a:p>
            <a:r>
              <a:rPr lang="en-US" sz="2200" dirty="0"/>
              <a:t>Donovan, S., Eaton, C. D., Gower, S. T., Jenkins, K. P., LaMar, M. D., Poli, D., Sheehy, R., &amp; Wojdak, J. M. (2015). QUBES: a community focused on supporting teaching and learning in quantitative biology. Letters in Biomathematics, 2(1), 46-55. DOI: 10.1080/23737867.2015.1049969</a:t>
            </a:r>
          </a:p>
        </p:txBody>
      </p:sp>
      <p:sp>
        <p:nvSpPr>
          <p:cNvPr id="73" name="TextBox 72">
            <a:extLst>
              <a:ext uri="{FF2B5EF4-FFF2-40B4-BE49-F238E27FC236}">
                <a16:creationId xmlns:a16="http://schemas.microsoft.com/office/drawing/2014/main" id="{71586A7D-7944-4E8B-826A-435BF3F35924}"/>
              </a:ext>
            </a:extLst>
          </p:cNvPr>
          <p:cNvSpPr txBox="1"/>
          <p:nvPr/>
        </p:nvSpPr>
        <p:spPr>
          <a:xfrm>
            <a:off x="16929578" y="5189914"/>
            <a:ext cx="9591912" cy="923330"/>
          </a:xfrm>
          <a:prstGeom prst="rect">
            <a:avLst/>
          </a:prstGeom>
          <a:noFill/>
          <a:ln>
            <a:noFill/>
          </a:ln>
        </p:spPr>
        <p:txBody>
          <a:bodyPr wrap="square" rtlCol="0">
            <a:spAutoFit/>
          </a:bodyPr>
          <a:lstStyle/>
          <a:p>
            <a:pPr algn="ctr"/>
            <a:r>
              <a:rPr lang="en-US" sz="5400" b="1" dirty="0"/>
              <a:t>QUBES Resource Collection</a:t>
            </a:r>
          </a:p>
        </p:txBody>
      </p:sp>
      <p:sp>
        <p:nvSpPr>
          <p:cNvPr id="54" name="TextBox 53">
            <a:extLst>
              <a:ext uri="{FF2B5EF4-FFF2-40B4-BE49-F238E27FC236}">
                <a16:creationId xmlns:a16="http://schemas.microsoft.com/office/drawing/2014/main" id="{80C0FE92-5350-454B-9BC2-7743C8204F85}"/>
              </a:ext>
            </a:extLst>
          </p:cNvPr>
          <p:cNvSpPr txBox="1"/>
          <p:nvPr/>
        </p:nvSpPr>
        <p:spPr>
          <a:xfrm>
            <a:off x="867641" y="22008887"/>
            <a:ext cx="13136317" cy="1384995"/>
          </a:xfrm>
          <a:prstGeom prst="rect">
            <a:avLst/>
          </a:prstGeom>
          <a:noFill/>
        </p:spPr>
        <p:txBody>
          <a:bodyPr wrap="square" rtlCol="0">
            <a:spAutoFit/>
          </a:bodyPr>
          <a:lstStyle/>
          <a:p>
            <a:r>
              <a:rPr lang="en-US" sz="2800" b="1" dirty="0"/>
              <a:t>Figure 1.</a:t>
            </a:r>
            <a:r>
              <a:rPr lang="en-US" sz="2800" dirty="0"/>
              <a:t> The QUBES infrastructure provides public facing sites and various models of small working groups to support and connect multiple stakeholders in biology education reform. </a:t>
            </a:r>
            <a:r>
              <a:rPr lang="en-US" sz="2800" b="1" i="1" dirty="0"/>
              <a:t>Ask me about QUBES communities!</a:t>
            </a:r>
          </a:p>
        </p:txBody>
      </p:sp>
      <p:pic>
        <p:nvPicPr>
          <p:cNvPr id="19" name="Picture 18">
            <a:extLst>
              <a:ext uri="{FF2B5EF4-FFF2-40B4-BE49-F238E27FC236}">
                <a16:creationId xmlns:a16="http://schemas.microsoft.com/office/drawing/2014/main" id="{E7CE15A7-554C-4ADB-A1B3-8EB9F30974F2}"/>
              </a:ext>
            </a:extLst>
          </p:cNvPr>
          <p:cNvPicPr>
            <a:picLocks noChangeAspect="1"/>
          </p:cNvPicPr>
          <p:nvPr/>
        </p:nvPicPr>
        <p:blipFill>
          <a:blip r:embed="rId2"/>
          <a:stretch>
            <a:fillRect/>
          </a:stretch>
        </p:blipFill>
        <p:spPr>
          <a:xfrm>
            <a:off x="2954683" y="20680377"/>
            <a:ext cx="8711939" cy="1158340"/>
          </a:xfrm>
          <a:prstGeom prst="rect">
            <a:avLst/>
          </a:prstGeom>
        </p:spPr>
      </p:pic>
      <p:pic>
        <p:nvPicPr>
          <p:cNvPr id="21" name="Picture 20">
            <a:extLst>
              <a:ext uri="{FF2B5EF4-FFF2-40B4-BE49-F238E27FC236}">
                <a16:creationId xmlns:a16="http://schemas.microsoft.com/office/drawing/2014/main" id="{EDC0A838-0B04-4885-9A72-947E151B6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840" y="12920671"/>
            <a:ext cx="9556789" cy="7402867"/>
          </a:xfrm>
          <a:prstGeom prst="rect">
            <a:avLst/>
          </a:prstGeom>
        </p:spPr>
      </p:pic>
      <p:sp>
        <p:nvSpPr>
          <p:cNvPr id="80" name="TextBox 79">
            <a:extLst>
              <a:ext uri="{FF2B5EF4-FFF2-40B4-BE49-F238E27FC236}">
                <a16:creationId xmlns:a16="http://schemas.microsoft.com/office/drawing/2014/main" id="{213452C1-7DCA-48B0-A0AE-860437AF4250}"/>
              </a:ext>
            </a:extLst>
          </p:cNvPr>
          <p:cNvSpPr txBox="1"/>
          <p:nvPr/>
        </p:nvSpPr>
        <p:spPr>
          <a:xfrm>
            <a:off x="10177101" y="13492459"/>
            <a:ext cx="3362026" cy="523220"/>
          </a:xfrm>
          <a:prstGeom prst="rect">
            <a:avLst/>
          </a:prstGeom>
          <a:noFill/>
        </p:spPr>
        <p:txBody>
          <a:bodyPr wrap="square" rtlCol="0">
            <a:spAutoFit/>
          </a:bodyPr>
          <a:lstStyle/>
          <a:p>
            <a:r>
              <a:rPr lang="en-US" sz="2800" b="1" dirty="0"/>
              <a:t>QUBES Infrastructure</a:t>
            </a:r>
          </a:p>
        </p:txBody>
      </p:sp>
      <p:pic>
        <p:nvPicPr>
          <p:cNvPr id="26" name="Picture 25">
            <a:extLst>
              <a:ext uri="{FF2B5EF4-FFF2-40B4-BE49-F238E27FC236}">
                <a16:creationId xmlns:a16="http://schemas.microsoft.com/office/drawing/2014/main" id="{694B8593-5464-43D5-8A40-D80FE85991DB}"/>
              </a:ext>
            </a:extLst>
          </p:cNvPr>
          <p:cNvPicPr>
            <a:picLocks noChangeAspect="1"/>
          </p:cNvPicPr>
          <p:nvPr/>
        </p:nvPicPr>
        <p:blipFill>
          <a:blip r:embed="rId4"/>
          <a:stretch>
            <a:fillRect/>
          </a:stretch>
        </p:blipFill>
        <p:spPr>
          <a:xfrm>
            <a:off x="15390967" y="11878189"/>
            <a:ext cx="3154204" cy="2444167"/>
          </a:xfrm>
          <a:prstGeom prst="rect">
            <a:avLst/>
          </a:prstGeom>
        </p:spPr>
      </p:pic>
      <p:sp>
        <p:nvSpPr>
          <p:cNvPr id="85" name="TextBox 84">
            <a:extLst>
              <a:ext uri="{FF2B5EF4-FFF2-40B4-BE49-F238E27FC236}">
                <a16:creationId xmlns:a16="http://schemas.microsoft.com/office/drawing/2014/main" id="{08AC1C4F-AB02-4283-859C-AD064ABBBA94}"/>
              </a:ext>
            </a:extLst>
          </p:cNvPr>
          <p:cNvSpPr txBox="1"/>
          <p:nvPr/>
        </p:nvSpPr>
        <p:spPr>
          <a:xfrm>
            <a:off x="16091325" y="14887489"/>
            <a:ext cx="11698314" cy="1384995"/>
          </a:xfrm>
          <a:prstGeom prst="rect">
            <a:avLst/>
          </a:prstGeom>
          <a:noFill/>
        </p:spPr>
        <p:txBody>
          <a:bodyPr wrap="square" rtlCol="0">
            <a:spAutoFit/>
          </a:bodyPr>
          <a:lstStyle/>
          <a:p>
            <a:r>
              <a:rPr lang="en-US" sz="2800" b="1" dirty="0"/>
              <a:t>Figure 2.</a:t>
            </a:r>
            <a:r>
              <a:rPr lang="en-US" sz="2800" dirty="0"/>
              <a:t> The QUBES Resource Collection hosts both partner project and user submitted resources while encouraging and supporting the sharing of modified materials. A variety of resource relationships have emerged.</a:t>
            </a:r>
          </a:p>
        </p:txBody>
      </p:sp>
      <p:sp>
        <p:nvSpPr>
          <p:cNvPr id="86" name="TextBox 85">
            <a:extLst>
              <a:ext uri="{FF2B5EF4-FFF2-40B4-BE49-F238E27FC236}">
                <a16:creationId xmlns:a16="http://schemas.microsoft.com/office/drawing/2014/main" id="{208F7C99-C6E6-4E2A-816F-BF52D58F73FD}"/>
              </a:ext>
            </a:extLst>
          </p:cNvPr>
          <p:cNvSpPr txBox="1"/>
          <p:nvPr/>
        </p:nvSpPr>
        <p:spPr>
          <a:xfrm>
            <a:off x="15461198" y="23271669"/>
            <a:ext cx="12577310" cy="1384995"/>
          </a:xfrm>
          <a:prstGeom prst="rect">
            <a:avLst/>
          </a:prstGeom>
          <a:noFill/>
        </p:spPr>
        <p:txBody>
          <a:bodyPr wrap="square" rtlCol="0">
            <a:spAutoFit/>
          </a:bodyPr>
          <a:lstStyle/>
          <a:p>
            <a:r>
              <a:rPr lang="en-US" sz="2800" b="1" dirty="0"/>
              <a:t>Figure 3.</a:t>
            </a:r>
            <a:r>
              <a:rPr lang="en-US" sz="2800" dirty="0"/>
              <a:t>  There are diverse communities and collections within QUBES, reflected on the resource record. Users have multiple points of entry into different resource spaces on QUBES.</a:t>
            </a:r>
          </a:p>
        </p:txBody>
      </p:sp>
      <p:graphicFrame>
        <p:nvGraphicFramePr>
          <p:cNvPr id="30" name="Table 29">
            <a:extLst>
              <a:ext uri="{FF2B5EF4-FFF2-40B4-BE49-F238E27FC236}">
                <a16:creationId xmlns:a16="http://schemas.microsoft.com/office/drawing/2014/main" id="{204A40E1-5797-49D5-98D2-7E9553668E5B}"/>
              </a:ext>
            </a:extLst>
          </p:cNvPr>
          <p:cNvGraphicFramePr>
            <a:graphicFrameLocks noGrp="1"/>
          </p:cNvGraphicFramePr>
          <p:nvPr>
            <p:extLst>
              <p:ext uri="{D42A27DB-BD31-4B8C-83A1-F6EECF244321}">
                <p14:modId xmlns:p14="http://schemas.microsoft.com/office/powerpoint/2010/main" val="2142628045"/>
              </p:ext>
            </p:extLst>
          </p:nvPr>
        </p:nvGraphicFramePr>
        <p:xfrm>
          <a:off x="23517780" y="26609021"/>
          <a:ext cx="4769157" cy="2503039"/>
        </p:xfrm>
        <a:graphic>
          <a:graphicData uri="http://schemas.openxmlformats.org/drawingml/2006/table">
            <a:tbl>
              <a:tblPr bandRow="1">
                <a:tableStyleId>{5C22544A-7EE6-4342-B048-85BDC9FD1C3A}</a:tableStyleId>
              </a:tblPr>
              <a:tblGrid>
                <a:gridCol w="913735">
                  <a:extLst>
                    <a:ext uri="{9D8B030D-6E8A-4147-A177-3AD203B41FA5}">
                      <a16:colId xmlns:a16="http://schemas.microsoft.com/office/drawing/2014/main" val="4027889201"/>
                    </a:ext>
                  </a:extLst>
                </a:gridCol>
                <a:gridCol w="3855422">
                  <a:extLst>
                    <a:ext uri="{9D8B030D-6E8A-4147-A177-3AD203B41FA5}">
                      <a16:colId xmlns:a16="http://schemas.microsoft.com/office/drawing/2014/main" val="185834803"/>
                    </a:ext>
                  </a:extLst>
                </a:gridCol>
              </a:tblGrid>
              <a:tr h="487617">
                <a:tc>
                  <a:txBody>
                    <a:bodyPr/>
                    <a:lstStyle/>
                    <a:p>
                      <a:pPr algn="ctr"/>
                      <a:r>
                        <a:rPr lang="en-US" sz="2800" b="1" dirty="0"/>
                        <a:t>445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a:t>Resources on QUBES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340513"/>
                  </a:ext>
                </a:extLst>
              </a:tr>
              <a:tr h="487617">
                <a:tc>
                  <a:txBody>
                    <a:bodyPr/>
                    <a:lstStyle/>
                    <a:p>
                      <a:pPr algn="ctr"/>
                      <a:r>
                        <a:rPr lang="en-US" sz="2800" b="1"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800" b="1" dirty="0"/>
                        <a:t>Versioned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1403"/>
                  </a:ext>
                </a:extLst>
              </a:tr>
              <a:tr h="487617">
                <a:tc>
                  <a:txBody>
                    <a:bodyPr/>
                    <a:lstStyle/>
                    <a:p>
                      <a:pPr algn="ctr"/>
                      <a:r>
                        <a:rPr lang="en-US" sz="2800" b="1"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1" dirty="0"/>
                        <a:t>Adapted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287306"/>
                  </a:ext>
                </a:extLst>
              </a:tr>
              <a:tr h="948559">
                <a:tc>
                  <a:txBody>
                    <a:bodyPr/>
                    <a:lstStyle/>
                    <a:p>
                      <a:pPr algn="ctr"/>
                      <a:r>
                        <a:rPr lang="en-US" sz="2800"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800" b="1" dirty="0"/>
                        <a:t>Adaptations of the most adapted 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2639373"/>
                  </a:ext>
                </a:extLst>
              </a:tr>
            </a:tbl>
          </a:graphicData>
        </a:graphic>
      </p:graphicFrame>
      <p:sp>
        <p:nvSpPr>
          <p:cNvPr id="87" name="TextBox 86">
            <a:extLst>
              <a:ext uri="{FF2B5EF4-FFF2-40B4-BE49-F238E27FC236}">
                <a16:creationId xmlns:a16="http://schemas.microsoft.com/office/drawing/2014/main" id="{301A31F4-2619-4A5D-A5CD-5B4D654DC6CD}"/>
              </a:ext>
            </a:extLst>
          </p:cNvPr>
          <p:cNvSpPr txBox="1"/>
          <p:nvPr/>
        </p:nvSpPr>
        <p:spPr>
          <a:xfrm>
            <a:off x="30305247" y="20687940"/>
            <a:ext cx="12252960" cy="2185214"/>
          </a:xfrm>
          <a:prstGeom prst="rect">
            <a:avLst/>
          </a:prstGeom>
          <a:noFill/>
          <a:ln>
            <a:noFill/>
          </a:ln>
        </p:spPr>
        <p:txBody>
          <a:bodyPr wrap="square" rtlCol="0">
            <a:spAutoFit/>
          </a:bodyPr>
          <a:lstStyle/>
          <a:p>
            <a:pPr algn="ctr"/>
            <a:r>
              <a:rPr lang="en-US" sz="5400" b="1" dirty="0"/>
              <a:t>Ideas?</a:t>
            </a:r>
            <a:endParaRPr lang="en-US" sz="5400" dirty="0"/>
          </a:p>
          <a:p>
            <a:pPr fontAlgn="base"/>
            <a:r>
              <a:rPr lang="en-US" sz="3200" dirty="0"/>
              <a:t>Please leave us a note with any thoughts, comments, ideas, or just your email! We’d love to hear from you.</a:t>
            </a:r>
            <a:br>
              <a:rPr lang="en-US" dirty="0"/>
            </a:br>
            <a:endParaRPr lang="en-US" dirty="0"/>
          </a:p>
        </p:txBody>
      </p:sp>
      <p:grpSp>
        <p:nvGrpSpPr>
          <p:cNvPr id="29" name="Group 28">
            <a:extLst>
              <a:ext uri="{FF2B5EF4-FFF2-40B4-BE49-F238E27FC236}">
                <a16:creationId xmlns:a16="http://schemas.microsoft.com/office/drawing/2014/main" id="{6C3E1500-DF88-42B3-82F1-45EE3FF218BA}"/>
              </a:ext>
            </a:extLst>
          </p:cNvPr>
          <p:cNvGrpSpPr/>
          <p:nvPr/>
        </p:nvGrpSpPr>
        <p:grpSpPr>
          <a:xfrm>
            <a:off x="3142328" y="1544012"/>
            <a:ext cx="1948014" cy="1863590"/>
            <a:chOff x="1093470" y="1993184"/>
            <a:chExt cx="2655571" cy="2590801"/>
          </a:xfrm>
        </p:grpSpPr>
        <p:sp>
          <p:nvSpPr>
            <p:cNvPr id="31" name="Oval 30">
              <a:extLst>
                <a:ext uri="{FF2B5EF4-FFF2-40B4-BE49-F238E27FC236}">
                  <a16:creationId xmlns:a16="http://schemas.microsoft.com/office/drawing/2014/main" id="{61DCD4E0-DFB2-43A2-9AE8-2D55383F0EDA}"/>
                </a:ext>
              </a:extLst>
            </p:cNvPr>
            <p:cNvSpPr/>
            <p:nvPr/>
          </p:nvSpPr>
          <p:spPr>
            <a:xfrm>
              <a:off x="1247711" y="2142852"/>
              <a:ext cx="2350008" cy="227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8FB87FE4-323D-4CA0-BC6F-BB69CCFC9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470" y="1993184"/>
              <a:ext cx="2655571" cy="2590801"/>
            </a:xfrm>
            <a:prstGeom prst="rect">
              <a:avLst/>
            </a:prstGeom>
          </p:spPr>
        </p:pic>
      </p:grpSp>
      <p:pic>
        <p:nvPicPr>
          <p:cNvPr id="33" name="Picture 32">
            <a:extLst>
              <a:ext uri="{FF2B5EF4-FFF2-40B4-BE49-F238E27FC236}">
                <a16:creationId xmlns:a16="http://schemas.microsoft.com/office/drawing/2014/main" id="{C52B1EAC-79B8-4320-8534-199D6F48D3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58501" y="1490676"/>
            <a:ext cx="1948014" cy="1959753"/>
          </a:xfrm>
          <a:prstGeom prst="rect">
            <a:avLst/>
          </a:prstGeom>
        </p:spPr>
      </p:pic>
      <p:pic>
        <p:nvPicPr>
          <p:cNvPr id="2" name="Picture 1">
            <a:extLst>
              <a:ext uri="{FF2B5EF4-FFF2-40B4-BE49-F238E27FC236}">
                <a16:creationId xmlns:a16="http://schemas.microsoft.com/office/drawing/2014/main" id="{5B45AED2-486E-41A7-A42B-D660EB38894D}"/>
              </a:ext>
            </a:extLst>
          </p:cNvPr>
          <p:cNvPicPr>
            <a:picLocks noChangeAspect="1"/>
          </p:cNvPicPr>
          <p:nvPr/>
        </p:nvPicPr>
        <p:blipFill>
          <a:blip r:embed="rId7"/>
          <a:stretch>
            <a:fillRect/>
          </a:stretch>
        </p:blipFill>
        <p:spPr>
          <a:xfrm>
            <a:off x="1130405" y="1615933"/>
            <a:ext cx="1723866" cy="1747057"/>
          </a:xfrm>
          <a:prstGeom prst="rect">
            <a:avLst/>
          </a:prstGeom>
        </p:spPr>
      </p:pic>
      <p:pic>
        <p:nvPicPr>
          <p:cNvPr id="34" name="Picture 33">
            <a:extLst>
              <a:ext uri="{FF2B5EF4-FFF2-40B4-BE49-F238E27FC236}">
                <a16:creationId xmlns:a16="http://schemas.microsoft.com/office/drawing/2014/main" id="{3C34E780-6D83-46D1-B3C0-44CE4C4F25BE}"/>
              </a:ext>
            </a:extLst>
          </p:cNvPr>
          <p:cNvPicPr>
            <a:picLocks noChangeAspect="1"/>
          </p:cNvPicPr>
          <p:nvPr/>
        </p:nvPicPr>
        <p:blipFill>
          <a:blip r:embed="rId8"/>
          <a:stretch>
            <a:fillRect/>
          </a:stretch>
        </p:blipFill>
        <p:spPr>
          <a:xfrm>
            <a:off x="14727849" y="6551273"/>
            <a:ext cx="13838612" cy="7758551"/>
          </a:xfrm>
          <a:prstGeom prst="rect">
            <a:avLst/>
          </a:prstGeom>
        </p:spPr>
      </p:pic>
      <p:pic>
        <p:nvPicPr>
          <p:cNvPr id="1026" name="Picture 2" descr="Image result for nroc logo">
            <a:extLst>
              <a:ext uri="{FF2B5EF4-FFF2-40B4-BE49-F238E27FC236}">
                <a16:creationId xmlns:a16="http://schemas.microsoft.com/office/drawing/2014/main" id="{BE7C0C8F-9820-4A42-905B-59805DA378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47792" y="1998444"/>
            <a:ext cx="2309310" cy="124929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400E037-159C-499F-A8A2-10C45EF4F32B}"/>
              </a:ext>
            </a:extLst>
          </p:cNvPr>
          <p:cNvSpPr txBox="1"/>
          <p:nvPr/>
        </p:nvSpPr>
        <p:spPr>
          <a:xfrm>
            <a:off x="16091325" y="29973556"/>
            <a:ext cx="11995995" cy="1815882"/>
          </a:xfrm>
          <a:prstGeom prst="rect">
            <a:avLst/>
          </a:prstGeom>
          <a:noFill/>
        </p:spPr>
        <p:txBody>
          <a:bodyPr wrap="square" rtlCol="0">
            <a:spAutoFit/>
          </a:bodyPr>
          <a:lstStyle/>
          <a:p>
            <a:r>
              <a:rPr lang="en-US" sz="2800" b="1" dirty="0"/>
              <a:t>Figure 4</a:t>
            </a:r>
            <a:r>
              <a:rPr lang="en-US" sz="2800" dirty="0"/>
              <a:t>. The QUBES Resource Collection has been active since 2016, but last year saw the greatest user participation. As of October 2018, the collection hosts over 400 resources, subsets of which have been repeatedly adapted and shared. Figure by M. Drew LaMar.</a:t>
            </a:r>
          </a:p>
        </p:txBody>
      </p:sp>
      <p:pic>
        <p:nvPicPr>
          <p:cNvPr id="3" name="Picture 2">
            <a:extLst>
              <a:ext uri="{FF2B5EF4-FFF2-40B4-BE49-F238E27FC236}">
                <a16:creationId xmlns:a16="http://schemas.microsoft.com/office/drawing/2014/main" id="{04C75799-119C-470A-BD4D-8EF4BBB652FE}"/>
              </a:ext>
            </a:extLst>
          </p:cNvPr>
          <p:cNvPicPr>
            <a:picLocks noChangeAspect="1"/>
          </p:cNvPicPr>
          <p:nvPr/>
        </p:nvPicPr>
        <p:blipFill>
          <a:blip r:embed="rId10"/>
          <a:stretch>
            <a:fillRect/>
          </a:stretch>
        </p:blipFill>
        <p:spPr>
          <a:xfrm>
            <a:off x="33917173" y="29973556"/>
            <a:ext cx="4876379" cy="1880375"/>
          </a:xfrm>
          <a:prstGeom prst="rect">
            <a:avLst/>
          </a:prstGeom>
        </p:spPr>
      </p:pic>
      <p:pic>
        <p:nvPicPr>
          <p:cNvPr id="5" name="Picture 2" descr="https://lh5.googleusercontent.com/QSGTxd5UHhvdlssoH1L_eA9EK0b0Gq1eCLcNH8z1LfTAhcJzH2d-P5gfCZyVqQjSr85dil3DV_Ytmm3t2bYsXlF3a8MDWtYFHp2qvvDeZKepM_egGhC6AWYzrF9IDxjPiuRP2Pj5">
            <a:extLst>
              <a:ext uri="{FF2B5EF4-FFF2-40B4-BE49-F238E27FC236}">
                <a16:creationId xmlns:a16="http://schemas.microsoft.com/office/drawing/2014/main" id="{0F96FF9C-9C5B-4E1A-A8CF-1CF14D44E0F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264" r="21672"/>
          <a:stretch/>
        </p:blipFill>
        <p:spPr bwMode="auto">
          <a:xfrm>
            <a:off x="39184979" y="13594167"/>
            <a:ext cx="3491831" cy="37088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642D3F-E5B0-48D7-8CCD-CBC356DC5307}"/>
              </a:ext>
            </a:extLst>
          </p:cNvPr>
          <p:cNvSpPr txBox="1"/>
          <p:nvPr/>
        </p:nvSpPr>
        <p:spPr>
          <a:xfrm>
            <a:off x="29930432" y="13934165"/>
            <a:ext cx="8998335" cy="4031873"/>
          </a:xfrm>
          <a:prstGeom prst="rect">
            <a:avLst/>
          </a:prstGeom>
          <a:noFill/>
        </p:spPr>
        <p:txBody>
          <a:bodyPr wrap="square" rtlCol="0">
            <a:spAutoFit/>
          </a:bodyPr>
          <a:lstStyle/>
          <a:p>
            <a:pPr marL="914400" lvl="1" indent="-457200" fontAlgn="base">
              <a:buFont typeface="Arial" panose="020B0604020202020204" pitchFamily="34" charset="0"/>
              <a:buChar char="•"/>
            </a:pPr>
            <a:r>
              <a:rPr lang="en-US" sz="3200" dirty="0"/>
              <a:t>Community networks encourage and capture the often hidden reuse of OER (Armellini 2013)</a:t>
            </a:r>
          </a:p>
          <a:p>
            <a:pPr marL="914400" lvl="1" indent="-457200" fontAlgn="base">
              <a:buFont typeface="Arial" panose="020B0604020202020204" pitchFamily="34" charset="0"/>
              <a:buChar char="•"/>
            </a:pPr>
            <a:r>
              <a:rPr lang="en-US" sz="3200" b="1" i="1" dirty="0"/>
              <a:t>Help us answer</a:t>
            </a:r>
            <a:r>
              <a:rPr lang="en-US" sz="3200" dirty="0"/>
              <a:t>: How do we manage and display the data of reuse generated from QUBES community networks? For example, Figure 5 is a use case of an adapted and versioned partner resource. How do we represent this meaningfully to users?</a:t>
            </a:r>
          </a:p>
        </p:txBody>
      </p:sp>
      <p:sp>
        <p:nvSpPr>
          <p:cNvPr id="9" name="TextBox 8">
            <a:extLst>
              <a:ext uri="{FF2B5EF4-FFF2-40B4-BE49-F238E27FC236}">
                <a16:creationId xmlns:a16="http://schemas.microsoft.com/office/drawing/2014/main" id="{75C090C5-1386-426B-BF3F-B14FC8E2F392}"/>
              </a:ext>
            </a:extLst>
          </p:cNvPr>
          <p:cNvSpPr txBox="1"/>
          <p:nvPr/>
        </p:nvSpPr>
        <p:spPr>
          <a:xfrm>
            <a:off x="30155361" y="17878726"/>
            <a:ext cx="12552732" cy="2831544"/>
          </a:xfrm>
          <a:prstGeom prst="rect">
            <a:avLst/>
          </a:prstGeom>
          <a:noFill/>
        </p:spPr>
        <p:txBody>
          <a:bodyPr wrap="square" rtlCol="0">
            <a:spAutoFit/>
          </a:bodyPr>
          <a:lstStyle/>
          <a:p>
            <a:pPr fontAlgn="base"/>
            <a:r>
              <a:rPr lang="en-US" sz="3200" b="1" i="1" dirty="0"/>
              <a:t>Research questions</a:t>
            </a:r>
          </a:p>
          <a:p>
            <a:pPr marL="914400" lvl="1" indent="-457200" fontAlgn="base">
              <a:buFont typeface="Arial" panose="020B0604020202020204" pitchFamily="34" charset="0"/>
              <a:buChar char="•"/>
            </a:pPr>
            <a:r>
              <a:rPr lang="en-US" sz="3200" dirty="0"/>
              <a:t>How can the lessons learned from working closely with partners and faculty to implement this system be captured and scaled? </a:t>
            </a:r>
          </a:p>
          <a:p>
            <a:pPr marL="914400" lvl="1" indent="-457200" fontAlgn="base">
              <a:buFont typeface="Arial" panose="020B0604020202020204" pitchFamily="34" charset="0"/>
              <a:buChar char="•"/>
            </a:pPr>
            <a:r>
              <a:rPr lang="en-US" sz="3200" dirty="0"/>
              <a:t>Does deep engagement with professional development built around OEP lower barriers to future, less scaffolded participation? </a:t>
            </a:r>
            <a:endParaRPr lang="en-US" dirty="0"/>
          </a:p>
          <a:p>
            <a:endParaRPr lang="en-US" dirty="0"/>
          </a:p>
        </p:txBody>
      </p:sp>
      <p:sp>
        <p:nvSpPr>
          <p:cNvPr id="10" name="TextBox 9">
            <a:extLst>
              <a:ext uri="{FF2B5EF4-FFF2-40B4-BE49-F238E27FC236}">
                <a16:creationId xmlns:a16="http://schemas.microsoft.com/office/drawing/2014/main" id="{AC189C28-C333-41C2-8403-B9AFE9B03B5B}"/>
              </a:ext>
            </a:extLst>
          </p:cNvPr>
          <p:cNvSpPr txBox="1"/>
          <p:nvPr/>
        </p:nvSpPr>
        <p:spPr>
          <a:xfrm>
            <a:off x="38603583" y="17302994"/>
            <a:ext cx="4352560" cy="1061829"/>
          </a:xfrm>
          <a:prstGeom prst="rect">
            <a:avLst/>
          </a:prstGeom>
          <a:noFill/>
        </p:spPr>
        <p:txBody>
          <a:bodyPr wrap="square" rtlCol="0">
            <a:spAutoFit/>
          </a:bodyPr>
          <a:lstStyle/>
          <a:p>
            <a:r>
              <a:rPr lang="en-US" sz="2100" b="1" dirty="0"/>
              <a:t>Figure 5. </a:t>
            </a:r>
            <a:r>
              <a:rPr lang="en-US" sz="2100" dirty="0"/>
              <a:t>Emerging resource use case with a partner project. Figure by Anna Monfils.</a:t>
            </a:r>
          </a:p>
        </p:txBody>
      </p:sp>
      <p:pic>
        <p:nvPicPr>
          <p:cNvPr id="16" name="Picture 15">
            <a:extLst>
              <a:ext uri="{FF2B5EF4-FFF2-40B4-BE49-F238E27FC236}">
                <a16:creationId xmlns:a16="http://schemas.microsoft.com/office/drawing/2014/main" id="{6A9AFFAE-9258-45DC-B8C4-AAF86A6F96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16799" y="25888673"/>
            <a:ext cx="8029812" cy="4014906"/>
          </a:xfrm>
          <a:prstGeom prst="rect">
            <a:avLst/>
          </a:prstGeom>
        </p:spPr>
      </p:pic>
      <p:pic>
        <p:nvPicPr>
          <p:cNvPr id="17" name="Picture 16">
            <a:extLst>
              <a:ext uri="{FF2B5EF4-FFF2-40B4-BE49-F238E27FC236}">
                <a16:creationId xmlns:a16="http://schemas.microsoft.com/office/drawing/2014/main" id="{DCD511F7-006C-44DC-8A2A-892B5DDB1C88}"/>
              </a:ext>
            </a:extLst>
          </p:cNvPr>
          <p:cNvPicPr>
            <a:picLocks noChangeAspect="1"/>
          </p:cNvPicPr>
          <p:nvPr/>
        </p:nvPicPr>
        <p:blipFill>
          <a:blip r:embed="rId13"/>
          <a:stretch>
            <a:fillRect/>
          </a:stretch>
        </p:blipFill>
        <p:spPr>
          <a:xfrm>
            <a:off x="15157375" y="17013366"/>
            <a:ext cx="13136317" cy="6071276"/>
          </a:xfrm>
          <a:prstGeom prst="rect">
            <a:avLst/>
          </a:prstGeom>
          <a:ln>
            <a:solidFill>
              <a:schemeClr val="tx1"/>
            </a:solidFill>
          </a:ln>
        </p:spPr>
      </p:pic>
    </p:spTree>
    <p:extLst>
      <p:ext uri="{BB962C8B-B14F-4D97-AF65-F5344CB8AC3E}">
        <p14:creationId xmlns:p14="http://schemas.microsoft.com/office/powerpoint/2010/main" val="1421350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9486</TotalTime>
  <Words>849</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Orndorf, Hayley Catherine</dc:creator>
  <cp:lastModifiedBy>Orndorf, Hayley Catherine</cp:lastModifiedBy>
  <cp:revision>86</cp:revision>
  <dcterms:created xsi:type="dcterms:W3CDTF">2018-08-09T14:03:42Z</dcterms:created>
  <dcterms:modified xsi:type="dcterms:W3CDTF">2018-10-02T18:28:20Z</dcterms:modified>
</cp:coreProperties>
</file>