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34" r:id="rId35"/>
    <p:sldId id="333" r:id="rId36"/>
    <p:sldId id="289" r:id="rId37"/>
    <p:sldId id="291" r:id="rId38"/>
    <p:sldId id="290" r:id="rId39"/>
    <p:sldId id="292" r:id="rId40"/>
    <p:sldId id="335"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29" r:id="rId60"/>
    <p:sldId id="311" r:id="rId61"/>
    <p:sldId id="312" r:id="rId62"/>
    <p:sldId id="316" r:id="rId63"/>
    <p:sldId id="336" r:id="rId64"/>
    <p:sldId id="313" r:id="rId65"/>
    <p:sldId id="327" r:id="rId66"/>
    <p:sldId id="330" r:id="rId67"/>
    <p:sldId id="317" r:id="rId68"/>
    <p:sldId id="318" r:id="rId69"/>
    <p:sldId id="319" r:id="rId70"/>
    <p:sldId id="320" r:id="rId71"/>
    <p:sldId id="321" r:id="rId72"/>
    <p:sldId id="322" r:id="rId73"/>
    <p:sldId id="323" r:id="rId74"/>
    <p:sldId id="324" r:id="rId75"/>
    <p:sldId id="325" r:id="rId76"/>
    <p:sldId id="326" r:id="rId77"/>
    <p:sldId id="331" r:id="rId78"/>
    <p:sldId id="332" r:id="rId79"/>
    <p:sldId id="337" r:id="rId80"/>
    <p:sldId id="338" r:id="rId81"/>
    <p:sldId id="342" r:id="rId82"/>
    <p:sldId id="343" r:id="rId83"/>
    <p:sldId id="344" r:id="rId84"/>
    <p:sldId id="340" r:id="rId85"/>
    <p:sldId id="341" r:id="rId86"/>
    <p:sldId id="345" r:id="rId87"/>
    <p:sldId id="347" r:id="rId88"/>
    <p:sldId id="346" r:id="rId89"/>
    <p:sldId id="350" r:id="rId90"/>
    <p:sldId id="348" r:id="rId91"/>
    <p:sldId id="351" r:id="rId92"/>
    <p:sldId id="349" r:id="rId93"/>
    <p:sldId id="352" r:id="rId94"/>
    <p:sldId id="353" r:id="rId95"/>
    <p:sldId id="354" r:id="rId96"/>
    <p:sldId id="355" r:id="rId97"/>
    <p:sldId id="356" r:id="rId98"/>
    <p:sldId id="357" r:id="rId99"/>
    <p:sldId id="358" r:id="rId100"/>
    <p:sldId id="359"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879"/>
    <a:srgbClr val="A40000"/>
    <a:srgbClr val="00A8A8"/>
    <a:srgbClr val="02BAE2"/>
    <a:srgbClr val="007497"/>
    <a:srgbClr val="02DBFF"/>
    <a:srgbClr val="89A436"/>
    <a:srgbClr val="885591"/>
    <a:srgbClr val="448A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5714" autoAdjust="0"/>
  </p:normalViewPr>
  <p:slideViewPr>
    <p:cSldViewPr snapToGrid="0">
      <p:cViewPr varScale="1">
        <p:scale>
          <a:sx n="100" d="100"/>
          <a:sy n="100"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C6164-7844-4F66-A92E-8572341B9637}" type="datetimeFigureOut">
              <a:rPr lang="en-US" smtClean="0"/>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EE6BF-7237-4CD2-A752-6E1A7B543ADF}" type="slidenum">
              <a:rPr lang="en-US" smtClean="0"/>
              <a:t>‹#›</a:t>
            </a:fld>
            <a:endParaRPr lang="en-US"/>
          </a:p>
        </p:txBody>
      </p:sp>
    </p:spTree>
    <p:extLst>
      <p:ext uri="{BB962C8B-B14F-4D97-AF65-F5344CB8AC3E}">
        <p14:creationId xmlns:p14="http://schemas.microsoft.com/office/powerpoint/2010/main" val="113201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C60B2-CE95-47CE-B5FD-2EE357B27BA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89611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60B2-CE95-47CE-B5FD-2EE357B27BA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108392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60B2-CE95-47CE-B5FD-2EE357B27BA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204364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60B2-CE95-47CE-B5FD-2EE357B27BA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394898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8C60B2-CE95-47CE-B5FD-2EE357B27BA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123714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C60B2-CE95-47CE-B5FD-2EE357B27BA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308700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C60B2-CE95-47CE-B5FD-2EE357B27BA7}"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277217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C60B2-CE95-47CE-B5FD-2EE357B27BA7}"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195122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60B2-CE95-47CE-B5FD-2EE357B27BA7}"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411986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8C60B2-CE95-47CE-B5FD-2EE357B27BA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171178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8C60B2-CE95-47CE-B5FD-2EE357B27BA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2B1AE-4FA1-47F6-B20F-54DA6E73B403}" type="slidenum">
              <a:rPr lang="en-US" smtClean="0"/>
              <a:t>‹#›</a:t>
            </a:fld>
            <a:endParaRPr lang="en-US"/>
          </a:p>
        </p:txBody>
      </p:sp>
    </p:spTree>
    <p:extLst>
      <p:ext uri="{BB962C8B-B14F-4D97-AF65-F5344CB8AC3E}">
        <p14:creationId xmlns:p14="http://schemas.microsoft.com/office/powerpoint/2010/main" val="392034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60B2-CE95-47CE-B5FD-2EE357B27BA7}" type="datetimeFigureOut">
              <a:rPr lang="en-US" smtClean="0"/>
              <a:t>11/28/2018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2B1AE-4FA1-47F6-B20F-54DA6E73B403}" type="slidenum">
              <a:rPr lang="en-US" smtClean="0"/>
              <a:t>‹#›</a:t>
            </a:fld>
            <a:endParaRPr lang="en-US"/>
          </a:p>
        </p:txBody>
      </p:sp>
    </p:spTree>
    <p:extLst>
      <p:ext uri="{BB962C8B-B14F-4D97-AF65-F5344CB8AC3E}">
        <p14:creationId xmlns:p14="http://schemas.microsoft.com/office/powerpoint/2010/main" val="416320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3.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0.png"/></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59.jpeg"/></Relationships>
</file>

<file path=ppt/slides/_rels/slide8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3.png"/></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62.png"/></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8.png"/></Relationships>
</file>

<file path=ppt/slides/_rels/slide9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62.png"/></Relationships>
</file>

<file path=ppt/slides/_rels/slide9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62.png"/></Relationships>
</file>

<file path=ppt/slides/_rels/slide9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Discrete Math Modeling with Biological Applications</a:t>
            </a:r>
          </a:p>
        </p:txBody>
      </p:sp>
      <p:sp>
        <p:nvSpPr>
          <p:cNvPr id="3" name="Subtitle 2"/>
          <p:cNvSpPr>
            <a:spLocks noGrp="1"/>
          </p:cNvSpPr>
          <p:nvPr>
            <p:ph type="subTitle" idx="1"/>
          </p:nvPr>
        </p:nvSpPr>
        <p:spPr/>
        <p:txBody>
          <a:bodyPr/>
          <a:lstStyle/>
          <a:p>
            <a:r>
              <a:rPr lang="en-US" dirty="0" smtClean="0"/>
              <a:t>Math 214: Unit 2 – Matrix Modeling</a:t>
            </a:r>
            <a:endParaRPr lang="en-US" dirty="0"/>
          </a:p>
        </p:txBody>
      </p:sp>
    </p:spTree>
    <p:extLst>
      <p:ext uri="{BB962C8B-B14F-4D97-AF65-F5344CB8AC3E}">
        <p14:creationId xmlns:p14="http://schemas.microsoft.com/office/powerpoint/2010/main" val="259267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1968</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243940" y="3142869"/>
            <a:ext cx="1676450" cy="2924556"/>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3175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a:t>
            </a:r>
            <a:r>
              <a:rPr lang="en-US" sz="2800" b="1" dirty="0" smtClean="0"/>
              <a:t>Spotted Owl</a:t>
            </a:r>
            <a:endParaRPr lang="en-US" sz="2800" b="1" dirty="0"/>
          </a:p>
        </p:txBody>
      </p:sp>
      <mc:AlternateContent xmlns:mc="http://schemas.openxmlformats.org/markup-compatibility/2006">
        <mc:Choice xmlns:a14="http://schemas.microsoft.com/office/drawing/2010/main" Requires="a14">
          <p:sp>
            <p:nvSpPr>
              <p:cNvPr id="8" name="TextBox 7"/>
              <p:cNvSpPr txBox="1"/>
              <p:nvPr/>
            </p:nvSpPr>
            <p:spPr>
              <a:xfrm>
                <a:off x="304799" y="1035418"/>
                <a:ext cx="4552977" cy="3693319"/>
              </a:xfrm>
              <a:prstGeom prst="rect">
                <a:avLst/>
              </a:prstGeom>
              <a:noFill/>
            </p:spPr>
            <p:txBody>
              <a:bodyPr wrap="square" rtlCol="0">
                <a:spAutoFit/>
              </a:bodyPr>
              <a:lstStyle/>
              <a:p>
                <a:r>
                  <a:rPr lang="en-US" dirty="0" smtClean="0"/>
                  <a:t>Start with script generated for Checkpoint Exercise.</a:t>
                </a:r>
              </a:p>
              <a:p>
                <a:endParaRPr lang="en-US" dirty="0"/>
              </a:p>
              <a:p>
                <a:r>
                  <a:rPr lang="en-US" dirty="0" smtClean="0"/>
                  <a:t>Calculate </a:t>
                </a:r>
                <a:r>
                  <a:rPr lang="en-US" dirty="0" smtClean="0"/>
                  <a:t>the sensitivity </a:t>
                </a:r>
                <a:r>
                  <a:rPr lang="en-US" dirty="0" smtClean="0"/>
                  <a:t>matrix.</a:t>
                </a:r>
              </a:p>
              <a:p>
                <a:endParaRPr lang="en-US" dirty="0"/>
              </a:p>
              <a:p>
                <a:r>
                  <a:rPr lang="en-US" dirty="0" smtClean="0"/>
                  <a:t>Which element of </a:t>
                </a:r>
                <a14:m>
                  <m:oMath xmlns:m="http://schemas.openxmlformats.org/officeDocument/2006/math">
                    <m:r>
                      <a:rPr lang="en-US" b="1" i="0" smtClean="0">
                        <a:latin typeface="Cambria Math" panose="02040503050406030204" pitchFamily="18" charset="0"/>
                      </a:rPr>
                      <m:t>𝐀</m:t>
                    </m:r>
                  </m:oMath>
                </a14:m>
                <a:r>
                  <a:rPr lang="en-US" dirty="0" smtClean="0"/>
                  <a:t> has the largest sensitivity?</a:t>
                </a:r>
              </a:p>
              <a:p>
                <a:endParaRPr lang="en-US" dirty="0"/>
              </a:p>
              <a:p>
                <a:r>
                  <a:rPr lang="en-US" dirty="0" smtClean="0"/>
                  <a:t>Which element of </a:t>
                </a:r>
                <a14:m>
                  <m:oMath xmlns:m="http://schemas.openxmlformats.org/officeDocument/2006/math">
                    <m:r>
                      <a:rPr lang="en-US" b="1" i="0" dirty="0" smtClean="0">
                        <a:latin typeface="Cambria Math" panose="02040503050406030204" pitchFamily="18" charset="0"/>
                      </a:rPr>
                      <m:t>𝐀</m:t>
                    </m:r>
                  </m:oMath>
                </a14:m>
                <a:r>
                  <a:rPr lang="en-US" dirty="0" smtClean="0"/>
                  <a:t> has the smallest sensitivity</a:t>
                </a:r>
                <a:r>
                  <a:rPr lang="en-US" dirty="0" smtClean="0"/>
                  <a:t>?</a:t>
                </a:r>
              </a:p>
              <a:p>
                <a:endParaRPr lang="en-US" dirty="0"/>
              </a:p>
              <a:p>
                <a:r>
                  <a:rPr lang="en-US" dirty="0" smtClean="0"/>
                  <a:t>How would you implement a conservation strategy to increase the dominant eigenvalue to be above 1?</a:t>
                </a:r>
                <a:endParaRPr lang="en-US" dirty="0" smtClean="0"/>
              </a:p>
            </p:txBody>
          </p:sp>
        </mc:Choice>
        <mc:Fallback>
          <p:sp>
            <p:nvSpPr>
              <p:cNvPr id="8" name="TextBox 7"/>
              <p:cNvSpPr txBox="1">
                <a:spLocks noRot="1" noChangeAspect="1" noMove="1" noResize="1" noEditPoints="1" noAdjustHandles="1" noChangeArrowheads="1" noChangeShapeType="1" noTextEdit="1"/>
              </p:cNvSpPr>
              <p:nvPr/>
            </p:nvSpPr>
            <p:spPr>
              <a:xfrm>
                <a:off x="304799" y="1035418"/>
                <a:ext cx="4552977" cy="3693319"/>
              </a:xfrm>
              <a:prstGeom prst="rect">
                <a:avLst/>
              </a:prstGeom>
              <a:blipFill>
                <a:blip r:embed="rId2"/>
                <a:stretch>
                  <a:fillRect l="-1071" t="-990" r="-1071" b="-1650"/>
                </a:stretch>
              </a:blipFill>
            </p:spPr>
            <p:txBody>
              <a:bodyPr/>
              <a:lstStyle/>
              <a:p>
                <a:r>
                  <a:rPr lang="en-US">
                    <a:noFill/>
                  </a:rPr>
                  <a:t> </a:t>
                </a:r>
              </a:p>
            </p:txBody>
          </p:sp>
        </mc:Fallback>
      </mc:AlternateContent>
      <p:pic>
        <p:nvPicPr>
          <p:cNvPr id="1026" name="Picture 2" descr="Image result for spotted 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76" y="465138"/>
            <a:ext cx="3956715" cy="2575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57776" y="3312964"/>
            <a:ext cx="3886200" cy="1123950"/>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857776" y="4483974"/>
                <a:ext cx="1404487" cy="923330"/>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smtClean="0"/>
                  <a:t> juveniles</a:t>
                </a:r>
              </a:p>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subadult</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oMath>
                </a14:m>
                <a:r>
                  <a:rPr lang="en-US" dirty="0" smtClean="0"/>
                  <a:t>adult</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857776" y="4483974"/>
                <a:ext cx="1404487" cy="923330"/>
              </a:xfrm>
              <a:prstGeom prst="rect">
                <a:avLst/>
              </a:prstGeom>
              <a:blipFill>
                <a:blip r:embed="rId5"/>
                <a:stretch>
                  <a:fillRect l="-1304" t="-3974" r="-3913" b="-9934"/>
                </a:stretch>
              </a:blipFill>
            </p:spPr>
            <p:txBody>
              <a:bodyPr/>
              <a:lstStyle/>
              <a:p>
                <a:r>
                  <a:rPr lang="en-US">
                    <a:noFill/>
                  </a:rPr>
                  <a:t> </a:t>
                </a:r>
              </a:p>
            </p:txBody>
          </p:sp>
        </mc:Fallback>
      </mc:AlternateContent>
    </p:spTree>
    <p:extLst>
      <p:ext uri="{BB962C8B-B14F-4D97-AF65-F5344CB8AC3E}">
        <p14:creationId xmlns:p14="http://schemas.microsoft.com/office/powerpoint/2010/main" val="218623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1995</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1935630" y="3129224"/>
            <a:ext cx="1643417" cy="2924556"/>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63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2009</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3576873" y="3118631"/>
            <a:ext cx="1676450" cy="2953802"/>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132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dinee\Documents\My Dropbox\Teaching\Math 214 - Discrete Mathematical Modeling\Reference Readings\figures\Wetla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4232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953000"/>
            <a:ext cx="8458200" cy="1200329"/>
          </a:xfrm>
          <a:prstGeom prst="rect">
            <a:avLst/>
          </a:prstGeom>
          <a:noFill/>
        </p:spPr>
        <p:txBody>
          <a:bodyPr wrap="square" rtlCol="0">
            <a:spAutoFit/>
          </a:bodyPr>
          <a:lstStyle/>
          <a:p>
            <a:r>
              <a:rPr lang="en-US" dirty="0"/>
              <a:t>Wetlands are nature’s water filter. Coastal wetlands also help protect land from storm-related coastal flooding, provide vital habitat for many species of birds, fish, and other wildlife, provide breeding habitat for commercially valuable fish and shellfish, and support recreational activities like hunting, fishing, and </a:t>
            </a:r>
            <a:r>
              <a:rPr lang="en-US" dirty="0" err="1"/>
              <a:t>birdwatching</a:t>
            </a:r>
            <a:r>
              <a:rPr lang="en-US" dirty="0"/>
              <a:t>. </a:t>
            </a:r>
          </a:p>
        </p:txBody>
      </p:sp>
    </p:spTree>
    <p:extLst>
      <p:ext uri="{BB962C8B-B14F-4D97-AF65-F5344CB8AC3E}">
        <p14:creationId xmlns:p14="http://schemas.microsoft.com/office/powerpoint/2010/main" val="422929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4762500" cy="3431709"/>
          </a:xfrm>
          <a:prstGeom prst="rect">
            <a:avLst/>
          </a:prstGeom>
          <a:noFill/>
        </p:spPr>
        <p:txBody>
          <a:bodyPr wrap="square" rtlCol="0">
            <a:spAutoFit/>
          </a:bodyPr>
          <a:lstStyle/>
          <a:p>
            <a:r>
              <a:rPr lang="en-US" sz="2800" b="1" dirty="0"/>
              <a:t>Coastal Wetlands</a:t>
            </a:r>
          </a:p>
          <a:p>
            <a:endParaRPr lang="en-US" dirty="0"/>
          </a:p>
          <a:p>
            <a:r>
              <a:rPr lang="en-US" dirty="0"/>
              <a:t>Suppose you are managing 160 hectares of coastal wetlands which are protected as a state park.</a:t>
            </a:r>
          </a:p>
          <a:p>
            <a:endParaRPr lang="en-US" dirty="0"/>
          </a:p>
          <a:p>
            <a:r>
              <a:rPr lang="en-US" dirty="0"/>
              <a:t>Classification of wetlands into three land types:</a:t>
            </a:r>
          </a:p>
          <a:p>
            <a:pPr marL="285750" indent="-285750">
              <a:lnSpc>
                <a:spcPct val="150000"/>
              </a:lnSpc>
              <a:buFont typeface="Arial" panose="020B0604020202020204" pitchFamily="34" charset="0"/>
              <a:buChar char="•"/>
            </a:pPr>
            <a:r>
              <a:rPr lang="en-US" b="1" u="sng" dirty="0"/>
              <a:t>A</a:t>
            </a:r>
            <a:r>
              <a:rPr lang="en-US" dirty="0"/>
              <a:t>lways submerged</a:t>
            </a:r>
          </a:p>
          <a:p>
            <a:pPr marL="285750" indent="-285750">
              <a:lnSpc>
                <a:spcPct val="150000"/>
              </a:lnSpc>
              <a:buFont typeface="Arial" panose="020B0604020202020204" pitchFamily="34" charset="0"/>
              <a:buChar char="•"/>
            </a:pPr>
            <a:r>
              <a:rPr lang="en-US" b="1" u="sng" dirty="0"/>
              <a:t>S</a:t>
            </a:r>
            <a:r>
              <a:rPr lang="en-US" dirty="0"/>
              <a:t>easonally submerged</a:t>
            </a:r>
          </a:p>
          <a:p>
            <a:pPr marL="285750" indent="-285750">
              <a:lnSpc>
                <a:spcPct val="150000"/>
              </a:lnSpc>
              <a:buFont typeface="Arial" panose="020B0604020202020204" pitchFamily="34" charset="0"/>
              <a:buChar char="•"/>
            </a:pPr>
            <a:r>
              <a:rPr lang="en-US" dirty="0"/>
              <a:t>Always </a:t>
            </a:r>
            <a:r>
              <a:rPr lang="en-US" b="1" u="sng" dirty="0"/>
              <a:t>d</a:t>
            </a:r>
            <a:r>
              <a:rPr lang="en-US" dirty="0"/>
              <a:t>ry</a:t>
            </a:r>
          </a:p>
        </p:txBody>
      </p:sp>
      <p:pic>
        <p:nvPicPr>
          <p:cNvPr id="2050" name="Picture 2" descr="http://floridasnature.com/images/pc%20marsh%20w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
            <a:ext cx="3707427" cy="356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rtincountynaturewatch.org/wp-content/uploads/2011/09/jdsp-09021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886930"/>
            <a:ext cx="3707427" cy="2780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erraclub.typepad.com/.a/6a00d83451b96069e201539318a4e4970b-500wi"/>
          <p:cNvPicPr>
            <a:picLocks noChangeAspect="1" noChangeArrowheads="1"/>
          </p:cNvPicPr>
          <p:nvPr/>
        </p:nvPicPr>
        <p:blipFill rotWithShape="1">
          <a:blip r:embed="rId4">
            <a:extLst>
              <a:ext uri="{28A0092B-C50C-407E-A947-70E740481C1C}">
                <a14:useLocalDpi xmlns:a14="http://schemas.microsoft.com/office/drawing/2010/main" val="0"/>
              </a:ext>
            </a:extLst>
          </a:blip>
          <a:srcRect b="6886"/>
          <a:stretch/>
        </p:blipFill>
        <p:spPr bwMode="auto">
          <a:xfrm>
            <a:off x="304800" y="3705225"/>
            <a:ext cx="4762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1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1" y="228600"/>
                <a:ext cx="4762500" cy="3154710"/>
              </a:xfrm>
              <a:prstGeom prst="rect">
                <a:avLst/>
              </a:prstGeom>
              <a:noFill/>
            </p:spPr>
            <p:txBody>
              <a:bodyPr wrap="square" rtlCol="0">
                <a:spAutoFit/>
              </a:bodyPr>
              <a:lstStyle/>
              <a:p>
                <a:r>
                  <a:rPr lang="en-US" sz="2800" b="1" dirty="0"/>
                  <a:t>Coastal Wetlands</a:t>
                </a:r>
              </a:p>
              <a:p>
                <a:endParaRPr lang="en-US" dirty="0"/>
              </a:p>
              <a:p>
                <a:r>
                  <a:rPr lang="en-US" dirty="0"/>
                  <a:t>Suppose you are managing 160 hectares of coastal wetlands in a state park.</a:t>
                </a:r>
              </a:p>
              <a:p>
                <a:endParaRPr lang="en-US" dirty="0"/>
              </a:p>
              <a:p>
                <a:r>
                  <a:rPr lang="en-US" dirty="0"/>
                  <a:t>Proportion of each type of wetland:</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𝑎</m:t>
                    </m:r>
                    <m:r>
                      <a:rPr lang="en-US" b="0" i="1" smtClean="0">
                        <a:latin typeface="Cambria Math"/>
                      </a:rPr>
                      <m:t>=</m:t>
                    </m:r>
                  </m:oMath>
                </a14:m>
                <a:r>
                  <a:rPr lang="en-US" dirty="0"/>
                  <a:t> proportion </a:t>
                </a:r>
                <a:r>
                  <a:rPr lang="en-US" u="sng" dirty="0"/>
                  <a:t>a</a:t>
                </a:r>
                <a:r>
                  <a:rPr lang="en-US" dirty="0"/>
                  <a:t>lways submerged</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𝑠</m:t>
                    </m:r>
                    <m:r>
                      <a:rPr lang="en-US" b="0" i="1" smtClean="0">
                        <a:latin typeface="Cambria Math"/>
                      </a:rPr>
                      <m:t>= </m:t>
                    </m:r>
                  </m:oMath>
                </a14:m>
                <a:r>
                  <a:rPr lang="en-US" dirty="0"/>
                  <a:t>proportion </a:t>
                </a:r>
                <a:r>
                  <a:rPr lang="en-US" u="sng" dirty="0"/>
                  <a:t>s</a:t>
                </a:r>
                <a:r>
                  <a:rPr lang="en-US" dirty="0"/>
                  <a:t>easonally submerged</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𝑑</m:t>
                    </m:r>
                    <m:r>
                      <a:rPr lang="en-US" b="0" i="1" smtClean="0">
                        <a:latin typeface="Cambria Math"/>
                      </a:rPr>
                      <m:t>=</m:t>
                    </m:r>
                  </m:oMath>
                </a14:m>
                <a:r>
                  <a:rPr lang="en-US" dirty="0"/>
                  <a:t> proportion always </a:t>
                </a:r>
                <a:r>
                  <a:rPr lang="en-US" u="sng" dirty="0"/>
                  <a:t>d</a:t>
                </a:r>
                <a:r>
                  <a:rPr lang="en-US" dirty="0"/>
                  <a:t>ry</a:t>
                </a:r>
              </a:p>
            </p:txBody>
          </p:sp>
        </mc:Choice>
        <mc:Fallback xmlns="">
          <p:sp>
            <p:nvSpPr>
              <p:cNvPr id="2" name="TextBox 1"/>
              <p:cNvSpPr txBox="1">
                <a:spLocks noRot="1" noChangeAspect="1" noMove="1" noResize="1" noEditPoints="1" noAdjustHandles="1" noChangeArrowheads="1" noChangeShapeType="1" noTextEdit="1"/>
              </p:cNvSpPr>
              <p:nvPr/>
            </p:nvSpPr>
            <p:spPr>
              <a:xfrm>
                <a:off x="304801" y="228600"/>
                <a:ext cx="4762500" cy="3154710"/>
              </a:xfrm>
              <a:prstGeom prst="rect">
                <a:avLst/>
              </a:prstGeom>
              <a:blipFill rotWithShape="1">
                <a:blip r:embed="rId2"/>
                <a:stretch>
                  <a:fillRect l="-2561" t="-1741" b="-774"/>
                </a:stretch>
              </a:blipFill>
            </p:spPr>
            <p:txBody>
              <a:bodyPr/>
              <a:lstStyle/>
              <a:p>
                <a:r>
                  <a:rPr lang="en-US">
                    <a:noFill/>
                  </a:rPr>
                  <a:t> </a:t>
                </a:r>
              </a:p>
            </p:txBody>
          </p:sp>
        </mc:Fallback>
      </mc:AlternateContent>
      <p:pic>
        <p:nvPicPr>
          <p:cNvPr id="2050" name="Picture 2" descr="http://floridasnature.com/images/pc%20marsh%20w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2400"/>
            <a:ext cx="3707427" cy="356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rtincountynaturewatch.org/wp-content/uploads/2011/09/jdsp-09021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3886930"/>
            <a:ext cx="3707427" cy="2780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erraclub.typepad.com/.a/6a00d83451b96069e201539318a4e4970b-500wi"/>
          <p:cNvPicPr>
            <a:picLocks noChangeAspect="1" noChangeArrowheads="1"/>
          </p:cNvPicPr>
          <p:nvPr/>
        </p:nvPicPr>
        <p:blipFill rotWithShape="1">
          <a:blip r:embed="rId5">
            <a:extLst>
              <a:ext uri="{28A0092B-C50C-407E-A947-70E740481C1C}">
                <a14:useLocalDpi xmlns:a14="http://schemas.microsoft.com/office/drawing/2010/main" val="0"/>
              </a:ext>
            </a:extLst>
          </a:blip>
          <a:srcRect b="6886"/>
          <a:stretch/>
        </p:blipFill>
        <p:spPr bwMode="auto">
          <a:xfrm>
            <a:off x="304800" y="3705225"/>
            <a:ext cx="4762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2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1" y="228600"/>
                <a:ext cx="4762500" cy="3154710"/>
              </a:xfrm>
              <a:prstGeom prst="rect">
                <a:avLst/>
              </a:prstGeom>
              <a:noFill/>
            </p:spPr>
            <p:txBody>
              <a:bodyPr wrap="square" rtlCol="0">
                <a:spAutoFit/>
              </a:bodyPr>
              <a:lstStyle/>
              <a:p>
                <a:r>
                  <a:rPr lang="en-US" sz="2800" b="1" dirty="0"/>
                  <a:t>Coastal Wetlands</a:t>
                </a:r>
              </a:p>
              <a:p>
                <a:endParaRPr lang="en-US" dirty="0"/>
              </a:p>
              <a:p>
                <a:r>
                  <a:rPr lang="en-US" dirty="0"/>
                  <a:t>Suppose you are managing 160 hectares of coastal wetlands in a state park.</a:t>
                </a:r>
              </a:p>
              <a:p>
                <a:endParaRPr lang="en-US" dirty="0"/>
              </a:p>
              <a:p>
                <a:r>
                  <a:rPr lang="en-US" dirty="0"/>
                  <a:t>Proportion of each type of wetland at time </a:t>
                </a:r>
                <a14:m>
                  <m:oMath xmlns:m="http://schemas.openxmlformats.org/officeDocument/2006/math">
                    <m:r>
                      <a:rPr lang="en-US" b="0" i="1" smtClean="0">
                        <a:latin typeface="Cambria Math"/>
                      </a:rPr>
                      <m:t>𝑡</m:t>
                    </m:r>
                  </m:oMath>
                </a14:m>
                <a:r>
                  <a:rPr lang="en-US" dirty="0"/>
                  <a:t>:</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𝑎</m:t>
                    </m:r>
                    <m:r>
                      <a:rPr lang="en-US" b="0" i="1" smtClean="0">
                        <a:latin typeface="Cambria Math"/>
                      </a:rPr>
                      <m:t>=0.65</m:t>
                    </m:r>
                  </m:oMath>
                </a14:m>
                <a:r>
                  <a:rPr lang="en-US" dirty="0"/>
                  <a:t>  </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𝑠</m:t>
                    </m:r>
                    <m:r>
                      <a:rPr lang="en-US" b="0" i="1" smtClean="0">
                        <a:latin typeface="Cambria Math"/>
                      </a:rPr>
                      <m:t>=0.30</m:t>
                    </m:r>
                  </m:oMath>
                </a14:m>
                <a:endParaRPr lang="en-US" dirty="0"/>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𝑑</m:t>
                    </m:r>
                    <m:r>
                      <a:rPr lang="en-US" b="0" i="1" smtClean="0">
                        <a:latin typeface="Cambria Math"/>
                      </a:rPr>
                      <m:t>=0.05</m:t>
                    </m:r>
                  </m:oMath>
                </a14:m>
                <a:r>
                  <a:rPr lang="en-US"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304801" y="228600"/>
                <a:ext cx="4762500" cy="3154710"/>
              </a:xfrm>
              <a:prstGeom prst="rect">
                <a:avLst/>
              </a:prstGeom>
              <a:blipFill rotWithShape="1">
                <a:blip r:embed="rId2"/>
                <a:stretch>
                  <a:fillRect l="-2561" t="-1741"/>
                </a:stretch>
              </a:blipFill>
            </p:spPr>
            <p:txBody>
              <a:bodyPr/>
              <a:lstStyle/>
              <a:p>
                <a:r>
                  <a:rPr lang="en-US">
                    <a:noFill/>
                  </a:rPr>
                  <a:t> </a:t>
                </a:r>
              </a:p>
            </p:txBody>
          </p:sp>
        </mc:Fallback>
      </mc:AlternateContent>
      <p:pic>
        <p:nvPicPr>
          <p:cNvPr id="2050" name="Picture 2" descr="http://floridasnature.com/images/pc%20marsh%20w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2400"/>
            <a:ext cx="3707427" cy="356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rtincountynaturewatch.org/wp-content/uploads/2011/09/jdsp-09021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3886930"/>
            <a:ext cx="3707427" cy="2780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erraclub.typepad.com/.a/6a00d83451b96069e201539318a4e4970b-500wi"/>
          <p:cNvPicPr>
            <a:picLocks noChangeAspect="1" noChangeArrowheads="1"/>
          </p:cNvPicPr>
          <p:nvPr/>
        </p:nvPicPr>
        <p:blipFill rotWithShape="1">
          <a:blip r:embed="rId5">
            <a:extLst>
              <a:ext uri="{28A0092B-C50C-407E-A947-70E740481C1C}">
                <a14:useLocalDpi xmlns:a14="http://schemas.microsoft.com/office/drawing/2010/main" val="0"/>
              </a:ext>
            </a:extLst>
          </a:blip>
          <a:srcRect b="6886"/>
          <a:stretch/>
        </p:blipFill>
        <p:spPr bwMode="auto">
          <a:xfrm>
            <a:off x="304800" y="3705225"/>
            <a:ext cx="4762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1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loridasnature.com/images/pc%20marsh%20w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
            <a:ext cx="3707427" cy="356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rtincountynaturewatch.org/wp-content/uploads/2011/09/jdsp-09021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886930"/>
            <a:ext cx="3707427" cy="2780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erraclub.typepad.com/.a/6a00d83451b96069e201539318a4e4970b-500wi"/>
          <p:cNvPicPr>
            <a:picLocks noChangeAspect="1" noChangeArrowheads="1"/>
          </p:cNvPicPr>
          <p:nvPr/>
        </p:nvPicPr>
        <p:blipFill rotWithShape="1">
          <a:blip r:embed="rId4">
            <a:extLst>
              <a:ext uri="{28A0092B-C50C-407E-A947-70E740481C1C}">
                <a14:useLocalDpi xmlns:a14="http://schemas.microsoft.com/office/drawing/2010/main" val="0"/>
              </a:ext>
            </a:extLst>
          </a:blip>
          <a:srcRect b="6886"/>
          <a:stretch/>
        </p:blipFill>
        <p:spPr bwMode="auto">
          <a:xfrm>
            <a:off x="304800" y="3705225"/>
            <a:ext cx="4762500" cy="2962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04801" y="228600"/>
                <a:ext cx="4762500" cy="3708708"/>
              </a:xfrm>
              <a:prstGeom prst="rect">
                <a:avLst/>
              </a:prstGeom>
              <a:noFill/>
            </p:spPr>
            <p:txBody>
              <a:bodyPr wrap="square" rtlCol="0">
                <a:spAutoFit/>
              </a:bodyPr>
              <a:lstStyle/>
              <a:p>
                <a:r>
                  <a:rPr lang="en-US" sz="2800" b="1" dirty="0"/>
                  <a:t>Coastal Wetlands</a:t>
                </a:r>
              </a:p>
              <a:p>
                <a:endParaRPr lang="en-US" dirty="0"/>
              </a:p>
              <a:p>
                <a:r>
                  <a:rPr lang="en-US" dirty="0"/>
                  <a:t>The Nature Conservancy owns and protects 72 hectares of coastal wetlands adjacent to the park you manage. The Nature Conservancy wetlands have a different composition.</a:t>
                </a:r>
              </a:p>
              <a:p>
                <a:endParaRPr lang="en-US" dirty="0"/>
              </a:p>
              <a:p>
                <a:r>
                  <a:rPr lang="en-US" dirty="0"/>
                  <a:t>Proportion of each type of wetland at time </a:t>
                </a:r>
                <a14:m>
                  <m:oMath xmlns:m="http://schemas.openxmlformats.org/officeDocument/2006/math">
                    <m:r>
                      <a:rPr lang="en-US" b="0" i="1" smtClean="0">
                        <a:latin typeface="Cambria Math"/>
                      </a:rPr>
                      <m:t>𝑡</m:t>
                    </m:r>
                  </m:oMath>
                </a14:m>
                <a:r>
                  <a:rPr lang="en-US" dirty="0"/>
                  <a:t>:</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𝑎</m:t>
                    </m:r>
                    <m:r>
                      <a:rPr lang="en-US" b="0" i="1" smtClean="0">
                        <a:latin typeface="Cambria Math"/>
                      </a:rPr>
                      <m:t>=0.20</m:t>
                    </m:r>
                  </m:oMath>
                </a14:m>
                <a:r>
                  <a:rPr lang="en-US" dirty="0"/>
                  <a:t>  </a:t>
                </a:r>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𝑠</m:t>
                    </m:r>
                    <m:r>
                      <a:rPr lang="en-US" b="0" i="1" smtClean="0">
                        <a:latin typeface="Cambria Math"/>
                      </a:rPr>
                      <m:t>=0.80</m:t>
                    </m:r>
                  </m:oMath>
                </a14:m>
                <a:endParaRPr lang="en-US" dirty="0"/>
              </a:p>
              <a:p>
                <a:pPr marL="285750" indent="-285750">
                  <a:lnSpc>
                    <a:spcPct val="150000"/>
                  </a:lnSpc>
                  <a:buFont typeface="Arial" panose="020B0604020202020204" pitchFamily="34" charset="0"/>
                  <a:buChar char="•"/>
                </a:pPr>
                <a14:m>
                  <m:oMath xmlns:m="http://schemas.openxmlformats.org/officeDocument/2006/math">
                    <m:r>
                      <a:rPr lang="en-US" b="0" i="1" smtClean="0">
                        <a:latin typeface="Cambria Math"/>
                      </a:rPr>
                      <m:t>𝑑</m:t>
                    </m:r>
                    <m:r>
                      <a:rPr lang="en-US" b="0" i="1" smtClean="0">
                        <a:latin typeface="Cambria Math"/>
                      </a:rPr>
                      <m:t>=0.00</m:t>
                    </m:r>
                  </m:oMath>
                </a14:m>
                <a:r>
                  <a:rPr lang="en-US"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304801" y="228600"/>
                <a:ext cx="4762500" cy="3708708"/>
              </a:xfrm>
              <a:prstGeom prst="rect">
                <a:avLst/>
              </a:prstGeom>
              <a:blipFill rotWithShape="1">
                <a:blip r:embed="rId5"/>
                <a:stretch>
                  <a:fillRect l="-2561" t="-1480" r="-1793"/>
                </a:stretch>
              </a:blipFill>
            </p:spPr>
            <p:txBody>
              <a:bodyPr/>
              <a:lstStyle/>
              <a:p>
                <a:r>
                  <a:rPr lang="en-US">
                    <a:noFill/>
                  </a:rPr>
                  <a:t> </a:t>
                </a:r>
              </a:p>
            </p:txBody>
          </p:sp>
        </mc:Fallback>
      </mc:AlternateContent>
    </p:spTree>
    <p:extLst>
      <p:ext uri="{BB962C8B-B14F-4D97-AF65-F5344CB8AC3E}">
        <p14:creationId xmlns:p14="http://schemas.microsoft.com/office/powerpoint/2010/main" val="301979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8534399" cy="1354217"/>
          </a:xfrm>
          <a:prstGeom prst="rect">
            <a:avLst/>
          </a:prstGeom>
          <a:noFill/>
        </p:spPr>
        <p:txBody>
          <a:bodyPr wrap="square" rtlCol="0">
            <a:spAutoFit/>
          </a:bodyPr>
          <a:lstStyle/>
          <a:p>
            <a:r>
              <a:rPr lang="en-US" sz="2800" b="1" dirty="0"/>
              <a:t>Ecological Succession</a:t>
            </a:r>
          </a:p>
          <a:p>
            <a:endParaRPr lang="en-US" dirty="0"/>
          </a:p>
          <a:p>
            <a:r>
              <a:rPr lang="en-US" dirty="0"/>
              <a:t>The composition of a particular landscape will change over time. </a:t>
            </a:r>
          </a:p>
          <a:p>
            <a:endParaRPr lang="en-US" dirty="0"/>
          </a:p>
        </p:txBody>
      </p:sp>
      <p:pic>
        <p:nvPicPr>
          <p:cNvPr id="4098" name="Picture 2" descr="C:\Users\bodinee\Documents\My Dropbox\Teaching\Math 214 - Discrete Mathematical Modeling\Reference Readings\figures\primary_succession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05775" cy="4048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943600"/>
            <a:ext cx="8105775" cy="646331"/>
          </a:xfrm>
          <a:prstGeom prst="rect">
            <a:avLst/>
          </a:prstGeom>
          <a:noFill/>
        </p:spPr>
        <p:txBody>
          <a:bodyPr wrap="square" rtlCol="0">
            <a:spAutoFit/>
          </a:bodyPr>
          <a:lstStyle/>
          <a:p>
            <a:pPr algn="ctr"/>
            <a:r>
              <a:rPr lang="en-US" dirty="0"/>
              <a:t>A depiction of primary ecological succession over hundreds of years.</a:t>
            </a:r>
          </a:p>
          <a:p>
            <a:pPr algn="ctr"/>
            <a:r>
              <a:rPr lang="en-US" dirty="0"/>
              <a:t>Note, biodiversity increases as ecological succession progresses.</a:t>
            </a:r>
          </a:p>
        </p:txBody>
      </p:sp>
    </p:spTree>
    <p:extLst>
      <p:ext uri="{BB962C8B-B14F-4D97-AF65-F5344CB8AC3E}">
        <p14:creationId xmlns:p14="http://schemas.microsoft.com/office/powerpoint/2010/main" val="417957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4267199" cy="6063198"/>
          </a:xfrm>
          <a:prstGeom prst="rect">
            <a:avLst/>
          </a:prstGeom>
          <a:noFill/>
        </p:spPr>
        <p:txBody>
          <a:bodyPr wrap="square" rtlCol="0">
            <a:spAutoFit/>
          </a:bodyPr>
          <a:lstStyle/>
          <a:p>
            <a:r>
              <a:rPr lang="en-US" sz="2800" b="1" dirty="0"/>
              <a:t>Aquatic Succession</a:t>
            </a:r>
          </a:p>
          <a:p>
            <a:endParaRPr lang="en-US" dirty="0"/>
          </a:p>
          <a:p>
            <a:r>
              <a:rPr lang="en-US" dirty="0"/>
              <a:t>The composition of a particular landscape will change over time. The image to the right shows aquatic succession.</a:t>
            </a:r>
          </a:p>
          <a:p>
            <a:endParaRPr lang="en-US" dirty="0"/>
          </a:p>
          <a:p>
            <a:r>
              <a:rPr lang="en-US" dirty="0"/>
              <a:t>In the top image, the ground beneath the lake is always submerged. As time progresses and more sediment collects in the lake, the lake becomes shallower and the outer edges which used to be seasonally submerged are now always dry land. Eventually, the entire lake is filled in with sediment, and where the lake used to be is now dry land.</a:t>
            </a:r>
          </a:p>
          <a:p>
            <a:endParaRPr lang="en-US" dirty="0"/>
          </a:p>
          <a:p>
            <a:r>
              <a:rPr lang="en-US" dirty="0"/>
              <a:t>Note, in this case, biodiversity does not necessarily increase, but the species composition living within the landscape will change.</a:t>
            </a:r>
          </a:p>
          <a:p>
            <a:endParaRPr lang="en-US" dirty="0"/>
          </a:p>
        </p:txBody>
      </p:sp>
      <p:pic>
        <p:nvPicPr>
          <p:cNvPr id="3074" name="Picture 2" descr="C:\Users\bodinee\Documents\My Dropbox\Teaching\Math 214 - Discrete Mathematical Modeling\Reference Readings\figures\AquaticSuccess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086" y="266700"/>
            <a:ext cx="4176313"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84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Landscape</a:t>
            </a:r>
          </a:p>
        </p:txBody>
      </p:sp>
      <p:sp>
        <p:nvSpPr>
          <p:cNvPr id="3" name="Text Placeholder 2"/>
          <p:cNvSpPr>
            <a:spLocks noGrp="1"/>
          </p:cNvSpPr>
          <p:nvPr>
            <p:ph type="body" idx="1"/>
          </p:nvPr>
        </p:nvSpPr>
        <p:spPr/>
        <p:txBody>
          <a:bodyPr/>
          <a:lstStyle/>
          <a:p>
            <a:r>
              <a:rPr lang="en-US" dirty="0"/>
              <a:t>A motivating example</a:t>
            </a:r>
          </a:p>
        </p:txBody>
      </p:sp>
    </p:spTree>
    <p:extLst>
      <p:ext uri="{BB962C8B-B14F-4D97-AF65-F5344CB8AC3E}">
        <p14:creationId xmlns:p14="http://schemas.microsoft.com/office/powerpoint/2010/main" val="305518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Matrix Models</a:t>
            </a:r>
          </a:p>
        </p:txBody>
      </p:sp>
      <p:sp>
        <p:nvSpPr>
          <p:cNvPr id="3" name="Text Placeholder 2"/>
          <p:cNvSpPr>
            <a:spLocks noGrp="1"/>
          </p:cNvSpPr>
          <p:nvPr>
            <p:ph type="body" idx="1"/>
          </p:nvPr>
        </p:nvSpPr>
        <p:spPr/>
        <p:txBody>
          <a:bodyPr/>
          <a:lstStyle/>
          <a:p>
            <a:r>
              <a:rPr lang="en-US" dirty="0"/>
              <a:t>A Few Examples</a:t>
            </a:r>
          </a:p>
        </p:txBody>
      </p:sp>
    </p:spTree>
    <p:extLst>
      <p:ext uri="{BB962C8B-B14F-4D97-AF65-F5344CB8AC3E}">
        <p14:creationId xmlns:p14="http://schemas.microsoft.com/office/powerpoint/2010/main" val="145418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4267199" cy="4124206"/>
          </a:xfrm>
          <a:prstGeom prst="rect">
            <a:avLst/>
          </a:prstGeom>
          <a:noFill/>
        </p:spPr>
        <p:txBody>
          <a:bodyPr wrap="square" rtlCol="0">
            <a:spAutoFit/>
          </a:bodyPr>
          <a:lstStyle/>
          <a:p>
            <a:r>
              <a:rPr lang="en-US" sz="2800" b="1" dirty="0"/>
              <a:t>Aquatic Succession</a:t>
            </a:r>
          </a:p>
          <a:p>
            <a:endParaRPr lang="en-US" dirty="0"/>
          </a:p>
          <a:p>
            <a:r>
              <a:rPr lang="en-US" dirty="0"/>
              <a:t>Suppose we are looking at a total of 100 hectares of coastal wetlands which is initially always submerge.</a:t>
            </a:r>
          </a:p>
          <a:p>
            <a:endParaRPr lang="en-US" dirty="0"/>
          </a:p>
          <a:p>
            <a:r>
              <a:rPr lang="en-US" dirty="0"/>
              <a:t>Every 10 years</a:t>
            </a:r>
          </a:p>
          <a:p>
            <a:pPr marL="285750" indent="-285750">
              <a:buFont typeface="Arial" panose="020B0604020202020204" pitchFamily="34" charset="0"/>
              <a:buChar char="•"/>
            </a:pPr>
            <a:r>
              <a:rPr lang="en-US" dirty="0"/>
              <a:t>5% of submerged wetlands becomes seasonally submerged</a:t>
            </a:r>
          </a:p>
          <a:p>
            <a:pPr marL="285750" indent="-285750">
              <a:buFont typeface="Arial" panose="020B0604020202020204" pitchFamily="34" charset="0"/>
              <a:buChar char="•"/>
            </a:pPr>
            <a:r>
              <a:rPr lang="en-US" dirty="0"/>
              <a:t>12% of seasonally submerge wetlands become always dry.</a:t>
            </a:r>
          </a:p>
          <a:p>
            <a:pPr marL="285750" indent="-285750">
              <a:buFont typeface="Arial" panose="020B0604020202020204" pitchFamily="34" charset="0"/>
              <a:buChar char="•"/>
            </a:pPr>
            <a:r>
              <a:rPr lang="en-US" dirty="0"/>
              <a:t>All hectares that are dry remain dry.</a:t>
            </a:r>
          </a:p>
          <a:p>
            <a:endParaRPr lang="en-US" dirty="0"/>
          </a:p>
          <a:p>
            <a:endParaRPr lang="en-US" dirty="0"/>
          </a:p>
        </p:txBody>
      </p:sp>
      <p:pic>
        <p:nvPicPr>
          <p:cNvPr id="3074" name="Picture 2" descr="C:\Users\bodinee\Documents\My Dropbox\Teaching\Math 214 - Discrete Mathematical Modeling\Reference Readings\figures\AquaticSuccess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086" y="266700"/>
            <a:ext cx="4176313" cy="6286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6" y="4328993"/>
            <a:ext cx="7753350" cy="828675"/>
          </a:xfrm>
          <a:prstGeom prst="rect">
            <a:avLst/>
          </a:prstGeom>
          <a:noFill/>
          <a:ln w="31750">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043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8534399" cy="3293209"/>
          </a:xfrm>
          <a:prstGeom prst="rect">
            <a:avLst/>
          </a:prstGeom>
          <a:noFill/>
        </p:spPr>
        <p:txBody>
          <a:bodyPr wrap="square" rtlCol="0">
            <a:spAutoFit/>
          </a:bodyPr>
          <a:lstStyle/>
          <a:p>
            <a:r>
              <a:rPr lang="en-US" sz="2800" b="1" dirty="0"/>
              <a:t>Aquatic Succession</a:t>
            </a:r>
          </a:p>
          <a:p>
            <a:endParaRPr lang="en-US" dirty="0"/>
          </a:p>
          <a:p>
            <a:r>
              <a:rPr lang="en-US" dirty="0"/>
              <a:t>Suppose we are looking at a total of 100 hectares of coastal wetlands which is initially always submerge.</a:t>
            </a:r>
          </a:p>
          <a:p>
            <a:endParaRPr lang="en-US" dirty="0"/>
          </a:p>
          <a:p>
            <a:r>
              <a:rPr lang="en-US" dirty="0"/>
              <a:t>Every 10 years</a:t>
            </a:r>
          </a:p>
          <a:p>
            <a:pPr marL="285750" indent="-285750">
              <a:buFont typeface="Arial" panose="020B0604020202020204" pitchFamily="34" charset="0"/>
              <a:buChar char="•"/>
            </a:pPr>
            <a:r>
              <a:rPr lang="en-US" dirty="0"/>
              <a:t>5% of submerged wetlands becomes seasonally submerged</a:t>
            </a:r>
          </a:p>
          <a:p>
            <a:pPr marL="285750" indent="-285750">
              <a:buFont typeface="Arial" panose="020B0604020202020204" pitchFamily="34" charset="0"/>
              <a:buChar char="•"/>
            </a:pPr>
            <a:r>
              <a:rPr lang="en-US" dirty="0"/>
              <a:t>12% of seasonally submerge wetlands become always dry.</a:t>
            </a:r>
          </a:p>
          <a:p>
            <a:pPr marL="285750" indent="-285750">
              <a:buFont typeface="Arial" panose="020B0604020202020204" pitchFamily="34" charset="0"/>
              <a:buChar char="•"/>
            </a:pPr>
            <a:r>
              <a:rPr lang="en-US" dirty="0"/>
              <a:t>All hectares that are dry remain dry.</a:t>
            </a:r>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107471"/>
            <a:ext cx="7753350" cy="828675"/>
          </a:xfrm>
          <a:prstGeom prst="rect">
            <a:avLst/>
          </a:prstGeom>
          <a:noFill/>
          <a:ln w="3175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29146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4323346"/>
            <a:ext cx="31337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334000"/>
            <a:ext cx="27241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4038600" y="5181600"/>
            <a:ext cx="685800" cy="80962"/>
          </a:xfrm>
          <a:prstGeom prst="right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84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8458199" cy="3847207"/>
          </a:xfrm>
          <a:prstGeom prst="rect">
            <a:avLst/>
          </a:prstGeom>
          <a:noFill/>
        </p:spPr>
        <p:txBody>
          <a:bodyPr wrap="square" rtlCol="0">
            <a:spAutoFit/>
          </a:bodyPr>
          <a:lstStyle/>
          <a:p>
            <a:r>
              <a:rPr lang="en-US" sz="2800" b="1" dirty="0"/>
              <a:t>Aquatic Succession</a:t>
            </a:r>
            <a:endParaRPr lang="en-US" b="1" dirty="0">
              <a:solidFill>
                <a:schemeClr val="bg1">
                  <a:lumMod val="50000"/>
                </a:schemeClr>
              </a:solidFill>
            </a:endParaRPr>
          </a:p>
          <a:p>
            <a:endParaRPr lang="en-US" dirty="0"/>
          </a:p>
          <a:p>
            <a:r>
              <a:rPr lang="en-US" dirty="0"/>
              <a:t>Now suppose the dynamics are more complicated.</a:t>
            </a:r>
          </a:p>
          <a:p>
            <a:endParaRPr lang="en-US" dirty="0"/>
          </a:p>
          <a:p>
            <a:r>
              <a:rPr lang="en-US" dirty="0"/>
              <a:t>Every 10 years</a:t>
            </a:r>
          </a:p>
          <a:p>
            <a:pPr marL="285750" indent="-285750">
              <a:buFont typeface="Arial" panose="020B0604020202020204" pitchFamily="34" charset="0"/>
              <a:buChar char="•"/>
            </a:pPr>
            <a:r>
              <a:rPr lang="en-US" dirty="0"/>
              <a:t>5% of submerged wetlands becomes seasonally submerged</a:t>
            </a:r>
          </a:p>
          <a:p>
            <a:pPr marL="285750" indent="-285750">
              <a:buFont typeface="Arial" panose="020B0604020202020204" pitchFamily="34" charset="0"/>
              <a:buChar char="•"/>
            </a:pPr>
            <a:r>
              <a:rPr lang="en-US" dirty="0"/>
              <a:t>2% of the seasonally submerged revert back to being always submerged</a:t>
            </a:r>
            <a:br>
              <a:rPr lang="en-US" dirty="0"/>
            </a:br>
            <a:endParaRPr lang="en-US" dirty="0"/>
          </a:p>
          <a:p>
            <a:pPr marL="285750" indent="-285750">
              <a:buFont typeface="Arial" panose="020B0604020202020204" pitchFamily="34" charset="0"/>
              <a:buChar char="•"/>
            </a:pPr>
            <a:r>
              <a:rPr lang="en-US" dirty="0"/>
              <a:t>12% of seasonally submerge wetlands become always dry</a:t>
            </a:r>
          </a:p>
          <a:p>
            <a:pPr marL="285750" indent="-285750">
              <a:buFont typeface="Arial" panose="020B0604020202020204" pitchFamily="34" charset="0"/>
              <a:buChar char="•"/>
            </a:pPr>
            <a:r>
              <a:rPr lang="en-US" dirty="0"/>
              <a:t>6% of the always dry land reverts back to being seasonally submerged</a:t>
            </a:r>
            <a:br>
              <a:rPr lang="en-US" dirty="0"/>
            </a:br>
            <a:endParaRPr lang="en-US" dirty="0"/>
          </a:p>
          <a:p>
            <a:pPr marL="285750" indent="-285750">
              <a:buFont typeface="Arial" panose="020B0604020202020204" pitchFamily="34" charset="0"/>
              <a:buChar char="•"/>
            </a:pPr>
            <a:r>
              <a:rPr lang="en-US" dirty="0"/>
              <a:t>1% of submerged wetlands becomes always dry</a:t>
            </a:r>
          </a:p>
          <a:p>
            <a:pPr marL="285750" indent="-285750">
              <a:buFont typeface="Arial" panose="020B0604020202020204" pitchFamily="34" charset="0"/>
              <a:buChar char="•"/>
            </a:pPr>
            <a:r>
              <a:rPr lang="en-US" dirty="0"/>
              <a:t>1% of always dry lands become always submerged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4495800"/>
            <a:ext cx="74866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90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3308199" cy="523220"/>
          </a:xfrm>
          <a:prstGeom prst="rect">
            <a:avLst/>
          </a:prstGeom>
          <a:noFill/>
        </p:spPr>
        <p:txBody>
          <a:bodyPr wrap="square" rtlCol="0">
            <a:spAutoFit/>
          </a:bodyPr>
          <a:lstStyle/>
          <a:p>
            <a:r>
              <a:rPr lang="en-US" sz="2800" b="1" dirty="0"/>
              <a:t>Aquatic Succession</a:t>
            </a:r>
          </a:p>
        </p:txBody>
      </p:sp>
      <p:pic>
        <p:nvPicPr>
          <p:cNvPr id="2050" name="Picture 2" descr="C:\Users\bodinee\Documents\My Dropbox\Teaching\Math 214 - Discrete Mathematical Modeling\Reference Readings\figures\FreshwaterShor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08386"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191631"/>
            <a:ext cx="5126986" cy="1815882"/>
          </a:xfrm>
          <a:prstGeom prst="rect">
            <a:avLst/>
          </a:prstGeom>
          <a:noFill/>
          <a:ln>
            <a:noFill/>
            <a:prstDash val="solid"/>
          </a:ln>
        </p:spPr>
        <p:txBody>
          <a:bodyPr wrap="square" rtlCol="0">
            <a:spAutoFit/>
          </a:bodyPr>
          <a:lstStyle/>
          <a:p>
            <a:r>
              <a:rPr lang="en-US" sz="1400" u="sng" dirty="0"/>
              <a:t>Littoral Zone</a:t>
            </a:r>
            <a:r>
              <a:rPr lang="en-US" sz="1400" dirty="0"/>
              <a:t> contains plants that are completely submerged</a:t>
            </a:r>
          </a:p>
          <a:p>
            <a:endParaRPr lang="en-US" sz="1400" dirty="0"/>
          </a:p>
          <a:p>
            <a:r>
              <a:rPr lang="en-US" sz="1400" u="sng" dirty="0"/>
              <a:t>Emergent Zone</a:t>
            </a:r>
            <a:r>
              <a:rPr lang="en-US" sz="1400" dirty="0"/>
              <a:t> contains plants that are partially submerged</a:t>
            </a:r>
          </a:p>
          <a:p>
            <a:endParaRPr lang="en-US" sz="1400" u="sng" dirty="0"/>
          </a:p>
          <a:p>
            <a:r>
              <a:rPr lang="en-US" sz="1400" u="sng" dirty="0"/>
              <a:t>Riparian Zone</a:t>
            </a:r>
            <a:r>
              <a:rPr lang="en-US" sz="1400" dirty="0"/>
              <a:t> contains plants which are not typically submerged but may become submerged when water levels are high</a:t>
            </a:r>
          </a:p>
          <a:p>
            <a:endParaRPr lang="en-US" sz="1400" dirty="0"/>
          </a:p>
          <a:p>
            <a:r>
              <a:rPr lang="en-US" sz="1400" u="sng" dirty="0"/>
              <a:t>Upland Zone</a:t>
            </a:r>
            <a:r>
              <a:rPr lang="en-US" sz="1400" dirty="0"/>
              <a:t> contains plants that are never submerged</a:t>
            </a:r>
            <a:endParaRPr lang="en-US" sz="1400" u="sng" dirty="0"/>
          </a:p>
        </p:txBody>
      </p:sp>
      <p:sp>
        <p:nvSpPr>
          <p:cNvPr id="4" name="TextBox 3"/>
          <p:cNvSpPr txBox="1"/>
          <p:nvPr/>
        </p:nvSpPr>
        <p:spPr>
          <a:xfrm>
            <a:off x="304802" y="5486400"/>
            <a:ext cx="4495798" cy="923330"/>
          </a:xfrm>
          <a:prstGeom prst="rect">
            <a:avLst/>
          </a:prstGeom>
          <a:noFill/>
        </p:spPr>
        <p:txBody>
          <a:bodyPr wrap="square" rtlCol="0">
            <a:spAutoFit/>
          </a:bodyPr>
          <a:lstStyle/>
          <a:p>
            <a:r>
              <a:rPr lang="en-US" dirty="0"/>
              <a:t>Example of vegetative zones along the shoreline of a freshwater lake, natural pond, storm water pond, or estuary.</a:t>
            </a:r>
          </a:p>
        </p:txBody>
      </p:sp>
    </p:spTree>
    <p:extLst>
      <p:ext uri="{BB962C8B-B14F-4D97-AF65-F5344CB8AC3E}">
        <p14:creationId xmlns:p14="http://schemas.microsoft.com/office/powerpoint/2010/main" val="16861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3308199" cy="523220"/>
          </a:xfrm>
          <a:prstGeom prst="rect">
            <a:avLst/>
          </a:prstGeom>
          <a:noFill/>
        </p:spPr>
        <p:txBody>
          <a:bodyPr wrap="square" rtlCol="0">
            <a:spAutoFit/>
          </a:bodyPr>
          <a:lstStyle/>
          <a:p>
            <a:r>
              <a:rPr lang="en-US" sz="2800" b="1" dirty="0"/>
              <a:t>Aquatic Succession</a:t>
            </a:r>
          </a:p>
        </p:txBody>
      </p:sp>
      <p:pic>
        <p:nvPicPr>
          <p:cNvPr id="2050" name="Picture 2" descr="C:\Users\bodinee\Documents\My Dropbox\Teaching\Math 214 - Discrete Mathematical Modeling\Reference Readings\figures\FreshwaterShor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08386" cy="5638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3733800" y="191631"/>
                <a:ext cx="5126986" cy="1815882"/>
              </a:xfrm>
              <a:prstGeom prst="rect">
                <a:avLst/>
              </a:prstGeom>
              <a:noFill/>
              <a:ln>
                <a:noFill/>
                <a:prstDash val="solid"/>
              </a:ln>
            </p:spPr>
            <p:txBody>
              <a:bodyPr wrap="square" rtlCol="0">
                <a:spAutoFit/>
              </a:bodyPr>
              <a:lstStyle/>
              <a:p>
                <a:r>
                  <a:rPr lang="en-US" sz="1400" u="sng" dirty="0"/>
                  <a:t>Littoral Zone</a:t>
                </a:r>
                <a:r>
                  <a:rPr lang="en-US" sz="1400" dirty="0"/>
                  <a:t> </a:t>
                </a:r>
                <a14:m>
                  <m:oMath xmlns:m="http://schemas.openxmlformats.org/officeDocument/2006/math">
                    <m:r>
                      <a:rPr lang="en-US" sz="1400" i="1" dirty="0" smtClean="0">
                        <a:latin typeface="Cambria Math"/>
                      </a:rPr>
                      <m:t>(</m:t>
                    </m:r>
                    <m:r>
                      <a:rPr lang="en-US" sz="1400" i="1" dirty="0" smtClean="0">
                        <a:latin typeface="Cambria Math"/>
                      </a:rPr>
                      <m:t>𝐿</m:t>
                    </m:r>
                    <m:r>
                      <a:rPr lang="en-US" sz="1400" i="1" dirty="0" smtClean="0">
                        <a:latin typeface="Cambria Math"/>
                      </a:rPr>
                      <m:t>)</m:t>
                    </m:r>
                  </m:oMath>
                </a14:m>
                <a:r>
                  <a:rPr lang="en-US" sz="1400" dirty="0"/>
                  <a:t> contains plants that are completely submerged</a:t>
                </a:r>
              </a:p>
              <a:p>
                <a:endParaRPr lang="en-US" sz="1400" dirty="0"/>
              </a:p>
              <a:p>
                <a:r>
                  <a:rPr lang="en-US" sz="1400" u="sng" dirty="0"/>
                  <a:t>Emergent Zone</a:t>
                </a:r>
                <a:r>
                  <a:rPr lang="en-US" sz="1400" dirty="0"/>
                  <a:t> </a:t>
                </a:r>
                <a14:m>
                  <m:oMath xmlns:m="http://schemas.openxmlformats.org/officeDocument/2006/math">
                    <m:r>
                      <a:rPr lang="en-US" sz="1400" i="1" dirty="0" smtClean="0">
                        <a:latin typeface="Cambria Math"/>
                      </a:rPr>
                      <m:t>(</m:t>
                    </m:r>
                    <m:r>
                      <a:rPr lang="en-US" sz="1400" i="1" dirty="0" smtClean="0">
                        <a:latin typeface="Cambria Math"/>
                      </a:rPr>
                      <m:t>𝐸</m:t>
                    </m:r>
                    <m:r>
                      <a:rPr lang="en-US" sz="1400" i="1" dirty="0" smtClean="0">
                        <a:latin typeface="Cambria Math"/>
                      </a:rPr>
                      <m:t>)</m:t>
                    </m:r>
                  </m:oMath>
                </a14:m>
                <a:r>
                  <a:rPr lang="en-US" sz="1400" dirty="0"/>
                  <a:t> contains plants that are partially submerged</a:t>
                </a:r>
              </a:p>
              <a:p>
                <a:endParaRPr lang="en-US" sz="1400" u="sng" dirty="0"/>
              </a:p>
              <a:p>
                <a:r>
                  <a:rPr lang="en-US" sz="1400" u="sng" dirty="0"/>
                  <a:t>Riparian Zone</a:t>
                </a:r>
                <a:r>
                  <a:rPr lang="en-US" sz="1400" dirty="0"/>
                  <a:t> </a:t>
                </a:r>
                <a14:m>
                  <m:oMath xmlns:m="http://schemas.openxmlformats.org/officeDocument/2006/math">
                    <m:r>
                      <a:rPr lang="en-US" sz="1400" i="1" dirty="0" smtClean="0">
                        <a:latin typeface="Cambria Math"/>
                      </a:rPr>
                      <m:t>(</m:t>
                    </m:r>
                    <m:r>
                      <a:rPr lang="en-US" sz="1400" i="1" dirty="0" smtClean="0">
                        <a:latin typeface="Cambria Math"/>
                      </a:rPr>
                      <m:t>𝑅</m:t>
                    </m:r>
                    <m:r>
                      <a:rPr lang="en-US" sz="1400" i="1" dirty="0" smtClean="0">
                        <a:latin typeface="Cambria Math"/>
                      </a:rPr>
                      <m:t>)</m:t>
                    </m:r>
                  </m:oMath>
                </a14:m>
                <a:r>
                  <a:rPr lang="en-US" sz="1400" dirty="0"/>
                  <a:t> contains plants which are not typically submerged but may become submerged when water levels are high</a:t>
                </a:r>
              </a:p>
              <a:p>
                <a:endParaRPr lang="en-US" sz="1400" dirty="0"/>
              </a:p>
              <a:p>
                <a:r>
                  <a:rPr lang="en-US" sz="1400" u="sng" dirty="0"/>
                  <a:t>Upland Zone</a:t>
                </a:r>
                <a:r>
                  <a:rPr lang="en-US" sz="1400" dirty="0"/>
                  <a:t> </a:t>
                </a:r>
                <a14:m>
                  <m:oMath xmlns:m="http://schemas.openxmlformats.org/officeDocument/2006/math">
                    <m:r>
                      <a:rPr lang="en-US" sz="1400" i="1" dirty="0" smtClean="0">
                        <a:latin typeface="Cambria Math"/>
                      </a:rPr>
                      <m:t>(</m:t>
                    </m:r>
                    <m:r>
                      <a:rPr lang="en-US" sz="1400" i="1" dirty="0" smtClean="0">
                        <a:latin typeface="Cambria Math"/>
                      </a:rPr>
                      <m:t>𝑈</m:t>
                    </m:r>
                    <m:r>
                      <a:rPr lang="en-US" sz="1400" i="1" dirty="0" smtClean="0">
                        <a:latin typeface="Cambria Math"/>
                      </a:rPr>
                      <m:t>)</m:t>
                    </m:r>
                  </m:oMath>
                </a14:m>
                <a:r>
                  <a:rPr lang="en-US" sz="1400" dirty="0"/>
                  <a:t> contains plants that are never submerged</a:t>
                </a:r>
                <a:endParaRPr lang="en-US" sz="1400" u="sng" dirty="0"/>
              </a:p>
            </p:txBody>
          </p:sp>
        </mc:Choice>
        <mc:Fallback xmlns="">
          <p:sp>
            <p:nvSpPr>
              <p:cNvPr id="3" name="TextBox 2"/>
              <p:cNvSpPr txBox="1">
                <a:spLocks noRot="1" noChangeAspect="1" noMove="1" noResize="1" noEditPoints="1" noAdjustHandles="1" noChangeArrowheads="1" noChangeShapeType="1" noTextEdit="1"/>
              </p:cNvSpPr>
              <p:nvPr/>
            </p:nvSpPr>
            <p:spPr>
              <a:xfrm>
                <a:off x="3733800" y="191631"/>
                <a:ext cx="5126986" cy="1815882"/>
              </a:xfrm>
              <a:prstGeom prst="rect">
                <a:avLst/>
              </a:prstGeom>
              <a:blipFill rotWithShape="1">
                <a:blip r:embed="rId3"/>
                <a:stretch>
                  <a:fillRect l="-357" t="-336" b="-2349"/>
                </a:stretch>
              </a:blipFill>
              <a:ln>
                <a:noFill/>
                <a:prstDash val="solid"/>
              </a:ln>
            </p:spPr>
            <p:txBody>
              <a:bodyPr/>
              <a:lstStyle/>
              <a:p>
                <a:r>
                  <a:rPr lang="en-US">
                    <a:noFill/>
                  </a:rPr>
                  <a:t> </a:t>
                </a:r>
              </a:p>
            </p:txBody>
          </p:sp>
        </mc:Fallback>
      </mc:AlternateContent>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5619750"/>
            <a:ext cx="87820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78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rology.wisc.edu/virusworld/PS10/rhi_rhinovirus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
            <a:ext cx="41987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Epidemic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4190999" cy="2031325"/>
              </a:xfrm>
              <a:prstGeom prst="rect">
                <a:avLst/>
              </a:prstGeom>
              <a:noFill/>
            </p:spPr>
            <p:txBody>
              <a:bodyPr wrap="square" rtlCol="0">
                <a:spAutoFit/>
              </a:bodyPr>
              <a:lstStyle/>
              <a:p>
                <a:r>
                  <a:rPr lang="en-US" i="1" dirty="0"/>
                  <a:t>Rhinovirus </a:t>
                </a:r>
                <a:r>
                  <a:rPr lang="en-US" dirty="0"/>
                  <a:t>is the virus which causes the common cold. Suppose your dorm is having a “Rhinovirus epidemic”. During the epidemic, individuals are either</a:t>
                </a:r>
              </a:p>
              <a:p>
                <a:pPr marL="285750" indent="-285750">
                  <a:buFont typeface="Arial" panose="020B0604020202020204" pitchFamily="34" charset="0"/>
                  <a:buChar char="•"/>
                </a:pPr>
                <a:r>
                  <a:rPr lang="en-US" dirty="0"/>
                  <a:t>Susceptible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𝑆</m:t>
                        </m:r>
                      </m:e>
                    </m:d>
                  </m:oMath>
                </a14:m>
                <a:endParaRPr lang="en-US" dirty="0"/>
              </a:p>
              <a:p>
                <a:pPr marL="285750" indent="-285750">
                  <a:buFont typeface="Arial" panose="020B0604020202020204" pitchFamily="34" charset="0"/>
                  <a:buChar char="•"/>
                </a:pPr>
                <a:r>
                  <a:rPr lang="en-US" dirty="0"/>
                  <a:t>Infected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𝐼</m:t>
                        </m:r>
                      </m:e>
                    </m:d>
                  </m:oMath>
                </a14:m>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4190999" cy="2031325"/>
              </a:xfrm>
              <a:prstGeom prst="rect">
                <a:avLst/>
              </a:prstGeom>
              <a:blipFill rotWithShape="1">
                <a:blip r:embed="rId3"/>
                <a:stretch>
                  <a:fillRect l="-1163" t="-1502" r="-1599"/>
                </a:stretch>
              </a:blipFill>
            </p:spPr>
            <p:txBody>
              <a:bodyPr/>
              <a:lstStyle/>
              <a:p>
                <a:r>
                  <a:rPr lang="en-US">
                    <a:noFill/>
                  </a:rPr>
                  <a:t> </a:t>
                </a:r>
              </a:p>
            </p:txBody>
          </p:sp>
        </mc:Fallback>
      </mc:AlternateContent>
      <p:sp>
        <p:nvSpPr>
          <p:cNvPr id="4" name="TextBox 3"/>
          <p:cNvSpPr txBox="1"/>
          <p:nvPr/>
        </p:nvSpPr>
        <p:spPr>
          <a:xfrm>
            <a:off x="304801" y="3124200"/>
            <a:ext cx="8618374" cy="923330"/>
          </a:xfrm>
          <a:prstGeom prst="rect">
            <a:avLst/>
          </a:prstGeom>
          <a:noFill/>
        </p:spPr>
        <p:txBody>
          <a:bodyPr wrap="square" rtlCol="0">
            <a:spAutoFit/>
          </a:bodyPr>
          <a:lstStyle/>
          <a:p>
            <a:r>
              <a:rPr lang="en-US" dirty="0"/>
              <a:t>Each day</a:t>
            </a:r>
          </a:p>
          <a:p>
            <a:pPr marL="285750" indent="-285750">
              <a:buFont typeface="Arial" panose="020B0604020202020204" pitchFamily="34" charset="0"/>
              <a:buChar char="•"/>
            </a:pPr>
            <a:r>
              <a:rPr lang="en-US" dirty="0"/>
              <a:t>4% of the dorm residents became infected with the cold</a:t>
            </a:r>
          </a:p>
          <a:p>
            <a:pPr marL="285750" indent="-285750">
              <a:buFont typeface="Arial" panose="020B0604020202020204" pitchFamily="34" charset="0"/>
              <a:buChar char="•"/>
            </a:pPr>
            <a:r>
              <a:rPr lang="en-US" dirty="0"/>
              <a:t>20% recovered from their cold and became susceptible again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91000"/>
            <a:ext cx="44100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1" y="5257800"/>
            <a:ext cx="8534399" cy="646331"/>
          </a:xfrm>
          <a:prstGeom prst="rect">
            <a:avLst/>
          </a:prstGeom>
          <a:noFill/>
        </p:spPr>
        <p:txBody>
          <a:bodyPr wrap="square" rtlCol="0">
            <a:spAutoFit/>
          </a:bodyPr>
          <a:lstStyle/>
          <a:p>
            <a:r>
              <a:rPr lang="en-US" dirty="0"/>
              <a:t>If recovery provides immunity for 1 year, how can the model be modified to account for this?</a:t>
            </a:r>
          </a:p>
        </p:txBody>
      </p:sp>
    </p:spTree>
    <p:extLst>
      <p:ext uri="{BB962C8B-B14F-4D97-AF65-F5344CB8AC3E}">
        <p14:creationId xmlns:p14="http://schemas.microsoft.com/office/powerpoint/2010/main" val="114958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Algebra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626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Matrix Addition</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7242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9" y="1219200"/>
            <a:ext cx="76581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3058180"/>
            <a:ext cx="8458199" cy="523220"/>
          </a:xfrm>
          <a:prstGeom prst="rect">
            <a:avLst/>
          </a:prstGeom>
          <a:noFill/>
        </p:spPr>
        <p:txBody>
          <a:bodyPr wrap="square" rtlCol="0">
            <a:spAutoFit/>
          </a:bodyPr>
          <a:lstStyle/>
          <a:p>
            <a:r>
              <a:rPr lang="en-US" sz="2800" b="1" dirty="0"/>
              <a:t>Matrix Scalar Multiplication</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24250"/>
            <a:ext cx="54483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7" y="3886200"/>
            <a:ext cx="45624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4" y="6172200"/>
            <a:ext cx="20002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4800" y="5648980"/>
            <a:ext cx="8458199" cy="523220"/>
          </a:xfrm>
          <a:prstGeom prst="rect">
            <a:avLst/>
          </a:prstGeom>
          <a:noFill/>
        </p:spPr>
        <p:txBody>
          <a:bodyPr wrap="square" rtlCol="0">
            <a:spAutoFit/>
          </a:bodyPr>
          <a:lstStyle/>
          <a:p>
            <a:r>
              <a:rPr lang="en-US" sz="2800" b="1" dirty="0"/>
              <a:t>Matrix Subtraction</a:t>
            </a:r>
          </a:p>
        </p:txBody>
      </p:sp>
    </p:spTree>
    <p:extLst>
      <p:ext uri="{BB962C8B-B14F-4D97-AF65-F5344CB8AC3E}">
        <p14:creationId xmlns:p14="http://schemas.microsoft.com/office/powerpoint/2010/main" val="41991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7" y="990600"/>
            <a:ext cx="90868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4096472"/>
            <a:ext cx="8458199" cy="523220"/>
          </a:xfrm>
          <a:prstGeom prst="rect">
            <a:avLst/>
          </a:prstGeom>
          <a:noFill/>
        </p:spPr>
        <p:txBody>
          <a:bodyPr wrap="square" rtlCol="0">
            <a:spAutoFit/>
          </a:bodyPr>
          <a:lstStyle/>
          <a:p>
            <a:r>
              <a:rPr lang="en-US" sz="2800" b="1" dirty="0"/>
              <a:t>Example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98134"/>
            <a:ext cx="517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533400" y="5917334"/>
                <a:ext cx="7543800" cy="483466"/>
              </a:xfrm>
              <a:prstGeom prst="rect">
                <a:avLst/>
              </a:prstGeom>
              <a:noFill/>
            </p:spPr>
            <p:txBody>
              <a:bodyPr wrap="square" rtlCol="0">
                <a:spAutoFit/>
              </a:bodyPr>
              <a:lstStyle/>
              <a:p>
                <a:r>
                  <a:rPr lang="en-US" dirty="0"/>
                  <a:t>Find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m:rPr>
                        <m:nor/>
                      </m:rPr>
                      <a:rPr lang="en-US" b="1" i="0" smtClean="0">
                        <a:latin typeface="Cambria Math"/>
                      </a:rPr>
                      <m:t>A</m:t>
                    </m:r>
                    <m:r>
                      <a:rPr lang="en-US" b="0" i="1" smtClean="0">
                        <a:latin typeface="Cambria Math"/>
                      </a:rPr>
                      <m:t>+</m:t>
                    </m:r>
                    <m:r>
                      <m:rPr>
                        <m:nor/>
                      </m:rPr>
                      <a:rPr lang="en-US" b="1" i="0" smtClean="0">
                        <a:latin typeface="Cambria Math"/>
                      </a:rPr>
                      <m:t>M</m:t>
                    </m:r>
                  </m:oMath>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5917334"/>
                <a:ext cx="7543800" cy="483466"/>
              </a:xfrm>
              <a:prstGeom prst="rect">
                <a:avLst/>
              </a:prstGeom>
              <a:blipFill rotWithShape="1">
                <a:blip r:embed="rId4"/>
                <a:stretch>
                  <a:fillRect l="-728" b="-8861"/>
                </a:stretch>
              </a:blipFill>
            </p:spPr>
            <p:txBody>
              <a:bodyPr/>
              <a:lstStyle/>
              <a:p>
                <a:r>
                  <a:rPr lang="en-US">
                    <a:noFill/>
                  </a:rPr>
                  <a:t> </a:t>
                </a:r>
              </a:p>
            </p:txBody>
          </p:sp>
        </mc:Fallback>
      </mc:AlternateContent>
    </p:spTree>
    <p:extLst>
      <p:ext uri="{BB962C8B-B14F-4D97-AF65-F5344CB8AC3E}">
        <p14:creationId xmlns:p14="http://schemas.microsoft.com/office/powerpoint/2010/main" val="3575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97" b="444"/>
          <a:stretch/>
        </p:blipFill>
        <p:spPr>
          <a:xfrm>
            <a:off x="757646" y="197224"/>
            <a:ext cx="3626051" cy="6427694"/>
          </a:xfrm>
          <a:prstGeom prst="rect">
            <a:avLst/>
          </a:prstGeom>
        </p:spPr>
      </p:pic>
      <p:sp>
        <p:nvSpPr>
          <p:cNvPr id="12" name="TextBox 11"/>
          <p:cNvSpPr txBox="1"/>
          <p:nvPr/>
        </p:nvSpPr>
        <p:spPr>
          <a:xfrm>
            <a:off x="4648200" y="164968"/>
            <a:ext cx="4286250" cy="5016758"/>
          </a:xfrm>
          <a:prstGeom prst="rect">
            <a:avLst/>
          </a:prstGeom>
          <a:noFill/>
        </p:spPr>
        <p:txBody>
          <a:bodyPr wrap="square" rtlCol="0">
            <a:spAutoFit/>
          </a:bodyPr>
          <a:lstStyle/>
          <a:p>
            <a:r>
              <a:rPr lang="en-US" sz="3200" dirty="0"/>
              <a:t>Image of Amazon Park in</a:t>
            </a:r>
          </a:p>
          <a:p>
            <a:r>
              <a:rPr lang="en-US" sz="3200" dirty="0"/>
              <a:t>Eugene, OR</a:t>
            </a:r>
          </a:p>
          <a:p>
            <a:endParaRPr lang="en-US" sz="3200" dirty="0"/>
          </a:p>
          <a:p>
            <a:r>
              <a:rPr lang="en-US" sz="3200" dirty="0"/>
              <a:t>Different Types of </a:t>
            </a:r>
          </a:p>
          <a:p>
            <a:r>
              <a:rPr lang="en-US" sz="3200" dirty="0"/>
              <a:t>Landscapes:</a:t>
            </a:r>
          </a:p>
          <a:p>
            <a:endParaRPr lang="en-US" sz="3200" dirty="0"/>
          </a:p>
          <a:p>
            <a:pPr marL="457200" indent="-457200">
              <a:buFont typeface="Arial" panose="020B0604020202020204" pitchFamily="34" charset="0"/>
              <a:buChar char="•"/>
            </a:pPr>
            <a:r>
              <a:rPr lang="en-US" sz="3200" dirty="0"/>
              <a:t>Farmland</a:t>
            </a:r>
          </a:p>
          <a:p>
            <a:pPr marL="457200" indent="-457200">
              <a:buFont typeface="Arial" panose="020B0604020202020204" pitchFamily="34" charset="0"/>
              <a:buChar char="•"/>
            </a:pPr>
            <a:r>
              <a:rPr lang="en-US" sz="3200" dirty="0"/>
              <a:t>Forest</a:t>
            </a:r>
          </a:p>
          <a:p>
            <a:pPr marL="457200" indent="-457200">
              <a:buFont typeface="Arial" panose="020B0604020202020204" pitchFamily="34" charset="0"/>
              <a:buChar char="•"/>
            </a:pPr>
            <a:r>
              <a:rPr lang="en-US" sz="3200" dirty="0"/>
              <a:t>Industrial</a:t>
            </a:r>
          </a:p>
          <a:p>
            <a:pPr marL="457200" indent="-457200">
              <a:buFont typeface="Arial" panose="020B0604020202020204" pitchFamily="34" charset="0"/>
              <a:buChar char="•"/>
            </a:pPr>
            <a:r>
              <a:rPr lang="en-US" sz="3200" dirty="0"/>
              <a:t>Residential</a:t>
            </a:r>
          </a:p>
        </p:txBody>
      </p:sp>
    </p:spTree>
    <p:extLst>
      <p:ext uri="{BB962C8B-B14F-4D97-AF65-F5344CB8AC3E}">
        <p14:creationId xmlns:p14="http://schemas.microsoft.com/office/powerpoint/2010/main" val="274670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Close-form Solution &amp; Matrix Multiplication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424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4800" y="465138"/>
                <a:ext cx="8458199" cy="1354217"/>
              </a:xfrm>
              <a:prstGeom prst="rect">
                <a:avLst/>
              </a:prstGeom>
              <a:noFill/>
            </p:spPr>
            <p:txBody>
              <a:bodyPr wrap="square" rtlCol="0">
                <a:spAutoFit/>
              </a:bodyPr>
              <a:lstStyle/>
              <a:p>
                <a:r>
                  <a:rPr lang="en-US" sz="2800" b="1" dirty="0"/>
                  <a:t>Matrix Model</a:t>
                </a:r>
              </a:p>
              <a:p>
                <a:endParaRPr lang="en-US" dirty="0"/>
              </a:p>
              <a:p>
                <a:r>
                  <a:rPr lang="en-US" dirty="0"/>
                  <a:t>Let </a:t>
                </a:r>
                <a14:m>
                  <m:oMath xmlns:m="http://schemas.openxmlformats.org/officeDocument/2006/math">
                    <m:r>
                      <a:rPr lang="en-US" b="1" i="1" dirty="0" smtClean="0">
                        <a:latin typeface="Cambria Math"/>
                      </a:rPr>
                      <m:t>𝑨</m:t>
                    </m:r>
                  </m:oMath>
                </a14:m>
                <a:r>
                  <a:rPr lang="en-US" dirty="0"/>
                  <a:t> be a transfer matrix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𝑣</m:t>
                        </m:r>
                      </m:e>
                    </m:acc>
                    <m:d>
                      <m:dPr>
                        <m:ctrlPr>
                          <a:rPr lang="en-US" b="0" i="1" smtClean="0">
                            <a:latin typeface="Cambria Math" panose="02040503050406030204" pitchFamily="18" charset="0"/>
                          </a:rPr>
                        </m:ctrlPr>
                      </m:dPr>
                      <m:e>
                        <m:r>
                          <a:rPr lang="en-US" b="0" i="1" smtClean="0">
                            <a:latin typeface="Cambria Math"/>
                          </a:rPr>
                          <m:t>𝑡</m:t>
                        </m:r>
                      </m:e>
                    </m:d>
                  </m:oMath>
                </a14:m>
                <a:r>
                  <a:rPr lang="en-US" dirty="0"/>
                  <a:t> represent the composition of the population or landscape at time </a:t>
                </a:r>
                <a14:m>
                  <m:oMath xmlns:m="http://schemas.openxmlformats.org/officeDocument/2006/math">
                    <m:r>
                      <a:rPr lang="en-US" i="1" dirty="0" smtClean="0">
                        <a:latin typeface="Cambria Math"/>
                      </a:rPr>
                      <m:t>𝑡</m:t>
                    </m:r>
                  </m:oMath>
                </a14:m>
                <a:r>
                  <a:rPr lang="en-US"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304800" y="465138"/>
                <a:ext cx="8458199" cy="1354217"/>
              </a:xfrm>
              <a:prstGeom prst="rect">
                <a:avLst/>
              </a:prstGeom>
              <a:blipFill rotWithShape="1">
                <a:blip r:embed="rId2"/>
                <a:stretch>
                  <a:fillRect l="-1442" t="-4054" b="-6306"/>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67000"/>
            <a:ext cx="14668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19748"/>
            <a:ext cx="37242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100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Matrix Multiplication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7659"/>
            <a:ext cx="53721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bodinee\Documents\My Dropbox\Teaching\Math 214 - Discrete Mathematical Modeling\Reference Readings\figures\MatrixMult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062" y="1600199"/>
            <a:ext cx="5669938" cy="4981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24200"/>
            <a:ext cx="2286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Matrix Multiplication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7659"/>
            <a:ext cx="53721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4" y="3248025"/>
            <a:ext cx="90868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26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smtClean="0"/>
              <a:t>Transpose of a Matrix</a:t>
            </a:r>
            <a:endParaRPr lang="en-US" sz="2800" b="1" dirty="0"/>
          </a:p>
        </p:txBody>
      </p:sp>
      <p:sp>
        <p:nvSpPr>
          <p:cNvPr id="2" name="TextBox 1"/>
          <p:cNvSpPr txBox="1"/>
          <p:nvPr/>
        </p:nvSpPr>
        <p:spPr>
          <a:xfrm>
            <a:off x="304801" y="1076325"/>
            <a:ext cx="8591550" cy="646331"/>
          </a:xfrm>
          <a:prstGeom prst="rect">
            <a:avLst/>
          </a:prstGeom>
          <a:noFill/>
        </p:spPr>
        <p:txBody>
          <a:bodyPr wrap="square" rtlCol="0">
            <a:spAutoFit/>
          </a:bodyPr>
          <a:lstStyle/>
          <a:p>
            <a:r>
              <a:rPr lang="en-US" dirty="0" smtClean="0"/>
              <a:t>If you take the transpose of a matrix, each row becomes a column, and each column becomes a row. Specifically, row 1 becomes column 1, row 2 becomes column 2, etc.</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04800" y="2058122"/>
                <a:ext cx="8458199" cy="523220"/>
              </a:xfrm>
              <a:prstGeom prst="rect">
                <a:avLst/>
              </a:prstGeom>
              <a:noFill/>
            </p:spPr>
            <p:txBody>
              <a:bodyPr wrap="square" rtlCol="0">
                <a:spAutoFit/>
              </a:bodyPr>
              <a:lstStyle/>
              <a:p>
                <a:r>
                  <a:rPr lang="en-US" sz="2800" b="1" dirty="0" smtClean="0"/>
                  <a:t>Example  </a:t>
                </a:r>
                <a:r>
                  <a:rPr lang="en-US" dirty="0" smtClean="0"/>
                  <a:t>What are the transposes of </a:t>
                </a:r>
                <a14:m>
                  <m:oMath xmlns:m="http://schemas.openxmlformats.org/officeDocument/2006/math">
                    <m:r>
                      <a:rPr lang="en-US" b="1" i="0" smtClean="0">
                        <a:latin typeface="Cambria Math" panose="02040503050406030204" pitchFamily="18" charset="0"/>
                      </a:rPr>
                      <m:t>𝐀</m:t>
                    </m:r>
                  </m:oMath>
                </a14:m>
                <a:r>
                  <a:rPr lang="en-US" dirty="0" smtClean="0"/>
                  <a:t> and </a:t>
                </a:r>
                <a14:m>
                  <m:oMath xmlns:m="http://schemas.openxmlformats.org/officeDocument/2006/math">
                    <m:r>
                      <a:rPr lang="en-US" b="1" i="0" smtClean="0">
                        <a:latin typeface="Cambria Math" panose="02040503050406030204" pitchFamily="18" charset="0"/>
                      </a:rPr>
                      <m:t>𝐌</m:t>
                    </m:r>
                  </m:oMath>
                </a14:m>
                <a:r>
                  <a:rPr lang="en-US" dirty="0" smtClean="0"/>
                  <a: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2058122"/>
                <a:ext cx="8458199" cy="523220"/>
              </a:xfrm>
              <a:prstGeom prst="rect">
                <a:avLst/>
              </a:prstGeom>
              <a:blipFill>
                <a:blip r:embed="rId2"/>
                <a:stretch>
                  <a:fillRect l="-1442" t="-11765" b="-34118"/>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59784"/>
            <a:ext cx="517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2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17159"/>
            <a:ext cx="517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61925"/>
            <a:ext cx="90868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52387" y="3797522"/>
                <a:ext cx="9020175" cy="523220"/>
              </a:xfrm>
              <a:prstGeom prst="rect">
                <a:avLst/>
              </a:prstGeom>
              <a:noFill/>
            </p:spPr>
            <p:txBody>
              <a:bodyPr wrap="square" rtlCol="0">
                <a:spAutoFit/>
              </a:bodyPr>
              <a:lstStyle/>
              <a:p>
                <a:r>
                  <a:rPr lang="en-US" sz="2800" b="1" dirty="0" smtClean="0"/>
                  <a:t>Example  </a:t>
                </a:r>
                <a:r>
                  <a:rPr lang="en-US" dirty="0" smtClean="0"/>
                  <a:t>Which of the following products exists?  (a) </a:t>
                </a:r>
                <a14:m>
                  <m:oMath xmlns:m="http://schemas.openxmlformats.org/officeDocument/2006/math">
                    <m:r>
                      <a:rPr lang="en-US" b="1" i="0" smtClean="0">
                        <a:latin typeface="Cambria Math" panose="02040503050406030204" pitchFamily="18" charset="0"/>
                      </a:rPr>
                      <m:t>𝐀𝐌</m:t>
                    </m:r>
                  </m:oMath>
                </a14:m>
                <a:r>
                  <a:rPr lang="en-US" dirty="0" smtClean="0"/>
                  <a:t>,  (b) </a:t>
                </a:r>
                <a14:m>
                  <m:oMath xmlns:m="http://schemas.openxmlformats.org/officeDocument/2006/math">
                    <m:r>
                      <a:rPr lang="en-US" b="1" i="0" smtClean="0">
                        <a:latin typeface="Cambria Math" panose="02040503050406030204" pitchFamily="18" charset="0"/>
                      </a:rPr>
                      <m:t>𝐌𝐀</m:t>
                    </m:r>
                  </m:oMath>
                </a14:m>
                <a:r>
                  <a:rPr lang="en-US" dirty="0" smtClean="0"/>
                  <a:t>,  (c)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𝐀</m:t>
                        </m:r>
                      </m:e>
                      <m:sup>
                        <m:r>
                          <a:rPr lang="en-US" b="0" i="1" smtClean="0">
                            <a:latin typeface="Cambria Math" panose="02040503050406030204" pitchFamily="18" charset="0"/>
                          </a:rPr>
                          <m:t>𝑇</m:t>
                        </m:r>
                      </m:sup>
                    </m:sSup>
                    <m:r>
                      <a:rPr lang="en-US" b="1" i="0" smtClean="0">
                        <a:latin typeface="Cambria Math" panose="02040503050406030204" pitchFamily="18" charset="0"/>
                      </a:rPr>
                      <m:t>𝐌</m:t>
                    </m:r>
                  </m:oMath>
                </a14:m>
                <a:r>
                  <a:rPr lang="en-US" dirty="0" smtClean="0"/>
                  <a:t>,  (d) </a:t>
                </a:r>
                <a14:m>
                  <m:oMath xmlns:m="http://schemas.openxmlformats.org/officeDocument/2006/math">
                    <m:r>
                      <a:rPr lang="en-US" b="1" i="0" smtClean="0">
                        <a:latin typeface="Cambria Math" panose="02040503050406030204" pitchFamily="18" charset="0"/>
                      </a:rPr>
                      <m:t>𝐀</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𝐌</m:t>
                        </m:r>
                      </m:e>
                      <m:sup>
                        <m:r>
                          <a:rPr lang="en-US" b="0" i="1" smtClean="0">
                            <a:latin typeface="Cambria Math" panose="02040503050406030204" pitchFamily="18" charset="0"/>
                          </a:rPr>
                          <m:t>𝑇</m:t>
                        </m:r>
                      </m:sup>
                    </m:sSup>
                  </m:oMath>
                </a14:m>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2387" y="3797522"/>
                <a:ext cx="9020175" cy="523220"/>
              </a:xfrm>
              <a:prstGeom prst="rect">
                <a:avLst/>
              </a:prstGeom>
              <a:blipFill>
                <a:blip r:embed="rId4"/>
                <a:stretch>
                  <a:fillRect l="-1420"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4653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Dynamics &amp; Equilibrium Structure</a:t>
            </a:r>
          </a:p>
        </p:txBody>
      </p:sp>
      <p:sp>
        <p:nvSpPr>
          <p:cNvPr id="3" name="Text Placeholder 2"/>
          <p:cNvSpPr>
            <a:spLocks noGrp="1"/>
          </p:cNvSpPr>
          <p:nvPr>
            <p:ph type="body" idx="1"/>
          </p:nvPr>
        </p:nvSpPr>
        <p:spPr/>
        <p:txBody>
          <a:bodyPr/>
          <a:lstStyle/>
          <a:p>
            <a:r>
              <a:rPr lang="en-US" dirty="0"/>
              <a:t>A Few Examples</a:t>
            </a:r>
          </a:p>
        </p:txBody>
      </p:sp>
    </p:spTree>
    <p:extLst>
      <p:ext uri="{BB962C8B-B14F-4D97-AF65-F5344CB8AC3E}">
        <p14:creationId xmlns:p14="http://schemas.microsoft.com/office/powerpoint/2010/main" val="4204642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rology.wisc.edu/virusworld/PS10/rhi_rhinovirus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
            <a:ext cx="41987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Epidemic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4190999" cy="2862322"/>
              </a:xfrm>
              <a:prstGeom prst="rect">
                <a:avLst/>
              </a:prstGeom>
              <a:noFill/>
            </p:spPr>
            <p:txBody>
              <a:bodyPr wrap="square" rtlCol="0">
                <a:spAutoFit/>
              </a:bodyPr>
              <a:lstStyle/>
              <a:p>
                <a:r>
                  <a:rPr lang="en-US" i="1" dirty="0"/>
                  <a:t>Rhinovirus </a:t>
                </a:r>
                <a:r>
                  <a:rPr lang="en-US" dirty="0"/>
                  <a:t>is the virus which causes the common cold. Suppose your dorm is having a “Rhinovirus epidemic”. During the epidemic, individuals are either</a:t>
                </a:r>
              </a:p>
              <a:p>
                <a:pPr marL="285750" indent="-285750">
                  <a:buFont typeface="Arial" panose="020B0604020202020204" pitchFamily="34" charset="0"/>
                  <a:buChar char="•"/>
                </a:pPr>
                <a:r>
                  <a:rPr lang="en-US" dirty="0"/>
                  <a:t>Susceptible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𝑆</m:t>
                        </m:r>
                      </m:e>
                    </m:d>
                  </m:oMath>
                </a14:m>
                <a:endParaRPr lang="en-US" dirty="0"/>
              </a:p>
              <a:p>
                <a:pPr marL="285750" indent="-285750">
                  <a:buFont typeface="Arial" panose="020B0604020202020204" pitchFamily="34" charset="0"/>
                  <a:buChar char="•"/>
                </a:pPr>
                <a:r>
                  <a:rPr lang="en-US" dirty="0"/>
                  <a:t>Infected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𝐼</m:t>
                        </m:r>
                      </m:e>
                    </m:d>
                  </m:oMath>
                </a14:m>
                <a:endParaRPr lang="en-US" dirty="0" smtClean="0"/>
              </a:p>
              <a:p>
                <a:pPr marL="285750" indent="-285750">
                  <a:buFont typeface="Arial" panose="020B0604020202020204" pitchFamily="34" charset="0"/>
                  <a:buChar char="•"/>
                </a:pPr>
                <a:endParaRPr lang="en-US" dirty="0"/>
              </a:p>
              <a:p>
                <a:r>
                  <a:rPr lang="en-US" dirty="0" smtClean="0">
                    <a:solidFill>
                      <a:srgbClr val="A40000"/>
                    </a:solidFill>
                  </a:rPr>
                  <a:t>What is the equilibrium point of the corresponding system of difference equations?</a:t>
                </a:r>
                <a:endParaRPr lang="en-US" dirty="0">
                  <a:solidFill>
                    <a:srgbClr val="A4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4190999" cy="2862322"/>
              </a:xfrm>
              <a:prstGeom prst="rect">
                <a:avLst/>
              </a:prstGeom>
              <a:blipFill>
                <a:blip r:embed="rId3"/>
                <a:stretch>
                  <a:fillRect l="-1163" t="-1064" r="-1599" b="-2340"/>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764" y="3516694"/>
            <a:ext cx="44100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2400300" y="4369036"/>
            <a:ext cx="4374539" cy="108374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77516" y="5861785"/>
                <a:ext cx="8258476" cy="369332"/>
              </a:xfrm>
              <a:prstGeom prst="rect">
                <a:avLst/>
              </a:prstGeom>
              <a:noFill/>
            </p:spPr>
            <p:txBody>
              <a:bodyPr wrap="square" rtlCol="0">
                <a:spAutoFit/>
              </a:bodyPr>
              <a:lstStyle/>
              <a:p>
                <a:r>
                  <a:rPr lang="en-US" dirty="0" smtClean="0"/>
                  <a:t>If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and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represent proportions of the total population, then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=1</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77516" y="5861785"/>
                <a:ext cx="8258476" cy="369332"/>
              </a:xfrm>
              <a:prstGeom prst="rect">
                <a:avLst/>
              </a:prstGeom>
              <a:blipFill>
                <a:blip r:embed="rId6"/>
                <a:stretch>
                  <a:fillRect l="-665"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28353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7538" y="1733181"/>
            <a:ext cx="1676400" cy="2143125"/>
          </a:xfrm>
          <a:prstGeom prst="rect">
            <a:avLst/>
          </a:prstGeom>
        </p:spPr>
      </p:pic>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Long-term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8381999" cy="369332"/>
              </a:xfrm>
              <a:prstGeom prst="rect">
                <a:avLst/>
              </a:prstGeom>
              <a:noFill/>
            </p:spPr>
            <p:txBody>
              <a:bodyPr wrap="square" rtlCol="0">
                <a:spAutoFit/>
              </a:bodyPr>
              <a:lstStyle/>
              <a:p>
                <a:r>
                  <a:rPr lang="en-US" dirty="0" smtClean="0"/>
                  <a:t>The vector </a:t>
                </a:r>
                <a14:m>
                  <m:oMath xmlns:m="http://schemas.openxmlformats.org/officeDocument/2006/math">
                    <m:sSup>
                      <m:sSupPr>
                        <m:ctrlPr>
                          <a:rPr lang="en-US" b="0" i="1" smtClean="0">
                            <a:latin typeface="Cambria Math" panose="02040503050406030204" pitchFamily="18" charset="0"/>
                          </a:rPr>
                        </m:ctrlPr>
                      </m:sSupPr>
                      <m:e>
                        <m:r>
                          <m:rPr>
                            <m:nor/>
                          </m:rPr>
                          <a:rPr lang="en-US" b="1" i="0" smtClean="0">
                            <a:latin typeface="Cambria Math" panose="02040503050406030204" pitchFamily="18" charset="0"/>
                          </a:rPr>
                          <m:t>v</m:t>
                        </m:r>
                      </m:e>
                      <m:sup>
                        <m:r>
                          <a:rPr lang="en-US" b="0" i="1" smtClean="0">
                            <a:latin typeface="Cambria Math" panose="02040503050406030204" pitchFamily="18" charset="0"/>
                          </a:rPr>
                          <m:t>∗</m:t>
                        </m:r>
                      </m:sup>
                    </m:sSup>
                  </m:oMath>
                </a14:m>
                <a:r>
                  <a:rPr lang="en-US" dirty="0"/>
                  <a:t>that satisfies the equation </a:t>
                </a:r>
                <a14:m>
                  <m:oMath xmlns:m="http://schemas.openxmlformats.org/officeDocument/2006/math">
                    <m:sSup>
                      <m:sSupPr>
                        <m:ctrlPr>
                          <a:rPr lang="en-US" i="1" smtClean="0">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r>
                      <a:rPr lang="en-US" b="0" i="1" smtClean="0">
                        <a:latin typeface="Cambria Math" panose="02040503050406030204" pitchFamily="18" charset="0"/>
                      </a:rPr>
                      <m:t>=</m:t>
                    </m:r>
                    <m:r>
                      <m:rPr>
                        <m:nor/>
                      </m:rPr>
                      <a:rPr lang="en-US" b="1" i="0" smtClean="0">
                        <a:latin typeface="Cambria Math" panose="02040503050406030204" pitchFamily="18" charset="0"/>
                      </a:rPr>
                      <m:t>A</m:t>
                    </m:r>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is called an </a:t>
                </a:r>
                <a:r>
                  <a:rPr lang="en-US" u="sng" dirty="0"/>
                  <a:t>eigenvector</a:t>
                </a:r>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8381999" cy="369332"/>
              </a:xfrm>
              <a:prstGeom prst="rect">
                <a:avLst/>
              </a:prstGeom>
              <a:blipFill>
                <a:blip r:embed="rId3"/>
                <a:stretch>
                  <a:fillRect l="-582" t="-8197" b="-24590"/>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253887" y="1560731"/>
            <a:ext cx="5238750" cy="24098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07737" y="4267194"/>
                <a:ext cx="8381999" cy="1754326"/>
              </a:xfrm>
              <a:prstGeom prst="rect">
                <a:avLst/>
              </a:prstGeom>
              <a:noFill/>
            </p:spPr>
            <p:txBody>
              <a:bodyPr wrap="square" rtlCol="0">
                <a:spAutoFit/>
              </a:bodyPr>
              <a:lstStyle/>
              <a:p>
                <a:r>
                  <a:rPr lang="en-US" dirty="0"/>
                  <a:t>When the vector </a:t>
                </a:r>
                <a14:m>
                  <m:oMath xmlns:m="http://schemas.openxmlformats.org/officeDocument/2006/math">
                    <m:sSup>
                      <m:sSupPr>
                        <m:ctrlPr>
                          <a:rPr lang="en-US" b="0" i="1" smtClean="0">
                            <a:latin typeface="Cambria Math" panose="02040503050406030204" pitchFamily="18" charset="0"/>
                          </a:rPr>
                        </m:ctrlPr>
                      </m:sSupPr>
                      <m:e>
                        <m:r>
                          <m:rPr>
                            <m:nor/>
                          </m:rPr>
                          <a:rPr lang="en-US" b="1" i="0" smtClean="0">
                            <a:latin typeface="Cambria Math" panose="02040503050406030204" pitchFamily="18" charset="0"/>
                          </a:rPr>
                          <m:t>v</m:t>
                        </m:r>
                      </m:e>
                      <m:sup>
                        <m:r>
                          <a:rPr lang="en-US" b="0" i="1" smtClean="0">
                            <a:latin typeface="Cambria Math" panose="02040503050406030204" pitchFamily="18" charset="0"/>
                          </a:rPr>
                          <m:t>∗</m:t>
                        </m:r>
                      </m:sup>
                    </m:sSup>
                  </m:oMath>
                </a14:m>
                <a:r>
                  <a:rPr lang="en-US" dirty="0"/>
                  <a:t> is scaled such that the elements of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sum to 1, we refer to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as a </a:t>
                </a:r>
                <a:r>
                  <a:rPr lang="en-US" u="sng" dirty="0"/>
                  <a:t>normalized eigenvector</a:t>
                </a:r>
                <a:r>
                  <a:rPr lang="en-US" dirty="0"/>
                  <a:t>.</a:t>
                </a:r>
              </a:p>
              <a:p>
                <a:endParaRPr lang="en-US" dirty="0"/>
              </a:p>
              <a:p>
                <a:endParaRPr lang="en-US" dirty="0"/>
              </a:p>
              <a:p>
                <a:r>
                  <a:rPr lang="en-US" dirty="0"/>
                  <a:t>There are infinitely many eigenvectors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that satisfy the equation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r>
                      <a:rPr lang="en-US" i="1">
                        <a:latin typeface="Cambria Math" panose="02040503050406030204" pitchFamily="18" charset="0"/>
                      </a:rPr>
                      <m:t>=</m:t>
                    </m:r>
                    <m:r>
                      <m:rPr>
                        <m:nor/>
                      </m:rPr>
                      <a:rPr lang="en-US" b="1">
                        <a:latin typeface="Cambria Math" panose="02040503050406030204" pitchFamily="18" charset="0"/>
                      </a:rPr>
                      <m:t>A</m:t>
                    </m:r>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but there is only one normalized eigenvector that satisfies </a:t>
                </a:r>
                <a:r>
                  <a:rPr lang="en-US"/>
                  <a:t>this equation.</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7737" y="4267194"/>
                <a:ext cx="8381999" cy="1754326"/>
              </a:xfrm>
              <a:prstGeom prst="rect">
                <a:avLst/>
              </a:prstGeom>
              <a:blipFill>
                <a:blip r:embed="rId5"/>
                <a:stretch>
                  <a:fillRect l="-582"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290366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4267199" cy="523220"/>
          </a:xfrm>
          <a:prstGeom prst="rect">
            <a:avLst/>
          </a:prstGeom>
          <a:noFill/>
        </p:spPr>
        <p:txBody>
          <a:bodyPr wrap="square" rtlCol="0">
            <a:spAutoFit/>
          </a:bodyPr>
          <a:lstStyle/>
          <a:p>
            <a:r>
              <a:rPr lang="en-US" sz="2800" b="1" dirty="0"/>
              <a:t>Aquatic Succession</a:t>
            </a:r>
          </a:p>
        </p:txBody>
      </p:sp>
      <p:pic>
        <p:nvPicPr>
          <p:cNvPr id="3074" name="Picture 2" descr="C:\Users\bodinee\Documents\My Dropbox\Teaching\Math 214 - Discrete Mathematical Modeling\Reference Readings\figures\AquaticSuccess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086" y="266700"/>
            <a:ext cx="4176313" cy="6286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56" y="4372954"/>
            <a:ext cx="7753350" cy="828675"/>
          </a:xfrm>
          <a:prstGeom prst="rect">
            <a:avLst/>
          </a:prstGeom>
          <a:noFill/>
          <a:ln w="31750">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665" y="751820"/>
            <a:ext cx="29146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7" y="2867187"/>
            <a:ext cx="31337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4" y="5439099"/>
            <a:ext cx="27241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8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97" b="444"/>
          <a:stretch/>
        </p:blipFill>
        <p:spPr>
          <a:xfrm>
            <a:off x="757646" y="197224"/>
            <a:ext cx="3626051" cy="6427694"/>
          </a:xfrm>
          <a:prstGeom prst="rect">
            <a:avLst/>
          </a:prstGeom>
        </p:spPr>
      </p:pic>
      <p:grpSp>
        <p:nvGrpSpPr>
          <p:cNvPr id="4" name="Group 3"/>
          <p:cNvGrpSpPr/>
          <p:nvPr/>
        </p:nvGrpSpPr>
        <p:grpSpPr>
          <a:xfrm>
            <a:off x="757645" y="213440"/>
            <a:ext cx="3626051" cy="6411477"/>
            <a:chOff x="243940" y="214122"/>
            <a:chExt cx="1676450" cy="2924556"/>
          </a:xfrm>
        </p:grpSpPr>
        <p:cxnSp>
          <p:nvCxnSpPr>
            <p:cNvPr id="5" name="Straight Connector 4"/>
            <p:cNvCxnSpPr/>
            <p:nvPr/>
          </p:nvCxnSpPr>
          <p:spPr>
            <a:xfrm>
              <a:off x="1066800" y="222662"/>
              <a:ext cx="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3940" y="781638"/>
              <a:ext cx="1672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940" y="1371600"/>
              <a:ext cx="1672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2000838"/>
              <a:ext cx="1672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940" y="2581373"/>
              <a:ext cx="1672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4648200" y="164968"/>
            <a:ext cx="4286250" cy="5016758"/>
          </a:xfrm>
          <a:prstGeom prst="rect">
            <a:avLst/>
          </a:prstGeom>
          <a:noFill/>
        </p:spPr>
        <p:txBody>
          <a:bodyPr wrap="square" rtlCol="0">
            <a:spAutoFit/>
          </a:bodyPr>
          <a:lstStyle/>
          <a:p>
            <a:r>
              <a:rPr lang="en-US" sz="3200" dirty="0"/>
              <a:t>Image of Amazon Park in</a:t>
            </a:r>
          </a:p>
          <a:p>
            <a:r>
              <a:rPr lang="en-US" sz="3200" dirty="0"/>
              <a:t>Eugene, OR</a:t>
            </a:r>
          </a:p>
          <a:p>
            <a:endParaRPr lang="en-US" sz="3200" dirty="0"/>
          </a:p>
          <a:p>
            <a:r>
              <a:rPr lang="en-US" sz="3200" dirty="0"/>
              <a:t>Different Types of </a:t>
            </a:r>
          </a:p>
          <a:p>
            <a:r>
              <a:rPr lang="en-US" sz="3200" dirty="0"/>
              <a:t>Landscapes:</a:t>
            </a:r>
          </a:p>
          <a:p>
            <a:endParaRPr lang="en-US" sz="3200" dirty="0"/>
          </a:p>
          <a:p>
            <a:pPr marL="457200" indent="-457200">
              <a:buFont typeface="Arial" panose="020B0604020202020204" pitchFamily="34" charset="0"/>
              <a:buChar char="•"/>
            </a:pPr>
            <a:r>
              <a:rPr lang="en-US" sz="3200" dirty="0"/>
              <a:t>Farmland</a:t>
            </a:r>
          </a:p>
          <a:p>
            <a:pPr marL="457200" indent="-457200">
              <a:buFont typeface="Arial" panose="020B0604020202020204" pitchFamily="34" charset="0"/>
              <a:buChar char="•"/>
            </a:pPr>
            <a:r>
              <a:rPr lang="en-US" sz="3200" dirty="0"/>
              <a:t>Forest</a:t>
            </a:r>
          </a:p>
          <a:p>
            <a:pPr marL="457200" indent="-457200">
              <a:buFont typeface="Arial" panose="020B0604020202020204" pitchFamily="34" charset="0"/>
              <a:buChar char="•"/>
            </a:pPr>
            <a:r>
              <a:rPr lang="en-US" sz="3200" dirty="0"/>
              <a:t>Industrial</a:t>
            </a:r>
          </a:p>
          <a:p>
            <a:pPr marL="457200" indent="-457200">
              <a:buFont typeface="Arial" panose="020B0604020202020204" pitchFamily="34" charset="0"/>
              <a:buChar char="•"/>
            </a:pPr>
            <a:r>
              <a:rPr lang="en-US" sz="3200" dirty="0"/>
              <a:t>Residential</a:t>
            </a:r>
          </a:p>
        </p:txBody>
      </p:sp>
    </p:spTree>
    <p:extLst>
      <p:ext uri="{BB962C8B-B14F-4D97-AF65-F5344CB8AC3E}">
        <p14:creationId xmlns:p14="http://schemas.microsoft.com/office/powerpoint/2010/main" val="346417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Long-term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8381999" cy="4247317"/>
              </a:xfrm>
              <a:prstGeom prst="rect">
                <a:avLst/>
              </a:prstGeom>
              <a:noFill/>
            </p:spPr>
            <p:txBody>
              <a:bodyPr wrap="square" rtlCol="0">
                <a:spAutoFit/>
              </a:bodyPr>
              <a:lstStyle/>
              <a:p>
                <a:r>
                  <a:rPr lang="en-US" dirty="0" smtClean="0"/>
                  <a:t>Eigenvalues &amp; Eigenvectors:</a:t>
                </a:r>
              </a:p>
              <a:p>
                <a:endParaRPr lang="en-US" dirty="0"/>
              </a:p>
              <a:p>
                <a:r>
                  <a:rPr lang="en-US" dirty="0"/>
                  <a:t>The vector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that satisfies the equation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𝜆</m:t>
                        </m:r>
                        <m:r>
                          <m:rPr>
                            <m:nor/>
                          </m:rPr>
                          <a:rPr lang="en-US" b="1">
                            <a:latin typeface="Cambria Math" panose="02040503050406030204" pitchFamily="18" charset="0"/>
                          </a:rPr>
                          <m:t>v</m:t>
                        </m:r>
                      </m:e>
                      <m:sup>
                        <m:r>
                          <a:rPr lang="en-US" i="1">
                            <a:latin typeface="Cambria Math" panose="02040503050406030204" pitchFamily="18" charset="0"/>
                          </a:rPr>
                          <m:t>∗</m:t>
                        </m:r>
                      </m:sup>
                    </m:sSup>
                    <m:r>
                      <a:rPr lang="en-US" i="1">
                        <a:latin typeface="Cambria Math" panose="02040503050406030204" pitchFamily="18" charset="0"/>
                      </a:rPr>
                      <m:t>=</m:t>
                    </m:r>
                    <m:r>
                      <m:rPr>
                        <m:nor/>
                      </m:rPr>
                      <a:rPr lang="en-US" b="1">
                        <a:latin typeface="Cambria Math" panose="02040503050406030204" pitchFamily="18" charset="0"/>
                      </a:rPr>
                      <m:t>A</m:t>
                    </m:r>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is </a:t>
                </a:r>
                <a:r>
                  <a:rPr lang="en-US" dirty="0" smtClean="0"/>
                  <a:t>an eigenvector corresponding to the eigenvalue </a:t>
                </a:r>
                <a14:m>
                  <m:oMath xmlns:m="http://schemas.openxmlformats.org/officeDocument/2006/math">
                    <m:r>
                      <a:rPr lang="en-US" b="0" i="1" smtClean="0">
                        <a:latin typeface="Cambria Math" panose="02040503050406030204" pitchFamily="18" charset="0"/>
                      </a:rPr>
                      <m:t>𝜆</m:t>
                    </m:r>
                  </m:oMath>
                </a14:m>
                <a:r>
                  <a:rPr lang="en-US" dirty="0" smtClean="0"/>
                  <a:t>.</a:t>
                </a:r>
              </a:p>
              <a:p>
                <a:endParaRPr lang="en-US" dirty="0"/>
              </a:p>
              <a:p>
                <a:r>
                  <a:rPr lang="en-US" dirty="0" smtClean="0"/>
                  <a:t>For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t> matrix </a:t>
                </a:r>
                <a14:m>
                  <m:oMath xmlns:m="http://schemas.openxmlformats.org/officeDocument/2006/math">
                    <m:r>
                      <a:rPr lang="en-US" b="1" i="0" smtClean="0">
                        <a:latin typeface="Cambria Math" panose="02040503050406030204" pitchFamily="18" charset="0"/>
                      </a:rPr>
                      <m:t>𝐀</m:t>
                    </m:r>
                  </m:oMath>
                </a14:m>
                <a:r>
                  <a:rPr lang="en-US" b="1" dirty="0" smtClean="0"/>
                  <a:t>, </a:t>
                </a:r>
                <a:r>
                  <a:rPr lang="en-US" dirty="0" smtClean="0"/>
                  <a:t>there are </a:t>
                </a:r>
                <a14:m>
                  <m:oMath xmlns:m="http://schemas.openxmlformats.org/officeDocument/2006/math">
                    <m:r>
                      <a:rPr lang="en-US" b="0" i="1" smtClean="0">
                        <a:latin typeface="Cambria Math" panose="02040503050406030204" pitchFamily="18" charset="0"/>
                      </a:rPr>
                      <m:t>𝑛</m:t>
                    </m:r>
                  </m:oMath>
                </a14:m>
                <a:r>
                  <a:rPr lang="en-US" b="1" dirty="0" smtClean="0"/>
                  <a:t> </a:t>
                </a:r>
                <a:r>
                  <a:rPr lang="en-US" dirty="0" smtClean="0"/>
                  <a:t>eigenvalues each with a corresponding eigenvector.</a:t>
                </a:r>
              </a:p>
              <a:p>
                <a:endParaRPr lang="en-US" b="1" dirty="0"/>
              </a:p>
              <a:p>
                <a:endParaRPr lang="en-US" b="1" dirty="0" smtClean="0"/>
              </a:p>
              <a:p>
                <a:endParaRPr lang="en-US" b="1" dirty="0"/>
              </a:p>
              <a:p>
                <a:endParaRPr lang="en-US" b="1" dirty="0" smtClean="0"/>
              </a:p>
              <a:p>
                <a:endParaRPr lang="en-US" b="1" dirty="0" smtClean="0"/>
              </a:p>
              <a:p>
                <a:r>
                  <a:rPr lang="en-US" dirty="0">
                    <a:solidFill>
                      <a:schemeClr val="accent6"/>
                    </a:solidFill>
                    <a:latin typeface="Courier New" panose="02070309020205020404" pitchFamily="49" charset="0"/>
                    <a:cs typeface="Courier New" panose="02070309020205020404" pitchFamily="49" charset="0"/>
                  </a:rPr>
                  <a:t>% Example of Calculating </a:t>
                </a:r>
                <a:r>
                  <a:rPr lang="en-US" dirty="0" smtClean="0">
                    <a:solidFill>
                      <a:schemeClr val="accent6"/>
                    </a:solidFill>
                    <a:latin typeface="Courier New" panose="02070309020205020404" pitchFamily="49" charset="0"/>
                    <a:cs typeface="Courier New" panose="02070309020205020404" pitchFamily="49" charset="0"/>
                  </a:rPr>
                  <a:t>Eigenvectors</a:t>
                </a:r>
                <a:endParaRPr lang="en-US" dirty="0">
                  <a:solidFill>
                    <a:schemeClr val="accent6"/>
                  </a:solidFill>
                  <a:latin typeface="Courier New" panose="02070309020205020404" pitchFamily="49" charset="0"/>
                  <a:cs typeface="Courier New" panose="02070309020205020404" pitchFamily="49" charset="0"/>
                </a:endParaRPr>
              </a:p>
              <a:p>
                <a:r>
                  <a:rPr lang="pt-BR" dirty="0">
                    <a:latin typeface="Courier New" panose="02070309020205020404" pitchFamily="49" charset="0"/>
                    <a:cs typeface="Courier New" panose="02070309020205020404" pitchFamily="49" charset="0"/>
                  </a:rPr>
                  <a:t>A = [0.94 0.02 0.01; 0.05 0.86 0.06; 0.01 0.12 0.93];</a:t>
                </a:r>
              </a:p>
              <a:p>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V,D]=</a:t>
                </a:r>
                <a:r>
                  <a:rPr lang="en-US" dirty="0" err="1">
                    <a:latin typeface="Courier New" panose="02070309020205020404" pitchFamily="49" charset="0"/>
                    <a:cs typeface="Courier New" panose="02070309020205020404" pitchFamily="49" charset="0"/>
                  </a:rPr>
                  <a:t>eig</a:t>
                </a:r>
                <a:r>
                  <a:rPr lang="en-US" dirty="0">
                    <a:latin typeface="Courier New" panose="02070309020205020404" pitchFamily="49" charset="0"/>
                    <a:cs typeface="Courier New" panose="02070309020205020404" pitchFamily="49" charset="0"/>
                  </a:rPr>
                  <a:t>(A)</a:t>
                </a:r>
              </a:p>
              <a:p>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V,D]=</a:t>
                </a:r>
                <a:r>
                  <a:rPr lang="en-US" dirty="0" err="1">
                    <a:latin typeface="Courier New" panose="02070309020205020404" pitchFamily="49" charset="0"/>
                    <a:cs typeface="Courier New" panose="02070309020205020404" pitchFamily="49" charset="0"/>
                  </a:rPr>
                  <a:t>eigs</a:t>
                </a:r>
                <a:r>
                  <a:rPr lang="en-US" dirty="0">
                    <a:latin typeface="Courier New" panose="02070309020205020404" pitchFamily="49" charset="0"/>
                    <a:cs typeface="Courier New" panose="02070309020205020404" pitchFamily="49" charset="0"/>
                  </a:rPr>
                  <a:t>(A</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8381999" cy="4247317"/>
              </a:xfrm>
              <a:prstGeom prst="rect">
                <a:avLst/>
              </a:prstGeom>
              <a:blipFill>
                <a:blip r:embed="rId2"/>
                <a:stretch>
                  <a:fillRect l="-582" t="-717" b="-1291"/>
                </a:stretch>
              </a:blipFill>
            </p:spPr>
            <p:txBody>
              <a:bodyPr/>
              <a:lstStyle/>
              <a:p>
                <a:r>
                  <a:rPr lang="en-US">
                    <a:noFill/>
                  </a:rPr>
                  <a:t> </a:t>
                </a:r>
              </a:p>
            </p:txBody>
          </p:sp>
        </mc:Fallback>
      </mc:AlternateContent>
    </p:spTree>
    <p:extLst>
      <p:ext uri="{BB962C8B-B14F-4D97-AF65-F5344CB8AC3E}">
        <p14:creationId xmlns:p14="http://schemas.microsoft.com/office/powerpoint/2010/main" val="405466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8458199" cy="1077218"/>
          </a:xfrm>
          <a:prstGeom prst="rect">
            <a:avLst/>
          </a:prstGeom>
          <a:noFill/>
        </p:spPr>
        <p:txBody>
          <a:bodyPr wrap="square" rtlCol="0">
            <a:spAutoFit/>
          </a:bodyPr>
          <a:lstStyle/>
          <a:p>
            <a:r>
              <a:rPr lang="en-US" sz="2800" b="1" dirty="0"/>
              <a:t>Aquatic Succession</a:t>
            </a:r>
            <a:endParaRPr lang="en-US" b="1" dirty="0">
              <a:solidFill>
                <a:schemeClr val="bg1">
                  <a:lumMod val="50000"/>
                </a:schemeClr>
              </a:solidFill>
            </a:endParaRPr>
          </a:p>
          <a:p>
            <a:endParaRPr lang="en-US" dirty="0"/>
          </a:p>
          <a:p>
            <a:endParaRPr lang="en-US" dirty="0"/>
          </a:p>
        </p:txBody>
      </p:sp>
      <p:pic>
        <p:nvPicPr>
          <p:cNvPr id="3" name="Picture 2"/>
          <p:cNvPicPr>
            <a:picLocks noChangeAspect="1"/>
          </p:cNvPicPr>
          <p:nvPr/>
        </p:nvPicPr>
        <p:blipFill>
          <a:blip r:embed="rId2"/>
          <a:stretch>
            <a:fillRect/>
          </a:stretch>
        </p:blipFill>
        <p:spPr>
          <a:xfrm>
            <a:off x="304801" y="836242"/>
            <a:ext cx="8483141" cy="2701840"/>
          </a:xfrm>
          <a:prstGeom prst="rect">
            <a:avLst/>
          </a:prstGeom>
        </p:spPr>
      </p:pic>
      <p:pic>
        <p:nvPicPr>
          <p:cNvPr id="4" name="Picture 3"/>
          <p:cNvPicPr>
            <a:picLocks noChangeAspect="1"/>
          </p:cNvPicPr>
          <p:nvPr/>
        </p:nvPicPr>
        <p:blipFill>
          <a:blip r:embed="rId3"/>
          <a:stretch>
            <a:fillRect/>
          </a:stretch>
        </p:blipFill>
        <p:spPr>
          <a:xfrm>
            <a:off x="313645" y="3555666"/>
            <a:ext cx="8474297" cy="2073385"/>
          </a:xfrm>
          <a:prstGeom prst="rect">
            <a:avLst/>
          </a:prstGeom>
        </p:spPr>
      </p:pic>
    </p:spTree>
    <p:extLst>
      <p:ext uri="{BB962C8B-B14F-4D97-AF65-F5344CB8AC3E}">
        <p14:creationId xmlns:p14="http://schemas.microsoft.com/office/powerpoint/2010/main" val="654119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3308199" cy="523220"/>
          </a:xfrm>
          <a:prstGeom prst="rect">
            <a:avLst/>
          </a:prstGeom>
          <a:noFill/>
        </p:spPr>
        <p:txBody>
          <a:bodyPr wrap="square" rtlCol="0">
            <a:spAutoFit/>
          </a:bodyPr>
          <a:lstStyle/>
          <a:p>
            <a:r>
              <a:rPr lang="en-US" sz="2800" b="1" dirty="0"/>
              <a:t>Aquatic Succession</a:t>
            </a:r>
          </a:p>
        </p:txBody>
      </p:sp>
      <p:pic>
        <p:nvPicPr>
          <p:cNvPr id="4" name="Picture 3"/>
          <p:cNvPicPr>
            <a:picLocks noChangeAspect="1"/>
          </p:cNvPicPr>
          <p:nvPr/>
        </p:nvPicPr>
        <p:blipFill>
          <a:blip r:embed="rId2"/>
          <a:stretch>
            <a:fillRect/>
          </a:stretch>
        </p:blipFill>
        <p:spPr>
          <a:xfrm>
            <a:off x="369837" y="751820"/>
            <a:ext cx="8308874" cy="4285409"/>
          </a:xfrm>
          <a:prstGeom prst="rect">
            <a:avLst/>
          </a:prstGeom>
        </p:spPr>
      </p:pic>
      <p:pic>
        <p:nvPicPr>
          <p:cNvPr id="2050" name="Picture 2" descr="C:\Users\bodinee\Documents\My Dropbox\Teaching\Math 214 - Discrete Mathematical Modeling\Reference Readings\figures\FreshwaterShor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329" y="4434620"/>
            <a:ext cx="3742593" cy="242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12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Leslie Matrix Models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4103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5138"/>
            <a:ext cx="8458199" cy="523220"/>
          </a:xfrm>
          <a:prstGeom prst="rect">
            <a:avLst/>
          </a:prstGeom>
          <a:noFill/>
        </p:spPr>
        <p:txBody>
          <a:bodyPr wrap="square" rtlCol="0">
            <a:spAutoFit/>
          </a:bodyPr>
          <a:lstStyle/>
          <a:p>
            <a:r>
              <a:rPr lang="en-US" sz="2800" b="1" dirty="0"/>
              <a:t>Locusts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4385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1" y="968276"/>
            <a:ext cx="4800600" cy="2308324"/>
          </a:xfrm>
          <a:prstGeom prst="rect">
            <a:avLst/>
          </a:prstGeom>
          <a:noFill/>
        </p:spPr>
        <p:txBody>
          <a:bodyPr wrap="square" rtlCol="0">
            <a:spAutoFit/>
          </a:bodyPr>
          <a:lstStyle/>
          <a:p>
            <a:r>
              <a:rPr lang="en-US" dirty="0"/>
              <a:t>Locusts have three distinct life stages</a:t>
            </a:r>
          </a:p>
          <a:p>
            <a:pPr marL="342900" indent="-342900">
              <a:buFont typeface="+mj-lt"/>
              <a:buAutoNum type="alphaLcParenR"/>
            </a:pPr>
            <a:r>
              <a:rPr lang="en-US" dirty="0"/>
              <a:t>Egg</a:t>
            </a:r>
          </a:p>
          <a:p>
            <a:pPr marL="342900" indent="-342900">
              <a:buFont typeface="+mj-lt"/>
              <a:buAutoNum type="alphaLcParenR"/>
            </a:pPr>
            <a:r>
              <a:rPr lang="en-US" dirty="0"/>
              <a:t>Nymph – not winged</a:t>
            </a:r>
          </a:p>
          <a:p>
            <a:pPr marL="342900" indent="-342900">
              <a:buFont typeface="+mj-lt"/>
              <a:buAutoNum type="alphaLcParenR"/>
            </a:pPr>
            <a:r>
              <a:rPr lang="en-US" dirty="0"/>
              <a:t>Adult – winged </a:t>
            </a:r>
          </a:p>
          <a:p>
            <a:pPr marL="342900" indent="-342900">
              <a:buFont typeface="+mj-lt"/>
              <a:buAutoNum type="alphaLcParenR"/>
            </a:pPr>
            <a:endParaRPr lang="en-US" dirty="0"/>
          </a:p>
          <a:p>
            <a:pPr marL="285750" indent="-285750">
              <a:buFont typeface="Arial" panose="020B0604020202020204" pitchFamily="34" charset="0"/>
              <a:buChar char="•"/>
            </a:pPr>
            <a:r>
              <a:rPr lang="en-US" dirty="0"/>
              <a:t>Not all eggs will survive to become adults</a:t>
            </a:r>
          </a:p>
          <a:p>
            <a:pPr marL="285750" indent="-285750">
              <a:buFont typeface="Arial" panose="020B0604020202020204" pitchFamily="34" charset="0"/>
              <a:buChar char="•"/>
            </a:pPr>
            <a:r>
              <a:rPr lang="en-US" dirty="0"/>
              <a:t>Females can only reproduce (lay eggs) during the adult stage of their life</a:t>
            </a:r>
          </a:p>
        </p:txBody>
      </p:sp>
      <p:sp>
        <p:nvSpPr>
          <p:cNvPr id="5" name="TextBox 4"/>
          <p:cNvSpPr txBox="1"/>
          <p:nvPr/>
        </p:nvSpPr>
        <p:spPr>
          <a:xfrm>
            <a:off x="381000" y="3657600"/>
            <a:ext cx="4419600" cy="1446550"/>
          </a:xfrm>
          <a:prstGeom prst="rect">
            <a:avLst/>
          </a:prstGeom>
          <a:noFill/>
        </p:spPr>
        <p:txBody>
          <a:bodyPr wrap="square" rtlCol="0">
            <a:spAutoFit/>
          </a:bodyPr>
          <a:lstStyle/>
          <a:p>
            <a:r>
              <a:rPr lang="en-US" b="1" dirty="0"/>
              <a:t>Survival Rates (per year)</a:t>
            </a:r>
            <a:endParaRPr lang="en-US" dirty="0"/>
          </a:p>
          <a:p>
            <a:pPr marL="285750" indent="-285750">
              <a:buFont typeface="Arial" panose="020B0604020202020204" pitchFamily="34" charset="0"/>
              <a:buChar char="•"/>
            </a:pPr>
            <a:r>
              <a:rPr lang="en-US" dirty="0"/>
              <a:t>2% of eggs survive to become nymphs</a:t>
            </a:r>
          </a:p>
          <a:p>
            <a:pPr marL="285750" indent="-285750">
              <a:buFont typeface="Arial" panose="020B0604020202020204" pitchFamily="34" charset="0"/>
              <a:buChar char="•"/>
            </a:pPr>
            <a:r>
              <a:rPr lang="en-US" dirty="0"/>
              <a:t>5% of nymphs survive to become adults</a:t>
            </a:r>
          </a:p>
          <a:p>
            <a:pPr marL="285750" indent="-285750">
              <a:buFont typeface="Arial" panose="020B0604020202020204" pitchFamily="34" charset="0"/>
              <a:buChar char="•"/>
            </a:pPr>
            <a:r>
              <a:rPr lang="en-US" dirty="0"/>
              <a:t>0% of adults survive to the next year</a:t>
            </a:r>
            <a:br>
              <a:rPr lang="en-US" dirty="0"/>
            </a:br>
            <a:r>
              <a:rPr lang="en-US" sz="1400" i="1" dirty="0"/>
              <a:t>i.e., all adults die shortly after reproduction</a:t>
            </a:r>
            <a:endParaRPr lang="en-US" sz="1400" dirty="0"/>
          </a:p>
        </p:txBody>
      </p:sp>
      <p:sp>
        <p:nvSpPr>
          <p:cNvPr id="8" name="TextBox 7"/>
          <p:cNvSpPr txBox="1"/>
          <p:nvPr/>
        </p:nvSpPr>
        <p:spPr>
          <a:xfrm>
            <a:off x="381000" y="5335250"/>
            <a:ext cx="4419600" cy="1200329"/>
          </a:xfrm>
          <a:prstGeom prst="rect">
            <a:avLst/>
          </a:prstGeom>
          <a:noFill/>
        </p:spPr>
        <p:txBody>
          <a:bodyPr wrap="square" rtlCol="0">
            <a:spAutoFit/>
          </a:bodyPr>
          <a:lstStyle/>
          <a:p>
            <a:r>
              <a:rPr lang="en-US" b="1" dirty="0"/>
              <a:t>Fecundity </a:t>
            </a:r>
          </a:p>
          <a:p>
            <a:pPr marL="285750" indent="-285750">
              <a:buFont typeface="Arial" panose="020B0604020202020204" pitchFamily="34" charset="0"/>
              <a:buChar char="•"/>
            </a:pPr>
            <a:r>
              <a:rPr lang="en-US" dirty="0"/>
              <a:t>On average, each adult female will produce 2000 eggs before she dies</a:t>
            </a:r>
          </a:p>
          <a:p>
            <a:pPr marL="285750" indent="-285750">
              <a:buFont typeface="Arial" panose="020B0604020202020204" pitchFamily="34" charset="0"/>
              <a:buChar char="•"/>
            </a:pPr>
            <a:r>
              <a:rPr lang="en-US" dirty="0"/>
              <a:t>Sex ratio of laid eggs is 1:1</a:t>
            </a:r>
          </a:p>
        </p:txBody>
      </p:sp>
      <p:pic>
        <p:nvPicPr>
          <p:cNvPr id="6" name="Picture 3" descr="C:\Users\bodinee\Documents\My Dropbox\Teaching\Math 214 - Discrete Mathematical Modeling\Lectures\LocustSurviv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205" y="2667000"/>
            <a:ext cx="2709195" cy="38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5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5138"/>
            <a:ext cx="8458199" cy="523220"/>
          </a:xfrm>
          <a:prstGeom prst="rect">
            <a:avLst/>
          </a:prstGeom>
          <a:noFill/>
        </p:spPr>
        <p:txBody>
          <a:bodyPr wrap="square" rtlCol="0">
            <a:spAutoFit/>
          </a:bodyPr>
          <a:lstStyle/>
          <a:p>
            <a:r>
              <a:rPr lang="en-US" sz="2800" b="1" dirty="0"/>
              <a:t>Locusts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4385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017234"/>
            <a:ext cx="4419600" cy="1446550"/>
          </a:xfrm>
          <a:prstGeom prst="rect">
            <a:avLst/>
          </a:prstGeom>
          <a:noFill/>
        </p:spPr>
        <p:txBody>
          <a:bodyPr wrap="square" rtlCol="0">
            <a:spAutoFit/>
          </a:bodyPr>
          <a:lstStyle/>
          <a:p>
            <a:r>
              <a:rPr lang="en-US" b="1" dirty="0"/>
              <a:t>Survival Rates (per year)</a:t>
            </a:r>
            <a:endParaRPr lang="en-US" dirty="0"/>
          </a:p>
          <a:p>
            <a:pPr marL="285750" indent="-285750">
              <a:buFont typeface="Arial" panose="020B0604020202020204" pitchFamily="34" charset="0"/>
              <a:buChar char="•"/>
            </a:pPr>
            <a:r>
              <a:rPr lang="en-US" dirty="0"/>
              <a:t>2% of eggs survive to become nymphs</a:t>
            </a:r>
          </a:p>
          <a:p>
            <a:pPr marL="285750" indent="-285750">
              <a:buFont typeface="Arial" panose="020B0604020202020204" pitchFamily="34" charset="0"/>
              <a:buChar char="•"/>
            </a:pPr>
            <a:r>
              <a:rPr lang="en-US" dirty="0"/>
              <a:t>5% of nymphs survive to become adults</a:t>
            </a:r>
          </a:p>
          <a:p>
            <a:pPr marL="285750" indent="-285750">
              <a:buFont typeface="Arial" panose="020B0604020202020204" pitchFamily="34" charset="0"/>
              <a:buChar char="•"/>
            </a:pPr>
            <a:r>
              <a:rPr lang="en-US" dirty="0"/>
              <a:t>0% of adults survive to the next year</a:t>
            </a:r>
            <a:br>
              <a:rPr lang="en-US" dirty="0"/>
            </a:br>
            <a:r>
              <a:rPr lang="en-US" sz="1400" i="1" dirty="0"/>
              <a:t>i.e., all adults die shortly after reproduction</a:t>
            </a:r>
            <a:endParaRPr lang="en-US" sz="1400" dirty="0"/>
          </a:p>
        </p:txBody>
      </p:sp>
      <p:sp>
        <p:nvSpPr>
          <p:cNvPr id="8" name="TextBox 7"/>
          <p:cNvSpPr txBox="1"/>
          <p:nvPr/>
        </p:nvSpPr>
        <p:spPr>
          <a:xfrm>
            <a:off x="304800" y="2476263"/>
            <a:ext cx="4419600" cy="1200329"/>
          </a:xfrm>
          <a:prstGeom prst="rect">
            <a:avLst/>
          </a:prstGeom>
          <a:noFill/>
        </p:spPr>
        <p:txBody>
          <a:bodyPr wrap="square" rtlCol="0">
            <a:spAutoFit/>
          </a:bodyPr>
          <a:lstStyle/>
          <a:p>
            <a:r>
              <a:rPr lang="en-US" b="1" dirty="0"/>
              <a:t>Fecundity </a:t>
            </a:r>
          </a:p>
          <a:p>
            <a:pPr marL="285750" indent="-285750">
              <a:buFont typeface="Arial" panose="020B0604020202020204" pitchFamily="34" charset="0"/>
              <a:buChar char="•"/>
            </a:pPr>
            <a:r>
              <a:rPr lang="en-US" dirty="0"/>
              <a:t>On average, each adult female will produce 2000 eggs before she dies</a:t>
            </a:r>
          </a:p>
          <a:p>
            <a:pPr marL="285750" indent="-285750">
              <a:buFont typeface="Arial" panose="020B0604020202020204" pitchFamily="34" charset="0"/>
              <a:buChar char="•"/>
            </a:pPr>
            <a:r>
              <a:rPr lang="en-US" dirty="0"/>
              <a:t>Sex ratio of laid eggs is 1:1</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8839200" cy="204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38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Leslie Matrix Model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2193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57200" y="4953000"/>
                <a:ext cx="8305799" cy="1200329"/>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𝑖</m:t>
                        </m:r>
                      </m:sub>
                    </m:sSub>
                    <m:r>
                      <a:rPr lang="en-US" b="0" i="1" smtClean="0">
                        <a:latin typeface="Cambria Math"/>
                      </a:rPr>
                      <m:t>=</m:t>
                    </m:r>
                  </m:oMath>
                </a14:m>
                <a:r>
                  <a:rPr lang="en-US" dirty="0"/>
                  <a:t> the average number of female offspring born to a female individual in class </a:t>
                </a:r>
                <a14:m>
                  <m:oMath xmlns:m="http://schemas.openxmlformats.org/officeDocument/2006/math">
                    <m:r>
                      <a:rPr lang="en-US" i="1" dirty="0" smtClean="0">
                        <a:latin typeface="Cambria Math"/>
                      </a:rPr>
                      <m:t>𝑖</m:t>
                    </m:r>
                  </m:oMath>
                </a14:m>
                <a:r>
                  <a:rPr lang="en-US" dirty="0"/>
                  <a:t> in one time step (</a:t>
                </a:r>
                <a:r>
                  <a:rPr lang="en-US" b="1" i="1" dirty="0"/>
                  <a:t>fecundity</a:t>
                </a:r>
                <a:r>
                  <a:rPr lang="en-US" dirty="0"/>
                  <a:t>)</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𝑖</m:t>
                        </m:r>
                      </m:sub>
                    </m:sSub>
                    <m:r>
                      <a:rPr lang="en-US" b="0" i="1" smtClean="0">
                        <a:latin typeface="Cambria Math"/>
                      </a:rPr>
                      <m:t>=</m:t>
                    </m:r>
                  </m:oMath>
                </a14:m>
                <a:r>
                  <a:rPr lang="en-US" dirty="0"/>
                  <a:t> the proportion of individuals in class </a:t>
                </a:r>
                <a14:m>
                  <m:oMath xmlns:m="http://schemas.openxmlformats.org/officeDocument/2006/math">
                    <m:r>
                      <a:rPr lang="en-US" b="0" i="1" smtClean="0">
                        <a:latin typeface="Cambria Math"/>
                      </a:rPr>
                      <m:t>𝑖</m:t>
                    </m:r>
                  </m:oMath>
                </a14:m>
                <a:r>
                  <a:rPr lang="en-US" dirty="0"/>
                  <a:t> who survive to class </a:t>
                </a:r>
                <a14:m>
                  <m:oMath xmlns:m="http://schemas.openxmlformats.org/officeDocument/2006/math">
                    <m:r>
                      <a:rPr lang="en-US" b="0" i="1" smtClean="0">
                        <a:latin typeface="Cambria Math"/>
                      </a:rPr>
                      <m:t>𝑖</m:t>
                    </m:r>
                    <m:r>
                      <a:rPr lang="en-US" b="0" i="1" smtClean="0">
                        <a:latin typeface="Cambria Math"/>
                      </a:rPr>
                      <m:t>+1</m:t>
                    </m:r>
                  </m:oMath>
                </a14:m>
                <a:r>
                  <a:rPr lang="en-US" dirty="0"/>
                  <a:t> (</a:t>
                </a:r>
                <a:r>
                  <a:rPr lang="en-US" b="1" i="1" dirty="0"/>
                  <a:t>survival rate</a:t>
                </a:r>
                <a:r>
                  <a:rPr lang="en-US"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4953000"/>
                <a:ext cx="8305799" cy="1200329"/>
              </a:xfrm>
              <a:prstGeom prst="rect">
                <a:avLst/>
              </a:prstGeom>
              <a:blipFill rotWithShape="1">
                <a:blip r:embed="rId3"/>
                <a:stretch>
                  <a:fillRect l="-587" t="-2551" b="-7143"/>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81225"/>
            <a:ext cx="4200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811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9" y="1064558"/>
            <a:ext cx="8878851" cy="571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American Bison</a:t>
            </a:r>
          </a:p>
        </p:txBody>
      </p:sp>
    </p:spTree>
    <p:extLst>
      <p:ext uri="{BB962C8B-B14F-4D97-AF65-F5344CB8AC3E}">
        <p14:creationId xmlns:p14="http://schemas.microsoft.com/office/powerpoint/2010/main" val="2741422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913695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569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2554867"/>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2554867"/>
              </a:xfrm>
              <a:prstGeom prst="rect">
                <a:avLst/>
              </a:prstGeom>
              <a:blipFill rotWithShape="1">
                <a:blip r:embed="rId2"/>
                <a:stretch>
                  <a:fillRect l="-1442" t="-2148"/>
                </a:stretch>
              </a:blipFill>
            </p:spPr>
            <p:txBody>
              <a:bodyPr/>
              <a:lstStyle/>
              <a:p>
                <a:r>
                  <a:rPr lang="en-US">
                    <a:noFill/>
                  </a:rPr>
                  <a:t> </a:t>
                </a:r>
              </a:p>
            </p:txBody>
          </p:sp>
        </mc:Fallback>
      </mc:AlternateContent>
    </p:spTree>
    <p:extLst>
      <p:ext uri="{BB962C8B-B14F-4D97-AF65-F5344CB8AC3E}">
        <p14:creationId xmlns:p14="http://schemas.microsoft.com/office/powerpoint/2010/main" val="316329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8200" y="164968"/>
            <a:ext cx="4286250" cy="5016758"/>
          </a:xfrm>
          <a:prstGeom prst="rect">
            <a:avLst/>
          </a:prstGeom>
          <a:noFill/>
        </p:spPr>
        <p:txBody>
          <a:bodyPr wrap="square" rtlCol="0">
            <a:spAutoFit/>
          </a:bodyPr>
          <a:lstStyle/>
          <a:p>
            <a:r>
              <a:rPr lang="en-US" sz="3200" dirty="0"/>
              <a:t>Image of Amazon Park in</a:t>
            </a:r>
          </a:p>
          <a:p>
            <a:r>
              <a:rPr lang="en-US" sz="3200" dirty="0"/>
              <a:t>Eugene, OR</a:t>
            </a:r>
          </a:p>
          <a:p>
            <a:endParaRPr lang="en-US" sz="3200" dirty="0"/>
          </a:p>
          <a:p>
            <a:r>
              <a:rPr lang="en-US" sz="3200" dirty="0"/>
              <a:t>Different Types of </a:t>
            </a:r>
          </a:p>
          <a:p>
            <a:r>
              <a:rPr lang="en-US" sz="3200" dirty="0"/>
              <a:t>Landscapes:</a:t>
            </a:r>
          </a:p>
          <a:p>
            <a:endParaRPr lang="en-US" sz="3200" dirty="0"/>
          </a:p>
          <a:p>
            <a:pPr marL="457200" indent="-457200">
              <a:buFont typeface="Arial" panose="020B0604020202020204" pitchFamily="34" charset="0"/>
              <a:buChar char="•"/>
            </a:pPr>
            <a:r>
              <a:rPr lang="en-US" sz="3200" dirty="0"/>
              <a:t>Farmland</a:t>
            </a:r>
          </a:p>
          <a:p>
            <a:pPr marL="457200" indent="-457200">
              <a:buFont typeface="Arial" panose="020B0604020202020204" pitchFamily="34" charset="0"/>
              <a:buChar char="•"/>
            </a:pPr>
            <a:r>
              <a:rPr lang="en-US" sz="3200" dirty="0"/>
              <a:t>Forest</a:t>
            </a:r>
          </a:p>
          <a:p>
            <a:pPr marL="457200" indent="-457200">
              <a:buFont typeface="Arial" panose="020B0604020202020204" pitchFamily="34" charset="0"/>
              <a:buChar char="•"/>
            </a:pPr>
            <a:r>
              <a:rPr lang="en-US" sz="3200" dirty="0"/>
              <a:t>Industrial</a:t>
            </a:r>
          </a:p>
          <a:p>
            <a:pPr marL="457200" indent="-457200">
              <a:buFont typeface="Arial" panose="020B0604020202020204" pitchFamily="34" charset="0"/>
              <a:buChar char="•"/>
            </a:pPr>
            <a:r>
              <a:rPr lang="en-US" sz="3200" dirty="0"/>
              <a:t>Residential</a:t>
            </a:r>
          </a:p>
        </p:txBody>
      </p:sp>
      <p:pic>
        <p:nvPicPr>
          <p:cNvPr id="2" name="Picture 1"/>
          <p:cNvPicPr>
            <a:picLocks noChangeAspect="1"/>
          </p:cNvPicPr>
          <p:nvPr/>
        </p:nvPicPr>
        <p:blipFill rotWithShape="1">
          <a:blip r:embed="rId2"/>
          <a:srcRect t="497" b="444"/>
          <a:stretch/>
        </p:blipFill>
        <p:spPr>
          <a:xfrm>
            <a:off x="757646" y="197224"/>
            <a:ext cx="3626051" cy="6427694"/>
          </a:xfrm>
          <a:prstGeom prst="rect">
            <a:avLst/>
          </a:prstGeom>
        </p:spPr>
      </p:pic>
      <p:grpSp>
        <p:nvGrpSpPr>
          <p:cNvPr id="3" name="Group 2"/>
          <p:cNvGrpSpPr/>
          <p:nvPr/>
        </p:nvGrpSpPr>
        <p:grpSpPr>
          <a:xfrm>
            <a:off x="757645" y="213112"/>
            <a:ext cx="3626051" cy="6411805"/>
            <a:chOff x="757645" y="213112"/>
            <a:chExt cx="3626051" cy="6411805"/>
          </a:xfrm>
        </p:grpSpPr>
        <p:cxnSp>
          <p:nvCxnSpPr>
            <p:cNvPr id="5" name="Straight Connector 4"/>
            <p:cNvCxnSpPr/>
            <p:nvPr/>
          </p:nvCxnSpPr>
          <p:spPr>
            <a:xfrm>
              <a:off x="2537437" y="232162"/>
              <a:ext cx="0" cy="6347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57645" y="1457600"/>
              <a:ext cx="3618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7645" y="2750968"/>
              <a:ext cx="3618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7645" y="4130441"/>
              <a:ext cx="3618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7645" y="5403142"/>
              <a:ext cx="3618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5246" y="213440"/>
              <a:ext cx="3618450" cy="6411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689712" y="213112"/>
              <a:ext cx="0" cy="6347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70887" y="222637"/>
              <a:ext cx="0" cy="6347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0937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Dynamics &amp; Equilibrium Structure</a:t>
            </a:r>
          </a:p>
        </p:txBody>
      </p:sp>
      <p:sp>
        <p:nvSpPr>
          <p:cNvPr id="3" name="Text Placeholder 2"/>
          <p:cNvSpPr>
            <a:spLocks noGrp="1"/>
          </p:cNvSpPr>
          <p:nvPr>
            <p:ph type="body" idx="1"/>
          </p:nvPr>
        </p:nvSpPr>
        <p:spPr/>
        <p:txBody>
          <a:bodyPr/>
          <a:lstStyle/>
          <a:p>
            <a:r>
              <a:rPr lang="en-US" dirty="0"/>
              <a:t>A Few Examples</a:t>
            </a:r>
          </a:p>
        </p:txBody>
      </p:sp>
    </p:spTree>
    <p:extLst>
      <p:ext uri="{BB962C8B-B14F-4D97-AF65-F5344CB8AC3E}">
        <p14:creationId xmlns:p14="http://schemas.microsoft.com/office/powerpoint/2010/main" val="1936745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7538" y="1733181"/>
            <a:ext cx="1676400" cy="2143125"/>
          </a:xfrm>
          <a:prstGeom prst="rect">
            <a:avLst/>
          </a:prstGeom>
        </p:spPr>
      </p:pic>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Long-term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8381999" cy="369332"/>
              </a:xfrm>
              <a:prstGeom prst="rect">
                <a:avLst/>
              </a:prstGeom>
              <a:noFill/>
            </p:spPr>
            <p:txBody>
              <a:bodyPr wrap="square" rtlCol="0">
                <a:spAutoFit/>
              </a:bodyPr>
              <a:lstStyle/>
              <a:p>
                <a:r>
                  <a:rPr lang="en-US" dirty="0"/>
                  <a:t>The vector </a:t>
                </a:r>
                <a14:m>
                  <m:oMath xmlns:m="http://schemas.openxmlformats.org/officeDocument/2006/math">
                    <m:sSup>
                      <m:sSupPr>
                        <m:ctrlPr>
                          <a:rPr lang="en-US" b="0" i="1" smtClean="0">
                            <a:latin typeface="Cambria Math" panose="02040503050406030204" pitchFamily="18" charset="0"/>
                          </a:rPr>
                        </m:ctrlPr>
                      </m:sSupPr>
                      <m:e>
                        <m:r>
                          <m:rPr>
                            <m:nor/>
                          </m:rPr>
                          <a:rPr lang="en-US" b="1" i="0" smtClean="0">
                            <a:latin typeface="Cambria Math" panose="02040503050406030204" pitchFamily="18" charset="0"/>
                          </a:rPr>
                          <m:t>v</m:t>
                        </m:r>
                      </m:e>
                      <m:sup>
                        <m:r>
                          <a:rPr lang="en-US" b="0" i="1" smtClean="0">
                            <a:latin typeface="Cambria Math" panose="02040503050406030204" pitchFamily="18" charset="0"/>
                          </a:rPr>
                          <m:t>∗</m:t>
                        </m:r>
                      </m:sup>
                    </m:sSup>
                  </m:oMath>
                </a14:m>
                <a:r>
                  <a:rPr lang="en-US" dirty="0"/>
                  <a:t>that satisfies the equation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r>
                      <a:rPr lang="en-US" b="0" i="1" smtClean="0">
                        <a:latin typeface="Cambria Math" panose="02040503050406030204" pitchFamily="18" charset="0"/>
                      </a:rPr>
                      <m:t>=</m:t>
                    </m:r>
                    <m:r>
                      <m:rPr>
                        <m:nor/>
                      </m:rPr>
                      <a:rPr lang="en-US" b="1" i="0" smtClean="0">
                        <a:latin typeface="Cambria Math" panose="02040503050406030204" pitchFamily="18" charset="0"/>
                      </a:rPr>
                      <m:t>A</m:t>
                    </m:r>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is called an </a:t>
                </a:r>
                <a:r>
                  <a:rPr lang="en-US" u="sng" dirty="0"/>
                  <a:t>eigenvector</a:t>
                </a:r>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8381999" cy="369332"/>
              </a:xfrm>
              <a:prstGeom prst="rect">
                <a:avLst/>
              </a:prstGeom>
              <a:blipFill>
                <a:blip r:embed="rId3"/>
                <a:stretch>
                  <a:fillRect l="-582" t="-8197" b="-24590"/>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253887" y="1560731"/>
            <a:ext cx="5238750" cy="24098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07737" y="4267194"/>
                <a:ext cx="8381999" cy="1754326"/>
              </a:xfrm>
              <a:prstGeom prst="rect">
                <a:avLst/>
              </a:prstGeom>
              <a:noFill/>
            </p:spPr>
            <p:txBody>
              <a:bodyPr wrap="square" rtlCol="0">
                <a:spAutoFit/>
              </a:bodyPr>
              <a:lstStyle/>
              <a:p>
                <a:r>
                  <a:rPr lang="en-US" dirty="0"/>
                  <a:t>When the vector </a:t>
                </a:r>
                <a14:m>
                  <m:oMath xmlns:m="http://schemas.openxmlformats.org/officeDocument/2006/math">
                    <m:sSup>
                      <m:sSupPr>
                        <m:ctrlPr>
                          <a:rPr lang="en-US" b="0" i="1" smtClean="0">
                            <a:latin typeface="Cambria Math" panose="02040503050406030204" pitchFamily="18" charset="0"/>
                          </a:rPr>
                        </m:ctrlPr>
                      </m:sSupPr>
                      <m:e>
                        <m:r>
                          <m:rPr>
                            <m:nor/>
                          </m:rPr>
                          <a:rPr lang="en-US" b="1" i="0" smtClean="0">
                            <a:latin typeface="Cambria Math" panose="02040503050406030204" pitchFamily="18" charset="0"/>
                          </a:rPr>
                          <m:t>v</m:t>
                        </m:r>
                      </m:e>
                      <m:sup>
                        <m:r>
                          <a:rPr lang="en-US" b="0" i="1" smtClean="0">
                            <a:latin typeface="Cambria Math" panose="02040503050406030204" pitchFamily="18" charset="0"/>
                          </a:rPr>
                          <m:t>∗</m:t>
                        </m:r>
                      </m:sup>
                    </m:sSup>
                  </m:oMath>
                </a14:m>
                <a:r>
                  <a:rPr lang="en-US" dirty="0"/>
                  <a:t> is scaled such that the elements of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sum to 1, we refer to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as a </a:t>
                </a:r>
                <a:r>
                  <a:rPr lang="en-US" u="sng" dirty="0"/>
                  <a:t>normalized eigenvector</a:t>
                </a:r>
                <a:r>
                  <a:rPr lang="en-US" dirty="0"/>
                  <a:t>.</a:t>
                </a:r>
              </a:p>
              <a:p>
                <a:endParaRPr lang="en-US" dirty="0"/>
              </a:p>
              <a:p>
                <a:endParaRPr lang="en-US" dirty="0"/>
              </a:p>
              <a:p>
                <a:r>
                  <a:rPr lang="en-US" dirty="0"/>
                  <a:t>There are infinitely many eigenvectors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that satisfy the equation </a:t>
                </a:r>
                <a14:m>
                  <m:oMath xmlns:m="http://schemas.openxmlformats.org/officeDocument/2006/math">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r>
                      <a:rPr lang="en-US" i="1">
                        <a:latin typeface="Cambria Math" panose="02040503050406030204" pitchFamily="18" charset="0"/>
                      </a:rPr>
                      <m:t>=</m:t>
                    </m:r>
                    <m:r>
                      <m:rPr>
                        <m:nor/>
                      </m:rPr>
                      <a:rPr lang="en-US" b="1">
                        <a:latin typeface="Cambria Math" panose="02040503050406030204" pitchFamily="18" charset="0"/>
                      </a:rPr>
                      <m:t>A</m:t>
                    </m:r>
                    <m:sSup>
                      <m:sSupPr>
                        <m:ctrlPr>
                          <a:rPr lang="en-US" i="1">
                            <a:latin typeface="Cambria Math" panose="02040503050406030204" pitchFamily="18" charset="0"/>
                          </a:rPr>
                        </m:ctrlPr>
                      </m:sSupPr>
                      <m:e>
                        <m:r>
                          <m:rPr>
                            <m:nor/>
                          </m:rPr>
                          <a:rPr lang="en-US" b="1">
                            <a:latin typeface="Cambria Math" panose="02040503050406030204" pitchFamily="18" charset="0"/>
                          </a:rPr>
                          <m:t>v</m:t>
                        </m:r>
                      </m:e>
                      <m:sup>
                        <m:r>
                          <a:rPr lang="en-US" i="1">
                            <a:latin typeface="Cambria Math" panose="02040503050406030204" pitchFamily="18" charset="0"/>
                          </a:rPr>
                          <m:t>∗</m:t>
                        </m:r>
                      </m:sup>
                    </m:sSup>
                  </m:oMath>
                </a14:m>
                <a:r>
                  <a:rPr lang="en-US" dirty="0"/>
                  <a:t>, but there is only one normalized eigenvector that satisfies </a:t>
                </a:r>
                <a:r>
                  <a:rPr lang="en-US"/>
                  <a:t>this equation.</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7737" y="4267194"/>
                <a:ext cx="8381999" cy="1754326"/>
              </a:xfrm>
              <a:prstGeom prst="rect">
                <a:avLst/>
              </a:prstGeom>
              <a:blipFill>
                <a:blip r:embed="rId5"/>
                <a:stretch>
                  <a:fillRect l="-582"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614188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rology.wisc.edu/virusworld/PS10/rhi_rhinovirus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
            <a:ext cx="41987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228600"/>
            <a:ext cx="3308199" cy="523220"/>
          </a:xfrm>
          <a:prstGeom prst="rect">
            <a:avLst/>
          </a:prstGeom>
          <a:noFill/>
        </p:spPr>
        <p:txBody>
          <a:bodyPr wrap="square" rtlCol="0">
            <a:spAutoFit/>
          </a:bodyPr>
          <a:lstStyle/>
          <a:p>
            <a:r>
              <a:rPr lang="en-US" sz="2800" b="1" dirty="0"/>
              <a:t>Epidemic Dynamics</a:t>
            </a:r>
          </a:p>
        </p:txBody>
      </p:sp>
      <mc:AlternateContent xmlns:mc="http://schemas.openxmlformats.org/markup-compatibility/2006" xmlns:a14="http://schemas.microsoft.com/office/drawing/2010/main">
        <mc:Choice Requires="a14">
          <p:sp>
            <p:nvSpPr>
              <p:cNvPr id="2" name="TextBox 1"/>
              <p:cNvSpPr txBox="1"/>
              <p:nvPr/>
            </p:nvSpPr>
            <p:spPr>
              <a:xfrm>
                <a:off x="304801" y="914400"/>
                <a:ext cx="4190999" cy="2031325"/>
              </a:xfrm>
              <a:prstGeom prst="rect">
                <a:avLst/>
              </a:prstGeom>
              <a:noFill/>
            </p:spPr>
            <p:txBody>
              <a:bodyPr wrap="square" rtlCol="0">
                <a:spAutoFit/>
              </a:bodyPr>
              <a:lstStyle/>
              <a:p>
                <a:r>
                  <a:rPr lang="en-US" i="1" dirty="0"/>
                  <a:t>Rhinovirus </a:t>
                </a:r>
                <a:r>
                  <a:rPr lang="en-US" dirty="0"/>
                  <a:t>is the virus which causes the common cold. Suppose your dorm is having a “Rhinovirus epidemic”. During the epidemic, individuals are either</a:t>
                </a:r>
              </a:p>
              <a:p>
                <a:pPr marL="285750" indent="-285750">
                  <a:buFont typeface="Arial" panose="020B0604020202020204" pitchFamily="34" charset="0"/>
                  <a:buChar char="•"/>
                </a:pPr>
                <a:r>
                  <a:rPr lang="en-US" dirty="0"/>
                  <a:t>Susceptible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𝑆</m:t>
                        </m:r>
                      </m:e>
                    </m:d>
                  </m:oMath>
                </a14:m>
                <a:endParaRPr lang="en-US" dirty="0"/>
              </a:p>
              <a:p>
                <a:pPr marL="285750" indent="-285750">
                  <a:buFont typeface="Arial" panose="020B0604020202020204" pitchFamily="34" charset="0"/>
                  <a:buChar char="•"/>
                </a:pPr>
                <a:r>
                  <a:rPr lang="en-US" dirty="0"/>
                  <a:t>Infected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𝐼</m:t>
                        </m:r>
                      </m:e>
                    </m:d>
                  </m:oMath>
                </a14:m>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1" y="914400"/>
                <a:ext cx="4190999" cy="2031325"/>
              </a:xfrm>
              <a:prstGeom prst="rect">
                <a:avLst/>
              </a:prstGeom>
              <a:blipFill rotWithShape="1">
                <a:blip r:embed="rId3"/>
                <a:stretch>
                  <a:fillRect l="-1163" t="-1502" r="-1599"/>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346939"/>
            <a:ext cx="44100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stretch>
            <a:fillRect/>
          </a:stretch>
        </p:blipFill>
        <p:spPr>
          <a:xfrm>
            <a:off x="2198077" y="4677045"/>
            <a:ext cx="4374539" cy="1083747"/>
          </a:xfrm>
          <a:prstGeom prst="rect">
            <a:avLst/>
          </a:prstGeom>
        </p:spPr>
      </p:pic>
    </p:spTree>
    <p:extLst>
      <p:ext uri="{BB962C8B-B14F-4D97-AF65-F5344CB8AC3E}">
        <p14:creationId xmlns:p14="http://schemas.microsoft.com/office/powerpoint/2010/main" val="822587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4267199" cy="523220"/>
          </a:xfrm>
          <a:prstGeom prst="rect">
            <a:avLst/>
          </a:prstGeom>
          <a:noFill/>
        </p:spPr>
        <p:txBody>
          <a:bodyPr wrap="square" rtlCol="0">
            <a:spAutoFit/>
          </a:bodyPr>
          <a:lstStyle/>
          <a:p>
            <a:r>
              <a:rPr lang="en-US" sz="2800" b="1" dirty="0"/>
              <a:t>Aquatic Succession</a:t>
            </a:r>
          </a:p>
        </p:txBody>
      </p:sp>
      <p:pic>
        <p:nvPicPr>
          <p:cNvPr id="3074" name="Picture 2" descr="C:\Users\bodinee\Documents\My Dropbox\Teaching\Math 214 - Discrete Mathematical Modeling\Reference Readings\figures\AquaticSuccess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086" y="266700"/>
            <a:ext cx="4176313" cy="6286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56" y="4372954"/>
            <a:ext cx="7753350" cy="828675"/>
          </a:xfrm>
          <a:prstGeom prst="rect">
            <a:avLst/>
          </a:prstGeom>
          <a:noFill/>
          <a:ln w="31750">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665" y="751820"/>
            <a:ext cx="29146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7" y="2867187"/>
            <a:ext cx="31337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4" y="5439099"/>
            <a:ext cx="27241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78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8458199" cy="1077218"/>
          </a:xfrm>
          <a:prstGeom prst="rect">
            <a:avLst/>
          </a:prstGeom>
          <a:noFill/>
        </p:spPr>
        <p:txBody>
          <a:bodyPr wrap="square" rtlCol="0">
            <a:spAutoFit/>
          </a:bodyPr>
          <a:lstStyle/>
          <a:p>
            <a:r>
              <a:rPr lang="en-US" sz="2800" b="1" dirty="0"/>
              <a:t>Aquatic Succession</a:t>
            </a:r>
            <a:endParaRPr lang="en-US" b="1" dirty="0">
              <a:solidFill>
                <a:schemeClr val="bg1">
                  <a:lumMod val="50000"/>
                </a:schemeClr>
              </a:solidFill>
            </a:endParaRPr>
          </a:p>
          <a:p>
            <a:endParaRPr lang="en-US" dirty="0"/>
          </a:p>
          <a:p>
            <a:endParaRPr lang="en-US" dirty="0"/>
          </a:p>
        </p:txBody>
      </p:sp>
      <p:pic>
        <p:nvPicPr>
          <p:cNvPr id="3" name="Picture 2"/>
          <p:cNvPicPr>
            <a:picLocks noChangeAspect="1"/>
          </p:cNvPicPr>
          <p:nvPr/>
        </p:nvPicPr>
        <p:blipFill>
          <a:blip r:embed="rId2"/>
          <a:stretch>
            <a:fillRect/>
          </a:stretch>
        </p:blipFill>
        <p:spPr>
          <a:xfrm>
            <a:off x="304801" y="836242"/>
            <a:ext cx="8483141" cy="2701840"/>
          </a:xfrm>
          <a:prstGeom prst="rect">
            <a:avLst/>
          </a:prstGeom>
        </p:spPr>
      </p:pic>
      <p:pic>
        <p:nvPicPr>
          <p:cNvPr id="4" name="Picture 3"/>
          <p:cNvPicPr>
            <a:picLocks noChangeAspect="1"/>
          </p:cNvPicPr>
          <p:nvPr/>
        </p:nvPicPr>
        <p:blipFill>
          <a:blip r:embed="rId3"/>
          <a:stretch>
            <a:fillRect/>
          </a:stretch>
        </p:blipFill>
        <p:spPr>
          <a:xfrm>
            <a:off x="313645" y="3555666"/>
            <a:ext cx="8474297" cy="2073385"/>
          </a:xfrm>
          <a:prstGeom prst="rect">
            <a:avLst/>
          </a:prstGeom>
        </p:spPr>
      </p:pic>
    </p:spTree>
    <p:extLst>
      <p:ext uri="{BB962C8B-B14F-4D97-AF65-F5344CB8AC3E}">
        <p14:creationId xmlns:p14="http://schemas.microsoft.com/office/powerpoint/2010/main" val="2388332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28600"/>
            <a:ext cx="3308199" cy="523220"/>
          </a:xfrm>
          <a:prstGeom prst="rect">
            <a:avLst/>
          </a:prstGeom>
          <a:noFill/>
        </p:spPr>
        <p:txBody>
          <a:bodyPr wrap="square" rtlCol="0">
            <a:spAutoFit/>
          </a:bodyPr>
          <a:lstStyle/>
          <a:p>
            <a:r>
              <a:rPr lang="en-US" sz="2800" b="1" dirty="0"/>
              <a:t>Aquatic Succession</a:t>
            </a:r>
          </a:p>
        </p:txBody>
      </p:sp>
      <p:pic>
        <p:nvPicPr>
          <p:cNvPr id="4" name="Picture 3"/>
          <p:cNvPicPr>
            <a:picLocks noChangeAspect="1"/>
          </p:cNvPicPr>
          <p:nvPr/>
        </p:nvPicPr>
        <p:blipFill>
          <a:blip r:embed="rId2"/>
          <a:stretch>
            <a:fillRect/>
          </a:stretch>
        </p:blipFill>
        <p:spPr>
          <a:xfrm>
            <a:off x="369837" y="751820"/>
            <a:ext cx="8308874" cy="4285409"/>
          </a:xfrm>
          <a:prstGeom prst="rect">
            <a:avLst/>
          </a:prstGeom>
        </p:spPr>
      </p:pic>
      <p:pic>
        <p:nvPicPr>
          <p:cNvPr id="2050" name="Picture 2" descr="C:\Users\bodinee\Documents\My Dropbox\Teaching\Math 214 - Discrete Mathematical Modeling\Reference Readings\figures\FreshwaterShor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329" y="4434620"/>
            <a:ext cx="3742593" cy="242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83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Leslie Matrix Models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666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5138"/>
            <a:ext cx="8458199" cy="523220"/>
          </a:xfrm>
          <a:prstGeom prst="rect">
            <a:avLst/>
          </a:prstGeom>
          <a:noFill/>
        </p:spPr>
        <p:txBody>
          <a:bodyPr wrap="square" rtlCol="0">
            <a:spAutoFit/>
          </a:bodyPr>
          <a:lstStyle/>
          <a:p>
            <a:r>
              <a:rPr lang="en-US" sz="2800" b="1" dirty="0"/>
              <a:t>Locusts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4385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1" y="968276"/>
            <a:ext cx="4800600" cy="2308324"/>
          </a:xfrm>
          <a:prstGeom prst="rect">
            <a:avLst/>
          </a:prstGeom>
          <a:noFill/>
        </p:spPr>
        <p:txBody>
          <a:bodyPr wrap="square" rtlCol="0">
            <a:spAutoFit/>
          </a:bodyPr>
          <a:lstStyle/>
          <a:p>
            <a:r>
              <a:rPr lang="en-US" dirty="0"/>
              <a:t>Locusts have three distinct life stages</a:t>
            </a:r>
          </a:p>
          <a:p>
            <a:pPr marL="342900" indent="-342900">
              <a:buFont typeface="+mj-lt"/>
              <a:buAutoNum type="alphaLcParenR"/>
            </a:pPr>
            <a:r>
              <a:rPr lang="en-US" dirty="0"/>
              <a:t>Egg</a:t>
            </a:r>
          </a:p>
          <a:p>
            <a:pPr marL="342900" indent="-342900">
              <a:buFont typeface="+mj-lt"/>
              <a:buAutoNum type="alphaLcParenR"/>
            </a:pPr>
            <a:r>
              <a:rPr lang="en-US" dirty="0"/>
              <a:t>Nymph – not winged</a:t>
            </a:r>
          </a:p>
          <a:p>
            <a:pPr marL="342900" indent="-342900">
              <a:buFont typeface="+mj-lt"/>
              <a:buAutoNum type="alphaLcParenR"/>
            </a:pPr>
            <a:r>
              <a:rPr lang="en-US" dirty="0"/>
              <a:t>Adult – winged </a:t>
            </a:r>
          </a:p>
          <a:p>
            <a:pPr marL="342900" indent="-342900">
              <a:buFont typeface="+mj-lt"/>
              <a:buAutoNum type="alphaLcParenR"/>
            </a:pPr>
            <a:endParaRPr lang="en-US" dirty="0"/>
          </a:p>
          <a:p>
            <a:pPr marL="285750" indent="-285750">
              <a:buFont typeface="Arial" panose="020B0604020202020204" pitchFamily="34" charset="0"/>
              <a:buChar char="•"/>
            </a:pPr>
            <a:r>
              <a:rPr lang="en-US" dirty="0"/>
              <a:t>Not all eggs will survive to become adults</a:t>
            </a:r>
          </a:p>
          <a:p>
            <a:pPr marL="285750" indent="-285750">
              <a:buFont typeface="Arial" panose="020B0604020202020204" pitchFamily="34" charset="0"/>
              <a:buChar char="•"/>
            </a:pPr>
            <a:r>
              <a:rPr lang="en-US" dirty="0"/>
              <a:t>Females can only reproduce (lay eggs) during the adult stage of their life</a:t>
            </a:r>
          </a:p>
        </p:txBody>
      </p:sp>
      <p:sp>
        <p:nvSpPr>
          <p:cNvPr id="5" name="TextBox 4"/>
          <p:cNvSpPr txBox="1"/>
          <p:nvPr/>
        </p:nvSpPr>
        <p:spPr>
          <a:xfrm>
            <a:off x="381000" y="3657600"/>
            <a:ext cx="4419600" cy="1446550"/>
          </a:xfrm>
          <a:prstGeom prst="rect">
            <a:avLst/>
          </a:prstGeom>
          <a:noFill/>
        </p:spPr>
        <p:txBody>
          <a:bodyPr wrap="square" rtlCol="0">
            <a:spAutoFit/>
          </a:bodyPr>
          <a:lstStyle/>
          <a:p>
            <a:r>
              <a:rPr lang="en-US" b="1" dirty="0"/>
              <a:t>Survival Rates (per year)</a:t>
            </a:r>
            <a:endParaRPr lang="en-US" dirty="0"/>
          </a:p>
          <a:p>
            <a:pPr marL="285750" indent="-285750">
              <a:buFont typeface="Arial" panose="020B0604020202020204" pitchFamily="34" charset="0"/>
              <a:buChar char="•"/>
            </a:pPr>
            <a:r>
              <a:rPr lang="en-US" dirty="0"/>
              <a:t>2% of eggs survive to become nymphs</a:t>
            </a:r>
          </a:p>
          <a:p>
            <a:pPr marL="285750" indent="-285750">
              <a:buFont typeface="Arial" panose="020B0604020202020204" pitchFamily="34" charset="0"/>
              <a:buChar char="•"/>
            </a:pPr>
            <a:r>
              <a:rPr lang="en-US" dirty="0"/>
              <a:t>5% of nymphs survive to become adults</a:t>
            </a:r>
          </a:p>
          <a:p>
            <a:pPr marL="285750" indent="-285750">
              <a:buFont typeface="Arial" panose="020B0604020202020204" pitchFamily="34" charset="0"/>
              <a:buChar char="•"/>
            </a:pPr>
            <a:r>
              <a:rPr lang="en-US" dirty="0"/>
              <a:t>0% of adults survive to the next year</a:t>
            </a:r>
            <a:br>
              <a:rPr lang="en-US" dirty="0"/>
            </a:br>
            <a:r>
              <a:rPr lang="en-US" sz="1400" i="1" dirty="0"/>
              <a:t>i.e., all adults die shortly after reproduction</a:t>
            </a:r>
            <a:endParaRPr lang="en-US" sz="1400" dirty="0"/>
          </a:p>
        </p:txBody>
      </p:sp>
      <p:sp>
        <p:nvSpPr>
          <p:cNvPr id="8" name="TextBox 7"/>
          <p:cNvSpPr txBox="1"/>
          <p:nvPr/>
        </p:nvSpPr>
        <p:spPr>
          <a:xfrm>
            <a:off x="381000" y="5335250"/>
            <a:ext cx="4419600" cy="1200329"/>
          </a:xfrm>
          <a:prstGeom prst="rect">
            <a:avLst/>
          </a:prstGeom>
          <a:noFill/>
        </p:spPr>
        <p:txBody>
          <a:bodyPr wrap="square" rtlCol="0">
            <a:spAutoFit/>
          </a:bodyPr>
          <a:lstStyle/>
          <a:p>
            <a:r>
              <a:rPr lang="en-US" b="1" dirty="0"/>
              <a:t>Fecundity </a:t>
            </a:r>
          </a:p>
          <a:p>
            <a:pPr marL="285750" indent="-285750">
              <a:buFont typeface="Arial" panose="020B0604020202020204" pitchFamily="34" charset="0"/>
              <a:buChar char="•"/>
            </a:pPr>
            <a:r>
              <a:rPr lang="en-US" dirty="0"/>
              <a:t>On average, each adult female will produce 2000 eggs before she dies</a:t>
            </a:r>
          </a:p>
          <a:p>
            <a:pPr marL="285750" indent="-285750">
              <a:buFont typeface="Arial" panose="020B0604020202020204" pitchFamily="34" charset="0"/>
              <a:buChar char="•"/>
            </a:pPr>
            <a:r>
              <a:rPr lang="en-US" dirty="0"/>
              <a:t>Sex ratio of laid eggs is 1:1</a:t>
            </a:r>
          </a:p>
        </p:txBody>
      </p:sp>
      <p:pic>
        <p:nvPicPr>
          <p:cNvPr id="6" name="Picture 3" descr="C:\Users\bodinee\Documents\My Dropbox\Teaching\Math 214 - Discrete Mathematical Modeling\Lectures\LocustSurviv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205" y="2667000"/>
            <a:ext cx="2709195" cy="38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2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5138"/>
            <a:ext cx="8458199" cy="523220"/>
          </a:xfrm>
          <a:prstGeom prst="rect">
            <a:avLst/>
          </a:prstGeom>
          <a:noFill/>
        </p:spPr>
        <p:txBody>
          <a:bodyPr wrap="square" rtlCol="0">
            <a:spAutoFit/>
          </a:bodyPr>
          <a:lstStyle/>
          <a:p>
            <a:r>
              <a:rPr lang="en-US" sz="2800" b="1" dirty="0"/>
              <a:t>Locusts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4385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017234"/>
            <a:ext cx="4419600" cy="1446550"/>
          </a:xfrm>
          <a:prstGeom prst="rect">
            <a:avLst/>
          </a:prstGeom>
          <a:noFill/>
        </p:spPr>
        <p:txBody>
          <a:bodyPr wrap="square" rtlCol="0">
            <a:spAutoFit/>
          </a:bodyPr>
          <a:lstStyle/>
          <a:p>
            <a:r>
              <a:rPr lang="en-US" b="1" dirty="0"/>
              <a:t>Survival Rates (per year)</a:t>
            </a:r>
            <a:endParaRPr lang="en-US" dirty="0"/>
          </a:p>
          <a:p>
            <a:pPr marL="285750" indent="-285750">
              <a:buFont typeface="Arial" panose="020B0604020202020204" pitchFamily="34" charset="0"/>
              <a:buChar char="•"/>
            </a:pPr>
            <a:r>
              <a:rPr lang="en-US" dirty="0"/>
              <a:t>2% of eggs survive to become nymphs</a:t>
            </a:r>
          </a:p>
          <a:p>
            <a:pPr marL="285750" indent="-285750">
              <a:buFont typeface="Arial" panose="020B0604020202020204" pitchFamily="34" charset="0"/>
              <a:buChar char="•"/>
            </a:pPr>
            <a:r>
              <a:rPr lang="en-US" dirty="0"/>
              <a:t>5% of nymphs survive to become adults</a:t>
            </a:r>
          </a:p>
          <a:p>
            <a:pPr marL="285750" indent="-285750">
              <a:buFont typeface="Arial" panose="020B0604020202020204" pitchFamily="34" charset="0"/>
              <a:buChar char="•"/>
            </a:pPr>
            <a:r>
              <a:rPr lang="en-US" dirty="0"/>
              <a:t>0% of adults survive to the next year</a:t>
            </a:r>
            <a:br>
              <a:rPr lang="en-US" dirty="0"/>
            </a:br>
            <a:r>
              <a:rPr lang="en-US" sz="1400" i="1" dirty="0"/>
              <a:t>i.e., all adults die shortly after reproduction</a:t>
            </a:r>
            <a:endParaRPr lang="en-US" sz="1400" dirty="0"/>
          </a:p>
        </p:txBody>
      </p:sp>
      <p:sp>
        <p:nvSpPr>
          <p:cNvPr id="8" name="TextBox 7"/>
          <p:cNvSpPr txBox="1"/>
          <p:nvPr/>
        </p:nvSpPr>
        <p:spPr>
          <a:xfrm>
            <a:off x="304800" y="2476263"/>
            <a:ext cx="4419600" cy="1200329"/>
          </a:xfrm>
          <a:prstGeom prst="rect">
            <a:avLst/>
          </a:prstGeom>
          <a:noFill/>
        </p:spPr>
        <p:txBody>
          <a:bodyPr wrap="square" rtlCol="0">
            <a:spAutoFit/>
          </a:bodyPr>
          <a:lstStyle/>
          <a:p>
            <a:r>
              <a:rPr lang="en-US" b="1" dirty="0"/>
              <a:t>Fecundity </a:t>
            </a:r>
          </a:p>
          <a:p>
            <a:pPr marL="285750" indent="-285750">
              <a:buFont typeface="Arial" panose="020B0604020202020204" pitchFamily="34" charset="0"/>
              <a:buChar char="•"/>
            </a:pPr>
            <a:r>
              <a:rPr lang="en-US" dirty="0"/>
              <a:t>On average, each adult female will produce 2000 eggs before she dies</a:t>
            </a:r>
          </a:p>
          <a:p>
            <a:pPr marL="285750" indent="-285750">
              <a:buFont typeface="Arial" panose="020B0604020202020204" pitchFamily="34" charset="0"/>
              <a:buChar char="•"/>
            </a:pPr>
            <a:r>
              <a:rPr lang="en-US" dirty="0"/>
              <a:t>Sex ratio of laid eggs is 1:1</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8839200" cy="204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163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5138"/>
            <a:ext cx="8458199" cy="523220"/>
          </a:xfrm>
          <a:prstGeom prst="rect">
            <a:avLst/>
          </a:prstGeom>
          <a:noFill/>
        </p:spPr>
        <p:txBody>
          <a:bodyPr wrap="square" rtlCol="0">
            <a:spAutoFit/>
          </a:bodyPr>
          <a:lstStyle/>
          <a:p>
            <a:r>
              <a:rPr lang="en-US" sz="2800" b="1" dirty="0"/>
              <a:t>Locusts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4385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017234"/>
            <a:ext cx="4419600" cy="1446550"/>
          </a:xfrm>
          <a:prstGeom prst="rect">
            <a:avLst/>
          </a:prstGeom>
          <a:noFill/>
        </p:spPr>
        <p:txBody>
          <a:bodyPr wrap="square" rtlCol="0">
            <a:spAutoFit/>
          </a:bodyPr>
          <a:lstStyle/>
          <a:p>
            <a:r>
              <a:rPr lang="en-US" b="1" dirty="0"/>
              <a:t>Survival Rates (per year)</a:t>
            </a:r>
            <a:endParaRPr lang="en-US" dirty="0"/>
          </a:p>
          <a:p>
            <a:pPr marL="285750" indent="-285750">
              <a:buFont typeface="Arial" panose="020B0604020202020204" pitchFamily="34" charset="0"/>
              <a:buChar char="•"/>
            </a:pPr>
            <a:r>
              <a:rPr lang="en-US" dirty="0"/>
              <a:t>2% of eggs survive to become nymphs</a:t>
            </a:r>
          </a:p>
          <a:p>
            <a:pPr marL="285750" indent="-285750">
              <a:buFont typeface="Arial" panose="020B0604020202020204" pitchFamily="34" charset="0"/>
              <a:buChar char="•"/>
            </a:pPr>
            <a:r>
              <a:rPr lang="en-US" dirty="0"/>
              <a:t>5% of nymphs survive to become adults</a:t>
            </a:r>
          </a:p>
          <a:p>
            <a:pPr marL="285750" indent="-285750">
              <a:buFont typeface="Arial" panose="020B0604020202020204" pitchFamily="34" charset="0"/>
              <a:buChar char="•"/>
            </a:pPr>
            <a:r>
              <a:rPr lang="en-US" dirty="0"/>
              <a:t>0% of adults survive to the next year</a:t>
            </a:r>
            <a:br>
              <a:rPr lang="en-US" dirty="0"/>
            </a:br>
            <a:r>
              <a:rPr lang="en-US" sz="1400" i="1" dirty="0"/>
              <a:t>i.e., all adults die shortly after reproduction</a:t>
            </a:r>
            <a:endParaRPr lang="en-US" sz="1400" dirty="0"/>
          </a:p>
        </p:txBody>
      </p:sp>
      <mc:AlternateContent xmlns:mc="http://schemas.openxmlformats.org/markup-compatibility/2006" xmlns:a14="http://schemas.microsoft.com/office/drawing/2010/main">
        <mc:Choice Requires="a14">
          <p:sp>
            <p:nvSpPr>
              <p:cNvPr id="8" name="TextBox 7"/>
              <p:cNvSpPr txBox="1"/>
              <p:nvPr/>
            </p:nvSpPr>
            <p:spPr>
              <a:xfrm>
                <a:off x="304800" y="2476263"/>
                <a:ext cx="2851638" cy="3062954"/>
              </a:xfrm>
              <a:prstGeom prst="rect">
                <a:avLst/>
              </a:prstGeom>
              <a:noFill/>
            </p:spPr>
            <p:txBody>
              <a:bodyPr wrap="square" rtlCol="0">
                <a:spAutoFit/>
              </a:bodyPr>
              <a:lstStyle/>
              <a:p>
                <a:r>
                  <a:rPr lang="en-US" b="1" dirty="0"/>
                  <a:t>Fecundity </a:t>
                </a:r>
              </a:p>
              <a:p>
                <a:pPr marL="285750" indent="-285750">
                  <a:buFont typeface="Arial" panose="020B0604020202020204" pitchFamily="34" charset="0"/>
                  <a:buChar char="•"/>
                </a:pPr>
                <a:r>
                  <a:rPr lang="en-US" dirty="0"/>
                  <a:t>On average, each adult female will produce 2000 eggs before she dies</a:t>
                </a:r>
              </a:p>
              <a:p>
                <a:pPr marL="285750" indent="-285750">
                  <a:buFont typeface="Arial" panose="020B0604020202020204" pitchFamily="34" charset="0"/>
                  <a:buChar char="•"/>
                </a:pPr>
                <a:r>
                  <a:rPr lang="en-US" dirty="0"/>
                  <a:t>Sex ratio of laid eggs is 1:1</a:t>
                </a:r>
              </a:p>
              <a:p>
                <a:pPr marL="285750" indent="-285750">
                  <a:buFont typeface="Arial" panose="020B0604020202020204" pitchFamily="34" charset="0"/>
                  <a:buChar char="•"/>
                </a:pPr>
                <a:endParaRPr lang="en-US" dirty="0"/>
              </a:p>
              <a:p>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1000</m:t>
                                </m:r>
                              </m:e>
                            </m:mr>
                            <m:mr>
                              <m:e>
                                <m:r>
                                  <a:rPr lang="en-US" b="0" i="1" smtClean="0">
                                    <a:latin typeface="Cambria Math" panose="02040503050406030204" pitchFamily="18" charset="0"/>
                                  </a:rPr>
                                  <m:t>0.02</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0.05</m:t>
                                </m:r>
                              </m:e>
                              <m:e>
                                <m:r>
                                  <a:rPr lang="en-US" b="0" i="1" smtClean="0">
                                    <a:latin typeface="Cambria Math" panose="02040503050406030204" pitchFamily="18" charset="0"/>
                                  </a:rPr>
                                  <m:t>0</m:t>
                                </m:r>
                              </m:e>
                            </m:mr>
                          </m:m>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04800" y="2476263"/>
                <a:ext cx="2851638" cy="3062954"/>
              </a:xfrm>
              <a:prstGeom prst="rect">
                <a:avLst/>
              </a:prstGeom>
              <a:blipFill>
                <a:blip r:embed="rId3"/>
                <a:stretch>
                  <a:fillRect l="-1709" t="-994" r="-2350"/>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2993274" y="2266950"/>
            <a:ext cx="6150726" cy="4511919"/>
          </a:xfrm>
          <a:prstGeom prst="rect">
            <a:avLst/>
          </a:prstGeom>
        </p:spPr>
      </p:pic>
    </p:spTree>
    <p:extLst>
      <p:ext uri="{BB962C8B-B14F-4D97-AF65-F5344CB8AC3E}">
        <p14:creationId xmlns:p14="http://schemas.microsoft.com/office/powerpoint/2010/main" val="293540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10200" y="164968"/>
            <a:ext cx="3304110" cy="4462760"/>
          </a:xfrm>
          <a:prstGeom prst="rect">
            <a:avLst/>
          </a:prstGeom>
          <a:noFill/>
        </p:spPr>
        <p:txBody>
          <a:bodyPr wrap="none" rtlCol="0">
            <a:spAutoFit/>
          </a:bodyPr>
          <a:lstStyle/>
          <a:p>
            <a:r>
              <a:rPr lang="en-US" sz="3200" dirty="0"/>
              <a:t>Different Types of </a:t>
            </a:r>
          </a:p>
          <a:p>
            <a:r>
              <a:rPr lang="en-US" sz="3200" dirty="0"/>
              <a:t>Landscapes:</a:t>
            </a:r>
          </a:p>
          <a:p>
            <a:endParaRPr lang="en-US" sz="3200" dirty="0"/>
          </a:p>
          <a:p>
            <a:pPr marL="457200" indent="-457200">
              <a:buFont typeface="Arial" panose="020B0604020202020204" pitchFamily="34" charset="0"/>
              <a:buChar char="•"/>
            </a:pPr>
            <a:r>
              <a:rPr lang="en-US" sz="3200" dirty="0"/>
              <a:t>Farmland</a:t>
            </a:r>
          </a:p>
          <a:p>
            <a:pPr marL="457200" indent="-457200">
              <a:buFont typeface="Arial" panose="020B0604020202020204" pitchFamily="34" charset="0"/>
              <a:buChar char="•"/>
            </a:pPr>
            <a:r>
              <a:rPr lang="en-US" sz="3200" dirty="0"/>
              <a:t>Forest</a:t>
            </a:r>
          </a:p>
          <a:p>
            <a:pPr marL="457200" indent="-457200">
              <a:buFont typeface="Arial" panose="020B0604020202020204" pitchFamily="34" charset="0"/>
              <a:buChar char="•"/>
            </a:pPr>
            <a:r>
              <a:rPr lang="en-US" sz="3200" dirty="0"/>
              <a:t>Industrial</a:t>
            </a:r>
          </a:p>
          <a:p>
            <a:pPr marL="457200" indent="-457200">
              <a:buFont typeface="Arial" panose="020B0604020202020204" pitchFamily="34" charset="0"/>
              <a:buChar char="•"/>
            </a:pPr>
            <a:r>
              <a:rPr lang="en-US" sz="3200" dirty="0"/>
              <a:t>Residential</a:t>
            </a:r>
          </a:p>
          <a:p>
            <a:pPr marL="457200" indent="-457200">
              <a:buFont typeface="Arial" panose="020B0604020202020204" pitchFamily="34" charset="0"/>
              <a:buChar char="•"/>
            </a:pPr>
            <a:endParaRPr lang="en-US" sz="3200" dirty="0"/>
          </a:p>
          <a:p>
            <a:r>
              <a:rPr lang="en-US" sz="1400" dirty="0"/>
              <a:t>Years (L to R, starting top L): </a:t>
            </a:r>
          </a:p>
          <a:p>
            <a:r>
              <a:rPr lang="en-US" sz="1400" dirty="0"/>
              <a:t>	1936, 1951, 1960, 1968, 1995, 2009</a:t>
            </a:r>
            <a:endParaRPr lang="en-US" sz="2800" dirty="0"/>
          </a:p>
        </p:txBody>
      </p:sp>
    </p:spTree>
    <p:extLst>
      <p:ext uri="{BB962C8B-B14F-4D97-AF65-F5344CB8AC3E}">
        <p14:creationId xmlns:p14="http://schemas.microsoft.com/office/powerpoint/2010/main" val="3256470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Leslie Matrix Model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2193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57200" y="4953000"/>
                <a:ext cx="8305799" cy="1200329"/>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𝑖</m:t>
                        </m:r>
                      </m:sub>
                    </m:sSub>
                    <m:r>
                      <a:rPr lang="en-US" b="0" i="1" smtClean="0">
                        <a:latin typeface="Cambria Math"/>
                      </a:rPr>
                      <m:t>=</m:t>
                    </m:r>
                  </m:oMath>
                </a14:m>
                <a:r>
                  <a:rPr lang="en-US" dirty="0"/>
                  <a:t> the average number of female offspring born to a female individual in class </a:t>
                </a:r>
                <a14:m>
                  <m:oMath xmlns:m="http://schemas.openxmlformats.org/officeDocument/2006/math">
                    <m:r>
                      <a:rPr lang="en-US" i="1" dirty="0" smtClean="0">
                        <a:latin typeface="Cambria Math"/>
                      </a:rPr>
                      <m:t>𝑖</m:t>
                    </m:r>
                  </m:oMath>
                </a14:m>
                <a:r>
                  <a:rPr lang="en-US" dirty="0"/>
                  <a:t> in one time step (</a:t>
                </a:r>
                <a:r>
                  <a:rPr lang="en-US" b="1" i="1" dirty="0"/>
                  <a:t>fecundity</a:t>
                </a:r>
                <a:r>
                  <a:rPr lang="en-US" dirty="0"/>
                  <a:t>)</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𝑖</m:t>
                        </m:r>
                      </m:sub>
                    </m:sSub>
                    <m:r>
                      <a:rPr lang="en-US" b="0" i="1" smtClean="0">
                        <a:latin typeface="Cambria Math"/>
                      </a:rPr>
                      <m:t>=</m:t>
                    </m:r>
                  </m:oMath>
                </a14:m>
                <a:r>
                  <a:rPr lang="en-US" dirty="0"/>
                  <a:t> the proportion of individuals in class </a:t>
                </a:r>
                <a14:m>
                  <m:oMath xmlns:m="http://schemas.openxmlformats.org/officeDocument/2006/math">
                    <m:r>
                      <a:rPr lang="en-US" b="0" i="1" smtClean="0">
                        <a:latin typeface="Cambria Math"/>
                      </a:rPr>
                      <m:t>𝑖</m:t>
                    </m:r>
                  </m:oMath>
                </a14:m>
                <a:r>
                  <a:rPr lang="en-US" dirty="0"/>
                  <a:t> who survive to class </a:t>
                </a:r>
                <a14:m>
                  <m:oMath xmlns:m="http://schemas.openxmlformats.org/officeDocument/2006/math">
                    <m:r>
                      <a:rPr lang="en-US" b="0" i="1" smtClean="0">
                        <a:latin typeface="Cambria Math"/>
                      </a:rPr>
                      <m:t>𝑖</m:t>
                    </m:r>
                    <m:r>
                      <a:rPr lang="en-US" b="0" i="1" smtClean="0">
                        <a:latin typeface="Cambria Math"/>
                      </a:rPr>
                      <m:t>+1</m:t>
                    </m:r>
                  </m:oMath>
                </a14:m>
                <a:r>
                  <a:rPr lang="en-US" dirty="0"/>
                  <a:t> (</a:t>
                </a:r>
                <a:r>
                  <a:rPr lang="en-US" b="1" i="1" dirty="0"/>
                  <a:t>survival rate</a:t>
                </a:r>
                <a:r>
                  <a:rPr lang="en-US"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4953000"/>
                <a:ext cx="8305799" cy="1200329"/>
              </a:xfrm>
              <a:prstGeom prst="rect">
                <a:avLst/>
              </a:prstGeom>
              <a:blipFill rotWithShape="1">
                <a:blip r:embed="rId3"/>
                <a:stretch>
                  <a:fillRect l="-587" t="-2551" b="-7143"/>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81225"/>
            <a:ext cx="4200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197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69" y="1064558"/>
            <a:ext cx="8878851" cy="571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465138"/>
            <a:ext cx="8458199" cy="523220"/>
          </a:xfrm>
          <a:prstGeom prst="rect">
            <a:avLst/>
          </a:prstGeom>
          <a:noFill/>
        </p:spPr>
        <p:txBody>
          <a:bodyPr wrap="square" rtlCol="0">
            <a:spAutoFit/>
          </a:bodyPr>
          <a:lstStyle/>
          <a:p>
            <a:r>
              <a:rPr lang="en-US" sz="2800" b="1" dirty="0"/>
              <a:t>American Bison</a:t>
            </a:r>
          </a:p>
        </p:txBody>
      </p:sp>
    </p:spTree>
    <p:extLst>
      <p:ext uri="{BB962C8B-B14F-4D97-AF65-F5344CB8AC3E}">
        <p14:creationId xmlns:p14="http://schemas.microsoft.com/office/powerpoint/2010/main" val="1693962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4216539"/>
              </a:xfrm>
              <a:prstGeom prst="rect">
                <a:avLst/>
              </a:prstGeom>
              <a:noFill/>
            </p:spPr>
            <p:txBody>
              <a:bodyPr wrap="square" rtlCol="0">
                <a:spAutoFit/>
              </a:bodyPr>
              <a:lstStyle/>
              <a:p>
                <a:r>
                  <a:rPr lang="en-US" sz="2800" b="1" dirty="0" smtClean="0"/>
                  <a:t>Eigenvalues</a:t>
                </a:r>
              </a:p>
              <a:p>
                <a:endParaRPr lang="en-US" sz="1200" b="1" dirty="0"/>
              </a:p>
              <a:p>
                <a:pPr>
                  <a:lnSpc>
                    <a:spcPct val="150000"/>
                  </a:lnSpc>
                </a:pPr>
                <a:r>
                  <a:rPr lang="en-US" dirty="0" smtClean="0"/>
                  <a:t>The vector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𝐯</m:t>
                        </m:r>
                      </m:e>
                      <m:sup>
                        <m:r>
                          <a:rPr lang="en-US" b="0" i="1" smtClean="0">
                            <a:latin typeface="Cambria Math" panose="02040503050406030204" pitchFamily="18" charset="0"/>
                          </a:rPr>
                          <m:t>∗</m:t>
                        </m:r>
                      </m:sup>
                    </m:sSup>
                  </m:oMath>
                </a14:m>
                <a:r>
                  <a:rPr lang="en-US" dirty="0" smtClean="0"/>
                  <a:t> satisfying the equation </a:t>
                </a:r>
                <a14:m>
                  <m:oMath xmlns:m="http://schemas.openxmlformats.org/officeDocument/2006/math">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𝐯</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0" smtClean="0">
                        <a:latin typeface="Cambria Math" panose="02040503050406030204" pitchFamily="18" charset="0"/>
                      </a:rPr>
                      <m:t>𝐀</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𝐯</m:t>
                        </m:r>
                      </m:e>
                      <m:sup>
                        <m:r>
                          <a:rPr lang="en-US" b="0" i="1" smtClean="0">
                            <a:latin typeface="Cambria Math" panose="02040503050406030204" pitchFamily="18" charset="0"/>
                          </a:rPr>
                          <m:t>∗</m:t>
                        </m:r>
                      </m:sup>
                    </m:sSup>
                  </m:oMath>
                </a14:m>
                <a:r>
                  <a:rPr lang="en-US" dirty="0" smtClean="0"/>
                  <a:t> is an </a:t>
                </a:r>
                <a:r>
                  <a:rPr lang="en-US" u="sng" dirty="0" smtClean="0"/>
                  <a:t>eigenvector</a:t>
                </a:r>
                <a:r>
                  <a:rPr lang="en-US" dirty="0" smtClean="0"/>
                  <a:t> for the </a:t>
                </a:r>
                <a:r>
                  <a:rPr lang="en-US" u="sng" dirty="0" smtClean="0"/>
                  <a:t>eigenvalue</a:t>
                </a:r>
                <a:r>
                  <a:rPr lang="en-US" dirty="0" smtClean="0"/>
                  <a:t> </a:t>
                </a:r>
                <a14:m>
                  <m:oMath xmlns:m="http://schemas.openxmlformats.org/officeDocument/2006/math">
                    <m:r>
                      <a:rPr lang="en-US" b="0" i="1" smtClean="0">
                        <a:latin typeface="Cambria Math" panose="02040503050406030204" pitchFamily="18" charset="0"/>
                      </a:rPr>
                      <m:t>𝜆</m:t>
                    </m:r>
                  </m:oMath>
                </a14:m>
                <a:r>
                  <a:rPr lang="en-US" dirty="0" smtClean="0"/>
                  <a:t>.</a:t>
                </a:r>
                <a:endParaRPr lang="en-US" dirty="0"/>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𝜆</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a:latin typeface="Cambria Math" panose="02040503050406030204" pitchFamily="18" charset="0"/>
                        </a:rPr>
                        <m:t>𝐀</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b="0" i="0" smtClean="0">
                          <a:latin typeface="Cambria Math" panose="02040503050406030204" pitchFamily="18" charset="0"/>
                        </a:rPr>
                        <m:t>      </m:t>
                      </m:r>
                      <m:r>
                        <a:rPr lang="en-US" b="0" i="1" smtClean="0">
                          <a:latin typeface="Cambria Math" panose="02040503050406030204" pitchFamily="18" charset="0"/>
                        </a:rPr>
                        <m:t>⇒    </m:t>
                      </m:r>
                      <m:r>
                        <a:rPr lang="en-US" b="1">
                          <a:latin typeface="Cambria Math" panose="02040503050406030204" pitchFamily="18" charset="0"/>
                        </a:rPr>
                        <m:t>𝐀</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𝜆</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b="0" i="1" smtClean="0">
                          <a:latin typeface="Cambria Math" panose="02040503050406030204" pitchFamily="18" charset="0"/>
                        </a:rPr>
                        <m:t>=</m:t>
                      </m:r>
                      <m:r>
                        <a:rPr lang="en-US" b="1" i="1" smtClean="0">
                          <a:latin typeface="Cambria Math" panose="02040503050406030204" pitchFamily="18" charset="0"/>
                        </a:rPr>
                        <m:t>𝟎</m:t>
                      </m:r>
                      <m:r>
                        <a:rPr lang="en-US" b="0" i="1" smtClean="0">
                          <a:latin typeface="Cambria Math" panose="02040503050406030204" pitchFamily="18" charset="0"/>
                        </a:rPr>
                        <m:t>    ⇒     </m:t>
                      </m:r>
                      <m:d>
                        <m:dPr>
                          <m:ctrlPr>
                            <a:rPr lang="en-US" b="0" i="1" smtClean="0">
                              <a:latin typeface="Cambria Math" panose="02040503050406030204" pitchFamily="18" charset="0"/>
                            </a:rPr>
                          </m:ctrlPr>
                        </m:dPr>
                        <m:e>
                          <m:r>
                            <a:rPr lang="en-US" b="1" i="0" smtClean="0">
                              <a:latin typeface="Cambria Math" panose="02040503050406030204" pitchFamily="18" charset="0"/>
                            </a:rPr>
                            <m:t>𝐀</m:t>
                          </m:r>
                          <m:r>
                            <a:rPr lang="en-US" b="0" i="1" smtClean="0">
                              <a:latin typeface="Cambria Math" panose="02040503050406030204" pitchFamily="18" charset="0"/>
                            </a:rPr>
                            <m:t>−</m:t>
                          </m:r>
                          <m:r>
                            <a:rPr lang="en-US" b="0" i="1" smtClean="0">
                              <a:latin typeface="Cambria Math" panose="02040503050406030204" pitchFamily="18" charset="0"/>
                            </a:rPr>
                            <m:t>𝜆</m:t>
                          </m:r>
                          <m:r>
                            <a:rPr lang="en-US" b="1" i="0" smtClean="0">
                              <a:latin typeface="Cambria Math" panose="02040503050406030204" pitchFamily="18" charset="0"/>
                            </a:rPr>
                            <m:t>𝐈</m:t>
                          </m:r>
                        </m:e>
                      </m:d>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i="1">
                          <a:latin typeface="Cambria Math" panose="02040503050406030204" pitchFamily="18" charset="0"/>
                        </a:rPr>
                        <m:t>𝟎</m:t>
                      </m:r>
                    </m:oMath>
                  </m:oMathPara>
                </a14:m>
                <a:endParaRPr lang="en-US" dirty="0"/>
              </a:p>
              <a:p>
                <a:pPr marL="285750" indent="-285750">
                  <a:spcBef>
                    <a:spcPts val="1200"/>
                  </a:spcBef>
                  <a:spcAft>
                    <a:spcPts val="1200"/>
                  </a:spcAft>
                  <a:buFont typeface="Arial" panose="020B0604020202020204" pitchFamily="34" charset="0"/>
                  <a:buChar char="•"/>
                </a:pPr>
                <a:r>
                  <a:rPr lang="en-US" dirty="0" smtClean="0"/>
                  <a:t>If </a:t>
                </a:r>
                <a14:m>
                  <m:oMath xmlns:m="http://schemas.openxmlformats.org/officeDocument/2006/math">
                    <m:r>
                      <a:rPr lang="en-US" b="1" i="1" smtClean="0">
                        <a:latin typeface="Cambria Math" panose="02040503050406030204" pitchFamily="18" charset="0"/>
                      </a:rPr>
                      <m:t>𝑨</m:t>
                    </m:r>
                  </m:oMath>
                </a14:m>
                <a:r>
                  <a:rPr lang="en-US" b="1" dirty="0"/>
                  <a:t> </a:t>
                </a:r>
                <a:r>
                  <a:rPr lang="en-US" dirty="0"/>
                  <a:t>is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b="1" dirty="0"/>
                  <a:t> </a:t>
                </a:r>
                <a:r>
                  <a:rPr lang="en-US" dirty="0"/>
                  <a:t>matrix, then </a:t>
                </a:r>
                <a14:m>
                  <m:oMath xmlns:m="http://schemas.openxmlformats.org/officeDocument/2006/math">
                    <m:r>
                      <a:rPr lang="en-US" b="1" i="1" smtClean="0">
                        <a:latin typeface="Cambria Math" panose="02040503050406030204" pitchFamily="18" charset="0"/>
                      </a:rPr>
                      <m:t>𝑨</m:t>
                    </m:r>
                  </m:oMath>
                </a14:m>
                <a:r>
                  <a:rPr lang="en-US" dirty="0"/>
                  <a:t> will have </a:t>
                </a:r>
                <a14:m>
                  <m:oMath xmlns:m="http://schemas.openxmlformats.org/officeDocument/2006/math">
                    <m:r>
                      <a:rPr lang="en-US" b="0" i="1" smtClean="0">
                        <a:latin typeface="Cambria Math" panose="02040503050406030204" pitchFamily="18" charset="0"/>
                      </a:rPr>
                      <m:t>𝑛</m:t>
                    </m:r>
                  </m:oMath>
                </a14:m>
                <a:r>
                  <a:rPr lang="en-US" b="1" dirty="0"/>
                  <a:t> </a:t>
                </a:r>
                <a:r>
                  <a:rPr lang="en-US" dirty="0"/>
                  <a:t>eigenvalues</a:t>
                </a:r>
              </a:p>
              <a:p>
                <a:pPr marL="285750" indent="-285750">
                  <a:spcBef>
                    <a:spcPts val="1200"/>
                  </a:spcBef>
                  <a:spcAft>
                    <a:spcPts val="1200"/>
                  </a:spcAft>
                  <a:buFont typeface="Arial" panose="020B0604020202020204" pitchFamily="34" charset="0"/>
                  <a:buChar char="•"/>
                </a:pPr>
                <a:r>
                  <a:rPr lang="en-US" dirty="0"/>
                  <a:t>The eigenvalue with the largest absolute magnitude is the </a:t>
                </a:r>
                <a:r>
                  <a:rPr lang="en-US" u="sng" dirty="0"/>
                  <a:t>dominant eigenvalue</a:t>
                </a:r>
                <a:r>
                  <a:rPr lang="en-US" b="1" dirty="0"/>
                  <a:t> </a:t>
                </a:r>
                <a:r>
                  <a:rPr lang="en-US" dirty="0"/>
                  <a:t>of </a:t>
                </a:r>
                <a14:m>
                  <m:oMath xmlns:m="http://schemas.openxmlformats.org/officeDocument/2006/math">
                    <m:r>
                      <a:rPr lang="en-US" b="1" i="1" smtClean="0">
                        <a:latin typeface="Cambria Math" panose="02040503050406030204" pitchFamily="18" charset="0"/>
                      </a:rPr>
                      <m:t>𝑨</m:t>
                    </m:r>
                  </m:oMath>
                </a14:m>
                <a:endParaRPr lang="en-US" b="1" dirty="0"/>
              </a:p>
              <a:p>
                <a:pPr lvl="1">
                  <a:spcBef>
                    <a:spcPts val="1200"/>
                  </a:spcBef>
                  <a:spcAft>
                    <a:spcPts val="1200"/>
                  </a:spcAft>
                </a:pPr>
                <a:r>
                  <a:rPr lang="en-US" sz="1600" dirty="0">
                    <a:solidFill>
                      <a:schemeClr val="accent1">
                        <a:lumMod val="75000"/>
                      </a:schemeClr>
                    </a:solidFill>
                  </a:rPr>
                  <a:t>If </a:t>
                </a:r>
                <a14:m>
                  <m:oMath xmlns:m="http://schemas.openxmlformats.org/officeDocument/2006/math">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1</m:t>
                        </m:r>
                      </m:sub>
                    </m:sSub>
                    <m:r>
                      <a:rPr lang="en-US" sz="1600" b="0" i="1" smtClean="0">
                        <a:solidFill>
                          <a:schemeClr val="accent1">
                            <a:lumMod val="75000"/>
                          </a:schemeClr>
                        </a:solidFill>
                        <a:latin typeface="Cambria Math" panose="02040503050406030204" pitchFamily="18" charset="0"/>
                      </a:rPr>
                      <m:t>, </m:t>
                    </m:r>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2</m:t>
                        </m:r>
                      </m:sub>
                    </m:sSub>
                    <m:r>
                      <a:rPr lang="en-US" sz="1600" b="0" i="1" smtClean="0">
                        <a:solidFill>
                          <a:schemeClr val="accent1">
                            <a:lumMod val="75000"/>
                          </a:schemeClr>
                        </a:solidFill>
                        <a:latin typeface="Cambria Math" panose="02040503050406030204" pitchFamily="18" charset="0"/>
                      </a:rPr>
                      <m:t>,…,</m:t>
                    </m:r>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𝑛</m:t>
                        </m:r>
                      </m:sub>
                    </m:sSub>
                  </m:oMath>
                </a14:m>
                <a:r>
                  <a:rPr lang="en-US" sz="1600" dirty="0">
                    <a:solidFill>
                      <a:schemeClr val="accent1">
                        <a:lumMod val="75000"/>
                      </a:schemeClr>
                    </a:solidFill>
                  </a:rPr>
                  <a:t> are the eigenvalues of </a:t>
                </a:r>
                <a14:m>
                  <m:oMath xmlns:m="http://schemas.openxmlformats.org/officeDocument/2006/math">
                    <m:r>
                      <a:rPr lang="en-US" sz="1600" b="1" i="1" dirty="0" smtClean="0">
                        <a:solidFill>
                          <a:schemeClr val="accent1">
                            <a:lumMod val="75000"/>
                          </a:schemeClr>
                        </a:solidFill>
                        <a:latin typeface="Cambria Math" panose="02040503050406030204" pitchFamily="18" charset="0"/>
                      </a:rPr>
                      <m:t>𝑨</m:t>
                    </m:r>
                  </m:oMath>
                </a14:m>
                <a:r>
                  <a:rPr lang="en-US" sz="1600" dirty="0">
                    <a:solidFill>
                      <a:schemeClr val="accent1">
                        <a:lumMod val="75000"/>
                      </a:schemeClr>
                    </a:solidFill>
                  </a:rPr>
                  <a:t>, then </a:t>
                </a:r>
                <a14:m>
                  <m:oMath xmlns:m="http://schemas.openxmlformats.org/officeDocument/2006/math">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𝑖</m:t>
                        </m:r>
                      </m:sub>
                    </m:sSub>
                  </m:oMath>
                </a14:m>
                <a:r>
                  <a:rPr lang="en-US" sz="1600" dirty="0">
                    <a:solidFill>
                      <a:schemeClr val="accent1">
                        <a:lumMod val="75000"/>
                      </a:schemeClr>
                    </a:solidFill>
                  </a:rPr>
                  <a:t> is the dominant eigenvalue of </a:t>
                </a:r>
                <a14:m>
                  <m:oMath xmlns:m="http://schemas.openxmlformats.org/officeDocument/2006/math">
                    <m:r>
                      <a:rPr lang="en-US" sz="1600" b="1" i="1" dirty="0" smtClean="0">
                        <a:solidFill>
                          <a:schemeClr val="accent1">
                            <a:lumMod val="75000"/>
                          </a:schemeClr>
                        </a:solidFill>
                        <a:latin typeface="Cambria Math" panose="02040503050406030204" pitchFamily="18" charset="0"/>
                      </a:rPr>
                      <m:t>𝑨</m:t>
                    </m:r>
                  </m:oMath>
                </a14:m>
                <a:r>
                  <a:rPr lang="en-US" sz="1600" dirty="0">
                    <a:solidFill>
                      <a:schemeClr val="accent1">
                        <a:lumMod val="75000"/>
                      </a:schemeClr>
                    </a:solidFill>
                  </a:rPr>
                  <a:t> if </a:t>
                </a:r>
                <a14:m>
                  <m:oMath xmlns:m="http://schemas.openxmlformats.org/officeDocument/2006/math">
                    <m:d>
                      <m:dPr>
                        <m:begChr m:val="|"/>
                        <m:endChr m:val="|"/>
                        <m:ctrlPr>
                          <a:rPr lang="en-US" sz="1600" b="0" i="1" smtClean="0">
                            <a:solidFill>
                              <a:schemeClr val="accent1">
                                <a:lumMod val="75000"/>
                              </a:schemeClr>
                            </a:solidFill>
                            <a:latin typeface="Cambria Math" panose="02040503050406030204" pitchFamily="18" charset="0"/>
                          </a:rPr>
                        </m:ctrlPr>
                      </m:dPr>
                      <m:e>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𝑖</m:t>
                            </m:r>
                          </m:sub>
                        </m:sSub>
                      </m:e>
                    </m:d>
                    <m:r>
                      <a:rPr lang="en-US" sz="1600" b="0" i="1" smtClean="0">
                        <a:solidFill>
                          <a:schemeClr val="accent1">
                            <a:lumMod val="75000"/>
                          </a:schemeClr>
                        </a:solidFill>
                        <a:latin typeface="Cambria Math" panose="02040503050406030204" pitchFamily="18" charset="0"/>
                      </a:rPr>
                      <m:t>≥</m:t>
                    </m:r>
                    <m:d>
                      <m:dPr>
                        <m:begChr m:val="|"/>
                        <m:endChr m:val="|"/>
                        <m:ctrlPr>
                          <a:rPr lang="en-US" sz="1600" b="0" i="1" smtClean="0">
                            <a:solidFill>
                              <a:schemeClr val="accent1">
                                <a:lumMod val="75000"/>
                              </a:schemeClr>
                            </a:solidFill>
                            <a:latin typeface="Cambria Math" panose="02040503050406030204" pitchFamily="18" charset="0"/>
                          </a:rPr>
                        </m:ctrlPr>
                      </m:dPr>
                      <m:e>
                        <m:sSub>
                          <m:sSubPr>
                            <m:ctrlPr>
                              <a:rPr lang="en-US" sz="1600" b="0" i="1" smtClean="0">
                                <a:solidFill>
                                  <a:schemeClr val="accent1">
                                    <a:lumMod val="75000"/>
                                  </a:schemeClr>
                                </a:solidFill>
                                <a:latin typeface="Cambria Math" panose="02040503050406030204" pitchFamily="18" charset="0"/>
                              </a:rPr>
                            </m:ctrlPr>
                          </m:sSubPr>
                          <m:e>
                            <m:r>
                              <a:rPr lang="en-US" sz="1600" b="0" i="1" smtClean="0">
                                <a:solidFill>
                                  <a:schemeClr val="accent1">
                                    <a:lumMod val="75000"/>
                                  </a:schemeClr>
                                </a:solidFill>
                                <a:latin typeface="Cambria Math" panose="02040503050406030204" pitchFamily="18" charset="0"/>
                              </a:rPr>
                              <m:t>𝜆</m:t>
                            </m:r>
                          </m:e>
                          <m:sub>
                            <m:r>
                              <a:rPr lang="en-US" sz="1600" b="0" i="1" smtClean="0">
                                <a:solidFill>
                                  <a:schemeClr val="accent1">
                                    <a:lumMod val="75000"/>
                                  </a:schemeClr>
                                </a:solidFill>
                                <a:latin typeface="Cambria Math" panose="02040503050406030204" pitchFamily="18" charset="0"/>
                              </a:rPr>
                              <m:t>𝑘</m:t>
                            </m:r>
                          </m:sub>
                        </m:sSub>
                      </m:e>
                    </m:d>
                  </m:oMath>
                </a14:m>
                <a:r>
                  <a:rPr lang="en-US" sz="1600" dirty="0">
                    <a:solidFill>
                      <a:schemeClr val="accent1">
                        <a:lumMod val="75000"/>
                      </a:schemeClr>
                    </a:solidFill>
                  </a:rPr>
                  <a:t> for all </a:t>
                </a:r>
                <a14:m>
                  <m:oMath xmlns:m="http://schemas.openxmlformats.org/officeDocument/2006/math">
                    <m:r>
                      <a:rPr lang="en-US" sz="1600" b="0" i="1" smtClean="0">
                        <a:solidFill>
                          <a:schemeClr val="accent1">
                            <a:lumMod val="75000"/>
                          </a:schemeClr>
                        </a:solidFill>
                        <a:latin typeface="Cambria Math" panose="02040503050406030204" pitchFamily="18" charset="0"/>
                      </a:rPr>
                      <m:t>𝑘</m:t>
                    </m:r>
                    <m:r>
                      <a:rPr lang="en-US" sz="1600" b="0" i="1" smtClean="0">
                        <a:solidFill>
                          <a:schemeClr val="accent1">
                            <a:lumMod val="75000"/>
                          </a:schemeClr>
                        </a:solidFill>
                        <a:latin typeface="Cambria Math" panose="02040503050406030204" pitchFamily="18" charset="0"/>
                      </a:rPr>
                      <m:t>=1, 2, …,</m:t>
                    </m:r>
                    <m:r>
                      <a:rPr lang="en-US" sz="1600" b="0" i="1" smtClean="0">
                        <a:solidFill>
                          <a:schemeClr val="accent1">
                            <a:lumMod val="75000"/>
                          </a:schemeClr>
                        </a:solidFill>
                        <a:latin typeface="Cambria Math" panose="02040503050406030204" pitchFamily="18" charset="0"/>
                      </a:rPr>
                      <m:t>𝑛</m:t>
                    </m:r>
                  </m:oMath>
                </a14:m>
                <a:endParaRPr lang="en-US" dirty="0"/>
              </a:p>
              <a:p>
                <a:pPr marL="285750" indent="-285750">
                  <a:spcBef>
                    <a:spcPts val="1200"/>
                  </a:spcBef>
                  <a:spcAft>
                    <a:spcPts val="1200"/>
                  </a:spcAft>
                  <a:buFont typeface="Arial" panose="020B0604020202020204" pitchFamily="34" charset="0"/>
                  <a:buChar char="•"/>
                </a:pPr>
                <a:r>
                  <a:rPr lang="en-US" dirty="0"/>
                  <a:t>For matrix models, the dominant eigenvalue determines whether the “population” is growing or declining and represents the </a:t>
                </a:r>
                <a:r>
                  <a:rPr lang="en-US" u="sng" dirty="0"/>
                  <a:t>long-term growth rate</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4216539"/>
              </a:xfrm>
              <a:prstGeom prst="rect">
                <a:avLst/>
              </a:prstGeom>
              <a:blipFill>
                <a:blip r:embed="rId2"/>
                <a:stretch>
                  <a:fillRect l="-1442" t="-1301" b="-1301"/>
                </a:stretch>
              </a:blipFill>
            </p:spPr>
            <p:txBody>
              <a:bodyPr/>
              <a:lstStyle/>
              <a:p>
                <a:r>
                  <a:rPr lang="en-US">
                    <a:noFill/>
                  </a:rPr>
                  <a:t> </a:t>
                </a:r>
              </a:p>
            </p:txBody>
          </p:sp>
        </mc:Fallback>
      </mc:AlternateContent>
    </p:spTree>
    <p:extLst>
      <p:ext uri="{BB962C8B-B14F-4D97-AF65-F5344CB8AC3E}">
        <p14:creationId xmlns:p14="http://schemas.microsoft.com/office/powerpoint/2010/main" val="281188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4462760"/>
              </a:xfrm>
              <a:prstGeom prst="rect">
                <a:avLst/>
              </a:prstGeom>
              <a:noFill/>
            </p:spPr>
            <p:txBody>
              <a:bodyPr wrap="square" rtlCol="0">
                <a:spAutoFit/>
              </a:bodyPr>
              <a:lstStyle/>
              <a:p>
                <a:r>
                  <a:rPr lang="en-US" sz="2800" b="1" dirty="0"/>
                  <a:t>Eigenvalues</a:t>
                </a:r>
              </a:p>
              <a:p>
                <a:endParaRPr lang="en-US" sz="1200" b="1" dirty="0"/>
              </a:p>
              <a:p>
                <a:pPr>
                  <a:lnSpc>
                    <a:spcPct val="150000"/>
                  </a:lnSpc>
                </a:pPr>
                <a:r>
                  <a:rPr lang="en-US" dirty="0"/>
                  <a:t>The vector </a:t>
                </a:r>
                <a14:m>
                  <m:oMath xmlns:m="http://schemas.openxmlformats.org/officeDocument/2006/math">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oMath>
                </a14:m>
                <a:r>
                  <a:rPr lang="en-US" dirty="0"/>
                  <a:t> satisfying the equation </a:t>
                </a:r>
                <a14:m>
                  <m:oMath xmlns:m="http://schemas.openxmlformats.org/officeDocument/2006/math">
                    <m:r>
                      <a:rPr lang="en-US" i="1">
                        <a:latin typeface="Cambria Math" panose="02040503050406030204" pitchFamily="18" charset="0"/>
                      </a:rPr>
                      <m:t>𝜆</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a:latin typeface="Cambria Math" panose="02040503050406030204" pitchFamily="18" charset="0"/>
                      </a:rPr>
                      <m:t>𝐀</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oMath>
                </a14:m>
                <a:r>
                  <a:rPr lang="en-US" dirty="0"/>
                  <a:t> is an </a:t>
                </a:r>
                <a:r>
                  <a:rPr lang="en-US" u="sng" dirty="0"/>
                  <a:t>eigenvector</a:t>
                </a:r>
                <a:r>
                  <a:rPr lang="en-US" dirty="0"/>
                  <a:t> for the </a:t>
                </a:r>
                <a:r>
                  <a:rPr lang="en-US" u="sng" dirty="0"/>
                  <a:t>eigenvalue</a:t>
                </a:r>
                <a:r>
                  <a:rPr lang="en-US" dirty="0"/>
                  <a:t> </a:t>
                </a:r>
                <a14:m>
                  <m:oMath xmlns:m="http://schemas.openxmlformats.org/officeDocument/2006/math">
                    <m:r>
                      <a:rPr lang="en-US" i="1">
                        <a:latin typeface="Cambria Math" panose="02040503050406030204" pitchFamily="18" charset="0"/>
                      </a:rPr>
                      <m:t>𝜆</m:t>
                    </m:r>
                  </m:oMath>
                </a14:m>
                <a:r>
                  <a:rPr lang="en-US" dirty="0"/>
                  <a:t>.</a:t>
                </a:r>
              </a:p>
              <a:p>
                <a:pPr algn="ctr">
                  <a:lnSpc>
                    <a:spcPct val="150000"/>
                  </a:lnSpc>
                </a:pPr>
                <a:endParaRPr lang="en-US" i="1" dirty="0" smtClean="0">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𝜆</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a:latin typeface="Cambria Math" panose="02040503050406030204" pitchFamily="18" charset="0"/>
                        </a:rPr>
                        <m:t>𝐀</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a:latin typeface="Cambria Math" panose="02040503050406030204" pitchFamily="18" charset="0"/>
                        </a:rPr>
                        <m:t>      </m:t>
                      </m:r>
                      <m:r>
                        <a:rPr lang="en-US" i="1">
                          <a:latin typeface="Cambria Math" panose="02040503050406030204" pitchFamily="18" charset="0"/>
                        </a:rPr>
                        <m:t>⇒    </m:t>
                      </m:r>
                      <m:r>
                        <a:rPr lang="en-US" b="1">
                          <a:latin typeface="Cambria Math" panose="02040503050406030204" pitchFamily="18" charset="0"/>
                        </a:rPr>
                        <m:t>𝐀</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𝜆</m:t>
                      </m:r>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i="1">
                          <a:latin typeface="Cambria Math" panose="02040503050406030204" pitchFamily="18" charset="0"/>
                        </a:rPr>
                        <m:t>𝟎</m:t>
                      </m:r>
                      <m:r>
                        <a:rPr lang="en-US" i="1">
                          <a:latin typeface="Cambria Math" panose="02040503050406030204" pitchFamily="18" charset="0"/>
                        </a:rPr>
                        <m:t>    ⇒     </m:t>
                      </m:r>
                      <m:d>
                        <m:dPr>
                          <m:ctrlPr>
                            <a:rPr lang="en-US" i="1">
                              <a:latin typeface="Cambria Math" panose="02040503050406030204" pitchFamily="18" charset="0"/>
                            </a:rPr>
                          </m:ctrlPr>
                        </m:dPr>
                        <m:e>
                          <m:r>
                            <a:rPr lang="en-US" b="1">
                              <a:latin typeface="Cambria Math" panose="02040503050406030204" pitchFamily="18" charset="0"/>
                            </a:rPr>
                            <m:t>𝐀</m:t>
                          </m:r>
                          <m:r>
                            <a:rPr lang="en-US" i="1">
                              <a:latin typeface="Cambria Math" panose="02040503050406030204" pitchFamily="18" charset="0"/>
                            </a:rPr>
                            <m:t>−</m:t>
                          </m:r>
                          <m:r>
                            <a:rPr lang="en-US" i="1">
                              <a:latin typeface="Cambria Math" panose="02040503050406030204" pitchFamily="18" charset="0"/>
                            </a:rPr>
                            <m:t>𝜆</m:t>
                          </m:r>
                          <m:r>
                            <a:rPr lang="en-US" b="1">
                              <a:latin typeface="Cambria Math" panose="02040503050406030204" pitchFamily="18" charset="0"/>
                            </a:rPr>
                            <m:t>𝐈</m:t>
                          </m:r>
                        </m:e>
                      </m:d>
                      <m:sSup>
                        <m:sSupPr>
                          <m:ctrlPr>
                            <a:rPr lang="en-US" i="1">
                              <a:latin typeface="Cambria Math" panose="02040503050406030204" pitchFamily="18" charset="0"/>
                            </a:rPr>
                          </m:ctrlPr>
                        </m:sSupPr>
                        <m:e>
                          <m:r>
                            <a:rPr lang="en-US" b="1">
                              <a:latin typeface="Cambria Math" panose="02040503050406030204" pitchFamily="18" charset="0"/>
                            </a:rPr>
                            <m:t>𝐯</m:t>
                          </m:r>
                        </m:e>
                        <m:sup>
                          <m:r>
                            <a:rPr lang="en-US" i="1">
                              <a:latin typeface="Cambria Math" panose="02040503050406030204" pitchFamily="18" charset="0"/>
                            </a:rPr>
                            <m:t>∗</m:t>
                          </m:r>
                        </m:sup>
                      </m:sSup>
                      <m:r>
                        <a:rPr lang="en-US" i="1">
                          <a:latin typeface="Cambria Math" panose="02040503050406030204" pitchFamily="18" charset="0"/>
                        </a:rPr>
                        <m:t>=</m:t>
                      </m:r>
                      <m:r>
                        <a:rPr lang="en-US" b="1" i="1">
                          <a:latin typeface="Cambria Math" panose="02040503050406030204" pitchFamily="18" charset="0"/>
                        </a:rPr>
                        <m:t>𝟎</m:t>
                      </m:r>
                    </m:oMath>
                  </m:oMathPara>
                </a14:m>
                <a:endParaRPr lang="en-US" dirty="0"/>
              </a:p>
              <a:p>
                <a:pPr>
                  <a:lnSpc>
                    <a:spcPct val="150000"/>
                  </a:lnSpc>
                </a:pPr>
                <a:endParaRPr lang="en-US" dirty="0"/>
              </a:p>
              <a:p>
                <a:pPr>
                  <a:lnSpc>
                    <a:spcPct val="150000"/>
                  </a:lnSpc>
                </a:pPr>
                <a:r>
                  <a:rPr lang="en-US" dirty="0" smtClean="0"/>
                  <a:t>Property </a:t>
                </a:r>
                <a:r>
                  <a:rPr lang="en-US" dirty="0"/>
                  <a:t>of determinant function:</a:t>
                </a:r>
              </a:p>
              <a:p>
                <a:pPr algn="ctr">
                  <a:lnSpc>
                    <a:spcPct val="150000"/>
                  </a:lnSpc>
                </a:pPr>
                <a:r>
                  <a:rPr lang="en-US" dirty="0"/>
                  <a:t>If </a:t>
                </a:r>
                <a14:m>
                  <m:oMath xmlns:m="http://schemas.openxmlformats.org/officeDocument/2006/math">
                    <m:r>
                      <a:rPr lang="en-US" b="1" i="0" smtClean="0">
                        <a:latin typeface="Cambria Math" panose="02040503050406030204" pitchFamily="18" charset="0"/>
                      </a:rPr>
                      <m:t>𝐀</m:t>
                    </m:r>
                    <m:r>
                      <a:rPr lang="en-US" b="0" i="1" smtClean="0">
                        <a:latin typeface="Cambria Math" panose="02040503050406030204" pitchFamily="18" charset="0"/>
                      </a:rPr>
                      <m:t>=</m:t>
                    </m:r>
                    <m:r>
                      <a:rPr lang="en-US" b="1" i="1" smtClean="0">
                        <a:latin typeface="Cambria Math" panose="02040503050406030204" pitchFamily="18" charset="0"/>
                      </a:rPr>
                      <m:t>𝟎</m:t>
                    </m:r>
                  </m:oMath>
                </a14:m>
                <a:r>
                  <a:rPr lang="en-US" dirty="0"/>
                  <a:t>, then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1" i="0" smtClean="0">
                                <a:latin typeface="Cambria Math" panose="02040503050406030204" pitchFamily="18" charset="0"/>
                              </a:rPr>
                              <m:t>𝐀</m:t>
                            </m:r>
                          </m:e>
                        </m:d>
                      </m:e>
                    </m:func>
                    <m:r>
                      <a:rPr lang="en-US" b="0" i="1" smtClean="0">
                        <a:latin typeface="Cambria Math" panose="02040503050406030204" pitchFamily="18" charset="0"/>
                      </a:rPr>
                      <m:t>=0</m:t>
                    </m:r>
                  </m:oMath>
                </a14:m>
                <a:r>
                  <a:rPr lang="en-US" dirty="0"/>
                  <a:t>.</a:t>
                </a:r>
              </a:p>
              <a:p>
                <a:pPr algn="ctr">
                  <a:lnSpc>
                    <a:spcPct val="150000"/>
                  </a:lnSpc>
                </a:pPr>
                <a:r>
                  <a:rPr lang="en-US" dirty="0"/>
                  <a:t>If </a:t>
                </a:r>
                <a14:m>
                  <m:oMath xmlns:m="http://schemas.openxmlformats.org/officeDocument/2006/math">
                    <m:r>
                      <a:rPr lang="en-US" b="1" i="0">
                        <a:latin typeface="Cambria Math" panose="02040503050406030204" pitchFamily="18" charset="0"/>
                      </a:rPr>
                      <m:t>𝐀</m:t>
                    </m:r>
                    <m:r>
                      <a:rPr lang="en-US" b="0" i="1" smtClean="0">
                        <a:latin typeface="Cambria Math" panose="02040503050406030204" pitchFamily="18" charset="0"/>
                      </a:rPr>
                      <m:t>−</m:t>
                    </m:r>
                    <m:r>
                      <a:rPr lang="en-US" b="0" i="1" smtClean="0">
                        <a:latin typeface="Cambria Math" panose="02040503050406030204" pitchFamily="18" charset="0"/>
                      </a:rPr>
                      <m:t>𝜆</m:t>
                    </m:r>
                    <m:r>
                      <a:rPr lang="en-US" b="1" i="0" smtClean="0">
                        <a:latin typeface="Cambria Math" panose="02040503050406030204" pitchFamily="18" charset="0"/>
                      </a:rPr>
                      <m:t>𝐈</m:t>
                    </m:r>
                    <m:r>
                      <a:rPr lang="en-US" i="1">
                        <a:latin typeface="Cambria Math" panose="02040503050406030204" pitchFamily="18" charset="0"/>
                      </a:rPr>
                      <m:t>=</m:t>
                    </m:r>
                    <m:r>
                      <a:rPr lang="en-US" b="1" i="1">
                        <a:latin typeface="Cambria Math" panose="02040503050406030204" pitchFamily="18" charset="0"/>
                      </a:rPr>
                      <m:t>𝟎</m:t>
                    </m:r>
                  </m:oMath>
                </a14:m>
                <a:r>
                  <a:rPr lang="en-US" dirty="0"/>
                  <a:t>, then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b="1" i="0">
                                <a:latin typeface="Cambria Math" panose="02040503050406030204" pitchFamily="18" charset="0"/>
                              </a:rPr>
                              <m:t>𝐀</m:t>
                            </m:r>
                            <m:r>
                              <a:rPr lang="en-US" i="1">
                                <a:latin typeface="Cambria Math" panose="02040503050406030204" pitchFamily="18" charset="0"/>
                              </a:rPr>
                              <m:t>−</m:t>
                            </m:r>
                            <m:r>
                              <a:rPr lang="en-US" i="1">
                                <a:latin typeface="Cambria Math" panose="02040503050406030204" pitchFamily="18" charset="0"/>
                              </a:rPr>
                              <m:t>𝜆</m:t>
                            </m:r>
                            <m:r>
                              <a:rPr lang="en-US" b="1" i="0">
                                <a:latin typeface="Cambria Math" panose="02040503050406030204" pitchFamily="18" charset="0"/>
                              </a:rPr>
                              <m:t>𝐈</m:t>
                            </m:r>
                          </m:e>
                        </m:d>
                      </m:e>
                    </m:func>
                    <m:r>
                      <a:rPr lang="en-US" i="1">
                        <a:latin typeface="Cambria Math" panose="02040503050406030204" pitchFamily="18" charset="0"/>
                      </a:rPr>
                      <m:t>=0</m:t>
                    </m:r>
                  </m:oMath>
                </a14:m>
                <a:r>
                  <a:rPr lang="en-US" dirty="0"/>
                  <a:t>.</a:t>
                </a:r>
              </a:p>
              <a:p>
                <a:pPr algn="ctr">
                  <a:lnSpc>
                    <a:spcPct val="150000"/>
                  </a:lnSpc>
                </a:pPr>
                <a:endParaRPr lang="en-US" dirty="0"/>
              </a:p>
              <a:p>
                <a:pPr>
                  <a:spcBef>
                    <a:spcPts val="1200"/>
                  </a:spcBef>
                  <a:spcAft>
                    <a:spcPts val="1200"/>
                  </a:spcAft>
                </a:pPr>
                <a:r>
                  <a:rPr lang="en-US" dirty="0"/>
                  <a:t>Any value </a:t>
                </a:r>
                <a14:m>
                  <m:oMath xmlns:m="http://schemas.openxmlformats.org/officeDocument/2006/math">
                    <m:r>
                      <a:rPr lang="en-US" b="0" i="1" smtClean="0">
                        <a:latin typeface="Cambria Math" panose="02040503050406030204" pitchFamily="18" charset="0"/>
                      </a:rPr>
                      <m:t>𝜆</m:t>
                    </m:r>
                  </m:oMath>
                </a14:m>
                <a:r>
                  <a:rPr lang="en-US" dirty="0"/>
                  <a:t> that satisfies the equation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b="1" i="0">
                                <a:latin typeface="Cambria Math" panose="02040503050406030204" pitchFamily="18" charset="0"/>
                              </a:rPr>
                              <m:t>𝐀</m:t>
                            </m:r>
                            <m:r>
                              <a:rPr lang="en-US" i="1">
                                <a:latin typeface="Cambria Math" panose="02040503050406030204" pitchFamily="18" charset="0"/>
                              </a:rPr>
                              <m:t>−</m:t>
                            </m:r>
                            <m:r>
                              <a:rPr lang="en-US" i="1">
                                <a:latin typeface="Cambria Math" panose="02040503050406030204" pitchFamily="18" charset="0"/>
                              </a:rPr>
                              <m:t>𝜆</m:t>
                            </m:r>
                            <m:r>
                              <a:rPr lang="en-US" b="1" i="0">
                                <a:latin typeface="Cambria Math" panose="02040503050406030204" pitchFamily="18" charset="0"/>
                              </a:rPr>
                              <m:t>𝐈</m:t>
                            </m:r>
                          </m:e>
                        </m:d>
                      </m:e>
                    </m:func>
                    <m:r>
                      <a:rPr lang="en-US" i="1">
                        <a:latin typeface="Cambria Math" panose="02040503050406030204" pitchFamily="18" charset="0"/>
                      </a:rPr>
                      <m:t>=0</m:t>
                    </m:r>
                  </m:oMath>
                </a14:m>
                <a:r>
                  <a:rPr lang="en-US" dirty="0"/>
                  <a:t> is called an </a:t>
                </a:r>
                <a:r>
                  <a:rPr lang="en-US" u="sng" dirty="0"/>
                  <a:t>eigenvalue</a:t>
                </a:r>
                <a:r>
                  <a:rPr lang="en-US" dirty="0"/>
                  <a:t> of </a:t>
                </a:r>
                <a14:m>
                  <m:oMath xmlns:m="http://schemas.openxmlformats.org/officeDocument/2006/math">
                    <m:r>
                      <a:rPr lang="en-US" b="1" i="0" smtClean="0">
                        <a:latin typeface="Cambria Math" panose="02040503050406030204" pitchFamily="18" charset="0"/>
                      </a:rPr>
                      <m:t>𝐀</m:t>
                    </m:r>
                  </m:oMath>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4462760"/>
              </a:xfrm>
              <a:prstGeom prst="rect">
                <a:avLst/>
              </a:prstGeom>
              <a:blipFill>
                <a:blip r:embed="rId2"/>
                <a:stretch>
                  <a:fillRect l="-1442" t="-1230" b="-1230"/>
                </a:stretch>
              </a:blipFill>
            </p:spPr>
            <p:txBody>
              <a:bodyPr/>
              <a:lstStyle/>
              <a:p>
                <a:r>
                  <a:rPr lang="en-US">
                    <a:noFill/>
                  </a:rPr>
                  <a:t> </a:t>
                </a:r>
              </a:p>
            </p:txBody>
          </p:sp>
        </mc:Fallback>
      </mc:AlternateContent>
    </p:spTree>
    <p:extLst>
      <p:ext uri="{BB962C8B-B14F-4D97-AF65-F5344CB8AC3E}">
        <p14:creationId xmlns:p14="http://schemas.microsoft.com/office/powerpoint/2010/main" val="14693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913695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13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039099" cy="523220"/>
          </a:xfrm>
          <a:prstGeom prst="rect">
            <a:avLst/>
          </a:prstGeom>
          <a:noFill/>
        </p:spPr>
        <p:txBody>
          <a:bodyPr wrap="square" rtlCol="0">
            <a:spAutoFit/>
          </a:bodyPr>
          <a:lstStyle/>
          <a:p>
            <a:r>
              <a:rPr lang="en-US" sz="2800" b="1" dirty="0" err="1"/>
              <a:t>Matlab</a:t>
            </a:r>
            <a:r>
              <a:rPr lang="en-US" sz="2800" b="1" dirty="0"/>
              <a:t>: Finding the roots of a Polynomial</a:t>
            </a:r>
          </a:p>
        </p:txBody>
      </p:sp>
      <mc:AlternateContent xmlns:mc="http://schemas.openxmlformats.org/markup-compatibility/2006" xmlns:a14="http://schemas.microsoft.com/office/drawing/2010/main">
        <mc:Choice Requires="a14">
          <p:sp>
            <p:nvSpPr>
              <p:cNvPr id="4" name="TextBox 3"/>
              <p:cNvSpPr txBox="1"/>
              <p:nvPr/>
            </p:nvSpPr>
            <p:spPr>
              <a:xfrm>
                <a:off x="304800" y="1063869"/>
                <a:ext cx="8382000" cy="4801314"/>
              </a:xfrm>
              <a:prstGeom prst="rect">
                <a:avLst/>
              </a:prstGeom>
              <a:noFill/>
            </p:spPr>
            <p:txBody>
              <a:bodyPr wrap="square" rtlCol="0">
                <a:spAutoFit/>
              </a:bodyPr>
              <a:lstStyle/>
              <a:p>
                <a:pPr>
                  <a:lnSpc>
                    <a:spcPct val="150000"/>
                  </a:lnSpc>
                </a:pPr>
                <a:r>
                  <a:rPr lang="en-US" dirty="0" smtClean="0"/>
                  <a:t>Suppose you have a 3</a:t>
                </a:r>
                <a:r>
                  <a:rPr lang="en-US" baseline="30000" dirty="0"/>
                  <a:t>rd</a:t>
                </a:r>
                <a:r>
                  <a:rPr lang="en-US" dirty="0"/>
                  <a:t> order polynomial</a:t>
                </a: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𝑏</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𝜆</m:t>
                      </m:r>
                      <m:r>
                        <a:rPr lang="en-US" b="0" i="1" smtClean="0">
                          <a:latin typeface="Cambria Math" panose="02040503050406030204" pitchFamily="18" charset="0"/>
                        </a:rPr>
                        <m:t> +</m:t>
                      </m:r>
                      <m:r>
                        <a:rPr lang="en-US" b="0" i="1" smtClean="0">
                          <a:latin typeface="Cambria Math" panose="02040503050406030204" pitchFamily="18" charset="0"/>
                        </a:rPr>
                        <m:t>𝑑</m:t>
                      </m:r>
                      <m:r>
                        <a:rPr lang="en-US" b="0" i="1" smtClean="0">
                          <a:latin typeface="Cambria Math" panose="02040503050406030204" pitchFamily="18" charset="0"/>
                        </a:rPr>
                        <m:t>=0</m:t>
                      </m:r>
                    </m:oMath>
                  </m:oMathPara>
                </a14:m>
                <a:endParaRPr lang="en-US" b="0" dirty="0"/>
              </a:p>
              <a:p>
                <a:pPr>
                  <a:lnSpc>
                    <a:spcPct val="150000"/>
                  </a:lnSpc>
                </a:pPr>
                <a:r>
                  <a:rPr lang="en-US" dirty="0"/>
                  <a:t>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=−1, </m:t>
                    </m:r>
                    <m:r>
                      <a:rPr lang="en-US" b="0" i="1" smtClean="0">
                        <a:latin typeface="Cambria Math" panose="02040503050406030204" pitchFamily="18" charset="0"/>
                      </a:rPr>
                      <m:t>𝑏</m:t>
                    </m:r>
                    <m:r>
                      <a:rPr lang="en-US" b="0" i="1" smtClean="0">
                        <a:latin typeface="Cambria Math" panose="02040503050406030204" pitchFamily="18" charset="0"/>
                      </a:rPr>
                      <m:t>=0.95, </m:t>
                    </m:r>
                    <m:r>
                      <a:rPr lang="en-US" b="0" i="1" smtClean="0">
                        <a:latin typeface="Cambria Math" panose="02040503050406030204" pitchFamily="18" charset="0"/>
                      </a:rPr>
                      <m:t>𝑐</m:t>
                    </m:r>
                    <m:r>
                      <a:rPr lang="en-US" b="0" i="1" smtClean="0">
                        <a:latin typeface="Cambria Math" panose="02040503050406030204" pitchFamily="18" charset="0"/>
                      </a:rPr>
                      <m:t>=0, </m:t>
                    </m:r>
                    <m:r>
                      <a:rPr lang="en-US" b="0" i="1" smtClean="0">
                        <a:latin typeface="Cambria Math" panose="02040503050406030204" pitchFamily="18" charset="0"/>
                      </a:rPr>
                      <m:t>𝑑</m:t>
                    </m:r>
                    <m:r>
                      <a:rPr lang="en-US" b="0" i="1" smtClean="0">
                        <a:latin typeface="Cambria Math" panose="02040503050406030204" pitchFamily="18" charset="0"/>
                      </a:rPr>
                      <m:t>=0.189</m:t>
                    </m:r>
                  </m:oMath>
                </a14:m>
                <a:r>
                  <a:rPr lang="en-US" dirty="0"/>
                  <a:t>, that is</a:t>
                </a: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3</m:t>
                          </m:r>
                        </m:sup>
                      </m:sSup>
                      <m:r>
                        <a:rPr lang="en-US" b="0" i="1" smtClean="0">
                          <a:latin typeface="Cambria Math" panose="02040503050406030204" pitchFamily="18" charset="0"/>
                        </a:rPr>
                        <m:t>+0.95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+0.189=0</m:t>
                      </m:r>
                    </m:oMath>
                  </m:oMathPara>
                </a14:m>
                <a:endParaRPr lang="en-US" dirty="0"/>
              </a:p>
              <a:p>
                <a:endParaRPr lang="en-US" dirty="0"/>
              </a:p>
              <a:p>
                <a:endParaRPr lang="en-US" dirty="0"/>
              </a:p>
              <a:p>
                <a:r>
                  <a:rPr lang="en-US" dirty="0"/>
                  <a:t>To find the roots in </a:t>
                </a:r>
                <a:r>
                  <a:rPr lang="en-US" dirty="0" err="1"/>
                  <a:t>Matlab</a:t>
                </a:r>
                <a:endParaRPr lang="en-US" dirty="0"/>
              </a:p>
              <a:p>
                <a:endParaRPr lang="en-US" dirty="0"/>
              </a:p>
              <a:p>
                <a:r>
                  <a:rPr lang="en-US" dirty="0">
                    <a:latin typeface="Courier New" panose="02070309020205020404" pitchFamily="49" charset="0"/>
                    <a:cs typeface="Courier New" panose="02070309020205020404" pitchFamily="49" charset="0"/>
                  </a:rPr>
                  <a:t>&gt; p = [-1 </a:t>
                </a:r>
                <a:r>
                  <a:rPr lang="en-US" dirty="0" smtClean="0">
                    <a:latin typeface="Courier New" panose="02070309020205020404" pitchFamily="49" charset="0"/>
                    <a:cs typeface="Courier New" panose="02070309020205020404" pitchFamily="49" charset="0"/>
                  </a:rPr>
                  <a:t>0.95 0 </a:t>
                </a:r>
                <a:r>
                  <a:rPr lang="en-US" dirty="0">
                    <a:latin typeface="Courier New" panose="02070309020205020404" pitchFamily="49" charset="0"/>
                    <a:cs typeface="Courier New" panose="02070309020205020404" pitchFamily="49" charset="0"/>
                  </a:rPr>
                  <a:t>0.189];</a:t>
                </a:r>
              </a:p>
              <a:p>
                <a:r>
                  <a:rPr lang="en-US" dirty="0">
                    <a:latin typeface="Courier New" panose="02070309020205020404" pitchFamily="49" charset="0"/>
                    <a:cs typeface="Courier New" panose="02070309020205020404" pitchFamily="49" charset="0"/>
                  </a:rPr>
                  <a:t>&gt; r = roots(p)</a:t>
                </a:r>
              </a:p>
              <a:p>
                <a:endParaRPr lang="en-US" dirty="0">
                  <a:latin typeface="Courier New" panose="02070309020205020404" pitchFamily="49" charset="0"/>
                  <a:cs typeface="Courier New" panose="02070309020205020404" pitchFamily="49" charset="0"/>
                </a:endParaRPr>
              </a:p>
              <a:p>
                <a:endParaRPr lang="en-US" dirty="0">
                  <a:cs typeface="Courier New" panose="02070309020205020404" pitchFamily="49" charset="0"/>
                </a:endParaRPr>
              </a:p>
              <a:p>
                <a:r>
                  <a:rPr lang="en-US" dirty="0">
                    <a:cs typeface="Courier New" panose="02070309020205020404" pitchFamily="49" charset="0"/>
                  </a:rPr>
                  <a:t>To find the magnitude in </a:t>
                </a:r>
                <a:r>
                  <a:rPr lang="en-US" dirty="0" err="1">
                    <a:cs typeface="Courier New" panose="02070309020205020404" pitchFamily="49" charset="0"/>
                  </a:rPr>
                  <a:t>Matlab</a:t>
                </a:r>
                <a:endParaRPr lang="en-US" dirty="0">
                  <a:cs typeface="Courier New" panose="02070309020205020404" pitchFamily="49" charset="0"/>
                </a:endParaRPr>
              </a:p>
              <a:p>
                <a:endParaRPr lang="en-US" dirty="0">
                  <a:cs typeface="Courier New" panose="02070309020205020404" pitchFamily="49" charset="0"/>
                </a:endParaRPr>
              </a:p>
              <a:p>
                <a:r>
                  <a:rPr lang="en-US" dirty="0">
                    <a:latin typeface="Courier New" panose="02070309020205020404" pitchFamily="49" charset="0"/>
                    <a:cs typeface="Courier New" panose="02070309020205020404" pitchFamily="49" charset="0"/>
                  </a:rPr>
                  <a:t>&gt; abs(r)</a:t>
                </a:r>
              </a:p>
            </p:txBody>
          </p:sp>
        </mc:Choice>
        <mc:Fallback xmlns="">
          <p:sp>
            <p:nvSpPr>
              <p:cNvPr id="4" name="TextBox 3"/>
              <p:cNvSpPr txBox="1">
                <a:spLocks noRot="1" noChangeAspect="1" noMove="1" noResize="1" noEditPoints="1" noAdjustHandles="1" noChangeArrowheads="1" noChangeShapeType="1" noTextEdit="1"/>
              </p:cNvSpPr>
              <p:nvPr/>
            </p:nvSpPr>
            <p:spPr>
              <a:xfrm>
                <a:off x="304800" y="1063869"/>
                <a:ext cx="8382000" cy="4801314"/>
              </a:xfrm>
              <a:prstGeom prst="rect">
                <a:avLst/>
              </a:prstGeom>
              <a:blipFill>
                <a:blip r:embed="rId2"/>
                <a:stretch>
                  <a:fillRect l="-582" b="-1144"/>
                </a:stretch>
              </a:blipFill>
            </p:spPr>
            <p:txBody>
              <a:bodyPr/>
              <a:lstStyle/>
              <a:p>
                <a:r>
                  <a:rPr lang="en-US">
                    <a:noFill/>
                  </a:rPr>
                  <a:t> </a:t>
                </a:r>
              </a:p>
            </p:txBody>
          </p:sp>
        </mc:Fallback>
      </mc:AlternateContent>
    </p:spTree>
    <p:extLst>
      <p:ext uri="{BB962C8B-B14F-4D97-AF65-F5344CB8AC3E}">
        <p14:creationId xmlns:p14="http://schemas.microsoft.com/office/powerpoint/2010/main" val="3087871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6155531"/>
              </a:xfrm>
              <a:prstGeom prst="rect">
                <a:avLst/>
              </a:prstGeom>
              <a:noFill/>
            </p:spPr>
            <p:txBody>
              <a:bodyPr wrap="square" rtlCol="0">
                <a:spAutoFit/>
              </a:bodyPr>
              <a:lstStyle/>
              <a:p>
                <a:r>
                  <a:rPr lang="en-US" sz="2800" b="1" dirty="0"/>
                  <a:t>Index of </a:t>
                </a:r>
                <a:r>
                  <a:rPr lang="en-US" sz="2800" b="1" dirty="0" err="1"/>
                  <a:t>Imprimitivity</a:t>
                </a:r>
                <a:endParaRPr lang="en-US" sz="2800" b="1" dirty="0"/>
              </a:p>
              <a:p>
                <a:endParaRPr lang="en-US" sz="1200" b="1" dirty="0"/>
              </a:p>
              <a:p>
                <a:pPr>
                  <a:lnSpc>
                    <a:spcPct val="120000"/>
                  </a:lnSpc>
                </a:pPr>
                <a:r>
                  <a:rPr lang="en-US" dirty="0"/>
                  <a:t>Let A be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matrix where </a:t>
                </a:r>
                <a14:m>
                  <m:oMath xmlns:m="http://schemas.openxmlformats.org/officeDocument/2006/math">
                    <m:r>
                      <a:rPr lang="en-US" b="0" i="1" smtClean="0">
                        <a:latin typeface="Cambria Math" panose="02040503050406030204" pitchFamily="18" charset="0"/>
                      </a:rPr>
                      <m:t>𝑑</m:t>
                    </m:r>
                  </m:oMath>
                </a14:m>
                <a:r>
                  <a:rPr lang="en-US" dirty="0"/>
                  <a:t> of the </a:t>
                </a:r>
                <a14:m>
                  <m:oMath xmlns:m="http://schemas.openxmlformats.org/officeDocument/2006/math">
                    <m:r>
                      <a:rPr lang="en-US" b="0" i="1" smtClean="0">
                        <a:latin typeface="Cambria Math" panose="02040503050406030204" pitchFamily="18" charset="0"/>
                      </a:rPr>
                      <m:t>𝑛</m:t>
                    </m:r>
                  </m:oMath>
                </a14:m>
                <a:r>
                  <a:rPr lang="en-US" dirty="0"/>
                  <a:t> eigenvalues have the same absolute magnitude whose values is greater than the absolute magnitude of the remaining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oMath>
                </a14:m>
                <a:r>
                  <a:rPr lang="en-US" dirty="0"/>
                  <a:t> eigenvalues. Then </a:t>
                </a:r>
                <a14:m>
                  <m:oMath xmlns:m="http://schemas.openxmlformats.org/officeDocument/2006/math">
                    <m:r>
                      <a:rPr lang="en-US" b="0" i="1" smtClean="0">
                        <a:latin typeface="Cambria Math" panose="02040503050406030204" pitchFamily="18" charset="0"/>
                      </a:rPr>
                      <m:t>𝑑</m:t>
                    </m:r>
                  </m:oMath>
                </a14:m>
                <a:r>
                  <a:rPr lang="en-US" dirty="0"/>
                  <a:t> is called the </a:t>
                </a:r>
                <a:r>
                  <a:rPr lang="en-US" u="sng" dirty="0"/>
                  <a:t>index of </a:t>
                </a:r>
                <a:r>
                  <a:rPr lang="en-US" u="sng" dirty="0" err="1"/>
                  <a:t>imprimitivity</a:t>
                </a:r>
                <a:r>
                  <a:rPr lang="en-US" dirty="0"/>
                  <a:t>.</a:t>
                </a:r>
              </a:p>
              <a:p>
                <a:pPr>
                  <a:lnSpc>
                    <a:spcPct val="120000"/>
                  </a:lnSpc>
                </a:pPr>
                <a:endParaRPr lang="en-US" dirty="0"/>
              </a:p>
              <a:p>
                <a:pPr>
                  <a:lnSpc>
                    <a:spcPct val="120000"/>
                  </a:lnSpc>
                </a:pPr>
                <a:r>
                  <a:rPr lang="en-US" dirty="0"/>
                  <a:t>If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&gt;1</m:t>
                    </m:r>
                  </m:oMath>
                </a14:m>
                <a:r>
                  <a:rPr lang="en-US" dirty="0"/>
                  <a:t>, then the state structure of the population modeled by A does not converge to a structural equilibrium, but instead oscillates with a period of </a:t>
                </a:r>
                <a14:m>
                  <m:oMath xmlns:m="http://schemas.openxmlformats.org/officeDocument/2006/math">
                    <m:r>
                      <a:rPr lang="en-US" b="0" i="1" smtClean="0">
                        <a:latin typeface="Cambria Math" panose="02040503050406030204" pitchFamily="18" charset="0"/>
                      </a:rPr>
                      <m:t>𝑑</m:t>
                    </m:r>
                  </m:oMath>
                </a14:m>
                <a:r>
                  <a:rPr lang="en-US" dirty="0"/>
                  <a:t>.</a:t>
                </a:r>
              </a:p>
              <a:p>
                <a:pPr>
                  <a:lnSpc>
                    <a:spcPct val="120000"/>
                  </a:lnSpc>
                </a:pPr>
                <a:endParaRPr lang="en-US" dirty="0"/>
              </a:p>
              <a:p>
                <a:pPr>
                  <a:lnSpc>
                    <a:spcPct val="120000"/>
                  </a:lnSpc>
                </a:pPr>
                <a:r>
                  <a:rPr lang="en-US" dirty="0"/>
                  <a:t>If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&gt;1</m:t>
                    </m:r>
                    <m:r>
                      <a:rPr lang="en-US" b="0" i="0" smtClean="0">
                        <a:latin typeface="Cambria Math" panose="02040503050406030204" pitchFamily="18" charset="0"/>
                      </a:rPr>
                      <m:t>,</m:t>
                    </m:r>
                  </m:oMath>
                </a14:m>
                <a:r>
                  <a:rPr lang="en-US" dirty="0"/>
                  <a:t> then there is a multiplicity of the dominant eigenvalue.</a:t>
                </a:r>
              </a:p>
              <a:p>
                <a:pPr>
                  <a:lnSpc>
                    <a:spcPct val="120000"/>
                  </a:lnSpc>
                </a:pPr>
                <a:r>
                  <a:rPr lang="en-US" dirty="0"/>
                  <a:t>Suppose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𝑑</m:t>
                        </m:r>
                      </m:sub>
                    </m:sSub>
                  </m:oMath>
                </a14:m>
                <a:r>
                  <a:rPr lang="en-US" dirty="0"/>
                  <a:t> are the dominant eigenvalues,</a:t>
                </a:r>
              </a:p>
              <a:p>
                <a:pPr marL="285750" indent="-285750">
                  <a:lnSpc>
                    <a:spcPct val="120000"/>
                  </a:lnSpc>
                  <a:spcBef>
                    <a:spcPts val="1200"/>
                  </a:spcBef>
                  <a:buFont typeface="Arial" panose="020B0604020202020204" pitchFamily="34" charset="0"/>
                  <a:buChar char="•"/>
                </a:pPr>
                <a:r>
                  <a:rPr lang="en-US" dirty="0"/>
                  <a:t>If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𝑑</m:t>
                            </m:r>
                          </m:sub>
                        </m:sSub>
                      </m:e>
                    </m:d>
                    <m:r>
                      <a:rPr lang="en-US" b="0" i="1" smtClean="0">
                        <a:latin typeface="Cambria Math" panose="02040503050406030204" pitchFamily="18" charset="0"/>
                      </a:rPr>
                      <m:t>=1</m:t>
                    </m:r>
                  </m:oMath>
                </a14:m>
                <a:r>
                  <a:rPr lang="en-US" dirty="0"/>
                  <a:t>, then the population oscillates with a period of </a:t>
                </a:r>
                <a14:m>
                  <m:oMath xmlns:m="http://schemas.openxmlformats.org/officeDocument/2006/math">
                    <m:r>
                      <a:rPr lang="en-US" b="0" i="1" smtClean="0">
                        <a:latin typeface="Cambria Math" panose="02040503050406030204" pitchFamily="18" charset="0"/>
                      </a:rPr>
                      <m:t>𝑑</m:t>
                    </m:r>
                  </m:oMath>
                </a14:m>
                <a:r>
                  <a:rPr lang="en-US" dirty="0"/>
                  <a:t> through the same values each period </a:t>
                </a:r>
              </a:p>
              <a:p>
                <a:pPr marL="285750" indent="-285750">
                  <a:lnSpc>
                    <a:spcPct val="120000"/>
                  </a:lnSpc>
                  <a:spcBef>
                    <a:spcPts val="1200"/>
                  </a:spcBef>
                  <a:buFont typeface="Arial" panose="020B0604020202020204" pitchFamily="34" charset="0"/>
                  <a:buChar char="•"/>
                </a:pPr>
                <a:r>
                  <a:rPr lang="en-US" dirty="0"/>
                  <a:t>If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𝑑</m:t>
                            </m:r>
                          </m:sub>
                        </m:sSub>
                      </m:e>
                    </m:d>
                    <m:r>
                      <a:rPr lang="en-US" b="0" i="1" smtClean="0">
                        <a:solidFill>
                          <a:schemeClr val="accent2">
                            <a:lumMod val="75000"/>
                          </a:schemeClr>
                        </a:solidFill>
                        <a:latin typeface="Cambria Math" panose="02040503050406030204" pitchFamily="18" charset="0"/>
                      </a:rPr>
                      <m:t>&gt;</m:t>
                    </m:r>
                    <m:r>
                      <a:rPr lang="en-US" i="1">
                        <a:latin typeface="Cambria Math" panose="02040503050406030204" pitchFamily="18" charset="0"/>
                      </a:rPr>
                      <m:t>1</m:t>
                    </m:r>
                  </m:oMath>
                </a14:m>
                <a:r>
                  <a:rPr lang="en-US" dirty="0"/>
                  <a:t>, then the population oscillates with a period of </a:t>
                </a:r>
                <a14:m>
                  <m:oMath xmlns:m="http://schemas.openxmlformats.org/officeDocument/2006/math">
                    <m:r>
                      <a:rPr lang="en-US" i="1">
                        <a:latin typeface="Cambria Math" panose="02040503050406030204" pitchFamily="18" charset="0"/>
                      </a:rPr>
                      <m:t>𝑑</m:t>
                    </m:r>
                  </m:oMath>
                </a14:m>
                <a:r>
                  <a:rPr lang="en-US" dirty="0"/>
                  <a:t> but the values will </a:t>
                </a:r>
                <a:r>
                  <a:rPr lang="en-US" i="1" dirty="0">
                    <a:solidFill>
                      <a:schemeClr val="accent2">
                        <a:lumMod val="75000"/>
                      </a:schemeClr>
                    </a:solidFill>
                  </a:rPr>
                  <a:t>increase</a:t>
                </a:r>
                <a:r>
                  <a:rPr lang="en-US" dirty="0"/>
                  <a:t> each period</a:t>
                </a:r>
              </a:p>
              <a:p>
                <a:pPr marL="285750" indent="-285750">
                  <a:lnSpc>
                    <a:spcPct val="120000"/>
                  </a:lnSpc>
                  <a:spcBef>
                    <a:spcPts val="1200"/>
                  </a:spcBef>
                  <a:buFont typeface="Arial" panose="020B0604020202020204" pitchFamily="34" charset="0"/>
                  <a:buChar char="•"/>
                </a:pPr>
                <a:r>
                  <a:rPr lang="en-US" dirty="0"/>
                  <a:t>If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𝑑</m:t>
                            </m:r>
                          </m:sub>
                        </m:sSub>
                      </m:e>
                    </m:d>
                    <m:r>
                      <a:rPr lang="en-US" b="0" i="1" smtClean="0">
                        <a:solidFill>
                          <a:schemeClr val="accent2">
                            <a:lumMod val="75000"/>
                          </a:schemeClr>
                        </a:solidFill>
                        <a:latin typeface="Cambria Math" panose="02040503050406030204" pitchFamily="18" charset="0"/>
                      </a:rPr>
                      <m:t>&lt;</m:t>
                    </m:r>
                    <m:r>
                      <a:rPr lang="en-US" i="1">
                        <a:latin typeface="Cambria Math" panose="02040503050406030204" pitchFamily="18" charset="0"/>
                      </a:rPr>
                      <m:t>1</m:t>
                    </m:r>
                  </m:oMath>
                </a14:m>
                <a:r>
                  <a:rPr lang="en-US" dirty="0"/>
                  <a:t>, then the population oscillates with a period of </a:t>
                </a:r>
                <a14:m>
                  <m:oMath xmlns:m="http://schemas.openxmlformats.org/officeDocument/2006/math">
                    <m:r>
                      <a:rPr lang="en-US" i="1">
                        <a:latin typeface="Cambria Math" panose="02040503050406030204" pitchFamily="18" charset="0"/>
                      </a:rPr>
                      <m:t>𝑑</m:t>
                    </m:r>
                  </m:oMath>
                </a14:m>
                <a:r>
                  <a:rPr lang="en-US" dirty="0"/>
                  <a:t> but the values will </a:t>
                </a:r>
                <a:r>
                  <a:rPr lang="en-US" i="1" dirty="0">
                    <a:solidFill>
                      <a:schemeClr val="accent2">
                        <a:lumMod val="75000"/>
                      </a:schemeClr>
                    </a:solidFill>
                  </a:rPr>
                  <a:t>decrease</a:t>
                </a:r>
                <a:r>
                  <a:rPr lang="en-US" dirty="0"/>
                  <a:t> each period</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6155531"/>
              </a:xfrm>
              <a:prstGeom prst="rect">
                <a:avLst/>
              </a:prstGeom>
              <a:blipFill>
                <a:blip r:embed="rId2"/>
                <a:stretch>
                  <a:fillRect l="-1442" t="-891" r="-793" b="-297"/>
                </a:stretch>
              </a:blipFill>
            </p:spPr>
            <p:txBody>
              <a:bodyPr/>
              <a:lstStyle/>
              <a:p>
                <a:r>
                  <a:rPr lang="en-US">
                    <a:noFill/>
                  </a:rPr>
                  <a:t> </a:t>
                </a:r>
              </a:p>
            </p:txBody>
          </p:sp>
        </mc:Fallback>
      </mc:AlternateContent>
    </p:spTree>
    <p:extLst>
      <p:ext uri="{BB962C8B-B14F-4D97-AF65-F5344CB8AC3E}">
        <p14:creationId xmlns:p14="http://schemas.microsoft.com/office/powerpoint/2010/main" val="351130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2923877"/>
              </a:xfrm>
              <a:prstGeom prst="rect">
                <a:avLst/>
              </a:prstGeom>
              <a:noFill/>
            </p:spPr>
            <p:txBody>
              <a:bodyPr wrap="square" rtlCol="0">
                <a:spAutoFit/>
              </a:bodyPr>
              <a:lstStyle/>
              <a:p>
                <a:r>
                  <a:rPr lang="en-US" sz="2800" b="1" dirty="0" smtClean="0"/>
                  <a:t>Eigenvectors</a:t>
                </a:r>
              </a:p>
              <a:p>
                <a:endParaRPr lang="en-US" sz="1200" b="1" dirty="0"/>
              </a:p>
              <a:p>
                <a:pPr>
                  <a:lnSpc>
                    <a:spcPct val="150000"/>
                  </a:lnSpc>
                </a:pPr>
                <a:r>
                  <a:rPr lang="en-US" dirty="0"/>
                  <a:t>For a given eigenvalue </a:t>
                </a:r>
                <a14:m>
                  <m:oMath xmlns:m="http://schemas.openxmlformats.org/officeDocument/2006/math">
                    <m:r>
                      <a:rPr lang="en-US" b="0" i="1" smtClean="0">
                        <a:latin typeface="Cambria Math" panose="02040503050406030204" pitchFamily="18" charset="0"/>
                      </a:rPr>
                      <m:t>𝜆</m:t>
                    </m:r>
                  </m:oMath>
                </a14:m>
                <a:r>
                  <a:rPr lang="en-US" dirty="0"/>
                  <a:t>, any vector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oMath>
                </a14:m>
                <a:r>
                  <a:rPr lang="en-US" dirty="0"/>
                  <a:t> that satisfies the equation </a:t>
                </a:r>
                <a14:m>
                  <m:oMath xmlns:m="http://schemas.openxmlformats.org/officeDocument/2006/math">
                    <m:r>
                      <a:rPr lang="en-US" b="1" i="1" smtClean="0">
                        <a:latin typeface="Cambria Math" panose="02040503050406030204" pitchFamily="18" charset="0"/>
                      </a:rPr>
                      <m:t>𝑨</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smtClean="0">
                        <a:latin typeface="Cambria Math" panose="02040503050406030204" pitchFamily="18" charset="0"/>
                      </a:rPr>
                      <m:t>=</m:t>
                    </m:r>
                    <m:r>
                      <a:rPr lang="en-US" b="0" i="1" smtClean="0">
                        <a:latin typeface="Cambria Math" panose="02040503050406030204" pitchFamily="18" charset="0"/>
                      </a:rPr>
                      <m:t>𝜆</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oMath>
                </a14:m>
                <a:r>
                  <a:rPr lang="en-US" dirty="0"/>
                  <a:t> is the</a:t>
                </a:r>
                <a:r>
                  <a:rPr lang="en-US" u="sng" dirty="0"/>
                  <a:t> eigenvector</a:t>
                </a:r>
                <a:r>
                  <a:rPr lang="en-US" dirty="0"/>
                  <a:t> associated with the eigenvalue </a:t>
                </a:r>
                <a14:m>
                  <m:oMath xmlns:m="http://schemas.openxmlformats.org/officeDocument/2006/math">
                    <m:r>
                      <a:rPr lang="en-US" b="0" i="1" smtClean="0">
                        <a:latin typeface="Cambria Math" panose="02040503050406030204" pitchFamily="18" charset="0"/>
                      </a:rPr>
                      <m:t>𝜆</m:t>
                    </m:r>
                  </m:oMath>
                </a14:m>
                <a:endParaRPr lang="en-US" dirty="0"/>
              </a:p>
              <a:p>
                <a:pPr>
                  <a:lnSpc>
                    <a:spcPct val="150000"/>
                  </a:lnSpc>
                </a:pPr>
                <a:endParaRPr lang="en-US" dirty="0"/>
              </a:p>
              <a:p>
                <a:pPr marL="285750" indent="-285750">
                  <a:buFont typeface="Arial" panose="020B0604020202020204" pitchFamily="34" charset="0"/>
                  <a:buChar char="•"/>
                </a:pPr>
                <a:r>
                  <a:rPr lang="en-US" dirty="0"/>
                  <a:t>The normalized eigenvector associated with the dominant eigenvalue represents the structural equilibrium of </a:t>
                </a:r>
                <a14:m>
                  <m:oMath xmlns:m="http://schemas.openxmlformats.org/officeDocument/2006/math">
                    <m:r>
                      <a:rPr lang="en-US" b="1" i="1" dirty="0" smtClean="0">
                        <a:latin typeface="Cambria Math" panose="02040503050406030204" pitchFamily="18" charset="0"/>
                      </a:rPr>
                      <m:t>𝑨</m:t>
                    </m:r>
                  </m:oMath>
                </a14:m>
                <a:r>
                  <a:rPr lang="en-US" b="1" dirty="0" smtClean="0"/>
                  <a:t> </a:t>
                </a:r>
                <a:r>
                  <a:rPr lang="en-US" dirty="0" smtClean="0"/>
                  <a:t>(when the index of </a:t>
                </a:r>
                <a:r>
                  <a:rPr lang="en-US" dirty="0" err="1" smtClean="0"/>
                  <a:t>imprimivity</a:t>
                </a:r>
                <a:r>
                  <a:rPr lang="en-US" dirty="0" smtClean="0"/>
                  <a:t> is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=1</m:t>
                    </m:r>
                  </m:oMath>
                </a14:m>
                <a:r>
                  <a:rPr lang="en-US" dirty="0" smtClean="0"/>
                  <a:t>)</a:t>
                </a:r>
                <a:endParaRPr lang="en-US" dirty="0"/>
              </a:p>
              <a:p>
                <a:pPr algn="ctr">
                  <a:lnSpc>
                    <a:spcPct val="150000"/>
                  </a:lnSpc>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2923877"/>
              </a:xfrm>
              <a:prstGeom prst="rect">
                <a:avLst/>
              </a:prstGeom>
              <a:blipFill>
                <a:blip r:embed="rId2"/>
                <a:stretch>
                  <a:fillRect l="-1442" t="-1875"/>
                </a:stretch>
              </a:blipFill>
            </p:spPr>
            <p:txBody>
              <a:bodyPr/>
              <a:lstStyle/>
              <a:p>
                <a:r>
                  <a:rPr lang="en-US">
                    <a:noFill/>
                  </a:rPr>
                  <a:t> </a:t>
                </a:r>
              </a:p>
            </p:txBody>
          </p:sp>
        </mc:Fallback>
      </mc:AlternateContent>
    </p:spTree>
    <p:extLst>
      <p:ext uri="{BB962C8B-B14F-4D97-AF65-F5344CB8AC3E}">
        <p14:creationId xmlns:p14="http://schemas.microsoft.com/office/powerpoint/2010/main" val="19783086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2554867"/>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2554867"/>
              </a:xfrm>
              <a:prstGeom prst="rect">
                <a:avLst/>
              </a:prstGeom>
              <a:blipFill rotWithShape="1">
                <a:blip r:embed="rId2"/>
                <a:stretch>
                  <a:fillRect l="-1442" t="-2148"/>
                </a:stretch>
              </a:blipFill>
            </p:spPr>
            <p:txBody>
              <a:bodyPr/>
              <a:lstStyle/>
              <a:p>
                <a:r>
                  <a:rPr lang="en-US">
                    <a:noFill/>
                  </a:rPr>
                  <a:t> </a:t>
                </a:r>
              </a:p>
            </p:txBody>
          </p:sp>
        </mc:Fallback>
      </mc:AlternateContent>
    </p:spTree>
    <p:extLst>
      <p:ext uri="{BB962C8B-B14F-4D97-AF65-F5344CB8AC3E}">
        <p14:creationId xmlns:p14="http://schemas.microsoft.com/office/powerpoint/2010/main" val="401499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3810274"/>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solidFill>
                      <a:schemeClr val="accent2">
                        <a:lumMod val="75000"/>
                      </a:schemeClr>
                    </a:solidFill>
                  </a:rPr>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all the eigenvalues:</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0=</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r>
                            <a:rPr lang="en-US" b="0" i="1" smtClean="0">
                              <a:solidFill>
                                <a:schemeClr val="accent2">
                                  <a:lumMod val="75000"/>
                                </a:schemeClr>
                              </a:solidFill>
                              <a:latin typeface="Cambria Math" panose="02040503050406030204" pitchFamily="18" charset="0"/>
                            </a:rPr>
                            <m:t>(</m:t>
                          </m:r>
                          <m:r>
                            <a:rPr lang="en-US" b="1" i="1" smtClean="0">
                              <a:solidFill>
                                <a:schemeClr val="accent2">
                                  <a:lumMod val="75000"/>
                                </a:schemeClr>
                              </a:solidFill>
                              <a:latin typeface="Cambria Math" panose="02040503050406030204" pitchFamily="18" charset="0"/>
                            </a:rPr>
                            <m:t>𝑨</m:t>
                          </m:r>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1" i="1" smtClean="0">
                              <a:solidFill>
                                <a:schemeClr val="accent2">
                                  <a:lumMod val="75000"/>
                                </a:schemeClr>
                              </a:solidFill>
                              <a:latin typeface="Cambria Math" panose="02040503050406030204" pitchFamily="18" charset="0"/>
                            </a:rPr>
                            <m:t>𝑰</m:t>
                          </m:r>
                          <m:r>
                            <a:rPr lang="en-US" b="0" i="1" smtClean="0">
                              <a:solidFill>
                                <a:schemeClr val="accent2">
                                  <a:lumMod val="75000"/>
                                </a:schemeClr>
                              </a:solidFill>
                              <a:latin typeface="Cambria Math" panose="02040503050406030204" pitchFamily="18" charset="0"/>
                            </a:rPr>
                            <m:t>)</m:t>
                          </m:r>
                        </m:e>
                      </m:func>
                      <m:r>
                        <a:rPr lang="en-US" b="0" i="1" smtClean="0">
                          <a:solidFill>
                            <a:schemeClr val="accent2">
                              <a:lumMod val="75000"/>
                            </a:schemeClr>
                          </a:solidFill>
                          <a:latin typeface="Cambria Math" panose="02040503050406030204" pitchFamily="18" charset="0"/>
                        </a:rPr>
                        <m:t>=</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d>
                            <m:dPr>
                              <m:ctrlPr>
                                <a:rPr lang="en-US" b="0" i="1" smtClean="0">
                                  <a:solidFill>
                                    <a:schemeClr val="accent2">
                                      <a:lumMod val="75000"/>
                                    </a:schemeClr>
                                  </a:solidFill>
                                  <a:latin typeface="Cambria Math" panose="02040503050406030204" pitchFamily="18" charset="0"/>
                                </a:rPr>
                              </m:ctrlPr>
                            </m:dPr>
                            <m:e>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r>
                                <a:rPr lang="en-US" b="0" i="1" smtClean="0">
                                  <a:solidFill>
                                    <a:schemeClr val="accent2">
                                      <a:lumMod val="75000"/>
                                    </a:schemeClr>
                                  </a:solidFill>
                                  <a:latin typeface="Cambria Math" panose="02040503050406030204" pitchFamily="18" charset="0"/>
                                </a:rPr>
                                <m:t>−</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a:rPr lang="en-US" b="0" i="1" smtClean="0">
                                            <a:solidFill>
                                              <a:schemeClr val="accent2">
                                                <a:lumMod val="75000"/>
                                              </a:schemeClr>
                                            </a:solidFill>
                                            <a:latin typeface="Cambria Math" panose="02040503050406030204" pitchFamily="18" charset="0"/>
                                          </a:rPr>
                                          <m:t>𝜆</m:t>
                                        </m:r>
                                      </m:e>
                                      <m:e>
                                        <m:r>
                                          <a:rPr lang="en-US" b="0" i="1" smtClean="0">
                                            <a:solidFill>
                                              <a:schemeClr val="accent2">
                                                <a:lumMod val="75000"/>
                                              </a:schemeClr>
                                            </a:solidFill>
                                            <a:latin typeface="Cambria Math" panose="02040503050406030204" pitchFamily="18" charset="0"/>
                                          </a:rPr>
                                          <m:t>0</m:t>
                                        </m:r>
                                      </m:e>
                                    </m:mr>
                                    <m:mr>
                                      <m:e>
                                        <m:r>
                                          <a:rPr lang="en-US" b="0" i="1" smtClean="0">
                                            <a:solidFill>
                                              <a:schemeClr val="accent2">
                                                <a:lumMod val="75000"/>
                                              </a:schemeClr>
                                            </a:solidFill>
                                            <a:latin typeface="Cambria Math" panose="02040503050406030204" pitchFamily="18" charset="0"/>
                                          </a:rPr>
                                          <m:t>0</m:t>
                                        </m:r>
                                      </m:e>
                                      <m:e>
                                        <m:r>
                                          <a:rPr lang="en-US" b="0" i="1" smtClean="0">
                                            <a:solidFill>
                                              <a:schemeClr val="accent2">
                                                <a:lumMod val="75000"/>
                                              </a:schemeClr>
                                            </a:solidFill>
                                            <a:latin typeface="Cambria Math" panose="02040503050406030204" pitchFamily="18" charset="0"/>
                                          </a:rPr>
                                          <m:t>𝜆</m:t>
                                        </m:r>
                                      </m:e>
                                    </m:mr>
                                  </m:m>
                                </m:e>
                              </m:d>
                            </m:e>
                          </m:d>
                        </m:e>
                      </m:func>
                      <m:r>
                        <a:rPr lang="en-US" i="1">
                          <a:solidFill>
                            <a:schemeClr val="accent2">
                              <a:lumMod val="75000"/>
                            </a:schemeClr>
                          </a:solidFill>
                          <a:latin typeface="Cambria Math" panose="02040503050406030204" pitchFamily="18" charset="0"/>
                        </a:rPr>
                        <m:t>=</m:t>
                      </m:r>
                      <m:d>
                        <m:dPr>
                          <m:begChr m:val="|"/>
                          <m:endChr m:val="|"/>
                          <m:ctrlPr>
                            <a:rPr lang="en-US" i="1">
                              <a:solidFill>
                                <a:schemeClr val="accent2">
                                  <a:lumMod val="75000"/>
                                </a:schemeClr>
                              </a:solidFill>
                              <a:latin typeface="Cambria Math" panose="02040503050406030204" pitchFamily="18" charset="0"/>
                            </a:rPr>
                          </m:ctrlPr>
                        </m:dPr>
                        <m:e>
                          <m:m>
                            <m:mPr>
                              <m:mcs>
                                <m:mc>
                                  <m:mcPr>
                                    <m:count m:val="2"/>
                                    <m:mcJc m:val="center"/>
                                  </m:mcPr>
                                </m:mc>
                              </m:mcs>
                              <m:ctrlPr>
                                <a:rPr lang="en-US" i="1">
                                  <a:solidFill>
                                    <a:schemeClr val="accent2">
                                      <a:lumMod val="75000"/>
                                    </a:schemeClr>
                                  </a:solidFill>
                                  <a:latin typeface="Cambria Math" panose="02040503050406030204" pitchFamily="18" charset="0"/>
                                </a:rPr>
                              </m:ctrlPr>
                            </m:mPr>
                            <m:mr>
                              <m:e>
                                <m:r>
                                  <m:rPr>
                                    <m:brk m:alnAt="7"/>
                                  </m:rPr>
                                  <a:rPr lang="en-US" i="1">
                                    <a:solidFill>
                                      <a:schemeClr val="accent2">
                                        <a:lumMod val="75000"/>
                                      </a:schemeClr>
                                    </a:solidFill>
                                    <a:latin typeface="Cambria Math" panose="02040503050406030204" pitchFamily="18" charset="0"/>
                                  </a:rPr>
                                  <m:t>1</m:t>
                                </m:r>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e>
                                <m:r>
                                  <a:rPr lang="en-US" i="1">
                                    <a:solidFill>
                                      <a:schemeClr val="accent2">
                                        <a:lumMod val="75000"/>
                                      </a:schemeClr>
                                    </a:solidFill>
                                    <a:latin typeface="Cambria Math" panose="02040503050406030204" pitchFamily="18" charset="0"/>
                                  </a:rPr>
                                  <m:t>4</m:t>
                                </m:r>
                              </m:e>
                            </m:mr>
                            <m:mr>
                              <m:e>
                                <m:r>
                                  <a:rPr lang="en-US" i="1">
                                    <a:solidFill>
                                      <a:schemeClr val="accent2">
                                        <a:lumMod val="75000"/>
                                      </a:schemeClr>
                                    </a:solidFill>
                                    <a:latin typeface="Cambria Math" panose="02040503050406030204" pitchFamily="18" charset="0"/>
                                  </a:rPr>
                                  <m:t>0.5</m:t>
                                </m:r>
                              </m:e>
                              <m:e>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mr>
                          </m:m>
                        </m:e>
                      </m:d>
                    </m:oMath>
                  </m:oMathPara>
                </a14:m>
                <a:r>
                  <a:rPr lang="en-US" b="0" dirty="0">
                    <a:solidFill>
                      <a:schemeClr val="accent2">
                        <a:lumMod val="75000"/>
                      </a:schemeClr>
                    </a:solidFill>
                  </a:rPr>
                  <a:t/>
                </a:r>
                <a:br>
                  <a:rPr lang="en-US" b="0" dirty="0">
                    <a:solidFill>
                      <a:schemeClr val="accent2">
                        <a:lumMod val="75000"/>
                      </a:schemeClr>
                    </a:solidFill>
                  </a:rPr>
                </a:br>
                <a:endParaRPr lang="en-US" b="0"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3810274"/>
              </a:xfrm>
              <a:prstGeom prst="rect">
                <a:avLst/>
              </a:prstGeom>
              <a:blipFill>
                <a:blip r:embed="rId2"/>
                <a:stretch>
                  <a:fillRect l="-1442" t="-1440"/>
                </a:stretch>
              </a:blipFill>
            </p:spPr>
            <p:txBody>
              <a:bodyPr/>
              <a:lstStyle/>
              <a:p>
                <a:r>
                  <a:rPr lang="en-US">
                    <a:noFill/>
                  </a:rPr>
                  <a:t> </a:t>
                </a:r>
              </a:p>
            </p:txBody>
          </p:sp>
        </mc:Fallback>
      </mc:AlternateContent>
    </p:spTree>
    <p:extLst>
      <p:ext uri="{BB962C8B-B14F-4D97-AF65-F5344CB8AC3E}">
        <p14:creationId xmlns:p14="http://schemas.microsoft.com/office/powerpoint/2010/main" val="364202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1936</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243940" y="214122"/>
            <a:ext cx="1676450" cy="2924556"/>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7095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5056705"/>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solidFill>
                      <a:schemeClr val="accent2">
                        <a:lumMod val="75000"/>
                      </a:schemeClr>
                    </a:solidFill>
                  </a:rPr>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all the eigenvalues:</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0=</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r>
                            <a:rPr lang="en-US" b="0" i="1" smtClean="0">
                              <a:solidFill>
                                <a:schemeClr val="accent2">
                                  <a:lumMod val="75000"/>
                                </a:schemeClr>
                              </a:solidFill>
                              <a:latin typeface="Cambria Math" panose="02040503050406030204" pitchFamily="18" charset="0"/>
                            </a:rPr>
                            <m:t>(</m:t>
                          </m:r>
                          <m:r>
                            <a:rPr lang="en-US" b="1" i="1" smtClean="0">
                              <a:solidFill>
                                <a:schemeClr val="accent2">
                                  <a:lumMod val="75000"/>
                                </a:schemeClr>
                              </a:solidFill>
                              <a:latin typeface="Cambria Math" panose="02040503050406030204" pitchFamily="18" charset="0"/>
                            </a:rPr>
                            <m:t>𝑨</m:t>
                          </m:r>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1" i="1" smtClean="0">
                              <a:solidFill>
                                <a:schemeClr val="accent2">
                                  <a:lumMod val="75000"/>
                                </a:schemeClr>
                              </a:solidFill>
                              <a:latin typeface="Cambria Math" panose="02040503050406030204" pitchFamily="18" charset="0"/>
                            </a:rPr>
                            <m:t>𝑰</m:t>
                          </m:r>
                          <m:r>
                            <a:rPr lang="en-US" b="0" i="1" smtClean="0">
                              <a:solidFill>
                                <a:schemeClr val="accent2">
                                  <a:lumMod val="75000"/>
                                </a:schemeClr>
                              </a:solidFill>
                              <a:latin typeface="Cambria Math" panose="02040503050406030204" pitchFamily="18" charset="0"/>
                            </a:rPr>
                            <m:t>)</m:t>
                          </m:r>
                        </m:e>
                      </m:func>
                      <m:r>
                        <a:rPr lang="en-US" b="0" i="1" smtClean="0">
                          <a:solidFill>
                            <a:schemeClr val="accent2">
                              <a:lumMod val="75000"/>
                            </a:schemeClr>
                          </a:solidFill>
                          <a:latin typeface="Cambria Math" panose="02040503050406030204" pitchFamily="18" charset="0"/>
                        </a:rPr>
                        <m:t>=</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d>
                            <m:dPr>
                              <m:ctrlPr>
                                <a:rPr lang="en-US" b="0" i="1" smtClean="0">
                                  <a:solidFill>
                                    <a:schemeClr val="accent2">
                                      <a:lumMod val="75000"/>
                                    </a:schemeClr>
                                  </a:solidFill>
                                  <a:latin typeface="Cambria Math" panose="02040503050406030204" pitchFamily="18" charset="0"/>
                                </a:rPr>
                              </m:ctrlPr>
                            </m:dPr>
                            <m:e>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r>
                                <a:rPr lang="en-US" b="0" i="1" smtClean="0">
                                  <a:solidFill>
                                    <a:schemeClr val="accent2">
                                      <a:lumMod val="75000"/>
                                    </a:schemeClr>
                                  </a:solidFill>
                                  <a:latin typeface="Cambria Math" panose="02040503050406030204" pitchFamily="18" charset="0"/>
                                </a:rPr>
                                <m:t>−</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a:rPr lang="en-US" b="0" i="1" smtClean="0">
                                            <a:solidFill>
                                              <a:schemeClr val="accent2">
                                                <a:lumMod val="75000"/>
                                              </a:schemeClr>
                                            </a:solidFill>
                                            <a:latin typeface="Cambria Math" panose="02040503050406030204" pitchFamily="18" charset="0"/>
                                          </a:rPr>
                                          <m:t>𝜆</m:t>
                                        </m:r>
                                      </m:e>
                                      <m:e>
                                        <m:r>
                                          <a:rPr lang="en-US" b="0" i="1" smtClean="0">
                                            <a:solidFill>
                                              <a:schemeClr val="accent2">
                                                <a:lumMod val="75000"/>
                                              </a:schemeClr>
                                            </a:solidFill>
                                            <a:latin typeface="Cambria Math" panose="02040503050406030204" pitchFamily="18" charset="0"/>
                                          </a:rPr>
                                          <m:t>0</m:t>
                                        </m:r>
                                      </m:e>
                                    </m:mr>
                                    <m:mr>
                                      <m:e>
                                        <m:r>
                                          <a:rPr lang="en-US" b="0" i="1" smtClean="0">
                                            <a:solidFill>
                                              <a:schemeClr val="accent2">
                                                <a:lumMod val="75000"/>
                                              </a:schemeClr>
                                            </a:solidFill>
                                            <a:latin typeface="Cambria Math" panose="02040503050406030204" pitchFamily="18" charset="0"/>
                                          </a:rPr>
                                          <m:t>0</m:t>
                                        </m:r>
                                      </m:e>
                                      <m:e>
                                        <m:r>
                                          <a:rPr lang="en-US" b="0" i="1" smtClean="0">
                                            <a:solidFill>
                                              <a:schemeClr val="accent2">
                                                <a:lumMod val="75000"/>
                                              </a:schemeClr>
                                            </a:solidFill>
                                            <a:latin typeface="Cambria Math" panose="02040503050406030204" pitchFamily="18" charset="0"/>
                                          </a:rPr>
                                          <m:t>𝜆</m:t>
                                        </m:r>
                                      </m:e>
                                    </m:mr>
                                  </m:m>
                                </m:e>
                              </m:d>
                            </m:e>
                          </m:d>
                        </m:e>
                      </m:func>
                      <m:r>
                        <a:rPr lang="en-US" i="1">
                          <a:solidFill>
                            <a:schemeClr val="accent2">
                              <a:lumMod val="75000"/>
                            </a:schemeClr>
                          </a:solidFill>
                          <a:latin typeface="Cambria Math" panose="02040503050406030204" pitchFamily="18" charset="0"/>
                        </a:rPr>
                        <m:t>=</m:t>
                      </m:r>
                      <m:d>
                        <m:dPr>
                          <m:begChr m:val="|"/>
                          <m:endChr m:val="|"/>
                          <m:ctrlPr>
                            <a:rPr lang="en-US" i="1">
                              <a:solidFill>
                                <a:schemeClr val="accent2">
                                  <a:lumMod val="75000"/>
                                </a:schemeClr>
                              </a:solidFill>
                              <a:latin typeface="Cambria Math" panose="02040503050406030204" pitchFamily="18" charset="0"/>
                            </a:rPr>
                          </m:ctrlPr>
                        </m:dPr>
                        <m:e>
                          <m:m>
                            <m:mPr>
                              <m:mcs>
                                <m:mc>
                                  <m:mcPr>
                                    <m:count m:val="2"/>
                                    <m:mcJc m:val="center"/>
                                  </m:mcPr>
                                </m:mc>
                              </m:mcs>
                              <m:ctrlPr>
                                <a:rPr lang="en-US" i="1">
                                  <a:solidFill>
                                    <a:schemeClr val="accent2">
                                      <a:lumMod val="75000"/>
                                    </a:schemeClr>
                                  </a:solidFill>
                                  <a:latin typeface="Cambria Math" panose="02040503050406030204" pitchFamily="18" charset="0"/>
                                </a:rPr>
                              </m:ctrlPr>
                            </m:mPr>
                            <m:mr>
                              <m:e>
                                <m:r>
                                  <m:rPr>
                                    <m:brk m:alnAt="7"/>
                                  </m:rPr>
                                  <a:rPr lang="en-US" i="1">
                                    <a:solidFill>
                                      <a:schemeClr val="accent2">
                                        <a:lumMod val="75000"/>
                                      </a:schemeClr>
                                    </a:solidFill>
                                    <a:latin typeface="Cambria Math" panose="02040503050406030204" pitchFamily="18" charset="0"/>
                                  </a:rPr>
                                  <m:t>1</m:t>
                                </m:r>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e>
                                <m:r>
                                  <a:rPr lang="en-US" i="1">
                                    <a:solidFill>
                                      <a:schemeClr val="accent2">
                                        <a:lumMod val="75000"/>
                                      </a:schemeClr>
                                    </a:solidFill>
                                    <a:latin typeface="Cambria Math" panose="02040503050406030204" pitchFamily="18" charset="0"/>
                                  </a:rPr>
                                  <m:t>4</m:t>
                                </m:r>
                              </m:e>
                            </m:mr>
                            <m:mr>
                              <m:e>
                                <m:r>
                                  <a:rPr lang="en-US" i="1">
                                    <a:solidFill>
                                      <a:schemeClr val="accent2">
                                        <a:lumMod val="75000"/>
                                      </a:schemeClr>
                                    </a:solidFill>
                                    <a:latin typeface="Cambria Math" panose="02040503050406030204" pitchFamily="18" charset="0"/>
                                  </a:rPr>
                                  <m:t>0.5</m:t>
                                </m:r>
                              </m:e>
                              <m:e>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mr>
                          </m:m>
                        </m:e>
                      </m:d>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1−</m:t>
                          </m:r>
                          <m:r>
                            <a:rPr lang="en-US" b="0" i="1" smtClean="0">
                              <a:solidFill>
                                <a:schemeClr val="accent2">
                                  <a:lumMod val="75000"/>
                                </a:schemeClr>
                              </a:solidFill>
                              <a:latin typeface="Cambria Math" panose="02040503050406030204" pitchFamily="18" charset="0"/>
                            </a:rPr>
                            <m:t>𝜆</m:t>
                          </m:r>
                        </m:e>
                      </m:d>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e>
                      </m:d>
                      <m:r>
                        <a:rPr lang="en-US" b="0" i="1" smtClean="0">
                          <a:solidFill>
                            <a:schemeClr val="accent2">
                              <a:lumMod val="75000"/>
                            </a:schemeClr>
                          </a:solidFill>
                          <a:latin typeface="Cambria Math" panose="02040503050406030204" pitchFamily="18" charset="0"/>
                        </a:rPr>
                        <m:t>−</m:t>
                      </m:r>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4</m:t>
                          </m:r>
                        </m:e>
                      </m:d>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0.5</m:t>
                          </m:r>
                        </m:e>
                      </m:d>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sSup>
                        <m:sSupPr>
                          <m:ctrlPr>
                            <a:rPr lang="en-US" b="0" i="1" smtClean="0">
                              <a:solidFill>
                                <a:schemeClr val="accent2">
                                  <a:lumMod val="75000"/>
                                </a:schemeClr>
                              </a:solidFill>
                              <a:latin typeface="Cambria Math" panose="02040503050406030204" pitchFamily="18" charset="0"/>
                            </a:rPr>
                          </m:ctrlPr>
                        </m:sSupPr>
                        <m:e>
                          <m:r>
                            <a:rPr lang="en-US" b="0" i="1" smtClean="0">
                              <a:solidFill>
                                <a:schemeClr val="accent2">
                                  <a:lumMod val="75000"/>
                                </a:schemeClr>
                              </a:solidFill>
                              <a:latin typeface="Cambria Math" panose="02040503050406030204" pitchFamily="18" charset="0"/>
                            </a:rPr>
                            <m:t>𝜆</m:t>
                          </m:r>
                        </m:e>
                        <m:sup>
                          <m:r>
                            <a:rPr lang="en-US" b="0" i="1" smtClean="0">
                              <a:solidFill>
                                <a:schemeClr val="accent2">
                                  <a:lumMod val="75000"/>
                                </a:schemeClr>
                              </a:solidFill>
                              <a:latin typeface="Cambria Math" panose="02040503050406030204" pitchFamily="18" charset="0"/>
                            </a:rPr>
                            <m:t>2</m:t>
                          </m:r>
                        </m:sup>
                      </m:sSup>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−2</m:t>
                      </m:r>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−2)(</m:t>
                      </m:r>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+1)</m:t>
                      </m:r>
                    </m:oMath>
                  </m:oMathPara>
                </a14:m>
                <a:endParaRPr lang="en-US" b="0"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5056705"/>
              </a:xfrm>
              <a:prstGeom prst="rect">
                <a:avLst/>
              </a:prstGeom>
              <a:blipFill>
                <a:blip r:embed="rId2"/>
                <a:stretch>
                  <a:fillRect l="-1442" t="-1084"/>
                </a:stretch>
              </a:blipFill>
            </p:spPr>
            <p:txBody>
              <a:bodyPr/>
              <a:lstStyle/>
              <a:p>
                <a:r>
                  <a:rPr lang="en-US">
                    <a:noFill/>
                  </a:rPr>
                  <a:t> </a:t>
                </a:r>
              </a:p>
            </p:txBody>
          </p:sp>
        </mc:Fallback>
      </mc:AlternateContent>
    </p:spTree>
    <p:extLst>
      <p:ext uri="{BB962C8B-B14F-4D97-AF65-F5344CB8AC3E}">
        <p14:creationId xmlns:p14="http://schemas.microsoft.com/office/powerpoint/2010/main" val="401147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5472204"/>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solidFill>
                      <a:schemeClr val="accent2">
                        <a:lumMod val="75000"/>
                      </a:schemeClr>
                    </a:solidFill>
                  </a:rPr>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all the eigenvalues:</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0=</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r>
                            <a:rPr lang="en-US" b="0" i="1" smtClean="0">
                              <a:solidFill>
                                <a:schemeClr val="accent2">
                                  <a:lumMod val="75000"/>
                                </a:schemeClr>
                              </a:solidFill>
                              <a:latin typeface="Cambria Math" panose="02040503050406030204" pitchFamily="18" charset="0"/>
                            </a:rPr>
                            <m:t>(</m:t>
                          </m:r>
                          <m:r>
                            <a:rPr lang="en-US" b="1" i="1" smtClean="0">
                              <a:solidFill>
                                <a:schemeClr val="accent2">
                                  <a:lumMod val="75000"/>
                                </a:schemeClr>
                              </a:solidFill>
                              <a:latin typeface="Cambria Math" panose="02040503050406030204" pitchFamily="18" charset="0"/>
                            </a:rPr>
                            <m:t>𝑨</m:t>
                          </m:r>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1" i="1" smtClean="0">
                              <a:solidFill>
                                <a:schemeClr val="accent2">
                                  <a:lumMod val="75000"/>
                                </a:schemeClr>
                              </a:solidFill>
                              <a:latin typeface="Cambria Math" panose="02040503050406030204" pitchFamily="18" charset="0"/>
                            </a:rPr>
                            <m:t>𝑰</m:t>
                          </m:r>
                          <m:r>
                            <a:rPr lang="en-US" b="0" i="1" smtClean="0">
                              <a:solidFill>
                                <a:schemeClr val="accent2">
                                  <a:lumMod val="75000"/>
                                </a:schemeClr>
                              </a:solidFill>
                              <a:latin typeface="Cambria Math" panose="02040503050406030204" pitchFamily="18" charset="0"/>
                            </a:rPr>
                            <m:t>)</m:t>
                          </m:r>
                        </m:e>
                      </m:func>
                      <m:r>
                        <a:rPr lang="en-US" b="0" i="1" smtClean="0">
                          <a:solidFill>
                            <a:schemeClr val="accent2">
                              <a:lumMod val="75000"/>
                            </a:schemeClr>
                          </a:solidFill>
                          <a:latin typeface="Cambria Math" panose="02040503050406030204" pitchFamily="18" charset="0"/>
                        </a:rPr>
                        <m:t>=</m:t>
                      </m:r>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det</m:t>
                          </m:r>
                        </m:fName>
                        <m:e>
                          <m:d>
                            <m:dPr>
                              <m:ctrlPr>
                                <a:rPr lang="en-US" b="0" i="1" smtClean="0">
                                  <a:solidFill>
                                    <a:schemeClr val="accent2">
                                      <a:lumMod val="75000"/>
                                    </a:schemeClr>
                                  </a:solidFill>
                                  <a:latin typeface="Cambria Math" panose="02040503050406030204" pitchFamily="18" charset="0"/>
                                </a:rPr>
                              </m:ctrlPr>
                            </m:dPr>
                            <m:e>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r>
                                <a:rPr lang="en-US" b="0" i="1" smtClean="0">
                                  <a:solidFill>
                                    <a:schemeClr val="accent2">
                                      <a:lumMod val="75000"/>
                                    </a:schemeClr>
                                  </a:solidFill>
                                  <a:latin typeface="Cambria Math" panose="02040503050406030204" pitchFamily="18" charset="0"/>
                                </a:rPr>
                                <m:t>−</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a:rPr lang="en-US" b="0" i="1" smtClean="0">
                                            <a:solidFill>
                                              <a:schemeClr val="accent2">
                                                <a:lumMod val="75000"/>
                                              </a:schemeClr>
                                            </a:solidFill>
                                            <a:latin typeface="Cambria Math" panose="02040503050406030204" pitchFamily="18" charset="0"/>
                                          </a:rPr>
                                          <m:t>𝜆</m:t>
                                        </m:r>
                                      </m:e>
                                      <m:e>
                                        <m:r>
                                          <a:rPr lang="en-US" b="0" i="1" smtClean="0">
                                            <a:solidFill>
                                              <a:schemeClr val="accent2">
                                                <a:lumMod val="75000"/>
                                              </a:schemeClr>
                                            </a:solidFill>
                                            <a:latin typeface="Cambria Math" panose="02040503050406030204" pitchFamily="18" charset="0"/>
                                          </a:rPr>
                                          <m:t>0</m:t>
                                        </m:r>
                                      </m:e>
                                    </m:mr>
                                    <m:mr>
                                      <m:e>
                                        <m:r>
                                          <a:rPr lang="en-US" b="0" i="1" smtClean="0">
                                            <a:solidFill>
                                              <a:schemeClr val="accent2">
                                                <a:lumMod val="75000"/>
                                              </a:schemeClr>
                                            </a:solidFill>
                                            <a:latin typeface="Cambria Math" panose="02040503050406030204" pitchFamily="18" charset="0"/>
                                          </a:rPr>
                                          <m:t>0</m:t>
                                        </m:r>
                                      </m:e>
                                      <m:e>
                                        <m:r>
                                          <a:rPr lang="en-US" b="0" i="1" smtClean="0">
                                            <a:solidFill>
                                              <a:schemeClr val="accent2">
                                                <a:lumMod val="75000"/>
                                              </a:schemeClr>
                                            </a:solidFill>
                                            <a:latin typeface="Cambria Math" panose="02040503050406030204" pitchFamily="18" charset="0"/>
                                          </a:rPr>
                                          <m:t>𝜆</m:t>
                                        </m:r>
                                      </m:e>
                                    </m:mr>
                                  </m:m>
                                </m:e>
                              </m:d>
                            </m:e>
                          </m:d>
                        </m:e>
                      </m:func>
                      <m:r>
                        <a:rPr lang="en-US" i="1">
                          <a:solidFill>
                            <a:schemeClr val="accent2">
                              <a:lumMod val="75000"/>
                            </a:schemeClr>
                          </a:solidFill>
                          <a:latin typeface="Cambria Math" panose="02040503050406030204" pitchFamily="18" charset="0"/>
                        </a:rPr>
                        <m:t>=</m:t>
                      </m:r>
                      <m:d>
                        <m:dPr>
                          <m:begChr m:val="|"/>
                          <m:endChr m:val="|"/>
                          <m:ctrlPr>
                            <a:rPr lang="en-US" i="1">
                              <a:solidFill>
                                <a:schemeClr val="accent2">
                                  <a:lumMod val="75000"/>
                                </a:schemeClr>
                              </a:solidFill>
                              <a:latin typeface="Cambria Math" panose="02040503050406030204" pitchFamily="18" charset="0"/>
                            </a:rPr>
                          </m:ctrlPr>
                        </m:dPr>
                        <m:e>
                          <m:m>
                            <m:mPr>
                              <m:mcs>
                                <m:mc>
                                  <m:mcPr>
                                    <m:count m:val="2"/>
                                    <m:mcJc m:val="center"/>
                                  </m:mcPr>
                                </m:mc>
                              </m:mcs>
                              <m:ctrlPr>
                                <a:rPr lang="en-US" i="1">
                                  <a:solidFill>
                                    <a:schemeClr val="accent2">
                                      <a:lumMod val="75000"/>
                                    </a:schemeClr>
                                  </a:solidFill>
                                  <a:latin typeface="Cambria Math" panose="02040503050406030204" pitchFamily="18" charset="0"/>
                                </a:rPr>
                              </m:ctrlPr>
                            </m:mPr>
                            <m:mr>
                              <m:e>
                                <m:r>
                                  <m:rPr>
                                    <m:brk m:alnAt="7"/>
                                  </m:rPr>
                                  <a:rPr lang="en-US" i="1">
                                    <a:solidFill>
                                      <a:schemeClr val="accent2">
                                        <a:lumMod val="75000"/>
                                      </a:schemeClr>
                                    </a:solidFill>
                                    <a:latin typeface="Cambria Math" panose="02040503050406030204" pitchFamily="18" charset="0"/>
                                  </a:rPr>
                                  <m:t>1</m:t>
                                </m:r>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e>
                                <m:r>
                                  <a:rPr lang="en-US" i="1">
                                    <a:solidFill>
                                      <a:schemeClr val="accent2">
                                        <a:lumMod val="75000"/>
                                      </a:schemeClr>
                                    </a:solidFill>
                                    <a:latin typeface="Cambria Math" panose="02040503050406030204" pitchFamily="18" charset="0"/>
                                  </a:rPr>
                                  <m:t>4</m:t>
                                </m:r>
                              </m:e>
                            </m:mr>
                            <m:mr>
                              <m:e>
                                <m:r>
                                  <a:rPr lang="en-US" i="1">
                                    <a:solidFill>
                                      <a:schemeClr val="accent2">
                                        <a:lumMod val="75000"/>
                                      </a:schemeClr>
                                    </a:solidFill>
                                    <a:latin typeface="Cambria Math" panose="02040503050406030204" pitchFamily="18" charset="0"/>
                                  </a:rPr>
                                  <m:t>0.5</m:t>
                                </m:r>
                              </m:e>
                              <m:e>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𝜆</m:t>
                                </m:r>
                              </m:e>
                            </m:mr>
                          </m:m>
                        </m:e>
                      </m:d>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1−</m:t>
                          </m:r>
                          <m:r>
                            <a:rPr lang="en-US" b="0" i="1" smtClean="0">
                              <a:solidFill>
                                <a:schemeClr val="accent2">
                                  <a:lumMod val="75000"/>
                                </a:schemeClr>
                              </a:solidFill>
                              <a:latin typeface="Cambria Math" panose="02040503050406030204" pitchFamily="18" charset="0"/>
                            </a:rPr>
                            <m:t>𝜆</m:t>
                          </m:r>
                        </m:e>
                      </m:d>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e>
                      </m:d>
                      <m:r>
                        <a:rPr lang="en-US" b="0" i="1" smtClean="0">
                          <a:solidFill>
                            <a:schemeClr val="accent2">
                              <a:lumMod val="75000"/>
                            </a:schemeClr>
                          </a:solidFill>
                          <a:latin typeface="Cambria Math" panose="02040503050406030204" pitchFamily="18" charset="0"/>
                        </a:rPr>
                        <m:t>−</m:t>
                      </m:r>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4</m:t>
                          </m:r>
                        </m:e>
                      </m:d>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0.5</m:t>
                          </m:r>
                        </m:e>
                      </m:d>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sSup>
                        <m:sSupPr>
                          <m:ctrlPr>
                            <a:rPr lang="en-US" b="0" i="1" smtClean="0">
                              <a:solidFill>
                                <a:schemeClr val="accent2">
                                  <a:lumMod val="75000"/>
                                </a:schemeClr>
                              </a:solidFill>
                              <a:latin typeface="Cambria Math" panose="02040503050406030204" pitchFamily="18" charset="0"/>
                            </a:rPr>
                          </m:ctrlPr>
                        </m:sSupPr>
                        <m:e>
                          <m:r>
                            <a:rPr lang="en-US" b="0" i="1" smtClean="0">
                              <a:solidFill>
                                <a:schemeClr val="accent2">
                                  <a:lumMod val="75000"/>
                                </a:schemeClr>
                              </a:solidFill>
                              <a:latin typeface="Cambria Math" panose="02040503050406030204" pitchFamily="18" charset="0"/>
                            </a:rPr>
                            <m:t>𝜆</m:t>
                          </m:r>
                        </m:e>
                        <m:sup>
                          <m:r>
                            <a:rPr lang="en-US" b="0" i="1" smtClean="0">
                              <a:solidFill>
                                <a:schemeClr val="accent2">
                                  <a:lumMod val="75000"/>
                                </a:schemeClr>
                              </a:solidFill>
                              <a:latin typeface="Cambria Math" panose="02040503050406030204" pitchFamily="18" charset="0"/>
                            </a:rPr>
                            <m:t>2</m:t>
                          </m:r>
                        </m:sup>
                      </m:sSup>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−2</m:t>
                      </m:r>
                    </m:oMath>
                    <m:oMath xmlns:m="http://schemas.openxmlformats.org/officeDocument/2006/math">
                      <m:r>
                        <a:rPr lang="en-US" b="0" i="1">
                          <a:solidFill>
                            <a:schemeClr val="accent2">
                              <a:lumMod val="75000"/>
                            </a:schemeClr>
                          </a:solidFill>
                          <a:latin typeface="Cambria Math" panose="02040503050406030204" pitchFamily="18" charset="0"/>
                        </a:rPr>
                        <m:t>0</m:t>
                      </m:r>
                      <m:r>
                        <a:rPr lang="en-US" b="0" i="1" smtClean="0">
                          <a:solidFill>
                            <a:schemeClr val="accent2">
                              <a:lumMod val="75000"/>
                            </a:schemeClr>
                          </a:solidFill>
                          <a:latin typeface="Cambria Math" panose="02040503050406030204" pitchFamily="18" charset="0"/>
                        </a:rPr>
                        <m:t>=</m:t>
                      </m:r>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−2</m:t>
                          </m:r>
                        </m:e>
                      </m:d>
                      <m:d>
                        <m:dPr>
                          <m:ctrlPr>
                            <a:rPr lang="en-US" b="0" i="1" smtClean="0">
                              <a:solidFill>
                                <a:schemeClr val="accent2">
                                  <a:lumMod val="75000"/>
                                </a:schemeClr>
                              </a:solidFill>
                              <a:latin typeface="Cambria Math" panose="02040503050406030204" pitchFamily="18" charset="0"/>
                            </a:rPr>
                          </m:ctrlPr>
                        </m:dPr>
                        <m:e>
                          <m:r>
                            <a:rPr lang="en-US" b="0" i="1" smtClean="0">
                              <a:solidFill>
                                <a:schemeClr val="accent2">
                                  <a:lumMod val="75000"/>
                                </a:schemeClr>
                              </a:solidFill>
                              <a:latin typeface="Cambria Math" panose="02040503050406030204" pitchFamily="18" charset="0"/>
                            </a:rPr>
                            <m:t>𝜆</m:t>
                          </m:r>
                          <m:r>
                            <a:rPr lang="en-US" b="0" i="1" smtClean="0">
                              <a:solidFill>
                                <a:schemeClr val="accent2">
                                  <a:lumMod val="75000"/>
                                </a:schemeClr>
                              </a:solidFill>
                              <a:latin typeface="Cambria Math" panose="02040503050406030204" pitchFamily="18" charset="0"/>
                            </a:rPr>
                            <m:t>+1</m:t>
                          </m:r>
                        </m:e>
                      </m:d>
                    </m:oMath>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=2,  </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=−1</m:t>
                      </m:r>
                    </m:oMath>
                  </m:oMathPara>
                </a14:m>
                <a:endParaRPr lang="en-US" b="0"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5472204"/>
              </a:xfrm>
              <a:prstGeom prst="rect">
                <a:avLst/>
              </a:prstGeom>
              <a:blipFill>
                <a:blip r:embed="rId2"/>
                <a:stretch>
                  <a:fillRect l="-1442" t="-1002"/>
                </a:stretch>
              </a:blipFill>
            </p:spPr>
            <p:txBody>
              <a:bodyPr/>
              <a:lstStyle/>
              <a:p>
                <a:r>
                  <a:rPr lang="en-US">
                    <a:noFill/>
                  </a:rPr>
                  <a:t> </a:t>
                </a:r>
              </a:p>
            </p:txBody>
          </p:sp>
        </mc:Fallback>
      </mc:AlternateContent>
    </p:spTree>
    <p:extLst>
      <p:ext uri="{BB962C8B-B14F-4D97-AF65-F5344CB8AC3E}">
        <p14:creationId xmlns:p14="http://schemas.microsoft.com/office/powerpoint/2010/main" val="1571458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3939861"/>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solidFill>
                      <a:schemeClr val="accent2">
                        <a:lumMod val="75000"/>
                      </a:schemeClr>
                    </a:solidFill>
                  </a:rPr>
                  <a:t>the dominant eigenvalue</a:t>
                </a:r>
              </a:p>
              <a:p>
                <a:pPr marL="285750" indent="-285750">
                  <a:buFont typeface="Arial" panose="020B0604020202020204" pitchFamily="34" charset="0"/>
                  <a:buChar char="•"/>
                </a:pPr>
                <a:r>
                  <a:rPr lang="en-US" dirty="0"/>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the dominant eigenvalue:</a:t>
                </a: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=2,  </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=−1           ⇒          </m:t>
                      </m:r>
                      <m:d>
                        <m:dPr>
                          <m:begChr m:val="|"/>
                          <m:endChr m:val="|"/>
                          <m:ctrlPr>
                            <a:rPr lang="en-US" b="0" i="1" smtClean="0">
                              <a:solidFill>
                                <a:schemeClr val="accent2">
                                  <a:lumMod val="75000"/>
                                </a:schemeClr>
                              </a:solidFill>
                              <a:latin typeface="Cambria Math" panose="02040503050406030204" pitchFamily="18" charset="0"/>
                            </a:rPr>
                          </m:ctrlPr>
                        </m:dP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1</m:t>
                              </m:r>
                            </m:sub>
                          </m:sSub>
                        </m:e>
                      </m:d>
                      <m:r>
                        <a:rPr lang="en-US" b="0" i="1" smtClean="0">
                          <a:solidFill>
                            <a:schemeClr val="accent2">
                              <a:lumMod val="75000"/>
                            </a:schemeClr>
                          </a:solidFill>
                          <a:latin typeface="Cambria Math" panose="02040503050406030204" pitchFamily="18" charset="0"/>
                        </a:rPr>
                        <m:t>&gt;</m:t>
                      </m:r>
                      <m:d>
                        <m:dPr>
                          <m:begChr m:val="|"/>
                          <m:endChr m:val="|"/>
                          <m:ctrlPr>
                            <a:rPr lang="en-US" b="0" i="1" smtClean="0">
                              <a:solidFill>
                                <a:schemeClr val="accent2">
                                  <a:lumMod val="75000"/>
                                </a:schemeClr>
                              </a:solidFill>
                              <a:latin typeface="Cambria Math" panose="02040503050406030204" pitchFamily="18" charset="0"/>
                            </a:rPr>
                          </m:ctrlPr>
                        </m:dP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2</m:t>
                              </m:r>
                            </m:sub>
                          </m:sSub>
                        </m:e>
                      </m:d>
                    </m:oMath>
                  </m:oMathPara>
                </a14:m>
                <a:endParaRPr lang="en-US" b="0" dirty="0">
                  <a:solidFill>
                    <a:schemeClr val="accent2">
                      <a:lumMod val="75000"/>
                    </a:schemeClr>
                  </a:solidFill>
                </a:endParaRPr>
              </a:p>
              <a:p>
                <a:pPr>
                  <a:lnSpc>
                    <a:spcPct val="150000"/>
                  </a:lnSpc>
                </a:pPr>
                <a:r>
                  <a:rPr lang="en-US" dirty="0">
                    <a:solidFill>
                      <a:schemeClr val="accent2">
                        <a:lumMod val="75000"/>
                      </a:schemeClr>
                    </a:solidFill>
                  </a:rPr>
                  <a:t>Thus, </a:t>
                </a:r>
                <a14:m>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𝜆</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=2</m:t>
                    </m:r>
                  </m:oMath>
                </a14:m>
                <a:r>
                  <a:rPr lang="en-US" dirty="0">
                    <a:solidFill>
                      <a:schemeClr val="accent2">
                        <a:lumMod val="75000"/>
                      </a:schemeClr>
                    </a:solidFill>
                  </a:rPr>
                  <a:t> is the dominant eigenvalue</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3939861"/>
              </a:xfrm>
              <a:prstGeom prst="rect">
                <a:avLst/>
              </a:prstGeom>
              <a:blipFill>
                <a:blip r:embed="rId2"/>
                <a:stretch>
                  <a:fillRect l="-1442" t="-1391" b="-309"/>
                </a:stretch>
              </a:blipFill>
            </p:spPr>
            <p:txBody>
              <a:bodyPr/>
              <a:lstStyle/>
              <a:p>
                <a:r>
                  <a:rPr lang="en-US">
                    <a:noFill/>
                  </a:rPr>
                  <a:t> </a:t>
                </a:r>
              </a:p>
            </p:txBody>
          </p:sp>
        </mc:Fallback>
      </mc:AlternateContent>
    </p:spTree>
    <p:extLst>
      <p:ext uri="{BB962C8B-B14F-4D97-AF65-F5344CB8AC3E}">
        <p14:creationId xmlns:p14="http://schemas.microsoft.com/office/powerpoint/2010/main" val="1967637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4220130"/>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solidFill>
                      <a:schemeClr val="accent2">
                        <a:lumMod val="75000"/>
                      </a:schemeClr>
                    </a:solidFill>
                  </a:rPr>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the eigenvector corresponding to the dominant eigenvalue:</a:t>
                </a:r>
              </a:p>
              <a:p>
                <a:pP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accent2">
                              <a:lumMod val="75000"/>
                            </a:schemeClr>
                          </a:solidFill>
                          <a:latin typeface="Cambria Math" panose="02040503050406030204" pitchFamily="18" charset="0"/>
                        </a:rPr>
                        <m:t>𝑨</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=2</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           ⇒          </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d>
                        <m:dPr>
                          <m:begChr m:val="["/>
                          <m:endChr m:val="]"/>
                          <m:ctrlPr>
                            <a:rPr lang="en-US" b="0" i="1" smtClean="0">
                              <a:solidFill>
                                <a:schemeClr val="accent2">
                                  <a:lumMod val="75000"/>
                                </a:schemeClr>
                              </a:solidFill>
                              <a:latin typeface="Cambria Math" panose="02040503050406030204" pitchFamily="18" charset="0"/>
                            </a:rPr>
                          </m:ctrlPr>
                        </m:dPr>
                        <m:e>
                          <m:m>
                            <m:mPr>
                              <m:mcs>
                                <m:mc>
                                  <m:mcPr>
                                    <m:count m:val="1"/>
                                    <m:mcJc m:val="center"/>
                                  </m:mcPr>
                                </m:mc>
                              </m:mcs>
                              <m:ctrlPr>
                                <a:rPr lang="en-US" b="0" i="1" smtClean="0">
                                  <a:solidFill>
                                    <a:schemeClr val="accent2">
                                      <a:lumMod val="75000"/>
                                    </a:schemeClr>
                                  </a:solidFill>
                                  <a:latin typeface="Cambria Math" panose="02040503050406030204" pitchFamily="18" charset="0"/>
                                </a:rPr>
                              </m:ctrlPr>
                            </m:mPr>
                            <m:mr>
                              <m:e>
                                <m:sSub>
                                  <m:sSubPr>
                                    <m:ctrlPr>
                                      <a:rPr lang="en-US" b="0" i="1" smtClean="0">
                                        <a:solidFill>
                                          <a:schemeClr val="accent2">
                                            <a:lumMod val="75000"/>
                                          </a:schemeClr>
                                        </a:solidFill>
                                        <a:latin typeface="Cambria Math" panose="02040503050406030204" pitchFamily="18" charset="0"/>
                                      </a:rPr>
                                    </m:ctrlPr>
                                  </m:sSubPr>
                                  <m:e>
                                    <m:r>
                                      <m:rPr>
                                        <m:brk m:alnAt="7"/>
                                      </m:rPr>
                                      <a:rPr lang="en-US" b="0" i="1" smtClean="0">
                                        <a:solidFill>
                                          <a:schemeClr val="accent2">
                                            <a:lumMod val="75000"/>
                                          </a:schemeClr>
                                        </a:solidFill>
                                        <a:latin typeface="Cambria Math" panose="02040503050406030204" pitchFamily="18" charset="0"/>
                                      </a:rPr>
                                      <m:t>𝑥</m:t>
                                    </m:r>
                                  </m:e>
                                  <m:sub>
                                    <m:r>
                                      <m:rPr>
                                        <m:brk m:alnAt="7"/>
                                      </m:rPr>
                                      <a:rPr lang="en-US" b="0" i="1" smtClean="0">
                                        <a:solidFill>
                                          <a:schemeClr val="accent2">
                                            <a:lumMod val="75000"/>
                                          </a:schemeClr>
                                        </a:solidFill>
                                        <a:latin typeface="Cambria Math" panose="02040503050406030204" pitchFamily="18" charset="0"/>
                                      </a:rPr>
                                      <m:t>1</m:t>
                                    </m:r>
                                  </m:sub>
                                </m:sSub>
                              </m:e>
                            </m:mr>
                            <m:m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e>
                            </m:mr>
                          </m:m>
                        </m:e>
                      </m:d>
                      <m:r>
                        <a:rPr lang="en-US" b="0" i="1" smtClean="0">
                          <a:solidFill>
                            <a:schemeClr val="accent2">
                              <a:lumMod val="75000"/>
                            </a:schemeClr>
                          </a:solidFill>
                          <a:latin typeface="Cambria Math" panose="02040503050406030204" pitchFamily="18" charset="0"/>
                        </a:rPr>
                        <m:t>=2</m:t>
                      </m:r>
                      <m:d>
                        <m:dPr>
                          <m:begChr m:val="["/>
                          <m:endChr m:val="]"/>
                          <m:ctrlPr>
                            <a:rPr lang="en-US" i="1">
                              <a:solidFill>
                                <a:schemeClr val="accent2">
                                  <a:lumMod val="75000"/>
                                </a:schemeClr>
                              </a:solidFill>
                              <a:latin typeface="Cambria Math" panose="02040503050406030204" pitchFamily="18" charset="0"/>
                            </a:rPr>
                          </m:ctrlPr>
                        </m:dPr>
                        <m:e>
                          <m:m>
                            <m:mPr>
                              <m:mcs>
                                <m:mc>
                                  <m:mcPr>
                                    <m:count m:val="1"/>
                                    <m:mcJc m:val="center"/>
                                  </m:mcPr>
                                </m:mc>
                              </m:mcs>
                              <m:ctrlPr>
                                <a:rPr lang="en-US" i="1">
                                  <a:solidFill>
                                    <a:schemeClr val="accent2">
                                      <a:lumMod val="75000"/>
                                    </a:schemeClr>
                                  </a:solidFill>
                                  <a:latin typeface="Cambria Math" panose="02040503050406030204" pitchFamily="18" charset="0"/>
                                </a:rPr>
                              </m:ctrlPr>
                            </m:mPr>
                            <m:mr>
                              <m:e>
                                <m:sSub>
                                  <m:sSubPr>
                                    <m:ctrlPr>
                                      <a:rPr lang="en-US" i="1">
                                        <a:solidFill>
                                          <a:schemeClr val="accent2">
                                            <a:lumMod val="75000"/>
                                          </a:schemeClr>
                                        </a:solidFill>
                                        <a:latin typeface="Cambria Math" panose="02040503050406030204" pitchFamily="18" charset="0"/>
                                      </a:rPr>
                                    </m:ctrlPr>
                                  </m:sSubPr>
                                  <m:e>
                                    <m:r>
                                      <m:rPr>
                                        <m:brk m:alnAt="7"/>
                                      </m:rPr>
                                      <a:rPr lang="en-US" i="1">
                                        <a:solidFill>
                                          <a:schemeClr val="accent2">
                                            <a:lumMod val="75000"/>
                                          </a:schemeClr>
                                        </a:solidFill>
                                        <a:latin typeface="Cambria Math" panose="02040503050406030204" pitchFamily="18" charset="0"/>
                                      </a:rPr>
                                      <m:t>𝑥</m:t>
                                    </m:r>
                                  </m:e>
                                  <m:sub>
                                    <m:r>
                                      <m:rPr>
                                        <m:brk m:alnAt="7"/>
                                      </m:rPr>
                                      <a:rPr lang="en-US" i="1">
                                        <a:solidFill>
                                          <a:schemeClr val="accent2">
                                            <a:lumMod val="75000"/>
                                          </a:schemeClr>
                                        </a:solidFill>
                                        <a:latin typeface="Cambria Math" panose="02040503050406030204" pitchFamily="18" charset="0"/>
                                      </a:rPr>
                                      <m:t>1</m:t>
                                    </m:r>
                                  </m:sub>
                                </m:sSub>
                              </m:e>
                            </m:mr>
                            <m:mr>
                              <m:e>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𝑥</m:t>
                                    </m:r>
                                  </m:e>
                                  <m:sub>
                                    <m:r>
                                      <a:rPr lang="en-US" i="1">
                                        <a:solidFill>
                                          <a:schemeClr val="accent2">
                                            <a:lumMod val="75000"/>
                                          </a:schemeClr>
                                        </a:solidFill>
                                        <a:latin typeface="Cambria Math" panose="02040503050406030204" pitchFamily="18" charset="0"/>
                                      </a:rPr>
                                      <m:t>2</m:t>
                                    </m:r>
                                  </m:sub>
                                </m:sSub>
                              </m:e>
                            </m:mr>
                          </m:m>
                        </m:e>
                      </m:d>
                    </m:oMath>
                  </m:oMathPara>
                </a14:m>
                <a:endParaRPr lang="en-US" b="0" dirty="0">
                  <a:solidFill>
                    <a:schemeClr val="accent2">
                      <a:lumMod val="75000"/>
                    </a:schemeClr>
                  </a:solidFill>
                </a:endParaRPr>
              </a:p>
              <a:p>
                <a:pPr>
                  <a:lnSpc>
                    <a:spcPct val="150000"/>
                  </a:lnSpc>
                </a:pPr>
                <a:endParaRPr lang="en-US"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4220130"/>
              </a:xfrm>
              <a:prstGeom prst="rect">
                <a:avLst/>
              </a:prstGeom>
              <a:blipFill>
                <a:blip r:embed="rId2"/>
                <a:stretch>
                  <a:fillRect l="-1442" t="-1299"/>
                </a:stretch>
              </a:blipFill>
            </p:spPr>
            <p:txBody>
              <a:bodyPr/>
              <a:lstStyle/>
              <a:p>
                <a:r>
                  <a:rPr lang="en-US">
                    <a:noFill/>
                  </a:rPr>
                  <a:t> </a:t>
                </a:r>
              </a:p>
            </p:txBody>
          </p:sp>
        </mc:Fallback>
      </mc:AlternateContent>
    </p:spTree>
    <p:extLst>
      <p:ext uri="{BB962C8B-B14F-4D97-AF65-F5344CB8AC3E}">
        <p14:creationId xmlns:p14="http://schemas.microsoft.com/office/powerpoint/2010/main" val="4097120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4632871"/>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solidFill>
                      <a:schemeClr val="accent2">
                        <a:lumMod val="75000"/>
                      </a:schemeClr>
                    </a:solidFill>
                  </a:rPr>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the eigenvector corresponding to the dominant eigenvalue:</a:t>
                </a:r>
              </a:p>
              <a:p>
                <a:pP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accent2">
                              <a:lumMod val="75000"/>
                            </a:schemeClr>
                          </a:solidFill>
                          <a:latin typeface="Cambria Math" panose="02040503050406030204" pitchFamily="18" charset="0"/>
                        </a:rPr>
                        <m:t>𝑨</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=2</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           ⇒          </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d>
                        <m:dPr>
                          <m:begChr m:val="["/>
                          <m:endChr m:val="]"/>
                          <m:ctrlPr>
                            <a:rPr lang="en-US" b="0" i="1" smtClean="0">
                              <a:solidFill>
                                <a:schemeClr val="accent2">
                                  <a:lumMod val="75000"/>
                                </a:schemeClr>
                              </a:solidFill>
                              <a:latin typeface="Cambria Math" panose="02040503050406030204" pitchFamily="18" charset="0"/>
                            </a:rPr>
                          </m:ctrlPr>
                        </m:dPr>
                        <m:e>
                          <m:m>
                            <m:mPr>
                              <m:mcs>
                                <m:mc>
                                  <m:mcPr>
                                    <m:count m:val="1"/>
                                    <m:mcJc m:val="center"/>
                                  </m:mcPr>
                                </m:mc>
                              </m:mcs>
                              <m:ctrlPr>
                                <a:rPr lang="en-US" b="0" i="1" smtClean="0">
                                  <a:solidFill>
                                    <a:schemeClr val="accent2">
                                      <a:lumMod val="75000"/>
                                    </a:schemeClr>
                                  </a:solidFill>
                                  <a:latin typeface="Cambria Math" panose="02040503050406030204" pitchFamily="18" charset="0"/>
                                </a:rPr>
                              </m:ctrlPr>
                            </m:mPr>
                            <m:mr>
                              <m:e>
                                <m:sSub>
                                  <m:sSubPr>
                                    <m:ctrlPr>
                                      <a:rPr lang="en-US" b="0" i="1" smtClean="0">
                                        <a:solidFill>
                                          <a:schemeClr val="accent2">
                                            <a:lumMod val="75000"/>
                                          </a:schemeClr>
                                        </a:solidFill>
                                        <a:latin typeface="Cambria Math" panose="02040503050406030204" pitchFamily="18" charset="0"/>
                                      </a:rPr>
                                    </m:ctrlPr>
                                  </m:sSubPr>
                                  <m:e>
                                    <m:r>
                                      <m:rPr>
                                        <m:brk m:alnAt="7"/>
                                      </m:rPr>
                                      <a:rPr lang="en-US" b="0" i="1" smtClean="0">
                                        <a:solidFill>
                                          <a:schemeClr val="accent2">
                                            <a:lumMod val="75000"/>
                                          </a:schemeClr>
                                        </a:solidFill>
                                        <a:latin typeface="Cambria Math" panose="02040503050406030204" pitchFamily="18" charset="0"/>
                                      </a:rPr>
                                      <m:t>𝑥</m:t>
                                    </m:r>
                                  </m:e>
                                  <m:sub>
                                    <m:r>
                                      <m:rPr>
                                        <m:brk m:alnAt="7"/>
                                      </m:rPr>
                                      <a:rPr lang="en-US" b="0" i="1" smtClean="0">
                                        <a:solidFill>
                                          <a:schemeClr val="accent2">
                                            <a:lumMod val="75000"/>
                                          </a:schemeClr>
                                        </a:solidFill>
                                        <a:latin typeface="Cambria Math" panose="02040503050406030204" pitchFamily="18" charset="0"/>
                                      </a:rPr>
                                      <m:t>1</m:t>
                                    </m:r>
                                  </m:sub>
                                </m:sSub>
                              </m:e>
                            </m:mr>
                            <m:m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e>
                            </m:mr>
                          </m:m>
                        </m:e>
                      </m:d>
                      <m:r>
                        <a:rPr lang="en-US" b="0" i="1" smtClean="0">
                          <a:solidFill>
                            <a:schemeClr val="accent2">
                              <a:lumMod val="75000"/>
                            </a:schemeClr>
                          </a:solidFill>
                          <a:latin typeface="Cambria Math" panose="02040503050406030204" pitchFamily="18" charset="0"/>
                        </a:rPr>
                        <m:t>=2</m:t>
                      </m:r>
                      <m:d>
                        <m:dPr>
                          <m:begChr m:val="["/>
                          <m:endChr m:val="]"/>
                          <m:ctrlPr>
                            <a:rPr lang="en-US" i="1">
                              <a:solidFill>
                                <a:schemeClr val="accent2">
                                  <a:lumMod val="75000"/>
                                </a:schemeClr>
                              </a:solidFill>
                              <a:latin typeface="Cambria Math" panose="02040503050406030204" pitchFamily="18" charset="0"/>
                            </a:rPr>
                          </m:ctrlPr>
                        </m:dPr>
                        <m:e>
                          <m:m>
                            <m:mPr>
                              <m:mcs>
                                <m:mc>
                                  <m:mcPr>
                                    <m:count m:val="1"/>
                                    <m:mcJc m:val="center"/>
                                  </m:mcPr>
                                </m:mc>
                              </m:mcs>
                              <m:ctrlPr>
                                <a:rPr lang="en-US" i="1">
                                  <a:solidFill>
                                    <a:schemeClr val="accent2">
                                      <a:lumMod val="75000"/>
                                    </a:schemeClr>
                                  </a:solidFill>
                                  <a:latin typeface="Cambria Math" panose="02040503050406030204" pitchFamily="18" charset="0"/>
                                </a:rPr>
                              </m:ctrlPr>
                            </m:mPr>
                            <m:mr>
                              <m:e>
                                <m:sSub>
                                  <m:sSubPr>
                                    <m:ctrlPr>
                                      <a:rPr lang="en-US" i="1">
                                        <a:solidFill>
                                          <a:schemeClr val="accent2">
                                            <a:lumMod val="75000"/>
                                          </a:schemeClr>
                                        </a:solidFill>
                                        <a:latin typeface="Cambria Math" panose="02040503050406030204" pitchFamily="18" charset="0"/>
                                      </a:rPr>
                                    </m:ctrlPr>
                                  </m:sSubPr>
                                  <m:e>
                                    <m:r>
                                      <m:rPr>
                                        <m:brk m:alnAt="7"/>
                                      </m:rPr>
                                      <a:rPr lang="en-US" i="1">
                                        <a:solidFill>
                                          <a:schemeClr val="accent2">
                                            <a:lumMod val="75000"/>
                                          </a:schemeClr>
                                        </a:solidFill>
                                        <a:latin typeface="Cambria Math" panose="02040503050406030204" pitchFamily="18" charset="0"/>
                                      </a:rPr>
                                      <m:t>𝑥</m:t>
                                    </m:r>
                                  </m:e>
                                  <m:sub>
                                    <m:r>
                                      <m:rPr>
                                        <m:brk m:alnAt="7"/>
                                      </m:rPr>
                                      <a:rPr lang="en-US" i="1">
                                        <a:solidFill>
                                          <a:schemeClr val="accent2">
                                            <a:lumMod val="75000"/>
                                          </a:schemeClr>
                                        </a:solidFill>
                                        <a:latin typeface="Cambria Math" panose="02040503050406030204" pitchFamily="18" charset="0"/>
                                      </a:rPr>
                                      <m:t>1</m:t>
                                    </m:r>
                                  </m:sub>
                                </m:sSub>
                              </m:e>
                            </m:mr>
                            <m:mr>
                              <m:e>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𝑥</m:t>
                                    </m:r>
                                  </m:e>
                                  <m:sub>
                                    <m:r>
                                      <a:rPr lang="en-US" i="1">
                                        <a:solidFill>
                                          <a:schemeClr val="accent2">
                                            <a:lumMod val="75000"/>
                                          </a:schemeClr>
                                        </a:solidFill>
                                        <a:latin typeface="Cambria Math" panose="02040503050406030204" pitchFamily="18" charset="0"/>
                                      </a:rPr>
                                      <m:t>2</m:t>
                                    </m:r>
                                  </m:sub>
                                </m:sSub>
                              </m:e>
                            </m:mr>
                          </m:m>
                        </m:e>
                      </m:d>
                    </m:oMath>
                  </m:oMathPara>
                </a14:m>
                <a:endParaRPr lang="en-US" b="0" dirty="0">
                  <a:solidFill>
                    <a:schemeClr val="accent2">
                      <a:lumMod val="75000"/>
                    </a:schemeClr>
                  </a:solidFill>
                </a:endParaRPr>
              </a:p>
              <a:p>
                <a:pPr>
                  <a:lnSpc>
                    <a:spcPct val="150000"/>
                  </a:lnSpc>
                </a:pPr>
                <a:r>
                  <a:rPr lang="en-US" dirty="0">
                    <a:solidFill>
                      <a:schemeClr val="accent2">
                        <a:lumMod val="75000"/>
                      </a:schemeClr>
                    </a:solidFill>
                  </a:rPr>
                  <a:t>This yields the set of equations:</a:t>
                </a: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+4</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=2</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           </m:t>
                      </m:r>
                      <m:r>
                        <m:rPr>
                          <m:nor/>
                        </m:rPr>
                        <a:rPr lang="en-US" b="0" i="0" smtClean="0">
                          <a:solidFill>
                            <a:schemeClr val="accent2">
                              <a:lumMod val="75000"/>
                            </a:schemeClr>
                          </a:solidFill>
                          <a:latin typeface="Cambria Math" panose="02040503050406030204" pitchFamily="18" charset="0"/>
                        </a:rPr>
                        <m:t>and</m:t>
                      </m:r>
                      <m:r>
                        <a:rPr lang="en-US" b="0" i="1" smtClean="0">
                          <a:solidFill>
                            <a:schemeClr val="accent2">
                              <a:lumMod val="75000"/>
                            </a:schemeClr>
                          </a:solidFill>
                          <a:latin typeface="Cambria Math" panose="02040503050406030204" pitchFamily="18" charset="0"/>
                        </a:rPr>
                        <m:t>           0.5</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=2</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oMath>
                  </m:oMathPara>
                </a14:m>
                <a:endParaRPr lang="en-US"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4632871"/>
              </a:xfrm>
              <a:prstGeom prst="rect">
                <a:avLst/>
              </a:prstGeom>
              <a:blipFill>
                <a:blip r:embed="rId2"/>
                <a:stretch>
                  <a:fillRect l="-1442" t="-1184"/>
                </a:stretch>
              </a:blipFill>
            </p:spPr>
            <p:txBody>
              <a:bodyPr/>
              <a:lstStyle/>
              <a:p>
                <a:r>
                  <a:rPr lang="en-US">
                    <a:noFill/>
                  </a:rPr>
                  <a:t> </a:t>
                </a:r>
              </a:p>
            </p:txBody>
          </p:sp>
        </mc:Fallback>
      </mc:AlternateContent>
    </p:spTree>
    <p:extLst>
      <p:ext uri="{BB962C8B-B14F-4D97-AF65-F5344CB8AC3E}">
        <p14:creationId xmlns:p14="http://schemas.microsoft.com/office/powerpoint/2010/main" val="2519105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6368923"/>
              </a:xfrm>
              <a:prstGeom prst="rect">
                <a:avLst/>
              </a:prstGeom>
              <a:noFill/>
            </p:spPr>
            <p:txBody>
              <a:bodyPr wrap="square" rtlCol="0">
                <a:spAutoFit/>
              </a:bodyPr>
              <a:lstStyle/>
              <a:p>
                <a:r>
                  <a:rPr lang="en-US" sz="2800" b="1" dirty="0"/>
                  <a:t>A Simple Example</a:t>
                </a:r>
              </a:p>
              <a:p>
                <a:endParaRPr lang="en-US" sz="1200" b="1" dirty="0"/>
              </a:p>
              <a:p>
                <a:r>
                  <a:rPr lang="en-US" dirty="0"/>
                  <a:t>For the matrix </a:t>
                </a:r>
                <a14:m>
                  <m:oMath xmlns:m="http://schemas.openxmlformats.org/officeDocument/2006/math">
                    <m:r>
                      <a:rPr lang="en-US" b="1" i="1" dirty="0" smtClean="0">
                        <a:latin typeface="Cambria Math"/>
                      </a:rPr>
                      <m:t>𝑨</m:t>
                    </m:r>
                  </m:oMath>
                </a14:m>
                <a:r>
                  <a:rPr lang="en-US" dirty="0"/>
                  <a:t>, find</a:t>
                </a:r>
              </a:p>
              <a:p>
                <a:pPr marL="285750" indent="-285750">
                  <a:buFont typeface="Arial" panose="020B0604020202020204" pitchFamily="34" charset="0"/>
                  <a:buChar char="•"/>
                </a:pPr>
                <a:r>
                  <a:rPr lang="en-US" dirty="0"/>
                  <a:t>all the eigenvalues</a:t>
                </a:r>
              </a:p>
              <a:p>
                <a:pPr marL="285750" indent="-285750">
                  <a:buFont typeface="Arial" panose="020B0604020202020204" pitchFamily="34" charset="0"/>
                  <a:buChar char="•"/>
                </a:pPr>
                <a:r>
                  <a:rPr lang="en-US" dirty="0"/>
                  <a:t>the dominant eigenvalue</a:t>
                </a:r>
              </a:p>
              <a:p>
                <a:pPr marL="285750" indent="-285750">
                  <a:buFont typeface="Arial" panose="020B0604020202020204" pitchFamily="34" charset="0"/>
                  <a:buChar char="•"/>
                </a:pPr>
                <a:r>
                  <a:rPr lang="en-US" dirty="0">
                    <a:solidFill>
                      <a:schemeClr val="accent2">
                        <a:lumMod val="75000"/>
                      </a:schemeClr>
                    </a:solidFill>
                  </a:rPr>
                  <a:t>the eigenvector corresponding to the dominant eigenvalue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a:rPr>
                        <m:t>𝑨</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4</m:t>
                                </m:r>
                              </m:e>
                            </m:mr>
                            <m:mr>
                              <m:e>
                                <m:r>
                                  <a:rPr lang="en-US" b="0" i="1" smtClean="0">
                                    <a:latin typeface="Cambria Math"/>
                                  </a:rPr>
                                  <m:t>0.5</m:t>
                                </m:r>
                              </m:e>
                              <m:e>
                                <m:r>
                                  <a:rPr lang="en-US" b="0" i="1" smtClean="0">
                                    <a:latin typeface="Cambria Math"/>
                                  </a:rPr>
                                  <m:t>0</m:t>
                                </m:r>
                              </m:e>
                            </m:mr>
                          </m:m>
                        </m:e>
                      </m:d>
                    </m:oMath>
                  </m:oMathPara>
                </a14:m>
                <a:endParaRPr lang="en-US" dirty="0"/>
              </a:p>
              <a:p>
                <a:endParaRPr lang="en-US" dirty="0"/>
              </a:p>
              <a:p>
                <a:r>
                  <a:rPr lang="en-US" b="1" dirty="0">
                    <a:solidFill>
                      <a:schemeClr val="accent2">
                        <a:lumMod val="75000"/>
                      </a:schemeClr>
                    </a:solidFill>
                  </a:rPr>
                  <a:t>Find the eigenvector corresponding to the dominant eigenvalue:</a:t>
                </a:r>
              </a:p>
              <a:p>
                <a:pP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accent2">
                              <a:lumMod val="75000"/>
                            </a:schemeClr>
                          </a:solidFill>
                          <a:latin typeface="Cambria Math" panose="02040503050406030204" pitchFamily="18" charset="0"/>
                        </a:rPr>
                        <m:t>𝑨</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=2</m:t>
                      </m:r>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r>
                        <a:rPr lang="en-US" b="0" i="1" smtClean="0">
                          <a:solidFill>
                            <a:schemeClr val="accent2">
                              <a:lumMod val="75000"/>
                            </a:schemeClr>
                          </a:solidFill>
                          <a:latin typeface="Cambria Math" panose="02040503050406030204" pitchFamily="18" charset="0"/>
                        </a:rPr>
                        <m:t>           ⇒          </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2"/>
                                    <m:mcJc m:val="center"/>
                                  </m:mcPr>
                                </m:mc>
                              </m:mcs>
                              <m:ctrlPr>
                                <a:rPr lang="en-US" b="0" i="1" smtClean="0">
                                  <a:solidFill>
                                    <a:schemeClr val="accent2">
                                      <a:lumMod val="75000"/>
                                    </a:schemeClr>
                                  </a:solidFill>
                                  <a:latin typeface="Cambria Math" panose="02040503050406030204" pitchFamily="18" charset="0"/>
                                </a:rPr>
                              </m:ctrlPr>
                            </m:mPr>
                            <m:mr>
                              <m:e>
                                <m:r>
                                  <m:rPr>
                                    <m:brk m:alnAt="7"/>
                                  </m:rPr>
                                  <a:rPr lang="en-US" b="0" i="1" smtClean="0">
                                    <a:solidFill>
                                      <a:schemeClr val="accent2">
                                        <a:lumMod val="75000"/>
                                      </a:schemeClr>
                                    </a:solidFill>
                                    <a:latin typeface="Cambria Math" panose="02040503050406030204" pitchFamily="18" charset="0"/>
                                  </a:rPr>
                                  <m:t>1</m:t>
                                </m:r>
                              </m:e>
                              <m:e>
                                <m:r>
                                  <a:rPr lang="en-US" b="0" i="1" smtClean="0">
                                    <a:solidFill>
                                      <a:schemeClr val="accent2">
                                        <a:lumMod val="75000"/>
                                      </a:schemeClr>
                                    </a:solidFill>
                                    <a:latin typeface="Cambria Math" panose="02040503050406030204" pitchFamily="18" charset="0"/>
                                  </a:rPr>
                                  <m:t>4</m:t>
                                </m:r>
                              </m:e>
                            </m:mr>
                            <m:mr>
                              <m:e>
                                <m:r>
                                  <a:rPr lang="en-US" b="0" i="1" smtClean="0">
                                    <a:solidFill>
                                      <a:schemeClr val="accent2">
                                        <a:lumMod val="75000"/>
                                      </a:schemeClr>
                                    </a:solidFill>
                                    <a:latin typeface="Cambria Math" panose="02040503050406030204" pitchFamily="18" charset="0"/>
                                  </a:rPr>
                                  <m:t>0.5</m:t>
                                </m:r>
                              </m:e>
                              <m:e>
                                <m:r>
                                  <a:rPr lang="en-US" b="0" i="1" smtClean="0">
                                    <a:solidFill>
                                      <a:schemeClr val="accent2">
                                        <a:lumMod val="75000"/>
                                      </a:schemeClr>
                                    </a:solidFill>
                                    <a:latin typeface="Cambria Math" panose="02040503050406030204" pitchFamily="18" charset="0"/>
                                  </a:rPr>
                                  <m:t>0</m:t>
                                </m:r>
                              </m:e>
                            </m:mr>
                          </m:m>
                        </m:e>
                      </m:d>
                      <m:d>
                        <m:dPr>
                          <m:begChr m:val="["/>
                          <m:endChr m:val="]"/>
                          <m:ctrlPr>
                            <a:rPr lang="en-US" b="0" i="1" smtClean="0">
                              <a:solidFill>
                                <a:schemeClr val="accent2">
                                  <a:lumMod val="75000"/>
                                </a:schemeClr>
                              </a:solidFill>
                              <a:latin typeface="Cambria Math" panose="02040503050406030204" pitchFamily="18" charset="0"/>
                            </a:rPr>
                          </m:ctrlPr>
                        </m:dPr>
                        <m:e>
                          <m:m>
                            <m:mPr>
                              <m:mcs>
                                <m:mc>
                                  <m:mcPr>
                                    <m:count m:val="1"/>
                                    <m:mcJc m:val="center"/>
                                  </m:mcPr>
                                </m:mc>
                              </m:mcs>
                              <m:ctrlPr>
                                <a:rPr lang="en-US" b="0" i="1" smtClean="0">
                                  <a:solidFill>
                                    <a:schemeClr val="accent2">
                                      <a:lumMod val="75000"/>
                                    </a:schemeClr>
                                  </a:solidFill>
                                  <a:latin typeface="Cambria Math" panose="02040503050406030204" pitchFamily="18" charset="0"/>
                                </a:rPr>
                              </m:ctrlPr>
                            </m:mPr>
                            <m:mr>
                              <m:e>
                                <m:sSub>
                                  <m:sSubPr>
                                    <m:ctrlPr>
                                      <a:rPr lang="en-US" b="0" i="1" smtClean="0">
                                        <a:solidFill>
                                          <a:schemeClr val="accent2">
                                            <a:lumMod val="75000"/>
                                          </a:schemeClr>
                                        </a:solidFill>
                                        <a:latin typeface="Cambria Math" panose="02040503050406030204" pitchFamily="18" charset="0"/>
                                      </a:rPr>
                                    </m:ctrlPr>
                                  </m:sSubPr>
                                  <m:e>
                                    <m:r>
                                      <m:rPr>
                                        <m:brk m:alnAt="7"/>
                                      </m:rPr>
                                      <a:rPr lang="en-US" b="0" i="1" smtClean="0">
                                        <a:solidFill>
                                          <a:schemeClr val="accent2">
                                            <a:lumMod val="75000"/>
                                          </a:schemeClr>
                                        </a:solidFill>
                                        <a:latin typeface="Cambria Math" panose="02040503050406030204" pitchFamily="18" charset="0"/>
                                      </a:rPr>
                                      <m:t>𝑥</m:t>
                                    </m:r>
                                  </m:e>
                                  <m:sub>
                                    <m:r>
                                      <m:rPr>
                                        <m:brk m:alnAt="7"/>
                                      </m:rPr>
                                      <a:rPr lang="en-US" b="0" i="1" smtClean="0">
                                        <a:solidFill>
                                          <a:schemeClr val="accent2">
                                            <a:lumMod val="75000"/>
                                          </a:schemeClr>
                                        </a:solidFill>
                                        <a:latin typeface="Cambria Math" panose="02040503050406030204" pitchFamily="18" charset="0"/>
                                      </a:rPr>
                                      <m:t>1</m:t>
                                    </m:r>
                                  </m:sub>
                                </m:sSub>
                              </m:e>
                            </m:mr>
                            <m:m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e>
                            </m:mr>
                          </m:m>
                        </m:e>
                      </m:d>
                      <m:r>
                        <a:rPr lang="en-US" b="0" i="1" smtClean="0">
                          <a:solidFill>
                            <a:schemeClr val="accent2">
                              <a:lumMod val="75000"/>
                            </a:schemeClr>
                          </a:solidFill>
                          <a:latin typeface="Cambria Math" panose="02040503050406030204" pitchFamily="18" charset="0"/>
                        </a:rPr>
                        <m:t>=2</m:t>
                      </m:r>
                      <m:d>
                        <m:dPr>
                          <m:begChr m:val="["/>
                          <m:endChr m:val="]"/>
                          <m:ctrlPr>
                            <a:rPr lang="en-US" i="1">
                              <a:solidFill>
                                <a:schemeClr val="accent2">
                                  <a:lumMod val="75000"/>
                                </a:schemeClr>
                              </a:solidFill>
                              <a:latin typeface="Cambria Math" panose="02040503050406030204" pitchFamily="18" charset="0"/>
                            </a:rPr>
                          </m:ctrlPr>
                        </m:dPr>
                        <m:e>
                          <m:m>
                            <m:mPr>
                              <m:mcs>
                                <m:mc>
                                  <m:mcPr>
                                    <m:count m:val="1"/>
                                    <m:mcJc m:val="center"/>
                                  </m:mcPr>
                                </m:mc>
                              </m:mcs>
                              <m:ctrlPr>
                                <a:rPr lang="en-US" i="1">
                                  <a:solidFill>
                                    <a:schemeClr val="accent2">
                                      <a:lumMod val="75000"/>
                                    </a:schemeClr>
                                  </a:solidFill>
                                  <a:latin typeface="Cambria Math" panose="02040503050406030204" pitchFamily="18" charset="0"/>
                                </a:rPr>
                              </m:ctrlPr>
                            </m:mPr>
                            <m:mr>
                              <m:e>
                                <m:sSub>
                                  <m:sSubPr>
                                    <m:ctrlPr>
                                      <a:rPr lang="en-US" i="1">
                                        <a:solidFill>
                                          <a:schemeClr val="accent2">
                                            <a:lumMod val="75000"/>
                                          </a:schemeClr>
                                        </a:solidFill>
                                        <a:latin typeface="Cambria Math" panose="02040503050406030204" pitchFamily="18" charset="0"/>
                                      </a:rPr>
                                    </m:ctrlPr>
                                  </m:sSubPr>
                                  <m:e>
                                    <m:r>
                                      <m:rPr>
                                        <m:brk m:alnAt="7"/>
                                      </m:rPr>
                                      <a:rPr lang="en-US" i="1">
                                        <a:solidFill>
                                          <a:schemeClr val="accent2">
                                            <a:lumMod val="75000"/>
                                          </a:schemeClr>
                                        </a:solidFill>
                                        <a:latin typeface="Cambria Math" panose="02040503050406030204" pitchFamily="18" charset="0"/>
                                      </a:rPr>
                                      <m:t>𝑥</m:t>
                                    </m:r>
                                  </m:e>
                                  <m:sub>
                                    <m:r>
                                      <m:rPr>
                                        <m:brk m:alnAt="7"/>
                                      </m:rPr>
                                      <a:rPr lang="en-US" i="1">
                                        <a:solidFill>
                                          <a:schemeClr val="accent2">
                                            <a:lumMod val="75000"/>
                                          </a:schemeClr>
                                        </a:solidFill>
                                        <a:latin typeface="Cambria Math" panose="02040503050406030204" pitchFamily="18" charset="0"/>
                                      </a:rPr>
                                      <m:t>1</m:t>
                                    </m:r>
                                  </m:sub>
                                </m:sSub>
                              </m:e>
                            </m:mr>
                            <m:mr>
                              <m:e>
                                <m:sSub>
                                  <m:sSubPr>
                                    <m:ctrlPr>
                                      <a:rPr lang="en-US" i="1">
                                        <a:solidFill>
                                          <a:schemeClr val="accent2">
                                            <a:lumMod val="75000"/>
                                          </a:schemeClr>
                                        </a:solidFill>
                                        <a:latin typeface="Cambria Math" panose="02040503050406030204" pitchFamily="18" charset="0"/>
                                      </a:rPr>
                                    </m:ctrlPr>
                                  </m:sSubPr>
                                  <m:e>
                                    <m:r>
                                      <a:rPr lang="en-US" i="1">
                                        <a:solidFill>
                                          <a:schemeClr val="accent2">
                                            <a:lumMod val="75000"/>
                                          </a:schemeClr>
                                        </a:solidFill>
                                        <a:latin typeface="Cambria Math" panose="02040503050406030204" pitchFamily="18" charset="0"/>
                                      </a:rPr>
                                      <m:t>𝑥</m:t>
                                    </m:r>
                                  </m:e>
                                  <m:sub>
                                    <m:r>
                                      <a:rPr lang="en-US" i="1">
                                        <a:solidFill>
                                          <a:schemeClr val="accent2">
                                            <a:lumMod val="75000"/>
                                          </a:schemeClr>
                                        </a:solidFill>
                                        <a:latin typeface="Cambria Math" panose="02040503050406030204" pitchFamily="18" charset="0"/>
                                      </a:rPr>
                                      <m:t>2</m:t>
                                    </m:r>
                                  </m:sub>
                                </m:sSub>
                              </m:e>
                            </m:mr>
                          </m:m>
                        </m:e>
                      </m:d>
                    </m:oMath>
                  </m:oMathPara>
                </a14:m>
                <a:endParaRPr lang="en-US" b="0" dirty="0">
                  <a:solidFill>
                    <a:schemeClr val="accent2">
                      <a:lumMod val="75000"/>
                    </a:schemeClr>
                  </a:solidFill>
                </a:endParaRPr>
              </a:p>
              <a:p>
                <a:pPr>
                  <a:lnSpc>
                    <a:spcPct val="150000"/>
                  </a:lnSpc>
                </a:pPr>
                <a:r>
                  <a:rPr lang="en-US" dirty="0">
                    <a:solidFill>
                      <a:schemeClr val="accent2">
                        <a:lumMod val="75000"/>
                      </a:schemeClr>
                    </a:solidFill>
                  </a:rPr>
                  <a:t>This yields the set of equations:</a:t>
                </a: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+4</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=2</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           </m:t>
                      </m:r>
                      <m:r>
                        <m:rPr>
                          <m:nor/>
                        </m:rPr>
                        <a:rPr lang="en-US" b="0" i="0" smtClean="0">
                          <a:solidFill>
                            <a:schemeClr val="accent2">
                              <a:lumMod val="75000"/>
                            </a:schemeClr>
                          </a:solidFill>
                          <a:latin typeface="Cambria Math" panose="02040503050406030204" pitchFamily="18" charset="0"/>
                        </a:rPr>
                        <m:t>and</m:t>
                      </m:r>
                      <m:r>
                        <a:rPr lang="en-US" b="0" i="1" smtClean="0">
                          <a:solidFill>
                            <a:schemeClr val="accent2">
                              <a:lumMod val="75000"/>
                            </a:schemeClr>
                          </a:solidFill>
                          <a:latin typeface="Cambria Math" panose="02040503050406030204" pitchFamily="18" charset="0"/>
                        </a:rPr>
                        <m:t>           0.5</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=2</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oMath>
                  </m:oMathPara>
                </a14:m>
                <a:endParaRPr lang="en-US" dirty="0">
                  <a:solidFill>
                    <a:schemeClr val="accent2">
                      <a:lumMod val="75000"/>
                    </a:schemeClr>
                  </a:solidFill>
                </a:endParaRPr>
              </a:p>
              <a:p>
                <a:pPr>
                  <a:lnSpc>
                    <a:spcPct val="150000"/>
                  </a:lnSpc>
                </a:pPr>
                <a:r>
                  <a:rPr lang="en-US" dirty="0">
                    <a:solidFill>
                      <a:schemeClr val="accent2">
                        <a:lumMod val="75000"/>
                      </a:schemeClr>
                    </a:solidFill>
                  </a:rPr>
                  <a:t>If </a:t>
                </a:r>
                <a14:m>
                  <m:oMath xmlns:m="http://schemas.openxmlformats.org/officeDocument/2006/math">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2 </m:t>
                        </m:r>
                      </m:sub>
                    </m:sSub>
                    <m:r>
                      <a:rPr lang="en-US" b="0" i="1" smtClean="0">
                        <a:solidFill>
                          <a:schemeClr val="accent2">
                            <a:lumMod val="75000"/>
                          </a:schemeClr>
                        </a:solidFill>
                        <a:latin typeface="Cambria Math" panose="02040503050406030204" pitchFamily="18" charset="0"/>
                      </a:rPr>
                      <m:t>=1</m:t>
                    </m:r>
                  </m:oMath>
                </a14:m>
                <a:r>
                  <a:rPr lang="en-US" dirty="0">
                    <a:solidFill>
                      <a:schemeClr val="accent2">
                        <a:lumMod val="75000"/>
                      </a:schemeClr>
                    </a:solidFill>
                  </a:rPr>
                  <a:t>, then</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accent2">
                              <a:lumMod val="75000"/>
                            </a:schemeClr>
                          </a:solidFill>
                          <a:latin typeface="Cambria Math" panose="02040503050406030204" pitchFamily="18" charset="0"/>
                        </a:rPr>
                        <m:t>1=</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=4</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=5</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     ⇒      </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2</m:t>
                          </m:r>
                        </m:sub>
                      </m:sSub>
                      <m:r>
                        <a:rPr lang="en-US" b="0" i="1" smtClean="0">
                          <a:solidFill>
                            <a:schemeClr val="accent2">
                              <a:lumMod val="75000"/>
                            </a:schemeClr>
                          </a:solidFill>
                          <a:latin typeface="Cambria Math" panose="02040503050406030204" pitchFamily="18" charset="0"/>
                        </a:rPr>
                        <m:t>=</m:t>
                      </m:r>
                      <m:f>
                        <m:fPr>
                          <m:ctrlPr>
                            <a:rPr lang="en-US" b="0" i="1" smtClean="0">
                              <a:solidFill>
                                <a:schemeClr val="accent2">
                                  <a:lumMod val="75000"/>
                                </a:schemeClr>
                              </a:solidFill>
                              <a:latin typeface="Cambria Math" panose="02040503050406030204" pitchFamily="18" charset="0"/>
                            </a:rPr>
                          </m:ctrlPr>
                        </m:fPr>
                        <m:num>
                          <m:r>
                            <a:rPr lang="en-US" b="0" i="1" smtClean="0">
                              <a:solidFill>
                                <a:schemeClr val="accent2">
                                  <a:lumMod val="75000"/>
                                </a:schemeClr>
                              </a:solidFill>
                              <a:latin typeface="Cambria Math" panose="02040503050406030204" pitchFamily="18" charset="0"/>
                            </a:rPr>
                            <m:t>1</m:t>
                          </m:r>
                        </m:num>
                        <m:den>
                          <m:r>
                            <a:rPr lang="en-US" b="0" i="1" smtClean="0">
                              <a:solidFill>
                                <a:schemeClr val="accent2">
                                  <a:lumMod val="75000"/>
                                </a:schemeClr>
                              </a:solidFill>
                              <a:latin typeface="Cambria Math" panose="02040503050406030204" pitchFamily="18" charset="0"/>
                            </a:rPr>
                            <m:t>5</m:t>
                          </m:r>
                        </m:den>
                      </m:f>
                      <m:r>
                        <a:rPr lang="en-US" b="0" i="1" smtClean="0">
                          <a:solidFill>
                            <a:schemeClr val="accent2">
                              <a:lumMod val="75000"/>
                            </a:schemeClr>
                          </a:solidFill>
                          <a:latin typeface="Cambria Math" panose="02040503050406030204" pitchFamily="18" charset="0"/>
                        </a:rPr>
                        <m:t>,  </m:t>
                      </m:r>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𝑥</m:t>
                          </m:r>
                        </m:e>
                        <m:sub>
                          <m:r>
                            <a:rPr lang="en-US" b="0" i="1" smtClean="0">
                              <a:solidFill>
                                <a:schemeClr val="accent2">
                                  <a:lumMod val="75000"/>
                                </a:schemeClr>
                              </a:solidFill>
                              <a:latin typeface="Cambria Math" panose="02040503050406030204" pitchFamily="18" charset="0"/>
                            </a:rPr>
                            <m:t>1</m:t>
                          </m:r>
                        </m:sub>
                      </m:sSub>
                      <m:r>
                        <a:rPr lang="en-US" b="0" i="1" smtClean="0">
                          <a:solidFill>
                            <a:schemeClr val="accent2">
                              <a:lumMod val="75000"/>
                            </a:schemeClr>
                          </a:solidFill>
                          <a:latin typeface="Cambria Math" panose="02040503050406030204" pitchFamily="18" charset="0"/>
                        </a:rPr>
                        <m:t>=</m:t>
                      </m:r>
                      <m:f>
                        <m:fPr>
                          <m:ctrlPr>
                            <a:rPr lang="en-US" b="0" i="1" smtClean="0">
                              <a:solidFill>
                                <a:schemeClr val="accent2">
                                  <a:lumMod val="75000"/>
                                </a:schemeClr>
                              </a:solidFill>
                              <a:latin typeface="Cambria Math" panose="02040503050406030204" pitchFamily="18" charset="0"/>
                            </a:rPr>
                          </m:ctrlPr>
                        </m:fPr>
                        <m:num>
                          <m:r>
                            <a:rPr lang="en-US" b="0" i="1" smtClean="0">
                              <a:solidFill>
                                <a:schemeClr val="accent2">
                                  <a:lumMod val="75000"/>
                                </a:schemeClr>
                              </a:solidFill>
                              <a:latin typeface="Cambria Math" panose="02040503050406030204" pitchFamily="18" charset="0"/>
                            </a:rPr>
                            <m:t>4</m:t>
                          </m:r>
                        </m:num>
                        <m:den>
                          <m:r>
                            <a:rPr lang="en-US" b="0" i="1" smtClean="0">
                              <a:solidFill>
                                <a:schemeClr val="accent2">
                                  <a:lumMod val="75000"/>
                                </a:schemeClr>
                              </a:solidFill>
                              <a:latin typeface="Cambria Math" panose="02040503050406030204" pitchFamily="18" charset="0"/>
                            </a:rPr>
                            <m:t>5</m:t>
                          </m:r>
                        </m:den>
                      </m:f>
                      <m:r>
                        <a:rPr lang="en-US" b="0" i="1" smtClean="0">
                          <a:solidFill>
                            <a:schemeClr val="accent2">
                              <a:lumMod val="75000"/>
                            </a:schemeClr>
                          </a:solidFill>
                          <a:latin typeface="Cambria Math" panose="02040503050406030204" pitchFamily="18" charset="0"/>
                        </a:rPr>
                        <m:t>       ⇒        </m:t>
                      </m:r>
                      <m:sSup>
                        <m:sSupPr>
                          <m:ctrlPr>
                            <a:rPr lang="en-US" b="0" i="1" smtClean="0">
                              <a:solidFill>
                                <a:schemeClr val="accent2">
                                  <a:lumMod val="75000"/>
                                </a:schemeClr>
                              </a:solidFill>
                              <a:latin typeface="Cambria Math" panose="02040503050406030204" pitchFamily="18" charset="0"/>
                            </a:rPr>
                          </m:ctrlPr>
                        </m:sSupPr>
                        <m:e>
                          <m:acc>
                            <m:accPr>
                              <m:chr m:val="⃑"/>
                              <m:ctrlPr>
                                <a:rPr lang="en-US" b="0" i="1" smtClean="0">
                                  <a:solidFill>
                                    <a:schemeClr val="accent2">
                                      <a:lumMod val="75000"/>
                                    </a:schemeClr>
                                  </a:solidFill>
                                  <a:latin typeface="Cambria Math" panose="02040503050406030204" pitchFamily="18" charset="0"/>
                                </a:rPr>
                              </m:ctrlPr>
                            </m:accPr>
                            <m:e>
                              <m:r>
                                <a:rPr lang="en-US" b="0" i="1" smtClean="0">
                                  <a:solidFill>
                                    <a:schemeClr val="accent2">
                                      <a:lumMod val="75000"/>
                                    </a:schemeClr>
                                  </a:solidFill>
                                  <a:latin typeface="Cambria Math" panose="02040503050406030204" pitchFamily="18" charset="0"/>
                                </a:rPr>
                                <m:t>𝑥</m:t>
                              </m:r>
                            </m:e>
                          </m:acc>
                        </m:e>
                        <m:sup>
                          <m:r>
                            <a:rPr lang="en-US" b="0" i="1" smtClean="0">
                              <a:solidFill>
                                <a:schemeClr val="accent2">
                                  <a:lumMod val="75000"/>
                                </a:schemeClr>
                              </a:solidFill>
                              <a:latin typeface="Cambria Math" panose="02040503050406030204" pitchFamily="18" charset="0"/>
                            </a:rPr>
                            <m:t>∗</m:t>
                          </m:r>
                        </m:sup>
                      </m:sSup>
                      <m:r>
                        <a:rPr lang="en-US" b="0" i="1" smtClean="0">
                          <a:solidFill>
                            <a:schemeClr val="accent2">
                              <a:lumMod val="75000"/>
                            </a:schemeClr>
                          </a:solidFill>
                          <a:latin typeface="Cambria Math" panose="02040503050406030204" pitchFamily="18" charset="0"/>
                        </a:rPr>
                        <m:t>=</m:t>
                      </m:r>
                      <m:d>
                        <m:dPr>
                          <m:begChr m:val="["/>
                          <m:endChr m:val="]"/>
                          <m:ctrlPr>
                            <a:rPr lang="en-US" b="0" i="1" smtClean="0">
                              <a:solidFill>
                                <a:schemeClr val="accent2">
                                  <a:lumMod val="75000"/>
                                </a:schemeClr>
                              </a:solidFill>
                              <a:latin typeface="Cambria Math" panose="02040503050406030204" pitchFamily="18" charset="0"/>
                            </a:rPr>
                          </m:ctrlPr>
                        </m:dPr>
                        <m:e>
                          <m:m>
                            <m:mPr>
                              <m:mcs>
                                <m:mc>
                                  <m:mcPr>
                                    <m:count m:val="1"/>
                                    <m:mcJc m:val="center"/>
                                  </m:mcPr>
                                </m:mc>
                              </m:mcs>
                              <m:ctrlPr>
                                <a:rPr lang="en-US" b="0" i="1" smtClean="0">
                                  <a:solidFill>
                                    <a:schemeClr val="accent2">
                                      <a:lumMod val="75000"/>
                                    </a:schemeClr>
                                  </a:solidFill>
                                  <a:latin typeface="Cambria Math" panose="02040503050406030204" pitchFamily="18" charset="0"/>
                                </a:rPr>
                              </m:ctrlPr>
                            </m:mPr>
                            <m:mr>
                              <m:e>
                                <m:f>
                                  <m:fPr>
                                    <m:type m:val="skw"/>
                                    <m:ctrlPr>
                                      <a:rPr lang="en-US" b="0" i="1" smtClean="0">
                                        <a:solidFill>
                                          <a:schemeClr val="accent2">
                                            <a:lumMod val="75000"/>
                                          </a:schemeClr>
                                        </a:solidFill>
                                        <a:latin typeface="Cambria Math" panose="02040503050406030204" pitchFamily="18" charset="0"/>
                                      </a:rPr>
                                    </m:ctrlPr>
                                  </m:fPr>
                                  <m:num>
                                    <m:r>
                                      <a:rPr lang="en-US" b="0" i="1" smtClean="0">
                                        <a:solidFill>
                                          <a:schemeClr val="accent2">
                                            <a:lumMod val="75000"/>
                                          </a:schemeClr>
                                        </a:solidFill>
                                        <a:latin typeface="Cambria Math" panose="02040503050406030204" pitchFamily="18" charset="0"/>
                                      </a:rPr>
                                      <m:t>4</m:t>
                                    </m:r>
                                  </m:num>
                                  <m:den>
                                    <m:r>
                                      <a:rPr lang="en-US" b="0" i="1" smtClean="0">
                                        <a:solidFill>
                                          <a:schemeClr val="accent2">
                                            <a:lumMod val="75000"/>
                                          </a:schemeClr>
                                        </a:solidFill>
                                        <a:latin typeface="Cambria Math" panose="02040503050406030204" pitchFamily="18" charset="0"/>
                                      </a:rPr>
                                      <m:t>5</m:t>
                                    </m:r>
                                  </m:den>
                                </m:f>
                              </m:e>
                            </m:mr>
                            <m:mr>
                              <m:e>
                                <m:f>
                                  <m:fPr>
                                    <m:type m:val="skw"/>
                                    <m:ctrlPr>
                                      <a:rPr lang="en-US" b="0" i="1" smtClean="0">
                                        <a:solidFill>
                                          <a:schemeClr val="accent2">
                                            <a:lumMod val="75000"/>
                                          </a:schemeClr>
                                        </a:solidFill>
                                        <a:latin typeface="Cambria Math" panose="02040503050406030204" pitchFamily="18" charset="0"/>
                                      </a:rPr>
                                    </m:ctrlPr>
                                  </m:fPr>
                                  <m:num>
                                    <m:r>
                                      <a:rPr lang="en-US" b="0" i="1" smtClean="0">
                                        <a:solidFill>
                                          <a:schemeClr val="accent2">
                                            <a:lumMod val="75000"/>
                                          </a:schemeClr>
                                        </a:solidFill>
                                        <a:latin typeface="Cambria Math" panose="02040503050406030204" pitchFamily="18" charset="0"/>
                                      </a:rPr>
                                      <m:t>1</m:t>
                                    </m:r>
                                  </m:num>
                                  <m:den>
                                    <m:r>
                                      <a:rPr lang="en-US" b="0" i="1" smtClean="0">
                                        <a:solidFill>
                                          <a:schemeClr val="accent2">
                                            <a:lumMod val="75000"/>
                                          </a:schemeClr>
                                        </a:solidFill>
                                        <a:latin typeface="Cambria Math" panose="02040503050406030204" pitchFamily="18" charset="0"/>
                                      </a:rPr>
                                      <m:t>5</m:t>
                                    </m:r>
                                  </m:den>
                                </m:f>
                              </m:e>
                            </m:mr>
                          </m:m>
                        </m:e>
                      </m:d>
                    </m:oMath>
                  </m:oMathPara>
                </a14:m>
                <a:endParaRPr lang="en-US"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6368923"/>
              </a:xfrm>
              <a:prstGeom prst="rect">
                <a:avLst/>
              </a:prstGeom>
              <a:blipFill>
                <a:blip r:embed="rId2"/>
                <a:stretch>
                  <a:fillRect l="-1442" t="-861"/>
                </a:stretch>
              </a:blipFill>
            </p:spPr>
            <p:txBody>
              <a:bodyPr/>
              <a:lstStyle/>
              <a:p>
                <a:r>
                  <a:rPr lang="en-US">
                    <a:noFill/>
                  </a:rPr>
                  <a:t> </a:t>
                </a:r>
              </a:p>
            </p:txBody>
          </p:sp>
        </mc:Fallback>
      </mc:AlternateContent>
    </p:spTree>
    <p:extLst>
      <p:ext uri="{BB962C8B-B14F-4D97-AF65-F5344CB8AC3E}">
        <p14:creationId xmlns:p14="http://schemas.microsoft.com/office/powerpoint/2010/main" val="777273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465138"/>
            <a:ext cx="4566138" cy="523220"/>
          </a:xfrm>
          <a:prstGeom prst="rect">
            <a:avLst/>
          </a:prstGeom>
          <a:noFill/>
        </p:spPr>
        <p:txBody>
          <a:bodyPr wrap="square" rtlCol="0">
            <a:spAutoFit/>
          </a:bodyPr>
          <a:lstStyle/>
          <a:p>
            <a:r>
              <a:rPr lang="en-US" sz="2800" b="1" dirty="0"/>
              <a:t>Other Examples</a:t>
            </a:r>
          </a:p>
        </p:txBody>
      </p:sp>
      <p:pic>
        <p:nvPicPr>
          <p:cNvPr id="1026" name="Picture 2" descr="Image result for American bison"/>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6217"/>
          <a:stretch/>
        </p:blipFill>
        <p:spPr bwMode="auto">
          <a:xfrm>
            <a:off x="304984" y="1089593"/>
            <a:ext cx="3908693" cy="30427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4940285" y="726748"/>
                <a:ext cx="3525715" cy="1384482"/>
              </a:xfrm>
              <a:prstGeom prst="rect">
                <a:avLst/>
              </a:prstGeom>
              <a:noFill/>
            </p:spPr>
            <p:txBody>
              <a:bodyPr wrap="square" rtlCol="0">
                <a:spAutoFit/>
              </a:bodyPr>
              <a:lstStyle/>
              <a:p>
                <a:r>
                  <a:rPr lang="en-US" dirty="0"/>
                  <a:t>Aquatic Succession Transfer Matrix:</a:t>
                </a:r>
              </a:p>
              <a:p>
                <a:endParaRPr lang="en-US" dirty="0"/>
              </a:p>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m:t>
                      </m:r>
                      <m:r>
                        <a:rPr lang="en-US" i="1">
                          <a:latin typeface="Cambria Math"/>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r>
                                  <a:rPr lang="en-US" i="1">
                                    <a:latin typeface="Cambria Math" panose="02040503050406030204" pitchFamily="18" charset="0"/>
                                  </a:rPr>
                                  <m:t>.95</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0.05</m:t>
                                </m:r>
                              </m:e>
                              <m:e>
                                <m:r>
                                  <a:rPr lang="en-US" i="1">
                                    <a:latin typeface="Cambria Math" panose="02040503050406030204" pitchFamily="18" charset="0"/>
                                  </a:rPr>
                                  <m:t>0.88</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0.12</m:t>
                                </m:r>
                              </m:e>
                              <m:e>
                                <m:r>
                                  <a:rPr lang="en-US" i="1">
                                    <a:latin typeface="Cambria Math" panose="02040503050406030204" pitchFamily="18" charset="0"/>
                                  </a:rPr>
                                  <m:t>1</m:t>
                                </m:r>
                              </m:e>
                            </m:mr>
                          </m:m>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940285" y="726748"/>
                <a:ext cx="3525715" cy="1384482"/>
              </a:xfrm>
              <a:prstGeom prst="rect">
                <a:avLst/>
              </a:prstGeom>
              <a:blipFill>
                <a:blip r:embed="rId3"/>
                <a:stretch>
                  <a:fillRect l="-1382" t="-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76947" y="4334607"/>
                <a:ext cx="3736730" cy="1378967"/>
              </a:xfrm>
              <a:prstGeom prst="rect">
                <a:avLst/>
              </a:prstGeom>
              <a:noFill/>
            </p:spPr>
            <p:txBody>
              <a:bodyPr wrap="square" rtlCol="0">
                <a:spAutoFit/>
              </a:bodyPr>
              <a:lstStyle/>
              <a:p>
                <a:r>
                  <a:rPr lang="en-US" dirty="0"/>
                  <a:t>American Bison Leslie Matrix:</a:t>
                </a:r>
              </a:p>
              <a:p>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𝑨</m:t>
                      </m:r>
                      <m:r>
                        <a:rPr lang="en-US" i="1">
                          <a:latin typeface="Cambria Math"/>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0.42</m:t>
                                </m:r>
                              </m:e>
                            </m:mr>
                            <m:mr>
                              <m:e>
                                <m:r>
                                  <a:rPr lang="en-US" i="1">
                                    <a:latin typeface="Cambria Math" panose="02040503050406030204" pitchFamily="18" charset="0"/>
                                  </a:rPr>
                                  <m:t>0.60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0.75</m:t>
                                </m:r>
                              </m:e>
                              <m:e>
                                <m:r>
                                  <a:rPr lang="en-US" i="1">
                                    <a:latin typeface="Cambria Math" panose="02040503050406030204" pitchFamily="18" charset="0"/>
                                  </a:rPr>
                                  <m:t>0.95</m:t>
                                </m:r>
                              </m:e>
                            </m:mr>
                          </m:m>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76947" y="4334607"/>
                <a:ext cx="3736730" cy="1378967"/>
              </a:xfrm>
              <a:prstGeom prst="rect">
                <a:avLst/>
              </a:prstGeom>
              <a:blipFill>
                <a:blip r:embed="rId4"/>
                <a:stretch>
                  <a:fillRect l="-1305" t="-2212"/>
                </a:stretch>
              </a:blipFill>
            </p:spPr>
            <p:txBody>
              <a:bodyPr/>
              <a:lstStyle/>
              <a:p>
                <a:r>
                  <a:rPr lang="en-US">
                    <a:noFill/>
                  </a:rPr>
                  <a:t> </a:t>
                </a:r>
              </a:p>
            </p:txBody>
          </p:sp>
        </mc:Fallback>
      </mc:AlternateContent>
      <p:pic>
        <p:nvPicPr>
          <p:cNvPr id="6" name="Picture 2" descr="C:\Users\bodinee\Documents\My Dropbox\Teaching\Math 214 - Discrete Mathematical Modeling\Reference Readings\figures\AquaticSuccessio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2366940"/>
            <a:ext cx="2857500" cy="430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79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3754874"/>
              </a:xfrm>
              <a:prstGeom prst="rect">
                <a:avLst/>
              </a:prstGeom>
              <a:noFill/>
            </p:spPr>
            <p:txBody>
              <a:bodyPr wrap="square" rtlCol="0">
                <a:spAutoFit/>
              </a:bodyPr>
              <a:lstStyle/>
              <a:p>
                <a:r>
                  <a:rPr lang="en-US" sz="2800" b="1" dirty="0" smtClean="0"/>
                  <a:t>Cattle Herd</a:t>
                </a:r>
                <a:endParaRPr lang="en-US" sz="2800" b="1" dirty="0"/>
              </a:p>
              <a:p>
                <a:endParaRPr lang="en-US" sz="1200" b="1" dirty="0"/>
              </a:p>
              <a:p>
                <a:r>
                  <a:rPr lang="en-US" dirty="0" smtClean="0"/>
                  <a:t>A herd of carefully managed beef cattle can be divided up into calves (&lt; 1 year old), yearlings (between 1 and 2 years old), and adults (older than 2). Only the adults birth calves. On average each adult female produces 1.2 female calves per year. The survival rate of the calves and the yearlings is 90%. However, after the two year old adults give birth, they are “processed” into beef.</a:t>
                </a:r>
              </a:p>
              <a:p>
                <a:endParaRPr lang="en-US" dirty="0"/>
              </a:p>
              <a:p>
                <a:pPr marL="342900" indent="-342900">
                  <a:buAutoNum type="alphaLcParenBoth"/>
                </a:pPr>
                <a:r>
                  <a:rPr lang="en-US" dirty="0" smtClean="0"/>
                  <a:t>Construct a Leslie matrix to model the cattle herd</a:t>
                </a:r>
                <a:br>
                  <a:rPr lang="en-US" dirty="0" smtClean="0"/>
                </a:br>
                <a:endParaRPr lang="en-US" dirty="0" smtClean="0"/>
              </a:p>
              <a:p>
                <a:pPr marL="342900" indent="-342900">
                  <a:buAutoNum type="alphaLcParenBoth"/>
                </a:pPr>
                <a:r>
                  <a:rPr lang="en-US" dirty="0" smtClean="0"/>
                  <a:t>Calculate the dominant eigenvalue and the index of </a:t>
                </a:r>
                <a:r>
                  <a:rPr lang="en-US" dirty="0" err="1" smtClean="0"/>
                  <a:t>imprimitivity</a:t>
                </a:r>
                <a:r>
                  <a:rPr lang="en-US" dirty="0" smtClean="0"/>
                  <a:t/>
                </a:r>
                <a:br>
                  <a:rPr lang="en-US" dirty="0" smtClean="0"/>
                </a:br>
                <a:endParaRPr lang="en-US" dirty="0" smtClean="0"/>
              </a:p>
              <a:p>
                <a:pPr marL="342900" indent="-342900">
                  <a:buAutoNum type="alphaLcParenBoth"/>
                </a:pPr>
                <a:r>
                  <a:rPr lang="en-US" dirty="0" smtClean="0"/>
                  <a:t>If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=1</m:t>
                    </m:r>
                  </m:oMath>
                </a14:m>
                <a:r>
                  <a:rPr lang="en-US" dirty="0" smtClean="0"/>
                  <a:t>, the calculate the structural equilibrium</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3754874"/>
              </a:xfrm>
              <a:prstGeom prst="rect">
                <a:avLst/>
              </a:prstGeom>
              <a:blipFill>
                <a:blip r:embed="rId2"/>
                <a:stretch>
                  <a:fillRect l="-1442" t="-1461" b="-1623"/>
                </a:stretch>
              </a:blipFill>
            </p:spPr>
            <p:txBody>
              <a:bodyPr/>
              <a:lstStyle/>
              <a:p>
                <a:r>
                  <a:rPr lang="en-US">
                    <a:noFill/>
                  </a:rPr>
                  <a:t> </a:t>
                </a:r>
              </a:p>
            </p:txBody>
          </p:sp>
        </mc:Fallback>
      </mc:AlternateContent>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4" y="3790641"/>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53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65138"/>
                <a:ext cx="8458199" cy="4031873"/>
              </a:xfrm>
              <a:prstGeom prst="rect">
                <a:avLst/>
              </a:prstGeom>
              <a:noFill/>
            </p:spPr>
            <p:txBody>
              <a:bodyPr wrap="square" rtlCol="0">
                <a:spAutoFit/>
              </a:bodyPr>
              <a:lstStyle/>
              <a:p>
                <a:r>
                  <a:rPr lang="en-US" sz="2800" b="1" dirty="0" smtClean="0"/>
                  <a:t>Butterflies</a:t>
                </a:r>
                <a:endParaRPr lang="en-US" sz="2800" b="1" dirty="0"/>
              </a:p>
              <a:p>
                <a:endParaRPr lang="en-US" sz="1200" b="1" dirty="0"/>
              </a:p>
              <a:p>
                <a:r>
                  <a:rPr lang="en-US" dirty="0" smtClean="0"/>
                  <a:t>Butterflies and moths have four distinct life stages: eggs, larva, pupa, and imago. For a specific population of butterflies:</a:t>
                </a:r>
              </a:p>
              <a:p>
                <a:pPr marL="285750" indent="-285750">
                  <a:buFont typeface="Arial" panose="020B0604020202020204" pitchFamily="34" charset="0"/>
                  <a:buChar char="•"/>
                </a:pPr>
                <a:r>
                  <a:rPr lang="en-US" dirty="0" smtClean="0"/>
                  <a:t>An adult female lays, on average 250 eggs (half of which are female) before she dies</a:t>
                </a:r>
              </a:p>
              <a:p>
                <a:pPr marL="285750" indent="-285750">
                  <a:buFont typeface="Arial" panose="020B0604020202020204" pitchFamily="34" charset="0"/>
                  <a:buChar char="•"/>
                </a:pPr>
                <a:r>
                  <a:rPr lang="en-US" dirty="0" smtClean="0"/>
                  <a:t>On average, 80% of eggs survive to become caterpillars (larva)</a:t>
                </a:r>
              </a:p>
              <a:p>
                <a:pPr marL="285750" indent="-285750">
                  <a:buFont typeface="Arial" panose="020B0604020202020204" pitchFamily="34" charset="0"/>
                  <a:buChar char="•"/>
                </a:pPr>
                <a:r>
                  <a:rPr lang="en-US" dirty="0" smtClean="0"/>
                  <a:t>On average, 20% of larva survive to enter the pupa stage</a:t>
                </a:r>
              </a:p>
              <a:p>
                <a:pPr marL="285750" indent="-285750">
                  <a:buFont typeface="Arial" panose="020B0604020202020204" pitchFamily="34" charset="0"/>
                  <a:buChar char="•"/>
                </a:pPr>
                <a:r>
                  <a:rPr lang="en-US" dirty="0" smtClean="0"/>
                  <a:t>On average, 95% of the pupa emerge as adults (imago)</a:t>
                </a:r>
              </a:p>
              <a:p>
                <a:pPr marL="285750" indent="-285750">
                  <a:buFont typeface="Arial" panose="020B0604020202020204" pitchFamily="34" charset="0"/>
                  <a:buChar char="•"/>
                </a:pPr>
                <a:r>
                  <a:rPr lang="en-US" dirty="0" smtClean="0"/>
                  <a:t>All adults die after one time step</a:t>
                </a:r>
              </a:p>
              <a:p>
                <a:pPr marL="285750" indent="-285750">
                  <a:buFont typeface="Arial" panose="020B0604020202020204" pitchFamily="34" charset="0"/>
                  <a:buChar char="•"/>
                </a:pPr>
                <a:r>
                  <a:rPr lang="en-US" dirty="0" smtClean="0"/>
                  <a:t>Each time step is 2 weeks</a:t>
                </a:r>
              </a:p>
              <a:p>
                <a:pPr marL="285750" indent="-285750">
                  <a:buFont typeface="Arial" panose="020B0604020202020204" pitchFamily="34" charset="0"/>
                  <a:buChar char="•"/>
                </a:pPr>
                <a:endParaRPr lang="en-US" dirty="0"/>
              </a:p>
              <a:p>
                <a:pPr marL="342900" indent="-342900">
                  <a:buAutoNum type="alphaLcParenBoth"/>
                </a:pPr>
                <a:r>
                  <a:rPr lang="en-US" dirty="0"/>
                  <a:t>Construct a Leslie matrix to model the </a:t>
                </a:r>
                <a:r>
                  <a:rPr lang="en-US" dirty="0" smtClean="0"/>
                  <a:t>butterfly population</a:t>
                </a:r>
                <a:endParaRPr lang="en-US" dirty="0"/>
              </a:p>
              <a:p>
                <a:pPr marL="342900" indent="-342900">
                  <a:buAutoNum type="alphaLcParenBoth"/>
                </a:pPr>
                <a:r>
                  <a:rPr lang="en-US" dirty="0"/>
                  <a:t>Calculate the dominant eigenvalue and the index of </a:t>
                </a:r>
                <a:r>
                  <a:rPr lang="en-US" dirty="0" err="1" smtClean="0"/>
                  <a:t>imprimitivity</a:t>
                </a:r>
                <a:endParaRPr lang="en-US" dirty="0" smtClean="0"/>
              </a:p>
              <a:p>
                <a:pPr marL="342900" indent="-342900">
                  <a:buFontTx/>
                  <a:buAutoNum type="alphaLcParenBoth"/>
                </a:pPr>
                <a:r>
                  <a:rPr lang="en-US" dirty="0"/>
                  <a:t>If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oMath>
                </a14:m>
                <a:r>
                  <a:rPr lang="en-US" dirty="0"/>
                  <a:t>, the calculate the structural </a:t>
                </a:r>
                <a:r>
                  <a:rPr lang="en-US" dirty="0" smtClean="0"/>
                  <a:t>equilibrium</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65138"/>
                <a:ext cx="8458199" cy="4031873"/>
              </a:xfrm>
              <a:prstGeom prst="rect">
                <a:avLst/>
              </a:prstGeom>
              <a:blipFill>
                <a:blip r:embed="rId2"/>
                <a:stretch>
                  <a:fillRect l="-1442" t="-1360" b="-136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117" y="4874050"/>
            <a:ext cx="1638515" cy="12302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75" y="4919890"/>
            <a:ext cx="1633451" cy="12302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312" y="4874050"/>
            <a:ext cx="2591283" cy="127836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031" y="4507861"/>
            <a:ext cx="1846599" cy="2054341"/>
          </a:xfrm>
          <a:prstGeom prst="rect">
            <a:avLst/>
          </a:prstGeom>
        </p:spPr>
      </p:pic>
    </p:spTree>
    <p:extLst>
      <p:ext uri="{BB962C8B-B14F-4D97-AF65-F5344CB8AC3E}">
        <p14:creationId xmlns:p14="http://schemas.microsoft.com/office/powerpoint/2010/main" val="1768838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1538883"/>
          </a:xfrm>
          <a:prstGeom prst="rect">
            <a:avLst/>
          </a:prstGeom>
          <a:noFill/>
        </p:spPr>
        <p:txBody>
          <a:bodyPr wrap="square" rtlCol="0">
            <a:spAutoFit/>
          </a:bodyPr>
          <a:lstStyle/>
          <a:p>
            <a:r>
              <a:rPr lang="en-US" sz="2800" b="1" dirty="0" smtClean="0"/>
              <a:t>Modifying the Leslie Matrix</a:t>
            </a:r>
            <a:endParaRPr lang="en-US" sz="2800" b="1" dirty="0"/>
          </a:p>
          <a:p>
            <a:endParaRPr lang="en-US" sz="1200" b="1" dirty="0" smtClean="0"/>
          </a:p>
          <a:p>
            <a:r>
              <a:rPr lang="en-US" dirty="0" smtClean="0"/>
              <a:t>If the time spent in each size class is not uniform, then some proportion of individuals may need to remain in certain size classes at each time step. This modified matrix is called a </a:t>
            </a:r>
            <a:r>
              <a:rPr lang="en-US" b="1" i="1" dirty="0" err="1" smtClean="0"/>
              <a:t>Lefkovitch</a:t>
            </a:r>
            <a:r>
              <a:rPr lang="en-US" b="1" i="1" dirty="0" smtClean="0"/>
              <a:t> Matrix</a:t>
            </a:r>
            <a:r>
              <a:rPr lang="en-US" dirty="0" smtClean="0"/>
              <a:t> or an </a:t>
            </a:r>
            <a:r>
              <a:rPr lang="en-US" b="1" i="1" dirty="0" smtClean="0"/>
              <a:t>Usher Matrix</a:t>
            </a:r>
            <a:r>
              <a:rPr lang="en-US" dirty="0" smtClean="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486" y="2343209"/>
            <a:ext cx="22193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1895475" y="2774339"/>
            <a:ext cx="4714875" cy="265008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97642" y="5531704"/>
                <a:ext cx="8863014" cy="1169551"/>
              </a:xfrm>
              <a:prstGeom prst="rect">
                <a:avLst/>
              </a:prstGeom>
            </p:spPr>
            <p:txBody>
              <a:bodyPr wrap="square">
                <a:spAutoFit/>
              </a:bodyPr>
              <a:lstStyle/>
              <a:p>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𝐹</m:t>
                        </m:r>
                      </m:e>
                      <m:sub>
                        <m:r>
                          <a:rPr lang="en-US" sz="1400" i="1">
                            <a:latin typeface="Cambria Math"/>
                          </a:rPr>
                          <m:t>𝑖</m:t>
                        </m:r>
                      </m:sub>
                    </m:sSub>
                    <m:r>
                      <a:rPr lang="en-US" sz="1400" i="1">
                        <a:latin typeface="Cambria Math"/>
                      </a:rPr>
                      <m:t>=</m:t>
                    </m:r>
                  </m:oMath>
                </a14:m>
                <a:r>
                  <a:rPr lang="en-US" sz="1400" dirty="0"/>
                  <a:t> </a:t>
                </a:r>
                <a:r>
                  <a:rPr lang="en-US" sz="1400" dirty="0" smtClean="0"/>
                  <a:t>average </a:t>
                </a:r>
                <a:r>
                  <a:rPr lang="en-US" sz="1400" dirty="0"/>
                  <a:t>number of female offspring born to a female individual in class </a:t>
                </a:r>
                <a14:m>
                  <m:oMath xmlns:m="http://schemas.openxmlformats.org/officeDocument/2006/math">
                    <m:r>
                      <a:rPr lang="en-US" sz="1400" i="1" dirty="0">
                        <a:latin typeface="Cambria Math"/>
                      </a:rPr>
                      <m:t>𝑖</m:t>
                    </m:r>
                  </m:oMath>
                </a14:m>
                <a:r>
                  <a:rPr lang="en-US" sz="1400" dirty="0"/>
                  <a:t> in one time step (</a:t>
                </a:r>
                <a:r>
                  <a:rPr lang="en-US" sz="1400" b="1" i="1" dirty="0"/>
                  <a:t>fecundity</a:t>
                </a:r>
                <a:r>
                  <a:rPr lang="en-US" sz="1400" dirty="0"/>
                  <a:t>)</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𝑖</m:t>
                        </m:r>
                      </m:sub>
                    </m:sSub>
                    <m:r>
                      <a:rPr lang="en-US" sz="1400" i="1">
                        <a:latin typeface="Cambria Math" panose="02040503050406030204" pitchFamily="18" charset="0"/>
                      </a:rPr>
                      <m:t>=</m:t>
                    </m:r>
                  </m:oMath>
                </a14:m>
                <a:r>
                  <a:rPr lang="en-US" sz="1400" dirty="0"/>
                  <a:t> </a:t>
                </a:r>
                <a:r>
                  <a:rPr lang="en-US" sz="1400" dirty="0" smtClean="0"/>
                  <a:t>proportion </a:t>
                </a:r>
                <a:r>
                  <a:rPr lang="en-US" sz="1400" dirty="0"/>
                  <a:t>of individuals in class </a:t>
                </a:r>
                <a14:m>
                  <m:oMath xmlns:m="http://schemas.openxmlformats.org/officeDocument/2006/math">
                    <m:r>
                      <a:rPr lang="en-US" sz="1400" i="1">
                        <a:latin typeface="Cambria Math" panose="02040503050406030204" pitchFamily="18" charset="0"/>
                      </a:rPr>
                      <m:t>𝑖</m:t>
                    </m:r>
                  </m:oMath>
                </a14:m>
                <a:r>
                  <a:rPr lang="en-US" sz="1400" dirty="0"/>
                  <a:t> who survive and remain in size class </a:t>
                </a:r>
                <a14:m>
                  <m:oMath xmlns:m="http://schemas.openxmlformats.org/officeDocument/2006/math">
                    <m:r>
                      <a:rPr lang="en-US" sz="1400" i="1">
                        <a:latin typeface="Cambria Math" panose="02040503050406030204" pitchFamily="18" charset="0"/>
                      </a:rPr>
                      <m:t>𝑖</m:t>
                    </m:r>
                  </m:oMath>
                </a14:m>
                <a:r>
                  <a:rPr lang="en-US" sz="1400" dirty="0"/>
                  <a:t> in the next time step</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rPr>
                          <m:t>𝑖</m:t>
                        </m:r>
                      </m:sub>
                    </m:sSub>
                    <m:r>
                      <a:rPr lang="en-US" sz="1400" i="1">
                        <a:latin typeface="Cambria Math" panose="02040503050406030204" pitchFamily="18" charset="0"/>
                      </a:rPr>
                      <m:t>=</m:t>
                    </m:r>
                  </m:oMath>
                </a14:m>
                <a:r>
                  <a:rPr lang="en-US" sz="1400" dirty="0"/>
                  <a:t> </a:t>
                </a:r>
                <a:r>
                  <a:rPr lang="en-US" sz="1400" dirty="0" smtClean="0"/>
                  <a:t>proportion </a:t>
                </a:r>
                <a:r>
                  <a:rPr lang="en-US" sz="1400" dirty="0"/>
                  <a:t>of individuals in class </a:t>
                </a:r>
                <a14:m>
                  <m:oMath xmlns:m="http://schemas.openxmlformats.org/officeDocument/2006/math">
                    <m:r>
                      <a:rPr lang="en-US" sz="1400" i="1">
                        <a:latin typeface="Cambria Math" panose="02040503050406030204" pitchFamily="18" charset="0"/>
                      </a:rPr>
                      <m:t>𝑖</m:t>
                    </m:r>
                  </m:oMath>
                </a14:m>
                <a:r>
                  <a:rPr lang="en-US" sz="1400" dirty="0"/>
                  <a:t> who survive and move into size class </a:t>
                </a:r>
                <a14:m>
                  <m:oMath xmlns:m="http://schemas.openxmlformats.org/officeDocument/2006/math">
                    <m:r>
                      <a:rPr lang="en-US" sz="1400" i="1">
                        <a:latin typeface="Cambria Math" panose="02040503050406030204" pitchFamily="18" charset="0"/>
                      </a:rPr>
                      <m:t>𝑖</m:t>
                    </m:r>
                    <m:r>
                      <a:rPr lang="en-US" sz="1400" i="1">
                        <a:latin typeface="Cambria Math" panose="02040503050406030204" pitchFamily="18" charset="0"/>
                      </a:rPr>
                      <m:t>+1</m:t>
                    </m:r>
                  </m:oMath>
                </a14:m>
                <a:r>
                  <a:rPr lang="en-US" sz="1400" dirty="0"/>
                  <a:t> in the next time step </a:t>
                </a:r>
                <a:r>
                  <a:rPr lang="en-US" sz="1400" b="1" dirty="0"/>
                  <a:t>(</a:t>
                </a:r>
                <a:r>
                  <a:rPr lang="en-US" sz="1400" b="1" i="1" dirty="0"/>
                  <a:t>growth rate</a:t>
                </a:r>
                <a:r>
                  <a:rPr lang="en-US" sz="1400" b="1" dirty="0"/>
                  <a:t>)</a:t>
                </a:r>
              </a:p>
              <a:p>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𝑆</m:t>
                        </m:r>
                      </m:e>
                      <m:sub>
                        <m:r>
                          <a:rPr lang="en-US" sz="1400" i="1">
                            <a:latin typeface="Cambria Math"/>
                          </a:rPr>
                          <m:t>𝑖</m:t>
                        </m:r>
                      </m:sub>
                    </m:sSub>
                    <m:r>
                      <a:rPr lang="en-US" sz="1400" i="1">
                        <a:latin typeface="Cambria Math"/>
                      </a:rPr>
                      <m:t>=</m:t>
                    </m:r>
                  </m:oMath>
                </a14:m>
                <a:r>
                  <a:rPr lang="en-US" sz="1400" dirty="0"/>
                  <a:t> the proportion of individuals in class </a:t>
                </a:r>
                <a14:m>
                  <m:oMath xmlns:m="http://schemas.openxmlformats.org/officeDocument/2006/math">
                    <m:r>
                      <a:rPr lang="en-US" sz="1400" i="1">
                        <a:latin typeface="Cambria Math"/>
                      </a:rPr>
                      <m:t>𝑖</m:t>
                    </m:r>
                  </m:oMath>
                </a14:m>
                <a:r>
                  <a:rPr lang="en-US" sz="1400" dirty="0"/>
                  <a:t> who survive to the next time step (</a:t>
                </a:r>
                <a:r>
                  <a:rPr lang="en-US" sz="1400" b="1" i="1" dirty="0"/>
                  <a:t>survival rate</a:t>
                </a:r>
                <a:r>
                  <a:rPr lang="en-US" sz="1400" dirty="0"/>
                  <a:t>) </a:t>
                </a:r>
                <a14:m>
                  <m:oMath xmlns:m="http://schemas.openxmlformats.org/officeDocument/2006/math">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rPr>
                          <m:t>𝑖</m:t>
                        </m:r>
                      </m:sub>
                    </m:sSub>
                  </m:oMath>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a:xfrm>
                <a:off x="197642" y="5531704"/>
                <a:ext cx="8863014" cy="1169551"/>
              </a:xfrm>
              <a:prstGeom prst="rect">
                <a:avLst/>
              </a:prstGeom>
              <a:blipFill>
                <a:blip r:embed="rId4"/>
                <a:stretch>
                  <a:fillRect t="-521" b="-4688"/>
                </a:stretch>
              </a:blipFill>
            </p:spPr>
            <p:txBody>
              <a:bodyPr/>
              <a:lstStyle/>
              <a:p>
                <a:r>
                  <a:rPr lang="en-US">
                    <a:noFill/>
                  </a:rPr>
                  <a:t> </a:t>
                </a:r>
              </a:p>
            </p:txBody>
          </p:sp>
        </mc:Fallback>
      </mc:AlternateContent>
    </p:spTree>
    <p:extLst>
      <p:ext uri="{BB962C8B-B14F-4D97-AF65-F5344CB8AC3E}">
        <p14:creationId xmlns:p14="http://schemas.microsoft.com/office/powerpoint/2010/main" val="35981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1951</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1943050" y="214122"/>
            <a:ext cx="1676450" cy="2924556"/>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387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4862870"/>
          </a:xfrm>
          <a:prstGeom prst="rect">
            <a:avLst/>
          </a:prstGeom>
          <a:noFill/>
        </p:spPr>
        <p:txBody>
          <a:bodyPr wrap="square" rtlCol="0">
            <a:spAutoFit/>
          </a:bodyPr>
          <a:lstStyle/>
          <a:p>
            <a:r>
              <a:rPr lang="en-US" sz="2800" b="1" dirty="0" err="1" smtClean="0"/>
              <a:t>Lefkovitch</a:t>
            </a:r>
            <a:r>
              <a:rPr lang="en-US" sz="2800" b="1" dirty="0" smtClean="0"/>
              <a:t> Matrices</a:t>
            </a:r>
            <a:endParaRPr lang="en-US" sz="2800" b="1" dirty="0"/>
          </a:p>
          <a:p>
            <a:endParaRPr lang="en-US" sz="1200" b="1" dirty="0" smtClean="0"/>
          </a:p>
          <a:p>
            <a:r>
              <a:rPr lang="en-US" b="1" dirty="0" smtClean="0"/>
              <a:t>From Caswell’s </a:t>
            </a:r>
            <a:r>
              <a:rPr lang="en-US" b="1" i="1" dirty="0" smtClean="0"/>
              <a:t>Matrix Population Models (2001): </a:t>
            </a:r>
          </a:p>
          <a:p>
            <a:endParaRPr lang="en-US" dirty="0"/>
          </a:p>
          <a:p>
            <a:r>
              <a:rPr lang="en-US" dirty="0" smtClean="0"/>
              <a:t>Only a handful of ecological papers used matrix models prior to the 1970s. Of these, the most important were those of L.P. </a:t>
            </a:r>
            <a:r>
              <a:rPr lang="en-US" dirty="0" err="1" smtClean="0"/>
              <a:t>Lefkovitch</a:t>
            </a:r>
            <a:r>
              <a:rPr lang="en-US" dirty="0" smtClean="0"/>
              <a:t>, who was born in 1929 in London. Equipped with an undergraduate degree in zoology, and following a less-than-successful career as a violinist, in 1954 </a:t>
            </a:r>
            <a:r>
              <a:rPr lang="en-US" dirty="0" err="1" smtClean="0"/>
              <a:t>Lefkovitch</a:t>
            </a:r>
            <a:r>
              <a:rPr lang="en-US" dirty="0" smtClean="0"/>
              <a:t> joined an Agricultural Research Council Pest Infestation Laboratory in 1954. After publishing on the systematics and natural history of beetles, he became concerned with their population dynamics in stored agricultural products. </a:t>
            </a:r>
          </a:p>
          <a:p>
            <a:r>
              <a:rPr lang="en-US" dirty="0" smtClean="0"/>
              <a:t>… </a:t>
            </a:r>
          </a:p>
          <a:p>
            <a:r>
              <a:rPr lang="en-US" dirty="0" err="1" smtClean="0"/>
              <a:t>Lefkovitch</a:t>
            </a:r>
            <a:r>
              <a:rPr lang="en-US" dirty="0" smtClean="0"/>
              <a:t> tells me that he had no formal training in mathematics, and he found Leslie’s papers impenetrable.</a:t>
            </a:r>
          </a:p>
          <a:p>
            <a:r>
              <a:rPr lang="en-US" dirty="0" smtClean="0"/>
              <a:t>…</a:t>
            </a:r>
          </a:p>
          <a:p>
            <a:r>
              <a:rPr lang="en-US" dirty="0" smtClean="0"/>
              <a:t>The most influential of [</a:t>
            </a:r>
            <a:r>
              <a:rPr lang="en-US" dirty="0" err="1" smtClean="0"/>
              <a:t>Lefkovitch’s</a:t>
            </a:r>
            <a:r>
              <a:rPr lang="en-US" dirty="0" smtClean="0"/>
              <a:t> papers] (1965) introduced the idea of classifying individuals by developmental stage rather than by chronological age. Usher (1966) also suggested classifying trees by size, rather than by age. </a:t>
            </a:r>
          </a:p>
        </p:txBody>
      </p:sp>
    </p:spTree>
    <p:extLst>
      <p:ext uri="{BB962C8B-B14F-4D97-AF65-F5344CB8AC3E}">
        <p14:creationId xmlns:p14="http://schemas.microsoft.com/office/powerpoint/2010/main" val="1392890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a:blip r:embed="rId2"/>
          <a:stretch>
            <a:fillRect/>
          </a:stretch>
        </p:blipFill>
        <p:spPr>
          <a:xfrm>
            <a:off x="371475" y="988357"/>
            <a:ext cx="8496300" cy="2352953"/>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iller whale p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448050"/>
            <a:ext cx="6712725" cy="32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237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4" name="Picture 3"/>
          <p:cNvPicPr>
            <a:picLocks noChangeAspect="1"/>
          </p:cNvPicPr>
          <p:nvPr/>
        </p:nvPicPr>
        <p:blipFill>
          <a:blip r:embed="rId3"/>
          <a:stretch>
            <a:fillRect/>
          </a:stretch>
        </p:blipFill>
        <p:spPr>
          <a:xfrm>
            <a:off x="335393" y="1511578"/>
            <a:ext cx="4725557" cy="4241561"/>
          </a:xfrm>
          <a:prstGeom prst="rect">
            <a:avLst/>
          </a:prstGeom>
        </p:spPr>
      </p:pic>
      <p:pic>
        <p:nvPicPr>
          <p:cNvPr id="2050" name="Picture 2" descr="Image result for killer whale pod"/>
          <p:cNvPicPr>
            <a:picLocks noChangeAspect="1" noChangeArrowheads="1"/>
          </p:cNvPicPr>
          <p:nvPr/>
        </p:nvPicPr>
        <p:blipFill rotWithShape="1">
          <a:blip r:embed="rId4">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p:spTree>
    <p:extLst>
      <p:ext uri="{BB962C8B-B14F-4D97-AF65-F5344CB8AC3E}">
        <p14:creationId xmlns:p14="http://schemas.microsoft.com/office/powerpoint/2010/main" val="12105308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71475" y="1647825"/>
                <a:ext cx="4610100" cy="4801314"/>
              </a:xfrm>
              <a:prstGeom prst="rect">
                <a:avLst/>
              </a:prstGeom>
              <a:noFill/>
            </p:spPr>
            <p:txBody>
              <a:bodyPr wrap="square" rtlCol="0">
                <a:spAutoFit/>
              </a:bodyPr>
              <a:lstStyle/>
              <a:p>
                <a:pPr marL="342900" indent="-342900">
                  <a:buAutoNum type="alphaLcParenBoth"/>
                </a:pPr>
                <a:r>
                  <a:rPr lang="en-US" dirty="0" smtClean="0"/>
                  <a:t>Find all eigenvalues of </a:t>
                </a:r>
                <a14:m>
                  <m:oMath xmlns:m="http://schemas.openxmlformats.org/officeDocument/2006/math">
                    <m:r>
                      <a:rPr lang="en-US" b="1" i="0" smtClean="0">
                        <a:latin typeface="Cambria Math" panose="02040503050406030204" pitchFamily="18" charset="0"/>
                      </a:rPr>
                      <m:t>𝐀</m:t>
                    </m:r>
                  </m:oMath>
                </a14:m>
                <a:r>
                  <a:rPr lang="en-US" dirty="0" smtClean="0"/>
                  <a:t>, and determine dominant eigenvalue. Is the pod growing or declining?</a:t>
                </a:r>
                <a:br>
                  <a:rPr lang="en-US" dirty="0" smtClean="0"/>
                </a:br>
                <a:endParaRPr lang="en-US" dirty="0" smtClean="0"/>
              </a:p>
              <a:p>
                <a:pPr marL="342900" indent="-342900">
                  <a:buAutoNum type="alphaLcParenBoth"/>
                </a:pPr>
                <a:r>
                  <a:rPr lang="en-US" dirty="0" smtClean="0"/>
                  <a:t>Is the index of </a:t>
                </a:r>
                <a:r>
                  <a:rPr lang="en-US" dirty="0" err="1" smtClean="0"/>
                  <a:t>imprimitivity</a:t>
                </a:r>
                <a:r>
                  <a:rPr lang="en-US" dirty="0" smtClean="0"/>
                  <a:t> greater than 1? Is the pod oscillating?</a:t>
                </a:r>
                <a:br>
                  <a:rPr lang="en-US" dirty="0" smtClean="0"/>
                </a:br>
                <a:endParaRPr lang="en-US" dirty="0" smtClean="0"/>
              </a:p>
              <a:p>
                <a:pPr marL="342900" indent="-342900">
                  <a:buAutoNum type="alphaLcParenBoth"/>
                </a:pPr>
                <a:r>
                  <a:rPr lang="en-US" dirty="0" smtClean="0"/>
                  <a:t>What is the long term projection for the population?</a:t>
                </a:r>
                <a:br>
                  <a:rPr lang="en-US" dirty="0" smtClean="0"/>
                </a:br>
                <a:endParaRPr lang="en-US" dirty="0" smtClean="0"/>
              </a:p>
              <a:p>
                <a:pPr marL="342900" indent="-342900">
                  <a:buAutoNum type="alphaLcParenBoth"/>
                </a:pPr>
                <a:r>
                  <a:rPr lang="en-US" dirty="0" smtClean="0"/>
                  <a:t>Generate a graph of the pod over the next 50 years using total numbers in each size class.</a:t>
                </a:r>
                <a:br>
                  <a:rPr lang="en-US" dirty="0" smtClean="0"/>
                </a:br>
                <a:endParaRPr lang="en-US" dirty="0" smtClean="0"/>
              </a:p>
              <a:p>
                <a:pPr marL="342900" indent="-342900">
                  <a:buAutoNum type="alphaLcParenBoth"/>
                </a:pPr>
                <a:r>
                  <a:rPr lang="en-US" dirty="0" smtClean="0"/>
                  <a:t>Generate a graph of the pod over the next 50 years using the proportion in each size class.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1475" y="1647825"/>
                <a:ext cx="4610100" cy="4801314"/>
              </a:xfrm>
              <a:prstGeom prst="rect">
                <a:avLst/>
              </a:prstGeom>
              <a:blipFill>
                <a:blip r:embed="rId5"/>
                <a:stretch>
                  <a:fillRect l="-1190" t="-635" r="-1190" b="-1015"/>
                </a:stretch>
              </a:blipFill>
            </p:spPr>
            <p:txBody>
              <a:bodyPr/>
              <a:lstStyle/>
              <a:p>
                <a:r>
                  <a:rPr lang="en-US">
                    <a:noFill/>
                  </a:rPr>
                  <a:t> </a:t>
                </a:r>
              </a:p>
            </p:txBody>
          </p:sp>
        </mc:Fallback>
      </mc:AlternateContent>
    </p:spTree>
    <p:extLst>
      <p:ext uri="{BB962C8B-B14F-4D97-AF65-F5344CB8AC3E}">
        <p14:creationId xmlns:p14="http://schemas.microsoft.com/office/powerpoint/2010/main" val="2891197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Tortoises in the Mojavi Desert</a:t>
            </a:r>
            <a:endParaRPr lang="en-US" sz="2800" b="1" dirty="0"/>
          </a:p>
        </p:txBody>
      </p:sp>
      <p:pic>
        <p:nvPicPr>
          <p:cNvPr id="3" name="Picture 2"/>
          <p:cNvPicPr>
            <a:picLocks noChangeAspect="1"/>
          </p:cNvPicPr>
          <p:nvPr/>
        </p:nvPicPr>
        <p:blipFill>
          <a:blip r:embed="rId2"/>
          <a:stretch>
            <a:fillRect/>
          </a:stretch>
        </p:blipFill>
        <p:spPr>
          <a:xfrm>
            <a:off x="304800" y="1055594"/>
            <a:ext cx="6665118" cy="1648774"/>
          </a:xfrm>
          <a:prstGeom prst="rect">
            <a:avLst/>
          </a:prstGeom>
        </p:spPr>
      </p:pic>
      <p:pic>
        <p:nvPicPr>
          <p:cNvPr id="4" name="Picture 4" descr="Image result for desert tortois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19582" y="1257300"/>
            <a:ext cx="274594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529138" y="3247291"/>
            <a:ext cx="4286250" cy="2643188"/>
          </a:xfrm>
          <a:prstGeom prst="rect">
            <a:avLst/>
          </a:prstGeom>
        </p:spPr>
      </p:pic>
      <p:pic>
        <p:nvPicPr>
          <p:cNvPr id="6" name="Picture 2" descr="Image result for desert tortoi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7" y="2859744"/>
            <a:ext cx="4169569" cy="2084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apace leng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763" y="5088791"/>
            <a:ext cx="1603375" cy="1603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apace leng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123517"/>
            <a:ext cx="2409306" cy="156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78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38199" y="994252"/>
            <a:ext cx="3962428" cy="2164094"/>
          </a:xfrm>
          <a:prstGeom prst="rect">
            <a:avLst/>
          </a:prstGeom>
        </p:spPr>
      </p:pic>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Tortoises in the Mojavi Desert</a:t>
            </a:r>
            <a:endParaRPr lang="en-US" sz="2800" b="1" dirty="0"/>
          </a:p>
        </p:txBody>
      </p:sp>
      <p:pic>
        <p:nvPicPr>
          <p:cNvPr id="3" name="Picture 2"/>
          <p:cNvPicPr>
            <a:picLocks noChangeAspect="1"/>
          </p:cNvPicPr>
          <p:nvPr/>
        </p:nvPicPr>
        <p:blipFill rotWithShape="1">
          <a:blip r:embed="rId3"/>
          <a:srcRect r="68560" b="82567"/>
          <a:stretch/>
        </p:blipFill>
        <p:spPr>
          <a:xfrm>
            <a:off x="304800" y="988358"/>
            <a:ext cx="2095500" cy="287431"/>
          </a:xfrm>
          <a:prstGeom prst="rect">
            <a:avLst/>
          </a:prstGeom>
        </p:spPr>
      </p:pic>
      <p:pic>
        <p:nvPicPr>
          <p:cNvPr id="10" name="Picture 9"/>
          <p:cNvPicPr>
            <a:picLocks noChangeAspect="1"/>
          </p:cNvPicPr>
          <p:nvPr/>
        </p:nvPicPr>
        <p:blipFill>
          <a:blip r:embed="rId4"/>
          <a:stretch>
            <a:fillRect/>
          </a:stretch>
        </p:blipFill>
        <p:spPr>
          <a:xfrm>
            <a:off x="101848" y="3253074"/>
            <a:ext cx="8944548" cy="3448705"/>
          </a:xfrm>
          <a:prstGeom prst="rect">
            <a:avLst/>
          </a:prstGeom>
        </p:spPr>
      </p:pic>
      <p:pic>
        <p:nvPicPr>
          <p:cNvPr id="11" name="Picture 2" descr="Image result for desert tortoi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77" y="1073561"/>
            <a:ext cx="4169569" cy="208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75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Tortoises in the Mojavi Desert</a:t>
            </a:r>
            <a:endParaRPr lang="en-US" sz="2800" b="1" dirty="0"/>
          </a:p>
        </p:txBody>
      </p:sp>
      <p:pic>
        <p:nvPicPr>
          <p:cNvPr id="3" name="Picture 2"/>
          <p:cNvPicPr>
            <a:picLocks noChangeAspect="1"/>
          </p:cNvPicPr>
          <p:nvPr/>
        </p:nvPicPr>
        <p:blipFill rotWithShape="1">
          <a:blip r:embed="rId2"/>
          <a:srcRect r="68560" b="82567"/>
          <a:stretch/>
        </p:blipFill>
        <p:spPr>
          <a:xfrm>
            <a:off x="304800" y="988358"/>
            <a:ext cx="2095500" cy="287431"/>
          </a:xfrm>
          <a:prstGeom prst="rect">
            <a:avLst/>
          </a:prstGeom>
        </p:spPr>
      </p:pic>
      <p:pic>
        <p:nvPicPr>
          <p:cNvPr id="11" name="Picture 2" descr="Image result for desert tort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77" y="1073561"/>
            <a:ext cx="4169569" cy="2084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371475" y="1511578"/>
                <a:ext cx="4486302" cy="4801314"/>
              </a:xfrm>
              <a:prstGeom prst="rect">
                <a:avLst/>
              </a:prstGeom>
              <a:noFill/>
            </p:spPr>
            <p:txBody>
              <a:bodyPr wrap="square" rtlCol="0">
                <a:spAutoFit/>
              </a:bodyPr>
              <a:lstStyle/>
              <a:p>
                <a:pPr marL="342900" indent="-342900">
                  <a:buAutoNum type="alphaLcParenBoth"/>
                </a:pPr>
                <a:r>
                  <a:rPr lang="en-US" dirty="0" smtClean="0"/>
                  <a:t>Find all eigenvalues of </a:t>
                </a:r>
                <a14:m>
                  <m:oMath xmlns:m="http://schemas.openxmlformats.org/officeDocument/2006/math">
                    <m:r>
                      <a:rPr lang="en-US" b="1" i="0" smtClean="0">
                        <a:latin typeface="Cambria Math" panose="02040503050406030204" pitchFamily="18" charset="0"/>
                      </a:rPr>
                      <m:t>𝐀</m:t>
                    </m:r>
                  </m:oMath>
                </a14:m>
                <a:r>
                  <a:rPr lang="en-US" dirty="0" smtClean="0"/>
                  <a:t>, and determine dominant eigenvalue for each set of fecundities. Use a loop to do this.</a:t>
                </a:r>
                <a:br>
                  <a:rPr lang="en-US" dirty="0" smtClean="0"/>
                </a:br>
                <a:endParaRPr lang="en-US" dirty="0" smtClean="0"/>
              </a:p>
              <a:p>
                <a:pPr marL="342900" indent="-342900">
                  <a:buAutoNum type="alphaLcParenBoth"/>
                </a:pPr>
                <a:r>
                  <a:rPr lang="en-US" dirty="0" smtClean="0"/>
                  <a:t>Is the index of </a:t>
                </a:r>
                <a:r>
                  <a:rPr lang="en-US" dirty="0" err="1" smtClean="0"/>
                  <a:t>imprimitivity</a:t>
                </a:r>
                <a:r>
                  <a:rPr lang="en-US" dirty="0" smtClean="0"/>
                  <a:t> greater than 1</a:t>
                </a:r>
                <a:r>
                  <a:rPr lang="en-US" dirty="0"/>
                  <a:t> </a:t>
                </a:r>
                <a:r>
                  <a:rPr lang="en-US" dirty="0" smtClean="0"/>
                  <a:t>for any set of fecundity values?</a:t>
                </a:r>
                <a:br>
                  <a:rPr lang="en-US" dirty="0" smtClean="0"/>
                </a:br>
                <a:endParaRPr lang="en-US" dirty="0" smtClean="0"/>
              </a:p>
              <a:p>
                <a:pPr marL="342900" indent="-342900">
                  <a:buAutoNum type="alphaLcParenBoth"/>
                </a:pPr>
                <a:r>
                  <a:rPr lang="en-US" dirty="0" smtClean="0"/>
                  <a:t>What is the long term projection for the population?</a:t>
                </a:r>
                <a:br>
                  <a:rPr lang="en-US" dirty="0" smtClean="0"/>
                </a:br>
                <a:endParaRPr lang="en-US" dirty="0" smtClean="0"/>
              </a:p>
              <a:p>
                <a:pPr marL="342900" indent="-342900">
                  <a:buAutoNum type="alphaLcParenBoth"/>
                </a:pPr>
                <a:r>
                  <a:rPr lang="en-US" dirty="0" smtClean="0"/>
                  <a:t>Which stage(s) has the lowest survival?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oMath>
                </a14:m>
                <a:r>
                  <a:rPr lang="en-US" dirty="0" smtClean="0"/>
                  <a:t>.</a:t>
                </a:r>
                <a:br>
                  <a:rPr lang="en-US" dirty="0" smtClean="0"/>
                </a:br>
                <a:endParaRPr lang="en-US" dirty="0" smtClean="0"/>
              </a:p>
              <a:p>
                <a:pPr marL="342900" indent="-342900">
                  <a:buAutoNum type="alphaLcParenBoth"/>
                </a:pPr>
                <a:r>
                  <a:rPr lang="en-US" dirty="0" smtClean="0"/>
                  <a:t>How does the value of the dominant eigenvalue change when the lowest survival rate is increased by 10%. Use</a:t>
                </a:r>
                <a:r>
                  <a:rPr lang="en-US" dirty="0"/>
                  <a:t>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371475" y="1511578"/>
                <a:ext cx="4486302" cy="4801314"/>
              </a:xfrm>
              <a:prstGeom prst="rect">
                <a:avLst/>
              </a:prstGeom>
              <a:blipFill>
                <a:blip r:embed="rId4"/>
                <a:stretch>
                  <a:fillRect l="-1223" t="-761" r="-136"/>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4857777" y="3243549"/>
            <a:ext cx="3962428" cy="2164094"/>
          </a:xfrm>
          <a:prstGeom prst="rect">
            <a:avLst/>
          </a:prstGeom>
        </p:spPr>
      </p:pic>
    </p:spTree>
    <p:extLst>
      <p:ext uri="{BB962C8B-B14F-4D97-AF65-F5344CB8AC3E}">
        <p14:creationId xmlns:p14="http://schemas.microsoft.com/office/powerpoint/2010/main" val="2094371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Transpose of a Vector</a:t>
            </a:r>
            <a:endParaRPr lang="en-US" sz="2800" b="1" dirty="0"/>
          </a:p>
        </p:txBody>
      </p:sp>
      <mc:AlternateContent xmlns:mc="http://schemas.openxmlformats.org/markup-compatibility/2006" xmlns:a14="http://schemas.microsoft.com/office/drawing/2010/main">
        <mc:Choice Requires="a14">
          <p:sp>
            <p:nvSpPr>
              <p:cNvPr id="4" name="Rectangle 3"/>
              <p:cNvSpPr/>
              <p:nvPr/>
            </p:nvSpPr>
            <p:spPr>
              <a:xfrm>
                <a:off x="304799" y="988359"/>
                <a:ext cx="8458199" cy="3424784"/>
              </a:xfrm>
              <a:prstGeom prst="rect">
                <a:avLst/>
              </a:prstGeom>
            </p:spPr>
            <p:txBody>
              <a:bodyPr wrap="square">
                <a:spAutoFit/>
              </a:bodyPr>
              <a:lstStyle/>
              <a:p>
                <a:pPr>
                  <a:lnSpc>
                    <a:spcPct val="120000"/>
                  </a:lnSpc>
                </a:pPr>
                <a:r>
                  <a:rPr lang="en-US" dirty="0" smtClean="0"/>
                  <a:t>If </a:t>
                </a:r>
                <a:r>
                  <a:rPr lang="en-US" dirty="0"/>
                  <a:t>take the </a:t>
                </a:r>
                <a:r>
                  <a:rPr lang="en-US" u="sng" dirty="0"/>
                  <a:t>transpose</a:t>
                </a:r>
                <a:r>
                  <a:rPr lang="en-US" dirty="0"/>
                  <a:t> of a vector, we change it from a row vector to a column vector of vice versa. The transpose is denoted with a superscript T. </a:t>
                </a:r>
              </a:p>
              <a:p>
                <a:pPr>
                  <a:lnSpc>
                    <a:spcPct val="120000"/>
                  </a:lnSpc>
                </a:pPr>
                <a:endParaRPr lang="en-US" dirty="0"/>
              </a:p>
              <a:p>
                <a:pPr>
                  <a:lnSpc>
                    <a:spcPct val="120000"/>
                  </a:lnSpc>
                </a:pPr>
                <a:r>
                  <a:rPr lang="en-US" dirty="0" smtClean="0"/>
                  <a:t>If </a:t>
                </a:r>
                <a14:m>
                  <m:oMath xmlns:m="http://schemas.openxmlformats.org/officeDocument/2006/math">
                    <m:r>
                      <a:rPr lang="en-US" b="1" i="0" smtClean="0">
                        <a:latin typeface="Cambria Math" panose="02040503050406030204" pitchFamily="18" charset="0"/>
                      </a:rPr>
                      <m:t>𝐱</m:t>
                    </m:r>
                    <m:r>
                      <a:rPr lang="en-US" b="1" i="1">
                        <a:latin typeface="Cambria Math" panose="02040503050406030204" pitchFamily="18" charset="0"/>
                      </a:rPr>
                      <m:t> </m:t>
                    </m:r>
                  </m:oMath>
                </a14:m>
                <a:r>
                  <a:rPr lang="en-US" dirty="0" smtClean="0"/>
                  <a:t>is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a:t>
                </a:r>
                <a:r>
                  <a:rPr lang="en-US" dirty="0" smtClean="0"/>
                  <a:t>then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𝐱</m:t>
                        </m:r>
                      </m:e>
                      <m:sup>
                        <m:r>
                          <m:rPr>
                            <m:sty m:val="p"/>
                          </m:rPr>
                          <a:rPr lang="en-US" b="0" i="0" smtClean="0">
                            <a:latin typeface="Cambria Math" panose="02040503050406030204" pitchFamily="18" charset="0"/>
                          </a:rPr>
                          <m:t>T</m:t>
                        </m:r>
                      </m:sup>
                    </m:sSup>
                    <m:r>
                      <a:rPr lang="en-US" b="1" i="1">
                        <a:latin typeface="Cambria Math" panose="02040503050406030204" pitchFamily="18" charset="0"/>
                      </a:rPr>
                      <m:t> </m:t>
                    </m:r>
                  </m:oMath>
                </a14:m>
                <a:r>
                  <a:rPr lang="en-US" dirty="0" smtClean="0"/>
                  <a:t>is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𝑛</m:t>
                    </m:r>
                  </m:oMath>
                </a14:m>
                <a:r>
                  <a:rPr lang="en-US" dirty="0" smtClean="0"/>
                  <a:t>. Furthermore,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1" i="1">
                                    <a:latin typeface="Cambria Math" panose="02040503050406030204" pitchFamily="18" charset="0"/>
                                  </a:rPr>
                                </m:ctrlPr>
                              </m:sSupPr>
                              <m:e>
                                <m:r>
                                  <a:rPr lang="en-US" b="1">
                                    <a:latin typeface="Cambria Math" panose="02040503050406030204" pitchFamily="18" charset="0"/>
                                  </a:rPr>
                                  <m:t>𝐱</m:t>
                                </m:r>
                              </m:e>
                              <m:sup>
                                <m:r>
                                  <m:rPr>
                                    <m:sty m:val="p"/>
                                  </m:rPr>
                                  <a:rPr lang="en-US">
                                    <a:latin typeface="Cambria Math" panose="02040503050406030204" pitchFamily="18" charset="0"/>
                                  </a:rPr>
                                  <m:t>T</m:t>
                                </m:r>
                              </m:sup>
                            </m:sSup>
                          </m:e>
                        </m:d>
                      </m:e>
                      <m:sup>
                        <m:r>
                          <m:rPr>
                            <m:sty m:val="p"/>
                          </m:rPr>
                          <a:rPr lang="en-US" b="0" i="0" smtClean="0">
                            <a:latin typeface="Cambria Math" panose="02040503050406030204" pitchFamily="18" charset="0"/>
                          </a:rPr>
                          <m:t>T</m:t>
                        </m:r>
                      </m:sup>
                    </m:sSup>
                    <m:r>
                      <a:rPr lang="en-US" b="0" i="1" smtClean="0">
                        <a:latin typeface="Cambria Math" panose="02040503050406030204" pitchFamily="18" charset="0"/>
                      </a:rPr>
                      <m:t>=</m:t>
                    </m:r>
                    <m:r>
                      <a:rPr lang="en-US" b="1" i="0" smtClean="0">
                        <a:latin typeface="Cambria Math" panose="02040503050406030204" pitchFamily="18" charset="0"/>
                      </a:rPr>
                      <m:t>𝐱</m:t>
                    </m:r>
                  </m:oMath>
                </a14:m>
                <a:r>
                  <a:rPr lang="en-US" dirty="0" smtClean="0"/>
                  <a:t>.</a:t>
                </a:r>
              </a:p>
              <a:p>
                <a:pPr>
                  <a:lnSpc>
                    <a:spcPct val="120000"/>
                  </a:lnSpc>
                </a:pPr>
                <a:endParaRPr lang="en-US" dirty="0" smtClean="0"/>
              </a:p>
              <a:p>
                <a:pPr>
                  <a:lnSpc>
                    <a:spcPct val="120000"/>
                  </a:lnSpc>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mr>
                            <m:mr>
                              <m:e>
                                <m:r>
                                  <a:rPr lang="en-US" b="0" i="1" smtClean="0">
                                    <a:latin typeface="Cambria Math" panose="02040503050406030204" pitchFamily="18" charset="0"/>
                                  </a:rPr>
                                  <m:t>⋮</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mr>
                          </m:m>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m:rPr>
                              <m:sty m:val="p"/>
                            </m:rPr>
                            <a:rPr lang="en-US" b="0" i="0" smtClean="0">
                              <a:latin typeface="Cambria Math" panose="02040503050406030204" pitchFamily="18" charset="0"/>
                            </a:rPr>
                            <m:t>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5"/>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mr>
                          </m:m>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4799" y="988359"/>
                <a:ext cx="8458199" cy="3424784"/>
              </a:xfrm>
              <a:prstGeom prst="rect">
                <a:avLst/>
              </a:prstGeom>
              <a:blipFill>
                <a:blip r:embed="rId2"/>
                <a:stretch>
                  <a:fillRect l="-577"/>
                </a:stretch>
              </a:blipFill>
            </p:spPr>
            <p:txBody>
              <a:bodyPr/>
              <a:lstStyle/>
              <a:p>
                <a:r>
                  <a:rPr lang="en-US">
                    <a:noFill/>
                  </a:rPr>
                  <a:t> </a:t>
                </a:r>
              </a:p>
            </p:txBody>
          </p:sp>
        </mc:Fallback>
      </mc:AlternateContent>
    </p:spTree>
    <p:extLst>
      <p:ext uri="{BB962C8B-B14F-4D97-AF65-F5344CB8AC3E}">
        <p14:creationId xmlns:p14="http://schemas.microsoft.com/office/powerpoint/2010/main" val="498061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Left vs. Right Eigenvectors</a:t>
            </a:r>
            <a:endParaRPr lang="en-US" sz="2800" b="1" dirty="0"/>
          </a:p>
        </p:txBody>
      </p:sp>
      <mc:AlternateContent xmlns:mc="http://schemas.openxmlformats.org/markup-compatibility/2006" xmlns:a14="http://schemas.microsoft.com/office/drawing/2010/main">
        <mc:Choice Requires="a14">
          <p:sp>
            <p:nvSpPr>
              <p:cNvPr id="4" name="Rectangle 3"/>
              <p:cNvSpPr/>
              <p:nvPr/>
            </p:nvSpPr>
            <p:spPr>
              <a:xfrm>
                <a:off x="304799" y="988359"/>
                <a:ext cx="8458199" cy="3087897"/>
              </a:xfrm>
              <a:prstGeom prst="rect">
                <a:avLst/>
              </a:prstGeom>
            </p:spPr>
            <p:txBody>
              <a:bodyPr wrap="square">
                <a:spAutoFit/>
              </a:bodyPr>
              <a:lstStyle/>
              <a:p>
                <a:pPr>
                  <a:lnSpc>
                    <a:spcPct val="120000"/>
                  </a:lnSpc>
                </a:pPr>
                <a:r>
                  <a:rPr lang="en-US" dirty="0" smtClean="0"/>
                  <a:t>Let </a:t>
                </a:r>
                <a14:m>
                  <m:oMath xmlns:m="http://schemas.openxmlformats.org/officeDocument/2006/math">
                    <m:r>
                      <a:rPr lang="en-US" b="1">
                        <a:latin typeface="Cambria Math" panose="02040503050406030204" pitchFamily="18" charset="0"/>
                      </a:rPr>
                      <m:t>𝐀</m:t>
                    </m:r>
                  </m:oMath>
                </a14:m>
                <a:r>
                  <a:rPr lang="en-US" dirty="0"/>
                  <a:t> be an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matrix with eigenvalues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oMath>
                </a14:m>
                <a:r>
                  <a:rPr lang="en-US" dirty="0"/>
                  <a:t>,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𝑛</m:t>
                        </m:r>
                      </m:sub>
                    </m:sSub>
                  </m:oMath>
                </a14:m>
                <a:r>
                  <a:rPr lang="en-US" dirty="0"/>
                  <a:t> and </a:t>
                </a:r>
                <a:r>
                  <a:rPr lang="en-US" dirty="0" smtClean="0"/>
                  <a:t>corresponding eigenvectors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2</m:t>
                        </m:r>
                      </m:sub>
                    </m:sSub>
                  </m:oMath>
                </a14:m>
                <a:r>
                  <a:rPr lang="en-US" dirty="0"/>
                  <a:t>, … ,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𝑛</m:t>
                        </m:r>
                      </m:sub>
                    </m:sSub>
                  </m:oMath>
                </a14:m>
                <a:r>
                  <a:rPr lang="en-US" dirty="0" smtClean="0"/>
                  <a:t> (each with dimensions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a:t>
                </a: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is the dominant eigenvalue. Technically, these eigenvectors are </a:t>
                </a:r>
                <a:r>
                  <a:rPr lang="en-US" u="sng" dirty="0"/>
                  <a:t>right eigenvectors</a:t>
                </a:r>
                <a:r>
                  <a:rPr lang="en-US" dirty="0"/>
                  <a:t> because these result from multiplying on the right side of </a:t>
                </a:r>
                <a14:m>
                  <m:oMath xmlns:m="http://schemas.openxmlformats.org/officeDocument/2006/math">
                    <m:r>
                      <a:rPr lang="en-US" b="1">
                        <a:latin typeface="Cambria Math" panose="02040503050406030204" pitchFamily="18" charset="0"/>
                      </a:rPr>
                      <m:t>𝐀</m:t>
                    </m:r>
                  </m:oMath>
                </a14:m>
                <a:r>
                  <a:rPr lang="en-US" dirty="0"/>
                  <a:t>,</a:t>
                </a:r>
              </a:p>
              <a:p>
                <a:pPr>
                  <a:lnSpc>
                    <a:spcPct val="1200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𝐀</m:t>
                      </m:r>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r>
                        <a:rPr lang="en-US" i="1">
                          <a:latin typeface="Cambria Math" panose="02040503050406030204" pitchFamily="18" charset="0"/>
                        </a:rPr>
                        <m:t>.</m:t>
                      </m:r>
                    </m:oMath>
                  </m:oMathPara>
                </a14:m>
                <a:endParaRPr lang="en-US" dirty="0"/>
              </a:p>
              <a:p>
                <a:pPr>
                  <a:lnSpc>
                    <a:spcPct val="120000"/>
                  </a:lnSpc>
                </a:pPr>
                <a:endParaRPr lang="en-US" dirty="0"/>
              </a:p>
              <a:p>
                <a:pPr>
                  <a:lnSpc>
                    <a:spcPct val="120000"/>
                  </a:lnSpc>
                </a:pPr>
                <a:r>
                  <a:rPr lang="en-US" dirty="0"/>
                  <a:t>We can also find </a:t>
                </a:r>
                <a:r>
                  <a:rPr lang="en-US" u="sng" dirty="0"/>
                  <a:t>left eigenvectors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2</m:t>
                        </m:r>
                      </m:sub>
                    </m:sSub>
                  </m:oMath>
                </a14:m>
                <a:r>
                  <a:rPr lang="en-US" dirty="0"/>
                  <a:t>, … ,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𝑛</m:t>
                        </m:r>
                      </m:sub>
                    </m:sSub>
                  </m:oMath>
                </a14:m>
                <a:r>
                  <a:rPr lang="en-US" dirty="0"/>
                  <a:t> </a:t>
                </a:r>
                <a:r>
                  <a:rPr lang="en-US" dirty="0" smtClean="0"/>
                  <a:t>(each with dimensions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a:t>
                </a:r>
                <a:r>
                  <a:rPr lang="en-US" dirty="0"/>
                  <a:t>resulting from multiplying on the left side of </a:t>
                </a:r>
                <a14:m>
                  <m:oMath xmlns:m="http://schemas.openxmlformats.org/officeDocument/2006/math">
                    <m:r>
                      <a:rPr lang="en-US" b="1">
                        <a:latin typeface="Cambria Math" panose="02040503050406030204" pitchFamily="18" charset="0"/>
                      </a:rPr>
                      <m:t>𝐀</m:t>
                    </m:r>
                  </m:oMath>
                </a14:m>
                <a:r>
                  <a:rPr lang="en-US" dirty="0"/>
                  <a:t>,</a:t>
                </a:r>
              </a:p>
              <a:p>
                <a:pPr>
                  <a:lnSpc>
                    <a:spcPct val="120000"/>
                  </a:lnSpc>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r>
                        <a:rPr lang="en-US" b="1">
                          <a:latin typeface="Cambria Math" panose="02040503050406030204" pitchFamily="18" charset="0"/>
                        </a:rPr>
                        <m:t>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4799" y="988359"/>
                <a:ext cx="8458199" cy="3087897"/>
              </a:xfrm>
              <a:prstGeom prst="rect">
                <a:avLst/>
              </a:prstGeom>
              <a:blipFill>
                <a:blip r:embed="rId2"/>
                <a:stretch>
                  <a:fillRect l="-577" r="-64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684F8CF-1728-44C8-859B-F020D5427046}"/>
              </a:ext>
            </a:extLst>
          </p:cNvPr>
          <p:cNvSpPr txBox="1"/>
          <p:nvPr/>
        </p:nvSpPr>
        <p:spPr>
          <a:xfrm>
            <a:off x="4048124" y="4213582"/>
            <a:ext cx="4796939" cy="2308324"/>
          </a:xfrm>
          <a:prstGeom prst="rect">
            <a:avLst/>
          </a:prstGeom>
          <a:solidFill>
            <a:schemeClr val="accent5">
              <a:lumMod val="20000"/>
              <a:lumOff val="80000"/>
            </a:schemeClr>
          </a:solidFill>
          <a:ln w="28575">
            <a:solidFill>
              <a:schemeClr val="accent5"/>
            </a:solidFill>
          </a:ln>
        </p:spPr>
        <p:txBody>
          <a:bodyPr wrap="square" rtlCol="0">
            <a:spAutoFit/>
          </a:bodyPr>
          <a:lstStyle/>
          <a:p>
            <a:r>
              <a:rPr lang="en-US" dirty="0"/>
              <a:t>The </a:t>
            </a:r>
            <a:r>
              <a:rPr lang="en-US" u="sng" dirty="0"/>
              <a:t>left eigenvector</a:t>
            </a:r>
            <a:r>
              <a:rPr lang="en-US" dirty="0"/>
              <a:t> corresponding to the dominant eigenvalue represents the </a:t>
            </a:r>
            <a:r>
              <a:rPr lang="en-US" u="sng" dirty="0"/>
              <a:t>reproductive value</a:t>
            </a:r>
            <a:r>
              <a:rPr lang="en-US" dirty="0"/>
              <a:t> of each age/size/stage </a:t>
            </a:r>
            <a:r>
              <a:rPr lang="en-US" dirty="0" smtClean="0"/>
              <a:t>class, i.e. the </a:t>
            </a:r>
            <a:r>
              <a:rPr lang="en-US" dirty="0"/>
              <a:t>relative number of future female offspring a female in each age/size/stage class will eventually have, on average</a:t>
            </a:r>
            <a:r>
              <a:rPr lang="en-US" dirty="0" smtClean="0"/>
              <a:t>. The elements of the reproductive value vector are typically scaled with respect to the value for the youngest class.</a:t>
            </a:r>
            <a:endParaRPr lang="en-US" dirty="0"/>
          </a:p>
        </p:txBody>
      </p:sp>
      <p:sp>
        <p:nvSpPr>
          <p:cNvPr id="5" name="Rectangle 4"/>
          <p:cNvSpPr/>
          <p:nvPr/>
        </p:nvSpPr>
        <p:spPr>
          <a:xfrm>
            <a:off x="304799" y="4213582"/>
            <a:ext cx="3524251" cy="1421928"/>
          </a:xfrm>
          <a:prstGeom prst="rect">
            <a:avLst/>
          </a:prstGeom>
          <a:noFill/>
          <a:ln w="28575">
            <a:solidFill>
              <a:srgbClr val="FF0000"/>
            </a:solidFill>
          </a:ln>
        </p:spPr>
        <p:txBody>
          <a:bodyPr wrap="square">
            <a:spAutoFit/>
          </a:bodyPr>
          <a:lstStyle/>
          <a:p>
            <a:pPr>
              <a:lnSpc>
                <a:spcPct val="120000"/>
              </a:lnSpc>
            </a:pPr>
            <a:r>
              <a:rPr lang="en-US" dirty="0" err="1"/>
              <a:t>Matlab</a:t>
            </a:r>
            <a:r>
              <a:rPr lang="en-US" dirty="0"/>
              <a:t> Code: </a:t>
            </a:r>
            <a:r>
              <a:rPr lang="en-US" dirty="0">
                <a:latin typeface="Courier New" panose="02070309020205020404" pitchFamily="49" charset="0"/>
                <a:cs typeface="Courier New" panose="02070309020205020404" pitchFamily="49" charset="0"/>
              </a:rPr>
              <a:t>[V,D,W]=</a:t>
            </a:r>
            <a:r>
              <a:rPr lang="en-US" dirty="0" err="1">
                <a:latin typeface="Courier New" panose="02070309020205020404" pitchFamily="49" charset="0"/>
                <a:cs typeface="Courier New" panose="02070309020205020404" pitchFamily="49" charset="0"/>
              </a:rPr>
              <a:t>eig</a:t>
            </a:r>
            <a:r>
              <a:rPr lang="en-US" dirty="0">
                <a:latin typeface="Courier New" panose="02070309020205020404" pitchFamily="49" charset="0"/>
                <a:cs typeface="Courier New" panose="02070309020205020404" pitchFamily="49" charset="0"/>
              </a:rPr>
              <a:t>(A)</a:t>
            </a:r>
          </a:p>
          <a:p>
            <a:pPr>
              <a:lnSpc>
                <a:spcPct val="120000"/>
              </a:lnSpc>
            </a:pPr>
            <a:r>
              <a:rPr lang="en-US" dirty="0">
                <a:latin typeface="Courier New" panose="02070309020205020404" pitchFamily="49" charset="0"/>
                <a:cs typeface="Courier New" panose="02070309020205020404" pitchFamily="49" charset="0"/>
              </a:rPr>
              <a:t>	V </a:t>
            </a:r>
            <a:r>
              <a:rPr lang="en-US" dirty="0">
                <a:cs typeface="Courier New" panose="02070309020205020404" pitchFamily="49" charset="0"/>
              </a:rPr>
              <a:t>gives the right eigenvectors</a:t>
            </a:r>
            <a:r>
              <a:rPr lang="en-US" dirty="0">
                <a:latin typeface="Courier New" panose="02070309020205020404" pitchFamily="49" charset="0"/>
                <a:cs typeface="Courier New" panose="02070309020205020404" pitchFamily="49" charset="0"/>
              </a:rPr>
              <a:t> </a:t>
            </a:r>
          </a:p>
          <a:p>
            <a:pPr>
              <a:lnSpc>
                <a:spcPct val="120000"/>
              </a:lnSpc>
            </a:pPr>
            <a:r>
              <a:rPr lang="en-US" dirty="0">
                <a:latin typeface="Courier New" panose="02070309020205020404" pitchFamily="49" charset="0"/>
                <a:cs typeface="Courier New" panose="02070309020205020404" pitchFamily="49" charset="0"/>
              </a:rPr>
              <a:t>	D </a:t>
            </a:r>
            <a:r>
              <a:rPr lang="en-US" dirty="0">
                <a:cs typeface="Courier New" panose="02070309020205020404" pitchFamily="49" charset="0"/>
              </a:rPr>
              <a:t>gives the eigenvalues</a:t>
            </a:r>
            <a:endParaRPr lang="en-US" dirty="0">
              <a:latin typeface="Courier New" panose="02070309020205020404" pitchFamily="49" charset="0"/>
              <a:cs typeface="Courier New" panose="02070309020205020404" pitchFamily="49" charset="0"/>
            </a:endParaRPr>
          </a:p>
          <a:p>
            <a:pPr>
              <a:lnSpc>
                <a:spcPct val="120000"/>
              </a:lnSpc>
            </a:pPr>
            <a:r>
              <a:rPr lang="en-US" dirty="0">
                <a:latin typeface="Courier New" panose="02070309020205020404" pitchFamily="49" charset="0"/>
                <a:cs typeface="Courier New" panose="02070309020205020404" pitchFamily="49" charset="0"/>
              </a:rPr>
              <a:t>	W </a:t>
            </a:r>
            <a:r>
              <a:rPr lang="en-US" dirty="0">
                <a:cs typeface="Courier New" panose="02070309020205020404" pitchFamily="49" charset="0"/>
              </a:rPr>
              <a:t>gives the left eigenvectors</a:t>
            </a:r>
            <a:endParaRPr lang="en-US" dirty="0"/>
          </a:p>
        </p:txBody>
      </p:sp>
    </p:spTree>
    <p:extLst>
      <p:ext uri="{BB962C8B-B14F-4D97-AF65-F5344CB8AC3E}">
        <p14:creationId xmlns:p14="http://schemas.microsoft.com/office/powerpoint/2010/main" val="27154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Reproductive Value Vector</a:t>
            </a:r>
            <a:endParaRPr lang="en-US" sz="2800" b="1" dirty="0"/>
          </a:p>
        </p:txBody>
      </p:sp>
      <mc:AlternateContent xmlns:mc="http://schemas.openxmlformats.org/markup-compatibility/2006" xmlns:a14="http://schemas.microsoft.com/office/drawing/2010/main">
        <mc:Choice Requires="a14">
          <p:sp>
            <p:nvSpPr>
              <p:cNvPr id="4" name="Rectangle 3"/>
              <p:cNvSpPr/>
              <p:nvPr/>
            </p:nvSpPr>
            <p:spPr>
              <a:xfrm>
                <a:off x="304799" y="988359"/>
                <a:ext cx="8458199" cy="1425903"/>
              </a:xfrm>
              <a:prstGeom prst="rect">
                <a:avLst/>
              </a:prstGeom>
            </p:spPr>
            <p:txBody>
              <a:bodyPr wrap="square">
                <a:spAutoFit/>
              </a:bodyPr>
              <a:lstStyle/>
              <a:p>
                <a:pPr>
                  <a:lnSpc>
                    <a:spcPct val="120000"/>
                  </a:lnSpc>
                </a:pPr>
                <a:r>
                  <a:rPr lang="en-US" dirty="0" smtClean="0"/>
                  <a:t>Let </a:t>
                </a:r>
                <a14:m>
                  <m:oMath xmlns:m="http://schemas.openxmlformats.org/officeDocument/2006/math">
                    <m:r>
                      <a:rPr lang="en-US" b="1">
                        <a:latin typeface="Cambria Math" panose="02040503050406030204" pitchFamily="18" charset="0"/>
                      </a:rPr>
                      <m:t>𝐀</m:t>
                    </m:r>
                  </m:oMath>
                </a14:m>
                <a:r>
                  <a:rPr lang="en-US" dirty="0"/>
                  <a:t> be an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matrix with eigenvalues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oMath>
                </a14:m>
                <a:r>
                  <a:rPr lang="en-US" dirty="0"/>
                  <a:t>,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𝑛</m:t>
                        </m:r>
                      </m:sub>
                    </m:sSub>
                  </m:oMath>
                </a14:m>
                <a:r>
                  <a:rPr lang="en-US" dirty="0" smtClean="0"/>
                  <a:t>. The left eigenvector corresponding to the dominant eigenvalue (i.e.,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1</m:t>
                        </m:r>
                      </m:sub>
                    </m:sSub>
                  </m:oMath>
                </a14:m>
                <a:r>
                  <a:rPr lang="en-US" dirty="0" smtClean="0"/>
                  <a:t>) represents the relative reproductive value.</a:t>
                </a:r>
                <a:endParaRPr lang="en-US" dirty="0"/>
              </a:p>
              <a:p>
                <a:pPr>
                  <a:lnSpc>
                    <a:spcPct val="120000"/>
                  </a:lnSpc>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r>
                        <a:rPr lang="en-US" b="1">
                          <a:latin typeface="Cambria Math" panose="02040503050406030204" pitchFamily="18" charset="0"/>
                        </a:rPr>
                        <m:t>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4799" y="988359"/>
                <a:ext cx="8458199" cy="1425903"/>
              </a:xfrm>
              <a:prstGeom prst="rect">
                <a:avLst/>
              </a:prstGeom>
              <a:blipFill>
                <a:blip r:embed="rId2"/>
                <a:stretch>
                  <a:fillRect l="-577" r="-5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684F8CF-1728-44C8-859B-F020D5427046}"/>
              </a:ext>
            </a:extLst>
          </p:cNvPr>
          <p:cNvSpPr txBox="1"/>
          <p:nvPr/>
        </p:nvSpPr>
        <p:spPr>
          <a:xfrm>
            <a:off x="304799" y="2546707"/>
            <a:ext cx="8458199" cy="2862322"/>
          </a:xfrm>
          <a:prstGeom prst="rect">
            <a:avLst/>
          </a:prstGeom>
          <a:solidFill>
            <a:schemeClr val="accent5">
              <a:lumMod val="20000"/>
              <a:lumOff val="80000"/>
            </a:schemeClr>
          </a:solidFill>
          <a:ln w="28575">
            <a:solidFill>
              <a:schemeClr val="accent5"/>
            </a:solidFill>
          </a:ln>
        </p:spPr>
        <p:txBody>
          <a:bodyPr wrap="square" rtlCol="0">
            <a:spAutoFit/>
          </a:bodyPr>
          <a:lstStyle/>
          <a:p>
            <a:r>
              <a:rPr lang="en-US" dirty="0" smtClean="0"/>
              <a:t>The </a:t>
            </a:r>
            <a:r>
              <a:rPr lang="en-US" u="sng" dirty="0" smtClean="0"/>
              <a:t>reproductive </a:t>
            </a:r>
            <a:r>
              <a:rPr lang="en-US" u="sng" dirty="0"/>
              <a:t>value</a:t>
            </a:r>
            <a:r>
              <a:rPr lang="en-US" dirty="0"/>
              <a:t> of each age/size/stage </a:t>
            </a:r>
            <a:r>
              <a:rPr lang="en-US" dirty="0" smtClean="0"/>
              <a:t>class is the </a:t>
            </a:r>
            <a:r>
              <a:rPr lang="en-US" dirty="0"/>
              <a:t>relative number of future female offspring a female in each age/size/stage class will eventually have, on average</a:t>
            </a:r>
            <a:r>
              <a:rPr lang="en-US" dirty="0" smtClean="0"/>
              <a:t>. </a:t>
            </a:r>
          </a:p>
          <a:p>
            <a:endParaRPr lang="en-US" dirty="0"/>
          </a:p>
          <a:p>
            <a:r>
              <a:rPr lang="en-US" dirty="0" smtClean="0"/>
              <a:t>Reproduction, survival, and timing all enter into reproductive value. Typical reproductive values are low at birth, increase to a peak near the first age of reproduction, and then decline. Any age/size/stage class that is post-reproductive will have a relative reproductive value of 0.</a:t>
            </a:r>
          </a:p>
          <a:p>
            <a:endParaRPr lang="en-US" dirty="0"/>
          </a:p>
          <a:p>
            <a:r>
              <a:rPr lang="en-US" dirty="0" smtClean="0"/>
              <a:t>The low relative reproductive value at birth reflects the probability that a newborn may die before reproducing because there is a delay between birth and reproductive age.</a:t>
            </a:r>
            <a:endParaRPr lang="en-US" dirty="0"/>
          </a:p>
        </p:txBody>
      </p:sp>
    </p:spTree>
    <p:extLst>
      <p:ext uri="{BB962C8B-B14F-4D97-AF65-F5344CB8AC3E}">
        <p14:creationId xmlns:p14="http://schemas.microsoft.com/office/powerpoint/2010/main" val="116110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5181600" cy="66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164968"/>
            <a:ext cx="3485441" cy="3046988"/>
          </a:xfrm>
          <a:prstGeom prst="rect">
            <a:avLst/>
          </a:prstGeom>
          <a:noFill/>
        </p:spPr>
        <p:txBody>
          <a:bodyPr wrap="none" rtlCol="0">
            <a:spAutoFit/>
          </a:bodyPr>
          <a:lstStyle/>
          <a:p>
            <a:r>
              <a:rPr lang="en-US" sz="3200" dirty="0">
                <a:solidFill>
                  <a:srgbClr val="FF0000"/>
                </a:solidFill>
              </a:rPr>
              <a:t>1960</a:t>
            </a:r>
          </a:p>
          <a:p>
            <a:endParaRPr lang="en-US" sz="3200" dirty="0">
              <a:solidFill>
                <a:srgbClr val="FF0000"/>
              </a:solidFill>
            </a:endParaRPr>
          </a:p>
          <a:p>
            <a:r>
              <a:rPr lang="en-US" sz="3200" dirty="0">
                <a:solidFill>
                  <a:srgbClr val="FF0000"/>
                </a:solidFill>
              </a:rPr>
              <a:t>___ / 10 Farmland</a:t>
            </a:r>
          </a:p>
          <a:p>
            <a:r>
              <a:rPr lang="en-US" sz="3200" dirty="0">
                <a:solidFill>
                  <a:srgbClr val="FF0000"/>
                </a:solidFill>
              </a:rPr>
              <a:t>___ / 10 Forest</a:t>
            </a:r>
          </a:p>
          <a:p>
            <a:r>
              <a:rPr lang="en-US" sz="3200" dirty="0">
                <a:solidFill>
                  <a:srgbClr val="FF0000"/>
                </a:solidFill>
              </a:rPr>
              <a:t>___ / 10 Industrial</a:t>
            </a:r>
          </a:p>
          <a:p>
            <a:r>
              <a:rPr lang="en-US" sz="3200" dirty="0">
                <a:solidFill>
                  <a:srgbClr val="FF0000"/>
                </a:solidFill>
              </a:rPr>
              <a:t>___ / 10 Residential</a:t>
            </a:r>
          </a:p>
        </p:txBody>
      </p:sp>
      <p:grpSp>
        <p:nvGrpSpPr>
          <p:cNvPr id="15" name="Group 14"/>
          <p:cNvGrpSpPr/>
          <p:nvPr/>
        </p:nvGrpSpPr>
        <p:grpSpPr>
          <a:xfrm>
            <a:off x="3628955" y="214122"/>
            <a:ext cx="1617804" cy="2924556"/>
            <a:chOff x="243940" y="214122"/>
            <a:chExt cx="1676450" cy="2924556"/>
          </a:xfrm>
        </p:grpSpPr>
        <p:cxnSp>
          <p:nvCxnSpPr>
            <p:cNvPr id="4" name="Straight Connector 3"/>
            <p:cNvCxnSpPr/>
            <p:nvPr/>
          </p:nvCxnSpPr>
          <p:spPr>
            <a:xfrm>
              <a:off x="1066800" y="222662"/>
              <a:ext cx="0" cy="2895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40" y="7816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40" y="1371600"/>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40" y="2000838"/>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40" y="2581373"/>
              <a:ext cx="16729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7454" y="214122"/>
              <a:ext cx="1672936" cy="2924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8934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71475" y="1647825"/>
                <a:ext cx="4610100" cy="2308324"/>
              </a:xfrm>
              <a:prstGeom prst="rect">
                <a:avLst/>
              </a:prstGeom>
              <a:noFill/>
            </p:spPr>
            <p:txBody>
              <a:bodyPr wrap="square" rtlCol="0">
                <a:spAutoFit/>
              </a:bodyPr>
              <a:lstStyle/>
              <a:p>
                <a:pPr marL="342900" indent="-342900">
                  <a:buAutoNum type="alphaLcParenBoth"/>
                </a:pPr>
                <a:r>
                  <a:rPr lang="en-US" dirty="0" smtClean="0"/>
                  <a:t>Find the reproductive value vector for </a:t>
                </a:r>
                <a14:m>
                  <m:oMath xmlns:m="http://schemas.openxmlformats.org/officeDocument/2006/math">
                    <m:r>
                      <a:rPr lang="en-US" b="1" i="0" smtClean="0">
                        <a:latin typeface="Cambria Math" panose="02040503050406030204" pitchFamily="18" charset="0"/>
                      </a:rPr>
                      <m:t>𝐀</m:t>
                    </m:r>
                  </m:oMath>
                </a14:m>
                <a:r>
                  <a:rPr lang="en-US" b="1" dirty="0" smtClean="0"/>
                  <a:t>.</a:t>
                </a:r>
                <a:br>
                  <a:rPr lang="en-US" b="1" dirty="0" smtClean="0"/>
                </a:br>
                <a:endParaRPr lang="en-US" dirty="0" smtClean="0"/>
              </a:p>
              <a:p>
                <a:pPr marL="342900" indent="-342900">
                  <a:buAutoNum type="alphaLcParenBoth"/>
                </a:pPr>
                <a:r>
                  <a:rPr lang="en-US" dirty="0" smtClean="0"/>
                  <a:t>Which size class has the highest reproductive value?</a:t>
                </a:r>
              </a:p>
              <a:p>
                <a:pPr marL="342900" indent="-342900">
                  <a:buAutoNum type="alphaLcParenBoth"/>
                </a:pPr>
                <a:endParaRPr lang="en-US" dirty="0"/>
              </a:p>
              <a:p>
                <a:pPr marL="342900" indent="-342900">
                  <a:buAutoNum type="alphaLcParenBoth"/>
                </a:pPr>
                <a:r>
                  <a:rPr lang="en-US" dirty="0" smtClean="0"/>
                  <a:t>Create a bar chart to show how the relative number of future offspring change over the size classes?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1475" y="1647825"/>
                <a:ext cx="4610100" cy="2308324"/>
              </a:xfrm>
              <a:prstGeom prst="rect">
                <a:avLst/>
              </a:prstGeom>
              <a:blipFill>
                <a:blip r:embed="rId5"/>
                <a:stretch>
                  <a:fillRect l="-1190" t="-1319" r="-1190" b="-3166"/>
                </a:stretch>
              </a:blipFill>
            </p:spPr>
            <p:txBody>
              <a:bodyPr/>
              <a:lstStyle/>
              <a:p>
                <a:r>
                  <a:rPr lang="en-US">
                    <a:noFill/>
                  </a:rPr>
                  <a:t> </a:t>
                </a:r>
              </a:p>
            </p:txBody>
          </p:sp>
        </mc:Fallback>
      </mc:AlternateContent>
    </p:spTree>
    <p:extLst>
      <p:ext uri="{BB962C8B-B14F-4D97-AF65-F5344CB8AC3E}">
        <p14:creationId xmlns:p14="http://schemas.microsoft.com/office/powerpoint/2010/main" val="18082434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Tortoises in the Mojavi Desert</a:t>
            </a:r>
            <a:endParaRPr lang="en-US" sz="2800" b="1" dirty="0"/>
          </a:p>
        </p:txBody>
      </p:sp>
      <p:pic>
        <p:nvPicPr>
          <p:cNvPr id="3" name="Picture 2"/>
          <p:cNvPicPr>
            <a:picLocks noChangeAspect="1"/>
          </p:cNvPicPr>
          <p:nvPr/>
        </p:nvPicPr>
        <p:blipFill rotWithShape="1">
          <a:blip r:embed="rId2"/>
          <a:srcRect r="68560" b="82567"/>
          <a:stretch/>
        </p:blipFill>
        <p:spPr>
          <a:xfrm>
            <a:off x="304800" y="988358"/>
            <a:ext cx="2095500" cy="287431"/>
          </a:xfrm>
          <a:prstGeom prst="rect">
            <a:avLst/>
          </a:prstGeom>
        </p:spPr>
      </p:pic>
      <p:pic>
        <p:nvPicPr>
          <p:cNvPr id="11" name="Picture 2" descr="Image result for desert tort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77" y="1073561"/>
            <a:ext cx="4169569" cy="2084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371475" y="1511578"/>
                <a:ext cx="4486302" cy="2862322"/>
              </a:xfrm>
              <a:prstGeom prst="rect">
                <a:avLst/>
              </a:prstGeom>
              <a:noFill/>
            </p:spPr>
            <p:txBody>
              <a:bodyPr wrap="square" rtlCol="0">
                <a:spAutoFit/>
              </a:bodyPr>
              <a:lstStyle/>
              <a:p>
                <a:pPr marL="342900" indent="-342900">
                  <a:buAutoNum type="alphaLcParenBoth"/>
                </a:pPr>
                <a:r>
                  <a:rPr lang="en-US" dirty="0" smtClean="0"/>
                  <a:t>Find the reproductive value vector of </a:t>
                </a:r>
                <a14:m>
                  <m:oMath xmlns:m="http://schemas.openxmlformats.org/officeDocument/2006/math">
                    <m:r>
                      <a:rPr lang="en-US" b="1" i="0" smtClean="0">
                        <a:latin typeface="Cambria Math" panose="02040503050406030204" pitchFamily="18" charset="0"/>
                      </a:rPr>
                      <m:t>𝐀</m:t>
                    </m:r>
                  </m:oMath>
                </a14:m>
                <a:r>
                  <a:rPr lang="en-US" dirty="0" smtClean="0"/>
                  <a:t> for each set of fecundities.</a:t>
                </a:r>
                <a:br>
                  <a:rPr lang="en-US" dirty="0" smtClean="0"/>
                </a:br>
                <a:endParaRPr lang="en-US" dirty="0" smtClean="0"/>
              </a:p>
              <a:p>
                <a:pPr marL="342900" indent="-342900">
                  <a:buAutoNum type="alphaLcParenBoth"/>
                </a:pPr>
                <a:r>
                  <a:rPr lang="en-US" dirty="0" smtClean="0"/>
                  <a:t>Create bar charts of the relative number of future offspring produced by each size class for each set of fecundities.</a:t>
                </a:r>
                <a:br>
                  <a:rPr lang="en-US" dirty="0" smtClean="0"/>
                </a:br>
                <a:endParaRPr lang="en-US" dirty="0" smtClean="0"/>
              </a:p>
              <a:p>
                <a:pPr marL="342900" indent="-342900">
                  <a:buAutoNum type="alphaLcParenBoth"/>
                </a:pPr>
                <a:r>
                  <a:rPr lang="en-US" dirty="0" smtClean="0"/>
                  <a:t>How do the different fecundities levels impact the reproductive value of each size class?</a:t>
                </a:r>
              </a:p>
            </p:txBody>
          </p:sp>
        </mc:Choice>
        <mc:Fallback xmlns="">
          <p:sp>
            <p:nvSpPr>
              <p:cNvPr id="8" name="TextBox 7"/>
              <p:cNvSpPr txBox="1">
                <a:spLocks noRot="1" noChangeAspect="1" noMove="1" noResize="1" noEditPoints="1" noAdjustHandles="1" noChangeArrowheads="1" noChangeShapeType="1" noTextEdit="1"/>
              </p:cNvSpPr>
              <p:nvPr/>
            </p:nvSpPr>
            <p:spPr>
              <a:xfrm>
                <a:off x="371475" y="1511578"/>
                <a:ext cx="4486302" cy="2862322"/>
              </a:xfrm>
              <a:prstGeom prst="rect">
                <a:avLst/>
              </a:prstGeom>
              <a:blipFill>
                <a:blip r:embed="rId4"/>
                <a:stretch>
                  <a:fillRect l="-1223" t="-1277" r="-1359" b="-2340"/>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4857777" y="3243549"/>
            <a:ext cx="3962428" cy="2164094"/>
          </a:xfrm>
          <a:prstGeom prst="rect">
            <a:avLst/>
          </a:prstGeom>
        </p:spPr>
      </p:pic>
    </p:spTree>
    <p:extLst>
      <p:ext uri="{BB962C8B-B14F-4D97-AF65-F5344CB8AC3E}">
        <p14:creationId xmlns:p14="http://schemas.microsoft.com/office/powerpoint/2010/main" val="35171913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Sensitivity Matrix</a:t>
            </a:r>
            <a:endParaRPr lang="en-US" sz="2800" b="1" dirty="0"/>
          </a:p>
        </p:txBody>
      </p:sp>
      <mc:AlternateContent xmlns:mc="http://schemas.openxmlformats.org/markup-compatibility/2006" xmlns:a14="http://schemas.microsoft.com/office/drawing/2010/main">
        <mc:Choice Requires="a14">
          <p:sp>
            <p:nvSpPr>
              <p:cNvPr id="8" name="TextBox 7"/>
              <p:cNvSpPr txBox="1"/>
              <p:nvPr/>
            </p:nvSpPr>
            <p:spPr>
              <a:xfrm>
                <a:off x="304800" y="1111528"/>
                <a:ext cx="8553450" cy="5257465"/>
              </a:xfrm>
              <a:prstGeom prst="rect">
                <a:avLst/>
              </a:prstGeom>
              <a:noFill/>
            </p:spPr>
            <p:txBody>
              <a:bodyPr wrap="square" rtlCol="0">
                <a:spAutoFit/>
              </a:bodyPr>
              <a:lstStyle/>
              <a:p>
                <a:pPr>
                  <a:lnSpc>
                    <a:spcPct val="120000"/>
                  </a:lnSpc>
                </a:pPr>
                <a:r>
                  <a:rPr lang="en-US" i="1" dirty="0" smtClean="0">
                    <a:solidFill>
                      <a:srgbClr val="C00000"/>
                    </a:solidFill>
                  </a:rPr>
                  <a:t>How will </a:t>
                </a:r>
                <a:r>
                  <a:rPr lang="en-US" i="1" dirty="0">
                    <a:solidFill>
                      <a:srgbClr val="C00000"/>
                    </a:solidFill>
                  </a:rPr>
                  <a:t>the dominant eigenvalue change if we change a value in the matrix a little bit?</a:t>
                </a:r>
              </a:p>
              <a:p>
                <a:pPr>
                  <a:lnSpc>
                    <a:spcPct val="120000"/>
                  </a:lnSpc>
                </a:pPr>
                <a:endParaRPr lang="en-US" dirty="0"/>
              </a:p>
              <a:p>
                <a:pPr>
                  <a:lnSpc>
                    <a:spcPct val="120000"/>
                  </a:lnSpc>
                </a:pPr>
                <a:r>
                  <a:rPr lang="en-US" dirty="0"/>
                  <a:t>Let </a:t>
                </a:r>
                <a14:m>
                  <m:oMath xmlns:m="http://schemas.openxmlformats.org/officeDocument/2006/math">
                    <m:r>
                      <a:rPr lang="en-US" b="1">
                        <a:latin typeface="Cambria Math" panose="02040503050406030204" pitchFamily="18" charset="0"/>
                      </a:rPr>
                      <m:t>𝐀</m:t>
                    </m:r>
                  </m:oMath>
                </a14:m>
                <a:r>
                  <a:rPr lang="en-US" dirty="0"/>
                  <a:t> be an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matrix with eigenvalues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oMath>
                </a14:m>
                <a:r>
                  <a:rPr lang="en-US" dirty="0"/>
                  <a:t>,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𝑛</m:t>
                        </m:r>
                      </m:sub>
                    </m:sSub>
                  </m:oMath>
                </a14:m>
                <a:r>
                  <a:rPr lang="en-US" dirty="0" smtClean="0"/>
                  <a:t>, </a:t>
                </a: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is the dominant </a:t>
                </a:r>
                <a:r>
                  <a:rPr lang="en-US" dirty="0" smtClean="0"/>
                  <a:t>eigenvalue, and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1</m:t>
                        </m:r>
                      </m:sub>
                    </m:sSub>
                  </m:oMath>
                </a14:m>
                <a:r>
                  <a:rPr lang="en-US" dirty="0" smtClean="0"/>
                  <a:t> are the right and left eigenvector, respectively, corresponding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a14:m>
                <a:r>
                  <a:rPr lang="en-US" dirty="0" smtClean="0"/>
                  <a:t>. Then we define the </a:t>
                </a:r>
                <a:r>
                  <a:rPr lang="en-US" b="1" i="1" dirty="0" smtClean="0"/>
                  <a:t>sensitivity matrix </a:t>
                </a:r>
                <a:r>
                  <a:rPr lang="en-US" dirty="0" smtClean="0"/>
                  <a:t>as</a:t>
                </a:r>
                <a:endParaRPr lang="en-US" dirty="0"/>
              </a:p>
              <a:p>
                <a:pPr>
                  <a:lnSpc>
                    <a:spcPct val="120000"/>
                  </a:lnSpc>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𝐒</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1</m:t>
                              </m:r>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b="1">
                                  <a:latin typeface="Cambria Math" panose="02040503050406030204" pitchFamily="18" charset="0"/>
                                </a:rPr>
                                <m:t>𝐯</m:t>
                              </m:r>
                            </m:e>
                            <m:sub>
                              <m:r>
                                <a:rPr lang="en-US" i="1">
                                  <a:latin typeface="Cambria Math" panose="02040503050406030204" pitchFamily="18" charset="0"/>
                                </a:rPr>
                                <m:t>1</m:t>
                              </m:r>
                            </m:sub>
                            <m:sup>
                              <m:r>
                                <a:rPr lang="en-US" i="1">
                                  <a:latin typeface="Cambria Math" panose="02040503050406030204" pitchFamily="18" charset="0"/>
                                </a:rPr>
                                <m:t>𝑇</m:t>
                              </m:r>
                            </m:sup>
                          </m:sSubSup>
                        </m:num>
                        <m:den>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 </m:t>
                          </m:r>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den>
                      </m:f>
                    </m:oMath>
                  </m:oMathPara>
                </a14:m>
                <a:endParaRPr lang="en-US" dirty="0"/>
              </a:p>
              <a:p>
                <a:pPr>
                  <a:lnSpc>
                    <a:spcPct val="120000"/>
                  </a:lnSpc>
                </a:pPr>
                <a:r>
                  <a:rPr lang="en-US" dirty="0" smtClean="0"/>
                  <a:t>where element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𝑖𝑗</m:t>
                        </m:r>
                      </m:sub>
                    </m:sSub>
                  </m:oMath>
                </a14:m>
                <a:r>
                  <a:rPr lang="en-US" dirty="0" smtClean="0"/>
                  <a:t> of matrix </a:t>
                </a:r>
                <a14:m>
                  <m:oMath xmlns:m="http://schemas.openxmlformats.org/officeDocument/2006/math">
                    <m:r>
                      <a:rPr lang="en-US" b="1" i="0" smtClean="0">
                        <a:latin typeface="Cambria Math" panose="02040503050406030204" pitchFamily="18" charset="0"/>
                      </a:rPr>
                      <m:t>𝐒</m:t>
                    </m:r>
                  </m:oMath>
                </a14:m>
                <a:r>
                  <a:rPr lang="en-US" dirty="0" smtClean="0"/>
                  <a:t> represents </a:t>
                </a:r>
                <a:r>
                  <a:rPr lang="en-US" dirty="0"/>
                  <a:t>the </a:t>
                </a:r>
                <a:r>
                  <a:rPr lang="en-US" dirty="0" smtClean="0"/>
                  <a:t>sensitivity </a:t>
                </a:r>
                <a:r>
                  <a:rPr lang="en-US" dirty="0"/>
                  <a:t>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a14:m>
                <a:r>
                  <a:rPr lang="en-US" dirty="0" smtClean="0"/>
                  <a:t> to a small change to element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oMath>
                </a14:m>
                <a:r>
                  <a:rPr lang="en-US" dirty="0" smtClean="0"/>
                  <a:t> in matrix </a:t>
                </a:r>
                <a14:m>
                  <m:oMath xmlns:m="http://schemas.openxmlformats.org/officeDocument/2006/math">
                    <m:r>
                      <a:rPr lang="en-US" b="1">
                        <a:latin typeface="Cambria Math" panose="02040503050406030204" pitchFamily="18" charset="0"/>
                      </a:rPr>
                      <m:t>𝐀</m:t>
                    </m:r>
                  </m:oMath>
                </a14:m>
                <a:r>
                  <a:rPr lang="en-US" dirty="0" smtClean="0"/>
                  <a:t>. </a:t>
                </a:r>
                <a:r>
                  <a:rPr lang="en-US" dirty="0"/>
                  <a:t>Recall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𝐯</m:t>
                        </m:r>
                      </m:e>
                      <m:sub>
                        <m:r>
                          <a:rPr lang="en-US" i="1">
                            <a:latin typeface="Cambria Math" panose="02040503050406030204" pitchFamily="18" charset="0"/>
                          </a:rPr>
                          <m:t>1</m:t>
                        </m:r>
                      </m:sub>
                    </m:sSub>
                  </m:oMath>
                </a14:m>
                <a:r>
                  <a:rPr lang="en-US" dirty="0"/>
                  <a:t> is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1</m:t>
                        </m:r>
                      </m:sub>
                    </m:sSub>
                  </m:oMath>
                </a14:m>
                <a:r>
                  <a:rPr lang="en-US" dirty="0"/>
                  <a:t> is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b="1">
                            <a:latin typeface="Cambria Math" panose="02040503050406030204" pitchFamily="18" charset="0"/>
                          </a:rPr>
                          <m:t>𝐰</m:t>
                        </m:r>
                      </m:e>
                      <m:sub>
                        <m:r>
                          <a:rPr lang="en-US" i="1">
                            <a:latin typeface="Cambria Math" panose="02040503050406030204" pitchFamily="18" charset="0"/>
                          </a:rPr>
                          <m:t>1</m:t>
                        </m:r>
                      </m:sub>
                      <m:sup>
                        <m:r>
                          <a:rPr lang="en-US" i="1">
                            <a:latin typeface="Cambria Math" panose="02040503050406030204" pitchFamily="18" charset="0"/>
                          </a:rPr>
                          <m:t>𝑇</m:t>
                        </m:r>
                      </m:sup>
                    </m:sSubSup>
                  </m:oMath>
                </a14:m>
                <a:r>
                  <a:rPr lang="en-US" dirty="0"/>
                  <a:t> is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𝑛</m:t>
                    </m:r>
                  </m:oMath>
                </a14:m>
                <a:r>
                  <a:rPr lang="en-US" dirty="0"/>
                  <a:t>.</a:t>
                </a:r>
              </a:p>
              <a:p>
                <a:pPr>
                  <a:lnSpc>
                    <a:spcPct val="120000"/>
                  </a:lnSpc>
                </a:pPr>
                <a:endParaRPr lang="en-US" dirty="0"/>
              </a:p>
              <a:p>
                <a:pPr>
                  <a:lnSpc>
                    <a:spcPct val="120000"/>
                  </a:lnSpc>
                </a:pPr>
                <a:r>
                  <a:rPr lang="en-US" dirty="0"/>
                  <a:t>The numerator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a:lnSpc>
                    <a:spcPct val="120000"/>
                  </a:lnSpc>
                </a:pPr>
                <a:r>
                  <a:rPr lang="en-US" dirty="0"/>
                  <a:t>The denominator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=(1×1)</m:t>
                    </m:r>
                  </m:oMath>
                </a14:m>
                <a:endParaRPr lang="en-US" dirty="0"/>
              </a:p>
              <a:p>
                <a:pPr>
                  <a:lnSpc>
                    <a:spcPct val="120000"/>
                  </a:lnSpc>
                </a:pPr>
                <a:endParaRPr lang="en-US" dirty="0"/>
              </a:p>
              <a:p>
                <a:pPr>
                  <a:lnSpc>
                    <a:spcPct val="120000"/>
                  </a:lnSpc>
                </a:pPr>
                <a:r>
                  <a:rPr lang="en-US" b="1" dirty="0">
                    <a:solidFill>
                      <a:srgbClr val="C00000"/>
                    </a:solidFill>
                  </a:rPr>
                  <a:t>Interpretation:</a:t>
                </a:r>
                <a:r>
                  <a:rPr lang="en-US" dirty="0"/>
                  <a:t> Suppose we increase element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oMath>
                </a14:m>
                <a:r>
                  <a:rPr lang="en-US" dirty="0" smtClean="0"/>
                  <a:t> of </a:t>
                </a:r>
                <a14:m>
                  <m:oMath xmlns:m="http://schemas.openxmlformats.org/officeDocument/2006/math">
                    <m:r>
                      <a:rPr lang="en-US" b="1">
                        <a:latin typeface="Cambria Math" panose="02040503050406030204" pitchFamily="18" charset="0"/>
                      </a:rPr>
                      <m:t>𝐀</m:t>
                    </m:r>
                  </m:oMath>
                </a14:m>
                <a:r>
                  <a:rPr lang="en-US" dirty="0"/>
                  <a:t> as little </a:t>
                </a:r>
                <a:r>
                  <a:rPr lang="en-US" dirty="0" smtClean="0"/>
                  <a:t>bit (specifically by the amount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oMath>
                </a14:m>
                <a:r>
                  <a:rPr lang="en-US" dirty="0" smtClean="0"/>
                  <a:t>). </a:t>
                </a:r>
                <a:r>
                  <a:rPr lang="en-US" dirty="0"/>
                  <a:t>Then the change in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US" dirty="0"/>
                  <a:t> will be approximately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𝑖𝑗</m:t>
                        </m:r>
                      </m:sub>
                    </m:sSub>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oMath>
                </a14:m>
                <a:r>
                  <a:rPr lang="en-US"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304800" y="1111528"/>
                <a:ext cx="8553450" cy="5257465"/>
              </a:xfrm>
              <a:prstGeom prst="rect">
                <a:avLst/>
              </a:prstGeom>
              <a:blipFill>
                <a:blip r:embed="rId2"/>
                <a:stretch>
                  <a:fillRect l="-570" b="-463"/>
                </a:stretch>
              </a:blipFill>
            </p:spPr>
            <p:txBody>
              <a:bodyPr/>
              <a:lstStyle/>
              <a:p>
                <a:r>
                  <a:rPr lang="en-US">
                    <a:noFill/>
                  </a:rPr>
                  <a:t> </a:t>
                </a:r>
              </a:p>
            </p:txBody>
          </p:sp>
        </mc:Fallback>
      </mc:AlternateContent>
    </p:spTree>
    <p:extLst>
      <p:ext uri="{BB962C8B-B14F-4D97-AF65-F5344CB8AC3E}">
        <p14:creationId xmlns:p14="http://schemas.microsoft.com/office/powerpoint/2010/main" val="3745942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p:sp>
        <p:nvSpPr>
          <p:cNvPr id="7" name="TextBox 6"/>
          <p:cNvSpPr txBox="1"/>
          <p:nvPr/>
        </p:nvSpPr>
        <p:spPr>
          <a:xfrm>
            <a:off x="371475" y="1647825"/>
            <a:ext cx="4610100" cy="646331"/>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endParaRPr lang="en-US" dirty="0">
              <a:solidFill>
                <a:schemeClr val="accent5">
                  <a:lumMod val="75000"/>
                </a:schemeClr>
              </a:solidFill>
            </a:endParaRPr>
          </a:p>
        </p:txBody>
      </p:sp>
    </p:spTree>
    <p:extLst>
      <p:ext uri="{BB962C8B-B14F-4D97-AF65-F5344CB8AC3E}">
        <p14:creationId xmlns:p14="http://schemas.microsoft.com/office/powerpoint/2010/main" val="742879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p:sp>
        <p:nvSpPr>
          <p:cNvPr id="7" name="TextBox 6"/>
          <p:cNvSpPr txBox="1"/>
          <p:nvPr/>
        </p:nvSpPr>
        <p:spPr>
          <a:xfrm>
            <a:off x="371475" y="1647825"/>
            <a:ext cx="4610100" cy="1200329"/>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p>
          <a:p>
            <a:endParaRPr lang="en-US" dirty="0"/>
          </a:p>
          <a:p>
            <a:r>
              <a:rPr lang="en-US" dirty="0" smtClean="0"/>
              <a:t>Add these lines to the </a:t>
            </a:r>
            <a:r>
              <a:rPr lang="en-US" sz="1600" dirty="0" err="1" smtClean="0">
                <a:latin typeface="Courier New" panose="02070309020205020404" pitchFamily="49" charset="0"/>
                <a:cs typeface="Courier New" panose="02070309020205020404" pitchFamily="49" charset="0"/>
              </a:rPr>
              <a:t>KillerWhales.m</a:t>
            </a:r>
            <a:r>
              <a:rPr lang="en-US" dirty="0" smtClean="0"/>
              <a:t> script</a:t>
            </a:r>
            <a:endParaRPr lang="en-US" dirty="0"/>
          </a:p>
        </p:txBody>
      </p:sp>
      <p:pic>
        <p:nvPicPr>
          <p:cNvPr id="4" name="Picture 3"/>
          <p:cNvPicPr>
            <a:picLocks noChangeAspect="1"/>
          </p:cNvPicPr>
          <p:nvPr/>
        </p:nvPicPr>
        <p:blipFill rotWithShape="1">
          <a:blip r:embed="rId5"/>
          <a:srcRect b="3000"/>
          <a:stretch/>
        </p:blipFill>
        <p:spPr>
          <a:xfrm>
            <a:off x="371475" y="2953623"/>
            <a:ext cx="4479324" cy="923925"/>
          </a:xfrm>
          <a:prstGeom prst="rect">
            <a:avLst/>
          </a:prstGeom>
        </p:spPr>
      </p:pic>
    </p:spTree>
    <p:extLst>
      <p:ext uri="{BB962C8B-B14F-4D97-AF65-F5344CB8AC3E}">
        <p14:creationId xmlns:p14="http://schemas.microsoft.com/office/powerpoint/2010/main" val="563567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p:sp>
        <p:nvSpPr>
          <p:cNvPr id="7" name="TextBox 6"/>
          <p:cNvSpPr txBox="1"/>
          <p:nvPr/>
        </p:nvSpPr>
        <p:spPr>
          <a:xfrm>
            <a:off x="371475" y="1647825"/>
            <a:ext cx="4610100" cy="1200329"/>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p>
          <a:p>
            <a:endParaRPr lang="en-US" dirty="0"/>
          </a:p>
          <a:p>
            <a:r>
              <a:rPr lang="en-US" dirty="0" smtClean="0"/>
              <a:t>Add these lines to the </a:t>
            </a:r>
            <a:r>
              <a:rPr lang="en-US" sz="1600" dirty="0" err="1" smtClean="0">
                <a:latin typeface="Courier New" panose="02070309020205020404" pitchFamily="49" charset="0"/>
                <a:cs typeface="Courier New" panose="02070309020205020404" pitchFamily="49" charset="0"/>
              </a:rPr>
              <a:t>KillerWhales.m</a:t>
            </a:r>
            <a:r>
              <a:rPr lang="en-US" dirty="0" smtClean="0"/>
              <a:t> script</a:t>
            </a:r>
            <a:endParaRPr lang="en-US" dirty="0"/>
          </a:p>
        </p:txBody>
      </p:sp>
      <p:pic>
        <p:nvPicPr>
          <p:cNvPr id="4" name="Picture 3"/>
          <p:cNvPicPr>
            <a:picLocks noChangeAspect="1"/>
          </p:cNvPicPr>
          <p:nvPr/>
        </p:nvPicPr>
        <p:blipFill rotWithShape="1">
          <a:blip r:embed="rId5"/>
          <a:srcRect b="3000"/>
          <a:stretch/>
        </p:blipFill>
        <p:spPr>
          <a:xfrm>
            <a:off x="371475" y="2953623"/>
            <a:ext cx="4479324" cy="92392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1475" y="4057650"/>
                <a:ext cx="4479324" cy="2410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𝐒</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4"/>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.0422</m:t>
                                </m:r>
                              </m:e>
                              <m:e>
                                <m:r>
                                  <a:rPr lang="en-US" b="0" i="1" smtClean="0">
                                    <a:solidFill>
                                      <a:schemeClr val="accent2"/>
                                    </a:solidFill>
                                    <a:latin typeface="Cambria Math" panose="02040503050406030204" pitchFamily="18" charset="0"/>
                                  </a:rPr>
                                  <m:t>0.3608</m:t>
                                </m:r>
                              </m:e>
                              <m:e>
                                <m:r>
                                  <a:rPr lang="en-US" b="0" i="1" smtClean="0">
                                    <a:solidFill>
                                      <a:schemeClr val="accent2"/>
                                    </a:solidFill>
                                    <a:latin typeface="Cambria Math" panose="02040503050406030204" pitchFamily="18" charset="0"/>
                                  </a:rPr>
                                  <m:t>0.3686</m:t>
                                </m:r>
                              </m:e>
                              <m:e>
                                <m:r>
                                  <a:rPr lang="en-US" b="0" i="1" smtClean="0">
                                    <a:latin typeface="Cambria Math" panose="02040503050406030204" pitchFamily="18" charset="0"/>
                                  </a:rPr>
                                  <m:t>0.3699</m:t>
                                </m:r>
                              </m:e>
                            </m:mr>
                            <m:mr>
                              <m:e>
                                <m:r>
                                  <a:rPr lang="en-US" b="0" i="1" smtClean="0">
                                    <a:solidFill>
                                      <a:schemeClr val="accent2"/>
                                    </a:solidFill>
                                    <a:latin typeface="Cambria Math" panose="02040503050406030204" pitchFamily="18" charset="0"/>
                                  </a:rPr>
                                  <m:t>0.0443</m:t>
                                </m:r>
                              </m:e>
                              <m:e>
                                <m:r>
                                  <a:rPr lang="en-US" b="0" i="1" smtClean="0">
                                    <a:solidFill>
                                      <a:schemeClr val="accent2"/>
                                    </a:solidFill>
                                    <a:latin typeface="Cambria Math" panose="02040503050406030204" pitchFamily="18" charset="0"/>
                                  </a:rPr>
                                  <m:t>0.3785</m:t>
                                </m:r>
                              </m:e>
                              <m:e>
                                <m:r>
                                  <a:rPr lang="en-US" b="0" i="1" smtClean="0">
                                    <a:latin typeface="Cambria Math" panose="02040503050406030204" pitchFamily="18" charset="0"/>
                                  </a:rPr>
                                  <m:t>0.3867</m:t>
                                </m:r>
                              </m:e>
                              <m:e>
                                <m:r>
                                  <a:rPr lang="en-US" b="0" i="1" smtClean="0">
                                    <a:latin typeface="Cambria Math" panose="02040503050406030204" pitchFamily="18" charset="0"/>
                                  </a:rPr>
                                  <m:t>0.3881</m:t>
                                </m:r>
                              </m:e>
                            </m:mr>
                            <m:mr>
                              <m:e>
                                <m:r>
                                  <a:rPr lang="en-US" b="0" i="1" smtClean="0">
                                    <a:latin typeface="Cambria Math" panose="02040503050406030204" pitchFamily="18" charset="0"/>
                                  </a:rPr>
                                  <m:t>0.0663</m:t>
                                </m:r>
                              </m:e>
                              <m:e>
                                <m:r>
                                  <a:rPr lang="en-US" b="0" i="1" smtClean="0">
                                    <a:solidFill>
                                      <a:schemeClr val="accent2"/>
                                    </a:solidFill>
                                    <a:latin typeface="Cambria Math" panose="02040503050406030204" pitchFamily="18" charset="0"/>
                                  </a:rPr>
                                  <m:t>0.5670</m:t>
                                </m:r>
                              </m:e>
                              <m:e>
                                <m:r>
                                  <a:rPr lang="en-US" b="0" i="1" smtClean="0">
                                    <a:solidFill>
                                      <a:schemeClr val="accent2"/>
                                    </a:solidFill>
                                    <a:latin typeface="Cambria Math" panose="02040503050406030204" pitchFamily="18" charset="0"/>
                                  </a:rPr>
                                  <m:t>0.5793</m:t>
                                </m:r>
                              </m:e>
                              <m:e>
                                <m:r>
                                  <a:rPr lang="en-US" b="0" i="1" smtClean="0">
                                    <a:latin typeface="Cambria Math" panose="02040503050406030204" pitchFamily="18" charset="0"/>
                                  </a:rPr>
                                  <m:t>0.5813</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solidFill>
                                      <a:schemeClr val="accent2"/>
                                    </a:solidFill>
                                    <a:latin typeface="Cambria Math" panose="02040503050406030204" pitchFamily="18" charset="0"/>
                                  </a:rPr>
                                  <m:t>0</m:t>
                                </m:r>
                              </m:e>
                              <m:e>
                                <m:r>
                                  <a:rPr lang="en-US" b="0" i="1" smtClean="0">
                                    <a:solidFill>
                                      <a:schemeClr val="accent2"/>
                                    </a:solidFill>
                                    <a:latin typeface="Cambria Math" panose="02040503050406030204" pitchFamily="18" charset="0"/>
                                  </a:rPr>
                                  <m:t>0</m:t>
                                </m:r>
                              </m:e>
                            </m:mr>
                          </m:m>
                        </m:e>
                      </m:d>
                    </m:oMath>
                  </m:oMathPara>
                </a14:m>
                <a:endParaRPr lang="en-US" dirty="0" smtClean="0"/>
              </a:p>
              <a:p>
                <a:endParaRPr lang="en-US" dirty="0"/>
              </a:p>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𝐒</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r>
                                  <a:rPr lang="en-US" b="0" i="1" smtClean="0">
                                    <a:latin typeface="Cambria Math" panose="02040503050406030204" pitchFamily="18" charset="0"/>
                                  </a:rPr>
                                  <m:t>−</m:t>
                                </m:r>
                              </m:e>
                              <m:e>
                                <m:r>
                                  <a:rPr lang="en-US" i="1">
                                    <a:solidFill>
                                      <a:schemeClr val="accent2"/>
                                    </a:solidFill>
                                    <a:latin typeface="Cambria Math" panose="02040503050406030204" pitchFamily="18" charset="0"/>
                                  </a:rPr>
                                  <m:t>0.3608</m:t>
                                </m:r>
                              </m:e>
                              <m:e>
                                <m:r>
                                  <a:rPr lang="en-US" i="1">
                                    <a:solidFill>
                                      <a:schemeClr val="accent2"/>
                                    </a:solidFill>
                                    <a:latin typeface="Cambria Math" panose="02040503050406030204" pitchFamily="18" charset="0"/>
                                  </a:rPr>
                                  <m:t>0.3686</m:t>
                                </m:r>
                              </m:e>
                              <m:e>
                                <m:r>
                                  <a:rPr lang="en-US" b="0" i="1" smtClean="0">
                                    <a:latin typeface="Cambria Math" panose="02040503050406030204" pitchFamily="18" charset="0"/>
                                  </a:rPr>
                                  <m:t>−</m:t>
                                </m:r>
                              </m:e>
                            </m:mr>
                            <m:mr>
                              <m:e>
                                <m:r>
                                  <a:rPr lang="en-US" i="1">
                                    <a:solidFill>
                                      <a:schemeClr val="accent2"/>
                                    </a:solidFill>
                                    <a:latin typeface="Cambria Math" panose="02040503050406030204" pitchFamily="18" charset="0"/>
                                  </a:rPr>
                                  <m:t>0.0443</m:t>
                                </m:r>
                              </m:e>
                              <m:e>
                                <m:r>
                                  <a:rPr lang="en-US" i="1">
                                    <a:solidFill>
                                      <a:schemeClr val="accent2"/>
                                    </a:solidFill>
                                    <a:latin typeface="Cambria Math" panose="02040503050406030204" pitchFamily="18" charset="0"/>
                                  </a:rPr>
                                  <m:t>0.3785</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i="1">
                                    <a:solidFill>
                                      <a:schemeClr val="accent2"/>
                                    </a:solidFill>
                                    <a:latin typeface="Cambria Math" panose="02040503050406030204" pitchFamily="18" charset="0"/>
                                  </a:rPr>
                                  <m:t>0.5670</m:t>
                                </m:r>
                              </m:e>
                              <m:e>
                                <m:r>
                                  <a:rPr lang="en-US" i="1">
                                    <a:solidFill>
                                      <a:schemeClr val="accent2"/>
                                    </a:solidFill>
                                    <a:latin typeface="Cambria Math" panose="02040503050406030204" pitchFamily="18" charset="0"/>
                                  </a:rPr>
                                  <m:t>0.5793</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i="1">
                                    <a:solidFill>
                                      <a:schemeClr val="accent2"/>
                                    </a:solidFill>
                                    <a:latin typeface="Cambria Math" panose="02040503050406030204" pitchFamily="18" charset="0"/>
                                  </a:rPr>
                                  <m:t>0</m:t>
                                </m:r>
                              </m:e>
                              <m:e>
                                <m:r>
                                  <a:rPr lang="en-US" i="1">
                                    <a:solidFill>
                                      <a:schemeClr val="accent2"/>
                                    </a:solidFill>
                                    <a:latin typeface="Cambria Math" panose="02040503050406030204" pitchFamily="18" charset="0"/>
                                  </a:rPr>
                                  <m:t>0</m:t>
                                </m:r>
                              </m:e>
                            </m:mr>
                          </m:m>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71475" y="4057650"/>
                <a:ext cx="4479324" cy="24102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867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71475" y="1647825"/>
                <a:ext cx="4610100" cy="4713791"/>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p>
              <a:p>
                <a:endParaRPr lang="en-US" dirty="0">
                  <a:solidFill>
                    <a:schemeClr val="accent5">
                      <a:lumMod val="75000"/>
                    </a:schemeClr>
                  </a:solidFill>
                </a:endParaRPr>
              </a:p>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𝐒</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r>
                                  <a:rPr lang="en-US" i="1">
                                    <a:latin typeface="Cambria Math" panose="02040503050406030204" pitchFamily="18" charset="0"/>
                                  </a:rPr>
                                  <m:t>−</m:t>
                                </m:r>
                              </m:e>
                              <m:e>
                                <m:r>
                                  <a:rPr lang="en-US" i="1">
                                    <a:solidFill>
                                      <a:schemeClr val="accent2"/>
                                    </a:solidFill>
                                    <a:latin typeface="Cambria Math" panose="02040503050406030204" pitchFamily="18" charset="0"/>
                                  </a:rPr>
                                  <m:t>0.3608</m:t>
                                </m:r>
                              </m:e>
                              <m:e>
                                <m:r>
                                  <a:rPr lang="en-US" i="1">
                                    <a:solidFill>
                                      <a:schemeClr val="accent2"/>
                                    </a:solidFill>
                                    <a:latin typeface="Cambria Math" panose="02040503050406030204" pitchFamily="18" charset="0"/>
                                  </a:rPr>
                                  <m:t>0.3686</m:t>
                                </m:r>
                              </m:e>
                              <m:e>
                                <m:r>
                                  <a:rPr lang="en-US" i="1">
                                    <a:latin typeface="Cambria Math" panose="02040503050406030204" pitchFamily="18" charset="0"/>
                                  </a:rPr>
                                  <m:t>−</m:t>
                                </m:r>
                              </m:e>
                            </m:mr>
                            <m:mr>
                              <m:e>
                                <m:r>
                                  <a:rPr lang="en-US" i="1">
                                    <a:solidFill>
                                      <a:schemeClr val="accent2"/>
                                    </a:solidFill>
                                    <a:latin typeface="Cambria Math" panose="02040503050406030204" pitchFamily="18" charset="0"/>
                                  </a:rPr>
                                  <m:t>0.0443</m:t>
                                </m:r>
                              </m:e>
                              <m:e>
                                <m:r>
                                  <a:rPr lang="en-US" i="1">
                                    <a:solidFill>
                                      <a:schemeClr val="accent2"/>
                                    </a:solidFill>
                                    <a:latin typeface="Cambria Math" panose="02040503050406030204" pitchFamily="18" charset="0"/>
                                  </a:rPr>
                                  <m:t>0.3785</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m:t>
                                </m:r>
                              </m:e>
                              <m:e>
                                <m:r>
                                  <a:rPr lang="en-US" i="1">
                                    <a:solidFill>
                                      <a:schemeClr val="accent2"/>
                                    </a:solidFill>
                                    <a:latin typeface="Cambria Math" panose="02040503050406030204" pitchFamily="18" charset="0"/>
                                  </a:rPr>
                                  <m:t>0.5670</m:t>
                                </m:r>
                              </m:e>
                              <m:e>
                                <m:r>
                                  <a:rPr lang="en-US" i="1">
                                    <a:solidFill>
                                      <a:schemeClr val="accent2"/>
                                    </a:solidFill>
                                    <a:latin typeface="Cambria Math" panose="02040503050406030204" pitchFamily="18" charset="0"/>
                                  </a:rPr>
                                  <m:t>0.5793</m:t>
                                </m:r>
                              </m:e>
                              <m:e>
                                <m:r>
                                  <a:rPr lang="en-US" i="1">
                                    <a:latin typeface="Cambria Math" panose="02040503050406030204" pitchFamily="18" charset="0"/>
                                  </a:rPr>
                                  <m:t>−</m:t>
                                </m:r>
                              </m:e>
                            </m:mr>
                            <m:mr>
                              <m:e>
                                <m:r>
                                  <a:rPr lang="en-US" i="1">
                                    <a:latin typeface="Cambria Math" panose="02040503050406030204" pitchFamily="18" charset="0"/>
                                  </a:rPr>
                                  <m:t>−</m:t>
                                </m:r>
                              </m:e>
                              <m:e>
                                <m:r>
                                  <a:rPr lang="en-US" i="1">
                                    <a:latin typeface="Cambria Math" panose="02040503050406030204" pitchFamily="18" charset="0"/>
                                  </a:rPr>
                                  <m:t>−</m:t>
                                </m:r>
                              </m:e>
                              <m:e>
                                <m:r>
                                  <a:rPr lang="en-US" i="1">
                                    <a:solidFill>
                                      <a:schemeClr val="accent2"/>
                                    </a:solidFill>
                                    <a:latin typeface="Cambria Math" panose="02040503050406030204" pitchFamily="18" charset="0"/>
                                  </a:rPr>
                                  <m:t>0</m:t>
                                </m:r>
                              </m:e>
                              <m:e>
                                <m:r>
                                  <a:rPr lang="en-US" i="1">
                                    <a:solidFill>
                                      <a:schemeClr val="accent2"/>
                                    </a:solidFill>
                                    <a:latin typeface="Cambria Math" panose="02040503050406030204" pitchFamily="18" charset="0"/>
                                  </a:rPr>
                                  <m:t>0</m:t>
                                </m:r>
                              </m:e>
                            </m:mr>
                          </m:m>
                        </m:e>
                      </m:d>
                    </m:oMath>
                  </m:oMathPara>
                </a14:m>
                <a:endParaRPr lang="en-US" dirty="0"/>
              </a:p>
              <a:p>
                <a:endParaRPr lang="en-US" dirty="0" smtClean="0">
                  <a:solidFill>
                    <a:schemeClr val="accent5">
                      <a:lumMod val="75000"/>
                    </a:schemeClr>
                  </a:solidFill>
                </a:endParaRPr>
              </a:p>
              <a:p>
                <a:r>
                  <a:rPr lang="en-US" dirty="0" smtClean="0">
                    <a:solidFill>
                      <a:schemeClr val="tx1"/>
                    </a:solidFill>
                  </a:rPr>
                  <a:t>Consider increasing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12</m:t>
                        </m:r>
                      </m:sub>
                    </m:sSub>
                  </m:oMath>
                </a14:m>
                <a:r>
                  <a:rPr lang="en-US" dirty="0" smtClean="0"/>
                  <a:t> by 0.001:</a:t>
                </a:r>
              </a:p>
              <a:p>
                <a:endParaRPr lang="en-US" b="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r>
                        <a:rPr lang="en-US" b="0" i="1" smtClean="0">
                          <a:latin typeface="Cambria Math" panose="02040503050406030204" pitchFamily="18" charset="0"/>
                        </a:rPr>
                        <m:t>=0.001   </m:t>
                      </m:r>
                      <m:r>
                        <m:rPr>
                          <m:nor/>
                        </m:rPr>
                        <a:rPr lang="en-US" b="0" i="0" smtClean="0">
                          <a:latin typeface="Cambria Math" panose="02040503050406030204" pitchFamily="18" charset="0"/>
                        </a:rPr>
                        <m:t>and</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r>
                        <a:rPr lang="en-US" b="0" i="1" smtClean="0">
                          <a:latin typeface="Cambria Math" panose="02040503050406030204" pitchFamily="18" charset="0"/>
                        </a:rPr>
                        <m:t>=0.3608</m:t>
                      </m:r>
                    </m:oMath>
                  </m:oMathPara>
                </a14:m>
                <a:endParaRPr lang="en-US" dirty="0" smtClean="0"/>
              </a:p>
              <a:p>
                <a:endParaRPr lang="en-US" dirty="0" smtClean="0"/>
              </a:p>
              <a:p>
                <a:r>
                  <a:rPr lang="en-US" dirty="0" smtClean="0"/>
                  <a:t>Then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r>
                      <a:rPr lang="en-US" b="0" i="0" smtClean="0">
                        <a:latin typeface="Cambria Math" panose="02040503050406030204" pitchFamily="18" charset="0"/>
                      </a:rPr>
                      <m:t>=0.0003608</m:t>
                    </m:r>
                  </m:oMath>
                </a14:m>
                <a:r>
                  <a:rPr lang="en-US" dirty="0" smtClean="0"/>
                  <a:t>.</a:t>
                </a:r>
              </a:p>
              <a:p>
                <a:endParaRPr lang="en-US" dirty="0"/>
              </a:p>
              <a:p>
                <a:r>
                  <a:rPr lang="en-US" dirty="0" smtClean="0"/>
                  <a:t>Thus, by increasing the juvenile fecundity by 0.001, the dominant eigenvalue would increase by approximate 0.0004.</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1475" y="1647825"/>
                <a:ext cx="4610100" cy="4713791"/>
              </a:xfrm>
              <a:prstGeom prst="rect">
                <a:avLst/>
              </a:prstGeom>
              <a:blipFill>
                <a:blip r:embed="rId5"/>
                <a:stretch>
                  <a:fillRect l="-1190" t="-646" r="-1720" b="-1034"/>
                </a:stretch>
              </a:blipFill>
            </p:spPr>
            <p:txBody>
              <a:bodyPr/>
              <a:lstStyle/>
              <a:p>
                <a:r>
                  <a:rPr lang="en-US">
                    <a:noFill/>
                  </a:rPr>
                  <a:t> </a:t>
                </a:r>
              </a:p>
            </p:txBody>
          </p:sp>
        </mc:Fallback>
      </mc:AlternateContent>
    </p:spTree>
    <p:extLst>
      <p:ext uri="{BB962C8B-B14F-4D97-AF65-F5344CB8AC3E}">
        <p14:creationId xmlns:p14="http://schemas.microsoft.com/office/powerpoint/2010/main" val="21868745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71475" y="1647825"/>
                <a:ext cx="4610100" cy="4436792"/>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p>
              <a:p>
                <a:endParaRPr lang="en-US" dirty="0">
                  <a:solidFill>
                    <a:schemeClr val="accent5">
                      <a:lumMod val="75000"/>
                    </a:schemeClr>
                  </a:solidFill>
                </a:endParaRPr>
              </a:p>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𝐒</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r>
                                  <a:rPr lang="en-US" i="1">
                                    <a:latin typeface="Cambria Math" panose="02040503050406030204" pitchFamily="18" charset="0"/>
                                  </a:rPr>
                                  <m:t>−</m:t>
                                </m:r>
                              </m:e>
                              <m:e>
                                <m:r>
                                  <a:rPr lang="en-US" i="1">
                                    <a:solidFill>
                                      <a:schemeClr val="accent2"/>
                                    </a:solidFill>
                                    <a:latin typeface="Cambria Math" panose="02040503050406030204" pitchFamily="18" charset="0"/>
                                  </a:rPr>
                                  <m:t>0.3608</m:t>
                                </m:r>
                              </m:e>
                              <m:e>
                                <m:r>
                                  <a:rPr lang="en-US" i="1">
                                    <a:solidFill>
                                      <a:schemeClr val="accent2"/>
                                    </a:solidFill>
                                    <a:latin typeface="Cambria Math" panose="02040503050406030204" pitchFamily="18" charset="0"/>
                                  </a:rPr>
                                  <m:t>0.3686</m:t>
                                </m:r>
                              </m:e>
                              <m:e>
                                <m:r>
                                  <a:rPr lang="en-US" i="1">
                                    <a:latin typeface="Cambria Math" panose="02040503050406030204" pitchFamily="18" charset="0"/>
                                  </a:rPr>
                                  <m:t>−</m:t>
                                </m:r>
                              </m:e>
                            </m:mr>
                            <m:mr>
                              <m:e>
                                <m:r>
                                  <a:rPr lang="en-US" i="1">
                                    <a:solidFill>
                                      <a:schemeClr val="accent2"/>
                                    </a:solidFill>
                                    <a:latin typeface="Cambria Math" panose="02040503050406030204" pitchFamily="18" charset="0"/>
                                  </a:rPr>
                                  <m:t>0.0443</m:t>
                                </m:r>
                              </m:e>
                              <m:e>
                                <m:r>
                                  <a:rPr lang="en-US" i="1">
                                    <a:solidFill>
                                      <a:schemeClr val="accent2"/>
                                    </a:solidFill>
                                    <a:latin typeface="Cambria Math" panose="02040503050406030204" pitchFamily="18" charset="0"/>
                                  </a:rPr>
                                  <m:t>0.3785</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m:t>
                                </m:r>
                              </m:e>
                              <m:e>
                                <m:r>
                                  <a:rPr lang="en-US" i="1">
                                    <a:solidFill>
                                      <a:schemeClr val="accent2"/>
                                    </a:solidFill>
                                    <a:latin typeface="Cambria Math" panose="02040503050406030204" pitchFamily="18" charset="0"/>
                                  </a:rPr>
                                  <m:t>0.5670</m:t>
                                </m:r>
                              </m:e>
                              <m:e>
                                <m:r>
                                  <a:rPr lang="en-US" i="1">
                                    <a:solidFill>
                                      <a:schemeClr val="accent2"/>
                                    </a:solidFill>
                                    <a:latin typeface="Cambria Math" panose="02040503050406030204" pitchFamily="18" charset="0"/>
                                  </a:rPr>
                                  <m:t>0.5793</m:t>
                                </m:r>
                              </m:e>
                              <m:e>
                                <m:r>
                                  <a:rPr lang="en-US" i="1">
                                    <a:latin typeface="Cambria Math" panose="02040503050406030204" pitchFamily="18" charset="0"/>
                                  </a:rPr>
                                  <m:t>−</m:t>
                                </m:r>
                              </m:e>
                            </m:mr>
                            <m:mr>
                              <m:e>
                                <m:r>
                                  <a:rPr lang="en-US" i="1">
                                    <a:latin typeface="Cambria Math" panose="02040503050406030204" pitchFamily="18" charset="0"/>
                                  </a:rPr>
                                  <m:t>−</m:t>
                                </m:r>
                              </m:e>
                              <m:e>
                                <m:r>
                                  <a:rPr lang="en-US" i="1">
                                    <a:latin typeface="Cambria Math" panose="02040503050406030204" pitchFamily="18" charset="0"/>
                                  </a:rPr>
                                  <m:t>−</m:t>
                                </m:r>
                              </m:e>
                              <m:e>
                                <m:r>
                                  <a:rPr lang="en-US" i="1">
                                    <a:solidFill>
                                      <a:schemeClr val="accent2"/>
                                    </a:solidFill>
                                    <a:latin typeface="Cambria Math" panose="02040503050406030204" pitchFamily="18" charset="0"/>
                                  </a:rPr>
                                  <m:t>0</m:t>
                                </m:r>
                              </m:e>
                              <m:e>
                                <m:r>
                                  <a:rPr lang="en-US" i="1">
                                    <a:solidFill>
                                      <a:schemeClr val="accent2"/>
                                    </a:solidFill>
                                    <a:latin typeface="Cambria Math" panose="02040503050406030204" pitchFamily="18" charset="0"/>
                                  </a:rPr>
                                  <m:t>0</m:t>
                                </m:r>
                              </m:e>
                            </m:mr>
                          </m:m>
                        </m:e>
                      </m:d>
                    </m:oMath>
                  </m:oMathPara>
                </a14:m>
                <a:endParaRPr lang="en-US" dirty="0"/>
              </a:p>
              <a:p>
                <a:endParaRPr lang="en-US" dirty="0" smtClean="0">
                  <a:solidFill>
                    <a:schemeClr val="accent5">
                      <a:lumMod val="75000"/>
                    </a:schemeClr>
                  </a:solidFill>
                </a:endParaRPr>
              </a:p>
              <a:p>
                <a:r>
                  <a:rPr lang="en-US" dirty="0" smtClean="0">
                    <a:solidFill>
                      <a:schemeClr val="tx1"/>
                    </a:solidFill>
                  </a:rPr>
                  <a:t>Consider increasing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33</m:t>
                        </m:r>
                      </m:sub>
                    </m:sSub>
                  </m:oMath>
                </a14:m>
                <a:r>
                  <a:rPr lang="en-US" dirty="0" smtClean="0"/>
                  <a:t> by 0.001:</a:t>
                </a:r>
              </a:p>
              <a:p>
                <a:endParaRPr lang="en-US" b="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33</m:t>
                          </m:r>
                        </m:sub>
                      </m:sSub>
                      <m:r>
                        <a:rPr lang="en-US" b="0" i="1" smtClean="0">
                          <a:latin typeface="Cambria Math" panose="02040503050406030204" pitchFamily="18" charset="0"/>
                        </a:rPr>
                        <m:t>=0.001   </m:t>
                      </m:r>
                      <m:r>
                        <m:rPr>
                          <m:nor/>
                        </m:rPr>
                        <a:rPr lang="en-US" b="0" i="0" smtClean="0">
                          <a:latin typeface="Cambria Math" panose="02040503050406030204" pitchFamily="18" charset="0"/>
                        </a:rPr>
                        <m:t>and</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r>
                        <a:rPr lang="en-US" b="0" i="1" smtClean="0">
                          <a:latin typeface="Cambria Math" panose="02040503050406030204" pitchFamily="18" charset="0"/>
                        </a:rPr>
                        <m:t>=0.5793</m:t>
                      </m:r>
                    </m:oMath>
                  </m:oMathPara>
                </a14:m>
                <a:endParaRPr lang="en-US" dirty="0" smtClean="0"/>
              </a:p>
              <a:p>
                <a:r>
                  <a:rPr lang="en-US" dirty="0" smtClean="0"/>
                  <a:t>Then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r>
                      <a:rPr lang="en-US" b="0" i="0" smtClean="0">
                        <a:latin typeface="Cambria Math" panose="02040503050406030204" pitchFamily="18" charset="0"/>
                      </a:rPr>
                      <m:t>=0.0005793</m:t>
                    </m:r>
                  </m:oMath>
                </a14:m>
                <a:r>
                  <a:rPr lang="en-US" dirty="0" smtClean="0"/>
                  <a:t>.</a:t>
                </a:r>
              </a:p>
              <a:p>
                <a:endParaRPr lang="en-US" dirty="0"/>
              </a:p>
              <a:p>
                <a:r>
                  <a:rPr lang="en-US" dirty="0" smtClean="0"/>
                  <a:t>Thus, by increasing the juvenile fecundity by 0.001, the dominant eigenvalue would increase by approximate 0.0006.</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1475" y="1647825"/>
                <a:ext cx="4610100" cy="4436792"/>
              </a:xfrm>
              <a:prstGeom prst="rect">
                <a:avLst/>
              </a:prstGeom>
              <a:blipFill>
                <a:blip r:embed="rId5"/>
                <a:stretch>
                  <a:fillRect l="-1190" t="-687" r="-1720" b="-1236"/>
                </a:stretch>
              </a:blipFill>
            </p:spPr>
            <p:txBody>
              <a:bodyPr/>
              <a:lstStyle/>
              <a:p>
                <a:r>
                  <a:rPr lang="en-US">
                    <a:noFill/>
                  </a:rPr>
                  <a:t> </a:t>
                </a:r>
              </a:p>
            </p:txBody>
          </p:sp>
        </mc:Fallback>
      </mc:AlternateContent>
    </p:spTree>
    <p:extLst>
      <p:ext uri="{BB962C8B-B14F-4D97-AF65-F5344CB8AC3E}">
        <p14:creationId xmlns:p14="http://schemas.microsoft.com/office/powerpoint/2010/main" val="18674317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Pod of Killer Whales</a:t>
            </a:r>
            <a:endParaRPr lang="en-US" sz="2800" b="1" dirty="0"/>
          </a:p>
        </p:txBody>
      </p:sp>
      <p:pic>
        <p:nvPicPr>
          <p:cNvPr id="3" name="Picture 2"/>
          <p:cNvPicPr>
            <a:picLocks noChangeAspect="1"/>
          </p:cNvPicPr>
          <p:nvPr/>
        </p:nvPicPr>
        <p:blipFill rotWithShape="1">
          <a:blip r:embed="rId2"/>
          <a:srcRect r="69170" b="84521"/>
          <a:stretch/>
        </p:blipFill>
        <p:spPr>
          <a:xfrm>
            <a:off x="371475" y="988358"/>
            <a:ext cx="2619375" cy="364192"/>
          </a:xfrm>
          <a:prstGeom prst="rect">
            <a:avLst/>
          </a:prstGeom>
        </p:spPr>
      </p:pic>
      <p:pic>
        <p:nvPicPr>
          <p:cNvPr id="2050" name="Picture 2" descr="Image result for killer whale pod"/>
          <p:cNvPicPr>
            <a:picLocks noChangeAspect="1" noChangeArrowheads="1"/>
          </p:cNvPicPr>
          <p:nvPr/>
        </p:nvPicPr>
        <p:blipFill rotWithShape="1">
          <a:blip r:embed="rId3">
            <a:extLst>
              <a:ext uri="{28A0092B-C50C-407E-A947-70E740481C1C}">
                <a14:useLocalDpi xmlns:a14="http://schemas.microsoft.com/office/drawing/2010/main" val="0"/>
              </a:ext>
            </a:extLst>
          </a:blip>
          <a:srcRect t="39228"/>
          <a:stretch/>
        </p:blipFill>
        <p:spPr bwMode="auto">
          <a:xfrm>
            <a:off x="5156199" y="180975"/>
            <a:ext cx="3511551" cy="1603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60950" y="2134949"/>
            <a:ext cx="3702049" cy="1169745"/>
          </a:xfrm>
          <a:prstGeom prst="rect">
            <a:avLst/>
          </a:prstGeom>
        </p:spPr>
      </p:pic>
      <p:sp>
        <p:nvSpPr>
          <p:cNvPr id="6" name="TextBox 5"/>
          <p:cNvSpPr txBox="1"/>
          <p:nvPr/>
        </p:nvSpPr>
        <p:spPr>
          <a:xfrm>
            <a:off x="5156199" y="3632358"/>
            <a:ext cx="3740151" cy="2308324"/>
          </a:xfrm>
          <a:prstGeom prst="rect">
            <a:avLst/>
          </a:prstGeom>
          <a:noFill/>
        </p:spPr>
        <p:txBody>
          <a:bodyPr wrap="square" rtlCol="0">
            <a:spAutoFit/>
          </a:bodyPr>
          <a:lstStyle/>
          <a:p>
            <a:r>
              <a:rPr lang="en-US" b="1" dirty="0" smtClean="0"/>
              <a:t>Age classes (all females):</a:t>
            </a:r>
          </a:p>
          <a:p>
            <a:pPr marL="342900" indent="-342900">
              <a:buFont typeface="+mj-lt"/>
              <a:buAutoNum type="arabicPeriod"/>
            </a:pPr>
            <a:r>
              <a:rPr lang="en-US" b="1" i="1" dirty="0" smtClean="0"/>
              <a:t>Yearling</a:t>
            </a:r>
            <a:r>
              <a:rPr lang="en-US" dirty="0" smtClean="0"/>
              <a:t> – individuals in first year of life</a:t>
            </a:r>
          </a:p>
          <a:p>
            <a:pPr marL="342900" indent="-342900">
              <a:buFont typeface="+mj-lt"/>
              <a:buAutoNum type="arabicPeriod"/>
            </a:pPr>
            <a:r>
              <a:rPr lang="en-US" b="1" i="1" dirty="0" smtClean="0"/>
              <a:t>Juvenile</a:t>
            </a:r>
            <a:r>
              <a:rPr lang="en-US" dirty="0" smtClean="0"/>
              <a:t> – past first year, but not mature</a:t>
            </a:r>
          </a:p>
          <a:p>
            <a:pPr marL="342900" indent="-342900">
              <a:buFont typeface="+mj-lt"/>
              <a:buAutoNum type="arabicPeriod"/>
            </a:pPr>
            <a:r>
              <a:rPr lang="en-US" b="1" i="1" dirty="0" smtClean="0"/>
              <a:t>Mature</a:t>
            </a:r>
            <a:r>
              <a:rPr lang="en-US" dirty="0" smtClean="0"/>
              <a:t> – reproductive age</a:t>
            </a:r>
          </a:p>
          <a:p>
            <a:pPr marL="342900" indent="-342900">
              <a:buFont typeface="+mj-lt"/>
              <a:buAutoNum type="arabicPeriod"/>
            </a:pPr>
            <a:r>
              <a:rPr lang="en-US" b="1" i="1" dirty="0" smtClean="0"/>
              <a:t>Post-Reproductive</a:t>
            </a:r>
            <a:r>
              <a:rPr lang="en-US" dirty="0" smtClean="0"/>
              <a:t> – no longer reproducing</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71475" y="1647825"/>
                <a:ext cx="4784724" cy="3051797"/>
              </a:xfrm>
              <a:prstGeom prst="rect">
                <a:avLst/>
              </a:prstGeom>
              <a:noFill/>
            </p:spPr>
            <p:txBody>
              <a:bodyPr wrap="square" rtlCol="0">
                <a:spAutoFit/>
              </a:bodyPr>
              <a:lstStyle/>
              <a:p>
                <a:r>
                  <a:rPr lang="en-US" dirty="0" smtClean="0">
                    <a:solidFill>
                      <a:schemeClr val="accent5">
                        <a:lumMod val="75000"/>
                      </a:schemeClr>
                    </a:solidFill>
                  </a:rPr>
                  <a:t>Calculate the sensitivity matrix for the Killer Whale model.</a:t>
                </a:r>
              </a:p>
              <a:p>
                <a:endParaRPr lang="en-US" dirty="0">
                  <a:solidFill>
                    <a:schemeClr val="accent5">
                      <a:lumMod val="75000"/>
                    </a:schemeClr>
                  </a:solidFill>
                </a:endParaRPr>
              </a:p>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𝐒</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r>
                                  <a:rPr lang="en-US" i="1">
                                    <a:latin typeface="Cambria Math" panose="02040503050406030204" pitchFamily="18" charset="0"/>
                                  </a:rPr>
                                  <m:t>−</m:t>
                                </m:r>
                              </m:e>
                              <m:e>
                                <m:r>
                                  <a:rPr lang="en-US" i="1">
                                    <a:solidFill>
                                      <a:schemeClr val="accent2"/>
                                    </a:solidFill>
                                    <a:latin typeface="Cambria Math" panose="02040503050406030204" pitchFamily="18" charset="0"/>
                                  </a:rPr>
                                  <m:t>0.3608</m:t>
                                </m:r>
                              </m:e>
                              <m:e>
                                <m:r>
                                  <a:rPr lang="en-US" i="1">
                                    <a:solidFill>
                                      <a:schemeClr val="accent2"/>
                                    </a:solidFill>
                                    <a:latin typeface="Cambria Math" panose="02040503050406030204" pitchFamily="18" charset="0"/>
                                  </a:rPr>
                                  <m:t>0.3686</m:t>
                                </m:r>
                              </m:e>
                              <m:e>
                                <m:r>
                                  <a:rPr lang="en-US" i="1">
                                    <a:latin typeface="Cambria Math" panose="02040503050406030204" pitchFamily="18" charset="0"/>
                                  </a:rPr>
                                  <m:t>−</m:t>
                                </m:r>
                              </m:e>
                            </m:mr>
                            <m:mr>
                              <m:e>
                                <m:r>
                                  <a:rPr lang="en-US" i="1">
                                    <a:solidFill>
                                      <a:schemeClr val="accent2"/>
                                    </a:solidFill>
                                    <a:latin typeface="Cambria Math" panose="02040503050406030204" pitchFamily="18" charset="0"/>
                                  </a:rPr>
                                  <m:t>0.0443</m:t>
                                </m:r>
                              </m:e>
                              <m:e>
                                <m:r>
                                  <a:rPr lang="en-US" i="1">
                                    <a:solidFill>
                                      <a:schemeClr val="accent2"/>
                                    </a:solidFill>
                                    <a:latin typeface="Cambria Math" panose="02040503050406030204" pitchFamily="18" charset="0"/>
                                  </a:rPr>
                                  <m:t>0.3785</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m:t>
                                </m:r>
                              </m:e>
                              <m:e>
                                <m:r>
                                  <a:rPr lang="en-US" i="1">
                                    <a:solidFill>
                                      <a:schemeClr val="accent2"/>
                                    </a:solidFill>
                                    <a:latin typeface="Cambria Math" panose="02040503050406030204" pitchFamily="18" charset="0"/>
                                  </a:rPr>
                                  <m:t>0.5670</m:t>
                                </m:r>
                              </m:e>
                              <m:e>
                                <m:r>
                                  <a:rPr lang="en-US" i="1">
                                    <a:solidFill>
                                      <a:schemeClr val="accent2"/>
                                    </a:solidFill>
                                    <a:latin typeface="Cambria Math" panose="02040503050406030204" pitchFamily="18" charset="0"/>
                                  </a:rPr>
                                  <m:t>0.5793</m:t>
                                </m:r>
                              </m:e>
                              <m:e>
                                <m:r>
                                  <a:rPr lang="en-US" i="1">
                                    <a:latin typeface="Cambria Math" panose="02040503050406030204" pitchFamily="18" charset="0"/>
                                  </a:rPr>
                                  <m:t>−</m:t>
                                </m:r>
                              </m:e>
                            </m:mr>
                            <m:mr>
                              <m:e>
                                <m:r>
                                  <a:rPr lang="en-US" i="1">
                                    <a:latin typeface="Cambria Math" panose="02040503050406030204" pitchFamily="18" charset="0"/>
                                  </a:rPr>
                                  <m:t>−</m:t>
                                </m:r>
                              </m:e>
                              <m:e>
                                <m:r>
                                  <a:rPr lang="en-US" i="1">
                                    <a:latin typeface="Cambria Math" panose="02040503050406030204" pitchFamily="18" charset="0"/>
                                  </a:rPr>
                                  <m:t>−</m:t>
                                </m:r>
                              </m:e>
                              <m:e>
                                <m:r>
                                  <a:rPr lang="en-US" i="1">
                                    <a:solidFill>
                                      <a:schemeClr val="accent2"/>
                                    </a:solidFill>
                                    <a:latin typeface="Cambria Math" panose="02040503050406030204" pitchFamily="18" charset="0"/>
                                  </a:rPr>
                                  <m:t>0</m:t>
                                </m:r>
                              </m:e>
                              <m:e>
                                <m:r>
                                  <a:rPr lang="en-US" i="1">
                                    <a:solidFill>
                                      <a:schemeClr val="accent2"/>
                                    </a:solidFill>
                                    <a:latin typeface="Cambria Math" panose="02040503050406030204" pitchFamily="18" charset="0"/>
                                  </a:rPr>
                                  <m:t>0</m:t>
                                </m:r>
                              </m:e>
                            </m:mr>
                          </m:m>
                        </m:e>
                      </m:d>
                    </m:oMath>
                  </m:oMathPara>
                </a14:m>
                <a:endParaRPr lang="en-US" dirty="0"/>
              </a:p>
              <a:p>
                <a:endParaRPr lang="en-US" dirty="0" smtClean="0">
                  <a:solidFill>
                    <a:schemeClr val="accent5">
                      <a:lumMod val="75000"/>
                    </a:schemeClr>
                  </a:solidFill>
                </a:endParaRPr>
              </a:p>
              <a:p>
                <a:r>
                  <a:rPr lang="en-US" dirty="0" smtClean="0">
                    <a:solidFill>
                      <a:schemeClr val="accent5">
                        <a:lumMod val="75000"/>
                      </a:schemeClr>
                    </a:solidFill>
                  </a:rPr>
                  <a:t>Which element of </a:t>
                </a:r>
                <a14:m>
                  <m:oMath xmlns:m="http://schemas.openxmlformats.org/officeDocument/2006/math">
                    <m:r>
                      <a:rPr lang="en-US" b="1" i="0" smtClean="0">
                        <a:solidFill>
                          <a:schemeClr val="accent5">
                            <a:lumMod val="75000"/>
                          </a:schemeClr>
                        </a:solidFill>
                        <a:latin typeface="Cambria Math" panose="02040503050406030204" pitchFamily="18" charset="0"/>
                      </a:rPr>
                      <m:t>𝐀</m:t>
                    </m:r>
                  </m:oMath>
                </a14:m>
                <a:r>
                  <a:rPr lang="en-US" dirty="0" smtClean="0">
                    <a:solidFill>
                      <a:schemeClr val="accent5">
                        <a:lumMod val="75000"/>
                      </a:schemeClr>
                    </a:solidFill>
                  </a:rPr>
                  <a:t> has the largest sensitivity?</a:t>
                </a:r>
              </a:p>
              <a:p>
                <a:endParaRPr lang="en-US" dirty="0">
                  <a:solidFill>
                    <a:schemeClr val="accent5">
                      <a:lumMod val="75000"/>
                    </a:schemeClr>
                  </a:solidFill>
                </a:endParaRPr>
              </a:p>
              <a:p>
                <a:r>
                  <a:rPr lang="en-US" dirty="0" smtClean="0">
                    <a:solidFill>
                      <a:schemeClr val="accent5">
                        <a:lumMod val="75000"/>
                      </a:schemeClr>
                    </a:solidFill>
                  </a:rPr>
                  <a:t>Which element of </a:t>
                </a:r>
                <a14:m>
                  <m:oMath xmlns:m="http://schemas.openxmlformats.org/officeDocument/2006/math">
                    <m:r>
                      <a:rPr lang="en-US" b="1" i="0" smtClean="0">
                        <a:solidFill>
                          <a:schemeClr val="accent5">
                            <a:lumMod val="75000"/>
                          </a:schemeClr>
                        </a:solidFill>
                        <a:latin typeface="Cambria Math" panose="02040503050406030204" pitchFamily="18" charset="0"/>
                      </a:rPr>
                      <m:t>𝐀</m:t>
                    </m:r>
                  </m:oMath>
                </a14:m>
                <a:r>
                  <a:rPr lang="en-US" dirty="0" smtClean="0">
                    <a:solidFill>
                      <a:schemeClr val="accent5">
                        <a:lumMod val="75000"/>
                      </a:schemeClr>
                    </a:solidFill>
                  </a:rPr>
                  <a:t> has the smallest sensitivity?</a:t>
                </a:r>
              </a:p>
            </p:txBody>
          </p:sp>
        </mc:Choice>
        <mc:Fallback xmlns="">
          <p:sp>
            <p:nvSpPr>
              <p:cNvPr id="7" name="TextBox 6"/>
              <p:cNvSpPr txBox="1">
                <a:spLocks noRot="1" noChangeAspect="1" noMove="1" noResize="1" noEditPoints="1" noAdjustHandles="1" noChangeArrowheads="1" noChangeShapeType="1" noTextEdit="1"/>
              </p:cNvSpPr>
              <p:nvPr/>
            </p:nvSpPr>
            <p:spPr>
              <a:xfrm>
                <a:off x="371475" y="1647825"/>
                <a:ext cx="4784724" cy="3051797"/>
              </a:xfrm>
              <a:prstGeom prst="rect">
                <a:avLst/>
              </a:prstGeom>
              <a:blipFill>
                <a:blip r:embed="rId5"/>
                <a:stretch>
                  <a:fillRect l="-1146" t="-998" b="-2196"/>
                </a:stretch>
              </a:blipFill>
            </p:spPr>
            <p:txBody>
              <a:bodyPr/>
              <a:lstStyle/>
              <a:p>
                <a:r>
                  <a:rPr lang="en-US">
                    <a:noFill/>
                  </a:rPr>
                  <a:t> </a:t>
                </a:r>
              </a:p>
            </p:txBody>
          </p:sp>
        </mc:Fallback>
      </mc:AlternateContent>
    </p:spTree>
    <p:extLst>
      <p:ext uri="{BB962C8B-B14F-4D97-AF65-F5344CB8AC3E}">
        <p14:creationId xmlns:p14="http://schemas.microsoft.com/office/powerpoint/2010/main" val="25987423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5138"/>
            <a:ext cx="8458199" cy="523220"/>
          </a:xfrm>
          <a:prstGeom prst="rect">
            <a:avLst/>
          </a:prstGeom>
          <a:noFill/>
        </p:spPr>
        <p:txBody>
          <a:bodyPr wrap="square" rtlCol="0">
            <a:spAutoFit/>
          </a:bodyPr>
          <a:lstStyle/>
          <a:p>
            <a:r>
              <a:rPr lang="en-US" sz="2800" b="1" dirty="0" smtClean="0"/>
              <a:t>Example: Tortoises in the Mojavi Desert</a:t>
            </a:r>
            <a:endParaRPr lang="en-US" sz="2800" b="1" dirty="0"/>
          </a:p>
        </p:txBody>
      </p:sp>
      <p:pic>
        <p:nvPicPr>
          <p:cNvPr id="3" name="Picture 2"/>
          <p:cNvPicPr>
            <a:picLocks noChangeAspect="1"/>
          </p:cNvPicPr>
          <p:nvPr/>
        </p:nvPicPr>
        <p:blipFill rotWithShape="1">
          <a:blip r:embed="rId2"/>
          <a:srcRect r="68560" b="82567"/>
          <a:stretch/>
        </p:blipFill>
        <p:spPr>
          <a:xfrm>
            <a:off x="304800" y="988358"/>
            <a:ext cx="2095500" cy="287431"/>
          </a:xfrm>
          <a:prstGeom prst="rect">
            <a:avLst/>
          </a:prstGeom>
        </p:spPr>
      </p:pic>
      <p:pic>
        <p:nvPicPr>
          <p:cNvPr id="11" name="Picture 2" descr="Image result for desert tort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77" y="1073561"/>
            <a:ext cx="4169569" cy="2084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304799" y="1511578"/>
                <a:ext cx="4552977" cy="2585323"/>
              </a:xfrm>
              <a:prstGeom prst="rect">
                <a:avLst/>
              </a:prstGeom>
              <a:noFill/>
            </p:spPr>
            <p:txBody>
              <a:bodyPr wrap="square" rtlCol="0">
                <a:spAutoFit/>
              </a:bodyPr>
              <a:lstStyle/>
              <a:p>
                <a:r>
                  <a:rPr lang="en-US" dirty="0" smtClean="0"/>
                  <a:t>Calculate the sensitivity matrix of </a:t>
                </a:r>
                <a14:m>
                  <m:oMath xmlns:m="http://schemas.openxmlformats.org/officeDocument/2006/math">
                    <m:r>
                      <a:rPr lang="en-US" b="1" i="0" smtClean="0">
                        <a:latin typeface="Cambria Math" panose="02040503050406030204" pitchFamily="18" charset="0"/>
                      </a:rPr>
                      <m:t>𝐀</m:t>
                    </m:r>
                  </m:oMath>
                </a14:m>
                <a:r>
                  <a:rPr lang="en-US" dirty="0" smtClean="0"/>
                  <a:t> for each set of fecundities. </a:t>
                </a:r>
              </a:p>
              <a:p>
                <a:r>
                  <a:rPr lang="en-US" sz="1600" i="1" dirty="0" smtClean="0">
                    <a:solidFill>
                      <a:srgbClr val="B09879"/>
                    </a:solidFill>
                  </a:rPr>
                  <a:t>Make use of the loop structure already in the code </a:t>
                </a:r>
                <a:r>
                  <a:rPr lang="en-US" sz="1600" dirty="0" err="1" smtClean="0">
                    <a:solidFill>
                      <a:srgbClr val="B09879"/>
                    </a:solidFill>
                    <a:latin typeface="Courier New" panose="02070309020205020404" pitchFamily="49" charset="0"/>
                    <a:cs typeface="Courier New" panose="02070309020205020404" pitchFamily="49" charset="0"/>
                  </a:rPr>
                  <a:t>DesertTortoise.m</a:t>
                </a:r>
                <a:r>
                  <a:rPr lang="en-US" dirty="0" smtClean="0">
                    <a:solidFill>
                      <a:srgbClr val="B09879"/>
                    </a:solidFill>
                  </a:rPr>
                  <a:t>.</a:t>
                </a:r>
              </a:p>
              <a:p>
                <a:endParaRPr lang="en-US" dirty="0"/>
              </a:p>
              <a:p>
                <a:r>
                  <a:rPr lang="en-US" dirty="0" smtClean="0"/>
                  <a:t>Which element of </a:t>
                </a:r>
                <a14:m>
                  <m:oMath xmlns:m="http://schemas.openxmlformats.org/officeDocument/2006/math">
                    <m:r>
                      <a:rPr lang="en-US" b="1" i="0" smtClean="0">
                        <a:latin typeface="Cambria Math" panose="02040503050406030204" pitchFamily="18" charset="0"/>
                      </a:rPr>
                      <m:t>𝐀</m:t>
                    </m:r>
                  </m:oMath>
                </a14:m>
                <a:r>
                  <a:rPr lang="en-US" dirty="0" smtClean="0"/>
                  <a:t> has the largest sensitivity?</a:t>
                </a:r>
              </a:p>
              <a:p>
                <a:endParaRPr lang="en-US" dirty="0"/>
              </a:p>
              <a:p>
                <a:r>
                  <a:rPr lang="en-US" dirty="0" smtClean="0"/>
                  <a:t>Which element of </a:t>
                </a:r>
                <a14:m>
                  <m:oMath xmlns:m="http://schemas.openxmlformats.org/officeDocument/2006/math">
                    <m:r>
                      <a:rPr lang="en-US" b="1" i="0" dirty="0" smtClean="0">
                        <a:latin typeface="Cambria Math" panose="02040503050406030204" pitchFamily="18" charset="0"/>
                      </a:rPr>
                      <m:t>𝐀</m:t>
                    </m:r>
                  </m:oMath>
                </a14:m>
                <a:r>
                  <a:rPr lang="en-US" dirty="0" smtClean="0"/>
                  <a:t> has the smallest sensitivity?</a:t>
                </a:r>
              </a:p>
            </p:txBody>
          </p:sp>
        </mc:Choice>
        <mc:Fallback xmlns="">
          <p:sp>
            <p:nvSpPr>
              <p:cNvPr id="8" name="TextBox 7"/>
              <p:cNvSpPr txBox="1">
                <a:spLocks noRot="1" noChangeAspect="1" noMove="1" noResize="1" noEditPoints="1" noAdjustHandles="1" noChangeArrowheads="1" noChangeShapeType="1" noTextEdit="1"/>
              </p:cNvSpPr>
              <p:nvPr/>
            </p:nvSpPr>
            <p:spPr>
              <a:xfrm>
                <a:off x="304799" y="1511578"/>
                <a:ext cx="4552977" cy="2585323"/>
              </a:xfrm>
              <a:prstGeom prst="rect">
                <a:avLst/>
              </a:prstGeom>
              <a:blipFill>
                <a:blip r:embed="rId4"/>
                <a:stretch>
                  <a:fillRect l="-1071" t="-1415" r="-1071" b="-1651"/>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4857777" y="3243549"/>
            <a:ext cx="3962428" cy="2164094"/>
          </a:xfrm>
          <a:prstGeom prst="rect">
            <a:avLst/>
          </a:prstGeom>
        </p:spPr>
      </p:pic>
    </p:spTree>
    <p:extLst>
      <p:ext uri="{BB962C8B-B14F-4D97-AF65-F5344CB8AC3E}">
        <p14:creationId xmlns:p14="http://schemas.microsoft.com/office/powerpoint/2010/main" val="191978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1291</TotalTime>
  <Words>3176</Words>
  <Application>Microsoft Office PowerPoint</Application>
  <PresentationFormat>On-screen Show (4:3)</PresentationFormat>
  <Paragraphs>677</Paragraphs>
  <Slides>100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Calibri Light</vt:lpstr>
      <vt:lpstr>Cambria Math</vt:lpstr>
      <vt:lpstr>Courier New</vt:lpstr>
      <vt:lpstr>Office Theme</vt:lpstr>
      <vt:lpstr>Discrete Math Modeling with Biological Applications</vt:lpstr>
      <vt:lpstr>Changing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Matrix Models</vt:lpstr>
      <vt:lpstr>PowerPoint Presentation</vt:lpstr>
      <vt:lpstr>PowerPoint Presentation</vt:lpstr>
      <vt:lpstr>PowerPoint Presentation</vt:lpstr>
      <vt:lpstr>PowerPoint Presentation</vt:lpstr>
      <vt:lpstr>PowerPoint Presentation</vt:lpstr>
      <vt:lpstr>PowerPoint Presentation</vt:lpstr>
      <vt:lpstr>Matrix Algebra</vt:lpstr>
      <vt:lpstr>PowerPoint Presentation</vt:lpstr>
      <vt:lpstr>PowerPoint Presentation</vt:lpstr>
      <vt:lpstr>Close-form Solution &amp; Matrix Multiplication</vt:lpstr>
      <vt:lpstr>PowerPoint Presentation</vt:lpstr>
      <vt:lpstr>PowerPoint Presentation</vt:lpstr>
      <vt:lpstr>PowerPoint Presentation</vt:lpstr>
      <vt:lpstr>PowerPoint Presentation</vt:lpstr>
      <vt:lpstr>PowerPoint Presentation</vt:lpstr>
      <vt:lpstr>Long-term Dynamics &amp; Equilibrium Structure</vt:lpstr>
      <vt:lpstr>PowerPoint Presentation</vt:lpstr>
      <vt:lpstr>PowerPoint Presentation</vt:lpstr>
      <vt:lpstr>PowerPoint Presentation</vt:lpstr>
      <vt:lpstr>PowerPoint Presentation</vt:lpstr>
      <vt:lpstr>PowerPoint Presentation</vt:lpstr>
      <vt:lpstr>PowerPoint Presentation</vt:lpstr>
      <vt:lpstr>Leslie Matrix Models</vt:lpstr>
      <vt:lpstr>PowerPoint Presentation</vt:lpstr>
      <vt:lpstr>PowerPoint Presentation</vt:lpstr>
      <vt:lpstr>PowerPoint Presentation</vt:lpstr>
      <vt:lpstr>PowerPoint Presentation</vt:lpstr>
      <vt:lpstr>PowerPoint Presentation</vt:lpstr>
      <vt:lpstr>PowerPoint Presentation</vt:lpstr>
      <vt:lpstr>Long-term Dynamics &amp; Equilibrium Structure</vt:lpstr>
      <vt:lpstr>PowerPoint Presentation</vt:lpstr>
      <vt:lpstr>PowerPoint Presentation</vt:lpstr>
      <vt:lpstr>PowerPoint Presentation</vt:lpstr>
      <vt:lpstr>PowerPoint Presentation</vt:lpstr>
      <vt:lpstr>PowerPoint Presentation</vt:lpstr>
      <vt:lpstr>Leslie Matrix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 Modeling with Biological Applications</dc:title>
  <dc:creator>Erin Bodine</dc:creator>
  <cp:lastModifiedBy>Bodine_Erin</cp:lastModifiedBy>
  <cp:revision>86</cp:revision>
  <dcterms:created xsi:type="dcterms:W3CDTF">2016-08-24T03:07:52Z</dcterms:created>
  <dcterms:modified xsi:type="dcterms:W3CDTF">2018-11-28T14:54:03Z</dcterms:modified>
</cp:coreProperties>
</file>