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68" r:id="rId3"/>
    <p:sldId id="273" r:id="rId4"/>
    <p:sldId id="274" r:id="rId5"/>
    <p:sldId id="263" r:id="rId6"/>
    <p:sldId id="283" r:id="rId7"/>
    <p:sldId id="282" r:id="rId8"/>
    <p:sldId id="281"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90">
          <p15:clr>
            <a:srgbClr val="A4A3A4"/>
          </p15:clr>
        </p15:guide>
        <p15:guide id="2" pos="31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A7A5"/>
    <a:srgbClr val="4C0000"/>
    <a:srgbClr val="2D9897"/>
    <a:srgbClr val="C30000"/>
    <a:srgbClr val="AB0000"/>
    <a:srgbClr val="D358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1058" autoAdjust="0"/>
  </p:normalViewPr>
  <p:slideViewPr>
    <p:cSldViewPr snapToGrid="0" snapToObjects="1" showGuides="1">
      <p:cViewPr varScale="1">
        <p:scale>
          <a:sx n="83" d="100"/>
          <a:sy n="83" d="100"/>
        </p:scale>
        <p:origin x="-1024" y="-104"/>
      </p:cViewPr>
      <p:guideLst>
        <p:guide orient="horz" pos="2290"/>
        <p:guide pos="3187"/>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FD8CD1-9839-4361-92B2-493951AADC22}" type="datetimeFigureOut">
              <a:rPr lang="en-US" smtClean="0"/>
              <a:pPr/>
              <a:t>6/22/18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85AFF8-B418-49FB-AE9F-48E886C74299}" type="slidenum">
              <a:rPr lang="en-US" smtClean="0"/>
              <a:pPr/>
              <a:t>‹#›</a:t>
            </a:fld>
            <a:endParaRPr lang="en-US"/>
          </a:p>
        </p:txBody>
      </p:sp>
    </p:spTree>
    <p:extLst>
      <p:ext uri="{BB962C8B-B14F-4D97-AF65-F5344CB8AC3E}">
        <p14:creationId xmlns:p14="http://schemas.microsoft.com/office/powerpoint/2010/main" val="2643963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1</a:t>
            </a:r>
            <a:r>
              <a:rPr lang="en-US" sz="1200" kern="1200" dirty="0" smtClean="0">
                <a:solidFill>
                  <a:schemeClr val="tx1"/>
                </a:solidFill>
                <a:effectLst/>
                <a:latin typeface="+mn-lt"/>
                <a:ea typeface="+mn-ea"/>
                <a:cs typeface="+mn-cs"/>
              </a:rPr>
              <a:t>: Welcome to the Genome Solver Project.  My name is Anne Rosenwald and I’m a professor of biology at Georgetown University.  This slide deck discusses rationale for the project. Our overall aim is to engage biology faculty in basic bioinformatics, teaching some of the online tools available for doing authentic research in this area with students.  What we hope to convince of with this series of 6 short </a:t>
            </a:r>
            <a:r>
              <a:rPr lang="en-US" sz="1200" kern="1200" dirty="0" err="1" smtClean="0">
                <a:solidFill>
                  <a:schemeClr val="tx1"/>
                </a:solidFill>
                <a:effectLst/>
                <a:latin typeface="+mn-lt"/>
                <a:ea typeface="+mn-ea"/>
                <a:cs typeface="+mn-cs"/>
              </a:rPr>
              <a:t>powerpoint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slidedecks</a:t>
            </a:r>
            <a:r>
              <a:rPr lang="en-US" sz="1200" kern="1200" dirty="0" smtClean="0">
                <a:solidFill>
                  <a:schemeClr val="tx1"/>
                </a:solidFill>
                <a:effectLst/>
                <a:latin typeface="+mn-lt"/>
                <a:ea typeface="+mn-ea"/>
                <a:cs typeface="+mn-cs"/>
              </a:rPr>
              <a:t> and associated exercises is that the bioinformatics tools are easy to find and use, the DNA sequence data are freely available, so hopefully you will think about incorporating some aspects of bioinformatics in your classes.  </a:t>
            </a:r>
          </a:p>
          <a:p>
            <a:endParaRPr lang="en-US" dirty="0"/>
          </a:p>
        </p:txBody>
      </p:sp>
      <p:sp>
        <p:nvSpPr>
          <p:cNvPr id="4" name="Slide Number Placeholder 3"/>
          <p:cNvSpPr>
            <a:spLocks noGrp="1"/>
          </p:cNvSpPr>
          <p:nvPr>
            <p:ph type="sldNum" sz="quarter" idx="10"/>
          </p:nvPr>
        </p:nvSpPr>
        <p:spPr/>
        <p:txBody>
          <a:bodyPr/>
          <a:lstStyle/>
          <a:p>
            <a:fld id="{3B85AFF8-B418-49FB-AE9F-48E886C74299}" type="slidenum">
              <a:rPr lang="en-US" smtClean="0"/>
              <a:pPr/>
              <a:t>1</a:t>
            </a:fld>
            <a:endParaRPr lang="en-US"/>
          </a:p>
        </p:txBody>
      </p:sp>
    </p:spTree>
    <p:extLst>
      <p:ext uri="{BB962C8B-B14F-4D97-AF65-F5344CB8AC3E}">
        <p14:creationId xmlns:p14="http://schemas.microsoft.com/office/powerpoint/2010/main" val="3283140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Slide 2: </a:t>
            </a:r>
            <a:r>
              <a:rPr lang="en-US" sz="1200" kern="1200" dirty="0" smtClean="0">
                <a:solidFill>
                  <a:schemeClr val="tx1"/>
                </a:solidFill>
                <a:effectLst/>
                <a:latin typeface="+mn-lt"/>
                <a:ea typeface="+mn-ea"/>
                <a:cs typeface="+mn-cs"/>
              </a:rPr>
              <a:t>The Genome Solver project has been funded by the National Science Foundation for  6 years now.  The project was initially developed by me and then post-doctoral fellow </a:t>
            </a:r>
            <a:r>
              <a:rPr lang="en-US" sz="1200" kern="1200" dirty="0" err="1" smtClean="0">
                <a:solidFill>
                  <a:schemeClr val="tx1"/>
                </a:solidFill>
                <a:effectLst/>
                <a:latin typeface="+mn-lt"/>
                <a:ea typeface="+mn-ea"/>
                <a:cs typeface="+mn-cs"/>
              </a:rPr>
              <a:t>Gaurav</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Arora</a:t>
            </a:r>
            <a:r>
              <a:rPr lang="en-US" sz="1200" kern="1200" dirty="0" smtClean="0">
                <a:solidFill>
                  <a:schemeClr val="tx1"/>
                </a:solidFill>
                <a:effectLst/>
                <a:latin typeface="+mn-lt"/>
                <a:ea typeface="+mn-ea"/>
                <a:cs typeface="+mn-cs"/>
              </a:rPr>
              <a:t>, now at Gallaudet University, and continued with the next post-doctoral fellow </a:t>
            </a:r>
            <a:r>
              <a:rPr lang="en-US" sz="1200" kern="1200" dirty="0" err="1" smtClean="0">
                <a:solidFill>
                  <a:schemeClr val="tx1"/>
                </a:solidFill>
                <a:effectLst/>
                <a:latin typeface="+mn-lt"/>
                <a:ea typeface="+mn-ea"/>
                <a:cs typeface="+mn-cs"/>
              </a:rPr>
              <a:t>Vinayak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Mathur</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now at Cabrini College.  </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Up until the summer of 2017, we conducted workshops for faculty at different colleges and universities around the country.  Now that the funding is coming to an end, we have made the current workshop materials available so that others can learn, too.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B85AFF8-B418-49FB-AE9F-48E886C7429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kern="1200" dirty="0" smtClean="0">
                <a:solidFill>
                  <a:schemeClr val="tx1"/>
                </a:solidFill>
                <a:effectLst/>
                <a:latin typeface="+mn-lt"/>
                <a:ea typeface="+mn-ea"/>
                <a:cs typeface="+mn-cs"/>
              </a:rPr>
              <a:t>Slide 3</a:t>
            </a:r>
            <a:r>
              <a:rPr lang="en-US" sz="1200" kern="1200" dirty="0" smtClean="0">
                <a:solidFill>
                  <a:schemeClr val="tx1"/>
                </a:solidFill>
                <a:effectLst/>
                <a:latin typeface="+mn-lt"/>
                <a:ea typeface="+mn-ea"/>
                <a:cs typeface="+mn-cs"/>
              </a:rPr>
              <a:t>: The impetus for the Genome Solver Project came initially from the Human </a:t>
            </a:r>
            <a:r>
              <a:rPr lang="en-US" sz="1200" kern="1200" dirty="0" err="1" smtClean="0">
                <a:solidFill>
                  <a:schemeClr val="tx1"/>
                </a:solidFill>
                <a:effectLst/>
                <a:latin typeface="+mn-lt"/>
                <a:ea typeface="+mn-ea"/>
                <a:cs typeface="+mn-cs"/>
              </a:rPr>
              <a:t>Microbiome</a:t>
            </a:r>
            <a:r>
              <a:rPr lang="en-US" sz="1200" kern="1200" dirty="0" smtClean="0">
                <a:solidFill>
                  <a:schemeClr val="tx1"/>
                </a:solidFill>
                <a:effectLst/>
                <a:latin typeface="+mn-lt"/>
                <a:ea typeface="+mn-ea"/>
                <a:cs typeface="+mn-cs"/>
              </a:rPr>
              <a:t> Project an effort funded by the NIH to understand the ecology of microbes that live in and on us. There is a wealth of DNA sequence available - there are about 45,000 sequenced bacterial genomes available now. If we assume that each genome is the same size as </a:t>
            </a:r>
            <a:r>
              <a:rPr lang="en-US" sz="1200" kern="1200" dirty="0" err="1" smtClean="0">
                <a:solidFill>
                  <a:schemeClr val="tx1"/>
                </a:solidFill>
                <a:effectLst/>
                <a:latin typeface="+mn-lt"/>
                <a:ea typeface="+mn-ea"/>
                <a:cs typeface="+mn-cs"/>
              </a:rPr>
              <a:t>E.coli</a:t>
            </a:r>
            <a:r>
              <a:rPr lang="en-US" sz="1200" kern="1200" dirty="0" smtClean="0">
                <a:solidFill>
                  <a:schemeClr val="tx1"/>
                </a:solidFill>
                <a:effectLst/>
                <a:latin typeface="+mn-lt"/>
                <a:ea typeface="+mn-ea"/>
                <a:cs typeface="+mn-cs"/>
              </a:rPr>
              <a:t>, which is a rough approximation, there are gigabytes of data available for the students to play with. Much of this has only been annotated by machine - meaning that a computer program has looked at it and predicted genes but a lot can be learned by looking at it more deeply and comparing sequences among different organisms.  In addition, there are collections of 16S </a:t>
            </a:r>
            <a:r>
              <a:rPr lang="en-US" sz="1200" kern="1200" dirty="0" err="1" smtClean="0">
                <a:solidFill>
                  <a:schemeClr val="tx1"/>
                </a:solidFill>
                <a:effectLst/>
                <a:latin typeface="+mn-lt"/>
                <a:ea typeface="+mn-ea"/>
                <a:cs typeface="+mn-cs"/>
              </a:rPr>
              <a:t>rRNA</a:t>
            </a:r>
            <a:r>
              <a:rPr lang="en-US" sz="1200" kern="1200" dirty="0" smtClean="0">
                <a:solidFill>
                  <a:schemeClr val="tx1"/>
                </a:solidFill>
                <a:effectLst/>
                <a:latin typeface="+mn-lt"/>
                <a:ea typeface="+mn-ea"/>
                <a:cs typeface="+mn-cs"/>
              </a:rPr>
              <a:t> sequences available, describing population structure of bacteria in different environments.  We won’t talk much about this kind of analysis but that information is also available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What we are going to talk about in this series of short videos is how you can do comparative genomics using these freely available data -  your students can look at these data and make inferences about the function of interesting genes and how they vary over the course of evolution. I’ll introduce some published projects done in my lab with undergraduate authors. So we hope to encourage you to use some of these simple tools available on the internet and you too can get publishable work out of it in a way that is good for your CV and your students.</a:t>
            </a:r>
          </a:p>
          <a:p>
            <a:r>
              <a:rPr lang="en-US" sz="1200" kern="1200" dirty="0" smtClean="0">
                <a:solidFill>
                  <a:schemeClr val="tx1"/>
                </a:solidFill>
                <a:effectLst/>
                <a:latin typeface="+mn-lt"/>
                <a:ea typeface="+mn-ea"/>
                <a:cs typeface="+mn-cs"/>
              </a:rPr>
              <a:t>This graphic shows some of the data that has come out of the human </a:t>
            </a:r>
            <a:r>
              <a:rPr lang="en-US" sz="1200" kern="1200" dirty="0" err="1" smtClean="0">
                <a:solidFill>
                  <a:schemeClr val="tx1"/>
                </a:solidFill>
                <a:effectLst/>
                <a:latin typeface="+mn-lt"/>
                <a:ea typeface="+mn-ea"/>
                <a:cs typeface="+mn-cs"/>
              </a:rPr>
              <a:t>microbiome</a:t>
            </a:r>
            <a:r>
              <a:rPr lang="en-US" sz="1200" kern="1200" dirty="0" smtClean="0">
                <a:solidFill>
                  <a:schemeClr val="tx1"/>
                </a:solidFill>
                <a:effectLst/>
                <a:latin typeface="+mn-lt"/>
                <a:ea typeface="+mn-ea"/>
                <a:cs typeface="+mn-cs"/>
              </a:rPr>
              <a:t> project.  In 2012 there were  two anchor papers that came out in Nature, and a set of 14 other papers that came out in a variety of different journals. The message was that different parts of your body have different microbes associated with them so there are these different ecological niches. A lot of the students come to college thinking about medical school, and the </a:t>
            </a:r>
            <a:r>
              <a:rPr lang="en-US" sz="1200" kern="1200" dirty="0" err="1" smtClean="0">
                <a:solidFill>
                  <a:schemeClr val="tx1"/>
                </a:solidFill>
                <a:effectLst/>
                <a:latin typeface="+mn-lt"/>
                <a:ea typeface="+mn-ea"/>
                <a:cs typeface="+mn-cs"/>
              </a:rPr>
              <a:t>microbiome</a:t>
            </a:r>
            <a:r>
              <a:rPr lang="en-US" sz="1200" kern="1200" dirty="0" smtClean="0">
                <a:solidFill>
                  <a:schemeClr val="tx1"/>
                </a:solidFill>
                <a:effectLst/>
                <a:latin typeface="+mn-lt"/>
                <a:ea typeface="+mn-ea"/>
                <a:cs typeface="+mn-cs"/>
              </a:rPr>
              <a:t> studies are a way to sneak some ecology into the curriculum. Each body part has a different </a:t>
            </a:r>
            <a:r>
              <a:rPr lang="en-US" sz="1200" kern="1200" dirty="0" err="1" smtClean="0">
                <a:solidFill>
                  <a:schemeClr val="tx1"/>
                </a:solidFill>
                <a:effectLst/>
                <a:latin typeface="+mn-lt"/>
                <a:ea typeface="+mn-ea"/>
                <a:cs typeface="+mn-cs"/>
              </a:rPr>
              <a:t>microbiome</a:t>
            </a:r>
            <a:r>
              <a:rPr lang="en-US" sz="1200" kern="1200" dirty="0" smtClean="0">
                <a:solidFill>
                  <a:schemeClr val="tx1"/>
                </a:solidFill>
                <a:effectLst/>
                <a:latin typeface="+mn-lt"/>
                <a:ea typeface="+mn-ea"/>
                <a:cs typeface="+mn-cs"/>
              </a:rPr>
              <a:t> so this is a great hook to get students to start thinking about ecology a little bit.</a:t>
            </a:r>
          </a:p>
          <a:p>
            <a:endParaRPr lang="en-US" dirty="0"/>
          </a:p>
        </p:txBody>
      </p:sp>
      <p:sp>
        <p:nvSpPr>
          <p:cNvPr id="4" name="Slide Number Placeholder 3"/>
          <p:cNvSpPr>
            <a:spLocks noGrp="1"/>
          </p:cNvSpPr>
          <p:nvPr>
            <p:ph type="sldNum" sz="quarter" idx="10"/>
          </p:nvPr>
        </p:nvSpPr>
        <p:spPr/>
        <p:txBody>
          <a:bodyPr/>
          <a:lstStyle/>
          <a:p>
            <a:fld id="{3B85AFF8-B418-49FB-AE9F-48E886C74299}" type="slidenum">
              <a:rPr lang="en-US" smtClean="0"/>
              <a:pPr/>
              <a:t>3</a:t>
            </a:fld>
            <a:endParaRPr lang="en-US"/>
          </a:p>
        </p:txBody>
      </p:sp>
    </p:spTree>
    <p:extLst>
      <p:ext uri="{BB962C8B-B14F-4D97-AF65-F5344CB8AC3E}">
        <p14:creationId xmlns:p14="http://schemas.microsoft.com/office/powerpoint/2010/main" val="2675843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4</a:t>
            </a:r>
            <a:r>
              <a:rPr lang="en-US" sz="1200" kern="1200" dirty="0" smtClean="0">
                <a:solidFill>
                  <a:schemeClr val="tx1"/>
                </a:solidFill>
                <a:effectLst/>
                <a:latin typeface="+mn-lt"/>
                <a:ea typeface="+mn-ea"/>
                <a:cs typeface="+mn-cs"/>
              </a:rPr>
              <a:t>: Here is our idea: We have this data fire-hose and this fire-hose presents an opportunity. There are more data there than </a:t>
            </a:r>
            <a:r>
              <a:rPr lang="en-US" sz="1200" kern="1200" dirty="0" err="1" smtClean="0">
                <a:solidFill>
                  <a:schemeClr val="tx1"/>
                </a:solidFill>
                <a:effectLst/>
                <a:latin typeface="+mn-lt"/>
                <a:ea typeface="+mn-ea"/>
                <a:cs typeface="+mn-cs"/>
              </a:rPr>
              <a:t>bioinformaticians</a:t>
            </a:r>
            <a:r>
              <a:rPr lang="en-US" sz="1200" kern="1200" dirty="0" smtClean="0">
                <a:solidFill>
                  <a:schemeClr val="tx1"/>
                </a:solidFill>
                <a:effectLst/>
                <a:latin typeface="+mn-lt"/>
                <a:ea typeface="+mn-ea"/>
                <a:cs typeface="+mn-cs"/>
              </a:rPr>
              <a:t> are really looking at. This allows students to get involved in genuine research projects and they can learn some tools at the intersection of biology, math, computer science and statistics. They can develop hypotheses based on the genome information. Some of the work we have done uses these hypotheses to test predictions in the wet lab. Overall we believe this is a win for everybody: </a:t>
            </a:r>
            <a:r>
              <a:rPr lang="en-US" sz="1200" kern="1200" dirty="0" err="1" smtClean="0">
                <a:solidFill>
                  <a:schemeClr val="tx1"/>
                </a:solidFill>
                <a:effectLst/>
                <a:latin typeface="+mn-lt"/>
                <a:ea typeface="+mn-ea"/>
                <a:cs typeface="+mn-cs"/>
              </a:rPr>
              <a:t>bioinformaticians</a:t>
            </a:r>
            <a:r>
              <a:rPr lang="en-US" sz="1200" kern="1200" dirty="0" smtClean="0">
                <a:solidFill>
                  <a:schemeClr val="tx1"/>
                </a:solidFill>
                <a:effectLst/>
                <a:latin typeface="+mn-lt"/>
                <a:ea typeface="+mn-ea"/>
                <a:cs typeface="+mn-cs"/>
              </a:rPr>
              <a:t>, students and faculty because there are data that anyone can look at and we can find out new interesting things about biology, expanding what we know about life processes. </a:t>
            </a:r>
          </a:p>
          <a:p>
            <a:endParaRPr lang="en-US" dirty="0"/>
          </a:p>
        </p:txBody>
      </p:sp>
      <p:sp>
        <p:nvSpPr>
          <p:cNvPr id="4" name="Slide Number Placeholder 3"/>
          <p:cNvSpPr>
            <a:spLocks noGrp="1"/>
          </p:cNvSpPr>
          <p:nvPr>
            <p:ph type="sldNum" sz="quarter" idx="10"/>
          </p:nvPr>
        </p:nvSpPr>
        <p:spPr/>
        <p:txBody>
          <a:bodyPr/>
          <a:lstStyle/>
          <a:p>
            <a:fld id="{3B85AFF8-B418-49FB-AE9F-48E886C74299}" type="slidenum">
              <a:rPr lang="en-US" smtClean="0"/>
              <a:pPr/>
              <a:t>4</a:t>
            </a:fld>
            <a:endParaRPr lang="en-US"/>
          </a:p>
        </p:txBody>
      </p:sp>
    </p:spTree>
    <p:extLst>
      <p:ext uri="{BB962C8B-B14F-4D97-AF65-F5344CB8AC3E}">
        <p14:creationId xmlns:p14="http://schemas.microsoft.com/office/powerpoint/2010/main" val="42633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Slide 5</a:t>
            </a:r>
            <a:r>
              <a:rPr lang="en-US" sz="1200" kern="1200" dirty="0" smtClean="0">
                <a:solidFill>
                  <a:schemeClr val="tx1"/>
                </a:solidFill>
                <a:effectLst/>
                <a:latin typeface="+mn-lt"/>
                <a:ea typeface="+mn-ea"/>
                <a:cs typeface="+mn-cs"/>
              </a:rPr>
              <a:t>: Our learning goals for you are: to gain some facility with the tools that we will talk about today. It is important to preface this by saying that the tools that we are going to show you are not the only tools that are available, these are the ones we like and we think they are easy for the students to use. There are many different ways to do different things. We would like you to become familiar with our website : </a:t>
            </a:r>
            <a:r>
              <a:rPr lang="en-US" sz="1200" kern="1200" dirty="0" err="1" smtClean="0">
                <a:solidFill>
                  <a:schemeClr val="tx1"/>
                </a:solidFill>
                <a:effectLst/>
                <a:latin typeface="+mn-lt"/>
                <a:ea typeface="+mn-ea"/>
                <a:cs typeface="+mn-cs"/>
              </a:rPr>
              <a:t>genomesolver.qubeshub.org</a:t>
            </a:r>
            <a:r>
              <a:rPr lang="en-US" sz="1200" kern="1200" dirty="0" smtClean="0">
                <a:solidFill>
                  <a:schemeClr val="tx1"/>
                </a:solidFill>
                <a:effectLst/>
                <a:latin typeface="+mn-lt"/>
                <a:ea typeface="+mn-ea"/>
                <a:cs typeface="+mn-cs"/>
              </a:rPr>
              <a:t>. We hope you can connect your curricular needs with your research needs. In the last video in the series we will talk about our community science project.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85AFF8-B418-49FB-AE9F-48E886C7429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smtClean="0">
                <a:solidFill>
                  <a:schemeClr val="tx1"/>
                </a:solidFill>
                <a:effectLst/>
                <a:latin typeface="+mn-lt"/>
                <a:ea typeface="+mn-ea"/>
                <a:cs typeface="+mn-cs"/>
              </a:rPr>
              <a:t>Slide 6:  </a:t>
            </a:r>
            <a:r>
              <a:rPr lang="en-US" sz="1200" kern="1200" smtClean="0">
                <a:solidFill>
                  <a:schemeClr val="tx1"/>
                </a:solidFill>
                <a:effectLst/>
                <a:latin typeface="+mn-lt"/>
                <a:ea typeface="+mn-ea"/>
                <a:cs typeface="+mn-cs"/>
              </a:rPr>
              <a:t>For </a:t>
            </a:r>
            <a:r>
              <a:rPr lang="en-US" sz="1200" kern="1200" dirty="0" smtClean="0">
                <a:solidFill>
                  <a:schemeClr val="tx1"/>
                </a:solidFill>
                <a:effectLst/>
                <a:latin typeface="+mn-lt"/>
                <a:ea typeface="+mn-ea"/>
                <a:cs typeface="+mn-cs"/>
              </a:rPr>
              <a:t>each of the subsequent sets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except for part VI, there is an associated exercise to practice the tools introduced.  These are available on </a:t>
            </a:r>
            <a:r>
              <a:rPr lang="en-US" sz="1200" kern="1200" dirty="0" err="1" smtClean="0">
                <a:solidFill>
                  <a:schemeClr val="tx1"/>
                </a:solidFill>
                <a:effectLst/>
                <a:latin typeface="+mn-lt"/>
                <a:ea typeface="+mn-ea"/>
                <a:cs typeface="+mn-cs"/>
              </a:rPr>
              <a:t>genomesolver.qubeshub.org</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B85AFF8-B418-49FB-AE9F-48E886C74299}" type="slidenum">
              <a:rPr lang="en-US" smtClean="0"/>
              <a:pPr/>
              <a:t>6</a:t>
            </a:fld>
            <a:endParaRPr lang="en-US"/>
          </a:p>
        </p:txBody>
      </p:sp>
    </p:spTree>
    <p:extLst>
      <p:ext uri="{BB962C8B-B14F-4D97-AF65-F5344CB8AC3E}">
        <p14:creationId xmlns:p14="http://schemas.microsoft.com/office/powerpoint/2010/main" val="2719340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7</a:t>
            </a:r>
            <a:r>
              <a:rPr lang="en-US" sz="1200" kern="1200" dirty="0" smtClean="0">
                <a:solidFill>
                  <a:schemeClr val="tx1"/>
                </a:solidFill>
                <a:effectLst/>
                <a:latin typeface="+mn-lt"/>
                <a:ea typeface="+mn-ea"/>
                <a:cs typeface="+mn-cs"/>
              </a:rPr>
              <a:t>: What we are going to do in this series is replicate what we did in a paper published back in 2014. This will introduce the idea of the community science project which we’ll discuss in more detail in Part VI. Brad, Theo, and Alex are former undergraduates who are authors on this paper. In a class that </a:t>
            </a:r>
            <a:r>
              <a:rPr lang="en-US" sz="1200" kern="1200" dirty="0" err="1" smtClean="0">
                <a:solidFill>
                  <a:schemeClr val="tx1"/>
                </a:solidFill>
                <a:effectLst/>
                <a:latin typeface="+mn-lt"/>
                <a:ea typeface="+mn-ea"/>
                <a:cs typeface="+mn-cs"/>
              </a:rPr>
              <a:t>Gaurav</a:t>
            </a:r>
            <a:r>
              <a:rPr lang="en-US" sz="1200" kern="1200" dirty="0" smtClean="0">
                <a:solidFill>
                  <a:schemeClr val="tx1"/>
                </a:solidFill>
                <a:effectLst/>
                <a:latin typeface="+mn-lt"/>
                <a:ea typeface="+mn-ea"/>
                <a:cs typeface="+mn-cs"/>
              </a:rPr>
              <a:t> and I taught in the Spring of 2012, Theo found an instance of a bacteriophage gene embedded in a bacterial genome. It turns out that there are a lot of phage genes in many bacterial genomes - this forms the basis of the community science project - identifying </a:t>
            </a:r>
            <a:r>
              <a:rPr lang="en-US" sz="1200" kern="1200" dirty="0" err="1" smtClean="0">
                <a:solidFill>
                  <a:schemeClr val="tx1"/>
                </a:solidFill>
                <a:effectLst/>
                <a:latin typeface="+mn-lt"/>
                <a:ea typeface="+mn-ea"/>
                <a:cs typeface="+mn-cs"/>
              </a:rPr>
              <a:t>orthologs</a:t>
            </a:r>
            <a:r>
              <a:rPr lang="en-US" sz="1200" kern="1200" dirty="0" smtClean="0">
                <a:solidFill>
                  <a:schemeClr val="tx1"/>
                </a:solidFill>
                <a:effectLst/>
                <a:latin typeface="+mn-lt"/>
                <a:ea typeface="+mn-ea"/>
                <a:cs typeface="+mn-cs"/>
              </a:rPr>
              <a:t> of phage genes in bacteria. So what we will do is learn how to find genes, learn how to find the </a:t>
            </a:r>
            <a:r>
              <a:rPr lang="en-US" sz="1200" kern="1200" dirty="0" err="1" smtClean="0">
                <a:solidFill>
                  <a:schemeClr val="tx1"/>
                </a:solidFill>
                <a:effectLst/>
                <a:latin typeface="+mn-lt"/>
                <a:ea typeface="+mn-ea"/>
                <a:cs typeface="+mn-cs"/>
              </a:rPr>
              <a:t>orthologs</a:t>
            </a:r>
            <a:r>
              <a:rPr lang="en-US" sz="1200" kern="1200" dirty="0" smtClean="0">
                <a:solidFill>
                  <a:schemeClr val="tx1"/>
                </a:solidFill>
                <a:effectLst/>
                <a:latin typeface="+mn-lt"/>
                <a:ea typeface="+mn-ea"/>
                <a:cs typeface="+mn-cs"/>
              </a:rPr>
              <a:t> of those genes in other species or other bacteriophages.  Then we will do an alignment and create phylogenetic trees.</a:t>
            </a:r>
          </a:p>
          <a:p>
            <a:endParaRPr lang="en-US" dirty="0"/>
          </a:p>
        </p:txBody>
      </p:sp>
      <p:sp>
        <p:nvSpPr>
          <p:cNvPr id="4" name="Slide Number Placeholder 3"/>
          <p:cNvSpPr>
            <a:spLocks noGrp="1"/>
          </p:cNvSpPr>
          <p:nvPr>
            <p:ph type="sldNum" sz="quarter" idx="10"/>
          </p:nvPr>
        </p:nvSpPr>
        <p:spPr/>
        <p:txBody>
          <a:bodyPr/>
          <a:lstStyle/>
          <a:p>
            <a:fld id="{3B85AFF8-B418-49FB-AE9F-48E886C74299}" type="slidenum">
              <a:rPr lang="en-US" smtClean="0"/>
              <a:pPr/>
              <a:t>7</a:t>
            </a:fld>
            <a:endParaRPr lang="en-US"/>
          </a:p>
        </p:txBody>
      </p:sp>
    </p:spTree>
    <p:extLst>
      <p:ext uri="{BB962C8B-B14F-4D97-AF65-F5344CB8AC3E}">
        <p14:creationId xmlns:p14="http://schemas.microsoft.com/office/powerpoint/2010/main" val="2386897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8</a:t>
            </a:r>
            <a:r>
              <a:rPr lang="en-US" sz="1200" kern="1200" dirty="0" smtClean="0">
                <a:solidFill>
                  <a:schemeClr val="tx1"/>
                </a:solidFill>
                <a:effectLst/>
                <a:latin typeface="+mn-lt"/>
                <a:ea typeface="+mn-ea"/>
                <a:cs typeface="+mn-cs"/>
              </a:rPr>
              <a:t>: Our big scientific question is what are these phage genes doing in bacteria. For many of these bacteria, we can’t grow them in the laboratory and even if we could, there might not be a genetic system available.  Therefore, bioinformatics is our only way to investigate this interesting phenomenon.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 begin, please learn about Databases with the 2nd slide deck in the series – Part </a:t>
            </a:r>
            <a:r>
              <a:rPr lang="en-US" sz="1200" kern="1200" smtClean="0">
                <a:solidFill>
                  <a:schemeClr val="tx1"/>
                </a:solidFill>
                <a:effectLst/>
                <a:latin typeface="+mn-lt"/>
                <a:ea typeface="+mn-ea"/>
                <a:cs typeface="+mn-cs"/>
              </a:rPr>
              <a:t>II Databases.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B85AFF8-B418-49FB-AE9F-48E886C74299}" type="slidenum">
              <a:rPr lang="en-US" smtClean="0"/>
              <a:pPr/>
              <a:t>8</a:t>
            </a:fld>
            <a:endParaRPr lang="en-US"/>
          </a:p>
        </p:txBody>
      </p:sp>
    </p:spTree>
    <p:extLst>
      <p:ext uri="{BB962C8B-B14F-4D97-AF65-F5344CB8AC3E}">
        <p14:creationId xmlns:p14="http://schemas.microsoft.com/office/powerpoint/2010/main" val="709743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0191"/>
            <a:ext cx="7772400" cy="720561"/>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5514740"/>
            <a:ext cx="6400800" cy="85907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14A7A21-1469-A449-8320-273C7BEAAB42}" type="datetimeFigureOut">
              <a:rPr lang="en-US" smtClean="0"/>
              <a:pPr/>
              <a:t>6/22/18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BCEB0-E835-C749-B034-05937ADC5043}" type="slidenum">
              <a:rPr lang="en-US" smtClean="0"/>
              <a:pPr/>
              <a:t>‹#›</a:t>
            </a:fld>
            <a:endParaRPr lang="en-US"/>
          </a:p>
        </p:txBody>
      </p:sp>
    </p:spTree>
    <p:extLst>
      <p:ext uri="{BB962C8B-B14F-4D97-AF65-F5344CB8AC3E}">
        <p14:creationId xmlns:p14="http://schemas.microsoft.com/office/powerpoint/2010/main" val="3385027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A7A21-1469-A449-8320-273C7BEAAB42}" type="datetimeFigureOut">
              <a:rPr lang="en-US" smtClean="0"/>
              <a:pPr/>
              <a:t>6/22/18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BCEB0-E835-C749-B034-05937ADC5043}" type="slidenum">
              <a:rPr lang="en-US" smtClean="0"/>
              <a:pPr/>
              <a:t>‹#›</a:t>
            </a:fld>
            <a:endParaRPr lang="en-US"/>
          </a:p>
        </p:txBody>
      </p:sp>
    </p:spTree>
    <p:extLst>
      <p:ext uri="{BB962C8B-B14F-4D97-AF65-F5344CB8AC3E}">
        <p14:creationId xmlns:p14="http://schemas.microsoft.com/office/powerpoint/2010/main" val="767415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A7A21-1469-A449-8320-273C7BEAAB42}" type="datetimeFigureOut">
              <a:rPr lang="en-US" smtClean="0"/>
              <a:pPr/>
              <a:t>6/22/18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BCEB0-E835-C749-B034-05937ADC5043}" type="slidenum">
              <a:rPr lang="en-US" smtClean="0"/>
              <a:pPr/>
              <a:t>‹#›</a:t>
            </a:fld>
            <a:endParaRPr lang="en-US"/>
          </a:p>
        </p:txBody>
      </p:sp>
    </p:spTree>
    <p:extLst>
      <p:ext uri="{BB962C8B-B14F-4D97-AF65-F5344CB8AC3E}">
        <p14:creationId xmlns:p14="http://schemas.microsoft.com/office/powerpoint/2010/main" val="1338918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A7A21-1469-A449-8320-273C7BEAAB42}" type="datetimeFigureOut">
              <a:rPr lang="en-US" smtClean="0"/>
              <a:pPr/>
              <a:t>6/22/18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BCEB0-E835-C749-B034-05937ADC5043}" type="slidenum">
              <a:rPr lang="en-US" smtClean="0"/>
              <a:pPr/>
              <a:t>‹#›</a:t>
            </a:fld>
            <a:endParaRPr lang="en-US"/>
          </a:p>
        </p:txBody>
      </p:sp>
      <p:pic>
        <p:nvPicPr>
          <p:cNvPr id="7" name="Picture 6" descr="gs-logo.png"/>
          <p:cNvPicPr>
            <a:picLocks noChangeAspect="1"/>
          </p:cNvPicPr>
          <p:nvPr userDrawn="1"/>
        </p:nvPicPr>
        <p:blipFill>
          <a:blip r:embed="rId2"/>
          <a:stretch>
            <a:fillRect/>
          </a:stretch>
        </p:blipFill>
        <p:spPr>
          <a:xfrm>
            <a:off x="6381140" y="5371772"/>
            <a:ext cx="2762859" cy="1486228"/>
          </a:xfrm>
          <a:prstGeom prst="rect">
            <a:avLst/>
          </a:prstGeom>
        </p:spPr>
      </p:pic>
    </p:spTree>
    <p:extLst>
      <p:ext uri="{BB962C8B-B14F-4D97-AF65-F5344CB8AC3E}">
        <p14:creationId xmlns:p14="http://schemas.microsoft.com/office/powerpoint/2010/main" val="356595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4124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4A7A21-1469-A449-8320-273C7BEAAB42}" type="datetimeFigureOut">
              <a:rPr lang="en-US" smtClean="0"/>
              <a:pPr/>
              <a:t>6/22/18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3BCEB0-E835-C749-B034-05937ADC5043}" type="slidenum">
              <a:rPr lang="en-US" smtClean="0"/>
              <a:pPr/>
              <a:t>‹#›</a:t>
            </a:fld>
            <a:endParaRPr lang="en-US"/>
          </a:p>
        </p:txBody>
      </p:sp>
      <p:pic>
        <p:nvPicPr>
          <p:cNvPr id="9" name="Picture 8" descr="gs-logo.png"/>
          <p:cNvPicPr>
            <a:picLocks noChangeAspect="1"/>
          </p:cNvPicPr>
          <p:nvPr userDrawn="1"/>
        </p:nvPicPr>
        <p:blipFill>
          <a:blip r:embed="rId2"/>
          <a:stretch>
            <a:fillRect/>
          </a:stretch>
        </p:blipFill>
        <p:spPr>
          <a:xfrm>
            <a:off x="6381140" y="5371772"/>
            <a:ext cx="2762859" cy="1486228"/>
          </a:xfrm>
          <a:prstGeom prst="rect">
            <a:avLst/>
          </a:prstGeom>
        </p:spPr>
      </p:pic>
    </p:spTree>
    <p:extLst>
      <p:ext uri="{BB962C8B-B14F-4D97-AF65-F5344CB8AC3E}">
        <p14:creationId xmlns:p14="http://schemas.microsoft.com/office/powerpoint/2010/main" val="3128993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4A7A21-1469-A449-8320-273C7BEAAB42}" type="datetimeFigureOut">
              <a:rPr lang="en-US" smtClean="0"/>
              <a:pPr/>
              <a:t>6/22/18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3BCEB0-E835-C749-B034-05937ADC5043}" type="slidenum">
              <a:rPr lang="en-US" smtClean="0"/>
              <a:pPr/>
              <a:t>‹#›</a:t>
            </a:fld>
            <a:endParaRPr lang="en-US"/>
          </a:p>
        </p:txBody>
      </p:sp>
      <p:pic>
        <p:nvPicPr>
          <p:cNvPr id="11" name="Picture 10" descr="gs-logo.png"/>
          <p:cNvPicPr>
            <a:picLocks noChangeAspect="1"/>
          </p:cNvPicPr>
          <p:nvPr userDrawn="1"/>
        </p:nvPicPr>
        <p:blipFill>
          <a:blip r:embed="rId2"/>
          <a:stretch>
            <a:fillRect/>
          </a:stretch>
        </p:blipFill>
        <p:spPr>
          <a:xfrm>
            <a:off x="6381140" y="5371772"/>
            <a:ext cx="2762859" cy="1486228"/>
          </a:xfrm>
          <a:prstGeom prst="rect">
            <a:avLst/>
          </a:prstGeom>
        </p:spPr>
      </p:pic>
    </p:spTree>
    <p:extLst>
      <p:ext uri="{BB962C8B-B14F-4D97-AF65-F5344CB8AC3E}">
        <p14:creationId xmlns:p14="http://schemas.microsoft.com/office/powerpoint/2010/main" val="2063091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4A7A21-1469-A449-8320-273C7BEAAB42}" type="datetimeFigureOut">
              <a:rPr lang="en-US" smtClean="0"/>
              <a:pPr/>
              <a:t>6/22/18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3BCEB0-E835-C749-B034-05937ADC5043}" type="slidenum">
              <a:rPr lang="en-US" smtClean="0"/>
              <a:pPr/>
              <a:t>‹#›</a:t>
            </a:fld>
            <a:endParaRPr lang="en-US"/>
          </a:p>
        </p:txBody>
      </p:sp>
      <p:pic>
        <p:nvPicPr>
          <p:cNvPr id="7" name="Picture 6" descr="gs-logo.png"/>
          <p:cNvPicPr>
            <a:picLocks noChangeAspect="1"/>
          </p:cNvPicPr>
          <p:nvPr userDrawn="1"/>
        </p:nvPicPr>
        <p:blipFill>
          <a:blip r:embed="rId2"/>
          <a:stretch>
            <a:fillRect/>
          </a:stretch>
        </p:blipFill>
        <p:spPr>
          <a:xfrm>
            <a:off x="6381140" y="5371772"/>
            <a:ext cx="2762859" cy="1486228"/>
          </a:xfrm>
          <a:prstGeom prst="rect">
            <a:avLst/>
          </a:prstGeom>
        </p:spPr>
      </p:pic>
    </p:spTree>
    <p:extLst>
      <p:ext uri="{BB962C8B-B14F-4D97-AF65-F5344CB8AC3E}">
        <p14:creationId xmlns:p14="http://schemas.microsoft.com/office/powerpoint/2010/main" val="3352167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4A7A21-1469-A449-8320-273C7BEAAB42}" type="datetimeFigureOut">
              <a:rPr lang="en-US" smtClean="0"/>
              <a:pPr/>
              <a:t>6/22/18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3BCEB0-E835-C749-B034-05937ADC5043}" type="slidenum">
              <a:rPr lang="en-US" smtClean="0"/>
              <a:pPr/>
              <a:t>‹#›</a:t>
            </a:fld>
            <a:endParaRPr lang="en-US"/>
          </a:p>
        </p:txBody>
      </p:sp>
      <p:pic>
        <p:nvPicPr>
          <p:cNvPr id="6" name="Picture 5" descr="gs-logo.png"/>
          <p:cNvPicPr>
            <a:picLocks noChangeAspect="1"/>
          </p:cNvPicPr>
          <p:nvPr userDrawn="1"/>
        </p:nvPicPr>
        <p:blipFill>
          <a:blip r:embed="rId2"/>
          <a:stretch>
            <a:fillRect/>
          </a:stretch>
        </p:blipFill>
        <p:spPr>
          <a:xfrm>
            <a:off x="6381140" y="5371772"/>
            <a:ext cx="2762859" cy="1486228"/>
          </a:xfrm>
          <a:prstGeom prst="rect">
            <a:avLst/>
          </a:prstGeom>
        </p:spPr>
      </p:pic>
    </p:spTree>
    <p:extLst>
      <p:ext uri="{BB962C8B-B14F-4D97-AF65-F5344CB8AC3E}">
        <p14:creationId xmlns:p14="http://schemas.microsoft.com/office/powerpoint/2010/main" val="3625180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4A7A21-1469-A449-8320-273C7BEAAB42}" type="datetimeFigureOut">
              <a:rPr lang="en-US" smtClean="0"/>
              <a:pPr/>
              <a:t>6/22/18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3BCEB0-E835-C749-B034-05937ADC5043}" type="slidenum">
              <a:rPr lang="en-US" smtClean="0"/>
              <a:pPr/>
              <a:t>‹#›</a:t>
            </a:fld>
            <a:endParaRPr lang="en-US"/>
          </a:p>
        </p:txBody>
      </p:sp>
    </p:spTree>
    <p:extLst>
      <p:ext uri="{BB962C8B-B14F-4D97-AF65-F5344CB8AC3E}">
        <p14:creationId xmlns:p14="http://schemas.microsoft.com/office/powerpoint/2010/main" val="2495693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4A7A21-1469-A449-8320-273C7BEAAB42}" type="datetimeFigureOut">
              <a:rPr lang="en-US" smtClean="0"/>
              <a:pPr/>
              <a:t>6/22/18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3BCEB0-E835-C749-B034-05937ADC5043}" type="slidenum">
              <a:rPr lang="en-US" smtClean="0"/>
              <a:pPr/>
              <a:t>‹#›</a:t>
            </a:fld>
            <a:endParaRPr lang="en-US"/>
          </a:p>
        </p:txBody>
      </p:sp>
    </p:spTree>
    <p:extLst>
      <p:ext uri="{BB962C8B-B14F-4D97-AF65-F5344CB8AC3E}">
        <p14:creationId xmlns:p14="http://schemas.microsoft.com/office/powerpoint/2010/main" val="22938102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4118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a:defRPr>
            </a:lvl1pPr>
          </a:lstStyle>
          <a:p>
            <a:fld id="{514A7A21-1469-A449-8320-273C7BEAAB42}" type="datetimeFigureOut">
              <a:rPr lang="en-US" smtClean="0"/>
              <a:pPr/>
              <a:t>6/22/18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a:defRPr>
            </a:lvl1pPr>
          </a:lstStyle>
          <a:p>
            <a:fld id="{5F3BCEB0-E835-C749-B034-05937ADC5043}" type="slidenum">
              <a:rPr lang="en-US" smtClean="0"/>
              <a:pPr/>
              <a:t>‹#›</a:t>
            </a:fld>
            <a:endParaRPr lang="en-US" dirty="0"/>
          </a:p>
        </p:txBody>
      </p:sp>
    </p:spTree>
    <p:extLst>
      <p:ext uri="{BB962C8B-B14F-4D97-AF65-F5344CB8AC3E}">
        <p14:creationId xmlns:p14="http://schemas.microsoft.com/office/powerpoint/2010/main" val="3752076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31A7A5"/>
          </a:solidFill>
          <a:latin typeface="Calibri"/>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t>Getting Started</a:t>
            </a:r>
          </a:p>
        </p:txBody>
      </p:sp>
      <p:sp>
        <p:nvSpPr>
          <p:cNvPr id="3" name="Subtitle 2"/>
          <p:cNvSpPr>
            <a:spLocks noGrp="1"/>
          </p:cNvSpPr>
          <p:nvPr>
            <p:ph type="subTitle" idx="1"/>
          </p:nvPr>
        </p:nvSpPr>
        <p:spPr/>
        <p:txBody>
          <a:bodyPr/>
          <a:lstStyle/>
          <a:p>
            <a:r>
              <a:rPr lang="en-US" dirty="0"/>
              <a:t>Who are we &amp; why are we here?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 are...</a:t>
            </a:r>
          </a:p>
        </p:txBody>
      </p:sp>
      <p:sp>
        <p:nvSpPr>
          <p:cNvPr id="7" name="Content Placeholder 6"/>
          <p:cNvSpPr>
            <a:spLocks noGrp="1"/>
          </p:cNvSpPr>
          <p:nvPr>
            <p:ph idx="1"/>
          </p:nvPr>
        </p:nvSpPr>
        <p:spPr/>
        <p:txBody>
          <a:bodyPr/>
          <a:lstStyle/>
          <a:p>
            <a:r>
              <a:rPr lang="en-US" dirty="0">
                <a:solidFill>
                  <a:srgbClr val="FF0000"/>
                </a:solidFill>
              </a:rPr>
              <a:t>Anne </a:t>
            </a:r>
            <a:r>
              <a:rPr lang="en-US" dirty="0" err="1">
                <a:solidFill>
                  <a:srgbClr val="FF0000"/>
                </a:solidFill>
              </a:rPr>
              <a:t>Rosenwald</a:t>
            </a:r>
            <a:r>
              <a:rPr lang="en-US" dirty="0">
                <a:solidFill>
                  <a:srgbClr val="FF0000"/>
                </a:solidFill>
              </a:rPr>
              <a:t>, Georgetown University</a:t>
            </a:r>
          </a:p>
          <a:p>
            <a:pPr marL="0" indent="0">
              <a:buNone/>
            </a:pPr>
            <a:endParaRPr lang="en-US" dirty="0">
              <a:solidFill>
                <a:srgbClr val="FF0000"/>
              </a:solidFill>
            </a:endParaRPr>
          </a:p>
          <a:p>
            <a:r>
              <a:rPr lang="en-US" dirty="0">
                <a:solidFill>
                  <a:srgbClr val="FF0000"/>
                </a:solidFill>
              </a:rPr>
              <a:t>Gaurav Arora, Gallaudet University</a:t>
            </a:r>
          </a:p>
          <a:p>
            <a:pPr marL="0" indent="0">
              <a:buNone/>
            </a:pPr>
            <a:endParaRPr lang="en-US" dirty="0">
              <a:solidFill>
                <a:srgbClr val="FF0000"/>
              </a:solidFill>
            </a:endParaRPr>
          </a:p>
          <a:p>
            <a:r>
              <a:rPr lang="en-US" dirty="0" err="1">
                <a:solidFill>
                  <a:srgbClr val="FF0000"/>
                </a:solidFill>
              </a:rPr>
              <a:t>Vinayak</a:t>
            </a:r>
            <a:r>
              <a:rPr lang="en-US" dirty="0">
                <a:solidFill>
                  <a:srgbClr val="FF0000"/>
                </a:solidFill>
              </a:rPr>
              <a:t> </a:t>
            </a:r>
            <a:r>
              <a:rPr lang="en-US" dirty="0" err="1">
                <a:solidFill>
                  <a:srgbClr val="FF0000"/>
                </a:solidFill>
              </a:rPr>
              <a:t>Mathur</a:t>
            </a:r>
            <a:r>
              <a:rPr lang="en-US" dirty="0">
                <a:solidFill>
                  <a:srgbClr val="FF0000"/>
                </a:solidFill>
              </a:rPr>
              <a:t>, </a:t>
            </a:r>
            <a:r>
              <a:rPr lang="en-US" dirty="0" smtClean="0">
                <a:solidFill>
                  <a:srgbClr val="FF0000"/>
                </a:solidFill>
              </a:rPr>
              <a:t>Cabrini College</a:t>
            </a:r>
            <a:endParaRPr lang="en-US" dirty="0">
              <a:solidFill>
                <a:srgbClr val="FF0000"/>
              </a:solidFill>
            </a:endParaRP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Rationale for the Genome Solver Project</a:t>
            </a:r>
          </a:p>
        </p:txBody>
      </p:sp>
      <p:sp>
        <p:nvSpPr>
          <p:cNvPr id="3" name="Content Placeholder 2"/>
          <p:cNvSpPr>
            <a:spLocks noGrp="1"/>
          </p:cNvSpPr>
          <p:nvPr>
            <p:ph sz="half" idx="1"/>
          </p:nvPr>
        </p:nvSpPr>
        <p:spPr>
          <a:xfrm>
            <a:off x="299876" y="1600200"/>
            <a:ext cx="4409934" cy="4525963"/>
          </a:xfrm>
        </p:spPr>
        <p:txBody>
          <a:bodyPr>
            <a:normAutofit/>
          </a:bodyPr>
          <a:lstStyle/>
          <a:p>
            <a:r>
              <a:rPr lang="en-US" dirty="0"/>
              <a:t>Wealth of DNA sequence data available</a:t>
            </a:r>
          </a:p>
          <a:p>
            <a:pPr lvl="1"/>
            <a:r>
              <a:rPr lang="en-US" dirty="0"/>
              <a:t>Currently &gt; 30,000 sequenced bacterial genomes</a:t>
            </a:r>
          </a:p>
          <a:p>
            <a:pPr lvl="1"/>
            <a:r>
              <a:rPr lang="en-US" dirty="0"/>
              <a:t>Assume average genome size of 5 Mb means &gt; 15 Gb of data!!</a:t>
            </a:r>
          </a:p>
          <a:p>
            <a:pPr lvl="1"/>
            <a:r>
              <a:rPr lang="en-US" dirty="0"/>
              <a:t>Rich 16S </a:t>
            </a:r>
            <a:r>
              <a:rPr lang="en-US" dirty="0" err="1"/>
              <a:t>rDNA</a:t>
            </a:r>
            <a:r>
              <a:rPr lang="en-US" dirty="0"/>
              <a:t> sequence databases also available</a:t>
            </a:r>
          </a:p>
        </p:txBody>
      </p:sp>
      <p:pic>
        <p:nvPicPr>
          <p:cNvPr id="4" name="Picture 3"/>
          <p:cNvPicPr>
            <a:picLocks noChangeAspect="1"/>
          </p:cNvPicPr>
          <p:nvPr/>
        </p:nvPicPr>
        <p:blipFill>
          <a:blip r:embed="rId3"/>
          <a:stretch>
            <a:fillRect/>
          </a:stretch>
        </p:blipFill>
        <p:spPr>
          <a:xfrm>
            <a:off x="5009430" y="1655280"/>
            <a:ext cx="3315138" cy="3601247"/>
          </a:xfrm>
          <a:prstGeom prst="rect">
            <a:avLst/>
          </a:prstGeom>
        </p:spPr>
      </p:pic>
      <p:sp>
        <p:nvSpPr>
          <p:cNvPr id="5" name="TextBox 4"/>
          <p:cNvSpPr txBox="1"/>
          <p:nvPr/>
        </p:nvSpPr>
        <p:spPr>
          <a:xfrm>
            <a:off x="4842854" y="5272602"/>
            <a:ext cx="3843946" cy="369332"/>
          </a:xfrm>
          <a:prstGeom prst="rect">
            <a:avLst/>
          </a:prstGeom>
          <a:noFill/>
        </p:spPr>
        <p:txBody>
          <a:bodyPr wrap="none" rtlCol="0">
            <a:spAutoFit/>
          </a:bodyPr>
          <a:lstStyle/>
          <a:p>
            <a:r>
              <a:rPr lang="en-US" dirty="0"/>
              <a:t>Peterson, Genome Res 19, 2317 (2009) </a:t>
            </a:r>
          </a:p>
        </p:txBody>
      </p:sp>
    </p:spTree>
    <p:extLst>
      <p:ext uri="{BB962C8B-B14F-4D97-AF65-F5344CB8AC3E}">
        <p14:creationId xmlns:p14="http://schemas.microsoft.com/office/powerpoint/2010/main" val="2164881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Rationale for the Genome Solver Project</a:t>
            </a:r>
          </a:p>
        </p:txBody>
      </p:sp>
      <p:sp>
        <p:nvSpPr>
          <p:cNvPr id="3" name="Content Placeholder 2"/>
          <p:cNvSpPr>
            <a:spLocks noGrp="1"/>
          </p:cNvSpPr>
          <p:nvPr>
            <p:ph idx="1"/>
          </p:nvPr>
        </p:nvSpPr>
        <p:spPr/>
        <p:txBody>
          <a:bodyPr>
            <a:normAutofit fontScale="92500" lnSpcReduction="20000"/>
          </a:bodyPr>
          <a:lstStyle/>
          <a:p>
            <a:r>
              <a:rPr lang="en-US" dirty="0"/>
              <a:t>Data “</a:t>
            </a:r>
            <a:r>
              <a:rPr lang="en-US" dirty="0" err="1"/>
              <a:t>firehose</a:t>
            </a:r>
            <a:r>
              <a:rPr lang="en-US" dirty="0"/>
              <a:t>” is an opportunity</a:t>
            </a:r>
          </a:p>
          <a:p>
            <a:pPr lvl="1"/>
            <a:r>
              <a:rPr lang="en-US" dirty="0"/>
              <a:t>More data than experts can analyze deeply</a:t>
            </a:r>
          </a:p>
          <a:p>
            <a:r>
              <a:rPr lang="en-US" dirty="0"/>
              <a:t>Students get involved in genuine research projects</a:t>
            </a:r>
          </a:p>
          <a:p>
            <a:pPr lvl="1"/>
            <a:r>
              <a:rPr lang="en-US" dirty="0"/>
              <a:t>Learn tools at the intersection of biology, math, and computer science</a:t>
            </a:r>
          </a:p>
          <a:p>
            <a:pPr lvl="1"/>
            <a:r>
              <a:rPr lang="en-US" dirty="0"/>
              <a:t>Develop hypotheses based on genome information</a:t>
            </a:r>
          </a:p>
          <a:p>
            <a:r>
              <a:rPr lang="en-US" dirty="0"/>
              <a:t>Work can be extended to include wet lab experiments</a:t>
            </a:r>
          </a:p>
          <a:p>
            <a:r>
              <a:rPr lang="en-US" dirty="0"/>
              <a:t>Win-win-win for bioinformatics experts, faculty and students</a:t>
            </a:r>
          </a:p>
        </p:txBody>
      </p:sp>
    </p:spTree>
    <p:extLst>
      <p:ext uri="{BB962C8B-B14F-4D97-AF65-F5344CB8AC3E}">
        <p14:creationId xmlns:p14="http://schemas.microsoft.com/office/powerpoint/2010/main" val="143286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Our Learning Goals for You</a:t>
            </a:r>
          </a:p>
        </p:txBody>
      </p:sp>
      <p:sp>
        <p:nvSpPr>
          <p:cNvPr id="7" name="Content Placeholder 6"/>
          <p:cNvSpPr>
            <a:spLocks noGrp="1"/>
          </p:cNvSpPr>
          <p:nvPr>
            <p:ph idx="1"/>
          </p:nvPr>
        </p:nvSpPr>
        <p:spPr>
          <a:xfrm>
            <a:off x="457200" y="1276350"/>
            <a:ext cx="8229600" cy="4525963"/>
          </a:xfrm>
        </p:spPr>
        <p:txBody>
          <a:bodyPr>
            <a:normAutofit fontScale="92500" lnSpcReduction="10000"/>
          </a:bodyPr>
          <a:lstStyle/>
          <a:p>
            <a:pPr lvl="0"/>
            <a:r>
              <a:rPr lang="en-US" dirty="0"/>
              <a:t>Gain facility with annotation &amp; comparative genomics tools</a:t>
            </a:r>
          </a:p>
          <a:p>
            <a:pPr lvl="0"/>
            <a:r>
              <a:rPr lang="en-US" dirty="0"/>
              <a:t>Become familiar with genomesolver.org </a:t>
            </a:r>
          </a:p>
          <a:p>
            <a:pPr lvl="0"/>
            <a:r>
              <a:rPr lang="en-US" dirty="0"/>
              <a:t>Identify projects that will complement your curricular needs</a:t>
            </a:r>
          </a:p>
          <a:p>
            <a:pPr lvl="0"/>
            <a:r>
              <a:rPr lang="en-US" dirty="0"/>
              <a:t>Identify projects that will complement your research needs</a:t>
            </a:r>
          </a:p>
          <a:p>
            <a:pPr lvl="0"/>
            <a:r>
              <a:rPr lang="en-US" dirty="0"/>
              <a:t>Introduce our new Community Science Project</a:t>
            </a:r>
          </a:p>
          <a:p>
            <a:pPr lvl="0"/>
            <a:r>
              <a:rPr lang="en-US" dirty="0"/>
              <a:t>Make connections!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 Genome Solver Materials </a:t>
            </a:r>
            <a:endParaRPr lang="en-US" b="1" dirty="0"/>
          </a:p>
        </p:txBody>
      </p:sp>
      <p:sp>
        <p:nvSpPr>
          <p:cNvPr id="3" name="Content Placeholder 2"/>
          <p:cNvSpPr>
            <a:spLocks noGrp="1"/>
          </p:cNvSpPr>
          <p:nvPr>
            <p:ph idx="1"/>
          </p:nvPr>
        </p:nvSpPr>
        <p:spPr/>
        <p:txBody>
          <a:bodyPr/>
          <a:lstStyle/>
          <a:p>
            <a:r>
              <a:rPr lang="en-US" dirty="0"/>
              <a:t>Part II:  Databases</a:t>
            </a:r>
          </a:p>
          <a:p>
            <a:r>
              <a:rPr lang="en-US" dirty="0" smtClean="0"/>
              <a:t>Part </a:t>
            </a:r>
            <a:r>
              <a:rPr lang="en-US" dirty="0"/>
              <a:t>III: Gene Annotation</a:t>
            </a:r>
          </a:p>
          <a:p>
            <a:r>
              <a:rPr lang="en-US" dirty="0" smtClean="0"/>
              <a:t>Part </a:t>
            </a:r>
            <a:r>
              <a:rPr lang="en-US" dirty="0"/>
              <a:t>IV:  Comparative Genomics</a:t>
            </a:r>
          </a:p>
          <a:p>
            <a:r>
              <a:rPr lang="en-US" dirty="0" smtClean="0"/>
              <a:t>Part </a:t>
            </a:r>
            <a:r>
              <a:rPr lang="en-US" dirty="0"/>
              <a:t>V:  </a:t>
            </a:r>
            <a:r>
              <a:rPr lang="en-US" dirty="0" err="1"/>
              <a:t>Phylogenetics</a:t>
            </a:r>
            <a:endParaRPr lang="en-US" dirty="0"/>
          </a:p>
          <a:p>
            <a:r>
              <a:rPr lang="en-US" dirty="0" smtClean="0"/>
              <a:t>Part </a:t>
            </a:r>
            <a:r>
              <a:rPr lang="en-US" dirty="0"/>
              <a:t>VI:  Community Science Project </a:t>
            </a:r>
          </a:p>
          <a:p>
            <a:endParaRPr lang="en-US" dirty="0"/>
          </a:p>
        </p:txBody>
      </p:sp>
    </p:spTree>
    <p:extLst>
      <p:ext uri="{BB962C8B-B14F-4D97-AF65-F5344CB8AC3E}">
        <p14:creationId xmlns:p14="http://schemas.microsoft.com/office/powerpoint/2010/main" val="4201730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nvSpPr>
        <p:spPr>
          <a:xfrm>
            <a:off x="949007" y="1293231"/>
            <a:ext cx="7772400" cy="2217467"/>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kern="1200" dirty="0"/>
              <a:t>Evidence for horizontal gene transfer between </a:t>
            </a:r>
            <a:r>
              <a:rPr lang="en-US" b="1" i="1" kern="1200" dirty="0" err="1"/>
              <a:t>Chlamydophila</a:t>
            </a:r>
            <a:r>
              <a:rPr lang="en-US" b="1" i="1" kern="1200" dirty="0"/>
              <a:t> </a:t>
            </a:r>
            <a:r>
              <a:rPr lang="en-US" b="1" i="1" kern="1200" dirty="0" err="1"/>
              <a:t>pneumoniae</a:t>
            </a:r>
            <a:r>
              <a:rPr lang="en-US" b="1" i="1" kern="1200" dirty="0"/>
              <a:t> </a:t>
            </a:r>
            <a:r>
              <a:rPr lang="en-US" b="1" kern="1200" dirty="0"/>
              <a:t>and </a:t>
            </a:r>
            <a:r>
              <a:rPr lang="en-US" b="1" i="1" kern="1200" dirty="0"/>
              <a:t>Chlamydia</a:t>
            </a:r>
            <a:r>
              <a:rPr lang="en-US" b="1" kern="1200" dirty="0"/>
              <a:t> phage</a:t>
            </a:r>
          </a:p>
        </p:txBody>
      </p:sp>
      <p:sp>
        <p:nvSpPr>
          <p:cNvPr id="7" name="Subtitle 4"/>
          <p:cNvSpPr txBox="1">
            <a:spLocks/>
          </p:cNvSpPr>
          <p:nvPr/>
        </p:nvSpPr>
        <p:spPr>
          <a:xfrm>
            <a:off x="1371600" y="3510698"/>
            <a:ext cx="6400800" cy="1752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Dekar"/>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Dekar"/>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Dekar"/>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Dekar"/>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Dekar"/>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latin typeface="Calibri"/>
              </a:rPr>
              <a:t>Brad Murray, Theo </a:t>
            </a:r>
            <a:r>
              <a:rPr lang="en-US" dirty="0" err="1">
                <a:latin typeface="Calibri"/>
              </a:rPr>
              <a:t>Toth</a:t>
            </a:r>
            <a:r>
              <a:rPr lang="en-US" dirty="0">
                <a:latin typeface="Calibri"/>
              </a:rPr>
              <a:t>, </a:t>
            </a:r>
          </a:p>
          <a:p>
            <a:pPr marL="0" indent="0" algn="ctr">
              <a:buNone/>
            </a:pPr>
            <a:r>
              <a:rPr lang="en-US" dirty="0">
                <a:latin typeface="Calibri"/>
              </a:rPr>
              <a:t>Alex </a:t>
            </a:r>
            <a:r>
              <a:rPr lang="en-US" dirty="0" err="1">
                <a:latin typeface="Calibri"/>
              </a:rPr>
              <a:t>Kyrillos</a:t>
            </a:r>
            <a:r>
              <a:rPr lang="en-US" dirty="0">
                <a:latin typeface="Calibri"/>
              </a:rPr>
              <a:t>, </a:t>
            </a:r>
            <a:r>
              <a:rPr lang="en-US" dirty="0" err="1">
                <a:latin typeface="Calibri"/>
              </a:rPr>
              <a:t>Gaurav</a:t>
            </a:r>
            <a:r>
              <a:rPr lang="en-US" dirty="0">
                <a:latin typeface="Calibri"/>
              </a:rPr>
              <a:t> </a:t>
            </a:r>
            <a:r>
              <a:rPr lang="en-US" dirty="0" err="1">
                <a:latin typeface="Calibri"/>
              </a:rPr>
              <a:t>Arora</a:t>
            </a:r>
            <a:endParaRPr lang="en-US" dirty="0">
              <a:latin typeface="Calibri"/>
            </a:endParaRPr>
          </a:p>
          <a:p>
            <a:pPr marL="0" indent="0" algn="ctr">
              <a:buNone/>
            </a:pPr>
            <a:r>
              <a:rPr lang="en-US" dirty="0">
                <a:latin typeface="Calibri"/>
              </a:rPr>
              <a:t>(</a:t>
            </a:r>
            <a:r>
              <a:rPr lang="en-US" i="1" dirty="0">
                <a:latin typeface="Calibri"/>
              </a:rPr>
              <a:t>Bacteriophage</a:t>
            </a:r>
            <a:r>
              <a:rPr lang="en-US" dirty="0">
                <a:latin typeface="Calibri"/>
              </a:rPr>
              <a:t>, 2014)</a:t>
            </a:r>
          </a:p>
        </p:txBody>
      </p:sp>
      <p:sp>
        <p:nvSpPr>
          <p:cNvPr id="2" name="Slide Number Placeholder 1"/>
          <p:cNvSpPr>
            <a:spLocks noGrp="1"/>
          </p:cNvSpPr>
          <p:nvPr>
            <p:ph type="sldNum" sz="quarter" idx="12"/>
          </p:nvPr>
        </p:nvSpPr>
        <p:spPr/>
        <p:txBody>
          <a:bodyPr/>
          <a:lstStyle/>
          <a:p>
            <a:fld id="{5F3BCEB0-E835-C749-B034-05937ADC5043}" type="slidenum">
              <a:rPr lang="en-US" smtClean="0"/>
              <a:pPr/>
              <a:t>7</a:t>
            </a:fld>
            <a:endParaRPr lang="en-US"/>
          </a:p>
        </p:txBody>
      </p:sp>
    </p:spTree>
    <p:extLst>
      <p:ext uri="{BB962C8B-B14F-4D97-AF65-F5344CB8AC3E}">
        <p14:creationId xmlns:p14="http://schemas.microsoft.com/office/powerpoint/2010/main" val="2144805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Horizontal Gene Transfer</a:t>
            </a:r>
          </a:p>
        </p:txBody>
      </p:sp>
      <p:sp>
        <p:nvSpPr>
          <p:cNvPr id="3" name="Content Placeholder 2"/>
          <p:cNvSpPr>
            <a:spLocks noGrp="1"/>
          </p:cNvSpPr>
          <p:nvPr>
            <p:ph idx="1"/>
          </p:nvPr>
        </p:nvSpPr>
        <p:spPr/>
        <p:txBody>
          <a:bodyPr>
            <a:normAutofit lnSpcReduction="10000"/>
          </a:bodyPr>
          <a:lstStyle/>
          <a:p>
            <a:r>
              <a:rPr lang="en-US" dirty="0"/>
              <a:t>What we’ll </a:t>
            </a:r>
            <a:r>
              <a:rPr lang="en-US" dirty="0" smtClean="0"/>
              <a:t>explore today</a:t>
            </a:r>
            <a:endParaRPr lang="en-US" dirty="0"/>
          </a:p>
          <a:p>
            <a:pPr lvl="1"/>
            <a:r>
              <a:rPr lang="en-US" dirty="0"/>
              <a:t>presence of PRIP </a:t>
            </a:r>
            <a:r>
              <a:rPr lang="en-US" dirty="0" err="1"/>
              <a:t>orthologs</a:t>
            </a:r>
            <a:r>
              <a:rPr lang="en-US" dirty="0"/>
              <a:t> in phage and in bacteria</a:t>
            </a:r>
          </a:p>
          <a:p>
            <a:pPr lvl="1"/>
            <a:r>
              <a:rPr lang="en-US" dirty="0"/>
              <a:t>learn how to find genes</a:t>
            </a:r>
          </a:p>
          <a:p>
            <a:pPr lvl="1"/>
            <a:r>
              <a:rPr lang="en-US" dirty="0"/>
              <a:t>learn how to find </a:t>
            </a:r>
            <a:r>
              <a:rPr lang="en-US" dirty="0" err="1"/>
              <a:t>orthologs</a:t>
            </a:r>
            <a:r>
              <a:rPr lang="en-US" dirty="0"/>
              <a:t> of those genes</a:t>
            </a:r>
          </a:p>
          <a:p>
            <a:pPr lvl="1"/>
            <a:r>
              <a:rPr lang="en-US" dirty="0"/>
              <a:t>align the genes/proteins</a:t>
            </a:r>
          </a:p>
          <a:p>
            <a:pPr lvl="1"/>
            <a:r>
              <a:rPr lang="en-US" dirty="0"/>
              <a:t>create phylogenetic trees from the sequences</a:t>
            </a:r>
          </a:p>
          <a:p>
            <a:r>
              <a:rPr lang="en-US" dirty="0"/>
              <a:t>Big question – what are phage genes doing in bacteria?  </a:t>
            </a:r>
          </a:p>
        </p:txBody>
      </p:sp>
    </p:spTree>
    <p:extLst>
      <p:ext uri="{BB962C8B-B14F-4D97-AF65-F5344CB8AC3E}">
        <p14:creationId xmlns:p14="http://schemas.microsoft.com/office/powerpoint/2010/main" val="647463744"/>
      </p:ext>
    </p:extLst>
  </p:cSld>
  <p:clrMapOvr>
    <a:masterClrMapping/>
  </p:clrMapOvr>
</p:sld>
</file>

<file path=ppt/theme/theme1.xml><?xml version="1.0" encoding="utf-8"?>
<a:theme xmlns:a="http://schemas.openxmlformats.org/drawingml/2006/main" name="GS_powerpoint_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GS_powerpoint_template </Template>
  <TotalTime>350</TotalTime>
  <Words>916</Words>
  <Application>Microsoft Macintosh PowerPoint</Application>
  <PresentationFormat>On-screen Show (4:3)</PresentationFormat>
  <Paragraphs>71</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GS_powerpoint_template </vt:lpstr>
      <vt:lpstr>Getting Started</vt:lpstr>
      <vt:lpstr>We are...</vt:lpstr>
      <vt:lpstr>Rationale for the Genome Solver Project</vt:lpstr>
      <vt:lpstr>Rationale for the Genome Solver Project</vt:lpstr>
      <vt:lpstr>Our Learning Goals for You</vt:lpstr>
      <vt:lpstr>Other Genome Solver Materials </vt:lpstr>
      <vt:lpstr>PowerPoint Presentation</vt:lpstr>
      <vt:lpstr>Horizontal Gene Transfer</vt:lpstr>
    </vt:vector>
  </TitlesOfParts>
  <Manager/>
  <Company>UIS-Georgetown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dc:title>
  <dc:subject/>
  <dc:creator>Janet Russell</dc:creator>
  <cp:keywords/>
  <dc:description/>
  <cp:lastModifiedBy>Anne Rosenwald</cp:lastModifiedBy>
  <cp:revision>50</cp:revision>
  <dcterms:created xsi:type="dcterms:W3CDTF">2012-05-27T23:17:26Z</dcterms:created>
  <dcterms:modified xsi:type="dcterms:W3CDTF">2018-06-22T14:08:26Z</dcterms:modified>
  <cp:category/>
</cp:coreProperties>
</file>