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5"/>
  </p:normalViewPr>
  <p:slideViewPr>
    <p:cSldViewPr snapToGrid="0" snapToObjects="1">
      <p:cViewPr varScale="1">
        <p:scale>
          <a:sx n="94" d="100"/>
          <a:sy n="94" d="100"/>
        </p:scale>
        <p:origin x="16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C4F6-6433-0A45-B454-45890FF45400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5F78-298C-4345-9459-6BBD2B5E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4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C4F6-6433-0A45-B454-45890FF45400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5F78-298C-4345-9459-6BBD2B5E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1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C4F6-6433-0A45-B454-45890FF45400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5F78-298C-4345-9459-6BBD2B5E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8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C4F6-6433-0A45-B454-45890FF45400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5F78-298C-4345-9459-6BBD2B5E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3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C4F6-6433-0A45-B454-45890FF45400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5F78-298C-4345-9459-6BBD2B5E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5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C4F6-6433-0A45-B454-45890FF45400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5F78-298C-4345-9459-6BBD2B5E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6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C4F6-6433-0A45-B454-45890FF45400}" type="datetimeFigureOut">
              <a:rPr lang="en-US" smtClean="0"/>
              <a:t>3/2/16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5F78-298C-4345-9459-6BBD2B5E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9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C4F6-6433-0A45-B454-45890FF45400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5F78-298C-4345-9459-6BBD2B5E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7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C4F6-6433-0A45-B454-45890FF45400}" type="datetimeFigureOut">
              <a:rPr lang="en-US" smtClean="0"/>
              <a:t>3/2/16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5F78-298C-4345-9459-6BBD2B5E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3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C4F6-6433-0A45-B454-45890FF45400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5F78-298C-4345-9459-6BBD2B5E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C4F6-6433-0A45-B454-45890FF45400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5F78-298C-4345-9459-6BBD2B5E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5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3C4F6-6433-0A45-B454-45890FF45400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45F78-298C-4345-9459-6BBD2B5E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1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57" y="132817"/>
            <a:ext cx="64686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Bald Eagle (</a:t>
            </a:r>
            <a:r>
              <a:rPr lang="en-US" sz="3200" i="1" dirty="0" err="1" smtClean="0"/>
              <a:t>Haliaeetus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leucocephalus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2829" y="717593"/>
            <a:ext cx="5830029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-Sexually mature – 4-5 years old</a:t>
            </a:r>
          </a:p>
          <a:p>
            <a:r>
              <a:rPr lang="en-US" dirty="0" smtClean="0"/>
              <a:t>-Average lifespan 20 years in wild</a:t>
            </a:r>
          </a:p>
          <a:p>
            <a:r>
              <a:rPr lang="en-US" dirty="0"/>
              <a:t>	</a:t>
            </a:r>
            <a:r>
              <a:rPr lang="en-US" dirty="0" smtClean="0"/>
              <a:t>-adult mortality low</a:t>
            </a:r>
          </a:p>
          <a:p>
            <a:r>
              <a:rPr lang="en-US" dirty="0"/>
              <a:t>	</a:t>
            </a:r>
            <a:r>
              <a:rPr lang="en-US" dirty="0" smtClean="0"/>
              <a:t>-depends on location and access to prey</a:t>
            </a:r>
          </a:p>
          <a:p>
            <a:r>
              <a:rPr lang="en-US" dirty="0"/>
              <a:t>	</a:t>
            </a:r>
            <a:r>
              <a:rPr lang="en-US" dirty="0" smtClean="0"/>
              <a:t>-50% mortality in first year</a:t>
            </a:r>
          </a:p>
          <a:p>
            <a:r>
              <a:rPr lang="en-US" dirty="0" smtClean="0"/>
              <a:t>-Builds largest nest of any North American bird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Nearly extinct by mid- 1900s</a:t>
            </a:r>
          </a:p>
          <a:p>
            <a:r>
              <a:rPr lang="en-US" dirty="0"/>
              <a:t>	</a:t>
            </a:r>
            <a:r>
              <a:rPr lang="en-US" dirty="0" smtClean="0"/>
              <a:t>-hunting</a:t>
            </a:r>
          </a:p>
          <a:p>
            <a:r>
              <a:rPr lang="en-US" dirty="0"/>
              <a:t>	</a:t>
            </a:r>
            <a:r>
              <a:rPr lang="en-US" dirty="0" smtClean="0"/>
              <a:t>-DDT</a:t>
            </a:r>
          </a:p>
          <a:p>
            <a:endParaRPr lang="en-US" dirty="0"/>
          </a:p>
          <a:p>
            <a:r>
              <a:rPr lang="en-US" dirty="0" smtClean="0"/>
              <a:t>Eagle Protection Act (1940)</a:t>
            </a:r>
          </a:p>
          <a:p>
            <a:r>
              <a:rPr lang="en-US" dirty="0"/>
              <a:t>	</a:t>
            </a:r>
            <a:r>
              <a:rPr lang="en-US" dirty="0" smtClean="0"/>
              <a:t>-protected birds from trapping &amp; killing birds</a:t>
            </a:r>
          </a:p>
          <a:p>
            <a:r>
              <a:rPr lang="en-US" dirty="0" smtClean="0"/>
              <a:t>Placed on Endangered Species list in 1967</a:t>
            </a:r>
          </a:p>
          <a:p>
            <a:r>
              <a:rPr lang="en-US" dirty="0" smtClean="0"/>
              <a:t>DDT banned from use in 1972</a:t>
            </a:r>
          </a:p>
          <a:p>
            <a:endParaRPr lang="en-US" dirty="0"/>
          </a:p>
          <a:p>
            <a:r>
              <a:rPr lang="en-US" dirty="0" smtClean="0"/>
              <a:t>Populations recovered and in 1995 moved to threatened list</a:t>
            </a:r>
          </a:p>
          <a:p>
            <a:r>
              <a:rPr lang="en-US" dirty="0" smtClean="0"/>
              <a:t>Removed from all lists in Lower 48 states in 2007.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bald-eagles-facts-and-pi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80" y="940660"/>
            <a:ext cx="3769025" cy="209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d-eagle-grabs-duck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08" y="2507175"/>
            <a:ext cx="2743200" cy="2081784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51" y="351929"/>
            <a:ext cx="3048000" cy="2667000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" y="771029"/>
            <a:ext cx="3606800" cy="2247900"/>
          </a:xfrm>
          <a:prstGeom prst="rect">
            <a:avLst/>
          </a:prstGeom>
        </p:spPr>
      </p:pic>
      <p:pic>
        <p:nvPicPr>
          <p:cNvPr id="5" name="Picture 4" descr="bald_eagle-fish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0" y="3068999"/>
            <a:ext cx="4074743" cy="2791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360" y="167263"/>
            <a:ext cx="392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Eating Habits (Opportunistic carnivores)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2528" y="771029"/>
            <a:ext cx="55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72863" y="3189943"/>
            <a:ext cx="123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fowl</a:t>
            </a:r>
            <a:endParaRPr lang="en-US" dirty="0"/>
          </a:p>
        </p:txBody>
      </p:sp>
      <p:pic>
        <p:nvPicPr>
          <p:cNvPr id="10" name="Picture 9" descr="carrion-eag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53" y="4588958"/>
            <a:ext cx="3399147" cy="22690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3613" y="6458725"/>
            <a:ext cx="79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Carion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2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d_eagle_map_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068"/>
            <a:ext cx="9144000" cy="61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ndall_eagles6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3" y="3678748"/>
            <a:ext cx="4385327" cy="2064477"/>
          </a:xfrm>
          <a:prstGeom prst="rect">
            <a:avLst/>
          </a:prstGeom>
        </p:spPr>
      </p:pic>
      <p:pic>
        <p:nvPicPr>
          <p:cNvPr id="3" name="Picture 2" descr="Bald_Eagle_h43-1-023_l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4" y="347719"/>
            <a:ext cx="3454918" cy="2766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7804" y="381409"/>
            <a:ext cx="4755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Sensitive to human activity</a:t>
            </a:r>
          </a:p>
          <a:p>
            <a:r>
              <a:rPr lang="en-US" dirty="0" smtClean="0"/>
              <a:t>-Nests built ~ 1.2 km from low density human  </a:t>
            </a:r>
          </a:p>
          <a:p>
            <a:r>
              <a:rPr lang="en-US" dirty="0"/>
              <a:t> </a:t>
            </a:r>
            <a:r>
              <a:rPr lang="en-US" dirty="0" smtClean="0"/>
              <a:t> disturbance</a:t>
            </a:r>
          </a:p>
          <a:p>
            <a:r>
              <a:rPr lang="en-US" dirty="0" smtClean="0"/>
              <a:t>-1.8 km from medium/high density human </a:t>
            </a:r>
          </a:p>
          <a:p>
            <a:r>
              <a:rPr lang="en-US" dirty="0"/>
              <a:t> </a:t>
            </a:r>
            <a:r>
              <a:rPr lang="en-US" dirty="0" smtClean="0"/>
              <a:t> disturbance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57712" y="5329201"/>
            <a:ext cx="3085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Predominantly solitary animals</a:t>
            </a:r>
          </a:p>
          <a:p>
            <a:r>
              <a:rPr lang="en-US" dirty="0" smtClean="0"/>
              <a:t>-migrate individually, but will roost together at stopover points</a:t>
            </a:r>
            <a:endParaRPr lang="en-US" dirty="0"/>
          </a:p>
        </p:txBody>
      </p:sp>
      <p:pic>
        <p:nvPicPr>
          <p:cNvPr id="6" name="Picture 5" descr="art-wolfe-bald-eagle-roosting-in-cottonwoods-chilkat-river-alaska-us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75" y="2088785"/>
            <a:ext cx="2384945" cy="31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9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d-eagles-eat-carrion-seals-ddt_19853_990x7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97" y="1982170"/>
            <a:ext cx="6860834" cy="4560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062" y="352748"/>
            <a:ext cx="8517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Assignment: Investigate the factors that may influence bald eagle abundance at a winter migratory stopover?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5" y="1474801"/>
            <a:ext cx="376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question you explore is up to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9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0668" y="270933"/>
            <a:ext cx="16189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Timeline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71558" y="1322401"/>
            <a:ext cx="7555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Today:</a:t>
            </a:r>
          </a:p>
          <a:p>
            <a:r>
              <a:rPr lang="en-US" dirty="0" smtClean="0"/>
              <a:t>-Complete the Research Proposal Worksheet and present it to me for approval</a:t>
            </a:r>
          </a:p>
          <a:p>
            <a:r>
              <a:rPr lang="en-US" dirty="0" smtClean="0"/>
              <a:t>-Assemble the appropriate data set to analyze this question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5735" y="2946400"/>
            <a:ext cx="8117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Week:</a:t>
            </a:r>
          </a:p>
          <a:p>
            <a:r>
              <a:rPr lang="en-US" dirty="0" smtClean="0"/>
              <a:t>-Produce graphs and analyze the data statistically to answer your question</a:t>
            </a:r>
          </a:p>
          <a:p>
            <a:r>
              <a:rPr lang="en-US" dirty="0" smtClean="0"/>
              <a:t>-Begin working on results section, presenting your data that addresses your </a:t>
            </a:r>
            <a:r>
              <a:rPr lang="en-US" dirty="0" smtClean="0"/>
              <a:t>question</a:t>
            </a:r>
          </a:p>
          <a:p>
            <a:r>
              <a:rPr lang="en-US" dirty="0" smtClean="0"/>
              <a:t>-5 minute oral summary shared with the class on your findings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5424" y="4826000"/>
            <a:ext cx="5962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Due 3/15/16:</a:t>
            </a:r>
          </a:p>
          <a:p>
            <a:r>
              <a:rPr lang="en-US" dirty="0" smtClean="0"/>
              <a:t>-Completed full report</a:t>
            </a:r>
          </a:p>
          <a:p>
            <a:r>
              <a:rPr lang="en-US" dirty="0"/>
              <a:t>	</a:t>
            </a:r>
            <a:r>
              <a:rPr lang="en-US" dirty="0" smtClean="0"/>
              <a:t>-Includes Introduction (Question + Hypothesis, Methods, </a:t>
            </a:r>
          </a:p>
          <a:p>
            <a:r>
              <a:rPr lang="en-US" dirty="0"/>
              <a:t>	</a:t>
            </a:r>
            <a:r>
              <a:rPr lang="en-US" dirty="0" smtClean="0"/>
              <a:t>  Results (w/ graphs),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88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169</Words>
  <Application>Microsoft Macintosh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McPherson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Dustin Wilgers</dc:creator>
  <cp:lastModifiedBy>Microsoft Office User</cp:lastModifiedBy>
  <cp:revision>5</cp:revision>
  <dcterms:created xsi:type="dcterms:W3CDTF">2016-03-01T02:12:51Z</dcterms:created>
  <dcterms:modified xsi:type="dcterms:W3CDTF">2016-03-02T16:10:36Z</dcterms:modified>
</cp:coreProperties>
</file>