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Lst>
  <p:notesMasterIdLst>
    <p:notesMasterId r:id="rId29"/>
  </p:notesMasterIdLst>
  <p:handoutMasterIdLst>
    <p:handoutMasterId r:id="rId30"/>
  </p:handoutMasterIdLst>
  <p:sldIdLst>
    <p:sldId id="328" r:id="rId4"/>
    <p:sldId id="379" r:id="rId5"/>
    <p:sldId id="383" r:id="rId6"/>
    <p:sldId id="410" r:id="rId7"/>
    <p:sldId id="258" r:id="rId8"/>
    <p:sldId id="259" r:id="rId9"/>
    <p:sldId id="261" r:id="rId10"/>
    <p:sldId id="415" r:id="rId11"/>
    <p:sldId id="403" r:id="rId12"/>
    <p:sldId id="302" r:id="rId13"/>
    <p:sldId id="407" r:id="rId14"/>
    <p:sldId id="280" r:id="rId15"/>
    <p:sldId id="268" r:id="rId16"/>
    <p:sldId id="348" r:id="rId17"/>
    <p:sldId id="416" r:id="rId18"/>
    <p:sldId id="386" r:id="rId19"/>
    <p:sldId id="301" r:id="rId20"/>
    <p:sldId id="413" r:id="rId21"/>
    <p:sldId id="303" r:id="rId22"/>
    <p:sldId id="310" r:id="rId23"/>
    <p:sldId id="311" r:id="rId24"/>
    <p:sldId id="414" r:id="rId25"/>
    <p:sldId id="306" r:id="rId26"/>
    <p:sldId id="376" r:id="rId27"/>
    <p:sldId id="411" r:id="rId28"/>
  </p:sldIdLst>
  <p:sldSz cx="13004800" cy="9753600"/>
  <p:notesSz cx="6858000" cy="9144000"/>
  <p:defaultTextStyle>
    <a:defPPr>
      <a:defRPr lang="en-US"/>
    </a:defPPr>
    <a:lvl1pPr algn="ctr" rtl="0" fontAlgn="base">
      <a:spcBef>
        <a:spcPct val="0"/>
      </a:spcBef>
      <a:spcAft>
        <a:spcPct val="0"/>
      </a:spcAft>
      <a:defRPr sz="5800" kern="1200">
        <a:solidFill>
          <a:srgbClr val="000000"/>
        </a:solidFill>
        <a:latin typeface="Gill Sans" charset="0"/>
        <a:ea typeface="ヒラギノ角ゴ ProN W3" charset="-128"/>
        <a:cs typeface="+mn-cs"/>
        <a:sym typeface="Gill Sans" charset="0"/>
      </a:defRPr>
    </a:lvl1pPr>
    <a:lvl2pPr marL="457200" algn="ctr" rtl="0" fontAlgn="base">
      <a:spcBef>
        <a:spcPct val="0"/>
      </a:spcBef>
      <a:spcAft>
        <a:spcPct val="0"/>
      </a:spcAft>
      <a:defRPr sz="5800" kern="1200">
        <a:solidFill>
          <a:srgbClr val="000000"/>
        </a:solidFill>
        <a:latin typeface="Gill Sans" charset="0"/>
        <a:ea typeface="ヒラギノ角ゴ ProN W3" charset="-128"/>
        <a:cs typeface="+mn-cs"/>
        <a:sym typeface="Gill Sans" charset="0"/>
      </a:defRPr>
    </a:lvl2pPr>
    <a:lvl3pPr marL="914400" algn="ctr" rtl="0" fontAlgn="base">
      <a:spcBef>
        <a:spcPct val="0"/>
      </a:spcBef>
      <a:spcAft>
        <a:spcPct val="0"/>
      </a:spcAft>
      <a:defRPr sz="5800" kern="1200">
        <a:solidFill>
          <a:srgbClr val="000000"/>
        </a:solidFill>
        <a:latin typeface="Gill Sans" charset="0"/>
        <a:ea typeface="ヒラギノ角ゴ ProN W3" charset="-128"/>
        <a:cs typeface="+mn-cs"/>
        <a:sym typeface="Gill Sans" charset="0"/>
      </a:defRPr>
    </a:lvl3pPr>
    <a:lvl4pPr marL="1371600" algn="ctr" rtl="0" fontAlgn="base">
      <a:spcBef>
        <a:spcPct val="0"/>
      </a:spcBef>
      <a:spcAft>
        <a:spcPct val="0"/>
      </a:spcAft>
      <a:defRPr sz="5800" kern="1200">
        <a:solidFill>
          <a:srgbClr val="000000"/>
        </a:solidFill>
        <a:latin typeface="Gill Sans" charset="0"/>
        <a:ea typeface="ヒラギノ角ゴ ProN W3" charset="-128"/>
        <a:cs typeface="+mn-cs"/>
        <a:sym typeface="Gill Sans" charset="0"/>
      </a:defRPr>
    </a:lvl4pPr>
    <a:lvl5pPr marL="1828800" algn="ctr" rtl="0" fontAlgn="base">
      <a:spcBef>
        <a:spcPct val="0"/>
      </a:spcBef>
      <a:spcAft>
        <a:spcPct val="0"/>
      </a:spcAft>
      <a:defRPr sz="58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58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58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58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5800" kern="1200">
        <a:solidFill>
          <a:srgbClr val="000000"/>
        </a:solidFill>
        <a:latin typeface="Gill Sans" charset="0"/>
        <a:ea typeface="ヒラギノ角ゴ ProN W3" charset="-128"/>
        <a:cs typeface="+mn-cs"/>
        <a:sym typeface="Gill Sans" charset="0"/>
      </a:defRPr>
    </a:lvl9pPr>
  </p:defaultTextStyle>
  <p:extLst>
    <p:ext uri="{EFAFB233-063F-42B5-8137-9DF3F51BA10A}">
      <p15:sldGuideLst xmlns=""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00FF00"/>
    <a:srgbClr val="000000"/>
    <a:srgbClr val="CCCCCC"/>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09"/>
    <p:restoredTop sz="80680"/>
  </p:normalViewPr>
  <p:slideViewPr>
    <p:cSldViewPr>
      <p:cViewPr varScale="1">
        <p:scale>
          <a:sx n="43" d="100"/>
          <a:sy n="43" d="100"/>
        </p:scale>
        <p:origin x="-776" y="-104"/>
      </p:cViewPr>
      <p:guideLst>
        <p:guide orient="horz" pos="3072"/>
        <p:guide pos="4096"/>
      </p:guideLst>
    </p:cSldViewPr>
  </p:slideViewPr>
  <p:notesTextViewPr>
    <p:cViewPr>
      <p:scale>
        <a:sx n="100" d="100"/>
        <a:sy n="100" d="100"/>
      </p:scale>
      <p:origin x="0" y="24"/>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N W3" charset="0"/>
                <a:cs typeface="ヒラギノ角ゴ ProN W3"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D770A48-2F6D-4695-B9B6-4DED153265D6}" type="datetimeFigureOut">
              <a:rPr lang="en-US" altLang="en-US"/>
              <a:pPr/>
              <a:t>9/20/18</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ヒラギノ角ゴ ProN W3" charset="0"/>
                <a:cs typeface="ヒラギノ角ゴ ProN W3"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1ED4CA7-CA9E-44F2-A9FC-0A9A26C82D84}" type="slidenum">
              <a:rPr lang="en-US" altLang="en-US"/>
              <a:pPr/>
              <a:t>‹#›</a:t>
            </a:fld>
            <a:endParaRPr lang="en-US" altLang="en-US"/>
          </a:p>
        </p:txBody>
      </p:sp>
    </p:spTree>
    <p:extLst>
      <p:ext uri="{BB962C8B-B14F-4D97-AF65-F5344CB8AC3E}">
        <p14:creationId xmlns:p14="http://schemas.microsoft.com/office/powerpoint/2010/main" val="1937299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7"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4338"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52281504"/>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S PGothic" panose="020B0600070205080204" pitchFamily="34" charset="-128"/>
        <a:cs typeface="ＭＳ Ｐゴシック" charset="0"/>
      </a:defRPr>
    </a:lvl1pPr>
    <a:lvl2pPr marL="457200" algn="l" rtl="0" eaLnBrk="0" fontAlgn="base" hangingPunct="0">
      <a:spcBef>
        <a:spcPct val="0"/>
      </a:spcBef>
      <a:spcAft>
        <a:spcPct val="0"/>
      </a:spcAft>
      <a:defRPr sz="1200" kern="1200">
        <a:solidFill>
          <a:schemeClr val="tx1"/>
        </a:solidFill>
        <a:latin typeface="Gill Sans"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Gill Sans"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Gill Sans"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Gill Sans"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rast.nmpdr.org/"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1:  </a:t>
            </a:r>
            <a:r>
              <a:rPr lang="en-US" sz="1200" kern="1200" dirty="0" smtClean="0">
                <a:solidFill>
                  <a:schemeClr val="tx1"/>
                </a:solidFill>
                <a:effectLst/>
                <a:latin typeface="Gill Sans" charset="0"/>
                <a:ea typeface="MS PGothic" panose="020B0600070205080204" pitchFamily="34" charset="-128"/>
                <a:cs typeface="ＭＳ Ｐゴシック" charset="0"/>
              </a:rPr>
              <a:t>After learning how to access sequence information in the Databases slide deck (part II), we’ll move on to </a:t>
            </a:r>
            <a:r>
              <a:rPr lang="en-US" sz="1200" u="sng" kern="1200" dirty="0" smtClean="0">
                <a:solidFill>
                  <a:schemeClr val="tx1"/>
                </a:solidFill>
                <a:effectLst/>
                <a:latin typeface="Gill Sans" charset="0"/>
                <a:ea typeface="MS PGothic" panose="020B0600070205080204" pitchFamily="34" charset="-128"/>
                <a:cs typeface="ＭＳ Ｐゴシック" charset="0"/>
              </a:rPr>
              <a:t>Annotations</a:t>
            </a:r>
            <a:r>
              <a:rPr lang="en-US" sz="1200" kern="1200" dirty="0" smtClean="0">
                <a:solidFill>
                  <a:schemeClr val="tx1"/>
                </a:solidFill>
                <a:effectLst/>
                <a:latin typeface="Gill Sans" charset="0"/>
                <a:ea typeface="MS PGothic" panose="020B0600070205080204" pitchFamily="34" charset="-128"/>
                <a:cs typeface="ＭＳ Ｐゴシック" charset="0"/>
              </a:rPr>
              <a:t>. </a:t>
            </a:r>
          </a:p>
          <a:p>
            <a:endParaRPr lang="en-US" dirty="0"/>
          </a:p>
        </p:txBody>
      </p:sp>
    </p:spTree>
    <p:extLst>
      <p:ext uri="{BB962C8B-B14F-4D97-AF65-F5344CB8AC3E}">
        <p14:creationId xmlns:p14="http://schemas.microsoft.com/office/powerpoint/2010/main" val="1286372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smtClean="0">
                <a:solidFill>
                  <a:schemeClr val="tx1"/>
                </a:solidFill>
                <a:effectLst/>
                <a:latin typeface="Gill Sans" charset="0"/>
                <a:ea typeface="MS PGothic" panose="020B0600070205080204" pitchFamily="34" charset="-128"/>
                <a:cs typeface="ＭＳ Ｐゴシック" charset="0"/>
              </a:rPr>
              <a:t>Slide 10:  </a:t>
            </a:r>
            <a:r>
              <a:rPr lang="en-US" sz="1200" kern="1200" dirty="0" smtClean="0">
                <a:solidFill>
                  <a:schemeClr val="tx1"/>
                </a:solidFill>
                <a:effectLst/>
                <a:latin typeface="Gill Sans" charset="0"/>
                <a:ea typeface="MS PGothic" panose="020B0600070205080204" pitchFamily="34" charset="-128"/>
                <a:cs typeface="ＭＳ Ｐゴシック" charset="0"/>
              </a:rPr>
              <a:t>To summarize: we need to find the potential coding regions in a stretch of nucleotides.  We can search for potential stop and start codons within each of the 6 reading frames for a given piece of DNA.  The longest sequence of nucleotides that can potentially code for a protein is defined as the ORF.  </a:t>
            </a:r>
          </a:p>
          <a:p>
            <a:pPr fontAlgn="base"/>
            <a:r>
              <a:rPr lang="en-US" sz="1200" kern="1200" dirty="0" smtClean="0">
                <a:solidFill>
                  <a:schemeClr val="tx1"/>
                </a:solidFill>
                <a:effectLst/>
                <a:latin typeface="Gill Sans" charset="0"/>
                <a:ea typeface="MS PGothic" panose="020B0600070205080204" pitchFamily="34" charset="-128"/>
                <a:cs typeface="ＭＳ Ｐゴシック" charset="0"/>
              </a:rPr>
              <a:t> </a:t>
            </a:r>
          </a:p>
          <a:p>
            <a:pPr fontAlgn="base"/>
            <a:r>
              <a:rPr lang="en-US" sz="1200" kern="1200" dirty="0" smtClean="0">
                <a:solidFill>
                  <a:schemeClr val="tx1"/>
                </a:solidFill>
                <a:effectLst/>
                <a:latin typeface="Gill Sans" charset="0"/>
                <a:ea typeface="MS PGothic" panose="020B0600070205080204" pitchFamily="34" charset="-128"/>
                <a:cs typeface="ＭＳ Ｐゴシック" charset="0"/>
              </a:rPr>
              <a:t>Certain other features of regions with ORFs is that stop codons are located in AT rich regions and GC rich regions tend to have longer ORFs. The location of certain structural elements like the Shine-</a:t>
            </a:r>
            <a:r>
              <a:rPr lang="en-US" sz="1200" kern="1200" dirty="0" err="1" smtClean="0">
                <a:solidFill>
                  <a:schemeClr val="tx1"/>
                </a:solidFill>
                <a:effectLst/>
                <a:latin typeface="Gill Sans" charset="0"/>
                <a:ea typeface="MS PGothic" panose="020B0600070205080204" pitchFamily="34" charset="-128"/>
                <a:cs typeface="ＭＳ Ｐゴシック" charset="0"/>
              </a:rPr>
              <a:t>Dalgarno</a:t>
            </a:r>
            <a:r>
              <a:rPr lang="en-US" sz="1200" kern="1200" dirty="0" smtClean="0">
                <a:solidFill>
                  <a:schemeClr val="tx1"/>
                </a:solidFill>
                <a:effectLst/>
                <a:latin typeface="Gill Sans" charset="0"/>
                <a:ea typeface="MS PGothic" panose="020B0600070205080204" pitchFamily="34" charset="-128"/>
                <a:cs typeface="ＭＳ Ｐゴシック" charset="0"/>
              </a:rPr>
              <a:t> sequence that is located 8 bps upstream of the initiation codon also provides valuable hints to the location of these ORFs. In other words, these additional features can be used to support the choice</a:t>
            </a:r>
            <a:r>
              <a:rPr lang="en-US" sz="1200" kern="1200" baseline="0" dirty="0" smtClean="0">
                <a:solidFill>
                  <a:schemeClr val="tx1"/>
                </a:solidFill>
                <a:effectLst/>
                <a:latin typeface="Gill Sans" charset="0"/>
                <a:ea typeface="MS PGothic" panose="020B0600070205080204" pitchFamily="34" charset="-128"/>
                <a:cs typeface="ＭＳ Ｐゴシック" charset="0"/>
              </a:rPr>
              <a:t> of one reading frame as the protein coding region.  </a:t>
            </a:r>
            <a:endParaRPr lang="en-US" sz="1200" kern="1200" dirty="0" smtClean="0">
              <a:solidFill>
                <a:schemeClr val="tx1"/>
              </a:solidFill>
              <a:effectLst/>
              <a:latin typeface="Gill Sans" charset="0"/>
              <a:ea typeface="MS PGothic" panose="020B0600070205080204" pitchFamily="34" charset="-128"/>
              <a:cs typeface="ＭＳ Ｐゴシック" charset="0"/>
            </a:endParaRPr>
          </a:p>
          <a:p>
            <a:pPr fontAlgn="base"/>
            <a:r>
              <a:rPr lang="en-US" sz="1200" kern="1200" dirty="0" smtClean="0">
                <a:solidFill>
                  <a:schemeClr val="tx1"/>
                </a:solidFill>
                <a:effectLst/>
                <a:latin typeface="Gill Sans" charset="0"/>
                <a:ea typeface="MS PGothic" panose="020B0600070205080204" pitchFamily="34" charset="-128"/>
                <a:cs typeface="ＭＳ Ｐゴシック" charset="0"/>
              </a:rPr>
              <a:t> </a:t>
            </a:r>
          </a:p>
          <a:p>
            <a:pPr fontAlgn="base"/>
            <a:r>
              <a:rPr lang="en-US" sz="1200" kern="1200" dirty="0" smtClean="0">
                <a:solidFill>
                  <a:schemeClr val="tx1"/>
                </a:solidFill>
                <a:effectLst/>
                <a:latin typeface="Gill Sans" charset="0"/>
                <a:ea typeface="MS PGothic" panose="020B0600070205080204" pitchFamily="34" charset="-128"/>
                <a:cs typeface="ＭＳ Ｐゴシック" charset="0"/>
              </a:rPr>
              <a:t>Simple rules like these can be used to develop software programs that can automate the structural annotation process. </a:t>
            </a:r>
          </a:p>
          <a:p>
            <a:endParaRPr lang="en-US" b="1" dirty="0"/>
          </a:p>
        </p:txBody>
      </p:sp>
    </p:spTree>
    <p:extLst>
      <p:ext uri="{BB962C8B-B14F-4D97-AF65-F5344CB8AC3E}">
        <p14:creationId xmlns:p14="http://schemas.microsoft.com/office/powerpoint/2010/main" val="1210292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smtClean="0">
                <a:solidFill>
                  <a:schemeClr val="tx1"/>
                </a:solidFill>
                <a:effectLst/>
                <a:latin typeface="Gill Sans" charset="0"/>
                <a:ea typeface="MS PGothic" panose="020B0600070205080204" pitchFamily="34" charset="-128"/>
                <a:cs typeface="ＭＳ Ｐゴシック" charset="0"/>
              </a:rPr>
              <a:t>Slide 11:  </a:t>
            </a:r>
            <a:r>
              <a:rPr lang="en-US" sz="1200" kern="1200" dirty="0" smtClean="0">
                <a:solidFill>
                  <a:schemeClr val="tx1"/>
                </a:solidFill>
                <a:effectLst/>
                <a:latin typeface="Gill Sans" charset="0"/>
                <a:ea typeface="MS PGothic" panose="020B0600070205080204" pitchFamily="34" charset="-128"/>
                <a:cs typeface="ＭＳ Ｐゴシック" charset="0"/>
              </a:rPr>
              <a:t>The challenge still remains that not every ORF has coding potential and although the ORF gee begins with a start codon, it may not be the actual translational start site. So even though programs are getting really good at automating this kind of annotation, there remains the possibility for incorrect results.  In this simple example, there is an ATG (codes for Met) but there is also a TTG (codes for </a:t>
            </a:r>
            <a:r>
              <a:rPr lang="en-US" sz="1200" kern="1200" dirty="0" err="1" smtClean="0">
                <a:solidFill>
                  <a:schemeClr val="tx1"/>
                </a:solidFill>
                <a:effectLst/>
                <a:latin typeface="Gill Sans" charset="0"/>
                <a:ea typeface="MS PGothic" panose="020B0600070205080204" pitchFamily="34" charset="-128"/>
                <a:cs typeface="ＭＳ Ｐゴシック" charset="0"/>
              </a:rPr>
              <a:t>Leu</a:t>
            </a:r>
            <a:r>
              <a:rPr lang="en-US" sz="1200" kern="1200" dirty="0" smtClean="0">
                <a:solidFill>
                  <a:schemeClr val="tx1"/>
                </a:solidFill>
                <a:effectLst/>
                <a:latin typeface="Gill Sans" charset="0"/>
                <a:ea typeface="MS PGothic" panose="020B0600070205080204" pitchFamily="34" charset="-128"/>
                <a:cs typeface="ＭＳ Ｐゴシック" charset="0"/>
              </a:rPr>
              <a:t>).  Although most genes in bacteria start with Met, there is a reasonably high chance that the ORF begins with </a:t>
            </a:r>
            <a:r>
              <a:rPr lang="en-US" sz="1200" kern="1200" dirty="0" err="1" smtClean="0">
                <a:solidFill>
                  <a:schemeClr val="tx1"/>
                </a:solidFill>
                <a:effectLst/>
                <a:latin typeface="Gill Sans" charset="0"/>
                <a:ea typeface="MS PGothic" panose="020B0600070205080204" pitchFamily="34" charset="-128"/>
                <a:cs typeface="ＭＳ Ｐゴシック" charset="0"/>
              </a:rPr>
              <a:t>Leu</a:t>
            </a:r>
            <a:r>
              <a:rPr lang="en-US" sz="1200" kern="1200" dirty="0" smtClean="0">
                <a:solidFill>
                  <a:schemeClr val="tx1"/>
                </a:solidFill>
                <a:effectLst/>
                <a:latin typeface="Gill Sans" charset="0"/>
                <a:ea typeface="MS PGothic" panose="020B0600070205080204" pitchFamily="34" charset="-128"/>
                <a:cs typeface="ＭＳ Ｐゴシック" charset="0"/>
              </a:rPr>
              <a:t> or Val instead.  </a:t>
            </a:r>
          </a:p>
          <a:p>
            <a:pPr fontAlgn="base"/>
            <a:endParaRPr lang="en-US" dirty="0"/>
          </a:p>
        </p:txBody>
      </p:sp>
    </p:spTree>
    <p:extLst>
      <p:ext uri="{BB962C8B-B14F-4D97-AF65-F5344CB8AC3E}">
        <p14:creationId xmlns:p14="http://schemas.microsoft.com/office/powerpoint/2010/main" val="378536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12: </a:t>
            </a:r>
            <a:r>
              <a:rPr lang="en-US" sz="1200" kern="1200" dirty="0" smtClean="0">
                <a:solidFill>
                  <a:schemeClr val="tx1"/>
                </a:solidFill>
                <a:effectLst/>
                <a:latin typeface="Gill Sans" charset="0"/>
                <a:ea typeface="MS PGothic" panose="020B0600070205080204" pitchFamily="34" charset="-128"/>
                <a:cs typeface="ＭＳ Ｐゴシック" charset="0"/>
              </a:rPr>
              <a:t>Certain other features can help make the “rules” for annotation.  For one, stop codons are located in AT-rich regions and so GC-rich regions tend to have longer ORFs. The location of certain structural elements like the Shine-</a:t>
            </a:r>
            <a:r>
              <a:rPr lang="en-US" sz="1200" kern="1200" dirty="0" err="1" smtClean="0">
                <a:solidFill>
                  <a:schemeClr val="tx1"/>
                </a:solidFill>
                <a:effectLst/>
                <a:latin typeface="Gill Sans" charset="0"/>
                <a:ea typeface="MS PGothic" panose="020B0600070205080204" pitchFamily="34" charset="-128"/>
                <a:cs typeface="ＭＳ Ｐゴシック" charset="0"/>
              </a:rPr>
              <a:t>Dalgarno</a:t>
            </a:r>
            <a:r>
              <a:rPr lang="en-US" sz="1200" kern="1200" dirty="0" smtClean="0">
                <a:solidFill>
                  <a:schemeClr val="tx1"/>
                </a:solidFill>
                <a:effectLst/>
                <a:latin typeface="Gill Sans" charset="0"/>
                <a:ea typeface="MS PGothic" panose="020B0600070205080204" pitchFamily="34" charset="-128"/>
                <a:cs typeface="ＭＳ Ｐゴシック" charset="0"/>
              </a:rPr>
              <a:t> sequence located 8 bps upstream of the initiation codon also provides valuable hints to the location of ORFs. Etc. </a:t>
            </a:r>
          </a:p>
          <a:p>
            <a:endParaRPr lang="en-US" dirty="0"/>
          </a:p>
        </p:txBody>
      </p:sp>
    </p:spTree>
    <p:extLst>
      <p:ext uri="{BB962C8B-B14F-4D97-AF65-F5344CB8AC3E}">
        <p14:creationId xmlns:p14="http://schemas.microsoft.com/office/powerpoint/2010/main" val="1188199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13</a:t>
            </a:r>
            <a:r>
              <a:rPr lang="en-US" sz="1200" kern="1200" dirty="0" smtClean="0">
                <a:solidFill>
                  <a:schemeClr val="tx1"/>
                </a:solidFill>
                <a:effectLst/>
                <a:latin typeface="Gill Sans" charset="0"/>
                <a:ea typeface="MS PGothic" panose="020B0600070205080204" pitchFamily="34" charset="-128"/>
                <a:cs typeface="ＭＳ Ｐゴシック" charset="0"/>
              </a:rPr>
              <a:t>:  A further summary – the point here is that the rules are relatively simple, but not always straightforward.  It’s for this reason that where possible, biological data is useful for confirming what the computer algorithms determine.  </a:t>
            </a:r>
          </a:p>
          <a:p>
            <a:endParaRPr lang="en-US" dirty="0"/>
          </a:p>
        </p:txBody>
      </p:sp>
    </p:spTree>
    <p:extLst>
      <p:ext uri="{BB962C8B-B14F-4D97-AF65-F5344CB8AC3E}">
        <p14:creationId xmlns:p14="http://schemas.microsoft.com/office/powerpoint/2010/main" val="737393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14:  </a:t>
            </a:r>
            <a:r>
              <a:rPr lang="en-US" sz="1200" kern="1200" dirty="0" smtClean="0">
                <a:solidFill>
                  <a:schemeClr val="tx1"/>
                </a:solidFill>
                <a:effectLst/>
                <a:latin typeface="Gill Sans" charset="0"/>
                <a:ea typeface="MS PGothic" panose="020B0600070205080204" pitchFamily="34" charset="-128"/>
                <a:cs typeface="ＭＳ Ｐゴシック" charset="0"/>
              </a:rPr>
              <a:t>There are a number of different software programs that are useful for automated gene prediction - this is not meant to be an exhaustive list, but merely to illustrate some of the tools available for different kinds of genes.  </a:t>
            </a:r>
          </a:p>
          <a:p>
            <a:endParaRPr lang="en-US" dirty="0"/>
          </a:p>
        </p:txBody>
      </p:sp>
    </p:spTree>
    <p:extLst>
      <p:ext uri="{BB962C8B-B14F-4D97-AF65-F5344CB8AC3E}">
        <p14:creationId xmlns:p14="http://schemas.microsoft.com/office/powerpoint/2010/main" val="49260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15: </a:t>
            </a:r>
            <a:r>
              <a:rPr lang="en-US" sz="1200" kern="1200" dirty="0" smtClean="0">
                <a:solidFill>
                  <a:schemeClr val="tx1"/>
                </a:solidFill>
                <a:effectLst/>
                <a:latin typeface="Gill Sans" charset="0"/>
                <a:ea typeface="MS PGothic" panose="020B0600070205080204" pitchFamily="34" charset="-128"/>
                <a:cs typeface="ＭＳ Ｐゴシック" charset="0"/>
              </a:rPr>
              <a:t>Now let’s move on to functional annotation. Often we’re more interested in the biological functions of these structural elements. </a:t>
            </a:r>
          </a:p>
          <a:p>
            <a:endParaRPr lang="en-US" dirty="0"/>
          </a:p>
        </p:txBody>
      </p:sp>
    </p:spTree>
    <p:extLst>
      <p:ext uri="{BB962C8B-B14F-4D97-AF65-F5344CB8AC3E}">
        <p14:creationId xmlns:p14="http://schemas.microsoft.com/office/powerpoint/2010/main" val="358634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smtClean="0">
                <a:solidFill>
                  <a:schemeClr val="tx1"/>
                </a:solidFill>
                <a:effectLst/>
                <a:latin typeface="Gill Sans" charset="0"/>
                <a:ea typeface="MS PGothic" panose="020B0600070205080204" pitchFamily="34" charset="-128"/>
                <a:cs typeface="ＭＳ Ｐゴシック" charset="0"/>
              </a:rPr>
              <a:t>Slide 16:  </a:t>
            </a:r>
            <a:r>
              <a:rPr lang="en-US" sz="1200" kern="1200" dirty="0" smtClean="0">
                <a:solidFill>
                  <a:schemeClr val="tx1"/>
                </a:solidFill>
                <a:effectLst/>
                <a:latin typeface="Gill Sans" charset="0"/>
                <a:ea typeface="MS PGothic" panose="020B0600070205080204" pitchFamily="34" charset="-128"/>
                <a:cs typeface="ＭＳ Ｐゴシック" charset="0"/>
              </a:rPr>
              <a:t>How do we infer function from sequence? One important tool, called Hidden Markov Models or HMMs, looks at patterns of sequence.  These are statistical tools that can predict the function of an unknown proteins. By creating a multiple sequence alignment of proteins (in this example) and using the inference that structural similarity will lead to functional similarity, your query sequence can be placed in a group whose function has been previously defined. So by using these statistical models, the query protein can be assigned a function based on its similarity to others </a:t>
            </a:r>
            <a:endParaRPr lang="en-US" sz="1200" kern="1200" dirty="0">
              <a:solidFill>
                <a:schemeClr val="tx1"/>
              </a:solidFill>
              <a:effectLst/>
              <a:latin typeface="Gill Sans" charset="0"/>
              <a:ea typeface="MS PGothic" panose="020B0600070205080204" pitchFamily="34" charset="-128"/>
              <a:cs typeface="ＭＳ Ｐゴシック" charset="0"/>
            </a:endParaRPr>
          </a:p>
        </p:txBody>
      </p:sp>
    </p:spTree>
    <p:extLst>
      <p:ext uri="{BB962C8B-B14F-4D97-AF65-F5344CB8AC3E}">
        <p14:creationId xmlns:p14="http://schemas.microsoft.com/office/powerpoint/2010/main" val="1146658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smtClean="0">
                <a:solidFill>
                  <a:schemeClr val="tx1"/>
                </a:solidFill>
                <a:effectLst/>
                <a:latin typeface="Gill Sans" charset="0"/>
                <a:ea typeface="MS PGothic" panose="020B0600070205080204" pitchFamily="34" charset="-128"/>
                <a:cs typeface="ＭＳ Ｐゴシック" charset="0"/>
              </a:rPr>
              <a:t>Slide 17:  </a:t>
            </a:r>
            <a:r>
              <a:rPr lang="en-US" sz="1200" kern="1200" dirty="0" smtClean="0">
                <a:solidFill>
                  <a:schemeClr val="tx1"/>
                </a:solidFill>
                <a:effectLst/>
                <a:latin typeface="Gill Sans" charset="0"/>
                <a:ea typeface="MS PGothic" panose="020B0600070205080204" pitchFamily="34" charset="-128"/>
                <a:cs typeface="ＭＳ Ｐゴシック" charset="0"/>
              </a:rPr>
              <a:t>Another important concept in Functional Annotation is Gene Ontology. Ontologies are used to describe and represent an area of knowledge. As data from bioinformatics analyses started to be made available there was no common system of classifying genes based on functionality. Thus, creating a </a:t>
            </a:r>
            <a:r>
              <a:rPr lang="en-US" sz="1200" u="sng" kern="1200" dirty="0" smtClean="0">
                <a:solidFill>
                  <a:schemeClr val="tx1"/>
                </a:solidFill>
                <a:effectLst/>
                <a:latin typeface="Gill Sans" charset="0"/>
                <a:ea typeface="MS PGothic" panose="020B0600070205080204" pitchFamily="34" charset="-128"/>
                <a:cs typeface="ＭＳ Ｐゴシック" charset="0"/>
              </a:rPr>
              <a:t>gene</a:t>
            </a:r>
            <a:r>
              <a:rPr lang="en-US" sz="1200" kern="1200" dirty="0" smtClean="0">
                <a:solidFill>
                  <a:schemeClr val="tx1"/>
                </a:solidFill>
                <a:effectLst/>
                <a:latin typeface="Gill Sans" charset="0"/>
                <a:ea typeface="MS PGothic" panose="020B0600070205080204" pitchFamily="34" charset="-128"/>
                <a:cs typeface="ＭＳ Ｐゴシック" charset="0"/>
              </a:rPr>
              <a:t> ontology was an attempt to unify gene and gene product attributes from across species. Most importantly, gene ontology creates a controlled vocabulary to define gene functions so that it can be easily used for comparison between and among species. </a:t>
            </a:r>
          </a:p>
          <a:p>
            <a:pPr fontAlgn="base"/>
            <a:r>
              <a:rPr lang="en-US" sz="1200" kern="1200" dirty="0" smtClean="0">
                <a:solidFill>
                  <a:schemeClr val="tx1"/>
                </a:solidFill>
                <a:effectLst/>
                <a:latin typeface="Gill Sans" charset="0"/>
                <a:ea typeface="MS PGothic" panose="020B0600070205080204" pitchFamily="34" charset="-128"/>
                <a:cs typeface="ＭＳ Ｐゴシック" charset="0"/>
              </a:rPr>
              <a:t> </a:t>
            </a:r>
          </a:p>
          <a:p>
            <a:endParaRPr lang="en-US" dirty="0"/>
          </a:p>
        </p:txBody>
      </p:sp>
    </p:spTree>
    <p:extLst>
      <p:ext uri="{BB962C8B-B14F-4D97-AF65-F5344CB8AC3E}">
        <p14:creationId xmlns:p14="http://schemas.microsoft.com/office/powerpoint/2010/main" val="1868503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18:  </a:t>
            </a:r>
            <a:r>
              <a:rPr lang="en-US" sz="1200" kern="1200" dirty="0" smtClean="0">
                <a:solidFill>
                  <a:schemeClr val="tx1"/>
                </a:solidFill>
                <a:effectLst/>
                <a:latin typeface="Gill Sans" charset="0"/>
                <a:ea typeface="MS PGothic" panose="020B0600070205080204" pitchFamily="34" charset="-128"/>
                <a:cs typeface="ＭＳ Ｐゴシック" charset="0"/>
              </a:rPr>
              <a:t>As an example, think back to the old days of Netflix, when they sent you DVDs in the mail based on your queue.  We can label these by genre (action, drama, comedy, etc.).  </a:t>
            </a:r>
          </a:p>
          <a:p>
            <a:endParaRPr lang="en-US" dirty="0"/>
          </a:p>
        </p:txBody>
      </p:sp>
    </p:spTree>
    <p:extLst>
      <p:ext uri="{BB962C8B-B14F-4D97-AF65-F5344CB8AC3E}">
        <p14:creationId xmlns:p14="http://schemas.microsoft.com/office/powerpoint/2010/main" val="1278298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19:  </a:t>
            </a:r>
            <a:r>
              <a:rPr lang="en-US" sz="1200" kern="1200" dirty="0" smtClean="0">
                <a:solidFill>
                  <a:schemeClr val="tx1"/>
                </a:solidFill>
                <a:effectLst/>
                <a:latin typeface="Gill Sans" charset="0"/>
                <a:ea typeface="MS PGothic" panose="020B0600070205080204" pitchFamily="34" charset="-128"/>
                <a:cs typeface="ＭＳ Ｐゴシック" charset="0"/>
              </a:rPr>
              <a:t>We can also label movies by other features:  title (name), year made, actor, director.  In </a:t>
            </a:r>
            <a:r>
              <a:rPr lang="en-US" sz="1200" kern="1200" dirty="0" err="1" smtClean="0">
                <a:solidFill>
                  <a:schemeClr val="tx1"/>
                </a:solidFill>
                <a:effectLst/>
                <a:latin typeface="Gill Sans" charset="0"/>
                <a:ea typeface="MS PGothic" panose="020B0600070205080204" pitchFamily="34" charset="-128"/>
                <a:cs typeface="ＭＳ Ｐゴシック" charset="0"/>
              </a:rPr>
              <a:t>IMdB</a:t>
            </a:r>
            <a:r>
              <a:rPr lang="en-US" sz="1200" kern="1200" dirty="0" smtClean="0">
                <a:solidFill>
                  <a:schemeClr val="tx1"/>
                </a:solidFill>
                <a:effectLst/>
                <a:latin typeface="Gill Sans" charset="0"/>
                <a:ea typeface="MS PGothic" panose="020B0600070205080204" pitchFamily="34" charset="-128"/>
                <a:cs typeface="ＭＳ Ｐゴシック" charset="0"/>
              </a:rPr>
              <a:t>, you can, for example, search for all the movies starring Brad Pitt or movies directed by the Coen Brothers.  </a:t>
            </a:r>
          </a:p>
          <a:p>
            <a:endParaRPr lang="en-US" dirty="0"/>
          </a:p>
        </p:txBody>
      </p:sp>
    </p:spTree>
    <p:extLst>
      <p:ext uri="{BB962C8B-B14F-4D97-AF65-F5344CB8AC3E}">
        <p14:creationId xmlns:p14="http://schemas.microsoft.com/office/powerpoint/2010/main" val="942316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2:  </a:t>
            </a:r>
            <a:r>
              <a:rPr lang="en-US" sz="1200" kern="1200" dirty="0" smtClean="0">
                <a:solidFill>
                  <a:schemeClr val="tx1"/>
                </a:solidFill>
                <a:effectLst/>
                <a:latin typeface="Gill Sans" charset="0"/>
                <a:ea typeface="MS PGothic" panose="020B0600070205080204" pitchFamily="34" charset="-128"/>
                <a:cs typeface="ＭＳ Ｐゴシック" charset="0"/>
              </a:rPr>
              <a:t>In this PowerPoint, we will learn about annotations and what it means, introduce the concept of Hidden Markov Models, and talk a bit about a prokaryotic genome annotation pipeline.  We’ll follow this slide deck with an Annotation Exercise to get some practice.  </a:t>
            </a:r>
          </a:p>
          <a:p>
            <a:endParaRPr lang="en-US" dirty="0"/>
          </a:p>
        </p:txBody>
      </p:sp>
    </p:spTree>
    <p:extLst>
      <p:ext uri="{BB962C8B-B14F-4D97-AF65-F5344CB8AC3E}">
        <p14:creationId xmlns:p14="http://schemas.microsoft.com/office/powerpoint/2010/main" val="3152060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20</a:t>
            </a:r>
            <a:r>
              <a:rPr lang="en-US" sz="1200" kern="1200" dirty="0" smtClean="0">
                <a:solidFill>
                  <a:schemeClr val="tx1"/>
                </a:solidFill>
                <a:effectLst/>
                <a:latin typeface="Gill Sans" charset="0"/>
                <a:ea typeface="MS PGothic" panose="020B0600070205080204" pitchFamily="34" charset="-128"/>
                <a:cs typeface="ＭＳ Ｐゴシック" charset="0"/>
              </a:rPr>
              <a:t>:  Similarly, if we’re thinking about genes and gene products (proteins), Gene Ontology gives us a way to compare across species.  </a:t>
            </a:r>
          </a:p>
          <a:p>
            <a:endParaRPr lang="en-US" dirty="0"/>
          </a:p>
        </p:txBody>
      </p:sp>
    </p:spTree>
    <p:extLst>
      <p:ext uri="{BB962C8B-B14F-4D97-AF65-F5344CB8AC3E}">
        <p14:creationId xmlns:p14="http://schemas.microsoft.com/office/powerpoint/2010/main" val="1748359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smtClean="0">
                <a:solidFill>
                  <a:schemeClr val="tx1"/>
                </a:solidFill>
                <a:effectLst/>
                <a:latin typeface="Gill Sans" charset="0"/>
                <a:ea typeface="MS PGothic" panose="020B0600070205080204" pitchFamily="34" charset="-128"/>
                <a:cs typeface="ＭＳ Ｐゴシック" charset="0"/>
              </a:rPr>
              <a:t>Slide 21:  </a:t>
            </a:r>
            <a:r>
              <a:rPr lang="en-US" sz="1200" kern="1200" dirty="0" smtClean="0">
                <a:solidFill>
                  <a:schemeClr val="tx1"/>
                </a:solidFill>
                <a:effectLst/>
                <a:latin typeface="Gill Sans" charset="0"/>
                <a:ea typeface="MS PGothic" panose="020B0600070205080204" pitchFamily="34" charset="-128"/>
                <a:cs typeface="ＭＳ Ｐゴシック" charset="0"/>
              </a:rPr>
              <a:t>If we take the example of the </a:t>
            </a:r>
            <a:r>
              <a:rPr lang="en-US" sz="1200" i="1" kern="1200" dirty="0" err="1" smtClean="0">
                <a:solidFill>
                  <a:schemeClr val="tx1"/>
                </a:solidFill>
                <a:effectLst/>
                <a:latin typeface="Gill Sans" charset="0"/>
                <a:ea typeface="MS PGothic" panose="020B0600070205080204" pitchFamily="34" charset="-128"/>
                <a:cs typeface="ＭＳ Ｐゴシック" charset="0"/>
              </a:rPr>
              <a:t>dnaA</a:t>
            </a:r>
            <a:r>
              <a:rPr lang="en-US" sz="1200" i="1" kern="1200" dirty="0" smtClean="0">
                <a:solidFill>
                  <a:schemeClr val="tx1"/>
                </a:solidFill>
                <a:effectLst/>
                <a:latin typeface="Gill Sans" charset="0"/>
                <a:ea typeface="MS PGothic" panose="020B0600070205080204" pitchFamily="34" charset="-128"/>
                <a:cs typeface="ＭＳ Ｐゴシック" charset="0"/>
              </a:rPr>
              <a:t> </a:t>
            </a:r>
            <a:r>
              <a:rPr lang="en-US" sz="1200" kern="1200" dirty="0" smtClean="0">
                <a:solidFill>
                  <a:schemeClr val="tx1"/>
                </a:solidFill>
                <a:effectLst/>
                <a:latin typeface="Gill Sans" charset="0"/>
                <a:ea typeface="MS PGothic" panose="020B0600070205080204" pitchFamily="34" charset="-128"/>
                <a:cs typeface="ＭＳ Ｐゴシック" charset="0"/>
              </a:rPr>
              <a:t>gene, we would be interested to know the biological function of this gene product (it’s molecular function), the biological process it is involved in, and the place in the cell where it acts (the cellular component).  These three areas – molecular function, cellular component, and biological process – can be assigned to every gene product as Gene Ontology or GO terms.  </a:t>
            </a:r>
            <a:endParaRPr lang="en-US" sz="1200" kern="1200" dirty="0">
              <a:solidFill>
                <a:schemeClr val="tx1"/>
              </a:solidFill>
              <a:effectLst/>
              <a:latin typeface="Gill Sans" charset="0"/>
              <a:ea typeface="MS PGothic" panose="020B0600070205080204" pitchFamily="34" charset="-128"/>
              <a:cs typeface="ＭＳ Ｐゴシック" charset="0"/>
            </a:endParaRPr>
          </a:p>
        </p:txBody>
      </p:sp>
    </p:spTree>
    <p:extLst>
      <p:ext uri="{BB962C8B-B14F-4D97-AF65-F5344CB8AC3E}">
        <p14:creationId xmlns:p14="http://schemas.microsoft.com/office/powerpoint/2010/main" val="908935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22:  </a:t>
            </a:r>
            <a:r>
              <a:rPr lang="en-US" sz="1200" kern="1200" dirty="0" smtClean="0">
                <a:solidFill>
                  <a:schemeClr val="tx1"/>
                </a:solidFill>
                <a:effectLst/>
                <a:latin typeface="Gill Sans" charset="0"/>
                <a:ea typeface="MS PGothic" panose="020B0600070205080204" pitchFamily="34" charset="-128"/>
                <a:cs typeface="ＭＳ Ｐゴシック" charset="0"/>
              </a:rPr>
              <a:t>Based on the functional annotations associated with this gene we know that it acts in the cytosol (it is a bacterial protein) and the plasma membrane. It is involved in ATP and DNA binding but most importantly the biological process it controls is DNA replication. This information its extremely useful to compare the gene and gene product across species. </a:t>
            </a:r>
          </a:p>
          <a:p>
            <a:endParaRPr lang="en-US" dirty="0"/>
          </a:p>
        </p:txBody>
      </p:sp>
    </p:spTree>
    <p:extLst>
      <p:ext uri="{BB962C8B-B14F-4D97-AF65-F5344CB8AC3E}">
        <p14:creationId xmlns:p14="http://schemas.microsoft.com/office/powerpoint/2010/main" val="651441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smtClean="0">
                <a:solidFill>
                  <a:schemeClr val="tx1"/>
                </a:solidFill>
                <a:effectLst/>
                <a:latin typeface="Gill Sans" charset="0"/>
                <a:ea typeface="MS PGothic" panose="020B0600070205080204" pitchFamily="34" charset="-128"/>
                <a:cs typeface="ＭＳ Ｐゴシック" charset="0"/>
              </a:rPr>
              <a:t>Slide 23</a:t>
            </a:r>
            <a:r>
              <a:rPr lang="en-US" sz="1200" kern="1200" dirty="0" smtClean="0">
                <a:solidFill>
                  <a:schemeClr val="tx1"/>
                </a:solidFill>
                <a:effectLst/>
                <a:latin typeface="Gill Sans" charset="0"/>
                <a:ea typeface="MS PGothic" panose="020B0600070205080204" pitchFamily="34" charset="-128"/>
                <a:cs typeface="ＭＳ Ｐゴシック" charset="0"/>
              </a:rPr>
              <a:t>:  There are different “strengths” of evidence for GO term assignment.  The strongest ones are ones where there is experimental data to back up the assignment (shown in orange here).  Less strong are ones where there is no experimental evidence, but humans have looked at the data and evaluated (yellow).  The weakest evidence comes from simply a match to something else in the database (purple).  </a:t>
            </a:r>
            <a:endParaRPr lang="en-US" sz="1200" kern="1200" dirty="0">
              <a:solidFill>
                <a:schemeClr val="tx1"/>
              </a:solidFill>
              <a:effectLst/>
              <a:latin typeface="Gill Sans" charset="0"/>
              <a:ea typeface="MS PGothic" panose="020B0600070205080204" pitchFamily="34" charset="-128"/>
              <a:cs typeface="ＭＳ Ｐゴシック" charset="0"/>
            </a:endParaRPr>
          </a:p>
        </p:txBody>
      </p:sp>
    </p:spTree>
    <p:extLst>
      <p:ext uri="{BB962C8B-B14F-4D97-AF65-F5344CB8AC3E}">
        <p14:creationId xmlns:p14="http://schemas.microsoft.com/office/powerpoint/2010/main" val="1155480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smtClean="0">
                <a:solidFill>
                  <a:schemeClr val="tx1"/>
                </a:solidFill>
                <a:effectLst/>
                <a:latin typeface="Gill Sans" charset="0"/>
                <a:ea typeface="MS PGothic" panose="020B0600070205080204" pitchFamily="34" charset="-128"/>
                <a:cs typeface="ＭＳ Ｐゴシック" charset="0"/>
              </a:rPr>
              <a:t>Slide 24:  </a:t>
            </a:r>
            <a:r>
              <a:rPr lang="en-US" sz="1200" kern="1200" dirty="0" smtClean="0">
                <a:solidFill>
                  <a:schemeClr val="tx1"/>
                </a:solidFill>
                <a:effectLst/>
                <a:latin typeface="Gill Sans" charset="0"/>
                <a:ea typeface="MS PGothic" panose="020B0600070205080204" pitchFamily="34" charset="-128"/>
                <a:cs typeface="ＭＳ Ｐゴシック" charset="0"/>
              </a:rPr>
              <a:t>In practice, how do you annotate a genome? For prokaryotic genomes, one way is illustrated on this slide.  A pipeline of different computer algorithms is linked together.  Starting with the raw sequence (the A’s, C’s, G’s, and T’s), the sequence is analyzed for </a:t>
            </a:r>
            <a:r>
              <a:rPr lang="en-US" sz="1200" kern="1200" dirty="0" err="1" smtClean="0">
                <a:solidFill>
                  <a:schemeClr val="tx1"/>
                </a:solidFill>
                <a:effectLst/>
                <a:latin typeface="Gill Sans" charset="0"/>
                <a:ea typeface="MS PGothic" panose="020B0600070205080204" pitchFamily="34" charset="-128"/>
                <a:cs typeface="ＭＳ Ｐゴシック" charset="0"/>
              </a:rPr>
              <a:t>tRNA</a:t>
            </a:r>
            <a:r>
              <a:rPr lang="en-US" sz="1200" kern="1200" dirty="0" smtClean="0">
                <a:solidFill>
                  <a:schemeClr val="tx1"/>
                </a:solidFill>
                <a:effectLst/>
                <a:latin typeface="Gill Sans" charset="0"/>
                <a:ea typeface="MS PGothic" panose="020B0600070205080204" pitchFamily="34" charset="-128"/>
                <a:cs typeface="ＭＳ Ｐゴシック" charset="0"/>
              </a:rPr>
              <a:t> and </a:t>
            </a:r>
            <a:r>
              <a:rPr lang="en-US" sz="1200" kern="1200" dirty="0" err="1" smtClean="0">
                <a:solidFill>
                  <a:schemeClr val="tx1"/>
                </a:solidFill>
                <a:effectLst/>
                <a:latin typeface="Gill Sans" charset="0"/>
                <a:ea typeface="MS PGothic" panose="020B0600070205080204" pitchFamily="34" charset="-128"/>
                <a:cs typeface="ＭＳ Ｐゴシック" charset="0"/>
              </a:rPr>
              <a:t>rRNA</a:t>
            </a:r>
            <a:r>
              <a:rPr lang="en-US" sz="1200" kern="1200" dirty="0" smtClean="0">
                <a:solidFill>
                  <a:schemeClr val="tx1"/>
                </a:solidFill>
                <a:effectLst/>
                <a:latin typeface="Gill Sans" charset="0"/>
                <a:ea typeface="MS PGothic" panose="020B0600070205080204" pitchFamily="34" charset="-128"/>
                <a:cs typeface="ＭＳ Ｐゴシック" charset="0"/>
              </a:rPr>
              <a:t> genes, then for potential protein-coding genes.  These are then examined for close relatives in existing databases by phylogeny. From this comes two classes of genes – determined ones and putative ones.  Determined ones are the ones where there is good evidence to suggest that he have identified the </a:t>
            </a:r>
            <a:r>
              <a:rPr lang="en-US" sz="1200" i="1" kern="1200" dirty="0" err="1" smtClean="0">
                <a:solidFill>
                  <a:schemeClr val="tx1"/>
                </a:solidFill>
                <a:effectLst/>
                <a:latin typeface="Gill Sans" charset="0"/>
                <a:ea typeface="MS PGothic" panose="020B0600070205080204" pitchFamily="34" charset="-128"/>
                <a:cs typeface="ＭＳ Ｐゴシック" charset="0"/>
              </a:rPr>
              <a:t>DnaA</a:t>
            </a:r>
            <a:r>
              <a:rPr lang="en-US" sz="1200" kern="1200" dirty="0" smtClean="0">
                <a:solidFill>
                  <a:schemeClr val="tx1"/>
                </a:solidFill>
                <a:effectLst/>
                <a:latin typeface="Gill Sans" charset="0"/>
                <a:ea typeface="MS PGothic" panose="020B0600070205080204" pitchFamily="34" charset="-128"/>
                <a:cs typeface="ＭＳ Ｐゴシック" charset="0"/>
              </a:rPr>
              <a:t> homolog for example.  Putative ones are ones that pass the rules for being an open-reading frame, but we don’t have much evidence based on comparisons to other genomes currently available.  This information goes into making functional assignments (i.e. the GO terms).  The results of such analysis can then be viewed on a browser.  </a:t>
            </a:r>
          </a:p>
          <a:p>
            <a:pPr fontAlgn="base"/>
            <a:r>
              <a:rPr lang="en-US" sz="1200" kern="1200" dirty="0" smtClean="0">
                <a:solidFill>
                  <a:schemeClr val="tx1"/>
                </a:solidFill>
                <a:effectLst/>
                <a:latin typeface="Gill Sans" charset="0"/>
                <a:ea typeface="MS PGothic" panose="020B0600070205080204" pitchFamily="34" charset="-128"/>
                <a:cs typeface="ＭＳ Ｐゴシック" charset="0"/>
              </a:rPr>
              <a:t> </a:t>
            </a:r>
          </a:p>
          <a:p>
            <a:pPr fontAlgn="base"/>
            <a:r>
              <a:rPr lang="en-US" sz="1200" kern="1200" dirty="0" smtClean="0">
                <a:solidFill>
                  <a:schemeClr val="tx1"/>
                </a:solidFill>
                <a:effectLst/>
                <a:latin typeface="Gill Sans" charset="0"/>
                <a:ea typeface="MS PGothic" panose="020B0600070205080204" pitchFamily="34" charset="-128"/>
                <a:cs typeface="ＭＳ Ｐゴシック" charset="0"/>
              </a:rPr>
              <a:t>One such pipeline is called RAST (Rapid Annotation using Subsystem Technology).  It is available at </a:t>
            </a:r>
            <a:r>
              <a:rPr lang="en-US" sz="1200" u="sng" kern="1200" dirty="0" smtClean="0">
                <a:solidFill>
                  <a:schemeClr val="tx1"/>
                </a:solidFill>
                <a:effectLst/>
                <a:latin typeface="Gill Sans" charset="0"/>
                <a:ea typeface="MS PGothic" panose="020B0600070205080204" pitchFamily="34" charset="-128"/>
                <a:cs typeface="ＭＳ Ｐゴシック" charset="0"/>
                <a:hlinkClick r:id="rId3"/>
              </a:rPr>
              <a:t>http://rast.nmpdr.org</a:t>
            </a:r>
            <a:r>
              <a:rPr lang="en-US" sz="1200" kern="1200" dirty="0" smtClean="0">
                <a:solidFill>
                  <a:schemeClr val="tx1"/>
                </a:solidFill>
                <a:effectLst/>
                <a:latin typeface="Gill Sans" charset="0"/>
                <a:ea typeface="MS PGothic" panose="020B0600070205080204" pitchFamily="34" charset="-128"/>
                <a:cs typeface="ＭＳ Ｐゴシック" charset="0"/>
              </a:rPr>
              <a:t>.</a:t>
            </a:r>
            <a:endParaRPr lang="en-US" sz="1200" kern="1200" dirty="0">
              <a:solidFill>
                <a:schemeClr val="tx1"/>
              </a:solidFill>
              <a:effectLst/>
              <a:latin typeface="Gill Sans" charset="0"/>
              <a:ea typeface="MS PGothic" panose="020B0600070205080204" pitchFamily="34" charset="-128"/>
              <a:cs typeface="ＭＳ Ｐゴシック" charset="0"/>
            </a:endParaRPr>
          </a:p>
        </p:txBody>
      </p:sp>
    </p:spTree>
    <p:extLst>
      <p:ext uri="{BB962C8B-B14F-4D97-AF65-F5344CB8AC3E}">
        <p14:creationId xmlns:p14="http://schemas.microsoft.com/office/powerpoint/2010/main" val="1760655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smtClean="0">
                <a:solidFill>
                  <a:schemeClr val="tx1"/>
                </a:solidFill>
                <a:effectLst/>
                <a:latin typeface="Gill Sans" charset="0"/>
                <a:ea typeface="MS PGothic" panose="020B0600070205080204" pitchFamily="34" charset="-128"/>
                <a:cs typeface="ＭＳ Ｐゴシック" charset="0"/>
              </a:rPr>
              <a:t>Slide 25:  </a:t>
            </a:r>
            <a:r>
              <a:rPr lang="en-US" sz="1200" kern="1200" dirty="0" smtClean="0">
                <a:solidFill>
                  <a:schemeClr val="tx1"/>
                </a:solidFill>
                <a:effectLst/>
                <a:latin typeface="Gill Sans" charset="0"/>
                <a:ea typeface="MS PGothic" panose="020B0600070205080204" pitchFamily="34" charset="-128"/>
                <a:cs typeface="ＭＳ Ｐゴシック" charset="0"/>
              </a:rPr>
              <a:t>So for this slide deck we learned about genome annotation, including the two types of annotation – structural and functional. We also introduced the HMMs and the Gene Ontology classification. </a:t>
            </a:r>
            <a:endParaRPr lang="en-US" sz="1200" kern="1200" dirty="0" smtClean="0">
              <a:solidFill>
                <a:schemeClr val="tx1"/>
              </a:solidFill>
              <a:effectLst/>
              <a:latin typeface="Gill Sans" charset="0"/>
              <a:ea typeface="MS PGothic" panose="020B0600070205080204" pitchFamily="34" charset="-128"/>
              <a:cs typeface="ＭＳ Ｐゴシック" charset="0"/>
            </a:endParaRPr>
          </a:p>
          <a:p>
            <a:pPr fontAlgn="base"/>
            <a:endParaRPr lang="en-US" sz="1200" kern="1200" dirty="0" smtClean="0">
              <a:solidFill>
                <a:schemeClr val="tx1"/>
              </a:solidFill>
              <a:effectLst/>
              <a:latin typeface="Gill Sans" charset="0"/>
              <a:ea typeface="MS PGothic" panose="020B0600070205080204" pitchFamily="34" charset="-128"/>
              <a:cs typeface="ＭＳ Ｐゴシック" charset="0"/>
            </a:endParaRPr>
          </a:p>
          <a:p>
            <a:pPr fontAlgn="base"/>
            <a:r>
              <a:rPr lang="en-US" sz="1200" kern="1200" dirty="0" smtClean="0">
                <a:solidFill>
                  <a:schemeClr val="tx1"/>
                </a:solidFill>
                <a:effectLst/>
                <a:latin typeface="Gill Sans" charset="0"/>
                <a:ea typeface="MS PGothic" panose="020B0600070205080204" pitchFamily="34" charset="-128"/>
                <a:cs typeface="ＭＳ Ｐゴシック" charset="0"/>
              </a:rPr>
              <a:t>Please do the exercise on</a:t>
            </a:r>
            <a:r>
              <a:rPr lang="en-US" sz="1200" kern="1200" baseline="0" dirty="0" smtClean="0">
                <a:solidFill>
                  <a:schemeClr val="tx1"/>
                </a:solidFill>
                <a:effectLst/>
                <a:latin typeface="Gill Sans" charset="0"/>
                <a:ea typeface="MS PGothic" panose="020B0600070205080204" pitchFamily="34" charset="-128"/>
                <a:cs typeface="ＭＳ Ｐゴシック" charset="0"/>
              </a:rPr>
              <a:t> </a:t>
            </a:r>
            <a:r>
              <a:rPr lang="en-US" sz="1200" kern="1200" dirty="0" smtClean="0">
                <a:solidFill>
                  <a:schemeClr val="tx1"/>
                </a:solidFill>
                <a:effectLst/>
                <a:latin typeface="Gill Sans" charset="0"/>
                <a:ea typeface="MS PGothic" panose="020B0600070205080204" pitchFamily="34" charset="-128"/>
                <a:cs typeface="ＭＳ Ｐゴシック" charset="0"/>
              </a:rPr>
              <a:t>annotations using the </a:t>
            </a:r>
            <a:r>
              <a:rPr lang="en-US" sz="1200" kern="1200" dirty="0" smtClean="0">
                <a:solidFill>
                  <a:schemeClr val="tx1"/>
                </a:solidFill>
                <a:effectLst/>
                <a:latin typeface="Gill Sans" charset="0"/>
                <a:ea typeface="MS PGothic" panose="020B0600070205080204" pitchFamily="34" charset="-128"/>
                <a:cs typeface="ＭＳ Ｐゴシック" charset="0"/>
              </a:rPr>
              <a:t>tool on the IMG database.</a:t>
            </a:r>
          </a:p>
          <a:p>
            <a:r>
              <a:rPr lang="en-US" sz="1200" kern="1200" dirty="0" smtClean="0">
                <a:solidFill>
                  <a:schemeClr val="tx1"/>
                </a:solidFill>
                <a:effectLst/>
                <a:latin typeface="Gill Sans" charset="0"/>
                <a:ea typeface="MS PGothic" panose="020B0600070205080204" pitchFamily="34" charset="-128"/>
                <a:cs typeface="ＭＳ Ｐゴシック" charset="0"/>
              </a:rPr>
              <a:t> </a:t>
            </a:r>
            <a:endParaRPr lang="en-US" sz="1200" kern="1200" dirty="0" smtClean="0">
              <a:solidFill>
                <a:schemeClr val="tx1"/>
              </a:solidFill>
              <a:effectLst/>
              <a:latin typeface="Gill Sans" charset="0"/>
              <a:ea typeface="MS PGothic" panose="020B0600070205080204" pitchFamily="34" charset="-128"/>
              <a:cs typeface="ＭＳ Ｐゴシック" charset="0"/>
            </a:endParaRPr>
          </a:p>
          <a:p>
            <a:r>
              <a:rPr lang="en-US" sz="1200" kern="1200" dirty="0" smtClean="0">
                <a:solidFill>
                  <a:schemeClr val="tx1"/>
                </a:solidFill>
                <a:effectLst/>
                <a:latin typeface="Gill Sans" charset="0"/>
                <a:ea typeface="MS PGothic" panose="020B0600070205080204" pitchFamily="34" charset="-128"/>
                <a:cs typeface="ＭＳ Ｐゴシック" charset="0"/>
              </a:rPr>
              <a:t>Following this</a:t>
            </a:r>
            <a:r>
              <a:rPr lang="en-US" sz="1200" kern="1200" baseline="0" dirty="0" smtClean="0">
                <a:solidFill>
                  <a:schemeClr val="tx1"/>
                </a:solidFill>
                <a:effectLst/>
                <a:latin typeface="Gill Sans" charset="0"/>
                <a:ea typeface="MS PGothic" panose="020B0600070205080204" pitchFamily="34" charset="-128"/>
                <a:cs typeface="ＭＳ Ｐゴシック" charset="0"/>
              </a:rPr>
              <a:t> exercise please turn to the next slide deck – Part IV – Comparative Genomics.  </a:t>
            </a:r>
            <a:endParaRPr lang="en-US" sz="1200" kern="1200" dirty="0">
              <a:solidFill>
                <a:schemeClr val="tx1"/>
              </a:solidFill>
              <a:effectLst/>
              <a:latin typeface="Gill Sans" charset="0"/>
              <a:ea typeface="MS PGothic" panose="020B0600070205080204" pitchFamily="34" charset="-128"/>
              <a:cs typeface="ＭＳ Ｐゴシック" charset="0"/>
            </a:endParaRPr>
          </a:p>
        </p:txBody>
      </p:sp>
    </p:spTree>
    <p:extLst>
      <p:ext uri="{BB962C8B-B14F-4D97-AF65-F5344CB8AC3E}">
        <p14:creationId xmlns:p14="http://schemas.microsoft.com/office/powerpoint/2010/main" val="413620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smtClean="0">
                <a:solidFill>
                  <a:schemeClr val="tx1"/>
                </a:solidFill>
                <a:effectLst/>
                <a:latin typeface="Gill Sans" charset="0"/>
                <a:ea typeface="MS PGothic" panose="020B0600070205080204" pitchFamily="34" charset="-128"/>
                <a:cs typeface="ＭＳ Ｐゴシック" charset="0"/>
              </a:rPr>
              <a:t>Slide 3: </a:t>
            </a:r>
            <a:r>
              <a:rPr lang="en-US" sz="1200" kern="1200" dirty="0" smtClean="0">
                <a:solidFill>
                  <a:schemeClr val="tx1"/>
                </a:solidFill>
                <a:effectLst/>
                <a:latin typeface="Gill Sans" charset="0"/>
                <a:ea typeface="MS PGothic" panose="020B0600070205080204" pitchFamily="34" charset="-128"/>
                <a:cs typeface="ＭＳ Ｐゴシック" charset="0"/>
              </a:rPr>
              <a:t>The first question we need to ask is what is annotation? And second, why is it important? Let’s look at an example. In this slide, we see a map of the United States with certain cities marked on it and certain areas that are different shades of purple. If we had to guess what this map represents, it is difficult without a map legend.</a:t>
            </a:r>
          </a:p>
          <a:p>
            <a:pPr fontAlgn="base"/>
            <a:r>
              <a:rPr lang="en-US" sz="1200" kern="1200" dirty="0" smtClean="0">
                <a:solidFill>
                  <a:schemeClr val="tx1"/>
                </a:solidFill>
                <a:effectLst/>
                <a:latin typeface="Gill Sans" charset="0"/>
                <a:ea typeface="MS PGothic" panose="020B0600070205080204" pitchFamily="34" charset="-128"/>
                <a:cs typeface="ＭＳ Ｐゴシック" charset="0"/>
              </a:rPr>
              <a:t> </a:t>
            </a:r>
          </a:p>
          <a:p>
            <a:endParaRPr lang="en-US" dirty="0"/>
          </a:p>
        </p:txBody>
      </p:sp>
    </p:spTree>
    <p:extLst>
      <p:ext uri="{BB962C8B-B14F-4D97-AF65-F5344CB8AC3E}">
        <p14:creationId xmlns:p14="http://schemas.microsoft.com/office/powerpoint/2010/main" val="4253126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smtClean="0">
                <a:solidFill>
                  <a:schemeClr val="tx1"/>
                </a:solidFill>
                <a:effectLst/>
                <a:latin typeface="Gill Sans" charset="0"/>
                <a:ea typeface="MS PGothic" panose="020B0600070205080204" pitchFamily="34" charset="-128"/>
                <a:cs typeface="ＭＳ Ｐゴシック" charset="0"/>
              </a:rPr>
              <a:t>Slide 4:  </a:t>
            </a:r>
            <a:r>
              <a:rPr lang="en-US" sz="1200" kern="1200" dirty="0" smtClean="0">
                <a:solidFill>
                  <a:schemeClr val="tx1"/>
                </a:solidFill>
                <a:effectLst/>
                <a:latin typeface="Gill Sans" charset="0"/>
                <a:ea typeface="MS PGothic" panose="020B0600070205080204" pitchFamily="34" charset="-128"/>
                <a:cs typeface="ＭＳ Ｐゴシック" charset="0"/>
              </a:rPr>
              <a:t>Once the legend is revealed – we see this is a map of airline passengers per capita; the darker shaded areas are regions with airports that carry larger number of passengers. So just like this legend helped us make sense of this map, genome annotation provides genome information for raw sequences. </a:t>
            </a:r>
          </a:p>
          <a:p>
            <a:pPr fontAlgn="base"/>
            <a:r>
              <a:rPr lang="en-US" sz="1200" kern="1200" dirty="0" smtClean="0">
                <a:solidFill>
                  <a:schemeClr val="tx1"/>
                </a:solidFill>
                <a:effectLst/>
                <a:latin typeface="Gill Sans" charset="0"/>
                <a:ea typeface="MS PGothic" panose="020B0600070205080204" pitchFamily="34" charset="-128"/>
                <a:cs typeface="ＭＳ Ｐゴシック" charset="0"/>
              </a:rPr>
              <a:t> </a:t>
            </a:r>
          </a:p>
          <a:p>
            <a:endParaRPr lang="en-US" dirty="0"/>
          </a:p>
        </p:txBody>
      </p:sp>
    </p:spTree>
    <p:extLst>
      <p:ext uri="{BB962C8B-B14F-4D97-AF65-F5344CB8AC3E}">
        <p14:creationId xmlns:p14="http://schemas.microsoft.com/office/powerpoint/2010/main" val="3430758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5: </a:t>
            </a:r>
            <a:r>
              <a:rPr lang="en-US" sz="1200" kern="1200" dirty="0" smtClean="0">
                <a:solidFill>
                  <a:schemeClr val="tx1"/>
                </a:solidFill>
                <a:effectLst/>
                <a:latin typeface="Gill Sans" charset="0"/>
                <a:ea typeface="MS PGothic" panose="020B0600070205080204" pitchFamily="34" charset="-128"/>
                <a:cs typeface="ＭＳ Ｐゴシック" charset="0"/>
              </a:rPr>
              <a:t>Annotations can be divided into two types: </a:t>
            </a:r>
            <a:r>
              <a:rPr lang="en-US" sz="1200" u="sng" kern="1200" dirty="0" smtClean="0">
                <a:solidFill>
                  <a:schemeClr val="tx1"/>
                </a:solidFill>
                <a:effectLst/>
                <a:latin typeface="Gill Sans" charset="0"/>
                <a:ea typeface="MS PGothic" panose="020B0600070205080204" pitchFamily="34" charset="-128"/>
                <a:cs typeface="ＭＳ Ｐゴシック" charset="0"/>
              </a:rPr>
              <a:t>Structural</a:t>
            </a:r>
            <a:r>
              <a:rPr lang="en-US" sz="1200" kern="1200" dirty="0" smtClean="0">
                <a:solidFill>
                  <a:schemeClr val="tx1"/>
                </a:solidFill>
                <a:effectLst/>
                <a:latin typeface="Gill Sans" charset="0"/>
                <a:ea typeface="MS PGothic" panose="020B0600070205080204" pitchFamily="34" charset="-128"/>
                <a:cs typeface="ＭＳ Ｐゴシック" charset="0"/>
              </a:rPr>
              <a:t> and </a:t>
            </a:r>
            <a:r>
              <a:rPr lang="en-US" sz="1200" u="sng" kern="1200" dirty="0" smtClean="0">
                <a:solidFill>
                  <a:schemeClr val="tx1"/>
                </a:solidFill>
                <a:effectLst/>
                <a:latin typeface="Gill Sans" charset="0"/>
                <a:ea typeface="MS PGothic" panose="020B0600070205080204" pitchFamily="34" charset="-128"/>
                <a:cs typeface="ＭＳ Ｐゴシック" charset="0"/>
              </a:rPr>
              <a:t>Functional</a:t>
            </a:r>
            <a:r>
              <a:rPr lang="en-US" sz="1200" kern="1200" dirty="0" smtClean="0">
                <a:solidFill>
                  <a:schemeClr val="tx1"/>
                </a:solidFill>
                <a:effectLst/>
                <a:latin typeface="Gill Sans" charset="0"/>
                <a:ea typeface="MS PGothic" panose="020B0600070205080204" pitchFamily="34" charset="-128"/>
                <a:cs typeface="ＭＳ Ｐゴシック" charset="0"/>
              </a:rPr>
              <a:t> annotations. First, we’ll focus on structural annotations. Some of the properties of structural annotations are locating the ORFs (open-reading frames), genes, regulatory elements, and repeat elements.</a:t>
            </a:r>
          </a:p>
          <a:p>
            <a:endParaRPr lang="en-US" dirty="0"/>
          </a:p>
        </p:txBody>
      </p:sp>
    </p:spTree>
    <p:extLst>
      <p:ext uri="{BB962C8B-B14F-4D97-AF65-F5344CB8AC3E}">
        <p14:creationId xmlns:p14="http://schemas.microsoft.com/office/powerpoint/2010/main" val="62270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Rot="1" noChangeAspect="1" noChangeArrowheads="1"/>
          </p:cNvSpPr>
          <p:nvPr>
            <p:ph type="sldImg"/>
          </p:nvPr>
        </p:nvSpPr>
        <p:spPr>
          <a:solidFill>
            <a:srgbClr val="FFFFFF"/>
          </a:solidFill>
          <a:ln/>
        </p:spPr>
      </p:sp>
      <p:sp>
        <p:nvSpPr>
          <p:cNvPr id="18434" name="Rectangle 2"/>
          <p:cNvSpPr>
            <a:spLocks noGrp="1" noChangeArrowheads="1"/>
          </p:cNvSpPr>
          <p:nvPr>
            <p:ph type="body" idx="1"/>
          </p:nvPr>
        </p:nvSpPr>
        <p:spPr>
          <a:ln/>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6: </a:t>
            </a:r>
            <a:r>
              <a:rPr lang="en-US" sz="1200" kern="1200" dirty="0" smtClean="0">
                <a:solidFill>
                  <a:schemeClr val="tx1"/>
                </a:solidFill>
                <a:effectLst/>
                <a:latin typeface="Gill Sans" charset="0"/>
                <a:ea typeface="MS PGothic" panose="020B0600070205080204" pitchFamily="34" charset="-128"/>
                <a:cs typeface="ＭＳ Ｐゴシック" charset="0"/>
              </a:rPr>
              <a:t>Before we start gene prediction we have to locate the reading frames in the data.</a:t>
            </a:r>
          </a:p>
          <a:p>
            <a:pPr eaLnBrk="1" hangingPunct="1">
              <a:defRPr/>
            </a:pPr>
            <a:endParaRPr lang="en-US" sz="1600" dirty="0">
              <a:latin typeface="Helvetica" charset="0"/>
              <a:ea typeface="ＭＳ Ｐゴシック" charset="0"/>
              <a:cs typeface="Helvetica" charset="0"/>
              <a:sym typeface="Helvetica"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7: </a:t>
            </a:r>
            <a:r>
              <a:rPr lang="en-US" sz="1200" kern="1200" dirty="0" smtClean="0">
                <a:solidFill>
                  <a:schemeClr val="tx1"/>
                </a:solidFill>
                <a:effectLst/>
                <a:latin typeface="Gill Sans" charset="0"/>
                <a:ea typeface="MS PGothic" panose="020B0600070205080204" pitchFamily="34" charset="-128"/>
                <a:cs typeface="ＭＳ Ｐゴシック" charset="0"/>
              </a:rPr>
              <a:t>Here we see a double strand of DNA. Recall that for most pieces of DNA, the protein-coding region will be on one strand or the other, but not both (i.e., there will not be overlapping genes).  So, the first challenge is to determine which strand.  </a:t>
            </a:r>
          </a:p>
          <a:p>
            <a:endParaRPr lang="en-US" dirty="0"/>
          </a:p>
        </p:txBody>
      </p:sp>
    </p:spTree>
    <p:extLst>
      <p:ext uri="{BB962C8B-B14F-4D97-AF65-F5344CB8AC3E}">
        <p14:creationId xmlns:p14="http://schemas.microsoft.com/office/powerpoint/2010/main" val="751841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Rot="1" noChangeAspect="1" noChangeArrowheads="1"/>
          </p:cNvSpPr>
          <p:nvPr>
            <p:ph type="sldImg"/>
          </p:nvPr>
        </p:nvSpPr>
        <p:spPr>
          <a:solidFill>
            <a:srgbClr val="FFFFFF"/>
          </a:solidFill>
          <a:ln/>
        </p:spPr>
      </p:sp>
      <p:sp>
        <p:nvSpPr>
          <p:cNvPr id="21506" name="Rectangle 2"/>
          <p:cNvSpPr>
            <a:spLocks noGrp="1" noChangeArrowheads="1"/>
          </p:cNvSpPr>
          <p:nvPr>
            <p:ph type="body" idx="1"/>
          </p:nvPr>
        </p:nvSpPr>
        <p:spPr>
          <a:ln/>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kern="1200" dirty="0" smtClean="0">
                <a:solidFill>
                  <a:schemeClr val="tx1"/>
                </a:solidFill>
                <a:effectLst/>
                <a:latin typeface="Gill Sans" charset="0"/>
                <a:ea typeface="MS PGothic" panose="020B0600070205080204" pitchFamily="34" charset="-128"/>
                <a:cs typeface="ＭＳ Ｐゴシック" charset="0"/>
              </a:rPr>
              <a:t>Slide 8:</a:t>
            </a:r>
            <a:r>
              <a:rPr lang="en-US" sz="1200" kern="1200" dirty="0" smtClean="0">
                <a:solidFill>
                  <a:schemeClr val="tx1"/>
                </a:solidFill>
                <a:effectLst/>
                <a:latin typeface="Gill Sans" charset="0"/>
                <a:ea typeface="MS PGothic" panose="020B0600070205080204" pitchFamily="34" charset="-128"/>
                <a:cs typeface="ＭＳ Ｐゴシック" charset="0"/>
              </a:rPr>
              <a:t>  The next challenge is to determine where the protein starts.  Recall that on a double-stranded piece of DNA it is possible to have six reading frames, three on the forward strand and three on the reverse strand. </a:t>
            </a:r>
          </a:p>
          <a:p>
            <a:pPr eaLnBrk="1" hangingPunct="1">
              <a:defRPr/>
            </a:pPr>
            <a:endParaRPr lang="en-US" sz="1600" dirty="0">
              <a:latin typeface="Helvetica" charset="0"/>
              <a:ea typeface="ＭＳ Ｐゴシック" charset="0"/>
              <a:cs typeface="Helvetica" charset="0"/>
              <a:sym typeface="Helvetica" charset="0"/>
            </a:endParaRPr>
          </a:p>
        </p:txBody>
      </p:sp>
    </p:spTree>
    <p:extLst>
      <p:ext uri="{BB962C8B-B14F-4D97-AF65-F5344CB8AC3E}">
        <p14:creationId xmlns:p14="http://schemas.microsoft.com/office/powerpoint/2010/main" val="1467528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smtClean="0">
                <a:solidFill>
                  <a:schemeClr val="tx1"/>
                </a:solidFill>
                <a:effectLst/>
                <a:latin typeface="Gill Sans" charset="0"/>
                <a:ea typeface="MS PGothic" panose="020B0600070205080204" pitchFamily="34" charset="-128"/>
                <a:cs typeface="ＭＳ Ｐゴシック" charset="0"/>
              </a:rPr>
              <a:t>Slide 9:  </a:t>
            </a:r>
            <a:r>
              <a:rPr lang="en-US" sz="1200" kern="1200" dirty="0" smtClean="0">
                <a:solidFill>
                  <a:schemeClr val="tx1"/>
                </a:solidFill>
                <a:effectLst/>
                <a:latin typeface="Gill Sans" charset="0"/>
                <a:ea typeface="MS PGothic" panose="020B0600070205080204" pitchFamily="34" charset="-128"/>
                <a:cs typeface="ＭＳ Ｐゴシック" charset="0"/>
              </a:rPr>
              <a:t>The next step in locating the reading frame is to look for the </a:t>
            </a:r>
            <a:r>
              <a:rPr lang="en-US" sz="1200" u="sng" kern="1200" dirty="0" smtClean="0">
                <a:solidFill>
                  <a:schemeClr val="tx1"/>
                </a:solidFill>
                <a:effectLst/>
                <a:latin typeface="Gill Sans" charset="0"/>
                <a:ea typeface="MS PGothic" panose="020B0600070205080204" pitchFamily="34" charset="-128"/>
                <a:cs typeface="ＭＳ Ｐゴシック" charset="0"/>
              </a:rPr>
              <a:t>stop</a:t>
            </a:r>
            <a:r>
              <a:rPr lang="en-US" sz="1200" kern="1200" dirty="0" smtClean="0">
                <a:solidFill>
                  <a:schemeClr val="tx1"/>
                </a:solidFill>
                <a:effectLst/>
                <a:latin typeface="Gill Sans" charset="0"/>
                <a:ea typeface="MS PGothic" panose="020B0600070205080204" pitchFamily="34" charset="-128"/>
                <a:cs typeface="ＭＳ Ｐゴシック" charset="0"/>
              </a:rPr>
              <a:t> codons. The sequence between two stop codons in the same reading frame constitutes an </a:t>
            </a:r>
            <a:r>
              <a:rPr lang="en-US" sz="1200" u="sng" kern="1200" dirty="0" smtClean="0">
                <a:solidFill>
                  <a:schemeClr val="tx1"/>
                </a:solidFill>
                <a:effectLst/>
                <a:latin typeface="Gill Sans" charset="0"/>
                <a:ea typeface="MS PGothic" panose="020B0600070205080204" pitchFamily="34" charset="-128"/>
                <a:cs typeface="ＭＳ Ｐゴシック" charset="0"/>
              </a:rPr>
              <a:t>open reading frame</a:t>
            </a:r>
            <a:r>
              <a:rPr lang="en-US" sz="1200" kern="1200" dirty="0" smtClean="0">
                <a:solidFill>
                  <a:schemeClr val="tx1"/>
                </a:solidFill>
                <a:effectLst/>
                <a:latin typeface="Gill Sans" charset="0"/>
                <a:ea typeface="MS PGothic" panose="020B0600070205080204" pitchFamily="34" charset="-128"/>
                <a:cs typeface="ＭＳ Ｐゴシック" charset="0"/>
              </a:rPr>
              <a:t> (ORF). </a:t>
            </a:r>
          </a:p>
          <a:p>
            <a:pPr fontAlgn="base"/>
            <a:r>
              <a:rPr lang="en-US" sz="1200" kern="1200" dirty="0" smtClean="0">
                <a:solidFill>
                  <a:schemeClr val="tx1"/>
                </a:solidFill>
                <a:effectLst/>
                <a:latin typeface="Gill Sans" charset="0"/>
                <a:ea typeface="MS PGothic" panose="020B0600070205080204" pitchFamily="34" charset="-128"/>
                <a:cs typeface="ＭＳ Ｐゴシック" charset="0"/>
              </a:rPr>
              <a:t> </a:t>
            </a:r>
          </a:p>
          <a:p>
            <a:pPr fontAlgn="base"/>
            <a:r>
              <a:rPr lang="en-US" sz="1200" kern="1200" dirty="0" smtClean="0">
                <a:solidFill>
                  <a:schemeClr val="tx1"/>
                </a:solidFill>
                <a:effectLst/>
                <a:latin typeface="Gill Sans" charset="0"/>
                <a:ea typeface="MS PGothic" panose="020B0600070205080204" pitchFamily="34" charset="-128"/>
                <a:cs typeface="ＭＳ Ｐゴシック" charset="0"/>
              </a:rPr>
              <a:t>If we look at our piece of DNA with its six reading frames again, we can identify the ones with the stop codons (highlighted in red) and eliminate those which do not have them (greyed out).</a:t>
            </a:r>
          </a:p>
          <a:p>
            <a:pPr fontAlgn="base"/>
            <a:r>
              <a:rPr lang="en-US" sz="1200" kern="1200" dirty="0" smtClean="0">
                <a:solidFill>
                  <a:schemeClr val="tx1"/>
                </a:solidFill>
                <a:effectLst/>
                <a:latin typeface="Gill Sans" charset="0"/>
                <a:ea typeface="MS PGothic" panose="020B0600070205080204" pitchFamily="34" charset="-128"/>
                <a:cs typeface="ＭＳ Ｐゴシック" charset="0"/>
              </a:rPr>
              <a:t> </a:t>
            </a:r>
          </a:p>
          <a:p>
            <a:pPr fontAlgn="base"/>
            <a:r>
              <a:rPr lang="en-US" sz="1200" kern="1200" dirty="0" smtClean="0">
                <a:solidFill>
                  <a:schemeClr val="tx1"/>
                </a:solidFill>
                <a:effectLst/>
                <a:latin typeface="Gill Sans" charset="0"/>
                <a:ea typeface="MS PGothic" panose="020B0600070205080204" pitchFamily="34" charset="-128"/>
                <a:cs typeface="ＭＳ Ｐゴシック" charset="0"/>
              </a:rPr>
              <a:t>Finally, we know that the ORF is the longest sequence of nucleotides that can potentially translate into a polypeptide chain. Thus, identifying the start codon among the three remaining reading frames can tell us which one is the ORF. </a:t>
            </a:r>
          </a:p>
          <a:p>
            <a:endParaRPr lang="en-US" dirty="0"/>
          </a:p>
        </p:txBody>
      </p:sp>
    </p:spTree>
    <p:extLst>
      <p:ext uri="{BB962C8B-B14F-4D97-AF65-F5344CB8AC3E}">
        <p14:creationId xmlns:p14="http://schemas.microsoft.com/office/powerpoint/2010/main" val="342965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C5B91449-447F-4D44-ACF9-471DD660D073}" type="slidenum">
              <a:rPr lang="en-US" altLang="en-US"/>
              <a:pPr/>
              <a:t>‹#›</a:t>
            </a:fld>
            <a:endParaRPr lang="en-US" altLang="en-US"/>
          </a:p>
        </p:txBody>
      </p:sp>
    </p:spTree>
    <p:extLst>
      <p:ext uri="{BB962C8B-B14F-4D97-AF65-F5344CB8AC3E}">
        <p14:creationId xmlns:p14="http://schemas.microsoft.com/office/powerpoint/2010/main" val="2041723366"/>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C0C0C672-D9DD-4B5D-B9F1-7D6ADD950DA2}" type="slidenum">
              <a:rPr lang="en-US" altLang="en-US"/>
              <a:pPr/>
              <a:t>‹#›</a:t>
            </a:fld>
            <a:endParaRPr lang="en-US" altLang="en-US"/>
          </a:p>
        </p:txBody>
      </p:sp>
    </p:spTree>
    <p:extLst>
      <p:ext uri="{BB962C8B-B14F-4D97-AF65-F5344CB8AC3E}">
        <p14:creationId xmlns:p14="http://schemas.microsoft.com/office/powerpoint/2010/main" val="3398025162"/>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64650" y="6499225"/>
            <a:ext cx="2762250" cy="256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77900" y="6499225"/>
            <a:ext cx="8134350" cy="256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4126C436-1EB5-4D41-AAD4-1B6EF03D6C2D}" type="slidenum">
              <a:rPr lang="en-US" altLang="en-US"/>
              <a:pPr/>
              <a:t>‹#›</a:t>
            </a:fld>
            <a:endParaRPr lang="en-US" altLang="en-US"/>
          </a:p>
        </p:txBody>
      </p:sp>
    </p:spTree>
    <p:extLst>
      <p:ext uri="{BB962C8B-B14F-4D97-AF65-F5344CB8AC3E}">
        <p14:creationId xmlns:p14="http://schemas.microsoft.com/office/powerpoint/2010/main" val="1712561486"/>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05E2EE17-6124-499A-96EA-EE31BCB21037}" type="slidenum">
              <a:rPr lang="en-US" altLang="en-US"/>
              <a:pPr/>
              <a:t>‹#›</a:t>
            </a:fld>
            <a:endParaRPr lang="en-US" altLang="en-US"/>
          </a:p>
        </p:txBody>
      </p:sp>
    </p:spTree>
    <p:extLst>
      <p:ext uri="{BB962C8B-B14F-4D97-AF65-F5344CB8AC3E}">
        <p14:creationId xmlns:p14="http://schemas.microsoft.com/office/powerpoint/2010/main" val="1709483157"/>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DC851A33-E219-4A69-BC69-4B40F4EFC698}" type="slidenum">
              <a:rPr lang="en-US" altLang="en-US"/>
              <a:pPr/>
              <a:t>‹#›</a:t>
            </a:fld>
            <a:endParaRPr lang="en-US" altLang="en-US"/>
          </a:p>
        </p:txBody>
      </p:sp>
    </p:spTree>
    <p:extLst>
      <p:ext uri="{BB962C8B-B14F-4D97-AF65-F5344CB8AC3E}">
        <p14:creationId xmlns:p14="http://schemas.microsoft.com/office/powerpoint/2010/main" val="3833641235"/>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DB65BBCA-ACF9-4E8E-80EF-C689A2F53524}" type="slidenum">
              <a:rPr lang="en-US" altLang="en-US"/>
              <a:pPr/>
              <a:t>‹#›</a:t>
            </a:fld>
            <a:endParaRPr lang="en-US" altLang="en-US"/>
          </a:p>
        </p:txBody>
      </p:sp>
    </p:spTree>
    <p:extLst>
      <p:ext uri="{BB962C8B-B14F-4D97-AF65-F5344CB8AC3E}">
        <p14:creationId xmlns:p14="http://schemas.microsoft.com/office/powerpoint/2010/main" val="3139533850"/>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255E5281-93C9-4444-AE32-FFA05645E6C9}" type="slidenum">
              <a:rPr lang="en-US" altLang="en-US"/>
              <a:pPr/>
              <a:t>‹#›</a:t>
            </a:fld>
            <a:endParaRPr lang="en-US" altLang="en-US"/>
          </a:p>
        </p:txBody>
      </p:sp>
    </p:spTree>
    <p:extLst>
      <p:ext uri="{BB962C8B-B14F-4D97-AF65-F5344CB8AC3E}">
        <p14:creationId xmlns:p14="http://schemas.microsoft.com/office/powerpoint/2010/main" val="463024347"/>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34DA46DD-3760-4975-A91A-0698CE1AFCA0}" type="slidenum">
              <a:rPr lang="en-US" altLang="en-US"/>
              <a:pPr/>
              <a:t>‹#›</a:t>
            </a:fld>
            <a:endParaRPr lang="en-US" altLang="en-US"/>
          </a:p>
        </p:txBody>
      </p:sp>
    </p:spTree>
    <p:extLst>
      <p:ext uri="{BB962C8B-B14F-4D97-AF65-F5344CB8AC3E}">
        <p14:creationId xmlns:p14="http://schemas.microsoft.com/office/powerpoint/2010/main" val="1079837927"/>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09A7FD95-8926-478B-87D0-AA543D9ADAB7}" type="slidenum">
              <a:rPr lang="en-US" altLang="en-US"/>
              <a:pPr/>
              <a:t>‹#›</a:t>
            </a:fld>
            <a:endParaRPr lang="en-US" altLang="en-US"/>
          </a:p>
        </p:txBody>
      </p:sp>
    </p:spTree>
    <p:extLst>
      <p:ext uri="{BB962C8B-B14F-4D97-AF65-F5344CB8AC3E}">
        <p14:creationId xmlns:p14="http://schemas.microsoft.com/office/powerpoint/2010/main" val="2175668042"/>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E263A06B-0FFD-441E-8336-9F68407DFC96}" type="slidenum">
              <a:rPr lang="en-US" altLang="en-US"/>
              <a:pPr/>
              <a:t>‹#›</a:t>
            </a:fld>
            <a:endParaRPr lang="en-US" altLang="en-US"/>
          </a:p>
        </p:txBody>
      </p:sp>
    </p:spTree>
    <p:extLst>
      <p:ext uri="{BB962C8B-B14F-4D97-AF65-F5344CB8AC3E}">
        <p14:creationId xmlns:p14="http://schemas.microsoft.com/office/powerpoint/2010/main" val="2798160543"/>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381CB6BD-B4DC-4D0A-AB1D-7D3B8F153196}" type="slidenum">
              <a:rPr lang="en-US" altLang="en-US"/>
              <a:pPr/>
              <a:t>‹#›</a:t>
            </a:fld>
            <a:endParaRPr lang="en-US" altLang="en-US"/>
          </a:p>
        </p:txBody>
      </p:sp>
    </p:spTree>
    <p:extLst>
      <p:ext uri="{BB962C8B-B14F-4D97-AF65-F5344CB8AC3E}">
        <p14:creationId xmlns:p14="http://schemas.microsoft.com/office/powerpoint/2010/main" val="942722292"/>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0DA9BF1A-A7AC-401A-A044-0C372AE9E607}" type="slidenum">
              <a:rPr lang="en-US" altLang="en-US"/>
              <a:pPr/>
              <a:t>‹#›</a:t>
            </a:fld>
            <a:endParaRPr lang="en-US" altLang="en-US"/>
          </a:p>
        </p:txBody>
      </p:sp>
    </p:spTree>
    <p:extLst>
      <p:ext uri="{BB962C8B-B14F-4D97-AF65-F5344CB8AC3E}">
        <p14:creationId xmlns:p14="http://schemas.microsoft.com/office/powerpoint/2010/main" val="1813080531"/>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0EE98ACB-2497-4CFF-A400-B62CF971AB31}" type="slidenum">
              <a:rPr lang="en-US" altLang="en-US"/>
              <a:pPr/>
              <a:t>‹#›</a:t>
            </a:fld>
            <a:endParaRPr lang="en-US" altLang="en-US"/>
          </a:p>
        </p:txBody>
      </p:sp>
    </p:spTree>
    <p:extLst>
      <p:ext uri="{BB962C8B-B14F-4D97-AF65-F5344CB8AC3E}">
        <p14:creationId xmlns:p14="http://schemas.microsoft.com/office/powerpoint/2010/main" val="3471789857"/>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64541ED7-3C91-4C77-B575-C85804551AA5}" type="slidenum">
              <a:rPr lang="en-US" altLang="en-US"/>
              <a:pPr/>
              <a:t>‹#›</a:t>
            </a:fld>
            <a:endParaRPr lang="en-US" altLang="en-US"/>
          </a:p>
        </p:txBody>
      </p:sp>
    </p:spTree>
    <p:extLst>
      <p:ext uri="{BB962C8B-B14F-4D97-AF65-F5344CB8AC3E}">
        <p14:creationId xmlns:p14="http://schemas.microsoft.com/office/powerpoint/2010/main" val="2409972092"/>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655F9B85-F679-480C-B645-91856AEB0F91}" type="slidenum">
              <a:rPr lang="en-US" altLang="en-US"/>
              <a:pPr/>
              <a:t>‹#›</a:t>
            </a:fld>
            <a:endParaRPr lang="en-US" altLang="en-US"/>
          </a:p>
        </p:txBody>
      </p:sp>
    </p:spTree>
    <p:extLst>
      <p:ext uri="{BB962C8B-B14F-4D97-AF65-F5344CB8AC3E}">
        <p14:creationId xmlns:p14="http://schemas.microsoft.com/office/powerpoint/2010/main" val="3524847531"/>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47642C71-54B6-4520-978F-65E9DAFE6E89}" type="slidenum">
              <a:rPr lang="en-US" altLang="en-US"/>
              <a:pPr/>
              <a:t>‹#›</a:t>
            </a:fld>
            <a:endParaRPr lang="en-US" altLang="en-US"/>
          </a:p>
        </p:txBody>
      </p:sp>
    </p:spTree>
    <p:extLst>
      <p:ext uri="{BB962C8B-B14F-4D97-AF65-F5344CB8AC3E}">
        <p14:creationId xmlns:p14="http://schemas.microsoft.com/office/powerpoint/2010/main" val="3250704520"/>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1CEE660B-C631-458B-B5BA-8482310D86B9}" type="slidenum">
              <a:rPr lang="en-US" altLang="en-US"/>
              <a:pPr/>
              <a:t>‹#›</a:t>
            </a:fld>
            <a:endParaRPr lang="en-US" altLang="en-US"/>
          </a:p>
        </p:txBody>
      </p:sp>
    </p:spTree>
    <p:extLst>
      <p:ext uri="{BB962C8B-B14F-4D97-AF65-F5344CB8AC3E}">
        <p14:creationId xmlns:p14="http://schemas.microsoft.com/office/powerpoint/2010/main" val="3880977452"/>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1BCA714B-33AF-47D3-95A7-99217688EB5F}" type="slidenum">
              <a:rPr lang="en-US" altLang="en-US"/>
              <a:pPr/>
              <a:t>‹#›</a:t>
            </a:fld>
            <a:endParaRPr lang="en-US" altLang="en-US"/>
          </a:p>
        </p:txBody>
      </p:sp>
    </p:spTree>
    <p:extLst>
      <p:ext uri="{BB962C8B-B14F-4D97-AF65-F5344CB8AC3E}">
        <p14:creationId xmlns:p14="http://schemas.microsoft.com/office/powerpoint/2010/main" val="3234103169"/>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3300"/>
            <a:ext cx="5778500"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B077E023-E1E5-4D1A-8907-C65B73EF294D}" type="slidenum">
              <a:rPr lang="en-US" altLang="en-US"/>
              <a:pPr/>
              <a:t>‹#›</a:t>
            </a:fld>
            <a:endParaRPr lang="en-US" altLang="en-US"/>
          </a:p>
        </p:txBody>
      </p:sp>
    </p:spTree>
    <p:extLst>
      <p:ext uri="{BB962C8B-B14F-4D97-AF65-F5344CB8AC3E}">
        <p14:creationId xmlns:p14="http://schemas.microsoft.com/office/powerpoint/2010/main" val="2832188865"/>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397D2118-F479-4EB6-AB83-9330CA4AE0CA}" type="slidenum">
              <a:rPr lang="en-US" altLang="en-US"/>
              <a:pPr/>
              <a:t>‹#›</a:t>
            </a:fld>
            <a:endParaRPr lang="en-US" altLang="en-US"/>
          </a:p>
        </p:txBody>
      </p:sp>
    </p:spTree>
    <p:extLst>
      <p:ext uri="{BB962C8B-B14F-4D97-AF65-F5344CB8AC3E}">
        <p14:creationId xmlns:p14="http://schemas.microsoft.com/office/powerpoint/2010/main" val="4075243640"/>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41F98C7F-197E-44A8-A21B-AEAEC3F84CC0}" type="slidenum">
              <a:rPr lang="en-US" altLang="en-US"/>
              <a:pPr/>
              <a:t>‹#›</a:t>
            </a:fld>
            <a:endParaRPr lang="en-US" altLang="en-US"/>
          </a:p>
        </p:txBody>
      </p:sp>
    </p:spTree>
    <p:extLst>
      <p:ext uri="{BB962C8B-B14F-4D97-AF65-F5344CB8AC3E}">
        <p14:creationId xmlns:p14="http://schemas.microsoft.com/office/powerpoint/2010/main" val="3570820578"/>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3666EB0C-E42B-4C8F-9784-255A8F1626B0}" type="slidenum">
              <a:rPr lang="en-US" altLang="en-US"/>
              <a:pPr/>
              <a:t>‹#›</a:t>
            </a:fld>
            <a:endParaRPr lang="en-US" altLang="en-US"/>
          </a:p>
        </p:txBody>
      </p:sp>
    </p:spTree>
    <p:extLst>
      <p:ext uri="{BB962C8B-B14F-4D97-AF65-F5344CB8AC3E}">
        <p14:creationId xmlns:p14="http://schemas.microsoft.com/office/powerpoint/2010/main" val="2249063656"/>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94CF8AD0-FE8D-4121-8C9E-FDD15FD8CEAC}" type="slidenum">
              <a:rPr lang="en-US" altLang="en-US"/>
              <a:pPr/>
              <a:t>‹#›</a:t>
            </a:fld>
            <a:endParaRPr lang="en-US" altLang="en-US"/>
          </a:p>
        </p:txBody>
      </p:sp>
    </p:spTree>
    <p:extLst>
      <p:ext uri="{BB962C8B-B14F-4D97-AF65-F5344CB8AC3E}">
        <p14:creationId xmlns:p14="http://schemas.microsoft.com/office/powerpoint/2010/main" val="4190892691"/>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663A997D-9DFE-4255-B75B-6A202BBC172B}" type="slidenum">
              <a:rPr lang="en-US" altLang="en-US"/>
              <a:pPr/>
              <a:t>‹#›</a:t>
            </a:fld>
            <a:endParaRPr lang="en-US" altLang="en-US"/>
          </a:p>
        </p:txBody>
      </p:sp>
    </p:spTree>
    <p:extLst>
      <p:ext uri="{BB962C8B-B14F-4D97-AF65-F5344CB8AC3E}">
        <p14:creationId xmlns:p14="http://schemas.microsoft.com/office/powerpoint/2010/main" val="3941197517"/>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ACDB1CF2-787A-4E2A-9A19-9E571EFF0E4D}" type="slidenum">
              <a:rPr lang="en-US" altLang="en-US"/>
              <a:pPr/>
              <a:t>‹#›</a:t>
            </a:fld>
            <a:endParaRPr lang="en-US" altLang="en-US"/>
          </a:p>
        </p:txBody>
      </p:sp>
    </p:spTree>
    <p:extLst>
      <p:ext uri="{BB962C8B-B14F-4D97-AF65-F5344CB8AC3E}">
        <p14:creationId xmlns:p14="http://schemas.microsoft.com/office/powerpoint/2010/main" val="1137828203"/>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AE4BF0C5-DA9F-470E-B5FA-F9E37494BA39}" type="slidenum">
              <a:rPr lang="en-US" altLang="en-US"/>
              <a:pPr/>
              <a:t>‹#›</a:t>
            </a:fld>
            <a:endParaRPr lang="en-US" altLang="en-US"/>
          </a:p>
        </p:txBody>
      </p:sp>
    </p:spTree>
    <p:extLst>
      <p:ext uri="{BB962C8B-B14F-4D97-AF65-F5344CB8AC3E}">
        <p14:creationId xmlns:p14="http://schemas.microsoft.com/office/powerpoint/2010/main" val="3945390355"/>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390525"/>
            <a:ext cx="2927350" cy="831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390525"/>
            <a:ext cx="8629650" cy="8318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B7850CDD-4B54-4970-BE32-33685C01E788}" type="slidenum">
              <a:rPr lang="en-US" altLang="en-US"/>
              <a:pPr/>
              <a:t>‹#›</a:t>
            </a:fld>
            <a:endParaRPr lang="en-US" altLang="en-US"/>
          </a:p>
        </p:txBody>
      </p:sp>
    </p:spTree>
    <p:extLst>
      <p:ext uri="{BB962C8B-B14F-4D97-AF65-F5344CB8AC3E}">
        <p14:creationId xmlns:p14="http://schemas.microsoft.com/office/powerpoint/2010/main" val="1927071317"/>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55800" y="7842250"/>
            <a:ext cx="4476750"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84950" y="7842250"/>
            <a:ext cx="4476750"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47EEFFB6-1DDD-45F2-B260-7FA6BEC332F8}" type="slidenum">
              <a:rPr lang="en-US" altLang="en-US"/>
              <a:pPr/>
              <a:t>‹#›</a:t>
            </a:fld>
            <a:endParaRPr lang="en-US" altLang="en-US"/>
          </a:p>
        </p:txBody>
      </p:sp>
    </p:spTree>
    <p:extLst>
      <p:ext uri="{BB962C8B-B14F-4D97-AF65-F5344CB8AC3E}">
        <p14:creationId xmlns:p14="http://schemas.microsoft.com/office/powerpoint/2010/main" val="74147444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A23BD4C2-2C31-4D32-B425-82D51AA65CAD}" type="slidenum">
              <a:rPr lang="en-US" altLang="en-US"/>
              <a:pPr/>
              <a:t>‹#›</a:t>
            </a:fld>
            <a:endParaRPr lang="en-US" altLang="en-US"/>
          </a:p>
        </p:txBody>
      </p:sp>
    </p:spTree>
    <p:extLst>
      <p:ext uri="{BB962C8B-B14F-4D97-AF65-F5344CB8AC3E}">
        <p14:creationId xmlns:p14="http://schemas.microsoft.com/office/powerpoint/2010/main" val="380173411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04FE8803-99AD-4140-910F-1ED7919E7B53}" type="slidenum">
              <a:rPr lang="en-US" altLang="en-US"/>
              <a:pPr/>
              <a:t>‹#›</a:t>
            </a:fld>
            <a:endParaRPr lang="en-US" altLang="en-US"/>
          </a:p>
        </p:txBody>
      </p:sp>
    </p:spTree>
    <p:extLst>
      <p:ext uri="{BB962C8B-B14F-4D97-AF65-F5344CB8AC3E}">
        <p14:creationId xmlns:p14="http://schemas.microsoft.com/office/powerpoint/2010/main" val="1260235497"/>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0DDD6C2B-3CA8-46A6-B157-489BB7A1EA3C}" type="slidenum">
              <a:rPr lang="en-US" altLang="en-US"/>
              <a:pPr/>
              <a:t>‹#›</a:t>
            </a:fld>
            <a:endParaRPr lang="en-US" altLang="en-US"/>
          </a:p>
        </p:txBody>
      </p:sp>
    </p:spTree>
    <p:extLst>
      <p:ext uri="{BB962C8B-B14F-4D97-AF65-F5344CB8AC3E}">
        <p14:creationId xmlns:p14="http://schemas.microsoft.com/office/powerpoint/2010/main" val="3676566871"/>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D21855F8-2DB1-4531-BC29-10C88BE8EEAC}" type="slidenum">
              <a:rPr lang="en-US" altLang="en-US"/>
              <a:pPr/>
              <a:t>‹#›</a:t>
            </a:fld>
            <a:endParaRPr lang="en-US" altLang="en-US"/>
          </a:p>
        </p:txBody>
      </p:sp>
    </p:spTree>
    <p:extLst>
      <p:ext uri="{BB962C8B-B14F-4D97-AF65-F5344CB8AC3E}">
        <p14:creationId xmlns:p14="http://schemas.microsoft.com/office/powerpoint/2010/main" val="3459012230"/>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0E79DC3D-F0A2-4DBF-BBC1-7761A3BF1027}" type="slidenum">
              <a:rPr lang="en-US" altLang="en-US"/>
              <a:pPr/>
              <a:t>‹#›</a:t>
            </a:fld>
            <a:endParaRPr lang="en-US" altLang="en-US"/>
          </a:p>
        </p:txBody>
      </p:sp>
    </p:spTree>
    <p:extLst>
      <p:ext uri="{BB962C8B-B14F-4D97-AF65-F5344CB8AC3E}">
        <p14:creationId xmlns:p14="http://schemas.microsoft.com/office/powerpoint/2010/main" val="2374538427"/>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77900" y="6499225"/>
            <a:ext cx="11049000" cy="1023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Lucida Grande" charset="0"/>
              </a:rPr>
              <a:t>Click to edit Master title style</a:t>
            </a:r>
          </a:p>
        </p:txBody>
      </p:sp>
      <p:sp>
        <p:nvSpPr>
          <p:cNvPr id="1026" name="Rectangle 2"/>
          <p:cNvSpPr>
            <a:spLocks noGrp="1" noChangeArrowheads="1"/>
          </p:cNvSpPr>
          <p:nvPr>
            <p:ph type="body" idx="1"/>
          </p:nvPr>
        </p:nvSpPr>
        <p:spPr bwMode="auto">
          <a:xfrm>
            <a:off x="1955800" y="7842250"/>
            <a:ext cx="9105900" cy="122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
        <p:nvSpPr>
          <p:cNvPr id="1027"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a:defRPr sz="1600">
                <a:solidFill>
                  <a:srgbClr val="878787"/>
                </a:solidFill>
                <a:latin typeface="Lucida Grande" charset="0"/>
                <a:ea typeface="MS PGothic" panose="020B0600070205080204" pitchFamily="34" charset="-128"/>
                <a:sym typeface="Lucida Grande" charset="0"/>
              </a:defRPr>
            </a:lvl1pPr>
          </a:lstStyle>
          <a:p>
            <a:fld id="{5303A656-0E3C-483F-BE27-453C79262AE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ctr" rtl="0" eaLnBrk="0" fontAlgn="base" hangingPunct="0">
        <a:spcBef>
          <a:spcPts val="1100"/>
        </a:spcBef>
        <a:spcAft>
          <a:spcPct val="0"/>
        </a:spcAft>
        <a:defRPr sz="4400">
          <a:solidFill>
            <a:srgbClr val="878787"/>
          </a:solidFill>
          <a:latin typeface="+mn-lt"/>
          <a:ea typeface="+mn-ea"/>
          <a:cs typeface="+mn-cs"/>
          <a:sym typeface="Lucida Grande" charset="0"/>
        </a:defRPr>
      </a:lvl1pPr>
      <a:lvl2pPr marL="609600" indent="-152400" algn="ctr" rtl="0" eaLnBrk="0" fontAlgn="base" hangingPunct="0">
        <a:spcBef>
          <a:spcPts val="1000"/>
        </a:spcBef>
        <a:spcAft>
          <a:spcPct val="0"/>
        </a:spcAft>
        <a:defRPr sz="3800">
          <a:solidFill>
            <a:srgbClr val="878787"/>
          </a:solidFill>
          <a:latin typeface="+mn-lt"/>
          <a:ea typeface="+mn-ea"/>
          <a:cs typeface="+mn-cs"/>
          <a:sym typeface="Lucida Grande" charset="0"/>
        </a:defRPr>
      </a:lvl2pPr>
      <a:lvl3pPr marL="1257300" indent="-342900" algn="ctr" rtl="0" eaLnBrk="0" fontAlgn="base" hangingPunct="0">
        <a:spcBef>
          <a:spcPts val="800"/>
        </a:spcBef>
        <a:spcAft>
          <a:spcPct val="0"/>
        </a:spcAft>
        <a:defRPr sz="3400">
          <a:solidFill>
            <a:srgbClr val="878787"/>
          </a:solidFill>
          <a:latin typeface="+mn-lt"/>
          <a:ea typeface="+mn-ea"/>
          <a:cs typeface="+mn-cs"/>
          <a:sym typeface="Lucida Grande" charset="0"/>
        </a:defRPr>
      </a:lvl3pPr>
      <a:lvl4pPr marL="1917700" indent="-546100" algn="ctr" rtl="0" eaLnBrk="0" fontAlgn="base" hangingPunct="0">
        <a:spcBef>
          <a:spcPts val="700"/>
        </a:spcBef>
        <a:spcAft>
          <a:spcPct val="0"/>
        </a:spcAft>
        <a:defRPr sz="2800">
          <a:solidFill>
            <a:srgbClr val="878787"/>
          </a:solidFill>
          <a:latin typeface="+mn-lt"/>
          <a:ea typeface="+mn-ea"/>
          <a:cs typeface="+mn-cs"/>
          <a:sym typeface="Lucida Grande" charset="0"/>
        </a:defRPr>
      </a:lvl4pPr>
      <a:lvl5pPr marL="2565400" indent="-736600" algn="ctr" rtl="0" eaLnBrk="0" fontAlgn="base" hangingPunct="0">
        <a:spcBef>
          <a:spcPts val="700"/>
        </a:spcBef>
        <a:spcAft>
          <a:spcPct val="0"/>
        </a:spcAft>
        <a:defRPr sz="2800">
          <a:solidFill>
            <a:srgbClr val="878787"/>
          </a:solidFill>
          <a:latin typeface="+mn-lt"/>
          <a:ea typeface="+mn-ea"/>
          <a:cs typeface="+mn-cs"/>
          <a:sym typeface="Lucida Grande" charset="0"/>
        </a:defRPr>
      </a:lvl5pPr>
      <a:lvl6pPr marL="3022600" algn="ctr" rtl="0" fontAlgn="base">
        <a:spcBef>
          <a:spcPts val="700"/>
        </a:spcBef>
        <a:spcAft>
          <a:spcPct val="0"/>
        </a:spcAft>
        <a:defRPr sz="2800">
          <a:solidFill>
            <a:srgbClr val="878787"/>
          </a:solidFill>
          <a:latin typeface="+mn-lt"/>
          <a:ea typeface="+mn-ea"/>
          <a:cs typeface="+mn-cs"/>
          <a:sym typeface="Lucida Grande" charset="0"/>
        </a:defRPr>
      </a:lvl6pPr>
      <a:lvl7pPr marL="3479800" algn="ctr" rtl="0" fontAlgn="base">
        <a:spcBef>
          <a:spcPts val="700"/>
        </a:spcBef>
        <a:spcAft>
          <a:spcPct val="0"/>
        </a:spcAft>
        <a:defRPr sz="2800">
          <a:solidFill>
            <a:srgbClr val="878787"/>
          </a:solidFill>
          <a:latin typeface="+mn-lt"/>
          <a:ea typeface="+mn-ea"/>
          <a:cs typeface="+mn-cs"/>
          <a:sym typeface="Lucida Grande" charset="0"/>
        </a:defRPr>
      </a:lvl7pPr>
      <a:lvl8pPr marL="3937000" algn="ctr" rtl="0" fontAlgn="base">
        <a:spcBef>
          <a:spcPts val="700"/>
        </a:spcBef>
        <a:spcAft>
          <a:spcPct val="0"/>
        </a:spcAft>
        <a:defRPr sz="2800">
          <a:solidFill>
            <a:srgbClr val="878787"/>
          </a:solidFill>
          <a:latin typeface="+mn-lt"/>
          <a:ea typeface="+mn-ea"/>
          <a:cs typeface="+mn-cs"/>
          <a:sym typeface="Lucida Grande" charset="0"/>
        </a:defRPr>
      </a:lvl8pPr>
      <a:lvl9pPr marL="4394200" algn="ctr" rtl="0" fontAlgn="base">
        <a:spcBef>
          <a:spcPts val="700"/>
        </a:spcBef>
        <a:spcAft>
          <a:spcPct val="0"/>
        </a:spcAft>
        <a:defRPr sz="2800">
          <a:solidFill>
            <a:srgbClr val="878787"/>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647700" y="390525"/>
            <a:ext cx="11709400" cy="133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Lucida Grande" charset="0"/>
              </a:rPr>
              <a:t>Click to edit Master title style</a:t>
            </a:r>
          </a:p>
        </p:txBody>
      </p:sp>
      <p:sp>
        <p:nvSpPr>
          <p:cNvPr id="2050" name="Rectangle 2"/>
          <p:cNvSpPr>
            <a:spLocks noGrp="1" noChangeArrowheads="1"/>
          </p:cNvSpPr>
          <p:nvPr>
            <p:ph type="body" idx="1"/>
          </p:nvPr>
        </p:nvSpPr>
        <p:spPr bwMode="auto">
          <a:xfrm>
            <a:off x="647700" y="2273300"/>
            <a:ext cx="11709400" cy="643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
        <p:nvSpPr>
          <p:cNvPr id="2051"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a:defRPr sz="1600">
                <a:solidFill>
                  <a:srgbClr val="878787"/>
                </a:solidFill>
                <a:latin typeface="Lucida Grande" charset="0"/>
                <a:ea typeface="MS PGothic" panose="020B0600070205080204" pitchFamily="34" charset="-128"/>
                <a:sym typeface="Lucida Grande" charset="0"/>
              </a:defRPr>
            </a:lvl1pPr>
          </a:lstStyle>
          <a:p>
            <a:fld id="{9594BE12-B675-4377-99A1-871F87D5A8F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647700" y="390525"/>
            <a:ext cx="11709400" cy="133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Lucida Grande" charset="0"/>
              </a:rPr>
              <a:t>Click to edit Master title style</a:t>
            </a:r>
          </a:p>
        </p:txBody>
      </p:sp>
      <p:sp>
        <p:nvSpPr>
          <p:cNvPr id="3074" name="Rectangle 2"/>
          <p:cNvSpPr>
            <a:spLocks noGrp="1" noChangeArrowheads="1"/>
          </p:cNvSpPr>
          <p:nvPr>
            <p:ph type="body" idx="1"/>
          </p:nvPr>
        </p:nvSpPr>
        <p:spPr bwMode="auto">
          <a:xfrm>
            <a:off x="647700" y="2273300"/>
            <a:ext cx="11709400" cy="643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
        <p:nvSpPr>
          <p:cNvPr id="3075" name="Text Box 3"/>
          <p:cNvSpPr txBox="1">
            <a:spLocks noGrp="1" noChangeArrowheads="1"/>
          </p:cNvSpPr>
          <p:nvPr>
            <p:ph type="sldNum" sz="quarter" idx="4"/>
          </p:nvPr>
        </p:nvSpPr>
        <p:spPr bwMode="auto">
          <a:xfrm>
            <a:off x="12007850" y="9255125"/>
            <a:ext cx="3460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a:defRPr sz="1600">
                <a:solidFill>
                  <a:srgbClr val="878787"/>
                </a:solidFill>
                <a:latin typeface="Lucida Grande" charset="0"/>
                <a:ea typeface="MS PGothic" panose="020B0600070205080204" pitchFamily="34" charset="-128"/>
                <a:sym typeface="Lucida Grande" charset="0"/>
              </a:defRPr>
            </a:lvl1pPr>
          </a:lstStyle>
          <a:p>
            <a:fld id="{DD8AC69D-A14F-40DE-9448-41F10B514D2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p:hf hdr="0" ftr="0" dt="0"/>
  <p:txStyles>
    <p:titleStyle>
      <a:lvl1pPr algn="ctr" rtl="0" eaLnBrk="0" fontAlgn="base" hangingPunct="0">
        <a:spcBef>
          <a:spcPct val="0"/>
        </a:spcBef>
        <a:spcAft>
          <a:spcPct val="0"/>
        </a:spcAft>
        <a:defRPr sz="6200">
          <a:solidFill>
            <a:srgbClr val="31A7A5"/>
          </a:solidFill>
          <a:latin typeface="+mj-lt"/>
          <a:ea typeface="+mj-ea"/>
          <a:cs typeface="+mj-cs"/>
          <a:sym typeface="Lucida Grande" charset="0"/>
        </a:defRPr>
      </a:lvl1pPr>
      <a:lvl2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6200">
          <a:solidFill>
            <a:srgbClr val="31A7A5"/>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1100"/>
        </a:spcBef>
        <a:spcAft>
          <a:spcPct val="0"/>
        </a:spcAft>
        <a:buClr>
          <a:srgbClr val="000000"/>
        </a:buClr>
        <a:buSzPct val="100000"/>
        <a:buFont typeface="Arial" panose="020B0604020202020204" pitchFamily="34" charset="0"/>
        <a:buChar char="•"/>
        <a:defRPr sz="4400">
          <a:solidFill>
            <a:schemeClr val="tx1"/>
          </a:solidFill>
          <a:latin typeface="+mn-lt"/>
          <a:ea typeface="+mn-ea"/>
          <a:cs typeface="+mn-cs"/>
          <a:sym typeface="Lucida Grande" charset="0"/>
        </a:defRPr>
      </a:lvl1pPr>
      <a:lvl2pPr marL="704850" indent="-285750" algn="l" rtl="0" eaLnBrk="0" fontAlgn="base" hangingPunct="0">
        <a:spcBef>
          <a:spcPts val="1000"/>
        </a:spcBef>
        <a:spcAft>
          <a:spcPct val="0"/>
        </a:spcAft>
        <a:buClr>
          <a:srgbClr val="000000"/>
        </a:buClr>
        <a:buSzPct val="100000"/>
        <a:buFont typeface="Arial" panose="020B0604020202020204" pitchFamily="34" charset="0"/>
        <a:buChar char="–"/>
        <a:defRPr sz="3800">
          <a:solidFill>
            <a:schemeClr val="tx1"/>
          </a:solidFill>
          <a:latin typeface="+mn-lt"/>
          <a:ea typeface="+mn-ea"/>
          <a:cs typeface="+mn-cs"/>
          <a:sym typeface="Lucida Grande" charset="0"/>
        </a:defRPr>
      </a:lvl2pPr>
      <a:lvl3pPr marL="1104900" indent="-228600" algn="l" rtl="0" eaLnBrk="0" fontAlgn="base" hangingPunct="0">
        <a:spcBef>
          <a:spcPts val="800"/>
        </a:spcBef>
        <a:spcAft>
          <a:spcPct val="0"/>
        </a:spcAft>
        <a:buClr>
          <a:srgbClr val="000000"/>
        </a:buClr>
        <a:buSzPct val="100000"/>
        <a:buFont typeface="Arial" panose="020B0604020202020204" pitchFamily="34" charset="0"/>
        <a:buChar char="•"/>
        <a:defRPr sz="3400">
          <a:solidFill>
            <a:schemeClr val="tx1"/>
          </a:solidFill>
          <a:latin typeface="+mn-lt"/>
          <a:ea typeface="+mn-ea"/>
          <a:cs typeface="+mn-cs"/>
          <a:sym typeface="Lucida Grande" charset="0"/>
        </a:defRPr>
      </a:lvl3pPr>
      <a:lvl4pPr marL="15621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4pPr>
      <a:lvl5pPr marL="2019300" indent="-22860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Lucida Grande" charset="0"/>
        </a:defRPr>
      </a:lvl5pPr>
      <a:lvl6pPr marL="24765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6pPr>
      <a:lvl7pPr marL="29337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7pPr>
      <a:lvl8pPr marL="33909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8pPr>
      <a:lvl9pPr marL="38481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biomedcentral.com/1471-2105/5/59" TargetMode="External"/><Relationship Id="rId5" Type="http://schemas.openxmlformats.org/officeDocument/2006/relationships/hyperlink" Target="http://link.springer.com/protocol/10.1385/1-59259-763-7:029" TargetMode="External"/><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ncbi.nlm.nih.gov/pubmed/?term=Oliver+J,+et+al.+(1996).+J.+Mol.+Evol.+43:+216" TargetMode="External"/><Relationship Id="rId5" Type="http://schemas.openxmlformats.org/officeDocument/2006/relationships/hyperlink" Target="http://link.springer.com/protocol/10.1385/1-59259-763-7:029" TargetMode="External"/><Relationship Id="rId1" Type="http://schemas.openxmlformats.org/officeDocument/2006/relationships/slideLayout" Target="../slideLayouts/slideLayout2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biomedcentral.com/1471-2105/5/59" TargetMode="External"/><Relationship Id="rId5" Type="http://schemas.openxmlformats.org/officeDocument/2006/relationships/hyperlink" Target="http://link.springer.com/protocol/10.1385/1-59259-763-7:029" TargetMode="External"/><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nar.oxfordjournals.org/content/27/23/4636.long" TargetMode="External"/><Relationship Id="rId5" Type="http://schemas.openxmlformats.org/officeDocument/2006/relationships/hyperlink" Target="http://nar.oxfordjournals.org/content/23/17/3554.long" TargetMode="External"/><Relationship Id="rId6" Type="http://schemas.openxmlformats.org/officeDocument/2006/relationships/hyperlink" Target="http://users.soe.ucsc.edu/~lowe/pubs/Lowe-pub-14.pdf" TargetMode="External"/><Relationship Id="rId7" Type="http://schemas.openxmlformats.org/officeDocument/2006/relationships/hyperlink" Target="http://www.biomedcentral.com/1471-2164/9/75" TargetMode="External"/><Relationship Id="rId8" Type="http://schemas.openxmlformats.org/officeDocument/2006/relationships/hyperlink" Target="http://nar.oxfordjournals.org/content/25/17/3389.long" TargetMode="External"/><Relationship Id="rId1" Type="http://schemas.openxmlformats.org/officeDocument/2006/relationships/slideLayout" Target="../slideLayouts/slideLayout2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nar.oxfordjournals.org/content/39/suppl_1/D800.long" TargetMode="External"/><Relationship Id="rId1" Type="http://schemas.openxmlformats.org/officeDocument/2006/relationships/slideLayout" Target="../slideLayouts/slideLayout2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hyperlink" Target="http://nar.oxfordjournals.org/content/40/D1/D290.long" TargetMode="External"/><Relationship Id="rId1" Type="http://schemas.openxmlformats.org/officeDocument/2006/relationships/slideLayout" Target="../slideLayouts/slideLayout2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queksiewkhoon.tripod.com/ontology_01.pdf" TargetMode="External"/><Relationship Id="rId1" Type="http://schemas.openxmlformats.org/officeDocument/2006/relationships/slideLayout" Target="../slideLayouts/slideLayout2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1" Type="http://schemas.openxmlformats.org/officeDocument/2006/relationships/slideLayout" Target="../slideLayouts/slideLayout2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3.png"/><Relationship Id="rId5" Type="http://schemas.openxmlformats.org/officeDocument/2006/relationships/hyperlink" Target="http://www.maya.cs.depaul.edu" TargetMode="External"/><Relationship Id="rId1" Type="http://schemas.openxmlformats.org/officeDocument/2006/relationships/slideLayout" Target="../slideLayouts/slideLayout2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nature.com/ng/journal/v25/n1/full/ng0500_25.html" TargetMode="External"/><Relationship Id="rId1" Type="http://schemas.openxmlformats.org/officeDocument/2006/relationships/slideLayout" Target="../slideLayouts/slideLayout2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jpg"/><Relationship Id="rId1" Type="http://schemas.openxmlformats.org/officeDocument/2006/relationships/slideLayout" Target="../slideLayouts/slideLayout2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hyperlink" Target="http://www.nature.com/ng/journal/v25/n1/full/ng0500_25.html" TargetMode="External"/><Relationship Id="rId1" Type="http://schemas.openxmlformats.org/officeDocument/2006/relationships/slideLayout" Target="../slideLayouts/slideLayout2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nar.oxfordjournals.org/content/39/suppl_1/D800.long" TargetMode="External"/><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p:txBody>
          <a:bodyPr/>
          <a:lstStyle/>
          <a:p>
            <a:pPr eaLnBrk="1" hangingPunct="1">
              <a:defRPr/>
            </a:pPr>
            <a:r>
              <a:rPr lang="en-US" sz="5600" b="1"/>
              <a:t>Genome Annotation</a:t>
            </a:r>
            <a:endParaRPr lang="en-US" sz="5600" b="1">
              <a:ea typeface="ヒラギノ角ゴ ProN W6" charset="0"/>
              <a:cs typeface="ヒラギノ角ゴ ProN W6" charset="0"/>
            </a:endParaRPr>
          </a:p>
        </p:txBody>
      </p:sp>
    </p:spTree>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24579" name="Rectangle 3"/>
          <p:cNvSpPr>
            <a:spLocks noGrp="1" noChangeArrowheads="1"/>
          </p:cNvSpPr>
          <p:nvPr>
            <p:ph type="body" idx="1"/>
          </p:nvPr>
        </p:nvSpPr>
        <p:spPr>
          <a:xfrm>
            <a:off x="1244600" y="2667000"/>
            <a:ext cx="10464800" cy="4800600"/>
          </a:xfrm>
        </p:spPr>
        <p:txBody>
          <a:bodyPr lIns="0" tIns="0" rIns="0" bIns="0" anchor="ctr"/>
          <a:lstStyle/>
          <a:p>
            <a:pPr marL="979488" indent="-571500" eaLnBrk="1" hangingPunct="1">
              <a:spcBef>
                <a:spcPct val="0"/>
              </a:spcBef>
              <a:buSzPct val="171000"/>
              <a:buFont typeface="Calibri" charset="0"/>
              <a:buChar char="•"/>
              <a:defRPr/>
            </a:pPr>
            <a:r>
              <a:rPr lang="en-US" sz="3200" dirty="0">
                <a:latin typeface="Calibri" panose="020F0502020204030204" pitchFamily="34" charset="0"/>
                <a:cs typeface="Calibri" charset="0"/>
                <a:sym typeface="Calibri" charset="0"/>
              </a:rPr>
              <a:t>One of the first steps in predicting genes that encode proteins, is to search for an open reading frame (ORF) </a:t>
            </a:r>
            <a:r>
              <a:rPr lang="en-US" sz="3200" baseline="30000" dirty="0">
                <a:latin typeface="Calibri" panose="020F0502020204030204" pitchFamily="34" charset="0"/>
                <a:cs typeface="Calibri" charset="0"/>
                <a:sym typeface="Calibri" charset="0"/>
              </a:rPr>
              <a:t>1</a:t>
            </a:r>
            <a:endParaRPr lang="en-US" sz="3200" dirty="0">
              <a:latin typeface="Calibri" panose="020F0502020204030204" pitchFamily="34" charset="0"/>
              <a:sym typeface="Calibri" charset="0"/>
            </a:endParaRPr>
          </a:p>
          <a:p>
            <a:pPr marL="979488" indent="-571500" eaLnBrk="1" hangingPunct="1">
              <a:spcBef>
                <a:spcPts val="2400"/>
              </a:spcBef>
              <a:buSzPct val="171000"/>
              <a:buFont typeface="Calibri" charset="0"/>
              <a:buChar char="•"/>
              <a:defRPr/>
            </a:pPr>
            <a:r>
              <a:rPr lang="en-US" sz="3200" dirty="0">
                <a:latin typeface="Calibri" panose="020F0502020204030204" pitchFamily="34" charset="0"/>
                <a:cs typeface="Calibri" charset="0"/>
                <a:sym typeface="Calibri" charset="0"/>
              </a:rPr>
              <a:t>The </a:t>
            </a:r>
            <a:r>
              <a:rPr lang="en-US" sz="3200" dirty="0">
                <a:latin typeface="Calibri" panose="020F0502020204030204" pitchFamily="34" charset="0"/>
                <a:cs typeface="Calibri Bold" charset="0"/>
                <a:sym typeface="Calibri Bold" charset="0"/>
              </a:rPr>
              <a:t>sequence between two stop codons</a:t>
            </a:r>
            <a:r>
              <a:rPr lang="en-US" sz="3200" dirty="0">
                <a:latin typeface="Calibri" panose="020F0502020204030204" pitchFamily="34" charset="0"/>
                <a:cs typeface="Calibri" charset="0"/>
                <a:sym typeface="Calibri" charset="0"/>
              </a:rPr>
              <a:t> of the same reading frame, </a:t>
            </a:r>
            <a:r>
              <a:rPr lang="en-US" sz="3200" dirty="0">
                <a:latin typeface="Calibri" panose="020F0502020204030204" pitchFamily="34" charset="0"/>
                <a:cs typeface="Calibri Bold" charset="0"/>
                <a:sym typeface="Calibri Bold" charset="0"/>
              </a:rPr>
              <a:t>constitutes an ORF </a:t>
            </a:r>
            <a:endParaRPr lang="en-US" sz="4200" dirty="0">
              <a:latin typeface="Calibri" panose="020F0502020204030204" pitchFamily="34" charset="0"/>
              <a:sym typeface="Gill Sans" charset="0"/>
            </a:endParaRPr>
          </a:p>
          <a:p>
            <a:pPr marL="979488" indent="-571500" eaLnBrk="1" hangingPunct="1">
              <a:spcBef>
                <a:spcPts val="2400"/>
              </a:spcBef>
              <a:buSzPct val="171000"/>
              <a:buFont typeface="Calibri" charset="0"/>
              <a:buChar char="•"/>
              <a:defRPr/>
            </a:pPr>
            <a:r>
              <a:rPr lang="en-US" sz="3200" dirty="0">
                <a:latin typeface="Calibri" panose="020F0502020204030204" pitchFamily="34" charset="0"/>
                <a:cs typeface="Calibri" charset="0"/>
                <a:sym typeface="Calibri" charset="0"/>
              </a:rPr>
              <a:t>An ORF is the </a:t>
            </a:r>
            <a:r>
              <a:rPr lang="en-US" sz="3200" dirty="0">
                <a:latin typeface="Calibri" panose="020F0502020204030204" pitchFamily="34" charset="0"/>
                <a:cs typeface="Calibri Bold" charset="0"/>
                <a:sym typeface="Calibri Bold" charset="0"/>
              </a:rPr>
              <a:t>longest</a:t>
            </a:r>
            <a:r>
              <a:rPr lang="en-US" sz="3200" dirty="0">
                <a:latin typeface="Calibri" panose="020F0502020204030204" pitchFamily="34" charset="0"/>
                <a:cs typeface="Calibri" charset="0"/>
                <a:sym typeface="Calibri" charset="0"/>
              </a:rPr>
              <a:t> sequence of nucleotides that can potentially translate into a polypeptide chain </a:t>
            </a:r>
            <a:r>
              <a:rPr lang="en-US" sz="3200" baseline="32000" dirty="0" smtClean="0">
                <a:latin typeface="Calibri" panose="020F0502020204030204" pitchFamily="34" charset="0"/>
                <a:cs typeface="Calibri" charset="0"/>
                <a:sym typeface="Calibri" charset="0"/>
              </a:rPr>
              <a:t>2</a:t>
            </a:r>
          </a:p>
          <a:p>
            <a:pPr marL="979488" indent="-571500" eaLnBrk="1" hangingPunct="1">
              <a:spcBef>
                <a:spcPts val="2400"/>
              </a:spcBef>
              <a:buSzPct val="171000"/>
              <a:buFont typeface="Calibri" charset="0"/>
              <a:buChar char="•"/>
              <a:defRPr/>
            </a:pPr>
            <a:r>
              <a:rPr lang="en-US" sz="3200" dirty="0" smtClean="0">
                <a:latin typeface="Calibri" panose="020F0502020204030204" pitchFamily="34" charset="0"/>
                <a:cs typeface="Calibri" charset="0"/>
                <a:sym typeface="Calibri" charset="0"/>
              </a:rPr>
              <a:t>Additional features, like % GC content and the presence of a Shine-</a:t>
            </a:r>
            <a:r>
              <a:rPr lang="en-US" sz="3200" dirty="0" err="1" smtClean="0">
                <a:latin typeface="Calibri" panose="020F0502020204030204" pitchFamily="34" charset="0"/>
                <a:cs typeface="Calibri" charset="0"/>
                <a:sym typeface="Calibri" charset="0"/>
              </a:rPr>
              <a:t>Dalgarno</a:t>
            </a:r>
            <a:r>
              <a:rPr lang="en-US" sz="3200" dirty="0" smtClean="0">
                <a:latin typeface="Calibri" panose="020F0502020204030204" pitchFamily="34" charset="0"/>
                <a:cs typeface="Calibri" charset="0"/>
                <a:sym typeface="Calibri" charset="0"/>
              </a:rPr>
              <a:t> sequence can assist in determining the ORF </a:t>
            </a:r>
          </a:p>
          <a:p>
            <a:pPr marL="979488" indent="-571500" eaLnBrk="1" hangingPunct="1">
              <a:spcBef>
                <a:spcPts val="2400"/>
              </a:spcBef>
              <a:buSzPct val="171000"/>
              <a:buFont typeface="Calibri" charset="0"/>
              <a:buChar char="•"/>
              <a:defRPr/>
            </a:pPr>
            <a:endParaRPr lang="en-US" sz="3200" baseline="32000" dirty="0">
              <a:latin typeface="Calibri" panose="020F0502020204030204" pitchFamily="34" charset="0"/>
              <a:sym typeface="Calibri" charset="0"/>
            </a:endParaRPr>
          </a:p>
        </p:txBody>
      </p:sp>
      <p:sp>
        <p:nvSpPr>
          <p:cNvPr id="24580" name="Rectangle 4"/>
          <p:cNvSpPr>
            <a:spLocks noGrp="1" noChangeArrowheads="1"/>
          </p:cNvSpPr>
          <p:nvPr>
            <p:ph type="title"/>
          </p:nvPr>
        </p:nvSpPr>
        <p:spPr>
          <a:xfrm>
            <a:off x="4292600" y="1219200"/>
            <a:ext cx="4279900" cy="711200"/>
          </a:xfrm>
        </p:spPr>
        <p:txBody>
          <a:bodyPr lIns="50800" tIns="50800" rIns="50800" bIns="50800"/>
          <a:lstStyle/>
          <a:p>
            <a:pPr eaLnBrk="1" hangingPunct="1">
              <a:defRPr/>
            </a:pPr>
            <a:r>
              <a:rPr lang="en-US" sz="4200" b="1" dirty="0">
                <a:solidFill>
                  <a:srgbClr val="008080"/>
                </a:solidFill>
                <a:latin typeface="Dekar"/>
                <a:cs typeface="Dekar"/>
                <a:sym typeface="Calibri Bold" charset="0"/>
              </a:rPr>
              <a:t>Gene Prediction</a:t>
            </a:r>
            <a:endParaRPr lang="en-US" sz="4200" b="1" dirty="0">
              <a:solidFill>
                <a:srgbClr val="008080"/>
              </a:solidFill>
              <a:latin typeface="Dekar"/>
              <a:ea typeface="ヒラギノ角ゴ ProN W6" charset="0"/>
              <a:cs typeface="Dekar"/>
              <a:sym typeface="Calibri Bold" charset="0"/>
            </a:endParaRPr>
          </a:p>
        </p:txBody>
      </p:sp>
      <p:sp>
        <p:nvSpPr>
          <p:cNvPr id="55300" name="Rectangle 1"/>
          <p:cNvSpPr>
            <a:spLocks noChangeArrowheads="1"/>
          </p:cNvSpPr>
          <p:nvPr/>
        </p:nvSpPr>
        <p:spPr bwMode="auto">
          <a:xfrm>
            <a:off x="2997200" y="8763000"/>
            <a:ext cx="650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1800" u="sng" baseline="30000">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1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Korf I. (2004)</a:t>
            </a:r>
            <a:r>
              <a:rPr lang="en-US" altLang="en-US" sz="1800" i="1"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 </a:t>
            </a:r>
            <a:r>
              <a:rPr lang="en-US" altLang="en-US" sz="1800" i="1"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4"/>
              </a:rPr>
              <a:t>BMC Bioinformatics</a:t>
            </a:r>
            <a:r>
              <a:rPr lang="en-US" altLang="en-US" sz="1800" b="1" i="1"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4"/>
              </a:rPr>
              <a:t> </a:t>
            </a:r>
            <a:r>
              <a:rPr lang="en-US" altLang="en-US" sz="1800" b="1"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4"/>
              </a:rPr>
              <a:t>5</a:t>
            </a:r>
            <a:r>
              <a:rPr lang="en-US" altLang="en-US" sz="1800"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4"/>
              </a:rPr>
              <a:t>:</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 59</a:t>
            </a:r>
            <a:endPar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endParaRPr>
          </a:p>
          <a:p>
            <a:pPr eaLnBrk="1" hangingPunct="1"/>
            <a:r>
              <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rPr>
              <a:t>2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Kuroda M, et al. (2004). </a:t>
            </a:r>
            <a:r>
              <a:rPr lang="en-US" altLang="en-US" sz="1800" i="1"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Methods in Mol. Biol</a:t>
            </a:r>
            <a:r>
              <a:rPr lang="en-US" altLang="en-US" sz="1800" b="1" i="1"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a:t>
            </a:r>
            <a:r>
              <a:rPr lang="en-US" altLang="en-US" sz="1800" b="1"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266</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 29</a:t>
            </a:r>
          </a:p>
        </p:txBody>
      </p:sp>
    </p:spTree>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6322" name="Rectangle 3"/>
          <p:cNvSpPr>
            <a:spLocks/>
          </p:cNvSpPr>
          <p:nvPr/>
        </p:nvSpPr>
        <p:spPr bwMode="auto">
          <a:xfrm>
            <a:off x="635000" y="1371600"/>
            <a:ext cx="11747500" cy="758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2400" dirty="0">
                <a:ea typeface="MS PGothic" panose="020B0600070205080204" pitchFamily="34" charset="-128"/>
              </a:rPr>
              <a:t>5ʹ -TAGATGATTAGCTTGGATGAGCTCATATAGCCCGGAACA-3ʹ</a:t>
            </a:r>
          </a:p>
          <a:p>
            <a:pPr eaLnBrk="1" hangingPunct="1"/>
            <a:r>
              <a:rPr lang="en-US" altLang="en-US" sz="2400" dirty="0">
                <a:ea typeface="MS PGothic" panose="020B0600070205080204" pitchFamily="34" charset="-128"/>
              </a:rPr>
              <a:t>3ʹ- ATCTACTAATCGAACCTACTCGAGTATATCGGGCCTTGT-5ʹ</a:t>
            </a:r>
          </a:p>
          <a:p>
            <a:pPr eaLnBrk="1" hangingPunct="1"/>
            <a:endParaRPr lang="en-US" altLang="en-US" sz="2400" dirty="0">
              <a:ea typeface="MS PGothic" panose="020B0600070205080204" pitchFamily="34" charset="-128"/>
            </a:endParaRPr>
          </a:p>
          <a:p>
            <a:pPr eaLnBrk="1" hangingPunct="1"/>
            <a:r>
              <a:rPr lang="en-US" altLang="en-US" sz="2400" dirty="0">
                <a:ea typeface="MS PGothic" panose="020B0600070205080204" pitchFamily="34" charset="-128"/>
              </a:rPr>
              <a:t>+1 </a:t>
            </a:r>
            <a:r>
              <a:rPr lang="en-US" altLang="en-US" sz="2400" dirty="0">
                <a:solidFill>
                  <a:srgbClr val="FF0000"/>
                </a:solidFill>
                <a:ea typeface="MS PGothic" panose="020B0600070205080204" pitchFamily="34" charset="-128"/>
              </a:rPr>
              <a:t>  TAG  </a:t>
            </a:r>
            <a:r>
              <a:rPr lang="en-US" altLang="en-US" sz="2400" dirty="0">
                <a:solidFill>
                  <a:srgbClr val="00FF00"/>
                </a:solidFill>
                <a:ea typeface="MS PGothic" panose="020B0600070205080204" pitchFamily="34" charset="-128"/>
              </a:rPr>
              <a:t>ATG</a:t>
            </a:r>
            <a:r>
              <a:rPr lang="en-US" altLang="en-US" sz="2400" dirty="0">
                <a:ea typeface="MS PGothic" panose="020B0600070205080204" pitchFamily="34" charset="-128"/>
              </a:rPr>
              <a:t>  ATT  AGC  </a:t>
            </a:r>
            <a:r>
              <a:rPr lang="en-US" altLang="en-US" sz="2400" dirty="0">
                <a:solidFill>
                  <a:srgbClr val="00FF00"/>
                </a:solidFill>
                <a:ea typeface="MS PGothic" panose="020B0600070205080204" pitchFamily="34" charset="-128"/>
              </a:rPr>
              <a:t>TTG</a:t>
            </a:r>
            <a:r>
              <a:rPr lang="en-US" altLang="en-US" sz="2400" dirty="0">
                <a:ea typeface="MS PGothic" panose="020B0600070205080204" pitchFamily="34" charset="-128"/>
              </a:rPr>
              <a:t>  GAT  GAG  CTC  ATA  </a:t>
            </a:r>
            <a:r>
              <a:rPr lang="en-US" altLang="en-US" sz="2400" dirty="0">
                <a:solidFill>
                  <a:srgbClr val="FF0000"/>
                </a:solidFill>
                <a:ea typeface="MS PGothic" panose="020B0600070205080204" pitchFamily="34" charset="-128"/>
              </a:rPr>
              <a:t>TAG </a:t>
            </a:r>
            <a:r>
              <a:rPr lang="en-US" altLang="en-US" sz="2400" dirty="0">
                <a:ea typeface="MS PGothic" panose="020B0600070205080204" pitchFamily="34" charset="-128"/>
              </a:rPr>
              <a:t> CCC  GGA</a:t>
            </a:r>
          </a:p>
          <a:p>
            <a:pPr eaLnBrk="1" hangingPunct="1"/>
            <a:endParaRPr lang="en-US" altLang="en-US" sz="2400" dirty="0">
              <a:ea typeface="MS PGothic" panose="020B0600070205080204" pitchFamily="34" charset="-128"/>
            </a:endParaRPr>
          </a:p>
          <a:p>
            <a:pPr eaLnBrk="1" hangingPunct="1"/>
            <a:r>
              <a:rPr lang="en-US" altLang="en-US" sz="2400" dirty="0">
                <a:solidFill>
                  <a:srgbClr val="CCCCCC"/>
                </a:solidFill>
                <a:ea typeface="MS PGothic" panose="020B0600070205080204" pitchFamily="34" charset="-128"/>
              </a:rPr>
              <a:t>+2  AGA  TGA  TTA  GCT  TGG  ATG  AGC  TCA  TAT  AGC  CCG  GAA</a:t>
            </a:r>
          </a:p>
          <a:p>
            <a:pPr eaLnBrk="1" hangingPunct="1"/>
            <a:endParaRPr lang="en-US" altLang="en-US" sz="2400" dirty="0">
              <a:solidFill>
                <a:srgbClr val="CCCCCC"/>
              </a:solidFill>
              <a:ea typeface="MS PGothic" panose="020B0600070205080204" pitchFamily="34" charset="-128"/>
            </a:endParaRPr>
          </a:p>
          <a:p>
            <a:pPr eaLnBrk="1" hangingPunct="1"/>
            <a:r>
              <a:rPr lang="en-US" altLang="en-US" sz="2400" dirty="0">
                <a:solidFill>
                  <a:srgbClr val="CCCCCC"/>
                </a:solidFill>
                <a:ea typeface="MS PGothic" panose="020B0600070205080204" pitchFamily="34" charset="-128"/>
              </a:rPr>
              <a:t>+3 GAT  GAT  TAG  CTT  GGA  TGA  GCT  CAT  ATA GCC  CGG  AAC</a:t>
            </a:r>
          </a:p>
          <a:p>
            <a:pPr eaLnBrk="1" hangingPunct="1"/>
            <a:endParaRPr lang="en-US" altLang="en-US" sz="2400" dirty="0">
              <a:ea typeface="MS PGothic" panose="020B0600070205080204" pitchFamily="34" charset="-128"/>
            </a:endParaRPr>
          </a:p>
          <a:p>
            <a:pPr eaLnBrk="1" hangingPunct="1"/>
            <a:r>
              <a:rPr lang="en-US" altLang="en-US" sz="2400" dirty="0">
                <a:solidFill>
                  <a:srgbClr val="CCCCCC"/>
                </a:solidFill>
                <a:ea typeface="MS PGothic" panose="020B0600070205080204" pitchFamily="34" charset="-128"/>
              </a:rPr>
              <a:t>-1 TGT  TCC  GGG  CTA   TAT   GAG  CTC  ATC  CAA GCT  AAT  CAT</a:t>
            </a:r>
          </a:p>
          <a:p>
            <a:pPr eaLnBrk="1" hangingPunct="1"/>
            <a:endParaRPr lang="en-US" altLang="en-US" sz="2400" dirty="0">
              <a:ea typeface="MS PGothic" panose="020B0600070205080204" pitchFamily="34" charset="-128"/>
            </a:endParaRPr>
          </a:p>
          <a:p>
            <a:pPr eaLnBrk="1" hangingPunct="1"/>
            <a:r>
              <a:rPr lang="en-US" altLang="en-US" sz="2400" dirty="0">
                <a:solidFill>
                  <a:srgbClr val="CCCCCC"/>
                </a:solidFill>
                <a:ea typeface="MS PGothic" panose="020B0600070205080204" pitchFamily="34" charset="-128"/>
              </a:rPr>
              <a:t>-2 GTT CCG  GGC  TAT   ATG   AGC  TCA  TCC  AAG  CTA  ATC  ATC</a:t>
            </a:r>
          </a:p>
          <a:p>
            <a:pPr eaLnBrk="1" hangingPunct="1"/>
            <a:endParaRPr lang="en-US" altLang="en-US" sz="2400" dirty="0">
              <a:ea typeface="MS PGothic" panose="020B0600070205080204" pitchFamily="34" charset="-128"/>
            </a:endParaRPr>
          </a:p>
          <a:p>
            <a:pPr eaLnBrk="1" hangingPunct="1"/>
            <a:r>
              <a:rPr lang="en-US" altLang="en-US" sz="2400" dirty="0">
                <a:solidFill>
                  <a:srgbClr val="CCCCCC"/>
                </a:solidFill>
                <a:ea typeface="MS PGothic" panose="020B0600070205080204" pitchFamily="34" charset="-128"/>
              </a:rPr>
              <a:t>-3 TTC  CGG  GCT  ATA  TGA  GCT  CAT  CCA  AGC  TAA  TCA TCT </a:t>
            </a:r>
          </a:p>
          <a:p>
            <a:pPr eaLnBrk="1" hangingPunct="1"/>
            <a:r>
              <a:rPr lang="en-US" altLang="en-US" sz="2400" dirty="0">
                <a:solidFill>
                  <a:schemeClr val="tx1"/>
                </a:solidFill>
                <a:ea typeface="MS PGothic" panose="020B0600070205080204" pitchFamily="34" charset="-128"/>
              </a:rPr>
              <a:t> </a:t>
            </a:r>
          </a:p>
        </p:txBody>
      </p:sp>
      <p:sp>
        <p:nvSpPr>
          <p:cNvPr id="23556" name="Rectangle 4"/>
          <p:cNvSpPr>
            <a:spLocks noGrp="1" noChangeArrowheads="1"/>
          </p:cNvSpPr>
          <p:nvPr>
            <p:ph type="title"/>
          </p:nvPr>
        </p:nvSpPr>
        <p:spPr>
          <a:xfrm>
            <a:off x="3530600" y="1143000"/>
            <a:ext cx="5943600" cy="812800"/>
          </a:xfrm>
        </p:spPr>
        <p:txBody>
          <a:bodyPr lIns="50800" tIns="50800" rIns="50800" bIns="50800"/>
          <a:lstStyle/>
          <a:p>
            <a:pPr eaLnBrk="1" hangingPunct="1">
              <a:defRPr/>
            </a:pPr>
            <a:r>
              <a:rPr lang="en-US" sz="4200" b="1" dirty="0">
                <a:solidFill>
                  <a:srgbClr val="008080"/>
                </a:solidFill>
                <a:latin typeface="Dekar"/>
                <a:cs typeface="Dekar"/>
                <a:sym typeface="Calibri Bold" charset="0"/>
              </a:rPr>
              <a:t>Open Reading Frame</a:t>
            </a:r>
            <a:endParaRPr lang="en-US" sz="4200" b="1" dirty="0">
              <a:solidFill>
                <a:srgbClr val="008080"/>
              </a:solidFill>
              <a:latin typeface="Dekar"/>
              <a:ea typeface="ヒラギノ角ゴ ProN W6" charset="0"/>
              <a:cs typeface="Dekar"/>
              <a:sym typeface="Calibri Bold" charset="0"/>
            </a:endParaRPr>
          </a:p>
        </p:txBody>
      </p:sp>
    </p:spTree>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28675" name="Rectangle 3"/>
          <p:cNvSpPr>
            <a:spLocks noGrp="1" noChangeArrowheads="1"/>
          </p:cNvSpPr>
          <p:nvPr>
            <p:ph type="body" idx="1"/>
          </p:nvPr>
        </p:nvSpPr>
        <p:spPr>
          <a:xfrm>
            <a:off x="1270000" y="1574800"/>
            <a:ext cx="10464800" cy="5664200"/>
          </a:xfrm>
        </p:spPr>
        <p:txBody>
          <a:bodyPr lIns="0" tIns="0" rIns="0" bIns="0" anchor="ctr"/>
          <a:lstStyle/>
          <a:p>
            <a:pPr marL="979488" indent="-571500" eaLnBrk="1" hangingPunct="1">
              <a:spcBef>
                <a:spcPct val="0"/>
              </a:spcBef>
              <a:buSzPct val="171000"/>
              <a:buFont typeface="Calibri" charset="0"/>
              <a:buChar char="•"/>
              <a:defRPr/>
            </a:pPr>
            <a:endParaRPr lang="en-US" sz="3200" dirty="0">
              <a:latin typeface="Calibri" charset="0"/>
              <a:sym typeface="Calibri" charset="0"/>
            </a:endParaRPr>
          </a:p>
          <a:p>
            <a:pPr marL="979488" indent="-571500" eaLnBrk="1" hangingPunct="1">
              <a:spcBef>
                <a:spcPts val="2400"/>
              </a:spcBef>
              <a:buSzPct val="171000"/>
              <a:buFont typeface="Calibri" charset="0"/>
              <a:buChar char="•"/>
              <a:defRPr/>
            </a:pPr>
            <a:r>
              <a:rPr lang="en-US" sz="3200" dirty="0">
                <a:latin typeface="Calibri" charset="0"/>
                <a:cs typeface="Calibri" charset="0"/>
                <a:sym typeface="Calibri" charset="0"/>
              </a:rPr>
              <a:t>Stop codons are AT rich. GC rich regions tend to have longer ORFs </a:t>
            </a:r>
            <a:r>
              <a:rPr lang="en-US" sz="3200" baseline="32000" dirty="0">
                <a:latin typeface="Calibri" charset="0"/>
                <a:cs typeface="Calibri" charset="0"/>
                <a:sym typeface="Calibri" charset="0"/>
              </a:rPr>
              <a:t>1</a:t>
            </a:r>
            <a:endParaRPr lang="en-US" sz="3200" dirty="0">
              <a:latin typeface="Calibri" charset="0"/>
              <a:sym typeface="Calibri" charset="0"/>
            </a:endParaRPr>
          </a:p>
          <a:p>
            <a:pPr marL="979488" indent="-571500" eaLnBrk="1" hangingPunct="1">
              <a:spcBef>
                <a:spcPts val="2400"/>
              </a:spcBef>
              <a:buSzPct val="171000"/>
              <a:buFont typeface="Calibri" charset="0"/>
              <a:buChar char="•"/>
              <a:defRPr/>
            </a:pPr>
            <a:r>
              <a:rPr lang="en-US" sz="3200" dirty="0">
                <a:latin typeface="Calibri" charset="0"/>
                <a:cs typeface="Calibri" charset="0"/>
                <a:sym typeface="Calibri" charset="0"/>
              </a:rPr>
              <a:t>Ribosome-binding sequences (Shine-</a:t>
            </a:r>
            <a:r>
              <a:rPr lang="en-US" sz="3200" dirty="0" err="1">
                <a:latin typeface="Calibri" charset="0"/>
                <a:cs typeface="Calibri" charset="0"/>
                <a:sym typeface="Calibri" charset="0"/>
              </a:rPr>
              <a:t>Dalgarno</a:t>
            </a:r>
            <a:r>
              <a:rPr lang="en-US" sz="3200" dirty="0">
                <a:latin typeface="Calibri" charset="0"/>
                <a:cs typeface="Calibri" charset="0"/>
                <a:sym typeface="Calibri" charset="0"/>
              </a:rPr>
              <a:t> sequences) are important for the recruitment of the translational machinery</a:t>
            </a:r>
            <a:endParaRPr lang="en-US" sz="3200" dirty="0">
              <a:latin typeface="Calibri" charset="0"/>
              <a:sym typeface="Calibri" charset="0"/>
            </a:endParaRPr>
          </a:p>
          <a:p>
            <a:pPr marL="979488" indent="-571500" eaLnBrk="1" hangingPunct="1">
              <a:spcBef>
                <a:spcPts val="2400"/>
              </a:spcBef>
              <a:buSzPct val="171000"/>
              <a:buFont typeface="Calibri" charset="0"/>
              <a:buChar char="•"/>
              <a:defRPr/>
            </a:pPr>
            <a:r>
              <a:rPr lang="en-US" sz="3200" dirty="0">
                <a:latin typeface="Calibri" charset="0"/>
                <a:cs typeface="Calibri" charset="0"/>
                <a:sym typeface="Calibri" charset="0"/>
              </a:rPr>
              <a:t>These sequences are located 8 bps upstream of the initiation codon in AG-rich regions and can be used to identify the initiation site of the ORF </a:t>
            </a:r>
            <a:r>
              <a:rPr lang="en-US" sz="3200" baseline="32000" dirty="0">
                <a:latin typeface="Calibri" charset="0"/>
                <a:cs typeface="Calibri" charset="0"/>
                <a:sym typeface="Calibri" charset="0"/>
              </a:rPr>
              <a:t>2</a:t>
            </a:r>
            <a:endParaRPr lang="en-US" sz="3200" baseline="32000" dirty="0">
              <a:latin typeface="Calibri" charset="0"/>
              <a:sym typeface="Calibri" charset="0"/>
            </a:endParaRPr>
          </a:p>
        </p:txBody>
      </p:sp>
      <p:sp>
        <p:nvSpPr>
          <p:cNvPr id="57347" name="Rectangle 4"/>
          <p:cNvSpPr>
            <a:spLocks/>
          </p:cNvSpPr>
          <p:nvPr/>
        </p:nvSpPr>
        <p:spPr bwMode="auto">
          <a:xfrm>
            <a:off x="3009900" y="661988"/>
            <a:ext cx="6985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4200" b="1" dirty="0">
                <a:solidFill>
                  <a:srgbClr val="008080"/>
                </a:solidFill>
                <a:latin typeface="Dekar"/>
                <a:ea typeface="MS PGothic" panose="020B0600070205080204" pitchFamily="34" charset="-128"/>
                <a:cs typeface="Dekar"/>
                <a:sym typeface="Calibri Bold" panose="020F0702030404030204" pitchFamily="34" charset="0"/>
              </a:rPr>
              <a:t>Other Sequence Elements - Structural Annotation </a:t>
            </a:r>
          </a:p>
        </p:txBody>
      </p:sp>
      <p:sp>
        <p:nvSpPr>
          <p:cNvPr id="57348" name="Rectangle 5"/>
          <p:cNvSpPr>
            <a:spLocks/>
          </p:cNvSpPr>
          <p:nvPr/>
        </p:nvSpPr>
        <p:spPr bwMode="auto">
          <a:xfrm>
            <a:off x="3892550" y="8442325"/>
            <a:ext cx="52197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rPr>
              <a:t>1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Oliver J, et al. (1996)</a:t>
            </a:r>
            <a:r>
              <a:rPr lang="en-US" altLang="en-US" sz="1800" i="1"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 </a:t>
            </a:r>
            <a:r>
              <a:rPr lang="en-US" altLang="en-US" sz="1800" i="1"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4"/>
              </a:rPr>
              <a:t>J. Mol. Evol</a:t>
            </a:r>
            <a:r>
              <a:rPr lang="en-US" altLang="en-US" sz="1800"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4"/>
              </a:rPr>
              <a:t>.</a:t>
            </a:r>
            <a:r>
              <a:rPr lang="en-US" altLang="en-US" sz="1800"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4"/>
              </a:rPr>
              <a:t> </a:t>
            </a:r>
            <a:r>
              <a:rPr lang="en-US" altLang="en-US" sz="1800" b="1"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4"/>
              </a:rPr>
              <a:t>43</a:t>
            </a:r>
            <a:r>
              <a:rPr lang="en-US" altLang="en-US" sz="1800"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4"/>
              </a:rPr>
              <a:t>:</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 216</a:t>
            </a:r>
            <a:endPar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endParaRPr>
          </a:p>
          <a:p>
            <a:pPr eaLnBrk="1" hangingPunct="1"/>
            <a:r>
              <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rPr>
              <a:t>2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rPr>
              <a:t>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Kuroda M, et al. (2004). </a:t>
            </a:r>
            <a:r>
              <a:rPr lang="en-US" altLang="en-US" sz="1800" i="1"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Methods in Mol. Biol</a:t>
            </a:r>
            <a:r>
              <a:rPr lang="en-US" altLang="en-US" sz="1800" b="1"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.266</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 29</a:t>
            </a:r>
          </a:p>
        </p:txBody>
      </p:sp>
    </p:spTree>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16387" name="Rectangle 3"/>
          <p:cNvSpPr>
            <a:spLocks noGrp="1" noChangeArrowheads="1"/>
          </p:cNvSpPr>
          <p:nvPr>
            <p:ph type="body" idx="1"/>
          </p:nvPr>
        </p:nvSpPr>
        <p:spPr>
          <a:xfrm>
            <a:off x="1270000" y="1231900"/>
            <a:ext cx="10464800" cy="6908800"/>
          </a:xfrm>
        </p:spPr>
        <p:txBody>
          <a:bodyPr lIns="0" tIns="0" rIns="0" bIns="0" anchor="ctr"/>
          <a:lstStyle/>
          <a:p>
            <a:pPr marL="979488" indent="-571500" eaLnBrk="1" hangingPunct="1">
              <a:spcBef>
                <a:spcPct val="0"/>
              </a:spcBef>
              <a:buSzPct val="171000"/>
              <a:buFont typeface="Calibri" charset="0"/>
              <a:buChar char="•"/>
              <a:defRPr/>
            </a:pPr>
            <a:r>
              <a:rPr lang="en-US" sz="3200" dirty="0">
                <a:solidFill>
                  <a:schemeClr val="bg2"/>
                </a:solidFill>
                <a:latin typeface="Calibri" panose="020F0502020204030204" pitchFamily="34" charset="0"/>
                <a:cs typeface="Calibri" charset="0"/>
                <a:sym typeface="Calibri" charset="0"/>
              </a:rPr>
              <a:t>One of the first steps in predicting genes that encode proteins, is to search for an open reading frame (ORF) </a:t>
            </a:r>
            <a:r>
              <a:rPr lang="en-US" sz="3200" baseline="32000" dirty="0">
                <a:solidFill>
                  <a:schemeClr val="bg2"/>
                </a:solidFill>
                <a:latin typeface="Calibri" panose="020F0502020204030204" pitchFamily="34" charset="0"/>
                <a:cs typeface="Calibri" charset="0"/>
                <a:sym typeface="Calibri" charset="0"/>
              </a:rPr>
              <a:t>1</a:t>
            </a:r>
            <a:endParaRPr lang="en-US" sz="3200" dirty="0">
              <a:solidFill>
                <a:schemeClr val="bg2"/>
              </a:solidFill>
              <a:latin typeface="Calibri" panose="020F0502020204030204" pitchFamily="34" charset="0"/>
              <a:sym typeface="Calibri" charset="0"/>
            </a:endParaRPr>
          </a:p>
          <a:p>
            <a:pPr marL="979488" indent="-571500" eaLnBrk="1" hangingPunct="1">
              <a:spcBef>
                <a:spcPts val="2400"/>
              </a:spcBef>
              <a:buSzPct val="171000"/>
              <a:buFont typeface="Calibri" charset="0"/>
              <a:buChar char="•"/>
              <a:defRPr/>
            </a:pPr>
            <a:r>
              <a:rPr lang="en-US" sz="3200" dirty="0">
                <a:solidFill>
                  <a:schemeClr val="bg2"/>
                </a:solidFill>
                <a:latin typeface="Calibri" panose="020F0502020204030204" pitchFamily="34" charset="0"/>
                <a:cs typeface="Calibri" charset="0"/>
                <a:sym typeface="Calibri" charset="0"/>
              </a:rPr>
              <a:t>The </a:t>
            </a:r>
            <a:r>
              <a:rPr lang="en-US" sz="3200" dirty="0">
                <a:solidFill>
                  <a:schemeClr val="bg2"/>
                </a:solidFill>
                <a:latin typeface="Calibri" panose="020F0502020204030204" pitchFamily="34" charset="0"/>
                <a:cs typeface="Calibri Bold" charset="0"/>
                <a:sym typeface="Calibri Bold" charset="0"/>
              </a:rPr>
              <a:t>sequence between two stop codons</a:t>
            </a:r>
            <a:r>
              <a:rPr lang="en-US" sz="3200" dirty="0">
                <a:solidFill>
                  <a:schemeClr val="bg2"/>
                </a:solidFill>
                <a:latin typeface="Calibri" panose="020F0502020204030204" pitchFamily="34" charset="0"/>
                <a:cs typeface="Calibri" charset="0"/>
                <a:sym typeface="Calibri" charset="0"/>
              </a:rPr>
              <a:t> of the same reading frame, </a:t>
            </a:r>
            <a:r>
              <a:rPr lang="en-US" sz="3200" dirty="0">
                <a:solidFill>
                  <a:schemeClr val="bg2"/>
                </a:solidFill>
                <a:latin typeface="Calibri" panose="020F0502020204030204" pitchFamily="34" charset="0"/>
                <a:cs typeface="Calibri Bold" charset="0"/>
                <a:sym typeface="Calibri Bold" charset="0"/>
              </a:rPr>
              <a:t>constitutes an ORF </a:t>
            </a:r>
            <a:r>
              <a:rPr lang="en-US" sz="3200" baseline="32000" dirty="0">
                <a:solidFill>
                  <a:schemeClr val="bg2"/>
                </a:solidFill>
                <a:latin typeface="Calibri" panose="020F0502020204030204" pitchFamily="34" charset="0"/>
                <a:cs typeface="Calibri" charset="0"/>
                <a:sym typeface="Calibri" charset="0"/>
              </a:rPr>
              <a:t>2</a:t>
            </a:r>
            <a:endParaRPr lang="en-US" sz="3200" baseline="32000" dirty="0">
              <a:solidFill>
                <a:schemeClr val="bg2"/>
              </a:solidFill>
              <a:latin typeface="Calibri" panose="020F0502020204030204" pitchFamily="34" charset="0"/>
              <a:ea typeface="ヒラギノ角ゴ ProN W6" charset="0"/>
              <a:cs typeface="ヒラギノ角ゴ ProN W6" charset="0"/>
              <a:sym typeface="Calibri Bold" charset="0"/>
            </a:endParaRPr>
          </a:p>
          <a:p>
            <a:pPr marL="979488" indent="-571500" eaLnBrk="1" hangingPunct="1">
              <a:spcBef>
                <a:spcPts val="2400"/>
              </a:spcBef>
              <a:buSzPct val="171000"/>
              <a:buFont typeface="Calibri" charset="0"/>
              <a:buChar char="•"/>
              <a:defRPr/>
            </a:pPr>
            <a:r>
              <a:rPr lang="en-US" sz="3200" dirty="0">
                <a:solidFill>
                  <a:schemeClr val="bg2"/>
                </a:solidFill>
                <a:latin typeface="Calibri" panose="020F0502020204030204" pitchFamily="34" charset="0"/>
                <a:cs typeface="Calibri" charset="0"/>
                <a:sym typeface="Calibri" charset="0"/>
              </a:rPr>
              <a:t>An ORF is the </a:t>
            </a:r>
            <a:r>
              <a:rPr lang="en-US" sz="3200" dirty="0">
                <a:solidFill>
                  <a:schemeClr val="bg2"/>
                </a:solidFill>
                <a:latin typeface="Calibri" panose="020F0502020204030204" pitchFamily="34" charset="0"/>
                <a:cs typeface="Calibri Bold" charset="0"/>
                <a:sym typeface="Calibri Bold" charset="0"/>
              </a:rPr>
              <a:t>longest</a:t>
            </a:r>
            <a:r>
              <a:rPr lang="en-US" sz="3200" dirty="0">
                <a:solidFill>
                  <a:schemeClr val="bg2"/>
                </a:solidFill>
                <a:latin typeface="Calibri" panose="020F0502020204030204" pitchFamily="34" charset="0"/>
                <a:cs typeface="Calibri" charset="0"/>
                <a:sym typeface="Calibri" charset="0"/>
              </a:rPr>
              <a:t> sequence of nucleotides that can potentially translate into a polypeptide chain</a:t>
            </a:r>
            <a:r>
              <a:rPr lang="en-US" sz="3200" baseline="32000" dirty="0">
                <a:solidFill>
                  <a:schemeClr val="bg2"/>
                </a:solidFill>
                <a:latin typeface="Calibri" panose="020F0502020204030204" pitchFamily="34" charset="0"/>
                <a:cs typeface="Calibri" charset="0"/>
                <a:sym typeface="Calibri" charset="0"/>
              </a:rPr>
              <a:t> 2</a:t>
            </a:r>
            <a:endParaRPr lang="en-US" sz="3200" baseline="32000" dirty="0">
              <a:solidFill>
                <a:schemeClr val="bg2"/>
              </a:solidFill>
              <a:latin typeface="Calibri" panose="020F0502020204030204" pitchFamily="34" charset="0"/>
              <a:sym typeface="Calibri" charset="0"/>
            </a:endParaRPr>
          </a:p>
          <a:p>
            <a:pPr marL="979488" indent="-571500" eaLnBrk="1" hangingPunct="1">
              <a:spcBef>
                <a:spcPts val="2400"/>
              </a:spcBef>
              <a:buSzPct val="171000"/>
              <a:buFont typeface="Calibri" charset="0"/>
              <a:buChar char="•"/>
              <a:defRPr/>
            </a:pPr>
            <a:r>
              <a:rPr lang="en-US" sz="3200" dirty="0">
                <a:latin typeface="Calibri" panose="020F0502020204030204" pitchFamily="34" charset="0"/>
                <a:cs typeface="Calibri" charset="0"/>
                <a:sym typeface="Calibri" charset="0"/>
              </a:rPr>
              <a:t>The challenging issue is whether the ORF has coding potential </a:t>
            </a:r>
            <a:endParaRPr lang="en-US" sz="3200" baseline="32000" dirty="0">
              <a:latin typeface="Calibri" panose="020F0502020204030204" pitchFamily="34" charset="0"/>
              <a:sym typeface="Calibri" charset="0"/>
            </a:endParaRPr>
          </a:p>
          <a:p>
            <a:pPr marL="979488" indent="-571500" eaLnBrk="1" hangingPunct="1">
              <a:spcBef>
                <a:spcPts val="2400"/>
              </a:spcBef>
              <a:buSzPct val="171000"/>
              <a:buFont typeface="Calibri" charset="0"/>
              <a:buChar char="•"/>
              <a:defRPr/>
            </a:pPr>
            <a:r>
              <a:rPr lang="en-US" sz="3200" dirty="0">
                <a:latin typeface="Calibri" panose="020F0502020204030204" pitchFamily="34" charset="0"/>
                <a:cs typeface="Calibri" charset="0"/>
                <a:sym typeface="Calibri" charset="0"/>
              </a:rPr>
              <a:t>A coding gene usually starts with a start (ATG) codon. However that may not be the translational start as an ORF may contain multiple starts</a:t>
            </a:r>
            <a:endParaRPr lang="en-US" sz="3200" dirty="0">
              <a:latin typeface="Calibri" panose="020F0502020204030204" pitchFamily="34" charset="0"/>
              <a:sym typeface="Calibri" charset="0"/>
            </a:endParaRPr>
          </a:p>
        </p:txBody>
      </p:sp>
      <p:sp>
        <p:nvSpPr>
          <p:cNvPr id="16388" name="Rectangle 4"/>
          <p:cNvSpPr>
            <a:spLocks noGrp="1" noChangeArrowheads="1"/>
          </p:cNvSpPr>
          <p:nvPr>
            <p:ph type="title"/>
          </p:nvPr>
        </p:nvSpPr>
        <p:spPr>
          <a:xfrm>
            <a:off x="4362450" y="369888"/>
            <a:ext cx="4279900" cy="711200"/>
          </a:xfrm>
        </p:spPr>
        <p:txBody>
          <a:bodyPr lIns="50800" tIns="50800" rIns="50800" bIns="50800"/>
          <a:lstStyle/>
          <a:p>
            <a:pPr eaLnBrk="1" hangingPunct="1">
              <a:defRPr/>
            </a:pPr>
            <a:r>
              <a:rPr lang="en-US" sz="4200" dirty="0">
                <a:solidFill>
                  <a:srgbClr val="008080"/>
                </a:solidFill>
                <a:latin typeface="Dekar"/>
                <a:cs typeface="Dekar"/>
                <a:sym typeface="Calibri Bold" charset="0"/>
              </a:rPr>
              <a:t>Gene Prediction</a:t>
            </a:r>
            <a:endParaRPr lang="en-US" sz="4200" dirty="0">
              <a:solidFill>
                <a:srgbClr val="008080"/>
              </a:solidFill>
              <a:latin typeface="Dekar"/>
              <a:ea typeface="ヒラギノ角ゴ ProN W6" charset="0"/>
              <a:cs typeface="Dekar"/>
              <a:sym typeface="Calibri Bold" charset="0"/>
            </a:endParaRPr>
          </a:p>
        </p:txBody>
      </p:sp>
      <p:sp>
        <p:nvSpPr>
          <p:cNvPr id="58372" name="Rectangle 5"/>
          <p:cNvSpPr>
            <a:spLocks/>
          </p:cNvSpPr>
          <p:nvPr/>
        </p:nvSpPr>
        <p:spPr bwMode="auto">
          <a:xfrm>
            <a:off x="3952875" y="8442325"/>
            <a:ext cx="5099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rPr>
              <a:t>1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Korf I. (2004)</a:t>
            </a:r>
            <a:r>
              <a:rPr lang="en-US" altLang="en-US" sz="1800" i="1"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 </a:t>
            </a:r>
            <a:r>
              <a:rPr lang="en-US" altLang="en-US" sz="1800" i="1"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4"/>
              </a:rPr>
              <a:t>BMC Bioinformatics</a:t>
            </a:r>
            <a:r>
              <a:rPr lang="en-US" altLang="en-US" sz="1800" b="1" i="1"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4"/>
              </a:rPr>
              <a:t> </a:t>
            </a:r>
            <a:r>
              <a:rPr lang="en-US" altLang="en-US" sz="1800" b="1"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4"/>
              </a:rPr>
              <a:t>5</a:t>
            </a:r>
            <a:r>
              <a:rPr lang="en-US" altLang="en-US" sz="1800"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4"/>
              </a:rPr>
              <a:t>:</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 59</a:t>
            </a:r>
            <a:endPar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endParaRPr>
          </a:p>
          <a:p>
            <a:pPr eaLnBrk="1" hangingPunct="1"/>
            <a:r>
              <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rPr>
              <a:t>2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Kuroda M, et al. (2004). </a:t>
            </a:r>
            <a:r>
              <a:rPr lang="en-US" altLang="en-US" sz="1800" i="1"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Methods in Mol. Biol</a:t>
            </a:r>
            <a:r>
              <a:rPr lang="en-US" altLang="en-US" sz="1800" b="1" i="1"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a:t>
            </a:r>
            <a:r>
              <a:rPr lang="en-US" altLang="en-US" sz="1800" b="1"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266</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 29</a:t>
            </a:r>
          </a:p>
        </p:txBody>
      </p:sp>
    </p:spTree>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3795" name="Rectangle 3"/>
          <p:cNvSpPr>
            <a:spLocks noGrp="1" noChangeArrowheads="1"/>
          </p:cNvSpPr>
          <p:nvPr>
            <p:ph type="body" idx="1"/>
          </p:nvPr>
        </p:nvSpPr>
        <p:spPr>
          <a:xfrm>
            <a:off x="1320800" y="2234051"/>
            <a:ext cx="10896600" cy="4838700"/>
          </a:xfrm>
        </p:spPr>
        <p:txBody>
          <a:bodyPr lIns="0" tIns="0" rIns="0" bIns="0" anchor="ctr"/>
          <a:lstStyle/>
          <a:p>
            <a:pPr marL="979488" indent="-571500" eaLnBrk="1" hangingPunct="1">
              <a:spcBef>
                <a:spcPct val="0"/>
              </a:spcBef>
              <a:buSzPct val="171000"/>
              <a:buFont typeface="Calibri" charset="0"/>
              <a:buChar char="•"/>
              <a:defRPr/>
            </a:pPr>
            <a:r>
              <a:rPr lang="en-US" sz="3200" dirty="0">
                <a:latin typeface="Calibri" charset="0"/>
                <a:cs typeface="Calibri" charset="0"/>
                <a:sym typeface="Calibri" charset="0"/>
              </a:rPr>
              <a:t>Gene prediction programs like Glimmer </a:t>
            </a:r>
            <a:r>
              <a:rPr lang="en-US" sz="3200" baseline="32000" dirty="0">
                <a:latin typeface="Calibri" charset="0"/>
                <a:cs typeface="Calibri" charset="0"/>
                <a:sym typeface="Calibri" charset="0"/>
              </a:rPr>
              <a:t>1</a:t>
            </a:r>
            <a:r>
              <a:rPr lang="en-US" sz="3200" dirty="0">
                <a:latin typeface="Calibri" charset="0"/>
                <a:cs typeface="Calibri" charset="0"/>
                <a:sym typeface="Calibri" charset="0"/>
              </a:rPr>
              <a:t> and </a:t>
            </a:r>
            <a:r>
              <a:rPr lang="en-US" sz="3200" dirty="0" err="1">
                <a:latin typeface="Calibri" charset="0"/>
                <a:cs typeface="Calibri" charset="0"/>
                <a:sym typeface="Calibri" charset="0"/>
              </a:rPr>
              <a:t>GeneMark</a:t>
            </a:r>
            <a:r>
              <a:rPr lang="en-US" sz="3200" dirty="0">
                <a:latin typeface="Calibri" charset="0"/>
                <a:cs typeface="Calibri" charset="0"/>
                <a:sym typeface="Calibri" charset="0"/>
              </a:rPr>
              <a:t> </a:t>
            </a:r>
            <a:r>
              <a:rPr lang="en-US" sz="3200" baseline="32000" dirty="0">
                <a:latin typeface="Calibri" charset="0"/>
                <a:cs typeface="Calibri" charset="0"/>
                <a:sym typeface="Calibri" charset="0"/>
              </a:rPr>
              <a:t>2</a:t>
            </a:r>
            <a:r>
              <a:rPr lang="en-US" sz="3200" dirty="0">
                <a:latin typeface="Calibri" charset="0"/>
                <a:cs typeface="Calibri" charset="0"/>
                <a:sym typeface="Calibri" charset="0"/>
              </a:rPr>
              <a:t> use statistical methods to predict genes</a:t>
            </a:r>
            <a:endParaRPr lang="en-US" sz="3200" dirty="0">
              <a:latin typeface="Calibri" charset="0"/>
              <a:sym typeface="Calibri" charset="0"/>
            </a:endParaRPr>
          </a:p>
          <a:p>
            <a:pPr marL="979488" indent="-571500" eaLnBrk="1" hangingPunct="1">
              <a:spcBef>
                <a:spcPts val="2400"/>
              </a:spcBef>
              <a:buSzPct val="171000"/>
              <a:buFont typeface="Calibri" charset="0"/>
              <a:buChar char="•"/>
              <a:defRPr/>
            </a:pPr>
            <a:r>
              <a:rPr lang="en-US" sz="3200" dirty="0" err="1">
                <a:latin typeface="Calibri" charset="0"/>
                <a:cs typeface="Calibri" charset="0"/>
                <a:sym typeface="Calibri" charset="0"/>
              </a:rPr>
              <a:t>tRNAs</a:t>
            </a:r>
            <a:r>
              <a:rPr lang="en-US" sz="3200" dirty="0">
                <a:latin typeface="Calibri" charset="0"/>
                <a:cs typeface="Calibri" charset="0"/>
                <a:sym typeface="Calibri" charset="0"/>
              </a:rPr>
              <a:t> and </a:t>
            </a:r>
            <a:r>
              <a:rPr lang="en-US" sz="3200" dirty="0" err="1">
                <a:latin typeface="Calibri" charset="0"/>
                <a:cs typeface="Calibri" charset="0"/>
                <a:sym typeface="Calibri" charset="0"/>
              </a:rPr>
              <a:t>rRNAs</a:t>
            </a:r>
            <a:r>
              <a:rPr lang="en-US" sz="3200" dirty="0">
                <a:latin typeface="Calibri" charset="0"/>
                <a:cs typeface="Calibri" charset="0"/>
                <a:sym typeface="Calibri" charset="0"/>
              </a:rPr>
              <a:t> can be predicted by programs like </a:t>
            </a:r>
            <a:r>
              <a:rPr lang="en-US" sz="3200" dirty="0" err="1">
                <a:latin typeface="Calibri" charset="0"/>
                <a:cs typeface="Calibri" charset="0"/>
                <a:sym typeface="Calibri" charset="0"/>
              </a:rPr>
              <a:t>tRNA</a:t>
            </a:r>
            <a:r>
              <a:rPr lang="en-US" sz="3200" dirty="0">
                <a:latin typeface="Calibri" charset="0"/>
                <a:cs typeface="Calibri" charset="0"/>
                <a:sym typeface="Calibri" charset="0"/>
              </a:rPr>
              <a:t> scan-SE </a:t>
            </a:r>
            <a:r>
              <a:rPr lang="en-US" sz="3200" baseline="32000" dirty="0">
                <a:latin typeface="Calibri" charset="0"/>
                <a:cs typeface="Calibri" charset="0"/>
                <a:sym typeface="Calibri" charset="0"/>
              </a:rPr>
              <a:t>3</a:t>
            </a:r>
            <a:r>
              <a:rPr lang="en-US" sz="3200" dirty="0">
                <a:latin typeface="Calibri" charset="0"/>
                <a:cs typeface="Calibri" charset="0"/>
                <a:sym typeface="Calibri" charset="0"/>
              </a:rPr>
              <a:t> and </a:t>
            </a:r>
            <a:r>
              <a:rPr lang="en-US" sz="3200" dirty="0" err="1">
                <a:latin typeface="Calibri" charset="0"/>
                <a:cs typeface="Calibri" charset="0"/>
                <a:sym typeface="Calibri" charset="0"/>
              </a:rPr>
              <a:t>search_for_rnas</a:t>
            </a:r>
            <a:r>
              <a:rPr lang="en-US" sz="3200" dirty="0">
                <a:latin typeface="Calibri" charset="0"/>
                <a:cs typeface="Calibri" charset="0"/>
                <a:sym typeface="Calibri" charset="0"/>
              </a:rPr>
              <a:t> </a:t>
            </a:r>
            <a:r>
              <a:rPr lang="en-US" sz="3200" baseline="32000" dirty="0">
                <a:latin typeface="Calibri" charset="0"/>
                <a:cs typeface="Calibri" charset="0"/>
                <a:sym typeface="Calibri" charset="0"/>
              </a:rPr>
              <a:t>4</a:t>
            </a:r>
            <a:r>
              <a:rPr lang="en-US" sz="3200" dirty="0">
                <a:latin typeface="Calibri" charset="0"/>
                <a:cs typeface="Calibri" charset="0"/>
                <a:sym typeface="Calibri" charset="0"/>
              </a:rPr>
              <a:t>, respectively</a:t>
            </a:r>
            <a:endParaRPr lang="en-US" sz="3200" dirty="0">
              <a:latin typeface="Calibri" charset="0"/>
              <a:sym typeface="Calibri" charset="0"/>
            </a:endParaRPr>
          </a:p>
          <a:p>
            <a:pPr marL="979488" indent="-571500" eaLnBrk="1" hangingPunct="1">
              <a:spcBef>
                <a:spcPts val="2400"/>
              </a:spcBef>
              <a:buSzPct val="171000"/>
              <a:buFont typeface="Calibri" charset="0"/>
              <a:buChar char="•"/>
              <a:defRPr/>
            </a:pPr>
            <a:r>
              <a:rPr lang="en-US" sz="3200" dirty="0">
                <a:latin typeface="Calibri" charset="0"/>
                <a:cs typeface="Calibri" charset="0"/>
                <a:sym typeface="Calibri" charset="0"/>
              </a:rPr>
              <a:t>A new gene can be identified by querying the sequence in a know database e.g. </a:t>
            </a:r>
            <a:r>
              <a:rPr lang="en-US" sz="3200" dirty="0" err="1">
                <a:latin typeface="Calibri" charset="0"/>
                <a:cs typeface="Calibri" charset="0"/>
                <a:sym typeface="Calibri" charset="0"/>
              </a:rPr>
              <a:t>GenBank</a:t>
            </a:r>
            <a:r>
              <a:rPr lang="en-US" sz="3200" dirty="0">
                <a:latin typeface="Calibri" charset="0"/>
                <a:cs typeface="Calibri" charset="0"/>
                <a:sym typeface="Calibri" charset="0"/>
              </a:rPr>
              <a:t>, using BLAST </a:t>
            </a:r>
            <a:r>
              <a:rPr lang="en-US" sz="3200" baseline="32000" dirty="0">
                <a:latin typeface="Calibri" charset="0"/>
                <a:cs typeface="Calibri" charset="0"/>
                <a:sym typeface="Calibri" charset="0"/>
              </a:rPr>
              <a:t>5</a:t>
            </a:r>
            <a:r>
              <a:rPr lang="en-US" sz="3200" dirty="0">
                <a:latin typeface="Calibri" charset="0"/>
                <a:cs typeface="Calibri" charset="0"/>
                <a:sym typeface="Calibri" charset="0"/>
              </a:rPr>
              <a:t> </a:t>
            </a:r>
            <a:endParaRPr lang="en-US" sz="3200" dirty="0">
              <a:latin typeface="Calibri" charset="0"/>
              <a:sym typeface="Calibri" charset="0"/>
            </a:endParaRPr>
          </a:p>
          <a:p>
            <a:pPr marL="979488" indent="-571500" eaLnBrk="1" hangingPunct="1">
              <a:spcBef>
                <a:spcPts val="2400"/>
              </a:spcBef>
              <a:buSzPct val="171000"/>
              <a:buFont typeface="Calibri" charset="0"/>
              <a:buChar char="•"/>
              <a:defRPr/>
            </a:pPr>
            <a:r>
              <a:rPr lang="en-US" sz="3200" dirty="0">
                <a:latin typeface="Calibri" charset="0"/>
                <a:cs typeface="Calibri" charset="0"/>
                <a:sym typeface="Calibri" charset="0"/>
              </a:rPr>
              <a:t>Identifies genes that have been previously identified and some new hypothetical genes</a:t>
            </a:r>
            <a:endParaRPr lang="en-US" sz="3200" dirty="0">
              <a:latin typeface="Calibri" charset="0"/>
              <a:sym typeface="Calibri" charset="0"/>
            </a:endParaRPr>
          </a:p>
        </p:txBody>
      </p:sp>
      <p:sp>
        <p:nvSpPr>
          <p:cNvPr id="59395" name="Rectangle 4"/>
          <p:cNvSpPr>
            <a:spLocks/>
          </p:cNvSpPr>
          <p:nvPr/>
        </p:nvSpPr>
        <p:spPr bwMode="auto">
          <a:xfrm>
            <a:off x="3530600" y="626927"/>
            <a:ext cx="5892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4200" dirty="0">
                <a:solidFill>
                  <a:srgbClr val="008080"/>
                </a:solidFill>
                <a:latin typeface="Dekar"/>
                <a:ea typeface="MS PGothic" panose="020B0600070205080204" pitchFamily="34" charset="-128"/>
                <a:cs typeface="Dekar"/>
                <a:sym typeface="Calibri Bold" panose="020F0702030404030204" pitchFamily="34" charset="0"/>
              </a:rPr>
              <a:t>Methods to Predict Structural Information</a:t>
            </a:r>
          </a:p>
        </p:txBody>
      </p:sp>
      <p:sp>
        <p:nvSpPr>
          <p:cNvPr id="59396" name="Rectangle 1"/>
          <p:cNvSpPr>
            <a:spLocks noChangeArrowheads="1"/>
          </p:cNvSpPr>
          <p:nvPr/>
        </p:nvSpPr>
        <p:spPr bwMode="auto">
          <a:xfrm>
            <a:off x="2921000" y="7696200"/>
            <a:ext cx="6502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de-DE" altLang="en-US" sz="1800" baseline="30000">
                <a:latin typeface="Calibri" panose="020F0502020204030204" pitchFamily="34" charset="0"/>
              </a:rPr>
              <a:t>1</a:t>
            </a:r>
            <a:r>
              <a:rPr lang="de-DE" altLang="en-US" sz="1800" baseline="30000">
                <a:solidFill>
                  <a:srgbClr val="008080"/>
                </a:solidFill>
                <a:latin typeface="Calibri" panose="020F0502020204030204" pitchFamily="34" charset="0"/>
              </a:rPr>
              <a:t> </a:t>
            </a:r>
            <a:r>
              <a:rPr lang="de-DE" altLang="en-US" sz="1800" u="sng">
                <a:solidFill>
                  <a:srgbClr val="008080"/>
                </a:solidFill>
                <a:latin typeface="Calibri" panose="020F0502020204030204" pitchFamily="34" charset="0"/>
                <a:hlinkClick r:id="rId4"/>
              </a:rPr>
              <a:t>Delcher A, et al. (1999). </a:t>
            </a:r>
            <a:r>
              <a:rPr lang="de-DE" altLang="en-US" sz="1800" i="1" u="sng">
                <a:solidFill>
                  <a:srgbClr val="008080"/>
                </a:solidFill>
                <a:latin typeface="Calibri" panose="020F0502020204030204" pitchFamily="34" charset="0"/>
                <a:hlinkClick r:id="rId4"/>
              </a:rPr>
              <a:t>Nucleic Acids Res.</a:t>
            </a:r>
            <a:r>
              <a:rPr lang="de-DE" altLang="en-US" sz="1800" b="1" u="sng">
                <a:solidFill>
                  <a:srgbClr val="008080"/>
                </a:solidFill>
                <a:latin typeface="Calibri" panose="020F0502020204030204" pitchFamily="34" charset="0"/>
                <a:hlinkClick r:id="rId4"/>
              </a:rPr>
              <a:t> 27:</a:t>
            </a:r>
            <a:r>
              <a:rPr lang="de-DE" altLang="en-US" sz="1800" u="sng">
                <a:solidFill>
                  <a:srgbClr val="008080"/>
                </a:solidFill>
                <a:latin typeface="Calibri" panose="020F0502020204030204" pitchFamily="34" charset="0"/>
                <a:hlinkClick r:id="rId4"/>
              </a:rPr>
              <a:t> 4636</a:t>
            </a:r>
            <a:endParaRPr lang="de-DE" altLang="en-US" sz="1800" u="sng">
              <a:solidFill>
                <a:srgbClr val="008080"/>
              </a:solidFill>
              <a:latin typeface="Calibri" panose="020F0502020204030204" pitchFamily="34" charset="0"/>
            </a:endParaRPr>
          </a:p>
          <a:p>
            <a:pPr eaLnBrk="1" hangingPunct="1"/>
            <a:r>
              <a:rPr lang="da-DK" altLang="en-US" sz="1800" baseline="30000">
                <a:solidFill>
                  <a:schemeClr val="tx1"/>
                </a:solidFill>
                <a:latin typeface="Calibri" panose="020F0502020204030204" pitchFamily="34" charset="0"/>
              </a:rPr>
              <a:t>2</a:t>
            </a:r>
            <a:r>
              <a:rPr lang="da-DK" altLang="en-US" sz="1800" u="sng">
                <a:solidFill>
                  <a:srgbClr val="008080"/>
                </a:solidFill>
                <a:latin typeface="Calibri" panose="020F0502020204030204" pitchFamily="34" charset="0"/>
              </a:rPr>
              <a:t> </a:t>
            </a:r>
            <a:r>
              <a:rPr lang="da-DK" altLang="en-US" sz="1800" u="sng">
                <a:solidFill>
                  <a:srgbClr val="008080"/>
                </a:solidFill>
                <a:latin typeface="Calibri" panose="020F0502020204030204" pitchFamily="34" charset="0"/>
                <a:hlinkClick r:id="rId5"/>
              </a:rPr>
              <a:t>Borodovsky M, et al., (1995). </a:t>
            </a:r>
            <a:r>
              <a:rPr lang="da-DK" altLang="en-US" sz="1800" i="1" u="sng">
                <a:solidFill>
                  <a:srgbClr val="008080"/>
                </a:solidFill>
                <a:latin typeface="Calibri" panose="020F0502020204030204" pitchFamily="34" charset="0"/>
                <a:hlinkClick r:id="rId5"/>
              </a:rPr>
              <a:t>Nucleic Acids Res. </a:t>
            </a:r>
            <a:r>
              <a:rPr lang="da-DK" altLang="en-US" sz="1800" b="1" u="sng">
                <a:solidFill>
                  <a:srgbClr val="008080"/>
                </a:solidFill>
                <a:latin typeface="Calibri" panose="020F0502020204030204" pitchFamily="34" charset="0"/>
                <a:hlinkClick r:id="rId5"/>
              </a:rPr>
              <a:t>23: </a:t>
            </a:r>
            <a:r>
              <a:rPr lang="da-DK" altLang="en-US" sz="1800" u="sng">
                <a:solidFill>
                  <a:srgbClr val="008080"/>
                </a:solidFill>
                <a:latin typeface="Calibri" panose="020F0502020204030204" pitchFamily="34" charset="0"/>
                <a:hlinkClick r:id="rId5"/>
              </a:rPr>
              <a:t>3554</a:t>
            </a:r>
            <a:endParaRPr lang="da-DK" altLang="en-US" sz="1800" u="sng">
              <a:solidFill>
                <a:srgbClr val="008080"/>
              </a:solidFill>
              <a:latin typeface="Calibri" panose="020F0502020204030204" pitchFamily="34" charset="0"/>
            </a:endParaRPr>
          </a:p>
          <a:p>
            <a:pPr eaLnBrk="1" hangingPunct="1"/>
            <a:r>
              <a:rPr lang="de-DE" altLang="en-US" sz="1800" baseline="30000">
                <a:latin typeface="Calibri" panose="020F0502020204030204" pitchFamily="34" charset="0"/>
              </a:rPr>
              <a:t>3</a:t>
            </a:r>
            <a:r>
              <a:rPr lang="de-DE" altLang="en-US" sz="1800" u="sng" baseline="30000">
                <a:solidFill>
                  <a:srgbClr val="008080"/>
                </a:solidFill>
                <a:latin typeface="Calibri" panose="020F0502020204030204" pitchFamily="34" charset="0"/>
              </a:rPr>
              <a:t> </a:t>
            </a:r>
            <a:r>
              <a:rPr lang="de-DE" altLang="en-US" sz="1800" u="sng">
                <a:solidFill>
                  <a:srgbClr val="008080"/>
                </a:solidFill>
                <a:latin typeface="Calibri" panose="020F0502020204030204" pitchFamily="34" charset="0"/>
                <a:hlinkClick r:id="rId6"/>
              </a:rPr>
              <a:t>Lowe TM, et al. (1995). </a:t>
            </a:r>
            <a:r>
              <a:rPr lang="de-DE" altLang="en-US" sz="1800" i="1" u="sng">
                <a:solidFill>
                  <a:srgbClr val="008080"/>
                </a:solidFill>
                <a:latin typeface="Calibri" panose="020F0502020204030204" pitchFamily="34" charset="0"/>
                <a:hlinkClick r:id="rId6"/>
              </a:rPr>
              <a:t>Nucleic Acids Res.</a:t>
            </a:r>
            <a:r>
              <a:rPr lang="de-DE" altLang="en-US" sz="1800" b="1" u="sng">
                <a:solidFill>
                  <a:srgbClr val="008080"/>
                </a:solidFill>
                <a:latin typeface="Calibri" panose="020F0502020204030204" pitchFamily="34" charset="0"/>
                <a:hlinkClick r:id="rId6"/>
              </a:rPr>
              <a:t> 25:</a:t>
            </a:r>
            <a:r>
              <a:rPr lang="de-DE" altLang="en-US" sz="1800" u="sng">
                <a:solidFill>
                  <a:srgbClr val="008080"/>
                </a:solidFill>
                <a:latin typeface="Calibri" panose="020F0502020204030204" pitchFamily="34" charset="0"/>
                <a:hlinkClick r:id="rId6"/>
              </a:rPr>
              <a:t> 995</a:t>
            </a:r>
            <a:endParaRPr lang="de-DE" altLang="en-US" sz="1800" u="sng">
              <a:solidFill>
                <a:srgbClr val="008080"/>
              </a:solidFill>
              <a:latin typeface="Calibri" panose="020F0502020204030204" pitchFamily="34" charset="0"/>
            </a:endParaRPr>
          </a:p>
          <a:p>
            <a:pPr eaLnBrk="1" hangingPunct="1"/>
            <a:r>
              <a:rPr lang="hu-HU" altLang="en-US" sz="1800" baseline="30000">
                <a:latin typeface="Calibri" panose="020F0502020204030204" pitchFamily="34" charset="0"/>
              </a:rPr>
              <a:t>4</a:t>
            </a:r>
            <a:r>
              <a:rPr lang="hu-HU" altLang="en-US" sz="1800">
                <a:solidFill>
                  <a:srgbClr val="008080"/>
                </a:solidFill>
                <a:latin typeface="Calibri" panose="020F0502020204030204" pitchFamily="34" charset="0"/>
              </a:rPr>
              <a:t> </a:t>
            </a:r>
            <a:r>
              <a:rPr lang="hu-HU" altLang="en-US" sz="1800" u="sng">
                <a:solidFill>
                  <a:srgbClr val="008080"/>
                </a:solidFill>
                <a:latin typeface="Calibri" panose="020F0502020204030204" pitchFamily="34" charset="0"/>
                <a:hlinkClick r:id="rId7"/>
              </a:rPr>
              <a:t>Aziz R, et al., (2008). </a:t>
            </a:r>
            <a:r>
              <a:rPr lang="hu-HU" altLang="en-US" sz="1800" i="1" u="sng">
                <a:solidFill>
                  <a:srgbClr val="008080"/>
                </a:solidFill>
                <a:latin typeface="Calibri" panose="020F0502020204030204" pitchFamily="34" charset="0"/>
                <a:hlinkClick r:id="rId7"/>
              </a:rPr>
              <a:t>BMC Genomics. </a:t>
            </a:r>
            <a:r>
              <a:rPr lang="hu-HU" altLang="en-US" sz="1800" b="1" u="sng">
                <a:solidFill>
                  <a:srgbClr val="008080"/>
                </a:solidFill>
                <a:latin typeface="Calibri" panose="020F0502020204030204" pitchFamily="34" charset="0"/>
                <a:hlinkClick r:id="rId7"/>
              </a:rPr>
              <a:t>9: </a:t>
            </a:r>
            <a:r>
              <a:rPr lang="hu-HU" altLang="en-US" sz="1800" u="sng">
                <a:solidFill>
                  <a:srgbClr val="008080"/>
                </a:solidFill>
                <a:latin typeface="Calibri" panose="020F0502020204030204" pitchFamily="34" charset="0"/>
                <a:hlinkClick r:id="rId7"/>
              </a:rPr>
              <a:t>75</a:t>
            </a:r>
            <a:endParaRPr lang="hu-HU" altLang="en-US" sz="1800" u="sng">
              <a:solidFill>
                <a:srgbClr val="008080"/>
              </a:solidFill>
              <a:latin typeface="Calibri" panose="020F0502020204030204" pitchFamily="34" charset="0"/>
            </a:endParaRPr>
          </a:p>
          <a:p>
            <a:pPr eaLnBrk="1" hangingPunct="1"/>
            <a:r>
              <a:rPr lang="de-DE" altLang="en-US" sz="1800" baseline="30000">
                <a:latin typeface="Calibri" panose="020F0502020204030204" pitchFamily="34" charset="0"/>
              </a:rPr>
              <a:t>5 </a:t>
            </a:r>
            <a:r>
              <a:rPr lang="de-DE" altLang="en-US" sz="1800" u="sng">
                <a:solidFill>
                  <a:srgbClr val="008080"/>
                </a:solidFill>
                <a:latin typeface="Calibri" panose="020F0502020204030204" pitchFamily="34" charset="0"/>
                <a:hlinkClick r:id="rId8"/>
              </a:rPr>
              <a:t>Altschul SF, et al. (1997). </a:t>
            </a:r>
            <a:r>
              <a:rPr lang="de-DE" altLang="en-US" sz="1800" i="1" u="sng">
                <a:solidFill>
                  <a:srgbClr val="008080"/>
                </a:solidFill>
                <a:latin typeface="Calibri" panose="020F0502020204030204" pitchFamily="34" charset="0"/>
                <a:hlinkClick r:id="rId8"/>
              </a:rPr>
              <a:t>Nucleic Acids Res.</a:t>
            </a:r>
            <a:r>
              <a:rPr lang="de-DE" altLang="en-US" sz="1800" b="1" u="sng">
                <a:solidFill>
                  <a:srgbClr val="008080"/>
                </a:solidFill>
                <a:latin typeface="Calibri" panose="020F0502020204030204" pitchFamily="34" charset="0"/>
                <a:hlinkClick r:id="rId8"/>
              </a:rPr>
              <a:t>25: </a:t>
            </a:r>
            <a:r>
              <a:rPr lang="de-DE" altLang="en-US" sz="1800" u="sng">
                <a:solidFill>
                  <a:srgbClr val="008080"/>
                </a:solidFill>
                <a:latin typeface="Calibri" panose="020F0502020204030204" pitchFamily="34" charset="0"/>
                <a:hlinkClick r:id="rId8"/>
              </a:rPr>
              <a:t>3389 </a:t>
            </a:r>
            <a:endParaRPr lang="de-DE" altLang="en-US" sz="1800" u="sng">
              <a:solidFill>
                <a:srgbClr val="008080"/>
              </a:solidFill>
              <a:latin typeface="Calibri" panose="020F0502020204030204" pitchFamily="34" charset="0"/>
            </a:endParaRPr>
          </a:p>
        </p:txBody>
      </p:sp>
    </p:spTree>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46083" name="Line 4"/>
          <p:cNvSpPr>
            <a:spLocks noChangeShapeType="1"/>
          </p:cNvSpPr>
          <p:nvPr/>
        </p:nvSpPr>
        <p:spPr bwMode="auto">
          <a:xfrm rot="10800000" flipH="1">
            <a:off x="4904021" y="2479439"/>
            <a:ext cx="1270000" cy="950912"/>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latin typeface="Dekar"/>
              <a:cs typeface="Dekar"/>
            </a:endParaRPr>
          </a:p>
        </p:txBody>
      </p:sp>
      <p:sp>
        <p:nvSpPr>
          <p:cNvPr id="46084" name="Line 5"/>
          <p:cNvSpPr>
            <a:spLocks noChangeShapeType="1"/>
          </p:cNvSpPr>
          <p:nvPr/>
        </p:nvSpPr>
        <p:spPr bwMode="auto">
          <a:xfrm rot="10800000">
            <a:off x="6269271" y="2469914"/>
            <a:ext cx="1204913" cy="973137"/>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latin typeface="Dekar"/>
              <a:cs typeface="Dekar"/>
            </a:endParaRPr>
          </a:p>
        </p:txBody>
      </p:sp>
      <p:sp>
        <p:nvSpPr>
          <p:cNvPr id="46085" name="Rectangle 6"/>
          <p:cNvSpPr>
            <a:spLocks/>
          </p:cNvSpPr>
          <p:nvPr/>
        </p:nvSpPr>
        <p:spPr bwMode="auto">
          <a:xfrm>
            <a:off x="2361034" y="3571479"/>
            <a:ext cx="36467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r" eaLnBrk="1" hangingPunct="1"/>
            <a:r>
              <a:rPr lang="en-US" altLang="en-US" sz="3200" u="sng" dirty="0" smtClean="0">
                <a:solidFill>
                  <a:schemeClr val="bg2">
                    <a:lumMod val="40000"/>
                    <a:lumOff val="60000"/>
                  </a:schemeClr>
                </a:solidFill>
                <a:latin typeface="Dekar"/>
                <a:ea typeface="MS PGothic" panose="020B0600070205080204" pitchFamily="34" charset="-128"/>
                <a:cs typeface="Dekar"/>
                <a:sym typeface="Calibri Bold" panose="020F0702030404030204" pitchFamily="34" charset="0"/>
              </a:rPr>
              <a:t>Structural </a:t>
            </a:r>
            <a:r>
              <a:rPr lang="en-US" altLang="en-US" sz="3200" u="sng" dirty="0">
                <a:solidFill>
                  <a:schemeClr val="bg2">
                    <a:lumMod val="40000"/>
                    <a:lumOff val="60000"/>
                  </a:schemeClr>
                </a:solidFill>
                <a:latin typeface="Dekar"/>
                <a:ea typeface="MS PGothic" panose="020B0600070205080204" pitchFamily="34" charset="-128"/>
                <a:cs typeface="Dekar"/>
                <a:sym typeface="Calibri Bold" panose="020F0702030404030204" pitchFamily="34" charset="0"/>
              </a:rPr>
              <a:t>Annotation </a:t>
            </a:r>
          </a:p>
        </p:txBody>
      </p:sp>
      <p:sp>
        <p:nvSpPr>
          <p:cNvPr id="46086" name="Rectangle 7"/>
          <p:cNvSpPr>
            <a:spLocks/>
          </p:cNvSpPr>
          <p:nvPr/>
        </p:nvSpPr>
        <p:spPr bwMode="auto">
          <a:xfrm>
            <a:off x="6822606" y="3558779"/>
            <a:ext cx="368197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u="sng" dirty="0">
                <a:solidFill>
                  <a:schemeClr val="tx1"/>
                </a:solidFill>
                <a:latin typeface="Dekar"/>
                <a:ea typeface="MS PGothic" panose="020B0600070205080204" pitchFamily="34" charset="-128"/>
                <a:cs typeface="Dekar"/>
                <a:sym typeface="Calibri Bold" panose="020F0702030404030204" pitchFamily="34" charset="0"/>
              </a:rPr>
              <a:t>Functional A</a:t>
            </a:r>
            <a:r>
              <a:rPr lang="en-US" altLang="en-US" sz="3200" u="sng" dirty="0" smtClean="0">
                <a:solidFill>
                  <a:schemeClr val="tx1"/>
                </a:solidFill>
                <a:latin typeface="Dekar"/>
                <a:ea typeface="MS PGothic" panose="020B0600070205080204" pitchFamily="34" charset="-128"/>
                <a:cs typeface="Dekar"/>
                <a:sym typeface="Calibri Bold" panose="020F0702030404030204" pitchFamily="34" charset="0"/>
              </a:rPr>
              <a:t>nnotation</a:t>
            </a:r>
            <a:endParaRPr lang="en-US" altLang="en-US" sz="3200" u="sng" dirty="0">
              <a:solidFill>
                <a:schemeClr val="tx1"/>
              </a:solidFill>
              <a:latin typeface="Dekar"/>
              <a:ea typeface="MS PGothic" panose="020B0600070205080204" pitchFamily="34" charset="-128"/>
              <a:cs typeface="Dekar"/>
              <a:sym typeface="Calibri Bold" panose="020F0702030404030204" pitchFamily="34" charset="0"/>
            </a:endParaRPr>
          </a:p>
        </p:txBody>
      </p:sp>
      <p:sp>
        <p:nvSpPr>
          <p:cNvPr id="46087" name="Rectangle 8"/>
          <p:cNvSpPr>
            <a:spLocks/>
          </p:cNvSpPr>
          <p:nvPr/>
        </p:nvSpPr>
        <p:spPr bwMode="auto">
          <a:xfrm>
            <a:off x="845154" y="4422032"/>
            <a:ext cx="5162584" cy="454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r" eaLnBrk="1" hangingPunct="1"/>
            <a:r>
              <a:rPr lang="en-US" altLang="en-US" sz="3200" dirty="0" smtClean="0">
                <a:solidFill>
                  <a:schemeClr val="bg2">
                    <a:lumMod val="40000"/>
                    <a:lumOff val="60000"/>
                  </a:schemeClr>
                </a:solidFill>
                <a:latin typeface="Dekar"/>
                <a:ea typeface="MS PGothic" panose="020B0600070205080204" pitchFamily="34" charset="-128"/>
                <a:cs typeface="Dekar"/>
                <a:sym typeface="Calibri" panose="020F0502020204030204" pitchFamily="34" charset="0"/>
              </a:rPr>
              <a:t>ORFs,</a:t>
            </a:r>
            <a:r>
              <a:rPr lang="en-US" altLang="en-US" sz="3200" dirty="0">
                <a:solidFill>
                  <a:schemeClr val="bg2">
                    <a:lumMod val="40000"/>
                    <a:lumOff val="60000"/>
                  </a:schemeClr>
                </a:solidFill>
                <a:latin typeface="Dekar"/>
                <a:ea typeface="MS PGothic" panose="020B0600070205080204" pitchFamily="34" charset="-128"/>
                <a:cs typeface="Dekar"/>
                <a:sym typeface="Calibri" panose="020F0502020204030204" pitchFamily="34" charset="0"/>
              </a:rPr>
              <a:t> </a:t>
            </a:r>
            <a:r>
              <a:rPr lang="en-US" altLang="en-US" sz="3200" dirty="0" smtClean="0">
                <a:solidFill>
                  <a:schemeClr val="bg2">
                    <a:lumMod val="40000"/>
                    <a:lumOff val="60000"/>
                  </a:schemeClr>
                </a:solidFill>
                <a:latin typeface="Dekar"/>
                <a:ea typeface="MS PGothic" panose="020B0600070205080204" pitchFamily="34" charset="-128"/>
                <a:cs typeface="Dekar"/>
                <a:sym typeface="Calibri" panose="020F0502020204030204" pitchFamily="34" charset="0"/>
              </a:rPr>
              <a:t>genes</a:t>
            </a:r>
            <a:endParaRPr lang="en-US" altLang="en-US" sz="3200" dirty="0">
              <a:solidFill>
                <a:schemeClr val="bg2">
                  <a:lumMod val="40000"/>
                  <a:lumOff val="60000"/>
                </a:schemeClr>
              </a:solidFill>
              <a:latin typeface="Dekar"/>
              <a:ea typeface="MS PGothic" panose="020B0600070205080204" pitchFamily="34" charset="-128"/>
              <a:cs typeface="Dekar"/>
              <a:sym typeface="Calibri" panose="020F0502020204030204" pitchFamily="34" charset="0"/>
            </a:endParaRPr>
          </a:p>
        </p:txBody>
      </p:sp>
      <p:sp>
        <p:nvSpPr>
          <p:cNvPr id="46088" name="Rectangle 9"/>
          <p:cNvSpPr>
            <a:spLocks/>
          </p:cNvSpPr>
          <p:nvPr/>
        </p:nvSpPr>
        <p:spPr bwMode="auto">
          <a:xfrm>
            <a:off x="1301224" y="5181600"/>
            <a:ext cx="4737100" cy="60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r" eaLnBrk="1" hangingPunct="1"/>
            <a:r>
              <a:rPr lang="en-US" altLang="en-US" sz="3200" dirty="0">
                <a:solidFill>
                  <a:schemeClr val="bg2">
                    <a:lumMod val="40000"/>
                    <a:lumOff val="60000"/>
                  </a:schemeClr>
                </a:solidFill>
                <a:latin typeface="Dekar"/>
                <a:ea typeface="MS PGothic" panose="020B0600070205080204" pitchFamily="34" charset="-128"/>
                <a:cs typeface="Dekar"/>
                <a:sym typeface="Calibri" panose="020F0502020204030204" pitchFamily="34" charset="0"/>
              </a:rPr>
              <a:t>R</a:t>
            </a:r>
            <a:r>
              <a:rPr lang="en-US" altLang="en-US" sz="3200" dirty="0" smtClean="0">
                <a:solidFill>
                  <a:schemeClr val="bg2">
                    <a:lumMod val="40000"/>
                    <a:lumOff val="60000"/>
                  </a:schemeClr>
                </a:solidFill>
                <a:latin typeface="Dekar"/>
                <a:ea typeface="MS PGothic" panose="020B0600070205080204" pitchFamily="34" charset="-128"/>
                <a:cs typeface="Dekar"/>
                <a:sym typeface="Calibri" panose="020F0502020204030204" pitchFamily="34" charset="0"/>
              </a:rPr>
              <a:t>egulatory </a:t>
            </a:r>
            <a:r>
              <a:rPr lang="en-US" altLang="en-US" sz="3200" dirty="0">
                <a:solidFill>
                  <a:schemeClr val="bg2">
                    <a:lumMod val="40000"/>
                    <a:lumOff val="60000"/>
                  </a:schemeClr>
                </a:solidFill>
                <a:latin typeface="Dekar"/>
                <a:ea typeface="MS PGothic" panose="020B0600070205080204" pitchFamily="34" charset="-128"/>
                <a:cs typeface="Dekar"/>
                <a:sym typeface="Calibri" panose="020F0502020204030204" pitchFamily="34" charset="0"/>
              </a:rPr>
              <a:t>elements</a:t>
            </a:r>
          </a:p>
        </p:txBody>
      </p:sp>
      <p:sp>
        <p:nvSpPr>
          <p:cNvPr id="46089" name="Rectangle 10"/>
          <p:cNvSpPr>
            <a:spLocks/>
          </p:cNvSpPr>
          <p:nvPr/>
        </p:nvSpPr>
        <p:spPr bwMode="auto">
          <a:xfrm>
            <a:off x="2139424" y="6172200"/>
            <a:ext cx="3898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r" eaLnBrk="1" hangingPunct="1"/>
            <a:r>
              <a:rPr lang="en-US" altLang="en-US" sz="3200" dirty="0" smtClean="0">
                <a:solidFill>
                  <a:schemeClr val="bg2">
                    <a:lumMod val="40000"/>
                    <a:lumOff val="60000"/>
                  </a:schemeClr>
                </a:solidFill>
                <a:latin typeface="Dekar"/>
                <a:ea typeface="MS PGothic" panose="020B0600070205080204" pitchFamily="34" charset="-128"/>
                <a:cs typeface="Dekar"/>
                <a:sym typeface="Calibri" panose="020F0502020204030204" pitchFamily="34" charset="0"/>
              </a:rPr>
              <a:t>Repeat </a:t>
            </a:r>
            <a:r>
              <a:rPr lang="en-US" altLang="en-US" sz="3200" dirty="0">
                <a:solidFill>
                  <a:schemeClr val="bg2">
                    <a:lumMod val="40000"/>
                    <a:lumOff val="60000"/>
                  </a:schemeClr>
                </a:solidFill>
                <a:latin typeface="Dekar"/>
                <a:ea typeface="MS PGothic" panose="020B0600070205080204" pitchFamily="34" charset="-128"/>
                <a:cs typeface="Dekar"/>
                <a:sym typeface="Calibri" panose="020F0502020204030204" pitchFamily="34" charset="0"/>
              </a:rPr>
              <a:t>elements</a:t>
            </a:r>
          </a:p>
        </p:txBody>
      </p:sp>
      <p:sp>
        <p:nvSpPr>
          <p:cNvPr id="46090" name="Rectangle 11"/>
          <p:cNvSpPr>
            <a:spLocks/>
          </p:cNvSpPr>
          <p:nvPr/>
        </p:nvSpPr>
        <p:spPr bwMode="auto">
          <a:xfrm>
            <a:off x="6822606" y="4422032"/>
            <a:ext cx="318035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dirty="0">
                <a:solidFill>
                  <a:schemeClr val="tx1"/>
                </a:solidFill>
                <a:latin typeface="Dekar"/>
                <a:ea typeface="MS PGothic" panose="020B0600070205080204" pitchFamily="34" charset="-128"/>
                <a:cs typeface="Dekar"/>
                <a:sym typeface="Calibri" panose="020F0502020204030204" pitchFamily="34" charset="0"/>
              </a:rPr>
              <a:t>Biological </a:t>
            </a:r>
            <a:r>
              <a:rPr lang="en-US" altLang="en-US" sz="3200" dirty="0" smtClean="0">
                <a:solidFill>
                  <a:schemeClr val="tx1"/>
                </a:solidFill>
                <a:latin typeface="Dekar"/>
                <a:ea typeface="MS PGothic" panose="020B0600070205080204" pitchFamily="34" charset="-128"/>
                <a:cs typeface="Dekar"/>
                <a:sym typeface="Calibri" panose="020F0502020204030204" pitchFamily="34" charset="0"/>
              </a:rPr>
              <a:t>function</a:t>
            </a:r>
            <a:endParaRPr lang="en-US" altLang="en-US" sz="3200" dirty="0">
              <a:solidFill>
                <a:schemeClr val="tx1"/>
              </a:solidFill>
              <a:latin typeface="Dekar"/>
              <a:ea typeface="MS PGothic" panose="020B0600070205080204" pitchFamily="34" charset="-128"/>
              <a:cs typeface="Dekar"/>
              <a:sym typeface="Calibri" panose="020F0502020204030204" pitchFamily="34" charset="0"/>
            </a:endParaRPr>
          </a:p>
        </p:txBody>
      </p:sp>
      <p:sp>
        <p:nvSpPr>
          <p:cNvPr id="46091" name="Rectangle 12"/>
          <p:cNvSpPr>
            <a:spLocks/>
          </p:cNvSpPr>
          <p:nvPr/>
        </p:nvSpPr>
        <p:spPr bwMode="auto">
          <a:xfrm>
            <a:off x="6822606" y="5257800"/>
            <a:ext cx="354584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dirty="0">
                <a:solidFill>
                  <a:schemeClr val="tx1"/>
                </a:solidFill>
                <a:latin typeface="Dekar"/>
                <a:ea typeface="MS PGothic" panose="020B0600070205080204" pitchFamily="34" charset="-128"/>
                <a:cs typeface="Dekar"/>
                <a:sym typeface="Calibri" panose="020F0502020204030204" pitchFamily="34" charset="0"/>
              </a:rPr>
              <a:t>Biochemical </a:t>
            </a:r>
            <a:r>
              <a:rPr lang="en-US" altLang="en-US" sz="3200" dirty="0" smtClean="0">
                <a:solidFill>
                  <a:schemeClr val="tx1"/>
                </a:solidFill>
                <a:latin typeface="Dekar"/>
                <a:ea typeface="MS PGothic" panose="020B0600070205080204" pitchFamily="34" charset="-128"/>
                <a:cs typeface="Dekar"/>
                <a:sym typeface="Calibri" panose="020F0502020204030204" pitchFamily="34" charset="0"/>
              </a:rPr>
              <a:t>function</a:t>
            </a:r>
            <a:endParaRPr lang="en-US" altLang="en-US" sz="3200" dirty="0">
              <a:solidFill>
                <a:schemeClr val="tx1"/>
              </a:solidFill>
              <a:latin typeface="Dekar"/>
              <a:ea typeface="MS PGothic" panose="020B0600070205080204" pitchFamily="34" charset="-128"/>
              <a:cs typeface="Dekar"/>
              <a:sym typeface="Calibri" panose="020F0502020204030204" pitchFamily="34" charset="0"/>
            </a:endParaRPr>
          </a:p>
        </p:txBody>
      </p:sp>
      <p:sp>
        <p:nvSpPr>
          <p:cNvPr id="46092" name="Rectangle 13"/>
          <p:cNvSpPr>
            <a:spLocks/>
          </p:cNvSpPr>
          <p:nvPr/>
        </p:nvSpPr>
        <p:spPr bwMode="auto">
          <a:xfrm>
            <a:off x="6822606" y="6172200"/>
            <a:ext cx="329417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dirty="0">
                <a:solidFill>
                  <a:schemeClr val="tx1"/>
                </a:solidFill>
                <a:latin typeface="Dekar"/>
                <a:ea typeface="MS PGothic" panose="020B0600070205080204" pitchFamily="34" charset="-128"/>
                <a:cs typeface="Dekar"/>
                <a:sym typeface="Calibri" panose="020F0502020204030204" pitchFamily="34" charset="0"/>
              </a:rPr>
              <a:t>Regulatory </a:t>
            </a:r>
            <a:r>
              <a:rPr lang="en-US" altLang="en-US" sz="3200" dirty="0" smtClean="0">
                <a:solidFill>
                  <a:schemeClr val="tx1"/>
                </a:solidFill>
                <a:latin typeface="Dekar"/>
                <a:ea typeface="MS PGothic" panose="020B0600070205080204" pitchFamily="34" charset="-128"/>
                <a:cs typeface="Dekar"/>
                <a:sym typeface="Calibri" panose="020F0502020204030204" pitchFamily="34" charset="0"/>
              </a:rPr>
              <a:t>function</a:t>
            </a:r>
            <a:endParaRPr lang="en-US" altLang="en-US" sz="3200" dirty="0">
              <a:solidFill>
                <a:schemeClr val="tx1"/>
              </a:solidFill>
              <a:latin typeface="Dekar"/>
              <a:ea typeface="MS PGothic" panose="020B0600070205080204" pitchFamily="34" charset="-128"/>
              <a:cs typeface="Dekar"/>
              <a:sym typeface="Calibri" panose="020F0502020204030204" pitchFamily="34" charset="0"/>
            </a:endParaRPr>
          </a:p>
        </p:txBody>
      </p:sp>
      <p:sp>
        <p:nvSpPr>
          <p:cNvPr id="46093" name="Rectangle 16"/>
          <p:cNvSpPr>
            <a:spLocks/>
          </p:cNvSpPr>
          <p:nvPr/>
        </p:nvSpPr>
        <p:spPr bwMode="auto">
          <a:xfrm>
            <a:off x="4164013" y="8578850"/>
            <a:ext cx="46767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1800" baseline="32000" dirty="0">
                <a:solidFill>
                  <a:schemeClr val="tx1"/>
                </a:solidFill>
                <a:latin typeface="Calibri" panose="020F0502020204030204" pitchFamily="34" charset="0"/>
                <a:ea typeface="MS PGothic" panose="020B0600070205080204" pitchFamily="34" charset="-128"/>
                <a:sym typeface="Calibri" panose="020F0502020204030204" pitchFamily="34" charset="0"/>
              </a:rPr>
              <a:t> </a:t>
            </a:r>
            <a:r>
              <a:rPr lang="en-US" altLang="en-US" sz="1800" u="sng" dirty="0">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Flecik P, et al. (2011). </a:t>
            </a:r>
            <a:r>
              <a:rPr lang="en-US" altLang="en-US" sz="1800" u="sng" dirty="0">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4"/>
              </a:rPr>
              <a:t>Nucleic Acids Res. </a:t>
            </a:r>
            <a:r>
              <a:rPr lang="en-US" altLang="en-US" sz="1800" u="sng" dirty="0">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4"/>
              </a:rPr>
              <a:t>39: </a:t>
            </a:r>
            <a:r>
              <a:rPr lang="en-US" altLang="en-US" sz="1800" u="sng" dirty="0">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D800</a:t>
            </a:r>
            <a:endParaRPr lang="en-US" altLang="en-US" sz="1800" u="sng" dirty="0">
              <a:solidFill>
                <a:schemeClr val="tx1"/>
              </a:solidFill>
              <a:latin typeface="Calibri" panose="020F0502020204030204" pitchFamily="34" charset="0"/>
              <a:ea typeface="MS PGothic" panose="020B0600070205080204" pitchFamily="34" charset="-128"/>
              <a:sym typeface="Calibri" panose="020F0502020204030204" pitchFamily="34" charset="0"/>
            </a:endParaRPr>
          </a:p>
        </p:txBody>
      </p:sp>
      <p:sp>
        <p:nvSpPr>
          <p:cNvPr id="2" name="Rectangle 1"/>
          <p:cNvSpPr/>
          <p:nvPr/>
        </p:nvSpPr>
        <p:spPr>
          <a:xfrm>
            <a:off x="2463800" y="990600"/>
            <a:ext cx="7569200" cy="1015663"/>
          </a:xfrm>
          <a:prstGeom prst="rect">
            <a:avLst/>
          </a:prstGeom>
        </p:spPr>
        <p:txBody>
          <a:bodyPr wrap="square">
            <a:spAutoFit/>
          </a:bodyPr>
          <a:lstStyle/>
          <a:p>
            <a:pPr eaLnBrk="1" hangingPunct="1"/>
            <a:r>
              <a:rPr lang="en-US" altLang="en-US" sz="6000" dirty="0">
                <a:solidFill>
                  <a:srgbClr val="008080"/>
                </a:solidFill>
                <a:latin typeface="Dekar"/>
                <a:ea typeface="MS PGothic" panose="020B0600070205080204" pitchFamily="34" charset="-128"/>
                <a:cs typeface="Dekar"/>
                <a:sym typeface="Calibri Bold" panose="020F0702030404030204" pitchFamily="34" charset="0"/>
              </a:rPr>
              <a:t>Genome Annotation </a:t>
            </a:r>
            <a:endParaRPr lang="en-US" altLang="en-US" sz="6000" baseline="32000" dirty="0">
              <a:solidFill>
                <a:srgbClr val="008080"/>
              </a:solidFill>
              <a:latin typeface="Dekar"/>
              <a:ea typeface="MS PGothic" panose="020B0600070205080204" pitchFamily="34" charset="-128"/>
              <a:cs typeface="Dekar"/>
              <a:sym typeface="Calibri Bold" panose="020F0702030404030204" pitchFamily="34" charset="0"/>
            </a:endParaRPr>
          </a:p>
        </p:txBody>
      </p:sp>
    </p:spTree>
    <p:extLst>
      <p:ext uri="{BB962C8B-B14F-4D97-AF65-F5344CB8AC3E}">
        <p14:creationId xmlns:p14="http://schemas.microsoft.com/office/powerpoint/2010/main" val="210974840"/>
      </p:ext>
    </p:extLst>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61442" name="Rectangle 3"/>
          <p:cNvSpPr>
            <a:spLocks/>
          </p:cNvSpPr>
          <p:nvPr/>
        </p:nvSpPr>
        <p:spPr bwMode="auto">
          <a:xfrm>
            <a:off x="1930400" y="152400"/>
            <a:ext cx="91440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4200" b="1" dirty="0">
                <a:solidFill>
                  <a:srgbClr val="008080"/>
                </a:solidFill>
                <a:latin typeface="Dekar"/>
                <a:ea typeface="MS PGothic" panose="020B0600070205080204" pitchFamily="34" charset="-128"/>
                <a:cs typeface="Dekar"/>
                <a:sym typeface="Calibri Bold" panose="020F0702030404030204" pitchFamily="34" charset="0"/>
              </a:rPr>
              <a:t>Hidden Markov Models (HMMs) for Protein Families</a:t>
            </a:r>
            <a:r>
              <a:rPr lang="en-US" altLang="en-US" sz="4200" b="1" baseline="32000" dirty="0">
                <a:solidFill>
                  <a:srgbClr val="008080"/>
                </a:solidFill>
                <a:latin typeface="Dekar"/>
                <a:ea typeface="MS PGothic" panose="020B0600070205080204" pitchFamily="34" charset="-128"/>
                <a:cs typeface="Dekar"/>
                <a:sym typeface="Calibri Bold" panose="020F0702030404030204" pitchFamily="34" charset="0"/>
              </a:rPr>
              <a:t> </a:t>
            </a:r>
          </a:p>
        </p:txBody>
      </p:sp>
      <p:sp>
        <p:nvSpPr>
          <p:cNvPr id="61443" name="Rectangle 4"/>
          <p:cNvSpPr>
            <a:spLocks/>
          </p:cNvSpPr>
          <p:nvPr/>
        </p:nvSpPr>
        <p:spPr bwMode="auto">
          <a:xfrm>
            <a:off x="939800" y="1955800"/>
            <a:ext cx="54483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marL="520700" indent="-520700"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buSzPct val="125000"/>
              <a:buFont typeface="Calibri" panose="020F0502020204030204" pitchFamily="34" charset="0"/>
              <a:buChar char="•"/>
            </a:pPr>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HMMs are statistical models of amino acid models in a group of functionally related proteins across species</a:t>
            </a:r>
          </a:p>
          <a:p>
            <a:pPr algn="l" eaLnBrk="1" hangingPunct="1">
              <a:buSzPct val="125000"/>
              <a:buFont typeface="Calibri" panose="020F0502020204030204" pitchFamily="34" charset="0"/>
              <a:buChar char="•"/>
            </a:pPr>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HMMs are defined by multiple alignments of proteins</a:t>
            </a:r>
          </a:p>
          <a:p>
            <a:pPr algn="l" eaLnBrk="1" hangingPunct="1">
              <a:buSzPct val="125000"/>
              <a:buFont typeface="Calibri" panose="020F0502020204030204" pitchFamily="34" charset="0"/>
              <a:buChar char="•"/>
            </a:pPr>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A mathematical way to examine the likelihood that a protein is a member of previously defined group</a:t>
            </a:r>
          </a:p>
          <a:p>
            <a:pPr algn="l" eaLnBrk="1" hangingPunct="1"/>
            <a:endPar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endParaRPr>
          </a:p>
        </p:txBody>
      </p:sp>
      <p:pic>
        <p:nvPicPr>
          <p:cNvPr id="6144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9200" y="2324100"/>
            <a:ext cx="65405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1445" name="Rectangle 6"/>
          <p:cNvSpPr>
            <a:spLocks/>
          </p:cNvSpPr>
          <p:nvPr/>
        </p:nvSpPr>
        <p:spPr bwMode="auto">
          <a:xfrm>
            <a:off x="3951288" y="8415338"/>
            <a:ext cx="4795837"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50800" tIns="50800" rIns="50800" bIns="5080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Punta M, et al. (2012)</a:t>
            </a:r>
            <a:r>
              <a:rPr lang="en-US" altLang="en-US" sz="1800" i="1"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 </a:t>
            </a:r>
            <a:r>
              <a:rPr lang="en-US" altLang="en-US" sz="1800" i="1"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5"/>
              </a:rPr>
              <a:t>Nucleic Acids Res. </a:t>
            </a:r>
            <a:r>
              <a:rPr lang="en-US" altLang="en-US" sz="1800" b="1"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5"/>
              </a:rPr>
              <a:t>40</a:t>
            </a:r>
            <a:r>
              <a:rPr lang="en-US" altLang="en-US" sz="1800"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5"/>
              </a:rPr>
              <a:t>: D</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290</a:t>
            </a:r>
            <a:endParaRPr lang="en-US" altLang="en-US" sz="1800" u="sng" baseline="32000">
              <a:solidFill>
                <a:schemeClr val="tx1"/>
              </a:solidFill>
              <a:latin typeface="Calibri" panose="020F0502020204030204" pitchFamily="34" charset="0"/>
              <a:ea typeface="MS PGothic" panose="020B0600070205080204" pitchFamily="34" charset="-128"/>
              <a:sym typeface="Calibri" panose="020F0502020204030204" pitchFamily="34" charset="0"/>
            </a:endParaRPr>
          </a:p>
          <a:p>
            <a:pPr eaLnBrk="1" hangingPunct="1"/>
            <a:endParaRPr lang="en-US" altLang="en-US" sz="4200">
              <a:solidFill>
                <a:schemeClr val="tx1"/>
              </a:solidFill>
              <a:ea typeface="MS PGothic" panose="020B0600070205080204" pitchFamily="34" charset="-128"/>
            </a:endParaRPr>
          </a:p>
        </p:txBody>
      </p:sp>
    </p:spTree>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66562" name="Rectangle 3"/>
          <p:cNvSpPr>
            <a:spLocks/>
          </p:cNvSpPr>
          <p:nvPr/>
        </p:nvSpPr>
        <p:spPr bwMode="auto">
          <a:xfrm>
            <a:off x="3530600" y="1524000"/>
            <a:ext cx="5892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4200" b="1" dirty="0" smtClean="0">
                <a:solidFill>
                  <a:srgbClr val="008080"/>
                </a:solidFill>
                <a:latin typeface="Dekar"/>
                <a:ea typeface="MS PGothic" panose="020B0600070205080204" pitchFamily="34" charset="-128"/>
                <a:cs typeface="Dekar"/>
                <a:sym typeface="Calibri Bold" panose="020F0702030404030204" pitchFamily="34" charset="0"/>
              </a:rPr>
              <a:t>Ontology</a:t>
            </a:r>
            <a:endParaRPr lang="en-US" altLang="en-US" sz="4200" b="1" dirty="0">
              <a:solidFill>
                <a:srgbClr val="008080"/>
              </a:solidFill>
              <a:latin typeface="Dekar"/>
              <a:ea typeface="MS PGothic" panose="020B0600070205080204" pitchFamily="34" charset="-128"/>
              <a:cs typeface="Dekar"/>
              <a:sym typeface="Calibri Bold" panose="020F0702030404030204" pitchFamily="34" charset="0"/>
            </a:endParaRPr>
          </a:p>
        </p:txBody>
      </p:sp>
      <p:sp>
        <p:nvSpPr>
          <p:cNvPr id="66563" name="Rectangle 4"/>
          <p:cNvSpPr>
            <a:spLocks/>
          </p:cNvSpPr>
          <p:nvPr/>
        </p:nvSpPr>
        <p:spPr bwMode="auto">
          <a:xfrm>
            <a:off x="1270000" y="1955800"/>
            <a:ext cx="1046480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marL="520700" indent="-520700"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spcBef>
                <a:spcPts val="2400"/>
              </a:spcBef>
              <a:buSzPct val="171000"/>
              <a:buFont typeface="Calibri" panose="020F0502020204030204" pitchFamily="34" charset="0"/>
              <a:buChar char="•"/>
            </a:pPr>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Ontology is a term used to describe and represent an area of knowledge </a:t>
            </a:r>
            <a:r>
              <a:rPr lang="en-US" altLang="en-US" sz="3200" baseline="32000" dirty="0">
                <a:solidFill>
                  <a:schemeClr val="tx1"/>
                </a:solidFill>
                <a:latin typeface="Calibri" panose="020F0502020204030204" pitchFamily="34" charset="0"/>
                <a:ea typeface="MS PGothic" panose="020B0600070205080204" pitchFamily="34" charset="-128"/>
                <a:sym typeface="Calibri" panose="020F0502020204030204" pitchFamily="34" charset="0"/>
              </a:rPr>
              <a:t>1</a:t>
            </a:r>
            <a:endPar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endParaRPr>
          </a:p>
          <a:p>
            <a:pPr algn="l" eaLnBrk="1" hangingPunct="1">
              <a:spcBef>
                <a:spcPts val="2400"/>
              </a:spcBef>
              <a:buSzPct val="171000"/>
              <a:buFont typeface="Calibri" panose="020F0502020204030204" pitchFamily="34" charset="0"/>
              <a:buChar char="•"/>
            </a:pPr>
            <a:r>
              <a:rPr lang="en-US" altLang="en-US" sz="3200" dirty="0" smtClean="0">
                <a:solidFill>
                  <a:schemeClr val="tx1"/>
                </a:solidFill>
                <a:latin typeface="Calibri" panose="020F0502020204030204" pitchFamily="34" charset="0"/>
                <a:ea typeface="MS PGothic" panose="020B0600070205080204" pitchFamily="34" charset="-128"/>
                <a:sym typeface="Calibri" panose="020F0502020204030204" pitchFamily="34" charset="0"/>
              </a:rPr>
              <a:t>Ontologies </a:t>
            </a:r>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describe information, which has been defined by a set </a:t>
            </a:r>
            <a:r>
              <a:rPr lang="en-US" altLang="en-US" sz="3200" dirty="0" smtClean="0">
                <a:solidFill>
                  <a:schemeClr val="tx1"/>
                </a:solidFill>
                <a:latin typeface="Calibri" panose="020F0502020204030204" pitchFamily="34" charset="0"/>
                <a:ea typeface="MS PGothic" panose="020B0600070205080204" pitchFamily="34" charset="-128"/>
                <a:sym typeface="Calibri" panose="020F0502020204030204" pitchFamily="34" charset="0"/>
              </a:rPr>
              <a:t>understanding</a:t>
            </a:r>
          </a:p>
        </p:txBody>
      </p:sp>
      <p:sp>
        <p:nvSpPr>
          <p:cNvPr id="66564" name="Rectangle 5"/>
          <p:cNvSpPr>
            <a:spLocks/>
          </p:cNvSpPr>
          <p:nvPr/>
        </p:nvSpPr>
        <p:spPr bwMode="auto">
          <a:xfrm>
            <a:off x="4138613" y="8235950"/>
            <a:ext cx="47371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endParaRPr lang="en-US" altLang="en-US" sz="1800">
              <a:solidFill>
                <a:schemeClr val="tx1"/>
              </a:solidFill>
              <a:latin typeface="Calibri" panose="020F0502020204030204" pitchFamily="34" charset="0"/>
              <a:ea typeface="MS PGothic" panose="020B0600070205080204" pitchFamily="34" charset="-128"/>
              <a:sym typeface="Calibri" panose="020F0502020204030204" pitchFamily="34" charset="0"/>
            </a:endParaRPr>
          </a:p>
          <a:p>
            <a:pPr eaLnBrk="1" hangingPunct="1"/>
            <a:r>
              <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rPr>
              <a:t>1</a:t>
            </a:r>
            <a:r>
              <a:rPr lang="en-US" altLang="en-US" sz="1800">
                <a:solidFill>
                  <a:schemeClr val="tx1"/>
                </a:solidFill>
                <a:latin typeface="Calibri" panose="020F0502020204030204" pitchFamily="34" charset="0"/>
                <a:ea typeface="MS PGothic" panose="020B0600070205080204" pitchFamily="34" charset="-128"/>
                <a:sym typeface="Calibri" panose="020F0502020204030204" pitchFamily="34" charset="0"/>
              </a:rPr>
              <a:t>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Gruber T. (1993). </a:t>
            </a:r>
            <a:r>
              <a:rPr lang="en-US" altLang="en-US" sz="1800" i="1"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4"/>
              </a:rPr>
              <a:t>Knowledge Acquisition</a:t>
            </a:r>
            <a:r>
              <a:rPr lang="en-US" altLang="en-US" sz="1800"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4"/>
              </a:rPr>
              <a:t>.</a:t>
            </a:r>
            <a:r>
              <a:rPr lang="en-US" altLang="en-US" sz="1800" b="1"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4"/>
              </a:rPr>
              <a:t> </a:t>
            </a:r>
            <a:r>
              <a:rPr lang="en-US" altLang="en-US" sz="1800" b="1"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4"/>
              </a:rPr>
              <a:t>5</a:t>
            </a:r>
            <a:r>
              <a:rPr lang="en-US" altLang="en-US" sz="1800"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4"/>
              </a:rPr>
              <a:t>: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199</a:t>
            </a:r>
            <a:endPar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endParaRPr>
          </a:p>
        </p:txBody>
      </p:sp>
    </p:spTree>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6553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0" y="1524000"/>
            <a:ext cx="50292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5540" name="Rectangle 5"/>
          <p:cNvSpPr>
            <a:spLocks/>
          </p:cNvSpPr>
          <p:nvPr/>
        </p:nvSpPr>
        <p:spPr bwMode="auto">
          <a:xfrm>
            <a:off x="8788400" y="2819400"/>
            <a:ext cx="20955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2800">
                <a:solidFill>
                  <a:srgbClr val="FF0000"/>
                </a:solidFill>
                <a:latin typeface="Calibri Bold" panose="020F0702030404030204" pitchFamily="34" charset="0"/>
                <a:ea typeface="MS PGothic" panose="020B0600070205080204" pitchFamily="34" charset="-128"/>
                <a:sym typeface="Calibri Bold" panose="020F0702030404030204" pitchFamily="34" charset="0"/>
              </a:rPr>
              <a:t>Comedy</a:t>
            </a:r>
          </a:p>
        </p:txBody>
      </p:sp>
      <p:sp>
        <p:nvSpPr>
          <p:cNvPr id="65541" name="Rectangle 6"/>
          <p:cNvSpPr>
            <a:spLocks/>
          </p:cNvSpPr>
          <p:nvPr/>
        </p:nvSpPr>
        <p:spPr bwMode="auto">
          <a:xfrm>
            <a:off x="8788400" y="7651750"/>
            <a:ext cx="20955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2800">
                <a:solidFill>
                  <a:srgbClr val="FF0000"/>
                </a:solidFill>
                <a:latin typeface="Calibri Bold" panose="020F0702030404030204" pitchFamily="34" charset="0"/>
                <a:ea typeface="MS PGothic" panose="020B0600070205080204" pitchFamily="34" charset="-128"/>
                <a:sym typeface="Calibri Bold" panose="020F0702030404030204" pitchFamily="34" charset="0"/>
              </a:rPr>
              <a:t>Comedy</a:t>
            </a:r>
          </a:p>
        </p:txBody>
      </p:sp>
      <p:sp>
        <p:nvSpPr>
          <p:cNvPr id="65542" name="Rectangle 7"/>
          <p:cNvSpPr>
            <a:spLocks/>
          </p:cNvSpPr>
          <p:nvPr/>
        </p:nvSpPr>
        <p:spPr bwMode="auto">
          <a:xfrm>
            <a:off x="8788400" y="5238750"/>
            <a:ext cx="20955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2800">
                <a:solidFill>
                  <a:srgbClr val="FF0000"/>
                </a:solidFill>
                <a:latin typeface="Calibri Bold" panose="020F0702030404030204" pitchFamily="34" charset="0"/>
                <a:ea typeface="MS PGothic" panose="020B0600070205080204" pitchFamily="34" charset="-128"/>
                <a:sym typeface="Calibri Bold" panose="020F0702030404030204" pitchFamily="34" charset="0"/>
              </a:rPr>
              <a:t>Comedy</a:t>
            </a:r>
          </a:p>
        </p:txBody>
      </p:sp>
      <p:sp>
        <p:nvSpPr>
          <p:cNvPr id="65543" name="Rectangle 8"/>
          <p:cNvSpPr>
            <a:spLocks/>
          </p:cNvSpPr>
          <p:nvPr/>
        </p:nvSpPr>
        <p:spPr bwMode="auto">
          <a:xfrm>
            <a:off x="8788400" y="4565650"/>
            <a:ext cx="20955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2800">
                <a:solidFill>
                  <a:srgbClr val="FF0000"/>
                </a:solidFill>
                <a:latin typeface="Calibri Bold" panose="020F0702030404030204" pitchFamily="34" charset="0"/>
                <a:ea typeface="MS PGothic" panose="020B0600070205080204" pitchFamily="34" charset="-128"/>
                <a:sym typeface="Calibri Bold" panose="020F0702030404030204" pitchFamily="34" charset="0"/>
              </a:rPr>
              <a:t>Action</a:t>
            </a:r>
          </a:p>
        </p:txBody>
      </p:sp>
      <p:sp>
        <p:nvSpPr>
          <p:cNvPr id="65544" name="Rectangle 9"/>
          <p:cNvSpPr>
            <a:spLocks/>
          </p:cNvSpPr>
          <p:nvPr/>
        </p:nvSpPr>
        <p:spPr bwMode="auto">
          <a:xfrm>
            <a:off x="8788400" y="7092950"/>
            <a:ext cx="20955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2800">
                <a:solidFill>
                  <a:srgbClr val="FF0000"/>
                </a:solidFill>
                <a:latin typeface="Calibri Bold" panose="020F0702030404030204" pitchFamily="34" charset="0"/>
                <a:ea typeface="MS PGothic" panose="020B0600070205080204" pitchFamily="34" charset="-128"/>
                <a:sym typeface="Calibri Bold" panose="020F0702030404030204" pitchFamily="34" charset="0"/>
              </a:rPr>
              <a:t>Action</a:t>
            </a:r>
          </a:p>
        </p:txBody>
      </p:sp>
      <p:sp>
        <p:nvSpPr>
          <p:cNvPr id="65545" name="Rectangle 10"/>
          <p:cNvSpPr>
            <a:spLocks/>
          </p:cNvSpPr>
          <p:nvPr/>
        </p:nvSpPr>
        <p:spPr bwMode="auto">
          <a:xfrm>
            <a:off x="8788400" y="6534150"/>
            <a:ext cx="20955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2800">
                <a:solidFill>
                  <a:srgbClr val="FF0000"/>
                </a:solidFill>
                <a:latin typeface="Calibri Bold" panose="020F0702030404030204" pitchFamily="34" charset="0"/>
                <a:ea typeface="MS PGothic" panose="020B0600070205080204" pitchFamily="34" charset="-128"/>
                <a:sym typeface="Calibri Bold" panose="020F0702030404030204" pitchFamily="34" charset="0"/>
              </a:rPr>
              <a:t>Drama</a:t>
            </a:r>
          </a:p>
        </p:txBody>
      </p:sp>
      <p:sp>
        <p:nvSpPr>
          <p:cNvPr id="65546" name="Rectangle 11"/>
          <p:cNvSpPr>
            <a:spLocks/>
          </p:cNvSpPr>
          <p:nvPr/>
        </p:nvSpPr>
        <p:spPr bwMode="auto">
          <a:xfrm>
            <a:off x="8788400" y="3892550"/>
            <a:ext cx="20955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2800">
                <a:solidFill>
                  <a:srgbClr val="FF0000"/>
                </a:solidFill>
                <a:latin typeface="Calibri Bold" panose="020F0702030404030204" pitchFamily="34" charset="0"/>
                <a:ea typeface="MS PGothic" panose="020B0600070205080204" pitchFamily="34" charset="-128"/>
                <a:sym typeface="Calibri Bold" panose="020F0702030404030204" pitchFamily="34" charset="0"/>
              </a:rPr>
              <a:t>Drama</a:t>
            </a:r>
          </a:p>
        </p:txBody>
      </p:sp>
      <p:sp>
        <p:nvSpPr>
          <p:cNvPr id="12" name="Rectangle 4"/>
          <p:cNvSpPr>
            <a:spLocks/>
          </p:cNvSpPr>
          <p:nvPr/>
        </p:nvSpPr>
        <p:spPr bwMode="auto">
          <a:xfrm>
            <a:off x="1244600" y="381000"/>
            <a:ext cx="10744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4200" b="1" dirty="0">
                <a:solidFill>
                  <a:srgbClr val="008080"/>
                </a:solidFill>
                <a:latin typeface="Dekar"/>
                <a:ea typeface="MS PGothic" panose="020B0600070205080204" pitchFamily="34" charset="-128"/>
                <a:cs typeface="Dekar"/>
                <a:sym typeface="Calibri Bold" panose="020F0702030404030204" pitchFamily="34" charset="0"/>
              </a:rPr>
              <a:t>Ontological Representation of Movies </a:t>
            </a:r>
            <a:endParaRPr lang="en-US" altLang="en-US" sz="4200" b="1" baseline="32000" dirty="0">
              <a:solidFill>
                <a:srgbClr val="008080"/>
              </a:solidFill>
              <a:latin typeface="Dekar"/>
              <a:ea typeface="MS PGothic" panose="020B0600070205080204" pitchFamily="34" charset="-128"/>
              <a:cs typeface="Dekar"/>
              <a:sym typeface="Calibri Bold" panose="020F0702030404030204" pitchFamily="34" charset="0"/>
            </a:endParaRPr>
          </a:p>
        </p:txBody>
      </p:sp>
    </p:spTree>
    <p:extLst>
      <p:ext uri="{BB962C8B-B14F-4D97-AF65-F5344CB8AC3E}">
        <p14:creationId xmlns:p14="http://schemas.microsoft.com/office/powerpoint/2010/main" val="3738022542"/>
      </p:ext>
    </p:extLst>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1850" y="2628900"/>
            <a:ext cx="8801100"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75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67587" name="Rectangle 4"/>
          <p:cNvSpPr>
            <a:spLocks/>
          </p:cNvSpPr>
          <p:nvPr/>
        </p:nvSpPr>
        <p:spPr bwMode="auto">
          <a:xfrm>
            <a:off x="1244600" y="685800"/>
            <a:ext cx="10515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4200" b="1" dirty="0">
                <a:solidFill>
                  <a:srgbClr val="008080"/>
                </a:solidFill>
                <a:latin typeface="Dekar"/>
                <a:ea typeface="MS PGothic" panose="020B0600070205080204" pitchFamily="34" charset="-128"/>
                <a:cs typeface="Dekar"/>
                <a:sym typeface="Calibri Bold" panose="020F0702030404030204" pitchFamily="34" charset="0"/>
              </a:rPr>
              <a:t>Ontological Representation of Movies </a:t>
            </a:r>
            <a:endParaRPr lang="en-US" altLang="en-US" sz="4200" b="1" baseline="32000" dirty="0">
              <a:solidFill>
                <a:srgbClr val="008080"/>
              </a:solidFill>
              <a:latin typeface="Dekar"/>
              <a:ea typeface="MS PGothic" panose="020B0600070205080204" pitchFamily="34" charset="-128"/>
              <a:cs typeface="Dekar"/>
              <a:sym typeface="Calibri Bold" panose="020F0702030404030204" pitchFamily="34" charset="0"/>
            </a:endParaRPr>
          </a:p>
        </p:txBody>
      </p:sp>
      <p:sp>
        <p:nvSpPr>
          <p:cNvPr id="67588" name="Rectangle 5"/>
          <p:cNvSpPr>
            <a:spLocks/>
          </p:cNvSpPr>
          <p:nvPr/>
        </p:nvSpPr>
        <p:spPr bwMode="auto">
          <a:xfrm>
            <a:off x="4392613" y="8235950"/>
            <a:ext cx="44831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endParaRPr lang="en-US" altLang="en-US" sz="1800">
              <a:solidFill>
                <a:schemeClr val="tx1"/>
              </a:solidFill>
              <a:latin typeface="Calibri" panose="020F0502020204030204" pitchFamily="34" charset="0"/>
              <a:ea typeface="MS PGothic" panose="020B0600070205080204" pitchFamily="34" charset="-128"/>
              <a:sym typeface="Calibri" panose="020F0502020204030204" pitchFamily="34" charset="0"/>
            </a:endParaRPr>
          </a:p>
          <a:p>
            <a:pPr eaLnBrk="1" hangingPunct="1"/>
            <a:r>
              <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rPr>
              <a:t>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www.maya.cs.depaul.edu</a:t>
            </a:r>
            <a:endPar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endParaRPr>
          </a:p>
        </p:txBody>
      </p:sp>
    </p:spTree>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6147" name="Rectangle 3"/>
          <p:cNvSpPr>
            <a:spLocks noGrp="1" noChangeArrowheads="1"/>
          </p:cNvSpPr>
          <p:nvPr>
            <p:ph type="body" idx="1"/>
          </p:nvPr>
        </p:nvSpPr>
        <p:spPr>
          <a:xfrm>
            <a:off x="1270000" y="1955800"/>
            <a:ext cx="10464800" cy="4546600"/>
          </a:xfrm>
        </p:spPr>
        <p:txBody>
          <a:bodyPr lIns="50800" tIns="50800" rIns="50800" bIns="50800" anchor="ctr"/>
          <a:lstStyle/>
          <a:p>
            <a:pPr marL="838200" indent="-571500" eaLnBrk="1" hangingPunct="1">
              <a:spcBef>
                <a:spcPct val="0"/>
              </a:spcBef>
              <a:buSzPct val="171000"/>
              <a:buFont typeface="Calibri" charset="0"/>
              <a:buChar char="•"/>
              <a:defRPr/>
            </a:pPr>
            <a:r>
              <a:rPr lang="en-US" sz="3200" dirty="0">
                <a:latin typeface="Calibri" charset="0"/>
                <a:cs typeface="Calibri" charset="0"/>
                <a:sym typeface="Calibri" charset="0"/>
              </a:rPr>
              <a:t>Participants will have knowledge about the basics of annotation</a:t>
            </a:r>
            <a:endParaRPr lang="en-US" sz="3200" dirty="0">
              <a:latin typeface="Calibri" charset="0"/>
              <a:sym typeface="Calibri" charset="0"/>
            </a:endParaRPr>
          </a:p>
          <a:p>
            <a:pPr marL="838200" indent="-571500" eaLnBrk="1" hangingPunct="1">
              <a:spcBef>
                <a:spcPts val="2400"/>
              </a:spcBef>
              <a:buSzPct val="171000"/>
              <a:buFont typeface="Calibri" charset="0"/>
              <a:buChar char="•"/>
              <a:defRPr/>
            </a:pPr>
            <a:r>
              <a:rPr lang="en-US" sz="3200" dirty="0">
                <a:latin typeface="Calibri" charset="0"/>
                <a:cs typeface="Calibri" charset="0"/>
                <a:sym typeface="Calibri" charset="0"/>
              </a:rPr>
              <a:t>Participants will have knowledge of gene ontology and Hidden Markov Models</a:t>
            </a:r>
            <a:endParaRPr lang="en-US" sz="3200" dirty="0">
              <a:latin typeface="Calibri" charset="0"/>
              <a:sym typeface="Calibri" charset="0"/>
            </a:endParaRPr>
          </a:p>
          <a:p>
            <a:pPr marL="838200" indent="-571500" eaLnBrk="1" hangingPunct="1">
              <a:spcBef>
                <a:spcPts val="2400"/>
              </a:spcBef>
              <a:buSzPct val="171000"/>
              <a:buFont typeface="Calibri" charset="0"/>
              <a:buChar char="•"/>
              <a:defRPr/>
            </a:pPr>
            <a:r>
              <a:rPr lang="en-US" sz="3200" dirty="0">
                <a:latin typeface="Calibri" charset="0"/>
                <a:cs typeface="Calibri" charset="0"/>
                <a:sym typeface="Calibri" charset="0"/>
              </a:rPr>
              <a:t>Participants will have knowledge of a genome annotation pipeline e.g. RAST </a:t>
            </a:r>
            <a:endParaRPr lang="en-US" sz="3200" dirty="0">
              <a:latin typeface="Calibri" charset="0"/>
              <a:sym typeface="Calibri" charset="0"/>
            </a:endParaRPr>
          </a:p>
          <a:p>
            <a:pPr marL="838200" indent="-571500" eaLnBrk="1" hangingPunct="1">
              <a:spcBef>
                <a:spcPts val="2400"/>
              </a:spcBef>
              <a:buSzPct val="171000"/>
              <a:buFont typeface="Calibri" charset="0"/>
              <a:buChar char="•"/>
              <a:defRPr/>
            </a:pPr>
            <a:r>
              <a:rPr lang="en-US" sz="3200" dirty="0">
                <a:latin typeface="Calibri" charset="0"/>
                <a:cs typeface="Calibri" charset="0"/>
                <a:sym typeface="Calibri" charset="0"/>
              </a:rPr>
              <a:t>Participants will know how to use an annotation tool </a:t>
            </a:r>
            <a:endParaRPr lang="en-US" sz="3200" dirty="0">
              <a:latin typeface="Calibri" charset="0"/>
              <a:sym typeface="Calibri" charset="0"/>
            </a:endParaRPr>
          </a:p>
        </p:txBody>
      </p:sp>
      <p:sp>
        <p:nvSpPr>
          <p:cNvPr id="6148" name="Rectangle 4"/>
          <p:cNvSpPr>
            <a:spLocks noGrp="1" noChangeArrowheads="1"/>
          </p:cNvSpPr>
          <p:nvPr>
            <p:ph type="title"/>
          </p:nvPr>
        </p:nvSpPr>
        <p:spPr>
          <a:xfrm>
            <a:off x="2692400" y="838200"/>
            <a:ext cx="7620000" cy="749300"/>
          </a:xfrm>
        </p:spPr>
        <p:txBody>
          <a:bodyPr lIns="50800" tIns="50800" rIns="50800" bIns="50800"/>
          <a:lstStyle/>
          <a:p>
            <a:pPr eaLnBrk="1" hangingPunct="1">
              <a:defRPr/>
            </a:pPr>
            <a:r>
              <a:rPr lang="en-US" sz="4200" b="1" dirty="0">
                <a:solidFill>
                  <a:srgbClr val="008080"/>
                </a:solidFill>
                <a:latin typeface="Dekar"/>
                <a:cs typeface="Dekar"/>
                <a:sym typeface="Calibri Bold" charset="0"/>
              </a:rPr>
              <a:t>Learning Goals</a:t>
            </a:r>
            <a:endParaRPr lang="en-US" sz="4200" b="1" dirty="0">
              <a:solidFill>
                <a:srgbClr val="008080"/>
              </a:solidFill>
              <a:latin typeface="Dekar"/>
              <a:ea typeface="ヒラギノ角ゴ ProN W6" charset="0"/>
              <a:cs typeface="Dekar"/>
              <a:sym typeface="Calibri Bold" charset="0"/>
            </a:endParaRPr>
          </a:p>
        </p:txBody>
      </p:sp>
    </p:spTree>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68610" name="Rectangle 3"/>
          <p:cNvSpPr>
            <a:spLocks/>
          </p:cNvSpPr>
          <p:nvPr/>
        </p:nvSpPr>
        <p:spPr bwMode="auto">
          <a:xfrm>
            <a:off x="1282700" y="1943100"/>
            <a:ext cx="104648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lvl1pPr marL="520700" indent="-520700"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spcBef>
                <a:spcPts val="2400"/>
              </a:spcBef>
              <a:buSzPct val="171000"/>
              <a:buFont typeface="Calibri" panose="020F0502020204030204" pitchFamily="34" charset="0"/>
              <a:buChar char="•"/>
            </a:pPr>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Gene ontology is an initiative to unify gene and gene product attributes across all species</a:t>
            </a:r>
          </a:p>
          <a:p>
            <a:pPr algn="l" eaLnBrk="1" hangingPunct="1">
              <a:spcBef>
                <a:spcPts val="2400"/>
              </a:spcBef>
              <a:buSzPct val="171000"/>
              <a:buFont typeface="Calibri" panose="020F0502020204030204" pitchFamily="34" charset="0"/>
              <a:buChar char="•"/>
            </a:pPr>
            <a:r>
              <a:rPr lang="en-US" altLang="en-US" sz="3200" dirty="0" smtClean="0">
                <a:solidFill>
                  <a:schemeClr val="tx1"/>
                </a:solidFill>
                <a:latin typeface="Calibri" panose="020F0502020204030204" pitchFamily="34" charset="0"/>
                <a:ea typeface="MS PGothic" panose="020B0600070205080204" pitchFamily="34" charset="-128"/>
                <a:sym typeface="Calibri" panose="020F0502020204030204" pitchFamily="34" charset="0"/>
              </a:rPr>
              <a:t>Aims </a:t>
            </a:r>
            <a:r>
              <a:rPr lang="en-US" altLang="en-US" sz="3200" dirty="0">
                <a:solidFill>
                  <a:schemeClr val="tx1"/>
                </a:solidFill>
                <a:latin typeface="Calibri" panose="020F0502020204030204" pitchFamily="34" charset="0"/>
                <a:ea typeface="MS PGothic" panose="020B0600070205080204" pitchFamily="34" charset="-128"/>
                <a:sym typeface="Calibri" panose="020F0502020204030204" pitchFamily="34" charset="0"/>
              </a:rPr>
              <a:t>to annotate genes and gene products, provide tools for analysis, maintain a controlled vocabulary of genes and gene products</a:t>
            </a:r>
          </a:p>
        </p:txBody>
      </p:sp>
      <p:sp>
        <p:nvSpPr>
          <p:cNvPr id="68612" name="Rectangle 5"/>
          <p:cNvSpPr>
            <a:spLocks/>
          </p:cNvSpPr>
          <p:nvPr/>
        </p:nvSpPr>
        <p:spPr bwMode="auto">
          <a:xfrm>
            <a:off x="3073400" y="7543800"/>
            <a:ext cx="6172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endParaRPr lang="en-US" altLang="en-US" sz="1800">
              <a:solidFill>
                <a:schemeClr val="tx1"/>
              </a:solidFill>
              <a:latin typeface="Calibri" panose="020F0502020204030204" pitchFamily="34" charset="0"/>
              <a:ea typeface="MS PGothic" panose="020B0600070205080204" pitchFamily="34" charset="-128"/>
              <a:sym typeface="Calibri" panose="020F0502020204030204" pitchFamily="34" charset="0"/>
            </a:endParaRPr>
          </a:p>
          <a:p>
            <a:pPr eaLnBrk="1" hangingPunct="1"/>
            <a:r>
              <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rPr>
              <a:t>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The Gene Ontology Consortium. (2000)</a:t>
            </a:r>
            <a:r>
              <a:rPr lang="en-US" altLang="en-US" sz="1800" i="1"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 </a:t>
            </a:r>
            <a:r>
              <a:rPr lang="en-US" altLang="en-US" sz="1800" i="1"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4"/>
              </a:rPr>
              <a:t>Nat. Genetics</a:t>
            </a:r>
            <a:r>
              <a:rPr lang="en-US" altLang="en-US" sz="1800"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4"/>
              </a:rPr>
              <a:t>. </a:t>
            </a:r>
            <a:r>
              <a:rPr lang="en-US" altLang="en-US" sz="1800" b="1"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4"/>
              </a:rPr>
              <a:t>25</a:t>
            </a:r>
            <a:r>
              <a:rPr lang="en-US" altLang="en-US" sz="1800"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4"/>
              </a:rPr>
              <a:t>: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25</a:t>
            </a:r>
            <a:endPar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endParaRPr>
          </a:p>
        </p:txBody>
      </p:sp>
      <p:sp>
        <p:nvSpPr>
          <p:cNvPr id="6" name="Rectangle 4"/>
          <p:cNvSpPr>
            <a:spLocks/>
          </p:cNvSpPr>
          <p:nvPr/>
        </p:nvSpPr>
        <p:spPr bwMode="auto">
          <a:xfrm>
            <a:off x="1778000" y="685800"/>
            <a:ext cx="9220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4200" b="1" dirty="0" smtClean="0">
                <a:solidFill>
                  <a:srgbClr val="008080"/>
                </a:solidFill>
                <a:latin typeface="Dekar"/>
                <a:ea typeface="MS PGothic" panose="020B0600070205080204" pitchFamily="34" charset="-128"/>
                <a:cs typeface="Dekar"/>
                <a:sym typeface="Calibri Bold" panose="020F0702030404030204" pitchFamily="34" charset="0"/>
              </a:rPr>
              <a:t>Gene Ontology</a:t>
            </a:r>
            <a:endParaRPr lang="en-US" altLang="en-US" sz="4200" b="1" baseline="32000" dirty="0">
              <a:solidFill>
                <a:srgbClr val="008080"/>
              </a:solidFill>
              <a:latin typeface="Dekar"/>
              <a:ea typeface="MS PGothic" panose="020B0600070205080204" pitchFamily="34" charset="-128"/>
              <a:cs typeface="Dekar"/>
              <a:sym typeface="Calibri Bold" panose="020F0702030404030204" pitchFamily="34" charset="0"/>
            </a:endParaRPr>
          </a:p>
        </p:txBody>
      </p:sp>
    </p:spTree>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69636" name="Rectangle 5"/>
          <p:cNvSpPr>
            <a:spLocks/>
          </p:cNvSpPr>
          <p:nvPr/>
        </p:nvSpPr>
        <p:spPr bwMode="auto">
          <a:xfrm>
            <a:off x="4064000" y="7874000"/>
            <a:ext cx="488791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2800">
                <a:solidFill>
                  <a:schemeClr val="tx1"/>
                </a:solidFill>
                <a:latin typeface="Calibri Bold" panose="020F0702030404030204" pitchFamily="34" charset="0"/>
                <a:ea typeface="MS PGothic" panose="020B0600070205080204" pitchFamily="34" charset="-128"/>
                <a:sym typeface="Calibri Bold" panose="020F0702030404030204" pitchFamily="34" charset="0"/>
              </a:rPr>
              <a:t>What process is it involved in?</a:t>
            </a:r>
          </a:p>
          <a:p>
            <a:pPr algn="l" eaLnBrk="1" hangingPunct="1"/>
            <a:r>
              <a:rPr lang="en-US" altLang="en-US" sz="2800">
                <a:solidFill>
                  <a:schemeClr val="tx1"/>
                </a:solidFill>
                <a:latin typeface="Calibri Bold" panose="020F0702030404030204" pitchFamily="34" charset="0"/>
                <a:ea typeface="MS PGothic" panose="020B0600070205080204" pitchFamily="34" charset="-128"/>
                <a:sym typeface="Calibri Bold" panose="020F0702030404030204" pitchFamily="34" charset="0"/>
              </a:rPr>
              <a:t>                          </a:t>
            </a:r>
            <a:r>
              <a:rPr lang="en-US" altLang="en-US" sz="2800">
                <a:solidFill>
                  <a:schemeClr val="tx1"/>
                </a:solidFill>
                <a:latin typeface="Calibri Bold Italic" panose="020F07020304040A0204" pitchFamily="34" charset="0"/>
                <a:ea typeface="MS PGothic" panose="020B0600070205080204" pitchFamily="34" charset="-128"/>
                <a:sym typeface="Calibri Bold Italic" panose="020F07020304040A0204" pitchFamily="34" charset="0"/>
              </a:rPr>
              <a:t>Biological Process</a:t>
            </a:r>
            <a:r>
              <a:rPr lang="en-US" altLang="en-US" sz="2800">
                <a:solidFill>
                  <a:schemeClr val="tx1"/>
                </a:solidFill>
                <a:latin typeface="Calibri Bold" panose="020F0702030404030204" pitchFamily="34" charset="0"/>
                <a:ea typeface="MS PGothic" panose="020B0600070205080204" pitchFamily="34" charset="-128"/>
                <a:sym typeface="Calibri Bold" panose="020F0702030404030204" pitchFamily="34" charset="0"/>
              </a:rPr>
              <a:t> </a:t>
            </a:r>
          </a:p>
        </p:txBody>
      </p:sp>
      <p:sp>
        <p:nvSpPr>
          <p:cNvPr id="69637" name="Rectangle 6"/>
          <p:cNvSpPr>
            <a:spLocks/>
          </p:cNvSpPr>
          <p:nvPr/>
        </p:nvSpPr>
        <p:spPr bwMode="auto">
          <a:xfrm>
            <a:off x="1841500" y="6616700"/>
            <a:ext cx="34432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2800">
                <a:solidFill>
                  <a:schemeClr val="tx1"/>
                </a:solidFill>
                <a:latin typeface="Calibri Bold" panose="020F0702030404030204" pitchFamily="34" charset="0"/>
                <a:ea typeface="MS PGothic" panose="020B0600070205080204" pitchFamily="34" charset="-128"/>
                <a:sym typeface="Calibri Bold" panose="020F0702030404030204" pitchFamily="34" charset="0"/>
              </a:rPr>
              <a:t>What does it do?</a:t>
            </a:r>
          </a:p>
          <a:p>
            <a:pPr algn="l" eaLnBrk="1" hangingPunct="1"/>
            <a:r>
              <a:rPr lang="en-US" altLang="en-US" sz="2800">
                <a:solidFill>
                  <a:schemeClr val="tx1"/>
                </a:solidFill>
                <a:latin typeface="Calibri Bold" panose="020F0702030404030204" pitchFamily="34" charset="0"/>
                <a:ea typeface="MS PGothic" panose="020B0600070205080204" pitchFamily="34" charset="-128"/>
                <a:sym typeface="Calibri Bold" panose="020F0702030404030204" pitchFamily="34" charset="0"/>
              </a:rPr>
              <a:t>       </a:t>
            </a:r>
            <a:r>
              <a:rPr lang="en-US" altLang="en-US" sz="2800">
                <a:solidFill>
                  <a:schemeClr val="tx1"/>
                </a:solidFill>
                <a:latin typeface="Calibri Bold Italic" panose="020F07020304040A0204" pitchFamily="34" charset="0"/>
                <a:ea typeface="MS PGothic" panose="020B0600070205080204" pitchFamily="34" charset="-128"/>
                <a:sym typeface="Calibri Bold Italic" panose="020F07020304040A0204" pitchFamily="34" charset="0"/>
              </a:rPr>
              <a:t>Molecular function</a:t>
            </a:r>
          </a:p>
        </p:txBody>
      </p:sp>
      <p:sp>
        <p:nvSpPr>
          <p:cNvPr id="69638" name="Rectangle 7"/>
          <p:cNvSpPr>
            <a:spLocks/>
          </p:cNvSpPr>
          <p:nvPr/>
        </p:nvSpPr>
        <p:spPr bwMode="auto">
          <a:xfrm>
            <a:off x="6667500" y="6616700"/>
            <a:ext cx="344011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2800">
                <a:solidFill>
                  <a:schemeClr val="tx1"/>
                </a:solidFill>
                <a:latin typeface="Calibri Bold" panose="020F0702030404030204" pitchFamily="34" charset="0"/>
                <a:ea typeface="MS PGothic" panose="020B0600070205080204" pitchFamily="34" charset="-128"/>
                <a:sym typeface="Calibri Bold" panose="020F0702030404030204" pitchFamily="34" charset="0"/>
              </a:rPr>
              <a:t>Where does it act?</a:t>
            </a:r>
          </a:p>
          <a:p>
            <a:pPr algn="l" eaLnBrk="1" hangingPunct="1"/>
            <a:r>
              <a:rPr lang="en-US" altLang="en-US" sz="2800">
                <a:solidFill>
                  <a:schemeClr val="tx1"/>
                </a:solidFill>
                <a:latin typeface="Calibri Bold" panose="020F0702030404030204" pitchFamily="34" charset="0"/>
                <a:ea typeface="MS PGothic" panose="020B0600070205080204" pitchFamily="34" charset="-128"/>
                <a:sym typeface="Calibri Bold" panose="020F0702030404030204" pitchFamily="34" charset="0"/>
              </a:rPr>
              <a:t>     </a:t>
            </a:r>
            <a:r>
              <a:rPr lang="en-US" altLang="en-US" sz="2800">
                <a:solidFill>
                  <a:schemeClr val="tx1"/>
                </a:solidFill>
                <a:latin typeface="Calibri Bold Italic" panose="020F07020304040A0204" pitchFamily="34" charset="0"/>
                <a:ea typeface="MS PGothic" panose="020B0600070205080204" pitchFamily="34" charset="-128"/>
                <a:sym typeface="Calibri Bold Italic" panose="020F07020304040A0204" pitchFamily="34" charset="0"/>
              </a:rPr>
              <a:t> Cellular component</a:t>
            </a:r>
          </a:p>
        </p:txBody>
      </p:sp>
      <p:sp>
        <p:nvSpPr>
          <p:cNvPr id="2" name="TextBox 1"/>
          <p:cNvSpPr txBox="1"/>
          <p:nvPr/>
        </p:nvSpPr>
        <p:spPr>
          <a:xfrm>
            <a:off x="158750" y="1978164"/>
            <a:ext cx="12712700" cy="3200876"/>
          </a:xfrm>
          <a:prstGeom prst="rect">
            <a:avLst/>
          </a:prstGeom>
          <a:solidFill>
            <a:schemeClr val="bg1"/>
          </a:solidFill>
        </p:spPr>
        <p:txBody>
          <a:bodyPr wrap="square" rtlCol="0">
            <a:spAutoFit/>
          </a:bodyPr>
          <a:lstStyle/>
          <a:p>
            <a:r>
              <a:rPr lang="en-US" sz="3600" dirty="0">
                <a:latin typeface="Calibri Bold" panose="020F0702030404030204" pitchFamily="34" charset="0"/>
              </a:rPr>
              <a:t>Annotation Example</a:t>
            </a:r>
          </a:p>
          <a:p>
            <a:endParaRPr lang="en-US" sz="3600" dirty="0">
              <a:latin typeface="Calibri Bold" panose="020F0702030404030204" pitchFamily="34" charset="0"/>
            </a:endParaRPr>
          </a:p>
          <a:p>
            <a:r>
              <a:rPr lang="en-US" sz="3600" dirty="0">
                <a:latin typeface="Calibri Bold" panose="020F0702030404030204" pitchFamily="34" charset="0"/>
              </a:rPr>
              <a:t>Gene: </a:t>
            </a:r>
            <a:r>
              <a:rPr lang="en-US" sz="3600" dirty="0" err="1">
                <a:latin typeface="Calibri Bold" panose="020F0702030404030204" pitchFamily="34" charset="0"/>
              </a:rPr>
              <a:t>D</a:t>
            </a:r>
            <a:r>
              <a:rPr lang="en-US" sz="3600" dirty="0" err="1" smtClean="0">
                <a:latin typeface="Calibri Bold" panose="020F0702030404030204" pitchFamily="34" charset="0"/>
              </a:rPr>
              <a:t>naA</a:t>
            </a:r>
            <a:r>
              <a:rPr lang="en-US" sz="3600" dirty="0" smtClean="0">
                <a:latin typeface="Calibri Bold" panose="020F0702030404030204" pitchFamily="34" charset="0"/>
              </a:rPr>
              <a:t> </a:t>
            </a:r>
            <a:r>
              <a:rPr lang="en-US" sz="3600" dirty="0">
                <a:latin typeface="Calibri Bold" panose="020F0702030404030204" pitchFamily="34" charset="0"/>
              </a:rPr>
              <a:t>(NC_000913.3)</a:t>
            </a:r>
          </a:p>
          <a:p>
            <a:r>
              <a:rPr lang="en-US" sz="3600" dirty="0">
                <a:latin typeface="Calibri Bold" panose="020F0702030404030204" pitchFamily="34" charset="0"/>
              </a:rPr>
              <a:t>Protein: </a:t>
            </a:r>
            <a:r>
              <a:rPr lang="en-US" sz="3600" b="1" dirty="0">
                <a:latin typeface="Calibri Bold" panose="020F0702030404030204" pitchFamily="34" charset="0"/>
              </a:rPr>
              <a:t>Chromosomal replication initiator protein </a:t>
            </a:r>
            <a:r>
              <a:rPr lang="en-US" sz="3600" b="1" dirty="0" err="1">
                <a:latin typeface="Calibri Bold" panose="020F0702030404030204" pitchFamily="34" charset="0"/>
              </a:rPr>
              <a:t>dnaA</a:t>
            </a:r>
            <a:r>
              <a:rPr lang="en-US" sz="3600" b="1" dirty="0">
                <a:latin typeface="Calibri Bold" panose="020F0702030404030204" pitchFamily="34" charset="0"/>
              </a:rPr>
              <a:t> (PO3004)</a:t>
            </a:r>
          </a:p>
          <a:p>
            <a:r>
              <a:rPr lang="en-US" dirty="0"/>
              <a:t> </a:t>
            </a:r>
            <a:endParaRPr lang="en-US" sz="3600" dirty="0">
              <a:latin typeface="Calibri Bold" panose="020F0702030404030204" pitchFamily="34" charset="0"/>
            </a:endParaRPr>
          </a:p>
        </p:txBody>
      </p:sp>
      <p:sp>
        <p:nvSpPr>
          <p:cNvPr id="8" name="Rectangle 4"/>
          <p:cNvSpPr>
            <a:spLocks/>
          </p:cNvSpPr>
          <p:nvPr/>
        </p:nvSpPr>
        <p:spPr bwMode="auto">
          <a:xfrm>
            <a:off x="1778000" y="533400"/>
            <a:ext cx="9220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4200" b="1" dirty="0" smtClean="0">
                <a:solidFill>
                  <a:srgbClr val="008080"/>
                </a:solidFill>
                <a:latin typeface="Dekar"/>
                <a:ea typeface="MS PGothic" panose="020B0600070205080204" pitchFamily="34" charset="-128"/>
                <a:cs typeface="Dekar"/>
                <a:sym typeface="Calibri Bold" panose="020F0702030404030204" pitchFamily="34" charset="0"/>
              </a:rPr>
              <a:t>Gene Ontology</a:t>
            </a:r>
            <a:endParaRPr lang="en-US" altLang="en-US" sz="4200" b="1" baseline="32000" dirty="0">
              <a:solidFill>
                <a:srgbClr val="008080"/>
              </a:solidFill>
              <a:latin typeface="Dekar"/>
              <a:ea typeface="MS PGothic" panose="020B0600070205080204" pitchFamily="34" charset="-128"/>
              <a:cs typeface="Dekar"/>
              <a:sym typeface="Calibri Bold" panose="020F0702030404030204" pitchFamily="34" charset="0"/>
            </a:endParaRPr>
          </a:p>
        </p:txBody>
      </p:sp>
    </p:spTree>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861"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70660" name="Rectangle 5"/>
          <p:cNvSpPr>
            <a:spLocks/>
          </p:cNvSpPr>
          <p:nvPr/>
        </p:nvSpPr>
        <p:spPr bwMode="auto">
          <a:xfrm>
            <a:off x="3569411" y="1421262"/>
            <a:ext cx="5892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4200" b="1" dirty="0" smtClean="0">
                <a:solidFill>
                  <a:srgbClr val="008080"/>
                </a:solidFill>
                <a:latin typeface="Dekar"/>
                <a:ea typeface="MS PGothic" panose="020B0600070205080204" pitchFamily="34" charset="-128"/>
                <a:cs typeface="Dekar"/>
                <a:sym typeface="Calibri Bold" panose="020F0702030404030204" pitchFamily="34" charset="0"/>
              </a:rPr>
              <a:t>Example:  </a:t>
            </a:r>
            <a:r>
              <a:rPr lang="en-US" altLang="en-US" sz="4200" b="1" dirty="0" err="1" smtClean="0">
                <a:solidFill>
                  <a:srgbClr val="008080"/>
                </a:solidFill>
                <a:latin typeface="Dekar"/>
                <a:ea typeface="MS PGothic" panose="020B0600070205080204" pitchFamily="34" charset="-128"/>
                <a:cs typeface="Dekar"/>
                <a:sym typeface="Calibri Bold" panose="020F0702030404030204" pitchFamily="34" charset="0"/>
              </a:rPr>
              <a:t>DnaA</a:t>
            </a:r>
            <a:endParaRPr lang="en-US" altLang="en-US" sz="4200" b="1" dirty="0">
              <a:solidFill>
                <a:srgbClr val="008080"/>
              </a:solidFill>
              <a:latin typeface="Dekar"/>
              <a:ea typeface="MS PGothic" panose="020B0600070205080204" pitchFamily="34" charset="-128"/>
              <a:cs typeface="Dekar"/>
              <a:sym typeface="Calibri Bold" panose="020F0702030404030204" pitchFamily="34" charset="0"/>
            </a:endParaRPr>
          </a:p>
        </p:txBody>
      </p:sp>
      <p:sp>
        <p:nvSpPr>
          <p:cNvPr id="70661" name="Rectangle 6"/>
          <p:cNvSpPr>
            <a:spLocks/>
          </p:cNvSpPr>
          <p:nvPr/>
        </p:nvSpPr>
        <p:spPr bwMode="auto">
          <a:xfrm>
            <a:off x="432511" y="2696171"/>
            <a:ext cx="344011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2800">
                <a:solidFill>
                  <a:schemeClr val="tx1"/>
                </a:solidFill>
                <a:latin typeface="Calibri Bold" panose="020F0702030404030204" pitchFamily="34" charset="0"/>
                <a:ea typeface="MS PGothic" panose="020B0600070205080204" pitchFamily="34" charset="-128"/>
                <a:sym typeface="Calibri Bold" panose="020F0702030404030204" pitchFamily="34" charset="0"/>
              </a:rPr>
              <a:t>Where does it act?</a:t>
            </a:r>
          </a:p>
          <a:p>
            <a:pPr algn="l" eaLnBrk="1" hangingPunct="1"/>
            <a:r>
              <a:rPr lang="en-US" altLang="en-US" sz="2800">
                <a:solidFill>
                  <a:schemeClr val="tx1"/>
                </a:solidFill>
                <a:latin typeface="Calibri Bold" panose="020F0702030404030204" pitchFamily="34" charset="0"/>
                <a:ea typeface="MS PGothic" panose="020B0600070205080204" pitchFamily="34" charset="-128"/>
                <a:sym typeface="Calibri Bold" panose="020F0702030404030204" pitchFamily="34" charset="0"/>
              </a:rPr>
              <a:t>     </a:t>
            </a:r>
            <a:r>
              <a:rPr lang="en-US" altLang="en-US" sz="2800">
                <a:solidFill>
                  <a:schemeClr val="tx1"/>
                </a:solidFill>
                <a:latin typeface="Calibri Bold Italic" panose="020F07020304040A0204" pitchFamily="34" charset="0"/>
                <a:ea typeface="MS PGothic" panose="020B0600070205080204" pitchFamily="34" charset="-128"/>
                <a:sym typeface="Calibri Bold Italic" panose="020F07020304040A0204" pitchFamily="34" charset="0"/>
              </a:rPr>
              <a:t> Cellular component</a:t>
            </a:r>
          </a:p>
        </p:txBody>
      </p:sp>
      <p:sp>
        <p:nvSpPr>
          <p:cNvPr id="70662" name="Rectangle 7"/>
          <p:cNvSpPr>
            <a:spLocks/>
          </p:cNvSpPr>
          <p:nvPr/>
        </p:nvSpPr>
        <p:spPr bwMode="auto">
          <a:xfrm>
            <a:off x="4788611" y="2596012"/>
            <a:ext cx="34432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2800">
                <a:solidFill>
                  <a:schemeClr val="tx1"/>
                </a:solidFill>
                <a:latin typeface="Calibri Bold" panose="020F0702030404030204" pitchFamily="34" charset="0"/>
                <a:ea typeface="MS PGothic" panose="020B0600070205080204" pitchFamily="34" charset="-128"/>
                <a:sym typeface="Calibri Bold" panose="020F0702030404030204" pitchFamily="34" charset="0"/>
              </a:rPr>
              <a:t>What does it do?</a:t>
            </a:r>
          </a:p>
          <a:p>
            <a:pPr algn="l" eaLnBrk="1" hangingPunct="1"/>
            <a:r>
              <a:rPr lang="en-US" altLang="en-US" sz="2800">
                <a:solidFill>
                  <a:schemeClr val="tx1"/>
                </a:solidFill>
                <a:latin typeface="Calibri Bold" panose="020F0702030404030204" pitchFamily="34" charset="0"/>
                <a:ea typeface="MS PGothic" panose="020B0600070205080204" pitchFamily="34" charset="-128"/>
                <a:sym typeface="Calibri Bold" panose="020F0702030404030204" pitchFamily="34" charset="0"/>
              </a:rPr>
              <a:t>       </a:t>
            </a:r>
            <a:r>
              <a:rPr lang="en-US" altLang="en-US" sz="2800">
                <a:solidFill>
                  <a:schemeClr val="tx1"/>
                </a:solidFill>
                <a:latin typeface="Calibri Bold Italic" panose="020F07020304040A0204" pitchFamily="34" charset="0"/>
                <a:ea typeface="MS PGothic" panose="020B0600070205080204" pitchFamily="34" charset="-128"/>
                <a:sym typeface="Calibri Bold Italic" panose="020F07020304040A0204" pitchFamily="34" charset="0"/>
              </a:rPr>
              <a:t>Molecular function</a:t>
            </a:r>
          </a:p>
        </p:txBody>
      </p:sp>
      <p:sp>
        <p:nvSpPr>
          <p:cNvPr id="70663" name="Rectangle 8"/>
          <p:cNvSpPr>
            <a:spLocks/>
          </p:cNvSpPr>
          <p:nvPr/>
        </p:nvSpPr>
        <p:spPr bwMode="auto">
          <a:xfrm>
            <a:off x="4575602" y="4526412"/>
            <a:ext cx="384708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2400" dirty="0">
                <a:solidFill>
                  <a:schemeClr val="tx1"/>
                </a:solidFill>
                <a:latin typeface="Calibri Bold" panose="020F0702030404030204" pitchFamily="34" charset="0"/>
                <a:ea typeface="MS PGothic" panose="020B0600070205080204" pitchFamily="34" charset="-128"/>
                <a:sym typeface="Calibri Bold" panose="020F0702030404030204" pitchFamily="34" charset="0"/>
              </a:rPr>
              <a:t>ATP binding</a:t>
            </a:r>
          </a:p>
          <a:p>
            <a:pPr eaLnBrk="1" hangingPunct="1"/>
            <a:r>
              <a:rPr lang="en-US" altLang="en-US" sz="2400" dirty="0">
                <a:solidFill>
                  <a:schemeClr val="tx1"/>
                </a:solidFill>
                <a:latin typeface="Calibri Bold" panose="020F0702030404030204" pitchFamily="34" charset="0"/>
                <a:ea typeface="MS PGothic" panose="020B0600070205080204" pitchFamily="34" charset="-128"/>
                <a:sym typeface="Calibri Bold" panose="020F0702030404030204" pitchFamily="34" charset="0"/>
              </a:rPr>
              <a:t>DNA binding</a:t>
            </a:r>
          </a:p>
          <a:p>
            <a:pPr eaLnBrk="1" hangingPunct="1"/>
            <a:r>
              <a:rPr lang="en-US" altLang="en-US" sz="2400" dirty="0">
                <a:solidFill>
                  <a:schemeClr val="tx1"/>
                </a:solidFill>
                <a:latin typeface="Calibri Bold" panose="020F0702030404030204" pitchFamily="34" charset="0"/>
                <a:ea typeface="MS PGothic" panose="020B0600070205080204" pitchFamily="34" charset="-128"/>
                <a:sym typeface="Calibri Bold" panose="020F0702030404030204" pitchFamily="34" charset="0"/>
              </a:rPr>
              <a:t>DNA replication origin binding</a:t>
            </a:r>
          </a:p>
        </p:txBody>
      </p:sp>
      <p:sp>
        <p:nvSpPr>
          <p:cNvPr id="70664" name="Rectangle 9"/>
          <p:cNvSpPr>
            <a:spLocks/>
          </p:cNvSpPr>
          <p:nvPr/>
        </p:nvSpPr>
        <p:spPr bwMode="auto">
          <a:xfrm>
            <a:off x="7989011" y="2696171"/>
            <a:ext cx="488791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2800">
                <a:solidFill>
                  <a:schemeClr val="tx1"/>
                </a:solidFill>
                <a:latin typeface="Calibri Bold" panose="020F0702030404030204" pitchFamily="34" charset="0"/>
                <a:ea typeface="MS PGothic" panose="020B0600070205080204" pitchFamily="34" charset="-128"/>
                <a:sym typeface="Calibri Bold" panose="020F0702030404030204" pitchFamily="34" charset="0"/>
              </a:rPr>
              <a:t>What process is it involved in?</a:t>
            </a:r>
          </a:p>
          <a:p>
            <a:pPr algn="l" eaLnBrk="1" hangingPunct="1"/>
            <a:r>
              <a:rPr lang="en-US" altLang="en-US" sz="2800">
                <a:solidFill>
                  <a:schemeClr val="tx1"/>
                </a:solidFill>
                <a:latin typeface="Calibri Bold" panose="020F0702030404030204" pitchFamily="34" charset="0"/>
                <a:ea typeface="MS PGothic" panose="020B0600070205080204" pitchFamily="34" charset="-128"/>
                <a:sym typeface="Calibri Bold" panose="020F0702030404030204" pitchFamily="34" charset="0"/>
              </a:rPr>
              <a:t>                          </a:t>
            </a:r>
            <a:r>
              <a:rPr lang="en-US" altLang="en-US" sz="2800">
                <a:solidFill>
                  <a:schemeClr val="tx1"/>
                </a:solidFill>
                <a:latin typeface="Calibri Bold Italic" panose="020F07020304040A0204" pitchFamily="34" charset="0"/>
                <a:ea typeface="MS PGothic" panose="020B0600070205080204" pitchFamily="34" charset="-128"/>
                <a:sym typeface="Calibri Bold Italic" panose="020F07020304040A0204" pitchFamily="34" charset="0"/>
              </a:rPr>
              <a:t>Biological Process</a:t>
            </a:r>
            <a:r>
              <a:rPr lang="en-US" altLang="en-US" sz="2800">
                <a:solidFill>
                  <a:schemeClr val="tx1"/>
                </a:solidFill>
                <a:latin typeface="Calibri Bold" panose="020F0702030404030204" pitchFamily="34" charset="0"/>
                <a:ea typeface="MS PGothic" panose="020B0600070205080204" pitchFamily="34" charset="-128"/>
                <a:sym typeface="Calibri Bold" panose="020F0702030404030204" pitchFamily="34" charset="0"/>
              </a:rPr>
              <a:t> </a:t>
            </a:r>
          </a:p>
        </p:txBody>
      </p:sp>
      <p:sp>
        <p:nvSpPr>
          <p:cNvPr id="70665" name="Rectangle 10"/>
          <p:cNvSpPr>
            <a:spLocks/>
          </p:cNvSpPr>
          <p:nvPr/>
        </p:nvSpPr>
        <p:spPr bwMode="auto">
          <a:xfrm>
            <a:off x="10160711" y="6336268"/>
            <a:ext cx="2016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2400" dirty="0">
                <a:solidFill>
                  <a:schemeClr val="tx1"/>
                </a:solidFill>
                <a:latin typeface="Calibri Bold" panose="020F0702030404030204" pitchFamily="34" charset="0"/>
                <a:ea typeface="MS PGothic" panose="020B0600070205080204" pitchFamily="34" charset="-128"/>
                <a:sym typeface="Calibri Bold" panose="020F0702030404030204" pitchFamily="34" charset="0"/>
              </a:rPr>
              <a:t>DNA replication</a:t>
            </a:r>
          </a:p>
        </p:txBody>
      </p:sp>
      <p:sp>
        <p:nvSpPr>
          <p:cNvPr id="2" name="TextBox 1"/>
          <p:cNvSpPr txBox="1"/>
          <p:nvPr/>
        </p:nvSpPr>
        <p:spPr>
          <a:xfrm>
            <a:off x="313733" y="4919783"/>
            <a:ext cx="3558891" cy="830997"/>
          </a:xfrm>
          <a:prstGeom prst="rect">
            <a:avLst/>
          </a:prstGeom>
          <a:noFill/>
        </p:spPr>
        <p:txBody>
          <a:bodyPr wrap="square" rtlCol="0">
            <a:spAutoFit/>
          </a:bodyPr>
          <a:lstStyle/>
          <a:p>
            <a:r>
              <a:rPr lang="en-US" sz="2400" dirty="0">
                <a:latin typeface="Calibri Bold" panose="020F0702030404030204" pitchFamily="34" charset="0"/>
              </a:rPr>
              <a:t>Cytosol</a:t>
            </a:r>
          </a:p>
          <a:p>
            <a:r>
              <a:rPr lang="en-US" sz="2400" dirty="0">
                <a:latin typeface="Calibri Bold" panose="020F0702030404030204" pitchFamily="34" charset="0"/>
              </a:rPr>
              <a:t>Plasma membrane</a:t>
            </a:r>
          </a:p>
        </p:txBody>
      </p:sp>
      <p:pic>
        <p:nvPicPr>
          <p:cNvPr id="3" name="Picture 2"/>
          <p:cNvPicPr>
            <a:picLocks noChangeAspect="1"/>
          </p:cNvPicPr>
          <p:nvPr/>
        </p:nvPicPr>
        <p:blipFill>
          <a:blip r:embed="rId4"/>
          <a:stretch>
            <a:fillRect/>
          </a:stretch>
        </p:blipFill>
        <p:spPr>
          <a:xfrm>
            <a:off x="8771623" y="3849808"/>
            <a:ext cx="4037069" cy="2139950"/>
          </a:xfrm>
          <a:prstGeom prst="rect">
            <a:avLst/>
          </a:prstGeom>
        </p:spPr>
      </p:pic>
    </p:spTree>
    <p:extLst>
      <p:ext uri="{BB962C8B-B14F-4D97-AF65-F5344CB8AC3E}">
        <p14:creationId xmlns:p14="http://schemas.microsoft.com/office/powerpoint/2010/main" val="1992476033"/>
      </p:ext>
    </p:extLst>
  </p:cSld>
  <p:clrMapOvr>
    <a:masterClrMapping/>
  </p:clrMapOvr>
  <p:transition xmlns:p14="http://schemas.microsoft.com/office/powerpoint/2010/mai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71682" name="Rectangle 3"/>
          <p:cNvSpPr>
            <a:spLocks/>
          </p:cNvSpPr>
          <p:nvPr/>
        </p:nvSpPr>
        <p:spPr bwMode="auto">
          <a:xfrm>
            <a:off x="3276600" y="876300"/>
            <a:ext cx="6438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4200" b="1" dirty="0">
                <a:solidFill>
                  <a:srgbClr val="008080"/>
                </a:solidFill>
                <a:latin typeface="Dekar"/>
                <a:ea typeface="MS PGothic" panose="020B0600070205080204" pitchFamily="34" charset="-128"/>
                <a:cs typeface="Dekar"/>
                <a:sym typeface="Calibri Bold" panose="020F0702030404030204" pitchFamily="34" charset="0"/>
              </a:rPr>
              <a:t>Gene Ontology-Evidence </a:t>
            </a:r>
            <a:r>
              <a:rPr lang="en-US" altLang="en-US" sz="4200" b="1" baseline="32000" dirty="0">
                <a:solidFill>
                  <a:srgbClr val="008080"/>
                </a:solidFill>
                <a:latin typeface="Dekar"/>
                <a:ea typeface="MS PGothic" panose="020B0600070205080204" pitchFamily="34" charset="-128"/>
                <a:cs typeface="Dekar"/>
                <a:sym typeface="Calibri Bold" panose="020F0702030404030204" pitchFamily="34" charset="0"/>
              </a:rPr>
              <a:t> </a:t>
            </a:r>
          </a:p>
        </p:txBody>
      </p:sp>
      <p:pic>
        <p:nvPicPr>
          <p:cNvPr id="7168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3550" y="2044700"/>
            <a:ext cx="9510713"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1684" name="Rectangle 5"/>
          <p:cNvSpPr>
            <a:spLocks/>
          </p:cNvSpPr>
          <p:nvPr/>
        </p:nvSpPr>
        <p:spPr bwMode="auto">
          <a:xfrm>
            <a:off x="3073400" y="7543800"/>
            <a:ext cx="6172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endParaRPr lang="en-US" altLang="en-US" sz="1800">
              <a:solidFill>
                <a:schemeClr val="tx1"/>
              </a:solidFill>
              <a:latin typeface="Calibri" panose="020F0502020204030204" pitchFamily="34" charset="0"/>
              <a:ea typeface="MS PGothic" panose="020B0600070205080204" pitchFamily="34" charset="-128"/>
              <a:sym typeface="Calibri" panose="020F0502020204030204" pitchFamily="34" charset="0"/>
            </a:endParaRPr>
          </a:p>
          <a:p>
            <a:pPr eaLnBrk="1" hangingPunct="1"/>
            <a:r>
              <a:rPr lang="en-US" altLang="en-US" sz="1800" baseline="32000">
                <a:solidFill>
                  <a:schemeClr val="tx1"/>
                </a:solidFill>
                <a:latin typeface="Calibri" panose="020F0502020204030204" pitchFamily="34" charset="0"/>
                <a:ea typeface="MS PGothic" panose="020B0600070205080204" pitchFamily="34" charset="-128"/>
                <a:sym typeface="Calibri" panose="020F0502020204030204" pitchFamily="34" charset="0"/>
              </a:rPr>
              <a:t>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The Gene Ontology Consortium. (2000)</a:t>
            </a:r>
            <a:r>
              <a:rPr lang="en-US" altLang="en-US" sz="1800" i="1"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 </a:t>
            </a:r>
            <a:r>
              <a:rPr lang="en-US" altLang="en-US" sz="1800" i="1"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5"/>
              </a:rPr>
              <a:t>Nat. Genetics</a:t>
            </a:r>
            <a:r>
              <a:rPr lang="en-US" altLang="en-US" sz="1800" u="sng">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5"/>
              </a:rPr>
              <a:t>. </a:t>
            </a:r>
            <a:r>
              <a:rPr lang="en-US" altLang="en-US" sz="1800" b="1"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5"/>
              </a:rPr>
              <a:t>25</a:t>
            </a:r>
            <a:r>
              <a:rPr lang="en-US" altLang="en-US" sz="1800" u="sng">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5"/>
              </a:rPr>
              <a:t>: </a:t>
            </a:r>
            <a:r>
              <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hlinkClick r:id="rId5"/>
              </a:rPr>
              <a:t>25</a:t>
            </a:r>
            <a:endParaRPr lang="en-US" altLang="en-US" sz="1800" u="sng">
              <a:solidFill>
                <a:schemeClr val="tx1"/>
              </a:solidFill>
              <a:latin typeface="Calibri" panose="020F0502020204030204" pitchFamily="34" charset="0"/>
              <a:ea typeface="MS PGothic" panose="020B0600070205080204" pitchFamily="34" charset="-128"/>
              <a:sym typeface="Calibri" panose="020F0502020204030204" pitchFamily="34" charset="0"/>
            </a:endParaRPr>
          </a:p>
        </p:txBody>
      </p:sp>
    </p:spTree>
  </p:cSld>
  <p:clrMapOvr>
    <a:masterClrMapping/>
  </p:clrMapOvr>
  <p:transition xmlns:p14="http://schemas.microsoft.com/office/powerpoint/2010/mai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74754" name="AutoShape 3"/>
          <p:cNvSpPr>
            <a:spLocks/>
          </p:cNvSpPr>
          <p:nvPr/>
        </p:nvSpPr>
        <p:spPr bwMode="auto">
          <a:xfrm>
            <a:off x="4787900" y="1765300"/>
            <a:ext cx="2641600" cy="850900"/>
          </a:xfrm>
          <a:prstGeom prst="roundRect">
            <a:avLst>
              <a:gd name="adj" fmla="val 22384"/>
            </a:avLst>
          </a:prstGeom>
          <a:solidFill>
            <a:srgbClr val="FFCC66"/>
          </a:solidFill>
          <a:ln w="38100">
            <a:solidFill>
              <a:srgbClr val="FFC000"/>
            </a:solidFill>
            <a:miter lim="800000"/>
            <a:headEnd/>
            <a:tailEnd/>
          </a:ln>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1800" b="1">
                <a:solidFill>
                  <a:schemeClr val="tx1"/>
                </a:solidFill>
                <a:ea typeface="MS PGothic" panose="020B0600070205080204" pitchFamily="34" charset="-128"/>
              </a:rPr>
              <a:t>Identify tRNA and rRNA genes</a:t>
            </a:r>
          </a:p>
        </p:txBody>
      </p:sp>
      <p:sp>
        <p:nvSpPr>
          <p:cNvPr id="74755" name="AutoShape 4"/>
          <p:cNvSpPr>
            <a:spLocks/>
          </p:cNvSpPr>
          <p:nvPr/>
        </p:nvSpPr>
        <p:spPr bwMode="auto">
          <a:xfrm>
            <a:off x="2311400" y="5359400"/>
            <a:ext cx="2641600" cy="850900"/>
          </a:xfrm>
          <a:prstGeom prst="roundRect">
            <a:avLst>
              <a:gd name="adj" fmla="val 22384"/>
            </a:avLst>
          </a:prstGeom>
          <a:solidFill>
            <a:srgbClr val="FF6666"/>
          </a:solidFill>
          <a:ln w="38100">
            <a:solidFill>
              <a:srgbClr val="FF0000"/>
            </a:solidFill>
            <a:miter lim="800000"/>
            <a:headEnd/>
            <a:tailEnd/>
          </a:ln>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1800" b="1" dirty="0">
                <a:solidFill>
                  <a:schemeClr val="tx1"/>
                </a:solidFill>
                <a:ea typeface="MS PGothic" panose="020B0600070205080204" pitchFamily="34" charset="-128"/>
              </a:rPr>
              <a:t>Identify </a:t>
            </a:r>
            <a:r>
              <a:rPr lang="ja-JP" altLang="en-US" sz="1800" b="1" dirty="0">
                <a:solidFill>
                  <a:schemeClr val="tx1"/>
                </a:solidFill>
                <a:latin typeface="Calibri"/>
                <a:ea typeface="MS PGothic" panose="020B0600070205080204" pitchFamily="34" charset="-128"/>
              </a:rPr>
              <a:t>“</a:t>
            </a:r>
            <a:r>
              <a:rPr lang="en-US" altLang="ja-JP" sz="1800" b="1" dirty="0">
                <a:solidFill>
                  <a:schemeClr val="tx1"/>
                </a:solidFill>
              </a:rPr>
              <a:t>determined genes</a:t>
            </a:r>
            <a:r>
              <a:rPr lang="ja-JP" altLang="en-US" sz="1800" b="1" dirty="0">
                <a:solidFill>
                  <a:schemeClr val="tx1"/>
                </a:solidFill>
                <a:latin typeface="Calibri"/>
                <a:ea typeface="MS PGothic" panose="020B0600070205080204" pitchFamily="34" charset="-128"/>
              </a:rPr>
              <a:t>”</a:t>
            </a:r>
            <a:endParaRPr lang="en-US" altLang="en-US" sz="1800" b="1" dirty="0">
              <a:solidFill>
                <a:schemeClr val="tx1"/>
              </a:solidFill>
              <a:ea typeface="MS PGothic" panose="020B0600070205080204" pitchFamily="34" charset="-128"/>
            </a:endParaRPr>
          </a:p>
        </p:txBody>
      </p:sp>
      <p:sp>
        <p:nvSpPr>
          <p:cNvPr id="74756" name="AutoShape 5"/>
          <p:cNvSpPr>
            <a:spLocks/>
          </p:cNvSpPr>
          <p:nvPr/>
        </p:nvSpPr>
        <p:spPr bwMode="auto">
          <a:xfrm>
            <a:off x="7861300" y="5359400"/>
            <a:ext cx="2641600" cy="850900"/>
          </a:xfrm>
          <a:prstGeom prst="roundRect">
            <a:avLst>
              <a:gd name="adj" fmla="val 22384"/>
            </a:avLst>
          </a:prstGeom>
          <a:solidFill>
            <a:srgbClr val="FF6666"/>
          </a:solidFill>
          <a:ln w="38100">
            <a:solidFill>
              <a:srgbClr val="FF0000"/>
            </a:solidFill>
            <a:miter lim="800000"/>
            <a:headEnd/>
            <a:tailEnd/>
          </a:ln>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1800" b="1" dirty="0">
                <a:solidFill>
                  <a:schemeClr val="tx1"/>
                </a:solidFill>
                <a:ea typeface="MS PGothic" panose="020B0600070205080204" pitchFamily="34" charset="-128"/>
              </a:rPr>
              <a:t>Classify </a:t>
            </a:r>
            <a:r>
              <a:rPr lang="ja-JP" altLang="en-US" sz="1800" b="1" dirty="0">
                <a:solidFill>
                  <a:schemeClr val="tx1"/>
                </a:solidFill>
                <a:latin typeface="Calibri"/>
                <a:ea typeface="MS PGothic" panose="020B0600070205080204" pitchFamily="34" charset="-128"/>
              </a:rPr>
              <a:t>“</a:t>
            </a:r>
            <a:r>
              <a:rPr lang="en-US" altLang="ja-JP" sz="1800" b="1" dirty="0">
                <a:solidFill>
                  <a:schemeClr val="tx1"/>
                </a:solidFill>
              </a:rPr>
              <a:t>putative genes</a:t>
            </a:r>
            <a:r>
              <a:rPr lang="ja-JP" altLang="en-US" sz="1800" b="1" dirty="0">
                <a:solidFill>
                  <a:schemeClr val="tx1"/>
                </a:solidFill>
                <a:latin typeface="Calibri"/>
                <a:ea typeface="MS PGothic" panose="020B0600070205080204" pitchFamily="34" charset="-128"/>
              </a:rPr>
              <a:t>”</a:t>
            </a:r>
            <a:endParaRPr lang="en-US" altLang="en-US" sz="1800" b="1" dirty="0">
              <a:solidFill>
                <a:schemeClr val="tx1"/>
              </a:solidFill>
              <a:ea typeface="MS PGothic" panose="020B0600070205080204" pitchFamily="34" charset="-128"/>
            </a:endParaRPr>
          </a:p>
        </p:txBody>
      </p:sp>
      <p:sp>
        <p:nvSpPr>
          <p:cNvPr id="74757" name="AutoShape 6"/>
          <p:cNvSpPr>
            <a:spLocks/>
          </p:cNvSpPr>
          <p:nvPr/>
        </p:nvSpPr>
        <p:spPr bwMode="auto">
          <a:xfrm>
            <a:off x="4787900" y="3009900"/>
            <a:ext cx="2641600" cy="850900"/>
          </a:xfrm>
          <a:prstGeom prst="roundRect">
            <a:avLst>
              <a:gd name="adj" fmla="val 22384"/>
            </a:avLst>
          </a:prstGeom>
          <a:solidFill>
            <a:srgbClr val="FFCC66"/>
          </a:solidFill>
          <a:ln w="38100">
            <a:solidFill>
              <a:srgbClr val="FFC000"/>
            </a:solidFill>
            <a:miter lim="800000"/>
            <a:headEnd/>
            <a:tailEnd/>
          </a:ln>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1800" b="1" dirty="0">
                <a:solidFill>
                  <a:schemeClr val="tx1"/>
                </a:solidFill>
                <a:ea typeface="MS PGothic" panose="020B0600070205080204" pitchFamily="34" charset="-128"/>
              </a:rPr>
              <a:t>Protein-encoding genes </a:t>
            </a:r>
            <a:r>
              <a:rPr lang="en-US" altLang="en-US" sz="1800" b="1" dirty="0" smtClean="0">
                <a:solidFill>
                  <a:schemeClr val="tx1"/>
                </a:solidFill>
                <a:ea typeface="MS PGothic" panose="020B0600070205080204" pitchFamily="34" charset="-128"/>
              </a:rPr>
              <a:t>(ex: GLIMMER2</a:t>
            </a:r>
            <a:r>
              <a:rPr lang="en-US" altLang="en-US" sz="1800" b="1" dirty="0">
                <a:solidFill>
                  <a:schemeClr val="tx1"/>
                </a:solidFill>
                <a:ea typeface="MS PGothic" panose="020B0600070205080204" pitchFamily="34" charset="-128"/>
              </a:rPr>
              <a:t>)</a:t>
            </a:r>
          </a:p>
        </p:txBody>
      </p:sp>
      <p:sp>
        <p:nvSpPr>
          <p:cNvPr id="74758" name="Line 7"/>
          <p:cNvSpPr>
            <a:spLocks noChangeShapeType="1"/>
          </p:cNvSpPr>
          <p:nvPr/>
        </p:nvSpPr>
        <p:spPr bwMode="auto">
          <a:xfrm rot="10800000" flipH="1">
            <a:off x="6121400" y="2641600"/>
            <a:ext cx="7938" cy="390525"/>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4759" name="Line 8"/>
          <p:cNvSpPr>
            <a:spLocks noChangeShapeType="1"/>
          </p:cNvSpPr>
          <p:nvPr/>
        </p:nvSpPr>
        <p:spPr bwMode="auto">
          <a:xfrm rot="10800000">
            <a:off x="6143625" y="4951413"/>
            <a:ext cx="1588" cy="247650"/>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4760" name="Line 9"/>
          <p:cNvSpPr>
            <a:spLocks noChangeShapeType="1"/>
          </p:cNvSpPr>
          <p:nvPr/>
        </p:nvSpPr>
        <p:spPr bwMode="auto">
          <a:xfrm rot="10800000">
            <a:off x="6159500" y="7734300"/>
            <a:ext cx="0" cy="746125"/>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4761" name="Line 10"/>
          <p:cNvSpPr>
            <a:spLocks noChangeShapeType="1"/>
          </p:cNvSpPr>
          <p:nvPr/>
        </p:nvSpPr>
        <p:spPr bwMode="auto">
          <a:xfrm rot="10800000">
            <a:off x="6146800" y="6489700"/>
            <a:ext cx="7938" cy="449263"/>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4762" name="Line 11"/>
          <p:cNvSpPr>
            <a:spLocks noChangeShapeType="1"/>
          </p:cNvSpPr>
          <p:nvPr/>
        </p:nvSpPr>
        <p:spPr bwMode="auto">
          <a:xfrm rot="10800000" flipH="1">
            <a:off x="8940800" y="6203950"/>
            <a:ext cx="7938" cy="280988"/>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4763" name="Line 12"/>
          <p:cNvSpPr>
            <a:spLocks noChangeShapeType="1"/>
          </p:cNvSpPr>
          <p:nvPr/>
        </p:nvSpPr>
        <p:spPr bwMode="auto">
          <a:xfrm rot="10800000">
            <a:off x="3556000" y="6197600"/>
            <a:ext cx="0" cy="301625"/>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4764" name="AutoShape 13"/>
          <p:cNvSpPr>
            <a:spLocks/>
          </p:cNvSpPr>
          <p:nvPr/>
        </p:nvSpPr>
        <p:spPr bwMode="auto">
          <a:xfrm>
            <a:off x="4787900" y="355600"/>
            <a:ext cx="2641600" cy="850900"/>
          </a:xfrm>
          <a:prstGeom prst="roundRect">
            <a:avLst>
              <a:gd name="adj" fmla="val 22384"/>
            </a:avLst>
          </a:prstGeom>
          <a:solidFill>
            <a:srgbClr val="FFFF00"/>
          </a:solidFill>
          <a:ln w="38100">
            <a:solidFill>
              <a:srgbClr val="FFFF00"/>
            </a:solidFill>
            <a:miter lim="800000"/>
            <a:headEnd/>
            <a:tailEnd/>
          </a:ln>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1800" b="1">
                <a:solidFill>
                  <a:schemeClr val="tx1"/>
                </a:solidFill>
                <a:ea typeface="MS PGothic" panose="020B0600070205080204" pitchFamily="34" charset="-128"/>
              </a:rPr>
              <a:t>Genome/contig sequence (FASTA)</a:t>
            </a:r>
          </a:p>
        </p:txBody>
      </p:sp>
      <p:sp>
        <p:nvSpPr>
          <p:cNvPr id="74765" name="Line 14"/>
          <p:cNvSpPr>
            <a:spLocks noChangeShapeType="1"/>
          </p:cNvSpPr>
          <p:nvPr/>
        </p:nvSpPr>
        <p:spPr bwMode="auto">
          <a:xfrm rot="10800000" flipH="1">
            <a:off x="6115050" y="1214438"/>
            <a:ext cx="4763" cy="577850"/>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4766" name="Line 15"/>
          <p:cNvSpPr>
            <a:spLocks noChangeShapeType="1"/>
          </p:cNvSpPr>
          <p:nvPr/>
        </p:nvSpPr>
        <p:spPr bwMode="auto">
          <a:xfrm>
            <a:off x="3559175" y="6451600"/>
            <a:ext cx="5405438" cy="3175"/>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4767" name="AutoShape 16"/>
          <p:cNvSpPr>
            <a:spLocks/>
          </p:cNvSpPr>
          <p:nvPr/>
        </p:nvSpPr>
        <p:spPr bwMode="auto">
          <a:xfrm>
            <a:off x="4902200" y="6908800"/>
            <a:ext cx="2641600" cy="850900"/>
          </a:xfrm>
          <a:prstGeom prst="roundRect">
            <a:avLst>
              <a:gd name="adj" fmla="val 22384"/>
            </a:avLst>
          </a:prstGeom>
          <a:solidFill>
            <a:srgbClr val="FF0000"/>
          </a:solidFill>
          <a:ln w="38100">
            <a:solidFill>
              <a:srgbClr val="FF0000"/>
            </a:solidFill>
            <a:miter lim="800000"/>
            <a:headEnd/>
            <a:tailEnd/>
          </a:ln>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1800" b="1">
                <a:solidFill>
                  <a:schemeClr val="tx1"/>
                </a:solidFill>
                <a:ea typeface="MS PGothic" panose="020B0600070205080204" pitchFamily="34" charset="-128"/>
              </a:rPr>
              <a:t>Functional Assignment</a:t>
            </a:r>
          </a:p>
        </p:txBody>
      </p:sp>
      <p:sp>
        <p:nvSpPr>
          <p:cNvPr id="74768" name="AutoShape 17"/>
          <p:cNvSpPr>
            <a:spLocks/>
          </p:cNvSpPr>
          <p:nvPr/>
        </p:nvSpPr>
        <p:spPr bwMode="auto">
          <a:xfrm>
            <a:off x="4914900" y="8445500"/>
            <a:ext cx="2641600" cy="850900"/>
          </a:xfrm>
          <a:prstGeom prst="roundRect">
            <a:avLst>
              <a:gd name="adj" fmla="val 22384"/>
            </a:avLst>
          </a:prstGeom>
          <a:solidFill>
            <a:srgbClr val="00FF00"/>
          </a:solidFill>
          <a:ln w="38100">
            <a:solidFill>
              <a:srgbClr val="00FF00"/>
            </a:solidFill>
            <a:miter lim="800000"/>
            <a:headEnd/>
            <a:tailEnd/>
          </a:ln>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1800" b="1" dirty="0" smtClean="0">
                <a:solidFill>
                  <a:schemeClr val="tx1"/>
                </a:solidFill>
                <a:ea typeface="MS PGothic" panose="020B0600070205080204" pitchFamily="34" charset="-128"/>
              </a:rPr>
              <a:t>View results </a:t>
            </a:r>
            <a:r>
              <a:rPr lang="en-US" altLang="en-US" sz="1800" b="1" dirty="0">
                <a:solidFill>
                  <a:schemeClr val="tx1"/>
                </a:solidFill>
                <a:ea typeface="MS PGothic" panose="020B0600070205080204" pitchFamily="34" charset="-128"/>
              </a:rPr>
              <a:t>through </a:t>
            </a:r>
            <a:r>
              <a:rPr lang="en-US" altLang="en-US" sz="1800" b="1" dirty="0" smtClean="0">
                <a:solidFill>
                  <a:schemeClr val="tx1"/>
                </a:solidFill>
                <a:ea typeface="MS PGothic" panose="020B0600070205080204" pitchFamily="34" charset="-128"/>
              </a:rPr>
              <a:t>a browser</a:t>
            </a:r>
            <a:endParaRPr lang="en-US" altLang="en-US" sz="1800" b="1" dirty="0">
              <a:solidFill>
                <a:schemeClr val="tx1"/>
              </a:solidFill>
              <a:ea typeface="MS PGothic" panose="020B0600070205080204" pitchFamily="34" charset="-128"/>
            </a:endParaRPr>
          </a:p>
        </p:txBody>
      </p:sp>
      <p:sp>
        <p:nvSpPr>
          <p:cNvPr id="74769" name="AutoShape 18"/>
          <p:cNvSpPr>
            <a:spLocks/>
          </p:cNvSpPr>
          <p:nvPr/>
        </p:nvSpPr>
        <p:spPr bwMode="auto">
          <a:xfrm>
            <a:off x="4787900" y="4076700"/>
            <a:ext cx="2641600" cy="850900"/>
          </a:xfrm>
          <a:prstGeom prst="roundRect">
            <a:avLst>
              <a:gd name="adj" fmla="val 22384"/>
            </a:avLst>
          </a:prstGeom>
          <a:solidFill>
            <a:srgbClr val="FF6666"/>
          </a:solidFill>
          <a:ln w="38100">
            <a:solidFill>
              <a:srgbClr val="FF0000"/>
            </a:solidFill>
            <a:miter lim="800000"/>
            <a:headEnd/>
            <a:tailEnd/>
          </a:ln>
        </p:spPr>
        <p:txBody>
          <a:bodyPr lIns="50800" tIns="50800" rIns="50800" bIns="5080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1800" b="1">
                <a:solidFill>
                  <a:schemeClr val="tx1"/>
                </a:solidFill>
                <a:ea typeface="MS PGothic" panose="020B0600070205080204" pitchFamily="34" charset="-128"/>
              </a:rPr>
              <a:t>Phylogenetic context</a:t>
            </a:r>
          </a:p>
        </p:txBody>
      </p:sp>
      <p:sp>
        <p:nvSpPr>
          <p:cNvPr id="74770" name="Line 19"/>
          <p:cNvSpPr>
            <a:spLocks noChangeShapeType="1"/>
          </p:cNvSpPr>
          <p:nvPr/>
        </p:nvSpPr>
        <p:spPr bwMode="auto">
          <a:xfrm rot="10800000" flipH="1">
            <a:off x="3543300" y="5168900"/>
            <a:ext cx="2568575" cy="1588"/>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4771" name="Line 20"/>
          <p:cNvSpPr>
            <a:spLocks noChangeShapeType="1"/>
          </p:cNvSpPr>
          <p:nvPr/>
        </p:nvSpPr>
        <p:spPr bwMode="auto">
          <a:xfrm rot="10800000">
            <a:off x="3543300" y="5168900"/>
            <a:ext cx="9525" cy="274638"/>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4772" name="Line 21"/>
          <p:cNvSpPr>
            <a:spLocks noChangeShapeType="1"/>
          </p:cNvSpPr>
          <p:nvPr/>
        </p:nvSpPr>
        <p:spPr bwMode="auto">
          <a:xfrm rot="10800000" flipH="1">
            <a:off x="6121400" y="5156200"/>
            <a:ext cx="2855913" cy="1588"/>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4773" name="Line 22"/>
          <p:cNvSpPr>
            <a:spLocks noChangeShapeType="1"/>
          </p:cNvSpPr>
          <p:nvPr/>
        </p:nvSpPr>
        <p:spPr bwMode="auto">
          <a:xfrm rot="10800000" flipH="1">
            <a:off x="8953500" y="5143500"/>
            <a:ext cx="0" cy="330200"/>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4774" name="Line 23"/>
          <p:cNvSpPr>
            <a:spLocks noChangeShapeType="1"/>
          </p:cNvSpPr>
          <p:nvPr/>
        </p:nvSpPr>
        <p:spPr bwMode="auto">
          <a:xfrm rot="10800000">
            <a:off x="6121400" y="3860800"/>
            <a:ext cx="9525" cy="274638"/>
          </a:xfrm>
          <a:prstGeom prst="line">
            <a:avLst/>
          </a:prstGeom>
          <a:noFill/>
          <a:ln w="381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Ovr>
    <a:masterClrMapping/>
  </p:clrMapOvr>
  <p:transition xmlns:p14="http://schemas.microsoft.com/office/powerpoint/2010/mai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200" b="1" kern="1200" dirty="0">
                <a:solidFill>
                  <a:srgbClr val="008080"/>
                </a:solidFill>
                <a:latin typeface="Dekar"/>
                <a:ea typeface="ＭＳ Ｐゴシック" charset="0"/>
                <a:cs typeface="Dekar"/>
                <a:sym typeface="Calibri Bold" charset="0"/>
              </a:rPr>
              <a:t>Summary</a:t>
            </a:r>
            <a:endParaRPr lang="en-US" b="1" dirty="0">
              <a:latin typeface="Dekar"/>
              <a:cs typeface="Dekar"/>
            </a:endParaRPr>
          </a:p>
        </p:txBody>
      </p:sp>
      <p:sp>
        <p:nvSpPr>
          <p:cNvPr id="4"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fld id="{9090679E-B651-416A-9168-D1A7BE545C48}" type="slidenum">
              <a:rPr lang="en-US" altLang="en-US" sz="1600">
                <a:solidFill>
                  <a:srgbClr val="878787"/>
                </a:solidFill>
                <a:latin typeface="Lucida Grande" charset="0"/>
                <a:ea typeface="MS PGothic" panose="020B0600070205080204" pitchFamily="34" charset="-128"/>
                <a:sym typeface="Lucida Grande" charset="0"/>
              </a:rPr>
              <a:pPr eaLnBrk="1" hangingPunct="1"/>
              <a:t>25</a:t>
            </a:fld>
            <a:endParaRPr lang="en-US" altLang="en-US" sz="1600">
              <a:solidFill>
                <a:srgbClr val="878787"/>
              </a:solidFill>
              <a:latin typeface="Lucida Grande" charset="0"/>
              <a:ea typeface="MS PGothic" panose="020B0600070205080204" pitchFamily="34" charset="-128"/>
              <a:sym typeface="Lucida Grande" charset="0"/>
            </a:endParaRPr>
          </a:p>
        </p:txBody>
      </p:sp>
      <p:sp>
        <p:nvSpPr>
          <p:cNvPr id="6" name="Content Placeholder 5"/>
          <p:cNvSpPr>
            <a:spLocks noGrp="1"/>
          </p:cNvSpPr>
          <p:nvPr>
            <p:ph idx="1"/>
          </p:nvPr>
        </p:nvSpPr>
        <p:spPr/>
        <p:txBody>
          <a:bodyPr/>
          <a:lstStyle/>
          <a:p>
            <a:r>
              <a:rPr lang="en-US" altLang="en-US" sz="3400" dirty="0">
                <a:latin typeface="Calibri" panose="020F0502020204030204" pitchFamily="34" charset="0"/>
              </a:rPr>
              <a:t>Gene Annotation - assigning information to A’s, C’s, G’s, and T’s in DNA sequences</a:t>
            </a:r>
          </a:p>
          <a:p>
            <a:pPr lvl="1">
              <a:buFont typeface="Arial" panose="020B0604020202020204" pitchFamily="34" charset="0"/>
              <a:buChar char="•"/>
            </a:pPr>
            <a:r>
              <a:rPr lang="en-US" altLang="en-US" sz="3400" dirty="0">
                <a:latin typeface="Calibri" panose="020F0502020204030204" pitchFamily="34" charset="0"/>
              </a:rPr>
              <a:t>Structural annotation – finding genes in the sequence</a:t>
            </a:r>
          </a:p>
          <a:p>
            <a:pPr lvl="1">
              <a:buFont typeface="Arial" panose="020B0604020202020204" pitchFamily="34" charset="0"/>
              <a:buChar char="•"/>
            </a:pPr>
            <a:r>
              <a:rPr lang="en-US" altLang="en-US" sz="3400" dirty="0">
                <a:latin typeface="Calibri" panose="020F0502020204030204" pitchFamily="34" charset="0"/>
              </a:rPr>
              <a:t>Functional annotation – assigning function to genes in the sequence</a:t>
            </a:r>
          </a:p>
          <a:p>
            <a:pPr lvl="2"/>
            <a:r>
              <a:rPr lang="en-US" altLang="en-US" dirty="0">
                <a:latin typeface="Calibri" panose="020F0502020204030204" pitchFamily="34" charset="0"/>
              </a:rPr>
              <a:t>Hidden Markov Models</a:t>
            </a:r>
          </a:p>
          <a:p>
            <a:pPr lvl="2"/>
            <a:r>
              <a:rPr lang="en-US" altLang="en-US" dirty="0">
                <a:latin typeface="Calibri" panose="020F0502020204030204" pitchFamily="34" charset="0"/>
              </a:rPr>
              <a:t>Gene Ontology Classification </a:t>
            </a:r>
          </a:p>
        </p:txBody>
      </p:sp>
    </p:spTree>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fld id="{E1AC10F4-DC32-4986-8FA3-474320CDA24B}" type="slidenum">
              <a:rPr lang="en-US" altLang="en-US" sz="1600">
                <a:solidFill>
                  <a:srgbClr val="878787"/>
                </a:solidFill>
                <a:latin typeface="Lucida Grande" charset="0"/>
                <a:ea typeface="MS PGothic" panose="020B0600070205080204" pitchFamily="34" charset="-128"/>
                <a:sym typeface="Lucida Grande" charset="0"/>
              </a:rPr>
              <a:pPr eaLnBrk="1" hangingPunct="1"/>
              <a:t>3</a:t>
            </a:fld>
            <a:endParaRPr lang="en-US" altLang="en-US" sz="1600">
              <a:solidFill>
                <a:srgbClr val="878787"/>
              </a:solidFill>
              <a:latin typeface="Lucida Grande" charset="0"/>
              <a:ea typeface="MS PGothic" panose="020B0600070205080204" pitchFamily="34" charset="-128"/>
              <a:sym typeface="Lucida Grande" charset="0"/>
            </a:endParaRPr>
          </a:p>
        </p:txBody>
      </p:sp>
      <p:pic>
        <p:nvPicPr>
          <p:cNvPr id="430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43011" name="Text Box 2"/>
          <p:cNvSpPr txBox="1">
            <a:spLocks noChangeArrowheads="1"/>
          </p:cNvSpPr>
          <p:nvPr/>
        </p:nvSpPr>
        <p:spPr bwMode="auto">
          <a:xfrm>
            <a:off x="12007850" y="92551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r" eaLnBrk="1" hangingPunct="1"/>
            <a:fld id="{68D9BCC8-4D5D-4F81-9531-811190701B87}" type="slidenum">
              <a:rPr lang="en-US" altLang="en-US" sz="1600">
                <a:solidFill>
                  <a:srgbClr val="878787"/>
                </a:solidFill>
                <a:latin typeface="Lucida Grande" charset="0"/>
                <a:ea typeface="MS PGothic" panose="020B0600070205080204" pitchFamily="34" charset="-128"/>
                <a:sym typeface="Lucida Grande" charset="0"/>
              </a:rPr>
              <a:pPr algn="r" eaLnBrk="1" hangingPunct="1"/>
              <a:t>3</a:t>
            </a:fld>
            <a:endParaRPr lang="en-US" altLang="en-US" sz="1600">
              <a:solidFill>
                <a:srgbClr val="878787"/>
              </a:solidFill>
              <a:latin typeface="Lucida Grande" charset="0"/>
              <a:ea typeface="MS PGothic" panose="020B0600070205080204" pitchFamily="34" charset="-128"/>
              <a:sym typeface="Lucida Grande" charset="0"/>
            </a:endParaRPr>
          </a:p>
        </p:txBody>
      </p:sp>
      <p:sp>
        <p:nvSpPr>
          <p:cNvPr id="8196" name="Rectangle 4"/>
          <p:cNvSpPr>
            <a:spLocks noGrp="1" noChangeArrowheads="1"/>
          </p:cNvSpPr>
          <p:nvPr>
            <p:ph type="title"/>
          </p:nvPr>
        </p:nvSpPr>
        <p:spPr>
          <a:xfrm>
            <a:off x="2006600" y="533400"/>
            <a:ext cx="8991600" cy="711200"/>
          </a:xfrm>
        </p:spPr>
        <p:txBody>
          <a:bodyPr lIns="50800" tIns="50800" rIns="50800" bIns="50800"/>
          <a:lstStyle/>
          <a:p>
            <a:pPr eaLnBrk="1" hangingPunct="1">
              <a:defRPr/>
            </a:pPr>
            <a:r>
              <a:rPr lang="en-US" sz="4200" b="1" dirty="0" smtClean="0">
                <a:solidFill>
                  <a:srgbClr val="008080"/>
                </a:solidFill>
                <a:latin typeface="Dekar"/>
                <a:cs typeface="Dekar"/>
                <a:sym typeface="Calibri Bold" charset="0"/>
              </a:rPr>
              <a:t>Why </a:t>
            </a:r>
            <a:r>
              <a:rPr lang="en-US" sz="4200" b="1" dirty="0">
                <a:solidFill>
                  <a:srgbClr val="008080"/>
                </a:solidFill>
                <a:latin typeface="Dekar"/>
                <a:cs typeface="Dekar"/>
                <a:sym typeface="Calibri Bold" charset="0"/>
              </a:rPr>
              <a:t>A</a:t>
            </a:r>
            <a:r>
              <a:rPr lang="en-US" sz="4200" b="1" dirty="0" smtClean="0">
                <a:solidFill>
                  <a:srgbClr val="008080"/>
                </a:solidFill>
                <a:latin typeface="Dekar"/>
                <a:cs typeface="Dekar"/>
                <a:sym typeface="Calibri Bold" charset="0"/>
              </a:rPr>
              <a:t>re </a:t>
            </a:r>
            <a:r>
              <a:rPr lang="en-US" sz="4200" b="1" dirty="0">
                <a:solidFill>
                  <a:srgbClr val="008080"/>
                </a:solidFill>
                <a:latin typeface="Dekar"/>
                <a:cs typeface="Dekar"/>
                <a:sym typeface="Calibri Bold" charset="0"/>
              </a:rPr>
              <a:t>A</a:t>
            </a:r>
            <a:r>
              <a:rPr lang="en-US" sz="4200" b="1" dirty="0" smtClean="0">
                <a:solidFill>
                  <a:srgbClr val="008080"/>
                </a:solidFill>
                <a:latin typeface="Dekar"/>
                <a:cs typeface="Dekar"/>
                <a:sym typeface="Calibri Bold" charset="0"/>
              </a:rPr>
              <a:t>nnotations </a:t>
            </a:r>
            <a:r>
              <a:rPr lang="en-US" sz="4200" b="1" dirty="0">
                <a:solidFill>
                  <a:srgbClr val="008080"/>
                </a:solidFill>
                <a:latin typeface="Dekar"/>
                <a:cs typeface="Dekar"/>
                <a:sym typeface="Calibri Bold" charset="0"/>
              </a:rPr>
              <a:t>I</a:t>
            </a:r>
            <a:r>
              <a:rPr lang="en-US" sz="4200" b="1" dirty="0" smtClean="0">
                <a:solidFill>
                  <a:srgbClr val="008080"/>
                </a:solidFill>
                <a:latin typeface="Dekar"/>
                <a:cs typeface="Dekar"/>
                <a:sym typeface="Calibri Bold" charset="0"/>
              </a:rPr>
              <a:t>mportant?</a:t>
            </a:r>
            <a:endParaRPr lang="en-US" sz="4200" b="1" dirty="0">
              <a:solidFill>
                <a:srgbClr val="008080"/>
              </a:solidFill>
              <a:latin typeface="Dekar"/>
              <a:ea typeface="ヒラギノ角ゴ ProN W6" charset="0"/>
              <a:cs typeface="Dekar"/>
              <a:sym typeface="Calibri Bold" charset="0"/>
            </a:endParaRPr>
          </a:p>
        </p:txBody>
      </p:sp>
      <p:grpSp>
        <p:nvGrpSpPr>
          <p:cNvPr id="2" name="Group 1"/>
          <p:cNvGrpSpPr/>
          <p:nvPr/>
        </p:nvGrpSpPr>
        <p:grpSpPr>
          <a:xfrm>
            <a:off x="863600" y="1905000"/>
            <a:ext cx="7981950" cy="6019800"/>
            <a:chOff x="2387600" y="1905000"/>
            <a:chExt cx="7981950" cy="6019800"/>
          </a:xfrm>
        </p:grpSpPr>
        <p:pic>
          <p:nvPicPr>
            <p:cNvPr id="430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600" y="1905000"/>
              <a:ext cx="7981950" cy="600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3014" name="Rectangle 6"/>
            <p:cNvSpPr>
              <a:spLocks/>
            </p:cNvSpPr>
            <p:nvPr/>
          </p:nvSpPr>
          <p:spPr bwMode="auto">
            <a:xfrm>
              <a:off x="6197600" y="6934200"/>
              <a:ext cx="2133600" cy="9906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endParaRPr lang="en-US" altLang="en-US"/>
            </a:p>
          </p:txBody>
        </p:sp>
      </p:grpSp>
      <p:sp>
        <p:nvSpPr>
          <p:cNvPr id="3" name="TextBox 2"/>
          <p:cNvSpPr txBox="1"/>
          <p:nvPr/>
        </p:nvSpPr>
        <p:spPr>
          <a:xfrm>
            <a:off x="9017000" y="2743200"/>
            <a:ext cx="3773730" cy="1384995"/>
          </a:xfrm>
          <a:prstGeom prst="rect">
            <a:avLst/>
          </a:prstGeom>
          <a:noFill/>
        </p:spPr>
        <p:txBody>
          <a:bodyPr wrap="square" rtlCol="0">
            <a:spAutoFit/>
          </a:bodyPr>
          <a:lstStyle/>
          <a:p>
            <a:r>
              <a:rPr lang="en-US" sz="2800" dirty="0" smtClean="0">
                <a:latin typeface="Dekar"/>
                <a:cs typeface="Dekar"/>
              </a:rPr>
              <a:t>Can you interpret what this map is trying to convey? </a:t>
            </a:r>
            <a:endParaRPr lang="en-US" sz="2800" dirty="0">
              <a:latin typeface="Dekar"/>
              <a:cs typeface="Dekar"/>
            </a:endParaRPr>
          </a:p>
        </p:txBody>
      </p:sp>
    </p:spTree>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fld id="{88FE723B-73B7-44DE-9E84-E537356E1053}" type="slidenum">
              <a:rPr lang="en-US" altLang="en-US" sz="1600">
                <a:solidFill>
                  <a:srgbClr val="878787"/>
                </a:solidFill>
                <a:latin typeface="Lucida Grande" charset="0"/>
                <a:ea typeface="MS PGothic" panose="020B0600070205080204" pitchFamily="34" charset="-128"/>
                <a:sym typeface="Lucida Grande" charset="0"/>
              </a:rPr>
              <a:pPr eaLnBrk="1" hangingPunct="1"/>
              <a:t>4</a:t>
            </a:fld>
            <a:endParaRPr lang="en-US" altLang="en-US" sz="1600">
              <a:solidFill>
                <a:srgbClr val="878787"/>
              </a:solidFill>
              <a:latin typeface="Lucida Grande" charset="0"/>
              <a:ea typeface="MS PGothic" panose="020B0600070205080204" pitchFamily="34" charset="-128"/>
              <a:sym typeface="Lucida Grande" charset="0"/>
            </a:endParaRPr>
          </a:p>
        </p:txBody>
      </p:sp>
      <p:pic>
        <p:nvPicPr>
          <p:cNvPr id="4403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44035" name="Text Box 2"/>
          <p:cNvSpPr txBox="1">
            <a:spLocks noChangeArrowheads="1"/>
          </p:cNvSpPr>
          <p:nvPr/>
        </p:nvSpPr>
        <p:spPr bwMode="auto">
          <a:xfrm>
            <a:off x="12007850" y="9255125"/>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r" eaLnBrk="1" hangingPunct="1"/>
            <a:fld id="{6B501FD7-5A13-4729-A5B9-302542EDC23E}" type="slidenum">
              <a:rPr lang="en-US" altLang="en-US" sz="1600">
                <a:solidFill>
                  <a:srgbClr val="878787"/>
                </a:solidFill>
                <a:latin typeface="Lucida Grande" charset="0"/>
                <a:ea typeface="MS PGothic" panose="020B0600070205080204" pitchFamily="34" charset="-128"/>
                <a:sym typeface="Lucida Grande" charset="0"/>
              </a:rPr>
              <a:pPr algn="r" eaLnBrk="1" hangingPunct="1"/>
              <a:t>4</a:t>
            </a:fld>
            <a:endParaRPr lang="en-US" altLang="en-US" sz="1600">
              <a:solidFill>
                <a:srgbClr val="878787"/>
              </a:solidFill>
              <a:latin typeface="Lucida Grande" charset="0"/>
              <a:ea typeface="MS PGothic" panose="020B0600070205080204" pitchFamily="34" charset="-128"/>
              <a:sym typeface="Lucida Grande" charset="0"/>
            </a:endParaRPr>
          </a:p>
        </p:txBody>
      </p:sp>
      <p:pic>
        <p:nvPicPr>
          <p:cNvPr id="4403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7050" y="1624044"/>
            <a:ext cx="8515350" cy="640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196" name="Rectangle 4"/>
          <p:cNvSpPr>
            <a:spLocks noGrp="1" noChangeArrowheads="1"/>
          </p:cNvSpPr>
          <p:nvPr>
            <p:ph type="title"/>
          </p:nvPr>
        </p:nvSpPr>
        <p:spPr>
          <a:xfrm>
            <a:off x="711200" y="762000"/>
            <a:ext cx="11811000" cy="711200"/>
          </a:xfrm>
        </p:spPr>
        <p:txBody>
          <a:bodyPr lIns="50800" tIns="50800" rIns="50800" bIns="50800"/>
          <a:lstStyle/>
          <a:p>
            <a:pPr eaLnBrk="1" hangingPunct="1">
              <a:defRPr/>
            </a:pPr>
            <a:r>
              <a:rPr lang="en-US" sz="4200" b="1" dirty="0" smtClean="0">
                <a:solidFill>
                  <a:srgbClr val="008080"/>
                </a:solidFill>
                <a:latin typeface="Dekar"/>
                <a:ea typeface="ヒラギノ角ゴ ProN W6" charset="0"/>
                <a:cs typeface="Dekar"/>
                <a:sym typeface="Calibri Bold" charset="0"/>
              </a:rPr>
              <a:t>Data Interpretation Requires Annotation </a:t>
            </a:r>
            <a:endParaRPr lang="en-US" sz="4200" b="1" dirty="0">
              <a:solidFill>
                <a:srgbClr val="008080"/>
              </a:solidFill>
              <a:latin typeface="Dekar"/>
              <a:ea typeface="ヒラギノ角ゴ ProN W6" charset="0"/>
              <a:cs typeface="Dekar"/>
              <a:sym typeface="Calibri Bold" charset="0"/>
            </a:endParaRPr>
          </a:p>
        </p:txBody>
      </p:sp>
      <p:sp>
        <p:nvSpPr>
          <p:cNvPr id="2" name="Oval 1"/>
          <p:cNvSpPr/>
          <p:nvPr/>
        </p:nvSpPr>
        <p:spPr bwMode="auto">
          <a:xfrm>
            <a:off x="5207000" y="6934200"/>
            <a:ext cx="3429000" cy="12954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46082" name="Rectangle 3"/>
          <p:cNvSpPr>
            <a:spLocks/>
          </p:cNvSpPr>
          <p:nvPr/>
        </p:nvSpPr>
        <p:spPr bwMode="auto">
          <a:xfrm>
            <a:off x="3836521" y="1523256"/>
            <a:ext cx="51265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4200" b="1" dirty="0">
                <a:solidFill>
                  <a:srgbClr val="008080"/>
                </a:solidFill>
                <a:latin typeface="Dekar"/>
                <a:ea typeface="MS PGothic" panose="020B0600070205080204" pitchFamily="34" charset="-128"/>
                <a:cs typeface="Dekar"/>
                <a:sym typeface="Calibri Bold" panose="020F0702030404030204" pitchFamily="34" charset="0"/>
              </a:rPr>
              <a:t>Genome Annotation </a:t>
            </a:r>
            <a:endParaRPr lang="en-US" altLang="en-US" sz="4200" b="1" baseline="32000" dirty="0">
              <a:solidFill>
                <a:srgbClr val="008080"/>
              </a:solidFill>
              <a:latin typeface="Dekar"/>
              <a:ea typeface="MS PGothic" panose="020B0600070205080204" pitchFamily="34" charset="-128"/>
              <a:cs typeface="Dekar"/>
              <a:sym typeface="Calibri Bold" panose="020F0702030404030204" pitchFamily="34" charset="0"/>
            </a:endParaRPr>
          </a:p>
        </p:txBody>
      </p:sp>
      <p:sp>
        <p:nvSpPr>
          <p:cNvPr id="46083" name="Line 4"/>
          <p:cNvSpPr>
            <a:spLocks noChangeShapeType="1"/>
          </p:cNvSpPr>
          <p:nvPr/>
        </p:nvSpPr>
        <p:spPr bwMode="auto">
          <a:xfrm rot="10800000" flipH="1">
            <a:off x="4904021" y="2479439"/>
            <a:ext cx="1270000" cy="950912"/>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latin typeface="Dekar"/>
              <a:cs typeface="Dekar"/>
            </a:endParaRPr>
          </a:p>
        </p:txBody>
      </p:sp>
      <p:sp>
        <p:nvSpPr>
          <p:cNvPr id="46084" name="Line 5"/>
          <p:cNvSpPr>
            <a:spLocks noChangeShapeType="1"/>
          </p:cNvSpPr>
          <p:nvPr/>
        </p:nvSpPr>
        <p:spPr bwMode="auto">
          <a:xfrm rot="10800000">
            <a:off x="6269271" y="2469914"/>
            <a:ext cx="1204913" cy="973137"/>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latin typeface="Dekar"/>
              <a:cs typeface="Dekar"/>
            </a:endParaRPr>
          </a:p>
        </p:txBody>
      </p:sp>
      <p:sp>
        <p:nvSpPr>
          <p:cNvPr id="46085" name="Rectangle 6"/>
          <p:cNvSpPr>
            <a:spLocks/>
          </p:cNvSpPr>
          <p:nvPr/>
        </p:nvSpPr>
        <p:spPr bwMode="auto">
          <a:xfrm>
            <a:off x="2228587" y="3571479"/>
            <a:ext cx="38097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r" eaLnBrk="1" hangingPunct="1"/>
            <a:r>
              <a:rPr lang="en-US" altLang="en-US" sz="3200" u="sng" dirty="0" smtClean="0">
                <a:solidFill>
                  <a:schemeClr val="tx1"/>
                </a:solidFill>
                <a:latin typeface="Dekar"/>
                <a:ea typeface="MS PGothic" panose="020B0600070205080204" pitchFamily="34" charset="-128"/>
                <a:cs typeface="Dekar"/>
                <a:sym typeface="Calibri Bold" panose="020F0702030404030204" pitchFamily="34" charset="0"/>
              </a:rPr>
              <a:t>Structural </a:t>
            </a:r>
            <a:r>
              <a:rPr lang="en-US" altLang="en-US" sz="3200" u="sng" dirty="0">
                <a:solidFill>
                  <a:schemeClr val="tx1"/>
                </a:solidFill>
                <a:latin typeface="Dekar"/>
                <a:ea typeface="MS PGothic" panose="020B0600070205080204" pitchFamily="34" charset="-128"/>
                <a:cs typeface="Dekar"/>
                <a:sym typeface="Calibri Bold" panose="020F0702030404030204" pitchFamily="34" charset="0"/>
              </a:rPr>
              <a:t>Annotation </a:t>
            </a:r>
          </a:p>
        </p:txBody>
      </p:sp>
      <p:sp>
        <p:nvSpPr>
          <p:cNvPr id="46086" name="Rectangle 7"/>
          <p:cNvSpPr>
            <a:spLocks/>
          </p:cNvSpPr>
          <p:nvPr/>
        </p:nvSpPr>
        <p:spPr bwMode="auto">
          <a:xfrm>
            <a:off x="6822606" y="3558779"/>
            <a:ext cx="394699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u="sng" dirty="0">
                <a:solidFill>
                  <a:srgbClr val="CCCCCC"/>
                </a:solidFill>
                <a:latin typeface="Dekar"/>
                <a:ea typeface="MS PGothic" panose="020B0600070205080204" pitchFamily="34" charset="-128"/>
                <a:cs typeface="Dekar"/>
                <a:sym typeface="Calibri Bold" panose="020F0702030404030204" pitchFamily="34" charset="0"/>
              </a:rPr>
              <a:t>Functional A</a:t>
            </a:r>
            <a:r>
              <a:rPr lang="en-US" altLang="en-US" sz="3200" u="sng" dirty="0" smtClean="0">
                <a:solidFill>
                  <a:srgbClr val="CCCCCC"/>
                </a:solidFill>
                <a:latin typeface="Dekar"/>
                <a:ea typeface="MS PGothic" panose="020B0600070205080204" pitchFamily="34" charset="-128"/>
                <a:cs typeface="Dekar"/>
                <a:sym typeface="Calibri Bold" panose="020F0702030404030204" pitchFamily="34" charset="0"/>
              </a:rPr>
              <a:t>nnotation</a:t>
            </a:r>
            <a:endParaRPr lang="en-US" altLang="en-US" sz="3200" u="sng" dirty="0">
              <a:solidFill>
                <a:srgbClr val="CCCCCC"/>
              </a:solidFill>
              <a:latin typeface="Dekar"/>
              <a:ea typeface="MS PGothic" panose="020B0600070205080204" pitchFamily="34" charset="-128"/>
              <a:cs typeface="Dekar"/>
              <a:sym typeface="Calibri Bold" panose="020F0702030404030204" pitchFamily="34" charset="0"/>
            </a:endParaRPr>
          </a:p>
        </p:txBody>
      </p:sp>
      <p:sp>
        <p:nvSpPr>
          <p:cNvPr id="46087" name="Rectangle 8"/>
          <p:cNvSpPr>
            <a:spLocks/>
          </p:cNvSpPr>
          <p:nvPr/>
        </p:nvSpPr>
        <p:spPr bwMode="auto">
          <a:xfrm>
            <a:off x="875740" y="4422032"/>
            <a:ext cx="5162584" cy="454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r" eaLnBrk="1" hangingPunct="1"/>
            <a:r>
              <a:rPr lang="en-US" altLang="en-US" sz="3200" dirty="0" smtClean="0">
                <a:solidFill>
                  <a:schemeClr val="tx1"/>
                </a:solidFill>
                <a:latin typeface="Dekar"/>
                <a:ea typeface="MS PGothic" panose="020B0600070205080204" pitchFamily="34" charset="-128"/>
                <a:cs typeface="Dekar"/>
                <a:sym typeface="Calibri" panose="020F0502020204030204" pitchFamily="34" charset="0"/>
              </a:rPr>
              <a:t>ORFs,</a:t>
            </a:r>
            <a:r>
              <a:rPr lang="en-US" altLang="en-US" sz="3200" dirty="0">
                <a:solidFill>
                  <a:schemeClr val="tx1"/>
                </a:solidFill>
                <a:latin typeface="Dekar"/>
                <a:ea typeface="MS PGothic" panose="020B0600070205080204" pitchFamily="34" charset="-128"/>
                <a:cs typeface="Dekar"/>
                <a:sym typeface="Calibri" panose="020F0502020204030204" pitchFamily="34" charset="0"/>
              </a:rPr>
              <a:t> </a:t>
            </a:r>
            <a:r>
              <a:rPr lang="en-US" altLang="en-US" sz="3200" dirty="0" smtClean="0">
                <a:solidFill>
                  <a:schemeClr val="tx1"/>
                </a:solidFill>
                <a:latin typeface="Dekar"/>
                <a:ea typeface="MS PGothic" panose="020B0600070205080204" pitchFamily="34" charset="-128"/>
                <a:cs typeface="Dekar"/>
                <a:sym typeface="Calibri" panose="020F0502020204030204" pitchFamily="34" charset="0"/>
              </a:rPr>
              <a:t>genes</a:t>
            </a:r>
            <a:endParaRPr lang="en-US" altLang="en-US" sz="3200" dirty="0">
              <a:solidFill>
                <a:schemeClr val="tx1"/>
              </a:solidFill>
              <a:latin typeface="Dekar"/>
              <a:ea typeface="MS PGothic" panose="020B0600070205080204" pitchFamily="34" charset="-128"/>
              <a:cs typeface="Dekar"/>
              <a:sym typeface="Calibri" panose="020F0502020204030204" pitchFamily="34" charset="0"/>
            </a:endParaRPr>
          </a:p>
        </p:txBody>
      </p:sp>
      <p:sp>
        <p:nvSpPr>
          <p:cNvPr id="46088" name="Rectangle 9"/>
          <p:cNvSpPr>
            <a:spLocks/>
          </p:cNvSpPr>
          <p:nvPr/>
        </p:nvSpPr>
        <p:spPr bwMode="auto">
          <a:xfrm>
            <a:off x="1301224" y="5181600"/>
            <a:ext cx="4737100" cy="60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r" eaLnBrk="1" hangingPunct="1"/>
            <a:r>
              <a:rPr lang="en-US" altLang="en-US" sz="3200" dirty="0">
                <a:solidFill>
                  <a:schemeClr val="tx1"/>
                </a:solidFill>
                <a:latin typeface="Dekar"/>
                <a:ea typeface="MS PGothic" panose="020B0600070205080204" pitchFamily="34" charset="-128"/>
                <a:cs typeface="Dekar"/>
                <a:sym typeface="Calibri" panose="020F0502020204030204" pitchFamily="34" charset="0"/>
              </a:rPr>
              <a:t>R</a:t>
            </a:r>
            <a:r>
              <a:rPr lang="en-US" altLang="en-US" sz="3200" dirty="0" smtClean="0">
                <a:solidFill>
                  <a:schemeClr val="tx1"/>
                </a:solidFill>
                <a:latin typeface="Dekar"/>
                <a:ea typeface="MS PGothic" panose="020B0600070205080204" pitchFamily="34" charset="-128"/>
                <a:cs typeface="Dekar"/>
                <a:sym typeface="Calibri" panose="020F0502020204030204" pitchFamily="34" charset="0"/>
              </a:rPr>
              <a:t>egulatory </a:t>
            </a:r>
            <a:r>
              <a:rPr lang="en-US" altLang="en-US" sz="3200" dirty="0">
                <a:solidFill>
                  <a:schemeClr val="tx1"/>
                </a:solidFill>
                <a:latin typeface="Dekar"/>
                <a:ea typeface="MS PGothic" panose="020B0600070205080204" pitchFamily="34" charset="-128"/>
                <a:cs typeface="Dekar"/>
                <a:sym typeface="Calibri" panose="020F0502020204030204" pitchFamily="34" charset="0"/>
              </a:rPr>
              <a:t>elements</a:t>
            </a:r>
          </a:p>
        </p:txBody>
      </p:sp>
      <p:sp>
        <p:nvSpPr>
          <p:cNvPr id="46089" name="Rectangle 10"/>
          <p:cNvSpPr>
            <a:spLocks/>
          </p:cNvSpPr>
          <p:nvPr/>
        </p:nvSpPr>
        <p:spPr bwMode="auto">
          <a:xfrm>
            <a:off x="2139424" y="6172200"/>
            <a:ext cx="3898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r" eaLnBrk="1" hangingPunct="1"/>
            <a:r>
              <a:rPr lang="en-US" altLang="en-US" sz="3200" dirty="0" smtClean="0">
                <a:solidFill>
                  <a:schemeClr val="tx1"/>
                </a:solidFill>
                <a:latin typeface="Dekar"/>
                <a:ea typeface="MS PGothic" panose="020B0600070205080204" pitchFamily="34" charset="-128"/>
                <a:cs typeface="Dekar"/>
                <a:sym typeface="Calibri" panose="020F0502020204030204" pitchFamily="34" charset="0"/>
              </a:rPr>
              <a:t>Repeat </a:t>
            </a:r>
            <a:r>
              <a:rPr lang="en-US" altLang="en-US" sz="3200" dirty="0">
                <a:solidFill>
                  <a:schemeClr val="tx1"/>
                </a:solidFill>
                <a:latin typeface="Dekar"/>
                <a:ea typeface="MS PGothic" panose="020B0600070205080204" pitchFamily="34" charset="-128"/>
                <a:cs typeface="Dekar"/>
                <a:sym typeface="Calibri" panose="020F0502020204030204" pitchFamily="34" charset="0"/>
              </a:rPr>
              <a:t>elements</a:t>
            </a:r>
          </a:p>
        </p:txBody>
      </p:sp>
      <p:sp>
        <p:nvSpPr>
          <p:cNvPr id="46090" name="Rectangle 11"/>
          <p:cNvSpPr>
            <a:spLocks/>
          </p:cNvSpPr>
          <p:nvPr/>
        </p:nvSpPr>
        <p:spPr bwMode="auto">
          <a:xfrm>
            <a:off x="6822606" y="4422032"/>
            <a:ext cx="330779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dirty="0">
                <a:solidFill>
                  <a:srgbClr val="CCCCCC"/>
                </a:solidFill>
                <a:latin typeface="Dekar"/>
                <a:ea typeface="MS PGothic" panose="020B0600070205080204" pitchFamily="34" charset="-128"/>
                <a:cs typeface="Dekar"/>
                <a:sym typeface="Calibri" panose="020F0502020204030204" pitchFamily="34" charset="0"/>
              </a:rPr>
              <a:t>Biological </a:t>
            </a:r>
            <a:r>
              <a:rPr lang="en-US" altLang="en-US" sz="3200" dirty="0" smtClean="0">
                <a:solidFill>
                  <a:srgbClr val="CCCCCC"/>
                </a:solidFill>
                <a:latin typeface="Dekar"/>
                <a:ea typeface="MS PGothic" panose="020B0600070205080204" pitchFamily="34" charset="-128"/>
                <a:cs typeface="Dekar"/>
                <a:sym typeface="Calibri" panose="020F0502020204030204" pitchFamily="34" charset="0"/>
              </a:rPr>
              <a:t>function</a:t>
            </a:r>
            <a:endParaRPr lang="en-US" altLang="en-US" sz="3200" dirty="0">
              <a:solidFill>
                <a:srgbClr val="CCCCCC"/>
              </a:solidFill>
              <a:latin typeface="Dekar"/>
              <a:ea typeface="MS PGothic" panose="020B0600070205080204" pitchFamily="34" charset="-128"/>
              <a:cs typeface="Dekar"/>
              <a:sym typeface="Calibri" panose="020F0502020204030204" pitchFamily="34" charset="0"/>
            </a:endParaRPr>
          </a:p>
        </p:txBody>
      </p:sp>
      <p:sp>
        <p:nvSpPr>
          <p:cNvPr id="46091" name="Rectangle 12"/>
          <p:cNvSpPr>
            <a:spLocks/>
          </p:cNvSpPr>
          <p:nvPr/>
        </p:nvSpPr>
        <p:spPr bwMode="auto">
          <a:xfrm>
            <a:off x="6822606" y="5257800"/>
            <a:ext cx="37636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dirty="0">
                <a:solidFill>
                  <a:srgbClr val="CCCCCC"/>
                </a:solidFill>
                <a:latin typeface="Dekar"/>
                <a:ea typeface="MS PGothic" panose="020B0600070205080204" pitchFamily="34" charset="-128"/>
                <a:cs typeface="Dekar"/>
                <a:sym typeface="Calibri" panose="020F0502020204030204" pitchFamily="34" charset="0"/>
              </a:rPr>
              <a:t>Biochemical </a:t>
            </a:r>
            <a:r>
              <a:rPr lang="en-US" altLang="en-US" sz="3200" dirty="0" smtClean="0">
                <a:solidFill>
                  <a:srgbClr val="CCCCCC"/>
                </a:solidFill>
                <a:latin typeface="Dekar"/>
                <a:ea typeface="MS PGothic" panose="020B0600070205080204" pitchFamily="34" charset="-128"/>
                <a:cs typeface="Dekar"/>
                <a:sym typeface="Calibri" panose="020F0502020204030204" pitchFamily="34" charset="0"/>
              </a:rPr>
              <a:t>function</a:t>
            </a:r>
            <a:endParaRPr lang="en-US" altLang="en-US" sz="3200" dirty="0">
              <a:solidFill>
                <a:srgbClr val="CCCCCC"/>
              </a:solidFill>
              <a:latin typeface="Dekar"/>
              <a:ea typeface="MS PGothic" panose="020B0600070205080204" pitchFamily="34" charset="-128"/>
              <a:cs typeface="Dekar"/>
              <a:sym typeface="Calibri" panose="020F0502020204030204" pitchFamily="34" charset="0"/>
            </a:endParaRPr>
          </a:p>
        </p:txBody>
      </p:sp>
      <p:sp>
        <p:nvSpPr>
          <p:cNvPr id="46092" name="Rectangle 13"/>
          <p:cNvSpPr>
            <a:spLocks/>
          </p:cNvSpPr>
          <p:nvPr/>
        </p:nvSpPr>
        <p:spPr bwMode="auto">
          <a:xfrm>
            <a:off x="6822606" y="6172200"/>
            <a:ext cx="35358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l" eaLnBrk="1" hangingPunct="1"/>
            <a:r>
              <a:rPr lang="en-US" altLang="en-US" sz="3200" dirty="0">
                <a:solidFill>
                  <a:srgbClr val="CCCCCC"/>
                </a:solidFill>
                <a:latin typeface="Dekar"/>
                <a:ea typeface="MS PGothic" panose="020B0600070205080204" pitchFamily="34" charset="-128"/>
                <a:cs typeface="Dekar"/>
                <a:sym typeface="Calibri" panose="020F0502020204030204" pitchFamily="34" charset="0"/>
              </a:rPr>
              <a:t>Regulatory </a:t>
            </a:r>
            <a:r>
              <a:rPr lang="en-US" altLang="en-US" sz="3200" dirty="0" smtClean="0">
                <a:solidFill>
                  <a:srgbClr val="CCCCCC"/>
                </a:solidFill>
                <a:latin typeface="Dekar"/>
                <a:ea typeface="MS PGothic" panose="020B0600070205080204" pitchFamily="34" charset="-128"/>
                <a:cs typeface="Dekar"/>
                <a:sym typeface="Calibri" panose="020F0502020204030204" pitchFamily="34" charset="0"/>
              </a:rPr>
              <a:t>function</a:t>
            </a:r>
            <a:endParaRPr lang="en-US" altLang="en-US" sz="3200" dirty="0">
              <a:solidFill>
                <a:srgbClr val="CCCCCC"/>
              </a:solidFill>
              <a:latin typeface="Dekar"/>
              <a:ea typeface="MS PGothic" panose="020B0600070205080204" pitchFamily="34" charset="-128"/>
              <a:cs typeface="Dekar"/>
              <a:sym typeface="Calibri" panose="020F0502020204030204" pitchFamily="34" charset="0"/>
            </a:endParaRPr>
          </a:p>
        </p:txBody>
      </p:sp>
      <p:sp>
        <p:nvSpPr>
          <p:cNvPr id="46093" name="Rectangle 16"/>
          <p:cNvSpPr>
            <a:spLocks/>
          </p:cNvSpPr>
          <p:nvPr/>
        </p:nvSpPr>
        <p:spPr bwMode="auto">
          <a:xfrm>
            <a:off x="4164013" y="8578850"/>
            <a:ext cx="46767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1800" baseline="32000" dirty="0">
                <a:solidFill>
                  <a:schemeClr val="tx1"/>
                </a:solidFill>
                <a:latin typeface="Calibri" panose="020F0502020204030204" pitchFamily="34" charset="0"/>
                <a:ea typeface="MS PGothic" panose="020B0600070205080204" pitchFamily="34" charset="-128"/>
                <a:sym typeface="Calibri" panose="020F0502020204030204" pitchFamily="34" charset="0"/>
              </a:rPr>
              <a:t> </a:t>
            </a:r>
            <a:r>
              <a:rPr lang="en-US" altLang="en-US" sz="1800" u="sng" dirty="0">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Flecik P, et al. (2011). </a:t>
            </a:r>
            <a:r>
              <a:rPr lang="en-US" altLang="en-US" sz="1800" u="sng" dirty="0">
                <a:solidFill>
                  <a:schemeClr val="tx1"/>
                </a:solidFill>
                <a:latin typeface="Calibri Italic" panose="020F05020202040A0204" pitchFamily="34" charset="0"/>
                <a:ea typeface="MS PGothic" panose="020B0600070205080204" pitchFamily="34" charset="-128"/>
                <a:sym typeface="Calibri Italic" panose="020F05020202040A0204" pitchFamily="34" charset="0"/>
                <a:hlinkClick r:id="rId4"/>
              </a:rPr>
              <a:t>Nucleic Acids Res. </a:t>
            </a:r>
            <a:r>
              <a:rPr lang="en-US" altLang="en-US" sz="1800" u="sng" dirty="0">
                <a:solidFill>
                  <a:schemeClr val="tx1"/>
                </a:solidFill>
                <a:latin typeface="Calibri Bold" panose="020F0702030404030204" pitchFamily="34" charset="0"/>
                <a:ea typeface="MS PGothic" panose="020B0600070205080204" pitchFamily="34" charset="-128"/>
                <a:sym typeface="Calibri Bold" panose="020F0702030404030204" pitchFamily="34" charset="0"/>
                <a:hlinkClick r:id="rId4"/>
              </a:rPr>
              <a:t>39: </a:t>
            </a:r>
            <a:r>
              <a:rPr lang="en-US" altLang="en-US" sz="1800" u="sng" dirty="0">
                <a:solidFill>
                  <a:schemeClr val="tx1"/>
                </a:solidFill>
                <a:latin typeface="Calibri" panose="020F0502020204030204" pitchFamily="34" charset="0"/>
                <a:ea typeface="MS PGothic" panose="020B0600070205080204" pitchFamily="34" charset="-128"/>
                <a:sym typeface="Calibri" panose="020F0502020204030204" pitchFamily="34" charset="0"/>
                <a:hlinkClick r:id="rId4"/>
              </a:rPr>
              <a:t>D800</a:t>
            </a:r>
            <a:endParaRPr lang="en-US" altLang="en-US" sz="1800" u="sng" dirty="0">
              <a:solidFill>
                <a:schemeClr val="tx1"/>
              </a:solidFill>
              <a:latin typeface="Calibri" panose="020F0502020204030204" pitchFamily="34" charset="0"/>
              <a:ea typeface="MS PGothic" panose="020B0600070205080204" pitchFamily="34" charset="-128"/>
              <a:sym typeface="Calibri" panose="020F0502020204030204" pitchFamily="34" charset="0"/>
            </a:endParaRPr>
          </a:p>
        </p:txBody>
      </p:sp>
    </p:spTree>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17411" name="Rectangle 3"/>
          <p:cNvSpPr>
            <a:spLocks noGrp="1" noChangeArrowheads="1"/>
          </p:cNvSpPr>
          <p:nvPr>
            <p:ph type="title"/>
          </p:nvPr>
        </p:nvSpPr>
        <p:spPr>
          <a:xfrm>
            <a:off x="3016250" y="1066800"/>
            <a:ext cx="6985000" cy="927100"/>
          </a:xfrm>
        </p:spPr>
        <p:txBody>
          <a:bodyPr lIns="50800" tIns="50800" rIns="50800" bIns="50800"/>
          <a:lstStyle/>
          <a:p>
            <a:pPr eaLnBrk="1" hangingPunct="1">
              <a:defRPr/>
            </a:pPr>
            <a:r>
              <a:rPr lang="en-US" sz="4200" b="1" dirty="0" smtClean="0">
                <a:solidFill>
                  <a:srgbClr val="008080"/>
                </a:solidFill>
                <a:latin typeface="Dekar"/>
                <a:cs typeface="Dekar"/>
                <a:sym typeface="Calibri Bold" charset="0"/>
              </a:rPr>
              <a:t>Reading </a:t>
            </a:r>
            <a:r>
              <a:rPr lang="en-US" sz="4200" b="1" dirty="0">
                <a:solidFill>
                  <a:srgbClr val="008080"/>
                </a:solidFill>
                <a:latin typeface="Dekar"/>
                <a:cs typeface="Dekar"/>
                <a:sym typeface="Calibri Bold" charset="0"/>
              </a:rPr>
              <a:t>Frames</a:t>
            </a:r>
            <a:r>
              <a:rPr lang="en-US" sz="4200" b="1" baseline="30000" dirty="0">
                <a:solidFill>
                  <a:srgbClr val="008080"/>
                </a:solidFill>
                <a:latin typeface="Dekar"/>
                <a:cs typeface="Dekar"/>
                <a:sym typeface="Calibri Bold" charset="0"/>
              </a:rPr>
              <a:t> </a:t>
            </a:r>
            <a:endParaRPr lang="en-US" sz="4200" b="1" baseline="30000" dirty="0">
              <a:solidFill>
                <a:srgbClr val="008080"/>
              </a:solidFill>
              <a:latin typeface="Dekar"/>
              <a:ea typeface="ヒラギノ角ゴ ProN W6" charset="0"/>
              <a:cs typeface="Dekar"/>
              <a:sym typeface="Calibri Bold" charset="0"/>
            </a:endParaRPr>
          </a:p>
        </p:txBody>
      </p:sp>
      <p:sp>
        <p:nvSpPr>
          <p:cNvPr id="48131" name="Rectangle 4"/>
          <p:cNvSpPr>
            <a:spLocks/>
          </p:cNvSpPr>
          <p:nvPr/>
        </p:nvSpPr>
        <p:spPr bwMode="auto">
          <a:xfrm>
            <a:off x="635000" y="3048000"/>
            <a:ext cx="117475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3000">
                <a:solidFill>
                  <a:schemeClr val="tx1"/>
                </a:solidFill>
                <a:ea typeface="MS PGothic" panose="020B0600070205080204" pitchFamily="34" charset="-128"/>
              </a:rPr>
              <a:t>5ʹ -TAGATGATTAGCTTGGATGAGCTCATATAGCCCGGAACA-3ʹ</a:t>
            </a:r>
          </a:p>
          <a:p>
            <a:pPr algn="l" eaLnBrk="1" hangingPunct="1"/>
            <a:r>
              <a:rPr lang="en-US" altLang="en-US" sz="3000">
                <a:solidFill>
                  <a:schemeClr val="tx1"/>
                </a:solidFill>
                <a:ea typeface="MS PGothic" panose="020B0600070205080204" pitchFamily="34" charset="-128"/>
              </a:rPr>
              <a:t>      3ʹ- ATCTACTAATCGAACCTACTCGAGTATATCGGGCCTTGT-5ʹ</a:t>
            </a:r>
          </a:p>
          <a:p>
            <a:pPr algn="l" eaLnBrk="1" hangingPunct="1"/>
            <a:endParaRPr lang="en-US" altLang="en-US" sz="3000">
              <a:solidFill>
                <a:schemeClr val="tx1"/>
              </a:solidFill>
              <a:ea typeface="MS PGothic" panose="020B0600070205080204" pitchFamily="34" charset="-128"/>
            </a:endParaRPr>
          </a:p>
          <a:p>
            <a:pPr algn="l" eaLnBrk="1" hangingPunct="1"/>
            <a:r>
              <a:rPr lang="en-US" altLang="en-US" sz="3000">
                <a:solidFill>
                  <a:schemeClr val="tx1"/>
                </a:solidFill>
                <a:ea typeface="MS PGothic" panose="020B0600070205080204" pitchFamily="34" charset="-128"/>
              </a:rPr>
              <a:t> </a:t>
            </a:r>
          </a:p>
          <a:p>
            <a:pPr algn="l" eaLnBrk="1" hangingPunct="1"/>
            <a:r>
              <a:rPr lang="en-US" altLang="en-US" sz="3000">
                <a:solidFill>
                  <a:schemeClr val="tx1"/>
                </a:solidFill>
                <a:ea typeface="MS PGothic" panose="020B0600070205080204" pitchFamily="34" charset="-128"/>
              </a:rPr>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4"/>
          <p:cNvSpPr>
            <a:spLocks/>
          </p:cNvSpPr>
          <p:nvPr/>
        </p:nvSpPr>
        <p:spPr bwMode="auto">
          <a:xfrm>
            <a:off x="622300" y="984250"/>
            <a:ext cx="11747500"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endParaRPr lang="en-US" altLang="en-US" sz="3000" dirty="0">
              <a:solidFill>
                <a:schemeClr val="tx1"/>
              </a:solidFill>
              <a:ea typeface="MS PGothic" panose="020B0600070205080204" pitchFamily="34" charset="-128"/>
            </a:endParaRPr>
          </a:p>
          <a:p>
            <a:pPr eaLnBrk="1" hangingPunct="1"/>
            <a:endParaRPr lang="en-US" altLang="en-US" sz="3000" dirty="0">
              <a:solidFill>
                <a:schemeClr val="tx1"/>
              </a:solidFill>
              <a:ea typeface="MS PGothic" panose="020B0600070205080204" pitchFamily="34" charset="-128"/>
            </a:endParaRPr>
          </a:p>
          <a:p>
            <a:pPr eaLnBrk="1" hangingPunct="1"/>
            <a:endParaRPr lang="en-US" altLang="en-US" sz="3000" dirty="0">
              <a:solidFill>
                <a:schemeClr val="tx1"/>
              </a:solidFill>
              <a:ea typeface="MS PGothic" panose="020B0600070205080204" pitchFamily="34" charset="-128"/>
            </a:endParaRPr>
          </a:p>
          <a:p>
            <a:pPr eaLnBrk="1" hangingPunct="1"/>
            <a:r>
              <a:rPr lang="en-US" altLang="en-US" sz="3000" dirty="0">
                <a:solidFill>
                  <a:schemeClr val="tx1"/>
                </a:solidFill>
                <a:ea typeface="MS PGothic" panose="020B0600070205080204" pitchFamily="34" charset="-128"/>
              </a:rPr>
              <a:t>5ʹ -TAGATGATTAGCTTGGATGAGCTCATATAGCCCGGAACA-3ʹ</a:t>
            </a:r>
          </a:p>
          <a:p>
            <a:pPr eaLnBrk="1" hangingPunct="1"/>
            <a:endParaRPr lang="en-US" altLang="en-US" sz="3000" dirty="0">
              <a:solidFill>
                <a:schemeClr val="tx1"/>
              </a:solidFill>
              <a:ea typeface="MS PGothic" panose="020B0600070205080204" pitchFamily="34" charset="-128"/>
            </a:endParaRPr>
          </a:p>
          <a:p>
            <a:pPr eaLnBrk="1" hangingPunct="1"/>
            <a:endParaRPr lang="en-US" altLang="en-US" sz="3000" dirty="0">
              <a:solidFill>
                <a:schemeClr val="tx1"/>
              </a:solidFill>
              <a:ea typeface="MS PGothic" panose="020B0600070205080204" pitchFamily="34" charset="-128"/>
            </a:endParaRPr>
          </a:p>
          <a:p>
            <a:pPr eaLnBrk="1" hangingPunct="1"/>
            <a:endParaRPr lang="en-US" altLang="en-US" sz="3000" dirty="0">
              <a:solidFill>
                <a:schemeClr val="tx1"/>
              </a:solidFill>
              <a:ea typeface="MS PGothic" panose="020B0600070205080204" pitchFamily="34" charset="-128"/>
            </a:endParaRPr>
          </a:p>
          <a:p>
            <a:pPr eaLnBrk="1" hangingPunct="1"/>
            <a:endParaRPr lang="en-US" altLang="en-US" sz="3000" dirty="0">
              <a:solidFill>
                <a:schemeClr val="tx1"/>
              </a:solidFill>
              <a:ea typeface="MS PGothic" panose="020B0600070205080204" pitchFamily="34" charset="-128"/>
            </a:endParaRPr>
          </a:p>
          <a:p>
            <a:pPr eaLnBrk="1" hangingPunct="1"/>
            <a:endParaRPr lang="en-US" altLang="en-US" sz="3000" dirty="0">
              <a:solidFill>
                <a:schemeClr val="tx1"/>
              </a:solidFill>
              <a:ea typeface="MS PGothic" panose="020B0600070205080204" pitchFamily="34" charset="-128"/>
            </a:endParaRPr>
          </a:p>
          <a:p>
            <a:pPr eaLnBrk="1" hangingPunct="1"/>
            <a:endParaRPr lang="en-US" altLang="en-US" sz="3000" dirty="0">
              <a:solidFill>
                <a:schemeClr val="tx1"/>
              </a:solidFill>
              <a:ea typeface="MS PGothic" panose="020B0600070205080204" pitchFamily="34" charset="-128"/>
            </a:endParaRPr>
          </a:p>
          <a:p>
            <a:pPr algn="l" eaLnBrk="1" hangingPunct="1"/>
            <a:r>
              <a:rPr lang="en-US" altLang="en-US" sz="3000" dirty="0">
                <a:solidFill>
                  <a:schemeClr val="tx1"/>
                </a:solidFill>
                <a:ea typeface="MS PGothic" panose="020B0600070205080204" pitchFamily="34" charset="-128"/>
              </a:rPr>
              <a:t>      3ʹ- ATCTACTAATCGAACCTACTCGAGTATATCGGGCCTTGT-5ʹ</a:t>
            </a:r>
          </a:p>
          <a:p>
            <a:pPr algn="l" eaLnBrk="1" hangingPunct="1"/>
            <a:endParaRPr lang="en-US" altLang="en-US" sz="4200" dirty="0">
              <a:solidFill>
                <a:schemeClr val="tx1"/>
              </a:solidFill>
              <a:ea typeface="MS PGothic" panose="020B0600070205080204" pitchFamily="34" charset="-128"/>
            </a:endParaRPr>
          </a:p>
          <a:p>
            <a:pPr algn="l" eaLnBrk="1" hangingPunct="1"/>
            <a:endParaRPr lang="en-US" altLang="en-US" sz="4200" dirty="0">
              <a:solidFill>
                <a:schemeClr val="tx1"/>
              </a:solidFill>
              <a:ea typeface="MS PGothic" panose="020B0600070205080204" pitchFamily="34" charset="-128"/>
            </a:endParaRPr>
          </a:p>
          <a:p>
            <a:pPr algn="l" eaLnBrk="1" hangingPunct="1"/>
            <a:r>
              <a:rPr lang="en-US" altLang="en-US" sz="3000" dirty="0">
                <a:solidFill>
                  <a:schemeClr val="tx1"/>
                </a:solidFill>
                <a:ea typeface="MS PGothic" panose="020B0600070205080204" pitchFamily="34" charset="-128"/>
              </a:rPr>
              <a:t>                                                   </a:t>
            </a:r>
            <a:r>
              <a:rPr lang="en-US" altLang="en-US" sz="3000" dirty="0">
                <a:solidFill>
                  <a:schemeClr val="tx1"/>
                </a:solidFill>
                <a:latin typeface="Calibri Bold" panose="020F0702030404030204" pitchFamily="34" charset="0"/>
                <a:ea typeface="MS PGothic" panose="020B0600070205080204" pitchFamily="34" charset="-128"/>
                <a:sym typeface="Calibri Bold" panose="020F0702030404030204" pitchFamily="34" charset="0"/>
              </a:rPr>
              <a:t>Protein</a:t>
            </a:r>
          </a:p>
          <a:p>
            <a:pPr algn="l" eaLnBrk="1" hangingPunct="1"/>
            <a:r>
              <a:rPr lang="en-US" altLang="en-US" sz="3000" dirty="0">
                <a:solidFill>
                  <a:schemeClr val="tx1"/>
                </a:solidFill>
                <a:latin typeface="Calibri Bold" panose="020F0702030404030204" pitchFamily="34" charset="0"/>
                <a:ea typeface="MS PGothic" panose="020B0600070205080204" pitchFamily="34" charset="-128"/>
                <a:sym typeface="Calibri Bold" panose="020F0702030404030204" pitchFamily="34" charset="0"/>
              </a:rPr>
              <a:t>                                                                    ?</a:t>
            </a:r>
          </a:p>
          <a:p>
            <a:pPr algn="l" eaLnBrk="1" hangingPunct="1"/>
            <a:r>
              <a:rPr lang="en-US" altLang="en-US" sz="3000" dirty="0">
                <a:solidFill>
                  <a:schemeClr val="tx1"/>
                </a:solidFill>
                <a:ea typeface="MS PGothic" panose="020B0600070205080204" pitchFamily="34" charset="-128"/>
              </a:rPr>
              <a:t> </a:t>
            </a:r>
          </a:p>
        </p:txBody>
      </p:sp>
      <p:pic>
        <p:nvPicPr>
          <p:cNvPr id="501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19459" name="Rectangle 3"/>
          <p:cNvSpPr>
            <a:spLocks noGrp="1" noChangeArrowheads="1"/>
          </p:cNvSpPr>
          <p:nvPr>
            <p:ph type="title"/>
          </p:nvPr>
        </p:nvSpPr>
        <p:spPr>
          <a:xfrm>
            <a:off x="4006850" y="906165"/>
            <a:ext cx="4965700" cy="812800"/>
          </a:xfrm>
        </p:spPr>
        <p:txBody>
          <a:bodyPr lIns="50800" tIns="50800" rIns="50800" bIns="50800"/>
          <a:lstStyle/>
          <a:p>
            <a:pPr eaLnBrk="1" hangingPunct="1">
              <a:defRPr/>
            </a:pPr>
            <a:r>
              <a:rPr lang="en-US" sz="4200" b="1" dirty="0" smtClean="0">
                <a:solidFill>
                  <a:srgbClr val="008080"/>
                </a:solidFill>
                <a:latin typeface="Dekar"/>
                <a:cs typeface="Dekar"/>
                <a:sym typeface="Calibri Bold" charset="0"/>
              </a:rPr>
              <a:t>Reading </a:t>
            </a:r>
            <a:r>
              <a:rPr lang="en-US" sz="4200" b="1" dirty="0">
                <a:solidFill>
                  <a:srgbClr val="008080"/>
                </a:solidFill>
                <a:latin typeface="Dekar"/>
                <a:cs typeface="Dekar"/>
                <a:sym typeface="Calibri Bold" charset="0"/>
              </a:rPr>
              <a:t>Frames</a:t>
            </a:r>
            <a:endParaRPr lang="en-US" sz="4200" b="1" dirty="0">
              <a:solidFill>
                <a:srgbClr val="008080"/>
              </a:solidFill>
              <a:latin typeface="Dekar"/>
              <a:ea typeface="ヒラギノ角ゴ ProN W6" charset="0"/>
              <a:cs typeface="Dekar"/>
              <a:sym typeface="Calibri Bold" charset="0"/>
            </a:endParaRPr>
          </a:p>
        </p:txBody>
      </p:sp>
      <p:sp>
        <p:nvSpPr>
          <p:cNvPr id="50180" name="Line 5"/>
          <p:cNvSpPr>
            <a:spLocks noChangeShapeType="1"/>
          </p:cNvSpPr>
          <p:nvPr/>
        </p:nvSpPr>
        <p:spPr bwMode="auto">
          <a:xfrm rot="10800000">
            <a:off x="6515100" y="6032500"/>
            <a:ext cx="9525" cy="815975"/>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0181" name="Rectangle 6"/>
          <p:cNvSpPr>
            <a:spLocks/>
          </p:cNvSpPr>
          <p:nvPr/>
        </p:nvSpPr>
        <p:spPr bwMode="auto">
          <a:xfrm>
            <a:off x="3712126" y="3848100"/>
            <a:ext cx="5631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3000" dirty="0">
                <a:solidFill>
                  <a:schemeClr val="tx1"/>
                </a:solidFill>
                <a:latin typeface="Calibri Bold" panose="020F0702030404030204" pitchFamily="34" charset="0"/>
                <a:ea typeface="MS PGothic" panose="020B0600070205080204" pitchFamily="34" charset="-128"/>
                <a:sym typeface="Calibri Bold" panose="020F0702030404030204" pitchFamily="34" charset="0"/>
              </a:rPr>
              <a:t>Protein</a:t>
            </a:r>
          </a:p>
          <a:p>
            <a:pPr eaLnBrk="1" hangingPunct="1"/>
            <a:r>
              <a:rPr lang="en-US" altLang="en-US" sz="3000" dirty="0">
                <a:solidFill>
                  <a:schemeClr val="tx1"/>
                </a:solidFill>
                <a:latin typeface="Calibri Bold" panose="020F0702030404030204" pitchFamily="34" charset="0"/>
                <a:ea typeface="MS PGothic" panose="020B0600070205080204" pitchFamily="34" charset="-128"/>
                <a:sym typeface="Calibri Bold" panose="020F0702030404030204" pitchFamily="34" charset="0"/>
              </a:rPr>
              <a:t>    				?                               </a:t>
            </a:r>
          </a:p>
        </p:txBody>
      </p:sp>
      <p:sp>
        <p:nvSpPr>
          <p:cNvPr id="50182" name="Line 7"/>
          <p:cNvSpPr>
            <a:spLocks noChangeShapeType="1"/>
          </p:cNvSpPr>
          <p:nvPr/>
        </p:nvSpPr>
        <p:spPr bwMode="auto">
          <a:xfrm rot="10800000">
            <a:off x="6489700" y="2755900"/>
            <a:ext cx="9525" cy="815975"/>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1202" name="Rectangle 3"/>
          <p:cNvSpPr>
            <a:spLocks/>
          </p:cNvSpPr>
          <p:nvPr/>
        </p:nvSpPr>
        <p:spPr bwMode="auto">
          <a:xfrm>
            <a:off x="622300" y="1689100"/>
            <a:ext cx="11747500" cy="669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2400" dirty="0">
                <a:solidFill>
                  <a:srgbClr val="FF0000"/>
                </a:solidFill>
                <a:ea typeface="MS PGothic" panose="020B0600070205080204" pitchFamily="34" charset="-128"/>
              </a:rPr>
              <a:t>5ʹ -TAGATGATTAGCTTGGATGAGCTCATATAGCCCGGAACA-3ʹ</a:t>
            </a:r>
            <a:br>
              <a:rPr lang="en-US" altLang="en-US" sz="2400" dirty="0">
                <a:solidFill>
                  <a:srgbClr val="FF0000"/>
                </a:solidFill>
                <a:ea typeface="MS PGothic" panose="020B0600070205080204" pitchFamily="34" charset="-128"/>
              </a:rPr>
            </a:br>
            <a:r>
              <a:rPr lang="en-US" altLang="en-US" sz="2400" dirty="0">
                <a:solidFill>
                  <a:srgbClr val="0000FF"/>
                </a:solidFill>
                <a:ea typeface="MS PGothic" panose="020B0600070205080204" pitchFamily="34" charset="-128"/>
              </a:rPr>
              <a:t>3ʹ- ATCTACTAATCGAACCTACTCGAGTATATCGGGCCTTGT-5ʹ</a:t>
            </a:r>
          </a:p>
          <a:p>
            <a:pPr eaLnBrk="1" hangingPunct="1"/>
            <a:endParaRPr lang="en-US" altLang="en-US" sz="2400" dirty="0">
              <a:solidFill>
                <a:srgbClr val="0000FF"/>
              </a:solidFill>
              <a:ea typeface="MS PGothic" panose="020B0600070205080204" pitchFamily="34" charset="-128"/>
            </a:endParaRPr>
          </a:p>
          <a:p>
            <a:pPr eaLnBrk="1" hangingPunct="1"/>
            <a:r>
              <a:rPr lang="en-US" altLang="en-US" sz="2400" dirty="0">
                <a:solidFill>
                  <a:srgbClr val="FF0000"/>
                </a:solidFill>
                <a:ea typeface="MS PGothic" panose="020B0600070205080204" pitchFamily="34" charset="-128"/>
              </a:rPr>
              <a:t>+1   TAG  ATG  ATT  AGC  TTG  GAT  GAG  CTC  ATA  TAG  CCC  GGA</a:t>
            </a:r>
          </a:p>
          <a:p>
            <a:pPr eaLnBrk="1" hangingPunct="1"/>
            <a:endParaRPr lang="en-US" altLang="en-US" sz="2400" dirty="0">
              <a:solidFill>
                <a:srgbClr val="FF0000"/>
              </a:solidFill>
              <a:ea typeface="MS PGothic" panose="020B0600070205080204" pitchFamily="34" charset="-128"/>
            </a:endParaRPr>
          </a:p>
          <a:p>
            <a:pPr eaLnBrk="1" hangingPunct="1"/>
            <a:r>
              <a:rPr lang="en-US" altLang="en-US" sz="2400" dirty="0">
                <a:solidFill>
                  <a:srgbClr val="FF0000"/>
                </a:solidFill>
                <a:ea typeface="MS PGothic" panose="020B0600070205080204" pitchFamily="34" charset="-128"/>
              </a:rPr>
              <a:t>+2  AGA  TGA  TTA  GCT  TGG  ATG  AGC  TCA  TAT  AGC  CCG  GAA</a:t>
            </a:r>
          </a:p>
          <a:p>
            <a:pPr eaLnBrk="1" hangingPunct="1"/>
            <a:endParaRPr lang="en-US" altLang="en-US" sz="2400" dirty="0">
              <a:solidFill>
                <a:srgbClr val="FF0000"/>
              </a:solidFill>
              <a:ea typeface="MS PGothic" panose="020B0600070205080204" pitchFamily="34" charset="-128"/>
            </a:endParaRPr>
          </a:p>
          <a:p>
            <a:pPr eaLnBrk="1" hangingPunct="1"/>
            <a:r>
              <a:rPr lang="en-US" altLang="en-US" sz="2400" dirty="0">
                <a:solidFill>
                  <a:srgbClr val="FF0000"/>
                </a:solidFill>
                <a:ea typeface="MS PGothic" panose="020B0600070205080204" pitchFamily="34" charset="-128"/>
              </a:rPr>
              <a:t>+3 GAT  </a:t>
            </a:r>
            <a:r>
              <a:rPr lang="en-US" altLang="en-US" sz="2400" dirty="0" err="1">
                <a:solidFill>
                  <a:srgbClr val="FF0000"/>
                </a:solidFill>
                <a:ea typeface="MS PGothic" panose="020B0600070205080204" pitchFamily="34" charset="-128"/>
              </a:rPr>
              <a:t>GAT</a:t>
            </a:r>
            <a:r>
              <a:rPr lang="en-US" altLang="en-US" sz="2400" dirty="0">
                <a:solidFill>
                  <a:srgbClr val="FF0000"/>
                </a:solidFill>
                <a:ea typeface="MS PGothic" panose="020B0600070205080204" pitchFamily="34" charset="-128"/>
              </a:rPr>
              <a:t>  TAG  CTT  GGA  TGA  GCT  CAT  ATA GCC  CGG  AAC</a:t>
            </a:r>
          </a:p>
          <a:p>
            <a:pPr eaLnBrk="1" hangingPunct="1"/>
            <a:endParaRPr lang="en-US" altLang="en-US" sz="2400" dirty="0">
              <a:solidFill>
                <a:srgbClr val="FF0000"/>
              </a:solidFill>
              <a:ea typeface="MS PGothic" panose="020B0600070205080204" pitchFamily="34" charset="-128"/>
            </a:endParaRPr>
          </a:p>
          <a:p>
            <a:pPr eaLnBrk="1" hangingPunct="1"/>
            <a:r>
              <a:rPr lang="en-US" altLang="en-US" sz="2400" dirty="0">
                <a:solidFill>
                  <a:srgbClr val="0000FF"/>
                </a:solidFill>
                <a:ea typeface="MS PGothic" panose="020B0600070205080204" pitchFamily="34" charset="-128"/>
              </a:rPr>
              <a:t>-1 TGT  TCC  GGG  CTA   TAT   GAG  CTC  ATC  CAA GCT  AAT  CAT</a:t>
            </a:r>
          </a:p>
          <a:p>
            <a:pPr eaLnBrk="1" hangingPunct="1"/>
            <a:endParaRPr lang="en-US" altLang="en-US" sz="2400" dirty="0">
              <a:solidFill>
                <a:srgbClr val="0000FF"/>
              </a:solidFill>
              <a:ea typeface="MS PGothic" panose="020B0600070205080204" pitchFamily="34" charset="-128"/>
            </a:endParaRPr>
          </a:p>
          <a:p>
            <a:pPr eaLnBrk="1" hangingPunct="1"/>
            <a:r>
              <a:rPr lang="en-US" altLang="en-US" sz="2400" dirty="0">
                <a:solidFill>
                  <a:srgbClr val="0000FF"/>
                </a:solidFill>
                <a:ea typeface="MS PGothic" panose="020B0600070205080204" pitchFamily="34" charset="-128"/>
              </a:rPr>
              <a:t>-2 GTT CCG  GGC  TAT   ATG   AGC  TCA  TCC  AAG  CTA  ATC  </a:t>
            </a:r>
            <a:r>
              <a:rPr lang="en-US" altLang="en-US" sz="2400" dirty="0" err="1">
                <a:solidFill>
                  <a:srgbClr val="0000FF"/>
                </a:solidFill>
                <a:ea typeface="MS PGothic" panose="020B0600070205080204" pitchFamily="34" charset="-128"/>
              </a:rPr>
              <a:t>ATC</a:t>
            </a:r>
            <a:endParaRPr lang="en-US" altLang="en-US" sz="2400" dirty="0">
              <a:solidFill>
                <a:srgbClr val="0000FF"/>
              </a:solidFill>
              <a:ea typeface="MS PGothic" panose="020B0600070205080204" pitchFamily="34" charset="-128"/>
            </a:endParaRPr>
          </a:p>
          <a:p>
            <a:pPr eaLnBrk="1" hangingPunct="1"/>
            <a:endParaRPr lang="en-US" altLang="en-US" sz="2400" dirty="0">
              <a:solidFill>
                <a:srgbClr val="0000FF"/>
              </a:solidFill>
              <a:ea typeface="MS PGothic" panose="020B0600070205080204" pitchFamily="34" charset="-128"/>
            </a:endParaRPr>
          </a:p>
          <a:p>
            <a:pPr eaLnBrk="1" hangingPunct="1"/>
            <a:r>
              <a:rPr lang="en-US" altLang="en-US" sz="2400" dirty="0">
                <a:solidFill>
                  <a:srgbClr val="0000FF"/>
                </a:solidFill>
                <a:ea typeface="MS PGothic" panose="020B0600070205080204" pitchFamily="34" charset="-128"/>
              </a:rPr>
              <a:t>-3 TTC  CGG  GCT  ATA  TGA  GCT  CAT  CCA  AGC  TAA  TCA TCT </a:t>
            </a:r>
          </a:p>
          <a:p>
            <a:pPr algn="l" eaLnBrk="1" hangingPunct="1"/>
            <a:r>
              <a:rPr lang="en-US" altLang="en-US" sz="3000" dirty="0">
                <a:solidFill>
                  <a:srgbClr val="0000FF"/>
                </a:solidFill>
                <a:ea typeface="MS PGothic" panose="020B0600070205080204" pitchFamily="34" charset="-128"/>
              </a:rPr>
              <a:t> </a:t>
            </a:r>
          </a:p>
        </p:txBody>
      </p:sp>
      <p:sp>
        <p:nvSpPr>
          <p:cNvPr id="20484" name="Rectangle 4"/>
          <p:cNvSpPr>
            <a:spLocks noGrp="1" noChangeArrowheads="1"/>
          </p:cNvSpPr>
          <p:nvPr>
            <p:ph type="title"/>
          </p:nvPr>
        </p:nvSpPr>
        <p:spPr>
          <a:xfrm>
            <a:off x="3225800" y="838200"/>
            <a:ext cx="6477000" cy="812800"/>
          </a:xfrm>
        </p:spPr>
        <p:txBody>
          <a:bodyPr lIns="50800" tIns="50800" rIns="50800" bIns="50800"/>
          <a:lstStyle/>
          <a:p>
            <a:pPr eaLnBrk="1" hangingPunct="1">
              <a:defRPr/>
            </a:pPr>
            <a:r>
              <a:rPr lang="en-US" sz="4200" b="1" dirty="0">
                <a:solidFill>
                  <a:srgbClr val="008080"/>
                </a:solidFill>
                <a:latin typeface="Dekar"/>
                <a:cs typeface="Dekar"/>
                <a:sym typeface="Calibri Bold" charset="0"/>
              </a:rPr>
              <a:t>Open Reading Frames</a:t>
            </a:r>
            <a:endParaRPr lang="en-US" sz="4200" b="1" dirty="0">
              <a:solidFill>
                <a:srgbClr val="008080"/>
              </a:solidFill>
              <a:latin typeface="Dekar"/>
              <a:ea typeface="ヒラギノ角ゴ ProN W6" charset="0"/>
              <a:cs typeface="Dekar"/>
              <a:sym typeface="Calibri Bold" charset="0"/>
            </a:endParaRPr>
          </a:p>
        </p:txBody>
      </p:sp>
    </p:spTree>
    <p:extLst>
      <p:ext uri="{BB962C8B-B14F-4D97-AF65-F5344CB8AC3E}">
        <p14:creationId xmlns:p14="http://schemas.microsoft.com/office/powerpoint/2010/main" val="14293579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150" y="7639050"/>
            <a:ext cx="3929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4274" name="Rectangle 3"/>
          <p:cNvSpPr>
            <a:spLocks/>
          </p:cNvSpPr>
          <p:nvPr/>
        </p:nvSpPr>
        <p:spPr bwMode="auto">
          <a:xfrm>
            <a:off x="622300" y="952500"/>
            <a:ext cx="11747500" cy="758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r>
              <a:rPr lang="en-US" altLang="en-US" sz="2400">
                <a:ea typeface="MS PGothic" panose="020B0600070205080204" pitchFamily="34" charset="-128"/>
              </a:rPr>
              <a:t>5ʹ -TAGATGATTAGCTTGGATGAGCTCATATAGCCCGGAACA-3ʹ</a:t>
            </a:r>
          </a:p>
          <a:p>
            <a:pPr eaLnBrk="1" hangingPunct="1"/>
            <a:r>
              <a:rPr lang="en-US" altLang="en-US" sz="2400">
                <a:ea typeface="MS PGothic" panose="020B0600070205080204" pitchFamily="34" charset="-128"/>
              </a:rPr>
              <a:t>3ʹ- ATCTACTAATCGAACCTACTCGAGTATATCGGGCCTTGT-5ʹ</a:t>
            </a:r>
          </a:p>
          <a:p>
            <a:pPr eaLnBrk="1" hangingPunct="1"/>
            <a:endParaRPr lang="en-US" altLang="en-US" sz="2400">
              <a:ea typeface="MS PGothic" panose="020B0600070205080204" pitchFamily="34" charset="-128"/>
            </a:endParaRPr>
          </a:p>
          <a:p>
            <a:pPr eaLnBrk="1" hangingPunct="1"/>
            <a:r>
              <a:rPr lang="en-US" altLang="en-US" sz="2400">
                <a:ea typeface="MS PGothic" panose="020B0600070205080204" pitchFamily="34" charset="-128"/>
              </a:rPr>
              <a:t>+1 </a:t>
            </a:r>
            <a:r>
              <a:rPr lang="en-US" altLang="en-US" sz="2400">
                <a:solidFill>
                  <a:srgbClr val="FF0000"/>
                </a:solidFill>
                <a:ea typeface="MS PGothic" panose="020B0600070205080204" pitchFamily="34" charset="-128"/>
              </a:rPr>
              <a:t>  TAG  </a:t>
            </a:r>
            <a:r>
              <a:rPr lang="en-US" altLang="en-US" sz="2400">
                <a:solidFill>
                  <a:srgbClr val="00FF00"/>
                </a:solidFill>
                <a:ea typeface="MS PGothic" panose="020B0600070205080204" pitchFamily="34" charset="-128"/>
              </a:rPr>
              <a:t>ATG</a:t>
            </a:r>
            <a:r>
              <a:rPr lang="en-US" altLang="en-US" sz="2400">
                <a:ea typeface="MS PGothic" panose="020B0600070205080204" pitchFamily="34" charset="-128"/>
              </a:rPr>
              <a:t>  ATT  AGC  TTG  GAT  GAG  CTC  ATA  </a:t>
            </a:r>
            <a:r>
              <a:rPr lang="en-US" altLang="en-US" sz="2400">
                <a:solidFill>
                  <a:srgbClr val="FF0000"/>
                </a:solidFill>
                <a:ea typeface="MS PGothic" panose="020B0600070205080204" pitchFamily="34" charset="-128"/>
              </a:rPr>
              <a:t>TAG </a:t>
            </a:r>
            <a:r>
              <a:rPr lang="en-US" altLang="en-US" sz="2400">
                <a:ea typeface="MS PGothic" panose="020B0600070205080204" pitchFamily="34" charset="-128"/>
              </a:rPr>
              <a:t> CCC  GGA</a:t>
            </a:r>
          </a:p>
          <a:p>
            <a:pPr eaLnBrk="1" hangingPunct="1"/>
            <a:endParaRPr lang="en-US" altLang="en-US" sz="2400">
              <a:ea typeface="MS PGothic" panose="020B0600070205080204" pitchFamily="34" charset="-128"/>
            </a:endParaRPr>
          </a:p>
          <a:p>
            <a:pPr eaLnBrk="1" hangingPunct="1"/>
            <a:r>
              <a:rPr lang="en-US" altLang="en-US" sz="2400">
                <a:solidFill>
                  <a:srgbClr val="CCCCCC"/>
                </a:solidFill>
                <a:ea typeface="MS PGothic" panose="020B0600070205080204" pitchFamily="34" charset="-128"/>
              </a:rPr>
              <a:t>+2  AGA  TGA  TTA  GCT  TGG  ATG  AGC  TCA  TAT  AGC  CCG  GAA</a:t>
            </a:r>
          </a:p>
          <a:p>
            <a:pPr eaLnBrk="1" hangingPunct="1"/>
            <a:endParaRPr lang="en-US" altLang="en-US" sz="2400">
              <a:solidFill>
                <a:srgbClr val="CCCCCC"/>
              </a:solidFill>
              <a:ea typeface="MS PGothic" panose="020B0600070205080204" pitchFamily="34" charset="-128"/>
            </a:endParaRPr>
          </a:p>
          <a:p>
            <a:pPr eaLnBrk="1" hangingPunct="1"/>
            <a:r>
              <a:rPr lang="en-US" altLang="en-US" sz="2400">
                <a:ea typeface="MS PGothic" panose="020B0600070205080204" pitchFamily="34" charset="-128"/>
              </a:rPr>
              <a:t>+3 GAT  GAT  </a:t>
            </a:r>
            <a:r>
              <a:rPr lang="en-US" altLang="en-US" sz="2400">
                <a:solidFill>
                  <a:srgbClr val="FF0000"/>
                </a:solidFill>
                <a:ea typeface="MS PGothic" panose="020B0600070205080204" pitchFamily="34" charset="-128"/>
              </a:rPr>
              <a:t>TAG</a:t>
            </a:r>
            <a:r>
              <a:rPr lang="en-US" altLang="en-US" sz="2400">
                <a:ea typeface="MS PGothic" panose="020B0600070205080204" pitchFamily="34" charset="-128"/>
              </a:rPr>
              <a:t>  CTT  GGA  </a:t>
            </a:r>
            <a:r>
              <a:rPr lang="en-US" altLang="en-US" sz="2400">
                <a:solidFill>
                  <a:srgbClr val="FF0000"/>
                </a:solidFill>
                <a:ea typeface="MS PGothic" panose="020B0600070205080204" pitchFamily="34" charset="-128"/>
              </a:rPr>
              <a:t>TGA</a:t>
            </a:r>
            <a:r>
              <a:rPr lang="en-US" altLang="en-US" sz="2400">
                <a:ea typeface="MS PGothic" panose="020B0600070205080204" pitchFamily="34" charset="-128"/>
              </a:rPr>
              <a:t>  GCT  CAT  ATA GCC  CGG  AAC</a:t>
            </a:r>
          </a:p>
          <a:p>
            <a:pPr eaLnBrk="1" hangingPunct="1"/>
            <a:endParaRPr lang="en-US" altLang="en-US" sz="2400">
              <a:ea typeface="MS PGothic" panose="020B0600070205080204" pitchFamily="34" charset="-128"/>
            </a:endParaRPr>
          </a:p>
          <a:p>
            <a:pPr eaLnBrk="1" hangingPunct="1"/>
            <a:r>
              <a:rPr lang="en-US" altLang="en-US" sz="2400">
                <a:solidFill>
                  <a:srgbClr val="CCCCCC"/>
                </a:solidFill>
                <a:ea typeface="MS PGothic" panose="020B0600070205080204" pitchFamily="34" charset="-128"/>
              </a:rPr>
              <a:t>-1 TGT  TCC  GGG  CTA   TAT   GAG  CTC  ATC  CAA GCT  AAT  CAT</a:t>
            </a:r>
          </a:p>
          <a:p>
            <a:pPr eaLnBrk="1" hangingPunct="1"/>
            <a:endParaRPr lang="en-US" altLang="en-US" sz="2400">
              <a:ea typeface="MS PGothic" panose="020B0600070205080204" pitchFamily="34" charset="-128"/>
            </a:endParaRPr>
          </a:p>
          <a:p>
            <a:pPr eaLnBrk="1" hangingPunct="1"/>
            <a:r>
              <a:rPr lang="en-US" altLang="en-US" sz="2400">
                <a:solidFill>
                  <a:srgbClr val="CCCCCC"/>
                </a:solidFill>
                <a:ea typeface="MS PGothic" panose="020B0600070205080204" pitchFamily="34" charset="-128"/>
              </a:rPr>
              <a:t>-2 GTT CCG  GGC  TAT   ATG   AGC  TCA  TCC  AAG  CTA  ATC  ATC</a:t>
            </a:r>
          </a:p>
          <a:p>
            <a:pPr eaLnBrk="1" hangingPunct="1"/>
            <a:endParaRPr lang="en-US" altLang="en-US" sz="2400">
              <a:ea typeface="MS PGothic" panose="020B0600070205080204" pitchFamily="34" charset="-128"/>
            </a:endParaRPr>
          </a:p>
          <a:p>
            <a:pPr eaLnBrk="1" hangingPunct="1"/>
            <a:r>
              <a:rPr lang="en-US" altLang="en-US" sz="2400">
                <a:ea typeface="MS PGothic" panose="020B0600070205080204" pitchFamily="34" charset="-128"/>
              </a:rPr>
              <a:t>-3 TTC  CGG  GCT  ATA  </a:t>
            </a:r>
            <a:r>
              <a:rPr lang="en-US" altLang="en-US" sz="2400">
                <a:solidFill>
                  <a:srgbClr val="FF0000"/>
                </a:solidFill>
                <a:ea typeface="MS PGothic" panose="020B0600070205080204" pitchFamily="34" charset="-128"/>
              </a:rPr>
              <a:t>TGA</a:t>
            </a:r>
            <a:r>
              <a:rPr lang="en-US" altLang="en-US" sz="2400">
                <a:ea typeface="MS PGothic" panose="020B0600070205080204" pitchFamily="34" charset="-128"/>
              </a:rPr>
              <a:t>  GCT  CAT  CCA  AGC  </a:t>
            </a:r>
            <a:r>
              <a:rPr lang="en-US" altLang="en-US" sz="2400">
                <a:solidFill>
                  <a:srgbClr val="FF0000"/>
                </a:solidFill>
                <a:ea typeface="MS PGothic" panose="020B0600070205080204" pitchFamily="34" charset="-128"/>
              </a:rPr>
              <a:t>TAA</a:t>
            </a:r>
            <a:r>
              <a:rPr lang="en-US" altLang="en-US" sz="2400">
                <a:ea typeface="MS PGothic" panose="020B0600070205080204" pitchFamily="34" charset="-128"/>
              </a:rPr>
              <a:t>  TCA TCT </a:t>
            </a:r>
          </a:p>
          <a:p>
            <a:pPr eaLnBrk="1" hangingPunct="1"/>
            <a:r>
              <a:rPr lang="en-US" altLang="en-US" sz="2400">
                <a:solidFill>
                  <a:schemeClr val="tx1"/>
                </a:solidFill>
                <a:ea typeface="MS PGothic" panose="020B0600070205080204" pitchFamily="34" charset="-128"/>
              </a:rPr>
              <a:t> </a:t>
            </a:r>
          </a:p>
        </p:txBody>
      </p:sp>
      <p:sp>
        <p:nvSpPr>
          <p:cNvPr id="23556" name="Rectangle 4"/>
          <p:cNvSpPr>
            <a:spLocks noGrp="1" noChangeArrowheads="1"/>
          </p:cNvSpPr>
          <p:nvPr>
            <p:ph type="title"/>
          </p:nvPr>
        </p:nvSpPr>
        <p:spPr>
          <a:xfrm>
            <a:off x="3073400" y="914400"/>
            <a:ext cx="6705600" cy="812800"/>
          </a:xfrm>
        </p:spPr>
        <p:txBody>
          <a:bodyPr lIns="50800" tIns="50800" rIns="50800" bIns="50800"/>
          <a:lstStyle/>
          <a:p>
            <a:pPr eaLnBrk="1" hangingPunct="1">
              <a:defRPr/>
            </a:pPr>
            <a:r>
              <a:rPr lang="en-US" sz="4200" b="1" dirty="0">
                <a:solidFill>
                  <a:srgbClr val="008080"/>
                </a:solidFill>
                <a:latin typeface="Dekar"/>
                <a:cs typeface="Dekar"/>
                <a:sym typeface="Calibri Bold" charset="0"/>
              </a:rPr>
              <a:t>Open Reading Frame</a:t>
            </a:r>
            <a:endParaRPr lang="en-US" sz="4200" b="1" dirty="0">
              <a:solidFill>
                <a:srgbClr val="008080"/>
              </a:solidFill>
              <a:latin typeface="Dekar"/>
              <a:ea typeface="ヒラギノ角ゴ ProN W6" charset="0"/>
              <a:cs typeface="Dekar"/>
              <a:sym typeface="Calibri Bol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 Title Slide">
  <a:themeElements>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Slide">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Title and Content copy 68">
  <a:themeElements>
    <a:clrScheme name="Default - Title and Content copy 6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68">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6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 Title and Content">
  <a:themeElements>
    <a:clrScheme name="">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Default - Title and Content">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955</TotalTime>
  <Pages>0</Pages>
  <Words>2825</Words>
  <Characters>0</Characters>
  <Application>Microsoft Macintosh PowerPoint</Application>
  <PresentationFormat>Custom</PresentationFormat>
  <Lines>0</Lines>
  <Paragraphs>248</Paragraphs>
  <Slides>25</Slides>
  <Notes>25</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Default - Title Slide</vt:lpstr>
      <vt:lpstr>Default - Title and Content copy 68</vt:lpstr>
      <vt:lpstr>Default - Title and Content</vt:lpstr>
      <vt:lpstr>Genome Annotation</vt:lpstr>
      <vt:lpstr>Learning Goals</vt:lpstr>
      <vt:lpstr>Why Are Annotations Important?</vt:lpstr>
      <vt:lpstr>Data Interpretation Requires Annotation </vt:lpstr>
      <vt:lpstr>PowerPoint Presentation</vt:lpstr>
      <vt:lpstr>Reading Frames </vt:lpstr>
      <vt:lpstr>Reading Frames</vt:lpstr>
      <vt:lpstr>Open Reading Frames</vt:lpstr>
      <vt:lpstr>Open Reading Frame</vt:lpstr>
      <vt:lpstr>Gene Prediction</vt:lpstr>
      <vt:lpstr>Open Reading Frame</vt:lpstr>
      <vt:lpstr>PowerPoint Presentation</vt:lpstr>
      <vt:lpstr>Gene Prediction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Genome Annotation</dc:title>
  <dc:subject/>
  <dc:creator>Vinayak Mathur</dc:creator>
  <cp:keywords/>
  <dc:description/>
  <cp:lastModifiedBy>Anne Rosenwald</cp:lastModifiedBy>
  <cp:revision>94</cp:revision>
  <cp:lastPrinted>2014-12-12T21:00:59Z</cp:lastPrinted>
  <dcterms:modified xsi:type="dcterms:W3CDTF">2018-09-20T14:26:25Z</dcterms:modified>
</cp:coreProperties>
</file>