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6"/>
  </p:notesMasterIdLst>
  <p:handoutMasterIdLst>
    <p:handoutMasterId r:id="rId27"/>
  </p:handoutMasterIdLst>
  <p:sldIdLst>
    <p:sldId id="328" r:id="rId3"/>
    <p:sldId id="321" r:id="rId4"/>
    <p:sldId id="325" r:id="rId5"/>
    <p:sldId id="341" r:id="rId6"/>
    <p:sldId id="354" r:id="rId7"/>
    <p:sldId id="361" r:id="rId8"/>
    <p:sldId id="263" r:id="rId9"/>
    <p:sldId id="390" r:id="rId10"/>
    <p:sldId id="397" r:id="rId11"/>
    <p:sldId id="398" r:id="rId12"/>
    <p:sldId id="399" r:id="rId13"/>
    <p:sldId id="271" r:id="rId14"/>
    <p:sldId id="275" r:id="rId15"/>
    <p:sldId id="279" r:id="rId16"/>
    <p:sldId id="284" r:id="rId17"/>
    <p:sldId id="395" r:id="rId18"/>
    <p:sldId id="379" r:id="rId19"/>
    <p:sldId id="362" r:id="rId20"/>
    <p:sldId id="369" r:id="rId21"/>
    <p:sldId id="365" r:id="rId22"/>
    <p:sldId id="382" r:id="rId23"/>
    <p:sldId id="388" r:id="rId24"/>
    <p:sldId id="389" r:id="rId25"/>
  </p:sldIdLst>
  <p:sldSz cx="13004800" cy="9753600"/>
  <p:notesSz cx="6858000" cy="9144000"/>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5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5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5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58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15"/>
    <p:restoredTop sz="79760"/>
  </p:normalViewPr>
  <p:slideViewPr>
    <p:cSldViewPr>
      <p:cViewPr>
        <p:scale>
          <a:sx n="45" d="100"/>
          <a:sy n="45" d="100"/>
        </p:scale>
        <p:origin x="-800" y="-128"/>
      </p:cViewPr>
      <p:guideLst>
        <p:guide orient="horz" pos="3072"/>
        <p:guide pos="4096"/>
      </p:guideLst>
    </p:cSldViewPr>
  </p:slideViewPr>
  <p:notesTextViewPr>
    <p:cViewPr>
      <p:scale>
        <a:sx n="100" d="100"/>
        <a:sy n="100" d="100"/>
      </p:scale>
      <p:origin x="0" y="0"/>
    </p:cViewPr>
  </p:notesTextViewPr>
  <p:sorterViewPr>
    <p:cViewPr>
      <p:scale>
        <a:sx n="66" d="100"/>
        <a:sy n="66" d="100"/>
      </p:scale>
      <p:origin x="0" y="134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5F3F99B-C72E-4A44-AEA9-B423414E0479}" type="datetimeFigureOut">
              <a:rPr lang="en-US" altLang="en-US"/>
              <a:pPr/>
              <a:t>9/20/18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E15736-70B0-4313-A18B-3464A999F06B}" type="slidenum">
              <a:rPr lang="en-US" altLang="en-US"/>
              <a:pPr/>
              <a:t>‹#›</a:t>
            </a:fld>
            <a:endParaRPr lang="en-US" altLang="en-US"/>
          </a:p>
        </p:txBody>
      </p:sp>
    </p:spTree>
    <p:extLst>
      <p:ext uri="{BB962C8B-B14F-4D97-AF65-F5344CB8AC3E}">
        <p14:creationId xmlns:p14="http://schemas.microsoft.com/office/powerpoint/2010/main" val="2469832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229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29156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a:t>
            </a:r>
            <a:r>
              <a:rPr lang="en-US" sz="1200" kern="1200" dirty="0" smtClean="0">
                <a:solidFill>
                  <a:schemeClr val="tx1"/>
                </a:solidFill>
                <a:effectLst/>
                <a:latin typeface="Gill Sans" charset="0"/>
                <a:ea typeface="MS PGothic" panose="020B0600070205080204" pitchFamily="34" charset="-128"/>
                <a:cs typeface="ＭＳ Ｐゴシック" charset="0"/>
              </a:rPr>
              <a:t>  Comparative Genomics</a:t>
            </a:r>
          </a:p>
          <a:p>
            <a:endParaRPr lang="en-US" dirty="0"/>
          </a:p>
        </p:txBody>
      </p:sp>
    </p:spTree>
    <p:extLst>
      <p:ext uri="{BB962C8B-B14F-4D97-AF65-F5344CB8AC3E}">
        <p14:creationId xmlns:p14="http://schemas.microsoft.com/office/powerpoint/2010/main" val="78866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3" name="Rectangle 1"/>
          <p:cNvSpPr>
            <a:spLocks noGrp="1" noRot="1" noChangeAspect="1" noChangeArrowheads="1" noTextEdit="1"/>
          </p:cNvSpPr>
          <p:nvPr>
            <p:ph type="sldImg"/>
          </p:nvPr>
        </p:nvSpPr>
        <p:spPr>
          <a:solidFill>
            <a:srgbClr val="FFFFFF"/>
          </a:solidFill>
          <a:ln/>
        </p:spPr>
      </p:sp>
      <p:sp>
        <p:nvSpPr>
          <p:cNvPr id="88883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10: </a:t>
            </a:r>
            <a:r>
              <a:rPr lang="en-US" sz="1200" kern="1200" dirty="0" smtClean="0">
                <a:solidFill>
                  <a:schemeClr val="tx1"/>
                </a:solidFill>
                <a:effectLst/>
                <a:latin typeface="Gill Sans" charset="0"/>
                <a:ea typeface="MS PGothic" panose="020B0600070205080204" pitchFamily="34" charset="-128"/>
                <a:cs typeface="ＭＳ Ｐゴシック" charset="0"/>
              </a:rPr>
              <a:t>A more realistic model is Kimura’s 2 parameter model which takes into account the probability that a transition is more likely than a </a:t>
            </a:r>
            <a:r>
              <a:rPr lang="en-US" sz="1200" kern="1200" dirty="0" err="1" smtClean="0">
                <a:solidFill>
                  <a:schemeClr val="tx1"/>
                </a:solidFill>
                <a:effectLst/>
                <a:latin typeface="Gill Sans" charset="0"/>
                <a:ea typeface="MS PGothic" panose="020B0600070205080204" pitchFamily="34" charset="-128"/>
                <a:cs typeface="ＭＳ Ｐゴシック" charset="0"/>
              </a:rPr>
              <a:t>transversion</a:t>
            </a:r>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eaLnBrk="1" hangingPunct="1"/>
            <a:endParaRPr lang="en-US" altLang="en-US" sz="1600" dirty="0">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392897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Rectangle 1"/>
          <p:cNvSpPr>
            <a:spLocks noGrp="1" noRot="1" noChangeAspect="1" noChangeArrowheads="1" noTextEdit="1"/>
          </p:cNvSpPr>
          <p:nvPr>
            <p:ph type="sldImg"/>
          </p:nvPr>
        </p:nvSpPr>
        <p:spPr>
          <a:solidFill>
            <a:srgbClr val="FFFFFF"/>
          </a:solidFill>
          <a:ln/>
        </p:spPr>
      </p:sp>
      <p:sp>
        <p:nvSpPr>
          <p:cNvPr id="890882"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11: </a:t>
            </a:r>
            <a:r>
              <a:rPr lang="en-US" sz="1200" kern="1200" dirty="0" smtClean="0">
                <a:solidFill>
                  <a:schemeClr val="tx1"/>
                </a:solidFill>
                <a:effectLst/>
                <a:latin typeface="Gill Sans" charset="0"/>
                <a:ea typeface="MS PGothic" panose="020B0600070205080204" pitchFamily="34" charset="-128"/>
                <a:cs typeface="ＭＳ Ｐゴシック" charset="0"/>
              </a:rPr>
              <a:t>A third model is the HKY85 model which considers unequal base frequencies and unequal probabilities of substitution. The thicker arrows indicate higher probability of substitution. Also, the size of the circle represents the base frequencies. The HKY85 is the most complicated model of the three we’re presenting and tries to mimic real-life substitution changes.</a:t>
            </a:r>
            <a:r>
              <a:rPr lang="en-US" sz="1600" dirty="0" smtClean="0">
                <a:effectLst/>
              </a:rPr>
              <a:t> There are </a:t>
            </a:r>
            <a:r>
              <a:rPr lang="en-US" sz="1600" dirty="0" smtClean="0">
                <a:effectLst/>
              </a:rPr>
              <a:t>many others </a:t>
            </a:r>
            <a:r>
              <a:rPr lang="en-US" sz="1600" dirty="0" smtClean="0">
                <a:effectLst/>
              </a:rPr>
              <a:t>as </a:t>
            </a:r>
            <a:r>
              <a:rPr lang="en-US" sz="1600" dirty="0" smtClean="0">
                <a:effectLst/>
              </a:rPr>
              <a:t>well (you’ll see this when you do the Phylogeny</a:t>
            </a:r>
            <a:r>
              <a:rPr lang="en-US" sz="1600" baseline="0" dirty="0" smtClean="0">
                <a:effectLst/>
              </a:rPr>
              <a:t> Exercise after Slide Deck V)</a:t>
            </a:r>
            <a:r>
              <a:rPr lang="en-US" sz="1600" dirty="0" smtClean="0">
                <a:effectLst/>
              </a:rPr>
              <a:t>. </a:t>
            </a:r>
            <a:endParaRPr lang="en-US" altLang="en-US" sz="1600" dirty="0">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414415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12:  </a:t>
            </a:r>
            <a:r>
              <a:rPr lang="en-US" sz="1200" kern="1200" dirty="0" smtClean="0">
                <a:solidFill>
                  <a:schemeClr val="tx1"/>
                </a:solidFill>
                <a:effectLst/>
                <a:latin typeface="Gill Sans" charset="0"/>
                <a:ea typeface="MS PGothic" panose="020B0600070205080204" pitchFamily="34" charset="-128"/>
                <a:cs typeface="ＭＳ Ｐゴシック" charset="0"/>
              </a:rPr>
              <a:t> </a:t>
            </a:r>
            <a:r>
              <a:rPr lang="en-US" sz="1200" kern="1200" dirty="0" smtClean="0">
                <a:solidFill>
                  <a:schemeClr val="tx1"/>
                </a:solidFill>
                <a:effectLst/>
                <a:latin typeface="Gill Sans" charset="0"/>
                <a:ea typeface="MS PGothic" panose="020B0600070205080204" pitchFamily="34" charset="-128"/>
                <a:cs typeface="ＭＳ Ｐゴシック" charset="0"/>
              </a:rPr>
              <a:t>For proteins,</a:t>
            </a:r>
            <a:r>
              <a:rPr lang="en-US" sz="1200" kern="1200" baseline="0" dirty="0" smtClean="0">
                <a:solidFill>
                  <a:schemeClr val="tx1"/>
                </a:solidFill>
                <a:effectLst/>
                <a:latin typeface="Gill Sans" charset="0"/>
                <a:ea typeface="MS PGothic" panose="020B0600070205080204" pitchFamily="34" charset="-128"/>
                <a:cs typeface="ＭＳ Ｐゴシック" charset="0"/>
              </a:rPr>
              <a:t> the same general idea holds true – we assign scores to each place along a string of letters.  Retention of the letter gets a high score, substitution gets a lower score.  </a:t>
            </a:r>
          </a:p>
          <a:p>
            <a:endParaRPr lang="en-US" sz="1200" kern="1200" dirty="0" smtClean="0">
              <a:solidFill>
                <a:schemeClr val="tx1"/>
              </a:solidFill>
              <a:effectLst/>
              <a:latin typeface="Gill Sans" charset="0"/>
              <a:ea typeface="MS PGothic" panose="020B0600070205080204" pitchFamily="34" charset="-128"/>
              <a:cs typeface="ＭＳ Ｐゴシック" charset="0"/>
            </a:endParaRPr>
          </a:p>
          <a:p>
            <a:r>
              <a:rPr lang="en-US" sz="1200" kern="1200" dirty="0" smtClean="0">
                <a:solidFill>
                  <a:schemeClr val="tx1"/>
                </a:solidFill>
                <a:effectLst/>
                <a:latin typeface="Gill Sans" charset="0"/>
                <a:ea typeface="MS PGothic" panose="020B0600070205080204" pitchFamily="34" charset="-128"/>
                <a:cs typeface="ＭＳ Ｐゴシック" charset="0"/>
              </a:rPr>
              <a:t>Here,</a:t>
            </a:r>
            <a:r>
              <a:rPr lang="en-US" sz="1200" kern="1200" baseline="0" dirty="0" smtClean="0">
                <a:solidFill>
                  <a:schemeClr val="tx1"/>
                </a:solidFill>
                <a:effectLst/>
                <a:latin typeface="Gill Sans" charset="0"/>
                <a:ea typeface="MS PGothic" panose="020B0600070205080204" pitchFamily="34" charset="-128"/>
                <a:cs typeface="ＭＳ Ｐゴシック" charset="0"/>
              </a:rPr>
              <a:t> </a:t>
            </a:r>
            <a:r>
              <a:rPr lang="en-US" sz="1200" kern="1200" dirty="0" smtClean="0">
                <a:solidFill>
                  <a:schemeClr val="tx1"/>
                </a:solidFill>
                <a:effectLst/>
                <a:latin typeface="Gill Sans" charset="0"/>
                <a:ea typeface="MS PGothic" panose="020B0600070205080204" pitchFamily="34" charset="-128"/>
                <a:cs typeface="ＭＳ Ｐゴシック" charset="0"/>
              </a:rPr>
              <a:t>a </a:t>
            </a:r>
            <a:r>
              <a:rPr lang="en-US" sz="1200" kern="1200" dirty="0" smtClean="0">
                <a:solidFill>
                  <a:schemeClr val="tx1"/>
                </a:solidFill>
                <a:effectLst/>
                <a:latin typeface="Gill Sans" charset="0"/>
                <a:ea typeface="MS PGothic" panose="020B0600070205080204" pitchFamily="34" charset="-128"/>
                <a:cs typeface="ＭＳ Ｐゴシック" charset="0"/>
              </a:rPr>
              <a:t>reminder about the chemical and physical properties of amino acids.   Amino acids with similar properties are grouped together in this diagram.  In cases where there is a mutation resulting in a change of amino acid in a sequence, we can make an inference about whether the observed change might affect the structure and hence the function of the protein.  For example, substitution of a threonine for a serine in a sequence might not be too radical because the two are close in size and both have hydroxyl groups.  On the other hand, substitution of glutamate for phenylalanine might have big effects because you’ve exchanged a negatively charged amino acid for one that is aromatic.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endParaRPr lang="en-US" sz="1200" kern="1200" dirty="0" smtClean="0">
              <a:solidFill>
                <a:schemeClr val="tx1"/>
              </a:solidFill>
              <a:effectLst/>
              <a:latin typeface="Gill Sans" charset="0"/>
              <a:ea typeface="MS PGothic" panose="020B0600070205080204" pitchFamily="34" charset="-128"/>
              <a:cs typeface="ＭＳ Ｐゴシック" charset="0"/>
            </a:endParaRPr>
          </a:p>
          <a:p>
            <a:r>
              <a:rPr lang="en-US" sz="1200" kern="1200" dirty="0" smtClean="0">
                <a:solidFill>
                  <a:schemeClr val="tx1"/>
                </a:solidFill>
                <a:effectLst/>
                <a:latin typeface="Gill Sans" charset="0"/>
                <a:ea typeface="MS PGothic" panose="020B0600070205080204" pitchFamily="34" charset="-128"/>
                <a:cs typeface="ＭＳ Ｐゴシック" charset="0"/>
              </a:rPr>
              <a:t>Scoring</a:t>
            </a:r>
            <a:r>
              <a:rPr lang="en-US" sz="1200" kern="1200" baseline="0" dirty="0" smtClean="0">
                <a:solidFill>
                  <a:schemeClr val="tx1"/>
                </a:solidFill>
                <a:effectLst/>
                <a:latin typeface="Gill Sans" charset="0"/>
                <a:ea typeface="MS PGothic" panose="020B0600070205080204" pitchFamily="34" charset="-128"/>
                <a:cs typeface="ＭＳ Ｐゴシック" charset="0"/>
              </a:rPr>
              <a:t> matrices for proteins then take into account the “cost” of substitution of one amino acid for another based on the chemical and physical properties of the amino acid side chains.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endParaRPr lang="en-US" dirty="0"/>
          </a:p>
        </p:txBody>
      </p:sp>
    </p:spTree>
    <p:extLst>
      <p:ext uri="{BB962C8B-B14F-4D97-AF65-F5344CB8AC3E}">
        <p14:creationId xmlns:p14="http://schemas.microsoft.com/office/powerpoint/2010/main" val="33778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a:solidFill>
            <a:srgbClr val="FFFFFF"/>
          </a:solidFill>
          <a:ln/>
        </p:spPr>
      </p:sp>
      <p:sp>
        <p:nvSpPr>
          <p:cNvPr id="24578" name="Rectangle 2"/>
          <p:cNvSpPr>
            <a:spLocks noGrp="1" noChangeArrowheads="1"/>
          </p:cNvSpPr>
          <p:nvPr>
            <p:ph type="body" idx="1"/>
          </p:nvPr>
        </p:nvSpPr>
        <p:spPr>
          <a:ln/>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13:  </a:t>
            </a:r>
            <a:r>
              <a:rPr lang="en-US" sz="1200" kern="1200" dirty="0" smtClean="0">
                <a:solidFill>
                  <a:schemeClr val="tx1"/>
                </a:solidFill>
                <a:effectLst/>
                <a:latin typeface="Gill Sans" charset="0"/>
                <a:ea typeface="MS PGothic" panose="020B0600070205080204" pitchFamily="34" charset="-128"/>
                <a:cs typeface="ＭＳ Ｐゴシック" charset="0"/>
              </a:rPr>
              <a:t>There are two main scoring systems for amino acid substitutions. The first one is the PAM matrix. PAM stands for Point Accepted Mutation.  This image of the PAM matrix is showing the probability of an original amino acid represented in the columns being replaced by another amino acid represented in the rows over a defined interval of time. </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What’s shown here is the PAM1 matrix, developed by Margaret </a:t>
            </a:r>
            <a:r>
              <a:rPr lang="en-US" sz="1200" kern="1200" dirty="0" err="1" smtClean="0">
                <a:solidFill>
                  <a:schemeClr val="tx1"/>
                </a:solidFill>
                <a:effectLst/>
                <a:latin typeface="Gill Sans" charset="0"/>
                <a:ea typeface="MS PGothic" panose="020B0600070205080204" pitchFamily="34" charset="-128"/>
                <a:cs typeface="ＭＳ Ｐゴシック" charset="0"/>
              </a:rPr>
              <a:t>Dayhoff</a:t>
            </a:r>
            <a:r>
              <a:rPr lang="en-US" sz="1200" kern="1200" dirty="0" smtClean="0">
                <a:solidFill>
                  <a:schemeClr val="tx1"/>
                </a:solidFill>
                <a:effectLst/>
                <a:latin typeface="Gill Sans" charset="0"/>
                <a:ea typeface="MS PGothic" panose="020B0600070205080204" pitchFamily="34" charset="-128"/>
                <a:cs typeface="ＭＳ Ｐゴシック" charset="0"/>
              </a:rPr>
              <a:t> and colleagues at Georgetown University in the late 1970’s.  They were interested in comparing proteins that were closely related phylogenetically, ones that shared 85% similarity.  You’ll notice the highest numbers are on the diagonal, which indicates that when comparing closely related proteins from different species, most of the time, the amino acid at a given spot stays the same. As an example, 9867 times of 10,000 comparisons, an alanine remained as an alanine, for example. </a:t>
            </a:r>
            <a:r>
              <a:rPr lang="en-US" sz="1200" kern="1200" dirty="0" smtClean="0">
                <a:solidFill>
                  <a:schemeClr val="tx1"/>
                </a:solidFill>
                <a:effectLst/>
                <a:latin typeface="Gill Sans" charset="0"/>
                <a:ea typeface="MS PGothic" panose="020B0600070205080204" pitchFamily="34" charset="-128"/>
                <a:cs typeface="ＭＳ Ｐゴシック" charset="0"/>
              </a:rPr>
              <a:t>Or tryptophan</a:t>
            </a:r>
            <a:r>
              <a:rPr lang="en-US" sz="1200" kern="1200" baseline="0" dirty="0" smtClean="0">
                <a:solidFill>
                  <a:schemeClr val="tx1"/>
                </a:solidFill>
                <a:effectLst/>
                <a:latin typeface="Gill Sans" charset="0"/>
                <a:ea typeface="MS PGothic" panose="020B0600070205080204" pitchFamily="34" charset="-128"/>
                <a:cs typeface="ＭＳ Ｐゴシック" charset="0"/>
              </a:rPr>
              <a:t> remained as a tryptophan 9976 times of 10,000 comparisons.  </a:t>
            </a:r>
            <a:r>
              <a:rPr lang="en-US" sz="1200" kern="1200" dirty="0" smtClean="0">
                <a:solidFill>
                  <a:schemeClr val="tx1"/>
                </a:solidFill>
                <a:effectLst/>
                <a:latin typeface="Gill Sans" charset="0"/>
                <a:ea typeface="MS PGothic" panose="020B0600070205080204" pitchFamily="34" charset="-128"/>
                <a:cs typeface="ＭＳ Ｐゴシック" charset="0"/>
              </a:rPr>
              <a:t>Similarly</a:t>
            </a:r>
            <a:r>
              <a:rPr lang="en-US" sz="1200" kern="1200" dirty="0" smtClean="0">
                <a:solidFill>
                  <a:schemeClr val="tx1"/>
                </a:solidFill>
                <a:effectLst/>
                <a:latin typeface="Gill Sans" charset="0"/>
                <a:ea typeface="MS PGothic" panose="020B0600070205080204" pitchFamily="34" charset="-128"/>
                <a:cs typeface="ＭＳ Ｐゴシック" charset="0"/>
              </a:rPr>
              <a:t>, there are a lot of zeros in the matrix where a substitution of a particular amino acid with another never occurred. But looking at our alanine example again, we see that 21 times a glycine is found in alanine’s place in a companion protein and 18 times a valine is found in alanine’s place.  </a:t>
            </a:r>
            <a:r>
              <a:rPr lang="en-US" sz="1200" kern="1200" dirty="0" smtClean="0">
                <a:solidFill>
                  <a:schemeClr val="tx1"/>
                </a:solidFill>
                <a:effectLst/>
                <a:latin typeface="Gill Sans" charset="0"/>
                <a:ea typeface="MS PGothic" panose="020B0600070205080204" pitchFamily="34" charset="-128"/>
                <a:cs typeface="ＭＳ Ｐゴシック" charset="0"/>
              </a:rPr>
              <a:t>This </a:t>
            </a:r>
            <a:r>
              <a:rPr lang="en-US" sz="1200" kern="1200" dirty="0" smtClean="0">
                <a:solidFill>
                  <a:schemeClr val="tx1"/>
                </a:solidFill>
                <a:effectLst/>
                <a:latin typeface="Gill Sans" charset="0"/>
                <a:ea typeface="MS PGothic" panose="020B0600070205080204" pitchFamily="34" charset="-128"/>
                <a:cs typeface="ＭＳ Ｐゴシック" charset="0"/>
              </a:rPr>
              <a:t>makes sense because alanine and glycine and valine are all small amino acids.  </a:t>
            </a:r>
            <a:r>
              <a:rPr lang="en-US" sz="1200" kern="1200" dirty="0" smtClean="0">
                <a:solidFill>
                  <a:schemeClr val="tx1"/>
                </a:solidFill>
                <a:effectLst/>
                <a:latin typeface="Gill Sans" charset="0"/>
                <a:ea typeface="MS PGothic" panose="020B0600070205080204" pitchFamily="34" charset="-128"/>
                <a:cs typeface="ＭＳ Ｐゴシック" charset="0"/>
              </a:rPr>
              <a:t>If we look at tryptophan</a:t>
            </a:r>
            <a:r>
              <a:rPr lang="en-US" sz="1200" kern="1200" baseline="0" dirty="0" smtClean="0">
                <a:solidFill>
                  <a:schemeClr val="tx1"/>
                </a:solidFill>
                <a:effectLst/>
                <a:latin typeface="Gill Sans" charset="0"/>
                <a:ea typeface="MS PGothic" panose="020B0600070205080204" pitchFamily="34" charset="-128"/>
                <a:cs typeface="ＭＳ Ｐゴシック" charset="0"/>
              </a:rPr>
              <a:t> again, we see that most of the possible substitutions are 0 (meaning they were never observed). </a:t>
            </a:r>
            <a:r>
              <a:rPr lang="en-US" sz="1200" kern="1200" dirty="0" err="1" smtClean="0">
                <a:solidFill>
                  <a:schemeClr val="tx1"/>
                </a:solidFill>
                <a:effectLst/>
                <a:latin typeface="Gill Sans" charset="0"/>
                <a:ea typeface="MS PGothic" panose="020B0600070205080204" pitchFamily="34" charset="-128"/>
                <a:cs typeface="ＭＳ Ｐゴシック" charset="0"/>
              </a:rPr>
              <a:t>Dayhoff</a:t>
            </a:r>
            <a:r>
              <a:rPr lang="en-US" sz="1200" kern="1200" dirty="0" smtClean="0">
                <a:solidFill>
                  <a:schemeClr val="tx1"/>
                </a:solidFill>
                <a:effectLst/>
                <a:latin typeface="Gill Sans" charset="0"/>
                <a:ea typeface="MS PGothic" panose="020B0600070205080204" pitchFamily="34" charset="-128"/>
                <a:cs typeface="ＭＳ Ｐゴシック" charset="0"/>
              </a:rPr>
              <a:t> </a:t>
            </a:r>
            <a:r>
              <a:rPr lang="en-US" sz="1200" kern="1200" dirty="0" smtClean="0">
                <a:solidFill>
                  <a:schemeClr val="tx1"/>
                </a:solidFill>
                <a:effectLst/>
                <a:latin typeface="Gill Sans" charset="0"/>
                <a:ea typeface="MS PGothic" panose="020B0600070205080204" pitchFamily="34" charset="-128"/>
                <a:cs typeface="ＭＳ Ｐゴシック" charset="0"/>
              </a:rPr>
              <a:t>and colleagues define the interval of one PAM as </a:t>
            </a:r>
            <a:r>
              <a:rPr lang="en-US" sz="1200" u="sng" kern="1200" dirty="0" smtClean="0">
                <a:solidFill>
                  <a:schemeClr val="tx1"/>
                </a:solidFill>
                <a:effectLst/>
                <a:latin typeface="Gill Sans" charset="0"/>
                <a:ea typeface="MS PGothic" panose="020B0600070205080204" pitchFamily="34" charset="-128"/>
                <a:cs typeface="ＭＳ Ｐゴシック" charset="0"/>
              </a:rPr>
              <a:t>a unit of evolutionary divergence in which 1 amino acid per 100 residues</a:t>
            </a:r>
            <a:r>
              <a:rPr lang="en-US" sz="1200" kern="1200" dirty="0" smtClean="0">
                <a:solidFill>
                  <a:schemeClr val="tx1"/>
                </a:solidFill>
                <a:effectLst/>
                <a:latin typeface="Gill Sans" charset="0"/>
                <a:ea typeface="MS PGothic" panose="020B0600070205080204" pitchFamily="34" charset="-128"/>
                <a:cs typeface="ＭＳ Ｐゴシック" charset="0"/>
              </a:rPr>
              <a:t> has changed between the sequences. </a:t>
            </a:r>
          </a:p>
          <a:p>
            <a:pPr eaLnBrk="1" hangingPunct="1">
              <a:defRPr/>
            </a:pPr>
            <a:endParaRPr lang="en-US" sz="2200" dirty="0">
              <a:latin typeface="Helvetica" charset="0"/>
              <a:ea typeface="ＭＳ Ｐゴシック" charset="0"/>
              <a:cs typeface="Helvetica" charset="0"/>
              <a:sym typeface="Helvetic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a:solidFill>
            <a:srgbClr val="FFFFFF"/>
          </a:solidFill>
          <a:ln/>
        </p:spPr>
      </p:sp>
      <p:sp>
        <p:nvSpPr>
          <p:cNvPr id="26626"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14:  </a:t>
            </a:r>
            <a:r>
              <a:rPr lang="en-US" sz="1200" kern="1200" dirty="0" smtClean="0">
                <a:solidFill>
                  <a:schemeClr val="tx1"/>
                </a:solidFill>
                <a:effectLst/>
                <a:latin typeface="Gill Sans" charset="0"/>
                <a:ea typeface="MS PGothic" panose="020B0600070205080204" pitchFamily="34" charset="-128"/>
                <a:cs typeface="ＭＳ Ｐゴシック" charset="0"/>
              </a:rPr>
              <a:t>The PAM 1 matrix was created for alignments of proteins that share 85% identity. But obviously sometimes we’d like to compare proteins that are </a:t>
            </a:r>
            <a:r>
              <a:rPr lang="en-US" sz="1200" kern="1200" dirty="0" smtClean="0">
                <a:solidFill>
                  <a:schemeClr val="tx1"/>
                </a:solidFill>
                <a:effectLst/>
                <a:latin typeface="Gill Sans" charset="0"/>
                <a:ea typeface="MS PGothic" panose="020B0600070205080204" pitchFamily="34" charset="-128"/>
                <a:cs typeface="ＭＳ Ｐゴシック" charset="0"/>
              </a:rPr>
              <a:t>less closely related</a:t>
            </a:r>
            <a:r>
              <a:rPr lang="en-US" sz="1200" kern="1200" dirty="0" smtClean="0">
                <a:solidFill>
                  <a:schemeClr val="tx1"/>
                </a:solidFill>
                <a:effectLst/>
                <a:latin typeface="Gill Sans" charset="0"/>
                <a:ea typeface="MS PGothic" panose="020B0600070205080204" pitchFamily="34" charset="-128"/>
                <a:cs typeface="ＭＳ Ｐゴシック" charset="0"/>
              </a:rPr>
              <a:t>. </a:t>
            </a:r>
            <a:r>
              <a:rPr lang="en-US" sz="1200" kern="1200" dirty="0" err="1" smtClean="0">
                <a:solidFill>
                  <a:schemeClr val="tx1"/>
                </a:solidFill>
                <a:effectLst/>
                <a:latin typeface="Gill Sans" charset="0"/>
                <a:ea typeface="MS PGothic" panose="020B0600070205080204" pitchFamily="34" charset="-128"/>
                <a:cs typeface="ＭＳ Ｐゴシック" charset="0"/>
              </a:rPr>
              <a:t>Dayhoff</a:t>
            </a:r>
            <a:r>
              <a:rPr lang="en-US" sz="1200" kern="1200" dirty="0" smtClean="0">
                <a:solidFill>
                  <a:schemeClr val="tx1"/>
                </a:solidFill>
                <a:effectLst/>
                <a:latin typeface="Gill Sans" charset="0"/>
                <a:ea typeface="MS PGothic" panose="020B0600070205080204" pitchFamily="34" charset="-128"/>
                <a:cs typeface="ＭＳ Ｐゴシック" charset="0"/>
              </a:rPr>
              <a:t> and colleagues developed a series of matrices that can be used depending on how closely or distantly related the proteins are.  In this slide is shown the PAM 250 matrix which is derived by multiplying the PAM1 by itself 250 times. This new matrix can now be used to compare proteins that share 20% amino acid identity. Note also that in this representation there are actual </a:t>
            </a:r>
            <a:r>
              <a:rPr lang="en-US" sz="1200" b="1" kern="1200" dirty="0" smtClean="0">
                <a:solidFill>
                  <a:schemeClr val="tx1"/>
                </a:solidFill>
                <a:effectLst/>
                <a:latin typeface="Gill Sans" charset="0"/>
                <a:ea typeface="MS PGothic" panose="020B0600070205080204" pitchFamily="34" charset="-128"/>
                <a:cs typeface="ＭＳ Ｐゴシック" charset="0"/>
              </a:rPr>
              <a:t>scores: </a:t>
            </a:r>
            <a:r>
              <a:rPr lang="en-US" sz="1200" kern="1200" dirty="0" smtClean="0">
                <a:solidFill>
                  <a:schemeClr val="tx1"/>
                </a:solidFill>
                <a:effectLst/>
                <a:latin typeface="Gill Sans" charset="0"/>
                <a:ea typeface="MS PGothic" panose="020B0600070205080204" pitchFamily="34" charset="-128"/>
                <a:cs typeface="ＭＳ Ｐゴシック" charset="0"/>
              </a:rPr>
              <a:t>keeping an amino acid the same gives you a high positive score, but substitutions give you a range of scores from low positive scores to negative scores.  Example – keeping </a:t>
            </a:r>
            <a:r>
              <a:rPr lang="en-US" sz="1200" kern="1200" dirty="0" smtClean="0">
                <a:solidFill>
                  <a:schemeClr val="tx1"/>
                </a:solidFill>
                <a:effectLst/>
                <a:latin typeface="Gill Sans" charset="0"/>
                <a:ea typeface="MS PGothic" panose="020B0600070205080204" pitchFamily="34" charset="-128"/>
                <a:cs typeface="ＭＳ Ｐゴシック" charset="0"/>
              </a:rPr>
              <a:t>cysteine </a:t>
            </a:r>
            <a:r>
              <a:rPr lang="en-US" sz="1200" kern="1200" dirty="0" smtClean="0">
                <a:solidFill>
                  <a:schemeClr val="tx1"/>
                </a:solidFill>
                <a:effectLst/>
                <a:latin typeface="Gill Sans" charset="0"/>
                <a:ea typeface="MS PGothic" panose="020B0600070205080204" pitchFamily="34" charset="-128"/>
                <a:cs typeface="ＭＳ Ｐゴシック" charset="0"/>
              </a:rPr>
              <a:t>in place results in a score of 12, but if substituted with </a:t>
            </a:r>
            <a:r>
              <a:rPr lang="en-US" sz="1200" kern="1200" dirty="0" smtClean="0">
                <a:solidFill>
                  <a:schemeClr val="tx1"/>
                </a:solidFill>
                <a:effectLst/>
                <a:latin typeface="Gill Sans" charset="0"/>
                <a:ea typeface="MS PGothic" panose="020B0600070205080204" pitchFamily="34" charset="-128"/>
                <a:cs typeface="ＭＳ Ｐゴシック" charset="0"/>
              </a:rPr>
              <a:t>tryptophan</a:t>
            </a:r>
            <a:r>
              <a:rPr lang="en-US" sz="1200" kern="1200" dirty="0" smtClean="0">
                <a:solidFill>
                  <a:schemeClr val="tx1"/>
                </a:solidFill>
                <a:effectLst/>
                <a:latin typeface="Gill Sans" charset="0"/>
                <a:ea typeface="MS PGothic" panose="020B0600070205080204" pitchFamily="34" charset="-128"/>
                <a:cs typeface="ＭＳ Ｐゴシック" charset="0"/>
              </a:rPr>
              <a:t>, this results in a score of -8.  This make sense because cysteine and tryptophan have very different chemical and physical properties.  Note also that only the “bottom” half of the matrix is shown in this representation. PAM matrices by definition are symmetrical – substituting a cysteine for a tryptophan gives the same score as substituting a tryptophan for a cysteine.</a:t>
            </a:r>
          </a:p>
          <a:p>
            <a:pPr eaLnBrk="1" hangingPunct="1">
              <a:defRPr/>
            </a:pPr>
            <a:endParaRPr lang="en-US" sz="1800" dirty="0">
              <a:latin typeface="Helvetica" charset="0"/>
              <a:ea typeface="ＭＳ Ｐゴシック" charset="0"/>
              <a:cs typeface="Helvetica" charset="0"/>
              <a:sym typeface="Helvetic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15:  </a:t>
            </a:r>
            <a:r>
              <a:rPr lang="en-US" sz="1200" kern="1200" dirty="0" smtClean="0">
                <a:solidFill>
                  <a:schemeClr val="tx1"/>
                </a:solidFill>
                <a:effectLst/>
                <a:latin typeface="Gill Sans" charset="0"/>
                <a:ea typeface="MS PGothic" panose="020B0600070205080204" pitchFamily="34" charset="-128"/>
                <a:cs typeface="ＭＳ Ｐゴシック" charset="0"/>
              </a:rPr>
              <a:t>Another scoring matrix is BLOSUM, Blocks Amino Acid Substitution Matrices. It is derived from the BLOCKS database of conserved regions of protein families. BLOSUM62 is the most commonly used matrix and is used for sequences that share 62% identity. Importantly, BLOSUM62 is the default scoring matrix in the BLAST search tool at NCBI.</a:t>
            </a:r>
          </a:p>
          <a:p>
            <a:endParaRPr lang="en-US" dirty="0"/>
          </a:p>
        </p:txBody>
      </p:sp>
    </p:spTree>
    <p:extLst>
      <p:ext uri="{BB962C8B-B14F-4D97-AF65-F5344CB8AC3E}">
        <p14:creationId xmlns:p14="http://schemas.microsoft.com/office/powerpoint/2010/main" val="186259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16: </a:t>
            </a:r>
            <a:r>
              <a:rPr lang="en-US" sz="1200" kern="1200" dirty="0" smtClean="0">
                <a:solidFill>
                  <a:schemeClr val="tx1"/>
                </a:solidFill>
                <a:effectLst/>
                <a:latin typeface="Gill Sans" charset="0"/>
                <a:ea typeface="MS PGothic" panose="020B0600070205080204" pitchFamily="34" charset="-128"/>
                <a:cs typeface="ＭＳ Ｐゴシック" charset="0"/>
              </a:rPr>
              <a:t>Here is a comparison between the PAM and BLOSUM scoring matrices. PAM is used to score alignments between closely related protein sequences an it is based on global alignments. Whereas BLOSUM is used to score alignments between evolutionary divergent protein sequences and is based on local alignments. </a:t>
            </a:r>
          </a:p>
          <a:p>
            <a:endParaRPr lang="en-US" dirty="0"/>
          </a:p>
        </p:txBody>
      </p:sp>
    </p:spTree>
    <p:extLst>
      <p:ext uri="{BB962C8B-B14F-4D97-AF65-F5344CB8AC3E}">
        <p14:creationId xmlns:p14="http://schemas.microsoft.com/office/powerpoint/2010/main" val="716487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17: </a:t>
            </a:r>
            <a:r>
              <a:rPr lang="en-US" sz="1200" kern="1200" dirty="0" smtClean="0">
                <a:solidFill>
                  <a:schemeClr val="tx1"/>
                </a:solidFill>
                <a:effectLst/>
                <a:latin typeface="Gill Sans" charset="0"/>
                <a:ea typeface="MS PGothic" panose="020B0600070205080204" pitchFamily="34" charset="-128"/>
                <a:cs typeface="ＭＳ Ｐゴシック" charset="0"/>
              </a:rPr>
              <a:t>When we align sequences together to compare them, we can either do it in a </a:t>
            </a:r>
            <a:r>
              <a:rPr lang="en-US" sz="1200" u="sng" kern="1200" dirty="0" smtClean="0">
                <a:solidFill>
                  <a:schemeClr val="tx1"/>
                </a:solidFill>
                <a:effectLst/>
                <a:latin typeface="Gill Sans" charset="0"/>
                <a:ea typeface="MS PGothic" panose="020B0600070205080204" pitchFamily="34" charset="-128"/>
                <a:cs typeface="ＭＳ Ｐゴシック" charset="0"/>
              </a:rPr>
              <a:t>pair-wise manner</a:t>
            </a:r>
            <a:r>
              <a:rPr lang="en-US" sz="1200" kern="1200" dirty="0" smtClean="0">
                <a:solidFill>
                  <a:schemeClr val="tx1"/>
                </a:solidFill>
                <a:effectLst/>
                <a:latin typeface="Gill Sans" charset="0"/>
                <a:ea typeface="MS PGothic" panose="020B0600070205080204" pitchFamily="34" charset="-128"/>
                <a:cs typeface="ＭＳ Ｐゴシック" charset="0"/>
              </a:rPr>
              <a:t> or use a </a:t>
            </a:r>
            <a:r>
              <a:rPr lang="en-US" sz="1200" u="sng" kern="1200" dirty="0" smtClean="0">
                <a:solidFill>
                  <a:schemeClr val="tx1"/>
                </a:solidFill>
                <a:effectLst/>
                <a:latin typeface="Gill Sans" charset="0"/>
                <a:ea typeface="MS PGothic" panose="020B0600070205080204" pitchFamily="34" charset="-128"/>
                <a:cs typeface="ＭＳ Ｐゴシック" charset="0"/>
              </a:rPr>
              <a:t>multiple sequence alignment approach</a:t>
            </a:r>
            <a:r>
              <a:rPr lang="en-US" sz="1200" kern="1200" dirty="0" smtClean="0">
                <a:solidFill>
                  <a:schemeClr val="tx1"/>
                </a:solidFill>
                <a:effectLst/>
                <a:latin typeface="Gill Sans" charset="0"/>
                <a:ea typeface="MS PGothic" panose="020B0600070205080204" pitchFamily="34" charset="-128"/>
                <a:cs typeface="ＭＳ Ｐゴシック" charset="0"/>
              </a:rPr>
              <a:t>. We’ll discuss pair-wise alignment first. The alignments help us to calculate how similar two sequences are. This sequence similarity could result in functional and structural similarity. Also, sequences that are similar to each other may be evolutionarily related.</a:t>
            </a:r>
          </a:p>
          <a:p>
            <a:endParaRPr lang="en-US" dirty="0"/>
          </a:p>
        </p:txBody>
      </p:sp>
    </p:spTree>
    <p:extLst>
      <p:ext uri="{BB962C8B-B14F-4D97-AF65-F5344CB8AC3E}">
        <p14:creationId xmlns:p14="http://schemas.microsoft.com/office/powerpoint/2010/main" val="34532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1" dirty="0" smtClean="0"/>
              <a:t>Slide 18</a:t>
            </a:r>
            <a:r>
              <a:rPr lang="en-US" b="0" dirty="0" smtClean="0"/>
              <a:t>:  There are different methods for pair-wise alignments. </a:t>
            </a:r>
          </a:p>
          <a:p>
            <a:endParaRPr lang="en-US" b="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Gill Sans" charset="0"/>
                <a:ea typeface="MS PGothic" panose="020B0600070205080204" pitchFamily="34" charset="-128"/>
                <a:cs typeface="ＭＳ Ｐゴシック" charset="0"/>
              </a:rPr>
              <a:t>One of the approaches for pair-wise alignment is creation of dot-matrix which provides a visual way to examine a comparison. </a:t>
            </a:r>
          </a:p>
          <a:p>
            <a:r>
              <a:rPr lang="en-US" b="0" baseline="0" dirty="0" smtClean="0"/>
              <a:t>An example is on the next slide. </a:t>
            </a:r>
            <a:endParaRPr lang="en-US" b="1" dirty="0"/>
          </a:p>
        </p:txBody>
      </p:sp>
    </p:spTree>
    <p:extLst>
      <p:ext uri="{BB962C8B-B14F-4D97-AF65-F5344CB8AC3E}">
        <p14:creationId xmlns:p14="http://schemas.microsoft.com/office/powerpoint/2010/main" val="181661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a:solidFill>
            <a:srgbClr val="FFFFFF"/>
          </a:solidFill>
          <a:ln/>
        </p:spPr>
      </p:sp>
      <p:sp>
        <p:nvSpPr>
          <p:cNvPr id="32770"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19: </a:t>
            </a:r>
            <a:r>
              <a:rPr lang="en-US" sz="1200" kern="1200" dirty="0" smtClean="0">
                <a:solidFill>
                  <a:schemeClr val="tx1"/>
                </a:solidFill>
                <a:effectLst/>
                <a:latin typeface="Gill Sans" charset="0"/>
                <a:ea typeface="MS PGothic" panose="020B0600070205080204" pitchFamily="34" charset="-128"/>
                <a:cs typeface="ＭＳ Ｐゴシック" charset="0"/>
              </a:rPr>
              <a:t>This is an example of a dot matrix plot comparing two sequences of words: SEQUENCE ANALYSIS IS FUN and FUN SEQUENCES ARE FUN. Matches between the two sequences are represented by dots. If the two sequences are highly identical we would see the dots clustering on the main diagonal. In our example, we see areas where there are gaps because the two sequences do not match up. Large scatter in the dots indicates lower similarity between sequences.</a:t>
            </a:r>
          </a:p>
          <a:p>
            <a:pPr eaLnBrk="1" hangingPunct="1">
              <a:defRPr/>
            </a:pPr>
            <a:endParaRPr lang="en-US" sz="1600" b="1" dirty="0">
              <a:latin typeface="Helvetica" charset="0"/>
              <a:ea typeface="ＭＳ Ｐゴシック" charset="0"/>
              <a:cs typeface="Helvetica" charset="0"/>
              <a:sym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  </a:t>
            </a:r>
            <a:r>
              <a:rPr lang="en-US" sz="1200" kern="1200" dirty="0" smtClean="0">
                <a:solidFill>
                  <a:schemeClr val="tx1"/>
                </a:solidFill>
                <a:effectLst/>
                <a:latin typeface="Gill Sans" charset="0"/>
                <a:ea typeface="MS PGothic" panose="020B0600070205080204" pitchFamily="34" charset="-128"/>
                <a:cs typeface="ＭＳ Ｐゴシック" charset="0"/>
              </a:rPr>
              <a:t>In this slide deck, we’ll examine the importance of genome comparisons. We will introduce different scoring matrices that are used to quantify the similarities in nucleotide and protein alignments. Finally, we will end by doing an exercise to learn about some different alignment tools. </a:t>
            </a:r>
          </a:p>
          <a:p>
            <a:endParaRPr lang="en-US" dirty="0"/>
          </a:p>
        </p:txBody>
      </p:sp>
    </p:spTree>
    <p:extLst>
      <p:ext uri="{BB962C8B-B14F-4D97-AF65-F5344CB8AC3E}">
        <p14:creationId xmlns:p14="http://schemas.microsoft.com/office/powerpoint/2010/main" val="87985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20: </a:t>
            </a:r>
            <a:r>
              <a:rPr lang="en-US" sz="1200" kern="1200" dirty="0" smtClean="0">
                <a:solidFill>
                  <a:schemeClr val="tx1"/>
                </a:solidFill>
                <a:effectLst/>
                <a:latin typeface="Gill Sans" charset="0"/>
                <a:ea typeface="MS PGothic" panose="020B0600070205080204" pitchFamily="34" charset="-128"/>
                <a:cs typeface="ＭＳ Ｐゴシック" charset="0"/>
              </a:rPr>
              <a:t>A more practical way to do pairwise alignments is to use </a:t>
            </a:r>
            <a:r>
              <a:rPr lang="en-US" sz="1200" u="sng" kern="1200" dirty="0" smtClean="0">
                <a:solidFill>
                  <a:schemeClr val="tx1"/>
                </a:solidFill>
                <a:effectLst/>
                <a:latin typeface="Gill Sans" charset="0"/>
                <a:ea typeface="MS PGothic" panose="020B0600070205080204" pitchFamily="34" charset="-128"/>
                <a:cs typeface="ＭＳ Ｐゴシック" charset="0"/>
              </a:rPr>
              <a:t>dynamic programming</a:t>
            </a:r>
            <a:r>
              <a:rPr lang="en-US" sz="1200" kern="1200" dirty="0" smtClean="0">
                <a:solidFill>
                  <a:schemeClr val="tx1"/>
                </a:solidFill>
                <a:effectLst/>
                <a:latin typeface="Gill Sans" charset="0"/>
                <a:ea typeface="MS PGothic" panose="020B0600070205080204" pitchFamily="34" charset="-128"/>
                <a:cs typeface="ＭＳ Ｐゴシック" charset="0"/>
              </a:rPr>
              <a:t>, where an algorithm matches all possible characters and uses a scoring system for matches (i.e. PAM or BLOSUM for proteins; Jukes-Cantor, etc. for nucleotides), mismatches and gaps. Again, this is method used by BLAST to find </a:t>
            </a:r>
            <a:r>
              <a:rPr lang="en-US" sz="1200" kern="1200" dirty="0" err="1" smtClean="0">
                <a:solidFill>
                  <a:schemeClr val="tx1"/>
                </a:solidFill>
                <a:effectLst/>
                <a:latin typeface="Gill Sans" charset="0"/>
                <a:ea typeface="MS PGothic" panose="020B0600070205080204" pitchFamily="34" charset="-128"/>
                <a:cs typeface="ＭＳ Ｐゴシック" charset="0"/>
              </a:rPr>
              <a:t>orthologs</a:t>
            </a:r>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smtClean="0">
              <a:solidFill>
                <a:schemeClr val="tx1"/>
              </a:solidFill>
              <a:effectLst/>
              <a:latin typeface="Gill Sans" charset="0"/>
              <a:ea typeface="MS PGothic" panose="020B0600070205080204" pitchFamily="34" charset="-128"/>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smtClean="0">
              <a:solidFill>
                <a:schemeClr val="tx1"/>
              </a:solidFill>
              <a:effectLst/>
              <a:latin typeface="Gill Sans" charset="0"/>
              <a:ea typeface="MS PGothic" panose="020B0600070205080204" pitchFamily="34" charset="-128"/>
              <a:cs typeface="ＭＳ Ｐゴシック" charset="0"/>
            </a:endParaRPr>
          </a:p>
          <a:p>
            <a:endParaRPr lang="en-US" dirty="0"/>
          </a:p>
        </p:txBody>
      </p:sp>
    </p:spTree>
    <p:extLst>
      <p:ext uri="{BB962C8B-B14F-4D97-AF65-F5344CB8AC3E}">
        <p14:creationId xmlns:p14="http://schemas.microsoft.com/office/powerpoint/2010/main" val="776423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21: </a:t>
            </a:r>
            <a:r>
              <a:rPr lang="en-US" sz="1200" kern="1200" dirty="0" smtClean="0">
                <a:solidFill>
                  <a:schemeClr val="tx1"/>
                </a:solidFill>
                <a:effectLst/>
                <a:latin typeface="Gill Sans" charset="0"/>
                <a:ea typeface="MS PGothic" panose="020B0600070205080204" pitchFamily="34" charset="-128"/>
                <a:cs typeface="ＭＳ Ｐゴシック" charset="0"/>
              </a:rPr>
              <a:t>Multiple-sequence alignments forms the basis of comparative genomics. We can get information about assigning sequences to gene families or to functional domains of proteins. These patterns of similarities can be used to build statistical models and eventually form the basis of phylogenies. </a:t>
            </a:r>
          </a:p>
          <a:p>
            <a:endParaRPr lang="en-US" dirty="0"/>
          </a:p>
        </p:txBody>
      </p:sp>
    </p:spTree>
    <p:extLst>
      <p:ext uri="{BB962C8B-B14F-4D97-AF65-F5344CB8AC3E}">
        <p14:creationId xmlns:p14="http://schemas.microsoft.com/office/powerpoint/2010/main" val="124280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22: </a:t>
            </a:r>
            <a:r>
              <a:rPr lang="en-US" sz="1200" kern="1200" dirty="0" smtClean="0">
                <a:solidFill>
                  <a:schemeClr val="tx1"/>
                </a:solidFill>
                <a:effectLst/>
                <a:latin typeface="Gill Sans" charset="0"/>
                <a:ea typeface="MS PGothic" panose="020B0600070205080204" pitchFamily="34" charset="-128"/>
                <a:cs typeface="ＭＳ Ｐゴシック" charset="0"/>
              </a:rPr>
              <a:t>There are several programs that can be used for multiple sequence alignment – For global alignment programs include T-Coffee, CLUSTAL-W and MUSCLE. For local alignments, we can use the MAFT program. Each of these programs use a different algorithm for making the alignment and we must be aware of our data in terms of sequence similarity and our requirement when picking a software to use. In addition, some programs require more computational time, although they provide robust alignments. For most purposes, we recommend MUSCLE.  This program will be used in the Comparative Genomics exercise that follows this slide deck.  </a:t>
            </a:r>
          </a:p>
          <a:p>
            <a:endParaRPr lang="en-US" dirty="0"/>
          </a:p>
        </p:txBody>
      </p:sp>
    </p:spTree>
    <p:extLst>
      <p:ext uri="{BB962C8B-B14F-4D97-AF65-F5344CB8AC3E}">
        <p14:creationId xmlns:p14="http://schemas.microsoft.com/office/powerpoint/2010/main" val="141551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23:  </a:t>
            </a:r>
            <a:r>
              <a:rPr lang="en-US" sz="1200" kern="1200" dirty="0" smtClean="0">
                <a:solidFill>
                  <a:schemeClr val="tx1"/>
                </a:solidFill>
                <a:effectLst/>
                <a:latin typeface="Gill Sans" charset="0"/>
                <a:ea typeface="MS PGothic" panose="020B0600070205080204" pitchFamily="34" charset="-128"/>
                <a:cs typeface="ＭＳ Ｐゴシック" charset="0"/>
              </a:rPr>
              <a:t>In summary, this slide deck covers the differences between local and global alignments, and pairwise and multiple sequence alignments. We also covered different scoring matrices that are used for nucleotide and protein sequence comparisons. Now we will do an exercise using a multiple alignment tool (MUSCLE) to make comparisons between different protein sequences. </a:t>
            </a:r>
          </a:p>
          <a:p>
            <a:endParaRPr lang="en-US" dirty="0" smtClean="0"/>
          </a:p>
          <a:p>
            <a:r>
              <a:rPr lang="en-US" dirty="0" smtClean="0"/>
              <a:t>Please do the Comparative Genomics Exercise</a:t>
            </a:r>
            <a:r>
              <a:rPr lang="en-US" baseline="0" dirty="0" smtClean="0"/>
              <a:t> before continuing. </a:t>
            </a:r>
          </a:p>
          <a:p>
            <a:endParaRPr lang="en-US" baseline="0" dirty="0" smtClean="0"/>
          </a:p>
          <a:p>
            <a:r>
              <a:rPr lang="en-US" baseline="0" dirty="0" smtClean="0"/>
              <a:t>The next slide deck in the series is Part V – </a:t>
            </a:r>
            <a:r>
              <a:rPr lang="en-US" baseline="0" dirty="0" err="1" smtClean="0"/>
              <a:t>Phylogenetics</a:t>
            </a:r>
            <a:r>
              <a:rPr lang="en-US" baseline="0" dirty="0" smtClean="0"/>
              <a:t> </a:t>
            </a:r>
            <a:endParaRPr lang="en-US" dirty="0"/>
          </a:p>
        </p:txBody>
      </p:sp>
    </p:spTree>
    <p:extLst>
      <p:ext uri="{BB962C8B-B14F-4D97-AF65-F5344CB8AC3E}">
        <p14:creationId xmlns:p14="http://schemas.microsoft.com/office/powerpoint/2010/main" val="76205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3: </a:t>
            </a:r>
            <a:r>
              <a:rPr lang="en-US" sz="1200" kern="1200" dirty="0" smtClean="0">
                <a:solidFill>
                  <a:schemeClr val="tx1"/>
                </a:solidFill>
                <a:effectLst/>
                <a:latin typeface="Gill Sans" charset="0"/>
                <a:ea typeface="MS PGothic" panose="020B0600070205080204" pitchFamily="34" charset="-128"/>
                <a:cs typeface="ＭＳ Ｐゴシック" charset="0"/>
              </a:rPr>
              <a:t>Before the advent of sequencing technologies, organisms were classified based on morphological characteristics. Genome sequences now make it possible to create more accurate classifications based on molecular information.</a:t>
            </a:r>
          </a:p>
          <a:p>
            <a:endParaRPr lang="en-US" dirty="0"/>
          </a:p>
        </p:txBody>
      </p:sp>
    </p:spTree>
    <p:extLst>
      <p:ext uri="{BB962C8B-B14F-4D97-AF65-F5344CB8AC3E}">
        <p14:creationId xmlns:p14="http://schemas.microsoft.com/office/powerpoint/2010/main" val="17821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solidFill>
            <a:srgbClr val="FFFFFF"/>
          </a:solidFill>
          <a:ln/>
        </p:spPr>
      </p:sp>
      <p:sp>
        <p:nvSpPr>
          <p:cNvPr id="13314" name="Rectangle 2"/>
          <p:cNvSpPr>
            <a:spLocks noGrp="1" noChangeArrowheads="1"/>
          </p:cNvSpPr>
          <p:nvPr>
            <p:ph type="body" idx="1"/>
          </p:nvPr>
        </p:nvSpPr>
        <p:spPr>
          <a:ln/>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4:  </a:t>
            </a:r>
            <a:r>
              <a:rPr lang="en-US" sz="1200" kern="1200" dirty="0" smtClean="0">
                <a:solidFill>
                  <a:schemeClr val="tx1"/>
                </a:solidFill>
                <a:effectLst/>
                <a:latin typeface="Gill Sans" charset="0"/>
                <a:ea typeface="MS PGothic" panose="020B0600070205080204" pitchFamily="34" charset="-128"/>
                <a:cs typeface="ＭＳ Ｐゴシック" charset="0"/>
              </a:rPr>
              <a:t>The first question to ask then is how to compare different genes or genomes or proteins?</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p>
          <a:p>
            <a:r>
              <a:rPr lang="en-US" sz="1200" kern="1200" dirty="0" smtClean="0">
                <a:solidFill>
                  <a:schemeClr val="tx1"/>
                </a:solidFill>
                <a:effectLst/>
                <a:latin typeface="Gill Sans" charset="0"/>
                <a:ea typeface="MS PGothic" panose="020B0600070205080204" pitchFamily="34" charset="-128"/>
                <a:cs typeface="ＭＳ Ｐゴシック" charset="0"/>
              </a:rPr>
              <a:t>The top of the slide shows two protein sequences aligned with each other. Identical amino acids at the same position are highlighted by an asterisk (*) symbol. In this representation, amino acids that are not identical but share similar properties are represented by a colon (:) In places where there are non-identical amino acids which are not in the same chemical/physical properties family, there is no symbol or a gap (-).  Not all representation schemes show the same symbols, but it’s usually easy to figure out by inspection.  </a:t>
            </a:r>
          </a:p>
          <a:p>
            <a:pPr eaLnBrk="1" hangingPunct="1">
              <a:defRPr/>
            </a:pPr>
            <a:endParaRPr lang="en-US" sz="1600" dirty="0">
              <a:latin typeface="Helvetica" charset="0"/>
              <a:ea typeface="ＭＳ Ｐゴシック" charset="0"/>
              <a:cs typeface="Helvetica" charset="0"/>
              <a:sym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a:solidFill>
            <a:srgbClr val="FFFFFF"/>
          </a:solidFill>
          <a:ln/>
        </p:spPr>
      </p:sp>
      <p:sp>
        <p:nvSpPr>
          <p:cNvPr id="15362"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5:  </a:t>
            </a:r>
            <a:r>
              <a:rPr lang="en-US" sz="1200" kern="1200" dirty="0" smtClean="0">
                <a:solidFill>
                  <a:schemeClr val="tx1"/>
                </a:solidFill>
                <a:effectLst/>
                <a:latin typeface="Gill Sans" charset="0"/>
                <a:ea typeface="MS PGothic" panose="020B0600070205080204" pitchFamily="34" charset="-128"/>
                <a:cs typeface="ＭＳ Ｐゴシック" charset="0"/>
              </a:rPr>
              <a:t>We can talk about two kinds of alignments: In this slide, we’re defining </a:t>
            </a:r>
            <a:r>
              <a:rPr lang="en-US" sz="1200" b="1" kern="1200" dirty="0" smtClean="0">
                <a:solidFill>
                  <a:schemeClr val="tx1"/>
                </a:solidFill>
                <a:effectLst/>
                <a:latin typeface="Gill Sans" charset="0"/>
                <a:ea typeface="MS PGothic" panose="020B0600070205080204" pitchFamily="34" charset="-128"/>
                <a:cs typeface="ＭＳ Ｐゴシック" charset="0"/>
              </a:rPr>
              <a:t>Global Alignment</a:t>
            </a:r>
            <a:r>
              <a:rPr lang="en-US" sz="1200" kern="1200" dirty="0" smtClean="0">
                <a:solidFill>
                  <a:schemeClr val="tx1"/>
                </a:solidFill>
                <a:effectLst/>
                <a:latin typeface="Gill Sans" charset="0"/>
                <a:ea typeface="MS PGothic" panose="020B0600070205080204" pitchFamily="34" charset="-128"/>
                <a:cs typeface="ＭＳ Ｐゴシック" charset="0"/>
              </a:rPr>
              <a:t> which is spread across the length of the sequence to include as many matches as possible. This method is used in cases where we know the two sequences come from organisms that are closely related and the sequences are of about equal </a:t>
            </a:r>
            <a:r>
              <a:rPr lang="en-US" sz="1200" kern="1200" dirty="0" smtClean="0">
                <a:solidFill>
                  <a:schemeClr val="tx1"/>
                </a:solidFill>
                <a:effectLst/>
                <a:latin typeface="Gill Sans" charset="0"/>
                <a:ea typeface="MS PGothic" panose="020B0600070205080204" pitchFamily="34" charset="-128"/>
                <a:cs typeface="ＭＳ Ｐゴシック" charset="0"/>
              </a:rPr>
              <a:t>length.  This</a:t>
            </a:r>
            <a:r>
              <a:rPr lang="en-US" sz="1200" kern="1200" baseline="0" dirty="0" smtClean="0">
                <a:solidFill>
                  <a:schemeClr val="tx1"/>
                </a:solidFill>
                <a:effectLst/>
                <a:latin typeface="Gill Sans" charset="0"/>
                <a:ea typeface="MS PGothic" panose="020B0600070205080204" pitchFamily="34" charset="-128"/>
                <a:cs typeface="ＭＳ Ｐゴシック" charset="0"/>
              </a:rPr>
              <a:t> is based on the Needleman-</a:t>
            </a:r>
            <a:r>
              <a:rPr lang="en-US" sz="1200" kern="1200" baseline="0" dirty="0" err="1" smtClean="0">
                <a:solidFill>
                  <a:schemeClr val="tx1"/>
                </a:solidFill>
                <a:effectLst/>
                <a:latin typeface="Gill Sans" charset="0"/>
                <a:ea typeface="MS PGothic" panose="020B0600070205080204" pitchFamily="34" charset="-128"/>
                <a:cs typeface="ＭＳ Ｐゴシック" charset="0"/>
              </a:rPr>
              <a:t>Wunsch</a:t>
            </a:r>
            <a:r>
              <a:rPr lang="en-US" sz="1200" kern="1200" baseline="0" dirty="0" smtClean="0">
                <a:solidFill>
                  <a:schemeClr val="tx1"/>
                </a:solidFill>
                <a:effectLst/>
                <a:latin typeface="Gill Sans" charset="0"/>
                <a:ea typeface="MS PGothic" panose="020B0600070205080204" pitchFamily="34" charset="-128"/>
                <a:cs typeface="ＭＳ Ｐゴシック" charset="0"/>
              </a:rPr>
              <a:t> algorithm.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pPr eaLnBrk="1" hangingPunct="1">
              <a:defRPr/>
            </a:pPr>
            <a:endParaRPr lang="en-US" sz="1600" dirty="0">
              <a:latin typeface="Helvetica" charset="0"/>
              <a:ea typeface="ＭＳ Ｐゴシック" charset="0"/>
              <a:cs typeface="Helvetica" charset="0"/>
              <a:sym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a:solidFill>
            <a:srgbClr val="FFFFFF"/>
          </a:solidFill>
          <a:ln/>
        </p:spPr>
      </p:sp>
      <p:sp>
        <p:nvSpPr>
          <p:cNvPr id="17410" name="Rectangle 2"/>
          <p:cNvSpPr>
            <a:spLocks noGrp="1" noChangeArrowheads="1"/>
          </p:cNvSpPr>
          <p:nvPr>
            <p:ph type="body" idx="1"/>
          </p:nvPr>
        </p:nvSpPr>
        <p:spPr>
          <a:ln/>
        </p:spPr>
        <p:txBody>
          <a:bodyPr/>
          <a:lstStyle/>
          <a:p>
            <a:r>
              <a:rPr lang="en-US" sz="1200" b="1" kern="1200" dirty="0" smtClean="0">
                <a:solidFill>
                  <a:schemeClr val="tx1"/>
                </a:solidFill>
                <a:effectLst/>
                <a:latin typeface="Gill Sans" charset="0"/>
                <a:ea typeface="MS PGothic" panose="020B0600070205080204" pitchFamily="34" charset="-128"/>
                <a:cs typeface="ＭＳ Ｐゴシック" charset="0"/>
              </a:rPr>
              <a:t>Slide 6:  </a:t>
            </a:r>
            <a:r>
              <a:rPr lang="en-US" sz="1200" kern="1200" dirty="0" smtClean="0">
                <a:solidFill>
                  <a:schemeClr val="tx1"/>
                </a:solidFill>
                <a:effectLst/>
                <a:latin typeface="Gill Sans" charset="0"/>
                <a:ea typeface="MS PGothic" panose="020B0600070205080204" pitchFamily="34" charset="-128"/>
                <a:cs typeface="ＭＳ Ｐゴシック" charset="0"/>
              </a:rPr>
              <a:t>The second kind of alignment is </a:t>
            </a:r>
            <a:r>
              <a:rPr lang="en-US" sz="1200" b="1" kern="1200" dirty="0" smtClean="0">
                <a:solidFill>
                  <a:schemeClr val="tx1"/>
                </a:solidFill>
                <a:effectLst/>
                <a:latin typeface="Gill Sans" charset="0"/>
                <a:ea typeface="MS PGothic" panose="020B0600070205080204" pitchFamily="34" charset="-128"/>
                <a:cs typeface="ＭＳ Ｐゴシック" charset="0"/>
              </a:rPr>
              <a:t>Local Alignment.</a:t>
            </a:r>
            <a:r>
              <a:rPr lang="en-US" sz="1200" kern="1200" dirty="0" smtClean="0">
                <a:solidFill>
                  <a:schemeClr val="tx1"/>
                </a:solidFill>
                <a:effectLst/>
                <a:latin typeface="Gill Sans" charset="0"/>
                <a:ea typeface="MS PGothic" panose="020B0600070205080204" pitchFamily="34" charset="-128"/>
                <a:cs typeface="ＭＳ Ｐゴシック" charset="0"/>
              </a:rPr>
              <a:t> These are confined to small regions of strong similarity between two sequences. These are useful to look at sequences which are distantly related but may still have a small region of conserved DNA or protein domains. This algorithm is based on the Smith-Waterman algorithm and forms the basis of the BLAST search tool.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a:t>
            </a:r>
            <a:r>
              <a:rPr lang="en-US" sz="1200" b="0" kern="1200" dirty="0" smtClean="0">
                <a:solidFill>
                  <a:schemeClr val="tx1"/>
                </a:solidFill>
                <a:effectLst/>
                <a:latin typeface="Gill Sans" charset="0"/>
                <a:ea typeface="MS PGothic" panose="020B0600070205080204" pitchFamily="34" charset="-128"/>
                <a:cs typeface="ＭＳ Ｐゴシック" charset="0"/>
              </a:rPr>
              <a:t> 7:  </a:t>
            </a:r>
            <a:r>
              <a:rPr lang="en-US" sz="1200" kern="1200" dirty="0" smtClean="0">
                <a:solidFill>
                  <a:schemeClr val="tx1"/>
                </a:solidFill>
                <a:effectLst/>
                <a:latin typeface="Gill Sans" charset="0"/>
                <a:ea typeface="MS PGothic" panose="020B0600070205080204" pitchFamily="34" charset="-128"/>
                <a:cs typeface="ＭＳ Ｐゴシック" charset="0"/>
              </a:rPr>
              <a:t>How do we know when an alignment is good?  In this example, we can easily see by eye which alignment has more matches (Hint: It’s alignment I). But if we want a quantitative measure we need some kind of scoring system. The scoring system is a set of rules used to evaluate sequence alignments. </a:t>
            </a:r>
          </a:p>
          <a:p>
            <a:endParaRPr lang="en-US" dirty="0"/>
          </a:p>
        </p:txBody>
      </p:sp>
    </p:spTree>
    <p:extLst>
      <p:ext uri="{BB962C8B-B14F-4D97-AF65-F5344CB8AC3E}">
        <p14:creationId xmlns:p14="http://schemas.microsoft.com/office/powerpoint/2010/main" val="187068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8: </a:t>
            </a:r>
            <a:r>
              <a:rPr lang="en-US" sz="1200" kern="1200" dirty="0" smtClean="0">
                <a:solidFill>
                  <a:schemeClr val="tx1"/>
                </a:solidFill>
                <a:effectLst/>
                <a:latin typeface="Gill Sans" charset="0"/>
                <a:ea typeface="MS PGothic" panose="020B0600070205080204" pitchFamily="34" charset="-128"/>
                <a:cs typeface="ＭＳ Ｐゴシック" charset="0"/>
              </a:rPr>
              <a:t>Definition of a scoring system – developed for understanding the likelihood by which one character state (meaning a nucleotide or an amino acid) will be changed to another character state over time. We’ll first talk about scoring systems for </a:t>
            </a:r>
            <a:r>
              <a:rPr lang="en-US" sz="1200" kern="1200" dirty="0" smtClean="0">
                <a:solidFill>
                  <a:schemeClr val="tx1"/>
                </a:solidFill>
                <a:effectLst/>
                <a:latin typeface="Gill Sans" charset="0"/>
                <a:ea typeface="MS PGothic" panose="020B0600070205080204" pitchFamily="34" charset="-128"/>
                <a:cs typeface="ＭＳ Ｐゴシック" charset="0"/>
              </a:rPr>
              <a:t>nucleotides and then for proteins.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endParaRPr lang="en-US" dirty="0"/>
          </a:p>
        </p:txBody>
      </p:sp>
    </p:spTree>
    <p:extLst>
      <p:ext uri="{BB962C8B-B14F-4D97-AF65-F5344CB8AC3E}">
        <p14:creationId xmlns:p14="http://schemas.microsoft.com/office/powerpoint/2010/main" val="1944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5" name="Rectangle 1"/>
          <p:cNvSpPr>
            <a:spLocks noGrp="1" noRot="1" noChangeAspect="1" noChangeArrowheads="1" noTextEdit="1"/>
          </p:cNvSpPr>
          <p:nvPr>
            <p:ph type="sldImg"/>
          </p:nvPr>
        </p:nvSpPr>
        <p:spPr>
          <a:solidFill>
            <a:srgbClr val="FFFFFF"/>
          </a:solidFill>
          <a:ln/>
        </p:spPr>
      </p:sp>
      <p:sp>
        <p:nvSpPr>
          <p:cNvPr id="886786"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a:t>
            </a:r>
            <a:r>
              <a:rPr lang="en-US" sz="1200" b="1" kern="1200" dirty="0" smtClean="0">
                <a:solidFill>
                  <a:schemeClr val="tx1"/>
                </a:solidFill>
                <a:effectLst/>
                <a:latin typeface="Gill Sans" charset="0"/>
                <a:ea typeface="MS PGothic" panose="020B0600070205080204" pitchFamily="34" charset="-128"/>
                <a:cs typeface="ＭＳ Ｐゴシック" charset="0"/>
              </a:rPr>
              <a:t>9: </a:t>
            </a:r>
            <a:r>
              <a:rPr lang="en-US" sz="1200" kern="1200" dirty="0" smtClean="0">
                <a:solidFill>
                  <a:schemeClr val="tx1"/>
                </a:solidFill>
                <a:effectLst/>
                <a:latin typeface="Gill Sans" charset="0"/>
                <a:ea typeface="MS PGothic" panose="020B0600070205080204" pitchFamily="34" charset="-128"/>
                <a:cs typeface="ＭＳ Ｐゴシック" charset="0"/>
              </a:rPr>
              <a:t>One of the simplest models of substitution is the Jukes-Cantor model, which assumes that all nucleotide substitutions occur with equal probabilities. These are represented by similar sized arrows and similar sized circles.</a:t>
            </a:r>
          </a:p>
          <a:p>
            <a:pPr eaLnBrk="1" hangingPunct="1"/>
            <a:endParaRPr lang="en-US" altLang="en-US" sz="1600" dirty="0">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106152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05CEF6CA-AADD-4A29-9216-F40B1565ED26}" type="slidenum">
              <a:rPr lang="en-US" altLang="en-US"/>
              <a:pPr/>
              <a:t>‹#›</a:t>
            </a:fld>
            <a:endParaRPr lang="en-US" altLang="en-US"/>
          </a:p>
        </p:txBody>
      </p:sp>
    </p:spTree>
    <p:extLst>
      <p:ext uri="{BB962C8B-B14F-4D97-AF65-F5344CB8AC3E}">
        <p14:creationId xmlns:p14="http://schemas.microsoft.com/office/powerpoint/2010/main" val="351369170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8D3AF82-9C16-4ABA-B898-D95A7B4E3BCE}" type="slidenum">
              <a:rPr lang="en-US" altLang="en-US"/>
              <a:pPr/>
              <a:t>‹#›</a:t>
            </a:fld>
            <a:endParaRPr lang="en-US" altLang="en-US"/>
          </a:p>
        </p:txBody>
      </p:sp>
    </p:spTree>
    <p:extLst>
      <p:ext uri="{BB962C8B-B14F-4D97-AF65-F5344CB8AC3E}">
        <p14:creationId xmlns:p14="http://schemas.microsoft.com/office/powerpoint/2010/main" val="185640306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650" y="6499225"/>
            <a:ext cx="2762250" cy="256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7900" y="6499225"/>
            <a:ext cx="8134350" cy="256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E28A9E4-4A3E-4D08-9362-1BF37E047A4C}" type="slidenum">
              <a:rPr lang="en-US" altLang="en-US"/>
              <a:pPr/>
              <a:t>‹#›</a:t>
            </a:fld>
            <a:endParaRPr lang="en-US" altLang="en-US"/>
          </a:p>
        </p:txBody>
      </p:sp>
    </p:spTree>
    <p:extLst>
      <p:ext uri="{BB962C8B-B14F-4D97-AF65-F5344CB8AC3E}">
        <p14:creationId xmlns:p14="http://schemas.microsoft.com/office/powerpoint/2010/main" val="205235702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22DA1084-C391-40E2-81E8-4F2020EA3330}" type="slidenum">
              <a:rPr lang="en-US" altLang="en-US"/>
              <a:pPr/>
              <a:t>‹#›</a:t>
            </a:fld>
            <a:endParaRPr lang="en-US" altLang="en-US"/>
          </a:p>
        </p:txBody>
      </p:sp>
    </p:spTree>
    <p:extLst>
      <p:ext uri="{BB962C8B-B14F-4D97-AF65-F5344CB8AC3E}">
        <p14:creationId xmlns:p14="http://schemas.microsoft.com/office/powerpoint/2010/main" val="385553706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0C05207-D02B-412C-AA13-CDF92C492406}" type="slidenum">
              <a:rPr lang="en-US" altLang="en-US"/>
              <a:pPr/>
              <a:t>‹#›</a:t>
            </a:fld>
            <a:endParaRPr lang="en-US" altLang="en-US"/>
          </a:p>
        </p:txBody>
      </p:sp>
    </p:spTree>
    <p:extLst>
      <p:ext uri="{BB962C8B-B14F-4D97-AF65-F5344CB8AC3E}">
        <p14:creationId xmlns:p14="http://schemas.microsoft.com/office/powerpoint/2010/main" val="420617443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B2066242-8B5B-4E1F-961A-16E50705635E}" type="slidenum">
              <a:rPr lang="en-US" altLang="en-US"/>
              <a:pPr/>
              <a:t>‹#›</a:t>
            </a:fld>
            <a:endParaRPr lang="en-US" altLang="en-US"/>
          </a:p>
        </p:txBody>
      </p:sp>
    </p:spTree>
    <p:extLst>
      <p:ext uri="{BB962C8B-B14F-4D97-AF65-F5344CB8AC3E}">
        <p14:creationId xmlns:p14="http://schemas.microsoft.com/office/powerpoint/2010/main" val="185636985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04760D7-BEF5-4420-AE90-8B68513D21A4}" type="slidenum">
              <a:rPr lang="en-US" altLang="en-US"/>
              <a:pPr/>
              <a:t>‹#›</a:t>
            </a:fld>
            <a:endParaRPr lang="en-US" altLang="en-US"/>
          </a:p>
        </p:txBody>
      </p:sp>
    </p:spTree>
    <p:extLst>
      <p:ext uri="{BB962C8B-B14F-4D97-AF65-F5344CB8AC3E}">
        <p14:creationId xmlns:p14="http://schemas.microsoft.com/office/powerpoint/2010/main" val="354991207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FCA36DC2-E1D7-4EC4-8F36-C677083C2DAE}" type="slidenum">
              <a:rPr lang="en-US" altLang="en-US"/>
              <a:pPr/>
              <a:t>‹#›</a:t>
            </a:fld>
            <a:endParaRPr lang="en-US" altLang="en-US"/>
          </a:p>
        </p:txBody>
      </p:sp>
    </p:spTree>
    <p:extLst>
      <p:ext uri="{BB962C8B-B14F-4D97-AF65-F5344CB8AC3E}">
        <p14:creationId xmlns:p14="http://schemas.microsoft.com/office/powerpoint/2010/main" val="347645500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8BDCD118-2A33-4432-A1C1-C18ACCA9E176}" type="slidenum">
              <a:rPr lang="en-US" altLang="en-US"/>
              <a:pPr/>
              <a:t>‹#›</a:t>
            </a:fld>
            <a:endParaRPr lang="en-US" altLang="en-US"/>
          </a:p>
        </p:txBody>
      </p:sp>
    </p:spTree>
    <p:extLst>
      <p:ext uri="{BB962C8B-B14F-4D97-AF65-F5344CB8AC3E}">
        <p14:creationId xmlns:p14="http://schemas.microsoft.com/office/powerpoint/2010/main" val="209868754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F0FD22CB-CD68-476A-BE3A-0AB7B10397D4}" type="slidenum">
              <a:rPr lang="en-US" altLang="en-US"/>
              <a:pPr/>
              <a:t>‹#›</a:t>
            </a:fld>
            <a:endParaRPr lang="en-US" altLang="en-US"/>
          </a:p>
        </p:txBody>
      </p:sp>
    </p:spTree>
    <p:extLst>
      <p:ext uri="{BB962C8B-B14F-4D97-AF65-F5344CB8AC3E}">
        <p14:creationId xmlns:p14="http://schemas.microsoft.com/office/powerpoint/2010/main" val="41830178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150C0D6-883C-4D5C-98FC-F51CE0692197}" type="slidenum">
              <a:rPr lang="en-US" altLang="en-US"/>
              <a:pPr/>
              <a:t>‹#›</a:t>
            </a:fld>
            <a:endParaRPr lang="en-US" altLang="en-US"/>
          </a:p>
        </p:txBody>
      </p:sp>
    </p:spTree>
    <p:extLst>
      <p:ext uri="{BB962C8B-B14F-4D97-AF65-F5344CB8AC3E}">
        <p14:creationId xmlns:p14="http://schemas.microsoft.com/office/powerpoint/2010/main" val="241538119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2063989-4E4F-4C21-A68D-663BD7F80916}" type="slidenum">
              <a:rPr lang="en-US" altLang="en-US"/>
              <a:pPr/>
              <a:t>‹#›</a:t>
            </a:fld>
            <a:endParaRPr lang="en-US" altLang="en-US"/>
          </a:p>
        </p:txBody>
      </p:sp>
    </p:spTree>
    <p:extLst>
      <p:ext uri="{BB962C8B-B14F-4D97-AF65-F5344CB8AC3E}">
        <p14:creationId xmlns:p14="http://schemas.microsoft.com/office/powerpoint/2010/main" val="3362765704"/>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96261A3-593E-47E3-A9B8-E9941083A723}" type="slidenum">
              <a:rPr lang="en-US" altLang="en-US"/>
              <a:pPr/>
              <a:t>‹#›</a:t>
            </a:fld>
            <a:endParaRPr lang="en-US" altLang="en-US"/>
          </a:p>
        </p:txBody>
      </p:sp>
    </p:spTree>
    <p:extLst>
      <p:ext uri="{BB962C8B-B14F-4D97-AF65-F5344CB8AC3E}">
        <p14:creationId xmlns:p14="http://schemas.microsoft.com/office/powerpoint/2010/main" val="83009831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227EE9FC-B541-48AC-AEF5-AF2A04247BE4}" type="slidenum">
              <a:rPr lang="en-US" altLang="en-US"/>
              <a:pPr/>
              <a:t>‹#›</a:t>
            </a:fld>
            <a:endParaRPr lang="en-US" altLang="en-US"/>
          </a:p>
        </p:txBody>
      </p:sp>
    </p:spTree>
    <p:extLst>
      <p:ext uri="{BB962C8B-B14F-4D97-AF65-F5344CB8AC3E}">
        <p14:creationId xmlns:p14="http://schemas.microsoft.com/office/powerpoint/2010/main" val="258365804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7F0FF276-975E-4D66-BB52-1124FFC70FFB}" type="slidenum">
              <a:rPr lang="en-US" altLang="en-US"/>
              <a:pPr/>
              <a:t>‹#›</a:t>
            </a:fld>
            <a:endParaRPr lang="en-US" altLang="en-US"/>
          </a:p>
        </p:txBody>
      </p:sp>
    </p:spTree>
    <p:extLst>
      <p:ext uri="{BB962C8B-B14F-4D97-AF65-F5344CB8AC3E}">
        <p14:creationId xmlns:p14="http://schemas.microsoft.com/office/powerpoint/2010/main" val="380417911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F522458E-EA11-4DA7-861C-A3EAA721053F}" type="slidenum">
              <a:rPr lang="en-US" altLang="en-US"/>
              <a:pPr/>
              <a:t>‹#›</a:t>
            </a:fld>
            <a:endParaRPr lang="en-US" altLang="en-US"/>
          </a:p>
        </p:txBody>
      </p:sp>
    </p:spTree>
    <p:extLst>
      <p:ext uri="{BB962C8B-B14F-4D97-AF65-F5344CB8AC3E}">
        <p14:creationId xmlns:p14="http://schemas.microsoft.com/office/powerpoint/2010/main" val="173225997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5580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495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65C1659-C5AE-4EDD-B36B-1CD108F45E37}" type="slidenum">
              <a:rPr lang="en-US" altLang="en-US"/>
              <a:pPr/>
              <a:t>‹#›</a:t>
            </a:fld>
            <a:endParaRPr lang="en-US" altLang="en-US"/>
          </a:p>
        </p:txBody>
      </p:sp>
    </p:spTree>
    <p:extLst>
      <p:ext uri="{BB962C8B-B14F-4D97-AF65-F5344CB8AC3E}">
        <p14:creationId xmlns:p14="http://schemas.microsoft.com/office/powerpoint/2010/main" val="325460612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A85A7E3B-CCC0-4EE2-AAB0-9B46978D7DAE}" type="slidenum">
              <a:rPr lang="en-US" altLang="en-US"/>
              <a:pPr/>
              <a:t>‹#›</a:t>
            </a:fld>
            <a:endParaRPr lang="en-US" altLang="en-US"/>
          </a:p>
        </p:txBody>
      </p:sp>
    </p:spTree>
    <p:extLst>
      <p:ext uri="{BB962C8B-B14F-4D97-AF65-F5344CB8AC3E}">
        <p14:creationId xmlns:p14="http://schemas.microsoft.com/office/powerpoint/2010/main" val="330325872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33B1E2ED-E94C-483F-A93A-8F92D8790AFB}" type="slidenum">
              <a:rPr lang="en-US" altLang="en-US"/>
              <a:pPr/>
              <a:t>‹#›</a:t>
            </a:fld>
            <a:endParaRPr lang="en-US" altLang="en-US"/>
          </a:p>
        </p:txBody>
      </p:sp>
    </p:spTree>
    <p:extLst>
      <p:ext uri="{BB962C8B-B14F-4D97-AF65-F5344CB8AC3E}">
        <p14:creationId xmlns:p14="http://schemas.microsoft.com/office/powerpoint/2010/main" val="116668140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9ABE742D-802F-411C-8E8F-38D5B5548249}" type="slidenum">
              <a:rPr lang="en-US" altLang="en-US"/>
              <a:pPr/>
              <a:t>‹#›</a:t>
            </a:fld>
            <a:endParaRPr lang="en-US" altLang="en-US"/>
          </a:p>
        </p:txBody>
      </p:sp>
    </p:spTree>
    <p:extLst>
      <p:ext uri="{BB962C8B-B14F-4D97-AF65-F5344CB8AC3E}">
        <p14:creationId xmlns:p14="http://schemas.microsoft.com/office/powerpoint/2010/main" val="211433526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8EC13B9-B497-45E0-A78F-D392634D6335}" type="slidenum">
              <a:rPr lang="en-US" altLang="en-US"/>
              <a:pPr/>
              <a:t>‹#›</a:t>
            </a:fld>
            <a:endParaRPr lang="en-US" altLang="en-US"/>
          </a:p>
        </p:txBody>
      </p:sp>
    </p:spTree>
    <p:extLst>
      <p:ext uri="{BB962C8B-B14F-4D97-AF65-F5344CB8AC3E}">
        <p14:creationId xmlns:p14="http://schemas.microsoft.com/office/powerpoint/2010/main" val="105646693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2222A3C-8126-435F-B00C-60481606901A}" type="slidenum">
              <a:rPr lang="en-US" altLang="en-US"/>
              <a:pPr/>
              <a:t>‹#›</a:t>
            </a:fld>
            <a:endParaRPr lang="en-US" altLang="en-US"/>
          </a:p>
        </p:txBody>
      </p:sp>
    </p:spTree>
    <p:extLst>
      <p:ext uri="{BB962C8B-B14F-4D97-AF65-F5344CB8AC3E}">
        <p14:creationId xmlns:p14="http://schemas.microsoft.com/office/powerpoint/2010/main" val="161072994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77900" y="6499225"/>
            <a:ext cx="11049000" cy="102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1955800" y="7842250"/>
            <a:ext cx="91059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102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68C24848-9769-4929-92A2-A4335004DC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hf sldNum="0"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1100"/>
        </a:spcBef>
        <a:spcAft>
          <a:spcPct val="0"/>
        </a:spcAft>
        <a:defRPr sz="4400">
          <a:solidFill>
            <a:srgbClr val="878787"/>
          </a:solidFill>
          <a:latin typeface="+mn-lt"/>
          <a:ea typeface="+mn-ea"/>
          <a:cs typeface="+mn-cs"/>
          <a:sym typeface="Lucida Grande" charset="0"/>
        </a:defRPr>
      </a:lvl1pPr>
      <a:lvl2pPr marL="609600" indent="-152400" algn="ctr" rtl="0" eaLnBrk="0" fontAlgn="base" hangingPunct="0">
        <a:spcBef>
          <a:spcPts val="1000"/>
        </a:spcBef>
        <a:spcAft>
          <a:spcPct val="0"/>
        </a:spcAft>
        <a:defRPr sz="3800">
          <a:solidFill>
            <a:srgbClr val="878787"/>
          </a:solidFill>
          <a:latin typeface="+mn-lt"/>
          <a:ea typeface="+mn-ea"/>
          <a:cs typeface="+mn-cs"/>
          <a:sym typeface="Lucida Grande" charset="0"/>
        </a:defRPr>
      </a:lvl2pPr>
      <a:lvl3pPr marL="1257300" indent="-342900" algn="ctr" rtl="0" eaLnBrk="0" fontAlgn="base" hangingPunct="0">
        <a:spcBef>
          <a:spcPts val="800"/>
        </a:spcBef>
        <a:spcAft>
          <a:spcPct val="0"/>
        </a:spcAft>
        <a:defRPr sz="3400">
          <a:solidFill>
            <a:srgbClr val="878787"/>
          </a:solidFill>
          <a:latin typeface="+mn-lt"/>
          <a:ea typeface="+mn-ea"/>
          <a:cs typeface="+mn-cs"/>
          <a:sym typeface="Lucida Grande" charset="0"/>
        </a:defRPr>
      </a:lvl3pPr>
      <a:lvl4pPr marL="1917700" indent="-546100" algn="ctr" rtl="0" eaLnBrk="0" fontAlgn="base" hangingPunct="0">
        <a:spcBef>
          <a:spcPts val="700"/>
        </a:spcBef>
        <a:spcAft>
          <a:spcPct val="0"/>
        </a:spcAft>
        <a:defRPr sz="2800">
          <a:solidFill>
            <a:srgbClr val="878787"/>
          </a:solidFill>
          <a:latin typeface="+mn-lt"/>
          <a:ea typeface="+mn-ea"/>
          <a:cs typeface="+mn-cs"/>
          <a:sym typeface="Lucida Grande" charset="0"/>
        </a:defRPr>
      </a:lvl4pPr>
      <a:lvl5pPr marL="2565400" indent="-736600" algn="ctr" rtl="0" eaLnBrk="0" fontAlgn="base" hangingPunct="0">
        <a:spcBef>
          <a:spcPts val="700"/>
        </a:spcBef>
        <a:spcAft>
          <a:spcPct val="0"/>
        </a:spcAft>
        <a:defRPr sz="2800">
          <a:solidFill>
            <a:srgbClr val="878787"/>
          </a:solidFill>
          <a:latin typeface="+mn-lt"/>
          <a:ea typeface="+mn-ea"/>
          <a:cs typeface="+mn-cs"/>
          <a:sym typeface="Lucida Grande" charset="0"/>
        </a:defRPr>
      </a:lvl5pPr>
      <a:lvl6pPr marL="3022600" algn="ctr" rtl="0" fontAlgn="base">
        <a:spcBef>
          <a:spcPts val="700"/>
        </a:spcBef>
        <a:spcAft>
          <a:spcPct val="0"/>
        </a:spcAft>
        <a:defRPr sz="2800">
          <a:solidFill>
            <a:srgbClr val="878787"/>
          </a:solidFill>
          <a:latin typeface="+mn-lt"/>
          <a:ea typeface="+mn-ea"/>
          <a:cs typeface="+mn-cs"/>
          <a:sym typeface="Lucida Grande" charset="0"/>
        </a:defRPr>
      </a:lvl6pPr>
      <a:lvl7pPr marL="3479800" algn="ctr" rtl="0" fontAlgn="base">
        <a:spcBef>
          <a:spcPts val="700"/>
        </a:spcBef>
        <a:spcAft>
          <a:spcPct val="0"/>
        </a:spcAft>
        <a:defRPr sz="2800">
          <a:solidFill>
            <a:srgbClr val="878787"/>
          </a:solidFill>
          <a:latin typeface="+mn-lt"/>
          <a:ea typeface="+mn-ea"/>
          <a:cs typeface="+mn-cs"/>
          <a:sym typeface="Lucida Grande" charset="0"/>
        </a:defRPr>
      </a:lvl7pPr>
      <a:lvl8pPr marL="3937000" algn="ctr" rtl="0" fontAlgn="base">
        <a:spcBef>
          <a:spcPts val="700"/>
        </a:spcBef>
        <a:spcAft>
          <a:spcPct val="0"/>
        </a:spcAft>
        <a:defRPr sz="2800">
          <a:solidFill>
            <a:srgbClr val="878787"/>
          </a:solidFill>
          <a:latin typeface="+mn-lt"/>
          <a:ea typeface="+mn-ea"/>
          <a:cs typeface="+mn-cs"/>
          <a:sym typeface="Lucida Grande" charset="0"/>
        </a:defRPr>
      </a:lvl8pPr>
      <a:lvl9pPr marL="4394200" algn="ctr" rtl="0" fontAlgn="base">
        <a:spcBef>
          <a:spcPts val="700"/>
        </a:spcBef>
        <a:spcAft>
          <a:spcPct val="0"/>
        </a:spcAft>
        <a:defRPr sz="28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47700" y="390525"/>
            <a:ext cx="11709400" cy="133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2050" name="Rectangle 2"/>
          <p:cNvSpPr>
            <a:spLocks noGrp="1" noChangeArrowheads="1"/>
          </p:cNvSpPr>
          <p:nvPr>
            <p:ph type="body" idx="1"/>
          </p:nvPr>
        </p:nvSpPr>
        <p:spPr bwMode="auto">
          <a:xfrm>
            <a:off x="647700" y="2273300"/>
            <a:ext cx="11709400" cy="643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05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699B78CC-6223-45EF-9DA5-449037DCC1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hf sldNum="0"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www.ncbi.nlm.nih.gov/pubmed/?term=Kimura+M.+(1980).+J.+Mol.+Evol.+16:+111" TargetMode="External"/><Relationship Id="rId6" Type="http://schemas.openxmlformats.org/officeDocument/2006/relationships/hyperlink" Target="http://www.nature.com/nrg/journal/v13/n5/full/nrg3186.html"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www.ncbi.nlm.nih.gov/pubmed/?term=Kimura+M.+(1980).+J.+Mol.+Evol.+16:+111" TargetMode="External"/><Relationship Id="rId6" Type="http://schemas.openxmlformats.org/officeDocument/2006/relationships/hyperlink" Target="http://www.ncbi.nlm.nih.gov/pubmed/?term=Hasegawa+M,+et+al.+(1985).+J.+Mol.+Evol.+22:+160" TargetMode="External"/><Relationship Id="rId7" Type="http://schemas.openxmlformats.org/officeDocument/2006/relationships/hyperlink" Target="http://www.nature.com/nrg/journal/v13/n5/full/nrg3186.html"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pnas.org/content/89/22/10915.abstract"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pubmed/?term=Gibbs+AJ,+et+al.+(1970).The+FEBS+Journal.+16:+1"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pubmed/?term=Gibbs+AJ,+et+al.+(1970).The+FEBS+Journal.+16:+1"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ar.oxfordjournals.org/content/32/5/1792.long" TargetMode="External"/><Relationship Id="rId5" Type="http://schemas.openxmlformats.org/officeDocument/2006/relationships/hyperlink" Target="http://www.sciencedirect.com/science/article/pii/S0022283600940427"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mic.sgmjournals.org/content/151/7/2125.full"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sciencedirect.com/science/article/pii/0022283670900574"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sciencedirect.com/science/article/pii/0022283681900875"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www.pnas.org/content/89/22/10915.abstract"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www.nature.com/nrg/journal/v13/n5/full/nrg3186.html"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pPr eaLnBrk="1" hangingPunct="1">
              <a:defRPr/>
            </a:pPr>
            <a:r>
              <a:rPr lang="en-US" sz="5600" b="1" dirty="0"/>
              <a:t>Comparative Genomics</a:t>
            </a:r>
            <a:endParaRPr lang="en-US" sz="5600" b="1" dirty="0">
              <a:ea typeface="ヒラギノ角ゴ ProN W6" charset="0"/>
              <a:cs typeface="ヒラギノ角ゴ ProN W6" charset="0"/>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87810" name="Rectangle 3"/>
          <p:cNvSpPr>
            <a:spLocks noGrp="1" noChangeArrowheads="1"/>
          </p:cNvSpPr>
          <p:nvPr>
            <p:ph type="title"/>
          </p:nvPr>
        </p:nvSpPr>
        <p:spPr>
          <a:xfrm>
            <a:off x="2311400" y="742950"/>
            <a:ext cx="8369300" cy="711200"/>
          </a:xfrm>
        </p:spPr>
        <p:txBody>
          <a:bodyPr lIns="50800" tIns="50800" rIns="50800" bIns="50800"/>
          <a:lstStyle/>
          <a:p>
            <a:pPr eaLnBrk="1" hangingPunct="1"/>
            <a:r>
              <a:rPr lang="en-US" altLang="en-US" sz="4200" b="1">
                <a:solidFill>
                  <a:srgbClr val="008080"/>
                </a:solidFill>
                <a:latin typeface="Calibri Bold" panose="020F0702030404030204" pitchFamily="34" charset="0"/>
                <a:sym typeface="Calibri Bold" panose="020F0702030404030204" pitchFamily="34" charset="0"/>
              </a:rPr>
              <a:t>Different Models of Substitution </a:t>
            </a:r>
            <a:endParaRPr lang="en-US" altLang="en-US" sz="4200" b="1" baseline="3200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878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1943100"/>
            <a:ext cx="84709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7812" name="Rectangle 5"/>
          <p:cNvSpPr>
            <a:spLocks/>
          </p:cNvSpPr>
          <p:nvPr/>
        </p:nvSpPr>
        <p:spPr bwMode="auto">
          <a:xfrm>
            <a:off x="2032000" y="5461000"/>
            <a:ext cx="1032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dirty="0">
                <a:latin typeface="Calibri" panose="020F0502020204030204" pitchFamily="34" charset="0"/>
                <a:ea typeface="MS PGothic" panose="020B0600070205080204" pitchFamily="34" charset="-128"/>
                <a:sym typeface="Calibri" panose="020F0502020204030204" pitchFamily="34" charset="0"/>
              </a:rPr>
              <a:t>Jukes-Cantor, 1969 (JC69): assumes substitutions occur with equal probabilities </a:t>
            </a:r>
            <a:r>
              <a:rPr lang="en-US" altLang="en-US" sz="2400" baseline="32000" dirty="0">
                <a:latin typeface="Calibri" panose="020F0502020204030204" pitchFamily="34" charset="0"/>
                <a:ea typeface="MS PGothic" panose="020B0600070205080204" pitchFamily="34" charset="-128"/>
                <a:sym typeface="Calibri" panose="020F0502020204030204" pitchFamily="34" charset="0"/>
              </a:rPr>
              <a:t>1</a:t>
            </a:r>
          </a:p>
        </p:txBody>
      </p:sp>
      <p:sp>
        <p:nvSpPr>
          <p:cNvPr id="887813" name="Rectangle 7"/>
          <p:cNvSpPr>
            <a:spLocks/>
          </p:cNvSpPr>
          <p:nvPr/>
        </p:nvSpPr>
        <p:spPr bwMode="auto">
          <a:xfrm>
            <a:off x="3949700" y="7639050"/>
            <a:ext cx="5092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1</a:t>
            </a:r>
            <a:r>
              <a:rPr lang="en-US" altLang="en-US" sz="1800">
                <a:latin typeface="Calibri" panose="020F0502020204030204" pitchFamily="34" charset="0"/>
                <a:ea typeface="MS PGothic" panose="020B0600070205080204" pitchFamily="34" charset="-128"/>
                <a:sym typeface="Calibri" panose="020F0502020204030204" pitchFamily="34" charset="0"/>
              </a:rPr>
              <a:t> Jukes TH, et al. (1969).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Mammalian Protein Metab. </a:t>
            </a:r>
            <a:r>
              <a:rPr lang="en-US" altLang="en-US" sz="1800">
                <a:latin typeface="Calibri" panose="020F0502020204030204" pitchFamily="34" charset="0"/>
                <a:ea typeface="MS PGothic" panose="020B0600070205080204" pitchFamily="34" charset="-128"/>
                <a:sym typeface="Calibri" panose="020F0502020204030204" pitchFamily="34" charset="0"/>
              </a:rPr>
              <a:t>Academic Press, NY.</a:t>
            </a: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2</a:t>
            </a:r>
            <a:r>
              <a:rPr lang="en-US" altLang="en-US" sz="1800">
                <a:latin typeface="Calibri" panose="020F0502020204030204" pitchFamily="34" charset="0"/>
                <a:ea typeface="MS PGothic" panose="020B0600070205080204" pitchFamily="34" charset="-128"/>
                <a:sym typeface="Calibri" panose="020F0502020204030204" pitchFamily="34" charset="0"/>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Kimura M. (1980)</a:t>
            </a:r>
            <a:r>
              <a:rPr lang="en-US" altLang="en-US" sz="1800" i="1"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5"/>
              </a:rPr>
              <a:t>J. Mol. Evol</a:t>
            </a:r>
            <a:r>
              <a:rPr lang="en-US" altLang="en-US" sz="1800" u="sng">
                <a:latin typeface="Calibri Italic" panose="020F05020202040A0204" pitchFamily="34" charset="0"/>
                <a:ea typeface="MS PGothic" panose="020B0600070205080204" pitchFamily="34" charset="-128"/>
                <a:sym typeface="Calibri Italic" panose="020F05020202040A0204" pitchFamily="34" charset="0"/>
                <a:hlinkClick r:id="rId5"/>
              </a:rPr>
              <a:t>.</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5"/>
              </a:rPr>
              <a:t>16</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111</a:t>
            </a:r>
            <a:endParaRPr lang="en-US" altLang="en-US" sz="1800" u="sng">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ea typeface="MS PGothic" panose="020B0600070205080204" pitchFamily="34" charset="-128"/>
                <a:sym typeface="Calibri" panose="020F0502020204030204" pitchFamily="34" charset="0"/>
              </a:rPr>
              <a:t> </a:t>
            </a:r>
            <a:endParaRPr lang="en-US" altLang="en-US" sz="1800" u="sng">
              <a:latin typeface="Calibri" panose="020F0502020204030204" pitchFamily="34" charset="0"/>
              <a:ea typeface="MS PGothic" panose="020B0600070205080204" pitchFamily="34" charset="-128"/>
              <a:sym typeface="Calibri" panose="020F0502020204030204" pitchFamily="34" charset="0"/>
              <a:hlinkClick r:id="rId6"/>
            </a:endParaRPr>
          </a:p>
        </p:txBody>
      </p:sp>
      <p:sp>
        <p:nvSpPr>
          <p:cNvPr id="887814" name="Rectangle 8"/>
          <p:cNvSpPr>
            <a:spLocks/>
          </p:cNvSpPr>
          <p:nvPr/>
        </p:nvSpPr>
        <p:spPr bwMode="auto">
          <a:xfrm>
            <a:off x="1930400" y="5981700"/>
            <a:ext cx="10490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Kimura</a:t>
            </a:r>
            <a:r>
              <a:rPr lang="ja-JP" altLang="en-US" sz="2400" dirty="0">
                <a:latin typeface="Arial" panose="020B0604020202020204" pitchFamily="34" charset="0"/>
                <a:ea typeface="MS PGothic" panose="020B0600070205080204" pitchFamily="34" charset="-128"/>
                <a:sym typeface="Calibri" panose="020F0502020204030204" pitchFamily="34" charset="0"/>
              </a:rPr>
              <a:t>’</a:t>
            </a:r>
            <a:r>
              <a:rPr lang="en-US" altLang="ja-JP" sz="2400" dirty="0">
                <a:latin typeface="Calibri" panose="020F0502020204030204" pitchFamily="34" charset="0"/>
                <a:sym typeface="Calibri" panose="020F0502020204030204" pitchFamily="34" charset="0"/>
              </a:rPr>
              <a:t>s 2-parameter model, 1980 (K80): distinguishes between transitions and </a:t>
            </a:r>
            <a:r>
              <a:rPr lang="en-US" altLang="ja-JP" sz="2400" dirty="0" err="1">
                <a:latin typeface="Calibri" panose="020F0502020204030204" pitchFamily="34" charset="0"/>
                <a:sym typeface="Calibri" panose="020F0502020204030204" pitchFamily="34" charset="0"/>
              </a:rPr>
              <a:t>transversions</a:t>
            </a:r>
            <a:r>
              <a:rPr lang="en-US" altLang="ja-JP" sz="2400" dirty="0">
                <a:latin typeface="Calibri" panose="020F0502020204030204" pitchFamily="34" charset="0"/>
                <a:sym typeface="Calibri" panose="020F0502020204030204" pitchFamily="34" charset="0"/>
              </a:rPr>
              <a:t> </a:t>
            </a:r>
            <a:r>
              <a:rPr lang="en-US" altLang="ja-JP" sz="2400" baseline="32000" dirty="0">
                <a:latin typeface="Calibri" panose="020F0502020204030204" pitchFamily="34" charset="0"/>
                <a:sym typeface="Calibri" panose="020F0502020204030204" pitchFamily="34" charset="0"/>
              </a:rPr>
              <a:t>2</a:t>
            </a:r>
            <a:endParaRPr lang="en-US" altLang="en-US" sz="2400" baseline="32000" dirty="0">
              <a:latin typeface="Calibri" panose="020F0502020204030204" pitchFamily="34" charset="0"/>
              <a:sym typeface="Calibri" panose="020F0502020204030204" pitchFamily="34" charset="0"/>
            </a:endParaRPr>
          </a:p>
        </p:txBody>
      </p:sp>
      <p:sp>
        <p:nvSpPr>
          <p:cNvPr id="887815" name="Rectangle 8"/>
          <p:cNvSpPr>
            <a:spLocks noChangeArrowheads="1"/>
          </p:cNvSpPr>
          <p:nvPr/>
        </p:nvSpPr>
        <p:spPr bwMode="auto">
          <a:xfrm>
            <a:off x="7950200" y="1943100"/>
            <a:ext cx="2781300" cy="3089275"/>
          </a:xfrm>
          <a:prstGeom prst="rect">
            <a:avLst/>
          </a:prstGeom>
          <a:solidFill>
            <a:schemeClr val="bg1"/>
          </a:solidFill>
          <a:ln w="25400">
            <a:solidFill>
              <a:schemeClr val="bg1"/>
            </a:solidFill>
            <a:round/>
            <a:headEnd/>
            <a:tailEnd/>
          </a:ln>
        </p:spPr>
        <p:txBody>
          <a:bodyPr/>
          <a:lstStyle>
            <a:lvl1pPr>
              <a:defRPr sz="5800">
                <a:solidFill>
                  <a:srgbClr val="000000"/>
                </a:solidFill>
                <a:latin typeface="Gill Sans" charset="0"/>
                <a:ea typeface="ヒラギノ角ゴ ProN W3" charset="-128"/>
                <a:sym typeface="Gill Sans" charset="0"/>
              </a:defRPr>
            </a:lvl1pPr>
            <a:lvl2pPr marL="742950" indent="-285750">
              <a:defRPr sz="5800">
                <a:solidFill>
                  <a:srgbClr val="000000"/>
                </a:solidFill>
                <a:latin typeface="Gill Sans" charset="0"/>
                <a:ea typeface="ヒラギノ角ゴ ProN W3" charset="-128"/>
                <a:sym typeface="Gill Sans" charset="0"/>
              </a:defRPr>
            </a:lvl2pPr>
            <a:lvl3pPr marL="1143000" indent="-228600">
              <a:defRPr sz="5800">
                <a:solidFill>
                  <a:srgbClr val="000000"/>
                </a:solidFill>
                <a:latin typeface="Gill Sans" charset="0"/>
                <a:ea typeface="ヒラギノ角ゴ ProN W3" charset="-128"/>
                <a:sym typeface="Gill Sans" charset="0"/>
              </a:defRPr>
            </a:lvl3pPr>
            <a:lvl4pPr marL="1600200" indent="-228600">
              <a:defRPr sz="5800">
                <a:solidFill>
                  <a:srgbClr val="000000"/>
                </a:solidFill>
                <a:latin typeface="Gill Sans" charset="0"/>
                <a:ea typeface="ヒラギノ角ゴ ProN W3" charset="-128"/>
                <a:sym typeface="Gill Sans" charset="0"/>
              </a:defRPr>
            </a:lvl4pPr>
            <a:lvl5pPr marL="2057400" indent="-228600">
              <a:defRPr sz="58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ctr" eaLnBrk="1" hangingPunct="1"/>
            <a:endParaRPr lang="en-US" altLang="en-US"/>
          </a:p>
        </p:txBody>
      </p:sp>
    </p:spTree>
    <p:extLst>
      <p:ext uri="{BB962C8B-B14F-4D97-AF65-F5344CB8AC3E}">
        <p14:creationId xmlns:p14="http://schemas.microsoft.com/office/powerpoint/2010/main" val="1788647099"/>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98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89858" name="Rectangle 3"/>
          <p:cNvSpPr>
            <a:spLocks noGrp="1" noChangeArrowheads="1"/>
          </p:cNvSpPr>
          <p:nvPr>
            <p:ph type="title"/>
          </p:nvPr>
        </p:nvSpPr>
        <p:spPr>
          <a:xfrm>
            <a:off x="2305050" y="838200"/>
            <a:ext cx="8369300" cy="711200"/>
          </a:xfrm>
        </p:spPr>
        <p:txBody>
          <a:bodyPr lIns="50800" tIns="50800" rIns="50800" bIns="50800"/>
          <a:lstStyle/>
          <a:p>
            <a:pPr eaLnBrk="1" hangingPunct="1"/>
            <a:r>
              <a:rPr lang="en-US" altLang="en-US" sz="4200" b="1">
                <a:solidFill>
                  <a:srgbClr val="008080"/>
                </a:solidFill>
                <a:latin typeface="Calibri Bold" panose="020F0702030404030204" pitchFamily="34" charset="0"/>
                <a:sym typeface="Calibri Bold" panose="020F0702030404030204" pitchFamily="34" charset="0"/>
              </a:rPr>
              <a:t>Different Models of Substitution </a:t>
            </a:r>
            <a:endParaRPr lang="en-US" altLang="en-US" sz="4200" b="1" baseline="3200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898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1943100"/>
            <a:ext cx="84709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9860" name="Rectangle 5"/>
          <p:cNvSpPr>
            <a:spLocks/>
          </p:cNvSpPr>
          <p:nvPr/>
        </p:nvSpPr>
        <p:spPr bwMode="auto">
          <a:xfrm>
            <a:off x="2032000" y="5461000"/>
            <a:ext cx="1032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Jukes-Cantor, 1969 (JC69): assumes substitutions occur with equal probabilities </a:t>
            </a:r>
            <a:r>
              <a:rPr lang="en-US" altLang="en-US" sz="2400" baseline="32000">
                <a:latin typeface="Calibri" panose="020F0502020204030204" pitchFamily="34" charset="0"/>
                <a:ea typeface="MS PGothic" panose="020B0600070205080204" pitchFamily="34" charset="-128"/>
                <a:sym typeface="Calibri" panose="020F0502020204030204" pitchFamily="34" charset="0"/>
              </a:rPr>
              <a:t>1</a:t>
            </a:r>
          </a:p>
        </p:txBody>
      </p:sp>
      <p:sp>
        <p:nvSpPr>
          <p:cNvPr id="889861" name="Rectangle 6"/>
          <p:cNvSpPr>
            <a:spLocks/>
          </p:cNvSpPr>
          <p:nvPr/>
        </p:nvSpPr>
        <p:spPr bwMode="auto">
          <a:xfrm>
            <a:off x="1708150" y="6928970"/>
            <a:ext cx="1097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dirty="0">
                <a:latin typeface="Calibri" panose="020F0502020204030204" pitchFamily="34" charset="0"/>
                <a:ea typeface="MS PGothic" panose="020B0600070205080204" pitchFamily="34" charset="-128"/>
                <a:sym typeface="Calibri" panose="020F0502020204030204" pitchFamily="34" charset="0"/>
              </a:rPr>
              <a:t>Hasegawa, </a:t>
            </a:r>
            <a:r>
              <a:rPr lang="en-US" altLang="en-US" sz="2400" dirty="0" err="1" smtClean="0">
                <a:latin typeface="Calibri" panose="020F0502020204030204" pitchFamily="34" charset="0"/>
                <a:ea typeface="MS PGothic" panose="020B0600070205080204" pitchFamily="34" charset="-128"/>
                <a:sym typeface="Calibri" panose="020F0502020204030204" pitchFamily="34" charset="0"/>
              </a:rPr>
              <a:t>Kishino</a:t>
            </a:r>
            <a:r>
              <a:rPr lang="en-US" altLang="en-US" sz="2400" dirty="0" smtClean="0">
                <a:latin typeface="Calibri" panose="020F0502020204030204" pitchFamily="34" charset="0"/>
                <a:ea typeface="MS PGothic" panose="020B0600070205080204" pitchFamily="34" charset="-128"/>
                <a:sym typeface="Calibri" panose="020F0502020204030204" pitchFamily="34" charset="0"/>
              </a:rPr>
              <a:t>, </a:t>
            </a:r>
            <a:r>
              <a:rPr lang="en-US" altLang="en-US" sz="2400" dirty="0">
                <a:latin typeface="Calibri" panose="020F0502020204030204" pitchFamily="34" charset="0"/>
                <a:ea typeface="MS PGothic" panose="020B0600070205080204" pitchFamily="34" charset="-128"/>
                <a:sym typeface="Calibri" panose="020F0502020204030204" pitchFamily="34" charset="0"/>
              </a:rPr>
              <a:t>and Yano 1985 (HKY85): distinguishes between transitions and </a:t>
            </a:r>
            <a:r>
              <a:rPr lang="en-US" altLang="en-US" sz="2400" dirty="0" err="1">
                <a:latin typeface="Calibri" panose="020F0502020204030204" pitchFamily="34" charset="0"/>
                <a:ea typeface="MS PGothic" panose="020B0600070205080204" pitchFamily="34" charset="-128"/>
                <a:sym typeface="Calibri" panose="020F0502020204030204" pitchFamily="34" charset="0"/>
              </a:rPr>
              <a:t>transversions</a:t>
            </a:r>
            <a:r>
              <a:rPr lang="en-US" altLang="en-US" sz="2400" dirty="0">
                <a:latin typeface="Calibri" panose="020F0502020204030204" pitchFamily="34" charset="0"/>
                <a:ea typeface="MS PGothic" panose="020B0600070205080204" pitchFamily="34" charset="-128"/>
                <a:sym typeface="Calibri" panose="020F0502020204030204" pitchFamily="34" charset="0"/>
              </a:rPr>
              <a:t>. Considers unequal base frequencies </a:t>
            </a:r>
            <a:r>
              <a:rPr lang="en-US" altLang="en-US" sz="2400" baseline="32000" dirty="0">
                <a:latin typeface="Calibri" panose="020F0502020204030204" pitchFamily="34" charset="0"/>
                <a:ea typeface="MS PGothic" panose="020B0600070205080204" pitchFamily="34" charset="-128"/>
                <a:sym typeface="Calibri" panose="020F0502020204030204" pitchFamily="34" charset="0"/>
              </a:rPr>
              <a:t>3</a:t>
            </a:r>
          </a:p>
        </p:txBody>
      </p:sp>
      <p:sp>
        <p:nvSpPr>
          <p:cNvPr id="889862" name="Rectangle 7"/>
          <p:cNvSpPr>
            <a:spLocks/>
          </p:cNvSpPr>
          <p:nvPr/>
        </p:nvSpPr>
        <p:spPr bwMode="auto">
          <a:xfrm>
            <a:off x="3943350" y="7829550"/>
            <a:ext cx="5092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1</a:t>
            </a:r>
            <a:r>
              <a:rPr lang="en-US" altLang="en-US" sz="1800">
                <a:latin typeface="Calibri" panose="020F0502020204030204" pitchFamily="34" charset="0"/>
                <a:ea typeface="MS PGothic" panose="020B0600070205080204" pitchFamily="34" charset="-128"/>
                <a:sym typeface="Calibri" panose="020F0502020204030204" pitchFamily="34" charset="0"/>
              </a:rPr>
              <a:t> Jukes TH, et al. (1969).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Mammalian Protein Metab. </a:t>
            </a:r>
            <a:r>
              <a:rPr lang="en-US" altLang="en-US" sz="1800">
                <a:latin typeface="Calibri" panose="020F0502020204030204" pitchFamily="34" charset="0"/>
                <a:ea typeface="MS PGothic" panose="020B0600070205080204" pitchFamily="34" charset="-128"/>
                <a:sym typeface="Calibri" panose="020F0502020204030204" pitchFamily="34" charset="0"/>
              </a:rPr>
              <a:t>Academic Press, NY.</a:t>
            </a: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2</a:t>
            </a:r>
            <a:r>
              <a:rPr lang="en-US" altLang="en-US" sz="1800">
                <a:latin typeface="Calibri" panose="020F0502020204030204" pitchFamily="34" charset="0"/>
                <a:ea typeface="MS PGothic" panose="020B0600070205080204" pitchFamily="34" charset="-128"/>
                <a:sym typeface="Calibri" panose="020F0502020204030204" pitchFamily="34" charset="0"/>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Kimura M. (1980)</a:t>
            </a:r>
            <a:r>
              <a:rPr lang="en-US" altLang="en-US" sz="1800" i="1"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5"/>
              </a:rPr>
              <a:t>J. Mol. Evol</a:t>
            </a:r>
            <a:r>
              <a:rPr lang="en-US" altLang="en-US" sz="1800" u="sng">
                <a:latin typeface="Calibri Italic" panose="020F05020202040A0204" pitchFamily="34" charset="0"/>
                <a:ea typeface="MS PGothic" panose="020B0600070205080204" pitchFamily="34" charset="-128"/>
                <a:sym typeface="Calibri Italic" panose="020F05020202040A0204" pitchFamily="34" charset="0"/>
                <a:hlinkClick r:id="rId5"/>
              </a:rPr>
              <a:t>.</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5"/>
              </a:rPr>
              <a:t>16</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5"/>
              </a:rPr>
              <a:t>111</a:t>
            </a:r>
            <a:endParaRPr lang="en-US" altLang="en-US" sz="1800" u="sng">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ea typeface="MS PGothic" panose="020B0600070205080204" pitchFamily="34" charset="-128"/>
                <a:sym typeface="Calibri" panose="020F0502020204030204" pitchFamily="34" charset="0"/>
              </a:rPr>
              <a:t> </a:t>
            </a:r>
            <a:r>
              <a:rPr lang="en-US" altLang="en-US" sz="1800" baseline="30000">
                <a:latin typeface="Calibri" panose="020F0502020204030204" pitchFamily="34" charset="0"/>
                <a:ea typeface="MS PGothic" panose="020B0600070205080204" pitchFamily="34" charset="-128"/>
                <a:sym typeface="Calibri" panose="020F0502020204030204" pitchFamily="34" charset="0"/>
              </a:rPr>
              <a:t>3</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6"/>
              </a:rPr>
              <a:t>Hasegawa M, et al. (1985)</a:t>
            </a:r>
            <a:r>
              <a:rPr lang="en-US" altLang="en-US" sz="1800" i="1" u="sng">
                <a:latin typeface="Calibri" panose="020F0502020204030204" pitchFamily="34" charset="0"/>
                <a:ea typeface="MS PGothic" panose="020B0600070205080204" pitchFamily="34" charset="-128"/>
                <a:sym typeface="Calibri" panose="020F0502020204030204" pitchFamily="34" charset="0"/>
                <a:hlinkClick r:id="rId6"/>
              </a:rPr>
              <a:t>. </a:t>
            </a:r>
            <a:r>
              <a:rPr lang="en-US" altLang="en-US" sz="1800" i="1" u="sng">
                <a:latin typeface="Calibri Italic" panose="020F05020202040A0204" pitchFamily="34" charset="0"/>
                <a:ea typeface="MS PGothic" panose="020B0600070205080204" pitchFamily="34" charset="-128"/>
                <a:sym typeface="Calibri Italic" panose="020F05020202040A0204" pitchFamily="34" charset="0"/>
                <a:hlinkClick r:id="rId6"/>
              </a:rPr>
              <a:t>J. Mol. Evol</a:t>
            </a:r>
            <a:r>
              <a:rPr lang="en-US" altLang="en-US" sz="1800" b="1" u="sng">
                <a:latin typeface="Calibri Italic" panose="020F05020202040A0204" pitchFamily="34" charset="0"/>
                <a:ea typeface="MS PGothic" panose="020B0600070205080204" pitchFamily="34" charset="-128"/>
                <a:sym typeface="Calibri Italic" panose="020F05020202040A0204" pitchFamily="34" charset="0"/>
                <a:hlinkClick r:id="rId6"/>
              </a:rPr>
              <a:t>.</a:t>
            </a:r>
            <a:r>
              <a:rPr lang="en-US" altLang="en-US" sz="1800" b="1" u="sng">
                <a:latin typeface="Calibri" panose="020F0502020204030204" pitchFamily="34" charset="0"/>
                <a:ea typeface="MS PGothic" panose="020B0600070205080204" pitchFamily="34" charset="-128"/>
                <a:sym typeface="Calibri" panose="020F0502020204030204" pitchFamily="34" charset="0"/>
                <a:hlinkClick r:id="rId6"/>
              </a:rPr>
              <a:t> </a:t>
            </a:r>
            <a:r>
              <a:rPr lang="en-US" altLang="en-US" sz="1800" b="1" u="sng">
                <a:latin typeface="Calibri Bold" panose="020F0702030404030204" pitchFamily="34" charset="0"/>
                <a:ea typeface="MS PGothic" panose="020B0600070205080204" pitchFamily="34" charset="-128"/>
                <a:sym typeface="Calibri Bold" panose="020F0702030404030204" pitchFamily="34" charset="0"/>
                <a:hlinkClick r:id="rId6"/>
              </a:rPr>
              <a:t>22</a:t>
            </a:r>
            <a:r>
              <a:rPr lang="en-US" altLang="en-US" sz="1800" u="sng">
                <a:latin typeface="Calibri Bold" panose="020F0702030404030204" pitchFamily="34" charset="0"/>
                <a:ea typeface="MS PGothic" panose="020B0600070205080204" pitchFamily="34" charset="-128"/>
                <a:sym typeface="Calibri Bold" panose="020F0702030404030204" pitchFamily="34" charset="0"/>
                <a:hlinkClick r:id="rId6"/>
              </a:rPr>
              <a:t>: </a:t>
            </a:r>
            <a:r>
              <a:rPr lang="en-US" altLang="en-US" sz="1800" u="sng">
                <a:latin typeface="Calibri" panose="020F0502020204030204" pitchFamily="34" charset="0"/>
                <a:ea typeface="MS PGothic" panose="020B0600070205080204" pitchFamily="34" charset="-128"/>
                <a:sym typeface="Calibri" panose="020F0502020204030204" pitchFamily="34" charset="0"/>
                <a:hlinkClick r:id="rId6"/>
              </a:rPr>
              <a:t>160</a:t>
            </a: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fr-FR" altLang="en-US" sz="1800" u="sng">
                <a:latin typeface="Calibri" panose="020F0502020204030204" pitchFamily="34" charset="0"/>
                <a:ea typeface="MS PGothic" panose="020B0600070205080204" pitchFamily="34" charset="-128"/>
                <a:sym typeface="Calibri" panose="020F0502020204030204" pitchFamily="34" charset="0"/>
                <a:hlinkClick r:id="rId7"/>
              </a:rPr>
              <a:t>Yang Z, et al. (2012). </a:t>
            </a:r>
            <a:r>
              <a:rPr lang="fr-FR" altLang="en-US" sz="1800" i="1" u="sng">
                <a:latin typeface="Calibri" panose="020F0502020204030204" pitchFamily="34" charset="0"/>
                <a:ea typeface="MS PGothic" panose="020B0600070205080204" pitchFamily="34" charset="-128"/>
                <a:sym typeface="Calibri" panose="020F0502020204030204" pitchFamily="34" charset="0"/>
                <a:hlinkClick r:id="rId7"/>
              </a:rPr>
              <a:t>Nat. Rev. Genet.</a:t>
            </a:r>
            <a:r>
              <a:rPr lang="fr-FR" altLang="en-US" sz="1800" b="1" i="1" u="sng">
                <a:latin typeface="Calibri" panose="020F0502020204030204" pitchFamily="34" charset="0"/>
                <a:ea typeface="MS PGothic" panose="020B0600070205080204" pitchFamily="34" charset="-128"/>
                <a:sym typeface="Calibri" panose="020F0502020204030204" pitchFamily="34" charset="0"/>
                <a:hlinkClick r:id="rId7"/>
              </a:rPr>
              <a:t> </a:t>
            </a:r>
            <a:r>
              <a:rPr lang="fr-FR" altLang="en-US" sz="1800" b="1" u="sng">
                <a:latin typeface="Calibri" panose="020F0502020204030204" pitchFamily="34" charset="0"/>
                <a:ea typeface="MS PGothic" panose="020B0600070205080204" pitchFamily="34" charset="-128"/>
                <a:sym typeface="Calibri" panose="020F0502020204030204" pitchFamily="34" charset="0"/>
                <a:hlinkClick r:id="rId7"/>
              </a:rPr>
              <a:t>13</a:t>
            </a:r>
            <a:r>
              <a:rPr lang="fr-FR" altLang="en-US" sz="1800" u="sng">
                <a:latin typeface="Calibri" panose="020F0502020204030204" pitchFamily="34" charset="0"/>
                <a:ea typeface="MS PGothic" panose="020B0600070205080204" pitchFamily="34" charset="-128"/>
                <a:sym typeface="Calibri" panose="020F0502020204030204" pitchFamily="34" charset="0"/>
                <a:hlinkClick r:id="rId7"/>
              </a:rPr>
              <a:t>: 303</a:t>
            </a:r>
            <a:endParaRPr lang="en-US" altLang="en-US" sz="1800" u="sng">
              <a:latin typeface="Calibri" panose="020F0502020204030204" pitchFamily="34" charset="0"/>
              <a:ea typeface="MS PGothic" panose="020B0600070205080204" pitchFamily="34" charset="-128"/>
              <a:sym typeface="Calibri" panose="020F0502020204030204" pitchFamily="34" charset="0"/>
              <a:hlinkClick r:id="rId7"/>
            </a:endParaRPr>
          </a:p>
        </p:txBody>
      </p:sp>
      <p:sp>
        <p:nvSpPr>
          <p:cNvPr id="889863" name="Rectangle 8"/>
          <p:cNvSpPr>
            <a:spLocks/>
          </p:cNvSpPr>
          <p:nvPr/>
        </p:nvSpPr>
        <p:spPr bwMode="auto">
          <a:xfrm>
            <a:off x="1949450" y="5966385"/>
            <a:ext cx="10490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Kimura</a:t>
            </a:r>
            <a:r>
              <a:rPr lang="ja-JP" altLang="en-US" sz="2400" dirty="0">
                <a:latin typeface="Arial" panose="020B0604020202020204" pitchFamily="34" charset="0"/>
                <a:ea typeface="MS PGothic" panose="020B0600070205080204" pitchFamily="34" charset="-128"/>
                <a:sym typeface="Calibri" panose="020F0502020204030204" pitchFamily="34" charset="0"/>
              </a:rPr>
              <a:t>’</a:t>
            </a:r>
            <a:r>
              <a:rPr lang="en-US" altLang="ja-JP" sz="2400" dirty="0">
                <a:latin typeface="Calibri" panose="020F0502020204030204" pitchFamily="34" charset="0"/>
                <a:sym typeface="Calibri" panose="020F0502020204030204" pitchFamily="34" charset="0"/>
              </a:rPr>
              <a:t>s 2-parameter model, 1980 (K80): distinguishes between transitions and </a:t>
            </a:r>
            <a:r>
              <a:rPr lang="en-US" altLang="ja-JP" sz="2400" dirty="0" err="1">
                <a:latin typeface="Calibri" panose="020F0502020204030204" pitchFamily="34" charset="0"/>
                <a:sym typeface="Calibri" panose="020F0502020204030204" pitchFamily="34" charset="0"/>
              </a:rPr>
              <a:t>transversions</a:t>
            </a:r>
            <a:r>
              <a:rPr lang="en-US" altLang="ja-JP" sz="2400" dirty="0">
                <a:latin typeface="Calibri" panose="020F0502020204030204" pitchFamily="34" charset="0"/>
                <a:sym typeface="Calibri" panose="020F0502020204030204" pitchFamily="34" charset="0"/>
              </a:rPr>
              <a:t> </a:t>
            </a:r>
            <a:r>
              <a:rPr lang="en-US" altLang="ja-JP" sz="2400" baseline="32000" dirty="0">
                <a:latin typeface="Calibri" panose="020F0502020204030204" pitchFamily="34" charset="0"/>
                <a:sym typeface="Calibri" panose="020F0502020204030204" pitchFamily="34" charset="0"/>
              </a:rPr>
              <a:t>2</a:t>
            </a:r>
            <a:endParaRPr lang="en-US" altLang="en-US" sz="2400" baseline="320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95602865"/>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Rectangle 4"/>
          <p:cNvSpPr>
            <a:spLocks noGrp="1" noChangeArrowheads="1"/>
          </p:cNvSpPr>
          <p:nvPr>
            <p:ph type="title"/>
          </p:nvPr>
        </p:nvSpPr>
        <p:spPr>
          <a:xfrm>
            <a:off x="2673350" y="685800"/>
            <a:ext cx="7620000" cy="749300"/>
          </a:xfrm>
        </p:spPr>
        <p:txBody>
          <a:bodyPr lIns="50800" tIns="50800" rIns="50800" bIns="50800"/>
          <a:lstStyle/>
          <a:p>
            <a:pPr eaLnBrk="1" hangingPunct="1">
              <a:defRPr/>
            </a:pPr>
            <a:r>
              <a:rPr lang="en-US" sz="4200" b="1" dirty="0">
                <a:solidFill>
                  <a:srgbClr val="008080"/>
                </a:solidFill>
                <a:latin typeface="Calibri Bold" charset="0"/>
                <a:cs typeface="Calibri Bold" charset="0"/>
                <a:sym typeface="Calibri Bold" charset="0"/>
              </a:rPr>
              <a:t>Properties of Amino Acids</a:t>
            </a:r>
            <a:endParaRPr lang="en-US" sz="4200" b="1" dirty="0">
              <a:solidFill>
                <a:srgbClr val="008080"/>
              </a:solidFill>
              <a:latin typeface="Calibri Bold" charset="0"/>
              <a:ea typeface="ヒラギノ角ゴ ProN W6" charset="0"/>
              <a:cs typeface="ヒラギノ角ゴ ProN W6" charset="0"/>
              <a:sym typeface="Calibri Bold" charset="0"/>
            </a:endParaRPr>
          </a:p>
        </p:txBody>
      </p:sp>
      <p:pic>
        <p:nvPicPr>
          <p:cNvPr id="532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0" y="1825625"/>
            <a:ext cx="84201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Rectangle 3"/>
          <p:cNvSpPr>
            <a:spLocks noGrp="1" noChangeArrowheads="1"/>
          </p:cNvSpPr>
          <p:nvPr>
            <p:ph type="title"/>
          </p:nvPr>
        </p:nvSpPr>
        <p:spPr>
          <a:xfrm>
            <a:off x="2692400" y="152400"/>
            <a:ext cx="7620000" cy="749300"/>
          </a:xfrm>
        </p:spPr>
        <p:txBody>
          <a:bodyPr lIns="50800" tIns="50800" rIns="50800" bIns="50800"/>
          <a:lstStyle/>
          <a:p>
            <a:pPr eaLnBrk="1" hangingPunct="1">
              <a:defRPr/>
            </a:pPr>
            <a:r>
              <a:rPr lang="en-US" sz="4200" b="1" dirty="0">
                <a:solidFill>
                  <a:srgbClr val="008080"/>
                </a:solidFill>
                <a:latin typeface="Calibri Bold" charset="0"/>
                <a:cs typeface="Calibri Bold" charset="0"/>
                <a:sym typeface="Calibri Bold" charset="0"/>
              </a:rPr>
              <a:t>PAM Matrices</a:t>
            </a:r>
            <a:endParaRPr lang="en-US" sz="4200" b="1" dirty="0">
              <a:solidFill>
                <a:srgbClr val="008080"/>
              </a:solidFill>
              <a:latin typeface="Calibri Bold" charset="0"/>
              <a:ea typeface="ヒラギノ角ゴ ProN W6" charset="0"/>
              <a:cs typeface="ヒラギノ角ゴ ProN W6" charset="0"/>
              <a:sym typeface="Calibri Bold" charset="0"/>
            </a:endParaRPr>
          </a:p>
        </p:txBody>
      </p:sp>
      <p:pic>
        <p:nvPicPr>
          <p:cNvPr id="542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1333500"/>
            <a:ext cx="1223168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4276" name="Rectangle 5"/>
          <p:cNvSpPr>
            <a:spLocks/>
          </p:cNvSpPr>
          <p:nvPr/>
        </p:nvSpPr>
        <p:spPr bwMode="auto">
          <a:xfrm>
            <a:off x="393700" y="5549900"/>
            <a:ext cx="12217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Probability that an original amino acid </a:t>
            </a:r>
            <a:r>
              <a:rPr lang="en-US" altLang="en-US" sz="32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j</a:t>
            </a:r>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 ( represented by columns) is replaced by another amino acid </a:t>
            </a:r>
            <a:r>
              <a:rPr lang="en-US" altLang="en-US" sz="32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i </a:t>
            </a:r>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(represented by rows) over a defined interval of time</a:t>
            </a:r>
          </a:p>
        </p:txBody>
      </p:sp>
      <p:sp>
        <p:nvSpPr>
          <p:cNvPr id="54277" name="Line 6"/>
          <p:cNvSpPr>
            <a:spLocks noChangeShapeType="1"/>
          </p:cNvSpPr>
          <p:nvPr/>
        </p:nvSpPr>
        <p:spPr bwMode="auto">
          <a:xfrm>
            <a:off x="1082675" y="1809750"/>
            <a:ext cx="11341100" cy="3487738"/>
          </a:xfrm>
          <a:prstGeom prst="line">
            <a:avLst/>
          </a:prstGeom>
          <a:noFill/>
          <a:ln w="635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78" name="Rectangle 7"/>
          <p:cNvSpPr>
            <a:spLocks/>
          </p:cNvSpPr>
          <p:nvPr/>
        </p:nvSpPr>
        <p:spPr bwMode="auto">
          <a:xfrm>
            <a:off x="1112838" y="5080000"/>
            <a:ext cx="8858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latin typeface="Calibri" panose="020F0502020204030204" pitchFamily="34" charset="0"/>
                <a:ea typeface="MS PGothic" panose="020B0600070205080204" pitchFamily="34" charset="-128"/>
                <a:sym typeface="Calibri" panose="020F0502020204030204" pitchFamily="34" charset="0"/>
              </a:rPr>
              <a:t>10000</a:t>
            </a:r>
          </a:p>
        </p:txBody>
      </p:sp>
      <p:sp>
        <p:nvSpPr>
          <p:cNvPr id="54279" name="Rectangle 8"/>
          <p:cNvSpPr>
            <a:spLocks/>
          </p:cNvSpPr>
          <p:nvPr/>
        </p:nvSpPr>
        <p:spPr bwMode="auto">
          <a:xfrm>
            <a:off x="393700" y="7099300"/>
            <a:ext cx="12217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Interval of time is one PAM, which is defined as the unit of evolutionary divergence in which 1 amino acid per 100 residues has changed between the sequences</a:t>
            </a:r>
          </a:p>
        </p:txBody>
      </p:sp>
      <p:sp>
        <p:nvSpPr>
          <p:cNvPr id="54280" name="Line 9"/>
          <p:cNvSpPr>
            <a:spLocks noChangeShapeType="1"/>
          </p:cNvSpPr>
          <p:nvPr/>
        </p:nvSpPr>
        <p:spPr bwMode="auto">
          <a:xfrm rot="10800000" flipH="1">
            <a:off x="2401888" y="985838"/>
            <a:ext cx="39687" cy="123031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81" name="Rectangle 10"/>
          <p:cNvSpPr>
            <a:spLocks/>
          </p:cNvSpPr>
          <p:nvPr/>
        </p:nvSpPr>
        <p:spPr bwMode="auto">
          <a:xfrm>
            <a:off x="1930400" y="247650"/>
            <a:ext cx="143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latin typeface="Calibri Bold" panose="020F0702030404030204" pitchFamily="34" charset="0"/>
                <a:ea typeface="MS PGothic" panose="020B0600070205080204" pitchFamily="34" charset="-128"/>
                <a:sym typeface="Calibri Bold" panose="020F0702030404030204" pitchFamily="34" charset="0"/>
              </a:rPr>
              <a:t>Highest scores</a:t>
            </a:r>
          </a:p>
        </p:txBody>
      </p:sp>
      <p:sp>
        <p:nvSpPr>
          <p:cNvPr id="54282" name="Rectangle 11"/>
          <p:cNvSpPr>
            <a:spLocks/>
          </p:cNvSpPr>
          <p:nvPr/>
        </p:nvSpPr>
        <p:spPr bwMode="auto">
          <a:xfrm>
            <a:off x="1549400" y="812800"/>
            <a:ext cx="2174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j</a:t>
            </a:r>
          </a:p>
        </p:txBody>
      </p:sp>
      <p:sp>
        <p:nvSpPr>
          <p:cNvPr id="54283" name="Rectangle 12"/>
          <p:cNvSpPr>
            <a:spLocks/>
          </p:cNvSpPr>
          <p:nvPr/>
        </p:nvSpPr>
        <p:spPr bwMode="auto">
          <a:xfrm>
            <a:off x="217488" y="1676400"/>
            <a:ext cx="2143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i</a:t>
            </a:r>
          </a:p>
        </p:txBody>
      </p:sp>
      <p:sp>
        <p:nvSpPr>
          <p:cNvPr id="54284" name="Rectangle 13"/>
          <p:cNvSpPr>
            <a:spLocks/>
          </p:cNvSpPr>
          <p:nvPr/>
        </p:nvSpPr>
        <p:spPr bwMode="auto">
          <a:xfrm>
            <a:off x="306388" y="895350"/>
            <a:ext cx="696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M</a:t>
            </a:r>
            <a:r>
              <a:rPr lang="en-US" altLang="en-US" sz="3800" baseline="-60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ij</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Rectangle 4"/>
          <p:cNvSpPr>
            <a:spLocks noGrp="1" noChangeArrowheads="1"/>
          </p:cNvSpPr>
          <p:nvPr>
            <p:ph type="title"/>
          </p:nvPr>
        </p:nvSpPr>
        <p:spPr>
          <a:xfrm>
            <a:off x="2692400" y="241300"/>
            <a:ext cx="7620000" cy="749300"/>
          </a:xfrm>
        </p:spPr>
        <p:txBody>
          <a:bodyPr lIns="50800" tIns="50800" rIns="50800" bIns="50800"/>
          <a:lstStyle/>
          <a:p>
            <a:pPr eaLnBrk="1" hangingPunct="1">
              <a:defRPr/>
            </a:pPr>
            <a:r>
              <a:rPr lang="en-US" sz="4200" b="1" dirty="0">
                <a:solidFill>
                  <a:srgbClr val="008080"/>
                </a:solidFill>
                <a:latin typeface="Calibri Bold" charset="0"/>
                <a:cs typeface="Calibri Bold" charset="0"/>
                <a:sym typeface="Calibri Bold" charset="0"/>
              </a:rPr>
              <a:t>PAM250 </a:t>
            </a:r>
            <a:r>
              <a:rPr lang="en-US" sz="4200" b="1" dirty="0" smtClean="0">
                <a:solidFill>
                  <a:srgbClr val="008080"/>
                </a:solidFill>
                <a:latin typeface="Calibri Bold" charset="0"/>
                <a:cs typeface="Calibri Bold" charset="0"/>
                <a:sym typeface="Calibri Bold" charset="0"/>
              </a:rPr>
              <a:t>Matrix</a:t>
            </a:r>
            <a:endParaRPr lang="en-US" sz="4200" b="1" dirty="0">
              <a:solidFill>
                <a:srgbClr val="008080"/>
              </a:solidFill>
              <a:latin typeface="Calibri Bold" charset="0"/>
              <a:ea typeface="ヒラギノ角ゴ ProN W6" charset="0"/>
              <a:cs typeface="ヒラギノ角ゴ ProN W6" charset="0"/>
              <a:sym typeface="Calibri Bold" charset="0"/>
            </a:endParaRPr>
          </a:p>
        </p:txBody>
      </p:sp>
      <p:sp>
        <p:nvSpPr>
          <p:cNvPr id="56323" name="Rectangle 5"/>
          <p:cNvSpPr>
            <a:spLocks/>
          </p:cNvSpPr>
          <p:nvPr/>
        </p:nvSpPr>
        <p:spPr bwMode="auto">
          <a:xfrm>
            <a:off x="393700" y="7137400"/>
            <a:ext cx="125095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PAM250 is derived by multiplying PAM1 by itself 250 times and represent an evolutionary distance where proteins share 20% amino acid identity</a:t>
            </a:r>
          </a:p>
        </p:txBody>
      </p:sp>
      <p:pic>
        <p:nvPicPr>
          <p:cNvPr id="563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933450"/>
            <a:ext cx="6723063"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6325" name="Rectangle 7"/>
          <p:cNvSpPr>
            <a:spLocks/>
          </p:cNvSpPr>
          <p:nvPr/>
        </p:nvSpPr>
        <p:spPr bwMode="auto">
          <a:xfrm>
            <a:off x="393700" y="5410200"/>
            <a:ext cx="12217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The PAM1 matrix was based on an alignment of proteins that shared 85% identity - not optimal for distantly related proteins</a:t>
            </a:r>
          </a:p>
        </p:txBody>
      </p:sp>
      <p:sp>
        <p:nvSpPr>
          <p:cNvPr id="56326" name="Rectangle 8"/>
          <p:cNvSpPr>
            <a:spLocks/>
          </p:cNvSpPr>
          <p:nvPr/>
        </p:nvSpPr>
        <p:spPr bwMode="auto">
          <a:xfrm>
            <a:off x="393700" y="6553200"/>
            <a:ext cx="12217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err="1">
                <a:solidFill>
                  <a:schemeClr val="tx1"/>
                </a:solidFill>
                <a:latin typeface="Calibri" panose="020F0502020204030204" pitchFamily="34" charset="0"/>
                <a:ea typeface="MS PGothic" panose="020B0600070205080204" pitchFamily="34" charset="-128"/>
                <a:sym typeface="Calibri" panose="020F0502020204030204" pitchFamily="34" charset="0"/>
              </a:rPr>
              <a:t>Dayhoff</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 et al. derived other PAM matrices from PAM1, such as PAM250</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Rectangle 3"/>
          <p:cNvSpPr>
            <a:spLocks noGrp="1" noChangeArrowheads="1"/>
          </p:cNvSpPr>
          <p:nvPr>
            <p:ph type="title"/>
          </p:nvPr>
        </p:nvSpPr>
        <p:spPr>
          <a:xfrm>
            <a:off x="635000" y="177800"/>
            <a:ext cx="12357100" cy="749300"/>
          </a:xfrm>
        </p:spPr>
        <p:txBody>
          <a:bodyPr lIns="50800" tIns="50800" rIns="50800" bIns="50800"/>
          <a:lstStyle/>
          <a:p>
            <a:pPr eaLnBrk="1" hangingPunct="1">
              <a:defRPr/>
            </a:pPr>
            <a:r>
              <a:rPr lang="en-US" sz="4200" b="1" dirty="0" err="1">
                <a:solidFill>
                  <a:srgbClr val="008080"/>
                </a:solidFill>
                <a:latin typeface="Calibri Bold" charset="0"/>
                <a:cs typeface="Calibri Bold" charset="0"/>
                <a:sym typeface="Calibri Bold" charset="0"/>
              </a:rPr>
              <a:t>BLOcks</a:t>
            </a:r>
            <a:r>
              <a:rPr lang="en-US" sz="4200" b="1" dirty="0">
                <a:solidFill>
                  <a:srgbClr val="008080"/>
                </a:solidFill>
                <a:latin typeface="Calibri Bold" charset="0"/>
                <a:cs typeface="Calibri Bold" charset="0"/>
                <a:sym typeface="Calibri Bold" charset="0"/>
              </a:rPr>
              <a:t> Amino Acid </a:t>
            </a:r>
            <a:r>
              <a:rPr lang="en-US" sz="4200" b="1" dirty="0" err="1">
                <a:solidFill>
                  <a:srgbClr val="008080"/>
                </a:solidFill>
                <a:latin typeface="Calibri Bold" charset="0"/>
                <a:cs typeface="Calibri Bold" charset="0"/>
                <a:sym typeface="Calibri Bold" charset="0"/>
              </a:rPr>
              <a:t>SUbstitution</a:t>
            </a:r>
            <a:r>
              <a:rPr lang="en-US" sz="4200" b="1" dirty="0">
                <a:solidFill>
                  <a:srgbClr val="008080"/>
                </a:solidFill>
                <a:latin typeface="Calibri Bold" charset="0"/>
                <a:cs typeface="Calibri Bold" charset="0"/>
                <a:sym typeface="Calibri Bold" charset="0"/>
              </a:rPr>
              <a:t> Matrices (BLOSUM)</a:t>
            </a:r>
            <a:endParaRPr lang="en-US" sz="4200" b="1" baseline="32000" dirty="0">
              <a:solidFill>
                <a:srgbClr val="008080"/>
              </a:solidFill>
              <a:latin typeface="Calibri Bold" charset="0"/>
              <a:ea typeface="ヒラギノ角ゴ ProN W6" charset="0"/>
              <a:cs typeface="ヒラギノ角ゴ ProN W6" charset="0"/>
              <a:sym typeface="Calibri Bold" charset="0"/>
            </a:endParaRPr>
          </a:p>
        </p:txBody>
      </p:sp>
      <p:sp>
        <p:nvSpPr>
          <p:cNvPr id="58371" name="Rectangle 4"/>
          <p:cNvSpPr>
            <a:spLocks/>
          </p:cNvSpPr>
          <p:nvPr/>
        </p:nvSpPr>
        <p:spPr bwMode="auto">
          <a:xfrm>
            <a:off x="584200" y="2286000"/>
            <a:ext cx="12217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BLOSUM matrices are derived from domains of distantly related proteins </a:t>
            </a:r>
          </a:p>
        </p:txBody>
      </p:sp>
      <p:sp>
        <p:nvSpPr>
          <p:cNvPr id="58372" name="Rectangle 5"/>
          <p:cNvSpPr>
            <a:spLocks/>
          </p:cNvSpPr>
          <p:nvPr/>
        </p:nvSpPr>
        <p:spPr bwMode="auto">
          <a:xfrm>
            <a:off x="584200" y="2940050"/>
            <a:ext cx="12217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Originally derived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from the BLOCKS database of conserved regions of protein families</a:t>
            </a:r>
          </a:p>
        </p:txBody>
      </p:sp>
      <p:sp>
        <p:nvSpPr>
          <p:cNvPr id="58373" name="Rectangle 6"/>
          <p:cNvSpPr>
            <a:spLocks/>
          </p:cNvSpPr>
          <p:nvPr/>
        </p:nvSpPr>
        <p:spPr bwMode="auto">
          <a:xfrm>
            <a:off x="584200" y="3981450"/>
            <a:ext cx="12217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Relative frequencies of amino acids and their substitution frequencies were calculated and converted to log-odds score</a:t>
            </a:r>
          </a:p>
        </p:txBody>
      </p:sp>
      <p:sp>
        <p:nvSpPr>
          <p:cNvPr id="58374" name="Rectangle 7"/>
          <p:cNvSpPr>
            <a:spLocks/>
          </p:cNvSpPr>
          <p:nvPr/>
        </p:nvSpPr>
        <p:spPr bwMode="auto">
          <a:xfrm>
            <a:off x="584200" y="5168900"/>
            <a:ext cx="12217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BLOSUM62 is the most commonly used matrix and is used for sequences that share 62% identity</a:t>
            </a:r>
          </a:p>
        </p:txBody>
      </p:sp>
      <p:sp>
        <p:nvSpPr>
          <p:cNvPr id="58375" name="Line 8"/>
          <p:cNvSpPr>
            <a:spLocks noChangeShapeType="1"/>
          </p:cNvSpPr>
          <p:nvPr/>
        </p:nvSpPr>
        <p:spPr bwMode="auto">
          <a:xfrm rot="10800000" flipH="1">
            <a:off x="1295400" y="1035050"/>
            <a:ext cx="3409950" cy="6350"/>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76" name="Line 9"/>
          <p:cNvSpPr>
            <a:spLocks noChangeShapeType="1"/>
          </p:cNvSpPr>
          <p:nvPr/>
        </p:nvSpPr>
        <p:spPr bwMode="auto">
          <a:xfrm rot="10800000" flipH="1">
            <a:off x="1422400" y="11938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77" name="Line 10"/>
          <p:cNvSpPr>
            <a:spLocks noChangeShapeType="1"/>
          </p:cNvSpPr>
          <p:nvPr/>
        </p:nvSpPr>
        <p:spPr bwMode="auto">
          <a:xfrm rot="10800000" flipH="1">
            <a:off x="1295400" y="13462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78" name="Line 11"/>
          <p:cNvSpPr>
            <a:spLocks noChangeShapeType="1"/>
          </p:cNvSpPr>
          <p:nvPr/>
        </p:nvSpPr>
        <p:spPr bwMode="auto">
          <a:xfrm rot="10800000" flipH="1">
            <a:off x="1651000" y="15240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79" name="Line 12"/>
          <p:cNvSpPr>
            <a:spLocks noChangeShapeType="1"/>
          </p:cNvSpPr>
          <p:nvPr/>
        </p:nvSpPr>
        <p:spPr bwMode="auto">
          <a:xfrm rot="10800000" flipH="1">
            <a:off x="1295400" y="17526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80" name="Rectangle 13"/>
          <p:cNvSpPr>
            <a:spLocks/>
          </p:cNvSpPr>
          <p:nvPr/>
        </p:nvSpPr>
        <p:spPr bwMode="auto">
          <a:xfrm>
            <a:off x="2120900" y="9525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81" name="Rectangle 14"/>
          <p:cNvSpPr>
            <a:spLocks/>
          </p:cNvSpPr>
          <p:nvPr/>
        </p:nvSpPr>
        <p:spPr bwMode="auto">
          <a:xfrm>
            <a:off x="2349500" y="11176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82" name="Rectangle 15"/>
          <p:cNvSpPr>
            <a:spLocks/>
          </p:cNvSpPr>
          <p:nvPr/>
        </p:nvSpPr>
        <p:spPr bwMode="auto">
          <a:xfrm>
            <a:off x="2120900" y="12700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83" name="Rectangle 16"/>
          <p:cNvSpPr>
            <a:spLocks/>
          </p:cNvSpPr>
          <p:nvPr/>
        </p:nvSpPr>
        <p:spPr bwMode="auto">
          <a:xfrm>
            <a:off x="2120900" y="14351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84" name="Rectangle 17"/>
          <p:cNvSpPr>
            <a:spLocks/>
          </p:cNvSpPr>
          <p:nvPr/>
        </p:nvSpPr>
        <p:spPr bwMode="auto">
          <a:xfrm>
            <a:off x="2247900" y="16637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85" name="Line 18"/>
          <p:cNvSpPr>
            <a:spLocks noChangeShapeType="1"/>
          </p:cNvSpPr>
          <p:nvPr/>
        </p:nvSpPr>
        <p:spPr bwMode="auto">
          <a:xfrm rot="10800000">
            <a:off x="5394325" y="1223963"/>
            <a:ext cx="727075" cy="7937"/>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86" name="Line 19"/>
          <p:cNvSpPr>
            <a:spLocks noChangeShapeType="1"/>
          </p:cNvSpPr>
          <p:nvPr/>
        </p:nvSpPr>
        <p:spPr bwMode="auto">
          <a:xfrm rot="10800000" flipH="1">
            <a:off x="6680200" y="10668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87" name="Line 20"/>
          <p:cNvSpPr>
            <a:spLocks noChangeShapeType="1"/>
          </p:cNvSpPr>
          <p:nvPr/>
        </p:nvSpPr>
        <p:spPr bwMode="auto">
          <a:xfrm rot="10800000" flipH="1">
            <a:off x="6438900" y="12065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88" name="Line 21"/>
          <p:cNvSpPr>
            <a:spLocks noChangeShapeType="1"/>
          </p:cNvSpPr>
          <p:nvPr/>
        </p:nvSpPr>
        <p:spPr bwMode="auto">
          <a:xfrm rot="10800000" flipH="1">
            <a:off x="6680200" y="13716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89" name="Line 22"/>
          <p:cNvSpPr>
            <a:spLocks noChangeShapeType="1"/>
          </p:cNvSpPr>
          <p:nvPr/>
        </p:nvSpPr>
        <p:spPr bwMode="auto">
          <a:xfrm rot="10800000" flipH="1">
            <a:off x="7035800" y="15494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90" name="Line 23"/>
          <p:cNvSpPr>
            <a:spLocks noChangeShapeType="1"/>
          </p:cNvSpPr>
          <p:nvPr/>
        </p:nvSpPr>
        <p:spPr bwMode="auto">
          <a:xfrm rot="10800000" flipH="1">
            <a:off x="6438900" y="1778000"/>
            <a:ext cx="3409950" cy="4763"/>
          </a:xfrm>
          <a:prstGeom prst="line">
            <a:avLst/>
          </a:prstGeom>
          <a:noFill/>
          <a:ln w="635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91" name="Rectangle 24"/>
          <p:cNvSpPr>
            <a:spLocks/>
          </p:cNvSpPr>
          <p:nvPr/>
        </p:nvSpPr>
        <p:spPr bwMode="auto">
          <a:xfrm>
            <a:off x="7505700" y="9525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92" name="Rectangle 25"/>
          <p:cNvSpPr>
            <a:spLocks/>
          </p:cNvSpPr>
          <p:nvPr/>
        </p:nvSpPr>
        <p:spPr bwMode="auto">
          <a:xfrm>
            <a:off x="7505700" y="11430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93" name="Rectangle 26"/>
          <p:cNvSpPr>
            <a:spLocks/>
          </p:cNvSpPr>
          <p:nvPr/>
        </p:nvSpPr>
        <p:spPr bwMode="auto">
          <a:xfrm>
            <a:off x="7505700" y="12954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94" name="Rectangle 27"/>
          <p:cNvSpPr>
            <a:spLocks/>
          </p:cNvSpPr>
          <p:nvPr/>
        </p:nvSpPr>
        <p:spPr bwMode="auto">
          <a:xfrm>
            <a:off x="7505700" y="14605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95" name="Rectangle 28"/>
          <p:cNvSpPr>
            <a:spLocks/>
          </p:cNvSpPr>
          <p:nvPr/>
        </p:nvSpPr>
        <p:spPr bwMode="auto">
          <a:xfrm>
            <a:off x="7505700" y="1689100"/>
            <a:ext cx="584200" cy="177800"/>
          </a:xfrm>
          <a:prstGeom prst="rect">
            <a:avLst/>
          </a:prstGeom>
          <a:solidFill>
            <a:srgbClr val="FF0000"/>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58396" name="Rectangle 29"/>
          <p:cNvSpPr>
            <a:spLocks/>
          </p:cNvSpPr>
          <p:nvPr/>
        </p:nvSpPr>
        <p:spPr bwMode="auto">
          <a:xfrm>
            <a:off x="7759700" y="812800"/>
            <a:ext cx="215900" cy="1168400"/>
          </a:xfrm>
          <a:prstGeom prst="rect">
            <a:avLst/>
          </a:prstGeom>
          <a:solidFill>
            <a:schemeClr val="accent1"/>
          </a:solidFill>
          <a:ln w="25400">
            <a:solidFill>
              <a:schemeClr val="tx1"/>
            </a:solidFill>
            <a:miter lim="800000"/>
            <a:headEnd/>
            <a:tailEnd/>
          </a:ln>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3" name="Rectangle 30"/>
          <p:cNvSpPr>
            <a:spLocks/>
          </p:cNvSpPr>
          <p:nvPr/>
        </p:nvSpPr>
        <p:spPr bwMode="auto">
          <a:xfrm>
            <a:off x="10934700" y="812800"/>
            <a:ext cx="215900" cy="1168400"/>
          </a:xfrm>
          <a:prstGeom prst="rect">
            <a:avLst/>
          </a:prstGeom>
          <a:solidFill>
            <a:schemeClr val="accent1"/>
          </a:solidFill>
          <a:ln w="25400" cap="flat">
            <a:solidFill>
              <a:schemeClr val="tx1"/>
            </a:solidFill>
            <a:prstDash val="solid"/>
            <a:miter lim="800000"/>
            <a:headEnd type="none" w="med" len="med"/>
            <a:tailEnd type="none" w="med" len="me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400">
                <a:solidFill>
                  <a:schemeClr val="tx1"/>
                </a:solidFill>
                <a:effectLst>
                  <a:outerShdw blurRad="38100" dist="38100" dir="2700000" algn="tl">
                    <a:srgbClr val="FFFFFF"/>
                  </a:outerShdw>
                </a:effectLst>
                <a:ea typeface="MS PGothic" panose="020B0600070205080204" pitchFamily="34" charset="-128"/>
              </a:rPr>
              <a:t>DD</a:t>
            </a:r>
          </a:p>
          <a:p>
            <a:pPr eaLnBrk="1" hangingPunct="1"/>
            <a:r>
              <a:rPr lang="en-US" altLang="en-US" sz="1400">
                <a:solidFill>
                  <a:schemeClr val="tx1"/>
                </a:solidFill>
                <a:effectLst>
                  <a:outerShdw blurRad="38100" dist="38100" dir="2700000" algn="tl">
                    <a:srgbClr val="FFFFFF"/>
                  </a:outerShdw>
                </a:effectLst>
                <a:ea typeface="MS PGothic" panose="020B0600070205080204" pitchFamily="34" charset="-128"/>
              </a:rPr>
              <a:t>D</a:t>
            </a:r>
          </a:p>
          <a:p>
            <a:pPr eaLnBrk="1" hangingPunct="1"/>
            <a:r>
              <a:rPr lang="en-US" altLang="en-US" sz="1400">
                <a:solidFill>
                  <a:schemeClr val="tx1"/>
                </a:solidFill>
                <a:effectLst>
                  <a:outerShdw blurRad="38100" dist="38100" dir="2700000" algn="tl">
                    <a:srgbClr val="FFFFFF"/>
                  </a:outerShdw>
                </a:effectLst>
                <a:ea typeface="MS PGothic" panose="020B0600070205080204" pitchFamily="34" charset="-128"/>
              </a:rPr>
              <a:t>G</a:t>
            </a:r>
          </a:p>
          <a:p>
            <a:pPr eaLnBrk="1" hangingPunct="1"/>
            <a:r>
              <a:rPr lang="en-US" altLang="en-US" sz="1400">
                <a:solidFill>
                  <a:schemeClr val="tx1"/>
                </a:solidFill>
                <a:effectLst>
                  <a:outerShdw blurRad="38100" dist="38100" dir="2700000" algn="tl">
                    <a:srgbClr val="FFFFFF"/>
                  </a:outerShdw>
                </a:effectLst>
                <a:ea typeface="MS PGothic" panose="020B0600070205080204" pitchFamily="34" charset="-128"/>
              </a:rPr>
              <a:t>D</a:t>
            </a:r>
          </a:p>
        </p:txBody>
      </p:sp>
      <p:sp>
        <p:nvSpPr>
          <p:cNvPr id="58398" name="Rectangle 31"/>
          <p:cNvSpPr>
            <a:spLocks/>
          </p:cNvSpPr>
          <p:nvPr/>
        </p:nvSpPr>
        <p:spPr bwMode="auto">
          <a:xfrm>
            <a:off x="2886075" y="6584950"/>
            <a:ext cx="2012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b="1">
                <a:solidFill>
                  <a:schemeClr val="tx1"/>
                </a:solidFill>
                <a:latin typeface="Calibri Bold" panose="020F0702030404030204" pitchFamily="34" charset="0"/>
                <a:ea typeface="MS PGothic" panose="020B0600070205080204" pitchFamily="34" charset="-128"/>
                <a:sym typeface="Calibri Bold" panose="020F0702030404030204" pitchFamily="34" charset="0"/>
              </a:rPr>
              <a:t>BLOSUM80</a:t>
            </a:r>
          </a:p>
          <a:p>
            <a:pPr eaLnBrk="1" hangingPunct="1"/>
            <a:r>
              <a:rPr lang="en-US" altLang="en-US" sz="3200" b="1">
                <a:solidFill>
                  <a:schemeClr val="tx1"/>
                </a:solidFill>
                <a:latin typeface="Calibri Bold" panose="020F0702030404030204" pitchFamily="34" charset="0"/>
                <a:ea typeface="MS PGothic" panose="020B0600070205080204" pitchFamily="34" charset="-128"/>
                <a:sym typeface="Calibri Bold" panose="020F0702030404030204" pitchFamily="34" charset="0"/>
              </a:rPr>
              <a:t>PAM120</a:t>
            </a:r>
          </a:p>
        </p:txBody>
      </p:sp>
      <p:sp>
        <p:nvSpPr>
          <p:cNvPr id="58399" name="Rectangle 32"/>
          <p:cNvSpPr>
            <a:spLocks/>
          </p:cNvSpPr>
          <p:nvPr/>
        </p:nvSpPr>
        <p:spPr bwMode="auto">
          <a:xfrm>
            <a:off x="6635750" y="6591300"/>
            <a:ext cx="2012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b="1">
                <a:solidFill>
                  <a:schemeClr val="tx1"/>
                </a:solidFill>
                <a:latin typeface="Calibri Bold" panose="020F0702030404030204" pitchFamily="34" charset="0"/>
                <a:ea typeface="MS PGothic" panose="020B0600070205080204" pitchFamily="34" charset="-128"/>
                <a:sym typeface="Calibri Bold" panose="020F0702030404030204" pitchFamily="34" charset="0"/>
              </a:rPr>
              <a:t>BLOSUM62</a:t>
            </a:r>
          </a:p>
          <a:p>
            <a:pPr eaLnBrk="1" hangingPunct="1"/>
            <a:r>
              <a:rPr lang="en-US" altLang="en-US" sz="3200" b="1">
                <a:solidFill>
                  <a:schemeClr val="tx1"/>
                </a:solidFill>
                <a:latin typeface="Calibri Bold" panose="020F0702030404030204" pitchFamily="34" charset="0"/>
                <a:ea typeface="MS PGothic" panose="020B0600070205080204" pitchFamily="34" charset="-128"/>
                <a:sym typeface="Calibri Bold" panose="020F0702030404030204" pitchFamily="34" charset="0"/>
              </a:rPr>
              <a:t>PAM180</a:t>
            </a:r>
          </a:p>
        </p:txBody>
      </p:sp>
      <p:sp>
        <p:nvSpPr>
          <p:cNvPr id="58400" name="Rectangle 33"/>
          <p:cNvSpPr>
            <a:spLocks/>
          </p:cNvSpPr>
          <p:nvPr/>
        </p:nvSpPr>
        <p:spPr bwMode="auto">
          <a:xfrm>
            <a:off x="371475" y="6591300"/>
            <a:ext cx="25225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b="1">
                <a:solidFill>
                  <a:schemeClr val="tx1"/>
                </a:solidFill>
                <a:latin typeface="Calibri Bold" panose="020F0702030404030204" pitchFamily="34" charset="0"/>
                <a:ea typeface="MS PGothic" panose="020B0600070205080204" pitchFamily="34" charset="-128"/>
                <a:sym typeface="Calibri Bold" panose="020F0702030404030204" pitchFamily="34" charset="0"/>
              </a:rPr>
              <a:t>Less divergent</a:t>
            </a:r>
          </a:p>
        </p:txBody>
      </p:sp>
      <p:sp>
        <p:nvSpPr>
          <p:cNvPr id="58401" name="Rectangle 34"/>
          <p:cNvSpPr>
            <a:spLocks/>
          </p:cNvSpPr>
          <p:nvPr/>
        </p:nvSpPr>
        <p:spPr bwMode="auto">
          <a:xfrm>
            <a:off x="8645525" y="6553200"/>
            <a:ext cx="2743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b="1">
                <a:solidFill>
                  <a:schemeClr val="tx1"/>
                </a:solidFill>
                <a:latin typeface="Calibri Bold" panose="020F0702030404030204" pitchFamily="34" charset="0"/>
                <a:ea typeface="MS PGothic" panose="020B0600070205080204" pitchFamily="34" charset="-128"/>
                <a:sym typeface="Calibri Bold" panose="020F0702030404030204" pitchFamily="34" charset="0"/>
              </a:rPr>
              <a:t>More divergent</a:t>
            </a:r>
          </a:p>
        </p:txBody>
      </p:sp>
      <p:sp>
        <p:nvSpPr>
          <p:cNvPr id="58402" name="Rectangle 35"/>
          <p:cNvSpPr>
            <a:spLocks/>
          </p:cNvSpPr>
          <p:nvPr/>
        </p:nvSpPr>
        <p:spPr bwMode="auto">
          <a:xfrm>
            <a:off x="-1588" y="7118350"/>
            <a:ext cx="30337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Mouse vs. rat RBP</a:t>
            </a:r>
          </a:p>
        </p:txBody>
      </p:sp>
      <p:sp>
        <p:nvSpPr>
          <p:cNvPr id="58403" name="Rectangle 36"/>
          <p:cNvSpPr>
            <a:spLocks/>
          </p:cNvSpPr>
          <p:nvPr/>
        </p:nvSpPr>
        <p:spPr bwMode="auto">
          <a:xfrm>
            <a:off x="8648700" y="6997700"/>
            <a:ext cx="3416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Mouse vs. bacterial lipocalins</a:t>
            </a:r>
          </a:p>
        </p:txBody>
      </p:sp>
      <p:sp>
        <p:nvSpPr>
          <p:cNvPr id="58404" name="Rectangle 37"/>
          <p:cNvSpPr>
            <a:spLocks/>
          </p:cNvSpPr>
          <p:nvPr/>
        </p:nvSpPr>
        <p:spPr bwMode="auto">
          <a:xfrm>
            <a:off x="3338513" y="7791450"/>
            <a:ext cx="53244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BLOSUM62-Database searching</a:t>
            </a:r>
          </a:p>
          <a:p>
            <a:pPr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PAM250-global alignments</a:t>
            </a:r>
          </a:p>
        </p:txBody>
      </p:sp>
      <p:sp>
        <p:nvSpPr>
          <p:cNvPr id="58405" name="Line 39"/>
          <p:cNvSpPr>
            <a:spLocks noChangeShapeType="1"/>
          </p:cNvSpPr>
          <p:nvPr/>
        </p:nvSpPr>
        <p:spPr bwMode="auto">
          <a:xfrm rot="10800000" flipH="1">
            <a:off x="3035300" y="7626350"/>
            <a:ext cx="5673725" cy="19050"/>
          </a:xfrm>
          <a:prstGeom prst="line">
            <a:avLst/>
          </a:prstGeom>
          <a:noFill/>
          <a:ln w="381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8406" name="Rectangle 40"/>
          <p:cNvSpPr>
            <a:spLocks/>
          </p:cNvSpPr>
          <p:nvPr/>
        </p:nvSpPr>
        <p:spPr bwMode="auto">
          <a:xfrm>
            <a:off x="4503738" y="9113838"/>
            <a:ext cx="39957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Henikoff S, et al. (1992).</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PNAs.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89</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10915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endParaRPr lang="en-US" altLang="en-US" sz="4200">
              <a:solidFill>
                <a:schemeClr val="tx1"/>
              </a:solidFill>
              <a:ea typeface="MS PGothic" panose="020B0600070205080204" pitchFamily="34" charset="-128"/>
            </a:endParaRP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Calibri" charset="0"/>
                <a:ea typeface="Calibri" charset="0"/>
                <a:cs typeface="Calibri" charset="0"/>
              </a:rPr>
              <a:t>Comparing PAM </a:t>
            </a:r>
            <a:r>
              <a:rPr lang="en-US" sz="4800" b="1" dirty="0">
                <a:latin typeface="Calibri" charset="0"/>
                <a:ea typeface="Calibri" charset="0"/>
                <a:cs typeface="Calibri" charset="0"/>
              </a:rPr>
              <a:t>vs BLOSUM </a:t>
            </a:r>
            <a:r>
              <a:rPr lang="en-US" sz="4800" b="1" dirty="0" smtClean="0">
                <a:latin typeface="Calibri" charset="0"/>
                <a:ea typeface="Calibri" charset="0"/>
                <a:cs typeface="Calibri" charset="0"/>
              </a:rPr>
              <a:t>Matrices</a:t>
            </a:r>
            <a:endParaRPr lang="en-US" sz="4800" b="1" dirty="0">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889532"/>
              </p:ext>
            </p:extLst>
          </p:nvPr>
        </p:nvGraphicFramePr>
        <p:xfrm>
          <a:off x="647700" y="2273300"/>
          <a:ext cx="11709400" cy="6624319"/>
        </p:xfrm>
        <a:graphic>
          <a:graphicData uri="http://schemas.openxmlformats.org/drawingml/2006/table">
            <a:tbl>
              <a:tblPr firstRow="1" bandRow="1">
                <a:tableStyleId>{775DCB02-9BB8-47FD-8907-85C794F793BA}</a:tableStyleId>
              </a:tblPr>
              <a:tblGrid>
                <a:gridCol w="5854700">
                  <a:extLst>
                    <a:ext uri="{9D8B030D-6E8A-4147-A177-3AD203B41FA5}">
                      <a16:colId xmlns="" xmlns:a16="http://schemas.microsoft.com/office/drawing/2014/main" val="2008332053"/>
                    </a:ext>
                  </a:extLst>
                </a:gridCol>
                <a:gridCol w="5854700">
                  <a:extLst>
                    <a:ext uri="{9D8B030D-6E8A-4147-A177-3AD203B41FA5}">
                      <a16:colId xmlns="" xmlns:a16="http://schemas.microsoft.com/office/drawing/2014/main" val="4119585656"/>
                    </a:ext>
                  </a:extLst>
                </a:gridCol>
              </a:tblGrid>
              <a:tr h="1313180">
                <a:tc>
                  <a:txBody>
                    <a:bodyPr/>
                    <a:lstStyle/>
                    <a:p>
                      <a:pPr algn="ctr"/>
                      <a:r>
                        <a:rPr lang="en-US" sz="2800" dirty="0">
                          <a:latin typeface="Arial" panose="020B0604020202020204" pitchFamily="34" charset="0"/>
                          <a:cs typeface="Arial" panose="020B0604020202020204" pitchFamily="34" charset="0"/>
                        </a:rPr>
                        <a:t>PAM Matrix</a:t>
                      </a:r>
                    </a:p>
                  </a:txBody>
                  <a:tcPr anchor="ctr"/>
                </a:tc>
                <a:tc>
                  <a:txBody>
                    <a:bodyPr/>
                    <a:lstStyle/>
                    <a:p>
                      <a:pPr algn="ctr"/>
                      <a:r>
                        <a:rPr lang="en-US" sz="2800" dirty="0">
                          <a:latin typeface="Arial" panose="020B0604020202020204" pitchFamily="34" charset="0"/>
                          <a:cs typeface="Arial" panose="020B0604020202020204" pitchFamily="34" charset="0"/>
                        </a:rPr>
                        <a:t>BLOSUM matrix</a:t>
                      </a:r>
                    </a:p>
                  </a:txBody>
                  <a:tcPr anchor="ctr"/>
                </a:tc>
                <a:extLst>
                  <a:ext uri="{0D108BD9-81ED-4DB2-BD59-A6C34878D82A}">
                    <a16:rowId xmlns="" xmlns:a16="http://schemas.microsoft.com/office/drawing/2014/main" val="4075063897"/>
                  </a:ext>
                </a:extLst>
              </a:tr>
              <a:tr h="1313180">
                <a:tc>
                  <a:txBody>
                    <a:bodyPr/>
                    <a:lstStyle/>
                    <a:p>
                      <a:pPr algn="ctr"/>
                      <a:r>
                        <a:rPr lang="en-US" sz="2800" dirty="0">
                          <a:latin typeface="Arial" panose="020B0604020202020204" pitchFamily="34" charset="0"/>
                          <a:cs typeface="Arial" panose="020B0604020202020204" pitchFamily="34" charset="0"/>
                        </a:rPr>
                        <a:t>Used to score alignments between closely related protein sequences</a:t>
                      </a:r>
                    </a:p>
                  </a:txBody>
                  <a:tcPr anchor="ctr"/>
                </a:tc>
                <a:tc>
                  <a:txBody>
                    <a:bodyPr/>
                    <a:lstStyle/>
                    <a:p>
                      <a:pPr algn="ctr"/>
                      <a:r>
                        <a:rPr lang="en-US" sz="2800" dirty="0">
                          <a:latin typeface="Arial" panose="020B0604020202020204" pitchFamily="34" charset="0"/>
                          <a:cs typeface="Arial" panose="020B0604020202020204" pitchFamily="34" charset="0"/>
                        </a:rPr>
                        <a:t>Used to score alignments</a:t>
                      </a:r>
                      <a:r>
                        <a:rPr lang="en-US" sz="2800" baseline="0" dirty="0">
                          <a:latin typeface="Arial" panose="020B0604020202020204" pitchFamily="34" charset="0"/>
                          <a:cs typeface="Arial" panose="020B0604020202020204" pitchFamily="34" charset="0"/>
                        </a:rPr>
                        <a:t> between evolutionarily divergent protein sequences</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704315362"/>
                  </a:ext>
                </a:extLst>
              </a:tr>
              <a:tr h="1313180">
                <a:tc>
                  <a:txBody>
                    <a:bodyPr/>
                    <a:lstStyle/>
                    <a:p>
                      <a:pPr algn="ctr"/>
                      <a:r>
                        <a:rPr lang="en-US" sz="2800" dirty="0">
                          <a:latin typeface="Arial" panose="020B0604020202020204" pitchFamily="34" charset="0"/>
                          <a:cs typeface="Arial" panose="020B0604020202020204" pitchFamily="34" charset="0"/>
                        </a:rPr>
                        <a:t>Based on global alignments</a:t>
                      </a:r>
                    </a:p>
                  </a:txBody>
                  <a:tcPr anchor="ctr"/>
                </a:tc>
                <a:tc>
                  <a:txBody>
                    <a:bodyPr/>
                    <a:lstStyle/>
                    <a:p>
                      <a:pPr algn="ctr"/>
                      <a:r>
                        <a:rPr lang="en-US" sz="2800" dirty="0">
                          <a:latin typeface="Arial" panose="020B0604020202020204" pitchFamily="34" charset="0"/>
                          <a:cs typeface="Arial" panose="020B0604020202020204" pitchFamily="34" charset="0"/>
                        </a:rPr>
                        <a:t>Based on local alignments</a:t>
                      </a:r>
                    </a:p>
                  </a:txBody>
                  <a:tcPr anchor="ctr"/>
                </a:tc>
                <a:extLst>
                  <a:ext uri="{0D108BD9-81ED-4DB2-BD59-A6C34878D82A}">
                    <a16:rowId xmlns="" xmlns:a16="http://schemas.microsoft.com/office/drawing/2014/main" val="4044845676"/>
                  </a:ext>
                </a:extLst>
              </a:tr>
              <a:tr h="1313180">
                <a:tc>
                  <a:txBody>
                    <a:bodyPr/>
                    <a:lstStyle/>
                    <a:p>
                      <a:pPr algn="ctr"/>
                      <a:r>
                        <a:rPr lang="en-US" sz="2800" dirty="0">
                          <a:latin typeface="Arial" panose="020B0604020202020204" pitchFamily="34" charset="0"/>
                          <a:cs typeface="Arial" panose="020B0604020202020204" pitchFamily="34" charset="0"/>
                        </a:rPr>
                        <a:t>Alignments have higher similarity</a:t>
                      </a:r>
                    </a:p>
                  </a:txBody>
                  <a:tcPr anchor="ctr"/>
                </a:tc>
                <a:tc>
                  <a:txBody>
                    <a:bodyPr/>
                    <a:lstStyle/>
                    <a:p>
                      <a:pPr algn="ctr"/>
                      <a:r>
                        <a:rPr lang="en-US" sz="2800" dirty="0">
                          <a:latin typeface="Arial" panose="020B0604020202020204" pitchFamily="34" charset="0"/>
                          <a:cs typeface="Arial" panose="020B0604020202020204" pitchFamily="34" charset="0"/>
                        </a:rPr>
                        <a:t>Alignments have lower similarity</a:t>
                      </a:r>
                    </a:p>
                  </a:txBody>
                  <a:tcPr anchor="ctr"/>
                </a:tc>
                <a:extLst>
                  <a:ext uri="{0D108BD9-81ED-4DB2-BD59-A6C34878D82A}">
                    <a16:rowId xmlns="" xmlns:a16="http://schemas.microsoft.com/office/drawing/2014/main" val="1905054826"/>
                  </a:ext>
                </a:extLst>
              </a:tr>
              <a:tr h="1313180">
                <a:tc>
                  <a:txBody>
                    <a:bodyPr/>
                    <a:lstStyle/>
                    <a:p>
                      <a:pPr algn="ctr"/>
                      <a:r>
                        <a:rPr lang="en-US" sz="2800" dirty="0">
                          <a:latin typeface="Arial" panose="020B0604020202020204" pitchFamily="34" charset="0"/>
                          <a:cs typeface="Arial" panose="020B0604020202020204" pitchFamily="34" charset="0"/>
                        </a:rPr>
                        <a:t>Mutations</a:t>
                      </a:r>
                      <a:r>
                        <a:rPr lang="en-US" sz="2800" baseline="0" dirty="0">
                          <a:latin typeface="Arial" panose="020B0604020202020204" pitchFamily="34" charset="0"/>
                          <a:cs typeface="Arial" panose="020B0604020202020204" pitchFamily="34" charset="0"/>
                        </a:rPr>
                        <a:t> in global alignments have high significance</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latin typeface="Arial" panose="020B0604020202020204" pitchFamily="34" charset="0"/>
                          <a:cs typeface="Arial" panose="020B0604020202020204" pitchFamily="34" charset="0"/>
                        </a:rPr>
                        <a:t>Based</a:t>
                      </a:r>
                      <a:r>
                        <a:rPr lang="en-US" sz="2800" baseline="0" dirty="0">
                          <a:latin typeface="Arial" panose="020B0604020202020204" pitchFamily="34" charset="0"/>
                          <a:cs typeface="Arial" panose="020B0604020202020204" pitchFamily="34" charset="0"/>
                        </a:rPr>
                        <a:t> on highly conserved stretches of alignments</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150151966"/>
                  </a:ext>
                </a:extLst>
              </a:tr>
            </a:tbl>
          </a:graphicData>
        </a:graphic>
      </p:graphicFrame>
    </p:spTree>
    <p:extLst>
      <p:ext uri="{BB962C8B-B14F-4D97-AF65-F5344CB8AC3E}">
        <p14:creationId xmlns:p14="http://schemas.microsoft.com/office/powerpoint/2010/main" val="2284548813"/>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0418" name="Rectangle 3"/>
          <p:cNvSpPr>
            <a:spLocks/>
          </p:cNvSpPr>
          <p:nvPr/>
        </p:nvSpPr>
        <p:spPr bwMode="auto">
          <a:xfrm>
            <a:off x="2159000" y="2098675"/>
            <a:ext cx="8369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Purposes </a:t>
            </a:r>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of Pair-wise Alignments</a:t>
            </a:r>
          </a:p>
        </p:txBody>
      </p:sp>
      <p:sp>
        <p:nvSpPr>
          <p:cNvPr id="60419" name="Rectangle 4"/>
          <p:cNvSpPr>
            <a:spLocks/>
          </p:cNvSpPr>
          <p:nvPr/>
        </p:nvSpPr>
        <p:spPr bwMode="auto">
          <a:xfrm>
            <a:off x="641350" y="3352800"/>
            <a:ext cx="11709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marL="571500" indent="-5715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Sequences that are similar may be functionally similar</a:t>
            </a:r>
            <a:endPar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Sequences that are similar to each other may be </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evolutionarily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related</a:t>
            </a:r>
            <a:endPar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Sequence similarity may also infer structural </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similarity of encoded proteins </a:t>
            </a:r>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42" name="Rectangle 3"/>
          <p:cNvSpPr>
            <a:spLocks/>
          </p:cNvSpPr>
          <p:nvPr/>
        </p:nvSpPr>
        <p:spPr bwMode="auto">
          <a:xfrm>
            <a:off x="1320800" y="1536700"/>
            <a:ext cx="10363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Different </a:t>
            </a:r>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Methods for Pair-wise Alignment </a:t>
            </a:r>
            <a:endPar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endParaRPr>
          </a:p>
        </p:txBody>
      </p:sp>
      <p:sp>
        <p:nvSpPr>
          <p:cNvPr id="61443" name="Rectangle 4"/>
          <p:cNvSpPr>
            <a:spLocks/>
          </p:cNvSpPr>
          <p:nvPr/>
        </p:nvSpPr>
        <p:spPr bwMode="auto">
          <a:xfrm>
            <a:off x="647700" y="2641600"/>
            <a:ext cx="11709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marL="571500" indent="-5715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Dot-matrix analysis: a visual approach to compare sequences; Method displays sequence alignments as diagonals on a matrix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1</a:t>
            </a:r>
          </a:p>
          <a:p>
            <a:pPr algn="l" eaLnBrk="1" hangingPunct="1">
              <a:spcBef>
                <a:spcPts val="1088"/>
              </a:spcBef>
            </a:pPr>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61444" name="Rectangle 5"/>
          <p:cNvSpPr>
            <a:spLocks/>
          </p:cNvSpPr>
          <p:nvPr/>
        </p:nvSpPr>
        <p:spPr bwMode="auto">
          <a:xfrm>
            <a:off x="3568700" y="8528050"/>
            <a:ext cx="549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Gibbs AJ, et al. (1970).</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The FEBS Journal</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16</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2466" name="Rectangle 3"/>
          <p:cNvSpPr>
            <a:spLocks/>
          </p:cNvSpPr>
          <p:nvPr/>
        </p:nvSpPr>
        <p:spPr bwMode="auto">
          <a:xfrm>
            <a:off x="2311400" y="152400"/>
            <a:ext cx="8369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Dot-Matrix </a:t>
            </a:r>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Plot</a:t>
            </a:r>
          </a:p>
        </p:txBody>
      </p:sp>
      <p:sp>
        <p:nvSpPr>
          <p:cNvPr id="62467" name="Rectangle 4"/>
          <p:cNvSpPr>
            <a:spLocks/>
          </p:cNvSpPr>
          <p:nvPr/>
        </p:nvSpPr>
        <p:spPr bwMode="auto">
          <a:xfrm>
            <a:off x="774700" y="2489200"/>
            <a:ext cx="10429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400">
                <a:solidFill>
                  <a:srgbClr val="0000FF"/>
                </a:solidFill>
                <a:latin typeface="Calibri Bold" panose="020F0702030404030204" pitchFamily="34" charset="0"/>
                <a:ea typeface="MS PGothic" panose="020B0600070205080204" pitchFamily="34" charset="-128"/>
                <a:sym typeface="Calibri Bold" panose="020F0702030404030204" pitchFamily="34" charset="0"/>
              </a:rPr>
              <a:t>MATCH</a:t>
            </a:r>
          </a:p>
        </p:txBody>
      </p:sp>
      <p:sp>
        <p:nvSpPr>
          <p:cNvPr id="62468" name="Rectangle 5"/>
          <p:cNvSpPr>
            <a:spLocks/>
          </p:cNvSpPr>
          <p:nvPr/>
        </p:nvSpPr>
        <p:spPr bwMode="auto">
          <a:xfrm>
            <a:off x="5867400" y="774700"/>
            <a:ext cx="15160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Calibri" panose="020F0502020204030204" pitchFamily="34" charset="0"/>
                <a:ea typeface="MS PGothic" panose="020B0600070205080204" pitchFamily="34" charset="-128"/>
                <a:sym typeface="Calibri" panose="020F0502020204030204" pitchFamily="34" charset="0"/>
              </a:rPr>
              <a:t>Sequence 1</a:t>
            </a:r>
          </a:p>
        </p:txBody>
      </p:sp>
      <p:sp>
        <p:nvSpPr>
          <p:cNvPr id="62469" name="Rectangle 6"/>
          <p:cNvSpPr>
            <a:spLocks/>
          </p:cNvSpPr>
          <p:nvPr/>
        </p:nvSpPr>
        <p:spPr bwMode="auto">
          <a:xfrm>
            <a:off x="977900" y="4343400"/>
            <a:ext cx="15160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Calibri" panose="020F0502020204030204" pitchFamily="34" charset="0"/>
                <a:ea typeface="MS PGothic" panose="020B0600070205080204" pitchFamily="34" charset="-128"/>
                <a:sym typeface="Calibri" panose="020F0502020204030204" pitchFamily="34" charset="0"/>
              </a:rPr>
              <a:t>Sequence 2</a:t>
            </a:r>
          </a:p>
        </p:txBody>
      </p:sp>
      <p:pic>
        <p:nvPicPr>
          <p:cNvPr id="624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1363663"/>
            <a:ext cx="76327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2471" name="Line 8"/>
          <p:cNvSpPr>
            <a:spLocks noChangeShapeType="1"/>
          </p:cNvSpPr>
          <p:nvPr/>
        </p:nvSpPr>
        <p:spPr bwMode="auto">
          <a:xfrm rot="10800000">
            <a:off x="1879600" y="2681288"/>
            <a:ext cx="1784350" cy="38893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2" name="Line 9"/>
          <p:cNvSpPr>
            <a:spLocks noChangeShapeType="1"/>
          </p:cNvSpPr>
          <p:nvPr/>
        </p:nvSpPr>
        <p:spPr bwMode="auto">
          <a:xfrm>
            <a:off x="2781300" y="1485900"/>
            <a:ext cx="7461250" cy="6442075"/>
          </a:xfrm>
          <a:prstGeom prst="line">
            <a:avLst/>
          </a:prstGeom>
          <a:noFill/>
          <a:ln w="76200">
            <a:solidFill>
              <a:srgbClr val="0000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3" name="Oval 10"/>
          <p:cNvSpPr>
            <a:spLocks/>
          </p:cNvSpPr>
          <p:nvPr/>
        </p:nvSpPr>
        <p:spPr bwMode="auto">
          <a:xfrm>
            <a:off x="8890000" y="1790700"/>
            <a:ext cx="876300" cy="1092200"/>
          </a:xfrm>
          <a:prstGeom prst="ellipse">
            <a:avLst/>
          </a:prstGeom>
          <a:noFill/>
          <a:ln w="38100">
            <a:solidFill>
              <a:srgbClr val="7F007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62474" name="Oval 11"/>
          <p:cNvSpPr>
            <a:spLocks/>
          </p:cNvSpPr>
          <p:nvPr/>
        </p:nvSpPr>
        <p:spPr bwMode="auto">
          <a:xfrm>
            <a:off x="7721600" y="5854700"/>
            <a:ext cx="876300" cy="419100"/>
          </a:xfrm>
          <a:prstGeom prst="ellipse">
            <a:avLst/>
          </a:prstGeom>
          <a:noFill/>
          <a:ln w="38100">
            <a:solidFill>
              <a:srgbClr val="7F007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7" name="Rectangle 3"/>
          <p:cNvSpPr>
            <a:spLocks noGrp="1" noChangeArrowheads="1"/>
          </p:cNvSpPr>
          <p:nvPr>
            <p:ph type="body" idx="1"/>
          </p:nvPr>
        </p:nvSpPr>
        <p:spPr>
          <a:xfrm>
            <a:off x="1244600" y="2209800"/>
            <a:ext cx="10464800" cy="4927600"/>
          </a:xfrm>
        </p:spPr>
        <p:txBody>
          <a:bodyPr lIns="50800" tIns="50800" rIns="50800" bIns="50800" anchor="ctr"/>
          <a:lstStyle/>
          <a:p>
            <a:pPr marL="838200" indent="-571500" eaLnBrk="1" hangingPunct="1">
              <a:spcBef>
                <a:spcPct val="0"/>
              </a:spcBef>
              <a:buSzPct val="171000"/>
              <a:buFont typeface="Calibri" charset="0"/>
              <a:buChar char="•"/>
              <a:defRPr/>
            </a:pPr>
            <a:r>
              <a:rPr lang="en-US" sz="3200" dirty="0">
                <a:latin typeface="Calibri" charset="0"/>
                <a:cs typeface="Calibri" charset="0"/>
                <a:sym typeface="Calibri" charset="0"/>
              </a:rPr>
              <a:t>Participants will understand the purpose of genome comparison</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know the differences between different scoring matrices</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know how to do pairwise and multiple sequence alignments</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know the differences between different sequence alignment tools</a:t>
            </a:r>
            <a:endParaRPr lang="en-US" sz="3200" dirty="0">
              <a:latin typeface="Calibri" charset="0"/>
              <a:sym typeface="Calibri" charset="0"/>
            </a:endParaRPr>
          </a:p>
        </p:txBody>
      </p:sp>
      <p:sp>
        <p:nvSpPr>
          <p:cNvPr id="6148" name="Rectangle 4"/>
          <p:cNvSpPr>
            <a:spLocks noGrp="1" noChangeArrowheads="1"/>
          </p:cNvSpPr>
          <p:nvPr>
            <p:ph type="title"/>
          </p:nvPr>
        </p:nvSpPr>
        <p:spPr>
          <a:xfrm>
            <a:off x="2692400" y="927100"/>
            <a:ext cx="7620000" cy="749300"/>
          </a:xfrm>
        </p:spPr>
        <p:txBody>
          <a:bodyPr lIns="50800" tIns="50800" rIns="50800" bIns="50800"/>
          <a:lstStyle/>
          <a:p>
            <a:pPr eaLnBrk="1" hangingPunct="1">
              <a:defRPr/>
            </a:pPr>
            <a:r>
              <a:rPr lang="en-US" sz="4200" b="1" dirty="0" smtClean="0">
                <a:solidFill>
                  <a:srgbClr val="008080"/>
                </a:solidFill>
                <a:latin typeface="Calibri Bold" charset="0"/>
                <a:cs typeface="Calibri Bold" charset="0"/>
                <a:sym typeface="Calibri Bold" charset="0"/>
              </a:rPr>
              <a:t>Learning Goals</a:t>
            </a:r>
            <a:endParaRPr lang="en-US" sz="4200" b="1" dirty="0">
              <a:solidFill>
                <a:srgbClr val="008080"/>
              </a:solidFill>
              <a:latin typeface="Calibri Bold" charset="0"/>
              <a:ea typeface="ヒラギノ角ゴ ProN W6" charset="0"/>
              <a:cs typeface="ヒラギノ角ゴ ProN W6" charset="0"/>
              <a:sym typeface="Calibri Bold" charset="0"/>
            </a:endParaRP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4515" name="Rectangle 4"/>
          <p:cNvSpPr>
            <a:spLocks/>
          </p:cNvSpPr>
          <p:nvPr/>
        </p:nvSpPr>
        <p:spPr bwMode="auto">
          <a:xfrm>
            <a:off x="641350" y="2901016"/>
            <a:ext cx="11709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marL="571500" indent="-5715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Dot-matrix analysis: a visual approach to compare sequences; Method displays sequence alignments as diagonals on a matrix </a:t>
            </a:r>
            <a:r>
              <a:rPr lang="en-US" altLang="en-US" sz="3200" baseline="30000" dirty="0">
                <a:solidFill>
                  <a:schemeClr val="tx1"/>
                </a:solidFill>
                <a:latin typeface="Calibri" panose="020F0502020204030204" pitchFamily="34" charset="0"/>
                <a:ea typeface="MS PGothic" panose="020B0600070205080204" pitchFamily="34" charset="-128"/>
                <a:sym typeface="Calibri" panose="020F0502020204030204" pitchFamily="34" charset="0"/>
              </a:rPr>
              <a:t>1</a:t>
            </a:r>
          </a:p>
          <a:p>
            <a:pPr algn="l" eaLnBrk="1" hangingPunct="1">
              <a:spcBef>
                <a:spcPts val="1088"/>
              </a:spcBef>
              <a:buSzPct val="171000"/>
              <a:buFont typeface="Arial" panose="020B0604020202020204" pitchFamily="34" charset="0"/>
              <a:buChar char="•"/>
            </a:pPr>
            <a:endPar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Dynamic programming: algorithm matches all possible characters in the sequence, based on a scoring scheme for matches, mismatches and gaps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2</a:t>
            </a:r>
          </a:p>
          <a:p>
            <a:pPr algn="l" eaLnBrk="1" hangingPunct="1">
              <a:spcBef>
                <a:spcPts val="1088"/>
              </a:spcBef>
            </a:pPr>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64516" name="Rectangle 5"/>
          <p:cNvSpPr>
            <a:spLocks/>
          </p:cNvSpPr>
          <p:nvPr/>
        </p:nvSpPr>
        <p:spPr bwMode="auto">
          <a:xfrm>
            <a:off x="3568700" y="8388350"/>
            <a:ext cx="54991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Gibbs AJ, et al. (1970).</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The FEBS Journal</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16</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Bellman R. (1954).</a:t>
            </a:r>
            <a:r>
              <a:rPr lang="en-US" altLang="en-US" sz="1800" i="1">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Bulletin of American Math. Soc. </a:t>
            </a:r>
            <a:r>
              <a:rPr lang="en-US" altLang="en-US" sz="1800" b="1">
                <a:solidFill>
                  <a:schemeClr val="tx1"/>
                </a:solidFill>
                <a:latin typeface="Calibri Bold" panose="020F0702030404030204" pitchFamily="34" charset="0"/>
                <a:ea typeface="MS PGothic" panose="020B0600070205080204" pitchFamily="34" charset="-128"/>
                <a:sym typeface="Calibri Bold" panose="020F0702030404030204" pitchFamily="34" charset="0"/>
              </a:rPr>
              <a:t>60</a:t>
            </a:r>
            <a:r>
              <a:rPr lang="en-US" altLang="en-US" sz="1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503</a:t>
            </a:r>
          </a:p>
        </p:txBody>
      </p:sp>
      <p:sp>
        <p:nvSpPr>
          <p:cNvPr id="6" name="Rectangle 3"/>
          <p:cNvSpPr>
            <a:spLocks/>
          </p:cNvSpPr>
          <p:nvPr/>
        </p:nvSpPr>
        <p:spPr bwMode="auto">
          <a:xfrm>
            <a:off x="1320800" y="1536700"/>
            <a:ext cx="10363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Different </a:t>
            </a:r>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Methods for Pair-wise Alignment </a:t>
            </a:r>
            <a:endPar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endParaRP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8610" name="Rectangle 3"/>
          <p:cNvSpPr>
            <a:spLocks/>
          </p:cNvSpPr>
          <p:nvPr/>
        </p:nvSpPr>
        <p:spPr bwMode="auto">
          <a:xfrm>
            <a:off x="641350" y="2667000"/>
            <a:ext cx="117094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marL="571500" indent="-5715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1088"/>
              </a:spcBef>
              <a:buSzPct val="171000"/>
              <a:buFont typeface="Arial" panose="020B0604020202020204" pitchFamily="34" charset="0"/>
              <a:buChar char="•"/>
            </a:pPr>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Multiple sequence alignments help to relate groups of sequences to gene families</a:t>
            </a:r>
            <a:endParaRPr lang="en-US" altLang="en-US" sz="32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Multiple alignments of protein sequences give information of functional domains that are shared by proteins</a:t>
            </a:r>
            <a:endPar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Patterns generated from multiple alignments help build statistical models</a:t>
            </a: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Phylogenies can be constructed based on multiple sequence alignments</a:t>
            </a:r>
          </a:p>
        </p:txBody>
      </p:sp>
      <p:sp>
        <p:nvSpPr>
          <p:cNvPr id="68611" name="Rectangle 4"/>
          <p:cNvSpPr>
            <a:spLocks/>
          </p:cNvSpPr>
          <p:nvPr/>
        </p:nvSpPr>
        <p:spPr bwMode="auto">
          <a:xfrm>
            <a:off x="1282700" y="1143000"/>
            <a:ext cx="10426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Purposes </a:t>
            </a:r>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of Multiple Sequence Alignment</a:t>
            </a: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9634" name="Rectangle 3"/>
          <p:cNvSpPr>
            <a:spLocks/>
          </p:cNvSpPr>
          <p:nvPr/>
        </p:nvSpPr>
        <p:spPr bwMode="auto">
          <a:xfrm>
            <a:off x="647700" y="1943100"/>
            <a:ext cx="11709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marL="571500" indent="-5715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Multiple sequence alignment programs can do global and local alignment.</a:t>
            </a: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Global alignment requires that each residue of the sequences need to be aligned e.g. T-Coffee, CLUSTAL-W, MUSCLE</a:t>
            </a:r>
            <a:endPar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In local alignment only closely related segments align e.g. MAFT</a:t>
            </a: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MUSCLE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1</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 creates a pairwise alignment of the sequences. Creates a matrix of the distance between the sequences </a:t>
            </a:r>
          </a:p>
          <a:p>
            <a:pPr algn="l" eaLnBrk="1" hangingPunct="1">
              <a:spcBef>
                <a:spcPts val="1088"/>
              </a:spcBef>
              <a:buSzPct val="171000"/>
              <a:buFont typeface="Arial" panose="020B060402020202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T-Coffee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2</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 builds a library of all possible aligned residues and then turns library into alignment</a:t>
            </a:r>
          </a:p>
        </p:txBody>
      </p:sp>
      <p:sp>
        <p:nvSpPr>
          <p:cNvPr id="69635" name="Rectangle 4"/>
          <p:cNvSpPr>
            <a:spLocks/>
          </p:cNvSpPr>
          <p:nvPr/>
        </p:nvSpPr>
        <p:spPr bwMode="auto">
          <a:xfrm>
            <a:off x="1282700" y="571500"/>
            <a:ext cx="10426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a:solidFill>
                  <a:srgbClr val="008080"/>
                </a:solidFill>
                <a:latin typeface="Calibri Bold" panose="020F0702030404030204" pitchFamily="34" charset="0"/>
                <a:ea typeface="MS PGothic" panose="020B0600070205080204" pitchFamily="34" charset="-128"/>
                <a:sym typeface="Calibri Bold" panose="020F0702030404030204" pitchFamily="34" charset="0"/>
              </a:rPr>
              <a:t>Programs for Multiple Sequence Alignment</a:t>
            </a:r>
          </a:p>
        </p:txBody>
      </p:sp>
      <p:sp>
        <p:nvSpPr>
          <p:cNvPr id="69636" name="Rectangle 5"/>
          <p:cNvSpPr>
            <a:spLocks/>
          </p:cNvSpPr>
          <p:nvPr/>
        </p:nvSpPr>
        <p:spPr bwMode="auto">
          <a:xfrm>
            <a:off x="3797300" y="8248650"/>
            <a:ext cx="54864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Edgar RC. (2004).</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Nucleic Acids Res</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32</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1792</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Notredame C, et al. (2000).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J. Mol. Biol</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302</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205</a:t>
            </a:r>
          </a:p>
          <a:p>
            <a:pPr eaLnBrk="1" hangingPunct="1"/>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endParaRPr>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charset="0"/>
              <a:buChar char="•"/>
              <a:defRPr/>
            </a:pPr>
            <a:r>
              <a:rPr lang="en-US" sz="3400" dirty="0">
                <a:latin typeface="Calibri"/>
                <a:cs typeface="Calibri"/>
              </a:rPr>
              <a:t>Local alignments v. global alignments</a:t>
            </a:r>
          </a:p>
          <a:p>
            <a:pPr>
              <a:buFont typeface="Arial" charset="0"/>
              <a:buChar char="•"/>
              <a:defRPr/>
            </a:pPr>
            <a:endParaRPr lang="en-US" sz="3400" dirty="0">
              <a:latin typeface="Calibri"/>
              <a:cs typeface="Calibri"/>
            </a:endParaRPr>
          </a:p>
          <a:p>
            <a:pPr>
              <a:buFont typeface="Arial" charset="0"/>
              <a:buChar char="•"/>
              <a:defRPr/>
            </a:pPr>
            <a:r>
              <a:rPr lang="en-US" sz="3400" dirty="0">
                <a:latin typeface="Calibri"/>
                <a:cs typeface="Calibri"/>
              </a:rPr>
              <a:t>Pairwise alignments v. multiple sequence alignments</a:t>
            </a:r>
          </a:p>
          <a:p>
            <a:pPr>
              <a:buFont typeface="Arial" charset="0"/>
              <a:buChar char="•"/>
              <a:defRPr/>
            </a:pPr>
            <a:endParaRPr lang="en-US" sz="3400" dirty="0">
              <a:latin typeface="Calibri"/>
              <a:cs typeface="Calibri"/>
            </a:endParaRPr>
          </a:p>
          <a:p>
            <a:pPr>
              <a:buFont typeface="Arial" charset="0"/>
              <a:buChar char="•"/>
              <a:defRPr/>
            </a:pPr>
            <a:r>
              <a:rPr lang="en-US" sz="3400" dirty="0">
                <a:latin typeface="Calibri"/>
                <a:cs typeface="Calibri"/>
              </a:rPr>
              <a:t>Can be done for nucleotide or protein sequences</a:t>
            </a:r>
          </a:p>
          <a:p>
            <a:pPr>
              <a:buFont typeface="Arial" charset="0"/>
              <a:buChar char="•"/>
              <a:defRPr/>
            </a:pPr>
            <a:endParaRPr lang="en-US" sz="3400" dirty="0">
              <a:latin typeface="Calibri"/>
              <a:cs typeface="Calibri"/>
            </a:endParaRPr>
          </a:p>
          <a:p>
            <a:pPr>
              <a:buFont typeface="Arial" charset="0"/>
              <a:buChar char="•"/>
              <a:defRPr/>
            </a:pPr>
            <a:r>
              <a:rPr lang="en-US" sz="3400" dirty="0">
                <a:latin typeface="Calibri"/>
                <a:cs typeface="Calibri"/>
              </a:rPr>
              <a:t>Substitution matrices allow for scoring best alignment</a:t>
            </a:r>
          </a:p>
        </p:txBody>
      </p:sp>
      <p:sp>
        <p:nvSpPr>
          <p:cNvPr id="4" name="Rectangle 4"/>
          <p:cNvSpPr>
            <a:spLocks noGrp="1"/>
          </p:cNvSpPr>
          <p:nvPr>
            <p:ph type="title"/>
          </p:nvPr>
        </p:nvSpPr>
        <p:spPr/>
        <p:txBody>
          <a:bodyPr lIns="50800" tIns="50800" rIns="50800" bIns="50800"/>
          <a:lstStyle/>
          <a:p>
            <a:pPr>
              <a:defRPr/>
            </a:pPr>
            <a:r>
              <a:rPr lang="en-US" sz="4200" b="1" dirty="0">
                <a:solidFill>
                  <a:srgbClr val="008080"/>
                </a:solidFill>
                <a:latin typeface="Calibri Bold" charset="0"/>
                <a:ea typeface="ＭＳ Ｐゴシック" charset="0"/>
                <a:cs typeface="ＭＳ Ｐゴシック" charset="0"/>
                <a:sym typeface="Calibri Bold" charset="0"/>
              </a:rPr>
              <a:t>Summary</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9218" name="Rectangle 2"/>
          <p:cNvSpPr>
            <a:spLocks noGrp="1" noChangeArrowheads="1"/>
          </p:cNvSpPr>
          <p:nvPr>
            <p:ph type="body" idx="1"/>
          </p:nvPr>
        </p:nvSpPr>
        <p:spPr>
          <a:xfrm>
            <a:off x="635000" y="2845640"/>
            <a:ext cx="12026900" cy="4406900"/>
          </a:xfrm>
        </p:spPr>
        <p:txBody>
          <a:bodyPr/>
          <a:lstStyle/>
          <a:p>
            <a:pPr marL="939800" indent="-571500" eaLnBrk="1" hangingPunct="1">
              <a:buSzPct val="171000"/>
              <a:buFont typeface="Arial" charset="0"/>
              <a:buChar char="•"/>
              <a:defRPr/>
            </a:pPr>
            <a:r>
              <a:rPr lang="en-US" sz="3200" dirty="0">
                <a:latin typeface="Calibri" charset="0"/>
                <a:cs typeface="Calibri" charset="0"/>
                <a:sym typeface="Calibri" charset="0"/>
              </a:rPr>
              <a:t>Before the advent of sequencing technologies, organisms were</a:t>
            </a:r>
            <a:br>
              <a:rPr lang="en-US" sz="3200" dirty="0">
                <a:latin typeface="Calibri" charset="0"/>
                <a:cs typeface="Calibri" charset="0"/>
                <a:sym typeface="Calibri" charset="0"/>
              </a:rPr>
            </a:br>
            <a:r>
              <a:rPr lang="en-US" sz="3200" dirty="0">
                <a:latin typeface="Calibri" charset="0"/>
                <a:cs typeface="Calibri" charset="0"/>
                <a:sym typeface="Calibri" charset="0"/>
              </a:rPr>
              <a:t>classified into groups or clades using morphological characters </a:t>
            </a:r>
            <a:r>
              <a:rPr lang="en-US" sz="3200" baseline="32000" dirty="0">
                <a:latin typeface="Calibri" charset="0"/>
                <a:cs typeface="Calibri" charset="0"/>
                <a:sym typeface="Calibri" charset="0"/>
              </a:rPr>
              <a:t>1</a:t>
            </a:r>
          </a:p>
          <a:p>
            <a:pPr marL="939800" indent="-571500" eaLnBrk="1" hangingPunct="1">
              <a:buSzPct val="171000"/>
              <a:buFont typeface="Arial" charset="0"/>
              <a:buChar char="•"/>
              <a:defRPr/>
            </a:pPr>
            <a:endParaRPr lang="en-US" sz="3200" baseline="32000" dirty="0">
              <a:latin typeface="Calibri" charset="0"/>
              <a:sym typeface="Calibri" charset="0"/>
            </a:endParaRPr>
          </a:p>
          <a:p>
            <a:pPr marL="939800" indent="-571500" eaLnBrk="1" hangingPunct="1">
              <a:buSzPct val="171000"/>
              <a:buFont typeface="Arial" charset="0"/>
              <a:buChar char="•"/>
              <a:defRPr/>
            </a:pPr>
            <a:r>
              <a:rPr lang="en-US" sz="3200" dirty="0">
                <a:latin typeface="Calibri" charset="0"/>
                <a:cs typeface="Calibri" charset="0"/>
                <a:sym typeface="Calibri" charset="0"/>
              </a:rPr>
              <a:t>With the availability of sequencing technologies, </a:t>
            </a:r>
            <a:r>
              <a:rPr lang="en-US" sz="3200" dirty="0" smtClean="0">
                <a:latin typeface="Calibri" charset="0"/>
                <a:cs typeface="Calibri" charset="0"/>
                <a:sym typeface="Calibri" charset="0"/>
              </a:rPr>
              <a:t>many sequenced </a:t>
            </a:r>
            <a:r>
              <a:rPr lang="en-US" sz="3200" dirty="0">
                <a:latin typeface="Calibri" charset="0"/>
                <a:cs typeface="Calibri" charset="0"/>
                <a:sym typeface="Calibri" charset="0"/>
              </a:rPr>
              <a:t>genomes are </a:t>
            </a:r>
            <a:r>
              <a:rPr lang="en-US" sz="3200" dirty="0" smtClean="0">
                <a:latin typeface="Calibri" charset="0"/>
                <a:cs typeface="Calibri" charset="0"/>
                <a:sym typeface="Calibri" charset="0"/>
              </a:rPr>
              <a:t>available </a:t>
            </a:r>
            <a:endParaRPr lang="en-US" sz="3200" dirty="0">
              <a:latin typeface="Calibri" charset="0"/>
              <a:cs typeface="Calibri" charset="0"/>
              <a:sym typeface="Calibri" charset="0"/>
            </a:endParaRPr>
          </a:p>
          <a:p>
            <a:pPr marL="939800" indent="-571500" eaLnBrk="1" hangingPunct="1">
              <a:buSzPct val="171000"/>
              <a:buFont typeface="Arial" charset="0"/>
              <a:buChar char="•"/>
              <a:defRPr/>
            </a:pPr>
            <a:endParaRPr lang="en-US" sz="3200" dirty="0">
              <a:latin typeface="Calibri" charset="0"/>
              <a:sym typeface="Calibri" charset="0"/>
            </a:endParaRPr>
          </a:p>
          <a:p>
            <a:pPr marL="939800" indent="-571500" eaLnBrk="1" hangingPunct="1">
              <a:buSzPct val="171000"/>
              <a:buFont typeface="Arial" charset="0"/>
              <a:buChar char="•"/>
              <a:defRPr/>
            </a:pPr>
            <a:r>
              <a:rPr lang="en-US" sz="3200" dirty="0">
                <a:latin typeface="Calibri" charset="0"/>
                <a:cs typeface="Calibri" charset="0"/>
                <a:sym typeface="Calibri" charset="0"/>
              </a:rPr>
              <a:t>Genome sequences contain molecular information which </a:t>
            </a:r>
            <a:r>
              <a:rPr lang="en-US" sz="3200" dirty="0" smtClean="0">
                <a:latin typeface="Calibri" charset="0"/>
                <a:cs typeface="Calibri" charset="0"/>
                <a:sym typeface="Calibri" charset="0"/>
              </a:rPr>
              <a:t>can be </a:t>
            </a:r>
            <a:r>
              <a:rPr lang="en-US" sz="3200" dirty="0">
                <a:latin typeface="Calibri" charset="0"/>
                <a:cs typeface="Calibri" charset="0"/>
                <a:sym typeface="Calibri" charset="0"/>
              </a:rPr>
              <a:t>compared among organisms </a:t>
            </a:r>
            <a:r>
              <a:rPr lang="en-US" sz="3200" baseline="32000" dirty="0">
                <a:latin typeface="Calibri" charset="0"/>
                <a:cs typeface="Calibri" charset="0"/>
                <a:sym typeface="Calibri" charset="0"/>
              </a:rPr>
              <a:t>2</a:t>
            </a:r>
            <a:endParaRPr lang="en-US" sz="3200" baseline="32000" dirty="0">
              <a:latin typeface="Calibri" charset="0"/>
              <a:sym typeface="Calibri" charset="0"/>
            </a:endParaRPr>
          </a:p>
        </p:txBody>
      </p:sp>
      <p:sp>
        <p:nvSpPr>
          <p:cNvPr id="40963" name="Rectangle 4"/>
          <p:cNvSpPr>
            <a:spLocks/>
          </p:cNvSpPr>
          <p:nvPr/>
        </p:nvSpPr>
        <p:spPr bwMode="auto">
          <a:xfrm>
            <a:off x="4025900" y="8388350"/>
            <a:ext cx="49418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Scotland RW, et al. (2003). </a:t>
            </a:r>
            <a:r>
              <a:rPr lang="en-US" altLang="en-US" sz="18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Systematic Biol. </a:t>
            </a:r>
            <a:r>
              <a:rPr lang="en-US" altLang="en-US" sz="1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52: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539</a:t>
            </a:r>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a:t>
            </a:r>
            <a:r>
              <a:rPr lang="en-US" altLang="en-US" sz="1800" u="sng" baseline="3200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Field J, et al. (2005).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Microbiol.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151</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2125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40964" name="Rectangle 5"/>
          <p:cNvSpPr>
            <a:spLocks/>
          </p:cNvSpPr>
          <p:nvPr/>
        </p:nvSpPr>
        <p:spPr bwMode="auto">
          <a:xfrm>
            <a:off x="2312194" y="914213"/>
            <a:ext cx="8369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Gene/Genome/Protein </a:t>
            </a:r>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Comparisons</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3010" name="Rectangle 3"/>
          <p:cNvSpPr>
            <a:spLocks/>
          </p:cNvSpPr>
          <p:nvPr/>
        </p:nvSpPr>
        <p:spPr bwMode="auto">
          <a:xfrm>
            <a:off x="1028700" y="3797300"/>
            <a:ext cx="1094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Methods to compare two or more sequences (DNA or protein) to identify characters that are identical or similar in the sequences</a:t>
            </a:r>
          </a:p>
        </p:txBody>
      </p:sp>
      <p:sp>
        <p:nvSpPr>
          <p:cNvPr id="43011" name="Rectangle 4"/>
          <p:cNvSpPr>
            <a:spLocks/>
          </p:cNvSpPr>
          <p:nvPr/>
        </p:nvSpPr>
        <p:spPr bwMode="auto">
          <a:xfrm>
            <a:off x="1028700" y="4965700"/>
            <a:ext cx="1094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Identical or similar characters are placed in the same column</a:t>
            </a:r>
          </a:p>
        </p:txBody>
      </p:sp>
      <p:sp>
        <p:nvSpPr>
          <p:cNvPr id="43012" name="Rectangle 5"/>
          <p:cNvSpPr>
            <a:spLocks/>
          </p:cNvSpPr>
          <p:nvPr/>
        </p:nvSpPr>
        <p:spPr bwMode="auto">
          <a:xfrm>
            <a:off x="1028700" y="5638800"/>
            <a:ext cx="1094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Non-identical characters can be placed either in the same column as a mismatch or opposite a gap</a:t>
            </a:r>
          </a:p>
        </p:txBody>
      </p:sp>
      <p:sp>
        <p:nvSpPr>
          <p:cNvPr id="43013" name="Rectangle 6"/>
          <p:cNvSpPr>
            <a:spLocks/>
          </p:cNvSpPr>
          <p:nvPr/>
        </p:nvSpPr>
        <p:spPr bwMode="auto">
          <a:xfrm>
            <a:off x="1028700" y="6807200"/>
            <a:ext cx="1094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Non-identical characters are placed so as to bring as many identical or similar characters as possible together</a:t>
            </a:r>
          </a:p>
        </p:txBody>
      </p:sp>
      <p:pic>
        <p:nvPicPr>
          <p:cNvPr id="430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090613"/>
            <a:ext cx="107569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3015" name="Oval 8"/>
          <p:cNvSpPr>
            <a:spLocks/>
          </p:cNvSpPr>
          <p:nvPr/>
        </p:nvSpPr>
        <p:spPr bwMode="auto">
          <a:xfrm>
            <a:off x="6007100" y="990600"/>
            <a:ext cx="241300" cy="901700"/>
          </a:xfrm>
          <a:prstGeom prst="ellipse">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43016" name="Oval 9"/>
          <p:cNvSpPr>
            <a:spLocks/>
          </p:cNvSpPr>
          <p:nvPr/>
        </p:nvSpPr>
        <p:spPr bwMode="auto">
          <a:xfrm>
            <a:off x="6921500" y="990600"/>
            <a:ext cx="241300" cy="901700"/>
          </a:xfrm>
          <a:prstGeom prst="ellipse">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43017" name="Oval 10"/>
          <p:cNvSpPr>
            <a:spLocks/>
          </p:cNvSpPr>
          <p:nvPr/>
        </p:nvSpPr>
        <p:spPr bwMode="auto">
          <a:xfrm>
            <a:off x="7200900" y="2108200"/>
            <a:ext cx="241300" cy="901700"/>
          </a:xfrm>
          <a:prstGeom prst="ellipse">
            <a:avLst/>
          </a:prstGeom>
          <a:noFill/>
          <a:ln w="25400">
            <a:solidFill>
              <a:srgbClr val="7F007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43018" name="Oval 11"/>
          <p:cNvSpPr>
            <a:spLocks/>
          </p:cNvSpPr>
          <p:nvPr/>
        </p:nvSpPr>
        <p:spPr bwMode="auto">
          <a:xfrm>
            <a:off x="9486900" y="1993900"/>
            <a:ext cx="241300" cy="901700"/>
          </a:xfrm>
          <a:prstGeom prst="ellipse">
            <a:avLst/>
          </a:prstGeom>
          <a:noFill/>
          <a:ln w="25400">
            <a:solidFill>
              <a:srgbClr val="7F007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43019" name="Rectangle 12"/>
          <p:cNvSpPr>
            <a:spLocks/>
          </p:cNvSpPr>
          <p:nvPr/>
        </p:nvSpPr>
        <p:spPr bwMode="auto">
          <a:xfrm>
            <a:off x="2311400" y="152400"/>
            <a:ext cx="8369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Sequence </a:t>
            </a:r>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Alignments </a:t>
            </a:r>
            <a:endParaRPr lang="en-US" altLang="en-US" sz="4200" b="1" baseline="32000" dirty="0">
              <a:solidFill>
                <a:srgbClr val="008080"/>
              </a:solidFill>
              <a:latin typeface="Calibri Bold" panose="020F0702030404030204" pitchFamily="34" charset="0"/>
              <a:ea typeface="MS PGothic" panose="020B0600070205080204" pitchFamily="34" charset="-128"/>
              <a:sym typeface="Calibri Bold" panose="020F0702030404030204" pitchFamily="34" charset="0"/>
            </a:endParaRPr>
          </a:p>
        </p:txBody>
      </p:sp>
      <p:sp>
        <p:nvSpPr>
          <p:cNvPr id="43020" name="Rectangle 13"/>
          <p:cNvSpPr>
            <a:spLocks/>
          </p:cNvSpPr>
          <p:nvPr/>
        </p:nvSpPr>
        <p:spPr bwMode="auto">
          <a:xfrm>
            <a:off x="3568700" y="8388350"/>
            <a:ext cx="54991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Mount D. (2004). </a:t>
            </a:r>
            <a:r>
              <a:rPr lang="en-US" altLang="en-US" sz="18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Bioinformatics: sequence and genome analysis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(Cold Spring Harbor Laboratory Press)</a:t>
            </a:r>
            <a:r>
              <a:rPr lang="en-US" altLang="en-US" sz="18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pp. 65-120</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5058" name="Rectangle 3"/>
          <p:cNvSpPr>
            <a:spLocks/>
          </p:cNvSpPr>
          <p:nvPr/>
        </p:nvSpPr>
        <p:spPr bwMode="auto">
          <a:xfrm>
            <a:off x="2311400" y="495300"/>
            <a:ext cx="8369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Global </a:t>
            </a:r>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Alignments</a:t>
            </a:r>
            <a:endPar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endParaRPr>
          </a:p>
        </p:txBody>
      </p:sp>
      <p:sp>
        <p:nvSpPr>
          <p:cNvPr id="45059" name="Rectangle 4"/>
          <p:cNvSpPr>
            <a:spLocks/>
          </p:cNvSpPr>
          <p:nvPr/>
        </p:nvSpPr>
        <p:spPr bwMode="auto">
          <a:xfrm>
            <a:off x="1028700" y="4254500"/>
            <a:ext cx="1094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Global alignments are spread across the whole length of the sequence to include as many matches as possible</a:t>
            </a:r>
          </a:p>
        </p:txBody>
      </p:sp>
      <p:sp>
        <p:nvSpPr>
          <p:cNvPr id="45060" name="Rectangle 5"/>
          <p:cNvSpPr>
            <a:spLocks/>
          </p:cNvSpPr>
          <p:nvPr/>
        </p:nvSpPr>
        <p:spPr bwMode="auto">
          <a:xfrm>
            <a:off x="1028700" y="5892800"/>
            <a:ext cx="109474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Advantageous to look at sequences that have descended from a common ancestor (homologous) and are of nearly equal length </a:t>
            </a:r>
            <a:r>
              <a:rPr lang="mr-IN"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 the Needleman-</a:t>
            </a:r>
            <a:r>
              <a:rPr lang="en-US" altLang="en-US" sz="3200" dirty="0" err="1" smtClean="0">
                <a:solidFill>
                  <a:schemeClr val="tx1"/>
                </a:solidFill>
                <a:latin typeface="Calibri" panose="020F0502020204030204" pitchFamily="34" charset="0"/>
                <a:ea typeface="MS PGothic" panose="020B0600070205080204" pitchFamily="34" charset="-128"/>
                <a:sym typeface="Calibri" panose="020F0502020204030204" pitchFamily="34" charset="0"/>
              </a:rPr>
              <a:t>Wunsch</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algorithm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1</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 used for global alignments</a:t>
            </a:r>
          </a:p>
        </p:txBody>
      </p:sp>
      <p:sp>
        <p:nvSpPr>
          <p:cNvPr id="45061" name="Rectangle 7"/>
          <p:cNvSpPr>
            <a:spLocks/>
          </p:cNvSpPr>
          <p:nvPr/>
        </p:nvSpPr>
        <p:spPr bwMode="auto">
          <a:xfrm>
            <a:off x="3568700" y="1498600"/>
            <a:ext cx="59451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L G P S S K Q T G K G S - S R I W  D N</a:t>
            </a:r>
          </a:p>
        </p:txBody>
      </p:sp>
      <p:sp>
        <p:nvSpPr>
          <p:cNvPr id="45062" name="Rectangle 8"/>
          <p:cNvSpPr>
            <a:spLocks/>
          </p:cNvSpPr>
          <p:nvPr/>
        </p:nvSpPr>
        <p:spPr bwMode="auto">
          <a:xfrm>
            <a:off x="3568700" y="3136900"/>
            <a:ext cx="595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L N -  I T K S A  G K G A I M R L G D A</a:t>
            </a:r>
          </a:p>
        </p:txBody>
      </p:sp>
      <p:sp>
        <p:nvSpPr>
          <p:cNvPr id="45063" name="Line 9"/>
          <p:cNvSpPr>
            <a:spLocks noChangeShapeType="1"/>
          </p:cNvSpPr>
          <p:nvPr/>
        </p:nvSpPr>
        <p:spPr bwMode="auto">
          <a:xfrm flipH="1">
            <a:off x="3668713" y="2019300"/>
            <a:ext cx="14287"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4" name="Line 10"/>
          <p:cNvSpPr>
            <a:spLocks noChangeShapeType="1"/>
          </p:cNvSpPr>
          <p:nvPr/>
        </p:nvSpPr>
        <p:spPr bwMode="auto">
          <a:xfrm flipH="1">
            <a:off x="5143500" y="19812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5" name="Line 11"/>
          <p:cNvSpPr>
            <a:spLocks noChangeShapeType="1"/>
          </p:cNvSpPr>
          <p:nvPr/>
        </p:nvSpPr>
        <p:spPr bwMode="auto">
          <a:xfrm flipH="1">
            <a:off x="6108700" y="19812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6" name="Line 12"/>
          <p:cNvSpPr>
            <a:spLocks noChangeShapeType="1"/>
          </p:cNvSpPr>
          <p:nvPr/>
        </p:nvSpPr>
        <p:spPr bwMode="auto">
          <a:xfrm flipH="1">
            <a:off x="6489700" y="19812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7" name="Line 13"/>
          <p:cNvSpPr>
            <a:spLocks noChangeShapeType="1"/>
          </p:cNvSpPr>
          <p:nvPr/>
        </p:nvSpPr>
        <p:spPr bwMode="auto">
          <a:xfrm flipH="1">
            <a:off x="6794500" y="19812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8" name="Line 14"/>
          <p:cNvSpPr>
            <a:spLocks noChangeShapeType="1"/>
          </p:cNvSpPr>
          <p:nvPr/>
        </p:nvSpPr>
        <p:spPr bwMode="auto">
          <a:xfrm flipH="1">
            <a:off x="8940800" y="19812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9" name="Rectangle 15"/>
          <p:cNvSpPr>
            <a:spLocks/>
          </p:cNvSpPr>
          <p:nvPr/>
        </p:nvSpPr>
        <p:spPr bwMode="auto">
          <a:xfrm>
            <a:off x="3568700" y="8528050"/>
            <a:ext cx="549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Needleman SB, et al. (1970).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J.Mol. Biol.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48</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443</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7106" name="Rectangle 3"/>
          <p:cNvSpPr>
            <a:spLocks/>
          </p:cNvSpPr>
          <p:nvPr/>
        </p:nvSpPr>
        <p:spPr bwMode="auto">
          <a:xfrm>
            <a:off x="2324100" y="387350"/>
            <a:ext cx="8369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rPr>
              <a:t>Local </a:t>
            </a:r>
            <a:r>
              <a:rPr lang="en-US" altLang="en-US" sz="4200" b="1" dirty="0" smtClean="0">
                <a:solidFill>
                  <a:srgbClr val="008080"/>
                </a:solidFill>
                <a:latin typeface="Calibri Bold" panose="020F0702030404030204" pitchFamily="34" charset="0"/>
                <a:ea typeface="MS PGothic" panose="020B0600070205080204" pitchFamily="34" charset="-128"/>
                <a:sym typeface="Calibri Bold" panose="020F0702030404030204" pitchFamily="34" charset="0"/>
              </a:rPr>
              <a:t>Alignments</a:t>
            </a:r>
            <a:endParaRPr lang="en-US" altLang="en-US" sz="4200" b="1" dirty="0">
              <a:solidFill>
                <a:srgbClr val="008080"/>
              </a:solidFill>
              <a:latin typeface="Calibri Bold" panose="020F0702030404030204" pitchFamily="34" charset="0"/>
              <a:ea typeface="MS PGothic" panose="020B0600070205080204" pitchFamily="34" charset="-128"/>
              <a:sym typeface="Calibri Bold" panose="020F0702030404030204" pitchFamily="34" charset="0"/>
            </a:endParaRPr>
          </a:p>
        </p:txBody>
      </p:sp>
      <p:sp>
        <p:nvSpPr>
          <p:cNvPr id="47107" name="Rectangle 4"/>
          <p:cNvSpPr>
            <a:spLocks/>
          </p:cNvSpPr>
          <p:nvPr/>
        </p:nvSpPr>
        <p:spPr bwMode="auto">
          <a:xfrm>
            <a:off x="1028700" y="4330700"/>
            <a:ext cx="1094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Local alignments are confined to small regions of the </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sequences to be compared, areas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where strong similarity is seen</a:t>
            </a:r>
          </a:p>
        </p:txBody>
      </p:sp>
      <p:sp>
        <p:nvSpPr>
          <p:cNvPr id="47112" name="Rectangle 10"/>
          <p:cNvSpPr>
            <a:spLocks/>
          </p:cNvSpPr>
          <p:nvPr/>
        </p:nvSpPr>
        <p:spPr bwMode="auto">
          <a:xfrm>
            <a:off x="3568700" y="8528050"/>
            <a:ext cx="549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Smith TF, et al. (1981).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J.Mol. Biol.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147</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195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grpSp>
        <p:nvGrpSpPr>
          <p:cNvPr id="2" name="Group 1"/>
          <p:cNvGrpSpPr/>
          <p:nvPr/>
        </p:nvGrpSpPr>
        <p:grpSpPr>
          <a:xfrm>
            <a:off x="4062412" y="1574800"/>
            <a:ext cx="4802188" cy="2311400"/>
            <a:chOff x="3568700" y="1574800"/>
            <a:chExt cx="4802188" cy="2311400"/>
          </a:xfrm>
        </p:grpSpPr>
        <p:sp>
          <p:nvSpPr>
            <p:cNvPr id="47108" name="Rectangle 6"/>
            <p:cNvSpPr>
              <a:spLocks/>
            </p:cNvSpPr>
            <p:nvPr/>
          </p:nvSpPr>
          <p:spPr bwMode="auto">
            <a:xfrm>
              <a:off x="3568700" y="1574800"/>
              <a:ext cx="4716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 - - - - - - -T G K G S - - - - - - -</a:t>
              </a:r>
            </a:p>
          </p:txBody>
        </p:sp>
        <p:sp>
          <p:nvSpPr>
            <p:cNvPr id="47109" name="Line 7"/>
            <p:cNvSpPr>
              <a:spLocks noChangeShapeType="1"/>
            </p:cNvSpPr>
            <p:nvPr/>
          </p:nvSpPr>
          <p:spPr bwMode="auto">
            <a:xfrm flipH="1">
              <a:off x="5702300" y="20447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7110" name="Line 8"/>
            <p:cNvSpPr>
              <a:spLocks noChangeShapeType="1"/>
            </p:cNvSpPr>
            <p:nvPr/>
          </p:nvSpPr>
          <p:spPr bwMode="auto">
            <a:xfrm flipH="1">
              <a:off x="6019800" y="20574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7111" name="Line 9"/>
            <p:cNvSpPr>
              <a:spLocks noChangeShapeType="1"/>
            </p:cNvSpPr>
            <p:nvPr/>
          </p:nvSpPr>
          <p:spPr bwMode="auto">
            <a:xfrm flipH="1">
              <a:off x="6337300" y="2057400"/>
              <a:ext cx="12700" cy="119380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7113" name="Rectangle 11"/>
            <p:cNvSpPr>
              <a:spLocks/>
            </p:cNvSpPr>
            <p:nvPr/>
          </p:nvSpPr>
          <p:spPr bwMode="auto">
            <a:xfrm>
              <a:off x="3568700" y="3314700"/>
              <a:ext cx="48021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 - - - - - - -A G K G A - - - - - - -</a:t>
              </a:r>
            </a:p>
          </p:txBody>
        </p:sp>
      </p:grpSp>
      <p:sp>
        <p:nvSpPr>
          <p:cNvPr id="47114" name="Rectangle 12"/>
          <p:cNvSpPr>
            <a:spLocks/>
          </p:cNvSpPr>
          <p:nvPr/>
        </p:nvSpPr>
        <p:spPr bwMode="auto">
          <a:xfrm>
            <a:off x="1028700" y="6032500"/>
            <a:ext cx="109474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Advantageous to look at sequences that are distantly related, yet may have conserved nucleic acid patterns (</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DNA/RNA)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or amino acid domains (proteins) </a:t>
            </a:r>
            <a:r>
              <a:rPr lang="mr-IN"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 the Smith-Waterman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algorithm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1</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 used for local alignments</a:t>
            </a:r>
          </a:p>
          <a:p>
            <a:pPr algn="l" eaLnBrk="1" hangingPunct="1"/>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9154" name="Rectangle 3"/>
          <p:cNvSpPr>
            <a:spLocks/>
          </p:cNvSpPr>
          <p:nvPr/>
        </p:nvSpPr>
        <p:spPr bwMode="auto">
          <a:xfrm>
            <a:off x="393700" y="3797300"/>
            <a:ext cx="12217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Intuitively by looking at the alignments, you can say that I is better than II</a:t>
            </a:r>
          </a:p>
        </p:txBody>
      </p:sp>
      <p:sp>
        <p:nvSpPr>
          <p:cNvPr id="49155" name="Rectangle 4"/>
          <p:cNvSpPr>
            <a:spLocks/>
          </p:cNvSpPr>
          <p:nvPr/>
        </p:nvSpPr>
        <p:spPr bwMode="auto">
          <a:xfrm>
            <a:off x="393700" y="4711700"/>
            <a:ext cx="12217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We can evaluate these alignments more rigorously by using a scoring system</a:t>
            </a:r>
          </a:p>
        </p:txBody>
      </p:sp>
      <p:sp>
        <p:nvSpPr>
          <p:cNvPr id="49156" name="Rectangle 5"/>
          <p:cNvSpPr>
            <a:spLocks/>
          </p:cNvSpPr>
          <p:nvPr/>
        </p:nvSpPr>
        <p:spPr bwMode="auto">
          <a:xfrm>
            <a:off x="393700" y="6000750"/>
            <a:ext cx="12217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smtClean="0">
                <a:solidFill>
                  <a:schemeClr val="tx1"/>
                </a:solidFill>
                <a:latin typeface="Calibri Bold" panose="020F0702030404030204" pitchFamily="34" charset="0"/>
                <a:ea typeface="MS PGothic" panose="020B0600070205080204" pitchFamily="34" charset="-128"/>
                <a:sym typeface="Calibri Bold" panose="020F0702030404030204" pitchFamily="34" charset="0"/>
              </a:rPr>
              <a:t>A </a:t>
            </a:r>
            <a:r>
              <a:rPr lang="en-US" altLang="en-US" sz="32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s</a:t>
            </a:r>
            <a:r>
              <a:rPr lang="en-US" altLang="en-US" sz="3200" dirty="0" smtClean="0">
                <a:solidFill>
                  <a:schemeClr val="tx1"/>
                </a:solidFill>
                <a:latin typeface="Calibri Bold" panose="020F0702030404030204" pitchFamily="34" charset="0"/>
                <a:ea typeface="MS PGothic" panose="020B0600070205080204" pitchFamily="34" charset="-128"/>
                <a:sym typeface="Calibri Bold" panose="020F0702030404030204" pitchFamily="34" charset="0"/>
              </a:rPr>
              <a:t>coring </a:t>
            </a:r>
            <a:r>
              <a:rPr lang="en-US" altLang="en-US" sz="32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system is a set of rules used to evaluate sequence alignments</a:t>
            </a:r>
          </a:p>
        </p:txBody>
      </p:sp>
      <p:sp>
        <p:nvSpPr>
          <p:cNvPr id="49157" name="Rectangle 6"/>
          <p:cNvSpPr>
            <a:spLocks/>
          </p:cNvSpPr>
          <p:nvPr/>
        </p:nvSpPr>
        <p:spPr bwMode="auto">
          <a:xfrm>
            <a:off x="393700" y="6718300"/>
            <a:ext cx="12217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Since scoring systems are based on biological sequence and biophysical properties of the nucleotides and amino acids, </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we can identify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significant alignments</a:t>
            </a:r>
          </a:p>
        </p:txBody>
      </p:sp>
      <p:sp>
        <p:nvSpPr>
          <p:cNvPr id="49158" name="Rectangle 7"/>
          <p:cNvSpPr>
            <a:spLocks/>
          </p:cNvSpPr>
          <p:nvPr/>
        </p:nvSpPr>
        <p:spPr bwMode="auto">
          <a:xfrm>
            <a:off x="2692400" y="469900"/>
            <a:ext cx="7620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a:solidFill>
                  <a:srgbClr val="008080"/>
                </a:solidFill>
                <a:latin typeface="Calibri Bold" panose="020F0702030404030204" pitchFamily="34" charset="0"/>
                <a:ea typeface="MS PGothic" panose="020B0600070205080204" pitchFamily="34" charset="-128"/>
                <a:sym typeface="Calibri Bold" panose="020F0702030404030204" pitchFamily="34" charset="0"/>
              </a:rPr>
              <a:t>Evaluating Alignments</a:t>
            </a:r>
          </a:p>
        </p:txBody>
      </p:sp>
      <p:pic>
        <p:nvPicPr>
          <p:cNvPr id="4915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1816100"/>
            <a:ext cx="45720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916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800" y="1801813"/>
            <a:ext cx="47244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61" name="Rectangle 10"/>
          <p:cNvSpPr>
            <a:spLocks/>
          </p:cNvSpPr>
          <p:nvPr/>
        </p:nvSpPr>
        <p:spPr bwMode="auto">
          <a:xfrm>
            <a:off x="2651125" y="3263900"/>
            <a:ext cx="2492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a:solidFill>
                  <a:schemeClr val="tx1"/>
                </a:solidFill>
                <a:latin typeface="Calibri" panose="020F0502020204030204" pitchFamily="34" charset="0"/>
                <a:ea typeface="MS PGothic" panose="020B0600070205080204" pitchFamily="34" charset="-128"/>
                <a:sym typeface="Calibri" panose="020F0502020204030204" pitchFamily="34" charset="0"/>
              </a:rPr>
              <a:t>I</a:t>
            </a:r>
          </a:p>
        </p:txBody>
      </p:sp>
      <p:sp>
        <p:nvSpPr>
          <p:cNvPr id="49162" name="Rectangle 11"/>
          <p:cNvSpPr>
            <a:spLocks/>
          </p:cNvSpPr>
          <p:nvPr/>
        </p:nvSpPr>
        <p:spPr bwMode="auto">
          <a:xfrm>
            <a:off x="8466138" y="3200400"/>
            <a:ext cx="3825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a:solidFill>
                  <a:schemeClr val="tx1"/>
                </a:solidFill>
                <a:latin typeface="Calibri" panose="020F0502020204030204" pitchFamily="34" charset="0"/>
                <a:ea typeface="MS PGothic" panose="020B0600070205080204" pitchFamily="34" charset="-128"/>
                <a:sym typeface="Calibri" panose="020F0502020204030204" pitchFamily="34" charset="0"/>
              </a:rPr>
              <a:t>II</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5538" name="Rectangle 3"/>
          <p:cNvSpPr>
            <a:spLocks/>
          </p:cNvSpPr>
          <p:nvPr/>
        </p:nvSpPr>
        <p:spPr bwMode="auto">
          <a:xfrm>
            <a:off x="1443037" y="985837"/>
            <a:ext cx="9944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a:solidFill>
                  <a:srgbClr val="008080"/>
                </a:solidFill>
                <a:latin typeface="Calibri Bold" panose="020F0702030404030204" pitchFamily="34" charset="0"/>
                <a:ea typeface="MS PGothic" panose="020B0600070205080204" pitchFamily="34" charset="-128"/>
                <a:sym typeface="Calibri Bold" panose="020F0702030404030204" pitchFamily="34" charset="0"/>
              </a:rPr>
              <a:t>Scoring Systems/Substitution Matrices</a:t>
            </a:r>
          </a:p>
        </p:txBody>
      </p:sp>
      <p:sp>
        <p:nvSpPr>
          <p:cNvPr id="65539" name="Rectangle 4"/>
          <p:cNvSpPr>
            <a:spLocks/>
          </p:cNvSpPr>
          <p:nvPr/>
        </p:nvSpPr>
        <p:spPr bwMode="auto">
          <a:xfrm>
            <a:off x="1252537" y="1849437"/>
            <a:ext cx="11671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Substitution matrices describe the rate at which one character state in a sequences changes to other character states over time.</a:t>
            </a:r>
          </a:p>
        </p:txBody>
      </p:sp>
      <p:sp>
        <p:nvSpPr>
          <p:cNvPr id="65540" name="Rectangle 5"/>
          <p:cNvSpPr>
            <a:spLocks/>
          </p:cNvSpPr>
          <p:nvPr/>
        </p:nvSpPr>
        <p:spPr bwMode="auto">
          <a:xfrm>
            <a:off x="1785937" y="3208337"/>
            <a:ext cx="271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400">
                <a:solidFill>
                  <a:schemeClr val="tx1"/>
                </a:solidFill>
                <a:latin typeface="Calibri Bold" panose="020F0702030404030204" pitchFamily="34" charset="0"/>
                <a:ea typeface="MS PGothic" panose="020B0600070205080204" pitchFamily="34" charset="-128"/>
                <a:sym typeface="Calibri Bold" panose="020F0702030404030204" pitchFamily="34" charset="0"/>
              </a:rPr>
              <a:t>Nucleotide changes: </a:t>
            </a:r>
          </a:p>
        </p:txBody>
      </p:sp>
      <p:pic>
        <p:nvPicPr>
          <p:cNvPr id="655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3624262"/>
            <a:ext cx="40259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5542" name="Rectangle 7"/>
          <p:cNvSpPr>
            <a:spLocks/>
          </p:cNvSpPr>
          <p:nvPr/>
        </p:nvSpPr>
        <p:spPr bwMode="auto">
          <a:xfrm>
            <a:off x="7962900" y="3200400"/>
            <a:ext cx="2754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Amino acid changes: </a:t>
            </a:r>
          </a:p>
        </p:txBody>
      </p:sp>
      <p:sp>
        <p:nvSpPr>
          <p:cNvPr id="65543" name="Rectangle 8"/>
          <p:cNvSpPr>
            <a:spLocks/>
          </p:cNvSpPr>
          <p:nvPr/>
        </p:nvSpPr>
        <p:spPr bwMode="auto">
          <a:xfrm>
            <a:off x="6045200" y="3568700"/>
            <a:ext cx="65532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Scores given on the basis of chemical similarities: higher score to amino acids with similar chemical properties</a:t>
            </a:r>
          </a:p>
        </p:txBody>
      </p:sp>
      <p:sp>
        <p:nvSpPr>
          <p:cNvPr id="65544" name="Rectangle 9"/>
          <p:cNvSpPr>
            <a:spLocks/>
          </p:cNvSpPr>
          <p:nvPr/>
        </p:nvSpPr>
        <p:spPr bwMode="auto">
          <a:xfrm>
            <a:off x="6045200" y="5168900"/>
            <a:ext cx="655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Probability that one amino acid will change into another</a:t>
            </a:r>
          </a:p>
        </p:txBody>
      </p:sp>
      <p:sp>
        <p:nvSpPr>
          <p:cNvPr id="65545" name="Rectangle 10"/>
          <p:cNvSpPr>
            <a:spLocks/>
          </p:cNvSpPr>
          <p:nvPr/>
        </p:nvSpPr>
        <p:spPr bwMode="auto">
          <a:xfrm>
            <a:off x="6045200" y="6286500"/>
            <a:ext cx="65532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Examples are BLOSUM </a:t>
            </a:r>
            <a:r>
              <a:rPr lang="en-US" altLang="en-US" sz="32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(replacements in conserved regions) and PAM </a:t>
            </a:r>
            <a:r>
              <a:rPr lang="en-US" altLang="en-US" sz="32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a:t>
            </a:r>
            <a:r>
              <a:rPr lang="en-US" altLang="en-US" sz="3200">
                <a:solidFill>
                  <a:schemeClr val="tx1"/>
                </a:solidFill>
                <a:latin typeface="Calibri" panose="020F0502020204030204" pitchFamily="34" charset="0"/>
                <a:ea typeface="MS PGothic" panose="020B0600070205080204" pitchFamily="34" charset="-128"/>
                <a:sym typeface="Calibri" panose="020F0502020204030204" pitchFamily="34" charset="0"/>
              </a:rPr>
              <a:t> (replacements in global alignments)</a:t>
            </a:r>
          </a:p>
        </p:txBody>
      </p:sp>
      <p:sp>
        <p:nvSpPr>
          <p:cNvPr id="65546" name="Rectangle 11"/>
          <p:cNvSpPr>
            <a:spLocks/>
          </p:cNvSpPr>
          <p:nvPr/>
        </p:nvSpPr>
        <p:spPr bwMode="auto">
          <a:xfrm>
            <a:off x="3581400" y="8337550"/>
            <a:ext cx="54991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Henikoff S, et al. (1992).</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PNAs.</a:t>
            </a:r>
            <a:r>
              <a:rPr lang="en-US" altLang="en-US" sz="1800" b="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89</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10915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Dayhoff MO, et al. (1978). </a:t>
            </a:r>
            <a:r>
              <a:rPr lang="en-US" altLang="en-US" sz="18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Atlas of protein structure and</a:t>
            </a:r>
          </a:p>
          <a:p>
            <a:pPr eaLnBrk="1" hangingPunct="1"/>
            <a:r>
              <a:rPr lang="en-US" altLang="en-US" sz="18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structure. </a:t>
            </a:r>
            <a:r>
              <a:rPr lang="en-US" altLang="en-US" sz="1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Vol. 5, </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pp 345-358.</a:t>
            </a:r>
            <a:r>
              <a:rPr lang="en-US" altLang="en-US" sz="1800">
                <a:solidFill>
                  <a:schemeClr val="tx1"/>
                </a:solidFill>
                <a:latin typeface="Calibri Italic" panose="020F05020202040A0204" pitchFamily="34" charset="0"/>
                <a:ea typeface="MS PGothic" panose="020B0600070205080204" pitchFamily="34" charset="-128"/>
                <a:sym typeface="Calibri Italic" panose="020F05020202040A0204" pitchFamily="34" charset="0"/>
              </a:rPr>
              <a:t> </a:t>
            </a:r>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1694826773"/>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57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85762" name="Rectangle 3"/>
          <p:cNvSpPr>
            <a:spLocks noGrp="1" noChangeArrowheads="1"/>
          </p:cNvSpPr>
          <p:nvPr>
            <p:ph type="title"/>
          </p:nvPr>
        </p:nvSpPr>
        <p:spPr>
          <a:xfrm>
            <a:off x="2277035" y="720725"/>
            <a:ext cx="8369300" cy="711200"/>
          </a:xfrm>
        </p:spPr>
        <p:txBody>
          <a:bodyPr lIns="50800" tIns="50800" rIns="50800" bIns="50800"/>
          <a:lstStyle/>
          <a:p>
            <a:pPr eaLnBrk="1" hangingPunct="1"/>
            <a:r>
              <a:rPr lang="en-US" altLang="en-US" sz="4200" b="1">
                <a:solidFill>
                  <a:srgbClr val="008080"/>
                </a:solidFill>
                <a:latin typeface="Calibri Bold" panose="020F0702030404030204" pitchFamily="34" charset="0"/>
                <a:sym typeface="Calibri Bold" panose="020F0702030404030204" pitchFamily="34" charset="0"/>
              </a:rPr>
              <a:t>Different Models of Substitution </a:t>
            </a:r>
            <a:endParaRPr lang="en-US" altLang="en-US" sz="4200" b="1" baseline="32000">
              <a:solidFill>
                <a:srgbClr val="008080"/>
              </a:solidFill>
              <a:latin typeface="Calibri Bold" panose="020F0702030404030204" pitchFamily="34" charset="0"/>
              <a:ea typeface="ヒラギノ角ゴ ProN W6" charset="-128"/>
              <a:sym typeface="Calibri Bold" panose="020F0702030404030204" pitchFamily="34" charset="0"/>
            </a:endParaRPr>
          </a:p>
        </p:txBody>
      </p:sp>
      <p:pic>
        <p:nvPicPr>
          <p:cNvPr id="8857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1943100"/>
            <a:ext cx="84709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5764" name="Rectangle 5"/>
          <p:cNvSpPr>
            <a:spLocks/>
          </p:cNvSpPr>
          <p:nvPr/>
        </p:nvSpPr>
        <p:spPr bwMode="auto">
          <a:xfrm>
            <a:off x="2032000" y="5461000"/>
            <a:ext cx="1032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eaLnBrk="1" hangingPunct="1">
              <a:spcBef>
                <a:spcPct val="0"/>
              </a:spcBef>
              <a:buClrTx/>
              <a:buSzTx/>
              <a:buFontTx/>
              <a:buNone/>
            </a:pPr>
            <a:r>
              <a:rPr lang="en-US" altLang="en-US" sz="2400">
                <a:latin typeface="Calibri" panose="020F0502020204030204" pitchFamily="34" charset="0"/>
                <a:ea typeface="MS PGothic" panose="020B0600070205080204" pitchFamily="34" charset="-128"/>
                <a:sym typeface="Calibri" panose="020F0502020204030204" pitchFamily="34" charset="0"/>
              </a:rPr>
              <a:t>Jukes-Cantor, 1969 (JC69): assumes substitutions occur with equal probabilities </a:t>
            </a:r>
            <a:r>
              <a:rPr lang="en-US" altLang="en-US" sz="2400" baseline="32000">
                <a:latin typeface="Calibri" panose="020F0502020204030204" pitchFamily="34" charset="0"/>
                <a:ea typeface="MS PGothic" panose="020B0600070205080204" pitchFamily="34" charset="-128"/>
                <a:sym typeface="Calibri" panose="020F0502020204030204" pitchFamily="34" charset="0"/>
              </a:rPr>
              <a:t>1</a:t>
            </a:r>
          </a:p>
        </p:txBody>
      </p:sp>
      <p:sp>
        <p:nvSpPr>
          <p:cNvPr id="885765" name="Rectangle 7"/>
          <p:cNvSpPr>
            <a:spLocks/>
          </p:cNvSpPr>
          <p:nvPr/>
        </p:nvSpPr>
        <p:spPr bwMode="auto">
          <a:xfrm>
            <a:off x="3949700" y="7315200"/>
            <a:ext cx="5092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charset="0"/>
                <a:ea typeface="ヒラギノ角ゴ ProN W3" charset="-128"/>
                <a:sym typeface="Lucida Grande"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charset="0"/>
                <a:ea typeface="ヒラギノ角ゴ ProN W3" charset="-128"/>
                <a:sym typeface="Lucida Grande"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charset="0"/>
                <a:ea typeface="ヒラギノ角ゴ ProN W3" charset="-128"/>
                <a:sym typeface="Lucida Grande"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ClrTx/>
              <a:buSzTx/>
              <a:buFontTx/>
              <a:buNone/>
            </a:pPr>
            <a:endParaRPr lang="en-US" altLang="en-US" sz="1800">
              <a:latin typeface="Calibri" panose="020F0502020204030204" pitchFamily="34" charset="0"/>
              <a:ea typeface="MS PGothic" panose="020B0600070205080204" pitchFamily="34" charset="-128"/>
              <a:sym typeface="Calibri" panose="020F0502020204030204" pitchFamily="34" charset="0"/>
            </a:endParaRPr>
          </a:p>
          <a:p>
            <a:pPr algn="ctr" eaLnBrk="1" hangingPunct="1">
              <a:spcBef>
                <a:spcPct val="0"/>
              </a:spcBef>
              <a:buClrTx/>
              <a:buSzTx/>
              <a:buFontTx/>
              <a:buNone/>
            </a:pPr>
            <a:r>
              <a:rPr lang="en-US" altLang="en-US" sz="1800" baseline="32000">
                <a:latin typeface="Calibri" panose="020F0502020204030204" pitchFamily="34" charset="0"/>
                <a:ea typeface="MS PGothic" panose="020B0600070205080204" pitchFamily="34" charset="-128"/>
                <a:sym typeface="Calibri" panose="020F0502020204030204" pitchFamily="34" charset="0"/>
              </a:rPr>
              <a:t>1</a:t>
            </a:r>
            <a:r>
              <a:rPr lang="en-US" altLang="en-US" sz="1800">
                <a:latin typeface="Calibri" panose="020F0502020204030204" pitchFamily="34" charset="0"/>
                <a:ea typeface="MS PGothic" panose="020B0600070205080204" pitchFamily="34" charset="-128"/>
                <a:sym typeface="Calibri" panose="020F0502020204030204" pitchFamily="34" charset="0"/>
              </a:rPr>
              <a:t> Jukes TH, et al. (1969). </a:t>
            </a:r>
            <a:r>
              <a:rPr lang="en-US" altLang="en-US" sz="1800">
                <a:latin typeface="Calibri Italic" panose="020F05020202040A0204" pitchFamily="34" charset="0"/>
                <a:ea typeface="MS PGothic" panose="020B0600070205080204" pitchFamily="34" charset="-128"/>
                <a:sym typeface="Calibri Italic" panose="020F05020202040A0204" pitchFamily="34" charset="0"/>
              </a:rPr>
              <a:t>Mammalian Protein Metab. </a:t>
            </a:r>
            <a:r>
              <a:rPr lang="en-US" altLang="en-US" sz="1800">
                <a:latin typeface="Calibri" panose="020F0502020204030204" pitchFamily="34" charset="0"/>
                <a:ea typeface="MS PGothic" panose="020B0600070205080204" pitchFamily="34" charset="-128"/>
                <a:sym typeface="Calibri" panose="020F0502020204030204" pitchFamily="34" charset="0"/>
              </a:rPr>
              <a:t>Academic Press, NY.</a:t>
            </a:r>
          </a:p>
          <a:p>
            <a:pPr algn="ctr" eaLnBrk="1" hangingPunct="1">
              <a:spcBef>
                <a:spcPct val="0"/>
              </a:spcBef>
              <a:buClrTx/>
              <a:buSzTx/>
              <a:buFontTx/>
              <a:buNone/>
            </a:pPr>
            <a:endParaRPr lang="en-US" altLang="en-US" sz="1800" u="sng">
              <a:latin typeface="Calibri" panose="020F0502020204030204" pitchFamily="34" charset="0"/>
              <a:ea typeface="MS PGothic" panose="020B0600070205080204" pitchFamily="34" charset="-128"/>
              <a:sym typeface="Calibri" panose="020F0502020204030204" pitchFamily="34" charset="0"/>
              <a:hlinkClick r:id="rId5"/>
            </a:endParaRPr>
          </a:p>
        </p:txBody>
      </p:sp>
      <p:sp>
        <p:nvSpPr>
          <p:cNvPr id="885766" name="Rectangle 1"/>
          <p:cNvSpPr>
            <a:spLocks noChangeArrowheads="1"/>
          </p:cNvSpPr>
          <p:nvPr/>
        </p:nvSpPr>
        <p:spPr bwMode="auto">
          <a:xfrm>
            <a:off x="5054600" y="1943100"/>
            <a:ext cx="5676900" cy="3089275"/>
          </a:xfrm>
          <a:prstGeom prst="rect">
            <a:avLst/>
          </a:prstGeom>
          <a:solidFill>
            <a:schemeClr val="bg1"/>
          </a:solidFill>
          <a:ln w="25400">
            <a:solidFill>
              <a:schemeClr val="bg1"/>
            </a:solidFill>
            <a:round/>
            <a:headEnd/>
            <a:tailEnd/>
          </a:ln>
        </p:spPr>
        <p:txBody>
          <a:bodyPr/>
          <a:lstStyle>
            <a:lvl1pPr>
              <a:defRPr sz="5800">
                <a:solidFill>
                  <a:srgbClr val="000000"/>
                </a:solidFill>
                <a:latin typeface="Gill Sans" charset="0"/>
                <a:ea typeface="ヒラギノ角ゴ ProN W3" charset="-128"/>
                <a:sym typeface="Gill Sans" charset="0"/>
              </a:defRPr>
            </a:lvl1pPr>
            <a:lvl2pPr marL="742950" indent="-285750">
              <a:defRPr sz="5800">
                <a:solidFill>
                  <a:srgbClr val="000000"/>
                </a:solidFill>
                <a:latin typeface="Gill Sans" charset="0"/>
                <a:ea typeface="ヒラギノ角ゴ ProN W3" charset="-128"/>
                <a:sym typeface="Gill Sans" charset="0"/>
              </a:defRPr>
            </a:lvl2pPr>
            <a:lvl3pPr marL="1143000" indent="-228600">
              <a:defRPr sz="5800">
                <a:solidFill>
                  <a:srgbClr val="000000"/>
                </a:solidFill>
                <a:latin typeface="Gill Sans" charset="0"/>
                <a:ea typeface="ヒラギノ角ゴ ProN W3" charset="-128"/>
                <a:sym typeface="Gill Sans" charset="0"/>
              </a:defRPr>
            </a:lvl3pPr>
            <a:lvl4pPr marL="1600200" indent="-228600">
              <a:defRPr sz="5800">
                <a:solidFill>
                  <a:srgbClr val="000000"/>
                </a:solidFill>
                <a:latin typeface="Gill Sans" charset="0"/>
                <a:ea typeface="ヒラギノ角ゴ ProN W3" charset="-128"/>
                <a:sym typeface="Gill Sans" charset="0"/>
              </a:defRPr>
            </a:lvl4pPr>
            <a:lvl5pPr marL="2057400" indent="-228600">
              <a:defRPr sz="58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ctr" eaLnBrk="1" hangingPunct="1"/>
            <a:endParaRPr lang="en-US" altLang="en-US"/>
          </a:p>
        </p:txBody>
      </p:sp>
    </p:spTree>
    <p:extLst>
      <p:ext uri="{BB962C8B-B14F-4D97-AF65-F5344CB8AC3E}">
        <p14:creationId xmlns:p14="http://schemas.microsoft.com/office/powerpoint/2010/main" val="670341658"/>
      </p:ext>
    </p:extLst>
  </p:cSld>
  <p:clrMapOvr>
    <a:masterClrMapping/>
  </p:clrMapOvr>
  <p:transition xmlns:p14="http://schemas.microsoft.com/office/powerpoint/2010/mai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copy 68">
  <a:themeElements>
    <a:clrScheme name="">
      <a:dk1>
        <a:srgbClr val="000000"/>
      </a:dk1>
      <a:lt1>
        <a:srgbClr val="FFFFFF"/>
      </a:lt1>
      <a:dk2>
        <a:srgbClr val="000000"/>
      </a:dk2>
      <a:lt2>
        <a:srgbClr val="80808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fontScheme name="Default - Title and Content copy 6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TotalTime>
  <Pages>0</Pages>
  <Words>2996</Words>
  <Characters>0</Characters>
  <Application>Microsoft Macintosh PowerPoint</Application>
  <PresentationFormat>Custom</PresentationFormat>
  <Lines>0</Lines>
  <Paragraphs>191</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Default - Title Slide</vt:lpstr>
      <vt:lpstr>Default - Title and Content copy 68</vt:lpstr>
      <vt:lpstr>Comparative Genomics</vt:lpstr>
      <vt:lpstr>Learning Goals</vt:lpstr>
      <vt:lpstr>PowerPoint Presentation</vt:lpstr>
      <vt:lpstr>PowerPoint Presentation</vt:lpstr>
      <vt:lpstr>PowerPoint Presentation</vt:lpstr>
      <vt:lpstr>PowerPoint Presentation</vt:lpstr>
      <vt:lpstr>PowerPoint Presentation</vt:lpstr>
      <vt:lpstr>PowerPoint Presentation</vt:lpstr>
      <vt:lpstr>Different Models of Substitution </vt:lpstr>
      <vt:lpstr>Different Models of Substitution </vt:lpstr>
      <vt:lpstr>Different Models of Substitution </vt:lpstr>
      <vt:lpstr>Properties of Amino Acids</vt:lpstr>
      <vt:lpstr>PAM Matrices</vt:lpstr>
      <vt:lpstr>PAM250 Matrix</vt:lpstr>
      <vt:lpstr>BLOcks Amino Acid SUbstitution Matrices (BLOSUM)</vt:lpstr>
      <vt:lpstr>Comparing PAM vs BLOSUM Matrices</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Annotation</dc:title>
  <dc:subject/>
  <dc:creator>Vinayak Mathur</dc:creator>
  <cp:keywords/>
  <dc:description/>
  <cp:lastModifiedBy>Anne Rosenwald</cp:lastModifiedBy>
  <cp:revision>57</cp:revision>
  <dcterms:modified xsi:type="dcterms:W3CDTF">2018-09-20T15:00:40Z</dcterms:modified>
</cp:coreProperties>
</file>