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256" r:id="rId2"/>
    <p:sldId id="342" r:id="rId3"/>
    <p:sldId id="294" r:id="rId4"/>
    <p:sldId id="297" r:id="rId5"/>
    <p:sldId id="301" r:id="rId6"/>
    <p:sldId id="302" r:id="rId7"/>
    <p:sldId id="303" r:id="rId8"/>
    <p:sldId id="325" r:id="rId9"/>
    <p:sldId id="308" r:id="rId10"/>
    <p:sldId id="338" r:id="rId11"/>
    <p:sldId id="339" r:id="rId12"/>
    <p:sldId id="326" r:id="rId13"/>
    <p:sldId id="31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90">
          <p15:clr>
            <a:srgbClr val="A4A3A4"/>
          </p15:clr>
        </p15:guide>
        <p15:guide id="2" pos="31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000"/>
    <a:srgbClr val="31A7A5"/>
    <a:srgbClr val="4C0000"/>
    <a:srgbClr val="2D9897"/>
    <a:srgbClr val="AB0000"/>
    <a:srgbClr val="D358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72629" autoAdjust="0"/>
  </p:normalViewPr>
  <p:slideViewPr>
    <p:cSldViewPr snapToGrid="0" snapToObjects="1" showGuides="1">
      <p:cViewPr varScale="1">
        <p:scale>
          <a:sx n="61" d="100"/>
          <a:sy n="61" d="100"/>
        </p:scale>
        <p:origin x="-280" y="-112"/>
      </p:cViewPr>
      <p:guideLst>
        <p:guide orient="horz" pos="2290"/>
        <p:guide pos="3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0" d="100"/>
          <a:sy n="110" d="100"/>
        </p:scale>
        <p:origin x="2688"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3B33D-5809-B14C-8487-FFC551E34D69}" type="datetimeFigureOut">
              <a:rPr lang="en-US" smtClean="0"/>
              <a:t>10/2/18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8E1B08-8AEB-2744-89F5-620B80802D43}" type="slidenum">
              <a:rPr lang="en-US" smtClean="0"/>
              <a:t>‹#›</a:t>
            </a:fld>
            <a:endParaRPr lang="en-US"/>
          </a:p>
        </p:txBody>
      </p:sp>
    </p:spTree>
    <p:extLst>
      <p:ext uri="{BB962C8B-B14F-4D97-AF65-F5344CB8AC3E}">
        <p14:creationId xmlns:p14="http://schemas.microsoft.com/office/powerpoint/2010/main" val="4144424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FD8CD1-9839-4361-92B2-493951AADC22}" type="datetimeFigureOut">
              <a:rPr lang="en-US" smtClean="0"/>
              <a:pPr/>
              <a:t>10/2/18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5AFF8-B418-49FB-AE9F-48E886C74299}" type="slidenum">
              <a:rPr lang="en-US" smtClean="0"/>
              <a:pPr/>
              <a:t>‹#›</a:t>
            </a:fld>
            <a:endParaRPr lang="en-US"/>
          </a:p>
        </p:txBody>
      </p:sp>
    </p:spTree>
    <p:extLst>
      <p:ext uri="{BB962C8B-B14F-4D97-AF65-F5344CB8AC3E}">
        <p14:creationId xmlns:p14="http://schemas.microsoft.com/office/powerpoint/2010/main" val="264396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 </a:t>
            </a:r>
            <a:r>
              <a:rPr lang="en-US" sz="1200" kern="1200" dirty="0" smtClean="0">
                <a:solidFill>
                  <a:schemeClr val="tx1"/>
                </a:solidFill>
                <a:effectLst/>
                <a:latin typeface="+mn-lt"/>
                <a:ea typeface="+mn-ea"/>
                <a:cs typeface="+mn-cs"/>
              </a:rPr>
              <a:t>The Horizontal Gene Transfer Project – a Community Science Project </a:t>
            </a:r>
          </a:p>
          <a:p>
            <a:endParaRPr lang="en-US" dirty="0" smtClean="0"/>
          </a:p>
          <a:p>
            <a:pPr fontAlgn="base"/>
            <a:r>
              <a:rPr lang="en-US" sz="1200" kern="1200" dirty="0" smtClean="0">
                <a:solidFill>
                  <a:schemeClr val="tx1"/>
                </a:solidFill>
                <a:effectLst/>
                <a:latin typeface="+mn-lt"/>
                <a:ea typeface="+mn-ea"/>
                <a:cs typeface="+mn-cs"/>
              </a:rPr>
              <a:t>In order to give you a specific project to join, we have developed what we call the Horizontal Gene Transfer Project or the Community Science Project (CSP).  Much of what you’ve done so far is to replicate the findings of a paper we did with some of the undergraduates in our initial Microbial Genomics class – finding that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of the gene encoding the Putative Replication Initiation Protein (PRIP) from Chlamydia phage was found in all sequenced isolates of </a:t>
            </a:r>
            <a:r>
              <a:rPr lang="en-US" sz="1200" i="1" kern="1200" dirty="0" err="1" smtClean="0">
                <a:solidFill>
                  <a:schemeClr val="tx1"/>
                </a:solidFill>
                <a:effectLst/>
                <a:latin typeface="+mn-lt"/>
                <a:ea typeface="+mn-ea"/>
                <a:cs typeface="+mn-cs"/>
              </a:rPr>
              <a:t>Chlamydophila</a:t>
            </a:r>
            <a:r>
              <a:rPr lang="en-US" sz="1200" i="1" kern="1200" dirty="0" smtClean="0">
                <a:solidFill>
                  <a:schemeClr val="tx1"/>
                </a:solidFill>
                <a:effectLst/>
                <a:latin typeface="+mn-lt"/>
                <a:ea typeface="+mn-ea"/>
                <a:cs typeface="+mn-cs"/>
              </a:rPr>
              <a:t> pneumoniae</a:t>
            </a:r>
            <a:r>
              <a:rPr lang="en-US" sz="1200" kern="1200" dirty="0" smtClean="0">
                <a:solidFill>
                  <a:schemeClr val="tx1"/>
                </a:solidFill>
                <a:effectLst/>
                <a:latin typeface="+mn-lt"/>
                <a:ea typeface="+mn-ea"/>
                <a:cs typeface="+mn-cs"/>
              </a:rPr>
              <a:t> (at least as of 2014 when this article was published).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Anne </a:t>
            </a:r>
            <a:r>
              <a:rPr lang="en-US" sz="1200" kern="1200" dirty="0" err="1" smtClean="0">
                <a:solidFill>
                  <a:schemeClr val="tx1"/>
                </a:solidFill>
                <a:effectLst/>
                <a:latin typeface="+mn-lt"/>
                <a:ea typeface="+mn-ea"/>
                <a:cs typeface="+mn-cs"/>
              </a:rPr>
              <a:t>Rosenwald</a:t>
            </a:r>
            <a:r>
              <a:rPr lang="en-US" sz="1200" kern="1200" dirty="0" smtClean="0">
                <a:solidFill>
                  <a:schemeClr val="tx1"/>
                </a:solidFill>
                <a:effectLst/>
                <a:latin typeface="+mn-lt"/>
                <a:ea typeface="+mn-ea"/>
                <a:cs typeface="+mn-cs"/>
              </a:rPr>
              <a:t>, Bradley Murray, Theodore </a:t>
            </a:r>
            <a:r>
              <a:rPr lang="en-US" sz="1200" kern="1200" dirty="0" err="1" smtClean="0">
                <a:solidFill>
                  <a:schemeClr val="tx1"/>
                </a:solidFill>
                <a:effectLst/>
                <a:latin typeface="+mn-lt"/>
                <a:ea typeface="+mn-ea"/>
                <a:cs typeface="+mn-cs"/>
              </a:rPr>
              <a:t>Toth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Ramana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Madupu</a:t>
            </a:r>
            <a:r>
              <a:rPr lang="en-US" sz="1200" kern="1200" dirty="0" smtClean="0">
                <a:solidFill>
                  <a:schemeClr val="tx1"/>
                </a:solidFill>
                <a:effectLst/>
                <a:latin typeface="+mn-lt"/>
                <a:ea typeface="+mn-ea"/>
                <a:cs typeface="+mn-cs"/>
              </a:rPr>
              <a:t>, Alexandra </a:t>
            </a:r>
            <a:r>
              <a:rPr lang="en-US" sz="1200" kern="1200" dirty="0" err="1" smtClean="0">
                <a:solidFill>
                  <a:schemeClr val="tx1"/>
                </a:solidFill>
                <a:effectLst/>
                <a:latin typeface="+mn-lt"/>
                <a:ea typeface="+mn-ea"/>
                <a:cs typeface="+mn-cs"/>
              </a:rPr>
              <a:t>Kyrillos</a:t>
            </a:r>
            <a:r>
              <a:rPr lang="en-US" sz="1200" kern="1200" dirty="0" smtClean="0">
                <a:solidFill>
                  <a:schemeClr val="tx1"/>
                </a:solidFill>
                <a:effectLst/>
                <a:latin typeface="+mn-lt"/>
                <a:ea typeface="+mn-ea"/>
                <a:cs typeface="+mn-cs"/>
              </a:rPr>
              <a:t>, and Gaurav Arora.  Evidence for horizontal gene transfer between </a:t>
            </a:r>
            <a:r>
              <a:rPr lang="en-US" sz="1200" i="1" kern="1200" dirty="0" err="1" smtClean="0">
                <a:solidFill>
                  <a:schemeClr val="tx1"/>
                </a:solidFill>
                <a:effectLst/>
                <a:latin typeface="+mn-lt"/>
                <a:ea typeface="+mn-ea"/>
                <a:cs typeface="+mn-cs"/>
              </a:rPr>
              <a:t>Chalmydophila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pneumoniae</a:t>
            </a:r>
            <a:r>
              <a:rPr lang="en-US" sz="1200" kern="1200" dirty="0" smtClean="0">
                <a:solidFill>
                  <a:schemeClr val="tx1"/>
                </a:solidFill>
                <a:effectLst/>
                <a:latin typeface="+mn-lt"/>
                <a:ea typeface="+mn-ea"/>
                <a:cs typeface="+mn-cs"/>
              </a:rPr>
              <a:t> and Chlamydia phage (2014) Bacteriophage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10.4161/21597073.2014.965076</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a:t>
            </a:fld>
            <a:endParaRPr lang="en-US"/>
          </a:p>
        </p:txBody>
      </p:sp>
    </p:spTree>
    <p:extLst>
      <p:ext uri="{BB962C8B-B14F-4D97-AF65-F5344CB8AC3E}">
        <p14:creationId xmlns:p14="http://schemas.microsoft.com/office/powerpoint/2010/main" val="1689777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10: </a:t>
            </a:r>
            <a:r>
              <a:rPr lang="en-US" sz="1200" kern="1200" dirty="0" smtClean="0">
                <a:solidFill>
                  <a:schemeClr val="tx1"/>
                </a:solidFill>
                <a:effectLst/>
                <a:latin typeface="+mn-lt"/>
                <a:ea typeface="+mn-ea"/>
                <a:cs typeface="+mn-cs"/>
              </a:rPr>
              <a:t>This figure comes from a paper published in Nature a few years ago. It seems that many bacteria have genes that have come from somewhere else, not necessarily just from bacteriophages but from other bacteria too. The pink here shows the extent to which there are genes from other place; almost 13% in our favorite bacterium</a:t>
            </a:r>
            <a:r>
              <a:rPr lang="en-US" sz="1200" i="1" kern="1200" dirty="0" smtClean="0">
                <a:solidFill>
                  <a:schemeClr val="tx1"/>
                </a:solidFill>
                <a:effectLst/>
                <a:latin typeface="+mn-lt"/>
                <a:ea typeface="+mn-ea"/>
                <a:cs typeface="+mn-cs"/>
              </a:rPr>
              <a:t>, E. coli</a:t>
            </a:r>
            <a:r>
              <a:rPr lang="en-US" sz="1200" kern="1200" dirty="0" smtClean="0">
                <a:solidFill>
                  <a:schemeClr val="tx1"/>
                </a:solidFill>
                <a:effectLst/>
                <a:latin typeface="+mn-lt"/>
                <a:ea typeface="+mn-ea"/>
                <a:cs typeface="+mn-cs"/>
              </a:rPr>
              <a:t>. This phenomenon is therefore important for bacterial diversity and evolution.  We would like to know more specifically the extent to which this bacteriophage - bacteria interaction is driving evolution.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10</a:t>
            </a:fld>
            <a:endParaRPr lang="en-US"/>
          </a:p>
        </p:txBody>
      </p:sp>
    </p:spTree>
    <p:extLst>
      <p:ext uri="{BB962C8B-B14F-4D97-AF65-F5344CB8AC3E}">
        <p14:creationId xmlns:p14="http://schemas.microsoft.com/office/powerpoint/2010/main" val="28336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11:</a:t>
            </a:r>
            <a:r>
              <a:rPr lang="en-US" sz="1200" kern="1200" dirty="0" smtClean="0">
                <a:solidFill>
                  <a:schemeClr val="tx1"/>
                </a:solidFill>
                <a:effectLst/>
                <a:latin typeface="+mn-lt"/>
                <a:ea typeface="+mn-ea"/>
                <a:cs typeface="+mn-cs"/>
              </a:rPr>
              <a:t> There are many examples of phage </a:t>
            </a:r>
            <a:r>
              <a:rPr lang="en-US" sz="1200" kern="1200" dirty="0" err="1" smtClean="0">
                <a:solidFill>
                  <a:schemeClr val="tx1"/>
                </a:solidFill>
                <a:effectLst/>
                <a:latin typeface="+mn-lt"/>
                <a:ea typeface="+mn-ea"/>
                <a:cs typeface="+mn-cs"/>
              </a:rPr>
              <a:t>orthologus</a:t>
            </a:r>
            <a:r>
              <a:rPr lang="en-US" sz="1200" kern="1200" dirty="0" smtClean="0">
                <a:solidFill>
                  <a:schemeClr val="tx1"/>
                </a:solidFill>
                <a:effectLst/>
                <a:latin typeface="+mn-lt"/>
                <a:ea typeface="+mn-ea"/>
                <a:cs typeface="+mn-cs"/>
              </a:rPr>
              <a:t> genes (POGs) found in bacteria. In Part II, we discussed the databases where bacterial genomic data are stored.  In Parts III, IV, and V, we talked about some of the tools you can use for comparative genomic analysis and by doing the associated exercises, you got some practice in their use.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11</a:t>
            </a:fld>
            <a:endParaRPr lang="en-US"/>
          </a:p>
        </p:txBody>
      </p:sp>
    </p:spTree>
    <p:extLst>
      <p:ext uri="{BB962C8B-B14F-4D97-AF65-F5344CB8AC3E}">
        <p14:creationId xmlns:p14="http://schemas.microsoft.com/office/powerpoint/2010/main" val="1586797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12: </a:t>
            </a:r>
            <a:r>
              <a:rPr lang="en-US" sz="1200" kern="1200" dirty="0" smtClean="0">
                <a:solidFill>
                  <a:schemeClr val="tx1"/>
                </a:solidFill>
                <a:effectLst/>
                <a:latin typeface="+mn-lt"/>
                <a:ea typeface="+mn-ea"/>
                <a:cs typeface="+mn-cs"/>
              </a:rPr>
              <a:t>You too can contribute instances of phage gene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that you have found in bacteria. We have created a database using Google Forms to store the information.  The ultimate goal is to understand how this form of horizontal gene transfer, between phages and bacteria, plays a role in diversity.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get involved</a:t>
            </a:r>
            <a:r>
              <a:rPr lang="en-US" sz="1200" kern="1200" baseline="0" dirty="0" smtClean="0">
                <a:solidFill>
                  <a:schemeClr val="tx1"/>
                </a:solidFill>
                <a:effectLst/>
                <a:latin typeface="+mn-lt"/>
                <a:ea typeface="+mn-ea"/>
                <a:cs typeface="+mn-cs"/>
              </a:rPr>
              <a:t>, see the Word Doc entitled Community Science Project Workflow and the associated templates for uploading your materials.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12</a:t>
            </a:fld>
            <a:endParaRPr lang="en-US"/>
          </a:p>
        </p:txBody>
      </p:sp>
    </p:spTree>
    <p:extLst>
      <p:ext uri="{BB962C8B-B14F-4D97-AF65-F5344CB8AC3E}">
        <p14:creationId xmlns:p14="http://schemas.microsoft.com/office/powerpoint/2010/main" val="185696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13</a:t>
            </a:fld>
            <a:endParaRPr lang="en-US"/>
          </a:p>
        </p:txBody>
      </p:sp>
    </p:spTree>
    <p:extLst>
      <p:ext uri="{BB962C8B-B14F-4D97-AF65-F5344CB8AC3E}">
        <p14:creationId xmlns:p14="http://schemas.microsoft.com/office/powerpoint/2010/main" val="201110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2</a:t>
            </a:r>
            <a:r>
              <a:rPr lang="en-US" sz="1200" kern="1200" dirty="0" smtClean="0">
                <a:solidFill>
                  <a:schemeClr val="tx1"/>
                </a:solidFill>
                <a:effectLst/>
                <a:latin typeface="+mn-lt"/>
                <a:ea typeface="+mn-ea"/>
                <a:cs typeface="+mn-cs"/>
              </a:rPr>
              <a:t>:  The work you have done so far, working through the previous slide decks and exercises gives you tools to investigate genomes of bacteria.  You now know what data are available, where to find these data, and some basic ways to analyze the data.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In order to give you a specific project to join, we have developed what we call the Horizontal Gene Transfer Project or the Community Science Project (CSP).  Much of what you’ve done so far is to replicate the findings of a paper we did with some of the undergraduates in our initial Microbial Genomics class – finding that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of the gene encoding the Putative Replication Initiation Protein (PRIP) from Chlamydia phage was found in all sequenced isolates of </a:t>
            </a:r>
            <a:r>
              <a:rPr lang="en-US" sz="1200" i="1" kern="1200" dirty="0" err="1" smtClean="0">
                <a:solidFill>
                  <a:schemeClr val="tx1"/>
                </a:solidFill>
                <a:effectLst/>
                <a:latin typeface="+mn-lt"/>
                <a:ea typeface="+mn-ea"/>
                <a:cs typeface="+mn-cs"/>
              </a:rPr>
              <a:t>Chlamydophila</a:t>
            </a:r>
            <a:r>
              <a:rPr lang="en-US" sz="1200" i="1" kern="1200" dirty="0" smtClean="0">
                <a:solidFill>
                  <a:schemeClr val="tx1"/>
                </a:solidFill>
                <a:effectLst/>
                <a:latin typeface="+mn-lt"/>
                <a:ea typeface="+mn-ea"/>
                <a:cs typeface="+mn-cs"/>
              </a:rPr>
              <a:t> pneumoniae</a:t>
            </a:r>
            <a:r>
              <a:rPr lang="en-US" sz="1200" kern="1200" dirty="0" smtClean="0">
                <a:solidFill>
                  <a:schemeClr val="tx1"/>
                </a:solidFill>
                <a:effectLst/>
                <a:latin typeface="+mn-lt"/>
                <a:ea typeface="+mn-ea"/>
                <a:cs typeface="+mn-cs"/>
              </a:rPr>
              <a:t> (at least as of 2014 when this article was published). </a:t>
            </a:r>
          </a:p>
          <a:p>
            <a:pPr fontAlgn="base"/>
            <a:r>
              <a:rPr lang="en-US" sz="1200" kern="1200" dirty="0" smtClean="0">
                <a:solidFill>
                  <a:schemeClr val="tx1"/>
                </a:solidFill>
                <a:effectLst/>
                <a:latin typeface="+mn-lt"/>
                <a:ea typeface="+mn-ea"/>
                <a:cs typeface="+mn-cs"/>
              </a:rPr>
              <a:t> </a:t>
            </a:r>
          </a:p>
          <a:p>
            <a:pPr fontAlgn="base"/>
            <a:r>
              <a:rPr lang="en-US" sz="1200" kern="1200" dirty="0" smtClean="0">
                <a:solidFill>
                  <a:schemeClr val="tx1"/>
                </a:solidFill>
                <a:effectLst/>
                <a:latin typeface="+mn-lt"/>
                <a:ea typeface="+mn-ea"/>
                <a:cs typeface="+mn-cs"/>
              </a:rPr>
              <a:t>Anne </a:t>
            </a:r>
            <a:r>
              <a:rPr lang="en-US" sz="1200" kern="1200" dirty="0" err="1" smtClean="0">
                <a:solidFill>
                  <a:schemeClr val="tx1"/>
                </a:solidFill>
                <a:effectLst/>
                <a:latin typeface="+mn-lt"/>
                <a:ea typeface="+mn-ea"/>
                <a:cs typeface="+mn-cs"/>
              </a:rPr>
              <a:t>Rosenwald</a:t>
            </a:r>
            <a:r>
              <a:rPr lang="en-US" sz="1200" kern="1200" dirty="0" smtClean="0">
                <a:solidFill>
                  <a:schemeClr val="tx1"/>
                </a:solidFill>
                <a:effectLst/>
                <a:latin typeface="+mn-lt"/>
                <a:ea typeface="+mn-ea"/>
                <a:cs typeface="+mn-cs"/>
              </a:rPr>
              <a:t>, Bradley Murray, Theodore </a:t>
            </a:r>
            <a:r>
              <a:rPr lang="en-US" sz="1200" kern="1200" dirty="0" err="1" smtClean="0">
                <a:solidFill>
                  <a:schemeClr val="tx1"/>
                </a:solidFill>
                <a:effectLst/>
                <a:latin typeface="+mn-lt"/>
                <a:ea typeface="+mn-ea"/>
                <a:cs typeface="+mn-cs"/>
              </a:rPr>
              <a:t>Toth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Ramana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Madupu</a:t>
            </a:r>
            <a:r>
              <a:rPr lang="en-US" sz="1200" kern="1200" dirty="0" smtClean="0">
                <a:solidFill>
                  <a:schemeClr val="tx1"/>
                </a:solidFill>
                <a:effectLst/>
                <a:latin typeface="+mn-lt"/>
                <a:ea typeface="+mn-ea"/>
                <a:cs typeface="+mn-cs"/>
              </a:rPr>
              <a:t>, Alexandra </a:t>
            </a:r>
            <a:r>
              <a:rPr lang="en-US" sz="1200" kern="1200" dirty="0" err="1" smtClean="0">
                <a:solidFill>
                  <a:schemeClr val="tx1"/>
                </a:solidFill>
                <a:effectLst/>
                <a:latin typeface="+mn-lt"/>
                <a:ea typeface="+mn-ea"/>
                <a:cs typeface="+mn-cs"/>
              </a:rPr>
              <a:t>Kyrillos</a:t>
            </a:r>
            <a:r>
              <a:rPr lang="en-US" sz="1200" kern="1200" dirty="0" smtClean="0">
                <a:solidFill>
                  <a:schemeClr val="tx1"/>
                </a:solidFill>
                <a:effectLst/>
                <a:latin typeface="+mn-lt"/>
                <a:ea typeface="+mn-ea"/>
                <a:cs typeface="+mn-cs"/>
              </a:rPr>
              <a:t>, and Gaurav Arora.  Evidence for horizontal gene transfer between </a:t>
            </a:r>
            <a:r>
              <a:rPr lang="en-US" sz="1200" i="1" kern="1200" dirty="0" err="1" smtClean="0">
                <a:solidFill>
                  <a:schemeClr val="tx1"/>
                </a:solidFill>
                <a:effectLst/>
                <a:latin typeface="+mn-lt"/>
                <a:ea typeface="+mn-ea"/>
                <a:cs typeface="+mn-cs"/>
              </a:rPr>
              <a:t>Chalmydophila</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pneumoniae</a:t>
            </a:r>
            <a:r>
              <a:rPr lang="en-US" sz="1200" kern="1200" dirty="0" smtClean="0">
                <a:solidFill>
                  <a:schemeClr val="tx1"/>
                </a:solidFill>
                <a:effectLst/>
                <a:latin typeface="+mn-lt"/>
                <a:ea typeface="+mn-ea"/>
                <a:cs typeface="+mn-cs"/>
              </a:rPr>
              <a:t> and Chlamydia phage (2014) Bacteriophage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10.4161/21597073.2014.965076</a:t>
            </a:r>
          </a:p>
          <a:p>
            <a:pPr fontAlgn="base"/>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2</a:t>
            </a:fld>
            <a:endParaRPr lang="en-US"/>
          </a:p>
        </p:txBody>
      </p:sp>
    </p:spTree>
    <p:extLst>
      <p:ext uri="{BB962C8B-B14F-4D97-AF65-F5344CB8AC3E}">
        <p14:creationId xmlns:p14="http://schemas.microsoft.com/office/powerpoint/2010/main" val="42420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3:  </a:t>
            </a:r>
            <a:r>
              <a:rPr lang="en-US" sz="1200" kern="1200" dirty="0" smtClean="0">
                <a:solidFill>
                  <a:schemeClr val="tx1"/>
                </a:solidFill>
                <a:effectLst/>
                <a:latin typeface="+mn-lt"/>
                <a:ea typeface="+mn-ea"/>
                <a:cs typeface="+mn-cs"/>
              </a:rPr>
              <a:t>We’ve extended this work in several ways.  The next few slides are from a second paper we published on horizontal gene transfer between phages and bacteria, this time examining </a:t>
            </a:r>
            <a:r>
              <a:rPr lang="en-US" sz="1200" i="1" kern="1200" dirty="0" smtClean="0">
                <a:solidFill>
                  <a:schemeClr val="tx1"/>
                </a:solidFill>
                <a:effectLst/>
                <a:latin typeface="+mn-lt"/>
                <a:ea typeface="+mn-ea"/>
                <a:cs typeface="+mn-cs"/>
              </a:rPr>
              <a:t>Helicobacter pylori </a:t>
            </a:r>
            <a:r>
              <a:rPr lang="en-US" sz="1200" kern="1200" dirty="0" smtClean="0">
                <a:solidFill>
                  <a:schemeClr val="tx1"/>
                </a:solidFill>
                <a:effectLst/>
                <a:latin typeface="+mn-lt"/>
                <a:ea typeface="+mn-ea"/>
                <a:cs typeface="+mn-cs"/>
              </a:rPr>
              <a:t>genomes and a </a:t>
            </a:r>
            <a:r>
              <a:rPr lang="en-US" sz="1200" i="1" kern="1200" dirty="0" smtClean="0">
                <a:solidFill>
                  <a:schemeClr val="tx1"/>
                </a:solidFill>
                <a:effectLst/>
                <a:latin typeface="+mn-lt"/>
                <a:ea typeface="+mn-ea"/>
                <a:cs typeface="+mn-cs"/>
              </a:rPr>
              <a:t>Helicobacter</a:t>
            </a:r>
            <a:r>
              <a:rPr lang="en-US" sz="1200" kern="1200" dirty="0" smtClean="0">
                <a:solidFill>
                  <a:schemeClr val="tx1"/>
                </a:solidFill>
                <a:effectLst/>
                <a:latin typeface="+mn-lt"/>
                <a:ea typeface="+mn-ea"/>
                <a:cs typeface="+mn-cs"/>
              </a:rPr>
              <a:t> phage called phiHP33. </a:t>
            </a:r>
            <a:r>
              <a:rPr lang="en-US" sz="1200" i="1" kern="120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Brad Murray was an undergraduate in our initial Microbial Genomics class and was interested in </a:t>
            </a:r>
            <a:r>
              <a:rPr lang="en-US" sz="1200" i="1" kern="1200" dirty="0" smtClean="0">
                <a:solidFill>
                  <a:schemeClr val="tx1"/>
                </a:solidFill>
                <a:effectLst/>
                <a:latin typeface="+mn-lt"/>
                <a:ea typeface="+mn-ea"/>
                <a:cs typeface="+mn-cs"/>
              </a:rPr>
              <a:t>Helicobacter</a:t>
            </a:r>
            <a:r>
              <a:rPr lang="en-US" sz="1200" kern="1200" dirty="0" smtClean="0">
                <a:solidFill>
                  <a:schemeClr val="tx1"/>
                </a:solidFill>
                <a:effectLst/>
                <a:latin typeface="+mn-lt"/>
                <a:ea typeface="+mn-ea"/>
                <a:cs typeface="+mn-cs"/>
              </a:rPr>
              <a:t>.  For his senior thesis project, he wanted to look at HGT between phiHP33 and </a:t>
            </a:r>
            <a:r>
              <a:rPr lang="en-US" sz="1200" i="1" kern="1200" dirty="0" smtClean="0">
                <a:solidFill>
                  <a:schemeClr val="tx1"/>
                </a:solidFill>
                <a:effectLst/>
                <a:latin typeface="+mn-lt"/>
                <a:ea typeface="+mn-ea"/>
                <a:cs typeface="+mn-cs"/>
              </a:rPr>
              <a:t>Helicobacter</a:t>
            </a:r>
            <a:r>
              <a:rPr lang="en-US" sz="1200" kern="1200" dirty="0" smtClean="0">
                <a:solidFill>
                  <a:schemeClr val="tx1"/>
                </a:solidFill>
                <a:effectLst/>
                <a:latin typeface="+mn-lt"/>
                <a:ea typeface="+mn-ea"/>
                <a:cs typeface="+mn-cs"/>
              </a:rPr>
              <a:t>. He began the work, then Alex picked it up and did a much more extensive job.</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Alexandra </a:t>
            </a:r>
            <a:r>
              <a:rPr lang="en-US" sz="1200" kern="1200" dirty="0" err="1" smtClean="0">
                <a:solidFill>
                  <a:schemeClr val="tx1"/>
                </a:solidFill>
                <a:effectLst/>
                <a:latin typeface="+mn-lt"/>
                <a:ea typeface="+mn-ea"/>
                <a:cs typeface="+mn-cs"/>
              </a:rPr>
              <a:t>Kyrillos</a:t>
            </a:r>
            <a:r>
              <a:rPr lang="en-US" sz="1200" kern="1200" dirty="0" smtClean="0">
                <a:solidFill>
                  <a:schemeClr val="tx1"/>
                </a:solidFill>
                <a:effectLst/>
                <a:latin typeface="+mn-lt"/>
                <a:ea typeface="+mn-ea"/>
                <a:cs typeface="+mn-cs"/>
              </a:rPr>
              <a:t>, Bradley Murray, Gaurav Arora, and Anne </a:t>
            </a:r>
            <a:r>
              <a:rPr lang="en-US" sz="1200" kern="1200" dirty="0" err="1" smtClean="0">
                <a:solidFill>
                  <a:schemeClr val="tx1"/>
                </a:solidFill>
                <a:effectLst/>
                <a:latin typeface="+mn-lt"/>
                <a:ea typeface="+mn-ea"/>
                <a:cs typeface="+mn-cs"/>
              </a:rPr>
              <a:t>Rosenwald</a:t>
            </a:r>
            <a:r>
              <a:rPr lang="en-US" sz="1200" kern="1200" dirty="0" smtClean="0">
                <a:solidFill>
                  <a:schemeClr val="tx1"/>
                </a:solidFill>
                <a:effectLst/>
                <a:latin typeface="+mn-lt"/>
                <a:ea typeface="+mn-ea"/>
                <a:cs typeface="+mn-cs"/>
              </a:rPr>
              <a:t>.  phiHP33 Orthologous Genes in </a:t>
            </a:r>
            <a:r>
              <a:rPr lang="en-US" sz="1200" i="1" kern="1200" dirty="0" smtClean="0">
                <a:solidFill>
                  <a:schemeClr val="tx1"/>
                </a:solidFill>
                <a:effectLst/>
                <a:latin typeface="+mn-lt"/>
                <a:ea typeface="+mn-ea"/>
                <a:cs typeface="+mn-cs"/>
              </a:rPr>
              <a:t>Helicobacter pylori</a:t>
            </a:r>
            <a:r>
              <a:rPr lang="en-US" sz="1200" kern="1200" dirty="0" smtClean="0">
                <a:solidFill>
                  <a:schemeClr val="tx1"/>
                </a:solidFill>
                <a:effectLst/>
                <a:latin typeface="+mn-lt"/>
                <a:ea typeface="+mn-ea"/>
                <a:cs typeface="+mn-cs"/>
              </a:rPr>
              <a:t> (2016) </a:t>
            </a:r>
            <a:r>
              <a:rPr lang="en-US" sz="1200" i="1" kern="1200" dirty="0" smtClean="0">
                <a:solidFill>
                  <a:schemeClr val="tx1"/>
                </a:solidFill>
                <a:effectLst/>
                <a:latin typeface="+mn-lt"/>
                <a:ea typeface="+mn-ea"/>
                <a:cs typeface="+mn-cs"/>
              </a:rPr>
              <a:t>Helicobacter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doi</a:t>
            </a:r>
            <a:r>
              <a:rPr lang="en-US" sz="1200" kern="1200" dirty="0" smtClean="0">
                <a:solidFill>
                  <a:schemeClr val="tx1"/>
                </a:solidFill>
                <a:effectLst/>
                <a:latin typeface="+mn-lt"/>
                <a:ea typeface="+mn-ea"/>
                <a:cs typeface="+mn-cs"/>
              </a:rPr>
              <a:t>: 10.1111/hel.12282</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fontAlgn="base"/>
            <a:endParaRPr lang="en-US" sz="1200" kern="1200" dirty="0" smtClean="0">
              <a:solidFill>
                <a:schemeClr val="tx1"/>
              </a:solidFill>
              <a:effectLst/>
              <a:latin typeface="+mn-lt"/>
              <a:ea typeface="+mn-ea"/>
              <a:cs typeface="+mn-cs"/>
            </a:endParaRPr>
          </a:p>
          <a:p>
            <a:pPr fontAlgn="base"/>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3</a:t>
            </a:fld>
            <a:endParaRPr lang="en-US"/>
          </a:p>
        </p:txBody>
      </p:sp>
    </p:spTree>
    <p:extLst>
      <p:ext uri="{BB962C8B-B14F-4D97-AF65-F5344CB8AC3E}">
        <p14:creationId xmlns:p14="http://schemas.microsoft.com/office/powerpoint/2010/main" val="1787255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4: </a:t>
            </a:r>
            <a:r>
              <a:rPr lang="en-US" sz="1200" i="1" kern="1200" dirty="0" smtClean="0">
                <a:solidFill>
                  <a:schemeClr val="tx1"/>
                </a:solidFill>
                <a:effectLst/>
                <a:latin typeface="+mn-lt"/>
                <a:ea typeface="+mn-ea"/>
                <a:cs typeface="+mn-cs"/>
              </a:rPr>
              <a:t>Helicobacter pylori</a:t>
            </a:r>
            <a:r>
              <a:rPr lang="en-US" sz="1200" kern="1200" dirty="0" smtClean="0">
                <a:solidFill>
                  <a:schemeClr val="tx1"/>
                </a:solidFill>
                <a:effectLst/>
                <a:latin typeface="+mn-lt"/>
                <a:ea typeface="+mn-ea"/>
                <a:cs typeface="+mn-cs"/>
              </a:rPr>
              <a:t> is a common commensal of humans. Its presence is associated with ulcers and gastric cancer. In its absence in childhood its associated with the development of asthma. It is kind of a double-edged sword - the idea that the same organism is protective in one case but then is causative in another. Virulence for ulcers and cancer is associated with two genes called </a:t>
            </a:r>
            <a:r>
              <a:rPr lang="en-US" sz="1200" i="1" kern="1200" dirty="0" err="1" smtClean="0">
                <a:solidFill>
                  <a:schemeClr val="tx1"/>
                </a:solidFill>
                <a:effectLst/>
                <a:latin typeface="+mn-lt"/>
                <a:ea typeface="+mn-ea"/>
                <a:cs typeface="+mn-cs"/>
              </a:rPr>
              <a:t>CagA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VacA</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B85AFF8-B418-49FB-AE9F-48E886C74299}" type="slidenum">
              <a:rPr lang="en-US" smtClean="0"/>
              <a:pPr/>
              <a:t>4</a:t>
            </a:fld>
            <a:endParaRPr lang="en-US"/>
          </a:p>
        </p:txBody>
      </p:sp>
    </p:spTree>
    <p:extLst>
      <p:ext uri="{BB962C8B-B14F-4D97-AF65-F5344CB8AC3E}">
        <p14:creationId xmlns:p14="http://schemas.microsoft.com/office/powerpoint/2010/main" val="42615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5: </a:t>
            </a:r>
            <a:r>
              <a:rPr lang="en-US" sz="1200" kern="1200" dirty="0" smtClean="0">
                <a:solidFill>
                  <a:schemeClr val="tx1"/>
                </a:solidFill>
                <a:effectLst/>
                <a:latin typeface="+mn-lt"/>
                <a:ea typeface="+mn-ea"/>
                <a:cs typeface="+mn-cs"/>
              </a:rPr>
              <a:t>The other partner in the horizontal gene transfer is the phage, phiHP33, related to </a:t>
            </a:r>
            <a:r>
              <a:rPr lang="en-US" sz="1200" i="1" kern="1200" dirty="0" smtClean="0">
                <a:solidFill>
                  <a:schemeClr val="tx1"/>
                </a:solidFill>
                <a:effectLst/>
                <a:latin typeface="+mn-lt"/>
                <a:ea typeface="+mn-ea"/>
                <a:cs typeface="+mn-cs"/>
              </a:rPr>
              <a:t>E. coli </a:t>
            </a:r>
            <a:r>
              <a:rPr lang="en-US" sz="1200" kern="1200" dirty="0" smtClean="0">
                <a:solidFill>
                  <a:schemeClr val="tx1"/>
                </a:solidFill>
                <a:effectLst/>
                <a:latin typeface="+mn-lt"/>
                <a:ea typeface="+mn-ea"/>
                <a:cs typeface="+mn-cs"/>
              </a:rPr>
              <a:t>phage l. The genome structure, with 27 genes is shown in this slide.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5</a:t>
            </a:fld>
            <a:endParaRPr lang="en-US"/>
          </a:p>
        </p:txBody>
      </p:sp>
    </p:spTree>
    <p:extLst>
      <p:ext uri="{BB962C8B-B14F-4D97-AF65-F5344CB8AC3E}">
        <p14:creationId xmlns:p14="http://schemas.microsoft.com/office/powerpoint/2010/main" val="465447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mn-lt"/>
                <a:ea typeface="+mn-ea"/>
                <a:cs typeface="+mn-cs"/>
              </a:rPr>
              <a:t>Slide 6: </a:t>
            </a:r>
            <a:r>
              <a:rPr lang="en-US" sz="1200" kern="1200" dirty="0" smtClean="0">
                <a:solidFill>
                  <a:schemeClr val="tx1"/>
                </a:solidFill>
                <a:effectLst/>
                <a:latin typeface="+mn-lt"/>
                <a:ea typeface="+mn-ea"/>
                <a:cs typeface="+mn-cs"/>
              </a:rPr>
              <a:t>Alex looked at the 335 </a:t>
            </a:r>
            <a:r>
              <a:rPr lang="en-US" sz="1200" i="1" kern="1200" dirty="0" err="1" smtClean="0">
                <a:solidFill>
                  <a:schemeClr val="tx1"/>
                </a:solidFill>
                <a:effectLst/>
                <a:latin typeface="+mn-lt"/>
                <a:ea typeface="+mn-ea"/>
                <a:cs typeface="+mn-cs"/>
              </a:rPr>
              <a:t>H.pylori</a:t>
            </a:r>
            <a:r>
              <a:rPr lang="en-US" sz="1200" kern="1200" dirty="0" smtClean="0">
                <a:solidFill>
                  <a:schemeClr val="tx1"/>
                </a:solidFill>
                <a:effectLst/>
                <a:latin typeface="+mn-lt"/>
                <a:ea typeface="+mn-ea"/>
                <a:cs typeface="+mn-cs"/>
              </a:rPr>
              <a:t> complete genomes that were then available in </a:t>
            </a:r>
            <a:r>
              <a:rPr lang="en-US" sz="1200" kern="1200" dirty="0" err="1" smtClean="0">
                <a:solidFill>
                  <a:schemeClr val="tx1"/>
                </a:solidFill>
                <a:effectLst/>
                <a:latin typeface="+mn-lt"/>
                <a:ea typeface="+mn-ea"/>
                <a:cs typeface="+mn-cs"/>
              </a:rPr>
              <a:t>GenBank</a:t>
            </a:r>
            <a:r>
              <a:rPr lang="en-US" sz="1200" kern="1200" dirty="0" smtClean="0">
                <a:solidFill>
                  <a:schemeClr val="tx1"/>
                </a:solidFill>
                <a:effectLst/>
                <a:latin typeface="+mn-lt"/>
                <a:ea typeface="+mn-ea"/>
                <a:cs typeface="+mn-cs"/>
              </a:rPr>
              <a:t> and IMG. She found that a third of them do contain sequences related to phiHP33, the other two-thirds don't. </a:t>
            </a:r>
          </a:p>
          <a:p>
            <a:pPr fontAlgn="base"/>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6</a:t>
            </a:fld>
            <a:endParaRPr lang="en-US"/>
          </a:p>
        </p:txBody>
      </p:sp>
    </p:spTree>
    <p:extLst>
      <p:ext uri="{BB962C8B-B14F-4D97-AF65-F5344CB8AC3E}">
        <p14:creationId xmlns:p14="http://schemas.microsoft.com/office/powerpoint/2010/main" val="118779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7: </a:t>
            </a:r>
            <a:r>
              <a:rPr lang="en-US" sz="1200" kern="1200" dirty="0" smtClean="0">
                <a:solidFill>
                  <a:schemeClr val="tx1"/>
                </a:solidFill>
                <a:effectLst/>
                <a:latin typeface="+mn-lt"/>
                <a:ea typeface="+mn-ea"/>
                <a:cs typeface="+mn-cs"/>
              </a:rPr>
              <a:t>The other thing that she found which was really interesting was that if she looked at the correlation between which strains have these phage </a:t>
            </a:r>
            <a:r>
              <a:rPr lang="en-US" sz="1200" kern="1200" dirty="0" err="1" smtClean="0">
                <a:solidFill>
                  <a:schemeClr val="tx1"/>
                </a:solidFill>
                <a:effectLst/>
                <a:latin typeface="+mn-lt"/>
                <a:ea typeface="+mn-ea"/>
                <a:cs typeface="+mn-cs"/>
              </a:rPr>
              <a:t>orthologus</a:t>
            </a:r>
            <a:r>
              <a:rPr lang="en-US" sz="1200" kern="1200" dirty="0" smtClean="0">
                <a:solidFill>
                  <a:schemeClr val="tx1"/>
                </a:solidFill>
                <a:effectLst/>
                <a:latin typeface="+mn-lt"/>
                <a:ea typeface="+mn-ea"/>
                <a:cs typeface="+mn-cs"/>
              </a:rPr>
              <a:t> genes or </a:t>
            </a:r>
            <a:r>
              <a:rPr lang="en-US" sz="1200" b="1" kern="1200" dirty="0" smtClean="0">
                <a:solidFill>
                  <a:schemeClr val="tx1"/>
                </a:solidFill>
                <a:effectLst/>
                <a:latin typeface="+mn-lt"/>
                <a:ea typeface="+mn-ea"/>
                <a:cs typeface="+mn-cs"/>
              </a:rPr>
              <a:t>POGs,</a:t>
            </a:r>
            <a:r>
              <a:rPr lang="en-US" sz="1200" kern="1200" dirty="0" smtClean="0">
                <a:solidFill>
                  <a:schemeClr val="tx1"/>
                </a:solidFill>
                <a:effectLst/>
                <a:latin typeface="+mn-lt"/>
                <a:ea typeface="+mn-ea"/>
                <a:cs typeface="+mn-cs"/>
              </a:rPr>
              <a:t> and the ones that had </a:t>
            </a:r>
            <a:r>
              <a:rPr lang="en-US" sz="1200" i="1" kern="1200" dirty="0" err="1" smtClean="0">
                <a:solidFill>
                  <a:schemeClr val="tx1"/>
                </a:solidFill>
                <a:effectLst/>
                <a:latin typeface="+mn-lt"/>
                <a:ea typeface="+mn-ea"/>
                <a:cs typeface="+mn-cs"/>
              </a:rPr>
              <a:t>CagA</a:t>
            </a:r>
            <a:r>
              <a:rPr lang="en-US" sz="1200" kern="1200" dirty="0" smtClean="0">
                <a:solidFill>
                  <a:schemeClr val="tx1"/>
                </a:solidFill>
                <a:effectLst/>
                <a:latin typeface="+mn-lt"/>
                <a:ea typeface="+mn-ea"/>
                <a:cs typeface="+mn-cs"/>
              </a:rPr>
              <a:t> and </a:t>
            </a:r>
            <a:r>
              <a:rPr lang="en-US" sz="1200" i="1" kern="1200" dirty="0" err="1" smtClean="0">
                <a:solidFill>
                  <a:schemeClr val="tx1"/>
                </a:solidFill>
                <a:effectLst/>
                <a:latin typeface="+mn-lt"/>
                <a:ea typeface="+mn-ea"/>
                <a:cs typeface="+mn-cs"/>
              </a:rPr>
              <a:t>VacA</a:t>
            </a:r>
            <a:r>
              <a:rPr lang="en-US" sz="1200" kern="1200" dirty="0" smtClean="0">
                <a:solidFill>
                  <a:schemeClr val="tx1"/>
                </a:solidFill>
                <a:effectLst/>
                <a:latin typeface="+mn-lt"/>
                <a:ea typeface="+mn-ea"/>
                <a:cs typeface="+mn-cs"/>
              </a:rPr>
              <a:t>, the two virulence factors, there is a really high statistical correlation. So what we don't know at this point is whether the POGs are virulence factors themselves or whether they mediate the virulence somehow.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7</a:t>
            </a:fld>
            <a:endParaRPr lang="en-US"/>
          </a:p>
        </p:txBody>
      </p:sp>
    </p:spTree>
    <p:extLst>
      <p:ext uri="{BB962C8B-B14F-4D97-AF65-F5344CB8AC3E}">
        <p14:creationId xmlns:p14="http://schemas.microsoft.com/office/powerpoint/2010/main" val="26128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8:  </a:t>
            </a:r>
            <a:r>
              <a:rPr lang="en-US" sz="1200" kern="1200" dirty="0" smtClean="0">
                <a:solidFill>
                  <a:schemeClr val="tx1"/>
                </a:solidFill>
                <a:effectLst/>
                <a:latin typeface="+mn-lt"/>
                <a:ea typeface="+mn-ea"/>
                <a:cs typeface="+mn-cs"/>
              </a:rPr>
              <a:t>We believe that this is Horizontal Gene transfer because Alex took a known phylogeny of </a:t>
            </a:r>
            <a:r>
              <a:rPr lang="en-US" sz="1200" i="1" kern="1200" dirty="0" smtClean="0">
                <a:solidFill>
                  <a:schemeClr val="tx1"/>
                </a:solidFill>
                <a:effectLst/>
                <a:latin typeface="+mn-lt"/>
                <a:ea typeface="+mn-ea"/>
                <a:cs typeface="+mn-cs"/>
              </a:rPr>
              <a:t>Helicobacter</a:t>
            </a:r>
            <a:r>
              <a:rPr lang="en-US" sz="1200" kern="1200" dirty="0" smtClean="0">
                <a:solidFill>
                  <a:schemeClr val="tx1"/>
                </a:solidFill>
                <a:effectLst/>
                <a:latin typeface="+mn-lt"/>
                <a:ea typeface="+mn-ea"/>
                <a:cs typeface="+mn-cs"/>
              </a:rPr>
              <a:t> strains and then mapped which phiHP33 gene </a:t>
            </a:r>
            <a:r>
              <a:rPr lang="en-US" sz="1200" kern="1200" dirty="0" err="1" smtClean="0">
                <a:solidFill>
                  <a:schemeClr val="tx1"/>
                </a:solidFill>
                <a:effectLst/>
                <a:latin typeface="+mn-lt"/>
                <a:ea typeface="+mn-ea"/>
                <a:cs typeface="+mn-cs"/>
              </a:rPr>
              <a:t>orthologs</a:t>
            </a:r>
            <a:r>
              <a:rPr lang="en-US" sz="1200" kern="1200" dirty="0" smtClean="0">
                <a:solidFill>
                  <a:schemeClr val="tx1"/>
                </a:solidFill>
                <a:effectLst/>
                <a:latin typeface="+mn-lt"/>
                <a:ea typeface="+mn-ea"/>
                <a:cs typeface="+mn-cs"/>
              </a:rPr>
              <a:t> were present showed the phage genes that are present do not follow the phylogeny, indicating that this must be a form of horizontal gene transfer.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8</a:t>
            </a:fld>
            <a:endParaRPr lang="en-US"/>
          </a:p>
        </p:txBody>
      </p:sp>
    </p:spTree>
    <p:extLst>
      <p:ext uri="{BB962C8B-B14F-4D97-AF65-F5344CB8AC3E}">
        <p14:creationId xmlns:p14="http://schemas.microsoft.com/office/powerpoint/2010/main" val="201670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Slide 9: </a:t>
            </a:r>
            <a:r>
              <a:rPr lang="en-US" sz="1200" kern="1200" dirty="0" smtClean="0">
                <a:solidFill>
                  <a:schemeClr val="tx1"/>
                </a:solidFill>
                <a:effectLst/>
                <a:latin typeface="+mn-lt"/>
                <a:ea typeface="+mn-ea"/>
                <a:cs typeface="+mn-cs"/>
              </a:rPr>
              <a:t>More broadly, why is this interesting? The SEA-phages program has found hundreds of bacteriophages that infect one single bacterium, </a:t>
            </a:r>
            <a:r>
              <a:rPr lang="en-US" sz="1200" i="1" kern="1200" dirty="0" smtClean="0">
                <a:solidFill>
                  <a:schemeClr val="tx1"/>
                </a:solidFill>
                <a:effectLst/>
                <a:latin typeface="+mn-lt"/>
                <a:ea typeface="+mn-ea"/>
                <a:cs typeface="+mn-cs"/>
              </a:rPr>
              <a:t>Mycobacterium </a:t>
            </a:r>
            <a:r>
              <a:rPr lang="en-US" sz="1200" i="1" kern="1200" dirty="0" err="1" smtClean="0">
                <a:solidFill>
                  <a:schemeClr val="tx1"/>
                </a:solidFill>
                <a:effectLst/>
                <a:latin typeface="+mn-lt"/>
                <a:ea typeface="+mn-ea"/>
                <a:cs typeface="+mn-cs"/>
              </a:rPr>
              <a:t>smegmatis</a:t>
            </a:r>
            <a:r>
              <a:rPr lang="en-US" sz="1200" kern="1200" dirty="0" smtClean="0">
                <a:solidFill>
                  <a:schemeClr val="tx1"/>
                </a:solidFill>
                <a:effectLst/>
                <a:latin typeface="+mn-lt"/>
                <a:ea typeface="+mn-ea"/>
                <a:cs typeface="+mn-cs"/>
              </a:rPr>
              <a:t>. What that suggests is that the </a:t>
            </a:r>
            <a:r>
              <a:rPr lang="en-US" sz="1200" kern="1200" dirty="0" err="1" smtClean="0">
                <a:solidFill>
                  <a:schemeClr val="tx1"/>
                </a:solidFill>
                <a:effectLst/>
                <a:latin typeface="+mn-lt"/>
                <a:ea typeface="+mn-ea"/>
                <a:cs typeface="+mn-cs"/>
              </a:rPr>
              <a:t>virome</a:t>
            </a:r>
            <a:r>
              <a:rPr lang="en-US" sz="1200" kern="1200" dirty="0" smtClean="0">
                <a:solidFill>
                  <a:schemeClr val="tx1"/>
                </a:solidFill>
                <a:effectLst/>
                <a:latin typeface="+mn-lt"/>
                <a:ea typeface="+mn-ea"/>
                <a:cs typeface="+mn-cs"/>
              </a:rPr>
              <a:t> is even more extensive and diverse than the bacteria on which these bacteriophages live. There is lot of structural diversity among the phages from EM studies, a lot of genetic diversity from the annotation of the phage genomes. So what we would like to understand is how the </a:t>
            </a:r>
            <a:r>
              <a:rPr lang="en-US" sz="1200" kern="1200" dirty="0" err="1" smtClean="0">
                <a:solidFill>
                  <a:schemeClr val="tx1"/>
                </a:solidFill>
                <a:effectLst/>
                <a:latin typeface="+mn-lt"/>
                <a:ea typeface="+mn-ea"/>
                <a:cs typeface="+mn-cs"/>
              </a:rPr>
              <a:t>virome</a:t>
            </a:r>
            <a:r>
              <a:rPr lang="en-US" sz="1200" kern="1200" dirty="0" smtClean="0">
                <a:solidFill>
                  <a:schemeClr val="tx1"/>
                </a:solidFill>
                <a:effectLst/>
                <a:latin typeface="+mn-lt"/>
                <a:ea typeface="+mn-ea"/>
                <a:cs typeface="+mn-cs"/>
              </a:rPr>
              <a:t> influences evolution of bacteria and maybe vice versa. </a:t>
            </a:r>
          </a:p>
          <a:p>
            <a:endParaRPr lang="en-US" dirty="0"/>
          </a:p>
        </p:txBody>
      </p:sp>
      <p:sp>
        <p:nvSpPr>
          <p:cNvPr id="4" name="Slide Number Placeholder 3"/>
          <p:cNvSpPr>
            <a:spLocks noGrp="1"/>
          </p:cNvSpPr>
          <p:nvPr>
            <p:ph type="sldNum" sz="quarter" idx="10"/>
          </p:nvPr>
        </p:nvSpPr>
        <p:spPr/>
        <p:txBody>
          <a:bodyPr/>
          <a:lstStyle/>
          <a:p>
            <a:fld id="{3B85AFF8-B418-49FB-AE9F-48E886C74299}" type="slidenum">
              <a:rPr lang="en-US" smtClean="0"/>
              <a:pPr/>
              <a:t>9</a:t>
            </a:fld>
            <a:endParaRPr lang="en-US"/>
          </a:p>
        </p:txBody>
      </p:sp>
    </p:spTree>
    <p:extLst>
      <p:ext uri="{BB962C8B-B14F-4D97-AF65-F5344CB8AC3E}">
        <p14:creationId xmlns:p14="http://schemas.microsoft.com/office/powerpoint/2010/main" val="106308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0191"/>
            <a:ext cx="7772400" cy="720561"/>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5514740"/>
            <a:ext cx="6400800" cy="85907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4A7A21-1469-A449-8320-273C7BEAAB42}" type="datetimeFigureOut">
              <a:rPr lang="en-US" smtClean="0"/>
              <a:pPr/>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338502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76741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133891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A7A21-1469-A449-8320-273C7BEAAB42}" type="datetimeFigureOut">
              <a:rPr lang="en-US" smtClean="0"/>
              <a:pPr/>
              <a:t>10/2/18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BCEB0-E835-C749-B034-05937ADC5043}" type="slidenum">
              <a:rPr lang="en-US" smtClean="0"/>
              <a:pPr/>
              <a:t>‹#›</a:t>
            </a:fld>
            <a:endParaRPr lang="en-US"/>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56595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12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A7A21-1469-A449-8320-273C7BEAAB42}" type="datetimeFigureOut">
              <a:rPr lang="en-US" smtClean="0"/>
              <a:pPr/>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pic>
        <p:nvPicPr>
          <p:cNvPr id="9" name="Picture 8"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12899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A7A21-1469-A449-8320-273C7BEAAB42}" type="datetimeFigureOut">
              <a:rPr lang="en-US" smtClean="0"/>
              <a:pPr/>
              <a:t>10/2/18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BCEB0-E835-C749-B034-05937ADC5043}" type="slidenum">
              <a:rPr lang="en-US" smtClean="0"/>
              <a:pPr/>
              <a:t>‹#›</a:t>
            </a:fld>
            <a:endParaRPr lang="en-US"/>
          </a:p>
        </p:txBody>
      </p:sp>
      <p:pic>
        <p:nvPicPr>
          <p:cNvPr id="11" name="Picture 10"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2063091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A7A21-1469-A449-8320-273C7BEAAB42}" type="datetimeFigureOut">
              <a:rPr lang="en-US" smtClean="0"/>
              <a:pPr/>
              <a:t>10/2/18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BCEB0-E835-C749-B034-05937ADC5043}" type="slidenum">
              <a:rPr lang="en-US" smtClean="0"/>
              <a:pPr/>
              <a:t>‹#›</a:t>
            </a:fld>
            <a:endParaRPr lang="en-US"/>
          </a:p>
        </p:txBody>
      </p:sp>
      <p:pic>
        <p:nvPicPr>
          <p:cNvPr id="7" name="Picture 6"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352167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A7A21-1469-A449-8320-273C7BEAAB42}" type="datetimeFigureOut">
              <a:rPr lang="en-US" smtClean="0"/>
              <a:pPr/>
              <a:t>10/2/18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BCEB0-E835-C749-B034-05937ADC5043}" type="slidenum">
              <a:rPr lang="en-US" smtClean="0"/>
              <a:pPr/>
              <a:t>‹#›</a:t>
            </a:fld>
            <a:endParaRPr lang="en-US"/>
          </a:p>
        </p:txBody>
      </p:sp>
      <p:pic>
        <p:nvPicPr>
          <p:cNvPr id="6" name="Picture 5" descr="gs-logo.png"/>
          <p:cNvPicPr>
            <a:picLocks noChangeAspect="1"/>
          </p:cNvPicPr>
          <p:nvPr userDrawn="1"/>
        </p:nvPicPr>
        <p:blipFill>
          <a:blip r:embed="rId2"/>
          <a:stretch>
            <a:fillRect/>
          </a:stretch>
        </p:blipFill>
        <p:spPr>
          <a:xfrm>
            <a:off x="6381140" y="5371772"/>
            <a:ext cx="2762859" cy="1486228"/>
          </a:xfrm>
          <a:prstGeom prst="rect">
            <a:avLst/>
          </a:prstGeom>
        </p:spPr>
      </p:pic>
    </p:spTree>
    <p:extLst>
      <p:ext uri="{BB962C8B-B14F-4D97-AF65-F5344CB8AC3E}">
        <p14:creationId xmlns:p14="http://schemas.microsoft.com/office/powerpoint/2010/main" val="3625180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pPr/>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2495693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4A7A21-1469-A449-8320-273C7BEAAB42}" type="datetimeFigureOut">
              <a:rPr lang="en-US" smtClean="0"/>
              <a:pPr/>
              <a:t>10/2/18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BCEB0-E835-C749-B034-05937ADC5043}" type="slidenum">
              <a:rPr lang="en-US" smtClean="0"/>
              <a:pPr/>
              <a:t>‹#›</a:t>
            </a:fld>
            <a:endParaRPr lang="en-US"/>
          </a:p>
        </p:txBody>
      </p:sp>
    </p:spTree>
    <p:extLst>
      <p:ext uri="{BB962C8B-B14F-4D97-AF65-F5344CB8AC3E}">
        <p14:creationId xmlns:p14="http://schemas.microsoft.com/office/powerpoint/2010/main" val="22938102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11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Dekar"/>
              </a:defRPr>
            </a:lvl1pPr>
          </a:lstStyle>
          <a:p>
            <a:fld id="{514A7A21-1469-A449-8320-273C7BEAAB42}" type="datetimeFigureOut">
              <a:rPr lang="en-US" smtClean="0"/>
              <a:pPr/>
              <a:t>10/2/18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Dekar"/>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Dekar"/>
              </a:defRPr>
            </a:lvl1pPr>
          </a:lstStyle>
          <a:p>
            <a:fld id="{5F3BCEB0-E835-C749-B034-05937ADC5043}" type="slidenum">
              <a:rPr lang="en-US" smtClean="0"/>
              <a:pPr/>
              <a:t>‹#›</a:t>
            </a:fld>
            <a:endParaRPr lang="en-US" dirty="0"/>
          </a:p>
        </p:txBody>
      </p:sp>
    </p:spTree>
    <p:extLst>
      <p:ext uri="{BB962C8B-B14F-4D97-AF65-F5344CB8AC3E}">
        <p14:creationId xmlns:p14="http://schemas.microsoft.com/office/powerpoint/2010/main" val="3752076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31A7A5"/>
          </a:solidFill>
          <a:latin typeface="Dekar"/>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Dek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Dek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Deka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eka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ek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nature.com/nature/journal/v405/n6784/full/405299a0.html"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Horizontal Gene Transfer Project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a:cs typeface="Calibri"/>
              </a:rPr>
              <a:t>Extent of Lateral Gene Transfer</a:t>
            </a:r>
          </a:p>
        </p:txBody>
      </p:sp>
      <p:pic>
        <p:nvPicPr>
          <p:cNvPr id="6" name="Content Placeholder 5"/>
          <p:cNvPicPr>
            <a:picLocks noGrp="1" noChangeAspect="1"/>
          </p:cNvPicPr>
          <p:nvPr>
            <p:ph idx="1"/>
          </p:nvPr>
        </p:nvPicPr>
        <p:blipFill>
          <a:blip r:embed="rId3"/>
          <a:srcRect t="-17342" b="-17342"/>
          <a:stretch>
            <a:fillRect/>
          </a:stretch>
        </p:blipFill>
        <p:spPr>
          <a:xfrm>
            <a:off x="457200" y="1002634"/>
            <a:ext cx="8229600" cy="4525963"/>
          </a:xfrm>
        </p:spPr>
      </p:pic>
      <p:sp>
        <p:nvSpPr>
          <p:cNvPr id="7" name="TextBox 6"/>
          <p:cNvSpPr txBox="1"/>
          <p:nvPr/>
        </p:nvSpPr>
        <p:spPr>
          <a:xfrm>
            <a:off x="2614687" y="5726991"/>
            <a:ext cx="3106235" cy="276999"/>
          </a:xfrm>
          <a:prstGeom prst="rect">
            <a:avLst/>
          </a:prstGeom>
          <a:noFill/>
        </p:spPr>
        <p:txBody>
          <a:bodyPr wrap="none" rtlCol="0">
            <a:spAutoFit/>
          </a:bodyPr>
          <a:lstStyle/>
          <a:p>
            <a:r>
              <a:rPr lang="en-US" sz="1200" dirty="0" err="1">
                <a:hlinkClick r:id="rId4"/>
              </a:rPr>
              <a:t>Ochman</a:t>
            </a:r>
            <a:r>
              <a:rPr lang="en-US" sz="1200" dirty="0">
                <a:hlinkClick r:id="rId4"/>
              </a:rPr>
              <a:t>, Lawrence, </a:t>
            </a:r>
            <a:r>
              <a:rPr lang="en-US" sz="1200" dirty="0" err="1">
                <a:hlinkClick r:id="rId4"/>
              </a:rPr>
              <a:t>Groisman</a:t>
            </a:r>
            <a:r>
              <a:rPr lang="en-US" sz="1200" dirty="0">
                <a:hlinkClick r:id="rId4"/>
              </a:rPr>
              <a:t> Nature 405, 299</a:t>
            </a:r>
            <a:endParaRPr lang="en-US" sz="1200" dirty="0"/>
          </a:p>
        </p:txBody>
      </p:sp>
    </p:spTree>
    <p:extLst>
      <p:ext uri="{BB962C8B-B14F-4D97-AF65-F5344CB8AC3E}">
        <p14:creationId xmlns:p14="http://schemas.microsoft.com/office/powerpoint/2010/main" val="114532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a:cs typeface="Calibri"/>
              </a:rPr>
              <a:t>Genome Solver HGT Project</a:t>
            </a:r>
          </a:p>
        </p:txBody>
      </p:sp>
      <p:sp>
        <p:nvSpPr>
          <p:cNvPr id="3" name="Content Placeholder 2"/>
          <p:cNvSpPr>
            <a:spLocks noGrp="1"/>
          </p:cNvSpPr>
          <p:nvPr>
            <p:ph idx="1"/>
          </p:nvPr>
        </p:nvSpPr>
        <p:spPr/>
        <p:txBody>
          <a:bodyPr>
            <a:normAutofit fontScale="92500"/>
          </a:bodyPr>
          <a:lstStyle/>
          <a:p>
            <a:r>
              <a:rPr lang="en-US" dirty="0"/>
              <a:t>Several examples of phage orthologous genes in bacteria</a:t>
            </a:r>
          </a:p>
          <a:p>
            <a:pPr lvl="1"/>
            <a:r>
              <a:rPr lang="en-US" dirty="0"/>
              <a:t>databases have &gt;30K bacterial genomes</a:t>
            </a:r>
          </a:p>
          <a:p>
            <a:pPr lvl="1"/>
            <a:r>
              <a:rPr lang="en-US" dirty="0"/>
              <a:t>number of phage genomes also increasing rapidly</a:t>
            </a:r>
          </a:p>
          <a:p>
            <a:pPr lvl="1"/>
            <a:r>
              <a:rPr lang="en-US" dirty="0"/>
              <a:t>tools are easy to use</a:t>
            </a:r>
          </a:p>
          <a:p>
            <a:pPr lvl="1"/>
            <a:r>
              <a:rPr lang="en-US" dirty="0"/>
              <a:t>information relatively easy to gather</a:t>
            </a:r>
          </a:p>
          <a:p>
            <a:r>
              <a:rPr lang="en-US" dirty="0"/>
              <a:t>Moving forward:  A community science project for faculty and their students to own their own bacteria/phage pairs </a:t>
            </a:r>
          </a:p>
        </p:txBody>
      </p:sp>
    </p:spTree>
    <p:extLst>
      <p:ext uri="{BB962C8B-B14F-4D97-AF65-F5344CB8AC3E}">
        <p14:creationId xmlns:p14="http://schemas.microsoft.com/office/powerpoint/2010/main" val="161867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Calibri"/>
                <a:cs typeface="Calibri"/>
              </a:rPr>
              <a:t>J</a:t>
            </a:r>
            <a:r>
              <a:rPr lang="en-US" b="1" dirty="0" smtClean="0">
                <a:latin typeface="Calibri"/>
                <a:cs typeface="Calibri"/>
              </a:rPr>
              <a:t>oin the Community Science Project</a:t>
            </a:r>
            <a:endParaRPr lang="en-US" b="1" dirty="0">
              <a:latin typeface="Calibri"/>
              <a:cs typeface="Calibri"/>
            </a:endParaRPr>
          </a:p>
        </p:txBody>
      </p:sp>
      <p:sp>
        <p:nvSpPr>
          <p:cNvPr id="3" name="Content Placeholder 2"/>
          <p:cNvSpPr>
            <a:spLocks noGrp="1"/>
          </p:cNvSpPr>
          <p:nvPr>
            <p:ph idx="1"/>
          </p:nvPr>
        </p:nvSpPr>
        <p:spPr/>
        <p:txBody>
          <a:bodyPr>
            <a:normAutofit lnSpcReduction="10000"/>
          </a:bodyPr>
          <a:lstStyle/>
          <a:p>
            <a:r>
              <a:rPr lang="en-US" dirty="0"/>
              <a:t>You </a:t>
            </a:r>
            <a:r>
              <a:rPr lang="en-US" dirty="0" smtClean="0"/>
              <a:t>can </a:t>
            </a:r>
            <a:r>
              <a:rPr lang="en-US" dirty="0"/>
              <a:t>contribute instances of phage genes embedded in bacterial genomes</a:t>
            </a:r>
          </a:p>
          <a:p>
            <a:r>
              <a:rPr lang="en-US" dirty="0"/>
              <a:t>We </a:t>
            </a:r>
            <a:r>
              <a:rPr lang="en-US" dirty="0" smtClean="0"/>
              <a:t>have created a </a:t>
            </a:r>
            <a:r>
              <a:rPr lang="en-US" dirty="0"/>
              <a:t>database to store this information</a:t>
            </a:r>
          </a:p>
          <a:p>
            <a:r>
              <a:rPr lang="en-US" dirty="0"/>
              <a:t>Ultimate goal – understand the extent to which HGT from phages contributes to bacterial diversity and </a:t>
            </a:r>
            <a:r>
              <a:rPr lang="en-US" dirty="0" smtClean="0"/>
              <a:t>evolution</a:t>
            </a:r>
          </a:p>
          <a:p>
            <a:r>
              <a:rPr lang="en-US" dirty="0" smtClean="0"/>
              <a:t>See the </a:t>
            </a:r>
            <a:r>
              <a:rPr lang="en-US" smtClean="0"/>
              <a:t>attached documents </a:t>
            </a:r>
            <a:r>
              <a:rPr lang="en-US" dirty="0" smtClean="0"/>
              <a:t>for the </a:t>
            </a:r>
            <a:r>
              <a:rPr lang="en-US" smtClean="0"/>
              <a:t>CSP workflow </a:t>
            </a:r>
            <a:endParaRPr lang="en-US" dirty="0"/>
          </a:p>
        </p:txBody>
      </p:sp>
    </p:spTree>
    <p:extLst>
      <p:ext uri="{BB962C8B-B14F-4D97-AF65-F5344CB8AC3E}">
        <p14:creationId xmlns:p14="http://schemas.microsoft.com/office/powerpoint/2010/main" val="947997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latin typeface="Calibri"/>
                <a:cs typeface="Calibri"/>
              </a:rPr>
              <a:t>ACKNOWLEDGEMENTS</a:t>
            </a:r>
            <a:endParaRPr lang="en-US" b="1" dirty="0">
              <a:latin typeface="Calibri"/>
              <a:cs typeface="Calibri"/>
            </a:endParaRPr>
          </a:p>
        </p:txBody>
      </p:sp>
      <p:sp>
        <p:nvSpPr>
          <p:cNvPr id="3" name="Content Placeholder 2"/>
          <p:cNvSpPr>
            <a:spLocks noGrp="1"/>
          </p:cNvSpPr>
          <p:nvPr>
            <p:ph sz="half" idx="1"/>
          </p:nvPr>
        </p:nvSpPr>
        <p:spPr>
          <a:xfrm>
            <a:off x="779813" y="1120346"/>
            <a:ext cx="6523030" cy="5074596"/>
          </a:xfrm>
        </p:spPr>
        <p:txBody>
          <a:bodyPr>
            <a:normAutofit/>
          </a:bodyPr>
          <a:lstStyle/>
          <a:p>
            <a:r>
              <a:rPr lang="en-US" dirty="0"/>
              <a:t>Genome Solver Team </a:t>
            </a:r>
          </a:p>
          <a:p>
            <a:pPr lvl="1"/>
            <a:r>
              <a:rPr lang="en-US" dirty="0" smtClean="0"/>
              <a:t>Anne </a:t>
            </a:r>
            <a:r>
              <a:rPr lang="en-US" dirty="0" err="1" smtClean="0"/>
              <a:t>Rosenwald</a:t>
            </a:r>
            <a:r>
              <a:rPr lang="en-US" dirty="0" smtClean="0"/>
              <a:t> (Georgetown University)</a:t>
            </a:r>
          </a:p>
          <a:p>
            <a:pPr lvl="1"/>
            <a:r>
              <a:rPr lang="en-US" dirty="0" smtClean="0"/>
              <a:t>Gaurav </a:t>
            </a:r>
            <a:r>
              <a:rPr lang="en-US" dirty="0"/>
              <a:t>Arora </a:t>
            </a:r>
            <a:r>
              <a:rPr lang="en-US" dirty="0" smtClean="0"/>
              <a:t>(Gallaudet University)</a:t>
            </a:r>
          </a:p>
          <a:p>
            <a:pPr lvl="1"/>
            <a:r>
              <a:rPr lang="en-US" dirty="0" smtClean="0"/>
              <a:t>Vinayak Mathur (Georgetown University)</a:t>
            </a:r>
            <a:endParaRPr lang="en-US" dirty="0"/>
          </a:p>
          <a:p>
            <a:pPr lvl="1"/>
            <a:r>
              <a:rPr lang="en-US" sz="1800" dirty="0" err="1"/>
              <a:t>Ramana</a:t>
            </a:r>
            <a:r>
              <a:rPr lang="en-US" sz="1800" dirty="0"/>
              <a:t> </a:t>
            </a:r>
            <a:r>
              <a:rPr lang="en-US" sz="1800" dirty="0" err="1"/>
              <a:t>Madupu</a:t>
            </a:r>
            <a:r>
              <a:rPr lang="en-US" sz="1800" dirty="0"/>
              <a:t> (</a:t>
            </a:r>
            <a:r>
              <a:rPr lang="en-US" sz="1800" dirty="0" smtClean="0"/>
              <a:t>Department of Energy)</a:t>
            </a:r>
            <a:endParaRPr lang="en-US" sz="1800" dirty="0"/>
          </a:p>
          <a:p>
            <a:pPr lvl="1"/>
            <a:r>
              <a:rPr lang="en-US" sz="1800" dirty="0"/>
              <a:t>Jenna Canfield (Simmons College)</a:t>
            </a:r>
          </a:p>
          <a:p>
            <a:pPr lvl="1"/>
            <a:r>
              <a:rPr lang="en-US" sz="1800" dirty="0"/>
              <a:t>Janet Russell (Carleton College</a:t>
            </a:r>
            <a:r>
              <a:rPr lang="en-US" sz="1800" dirty="0" smtClean="0"/>
              <a:t>)</a:t>
            </a:r>
          </a:p>
          <a:p>
            <a:pPr lvl="1"/>
            <a:r>
              <a:rPr lang="en-US" sz="1800" dirty="0" smtClean="0"/>
              <a:t>Many students at Georgetown and Gallaudet </a:t>
            </a:r>
            <a:endParaRPr lang="en-US" sz="1800" dirty="0"/>
          </a:p>
          <a:p>
            <a:r>
              <a:rPr lang="en-US" dirty="0" smtClean="0"/>
              <a:t>National </a:t>
            </a:r>
            <a:r>
              <a:rPr lang="en-US" dirty="0"/>
              <a:t>Science </a:t>
            </a:r>
            <a:r>
              <a:rPr lang="en-US" dirty="0" smtClean="0"/>
              <a:t>Foundation</a:t>
            </a:r>
          </a:p>
          <a:p>
            <a:pPr lvl="2"/>
            <a:r>
              <a:rPr lang="en-US" dirty="0" smtClean="0"/>
              <a:t>DUE 1123016</a:t>
            </a:r>
            <a:endParaRPr lang="en-US" dirty="0"/>
          </a:p>
          <a:p>
            <a:pPr lvl="2"/>
            <a:r>
              <a:rPr lang="en-US" dirty="0"/>
              <a:t>D</a:t>
            </a:r>
            <a:r>
              <a:rPr lang="en-US" dirty="0" smtClean="0"/>
              <a:t>UE 1505102 </a:t>
            </a:r>
            <a:endParaRPr lang="en-US" dirty="0"/>
          </a:p>
          <a:p>
            <a:pPr marL="457200" lvl="1" indent="0">
              <a:buNone/>
            </a:pPr>
            <a:endParaRPr lang="en-US" dirty="0"/>
          </a:p>
        </p:txBody>
      </p:sp>
      <p:pic>
        <p:nvPicPr>
          <p:cNvPr id="4" name="Picture 3"/>
          <p:cNvPicPr>
            <a:picLocks noChangeAspect="1"/>
          </p:cNvPicPr>
          <p:nvPr/>
        </p:nvPicPr>
        <p:blipFill>
          <a:blip r:embed="rId3"/>
          <a:stretch>
            <a:fillRect/>
          </a:stretch>
        </p:blipFill>
        <p:spPr>
          <a:xfrm>
            <a:off x="6848314" y="3927576"/>
            <a:ext cx="1422400" cy="1435100"/>
          </a:xfrm>
          <a:prstGeom prst="rect">
            <a:avLst/>
          </a:prstGeom>
        </p:spPr>
      </p:pic>
    </p:spTree>
    <p:extLst>
      <p:ext uri="{BB962C8B-B14F-4D97-AF65-F5344CB8AC3E}">
        <p14:creationId xmlns:p14="http://schemas.microsoft.com/office/powerpoint/2010/main" val="1809536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cs typeface="Calibri"/>
              </a:rPr>
              <a:t>Chlamydia Phages</a:t>
            </a:r>
            <a:endParaRPr lang="en-US" b="1" dirty="0">
              <a:latin typeface="Calibri"/>
              <a:cs typeface="Calibri"/>
            </a:endParaRPr>
          </a:p>
        </p:txBody>
      </p:sp>
      <p:sp>
        <p:nvSpPr>
          <p:cNvPr id="3" name="Content Placeholder 2"/>
          <p:cNvSpPr>
            <a:spLocks noGrp="1"/>
          </p:cNvSpPr>
          <p:nvPr>
            <p:ph idx="1"/>
          </p:nvPr>
        </p:nvSpPr>
        <p:spPr/>
        <p:txBody>
          <a:bodyPr>
            <a:normAutofit/>
          </a:bodyPr>
          <a:lstStyle/>
          <a:p>
            <a:r>
              <a:rPr lang="en-US" dirty="0" smtClean="0"/>
              <a:t>The Genome Solver exercises thus far have replicated the results of a paper published in 2014 </a:t>
            </a:r>
          </a:p>
          <a:p>
            <a:pPr lvl="1"/>
            <a:r>
              <a:rPr lang="en-US" dirty="0" err="1" smtClean="0"/>
              <a:t>Rosenwald</a:t>
            </a:r>
            <a:r>
              <a:rPr lang="en-US" dirty="0"/>
              <a:t>, </a:t>
            </a:r>
            <a:r>
              <a:rPr lang="en-US" dirty="0" smtClean="0"/>
              <a:t>Murray</a:t>
            </a:r>
            <a:r>
              <a:rPr lang="en-US" dirty="0"/>
              <a:t>, </a:t>
            </a:r>
            <a:r>
              <a:rPr lang="en-US" dirty="0" err="1" smtClean="0"/>
              <a:t>Toth</a:t>
            </a:r>
            <a:r>
              <a:rPr lang="en-US" dirty="0"/>
              <a:t>, </a:t>
            </a:r>
            <a:r>
              <a:rPr lang="en-US" dirty="0" err="1" smtClean="0"/>
              <a:t>Madupu</a:t>
            </a:r>
            <a:r>
              <a:rPr lang="en-US" dirty="0"/>
              <a:t>, </a:t>
            </a:r>
            <a:r>
              <a:rPr lang="en-US" dirty="0" err="1" smtClean="0"/>
              <a:t>Kyrillos</a:t>
            </a:r>
            <a:r>
              <a:rPr lang="en-US" dirty="0"/>
              <a:t>, and </a:t>
            </a:r>
            <a:r>
              <a:rPr lang="en-US" dirty="0" smtClean="0"/>
              <a:t>Arora</a:t>
            </a:r>
            <a:r>
              <a:rPr lang="en-US" dirty="0"/>
              <a:t>.  Evidence for horizontal gene transfer between </a:t>
            </a:r>
            <a:r>
              <a:rPr lang="en-US" i="1" dirty="0" err="1"/>
              <a:t>Chalmydophila</a:t>
            </a:r>
            <a:r>
              <a:rPr lang="en-US" dirty="0"/>
              <a:t> </a:t>
            </a:r>
            <a:r>
              <a:rPr lang="en-US" i="1" dirty="0"/>
              <a:t>pneumoniae</a:t>
            </a:r>
            <a:r>
              <a:rPr lang="en-US" dirty="0"/>
              <a:t> and Chlamydia phage (2014) Bacteriophage </a:t>
            </a:r>
            <a:r>
              <a:rPr lang="en-US" dirty="0" err="1"/>
              <a:t>doi</a:t>
            </a:r>
            <a:r>
              <a:rPr lang="en-US" dirty="0"/>
              <a:t>: 10.4161/21597073.2014.965076</a:t>
            </a:r>
          </a:p>
          <a:p>
            <a:endParaRPr lang="en-US" dirty="0"/>
          </a:p>
        </p:txBody>
      </p:sp>
    </p:spTree>
    <p:extLst>
      <p:ext uri="{BB962C8B-B14F-4D97-AF65-F5344CB8AC3E}">
        <p14:creationId xmlns:p14="http://schemas.microsoft.com/office/powerpoint/2010/main" val="191938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nvSpPr>
        <p:spPr>
          <a:xfrm>
            <a:off x="625733" y="1727743"/>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kern="1200" dirty="0"/>
              <a:t>phiHP33 Orthologous Genes in </a:t>
            </a:r>
            <a:r>
              <a:rPr lang="en-US" sz="4000" b="1" i="1" kern="1200" dirty="0"/>
              <a:t>Helicobacter pylori</a:t>
            </a:r>
            <a:r>
              <a:rPr lang="en-US" sz="4000" b="1" kern="1200" dirty="0"/>
              <a:t> </a:t>
            </a:r>
          </a:p>
        </p:txBody>
      </p:sp>
      <p:sp>
        <p:nvSpPr>
          <p:cNvPr id="7" name="Subtitle 4"/>
          <p:cNvSpPr txBox="1">
            <a:spLocks/>
          </p:cNvSpPr>
          <p:nvPr/>
        </p:nvSpPr>
        <p:spPr>
          <a:xfrm>
            <a:off x="1371600" y="3836728"/>
            <a:ext cx="6400800" cy="1045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Dekar"/>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Dekar"/>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Dekar"/>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ekar"/>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ekar"/>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dirty="0" smtClean="0">
                <a:latin typeface="Calibri"/>
              </a:rPr>
              <a:t>Alexandra </a:t>
            </a:r>
            <a:r>
              <a:rPr lang="en-US" sz="2400" dirty="0" err="1">
                <a:latin typeface="Calibri"/>
              </a:rPr>
              <a:t>Kyrillos</a:t>
            </a:r>
            <a:r>
              <a:rPr lang="en-US" sz="2400" dirty="0">
                <a:latin typeface="Calibri"/>
              </a:rPr>
              <a:t>, </a:t>
            </a:r>
            <a:r>
              <a:rPr lang="en-US" sz="2400" dirty="0" smtClean="0">
                <a:latin typeface="Calibri"/>
              </a:rPr>
              <a:t>Bradley </a:t>
            </a:r>
            <a:r>
              <a:rPr lang="en-US" sz="2400" dirty="0">
                <a:latin typeface="Calibri"/>
              </a:rPr>
              <a:t>Murray, Gaurav Arora, and </a:t>
            </a:r>
            <a:r>
              <a:rPr lang="en-US" sz="2400" dirty="0" smtClean="0">
                <a:latin typeface="Calibri"/>
              </a:rPr>
              <a:t> Anne </a:t>
            </a:r>
            <a:r>
              <a:rPr lang="en-US" sz="2400" dirty="0">
                <a:latin typeface="Calibri"/>
              </a:rPr>
              <a:t>Rosenwald </a:t>
            </a:r>
          </a:p>
          <a:p>
            <a:pPr marL="0" indent="0" algn="ctr">
              <a:buNone/>
            </a:pPr>
            <a:r>
              <a:rPr lang="en-US" sz="2400" i="1" dirty="0" smtClean="0">
                <a:latin typeface="Calibri"/>
              </a:rPr>
              <a:t>Helicobacter </a:t>
            </a:r>
            <a:r>
              <a:rPr lang="en-US" sz="2400" dirty="0" smtClean="0">
                <a:latin typeface="Calibri"/>
              </a:rPr>
              <a:t>(2016) </a:t>
            </a:r>
            <a:r>
              <a:rPr lang="fr-FR" sz="2400" dirty="0" err="1">
                <a:latin typeface="Calibri"/>
              </a:rPr>
              <a:t>doi</a:t>
            </a:r>
            <a:r>
              <a:rPr lang="fr-FR" sz="2400" dirty="0">
                <a:latin typeface="Calibri"/>
              </a:rPr>
              <a:t>: 10.1111/hel.12282</a:t>
            </a:r>
            <a:endParaRPr lang="en-US" sz="2400" i="1" dirty="0">
              <a:latin typeface="Calibri"/>
            </a:endParaRPr>
          </a:p>
        </p:txBody>
      </p:sp>
    </p:spTree>
    <p:extLst>
      <p:ext uri="{BB962C8B-B14F-4D97-AF65-F5344CB8AC3E}">
        <p14:creationId xmlns:p14="http://schemas.microsoft.com/office/powerpoint/2010/main" val="394432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Calibri"/>
                <a:cs typeface="Calibri"/>
              </a:rPr>
              <a:t>Helicobacter pylori</a:t>
            </a:r>
          </a:p>
        </p:txBody>
      </p:sp>
      <p:sp>
        <p:nvSpPr>
          <p:cNvPr id="3" name="Content Placeholder 2"/>
          <p:cNvSpPr>
            <a:spLocks noGrp="1"/>
          </p:cNvSpPr>
          <p:nvPr>
            <p:ph idx="1"/>
          </p:nvPr>
        </p:nvSpPr>
        <p:spPr/>
        <p:txBody>
          <a:bodyPr/>
          <a:lstStyle/>
          <a:p>
            <a:r>
              <a:rPr lang="en-US" dirty="0"/>
              <a:t>Common commensal of humans</a:t>
            </a:r>
          </a:p>
          <a:p>
            <a:r>
              <a:rPr lang="en-US" dirty="0"/>
              <a:t>Presence associated with ulcers and gastric cancer</a:t>
            </a:r>
          </a:p>
          <a:p>
            <a:r>
              <a:rPr lang="en-US" dirty="0"/>
              <a:t>Absence (in childhood) associated with development of asthma</a:t>
            </a:r>
          </a:p>
          <a:p>
            <a:r>
              <a:rPr lang="en-US" dirty="0"/>
              <a:t>Virulence associated with </a:t>
            </a:r>
            <a:r>
              <a:rPr lang="en-US" dirty="0" smtClean="0"/>
              <a:t>genes </a:t>
            </a:r>
            <a:r>
              <a:rPr lang="en-US" i="1" dirty="0" err="1" smtClean="0"/>
              <a:t>CagA</a:t>
            </a:r>
            <a:r>
              <a:rPr lang="en-US" dirty="0" smtClean="0"/>
              <a:t> and </a:t>
            </a:r>
            <a:r>
              <a:rPr lang="en-US" i="1" dirty="0" err="1" smtClean="0"/>
              <a:t>VacA</a:t>
            </a:r>
            <a:endParaRPr lang="en-US" i="1" dirty="0"/>
          </a:p>
        </p:txBody>
      </p:sp>
    </p:spTree>
    <p:extLst>
      <p:ext uri="{BB962C8B-B14F-4D97-AF65-F5344CB8AC3E}">
        <p14:creationId xmlns:p14="http://schemas.microsoft.com/office/powerpoint/2010/main" val="311154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366"/>
            <a:ext cx="8229600" cy="1143000"/>
          </a:xfrm>
        </p:spPr>
        <p:txBody>
          <a:bodyPr/>
          <a:lstStyle/>
          <a:p>
            <a:r>
              <a:rPr lang="en-US" b="1" dirty="0">
                <a:latin typeface="Calibri"/>
                <a:cs typeface="Calibri"/>
              </a:rPr>
              <a:t>phiHP33</a:t>
            </a:r>
          </a:p>
        </p:txBody>
      </p:sp>
      <p:sp>
        <p:nvSpPr>
          <p:cNvPr id="4" name="Content Placeholder 3"/>
          <p:cNvSpPr>
            <a:spLocks noGrp="1"/>
          </p:cNvSpPr>
          <p:nvPr>
            <p:ph idx="1"/>
          </p:nvPr>
        </p:nvSpPr>
        <p:spPr>
          <a:xfrm>
            <a:off x="457200" y="1276786"/>
            <a:ext cx="8229600" cy="4525963"/>
          </a:xfrm>
        </p:spPr>
        <p:txBody>
          <a:bodyPr/>
          <a:lstStyle/>
          <a:p>
            <a:r>
              <a:rPr lang="en-US" dirty="0"/>
              <a:t>~25 kb linear double-stranded virus</a:t>
            </a:r>
          </a:p>
          <a:p>
            <a:pPr lvl="1"/>
            <a:r>
              <a:rPr lang="en-US" dirty="0"/>
              <a:t>icosahedral capsid, long non-contractile tail</a:t>
            </a:r>
          </a:p>
          <a:p>
            <a:r>
              <a:rPr lang="en-US" dirty="0"/>
              <a:t>Member of the </a:t>
            </a:r>
            <a:r>
              <a:rPr lang="en-US" dirty="0" err="1"/>
              <a:t>Siphoviridae</a:t>
            </a:r>
            <a:r>
              <a:rPr lang="en-US" dirty="0"/>
              <a:t> family</a:t>
            </a:r>
          </a:p>
          <a:p>
            <a:r>
              <a:rPr lang="en-US" dirty="0"/>
              <a:t>Related to </a:t>
            </a:r>
            <a:r>
              <a:rPr lang="en-US" i="1" dirty="0"/>
              <a:t>E. coli</a:t>
            </a:r>
            <a:r>
              <a:rPr lang="en-US" dirty="0"/>
              <a:t> phage </a:t>
            </a:r>
            <a:r>
              <a:rPr lang="en-US" dirty="0">
                <a:latin typeface="Symbol" charset="2"/>
                <a:cs typeface="Symbol" charset="2"/>
              </a:rPr>
              <a:t>l</a:t>
            </a:r>
          </a:p>
          <a:p>
            <a:r>
              <a:rPr lang="en-US" dirty="0">
                <a:latin typeface="Calibri"/>
                <a:cs typeface="Calibri"/>
              </a:rPr>
              <a:t>27 open-reading frames</a:t>
            </a:r>
          </a:p>
        </p:txBody>
      </p:sp>
      <p:pic>
        <p:nvPicPr>
          <p:cNvPr id="3" name="Picture 2" descr="Screen Shot 2014-09-22 at 2.02.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124918"/>
            <a:ext cx="8488373" cy="2598165"/>
          </a:xfrm>
          <a:prstGeom prst="rect">
            <a:avLst/>
          </a:prstGeom>
        </p:spPr>
      </p:pic>
    </p:spTree>
    <p:extLst>
      <p:ext uri="{BB962C8B-B14F-4D97-AF65-F5344CB8AC3E}">
        <p14:creationId xmlns:p14="http://schemas.microsoft.com/office/powerpoint/2010/main" val="1315890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1185"/>
          </a:xfrm>
        </p:spPr>
        <p:txBody>
          <a:bodyPr>
            <a:normAutofit fontScale="90000"/>
          </a:bodyPr>
          <a:lstStyle/>
          <a:p>
            <a:r>
              <a:rPr lang="en-US" b="1" dirty="0">
                <a:latin typeface="Calibri"/>
                <a:cs typeface="Calibri"/>
              </a:rPr>
              <a:t>phiHP33 sequences are present in</a:t>
            </a:r>
            <a:br>
              <a:rPr lang="en-US" b="1" dirty="0">
                <a:latin typeface="Calibri"/>
                <a:cs typeface="Calibri"/>
              </a:rPr>
            </a:br>
            <a:r>
              <a:rPr lang="en-US" b="1" i="1" dirty="0">
                <a:latin typeface="Calibri"/>
                <a:cs typeface="Calibri"/>
              </a:rPr>
              <a:t>H. pylori</a:t>
            </a:r>
            <a:endParaRPr lang="en-US" b="1" dirty="0">
              <a:latin typeface="Calibri"/>
              <a:cs typeface="Calibri"/>
            </a:endParaRPr>
          </a:p>
        </p:txBody>
      </p:sp>
      <p:sp>
        <p:nvSpPr>
          <p:cNvPr id="3" name="Content Placeholder 2"/>
          <p:cNvSpPr>
            <a:spLocks noGrp="1"/>
          </p:cNvSpPr>
          <p:nvPr>
            <p:ph idx="1"/>
          </p:nvPr>
        </p:nvSpPr>
        <p:spPr/>
        <p:txBody>
          <a:bodyPr>
            <a:normAutofit/>
          </a:bodyPr>
          <a:lstStyle/>
          <a:p>
            <a:r>
              <a:rPr lang="en-US" dirty="0"/>
              <a:t>Examined </a:t>
            </a:r>
            <a:r>
              <a:rPr lang="en-US" dirty="0">
                <a:solidFill>
                  <a:srgbClr val="FF0000"/>
                </a:solidFill>
              </a:rPr>
              <a:t>335</a:t>
            </a:r>
            <a:r>
              <a:rPr lang="en-US" dirty="0"/>
              <a:t> </a:t>
            </a:r>
            <a:r>
              <a:rPr lang="en-US" i="1" dirty="0"/>
              <a:t>H. pylori </a:t>
            </a:r>
            <a:r>
              <a:rPr lang="en-US" dirty="0"/>
              <a:t>genome sequences in </a:t>
            </a:r>
            <a:r>
              <a:rPr lang="en-US" dirty="0" err="1"/>
              <a:t>GenBank</a:t>
            </a:r>
            <a:endParaRPr lang="en-US" dirty="0"/>
          </a:p>
          <a:p>
            <a:pPr lvl="1"/>
            <a:r>
              <a:rPr lang="en-US" dirty="0">
                <a:solidFill>
                  <a:srgbClr val="FF0000"/>
                </a:solidFill>
              </a:rPr>
              <a:t>121</a:t>
            </a:r>
            <a:r>
              <a:rPr lang="en-US" dirty="0"/>
              <a:t> contain phiHP33 sequences</a:t>
            </a:r>
          </a:p>
          <a:p>
            <a:pPr lvl="1"/>
            <a:r>
              <a:rPr lang="en-US" dirty="0">
                <a:solidFill>
                  <a:srgbClr val="FF0000"/>
                </a:solidFill>
              </a:rPr>
              <a:t>214</a:t>
            </a:r>
            <a:r>
              <a:rPr lang="en-US" dirty="0"/>
              <a:t> do not </a:t>
            </a:r>
          </a:p>
          <a:p>
            <a:r>
              <a:rPr lang="en-US" dirty="0"/>
              <a:t>So large percentage of strains have evidence of phage related sequences</a:t>
            </a:r>
          </a:p>
        </p:txBody>
      </p:sp>
    </p:spTree>
    <p:extLst>
      <p:ext uri="{BB962C8B-B14F-4D97-AF65-F5344CB8AC3E}">
        <p14:creationId xmlns:p14="http://schemas.microsoft.com/office/powerpoint/2010/main" val="2149234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1185"/>
          </a:xfrm>
        </p:spPr>
        <p:txBody>
          <a:bodyPr>
            <a:normAutofit fontScale="90000"/>
          </a:bodyPr>
          <a:lstStyle/>
          <a:p>
            <a:r>
              <a:rPr lang="en-US" b="1" dirty="0" err="1">
                <a:latin typeface="Calibri"/>
                <a:cs typeface="Calibri"/>
              </a:rPr>
              <a:t>CagA</a:t>
            </a:r>
            <a:r>
              <a:rPr lang="en-US" b="1" baseline="30000" dirty="0">
                <a:latin typeface="Calibri"/>
                <a:cs typeface="Calibri"/>
              </a:rPr>
              <a:t>+</a:t>
            </a:r>
            <a:r>
              <a:rPr lang="en-US" b="1" dirty="0">
                <a:latin typeface="Calibri"/>
                <a:cs typeface="Calibri"/>
              </a:rPr>
              <a:t> and </a:t>
            </a:r>
            <a:r>
              <a:rPr lang="en-US" b="1" dirty="0" err="1">
                <a:latin typeface="Calibri"/>
                <a:cs typeface="Calibri"/>
              </a:rPr>
              <a:t>VacA</a:t>
            </a:r>
            <a:r>
              <a:rPr lang="en-US" b="1" baseline="30000" dirty="0">
                <a:latin typeface="Calibri"/>
                <a:cs typeface="Calibri"/>
              </a:rPr>
              <a:t>+</a:t>
            </a:r>
            <a:r>
              <a:rPr lang="en-US" b="1" dirty="0">
                <a:latin typeface="Calibri"/>
                <a:cs typeface="Calibri"/>
              </a:rPr>
              <a:t> strains are more likely to contain phiHP33 sequences</a:t>
            </a:r>
          </a:p>
        </p:txBody>
      </p:sp>
      <p:pic>
        <p:nvPicPr>
          <p:cNvPr id="6" name="Content Placeholder 5" descr="Description: ::Screen Shot 2015-04-02 at 6.19.31 PM.png"/>
          <p:cNvPicPr>
            <a:picLocks noGrp="1"/>
          </p:cNvPicPr>
          <p:nvPr>
            <p:ph idx="1"/>
          </p:nvPr>
        </p:nvPicPr>
        <p:blipFill>
          <a:blip r:embed="rId3">
            <a:extLst>
              <a:ext uri="{28A0092B-C50C-407E-A947-70E740481C1C}">
                <a14:useLocalDpi xmlns:a14="http://schemas.microsoft.com/office/drawing/2010/main" val="0"/>
              </a:ext>
            </a:extLst>
          </a:blip>
          <a:srcRect l="-41263" r="-41263"/>
          <a:stretch>
            <a:fillRect/>
          </a:stretch>
        </p:blipFill>
        <p:spPr bwMode="auto">
          <a:xfrm>
            <a:off x="457200" y="1535900"/>
            <a:ext cx="8229600" cy="4525963"/>
          </a:xfrm>
          <a:prstGeom prst="rect">
            <a:avLst/>
          </a:prstGeom>
          <a:noFill/>
          <a:ln>
            <a:noFill/>
          </a:ln>
        </p:spPr>
      </p:pic>
      <p:sp>
        <p:nvSpPr>
          <p:cNvPr id="7" name="TextBox 6"/>
          <p:cNvSpPr txBox="1"/>
          <p:nvPr/>
        </p:nvSpPr>
        <p:spPr>
          <a:xfrm>
            <a:off x="337625" y="6301403"/>
            <a:ext cx="1314032" cy="646331"/>
          </a:xfrm>
          <a:prstGeom prst="rect">
            <a:avLst/>
          </a:prstGeom>
          <a:noFill/>
        </p:spPr>
        <p:txBody>
          <a:bodyPr wrap="none" rtlCol="0">
            <a:spAutoFit/>
          </a:bodyPr>
          <a:lstStyle/>
          <a:p>
            <a:r>
              <a:rPr lang="en-US" dirty="0"/>
              <a:t>Alex </a:t>
            </a:r>
            <a:r>
              <a:rPr lang="en-US" dirty="0" err="1"/>
              <a:t>Kyrillos</a:t>
            </a:r>
            <a:endParaRPr lang="en-US" dirty="0"/>
          </a:p>
          <a:p>
            <a:endParaRPr lang="en-US" dirty="0"/>
          </a:p>
        </p:txBody>
      </p:sp>
    </p:spTree>
    <p:extLst>
      <p:ext uri="{BB962C8B-B14F-4D97-AF65-F5344CB8AC3E}">
        <p14:creationId xmlns:p14="http://schemas.microsoft.com/office/powerpoint/2010/main" val="342119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libri"/>
                <a:cs typeface="Calibri"/>
              </a:rPr>
              <a:t>POGs in </a:t>
            </a:r>
            <a:r>
              <a:rPr lang="en-US" b="1" i="1" dirty="0">
                <a:latin typeface="Calibri"/>
                <a:cs typeface="Calibri"/>
              </a:rPr>
              <a:t>H. pylori </a:t>
            </a:r>
            <a:r>
              <a:rPr lang="en-US" b="1" dirty="0">
                <a:latin typeface="Calibri"/>
                <a:cs typeface="Calibri"/>
              </a:rPr>
              <a:t>are from HGT</a:t>
            </a:r>
          </a:p>
        </p:txBody>
      </p:sp>
      <p:sp>
        <p:nvSpPr>
          <p:cNvPr id="5" name="TextBox 4"/>
          <p:cNvSpPr txBox="1"/>
          <p:nvPr/>
        </p:nvSpPr>
        <p:spPr>
          <a:xfrm>
            <a:off x="337625" y="6301403"/>
            <a:ext cx="1314032" cy="646331"/>
          </a:xfrm>
          <a:prstGeom prst="rect">
            <a:avLst/>
          </a:prstGeom>
          <a:noFill/>
        </p:spPr>
        <p:txBody>
          <a:bodyPr wrap="none" rtlCol="0">
            <a:spAutoFit/>
          </a:bodyPr>
          <a:lstStyle/>
          <a:p>
            <a:r>
              <a:rPr lang="en-US" dirty="0"/>
              <a:t>Alex </a:t>
            </a:r>
            <a:r>
              <a:rPr lang="en-US" dirty="0" err="1"/>
              <a:t>Kyrillos</a:t>
            </a:r>
            <a:endParaRPr lang="en-US" dirty="0"/>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9308" y="1215823"/>
            <a:ext cx="7917492" cy="4687714"/>
          </a:xfrm>
        </p:spPr>
      </p:pic>
    </p:spTree>
    <p:extLst>
      <p:ext uri="{BB962C8B-B14F-4D97-AF65-F5344CB8AC3E}">
        <p14:creationId xmlns:p14="http://schemas.microsoft.com/office/powerpoint/2010/main" val="198123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Why is this interesting? </a:t>
            </a:r>
          </a:p>
        </p:txBody>
      </p:sp>
      <p:sp>
        <p:nvSpPr>
          <p:cNvPr id="3" name="Content Placeholder 2"/>
          <p:cNvSpPr>
            <a:spLocks noGrp="1"/>
          </p:cNvSpPr>
          <p:nvPr>
            <p:ph idx="1"/>
          </p:nvPr>
        </p:nvSpPr>
        <p:spPr/>
        <p:txBody>
          <a:bodyPr/>
          <a:lstStyle/>
          <a:p>
            <a:r>
              <a:rPr lang="en-US" dirty="0"/>
              <a:t>The “</a:t>
            </a:r>
            <a:r>
              <a:rPr lang="en-US" dirty="0" err="1"/>
              <a:t>virome</a:t>
            </a:r>
            <a:r>
              <a:rPr lang="en-US" dirty="0"/>
              <a:t>” is estimated to be even more diverse than the bacteria on which they prey </a:t>
            </a:r>
          </a:p>
          <a:p>
            <a:pPr lvl="1"/>
            <a:r>
              <a:rPr lang="en-US" dirty="0"/>
              <a:t>Structural diversity</a:t>
            </a:r>
          </a:p>
          <a:p>
            <a:pPr lvl="1"/>
            <a:r>
              <a:rPr lang="en-US" dirty="0"/>
              <a:t>Genetic diversity </a:t>
            </a:r>
          </a:p>
          <a:p>
            <a:r>
              <a:rPr lang="en-US" dirty="0"/>
              <a:t>How does the </a:t>
            </a:r>
            <a:r>
              <a:rPr lang="en-US" dirty="0" err="1"/>
              <a:t>virome</a:t>
            </a:r>
            <a:r>
              <a:rPr lang="en-US" dirty="0"/>
              <a:t> influence evolution of bacteria and vice versa?  </a:t>
            </a:r>
          </a:p>
        </p:txBody>
      </p:sp>
    </p:spTree>
    <p:extLst>
      <p:ext uri="{BB962C8B-B14F-4D97-AF65-F5344CB8AC3E}">
        <p14:creationId xmlns:p14="http://schemas.microsoft.com/office/powerpoint/2010/main" val="2035659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S_powerpoint_template ">
  <a:themeElements>
    <a:clrScheme name="Custom 2">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30280</TotalTime>
  <Words>1310</Words>
  <Application>Microsoft Macintosh PowerPoint</Application>
  <PresentationFormat>On-screen Show (4:3)</PresentationFormat>
  <Paragraphs>102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GS_powerpoint_template </vt:lpstr>
      <vt:lpstr>Horizontal Gene Transfer Project</vt:lpstr>
      <vt:lpstr>Chlamydia Phages</vt:lpstr>
      <vt:lpstr>PowerPoint Presentation</vt:lpstr>
      <vt:lpstr>Helicobacter pylori</vt:lpstr>
      <vt:lpstr>phiHP33</vt:lpstr>
      <vt:lpstr>phiHP33 sequences are present in H. pylori</vt:lpstr>
      <vt:lpstr>CagA+ and VacA+ strains are more likely to contain phiHP33 sequences</vt:lpstr>
      <vt:lpstr>POGs in H. pylori are from HGT</vt:lpstr>
      <vt:lpstr>Why is this interesting? </vt:lpstr>
      <vt:lpstr>Extent of Lateral Gene Transfer</vt:lpstr>
      <vt:lpstr>Genome Solver HGT Project</vt:lpstr>
      <vt:lpstr>Join the Community Science Project</vt:lpstr>
      <vt:lpstr>ACKNOWLEDGEMENTS</vt:lpstr>
    </vt:vector>
  </TitlesOfParts>
  <Manager/>
  <Company>UIS-Georgetown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Janet Russell</dc:creator>
  <cp:keywords/>
  <dc:description/>
  <cp:lastModifiedBy>Anne Rosenwald</cp:lastModifiedBy>
  <cp:revision>149</cp:revision>
  <cp:lastPrinted>2013-06-07T14:48:50Z</cp:lastPrinted>
  <dcterms:created xsi:type="dcterms:W3CDTF">2012-05-28T01:17:59Z</dcterms:created>
  <dcterms:modified xsi:type="dcterms:W3CDTF">2018-10-16T10:12:36Z</dcterms:modified>
  <cp:category/>
</cp:coreProperties>
</file>