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920" r:id="rId1"/>
  </p:sldMasterIdLst>
  <p:notesMasterIdLst>
    <p:notesMasterId r:id="rId31"/>
  </p:notesMasterIdLst>
  <p:handoutMasterIdLst>
    <p:handoutMasterId r:id="rId32"/>
  </p:handoutMasterIdLst>
  <p:sldIdLst>
    <p:sldId id="325" r:id="rId2"/>
    <p:sldId id="331" r:id="rId3"/>
    <p:sldId id="334" r:id="rId4"/>
    <p:sldId id="381" r:id="rId5"/>
    <p:sldId id="361" r:id="rId6"/>
    <p:sldId id="369" r:id="rId7"/>
    <p:sldId id="363" r:id="rId8"/>
    <p:sldId id="385" r:id="rId9"/>
    <p:sldId id="375" r:id="rId10"/>
    <p:sldId id="377" r:id="rId11"/>
    <p:sldId id="379" r:id="rId12"/>
    <p:sldId id="393" r:id="rId13"/>
    <p:sldId id="394" r:id="rId14"/>
    <p:sldId id="389" r:id="rId15"/>
    <p:sldId id="392" r:id="rId16"/>
    <p:sldId id="388" r:id="rId17"/>
    <p:sldId id="373" r:id="rId18"/>
    <p:sldId id="335" r:id="rId19"/>
    <p:sldId id="367" r:id="rId20"/>
    <p:sldId id="370" r:id="rId21"/>
    <p:sldId id="372" r:id="rId22"/>
    <p:sldId id="386" r:id="rId23"/>
    <p:sldId id="395" r:id="rId24"/>
    <p:sldId id="329" r:id="rId25"/>
    <p:sldId id="384" r:id="rId26"/>
    <p:sldId id="353" r:id="rId27"/>
    <p:sldId id="390" r:id="rId28"/>
    <p:sldId id="357" r:id="rId29"/>
    <p:sldId id="396" r:id="rId30"/>
  </p:sldIdLst>
  <p:sldSz cx="9144000" cy="6858000" type="screen4x3"/>
  <p:notesSz cx="6858000" cy="9144000"/>
  <p:custDataLst>
    <p:tags r:id="rId34"/>
  </p:custDataLst>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F8A"/>
    <a:srgbClr val="227A8A"/>
    <a:srgbClr val="186072"/>
    <a:srgbClr val="2A5B87"/>
    <a:srgbClr val="227A8F"/>
    <a:srgbClr val="3973A5"/>
    <a:srgbClr val="295982"/>
    <a:srgbClr val="2E608E"/>
    <a:srgbClr val="3972A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12" autoAdjust="0"/>
    <p:restoredTop sz="90409" autoAdjust="0"/>
  </p:normalViewPr>
  <p:slideViewPr>
    <p:cSldViewPr snapToGrid="0" snapToObjects="1">
      <p:cViewPr>
        <p:scale>
          <a:sx n="55" d="100"/>
          <a:sy n="55" d="100"/>
        </p:scale>
        <p:origin x="-1664" y="-720"/>
      </p:cViewPr>
      <p:guideLst>
        <p:guide orient="horz" pos="2160"/>
        <p:guide pos="2880"/>
      </p:guideLst>
    </p:cSldViewPr>
  </p:slideViewPr>
  <p:outlineViewPr>
    <p:cViewPr>
      <p:scale>
        <a:sx n="33" d="100"/>
        <a:sy n="33" d="100"/>
      </p:scale>
      <p:origin x="0" y="474"/>
    </p:cViewPr>
    <p:sldLst>
      <p:sld r:id="rId1" collapse="1"/>
    </p:sldLst>
  </p:outlineViewPr>
  <p:notesTextViewPr>
    <p:cViewPr>
      <p:scale>
        <a:sx n="100" d="100"/>
        <a:sy n="100" d="100"/>
      </p:scale>
      <p:origin x="0" y="0"/>
    </p:cViewPr>
  </p:notesTextViewPr>
  <p:sorterViewPr>
    <p:cViewPr>
      <p:scale>
        <a:sx n="100" d="100"/>
        <a:sy n="100" d="100"/>
      </p:scale>
      <p:origin x="0" y="2080"/>
    </p:cViewPr>
  </p:sorterViewPr>
  <p:notesViewPr>
    <p:cSldViewPr snapToGrid="0" snapToObjects="1">
      <p:cViewPr>
        <p:scale>
          <a:sx n="122" d="100"/>
          <a:sy n="122" d="100"/>
        </p:scale>
        <p:origin x="-1248" y="4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tags" Target="tags/tag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053B36-E459-4699-9118-038C8F52F23D}" type="doc">
      <dgm:prSet loTypeId="urn:microsoft.com/office/officeart/2005/8/layout/cycle5" loCatId="cycle" qsTypeId="urn:microsoft.com/office/officeart/2005/8/quickstyle/simple3" qsCatId="simple" csTypeId="urn:microsoft.com/office/officeart/2005/8/colors/accent1_3" csCatId="accent1" phldr="1"/>
      <dgm:spPr/>
      <dgm:t>
        <a:bodyPr/>
        <a:lstStyle/>
        <a:p>
          <a:endParaRPr lang="en-US"/>
        </a:p>
      </dgm:t>
    </dgm:pt>
    <dgm:pt modelId="{97D4A84A-FD53-4C89-8766-B5C0A5025285}">
      <dgm:prSet custT="1"/>
      <dgm:spPr>
        <a:gradFill flip="none" rotWithShape="0">
          <a:gsLst>
            <a:gs pos="0">
              <a:schemeClr val="bg1"/>
            </a:gs>
            <a:gs pos="100000">
              <a:srgbClr val="99C9C7"/>
            </a:gs>
          </a:gsLst>
          <a:lin ang="5400000" scaled="0"/>
          <a:tileRect/>
        </a:gradFill>
        <a:ln>
          <a:solidFill>
            <a:srgbClr val="186072"/>
          </a:solidFill>
        </a:ln>
      </dgm:spPr>
      <dgm:t>
        <a:bodyPr/>
        <a:lstStyle/>
        <a:p>
          <a:r>
            <a:rPr lang="en-US" sz="2000" dirty="0" smtClean="0">
              <a:solidFill>
                <a:srgbClr val="186072"/>
              </a:solidFill>
            </a:rPr>
            <a:t>Assure</a:t>
          </a:r>
        </a:p>
      </dgm:t>
    </dgm:pt>
    <dgm:pt modelId="{83CF93A1-5BFE-4327-89FC-F3B074DB56BE}" type="parTrans" cxnId="{37BF8AAE-F2D1-47FD-80C7-85A2611AA334}">
      <dgm:prSet/>
      <dgm:spPr/>
      <dgm:t>
        <a:bodyPr/>
        <a:lstStyle/>
        <a:p>
          <a:endParaRPr lang="en-US" sz="1400" b="0"/>
        </a:p>
      </dgm:t>
    </dgm:pt>
    <dgm:pt modelId="{5FD615BE-97D0-4C69-8037-060D7CF45582}" type="sibTrans" cxnId="{37BF8AAE-F2D1-47FD-80C7-85A2611AA334}">
      <dgm:prSet/>
      <dgm:spPr>
        <a:ln w="28575" cap="flat" cmpd="sng" algn="ctr">
          <a:solidFill>
            <a:srgbClr val="186072"/>
          </a:solidFill>
          <a:prstDash val="solid"/>
          <a:round/>
          <a:headEnd type="none" w="med" len="med"/>
          <a:tailEnd type="arrow" w="med" len="med"/>
        </a:ln>
      </dgm:spPr>
      <dgm:t>
        <a:bodyPr/>
        <a:lstStyle/>
        <a:p>
          <a:endParaRPr lang="en-US" sz="1400" b="0" dirty="0"/>
        </a:p>
      </dgm:t>
    </dgm:pt>
    <dgm:pt modelId="{D826B2FE-5AC9-47EE-AEB3-142395FBDE71}">
      <dgm:prSet custT="1"/>
      <dgm:spPr>
        <a:gradFill flip="none" rotWithShape="0">
          <a:gsLst>
            <a:gs pos="0">
              <a:schemeClr val="bg1"/>
            </a:gs>
            <a:gs pos="100000">
              <a:srgbClr val="99C9C7"/>
            </a:gs>
          </a:gsLst>
          <a:lin ang="5400000" scaled="0"/>
          <a:tileRect/>
        </a:gradFill>
        <a:ln>
          <a:solidFill>
            <a:srgbClr val="186072"/>
          </a:solidFill>
        </a:ln>
      </dgm:spPr>
      <dgm:t>
        <a:bodyPr/>
        <a:lstStyle/>
        <a:p>
          <a:r>
            <a:rPr lang="en-US" sz="2000" dirty="0" smtClean="0">
              <a:solidFill>
                <a:srgbClr val="186072"/>
              </a:solidFill>
            </a:rPr>
            <a:t>Preserve</a:t>
          </a:r>
        </a:p>
      </dgm:t>
    </dgm:pt>
    <dgm:pt modelId="{CB1A36D4-FDE9-48F2-98C9-29576A48DEAF}" type="parTrans" cxnId="{BCD343DC-1B85-4FCF-817B-24887D1B3E23}">
      <dgm:prSet/>
      <dgm:spPr/>
      <dgm:t>
        <a:bodyPr/>
        <a:lstStyle/>
        <a:p>
          <a:endParaRPr lang="en-US" sz="1400" b="0"/>
        </a:p>
      </dgm:t>
    </dgm:pt>
    <dgm:pt modelId="{E81A7496-7C34-4DBF-9C3D-D0A2A73191C8}" type="sibTrans" cxnId="{BCD343DC-1B85-4FCF-817B-24887D1B3E23}">
      <dgm:prSet/>
      <dgm:spPr>
        <a:ln w="28575" cap="flat" cmpd="sng" algn="ctr">
          <a:solidFill>
            <a:srgbClr val="186072"/>
          </a:solidFill>
          <a:prstDash val="solid"/>
          <a:round/>
          <a:headEnd type="none" w="med" len="med"/>
          <a:tailEnd type="arrow" w="med" len="med"/>
        </a:ln>
      </dgm:spPr>
      <dgm:t>
        <a:bodyPr/>
        <a:lstStyle/>
        <a:p>
          <a:endParaRPr lang="en-US" sz="1400" b="0" dirty="0"/>
        </a:p>
      </dgm:t>
    </dgm:pt>
    <dgm:pt modelId="{661A4A79-0AAA-4C36-BEAB-A61C849008FA}">
      <dgm:prSet custT="1"/>
      <dgm:spPr>
        <a:gradFill flip="none" rotWithShape="1">
          <a:gsLst>
            <a:gs pos="0">
              <a:schemeClr val="bg1"/>
            </a:gs>
            <a:gs pos="100000">
              <a:srgbClr val="99C9C7"/>
            </a:gs>
          </a:gsLst>
          <a:lin ang="5400000" scaled="0"/>
          <a:tileRect/>
        </a:gradFill>
        <a:ln>
          <a:solidFill>
            <a:srgbClr val="457184"/>
          </a:solidFill>
        </a:ln>
      </dgm:spPr>
      <dgm:t>
        <a:bodyPr/>
        <a:lstStyle/>
        <a:p>
          <a:r>
            <a:rPr lang="en-US" sz="2000" dirty="0" smtClean="0">
              <a:solidFill>
                <a:srgbClr val="186072"/>
              </a:solidFill>
            </a:rPr>
            <a:t>Discover</a:t>
          </a:r>
        </a:p>
      </dgm:t>
    </dgm:pt>
    <dgm:pt modelId="{1B4B79AA-B091-4787-A5DB-5E75A9449EAF}" type="parTrans" cxnId="{6C6D0C39-16F5-4C23-93FF-663C03421B62}">
      <dgm:prSet/>
      <dgm:spPr/>
      <dgm:t>
        <a:bodyPr/>
        <a:lstStyle/>
        <a:p>
          <a:endParaRPr lang="en-US" sz="1400" b="0"/>
        </a:p>
      </dgm:t>
    </dgm:pt>
    <dgm:pt modelId="{F97789DC-0FAD-4C2E-AB9D-457E85023924}" type="sibTrans" cxnId="{6C6D0C39-16F5-4C23-93FF-663C03421B62}">
      <dgm:prSet/>
      <dgm:spPr>
        <a:ln w="28575" cap="flat" cmpd="sng" algn="ctr">
          <a:solidFill>
            <a:srgbClr val="186072"/>
          </a:solidFill>
          <a:prstDash val="solid"/>
          <a:round/>
          <a:headEnd type="none" w="med" len="med"/>
          <a:tailEnd type="arrow" w="med" len="med"/>
        </a:ln>
      </dgm:spPr>
      <dgm:t>
        <a:bodyPr/>
        <a:lstStyle/>
        <a:p>
          <a:endParaRPr lang="en-US" sz="1400" b="0" dirty="0"/>
        </a:p>
      </dgm:t>
    </dgm:pt>
    <dgm:pt modelId="{A8FAAA24-3DB7-4AFE-8D6E-1FF127F6A8FE}">
      <dgm:prSet custT="1"/>
      <dgm:spPr>
        <a:gradFill flip="none" rotWithShape="1">
          <a:gsLst>
            <a:gs pos="0">
              <a:schemeClr val="bg1"/>
            </a:gs>
            <a:gs pos="100000">
              <a:srgbClr val="99C9C7"/>
            </a:gs>
          </a:gsLst>
          <a:lin ang="5400000" scaled="0"/>
          <a:tileRect/>
        </a:gradFill>
        <a:ln>
          <a:solidFill>
            <a:srgbClr val="457184"/>
          </a:solidFill>
        </a:ln>
      </dgm:spPr>
      <dgm:t>
        <a:bodyPr/>
        <a:lstStyle/>
        <a:p>
          <a:r>
            <a:rPr lang="en-US" sz="2000" dirty="0" smtClean="0">
              <a:solidFill>
                <a:srgbClr val="186072"/>
              </a:solidFill>
            </a:rPr>
            <a:t>Integrate</a:t>
          </a:r>
        </a:p>
      </dgm:t>
    </dgm:pt>
    <dgm:pt modelId="{83664775-34AE-41A2-A40A-AEE1DCB28F5A}" type="parTrans" cxnId="{0FEACBE7-9877-46A8-9701-E31093846DBA}">
      <dgm:prSet/>
      <dgm:spPr/>
      <dgm:t>
        <a:bodyPr/>
        <a:lstStyle/>
        <a:p>
          <a:endParaRPr lang="en-US" sz="1400" b="0"/>
        </a:p>
      </dgm:t>
    </dgm:pt>
    <dgm:pt modelId="{8ED530B9-2AE0-4731-B182-B27C1D10B60C}" type="sibTrans" cxnId="{0FEACBE7-9877-46A8-9701-E31093846DBA}">
      <dgm:prSet/>
      <dgm:spPr>
        <a:ln w="28575" cap="flat" cmpd="sng" algn="ctr">
          <a:solidFill>
            <a:srgbClr val="186072"/>
          </a:solidFill>
          <a:prstDash val="solid"/>
          <a:round/>
          <a:headEnd type="none" w="med" len="med"/>
          <a:tailEnd type="arrow" w="med" len="med"/>
        </a:ln>
      </dgm:spPr>
      <dgm:t>
        <a:bodyPr/>
        <a:lstStyle/>
        <a:p>
          <a:endParaRPr lang="en-US" sz="1400" b="0" dirty="0"/>
        </a:p>
      </dgm:t>
    </dgm:pt>
    <dgm:pt modelId="{78A95A28-5B18-4CAB-A8F7-FCAAA6066699}">
      <dgm:prSet custT="1"/>
      <dgm:spPr>
        <a:gradFill flip="none" rotWithShape="1">
          <a:gsLst>
            <a:gs pos="0">
              <a:schemeClr val="bg1"/>
            </a:gs>
            <a:gs pos="100000">
              <a:srgbClr val="99C9C7"/>
            </a:gs>
          </a:gsLst>
          <a:lin ang="5400000" scaled="0"/>
          <a:tileRect/>
        </a:gradFill>
        <a:ln>
          <a:solidFill>
            <a:srgbClr val="457184"/>
          </a:solidFill>
        </a:ln>
      </dgm:spPr>
      <dgm:t>
        <a:bodyPr/>
        <a:lstStyle/>
        <a:p>
          <a:r>
            <a:rPr lang="en-US" sz="2000" dirty="0" smtClean="0">
              <a:solidFill>
                <a:srgbClr val="186072"/>
              </a:solidFill>
            </a:rPr>
            <a:t>Analyze</a:t>
          </a:r>
        </a:p>
      </dgm:t>
    </dgm:pt>
    <dgm:pt modelId="{6BE8ECF0-24C5-40B1-9F35-926034AD3A7E}" type="parTrans" cxnId="{DDE8938D-9B46-4EEC-9D74-69D38C6AE27D}">
      <dgm:prSet/>
      <dgm:spPr/>
      <dgm:t>
        <a:bodyPr/>
        <a:lstStyle/>
        <a:p>
          <a:endParaRPr lang="en-US" sz="1400" b="0"/>
        </a:p>
      </dgm:t>
    </dgm:pt>
    <dgm:pt modelId="{DA16D8F2-7AA0-43B2-99A1-9E110743886E}" type="sibTrans" cxnId="{DDE8938D-9B46-4EEC-9D74-69D38C6AE27D}">
      <dgm:prSet/>
      <dgm:spPr>
        <a:ln w="28575" cap="flat" cmpd="sng" algn="ctr">
          <a:solidFill>
            <a:srgbClr val="186072"/>
          </a:solidFill>
          <a:prstDash val="solid"/>
          <a:round/>
          <a:headEnd type="none" w="med" len="med"/>
          <a:tailEnd type="arrow" w="med" len="med"/>
        </a:ln>
      </dgm:spPr>
      <dgm:t>
        <a:bodyPr/>
        <a:lstStyle/>
        <a:p>
          <a:endParaRPr lang="en-US" sz="1400" b="0" dirty="0"/>
        </a:p>
      </dgm:t>
    </dgm:pt>
    <dgm:pt modelId="{4AD66445-1D35-5E4B-97CB-F1868A81F976}">
      <dgm:prSet phldrT="[Text]" custT="1"/>
      <dgm:spPr>
        <a:gradFill flip="none" rotWithShape="0">
          <a:gsLst>
            <a:gs pos="0">
              <a:schemeClr val="bg1"/>
            </a:gs>
            <a:gs pos="100000">
              <a:srgbClr val="99C9C7"/>
            </a:gs>
          </a:gsLst>
          <a:lin ang="5400000" scaled="0"/>
          <a:tileRect/>
        </a:gradFill>
        <a:ln>
          <a:solidFill>
            <a:srgbClr val="186072"/>
          </a:solidFill>
        </a:ln>
      </dgm:spPr>
      <dgm:t>
        <a:bodyPr/>
        <a:lstStyle/>
        <a:p>
          <a:r>
            <a:rPr lang="en-US" sz="2000" dirty="0" smtClean="0">
              <a:solidFill>
                <a:srgbClr val="186072"/>
              </a:solidFill>
            </a:rPr>
            <a:t>Plan</a:t>
          </a:r>
          <a:endParaRPr lang="en-US" sz="2000" dirty="0">
            <a:solidFill>
              <a:srgbClr val="186072"/>
            </a:solidFill>
          </a:endParaRPr>
        </a:p>
      </dgm:t>
    </dgm:pt>
    <dgm:pt modelId="{D6E6296C-8865-CD45-8B84-2CE77AEEFEAD}" type="parTrans" cxnId="{6FA06DDC-0F38-DE42-863F-EB8F7A4572BE}">
      <dgm:prSet/>
      <dgm:spPr/>
      <dgm:t>
        <a:bodyPr/>
        <a:lstStyle/>
        <a:p>
          <a:endParaRPr lang="en-US" sz="1400" b="0"/>
        </a:p>
      </dgm:t>
    </dgm:pt>
    <dgm:pt modelId="{03570386-4604-4B40-84F0-E9CB1E7DA604}" type="sibTrans" cxnId="{6FA06DDC-0F38-DE42-863F-EB8F7A4572BE}">
      <dgm:prSet/>
      <dgm:spPr>
        <a:ln w="28575" cap="flat" cmpd="sng" algn="ctr">
          <a:solidFill>
            <a:srgbClr val="186072"/>
          </a:solidFill>
          <a:prstDash val="solid"/>
          <a:round/>
          <a:headEnd type="none" w="med" len="med"/>
          <a:tailEnd type="arrow" w="med" len="med"/>
        </a:ln>
      </dgm:spPr>
      <dgm:t>
        <a:bodyPr/>
        <a:lstStyle/>
        <a:p>
          <a:endParaRPr lang="en-US" sz="1400" b="0" dirty="0"/>
        </a:p>
      </dgm:t>
    </dgm:pt>
    <dgm:pt modelId="{CA9A9111-DB94-5549-9608-EEE6A3A2D980}">
      <dgm:prSet custT="1"/>
      <dgm:spPr>
        <a:gradFill flip="none" rotWithShape="0">
          <a:gsLst>
            <a:gs pos="0">
              <a:schemeClr val="bg1"/>
            </a:gs>
            <a:gs pos="100000">
              <a:srgbClr val="99C9C7"/>
            </a:gs>
          </a:gsLst>
          <a:lin ang="5400000" scaled="0"/>
          <a:tileRect/>
        </a:gradFill>
        <a:ln>
          <a:solidFill>
            <a:srgbClr val="186072"/>
          </a:solidFill>
        </a:ln>
      </dgm:spPr>
      <dgm:t>
        <a:bodyPr/>
        <a:lstStyle/>
        <a:p>
          <a:r>
            <a:rPr lang="en-US" sz="2000" dirty="0" smtClean="0">
              <a:solidFill>
                <a:srgbClr val="186072"/>
              </a:solidFill>
            </a:rPr>
            <a:t>Describe</a:t>
          </a:r>
          <a:endParaRPr lang="en-US" sz="2000" b="1" dirty="0">
            <a:solidFill>
              <a:srgbClr val="186072"/>
            </a:solidFill>
          </a:endParaRPr>
        </a:p>
      </dgm:t>
    </dgm:pt>
    <dgm:pt modelId="{C02256F6-1491-DF41-85E7-7AB4145834E4}" type="parTrans" cxnId="{669CCB14-E5B8-CC48-BF1D-459F50D6BB21}">
      <dgm:prSet/>
      <dgm:spPr/>
      <dgm:t>
        <a:bodyPr/>
        <a:lstStyle/>
        <a:p>
          <a:endParaRPr lang="en-US" sz="1400" b="0"/>
        </a:p>
      </dgm:t>
    </dgm:pt>
    <dgm:pt modelId="{99C07F7C-24F7-F44B-8AEB-A4EC5174B3B9}" type="sibTrans" cxnId="{669CCB14-E5B8-CC48-BF1D-459F50D6BB21}">
      <dgm:prSet/>
      <dgm:spPr>
        <a:ln w="28575" cap="flat" cmpd="sng" algn="ctr">
          <a:solidFill>
            <a:srgbClr val="186072"/>
          </a:solidFill>
          <a:prstDash val="solid"/>
          <a:round/>
          <a:headEnd type="none" w="med" len="med"/>
          <a:tailEnd type="arrow" w="med" len="med"/>
        </a:ln>
      </dgm:spPr>
      <dgm:t>
        <a:bodyPr/>
        <a:lstStyle/>
        <a:p>
          <a:endParaRPr lang="en-US" sz="1400" b="0"/>
        </a:p>
      </dgm:t>
    </dgm:pt>
    <dgm:pt modelId="{167BEB73-3A00-7345-985F-605B40EEBA4D}">
      <dgm:prSet phldrT="[Text]" custT="1"/>
      <dgm:spPr>
        <a:gradFill flip="none" rotWithShape="0">
          <a:gsLst>
            <a:gs pos="0">
              <a:schemeClr val="bg1"/>
            </a:gs>
            <a:gs pos="100000">
              <a:srgbClr val="99C9C7"/>
            </a:gs>
          </a:gsLst>
          <a:lin ang="5400000" scaled="0"/>
          <a:tileRect/>
        </a:gradFill>
        <a:ln>
          <a:solidFill>
            <a:srgbClr val="186072"/>
          </a:solidFill>
        </a:ln>
      </dgm:spPr>
      <dgm:t>
        <a:bodyPr/>
        <a:lstStyle/>
        <a:p>
          <a:r>
            <a:rPr lang="en-US" sz="2000" dirty="0" smtClean="0">
              <a:solidFill>
                <a:srgbClr val="186072"/>
              </a:solidFill>
            </a:rPr>
            <a:t>Collect</a:t>
          </a:r>
          <a:endParaRPr lang="en-US" sz="2000" dirty="0">
            <a:solidFill>
              <a:srgbClr val="186072"/>
            </a:solidFill>
          </a:endParaRPr>
        </a:p>
      </dgm:t>
    </dgm:pt>
    <dgm:pt modelId="{DAAA6469-0CAE-2B4A-86DE-BE4B0168B09C}" type="parTrans" cxnId="{D60B4FF1-27EE-5447-9766-00F07C82332B}">
      <dgm:prSet/>
      <dgm:spPr/>
      <dgm:t>
        <a:bodyPr/>
        <a:lstStyle/>
        <a:p>
          <a:endParaRPr lang="en-US"/>
        </a:p>
      </dgm:t>
    </dgm:pt>
    <dgm:pt modelId="{16A220BF-2A6B-A246-BD86-15A7663B08AE}" type="sibTrans" cxnId="{D60B4FF1-27EE-5447-9766-00F07C82332B}">
      <dgm:prSet/>
      <dgm:spPr>
        <a:solidFill>
          <a:schemeClr val="accent1"/>
        </a:solidFill>
        <a:ln w="28575">
          <a:solidFill>
            <a:srgbClr val="186072"/>
          </a:solidFill>
        </a:ln>
      </dgm:spPr>
      <dgm:t>
        <a:bodyPr/>
        <a:lstStyle/>
        <a:p>
          <a:endParaRPr lang="en-US"/>
        </a:p>
      </dgm:t>
    </dgm:pt>
    <dgm:pt modelId="{6A20FEC1-C6EF-4469-886F-1FB4E4E06963}" type="pres">
      <dgm:prSet presAssocID="{65053B36-E459-4699-9118-038C8F52F23D}" presName="cycle" presStyleCnt="0">
        <dgm:presLayoutVars>
          <dgm:dir/>
          <dgm:resizeHandles val="exact"/>
        </dgm:presLayoutVars>
      </dgm:prSet>
      <dgm:spPr/>
      <dgm:t>
        <a:bodyPr/>
        <a:lstStyle/>
        <a:p>
          <a:endParaRPr lang="en-US"/>
        </a:p>
      </dgm:t>
    </dgm:pt>
    <dgm:pt modelId="{F21E2F18-F043-2846-95DB-CBAA147D529B}" type="pres">
      <dgm:prSet presAssocID="{4AD66445-1D35-5E4B-97CB-F1868A81F976}" presName="node" presStyleLbl="node1" presStyleIdx="0" presStyleCnt="8" custScaleX="127875" custScaleY="74911">
        <dgm:presLayoutVars>
          <dgm:bulletEnabled val="1"/>
        </dgm:presLayoutVars>
      </dgm:prSet>
      <dgm:spPr/>
      <dgm:t>
        <a:bodyPr/>
        <a:lstStyle/>
        <a:p>
          <a:endParaRPr lang="en-US"/>
        </a:p>
      </dgm:t>
    </dgm:pt>
    <dgm:pt modelId="{3DAA6B48-225A-4840-B4FD-B5777A24A577}" type="pres">
      <dgm:prSet presAssocID="{4AD66445-1D35-5E4B-97CB-F1868A81F976}" presName="spNode" presStyleCnt="0"/>
      <dgm:spPr/>
      <dgm:t>
        <a:bodyPr/>
        <a:lstStyle/>
        <a:p>
          <a:endParaRPr lang="en-US"/>
        </a:p>
      </dgm:t>
    </dgm:pt>
    <dgm:pt modelId="{8864FD29-B527-0A45-AF38-136A7CA3EA73}" type="pres">
      <dgm:prSet presAssocID="{03570386-4604-4B40-84F0-E9CB1E7DA604}" presName="sibTrans" presStyleLbl="sibTrans1D1" presStyleIdx="0" presStyleCnt="8"/>
      <dgm:spPr/>
      <dgm:t>
        <a:bodyPr/>
        <a:lstStyle/>
        <a:p>
          <a:endParaRPr lang="en-US"/>
        </a:p>
      </dgm:t>
    </dgm:pt>
    <dgm:pt modelId="{9ED3D520-3DE0-864B-ACAB-5B591616A6D9}" type="pres">
      <dgm:prSet presAssocID="{167BEB73-3A00-7345-985F-605B40EEBA4D}" presName="node" presStyleLbl="node1" presStyleIdx="1" presStyleCnt="8" custScaleX="127644" custScaleY="74877">
        <dgm:presLayoutVars>
          <dgm:bulletEnabled val="1"/>
        </dgm:presLayoutVars>
      </dgm:prSet>
      <dgm:spPr/>
      <dgm:t>
        <a:bodyPr/>
        <a:lstStyle/>
        <a:p>
          <a:endParaRPr lang="en-US"/>
        </a:p>
      </dgm:t>
    </dgm:pt>
    <dgm:pt modelId="{C1125BC2-4A5A-5C43-8663-E2876B3EEBFA}" type="pres">
      <dgm:prSet presAssocID="{167BEB73-3A00-7345-985F-605B40EEBA4D}" presName="spNode" presStyleCnt="0"/>
      <dgm:spPr/>
      <dgm:t>
        <a:bodyPr/>
        <a:lstStyle/>
        <a:p>
          <a:endParaRPr lang="en-US"/>
        </a:p>
      </dgm:t>
    </dgm:pt>
    <dgm:pt modelId="{3BACACFC-1124-AF4D-BBB2-76FDB50352A6}" type="pres">
      <dgm:prSet presAssocID="{16A220BF-2A6B-A246-BD86-15A7663B08AE}" presName="sibTrans" presStyleLbl="sibTrans1D1" presStyleIdx="1" presStyleCnt="8"/>
      <dgm:spPr/>
      <dgm:t>
        <a:bodyPr/>
        <a:lstStyle/>
        <a:p>
          <a:endParaRPr lang="en-US"/>
        </a:p>
      </dgm:t>
    </dgm:pt>
    <dgm:pt modelId="{F0A86B52-E2FF-4D63-93A1-E61D8377C34A}" type="pres">
      <dgm:prSet presAssocID="{97D4A84A-FD53-4C89-8766-B5C0A5025285}" presName="node" presStyleLbl="node1" presStyleIdx="2" presStyleCnt="8" custScaleX="127875" custScaleY="74911">
        <dgm:presLayoutVars>
          <dgm:bulletEnabled val="1"/>
        </dgm:presLayoutVars>
      </dgm:prSet>
      <dgm:spPr/>
      <dgm:t>
        <a:bodyPr/>
        <a:lstStyle/>
        <a:p>
          <a:endParaRPr lang="en-US"/>
        </a:p>
      </dgm:t>
    </dgm:pt>
    <dgm:pt modelId="{FDCC661F-5906-4C2E-95FD-42BD7C141BE9}" type="pres">
      <dgm:prSet presAssocID="{97D4A84A-FD53-4C89-8766-B5C0A5025285}" presName="spNode" presStyleCnt="0"/>
      <dgm:spPr/>
      <dgm:t>
        <a:bodyPr/>
        <a:lstStyle/>
        <a:p>
          <a:endParaRPr lang="en-US"/>
        </a:p>
      </dgm:t>
    </dgm:pt>
    <dgm:pt modelId="{A9CD118D-5A7B-4B7B-BEB0-016F1E217120}" type="pres">
      <dgm:prSet presAssocID="{5FD615BE-97D0-4C69-8037-060D7CF45582}" presName="sibTrans" presStyleLbl="sibTrans1D1" presStyleIdx="2" presStyleCnt="8"/>
      <dgm:spPr/>
      <dgm:t>
        <a:bodyPr/>
        <a:lstStyle/>
        <a:p>
          <a:endParaRPr lang="en-US"/>
        </a:p>
      </dgm:t>
    </dgm:pt>
    <dgm:pt modelId="{4BA36C64-20B8-A14E-8759-154A58F6D6C3}" type="pres">
      <dgm:prSet presAssocID="{CA9A9111-DB94-5549-9608-EEE6A3A2D980}" presName="node" presStyleLbl="node1" presStyleIdx="3" presStyleCnt="8" custScaleX="127875" custScaleY="74911">
        <dgm:presLayoutVars>
          <dgm:bulletEnabled val="1"/>
        </dgm:presLayoutVars>
      </dgm:prSet>
      <dgm:spPr/>
      <dgm:t>
        <a:bodyPr/>
        <a:lstStyle/>
        <a:p>
          <a:endParaRPr lang="en-US"/>
        </a:p>
      </dgm:t>
    </dgm:pt>
    <dgm:pt modelId="{6C64C368-C8AD-DC46-9E87-FF501AEF864A}" type="pres">
      <dgm:prSet presAssocID="{CA9A9111-DB94-5549-9608-EEE6A3A2D980}" presName="spNode" presStyleCnt="0"/>
      <dgm:spPr/>
      <dgm:t>
        <a:bodyPr/>
        <a:lstStyle/>
        <a:p>
          <a:endParaRPr lang="en-US"/>
        </a:p>
      </dgm:t>
    </dgm:pt>
    <dgm:pt modelId="{6A2CC0A6-BC38-5041-A60B-0DABCA6762C7}" type="pres">
      <dgm:prSet presAssocID="{99C07F7C-24F7-F44B-8AEB-A4EC5174B3B9}" presName="sibTrans" presStyleLbl="sibTrans1D1" presStyleIdx="3" presStyleCnt="8"/>
      <dgm:spPr/>
      <dgm:t>
        <a:bodyPr/>
        <a:lstStyle/>
        <a:p>
          <a:endParaRPr lang="en-US"/>
        </a:p>
      </dgm:t>
    </dgm:pt>
    <dgm:pt modelId="{1E7C3E94-8CB6-456F-B0D4-B3FA407A51A6}" type="pres">
      <dgm:prSet presAssocID="{D826B2FE-5AC9-47EE-AEB3-142395FBDE71}" presName="node" presStyleLbl="node1" presStyleIdx="4" presStyleCnt="8" custScaleX="127875" custScaleY="74911">
        <dgm:presLayoutVars>
          <dgm:bulletEnabled val="1"/>
        </dgm:presLayoutVars>
      </dgm:prSet>
      <dgm:spPr/>
      <dgm:t>
        <a:bodyPr/>
        <a:lstStyle/>
        <a:p>
          <a:endParaRPr lang="en-US"/>
        </a:p>
      </dgm:t>
    </dgm:pt>
    <dgm:pt modelId="{E838B6B8-75DF-4528-9C2A-BB7A7D07CE89}" type="pres">
      <dgm:prSet presAssocID="{D826B2FE-5AC9-47EE-AEB3-142395FBDE71}" presName="spNode" presStyleCnt="0"/>
      <dgm:spPr/>
      <dgm:t>
        <a:bodyPr/>
        <a:lstStyle/>
        <a:p>
          <a:endParaRPr lang="en-US"/>
        </a:p>
      </dgm:t>
    </dgm:pt>
    <dgm:pt modelId="{0FD4A519-10D4-4EE7-AC3E-EBD7D85740E2}" type="pres">
      <dgm:prSet presAssocID="{E81A7496-7C34-4DBF-9C3D-D0A2A73191C8}" presName="sibTrans" presStyleLbl="sibTrans1D1" presStyleIdx="4" presStyleCnt="8"/>
      <dgm:spPr/>
      <dgm:t>
        <a:bodyPr/>
        <a:lstStyle/>
        <a:p>
          <a:endParaRPr lang="en-US"/>
        </a:p>
      </dgm:t>
    </dgm:pt>
    <dgm:pt modelId="{25E735C8-6CA7-48F9-B4AF-4D9B92978769}" type="pres">
      <dgm:prSet presAssocID="{661A4A79-0AAA-4C36-BEAB-A61C849008FA}" presName="node" presStyleLbl="node1" presStyleIdx="5" presStyleCnt="8" custScaleX="127875" custScaleY="74911">
        <dgm:presLayoutVars>
          <dgm:bulletEnabled val="1"/>
        </dgm:presLayoutVars>
      </dgm:prSet>
      <dgm:spPr/>
      <dgm:t>
        <a:bodyPr/>
        <a:lstStyle/>
        <a:p>
          <a:endParaRPr lang="en-US"/>
        </a:p>
      </dgm:t>
    </dgm:pt>
    <dgm:pt modelId="{EC522338-C25D-4866-ABF3-7A3BB86AF8C6}" type="pres">
      <dgm:prSet presAssocID="{661A4A79-0AAA-4C36-BEAB-A61C849008FA}" presName="spNode" presStyleCnt="0"/>
      <dgm:spPr/>
      <dgm:t>
        <a:bodyPr/>
        <a:lstStyle/>
        <a:p>
          <a:endParaRPr lang="en-US"/>
        </a:p>
      </dgm:t>
    </dgm:pt>
    <dgm:pt modelId="{7DFDE678-6B1C-4BBC-A38E-46FB50420688}" type="pres">
      <dgm:prSet presAssocID="{F97789DC-0FAD-4C2E-AB9D-457E85023924}" presName="sibTrans" presStyleLbl="sibTrans1D1" presStyleIdx="5" presStyleCnt="8"/>
      <dgm:spPr/>
      <dgm:t>
        <a:bodyPr/>
        <a:lstStyle/>
        <a:p>
          <a:endParaRPr lang="en-US"/>
        </a:p>
      </dgm:t>
    </dgm:pt>
    <dgm:pt modelId="{E2536CDD-7DBF-4C6B-85BF-882FE6A71FDF}" type="pres">
      <dgm:prSet presAssocID="{A8FAAA24-3DB7-4AFE-8D6E-1FF127F6A8FE}" presName="node" presStyleLbl="node1" presStyleIdx="6" presStyleCnt="8" custScaleX="127875" custScaleY="74911">
        <dgm:presLayoutVars>
          <dgm:bulletEnabled val="1"/>
        </dgm:presLayoutVars>
      </dgm:prSet>
      <dgm:spPr/>
      <dgm:t>
        <a:bodyPr/>
        <a:lstStyle/>
        <a:p>
          <a:endParaRPr lang="en-US"/>
        </a:p>
      </dgm:t>
    </dgm:pt>
    <dgm:pt modelId="{6D500B74-16A3-4CA0-A0E3-C2CBAAB4F994}" type="pres">
      <dgm:prSet presAssocID="{A8FAAA24-3DB7-4AFE-8D6E-1FF127F6A8FE}" presName="spNode" presStyleCnt="0"/>
      <dgm:spPr/>
      <dgm:t>
        <a:bodyPr/>
        <a:lstStyle/>
        <a:p>
          <a:endParaRPr lang="en-US"/>
        </a:p>
      </dgm:t>
    </dgm:pt>
    <dgm:pt modelId="{049616A8-A793-4C77-8E33-8F4622C118F7}" type="pres">
      <dgm:prSet presAssocID="{8ED530B9-2AE0-4731-B182-B27C1D10B60C}" presName="sibTrans" presStyleLbl="sibTrans1D1" presStyleIdx="6" presStyleCnt="8"/>
      <dgm:spPr/>
      <dgm:t>
        <a:bodyPr/>
        <a:lstStyle/>
        <a:p>
          <a:endParaRPr lang="en-US"/>
        </a:p>
      </dgm:t>
    </dgm:pt>
    <dgm:pt modelId="{3204064E-86B9-4A1D-AC40-6B3607D41628}" type="pres">
      <dgm:prSet presAssocID="{78A95A28-5B18-4CAB-A8F7-FCAAA6066699}" presName="node" presStyleLbl="node1" presStyleIdx="7" presStyleCnt="8" custScaleX="127875" custScaleY="74911">
        <dgm:presLayoutVars>
          <dgm:bulletEnabled val="1"/>
        </dgm:presLayoutVars>
      </dgm:prSet>
      <dgm:spPr/>
      <dgm:t>
        <a:bodyPr/>
        <a:lstStyle/>
        <a:p>
          <a:endParaRPr lang="en-US"/>
        </a:p>
      </dgm:t>
    </dgm:pt>
    <dgm:pt modelId="{285E9CCE-C7D2-4139-86F0-64E7E1C35BC1}" type="pres">
      <dgm:prSet presAssocID="{78A95A28-5B18-4CAB-A8F7-FCAAA6066699}" presName="spNode" presStyleCnt="0"/>
      <dgm:spPr/>
      <dgm:t>
        <a:bodyPr/>
        <a:lstStyle/>
        <a:p>
          <a:endParaRPr lang="en-US"/>
        </a:p>
      </dgm:t>
    </dgm:pt>
    <dgm:pt modelId="{19FF4228-BCF6-4DBF-AEE0-CF82A986A726}" type="pres">
      <dgm:prSet presAssocID="{DA16D8F2-7AA0-43B2-99A1-9E110743886E}" presName="sibTrans" presStyleLbl="sibTrans1D1" presStyleIdx="7" presStyleCnt="8"/>
      <dgm:spPr/>
      <dgm:t>
        <a:bodyPr/>
        <a:lstStyle/>
        <a:p>
          <a:endParaRPr lang="en-US"/>
        </a:p>
      </dgm:t>
    </dgm:pt>
  </dgm:ptLst>
  <dgm:cxnLst>
    <dgm:cxn modelId="{FF5B6A75-2579-468E-9433-CCFAE5E9BDE6}" type="presOf" srcId="{DA16D8F2-7AA0-43B2-99A1-9E110743886E}" destId="{19FF4228-BCF6-4DBF-AEE0-CF82A986A726}" srcOrd="0" destOrd="0" presId="urn:microsoft.com/office/officeart/2005/8/layout/cycle5"/>
    <dgm:cxn modelId="{37BF8AAE-F2D1-47FD-80C7-85A2611AA334}" srcId="{65053B36-E459-4699-9118-038C8F52F23D}" destId="{97D4A84A-FD53-4C89-8766-B5C0A5025285}" srcOrd="2" destOrd="0" parTransId="{83CF93A1-5BFE-4327-89FC-F3B074DB56BE}" sibTransId="{5FD615BE-97D0-4C69-8037-060D7CF45582}"/>
    <dgm:cxn modelId="{E68DD861-0A35-490E-A328-30FF4D66BCF9}" type="presOf" srcId="{16A220BF-2A6B-A246-BD86-15A7663B08AE}" destId="{3BACACFC-1124-AF4D-BBB2-76FDB50352A6}" srcOrd="0" destOrd="0" presId="urn:microsoft.com/office/officeart/2005/8/layout/cycle5"/>
    <dgm:cxn modelId="{832CB5FC-40F0-47E3-9A69-8ABDECA0FEBB}" type="presOf" srcId="{99C07F7C-24F7-F44B-8AEB-A4EC5174B3B9}" destId="{6A2CC0A6-BC38-5041-A60B-0DABCA6762C7}" srcOrd="0" destOrd="0" presId="urn:microsoft.com/office/officeart/2005/8/layout/cycle5"/>
    <dgm:cxn modelId="{F7DBE9D5-9F88-4949-BA29-D2B6D7975F45}" type="presOf" srcId="{A8FAAA24-3DB7-4AFE-8D6E-1FF127F6A8FE}" destId="{E2536CDD-7DBF-4C6B-85BF-882FE6A71FDF}" srcOrd="0" destOrd="0" presId="urn:microsoft.com/office/officeart/2005/8/layout/cycle5"/>
    <dgm:cxn modelId="{669CCB14-E5B8-CC48-BF1D-459F50D6BB21}" srcId="{65053B36-E459-4699-9118-038C8F52F23D}" destId="{CA9A9111-DB94-5549-9608-EEE6A3A2D980}" srcOrd="3" destOrd="0" parTransId="{C02256F6-1491-DF41-85E7-7AB4145834E4}" sibTransId="{99C07F7C-24F7-F44B-8AEB-A4EC5174B3B9}"/>
    <dgm:cxn modelId="{BCD343DC-1B85-4FCF-817B-24887D1B3E23}" srcId="{65053B36-E459-4699-9118-038C8F52F23D}" destId="{D826B2FE-5AC9-47EE-AEB3-142395FBDE71}" srcOrd="4" destOrd="0" parTransId="{CB1A36D4-FDE9-48F2-98C9-29576A48DEAF}" sibTransId="{E81A7496-7C34-4DBF-9C3D-D0A2A73191C8}"/>
    <dgm:cxn modelId="{5CD3F198-A919-4834-990A-5FA27CB17C90}" type="presOf" srcId="{D826B2FE-5AC9-47EE-AEB3-142395FBDE71}" destId="{1E7C3E94-8CB6-456F-B0D4-B3FA407A51A6}" srcOrd="0" destOrd="0" presId="urn:microsoft.com/office/officeart/2005/8/layout/cycle5"/>
    <dgm:cxn modelId="{0B7D10A1-E18E-42B9-BE89-31A5D7697892}" type="presOf" srcId="{661A4A79-0AAA-4C36-BEAB-A61C849008FA}" destId="{25E735C8-6CA7-48F9-B4AF-4D9B92978769}" srcOrd="0" destOrd="0" presId="urn:microsoft.com/office/officeart/2005/8/layout/cycle5"/>
    <dgm:cxn modelId="{0FEACBE7-9877-46A8-9701-E31093846DBA}" srcId="{65053B36-E459-4699-9118-038C8F52F23D}" destId="{A8FAAA24-3DB7-4AFE-8D6E-1FF127F6A8FE}" srcOrd="6" destOrd="0" parTransId="{83664775-34AE-41A2-A40A-AEE1DCB28F5A}" sibTransId="{8ED530B9-2AE0-4731-B182-B27C1D10B60C}"/>
    <dgm:cxn modelId="{DDE8938D-9B46-4EEC-9D74-69D38C6AE27D}" srcId="{65053B36-E459-4699-9118-038C8F52F23D}" destId="{78A95A28-5B18-4CAB-A8F7-FCAAA6066699}" srcOrd="7" destOrd="0" parTransId="{6BE8ECF0-24C5-40B1-9F35-926034AD3A7E}" sibTransId="{DA16D8F2-7AA0-43B2-99A1-9E110743886E}"/>
    <dgm:cxn modelId="{6A9B2847-D161-4C08-BED1-73E8C8A21284}" type="presOf" srcId="{CA9A9111-DB94-5549-9608-EEE6A3A2D980}" destId="{4BA36C64-20B8-A14E-8759-154A58F6D6C3}" srcOrd="0" destOrd="0" presId="urn:microsoft.com/office/officeart/2005/8/layout/cycle5"/>
    <dgm:cxn modelId="{AAFC529F-665D-4161-8629-9ED06C9306F6}" type="presOf" srcId="{8ED530B9-2AE0-4731-B182-B27C1D10B60C}" destId="{049616A8-A793-4C77-8E33-8F4622C118F7}" srcOrd="0" destOrd="0" presId="urn:microsoft.com/office/officeart/2005/8/layout/cycle5"/>
    <dgm:cxn modelId="{98FEEC2E-0B58-4F3A-AE03-397F1BF3F6C3}" type="presOf" srcId="{03570386-4604-4B40-84F0-E9CB1E7DA604}" destId="{8864FD29-B527-0A45-AF38-136A7CA3EA73}" srcOrd="0" destOrd="0" presId="urn:microsoft.com/office/officeart/2005/8/layout/cycle5"/>
    <dgm:cxn modelId="{86B84186-D7C1-4CD5-B4EF-FC9681935333}" type="presOf" srcId="{4AD66445-1D35-5E4B-97CB-F1868A81F976}" destId="{F21E2F18-F043-2846-95DB-CBAA147D529B}" srcOrd="0" destOrd="0" presId="urn:microsoft.com/office/officeart/2005/8/layout/cycle5"/>
    <dgm:cxn modelId="{8AE7FCF0-572B-45B4-8706-F20BD3EE6742}" type="presOf" srcId="{97D4A84A-FD53-4C89-8766-B5C0A5025285}" destId="{F0A86B52-E2FF-4D63-93A1-E61D8377C34A}" srcOrd="0" destOrd="0" presId="urn:microsoft.com/office/officeart/2005/8/layout/cycle5"/>
    <dgm:cxn modelId="{D60B4FF1-27EE-5447-9766-00F07C82332B}" srcId="{65053B36-E459-4699-9118-038C8F52F23D}" destId="{167BEB73-3A00-7345-985F-605B40EEBA4D}" srcOrd="1" destOrd="0" parTransId="{DAAA6469-0CAE-2B4A-86DE-BE4B0168B09C}" sibTransId="{16A220BF-2A6B-A246-BD86-15A7663B08AE}"/>
    <dgm:cxn modelId="{6FA06DDC-0F38-DE42-863F-EB8F7A4572BE}" srcId="{65053B36-E459-4699-9118-038C8F52F23D}" destId="{4AD66445-1D35-5E4B-97CB-F1868A81F976}" srcOrd="0" destOrd="0" parTransId="{D6E6296C-8865-CD45-8B84-2CE77AEEFEAD}" sibTransId="{03570386-4604-4B40-84F0-E9CB1E7DA604}"/>
    <dgm:cxn modelId="{F04337F0-0064-49DB-AA23-7410EFEBE010}" type="presOf" srcId="{E81A7496-7C34-4DBF-9C3D-D0A2A73191C8}" destId="{0FD4A519-10D4-4EE7-AC3E-EBD7D85740E2}" srcOrd="0" destOrd="0" presId="urn:microsoft.com/office/officeart/2005/8/layout/cycle5"/>
    <dgm:cxn modelId="{B5BC668F-6986-4C30-A89C-D29D816A7FE4}" type="presOf" srcId="{78A95A28-5B18-4CAB-A8F7-FCAAA6066699}" destId="{3204064E-86B9-4A1D-AC40-6B3607D41628}" srcOrd="0" destOrd="0" presId="urn:microsoft.com/office/officeart/2005/8/layout/cycle5"/>
    <dgm:cxn modelId="{1CA478E0-7B84-4B89-8D06-4DC510CF2FD2}" type="presOf" srcId="{65053B36-E459-4699-9118-038C8F52F23D}" destId="{6A20FEC1-C6EF-4469-886F-1FB4E4E06963}" srcOrd="0" destOrd="0" presId="urn:microsoft.com/office/officeart/2005/8/layout/cycle5"/>
    <dgm:cxn modelId="{2D7E823C-981E-43A8-8F0F-0F1E4F1EFC0F}" type="presOf" srcId="{5FD615BE-97D0-4C69-8037-060D7CF45582}" destId="{A9CD118D-5A7B-4B7B-BEB0-016F1E217120}" srcOrd="0" destOrd="0" presId="urn:microsoft.com/office/officeart/2005/8/layout/cycle5"/>
    <dgm:cxn modelId="{C57AD339-F80A-4A07-951C-778FDAE65701}" type="presOf" srcId="{167BEB73-3A00-7345-985F-605B40EEBA4D}" destId="{9ED3D520-3DE0-864B-ACAB-5B591616A6D9}" srcOrd="0" destOrd="0" presId="urn:microsoft.com/office/officeart/2005/8/layout/cycle5"/>
    <dgm:cxn modelId="{2B5E0A6D-F575-41A7-ABFE-5940ED368E39}" type="presOf" srcId="{F97789DC-0FAD-4C2E-AB9D-457E85023924}" destId="{7DFDE678-6B1C-4BBC-A38E-46FB50420688}" srcOrd="0" destOrd="0" presId="urn:microsoft.com/office/officeart/2005/8/layout/cycle5"/>
    <dgm:cxn modelId="{6C6D0C39-16F5-4C23-93FF-663C03421B62}" srcId="{65053B36-E459-4699-9118-038C8F52F23D}" destId="{661A4A79-0AAA-4C36-BEAB-A61C849008FA}" srcOrd="5" destOrd="0" parTransId="{1B4B79AA-B091-4787-A5DB-5E75A9449EAF}" sibTransId="{F97789DC-0FAD-4C2E-AB9D-457E85023924}"/>
    <dgm:cxn modelId="{BD0F0BB6-1D2E-4C7B-9847-1CC9BB2C2634}" type="presParOf" srcId="{6A20FEC1-C6EF-4469-886F-1FB4E4E06963}" destId="{F21E2F18-F043-2846-95DB-CBAA147D529B}" srcOrd="0" destOrd="0" presId="urn:microsoft.com/office/officeart/2005/8/layout/cycle5"/>
    <dgm:cxn modelId="{E2FA3200-48E9-4D82-B13C-DFA9D84C27C1}" type="presParOf" srcId="{6A20FEC1-C6EF-4469-886F-1FB4E4E06963}" destId="{3DAA6B48-225A-4840-B4FD-B5777A24A577}" srcOrd="1" destOrd="0" presId="urn:microsoft.com/office/officeart/2005/8/layout/cycle5"/>
    <dgm:cxn modelId="{18E94226-5AD6-4387-A378-C638C870CAC3}" type="presParOf" srcId="{6A20FEC1-C6EF-4469-886F-1FB4E4E06963}" destId="{8864FD29-B527-0A45-AF38-136A7CA3EA73}" srcOrd="2" destOrd="0" presId="urn:microsoft.com/office/officeart/2005/8/layout/cycle5"/>
    <dgm:cxn modelId="{87B25F78-CE72-44ED-AA53-7FE3E8A38B98}" type="presParOf" srcId="{6A20FEC1-C6EF-4469-886F-1FB4E4E06963}" destId="{9ED3D520-3DE0-864B-ACAB-5B591616A6D9}" srcOrd="3" destOrd="0" presId="urn:microsoft.com/office/officeart/2005/8/layout/cycle5"/>
    <dgm:cxn modelId="{798F0227-232E-4850-8117-27D8D9E75E03}" type="presParOf" srcId="{6A20FEC1-C6EF-4469-886F-1FB4E4E06963}" destId="{C1125BC2-4A5A-5C43-8663-E2876B3EEBFA}" srcOrd="4" destOrd="0" presId="urn:microsoft.com/office/officeart/2005/8/layout/cycle5"/>
    <dgm:cxn modelId="{AF03437F-38E4-4C80-8E25-BE6E720EAFAD}" type="presParOf" srcId="{6A20FEC1-C6EF-4469-886F-1FB4E4E06963}" destId="{3BACACFC-1124-AF4D-BBB2-76FDB50352A6}" srcOrd="5" destOrd="0" presId="urn:microsoft.com/office/officeart/2005/8/layout/cycle5"/>
    <dgm:cxn modelId="{80AAACD4-0D35-4CC4-94D7-C6E13FB0C607}" type="presParOf" srcId="{6A20FEC1-C6EF-4469-886F-1FB4E4E06963}" destId="{F0A86B52-E2FF-4D63-93A1-E61D8377C34A}" srcOrd="6" destOrd="0" presId="urn:microsoft.com/office/officeart/2005/8/layout/cycle5"/>
    <dgm:cxn modelId="{2BE80186-E72B-428C-8135-8D4D6FFE8814}" type="presParOf" srcId="{6A20FEC1-C6EF-4469-886F-1FB4E4E06963}" destId="{FDCC661F-5906-4C2E-95FD-42BD7C141BE9}" srcOrd="7" destOrd="0" presId="urn:microsoft.com/office/officeart/2005/8/layout/cycle5"/>
    <dgm:cxn modelId="{4C7A65BF-B278-4AA0-AA29-35D160EE910A}" type="presParOf" srcId="{6A20FEC1-C6EF-4469-886F-1FB4E4E06963}" destId="{A9CD118D-5A7B-4B7B-BEB0-016F1E217120}" srcOrd="8" destOrd="0" presId="urn:microsoft.com/office/officeart/2005/8/layout/cycle5"/>
    <dgm:cxn modelId="{B4265B91-0660-49FE-973E-011B8C462A34}" type="presParOf" srcId="{6A20FEC1-C6EF-4469-886F-1FB4E4E06963}" destId="{4BA36C64-20B8-A14E-8759-154A58F6D6C3}" srcOrd="9" destOrd="0" presId="urn:microsoft.com/office/officeart/2005/8/layout/cycle5"/>
    <dgm:cxn modelId="{D035BFD8-D371-4FD9-8A59-833395209B85}" type="presParOf" srcId="{6A20FEC1-C6EF-4469-886F-1FB4E4E06963}" destId="{6C64C368-C8AD-DC46-9E87-FF501AEF864A}" srcOrd="10" destOrd="0" presId="urn:microsoft.com/office/officeart/2005/8/layout/cycle5"/>
    <dgm:cxn modelId="{2A913613-43DF-4E7A-92AA-750F59BB6FDA}" type="presParOf" srcId="{6A20FEC1-C6EF-4469-886F-1FB4E4E06963}" destId="{6A2CC0A6-BC38-5041-A60B-0DABCA6762C7}" srcOrd="11" destOrd="0" presId="urn:microsoft.com/office/officeart/2005/8/layout/cycle5"/>
    <dgm:cxn modelId="{665369EF-0BD2-4264-A863-1448F11A327B}" type="presParOf" srcId="{6A20FEC1-C6EF-4469-886F-1FB4E4E06963}" destId="{1E7C3E94-8CB6-456F-B0D4-B3FA407A51A6}" srcOrd="12" destOrd="0" presId="urn:microsoft.com/office/officeart/2005/8/layout/cycle5"/>
    <dgm:cxn modelId="{01BEBC3D-2448-44FA-A43F-AC6266186D08}" type="presParOf" srcId="{6A20FEC1-C6EF-4469-886F-1FB4E4E06963}" destId="{E838B6B8-75DF-4528-9C2A-BB7A7D07CE89}" srcOrd="13" destOrd="0" presId="urn:microsoft.com/office/officeart/2005/8/layout/cycle5"/>
    <dgm:cxn modelId="{C3D09353-AC1D-4977-A621-5618001F6933}" type="presParOf" srcId="{6A20FEC1-C6EF-4469-886F-1FB4E4E06963}" destId="{0FD4A519-10D4-4EE7-AC3E-EBD7D85740E2}" srcOrd="14" destOrd="0" presId="urn:microsoft.com/office/officeart/2005/8/layout/cycle5"/>
    <dgm:cxn modelId="{C61962BC-6DFB-4872-B1BB-53DC1AE8CF41}" type="presParOf" srcId="{6A20FEC1-C6EF-4469-886F-1FB4E4E06963}" destId="{25E735C8-6CA7-48F9-B4AF-4D9B92978769}" srcOrd="15" destOrd="0" presId="urn:microsoft.com/office/officeart/2005/8/layout/cycle5"/>
    <dgm:cxn modelId="{847F10CD-A471-433F-8DCD-97D4168D36AA}" type="presParOf" srcId="{6A20FEC1-C6EF-4469-886F-1FB4E4E06963}" destId="{EC522338-C25D-4866-ABF3-7A3BB86AF8C6}" srcOrd="16" destOrd="0" presId="urn:microsoft.com/office/officeart/2005/8/layout/cycle5"/>
    <dgm:cxn modelId="{0E3E4B5E-72F5-4AAE-B12E-F89F101F2294}" type="presParOf" srcId="{6A20FEC1-C6EF-4469-886F-1FB4E4E06963}" destId="{7DFDE678-6B1C-4BBC-A38E-46FB50420688}" srcOrd="17" destOrd="0" presId="urn:microsoft.com/office/officeart/2005/8/layout/cycle5"/>
    <dgm:cxn modelId="{F6037184-68FA-498C-9262-116A97D22CE3}" type="presParOf" srcId="{6A20FEC1-C6EF-4469-886F-1FB4E4E06963}" destId="{E2536CDD-7DBF-4C6B-85BF-882FE6A71FDF}" srcOrd="18" destOrd="0" presId="urn:microsoft.com/office/officeart/2005/8/layout/cycle5"/>
    <dgm:cxn modelId="{76E2CA3B-2970-425C-955D-DA49BA67773D}" type="presParOf" srcId="{6A20FEC1-C6EF-4469-886F-1FB4E4E06963}" destId="{6D500B74-16A3-4CA0-A0E3-C2CBAAB4F994}" srcOrd="19" destOrd="0" presId="urn:microsoft.com/office/officeart/2005/8/layout/cycle5"/>
    <dgm:cxn modelId="{94F43A14-E3ED-4BB3-B210-F805CE62D2C9}" type="presParOf" srcId="{6A20FEC1-C6EF-4469-886F-1FB4E4E06963}" destId="{049616A8-A793-4C77-8E33-8F4622C118F7}" srcOrd="20" destOrd="0" presId="urn:microsoft.com/office/officeart/2005/8/layout/cycle5"/>
    <dgm:cxn modelId="{8BDC4968-56AC-4C33-B43E-4C02A0238494}" type="presParOf" srcId="{6A20FEC1-C6EF-4469-886F-1FB4E4E06963}" destId="{3204064E-86B9-4A1D-AC40-6B3607D41628}" srcOrd="21" destOrd="0" presId="urn:microsoft.com/office/officeart/2005/8/layout/cycle5"/>
    <dgm:cxn modelId="{A5BE0881-4909-4EE2-ABC2-1FF1AA86F59A}" type="presParOf" srcId="{6A20FEC1-C6EF-4469-886F-1FB4E4E06963}" destId="{285E9CCE-C7D2-4139-86F0-64E7E1C35BC1}" srcOrd="22" destOrd="0" presId="urn:microsoft.com/office/officeart/2005/8/layout/cycle5"/>
    <dgm:cxn modelId="{D9920EF4-4A32-4D27-841C-F6849BEFCD67}" type="presParOf" srcId="{6A20FEC1-C6EF-4469-886F-1FB4E4E06963}" destId="{19FF4228-BCF6-4DBF-AEE0-CF82A986A726}" srcOrd="23" destOrd="0" presId="urn:microsoft.com/office/officeart/2005/8/layout/cycle5"/>
  </dgm:cxnLst>
  <dgm:bg>
    <a:noFill/>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E2F18-F043-2846-95DB-CBAA147D529B}">
      <dsp:nvSpPr>
        <dsp:cNvPr id="0" name=""/>
        <dsp:cNvSpPr/>
      </dsp:nvSpPr>
      <dsp:spPr>
        <a:xfrm>
          <a:off x="2802301" y="83268"/>
          <a:ext cx="1273320" cy="484854"/>
        </a:xfrm>
        <a:prstGeom prst="roundRect">
          <a:avLst/>
        </a:prstGeom>
        <a:gradFill flip="none" rotWithShape="0">
          <a:gsLst>
            <a:gs pos="0">
              <a:schemeClr val="bg1"/>
            </a:gs>
            <a:gs pos="100000">
              <a:srgbClr val="99C9C7"/>
            </a:gs>
          </a:gsLst>
          <a:lin ang="5400000" scaled="0"/>
          <a:tileRect/>
        </a:gradFill>
        <a:ln>
          <a:solidFill>
            <a:srgbClr val="186072"/>
          </a:solid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Plan</a:t>
          </a:r>
          <a:endParaRPr lang="en-US" sz="2000" kern="1200" dirty="0">
            <a:solidFill>
              <a:srgbClr val="186072"/>
            </a:solidFill>
          </a:endParaRPr>
        </a:p>
      </dsp:txBody>
      <dsp:txXfrm>
        <a:off x="2825970" y="106937"/>
        <a:ext cx="1225982" cy="437516"/>
      </dsp:txXfrm>
    </dsp:sp>
    <dsp:sp modelId="{8864FD29-B527-0A45-AF38-136A7CA3EA73}">
      <dsp:nvSpPr>
        <dsp:cNvPr id="0" name=""/>
        <dsp:cNvSpPr/>
      </dsp:nvSpPr>
      <dsp:spPr>
        <a:xfrm>
          <a:off x="1194113" y="325695"/>
          <a:ext cx="4489695" cy="4489695"/>
        </a:xfrm>
        <a:custGeom>
          <a:avLst/>
          <a:gdLst/>
          <a:ahLst/>
          <a:cxnLst/>
          <a:rect l="0" t="0" r="0" b="0"/>
          <a:pathLst>
            <a:path>
              <a:moveTo>
                <a:pt x="3021641" y="138682"/>
              </a:moveTo>
              <a:arcTo wR="2244847" hR="2244847" stAng="17414696" swAng="683613"/>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 modelId="{9ED3D520-3DE0-864B-ACAB-5B591616A6D9}">
      <dsp:nvSpPr>
        <dsp:cNvPr id="0" name=""/>
        <dsp:cNvSpPr/>
      </dsp:nvSpPr>
      <dsp:spPr>
        <a:xfrm>
          <a:off x="4390798" y="740879"/>
          <a:ext cx="1271020" cy="484633"/>
        </a:xfrm>
        <a:prstGeom prst="roundRect">
          <a:avLst/>
        </a:prstGeom>
        <a:gradFill flip="none" rotWithShape="0">
          <a:gsLst>
            <a:gs pos="0">
              <a:schemeClr val="bg1"/>
            </a:gs>
            <a:gs pos="100000">
              <a:srgbClr val="99C9C7"/>
            </a:gs>
          </a:gsLst>
          <a:lin ang="5400000" scaled="0"/>
          <a:tileRect/>
        </a:gradFill>
        <a:ln>
          <a:solidFill>
            <a:srgbClr val="186072"/>
          </a:solid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Collect</a:t>
          </a:r>
          <a:endParaRPr lang="en-US" sz="2000" kern="1200" dirty="0">
            <a:solidFill>
              <a:srgbClr val="186072"/>
            </a:solidFill>
          </a:endParaRPr>
        </a:p>
      </dsp:txBody>
      <dsp:txXfrm>
        <a:off x="4414456" y="764537"/>
        <a:ext cx="1223704" cy="437317"/>
      </dsp:txXfrm>
    </dsp:sp>
    <dsp:sp modelId="{3BACACFC-1124-AF4D-BBB2-76FDB50352A6}">
      <dsp:nvSpPr>
        <dsp:cNvPr id="0" name=""/>
        <dsp:cNvSpPr/>
      </dsp:nvSpPr>
      <dsp:spPr>
        <a:xfrm>
          <a:off x="1194113" y="325695"/>
          <a:ext cx="4489695" cy="4489695"/>
        </a:xfrm>
        <a:custGeom>
          <a:avLst/>
          <a:gdLst/>
          <a:ahLst/>
          <a:cxnLst/>
          <a:rect l="0" t="0" r="0" b="0"/>
          <a:pathLst>
            <a:path>
              <a:moveTo>
                <a:pt x="4173874" y="1096720"/>
              </a:moveTo>
              <a:arcTo wR="2244847" hR="2244847" stAng="19754372" swAng="1110679"/>
            </a:path>
          </a:pathLst>
        </a:custGeom>
        <a:noFill/>
        <a:ln w="28575" cap="flat" cmpd="sng" algn="ctr">
          <a:solidFill>
            <a:srgbClr val="186072"/>
          </a:solidFill>
          <a:prstDash val="solid"/>
          <a:tailEnd type="arrow"/>
        </a:ln>
        <a:effectLst/>
      </dsp:spPr>
      <dsp:style>
        <a:lnRef idx="1">
          <a:scrgbClr r="0" g="0" b="0"/>
        </a:lnRef>
        <a:fillRef idx="0">
          <a:scrgbClr r="0" g="0" b="0"/>
        </a:fillRef>
        <a:effectRef idx="0">
          <a:scrgbClr r="0" g="0" b="0"/>
        </a:effectRef>
        <a:fontRef idx="minor"/>
      </dsp:style>
    </dsp:sp>
    <dsp:sp modelId="{F0A86B52-E2FF-4D63-93A1-E61D8377C34A}">
      <dsp:nvSpPr>
        <dsp:cNvPr id="0" name=""/>
        <dsp:cNvSpPr/>
      </dsp:nvSpPr>
      <dsp:spPr>
        <a:xfrm>
          <a:off x="5047148" y="2328115"/>
          <a:ext cx="1273320" cy="484854"/>
        </a:xfrm>
        <a:prstGeom prst="roundRect">
          <a:avLst/>
        </a:prstGeom>
        <a:gradFill flip="none" rotWithShape="0">
          <a:gsLst>
            <a:gs pos="0">
              <a:schemeClr val="bg1"/>
            </a:gs>
            <a:gs pos="100000">
              <a:srgbClr val="99C9C7"/>
            </a:gs>
          </a:gsLst>
          <a:lin ang="5400000" scaled="0"/>
          <a:tileRect/>
        </a:gradFill>
        <a:ln>
          <a:solidFill>
            <a:srgbClr val="186072"/>
          </a:solid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Assure</a:t>
          </a:r>
        </a:p>
      </dsp:txBody>
      <dsp:txXfrm>
        <a:off x="5070817" y="2351784"/>
        <a:ext cx="1225982" cy="437516"/>
      </dsp:txXfrm>
    </dsp:sp>
    <dsp:sp modelId="{A9CD118D-5A7B-4B7B-BEB0-016F1E217120}">
      <dsp:nvSpPr>
        <dsp:cNvPr id="0" name=""/>
        <dsp:cNvSpPr/>
      </dsp:nvSpPr>
      <dsp:spPr>
        <a:xfrm>
          <a:off x="1194113" y="325695"/>
          <a:ext cx="4489695" cy="4489695"/>
        </a:xfrm>
        <a:custGeom>
          <a:avLst/>
          <a:gdLst/>
          <a:ahLst/>
          <a:cxnLst/>
          <a:rect l="0" t="0" r="0" b="0"/>
          <a:pathLst>
            <a:path>
              <a:moveTo>
                <a:pt x="4438595" y="2721095"/>
              </a:moveTo>
              <a:arcTo wR="2244847" hR="2244847" stAng="734908" swAng="1110550"/>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 modelId="{4BA36C64-20B8-A14E-8759-154A58F6D6C3}">
      <dsp:nvSpPr>
        <dsp:cNvPr id="0" name=""/>
        <dsp:cNvSpPr/>
      </dsp:nvSpPr>
      <dsp:spPr>
        <a:xfrm>
          <a:off x="4389648" y="3915462"/>
          <a:ext cx="1273320" cy="484854"/>
        </a:xfrm>
        <a:prstGeom prst="roundRect">
          <a:avLst/>
        </a:prstGeom>
        <a:gradFill flip="none" rotWithShape="0">
          <a:gsLst>
            <a:gs pos="0">
              <a:schemeClr val="bg1"/>
            </a:gs>
            <a:gs pos="100000">
              <a:srgbClr val="99C9C7"/>
            </a:gs>
          </a:gsLst>
          <a:lin ang="5400000" scaled="0"/>
          <a:tileRect/>
        </a:gradFill>
        <a:ln>
          <a:solidFill>
            <a:srgbClr val="186072"/>
          </a:solid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Describe</a:t>
          </a:r>
          <a:endParaRPr lang="en-US" sz="2000" b="1" kern="1200" dirty="0">
            <a:solidFill>
              <a:srgbClr val="186072"/>
            </a:solidFill>
          </a:endParaRPr>
        </a:p>
      </dsp:txBody>
      <dsp:txXfrm>
        <a:off x="4413317" y="3939131"/>
        <a:ext cx="1225982" cy="437516"/>
      </dsp:txXfrm>
    </dsp:sp>
    <dsp:sp modelId="{6A2CC0A6-BC38-5041-A60B-0DABCA6762C7}">
      <dsp:nvSpPr>
        <dsp:cNvPr id="0" name=""/>
        <dsp:cNvSpPr/>
      </dsp:nvSpPr>
      <dsp:spPr>
        <a:xfrm>
          <a:off x="1194113" y="325695"/>
          <a:ext cx="4489695" cy="4489695"/>
        </a:xfrm>
        <a:custGeom>
          <a:avLst/>
          <a:gdLst/>
          <a:ahLst/>
          <a:cxnLst/>
          <a:rect l="0" t="0" r="0" b="0"/>
          <a:pathLst>
            <a:path>
              <a:moveTo>
                <a:pt x="3422269" y="4156134"/>
              </a:moveTo>
              <a:arcTo wR="2244847" hR="2244847" stAng="3501925" swAng="683437"/>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 modelId="{1E7C3E94-8CB6-456F-B0D4-B3FA407A51A6}">
      <dsp:nvSpPr>
        <dsp:cNvPr id="0" name=""/>
        <dsp:cNvSpPr/>
      </dsp:nvSpPr>
      <dsp:spPr>
        <a:xfrm>
          <a:off x="2802301" y="4572963"/>
          <a:ext cx="1273320" cy="484854"/>
        </a:xfrm>
        <a:prstGeom prst="roundRect">
          <a:avLst/>
        </a:prstGeom>
        <a:gradFill flip="none" rotWithShape="0">
          <a:gsLst>
            <a:gs pos="0">
              <a:schemeClr val="bg1"/>
            </a:gs>
            <a:gs pos="100000">
              <a:srgbClr val="99C9C7"/>
            </a:gs>
          </a:gsLst>
          <a:lin ang="5400000" scaled="0"/>
          <a:tileRect/>
        </a:gradFill>
        <a:ln>
          <a:solidFill>
            <a:srgbClr val="186072"/>
          </a:solid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Preserve</a:t>
          </a:r>
        </a:p>
      </dsp:txBody>
      <dsp:txXfrm>
        <a:off x="2825970" y="4596632"/>
        <a:ext cx="1225982" cy="437516"/>
      </dsp:txXfrm>
    </dsp:sp>
    <dsp:sp modelId="{0FD4A519-10D4-4EE7-AC3E-EBD7D85740E2}">
      <dsp:nvSpPr>
        <dsp:cNvPr id="0" name=""/>
        <dsp:cNvSpPr/>
      </dsp:nvSpPr>
      <dsp:spPr>
        <a:xfrm>
          <a:off x="1194113" y="325695"/>
          <a:ext cx="4489695" cy="4489695"/>
        </a:xfrm>
        <a:custGeom>
          <a:avLst/>
          <a:gdLst/>
          <a:ahLst/>
          <a:cxnLst/>
          <a:rect l="0" t="0" r="0" b="0"/>
          <a:pathLst>
            <a:path>
              <a:moveTo>
                <a:pt x="1468089" y="4351025"/>
              </a:moveTo>
              <a:arcTo wR="2244847" hR="2244847" stAng="6614639" swAng="683437"/>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 modelId="{25E735C8-6CA7-48F9-B4AF-4D9B92978769}">
      <dsp:nvSpPr>
        <dsp:cNvPr id="0" name=""/>
        <dsp:cNvSpPr/>
      </dsp:nvSpPr>
      <dsp:spPr>
        <a:xfrm>
          <a:off x="1214954" y="3915462"/>
          <a:ext cx="1273320" cy="484854"/>
        </a:xfrm>
        <a:prstGeom prst="roundRect">
          <a:avLst/>
        </a:prstGeom>
        <a:gradFill flip="none" rotWithShape="1">
          <a:gsLst>
            <a:gs pos="0">
              <a:schemeClr val="bg1"/>
            </a:gs>
            <a:gs pos="100000">
              <a:srgbClr val="99C9C7"/>
            </a:gs>
          </a:gsLst>
          <a:lin ang="5400000" scaled="0"/>
          <a:tileRect/>
        </a:gradFill>
        <a:ln>
          <a:solidFill>
            <a:srgbClr val="457184"/>
          </a:solid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Discover</a:t>
          </a:r>
        </a:p>
      </dsp:txBody>
      <dsp:txXfrm>
        <a:off x="1238623" y="3939131"/>
        <a:ext cx="1225982" cy="437516"/>
      </dsp:txXfrm>
    </dsp:sp>
    <dsp:sp modelId="{7DFDE678-6B1C-4BBC-A38E-46FB50420688}">
      <dsp:nvSpPr>
        <dsp:cNvPr id="0" name=""/>
        <dsp:cNvSpPr/>
      </dsp:nvSpPr>
      <dsp:spPr>
        <a:xfrm>
          <a:off x="1194113" y="325695"/>
          <a:ext cx="4489695" cy="4489695"/>
        </a:xfrm>
        <a:custGeom>
          <a:avLst/>
          <a:gdLst/>
          <a:ahLst/>
          <a:cxnLst/>
          <a:rect l="0" t="0" r="0" b="0"/>
          <a:pathLst>
            <a:path>
              <a:moveTo>
                <a:pt x="315764" y="3392879"/>
              </a:moveTo>
              <a:arcTo wR="2244847" hR="2244847" stAng="8954542" swAng="1110550"/>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 modelId="{E2536CDD-7DBF-4C6B-85BF-882FE6A71FDF}">
      <dsp:nvSpPr>
        <dsp:cNvPr id="0" name=""/>
        <dsp:cNvSpPr/>
      </dsp:nvSpPr>
      <dsp:spPr>
        <a:xfrm>
          <a:off x="557453" y="2328115"/>
          <a:ext cx="1273320" cy="484854"/>
        </a:xfrm>
        <a:prstGeom prst="roundRect">
          <a:avLst/>
        </a:prstGeom>
        <a:gradFill flip="none" rotWithShape="1">
          <a:gsLst>
            <a:gs pos="0">
              <a:schemeClr val="bg1"/>
            </a:gs>
            <a:gs pos="100000">
              <a:srgbClr val="99C9C7"/>
            </a:gs>
          </a:gsLst>
          <a:lin ang="5400000" scaled="0"/>
          <a:tileRect/>
        </a:gradFill>
        <a:ln>
          <a:solidFill>
            <a:srgbClr val="457184"/>
          </a:solid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Integrate</a:t>
          </a:r>
        </a:p>
      </dsp:txBody>
      <dsp:txXfrm>
        <a:off x="581122" y="2351784"/>
        <a:ext cx="1225982" cy="437516"/>
      </dsp:txXfrm>
    </dsp:sp>
    <dsp:sp modelId="{049616A8-A793-4C77-8E33-8F4622C118F7}">
      <dsp:nvSpPr>
        <dsp:cNvPr id="0" name=""/>
        <dsp:cNvSpPr/>
      </dsp:nvSpPr>
      <dsp:spPr>
        <a:xfrm>
          <a:off x="1194113" y="325695"/>
          <a:ext cx="4489695" cy="4489695"/>
        </a:xfrm>
        <a:custGeom>
          <a:avLst/>
          <a:gdLst/>
          <a:ahLst/>
          <a:cxnLst/>
          <a:rect l="0" t="0" r="0" b="0"/>
          <a:pathLst>
            <a:path>
              <a:moveTo>
                <a:pt x="51099" y="1768599"/>
              </a:moveTo>
              <a:arcTo wR="2244847" hR="2244847" stAng="11534908" swAng="1110550"/>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 modelId="{3204064E-86B9-4A1D-AC40-6B3607D41628}">
      <dsp:nvSpPr>
        <dsp:cNvPr id="0" name=""/>
        <dsp:cNvSpPr/>
      </dsp:nvSpPr>
      <dsp:spPr>
        <a:xfrm>
          <a:off x="1214954" y="740769"/>
          <a:ext cx="1273320" cy="484854"/>
        </a:xfrm>
        <a:prstGeom prst="roundRect">
          <a:avLst/>
        </a:prstGeom>
        <a:gradFill flip="none" rotWithShape="1">
          <a:gsLst>
            <a:gs pos="0">
              <a:schemeClr val="bg1"/>
            </a:gs>
            <a:gs pos="100000">
              <a:srgbClr val="99C9C7"/>
            </a:gs>
          </a:gsLst>
          <a:lin ang="5400000" scaled="0"/>
          <a:tileRect/>
        </a:gradFill>
        <a:ln>
          <a:solidFill>
            <a:srgbClr val="457184"/>
          </a:solid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Analyze</a:t>
          </a:r>
        </a:p>
      </dsp:txBody>
      <dsp:txXfrm>
        <a:off x="1238623" y="764438"/>
        <a:ext cx="1225982" cy="437516"/>
      </dsp:txXfrm>
    </dsp:sp>
    <dsp:sp modelId="{19FF4228-BCF6-4DBF-AEE0-CF82A986A726}">
      <dsp:nvSpPr>
        <dsp:cNvPr id="0" name=""/>
        <dsp:cNvSpPr/>
      </dsp:nvSpPr>
      <dsp:spPr>
        <a:xfrm>
          <a:off x="1194113" y="325695"/>
          <a:ext cx="4489695" cy="4489695"/>
        </a:xfrm>
        <a:custGeom>
          <a:avLst/>
          <a:gdLst/>
          <a:ahLst/>
          <a:cxnLst/>
          <a:rect l="0" t="0" r="0" b="0"/>
          <a:pathLst>
            <a:path>
              <a:moveTo>
                <a:pt x="1067425" y="333560"/>
              </a:moveTo>
              <a:arcTo wR="2244847" hR="2244847" stAng="14301925" swAng="683437"/>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charset="-128"/>
              </a:defRPr>
            </a:lvl1pPr>
          </a:lstStyle>
          <a:p>
            <a:pPr>
              <a:defRPr/>
            </a:pPr>
            <a:fld id="{2045E718-52F8-46F1-9B64-73D4F1AE305E}" type="datetime1">
              <a:rPr lang="en-US"/>
              <a:pPr>
                <a:defRPr/>
              </a:pPr>
              <a:t>11/14/12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charset="-128"/>
              </a:defRPr>
            </a:lvl1pPr>
          </a:lstStyle>
          <a:p>
            <a:pPr>
              <a:defRPr/>
            </a:pPr>
            <a:fld id="{CAD52665-6EC5-4E2C-ACE3-60B967BFE7A9}" type="slidenum">
              <a:rPr lang="en-US"/>
              <a:pPr>
                <a:defRPr/>
              </a:pPr>
              <a:t>‹#›</a:t>
            </a:fld>
            <a:endParaRPr lang="en-US"/>
          </a:p>
        </p:txBody>
      </p:sp>
    </p:spTree>
    <p:extLst>
      <p:ext uri="{BB962C8B-B14F-4D97-AF65-F5344CB8AC3E}">
        <p14:creationId xmlns:p14="http://schemas.microsoft.com/office/powerpoint/2010/main" val="3827804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ＭＳ Ｐゴシック" charset="-128"/>
              </a:defRPr>
            </a:lvl1pPr>
          </a:lstStyle>
          <a:p>
            <a:pPr>
              <a:defRPr/>
            </a:pPr>
            <a:fld id="{2B745D94-0C70-421F-8B33-F694434CC576}" type="datetime1">
              <a:rPr lang="en-US"/>
              <a:pPr>
                <a:defRPr/>
              </a:pPr>
              <a:t>11/14/12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ＭＳ Ｐゴシック" charset="-128"/>
              </a:defRPr>
            </a:lvl1pPr>
          </a:lstStyle>
          <a:p>
            <a:pPr>
              <a:defRPr/>
            </a:pPr>
            <a:fld id="{6B7716FE-5FF4-4939-A891-57F1539EB079}" type="slidenum">
              <a:rPr lang="en-US"/>
              <a:pPr>
                <a:defRPr/>
              </a:pPr>
              <a:t>‹#›</a:t>
            </a:fld>
            <a:endParaRPr lang="en-US"/>
          </a:p>
        </p:txBody>
      </p:sp>
    </p:spTree>
    <p:extLst>
      <p:ext uri="{BB962C8B-B14F-4D97-AF65-F5344CB8AC3E}">
        <p14:creationId xmlns:p14="http://schemas.microsoft.com/office/powerpoint/2010/main" val="164885142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324" name="Slide Number Placeholder 3"/>
          <p:cNvSpPr>
            <a:spLocks noGrp="1"/>
          </p:cNvSpPr>
          <p:nvPr>
            <p:ph type="sldNum" sz="quarter" idx="5"/>
          </p:nvPr>
        </p:nvSpPr>
        <p:spPr bwMode="auto">
          <a:ln>
            <a:miter lim="800000"/>
            <a:headEnd/>
            <a:tailEnd/>
          </a:ln>
        </p:spPr>
        <p:txBody>
          <a:bodyPr/>
          <a:lstStyle/>
          <a:p>
            <a:fld id="{06FBD28E-791F-204F-B869-AF18E596B831}" type="slidenum">
              <a:rPr lang="en-US"/>
              <a:pPr/>
              <a:t>0</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lnSpc>
                <a:spcPct val="80000"/>
              </a:lnSpc>
              <a:defRPr/>
            </a:pPr>
            <a:r>
              <a:rPr lang="en-US" sz="1200" dirty="0" smtClean="0"/>
              <a:t>A wildlife biologist for a small field office was the in-house GIS expert and provided support for all the staff’s GIS needs.  However, the data was stored on her own workstation.  When the biologist relocated to another office, no one understood how the data was stored or managed.</a:t>
            </a:r>
          </a:p>
          <a:p>
            <a:pPr eaLnBrk="1" hangingPunct="1">
              <a:lnSpc>
                <a:spcPct val="80000"/>
              </a:lnSpc>
              <a:buFont typeface="Wingdings" pitchFamily="2" charset="2"/>
              <a:buNone/>
              <a:defRPr/>
            </a:pPr>
            <a:endParaRPr lang="en-US" sz="800" dirty="0" smtClean="0"/>
          </a:p>
          <a:p>
            <a:pPr eaLnBrk="1" hangingPunct="1">
              <a:lnSpc>
                <a:spcPct val="80000"/>
              </a:lnSpc>
              <a:defRPr/>
            </a:pPr>
            <a:r>
              <a:rPr lang="en-US" sz="1200" dirty="0" smtClean="0"/>
              <a:t>The solution:</a:t>
            </a:r>
            <a:r>
              <a:rPr lang="en-US" sz="1200" baseline="0" dirty="0" smtClean="0"/>
              <a:t> </a:t>
            </a:r>
            <a:r>
              <a:rPr lang="en-US" sz="1200" dirty="0" smtClean="0"/>
              <a:t>A state office GIS specialist retrieved the</a:t>
            </a:r>
            <a:r>
              <a:rPr lang="en-US" sz="1200" baseline="0" dirty="0" smtClean="0"/>
              <a:t> </a:t>
            </a:r>
            <a:r>
              <a:rPr lang="en-US" sz="1200" dirty="0" smtClean="0"/>
              <a:t>workstation and sifted through files trying to salvage relevant data. </a:t>
            </a:r>
          </a:p>
          <a:p>
            <a:pPr eaLnBrk="1" hangingPunct="1">
              <a:lnSpc>
                <a:spcPct val="80000"/>
              </a:lnSpc>
              <a:defRPr/>
            </a:pPr>
            <a:endParaRPr lang="en-US" sz="800" dirty="0" smtClean="0"/>
          </a:p>
          <a:p>
            <a:pPr eaLnBrk="1" hangingPunct="1">
              <a:lnSpc>
                <a:spcPct val="80000"/>
              </a:lnSpc>
              <a:defRPr/>
            </a:pPr>
            <a:r>
              <a:rPr lang="en-US" sz="1200" dirty="0" smtClean="0"/>
              <a:t>The cost:  1 work month ($4,000) plus the</a:t>
            </a:r>
            <a:r>
              <a:rPr lang="en-US" sz="1200" baseline="0" dirty="0" smtClean="0"/>
              <a:t> </a:t>
            </a:r>
            <a:r>
              <a:rPr lang="en-US" sz="1200" dirty="0" smtClean="0"/>
              <a:t>value of data that was not recovered.</a:t>
            </a:r>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Consider</a:t>
            </a:r>
            <a:r>
              <a:rPr lang="en-US" sz="1200" baseline="0" dirty="0" smtClean="0"/>
              <a:t> that this </a:t>
            </a:r>
            <a:r>
              <a:rPr lang="en-US" sz="1200" dirty="0" smtClean="0"/>
              <a:t>situation could have been much worse because the data was not being backed up as it would have been if stored on a server.</a:t>
            </a:r>
          </a:p>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eaLnBrk="1" hangingPunct="1">
              <a:lnSpc>
                <a:spcPct val="80000"/>
              </a:lnSpc>
              <a:buClr>
                <a:schemeClr val="accent1">
                  <a:lumMod val="75000"/>
                </a:schemeClr>
              </a:buClr>
              <a:buSzPct val="95000"/>
              <a:defRPr/>
            </a:pPr>
            <a:r>
              <a:rPr lang="en-US" dirty="0" smtClean="0"/>
              <a:t>In preparation for a Resource Management Plan, an office discovered 14 duplicate GPS inventories of roads.  However, because none of the inventories had enough metadata, it was impossible to know which inventory was best or if any of the inventories actually met their requirements.</a:t>
            </a:r>
          </a:p>
          <a:p>
            <a:pPr eaLnBrk="1" hangingPunct="1">
              <a:lnSpc>
                <a:spcPct val="80000"/>
              </a:lnSpc>
              <a:buClr>
                <a:schemeClr val="accent1">
                  <a:lumMod val="75000"/>
                </a:schemeClr>
              </a:buClr>
              <a:buSzPct val="95000"/>
              <a:defRPr/>
            </a:pPr>
            <a:endParaRPr lang="en-US" dirty="0" smtClean="0"/>
          </a:p>
          <a:p>
            <a:pPr eaLnBrk="1" hangingPunct="1">
              <a:lnSpc>
                <a:spcPct val="80000"/>
              </a:lnSpc>
              <a:buClr>
                <a:schemeClr val="accent1">
                  <a:lumMod val="75000"/>
                </a:schemeClr>
              </a:buClr>
              <a:buSzPct val="95000"/>
              <a:defRPr/>
            </a:pPr>
            <a:r>
              <a:rPr lang="en-US" b="1" dirty="0" smtClean="0"/>
              <a:t>Solution:  </a:t>
            </a:r>
            <a:r>
              <a:rPr lang="en-US" dirty="0" smtClean="0"/>
              <a:t>Re-Inventory roads</a:t>
            </a:r>
          </a:p>
          <a:p>
            <a:pPr eaLnBrk="1" hangingPunct="1">
              <a:lnSpc>
                <a:spcPct val="80000"/>
              </a:lnSpc>
              <a:buClr>
                <a:schemeClr val="accent1">
                  <a:lumMod val="75000"/>
                </a:schemeClr>
              </a:buClr>
              <a:buSzPct val="95000"/>
              <a:defRPr/>
            </a:pPr>
            <a:endParaRPr lang="en-US" dirty="0" smtClean="0"/>
          </a:p>
          <a:p>
            <a:pPr eaLnBrk="1" hangingPunct="1">
              <a:lnSpc>
                <a:spcPct val="80000"/>
              </a:lnSpc>
              <a:buClr>
                <a:schemeClr val="accent1">
                  <a:lumMod val="75000"/>
                </a:schemeClr>
              </a:buClr>
              <a:buSzPct val="95000"/>
              <a:defRPr/>
            </a:pPr>
            <a:r>
              <a:rPr lang="en-US" b="1" dirty="0" smtClean="0"/>
              <a:t>Cost: </a:t>
            </a:r>
            <a:r>
              <a:rPr lang="en-US" dirty="0" smtClean="0"/>
              <a:t>Estimated 9 work months/inventory </a:t>
            </a:r>
          </a:p>
          <a:p>
            <a:pPr marL="109728" indent="0" eaLnBrk="1" hangingPunct="1">
              <a:lnSpc>
                <a:spcPct val="80000"/>
              </a:lnSpc>
              <a:buClr>
                <a:schemeClr val="accent1">
                  <a:lumMod val="75000"/>
                </a:schemeClr>
              </a:buClr>
              <a:buSzPct val="95000"/>
              <a:buNone/>
              <a:defRPr/>
            </a:pPr>
            <a:r>
              <a:rPr lang="en-US" dirty="0" smtClean="0"/>
              <a:t>        @$4,000/</a:t>
            </a:r>
            <a:r>
              <a:rPr lang="en-US" dirty="0" err="1" smtClean="0"/>
              <a:t>wm</a:t>
            </a:r>
            <a:r>
              <a:rPr lang="en-US" dirty="0" smtClean="0"/>
              <a:t> </a:t>
            </a:r>
          </a:p>
          <a:p>
            <a:pPr marL="109728" indent="0" eaLnBrk="1" hangingPunct="1">
              <a:lnSpc>
                <a:spcPct val="80000"/>
              </a:lnSpc>
              <a:buClr>
                <a:schemeClr val="accent1">
                  <a:lumMod val="75000"/>
                </a:schemeClr>
              </a:buClr>
              <a:buSzPct val="95000"/>
              <a:buNone/>
              <a:defRPr/>
            </a:pPr>
            <a:r>
              <a:rPr lang="en-US" dirty="0" smtClean="0"/>
              <a:t>        (14 inventories = $504,000)</a:t>
            </a:r>
          </a:p>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Clr>
                <a:srgbClr val="177F8A"/>
              </a:buClr>
              <a:buSzPct val="100000"/>
            </a:pPr>
            <a:r>
              <a:rPr lang="en-US" sz="2800" dirty="0" smtClean="0">
                <a:ea typeface="ＭＳ Ｐゴシック" pitchFamily="34" charset="-128"/>
              </a:rPr>
              <a:t>Manage your data for yourself: </a:t>
            </a:r>
          </a:p>
          <a:p>
            <a:pPr lvl="1">
              <a:buClr>
                <a:srgbClr val="177F8A"/>
              </a:buClr>
            </a:pPr>
            <a:r>
              <a:rPr lang="en-US" sz="2400" dirty="0" smtClean="0">
                <a:ea typeface="ＭＳ Ｐゴシック" pitchFamily="34" charset="-128"/>
              </a:rPr>
              <a:t>Keep yourself organized – be able to find your files (data inputs, analytic scripts, outputs at various stages of the analytic process, </a:t>
            </a:r>
            <a:r>
              <a:rPr lang="en-US" sz="2400" dirty="0" err="1" smtClean="0">
                <a:ea typeface="ＭＳ Ｐゴシック" pitchFamily="34" charset="-128"/>
              </a:rPr>
              <a:t>etc</a:t>
            </a:r>
            <a:r>
              <a:rPr lang="en-US" sz="2400" dirty="0" smtClean="0">
                <a:ea typeface="ＭＳ Ｐゴシック" pitchFamily="34" charset="-128"/>
              </a:rPr>
              <a:t>) </a:t>
            </a:r>
          </a:p>
          <a:p>
            <a:pPr lvl="1">
              <a:buClr>
                <a:srgbClr val="177F8A"/>
              </a:buClr>
            </a:pPr>
            <a:r>
              <a:rPr lang="en-US" sz="2400" dirty="0" smtClean="0">
                <a:ea typeface="ＭＳ Ｐゴシック" pitchFamily="34" charset="-128"/>
              </a:rPr>
              <a:t>Track your science processes for reproducibility – be able to match up your outputs with exact inputs and transformations that produced them</a:t>
            </a:r>
          </a:p>
          <a:p>
            <a:pPr lvl="1">
              <a:buClr>
                <a:srgbClr val="177F8A"/>
              </a:buClr>
            </a:pPr>
            <a:r>
              <a:rPr lang="en-US" sz="2400" dirty="0" smtClean="0">
                <a:ea typeface="ＭＳ Ｐゴシック" pitchFamily="34" charset="-128"/>
              </a:rPr>
              <a:t>Better control versions of data – identify easily versions that can be periodically purged</a:t>
            </a:r>
          </a:p>
          <a:p>
            <a:pPr lvl="1">
              <a:buClr>
                <a:srgbClr val="177F8A"/>
              </a:buClr>
            </a:pPr>
            <a:r>
              <a:rPr lang="en-US" sz="2400" dirty="0" smtClean="0">
                <a:ea typeface="ＭＳ Ｐゴシック" pitchFamily="34" charset="-128"/>
              </a:rPr>
              <a:t>Quality control your data more efficiently</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latin typeface="Calibri" pitchFamily="34" charset="0"/>
                <a:ea typeface="ＭＳ Ｐゴシック" pitchFamily="34" charset="-128"/>
              </a:rPr>
              <a:pPr eaLnBrk="1" hangingPunct="1"/>
              <a:t>13</a:t>
            </a:fld>
            <a:endParaRPr lang="en-US" smtClean="0">
              <a:latin typeface="Calibri"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Clr>
                <a:srgbClr val="177F8A"/>
              </a:buClr>
              <a:buSzPct val="100000"/>
            </a:pPr>
            <a:r>
              <a:rPr lang="en-US" sz="2800" dirty="0" smtClean="0">
                <a:ea typeface="ＭＳ Ｐゴシック" pitchFamily="34" charset="-128"/>
              </a:rPr>
              <a:t>Manage your data for yourself: </a:t>
            </a:r>
          </a:p>
          <a:p>
            <a:pPr lvl="1">
              <a:buClr>
                <a:srgbClr val="177F8A"/>
              </a:buClr>
            </a:pPr>
            <a:r>
              <a:rPr lang="en-US" sz="2400" dirty="0" smtClean="0">
                <a:ea typeface="ＭＳ Ｐゴシック" pitchFamily="34" charset="-128"/>
              </a:rPr>
              <a:t>Make backups to avoid data loss</a:t>
            </a:r>
          </a:p>
          <a:p>
            <a:pPr lvl="1">
              <a:buClr>
                <a:srgbClr val="177F8A"/>
              </a:buClr>
            </a:pPr>
            <a:r>
              <a:rPr lang="en-US" sz="2400" dirty="0" smtClean="0">
                <a:ea typeface="ＭＳ Ｐゴシック" pitchFamily="34" charset="-128"/>
              </a:rPr>
              <a:t>Format your data for re-use (by yourself or others)</a:t>
            </a:r>
          </a:p>
          <a:p>
            <a:pPr lvl="1">
              <a:buClr>
                <a:srgbClr val="177F8A"/>
              </a:buClr>
            </a:pPr>
            <a:r>
              <a:rPr lang="en-US" sz="2400" dirty="0" smtClean="0">
                <a:ea typeface="ＭＳ Ｐゴシック" pitchFamily="34" charset="-128"/>
              </a:rPr>
              <a:t>Be prepared: Document your data for your own recollection and re-use (by yourself or others) </a:t>
            </a:r>
          </a:p>
          <a:p>
            <a:pPr lvl="1">
              <a:buClr>
                <a:srgbClr val="177F8A"/>
              </a:buClr>
            </a:pPr>
            <a:r>
              <a:rPr lang="en-US" sz="2400" dirty="0" smtClean="0">
                <a:ea typeface="ＭＳ Ｐゴシック" pitchFamily="34" charset="-128"/>
              </a:rPr>
              <a:t>Prepare it to share it – gain credibility and recognition for your science efforts</a:t>
            </a:r>
            <a:endParaRPr lang="en-US" sz="2400" dirty="0">
              <a:ea typeface="ＭＳ Ｐゴシック" pitchFamily="34" charset="-128"/>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latin typeface="Calibri" pitchFamily="34" charset="0"/>
                <a:ea typeface="ＭＳ Ｐゴシック" pitchFamily="34" charset="-128"/>
              </a:rPr>
              <a:pPr eaLnBrk="1" hangingPunct="1"/>
              <a:t>14</a:t>
            </a:fld>
            <a:endParaRPr lang="en-US" smtClean="0">
              <a:latin typeface="Calibri"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Clr>
                <a:srgbClr val="177F8A"/>
              </a:buClr>
              <a:buSzPct val="100000"/>
            </a:pPr>
            <a:r>
              <a:rPr lang="en-US" dirty="0" smtClean="0">
                <a:ea typeface="ＭＳ Ｐゴシック" pitchFamily="34" charset="-128"/>
              </a:rPr>
              <a:t>Data is a valuable asset – it is expensive and time consuming to collect </a:t>
            </a:r>
          </a:p>
          <a:p>
            <a:pPr>
              <a:buClr>
                <a:srgbClr val="177F8A"/>
              </a:buClr>
            </a:pPr>
            <a:r>
              <a:rPr lang="en-US" dirty="0" smtClean="0">
                <a:ea typeface="ＭＳ Ｐゴシック" pitchFamily="34" charset="-128"/>
              </a:rPr>
              <a:t>Data should be managed to:</a:t>
            </a:r>
          </a:p>
          <a:p>
            <a:pPr lvl="1">
              <a:buClr>
                <a:srgbClr val="177F8A"/>
              </a:buClr>
            </a:pPr>
            <a:r>
              <a:rPr lang="en-US" dirty="0" smtClean="0">
                <a:ea typeface="ＭＳ Ｐゴシック" pitchFamily="34" charset="-128"/>
              </a:rPr>
              <a:t>maximize the effective use and value of data and information assets</a:t>
            </a:r>
          </a:p>
          <a:p>
            <a:pPr lvl="1">
              <a:buClr>
                <a:srgbClr val="177F8A"/>
              </a:buClr>
            </a:pPr>
            <a:r>
              <a:rPr lang="en-US" dirty="0" smtClean="0">
                <a:ea typeface="ＭＳ Ｐゴシック" pitchFamily="34" charset="-128"/>
              </a:rPr>
              <a:t>continually improve the quality including: data accuracy, integrity, integration, timeliness of data capture and presentation, relevance and usefulness</a:t>
            </a:r>
          </a:p>
          <a:p>
            <a:pPr lvl="1">
              <a:buClr>
                <a:srgbClr val="177F8A"/>
              </a:buClr>
            </a:pPr>
            <a:r>
              <a:rPr lang="en-US" dirty="0" smtClean="0">
                <a:ea typeface="ＭＳ Ｐゴシック" pitchFamily="34" charset="-128"/>
              </a:rPr>
              <a:t>ensure appropriate use of data and information</a:t>
            </a:r>
          </a:p>
          <a:p>
            <a:pPr lvl="1">
              <a:buClr>
                <a:srgbClr val="177F8A"/>
              </a:buClr>
            </a:pPr>
            <a:r>
              <a:rPr lang="en-US" dirty="0" smtClean="0">
                <a:ea typeface="ＭＳ Ｐゴシック" pitchFamily="34" charset="-128"/>
              </a:rPr>
              <a:t>facilitate data sharing</a:t>
            </a:r>
          </a:p>
          <a:p>
            <a:pPr lvl="1">
              <a:buClr>
                <a:srgbClr val="177F8A"/>
              </a:buClr>
            </a:pPr>
            <a:r>
              <a:rPr lang="en-US" dirty="0" smtClean="0">
                <a:ea typeface="ＭＳ Ｐゴシック" pitchFamily="34" charset="-128"/>
              </a:rPr>
              <a:t>ensure sustainability and accessibility in long term for re-use in science</a:t>
            </a:r>
          </a:p>
          <a:p>
            <a:endParaRPr lang="en-US" sz="1200" kern="1200" dirty="0" smtClean="0">
              <a:solidFill>
                <a:schemeClr val="tx1"/>
              </a:solidFill>
              <a:latin typeface="+mn-lt"/>
              <a:ea typeface="ＭＳ Ｐゴシック" charset="-128"/>
              <a:cs typeface="ＭＳ Ｐゴシック" charset="-128"/>
            </a:endParaRPr>
          </a:p>
          <a:p>
            <a:endParaRPr lang="en-US" sz="1200" kern="1200" dirty="0" smtClean="0">
              <a:solidFill>
                <a:schemeClr val="tx1"/>
              </a:solidFill>
              <a:latin typeface="+mn-lt"/>
              <a:ea typeface="ＭＳ Ｐゴシック" charset="-128"/>
              <a:cs typeface="ＭＳ Ｐゴシック" charset="-128"/>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latin typeface="Calibri" pitchFamily="34" charset="0"/>
                <a:ea typeface="ＭＳ Ｐゴシック" pitchFamily="34" charset="-128"/>
              </a:rPr>
              <a:pPr eaLnBrk="1" hangingPunct="1"/>
              <a:t>15</a:t>
            </a:fld>
            <a:endParaRPr lang="en-US" smtClean="0">
              <a:latin typeface="Calibri"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management</a:t>
            </a:r>
            <a:r>
              <a:rPr lang="en-US" baseline="0" dirty="0" smtClean="0"/>
              <a:t> and organization facilitate archiving, sharing and publishing data. These activities feed data re-use and reproducibility </a:t>
            </a:r>
            <a:r>
              <a:rPr lang="en-US" baseline="0" smtClean="0"/>
              <a:t>in science.</a:t>
            </a:r>
            <a:endParaRPr lang="en-US" dirty="0"/>
          </a:p>
        </p:txBody>
      </p:sp>
      <p:sp>
        <p:nvSpPr>
          <p:cNvPr id="4" name="Slide Number Placeholder 3"/>
          <p:cNvSpPr>
            <a:spLocks noGrp="1"/>
          </p:cNvSpPr>
          <p:nvPr>
            <p:ph type="sldNum" sz="quarter" idx="10"/>
          </p:nvPr>
        </p:nvSpPr>
        <p:spPr/>
        <p:txBody>
          <a:bodyPr/>
          <a:lstStyle/>
          <a:p>
            <a:pPr>
              <a:defRPr/>
            </a:pPr>
            <a:fld id="{6B7716FE-5FF4-4939-A891-57F1539EB079}" type="slidenum">
              <a:rPr lang="en-US" smtClean="0"/>
              <a:pPr>
                <a:defRPr/>
              </a:pPr>
              <a:t>16</a:t>
            </a:fld>
            <a:endParaRPr lang="en-US"/>
          </a:p>
        </p:txBody>
      </p:sp>
    </p:spTree>
    <p:extLst>
      <p:ext uri="{BB962C8B-B14F-4D97-AF65-F5344CB8AC3E}">
        <p14:creationId xmlns:p14="http://schemas.microsoft.com/office/powerpoint/2010/main" val="4024808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u="none" dirty="0" smtClean="0">
                <a:solidFill>
                  <a:schemeClr val="accent1"/>
                </a:solidFill>
                <a:ea typeface="ＭＳ Ｐゴシック" pitchFamily="34" charset="-128"/>
              </a:rPr>
              <a:t>By</a:t>
            </a:r>
            <a:r>
              <a:rPr lang="en-US" u="none" baseline="0" dirty="0" smtClean="0">
                <a:solidFill>
                  <a:schemeClr val="accent1"/>
                </a:solidFill>
                <a:ea typeface="ＭＳ Ｐゴシック" pitchFamily="34" charset="-128"/>
              </a:rPr>
              <a:t> re-using data collected from a variety of sources – </a:t>
            </a:r>
            <a:r>
              <a:rPr lang="en-US" u="none" baseline="0" dirty="0" err="1" smtClean="0">
                <a:solidFill>
                  <a:schemeClr val="accent1"/>
                </a:solidFill>
                <a:ea typeface="ＭＳ Ｐゴシック" pitchFamily="34" charset="-128"/>
              </a:rPr>
              <a:t>eBird</a:t>
            </a:r>
            <a:r>
              <a:rPr lang="en-US" u="none" baseline="0" dirty="0" smtClean="0">
                <a:solidFill>
                  <a:schemeClr val="accent1"/>
                </a:solidFill>
                <a:ea typeface="ＭＳ Ｐゴシック" pitchFamily="34" charset="-128"/>
              </a:rPr>
              <a:t> database, land cover data, meteorology, and remotely sensed -- this project was able to compile and process the data using </a:t>
            </a:r>
            <a:r>
              <a:rPr lang="en-US" u="none" baseline="0" dirty="0" err="1" smtClean="0">
                <a:solidFill>
                  <a:schemeClr val="accent1"/>
                </a:solidFill>
                <a:ea typeface="ＭＳ Ｐゴシック" pitchFamily="34" charset="-128"/>
              </a:rPr>
              <a:t>supercomputering</a:t>
            </a:r>
            <a:r>
              <a:rPr lang="en-US" u="none" baseline="0" dirty="0" smtClean="0">
                <a:solidFill>
                  <a:schemeClr val="accent1"/>
                </a:solidFill>
                <a:ea typeface="ＭＳ Ｐゴシック" pitchFamily="34" charset="-128"/>
              </a:rPr>
              <a:t> to determine bird migration routes for particular species. </a:t>
            </a:r>
            <a:endParaRPr lang="en-US" u="none" dirty="0" smtClean="0">
              <a:solidFill>
                <a:schemeClr val="accent1"/>
              </a:solidFill>
              <a:ea typeface="ＭＳ Ｐゴシック" pitchFamily="34" charset="-128"/>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latin typeface="Calibri" pitchFamily="34" charset="0"/>
                <a:ea typeface="ＭＳ Ｐゴシック" pitchFamily="34" charset="-128"/>
              </a:rPr>
              <a:pPr eaLnBrk="1" hangingPunct="1"/>
              <a:t>17</a:t>
            </a:fld>
            <a:endParaRPr lang="en-US" smtClean="0">
              <a:latin typeface="Calibri"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u="sng" dirty="0" smtClean="0">
              <a:solidFill>
                <a:schemeClr val="accent1"/>
              </a:solidFill>
              <a:ea typeface="ＭＳ Ｐゴシック" pitchFamily="34" charset="-128"/>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latin typeface="Calibri" pitchFamily="34" charset="0"/>
                <a:ea typeface="ＭＳ Ｐゴシック" pitchFamily="34" charset="-128"/>
              </a:rPr>
              <a:pPr eaLnBrk="1" hangingPunct="1"/>
              <a:t>18</a:t>
            </a:fld>
            <a:endParaRPr lang="en-US" smtClean="0">
              <a:latin typeface="Calibri"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an abundance of data and metadata (if it</a:t>
            </a:r>
            <a:r>
              <a:rPr lang="en-US" baseline="0" dirty="0" smtClean="0"/>
              <a:t> is done) end up in filing cabinets, on discarded hard drives, in hard-copy journals on the library shelves -- or on the web, but many are subscription only journals.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6B7716FE-5FF4-4939-A891-57F1539EB079}" type="slidenum">
              <a:rPr lang="en-US" smtClean="0"/>
              <a:pPr>
                <a:defRPr/>
              </a:pPr>
              <a:t>19</a:t>
            </a:fld>
            <a:endParaRPr lang="en-US"/>
          </a:p>
        </p:txBody>
      </p:sp>
    </p:spTree>
    <p:extLst>
      <p:ext uri="{BB962C8B-B14F-4D97-AF65-F5344CB8AC3E}">
        <p14:creationId xmlns:p14="http://schemas.microsoft.com/office/powerpoint/2010/main" val="2408580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should be properly</a:t>
            </a:r>
            <a:r>
              <a:rPr lang="en-US" baseline="0" dirty="0" smtClean="0"/>
              <a:t> managed and eventually be placed where they are accessible, understandable, and re-usable. </a:t>
            </a:r>
            <a:endParaRPr lang="en-US" dirty="0"/>
          </a:p>
        </p:txBody>
      </p:sp>
      <p:sp>
        <p:nvSpPr>
          <p:cNvPr id="4" name="Slide Number Placeholder 3"/>
          <p:cNvSpPr>
            <a:spLocks noGrp="1"/>
          </p:cNvSpPr>
          <p:nvPr>
            <p:ph type="sldNum" sz="quarter" idx="10"/>
          </p:nvPr>
        </p:nvSpPr>
        <p:spPr/>
        <p:txBody>
          <a:bodyPr/>
          <a:lstStyle/>
          <a:p>
            <a:pPr>
              <a:defRPr/>
            </a:pPr>
            <a:fld id="{6B7716FE-5FF4-4939-A891-57F1539EB079}" type="slidenum">
              <a:rPr lang="en-US" smtClean="0"/>
              <a:pPr>
                <a:defRPr/>
              </a:pPr>
              <a:t>20</a:t>
            </a:fld>
            <a:endParaRPr lang="en-US"/>
          </a:p>
        </p:txBody>
      </p:sp>
    </p:spTree>
    <p:extLst>
      <p:ext uri="{BB962C8B-B14F-4D97-AF65-F5344CB8AC3E}">
        <p14:creationId xmlns:p14="http://schemas.microsoft.com/office/powerpoint/2010/main" val="2298645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ＭＳ Ｐゴシック" charset="-128"/>
                <a:cs typeface="ＭＳ Ｐゴシック" charset="-128"/>
              </a:rPr>
              <a:t>The topics covered in this module will answer the questions:</a:t>
            </a:r>
            <a:r>
              <a:rPr lang="en-US" sz="1200" kern="1200" baseline="0" dirty="0" smtClean="0">
                <a:solidFill>
                  <a:schemeClr val="tx1"/>
                </a:solidFill>
                <a:latin typeface="+mn-lt"/>
                <a:ea typeface="ＭＳ Ｐゴシック" charset="-128"/>
                <a:cs typeface="ＭＳ Ｐゴシック" charset="-128"/>
              </a:rPr>
              <a:t> </a:t>
            </a:r>
          </a:p>
          <a:p>
            <a:pPr eaLnBrk="1" hangingPunct="1">
              <a:spcBef>
                <a:spcPct val="0"/>
              </a:spcBef>
            </a:pPr>
            <a:endParaRPr lang="en-US" dirty="0" smtClean="0"/>
          </a:p>
          <a:p>
            <a:pPr eaLnBrk="1" hangingPunct="1">
              <a:spcBef>
                <a:spcPct val="0"/>
              </a:spcBef>
            </a:pPr>
            <a:endParaRPr lang="en-US" u="sng" dirty="0" smtClean="0">
              <a:solidFill>
                <a:schemeClr val="accent1"/>
              </a:solidFill>
              <a:ea typeface="ＭＳ Ｐゴシック" pitchFamily="34" charset="-128"/>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latin typeface="Calibri" pitchFamily="34" charset="0"/>
                <a:ea typeface="ＭＳ Ｐゴシック" pitchFamily="34" charset="-128"/>
              </a:rPr>
              <a:pPr eaLnBrk="1" hangingPunct="1"/>
              <a:t>1</a:t>
            </a:fld>
            <a:endParaRPr lang="en-US" smtClean="0">
              <a:latin typeface="Calibri"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marL="109728" indent="0" eaLnBrk="1" hangingPunct="1">
              <a:lnSpc>
                <a:spcPct val="80000"/>
              </a:lnSpc>
              <a:buClr>
                <a:schemeClr val="accent1">
                  <a:lumMod val="75000"/>
                </a:schemeClr>
              </a:buClr>
              <a:buSzPct val="95000"/>
              <a:buNone/>
              <a:defRPr/>
            </a:pPr>
            <a:r>
              <a:rPr lang="en-US" dirty="0" smtClean="0"/>
              <a:t>Well-managed,</a:t>
            </a:r>
            <a:r>
              <a:rPr lang="en-US" baseline="0" dirty="0" smtClean="0"/>
              <a:t> publically accessible data is important for a variety of reasons. </a:t>
            </a:r>
          </a:p>
          <a:p>
            <a:pPr marL="109728" indent="0" eaLnBrk="1" hangingPunct="1">
              <a:lnSpc>
                <a:spcPct val="80000"/>
              </a:lnSpc>
              <a:buClr>
                <a:schemeClr val="accent1">
                  <a:lumMod val="75000"/>
                </a:schemeClr>
              </a:buClr>
              <a:buSzPct val="95000"/>
              <a:buNone/>
              <a:defRPr/>
            </a:pPr>
            <a:r>
              <a:rPr lang="en-US" dirty="0" smtClean="0"/>
              <a:t>Here are a few (from the UK Data Archive):</a:t>
            </a:r>
          </a:p>
          <a:p>
            <a:pPr marL="109728" indent="0" eaLnBrk="1" hangingPunct="1">
              <a:lnSpc>
                <a:spcPct val="80000"/>
              </a:lnSpc>
              <a:buClr>
                <a:schemeClr val="accent1">
                  <a:lumMod val="75000"/>
                </a:schemeClr>
              </a:buClr>
              <a:buSzPct val="95000"/>
              <a:buNone/>
              <a:defRPr/>
            </a:pPr>
            <a:endParaRPr lang="en-US" dirty="0" smtClean="0"/>
          </a:p>
          <a:p>
            <a:pPr eaLnBrk="1" hangingPunct="1">
              <a:lnSpc>
                <a:spcPct val="80000"/>
              </a:lnSpc>
              <a:buClr>
                <a:schemeClr val="accent1">
                  <a:lumMod val="75000"/>
                </a:schemeClr>
              </a:buClr>
              <a:buSzPct val="95000"/>
              <a:defRPr/>
            </a:pPr>
            <a:r>
              <a:rPr lang="en-US" dirty="0" smtClean="0"/>
              <a:t>Increases the impact and visibility of research </a:t>
            </a:r>
          </a:p>
          <a:p>
            <a:pPr eaLnBrk="1" hangingPunct="1">
              <a:lnSpc>
                <a:spcPct val="80000"/>
              </a:lnSpc>
              <a:buClr>
                <a:schemeClr val="accent1">
                  <a:lumMod val="75000"/>
                </a:schemeClr>
              </a:buClr>
              <a:buSzPct val="95000"/>
              <a:defRPr/>
            </a:pPr>
            <a:r>
              <a:rPr lang="en-US" dirty="0" smtClean="0"/>
              <a:t>Promotes innovation and potential new data uses</a:t>
            </a:r>
          </a:p>
          <a:p>
            <a:pPr eaLnBrk="1" hangingPunct="1">
              <a:lnSpc>
                <a:spcPct val="80000"/>
              </a:lnSpc>
              <a:buClr>
                <a:schemeClr val="accent1">
                  <a:lumMod val="75000"/>
                </a:schemeClr>
              </a:buClr>
              <a:buSzPct val="95000"/>
              <a:defRPr/>
            </a:pPr>
            <a:r>
              <a:rPr lang="en-US" dirty="0" smtClean="0"/>
              <a:t>Leads to new collaborations between data users and creators</a:t>
            </a:r>
          </a:p>
          <a:p>
            <a:pPr eaLnBrk="1" hangingPunct="1">
              <a:lnSpc>
                <a:spcPct val="80000"/>
              </a:lnSpc>
              <a:buClr>
                <a:schemeClr val="accent1">
                  <a:lumMod val="75000"/>
                </a:schemeClr>
              </a:buClr>
              <a:buSzPct val="95000"/>
              <a:defRPr/>
            </a:pPr>
            <a:r>
              <a:rPr lang="en-US" dirty="0" smtClean="0"/>
              <a:t>Maximizes transparency and accountability</a:t>
            </a:r>
          </a:p>
          <a:p>
            <a:pPr eaLnBrk="1" hangingPunct="1">
              <a:lnSpc>
                <a:spcPct val="80000"/>
              </a:lnSpc>
              <a:buClr>
                <a:schemeClr val="accent1">
                  <a:lumMod val="75000"/>
                </a:schemeClr>
              </a:buClr>
              <a:buSzPct val="95000"/>
              <a:defRPr/>
            </a:pPr>
            <a:r>
              <a:rPr lang="en-US" dirty="0" smtClean="0"/>
              <a:t>Enables scrutiny of research findings</a:t>
            </a:r>
          </a:p>
          <a:p>
            <a:pPr eaLnBrk="1" hangingPunct="1">
              <a:lnSpc>
                <a:spcPct val="80000"/>
              </a:lnSpc>
              <a:buClr>
                <a:schemeClr val="accent1">
                  <a:lumMod val="75000"/>
                </a:schemeClr>
              </a:buClr>
              <a:buSzPct val="95000"/>
              <a:defRPr/>
            </a:pPr>
            <a:r>
              <a:rPr lang="en-US" dirty="0" smtClean="0"/>
              <a:t>Encourages improvement and validation of research methods</a:t>
            </a:r>
          </a:p>
          <a:p>
            <a:pPr eaLnBrk="1" hangingPunct="1">
              <a:lnSpc>
                <a:spcPct val="80000"/>
              </a:lnSpc>
              <a:buClr>
                <a:schemeClr val="accent1">
                  <a:lumMod val="75000"/>
                </a:schemeClr>
              </a:buClr>
              <a:buSzPct val="95000"/>
              <a:defRPr/>
            </a:pPr>
            <a:r>
              <a:rPr lang="en-US" dirty="0" smtClean="0"/>
              <a:t>Reduces cost of duplicating data collection</a:t>
            </a:r>
          </a:p>
          <a:p>
            <a:pPr eaLnBrk="1" hangingPunct="1">
              <a:lnSpc>
                <a:spcPct val="80000"/>
              </a:lnSpc>
              <a:buClr>
                <a:schemeClr val="accent1">
                  <a:lumMod val="75000"/>
                </a:schemeClr>
              </a:buClr>
              <a:buSzPct val="95000"/>
              <a:defRPr/>
            </a:pPr>
            <a:r>
              <a:rPr lang="en-US" dirty="0" smtClean="0"/>
              <a:t>Provides important resources for education and training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 data lifecycle illustrates stages</a:t>
            </a:r>
            <a:r>
              <a:rPr lang="en-US" baseline="0" dirty="0" smtClean="0"/>
              <a:t> thru which well-managed data passes from the inception of a research project to its conclusion. In the reality of science research, the stages do not always follow a continuous circle. </a:t>
            </a:r>
            <a:endParaRPr 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latin typeface="Calibri" pitchFamily="34" charset="0"/>
                <a:ea typeface="ＭＳ Ｐゴシック" pitchFamily="34" charset="-128"/>
              </a:rPr>
              <a:pPr eaLnBrk="1" hangingPunct="1"/>
              <a:t>23</a:t>
            </a:fld>
            <a:endParaRPr lang="en-US" smtClean="0">
              <a:latin typeface="Calibri"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smtClean="0">
                <a:ea typeface="ＭＳ Ｐゴシック" pitchFamily="34" charset="-128"/>
              </a:rPr>
              <a:t>For each stage of</a:t>
            </a:r>
            <a:r>
              <a:rPr lang="en-US" sz="1200" baseline="0" dirty="0" smtClean="0">
                <a:ea typeface="ＭＳ Ｐゴシック" pitchFamily="34" charset="-128"/>
              </a:rPr>
              <a:t> the data lifecycle</a:t>
            </a:r>
            <a:r>
              <a:rPr lang="en-US" sz="1200" dirty="0" smtClean="0">
                <a:ea typeface="ＭＳ Ｐゴシック" pitchFamily="34" charset="-128"/>
              </a:rPr>
              <a:t>…there are best practices…..and….tools to help! </a:t>
            </a:r>
          </a:p>
          <a:p>
            <a:pPr>
              <a:buFont typeface="Arial" pitchFamily="34" charset="0"/>
              <a:buChar char="•"/>
            </a:pPr>
            <a:endParaRPr lang="en-US" dirty="0" smtClean="0">
              <a:ea typeface="ＭＳ Ｐゴシック" pitchFamily="34" charset="-128"/>
            </a:endParaRPr>
          </a:p>
          <a:p>
            <a:pPr>
              <a:buFont typeface="Arial" pitchFamily="34" charset="0"/>
              <a:buChar char="•"/>
            </a:pPr>
            <a:r>
              <a:rPr lang="en-US" dirty="0" smtClean="0">
                <a:ea typeface="ＭＳ Ｐゴシック" pitchFamily="34" charset="-128"/>
              </a:rPr>
              <a:t>The following data management lessons will illustrate in detail each stage of the data lifecycle </a:t>
            </a:r>
          </a:p>
          <a:p>
            <a:pPr>
              <a:buFont typeface="Arial" pitchFamily="34" charset="0"/>
              <a:buChar char="•"/>
            </a:pPr>
            <a:endParaRPr lang="en-US" sz="1200" dirty="0" smtClean="0">
              <a:ea typeface="ＭＳ Ｐゴシック" pitchFamily="34" charset="-128"/>
            </a:endParaRPr>
          </a:p>
          <a:p>
            <a:pPr>
              <a:buFont typeface="Arial" pitchFamily="34" charset="0"/>
              <a:buChar char="•"/>
            </a:pPr>
            <a:r>
              <a:rPr lang="en-US" dirty="0" smtClean="0">
                <a:ea typeface="ＭＳ Ｐゴシック" pitchFamily="34" charset="-128"/>
              </a:rPr>
              <a:t>Your well-managed and accessible data can contribute to science in ways you may not even imagine today! </a:t>
            </a:r>
            <a:endParaRPr lang="en-US" sz="1200" dirty="0" smtClean="0">
              <a:ea typeface="ＭＳ Ｐゴシック" pitchFamily="34" charset="-128"/>
            </a:endParaRPr>
          </a:p>
          <a:p>
            <a:pPr eaLnBrk="1" hangingPunct="1">
              <a:spcBef>
                <a:spcPct val="0"/>
              </a:spcBef>
            </a:pPr>
            <a:endParaRPr lang="en-US" u="sng" dirty="0" smtClean="0">
              <a:solidFill>
                <a:schemeClr val="accent1"/>
              </a:solidFill>
              <a:ea typeface="ＭＳ Ｐゴシック" pitchFamily="34" charset="-128"/>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latin typeface="Calibri" pitchFamily="34" charset="0"/>
                <a:ea typeface="ＭＳ Ｐゴシック" pitchFamily="34" charset="-128"/>
              </a:rPr>
              <a:pPr eaLnBrk="1" hangingPunct="1"/>
              <a:t>24</a:t>
            </a:fld>
            <a:endParaRPr lang="en-US" smtClean="0">
              <a:latin typeface="Calibri"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smtClean="0">
                <a:ea typeface="ＭＳ Ｐゴシック" pitchFamily="34" charset="-128"/>
              </a:rPr>
              <a:t>The data deluge </a:t>
            </a:r>
            <a:r>
              <a:rPr lang="en-US" dirty="0" smtClean="0">
                <a:ea typeface="ＭＳ Ｐゴシック" pitchFamily="34" charset="-128"/>
              </a:rPr>
              <a:t>has created a surge of information that needs to be well-managed and made accessible.</a:t>
            </a:r>
          </a:p>
          <a:p>
            <a:pPr marL="109728" indent="0">
              <a:buNone/>
            </a:pPr>
            <a:endParaRPr lang="en-US" dirty="0" smtClean="0">
              <a:ea typeface="ＭＳ Ｐゴシック" pitchFamily="34" charset="-128"/>
            </a:endParaRPr>
          </a:p>
          <a:p>
            <a:pPr>
              <a:buFont typeface="Arial" pitchFamily="34" charset="0"/>
              <a:buChar char="•"/>
            </a:pPr>
            <a:r>
              <a:rPr lang="en-US" dirty="0" smtClean="0">
                <a:ea typeface="ＭＳ Ｐゴシック" pitchFamily="34" charset="-128"/>
              </a:rPr>
              <a:t>The cost of not doing data management is very high. </a:t>
            </a:r>
          </a:p>
          <a:p>
            <a:pPr marL="109728" indent="0">
              <a:buNone/>
            </a:pPr>
            <a:endParaRPr lang="en-US" dirty="0" smtClean="0">
              <a:ea typeface="ＭＳ Ｐゴシック" pitchFamily="34" charset="-128"/>
            </a:endParaRPr>
          </a:p>
          <a:p>
            <a:pPr>
              <a:buFont typeface="Arial" pitchFamily="34" charset="0"/>
              <a:buChar char="•"/>
            </a:pPr>
            <a:r>
              <a:rPr lang="en-US" dirty="0" smtClean="0">
                <a:ea typeface="ＭＳ Ｐゴシック" pitchFamily="34" charset="-128"/>
              </a:rPr>
              <a:t>Be cognizant of best practices and tools associated with the data lifecycle to manage your data well. </a:t>
            </a:r>
          </a:p>
          <a:p>
            <a:pPr>
              <a:buFont typeface="Arial" pitchFamily="34" charset="0"/>
              <a:buChar char="•"/>
            </a:pPr>
            <a:endParaRPr lang="en-US" sz="1200" dirty="0" smtClean="0">
              <a:ea typeface="ＭＳ Ｐゴシック" pitchFamily="34" charset="-128"/>
            </a:endParaRPr>
          </a:p>
          <a:p>
            <a:pPr>
              <a:buFont typeface="Arial" pitchFamily="34" charset="0"/>
              <a:buChar char="•"/>
            </a:pPr>
            <a:r>
              <a:rPr lang="en-US" dirty="0" smtClean="0">
                <a:ea typeface="ＭＳ Ｐゴシック" pitchFamily="34" charset="-128"/>
              </a:rPr>
              <a:t>Many benefits are associated with the act of managing data, including the ability to find, access, understand, integrate and re-use data.</a:t>
            </a:r>
            <a:endParaRPr lang="en-US" sz="1200" dirty="0" smtClean="0">
              <a:ea typeface="ＭＳ Ｐゴシック" pitchFamily="34" charset="-128"/>
            </a:endParaRPr>
          </a:p>
          <a:p>
            <a:pPr eaLnBrk="1" hangingPunct="1">
              <a:spcBef>
                <a:spcPct val="0"/>
              </a:spcBef>
            </a:pPr>
            <a:endParaRPr lang="en-US" u="sng" dirty="0" smtClean="0">
              <a:solidFill>
                <a:schemeClr val="accent1"/>
              </a:solidFill>
              <a:ea typeface="ＭＳ Ｐゴシック" pitchFamily="34" charset="-128"/>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latin typeface="Calibri" pitchFamily="34" charset="0"/>
                <a:ea typeface="ＭＳ Ｐゴシック" pitchFamily="34" charset="-128"/>
              </a:rPr>
              <a:pPr eaLnBrk="1" hangingPunct="1"/>
              <a:t>25</a:t>
            </a:fld>
            <a:endParaRPr lang="en-US" smtClean="0">
              <a:latin typeface="Calibri"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smtClean="0">
                <a:ea typeface="ＭＳ Ｐゴシック" pitchFamily="34" charset="-128"/>
              </a:rPr>
              <a:t>For each stage of</a:t>
            </a:r>
            <a:r>
              <a:rPr lang="en-US" sz="1200" baseline="0" dirty="0" smtClean="0">
                <a:ea typeface="ＭＳ Ｐゴシック" pitchFamily="34" charset="-128"/>
              </a:rPr>
              <a:t> the data lifecycle</a:t>
            </a:r>
            <a:r>
              <a:rPr lang="en-US" sz="1200" dirty="0" smtClean="0">
                <a:ea typeface="ＭＳ Ｐゴシック" pitchFamily="34" charset="-128"/>
              </a:rPr>
              <a:t>…there are best practices…..and….tools to help! </a:t>
            </a:r>
          </a:p>
          <a:p>
            <a:pPr>
              <a:buFont typeface="Arial" pitchFamily="34" charset="0"/>
              <a:buChar char="•"/>
            </a:pPr>
            <a:endParaRPr lang="en-US" dirty="0" smtClean="0">
              <a:ea typeface="ＭＳ Ｐゴシック" pitchFamily="34" charset="-128"/>
            </a:endParaRPr>
          </a:p>
          <a:p>
            <a:pPr>
              <a:buFont typeface="Arial" pitchFamily="34" charset="0"/>
              <a:buChar char="•"/>
            </a:pPr>
            <a:r>
              <a:rPr lang="en-US" dirty="0" smtClean="0">
                <a:ea typeface="ＭＳ Ｐゴシック" pitchFamily="34" charset="-128"/>
              </a:rPr>
              <a:t>The following data management lessons will illustrate in detail each stage of the data lifecycle </a:t>
            </a:r>
          </a:p>
          <a:p>
            <a:pPr>
              <a:buFont typeface="Arial" pitchFamily="34" charset="0"/>
              <a:buChar char="•"/>
            </a:pPr>
            <a:endParaRPr lang="en-US" sz="1200" dirty="0" smtClean="0">
              <a:ea typeface="ＭＳ Ｐゴシック" pitchFamily="34" charset="-128"/>
            </a:endParaRPr>
          </a:p>
          <a:p>
            <a:pPr>
              <a:buFont typeface="Arial" pitchFamily="34" charset="0"/>
              <a:buChar char="•"/>
            </a:pPr>
            <a:r>
              <a:rPr lang="en-US" dirty="0" smtClean="0">
                <a:ea typeface="ＭＳ Ｐゴシック" pitchFamily="34" charset="-128"/>
              </a:rPr>
              <a:t>Your well-managed and accessible data can contribute to science in ways you may not even imagine today! </a:t>
            </a:r>
            <a:endParaRPr lang="en-US" sz="1200" dirty="0" smtClean="0">
              <a:ea typeface="ＭＳ Ｐゴシック" pitchFamily="34" charset="-128"/>
            </a:endParaRPr>
          </a:p>
          <a:p>
            <a:pPr eaLnBrk="1" hangingPunct="1">
              <a:spcBef>
                <a:spcPct val="0"/>
              </a:spcBef>
            </a:pPr>
            <a:endParaRPr lang="en-US" u="sng" dirty="0" smtClean="0">
              <a:solidFill>
                <a:schemeClr val="accent1"/>
              </a:solidFill>
              <a:ea typeface="ＭＳ Ｐゴシック" pitchFamily="34" charset="-128"/>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latin typeface="Calibri" pitchFamily="34" charset="0"/>
                <a:ea typeface="ＭＳ Ｐゴシック" pitchFamily="34" charset="-128"/>
              </a:rPr>
              <a:pPr eaLnBrk="1" hangingPunct="1"/>
              <a:t>26</a:t>
            </a:fld>
            <a:endParaRPr lang="en-US" smtClean="0">
              <a:latin typeface="Calibri"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u="sng" dirty="0" smtClean="0">
              <a:solidFill>
                <a:schemeClr val="accent1"/>
              </a:solidFill>
              <a:ea typeface="ＭＳ Ｐゴシック" pitchFamily="34" charset="-128"/>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latin typeface="Calibri" pitchFamily="34" charset="0"/>
                <a:ea typeface="ＭＳ Ｐゴシック" pitchFamily="34" charset="-128"/>
              </a:rPr>
              <a:pPr eaLnBrk="1" hangingPunct="1"/>
              <a:t>27</a:t>
            </a:fld>
            <a:endParaRPr lang="en-US" smtClean="0">
              <a:latin typeface="Calibri"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200" kern="1200" dirty="0" smtClean="0">
              <a:solidFill>
                <a:schemeClr val="tx1"/>
              </a:solidFill>
              <a:latin typeface="+mn-lt"/>
              <a:ea typeface="ＭＳ Ｐゴシック" charset="-128"/>
              <a:cs typeface="ＭＳ Ｐゴシック" charset="-128"/>
            </a:endParaRPr>
          </a:p>
          <a:p>
            <a:endParaRPr lang="en-US" sz="1200" kern="1200" dirty="0" smtClean="0">
              <a:solidFill>
                <a:schemeClr val="tx1"/>
              </a:solidFill>
              <a:latin typeface="+mn-lt"/>
              <a:ea typeface="ＭＳ Ｐゴシック" charset="-128"/>
              <a:cs typeface="ＭＳ Ｐゴシック" charset="-128"/>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latin typeface="Calibri" pitchFamily="34" charset="0"/>
                <a:ea typeface="ＭＳ Ｐゴシック" pitchFamily="34" charset="-128"/>
              </a:rPr>
              <a:pPr eaLnBrk="1" hangingPunct="1"/>
              <a:t>2</a:t>
            </a:fld>
            <a:endParaRPr lang="en-US" smtClean="0">
              <a:latin typeface="Calibri"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200" kern="1200" dirty="0" smtClean="0">
              <a:solidFill>
                <a:schemeClr val="tx1"/>
              </a:solidFill>
              <a:latin typeface="+mn-lt"/>
              <a:ea typeface="ＭＳ Ｐゴシック" charset="-128"/>
              <a:cs typeface="ＭＳ Ｐゴシック" charset="-128"/>
            </a:endParaRPr>
          </a:p>
          <a:p>
            <a:endParaRPr lang="en-US" sz="1200" kern="1200" dirty="0" smtClean="0">
              <a:solidFill>
                <a:schemeClr val="tx1"/>
              </a:solidFill>
              <a:latin typeface="+mn-lt"/>
              <a:ea typeface="ＭＳ Ｐゴシック" charset="-128"/>
              <a:cs typeface="ＭＳ Ｐゴシック" charset="-128"/>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latin typeface="Calibri" pitchFamily="34" charset="0"/>
                <a:ea typeface="ＭＳ Ｐゴシック" pitchFamily="34" charset="-128"/>
              </a:rPr>
              <a:pPr eaLnBrk="1" hangingPunct="1"/>
              <a:t>3</a:t>
            </a:fld>
            <a:endParaRPr lang="en-US" smtClean="0">
              <a:latin typeface="Calibri"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4294967295"/>
          </p:nvPr>
        </p:nvSpPr>
        <p:spPr bwMode="auto">
          <a:xfrm>
            <a:off x="3886410" y="8686643"/>
            <a:ext cx="2971591" cy="4573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47" tIns="44774" rIns="89547" bIns="44774"/>
          <a:lstStyle>
            <a:lvl1pPr defTabSz="913392">
              <a:defRPr sz="4000">
                <a:solidFill>
                  <a:schemeClr val="tx1"/>
                </a:solidFill>
                <a:latin typeface="Arial" charset="0"/>
                <a:ea typeface="ＭＳ Ｐゴシック" charset="0"/>
                <a:cs typeface="ＭＳ Ｐゴシック" charset="0"/>
              </a:defRPr>
            </a:lvl1pPr>
            <a:lvl2pPr marL="734480" indent="-282492" defTabSz="913392">
              <a:defRPr sz="4000">
                <a:solidFill>
                  <a:schemeClr val="tx1"/>
                </a:solidFill>
                <a:latin typeface="Arial" charset="0"/>
                <a:ea typeface="ＭＳ Ｐゴシック" charset="0"/>
              </a:defRPr>
            </a:lvl2pPr>
            <a:lvl3pPr marL="1129970" indent="-225994" defTabSz="913392">
              <a:defRPr sz="4000">
                <a:solidFill>
                  <a:schemeClr val="tx1"/>
                </a:solidFill>
                <a:latin typeface="Arial" charset="0"/>
                <a:ea typeface="ＭＳ Ｐゴシック" charset="0"/>
              </a:defRPr>
            </a:lvl3pPr>
            <a:lvl4pPr marL="1581958" indent="-225994" defTabSz="913392">
              <a:defRPr sz="4000">
                <a:solidFill>
                  <a:schemeClr val="tx1"/>
                </a:solidFill>
                <a:latin typeface="Arial" charset="0"/>
                <a:ea typeface="ＭＳ Ｐゴシック" charset="0"/>
              </a:defRPr>
            </a:lvl4pPr>
            <a:lvl5pPr marL="2033946" indent="-225994" defTabSz="913392">
              <a:defRPr sz="4000">
                <a:solidFill>
                  <a:schemeClr val="tx1"/>
                </a:solidFill>
                <a:latin typeface="Arial" charset="0"/>
                <a:ea typeface="ＭＳ Ｐゴシック" charset="0"/>
              </a:defRPr>
            </a:lvl5pPr>
            <a:lvl6pPr marL="2485934" indent="-225994" defTabSz="913392" eaLnBrk="0" fontAlgn="base" hangingPunct="0">
              <a:spcBef>
                <a:spcPct val="0"/>
              </a:spcBef>
              <a:spcAft>
                <a:spcPct val="0"/>
              </a:spcAft>
              <a:defRPr sz="4000">
                <a:solidFill>
                  <a:schemeClr val="tx1"/>
                </a:solidFill>
                <a:latin typeface="Arial" charset="0"/>
                <a:ea typeface="ＭＳ Ｐゴシック" charset="0"/>
              </a:defRPr>
            </a:lvl6pPr>
            <a:lvl7pPr marL="2937921" indent="-225994" defTabSz="913392" eaLnBrk="0" fontAlgn="base" hangingPunct="0">
              <a:spcBef>
                <a:spcPct val="0"/>
              </a:spcBef>
              <a:spcAft>
                <a:spcPct val="0"/>
              </a:spcAft>
              <a:defRPr sz="4000">
                <a:solidFill>
                  <a:schemeClr val="tx1"/>
                </a:solidFill>
                <a:latin typeface="Arial" charset="0"/>
                <a:ea typeface="ＭＳ Ｐゴシック" charset="0"/>
              </a:defRPr>
            </a:lvl7pPr>
            <a:lvl8pPr marL="3389909" indent="-225994" defTabSz="913392" eaLnBrk="0" fontAlgn="base" hangingPunct="0">
              <a:spcBef>
                <a:spcPct val="0"/>
              </a:spcBef>
              <a:spcAft>
                <a:spcPct val="0"/>
              </a:spcAft>
              <a:defRPr sz="4000">
                <a:solidFill>
                  <a:schemeClr val="tx1"/>
                </a:solidFill>
                <a:latin typeface="Arial" charset="0"/>
                <a:ea typeface="ＭＳ Ｐゴシック" charset="0"/>
              </a:defRPr>
            </a:lvl8pPr>
            <a:lvl9pPr marL="3841897" indent="-225994" defTabSz="913392"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fld id="{2D91A0EB-D43F-7041-9847-C4F6700E496C}" type="slidenum">
              <a:rPr lang="en-US" sz="1200">
                <a:solidFill>
                  <a:srgbClr val="003366"/>
                </a:solidFill>
              </a:rPr>
              <a:pPr eaLnBrk="1" hangingPunct="1"/>
              <a:t>4</a:t>
            </a:fld>
            <a:endParaRPr lang="en-US" sz="1200">
              <a:solidFill>
                <a:srgbClr val="003366"/>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smtClean="0">
                <a:latin typeface="Arial" charset="0"/>
                <a:cs typeface="+mn-cs"/>
              </a:rPr>
              <a:t>The world</a:t>
            </a:r>
            <a:r>
              <a:rPr lang="en-US" baseline="0" dirty="0" smtClean="0">
                <a:latin typeface="Arial" charset="0"/>
                <a:cs typeface="+mn-cs"/>
              </a:rPr>
              <a:t> today is filled with science news, from climate change to hurricanes – and it all affects the people inhabiting the earth. </a:t>
            </a:r>
            <a:endParaRPr lang="en-US" dirty="0" smtClean="0">
              <a:latin typeface="Arial"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is being generated</a:t>
            </a:r>
            <a:r>
              <a:rPr lang="en-US" baseline="0" dirty="0" smtClean="0"/>
              <a:t> in massive quantities daily. </a:t>
            </a:r>
            <a:r>
              <a:rPr lang="en-US" dirty="0" smtClean="0"/>
              <a:t>Improvements</a:t>
            </a:r>
            <a:r>
              <a:rPr lang="en-US" baseline="0" dirty="0" smtClean="0"/>
              <a:t> in technology enable higher precision and coverage in data acquisition and makes higher capacity systems store and migrate more data –increasing the importance of managing, integrating, and re-using data.</a:t>
            </a:r>
          </a:p>
          <a:p>
            <a:endParaRPr lang="en-US" dirty="0"/>
          </a:p>
        </p:txBody>
      </p:sp>
      <p:sp>
        <p:nvSpPr>
          <p:cNvPr id="4" name="Slide Number Placeholder 3"/>
          <p:cNvSpPr>
            <a:spLocks noGrp="1"/>
          </p:cNvSpPr>
          <p:nvPr>
            <p:ph type="sldNum" sz="quarter" idx="10"/>
          </p:nvPr>
        </p:nvSpPr>
        <p:spPr/>
        <p:txBody>
          <a:bodyPr/>
          <a:lstStyle/>
          <a:p>
            <a:fld id="{9E644986-AE8F-1341-A5BE-1A685DBFBDA7}" type="slidenum">
              <a:rPr lang="en-US" smtClean="0"/>
              <a:pPr/>
              <a:t>5</a:t>
            </a:fld>
            <a:endParaRPr lang="en-US"/>
          </a:p>
        </p:txBody>
      </p:sp>
    </p:spTree>
    <p:extLst>
      <p:ext uri="{BB962C8B-B14F-4D97-AF65-F5344CB8AC3E}">
        <p14:creationId xmlns:p14="http://schemas.microsoft.com/office/powerpoint/2010/main" val="94097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4294967295"/>
          </p:nvPr>
        </p:nvSpPr>
        <p:spPr bwMode="auto">
          <a:xfrm>
            <a:off x="3886410" y="8686643"/>
            <a:ext cx="2971591" cy="4573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47" tIns="44774" rIns="89547" bIns="44774"/>
          <a:lstStyle>
            <a:lvl1pPr defTabSz="913392">
              <a:defRPr sz="4000">
                <a:solidFill>
                  <a:schemeClr val="tx1"/>
                </a:solidFill>
                <a:latin typeface="Arial" charset="0"/>
                <a:ea typeface="ＭＳ Ｐゴシック" charset="0"/>
                <a:cs typeface="ＭＳ Ｐゴシック" charset="0"/>
              </a:defRPr>
            </a:lvl1pPr>
            <a:lvl2pPr marL="734480" indent="-282492" defTabSz="913392">
              <a:defRPr sz="4000">
                <a:solidFill>
                  <a:schemeClr val="tx1"/>
                </a:solidFill>
                <a:latin typeface="Arial" charset="0"/>
                <a:ea typeface="ＭＳ Ｐゴシック" charset="0"/>
              </a:defRPr>
            </a:lvl2pPr>
            <a:lvl3pPr marL="1129970" indent="-225994" defTabSz="913392">
              <a:defRPr sz="4000">
                <a:solidFill>
                  <a:schemeClr val="tx1"/>
                </a:solidFill>
                <a:latin typeface="Arial" charset="0"/>
                <a:ea typeface="ＭＳ Ｐゴシック" charset="0"/>
              </a:defRPr>
            </a:lvl3pPr>
            <a:lvl4pPr marL="1581958" indent="-225994" defTabSz="913392">
              <a:defRPr sz="4000">
                <a:solidFill>
                  <a:schemeClr val="tx1"/>
                </a:solidFill>
                <a:latin typeface="Arial" charset="0"/>
                <a:ea typeface="ＭＳ Ｐゴシック" charset="0"/>
              </a:defRPr>
            </a:lvl4pPr>
            <a:lvl5pPr marL="2033946" indent="-225994" defTabSz="913392">
              <a:defRPr sz="4000">
                <a:solidFill>
                  <a:schemeClr val="tx1"/>
                </a:solidFill>
                <a:latin typeface="Arial" charset="0"/>
                <a:ea typeface="ＭＳ Ｐゴシック" charset="0"/>
              </a:defRPr>
            </a:lvl5pPr>
            <a:lvl6pPr marL="2485934" indent="-225994" defTabSz="913392" eaLnBrk="0" fontAlgn="base" hangingPunct="0">
              <a:spcBef>
                <a:spcPct val="0"/>
              </a:spcBef>
              <a:spcAft>
                <a:spcPct val="0"/>
              </a:spcAft>
              <a:defRPr sz="4000">
                <a:solidFill>
                  <a:schemeClr val="tx1"/>
                </a:solidFill>
                <a:latin typeface="Arial" charset="0"/>
                <a:ea typeface="ＭＳ Ｐゴシック" charset="0"/>
              </a:defRPr>
            </a:lvl6pPr>
            <a:lvl7pPr marL="2937921" indent="-225994" defTabSz="913392" eaLnBrk="0" fontAlgn="base" hangingPunct="0">
              <a:spcBef>
                <a:spcPct val="0"/>
              </a:spcBef>
              <a:spcAft>
                <a:spcPct val="0"/>
              </a:spcAft>
              <a:defRPr sz="4000">
                <a:solidFill>
                  <a:schemeClr val="tx1"/>
                </a:solidFill>
                <a:latin typeface="Arial" charset="0"/>
                <a:ea typeface="ＭＳ Ｐゴシック" charset="0"/>
              </a:defRPr>
            </a:lvl7pPr>
            <a:lvl8pPr marL="3389909" indent="-225994" defTabSz="913392" eaLnBrk="0" fontAlgn="base" hangingPunct="0">
              <a:spcBef>
                <a:spcPct val="0"/>
              </a:spcBef>
              <a:spcAft>
                <a:spcPct val="0"/>
              </a:spcAft>
              <a:defRPr sz="4000">
                <a:solidFill>
                  <a:schemeClr val="tx1"/>
                </a:solidFill>
                <a:latin typeface="Arial" charset="0"/>
                <a:ea typeface="ＭＳ Ｐゴシック" charset="0"/>
              </a:defRPr>
            </a:lvl8pPr>
            <a:lvl9pPr marL="3841897" indent="-225994" defTabSz="913392"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fld id="{192539F1-1B5C-B047-8A9B-D284626E9CB1}" type="slidenum">
              <a:rPr lang="en-US" sz="1200">
                <a:solidFill>
                  <a:srgbClr val="003366"/>
                </a:solidFill>
              </a:rPr>
              <a:pPr eaLnBrk="1" hangingPunct="1"/>
              <a:t>6</a:t>
            </a:fld>
            <a:endParaRPr lang="en-US" sz="1200">
              <a:solidFill>
                <a:srgbClr val="003366"/>
              </a:solidFill>
            </a:endParaRPr>
          </a:p>
        </p:txBody>
      </p:sp>
      <p:sp>
        <p:nvSpPr>
          <p:cNvPr id="256002" name="Rectangle 7"/>
          <p:cNvSpPr txBox="1">
            <a:spLocks noGrp="1" noChangeArrowheads="1"/>
          </p:cNvSpPr>
          <p:nvPr/>
        </p:nvSpPr>
        <p:spPr bwMode="auto">
          <a:xfrm>
            <a:off x="3886410" y="8686643"/>
            <a:ext cx="2971591" cy="45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nchor="b"/>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r" eaLnBrk="1" hangingPunct="1"/>
            <a:fld id="{6E4C9C7D-D779-504A-8EBF-CB6739E7056C}" type="slidenum">
              <a:rPr lang="en-US" sz="1200"/>
              <a:pPr algn="r" eaLnBrk="1" hangingPunct="1"/>
              <a:t>6</a:t>
            </a:fld>
            <a:endParaRPr lang="en-US" sz="1200"/>
          </a:p>
        </p:txBody>
      </p:sp>
      <p:sp>
        <p:nvSpPr>
          <p:cNvPr id="253955" name="Rectangle 2"/>
          <p:cNvSpPr>
            <a:spLocks noGrp="1" noRot="1" noChangeAspect="1" noChangeArrowheads="1" noTextEdit="1"/>
          </p:cNvSpPr>
          <p:nvPr>
            <p:ph type="sldImg"/>
          </p:nvPr>
        </p:nvSpPr>
        <p:spPr>
          <a:xfrm>
            <a:off x="1146175" y="687388"/>
            <a:ext cx="4567238" cy="3425825"/>
          </a:xfrm>
          <a:ln/>
        </p:spPr>
      </p:sp>
      <p:sp>
        <p:nvSpPr>
          <p:cNvPr id="253956" name="Rectangle 3"/>
          <p:cNvSpPr>
            <a:spLocks noGrp="1" noChangeArrowheads="1"/>
          </p:cNvSpPr>
          <p:nvPr>
            <p:ph type="body" idx="1"/>
          </p:nvPr>
        </p:nvSpPr>
        <p:spPr>
          <a:xfrm>
            <a:off x="914818" y="4344108"/>
            <a:ext cx="5028365" cy="411464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lstStyle/>
          <a:p>
            <a:pPr eaLnBrk="1" hangingPunct="1">
              <a:defRPr/>
            </a:pPr>
            <a:r>
              <a:rPr lang="en-US" dirty="0" smtClean="0">
                <a:latin typeface="Arial" charset="0"/>
                <a:cs typeface="+mn-cs"/>
              </a:rPr>
              <a:t>The amount of available</a:t>
            </a:r>
            <a:r>
              <a:rPr lang="en-US" baseline="0" dirty="0" smtClean="0">
                <a:latin typeface="Arial" charset="0"/>
                <a:cs typeface="+mn-cs"/>
              </a:rPr>
              <a:t> storage is not keeping up with the amount of data flooding in daily. How do </a:t>
            </a:r>
            <a:r>
              <a:rPr lang="en-US" baseline="0" smtClean="0">
                <a:latin typeface="Arial" charset="0"/>
                <a:cs typeface="+mn-cs"/>
              </a:rPr>
              <a:t>we decide </a:t>
            </a:r>
            <a:r>
              <a:rPr lang="en-US" baseline="0" dirty="0" smtClean="0">
                <a:latin typeface="Arial" charset="0"/>
                <a:cs typeface="+mn-cs"/>
              </a:rPr>
              <a:t>what data we keep? </a:t>
            </a:r>
            <a:endParaRPr lang="en-US" dirty="0" smtClean="0">
              <a:latin typeface="Arial"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endParaRPr lang="en-US" u="sng" dirty="0" smtClean="0">
              <a:solidFill>
                <a:schemeClr val="accent1"/>
              </a:solidFill>
              <a:ea typeface="ＭＳ Ｐゴシック" pitchFamily="34" charset="-128"/>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latin typeface="Calibri" pitchFamily="34" charset="0"/>
                <a:ea typeface="ＭＳ Ｐゴシック" pitchFamily="34" charset="-128"/>
              </a:rPr>
              <a:pPr eaLnBrk="1" hangingPunct="1"/>
              <a:t>7</a:t>
            </a:fld>
            <a:endParaRPr lang="en-US" smtClean="0">
              <a:latin typeface="Calibri"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xfrm>
            <a:off x="661219" y="4343401"/>
            <a:ext cx="5684921" cy="4437345"/>
          </a:xfrm>
          <a:noFill/>
          <a:ln/>
        </p:spPr>
        <p:txBody>
          <a:bodyPr/>
          <a:lstStyle/>
          <a:p>
            <a:pPr>
              <a:lnSpc>
                <a:spcPct val="80000"/>
              </a:lnSpc>
            </a:pPr>
            <a:r>
              <a:rPr lang="en-US" sz="1000" b="1" dirty="0"/>
              <a:t>Data Costs</a:t>
            </a:r>
          </a:p>
          <a:p>
            <a:pPr>
              <a:lnSpc>
                <a:spcPct val="80000"/>
              </a:lnSpc>
            </a:pPr>
            <a:endParaRPr lang="en-US" sz="900" b="1" dirty="0">
              <a:solidFill>
                <a:srgbClr val="FFFF00"/>
              </a:solidFill>
            </a:endParaRPr>
          </a:p>
          <a:p>
            <a:pPr>
              <a:lnSpc>
                <a:spcPct val="80000"/>
              </a:lnSpc>
            </a:pPr>
            <a:r>
              <a:rPr lang="en-US" sz="1000" dirty="0" smtClean="0"/>
              <a:t>Consider </a:t>
            </a:r>
            <a:r>
              <a:rPr lang="en-US" sz="1000" dirty="0"/>
              <a:t>some of </a:t>
            </a:r>
            <a:r>
              <a:rPr lang="en-US" sz="1000" dirty="0" smtClean="0"/>
              <a:t>the data</a:t>
            </a:r>
            <a:r>
              <a:rPr lang="en-US" sz="1000" baseline="0" dirty="0" smtClean="0"/>
              <a:t> management issues that made </a:t>
            </a:r>
            <a:r>
              <a:rPr lang="en-US" sz="1000" dirty="0" smtClean="0"/>
              <a:t>headlines, </a:t>
            </a:r>
            <a:r>
              <a:rPr lang="en-US" sz="1000" dirty="0"/>
              <a:t>affecting agencies and organizations.  Data quality is not limited to any one organization.  These examples show costs (in terms of money lost) due to a lack of data quality control.</a:t>
            </a:r>
          </a:p>
          <a:p>
            <a:pPr>
              <a:lnSpc>
                <a:spcPct val="80000"/>
              </a:lnSpc>
            </a:pPr>
            <a:endParaRPr lang="en-US" sz="1000" dirty="0"/>
          </a:p>
          <a:p>
            <a:pPr>
              <a:lnSpc>
                <a:spcPct val="80000"/>
              </a:lnSpc>
            </a:pPr>
            <a:r>
              <a:rPr lang="en-US" sz="1000" b="1" dirty="0"/>
              <a:t>“MEDICARE PAYMENT ERRORS NEAR $20B”</a:t>
            </a:r>
            <a:r>
              <a:rPr lang="en-US" sz="1000" dirty="0"/>
              <a:t> </a:t>
            </a:r>
            <a:r>
              <a:rPr lang="en-US" sz="1000" i="1" dirty="0"/>
              <a:t>(CNN) December 2004</a:t>
            </a:r>
          </a:p>
          <a:p>
            <a:pPr>
              <a:lnSpc>
                <a:spcPct val="80000"/>
              </a:lnSpc>
            </a:pPr>
            <a:r>
              <a:rPr lang="en-US" sz="1000" i="1" dirty="0"/>
              <a:t>Miscoding and Billing Errors from Doctors and Hospitals totaled $20,000,000,000 in FY 2003    (9.3% error rate) . The error rate measured claims that were paid despite being medically unnecessary, inadequately documented or improperly coded. In some instances, Medicare asked health care providers for medical records to back up their claims and got no response.  The survey did not document instances of alleged fraud.  This error rate actually was an improvement over the previous fiscal year (9.8% error rate).</a:t>
            </a:r>
          </a:p>
          <a:p>
            <a:pPr>
              <a:lnSpc>
                <a:spcPct val="80000"/>
              </a:lnSpc>
            </a:pPr>
            <a:endParaRPr lang="en-US" sz="1000" b="1" i="1" dirty="0"/>
          </a:p>
          <a:p>
            <a:pPr>
              <a:lnSpc>
                <a:spcPct val="80000"/>
              </a:lnSpc>
            </a:pPr>
            <a:r>
              <a:rPr lang="en-US" sz="1000" b="1" dirty="0"/>
              <a:t>“AUDIT:  JUSTICE STATS ON ANTI-TERROR CASES FLAWED” </a:t>
            </a:r>
            <a:r>
              <a:rPr lang="en-US" sz="1000" dirty="0"/>
              <a:t>(AP) February 2007)</a:t>
            </a:r>
          </a:p>
          <a:p>
            <a:pPr>
              <a:lnSpc>
                <a:spcPct val="80000"/>
              </a:lnSpc>
            </a:pPr>
            <a:r>
              <a:rPr lang="en-US" sz="1000" i="1" dirty="0"/>
              <a:t>The Justice Department Inspector General found only two sets of data out of 26 concerning terrorism attacks were accurate.  The Justice Department uses these statistics to argue for their budget.  The Inspector General said the data “appear to be the result of decentralized and haphazard methods of collections … and do not appear to be intentional.” </a:t>
            </a:r>
          </a:p>
          <a:p>
            <a:pPr>
              <a:lnSpc>
                <a:spcPct val="80000"/>
              </a:lnSpc>
            </a:pPr>
            <a:endParaRPr lang="en-US" sz="1000" b="1" dirty="0"/>
          </a:p>
          <a:p>
            <a:pPr>
              <a:lnSpc>
                <a:spcPct val="80000"/>
              </a:lnSpc>
            </a:pPr>
            <a:r>
              <a:rPr lang="en-US" sz="1000" b="1" dirty="0"/>
              <a:t>“OOPS! TECH ERROR WIPES OUT Alaska Info” </a:t>
            </a:r>
            <a:r>
              <a:rPr lang="en-US" sz="1000" dirty="0"/>
              <a:t>(AP) March 2007</a:t>
            </a:r>
          </a:p>
          <a:p>
            <a:pPr>
              <a:lnSpc>
                <a:spcPct val="80000"/>
              </a:lnSpc>
            </a:pPr>
            <a:r>
              <a:rPr lang="en-US" sz="1000" i="1" dirty="0"/>
              <a:t>A technician managed to delete the data and backup for the $38 billion Alaska oil revenue fund – money received by residents of the State.  Correcting the errors cost the State an additional $220,700 (which of course was taken off the receipts to Alaska residents.)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6727032" y="6407944"/>
            <a:ext cx="1920240" cy="365760"/>
          </a:xfrm>
          <a:prstGeom prst="rect">
            <a:avLst/>
          </a:prstGeom>
        </p:spPr>
        <p:txBody>
          <a:bodyPr/>
          <a:lstStyle>
            <a:lvl1pPr>
              <a:defRPr>
                <a:solidFill>
                  <a:srgbClr val="FFFFFF"/>
                </a:solidFill>
              </a:defRPr>
            </a:lvl1pPr>
            <a:extLst/>
          </a:lstStyle>
          <a:p>
            <a:fld id="{544213AF-26F6-41FA-8D85-E2C5388D6E58}" type="datetimeFigureOut">
              <a:rPr lang="en-US" smtClean="0"/>
              <a:pPr/>
              <a:t>11/14/12</a:t>
            </a:fld>
            <a:endParaRPr lang="en-US" dirty="0">
              <a:solidFill>
                <a:srgbClr val="FFFFFF"/>
              </a:solidFill>
            </a:endParaRPr>
          </a:p>
        </p:txBody>
      </p:sp>
      <p:sp>
        <p:nvSpPr>
          <p:cNvPr id="19" name="Footer Placeholder 18"/>
          <p:cNvSpPr>
            <a:spLocks noGrp="1"/>
          </p:cNvSpPr>
          <p:nvPr>
            <p:ph type="ftr" sz="quarter" idx="11"/>
          </p:nvPr>
        </p:nvSpPr>
        <p:spPr>
          <a:xfrm>
            <a:off x="4380072" y="6407944"/>
            <a:ext cx="2350681" cy="365125"/>
          </a:xfrm>
          <a:prstGeom prst="rect">
            <a:avLst/>
          </a:prstGeom>
        </p:spPr>
        <p:txBody>
          <a:bodyPr/>
          <a:lstStyle>
            <a:lvl1pPr>
              <a:defRPr>
                <a:solidFill>
                  <a:schemeClr val="accent1">
                    <a:tint val="20000"/>
                  </a:schemeClr>
                </a:solidFill>
              </a:defRPr>
            </a:lvl1pPr>
            <a:extLst/>
          </a:lstStyle>
          <a:p>
            <a:pPr>
              <a:defRPr/>
            </a:pPr>
            <a:endParaRPr lang="en-US"/>
          </a:p>
        </p:txBody>
      </p:sp>
      <p:sp>
        <p:nvSpPr>
          <p:cNvPr id="27" name="Slide Number Placeholder 26"/>
          <p:cNvSpPr>
            <a:spLocks noGrp="1"/>
          </p:cNvSpPr>
          <p:nvPr>
            <p:ph type="sldNum" sz="quarter" idx="12"/>
          </p:nvPr>
        </p:nvSpPr>
        <p:spPr>
          <a:xfrm>
            <a:off x="8647272" y="6407944"/>
            <a:ext cx="365760" cy="365125"/>
          </a:xfrm>
          <a:prstGeom prst="rect">
            <a:avLst/>
          </a:prstGeom>
        </p:spPr>
        <p:txBody>
          <a:bodyPr/>
          <a:lstStyle>
            <a:lvl1pPr>
              <a:defRPr>
                <a:solidFill>
                  <a:srgbClr val="FFFFFF"/>
                </a:solidFill>
              </a:defRPr>
            </a:lvl1pPr>
            <a:extLst/>
          </a:lstStyle>
          <a:p>
            <a:fld id="{D5BBC35B-A44B-4119-B8DA-DE9E3DFADA20}" type="slidenum">
              <a:rPr kumimoji="0" lang="en-US" smtClean="0"/>
              <a:pPr/>
              <a:t>‹#›</a:t>
            </a:fld>
            <a:endParaRPr kumimoji="0" lang="en-US" dirty="0">
              <a:solidFill>
                <a:srgbClr val="FFFFFF"/>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727032" y="6407944"/>
            <a:ext cx="1920240" cy="365760"/>
          </a:xfrm>
          <a:prstGeom prst="rect">
            <a:avLst/>
          </a:prstGeom>
        </p:spPr>
        <p:txBody>
          <a:bodyPr/>
          <a:lstStyle>
            <a:extLst/>
          </a:lstStyle>
          <a:p>
            <a:pPr>
              <a:defRPr/>
            </a:pPr>
            <a:fld id="{13765032-ED65-49A5-B3F0-7986E6674E5D}" type="datetime1">
              <a:rPr lang="en-US" smtClean="0"/>
              <a:pPr>
                <a:defRPr/>
              </a:pPr>
              <a:t>11/14/12</a:t>
            </a:fld>
            <a:endParaRPr lang="en-US"/>
          </a:p>
        </p:txBody>
      </p:sp>
      <p:sp>
        <p:nvSpPr>
          <p:cNvPr id="5" name="Footer Placeholder 4"/>
          <p:cNvSpPr>
            <a:spLocks noGrp="1"/>
          </p:cNvSpPr>
          <p:nvPr>
            <p:ph type="ftr" sz="quarter" idx="11"/>
          </p:nvPr>
        </p:nvSpPr>
        <p:spPr>
          <a:xfrm>
            <a:off x="4380072" y="6407944"/>
            <a:ext cx="2350681" cy="365125"/>
          </a:xfrm>
          <a:prstGeom prst="rect">
            <a:avLst/>
          </a:prstGeom>
        </p:spPr>
        <p:txBody>
          <a:bodyPr/>
          <a:lstStyle>
            <a:extLst/>
          </a:lstStyle>
          <a:p>
            <a:pPr>
              <a:defRPr/>
            </a:pPr>
            <a:endParaRPr lang="en-US"/>
          </a:p>
        </p:txBody>
      </p:sp>
      <p:sp>
        <p:nvSpPr>
          <p:cNvPr id="6" name="Slide Number Placeholder 5"/>
          <p:cNvSpPr>
            <a:spLocks noGrp="1"/>
          </p:cNvSpPr>
          <p:nvPr>
            <p:ph type="sldNum" sz="quarter" idx="12"/>
          </p:nvPr>
        </p:nvSpPr>
        <p:spPr>
          <a:xfrm>
            <a:off x="8647272" y="6407944"/>
            <a:ext cx="365760" cy="365125"/>
          </a:xfrm>
          <a:prstGeom prst="rect">
            <a:avLst/>
          </a:prstGeom>
        </p:spPr>
        <p:txBody>
          <a:bodyPr/>
          <a:lstStyle>
            <a:extLst/>
          </a:lstStyle>
          <a:p>
            <a:pPr>
              <a:defRPr/>
            </a:pPr>
            <a:fld id="{381F697F-DBC7-4F49-9ABB-ABDA29C4F2E1}" type="slidenum">
              <a:rPr lang="en-US" smtClean="0"/>
              <a:pPr>
                <a:defRPr/>
              </a:pPr>
              <a:t>‹#›</a:t>
            </a:fld>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727032" y="6407944"/>
            <a:ext cx="1920240" cy="365760"/>
          </a:xfrm>
          <a:prstGeom prst="rect">
            <a:avLst/>
          </a:prstGeom>
        </p:spPr>
        <p:txBody>
          <a:bodyPr/>
          <a:lstStyle>
            <a:extLst/>
          </a:lstStyle>
          <a:p>
            <a:pPr>
              <a:defRPr/>
            </a:pPr>
            <a:fld id="{40DA2899-F788-44D7-B852-4CE04C473A92}" type="datetime1">
              <a:rPr lang="en-US" smtClean="0"/>
              <a:pPr>
                <a:defRPr/>
              </a:pPr>
              <a:t>11/14/12</a:t>
            </a:fld>
            <a:endParaRPr lang="en-US"/>
          </a:p>
        </p:txBody>
      </p:sp>
      <p:sp>
        <p:nvSpPr>
          <p:cNvPr id="5" name="Footer Placeholder 4"/>
          <p:cNvSpPr>
            <a:spLocks noGrp="1"/>
          </p:cNvSpPr>
          <p:nvPr>
            <p:ph type="ftr" sz="quarter" idx="11"/>
          </p:nvPr>
        </p:nvSpPr>
        <p:spPr>
          <a:xfrm>
            <a:off x="4380072" y="6407944"/>
            <a:ext cx="2350681" cy="365125"/>
          </a:xfrm>
          <a:prstGeom prst="rect">
            <a:avLst/>
          </a:prstGeom>
        </p:spPr>
        <p:txBody>
          <a:bodyPr/>
          <a:lstStyle>
            <a:extLst/>
          </a:lstStyle>
          <a:p>
            <a:pPr>
              <a:defRPr/>
            </a:pPr>
            <a:endParaRPr lang="en-US"/>
          </a:p>
        </p:txBody>
      </p:sp>
      <p:sp>
        <p:nvSpPr>
          <p:cNvPr id="6" name="Slide Number Placeholder 5"/>
          <p:cNvSpPr>
            <a:spLocks noGrp="1"/>
          </p:cNvSpPr>
          <p:nvPr>
            <p:ph type="sldNum" sz="quarter" idx="12"/>
          </p:nvPr>
        </p:nvSpPr>
        <p:spPr>
          <a:xfrm>
            <a:off x="8647272" y="6407944"/>
            <a:ext cx="365760" cy="365125"/>
          </a:xfrm>
          <a:prstGeom prst="rect">
            <a:avLst/>
          </a:prstGeom>
        </p:spPr>
        <p:txBody>
          <a:bodyPr/>
          <a:lstStyle>
            <a:extLst/>
          </a:lstStyle>
          <a:p>
            <a:pPr>
              <a:defRPr/>
            </a:pPr>
            <a:fld id="{87B1593D-C512-4FBB-9F1C-6C385E2E3552}" type="slidenum">
              <a:rPr lang="en-US" smtClean="0"/>
              <a:pPr>
                <a:defRPr/>
              </a:pPr>
              <a:t>‹#›</a:t>
            </a:fld>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457200" y="6251575"/>
            <a:ext cx="2133600" cy="476250"/>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a:ln/>
        </p:spPr>
        <p:txBody>
          <a:bodyPr/>
          <a:lstStyle>
            <a:lvl1pPr>
              <a:defRPr/>
            </a:lvl1pPr>
          </a:lstStyle>
          <a:p>
            <a:pPr>
              <a:defRPr/>
            </a:pPr>
            <a:fld id="{43FC9F7E-BFE7-4B36-995A-C03D99DA3E37}" type="slidenum">
              <a:rPr lang="en-US"/>
              <a:pPr>
                <a:defRPr/>
              </a:pPr>
              <a:t>‹#›</a:t>
            </a:fld>
            <a:endParaRPr lang="en-US"/>
          </a:p>
        </p:txBody>
      </p:sp>
      <p:sp>
        <p:nvSpPr>
          <p:cNvPr id="7" name="Rectangle 14"/>
          <p:cNvSpPr>
            <a:spLocks noGrp="1" noChangeArrowheads="1"/>
          </p:cNvSpPr>
          <p:nvPr>
            <p:ph type="ftr" sz="quarter" idx="12"/>
          </p:nvPr>
        </p:nvSpPr>
        <p:spPr>
          <a:xfrm>
            <a:off x="3124200" y="6248400"/>
            <a:ext cx="2895600" cy="476250"/>
          </a:xfrm>
          <a:prstGeom prst="rect">
            <a:avLst/>
          </a:prstGeom>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gn="l">
              <a:buSzPct val="90000"/>
              <a:buFont typeface="Arial" pitchFamily="34" charset="0"/>
              <a:buChar char="•"/>
              <a:defRPr sz="2400"/>
            </a:lvl1pPr>
            <a:lvl2pPr algn="l">
              <a:buSzPct val="100000"/>
              <a:defRPr sz="2000"/>
            </a:lvl2pPr>
            <a:lvl3pPr algn="l">
              <a:buClr>
                <a:schemeClr val="accent1"/>
              </a:buClr>
              <a:buSzPct val="95000"/>
              <a:buFont typeface="Arial" pitchFamily="34" charset="0"/>
              <a:buChar char="•"/>
              <a:defRPr sz="1800"/>
            </a:lvl3pPr>
            <a:lvl4pPr algn="l">
              <a:buClr>
                <a:schemeClr val="accent1"/>
              </a:buClr>
              <a:buSzPct val="70000"/>
              <a:buFont typeface="Courier New" pitchFamily="49" charset="0"/>
              <a:buNone/>
              <a:defRPr/>
            </a:lvl4pPr>
            <a:lvl5pPr algn="l">
              <a:buClr>
                <a:schemeClr val="accent1"/>
              </a:buClr>
              <a:buFont typeface="Arial" pitchFamily="34" charset="0"/>
              <a:buChar char="•"/>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p:txBody>
      </p:sp>
      <p:sp>
        <p:nvSpPr>
          <p:cNvPr id="7" name="Title 6"/>
          <p:cNvSpPr>
            <a:spLocks noGrp="1"/>
          </p:cNvSpPr>
          <p:nvPr>
            <p:ph type="title"/>
          </p:nvPr>
        </p:nvSpPr>
        <p:spPr/>
        <p:txBody>
          <a:bodyPr rtlCol="0">
            <a:normAutofit/>
          </a:bodyPr>
          <a:lstStyle>
            <a:lvl1pPr algn="ctr">
              <a:defRPr sz="3600">
                <a:solidFill>
                  <a:schemeClr val="accent1">
                    <a:lumMod val="75000"/>
                  </a:schemeClr>
                </a:solidFill>
                <a:effectLst/>
                <a:latin typeface="Calibri" pitchFamily="34" charset="0"/>
              </a:defRPr>
            </a:lvl1pPr>
            <a:extLst/>
          </a:lstStyle>
          <a:p>
            <a:r>
              <a:rPr kumimoji="0" lang="en-US" dirty="0" smtClean="0"/>
              <a:t>Click to edit Master title style</a:t>
            </a:r>
            <a:endParaRPr kumimoji="0" lang="en-US" dirty="0"/>
          </a:p>
        </p:txBody>
      </p:sp>
      <p:sp>
        <p:nvSpPr>
          <p:cNvPr id="8" name="TextBox 7"/>
          <p:cNvSpPr txBox="1">
            <a:spLocks noChangeArrowheads="1"/>
          </p:cNvSpPr>
          <p:nvPr userDrawn="1"/>
        </p:nvSpPr>
        <p:spPr bwMode="auto">
          <a:xfrm>
            <a:off x="165100" y="6351588"/>
            <a:ext cx="3822700" cy="369887"/>
          </a:xfrm>
          <a:prstGeom prst="rect">
            <a:avLst/>
          </a:prstGeom>
          <a:noFill/>
          <a:ln>
            <a:noFill/>
          </a:ln>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dirty="0" smtClean="0">
                <a:solidFill>
                  <a:schemeClr val="bg1">
                    <a:lumMod val="65000"/>
                  </a:schemeClr>
                </a:solidFill>
                <a:latin typeface="Calibri" charset="0"/>
                <a:cs typeface="+mn-cs"/>
              </a:rPr>
              <a:t>Why Data Management</a:t>
            </a:r>
            <a:endParaRPr lang="en-US" dirty="0">
              <a:solidFill>
                <a:schemeClr val="bg1">
                  <a:lumMod val="65000"/>
                </a:schemeClr>
              </a:solidFill>
              <a:latin typeface="Calibri" charset="0"/>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727032" y="6407944"/>
            <a:ext cx="1920240" cy="365760"/>
          </a:xfrm>
          <a:prstGeom prst="rect">
            <a:avLst/>
          </a:prstGeom>
        </p:spPr>
        <p:txBody>
          <a:bodyPr/>
          <a:lstStyle>
            <a:extLst/>
          </a:lstStyle>
          <a:p>
            <a:fld id="{544213AF-26F6-41FA-8D85-E2C5388D6E58}" type="datetimeFigureOut">
              <a:rPr lang="en-US" smtClean="0"/>
              <a:pPr/>
              <a:t>11/14/12</a:t>
            </a:fld>
            <a:endParaRPr lang="en-US"/>
          </a:p>
        </p:txBody>
      </p:sp>
      <p:sp>
        <p:nvSpPr>
          <p:cNvPr id="5" name="Footer Placeholder 4"/>
          <p:cNvSpPr>
            <a:spLocks noGrp="1"/>
          </p:cNvSpPr>
          <p:nvPr>
            <p:ph type="ftr" sz="quarter" idx="11"/>
          </p:nvPr>
        </p:nvSpPr>
        <p:spPr>
          <a:xfrm>
            <a:off x="4380072" y="6407944"/>
            <a:ext cx="2350681" cy="365125"/>
          </a:xfrm>
          <a:prstGeom prst="rect">
            <a:avLst/>
          </a:prstGeom>
        </p:spPr>
        <p:txBody>
          <a:bodyPr/>
          <a:lstStyle>
            <a:extLst/>
          </a:lstStyle>
          <a:p>
            <a:endParaRPr kumimoji="0" lang="en-US"/>
          </a:p>
        </p:txBody>
      </p:sp>
      <p:sp>
        <p:nvSpPr>
          <p:cNvPr id="6" name="Slide Number Placeholder 5"/>
          <p:cNvSpPr>
            <a:spLocks noGrp="1"/>
          </p:cNvSpPr>
          <p:nvPr>
            <p:ph type="sldNum" sz="quarter" idx="12"/>
          </p:nvPr>
        </p:nvSpPr>
        <p:spPr>
          <a:xfrm>
            <a:off x="8647272" y="6407944"/>
            <a:ext cx="365760" cy="365125"/>
          </a:xfrm>
          <a:prstGeom prst="rect">
            <a:avLst/>
          </a:prstGeom>
        </p:spPr>
        <p:txBody>
          <a:bodyPr/>
          <a:lstStyle>
            <a:extLst/>
          </a:lstStyle>
          <a:p>
            <a:pPr>
              <a:defRPr/>
            </a:pPr>
            <a:fld id="{CB9DC9EF-3C76-40B1-80BB-C16F094B3291}" type="slidenum">
              <a:rPr lang="en-US" smtClean="0"/>
              <a:pPr>
                <a:defRPr/>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a:prstGeom prst="rect">
            <a:avLst/>
          </a:prstGeom>
        </p:spPr>
        <p:txBody>
          <a:bodyPr/>
          <a:lstStyle>
            <a:extLst/>
          </a:lstStyle>
          <a:p>
            <a:pPr>
              <a:defRPr/>
            </a:pPr>
            <a:fld id="{A3A2C96C-1B58-4276-BEB7-28F6AF83148B}" type="datetime1">
              <a:rPr lang="en-US" smtClean="0"/>
              <a:pPr>
                <a:defRPr/>
              </a:pPr>
              <a:t>11/14/12</a:t>
            </a:fld>
            <a:endParaRPr lang="en-US"/>
          </a:p>
        </p:txBody>
      </p:sp>
      <p:sp>
        <p:nvSpPr>
          <p:cNvPr id="6" name="Footer Placeholder 5"/>
          <p:cNvSpPr>
            <a:spLocks noGrp="1"/>
          </p:cNvSpPr>
          <p:nvPr>
            <p:ph type="ftr" sz="quarter" idx="11"/>
          </p:nvPr>
        </p:nvSpPr>
        <p:spPr>
          <a:xfrm>
            <a:off x="4380072" y="6407944"/>
            <a:ext cx="2350681" cy="365125"/>
          </a:xfrm>
          <a:prstGeom prst="rect">
            <a:avLst/>
          </a:prstGeom>
        </p:spPr>
        <p:txBody>
          <a:bodyPr/>
          <a:lstStyle>
            <a:extLst/>
          </a:lstStyle>
          <a:p>
            <a:pPr>
              <a:defRPr/>
            </a:pPr>
            <a:endParaRPr lang="en-US"/>
          </a:p>
        </p:txBody>
      </p:sp>
      <p:sp>
        <p:nvSpPr>
          <p:cNvPr id="7" name="Slide Number Placeholder 6"/>
          <p:cNvSpPr>
            <a:spLocks noGrp="1"/>
          </p:cNvSpPr>
          <p:nvPr>
            <p:ph type="sldNum" sz="quarter" idx="12"/>
          </p:nvPr>
        </p:nvSpPr>
        <p:spPr>
          <a:xfrm>
            <a:off x="8647272" y="6407944"/>
            <a:ext cx="365760" cy="365125"/>
          </a:xfrm>
          <a:prstGeom prst="rect">
            <a:avLst/>
          </a:prstGeom>
        </p:spPr>
        <p:txBody>
          <a:bodyPr/>
          <a:lstStyle>
            <a:extLst/>
          </a:lstStyle>
          <a:p>
            <a:pPr>
              <a:defRPr/>
            </a:pPr>
            <a:fld id="{CF65A82D-AA3B-4069-A685-06D45ACE8252}" type="slidenum">
              <a:rPr lang="en-US" smtClean="0"/>
              <a:pPr>
                <a:defRPr/>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6727032" y="6407944"/>
            <a:ext cx="1920240" cy="365760"/>
          </a:xfrm>
          <a:prstGeom prst="rect">
            <a:avLst/>
          </a:prstGeom>
        </p:spPr>
        <p:txBody>
          <a:bodyPr/>
          <a:lstStyle>
            <a:extLst/>
          </a:lstStyle>
          <a:p>
            <a:pPr>
              <a:defRPr/>
            </a:pPr>
            <a:fld id="{77EB716A-31D4-4E54-837E-37B2E7582279}" type="datetime1">
              <a:rPr lang="en-US" smtClean="0"/>
              <a:pPr>
                <a:defRPr/>
              </a:pPr>
              <a:t>11/14/12</a:t>
            </a:fld>
            <a:endParaRPr lang="en-US"/>
          </a:p>
        </p:txBody>
      </p:sp>
      <p:sp>
        <p:nvSpPr>
          <p:cNvPr id="8" name="Footer Placeholder 7"/>
          <p:cNvSpPr>
            <a:spLocks noGrp="1"/>
          </p:cNvSpPr>
          <p:nvPr>
            <p:ph type="ftr" sz="quarter" idx="11"/>
          </p:nvPr>
        </p:nvSpPr>
        <p:spPr>
          <a:xfrm>
            <a:off x="4380072" y="6407944"/>
            <a:ext cx="2350681" cy="365125"/>
          </a:xfrm>
          <a:prstGeom prst="rect">
            <a:avLst/>
          </a:prstGeom>
        </p:spPr>
        <p:txBody>
          <a:bodyPr/>
          <a:lstStyle>
            <a:extLst/>
          </a:lstStyle>
          <a:p>
            <a:pPr>
              <a:defRPr/>
            </a:pPr>
            <a:endParaRPr lang="en-US"/>
          </a:p>
        </p:txBody>
      </p:sp>
      <p:sp>
        <p:nvSpPr>
          <p:cNvPr id="9" name="Slide Number Placeholder 8"/>
          <p:cNvSpPr>
            <a:spLocks noGrp="1"/>
          </p:cNvSpPr>
          <p:nvPr>
            <p:ph type="sldNum" sz="quarter" idx="12"/>
          </p:nvPr>
        </p:nvSpPr>
        <p:spPr>
          <a:xfrm>
            <a:off x="8647272" y="6407944"/>
            <a:ext cx="365760" cy="365125"/>
          </a:xfrm>
          <a:prstGeom prst="rect">
            <a:avLst/>
          </a:prstGeom>
        </p:spPr>
        <p:txBody>
          <a:bodyPr/>
          <a:lstStyle>
            <a:extLst/>
          </a:lstStyle>
          <a:p>
            <a:pPr>
              <a:defRPr/>
            </a:pPr>
            <a:fld id="{4EFE714A-4105-46BF-A26D-3BE602A35DDB}"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727032" y="6407944"/>
            <a:ext cx="1920240" cy="365760"/>
          </a:xfrm>
          <a:prstGeom prst="rect">
            <a:avLst/>
          </a:prstGeom>
        </p:spPr>
        <p:txBody>
          <a:bodyPr/>
          <a:lstStyle>
            <a:extLst/>
          </a:lstStyle>
          <a:p>
            <a:pPr>
              <a:defRPr/>
            </a:pPr>
            <a:fld id="{4AA0BD95-F2CC-4400-8A72-8FE2E7A5EDA8}" type="datetime1">
              <a:rPr lang="en-US" smtClean="0"/>
              <a:pPr>
                <a:defRPr/>
              </a:pPr>
              <a:t>11/14/12</a:t>
            </a:fld>
            <a:endParaRPr lang="en-US"/>
          </a:p>
        </p:txBody>
      </p:sp>
      <p:sp>
        <p:nvSpPr>
          <p:cNvPr id="4" name="Footer Placeholder 3"/>
          <p:cNvSpPr>
            <a:spLocks noGrp="1"/>
          </p:cNvSpPr>
          <p:nvPr>
            <p:ph type="ftr" sz="quarter" idx="11"/>
          </p:nvPr>
        </p:nvSpPr>
        <p:spPr>
          <a:xfrm>
            <a:off x="4380072" y="6407944"/>
            <a:ext cx="2350681" cy="365125"/>
          </a:xfrm>
          <a:prstGeom prst="rect">
            <a:avLst/>
          </a:prstGeom>
        </p:spPr>
        <p:txBody>
          <a:bodyPr/>
          <a:lstStyle>
            <a:extLst/>
          </a:lstStyle>
          <a:p>
            <a:pPr>
              <a:defRPr/>
            </a:pPr>
            <a:endParaRPr lang="en-US"/>
          </a:p>
        </p:txBody>
      </p:sp>
      <p:sp>
        <p:nvSpPr>
          <p:cNvPr id="5" name="Slide Number Placeholder 4"/>
          <p:cNvSpPr>
            <a:spLocks noGrp="1"/>
          </p:cNvSpPr>
          <p:nvPr>
            <p:ph type="sldNum" sz="quarter" idx="12"/>
          </p:nvPr>
        </p:nvSpPr>
        <p:spPr>
          <a:xfrm>
            <a:off x="8647272" y="6407944"/>
            <a:ext cx="365760" cy="365125"/>
          </a:xfrm>
          <a:prstGeom prst="rect">
            <a:avLst/>
          </a:prstGeom>
        </p:spPr>
        <p:txBody>
          <a:bodyPr/>
          <a:lstStyle>
            <a:extLst/>
          </a:lstStyle>
          <a:p>
            <a:pPr>
              <a:defRPr/>
            </a:pPr>
            <a:fld id="{7DDD2A2A-C79A-4606-8595-98E45A84C665}" type="slidenum">
              <a:rPr lang="en-US" smtClean="0"/>
              <a:pPr>
                <a:defRPr/>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727032" y="6407944"/>
            <a:ext cx="1920240" cy="365760"/>
          </a:xfrm>
          <a:prstGeom prst="rect">
            <a:avLst/>
          </a:prstGeom>
        </p:spPr>
        <p:txBody>
          <a:bodyPr/>
          <a:lstStyle>
            <a:extLst/>
          </a:lstStyle>
          <a:p>
            <a:pPr>
              <a:defRPr/>
            </a:pPr>
            <a:fld id="{E49D7EBF-2999-4BAE-812C-B8393CB22D7C}" type="datetime1">
              <a:rPr lang="en-US" smtClean="0"/>
              <a:pPr>
                <a:defRPr/>
              </a:pPr>
              <a:t>11/14/12</a:t>
            </a:fld>
            <a:endParaRPr lang="en-US"/>
          </a:p>
        </p:txBody>
      </p:sp>
      <p:sp>
        <p:nvSpPr>
          <p:cNvPr id="3" name="Footer Placeholder 2"/>
          <p:cNvSpPr>
            <a:spLocks noGrp="1"/>
          </p:cNvSpPr>
          <p:nvPr>
            <p:ph type="ftr" sz="quarter" idx="11"/>
          </p:nvPr>
        </p:nvSpPr>
        <p:spPr>
          <a:xfrm>
            <a:off x="4380072" y="6407944"/>
            <a:ext cx="2350681" cy="365125"/>
          </a:xfrm>
          <a:prstGeom prst="rect">
            <a:avLst/>
          </a:prstGeom>
        </p:spPr>
        <p:txBody>
          <a:bodyPr/>
          <a:lstStyle>
            <a:extLst/>
          </a:lstStyle>
          <a:p>
            <a:pPr>
              <a:defRPr/>
            </a:pPr>
            <a:endParaRPr lang="en-US"/>
          </a:p>
        </p:txBody>
      </p:sp>
      <p:sp>
        <p:nvSpPr>
          <p:cNvPr id="4" name="Slide Number Placeholder 3"/>
          <p:cNvSpPr>
            <a:spLocks noGrp="1"/>
          </p:cNvSpPr>
          <p:nvPr>
            <p:ph type="sldNum" sz="quarter" idx="12"/>
          </p:nvPr>
        </p:nvSpPr>
        <p:spPr>
          <a:xfrm>
            <a:off x="8647272" y="6407944"/>
            <a:ext cx="365760" cy="365125"/>
          </a:xfrm>
          <a:prstGeom prst="rect">
            <a:avLst/>
          </a:prstGeom>
        </p:spPr>
        <p:txBody>
          <a:bodyPr/>
          <a:lstStyle>
            <a:extLst/>
          </a:lstStyle>
          <a:p>
            <a:pPr>
              <a:defRPr/>
            </a:pPr>
            <a:fld id="{EA4111CA-5727-4EF5-86F7-1ECF489221FA}" type="slidenum">
              <a:rPr lang="en-US" smtClean="0"/>
              <a:pPr>
                <a:defRPr/>
              </a:pPr>
              <a:t>‹#›</a:t>
            </a:fld>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a:prstGeom prst="rect">
            <a:avLst/>
          </a:prstGeom>
        </p:spPr>
        <p:txBody>
          <a:bodyPr/>
          <a:lstStyle>
            <a:extLst/>
          </a:lstStyle>
          <a:p>
            <a:pPr>
              <a:defRPr/>
            </a:pPr>
            <a:fld id="{A03A7598-FD49-4FDB-BC6D-81E59DA42A8E}" type="datetime1">
              <a:rPr lang="en-US" smtClean="0"/>
              <a:pPr>
                <a:defRPr/>
              </a:pPr>
              <a:t>11/14/12</a:t>
            </a:fld>
            <a:endParaRPr lang="en-US"/>
          </a:p>
        </p:txBody>
      </p:sp>
      <p:sp>
        <p:nvSpPr>
          <p:cNvPr id="6" name="Footer Placeholder 5"/>
          <p:cNvSpPr>
            <a:spLocks noGrp="1"/>
          </p:cNvSpPr>
          <p:nvPr>
            <p:ph type="ftr" sz="quarter" idx="11"/>
          </p:nvPr>
        </p:nvSpPr>
        <p:spPr>
          <a:xfrm>
            <a:off x="4380072" y="6407944"/>
            <a:ext cx="2350681" cy="365125"/>
          </a:xfrm>
          <a:prstGeom prst="rect">
            <a:avLst/>
          </a:prstGeom>
        </p:spPr>
        <p:txBody>
          <a:bodyPr/>
          <a:lstStyle>
            <a:extLst/>
          </a:lstStyle>
          <a:p>
            <a:pPr>
              <a:defRPr/>
            </a:pPr>
            <a:endParaRPr lang="en-US"/>
          </a:p>
        </p:txBody>
      </p:sp>
      <p:sp>
        <p:nvSpPr>
          <p:cNvPr id="7" name="Slide Number Placeholder 6"/>
          <p:cNvSpPr>
            <a:spLocks noGrp="1"/>
          </p:cNvSpPr>
          <p:nvPr>
            <p:ph type="sldNum" sz="quarter" idx="12"/>
          </p:nvPr>
        </p:nvSpPr>
        <p:spPr>
          <a:xfrm>
            <a:off x="8647272" y="6407944"/>
            <a:ext cx="365760" cy="365125"/>
          </a:xfrm>
          <a:prstGeom prst="rect">
            <a:avLst/>
          </a:prstGeom>
        </p:spPr>
        <p:txBody>
          <a:bodyPr/>
          <a:lstStyle>
            <a:extLst/>
          </a:lstStyle>
          <a:p>
            <a:pPr>
              <a:defRPr/>
            </a:pPr>
            <a:fld id="{596891B9-39AB-4C72-8F0B-CFFE38DF7E57}"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a:xfrm>
            <a:off x="6727032" y="6407944"/>
            <a:ext cx="1920240" cy="365760"/>
          </a:xfrm>
          <a:prstGeom prst="rect">
            <a:avLst/>
          </a:prstGeom>
        </p:spPr>
        <p:txBody>
          <a:bodyPr/>
          <a:lstStyle>
            <a:lvl1pPr>
              <a:defRPr>
                <a:solidFill>
                  <a:schemeClr val="tx1"/>
                </a:solidFill>
              </a:defRPr>
            </a:lvl1pPr>
            <a:extLst/>
          </a:lstStyle>
          <a:p>
            <a:pPr>
              <a:defRPr/>
            </a:pPr>
            <a:fld id="{81C6A489-011B-4F10-A03F-77B1F2DCFD79}" type="datetime1">
              <a:rPr lang="en-US" smtClean="0"/>
              <a:pPr>
                <a:defRPr/>
              </a:pPr>
              <a:t>11/14/12</a:t>
            </a:fld>
            <a:endParaRPr lang="en-US"/>
          </a:p>
        </p:txBody>
      </p:sp>
      <p:sp>
        <p:nvSpPr>
          <p:cNvPr id="6" name="Footer Placeholder 5"/>
          <p:cNvSpPr>
            <a:spLocks noGrp="1"/>
          </p:cNvSpPr>
          <p:nvPr>
            <p:ph type="ftr" sz="quarter" idx="11"/>
          </p:nvPr>
        </p:nvSpPr>
        <p:spPr>
          <a:xfrm>
            <a:off x="4380072" y="6407944"/>
            <a:ext cx="2350681" cy="365125"/>
          </a:xfrm>
          <a:prstGeom prst="rect">
            <a:avLst/>
          </a:prstGeom>
        </p:spPr>
        <p:txBody>
          <a:bodyPr/>
          <a:lstStyle>
            <a:lvl1pPr>
              <a:defRPr>
                <a:solidFill>
                  <a:schemeClr val="tx1"/>
                </a:solidFill>
              </a:defRPr>
            </a:lvl1pPr>
            <a:extLst/>
          </a:lstStyle>
          <a:p>
            <a:pPr>
              <a:defRPr/>
            </a:pPr>
            <a:endParaRPr lang="en-US"/>
          </a:p>
        </p:txBody>
      </p:sp>
      <p:sp>
        <p:nvSpPr>
          <p:cNvPr id="7" name="Slide Number Placeholder 6"/>
          <p:cNvSpPr>
            <a:spLocks noGrp="1"/>
          </p:cNvSpPr>
          <p:nvPr>
            <p:ph type="sldNum" sz="quarter" idx="12"/>
          </p:nvPr>
        </p:nvSpPr>
        <p:spPr>
          <a:xfrm>
            <a:off x="8647272" y="6407944"/>
            <a:ext cx="365760" cy="365125"/>
          </a:xfrm>
          <a:prstGeom prst="rect">
            <a:avLst/>
          </a:prstGeom>
        </p:spPr>
        <p:txBody>
          <a:bodyPr/>
          <a:lstStyle>
            <a:lvl1pPr>
              <a:defRPr>
                <a:solidFill>
                  <a:schemeClr val="tx1"/>
                </a:solidFill>
              </a:defRPr>
            </a:lvl1pPr>
            <a:extLst/>
          </a:lstStyle>
          <a:p>
            <a:pPr>
              <a:defRPr/>
            </a:pPr>
            <a:fld id="{CCA0A2C5-95DB-4765-A9D5-105B773BD9E1}" type="slidenum">
              <a:rPr lang="en-US" smtClean="0"/>
              <a:pPr>
                <a:defRPr/>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pic>
        <p:nvPicPr>
          <p:cNvPr id="11" name="Picture 6"/>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3200" y="6099175"/>
            <a:ext cx="2413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uardian.co.uk/environment/2010/jul/08/muir-russell-climategate-climate-science" TargetMode="External"/><Relationship Id="rId3" Type="http://schemas.openxmlformats.org/officeDocument/2006/relationships/image" Target="../media/image3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5.tiff"/></Relationships>
</file>

<file path=ppt/slides/_rels/slide18.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36.png"/><Relationship Id="rId5" Type="http://schemas.openxmlformats.org/officeDocument/2006/relationships/image" Target="../media/image37.gif"/><Relationship Id="rId6" Type="http://schemas.openxmlformats.org/officeDocument/2006/relationships/image" Target="../media/image38.png"/><Relationship Id="rId7" Type="http://schemas.openxmlformats.org/officeDocument/2006/relationships/image" Target="../media/image39.emf"/><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gi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8.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9.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13.jpeg"/><Relationship Id="rId12" Type="http://schemas.openxmlformats.org/officeDocument/2006/relationships/image" Target="../media/image14.jpeg"/><Relationship Id="rId13" Type="http://schemas.openxmlformats.org/officeDocument/2006/relationships/image" Target="../media/image15.jpeg"/><Relationship Id="rId14" Type="http://schemas.openxmlformats.org/officeDocument/2006/relationships/image" Target="../media/image16.jpeg"/><Relationship Id="rId15"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png"/><Relationship Id="rId9" Type="http://schemas.openxmlformats.org/officeDocument/2006/relationships/image" Target="../media/image11.jpeg"/><Relationship Id="rId10"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jpeg"/><Relationship Id="rId8" Type="http://schemas.openxmlformats.org/officeDocument/2006/relationships/image" Target="../media/image23.png"/><Relationship Id="rId9" Type="http://schemas.openxmlformats.org/officeDocument/2006/relationships/image" Target="../media/image24.jpeg"/><Relationship Id="rId10"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26.emf"/><Relationship Id="rId6" Type="http://schemas.openxmlformats.org/officeDocument/2006/relationships/oleObject" Target="../embeddings/oleObject2.bin"/><Relationship Id="rId7" Type="http://schemas.openxmlformats.org/officeDocument/2006/relationships/image" Target="../media/image27.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667775"/>
            <a:ext cx="9144000" cy="1183519"/>
          </a:xfrm>
        </p:spPr>
        <p:txBody>
          <a:bodyPr>
            <a:noAutofit/>
          </a:bodyPr>
          <a:lstStyle/>
          <a:p>
            <a:pPr>
              <a:defRPr/>
            </a:pPr>
            <a:r>
              <a:rPr lang="en-US" sz="4900" dirty="0">
                <a:solidFill>
                  <a:srgbClr val="227A8A"/>
                </a:solidFill>
              </a:rPr>
              <a:t>Tutorials on Data Management</a:t>
            </a:r>
            <a:endParaRPr lang="en-US" sz="4400" dirty="0" smtClean="0">
              <a:solidFill>
                <a:schemeClr val="accent1">
                  <a:lumMod val="75000"/>
                </a:schemeClr>
              </a:solidFill>
            </a:endParaRPr>
          </a:p>
        </p:txBody>
      </p:sp>
      <p:sp>
        <p:nvSpPr>
          <p:cNvPr id="3" name="Rectangle 2"/>
          <p:cNvSpPr/>
          <p:nvPr/>
        </p:nvSpPr>
        <p:spPr>
          <a:xfrm>
            <a:off x="0" y="1914907"/>
            <a:ext cx="9144000" cy="830997"/>
          </a:xfrm>
          <a:prstGeom prst="rect">
            <a:avLst/>
          </a:prstGeom>
        </p:spPr>
        <p:txBody>
          <a:bodyPr wrap="square">
            <a:spAutoFit/>
          </a:bodyPr>
          <a:lstStyle/>
          <a:p>
            <a:pPr algn="ctr"/>
            <a:r>
              <a:rPr lang="en-US" sz="2400" dirty="0" smtClean="0">
                <a:solidFill>
                  <a:schemeClr val="tx1">
                    <a:lumMod val="50000"/>
                    <a:lumOff val="50000"/>
                  </a:schemeClr>
                </a:solidFill>
                <a:latin typeface="+mn-lt"/>
              </a:rPr>
              <a:t>Lesson 1: Introduction to Data Management</a:t>
            </a:r>
          </a:p>
          <a:p>
            <a:pPr algn="ctr"/>
            <a:r>
              <a:rPr lang="en-US" sz="2400" dirty="0" smtClean="0">
                <a:solidFill>
                  <a:schemeClr val="tx1">
                    <a:lumMod val="50000"/>
                    <a:lumOff val="50000"/>
                  </a:schemeClr>
                </a:solidFill>
                <a:latin typeface="+mn-lt"/>
              </a:rPr>
              <a:t>Why Data Management?</a:t>
            </a:r>
          </a:p>
        </p:txBody>
      </p:sp>
      <p:pic>
        <p:nvPicPr>
          <p:cNvPr id="10246" name="Picture 6" descr="http://farm8.staticflickr.com/7058/6821217662_c67507f4eb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258" y="2883349"/>
            <a:ext cx="2859767" cy="335892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rot="16200000">
            <a:off x="4394367" y="4550813"/>
            <a:ext cx="3358927" cy="230832"/>
          </a:xfrm>
          <a:prstGeom prst="rect">
            <a:avLst/>
          </a:prstGeom>
          <a:noFill/>
        </p:spPr>
        <p:txBody>
          <a:bodyPr wrap="square" rtlCol="0">
            <a:spAutoFit/>
          </a:bodyPr>
          <a:lstStyle/>
          <a:p>
            <a:r>
              <a:rPr lang="en-US" sz="900" dirty="0">
                <a:solidFill>
                  <a:schemeClr val="bg1">
                    <a:lumMod val="75000"/>
                  </a:schemeClr>
                </a:solidFill>
              </a:rPr>
              <a:t>CC image by </a:t>
            </a:r>
            <a:r>
              <a:rPr lang="en-US" sz="900" dirty="0" smtClean="0">
                <a:solidFill>
                  <a:schemeClr val="bg1">
                    <a:lumMod val="75000"/>
                  </a:schemeClr>
                </a:solidFill>
              </a:rPr>
              <a:t>University of Maryland Press Releases </a:t>
            </a:r>
            <a:r>
              <a:rPr lang="en-US" sz="900" dirty="0">
                <a:solidFill>
                  <a:schemeClr val="bg1">
                    <a:lumMod val="75000"/>
                  </a:schemeClr>
                </a:solidFill>
              </a:rPr>
              <a:t>on Flickr</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3" name="Rectangle 3"/>
          <p:cNvSpPr>
            <a:spLocks noGrp="1" noChangeArrowheads="1"/>
          </p:cNvSpPr>
          <p:nvPr>
            <p:ph type="body" idx="4294967295"/>
          </p:nvPr>
        </p:nvSpPr>
        <p:spPr>
          <a:xfrm>
            <a:off x="304800" y="1447800"/>
            <a:ext cx="8382000" cy="4876800"/>
          </a:xfrm>
        </p:spPr>
        <p:txBody>
          <a:bodyPr>
            <a:normAutofit fontScale="92500"/>
          </a:bodyPr>
          <a:lstStyle/>
          <a:p>
            <a:pPr marL="109728" indent="0" eaLnBrk="1" hangingPunct="1">
              <a:lnSpc>
                <a:spcPct val="80000"/>
              </a:lnSpc>
              <a:buClr>
                <a:schemeClr val="accent1">
                  <a:lumMod val="75000"/>
                </a:schemeClr>
              </a:buClr>
              <a:buSzPct val="95000"/>
              <a:buNone/>
              <a:defRPr/>
            </a:pPr>
            <a:r>
              <a:rPr lang="en-US" sz="2600" dirty="0" smtClean="0"/>
              <a:t>A wildlife biologist for a small field office was the in-house GIS expert and provided support for all the staff’s GIS needs.  However, the data was stored on her own workstation.  When the biologist relocated to another office, no one understood how the data was stored or managed.</a:t>
            </a:r>
          </a:p>
          <a:p>
            <a:pPr eaLnBrk="1" hangingPunct="1">
              <a:lnSpc>
                <a:spcPct val="80000"/>
              </a:lnSpc>
              <a:buClr>
                <a:schemeClr val="accent1">
                  <a:lumMod val="75000"/>
                </a:schemeClr>
              </a:buClr>
              <a:buSzPct val="95000"/>
              <a:buFont typeface="Arial" pitchFamily="34" charset="0"/>
              <a:buChar char="•"/>
              <a:defRPr/>
            </a:pPr>
            <a:endParaRPr lang="en-US" sz="1200" dirty="0" smtClean="0"/>
          </a:p>
          <a:p>
            <a:pPr marL="109728" indent="0" eaLnBrk="1" hangingPunct="1">
              <a:lnSpc>
                <a:spcPct val="80000"/>
              </a:lnSpc>
              <a:buClr>
                <a:schemeClr val="accent1">
                  <a:lumMod val="75000"/>
                </a:schemeClr>
              </a:buClr>
              <a:buSzPct val="95000"/>
              <a:buNone/>
              <a:defRPr/>
            </a:pPr>
            <a:r>
              <a:rPr lang="en-US" sz="2600" b="1" dirty="0" smtClean="0"/>
              <a:t>Solution: </a:t>
            </a:r>
            <a:r>
              <a:rPr lang="en-US" sz="2600" dirty="0" smtClean="0"/>
              <a:t>A state office GIS specialist retrieved the workstation and sifted through files trying to salvage relevant data. </a:t>
            </a:r>
          </a:p>
          <a:p>
            <a:pPr eaLnBrk="1" hangingPunct="1">
              <a:lnSpc>
                <a:spcPct val="80000"/>
              </a:lnSpc>
              <a:buClr>
                <a:schemeClr val="accent1">
                  <a:lumMod val="75000"/>
                </a:schemeClr>
              </a:buClr>
              <a:buSzPct val="95000"/>
              <a:buFont typeface="Arial" pitchFamily="34" charset="0"/>
              <a:buChar char="•"/>
              <a:defRPr/>
            </a:pPr>
            <a:endParaRPr lang="en-US" sz="1200" dirty="0" smtClean="0"/>
          </a:p>
          <a:p>
            <a:pPr marL="109728" indent="0" eaLnBrk="1" hangingPunct="1">
              <a:lnSpc>
                <a:spcPct val="80000"/>
              </a:lnSpc>
              <a:buClr>
                <a:schemeClr val="accent1">
                  <a:lumMod val="75000"/>
                </a:schemeClr>
              </a:buClr>
              <a:buSzPct val="95000"/>
              <a:buNone/>
              <a:defRPr/>
            </a:pPr>
            <a:r>
              <a:rPr lang="en-US" sz="2600" b="1" dirty="0" smtClean="0"/>
              <a:t>Cost: </a:t>
            </a:r>
            <a:r>
              <a:rPr lang="en-US" sz="2600" dirty="0" smtClean="0"/>
              <a:t>1 work month ($4,000) plus the value of </a:t>
            </a:r>
          </a:p>
          <a:p>
            <a:pPr marL="109728" indent="0" eaLnBrk="1" hangingPunct="1">
              <a:lnSpc>
                <a:spcPct val="80000"/>
              </a:lnSpc>
              <a:buClr>
                <a:schemeClr val="accent1">
                  <a:lumMod val="75000"/>
                </a:schemeClr>
              </a:buClr>
              <a:buSzPct val="95000"/>
              <a:buNone/>
              <a:defRPr/>
            </a:pPr>
            <a:r>
              <a:rPr lang="en-US" sz="2600" dirty="0"/>
              <a:t> </a:t>
            </a:r>
            <a:r>
              <a:rPr lang="en-US" sz="2600" dirty="0" smtClean="0"/>
              <a:t>   data that was not recovered</a:t>
            </a:r>
          </a:p>
          <a:p>
            <a:pPr marL="109728" indent="0">
              <a:buNone/>
            </a:pPr>
            <a:endParaRPr lang="en-US" sz="2600" dirty="0" smtClean="0"/>
          </a:p>
          <a:p>
            <a:pPr marL="109728" indent="0">
              <a:buNone/>
            </a:pPr>
            <a:endParaRPr lang="en-US" sz="1500" dirty="0"/>
          </a:p>
          <a:p>
            <a:pPr marL="109728" indent="0">
              <a:buNone/>
            </a:pPr>
            <a:r>
              <a:rPr lang="en-US" sz="2400" dirty="0" smtClean="0"/>
              <a:t>Consider that the </a:t>
            </a:r>
            <a:r>
              <a:rPr lang="en-US" sz="2400" dirty="0"/>
              <a:t>situation could have been </a:t>
            </a:r>
            <a:r>
              <a:rPr lang="en-US" sz="2400" dirty="0" smtClean="0"/>
              <a:t>worse, </a:t>
            </a:r>
            <a:r>
              <a:rPr lang="en-US" sz="2400" dirty="0"/>
              <a:t>because the data was not being backed up as it would have been if stored on a </a:t>
            </a:r>
            <a:r>
              <a:rPr lang="en-US" sz="2400" dirty="0" smtClean="0"/>
              <a:t>server.</a:t>
            </a:r>
            <a:endParaRPr lang="en-US" sz="2400" dirty="0"/>
          </a:p>
          <a:p>
            <a:pPr eaLnBrk="1" hangingPunct="1">
              <a:lnSpc>
                <a:spcPct val="80000"/>
              </a:lnSpc>
              <a:buFont typeface="Wingdings" pitchFamily="2" charset="2"/>
              <a:buNone/>
              <a:defRPr/>
            </a:pPr>
            <a:endParaRPr lang="en-US" sz="2600" dirty="0" smtClean="0"/>
          </a:p>
          <a:p>
            <a:pPr eaLnBrk="1" hangingPunct="1">
              <a:lnSpc>
                <a:spcPct val="80000"/>
              </a:lnSpc>
              <a:buFont typeface="Wingdings" pitchFamily="2" charset="2"/>
              <a:buNone/>
              <a:defRPr/>
            </a:pPr>
            <a:endParaRPr lang="en-US" sz="2600" dirty="0" smtClean="0">
              <a:effectLst/>
            </a:endParaRPr>
          </a:p>
        </p:txBody>
      </p:sp>
      <p:sp>
        <p:nvSpPr>
          <p:cNvPr id="80901" name="Text Box 5"/>
          <p:cNvSpPr txBox="1">
            <a:spLocks noChangeArrowheads="1"/>
          </p:cNvSpPr>
          <p:nvPr/>
        </p:nvSpPr>
        <p:spPr bwMode="auto">
          <a:xfrm>
            <a:off x="304800" y="507120"/>
            <a:ext cx="8565931" cy="646331"/>
          </a:xfrm>
          <a:prstGeom prst="rect">
            <a:avLst/>
          </a:prstGeom>
          <a:noFill/>
          <a:ln w="9525" algn="ctr">
            <a:noFill/>
            <a:miter lim="800000"/>
            <a:headEnd/>
            <a:tailEnd/>
          </a:ln>
          <a:effectLst/>
        </p:spPr>
        <p:txBody>
          <a:bodyPr wrap="square">
            <a:spAutoFit/>
          </a:bodyPr>
          <a:lstStyle/>
          <a:p>
            <a:pPr algn="ctr">
              <a:spcBef>
                <a:spcPct val="50000"/>
              </a:spcBef>
              <a:defRPr/>
            </a:pPr>
            <a:r>
              <a:rPr lang="en-US" sz="3600" b="1" dirty="0" smtClean="0">
                <a:solidFill>
                  <a:schemeClr val="accent1">
                    <a:lumMod val="75000"/>
                  </a:schemeClr>
                </a:solidFill>
                <a:latin typeface="+mj-lt"/>
              </a:rPr>
              <a:t>Poor Science Data Management Example</a:t>
            </a:r>
            <a:endParaRPr lang="en-US" sz="3600" b="1" dirty="0">
              <a:solidFill>
                <a:schemeClr val="accent1">
                  <a:lumMod val="75000"/>
                </a:schemeClr>
              </a:solidFill>
              <a:latin typeface="+mj-lt"/>
            </a:endParaRPr>
          </a:p>
        </p:txBody>
      </p:sp>
      <p:sp>
        <p:nvSpPr>
          <p:cNvPr id="5" name="TextBox 4"/>
          <p:cNvSpPr txBox="1"/>
          <p:nvPr/>
        </p:nvSpPr>
        <p:spPr>
          <a:xfrm rot="16200000">
            <a:off x="7601008" y="4265115"/>
            <a:ext cx="1474686" cy="369332"/>
          </a:xfrm>
          <a:prstGeom prst="rect">
            <a:avLst/>
          </a:prstGeom>
          <a:noFill/>
        </p:spPr>
        <p:txBody>
          <a:bodyPr wrap="square" rtlCol="0">
            <a:spAutoFit/>
          </a:bodyPr>
          <a:lstStyle/>
          <a:p>
            <a:r>
              <a:rPr lang="en-US" sz="900" dirty="0" smtClean="0">
                <a:solidFill>
                  <a:schemeClr val="bg1">
                    <a:lumMod val="75000"/>
                  </a:schemeClr>
                </a:solidFill>
              </a:rPr>
              <a:t>CC image by </a:t>
            </a:r>
            <a:r>
              <a:rPr lang="en-US" sz="900" dirty="0" err="1" smtClean="0">
                <a:solidFill>
                  <a:schemeClr val="bg1">
                    <a:lumMod val="75000"/>
                  </a:schemeClr>
                </a:solidFill>
              </a:rPr>
              <a:t>DTRave</a:t>
            </a:r>
            <a:r>
              <a:rPr lang="en-US" sz="900" dirty="0" smtClean="0">
                <a:solidFill>
                  <a:schemeClr val="bg1">
                    <a:lumMod val="75000"/>
                  </a:schemeClr>
                </a:solidFill>
              </a:rPr>
              <a:t> on </a:t>
            </a:r>
          </a:p>
          <a:p>
            <a:r>
              <a:rPr lang="en-US" sz="900" dirty="0" smtClean="0">
                <a:solidFill>
                  <a:schemeClr val="bg1">
                    <a:lumMod val="75000"/>
                  </a:schemeClr>
                </a:solidFill>
              </a:rPr>
              <a:t>Open Clip Art Library</a:t>
            </a:r>
            <a:endParaRPr lang="en-US" sz="900" dirty="0">
              <a:solidFill>
                <a:schemeClr val="bg1">
                  <a:lumMod val="75000"/>
                </a:schemeClr>
              </a:solidFill>
            </a:endParaRPr>
          </a:p>
        </p:txBody>
      </p:sp>
      <p:pic>
        <p:nvPicPr>
          <p:cNvPr id="11266" name="Picture 2" descr="C:\Users\emcee\Desktop\DTRave_Cartoon_Computer_and_Deskto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3976" y="3870088"/>
            <a:ext cx="1569709" cy="12494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7"/>
          <p:cNvSpPr>
            <a:spLocks noGrp="1" noRot="1" noChangeArrowheads="1"/>
          </p:cNvSpPr>
          <p:nvPr>
            <p:ph type="title" idx="4294967295"/>
          </p:nvPr>
        </p:nvSpPr>
        <p:spPr>
          <a:xfrm>
            <a:off x="304800" y="274638"/>
            <a:ext cx="8534400" cy="1143000"/>
          </a:xfrm>
        </p:spPr>
        <p:txBody>
          <a:bodyPr>
            <a:noAutofit/>
          </a:bodyPr>
          <a:lstStyle/>
          <a:p>
            <a:pPr algn="ctr">
              <a:defRPr/>
            </a:pPr>
            <a:r>
              <a:rPr lang="en-US" sz="3600" dirty="0" smtClean="0">
                <a:solidFill>
                  <a:schemeClr val="accent1">
                    <a:lumMod val="75000"/>
                  </a:schemeClr>
                </a:solidFill>
                <a:effectLst/>
              </a:rPr>
              <a:t>Poor Data Management Federal Agency Example</a:t>
            </a:r>
          </a:p>
        </p:txBody>
      </p:sp>
      <p:sp>
        <p:nvSpPr>
          <p:cNvPr id="1040387" name="Rectangle 3"/>
          <p:cNvSpPr>
            <a:spLocks noGrp="1" noChangeArrowheads="1"/>
          </p:cNvSpPr>
          <p:nvPr>
            <p:ph type="body" idx="1"/>
          </p:nvPr>
        </p:nvSpPr>
        <p:spPr/>
        <p:txBody>
          <a:bodyPr>
            <a:normAutofit/>
          </a:bodyPr>
          <a:lstStyle/>
          <a:p>
            <a:pPr marL="109728" indent="0" eaLnBrk="1" hangingPunct="1">
              <a:lnSpc>
                <a:spcPct val="80000"/>
              </a:lnSpc>
              <a:buClr>
                <a:schemeClr val="accent1">
                  <a:lumMod val="75000"/>
                </a:schemeClr>
              </a:buClr>
              <a:buSzPct val="95000"/>
              <a:buNone/>
              <a:defRPr/>
            </a:pPr>
            <a:r>
              <a:rPr lang="en-US" dirty="0" smtClean="0"/>
              <a:t>In preparation for a Resource Management Plan, an office discovered 14 duplicate GPS inventories of roads.  However, because none of the inventories had enough metadata, it was impossible to know which inventory was best or if any of the inventories actually met their requirements.</a:t>
            </a:r>
          </a:p>
          <a:p>
            <a:pPr eaLnBrk="1" hangingPunct="1">
              <a:lnSpc>
                <a:spcPct val="80000"/>
              </a:lnSpc>
              <a:buClr>
                <a:schemeClr val="accent1">
                  <a:lumMod val="75000"/>
                </a:schemeClr>
              </a:buClr>
              <a:buSzPct val="95000"/>
              <a:defRPr/>
            </a:pPr>
            <a:endParaRPr lang="en-US" dirty="0" smtClean="0"/>
          </a:p>
          <a:p>
            <a:pPr marL="109728" indent="0" eaLnBrk="1" hangingPunct="1">
              <a:lnSpc>
                <a:spcPct val="80000"/>
              </a:lnSpc>
              <a:buClr>
                <a:schemeClr val="accent1">
                  <a:lumMod val="75000"/>
                </a:schemeClr>
              </a:buClr>
              <a:buSzPct val="95000"/>
              <a:buNone/>
              <a:defRPr/>
            </a:pPr>
            <a:r>
              <a:rPr lang="en-US" b="1" dirty="0" smtClean="0"/>
              <a:t>Solution:  </a:t>
            </a:r>
            <a:r>
              <a:rPr lang="en-US" dirty="0" smtClean="0"/>
              <a:t>Re-Inventory roads</a:t>
            </a:r>
          </a:p>
          <a:p>
            <a:pPr eaLnBrk="1" hangingPunct="1">
              <a:lnSpc>
                <a:spcPct val="80000"/>
              </a:lnSpc>
              <a:buClr>
                <a:schemeClr val="accent1">
                  <a:lumMod val="75000"/>
                </a:schemeClr>
              </a:buClr>
              <a:buSzPct val="95000"/>
              <a:defRPr/>
            </a:pPr>
            <a:endParaRPr lang="en-US" dirty="0" smtClean="0"/>
          </a:p>
          <a:p>
            <a:pPr marL="109728" indent="0" eaLnBrk="1" hangingPunct="1">
              <a:lnSpc>
                <a:spcPct val="80000"/>
              </a:lnSpc>
              <a:buClr>
                <a:schemeClr val="accent1">
                  <a:lumMod val="75000"/>
                </a:schemeClr>
              </a:buClr>
              <a:buSzPct val="95000"/>
              <a:buNone/>
              <a:defRPr/>
            </a:pPr>
            <a:r>
              <a:rPr lang="en-US" b="1" dirty="0" smtClean="0"/>
              <a:t>Cost: </a:t>
            </a:r>
            <a:r>
              <a:rPr lang="en-US" dirty="0" smtClean="0"/>
              <a:t>Estimated 9 work months/inventory </a:t>
            </a:r>
          </a:p>
          <a:p>
            <a:pPr marL="109728" indent="0" eaLnBrk="1" hangingPunct="1">
              <a:lnSpc>
                <a:spcPct val="80000"/>
              </a:lnSpc>
              <a:buClr>
                <a:schemeClr val="accent1">
                  <a:lumMod val="75000"/>
                </a:schemeClr>
              </a:buClr>
              <a:buSzPct val="95000"/>
              <a:buNone/>
              <a:defRPr/>
            </a:pPr>
            <a:r>
              <a:rPr lang="en-US" dirty="0"/>
              <a:t> </a:t>
            </a:r>
            <a:r>
              <a:rPr lang="en-US" dirty="0" smtClean="0"/>
              <a:t>       @$4,000/</a:t>
            </a:r>
            <a:r>
              <a:rPr lang="en-US" dirty="0" err="1" smtClean="0"/>
              <a:t>wm</a:t>
            </a:r>
            <a:r>
              <a:rPr lang="en-US" dirty="0" smtClean="0"/>
              <a:t> </a:t>
            </a:r>
          </a:p>
          <a:p>
            <a:pPr marL="109728" indent="0" eaLnBrk="1" hangingPunct="1">
              <a:lnSpc>
                <a:spcPct val="80000"/>
              </a:lnSpc>
              <a:buClr>
                <a:schemeClr val="accent1">
                  <a:lumMod val="75000"/>
                </a:schemeClr>
              </a:buClr>
              <a:buSzPct val="95000"/>
              <a:buNone/>
              <a:defRPr/>
            </a:pPr>
            <a:r>
              <a:rPr lang="en-US" dirty="0"/>
              <a:t> </a:t>
            </a:r>
            <a:r>
              <a:rPr lang="en-US" dirty="0" smtClean="0"/>
              <a:t>       (14 inventories = $504,000)</a:t>
            </a:r>
          </a:p>
        </p:txBody>
      </p:sp>
      <p:pic>
        <p:nvPicPr>
          <p:cNvPr id="10242" name="Picture 2" descr="http://farm5.staticflickr.com/4032/4692092024_da6199357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432" y="3295650"/>
            <a:ext cx="2483041" cy="24830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16200000">
            <a:off x="7231132" y="4398794"/>
            <a:ext cx="2676102" cy="230832"/>
          </a:xfrm>
          <a:prstGeom prst="rect">
            <a:avLst/>
          </a:prstGeom>
          <a:noFill/>
        </p:spPr>
        <p:txBody>
          <a:bodyPr wrap="square" rtlCol="0">
            <a:spAutoFit/>
          </a:bodyPr>
          <a:lstStyle/>
          <a:p>
            <a:r>
              <a:rPr lang="en-US" sz="900" dirty="0" smtClean="0">
                <a:solidFill>
                  <a:schemeClr val="bg1">
                    <a:lumMod val="75000"/>
                  </a:schemeClr>
                </a:solidFill>
              </a:rPr>
              <a:t>CC image by </a:t>
            </a:r>
            <a:r>
              <a:rPr lang="en-US" sz="900" dirty="0" err="1" smtClean="0">
                <a:solidFill>
                  <a:schemeClr val="bg1">
                    <a:lumMod val="75000"/>
                  </a:schemeClr>
                </a:solidFill>
              </a:rPr>
              <a:t>ruffin_ready</a:t>
            </a:r>
            <a:r>
              <a:rPr lang="en-US" sz="900" dirty="0" smtClean="0">
                <a:solidFill>
                  <a:schemeClr val="bg1">
                    <a:lumMod val="75000"/>
                  </a:schemeClr>
                </a:solidFill>
              </a:rPr>
              <a:t> on Flickr</a:t>
            </a:r>
            <a:endParaRPr lang="en-US" sz="900" dirty="0">
              <a:solidFill>
                <a:schemeClr val="bg1">
                  <a:lumMod val="75000"/>
                </a:schemeClr>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120"/>
            <a:ext cx="8229600" cy="1143000"/>
          </a:xfrm>
        </p:spPr>
        <p:txBody>
          <a:bodyPr/>
          <a:lstStyle/>
          <a:p>
            <a:pPr>
              <a:defRPr/>
            </a:pPr>
            <a:r>
              <a:rPr lang="en-US" dirty="0" smtClean="0">
                <a:cs typeface="+mj-cs"/>
              </a:rPr>
              <a:t>Importance of Data Management</a:t>
            </a:r>
            <a:endParaRPr lang="en-US" dirty="0">
              <a:cs typeface="+mj-cs"/>
            </a:endParaRPr>
          </a:p>
        </p:txBody>
      </p:sp>
      <p:sp>
        <p:nvSpPr>
          <p:cNvPr id="47107" name="Content Placeholder 2"/>
          <p:cNvSpPr>
            <a:spLocks noGrp="1"/>
          </p:cNvSpPr>
          <p:nvPr>
            <p:ph idx="1"/>
          </p:nvPr>
        </p:nvSpPr>
        <p:spPr>
          <a:xfrm>
            <a:off x="457200" y="1403120"/>
            <a:ext cx="8229600" cy="4934604"/>
          </a:xfrm>
        </p:spPr>
        <p:txBody>
          <a:bodyPr>
            <a:noAutofit/>
          </a:bodyPr>
          <a:lstStyle/>
          <a:p>
            <a:pPr marL="0" indent="0">
              <a:lnSpc>
                <a:spcPct val="75000"/>
              </a:lnSpc>
              <a:spcBef>
                <a:spcPts val="0"/>
              </a:spcBef>
              <a:buFontTx/>
              <a:buNone/>
            </a:pPr>
            <a:r>
              <a:rPr lang="en-US" sz="2000" dirty="0" smtClean="0"/>
              <a:t>“</a:t>
            </a:r>
            <a:r>
              <a:rPr lang="en-US" sz="2000" dirty="0"/>
              <a:t>Please forgive my paranoia about protocols, standards, and data review.  I'm in the latter stages of a long career with USGS (30 years, and counting), and have experienced much.  Experience is the knowledge you get just after you needed it. </a:t>
            </a:r>
          </a:p>
          <a:p>
            <a:pPr marL="0" indent="0">
              <a:lnSpc>
                <a:spcPct val="75000"/>
              </a:lnSpc>
              <a:spcBef>
                <a:spcPts val="0"/>
              </a:spcBef>
              <a:buFontTx/>
              <a:buNone/>
            </a:pPr>
            <a:endParaRPr lang="en-US" sz="2000" dirty="0"/>
          </a:p>
          <a:p>
            <a:pPr marL="0" indent="0">
              <a:lnSpc>
                <a:spcPct val="75000"/>
              </a:lnSpc>
              <a:spcBef>
                <a:spcPts val="0"/>
              </a:spcBef>
              <a:buFontTx/>
              <a:buNone/>
            </a:pPr>
            <a:r>
              <a:rPr lang="en-US" sz="2000" dirty="0"/>
              <a:t>Several times, I've seen colleagues called to court in order to testify about conditions they have observed.  </a:t>
            </a:r>
          </a:p>
          <a:p>
            <a:pPr marL="0" indent="0">
              <a:lnSpc>
                <a:spcPct val="75000"/>
              </a:lnSpc>
              <a:spcBef>
                <a:spcPts val="0"/>
              </a:spcBef>
              <a:buFontTx/>
              <a:buNone/>
            </a:pPr>
            <a:endParaRPr lang="en-US" sz="2000" dirty="0"/>
          </a:p>
          <a:p>
            <a:pPr marL="0" indent="0">
              <a:lnSpc>
                <a:spcPct val="75000"/>
              </a:lnSpc>
              <a:spcBef>
                <a:spcPts val="0"/>
              </a:spcBef>
              <a:buFontTx/>
              <a:buNone/>
            </a:pPr>
            <a:r>
              <a:rPr lang="en-US" sz="2000" dirty="0"/>
              <a:t>Without a strong tradition of constant review and approval of basic data, they would've been in deep trouble under cross-examination.  Instead, they were able to produce field notes, data approval records, and the like, to back up their testimony.  </a:t>
            </a:r>
          </a:p>
          <a:p>
            <a:pPr marL="0" indent="0">
              <a:lnSpc>
                <a:spcPct val="75000"/>
              </a:lnSpc>
              <a:spcBef>
                <a:spcPts val="0"/>
              </a:spcBef>
              <a:buFontTx/>
              <a:buNone/>
            </a:pPr>
            <a:endParaRPr lang="en-US" sz="2000" dirty="0"/>
          </a:p>
          <a:p>
            <a:pPr marL="0" indent="0">
              <a:lnSpc>
                <a:spcPct val="75000"/>
              </a:lnSpc>
              <a:spcBef>
                <a:spcPts val="0"/>
              </a:spcBef>
              <a:buFontTx/>
              <a:buNone/>
            </a:pPr>
            <a:r>
              <a:rPr lang="en-US" sz="2000" dirty="0"/>
              <a:t>It's one thing to be questioned by a college student who is working on a project for school.  </a:t>
            </a:r>
            <a:r>
              <a:rPr lang="en-US" sz="2000" u="sng" dirty="0"/>
              <a:t>It's another entirely to be grilled by an attorney under oath with the media present.</a:t>
            </a:r>
            <a:r>
              <a:rPr lang="en-US" sz="2000" u="sng" dirty="0" smtClean="0"/>
              <a:t>”</a:t>
            </a:r>
          </a:p>
          <a:p>
            <a:pPr marL="0" indent="0">
              <a:lnSpc>
                <a:spcPct val="75000"/>
              </a:lnSpc>
              <a:spcBef>
                <a:spcPts val="0"/>
              </a:spcBef>
              <a:buFontTx/>
              <a:buNone/>
            </a:pPr>
            <a:endParaRPr lang="en-US" sz="2000" u="sng" dirty="0"/>
          </a:p>
          <a:p>
            <a:pPr marL="0" indent="0" algn="r">
              <a:lnSpc>
                <a:spcPct val="75000"/>
              </a:lnSpc>
              <a:spcBef>
                <a:spcPts val="0"/>
              </a:spcBef>
              <a:buFontTx/>
              <a:buNone/>
            </a:pPr>
            <a:r>
              <a:rPr lang="en-US" sz="2000" dirty="0"/>
              <a:t>- Nelson Williams, </a:t>
            </a:r>
            <a:r>
              <a:rPr lang="en-US" sz="2000" dirty="0" smtClean="0"/>
              <a:t>Scientist </a:t>
            </a:r>
            <a:br>
              <a:rPr lang="en-US" sz="2000" dirty="0" smtClean="0"/>
            </a:br>
            <a:r>
              <a:rPr lang="en-US" sz="2000" dirty="0" smtClean="0"/>
              <a:t>US Geological Survey </a:t>
            </a:r>
            <a:endParaRPr lang="en-US" sz="2000" dirty="0"/>
          </a:p>
          <a:p>
            <a:pPr marL="0" indent="0">
              <a:lnSpc>
                <a:spcPct val="75000"/>
              </a:lnSpc>
              <a:spcBef>
                <a:spcPts val="0"/>
              </a:spcBef>
              <a:buFontTx/>
              <a:buNone/>
            </a:pPr>
            <a:endParaRPr lang="en-US" sz="2000" dirty="0">
              <a:latin typeface="Times New Roman" charset="0"/>
            </a:endParaRPr>
          </a:p>
          <a:p>
            <a:pPr marL="0" indent="0">
              <a:lnSpc>
                <a:spcPct val="75000"/>
              </a:lnSpc>
              <a:spcBef>
                <a:spcPts val="0"/>
              </a:spcBef>
              <a:buFontTx/>
              <a:buNone/>
            </a:pPr>
            <a:r>
              <a:rPr lang="en-US" sz="2000" dirty="0">
                <a:latin typeface="Times New Roman" charset="0"/>
              </a:rPr>
              <a:t>	</a:t>
            </a:r>
            <a:endParaRPr lang="en-US" sz="2000" dirty="0">
              <a:latin typeface="Calibri" charset="0"/>
            </a:endParaRPr>
          </a:p>
          <a:p>
            <a:pPr marL="0" indent="0">
              <a:lnSpc>
                <a:spcPct val="75000"/>
              </a:lnSpc>
              <a:spcBef>
                <a:spcPts val="0"/>
              </a:spcBef>
              <a:buFontTx/>
              <a:buNone/>
            </a:pPr>
            <a:endParaRPr lang="en-US" sz="2000" dirty="0">
              <a:latin typeface="Times New Roman"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260415"/>
            <a:ext cx="9144000" cy="533400"/>
          </a:xfrm>
        </p:spPr>
        <p:txBody>
          <a:bodyPr>
            <a:noAutofit/>
          </a:bodyPr>
          <a:lstStyle/>
          <a:p>
            <a:pPr eaLnBrk="1" hangingPunct="1">
              <a:defRPr/>
            </a:pPr>
            <a:r>
              <a:rPr lang="en-US" dirty="0" smtClean="0">
                <a:cs typeface="+mj-cs"/>
              </a:rPr>
              <a:t>Importance of Data Management</a:t>
            </a:r>
          </a:p>
        </p:txBody>
      </p:sp>
      <p:pic>
        <p:nvPicPr>
          <p:cNvPr id="48131" name="Picture 4" descr="Climategat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5725510" cy="540632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53110" y="2606235"/>
            <a:ext cx="5327650" cy="1477963"/>
          </a:xfrm>
          <a:prstGeom prst="rect">
            <a:avLst/>
          </a:prstGeom>
          <a:solidFill>
            <a:schemeClr val="bg1"/>
          </a:solidFill>
          <a:ln w="12700">
            <a:solidFill>
              <a:schemeClr val="tx1"/>
            </a:solidFill>
          </a:ln>
        </p:spPr>
        <p:txBody>
          <a:bodyPr wrap="square">
            <a:spAutoFit/>
          </a:bodyPr>
          <a:lstStyle/>
          <a:p>
            <a:pPr>
              <a:defRPr/>
            </a:pPr>
            <a:r>
              <a:rPr lang="en-US" sz="1800" dirty="0">
                <a:latin typeface="+mn-lt"/>
                <a:cs typeface="+mn-cs"/>
              </a:rPr>
              <a:t>The climate scientists at the centre of a media storm over leaked emails were yesterday cleared of accusations that they fudged their results and silenced critics, but a review found they had </a:t>
            </a:r>
            <a:r>
              <a:rPr lang="en-US" sz="1800" dirty="0">
                <a:solidFill>
                  <a:srgbClr val="FF0000"/>
                </a:solidFill>
                <a:latin typeface="+mn-lt"/>
                <a:cs typeface="+mn-cs"/>
              </a:rPr>
              <a:t>failed to be open enough about their work</a:t>
            </a:r>
            <a:r>
              <a:rPr lang="en-US" sz="1800" dirty="0">
                <a:latin typeface="+mn-lt"/>
                <a:cs typeface="+mn-cs"/>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375810" y="1546767"/>
            <a:ext cx="7993117" cy="3648417"/>
          </a:xfrm>
        </p:spPr>
        <p:txBody>
          <a:bodyPr>
            <a:noAutofit/>
          </a:bodyPr>
          <a:lstStyle/>
          <a:p>
            <a:pPr>
              <a:buClr>
                <a:schemeClr val="accent1">
                  <a:lumMod val="75000"/>
                </a:schemeClr>
              </a:buClr>
              <a:buSzPct val="100000"/>
            </a:pPr>
            <a:r>
              <a:rPr lang="en-US" dirty="0" smtClean="0">
                <a:ea typeface="ＭＳ Ｐゴシック" pitchFamily="34" charset="-128"/>
              </a:rPr>
              <a:t>Manage your data for yourself: </a:t>
            </a:r>
          </a:p>
          <a:p>
            <a:pPr lvl="1">
              <a:buClr>
                <a:schemeClr val="accent1">
                  <a:lumMod val="75000"/>
                </a:schemeClr>
              </a:buClr>
              <a:buSzPct val="90000"/>
              <a:buFont typeface="Courier New" pitchFamily="49" charset="0"/>
              <a:buChar char="o"/>
            </a:pPr>
            <a:r>
              <a:rPr lang="en-US" dirty="0" smtClean="0">
                <a:ea typeface="ＭＳ Ｐゴシック" pitchFamily="34" charset="-128"/>
              </a:rPr>
              <a:t>Keep yourself organized – be able to find your files (data inputs, analytic scripts, outputs at various stages of the analytic process, </a:t>
            </a:r>
            <a:r>
              <a:rPr lang="en-US" dirty="0" err="1" smtClean="0">
                <a:ea typeface="ＭＳ Ｐゴシック" pitchFamily="34" charset="-128"/>
              </a:rPr>
              <a:t>etc</a:t>
            </a:r>
            <a:r>
              <a:rPr lang="en-US" dirty="0" smtClean="0">
                <a:ea typeface="ＭＳ Ｐゴシック" pitchFamily="34" charset="-128"/>
              </a:rPr>
              <a:t>) </a:t>
            </a:r>
            <a:endParaRPr lang="en-US" dirty="0">
              <a:ea typeface="ＭＳ Ｐゴシック" pitchFamily="34" charset="-128"/>
            </a:endParaRPr>
          </a:p>
          <a:p>
            <a:pPr lvl="1">
              <a:buClr>
                <a:schemeClr val="accent1">
                  <a:lumMod val="75000"/>
                </a:schemeClr>
              </a:buClr>
              <a:buSzPct val="90000"/>
              <a:buFont typeface="Courier New" pitchFamily="49" charset="0"/>
              <a:buChar char="o"/>
            </a:pPr>
            <a:r>
              <a:rPr lang="en-US" dirty="0">
                <a:ea typeface="ＭＳ Ｐゴシック" pitchFamily="34" charset="-128"/>
              </a:rPr>
              <a:t>T</a:t>
            </a:r>
            <a:r>
              <a:rPr lang="en-US" dirty="0" smtClean="0">
                <a:ea typeface="ＭＳ Ｐゴシック" pitchFamily="34" charset="-128"/>
              </a:rPr>
              <a:t>rack your science processes for reproducibility – be able to match up your outputs with exact inputs and transformations that produced them</a:t>
            </a:r>
          </a:p>
          <a:p>
            <a:pPr lvl="1">
              <a:buClr>
                <a:schemeClr val="accent1">
                  <a:lumMod val="75000"/>
                </a:schemeClr>
              </a:buClr>
              <a:buSzPct val="90000"/>
              <a:buFont typeface="Courier New" pitchFamily="49" charset="0"/>
              <a:buChar char="o"/>
            </a:pPr>
            <a:r>
              <a:rPr lang="en-US" dirty="0" smtClean="0">
                <a:ea typeface="ＭＳ Ｐゴシック" pitchFamily="34" charset="-128"/>
              </a:rPr>
              <a:t>Better control versions of data – identify easily versions that can be periodically purged</a:t>
            </a:r>
          </a:p>
          <a:p>
            <a:pPr lvl="1">
              <a:buClr>
                <a:schemeClr val="accent1">
                  <a:lumMod val="75000"/>
                </a:schemeClr>
              </a:buClr>
              <a:buSzPct val="90000"/>
              <a:buFont typeface="Courier New" pitchFamily="49" charset="0"/>
              <a:buChar char="o"/>
            </a:pPr>
            <a:r>
              <a:rPr lang="en-US" dirty="0" smtClean="0">
                <a:ea typeface="ＭＳ Ｐゴシック" pitchFamily="34" charset="-128"/>
              </a:rPr>
              <a:t>Quality control your data more efficiently</a:t>
            </a:r>
          </a:p>
          <a:p>
            <a:pPr marL="393192" lvl="1" indent="0">
              <a:buClr>
                <a:srgbClr val="177F8A"/>
              </a:buClr>
              <a:buNone/>
            </a:pPr>
            <a:endParaRPr lang="en-US" sz="2000" dirty="0" smtClean="0">
              <a:ea typeface="ＭＳ Ｐゴシック" pitchFamily="34" charset="-128"/>
            </a:endParaRPr>
          </a:p>
        </p:txBody>
      </p:sp>
      <p:sp>
        <p:nvSpPr>
          <p:cNvPr id="13314" name="Title 1"/>
          <p:cNvSpPr>
            <a:spLocks noGrp="1"/>
          </p:cNvSpPr>
          <p:nvPr>
            <p:ph type="title"/>
          </p:nvPr>
        </p:nvSpPr>
        <p:spPr>
          <a:xfrm>
            <a:off x="0" y="378367"/>
            <a:ext cx="9144000" cy="934079"/>
          </a:xfrm>
        </p:spPr>
        <p:txBody>
          <a:bodyPr>
            <a:noAutofit/>
          </a:bodyPr>
          <a:lstStyle/>
          <a:p>
            <a:r>
              <a:rPr lang="en-US" dirty="0" smtClean="0">
                <a:ea typeface="ＭＳ Ｐゴシック" pitchFamily="34" charset="-128"/>
              </a:rPr>
              <a:t>Why Manage Data: </a:t>
            </a:r>
            <a:br>
              <a:rPr lang="en-US" dirty="0" smtClean="0">
                <a:ea typeface="ＭＳ Ｐゴシック" pitchFamily="34" charset="-128"/>
              </a:rPr>
            </a:br>
            <a:r>
              <a:rPr lang="en-US" dirty="0" smtClean="0">
                <a:ea typeface="ＭＳ Ｐゴシック" pitchFamily="34" charset="-128"/>
              </a:rPr>
              <a:t>Researcher Perspective</a:t>
            </a:r>
          </a:p>
        </p:txBody>
      </p:sp>
    </p:spTree>
    <p:extLst>
      <p:ext uri="{BB962C8B-B14F-4D97-AF65-F5344CB8AC3E}">
        <p14:creationId xmlns:p14="http://schemas.microsoft.com/office/powerpoint/2010/main" val="314625501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375810" y="1575359"/>
            <a:ext cx="7993117" cy="3648417"/>
          </a:xfrm>
        </p:spPr>
        <p:txBody>
          <a:bodyPr>
            <a:noAutofit/>
          </a:bodyPr>
          <a:lstStyle/>
          <a:p>
            <a:pPr lvl="1">
              <a:buClr>
                <a:schemeClr val="accent1">
                  <a:lumMod val="75000"/>
                </a:schemeClr>
              </a:buClr>
              <a:buFont typeface="Arial" pitchFamily="34" charset="0"/>
              <a:buChar char="•"/>
            </a:pPr>
            <a:r>
              <a:rPr lang="en-US" sz="2400" dirty="0" smtClean="0">
                <a:ea typeface="ＭＳ Ｐゴシック" pitchFamily="34" charset="-128"/>
              </a:rPr>
              <a:t>Make </a:t>
            </a:r>
            <a:r>
              <a:rPr lang="en-US" sz="2400" dirty="0">
                <a:ea typeface="ＭＳ Ｐゴシック" pitchFamily="34" charset="-128"/>
              </a:rPr>
              <a:t>backups to avoid data loss</a:t>
            </a:r>
          </a:p>
          <a:p>
            <a:pPr lvl="1">
              <a:buClr>
                <a:schemeClr val="accent1">
                  <a:lumMod val="75000"/>
                </a:schemeClr>
              </a:buClr>
              <a:buFont typeface="Arial" pitchFamily="34" charset="0"/>
              <a:buChar char="•"/>
            </a:pPr>
            <a:r>
              <a:rPr lang="en-US" sz="2400" dirty="0">
                <a:ea typeface="ＭＳ Ｐゴシック" pitchFamily="34" charset="-128"/>
              </a:rPr>
              <a:t>Format your data for re-use (by yourself or others)</a:t>
            </a:r>
          </a:p>
          <a:p>
            <a:pPr lvl="1">
              <a:buClr>
                <a:schemeClr val="accent1">
                  <a:lumMod val="75000"/>
                </a:schemeClr>
              </a:buClr>
              <a:buFont typeface="Arial" pitchFamily="34" charset="0"/>
              <a:buChar char="•"/>
            </a:pPr>
            <a:r>
              <a:rPr lang="en-US" sz="2400" dirty="0" smtClean="0">
                <a:ea typeface="ＭＳ Ｐゴシック" pitchFamily="34" charset="-128"/>
              </a:rPr>
              <a:t>Be prepared: Document </a:t>
            </a:r>
            <a:r>
              <a:rPr lang="en-US" sz="2400" dirty="0">
                <a:ea typeface="ＭＳ Ｐゴシック" pitchFamily="34" charset="-128"/>
              </a:rPr>
              <a:t>your data for your own </a:t>
            </a:r>
            <a:r>
              <a:rPr lang="en-US" sz="2400" dirty="0" smtClean="0">
                <a:ea typeface="ＭＳ Ｐゴシック" pitchFamily="34" charset="-128"/>
              </a:rPr>
              <a:t>recollection, accountability, </a:t>
            </a:r>
            <a:r>
              <a:rPr lang="en-US" sz="2400" dirty="0">
                <a:ea typeface="ＭＳ Ｐゴシック" pitchFamily="34" charset="-128"/>
              </a:rPr>
              <a:t>and re-use (by yourself or others) </a:t>
            </a:r>
            <a:endParaRPr lang="en-US" sz="2400" dirty="0" smtClean="0">
              <a:ea typeface="ＭＳ Ｐゴシック" pitchFamily="34" charset="-128"/>
            </a:endParaRPr>
          </a:p>
          <a:p>
            <a:pPr lvl="1">
              <a:buClr>
                <a:schemeClr val="accent1">
                  <a:lumMod val="75000"/>
                </a:schemeClr>
              </a:buClr>
              <a:buFont typeface="Arial" pitchFamily="34" charset="0"/>
              <a:buChar char="•"/>
            </a:pPr>
            <a:r>
              <a:rPr lang="en-US" sz="2400" dirty="0" smtClean="0">
                <a:ea typeface="ＭＳ Ｐゴシック" pitchFamily="34" charset="-128"/>
              </a:rPr>
              <a:t>Prepare </a:t>
            </a:r>
            <a:r>
              <a:rPr lang="en-US" sz="2400" dirty="0">
                <a:ea typeface="ＭＳ Ｐゴシック" pitchFamily="34" charset="-128"/>
              </a:rPr>
              <a:t>it to share it – gain credibility </a:t>
            </a:r>
            <a:endParaRPr lang="en-US" sz="2400" dirty="0" smtClean="0">
              <a:ea typeface="ＭＳ Ｐゴシック" pitchFamily="34" charset="-128"/>
            </a:endParaRPr>
          </a:p>
          <a:p>
            <a:pPr marL="393192" lvl="1" indent="0">
              <a:buClr>
                <a:schemeClr val="accent1">
                  <a:lumMod val="75000"/>
                </a:schemeClr>
              </a:buClr>
              <a:buNone/>
            </a:pPr>
            <a:r>
              <a:rPr lang="en-US" sz="2400" dirty="0">
                <a:ea typeface="ＭＳ Ｐゴシック" pitchFamily="34" charset="-128"/>
              </a:rPr>
              <a:t> </a:t>
            </a:r>
            <a:r>
              <a:rPr lang="en-US" sz="2400" dirty="0" smtClean="0">
                <a:ea typeface="ＭＳ Ｐゴシック" pitchFamily="34" charset="-128"/>
              </a:rPr>
              <a:t>   and recognition for your science efforts!</a:t>
            </a:r>
            <a:endParaRPr lang="en-US" sz="2400" dirty="0">
              <a:ea typeface="ＭＳ Ｐゴシック" pitchFamily="34" charset="-128"/>
            </a:endParaRPr>
          </a:p>
          <a:p>
            <a:pPr marL="393192" lvl="1" indent="0">
              <a:buClr>
                <a:srgbClr val="177F8A"/>
              </a:buClr>
              <a:buNone/>
            </a:pPr>
            <a:endParaRPr lang="en-US" sz="2400" dirty="0" smtClean="0">
              <a:ea typeface="ＭＳ Ｐゴシック" pitchFamily="34" charset="-128"/>
            </a:endParaRPr>
          </a:p>
        </p:txBody>
      </p:sp>
      <p:sp>
        <p:nvSpPr>
          <p:cNvPr id="13314" name="Title 1"/>
          <p:cNvSpPr>
            <a:spLocks noGrp="1"/>
          </p:cNvSpPr>
          <p:nvPr>
            <p:ph type="title"/>
          </p:nvPr>
        </p:nvSpPr>
        <p:spPr>
          <a:xfrm>
            <a:off x="0" y="494973"/>
            <a:ext cx="9144000" cy="701018"/>
          </a:xfrm>
        </p:spPr>
        <p:txBody>
          <a:bodyPr>
            <a:noAutofit/>
          </a:bodyPr>
          <a:lstStyle/>
          <a:p>
            <a:r>
              <a:rPr lang="en-US" dirty="0" smtClean="0">
                <a:ea typeface="ＭＳ Ｐゴシック" pitchFamily="34" charset="-128"/>
              </a:rPr>
              <a:t>Why Data Management: </a:t>
            </a:r>
            <a:br>
              <a:rPr lang="en-US" dirty="0" smtClean="0">
                <a:ea typeface="ＭＳ Ｐゴシック" pitchFamily="34" charset="-128"/>
              </a:rPr>
            </a:br>
            <a:r>
              <a:rPr lang="en-US" dirty="0" smtClean="0">
                <a:ea typeface="ＭＳ Ｐゴシック" pitchFamily="34" charset="-128"/>
              </a:rPr>
              <a:t>Researcher Perspective</a:t>
            </a:r>
          </a:p>
        </p:txBody>
      </p:sp>
      <p:pic>
        <p:nvPicPr>
          <p:cNvPr id="13316" name="Picture 4" descr="C:\Users\emcee\Desktop\UWW ResN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116" y="3650194"/>
            <a:ext cx="2066237" cy="20662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16200000">
            <a:off x="7204575" y="4326024"/>
            <a:ext cx="2676102" cy="230832"/>
          </a:xfrm>
          <a:prstGeom prst="rect">
            <a:avLst/>
          </a:prstGeom>
          <a:noFill/>
        </p:spPr>
        <p:txBody>
          <a:bodyPr wrap="square" rtlCol="0">
            <a:spAutoFit/>
          </a:bodyPr>
          <a:lstStyle/>
          <a:p>
            <a:r>
              <a:rPr lang="en-US" sz="900" dirty="0" smtClean="0">
                <a:solidFill>
                  <a:schemeClr val="bg1">
                    <a:lumMod val="75000"/>
                  </a:schemeClr>
                </a:solidFill>
              </a:rPr>
              <a:t>CC image by UWW </a:t>
            </a:r>
            <a:r>
              <a:rPr lang="en-US" sz="900" dirty="0" err="1" smtClean="0">
                <a:solidFill>
                  <a:schemeClr val="bg1">
                    <a:lumMod val="75000"/>
                  </a:schemeClr>
                </a:solidFill>
              </a:rPr>
              <a:t>ResNet</a:t>
            </a:r>
            <a:r>
              <a:rPr lang="en-US" sz="900" dirty="0" smtClean="0">
                <a:solidFill>
                  <a:schemeClr val="bg1">
                    <a:lumMod val="75000"/>
                  </a:schemeClr>
                </a:solidFill>
              </a:rPr>
              <a:t> on Flickr</a:t>
            </a:r>
            <a:endParaRPr lang="en-US" sz="900" dirty="0">
              <a:solidFill>
                <a:schemeClr val="bg1">
                  <a:lumMod val="75000"/>
                </a:schemeClr>
              </a:solidFill>
            </a:endParaRPr>
          </a:p>
        </p:txBody>
      </p:sp>
    </p:spTree>
    <p:extLst>
      <p:ext uri="{BB962C8B-B14F-4D97-AF65-F5344CB8AC3E}">
        <p14:creationId xmlns:p14="http://schemas.microsoft.com/office/powerpoint/2010/main" val="34981754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319991" y="1543829"/>
            <a:ext cx="8332097" cy="4804407"/>
          </a:xfrm>
        </p:spPr>
        <p:txBody>
          <a:bodyPr>
            <a:noAutofit/>
          </a:bodyPr>
          <a:lstStyle/>
          <a:p>
            <a:pPr>
              <a:buClr>
                <a:schemeClr val="accent1">
                  <a:lumMod val="75000"/>
                </a:schemeClr>
              </a:buClr>
              <a:buSzPct val="100000"/>
            </a:pPr>
            <a:r>
              <a:rPr lang="en-US" dirty="0" smtClean="0">
                <a:ea typeface="ＭＳ Ｐゴシック" pitchFamily="34" charset="-128"/>
              </a:rPr>
              <a:t>Data is a valuable asset – it is expensive and time </a:t>
            </a:r>
            <a:r>
              <a:rPr lang="en-US" dirty="0">
                <a:ea typeface="ＭＳ Ｐゴシック" pitchFamily="34" charset="-128"/>
              </a:rPr>
              <a:t>consuming to collect </a:t>
            </a:r>
            <a:endParaRPr lang="en-US" dirty="0" smtClean="0">
              <a:ea typeface="ＭＳ Ｐゴシック" pitchFamily="34" charset="-128"/>
            </a:endParaRPr>
          </a:p>
          <a:p>
            <a:pPr>
              <a:buClr>
                <a:schemeClr val="accent1">
                  <a:lumMod val="75000"/>
                </a:schemeClr>
              </a:buClr>
            </a:pPr>
            <a:r>
              <a:rPr lang="en-US" dirty="0" smtClean="0">
                <a:ea typeface="ＭＳ Ｐゴシック" pitchFamily="34" charset="-128"/>
              </a:rPr>
              <a:t>Data should be managed to:</a:t>
            </a:r>
          </a:p>
          <a:p>
            <a:pPr lvl="1">
              <a:buClr>
                <a:schemeClr val="accent1">
                  <a:lumMod val="75000"/>
                </a:schemeClr>
              </a:buClr>
              <a:buSzPct val="90000"/>
              <a:buFont typeface="Courier New" pitchFamily="49" charset="0"/>
              <a:buChar char="o"/>
            </a:pPr>
            <a:r>
              <a:rPr lang="en-US" dirty="0">
                <a:ea typeface="ＭＳ Ｐゴシック" pitchFamily="34" charset="-128"/>
              </a:rPr>
              <a:t>m</a:t>
            </a:r>
            <a:r>
              <a:rPr lang="en-US" dirty="0" smtClean="0">
                <a:ea typeface="ＭＳ Ｐゴシック" pitchFamily="34" charset="-128"/>
              </a:rPr>
              <a:t>aximize </a:t>
            </a:r>
            <a:r>
              <a:rPr lang="en-US" dirty="0">
                <a:ea typeface="ＭＳ Ｐゴシック" pitchFamily="34" charset="-128"/>
              </a:rPr>
              <a:t>the effective use and value of data and information </a:t>
            </a:r>
            <a:r>
              <a:rPr lang="en-US" dirty="0" smtClean="0">
                <a:ea typeface="ＭＳ Ｐゴシック" pitchFamily="34" charset="-128"/>
              </a:rPr>
              <a:t>assets</a:t>
            </a:r>
          </a:p>
          <a:p>
            <a:pPr lvl="1">
              <a:buClr>
                <a:schemeClr val="accent1">
                  <a:lumMod val="75000"/>
                </a:schemeClr>
              </a:buClr>
              <a:buSzPct val="90000"/>
              <a:buFont typeface="Courier New" pitchFamily="49" charset="0"/>
              <a:buChar char="o"/>
            </a:pPr>
            <a:r>
              <a:rPr lang="en-US" dirty="0" smtClean="0">
                <a:ea typeface="ＭＳ Ｐゴシック" pitchFamily="34" charset="-128"/>
              </a:rPr>
              <a:t>continually </a:t>
            </a:r>
            <a:r>
              <a:rPr lang="en-US" dirty="0">
                <a:ea typeface="ＭＳ Ｐゴシック" pitchFamily="34" charset="-128"/>
              </a:rPr>
              <a:t>improve the quality </a:t>
            </a:r>
            <a:r>
              <a:rPr lang="en-US" dirty="0" smtClean="0">
                <a:ea typeface="ＭＳ Ｐゴシック" pitchFamily="34" charset="-128"/>
              </a:rPr>
              <a:t>including</a:t>
            </a:r>
            <a:r>
              <a:rPr lang="en-US" dirty="0">
                <a:ea typeface="ＭＳ Ｐゴシック" pitchFamily="34" charset="-128"/>
              </a:rPr>
              <a:t>: data accuracy, integrity, integration, timeliness of data capture and presentation, relevance and </a:t>
            </a:r>
            <a:r>
              <a:rPr lang="en-US" dirty="0" smtClean="0">
                <a:ea typeface="ＭＳ Ｐゴシック" pitchFamily="34" charset="-128"/>
              </a:rPr>
              <a:t>usefulness</a:t>
            </a:r>
          </a:p>
          <a:p>
            <a:pPr lvl="1">
              <a:buClr>
                <a:schemeClr val="accent1">
                  <a:lumMod val="75000"/>
                </a:schemeClr>
              </a:buClr>
              <a:buSzPct val="90000"/>
              <a:buFont typeface="Courier New" pitchFamily="49" charset="0"/>
              <a:buChar char="o"/>
            </a:pPr>
            <a:r>
              <a:rPr lang="en-US" dirty="0">
                <a:ea typeface="ＭＳ Ｐゴシック" pitchFamily="34" charset="-128"/>
              </a:rPr>
              <a:t>e</a:t>
            </a:r>
            <a:r>
              <a:rPr lang="en-US" dirty="0" smtClean="0">
                <a:ea typeface="ＭＳ Ｐゴシック" pitchFamily="34" charset="-128"/>
              </a:rPr>
              <a:t>nsure </a:t>
            </a:r>
            <a:r>
              <a:rPr lang="en-US" dirty="0">
                <a:ea typeface="ＭＳ Ｐゴシック" pitchFamily="34" charset="-128"/>
              </a:rPr>
              <a:t>appropriate use of data and </a:t>
            </a:r>
            <a:r>
              <a:rPr lang="en-US" dirty="0" smtClean="0">
                <a:ea typeface="ＭＳ Ｐゴシック" pitchFamily="34" charset="-128"/>
              </a:rPr>
              <a:t>information</a:t>
            </a:r>
          </a:p>
          <a:p>
            <a:pPr lvl="1">
              <a:buClr>
                <a:schemeClr val="accent1">
                  <a:lumMod val="75000"/>
                </a:schemeClr>
              </a:buClr>
              <a:buSzPct val="90000"/>
              <a:buFont typeface="Courier New" pitchFamily="49" charset="0"/>
              <a:buChar char="o"/>
            </a:pPr>
            <a:r>
              <a:rPr lang="en-US" dirty="0" smtClean="0">
                <a:ea typeface="ＭＳ Ｐゴシック" pitchFamily="34" charset="-128"/>
              </a:rPr>
              <a:t>facilitate </a:t>
            </a:r>
            <a:r>
              <a:rPr lang="en-US" dirty="0">
                <a:ea typeface="ＭＳ Ｐゴシック" pitchFamily="34" charset="-128"/>
              </a:rPr>
              <a:t>data </a:t>
            </a:r>
            <a:r>
              <a:rPr lang="en-US" dirty="0" smtClean="0">
                <a:ea typeface="ＭＳ Ｐゴシック" pitchFamily="34" charset="-128"/>
              </a:rPr>
              <a:t>sharing</a:t>
            </a:r>
          </a:p>
          <a:p>
            <a:pPr lvl="1">
              <a:buClr>
                <a:schemeClr val="accent1">
                  <a:lumMod val="75000"/>
                </a:schemeClr>
              </a:buClr>
              <a:buSzPct val="90000"/>
              <a:buFont typeface="Courier New" pitchFamily="49" charset="0"/>
              <a:buChar char="o"/>
            </a:pPr>
            <a:r>
              <a:rPr lang="en-US" dirty="0" smtClean="0">
                <a:ea typeface="ＭＳ Ｐゴシック" pitchFamily="34" charset="-128"/>
              </a:rPr>
              <a:t>ensure </a:t>
            </a:r>
            <a:r>
              <a:rPr lang="en-US" dirty="0">
                <a:ea typeface="ＭＳ Ｐゴシック" pitchFamily="34" charset="-128"/>
              </a:rPr>
              <a:t>sustainability and accessibility in long term for </a:t>
            </a:r>
            <a:r>
              <a:rPr lang="en-US" dirty="0" smtClean="0">
                <a:ea typeface="ＭＳ Ｐゴシック" pitchFamily="34" charset="-128"/>
              </a:rPr>
              <a:t>re</a:t>
            </a:r>
            <a:r>
              <a:rPr lang="en-US" dirty="0">
                <a:ea typeface="ＭＳ Ｐゴシック" pitchFamily="34" charset="-128"/>
              </a:rPr>
              <a:t>-use in science</a:t>
            </a:r>
          </a:p>
          <a:p>
            <a:pPr marL="109728" indent="0">
              <a:buClr>
                <a:srgbClr val="177F8A"/>
              </a:buClr>
              <a:buNone/>
            </a:pPr>
            <a:endParaRPr lang="en-US" dirty="0">
              <a:ea typeface="ＭＳ Ｐゴシック" pitchFamily="34" charset="-128"/>
            </a:endParaRPr>
          </a:p>
          <a:p>
            <a:pPr marL="109728" indent="0">
              <a:buClr>
                <a:srgbClr val="177F8A"/>
              </a:buClr>
              <a:buNone/>
            </a:pPr>
            <a:endParaRPr lang="en-US" dirty="0" smtClean="0">
              <a:ea typeface="ＭＳ Ｐゴシック" pitchFamily="34" charset="-128"/>
            </a:endParaRPr>
          </a:p>
          <a:p>
            <a:pPr marL="109728" indent="0">
              <a:buClr>
                <a:srgbClr val="177F8A"/>
              </a:buClr>
              <a:buSzPct val="100000"/>
              <a:buNone/>
            </a:pPr>
            <a:endParaRPr lang="en-US" dirty="0" smtClean="0">
              <a:ea typeface="ＭＳ Ｐゴシック" pitchFamily="34" charset="-128"/>
            </a:endParaRPr>
          </a:p>
        </p:txBody>
      </p:sp>
      <p:sp>
        <p:nvSpPr>
          <p:cNvPr id="13314" name="Title 1"/>
          <p:cNvSpPr>
            <a:spLocks noGrp="1"/>
          </p:cNvSpPr>
          <p:nvPr>
            <p:ph type="title"/>
          </p:nvPr>
        </p:nvSpPr>
        <p:spPr>
          <a:xfrm>
            <a:off x="0" y="506607"/>
            <a:ext cx="9144000" cy="701018"/>
          </a:xfrm>
        </p:spPr>
        <p:txBody>
          <a:bodyPr>
            <a:noAutofit/>
          </a:bodyPr>
          <a:lstStyle/>
          <a:p>
            <a:r>
              <a:rPr lang="en-US" dirty="0" smtClean="0">
                <a:ea typeface="ＭＳ Ｐゴシック" pitchFamily="34" charset="-128"/>
              </a:rPr>
              <a:t>Why Data Management: </a:t>
            </a:r>
            <a:br>
              <a:rPr lang="en-US" dirty="0" smtClean="0">
                <a:ea typeface="ＭＳ Ｐゴシック" pitchFamily="34" charset="-128"/>
              </a:rPr>
            </a:br>
            <a:r>
              <a:rPr lang="en-US" dirty="0" smtClean="0">
                <a:ea typeface="ＭＳ Ｐゴシック" pitchFamily="34" charset="-128"/>
              </a:rPr>
              <a:t>Foundation to Advance Science </a:t>
            </a:r>
          </a:p>
        </p:txBody>
      </p:sp>
    </p:spTree>
    <p:extLst>
      <p:ext uri="{BB962C8B-B14F-4D97-AF65-F5344CB8AC3E}">
        <p14:creationId xmlns:p14="http://schemas.microsoft.com/office/powerpoint/2010/main" val="313836351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M leads Reus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1562100"/>
            <a:ext cx="6464521" cy="4546600"/>
          </a:xfrm>
          <a:prstGeom prst="rect">
            <a:avLst/>
          </a:prstGeom>
        </p:spPr>
      </p:pic>
      <p:sp>
        <p:nvSpPr>
          <p:cNvPr id="3" name="Rectangle 4" descr="Newsprint"/>
          <p:cNvSpPr txBox="1">
            <a:spLocks noChangeArrowheads="1"/>
          </p:cNvSpPr>
          <p:nvPr/>
        </p:nvSpPr>
        <p:spPr>
          <a:xfrm>
            <a:off x="352425" y="528408"/>
            <a:ext cx="8537575" cy="939800"/>
          </a:xfrm>
          <a:prstGeom prst="rect">
            <a:avLst/>
          </a:prstGeom>
        </p:spPr>
        <p:txBody>
          <a:bodyPr vert="horz" anchor="b">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defRPr/>
            </a:pPr>
            <a:r>
              <a:rPr lang="en-US" sz="3600" dirty="0" smtClean="0">
                <a:solidFill>
                  <a:srgbClr val="2DA2BF">
                    <a:lumMod val="75000"/>
                  </a:srgbClr>
                </a:solidFill>
                <a:effectLst/>
                <a:latin typeface="Calibri" pitchFamily="34" charset="0"/>
                <a:ea typeface="ＭＳ Ｐゴシック" pitchFamily="34" charset="-128"/>
              </a:rPr>
              <a:t>Data Management Facilitates Sharing and </a:t>
            </a:r>
          </a:p>
          <a:p>
            <a:pPr algn="ctr">
              <a:defRPr/>
            </a:pPr>
            <a:r>
              <a:rPr lang="en-US" sz="3600" dirty="0" smtClean="0">
                <a:solidFill>
                  <a:srgbClr val="2DA2BF">
                    <a:lumMod val="75000"/>
                  </a:srgbClr>
                </a:solidFill>
                <a:effectLst/>
                <a:latin typeface="Calibri" pitchFamily="34" charset="0"/>
                <a:ea typeface="ＭＳ Ｐゴシック" pitchFamily="34" charset="-128"/>
              </a:rPr>
              <a:t>Re-use…</a:t>
            </a:r>
            <a:endParaRPr lang="en-US" sz="3600" dirty="0" smtClean="0">
              <a:solidFill>
                <a:schemeClr val="bg1"/>
              </a:solidFill>
              <a:latin typeface="Arial" charset="0"/>
            </a:endParaRPr>
          </a:p>
        </p:txBody>
      </p:sp>
    </p:spTree>
    <p:extLst>
      <p:ext uri="{BB962C8B-B14F-4D97-AF65-F5344CB8AC3E}">
        <p14:creationId xmlns:p14="http://schemas.microsoft.com/office/powerpoint/2010/main" val="130464942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256429"/>
            <a:ext cx="9144000" cy="701018"/>
          </a:xfrm>
        </p:spPr>
        <p:txBody>
          <a:bodyPr>
            <a:noAutofit/>
          </a:bodyPr>
          <a:lstStyle/>
          <a:p>
            <a:r>
              <a:rPr lang="en-US" dirty="0" smtClean="0">
                <a:ea typeface="ＭＳ Ｐゴシック" pitchFamily="34" charset="-128"/>
              </a:rPr>
              <a:t>Well-Managed Data Can Result in </a:t>
            </a:r>
            <a:br>
              <a:rPr lang="en-US" dirty="0" smtClean="0">
                <a:ea typeface="ＭＳ Ｐゴシック" pitchFamily="34" charset="-128"/>
              </a:rPr>
            </a:br>
            <a:r>
              <a:rPr lang="en-US" dirty="0" smtClean="0">
                <a:ea typeface="ＭＳ Ｐゴシック" pitchFamily="34" charset="-128"/>
              </a:rPr>
              <a:t>Re-use, Integration and New Science</a:t>
            </a:r>
          </a:p>
        </p:txBody>
      </p:sp>
      <p:sp>
        <p:nvSpPr>
          <p:cNvPr id="5" name="Rounded Rectangle 4"/>
          <p:cNvSpPr>
            <a:spLocks noChangeArrowheads="1"/>
          </p:cNvSpPr>
          <p:nvPr/>
        </p:nvSpPr>
        <p:spPr bwMode="auto">
          <a:xfrm>
            <a:off x="6037263" y="1365933"/>
            <a:ext cx="2963862" cy="4437968"/>
          </a:xfrm>
          <a:prstGeom prst="roundRect">
            <a:avLst>
              <a:gd name="adj" fmla="val 16667"/>
            </a:avLst>
          </a:prstGeom>
          <a:gradFill rotWithShape="1">
            <a:gsLst>
              <a:gs pos="0">
                <a:schemeClr val="bg1"/>
              </a:gs>
              <a:gs pos="100000">
                <a:schemeClr val="accent1"/>
              </a:gs>
            </a:gsLst>
            <a:lin ang="0" scaled="1"/>
          </a:gradFill>
          <a:ln w="25400" algn="ctr">
            <a:solidFill>
              <a:schemeClr val="accent1"/>
            </a:solidFill>
            <a:round/>
            <a:headEnd/>
            <a:tailEnd/>
          </a:ln>
          <a:effectLst>
            <a:outerShdw dist="38100" dir="18900000" algn="tr" rotWithShape="0">
              <a:srgbClr val="000000">
                <a:alpha val="42999"/>
              </a:srgbClr>
            </a:outerShdw>
          </a:effectLst>
        </p:spPr>
        <p:txBody>
          <a:bodyPr anchor="ctr"/>
          <a:lstStyle/>
          <a:p>
            <a:pPr algn="ctr" fontAlgn="auto">
              <a:spcBef>
                <a:spcPts val="0"/>
              </a:spcBef>
              <a:spcAft>
                <a:spcPts val="0"/>
              </a:spcAft>
              <a:defRPr/>
            </a:pPr>
            <a:endParaRPr lang="en-US">
              <a:solidFill>
                <a:schemeClr val="dk1"/>
              </a:solidFill>
              <a:latin typeface="+mn-lt"/>
              <a:cs typeface="+mn-cs"/>
            </a:endParaRPr>
          </a:p>
        </p:txBody>
      </p:sp>
      <p:sp>
        <p:nvSpPr>
          <p:cNvPr id="6" name="Rectangle 5"/>
          <p:cNvSpPr/>
          <p:nvPr/>
        </p:nvSpPr>
        <p:spPr>
          <a:xfrm>
            <a:off x="1245555" y="1365933"/>
            <a:ext cx="1467356" cy="4761778"/>
          </a:xfrm>
          <a:prstGeom prst="rect">
            <a:avLst/>
          </a:prstGeom>
          <a:gradFill flip="none" rotWithShape="1">
            <a:gsLst>
              <a:gs pos="0">
                <a:schemeClr val="accent1"/>
              </a:gs>
              <a:gs pos="100000">
                <a:srgbClr val="FFFFFF"/>
              </a:gs>
            </a:gsLst>
            <a:lin ang="10560000" scaled="0"/>
            <a:tileRect/>
          </a:gradFill>
          <a:ln>
            <a:noFill/>
          </a:ln>
          <a:effectLst>
            <a:glow rad="101600">
              <a:schemeClr val="bg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178050"/>
            <a:ext cx="10414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p:cNvSpPr txBox="1">
            <a:spLocks noChangeArrowheads="1"/>
          </p:cNvSpPr>
          <p:nvPr/>
        </p:nvSpPr>
        <p:spPr bwMode="auto">
          <a:xfrm>
            <a:off x="3557588" y="5186363"/>
            <a:ext cx="23622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r>
              <a:rPr lang="en-US" sz="1400" dirty="0" err="1">
                <a:latin typeface="Calibri" charset="0"/>
              </a:rPr>
              <a:t>Spatio</a:t>
            </a:r>
            <a:r>
              <a:rPr lang="en-US" sz="1400" dirty="0">
                <a:latin typeface="Calibri" charset="0"/>
              </a:rPr>
              <a:t>-Temporal Exploratory Models predict the probability of occurrence of bird species across the United States at a 35 km x 35 km grid.</a:t>
            </a:r>
          </a:p>
          <a:p>
            <a:pPr>
              <a:buFont typeface="Arial" charset="0"/>
              <a:buChar char="•"/>
            </a:pPr>
            <a:endParaRPr lang="en-US" sz="2000" dirty="0">
              <a:solidFill>
                <a:srgbClr val="000000"/>
              </a:solidFill>
              <a:latin typeface="Calibri" charset="0"/>
            </a:endParaRPr>
          </a:p>
        </p:txBody>
      </p:sp>
      <p:pic>
        <p:nvPicPr>
          <p:cNvPr id="9"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4138" y="1584325"/>
            <a:ext cx="11985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round/>
                <a:headEnd/>
                <a:tailEnd/>
              </a14:hiddenLine>
            </a:ext>
          </a:extLst>
        </p:spPr>
      </p:pic>
      <p:sp>
        <p:nvSpPr>
          <p:cNvPr id="10" name="Isosceles Triangle 9"/>
          <p:cNvSpPr/>
          <p:nvPr/>
        </p:nvSpPr>
        <p:spPr>
          <a:xfrm rot="5400000">
            <a:off x="762795" y="3332956"/>
            <a:ext cx="4748212" cy="841375"/>
          </a:xfrm>
          <a:prstGeom prst="triangle">
            <a:avLst>
              <a:gd name="adj" fmla="val 50401"/>
            </a:avLst>
          </a:prstGeom>
          <a:gradFill>
            <a:gsLst>
              <a:gs pos="0">
                <a:schemeClr val="tx2">
                  <a:alpha val="74000"/>
                </a:schemeClr>
              </a:gs>
              <a:gs pos="100000">
                <a:schemeClr val="accent1">
                  <a:tint val="50000"/>
                  <a:shade val="100000"/>
                  <a:satMod val="350000"/>
                </a:schemeClr>
              </a:gs>
            </a:gsLst>
            <a:lin ang="9720000" scaled="0"/>
          </a:gradFill>
          <a:ln w="3175"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 name="Picture 3" descr="indigo.buntin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2381250"/>
            <a:ext cx="2798763"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p:cNvPicPr>
            <a:picLocks noChangeAspect="1" noChangeArrowheads="1"/>
          </p:cNvPicPr>
          <p:nvPr/>
        </p:nvPicPr>
        <p:blipFill>
          <a:blip r:embed="rId6"/>
          <a:srcRect/>
          <a:stretch>
            <a:fillRect/>
          </a:stretch>
        </p:blipFill>
        <p:spPr bwMode="auto">
          <a:xfrm>
            <a:off x="6167438" y="2401888"/>
            <a:ext cx="577850" cy="481012"/>
          </a:xfrm>
          <a:prstGeom prst="rect">
            <a:avLst/>
          </a:prstGeom>
          <a:ln>
            <a:noFill/>
          </a:ln>
          <a:effectLst>
            <a:outerShdw blurRad="190500" algn="tl" rotWithShape="0">
              <a:srgbClr val="000000">
                <a:alpha val="70000"/>
              </a:srgbClr>
            </a:outerShdw>
          </a:effectLst>
        </p:spPr>
      </p:pic>
      <p:sp>
        <p:nvSpPr>
          <p:cNvPr id="13" name="TextBox 32"/>
          <p:cNvSpPr txBox="1">
            <a:spLocks noChangeArrowheads="1"/>
          </p:cNvSpPr>
          <p:nvPr/>
        </p:nvSpPr>
        <p:spPr bwMode="auto">
          <a:xfrm>
            <a:off x="142875" y="3100388"/>
            <a:ext cx="9842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r>
              <a:rPr lang="en-US" sz="1200" b="1">
                <a:latin typeface="Calibri" charset="0"/>
              </a:rPr>
              <a:t>Land Cover</a:t>
            </a:r>
          </a:p>
        </p:txBody>
      </p:sp>
      <p:pic>
        <p:nvPicPr>
          <p:cNvPr id="14" name="Picture 103" descr="STEM_PPT.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03650" y="4711700"/>
            <a:ext cx="1524000" cy="27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 name="TextBox 35"/>
          <p:cNvSpPr txBox="1">
            <a:spLocks noChangeArrowheads="1"/>
          </p:cNvSpPr>
          <p:nvPr/>
        </p:nvSpPr>
        <p:spPr bwMode="auto">
          <a:xfrm>
            <a:off x="6037263" y="4375150"/>
            <a:ext cx="2963862" cy="1169551"/>
          </a:xfrm>
          <a:prstGeom prst="rect">
            <a:avLst/>
          </a:prstGeom>
          <a:noFill/>
          <a:ln w="9525">
            <a:noFill/>
            <a:miter lim="800000"/>
            <a:headEnd/>
            <a:tailEnd/>
          </a:ln>
        </p:spPr>
        <p:txBody>
          <a:bodyPr wrap="square">
            <a:spAutoFit/>
          </a:bodyPr>
          <a:lstStyle/>
          <a:p>
            <a:pPr>
              <a:defRPr/>
            </a:pPr>
            <a:r>
              <a:rPr lang="en-US" sz="1400" dirty="0">
                <a:latin typeface="Calibri" pitchFamily="34" charset="0"/>
                <a:cs typeface="+mn-cs"/>
              </a:rPr>
              <a:t>Potential Uses-</a:t>
            </a:r>
          </a:p>
          <a:p>
            <a:pPr marL="177800" indent="-177800">
              <a:buFont typeface="Arial" charset="0"/>
              <a:buChar char="•"/>
              <a:defRPr/>
            </a:pPr>
            <a:r>
              <a:rPr lang="en-US" sz="1400" dirty="0">
                <a:latin typeface="Calibri" pitchFamily="34" charset="0"/>
                <a:cs typeface="+mn-cs"/>
              </a:rPr>
              <a:t>Examine patterns of migration </a:t>
            </a:r>
          </a:p>
          <a:p>
            <a:pPr marL="177800" indent="-177800">
              <a:buFont typeface="Arial" charset="0"/>
              <a:buChar char="•"/>
              <a:defRPr/>
            </a:pPr>
            <a:r>
              <a:rPr lang="en-US" sz="1400" dirty="0">
                <a:latin typeface="Calibri" pitchFamily="34" charset="0"/>
                <a:cs typeface="+mn-cs"/>
              </a:rPr>
              <a:t>Infer impacts </a:t>
            </a:r>
            <a:r>
              <a:rPr lang="en-US" sz="1400" dirty="0" smtClean="0">
                <a:latin typeface="Calibri" pitchFamily="34" charset="0"/>
                <a:cs typeface="+mn-cs"/>
              </a:rPr>
              <a:t>of climate </a:t>
            </a:r>
            <a:r>
              <a:rPr lang="en-US" sz="1400" dirty="0">
                <a:latin typeface="Calibri" pitchFamily="34" charset="0"/>
                <a:cs typeface="+mn-cs"/>
              </a:rPr>
              <a:t>change</a:t>
            </a:r>
          </a:p>
          <a:p>
            <a:pPr marL="177800" indent="-177800">
              <a:buFont typeface="Arial" charset="0"/>
              <a:buChar char="•"/>
              <a:defRPr/>
            </a:pPr>
            <a:r>
              <a:rPr lang="en-US" sz="1400" dirty="0">
                <a:latin typeface="Calibri" pitchFamily="34" charset="0"/>
                <a:cs typeface="+mn-cs"/>
              </a:rPr>
              <a:t>Measure patterns of habitat </a:t>
            </a:r>
            <a:r>
              <a:rPr lang="en-US" sz="1400" dirty="0" smtClean="0">
                <a:latin typeface="Calibri" pitchFamily="34" charset="0"/>
                <a:cs typeface="+mn-cs"/>
              </a:rPr>
              <a:t>usage</a:t>
            </a:r>
            <a:endParaRPr lang="en-US" sz="1400" dirty="0">
              <a:latin typeface="Calibri" pitchFamily="34" charset="0"/>
              <a:cs typeface="+mn-cs"/>
            </a:endParaRPr>
          </a:p>
          <a:p>
            <a:pPr marL="177800" indent="-177800">
              <a:buFont typeface="Arial" charset="0"/>
              <a:buChar char="•"/>
              <a:defRPr/>
            </a:pPr>
            <a:r>
              <a:rPr lang="en-US" sz="1400" dirty="0">
                <a:latin typeface="Calibri" pitchFamily="34" charset="0"/>
                <a:cs typeface="+mn-cs"/>
              </a:rPr>
              <a:t>Measure population trends</a:t>
            </a:r>
          </a:p>
        </p:txBody>
      </p:sp>
      <p:sp>
        <p:nvSpPr>
          <p:cNvPr id="16" name="TextBox 36"/>
          <p:cNvSpPr txBox="1">
            <a:spLocks noChangeArrowheads="1"/>
          </p:cNvSpPr>
          <p:nvPr/>
        </p:nvSpPr>
        <p:spPr bwMode="auto">
          <a:xfrm>
            <a:off x="6897688" y="1565275"/>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r>
              <a:rPr lang="en-US" sz="1800" b="1">
                <a:latin typeface="Calibri" charset="0"/>
              </a:rPr>
              <a:t>Model results</a:t>
            </a:r>
            <a:endParaRPr lang="en-US" sz="1800">
              <a:latin typeface="Calibri" charset="0"/>
            </a:endParaRPr>
          </a:p>
        </p:txBody>
      </p:sp>
      <p:pic>
        <p:nvPicPr>
          <p:cNvPr id="17" name="Picture 4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54138" y="5049838"/>
            <a:ext cx="1198562"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7"/>
          <p:cNvPicPr>
            <a:picLocks/>
          </p:cNvPicPr>
          <p:nvPr/>
        </p:nvPicPr>
        <p:blipFill>
          <a:blip r:embed="rId9">
            <a:extLst>
              <a:ext uri="{28A0092B-C50C-407E-A947-70E740481C1C}">
                <a14:useLocalDpi xmlns:a14="http://schemas.microsoft.com/office/drawing/2010/main" val="0"/>
              </a:ext>
            </a:extLst>
          </a:blip>
          <a:srcRect l="44640"/>
          <a:stretch>
            <a:fillRect/>
          </a:stretch>
        </p:blipFill>
        <p:spPr bwMode="auto">
          <a:xfrm>
            <a:off x="1354138" y="2755900"/>
            <a:ext cx="1198562"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june29_indigo_bunting_full.png"/>
          <p:cNvPicPr>
            <a:picLocks noChangeAspect="1"/>
          </p:cNvPicPr>
          <p:nvPr/>
        </p:nvPicPr>
        <p:blipFill>
          <a:blip r:embed="rId10"/>
          <a:srcRect l="26943"/>
          <a:stretch>
            <a:fillRect/>
          </a:stretch>
        </p:blipFill>
        <p:spPr>
          <a:xfrm>
            <a:off x="3651631" y="3269231"/>
            <a:ext cx="1275960" cy="9190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20" name="Picture 19" descr="june29_indigo_bunting_full.png"/>
          <p:cNvPicPr>
            <a:picLocks noChangeAspect="1"/>
          </p:cNvPicPr>
          <p:nvPr/>
        </p:nvPicPr>
        <p:blipFill>
          <a:blip r:embed="rId10"/>
          <a:srcRect l="26943"/>
          <a:stretch>
            <a:fillRect/>
          </a:stretch>
        </p:blipFill>
        <p:spPr>
          <a:xfrm>
            <a:off x="3804031" y="3421631"/>
            <a:ext cx="1275960" cy="9190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21" name="Picture 20" descr="june29_indigo_bunting_full.png"/>
          <p:cNvPicPr>
            <a:picLocks noChangeAspect="1"/>
          </p:cNvPicPr>
          <p:nvPr/>
        </p:nvPicPr>
        <p:blipFill>
          <a:blip r:embed="rId10"/>
          <a:srcRect l="26943"/>
          <a:stretch>
            <a:fillRect/>
          </a:stretch>
        </p:blipFill>
        <p:spPr>
          <a:xfrm>
            <a:off x="3956431" y="3574031"/>
            <a:ext cx="1275960" cy="9190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22" name="Picture 21" descr="june29_indigo_bunting_full.png"/>
          <p:cNvPicPr>
            <a:picLocks noChangeAspect="1"/>
          </p:cNvPicPr>
          <p:nvPr/>
        </p:nvPicPr>
        <p:blipFill>
          <a:blip r:embed="rId10"/>
          <a:srcRect l="26943"/>
          <a:stretch>
            <a:fillRect/>
          </a:stretch>
        </p:blipFill>
        <p:spPr>
          <a:xfrm>
            <a:off x="4108831" y="3760705"/>
            <a:ext cx="1275960" cy="9190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sp>
        <p:nvSpPr>
          <p:cNvPr id="23" name="TextBox 61"/>
          <p:cNvSpPr txBox="1">
            <a:spLocks noChangeArrowheads="1"/>
          </p:cNvSpPr>
          <p:nvPr/>
        </p:nvSpPr>
        <p:spPr bwMode="auto">
          <a:xfrm>
            <a:off x="363538" y="1795463"/>
            <a:ext cx="511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r>
              <a:rPr lang="en-US" sz="1200">
                <a:solidFill>
                  <a:srgbClr val="008000"/>
                </a:solidFill>
                <a:latin typeface="Calibri" charset="0"/>
              </a:rPr>
              <a:t>e</a:t>
            </a:r>
            <a:r>
              <a:rPr lang="en-US" sz="1200">
                <a:latin typeface="Calibri" charset="0"/>
              </a:rPr>
              <a:t>Bird</a:t>
            </a:r>
          </a:p>
        </p:txBody>
      </p:sp>
      <p:sp>
        <p:nvSpPr>
          <p:cNvPr id="24" name="TextBox 64"/>
          <p:cNvSpPr txBox="1">
            <a:spLocks noChangeArrowheads="1"/>
          </p:cNvSpPr>
          <p:nvPr/>
        </p:nvSpPr>
        <p:spPr bwMode="auto">
          <a:xfrm>
            <a:off x="142875" y="4171950"/>
            <a:ext cx="11033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r>
              <a:rPr lang="en-US" sz="1200" b="1">
                <a:latin typeface="Calibri" charset="0"/>
              </a:rPr>
              <a:t>Meteorology</a:t>
            </a:r>
          </a:p>
        </p:txBody>
      </p:sp>
      <p:sp>
        <p:nvSpPr>
          <p:cNvPr id="25" name="TextBox 65"/>
          <p:cNvSpPr txBox="1">
            <a:spLocks noChangeArrowheads="1"/>
          </p:cNvSpPr>
          <p:nvPr/>
        </p:nvSpPr>
        <p:spPr bwMode="auto">
          <a:xfrm>
            <a:off x="152400" y="5638800"/>
            <a:ext cx="110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r>
              <a:rPr lang="en-US" sz="1200" b="1">
                <a:latin typeface="Calibri" charset="0"/>
              </a:rPr>
              <a:t>MODIS – Remote sensing data</a:t>
            </a:r>
          </a:p>
        </p:txBody>
      </p:sp>
      <p:sp>
        <p:nvSpPr>
          <p:cNvPr id="26" name="Striped Right Arrow 25"/>
          <p:cNvSpPr/>
          <p:nvPr/>
        </p:nvSpPr>
        <p:spPr>
          <a:xfrm>
            <a:off x="5384800" y="3449638"/>
            <a:ext cx="652463" cy="406400"/>
          </a:xfrm>
          <a:prstGeom prst="stripedRightArrow">
            <a:avLst>
              <a:gd name="adj1" fmla="val 50000"/>
              <a:gd name="adj2" fmla="val 50000"/>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7" name="Picture 7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5029200"/>
            <a:ext cx="66040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74"/>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354138" y="3897313"/>
            <a:ext cx="11985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6303963" y="3917950"/>
            <a:ext cx="2400300" cy="4603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00" b="1"/>
          </a:p>
        </p:txBody>
      </p:sp>
      <p:sp>
        <p:nvSpPr>
          <p:cNvPr id="30" name="Text Box 14"/>
          <p:cNvSpPr txBox="1">
            <a:spLocks noChangeArrowheads="1"/>
          </p:cNvSpPr>
          <p:nvPr/>
        </p:nvSpPr>
        <p:spPr bwMode="auto">
          <a:xfrm>
            <a:off x="6156325" y="2043113"/>
            <a:ext cx="398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spcBef>
                <a:spcPct val="50000"/>
              </a:spcBef>
            </a:pPr>
            <a:r>
              <a:rPr lang="en-US" sz="1400" b="1">
                <a:latin typeface="Calibri" charset="0"/>
              </a:rPr>
              <a:t>Occurrence of Indigo Bunting</a:t>
            </a:r>
            <a:r>
              <a:rPr lang="en-US" sz="1400">
                <a:latin typeface="Calibri" charset="0"/>
              </a:rPr>
              <a:t> (2008)</a:t>
            </a:r>
          </a:p>
        </p:txBody>
      </p:sp>
      <p:sp>
        <p:nvSpPr>
          <p:cNvPr id="31" name="TextBox 37"/>
          <p:cNvSpPr txBox="1">
            <a:spLocks noChangeArrowheads="1"/>
          </p:cNvSpPr>
          <p:nvPr/>
        </p:nvSpPr>
        <p:spPr bwMode="auto">
          <a:xfrm>
            <a:off x="6288088" y="3884613"/>
            <a:ext cx="401637"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r>
              <a:rPr lang="en-US" sz="1000" b="1">
                <a:solidFill>
                  <a:schemeClr val="bg1"/>
                </a:solidFill>
                <a:latin typeface="Calibri" charset="0"/>
              </a:rPr>
              <a:t>Jan</a:t>
            </a:r>
          </a:p>
        </p:txBody>
      </p:sp>
      <p:sp>
        <p:nvSpPr>
          <p:cNvPr id="32" name="TextBox 38"/>
          <p:cNvSpPr txBox="1">
            <a:spLocks noChangeArrowheads="1"/>
          </p:cNvSpPr>
          <p:nvPr/>
        </p:nvSpPr>
        <p:spPr bwMode="auto">
          <a:xfrm>
            <a:off x="7805738" y="3884613"/>
            <a:ext cx="401637"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r>
              <a:rPr lang="en-US" sz="1000" b="1">
                <a:solidFill>
                  <a:schemeClr val="bg1"/>
                </a:solidFill>
                <a:latin typeface="Calibri" charset="0"/>
              </a:rPr>
              <a:t>Sep</a:t>
            </a:r>
          </a:p>
        </p:txBody>
      </p:sp>
      <p:sp>
        <p:nvSpPr>
          <p:cNvPr id="33" name="TextBox 39"/>
          <p:cNvSpPr txBox="1">
            <a:spLocks noChangeArrowheads="1"/>
          </p:cNvSpPr>
          <p:nvPr/>
        </p:nvSpPr>
        <p:spPr bwMode="auto">
          <a:xfrm>
            <a:off x="8372475" y="3884613"/>
            <a:ext cx="403225"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r>
              <a:rPr lang="en-US" sz="1000" b="1">
                <a:solidFill>
                  <a:schemeClr val="bg1"/>
                </a:solidFill>
                <a:latin typeface="Calibri" charset="0"/>
              </a:rPr>
              <a:t>Dec</a:t>
            </a:r>
          </a:p>
        </p:txBody>
      </p:sp>
      <p:sp>
        <p:nvSpPr>
          <p:cNvPr id="34" name="TextBox 40"/>
          <p:cNvSpPr txBox="1">
            <a:spLocks noChangeArrowheads="1"/>
          </p:cNvSpPr>
          <p:nvPr/>
        </p:nvSpPr>
        <p:spPr bwMode="auto">
          <a:xfrm>
            <a:off x="7345363" y="3884613"/>
            <a:ext cx="401637"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r>
              <a:rPr lang="en-US" sz="1000" b="1">
                <a:solidFill>
                  <a:schemeClr val="bg1"/>
                </a:solidFill>
                <a:latin typeface="Calibri" charset="0"/>
              </a:rPr>
              <a:t>Jun</a:t>
            </a:r>
          </a:p>
        </p:txBody>
      </p:sp>
      <p:sp>
        <p:nvSpPr>
          <p:cNvPr id="35" name="TextBox 41"/>
          <p:cNvSpPr txBox="1">
            <a:spLocks noChangeArrowheads="1"/>
          </p:cNvSpPr>
          <p:nvPr/>
        </p:nvSpPr>
        <p:spPr bwMode="auto">
          <a:xfrm>
            <a:off x="6808788" y="3884613"/>
            <a:ext cx="401637"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r>
              <a:rPr lang="en-US" sz="1000" b="1">
                <a:solidFill>
                  <a:schemeClr val="bg1"/>
                </a:solidFill>
                <a:latin typeface="Calibri" charset="0"/>
              </a:rPr>
              <a:t>Apr</a:t>
            </a:r>
          </a:p>
        </p:txBody>
      </p:sp>
      <p:sp>
        <p:nvSpPr>
          <p:cNvPr id="36" name="TextBox 1"/>
          <p:cNvSpPr txBox="1">
            <a:spLocks noChangeArrowheads="1"/>
          </p:cNvSpPr>
          <p:nvPr/>
        </p:nvSpPr>
        <p:spPr bwMode="auto">
          <a:xfrm>
            <a:off x="7445838" y="6654461"/>
            <a:ext cx="182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r>
              <a:rPr lang="en-US" sz="1000" dirty="0">
                <a:solidFill>
                  <a:schemeClr val="bg1">
                    <a:lumMod val="75000"/>
                  </a:schemeClr>
                </a:solidFill>
              </a:rPr>
              <a:t>Slide courtesy of </a:t>
            </a:r>
            <a:r>
              <a:rPr lang="en-US" sz="1000" dirty="0" err="1">
                <a:solidFill>
                  <a:schemeClr val="bg1">
                    <a:lumMod val="75000"/>
                  </a:schemeClr>
                </a:solidFill>
              </a:rPr>
              <a:t>DataOne</a:t>
            </a:r>
            <a:endParaRPr lang="en-US" sz="1000" dirty="0">
              <a:solidFill>
                <a:schemeClr val="bg1">
                  <a:lumMod val="75000"/>
                </a:schemeClr>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256429"/>
            <a:ext cx="9144000" cy="701018"/>
          </a:xfrm>
        </p:spPr>
        <p:txBody>
          <a:bodyPr>
            <a:normAutofit/>
          </a:bodyPr>
          <a:lstStyle/>
          <a:p>
            <a:r>
              <a:rPr lang="en-US" dirty="0" smtClean="0">
                <a:ea typeface="ＭＳ Ｐゴシック" pitchFamily="34" charset="-128"/>
              </a:rPr>
              <a:t>Data Integration</a:t>
            </a:r>
          </a:p>
        </p:txBody>
      </p:sp>
      <p:pic>
        <p:nvPicPr>
          <p:cNvPr id="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426" y="1480450"/>
            <a:ext cx="192722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3314" y="3156850"/>
            <a:ext cx="1905000"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 descr="swahaw.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67818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rot="16200000">
            <a:off x="7324020" y="3906957"/>
            <a:ext cx="32330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r>
              <a:rPr lang="en-US" sz="1000" dirty="0" smtClean="0">
                <a:solidFill>
                  <a:schemeClr val="bg1">
                    <a:lumMod val="75000"/>
                  </a:schemeClr>
                </a:solidFill>
              </a:rPr>
              <a:t>Images  </a:t>
            </a:r>
            <a:r>
              <a:rPr lang="en-US" sz="1000" dirty="0">
                <a:solidFill>
                  <a:schemeClr val="bg1">
                    <a:lumMod val="75000"/>
                  </a:schemeClr>
                </a:solidFill>
              </a:rPr>
              <a:t>courtesy of </a:t>
            </a:r>
            <a:r>
              <a:rPr lang="en-US" sz="1000" dirty="0" smtClean="0">
                <a:solidFill>
                  <a:schemeClr val="bg1">
                    <a:lumMod val="75000"/>
                  </a:schemeClr>
                </a:solidFill>
              </a:rPr>
              <a:t>Cornell Ornithology Lab</a:t>
            </a:r>
            <a:endParaRPr lang="en-US" sz="1000" dirty="0">
              <a:solidFill>
                <a:schemeClr val="bg1">
                  <a:lumMod val="75000"/>
                </a:schemeClr>
              </a:solidFill>
            </a:endParaRPr>
          </a:p>
        </p:txBody>
      </p:sp>
    </p:spTree>
    <p:extLst>
      <p:ext uri="{BB962C8B-B14F-4D97-AF65-F5344CB8AC3E}">
        <p14:creationId xmlns:p14="http://schemas.microsoft.com/office/powerpoint/2010/main" val="254477466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599090" y="1444287"/>
            <a:ext cx="7993117" cy="4737551"/>
          </a:xfrm>
        </p:spPr>
        <p:txBody>
          <a:bodyPr>
            <a:noAutofit/>
          </a:bodyPr>
          <a:lstStyle/>
          <a:p>
            <a:pPr>
              <a:buClr>
                <a:schemeClr val="accent1">
                  <a:lumMod val="75000"/>
                </a:schemeClr>
              </a:buClr>
              <a:buSzPct val="100000"/>
            </a:pPr>
            <a:r>
              <a:rPr lang="en-US" dirty="0" smtClean="0">
                <a:ea typeface="ＭＳ Ｐゴシック" pitchFamily="34" charset="-128"/>
              </a:rPr>
              <a:t>The data world around us</a:t>
            </a:r>
            <a:endParaRPr lang="en-US" dirty="0">
              <a:ea typeface="ＭＳ Ｐゴシック" pitchFamily="34" charset="-128"/>
            </a:endParaRPr>
          </a:p>
          <a:p>
            <a:pPr>
              <a:buClr>
                <a:schemeClr val="accent1">
                  <a:lumMod val="75000"/>
                </a:schemeClr>
              </a:buClr>
              <a:buSzPct val="100000"/>
            </a:pPr>
            <a:r>
              <a:rPr lang="en-US" dirty="0" smtClean="0">
                <a:ea typeface="ＭＳ Ｐゴシック" pitchFamily="34" charset="-128"/>
              </a:rPr>
              <a:t>Importance of data management</a:t>
            </a:r>
          </a:p>
          <a:p>
            <a:pPr>
              <a:buClr>
                <a:schemeClr val="accent1">
                  <a:lumMod val="75000"/>
                </a:schemeClr>
              </a:buClr>
              <a:buSzPct val="100000"/>
            </a:pPr>
            <a:r>
              <a:rPr lang="en-US" dirty="0" smtClean="0">
                <a:ea typeface="ＭＳ Ｐゴシック" pitchFamily="34" charset="-128"/>
              </a:rPr>
              <a:t>The </a:t>
            </a:r>
            <a:r>
              <a:rPr lang="en-US" dirty="0">
                <a:ea typeface="ＭＳ Ｐゴシック" pitchFamily="34" charset="-128"/>
              </a:rPr>
              <a:t>d</a:t>
            </a:r>
            <a:r>
              <a:rPr lang="en-US" dirty="0" smtClean="0">
                <a:ea typeface="ＭＳ Ｐゴシック" pitchFamily="34" charset="-128"/>
              </a:rPr>
              <a:t>ata </a:t>
            </a:r>
            <a:r>
              <a:rPr lang="en-US" dirty="0">
                <a:ea typeface="ＭＳ Ｐゴシック" pitchFamily="34" charset="-128"/>
              </a:rPr>
              <a:t>l</a:t>
            </a:r>
            <a:r>
              <a:rPr lang="en-US" dirty="0" smtClean="0">
                <a:ea typeface="ＭＳ Ｐゴシック" pitchFamily="34" charset="-128"/>
              </a:rPr>
              <a:t>ifecycle</a:t>
            </a:r>
          </a:p>
          <a:p>
            <a:pPr>
              <a:buClr>
                <a:schemeClr val="accent1">
                  <a:lumMod val="75000"/>
                </a:schemeClr>
              </a:buClr>
              <a:buSzPct val="100000"/>
            </a:pPr>
            <a:r>
              <a:rPr lang="en-US" dirty="0" smtClean="0">
                <a:ea typeface="ＭＳ Ｐゴシック" pitchFamily="34" charset="-128"/>
              </a:rPr>
              <a:t>The case for data management </a:t>
            </a:r>
          </a:p>
        </p:txBody>
      </p:sp>
      <p:sp>
        <p:nvSpPr>
          <p:cNvPr id="13314" name="Title 1"/>
          <p:cNvSpPr>
            <a:spLocks noGrp="1"/>
          </p:cNvSpPr>
          <p:nvPr>
            <p:ph type="title"/>
          </p:nvPr>
        </p:nvSpPr>
        <p:spPr>
          <a:xfrm>
            <a:off x="0" y="489266"/>
            <a:ext cx="9144000" cy="701018"/>
          </a:xfrm>
        </p:spPr>
        <p:txBody>
          <a:bodyPr>
            <a:normAutofit/>
          </a:bodyPr>
          <a:lstStyle/>
          <a:p>
            <a:r>
              <a:rPr lang="en-US" dirty="0" smtClean="0">
                <a:ea typeface="ＭＳ Ｐゴシック" pitchFamily="34" charset="-128"/>
              </a:rPr>
              <a:t>Lesson Topics</a:t>
            </a:r>
          </a:p>
        </p:txBody>
      </p:sp>
      <p:pic>
        <p:nvPicPr>
          <p:cNvPr id="12290" name="Picture 2" descr="C:\Users\emcee\Desktop\interpunc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036" y="3294536"/>
            <a:ext cx="2993752" cy="23652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6200000">
            <a:off x="6564554" y="3950842"/>
            <a:ext cx="3358927" cy="230832"/>
          </a:xfrm>
          <a:prstGeom prst="rect">
            <a:avLst/>
          </a:prstGeom>
          <a:noFill/>
        </p:spPr>
        <p:txBody>
          <a:bodyPr wrap="square" rtlCol="0">
            <a:spAutoFit/>
          </a:bodyPr>
          <a:lstStyle/>
          <a:p>
            <a:r>
              <a:rPr lang="en-US" sz="900" dirty="0">
                <a:solidFill>
                  <a:schemeClr val="bg1">
                    <a:lumMod val="75000"/>
                  </a:schemeClr>
                </a:solidFill>
              </a:rPr>
              <a:t>CC image by </a:t>
            </a:r>
            <a:r>
              <a:rPr lang="en-US" sz="900" dirty="0" err="1" smtClean="0">
                <a:solidFill>
                  <a:schemeClr val="bg1">
                    <a:lumMod val="75000"/>
                  </a:schemeClr>
                </a:solidFill>
              </a:rPr>
              <a:t>interpunct</a:t>
            </a:r>
            <a:r>
              <a:rPr lang="en-US" sz="900" dirty="0" smtClean="0">
                <a:solidFill>
                  <a:schemeClr val="bg1">
                    <a:lumMod val="75000"/>
                  </a:schemeClr>
                </a:solidFill>
              </a:rPr>
              <a:t> </a:t>
            </a:r>
            <a:r>
              <a:rPr lang="en-US" sz="900" dirty="0">
                <a:solidFill>
                  <a:schemeClr val="bg1">
                    <a:lumMod val="75000"/>
                  </a:schemeClr>
                </a:solidFill>
              </a:rPr>
              <a:t>on Flickr</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descr="Newsprint"/>
          <p:cNvSpPr txBox="1">
            <a:spLocks noChangeArrowheads="1"/>
          </p:cNvSpPr>
          <p:nvPr/>
        </p:nvSpPr>
        <p:spPr>
          <a:xfrm>
            <a:off x="352425" y="192088"/>
            <a:ext cx="8537575" cy="939800"/>
          </a:xfrm>
          <a:prstGeom prst="rect">
            <a:avLst/>
          </a:prstGeom>
        </p:spPr>
        <p:txBody>
          <a:bodyPr vert="horz" anchor="b">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defRPr/>
            </a:pPr>
            <a:r>
              <a:rPr lang="en-US" sz="3600" dirty="0" smtClean="0">
                <a:solidFill>
                  <a:srgbClr val="2DA2BF">
                    <a:lumMod val="75000"/>
                  </a:srgbClr>
                </a:solidFill>
                <a:effectLst/>
                <a:latin typeface="Calibri" pitchFamily="34" charset="0"/>
                <a:ea typeface="ＭＳ Ｐゴシック" pitchFamily="34" charset="-128"/>
              </a:rPr>
              <a:t>Where a majority of data </a:t>
            </a:r>
            <a:r>
              <a:rPr lang="en-US" sz="3600" dirty="0">
                <a:solidFill>
                  <a:srgbClr val="2DA2BF">
                    <a:lumMod val="75000"/>
                  </a:srgbClr>
                </a:solidFill>
                <a:effectLst/>
                <a:latin typeface="Calibri" pitchFamily="34" charset="0"/>
                <a:ea typeface="ＭＳ Ｐゴシック" pitchFamily="34" charset="-128"/>
              </a:rPr>
              <a:t>e</a:t>
            </a:r>
            <a:r>
              <a:rPr lang="en-US" sz="3600" dirty="0" smtClean="0">
                <a:solidFill>
                  <a:srgbClr val="2DA2BF">
                    <a:lumMod val="75000"/>
                  </a:srgbClr>
                </a:solidFill>
                <a:effectLst/>
                <a:latin typeface="Calibri" pitchFamily="34" charset="0"/>
                <a:ea typeface="ＭＳ Ｐゴシック" pitchFamily="34" charset="-128"/>
              </a:rPr>
              <a:t>nd up now…</a:t>
            </a:r>
            <a:endParaRPr lang="en-US" dirty="0" smtClean="0">
              <a:solidFill>
                <a:schemeClr val="bg1"/>
              </a:solidFill>
              <a:latin typeface="Arial" charset="0"/>
            </a:endParaRPr>
          </a:p>
        </p:txBody>
      </p:sp>
      <p:pic>
        <p:nvPicPr>
          <p:cNvPr id="2" name="Picture 1" descr="data end up.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00" y="1203093"/>
            <a:ext cx="7493000" cy="4886231"/>
          </a:xfrm>
          <a:prstGeom prst="rect">
            <a:avLst/>
          </a:prstGeom>
        </p:spPr>
      </p:pic>
    </p:spTree>
    <p:extLst>
      <p:ext uri="{BB962C8B-B14F-4D97-AF65-F5344CB8AC3E}">
        <p14:creationId xmlns:p14="http://schemas.microsoft.com/office/powerpoint/2010/main" val="255794893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descr="Newsprint"/>
          <p:cNvSpPr txBox="1">
            <a:spLocks noChangeArrowheads="1"/>
          </p:cNvSpPr>
          <p:nvPr/>
        </p:nvSpPr>
        <p:spPr>
          <a:xfrm>
            <a:off x="352425" y="192088"/>
            <a:ext cx="8537575" cy="939800"/>
          </a:xfrm>
          <a:prstGeom prst="rect">
            <a:avLst/>
          </a:prstGeom>
        </p:spPr>
        <p:txBody>
          <a:bodyPr vert="horz" anchor="b">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defRPr/>
            </a:pPr>
            <a:r>
              <a:rPr lang="en-US" sz="3600" dirty="0" smtClean="0">
                <a:solidFill>
                  <a:srgbClr val="2DA2BF">
                    <a:lumMod val="75000"/>
                  </a:srgbClr>
                </a:solidFill>
                <a:effectLst/>
                <a:latin typeface="Calibri" pitchFamily="34" charset="0"/>
                <a:ea typeface="ＭＳ Ｐゴシック" pitchFamily="34" charset="-128"/>
              </a:rPr>
              <a:t>Imagine if data were more accessible….</a:t>
            </a:r>
            <a:endParaRPr lang="en-US" dirty="0" smtClean="0">
              <a:solidFill>
                <a:schemeClr val="bg1"/>
              </a:solidFill>
              <a:latin typeface="Arial" charset="0"/>
            </a:endParaRPr>
          </a:p>
        </p:txBody>
      </p:sp>
      <p:pic>
        <p:nvPicPr>
          <p:cNvPr id="4" name="Picture 3" descr="where data end up.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01" y="1435100"/>
            <a:ext cx="7315200" cy="4686300"/>
          </a:xfrm>
          <a:prstGeom prst="rect">
            <a:avLst/>
          </a:prstGeom>
        </p:spPr>
      </p:pic>
    </p:spTree>
    <p:extLst>
      <p:ext uri="{BB962C8B-B14F-4D97-AF65-F5344CB8AC3E}">
        <p14:creationId xmlns:p14="http://schemas.microsoft.com/office/powerpoint/2010/main" val="47361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7"/>
          <p:cNvSpPr>
            <a:spLocks noGrp="1" noRot="1" noChangeArrowheads="1"/>
          </p:cNvSpPr>
          <p:nvPr>
            <p:ph type="title" idx="4294967295"/>
          </p:nvPr>
        </p:nvSpPr>
        <p:spPr>
          <a:xfrm>
            <a:off x="304800" y="327188"/>
            <a:ext cx="8534400" cy="1143000"/>
          </a:xfrm>
        </p:spPr>
        <p:txBody>
          <a:bodyPr>
            <a:noAutofit/>
          </a:bodyPr>
          <a:lstStyle/>
          <a:p>
            <a:pPr algn="ctr">
              <a:defRPr/>
            </a:pPr>
            <a:r>
              <a:rPr lang="en-US" sz="3600" dirty="0" smtClean="0">
                <a:solidFill>
                  <a:schemeClr val="accent1">
                    <a:lumMod val="75000"/>
                  </a:schemeClr>
                </a:solidFill>
                <a:effectLst/>
              </a:rPr>
              <a:t>Well managed, publically accessible data is important: why?</a:t>
            </a:r>
          </a:p>
        </p:txBody>
      </p:sp>
      <p:sp>
        <p:nvSpPr>
          <p:cNvPr id="1040387" name="Rectangle 3"/>
          <p:cNvSpPr>
            <a:spLocks noGrp="1" noChangeArrowheads="1"/>
          </p:cNvSpPr>
          <p:nvPr>
            <p:ph type="body" idx="1"/>
          </p:nvPr>
        </p:nvSpPr>
        <p:spPr>
          <a:xfrm>
            <a:off x="457200" y="1732554"/>
            <a:ext cx="8229600" cy="4525963"/>
          </a:xfrm>
        </p:spPr>
        <p:txBody>
          <a:bodyPr>
            <a:normAutofit/>
          </a:bodyPr>
          <a:lstStyle/>
          <a:p>
            <a:pPr marL="109728" indent="0" eaLnBrk="1" hangingPunct="1">
              <a:lnSpc>
                <a:spcPct val="80000"/>
              </a:lnSpc>
              <a:buClr>
                <a:schemeClr val="accent1">
                  <a:lumMod val="75000"/>
                </a:schemeClr>
              </a:buClr>
              <a:buSzPct val="95000"/>
              <a:buNone/>
              <a:defRPr/>
            </a:pPr>
            <a:r>
              <a:rPr lang="en-US" dirty="0" smtClean="0"/>
              <a:t>Here are a few reasons (from the UK Data Archive):</a:t>
            </a:r>
          </a:p>
          <a:p>
            <a:pPr marL="109728" indent="0" eaLnBrk="1" hangingPunct="1">
              <a:lnSpc>
                <a:spcPct val="80000"/>
              </a:lnSpc>
              <a:buClr>
                <a:schemeClr val="accent1">
                  <a:lumMod val="75000"/>
                </a:schemeClr>
              </a:buClr>
              <a:buSzPct val="95000"/>
              <a:buNone/>
              <a:defRPr/>
            </a:pPr>
            <a:endParaRPr lang="en-US" dirty="0" smtClean="0"/>
          </a:p>
          <a:p>
            <a:pPr eaLnBrk="1" hangingPunct="1">
              <a:lnSpc>
                <a:spcPct val="80000"/>
              </a:lnSpc>
              <a:buClr>
                <a:schemeClr val="accent1">
                  <a:lumMod val="75000"/>
                </a:schemeClr>
              </a:buClr>
              <a:buSzPct val="100000"/>
              <a:defRPr/>
            </a:pPr>
            <a:r>
              <a:rPr lang="en-US" dirty="0" smtClean="0"/>
              <a:t>Increases the impact and visibility of research </a:t>
            </a:r>
          </a:p>
          <a:p>
            <a:pPr eaLnBrk="1" hangingPunct="1">
              <a:lnSpc>
                <a:spcPct val="80000"/>
              </a:lnSpc>
              <a:buClr>
                <a:schemeClr val="accent1">
                  <a:lumMod val="75000"/>
                </a:schemeClr>
              </a:buClr>
              <a:buSzPct val="100000"/>
              <a:defRPr/>
            </a:pPr>
            <a:r>
              <a:rPr lang="en-US" dirty="0" smtClean="0"/>
              <a:t>Promotes innovation and potential new data uses</a:t>
            </a:r>
          </a:p>
          <a:p>
            <a:pPr eaLnBrk="1" hangingPunct="1">
              <a:lnSpc>
                <a:spcPct val="80000"/>
              </a:lnSpc>
              <a:buClr>
                <a:schemeClr val="accent1">
                  <a:lumMod val="75000"/>
                </a:schemeClr>
              </a:buClr>
              <a:buSzPct val="100000"/>
              <a:defRPr/>
            </a:pPr>
            <a:r>
              <a:rPr lang="en-US" dirty="0" smtClean="0"/>
              <a:t>Leads to new collaborations between data users and creators</a:t>
            </a:r>
          </a:p>
          <a:p>
            <a:pPr eaLnBrk="1" hangingPunct="1">
              <a:lnSpc>
                <a:spcPct val="80000"/>
              </a:lnSpc>
              <a:buClr>
                <a:schemeClr val="accent1">
                  <a:lumMod val="75000"/>
                </a:schemeClr>
              </a:buClr>
              <a:buSzPct val="100000"/>
              <a:defRPr/>
            </a:pPr>
            <a:r>
              <a:rPr lang="en-US" dirty="0" smtClean="0"/>
              <a:t>Maximizes transparency and accountability</a:t>
            </a:r>
          </a:p>
          <a:p>
            <a:pPr eaLnBrk="1" hangingPunct="1">
              <a:lnSpc>
                <a:spcPct val="80000"/>
              </a:lnSpc>
              <a:buClr>
                <a:schemeClr val="accent1">
                  <a:lumMod val="75000"/>
                </a:schemeClr>
              </a:buClr>
              <a:buSzPct val="100000"/>
              <a:defRPr/>
            </a:pPr>
            <a:r>
              <a:rPr lang="en-US" dirty="0" smtClean="0"/>
              <a:t>Enables scrutiny of research findings</a:t>
            </a:r>
          </a:p>
          <a:p>
            <a:pPr eaLnBrk="1" hangingPunct="1">
              <a:lnSpc>
                <a:spcPct val="80000"/>
              </a:lnSpc>
              <a:buClr>
                <a:schemeClr val="accent1">
                  <a:lumMod val="75000"/>
                </a:schemeClr>
              </a:buClr>
              <a:buSzPct val="100000"/>
              <a:defRPr/>
            </a:pPr>
            <a:r>
              <a:rPr lang="en-US" dirty="0" smtClean="0"/>
              <a:t>Encourages improvement and validation of research methods</a:t>
            </a:r>
          </a:p>
          <a:p>
            <a:pPr eaLnBrk="1" hangingPunct="1">
              <a:lnSpc>
                <a:spcPct val="80000"/>
              </a:lnSpc>
              <a:buClr>
                <a:schemeClr val="accent1">
                  <a:lumMod val="75000"/>
                </a:schemeClr>
              </a:buClr>
              <a:buSzPct val="100000"/>
              <a:defRPr/>
            </a:pPr>
            <a:r>
              <a:rPr lang="en-US" dirty="0" smtClean="0"/>
              <a:t>Reduces cost of duplicating data collection</a:t>
            </a:r>
          </a:p>
          <a:p>
            <a:pPr eaLnBrk="1" hangingPunct="1">
              <a:lnSpc>
                <a:spcPct val="80000"/>
              </a:lnSpc>
              <a:buClr>
                <a:schemeClr val="accent1">
                  <a:lumMod val="75000"/>
                </a:schemeClr>
              </a:buClr>
              <a:buSzPct val="100000"/>
              <a:defRPr/>
            </a:pPr>
            <a:r>
              <a:rPr lang="en-US" dirty="0" smtClean="0"/>
              <a:t>Provides important resources for education and training</a:t>
            </a:r>
          </a:p>
          <a:p>
            <a:pPr eaLnBrk="1" hangingPunct="1">
              <a:lnSpc>
                <a:spcPct val="80000"/>
              </a:lnSpc>
              <a:buClr>
                <a:schemeClr val="accent1">
                  <a:lumMod val="75000"/>
                </a:schemeClr>
              </a:buClr>
              <a:buSzPct val="95000"/>
              <a:defRPr/>
            </a:pPr>
            <a:endParaRPr lang="en-US" dirty="0" smtClean="0"/>
          </a:p>
          <a:p>
            <a:pPr eaLnBrk="1" hangingPunct="1">
              <a:lnSpc>
                <a:spcPct val="80000"/>
              </a:lnSpc>
              <a:buClr>
                <a:schemeClr val="accent1">
                  <a:lumMod val="75000"/>
                </a:schemeClr>
              </a:buClr>
              <a:buSzPct val="95000"/>
              <a:defRPr/>
            </a:pPr>
            <a:endParaRPr lang="en-US" dirty="0" smtClean="0"/>
          </a:p>
        </p:txBody>
      </p:sp>
    </p:spTree>
    <p:extLst>
      <p:ext uri="{BB962C8B-B14F-4D97-AF65-F5344CB8AC3E}">
        <p14:creationId xmlns:p14="http://schemas.microsoft.com/office/powerpoint/2010/main" val="53675156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83730" y="1052970"/>
            <a:ext cx="8839200" cy="6321425"/>
          </a:xfrm>
        </p:spPr>
        <p:txBody>
          <a:bodyPr>
            <a:normAutofit/>
          </a:bodyPr>
          <a:lstStyle/>
          <a:p>
            <a:pPr marL="109728" indent="0">
              <a:buNone/>
            </a:pPr>
            <a:r>
              <a:rPr lang="en-US" sz="1600" dirty="0">
                <a:latin typeface="Arial" charset="0"/>
                <a:cs typeface="Arial" charset="0"/>
              </a:rPr>
              <a:t>A new image processing technique reveals something not before seen in this Hubble Space Telescope image taken 11 years ago: A faint planet (arrows), the outermost of three discovered with ground-based telescopes last year around the young star HR 8799.D. </a:t>
            </a:r>
            <a:r>
              <a:rPr lang="en-US" sz="1600" dirty="0" err="1">
                <a:latin typeface="Arial" charset="0"/>
                <a:cs typeface="Arial" charset="0"/>
              </a:rPr>
              <a:t>Lafrenière</a:t>
            </a:r>
            <a:r>
              <a:rPr lang="en-US" sz="1600" dirty="0">
                <a:latin typeface="Arial" charset="0"/>
                <a:cs typeface="Arial" charset="0"/>
              </a:rPr>
              <a:t> et al., Astrophysical Journal Letters</a:t>
            </a:r>
          </a:p>
          <a:p>
            <a:endParaRPr lang="en-US" sz="1600" dirty="0">
              <a:latin typeface="Arial" charset="0"/>
              <a:cs typeface="Arial" charset="0"/>
            </a:endParaRPr>
          </a:p>
          <a:p>
            <a:endParaRPr lang="en-US" sz="1600" dirty="0">
              <a:latin typeface="Arial" charset="0"/>
              <a:cs typeface="Arial" charset="0"/>
            </a:endParaRPr>
          </a:p>
          <a:p>
            <a:endParaRPr lang="en-US" sz="1600" dirty="0">
              <a:latin typeface="Arial" charset="0"/>
              <a:cs typeface="Arial" charset="0"/>
            </a:endParaRPr>
          </a:p>
        </p:txBody>
      </p:sp>
      <p:pic>
        <p:nvPicPr>
          <p:cNvPr id="49155" name="Picture 3" descr="Hubb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9304" y="2027235"/>
            <a:ext cx="35131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4"/>
          <p:cNvSpPr txBox="1">
            <a:spLocks noChangeArrowheads="1"/>
          </p:cNvSpPr>
          <p:nvPr/>
        </p:nvSpPr>
        <p:spPr bwMode="auto">
          <a:xfrm>
            <a:off x="250085" y="3611039"/>
            <a:ext cx="8382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endParaRPr lang="en-US" sz="1600" dirty="0">
              <a:solidFill>
                <a:srgbClr val="000000"/>
              </a:solidFill>
              <a:cs typeface="Arial" charset="0"/>
            </a:endParaRPr>
          </a:p>
          <a:p>
            <a:pPr eaLnBrk="1" hangingPunct="1"/>
            <a:r>
              <a:rPr lang="ja-JP" altLang="en-US" sz="1600" b="1" dirty="0">
                <a:solidFill>
                  <a:srgbClr val="000000"/>
                </a:solidFill>
                <a:cs typeface="Arial" charset="0"/>
              </a:rPr>
              <a:t>“</a:t>
            </a:r>
            <a:r>
              <a:rPr lang="en-US" altLang="ja-JP" sz="1600" b="1" dirty="0">
                <a:solidFill>
                  <a:srgbClr val="000000"/>
                </a:solidFill>
                <a:cs typeface="Arial" charset="0"/>
              </a:rPr>
              <a:t>The first thing it tells you is </a:t>
            </a:r>
            <a:r>
              <a:rPr lang="en-US" altLang="ja-JP" sz="1600" b="1" u="sng" dirty="0">
                <a:solidFill>
                  <a:srgbClr val="000000"/>
                </a:solidFill>
                <a:cs typeface="Arial" charset="0"/>
              </a:rPr>
              <a:t>how valuable maintaining long-term archives can be</a:t>
            </a:r>
            <a:r>
              <a:rPr lang="en-US" altLang="ja-JP" sz="1600" b="1" dirty="0">
                <a:solidFill>
                  <a:srgbClr val="000000"/>
                </a:solidFill>
                <a:cs typeface="Arial" charset="0"/>
              </a:rPr>
              <a:t>. Here is a major discovery that’s been lurking in the data for about 10 years!</a:t>
            </a:r>
            <a:r>
              <a:rPr lang="ja-JP" altLang="en-US" sz="1600" b="1" dirty="0">
                <a:solidFill>
                  <a:srgbClr val="000000"/>
                </a:solidFill>
                <a:cs typeface="Arial" charset="0"/>
              </a:rPr>
              <a:t>”</a:t>
            </a:r>
            <a:r>
              <a:rPr lang="en-US" altLang="ja-JP" sz="1600" b="1" dirty="0">
                <a:solidFill>
                  <a:srgbClr val="000000"/>
                </a:solidFill>
                <a:cs typeface="Arial" charset="0"/>
              </a:rPr>
              <a:t> </a:t>
            </a:r>
            <a:r>
              <a:rPr lang="en-US" altLang="ja-JP" sz="1600" dirty="0">
                <a:solidFill>
                  <a:srgbClr val="000000"/>
                </a:solidFill>
                <a:cs typeface="Arial" charset="0"/>
              </a:rPr>
              <a:t>comments Matt Mountain, director of the Space Telescope Science Institute in Baltimore, which operates Hubble.</a:t>
            </a:r>
          </a:p>
          <a:p>
            <a:pPr eaLnBrk="1" hangingPunct="1"/>
            <a:endParaRPr lang="en-US" sz="1600" dirty="0">
              <a:solidFill>
                <a:srgbClr val="000000"/>
              </a:solidFill>
              <a:cs typeface="Arial" charset="0"/>
            </a:endParaRPr>
          </a:p>
          <a:p>
            <a:pPr eaLnBrk="1" hangingPunct="1"/>
            <a:r>
              <a:rPr lang="ja-JP" altLang="en-US" sz="1600" dirty="0">
                <a:solidFill>
                  <a:srgbClr val="000000"/>
                </a:solidFill>
                <a:cs typeface="Arial" charset="0"/>
              </a:rPr>
              <a:t>“</a:t>
            </a:r>
            <a:r>
              <a:rPr lang="en-US" altLang="ja-JP" sz="1600" dirty="0">
                <a:solidFill>
                  <a:srgbClr val="000000"/>
                </a:solidFill>
                <a:cs typeface="Arial" charset="0"/>
              </a:rPr>
              <a:t>The second thing its tells you is having a well calibrated archive is necessary but not sufficient to make breakthroughs — it also takes a very innovative group of people to develop very smart extraction routines that can get rid of all the artifacts to reveal the planet hidden under all that telescope and detector structure.</a:t>
            </a:r>
            <a:r>
              <a:rPr lang="ja-JP" altLang="en-US" sz="1600" dirty="0">
                <a:solidFill>
                  <a:srgbClr val="000000"/>
                </a:solidFill>
                <a:cs typeface="Arial" charset="0"/>
              </a:rPr>
              <a:t>”</a:t>
            </a:r>
            <a:endParaRPr lang="en-US" altLang="ja-JP" sz="1600" dirty="0">
              <a:solidFill>
                <a:srgbClr val="000000"/>
              </a:solidFill>
              <a:cs typeface="Arial" charset="0"/>
            </a:endParaRPr>
          </a:p>
          <a:p>
            <a:pPr eaLnBrk="1" hangingPunct="1"/>
            <a:endParaRPr lang="en-US" sz="1800" dirty="0">
              <a:solidFill>
                <a:srgbClr val="000000"/>
              </a:solidFill>
              <a:cs typeface="Arial" charset="0"/>
            </a:endParaRPr>
          </a:p>
        </p:txBody>
      </p:sp>
      <p:sp>
        <p:nvSpPr>
          <p:cNvPr id="49157" name="Title 1"/>
          <p:cNvSpPr>
            <a:spLocks noGrp="1"/>
          </p:cNvSpPr>
          <p:nvPr>
            <p:ph type="title"/>
          </p:nvPr>
        </p:nvSpPr>
        <p:spPr>
          <a:xfrm>
            <a:off x="478685" y="2221506"/>
            <a:ext cx="3962400" cy="1600200"/>
          </a:xfrm>
        </p:spPr>
        <p:txBody>
          <a:bodyPr/>
          <a:lstStyle/>
          <a:p>
            <a:pPr algn="ctr"/>
            <a:r>
              <a:rPr lang="ja-JP" altLang="en-US" sz="2000" dirty="0">
                <a:latin typeface="Arial" charset="0"/>
                <a:cs typeface="Arial" charset="0"/>
              </a:rPr>
              <a:t>“</a:t>
            </a:r>
            <a:r>
              <a:rPr lang="en-US" altLang="ja-JP" sz="2000" dirty="0">
                <a:latin typeface="Arial" charset="0"/>
                <a:cs typeface="Arial" charset="0"/>
              </a:rPr>
              <a:t>Planet hidden in Hubble archives</a:t>
            </a:r>
            <a:r>
              <a:rPr lang="ja-JP" altLang="en-US" sz="2000" dirty="0">
                <a:latin typeface="Arial" charset="0"/>
                <a:cs typeface="Arial" charset="0"/>
              </a:rPr>
              <a:t>”</a:t>
            </a:r>
            <a:r>
              <a:rPr lang="en-US" altLang="ja-JP" sz="2000" dirty="0">
                <a:latin typeface="Arial" charset="0"/>
                <a:cs typeface="Arial" charset="0"/>
              </a:rPr>
              <a:t> </a:t>
            </a:r>
            <a:r>
              <a:rPr lang="en-US" altLang="ja-JP" sz="2000" i="1" dirty="0">
                <a:latin typeface="Arial" charset="0"/>
                <a:cs typeface="Arial" charset="0"/>
              </a:rPr>
              <a:t>Science News </a:t>
            </a:r>
            <a:br>
              <a:rPr lang="en-US" altLang="ja-JP" sz="2000" i="1" dirty="0">
                <a:latin typeface="Arial" charset="0"/>
                <a:cs typeface="Arial" charset="0"/>
              </a:rPr>
            </a:br>
            <a:r>
              <a:rPr lang="en-US" altLang="ja-JP" sz="2000" dirty="0">
                <a:latin typeface="Arial" charset="0"/>
                <a:cs typeface="Arial" charset="0"/>
              </a:rPr>
              <a:t>(Feb. 27, 2009)</a:t>
            </a:r>
            <a:r>
              <a:rPr lang="en-US" altLang="ja-JP" sz="2400" dirty="0">
                <a:latin typeface="Arial" charset="0"/>
                <a:cs typeface="Arial" charset="0"/>
              </a:rPr>
              <a:t/>
            </a:r>
            <a:br>
              <a:rPr lang="en-US" altLang="ja-JP" sz="2400" dirty="0">
                <a:latin typeface="Arial" charset="0"/>
                <a:cs typeface="Arial" charset="0"/>
              </a:rPr>
            </a:br>
            <a:endParaRPr lang="en-US" sz="2400" dirty="0">
              <a:latin typeface="Arial" charset="0"/>
              <a:cs typeface="Arial" charset="0"/>
            </a:endParaRPr>
          </a:p>
        </p:txBody>
      </p:sp>
      <p:sp>
        <p:nvSpPr>
          <p:cNvPr id="8" name="Title 1"/>
          <p:cNvSpPr txBox="1">
            <a:spLocks/>
          </p:cNvSpPr>
          <p:nvPr/>
        </p:nvSpPr>
        <p:spPr>
          <a:xfrm>
            <a:off x="0" y="256429"/>
            <a:ext cx="9144000" cy="701018"/>
          </a:xfrm>
          <a:prstGeom prst="rect">
            <a:avLst/>
          </a:prstGeom>
        </p:spPr>
        <p:txBody>
          <a:bodyPr vert="horz" rtlCol="0" anchor="ctr">
            <a:normAutofit/>
            <a:scene3d>
              <a:camera prst="orthographicFront"/>
              <a:lightRig rig="soft" dir="t"/>
            </a:scene3d>
            <a:sp3d prstMaterial="softEdge">
              <a:bevelT w="25400" h="25400"/>
            </a:sp3d>
          </a:bodyPr>
          <a:lstStyle>
            <a:lvl1pPr algn="ctr" rtl="0" eaLnBrk="1" latinLnBrk="0" hangingPunct="1">
              <a:spcBef>
                <a:spcPct val="0"/>
              </a:spcBef>
              <a:buNone/>
              <a:defRPr kumimoji="0" sz="3600" b="1" kern="1200">
                <a:solidFill>
                  <a:schemeClr val="accent1">
                    <a:lumMod val="75000"/>
                  </a:schemeClr>
                </a:solidFill>
                <a:effectLst/>
                <a:latin typeface="Calibri" pitchFamily="34" charset="0"/>
                <a:ea typeface="+mj-ea"/>
                <a:cs typeface="+mj-cs"/>
              </a:defRPr>
            </a:lvl1pPr>
            <a:extLst/>
          </a:lstStyle>
          <a:p>
            <a:r>
              <a:rPr lang="en-US" dirty="0" smtClean="0">
                <a:ea typeface="ＭＳ Ｐゴシック" pitchFamily="34" charset="-128"/>
              </a:rPr>
              <a:t>New Discoveries</a:t>
            </a:r>
          </a:p>
        </p:txBody>
      </p:sp>
      <p:sp>
        <p:nvSpPr>
          <p:cNvPr id="2" name="Rectangle 1"/>
          <p:cNvSpPr/>
          <p:nvPr/>
        </p:nvSpPr>
        <p:spPr>
          <a:xfrm rot="16200000">
            <a:off x="7345190" y="2836682"/>
            <a:ext cx="1781257" cy="230832"/>
          </a:xfrm>
          <a:prstGeom prst="rect">
            <a:avLst/>
          </a:prstGeom>
        </p:spPr>
        <p:txBody>
          <a:bodyPr wrap="none">
            <a:spAutoFit/>
          </a:bodyPr>
          <a:lstStyle/>
          <a:p>
            <a:r>
              <a:rPr lang="fr-FR" sz="900" dirty="0">
                <a:solidFill>
                  <a:schemeClr val="bg1">
                    <a:lumMod val="75000"/>
                  </a:schemeClr>
                </a:solidFill>
              </a:rPr>
              <a:t>D. </a:t>
            </a:r>
            <a:r>
              <a:rPr lang="fr-FR" sz="900" dirty="0" err="1">
                <a:solidFill>
                  <a:schemeClr val="bg1">
                    <a:lumMod val="75000"/>
                  </a:schemeClr>
                </a:solidFill>
              </a:rPr>
              <a:t>Lafrenière</a:t>
            </a:r>
            <a:r>
              <a:rPr lang="fr-FR" sz="900" dirty="0">
                <a:solidFill>
                  <a:schemeClr val="bg1">
                    <a:lumMod val="75000"/>
                  </a:schemeClr>
                </a:solidFill>
              </a:rPr>
              <a:t> et al., </a:t>
            </a:r>
            <a:r>
              <a:rPr lang="fr-FR" sz="900" dirty="0" err="1">
                <a:solidFill>
                  <a:schemeClr val="bg1">
                    <a:lumMod val="75000"/>
                  </a:schemeClr>
                </a:solidFill>
              </a:rPr>
              <a:t>ApJ</a:t>
            </a:r>
            <a:r>
              <a:rPr lang="fr-FR" sz="900" dirty="0">
                <a:solidFill>
                  <a:schemeClr val="bg1">
                    <a:lumMod val="75000"/>
                  </a:schemeClr>
                </a:solidFill>
              </a:rPr>
              <a:t> </a:t>
            </a:r>
            <a:r>
              <a:rPr lang="fr-FR" sz="900" dirty="0" err="1">
                <a:solidFill>
                  <a:schemeClr val="bg1">
                    <a:lumMod val="75000"/>
                  </a:schemeClr>
                </a:solidFill>
              </a:rPr>
              <a:t>Letters</a:t>
            </a:r>
            <a:endParaRPr lang="en-US" sz="900" dirty="0">
              <a:solidFill>
                <a:schemeClr val="bg1">
                  <a:lumMod val="75000"/>
                </a:schemeClr>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599090" y="1190283"/>
            <a:ext cx="7993117" cy="4737551"/>
          </a:xfrm>
        </p:spPr>
        <p:txBody>
          <a:bodyPr>
            <a:noAutofit/>
          </a:bodyPr>
          <a:lstStyle/>
          <a:p>
            <a:pPr>
              <a:buClr>
                <a:srgbClr val="177F8A"/>
              </a:buClr>
              <a:buSzPct val="100000"/>
              <a:buNone/>
            </a:pPr>
            <a:endParaRPr lang="en-US" sz="2400" dirty="0" smtClean="0">
              <a:ea typeface="ＭＳ Ｐゴシック" pitchFamily="34" charset="-128"/>
            </a:endParaRPr>
          </a:p>
          <a:p>
            <a:pPr>
              <a:buFont typeface="Arial" pitchFamily="34" charset="0"/>
              <a:buChar char="•"/>
            </a:pPr>
            <a:endParaRPr lang="en-US" sz="2400" dirty="0" smtClean="0">
              <a:ea typeface="ＭＳ Ｐゴシック" pitchFamily="34" charset="-128"/>
            </a:endParaRPr>
          </a:p>
        </p:txBody>
      </p:sp>
      <p:sp>
        <p:nvSpPr>
          <p:cNvPr id="13314" name="Title 1"/>
          <p:cNvSpPr>
            <a:spLocks noGrp="1"/>
          </p:cNvSpPr>
          <p:nvPr>
            <p:ph type="title"/>
          </p:nvPr>
        </p:nvSpPr>
        <p:spPr>
          <a:xfrm>
            <a:off x="273269" y="178681"/>
            <a:ext cx="8576442" cy="843443"/>
          </a:xfrm>
        </p:spPr>
        <p:txBody>
          <a:bodyPr>
            <a:normAutofit/>
          </a:bodyPr>
          <a:lstStyle/>
          <a:p>
            <a:r>
              <a:rPr lang="en-US" dirty="0" smtClean="0">
                <a:ea typeface="ＭＳ Ｐゴシック" pitchFamily="34" charset="-128"/>
              </a:rPr>
              <a:t>What is the Data Life Cycle?</a:t>
            </a:r>
          </a:p>
        </p:txBody>
      </p:sp>
      <p:graphicFrame>
        <p:nvGraphicFramePr>
          <p:cNvPr id="4" name="Content Placeholder 8"/>
          <p:cNvGraphicFramePr>
            <a:graphicFrameLocks noChangeAspect="1"/>
          </p:cNvGraphicFramePr>
          <p:nvPr>
            <p:extLst>
              <p:ext uri="{D42A27DB-BD31-4B8C-83A1-F6EECF244321}">
                <p14:modId xmlns:p14="http://schemas.microsoft.com/office/powerpoint/2010/main" val="1287773038"/>
              </p:ext>
            </p:extLst>
          </p:nvPr>
        </p:nvGraphicFramePr>
        <p:xfrm>
          <a:off x="1018795" y="1227132"/>
          <a:ext cx="6877923" cy="5141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599090" y="1415383"/>
            <a:ext cx="7993117" cy="4737551"/>
          </a:xfrm>
        </p:spPr>
        <p:txBody>
          <a:bodyPr>
            <a:noAutofit/>
          </a:bodyPr>
          <a:lstStyle/>
          <a:p>
            <a:pPr>
              <a:buClr>
                <a:schemeClr val="accent1">
                  <a:lumMod val="75000"/>
                </a:schemeClr>
              </a:buClr>
              <a:buSzPct val="100000"/>
              <a:buFont typeface="Arial" pitchFamily="34" charset="0"/>
              <a:buChar char="•"/>
            </a:pPr>
            <a:r>
              <a:rPr lang="en-US" dirty="0" smtClean="0">
                <a:ea typeface="ＭＳ Ｐゴシック" pitchFamily="34" charset="-128"/>
              </a:rPr>
              <a:t>…there are best practices…..and….tools to help! </a:t>
            </a:r>
          </a:p>
          <a:p>
            <a:pPr>
              <a:buClr>
                <a:schemeClr val="accent1">
                  <a:lumMod val="75000"/>
                </a:schemeClr>
              </a:buClr>
              <a:buSzPct val="100000"/>
              <a:buFont typeface="Arial" pitchFamily="34" charset="0"/>
              <a:buChar char="•"/>
            </a:pPr>
            <a:endParaRPr lang="en-US" dirty="0">
              <a:ea typeface="ＭＳ Ｐゴシック" pitchFamily="34" charset="-128"/>
            </a:endParaRPr>
          </a:p>
          <a:p>
            <a:pPr>
              <a:buClr>
                <a:schemeClr val="accent1">
                  <a:lumMod val="75000"/>
                </a:schemeClr>
              </a:buClr>
              <a:buSzPct val="100000"/>
              <a:buFont typeface="Arial" pitchFamily="34" charset="0"/>
              <a:buChar char="•"/>
            </a:pPr>
            <a:r>
              <a:rPr lang="en-US" dirty="0" smtClean="0">
                <a:ea typeface="ＭＳ Ｐゴシック" pitchFamily="34" charset="-128"/>
              </a:rPr>
              <a:t>The following data management lessons will illustrate in detail each stage of the data lifecycle </a:t>
            </a:r>
          </a:p>
          <a:p>
            <a:pPr>
              <a:buClr>
                <a:schemeClr val="accent1">
                  <a:lumMod val="75000"/>
                </a:schemeClr>
              </a:buClr>
              <a:buSzPct val="100000"/>
              <a:buFont typeface="Arial" pitchFamily="34" charset="0"/>
              <a:buChar char="•"/>
            </a:pPr>
            <a:endParaRPr lang="en-US" dirty="0">
              <a:ea typeface="ＭＳ Ｐゴシック" pitchFamily="34" charset="-128"/>
            </a:endParaRPr>
          </a:p>
          <a:p>
            <a:pPr>
              <a:buClr>
                <a:schemeClr val="accent1">
                  <a:lumMod val="75000"/>
                </a:schemeClr>
              </a:buClr>
              <a:buSzPct val="100000"/>
              <a:buFont typeface="Arial" pitchFamily="34" charset="0"/>
              <a:buChar char="•"/>
            </a:pPr>
            <a:r>
              <a:rPr lang="en-US" dirty="0" smtClean="0">
                <a:ea typeface="ＭＳ Ｐゴシック" pitchFamily="34" charset="-128"/>
              </a:rPr>
              <a:t>Your well-managed and accessible data can contribute to science in ways you may not even imagine today! </a:t>
            </a:r>
          </a:p>
        </p:txBody>
      </p:sp>
      <p:sp>
        <p:nvSpPr>
          <p:cNvPr id="13314" name="Title 1"/>
          <p:cNvSpPr>
            <a:spLocks noGrp="1"/>
          </p:cNvSpPr>
          <p:nvPr>
            <p:ph type="title"/>
          </p:nvPr>
        </p:nvSpPr>
        <p:spPr>
          <a:xfrm>
            <a:off x="283779" y="531306"/>
            <a:ext cx="8544912" cy="701018"/>
          </a:xfrm>
        </p:spPr>
        <p:txBody>
          <a:bodyPr>
            <a:normAutofit/>
          </a:bodyPr>
          <a:lstStyle/>
          <a:p>
            <a:r>
              <a:rPr lang="en-US" dirty="0" smtClean="0">
                <a:ea typeface="ＭＳ Ｐゴシック" pitchFamily="34" charset="-128"/>
              </a:rPr>
              <a:t>For Each Stage of the Data Lifecycle…</a:t>
            </a:r>
          </a:p>
        </p:txBody>
      </p:sp>
    </p:spTree>
    <p:extLst>
      <p:ext uri="{BB962C8B-B14F-4D97-AF65-F5344CB8AC3E}">
        <p14:creationId xmlns:p14="http://schemas.microsoft.com/office/powerpoint/2010/main" val="7535486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599090" y="1368083"/>
            <a:ext cx="7993117" cy="4737551"/>
          </a:xfrm>
        </p:spPr>
        <p:txBody>
          <a:bodyPr>
            <a:noAutofit/>
          </a:bodyPr>
          <a:lstStyle/>
          <a:p>
            <a:pPr>
              <a:buClr>
                <a:schemeClr val="accent1">
                  <a:lumMod val="75000"/>
                </a:schemeClr>
              </a:buClr>
              <a:buSzPct val="100000"/>
            </a:pPr>
            <a:r>
              <a:rPr lang="en-US" sz="2400" dirty="0" smtClean="0">
                <a:ea typeface="ＭＳ Ｐゴシック" pitchFamily="34" charset="-128"/>
              </a:rPr>
              <a:t>The data deluge </a:t>
            </a:r>
            <a:r>
              <a:rPr lang="en-US" dirty="0" smtClean="0">
                <a:ea typeface="ＭＳ Ｐゴシック" pitchFamily="34" charset="-128"/>
              </a:rPr>
              <a:t>has created a surge of information that needs to be well-managed and made accessible.</a:t>
            </a:r>
          </a:p>
          <a:p>
            <a:pPr>
              <a:buClr>
                <a:schemeClr val="accent1">
                  <a:lumMod val="75000"/>
                </a:schemeClr>
              </a:buClr>
              <a:buSzPct val="100000"/>
            </a:pPr>
            <a:endParaRPr lang="en-US" dirty="0" smtClean="0">
              <a:ea typeface="ＭＳ Ｐゴシック" pitchFamily="34" charset="-128"/>
            </a:endParaRPr>
          </a:p>
          <a:p>
            <a:pPr>
              <a:buClr>
                <a:schemeClr val="accent1">
                  <a:lumMod val="75000"/>
                </a:schemeClr>
              </a:buClr>
              <a:buSzPct val="100000"/>
            </a:pPr>
            <a:r>
              <a:rPr lang="en-US" dirty="0" smtClean="0">
                <a:ea typeface="ＭＳ Ｐゴシック" pitchFamily="34" charset="-128"/>
              </a:rPr>
              <a:t>The cost of not doing data management can be very high. </a:t>
            </a:r>
          </a:p>
          <a:p>
            <a:pPr>
              <a:buClr>
                <a:schemeClr val="accent1">
                  <a:lumMod val="75000"/>
                </a:schemeClr>
              </a:buClr>
              <a:buSzPct val="100000"/>
            </a:pPr>
            <a:endParaRPr lang="en-US" dirty="0" smtClean="0">
              <a:ea typeface="ＭＳ Ｐゴシック" pitchFamily="34" charset="-128"/>
            </a:endParaRPr>
          </a:p>
          <a:p>
            <a:pPr>
              <a:buClr>
                <a:schemeClr val="accent1">
                  <a:lumMod val="75000"/>
                </a:schemeClr>
              </a:buClr>
              <a:buSzPct val="100000"/>
            </a:pPr>
            <a:r>
              <a:rPr lang="en-US" dirty="0" smtClean="0">
                <a:ea typeface="ＭＳ Ｐゴシック" pitchFamily="34" charset="-128"/>
              </a:rPr>
              <a:t>Be cognizant of best practices and tools associated with the data lifecycle to manage your data well. </a:t>
            </a:r>
          </a:p>
          <a:p>
            <a:pPr>
              <a:buClr>
                <a:schemeClr val="accent1">
                  <a:lumMod val="75000"/>
                </a:schemeClr>
              </a:buClr>
              <a:buSzPct val="100000"/>
            </a:pPr>
            <a:endParaRPr lang="en-US" sz="2400" dirty="0">
              <a:ea typeface="ＭＳ Ｐゴシック" pitchFamily="34" charset="-128"/>
            </a:endParaRPr>
          </a:p>
          <a:p>
            <a:pPr>
              <a:buClr>
                <a:schemeClr val="accent1">
                  <a:lumMod val="75000"/>
                </a:schemeClr>
              </a:buClr>
              <a:buSzPct val="100000"/>
            </a:pPr>
            <a:r>
              <a:rPr lang="en-US" dirty="0" smtClean="0">
                <a:ea typeface="ＭＳ Ｐゴシック" pitchFamily="34" charset="-128"/>
              </a:rPr>
              <a:t>Many benefits are associated with the act of managing data, including the ability to find, access, understand, integrate and re-use data.</a:t>
            </a:r>
            <a:endParaRPr lang="en-US" sz="2400" dirty="0" smtClean="0">
              <a:ea typeface="ＭＳ Ｐゴシック" pitchFamily="34" charset="-128"/>
            </a:endParaRPr>
          </a:p>
        </p:txBody>
      </p:sp>
      <p:sp>
        <p:nvSpPr>
          <p:cNvPr id="13314" name="Title 1"/>
          <p:cNvSpPr>
            <a:spLocks noGrp="1"/>
          </p:cNvSpPr>
          <p:nvPr>
            <p:ph type="title"/>
          </p:nvPr>
        </p:nvSpPr>
        <p:spPr>
          <a:xfrm>
            <a:off x="0" y="489266"/>
            <a:ext cx="9144000" cy="701018"/>
          </a:xfrm>
        </p:spPr>
        <p:txBody>
          <a:bodyPr>
            <a:normAutofit/>
          </a:bodyPr>
          <a:lstStyle/>
          <a:p>
            <a:r>
              <a:rPr lang="en-US" dirty="0" smtClean="0">
                <a:ea typeface="ＭＳ Ｐゴシック" pitchFamily="34" charset="-128"/>
              </a:rPr>
              <a:t>Summary</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83779" y="489266"/>
            <a:ext cx="8544912" cy="701018"/>
          </a:xfrm>
        </p:spPr>
        <p:txBody>
          <a:bodyPr>
            <a:normAutofit/>
          </a:bodyPr>
          <a:lstStyle/>
          <a:p>
            <a:r>
              <a:rPr lang="en-US" dirty="0" smtClean="0">
                <a:ea typeface="ＭＳ Ｐゴシック" pitchFamily="34" charset="-128"/>
              </a:rPr>
              <a:t>Summary, </a:t>
            </a:r>
            <a:r>
              <a:rPr lang="en-US" dirty="0" err="1" smtClean="0">
                <a:ea typeface="ＭＳ Ｐゴシック" pitchFamily="34" charset="-128"/>
              </a:rPr>
              <a:t>con’t</a:t>
            </a:r>
            <a:endParaRPr lang="en-US" dirty="0" smtClean="0">
              <a:ea typeface="ＭＳ Ｐゴシック" pitchFamily="34" charset="-128"/>
            </a:endParaRPr>
          </a:p>
        </p:txBody>
      </p:sp>
      <p:sp>
        <p:nvSpPr>
          <p:cNvPr id="3" name="Content Placeholder 2"/>
          <p:cNvSpPr>
            <a:spLocks noGrp="1"/>
          </p:cNvSpPr>
          <p:nvPr>
            <p:ph idx="1"/>
          </p:nvPr>
        </p:nvSpPr>
        <p:spPr/>
        <p:txBody>
          <a:bodyPr/>
          <a:lstStyle/>
          <a:p>
            <a:pPr>
              <a:buClr>
                <a:schemeClr val="accent1">
                  <a:lumMod val="75000"/>
                </a:schemeClr>
              </a:buClr>
              <a:buSzPct val="100000"/>
            </a:pPr>
            <a:r>
              <a:rPr lang="en-US" dirty="0" smtClean="0"/>
              <a:t>If data are:</a:t>
            </a:r>
          </a:p>
          <a:p>
            <a:pPr lvl="1">
              <a:buClr>
                <a:schemeClr val="accent1">
                  <a:lumMod val="75000"/>
                </a:schemeClr>
              </a:buClr>
              <a:buSzPct val="90000"/>
              <a:buFont typeface="Courier New" pitchFamily="49" charset="0"/>
              <a:buChar char="o"/>
            </a:pPr>
            <a:r>
              <a:rPr lang="en-US" dirty="0" smtClean="0"/>
              <a:t>Well-organized</a:t>
            </a:r>
          </a:p>
          <a:p>
            <a:pPr lvl="1">
              <a:buClr>
                <a:schemeClr val="accent1">
                  <a:lumMod val="75000"/>
                </a:schemeClr>
              </a:buClr>
              <a:buSzPct val="90000"/>
              <a:buFont typeface="Courier New" pitchFamily="49" charset="0"/>
              <a:buChar char="o"/>
            </a:pPr>
            <a:r>
              <a:rPr lang="en-US" dirty="0" smtClean="0"/>
              <a:t>Documented</a:t>
            </a:r>
          </a:p>
          <a:p>
            <a:pPr lvl="1">
              <a:buClr>
                <a:schemeClr val="accent1">
                  <a:lumMod val="75000"/>
                </a:schemeClr>
              </a:buClr>
              <a:buSzPct val="90000"/>
              <a:buFont typeface="Courier New" pitchFamily="49" charset="0"/>
              <a:buChar char="o"/>
            </a:pPr>
            <a:r>
              <a:rPr lang="en-US" dirty="0" smtClean="0"/>
              <a:t>Preserved</a:t>
            </a:r>
          </a:p>
          <a:p>
            <a:pPr lvl="1">
              <a:buClr>
                <a:schemeClr val="accent1">
                  <a:lumMod val="75000"/>
                </a:schemeClr>
              </a:buClr>
              <a:buSzPct val="90000"/>
              <a:buFont typeface="Courier New" pitchFamily="49" charset="0"/>
              <a:buChar char="o"/>
            </a:pPr>
            <a:r>
              <a:rPr lang="en-US" dirty="0" smtClean="0"/>
              <a:t>Accessible</a:t>
            </a:r>
          </a:p>
          <a:p>
            <a:pPr lvl="1">
              <a:buClr>
                <a:schemeClr val="accent1">
                  <a:lumMod val="75000"/>
                </a:schemeClr>
              </a:buClr>
              <a:buSzPct val="90000"/>
              <a:buFont typeface="Courier New" pitchFamily="49" charset="0"/>
              <a:buChar char="o"/>
            </a:pPr>
            <a:r>
              <a:rPr lang="en-US" dirty="0" smtClean="0"/>
              <a:t>Verified as to Accuracy and validity</a:t>
            </a:r>
          </a:p>
          <a:p>
            <a:pPr>
              <a:buClr>
                <a:schemeClr val="accent1">
                  <a:lumMod val="75000"/>
                </a:schemeClr>
              </a:buClr>
              <a:buSzPct val="100000"/>
            </a:pPr>
            <a:r>
              <a:rPr lang="en-US" dirty="0" smtClean="0"/>
              <a:t>Result is: </a:t>
            </a:r>
          </a:p>
          <a:p>
            <a:pPr lvl="1">
              <a:buClr>
                <a:schemeClr val="accent1">
                  <a:lumMod val="75000"/>
                </a:schemeClr>
              </a:buClr>
              <a:buSzPct val="90000"/>
              <a:buFont typeface="Courier New" pitchFamily="49" charset="0"/>
              <a:buChar char="o"/>
            </a:pPr>
            <a:r>
              <a:rPr lang="en-US" dirty="0" smtClean="0"/>
              <a:t>High quality data</a:t>
            </a:r>
          </a:p>
          <a:p>
            <a:pPr lvl="1">
              <a:buClr>
                <a:schemeClr val="accent1">
                  <a:lumMod val="75000"/>
                </a:schemeClr>
              </a:buClr>
              <a:buSzPct val="90000"/>
              <a:buFont typeface="Courier New" pitchFamily="49" charset="0"/>
              <a:buChar char="o"/>
            </a:pPr>
            <a:r>
              <a:rPr lang="en-US" dirty="0" smtClean="0"/>
              <a:t>Easy to share and re-use in science</a:t>
            </a:r>
          </a:p>
          <a:p>
            <a:pPr lvl="1">
              <a:buClr>
                <a:schemeClr val="accent1">
                  <a:lumMod val="75000"/>
                </a:schemeClr>
              </a:buClr>
              <a:buSzPct val="90000"/>
              <a:buFont typeface="Courier New" pitchFamily="49" charset="0"/>
              <a:buChar char="o"/>
            </a:pPr>
            <a:r>
              <a:rPr lang="en-US" dirty="0" smtClean="0"/>
              <a:t>Citation and credibility to the researcher</a:t>
            </a:r>
          </a:p>
          <a:p>
            <a:pPr lvl="1">
              <a:buClr>
                <a:schemeClr val="accent1">
                  <a:lumMod val="75000"/>
                </a:schemeClr>
              </a:buClr>
              <a:buSzPct val="90000"/>
              <a:buFont typeface="Courier New" pitchFamily="49" charset="0"/>
              <a:buChar char="o"/>
            </a:pPr>
            <a:r>
              <a:rPr lang="en-US" dirty="0" smtClean="0"/>
              <a:t>Cost-savings to science</a:t>
            </a:r>
          </a:p>
          <a:p>
            <a:pPr lvl="1"/>
            <a:endParaRPr lang="en-US" dirty="0"/>
          </a:p>
        </p:txBody>
      </p:sp>
    </p:spTree>
    <p:extLst>
      <p:ext uri="{BB962C8B-B14F-4D97-AF65-F5344CB8AC3E}">
        <p14:creationId xmlns:p14="http://schemas.microsoft.com/office/powerpoint/2010/main" val="34839922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599090" y="1190283"/>
            <a:ext cx="7993117" cy="4737551"/>
          </a:xfrm>
        </p:spPr>
        <p:txBody>
          <a:bodyPr>
            <a:noAutofit/>
          </a:bodyPr>
          <a:lstStyle/>
          <a:p>
            <a:pPr marL="109728" indent="0">
              <a:buClr>
                <a:srgbClr val="177F8A"/>
              </a:buClr>
              <a:buSzPct val="100000"/>
              <a:buNone/>
            </a:pPr>
            <a:endParaRPr lang="en-US" sz="2000" dirty="0" smtClean="0">
              <a:ea typeface="ＭＳ Ｐゴシック" pitchFamily="34" charset="-128"/>
            </a:endParaRPr>
          </a:p>
          <a:p>
            <a:pPr marL="566928" indent="-457200">
              <a:buClr>
                <a:schemeClr val="accent1">
                  <a:lumMod val="75000"/>
                </a:schemeClr>
              </a:buClr>
              <a:buSzPct val="95000"/>
              <a:buFont typeface="+mj-lt"/>
              <a:buAutoNum type="arabicPeriod"/>
            </a:pPr>
            <a:r>
              <a:rPr lang="en-US" sz="2000" dirty="0" smtClean="0">
                <a:ea typeface="ＭＳ Ｐゴシック" pitchFamily="34" charset="-128"/>
              </a:rPr>
              <a:t>Bureau of Land Management. Data Management Training Workshop (2011)</a:t>
            </a:r>
          </a:p>
          <a:p>
            <a:pPr marL="566928" indent="-457200">
              <a:buClr>
                <a:schemeClr val="accent1">
                  <a:lumMod val="75000"/>
                </a:schemeClr>
              </a:buClr>
              <a:buSzPct val="95000"/>
              <a:buFont typeface="+mj-lt"/>
              <a:buAutoNum type="arabicPeriod"/>
            </a:pPr>
            <a:r>
              <a:rPr lang="en-US" sz="2000" dirty="0" err="1" smtClean="0">
                <a:ea typeface="ＭＳ Ｐゴシック" pitchFamily="34" charset="-128"/>
              </a:rPr>
              <a:t>Strasser</a:t>
            </a:r>
            <a:r>
              <a:rPr lang="en-US" sz="2000" dirty="0" smtClean="0">
                <a:ea typeface="ＭＳ Ｐゴシック" pitchFamily="34" charset="-128"/>
              </a:rPr>
              <a:t>, Carly, PhD. </a:t>
            </a:r>
            <a:r>
              <a:rPr lang="en-US" sz="2000" i="1" dirty="0" smtClean="0">
                <a:ea typeface="ＭＳ Ｐゴシック" pitchFamily="34" charset="-128"/>
              </a:rPr>
              <a:t>Data Management for Scientists</a:t>
            </a:r>
            <a:r>
              <a:rPr lang="en-US" sz="2000" dirty="0" smtClean="0">
                <a:ea typeface="ＭＳ Ｐゴシック" pitchFamily="34" charset="-128"/>
              </a:rPr>
              <a:t>, February 2012</a:t>
            </a:r>
          </a:p>
          <a:p>
            <a:pPr marL="566928" indent="-457200">
              <a:buClr>
                <a:schemeClr val="accent1">
                  <a:lumMod val="75000"/>
                </a:schemeClr>
              </a:buClr>
              <a:buSzPct val="95000"/>
              <a:buFont typeface="+mj-lt"/>
              <a:buAutoNum type="arabicPeriod"/>
            </a:pPr>
            <a:r>
              <a:rPr lang="en-US" sz="2000" dirty="0" smtClean="0">
                <a:ea typeface="ＭＳ Ｐゴシック" pitchFamily="34" charset="-128"/>
              </a:rPr>
              <a:t>UK </a:t>
            </a:r>
            <a:r>
              <a:rPr lang="en-US" sz="2000" dirty="0">
                <a:ea typeface="ＭＳ Ｐゴシック" pitchFamily="34" charset="-128"/>
              </a:rPr>
              <a:t>Data </a:t>
            </a:r>
            <a:r>
              <a:rPr lang="en-US" sz="2000" dirty="0" smtClean="0">
                <a:ea typeface="ＭＳ Ｐゴシック" pitchFamily="34" charset="-128"/>
              </a:rPr>
              <a:t>Archive</a:t>
            </a:r>
            <a:r>
              <a:rPr lang="en-US" sz="2000" i="1" dirty="0" smtClean="0">
                <a:ea typeface="ＭＳ Ｐゴシック" pitchFamily="34" charset="-128"/>
              </a:rPr>
              <a:t>. Managing and Sharing Data: Best Practices for Researchers</a:t>
            </a:r>
            <a:r>
              <a:rPr lang="en-US" sz="2000" dirty="0" smtClean="0">
                <a:ea typeface="ＭＳ Ｐゴシック" pitchFamily="34" charset="-128"/>
              </a:rPr>
              <a:t>, May 2011</a:t>
            </a:r>
          </a:p>
          <a:p>
            <a:pPr marL="566928" indent="-457200">
              <a:buClr>
                <a:schemeClr val="accent1">
                  <a:lumMod val="75000"/>
                </a:schemeClr>
              </a:buClr>
              <a:buSzPct val="95000"/>
              <a:buFont typeface="+mj-lt"/>
              <a:buAutoNum type="arabicPeriod"/>
            </a:pPr>
            <a:r>
              <a:rPr lang="en-GB" sz="2000" dirty="0" smtClean="0">
                <a:cs typeface="Arial" charset="0"/>
              </a:rPr>
              <a:t>DAMA International, </a:t>
            </a:r>
            <a:r>
              <a:rPr lang="en-GB" sz="2000" i="1" dirty="0" smtClean="0">
                <a:cs typeface="Arial" charset="0"/>
              </a:rPr>
              <a:t>The DAMA Guide to the Data Management Body of Knowledge </a:t>
            </a:r>
          </a:p>
          <a:p>
            <a:pPr>
              <a:buClr>
                <a:schemeClr val="accent1">
                  <a:lumMod val="75000"/>
                </a:schemeClr>
              </a:buClr>
              <a:buSzPct val="95000"/>
              <a:buFont typeface="Arial" pitchFamily="34" charset="0"/>
              <a:buChar char="•"/>
            </a:pPr>
            <a:endParaRPr lang="en-US" sz="2000" dirty="0" smtClean="0">
              <a:ea typeface="ＭＳ Ｐゴシック" pitchFamily="34" charset="-128"/>
            </a:endParaRPr>
          </a:p>
        </p:txBody>
      </p:sp>
      <p:sp>
        <p:nvSpPr>
          <p:cNvPr id="13314" name="Title 1"/>
          <p:cNvSpPr>
            <a:spLocks noGrp="1"/>
          </p:cNvSpPr>
          <p:nvPr>
            <p:ph type="title"/>
          </p:nvPr>
        </p:nvSpPr>
        <p:spPr>
          <a:xfrm>
            <a:off x="0" y="489266"/>
            <a:ext cx="9144000" cy="701018"/>
          </a:xfrm>
        </p:spPr>
        <p:txBody>
          <a:bodyPr>
            <a:normAutofit/>
          </a:bodyPr>
          <a:lstStyle/>
          <a:p>
            <a:r>
              <a:rPr lang="en-US" dirty="0" smtClean="0">
                <a:ea typeface="ＭＳ Ｐゴシック" pitchFamily="34" charset="-128"/>
              </a:rPr>
              <a:t>Resources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457200" y="321734"/>
            <a:ext cx="8229600" cy="5685558"/>
          </a:xfrm>
        </p:spPr>
        <p:txBody>
          <a:bodyPr/>
          <a:lstStyle/>
          <a:p>
            <a:pPr marL="109728" indent="0">
              <a:buNone/>
            </a:pPr>
            <a:r>
              <a:rPr lang="en-US" dirty="0" smtClean="0"/>
              <a:t>The full slide deck may be downloaded from:</a:t>
            </a:r>
          </a:p>
          <a:p>
            <a:pPr marL="109728" indent="0">
              <a:buNone/>
            </a:pPr>
            <a:r>
              <a:rPr lang="en-US" dirty="0"/>
              <a:t>http://</a:t>
            </a:r>
            <a:r>
              <a:rPr lang="en-US" dirty="0" err="1"/>
              <a:t>www.dataone.org</a:t>
            </a:r>
            <a:r>
              <a:rPr lang="en-US" dirty="0"/>
              <a:t>/education-</a:t>
            </a:r>
            <a:r>
              <a:rPr lang="en-US" dirty="0" smtClean="0"/>
              <a:t>modules</a:t>
            </a:r>
          </a:p>
          <a:p>
            <a:pPr marL="109728" indent="0">
              <a:buNone/>
            </a:pPr>
            <a:endParaRPr lang="en-US" dirty="0"/>
          </a:p>
          <a:p>
            <a:pPr marL="109728" indent="0">
              <a:buNone/>
            </a:pPr>
            <a:r>
              <a:rPr lang="en-US" dirty="0" smtClean="0"/>
              <a:t>Suggested citation:</a:t>
            </a:r>
          </a:p>
          <a:p>
            <a:pPr marL="109728" indent="0">
              <a:buNone/>
            </a:pPr>
            <a:r>
              <a:rPr lang="en-US" dirty="0" err="1" smtClean="0"/>
              <a:t>DataONE</a:t>
            </a:r>
            <a:r>
              <a:rPr lang="en-US" dirty="0" smtClean="0"/>
              <a:t> Education Module:</a:t>
            </a:r>
            <a:r>
              <a:rPr lang="en-US" dirty="0"/>
              <a:t> </a:t>
            </a:r>
            <a:r>
              <a:rPr lang="en-US" dirty="0" smtClean="0"/>
              <a:t>Data </a:t>
            </a:r>
            <a:r>
              <a:rPr lang="en-US" dirty="0" smtClean="0"/>
              <a:t>Management. </a:t>
            </a:r>
            <a:r>
              <a:rPr lang="en-US" dirty="0" err="1"/>
              <a:t>DataONE</a:t>
            </a:r>
            <a:r>
              <a:rPr lang="en-US" dirty="0"/>
              <a:t>. Retrieved </a:t>
            </a:r>
            <a:r>
              <a:rPr lang="en-US" dirty="0" smtClean="0"/>
              <a:t>Nov12</a:t>
            </a:r>
            <a:r>
              <a:rPr lang="en-US" dirty="0"/>
              <a:t>, 2012. </a:t>
            </a:r>
            <a:r>
              <a:rPr lang="en-US" dirty="0" smtClean="0"/>
              <a:t>From http</a:t>
            </a:r>
            <a:r>
              <a:rPr lang="en-US" dirty="0"/>
              <a:t>://www.dataone.org/sites/all/documents</a:t>
            </a:r>
            <a:r>
              <a:rPr lang="en-US"/>
              <a:t>/</a:t>
            </a:r>
            <a:r>
              <a:rPr lang="en-US" smtClean="0"/>
              <a:t>L01_DataManagement.pptx </a:t>
            </a:r>
            <a:endParaRPr lang="en-US" dirty="0"/>
          </a:p>
          <a:p>
            <a:pPr marL="109728" indent="0">
              <a:buNone/>
            </a:pPr>
            <a:endParaRPr lang="en-US" dirty="0" smtClean="0"/>
          </a:p>
          <a:p>
            <a:pPr marL="109728" indent="0">
              <a:buNone/>
            </a:pPr>
            <a:r>
              <a:rPr lang="en-US" dirty="0" smtClean="0"/>
              <a:t>Copyright license information:</a:t>
            </a:r>
          </a:p>
          <a:p>
            <a:pPr marL="1651000" indent="0">
              <a:buNone/>
            </a:pPr>
            <a:r>
              <a:rPr lang="en-US" dirty="0" smtClean="0"/>
              <a:t>No rights reserved; you may enhance and reuse for your own purposes.  We do ask that you provide appropriate citation and attribution to </a:t>
            </a:r>
            <a:r>
              <a:rPr lang="en-US" dirty="0" err="1" smtClean="0"/>
              <a:t>DataONE</a:t>
            </a:r>
            <a:r>
              <a:rPr lang="en-US" dirty="0" smtClean="0"/>
              <a:t>.</a:t>
            </a:r>
          </a:p>
          <a:p>
            <a:pPr marL="109728" indent="0">
              <a:buNone/>
            </a:pPr>
            <a:endParaRPr lang="en-US" dirty="0" smtClean="0"/>
          </a:p>
          <a:p>
            <a:pPr marL="109728" indent="0">
              <a:buNone/>
            </a:pPr>
            <a:endParaRPr lang="en-US" dirty="0"/>
          </a:p>
        </p:txBody>
      </p:sp>
      <p:pic>
        <p:nvPicPr>
          <p:cNvPr id="14" name="Picture 13"/>
          <p:cNvPicPr/>
          <p:nvPr/>
        </p:nvPicPr>
        <p:blipFill rotWithShape="1">
          <a:blip r:embed="rId2">
            <a:extLst>
              <a:ext uri="{28A0092B-C50C-407E-A947-70E740481C1C}">
                <a14:useLocalDpi xmlns:a14="http://schemas.microsoft.com/office/drawing/2010/main" val="0"/>
              </a:ext>
            </a:extLst>
          </a:blip>
          <a:srcRect r="2894"/>
          <a:stretch/>
        </p:blipFill>
        <p:spPr bwMode="auto">
          <a:xfrm>
            <a:off x="660400" y="4521200"/>
            <a:ext cx="1320800"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9320761"/>
      </p:ext>
    </p:extLst>
  </p:cSld>
  <p:clrMapOvr>
    <a:masterClrMapping/>
  </p:clrMapOvr>
  <p:transition xmlns:p14="http://schemas.microsoft.com/office/powerpoint/2010/mai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599090" y="1406183"/>
            <a:ext cx="7993117" cy="3648417"/>
          </a:xfrm>
        </p:spPr>
        <p:txBody>
          <a:bodyPr>
            <a:noAutofit/>
          </a:bodyPr>
          <a:lstStyle/>
          <a:p>
            <a:pPr marL="109728" indent="0">
              <a:buClr>
                <a:srgbClr val="177F8A"/>
              </a:buClr>
              <a:buSzPct val="100000"/>
              <a:buNone/>
            </a:pPr>
            <a:r>
              <a:rPr lang="en-US" dirty="0" smtClean="0">
                <a:ea typeface="ＭＳ Ｐゴシック" pitchFamily="34" charset="-128"/>
              </a:rPr>
              <a:t>After completing this lesson, the participant will be able to:</a:t>
            </a:r>
          </a:p>
          <a:p>
            <a:pPr marL="109728" indent="0">
              <a:buClr>
                <a:srgbClr val="177F8A"/>
              </a:buClr>
              <a:buSzPct val="100000"/>
              <a:buNone/>
            </a:pPr>
            <a:endParaRPr lang="en-US" dirty="0" smtClean="0">
              <a:ea typeface="ＭＳ Ｐゴシック" pitchFamily="34" charset="-128"/>
            </a:endParaRPr>
          </a:p>
          <a:p>
            <a:pPr>
              <a:buClr>
                <a:srgbClr val="177F8A"/>
              </a:buClr>
              <a:buSzPct val="100000"/>
            </a:pPr>
            <a:r>
              <a:rPr lang="en-US" dirty="0">
                <a:ea typeface="ＭＳ Ｐゴシック" pitchFamily="34" charset="-128"/>
              </a:rPr>
              <a:t>Give </a:t>
            </a:r>
            <a:r>
              <a:rPr lang="en-US" dirty="0" smtClean="0">
                <a:ea typeface="ＭＳ Ｐゴシック" pitchFamily="34" charset="-128"/>
              </a:rPr>
              <a:t>two general examples </a:t>
            </a:r>
            <a:r>
              <a:rPr lang="en-US" dirty="0">
                <a:ea typeface="ＭＳ Ｐゴシック" pitchFamily="34" charset="-128"/>
              </a:rPr>
              <a:t>of why </a:t>
            </a:r>
            <a:r>
              <a:rPr lang="en-US" dirty="0" smtClean="0">
                <a:ea typeface="ＭＳ Ｐゴシック" pitchFamily="34" charset="-128"/>
              </a:rPr>
              <a:t>increasing amounts of data is a concern</a:t>
            </a:r>
          </a:p>
          <a:p>
            <a:pPr>
              <a:buClr>
                <a:srgbClr val="177F8A"/>
              </a:buClr>
              <a:buSzPct val="100000"/>
            </a:pPr>
            <a:r>
              <a:rPr lang="en-US" dirty="0" smtClean="0">
                <a:ea typeface="ＭＳ Ｐゴシック" pitchFamily="34" charset="-128"/>
              </a:rPr>
              <a:t>Explain, using two examples, how lack of data management makes an impact</a:t>
            </a:r>
            <a:endParaRPr lang="en-US" dirty="0">
              <a:ea typeface="ＭＳ Ｐゴシック" pitchFamily="34" charset="-128"/>
            </a:endParaRPr>
          </a:p>
          <a:p>
            <a:pPr>
              <a:buClr>
                <a:srgbClr val="177F8A"/>
              </a:buClr>
              <a:buSzPct val="100000"/>
            </a:pPr>
            <a:r>
              <a:rPr lang="en-US" dirty="0" smtClean="0">
                <a:ea typeface="ＭＳ Ｐゴシック" pitchFamily="34" charset="-128"/>
              </a:rPr>
              <a:t>Define the research data lifecycle</a:t>
            </a:r>
          </a:p>
          <a:p>
            <a:pPr>
              <a:buClr>
                <a:srgbClr val="177F8A"/>
              </a:buClr>
              <a:buSzPct val="100000"/>
            </a:pPr>
            <a:r>
              <a:rPr lang="en-US" dirty="0" smtClean="0">
                <a:ea typeface="ＭＳ Ｐゴシック" pitchFamily="34" charset="-128"/>
              </a:rPr>
              <a:t>Give one example of how well-managed data can result in new scientific conclusions</a:t>
            </a:r>
          </a:p>
        </p:txBody>
      </p:sp>
      <p:sp>
        <p:nvSpPr>
          <p:cNvPr id="13314" name="Title 1"/>
          <p:cNvSpPr>
            <a:spLocks noGrp="1"/>
          </p:cNvSpPr>
          <p:nvPr>
            <p:ph type="title"/>
          </p:nvPr>
        </p:nvSpPr>
        <p:spPr>
          <a:xfrm>
            <a:off x="0" y="489266"/>
            <a:ext cx="9144000" cy="701018"/>
          </a:xfrm>
        </p:spPr>
        <p:txBody>
          <a:bodyPr>
            <a:normAutofit/>
          </a:bodyPr>
          <a:lstStyle/>
          <a:p>
            <a:r>
              <a:rPr lang="en-US" dirty="0" smtClean="0">
                <a:ea typeface="ＭＳ Ｐゴシック" pitchFamily="34" charset="-128"/>
              </a:rPr>
              <a:t>Learning Objectives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599090" y="1190283"/>
            <a:ext cx="7993117" cy="3648417"/>
          </a:xfrm>
        </p:spPr>
        <p:txBody>
          <a:bodyPr>
            <a:noAutofit/>
          </a:bodyPr>
          <a:lstStyle/>
          <a:p>
            <a:pPr marL="109728" indent="0">
              <a:buClr>
                <a:srgbClr val="177F8A"/>
              </a:buClr>
              <a:buSzPct val="100000"/>
              <a:buNone/>
            </a:pPr>
            <a:endParaRPr lang="en-US" dirty="0" smtClean="0">
              <a:ea typeface="ＭＳ Ｐゴシック" pitchFamily="34" charset="-128"/>
            </a:endParaRPr>
          </a:p>
          <a:p>
            <a:pPr>
              <a:buFont typeface="Arial" pitchFamily="34" charset="0"/>
              <a:buChar char="•"/>
            </a:pPr>
            <a:endParaRPr lang="en-US" sz="2400" dirty="0" smtClean="0">
              <a:ea typeface="ＭＳ Ｐゴシック" pitchFamily="34" charset="-128"/>
            </a:endParaRPr>
          </a:p>
        </p:txBody>
      </p:sp>
      <p:sp>
        <p:nvSpPr>
          <p:cNvPr id="13314" name="Title 1"/>
          <p:cNvSpPr>
            <a:spLocks noGrp="1"/>
          </p:cNvSpPr>
          <p:nvPr>
            <p:ph type="title"/>
          </p:nvPr>
        </p:nvSpPr>
        <p:spPr>
          <a:xfrm>
            <a:off x="0" y="2152966"/>
            <a:ext cx="9144000" cy="701018"/>
          </a:xfrm>
        </p:spPr>
        <p:txBody>
          <a:bodyPr>
            <a:normAutofit/>
          </a:bodyPr>
          <a:lstStyle/>
          <a:p>
            <a:r>
              <a:rPr lang="en-US" dirty="0" smtClean="0">
                <a:ea typeface="ＭＳ Ｐゴシック" pitchFamily="34" charset="-128"/>
              </a:rPr>
              <a:t>Data Realities…</a:t>
            </a:r>
          </a:p>
        </p:txBody>
      </p:sp>
    </p:spTree>
    <p:extLst>
      <p:ext uri="{BB962C8B-B14F-4D97-AF65-F5344CB8AC3E}">
        <p14:creationId xmlns:p14="http://schemas.microsoft.com/office/powerpoint/2010/main" val="232705629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ext Box 3"/>
          <p:cNvSpPr txBox="1">
            <a:spLocks noChangeArrowheads="1"/>
          </p:cNvSpPr>
          <p:nvPr/>
        </p:nvSpPr>
        <p:spPr bwMode="auto">
          <a:xfrm>
            <a:off x="593725" y="417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endParaRPr lang="en-US" sz="1800"/>
          </a:p>
        </p:txBody>
      </p:sp>
      <p:pic>
        <p:nvPicPr>
          <p:cNvPr id="250882" name="Picture 3" descr="time-cover-gw-k-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732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3" name="Picture 4" descr="1101060403_4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0"/>
            <a:ext cx="2590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Picture 5" descr="0433covd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0"/>
            <a:ext cx="23812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5" name="Picture 6" descr="040603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38400"/>
            <a:ext cx="16779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6" name="Picture 7" descr="al_gore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0"/>
            <a:ext cx="2133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7" name="Picture 8" descr="nyer_global_warm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3733800"/>
            <a:ext cx="2133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8" name="Picture 9" descr="Global Warm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3276600"/>
            <a:ext cx="260191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9" name="Picture 10" descr="Big Dr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4267200"/>
            <a:ext cx="19669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90" name="Picture 11" descr="Heat is 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04050" y="2667000"/>
            <a:ext cx="21399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91" name="Picture 12" descr="Ozone Depleti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4648200"/>
            <a:ext cx="167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92" name="Picture 13" descr="New Orlean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96150" y="4429125"/>
            <a:ext cx="18478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93" name="Picture 14" descr="How to Save the Earth"/>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76400" y="1828800"/>
            <a:ext cx="22542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94" name="Picture 15" descr="where's the beach"/>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10000" y="2514600"/>
            <a:ext cx="12144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198405" y="6690054"/>
            <a:ext cx="2655887" cy="230832"/>
          </a:xfrm>
          <a:prstGeom prst="rect">
            <a:avLst/>
          </a:prstGeom>
          <a:noFill/>
        </p:spPr>
        <p:txBody>
          <a:bodyPr wrap="square" rtlCol="0">
            <a:spAutoFit/>
          </a:bodyPr>
          <a:lstStyle/>
          <a:p>
            <a:r>
              <a:rPr lang="en-US" sz="900" b="1" dirty="0" smtClean="0">
                <a:solidFill>
                  <a:schemeClr val="bg1">
                    <a:lumMod val="75000"/>
                  </a:schemeClr>
                </a:solidFill>
              </a:rPr>
              <a:t>Images collected by DataOne.org</a:t>
            </a:r>
            <a:endParaRPr lang="en-US" sz="900" b="1" dirty="0">
              <a:solidFill>
                <a:schemeClr val="bg1">
                  <a:lumMod val="75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a:srcRect/>
          <a:stretch>
            <a:fillRect/>
          </a:stretch>
        </p:blipFill>
        <p:spPr bwMode="auto">
          <a:xfrm>
            <a:off x="7152640" y="855331"/>
            <a:ext cx="1807302" cy="2327410"/>
          </a:xfrm>
          <a:prstGeom prst="rect">
            <a:avLst/>
          </a:prstGeom>
          <a:noFill/>
          <a:ln w="9525">
            <a:noFill/>
            <a:miter lim="800000"/>
            <a:headEnd/>
            <a:tailEnd/>
          </a:ln>
        </p:spPr>
      </p:pic>
      <p:pic>
        <p:nvPicPr>
          <p:cNvPr id="10"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04053" y="993136"/>
            <a:ext cx="1382477" cy="5043780"/>
          </a:xfrm>
          <a:prstGeom prst="rect">
            <a:avLst/>
          </a:prstGeom>
          <a:noFill/>
          <a:ln w="9525">
            <a:noFill/>
            <a:miter lim="800000"/>
            <a:headEnd/>
            <a:tailEnd/>
          </a:ln>
        </p:spPr>
      </p:pic>
      <p:sp>
        <p:nvSpPr>
          <p:cNvPr id="11" name="Rectangle 10"/>
          <p:cNvSpPr/>
          <p:nvPr/>
        </p:nvSpPr>
        <p:spPr bwMode="auto">
          <a:xfrm rot="16200000">
            <a:off x="5832556" y="4789572"/>
            <a:ext cx="2454355" cy="230832"/>
          </a:xfrm>
          <a:prstGeom prst="rect">
            <a:avLst/>
          </a:prstGeom>
        </p:spPr>
        <p:txBody>
          <a:bodyPr wrap="square">
            <a:spAutoFit/>
          </a:bodyPr>
          <a:lstStyle/>
          <a:p>
            <a:pPr>
              <a:defRPr/>
            </a:pPr>
            <a:r>
              <a:rPr lang="en-US" sz="900" dirty="0">
                <a:solidFill>
                  <a:schemeClr val="bg1">
                    <a:lumMod val="75000"/>
                  </a:schemeClr>
                </a:solidFill>
              </a:rPr>
              <a:t>Photo courtesy of www.carboafrica.net</a:t>
            </a:r>
          </a:p>
        </p:txBody>
      </p:sp>
      <p:pic>
        <p:nvPicPr>
          <p:cNvPr id="15"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2100" y="3035601"/>
            <a:ext cx="1362042" cy="1035379"/>
          </a:xfrm>
          <a:prstGeom prst="rect">
            <a:avLst/>
          </a:prstGeom>
          <a:noFill/>
          <a:ln w="9525">
            <a:noFill/>
            <a:miter lim="800000"/>
            <a:headEnd/>
            <a:tailEnd/>
          </a:ln>
        </p:spPr>
      </p:pic>
      <p:sp>
        <p:nvSpPr>
          <p:cNvPr id="16" name="Rectangle 11"/>
          <p:cNvSpPr>
            <a:spLocks noChangeArrowheads="1"/>
          </p:cNvSpPr>
          <p:nvPr/>
        </p:nvSpPr>
        <p:spPr bwMode="auto">
          <a:xfrm>
            <a:off x="457200" y="918332"/>
            <a:ext cx="4792662" cy="1600438"/>
          </a:xfrm>
          <a:prstGeom prst="rect">
            <a:avLst/>
          </a:prstGeom>
          <a:noFill/>
          <a:ln w="9525">
            <a:noFill/>
            <a:miter lim="800000"/>
            <a:headEnd/>
            <a:tailEnd/>
          </a:ln>
        </p:spPr>
        <p:txBody>
          <a:bodyPr>
            <a:prstTxWarp prst="textNoShape">
              <a:avLst/>
            </a:prstTxWarp>
            <a:spAutoFit/>
          </a:bodyPr>
          <a:lstStyle/>
          <a:p>
            <a:r>
              <a:rPr lang="en-US" sz="2000" dirty="0" smtClean="0">
                <a:latin typeface="+mn-lt"/>
              </a:rPr>
              <a:t>Data is collected from sensors</a:t>
            </a:r>
            <a:r>
              <a:rPr lang="en-US" sz="2000" dirty="0">
                <a:latin typeface="+mn-lt"/>
              </a:rPr>
              <a:t>, sensor networks, </a:t>
            </a:r>
            <a:r>
              <a:rPr lang="en-US" sz="2000" dirty="0" smtClean="0">
                <a:latin typeface="+mn-lt"/>
              </a:rPr>
              <a:t>remote sensing, observations, and more -  </a:t>
            </a:r>
            <a:r>
              <a:rPr lang="en-US" sz="2000" dirty="0">
                <a:latin typeface="+mn-lt"/>
              </a:rPr>
              <a:t>t</a:t>
            </a:r>
            <a:r>
              <a:rPr lang="en-US" sz="2000" dirty="0" smtClean="0">
                <a:latin typeface="+mn-lt"/>
              </a:rPr>
              <a:t>his calls for increased attention to data management and stewardship </a:t>
            </a:r>
            <a:endParaRPr lang="en-US" sz="2000" dirty="0">
              <a:latin typeface="+mn-lt"/>
            </a:endParaRPr>
          </a:p>
          <a:p>
            <a:endParaRPr lang="en-US" dirty="0">
              <a:solidFill>
                <a:srgbClr val="1A435D"/>
              </a:solidFill>
            </a:endParaRPr>
          </a:p>
        </p:txBody>
      </p:sp>
      <p:pic>
        <p:nvPicPr>
          <p:cNvPr id="17" name="Picture 16" descr="modis_bluemarble_200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48484" y="2341973"/>
            <a:ext cx="3345478" cy="1672739"/>
          </a:xfrm>
          <a:prstGeom prst="rect">
            <a:avLst/>
          </a:prstGeom>
          <a:ln>
            <a:solidFill>
              <a:srgbClr val="4F81BD"/>
            </a:solidFill>
          </a:ln>
        </p:spPr>
      </p:pic>
      <p:sp>
        <p:nvSpPr>
          <p:cNvPr id="3" name="Title 2"/>
          <p:cNvSpPr>
            <a:spLocks noGrp="1"/>
          </p:cNvSpPr>
          <p:nvPr>
            <p:ph type="title"/>
          </p:nvPr>
        </p:nvSpPr>
        <p:spPr>
          <a:xfrm>
            <a:off x="0" y="105107"/>
            <a:ext cx="9144000" cy="849593"/>
          </a:xfrm>
        </p:spPr>
        <p:txBody>
          <a:bodyPr>
            <a:normAutofit/>
          </a:bodyPr>
          <a:lstStyle/>
          <a:p>
            <a:r>
              <a:rPr lang="en-US" dirty="0" smtClean="0"/>
              <a:t>Data deluge</a:t>
            </a:r>
            <a:endParaRPr lang="en-US" dirty="0"/>
          </a:p>
        </p:txBody>
      </p:sp>
      <p:pic>
        <p:nvPicPr>
          <p:cNvPr id="18" name="Picture 14"/>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1948484" y="4187907"/>
            <a:ext cx="3345478" cy="2191287"/>
          </a:xfrm>
          <a:prstGeom prst="rect">
            <a:avLst/>
          </a:prstGeom>
          <a:noFill/>
          <a:ln w="12700" cmpd="sng" algn="ctr">
            <a:solidFill>
              <a:srgbClr val="186072"/>
            </a:solidFill>
            <a:miter lim="800000"/>
            <a:headEnd/>
            <a:tailEnd/>
          </a:ln>
        </p:spPr>
      </p:pic>
      <p:pic>
        <p:nvPicPr>
          <p:cNvPr id="14"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9494" y="2341973"/>
            <a:ext cx="1349748" cy="579726"/>
          </a:xfrm>
          <a:prstGeom prst="rect">
            <a:avLst/>
          </a:prstGeom>
          <a:noFill/>
          <a:ln w="9525">
            <a:solidFill>
              <a:srgbClr val="1A435D"/>
            </a:solidFill>
            <a:miter lim="800000"/>
            <a:headEnd/>
            <a:tailEnd/>
          </a:ln>
        </p:spPr>
      </p:pic>
      <p:sp>
        <p:nvSpPr>
          <p:cNvPr id="13" name="Rectangle 12"/>
          <p:cNvSpPr/>
          <p:nvPr/>
        </p:nvSpPr>
        <p:spPr bwMode="auto">
          <a:xfrm rot="16200000">
            <a:off x="4298903" y="2775783"/>
            <a:ext cx="2312542" cy="369332"/>
          </a:xfrm>
          <a:prstGeom prst="rect">
            <a:avLst/>
          </a:prstGeom>
        </p:spPr>
        <p:txBody>
          <a:bodyPr wrap="square">
            <a:spAutoFit/>
          </a:bodyPr>
          <a:lstStyle/>
          <a:p>
            <a:pPr>
              <a:defRPr/>
            </a:pPr>
            <a:r>
              <a:rPr lang="en-US" sz="900" dirty="0">
                <a:solidFill>
                  <a:schemeClr val="bg1">
                    <a:lumMod val="75000"/>
                  </a:schemeClr>
                </a:solidFill>
              </a:rPr>
              <a:t>Photo courtesy of </a:t>
            </a:r>
            <a:r>
              <a:rPr lang="en-US" sz="900" dirty="0" smtClean="0">
                <a:solidFill>
                  <a:schemeClr val="bg1">
                    <a:lumMod val="75000"/>
                  </a:schemeClr>
                </a:solidFill>
              </a:rPr>
              <a:t>http</a:t>
            </a:r>
            <a:r>
              <a:rPr lang="en-US" sz="900" dirty="0">
                <a:solidFill>
                  <a:schemeClr val="bg1">
                    <a:lumMod val="75000"/>
                  </a:schemeClr>
                </a:solidFill>
              </a:rPr>
              <a:t>://modis.gsfc.nasa.gov/</a:t>
            </a:r>
          </a:p>
        </p:txBody>
      </p:sp>
      <p:sp>
        <p:nvSpPr>
          <p:cNvPr id="19" name="Rectangle 18"/>
          <p:cNvSpPr/>
          <p:nvPr/>
        </p:nvSpPr>
        <p:spPr bwMode="auto">
          <a:xfrm rot="16200000">
            <a:off x="603380" y="2981377"/>
            <a:ext cx="2312542" cy="369332"/>
          </a:xfrm>
          <a:prstGeom prst="rect">
            <a:avLst/>
          </a:prstGeom>
        </p:spPr>
        <p:txBody>
          <a:bodyPr wrap="square">
            <a:spAutoFit/>
          </a:bodyPr>
          <a:lstStyle/>
          <a:p>
            <a:pPr>
              <a:defRPr/>
            </a:pPr>
            <a:r>
              <a:rPr lang="en-US" sz="900" dirty="0">
                <a:solidFill>
                  <a:schemeClr val="bg1">
                    <a:lumMod val="75000"/>
                  </a:schemeClr>
                </a:solidFill>
              </a:rPr>
              <a:t>Photo courtesy of </a:t>
            </a:r>
            <a:endParaRPr lang="en-US" sz="900" dirty="0" smtClean="0">
              <a:solidFill>
                <a:schemeClr val="bg1">
                  <a:lumMod val="75000"/>
                </a:schemeClr>
              </a:solidFill>
            </a:endParaRPr>
          </a:p>
          <a:p>
            <a:pPr>
              <a:defRPr/>
            </a:pPr>
            <a:r>
              <a:rPr lang="en-US" sz="900" dirty="0" smtClean="0">
                <a:solidFill>
                  <a:schemeClr val="bg1">
                    <a:lumMod val="75000"/>
                  </a:schemeClr>
                </a:solidFill>
              </a:rPr>
              <a:t>http</a:t>
            </a:r>
            <a:r>
              <a:rPr lang="en-US" sz="900" dirty="0">
                <a:solidFill>
                  <a:schemeClr val="bg1">
                    <a:lumMod val="75000"/>
                  </a:schemeClr>
                </a:solidFill>
              </a:rPr>
              <a:t>://www.futurlec.com</a:t>
            </a:r>
          </a:p>
        </p:txBody>
      </p:sp>
      <p:pic>
        <p:nvPicPr>
          <p:cNvPr id="12291" name="Picture 3" descr="C:\Users\emcee\Desktop\tajai.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6727" y="3431158"/>
            <a:ext cx="1678105" cy="22434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bwMode="auto">
          <a:xfrm rot="16200000">
            <a:off x="7754108" y="4439293"/>
            <a:ext cx="2454355" cy="230832"/>
          </a:xfrm>
          <a:prstGeom prst="rect">
            <a:avLst/>
          </a:prstGeom>
        </p:spPr>
        <p:txBody>
          <a:bodyPr wrap="square">
            <a:spAutoFit/>
          </a:bodyPr>
          <a:lstStyle/>
          <a:p>
            <a:r>
              <a:rPr lang="en-US" sz="900" dirty="0">
                <a:solidFill>
                  <a:schemeClr val="bg1">
                    <a:lumMod val="75000"/>
                  </a:schemeClr>
                </a:solidFill>
              </a:rPr>
              <a:t>CC image </a:t>
            </a:r>
            <a:r>
              <a:rPr lang="en-US" sz="900" dirty="0" smtClean="0">
                <a:solidFill>
                  <a:schemeClr val="bg1">
                    <a:lumMod val="75000"/>
                  </a:schemeClr>
                </a:solidFill>
              </a:rPr>
              <a:t>by </a:t>
            </a:r>
            <a:r>
              <a:rPr lang="en-US" sz="900" dirty="0" err="1" smtClean="0">
                <a:solidFill>
                  <a:schemeClr val="bg1">
                    <a:lumMod val="75000"/>
                  </a:schemeClr>
                </a:solidFill>
              </a:rPr>
              <a:t>tajai</a:t>
            </a:r>
            <a:r>
              <a:rPr lang="en-US" sz="900" dirty="0" smtClean="0">
                <a:solidFill>
                  <a:schemeClr val="bg1">
                    <a:lumMod val="75000"/>
                  </a:schemeClr>
                </a:solidFill>
              </a:rPr>
              <a:t> on </a:t>
            </a:r>
            <a:r>
              <a:rPr lang="en-US" sz="900" dirty="0">
                <a:solidFill>
                  <a:schemeClr val="bg1">
                    <a:lumMod val="75000"/>
                  </a:schemeClr>
                </a:solidFill>
              </a:rPr>
              <a:t>Flickr</a:t>
            </a:r>
          </a:p>
        </p:txBody>
      </p:sp>
      <p:pic>
        <p:nvPicPr>
          <p:cNvPr id="12296" name="Picture 8" descr="C:\Users\emcee\Desktop\CIMMY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2469" y="4542376"/>
            <a:ext cx="1500710" cy="166054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bwMode="auto">
          <a:xfrm rot="16200000">
            <a:off x="553086" y="4945418"/>
            <a:ext cx="2454355" cy="230832"/>
          </a:xfrm>
          <a:prstGeom prst="rect">
            <a:avLst/>
          </a:prstGeom>
        </p:spPr>
        <p:txBody>
          <a:bodyPr wrap="square">
            <a:spAutoFit/>
          </a:bodyPr>
          <a:lstStyle/>
          <a:p>
            <a:r>
              <a:rPr lang="en-US" sz="900" dirty="0">
                <a:solidFill>
                  <a:schemeClr val="bg1">
                    <a:lumMod val="75000"/>
                  </a:schemeClr>
                </a:solidFill>
              </a:rPr>
              <a:t>CC image </a:t>
            </a:r>
            <a:r>
              <a:rPr lang="en-US" sz="900" dirty="0" smtClean="0">
                <a:solidFill>
                  <a:schemeClr val="bg1">
                    <a:lumMod val="75000"/>
                  </a:schemeClr>
                </a:solidFill>
              </a:rPr>
              <a:t>by CIMMYT on </a:t>
            </a:r>
            <a:r>
              <a:rPr lang="en-US" sz="900" dirty="0">
                <a:solidFill>
                  <a:schemeClr val="bg1">
                    <a:lumMod val="75000"/>
                  </a:schemeClr>
                </a:solidFill>
              </a:rPr>
              <a:t>Flickr</a:t>
            </a:r>
          </a:p>
        </p:txBody>
      </p:sp>
      <p:sp>
        <p:nvSpPr>
          <p:cNvPr id="25" name="Rectangle 24"/>
          <p:cNvSpPr/>
          <p:nvPr/>
        </p:nvSpPr>
        <p:spPr bwMode="auto">
          <a:xfrm rot="16200000">
            <a:off x="4209144" y="5190665"/>
            <a:ext cx="2312542" cy="230832"/>
          </a:xfrm>
          <a:prstGeom prst="rect">
            <a:avLst/>
          </a:prstGeom>
        </p:spPr>
        <p:txBody>
          <a:bodyPr wrap="square">
            <a:spAutoFit/>
          </a:bodyPr>
          <a:lstStyle/>
          <a:p>
            <a:pPr>
              <a:defRPr/>
            </a:pPr>
            <a:r>
              <a:rPr lang="en-US" sz="900" dirty="0" smtClean="0">
                <a:solidFill>
                  <a:schemeClr val="bg1">
                    <a:lumMod val="75000"/>
                  </a:schemeClr>
                </a:solidFill>
              </a:rPr>
              <a:t>Image collected by </a:t>
            </a:r>
            <a:r>
              <a:rPr lang="en-US" sz="900" dirty="0" err="1" smtClean="0">
                <a:solidFill>
                  <a:schemeClr val="bg1">
                    <a:lumMod val="75000"/>
                  </a:schemeClr>
                </a:solidFill>
              </a:rPr>
              <a:t>Viv</a:t>
            </a:r>
            <a:r>
              <a:rPr lang="en-US" sz="900" dirty="0" smtClean="0">
                <a:solidFill>
                  <a:schemeClr val="bg1">
                    <a:lumMod val="75000"/>
                  </a:schemeClr>
                </a:solidFill>
              </a:rPr>
              <a:t> Hutchinson</a:t>
            </a:r>
            <a:endParaRPr lang="en-US" sz="900" dirty="0">
              <a:solidFill>
                <a:schemeClr val="bg1">
                  <a:lumMod val="75000"/>
                </a:schemeClr>
              </a:solidFill>
            </a:endParaRPr>
          </a:p>
        </p:txBody>
      </p:sp>
    </p:spTree>
    <p:extLst>
      <p:ext uri="{BB962C8B-B14F-4D97-AF65-F5344CB8AC3E}">
        <p14:creationId xmlns:p14="http://schemas.microsoft.com/office/powerpoint/2010/main" val="344979944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Number Placeholder 4"/>
          <p:cNvSpPr txBox="1">
            <a:spLocks noGrp="1"/>
          </p:cNvSpPr>
          <p:nvPr/>
        </p:nvSpPr>
        <p:spPr bwMode="auto">
          <a:xfrm>
            <a:off x="3482975" y="5629275"/>
            <a:ext cx="48752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r>
              <a:rPr lang="en-GB" sz="900" b="1" dirty="0">
                <a:solidFill>
                  <a:schemeClr val="bg1">
                    <a:lumMod val="75000"/>
                  </a:schemeClr>
                </a:solidFill>
              </a:rPr>
              <a:t>Source: John </a:t>
            </a:r>
            <a:r>
              <a:rPr lang="en-GB" sz="900" b="1" dirty="0" err="1">
                <a:solidFill>
                  <a:schemeClr val="bg1">
                    <a:lumMod val="75000"/>
                  </a:schemeClr>
                </a:solidFill>
              </a:rPr>
              <a:t>Gantz</a:t>
            </a:r>
            <a:r>
              <a:rPr lang="en-GB" sz="900" b="1" dirty="0">
                <a:solidFill>
                  <a:schemeClr val="bg1">
                    <a:lumMod val="75000"/>
                  </a:schemeClr>
                </a:solidFill>
              </a:rPr>
              <a:t>, IDC Corporation: The Expanding Digital Universe</a:t>
            </a:r>
          </a:p>
        </p:txBody>
      </p:sp>
      <p:graphicFrame>
        <p:nvGraphicFramePr>
          <p:cNvPr id="254978" name="Object 2"/>
          <p:cNvGraphicFramePr>
            <a:graphicFrameLocks noGrp="1" noChangeAspect="1"/>
          </p:cNvGraphicFramePr>
          <p:nvPr>
            <p:ph type="chart" sz="half" idx="4294967295"/>
          </p:nvPr>
        </p:nvGraphicFramePr>
        <p:xfrm>
          <a:off x="9525" y="1177925"/>
          <a:ext cx="6634163" cy="4513263"/>
        </p:xfrm>
        <a:graphic>
          <a:graphicData uri="http://schemas.openxmlformats.org/presentationml/2006/ole">
            <mc:AlternateContent xmlns:mc="http://schemas.openxmlformats.org/markup-compatibility/2006">
              <mc:Choice xmlns:v="urn:schemas-microsoft-com:vml" Requires="v">
                <p:oleObj spid="_x0000_s9366" name="Chart" r:id="rId4" imgW="6794500" imgH="4622800" progId="MSGraph.Chart.8">
                  <p:embed followColorScheme="full"/>
                </p:oleObj>
              </mc:Choice>
              <mc:Fallback>
                <p:oleObj name="Chart" r:id="rId4" imgW="6794500" imgH="4622800"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 y="1177925"/>
                        <a:ext cx="6634163"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2931" name="Rectangle 4" descr="Newsprint"/>
          <p:cNvSpPr>
            <a:spLocks noGrp="1" noChangeArrowheads="1"/>
          </p:cNvSpPr>
          <p:nvPr>
            <p:ph type="title" idx="4294967295"/>
          </p:nvPr>
        </p:nvSpPr>
        <p:spPr>
          <a:xfrm>
            <a:off x="352425" y="192088"/>
            <a:ext cx="8537575" cy="939800"/>
          </a:xfrm>
        </p:spPr>
        <p:txBody>
          <a:bodyPr anchor="b">
            <a:normAutofit/>
          </a:bodyPr>
          <a:lstStyle/>
          <a:p>
            <a:pPr algn="ctr">
              <a:defRPr/>
            </a:pPr>
            <a:r>
              <a:rPr lang="en-US" sz="3600" dirty="0" smtClean="0">
                <a:solidFill>
                  <a:srgbClr val="2DA2BF">
                    <a:lumMod val="75000"/>
                  </a:srgbClr>
                </a:solidFill>
                <a:effectLst/>
                <a:latin typeface="Calibri" pitchFamily="34" charset="0"/>
                <a:ea typeface="ＭＳ Ｐゴシック" pitchFamily="34" charset="-128"/>
              </a:rPr>
              <a:t>The World of Data Around Us</a:t>
            </a:r>
            <a:r>
              <a:rPr lang="en-US" sz="1800" dirty="0" smtClean="0">
                <a:solidFill>
                  <a:schemeClr val="bg1"/>
                </a:solidFill>
                <a:latin typeface="Arial" charset="0"/>
                <a:ea typeface="+mj-ea"/>
                <a:cs typeface="+mj-cs"/>
              </a:rPr>
              <a:t>)</a:t>
            </a:r>
            <a:endParaRPr lang="en-US" dirty="0" smtClean="0">
              <a:solidFill>
                <a:schemeClr val="bg1"/>
              </a:solidFill>
              <a:latin typeface="Arial" charset="0"/>
              <a:ea typeface="+mj-ea"/>
              <a:cs typeface="+mj-cs"/>
            </a:endParaRPr>
          </a:p>
        </p:txBody>
      </p:sp>
      <p:grpSp>
        <p:nvGrpSpPr>
          <p:cNvPr id="2" name="Group 8"/>
          <p:cNvGrpSpPr>
            <a:grpSpLocks/>
          </p:cNvGrpSpPr>
          <p:nvPr/>
        </p:nvGrpSpPr>
        <p:grpSpPr bwMode="auto">
          <a:xfrm>
            <a:off x="6638925" y="1277938"/>
            <a:ext cx="1338263" cy="1709737"/>
            <a:chOff x="4588" y="1157"/>
            <a:chExt cx="843" cy="1077"/>
          </a:xfrm>
        </p:grpSpPr>
        <p:sp>
          <p:nvSpPr>
            <p:cNvPr id="254990" name="AutoShape 6"/>
            <p:cNvSpPr>
              <a:spLocks/>
            </p:cNvSpPr>
            <p:nvPr/>
          </p:nvSpPr>
          <p:spPr bwMode="auto">
            <a:xfrm>
              <a:off x="4588" y="1157"/>
              <a:ext cx="74" cy="1077"/>
            </a:xfrm>
            <a:prstGeom prst="rightBrace">
              <a:avLst>
                <a:gd name="adj1" fmla="val 121284"/>
                <a:gd name="adj2" fmla="val 50000"/>
              </a:avLst>
            </a:pr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254991" name="Text Box 7"/>
            <p:cNvSpPr txBox="1">
              <a:spLocks noChangeArrowheads="1"/>
            </p:cNvSpPr>
            <p:nvPr/>
          </p:nvSpPr>
          <p:spPr bwMode="auto">
            <a:xfrm>
              <a:off x="4696" y="1307"/>
              <a:ext cx="735"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r>
                <a:rPr lang="en-US" sz="1400">
                  <a:solidFill>
                    <a:schemeClr val="bg1"/>
                  </a:solidFill>
                </a:rPr>
                <a:t>Transient information or unfilled demand for storage</a:t>
              </a:r>
            </a:p>
          </p:txBody>
        </p:sp>
      </p:grpSp>
      <p:sp>
        <p:nvSpPr>
          <p:cNvPr id="254981" name="Text Box 9"/>
          <p:cNvSpPr txBox="1">
            <a:spLocks noChangeArrowheads="1"/>
          </p:cNvSpPr>
          <p:nvPr/>
        </p:nvSpPr>
        <p:spPr bwMode="auto">
          <a:xfrm>
            <a:off x="2524125" y="2733675"/>
            <a:ext cx="1709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wrap="none">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r>
              <a:rPr lang="en-US" sz="1800">
                <a:solidFill>
                  <a:schemeClr val="accent2"/>
                </a:solidFill>
              </a:rPr>
              <a:t>Information</a:t>
            </a:r>
          </a:p>
        </p:txBody>
      </p:sp>
      <p:sp>
        <p:nvSpPr>
          <p:cNvPr id="254982" name="Line 10"/>
          <p:cNvSpPr>
            <a:spLocks noChangeShapeType="1"/>
          </p:cNvSpPr>
          <p:nvPr/>
        </p:nvSpPr>
        <p:spPr bwMode="auto">
          <a:xfrm flipV="1">
            <a:off x="4048125" y="1946275"/>
            <a:ext cx="1371600" cy="800100"/>
          </a:xfrm>
          <a:prstGeom prst="line">
            <a:avLst/>
          </a:prstGeom>
          <a:noFill/>
          <a:ln w="1270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254983" name="Line 11"/>
          <p:cNvSpPr>
            <a:spLocks noChangeShapeType="1"/>
          </p:cNvSpPr>
          <p:nvPr/>
        </p:nvSpPr>
        <p:spPr bwMode="auto">
          <a:xfrm>
            <a:off x="3559175" y="3165475"/>
            <a:ext cx="247650" cy="685800"/>
          </a:xfrm>
          <a:prstGeom prst="line">
            <a:avLst/>
          </a:prstGeom>
          <a:noFill/>
          <a:ln w="1270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254984" name="Text Box 12"/>
          <p:cNvSpPr txBox="1">
            <a:spLocks noChangeArrowheads="1"/>
          </p:cNvSpPr>
          <p:nvPr/>
        </p:nvSpPr>
        <p:spPr bwMode="auto">
          <a:xfrm>
            <a:off x="4429125" y="4562475"/>
            <a:ext cx="2576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wrap="none">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r>
              <a:rPr lang="en-US" sz="1800">
                <a:solidFill>
                  <a:srgbClr val="FF3300"/>
                </a:solidFill>
              </a:rPr>
              <a:t>Available Storage</a:t>
            </a:r>
          </a:p>
        </p:txBody>
      </p:sp>
      <p:sp>
        <p:nvSpPr>
          <p:cNvPr id="254985" name="Line 14"/>
          <p:cNvSpPr>
            <a:spLocks noChangeShapeType="1"/>
          </p:cNvSpPr>
          <p:nvPr/>
        </p:nvSpPr>
        <p:spPr bwMode="auto">
          <a:xfrm flipV="1">
            <a:off x="5648325" y="3181350"/>
            <a:ext cx="430213" cy="1304925"/>
          </a:xfrm>
          <a:prstGeom prst="line">
            <a:avLst/>
          </a:prstGeom>
          <a:noFill/>
          <a:ln w="1270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254986" name="Line 15"/>
          <p:cNvSpPr>
            <a:spLocks noChangeShapeType="1"/>
          </p:cNvSpPr>
          <p:nvPr/>
        </p:nvSpPr>
        <p:spPr bwMode="auto">
          <a:xfrm flipH="1" flipV="1">
            <a:off x="4079875" y="4351338"/>
            <a:ext cx="368300" cy="449262"/>
          </a:xfrm>
          <a:prstGeom prst="line">
            <a:avLst/>
          </a:prstGeom>
          <a:noFill/>
          <a:ln w="1270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254987" name="Text Box 16"/>
          <p:cNvSpPr txBox="1">
            <a:spLocks noChangeArrowheads="1"/>
          </p:cNvSpPr>
          <p:nvPr/>
        </p:nvSpPr>
        <p:spPr bwMode="auto">
          <a:xfrm rot="-5400000">
            <a:off x="-1097756" y="3283744"/>
            <a:ext cx="3257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r>
              <a:rPr lang="en-US" sz="1800">
                <a:solidFill>
                  <a:srgbClr val="FFFFFF"/>
                </a:solidFill>
              </a:rPr>
              <a:t>Petabytes Worldwide</a:t>
            </a:r>
          </a:p>
        </p:txBody>
      </p:sp>
      <p:cxnSp>
        <p:nvCxnSpPr>
          <p:cNvPr id="254988" name="Straight Arrow Connector 16"/>
          <p:cNvCxnSpPr>
            <a:cxnSpLocks noChangeShapeType="1"/>
          </p:cNvCxnSpPr>
          <p:nvPr/>
        </p:nvCxnSpPr>
        <p:spPr bwMode="auto">
          <a:xfrm>
            <a:off x="-430213" y="2273300"/>
            <a:ext cx="914401" cy="914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graphicFrame>
        <p:nvGraphicFramePr>
          <p:cNvPr id="254989" name="Chart 16"/>
          <p:cNvGraphicFramePr>
            <a:graphicFrameLocks/>
          </p:cNvGraphicFramePr>
          <p:nvPr/>
        </p:nvGraphicFramePr>
        <p:xfrm>
          <a:off x="5808663" y="2682875"/>
          <a:ext cx="3952875" cy="2824163"/>
        </p:xfrm>
        <a:graphic>
          <a:graphicData uri="http://schemas.openxmlformats.org/presentationml/2006/ole">
            <mc:AlternateContent xmlns:mc="http://schemas.openxmlformats.org/markup-compatibility/2006">
              <mc:Choice xmlns:v="urn:schemas-microsoft-com:vml" Requires="v">
                <p:oleObj spid="_x0000_s9367" r:id="rId6" imgW="3949881" imgH="2828310" progId="Excel.Chart.8">
                  <p:embed/>
                </p:oleObj>
              </mc:Choice>
              <mc:Fallback>
                <p:oleObj r:id="rId6" imgW="3949881" imgH="2828310"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8663" y="2682875"/>
                        <a:ext cx="3952875"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5105400" y="1253787"/>
            <a:ext cx="3762375" cy="4737551"/>
          </a:xfrm>
        </p:spPr>
        <p:txBody>
          <a:bodyPr>
            <a:noAutofit/>
          </a:bodyPr>
          <a:lstStyle/>
          <a:p>
            <a:pPr>
              <a:spcBef>
                <a:spcPts val="0"/>
              </a:spcBef>
              <a:buClr>
                <a:schemeClr val="accent1">
                  <a:lumMod val="75000"/>
                </a:schemeClr>
              </a:buClr>
              <a:buSzPct val="100000"/>
            </a:pPr>
            <a:r>
              <a:rPr lang="en-US" sz="1800" dirty="0" smtClean="0">
                <a:ea typeface="ＭＳ Ｐゴシック" pitchFamily="34" charset="-128"/>
              </a:rPr>
              <a:t>Natural </a:t>
            </a:r>
            <a:r>
              <a:rPr lang="en-US" sz="1800" dirty="0">
                <a:ea typeface="ＭＳ Ｐゴシック" pitchFamily="34" charset="-128"/>
              </a:rPr>
              <a:t>disaster </a:t>
            </a:r>
          </a:p>
          <a:p>
            <a:pPr>
              <a:spcBef>
                <a:spcPts val="0"/>
              </a:spcBef>
              <a:buClr>
                <a:schemeClr val="accent1">
                  <a:lumMod val="75000"/>
                </a:schemeClr>
              </a:buClr>
              <a:buSzPct val="100000"/>
            </a:pPr>
            <a:r>
              <a:rPr lang="en-US" sz="1800" dirty="0">
                <a:ea typeface="ＭＳ Ｐゴシック" pitchFamily="34" charset="-128"/>
              </a:rPr>
              <a:t>Facilities infrastructure failure </a:t>
            </a:r>
          </a:p>
          <a:p>
            <a:pPr>
              <a:spcBef>
                <a:spcPts val="0"/>
              </a:spcBef>
              <a:buClr>
                <a:schemeClr val="accent1">
                  <a:lumMod val="75000"/>
                </a:schemeClr>
              </a:buClr>
              <a:buSzPct val="100000"/>
            </a:pPr>
            <a:r>
              <a:rPr lang="en-US" sz="1800" dirty="0">
                <a:ea typeface="ＭＳ Ｐゴシック" pitchFamily="34" charset="-128"/>
              </a:rPr>
              <a:t>Storage failure </a:t>
            </a:r>
          </a:p>
          <a:p>
            <a:pPr>
              <a:spcBef>
                <a:spcPts val="0"/>
              </a:spcBef>
              <a:buClr>
                <a:schemeClr val="accent1">
                  <a:lumMod val="75000"/>
                </a:schemeClr>
              </a:buClr>
              <a:buSzPct val="100000"/>
            </a:pPr>
            <a:r>
              <a:rPr lang="en-US" sz="1800" dirty="0">
                <a:ea typeface="ＭＳ Ｐゴシック" pitchFamily="34" charset="-128"/>
              </a:rPr>
              <a:t>Server hardware/software failure</a:t>
            </a:r>
          </a:p>
          <a:p>
            <a:pPr>
              <a:spcBef>
                <a:spcPts val="0"/>
              </a:spcBef>
              <a:buClr>
                <a:schemeClr val="accent1">
                  <a:lumMod val="75000"/>
                </a:schemeClr>
              </a:buClr>
              <a:buSzPct val="100000"/>
            </a:pPr>
            <a:r>
              <a:rPr lang="en-US" sz="1800" dirty="0">
                <a:ea typeface="ＭＳ Ｐゴシック" pitchFamily="34" charset="-128"/>
              </a:rPr>
              <a:t>Application software failure</a:t>
            </a:r>
          </a:p>
          <a:p>
            <a:pPr>
              <a:spcBef>
                <a:spcPts val="0"/>
              </a:spcBef>
              <a:buClr>
                <a:schemeClr val="accent1">
                  <a:lumMod val="75000"/>
                </a:schemeClr>
              </a:buClr>
              <a:buSzPct val="100000"/>
            </a:pPr>
            <a:r>
              <a:rPr lang="en-US" sz="1800" dirty="0">
                <a:ea typeface="ＭＳ Ｐゴシック" pitchFamily="34" charset="-128"/>
              </a:rPr>
              <a:t>External dependencies (e.g. PKI failure)</a:t>
            </a:r>
          </a:p>
          <a:p>
            <a:pPr>
              <a:spcBef>
                <a:spcPts val="0"/>
              </a:spcBef>
              <a:buClr>
                <a:schemeClr val="accent1">
                  <a:lumMod val="75000"/>
                </a:schemeClr>
              </a:buClr>
              <a:buSzPct val="100000"/>
            </a:pPr>
            <a:r>
              <a:rPr lang="en-US" sz="1800" dirty="0">
                <a:ea typeface="ＭＳ Ｐゴシック" pitchFamily="34" charset="-128"/>
              </a:rPr>
              <a:t>Format obsolescence</a:t>
            </a:r>
          </a:p>
          <a:p>
            <a:pPr>
              <a:spcBef>
                <a:spcPts val="0"/>
              </a:spcBef>
              <a:buClr>
                <a:schemeClr val="accent1">
                  <a:lumMod val="75000"/>
                </a:schemeClr>
              </a:buClr>
              <a:buSzPct val="100000"/>
            </a:pPr>
            <a:r>
              <a:rPr lang="en-US" sz="1800" dirty="0">
                <a:ea typeface="ＭＳ Ｐゴシック" pitchFamily="34" charset="-128"/>
              </a:rPr>
              <a:t>Legal encumbrance </a:t>
            </a:r>
          </a:p>
          <a:p>
            <a:pPr>
              <a:spcBef>
                <a:spcPts val="0"/>
              </a:spcBef>
              <a:buClr>
                <a:schemeClr val="accent1">
                  <a:lumMod val="75000"/>
                </a:schemeClr>
              </a:buClr>
              <a:buSzPct val="100000"/>
            </a:pPr>
            <a:r>
              <a:rPr lang="en-US" sz="1800" dirty="0">
                <a:ea typeface="ＭＳ Ｐゴシック" pitchFamily="34" charset="-128"/>
              </a:rPr>
              <a:t>Human error</a:t>
            </a:r>
          </a:p>
          <a:p>
            <a:pPr>
              <a:spcBef>
                <a:spcPts val="0"/>
              </a:spcBef>
              <a:buClr>
                <a:schemeClr val="accent1">
                  <a:lumMod val="75000"/>
                </a:schemeClr>
              </a:buClr>
              <a:buSzPct val="100000"/>
            </a:pPr>
            <a:r>
              <a:rPr lang="en-US" sz="1800" dirty="0">
                <a:ea typeface="ＭＳ Ｐゴシック" pitchFamily="34" charset="-128"/>
              </a:rPr>
              <a:t>Malicious attack by human or automated agents</a:t>
            </a:r>
          </a:p>
          <a:p>
            <a:pPr>
              <a:spcBef>
                <a:spcPts val="0"/>
              </a:spcBef>
              <a:buClr>
                <a:schemeClr val="accent1">
                  <a:lumMod val="75000"/>
                </a:schemeClr>
              </a:buClr>
              <a:buSzPct val="100000"/>
            </a:pPr>
            <a:r>
              <a:rPr lang="en-US" sz="1800" dirty="0">
                <a:ea typeface="ＭＳ Ｐゴシック" pitchFamily="34" charset="-128"/>
              </a:rPr>
              <a:t>Loss of staffing competencies</a:t>
            </a:r>
          </a:p>
          <a:p>
            <a:pPr>
              <a:spcBef>
                <a:spcPts val="0"/>
              </a:spcBef>
              <a:buClr>
                <a:schemeClr val="accent1">
                  <a:lumMod val="75000"/>
                </a:schemeClr>
              </a:buClr>
              <a:buSzPct val="100000"/>
            </a:pPr>
            <a:r>
              <a:rPr lang="en-US" sz="1800" dirty="0">
                <a:ea typeface="ＭＳ Ｐゴシック" pitchFamily="34" charset="-128"/>
              </a:rPr>
              <a:t>Loss of institutional commitment </a:t>
            </a:r>
          </a:p>
          <a:p>
            <a:pPr>
              <a:spcBef>
                <a:spcPts val="0"/>
              </a:spcBef>
              <a:buClr>
                <a:schemeClr val="accent1">
                  <a:lumMod val="75000"/>
                </a:schemeClr>
              </a:buClr>
              <a:buSzPct val="100000"/>
            </a:pPr>
            <a:r>
              <a:rPr lang="en-US" sz="1800" dirty="0">
                <a:ea typeface="ＭＳ Ｐゴシック" pitchFamily="34" charset="-128"/>
              </a:rPr>
              <a:t>Loss of financial stability </a:t>
            </a:r>
          </a:p>
          <a:p>
            <a:pPr>
              <a:spcBef>
                <a:spcPts val="0"/>
              </a:spcBef>
              <a:buClr>
                <a:schemeClr val="accent1">
                  <a:lumMod val="75000"/>
                </a:schemeClr>
              </a:buClr>
              <a:buSzPct val="100000"/>
            </a:pPr>
            <a:r>
              <a:rPr lang="en-US" sz="1800" dirty="0">
                <a:ea typeface="ＭＳ Ｐゴシック" pitchFamily="34" charset="-128"/>
              </a:rPr>
              <a:t>Changes in user expectations and requirements</a:t>
            </a:r>
          </a:p>
          <a:p>
            <a:pPr>
              <a:spcBef>
                <a:spcPts val="0"/>
              </a:spcBef>
              <a:buClr>
                <a:srgbClr val="177F8A"/>
              </a:buClr>
              <a:buSzPct val="100000"/>
            </a:pPr>
            <a:endParaRPr lang="en-US" sz="1800" dirty="0" smtClean="0">
              <a:ea typeface="ＭＳ Ｐゴシック" pitchFamily="34" charset="-128"/>
            </a:endParaRPr>
          </a:p>
        </p:txBody>
      </p:sp>
      <p:sp>
        <p:nvSpPr>
          <p:cNvPr id="13314" name="Title 1"/>
          <p:cNvSpPr>
            <a:spLocks noGrp="1"/>
          </p:cNvSpPr>
          <p:nvPr>
            <p:ph type="title"/>
          </p:nvPr>
        </p:nvSpPr>
        <p:spPr>
          <a:xfrm>
            <a:off x="0" y="489266"/>
            <a:ext cx="9144000" cy="701018"/>
          </a:xfrm>
        </p:spPr>
        <p:txBody>
          <a:bodyPr>
            <a:normAutofit/>
          </a:bodyPr>
          <a:lstStyle/>
          <a:p>
            <a:r>
              <a:rPr lang="en-US" dirty="0" smtClean="0">
                <a:ea typeface="ＭＳ Ｐゴシック" pitchFamily="34" charset="-128"/>
              </a:rPr>
              <a:t>The World of Data Around Us: Data Loss</a:t>
            </a:r>
          </a:p>
        </p:txBody>
      </p:sp>
      <p:pic>
        <p:nvPicPr>
          <p:cNvPr id="6" name="Picture 2" descr="http://farm3.staticflickr.com/2552/3718131356_7d3486875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003" y="1362075"/>
            <a:ext cx="2929485" cy="19510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16200000">
            <a:off x="2893753" y="1964633"/>
            <a:ext cx="2676102" cy="230832"/>
          </a:xfrm>
          <a:prstGeom prst="rect">
            <a:avLst/>
          </a:prstGeom>
          <a:noFill/>
        </p:spPr>
        <p:txBody>
          <a:bodyPr wrap="square" rtlCol="0">
            <a:spAutoFit/>
          </a:bodyPr>
          <a:lstStyle/>
          <a:p>
            <a:r>
              <a:rPr lang="en-US" sz="900" dirty="0" smtClean="0">
                <a:solidFill>
                  <a:schemeClr val="bg1">
                    <a:lumMod val="75000"/>
                  </a:schemeClr>
                </a:solidFill>
              </a:rPr>
              <a:t>CC image by </a:t>
            </a:r>
            <a:r>
              <a:rPr lang="en-US" sz="900" dirty="0" err="1" smtClean="0">
                <a:solidFill>
                  <a:schemeClr val="bg1">
                    <a:lumMod val="75000"/>
                  </a:schemeClr>
                </a:solidFill>
              </a:rPr>
              <a:t>Sharyn</a:t>
            </a:r>
            <a:r>
              <a:rPr lang="en-US" sz="900" dirty="0" smtClean="0">
                <a:solidFill>
                  <a:schemeClr val="bg1">
                    <a:lumMod val="75000"/>
                  </a:schemeClr>
                </a:solidFill>
              </a:rPr>
              <a:t> Morrow on Flickr</a:t>
            </a:r>
            <a:endParaRPr lang="en-US" sz="900" dirty="0">
              <a:solidFill>
                <a:schemeClr val="bg1">
                  <a:lumMod val="75000"/>
                </a:schemeClr>
              </a:solidFill>
            </a:endParaRPr>
          </a:p>
        </p:txBody>
      </p:sp>
      <p:pic>
        <p:nvPicPr>
          <p:cNvPr id="10242" name="Picture 2" descr="http://farm4.staticflickr.com/3038/3091261141_7c76d2d97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517" y="3552826"/>
            <a:ext cx="3999610" cy="26557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rot="16200000">
            <a:off x="3466096" y="4843385"/>
            <a:ext cx="2676102" cy="230832"/>
          </a:xfrm>
          <a:prstGeom prst="rect">
            <a:avLst/>
          </a:prstGeom>
          <a:noFill/>
        </p:spPr>
        <p:txBody>
          <a:bodyPr wrap="square" rtlCol="0">
            <a:spAutoFit/>
          </a:bodyPr>
          <a:lstStyle/>
          <a:p>
            <a:r>
              <a:rPr lang="en-US" sz="900" dirty="0" smtClean="0">
                <a:solidFill>
                  <a:schemeClr val="bg1">
                    <a:lumMod val="75000"/>
                  </a:schemeClr>
                </a:solidFill>
              </a:rPr>
              <a:t>CC image by </a:t>
            </a:r>
            <a:r>
              <a:rPr lang="en-US" sz="900" dirty="0" err="1" smtClean="0">
                <a:solidFill>
                  <a:schemeClr val="bg1">
                    <a:lumMod val="75000"/>
                  </a:schemeClr>
                </a:solidFill>
              </a:rPr>
              <a:t>momboleum</a:t>
            </a:r>
            <a:r>
              <a:rPr lang="en-US" sz="900" dirty="0" smtClean="0">
                <a:solidFill>
                  <a:schemeClr val="bg1">
                    <a:lumMod val="75000"/>
                  </a:schemeClr>
                </a:solidFill>
              </a:rPr>
              <a:t>  on Flickr</a:t>
            </a:r>
            <a:endParaRPr lang="en-US" sz="900" dirty="0">
              <a:solidFill>
                <a:schemeClr val="bg1">
                  <a:lumMod val="75000"/>
                </a:schemeClr>
              </a:solidFill>
            </a:endParaRPr>
          </a:p>
        </p:txBody>
      </p:sp>
    </p:spTree>
    <p:extLst>
      <p:ext uri="{BB962C8B-B14F-4D97-AF65-F5344CB8AC3E}">
        <p14:creationId xmlns:p14="http://schemas.microsoft.com/office/powerpoint/2010/main" val="2011264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Rot="1" noChangeArrowheads="1"/>
          </p:cNvSpPr>
          <p:nvPr>
            <p:ph type="title" idx="4294967295"/>
          </p:nvPr>
        </p:nvSpPr>
        <p:spPr>
          <a:xfrm>
            <a:off x="0" y="254000"/>
            <a:ext cx="9144000" cy="1143000"/>
          </a:xfrm>
        </p:spPr>
        <p:txBody>
          <a:bodyPr>
            <a:normAutofit/>
          </a:bodyPr>
          <a:lstStyle/>
          <a:p>
            <a:pPr algn="ctr" eaLnBrk="1" hangingPunct="1">
              <a:defRPr/>
            </a:pPr>
            <a:r>
              <a:rPr lang="en-US" sz="3600" dirty="0" smtClean="0">
                <a:solidFill>
                  <a:schemeClr val="accent1">
                    <a:lumMod val="75000"/>
                  </a:schemeClr>
                </a:solidFill>
                <a:effectLst/>
              </a:rPr>
              <a:t>Poor Data Management Affects Everyone </a:t>
            </a:r>
          </a:p>
        </p:txBody>
      </p:sp>
      <p:sp>
        <p:nvSpPr>
          <p:cNvPr id="1013763" name="Rectangle 3"/>
          <p:cNvSpPr>
            <a:spLocks noGrp="1" noChangeArrowheads="1"/>
          </p:cNvSpPr>
          <p:nvPr>
            <p:ph type="body" idx="4294967295"/>
          </p:nvPr>
        </p:nvSpPr>
        <p:spPr>
          <a:xfrm>
            <a:off x="178676" y="1257300"/>
            <a:ext cx="8965324" cy="4419600"/>
          </a:xfrm>
        </p:spPr>
        <p:txBody>
          <a:bodyPr>
            <a:normAutofit fontScale="62500" lnSpcReduction="20000"/>
          </a:bodyPr>
          <a:lstStyle/>
          <a:p>
            <a:pPr marL="109728" indent="0">
              <a:lnSpc>
                <a:spcPct val="80000"/>
              </a:lnSpc>
              <a:buClr>
                <a:schemeClr val="accent1">
                  <a:lumMod val="75000"/>
                </a:schemeClr>
              </a:buClr>
              <a:buSzPct val="95000"/>
              <a:buNone/>
            </a:pPr>
            <a:r>
              <a:rPr lang="en-US" sz="2800" b="1" dirty="0" smtClean="0"/>
              <a:t>“</a:t>
            </a:r>
            <a:r>
              <a:rPr lang="en-US" sz="2800" b="1" dirty="0"/>
              <a:t>MEDICARE PAYMENT ERRORS NEAR $20B”</a:t>
            </a:r>
            <a:r>
              <a:rPr lang="en-US" sz="2800" dirty="0"/>
              <a:t> </a:t>
            </a:r>
            <a:r>
              <a:rPr lang="en-US" sz="2800" i="1" dirty="0"/>
              <a:t>(CNN) December 2004</a:t>
            </a:r>
          </a:p>
          <a:p>
            <a:pPr marL="109728" indent="0">
              <a:lnSpc>
                <a:spcPct val="80000"/>
              </a:lnSpc>
              <a:buClr>
                <a:schemeClr val="accent1">
                  <a:lumMod val="75000"/>
                </a:schemeClr>
              </a:buClr>
              <a:buSzPct val="95000"/>
              <a:buNone/>
            </a:pPr>
            <a:r>
              <a:rPr lang="en-US" sz="2800" i="1" dirty="0" smtClean="0"/>
              <a:t>     Miscoding </a:t>
            </a:r>
            <a:r>
              <a:rPr lang="en-US" sz="2800" i="1" dirty="0"/>
              <a:t>and Billing Errors from Doctors and Hospitals totaled $20,000,000,000 in FY </a:t>
            </a:r>
            <a:endParaRPr lang="en-US" sz="2800" i="1" dirty="0" smtClean="0"/>
          </a:p>
          <a:p>
            <a:pPr marL="109728" indent="0">
              <a:lnSpc>
                <a:spcPct val="80000"/>
              </a:lnSpc>
              <a:buClr>
                <a:schemeClr val="accent1">
                  <a:lumMod val="75000"/>
                </a:schemeClr>
              </a:buClr>
              <a:buSzPct val="95000"/>
              <a:buNone/>
            </a:pPr>
            <a:r>
              <a:rPr lang="en-US" sz="2800" i="1" dirty="0"/>
              <a:t> </a:t>
            </a:r>
            <a:r>
              <a:rPr lang="en-US" sz="2800" i="1" dirty="0" smtClean="0"/>
              <a:t>    2003    </a:t>
            </a:r>
            <a:r>
              <a:rPr lang="en-US" sz="2800" i="1" dirty="0"/>
              <a:t>(9.3% error rate) . The error rate measured claims that were paid despite being </a:t>
            </a:r>
            <a:endParaRPr lang="en-US" sz="2800" i="1" dirty="0" smtClean="0"/>
          </a:p>
          <a:p>
            <a:pPr marL="109728" indent="0">
              <a:lnSpc>
                <a:spcPct val="80000"/>
              </a:lnSpc>
              <a:buClr>
                <a:schemeClr val="accent1">
                  <a:lumMod val="75000"/>
                </a:schemeClr>
              </a:buClr>
              <a:buSzPct val="95000"/>
              <a:buNone/>
            </a:pPr>
            <a:r>
              <a:rPr lang="en-US" sz="2800" i="1" dirty="0"/>
              <a:t> </a:t>
            </a:r>
            <a:r>
              <a:rPr lang="en-US" sz="2800" i="1" dirty="0" smtClean="0"/>
              <a:t>    medically </a:t>
            </a:r>
            <a:r>
              <a:rPr lang="en-US" sz="2800" i="1" dirty="0"/>
              <a:t>unnecessary, inadequately documented or improperly coded. In some </a:t>
            </a:r>
            <a:endParaRPr lang="en-US" sz="2800" i="1" dirty="0" smtClean="0"/>
          </a:p>
          <a:p>
            <a:pPr marL="109728" indent="0">
              <a:lnSpc>
                <a:spcPct val="80000"/>
              </a:lnSpc>
              <a:buClr>
                <a:schemeClr val="accent1">
                  <a:lumMod val="75000"/>
                </a:schemeClr>
              </a:buClr>
              <a:buSzPct val="95000"/>
              <a:buNone/>
            </a:pPr>
            <a:r>
              <a:rPr lang="en-US" sz="2800" i="1" dirty="0"/>
              <a:t> </a:t>
            </a:r>
            <a:r>
              <a:rPr lang="en-US" sz="2800" i="1" dirty="0" smtClean="0"/>
              <a:t>    instances</a:t>
            </a:r>
            <a:r>
              <a:rPr lang="en-US" sz="2800" i="1" dirty="0"/>
              <a:t>, Medicare asked health care providers for medical records to back up their </a:t>
            </a:r>
            <a:endParaRPr lang="en-US" sz="2800" i="1" dirty="0" smtClean="0"/>
          </a:p>
          <a:p>
            <a:pPr marL="109728" indent="0">
              <a:lnSpc>
                <a:spcPct val="80000"/>
              </a:lnSpc>
              <a:buClr>
                <a:schemeClr val="accent1">
                  <a:lumMod val="75000"/>
                </a:schemeClr>
              </a:buClr>
              <a:buSzPct val="95000"/>
              <a:buNone/>
            </a:pPr>
            <a:r>
              <a:rPr lang="en-US" sz="2800" i="1" dirty="0"/>
              <a:t> </a:t>
            </a:r>
            <a:r>
              <a:rPr lang="en-US" sz="2800" i="1" dirty="0" smtClean="0"/>
              <a:t>    claims </a:t>
            </a:r>
            <a:r>
              <a:rPr lang="en-US" sz="2800" i="1" dirty="0"/>
              <a:t>and got no response.  The survey did not document instances of alleged fraud.  </a:t>
            </a:r>
            <a:r>
              <a:rPr lang="en-US" sz="2800" i="1" dirty="0" smtClean="0"/>
              <a:t>  </a:t>
            </a:r>
          </a:p>
          <a:p>
            <a:pPr marL="109728" indent="0">
              <a:lnSpc>
                <a:spcPct val="80000"/>
              </a:lnSpc>
              <a:buClr>
                <a:schemeClr val="accent1">
                  <a:lumMod val="75000"/>
                </a:schemeClr>
              </a:buClr>
              <a:buSzPct val="95000"/>
              <a:buNone/>
            </a:pPr>
            <a:r>
              <a:rPr lang="en-US" sz="2800" i="1" dirty="0"/>
              <a:t> </a:t>
            </a:r>
            <a:r>
              <a:rPr lang="en-US" sz="2800" i="1" dirty="0" smtClean="0"/>
              <a:t>   This </a:t>
            </a:r>
            <a:r>
              <a:rPr lang="en-US" sz="2800" i="1" dirty="0"/>
              <a:t>error rate actually was an improvement over the previous fiscal year (9.8% error rate).</a:t>
            </a:r>
          </a:p>
          <a:p>
            <a:pPr>
              <a:lnSpc>
                <a:spcPct val="80000"/>
              </a:lnSpc>
              <a:buClr>
                <a:schemeClr val="accent1">
                  <a:lumMod val="75000"/>
                </a:schemeClr>
              </a:buClr>
              <a:buSzPct val="95000"/>
              <a:buFont typeface="Arial" pitchFamily="34" charset="0"/>
              <a:buChar char="•"/>
            </a:pPr>
            <a:endParaRPr lang="en-US" sz="2800" b="1" i="1" dirty="0"/>
          </a:p>
          <a:p>
            <a:pPr marL="109728" indent="0">
              <a:lnSpc>
                <a:spcPct val="80000"/>
              </a:lnSpc>
              <a:buClr>
                <a:schemeClr val="accent1">
                  <a:lumMod val="75000"/>
                </a:schemeClr>
              </a:buClr>
              <a:buSzPct val="95000"/>
              <a:buNone/>
            </a:pPr>
            <a:r>
              <a:rPr lang="en-US" sz="2800" b="1" dirty="0"/>
              <a:t>“AUDIT:  JUSTICE STATS ON ANTI-TERROR CASES FLAWED” </a:t>
            </a:r>
            <a:r>
              <a:rPr lang="en-US" sz="2800" dirty="0"/>
              <a:t>(AP) February </a:t>
            </a:r>
            <a:r>
              <a:rPr lang="en-US" sz="2800" dirty="0" smtClean="0"/>
              <a:t>2007</a:t>
            </a:r>
            <a:endParaRPr lang="en-US" sz="2800" dirty="0"/>
          </a:p>
          <a:p>
            <a:pPr marL="109728" indent="0">
              <a:lnSpc>
                <a:spcPct val="80000"/>
              </a:lnSpc>
              <a:buClr>
                <a:schemeClr val="accent1">
                  <a:lumMod val="75000"/>
                </a:schemeClr>
              </a:buClr>
              <a:buSzPct val="95000"/>
              <a:buNone/>
            </a:pPr>
            <a:r>
              <a:rPr lang="en-US" sz="2800" i="1" dirty="0" smtClean="0"/>
              <a:t>     The </a:t>
            </a:r>
            <a:r>
              <a:rPr lang="en-US" sz="2800" i="1" dirty="0"/>
              <a:t>Justice Department Inspector General found only two sets of data out of 26 </a:t>
            </a:r>
            <a:r>
              <a:rPr lang="en-US" sz="2800" i="1" dirty="0" smtClean="0"/>
              <a:t> </a:t>
            </a:r>
          </a:p>
          <a:p>
            <a:pPr marL="109728" indent="0">
              <a:lnSpc>
                <a:spcPct val="80000"/>
              </a:lnSpc>
              <a:buClr>
                <a:schemeClr val="accent1">
                  <a:lumMod val="75000"/>
                </a:schemeClr>
              </a:buClr>
              <a:buSzPct val="95000"/>
              <a:buNone/>
            </a:pPr>
            <a:r>
              <a:rPr lang="en-US" sz="2800" i="1" dirty="0"/>
              <a:t> </a:t>
            </a:r>
            <a:r>
              <a:rPr lang="en-US" sz="2800" i="1" dirty="0" smtClean="0"/>
              <a:t>    concerning </a:t>
            </a:r>
            <a:r>
              <a:rPr lang="en-US" sz="2800" i="1" dirty="0"/>
              <a:t>terrorism attacks were accurate.  The Justice Department uses these </a:t>
            </a:r>
            <a:r>
              <a:rPr lang="en-US" sz="2800" i="1" dirty="0" smtClean="0"/>
              <a:t>  </a:t>
            </a:r>
          </a:p>
          <a:p>
            <a:pPr marL="109728" indent="0">
              <a:lnSpc>
                <a:spcPct val="80000"/>
              </a:lnSpc>
              <a:buClr>
                <a:schemeClr val="accent1">
                  <a:lumMod val="75000"/>
                </a:schemeClr>
              </a:buClr>
              <a:buSzPct val="95000"/>
              <a:buNone/>
            </a:pPr>
            <a:r>
              <a:rPr lang="en-US" sz="2800" i="1" dirty="0"/>
              <a:t> </a:t>
            </a:r>
            <a:r>
              <a:rPr lang="en-US" sz="2800" i="1" dirty="0" smtClean="0"/>
              <a:t>    statistics </a:t>
            </a:r>
            <a:r>
              <a:rPr lang="en-US" sz="2800" i="1" dirty="0"/>
              <a:t>to argue for their budget.  The Inspector General said the data “appear to be </a:t>
            </a:r>
            <a:endParaRPr lang="en-US" sz="2800" i="1" dirty="0" smtClean="0"/>
          </a:p>
          <a:p>
            <a:pPr marL="109728" indent="0">
              <a:lnSpc>
                <a:spcPct val="80000"/>
              </a:lnSpc>
              <a:buClr>
                <a:schemeClr val="accent1">
                  <a:lumMod val="75000"/>
                </a:schemeClr>
              </a:buClr>
              <a:buSzPct val="95000"/>
              <a:buNone/>
            </a:pPr>
            <a:r>
              <a:rPr lang="en-US" sz="2800" i="1" dirty="0"/>
              <a:t> </a:t>
            </a:r>
            <a:r>
              <a:rPr lang="en-US" sz="2800" i="1" dirty="0" smtClean="0"/>
              <a:t>    the </a:t>
            </a:r>
            <a:r>
              <a:rPr lang="en-US" sz="2800" i="1" dirty="0"/>
              <a:t>result of decentralized and haphazard methods of collections … and do not appear </a:t>
            </a:r>
            <a:endParaRPr lang="en-US" sz="2800" i="1" dirty="0" smtClean="0"/>
          </a:p>
          <a:p>
            <a:pPr marL="109728" indent="0">
              <a:lnSpc>
                <a:spcPct val="80000"/>
              </a:lnSpc>
              <a:buClr>
                <a:schemeClr val="accent1">
                  <a:lumMod val="75000"/>
                </a:schemeClr>
              </a:buClr>
              <a:buSzPct val="95000"/>
              <a:buNone/>
            </a:pPr>
            <a:r>
              <a:rPr lang="en-US" sz="2800" i="1" dirty="0"/>
              <a:t> </a:t>
            </a:r>
            <a:r>
              <a:rPr lang="en-US" sz="2800" i="1" dirty="0" smtClean="0"/>
              <a:t>    to </a:t>
            </a:r>
            <a:r>
              <a:rPr lang="en-US" sz="2800" i="1" dirty="0"/>
              <a:t>be intentional.” </a:t>
            </a:r>
          </a:p>
          <a:p>
            <a:pPr>
              <a:lnSpc>
                <a:spcPct val="80000"/>
              </a:lnSpc>
              <a:buClr>
                <a:schemeClr val="accent1">
                  <a:lumMod val="75000"/>
                </a:schemeClr>
              </a:buClr>
              <a:buSzPct val="95000"/>
              <a:buFont typeface="Arial" pitchFamily="34" charset="0"/>
              <a:buChar char="•"/>
            </a:pPr>
            <a:endParaRPr lang="en-US" sz="2800" b="1" dirty="0"/>
          </a:p>
          <a:p>
            <a:pPr marL="109728" indent="0">
              <a:lnSpc>
                <a:spcPct val="80000"/>
              </a:lnSpc>
              <a:buClr>
                <a:schemeClr val="accent1">
                  <a:lumMod val="75000"/>
                </a:schemeClr>
              </a:buClr>
              <a:buSzPct val="95000"/>
              <a:buNone/>
            </a:pPr>
            <a:r>
              <a:rPr lang="en-US" sz="2800" b="1" dirty="0"/>
              <a:t>“OOPS! TECH ERROR WIPES OUT Alaska Info” </a:t>
            </a:r>
            <a:r>
              <a:rPr lang="en-US" sz="2800" dirty="0"/>
              <a:t>(AP) March 2007</a:t>
            </a:r>
          </a:p>
          <a:p>
            <a:pPr marL="109728" indent="0">
              <a:lnSpc>
                <a:spcPct val="80000"/>
              </a:lnSpc>
              <a:buClr>
                <a:schemeClr val="accent1">
                  <a:lumMod val="75000"/>
                </a:schemeClr>
              </a:buClr>
              <a:buSzPct val="95000"/>
              <a:buNone/>
            </a:pPr>
            <a:r>
              <a:rPr lang="en-US" sz="2800" i="1" dirty="0" smtClean="0"/>
              <a:t>     A </a:t>
            </a:r>
            <a:r>
              <a:rPr lang="en-US" sz="2800" i="1" dirty="0"/>
              <a:t>technician managed to delete the data and backup for the $38 billion Alaska oil </a:t>
            </a:r>
            <a:r>
              <a:rPr lang="en-US" sz="2800" i="1" dirty="0" smtClean="0"/>
              <a:t>  </a:t>
            </a:r>
          </a:p>
          <a:p>
            <a:pPr marL="109728" indent="0">
              <a:lnSpc>
                <a:spcPct val="80000"/>
              </a:lnSpc>
              <a:buClr>
                <a:schemeClr val="accent1">
                  <a:lumMod val="75000"/>
                </a:schemeClr>
              </a:buClr>
              <a:buSzPct val="95000"/>
              <a:buNone/>
            </a:pPr>
            <a:r>
              <a:rPr lang="en-US" sz="2800" i="1" dirty="0"/>
              <a:t> </a:t>
            </a:r>
            <a:r>
              <a:rPr lang="en-US" sz="2800" i="1" dirty="0" smtClean="0"/>
              <a:t>    revenue </a:t>
            </a:r>
            <a:r>
              <a:rPr lang="en-US" sz="2800" i="1" dirty="0"/>
              <a:t>fund – money received by residents of the State.  Correcting the errors cost the </a:t>
            </a:r>
            <a:endParaRPr lang="en-US" sz="2800" i="1" dirty="0" smtClean="0"/>
          </a:p>
          <a:p>
            <a:pPr marL="109728" indent="0">
              <a:lnSpc>
                <a:spcPct val="80000"/>
              </a:lnSpc>
              <a:buClr>
                <a:schemeClr val="accent1">
                  <a:lumMod val="75000"/>
                </a:schemeClr>
              </a:buClr>
              <a:buSzPct val="95000"/>
              <a:buNone/>
            </a:pPr>
            <a:r>
              <a:rPr lang="en-US" sz="2800" i="1" dirty="0"/>
              <a:t> </a:t>
            </a:r>
            <a:r>
              <a:rPr lang="en-US" sz="2800" i="1" dirty="0" smtClean="0"/>
              <a:t>    State </a:t>
            </a:r>
            <a:r>
              <a:rPr lang="en-US" sz="2800" i="1" dirty="0"/>
              <a:t>an additional $220,700 (which of course was taken off the receipts to Alaska </a:t>
            </a:r>
            <a:endParaRPr lang="en-US" sz="2800" i="1" dirty="0" smtClean="0"/>
          </a:p>
          <a:p>
            <a:pPr marL="109728" indent="0">
              <a:lnSpc>
                <a:spcPct val="80000"/>
              </a:lnSpc>
              <a:buClr>
                <a:schemeClr val="accent1">
                  <a:lumMod val="75000"/>
                </a:schemeClr>
              </a:buClr>
              <a:buSzPct val="95000"/>
              <a:buNone/>
            </a:pPr>
            <a:r>
              <a:rPr lang="en-US" sz="2800" i="1" dirty="0"/>
              <a:t> </a:t>
            </a:r>
            <a:r>
              <a:rPr lang="en-US" sz="2800" i="1" dirty="0" smtClean="0"/>
              <a:t>    residents</a:t>
            </a:r>
            <a:r>
              <a:rPr lang="en-US" sz="2800" i="1" dirty="0"/>
              <a:t>.)</a:t>
            </a:r>
          </a:p>
        </p:txBody>
      </p:sp>
      <p:sp>
        <p:nvSpPr>
          <p:cNvPr id="1013764" name="Rectangle 4"/>
          <p:cNvSpPr>
            <a:spLocks noRot="1" noChangeArrowheads="1"/>
          </p:cNvSpPr>
          <p:nvPr/>
        </p:nvSpPr>
        <p:spPr bwMode="auto">
          <a:xfrm>
            <a:off x="304800" y="457200"/>
            <a:ext cx="8534400" cy="1143000"/>
          </a:xfrm>
          <a:prstGeom prst="rect">
            <a:avLst/>
          </a:prstGeom>
          <a:noFill/>
          <a:ln w="9525">
            <a:noFill/>
            <a:miter lim="800000"/>
            <a:headEnd/>
            <a:tailEnd/>
          </a:ln>
          <a:effectLst/>
        </p:spPr>
        <p:txBody>
          <a:bodyPr anchor="ctr"/>
          <a:lstStyle/>
          <a:p>
            <a:pPr eaLnBrk="1" hangingPunct="1">
              <a:defRPr/>
            </a:pPr>
            <a:endParaRPr lang="en-US" sz="3200">
              <a:solidFill>
                <a:schemeClr val="hlink"/>
              </a:solidFill>
              <a:effectLst>
                <a:outerShdw blurRad="38100" dist="38100" dir="2700000" algn="tl">
                  <a:srgbClr val="000000"/>
                </a:outerShdw>
              </a:effectLst>
            </a:endParaRPr>
          </a:p>
        </p:txBody>
      </p:sp>
      <p:pic>
        <p:nvPicPr>
          <p:cNvPr id="11270" name="Picture 12" descr="C:\Documents and Settings\rselbach\Local Settings\Temporary Internet Files\Content.IE5\M1RN6WL7\MCj03043230000[1].wmf"/>
          <p:cNvPicPr>
            <a:picLocks noChangeAspect="1" noChangeArrowheads="1"/>
          </p:cNvPicPr>
          <p:nvPr/>
        </p:nvPicPr>
        <p:blipFill>
          <a:blip r:embed="rId3"/>
          <a:srcRect/>
          <a:stretch>
            <a:fillRect/>
          </a:stretch>
        </p:blipFill>
        <p:spPr bwMode="auto">
          <a:xfrm>
            <a:off x="2540000" y="5549900"/>
            <a:ext cx="2362200" cy="1066800"/>
          </a:xfrm>
          <a:prstGeom prst="rect">
            <a:avLst/>
          </a:prstGeom>
          <a:noFill/>
          <a:ln w="9525">
            <a:noFill/>
            <a:miter lim="800000"/>
            <a:headEnd/>
            <a:tailEnd/>
          </a:ln>
        </p:spPr>
      </p:pic>
      <p:sp>
        <p:nvSpPr>
          <p:cNvPr id="8" name="TextBox 1"/>
          <p:cNvSpPr txBox="1">
            <a:spLocks noChangeArrowheads="1"/>
          </p:cNvSpPr>
          <p:nvPr/>
        </p:nvSpPr>
        <p:spPr bwMode="auto">
          <a:xfrm>
            <a:off x="7086600" y="6600031"/>
            <a:ext cx="182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r>
              <a:rPr lang="en-US" sz="1000" dirty="0"/>
              <a:t>Slide courtesy of </a:t>
            </a:r>
            <a:r>
              <a:rPr lang="en-US" sz="1000" dirty="0" smtClean="0"/>
              <a:t>BLM</a:t>
            </a:r>
            <a:endParaRPr lang="en-US" sz="1000"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17">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16515F"/>
      </a:hlink>
      <a:folHlink>
        <a:srgbClr val="44B9E8"/>
      </a:folHlink>
    </a:clrScheme>
    <a:fontScheme name="DataONE">
      <a:majorFont>
        <a:latin typeface="Calibri"/>
        <a:ea typeface=""/>
        <a:cs typeface=""/>
      </a:majorFont>
      <a:minorFont>
        <a:latin typeface="Calibri"/>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12692</TotalTime>
  <Words>3228</Words>
  <Application>Microsoft Macintosh PowerPoint</Application>
  <PresentationFormat>On-screen Show (4:3)</PresentationFormat>
  <Paragraphs>326</Paragraphs>
  <Slides>29</Slides>
  <Notes>26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29</vt:i4>
      </vt:variant>
    </vt:vector>
  </HeadingPairs>
  <TitlesOfParts>
    <vt:vector size="32" baseType="lpstr">
      <vt:lpstr>Concourse</vt:lpstr>
      <vt:lpstr>Chart</vt:lpstr>
      <vt:lpstr>Excel.Chart.8</vt:lpstr>
      <vt:lpstr>Tutorials on Data Management</vt:lpstr>
      <vt:lpstr>Lesson Topics</vt:lpstr>
      <vt:lpstr>Learning Objectives</vt:lpstr>
      <vt:lpstr>Data Realities…</vt:lpstr>
      <vt:lpstr>PowerPoint Presentation</vt:lpstr>
      <vt:lpstr>Data deluge</vt:lpstr>
      <vt:lpstr>The World of Data Around Us)</vt:lpstr>
      <vt:lpstr>The World of Data Around Us: Data Loss</vt:lpstr>
      <vt:lpstr>Poor Data Management Affects Everyone </vt:lpstr>
      <vt:lpstr>PowerPoint Presentation</vt:lpstr>
      <vt:lpstr>Poor Data Management Federal Agency Example</vt:lpstr>
      <vt:lpstr>Importance of Data Management</vt:lpstr>
      <vt:lpstr>Importance of Data Management</vt:lpstr>
      <vt:lpstr>Why Manage Data:  Researcher Perspective</vt:lpstr>
      <vt:lpstr>Why Data Management:  Researcher Perspective</vt:lpstr>
      <vt:lpstr>Why Data Management:  Foundation to Advance Science </vt:lpstr>
      <vt:lpstr>PowerPoint Presentation</vt:lpstr>
      <vt:lpstr>Well-Managed Data Can Result in  Re-use, Integration and New Science</vt:lpstr>
      <vt:lpstr>Data Integration</vt:lpstr>
      <vt:lpstr>PowerPoint Presentation</vt:lpstr>
      <vt:lpstr>PowerPoint Presentation</vt:lpstr>
      <vt:lpstr>Well managed, publically accessible data is important: why?</vt:lpstr>
      <vt:lpstr>“Planet hidden in Hubble archives” Science News  (Feb. 27, 2009) </vt:lpstr>
      <vt:lpstr>What is the Data Life Cycle?</vt:lpstr>
      <vt:lpstr>For Each Stage of the Data Lifecycle…</vt:lpstr>
      <vt:lpstr>Summary</vt:lpstr>
      <vt:lpstr>Summary, con’t</vt:lpstr>
      <vt:lpstr>Resources</vt:lpstr>
      <vt:lpstr>PowerPoint Presentation</vt:lpstr>
    </vt:vector>
  </TitlesOfParts>
  <Company>USGS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Vivian Hutchison</dc:creator>
  <cp:lastModifiedBy>Amber Budden</cp:lastModifiedBy>
  <cp:revision>322</cp:revision>
  <cp:lastPrinted>2011-04-05T19:41:19Z</cp:lastPrinted>
  <dcterms:created xsi:type="dcterms:W3CDTF">2010-11-10T00:46:12Z</dcterms:created>
  <dcterms:modified xsi:type="dcterms:W3CDTF">2012-11-14T22:09:25Z</dcterms:modified>
</cp:coreProperties>
</file>