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2" r:id="rId3"/>
    <p:sldId id="258" r:id="rId4"/>
    <p:sldId id="259" r:id="rId5"/>
    <p:sldId id="260" r:id="rId6"/>
    <p:sldId id="261" r:id="rId7"/>
    <p:sldId id="264" r:id="rId8"/>
    <p:sldId id="265" r:id="rId9"/>
    <p:sldId id="268"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2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53"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C17DB-A765-4D87-ACD1-9ABD3F3DC9E8}" type="datetimeFigureOut">
              <a:rPr lang="en-US" smtClean="0"/>
              <a:t>11/20/2018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2E57-5737-4B02-BBF1-23390F0F0FF8}" type="slidenum">
              <a:rPr lang="en-US" smtClean="0"/>
              <a:t>‹#›</a:t>
            </a:fld>
            <a:endParaRPr lang="en-US"/>
          </a:p>
        </p:txBody>
      </p:sp>
    </p:spTree>
    <p:extLst>
      <p:ext uri="{BB962C8B-B14F-4D97-AF65-F5344CB8AC3E}">
        <p14:creationId xmlns:p14="http://schemas.microsoft.com/office/powerpoint/2010/main" val="11483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Also see our collection of community-contributed Figures of the Day at https://qubeshub.org/groups/biomaap/collections/figure-of-the-day.  Please contact aflemingdavies@sandiego.edu with any questions, or feel free to directly contribute your own figures to that collection.</a:t>
            </a:r>
            <a:endParaRPr lang="en-US" b="1" i="1" dirty="0" smtClean="0"/>
          </a:p>
          <a:p>
            <a:endParaRPr lang="en-US" i="1" dirty="0" smtClean="0"/>
          </a:p>
          <a:p>
            <a:r>
              <a:rPr lang="en-US" i="1" dirty="0" smtClean="0"/>
              <a:t>Instructors:  Ideas</a:t>
            </a:r>
            <a:r>
              <a:rPr lang="en-US" i="1" baseline="0" dirty="0" smtClean="0"/>
              <a:t> meant for you are in italics. Ideas that might be spoken to the class are in regular text.  This presentation is part of the “Figure of the Day” material, and can be used in conjunction with the Figure of the Day instruction guide. </a:t>
            </a:r>
          </a:p>
          <a:p>
            <a:endParaRPr lang="en-US" i="1" baseline="0" dirty="0" smtClean="0"/>
          </a:p>
          <a:p>
            <a:r>
              <a:rPr lang="en-US" i="1" baseline="0" dirty="0" smtClean="0"/>
              <a:t>Figures are roughly ordered by difficulty, and are intended to be incorporated one at a time into different classes over the course of the semester.  The notes section for each figure gives some ideas for potential student responses or interesting features of the graphs.</a:t>
            </a:r>
          </a:p>
          <a:p>
            <a:endParaRPr lang="en-US" i="1" baseline="0" dirty="0" smtClean="0"/>
          </a:p>
          <a:p>
            <a:r>
              <a:rPr lang="en-US" i="1" baseline="0" dirty="0" smtClean="0"/>
              <a:t>Presentation by AE Fleming-Davies and JM </a:t>
            </a:r>
            <a:r>
              <a:rPr lang="en-US" i="1" baseline="0" dirty="0" err="1" smtClean="0"/>
              <a:t>Wojdak</a:t>
            </a:r>
            <a:r>
              <a:rPr lang="en-US" i="1" baseline="0" dirty="0" smtClean="0"/>
              <a:t> as part of the NSF-funded BIOMAAP project.  For more information and materials, see www.biomaap.org or contact aflemingdavies@sandiego.edu .  Updated 1/17/2018.</a:t>
            </a:r>
          </a:p>
          <a:p>
            <a:endParaRPr lang="en-US" i="0"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EB455EB8-F874-4774-86C1-035BB672C380}" type="slidenum">
              <a:rPr lang="en-US" smtClean="0"/>
              <a:t>1</a:t>
            </a:fld>
            <a:endParaRPr lang="en-US"/>
          </a:p>
        </p:txBody>
      </p:sp>
    </p:spTree>
    <p:extLst>
      <p:ext uri="{BB962C8B-B14F-4D97-AF65-F5344CB8AC3E}">
        <p14:creationId xmlns:p14="http://schemas.microsoft.com/office/powerpoint/2010/main" val="154903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Hawley, Dana M., et al. "Parallel patterns of increased virulence in a recently emerged wildlife pathogen." </a:t>
            </a:r>
            <a:r>
              <a:rPr lang="en-US" i="1" dirty="0" err="1" smtClean="0"/>
              <a:t>PLoS</a:t>
            </a:r>
            <a:r>
              <a:rPr lang="en-US" i="1" dirty="0" smtClean="0"/>
              <a:t> biology</a:t>
            </a:r>
            <a:r>
              <a:rPr lang="en-US" dirty="0" smtClean="0"/>
              <a:t> 11.5 (2013): e1001570.</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20</a:t>
            </a:fld>
            <a:endParaRPr lang="en-US"/>
          </a:p>
        </p:txBody>
      </p:sp>
    </p:spTree>
    <p:extLst>
      <p:ext uri="{BB962C8B-B14F-4D97-AF65-F5344CB8AC3E}">
        <p14:creationId xmlns:p14="http://schemas.microsoft.com/office/powerpoint/2010/main" val="297980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Wikimedia</a:t>
            </a:r>
            <a:r>
              <a:rPr lang="en-US" baseline="0" dirty="0" smtClean="0"/>
              <a:t> commons, https://commons.wikimedia.org/wiki/File:Measles_US_1944-2007_inset.png</a:t>
            </a:r>
          </a:p>
          <a:p>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22</a:t>
            </a:fld>
            <a:endParaRPr lang="en-US"/>
          </a:p>
        </p:txBody>
      </p:sp>
    </p:spTree>
    <p:extLst>
      <p:ext uri="{BB962C8B-B14F-4D97-AF65-F5344CB8AC3E}">
        <p14:creationId xmlns:p14="http://schemas.microsoft.com/office/powerpoint/2010/main" val="407792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cannot find my source for this graph—if you recognize it, please send me an email (aflemingdavies@sandiego.edu) and I will add the citation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23</a:t>
            </a:fld>
            <a:endParaRPr lang="en-US"/>
          </a:p>
        </p:txBody>
      </p:sp>
    </p:spTree>
    <p:extLst>
      <p:ext uri="{BB962C8B-B14F-4D97-AF65-F5344CB8AC3E}">
        <p14:creationId xmlns:p14="http://schemas.microsoft.com/office/powerpoint/2010/main" val="93157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 Paul, Ken Eames, and David L. </a:t>
            </a:r>
            <a:r>
              <a:rPr lang="en-US" dirty="0" err="1" smtClean="0"/>
              <a:t>Heymann</a:t>
            </a:r>
            <a:r>
              <a:rPr lang="en-US" dirty="0" smtClean="0"/>
              <a:t>. "“Herd immunity”: a rough guide." </a:t>
            </a:r>
            <a:r>
              <a:rPr lang="en-US" i="1" dirty="0" smtClean="0"/>
              <a:t>Clinical Infectious Diseases</a:t>
            </a:r>
            <a:r>
              <a:rPr lang="en-US" dirty="0" smtClean="0"/>
              <a:t> 52.7 (2011): 911-916.</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25</a:t>
            </a:fld>
            <a:endParaRPr lang="en-US"/>
          </a:p>
        </p:txBody>
      </p:sp>
    </p:spTree>
    <p:extLst>
      <p:ext uri="{BB962C8B-B14F-4D97-AF65-F5344CB8AC3E}">
        <p14:creationId xmlns:p14="http://schemas.microsoft.com/office/powerpoint/2010/main" val="126064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Dwyer, Greg, et al. "Pathogen-driven outbreaks in forest defoliators revisited: building models from experimental data." </a:t>
            </a:r>
            <a:r>
              <a:rPr lang="en-US" i="1" dirty="0" smtClean="0"/>
              <a:t>The American Naturalist</a:t>
            </a:r>
            <a:r>
              <a:rPr lang="en-US" dirty="0" smtClean="0"/>
              <a:t> 156.2 (2000): 105-120.</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27</a:t>
            </a:fld>
            <a:endParaRPr lang="en-US"/>
          </a:p>
        </p:txBody>
      </p:sp>
    </p:spTree>
    <p:extLst>
      <p:ext uri="{BB962C8B-B14F-4D97-AF65-F5344CB8AC3E}">
        <p14:creationId xmlns:p14="http://schemas.microsoft.com/office/powerpoint/2010/main" val="411776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Hopkins, Skylar.  https://parasiteecology.wordpress.com/2013/10/17/density-dependent-vs-frequency-dependent-disease-transmission/</a:t>
            </a:r>
          </a:p>
          <a:p>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28</a:t>
            </a:fld>
            <a:endParaRPr lang="en-US"/>
          </a:p>
        </p:txBody>
      </p:sp>
    </p:spTree>
    <p:extLst>
      <p:ext uri="{BB962C8B-B14F-4D97-AF65-F5344CB8AC3E}">
        <p14:creationId xmlns:p14="http://schemas.microsoft.com/office/powerpoint/2010/main" val="282298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34</a:t>
            </a:fld>
            <a:endParaRPr lang="en-US"/>
          </a:p>
        </p:txBody>
      </p:sp>
    </p:spTree>
    <p:extLst>
      <p:ext uri="{BB962C8B-B14F-4D97-AF65-F5344CB8AC3E}">
        <p14:creationId xmlns:p14="http://schemas.microsoft.com/office/powerpoint/2010/main" val="145932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image is all over the internet and unfortunately I haven’t been able to locate the original source.  </a:t>
            </a:r>
            <a:r>
              <a:rPr lang="en-US" baseline="0" dirty="0" smtClean="0"/>
              <a:t>If you recognize it, please send me an email (aflemingdavies@sandiego.edu) and I will add the citation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35</a:t>
            </a:fld>
            <a:endParaRPr lang="en-US"/>
          </a:p>
        </p:txBody>
      </p:sp>
    </p:spTree>
    <p:extLst>
      <p:ext uri="{BB962C8B-B14F-4D97-AF65-F5344CB8AC3E}">
        <p14:creationId xmlns:p14="http://schemas.microsoft.com/office/powerpoint/2010/main" val="374276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 features:</a:t>
            </a:r>
          </a:p>
          <a:p>
            <a:pPr marL="181240" indent="-181240">
              <a:buFont typeface="Arial" panose="020B0604020202020204" pitchFamily="34" charset="0"/>
              <a:buChar char="•"/>
            </a:pPr>
            <a:r>
              <a:rPr lang="en-US" i="1" baseline="0" dirty="0" smtClean="0"/>
              <a:t>Independent (explanatory) variable: There are two: Categorical ordinal (states) and continuous numerical (time in years).</a:t>
            </a:r>
          </a:p>
          <a:p>
            <a:pPr marL="181240" indent="-181240">
              <a:buFont typeface="Arial" panose="020B0604020202020204" pitchFamily="34" charset="0"/>
              <a:buChar char="•"/>
            </a:pPr>
            <a:r>
              <a:rPr lang="en-US" i="1" baseline="0" dirty="0" smtClean="0"/>
              <a:t>Dependent (response) variable: Continuous numerical, shown as colors on </a:t>
            </a:r>
            <a:r>
              <a:rPr lang="en-US" i="1" baseline="0" dirty="0" err="1" smtClean="0"/>
              <a:t>heatmap</a:t>
            </a:r>
            <a:endParaRPr lang="en-US" i="1" baseline="0" dirty="0" smtClean="0"/>
          </a:p>
          <a:p>
            <a:pPr marL="181240" indent="-181240">
              <a:buFont typeface="Arial" panose="020B0604020202020204" pitchFamily="34" charset="0"/>
              <a:buChar char="•"/>
            </a:pPr>
            <a:r>
              <a:rPr lang="en-US" i="1" baseline="0" dirty="0" smtClean="0"/>
              <a:t>Response variable is in thousands</a:t>
            </a:r>
          </a:p>
          <a:p>
            <a:pPr marL="181240" indent="-181240">
              <a:buFont typeface="Arial" panose="020B0604020202020204" pitchFamily="34" charset="0"/>
              <a:buChar char="•"/>
            </a:pPr>
            <a:r>
              <a:rPr lang="en-US" i="1" baseline="0" dirty="0" smtClean="0"/>
              <a:t>Something happened in early to mid 60s.  Students will probably use their knowledge of that era to make guesses as to what historical event is represented by the black line</a:t>
            </a:r>
          </a:p>
          <a:p>
            <a:pPr marL="181240" indent="-181240">
              <a:buFont typeface="Arial" panose="020B0604020202020204" pitchFamily="34" charset="0"/>
              <a:buChar cha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36</a:t>
            </a:fld>
            <a:endParaRPr lang="en-US"/>
          </a:p>
        </p:txBody>
      </p:sp>
      <p:sp>
        <p:nvSpPr>
          <p:cNvPr id="5" name="Date Placeholder 4"/>
          <p:cNvSpPr>
            <a:spLocks noGrp="1"/>
          </p:cNvSpPr>
          <p:nvPr>
            <p:ph type="dt" idx="11"/>
          </p:nvPr>
        </p:nvSpPr>
        <p:spPr/>
        <p:txBody>
          <a:bodyPr/>
          <a:lstStyle/>
          <a:p>
            <a:r>
              <a:rPr lang="en-US" smtClean="0"/>
              <a:t>10/24/2018</a:t>
            </a:r>
            <a:endParaRPr lang="en-US"/>
          </a:p>
        </p:txBody>
      </p:sp>
    </p:spTree>
    <p:extLst>
      <p:ext uri="{BB962C8B-B14F-4D97-AF65-F5344CB8AC3E}">
        <p14:creationId xmlns:p14="http://schemas.microsoft.com/office/powerpoint/2010/main" val="412091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 Matthew A., and David </a:t>
            </a:r>
            <a:r>
              <a:rPr lang="en-US" dirty="0" err="1" smtClean="0"/>
              <a:t>Shlaes</a:t>
            </a:r>
            <a:r>
              <a:rPr lang="en-US" dirty="0" smtClean="0"/>
              <a:t>. "Fix the antibiotics pipeline." </a:t>
            </a:r>
            <a:r>
              <a:rPr lang="en-US" i="1" dirty="0" smtClean="0"/>
              <a:t>Nature</a:t>
            </a:r>
            <a:r>
              <a:rPr lang="en-US" dirty="0" smtClean="0"/>
              <a:t> 472.7341 (2011): 32.</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39</a:t>
            </a:fld>
            <a:endParaRPr lang="en-US"/>
          </a:p>
        </p:txBody>
      </p:sp>
    </p:spTree>
    <p:extLst>
      <p:ext uri="{BB962C8B-B14F-4D97-AF65-F5344CB8AC3E}">
        <p14:creationId xmlns:p14="http://schemas.microsoft.com/office/powerpoint/2010/main" val="128103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for faculty reference</a:t>
            </a:r>
            <a:r>
              <a:rPr lang="en-US" i="1" baseline="0" dirty="0" smtClean="0"/>
              <a:t> only, not to share with students.</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a:t>
            </a:fld>
            <a:endParaRPr lang="en-US"/>
          </a:p>
        </p:txBody>
      </p:sp>
    </p:spTree>
    <p:extLst>
      <p:ext uri="{BB962C8B-B14F-4D97-AF65-F5344CB8AC3E}">
        <p14:creationId xmlns:p14="http://schemas.microsoft.com/office/powerpoint/2010/main" val="7868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93334" y="1056799"/>
            <a:ext cx="4902201" cy="362045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p>
        </p:txBody>
      </p:sp>
      <p:sp>
        <p:nvSpPr>
          <p:cNvPr id="4098" name="Text Box 2"/>
          <p:cNvSpPr txBox="1">
            <a:spLocks noGrp="1" noChangeArrowheads="1"/>
          </p:cNvSpPr>
          <p:nvPr>
            <p:ph type="body"/>
          </p:nvPr>
        </p:nvSpPr>
        <p:spPr bwMode="auto">
          <a:xfrm>
            <a:off x="1264921" y="5027295"/>
            <a:ext cx="5767493" cy="40171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90620" indent="-90620">
              <a:lnSpc>
                <a:spcPct val="93000"/>
              </a:lnSpc>
              <a:spcBef>
                <a:spcPct val="0"/>
              </a:spcBef>
              <a:buSzPct val="45000"/>
              <a:tabLst>
                <a:tab pos="765235" algn="l"/>
                <a:tab pos="1530469" algn="l"/>
                <a:tab pos="2295704" algn="l"/>
                <a:tab pos="3060939" algn="l"/>
                <a:tab pos="3826173" algn="l"/>
                <a:tab pos="4591408" algn="l"/>
                <a:tab pos="5356643" algn="l"/>
              </a:tabLst>
            </a:pPr>
            <a:endParaRPr lang="en-GB" altLang="en-US" dirty="0">
              <a:latin typeface="Arial" panose="020B0604020202020204" pitchFamily="34" charset="0"/>
              <a:cs typeface="msgothic" charset="0"/>
            </a:endParaRPr>
          </a:p>
        </p:txBody>
      </p:sp>
      <p:sp>
        <p:nvSpPr>
          <p:cNvPr id="2" name="Date Placeholder 1"/>
          <p:cNvSpPr>
            <a:spLocks noGrp="1"/>
          </p:cNvSpPr>
          <p:nvPr>
            <p:ph type="dt" idx="10"/>
          </p:nvPr>
        </p:nvSpPr>
        <p:spPr/>
        <p:txBody>
          <a:bodyPr/>
          <a:lstStyle/>
          <a:p>
            <a:r>
              <a:rPr lang="en-US" smtClean="0"/>
              <a:t>10/31/2018</a:t>
            </a:r>
            <a:endParaRPr lang="en-US"/>
          </a:p>
        </p:txBody>
      </p:sp>
    </p:spTree>
    <p:extLst>
      <p:ext uri="{BB962C8B-B14F-4D97-AF65-F5344CB8AC3E}">
        <p14:creationId xmlns:p14="http://schemas.microsoft.com/office/powerpoint/2010/main" val="51283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93334" y="1056799"/>
            <a:ext cx="4902201" cy="362045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p>
        </p:txBody>
      </p:sp>
      <p:sp>
        <p:nvSpPr>
          <p:cNvPr id="4098" name="Text Box 2"/>
          <p:cNvSpPr txBox="1">
            <a:spLocks noGrp="1" noChangeArrowheads="1"/>
          </p:cNvSpPr>
          <p:nvPr>
            <p:ph type="body"/>
          </p:nvPr>
        </p:nvSpPr>
        <p:spPr bwMode="auto">
          <a:xfrm>
            <a:off x="1264921" y="5027295"/>
            <a:ext cx="5767493" cy="40171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90620" indent="-90620">
              <a:lnSpc>
                <a:spcPct val="93000"/>
              </a:lnSpc>
              <a:spcBef>
                <a:spcPct val="0"/>
              </a:spcBef>
              <a:buSzPct val="45000"/>
              <a:tabLst>
                <a:tab pos="765235" algn="l"/>
                <a:tab pos="1530469" algn="l"/>
                <a:tab pos="2295704" algn="l"/>
                <a:tab pos="3060939" algn="l"/>
                <a:tab pos="3826173" algn="l"/>
                <a:tab pos="4591408" algn="l"/>
                <a:tab pos="5356643" algn="l"/>
              </a:tabLst>
            </a:pPr>
            <a:r>
              <a:rPr lang="en-US" dirty="0" smtClean="0"/>
              <a:t>Kennedy, David A., and Andrew F. Read. "Why does drug resistance readily evolve but vaccine resistance does not?." </a:t>
            </a:r>
            <a:r>
              <a:rPr lang="en-US" i="1" dirty="0" smtClean="0"/>
              <a:t>Proc. R. Soc. B</a:t>
            </a:r>
            <a:r>
              <a:rPr lang="en-US" dirty="0" smtClean="0"/>
              <a:t> 284.1851 (2017): 20162562.</a:t>
            </a:r>
          </a:p>
          <a:p>
            <a:pPr marL="90620" indent="-90620">
              <a:lnSpc>
                <a:spcPct val="93000"/>
              </a:lnSpc>
              <a:spcBef>
                <a:spcPct val="0"/>
              </a:spcBef>
              <a:buSzPct val="45000"/>
              <a:tabLst>
                <a:tab pos="765235" algn="l"/>
                <a:tab pos="1530469" algn="l"/>
                <a:tab pos="2295704" algn="l"/>
                <a:tab pos="3060939" algn="l"/>
                <a:tab pos="3826173" algn="l"/>
                <a:tab pos="4591408" algn="l"/>
                <a:tab pos="5356643" algn="l"/>
              </a:tabLst>
            </a:pPr>
            <a:endParaRPr lang="en-GB" altLang="en-US" dirty="0" smtClean="0">
              <a:latin typeface="Arial" panose="020B0604020202020204" pitchFamily="34" charset="0"/>
              <a:cs typeface="msgothic" charset="0"/>
            </a:endParaRPr>
          </a:p>
          <a:p>
            <a:pPr marL="90620" indent="-90620">
              <a:lnSpc>
                <a:spcPct val="93000"/>
              </a:lnSpc>
              <a:spcBef>
                <a:spcPct val="0"/>
              </a:spcBef>
              <a:buSzPct val="45000"/>
              <a:tabLst>
                <a:tab pos="765235" algn="l"/>
                <a:tab pos="1530469" algn="l"/>
                <a:tab pos="2295704" algn="l"/>
                <a:tab pos="3060939" algn="l"/>
                <a:tab pos="3826173" algn="l"/>
                <a:tab pos="4591408" algn="l"/>
                <a:tab pos="5356643" algn="l"/>
              </a:tabLst>
            </a:pPr>
            <a:r>
              <a:rPr lang="en-GB" altLang="en-US" dirty="0" smtClean="0">
                <a:latin typeface="Arial" panose="020B0604020202020204" pitchFamily="34" charset="0"/>
                <a:cs typeface="msgothic" charset="0"/>
              </a:rPr>
              <a:t>Caption from Proceedings</a:t>
            </a:r>
            <a:r>
              <a:rPr lang="en-GB" altLang="en-US" baseline="0" dirty="0" smtClean="0">
                <a:latin typeface="Arial" panose="020B0604020202020204" pitchFamily="34" charset="0"/>
                <a:cs typeface="msgothic" charset="0"/>
              </a:rPr>
              <a:t> B (source of slide): </a:t>
            </a:r>
            <a:r>
              <a:rPr lang="en-GB" altLang="en-US" dirty="0" smtClean="0">
                <a:latin typeface="Arial" panose="020B0604020202020204" pitchFamily="34" charset="0"/>
                <a:cs typeface="msgothic" charset="0"/>
              </a:rPr>
              <a:t>Time </a:t>
            </a:r>
            <a:r>
              <a:rPr lang="en-GB" altLang="en-US" dirty="0">
                <a:latin typeface="Arial" panose="020B0604020202020204" pitchFamily="34" charset="0"/>
                <a:cs typeface="msgothic" charset="0"/>
              </a:rPr>
              <a:t>to first detection of human pathogens resistant to vaccines [1–6] and antimicrobial drugs [7]. Similar patterns exist for antiviral drugs, although antiviral resistance evolution can often be slowed by the use of combination antiviral therapy [8,9]. Viral vaccines are labelled in purple, bacterial vaccines are labelled in green. Blue ‘x's denote the first observations of resistance, with lines starting at product introduction (except for smallpox vaccination which began much earlier). Note that in all cases, substantial public health gains continued to accrue beyond the initial appearance of resistance. Only vaccines in the current immunization schedule recommended by the </a:t>
            </a:r>
            <a:r>
              <a:rPr lang="en-GB" altLang="en-US" dirty="0" err="1">
                <a:latin typeface="Arial" panose="020B0604020202020204" pitchFamily="34" charset="0"/>
                <a:cs typeface="msgothic" charset="0"/>
              </a:rPr>
              <a:t>Centers</a:t>
            </a:r>
            <a:r>
              <a:rPr lang="en-GB" altLang="en-US" dirty="0">
                <a:latin typeface="Arial" panose="020B0604020202020204" pitchFamily="34" charset="0"/>
                <a:cs typeface="msgothic" charset="0"/>
              </a:rPr>
              <a:t> for Disease Control and Prevention [6] are shown, with the addition of the smallpox vaccine. Global eradication of smallpox (marked as a filled, blue circle), ended the opportunity for resistance to emerge (blue line). The seasonal influenza vaccine is routinely undermined by antigenic evolution, evolution that occurs even in the absence of vaccination (dotted line). We took the earliest appearance of a vaccine-resistant pertussis variant to be the first record of a </a:t>
            </a:r>
            <a:r>
              <a:rPr lang="en-GB" altLang="en-US" dirty="0" err="1">
                <a:latin typeface="Arial" panose="020B0604020202020204" pitchFamily="34" charset="0"/>
                <a:cs typeface="msgothic" charset="0"/>
              </a:rPr>
              <a:t>pertactin</a:t>
            </a:r>
            <a:r>
              <a:rPr lang="en-GB" altLang="en-US" dirty="0">
                <a:latin typeface="Arial" panose="020B0604020202020204" pitchFamily="34" charset="0"/>
                <a:cs typeface="msgothic" charset="0"/>
              </a:rPr>
              <a:t>-negative strain [5]. This date [10] and several others (e.g. [11]) could be debated, but the general pattern is robust: resistance to drugs occurs more readily than resistance to vaccines.</a:t>
            </a:r>
          </a:p>
        </p:txBody>
      </p:sp>
      <p:sp>
        <p:nvSpPr>
          <p:cNvPr id="2" name="Date Placeholder 1"/>
          <p:cNvSpPr>
            <a:spLocks noGrp="1"/>
          </p:cNvSpPr>
          <p:nvPr>
            <p:ph type="dt" idx="10"/>
          </p:nvPr>
        </p:nvSpPr>
        <p:spPr/>
        <p:txBody>
          <a:bodyPr/>
          <a:lstStyle/>
          <a:p>
            <a:r>
              <a:rPr lang="en-US" smtClean="0"/>
              <a:t>10/31/2018</a:t>
            </a:r>
            <a:endParaRPr lang="en-US"/>
          </a:p>
        </p:txBody>
      </p:sp>
    </p:spTree>
    <p:extLst>
      <p:ext uri="{BB962C8B-B14F-4D97-AF65-F5344CB8AC3E}">
        <p14:creationId xmlns:p14="http://schemas.microsoft.com/office/powerpoint/2010/main" val="2294129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Almberg</a:t>
            </a:r>
            <a:r>
              <a:rPr lang="en-US" dirty="0" smtClean="0"/>
              <a:t>, Emily S., et al. "Parasite invasion following host reintroduction: a case study of Yellowstone's wolves." </a:t>
            </a:r>
            <a:r>
              <a:rPr lang="en-US" i="1" dirty="0" smtClean="0"/>
              <a:t>Philosophical Transactions of the Royal Society of London B: Biological Sciences</a:t>
            </a:r>
            <a:r>
              <a:rPr lang="en-US" dirty="0" smtClean="0"/>
              <a:t> 367.1604 (2012): 2840-2851.</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42</a:t>
            </a:fld>
            <a:endParaRPr lang="en-US"/>
          </a:p>
        </p:txBody>
      </p:sp>
    </p:spTree>
    <p:extLst>
      <p:ext uri="{BB962C8B-B14F-4D97-AF65-F5344CB8AC3E}">
        <p14:creationId xmlns:p14="http://schemas.microsoft.com/office/powerpoint/2010/main" val="349201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Lloyd-Smith, James O., et al. "</a:t>
            </a:r>
            <a:r>
              <a:rPr lang="en-US" dirty="0" err="1" smtClean="0"/>
              <a:t>Superspreading</a:t>
            </a:r>
            <a:r>
              <a:rPr lang="en-US" smtClean="0"/>
              <a:t> and the effect of individual variation on disease emergence." </a:t>
            </a:r>
            <a:r>
              <a:rPr lang="en-US" i="1" smtClean="0"/>
              <a:t>Nature</a:t>
            </a:r>
            <a:r>
              <a:rPr lang="en-US" smtClean="0"/>
              <a:t> 438.7066 (2005): 355.</a:t>
            </a:r>
            <a:endParaRPr lang="en-US"/>
          </a:p>
        </p:txBody>
      </p:sp>
      <p:sp>
        <p:nvSpPr>
          <p:cNvPr id="4" name="Slide Number Placeholder 3"/>
          <p:cNvSpPr>
            <a:spLocks noGrp="1"/>
          </p:cNvSpPr>
          <p:nvPr>
            <p:ph type="sldNum" sz="quarter" idx="10"/>
          </p:nvPr>
        </p:nvSpPr>
        <p:spPr/>
        <p:txBody>
          <a:bodyPr/>
          <a:lstStyle/>
          <a:p>
            <a:fld id="{87152E57-5737-4B02-BBF1-23390F0F0FF8}" type="slidenum">
              <a:rPr lang="en-US" smtClean="0"/>
              <a:t>45</a:t>
            </a:fld>
            <a:endParaRPr lang="en-US"/>
          </a:p>
        </p:txBody>
      </p:sp>
    </p:spTree>
    <p:extLst>
      <p:ext uri="{BB962C8B-B14F-4D97-AF65-F5344CB8AC3E}">
        <p14:creationId xmlns:p14="http://schemas.microsoft.com/office/powerpoint/2010/main" val="183404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for faculty reference</a:t>
            </a:r>
            <a:r>
              <a:rPr lang="en-US" i="1" baseline="0" dirty="0" smtClean="0"/>
              <a:t> only, not to share with students.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a:t>
            </a:fld>
            <a:endParaRPr lang="en-US"/>
          </a:p>
        </p:txBody>
      </p:sp>
    </p:spTree>
    <p:extLst>
      <p:ext uri="{BB962C8B-B14F-4D97-AF65-F5344CB8AC3E}">
        <p14:creationId xmlns:p14="http://schemas.microsoft.com/office/powerpoint/2010/main" val="64326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for faculty reference</a:t>
            </a:r>
            <a:r>
              <a:rPr lang="en-US" i="1" baseline="0" dirty="0" smtClean="0"/>
              <a:t> only, not to share with students.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5</a:t>
            </a:fld>
            <a:endParaRPr lang="en-US"/>
          </a:p>
        </p:txBody>
      </p:sp>
    </p:spTree>
    <p:extLst>
      <p:ext uri="{BB962C8B-B14F-4D97-AF65-F5344CB8AC3E}">
        <p14:creationId xmlns:p14="http://schemas.microsoft.com/office/powerpoint/2010/main" val="95721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You can show this</a:t>
            </a:r>
            <a:r>
              <a:rPr lang="en-US" i="1" baseline="0" dirty="0" smtClean="0"/>
              <a:t> slide to your students before the first time you use Figure of the Day.</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6</a:t>
            </a:fld>
            <a:endParaRPr lang="en-US"/>
          </a:p>
        </p:txBody>
      </p:sp>
    </p:spTree>
    <p:extLst>
      <p:ext uri="{BB962C8B-B14F-4D97-AF65-F5344CB8AC3E}">
        <p14:creationId xmlns:p14="http://schemas.microsoft.com/office/powerpoint/2010/main" val="289813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cannot seem to find my source for this particular version of this famous graph—if you recognize it, please send me an email (aflemingdavies@sandiego.edu) and I will add the citation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10</a:t>
            </a:fld>
            <a:endParaRPr lang="en-US"/>
          </a:p>
        </p:txBody>
      </p:sp>
    </p:spTree>
    <p:extLst>
      <p:ext uri="{BB962C8B-B14F-4D97-AF65-F5344CB8AC3E}">
        <p14:creationId xmlns:p14="http://schemas.microsoft.com/office/powerpoint/2010/main" val="271649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Winer, Rachel L., et al. "Genital human papillomavirus infection: incidence and risk factors in a cohort of female university students." </a:t>
            </a:r>
            <a:r>
              <a:rPr lang="en-US" i="1" dirty="0" smtClean="0"/>
              <a:t>American Journal of Epidemiology</a:t>
            </a:r>
            <a:r>
              <a:rPr lang="en-US" dirty="0" smtClean="0"/>
              <a:t> 157.3 (2003): 218-226.</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15</a:t>
            </a:fld>
            <a:endParaRPr lang="en-US"/>
          </a:p>
        </p:txBody>
      </p:sp>
    </p:spTree>
    <p:extLst>
      <p:ext uri="{BB962C8B-B14F-4D97-AF65-F5344CB8AC3E}">
        <p14:creationId xmlns:p14="http://schemas.microsoft.com/office/powerpoint/2010/main" val="55796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Mackinnon, Margaret J., Sylvain </a:t>
            </a:r>
            <a:r>
              <a:rPr lang="en-US" dirty="0" err="1" smtClean="0"/>
              <a:t>Gandon</a:t>
            </a:r>
            <a:r>
              <a:rPr lang="en-US" dirty="0" smtClean="0"/>
              <a:t>, and Andrew F. Read. "Virulence evolution in response to vaccination: the case of malaria." </a:t>
            </a:r>
            <a:r>
              <a:rPr lang="en-US" i="1" dirty="0" smtClean="0"/>
              <a:t>Vaccine</a:t>
            </a:r>
            <a:r>
              <a:rPr lang="en-US" dirty="0" smtClean="0"/>
              <a:t> 26 (2008): C42-C52.</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17</a:t>
            </a:fld>
            <a:endParaRPr lang="en-US"/>
          </a:p>
        </p:txBody>
      </p:sp>
    </p:spTree>
    <p:extLst>
      <p:ext uri="{BB962C8B-B14F-4D97-AF65-F5344CB8AC3E}">
        <p14:creationId xmlns:p14="http://schemas.microsoft.com/office/powerpoint/2010/main" val="188430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Mackinnon, Margaret J., Sylvain </a:t>
            </a:r>
            <a:r>
              <a:rPr lang="en-US" dirty="0" err="1" smtClean="0"/>
              <a:t>Gandon</a:t>
            </a:r>
            <a:r>
              <a:rPr lang="en-US" dirty="0" smtClean="0"/>
              <a:t>, and Andrew F. Read. "Virulence evolution in response to vaccination: the case of malaria." </a:t>
            </a:r>
            <a:r>
              <a:rPr lang="en-US" i="1" dirty="0" smtClean="0"/>
              <a:t>Vaccine</a:t>
            </a:r>
            <a:r>
              <a:rPr lang="en-US" dirty="0" smtClean="0"/>
              <a:t> 26 (2008): C42-C52.</a:t>
            </a:r>
            <a:endParaRPr lang="en-US" dirty="0"/>
          </a:p>
        </p:txBody>
      </p:sp>
      <p:sp>
        <p:nvSpPr>
          <p:cNvPr id="4" name="Slide Number Placeholder 3"/>
          <p:cNvSpPr>
            <a:spLocks noGrp="1"/>
          </p:cNvSpPr>
          <p:nvPr>
            <p:ph type="sldNum" sz="quarter" idx="10"/>
          </p:nvPr>
        </p:nvSpPr>
        <p:spPr/>
        <p:txBody>
          <a:bodyPr/>
          <a:lstStyle/>
          <a:p>
            <a:fld id="{87152E57-5737-4B02-BBF1-23390F0F0FF8}" type="slidenum">
              <a:rPr lang="en-US" smtClean="0"/>
              <a:t>18</a:t>
            </a:fld>
            <a:endParaRPr lang="en-US"/>
          </a:p>
        </p:txBody>
      </p:sp>
    </p:spTree>
    <p:extLst>
      <p:ext uri="{BB962C8B-B14F-4D97-AF65-F5344CB8AC3E}">
        <p14:creationId xmlns:p14="http://schemas.microsoft.com/office/powerpoint/2010/main" val="288583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BD5E04-8514-48C0-A373-F8ECD034E08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65074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D5E04-8514-48C0-A373-F8ECD034E08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255777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D5E04-8514-48C0-A373-F8ECD034E08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265468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D5E04-8514-48C0-A373-F8ECD034E08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42784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BD5E04-8514-48C0-A373-F8ECD034E08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187102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D5E04-8514-48C0-A373-F8ECD034E08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297031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BD5E04-8514-48C0-A373-F8ECD034E08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246787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BD5E04-8514-48C0-A373-F8ECD034E08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287653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D5E04-8514-48C0-A373-F8ECD034E08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236963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BD5E04-8514-48C0-A373-F8ECD034E08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122487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BD5E04-8514-48C0-A373-F8ECD034E08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24E8D-DD7A-4DAB-9820-D072F9DB8D3F}" type="slidenum">
              <a:rPr lang="en-US" smtClean="0"/>
              <a:t>‹#›</a:t>
            </a:fld>
            <a:endParaRPr lang="en-US"/>
          </a:p>
        </p:txBody>
      </p:sp>
    </p:spTree>
    <p:extLst>
      <p:ext uri="{BB962C8B-B14F-4D97-AF65-F5344CB8AC3E}">
        <p14:creationId xmlns:p14="http://schemas.microsoft.com/office/powerpoint/2010/main" val="280607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D5E04-8514-48C0-A373-F8ECD034E088}" type="datetimeFigureOut">
              <a:rPr lang="en-US" smtClean="0"/>
              <a:t>11/20/2018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4E8D-DD7A-4DAB-9820-D072F9DB8D3F}" type="slidenum">
              <a:rPr lang="en-US" smtClean="0"/>
              <a:t>‹#›</a:t>
            </a:fld>
            <a:endParaRPr lang="en-US"/>
          </a:p>
        </p:txBody>
      </p:sp>
    </p:spTree>
    <p:extLst>
      <p:ext uri="{BB962C8B-B14F-4D97-AF65-F5344CB8AC3E}">
        <p14:creationId xmlns:p14="http://schemas.microsoft.com/office/powerpoint/2010/main" val="255793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arasiteecology.wordpres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818" y="1468581"/>
            <a:ext cx="9207146" cy="1096814"/>
          </a:xfrm>
        </p:spPr>
        <p:txBody>
          <a:bodyPr>
            <a:normAutofit fontScale="90000"/>
          </a:bodyPr>
          <a:lstStyle/>
          <a:p>
            <a:r>
              <a:rPr lang="en-US" dirty="0" smtClean="0">
                <a:cs typeface="Arial" panose="020B0604020202020204" pitchFamily="34" charset="0"/>
              </a:rPr>
              <a:t>Figure of the Day: </a:t>
            </a:r>
            <a:br>
              <a:rPr lang="en-US" dirty="0" smtClean="0">
                <a:cs typeface="Arial" panose="020B0604020202020204" pitchFamily="34" charset="0"/>
              </a:rPr>
            </a:br>
            <a:r>
              <a:rPr lang="en-US" dirty="0" smtClean="0">
                <a:cs typeface="Arial" panose="020B0604020202020204" pitchFamily="34" charset="0"/>
              </a:rPr>
              <a:t>Disease ecology version</a:t>
            </a:r>
            <a:endParaRPr lang="en-US" dirty="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4" t="5947" r="53757" b="7817"/>
          <a:stretch/>
        </p:blipFill>
        <p:spPr>
          <a:xfrm>
            <a:off x="3002201" y="4570403"/>
            <a:ext cx="6449235" cy="1424295"/>
          </a:xfrm>
          <a:prstGeom prst="rect">
            <a:avLst/>
          </a:prstGeom>
        </p:spPr>
      </p:pic>
    </p:spTree>
    <p:extLst>
      <p:ext uri="{BB962C8B-B14F-4D97-AF65-F5344CB8AC3E}">
        <p14:creationId xmlns:p14="http://schemas.microsoft.com/office/powerpoint/2010/main" val="301658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3992" y="365125"/>
            <a:ext cx="8754776" cy="6198204"/>
          </a:xfrm>
        </p:spPr>
      </p:pic>
    </p:spTree>
    <p:extLst>
      <p:ext uri="{BB962C8B-B14F-4D97-AF65-F5344CB8AC3E}">
        <p14:creationId xmlns:p14="http://schemas.microsoft.com/office/powerpoint/2010/main" val="427820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318" y="210111"/>
            <a:ext cx="6707528" cy="6383871"/>
          </a:xfrm>
        </p:spPr>
      </p:pic>
      <p:sp>
        <p:nvSpPr>
          <p:cNvPr id="2" name="Rectangle 1"/>
          <p:cNvSpPr/>
          <p:nvPr/>
        </p:nvSpPr>
        <p:spPr>
          <a:xfrm>
            <a:off x="9350073" y="6224650"/>
            <a:ext cx="2432654" cy="369332"/>
          </a:xfrm>
          <a:prstGeom prst="rect">
            <a:avLst/>
          </a:prstGeom>
        </p:spPr>
        <p:txBody>
          <a:bodyPr wrap="none">
            <a:spAutoFit/>
          </a:bodyPr>
          <a:lstStyle/>
          <a:p>
            <a:r>
              <a:rPr lang="en-US" dirty="0" smtClean="0"/>
              <a:t>https://xkcd.com/1520/</a:t>
            </a:r>
            <a:endParaRPr lang="en-US" dirty="0"/>
          </a:p>
        </p:txBody>
      </p:sp>
    </p:spTree>
    <p:extLst>
      <p:ext uri="{BB962C8B-B14F-4D97-AF65-F5344CB8AC3E}">
        <p14:creationId xmlns:p14="http://schemas.microsoft.com/office/powerpoint/2010/main" val="394975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3419" b="13468"/>
          <a:stretch/>
        </p:blipFill>
        <p:spPr>
          <a:xfrm>
            <a:off x="3236822" y="344128"/>
            <a:ext cx="5942029" cy="6213988"/>
          </a:xfrm>
          <a:prstGeom prst="rect">
            <a:avLst/>
          </a:prstGeom>
        </p:spPr>
      </p:pic>
    </p:spTree>
    <p:extLst>
      <p:ext uri="{BB962C8B-B14F-4D97-AF65-F5344CB8AC3E}">
        <p14:creationId xmlns:p14="http://schemas.microsoft.com/office/powerpoint/2010/main" val="1034646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236822" y="120074"/>
            <a:ext cx="5208677" cy="6553776"/>
          </a:xfrm>
          <a:prstGeom prst="rect">
            <a:avLst/>
          </a:prstGeom>
        </p:spPr>
      </p:pic>
    </p:spTree>
    <p:extLst>
      <p:ext uri="{BB962C8B-B14F-4D97-AF65-F5344CB8AC3E}">
        <p14:creationId xmlns:p14="http://schemas.microsoft.com/office/powerpoint/2010/main" val="2398925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v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46" b="5948"/>
          <a:stretch/>
        </p:blipFill>
        <p:spPr bwMode="auto">
          <a:xfrm>
            <a:off x="507999" y="127722"/>
            <a:ext cx="5673437" cy="3917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45" b="6414"/>
          <a:stretch/>
        </p:blipFill>
        <p:spPr bwMode="auto">
          <a:xfrm>
            <a:off x="6373089" y="243610"/>
            <a:ext cx="5631873" cy="388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1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837" y="127722"/>
            <a:ext cx="5943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ov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45"/>
          <a:stretch/>
        </p:blipFill>
        <p:spPr bwMode="auto">
          <a:xfrm>
            <a:off x="6373089" y="243609"/>
            <a:ext cx="5631873" cy="41513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4273" y="4722383"/>
            <a:ext cx="10954327" cy="1200329"/>
          </a:xfrm>
          <a:prstGeom prst="rect">
            <a:avLst/>
          </a:prstGeom>
        </p:spPr>
        <p:txBody>
          <a:bodyPr wrap="square">
            <a:spAutoFit/>
          </a:bodyPr>
          <a:lstStyle/>
          <a:p>
            <a:r>
              <a:rPr lang="en-US" altLang="en-US" dirty="0" smtClean="0">
                <a:latin typeface="Arial" panose="020B0604020202020204" pitchFamily="34" charset="0"/>
                <a:cs typeface="Arial" panose="020B0604020202020204" pitchFamily="34" charset="0"/>
              </a:rPr>
              <a:t>Cumulative incidence of human papillomavirus (HPV) infection among women sexually active and HPV negative at enrollment (left graph, n = 296) and among women not sexually active at enrollment (right graph, n=94) at University of Washington, 1990–2000. Data from </a:t>
            </a:r>
            <a:r>
              <a:rPr lang="en-US" dirty="0" smtClean="0"/>
              <a:t>Winer et al. 2003</a:t>
            </a:r>
            <a:r>
              <a:rPr lang="en-US" altLang="en-US" dirty="0" smtClean="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60877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84" r="2036" b="9981"/>
          <a:stretch/>
        </p:blipFill>
        <p:spPr>
          <a:xfrm>
            <a:off x="729674" y="1690688"/>
            <a:ext cx="10566400" cy="2336367"/>
          </a:xfrm>
        </p:spPr>
      </p:pic>
      <p:sp>
        <p:nvSpPr>
          <p:cNvPr id="5" name="Content Placeholder 2"/>
          <p:cNvSpPr txBox="1">
            <a:spLocks/>
          </p:cNvSpPr>
          <p:nvPr/>
        </p:nvSpPr>
        <p:spPr>
          <a:xfrm>
            <a:off x="838200" y="4571999"/>
            <a:ext cx="10515600" cy="160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Hint: A + B gives C</a:t>
            </a:r>
            <a:endParaRPr lang="en-US" dirty="0"/>
          </a:p>
        </p:txBody>
      </p:sp>
      <p:sp>
        <p:nvSpPr>
          <p:cNvPr id="3" name="Rectangle 2"/>
          <p:cNvSpPr/>
          <p:nvPr/>
        </p:nvSpPr>
        <p:spPr>
          <a:xfrm>
            <a:off x="3980873" y="1884218"/>
            <a:ext cx="360218" cy="2022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38473" y="1690688"/>
            <a:ext cx="357447" cy="233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813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443" y="1690688"/>
            <a:ext cx="10997535" cy="2595419"/>
          </a:xfrm>
        </p:spPr>
      </p:pic>
      <p:sp>
        <p:nvSpPr>
          <p:cNvPr id="5" name="TextBox 4"/>
          <p:cNvSpPr txBox="1"/>
          <p:nvPr/>
        </p:nvSpPr>
        <p:spPr>
          <a:xfrm>
            <a:off x="8178800" y="5181600"/>
            <a:ext cx="3586480" cy="369332"/>
          </a:xfrm>
          <a:prstGeom prst="rect">
            <a:avLst/>
          </a:prstGeom>
          <a:noFill/>
        </p:spPr>
        <p:txBody>
          <a:bodyPr wrap="square" rtlCol="0">
            <a:spAutoFit/>
          </a:bodyPr>
          <a:lstStyle/>
          <a:p>
            <a:r>
              <a:rPr lang="en-US" dirty="0" smtClean="0"/>
              <a:t>Figure from Mackinnon et al 2008</a:t>
            </a:r>
            <a:endParaRPr lang="en-US" dirty="0"/>
          </a:p>
        </p:txBody>
      </p:sp>
    </p:spTree>
    <p:extLst>
      <p:ext uri="{BB962C8B-B14F-4D97-AF65-F5344CB8AC3E}">
        <p14:creationId xmlns:p14="http://schemas.microsoft.com/office/powerpoint/2010/main" val="2280149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443" y="1690688"/>
            <a:ext cx="10997535" cy="2595419"/>
          </a:xfrm>
        </p:spPr>
      </p:pic>
      <p:sp>
        <p:nvSpPr>
          <p:cNvPr id="5" name="TextBox 4"/>
          <p:cNvSpPr txBox="1"/>
          <p:nvPr/>
        </p:nvSpPr>
        <p:spPr>
          <a:xfrm>
            <a:off x="6902605" y="6370320"/>
            <a:ext cx="5451955" cy="369332"/>
          </a:xfrm>
          <a:prstGeom prst="rect">
            <a:avLst/>
          </a:prstGeom>
          <a:noFill/>
        </p:spPr>
        <p:txBody>
          <a:bodyPr wrap="square" rtlCol="0">
            <a:spAutoFit/>
          </a:bodyPr>
          <a:lstStyle/>
          <a:p>
            <a:r>
              <a:rPr lang="en-US" dirty="0" smtClean="0"/>
              <a:t>Modification of figure from Mackinnon et al 2008</a:t>
            </a:r>
            <a:endParaRPr lang="en-US" dirty="0"/>
          </a:p>
        </p:txBody>
      </p:sp>
      <p:sp>
        <p:nvSpPr>
          <p:cNvPr id="3" name="Rectangle 2"/>
          <p:cNvSpPr/>
          <p:nvPr/>
        </p:nvSpPr>
        <p:spPr>
          <a:xfrm>
            <a:off x="2346036" y="2429164"/>
            <a:ext cx="1330037"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204720" y="2419004"/>
            <a:ext cx="128016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9672" y="4719935"/>
            <a:ext cx="11076248" cy="1569660"/>
          </a:xfrm>
          <a:prstGeom prst="rect">
            <a:avLst/>
          </a:prstGeom>
          <a:noFill/>
        </p:spPr>
        <p:txBody>
          <a:bodyPr wrap="square" rtlCol="0">
            <a:spAutoFit/>
          </a:bodyPr>
          <a:lstStyle/>
          <a:p>
            <a:r>
              <a:rPr lang="en-US" sz="2400" dirty="0" smtClean="0"/>
              <a:t>Intermediate fitness peak in C) would be true even if high virulence strains had high infectivity! </a:t>
            </a:r>
          </a:p>
          <a:p>
            <a:endParaRPr lang="en-US" sz="2400" dirty="0"/>
          </a:p>
          <a:p>
            <a:r>
              <a:rPr lang="en-US" sz="2400" dirty="0" smtClean="0"/>
              <a:t>Cost is from virulence itself (measured here as mortality rate)</a:t>
            </a:r>
            <a:endParaRPr lang="en-US" sz="2400" dirty="0"/>
          </a:p>
        </p:txBody>
      </p:sp>
    </p:spTree>
    <p:extLst>
      <p:ext uri="{BB962C8B-B14F-4D97-AF65-F5344CB8AC3E}">
        <p14:creationId xmlns:p14="http://schemas.microsoft.com/office/powerpoint/2010/main" val="3709342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2.  Average virulence index for each isolate of M. gallisepticum by year of isol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89" b="7184"/>
          <a:stretch/>
        </p:blipFill>
        <p:spPr bwMode="auto">
          <a:xfrm>
            <a:off x="2632364" y="-508000"/>
            <a:ext cx="6724072" cy="683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1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version is a ‘fork’ of the original BIOMAAP resource, with all figures showing data on infectious disease.  </a:t>
            </a:r>
          </a:p>
          <a:p>
            <a:r>
              <a:rPr lang="en-US" dirty="0" smtClean="0"/>
              <a:t>Full citation </a:t>
            </a:r>
            <a:r>
              <a:rPr lang="en-US" dirty="0" smtClean="0"/>
              <a:t>of </a:t>
            </a:r>
            <a:r>
              <a:rPr lang="en-US" dirty="0" smtClean="0"/>
              <a:t>published papers is given in the slide </a:t>
            </a:r>
            <a:r>
              <a:rPr lang="en-US" dirty="0" smtClean="0"/>
              <a:t>notes</a:t>
            </a:r>
          </a:p>
          <a:p>
            <a:r>
              <a:rPr lang="en-US" dirty="0" smtClean="0"/>
              <a:t>Unlike the original version, this does not include detailed notes about graph features to point out, so if you are new to Figure of the Day you might want to check out the original resource first</a:t>
            </a:r>
            <a:endParaRPr lang="en-US" dirty="0"/>
          </a:p>
        </p:txBody>
      </p:sp>
    </p:spTree>
    <p:extLst>
      <p:ext uri="{BB962C8B-B14F-4D97-AF65-F5344CB8AC3E}">
        <p14:creationId xmlns:p14="http://schemas.microsoft.com/office/powerpoint/2010/main" val="255784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2.  Average virulence index for each isolate of M. gallisepticum by year of isol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506" y="-508001"/>
            <a:ext cx="7363930" cy="73639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64072" y="6289964"/>
            <a:ext cx="2549236" cy="369332"/>
          </a:xfrm>
          <a:prstGeom prst="rect">
            <a:avLst/>
          </a:prstGeom>
          <a:noFill/>
        </p:spPr>
        <p:txBody>
          <a:bodyPr wrap="square" rtlCol="0">
            <a:spAutoFit/>
          </a:bodyPr>
          <a:lstStyle/>
          <a:p>
            <a:r>
              <a:rPr lang="en-US" dirty="0" smtClean="0"/>
              <a:t>Hawley et al. 2013</a:t>
            </a:r>
            <a:endParaRPr lang="en-US" dirty="0"/>
          </a:p>
        </p:txBody>
      </p:sp>
    </p:spTree>
    <p:extLst>
      <p:ext uri="{BB962C8B-B14F-4D97-AF65-F5344CB8AC3E}">
        <p14:creationId xmlns:p14="http://schemas.microsoft.com/office/powerpoint/2010/main" val="1269995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447" t="12895"/>
          <a:stretch/>
        </p:blipFill>
        <p:spPr>
          <a:xfrm>
            <a:off x="858982" y="849744"/>
            <a:ext cx="10494818" cy="5740213"/>
          </a:xfrm>
        </p:spPr>
      </p:pic>
    </p:spTree>
    <p:extLst>
      <p:ext uri="{BB962C8B-B14F-4D97-AF65-F5344CB8AC3E}">
        <p14:creationId xmlns:p14="http://schemas.microsoft.com/office/powerpoint/2010/main" val="406128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536" y="0"/>
            <a:ext cx="10983264" cy="6589958"/>
          </a:xfrm>
        </p:spPr>
      </p:pic>
    </p:spTree>
    <p:extLst>
      <p:ext uri="{BB962C8B-B14F-4D97-AF65-F5344CB8AC3E}">
        <p14:creationId xmlns:p14="http://schemas.microsoft.com/office/powerpoint/2010/main" val="2275920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7766" r="34659" b="32511"/>
          <a:stretch/>
        </p:blipFill>
        <p:spPr>
          <a:xfrm>
            <a:off x="1162049" y="411306"/>
            <a:ext cx="7279988" cy="6605831"/>
          </a:xfrm>
          <a:prstGeom prst="rect">
            <a:avLst/>
          </a:prstGeom>
        </p:spPr>
      </p:pic>
    </p:spTree>
    <p:extLst>
      <p:ext uri="{BB962C8B-B14F-4D97-AF65-F5344CB8AC3E}">
        <p14:creationId xmlns:p14="http://schemas.microsoft.com/office/powerpoint/2010/main" val="1380975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992" b="9569"/>
          <a:stretch/>
        </p:blipFill>
        <p:spPr>
          <a:xfrm>
            <a:off x="2854036" y="831561"/>
            <a:ext cx="5200072" cy="5061239"/>
          </a:xfrm>
          <a:prstGeom prst="rect">
            <a:avLst/>
          </a:prstGeom>
        </p:spPr>
      </p:pic>
    </p:spTree>
    <p:extLst>
      <p:ext uri="{BB962C8B-B14F-4D97-AF65-F5344CB8AC3E}">
        <p14:creationId xmlns:p14="http://schemas.microsoft.com/office/powerpoint/2010/main" val="2036428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76763" y="831561"/>
            <a:ext cx="5777345" cy="5596803"/>
          </a:xfrm>
          <a:prstGeom prst="rect">
            <a:avLst/>
          </a:prstGeom>
        </p:spPr>
      </p:pic>
      <p:sp>
        <p:nvSpPr>
          <p:cNvPr id="5" name="TextBox 4"/>
          <p:cNvSpPr txBox="1"/>
          <p:nvPr/>
        </p:nvSpPr>
        <p:spPr>
          <a:xfrm>
            <a:off x="8432179" y="6243698"/>
            <a:ext cx="2921621" cy="369332"/>
          </a:xfrm>
          <a:prstGeom prst="rect">
            <a:avLst/>
          </a:prstGeom>
          <a:noFill/>
        </p:spPr>
        <p:txBody>
          <a:bodyPr wrap="square" rtlCol="0">
            <a:spAutoFit/>
          </a:bodyPr>
          <a:lstStyle/>
          <a:p>
            <a:r>
              <a:rPr lang="en-US" dirty="0" smtClean="0"/>
              <a:t>Figure from Fine et al. 2015</a:t>
            </a:r>
            <a:endParaRPr lang="en-US" dirty="0"/>
          </a:p>
        </p:txBody>
      </p:sp>
    </p:spTree>
    <p:extLst>
      <p:ext uri="{BB962C8B-B14F-4D97-AF65-F5344CB8AC3E}">
        <p14:creationId xmlns:p14="http://schemas.microsoft.com/office/powerpoint/2010/main" val="2472161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245" t="5884" r="7398" b="3879"/>
          <a:stretch/>
        </p:blipFill>
        <p:spPr>
          <a:xfrm>
            <a:off x="932873" y="544945"/>
            <a:ext cx="4156363" cy="587432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860" t="11489" b="7474"/>
          <a:stretch/>
        </p:blipFill>
        <p:spPr>
          <a:xfrm>
            <a:off x="7305964" y="2493817"/>
            <a:ext cx="3895436" cy="2854037"/>
          </a:xfrm>
          <a:prstGeom prst="rect">
            <a:avLst/>
          </a:prstGeom>
        </p:spPr>
      </p:pic>
    </p:spTree>
    <p:extLst>
      <p:ext uri="{BB962C8B-B14F-4D97-AF65-F5344CB8AC3E}">
        <p14:creationId xmlns:p14="http://schemas.microsoft.com/office/powerpoint/2010/main" val="832536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091" y="161924"/>
            <a:ext cx="4869364" cy="650984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437" y="2597211"/>
            <a:ext cx="4274127" cy="35218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5458" y="209466"/>
            <a:ext cx="2901724" cy="1934483"/>
          </a:xfrm>
          <a:prstGeom prst="rect">
            <a:avLst/>
          </a:prstGeom>
        </p:spPr>
      </p:pic>
      <p:sp>
        <p:nvSpPr>
          <p:cNvPr id="7" name="TextBox 6"/>
          <p:cNvSpPr txBox="1"/>
          <p:nvPr/>
        </p:nvSpPr>
        <p:spPr>
          <a:xfrm>
            <a:off x="5449455" y="6302439"/>
            <a:ext cx="3205018" cy="369332"/>
          </a:xfrm>
          <a:prstGeom prst="rect">
            <a:avLst/>
          </a:prstGeom>
          <a:noFill/>
        </p:spPr>
        <p:txBody>
          <a:bodyPr wrap="square" rtlCol="0">
            <a:spAutoFit/>
          </a:bodyPr>
          <a:lstStyle/>
          <a:p>
            <a:r>
              <a:rPr lang="en-US" dirty="0" smtClean="0"/>
              <a:t>Figures from Dwyer et al. 2000</a:t>
            </a:r>
            <a:endParaRPr lang="en-US" dirty="0"/>
          </a:p>
        </p:txBody>
      </p:sp>
    </p:spTree>
    <p:extLst>
      <p:ext uri="{BB962C8B-B14F-4D97-AF65-F5344CB8AC3E}">
        <p14:creationId xmlns:p14="http://schemas.microsoft.com/office/powerpoint/2010/main" val="3105093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the day</a:t>
            </a:r>
            <a:endParaRPr lang="en-US" dirty="0"/>
          </a:p>
        </p:txBody>
      </p:sp>
      <p:sp>
        <p:nvSpPr>
          <p:cNvPr id="3" name="Content Placeholder 2"/>
          <p:cNvSpPr>
            <a:spLocks noGrp="1"/>
          </p:cNvSpPr>
          <p:nvPr>
            <p:ph idx="1"/>
          </p:nvPr>
        </p:nvSpPr>
        <p:spPr>
          <a:xfrm>
            <a:off x="6995160" y="1825625"/>
            <a:ext cx="4358640" cy="4351338"/>
          </a:xfrm>
        </p:spPr>
        <p:txBody>
          <a:bodyPr/>
          <a:lstStyle/>
          <a:p>
            <a:r>
              <a:rPr lang="en-US" dirty="0" smtClean="0"/>
              <a:t>One of these lines is density dependent transmission, and one is frequency dependent transmission</a:t>
            </a:r>
          </a:p>
          <a:p>
            <a:endParaRPr lang="en-US" dirty="0"/>
          </a:p>
          <a:p>
            <a:r>
              <a:rPr lang="en-US" dirty="0" smtClean="0"/>
              <a:t>Which is which, and why?</a:t>
            </a:r>
            <a:endParaRPr lang="en-US" dirty="0"/>
          </a:p>
        </p:txBody>
      </p:sp>
      <p:grpSp>
        <p:nvGrpSpPr>
          <p:cNvPr id="12" name="Group 190"/>
          <p:cNvGrpSpPr/>
          <p:nvPr/>
        </p:nvGrpSpPr>
        <p:grpSpPr>
          <a:xfrm>
            <a:off x="1357147" y="2786347"/>
            <a:ext cx="4836195" cy="3199369"/>
            <a:chOff x="722777" y="2368489"/>
            <a:chExt cx="7132967" cy="4488484"/>
          </a:xfrm>
        </p:grpSpPr>
        <p:cxnSp>
          <p:nvCxnSpPr>
            <p:cNvPr id="13" name="Straight Connector 12"/>
            <p:cNvCxnSpPr/>
            <p:nvPr/>
          </p:nvCxnSpPr>
          <p:spPr>
            <a:xfrm>
              <a:off x="1454944" y="6213770"/>
              <a:ext cx="640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64043" y="2656022"/>
              <a:ext cx="0" cy="357367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19216" y="6295648"/>
              <a:ext cx="5322626" cy="561325"/>
            </a:xfrm>
            <a:prstGeom prst="rect">
              <a:avLst/>
            </a:prstGeom>
            <a:noFill/>
          </p:spPr>
          <p:txBody>
            <a:bodyPr wrap="square" rtlCol="0">
              <a:spAutoFit/>
            </a:bodyPr>
            <a:lstStyle/>
            <a:p>
              <a:pPr algn="ctr"/>
              <a:r>
                <a:rPr lang="en-US" sz="2000" b="1" dirty="0" smtClean="0">
                  <a:latin typeface="Arial" pitchFamily="34" charset="0"/>
                  <a:cs typeface="Arial" pitchFamily="34" charset="0"/>
                </a:rPr>
                <a:t>Host density (N)</a:t>
              </a:r>
              <a:endParaRPr lang="en-US" sz="2000" b="1" dirty="0">
                <a:latin typeface="Arial" pitchFamily="34" charset="0"/>
                <a:cs typeface="Arial" pitchFamily="34" charset="0"/>
              </a:endParaRPr>
            </a:p>
          </p:txBody>
        </p:sp>
        <p:sp>
          <p:nvSpPr>
            <p:cNvPr id="16" name="TextBox 15"/>
            <p:cNvSpPr txBox="1"/>
            <p:nvPr/>
          </p:nvSpPr>
          <p:spPr>
            <a:xfrm rot="16200000">
              <a:off x="-1047938" y="4139204"/>
              <a:ext cx="4131558" cy="590127"/>
            </a:xfrm>
            <a:prstGeom prst="rect">
              <a:avLst/>
            </a:prstGeom>
            <a:noFill/>
          </p:spPr>
          <p:txBody>
            <a:bodyPr wrap="square" rtlCol="0">
              <a:spAutoFit/>
            </a:bodyPr>
            <a:lstStyle/>
            <a:p>
              <a:pPr algn="ctr"/>
              <a:r>
                <a:rPr lang="en-US" sz="2000" b="1" dirty="0" smtClean="0">
                  <a:latin typeface="Arial" pitchFamily="34" charset="0"/>
                  <a:cs typeface="Arial" pitchFamily="34" charset="0"/>
                </a:rPr>
                <a:t>Contact rate (c)</a:t>
              </a:r>
              <a:endParaRPr lang="en-US" sz="2000" b="1" dirty="0">
                <a:latin typeface="Arial" pitchFamily="34" charset="0"/>
                <a:cs typeface="Arial" pitchFamily="34" charset="0"/>
              </a:endParaRPr>
            </a:p>
          </p:txBody>
        </p:sp>
      </p:grpSp>
      <p:cxnSp>
        <p:nvCxnSpPr>
          <p:cNvPr id="17" name="Straight Connector 16"/>
          <p:cNvCxnSpPr/>
          <p:nvPr/>
        </p:nvCxnSpPr>
        <p:spPr>
          <a:xfrm>
            <a:off x="1894968" y="5121180"/>
            <a:ext cx="4297680" cy="2063"/>
          </a:xfrm>
          <a:prstGeom prst="line">
            <a:avLst/>
          </a:prstGeom>
          <a:ln w="92075">
            <a:solidFill>
              <a:srgbClr val="22E65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888022" y="3278691"/>
            <a:ext cx="4335517" cy="2159877"/>
          </a:xfrm>
          <a:prstGeom prst="line">
            <a:avLst/>
          </a:prstGeom>
          <a:ln w="920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903259" y="3604203"/>
            <a:ext cx="4351202" cy="1834365"/>
          </a:xfrm>
          <a:custGeom>
            <a:avLst/>
            <a:gdLst>
              <a:gd name="connsiteX0" fmla="*/ 0 w 6482687"/>
              <a:gd name="connsiteY0" fmla="*/ 3166280 h 3166280"/>
              <a:gd name="connsiteX1" fmla="*/ 545911 w 6482687"/>
              <a:gd name="connsiteY1" fmla="*/ 2306471 h 3166280"/>
              <a:gd name="connsiteX2" fmla="*/ 1201003 w 6482687"/>
              <a:gd name="connsiteY2" fmla="*/ 1624083 h 3166280"/>
              <a:gd name="connsiteX3" fmla="*/ 2210938 w 6482687"/>
              <a:gd name="connsiteY3" fmla="*/ 1064525 h 3166280"/>
              <a:gd name="connsiteX4" fmla="*/ 3875964 w 6482687"/>
              <a:gd name="connsiteY4" fmla="*/ 504967 h 3166280"/>
              <a:gd name="connsiteX5" fmla="*/ 6482687 w 6482687"/>
              <a:gd name="connsiteY5" fmla="*/ 0 h 316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2687" h="3166280">
                <a:moveTo>
                  <a:pt x="0" y="3166280"/>
                </a:moveTo>
                <a:cubicBezTo>
                  <a:pt x="172872" y="2864892"/>
                  <a:pt x="345744" y="2563504"/>
                  <a:pt x="545911" y="2306471"/>
                </a:cubicBezTo>
                <a:cubicBezTo>
                  <a:pt x="746078" y="2049438"/>
                  <a:pt x="923499" y="1831074"/>
                  <a:pt x="1201003" y="1624083"/>
                </a:cubicBezTo>
                <a:cubicBezTo>
                  <a:pt x="1478507" y="1417092"/>
                  <a:pt x="1765111" y="1251044"/>
                  <a:pt x="2210938" y="1064525"/>
                </a:cubicBezTo>
                <a:cubicBezTo>
                  <a:pt x="2656765" y="878006"/>
                  <a:pt x="3164006" y="682388"/>
                  <a:pt x="3875964" y="504967"/>
                </a:cubicBezTo>
                <a:cubicBezTo>
                  <a:pt x="4587922" y="327546"/>
                  <a:pt x="5535304" y="163773"/>
                  <a:pt x="6482687" y="0"/>
                </a:cubicBezTo>
              </a:path>
            </a:pathLst>
          </a:custGeom>
          <a:ln w="92075">
            <a:solidFill>
              <a:srgbClr val="AC75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198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the day</a:t>
            </a:r>
            <a:endParaRPr lang="en-US" dirty="0"/>
          </a:p>
        </p:txBody>
      </p:sp>
      <p:grpSp>
        <p:nvGrpSpPr>
          <p:cNvPr id="4" name="Group 190"/>
          <p:cNvGrpSpPr/>
          <p:nvPr/>
        </p:nvGrpSpPr>
        <p:grpSpPr>
          <a:xfrm>
            <a:off x="1357147" y="2786347"/>
            <a:ext cx="4836195" cy="3199369"/>
            <a:chOff x="722777" y="2368489"/>
            <a:chExt cx="7132967" cy="4488484"/>
          </a:xfrm>
        </p:grpSpPr>
        <p:cxnSp>
          <p:nvCxnSpPr>
            <p:cNvPr id="5" name="Straight Connector 4"/>
            <p:cNvCxnSpPr/>
            <p:nvPr/>
          </p:nvCxnSpPr>
          <p:spPr>
            <a:xfrm>
              <a:off x="1454944" y="6213770"/>
              <a:ext cx="640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464043" y="2656022"/>
              <a:ext cx="0" cy="357367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19216" y="6295648"/>
              <a:ext cx="5322626" cy="561325"/>
            </a:xfrm>
            <a:prstGeom prst="rect">
              <a:avLst/>
            </a:prstGeom>
            <a:noFill/>
          </p:spPr>
          <p:txBody>
            <a:bodyPr wrap="square" rtlCol="0">
              <a:spAutoFit/>
            </a:bodyPr>
            <a:lstStyle/>
            <a:p>
              <a:pPr algn="ctr"/>
              <a:r>
                <a:rPr lang="en-US" sz="2000" b="1" dirty="0" smtClean="0">
                  <a:latin typeface="Arial" pitchFamily="34" charset="0"/>
                  <a:cs typeface="Arial" pitchFamily="34" charset="0"/>
                </a:rPr>
                <a:t>Host density (N)</a:t>
              </a:r>
              <a:endParaRPr lang="en-US" sz="2000" b="1" dirty="0">
                <a:latin typeface="Arial" pitchFamily="34" charset="0"/>
                <a:cs typeface="Arial" pitchFamily="34" charset="0"/>
              </a:endParaRPr>
            </a:p>
          </p:txBody>
        </p:sp>
        <p:sp>
          <p:nvSpPr>
            <p:cNvPr id="8" name="TextBox 7"/>
            <p:cNvSpPr txBox="1"/>
            <p:nvPr/>
          </p:nvSpPr>
          <p:spPr>
            <a:xfrm rot="16200000">
              <a:off x="-1047938" y="4139204"/>
              <a:ext cx="4131558" cy="590127"/>
            </a:xfrm>
            <a:prstGeom prst="rect">
              <a:avLst/>
            </a:prstGeom>
            <a:noFill/>
          </p:spPr>
          <p:txBody>
            <a:bodyPr wrap="square" rtlCol="0">
              <a:spAutoFit/>
            </a:bodyPr>
            <a:lstStyle/>
            <a:p>
              <a:pPr algn="ctr"/>
              <a:r>
                <a:rPr lang="en-US" sz="2000" b="1" dirty="0" smtClean="0">
                  <a:latin typeface="Arial" pitchFamily="34" charset="0"/>
                  <a:cs typeface="Arial" pitchFamily="34" charset="0"/>
                </a:rPr>
                <a:t>Contact rate (c)</a:t>
              </a:r>
              <a:endParaRPr lang="en-US" sz="2000" b="1" dirty="0">
                <a:latin typeface="Arial" pitchFamily="34" charset="0"/>
                <a:cs typeface="Arial" pitchFamily="34" charset="0"/>
              </a:endParaRPr>
            </a:p>
          </p:txBody>
        </p:sp>
      </p:grpSp>
      <p:cxnSp>
        <p:nvCxnSpPr>
          <p:cNvPr id="9" name="Straight Connector 8"/>
          <p:cNvCxnSpPr/>
          <p:nvPr/>
        </p:nvCxnSpPr>
        <p:spPr>
          <a:xfrm>
            <a:off x="1894968" y="5121180"/>
            <a:ext cx="4297680" cy="2063"/>
          </a:xfrm>
          <a:prstGeom prst="line">
            <a:avLst/>
          </a:prstGeom>
          <a:ln w="92075">
            <a:solidFill>
              <a:srgbClr val="22E65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88022" y="3278691"/>
            <a:ext cx="4335517" cy="2159877"/>
          </a:xfrm>
          <a:prstGeom prst="line">
            <a:avLst/>
          </a:prstGeom>
          <a:ln w="920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903259" y="3604203"/>
            <a:ext cx="4351202" cy="1834365"/>
          </a:xfrm>
          <a:custGeom>
            <a:avLst/>
            <a:gdLst>
              <a:gd name="connsiteX0" fmla="*/ 0 w 6482687"/>
              <a:gd name="connsiteY0" fmla="*/ 3166280 h 3166280"/>
              <a:gd name="connsiteX1" fmla="*/ 545911 w 6482687"/>
              <a:gd name="connsiteY1" fmla="*/ 2306471 h 3166280"/>
              <a:gd name="connsiteX2" fmla="*/ 1201003 w 6482687"/>
              <a:gd name="connsiteY2" fmla="*/ 1624083 h 3166280"/>
              <a:gd name="connsiteX3" fmla="*/ 2210938 w 6482687"/>
              <a:gd name="connsiteY3" fmla="*/ 1064525 h 3166280"/>
              <a:gd name="connsiteX4" fmla="*/ 3875964 w 6482687"/>
              <a:gd name="connsiteY4" fmla="*/ 504967 h 3166280"/>
              <a:gd name="connsiteX5" fmla="*/ 6482687 w 6482687"/>
              <a:gd name="connsiteY5" fmla="*/ 0 h 316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2687" h="3166280">
                <a:moveTo>
                  <a:pt x="0" y="3166280"/>
                </a:moveTo>
                <a:cubicBezTo>
                  <a:pt x="172872" y="2864892"/>
                  <a:pt x="345744" y="2563504"/>
                  <a:pt x="545911" y="2306471"/>
                </a:cubicBezTo>
                <a:cubicBezTo>
                  <a:pt x="746078" y="2049438"/>
                  <a:pt x="923499" y="1831074"/>
                  <a:pt x="1201003" y="1624083"/>
                </a:cubicBezTo>
                <a:cubicBezTo>
                  <a:pt x="1478507" y="1417092"/>
                  <a:pt x="1765111" y="1251044"/>
                  <a:pt x="2210938" y="1064525"/>
                </a:cubicBezTo>
                <a:cubicBezTo>
                  <a:pt x="2656765" y="878006"/>
                  <a:pt x="3164006" y="682388"/>
                  <a:pt x="3875964" y="504967"/>
                </a:cubicBezTo>
                <a:cubicBezTo>
                  <a:pt x="4587922" y="327546"/>
                  <a:pt x="5535304" y="163773"/>
                  <a:pt x="6482687" y="0"/>
                </a:cubicBezTo>
              </a:path>
            </a:pathLst>
          </a:custGeom>
          <a:ln w="92075">
            <a:solidFill>
              <a:srgbClr val="AC75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269698" y="3375669"/>
            <a:ext cx="3772434" cy="523220"/>
          </a:xfrm>
          <a:prstGeom prst="rect">
            <a:avLst/>
          </a:prstGeom>
          <a:noFill/>
        </p:spPr>
        <p:txBody>
          <a:bodyPr wrap="square" rtlCol="0">
            <a:spAutoFit/>
          </a:bodyPr>
          <a:lstStyle/>
          <a:p>
            <a:r>
              <a:rPr lang="en-US" sz="2800" b="1" dirty="0" smtClean="0">
                <a:solidFill>
                  <a:srgbClr val="AC75D5"/>
                </a:solidFill>
              </a:rPr>
              <a:t>Nonlinear</a:t>
            </a:r>
            <a:endParaRPr lang="en-US" sz="2800" b="1" dirty="0">
              <a:solidFill>
                <a:srgbClr val="AC75D5"/>
              </a:solidFill>
            </a:endParaRPr>
          </a:p>
        </p:txBody>
      </p:sp>
      <p:sp>
        <p:nvSpPr>
          <p:cNvPr id="15" name="TextBox 14"/>
          <p:cNvSpPr txBox="1"/>
          <p:nvPr/>
        </p:nvSpPr>
        <p:spPr>
          <a:xfrm>
            <a:off x="6223539" y="2928405"/>
            <a:ext cx="3772434" cy="523220"/>
          </a:xfrm>
          <a:prstGeom prst="rect">
            <a:avLst/>
          </a:prstGeom>
          <a:noFill/>
        </p:spPr>
        <p:txBody>
          <a:bodyPr wrap="square" rtlCol="0">
            <a:spAutoFit/>
          </a:bodyPr>
          <a:lstStyle/>
          <a:p>
            <a:r>
              <a:rPr lang="en-US" sz="2800" b="1" dirty="0" smtClean="0">
                <a:solidFill>
                  <a:srgbClr val="548235"/>
                </a:solidFill>
              </a:rPr>
              <a:t>Density dependence</a:t>
            </a:r>
            <a:endParaRPr lang="en-US" sz="2800" b="1" dirty="0">
              <a:solidFill>
                <a:srgbClr val="548235"/>
              </a:solidFill>
            </a:endParaRPr>
          </a:p>
        </p:txBody>
      </p:sp>
      <p:sp>
        <p:nvSpPr>
          <p:cNvPr id="16" name="TextBox 15"/>
          <p:cNvSpPr txBox="1"/>
          <p:nvPr/>
        </p:nvSpPr>
        <p:spPr>
          <a:xfrm>
            <a:off x="6316333" y="4821281"/>
            <a:ext cx="3772434" cy="523220"/>
          </a:xfrm>
          <a:prstGeom prst="rect">
            <a:avLst/>
          </a:prstGeom>
          <a:noFill/>
        </p:spPr>
        <p:txBody>
          <a:bodyPr wrap="square" rtlCol="0">
            <a:spAutoFit/>
          </a:bodyPr>
          <a:lstStyle/>
          <a:p>
            <a:r>
              <a:rPr lang="en-US" sz="2800" b="1" dirty="0" smtClean="0">
                <a:solidFill>
                  <a:srgbClr val="22E651"/>
                </a:solidFill>
              </a:rPr>
              <a:t>Frequency dependence</a:t>
            </a:r>
            <a:endParaRPr lang="en-US" sz="2800" b="1" dirty="0">
              <a:solidFill>
                <a:srgbClr val="22E651"/>
              </a:solidFill>
            </a:endParaRPr>
          </a:p>
        </p:txBody>
      </p:sp>
      <p:sp>
        <p:nvSpPr>
          <p:cNvPr id="17" name="TextBox 16"/>
          <p:cNvSpPr txBox="1"/>
          <p:nvPr/>
        </p:nvSpPr>
        <p:spPr>
          <a:xfrm>
            <a:off x="6612672" y="5985716"/>
            <a:ext cx="4873083" cy="923330"/>
          </a:xfrm>
          <a:prstGeom prst="rect">
            <a:avLst/>
          </a:prstGeom>
          <a:noFill/>
        </p:spPr>
        <p:txBody>
          <a:bodyPr wrap="square" rtlCol="0">
            <a:spAutoFit/>
          </a:bodyPr>
          <a:lstStyle/>
          <a:p>
            <a:r>
              <a:rPr lang="en-US" dirty="0" smtClean="0"/>
              <a:t>Figure from </a:t>
            </a:r>
            <a:r>
              <a:rPr lang="en-US" i="1" dirty="0" smtClean="0">
                <a:effectLst/>
              </a:rPr>
              <a:t>https://parasiteecology.wordpress.com/</a:t>
            </a:r>
            <a:endParaRPr lang="en-US" dirty="0" smtClean="0">
              <a:effectLst/>
              <a:hlinkClick r:id="rId2"/>
            </a:endParaRPr>
          </a:p>
          <a:p>
            <a:endParaRPr lang="en-US" dirty="0"/>
          </a:p>
        </p:txBody>
      </p:sp>
    </p:spTree>
    <p:extLst>
      <p:ext uri="{BB962C8B-B14F-4D97-AF65-F5344CB8AC3E}">
        <p14:creationId xmlns:p14="http://schemas.microsoft.com/office/powerpoint/2010/main" val="36975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notes</a:t>
            </a:r>
            <a:endParaRPr lang="en-US" dirty="0"/>
          </a:p>
        </p:txBody>
      </p:sp>
      <p:sp>
        <p:nvSpPr>
          <p:cNvPr id="3" name="Content Placeholder 2"/>
          <p:cNvSpPr>
            <a:spLocks noGrp="1"/>
          </p:cNvSpPr>
          <p:nvPr>
            <p:ph idx="1"/>
          </p:nvPr>
        </p:nvSpPr>
        <p:spPr/>
        <p:txBody>
          <a:bodyPr>
            <a:normAutofit fontScale="92500"/>
          </a:bodyPr>
          <a:lstStyle/>
          <a:p>
            <a:r>
              <a:rPr lang="en-US" dirty="0" smtClean="0"/>
              <a:t>Each figure is presented as a pair of slides, the first with all axis labels and legends removed, and the second as the original figure </a:t>
            </a:r>
          </a:p>
          <a:p>
            <a:endParaRPr lang="en-US" dirty="0" smtClean="0"/>
          </a:p>
          <a:p>
            <a:r>
              <a:rPr lang="en-US" dirty="0" smtClean="0"/>
              <a:t>Students are asked to make observations about the unlabeled version and guess what pattern is represented.  Give students a few minutes to discuss in groups or partners, then call on groups to share with the class.</a:t>
            </a:r>
          </a:p>
          <a:p>
            <a:endParaRPr lang="en-US" dirty="0" smtClean="0"/>
          </a:p>
          <a:p>
            <a:r>
              <a:rPr lang="en-US" dirty="0" smtClean="0"/>
              <a:t>The figures in this presentation are very roughly ordered by difficulty or complexity, although this will of course vary with student backgrounds.  This exercise works well as a ‘warm up’ at the beginning of each class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smtClean="0"/>
              <a:t>www.biomaap.org</a:t>
            </a:r>
            <a:endParaRPr lang="en-US" sz="2800" b="1" dirty="0"/>
          </a:p>
        </p:txBody>
      </p:sp>
    </p:spTree>
    <p:extLst>
      <p:ext uri="{BB962C8B-B14F-4D97-AF65-F5344CB8AC3E}">
        <p14:creationId xmlns:p14="http://schemas.microsoft.com/office/powerpoint/2010/main" val="728335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900" b="7004"/>
          <a:stretch/>
        </p:blipFill>
        <p:spPr>
          <a:xfrm>
            <a:off x="1260908" y="193096"/>
            <a:ext cx="10092891" cy="6198079"/>
          </a:xfrm>
          <a:prstGeom prst="rect">
            <a:avLst/>
          </a:prstGeom>
        </p:spPr>
      </p:pic>
      <p:sp>
        <p:nvSpPr>
          <p:cNvPr id="6" name="Rectangle 5"/>
          <p:cNvSpPr/>
          <p:nvPr/>
        </p:nvSpPr>
        <p:spPr>
          <a:xfrm>
            <a:off x="5332396" y="644893"/>
            <a:ext cx="1395663" cy="741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011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40844" y="193096"/>
            <a:ext cx="10612956" cy="6664904"/>
          </a:xfrm>
          <a:prstGeom prst="rect">
            <a:avLst/>
          </a:prstGeom>
        </p:spPr>
      </p:pic>
      <p:sp>
        <p:nvSpPr>
          <p:cNvPr id="5" name="TextBox 4"/>
          <p:cNvSpPr txBox="1"/>
          <p:nvPr/>
        </p:nvSpPr>
        <p:spPr>
          <a:xfrm>
            <a:off x="8649903" y="6334780"/>
            <a:ext cx="3542097" cy="523220"/>
          </a:xfrm>
          <a:prstGeom prst="rect">
            <a:avLst/>
          </a:prstGeom>
          <a:noFill/>
        </p:spPr>
        <p:txBody>
          <a:bodyPr wrap="square" rtlCol="0">
            <a:spAutoFit/>
          </a:bodyPr>
          <a:lstStyle/>
          <a:p>
            <a:r>
              <a:rPr lang="en-US" sz="1400" dirty="0"/>
              <a:t>Figure from CDC, https://www.cdc.gov/lyme/stats/graphs.html</a:t>
            </a:r>
          </a:p>
        </p:txBody>
      </p:sp>
    </p:spTree>
    <p:extLst>
      <p:ext uri="{BB962C8B-B14F-4D97-AF65-F5344CB8AC3E}">
        <p14:creationId xmlns:p14="http://schemas.microsoft.com/office/powerpoint/2010/main" val="2678880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111" r="14587" b="4618"/>
          <a:stretch/>
        </p:blipFill>
        <p:spPr>
          <a:xfrm>
            <a:off x="1413164" y="184727"/>
            <a:ext cx="8534400" cy="6022109"/>
          </a:xfrm>
        </p:spPr>
      </p:pic>
      <p:sp>
        <p:nvSpPr>
          <p:cNvPr id="7" name="Rectangle 6"/>
          <p:cNvSpPr/>
          <p:nvPr/>
        </p:nvSpPr>
        <p:spPr>
          <a:xfrm>
            <a:off x="2336800" y="1274618"/>
            <a:ext cx="2290618" cy="62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80960" y="646545"/>
            <a:ext cx="1833418" cy="62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86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899" r="9127"/>
          <a:stretch/>
        </p:blipFill>
        <p:spPr>
          <a:xfrm>
            <a:off x="916029" y="184727"/>
            <a:ext cx="9676061" cy="6313688"/>
          </a:xfrm>
        </p:spPr>
      </p:pic>
      <p:sp>
        <p:nvSpPr>
          <p:cNvPr id="5" name="TextBox 4"/>
          <p:cNvSpPr txBox="1"/>
          <p:nvPr/>
        </p:nvSpPr>
        <p:spPr>
          <a:xfrm>
            <a:off x="7804727" y="6313749"/>
            <a:ext cx="4257964" cy="369332"/>
          </a:xfrm>
          <a:prstGeom prst="rect">
            <a:avLst/>
          </a:prstGeom>
          <a:noFill/>
        </p:spPr>
        <p:txBody>
          <a:bodyPr wrap="square" rtlCol="0">
            <a:spAutoFit/>
          </a:bodyPr>
          <a:lstStyle/>
          <a:p>
            <a:r>
              <a:rPr lang="en-US" dirty="0" smtClean="0"/>
              <a:t>Figure from CDC, </a:t>
            </a:r>
            <a:r>
              <a:rPr lang="en-US" i="1" dirty="0" err="1" smtClean="0"/>
              <a:t>Zika</a:t>
            </a:r>
            <a:r>
              <a:rPr lang="en-US" i="1" dirty="0" smtClean="0"/>
              <a:t> Situation Report 2016</a:t>
            </a:r>
            <a:endParaRPr lang="en-US" i="1" dirty="0"/>
          </a:p>
        </p:txBody>
      </p:sp>
    </p:spTree>
    <p:extLst>
      <p:ext uri="{BB962C8B-B14F-4D97-AF65-F5344CB8AC3E}">
        <p14:creationId xmlns:p14="http://schemas.microsoft.com/office/powerpoint/2010/main" val="2282904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4403" b="10824"/>
          <a:stretch/>
        </p:blipFill>
        <p:spPr>
          <a:xfrm>
            <a:off x="838200" y="1422400"/>
            <a:ext cx="10393218" cy="4507345"/>
          </a:xfrm>
        </p:spPr>
      </p:pic>
      <p:sp>
        <p:nvSpPr>
          <p:cNvPr id="5" name="Rectangle 4"/>
          <p:cNvSpPr/>
          <p:nvPr/>
        </p:nvSpPr>
        <p:spPr>
          <a:xfrm>
            <a:off x="838200" y="3454399"/>
            <a:ext cx="10393218" cy="41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804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554182"/>
            <a:ext cx="10393218" cy="6028066"/>
          </a:xfrm>
        </p:spPr>
      </p:pic>
    </p:spTree>
    <p:extLst>
      <p:ext uri="{BB962C8B-B14F-4D97-AF65-F5344CB8AC3E}">
        <p14:creationId xmlns:p14="http://schemas.microsoft.com/office/powerpoint/2010/main" val="548174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10037"/>
          <a:stretch/>
        </p:blipFill>
        <p:spPr>
          <a:xfrm>
            <a:off x="299720" y="760288"/>
            <a:ext cx="9484360" cy="5994972"/>
          </a:xfrm>
          <a:prstGeom prst="rect">
            <a:avLst/>
          </a:prstGeom>
        </p:spPr>
      </p:pic>
    </p:spTree>
    <p:extLst>
      <p:ext uri="{BB962C8B-B14F-4D97-AF65-F5344CB8AC3E}">
        <p14:creationId xmlns:p14="http://schemas.microsoft.com/office/powerpoint/2010/main" val="3407768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9720" y="91439"/>
            <a:ext cx="9484360" cy="6663821"/>
          </a:xfrm>
          <a:prstGeom prst="rect">
            <a:avLst/>
          </a:prstGeom>
        </p:spPr>
      </p:pic>
      <p:sp>
        <p:nvSpPr>
          <p:cNvPr id="5" name="Rectangle 4"/>
          <p:cNvSpPr/>
          <p:nvPr/>
        </p:nvSpPr>
        <p:spPr>
          <a:xfrm>
            <a:off x="6421120" y="6176397"/>
            <a:ext cx="6096000" cy="523220"/>
          </a:xfrm>
          <a:prstGeom prst="rect">
            <a:avLst/>
          </a:prstGeom>
        </p:spPr>
        <p:txBody>
          <a:bodyPr>
            <a:spAutoFit/>
          </a:bodyPr>
          <a:lstStyle/>
          <a:p>
            <a:r>
              <a:rPr lang="en-US" sz="1400" dirty="0"/>
              <a:t>http://www.informationisbeautiful.net/2015/information-is-beautiful-awards-winners-2015/</a:t>
            </a:r>
          </a:p>
        </p:txBody>
      </p:sp>
    </p:spTree>
    <p:extLst>
      <p:ext uri="{BB962C8B-B14F-4D97-AF65-F5344CB8AC3E}">
        <p14:creationId xmlns:p14="http://schemas.microsoft.com/office/powerpoint/2010/main" val="1883665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654" t="29345" r="3782" b="11745"/>
          <a:stretch/>
        </p:blipFill>
        <p:spPr>
          <a:xfrm>
            <a:off x="1295399" y="1115878"/>
            <a:ext cx="9909875" cy="4541004"/>
          </a:xfr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3319" t="30427" r="75756" b="55499"/>
          <a:stretch/>
        </p:blipFill>
        <p:spPr>
          <a:xfrm>
            <a:off x="7997119" y="1797803"/>
            <a:ext cx="1208868" cy="1084882"/>
          </a:xfrm>
          <a:prstGeom prst="rect">
            <a:avLst/>
          </a:prstGeom>
        </p:spPr>
      </p:pic>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3319" t="30427" r="75756" b="55499"/>
          <a:stretch/>
        </p:blipFill>
        <p:spPr>
          <a:xfrm>
            <a:off x="7470183" y="1797803"/>
            <a:ext cx="1208868" cy="1084882"/>
          </a:xfrm>
          <a:prstGeom prst="rect">
            <a:avLst/>
          </a:prstGeom>
        </p:spPr>
      </p:pic>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3179" t="29062" r="75804" b="55499"/>
          <a:stretch/>
        </p:blipFill>
        <p:spPr>
          <a:xfrm>
            <a:off x="9252488" y="1097280"/>
            <a:ext cx="1219085" cy="1190092"/>
          </a:xfrm>
          <a:prstGeom prst="rect">
            <a:avLst/>
          </a:prstGeom>
        </p:spPr>
      </p:pic>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4108" t="29706" r="75756" b="57427"/>
          <a:stretch/>
        </p:blipFill>
        <p:spPr>
          <a:xfrm>
            <a:off x="4417017" y="1139786"/>
            <a:ext cx="1121690" cy="991892"/>
          </a:xfrm>
          <a:prstGeom prst="rect">
            <a:avLst/>
          </a:prstGeom>
        </p:spPr>
      </p:pic>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4248" t="29374" r="75756" b="59035"/>
          <a:stretch/>
        </p:blipFill>
        <p:spPr>
          <a:xfrm>
            <a:off x="3930220" y="1112874"/>
            <a:ext cx="1106186" cy="893496"/>
          </a:xfrm>
          <a:prstGeom prst="rect">
            <a:avLst/>
          </a:prstGeom>
        </p:spPr>
      </p:pic>
    </p:spTree>
    <p:extLst>
      <p:ext uri="{BB962C8B-B14F-4D97-AF65-F5344CB8AC3E}">
        <p14:creationId xmlns:p14="http://schemas.microsoft.com/office/powerpoint/2010/main" val="2715942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9605"/>
          <a:stretch/>
        </p:blipFill>
        <p:spPr>
          <a:xfrm>
            <a:off x="559231" y="365125"/>
            <a:ext cx="11064498" cy="6197067"/>
          </a:xfrm>
        </p:spPr>
      </p:pic>
      <p:sp>
        <p:nvSpPr>
          <p:cNvPr id="3" name="TextBox 2"/>
          <p:cNvSpPr txBox="1"/>
          <p:nvPr/>
        </p:nvSpPr>
        <p:spPr>
          <a:xfrm flipH="1">
            <a:off x="8498344" y="6488668"/>
            <a:ext cx="5228808" cy="369332"/>
          </a:xfrm>
          <a:prstGeom prst="rect">
            <a:avLst/>
          </a:prstGeom>
          <a:noFill/>
        </p:spPr>
        <p:txBody>
          <a:bodyPr wrap="square" rtlCol="0">
            <a:spAutoFit/>
          </a:bodyPr>
          <a:lstStyle/>
          <a:p>
            <a:r>
              <a:rPr lang="en-US" dirty="0" smtClean="0"/>
              <a:t>Figure from Cooper and </a:t>
            </a:r>
            <a:r>
              <a:rPr lang="en-US" dirty="0" err="1" smtClean="0"/>
              <a:t>Shlaes</a:t>
            </a:r>
            <a:r>
              <a:rPr lang="en-US" dirty="0"/>
              <a:t> </a:t>
            </a:r>
            <a:r>
              <a:rPr lang="en-US" dirty="0" smtClean="0"/>
              <a:t>2011 </a:t>
            </a:r>
            <a:endParaRPr lang="en-US" dirty="0"/>
          </a:p>
        </p:txBody>
      </p:sp>
    </p:spTree>
    <p:extLst>
      <p:ext uri="{BB962C8B-B14F-4D97-AF65-F5344CB8AC3E}">
        <p14:creationId xmlns:p14="http://schemas.microsoft.com/office/powerpoint/2010/main" val="59928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74"/>
            <a:ext cx="10515600" cy="1325563"/>
          </a:xfrm>
        </p:spPr>
        <p:txBody>
          <a:bodyPr>
            <a:normAutofit/>
          </a:bodyPr>
          <a:lstStyle/>
          <a:p>
            <a:r>
              <a:rPr lang="en-US" sz="4000" dirty="0" smtClean="0"/>
              <a:t>Faculty Notes: Other tips for student engagement</a:t>
            </a:r>
            <a:endParaRPr lang="en-US" sz="4000" dirty="0"/>
          </a:p>
        </p:txBody>
      </p:sp>
      <p:sp>
        <p:nvSpPr>
          <p:cNvPr id="3" name="Content Placeholder 2"/>
          <p:cNvSpPr>
            <a:spLocks noGrp="1"/>
          </p:cNvSpPr>
          <p:nvPr>
            <p:ph idx="1"/>
          </p:nvPr>
        </p:nvSpPr>
        <p:spPr>
          <a:xfrm>
            <a:off x="838200" y="1102290"/>
            <a:ext cx="10836058" cy="5086476"/>
          </a:xfrm>
        </p:spPr>
        <p:txBody>
          <a:bodyPr>
            <a:normAutofit/>
          </a:bodyPr>
          <a:lstStyle/>
          <a:p>
            <a:r>
              <a:rPr lang="en-US" dirty="0" smtClean="0"/>
              <a:t>Try to respond positively (or neutrally) to each student suggestion or guess, pulling out key observations and asking for their reasoning even if the guess is ‘wrong.’  This should NOT be a game of hot/cold (“Is it precipitation? “ “No” “Is it temperature?” “No” is not how this should go).  See the Instruction Guide for more on this</a:t>
            </a:r>
          </a:p>
          <a:p>
            <a:endParaRPr lang="en-US" dirty="0" smtClean="0"/>
          </a:p>
          <a:p>
            <a:r>
              <a:rPr lang="en-US" dirty="0" smtClean="0"/>
              <a:t>You can give hints, but don’t tell students the answer until discussion has petered out. Even if the first response has correctly guessed the figure, don’t stop!  Continue to take further guesses and observations (“Did anyone come up with a different guess?”).  This helps the students enjoy the process of figuring out the puzzle rather than focusing on ‘the right answer’</a:t>
            </a:r>
          </a:p>
        </p:txBody>
      </p:sp>
    </p:spTree>
    <p:extLst>
      <p:ext uri="{BB962C8B-B14F-4D97-AF65-F5344CB8AC3E}">
        <p14:creationId xmlns:p14="http://schemas.microsoft.com/office/powerpoint/2010/main" val="3480910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99" y="148281"/>
            <a:ext cx="11800630" cy="65077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flipV="1">
            <a:off x="5535827" y="0"/>
            <a:ext cx="1408670" cy="40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97465" y="1433159"/>
            <a:ext cx="1408670" cy="215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06963" y="3779962"/>
            <a:ext cx="1408670" cy="161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622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4655" y="66298"/>
            <a:ext cx="11961089" cy="185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2600" dirty="0">
                <a:latin typeface="+mj-lt"/>
              </a:rPr>
              <a:t>Time to first detection of human pathogens resistant to </a:t>
            </a:r>
            <a:r>
              <a:rPr lang="en-GB" altLang="en-US" sz="2600" dirty="0" smtClean="0">
                <a:latin typeface="+mj-lt"/>
              </a:rPr>
              <a:t>vaccines and </a:t>
            </a:r>
            <a:r>
              <a:rPr lang="en-GB" altLang="en-US" sz="2600" dirty="0">
                <a:latin typeface="+mj-lt"/>
              </a:rPr>
              <a:t>antimicrobial </a:t>
            </a:r>
            <a:r>
              <a:rPr lang="en-GB" altLang="en-US" sz="2600" dirty="0" smtClean="0">
                <a:latin typeface="+mj-lt"/>
              </a:rPr>
              <a:t>drugs </a:t>
            </a:r>
            <a:endParaRPr lang="en-GB" altLang="en-US" sz="2600" dirty="0">
              <a:latin typeface="+mj-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76" y="550718"/>
            <a:ext cx="10981258" cy="60559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8273348" y="6447344"/>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latin typeface="Arial" panose="020B0604020202020204" pitchFamily="34" charset="0"/>
              </a:rPr>
              <a:t>David A. Kennedy, and Andrew F. Read Proc. R. Soc. B 2017;284:20162562</a:t>
            </a:r>
          </a:p>
        </p:txBody>
      </p:sp>
      <p:sp>
        <p:nvSpPr>
          <p:cNvPr id="3077" name="Text Box 5"/>
          <p:cNvSpPr txBox="1">
            <a:spLocks noChangeArrowheads="1"/>
          </p:cNvSpPr>
          <p:nvPr/>
        </p:nvSpPr>
        <p:spPr bwMode="auto">
          <a:xfrm>
            <a:off x="11065218" y="6209520"/>
            <a:ext cx="1126782" cy="87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dirty="0">
                <a:latin typeface="Arial" panose="020B0604020202020204" pitchFamily="34" charset="0"/>
              </a:rPr>
              <a:t>© 2017 The Authors.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499" y="5699960"/>
            <a:ext cx="812245" cy="371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21120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0394" b="8488"/>
          <a:stretch/>
        </p:blipFill>
        <p:spPr>
          <a:xfrm>
            <a:off x="3125972" y="84852"/>
            <a:ext cx="5316722" cy="6028869"/>
          </a:xfrm>
          <a:prstGeom prst="rect">
            <a:avLst/>
          </a:prstGeom>
        </p:spPr>
      </p:pic>
    </p:spTree>
    <p:extLst>
      <p:ext uri="{BB962C8B-B14F-4D97-AF65-F5344CB8AC3E}">
        <p14:creationId xmlns:p14="http://schemas.microsoft.com/office/powerpoint/2010/main" val="1127384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09284" y="84852"/>
            <a:ext cx="5933410" cy="6588074"/>
          </a:xfrm>
          <a:prstGeom prst="rect">
            <a:avLst/>
          </a:prstGeom>
        </p:spPr>
      </p:pic>
      <p:sp>
        <p:nvSpPr>
          <p:cNvPr id="5" name="Rectangle 4"/>
          <p:cNvSpPr/>
          <p:nvPr/>
        </p:nvSpPr>
        <p:spPr>
          <a:xfrm>
            <a:off x="8072003" y="6298683"/>
            <a:ext cx="3281796" cy="369332"/>
          </a:xfrm>
          <a:prstGeom prst="rect">
            <a:avLst/>
          </a:prstGeom>
        </p:spPr>
        <p:txBody>
          <a:bodyPr wrap="none">
            <a:spAutoFit/>
          </a:bodyPr>
          <a:lstStyle/>
          <a:p>
            <a:r>
              <a:rPr lang="en-US" dirty="0" smtClean="0"/>
              <a:t>Figure from </a:t>
            </a:r>
            <a:r>
              <a:rPr lang="en-US" dirty="0" err="1" smtClean="0"/>
              <a:t>Almberg</a:t>
            </a:r>
            <a:r>
              <a:rPr lang="en-US" dirty="0" smtClean="0"/>
              <a:t> et al. 2012 </a:t>
            </a:r>
          </a:p>
        </p:txBody>
      </p:sp>
    </p:spTree>
    <p:extLst>
      <p:ext uri="{BB962C8B-B14F-4D97-AF65-F5344CB8AC3E}">
        <p14:creationId xmlns:p14="http://schemas.microsoft.com/office/powerpoint/2010/main" val="3852245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2"/>
          <a:srcRect l="8254" b="9855"/>
          <a:stretch/>
        </p:blipFill>
        <p:spPr bwMode="auto">
          <a:xfrm>
            <a:off x="2447635" y="1217664"/>
            <a:ext cx="6086765" cy="3890045"/>
          </a:xfrm>
          <a:prstGeom prst="rect">
            <a:avLst/>
          </a:prstGeom>
          <a:noFill/>
          <a:ln w="9525">
            <a:noFill/>
            <a:miter lim="800000"/>
            <a:headEnd/>
            <a:tailEnd/>
          </a:ln>
        </p:spPr>
      </p:pic>
    </p:spTree>
    <p:extLst>
      <p:ext uri="{BB962C8B-B14F-4D97-AF65-F5344CB8AC3E}">
        <p14:creationId xmlns:p14="http://schemas.microsoft.com/office/powerpoint/2010/main" val="3642086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1900093" y="1217664"/>
            <a:ext cx="6634308" cy="4315325"/>
          </a:xfrm>
          <a:prstGeom prst="rect">
            <a:avLst/>
          </a:prstGeom>
          <a:noFill/>
          <a:ln w="9525">
            <a:noFill/>
            <a:miter lim="800000"/>
            <a:headEnd/>
            <a:tailEnd/>
          </a:ln>
        </p:spPr>
      </p:pic>
      <p:sp>
        <p:nvSpPr>
          <p:cNvPr id="5" name="TextBox 4"/>
          <p:cNvSpPr txBox="1"/>
          <p:nvPr/>
        </p:nvSpPr>
        <p:spPr>
          <a:xfrm>
            <a:off x="8303490" y="1179294"/>
            <a:ext cx="4038600" cy="646331"/>
          </a:xfrm>
          <a:prstGeom prst="rect">
            <a:avLst/>
          </a:prstGeom>
          <a:noFill/>
        </p:spPr>
        <p:txBody>
          <a:bodyPr wrap="square" rtlCol="0">
            <a:spAutoFit/>
          </a:bodyPr>
          <a:lstStyle/>
          <a:p>
            <a:r>
              <a:rPr lang="en-US" b="1" dirty="0">
                <a:solidFill>
                  <a:srgbClr val="CC0000"/>
                </a:solidFill>
              </a:rPr>
              <a:t>Highest heterogeneity:</a:t>
            </a:r>
          </a:p>
          <a:p>
            <a:r>
              <a:rPr lang="en-US" b="1" dirty="0">
                <a:solidFill>
                  <a:srgbClr val="CC0000"/>
                </a:solidFill>
              </a:rPr>
              <a:t>highest extinction risk</a:t>
            </a:r>
          </a:p>
        </p:txBody>
      </p:sp>
      <p:sp>
        <p:nvSpPr>
          <p:cNvPr id="6" name="TextBox 5"/>
          <p:cNvSpPr txBox="1"/>
          <p:nvPr/>
        </p:nvSpPr>
        <p:spPr>
          <a:xfrm>
            <a:off x="8356599" y="4293110"/>
            <a:ext cx="2667000" cy="646331"/>
          </a:xfrm>
          <a:prstGeom prst="rect">
            <a:avLst/>
          </a:prstGeom>
          <a:noFill/>
        </p:spPr>
        <p:txBody>
          <a:bodyPr wrap="square" rtlCol="0">
            <a:spAutoFit/>
          </a:bodyPr>
          <a:lstStyle/>
          <a:p>
            <a:r>
              <a:rPr lang="en-US" b="1" dirty="0">
                <a:solidFill>
                  <a:srgbClr val="CC00CC"/>
                </a:solidFill>
              </a:rPr>
              <a:t>No heterogeneity:</a:t>
            </a:r>
          </a:p>
          <a:p>
            <a:r>
              <a:rPr lang="en-US" b="1" dirty="0">
                <a:solidFill>
                  <a:srgbClr val="CC00CC"/>
                </a:solidFill>
              </a:rPr>
              <a:t>lowest extinction risk</a:t>
            </a:r>
          </a:p>
        </p:txBody>
      </p:sp>
      <p:sp>
        <p:nvSpPr>
          <p:cNvPr id="7" name="TextBox 6"/>
          <p:cNvSpPr txBox="1"/>
          <p:nvPr/>
        </p:nvSpPr>
        <p:spPr>
          <a:xfrm>
            <a:off x="6495303" y="6104405"/>
            <a:ext cx="3722592" cy="369332"/>
          </a:xfrm>
          <a:prstGeom prst="rect">
            <a:avLst/>
          </a:prstGeom>
          <a:noFill/>
        </p:spPr>
        <p:txBody>
          <a:bodyPr wrap="square" rtlCol="0">
            <a:spAutoFit/>
          </a:bodyPr>
          <a:lstStyle/>
          <a:p>
            <a:r>
              <a:rPr lang="en-US" dirty="0" smtClean="0"/>
              <a:t>Figure from </a:t>
            </a:r>
            <a:r>
              <a:rPr lang="en-US" dirty="0"/>
              <a:t>Lloyd-Smith et al 2005</a:t>
            </a:r>
          </a:p>
        </p:txBody>
      </p:sp>
    </p:spTree>
    <p:extLst>
      <p:ext uri="{BB962C8B-B14F-4D97-AF65-F5344CB8AC3E}">
        <p14:creationId xmlns:p14="http://schemas.microsoft.com/office/powerpoint/2010/main" val="3629142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68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274"/>
            <a:ext cx="10515600" cy="1325563"/>
          </a:xfrm>
        </p:spPr>
        <p:txBody>
          <a:bodyPr>
            <a:normAutofit/>
          </a:bodyPr>
          <a:lstStyle/>
          <a:p>
            <a:r>
              <a:rPr lang="en-US" sz="4000" dirty="0" smtClean="0"/>
              <a:t>Faculty Notes: Other tips for student engagement</a:t>
            </a:r>
            <a:endParaRPr lang="en-US" sz="4000" dirty="0"/>
          </a:p>
        </p:txBody>
      </p:sp>
      <p:sp>
        <p:nvSpPr>
          <p:cNvPr id="3" name="Content Placeholder 2"/>
          <p:cNvSpPr>
            <a:spLocks noGrp="1"/>
          </p:cNvSpPr>
          <p:nvPr>
            <p:ph idx="1"/>
          </p:nvPr>
        </p:nvSpPr>
        <p:spPr>
          <a:xfrm>
            <a:off x="838200" y="1102289"/>
            <a:ext cx="10836058" cy="5949863"/>
          </a:xfrm>
        </p:spPr>
        <p:txBody>
          <a:bodyPr>
            <a:normAutofit/>
          </a:bodyPr>
          <a:lstStyle/>
          <a:p>
            <a:r>
              <a:rPr lang="en-US" dirty="0" smtClean="0"/>
              <a:t>It can be helpful to ask about certain features every time (suggestions below).  This reinforces key graphing skills and also gives the students a starting point to go to if the are stuck.  You can also prompt for these features when the class reports back.  These features could include:</a:t>
            </a:r>
          </a:p>
          <a:p>
            <a:endParaRPr lang="en-US" dirty="0" smtClean="0"/>
          </a:p>
          <a:p>
            <a:pPr lvl="1"/>
            <a:r>
              <a:rPr lang="en-US" dirty="0" smtClean="0"/>
              <a:t>Independent (explanatory) variable</a:t>
            </a:r>
          </a:p>
          <a:p>
            <a:pPr lvl="1"/>
            <a:r>
              <a:rPr lang="en-US" dirty="0" smtClean="0"/>
              <a:t>Dependent (response) variable</a:t>
            </a:r>
          </a:p>
          <a:p>
            <a:pPr lvl="1"/>
            <a:r>
              <a:rPr lang="en-US" dirty="0" smtClean="0"/>
              <a:t>Variable types: numerical (discrete or continuous) vs. categorical (ordinal vs. nominal)</a:t>
            </a:r>
          </a:p>
          <a:p>
            <a:pPr lvl="1"/>
            <a:r>
              <a:rPr lang="en-US" dirty="0" smtClean="0"/>
              <a:t>More than two variables plotted? (i.e. with colors, patterns, etc.)</a:t>
            </a:r>
          </a:p>
          <a:p>
            <a:pPr lvl="1"/>
            <a:r>
              <a:rPr lang="en-US" dirty="0" smtClean="0"/>
              <a:t>What is the scale of any numerical variables?  Can you use your knowledge of the world to contextualize those?  (e.g., if the numbers range from 0 to 100 then it might be percent but it’s probably not total population of countries)</a:t>
            </a:r>
          </a:p>
        </p:txBody>
      </p:sp>
    </p:spTree>
    <p:extLst>
      <p:ext uri="{BB962C8B-B14F-4D97-AF65-F5344CB8AC3E}">
        <p14:creationId xmlns:p14="http://schemas.microsoft.com/office/powerpoint/2010/main" val="1978619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the Day “Rules”</a:t>
            </a:r>
            <a:endParaRPr lang="en-US" dirty="0"/>
          </a:p>
        </p:txBody>
      </p:sp>
      <p:sp>
        <p:nvSpPr>
          <p:cNvPr id="3" name="Content Placeholder 2"/>
          <p:cNvSpPr>
            <a:spLocks noGrp="1"/>
          </p:cNvSpPr>
          <p:nvPr>
            <p:ph idx="1"/>
          </p:nvPr>
        </p:nvSpPr>
        <p:spPr/>
        <p:txBody>
          <a:bodyPr/>
          <a:lstStyle/>
          <a:p>
            <a:r>
              <a:rPr lang="en-US" dirty="0" smtClean="0"/>
              <a:t>If you have already seen the graph, don’t give it away!  Let your classmates enjoy figuring it out</a:t>
            </a:r>
          </a:p>
          <a:p>
            <a:endParaRPr lang="en-US" dirty="0" smtClean="0"/>
          </a:p>
          <a:p>
            <a:r>
              <a:rPr lang="en-US" dirty="0" smtClean="0"/>
              <a:t>Start with observations: what </a:t>
            </a:r>
            <a:r>
              <a:rPr lang="en-US" b="1" dirty="0" smtClean="0"/>
              <a:t>do</a:t>
            </a:r>
            <a:r>
              <a:rPr lang="en-US" dirty="0" smtClean="0"/>
              <a:t> you know?  Variable types? Are the colors or numbers typically used in a certain context? </a:t>
            </a:r>
          </a:p>
          <a:p>
            <a:endParaRPr lang="en-US" dirty="0"/>
          </a:p>
          <a:p>
            <a:r>
              <a:rPr lang="en-US" dirty="0" smtClean="0"/>
              <a:t>Enjoy the puzzle!</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02680" y="6118860"/>
            <a:ext cx="5918200" cy="685800"/>
          </a:xfrm>
          <a:prstGeom prst="rect">
            <a:avLst/>
          </a:prstGeom>
        </p:spPr>
      </p:pic>
      <p:sp>
        <p:nvSpPr>
          <p:cNvPr id="5" name="TextBox 4"/>
          <p:cNvSpPr txBox="1"/>
          <p:nvPr/>
        </p:nvSpPr>
        <p:spPr>
          <a:xfrm>
            <a:off x="8934679" y="6176963"/>
            <a:ext cx="3007605" cy="523220"/>
          </a:xfrm>
          <a:prstGeom prst="rect">
            <a:avLst/>
          </a:prstGeom>
          <a:noFill/>
        </p:spPr>
        <p:txBody>
          <a:bodyPr wrap="square" rtlCol="0">
            <a:spAutoFit/>
          </a:bodyPr>
          <a:lstStyle/>
          <a:p>
            <a:r>
              <a:rPr lang="en-US" sz="2800" b="1" dirty="0" smtClean="0"/>
              <a:t>www.biomaap.org</a:t>
            </a:r>
            <a:endParaRPr lang="en-US" sz="2800" b="1" dirty="0"/>
          </a:p>
        </p:txBody>
      </p:sp>
    </p:spTree>
    <p:extLst>
      <p:ext uri="{BB962C8B-B14F-4D97-AF65-F5344CB8AC3E}">
        <p14:creationId xmlns:p14="http://schemas.microsoft.com/office/powerpoint/2010/main" val="868966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131" b="6068"/>
          <a:stretch/>
        </p:blipFill>
        <p:spPr>
          <a:xfrm>
            <a:off x="1429555" y="142428"/>
            <a:ext cx="8281114" cy="6103826"/>
          </a:xfrm>
        </p:spPr>
      </p:pic>
    </p:spTree>
    <p:extLst>
      <p:ext uri="{BB962C8B-B14F-4D97-AF65-F5344CB8AC3E}">
        <p14:creationId xmlns:p14="http://schemas.microsoft.com/office/powerpoint/2010/main" val="29315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642" y="142428"/>
            <a:ext cx="8822027" cy="6498176"/>
          </a:xfrm>
        </p:spPr>
      </p:pic>
    </p:spTree>
    <p:extLst>
      <p:ext uri="{BB962C8B-B14F-4D97-AF65-F5344CB8AC3E}">
        <p14:creationId xmlns:p14="http://schemas.microsoft.com/office/powerpoint/2010/main" val="202748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976" b="5305"/>
          <a:stretch/>
        </p:blipFill>
        <p:spPr>
          <a:xfrm>
            <a:off x="1607126" y="365125"/>
            <a:ext cx="8231641" cy="5869420"/>
          </a:xfrm>
        </p:spPr>
      </p:pic>
    </p:spTree>
    <p:extLst>
      <p:ext uri="{BB962C8B-B14F-4D97-AF65-F5344CB8AC3E}">
        <p14:creationId xmlns:p14="http://schemas.microsoft.com/office/powerpoint/2010/main" val="3737559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1815</Words>
  <Application>Microsoft Office PowerPoint</Application>
  <PresentationFormat>Widescreen</PresentationFormat>
  <Paragraphs>124</Paragraphs>
  <Slides>46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msgothic</vt:lpstr>
      <vt:lpstr>Office Theme</vt:lpstr>
      <vt:lpstr>Figure of the Day:  Disease ecology version</vt:lpstr>
      <vt:lpstr>PowerPoint Presentation</vt:lpstr>
      <vt:lpstr>Faculty notes</vt:lpstr>
      <vt:lpstr>Faculty Notes: Other tips for student engagement</vt:lpstr>
      <vt:lpstr>Faculty Notes: Other tips for student engagement</vt:lpstr>
      <vt:lpstr>Figure of the Day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of the day</vt:lpstr>
      <vt:lpstr>Figure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of the Day:  Disease ecology version</dc:title>
  <dc:creator>Arietta E Fleming-Davies</dc:creator>
  <cp:lastModifiedBy>Arietta E Fleming-Davies</cp:lastModifiedBy>
  <cp:revision>23</cp:revision>
  <dcterms:created xsi:type="dcterms:W3CDTF">2018-11-20T17:31:31Z</dcterms:created>
  <dcterms:modified xsi:type="dcterms:W3CDTF">2018-11-20T18:15:02Z</dcterms:modified>
</cp:coreProperties>
</file>