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23"/>
    <p:restoredTop sz="94692"/>
  </p:normalViewPr>
  <p:slideViewPr>
    <p:cSldViewPr snapToGrid="0" snapToObjects="1">
      <p:cViewPr varScale="1">
        <p:scale>
          <a:sx n="112" d="100"/>
          <a:sy n="112" d="100"/>
        </p:scale>
        <p:origin x="5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61714-8860-E847-8B26-439C0D800914}"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283768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61714-8860-E847-8B26-439C0D800914}"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267169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61714-8860-E847-8B26-439C0D800914}"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127908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61714-8860-E847-8B26-439C0D800914}"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128462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61714-8860-E847-8B26-439C0D800914}"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282800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61714-8860-E847-8B26-439C0D800914}"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271489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61714-8860-E847-8B26-439C0D800914}"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130366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61714-8860-E847-8B26-439C0D800914}"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170511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61714-8860-E847-8B26-439C0D800914}" type="datetimeFigureOut">
              <a:rPr lang="en-US" smtClean="0"/>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29967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61714-8860-E847-8B26-439C0D800914}"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406297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61714-8860-E847-8B26-439C0D800914}"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E0A0-8BB9-8847-9298-98731986D432}" type="slidenum">
              <a:rPr lang="en-US" smtClean="0"/>
              <a:t>‹#›</a:t>
            </a:fld>
            <a:endParaRPr lang="en-US"/>
          </a:p>
        </p:txBody>
      </p:sp>
    </p:spTree>
    <p:extLst>
      <p:ext uri="{BB962C8B-B14F-4D97-AF65-F5344CB8AC3E}">
        <p14:creationId xmlns:p14="http://schemas.microsoft.com/office/powerpoint/2010/main" val="305832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61714-8860-E847-8B26-439C0D800914}" type="datetimeFigureOut">
              <a:rPr lang="en-US" smtClean="0"/>
              <a:t>10/22/18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E0A0-8BB9-8847-9298-98731986D432}" type="slidenum">
              <a:rPr lang="en-US" smtClean="0"/>
              <a:t>‹#›</a:t>
            </a:fld>
            <a:endParaRPr lang="en-US"/>
          </a:p>
        </p:txBody>
      </p:sp>
    </p:spTree>
    <p:extLst>
      <p:ext uri="{BB962C8B-B14F-4D97-AF65-F5344CB8AC3E}">
        <p14:creationId xmlns:p14="http://schemas.microsoft.com/office/powerpoint/2010/main" val="725009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hhmi.org/biointeractive/spreadsheet-data-analysis-tutorial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2460B-9975-0241-8A53-3591F7DE665F}"/>
              </a:ext>
            </a:extLst>
          </p:cNvPr>
          <p:cNvSpPr/>
          <p:nvPr/>
        </p:nvSpPr>
        <p:spPr>
          <a:xfrm>
            <a:off x="0" y="257478"/>
            <a:ext cx="9144000" cy="769441"/>
          </a:xfrm>
          <a:prstGeom prst="rect">
            <a:avLst/>
          </a:prstGeom>
        </p:spPr>
        <p:txBody>
          <a:bodyPr wrap="square">
            <a:spAutoFit/>
          </a:bodyPr>
          <a:lstStyle/>
          <a:p>
            <a:pPr algn="ctr"/>
            <a:r>
              <a:rPr lang="en-US" sz="4400" b="1" dirty="0"/>
              <a:t>Answering ecological questions</a:t>
            </a:r>
            <a:endParaRPr lang="en-US" sz="2400" b="1" dirty="0">
              <a:solidFill>
                <a:schemeClr val="accent5">
                  <a:lumMod val="75000"/>
                </a:schemeClr>
              </a:solidFill>
            </a:endParaRPr>
          </a:p>
        </p:txBody>
      </p:sp>
      <p:sp>
        <p:nvSpPr>
          <p:cNvPr id="5" name="TextBox 4">
            <a:extLst>
              <a:ext uri="{FF2B5EF4-FFF2-40B4-BE49-F238E27FC236}">
                <a16:creationId xmlns:a16="http://schemas.microsoft.com/office/drawing/2014/main" id="{B8FD6574-E241-FC4F-B415-87D729F9FD12}"/>
              </a:ext>
            </a:extLst>
          </p:cNvPr>
          <p:cNvSpPr txBox="1"/>
          <p:nvPr/>
        </p:nvSpPr>
        <p:spPr>
          <a:xfrm>
            <a:off x="844061" y="1547446"/>
            <a:ext cx="7561385" cy="4524315"/>
          </a:xfrm>
          <a:prstGeom prst="rect">
            <a:avLst/>
          </a:prstGeom>
          <a:noFill/>
        </p:spPr>
        <p:txBody>
          <a:bodyPr wrap="square" rtlCol="0">
            <a:spAutoFit/>
          </a:bodyPr>
          <a:lstStyle/>
          <a:p>
            <a:r>
              <a:rPr lang="en-US" altLang="x-none" sz="3200" b="1" dirty="0">
                <a:latin typeface="Calibri" charset="0"/>
                <a:ea typeface="Calibri" charset="0"/>
                <a:cs typeface="Calibri" charset="0"/>
                <a:sym typeface="Gill Sans" charset="0"/>
              </a:rPr>
              <a:t>1. Ecology is a quantitative science.</a:t>
            </a:r>
          </a:p>
          <a:p>
            <a:endParaRPr lang="en-US" altLang="x-none" sz="3200" b="1" dirty="0">
              <a:latin typeface="Calibri" charset="0"/>
              <a:ea typeface="Calibri" charset="0"/>
              <a:cs typeface="Calibri" charset="0"/>
              <a:sym typeface="Gill Sans" charset="0"/>
            </a:endParaRPr>
          </a:p>
          <a:p>
            <a:r>
              <a:rPr lang="en-US" altLang="x-none" sz="3200" b="1" dirty="0">
                <a:latin typeface="Calibri" charset="0"/>
                <a:ea typeface="Calibri" charset="0"/>
                <a:cs typeface="Calibri" charset="0"/>
                <a:sym typeface="Gill Sans" charset="0"/>
              </a:rPr>
              <a:t>2. Experiments and observations can inform one another and both have a  minimum set of requirements.</a:t>
            </a:r>
          </a:p>
          <a:p>
            <a:endParaRPr lang="en-US" altLang="x-none" sz="3200" b="1" dirty="0">
              <a:latin typeface="Calibri" charset="0"/>
              <a:ea typeface="Calibri" charset="0"/>
              <a:cs typeface="Calibri" charset="0"/>
              <a:sym typeface="Gill Sans" charset="0"/>
            </a:endParaRPr>
          </a:p>
          <a:p>
            <a:r>
              <a:rPr lang="en-US" altLang="x-none" sz="3200" b="1" dirty="0">
                <a:latin typeface="Calibri" charset="0"/>
                <a:ea typeface="Calibri" charset="0"/>
                <a:cs typeface="Calibri" charset="0"/>
                <a:sym typeface="Gill Sans" charset="0"/>
              </a:rPr>
              <a:t>3. Statistics can tell you whether what you’re seeing is a real pattern.</a:t>
            </a:r>
          </a:p>
          <a:p>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364249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33DBE-B197-554E-9754-24E04AD788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989388"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ectangle 2">
            <a:extLst>
              <a:ext uri="{FF2B5EF4-FFF2-40B4-BE49-F238E27FC236}">
                <a16:creationId xmlns:a16="http://schemas.microsoft.com/office/drawing/2014/main" id="{01CA3583-7ED9-114D-B678-8202451A4010}"/>
              </a:ext>
            </a:extLst>
          </p:cNvPr>
          <p:cNvSpPr>
            <a:spLocks/>
          </p:cNvSpPr>
          <p:nvPr/>
        </p:nvSpPr>
        <p:spPr bwMode="auto">
          <a:xfrm>
            <a:off x="238125" y="53546"/>
            <a:ext cx="91455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b="1" dirty="0">
                <a:solidFill>
                  <a:srgbClr val="000066"/>
                </a:solidFill>
                <a:ea typeface="Arial" charset="0"/>
                <a:cs typeface="Arial" charset="0"/>
              </a:rPr>
              <a:t>Inouye DW, Barr B, Armitage KB, Inouye BD (2000) Climate change is affecting altitudinal migrants and hibernating species. Proceedings of the National Academy of Sciences. 97(4) 1630-1633</a:t>
            </a:r>
          </a:p>
        </p:txBody>
      </p:sp>
      <p:pic>
        <p:nvPicPr>
          <p:cNvPr id="4" name="Picture 3">
            <a:extLst>
              <a:ext uri="{FF2B5EF4-FFF2-40B4-BE49-F238E27FC236}">
                <a16:creationId xmlns:a16="http://schemas.microsoft.com/office/drawing/2014/main" id="{3F9B564E-5BE5-5342-8CD1-EFC86A4B33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43050"/>
            <a:ext cx="23637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a:extLst>
              <a:ext uri="{FF2B5EF4-FFF2-40B4-BE49-F238E27FC236}">
                <a16:creationId xmlns:a16="http://schemas.microsoft.com/office/drawing/2014/main" id="{15000D5C-D1CA-DB48-85BE-01298B7CBB7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36700"/>
            <a:ext cx="19700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5">
            <a:extLst>
              <a:ext uri="{FF2B5EF4-FFF2-40B4-BE49-F238E27FC236}">
                <a16:creationId xmlns:a16="http://schemas.microsoft.com/office/drawing/2014/main" id="{BA926E46-E452-9B48-9C75-90C599139F01}"/>
              </a:ext>
            </a:extLst>
          </p:cNvPr>
          <p:cNvSpPr>
            <a:spLocks/>
          </p:cNvSpPr>
          <p:nvPr/>
        </p:nvSpPr>
        <p:spPr bwMode="auto">
          <a:xfrm>
            <a:off x="238125" y="5995988"/>
            <a:ext cx="43227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a:solidFill>
                  <a:srgbClr val="000066"/>
                </a:solidFill>
                <a:ea typeface="Arial" charset="0"/>
                <a:cs typeface="Arial" charset="0"/>
              </a:rPr>
              <a:t>Rocky Mountain Biological Lab</a:t>
            </a:r>
          </a:p>
          <a:p>
            <a:pPr eaLnBrk="1" hangingPunct="1"/>
            <a:r>
              <a:rPr lang="en-US" altLang="x-none" sz="2400">
                <a:solidFill>
                  <a:srgbClr val="000066"/>
                </a:solidFill>
                <a:ea typeface="Arial" charset="0"/>
                <a:cs typeface="Arial" charset="0"/>
              </a:rPr>
              <a:t>www.rmbl.org</a:t>
            </a:r>
          </a:p>
        </p:txBody>
      </p:sp>
      <p:pic>
        <p:nvPicPr>
          <p:cNvPr id="7" name="Picture 6">
            <a:extLst>
              <a:ext uri="{FF2B5EF4-FFF2-40B4-BE49-F238E27FC236}">
                <a16:creationId xmlns:a16="http://schemas.microsoft.com/office/drawing/2014/main" id="{FCBD9F84-B35E-324E-9527-0260D58BE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3048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a:extLst>
              <a:ext uri="{FF2B5EF4-FFF2-40B4-BE49-F238E27FC236}">
                <a16:creationId xmlns:a16="http://schemas.microsoft.com/office/drawing/2014/main" id="{CA3726DC-E729-4B49-8EE2-6E83D2895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667" t="22800" r="33333" b="23199"/>
          <a:stretch>
            <a:fillRect/>
          </a:stretch>
        </p:blipFill>
        <p:spPr bwMode="auto">
          <a:xfrm>
            <a:off x="2565400" y="4343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508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20F5B-0926-834C-A49D-4F32B51FEBF0}"/>
              </a:ext>
            </a:extLst>
          </p:cNvPr>
          <p:cNvSpPr txBox="1"/>
          <p:nvPr/>
        </p:nvSpPr>
        <p:spPr>
          <a:xfrm>
            <a:off x="460282" y="3619815"/>
            <a:ext cx="4492897" cy="1200329"/>
          </a:xfrm>
          <a:prstGeom prst="rect">
            <a:avLst/>
          </a:prstGeom>
          <a:noFill/>
        </p:spPr>
        <p:txBody>
          <a:bodyPr wrap="none" rtlCol="0">
            <a:spAutoFit/>
          </a:bodyPr>
          <a:lstStyle/>
          <a:p>
            <a:r>
              <a:rPr lang="en-US" sz="2400" dirty="0">
                <a:solidFill>
                  <a:srgbClr val="FF0000"/>
                </a:solidFill>
              </a:rPr>
              <a:t>What is the independent variable?</a:t>
            </a:r>
          </a:p>
          <a:p>
            <a:r>
              <a:rPr lang="en-US" sz="2400" dirty="0">
                <a:solidFill>
                  <a:srgbClr val="FF0000"/>
                </a:solidFill>
              </a:rPr>
              <a:t>What is the dependent variable?</a:t>
            </a:r>
          </a:p>
          <a:p>
            <a:endParaRPr lang="en-US" sz="2400" dirty="0">
              <a:solidFill>
                <a:srgbClr val="FF0000"/>
              </a:solidFill>
            </a:endParaRPr>
          </a:p>
        </p:txBody>
      </p:sp>
      <p:sp>
        <p:nvSpPr>
          <p:cNvPr id="3" name="Rectangle 2">
            <a:extLst>
              <a:ext uri="{FF2B5EF4-FFF2-40B4-BE49-F238E27FC236}">
                <a16:creationId xmlns:a16="http://schemas.microsoft.com/office/drawing/2014/main" id="{C10CC369-88B2-3D42-B06B-C20403E956FB}"/>
              </a:ext>
            </a:extLst>
          </p:cNvPr>
          <p:cNvSpPr/>
          <p:nvPr/>
        </p:nvSpPr>
        <p:spPr>
          <a:xfrm>
            <a:off x="1022351" y="249812"/>
            <a:ext cx="7392390" cy="1446550"/>
          </a:xfrm>
          <a:prstGeom prst="rect">
            <a:avLst/>
          </a:prstGeom>
        </p:spPr>
        <p:txBody>
          <a:bodyPr wrap="square">
            <a:spAutoFit/>
          </a:bodyPr>
          <a:lstStyle/>
          <a:p>
            <a:pPr algn="ctr"/>
            <a:r>
              <a:rPr lang="en-US" sz="4400" b="1" dirty="0"/>
              <a:t>Re-creating Plots from Inouye et al. 2000 in Excel</a:t>
            </a:r>
          </a:p>
        </p:txBody>
      </p:sp>
      <p:sp>
        <p:nvSpPr>
          <p:cNvPr id="4" name="TextBox 3">
            <a:extLst>
              <a:ext uri="{FF2B5EF4-FFF2-40B4-BE49-F238E27FC236}">
                <a16:creationId xmlns:a16="http://schemas.microsoft.com/office/drawing/2014/main" id="{299B20B8-5F16-574D-B837-BCB2537924E5}"/>
              </a:ext>
            </a:extLst>
          </p:cNvPr>
          <p:cNvSpPr txBox="1"/>
          <p:nvPr/>
        </p:nvSpPr>
        <p:spPr>
          <a:xfrm>
            <a:off x="460282" y="1755565"/>
            <a:ext cx="5960615" cy="2308324"/>
          </a:xfrm>
          <a:prstGeom prst="rect">
            <a:avLst/>
          </a:prstGeom>
          <a:noFill/>
        </p:spPr>
        <p:txBody>
          <a:bodyPr wrap="square" rtlCol="0">
            <a:spAutoFit/>
          </a:bodyPr>
          <a:lstStyle/>
          <a:p>
            <a:r>
              <a:rPr lang="en-US" sz="2400" dirty="0">
                <a:solidFill>
                  <a:srgbClr val="FF0000"/>
                </a:solidFill>
              </a:rPr>
              <a:t>What do you need to calculate a rate?</a:t>
            </a:r>
          </a:p>
          <a:p>
            <a:r>
              <a:rPr lang="en-US" sz="2400" dirty="0">
                <a:solidFill>
                  <a:srgbClr val="FF0000"/>
                </a:solidFill>
              </a:rPr>
              <a:t>What type of statistical analysis would you want to use to evaluate a rate of change?</a:t>
            </a:r>
          </a:p>
          <a:p>
            <a:r>
              <a:rPr lang="en-US" sz="2400" dirty="0">
                <a:solidFill>
                  <a:srgbClr val="FF0000"/>
                </a:solidFill>
              </a:rPr>
              <a:t>How do you compare means among controlled and treated plots?</a:t>
            </a:r>
          </a:p>
          <a:p>
            <a:endParaRPr lang="en-US" sz="2400" dirty="0">
              <a:solidFill>
                <a:srgbClr val="FF0000"/>
              </a:solidFill>
            </a:endParaRPr>
          </a:p>
        </p:txBody>
      </p:sp>
      <p:pic>
        <p:nvPicPr>
          <p:cNvPr id="5" name="Picture 3">
            <a:extLst>
              <a:ext uri="{FF2B5EF4-FFF2-40B4-BE49-F238E27FC236}">
                <a16:creationId xmlns:a16="http://schemas.microsoft.com/office/drawing/2014/main" id="{1A011679-C063-994E-A60E-5AB6306B695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941" y="1778405"/>
            <a:ext cx="21145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a:extLst>
              <a:ext uri="{FF2B5EF4-FFF2-40B4-BE49-F238E27FC236}">
                <a16:creationId xmlns:a16="http://schemas.microsoft.com/office/drawing/2014/main" id="{A66EDCF6-49FF-0746-9BC6-A647A1584F62}"/>
              </a:ext>
            </a:extLst>
          </p:cNvPr>
          <p:cNvSpPr txBox="1"/>
          <p:nvPr/>
        </p:nvSpPr>
        <p:spPr>
          <a:xfrm>
            <a:off x="460282" y="4380218"/>
            <a:ext cx="8428885" cy="2677656"/>
          </a:xfrm>
          <a:prstGeom prst="rect">
            <a:avLst/>
          </a:prstGeom>
          <a:noFill/>
        </p:spPr>
        <p:txBody>
          <a:bodyPr wrap="square" rtlCol="0">
            <a:spAutoFit/>
          </a:bodyPr>
          <a:lstStyle/>
          <a:p>
            <a:r>
              <a:rPr lang="en-US" sz="2400" dirty="0">
                <a:solidFill>
                  <a:srgbClr val="FF0000"/>
                </a:solidFill>
              </a:rPr>
              <a:t>What is the cue for marmot emergence?</a:t>
            </a:r>
          </a:p>
          <a:p>
            <a:r>
              <a:rPr lang="en-US" sz="2400" dirty="0">
                <a:solidFill>
                  <a:srgbClr val="FF0000"/>
                </a:solidFill>
              </a:rPr>
              <a:t>Compare the rate of change between 1974 and 1999 to that of 2000 and 2010 – how has the rate changed? How has warming impacted food availability for the marmot? What is the value of long-term observational experiments? Or manipulated experiments?</a:t>
            </a:r>
          </a:p>
          <a:p>
            <a:endParaRPr lang="en-US" sz="2400" dirty="0">
              <a:solidFill>
                <a:srgbClr val="FF0000"/>
              </a:solidFill>
            </a:endParaRPr>
          </a:p>
        </p:txBody>
      </p:sp>
    </p:spTree>
    <p:extLst>
      <p:ext uri="{BB962C8B-B14F-4D97-AF65-F5344CB8AC3E}">
        <p14:creationId xmlns:p14="http://schemas.microsoft.com/office/powerpoint/2010/main" val="194687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C685285-1339-8846-A602-B4BF852E880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588"/>
            <a:ext cx="91440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3">
            <a:extLst>
              <a:ext uri="{FF2B5EF4-FFF2-40B4-BE49-F238E27FC236}">
                <a16:creationId xmlns:a16="http://schemas.microsoft.com/office/drawing/2014/main" id="{7B80FABE-5953-AC47-8858-0FA10E1FC5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21145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extBox 3">
            <a:extLst>
              <a:ext uri="{FF2B5EF4-FFF2-40B4-BE49-F238E27FC236}">
                <a16:creationId xmlns:a16="http://schemas.microsoft.com/office/drawing/2014/main" id="{101445F3-DF4A-5044-8711-9A96AA859ED8}"/>
              </a:ext>
            </a:extLst>
          </p:cNvPr>
          <p:cNvSpPr txBox="1"/>
          <p:nvPr/>
        </p:nvSpPr>
        <p:spPr>
          <a:xfrm>
            <a:off x="956779" y="24755"/>
            <a:ext cx="7523534" cy="461665"/>
          </a:xfrm>
          <a:prstGeom prst="rect">
            <a:avLst/>
          </a:prstGeom>
          <a:noFill/>
        </p:spPr>
        <p:txBody>
          <a:bodyPr wrap="none" rtlCol="0">
            <a:spAutoFit/>
          </a:bodyPr>
          <a:lstStyle/>
          <a:p>
            <a:r>
              <a:rPr lang="en-US" sz="2400" dirty="0">
                <a:solidFill>
                  <a:srgbClr val="FF0000"/>
                </a:solidFill>
              </a:rPr>
              <a:t>How many days has the first sighting of marmots changed?</a:t>
            </a:r>
          </a:p>
        </p:txBody>
      </p:sp>
      <p:sp>
        <p:nvSpPr>
          <p:cNvPr id="5" name="TextBox 4">
            <a:extLst>
              <a:ext uri="{FF2B5EF4-FFF2-40B4-BE49-F238E27FC236}">
                <a16:creationId xmlns:a16="http://schemas.microsoft.com/office/drawing/2014/main" id="{2F4131A5-9165-0F45-8070-73EC54CF185A}"/>
              </a:ext>
            </a:extLst>
          </p:cNvPr>
          <p:cNvSpPr txBox="1"/>
          <p:nvPr/>
        </p:nvSpPr>
        <p:spPr>
          <a:xfrm>
            <a:off x="3434636" y="486420"/>
            <a:ext cx="5045677" cy="461665"/>
          </a:xfrm>
          <a:prstGeom prst="rect">
            <a:avLst/>
          </a:prstGeom>
          <a:noFill/>
        </p:spPr>
        <p:txBody>
          <a:bodyPr wrap="none" rtlCol="0">
            <a:spAutoFit/>
          </a:bodyPr>
          <a:lstStyle/>
          <a:p>
            <a:r>
              <a:rPr lang="en-US" sz="2400" dirty="0">
                <a:solidFill>
                  <a:srgbClr val="FF0000"/>
                </a:solidFill>
              </a:rPr>
              <a:t>What is the cue for </a:t>
            </a:r>
            <a:r>
              <a:rPr lang="en-US" sz="2400">
                <a:solidFill>
                  <a:srgbClr val="FF0000"/>
                </a:solidFill>
              </a:rPr>
              <a:t>earlier emergence?</a:t>
            </a:r>
            <a:endParaRPr lang="en-US" sz="2400" dirty="0">
              <a:solidFill>
                <a:srgbClr val="FF0000"/>
              </a:solidFill>
            </a:endParaRPr>
          </a:p>
        </p:txBody>
      </p:sp>
    </p:spTree>
    <p:extLst>
      <p:ext uri="{BB962C8B-B14F-4D97-AF65-F5344CB8AC3E}">
        <p14:creationId xmlns:p14="http://schemas.microsoft.com/office/powerpoint/2010/main" val="370243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9FD14-3FFD-2045-87E9-8B61EBC3791A}"/>
              </a:ext>
            </a:extLst>
          </p:cNvPr>
          <p:cNvSpPr txBox="1"/>
          <p:nvPr/>
        </p:nvSpPr>
        <p:spPr>
          <a:xfrm>
            <a:off x="485940" y="169626"/>
            <a:ext cx="8367804" cy="769441"/>
          </a:xfrm>
          <a:prstGeom prst="rect">
            <a:avLst/>
          </a:prstGeom>
          <a:noFill/>
          <a:ln>
            <a:solidFill>
              <a:schemeClr val="bg1"/>
            </a:solidFill>
          </a:ln>
        </p:spPr>
        <p:txBody>
          <a:bodyPr wrap="none" rtlCol="0">
            <a:spAutoFit/>
          </a:bodyPr>
          <a:lstStyle/>
          <a:p>
            <a:r>
              <a:rPr lang="en-US" sz="4400" dirty="0"/>
              <a:t>Tips for constructing graphs in Excel</a:t>
            </a:r>
          </a:p>
        </p:txBody>
      </p:sp>
      <p:sp>
        <p:nvSpPr>
          <p:cNvPr id="3" name="TextBox 2">
            <a:extLst>
              <a:ext uri="{FF2B5EF4-FFF2-40B4-BE49-F238E27FC236}">
                <a16:creationId xmlns:a16="http://schemas.microsoft.com/office/drawing/2014/main" id="{8A276F4F-39C6-264A-A862-161911446CDB}"/>
              </a:ext>
            </a:extLst>
          </p:cNvPr>
          <p:cNvSpPr txBox="1"/>
          <p:nvPr/>
        </p:nvSpPr>
        <p:spPr>
          <a:xfrm>
            <a:off x="749979" y="1325880"/>
            <a:ext cx="7839726" cy="4247317"/>
          </a:xfrm>
          <a:prstGeom prst="rect">
            <a:avLst/>
          </a:prstGeom>
          <a:noFill/>
        </p:spPr>
        <p:txBody>
          <a:bodyPr wrap="square" rtlCol="0">
            <a:spAutoFit/>
          </a:bodyPr>
          <a:lstStyle/>
          <a:p>
            <a:pPr marL="285750" lvl="0" indent="-285750">
              <a:buFont typeface="Arial" panose="020B0604020202020204" pitchFamily="34" charset="0"/>
              <a:buChar char="•"/>
            </a:pPr>
            <a:r>
              <a:rPr lang="en-US" dirty="0"/>
              <a:t>Check out: </a:t>
            </a:r>
            <a:r>
              <a:rPr lang="en-US" dirty="0">
                <a:hlinkClick r:id="rId2"/>
              </a:rPr>
              <a:t>https://www.hhmi.org/biointeractive/spreadsheet-data-analysis-tutorials</a:t>
            </a: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Calculating a rate using a temporal variable requires a trendline, which can be added to graphs in excel with a right click. NOTE: don't forget the units of your rate! You can even click 'Display equation on chart' for the type of trendline (linear for us!) you use. The slope of the trendline provides the rate of change over the temporal unit you’re evaluating.</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Don’t forget to think about what question you’re asking – are you asking questions regarding rates of change? Or are you comparing mean differences in a manipulated experiment – how will this impact data visualization and analysis? Are you comparing continuous? or categorical variables? How might this impact your choice of </a:t>
            </a:r>
            <a:r>
              <a:rPr lang="en-US"/>
              <a:t>statistical test?</a:t>
            </a:r>
            <a:endParaRPr lang="en-US" dirty="0"/>
          </a:p>
          <a:p>
            <a:endParaRPr lang="en-US" dirty="0"/>
          </a:p>
        </p:txBody>
      </p:sp>
    </p:spTree>
    <p:extLst>
      <p:ext uri="{BB962C8B-B14F-4D97-AF65-F5344CB8AC3E}">
        <p14:creationId xmlns:p14="http://schemas.microsoft.com/office/powerpoint/2010/main" val="342138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72996E-3F50-5A4F-B22D-4F711995977F}"/>
              </a:ext>
            </a:extLst>
          </p:cNvPr>
          <p:cNvSpPr/>
          <p:nvPr/>
        </p:nvSpPr>
        <p:spPr>
          <a:xfrm>
            <a:off x="0" y="257478"/>
            <a:ext cx="9144000" cy="769441"/>
          </a:xfrm>
          <a:prstGeom prst="rect">
            <a:avLst/>
          </a:prstGeom>
        </p:spPr>
        <p:txBody>
          <a:bodyPr wrap="square">
            <a:spAutoFit/>
          </a:bodyPr>
          <a:lstStyle/>
          <a:p>
            <a:pPr algn="ctr"/>
            <a:r>
              <a:rPr lang="en-US" sz="4400" b="1" dirty="0"/>
              <a:t>Answering ecological questions</a:t>
            </a:r>
            <a:endParaRPr lang="en-US" sz="2400" b="1" dirty="0">
              <a:solidFill>
                <a:schemeClr val="accent5">
                  <a:lumMod val="75000"/>
                </a:schemeClr>
              </a:solidFill>
            </a:endParaRPr>
          </a:p>
        </p:txBody>
      </p:sp>
      <p:sp>
        <p:nvSpPr>
          <p:cNvPr id="3" name="TextBox 2">
            <a:extLst>
              <a:ext uri="{FF2B5EF4-FFF2-40B4-BE49-F238E27FC236}">
                <a16:creationId xmlns:a16="http://schemas.microsoft.com/office/drawing/2014/main" id="{3D524106-8342-7D48-B5B2-4DDF09A0BBCF}"/>
              </a:ext>
            </a:extLst>
          </p:cNvPr>
          <p:cNvSpPr txBox="1"/>
          <p:nvPr/>
        </p:nvSpPr>
        <p:spPr>
          <a:xfrm>
            <a:off x="254000" y="899196"/>
            <a:ext cx="2914837" cy="461665"/>
          </a:xfrm>
          <a:prstGeom prst="rect">
            <a:avLst/>
          </a:prstGeom>
          <a:noFill/>
        </p:spPr>
        <p:txBody>
          <a:bodyPr wrap="none" rtlCol="0">
            <a:spAutoFit/>
          </a:bodyPr>
          <a:lstStyle/>
          <a:p>
            <a:r>
              <a:rPr lang="en-US" sz="2400" dirty="0"/>
              <a:t>The Scientific Method</a:t>
            </a:r>
          </a:p>
        </p:txBody>
      </p:sp>
      <p:sp>
        <p:nvSpPr>
          <p:cNvPr id="14" name="TextBox 13">
            <a:extLst>
              <a:ext uri="{FF2B5EF4-FFF2-40B4-BE49-F238E27FC236}">
                <a16:creationId xmlns:a16="http://schemas.microsoft.com/office/drawing/2014/main" id="{A0D47722-F5F2-BD4E-95BE-321AE760A2CB}"/>
              </a:ext>
            </a:extLst>
          </p:cNvPr>
          <p:cNvSpPr txBox="1"/>
          <p:nvPr/>
        </p:nvSpPr>
        <p:spPr>
          <a:xfrm>
            <a:off x="2040835" y="1668637"/>
            <a:ext cx="5120697" cy="646331"/>
          </a:xfrm>
          <a:prstGeom prst="rect">
            <a:avLst/>
          </a:prstGeom>
          <a:solidFill>
            <a:schemeClr val="accent6"/>
          </a:solidFill>
          <a:ln>
            <a:solidFill>
              <a:schemeClr val="tx1"/>
            </a:solidFill>
          </a:ln>
        </p:spPr>
        <p:txBody>
          <a:bodyPr wrap="none" rtlCol="0">
            <a:spAutoFit/>
          </a:bodyPr>
          <a:lstStyle/>
          <a:p>
            <a:pPr algn="ctr"/>
            <a:r>
              <a:rPr lang="en-US" b="1" dirty="0"/>
              <a:t>Information</a:t>
            </a:r>
          </a:p>
          <a:p>
            <a:pPr algn="ctr"/>
            <a:r>
              <a:rPr lang="en-US" dirty="0"/>
              <a:t>(observations, previous experiments, meta-analyses)</a:t>
            </a:r>
          </a:p>
        </p:txBody>
      </p:sp>
      <p:sp>
        <p:nvSpPr>
          <p:cNvPr id="15" name="TextBox 14">
            <a:extLst>
              <a:ext uri="{FF2B5EF4-FFF2-40B4-BE49-F238E27FC236}">
                <a16:creationId xmlns:a16="http://schemas.microsoft.com/office/drawing/2014/main" id="{ECAEBB19-A13D-8447-9AF2-42977C105136}"/>
              </a:ext>
            </a:extLst>
          </p:cNvPr>
          <p:cNvSpPr txBox="1"/>
          <p:nvPr/>
        </p:nvSpPr>
        <p:spPr>
          <a:xfrm>
            <a:off x="4082130" y="2633520"/>
            <a:ext cx="1038105" cy="369332"/>
          </a:xfrm>
          <a:prstGeom prst="rect">
            <a:avLst/>
          </a:prstGeom>
          <a:solidFill>
            <a:schemeClr val="accent5">
              <a:lumMod val="20000"/>
              <a:lumOff val="80000"/>
            </a:schemeClr>
          </a:solidFill>
          <a:ln>
            <a:solidFill>
              <a:schemeClr val="tx1"/>
            </a:solidFill>
          </a:ln>
        </p:spPr>
        <p:txBody>
          <a:bodyPr wrap="none" rtlCol="0">
            <a:spAutoFit/>
          </a:bodyPr>
          <a:lstStyle/>
          <a:p>
            <a:r>
              <a:rPr lang="en-US" dirty="0"/>
              <a:t>Question</a:t>
            </a:r>
          </a:p>
        </p:txBody>
      </p:sp>
      <p:sp>
        <p:nvSpPr>
          <p:cNvPr id="16" name="TextBox 15">
            <a:extLst>
              <a:ext uri="{FF2B5EF4-FFF2-40B4-BE49-F238E27FC236}">
                <a16:creationId xmlns:a16="http://schemas.microsoft.com/office/drawing/2014/main" id="{94AA5E68-8324-BB40-8A03-E0ECB15C6658}"/>
              </a:ext>
            </a:extLst>
          </p:cNvPr>
          <p:cNvSpPr txBox="1"/>
          <p:nvPr/>
        </p:nvSpPr>
        <p:spPr>
          <a:xfrm>
            <a:off x="3989476" y="3321404"/>
            <a:ext cx="1223412" cy="369332"/>
          </a:xfrm>
          <a:prstGeom prst="rect">
            <a:avLst/>
          </a:prstGeom>
          <a:solidFill>
            <a:schemeClr val="accent5">
              <a:lumMod val="60000"/>
              <a:lumOff val="40000"/>
            </a:schemeClr>
          </a:solidFill>
          <a:ln>
            <a:solidFill>
              <a:schemeClr val="tx1"/>
            </a:solidFill>
          </a:ln>
        </p:spPr>
        <p:txBody>
          <a:bodyPr wrap="none" rtlCol="0">
            <a:spAutoFit/>
          </a:bodyPr>
          <a:lstStyle/>
          <a:p>
            <a:r>
              <a:rPr lang="en-US" dirty="0"/>
              <a:t>Hypothesis</a:t>
            </a:r>
          </a:p>
        </p:txBody>
      </p:sp>
      <p:sp>
        <p:nvSpPr>
          <p:cNvPr id="17" name="TextBox 16">
            <a:extLst>
              <a:ext uri="{FF2B5EF4-FFF2-40B4-BE49-F238E27FC236}">
                <a16:creationId xmlns:a16="http://schemas.microsoft.com/office/drawing/2014/main" id="{3235332C-6E15-694E-BEA7-D7813C140478}"/>
              </a:ext>
            </a:extLst>
          </p:cNvPr>
          <p:cNvSpPr txBox="1"/>
          <p:nvPr/>
        </p:nvSpPr>
        <p:spPr>
          <a:xfrm>
            <a:off x="4030256" y="4009288"/>
            <a:ext cx="1141851" cy="369332"/>
          </a:xfrm>
          <a:prstGeom prst="rect">
            <a:avLst/>
          </a:prstGeom>
          <a:solidFill>
            <a:schemeClr val="accent5">
              <a:lumMod val="75000"/>
            </a:schemeClr>
          </a:solidFill>
          <a:ln>
            <a:solidFill>
              <a:schemeClr val="tx1"/>
            </a:solidFill>
          </a:ln>
        </p:spPr>
        <p:txBody>
          <a:bodyPr wrap="none" rtlCol="0">
            <a:spAutoFit/>
          </a:bodyPr>
          <a:lstStyle/>
          <a:p>
            <a:r>
              <a:rPr lang="en-US" dirty="0"/>
              <a:t>Prediction</a:t>
            </a:r>
          </a:p>
        </p:txBody>
      </p:sp>
      <p:sp>
        <p:nvSpPr>
          <p:cNvPr id="18" name="TextBox 17">
            <a:extLst>
              <a:ext uri="{FF2B5EF4-FFF2-40B4-BE49-F238E27FC236}">
                <a16:creationId xmlns:a16="http://schemas.microsoft.com/office/drawing/2014/main" id="{068DF813-A4B5-5E40-AE14-BCFCF2687F46}"/>
              </a:ext>
            </a:extLst>
          </p:cNvPr>
          <p:cNvSpPr txBox="1"/>
          <p:nvPr/>
        </p:nvSpPr>
        <p:spPr>
          <a:xfrm>
            <a:off x="3740587" y="4824296"/>
            <a:ext cx="1721188" cy="1200329"/>
          </a:xfrm>
          <a:prstGeom prst="rect">
            <a:avLst/>
          </a:prstGeom>
          <a:solidFill>
            <a:schemeClr val="accent3">
              <a:lumMod val="75000"/>
            </a:schemeClr>
          </a:solidFill>
          <a:ln>
            <a:solidFill>
              <a:schemeClr val="tx1"/>
            </a:solidFill>
          </a:ln>
        </p:spPr>
        <p:txBody>
          <a:bodyPr wrap="square" rtlCol="0">
            <a:spAutoFit/>
          </a:bodyPr>
          <a:lstStyle/>
          <a:p>
            <a:pPr algn="ctr"/>
            <a:r>
              <a:rPr lang="en-US" b="1" dirty="0"/>
              <a:t>Test</a:t>
            </a:r>
          </a:p>
          <a:p>
            <a:pPr algn="ctr"/>
            <a:r>
              <a:rPr lang="en-US" dirty="0"/>
              <a:t>(observation, experiment, modeling)</a:t>
            </a:r>
          </a:p>
        </p:txBody>
      </p:sp>
      <p:sp>
        <p:nvSpPr>
          <p:cNvPr id="19" name="Text Box 13">
            <a:extLst>
              <a:ext uri="{FF2B5EF4-FFF2-40B4-BE49-F238E27FC236}">
                <a16:creationId xmlns:a16="http://schemas.microsoft.com/office/drawing/2014/main" id="{62291702-1564-7A4D-8D5B-AFB53D3A815C}"/>
              </a:ext>
            </a:extLst>
          </p:cNvPr>
          <p:cNvSpPr txBox="1">
            <a:spLocks noChangeArrowheads="1"/>
          </p:cNvSpPr>
          <p:nvPr/>
        </p:nvSpPr>
        <p:spPr bwMode="auto">
          <a:xfrm>
            <a:off x="5591150" y="4009288"/>
            <a:ext cx="3352800" cy="15081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i="1" dirty="0"/>
              <a:t>Hypothesis supported by test </a:t>
            </a:r>
            <a:r>
              <a:rPr lang="en-US" altLang="en-US" sz="2400" b="1" i="1" dirty="0">
                <a:sym typeface="Wingdings" pitchFamily="2" charset="2"/>
              </a:rPr>
              <a:t> </a:t>
            </a:r>
            <a:r>
              <a:rPr lang="en-US" altLang="en-US" sz="2000" b="1" i="1" dirty="0">
                <a:sym typeface="Wingdings" pitchFamily="2" charset="2"/>
              </a:rPr>
              <a:t>conduct follow-up tests using original or new predictions</a:t>
            </a:r>
            <a:r>
              <a:rPr lang="en-US" altLang="en-US" sz="2400" b="1" i="1" dirty="0">
                <a:sym typeface="Wingdings" pitchFamily="2" charset="2"/>
              </a:rPr>
              <a:t> </a:t>
            </a:r>
            <a:endParaRPr lang="en-US" altLang="en-US" sz="2400" b="1" i="1" dirty="0"/>
          </a:p>
        </p:txBody>
      </p:sp>
      <p:sp>
        <p:nvSpPr>
          <p:cNvPr id="22" name="Freeform 21">
            <a:extLst>
              <a:ext uri="{FF2B5EF4-FFF2-40B4-BE49-F238E27FC236}">
                <a16:creationId xmlns:a16="http://schemas.microsoft.com/office/drawing/2014/main" id="{DAC28526-827C-8F44-892A-22C61087542C}"/>
              </a:ext>
            </a:extLst>
          </p:cNvPr>
          <p:cNvSpPr/>
          <p:nvPr/>
        </p:nvSpPr>
        <p:spPr>
          <a:xfrm>
            <a:off x="353691" y="2002579"/>
            <a:ext cx="3434858" cy="4119925"/>
          </a:xfrm>
          <a:custGeom>
            <a:avLst/>
            <a:gdLst>
              <a:gd name="connsiteX0" fmla="*/ 3598662 w 3598662"/>
              <a:gd name="connsiteY0" fmla="*/ 3723861 h 4096415"/>
              <a:gd name="connsiteX1" fmla="*/ 298871 w 3598662"/>
              <a:gd name="connsiteY1" fmla="*/ 3869635 h 4096415"/>
              <a:gd name="connsiteX2" fmla="*/ 325375 w 3598662"/>
              <a:gd name="connsiteY2" fmla="*/ 1060174 h 4096415"/>
              <a:gd name="connsiteX3" fmla="*/ 1809618 w 3598662"/>
              <a:gd name="connsiteY3" fmla="*/ 0 h 4096415"/>
            </a:gdLst>
            <a:ahLst/>
            <a:cxnLst>
              <a:cxn ang="0">
                <a:pos x="connsiteX0" y="connsiteY0"/>
              </a:cxn>
              <a:cxn ang="0">
                <a:pos x="connsiteX1" y="connsiteY1"/>
              </a:cxn>
              <a:cxn ang="0">
                <a:pos x="connsiteX2" y="connsiteY2"/>
              </a:cxn>
              <a:cxn ang="0">
                <a:pos x="connsiteX3" y="connsiteY3"/>
              </a:cxn>
            </a:cxnLst>
            <a:rect l="l" t="t" r="r" b="b"/>
            <a:pathLst>
              <a:path w="3598662" h="4096415">
                <a:moveTo>
                  <a:pt x="3598662" y="3723861"/>
                </a:moveTo>
                <a:cubicBezTo>
                  <a:pt x="2221540" y="4018722"/>
                  <a:pt x="844419" y="4313583"/>
                  <a:pt x="298871" y="3869635"/>
                </a:cubicBezTo>
                <a:cubicBezTo>
                  <a:pt x="-246677" y="3425687"/>
                  <a:pt x="73584" y="1705113"/>
                  <a:pt x="325375" y="1060174"/>
                </a:cubicBezTo>
                <a:cubicBezTo>
                  <a:pt x="577166" y="415235"/>
                  <a:pt x="1193392" y="207617"/>
                  <a:pt x="1809618"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9F889FC-B98B-B249-A388-498E04EC8027}"/>
              </a:ext>
            </a:extLst>
          </p:cNvPr>
          <p:cNvSpPr txBox="1"/>
          <p:nvPr/>
        </p:nvSpPr>
        <p:spPr>
          <a:xfrm>
            <a:off x="135487" y="2468917"/>
            <a:ext cx="1789043" cy="1477328"/>
          </a:xfrm>
          <a:prstGeom prst="rect">
            <a:avLst/>
          </a:prstGeom>
          <a:solidFill>
            <a:schemeClr val="bg1"/>
          </a:solidFill>
          <a:ln w="38100">
            <a:solidFill>
              <a:schemeClr val="tx1"/>
            </a:solidFill>
          </a:ln>
        </p:spPr>
        <p:txBody>
          <a:bodyPr wrap="square" rtlCol="0">
            <a:spAutoFit/>
          </a:bodyPr>
          <a:lstStyle/>
          <a:p>
            <a:pPr algn="ctr"/>
            <a:r>
              <a:rPr lang="en-US" dirty="0"/>
              <a:t>Use new information to refine questions and modify hypotheses</a:t>
            </a:r>
          </a:p>
        </p:txBody>
      </p:sp>
      <p:cxnSp>
        <p:nvCxnSpPr>
          <p:cNvPr id="27" name="Straight Arrow Connector 26">
            <a:extLst>
              <a:ext uri="{FF2B5EF4-FFF2-40B4-BE49-F238E27FC236}">
                <a16:creationId xmlns:a16="http://schemas.microsoft.com/office/drawing/2014/main" id="{AD695A8E-428E-C041-8E11-1B2FA7D39DCB}"/>
              </a:ext>
            </a:extLst>
          </p:cNvPr>
          <p:cNvCxnSpPr>
            <a:stCxn id="14" idx="2"/>
            <a:endCxn id="15" idx="0"/>
          </p:cNvCxnSpPr>
          <p:nvPr/>
        </p:nvCxnSpPr>
        <p:spPr>
          <a:xfrm flipH="1">
            <a:off x="4601183" y="2314968"/>
            <a:ext cx="1" cy="318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AE3FB56-040D-3E4D-BCBB-CEDC666300B4}"/>
              </a:ext>
            </a:extLst>
          </p:cNvPr>
          <p:cNvCxnSpPr/>
          <p:nvPr/>
        </p:nvCxnSpPr>
        <p:spPr>
          <a:xfrm flipH="1">
            <a:off x="4607810" y="3010709"/>
            <a:ext cx="1" cy="318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39D7BE0-6FAE-744D-95BB-9C7FF273EFC3}"/>
              </a:ext>
            </a:extLst>
          </p:cNvPr>
          <p:cNvCxnSpPr/>
          <p:nvPr/>
        </p:nvCxnSpPr>
        <p:spPr>
          <a:xfrm flipH="1">
            <a:off x="4640942" y="3706450"/>
            <a:ext cx="1" cy="318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AADEE2-2A7A-9A40-B958-83DF83BC52F5}"/>
              </a:ext>
            </a:extLst>
          </p:cNvPr>
          <p:cNvCxnSpPr/>
          <p:nvPr/>
        </p:nvCxnSpPr>
        <p:spPr>
          <a:xfrm flipH="1">
            <a:off x="4660822" y="4441945"/>
            <a:ext cx="1" cy="318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04FD5D-A131-914F-A4A9-FD0490EA9959}"/>
              </a:ext>
            </a:extLst>
          </p:cNvPr>
          <p:cNvCxnSpPr/>
          <p:nvPr/>
        </p:nvCxnSpPr>
        <p:spPr>
          <a:xfrm>
            <a:off x="4082130" y="6024625"/>
            <a:ext cx="0" cy="50869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83EBB5-B282-B744-94AE-A4E568A83AC4}"/>
              </a:ext>
            </a:extLst>
          </p:cNvPr>
          <p:cNvCxnSpPr/>
          <p:nvPr/>
        </p:nvCxnSpPr>
        <p:spPr>
          <a:xfrm>
            <a:off x="5113608" y="6024625"/>
            <a:ext cx="0" cy="50869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38177F-140A-0C43-A655-E827C528EA0D}"/>
              </a:ext>
            </a:extLst>
          </p:cNvPr>
          <p:cNvCxnSpPr>
            <a:cxnSpLocks/>
          </p:cNvCxnSpPr>
          <p:nvPr/>
        </p:nvCxnSpPr>
        <p:spPr>
          <a:xfrm flipH="1">
            <a:off x="3149419" y="6533322"/>
            <a:ext cx="93271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68EC30-8389-1C46-8889-511153390454}"/>
              </a:ext>
            </a:extLst>
          </p:cNvPr>
          <p:cNvCxnSpPr>
            <a:cxnSpLocks/>
          </p:cNvCxnSpPr>
          <p:nvPr/>
        </p:nvCxnSpPr>
        <p:spPr>
          <a:xfrm flipH="1">
            <a:off x="5113608" y="6533322"/>
            <a:ext cx="93271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60DFA13-832A-A14E-991A-710AD964C860}"/>
              </a:ext>
            </a:extLst>
          </p:cNvPr>
          <p:cNvCxnSpPr>
            <a:cxnSpLocks/>
          </p:cNvCxnSpPr>
          <p:nvPr/>
        </p:nvCxnSpPr>
        <p:spPr>
          <a:xfrm>
            <a:off x="3136166" y="5327374"/>
            <a:ext cx="19419" cy="120594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D8D376-133F-1C46-9770-3ACEDD750253}"/>
              </a:ext>
            </a:extLst>
          </p:cNvPr>
          <p:cNvCxnSpPr>
            <a:cxnSpLocks/>
          </p:cNvCxnSpPr>
          <p:nvPr/>
        </p:nvCxnSpPr>
        <p:spPr>
          <a:xfrm>
            <a:off x="3103391" y="3519970"/>
            <a:ext cx="0" cy="65263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5E5259B-E550-8745-879E-6B3DA6F54A09}"/>
              </a:ext>
            </a:extLst>
          </p:cNvPr>
          <p:cNvCxnSpPr>
            <a:cxnSpLocks/>
          </p:cNvCxnSpPr>
          <p:nvPr/>
        </p:nvCxnSpPr>
        <p:spPr>
          <a:xfrm flipH="1">
            <a:off x="3090139" y="3525714"/>
            <a:ext cx="711662"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ED1F1EF-D818-8445-9400-649EAE09D262}"/>
              </a:ext>
            </a:extLst>
          </p:cNvPr>
          <p:cNvCxnSpPr>
            <a:cxnSpLocks/>
          </p:cNvCxnSpPr>
          <p:nvPr/>
        </p:nvCxnSpPr>
        <p:spPr>
          <a:xfrm>
            <a:off x="6036611" y="5652926"/>
            <a:ext cx="1" cy="89231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 Box 14">
            <a:extLst>
              <a:ext uri="{FF2B5EF4-FFF2-40B4-BE49-F238E27FC236}">
                <a16:creationId xmlns:a16="http://schemas.microsoft.com/office/drawing/2014/main" id="{DD81DAE9-AF63-DD40-A5D8-D9B77E648A69}"/>
              </a:ext>
            </a:extLst>
          </p:cNvPr>
          <p:cNvSpPr txBox="1">
            <a:spLocks noChangeArrowheads="1"/>
          </p:cNvSpPr>
          <p:nvPr/>
        </p:nvSpPr>
        <p:spPr bwMode="auto">
          <a:xfrm>
            <a:off x="616054" y="4149382"/>
            <a:ext cx="3048000" cy="1138773"/>
          </a:xfrm>
          <a:prstGeom prst="rect">
            <a:avLst/>
          </a:prstGeom>
          <a:solidFill>
            <a:schemeClr val="bg1"/>
          </a:solidFill>
          <a:ln>
            <a:solidFill>
              <a:schemeClr val="tx1"/>
            </a:solidFill>
          </a:ln>
          <a:effectLst/>
          <a:extLst/>
        </p:spPr>
        <p:txBody>
          <a:bodyPr>
            <a:spAutoFit/>
          </a:bodyPr>
          <a:lstStyle/>
          <a:p>
            <a:pPr algn="ctr"/>
            <a:r>
              <a:rPr lang="en-US" altLang="en-US" sz="2400" b="1" i="1" dirty="0"/>
              <a:t>Hypothesis NOT supported by test </a:t>
            </a:r>
            <a:r>
              <a:rPr lang="en-US" altLang="en-US" sz="2400" b="1" i="1" dirty="0">
                <a:sym typeface="Wingdings" pitchFamily="2" charset="2"/>
              </a:rPr>
              <a:t></a:t>
            </a:r>
            <a:r>
              <a:rPr lang="en-US" altLang="en-US" sz="2400" b="1" i="1" dirty="0"/>
              <a:t>  </a:t>
            </a:r>
            <a:r>
              <a:rPr lang="en-US" altLang="en-US" sz="2000" b="1" i="1" dirty="0"/>
              <a:t>create new hypothesis</a:t>
            </a:r>
          </a:p>
        </p:txBody>
      </p:sp>
    </p:spTree>
    <p:extLst>
      <p:ext uri="{BB962C8B-B14F-4D97-AF65-F5344CB8AC3E}">
        <p14:creationId xmlns:p14="http://schemas.microsoft.com/office/powerpoint/2010/main" val="282549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846ED5-8E22-E440-964E-F2D0FA286BF7}"/>
              </a:ext>
            </a:extLst>
          </p:cNvPr>
          <p:cNvSpPr/>
          <p:nvPr/>
        </p:nvSpPr>
        <p:spPr>
          <a:xfrm>
            <a:off x="0" y="257478"/>
            <a:ext cx="9144000" cy="1446550"/>
          </a:xfrm>
          <a:prstGeom prst="rect">
            <a:avLst/>
          </a:prstGeom>
        </p:spPr>
        <p:txBody>
          <a:bodyPr wrap="square">
            <a:spAutoFit/>
          </a:bodyPr>
          <a:lstStyle/>
          <a:p>
            <a:pPr algn="ctr"/>
            <a:r>
              <a:rPr lang="en-US" sz="4400" b="1" dirty="0"/>
              <a:t>Observational Field Studies &amp; Manipulated Field Experiments </a:t>
            </a:r>
            <a:endParaRPr lang="en-US" sz="2400" b="1" dirty="0">
              <a:solidFill>
                <a:schemeClr val="accent5">
                  <a:lumMod val="75000"/>
                </a:schemeClr>
              </a:solidFill>
            </a:endParaRPr>
          </a:p>
        </p:txBody>
      </p:sp>
      <p:pic>
        <p:nvPicPr>
          <p:cNvPr id="6" name="Picture 5">
            <a:extLst>
              <a:ext uri="{FF2B5EF4-FFF2-40B4-BE49-F238E27FC236}">
                <a16:creationId xmlns:a16="http://schemas.microsoft.com/office/drawing/2014/main" id="{994FED15-5E91-B545-A275-537758EA5A65}"/>
              </a:ext>
            </a:extLst>
          </p:cNvPr>
          <p:cNvPicPr>
            <a:picLocks noChangeAspect="1"/>
          </p:cNvPicPr>
          <p:nvPr/>
        </p:nvPicPr>
        <p:blipFill rotWithShape="1">
          <a:blip r:embed="rId2"/>
          <a:srcRect l="1739" r="3334"/>
          <a:stretch/>
        </p:blipFill>
        <p:spPr>
          <a:xfrm>
            <a:off x="231913" y="1902811"/>
            <a:ext cx="8680174" cy="4421061"/>
          </a:xfrm>
          <a:prstGeom prst="rect">
            <a:avLst/>
          </a:prstGeom>
        </p:spPr>
      </p:pic>
      <p:sp>
        <p:nvSpPr>
          <p:cNvPr id="4" name="TextBox 3">
            <a:extLst>
              <a:ext uri="{FF2B5EF4-FFF2-40B4-BE49-F238E27FC236}">
                <a16:creationId xmlns:a16="http://schemas.microsoft.com/office/drawing/2014/main" id="{2158C465-AF06-C24F-B51F-11E9A8258753}"/>
              </a:ext>
            </a:extLst>
          </p:cNvPr>
          <p:cNvSpPr txBox="1"/>
          <p:nvPr/>
        </p:nvSpPr>
        <p:spPr>
          <a:xfrm>
            <a:off x="5791198" y="5839867"/>
            <a:ext cx="2924583"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www.digitalrmbl.org</a:t>
            </a:r>
            <a:r>
              <a:rPr lang="en-US" dirty="0">
                <a:solidFill>
                  <a:schemeClr val="bg1"/>
                </a:solidFill>
              </a:rPr>
              <a:t>/</a:t>
            </a:r>
          </a:p>
        </p:txBody>
      </p:sp>
    </p:spTree>
    <p:extLst>
      <p:ext uri="{BB962C8B-B14F-4D97-AF65-F5344CB8AC3E}">
        <p14:creationId xmlns:p14="http://schemas.microsoft.com/office/powerpoint/2010/main" val="416079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BC11C8-71EF-BE4A-911F-B9BF155E1A50}"/>
              </a:ext>
            </a:extLst>
          </p:cNvPr>
          <p:cNvSpPr/>
          <p:nvPr/>
        </p:nvSpPr>
        <p:spPr>
          <a:xfrm>
            <a:off x="0" y="292647"/>
            <a:ext cx="9144000" cy="769441"/>
          </a:xfrm>
          <a:prstGeom prst="rect">
            <a:avLst/>
          </a:prstGeom>
        </p:spPr>
        <p:txBody>
          <a:bodyPr wrap="square">
            <a:spAutoFit/>
          </a:bodyPr>
          <a:lstStyle/>
          <a:p>
            <a:pPr algn="ctr"/>
            <a:r>
              <a:rPr lang="en-US" sz="4400" b="1" dirty="0"/>
              <a:t>Statistics</a:t>
            </a:r>
            <a:endParaRPr lang="en-US" sz="2400" b="1" dirty="0">
              <a:solidFill>
                <a:schemeClr val="accent5">
                  <a:lumMod val="75000"/>
                </a:schemeClr>
              </a:solidFill>
            </a:endParaRPr>
          </a:p>
        </p:txBody>
      </p:sp>
      <p:sp>
        <p:nvSpPr>
          <p:cNvPr id="4" name="Rectangle 3">
            <a:extLst>
              <a:ext uri="{FF2B5EF4-FFF2-40B4-BE49-F238E27FC236}">
                <a16:creationId xmlns:a16="http://schemas.microsoft.com/office/drawing/2014/main" id="{445516A3-4A0B-AC40-BABA-FFECBF4CB1B8}"/>
              </a:ext>
            </a:extLst>
          </p:cNvPr>
          <p:cNvSpPr/>
          <p:nvPr/>
        </p:nvSpPr>
        <p:spPr>
          <a:xfrm>
            <a:off x="926698" y="2054217"/>
            <a:ext cx="8660675" cy="2554545"/>
          </a:xfrm>
          <a:prstGeom prst="rect">
            <a:avLst/>
          </a:prstGeom>
        </p:spPr>
        <p:txBody>
          <a:bodyPr wrap="square">
            <a:spAutoFit/>
          </a:bodyPr>
          <a:lstStyle/>
          <a:p>
            <a:r>
              <a:rPr lang="en-US" sz="3200" b="1" dirty="0" err="1">
                <a:solidFill>
                  <a:srgbClr val="FF0000"/>
                </a:solidFill>
              </a:rPr>
              <a:t>Categorial</a:t>
            </a:r>
            <a:r>
              <a:rPr lang="en-US" sz="3200" b="1" dirty="0">
                <a:solidFill>
                  <a:srgbClr val="FF0000"/>
                </a:solidFill>
              </a:rPr>
              <a:t> Data?</a:t>
            </a:r>
          </a:p>
          <a:p>
            <a:endParaRPr lang="en-US" sz="3200" b="1" dirty="0">
              <a:solidFill>
                <a:srgbClr val="FF0000"/>
              </a:solidFill>
            </a:endParaRPr>
          </a:p>
          <a:p>
            <a:r>
              <a:rPr lang="en-US" sz="3200" b="1">
                <a:solidFill>
                  <a:srgbClr val="FF0000"/>
                </a:solidFill>
              </a:rPr>
              <a:t>Continuous Data</a:t>
            </a:r>
            <a:r>
              <a:rPr lang="en-US" sz="3200" b="1" dirty="0">
                <a:solidFill>
                  <a:srgbClr val="FF0000"/>
                </a:solidFill>
              </a:rPr>
              <a:t>?</a:t>
            </a:r>
          </a:p>
          <a:p>
            <a:pPr algn="ctr"/>
            <a:endParaRPr lang="en-US" sz="3200" b="1" dirty="0">
              <a:solidFill>
                <a:srgbClr val="FF0000"/>
              </a:solidFill>
            </a:endParaRPr>
          </a:p>
          <a:p>
            <a:endParaRPr lang="en-US" sz="3200" b="1" dirty="0">
              <a:solidFill>
                <a:srgbClr val="FF0000"/>
              </a:solidFill>
            </a:endParaRPr>
          </a:p>
        </p:txBody>
      </p:sp>
      <p:sp>
        <p:nvSpPr>
          <p:cNvPr id="5" name="Rectangle 4">
            <a:extLst>
              <a:ext uri="{FF2B5EF4-FFF2-40B4-BE49-F238E27FC236}">
                <a16:creationId xmlns:a16="http://schemas.microsoft.com/office/drawing/2014/main" id="{EFCBDB32-9447-9F4C-8F56-D5739F3DAEAF}"/>
              </a:ext>
            </a:extLst>
          </p:cNvPr>
          <p:cNvSpPr/>
          <p:nvPr/>
        </p:nvSpPr>
        <p:spPr>
          <a:xfrm>
            <a:off x="733268" y="1269387"/>
            <a:ext cx="8660675" cy="1569660"/>
          </a:xfrm>
          <a:prstGeom prst="rect">
            <a:avLst/>
          </a:prstGeom>
        </p:spPr>
        <p:txBody>
          <a:bodyPr wrap="square">
            <a:spAutoFit/>
          </a:bodyPr>
          <a:lstStyle/>
          <a:p>
            <a:r>
              <a:rPr lang="en-US" sz="3200" b="1" dirty="0"/>
              <a:t>What kind of data variables do you have?</a:t>
            </a:r>
          </a:p>
          <a:p>
            <a:pPr algn="ctr"/>
            <a:endParaRPr lang="en-US" sz="3200" b="1" dirty="0"/>
          </a:p>
          <a:p>
            <a:endParaRPr lang="en-US" sz="3200" b="1" dirty="0"/>
          </a:p>
        </p:txBody>
      </p:sp>
      <p:sp>
        <p:nvSpPr>
          <p:cNvPr id="6" name="Rectangle 5">
            <a:extLst>
              <a:ext uri="{FF2B5EF4-FFF2-40B4-BE49-F238E27FC236}">
                <a16:creationId xmlns:a16="http://schemas.microsoft.com/office/drawing/2014/main" id="{EE7394BA-687B-EB48-901D-169A3157EA40}"/>
              </a:ext>
            </a:extLst>
          </p:cNvPr>
          <p:cNvSpPr/>
          <p:nvPr/>
        </p:nvSpPr>
        <p:spPr>
          <a:xfrm>
            <a:off x="733267" y="3823932"/>
            <a:ext cx="7973411" cy="1569660"/>
          </a:xfrm>
          <a:prstGeom prst="rect">
            <a:avLst/>
          </a:prstGeom>
        </p:spPr>
        <p:txBody>
          <a:bodyPr wrap="square">
            <a:spAutoFit/>
          </a:bodyPr>
          <a:lstStyle/>
          <a:p>
            <a:r>
              <a:rPr lang="en-US" sz="3200" b="1" dirty="0"/>
              <a:t>Data visualization: what is a dependent and an independent variable? </a:t>
            </a:r>
          </a:p>
          <a:p>
            <a:endParaRPr lang="en-US" sz="3200" b="1" dirty="0"/>
          </a:p>
        </p:txBody>
      </p:sp>
      <p:sp>
        <p:nvSpPr>
          <p:cNvPr id="7" name="Rectangle 6">
            <a:extLst>
              <a:ext uri="{FF2B5EF4-FFF2-40B4-BE49-F238E27FC236}">
                <a16:creationId xmlns:a16="http://schemas.microsoft.com/office/drawing/2014/main" id="{3CCB690A-79AE-1C41-9D53-D3C93EE7AF34}"/>
              </a:ext>
            </a:extLst>
          </p:cNvPr>
          <p:cNvSpPr/>
          <p:nvPr/>
        </p:nvSpPr>
        <p:spPr>
          <a:xfrm>
            <a:off x="733267" y="4961835"/>
            <a:ext cx="7973411" cy="1569660"/>
          </a:xfrm>
          <a:prstGeom prst="rect">
            <a:avLst/>
          </a:prstGeom>
        </p:spPr>
        <p:txBody>
          <a:bodyPr wrap="square">
            <a:spAutoFit/>
          </a:bodyPr>
          <a:lstStyle/>
          <a:p>
            <a:r>
              <a:rPr lang="en-US" sz="3200" b="1" dirty="0"/>
              <a:t>What statistical test is appropriate to test the probability that a hypothesis is supported?</a:t>
            </a:r>
          </a:p>
          <a:p>
            <a:endParaRPr lang="en-US" sz="3200" b="1" dirty="0"/>
          </a:p>
        </p:txBody>
      </p:sp>
    </p:spTree>
    <p:extLst>
      <p:ext uri="{BB962C8B-B14F-4D97-AF65-F5344CB8AC3E}">
        <p14:creationId xmlns:p14="http://schemas.microsoft.com/office/powerpoint/2010/main" val="218259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0A330-BA86-4244-83B2-067F757F8A9F}"/>
              </a:ext>
            </a:extLst>
          </p:cNvPr>
          <p:cNvSpPr/>
          <p:nvPr/>
        </p:nvSpPr>
        <p:spPr>
          <a:xfrm>
            <a:off x="0" y="257478"/>
            <a:ext cx="9144000" cy="3046988"/>
          </a:xfrm>
          <a:prstGeom prst="rect">
            <a:avLst/>
          </a:prstGeom>
        </p:spPr>
        <p:txBody>
          <a:bodyPr wrap="square">
            <a:spAutoFit/>
          </a:bodyPr>
          <a:lstStyle/>
          <a:p>
            <a:pPr algn="ctr"/>
            <a:r>
              <a:rPr lang="en-US" sz="3200" b="1" dirty="0"/>
              <a:t>What is the dependent and independent variable in a long-term observational experiment evaluating how the first sightings of marmots have changed?</a:t>
            </a:r>
          </a:p>
          <a:p>
            <a:pPr algn="ctr"/>
            <a:r>
              <a:rPr lang="en-US" sz="3200" b="1" dirty="0"/>
              <a:t>Identify one variable that is required when calculating a </a:t>
            </a:r>
            <a:r>
              <a:rPr lang="en-US" sz="3200" b="1" u="sng" dirty="0"/>
              <a:t>rate</a:t>
            </a:r>
            <a:r>
              <a:rPr lang="en-US" sz="3200" b="1" dirty="0"/>
              <a:t> of change. What type of variables are these? </a:t>
            </a:r>
            <a:endParaRPr lang="en-US" sz="3200" b="1" dirty="0">
              <a:solidFill>
                <a:schemeClr val="accent5">
                  <a:lumMod val="75000"/>
                </a:schemeClr>
              </a:solidFill>
            </a:endParaRPr>
          </a:p>
        </p:txBody>
      </p:sp>
      <p:grpSp>
        <p:nvGrpSpPr>
          <p:cNvPr id="3" name="Group 2">
            <a:extLst>
              <a:ext uri="{FF2B5EF4-FFF2-40B4-BE49-F238E27FC236}">
                <a16:creationId xmlns:a16="http://schemas.microsoft.com/office/drawing/2014/main" id="{010E0068-2736-4342-896A-8B4529306D50}"/>
              </a:ext>
            </a:extLst>
          </p:cNvPr>
          <p:cNvGrpSpPr>
            <a:grpSpLocks/>
          </p:cNvGrpSpPr>
          <p:nvPr/>
        </p:nvGrpSpPr>
        <p:grpSpPr bwMode="auto">
          <a:xfrm>
            <a:off x="2636520" y="2911158"/>
            <a:ext cx="4114800" cy="3429000"/>
            <a:chOff x="0" y="0"/>
            <a:chExt cx="2592" cy="2160"/>
          </a:xfrm>
        </p:grpSpPr>
        <p:sp>
          <p:nvSpPr>
            <p:cNvPr id="4" name="Line 3">
              <a:extLst>
                <a:ext uri="{FF2B5EF4-FFF2-40B4-BE49-F238E27FC236}">
                  <a16:creationId xmlns:a16="http://schemas.microsoft.com/office/drawing/2014/main" id="{310EE276-88B7-314C-9D3D-FD022D75564B}"/>
                </a:ext>
              </a:extLst>
            </p:cNvPr>
            <p:cNvSpPr>
              <a:spLocks noChangeShapeType="1"/>
            </p:cNvSpPr>
            <p:nvPr/>
          </p:nvSpPr>
          <p:spPr bwMode="auto">
            <a:xfrm>
              <a:off x="18" y="0"/>
              <a:ext cx="1" cy="216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4">
              <a:extLst>
                <a:ext uri="{FF2B5EF4-FFF2-40B4-BE49-F238E27FC236}">
                  <a16:creationId xmlns:a16="http://schemas.microsoft.com/office/drawing/2014/main" id="{B30196EF-2939-0142-826B-483C4A51CC23}"/>
                </a:ext>
              </a:extLst>
            </p:cNvPr>
            <p:cNvSpPr>
              <a:spLocks noChangeShapeType="1"/>
            </p:cNvSpPr>
            <p:nvPr/>
          </p:nvSpPr>
          <p:spPr bwMode="auto">
            <a:xfrm>
              <a:off x="0" y="2155"/>
              <a:ext cx="2592" cy="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 name="Oval 5">
            <a:extLst>
              <a:ext uri="{FF2B5EF4-FFF2-40B4-BE49-F238E27FC236}">
                <a16:creationId xmlns:a16="http://schemas.microsoft.com/office/drawing/2014/main" id="{9BA4765D-BBA8-3C44-8AC0-24A70691960F}"/>
              </a:ext>
            </a:extLst>
          </p:cNvPr>
          <p:cNvSpPr>
            <a:spLocks/>
          </p:cNvSpPr>
          <p:nvPr/>
        </p:nvSpPr>
        <p:spPr bwMode="auto">
          <a:xfrm>
            <a:off x="3322320" y="5494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7" name="Oval 6">
            <a:extLst>
              <a:ext uri="{FF2B5EF4-FFF2-40B4-BE49-F238E27FC236}">
                <a16:creationId xmlns:a16="http://schemas.microsoft.com/office/drawing/2014/main" id="{4BBFE383-765F-A04F-A1B2-2AA7466AB765}"/>
              </a:ext>
            </a:extLst>
          </p:cNvPr>
          <p:cNvSpPr>
            <a:spLocks/>
          </p:cNvSpPr>
          <p:nvPr/>
        </p:nvSpPr>
        <p:spPr bwMode="auto">
          <a:xfrm>
            <a:off x="3893820" y="5113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8" name="Oval 7">
            <a:extLst>
              <a:ext uri="{FF2B5EF4-FFF2-40B4-BE49-F238E27FC236}">
                <a16:creationId xmlns:a16="http://schemas.microsoft.com/office/drawing/2014/main" id="{08A2C25F-72F9-F74C-8370-5E252E134331}"/>
              </a:ext>
            </a:extLst>
          </p:cNvPr>
          <p:cNvSpPr>
            <a:spLocks/>
          </p:cNvSpPr>
          <p:nvPr/>
        </p:nvSpPr>
        <p:spPr bwMode="auto">
          <a:xfrm>
            <a:off x="4846320" y="5113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9" name="Oval 8">
            <a:extLst>
              <a:ext uri="{FF2B5EF4-FFF2-40B4-BE49-F238E27FC236}">
                <a16:creationId xmlns:a16="http://schemas.microsoft.com/office/drawing/2014/main" id="{26C98605-5734-C04A-BBC5-3ED263AB2297}"/>
              </a:ext>
            </a:extLst>
          </p:cNvPr>
          <p:cNvSpPr>
            <a:spLocks/>
          </p:cNvSpPr>
          <p:nvPr/>
        </p:nvSpPr>
        <p:spPr bwMode="auto">
          <a:xfrm>
            <a:off x="4054157" y="54559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0" name="Oval 9">
            <a:extLst>
              <a:ext uri="{FF2B5EF4-FFF2-40B4-BE49-F238E27FC236}">
                <a16:creationId xmlns:a16="http://schemas.microsoft.com/office/drawing/2014/main" id="{910E784C-D9DA-6449-9A2E-BC68D2D85475}"/>
              </a:ext>
            </a:extLst>
          </p:cNvPr>
          <p:cNvSpPr>
            <a:spLocks/>
          </p:cNvSpPr>
          <p:nvPr/>
        </p:nvSpPr>
        <p:spPr bwMode="auto">
          <a:xfrm>
            <a:off x="3714591" y="53797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1" name="Oval 10">
            <a:extLst>
              <a:ext uri="{FF2B5EF4-FFF2-40B4-BE49-F238E27FC236}">
                <a16:creationId xmlns:a16="http://schemas.microsoft.com/office/drawing/2014/main" id="{A2BFA3E1-5341-5049-BE30-19FFD3DB83CB}"/>
              </a:ext>
            </a:extLst>
          </p:cNvPr>
          <p:cNvSpPr>
            <a:spLocks/>
          </p:cNvSpPr>
          <p:nvPr/>
        </p:nvSpPr>
        <p:spPr bwMode="auto">
          <a:xfrm>
            <a:off x="5620384" y="4090279"/>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2" name="Oval 11">
            <a:extLst>
              <a:ext uri="{FF2B5EF4-FFF2-40B4-BE49-F238E27FC236}">
                <a16:creationId xmlns:a16="http://schemas.microsoft.com/office/drawing/2014/main" id="{D6EB1D51-377D-DB4F-B2CA-B2665BF62D46}"/>
              </a:ext>
            </a:extLst>
          </p:cNvPr>
          <p:cNvSpPr>
            <a:spLocks/>
          </p:cNvSpPr>
          <p:nvPr/>
        </p:nvSpPr>
        <p:spPr bwMode="auto">
          <a:xfrm>
            <a:off x="5300027" y="50368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3" name="Oval 12">
            <a:extLst>
              <a:ext uri="{FF2B5EF4-FFF2-40B4-BE49-F238E27FC236}">
                <a16:creationId xmlns:a16="http://schemas.microsoft.com/office/drawing/2014/main" id="{DDB9F8C7-878F-F243-A955-A2919D10766C}"/>
              </a:ext>
            </a:extLst>
          </p:cNvPr>
          <p:cNvSpPr>
            <a:spLocks/>
          </p:cNvSpPr>
          <p:nvPr/>
        </p:nvSpPr>
        <p:spPr bwMode="auto">
          <a:xfrm>
            <a:off x="4522628" y="497586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4" name="Oval 13">
            <a:extLst>
              <a:ext uri="{FF2B5EF4-FFF2-40B4-BE49-F238E27FC236}">
                <a16:creationId xmlns:a16="http://schemas.microsoft.com/office/drawing/2014/main" id="{BDDDE5E6-0EEE-B641-B208-DD8FB770A37D}"/>
              </a:ext>
            </a:extLst>
          </p:cNvPr>
          <p:cNvSpPr>
            <a:spLocks/>
          </p:cNvSpPr>
          <p:nvPr/>
        </p:nvSpPr>
        <p:spPr bwMode="auto">
          <a:xfrm>
            <a:off x="4693920" y="45796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5" name="Oval 14">
            <a:extLst>
              <a:ext uri="{FF2B5EF4-FFF2-40B4-BE49-F238E27FC236}">
                <a16:creationId xmlns:a16="http://schemas.microsoft.com/office/drawing/2014/main" id="{F196C6A3-6BA9-9343-BF7F-50545ED85EE4}"/>
              </a:ext>
            </a:extLst>
          </p:cNvPr>
          <p:cNvSpPr>
            <a:spLocks/>
          </p:cNvSpPr>
          <p:nvPr/>
        </p:nvSpPr>
        <p:spPr bwMode="auto">
          <a:xfrm>
            <a:off x="5456237" y="4587558"/>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9" name="Oval 18">
            <a:extLst>
              <a:ext uri="{FF2B5EF4-FFF2-40B4-BE49-F238E27FC236}">
                <a16:creationId xmlns:a16="http://schemas.microsoft.com/office/drawing/2014/main" id="{CD018644-D401-AA43-9462-60E26D2D6C84}"/>
              </a:ext>
            </a:extLst>
          </p:cNvPr>
          <p:cNvSpPr>
            <a:spLocks/>
          </p:cNvSpPr>
          <p:nvPr/>
        </p:nvSpPr>
        <p:spPr bwMode="auto">
          <a:xfrm>
            <a:off x="4998720" y="47701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20" name="Oval 19">
            <a:extLst>
              <a:ext uri="{FF2B5EF4-FFF2-40B4-BE49-F238E27FC236}">
                <a16:creationId xmlns:a16="http://schemas.microsoft.com/office/drawing/2014/main" id="{AC12F282-044F-9C49-BEBB-32E5D2150159}"/>
              </a:ext>
            </a:extLst>
          </p:cNvPr>
          <p:cNvSpPr>
            <a:spLocks/>
          </p:cNvSpPr>
          <p:nvPr/>
        </p:nvSpPr>
        <p:spPr bwMode="auto">
          <a:xfrm>
            <a:off x="4370228" y="54178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Tree>
    <p:extLst>
      <p:ext uri="{BB962C8B-B14F-4D97-AF65-F5344CB8AC3E}">
        <p14:creationId xmlns:p14="http://schemas.microsoft.com/office/powerpoint/2010/main" val="22115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2E11F8-8801-B546-AAAD-AF619081C2BA}"/>
              </a:ext>
            </a:extLst>
          </p:cNvPr>
          <p:cNvSpPr/>
          <p:nvPr/>
        </p:nvSpPr>
        <p:spPr>
          <a:xfrm>
            <a:off x="0" y="257478"/>
            <a:ext cx="9144000" cy="3046988"/>
          </a:xfrm>
          <a:prstGeom prst="rect">
            <a:avLst/>
          </a:prstGeom>
        </p:spPr>
        <p:txBody>
          <a:bodyPr wrap="square">
            <a:spAutoFit/>
          </a:bodyPr>
          <a:lstStyle/>
          <a:p>
            <a:pPr algn="ctr"/>
            <a:r>
              <a:rPr lang="en-US" sz="3200" b="1" dirty="0"/>
              <a:t>What is the dependent and independent variable in a long-term observational experiment evaluating how the first sightings of marmots have changed?</a:t>
            </a:r>
          </a:p>
          <a:p>
            <a:pPr algn="ctr"/>
            <a:r>
              <a:rPr lang="en-US" sz="3200" b="1" dirty="0"/>
              <a:t>Identify one variable that is required when calculating a </a:t>
            </a:r>
            <a:r>
              <a:rPr lang="en-US" sz="3200" b="1" u="sng" dirty="0"/>
              <a:t>rate</a:t>
            </a:r>
            <a:r>
              <a:rPr lang="en-US" sz="3200" b="1" dirty="0"/>
              <a:t> of change. What type of variables are these? </a:t>
            </a:r>
            <a:endParaRPr lang="en-US" sz="3200" b="1" dirty="0">
              <a:solidFill>
                <a:srgbClr val="FF0000"/>
              </a:solidFill>
            </a:endParaRPr>
          </a:p>
        </p:txBody>
      </p:sp>
      <p:grpSp>
        <p:nvGrpSpPr>
          <p:cNvPr id="3" name="Group 2">
            <a:extLst>
              <a:ext uri="{FF2B5EF4-FFF2-40B4-BE49-F238E27FC236}">
                <a16:creationId xmlns:a16="http://schemas.microsoft.com/office/drawing/2014/main" id="{5548EB02-0B77-AF4F-AEA6-A137F0A870C0}"/>
              </a:ext>
            </a:extLst>
          </p:cNvPr>
          <p:cNvGrpSpPr>
            <a:grpSpLocks/>
          </p:cNvGrpSpPr>
          <p:nvPr/>
        </p:nvGrpSpPr>
        <p:grpSpPr bwMode="auto">
          <a:xfrm>
            <a:off x="2636520" y="2911158"/>
            <a:ext cx="4114800" cy="3429000"/>
            <a:chOff x="0" y="0"/>
            <a:chExt cx="2592" cy="2160"/>
          </a:xfrm>
        </p:grpSpPr>
        <p:sp>
          <p:nvSpPr>
            <p:cNvPr id="4" name="Line 3">
              <a:extLst>
                <a:ext uri="{FF2B5EF4-FFF2-40B4-BE49-F238E27FC236}">
                  <a16:creationId xmlns:a16="http://schemas.microsoft.com/office/drawing/2014/main" id="{60C6ADC2-5C6A-F74B-8F97-22D9B13FCF01}"/>
                </a:ext>
              </a:extLst>
            </p:cNvPr>
            <p:cNvSpPr>
              <a:spLocks noChangeShapeType="1"/>
            </p:cNvSpPr>
            <p:nvPr/>
          </p:nvSpPr>
          <p:spPr bwMode="auto">
            <a:xfrm>
              <a:off x="18" y="0"/>
              <a:ext cx="1" cy="216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4">
              <a:extLst>
                <a:ext uri="{FF2B5EF4-FFF2-40B4-BE49-F238E27FC236}">
                  <a16:creationId xmlns:a16="http://schemas.microsoft.com/office/drawing/2014/main" id="{F633767F-D7B0-D443-B414-AC4AA2293101}"/>
                </a:ext>
              </a:extLst>
            </p:cNvPr>
            <p:cNvSpPr>
              <a:spLocks noChangeShapeType="1"/>
            </p:cNvSpPr>
            <p:nvPr/>
          </p:nvSpPr>
          <p:spPr bwMode="auto">
            <a:xfrm>
              <a:off x="0" y="2155"/>
              <a:ext cx="2592" cy="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 name="Oval 5">
            <a:extLst>
              <a:ext uri="{FF2B5EF4-FFF2-40B4-BE49-F238E27FC236}">
                <a16:creationId xmlns:a16="http://schemas.microsoft.com/office/drawing/2014/main" id="{743E0746-2311-354E-8920-BA2CE50E1419}"/>
              </a:ext>
            </a:extLst>
          </p:cNvPr>
          <p:cNvSpPr>
            <a:spLocks/>
          </p:cNvSpPr>
          <p:nvPr/>
        </p:nvSpPr>
        <p:spPr bwMode="auto">
          <a:xfrm>
            <a:off x="3322320" y="5494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7" name="Oval 6">
            <a:extLst>
              <a:ext uri="{FF2B5EF4-FFF2-40B4-BE49-F238E27FC236}">
                <a16:creationId xmlns:a16="http://schemas.microsoft.com/office/drawing/2014/main" id="{D167F313-C776-6347-9EB8-D37283E094E3}"/>
              </a:ext>
            </a:extLst>
          </p:cNvPr>
          <p:cNvSpPr>
            <a:spLocks/>
          </p:cNvSpPr>
          <p:nvPr/>
        </p:nvSpPr>
        <p:spPr bwMode="auto">
          <a:xfrm>
            <a:off x="3893820" y="5113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8" name="Oval 7">
            <a:extLst>
              <a:ext uri="{FF2B5EF4-FFF2-40B4-BE49-F238E27FC236}">
                <a16:creationId xmlns:a16="http://schemas.microsoft.com/office/drawing/2014/main" id="{89DB2E95-B207-D442-B6C0-5C28AFFD3CE1}"/>
              </a:ext>
            </a:extLst>
          </p:cNvPr>
          <p:cNvSpPr>
            <a:spLocks/>
          </p:cNvSpPr>
          <p:nvPr/>
        </p:nvSpPr>
        <p:spPr bwMode="auto">
          <a:xfrm>
            <a:off x="4846320" y="51130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9" name="Oval 8">
            <a:extLst>
              <a:ext uri="{FF2B5EF4-FFF2-40B4-BE49-F238E27FC236}">
                <a16:creationId xmlns:a16="http://schemas.microsoft.com/office/drawing/2014/main" id="{AF4A09C3-8EE2-C04D-A375-210333D337C5}"/>
              </a:ext>
            </a:extLst>
          </p:cNvPr>
          <p:cNvSpPr>
            <a:spLocks/>
          </p:cNvSpPr>
          <p:nvPr/>
        </p:nvSpPr>
        <p:spPr bwMode="auto">
          <a:xfrm>
            <a:off x="4054157" y="54559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0" name="Oval 9">
            <a:extLst>
              <a:ext uri="{FF2B5EF4-FFF2-40B4-BE49-F238E27FC236}">
                <a16:creationId xmlns:a16="http://schemas.microsoft.com/office/drawing/2014/main" id="{4FFFDD26-A125-0E43-8922-906C0A87A311}"/>
              </a:ext>
            </a:extLst>
          </p:cNvPr>
          <p:cNvSpPr>
            <a:spLocks/>
          </p:cNvSpPr>
          <p:nvPr/>
        </p:nvSpPr>
        <p:spPr bwMode="auto">
          <a:xfrm>
            <a:off x="3714591" y="53797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1" name="Oval 10">
            <a:extLst>
              <a:ext uri="{FF2B5EF4-FFF2-40B4-BE49-F238E27FC236}">
                <a16:creationId xmlns:a16="http://schemas.microsoft.com/office/drawing/2014/main" id="{878343A8-E1C8-834A-ADAC-68859E30D1BC}"/>
              </a:ext>
            </a:extLst>
          </p:cNvPr>
          <p:cNvSpPr>
            <a:spLocks/>
          </p:cNvSpPr>
          <p:nvPr/>
        </p:nvSpPr>
        <p:spPr bwMode="auto">
          <a:xfrm>
            <a:off x="5620384" y="4090279"/>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2" name="Oval 11">
            <a:extLst>
              <a:ext uri="{FF2B5EF4-FFF2-40B4-BE49-F238E27FC236}">
                <a16:creationId xmlns:a16="http://schemas.microsoft.com/office/drawing/2014/main" id="{CD10912E-D4DB-2A4E-A4A3-BAACC62CA451}"/>
              </a:ext>
            </a:extLst>
          </p:cNvPr>
          <p:cNvSpPr>
            <a:spLocks/>
          </p:cNvSpPr>
          <p:nvPr/>
        </p:nvSpPr>
        <p:spPr bwMode="auto">
          <a:xfrm>
            <a:off x="5300027" y="50368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3" name="Oval 12">
            <a:extLst>
              <a:ext uri="{FF2B5EF4-FFF2-40B4-BE49-F238E27FC236}">
                <a16:creationId xmlns:a16="http://schemas.microsoft.com/office/drawing/2014/main" id="{906E8E96-B98D-FD4C-80F7-EB1E4ED55216}"/>
              </a:ext>
            </a:extLst>
          </p:cNvPr>
          <p:cNvSpPr>
            <a:spLocks/>
          </p:cNvSpPr>
          <p:nvPr/>
        </p:nvSpPr>
        <p:spPr bwMode="auto">
          <a:xfrm>
            <a:off x="4522628" y="497586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4" name="Oval 13">
            <a:extLst>
              <a:ext uri="{FF2B5EF4-FFF2-40B4-BE49-F238E27FC236}">
                <a16:creationId xmlns:a16="http://schemas.microsoft.com/office/drawing/2014/main" id="{22A700BA-11BA-7C41-806F-FB53693D84D5}"/>
              </a:ext>
            </a:extLst>
          </p:cNvPr>
          <p:cNvSpPr>
            <a:spLocks/>
          </p:cNvSpPr>
          <p:nvPr/>
        </p:nvSpPr>
        <p:spPr bwMode="auto">
          <a:xfrm>
            <a:off x="4693920" y="45796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5" name="Oval 14">
            <a:extLst>
              <a:ext uri="{FF2B5EF4-FFF2-40B4-BE49-F238E27FC236}">
                <a16:creationId xmlns:a16="http://schemas.microsoft.com/office/drawing/2014/main" id="{EFF84732-CD7F-F649-8404-3D424722F03A}"/>
              </a:ext>
            </a:extLst>
          </p:cNvPr>
          <p:cNvSpPr>
            <a:spLocks/>
          </p:cNvSpPr>
          <p:nvPr/>
        </p:nvSpPr>
        <p:spPr bwMode="auto">
          <a:xfrm>
            <a:off x="5456237" y="4587558"/>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6" name="Oval 15">
            <a:extLst>
              <a:ext uri="{FF2B5EF4-FFF2-40B4-BE49-F238E27FC236}">
                <a16:creationId xmlns:a16="http://schemas.microsoft.com/office/drawing/2014/main" id="{BC488C9B-165B-9A4C-9410-4962FBE35A9F}"/>
              </a:ext>
            </a:extLst>
          </p:cNvPr>
          <p:cNvSpPr>
            <a:spLocks/>
          </p:cNvSpPr>
          <p:nvPr/>
        </p:nvSpPr>
        <p:spPr bwMode="auto">
          <a:xfrm>
            <a:off x="4998720" y="47701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7" name="Oval 16">
            <a:extLst>
              <a:ext uri="{FF2B5EF4-FFF2-40B4-BE49-F238E27FC236}">
                <a16:creationId xmlns:a16="http://schemas.microsoft.com/office/drawing/2014/main" id="{F6A8FFE3-1568-AA48-9CA0-144175729F77}"/>
              </a:ext>
            </a:extLst>
          </p:cNvPr>
          <p:cNvSpPr>
            <a:spLocks/>
          </p:cNvSpPr>
          <p:nvPr/>
        </p:nvSpPr>
        <p:spPr bwMode="auto">
          <a:xfrm>
            <a:off x="4370228" y="5417820"/>
            <a:ext cx="152400" cy="152400"/>
          </a:xfrm>
          <a:prstGeom prst="ellipse">
            <a:avLst/>
          </a:prstGeom>
          <a:solidFill>
            <a:srgbClr val="99FFCC"/>
          </a:solidFill>
          <a:ln w="12700">
            <a:solidFill>
              <a:schemeClr val="tx1"/>
            </a:solidFill>
            <a:round/>
            <a:headEnd/>
            <a:tailEnd/>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
        <p:nvSpPr>
          <p:cNvPr id="18" name="TextBox 17">
            <a:extLst>
              <a:ext uri="{FF2B5EF4-FFF2-40B4-BE49-F238E27FC236}">
                <a16:creationId xmlns:a16="http://schemas.microsoft.com/office/drawing/2014/main" id="{FD25E3ED-A51F-D946-BBF8-AC6EA2FB90D3}"/>
              </a:ext>
            </a:extLst>
          </p:cNvPr>
          <p:cNvSpPr txBox="1"/>
          <p:nvPr/>
        </p:nvSpPr>
        <p:spPr>
          <a:xfrm>
            <a:off x="4147449" y="6412151"/>
            <a:ext cx="1245341" cy="369332"/>
          </a:xfrm>
          <a:prstGeom prst="rect">
            <a:avLst/>
          </a:prstGeom>
          <a:noFill/>
        </p:spPr>
        <p:txBody>
          <a:bodyPr wrap="none" rtlCol="0">
            <a:spAutoFit/>
          </a:bodyPr>
          <a:lstStyle/>
          <a:p>
            <a:r>
              <a:rPr lang="en-US" dirty="0"/>
              <a:t>Time (Year)</a:t>
            </a:r>
          </a:p>
        </p:txBody>
      </p:sp>
      <p:sp>
        <p:nvSpPr>
          <p:cNvPr id="19" name="TextBox 18">
            <a:extLst>
              <a:ext uri="{FF2B5EF4-FFF2-40B4-BE49-F238E27FC236}">
                <a16:creationId xmlns:a16="http://schemas.microsoft.com/office/drawing/2014/main" id="{EFAB69B1-ABCC-E647-B38B-E28F0343ABE0}"/>
              </a:ext>
            </a:extLst>
          </p:cNvPr>
          <p:cNvSpPr txBox="1"/>
          <p:nvPr/>
        </p:nvSpPr>
        <p:spPr>
          <a:xfrm rot="16200000">
            <a:off x="854407" y="4387456"/>
            <a:ext cx="2710550" cy="369332"/>
          </a:xfrm>
          <a:prstGeom prst="rect">
            <a:avLst/>
          </a:prstGeom>
          <a:noFill/>
        </p:spPr>
        <p:txBody>
          <a:bodyPr wrap="none" rtlCol="0">
            <a:spAutoFit/>
          </a:bodyPr>
          <a:lstStyle/>
          <a:p>
            <a:r>
              <a:rPr lang="en-US" dirty="0"/>
              <a:t>Julian Date of First Sighting</a:t>
            </a:r>
          </a:p>
        </p:txBody>
      </p:sp>
      <p:sp>
        <p:nvSpPr>
          <p:cNvPr id="20" name="Rectangle 26">
            <a:extLst>
              <a:ext uri="{FF2B5EF4-FFF2-40B4-BE49-F238E27FC236}">
                <a16:creationId xmlns:a16="http://schemas.microsoft.com/office/drawing/2014/main" id="{81AE10D8-5C31-A64D-846E-153C59094F7F}"/>
              </a:ext>
            </a:extLst>
          </p:cNvPr>
          <p:cNvSpPr>
            <a:spLocks/>
          </p:cNvSpPr>
          <p:nvPr/>
        </p:nvSpPr>
        <p:spPr bwMode="auto">
          <a:xfrm>
            <a:off x="4146948" y="3195759"/>
            <a:ext cx="4424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i="1">
                <a:solidFill>
                  <a:srgbClr val="000066"/>
                </a:solidFill>
                <a:ea typeface="Arial" charset="0"/>
                <a:cs typeface="Arial" charset="0"/>
                <a:sym typeface="Arial" charset="0"/>
              </a:rPr>
              <a:t>Dependent or response variable</a:t>
            </a:r>
          </a:p>
        </p:txBody>
      </p:sp>
      <p:sp>
        <p:nvSpPr>
          <p:cNvPr id="21" name="AutoShape 28">
            <a:extLst>
              <a:ext uri="{FF2B5EF4-FFF2-40B4-BE49-F238E27FC236}">
                <a16:creationId xmlns:a16="http://schemas.microsoft.com/office/drawing/2014/main" id="{B46E9ED3-65A9-894A-90D1-7C28AFDF3A77}"/>
              </a:ext>
            </a:extLst>
          </p:cNvPr>
          <p:cNvSpPr>
            <a:spLocks/>
          </p:cNvSpPr>
          <p:nvPr/>
        </p:nvSpPr>
        <p:spPr bwMode="auto">
          <a:xfrm>
            <a:off x="2777490" y="3729159"/>
            <a:ext cx="1674258" cy="317060"/>
          </a:xfrm>
          <a:custGeom>
            <a:avLst/>
            <a:gdLst>
              <a:gd name="T0" fmla="*/ 0 w 21600"/>
              <a:gd name="T1" fmla="*/ 304800 h 21600"/>
              <a:gd name="T2" fmla="*/ 685800 w 21600"/>
              <a:gd name="T3" fmla="*/ 76200 h 21600"/>
              <a:gd name="T4" fmla="*/ 685800 w 21600"/>
              <a:gd name="T5" fmla="*/ 228600 h 21600"/>
              <a:gd name="T6" fmla="*/ 20574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3000" y="13950"/>
                  <a:pt x="6000" y="6300"/>
                  <a:pt x="7200" y="5400"/>
                </a:cubicBezTo>
                <a:cubicBezTo>
                  <a:pt x="8400" y="4500"/>
                  <a:pt x="4800" y="17100"/>
                  <a:pt x="7200" y="16200"/>
                </a:cubicBezTo>
                <a:cubicBezTo>
                  <a:pt x="9600" y="15300"/>
                  <a:pt x="15600" y="7650"/>
                  <a:pt x="21600" y="0"/>
                </a:cubicBezTo>
              </a:path>
            </a:pathLst>
          </a:custGeom>
          <a:noFill/>
          <a:ln w="25400">
            <a:solidFill>
              <a:srgbClr val="000066"/>
            </a:solidFill>
            <a:miter lim="800000"/>
            <a:headEnd type="arrow" w="lg" len="lg"/>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 name="Rectangle 27">
            <a:extLst>
              <a:ext uri="{FF2B5EF4-FFF2-40B4-BE49-F238E27FC236}">
                <a16:creationId xmlns:a16="http://schemas.microsoft.com/office/drawing/2014/main" id="{8AB5BB96-4E49-9B4E-991A-17496A091BFF}"/>
              </a:ext>
            </a:extLst>
          </p:cNvPr>
          <p:cNvSpPr>
            <a:spLocks/>
          </p:cNvSpPr>
          <p:nvPr/>
        </p:nvSpPr>
        <p:spPr bwMode="auto">
          <a:xfrm>
            <a:off x="5697187" y="4218138"/>
            <a:ext cx="2932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i="1">
                <a:solidFill>
                  <a:srgbClr val="000066"/>
                </a:solidFill>
                <a:ea typeface="Arial" charset="0"/>
                <a:cs typeface="Arial" charset="0"/>
                <a:sym typeface="Arial" charset="0"/>
              </a:rPr>
              <a:t>Independent variable</a:t>
            </a:r>
          </a:p>
        </p:txBody>
      </p:sp>
      <p:sp>
        <p:nvSpPr>
          <p:cNvPr id="23" name="AutoShape 29">
            <a:extLst>
              <a:ext uri="{FF2B5EF4-FFF2-40B4-BE49-F238E27FC236}">
                <a16:creationId xmlns:a16="http://schemas.microsoft.com/office/drawing/2014/main" id="{EEE6D8FA-FB27-C044-B0C8-96907167285C}"/>
              </a:ext>
            </a:extLst>
          </p:cNvPr>
          <p:cNvSpPr>
            <a:spLocks/>
          </p:cNvSpPr>
          <p:nvPr/>
        </p:nvSpPr>
        <p:spPr bwMode="auto">
          <a:xfrm rot="17940000">
            <a:off x="5532941" y="5353545"/>
            <a:ext cx="1584543" cy="277222"/>
          </a:xfrm>
          <a:custGeom>
            <a:avLst/>
            <a:gdLst>
              <a:gd name="T0" fmla="*/ 0 w 21600"/>
              <a:gd name="T1" fmla="*/ 304800 h 21600"/>
              <a:gd name="T2" fmla="*/ 685800 w 21600"/>
              <a:gd name="T3" fmla="*/ 76200 h 21600"/>
              <a:gd name="T4" fmla="*/ 685800 w 21600"/>
              <a:gd name="T5" fmla="*/ 228600 h 21600"/>
              <a:gd name="T6" fmla="*/ 20574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3000" y="13950"/>
                  <a:pt x="6000" y="6300"/>
                  <a:pt x="7200" y="5400"/>
                </a:cubicBezTo>
                <a:cubicBezTo>
                  <a:pt x="8400" y="4500"/>
                  <a:pt x="4800" y="17100"/>
                  <a:pt x="7200" y="16200"/>
                </a:cubicBezTo>
                <a:cubicBezTo>
                  <a:pt x="9600" y="15300"/>
                  <a:pt x="15600" y="7650"/>
                  <a:pt x="21600" y="0"/>
                </a:cubicBezTo>
              </a:path>
            </a:pathLst>
          </a:custGeom>
          <a:noFill/>
          <a:ln w="25400">
            <a:solidFill>
              <a:srgbClr val="000066"/>
            </a:solidFill>
            <a:miter lim="800000"/>
            <a:headEnd type="arrow" w="lg" len="lg"/>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TextBox 23">
            <a:extLst>
              <a:ext uri="{FF2B5EF4-FFF2-40B4-BE49-F238E27FC236}">
                <a16:creationId xmlns:a16="http://schemas.microsoft.com/office/drawing/2014/main" id="{698CD414-915F-A04C-8558-345CE8662F1C}"/>
              </a:ext>
            </a:extLst>
          </p:cNvPr>
          <p:cNvSpPr txBox="1"/>
          <p:nvPr/>
        </p:nvSpPr>
        <p:spPr>
          <a:xfrm>
            <a:off x="403778" y="3094097"/>
            <a:ext cx="1348742" cy="3139321"/>
          </a:xfrm>
          <a:prstGeom prst="rect">
            <a:avLst/>
          </a:prstGeom>
          <a:noFill/>
        </p:spPr>
        <p:txBody>
          <a:bodyPr wrap="square" rtlCol="0">
            <a:spAutoFit/>
          </a:bodyPr>
          <a:lstStyle/>
          <a:p>
            <a:r>
              <a:rPr lang="en-US" dirty="0">
                <a:solidFill>
                  <a:srgbClr val="FF0000"/>
                </a:solidFill>
              </a:rPr>
              <a:t>A time value is required when calculating a </a:t>
            </a:r>
            <a:r>
              <a:rPr lang="en-US" u="sng" dirty="0">
                <a:solidFill>
                  <a:srgbClr val="FF0000"/>
                </a:solidFill>
              </a:rPr>
              <a:t>rate</a:t>
            </a:r>
          </a:p>
          <a:p>
            <a:endParaRPr lang="en-US" u="sng" dirty="0">
              <a:solidFill>
                <a:srgbClr val="FF0000"/>
              </a:solidFill>
            </a:endParaRPr>
          </a:p>
          <a:p>
            <a:r>
              <a:rPr lang="en-US" dirty="0">
                <a:solidFill>
                  <a:srgbClr val="FF0000"/>
                </a:solidFill>
              </a:rPr>
              <a:t>Both variables are continuous</a:t>
            </a:r>
            <a:endParaRPr lang="en-US" u="sng" dirty="0">
              <a:solidFill>
                <a:srgbClr val="FF0000"/>
              </a:solidFill>
            </a:endParaRPr>
          </a:p>
          <a:p>
            <a:endParaRPr lang="en-US" dirty="0"/>
          </a:p>
        </p:txBody>
      </p:sp>
    </p:spTree>
    <p:extLst>
      <p:ext uri="{BB962C8B-B14F-4D97-AF65-F5344CB8AC3E}">
        <p14:creationId xmlns:p14="http://schemas.microsoft.com/office/powerpoint/2010/main" val="414359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D26A9-6BF6-D548-BB6C-5B943C7A5BD9}"/>
              </a:ext>
            </a:extLst>
          </p:cNvPr>
          <p:cNvSpPr/>
          <p:nvPr/>
        </p:nvSpPr>
        <p:spPr>
          <a:xfrm>
            <a:off x="0" y="257478"/>
            <a:ext cx="9144000" cy="2554545"/>
          </a:xfrm>
          <a:prstGeom prst="rect">
            <a:avLst/>
          </a:prstGeom>
        </p:spPr>
        <p:txBody>
          <a:bodyPr wrap="square">
            <a:spAutoFit/>
          </a:bodyPr>
          <a:lstStyle/>
          <a:p>
            <a:pPr algn="ctr"/>
            <a:r>
              <a:rPr lang="en-US" sz="3200" b="1" dirty="0"/>
              <a:t>What is the dependent and independent variable in an experimental manipulation evaluating mean differences in biomass accumulation (g/m</a:t>
            </a:r>
            <a:r>
              <a:rPr lang="en-US" sz="3200" b="1" baseline="30000" dirty="0"/>
              <a:t>2</a:t>
            </a:r>
            <a:r>
              <a:rPr lang="en-US" sz="3200" b="1" dirty="0"/>
              <a:t>) between control and warming </a:t>
            </a:r>
            <a:r>
              <a:rPr lang="en-US" sz="3200" b="1" dirty="0" err="1"/>
              <a:t>treatmentconditions</a:t>
            </a:r>
            <a:r>
              <a:rPr lang="en-US" sz="3200" b="1" dirty="0"/>
              <a:t>? What type of variables are these? </a:t>
            </a:r>
            <a:endParaRPr lang="en-US" sz="3200" b="1" dirty="0">
              <a:solidFill>
                <a:srgbClr val="FF0000"/>
              </a:solidFill>
            </a:endParaRPr>
          </a:p>
        </p:txBody>
      </p:sp>
      <p:grpSp>
        <p:nvGrpSpPr>
          <p:cNvPr id="3" name="Group 2">
            <a:extLst>
              <a:ext uri="{FF2B5EF4-FFF2-40B4-BE49-F238E27FC236}">
                <a16:creationId xmlns:a16="http://schemas.microsoft.com/office/drawing/2014/main" id="{E573FD42-A872-0E44-9C62-4C80636BE6C7}"/>
              </a:ext>
            </a:extLst>
          </p:cNvPr>
          <p:cNvGrpSpPr>
            <a:grpSpLocks/>
          </p:cNvGrpSpPr>
          <p:nvPr/>
        </p:nvGrpSpPr>
        <p:grpSpPr bwMode="auto">
          <a:xfrm>
            <a:off x="2708910" y="3014028"/>
            <a:ext cx="4114800" cy="3429000"/>
            <a:chOff x="0" y="0"/>
            <a:chExt cx="2592" cy="2160"/>
          </a:xfrm>
        </p:grpSpPr>
        <p:sp>
          <p:nvSpPr>
            <p:cNvPr id="4" name="Line 3">
              <a:extLst>
                <a:ext uri="{FF2B5EF4-FFF2-40B4-BE49-F238E27FC236}">
                  <a16:creationId xmlns:a16="http://schemas.microsoft.com/office/drawing/2014/main" id="{E69F2CFD-3330-F14C-BE08-8017D83A8347}"/>
                </a:ext>
              </a:extLst>
            </p:cNvPr>
            <p:cNvSpPr>
              <a:spLocks noChangeShapeType="1"/>
            </p:cNvSpPr>
            <p:nvPr/>
          </p:nvSpPr>
          <p:spPr bwMode="auto">
            <a:xfrm>
              <a:off x="18" y="0"/>
              <a:ext cx="1" cy="216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4">
              <a:extLst>
                <a:ext uri="{FF2B5EF4-FFF2-40B4-BE49-F238E27FC236}">
                  <a16:creationId xmlns:a16="http://schemas.microsoft.com/office/drawing/2014/main" id="{6C3B3D73-833F-0B4F-8163-C55E6598BA27}"/>
                </a:ext>
              </a:extLst>
            </p:cNvPr>
            <p:cNvSpPr>
              <a:spLocks noChangeShapeType="1"/>
            </p:cNvSpPr>
            <p:nvPr/>
          </p:nvSpPr>
          <p:spPr bwMode="auto">
            <a:xfrm>
              <a:off x="0" y="2155"/>
              <a:ext cx="2592" cy="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 name="Rectangle 5">
            <a:extLst>
              <a:ext uri="{FF2B5EF4-FFF2-40B4-BE49-F238E27FC236}">
                <a16:creationId xmlns:a16="http://schemas.microsoft.com/office/drawing/2014/main" id="{E2604CD3-BA1F-104B-85F2-A2F744EB089D}"/>
              </a:ext>
            </a:extLst>
          </p:cNvPr>
          <p:cNvSpPr/>
          <p:nvPr/>
        </p:nvSpPr>
        <p:spPr>
          <a:xfrm>
            <a:off x="3429000" y="4572000"/>
            <a:ext cx="754380" cy="185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921C87-A18F-5F41-AA97-0EC9FD963189}"/>
              </a:ext>
            </a:extLst>
          </p:cNvPr>
          <p:cNvSpPr/>
          <p:nvPr/>
        </p:nvSpPr>
        <p:spPr>
          <a:xfrm>
            <a:off x="5154930" y="3383281"/>
            <a:ext cx="872490" cy="304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10804B0-B46B-2642-B0C5-C5692E1260D0}"/>
              </a:ext>
            </a:extLst>
          </p:cNvPr>
          <p:cNvCxnSpPr/>
          <p:nvPr/>
        </p:nvCxnSpPr>
        <p:spPr>
          <a:xfrm>
            <a:off x="3703320" y="4240530"/>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EB13B0-BAD9-104F-96E5-1914A8655059}"/>
              </a:ext>
            </a:extLst>
          </p:cNvPr>
          <p:cNvCxnSpPr>
            <a:cxnSpLocks/>
          </p:cNvCxnSpPr>
          <p:nvPr/>
        </p:nvCxnSpPr>
        <p:spPr>
          <a:xfrm>
            <a:off x="3806190" y="4244340"/>
            <a:ext cx="0" cy="72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FB288-B0E7-D74D-86BA-55494C91E02B}"/>
              </a:ext>
            </a:extLst>
          </p:cNvPr>
          <p:cNvCxnSpPr/>
          <p:nvPr/>
        </p:nvCxnSpPr>
        <p:spPr>
          <a:xfrm>
            <a:off x="3709639" y="49839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6F0724-3ACE-564B-931D-37A1811AF94A}"/>
              </a:ext>
            </a:extLst>
          </p:cNvPr>
          <p:cNvCxnSpPr/>
          <p:nvPr/>
        </p:nvCxnSpPr>
        <p:spPr>
          <a:xfrm>
            <a:off x="5483798" y="309186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8D911C-CCD5-924D-BD4E-10C7B486272E}"/>
              </a:ext>
            </a:extLst>
          </p:cNvPr>
          <p:cNvCxnSpPr>
            <a:cxnSpLocks/>
          </p:cNvCxnSpPr>
          <p:nvPr/>
        </p:nvCxnSpPr>
        <p:spPr>
          <a:xfrm>
            <a:off x="5586668" y="3095672"/>
            <a:ext cx="0" cy="72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CBC63D-6CC1-BA48-AAB1-CC8FB9C63E6E}"/>
              </a:ext>
            </a:extLst>
          </p:cNvPr>
          <p:cNvCxnSpPr/>
          <p:nvPr/>
        </p:nvCxnSpPr>
        <p:spPr>
          <a:xfrm>
            <a:off x="5490117" y="3835278"/>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20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A0905-8005-0D4D-840F-75B18423C218}"/>
              </a:ext>
            </a:extLst>
          </p:cNvPr>
          <p:cNvSpPr/>
          <p:nvPr/>
        </p:nvSpPr>
        <p:spPr>
          <a:xfrm>
            <a:off x="0" y="257478"/>
            <a:ext cx="9144000" cy="2062103"/>
          </a:xfrm>
          <a:prstGeom prst="rect">
            <a:avLst/>
          </a:prstGeom>
        </p:spPr>
        <p:txBody>
          <a:bodyPr wrap="square">
            <a:spAutoFit/>
          </a:bodyPr>
          <a:lstStyle/>
          <a:p>
            <a:pPr algn="ctr"/>
            <a:r>
              <a:rPr lang="en-US" sz="3200" b="1" dirty="0"/>
              <a:t>What is the dependent and independent variable in an experimental manipulation evaluating mean differences in biomass accumulation between control and warming treatment conditions?</a:t>
            </a:r>
            <a:endParaRPr lang="en-US" sz="3200" b="1" dirty="0">
              <a:solidFill>
                <a:srgbClr val="FF0000"/>
              </a:solidFill>
            </a:endParaRPr>
          </a:p>
        </p:txBody>
      </p:sp>
      <p:sp>
        <p:nvSpPr>
          <p:cNvPr id="8" name="TextBox 7">
            <a:extLst>
              <a:ext uri="{FF2B5EF4-FFF2-40B4-BE49-F238E27FC236}">
                <a16:creationId xmlns:a16="http://schemas.microsoft.com/office/drawing/2014/main" id="{57F996EE-B809-574C-9EC8-4BD9B5386F7B}"/>
              </a:ext>
            </a:extLst>
          </p:cNvPr>
          <p:cNvSpPr txBox="1"/>
          <p:nvPr/>
        </p:nvSpPr>
        <p:spPr>
          <a:xfrm rot="16200000">
            <a:off x="-109080" y="4052372"/>
            <a:ext cx="4375108" cy="369332"/>
          </a:xfrm>
          <a:prstGeom prst="rect">
            <a:avLst/>
          </a:prstGeom>
          <a:noFill/>
        </p:spPr>
        <p:txBody>
          <a:bodyPr wrap="none" rtlCol="0">
            <a:spAutoFit/>
          </a:bodyPr>
          <a:lstStyle/>
          <a:p>
            <a:r>
              <a:rPr lang="en-US" dirty="0"/>
              <a:t>Biomass Accumulation (g of dry biomass/m</a:t>
            </a:r>
            <a:r>
              <a:rPr lang="en-US" baseline="30000" dirty="0"/>
              <a:t>2</a:t>
            </a:r>
            <a:r>
              <a:rPr lang="en-US" dirty="0"/>
              <a:t>)</a:t>
            </a:r>
          </a:p>
        </p:txBody>
      </p:sp>
      <p:sp>
        <p:nvSpPr>
          <p:cNvPr id="9" name="TextBox 8">
            <a:extLst>
              <a:ext uri="{FF2B5EF4-FFF2-40B4-BE49-F238E27FC236}">
                <a16:creationId xmlns:a16="http://schemas.microsoft.com/office/drawing/2014/main" id="{5D858C4E-F063-8047-83E9-FCB8E59C8550}"/>
              </a:ext>
            </a:extLst>
          </p:cNvPr>
          <p:cNvSpPr txBox="1"/>
          <p:nvPr/>
        </p:nvSpPr>
        <p:spPr>
          <a:xfrm>
            <a:off x="3173009" y="6055260"/>
            <a:ext cx="877741" cy="369332"/>
          </a:xfrm>
          <a:prstGeom prst="rect">
            <a:avLst/>
          </a:prstGeom>
          <a:noFill/>
        </p:spPr>
        <p:txBody>
          <a:bodyPr wrap="none" rtlCol="0">
            <a:spAutoFit/>
          </a:bodyPr>
          <a:lstStyle/>
          <a:p>
            <a:r>
              <a:rPr lang="en-US" dirty="0"/>
              <a:t>Control</a:t>
            </a:r>
          </a:p>
        </p:txBody>
      </p:sp>
      <p:sp>
        <p:nvSpPr>
          <p:cNvPr id="10" name="TextBox 9">
            <a:extLst>
              <a:ext uri="{FF2B5EF4-FFF2-40B4-BE49-F238E27FC236}">
                <a16:creationId xmlns:a16="http://schemas.microsoft.com/office/drawing/2014/main" id="{98642DA7-771D-3C45-B5B2-0374EC95476B}"/>
              </a:ext>
            </a:extLst>
          </p:cNvPr>
          <p:cNvSpPr txBox="1"/>
          <p:nvPr/>
        </p:nvSpPr>
        <p:spPr>
          <a:xfrm>
            <a:off x="4818373" y="6055260"/>
            <a:ext cx="1156983" cy="369332"/>
          </a:xfrm>
          <a:prstGeom prst="rect">
            <a:avLst/>
          </a:prstGeom>
          <a:noFill/>
        </p:spPr>
        <p:txBody>
          <a:bodyPr wrap="none" rtlCol="0">
            <a:spAutoFit/>
          </a:bodyPr>
          <a:lstStyle/>
          <a:p>
            <a:r>
              <a:rPr lang="en-US" dirty="0"/>
              <a:t>Treatment</a:t>
            </a:r>
          </a:p>
        </p:txBody>
      </p:sp>
      <p:grpSp>
        <p:nvGrpSpPr>
          <p:cNvPr id="11" name="Group 10">
            <a:extLst>
              <a:ext uri="{FF2B5EF4-FFF2-40B4-BE49-F238E27FC236}">
                <a16:creationId xmlns:a16="http://schemas.microsoft.com/office/drawing/2014/main" id="{7CA27213-94FB-7246-A9C0-AC8A1022C695}"/>
              </a:ext>
            </a:extLst>
          </p:cNvPr>
          <p:cNvGrpSpPr>
            <a:grpSpLocks/>
          </p:cNvGrpSpPr>
          <p:nvPr/>
        </p:nvGrpSpPr>
        <p:grpSpPr bwMode="auto">
          <a:xfrm>
            <a:off x="2514600" y="2522538"/>
            <a:ext cx="4114800" cy="3429000"/>
            <a:chOff x="0" y="0"/>
            <a:chExt cx="2592" cy="2160"/>
          </a:xfrm>
        </p:grpSpPr>
        <p:sp>
          <p:nvSpPr>
            <p:cNvPr id="12" name="Line 3">
              <a:extLst>
                <a:ext uri="{FF2B5EF4-FFF2-40B4-BE49-F238E27FC236}">
                  <a16:creationId xmlns:a16="http://schemas.microsoft.com/office/drawing/2014/main" id="{8539EE95-9CB5-0948-A223-796E6E487B7A}"/>
                </a:ext>
              </a:extLst>
            </p:cNvPr>
            <p:cNvSpPr>
              <a:spLocks noChangeShapeType="1"/>
            </p:cNvSpPr>
            <p:nvPr/>
          </p:nvSpPr>
          <p:spPr bwMode="auto">
            <a:xfrm>
              <a:off x="18" y="0"/>
              <a:ext cx="1" cy="216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
              <a:extLst>
                <a:ext uri="{FF2B5EF4-FFF2-40B4-BE49-F238E27FC236}">
                  <a16:creationId xmlns:a16="http://schemas.microsoft.com/office/drawing/2014/main" id="{E35577BD-8A14-E84E-AE5B-7F2EE35165E3}"/>
                </a:ext>
              </a:extLst>
            </p:cNvPr>
            <p:cNvSpPr>
              <a:spLocks noChangeShapeType="1"/>
            </p:cNvSpPr>
            <p:nvPr/>
          </p:nvSpPr>
          <p:spPr bwMode="auto">
            <a:xfrm>
              <a:off x="0" y="2155"/>
              <a:ext cx="2592" cy="0"/>
            </a:xfrm>
            <a:prstGeom prst="line">
              <a:avLst/>
            </a:prstGeom>
            <a:noFill/>
            <a:ln w="635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Rectangle 13">
            <a:extLst>
              <a:ext uri="{FF2B5EF4-FFF2-40B4-BE49-F238E27FC236}">
                <a16:creationId xmlns:a16="http://schemas.microsoft.com/office/drawing/2014/main" id="{C4DDFE37-9A7E-6448-9895-EB6EDE2FAACC}"/>
              </a:ext>
            </a:extLst>
          </p:cNvPr>
          <p:cNvSpPr/>
          <p:nvPr/>
        </p:nvSpPr>
        <p:spPr>
          <a:xfrm>
            <a:off x="3234690" y="4080510"/>
            <a:ext cx="754380" cy="185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B058B5-CAD1-2242-8380-550F45B6BD98}"/>
              </a:ext>
            </a:extLst>
          </p:cNvPr>
          <p:cNvSpPr/>
          <p:nvPr/>
        </p:nvSpPr>
        <p:spPr>
          <a:xfrm>
            <a:off x="4960620" y="2891791"/>
            <a:ext cx="872490" cy="304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57499C8-9797-6240-9939-65370C1DE06A}"/>
              </a:ext>
            </a:extLst>
          </p:cNvPr>
          <p:cNvCxnSpPr/>
          <p:nvPr/>
        </p:nvCxnSpPr>
        <p:spPr>
          <a:xfrm>
            <a:off x="3509010" y="3749040"/>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316463-7FD2-8545-8887-7718CA2CC679}"/>
              </a:ext>
            </a:extLst>
          </p:cNvPr>
          <p:cNvCxnSpPr>
            <a:cxnSpLocks/>
          </p:cNvCxnSpPr>
          <p:nvPr/>
        </p:nvCxnSpPr>
        <p:spPr>
          <a:xfrm>
            <a:off x="3611880" y="3752850"/>
            <a:ext cx="0" cy="72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68E4FE-19CE-F743-A2C3-DCC8D14EAC8D}"/>
              </a:ext>
            </a:extLst>
          </p:cNvPr>
          <p:cNvCxnSpPr/>
          <p:nvPr/>
        </p:nvCxnSpPr>
        <p:spPr>
          <a:xfrm>
            <a:off x="3515329" y="449245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4B3617-8125-5A4E-AC2C-433FDE2E331C}"/>
              </a:ext>
            </a:extLst>
          </p:cNvPr>
          <p:cNvCxnSpPr/>
          <p:nvPr/>
        </p:nvCxnSpPr>
        <p:spPr>
          <a:xfrm>
            <a:off x="5289488" y="260037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9F30FA-A1E2-DD40-B277-48B785178B96}"/>
              </a:ext>
            </a:extLst>
          </p:cNvPr>
          <p:cNvCxnSpPr>
            <a:cxnSpLocks/>
          </p:cNvCxnSpPr>
          <p:nvPr/>
        </p:nvCxnSpPr>
        <p:spPr>
          <a:xfrm>
            <a:off x="5392358" y="2604182"/>
            <a:ext cx="0" cy="72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D51845-71B5-7647-999C-7F320B2A28D6}"/>
              </a:ext>
            </a:extLst>
          </p:cNvPr>
          <p:cNvCxnSpPr/>
          <p:nvPr/>
        </p:nvCxnSpPr>
        <p:spPr>
          <a:xfrm>
            <a:off x="5295807" y="3343788"/>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6">
            <a:extLst>
              <a:ext uri="{FF2B5EF4-FFF2-40B4-BE49-F238E27FC236}">
                <a16:creationId xmlns:a16="http://schemas.microsoft.com/office/drawing/2014/main" id="{46DB6AC3-8EA3-7F4D-AAD5-49D8F3169BA9}"/>
              </a:ext>
            </a:extLst>
          </p:cNvPr>
          <p:cNvSpPr>
            <a:spLocks/>
          </p:cNvSpPr>
          <p:nvPr/>
        </p:nvSpPr>
        <p:spPr bwMode="auto">
          <a:xfrm>
            <a:off x="4128631" y="2187245"/>
            <a:ext cx="4424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i="1">
                <a:solidFill>
                  <a:srgbClr val="000066"/>
                </a:solidFill>
                <a:ea typeface="Arial" charset="0"/>
                <a:cs typeface="Arial" charset="0"/>
                <a:sym typeface="Arial" charset="0"/>
              </a:rPr>
              <a:t>Dependent or response variable</a:t>
            </a:r>
          </a:p>
        </p:txBody>
      </p:sp>
      <p:sp>
        <p:nvSpPr>
          <p:cNvPr id="23" name="AutoShape 28">
            <a:extLst>
              <a:ext uri="{FF2B5EF4-FFF2-40B4-BE49-F238E27FC236}">
                <a16:creationId xmlns:a16="http://schemas.microsoft.com/office/drawing/2014/main" id="{C60088AB-9443-C24B-8A20-C790C455B463}"/>
              </a:ext>
            </a:extLst>
          </p:cNvPr>
          <p:cNvSpPr>
            <a:spLocks/>
          </p:cNvSpPr>
          <p:nvPr/>
        </p:nvSpPr>
        <p:spPr bwMode="auto">
          <a:xfrm>
            <a:off x="2759173" y="2720645"/>
            <a:ext cx="1674258" cy="317060"/>
          </a:xfrm>
          <a:custGeom>
            <a:avLst/>
            <a:gdLst>
              <a:gd name="T0" fmla="*/ 0 w 21600"/>
              <a:gd name="T1" fmla="*/ 304800 h 21600"/>
              <a:gd name="T2" fmla="*/ 685800 w 21600"/>
              <a:gd name="T3" fmla="*/ 76200 h 21600"/>
              <a:gd name="T4" fmla="*/ 685800 w 21600"/>
              <a:gd name="T5" fmla="*/ 228600 h 21600"/>
              <a:gd name="T6" fmla="*/ 20574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3000" y="13950"/>
                  <a:pt x="6000" y="6300"/>
                  <a:pt x="7200" y="5400"/>
                </a:cubicBezTo>
                <a:cubicBezTo>
                  <a:pt x="8400" y="4500"/>
                  <a:pt x="4800" y="17100"/>
                  <a:pt x="7200" y="16200"/>
                </a:cubicBezTo>
                <a:cubicBezTo>
                  <a:pt x="9600" y="15300"/>
                  <a:pt x="15600" y="7650"/>
                  <a:pt x="21600" y="0"/>
                </a:cubicBezTo>
              </a:path>
            </a:pathLst>
          </a:custGeom>
          <a:noFill/>
          <a:ln w="25400">
            <a:solidFill>
              <a:srgbClr val="000066"/>
            </a:solidFill>
            <a:miter lim="800000"/>
            <a:headEnd type="arrow" w="lg" len="lg"/>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Rectangle 27">
            <a:extLst>
              <a:ext uri="{FF2B5EF4-FFF2-40B4-BE49-F238E27FC236}">
                <a16:creationId xmlns:a16="http://schemas.microsoft.com/office/drawing/2014/main" id="{1CAC235D-B688-C242-8AC8-10D7CB417BAA}"/>
              </a:ext>
            </a:extLst>
          </p:cNvPr>
          <p:cNvSpPr>
            <a:spLocks/>
          </p:cNvSpPr>
          <p:nvPr/>
        </p:nvSpPr>
        <p:spPr bwMode="auto">
          <a:xfrm>
            <a:off x="5975356" y="4742174"/>
            <a:ext cx="3114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i="1" dirty="0">
                <a:solidFill>
                  <a:srgbClr val="000066"/>
                </a:solidFill>
                <a:ea typeface="Arial" charset="0"/>
                <a:cs typeface="Arial" charset="0"/>
                <a:sym typeface="Arial" charset="0"/>
              </a:rPr>
              <a:t>Independent variables</a:t>
            </a:r>
          </a:p>
        </p:txBody>
      </p:sp>
      <p:sp>
        <p:nvSpPr>
          <p:cNvPr id="25" name="AutoShape 29">
            <a:extLst>
              <a:ext uri="{FF2B5EF4-FFF2-40B4-BE49-F238E27FC236}">
                <a16:creationId xmlns:a16="http://schemas.microsoft.com/office/drawing/2014/main" id="{310B416D-E876-A941-AAEA-C129B3A1C288}"/>
              </a:ext>
            </a:extLst>
          </p:cNvPr>
          <p:cNvSpPr>
            <a:spLocks/>
          </p:cNvSpPr>
          <p:nvPr/>
        </p:nvSpPr>
        <p:spPr bwMode="auto">
          <a:xfrm rot="17940000" flipV="1">
            <a:off x="6182092" y="5176014"/>
            <a:ext cx="1584543" cy="977466"/>
          </a:xfrm>
          <a:custGeom>
            <a:avLst/>
            <a:gdLst>
              <a:gd name="T0" fmla="*/ 0 w 21600"/>
              <a:gd name="T1" fmla="*/ 304800 h 21600"/>
              <a:gd name="T2" fmla="*/ 685800 w 21600"/>
              <a:gd name="T3" fmla="*/ 76200 h 21600"/>
              <a:gd name="T4" fmla="*/ 685800 w 21600"/>
              <a:gd name="T5" fmla="*/ 228600 h 21600"/>
              <a:gd name="T6" fmla="*/ 20574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3000" y="13950"/>
                  <a:pt x="6000" y="6300"/>
                  <a:pt x="7200" y="5400"/>
                </a:cubicBezTo>
                <a:cubicBezTo>
                  <a:pt x="8400" y="4500"/>
                  <a:pt x="4800" y="17100"/>
                  <a:pt x="7200" y="16200"/>
                </a:cubicBezTo>
                <a:cubicBezTo>
                  <a:pt x="9600" y="15300"/>
                  <a:pt x="15600" y="7650"/>
                  <a:pt x="21600" y="0"/>
                </a:cubicBezTo>
              </a:path>
            </a:pathLst>
          </a:custGeom>
          <a:noFill/>
          <a:ln w="25400">
            <a:solidFill>
              <a:srgbClr val="000066"/>
            </a:solidFill>
            <a:miter lim="800000"/>
            <a:headEnd type="arrow" w="lg" len="lg"/>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TextBox 25">
            <a:extLst>
              <a:ext uri="{FF2B5EF4-FFF2-40B4-BE49-F238E27FC236}">
                <a16:creationId xmlns:a16="http://schemas.microsoft.com/office/drawing/2014/main" id="{204286AD-6976-CB4A-B0B8-F291CB8A14FF}"/>
              </a:ext>
            </a:extLst>
          </p:cNvPr>
          <p:cNvSpPr txBox="1"/>
          <p:nvPr/>
        </p:nvSpPr>
        <p:spPr>
          <a:xfrm>
            <a:off x="224000" y="3079425"/>
            <a:ext cx="1490029" cy="2585323"/>
          </a:xfrm>
          <a:prstGeom prst="rect">
            <a:avLst/>
          </a:prstGeom>
          <a:noFill/>
        </p:spPr>
        <p:txBody>
          <a:bodyPr wrap="square" rtlCol="0">
            <a:spAutoFit/>
          </a:bodyPr>
          <a:lstStyle/>
          <a:p>
            <a:r>
              <a:rPr lang="en-US" dirty="0">
                <a:solidFill>
                  <a:srgbClr val="FF0000"/>
                </a:solidFill>
              </a:rPr>
              <a:t>The independent variable is categorical, the dependent variable is continuous</a:t>
            </a:r>
            <a:endParaRPr lang="en-US" u="sng" dirty="0">
              <a:solidFill>
                <a:srgbClr val="FF0000"/>
              </a:solidFill>
            </a:endParaRPr>
          </a:p>
          <a:p>
            <a:endParaRPr lang="en-US" dirty="0"/>
          </a:p>
        </p:txBody>
      </p:sp>
    </p:spTree>
    <p:extLst>
      <p:ext uri="{BB962C8B-B14F-4D97-AF65-F5344CB8AC3E}">
        <p14:creationId xmlns:p14="http://schemas.microsoft.com/office/powerpoint/2010/main" val="425539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5ECF4AA-ADDD-7741-9D05-6BE5EC1DAC13}"/>
              </a:ext>
            </a:extLst>
          </p:cNvPr>
          <p:cNvGrpSpPr>
            <a:grpSpLocks/>
          </p:cNvGrpSpPr>
          <p:nvPr/>
        </p:nvGrpSpPr>
        <p:grpSpPr bwMode="auto">
          <a:xfrm>
            <a:off x="182887" y="847628"/>
            <a:ext cx="7948613" cy="5767388"/>
            <a:chOff x="661" y="283"/>
            <a:chExt cx="5007" cy="3633"/>
          </a:xfrm>
        </p:grpSpPr>
        <p:sp>
          <p:nvSpPr>
            <p:cNvPr id="4" name="Rectangle 21">
              <a:extLst>
                <a:ext uri="{FF2B5EF4-FFF2-40B4-BE49-F238E27FC236}">
                  <a16:creationId xmlns:a16="http://schemas.microsoft.com/office/drawing/2014/main" id="{90E9E9F0-003C-1F40-8EC6-369ACDD4C002}"/>
                </a:ext>
              </a:extLst>
            </p:cNvPr>
            <p:cNvSpPr>
              <a:spLocks/>
            </p:cNvSpPr>
            <p:nvPr/>
          </p:nvSpPr>
          <p:spPr bwMode="auto">
            <a:xfrm>
              <a:off x="4244" y="614"/>
              <a:ext cx="14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3000" b="1" dirty="0">
                  <a:ea typeface="Arial" charset="0"/>
                  <a:cs typeface="Arial" charset="0"/>
                  <a:sym typeface="Arial" charset="0"/>
                </a:rPr>
                <a:t>Categorical</a:t>
              </a:r>
            </a:p>
          </p:txBody>
        </p:sp>
        <p:sp>
          <p:nvSpPr>
            <p:cNvPr id="5" name="Rectangle 22">
              <a:extLst>
                <a:ext uri="{FF2B5EF4-FFF2-40B4-BE49-F238E27FC236}">
                  <a16:creationId xmlns:a16="http://schemas.microsoft.com/office/drawing/2014/main" id="{6F2A0722-2D2E-E341-9F9D-5D411B900883}"/>
                </a:ext>
              </a:extLst>
            </p:cNvPr>
            <p:cNvSpPr>
              <a:spLocks/>
            </p:cNvSpPr>
            <p:nvPr/>
          </p:nvSpPr>
          <p:spPr bwMode="auto">
            <a:xfrm>
              <a:off x="1781" y="664"/>
              <a:ext cx="206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b="1" dirty="0">
                  <a:ea typeface="Arial" charset="0"/>
                  <a:cs typeface="Arial" charset="0"/>
                  <a:sym typeface="Arial" charset="0"/>
                </a:rPr>
                <a:t>Continuous/Discrete</a:t>
              </a:r>
            </a:p>
          </p:txBody>
        </p:sp>
        <p:sp>
          <p:nvSpPr>
            <p:cNvPr id="6" name="Rectangle 23">
              <a:extLst>
                <a:ext uri="{FF2B5EF4-FFF2-40B4-BE49-F238E27FC236}">
                  <a16:creationId xmlns:a16="http://schemas.microsoft.com/office/drawing/2014/main" id="{A47AD253-0F95-0A4C-84EB-E12BE813C1B8}"/>
                </a:ext>
              </a:extLst>
            </p:cNvPr>
            <p:cNvSpPr>
              <a:spLocks/>
            </p:cNvSpPr>
            <p:nvPr/>
          </p:nvSpPr>
          <p:spPr bwMode="auto">
            <a:xfrm>
              <a:off x="2500" y="283"/>
              <a:ext cx="268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3200" b="1" dirty="0">
                  <a:ea typeface="Arial" charset="0"/>
                  <a:cs typeface="Arial" charset="0"/>
                  <a:sym typeface="Arial" charset="0"/>
                </a:rPr>
                <a:t>Independent variable</a:t>
              </a:r>
            </a:p>
          </p:txBody>
        </p:sp>
        <p:sp>
          <p:nvSpPr>
            <p:cNvPr id="7" name="AutoShape 24">
              <a:extLst>
                <a:ext uri="{FF2B5EF4-FFF2-40B4-BE49-F238E27FC236}">
                  <a16:creationId xmlns:a16="http://schemas.microsoft.com/office/drawing/2014/main" id="{C47F466D-14CB-9B46-BD28-FC002CEDB2AA}"/>
                </a:ext>
              </a:extLst>
            </p:cNvPr>
            <p:cNvSpPr>
              <a:spLocks/>
            </p:cNvSpPr>
            <p:nvPr/>
          </p:nvSpPr>
          <p:spPr bwMode="auto">
            <a:xfrm rot="16200000">
              <a:off x="271" y="1555"/>
              <a:ext cx="2063" cy="281"/>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b="1" dirty="0">
                  <a:ea typeface="Arial" charset="0"/>
                  <a:cs typeface="Arial" charset="0"/>
                  <a:sym typeface="Arial" charset="0"/>
                </a:rPr>
                <a:t>Continuous/Discrete</a:t>
              </a:r>
            </a:p>
          </p:txBody>
        </p:sp>
        <p:sp>
          <p:nvSpPr>
            <p:cNvPr id="8" name="AutoShape 25">
              <a:extLst>
                <a:ext uri="{FF2B5EF4-FFF2-40B4-BE49-F238E27FC236}">
                  <a16:creationId xmlns:a16="http://schemas.microsoft.com/office/drawing/2014/main" id="{B8E1F56E-52C0-0944-8D14-462C168A43E5}"/>
                </a:ext>
              </a:extLst>
            </p:cNvPr>
            <p:cNvSpPr>
              <a:spLocks/>
            </p:cNvSpPr>
            <p:nvPr/>
          </p:nvSpPr>
          <p:spPr bwMode="auto">
            <a:xfrm rot="16200000">
              <a:off x="701" y="3181"/>
              <a:ext cx="1189" cy="281"/>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400" b="1" dirty="0">
                  <a:ea typeface="Arial" charset="0"/>
                  <a:cs typeface="Arial" charset="0"/>
                  <a:sym typeface="Arial" charset="0"/>
                </a:rPr>
                <a:t>Categorical</a:t>
              </a:r>
            </a:p>
          </p:txBody>
        </p:sp>
        <p:sp>
          <p:nvSpPr>
            <p:cNvPr id="9" name="AutoShape 26">
              <a:extLst>
                <a:ext uri="{FF2B5EF4-FFF2-40B4-BE49-F238E27FC236}">
                  <a16:creationId xmlns:a16="http://schemas.microsoft.com/office/drawing/2014/main" id="{837513EC-2C99-8C42-A041-D7C21E63D974}"/>
                </a:ext>
              </a:extLst>
            </p:cNvPr>
            <p:cNvSpPr>
              <a:spLocks/>
            </p:cNvSpPr>
            <p:nvPr/>
          </p:nvSpPr>
          <p:spPr bwMode="auto">
            <a:xfrm rot="16200000">
              <a:off x="-404" y="2075"/>
              <a:ext cx="2483" cy="353"/>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3200" b="1" dirty="0">
                  <a:ea typeface="Arial" charset="0"/>
                  <a:cs typeface="Arial" charset="0"/>
                  <a:sym typeface="Arial" charset="0"/>
                </a:rPr>
                <a:t>Dependent variable</a:t>
              </a:r>
            </a:p>
          </p:txBody>
        </p:sp>
      </p:grpSp>
      <p:graphicFrame>
        <p:nvGraphicFramePr>
          <p:cNvPr id="10" name="Group 4">
            <a:extLst>
              <a:ext uri="{FF2B5EF4-FFF2-40B4-BE49-F238E27FC236}">
                <a16:creationId xmlns:a16="http://schemas.microsoft.com/office/drawing/2014/main" id="{814B0AC2-A8B7-A84C-A899-7D92B6030877}"/>
              </a:ext>
            </a:extLst>
          </p:cNvPr>
          <p:cNvGraphicFramePr>
            <a:graphicFrameLocks noGrp="1"/>
          </p:cNvGraphicFramePr>
          <p:nvPr>
            <p:extLst>
              <p:ext uri="{D42A27DB-BD31-4B8C-83A1-F6EECF244321}">
                <p14:modId xmlns:p14="http://schemas.microsoft.com/office/powerpoint/2010/main" val="1840472056"/>
              </p:ext>
            </p:extLst>
          </p:nvPr>
        </p:nvGraphicFramePr>
        <p:xfrm>
          <a:off x="1659262" y="1987451"/>
          <a:ext cx="6927850" cy="4646614"/>
        </p:xfrm>
        <a:graphic>
          <a:graphicData uri="http://schemas.openxmlformats.org/drawingml/2006/table">
            <a:tbl>
              <a:tblPr/>
              <a:tblGrid>
                <a:gridCol w="3464654">
                  <a:extLst>
                    <a:ext uri="{9D8B030D-6E8A-4147-A177-3AD203B41FA5}">
                      <a16:colId xmlns:a16="http://schemas.microsoft.com/office/drawing/2014/main" val="20000"/>
                    </a:ext>
                  </a:extLst>
                </a:gridCol>
                <a:gridCol w="3463196">
                  <a:extLst>
                    <a:ext uri="{9D8B030D-6E8A-4147-A177-3AD203B41FA5}">
                      <a16:colId xmlns:a16="http://schemas.microsoft.com/office/drawing/2014/main" val="20001"/>
                    </a:ext>
                  </a:extLst>
                </a:gridCol>
              </a:tblGrid>
              <a:tr h="2323307">
                <a:tc>
                  <a:txBody>
                    <a:bodyPr/>
                    <a:lstStyle>
                      <a:lvl1pPr marL="39688"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3000" b="0" i="0" u="none" strike="noStrike" cap="none" normalizeH="0" baseline="0" dirty="0">
                        <a:ln>
                          <a:noFill/>
                        </a:ln>
                        <a:solidFill>
                          <a:schemeClr val="tx1"/>
                        </a:solidFill>
                        <a:effectLst/>
                        <a:latin typeface="Tahoma" charset="0"/>
                        <a:sym typeface="Tahoma" charset="0"/>
                      </a:endParaRPr>
                    </a:p>
                    <a:p>
                      <a:pPr marL="39688" marR="0" lvl="0" indent="0" algn="ctr" defTabSz="914400" rtl="0" eaLnBrk="1" fontAlgn="base" latinLnBrk="0" hangingPunct="1">
                        <a:lnSpc>
                          <a:spcPct val="100000"/>
                        </a:lnSpc>
                        <a:spcBef>
                          <a:spcPct val="0"/>
                        </a:spcBef>
                        <a:spcAft>
                          <a:spcPct val="0"/>
                        </a:spcAft>
                        <a:buClrTx/>
                        <a:buSzTx/>
                        <a:buFontTx/>
                        <a:buNone/>
                        <a:tabLst/>
                      </a:pPr>
                      <a: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t>Correlation</a:t>
                      </a:r>
                      <a:b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br>
                      <a: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t>or</a:t>
                      </a:r>
                      <a:b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br>
                      <a: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t>Regression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9688"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3000" b="1" i="0" u="none" strike="noStrike" cap="none" normalizeH="0" baseline="0">
                        <a:ln>
                          <a:noFill/>
                        </a:ln>
                        <a:solidFill>
                          <a:schemeClr val="tx1"/>
                        </a:solidFill>
                        <a:effectLst/>
                        <a:latin typeface="Tahoma" charset="0"/>
                        <a:sym typeface="Tahoma" charset="0"/>
                      </a:endParaRPr>
                    </a:p>
                    <a:p>
                      <a:pPr marL="39688" marR="0" lvl="0" indent="0" algn="ctr" defTabSz="914400" rtl="0" eaLnBrk="1" fontAlgn="base" latinLnBrk="0" hangingPunct="1">
                        <a:lnSpc>
                          <a:spcPct val="100000"/>
                        </a:lnSpc>
                        <a:spcBef>
                          <a:spcPct val="0"/>
                        </a:spcBef>
                        <a:spcAft>
                          <a:spcPct val="0"/>
                        </a:spcAft>
                        <a:buClrTx/>
                        <a:buSzTx/>
                        <a:buFontTx/>
                        <a:buNone/>
                        <a:tabLst/>
                      </a:pPr>
                      <a:r>
                        <a:rPr kumimoji="0" lang="en-US" altLang="x-none" sz="3000" b="1" i="0" u="none" strike="noStrike" cap="none" normalizeH="0" baseline="0">
                          <a:ln>
                            <a:noFill/>
                          </a:ln>
                          <a:solidFill>
                            <a:schemeClr val="tx1"/>
                          </a:solidFill>
                          <a:effectLst/>
                          <a:latin typeface="Tahoma" charset="0"/>
                          <a:sym typeface="Tahoma" charset="0"/>
                        </a:rPr>
                        <a:t>T-test</a:t>
                      </a:r>
                      <a:br>
                        <a:rPr kumimoji="0" lang="en-US" altLang="x-none" sz="3000" b="1" i="0" u="none" strike="noStrike" cap="none" normalizeH="0" baseline="0">
                          <a:ln>
                            <a:noFill/>
                          </a:ln>
                          <a:solidFill>
                            <a:schemeClr val="tx1"/>
                          </a:solidFill>
                          <a:effectLst/>
                          <a:latin typeface="Tahoma" charset="0"/>
                          <a:sym typeface="Tahoma" charset="0"/>
                        </a:rPr>
                      </a:br>
                      <a:r>
                        <a:rPr kumimoji="0" lang="en-US" altLang="x-none" sz="3000" b="1" i="0" u="none" strike="noStrike" cap="none" normalizeH="0" baseline="0">
                          <a:ln>
                            <a:noFill/>
                          </a:ln>
                          <a:solidFill>
                            <a:schemeClr val="tx1"/>
                          </a:solidFill>
                          <a:effectLst/>
                          <a:latin typeface="Tahoma" charset="0"/>
                          <a:sym typeface="Tahoma" charset="0"/>
                        </a:rPr>
                        <a:t>or</a:t>
                      </a:r>
                      <a:br>
                        <a:rPr kumimoji="0" lang="en-US" altLang="x-none" sz="3000" b="1" i="0" u="none" strike="noStrike" cap="none" normalizeH="0" baseline="0">
                          <a:ln>
                            <a:noFill/>
                          </a:ln>
                          <a:solidFill>
                            <a:schemeClr val="tx1"/>
                          </a:solidFill>
                          <a:effectLst/>
                          <a:latin typeface="Tahoma" charset="0"/>
                          <a:sym typeface="Tahoma" charset="0"/>
                        </a:rPr>
                      </a:br>
                      <a:r>
                        <a:rPr kumimoji="0" lang="en-US" altLang="x-none" sz="3000" b="1" i="0" u="none" strike="noStrike" cap="none" normalizeH="0" baseline="0">
                          <a:ln>
                            <a:noFill/>
                          </a:ln>
                          <a:solidFill>
                            <a:schemeClr val="tx1"/>
                          </a:solidFill>
                          <a:effectLst/>
                          <a:latin typeface="Tahoma" charset="0"/>
                          <a:sym typeface="Tahoma" charset="0"/>
                        </a:rPr>
                        <a:t>ANOVA</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323307">
                <a:tc>
                  <a:txBody>
                    <a:bodyPr/>
                    <a:lstStyle>
                      <a:lvl1pPr marL="39688"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pPr>
                      <a:endParaRPr kumimoji="0" lang="x-none" altLang="x-none" sz="3000" b="0" i="0" u="none" strike="noStrike" cap="none" normalizeH="0" baseline="0">
                        <a:ln>
                          <a:noFill/>
                        </a:ln>
                        <a:solidFill>
                          <a:schemeClr val="tx1"/>
                        </a:solidFill>
                        <a:effectLst/>
                        <a:latin typeface="Tahoma" charset="0"/>
                        <a:ea typeface="Tahoma" charset="0"/>
                        <a:cs typeface="Tahoma" charset="0"/>
                        <a:sym typeface="Tahoma" charset="0"/>
                      </a:endParaRP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39688"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800" b="0" i="0" u="none" strike="noStrike" cap="none" normalizeH="0" baseline="0" dirty="0">
                        <a:ln>
                          <a:noFill/>
                        </a:ln>
                        <a:solidFill>
                          <a:schemeClr val="tx1"/>
                        </a:solidFill>
                        <a:effectLst/>
                        <a:latin typeface="Arial" charset="0"/>
                      </a:endParaRPr>
                    </a:p>
                    <a:p>
                      <a:pPr marL="39688" marR="0" lvl="0" indent="0" algn="ctr" defTabSz="914400" rtl="0" eaLnBrk="1" fontAlgn="base" latinLnBrk="0" hangingPunct="1">
                        <a:lnSpc>
                          <a:spcPct val="100000"/>
                        </a:lnSpc>
                        <a:spcBef>
                          <a:spcPct val="0"/>
                        </a:spcBef>
                        <a:spcAft>
                          <a:spcPct val="0"/>
                        </a:spcAft>
                        <a:buClrTx/>
                        <a:buSzTx/>
                        <a:buFontTx/>
                        <a:buNone/>
                        <a:tabLst/>
                      </a:pPr>
                      <a:endParaRPr kumimoji="0" lang="en-US" altLang="x-none" sz="2800" b="0" i="0" u="none" strike="noStrike" cap="none" normalizeH="0" baseline="0" dirty="0">
                        <a:ln>
                          <a:noFill/>
                        </a:ln>
                        <a:solidFill>
                          <a:schemeClr val="tx1"/>
                        </a:solidFill>
                        <a:effectLst/>
                        <a:latin typeface="Arial" charset="0"/>
                      </a:endParaRPr>
                    </a:p>
                    <a:p>
                      <a:pPr marL="39688" marR="0" lvl="0" indent="0" algn="ctr" defTabSz="914400" rtl="0" eaLnBrk="1" fontAlgn="base" latinLnBrk="0" hangingPunct="1">
                        <a:lnSpc>
                          <a:spcPct val="100000"/>
                        </a:lnSpc>
                        <a:spcBef>
                          <a:spcPct val="0"/>
                        </a:spcBef>
                        <a:spcAft>
                          <a:spcPct val="0"/>
                        </a:spcAft>
                        <a:buClrTx/>
                        <a:buSzTx/>
                        <a:buFontTx/>
                        <a:buNone/>
                        <a:tabLst/>
                      </a:pPr>
                      <a:r>
                        <a:rPr kumimoji="0" lang="en-US" altLang="x-none" sz="3000" b="0" i="0" u="none" strike="noStrike" cap="none" normalizeH="0" baseline="0" dirty="0">
                          <a:ln>
                            <a:noFill/>
                          </a:ln>
                          <a:solidFill>
                            <a:schemeClr val="tx1"/>
                          </a:solidFill>
                          <a:effectLst/>
                          <a:latin typeface="Symbol" charset="2"/>
                          <a:sym typeface="Symbol" charset="2"/>
                        </a:rPr>
                        <a:t> c </a:t>
                      </a:r>
                      <a:r>
                        <a:rPr kumimoji="0" lang="en-US" altLang="x-none" sz="3000" b="1" i="0" u="none" strike="noStrike" cap="none" normalizeH="0" baseline="30000" dirty="0">
                          <a:ln>
                            <a:noFill/>
                          </a:ln>
                          <a:solidFill>
                            <a:schemeClr val="tx1"/>
                          </a:solidFill>
                          <a:effectLst/>
                          <a:latin typeface="Tahoma" charset="0"/>
                          <a:ea typeface="Tahoma" charset="0"/>
                          <a:cs typeface="Tahoma" charset="0"/>
                          <a:sym typeface="Tahoma" charset="0"/>
                        </a:rPr>
                        <a:t>2</a:t>
                      </a:r>
                      <a:r>
                        <a:rPr kumimoji="0" lang="en-US" altLang="x-none" sz="3000" b="1" i="0" u="none" strike="noStrike" cap="none" normalizeH="0" baseline="0" dirty="0">
                          <a:ln>
                            <a:noFill/>
                          </a:ln>
                          <a:solidFill>
                            <a:schemeClr val="tx1"/>
                          </a:solidFill>
                          <a:effectLst/>
                          <a:latin typeface="Tahoma" charset="0"/>
                          <a:ea typeface="Tahoma" charset="0"/>
                          <a:cs typeface="Tahoma" charset="0"/>
                          <a:sym typeface="Tahoma" charset="0"/>
                        </a:rPr>
                        <a:t> test</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284B1254-71B4-2E4F-9B72-6BDCF06EA56C}"/>
              </a:ext>
            </a:extLst>
          </p:cNvPr>
          <p:cNvSpPr txBox="1"/>
          <p:nvPr/>
        </p:nvSpPr>
        <p:spPr>
          <a:xfrm>
            <a:off x="463080" y="78186"/>
            <a:ext cx="8429615" cy="769441"/>
          </a:xfrm>
          <a:prstGeom prst="rect">
            <a:avLst/>
          </a:prstGeom>
          <a:noFill/>
          <a:ln>
            <a:solidFill>
              <a:schemeClr val="bg1"/>
            </a:solidFill>
          </a:ln>
        </p:spPr>
        <p:txBody>
          <a:bodyPr wrap="none" rtlCol="0">
            <a:spAutoFit/>
          </a:bodyPr>
          <a:lstStyle/>
          <a:p>
            <a:r>
              <a:rPr lang="en-US" sz="4400" dirty="0"/>
              <a:t>What statistical test do you choose?</a:t>
            </a:r>
          </a:p>
        </p:txBody>
      </p:sp>
    </p:spTree>
    <p:extLst>
      <p:ext uri="{BB962C8B-B14F-4D97-AF65-F5344CB8AC3E}">
        <p14:creationId xmlns:p14="http://schemas.microsoft.com/office/powerpoint/2010/main" val="642942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710</Words>
  <Application>Microsoft Macintosh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Gill Sans</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cp:revision>
  <dcterms:created xsi:type="dcterms:W3CDTF">2018-10-16T22:24:35Z</dcterms:created>
  <dcterms:modified xsi:type="dcterms:W3CDTF">2018-10-22T18:53:38Z</dcterms:modified>
</cp:coreProperties>
</file>