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8" r:id="rId3"/>
    <p:sldId id="257" r:id="rId4"/>
    <p:sldId id="258" r:id="rId5"/>
    <p:sldId id="280" r:id="rId6"/>
    <p:sldId id="279" r:id="rId7"/>
    <p:sldId id="259" r:id="rId8"/>
    <p:sldId id="260" r:id="rId9"/>
    <p:sldId id="266" r:id="rId10"/>
    <p:sldId id="262" r:id="rId11"/>
    <p:sldId id="264" r:id="rId12"/>
    <p:sldId id="261" r:id="rId13"/>
    <p:sldId id="267" r:id="rId14"/>
    <p:sldId id="265" r:id="rId15"/>
    <p:sldId id="281" r:id="rId16"/>
    <p:sldId id="282" r:id="rId17"/>
    <p:sldId id="268" r:id="rId18"/>
    <p:sldId id="270" r:id="rId19"/>
    <p:sldId id="269" r:id="rId20"/>
    <p:sldId id="273" r:id="rId21"/>
    <p:sldId id="271" r:id="rId22"/>
    <p:sldId id="274" r:id="rId23"/>
    <p:sldId id="272" r:id="rId24"/>
    <p:sldId id="275" r:id="rId25"/>
    <p:sldId id="276" r:id="rId26"/>
    <p:sldId id="283" r:id="rId27"/>
    <p:sldId id="284" r:id="rId28"/>
    <p:sldId id="277"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81713" autoAdjust="0"/>
  </p:normalViewPr>
  <p:slideViewPr>
    <p:cSldViewPr snapToGrid="0">
      <p:cViewPr varScale="1">
        <p:scale>
          <a:sx n="91" d="100"/>
          <a:sy n="91" d="100"/>
        </p:scale>
        <p:origin x="109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0A42-D9F1-4EC3-A148-EA78069A7DF1}" type="datetimeFigureOut">
              <a:rPr lang="en-US" smtClean="0"/>
              <a:t>12/14/2018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CB013-159E-4768-B9E2-B8F206298D0B}" type="slidenum">
              <a:rPr lang="en-US" smtClean="0"/>
              <a:t>‹#›</a:t>
            </a:fld>
            <a:endParaRPr lang="en-US"/>
          </a:p>
        </p:txBody>
      </p:sp>
    </p:spTree>
    <p:extLst>
      <p:ext uri="{BB962C8B-B14F-4D97-AF65-F5344CB8AC3E}">
        <p14:creationId xmlns:p14="http://schemas.microsoft.com/office/powerpoint/2010/main" val="328129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ps.gov/grsm/learn/news/fire-update-11-29-4am.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list natural disturbances and factors limiting the role of </a:t>
            </a:r>
            <a:r>
              <a:rPr lang="en-US" dirty="0" err="1" smtClean="0"/>
              <a:t>nat</a:t>
            </a:r>
            <a:r>
              <a:rPr lang="en-US" dirty="0" smtClean="0"/>
              <a:t> disturbance</a:t>
            </a:r>
            <a:r>
              <a:rPr lang="en-US" baseline="0" dirty="0" smtClean="0"/>
              <a:t> that</a:t>
            </a:r>
            <a:r>
              <a:rPr lang="en-US" dirty="0" smtClean="0"/>
              <a:t> they are aware of before showing these.</a:t>
            </a:r>
          </a:p>
          <a:p>
            <a:r>
              <a:rPr lang="en-US" dirty="0" smtClean="0"/>
              <a:t>Use this as an opportunity to describe how ES habitats have been declining and therefore the species that depend on them are also declining.</a:t>
            </a:r>
          </a:p>
          <a:p>
            <a:r>
              <a:rPr lang="en-US" dirty="0" smtClean="0"/>
              <a:t>Managing for ES habitats can</a:t>
            </a:r>
            <a:r>
              <a:rPr lang="en-US" baseline="0" dirty="0" smtClean="0"/>
              <a:t> be difficult and controversial b/c it may involve cutting or burning forests.</a:t>
            </a:r>
          </a:p>
          <a:p>
            <a:r>
              <a:rPr lang="en-US" baseline="0" dirty="0" smtClean="0"/>
              <a:t>Take home message – diversity of habitat types (successional stages) leads to increased biodiversity over uniform even-aged forests.</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2</a:t>
            </a:fld>
            <a:endParaRPr lang="en-US"/>
          </a:p>
        </p:txBody>
      </p:sp>
    </p:spTree>
    <p:extLst>
      <p:ext uri="{BB962C8B-B14F-4D97-AF65-F5344CB8AC3E}">
        <p14:creationId xmlns:p14="http://schemas.microsoft.com/office/powerpoint/2010/main" val="81690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idea for how</a:t>
            </a:r>
            <a:r>
              <a:rPr lang="en-US" baseline="0" dirty="0" smtClean="0"/>
              <a:t> bird surveys are carried out.  Allows for incorporation of detection probability (Distance or time), but that will not be incorporated in this module.  Assumptions are therefore violated that all birds are detected equally.  Depending on the course you are teaching, you may want to include the estimation of detection probability using distance modeling.</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11</a:t>
            </a:fld>
            <a:endParaRPr lang="en-US"/>
          </a:p>
        </p:txBody>
      </p:sp>
    </p:spTree>
    <p:extLst>
      <p:ext uri="{BB962C8B-B14F-4D97-AF65-F5344CB8AC3E}">
        <p14:creationId xmlns:p14="http://schemas.microsoft.com/office/powerpoint/2010/main" val="225792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some sites are in the burn area and others are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Overlapping plots in both years (N=10) – 1-4, 6, 7, 10, 13, 15,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Really cool scenario</a:t>
            </a:r>
            <a:r>
              <a:rPr lang="en-US" baseline="0" dirty="0" smtClean="0"/>
              <a:t> – how can we use this to test hypotheses about the role of fire??</a:t>
            </a:r>
            <a:endParaRPr lang="en-US" dirty="0" smtClean="0"/>
          </a:p>
          <a:p>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12</a:t>
            </a:fld>
            <a:endParaRPr lang="en-US"/>
          </a:p>
        </p:txBody>
      </p:sp>
    </p:spTree>
    <p:extLst>
      <p:ext uri="{BB962C8B-B14F-4D97-AF65-F5344CB8AC3E}">
        <p14:creationId xmlns:p14="http://schemas.microsoft.com/office/powerpoint/2010/main" val="78467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a:t>
            </a:r>
            <a:r>
              <a:rPr lang="en-US" baseline="0" dirty="0" smtClean="0"/>
              <a:t> develop hypotheses for what we might expect</a:t>
            </a:r>
          </a:p>
          <a:p>
            <a:r>
              <a:rPr lang="en-US" baseline="0" dirty="0" smtClean="0"/>
              <a:t>Take a moment and have them write down testable statements that represent their hypotheses.  As they share them, point out the response variables and predictors they include in their statement</a:t>
            </a:r>
          </a:p>
          <a:p>
            <a:r>
              <a:rPr lang="en-US" baseline="0" dirty="0" smtClean="0"/>
              <a:t>Discuss the different response variables chosen by students – species richness or diversity is what we will be using in this exercise.….alternatives include occupancy or abundance of certain species of interest or certain guilds of interest (not in this class, but excellent ideas for potential response variables)</a:t>
            </a:r>
          </a:p>
          <a:p>
            <a:endParaRPr lang="en-US" baseline="0" dirty="0" smtClean="0"/>
          </a:p>
          <a:p>
            <a:r>
              <a:rPr lang="en-US" baseline="0" dirty="0" smtClean="0"/>
              <a:t>Predictors – treatment (fire) and time (year)….also maybe vegetation structure from veg plots (not in this class, but again great ideas – these could also be response variables if we were interested in measuring the vegetation changes pre- and post-fire).  Students may not think of year as a predictor and that is ok…before and after the fire is same idea.  You may bring it up as a challenge – how do we know the differences we see are due to fire and not just differences among years??</a:t>
            </a:r>
          </a:p>
          <a:p>
            <a:endParaRPr lang="en-US" baseline="0" dirty="0" smtClean="0"/>
          </a:p>
          <a:p>
            <a:r>
              <a:rPr lang="en-US" baseline="0" dirty="0" smtClean="0"/>
              <a:t>Consider the types of data  - before students draw the expectations, have them tell you what kind of data their predictor and response are (continuous or categorical) as this may help them in drawing their expectations.  While they can draw any </a:t>
            </a:r>
            <a:r>
              <a:rPr lang="en-US" baseline="0" dirty="0" err="1" smtClean="0"/>
              <a:t>relatiosnhips</a:t>
            </a:r>
            <a:r>
              <a:rPr lang="en-US" baseline="0" dirty="0" smtClean="0"/>
              <a:t> from the brainstormed variables, be sure to end with response = </a:t>
            </a:r>
            <a:r>
              <a:rPr lang="en-US" baseline="0" dirty="0" err="1" smtClean="0"/>
              <a:t>spp</a:t>
            </a:r>
            <a:r>
              <a:rPr lang="en-US" baseline="0" dirty="0" smtClean="0"/>
              <a:t> diversity or richness and predictor = fire</a:t>
            </a:r>
          </a:p>
          <a:p>
            <a:endParaRPr lang="en-US" baseline="0" dirty="0" smtClean="0"/>
          </a:p>
          <a:p>
            <a:r>
              <a:rPr lang="en-US" baseline="0" dirty="0" smtClean="0"/>
              <a:t>End class and tell them they will need to turn in their drawn expectations at the beginning of the next class.</a:t>
            </a:r>
          </a:p>
          <a:p>
            <a:endParaRPr lang="en-US" baseline="0" dirty="0" smtClean="0"/>
          </a:p>
        </p:txBody>
      </p:sp>
      <p:sp>
        <p:nvSpPr>
          <p:cNvPr id="4" name="Slide Number Placeholder 3"/>
          <p:cNvSpPr>
            <a:spLocks noGrp="1"/>
          </p:cNvSpPr>
          <p:nvPr>
            <p:ph type="sldNum" sz="quarter" idx="10"/>
          </p:nvPr>
        </p:nvSpPr>
        <p:spPr/>
        <p:txBody>
          <a:bodyPr/>
          <a:lstStyle/>
          <a:p>
            <a:fld id="{949CB013-159E-4768-B9E2-B8F206298D0B}" type="slidenum">
              <a:rPr lang="en-US" smtClean="0"/>
              <a:t>13</a:t>
            </a:fld>
            <a:endParaRPr lang="en-US"/>
          </a:p>
        </p:txBody>
      </p:sp>
    </p:spTree>
    <p:extLst>
      <p:ext uri="{BB962C8B-B14F-4D97-AF65-F5344CB8AC3E}">
        <p14:creationId xmlns:p14="http://schemas.microsoft.com/office/powerpoint/2010/main" val="154150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Simultaneously accounts for the treatment effect</a:t>
            </a:r>
            <a:r>
              <a:rPr lang="en-US" baseline="0" dirty="0" smtClean="0"/>
              <a:t> as well as any differences over time</a:t>
            </a:r>
          </a:p>
          <a:p>
            <a:endParaRPr lang="en-US" baseline="0" dirty="0" smtClean="0"/>
          </a:p>
          <a:p>
            <a:r>
              <a:rPr lang="en-US" baseline="0" dirty="0" smtClean="0"/>
              <a:t>Species Richness ~ time + fire + time*fire</a:t>
            </a:r>
          </a:p>
          <a:p>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14</a:t>
            </a:fld>
            <a:endParaRPr lang="en-US"/>
          </a:p>
        </p:txBody>
      </p:sp>
    </p:spTree>
    <p:extLst>
      <p:ext uri="{BB962C8B-B14F-4D97-AF65-F5344CB8AC3E}">
        <p14:creationId xmlns:p14="http://schemas.microsoft.com/office/powerpoint/2010/main" val="321527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Discuss what students found online</a:t>
            </a:r>
            <a:r>
              <a:rPr lang="en-US" sz="1200" b="0" i="0" kern="1200" baseline="0" dirty="0" smtClean="0">
                <a:solidFill>
                  <a:schemeClr val="tx1"/>
                </a:solidFill>
                <a:effectLst/>
                <a:latin typeface="+mn-lt"/>
                <a:ea typeface="+mn-ea"/>
                <a:cs typeface="+mn-cs"/>
              </a:rPr>
              <a:t> about the fire and how it was one of several in the region due to….</a:t>
            </a:r>
          </a:p>
          <a:p>
            <a:r>
              <a:rPr lang="en-US" sz="1200" b="0" i="0" kern="1200" dirty="0" smtClean="0">
                <a:solidFill>
                  <a:schemeClr val="tx1"/>
                </a:solidFill>
                <a:effectLst/>
                <a:latin typeface="+mn-lt"/>
                <a:ea typeface="+mn-ea"/>
                <a:cs typeface="+mn-cs"/>
              </a:rPr>
              <a:t>“Unpredicted, extreme weather conditions on Sunday afternoon through Monday led to the exponential spread of fires both inside and outside of the National Park,” Great Smoky Mountains National Park officials said Tuesday in a </a:t>
            </a:r>
            <a:r>
              <a:rPr lang="en-US" sz="1200" b="0" i="0" kern="1200" dirty="0" smtClean="0">
                <a:solidFill>
                  <a:schemeClr val="tx1"/>
                </a:solidFill>
                <a:effectLst/>
                <a:latin typeface="+mn-lt"/>
                <a:ea typeface="+mn-ea"/>
                <a:cs typeface="+mn-cs"/>
                <a:hlinkClick r:id="rId3"/>
              </a:rPr>
              <a:t>release</a:t>
            </a:r>
            <a:r>
              <a:rPr lang="en-US" sz="1200" b="0" i="0" kern="1200" dirty="0" smtClean="0">
                <a:solidFill>
                  <a:schemeClr val="tx1"/>
                </a:solidFill>
                <a:effectLst/>
                <a:latin typeface="+mn-lt"/>
                <a:ea typeface="+mn-ea"/>
                <a:cs typeface="+mn-cs"/>
              </a:rPr>
              <a:t>. “Severe wind gusts of over 80 mph, unprecedented low relative humidity, and extended drought conditions caused the fire burning in the National Park to spread rapidly and unpredictably, in spite of suppression efforts on Sunday that included helicopter water drops.”</a:t>
            </a:r>
          </a:p>
          <a:p>
            <a:r>
              <a:rPr lang="en-US" dirty="0" smtClean="0"/>
              <a:t>https://www.ibtimes.com/gatlinburg-fire-photos-great-smoky-mountains-national-park-threatened-tennessee-2452266</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16</a:t>
            </a:fld>
            <a:endParaRPr lang="en-US"/>
          </a:p>
        </p:txBody>
      </p:sp>
    </p:spTree>
    <p:extLst>
      <p:ext uri="{BB962C8B-B14F-4D97-AF65-F5344CB8AC3E}">
        <p14:creationId xmlns:p14="http://schemas.microsoft.com/office/powerpoint/2010/main" val="194825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Assuming the hypothesis</a:t>
            </a:r>
            <a:r>
              <a:rPr lang="en-US" baseline="0" dirty="0" smtClean="0"/>
              <a:t> that students want to test looks something like this figure…..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not show this table right away, but have students draw or create in excel what the data would need to look like to do this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will be tough for them.  You</a:t>
            </a:r>
            <a:r>
              <a:rPr lang="en-US" baseline="0" dirty="0" smtClean="0"/>
              <a:t> may need to give them some hints or tell them to start with Plot ID</a:t>
            </a:r>
            <a:endParaRPr lang="en-US" dirty="0" smtClean="0"/>
          </a:p>
          <a:p>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17</a:t>
            </a:fld>
            <a:endParaRPr lang="en-US"/>
          </a:p>
        </p:txBody>
      </p:sp>
    </p:spTree>
    <p:extLst>
      <p:ext uri="{BB962C8B-B14F-4D97-AF65-F5344CB8AC3E}">
        <p14:creationId xmlns:p14="http://schemas.microsoft.com/office/powerpoint/2010/main" val="2170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student experience, they will need help coming up with this plan.  Have them try to think it through</a:t>
            </a:r>
            <a:r>
              <a:rPr lang="en-US" baseline="0" dirty="0" smtClean="0"/>
              <a:t> on their own before giving them the answer.</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19</a:t>
            </a:fld>
            <a:endParaRPr lang="en-US"/>
          </a:p>
        </p:txBody>
      </p:sp>
    </p:spTree>
    <p:extLst>
      <p:ext uri="{BB962C8B-B14F-4D97-AF65-F5344CB8AC3E}">
        <p14:creationId xmlns:p14="http://schemas.microsoft.com/office/powerpoint/2010/main" val="2781043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back</a:t>
            </a:r>
            <a:r>
              <a:rPr lang="en-US" baseline="0" dirty="0" smtClean="0"/>
              <a:t> and forth between these tasks and R to carry them out.  By providing the functions, they can look them up and figure out how to code them</a:t>
            </a:r>
          </a:p>
          <a:p>
            <a:endParaRPr lang="en-US" baseline="0" dirty="0" smtClean="0"/>
          </a:p>
          <a:p>
            <a:r>
              <a:rPr lang="en-US" baseline="0" dirty="0" smtClean="0"/>
              <a:t>Another thing to do is get rid of UNBI, UNWO, UNTA, UNWA, </a:t>
            </a:r>
            <a:r>
              <a:rPr lang="en-US" baseline="0" dirty="0" err="1" smtClean="0"/>
              <a:t>etc</a:t>
            </a:r>
            <a:r>
              <a:rPr lang="en-US" baseline="0" dirty="0" smtClean="0"/>
              <a:t>…..using filter?</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20</a:t>
            </a:fld>
            <a:endParaRPr lang="en-US"/>
          </a:p>
        </p:txBody>
      </p:sp>
    </p:spTree>
    <p:extLst>
      <p:ext uri="{BB962C8B-B14F-4D97-AF65-F5344CB8AC3E}">
        <p14:creationId xmlns:p14="http://schemas.microsoft.com/office/powerpoint/2010/main" val="2601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coding abilities/experience of your students, you may prefer to simply</a:t>
            </a:r>
            <a:r>
              <a:rPr lang="en-US" baseline="0" dirty="0" smtClean="0"/>
              <a:t> demonstrate these and have them follow along rather than having them figure it out.</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21</a:t>
            </a:fld>
            <a:endParaRPr lang="en-US"/>
          </a:p>
        </p:txBody>
      </p:sp>
    </p:spTree>
    <p:extLst>
      <p:ext uri="{BB962C8B-B14F-4D97-AF65-F5344CB8AC3E}">
        <p14:creationId xmlns:p14="http://schemas.microsoft.com/office/powerpoint/2010/main" val="54786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Interpret the results…..is there any effect of fire?  Of year?  Interaction?</a:t>
            </a:r>
          </a:p>
          <a:p>
            <a:r>
              <a:rPr lang="en-US" dirty="0" smtClean="0"/>
              <a:t>It</a:t>
            </a:r>
            <a:r>
              <a:rPr lang="en-US" baseline="0" dirty="0" smtClean="0"/>
              <a:t> is always helpful to see the results – so let’s graph them!</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24</a:t>
            </a:fld>
            <a:endParaRPr lang="en-US"/>
          </a:p>
        </p:txBody>
      </p:sp>
    </p:spTree>
    <p:extLst>
      <p:ext uri="{BB962C8B-B14F-4D97-AF65-F5344CB8AC3E}">
        <p14:creationId xmlns:p14="http://schemas.microsoft.com/office/powerpoint/2010/main" val="208194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Great demonstration of the mean fire interval in years across much of eastern NA.  Students may be </a:t>
            </a:r>
            <a:r>
              <a:rPr lang="en-US" sz="1200" b="0" i="0" u="none" strike="noStrike" kern="1200" baseline="0" dirty="0" err="1" smtClean="0">
                <a:solidFill>
                  <a:schemeClr val="tx1"/>
                </a:solidFill>
                <a:latin typeface="+mn-lt"/>
                <a:ea typeface="+mn-ea"/>
                <a:cs typeface="+mn-cs"/>
              </a:rPr>
              <a:t>suprized</a:t>
            </a:r>
            <a:r>
              <a:rPr lang="en-US" sz="1200" b="0" i="0" u="none" strike="noStrike" kern="1200" baseline="0" dirty="0" smtClean="0">
                <a:solidFill>
                  <a:schemeClr val="tx1"/>
                </a:solidFill>
                <a:latin typeface="+mn-lt"/>
                <a:ea typeface="+mn-ea"/>
                <a:cs typeface="+mn-cs"/>
              </a:rPr>
              <a:t> to see this.  </a:t>
            </a:r>
          </a:p>
          <a:p>
            <a:r>
              <a:rPr lang="en-US" sz="1200" b="0" i="1" u="none" strike="noStrike" kern="1200" baseline="0" dirty="0" smtClean="0">
                <a:solidFill>
                  <a:schemeClr val="tx1"/>
                </a:solidFill>
                <a:latin typeface="+mn-lt"/>
                <a:ea typeface="+mn-ea"/>
                <a:cs typeface="+mn-cs"/>
              </a:rPr>
              <a:t>Figure legend from </a:t>
            </a:r>
            <a:r>
              <a:rPr lang="en-US" sz="1200" b="0" i="1" u="none" strike="noStrike" kern="1200" baseline="0" dirty="0" err="1" smtClean="0">
                <a:solidFill>
                  <a:schemeClr val="tx1"/>
                </a:solidFill>
                <a:latin typeface="+mn-lt"/>
                <a:ea typeface="+mn-ea"/>
                <a:cs typeface="+mn-cs"/>
              </a:rPr>
              <a:t>Stambaugh</a:t>
            </a:r>
            <a:r>
              <a:rPr lang="en-US" sz="1200" b="0" i="1" u="none" strike="noStrike" kern="1200" baseline="0" dirty="0" smtClean="0">
                <a:solidFill>
                  <a:schemeClr val="tx1"/>
                </a:solidFill>
                <a:latin typeface="+mn-lt"/>
                <a:ea typeface="+mn-ea"/>
                <a:cs typeface="+mn-cs"/>
              </a:rPr>
              <a:t> et al 2015 - </a:t>
            </a:r>
            <a:r>
              <a:rPr lang="en-US" sz="1200" b="1" i="0" u="none" strike="noStrike" kern="1200" baseline="0" dirty="0" smtClean="0">
                <a:solidFill>
                  <a:schemeClr val="tx1"/>
                </a:solidFill>
                <a:latin typeface="+mn-lt"/>
                <a:ea typeface="+mn-ea"/>
                <a:cs typeface="+mn-cs"/>
              </a:rPr>
              <a:t>Clarifying the role of fire in the deciduous forests of eastern North America: reply to </a:t>
            </a:r>
            <a:r>
              <a:rPr lang="en-US" sz="1200" b="1" i="0" u="none" strike="noStrike" kern="1200" baseline="0" dirty="0" err="1" smtClean="0">
                <a:solidFill>
                  <a:schemeClr val="tx1"/>
                </a:solidFill>
                <a:latin typeface="+mn-lt"/>
                <a:ea typeface="+mn-ea"/>
                <a:cs typeface="+mn-cs"/>
              </a:rPr>
              <a:t>Matlack</a:t>
            </a:r>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Figure 1. Area of mesic deciduous forest (MDF) (black line) as described by </a:t>
            </a:r>
            <a:r>
              <a:rPr lang="en-US" sz="1200" b="0" i="1" u="none" strike="noStrike" kern="1200" baseline="0" dirty="0" err="1" smtClean="0">
                <a:solidFill>
                  <a:schemeClr val="tx1"/>
                </a:solidFill>
                <a:latin typeface="+mn-lt"/>
                <a:ea typeface="+mn-ea"/>
                <a:cs typeface="+mn-cs"/>
              </a:rPr>
              <a:t>Matlack</a:t>
            </a:r>
            <a:r>
              <a:rPr lang="en-US" sz="1200" b="0" i="1" u="none" strike="noStrike" kern="1200" baseline="0" dirty="0" smtClean="0">
                <a:solidFill>
                  <a:schemeClr val="tx1"/>
                </a:solidFill>
                <a:latin typeface="+mn-lt"/>
                <a:ea typeface="+mn-ea"/>
                <a:cs typeface="+mn-cs"/>
              </a:rPr>
              <a:t> (2013), including locations of fire scar and charcoal fire history research sites within the region (adapted from Hart and Buchanan [2012]).  Estimated mean fire intervals are from 1650 to 1850 CE based on the Physical Chemistry Fire Frequency Model (PC2FM) (</a:t>
            </a:r>
            <a:r>
              <a:rPr lang="en-US" sz="1200" b="0" i="1" u="none" strike="noStrike" kern="1200" baseline="0" dirty="0" err="1" smtClean="0">
                <a:solidFill>
                  <a:schemeClr val="tx1"/>
                </a:solidFill>
                <a:latin typeface="+mn-lt"/>
                <a:ea typeface="+mn-ea"/>
                <a:cs typeface="+mn-cs"/>
              </a:rPr>
              <a:t>Guyette</a:t>
            </a:r>
            <a:r>
              <a:rPr lang="en-US" sz="1200" b="0" i="1" u="none" strike="noStrike" kern="1200" baseline="0" dirty="0" smtClean="0">
                <a:solidFill>
                  <a:schemeClr val="tx1"/>
                </a:solidFill>
                <a:latin typeface="+mn-lt"/>
                <a:ea typeface="+mn-ea"/>
                <a:cs typeface="+mn-cs"/>
              </a:rPr>
              <a:t> et al. 2012). The PC2FM estimates are coarse-scale, based on a historic climate-fire frequency parameterization, and do not consider variability caused by humans, topography, vegetation, or other localized influences.</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3</a:t>
            </a:fld>
            <a:endParaRPr lang="en-US"/>
          </a:p>
        </p:txBody>
      </p:sp>
    </p:spTree>
    <p:extLst>
      <p:ext uri="{BB962C8B-B14F-4D97-AF65-F5344CB8AC3E}">
        <p14:creationId xmlns:p14="http://schemas.microsoft.com/office/powerpoint/2010/main" val="815510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Interpret</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25</a:t>
            </a:fld>
            <a:endParaRPr lang="en-US"/>
          </a:p>
        </p:txBody>
      </p:sp>
    </p:spTree>
    <p:extLst>
      <p:ext uri="{BB962C8B-B14F-4D97-AF65-F5344CB8AC3E}">
        <p14:creationId xmlns:p14="http://schemas.microsoft.com/office/powerpoint/2010/main" val="1020301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Overlapping plots in both years (N=10) – 1-4, 6, 7, 10, 13, 15, 20.</a:t>
            </a:r>
          </a:p>
          <a:p>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29</a:t>
            </a:fld>
            <a:endParaRPr lang="en-US"/>
          </a:p>
        </p:txBody>
      </p:sp>
    </p:spTree>
    <p:extLst>
      <p:ext uri="{BB962C8B-B14F-4D97-AF65-F5344CB8AC3E}">
        <p14:creationId xmlns:p14="http://schemas.microsoft.com/office/powerpoint/2010/main" val="265308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 and Simons 2016</a:t>
            </a:r>
          </a:p>
          <a:p>
            <a:r>
              <a:rPr lang="en-US" dirty="0" smtClean="0"/>
              <a:t>Especially</a:t>
            </a:r>
            <a:r>
              <a:rPr lang="en-US" baseline="0" dirty="0" smtClean="0"/>
              <a:t> helpful for students not familiar with eastern deciduous forests, and even those that are may not be familiar with how forest structure can vary significantly with varying levels of disturbance.</a:t>
            </a:r>
          </a:p>
          <a:p>
            <a:r>
              <a:rPr lang="en-US" baseline="0" dirty="0" smtClean="0"/>
              <a:t>Highlighting that a landscape with varying amounts of disturbance – due in part to drier slopes having more fire than wetter, lower areas – creates a mosaic of successional stages that increases diversity at that broader scale.</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4</a:t>
            </a:fld>
            <a:endParaRPr lang="en-US"/>
          </a:p>
        </p:txBody>
      </p:sp>
    </p:spTree>
    <p:extLst>
      <p:ext uri="{BB962C8B-B14F-4D97-AF65-F5344CB8AC3E}">
        <p14:creationId xmlns:p14="http://schemas.microsoft.com/office/powerpoint/2010/main" val="241642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talked about fire intensity and frequency.  Within a given patch, species diversity tends to be highest at intermediate levels</a:t>
            </a:r>
            <a:r>
              <a:rPr lang="en-US" baseline="0" dirty="0" smtClean="0"/>
              <a:t> of disturbance.  Theory suggests that this is due to:</a:t>
            </a:r>
            <a:endParaRPr lang="en-US" dirty="0" smtClean="0"/>
          </a:p>
          <a:p>
            <a:pPr marL="0" indent="0">
              <a:buNone/>
            </a:pPr>
            <a:r>
              <a:rPr lang="en-US" sz="1200" b="0" i="0" kern="1200" dirty="0" smtClean="0">
                <a:solidFill>
                  <a:schemeClr val="tx1"/>
                </a:solidFill>
                <a:effectLst/>
                <a:latin typeface="+mn-lt"/>
                <a:ea typeface="+mn-ea"/>
                <a:cs typeface="+mn-cs"/>
              </a:rPr>
              <a:t>Species diversity (define, depending</a:t>
            </a:r>
            <a:r>
              <a:rPr lang="en-US" sz="1200" b="0" i="0" kern="1200" baseline="0" dirty="0" smtClean="0">
                <a:solidFill>
                  <a:schemeClr val="tx1"/>
                </a:solidFill>
                <a:effectLst/>
                <a:latin typeface="+mn-lt"/>
                <a:ea typeface="+mn-ea"/>
                <a:cs typeface="+mn-cs"/>
              </a:rPr>
              <a:t> on student knowledge base and compare to richness</a:t>
            </a:r>
            <a:r>
              <a:rPr lang="en-US" sz="1200" b="0" i="0" kern="1200" dirty="0" smtClean="0">
                <a:solidFill>
                  <a:schemeClr val="tx1"/>
                </a:solidFill>
                <a:effectLst/>
                <a:latin typeface="+mn-lt"/>
                <a:ea typeface="+mn-ea"/>
                <a:cs typeface="+mn-cs"/>
              </a:rPr>
              <a:t>) tends to be low at low disturbance frequency because of competitive exclusion. </a:t>
            </a:r>
          </a:p>
          <a:p>
            <a:pPr marL="0" indent="0">
              <a:buNone/>
            </a:pPr>
            <a:r>
              <a:rPr lang="en-US" sz="1200" b="0" i="0" kern="1200" dirty="0" smtClean="0">
                <a:solidFill>
                  <a:schemeClr val="tx1"/>
                </a:solidFill>
                <a:effectLst/>
                <a:latin typeface="+mn-lt"/>
                <a:ea typeface="+mn-ea"/>
                <a:cs typeface="+mn-cs"/>
              </a:rPr>
              <a:t>Species diversity tends to be higher at intermediate disturbance frequency due to a mix of good colonizer and good competitor species. </a:t>
            </a:r>
          </a:p>
          <a:p>
            <a:pPr marL="0" indent="0">
              <a:buNone/>
            </a:pPr>
            <a:r>
              <a:rPr lang="en-US" sz="1200" b="0" i="0" kern="1200" dirty="0" smtClean="0">
                <a:solidFill>
                  <a:schemeClr val="tx1"/>
                </a:solidFill>
                <a:effectLst/>
                <a:latin typeface="+mn-lt"/>
                <a:ea typeface="+mn-ea"/>
                <a:cs typeface="+mn-cs"/>
              </a:rPr>
              <a:t>Species diversity tends to be low at high disturbance frequency because only good colonizers or highly tolerant species can persist.</a:t>
            </a:r>
          </a:p>
          <a:p>
            <a:pPr marL="0" indent="0">
              <a:buNone/>
            </a:pPr>
            <a:r>
              <a:rPr lang="en-US" sz="1200" b="1" i="0" kern="1200" dirty="0" smtClean="0">
                <a:solidFill>
                  <a:schemeClr val="tx1"/>
                </a:solidFill>
                <a:effectLst/>
                <a:latin typeface="+mn-lt"/>
                <a:ea typeface="+mn-ea"/>
                <a:cs typeface="+mn-cs"/>
              </a:rPr>
              <a:t>From Hughes, A. (2010) Disturbance and Diversity: An Ecological Chicken and Egg Problem. </a:t>
            </a:r>
            <a:r>
              <a:rPr lang="en-US" sz="1200" b="1" i="1" kern="1200" dirty="0" smtClean="0">
                <a:solidFill>
                  <a:schemeClr val="tx1"/>
                </a:solidFill>
                <a:effectLst/>
                <a:latin typeface="+mn-lt"/>
                <a:ea typeface="+mn-ea"/>
                <a:cs typeface="+mn-cs"/>
              </a:rPr>
              <a:t>Nature Education Knowledge</a:t>
            </a:r>
            <a:r>
              <a:rPr lang="en-US" sz="1200" b="1" i="0" kern="1200" dirty="0" smtClean="0">
                <a:solidFill>
                  <a:schemeClr val="tx1"/>
                </a:solidFill>
                <a:effectLst/>
                <a:latin typeface="+mn-lt"/>
                <a:ea typeface="+mn-ea"/>
                <a:cs typeface="+mn-cs"/>
              </a:rPr>
              <a:t> 3(10):48</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5</a:t>
            </a:fld>
            <a:endParaRPr lang="en-US"/>
          </a:p>
        </p:txBody>
      </p:sp>
    </p:spTree>
    <p:extLst>
      <p:ext uri="{BB962C8B-B14F-4D97-AF65-F5344CB8AC3E}">
        <p14:creationId xmlns:p14="http://schemas.microsoft.com/office/powerpoint/2010/main" val="425628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King and Schlossberg</a:t>
            </a:r>
            <a:r>
              <a:rPr lang="en-US" baseline="0" dirty="0" smtClean="0"/>
              <a:t> 2014</a:t>
            </a:r>
          </a:p>
          <a:p>
            <a:r>
              <a:rPr lang="en-US" baseline="0" dirty="0" smtClean="0"/>
              <a:t>These are important basic ecological factors that are known to drive bird species distributions.</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6</a:t>
            </a:fld>
            <a:endParaRPr lang="en-US"/>
          </a:p>
        </p:txBody>
      </p:sp>
    </p:spTree>
    <p:extLst>
      <p:ext uri="{BB962C8B-B14F-4D97-AF65-F5344CB8AC3E}">
        <p14:creationId xmlns:p14="http://schemas.microsoft.com/office/powerpoint/2010/main" val="101998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 and Simons 2016</a:t>
            </a:r>
          </a:p>
          <a:p>
            <a:r>
              <a:rPr lang="en-US" dirty="0" smtClean="0"/>
              <a:t>Have students interpret this figure in a think-pair-share framework.  </a:t>
            </a:r>
          </a:p>
          <a:p>
            <a:r>
              <a:rPr lang="en-US" dirty="0" smtClean="0"/>
              <a:t>Students</a:t>
            </a:r>
            <a:r>
              <a:rPr lang="en-US" baseline="0" dirty="0" smtClean="0"/>
              <a:t> will most likely not know much about these species and why some (most) respond positively  and others negatively.  Have them hypothesize reasons.  Then they can google two extreme species (prairie warbler and ovenbird) to see what their habitat needs are.  This information is quickly accessible through Cornell’s All About Birds website which is typically the first site that comes up when googling a bird.  They will find that Prairie warblers are disturbance dependent, early successional species and ovenbirds require more intact forests.</a:t>
            </a:r>
          </a:p>
          <a:p>
            <a:r>
              <a:rPr lang="en-US" dirty="0" smtClean="0"/>
              <a:t>https://www.allaboutbirds.org/guide/Prairie_Warbler/lifehistory</a:t>
            </a:r>
          </a:p>
          <a:p>
            <a:r>
              <a:rPr lang="en-US" dirty="0" smtClean="0"/>
              <a:t>https://www.allaboutbirds.org/guide/Ovenbird/lifehistory</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7</a:t>
            </a:fld>
            <a:endParaRPr lang="en-US"/>
          </a:p>
        </p:txBody>
      </p:sp>
    </p:spTree>
    <p:extLst>
      <p:ext uri="{BB962C8B-B14F-4D97-AF65-F5344CB8AC3E}">
        <p14:creationId xmlns:p14="http://schemas.microsoft.com/office/powerpoint/2010/main" val="75881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Take a moment to introduce</a:t>
            </a:r>
            <a:r>
              <a:rPr lang="en-US" baseline="0" dirty="0" smtClean="0"/>
              <a:t> </a:t>
            </a:r>
            <a:r>
              <a:rPr lang="en-US" dirty="0" smtClean="0"/>
              <a:t>NEON data to students.  </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8</a:t>
            </a:fld>
            <a:endParaRPr lang="en-US"/>
          </a:p>
        </p:txBody>
      </p:sp>
    </p:spTree>
    <p:extLst>
      <p:ext uri="{BB962C8B-B14F-4D97-AF65-F5344CB8AC3E}">
        <p14:creationId xmlns:p14="http://schemas.microsoft.com/office/powerpoint/2010/main" val="423146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 to discuss NEON data and how cool/different it is.  Might be new/uncomfortable? to many students</a:t>
            </a:r>
            <a:r>
              <a:rPr lang="en-US" baseline="0" dirty="0" smtClean="0"/>
              <a:t> to consider using data collected by others in analysis.</a:t>
            </a:r>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9</a:t>
            </a:fld>
            <a:endParaRPr lang="en-US"/>
          </a:p>
        </p:txBody>
      </p:sp>
    </p:spTree>
    <p:extLst>
      <p:ext uri="{BB962C8B-B14F-4D97-AF65-F5344CB8AC3E}">
        <p14:creationId xmlns:p14="http://schemas.microsoft.com/office/powerpoint/2010/main" val="303145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CB013-159E-4768-B9E2-B8F206298D0B}" type="slidenum">
              <a:rPr lang="en-US" smtClean="0"/>
              <a:t>10</a:t>
            </a:fld>
            <a:endParaRPr lang="en-US"/>
          </a:p>
        </p:txBody>
      </p:sp>
    </p:spTree>
    <p:extLst>
      <p:ext uri="{BB962C8B-B14F-4D97-AF65-F5344CB8AC3E}">
        <p14:creationId xmlns:p14="http://schemas.microsoft.com/office/powerpoint/2010/main" val="361875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D7772A-144C-4A6E-836D-EBE26B6261F0}"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95518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7772A-144C-4A6E-836D-EBE26B6261F0}"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342683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7772A-144C-4A6E-836D-EBE26B6261F0}"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37626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7772A-144C-4A6E-836D-EBE26B6261F0}"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267207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7772A-144C-4A6E-836D-EBE26B6261F0}"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186781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7772A-144C-4A6E-836D-EBE26B6261F0}"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21297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7772A-144C-4A6E-836D-EBE26B6261F0}" type="datetimeFigureOut">
              <a:rPr lang="en-US" smtClean="0"/>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119784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7772A-144C-4A6E-836D-EBE26B6261F0}" type="datetimeFigureOut">
              <a:rPr lang="en-US" smtClean="0"/>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132771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7772A-144C-4A6E-836D-EBE26B6261F0}" type="datetimeFigureOut">
              <a:rPr lang="en-US" smtClean="0"/>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371896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7772A-144C-4A6E-836D-EBE26B6261F0}"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215582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7772A-144C-4A6E-836D-EBE26B6261F0}"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70089-1205-4EF9-9FB9-C40F92DDDC07}" type="slidenum">
              <a:rPr lang="en-US" smtClean="0"/>
              <a:t>‹#›</a:t>
            </a:fld>
            <a:endParaRPr lang="en-US"/>
          </a:p>
        </p:txBody>
      </p:sp>
    </p:spTree>
    <p:extLst>
      <p:ext uri="{BB962C8B-B14F-4D97-AF65-F5344CB8AC3E}">
        <p14:creationId xmlns:p14="http://schemas.microsoft.com/office/powerpoint/2010/main" val="13478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7772A-144C-4A6E-836D-EBE26B6261F0}" type="datetimeFigureOut">
              <a:rPr lang="en-US" smtClean="0"/>
              <a:t>12/14/2018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70089-1205-4EF9-9FB9-C40F92DDDC07}" type="slidenum">
              <a:rPr lang="en-US" smtClean="0"/>
              <a:t>‹#›</a:t>
            </a:fld>
            <a:endParaRPr lang="en-US"/>
          </a:p>
        </p:txBody>
      </p:sp>
    </p:spTree>
    <p:extLst>
      <p:ext uri="{BB962C8B-B14F-4D97-AF65-F5344CB8AC3E}">
        <p14:creationId xmlns:p14="http://schemas.microsoft.com/office/powerpoint/2010/main" val="422572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cc.oulu.fi/~jarioksa/softhelp/vegan/html/diversity.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eonscienc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smoky mountain national park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75" y="4660"/>
            <a:ext cx="10274992" cy="6853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00375" y="125422"/>
            <a:ext cx="9144000" cy="1825097"/>
          </a:xfrm>
          <a:solidFill>
            <a:schemeClr val="bg2">
              <a:lumMod val="90000"/>
              <a:alpha val="47000"/>
            </a:schemeClr>
          </a:solidFill>
        </p:spPr>
        <p:txBody>
          <a:bodyPr>
            <a:noAutofit/>
          </a:bodyPr>
          <a:lstStyle/>
          <a:p>
            <a:pPr fontAlgn="base"/>
            <a:r>
              <a:rPr lang="en-US" sz="4000" b="1" dirty="0">
                <a:solidFill>
                  <a:schemeClr val="bg1"/>
                </a:solidFill>
              </a:rPr>
              <a:t>Using NEON Data to test hypotheses about the role of natural disturbance in structuring avian communities</a:t>
            </a:r>
            <a:endParaRPr lang="en-US" sz="4000" dirty="0">
              <a:solidFill>
                <a:schemeClr val="bg1"/>
              </a:solidFill>
            </a:endParaRPr>
          </a:p>
        </p:txBody>
      </p:sp>
      <p:sp>
        <p:nvSpPr>
          <p:cNvPr id="3" name="Subtitle 2"/>
          <p:cNvSpPr>
            <a:spLocks noGrp="1"/>
          </p:cNvSpPr>
          <p:nvPr>
            <p:ph type="subTitle" idx="1"/>
          </p:nvPr>
        </p:nvSpPr>
        <p:spPr>
          <a:xfrm>
            <a:off x="5733104" y="4890620"/>
            <a:ext cx="5105399" cy="1655762"/>
          </a:xfrm>
          <a:solidFill>
            <a:schemeClr val="bg2">
              <a:lumMod val="90000"/>
              <a:alpha val="66000"/>
            </a:schemeClr>
          </a:solidFill>
        </p:spPr>
        <p:txBody>
          <a:bodyPr>
            <a:normAutofit/>
          </a:bodyPr>
          <a:lstStyle/>
          <a:p>
            <a:r>
              <a:rPr lang="en-US" dirty="0" smtClean="0">
                <a:solidFill>
                  <a:schemeClr val="bg1"/>
                </a:solidFill>
              </a:rPr>
              <a:t>FMN Module created by:</a:t>
            </a:r>
            <a:br>
              <a:rPr lang="en-US" dirty="0" smtClean="0">
                <a:solidFill>
                  <a:schemeClr val="bg1"/>
                </a:solidFill>
              </a:rPr>
            </a:br>
            <a:r>
              <a:rPr lang="en-US" dirty="0" smtClean="0">
                <a:solidFill>
                  <a:schemeClr val="bg1"/>
                </a:solidFill>
              </a:rPr>
              <a:t>Lesley Bulluck</a:t>
            </a:r>
          </a:p>
          <a:p>
            <a:r>
              <a:rPr lang="en-US" dirty="0" smtClean="0">
                <a:solidFill>
                  <a:schemeClr val="bg1"/>
                </a:solidFill>
              </a:rPr>
              <a:t>Virginia Commonwealth University</a:t>
            </a:r>
            <a:br>
              <a:rPr lang="en-US" dirty="0" smtClean="0">
                <a:solidFill>
                  <a:schemeClr val="bg1"/>
                </a:solidFill>
              </a:rPr>
            </a:br>
            <a:r>
              <a:rPr lang="en-US" dirty="0" smtClean="0">
                <a:solidFill>
                  <a:schemeClr val="bg1"/>
                </a:solidFill>
              </a:rPr>
              <a:t>Center for Environmental Studies</a:t>
            </a:r>
            <a:endParaRPr lang="en-US" dirty="0">
              <a:solidFill>
                <a:schemeClr val="bg1"/>
              </a:solidFill>
            </a:endParaRPr>
          </a:p>
        </p:txBody>
      </p:sp>
    </p:spTree>
    <p:extLst>
      <p:ext uri="{BB962C8B-B14F-4D97-AF65-F5344CB8AC3E}">
        <p14:creationId xmlns:p14="http://schemas.microsoft.com/office/powerpoint/2010/main" val="1549284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NEON Bird Survey Data</a:t>
            </a:r>
            <a:endParaRPr lang="en-US" dirty="0"/>
          </a:p>
        </p:txBody>
      </p:sp>
      <p:pic>
        <p:nvPicPr>
          <p:cNvPr id="4" name="Content Placeholder 3"/>
          <p:cNvPicPr>
            <a:picLocks noGrp="1" noChangeAspect="1"/>
          </p:cNvPicPr>
          <p:nvPr>
            <p:ph idx="1"/>
          </p:nvPr>
        </p:nvPicPr>
        <p:blipFill>
          <a:blip r:embed="rId3"/>
          <a:stretch>
            <a:fillRect/>
          </a:stretch>
        </p:blipFill>
        <p:spPr>
          <a:xfrm>
            <a:off x="1583474" y="1587046"/>
            <a:ext cx="8579120" cy="4589917"/>
          </a:xfrm>
          <a:prstGeom prst="rect">
            <a:avLst/>
          </a:prstGeom>
        </p:spPr>
      </p:pic>
    </p:spTree>
    <p:extLst>
      <p:ext uri="{BB962C8B-B14F-4D97-AF65-F5344CB8AC3E}">
        <p14:creationId xmlns:p14="http://schemas.microsoft.com/office/powerpoint/2010/main" val="2872174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 Bird Survey Protocol</a:t>
            </a:r>
            <a:endParaRPr lang="en-US" dirty="0"/>
          </a:p>
        </p:txBody>
      </p:sp>
      <p:pic>
        <p:nvPicPr>
          <p:cNvPr id="4" name="Content Placeholder 3"/>
          <p:cNvPicPr>
            <a:picLocks noGrp="1" noChangeAspect="1"/>
          </p:cNvPicPr>
          <p:nvPr>
            <p:ph idx="1"/>
          </p:nvPr>
        </p:nvPicPr>
        <p:blipFill>
          <a:blip r:embed="rId3"/>
          <a:stretch>
            <a:fillRect/>
          </a:stretch>
        </p:blipFill>
        <p:spPr>
          <a:xfrm>
            <a:off x="3010830" y="1405241"/>
            <a:ext cx="6010508" cy="5333948"/>
          </a:xfrm>
          <a:prstGeom prst="rect">
            <a:avLst/>
          </a:prstGeom>
        </p:spPr>
      </p:pic>
    </p:spTree>
    <p:extLst>
      <p:ext uri="{BB962C8B-B14F-4D97-AF65-F5344CB8AC3E}">
        <p14:creationId xmlns:p14="http://schemas.microsoft.com/office/powerpoint/2010/main" val="2182557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bird plots and GRSM fire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111" y="1690688"/>
            <a:ext cx="7038918" cy="4704961"/>
          </a:xfrm>
        </p:spPr>
      </p:pic>
      <p:pic>
        <p:nvPicPr>
          <p:cNvPr id="5" name="Picture 4"/>
          <p:cNvPicPr>
            <a:picLocks noChangeAspect="1"/>
          </p:cNvPicPr>
          <p:nvPr/>
        </p:nvPicPr>
        <p:blipFill>
          <a:blip r:embed="rId4"/>
          <a:stretch>
            <a:fillRect/>
          </a:stretch>
        </p:blipFill>
        <p:spPr>
          <a:xfrm>
            <a:off x="8513840" y="1690688"/>
            <a:ext cx="3438525" cy="2809875"/>
          </a:xfrm>
          <a:prstGeom prst="rect">
            <a:avLst/>
          </a:prstGeom>
        </p:spPr>
      </p:pic>
      <p:sp>
        <p:nvSpPr>
          <p:cNvPr id="3" name="TextBox 2"/>
          <p:cNvSpPr txBox="1"/>
          <p:nvPr/>
        </p:nvSpPr>
        <p:spPr>
          <a:xfrm>
            <a:off x="8734294" y="5006897"/>
            <a:ext cx="2997615" cy="923330"/>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2016 breeding season surveys</a:t>
            </a:r>
          </a:p>
          <a:p>
            <a:r>
              <a:rPr lang="en-US" dirty="0" smtClean="0"/>
              <a:t>November 2016 Wildfire</a:t>
            </a:r>
          </a:p>
          <a:p>
            <a:r>
              <a:rPr lang="en-US" dirty="0" smtClean="0"/>
              <a:t>2017 breeding season surveys</a:t>
            </a:r>
            <a:endParaRPr lang="en-US" dirty="0"/>
          </a:p>
        </p:txBody>
      </p:sp>
    </p:spTree>
    <p:extLst>
      <p:ext uri="{BB962C8B-B14F-4D97-AF65-F5344CB8AC3E}">
        <p14:creationId xmlns:p14="http://schemas.microsoft.com/office/powerpoint/2010/main" val="1843933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Hypotheses</a:t>
            </a:r>
            <a:endParaRPr lang="en-US" dirty="0"/>
          </a:p>
        </p:txBody>
      </p:sp>
      <p:sp>
        <p:nvSpPr>
          <p:cNvPr id="3" name="Content Placeholder 2"/>
          <p:cNvSpPr>
            <a:spLocks noGrp="1"/>
          </p:cNvSpPr>
          <p:nvPr>
            <p:ph idx="1"/>
          </p:nvPr>
        </p:nvSpPr>
        <p:spPr/>
        <p:txBody>
          <a:bodyPr/>
          <a:lstStyle/>
          <a:p>
            <a:r>
              <a:rPr lang="en-US" dirty="0" smtClean="0"/>
              <a:t>Testable statement</a:t>
            </a:r>
          </a:p>
          <a:p>
            <a:endParaRPr lang="en-US" dirty="0" smtClean="0"/>
          </a:p>
          <a:p>
            <a:r>
              <a:rPr lang="en-US" dirty="0" smtClean="0"/>
              <a:t>Response variables?</a:t>
            </a:r>
          </a:p>
          <a:p>
            <a:endParaRPr lang="en-US" dirty="0" smtClean="0"/>
          </a:p>
          <a:p>
            <a:r>
              <a:rPr lang="en-US" dirty="0" smtClean="0"/>
              <a:t>Predictors?</a:t>
            </a:r>
          </a:p>
          <a:p>
            <a:endParaRPr lang="en-US" dirty="0"/>
          </a:p>
          <a:p>
            <a:r>
              <a:rPr lang="en-US" dirty="0" smtClean="0"/>
              <a:t>Draw expectations!</a:t>
            </a:r>
          </a:p>
          <a:p>
            <a:pPr lvl="1"/>
            <a:r>
              <a:rPr lang="en-US" dirty="0" smtClean="0"/>
              <a:t>Turn in next class</a:t>
            </a:r>
            <a:endParaRPr lang="en-US" dirty="0"/>
          </a:p>
        </p:txBody>
      </p:sp>
      <p:cxnSp>
        <p:nvCxnSpPr>
          <p:cNvPr id="5" name="Straight Connector 4"/>
          <p:cNvCxnSpPr/>
          <p:nvPr/>
        </p:nvCxnSpPr>
        <p:spPr>
          <a:xfrm>
            <a:off x="6621517" y="2438400"/>
            <a:ext cx="10511" cy="3279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6264167" y="5399156"/>
            <a:ext cx="4708633" cy="77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07594" y="3549446"/>
            <a:ext cx="1239763" cy="400110"/>
          </a:xfrm>
          <a:prstGeom prst="rect">
            <a:avLst/>
          </a:prstGeom>
          <a:noFill/>
        </p:spPr>
        <p:txBody>
          <a:bodyPr wrap="none" rtlCol="0">
            <a:spAutoFit/>
          </a:bodyPr>
          <a:lstStyle/>
          <a:p>
            <a:r>
              <a:rPr lang="en-US" sz="2000" dirty="0" smtClean="0"/>
              <a:t>Response </a:t>
            </a:r>
            <a:endParaRPr lang="en-US" sz="2000" dirty="0"/>
          </a:p>
        </p:txBody>
      </p:sp>
      <p:sp>
        <p:nvSpPr>
          <p:cNvPr id="11" name="TextBox 10"/>
          <p:cNvSpPr txBox="1"/>
          <p:nvPr/>
        </p:nvSpPr>
        <p:spPr>
          <a:xfrm>
            <a:off x="8258878" y="5624541"/>
            <a:ext cx="1143775" cy="400110"/>
          </a:xfrm>
          <a:prstGeom prst="rect">
            <a:avLst/>
          </a:prstGeom>
          <a:noFill/>
        </p:spPr>
        <p:txBody>
          <a:bodyPr wrap="none" rtlCol="0">
            <a:spAutoFit/>
          </a:bodyPr>
          <a:lstStyle/>
          <a:p>
            <a:r>
              <a:rPr lang="en-US" sz="2000" dirty="0" smtClean="0"/>
              <a:t>Predictor</a:t>
            </a:r>
            <a:endParaRPr lang="en-US" sz="2000" dirty="0"/>
          </a:p>
        </p:txBody>
      </p:sp>
    </p:spTree>
    <p:extLst>
      <p:ext uri="{BB962C8B-B14F-4D97-AF65-F5344CB8AC3E}">
        <p14:creationId xmlns:p14="http://schemas.microsoft.com/office/powerpoint/2010/main" val="269538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Before-After-Control-Impact (BACI) design </a:t>
            </a:r>
            <a:endParaRPr lang="en-US" b="1" dirty="0"/>
          </a:p>
        </p:txBody>
      </p:sp>
      <p:pic>
        <p:nvPicPr>
          <p:cNvPr id="6" name="Content Placeholder 3"/>
          <p:cNvPicPr>
            <a:picLocks noChangeAspect="1"/>
          </p:cNvPicPr>
          <p:nvPr/>
        </p:nvPicPr>
        <p:blipFill rotWithShape="1">
          <a:blip r:embed="rId3"/>
          <a:srcRect l="30321" t="14936" r="35130" b="49698"/>
          <a:stretch/>
        </p:blipFill>
        <p:spPr>
          <a:xfrm>
            <a:off x="5235498" y="4638095"/>
            <a:ext cx="2029522" cy="1538868"/>
          </a:xfrm>
          <a:prstGeom prst="rect">
            <a:avLst/>
          </a:prstGeom>
        </p:spPr>
      </p:pic>
      <p:pic>
        <p:nvPicPr>
          <p:cNvPr id="7" name="Content Placeholder 3"/>
          <p:cNvPicPr>
            <a:picLocks noChangeAspect="1"/>
          </p:cNvPicPr>
          <p:nvPr/>
        </p:nvPicPr>
        <p:blipFill rotWithShape="1">
          <a:blip r:embed="rId3"/>
          <a:srcRect l="65123" t="13387" r="1467" b="50351"/>
          <a:stretch/>
        </p:blipFill>
        <p:spPr>
          <a:xfrm>
            <a:off x="2874869" y="4301120"/>
            <a:ext cx="1962615" cy="1577897"/>
          </a:xfrm>
          <a:prstGeom prst="rect">
            <a:avLst/>
          </a:prstGeom>
        </p:spPr>
      </p:pic>
      <p:pic>
        <p:nvPicPr>
          <p:cNvPr id="8" name="Content Placeholder 3"/>
          <p:cNvPicPr>
            <a:picLocks noChangeAspect="1"/>
          </p:cNvPicPr>
          <p:nvPr/>
        </p:nvPicPr>
        <p:blipFill rotWithShape="1">
          <a:blip r:embed="rId3"/>
          <a:srcRect l="65123" t="13387" r="1467" b="50351"/>
          <a:stretch/>
        </p:blipFill>
        <p:spPr>
          <a:xfrm>
            <a:off x="5235498" y="2679600"/>
            <a:ext cx="1962615" cy="1577897"/>
          </a:xfrm>
          <a:prstGeom prst="rect">
            <a:avLst/>
          </a:prstGeom>
        </p:spPr>
      </p:pic>
      <p:pic>
        <p:nvPicPr>
          <p:cNvPr id="9" name="Content Placeholder 3"/>
          <p:cNvPicPr>
            <a:picLocks noChangeAspect="1"/>
          </p:cNvPicPr>
          <p:nvPr/>
        </p:nvPicPr>
        <p:blipFill rotWithShape="1">
          <a:blip r:embed="rId3"/>
          <a:srcRect l="65123" t="13387" r="1467" b="50351"/>
          <a:stretch/>
        </p:blipFill>
        <p:spPr>
          <a:xfrm>
            <a:off x="2864791" y="2679600"/>
            <a:ext cx="1962615" cy="1577897"/>
          </a:xfrm>
          <a:prstGeom prst="rect">
            <a:avLst/>
          </a:prstGeom>
        </p:spPr>
      </p:pic>
      <p:sp>
        <p:nvSpPr>
          <p:cNvPr id="11" name="Rounded Rectangle 10"/>
          <p:cNvSpPr/>
          <p:nvPr/>
        </p:nvSpPr>
        <p:spPr>
          <a:xfrm>
            <a:off x="6462132" y="1697530"/>
            <a:ext cx="1604213" cy="479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Control</a:t>
            </a:r>
            <a:endParaRPr lang="en-US" sz="2200" dirty="0">
              <a:solidFill>
                <a:schemeClr val="tx1"/>
              </a:solidFill>
            </a:endParaRPr>
          </a:p>
        </p:txBody>
      </p:sp>
      <p:sp>
        <p:nvSpPr>
          <p:cNvPr id="12" name="Rounded Rectangle 11"/>
          <p:cNvSpPr/>
          <p:nvPr/>
        </p:nvSpPr>
        <p:spPr>
          <a:xfrm>
            <a:off x="3032951" y="1709421"/>
            <a:ext cx="2400440" cy="479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Impact/Treatment</a:t>
            </a:r>
            <a:endParaRPr lang="en-US" sz="2200" dirty="0">
              <a:solidFill>
                <a:schemeClr val="tx1"/>
              </a:solidFill>
            </a:endParaRPr>
          </a:p>
        </p:txBody>
      </p:sp>
      <p:sp>
        <p:nvSpPr>
          <p:cNvPr id="13" name="Rounded Rectangle 12"/>
          <p:cNvSpPr/>
          <p:nvPr/>
        </p:nvSpPr>
        <p:spPr>
          <a:xfrm>
            <a:off x="794869" y="3228797"/>
            <a:ext cx="1604213" cy="479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Before</a:t>
            </a:r>
            <a:endParaRPr lang="en-US" sz="2200" dirty="0">
              <a:solidFill>
                <a:schemeClr val="tx1"/>
              </a:solidFill>
            </a:endParaRPr>
          </a:p>
        </p:txBody>
      </p:sp>
      <p:sp>
        <p:nvSpPr>
          <p:cNvPr id="14" name="Rounded Rectangle 13"/>
          <p:cNvSpPr/>
          <p:nvPr/>
        </p:nvSpPr>
        <p:spPr>
          <a:xfrm>
            <a:off x="746111" y="4850317"/>
            <a:ext cx="1604213" cy="479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After</a:t>
            </a:r>
            <a:endParaRPr lang="en-US" sz="2200" dirty="0">
              <a:solidFill>
                <a:schemeClr val="tx1"/>
              </a:solidFill>
            </a:endParaRPr>
          </a:p>
        </p:txBody>
      </p:sp>
      <p:pic>
        <p:nvPicPr>
          <p:cNvPr id="3074" name="Picture 2" descr="Image result for before after control imp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606" y="2462496"/>
            <a:ext cx="5915723" cy="384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745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moky mountain national park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75" y="4660"/>
            <a:ext cx="10274992" cy="6853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54086" y="365125"/>
            <a:ext cx="9299713" cy="1325563"/>
          </a:xfrm>
        </p:spPr>
        <p:txBody>
          <a:bodyPr/>
          <a:lstStyle/>
          <a:p>
            <a:r>
              <a:rPr lang="en-US" dirty="0">
                <a:solidFill>
                  <a:schemeClr val="bg1"/>
                </a:solidFill>
              </a:rPr>
              <a:t>Lab/Class Period 2</a:t>
            </a:r>
          </a:p>
        </p:txBody>
      </p:sp>
    </p:spTree>
    <p:extLst>
      <p:ext uri="{BB962C8B-B14F-4D97-AF65-F5344CB8AC3E}">
        <p14:creationId xmlns:p14="http://schemas.microsoft.com/office/powerpoint/2010/main" val="3722108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2016 fires in southern Appalachians</a:t>
            </a:r>
            <a:endParaRPr lang="en-US" dirty="0"/>
          </a:p>
        </p:txBody>
      </p:sp>
      <p:pic>
        <p:nvPicPr>
          <p:cNvPr id="1026" name="Picture 2" descr="NASA Gatlinburg fire picture sp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8846" y="1863522"/>
            <a:ext cx="7914307" cy="488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057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959" y="1114156"/>
            <a:ext cx="10515600" cy="4351338"/>
          </a:xfrm>
        </p:spPr>
        <p:txBody>
          <a:bodyPr/>
          <a:lstStyle/>
          <a:p>
            <a:r>
              <a:rPr lang="en-US" dirty="0" smtClean="0"/>
              <a:t>Recall hypotheses from last class. </a:t>
            </a:r>
          </a:p>
          <a:p>
            <a:r>
              <a:rPr lang="en-US" dirty="0" smtClean="0"/>
              <a:t>Open spreadsheet (or import into R) and look at the data.</a:t>
            </a:r>
          </a:p>
          <a:p>
            <a:r>
              <a:rPr lang="en-US" dirty="0" smtClean="0"/>
              <a:t>What data do we need to produce the figure we drew last class?</a:t>
            </a:r>
          </a:p>
          <a:p>
            <a:endParaRPr lang="en-US" dirty="0"/>
          </a:p>
        </p:txBody>
      </p:sp>
      <p:grpSp>
        <p:nvGrpSpPr>
          <p:cNvPr id="15" name="Group 14"/>
          <p:cNvGrpSpPr/>
          <p:nvPr/>
        </p:nvGrpSpPr>
        <p:grpSpPr>
          <a:xfrm>
            <a:off x="7014072" y="3595613"/>
            <a:ext cx="4388334" cy="2299566"/>
            <a:chOff x="7014072" y="3595613"/>
            <a:chExt cx="4388334" cy="2299566"/>
          </a:xfrm>
        </p:grpSpPr>
        <p:cxnSp>
          <p:nvCxnSpPr>
            <p:cNvPr id="4" name="Straight Connector 3"/>
            <p:cNvCxnSpPr/>
            <p:nvPr/>
          </p:nvCxnSpPr>
          <p:spPr>
            <a:xfrm>
              <a:off x="8282148" y="3595613"/>
              <a:ext cx="10511" cy="2122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7924798" y="5399156"/>
              <a:ext cx="3436881" cy="55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14072" y="4206825"/>
              <a:ext cx="1089401" cy="923330"/>
            </a:xfrm>
            <a:prstGeom prst="rect">
              <a:avLst/>
            </a:prstGeom>
            <a:noFill/>
          </p:spPr>
          <p:txBody>
            <a:bodyPr wrap="square" rtlCol="0">
              <a:spAutoFit/>
            </a:bodyPr>
            <a:lstStyle/>
            <a:p>
              <a:r>
                <a:rPr lang="en-US" dirty="0" smtClean="0"/>
                <a:t>Species Richness/</a:t>
              </a:r>
            </a:p>
            <a:p>
              <a:r>
                <a:rPr lang="en-US" dirty="0" smtClean="0"/>
                <a:t>Diversity</a:t>
              </a:r>
              <a:endParaRPr lang="en-US" dirty="0"/>
            </a:p>
          </p:txBody>
        </p:sp>
        <p:sp>
          <p:nvSpPr>
            <p:cNvPr id="7" name="TextBox 6"/>
            <p:cNvSpPr txBox="1"/>
            <p:nvPr/>
          </p:nvSpPr>
          <p:spPr>
            <a:xfrm>
              <a:off x="8886493" y="5525847"/>
              <a:ext cx="2435860" cy="369332"/>
            </a:xfrm>
            <a:prstGeom prst="rect">
              <a:avLst/>
            </a:prstGeom>
            <a:noFill/>
          </p:spPr>
          <p:txBody>
            <a:bodyPr wrap="none" rtlCol="0">
              <a:spAutoFit/>
            </a:bodyPr>
            <a:lstStyle/>
            <a:p>
              <a:r>
                <a:rPr lang="en-US" dirty="0" smtClean="0"/>
                <a:t>Burn	 </a:t>
              </a:r>
              <a:r>
                <a:rPr lang="en-US" dirty="0"/>
                <a:t> </a:t>
              </a:r>
              <a:r>
                <a:rPr lang="en-US" dirty="0" smtClean="0"/>
                <a:t>          Control</a:t>
              </a:r>
              <a:endParaRPr lang="en-US" dirty="0"/>
            </a:p>
          </p:txBody>
        </p:sp>
        <p:sp>
          <p:nvSpPr>
            <p:cNvPr id="8" name="Rectangle 7"/>
            <p:cNvSpPr/>
            <p:nvPr/>
          </p:nvSpPr>
          <p:spPr>
            <a:xfrm>
              <a:off x="8586948" y="4643028"/>
              <a:ext cx="599090" cy="75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86038" y="4004441"/>
              <a:ext cx="599090" cy="14163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p:nvSpPr>
          <p:spPr>
            <a:xfrm>
              <a:off x="10201599" y="4651444"/>
              <a:ext cx="599090" cy="814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03316" y="4711797"/>
              <a:ext cx="599090" cy="74285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aphicFrame>
        <p:nvGraphicFramePr>
          <p:cNvPr id="14" name="Table 13"/>
          <p:cNvGraphicFramePr>
            <a:graphicFrameLocks noGrp="1"/>
          </p:cNvGraphicFramePr>
          <p:nvPr>
            <p:extLst>
              <p:ext uri="{D42A27DB-BD31-4B8C-83A1-F6EECF244321}">
                <p14:modId xmlns:p14="http://schemas.microsoft.com/office/powerpoint/2010/main" val="1022694808"/>
              </p:ext>
            </p:extLst>
          </p:nvPr>
        </p:nvGraphicFramePr>
        <p:xfrm>
          <a:off x="973959" y="4042487"/>
          <a:ext cx="5331827" cy="1483360"/>
        </p:xfrm>
        <a:graphic>
          <a:graphicData uri="http://schemas.openxmlformats.org/drawingml/2006/table">
            <a:tbl>
              <a:tblPr firstRow="1" bandRow="1">
                <a:tableStyleId>{5C22544A-7EE6-4342-B048-85BDC9FD1C3A}</a:tableStyleId>
              </a:tblPr>
              <a:tblGrid>
                <a:gridCol w="1262571"/>
                <a:gridCol w="1017314"/>
                <a:gridCol w="1017314"/>
                <a:gridCol w="1017314"/>
                <a:gridCol w="1017314"/>
              </a:tblGrid>
              <a:tr h="370840">
                <a:tc>
                  <a:txBody>
                    <a:bodyPr/>
                    <a:lstStyle/>
                    <a:p>
                      <a:r>
                        <a:rPr lang="en-US" dirty="0" err="1" smtClean="0"/>
                        <a:t>PlotID</a:t>
                      </a:r>
                      <a:endParaRPr lang="en-US" dirty="0"/>
                    </a:p>
                  </a:txBody>
                  <a:tcPr/>
                </a:tc>
                <a:tc>
                  <a:txBody>
                    <a:bodyPr/>
                    <a:lstStyle/>
                    <a:p>
                      <a:r>
                        <a:rPr lang="en-US" dirty="0" smtClean="0"/>
                        <a:t>year</a:t>
                      </a:r>
                      <a:endParaRPr lang="en-US" dirty="0"/>
                    </a:p>
                  </a:txBody>
                  <a:tcPr/>
                </a:tc>
                <a:tc>
                  <a:txBody>
                    <a:bodyPr/>
                    <a:lstStyle/>
                    <a:p>
                      <a:r>
                        <a:rPr lang="en-US" dirty="0" smtClean="0"/>
                        <a:t>burn</a:t>
                      </a:r>
                      <a:endParaRPr lang="en-US" dirty="0"/>
                    </a:p>
                  </a:txBody>
                  <a:tcPr/>
                </a:tc>
                <a:tc>
                  <a:txBody>
                    <a:bodyPr/>
                    <a:lstStyle/>
                    <a:p>
                      <a:r>
                        <a:rPr lang="en-US" dirty="0" smtClean="0"/>
                        <a:t>diversity</a:t>
                      </a:r>
                      <a:endParaRPr lang="en-US" dirty="0"/>
                    </a:p>
                  </a:txBody>
                  <a:tcPr/>
                </a:tc>
                <a:tc>
                  <a:txBody>
                    <a:bodyPr/>
                    <a:lstStyle/>
                    <a:p>
                      <a:r>
                        <a:rPr lang="en-US" dirty="0" smtClean="0"/>
                        <a:t>richness</a:t>
                      </a:r>
                      <a:endParaRPr lang="en-US" dirty="0"/>
                    </a:p>
                  </a:txBody>
                  <a:tcPr/>
                </a:tc>
              </a:tr>
              <a:tr h="370840">
                <a:tc>
                  <a:txBody>
                    <a:bodyPr/>
                    <a:lstStyle/>
                    <a:p>
                      <a:r>
                        <a:rPr lang="en-US" dirty="0" smtClean="0"/>
                        <a:t>GRSM_001</a:t>
                      </a:r>
                      <a:endParaRPr lang="en-US" dirty="0"/>
                    </a:p>
                  </a:txBody>
                  <a:tcPr/>
                </a:tc>
                <a:tc>
                  <a:txBody>
                    <a:bodyPr/>
                    <a:lstStyle/>
                    <a:p>
                      <a:r>
                        <a:rPr lang="en-US" dirty="0" smtClean="0"/>
                        <a:t>2016</a:t>
                      </a:r>
                      <a:endParaRPr lang="en-US" dirty="0"/>
                    </a:p>
                  </a:txBody>
                  <a:tcPr/>
                </a:tc>
                <a:tc>
                  <a:txBody>
                    <a:bodyPr/>
                    <a:lstStyle/>
                    <a:p>
                      <a:r>
                        <a:rPr lang="en-US" dirty="0" smtClean="0"/>
                        <a:t>N</a:t>
                      </a:r>
                      <a:endParaRPr lang="en-US" dirty="0"/>
                    </a:p>
                  </a:txBody>
                  <a:tcPr/>
                </a:tc>
                <a:tc>
                  <a:txBody>
                    <a:bodyPr/>
                    <a:lstStyle/>
                    <a:p>
                      <a:r>
                        <a:rPr lang="en-US" dirty="0" smtClean="0"/>
                        <a:t>3.215</a:t>
                      </a:r>
                      <a:endParaRPr lang="en-US" dirty="0"/>
                    </a:p>
                  </a:txBody>
                  <a:tcPr/>
                </a:tc>
                <a:tc>
                  <a:txBody>
                    <a:bodyPr/>
                    <a:lstStyle/>
                    <a:p>
                      <a:r>
                        <a:rPr lang="en-US" dirty="0" smtClean="0"/>
                        <a:t>31</a:t>
                      </a:r>
                      <a:endParaRPr lang="en-US" dirty="0"/>
                    </a:p>
                  </a:txBody>
                  <a:tcPr/>
                </a:tc>
              </a:tr>
              <a:tr h="370840">
                <a:tc>
                  <a:txBody>
                    <a:bodyPr/>
                    <a:lstStyle/>
                    <a:p>
                      <a:r>
                        <a:rPr lang="en-US" dirty="0" smtClean="0"/>
                        <a:t>GRSM_001</a:t>
                      </a:r>
                      <a:endParaRPr lang="en-US" dirty="0"/>
                    </a:p>
                  </a:txBody>
                  <a:tcPr/>
                </a:tc>
                <a:tc>
                  <a:txBody>
                    <a:bodyPr/>
                    <a:lstStyle/>
                    <a:p>
                      <a:r>
                        <a:rPr lang="en-US" dirty="0" smtClean="0"/>
                        <a:t>2017</a:t>
                      </a:r>
                      <a:endParaRPr lang="en-US" dirty="0"/>
                    </a:p>
                  </a:txBody>
                  <a:tcPr/>
                </a:tc>
                <a:tc>
                  <a:txBody>
                    <a:bodyPr/>
                    <a:lstStyle/>
                    <a:p>
                      <a:r>
                        <a:rPr lang="en-US" dirty="0" smtClean="0"/>
                        <a:t>N</a:t>
                      </a:r>
                      <a:endParaRPr lang="en-US" dirty="0"/>
                    </a:p>
                  </a:txBody>
                  <a:tcPr/>
                </a:tc>
                <a:tc>
                  <a:txBody>
                    <a:bodyPr/>
                    <a:lstStyle/>
                    <a:p>
                      <a:r>
                        <a:rPr lang="en-US" dirty="0" smtClean="0"/>
                        <a:t>3.331</a:t>
                      </a:r>
                      <a:endParaRPr lang="en-US" dirty="0"/>
                    </a:p>
                  </a:txBody>
                  <a:tcPr/>
                </a:tc>
                <a:tc>
                  <a:txBody>
                    <a:bodyPr/>
                    <a:lstStyle/>
                    <a:p>
                      <a:r>
                        <a:rPr lang="en-US" dirty="0" smtClean="0"/>
                        <a:t>32</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grpSp>
        <p:nvGrpSpPr>
          <p:cNvPr id="13" name="Group 12"/>
          <p:cNvGrpSpPr/>
          <p:nvPr/>
        </p:nvGrpSpPr>
        <p:grpSpPr>
          <a:xfrm>
            <a:off x="10416209" y="3498575"/>
            <a:ext cx="1187420" cy="628465"/>
            <a:chOff x="10416209" y="3193776"/>
            <a:chExt cx="1187420" cy="628465"/>
          </a:xfrm>
        </p:grpSpPr>
        <p:sp>
          <p:nvSpPr>
            <p:cNvPr id="2" name="Rectangle 1"/>
            <p:cNvSpPr/>
            <p:nvPr/>
          </p:nvSpPr>
          <p:spPr>
            <a:xfrm>
              <a:off x="10416209" y="3299791"/>
              <a:ext cx="265043" cy="185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416209" y="3545675"/>
              <a:ext cx="265043" cy="1855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p:cNvSpPr txBox="1"/>
            <p:nvPr/>
          </p:nvSpPr>
          <p:spPr>
            <a:xfrm>
              <a:off x="10800524" y="3193776"/>
              <a:ext cx="803105" cy="369332"/>
            </a:xfrm>
            <a:prstGeom prst="rect">
              <a:avLst/>
            </a:prstGeom>
            <a:noFill/>
          </p:spPr>
          <p:txBody>
            <a:bodyPr wrap="none" rtlCol="0">
              <a:spAutoFit/>
            </a:bodyPr>
            <a:lstStyle/>
            <a:p>
              <a:r>
                <a:rPr lang="en-US" dirty="0" smtClean="0"/>
                <a:t>Before</a:t>
              </a:r>
              <a:endParaRPr lang="en-US" dirty="0"/>
            </a:p>
          </p:txBody>
        </p:sp>
        <p:sp>
          <p:nvSpPr>
            <p:cNvPr id="17" name="TextBox 16"/>
            <p:cNvSpPr txBox="1"/>
            <p:nvPr/>
          </p:nvSpPr>
          <p:spPr>
            <a:xfrm>
              <a:off x="10800524" y="3452909"/>
              <a:ext cx="658257" cy="369332"/>
            </a:xfrm>
            <a:prstGeom prst="rect">
              <a:avLst/>
            </a:prstGeom>
            <a:noFill/>
          </p:spPr>
          <p:txBody>
            <a:bodyPr wrap="none" rtlCol="0">
              <a:spAutoFit/>
            </a:bodyPr>
            <a:lstStyle/>
            <a:p>
              <a:r>
                <a:rPr lang="en-US" dirty="0" smtClean="0"/>
                <a:t>After</a:t>
              </a:r>
              <a:endParaRPr lang="en-US" dirty="0"/>
            </a:p>
          </p:txBody>
        </p:sp>
      </p:grpSp>
    </p:spTree>
    <p:extLst>
      <p:ext uri="{BB962C8B-B14F-4D97-AF65-F5344CB8AC3E}">
        <p14:creationId xmlns:p14="http://schemas.microsoft.com/office/powerpoint/2010/main" val="135519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8133"/>
            <a:ext cx="10515600" cy="1325563"/>
          </a:xfrm>
        </p:spPr>
        <p:txBody>
          <a:bodyPr/>
          <a:lstStyle/>
          <a:p>
            <a:r>
              <a:rPr lang="en-US" dirty="0" smtClean="0"/>
              <a:t>How do we get Species Richness and Diversity Metrics?</a:t>
            </a:r>
            <a:endParaRPr lang="en-US" dirty="0"/>
          </a:p>
        </p:txBody>
      </p:sp>
      <p:sp>
        <p:nvSpPr>
          <p:cNvPr id="3" name="Content Placeholder 2"/>
          <p:cNvSpPr>
            <a:spLocks noGrp="1"/>
          </p:cNvSpPr>
          <p:nvPr>
            <p:ph idx="1"/>
          </p:nvPr>
        </p:nvSpPr>
        <p:spPr>
          <a:xfrm>
            <a:off x="838199" y="2158285"/>
            <a:ext cx="10515600" cy="4351338"/>
          </a:xfrm>
        </p:spPr>
        <p:txBody>
          <a:bodyPr/>
          <a:lstStyle/>
          <a:p>
            <a:r>
              <a:rPr lang="en-US" dirty="0" smtClean="0"/>
              <a:t>Vegan package in R</a:t>
            </a:r>
          </a:p>
          <a:p>
            <a:r>
              <a:rPr lang="en-US" dirty="0" smtClean="0"/>
              <a:t>Need data matrix of plot by species for vegan to calculate</a:t>
            </a:r>
          </a:p>
          <a:p>
            <a:r>
              <a:rPr lang="en-US" dirty="0" smtClean="0"/>
              <a:t>…how do we get that??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95113425"/>
              </p:ext>
            </p:extLst>
          </p:nvPr>
        </p:nvGraphicFramePr>
        <p:xfrm>
          <a:off x="2031999" y="4333954"/>
          <a:ext cx="8128001" cy="1483360"/>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AMRO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AMGO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CARW</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DOWO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EABL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Plot_001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Plot_002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6740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101</a:t>
            </a:r>
            <a:endParaRPr lang="en-US" dirty="0"/>
          </a:p>
        </p:txBody>
      </p:sp>
      <p:sp>
        <p:nvSpPr>
          <p:cNvPr id="3" name="Content Placeholder 2"/>
          <p:cNvSpPr>
            <a:spLocks noGrp="1"/>
          </p:cNvSpPr>
          <p:nvPr>
            <p:ph idx="1"/>
          </p:nvPr>
        </p:nvSpPr>
        <p:spPr/>
        <p:txBody>
          <a:bodyPr/>
          <a:lstStyle/>
          <a:p>
            <a:r>
              <a:rPr lang="en-US" dirty="0" smtClean="0"/>
              <a:t>Make a Plan!</a:t>
            </a:r>
          </a:p>
          <a:p>
            <a:pPr marL="914400" lvl="1" indent="-457200">
              <a:buFont typeface="+mj-lt"/>
              <a:buAutoNum type="arabicPeriod"/>
            </a:pPr>
            <a:r>
              <a:rPr lang="en-US" dirty="0" smtClean="0"/>
              <a:t>Prepare/clean data</a:t>
            </a:r>
          </a:p>
          <a:p>
            <a:pPr marL="914400" lvl="1" indent="-457200">
              <a:buFont typeface="+mj-lt"/>
              <a:buAutoNum type="arabicPeriod"/>
            </a:pPr>
            <a:r>
              <a:rPr lang="en-US" dirty="0" smtClean="0"/>
              <a:t>Create species by plot matrix</a:t>
            </a:r>
          </a:p>
          <a:p>
            <a:pPr marL="914400" lvl="1" indent="-457200">
              <a:buFont typeface="+mj-lt"/>
              <a:buAutoNum type="arabicPeriod"/>
            </a:pPr>
            <a:r>
              <a:rPr lang="en-US" dirty="0" smtClean="0"/>
              <a:t>Calculate diversity metrics</a:t>
            </a:r>
          </a:p>
          <a:p>
            <a:pPr marL="914400" lvl="1" indent="-457200">
              <a:buFont typeface="+mj-lt"/>
              <a:buAutoNum type="arabicPeriod"/>
            </a:pPr>
            <a:r>
              <a:rPr lang="en-US" dirty="0" smtClean="0"/>
              <a:t>Create data frame for ANOVA (BACI) test</a:t>
            </a:r>
          </a:p>
          <a:p>
            <a:pPr marL="914400" lvl="1" indent="-457200">
              <a:buFont typeface="+mj-lt"/>
              <a:buAutoNum type="arabicPeriod"/>
            </a:pPr>
            <a:r>
              <a:rPr lang="en-US" dirty="0" smtClean="0"/>
              <a:t>Run ANOVA</a:t>
            </a:r>
          </a:p>
          <a:p>
            <a:pPr marL="914400" lvl="1" indent="-457200">
              <a:buFont typeface="+mj-lt"/>
              <a:buAutoNum type="arabicPeriod"/>
            </a:pPr>
            <a:r>
              <a:rPr lang="en-US" dirty="0" smtClean="0"/>
              <a:t>Plot ANOVA results</a:t>
            </a:r>
          </a:p>
          <a:p>
            <a:pPr lvl="1"/>
            <a:endParaRPr lang="en-US" dirty="0"/>
          </a:p>
        </p:txBody>
      </p:sp>
    </p:spTree>
    <p:extLst>
      <p:ext uri="{BB962C8B-B14F-4D97-AF65-F5344CB8AC3E}">
        <p14:creationId xmlns:p14="http://schemas.microsoft.com/office/powerpoint/2010/main" val="241956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Successional Habitats</a:t>
            </a:r>
            <a:endParaRPr lang="en-US" dirty="0"/>
          </a:p>
        </p:txBody>
      </p:sp>
      <p:sp>
        <p:nvSpPr>
          <p:cNvPr id="6" name="Text Placeholder 5"/>
          <p:cNvSpPr>
            <a:spLocks noGrp="1"/>
          </p:cNvSpPr>
          <p:nvPr>
            <p:ph type="body" idx="1"/>
          </p:nvPr>
        </p:nvSpPr>
        <p:spPr>
          <a:xfrm>
            <a:off x="839787" y="1399865"/>
            <a:ext cx="5157787" cy="823912"/>
          </a:xfrm>
        </p:spPr>
        <p:txBody>
          <a:bodyPr/>
          <a:lstStyle/>
          <a:p>
            <a:r>
              <a:rPr lang="en-US" u="sng" dirty="0" smtClean="0"/>
              <a:t>Causal agents: Natural </a:t>
            </a:r>
            <a:r>
              <a:rPr lang="en-US" u="sng" dirty="0"/>
              <a:t>Disturbances</a:t>
            </a:r>
          </a:p>
        </p:txBody>
      </p:sp>
      <p:sp>
        <p:nvSpPr>
          <p:cNvPr id="4" name="Content Placeholder 3"/>
          <p:cNvSpPr>
            <a:spLocks noGrp="1"/>
          </p:cNvSpPr>
          <p:nvPr>
            <p:ph sz="half" idx="2"/>
          </p:nvPr>
        </p:nvSpPr>
        <p:spPr/>
        <p:txBody>
          <a:bodyPr/>
          <a:lstStyle/>
          <a:p>
            <a:r>
              <a:rPr lang="en-US" dirty="0" smtClean="0"/>
              <a:t>Fire (wildfire/Native Americans)</a:t>
            </a:r>
          </a:p>
          <a:p>
            <a:r>
              <a:rPr lang="en-US" dirty="0" smtClean="0"/>
              <a:t>Beaver</a:t>
            </a:r>
          </a:p>
          <a:p>
            <a:r>
              <a:rPr lang="en-US" dirty="0" smtClean="0"/>
              <a:t>Weather – ice/blowdowns</a:t>
            </a:r>
          </a:p>
          <a:p>
            <a:r>
              <a:rPr lang="en-US" dirty="0" smtClean="0"/>
              <a:t>Disease/Insect damage</a:t>
            </a:r>
          </a:p>
          <a:p>
            <a:endParaRPr lang="en-US" dirty="0"/>
          </a:p>
        </p:txBody>
      </p:sp>
      <p:sp>
        <p:nvSpPr>
          <p:cNvPr id="7" name="Text Placeholder 6"/>
          <p:cNvSpPr>
            <a:spLocks noGrp="1"/>
          </p:cNvSpPr>
          <p:nvPr>
            <p:ph type="body" sz="quarter" idx="3"/>
          </p:nvPr>
        </p:nvSpPr>
        <p:spPr>
          <a:xfrm>
            <a:off x="6172200" y="1399865"/>
            <a:ext cx="5183188" cy="823912"/>
          </a:xfrm>
        </p:spPr>
        <p:txBody>
          <a:bodyPr/>
          <a:lstStyle/>
          <a:p>
            <a:r>
              <a:rPr lang="en-US" u="sng" dirty="0" smtClean="0"/>
              <a:t>Causes of decline</a:t>
            </a:r>
            <a:endParaRPr lang="en-US" u="sng" dirty="0"/>
          </a:p>
        </p:txBody>
      </p:sp>
      <p:sp>
        <p:nvSpPr>
          <p:cNvPr id="5" name="Content Placeholder 4"/>
          <p:cNvSpPr>
            <a:spLocks noGrp="1"/>
          </p:cNvSpPr>
          <p:nvPr>
            <p:ph sz="quarter" idx="4"/>
          </p:nvPr>
        </p:nvSpPr>
        <p:spPr/>
        <p:txBody>
          <a:bodyPr/>
          <a:lstStyle/>
          <a:p>
            <a:r>
              <a:rPr lang="en-US" dirty="0" smtClean="0"/>
              <a:t>Suppression of fire </a:t>
            </a:r>
          </a:p>
          <a:p>
            <a:r>
              <a:rPr lang="en-US" dirty="0" smtClean="0"/>
              <a:t>Suppression of flooding and extirpation of beaver</a:t>
            </a:r>
          </a:p>
          <a:p>
            <a:r>
              <a:rPr lang="en-US" dirty="0" smtClean="0"/>
              <a:t>Conversion </a:t>
            </a:r>
            <a:r>
              <a:rPr lang="en-US" dirty="0"/>
              <a:t>of disturbance-prone forest types to non-forest or </a:t>
            </a:r>
            <a:r>
              <a:rPr lang="en-US" dirty="0" smtClean="0"/>
              <a:t>a condition </a:t>
            </a:r>
            <a:r>
              <a:rPr lang="en-US" dirty="0"/>
              <a:t>less prone to </a:t>
            </a:r>
            <a:r>
              <a:rPr lang="en-US" dirty="0" smtClean="0"/>
              <a:t>disturbance</a:t>
            </a:r>
          </a:p>
          <a:p>
            <a:r>
              <a:rPr lang="en-US" dirty="0" err="1" smtClean="0"/>
              <a:t>Parcelization</a:t>
            </a:r>
            <a:r>
              <a:rPr lang="en-US" dirty="0" smtClean="0"/>
              <a:t> of land</a:t>
            </a:r>
            <a:endParaRPr lang="en-US" dirty="0"/>
          </a:p>
        </p:txBody>
      </p:sp>
    </p:spTree>
    <p:extLst>
      <p:ext uri="{BB962C8B-B14F-4D97-AF65-F5344CB8AC3E}">
        <p14:creationId xmlns:p14="http://schemas.microsoft.com/office/powerpoint/2010/main" val="35673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Prepare/clean data</a:t>
            </a:r>
            <a:endParaRPr lang="en-US" dirty="0"/>
          </a:p>
        </p:txBody>
      </p:sp>
      <p:sp>
        <p:nvSpPr>
          <p:cNvPr id="3" name="Content Placeholder 2"/>
          <p:cNvSpPr>
            <a:spLocks noGrp="1"/>
          </p:cNvSpPr>
          <p:nvPr>
            <p:ph idx="1"/>
          </p:nvPr>
        </p:nvSpPr>
        <p:spPr/>
        <p:txBody>
          <a:bodyPr/>
          <a:lstStyle/>
          <a:p>
            <a:r>
              <a:rPr lang="en-US" dirty="0" smtClean="0"/>
              <a:t>Import data and install needed packages (</a:t>
            </a:r>
            <a:r>
              <a:rPr lang="en-US" dirty="0" err="1" smtClean="0"/>
              <a:t>tidyverse</a:t>
            </a:r>
            <a:r>
              <a:rPr lang="en-US" dirty="0" smtClean="0"/>
              <a:t>, vegan, </a:t>
            </a:r>
            <a:r>
              <a:rPr lang="en-US" dirty="0" err="1" smtClean="0"/>
              <a:t>stringr</a:t>
            </a:r>
            <a:r>
              <a:rPr lang="en-US" dirty="0" smtClean="0"/>
              <a:t>)</a:t>
            </a:r>
          </a:p>
          <a:p>
            <a:r>
              <a:rPr lang="en-US" dirty="0" smtClean="0"/>
              <a:t>Merge </a:t>
            </a:r>
            <a:r>
              <a:rPr lang="en-US" dirty="0"/>
              <a:t>years together </a:t>
            </a:r>
            <a:r>
              <a:rPr lang="en-US" dirty="0" smtClean="0"/>
              <a:t>– </a:t>
            </a:r>
            <a:r>
              <a:rPr lang="en-US" dirty="0" err="1" smtClean="0"/>
              <a:t>bind_rows</a:t>
            </a:r>
            <a:r>
              <a:rPr lang="en-US" dirty="0" smtClean="0"/>
              <a:t>()</a:t>
            </a:r>
          </a:p>
          <a:p>
            <a:r>
              <a:rPr lang="en-US" dirty="0"/>
              <a:t>A</a:t>
            </a:r>
            <a:r>
              <a:rPr lang="en-US" dirty="0" smtClean="0"/>
              <a:t>dd </a:t>
            </a:r>
            <a:r>
              <a:rPr lang="en-US" dirty="0"/>
              <a:t>a column for </a:t>
            </a:r>
            <a:r>
              <a:rPr lang="en-US" dirty="0" smtClean="0"/>
              <a:t>year by sub-setting date column – </a:t>
            </a:r>
            <a:r>
              <a:rPr lang="en-US" dirty="0" err="1" smtClean="0"/>
              <a:t>str_sub</a:t>
            </a:r>
            <a:r>
              <a:rPr lang="en-US" dirty="0" smtClean="0"/>
              <a:t>()</a:t>
            </a:r>
          </a:p>
          <a:p>
            <a:r>
              <a:rPr lang="en-US" dirty="0" smtClean="0"/>
              <a:t>Remove plots </a:t>
            </a:r>
            <a:r>
              <a:rPr lang="en-US" dirty="0"/>
              <a:t>that are not replicated between </a:t>
            </a:r>
            <a:r>
              <a:rPr lang="en-US" dirty="0" smtClean="0"/>
              <a:t>years – filter()</a:t>
            </a:r>
          </a:p>
          <a:p>
            <a:r>
              <a:rPr lang="en-US" dirty="0"/>
              <a:t>M</a:t>
            </a:r>
            <a:r>
              <a:rPr lang="en-US" dirty="0" smtClean="0"/>
              <a:t>ake </a:t>
            </a:r>
            <a:r>
              <a:rPr lang="en-US" dirty="0"/>
              <a:t>sure taxon and </a:t>
            </a:r>
            <a:r>
              <a:rPr lang="en-US" dirty="0" err="1"/>
              <a:t>plotID</a:t>
            </a:r>
            <a:r>
              <a:rPr lang="en-US" dirty="0"/>
              <a:t> are </a:t>
            </a:r>
            <a:r>
              <a:rPr lang="en-US" dirty="0" smtClean="0"/>
              <a:t>factors – </a:t>
            </a:r>
            <a:r>
              <a:rPr lang="en-US" dirty="0" err="1" smtClean="0"/>
              <a:t>as.factor</a:t>
            </a:r>
            <a:r>
              <a:rPr lang="en-US" dirty="0" smtClean="0"/>
              <a:t>()</a:t>
            </a:r>
          </a:p>
          <a:p>
            <a:r>
              <a:rPr lang="en-US" dirty="0" smtClean="0"/>
              <a:t>Remove rows where </a:t>
            </a:r>
            <a:r>
              <a:rPr lang="en-US" dirty="0" err="1" smtClean="0"/>
              <a:t>targetTaxaPresent</a:t>
            </a:r>
            <a:r>
              <a:rPr lang="en-US" dirty="0" smtClean="0"/>
              <a:t>=N – filter()</a:t>
            </a:r>
            <a:endParaRPr lang="en-US" dirty="0"/>
          </a:p>
          <a:p>
            <a:endParaRPr lang="en-US" dirty="0"/>
          </a:p>
        </p:txBody>
      </p:sp>
    </p:spTree>
    <p:extLst>
      <p:ext uri="{BB962C8B-B14F-4D97-AF65-F5344CB8AC3E}">
        <p14:creationId xmlns:p14="http://schemas.microsoft.com/office/powerpoint/2010/main" val="1257123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Create </a:t>
            </a:r>
            <a:r>
              <a:rPr lang="en-US" dirty="0"/>
              <a:t>species by plot </a:t>
            </a:r>
            <a:r>
              <a:rPr lang="en-US" dirty="0" smtClean="0"/>
              <a:t>matrix:</a:t>
            </a:r>
            <a:r>
              <a:rPr lang="en-US" dirty="0"/>
              <a:t/>
            </a:r>
            <a:br>
              <a:rPr lang="en-US" dirty="0"/>
            </a:br>
            <a:r>
              <a:rPr lang="en-US" dirty="0" smtClean="0"/>
              <a:t>Data Wrangling in Excel versus R</a:t>
            </a:r>
            <a:endParaRPr lang="en-US" dirty="0"/>
          </a:p>
        </p:txBody>
      </p:sp>
      <p:sp>
        <p:nvSpPr>
          <p:cNvPr id="3" name="Content Placeholder 2"/>
          <p:cNvSpPr>
            <a:spLocks noGrp="1"/>
          </p:cNvSpPr>
          <p:nvPr>
            <p:ph idx="1"/>
          </p:nvPr>
        </p:nvSpPr>
        <p:spPr/>
        <p:txBody>
          <a:bodyPr/>
          <a:lstStyle/>
          <a:p>
            <a:r>
              <a:rPr lang="en-US" dirty="0" smtClean="0"/>
              <a:t>Pivot Tables in Excel</a:t>
            </a:r>
          </a:p>
          <a:p>
            <a:pPr lvl="1"/>
            <a:r>
              <a:rPr lang="en-US" dirty="0" smtClean="0"/>
              <a:t>Open excel and demonstrate</a:t>
            </a:r>
          </a:p>
          <a:p>
            <a:pPr lvl="1"/>
            <a:endParaRPr lang="en-US" dirty="0"/>
          </a:p>
          <a:p>
            <a:r>
              <a:rPr lang="en-US" dirty="0" smtClean="0"/>
              <a:t>Do the same thing in R</a:t>
            </a:r>
          </a:p>
          <a:p>
            <a:pPr lvl="1" fontAlgn="base"/>
            <a:r>
              <a:rPr lang="en-US" dirty="0" smtClean="0"/>
              <a:t>piping </a:t>
            </a:r>
            <a:r>
              <a:rPr lang="en-US" dirty="0"/>
              <a:t>function %&gt;% to carry out multiple steps at a time using the data </a:t>
            </a:r>
            <a:r>
              <a:rPr lang="en-US" dirty="0" smtClean="0"/>
              <a:t>from the </a:t>
            </a:r>
            <a:r>
              <a:rPr lang="en-US" dirty="0"/>
              <a:t>step before</a:t>
            </a:r>
          </a:p>
          <a:p>
            <a:pPr lvl="1" fontAlgn="base"/>
            <a:r>
              <a:rPr lang="en-US" dirty="0" err="1" smtClean="0"/>
              <a:t>groupby</a:t>
            </a:r>
            <a:r>
              <a:rPr lang="en-US" dirty="0" smtClean="0"/>
              <a:t> </a:t>
            </a:r>
            <a:r>
              <a:rPr lang="en-US" dirty="0"/>
              <a:t>(), </a:t>
            </a:r>
            <a:r>
              <a:rPr lang="en-US" dirty="0" smtClean="0"/>
              <a:t>summarize </a:t>
            </a:r>
            <a:r>
              <a:rPr lang="en-US" dirty="0"/>
              <a:t>(), and </a:t>
            </a:r>
            <a:r>
              <a:rPr lang="en-US" dirty="0" smtClean="0"/>
              <a:t>spread </a:t>
            </a:r>
            <a:r>
              <a:rPr lang="en-US" dirty="0"/>
              <a:t>() functions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44701844"/>
              </p:ext>
            </p:extLst>
          </p:nvPr>
        </p:nvGraphicFramePr>
        <p:xfrm>
          <a:off x="3225799" y="5140965"/>
          <a:ext cx="8128001" cy="1483360"/>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AMRO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AMGO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CARW</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DOWO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EABL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Plot_001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Plot_002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45085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Calculate </a:t>
            </a:r>
            <a:r>
              <a:rPr lang="en-US" dirty="0"/>
              <a:t>diversity </a:t>
            </a:r>
            <a:r>
              <a:rPr lang="en-US" dirty="0" smtClean="0"/>
              <a:t>metrics</a:t>
            </a:r>
            <a:endParaRPr lang="en-US" dirty="0"/>
          </a:p>
        </p:txBody>
      </p:sp>
      <p:sp>
        <p:nvSpPr>
          <p:cNvPr id="3" name="Content Placeholder 2"/>
          <p:cNvSpPr>
            <a:spLocks noGrp="1"/>
          </p:cNvSpPr>
          <p:nvPr>
            <p:ph idx="1"/>
          </p:nvPr>
        </p:nvSpPr>
        <p:spPr/>
        <p:txBody>
          <a:bodyPr/>
          <a:lstStyle/>
          <a:p>
            <a:r>
              <a:rPr lang="en-US" dirty="0">
                <a:hlinkClick r:id="rId2"/>
              </a:rPr>
              <a:t>http://cc.oulu.fi/~</a:t>
            </a:r>
            <a:r>
              <a:rPr lang="en-US" dirty="0" smtClean="0">
                <a:hlinkClick r:id="rId2"/>
              </a:rPr>
              <a:t>jarioksa/softhelp/vegan/html/diversity.html</a:t>
            </a:r>
            <a:endParaRPr lang="en-US" dirty="0" smtClean="0"/>
          </a:p>
          <a:p>
            <a:endParaRPr lang="en-US" dirty="0" smtClean="0"/>
          </a:p>
          <a:p>
            <a:r>
              <a:rPr lang="en-US" dirty="0" smtClean="0"/>
              <a:t>Diversity()</a:t>
            </a:r>
          </a:p>
          <a:p>
            <a:r>
              <a:rPr lang="en-US" dirty="0" err="1" smtClean="0"/>
              <a:t>Specnumber</a:t>
            </a:r>
            <a:r>
              <a:rPr lang="en-US" dirty="0" smtClean="0"/>
              <a:t>()</a:t>
            </a:r>
          </a:p>
          <a:p>
            <a:endParaRPr lang="en-US" dirty="0"/>
          </a:p>
          <a:p>
            <a:r>
              <a:rPr lang="en-US" dirty="0" smtClean="0"/>
              <a:t>Output data = vector</a:t>
            </a:r>
          </a:p>
          <a:p>
            <a:endParaRPr lang="en-US" dirty="0"/>
          </a:p>
        </p:txBody>
      </p:sp>
    </p:spTree>
    <p:extLst>
      <p:ext uri="{BB962C8B-B14F-4D97-AF65-F5344CB8AC3E}">
        <p14:creationId xmlns:p14="http://schemas.microsoft.com/office/powerpoint/2010/main" val="3250501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a:t>Create </a:t>
            </a:r>
            <a:r>
              <a:rPr lang="en-US" dirty="0" err="1"/>
              <a:t>dataframe</a:t>
            </a:r>
            <a:r>
              <a:rPr lang="en-US" dirty="0"/>
              <a:t> for ANOVA (BACI) </a:t>
            </a:r>
            <a:r>
              <a:rPr lang="en-US" dirty="0" smtClean="0"/>
              <a:t>test</a:t>
            </a:r>
            <a:endParaRPr lang="en-US" dirty="0"/>
          </a:p>
        </p:txBody>
      </p:sp>
      <p:sp>
        <p:nvSpPr>
          <p:cNvPr id="3" name="Content Placeholder 2"/>
          <p:cNvSpPr>
            <a:spLocks noGrp="1"/>
          </p:cNvSpPr>
          <p:nvPr>
            <p:ph idx="1"/>
          </p:nvPr>
        </p:nvSpPr>
        <p:spPr/>
        <p:txBody>
          <a:bodyPr/>
          <a:lstStyle/>
          <a:p>
            <a:r>
              <a:rPr lang="en-US" dirty="0" smtClean="0"/>
              <a:t>First, create vectors to represent:</a:t>
            </a:r>
          </a:p>
          <a:p>
            <a:pPr lvl="1"/>
            <a:r>
              <a:rPr lang="en-US" dirty="0" err="1" smtClean="0"/>
              <a:t>plotID</a:t>
            </a:r>
            <a:endParaRPr lang="en-US" dirty="0" smtClean="0"/>
          </a:p>
          <a:p>
            <a:pPr lvl="1"/>
            <a:r>
              <a:rPr lang="en-US" dirty="0" smtClean="0"/>
              <a:t>Burn</a:t>
            </a:r>
          </a:p>
          <a:p>
            <a:pPr lvl="1"/>
            <a:r>
              <a:rPr lang="en-US" dirty="0" smtClean="0"/>
              <a:t>Year</a:t>
            </a:r>
          </a:p>
          <a:p>
            <a:pPr lvl="1"/>
            <a:r>
              <a:rPr lang="en-US" dirty="0" smtClean="0"/>
              <a:t>Year2</a:t>
            </a:r>
          </a:p>
          <a:p>
            <a:r>
              <a:rPr lang="en-US" dirty="0" smtClean="0"/>
              <a:t>Combine these with the vectors created from vegan into a </a:t>
            </a:r>
            <a:r>
              <a:rPr lang="en-US" dirty="0" err="1" smtClean="0"/>
              <a:t>data.frame</a:t>
            </a:r>
            <a:r>
              <a:rPr lang="en-US" dirty="0" smtClean="0"/>
              <a:t>()</a:t>
            </a:r>
          </a:p>
          <a:p>
            <a:pPr marL="457200" lvl="1" indent="0">
              <a:buNone/>
            </a:pP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1791662"/>
              </p:ext>
            </p:extLst>
          </p:nvPr>
        </p:nvGraphicFramePr>
        <p:xfrm>
          <a:off x="6313215" y="5040970"/>
          <a:ext cx="5331827" cy="1483360"/>
        </p:xfrm>
        <a:graphic>
          <a:graphicData uri="http://schemas.openxmlformats.org/drawingml/2006/table">
            <a:tbl>
              <a:tblPr firstRow="1" bandRow="1">
                <a:tableStyleId>{5C22544A-7EE6-4342-B048-85BDC9FD1C3A}</a:tableStyleId>
              </a:tblPr>
              <a:tblGrid>
                <a:gridCol w="1262571"/>
                <a:gridCol w="1017314"/>
                <a:gridCol w="1017314"/>
                <a:gridCol w="1017314"/>
                <a:gridCol w="1017314"/>
              </a:tblGrid>
              <a:tr h="370840">
                <a:tc>
                  <a:txBody>
                    <a:bodyPr/>
                    <a:lstStyle/>
                    <a:p>
                      <a:r>
                        <a:rPr lang="en-US" dirty="0" err="1" smtClean="0"/>
                        <a:t>PlotID</a:t>
                      </a:r>
                      <a:endParaRPr lang="en-US" dirty="0"/>
                    </a:p>
                  </a:txBody>
                  <a:tcPr/>
                </a:tc>
                <a:tc>
                  <a:txBody>
                    <a:bodyPr/>
                    <a:lstStyle/>
                    <a:p>
                      <a:r>
                        <a:rPr lang="en-US" dirty="0" smtClean="0"/>
                        <a:t>year</a:t>
                      </a:r>
                      <a:endParaRPr lang="en-US" dirty="0"/>
                    </a:p>
                  </a:txBody>
                  <a:tcPr/>
                </a:tc>
                <a:tc>
                  <a:txBody>
                    <a:bodyPr/>
                    <a:lstStyle/>
                    <a:p>
                      <a:r>
                        <a:rPr lang="en-US" dirty="0" smtClean="0"/>
                        <a:t>burn</a:t>
                      </a:r>
                      <a:endParaRPr lang="en-US" dirty="0"/>
                    </a:p>
                  </a:txBody>
                  <a:tcPr/>
                </a:tc>
                <a:tc>
                  <a:txBody>
                    <a:bodyPr/>
                    <a:lstStyle/>
                    <a:p>
                      <a:r>
                        <a:rPr lang="en-US" dirty="0" smtClean="0"/>
                        <a:t>diversity</a:t>
                      </a:r>
                      <a:endParaRPr lang="en-US" dirty="0"/>
                    </a:p>
                  </a:txBody>
                  <a:tcPr/>
                </a:tc>
                <a:tc>
                  <a:txBody>
                    <a:bodyPr/>
                    <a:lstStyle/>
                    <a:p>
                      <a:r>
                        <a:rPr lang="en-US" dirty="0" smtClean="0"/>
                        <a:t>richness</a:t>
                      </a:r>
                      <a:endParaRPr lang="en-US" dirty="0"/>
                    </a:p>
                  </a:txBody>
                  <a:tcPr/>
                </a:tc>
              </a:tr>
              <a:tr h="370840">
                <a:tc>
                  <a:txBody>
                    <a:bodyPr/>
                    <a:lstStyle/>
                    <a:p>
                      <a:r>
                        <a:rPr lang="en-US" dirty="0" smtClean="0"/>
                        <a:t>GRSM_001</a:t>
                      </a:r>
                      <a:endParaRPr lang="en-US" dirty="0"/>
                    </a:p>
                  </a:txBody>
                  <a:tcPr/>
                </a:tc>
                <a:tc>
                  <a:txBody>
                    <a:bodyPr/>
                    <a:lstStyle/>
                    <a:p>
                      <a:r>
                        <a:rPr lang="en-US" dirty="0" smtClean="0"/>
                        <a:t>2016</a:t>
                      </a:r>
                      <a:endParaRPr lang="en-US" dirty="0"/>
                    </a:p>
                  </a:txBody>
                  <a:tcPr/>
                </a:tc>
                <a:tc>
                  <a:txBody>
                    <a:bodyPr/>
                    <a:lstStyle/>
                    <a:p>
                      <a:r>
                        <a:rPr lang="en-US" dirty="0" smtClean="0"/>
                        <a:t>N</a:t>
                      </a:r>
                      <a:endParaRPr lang="en-US" dirty="0"/>
                    </a:p>
                  </a:txBody>
                  <a:tcPr/>
                </a:tc>
                <a:tc>
                  <a:txBody>
                    <a:bodyPr/>
                    <a:lstStyle/>
                    <a:p>
                      <a:r>
                        <a:rPr lang="en-US" dirty="0" smtClean="0"/>
                        <a:t>3.215</a:t>
                      </a:r>
                      <a:endParaRPr lang="en-US" dirty="0"/>
                    </a:p>
                  </a:txBody>
                  <a:tcPr/>
                </a:tc>
                <a:tc>
                  <a:txBody>
                    <a:bodyPr/>
                    <a:lstStyle/>
                    <a:p>
                      <a:r>
                        <a:rPr lang="en-US" dirty="0" smtClean="0"/>
                        <a:t>31</a:t>
                      </a:r>
                      <a:endParaRPr lang="en-US" dirty="0"/>
                    </a:p>
                  </a:txBody>
                  <a:tcPr/>
                </a:tc>
              </a:tr>
              <a:tr h="370840">
                <a:tc>
                  <a:txBody>
                    <a:bodyPr/>
                    <a:lstStyle/>
                    <a:p>
                      <a:r>
                        <a:rPr lang="en-US" dirty="0" smtClean="0"/>
                        <a:t>GRSM_001</a:t>
                      </a:r>
                      <a:endParaRPr lang="en-US" dirty="0"/>
                    </a:p>
                  </a:txBody>
                  <a:tcPr/>
                </a:tc>
                <a:tc>
                  <a:txBody>
                    <a:bodyPr/>
                    <a:lstStyle/>
                    <a:p>
                      <a:r>
                        <a:rPr lang="en-US" dirty="0" smtClean="0"/>
                        <a:t>2017</a:t>
                      </a:r>
                      <a:endParaRPr lang="en-US" dirty="0"/>
                    </a:p>
                  </a:txBody>
                  <a:tcPr/>
                </a:tc>
                <a:tc>
                  <a:txBody>
                    <a:bodyPr/>
                    <a:lstStyle/>
                    <a:p>
                      <a:r>
                        <a:rPr lang="en-US" dirty="0" smtClean="0"/>
                        <a:t>N</a:t>
                      </a:r>
                      <a:endParaRPr lang="en-US" dirty="0"/>
                    </a:p>
                  </a:txBody>
                  <a:tcPr/>
                </a:tc>
                <a:tc>
                  <a:txBody>
                    <a:bodyPr/>
                    <a:lstStyle/>
                    <a:p>
                      <a:r>
                        <a:rPr lang="en-US" dirty="0" smtClean="0"/>
                        <a:t>3.331</a:t>
                      </a:r>
                      <a:endParaRPr lang="en-US" dirty="0"/>
                    </a:p>
                  </a:txBody>
                  <a:tcPr/>
                </a:tc>
                <a:tc>
                  <a:txBody>
                    <a:bodyPr/>
                    <a:lstStyle/>
                    <a:p>
                      <a:r>
                        <a:rPr lang="en-US" dirty="0" smtClean="0"/>
                        <a:t>32</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spTree>
    <p:extLst>
      <p:ext uri="{BB962C8B-B14F-4D97-AF65-F5344CB8AC3E}">
        <p14:creationId xmlns:p14="http://schemas.microsoft.com/office/powerpoint/2010/main" val="272320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Run ANOVA</a:t>
            </a:r>
            <a:endParaRPr lang="en-US" dirty="0"/>
          </a:p>
        </p:txBody>
      </p:sp>
      <p:sp>
        <p:nvSpPr>
          <p:cNvPr id="3" name="Content Placeholder 2"/>
          <p:cNvSpPr>
            <a:spLocks noGrp="1"/>
          </p:cNvSpPr>
          <p:nvPr>
            <p:ph idx="1"/>
          </p:nvPr>
        </p:nvSpPr>
        <p:spPr/>
        <p:txBody>
          <a:bodyPr/>
          <a:lstStyle/>
          <a:p>
            <a:pPr marL="0" indent="0">
              <a:buNone/>
            </a:pPr>
            <a:r>
              <a:rPr lang="en-US" dirty="0" err="1"/>
              <a:t>fit_shd</a:t>
            </a:r>
            <a:r>
              <a:rPr lang="en-US" dirty="0"/>
              <a:t> &lt;- </a:t>
            </a:r>
            <a:r>
              <a:rPr lang="en-US" dirty="0" err="1"/>
              <a:t>aov</a:t>
            </a:r>
            <a:r>
              <a:rPr lang="en-US" dirty="0"/>
              <a:t>(</a:t>
            </a:r>
            <a:r>
              <a:rPr lang="en-US" dirty="0" err="1"/>
              <a:t>shd</a:t>
            </a:r>
            <a:r>
              <a:rPr lang="en-US" dirty="0"/>
              <a:t> ~ burn*year, x)</a:t>
            </a:r>
          </a:p>
          <a:p>
            <a:pPr marL="0" indent="0">
              <a:buNone/>
            </a:pPr>
            <a:r>
              <a:rPr lang="en-US" dirty="0"/>
              <a:t>summary(</a:t>
            </a:r>
            <a:r>
              <a:rPr lang="en-US" dirty="0" err="1"/>
              <a:t>fit_shd</a:t>
            </a:r>
            <a:r>
              <a:rPr lang="en-US" dirty="0" smtClean="0"/>
              <a:t>)</a:t>
            </a:r>
          </a:p>
          <a:p>
            <a:pPr marL="0" indent="0">
              <a:buNone/>
            </a:pPr>
            <a:endParaRPr lang="en-US" dirty="0"/>
          </a:p>
          <a:p>
            <a:pPr marL="0" indent="0">
              <a:buNone/>
            </a:pPr>
            <a:r>
              <a:rPr lang="en-US" dirty="0" err="1"/>
              <a:t>fit_rich</a:t>
            </a:r>
            <a:r>
              <a:rPr lang="en-US" dirty="0"/>
              <a:t> &lt;- </a:t>
            </a:r>
            <a:r>
              <a:rPr lang="en-US" dirty="0" err="1"/>
              <a:t>aov</a:t>
            </a:r>
            <a:r>
              <a:rPr lang="en-US" dirty="0"/>
              <a:t>(rich ~ burn*year, x)</a:t>
            </a:r>
          </a:p>
          <a:p>
            <a:pPr marL="0" indent="0">
              <a:buNone/>
            </a:pPr>
            <a:r>
              <a:rPr lang="en-US" dirty="0"/>
              <a:t>summary(</a:t>
            </a:r>
            <a:r>
              <a:rPr lang="en-US" dirty="0" err="1"/>
              <a:t>fit_rich</a:t>
            </a:r>
            <a:r>
              <a:rPr lang="en-US" dirty="0"/>
              <a:t>)</a:t>
            </a:r>
          </a:p>
        </p:txBody>
      </p:sp>
    </p:spTree>
    <p:extLst>
      <p:ext uri="{BB962C8B-B14F-4D97-AF65-F5344CB8AC3E}">
        <p14:creationId xmlns:p14="http://schemas.microsoft.com/office/powerpoint/2010/main" val="1117953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Plot </a:t>
            </a:r>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dirty="0" err="1"/>
              <a:t>ggplot</a:t>
            </a:r>
            <a:r>
              <a:rPr lang="en-US" dirty="0"/>
              <a:t>(</a:t>
            </a:r>
            <a:r>
              <a:rPr lang="en-US" dirty="0" err="1"/>
              <a:t>rich_means</a:t>
            </a:r>
            <a:r>
              <a:rPr lang="en-US" dirty="0"/>
              <a:t>, </a:t>
            </a:r>
            <a:r>
              <a:rPr lang="en-US" dirty="0" err="1"/>
              <a:t>aes</a:t>
            </a:r>
            <a:r>
              <a:rPr lang="en-US" dirty="0"/>
              <a:t>(x=burn, y=mean, fill=year))+</a:t>
            </a:r>
          </a:p>
          <a:p>
            <a:pPr marL="0" indent="0">
              <a:buNone/>
            </a:pPr>
            <a:r>
              <a:rPr lang="en-US" dirty="0"/>
              <a:t>  </a:t>
            </a:r>
            <a:r>
              <a:rPr lang="en-US" dirty="0" err="1"/>
              <a:t>geom_bar</a:t>
            </a:r>
            <a:r>
              <a:rPr lang="en-US" dirty="0"/>
              <a:t>(stat="identity", position=</a:t>
            </a:r>
            <a:r>
              <a:rPr lang="en-US" dirty="0" err="1"/>
              <a:t>position_dodge</a:t>
            </a:r>
            <a:r>
              <a:rPr lang="en-US" dirty="0"/>
              <a:t>()) +</a:t>
            </a:r>
          </a:p>
          <a:p>
            <a:pPr marL="0" indent="0">
              <a:buNone/>
            </a:pPr>
            <a:r>
              <a:rPr lang="en-US" dirty="0"/>
              <a:t>  </a:t>
            </a:r>
            <a:r>
              <a:rPr lang="en-US" dirty="0" err="1"/>
              <a:t>geom_errorbar</a:t>
            </a:r>
            <a:r>
              <a:rPr lang="en-US" dirty="0"/>
              <a:t>(</a:t>
            </a:r>
            <a:r>
              <a:rPr lang="en-US" dirty="0" err="1"/>
              <a:t>aes</a:t>
            </a:r>
            <a:r>
              <a:rPr lang="en-US" dirty="0"/>
              <a:t>(</a:t>
            </a:r>
            <a:r>
              <a:rPr lang="en-US" dirty="0" err="1"/>
              <a:t>ymin</a:t>
            </a:r>
            <a:r>
              <a:rPr lang="en-US" dirty="0"/>
              <a:t>=mean-</a:t>
            </a:r>
            <a:r>
              <a:rPr lang="en-US" dirty="0" err="1"/>
              <a:t>sd</a:t>
            </a:r>
            <a:r>
              <a:rPr lang="en-US" dirty="0"/>
              <a:t>, </a:t>
            </a:r>
            <a:r>
              <a:rPr lang="en-US" dirty="0" err="1"/>
              <a:t>ymax</a:t>
            </a:r>
            <a:r>
              <a:rPr lang="en-US" dirty="0"/>
              <a:t>=</a:t>
            </a:r>
            <a:r>
              <a:rPr lang="en-US" dirty="0" err="1"/>
              <a:t>mean+sd</a:t>
            </a:r>
            <a:r>
              <a:rPr lang="en-US" dirty="0"/>
              <a:t>), width=0.2, </a:t>
            </a:r>
            <a:r>
              <a:rPr lang="en-US" dirty="0" smtClean="0"/>
              <a:t>      	position=</a:t>
            </a:r>
            <a:r>
              <a:rPr lang="en-US" dirty="0" err="1" smtClean="0"/>
              <a:t>position_dodge</a:t>
            </a:r>
            <a:r>
              <a:rPr lang="en-US" dirty="0" smtClean="0"/>
              <a:t>(0.9</a:t>
            </a:r>
            <a:r>
              <a:rPr lang="en-US" dirty="0"/>
              <a:t>))+</a:t>
            </a:r>
          </a:p>
          <a:p>
            <a:pPr marL="0" indent="0">
              <a:buNone/>
            </a:pPr>
            <a:r>
              <a:rPr lang="en-US" dirty="0"/>
              <a:t>  </a:t>
            </a:r>
            <a:r>
              <a:rPr lang="en-US" dirty="0" err="1"/>
              <a:t>xlab</a:t>
            </a:r>
            <a:r>
              <a:rPr lang="en-US" dirty="0"/>
              <a:t>("Burn") +</a:t>
            </a:r>
          </a:p>
          <a:p>
            <a:pPr marL="0" indent="0">
              <a:buNone/>
            </a:pPr>
            <a:r>
              <a:rPr lang="en-US" dirty="0"/>
              <a:t>  </a:t>
            </a:r>
            <a:r>
              <a:rPr lang="en-US" dirty="0" err="1"/>
              <a:t>ylab</a:t>
            </a:r>
            <a:r>
              <a:rPr lang="en-US" dirty="0"/>
              <a:t>("Bird </a:t>
            </a:r>
            <a:r>
              <a:rPr lang="en-US" dirty="0" err="1"/>
              <a:t>Spp</a:t>
            </a:r>
            <a:r>
              <a:rPr lang="en-US" dirty="0"/>
              <a:t> Richness")+</a:t>
            </a:r>
          </a:p>
          <a:p>
            <a:pPr marL="0" indent="0">
              <a:buNone/>
            </a:pPr>
            <a:r>
              <a:rPr lang="en-US" dirty="0"/>
              <a:t>  </a:t>
            </a:r>
            <a:r>
              <a:rPr lang="en-US" dirty="0" err="1"/>
              <a:t>theme_classic</a:t>
            </a:r>
            <a:r>
              <a:rPr lang="en-US" dirty="0"/>
              <a:t>()</a:t>
            </a:r>
          </a:p>
        </p:txBody>
      </p:sp>
    </p:spTree>
    <p:extLst>
      <p:ext uri="{BB962C8B-B14F-4D97-AF65-F5344CB8AC3E}">
        <p14:creationId xmlns:p14="http://schemas.microsoft.com/office/powerpoint/2010/main" val="842039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a:t>
            </a:r>
            <a:r>
              <a:rPr lang="en-US" dirty="0" smtClean="0"/>
              <a:t>results – species richness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3978" y="1740092"/>
            <a:ext cx="7781589" cy="4351338"/>
          </a:xfrm>
        </p:spPr>
      </p:pic>
    </p:spTree>
    <p:extLst>
      <p:ext uri="{BB962C8B-B14F-4D97-AF65-F5344CB8AC3E}">
        <p14:creationId xmlns:p14="http://schemas.microsoft.com/office/powerpoint/2010/main" val="1535415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a:t>
            </a:r>
            <a:r>
              <a:rPr lang="en-US" dirty="0" smtClean="0"/>
              <a:t>results – species diversity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205" y="1825625"/>
            <a:ext cx="7781589" cy="4351338"/>
          </a:xfrm>
          <a:prstGeom prst="rect">
            <a:avLst/>
          </a:prstGeom>
        </p:spPr>
      </p:pic>
    </p:spTree>
    <p:extLst>
      <p:ext uri="{BB962C8B-B14F-4D97-AF65-F5344CB8AC3E}">
        <p14:creationId xmlns:p14="http://schemas.microsoft.com/office/powerpoint/2010/main" val="1375737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Alternative hypotheses/next steps….</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smtClean="0"/>
              <a:t>Lag time</a:t>
            </a:r>
          </a:p>
          <a:p>
            <a:r>
              <a:rPr lang="en-US" dirty="0" smtClean="0"/>
              <a:t>Species or guild level analyses</a:t>
            </a:r>
          </a:p>
          <a:p>
            <a:pPr lvl="1"/>
            <a:r>
              <a:rPr lang="en-US" dirty="0" smtClean="0"/>
              <a:t>Nesting guild</a:t>
            </a:r>
          </a:p>
          <a:p>
            <a:pPr lvl="1"/>
            <a:r>
              <a:rPr lang="en-US" dirty="0" smtClean="0"/>
              <a:t>Foraging guild</a:t>
            </a:r>
          </a:p>
          <a:p>
            <a:r>
              <a:rPr lang="en-US" dirty="0" smtClean="0"/>
              <a:t>Include vegetation data from NEON plots (SW corner of each plot)</a:t>
            </a:r>
          </a:p>
          <a:p>
            <a:r>
              <a:rPr lang="en-US" dirty="0" smtClean="0"/>
              <a:t>Multivariate analyses</a:t>
            </a:r>
          </a:p>
          <a:p>
            <a:endParaRPr lang="en-US" dirty="0"/>
          </a:p>
        </p:txBody>
      </p:sp>
      <p:pic>
        <p:nvPicPr>
          <p:cNvPr id="4" name="Picture 3"/>
          <p:cNvPicPr>
            <a:picLocks noChangeAspect="1"/>
          </p:cNvPicPr>
          <p:nvPr/>
        </p:nvPicPr>
        <p:blipFill>
          <a:blip r:embed="rId2"/>
          <a:stretch>
            <a:fillRect/>
          </a:stretch>
        </p:blipFill>
        <p:spPr>
          <a:xfrm>
            <a:off x="8860682" y="4048125"/>
            <a:ext cx="3438525" cy="2809875"/>
          </a:xfrm>
          <a:prstGeom prst="rect">
            <a:avLst/>
          </a:prstGeom>
        </p:spPr>
      </p:pic>
    </p:spTree>
    <p:extLst>
      <p:ext uri="{BB962C8B-B14F-4D97-AF65-F5344CB8AC3E}">
        <p14:creationId xmlns:p14="http://schemas.microsoft.com/office/powerpoint/2010/main" val="2794930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517466" y="365125"/>
            <a:ext cx="8215475" cy="6375849"/>
          </a:xfrm>
          <a:prstGeom prst="rect">
            <a:avLst/>
          </a:prstGeom>
        </p:spPr>
      </p:pic>
      <p:sp>
        <p:nvSpPr>
          <p:cNvPr id="2" name="Title 1"/>
          <p:cNvSpPr>
            <a:spLocks noGrp="1"/>
          </p:cNvSpPr>
          <p:nvPr>
            <p:ph type="title"/>
          </p:nvPr>
        </p:nvSpPr>
        <p:spPr>
          <a:xfrm>
            <a:off x="355627" y="4240094"/>
            <a:ext cx="4558990" cy="1325563"/>
          </a:xfrm>
        </p:spPr>
        <p:txBody>
          <a:bodyPr/>
          <a:lstStyle/>
          <a:p>
            <a:r>
              <a:rPr lang="en-US" dirty="0" smtClean="0"/>
              <a:t>Additional NEON data at the site</a:t>
            </a:r>
            <a:endParaRPr lang="en-US" dirty="0"/>
          </a:p>
        </p:txBody>
      </p:sp>
      <p:pic>
        <p:nvPicPr>
          <p:cNvPr id="3" name="Picture 2"/>
          <p:cNvPicPr>
            <a:picLocks noChangeAspect="1"/>
          </p:cNvPicPr>
          <p:nvPr/>
        </p:nvPicPr>
        <p:blipFill>
          <a:blip r:embed="rId4"/>
          <a:stretch>
            <a:fillRect/>
          </a:stretch>
        </p:blipFill>
        <p:spPr>
          <a:xfrm>
            <a:off x="2251733" y="5911049"/>
            <a:ext cx="4410075" cy="590550"/>
          </a:xfrm>
          <a:prstGeom prst="rect">
            <a:avLst/>
          </a:prstGeom>
        </p:spPr>
      </p:pic>
    </p:spTree>
    <p:extLst>
      <p:ext uri="{BB962C8B-B14F-4D97-AF65-F5344CB8AC3E}">
        <p14:creationId xmlns:p14="http://schemas.microsoft.com/office/powerpoint/2010/main" val="111251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as Natural Disturbance in Eastern US</a:t>
            </a:r>
            <a:endParaRPr lang="en-US" dirty="0"/>
          </a:p>
        </p:txBody>
      </p:sp>
      <p:pic>
        <p:nvPicPr>
          <p:cNvPr id="5" name="Picture 4"/>
          <p:cNvPicPr>
            <a:picLocks noChangeAspect="1"/>
          </p:cNvPicPr>
          <p:nvPr/>
        </p:nvPicPr>
        <p:blipFill>
          <a:blip r:embed="rId3"/>
          <a:stretch>
            <a:fillRect/>
          </a:stretch>
        </p:blipFill>
        <p:spPr>
          <a:xfrm>
            <a:off x="2562856" y="1553130"/>
            <a:ext cx="6558079" cy="5006459"/>
          </a:xfrm>
          <a:prstGeom prst="rect">
            <a:avLst/>
          </a:prstGeom>
          <a:ln w="28575">
            <a:solidFill>
              <a:schemeClr val="tx1"/>
            </a:solidFill>
          </a:ln>
        </p:spPr>
      </p:pic>
    </p:spTree>
    <p:extLst>
      <p:ext uri="{BB962C8B-B14F-4D97-AF65-F5344CB8AC3E}">
        <p14:creationId xmlns:p14="http://schemas.microsoft.com/office/powerpoint/2010/main" val="1392241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in Southern Appalachians</a:t>
            </a:r>
            <a:endParaRPr lang="en-US" dirty="0"/>
          </a:p>
        </p:txBody>
      </p:sp>
      <p:pic>
        <p:nvPicPr>
          <p:cNvPr id="4" name="Content Placeholder 3"/>
          <p:cNvPicPr>
            <a:picLocks noGrp="1" noChangeAspect="1"/>
          </p:cNvPicPr>
          <p:nvPr>
            <p:ph idx="1"/>
          </p:nvPr>
        </p:nvPicPr>
        <p:blipFill>
          <a:blip r:embed="rId3"/>
          <a:stretch>
            <a:fillRect/>
          </a:stretch>
        </p:blipFill>
        <p:spPr>
          <a:xfrm>
            <a:off x="2935258" y="1690688"/>
            <a:ext cx="6321484" cy="4682581"/>
          </a:xfrm>
          <a:prstGeom prst="rect">
            <a:avLst/>
          </a:prstGeom>
        </p:spPr>
      </p:pic>
    </p:spTree>
    <p:extLst>
      <p:ext uri="{BB962C8B-B14F-4D97-AF65-F5344CB8AC3E}">
        <p14:creationId xmlns:p14="http://schemas.microsoft.com/office/powerpoint/2010/main" val="2273387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Disturbance Hypothesis</a:t>
            </a:r>
            <a:endParaRPr lang="en-US" dirty="0"/>
          </a:p>
        </p:txBody>
      </p:sp>
      <p:grpSp>
        <p:nvGrpSpPr>
          <p:cNvPr id="5" name="Group 4"/>
          <p:cNvGrpSpPr/>
          <p:nvPr/>
        </p:nvGrpSpPr>
        <p:grpSpPr>
          <a:xfrm>
            <a:off x="3463159" y="2394883"/>
            <a:ext cx="5449587" cy="2849780"/>
            <a:chOff x="1240221" y="2418047"/>
            <a:chExt cx="6295696" cy="3258207"/>
          </a:xfrm>
        </p:grpSpPr>
        <p:sp>
          <p:nvSpPr>
            <p:cNvPr id="3" name="Rectangle 2"/>
            <p:cNvSpPr/>
            <p:nvPr/>
          </p:nvSpPr>
          <p:spPr>
            <a:xfrm>
              <a:off x="1240221" y="2418047"/>
              <a:ext cx="6295696" cy="32582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2096814" y="3164951"/>
              <a:ext cx="4761186" cy="1976752"/>
            </a:xfrm>
            <a:custGeom>
              <a:avLst/>
              <a:gdLst>
                <a:gd name="connsiteX0" fmla="*/ 0 w 4256690"/>
                <a:gd name="connsiteY0" fmla="*/ 1459601 h 1459601"/>
                <a:gd name="connsiteX1" fmla="*/ 798787 w 4256690"/>
                <a:gd name="connsiteY1" fmla="*/ 555711 h 1459601"/>
                <a:gd name="connsiteX2" fmla="*/ 1671145 w 4256690"/>
                <a:gd name="connsiteY2" fmla="*/ 19684 h 1459601"/>
                <a:gd name="connsiteX3" fmla="*/ 2490952 w 4256690"/>
                <a:gd name="connsiteY3" fmla="*/ 177339 h 1459601"/>
                <a:gd name="connsiteX4" fmla="*/ 3447394 w 4256690"/>
                <a:gd name="connsiteY4" fmla="*/ 755408 h 1459601"/>
                <a:gd name="connsiteX5" fmla="*/ 4256690 w 4256690"/>
                <a:gd name="connsiteY5" fmla="*/ 1428070 h 1459601"/>
                <a:gd name="connsiteX6" fmla="*/ 4256690 w 4256690"/>
                <a:gd name="connsiteY6" fmla="*/ 1428070 h 145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6690" h="1459601">
                  <a:moveTo>
                    <a:pt x="0" y="1459601"/>
                  </a:moveTo>
                  <a:cubicBezTo>
                    <a:pt x="260131" y="1127649"/>
                    <a:pt x="520263" y="795697"/>
                    <a:pt x="798787" y="555711"/>
                  </a:cubicBezTo>
                  <a:cubicBezTo>
                    <a:pt x="1077311" y="315725"/>
                    <a:pt x="1389118" y="82746"/>
                    <a:pt x="1671145" y="19684"/>
                  </a:cubicBezTo>
                  <a:cubicBezTo>
                    <a:pt x="1953173" y="-43378"/>
                    <a:pt x="2194911" y="54718"/>
                    <a:pt x="2490952" y="177339"/>
                  </a:cubicBezTo>
                  <a:cubicBezTo>
                    <a:pt x="2786993" y="299960"/>
                    <a:pt x="3153104" y="546953"/>
                    <a:pt x="3447394" y="755408"/>
                  </a:cubicBezTo>
                  <a:cubicBezTo>
                    <a:pt x="3741684" y="963863"/>
                    <a:pt x="4256690" y="1428070"/>
                    <a:pt x="4256690" y="1428070"/>
                  </a:cubicBezTo>
                  <a:lnTo>
                    <a:pt x="4256690" y="142807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356440" y="5641778"/>
            <a:ext cx="4041299" cy="400110"/>
          </a:xfrm>
          <a:prstGeom prst="rect">
            <a:avLst/>
          </a:prstGeom>
          <a:noFill/>
        </p:spPr>
        <p:txBody>
          <a:bodyPr wrap="none" rtlCol="0">
            <a:spAutoFit/>
          </a:bodyPr>
          <a:lstStyle/>
          <a:p>
            <a:r>
              <a:rPr lang="en-US" sz="2000" dirty="0" smtClean="0"/>
              <a:t>Intensity or frequency of disturbance</a:t>
            </a:r>
            <a:endParaRPr lang="en-US" sz="2000" dirty="0"/>
          </a:p>
        </p:txBody>
      </p:sp>
      <p:sp>
        <p:nvSpPr>
          <p:cNvPr id="12" name="TextBox 11"/>
          <p:cNvSpPr txBox="1"/>
          <p:nvPr/>
        </p:nvSpPr>
        <p:spPr>
          <a:xfrm>
            <a:off x="3515709" y="5278379"/>
            <a:ext cx="5347939" cy="400110"/>
          </a:xfrm>
          <a:prstGeom prst="rect">
            <a:avLst/>
          </a:prstGeom>
          <a:noFill/>
        </p:spPr>
        <p:txBody>
          <a:bodyPr wrap="none" rtlCol="0">
            <a:spAutoFit/>
          </a:bodyPr>
          <a:lstStyle/>
          <a:p>
            <a:r>
              <a:rPr lang="en-US" sz="2000" dirty="0" smtClean="0"/>
              <a:t>LOW					HIGH</a:t>
            </a:r>
            <a:endParaRPr lang="en-US" sz="2000" dirty="0"/>
          </a:p>
        </p:txBody>
      </p:sp>
      <p:sp>
        <p:nvSpPr>
          <p:cNvPr id="13" name="TextBox 12"/>
          <p:cNvSpPr txBox="1"/>
          <p:nvPr/>
        </p:nvSpPr>
        <p:spPr>
          <a:xfrm>
            <a:off x="2232687" y="3204754"/>
            <a:ext cx="1067472" cy="707886"/>
          </a:xfrm>
          <a:prstGeom prst="rect">
            <a:avLst/>
          </a:prstGeom>
          <a:noFill/>
        </p:spPr>
        <p:txBody>
          <a:bodyPr wrap="none" rtlCol="0">
            <a:spAutoFit/>
          </a:bodyPr>
          <a:lstStyle/>
          <a:p>
            <a:r>
              <a:rPr lang="en-US" sz="2000" dirty="0" smtClean="0"/>
              <a:t>Species </a:t>
            </a:r>
          </a:p>
          <a:p>
            <a:r>
              <a:rPr lang="en-US" sz="2000" dirty="0" smtClean="0"/>
              <a:t>diversity</a:t>
            </a:r>
            <a:endParaRPr lang="en-US" sz="2000" dirty="0"/>
          </a:p>
        </p:txBody>
      </p:sp>
    </p:spTree>
    <p:extLst>
      <p:ext uri="{BB962C8B-B14F-4D97-AF65-F5344CB8AC3E}">
        <p14:creationId xmlns:p14="http://schemas.microsoft.com/office/powerpoint/2010/main" val="1807980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of Birds to Disturbance/Fire</a:t>
            </a:r>
            <a:endParaRPr lang="en-US" dirty="0"/>
          </a:p>
        </p:txBody>
      </p:sp>
      <p:sp>
        <p:nvSpPr>
          <p:cNvPr id="3" name="Content Placeholder 2"/>
          <p:cNvSpPr>
            <a:spLocks noGrp="1"/>
          </p:cNvSpPr>
          <p:nvPr>
            <p:ph idx="1"/>
          </p:nvPr>
        </p:nvSpPr>
        <p:spPr/>
        <p:txBody>
          <a:bodyPr/>
          <a:lstStyle/>
          <a:p>
            <a:r>
              <a:rPr lang="en-US" dirty="0" smtClean="0"/>
              <a:t>Birds are known for responding to vegetation structure</a:t>
            </a:r>
            <a:endParaRPr lang="en-US" dirty="0"/>
          </a:p>
          <a:p>
            <a:pPr lvl="1"/>
            <a:r>
              <a:rPr lang="en-US" dirty="0" smtClean="0"/>
              <a:t>height </a:t>
            </a:r>
            <a:r>
              <a:rPr lang="en-US" dirty="0"/>
              <a:t>of the </a:t>
            </a:r>
            <a:r>
              <a:rPr lang="en-US" dirty="0" smtClean="0"/>
              <a:t>vegetation </a:t>
            </a:r>
          </a:p>
          <a:p>
            <a:pPr lvl="1"/>
            <a:r>
              <a:rPr lang="en-US" dirty="0" smtClean="0"/>
              <a:t>vertical profile</a:t>
            </a:r>
            <a:endParaRPr lang="en-US" dirty="0"/>
          </a:p>
          <a:p>
            <a:pPr lvl="1"/>
            <a:r>
              <a:rPr lang="en-US" dirty="0"/>
              <a:t>horizontal </a:t>
            </a:r>
            <a:r>
              <a:rPr lang="en-US" dirty="0" smtClean="0"/>
              <a:t>patchiness </a:t>
            </a:r>
          </a:p>
          <a:p>
            <a:pPr lvl="1"/>
            <a:r>
              <a:rPr lang="en-US" dirty="0" smtClean="0"/>
              <a:t>diameter </a:t>
            </a:r>
            <a:r>
              <a:rPr lang="en-US" dirty="0"/>
              <a:t>and density of </a:t>
            </a:r>
            <a:r>
              <a:rPr lang="en-US" dirty="0" smtClean="0"/>
              <a:t>stems</a:t>
            </a:r>
            <a:endParaRPr lang="en-US" dirty="0"/>
          </a:p>
          <a:p>
            <a:pPr lvl="1"/>
            <a:r>
              <a:rPr lang="en-US" dirty="0"/>
              <a:t>proportion of coverage by woody versus herbaceous </a:t>
            </a:r>
            <a:r>
              <a:rPr lang="en-US" dirty="0" smtClean="0"/>
              <a:t>plants</a:t>
            </a:r>
          </a:p>
          <a:p>
            <a:r>
              <a:rPr lang="en-US" dirty="0" smtClean="0"/>
              <a:t>Plant</a:t>
            </a:r>
            <a:r>
              <a:rPr lang="en-US" dirty="0"/>
              <a:t> </a:t>
            </a:r>
            <a:r>
              <a:rPr lang="en-US" dirty="0" smtClean="0"/>
              <a:t>species </a:t>
            </a:r>
            <a:r>
              <a:rPr lang="en-US" dirty="0"/>
              <a:t>composition is less </a:t>
            </a:r>
            <a:r>
              <a:rPr lang="en-US" dirty="0" smtClean="0"/>
              <a:t>important, </a:t>
            </a:r>
            <a:r>
              <a:rPr lang="en-US" dirty="0"/>
              <a:t>although the presence of </a:t>
            </a:r>
            <a:r>
              <a:rPr lang="en-US" dirty="0" smtClean="0"/>
              <a:t>fruiting species </a:t>
            </a:r>
            <a:r>
              <a:rPr lang="en-US" dirty="0"/>
              <a:t>can be </a:t>
            </a:r>
            <a:r>
              <a:rPr lang="en-US" dirty="0" smtClean="0"/>
              <a:t>important for some species</a:t>
            </a:r>
          </a:p>
          <a:p>
            <a:r>
              <a:rPr lang="en-US" dirty="0" smtClean="0"/>
              <a:t>Patch size – some require large patches (&gt;4ha)</a:t>
            </a:r>
            <a:endParaRPr lang="en-US" dirty="0"/>
          </a:p>
        </p:txBody>
      </p:sp>
    </p:spTree>
    <p:extLst>
      <p:ext uri="{BB962C8B-B14F-4D97-AF65-F5344CB8AC3E}">
        <p14:creationId xmlns:p14="http://schemas.microsoft.com/office/powerpoint/2010/main" val="22321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177925"/>
            <a:ext cx="4533900" cy="1325563"/>
          </a:xfrm>
        </p:spPr>
        <p:txBody>
          <a:bodyPr/>
          <a:lstStyle/>
          <a:p>
            <a:r>
              <a:rPr lang="en-US" dirty="0" smtClean="0"/>
              <a:t>Response of Birds to Fire</a:t>
            </a:r>
            <a:endParaRPr lang="en-US" dirty="0"/>
          </a:p>
        </p:txBody>
      </p:sp>
      <p:pic>
        <p:nvPicPr>
          <p:cNvPr id="4" name="Picture 3"/>
          <p:cNvPicPr>
            <a:picLocks noChangeAspect="1"/>
          </p:cNvPicPr>
          <p:nvPr/>
        </p:nvPicPr>
        <p:blipFill>
          <a:blip r:embed="rId3"/>
          <a:stretch>
            <a:fillRect/>
          </a:stretch>
        </p:blipFill>
        <p:spPr>
          <a:xfrm>
            <a:off x="6009852" y="0"/>
            <a:ext cx="5889703" cy="6858000"/>
          </a:xfrm>
          <a:prstGeom prst="rect">
            <a:avLst/>
          </a:prstGeom>
        </p:spPr>
      </p:pic>
    </p:spTree>
    <p:extLst>
      <p:ext uri="{BB962C8B-B14F-4D97-AF65-F5344CB8AC3E}">
        <p14:creationId xmlns:p14="http://schemas.microsoft.com/office/powerpoint/2010/main" val="3229750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449" y="2316513"/>
            <a:ext cx="4494196" cy="3160261"/>
          </a:xfrm>
        </p:spPr>
        <p:txBody>
          <a:bodyPr/>
          <a:lstStyle/>
          <a:p>
            <a:r>
              <a:rPr lang="en-US" dirty="0"/>
              <a:t>NEON collects and provides open data from 81 field sites across the United States that characterize and quantify how our nation's ecosystems are </a:t>
            </a:r>
            <a:r>
              <a:rPr lang="en-US" dirty="0" smtClean="0"/>
              <a:t>changing</a:t>
            </a:r>
          </a:p>
        </p:txBody>
      </p:sp>
      <p:sp>
        <p:nvSpPr>
          <p:cNvPr id="4" name="Rectangle 3"/>
          <p:cNvSpPr/>
          <p:nvPr/>
        </p:nvSpPr>
        <p:spPr>
          <a:xfrm>
            <a:off x="1050956" y="5568185"/>
            <a:ext cx="3135795" cy="369332"/>
          </a:xfrm>
          <a:prstGeom prst="rect">
            <a:avLst/>
          </a:prstGeom>
        </p:spPr>
        <p:txBody>
          <a:bodyPr wrap="none">
            <a:spAutoFit/>
          </a:bodyPr>
          <a:lstStyle/>
          <a:p>
            <a:r>
              <a:rPr lang="en-US" dirty="0">
                <a:hlinkClick r:id="rId3"/>
              </a:rPr>
              <a:t>https://www.neonscience.org</a:t>
            </a:r>
            <a:r>
              <a:rPr lang="en-US" dirty="0" smtClean="0">
                <a:hlinkClick r:id="rId3"/>
              </a:rPr>
              <a:t>/</a:t>
            </a:r>
            <a:r>
              <a:rPr lang="en-US" dirty="0" smtClean="0"/>
              <a:t> </a:t>
            </a:r>
            <a:endParaRPr lang="en-US" dirty="0"/>
          </a:p>
        </p:txBody>
      </p:sp>
      <p:pic>
        <p:nvPicPr>
          <p:cNvPr id="2054" name="Picture 6" descr="Image result for NEON science"/>
          <p:cNvPicPr>
            <a:picLocks noChangeAspect="1" noChangeArrowheads="1"/>
          </p:cNvPicPr>
          <p:nvPr/>
        </p:nvPicPr>
        <p:blipFill rotWithShape="1">
          <a:blip r:embed="rId4">
            <a:extLst>
              <a:ext uri="{28A0092B-C50C-407E-A947-70E740481C1C}">
                <a14:useLocalDpi xmlns:a14="http://schemas.microsoft.com/office/drawing/2010/main" val="0"/>
              </a:ext>
            </a:extLst>
          </a:blip>
          <a:srcRect t="25773" b="29399"/>
          <a:stretch/>
        </p:blipFill>
        <p:spPr bwMode="auto">
          <a:xfrm>
            <a:off x="982579" y="365125"/>
            <a:ext cx="2533650" cy="1135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5533124" y="814831"/>
            <a:ext cx="6438900" cy="5391150"/>
          </a:xfrm>
          <a:prstGeom prst="rect">
            <a:avLst/>
          </a:prstGeom>
        </p:spPr>
      </p:pic>
    </p:spTree>
    <p:extLst>
      <p:ext uri="{BB962C8B-B14F-4D97-AF65-F5344CB8AC3E}">
        <p14:creationId xmlns:p14="http://schemas.microsoft.com/office/powerpoint/2010/main" val="174764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is different (new, exciting, powerful) about what they are trying to do with this effort?  why is that important now?</a:t>
            </a:r>
          </a:p>
          <a:p>
            <a:r>
              <a:rPr lang="en-US" dirty="0"/>
              <a:t>What does it mean to have "open data" and why is this such a novel idea?</a:t>
            </a:r>
          </a:p>
          <a:p>
            <a:r>
              <a:rPr lang="en-US" dirty="0"/>
              <a:t>What are the challenges associated with this type of effort being implemented by NEON?  How can they be overcome?</a:t>
            </a:r>
          </a:p>
          <a:p>
            <a:endParaRPr lang="en-US" dirty="0"/>
          </a:p>
        </p:txBody>
      </p:sp>
      <p:pic>
        <p:nvPicPr>
          <p:cNvPr id="4" name="Picture 6" descr="Image result for NEON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t="25773" b="29399"/>
          <a:stretch/>
        </p:blipFill>
        <p:spPr bwMode="auto">
          <a:xfrm>
            <a:off x="982579" y="365125"/>
            <a:ext cx="2533650" cy="113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69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1987</Words>
  <Application>Microsoft Office PowerPoint</Application>
  <PresentationFormat>Widescreen</PresentationFormat>
  <Paragraphs>285</Paragraphs>
  <Slides>29</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Using NEON Data to test hypotheses about the role of natural disturbance in structuring avian communities</vt:lpstr>
      <vt:lpstr>Early Successional Habitats</vt:lpstr>
      <vt:lpstr>Fire as Natural Disturbance in Eastern US</vt:lpstr>
      <vt:lpstr>Fire in Southern Appalachians</vt:lpstr>
      <vt:lpstr>Intermediate Disturbance Hypothesis</vt:lpstr>
      <vt:lpstr>Response of Birds to Disturbance/Fire</vt:lpstr>
      <vt:lpstr>Response of Birds to Fire</vt:lpstr>
      <vt:lpstr>PowerPoint Presentation</vt:lpstr>
      <vt:lpstr>PowerPoint Presentation</vt:lpstr>
      <vt:lpstr>Value of NEON Bird Survey Data</vt:lpstr>
      <vt:lpstr>NEON Bird Survey Protocol</vt:lpstr>
      <vt:lpstr>Map of bird plots and GRSM fire</vt:lpstr>
      <vt:lpstr>Develop Hypotheses</vt:lpstr>
      <vt:lpstr>Before-After-Control-Impact (BACI) design </vt:lpstr>
      <vt:lpstr>Lab/Class Period 2</vt:lpstr>
      <vt:lpstr>November 2016 fires in southern Appalachians</vt:lpstr>
      <vt:lpstr>PowerPoint Presentation</vt:lpstr>
      <vt:lpstr>How do we get Species Richness and Diversity Metrics?</vt:lpstr>
      <vt:lpstr>Data Wrangling 101</vt:lpstr>
      <vt:lpstr>1. Prepare/clean data</vt:lpstr>
      <vt:lpstr>2. Create species by plot matrix: Data Wrangling in Excel versus R</vt:lpstr>
      <vt:lpstr>3. Calculate diversity metrics</vt:lpstr>
      <vt:lpstr>4. Create dataframe for ANOVA (BACI) test</vt:lpstr>
      <vt:lpstr>5. Run ANOVA</vt:lpstr>
      <vt:lpstr>6. Plot results</vt:lpstr>
      <vt:lpstr>Plot results – species richness</vt:lpstr>
      <vt:lpstr>Plot results – species diversity</vt:lpstr>
      <vt:lpstr>Consider Alternative hypotheses/next steps….</vt:lpstr>
      <vt:lpstr>Additional NEON data at the site</vt:lpstr>
    </vt:vector>
  </TitlesOfParts>
  <Company>Virginia Commonwealth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cp:lastModifiedBy>
  <cp:revision>37</cp:revision>
  <dcterms:created xsi:type="dcterms:W3CDTF">2018-10-24T13:31:53Z</dcterms:created>
  <dcterms:modified xsi:type="dcterms:W3CDTF">2018-12-14T15:22:52Z</dcterms:modified>
</cp:coreProperties>
</file>