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47" r:id="rId1"/>
  </p:sldMasterIdLst>
  <p:notesMasterIdLst>
    <p:notesMasterId r:id="rId35"/>
  </p:notesMasterIdLst>
  <p:handoutMasterIdLst>
    <p:handoutMasterId r:id="rId36"/>
  </p:handoutMasterIdLst>
  <p:sldIdLst>
    <p:sldId id="718" r:id="rId2"/>
    <p:sldId id="686" r:id="rId3"/>
    <p:sldId id="707" r:id="rId4"/>
    <p:sldId id="708" r:id="rId5"/>
    <p:sldId id="717" r:id="rId6"/>
    <p:sldId id="698" r:id="rId7"/>
    <p:sldId id="709" r:id="rId8"/>
    <p:sldId id="269" r:id="rId9"/>
    <p:sldId id="268" r:id="rId10"/>
    <p:sldId id="711" r:id="rId11"/>
    <p:sldId id="267" r:id="rId12"/>
    <p:sldId id="311" r:id="rId13"/>
    <p:sldId id="368" r:id="rId14"/>
    <p:sldId id="319" r:id="rId15"/>
    <p:sldId id="345" r:id="rId16"/>
    <p:sldId id="712" r:id="rId17"/>
    <p:sldId id="328" r:id="rId18"/>
    <p:sldId id="369" r:id="rId19"/>
    <p:sldId id="321" r:id="rId20"/>
    <p:sldId id="312" r:id="rId21"/>
    <p:sldId id="370" r:id="rId22"/>
    <p:sldId id="324" r:id="rId23"/>
    <p:sldId id="313" r:id="rId24"/>
    <p:sldId id="713" r:id="rId25"/>
    <p:sldId id="330" r:id="rId26"/>
    <p:sldId id="296" r:id="rId27"/>
    <p:sldId id="336" r:id="rId28"/>
    <p:sldId id="337" r:id="rId29"/>
    <p:sldId id="314" r:id="rId30"/>
    <p:sldId id="714" r:id="rId31"/>
    <p:sldId id="375" r:id="rId32"/>
    <p:sldId id="376" r:id="rId33"/>
    <p:sldId id="377" r:id="rId34"/>
  </p:sldIdLst>
  <p:sldSz cx="12192000" cy="6858000"/>
  <p:notesSz cx="7019925" cy="9305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clrMode="gray"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4218" autoAdjust="0"/>
  </p:normalViewPr>
  <p:slideViewPr>
    <p:cSldViewPr snapToGrid="0">
      <p:cViewPr>
        <p:scale>
          <a:sx n="50" d="100"/>
          <a:sy n="50" d="100"/>
        </p:scale>
        <p:origin x="2028" y="576"/>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11064"/>
    </p:cViewPr>
  </p:sorterViewPr>
  <p:notesViewPr>
    <p:cSldViewPr snapToGrid="0">
      <p:cViewPr varScale="1">
        <p:scale>
          <a:sx n="90" d="100"/>
          <a:sy n="90" d="100"/>
        </p:scale>
        <p:origin x="1968" y="5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29904F7-B6F2-AE4F-9FCC-BA0F47D99766}" type="doc">
      <dgm:prSet loTypeId="urn:microsoft.com/office/officeart/2005/8/layout/default" loCatId="" qsTypeId="urn:microsoft.com/office/officeart/2005/8/quickstyle/3D2" qsCatId="3D" csTypeId="urn:microsoft.com/office/officeart/2005/8/colors/accent4_3" csCatId="accent4" phldr="1"/>
      <dgm:spPr/>
      <dgm:t>
        <a:bodyPr/>
        <a:lstStyle/>
        <a:p>
          <a:endParaRPr lang="en-US"/>
        </a:p>
      </dgm:t>
    </dgm:pt>
    <dgm:pt modelId="{A6231B6B-DC57-DF4E-BF63-E1FE54A1B8F1}">
      <dgm:prSet phldrT="[Text]"/>
      <dgm:spPr/>
      <dgm:t>
        <a:bodyPr/>
        <a:lstStyle/>
        <a:p>
          <a:r>
            <a:rPr lang="en-US" b="1" dirty="0">
              <a:solidFill>
                <a:srgbClr val="FFFFFF"/>
              </a:solidFill>
            </a:rPr>
            <a:t>Woody Tree Species: willows, cottonwoods</a:t>
          </a:r>
        </a:p>
        <a:p>
          <a:r>
            <a:rPr lang="en-US" b="1" dirty="0">
              <a:solidFill>
                <a:srgbClr val="FFFFFF"/>
              </a:solidFill>
            </a:rPr>
            <a:t>(producers)</a:t>
          </a:r>
        </a:p>
      </dgm:t>
    </dgm:pt>
    <dgm:pt modelId="{F9F42EF0-B15B-BD48-A1AD-8DD15B57C921}" type="parTrans" cxnId="{ACF1EF57-1342-A844-883F-4B5E1C106B36}">
      <dgm:prSet/>
      <dgm:spPr/>
      <dgm:t>
        <a:bodyPr/>
        <a:lstStyle/>
        <a:p>
          <a:endParaRPr lang="en-US"/>
        </a:p>
      </dgm:t>
    </dgm:pt>
    <dgm:pt modelId="{18B5F433-1EDB-1949-A09F-81B004AFFDB6}" type="sibTrans" cxnId="{ACF1EF57-1342-A844-883F-4B5E1C106B36}">
      <dgm:prSet/>
      <dgm:spPr/>
      <dgm:t>
        <a:bodyPr/>
        <a:lstStyle/>
        <a:p>
          <a:endParaRPr lang="en-US"/>
        </a:p>
      </dgm:t>
    </dgm:pt>
    <dgm:pt modelId="{929491D3-9BA3-E045-991A-5057A7695C23}">
      <dgm:prSet phldrT="[Text]"/>
      <dgm:spPr>
        <a:gradFill rotWithShape="0">
          <a:gsLst>
            <a:gs pos="0">
              <a:schemeClr val="accent2">
                <a:lumMod val="50000"/>
              </a:schemeClr>
            </a:gs>
            <a:gs pos="55000">
              <a:schemeClr val="accent2">
                <a:lumMod val="75000"/>
              </a:schemeClr>
            </a:gs>
            <a:gs pos="100000">
              <a:schemeClr val="accent2">
                <a:lumMod val="75000"/>
              </a:schemeClr>
            </a:gs>
          </a:gsLst>
        </a:gradFill>
      </dgm:spPr>
      <dgm:t>
        <a:bodyPr/>
        <a:lstStyle/>
        <a:p>
          <a:r>
            <a:rPr lang="en-US" b="1" dirty="0">
              <a:solidFill>
                <a:srgbClr val="FFFFFF"/>
              </a:solidFill>
            </a:rPr>
            <a:t>Amphibians: frogs, toads</a:t>
          </a:r>
        </a:p>
        <a:p>
          <a:r>
            <a:rPr lang="en-US" b="1" dirty="0">
              <a:solidFill>
                <a:srgbClr val="FFFFFF"/>
              </a:solidFill>
            </a:rPr>
            <a:t>(juveniles eat algae</a:t>
          </a:r>
        </a:p>
        <a:p>
          <a:r>
            <a:rPr lang="en-US" b="1" dirty="0">
              <a:solidFill>
                <a:srgbClr val="FFFFFF"/>
              </a:solidFill>
            </a:rPr>
            <a:t>adults eat insects)</a:t>
          </a:r>
        </a:p>
      </dgm:t>
    </dgm:pt>
    <dgm:pt modelId="{E401B756-D31A-B44E-9AAC-CFBC34520752}" type="parTrans" cxnId="{F00260DB-2E30-204C-8E59-A49205FF22D3}">
      <dgm:prSet/>
      <dgm:spPr/>
      <dgm:t>
        <a:bodyPr/>
        <a:lstStyle/>
        <a:p>
          <a:endParaRPr lang="en-US"/>
        </a:p>
      </dgm:t>
    </dgm:pt>
    <dgm:pt modelId="{CD75F3E4-4AD4-3A4E-B7C3-F97B2BC7232E}" type="sibTrans" cxnId="{F00260DB-2E30-204C-8E59-A49205FF22D3}">
      <dgm:prSet/>
      <dgm:spPr/>
      <dgm:t>
        <a:bodyPr/>
        <a:lstStyle/>
        <a:p>
          <a:endParaRPr lang="en-US"/>
        </a:p>
      </dgm:t>
    </dgm:pt>
    <dgm:pt modelId="{15F930D6-2332-3248-8624-8DC8C19744FF}">
      <dgm:prSet phldrT="[Text]"/>
      <dgm:spPr>
        <a:gradFill rotWithShape="0">
          <a:gsLst>
            <a:gs pos="0">
              <a:schemeClr val="accent6">
                <a:lumMod val="50000"/>
              </a:schemeClr>
            </a:gs>
            <a:gs pos="55000">
              <a:schemeClr val="accent6">
                <a:lumMod val="75000"/>
              </a:schemeClr>
            </a:gs>
            <a:gs pos="100000">
              <a:schemeClr val="accent6">
                <a:lumMod val="60000"/>
                <a:lumOff val="40000"/>
              </a:schemeClr>
            </a:gs>
          </a:gsLst>
        </a:gradFill>
      </dgm:spPr>
      <dgm:t>
        <a:bodyPr/>
        <a:lstStyle/>
        <a:p>
          <a:r>
            <a:rPr lang="en-US" b="1" dirty="0">
              <a:solidFill>
                <a:srgbClr val="FFFFFF"/>
              </a:solidFill>
            </a:rPr>
            <a:t>Mule Deer</a:t>
          </a:r>
        </a:p>
        <a:p>
          <a:r>
            <a:rPr lang="en-US" b="1" dirty="0">
              <a:solidFill>
                <a:srgbClr val="FFFFFF"/>
              </a:solidFill>
            </a:rPr>
            <a:t>(woody browser)</a:t>
          </a:r>
        </a:p>
      </dgm:t>
    </dgm:pt>
    <dgm:pt modelId="{12E3CD45-05EB-E84A-AE79-52E76ED84953}" type="parTrans" cxnId="{BB6B9DEB-C09E-8347-8D9E-39F2F977B9BE}">
      <dgm:prSet/>
      <dgm:spPr/>
      <dgm:t>
        <a:bodyPr/>
        <a:lstStyle/>
        <a:p>
          <a:endParaRPr lang="en-US"/>
        </a:p>
      </dgm:t>
    </dgm:pt>
    <dgm:pt modelId="{93CEF86F-2DB2-CD40-B1CB-2FB2AE306B31}" type="sibTrans" cxnId="{BB6B9DEB-C09E-8347-8D9E-39F2F977B9BE}">
      <dgm:prSet/>
      <dgm:spPr/>
      <dgm:t>
        <a:bodyPr/>
        <a:lstStyle/>
        <a:p>
          <a:endParaRPr lang="en-US"/>
        </a:p>
      </dgm:t>
    </dgm:pt>
    <dgm:pt modelId="{AD16DC7E-0E68-7942-A900-872224364AAC}">
      <dgm:prSet phldrT="[Text]"/>
      <dgm:spPr>
        <a:gradFill rotWithShape="0">
          <a:gsLst>
            <a:gs pos="0">
              <a:schemeClr val="accent1">
                <a:lumMod val="50000"/>
              </a:schemeClr>
            </a:gs>
            <a:gs pos="55000">
              <a:schemeClr val="accent1">
                <a:lumMod val="75000"/>
              </a:schemeClr>
            </a:gs>
            <a:gs pos="100000">
              <a:schemeClr val="accent1">
                <a:lumMod val="60000"/>
                <a:lumOff val="40000"/>
              </a:schemeClr>
            </a:gs>
          </a:gsLst>
        </a:gradFill>
      </dgm:spPr>
      <dgm:t>
        <a:bodyPr/>
        <a:lstStyle/>
        <a:p>
          <a:r>
            <a:rPr lang="en-US" b="1" dirty="0">
              <a:solidFill>
                <a:srgbClr val="FFFFFF"/>
              </a:solidFill>
            </a:rPr>
            <a:t>Beaver</a:t>
          </a:r>
        </a:p>
        <a:p>
          <a:r>
            <a:rPr lang="en-US" b="1" dirty="0">
              <a:solidFill>
                <a:srgbClr val="FFFFFF"/>
              </a:solidFill>
            </a:rPr>
            <a:t>(browser, preference for willows)</a:t>
          </a:r>
        </a:p>
      </dgm:t>
    </dgm:pt>
    <dgm:pt modelId="{7D8C8ECA-69D0-B049-B95F-7D552CDE6FCE}" type="parTrans" cxnId="{B83D1BAA-0245-B048-89F9-9478C1062226}">
      <dgm:prSet/>
      <dgm:spPr/>
      <dgm:t>
        <a:bodyPr/>
        <a:lstStyle/>
        <a:p>
          <a:endParaRPr lang="en-US"/>
        </a:p>
      </dgm:t>
    </dgm:pt>
    <dgm:pt modelId="{EDEF703A-F818-704F-A6F6-943AAA693BB3}" type="sibTrans" cxnId="{B83D1BAA-0245-B048-89F9-9478C1062226}">
      <dgm:prSet/>
      <dgm:spPr/>
      <dgm:t>
        <a:bodyPr/>
        <a:lstStyle/>
        <a:p>
          <a:endParaRPr lang="en-US"/>
        </a:p>
      </dgm:t>
    </dgm:pt>
    <dgm:pt modelId="{75836B54-5BC8-A948-9811-B24FA1D9801B}">
      <dgm:prSet phldrT="[Text]"/>
      <dgm:spPr/>
      <dgm:t>
        <a:bodyPr/>
        <a:lstStyle/>
        <a:p>
          <a:r>
            <a:rPr lang="en-US" b="1" dirty="0">
              <a:solidFill>
                <a:srgbClr val="FFFFFF"/>
              </a:solidFill>
            </a:rPr>
            <a:t>Wildflowers</a:t>
          </a:r>
        </a:p>
        <a:p>
          <a:r>
            <a:rPr lang="en-US" b="1" dirty="0">
              <a:solidFill>
                <a:srgbClr val="FFFFFF"/>
              </a:solidFill>
            </a:rPr>
            <a:t>(producer)</a:t>
          </a:r>
        </a:p>
      </dgm:t>
    </dgm:pt>
    <dgm:pt modelId="{0BF670A3-9901-624A-B0BD-9B25ABCEABDF}" type="parTrans" cxnId="{601D0E60-CC65-C741-A6D4-4588FA71316E}">
      <dgm:prSet/>
      <dgm:spPr/>
      <dgm:t>
        <a:bodyPr/>
        <a:lstStyle/>
        <a:p>
          <a:endParaRPr lang="en-US"/>
        </a:p>
      </dgm:t>
    </dgm:pt>
    <dgm:pt modelId="{4FC8BECE-F781-5F4B-95CA-220E953EA6C4}" type="sibTrans" cxnId="{601D0E60-CC65-C741-A6D4-4588FA71316E}">
      <dgm:prSet/>
      <dgm:spPr/>
      <dgm:t>
        <a:bodyPr/>
        <a:lstStyle/>
        <a:p>
          <a:endParaRPr lang="en-US"/>
        </a:p>
      </dgm:t>
    </dgm:pt>
    <dgm:pt modelId="{981FF513-FD10-5F47-BF8F-CC2246CB9212}">
      <dgm:prSet phldrT="[Text]"/>
      <dgm:spPr>
        <a:gradFill rotWithShape="0">
          <a:gsLst>
            <a:gs pos="0">
              <a:schemeClr val="accent3">
                <a:lumMod val="50000"/>
              </a:schemeClr>
            </a:gs>
            <a:gs pos="55000">
              <a:schemeClr val="accent3">
                <a:lumMod val="75000"/>
              </a:schemeClr>
            </a:gs>
            <a:gs pos="100000">
              <a:schemeClr val="accent3">
                <a:lumMod val="60000"/>
                <a:lumOff val="40000"/>
              </a:schemeClr>
            </a:gs>
          </a:gsLst>
        </a:gradFill>
      </dgm:spPr>
      <dgm:t>
        <a:bodyPr/>
        <a:lstStyle/>
        <a:p>
          <a:r>
            <a:rPr lang="en-US" b="1" dirty="0">
              <a:solidFill>
                <a:srgbClr val="FFFFFF"/>
              </a:solidFill>
            </a:rPr>
            <a:t>Cougar</a:t>
          </a:r>
        </a:p>
        <a:p>
          <a:r>
            <a:rPr lang="en-US" b="1" dirty="0">
              <a:solidFill>
                <a:srgbClr val="FFFFFF"/>
              </a:solidFill>
            </a:rPr>
            <a:t>(predator)</a:t>
          </a:r>
        </a:p>
      </dgm:t>
    </dgm:pt>
    <dgm:pt modelId="{C90F9584-E6C8-3342-AB1C-B6B1FD08887B}" type="parTrans" cxnId="{D58013EC-44E7-AE40-8D43-22F354A26A66}">
      <dgm:prSet/>
      <dgm:spPr/>
      <dgm:t>
        <a:bodyPr/>
        <a:lstStyle/>
        <a:p>
          <a:endParaRPr lang="en-US"/>
        </a:p>
      </dgm:t>
    </dgm:pt>
    <dgm:pt modelId="{DDE08A48-D7FF-FA47-A77C-37004D50EB8F}" type="sibTrans" cxnId="{D58013EC-44E7-AE40-8D43-22F354A26A66}">
      <dgm:prSet/>
      <dgm:spPr/>
      <dgm:t>
        <a:bodyPr/>
        <a:lstStyle/>
        <a:p>
          <a:endParaRPr lang="en-US"/>
        </a:p>
      </dgm:t>
    </dgm:pt>
    <dgm:pt modelId="{9C6A69D6-C3BF-704B-8DE4-623DAD452A0D}">
      <dgm:prSet/>
      <dgm:spPr>
        <a:gradFill rotWithShape="0">
          <a:gsLst>
            <a:gs pos="0">
              <a:srgbClr val="802574"/>
            </a:gs>
            <a:gs pos="55000">
              <a:srgbClr val="AC329C"/>
            </a:gs>
            <a:gs pos="100000">
              <a:srgbClr val="E643D2"/>
            </a:gs>
          </a:gsLst>
        </a:gradFill>
      </dgm:spPr>
      <dgm:t>
        <a:bodyPr/>
        <a:lstStyle/>
        <a:p>
          <a:r>
            <a:rPr lang="en-US" b="1" dirty="0">
              <a:solidFill>
                <a:srgbClr val="FFFFFF"/>
              </a:solidFill>
            </a:rPr>
            <a:t>Butterflies</a:t>
          </a:r>
        </a:p>
        <a:p>
          <a:r>
            <a:rPr lang="en-US" b="1" dirty="0">
              <a:solidFill>
                <a:srgbClr val="FFFFFF"/>
              </a:solidFill>
            </a:rPr>
            <a:t>(juveniles eat leaves, adults drink floral nectar)</a:t>
          </a:r>
        </a:p>
      </dgm:t>
    </dgm:pt>
    <dgm:pt modelId="{EADB8C13-0069-5643-B2AF-64BA702EDBAD}" type="parTrans" cxnId="{888F3C76-6327-F244-ABFA-67ADC0D38B8E}">
      <dgm:prSet/>
      <dgm:spPr/>
      <dgm:t>
        <a:bodyPr/>
        <a:lstStyle/>
        <a:p>
          <a:endParaRPr lang="en-US"/>
        </a:p>
      </dgm:t>
    </dgm:pt>
    <dgm:pt modelId="{40B3E55C-14F2-0C40-829F-75ECDBDD76E9}" type="sibTrans" cxnId="{888F3C76-6327-F244-ABFA-67ADC0D38B8E}">
      <dgm:prSet/>
      <dgm:spPr/>
      <dgm:t>
        <a:bodyPr/>
        <a:lstStyle/>
        <a:p>
          <a:endParaRPr lang="en-US"/>
        </a:p>
      </dgm:t>
    </dgm:pt>
    <dgm:pt modelId="{F0E206E6-623F-ED46-89E2-F746FE98ACA7}">
      <dgm:prSet/>
      <dgm:spPr>
        <a:gradFill rotWithShape="0">
          <a:gsLst>
            <a:gs pos="0">
              <a:srgbClr val="0514A6"/>
            </a:gs>
            <a:gs pos="55000">
              <a:srgbClr val="0418DA"/>
            </a:gs>
            <a:gs pos="100000">
              <a:srgbClr val="3753FE"/>
            </a:gs>
          </a:gsLst>
        </a:gradFill>
      </dgm:spPr>
      <dgm:t>
        <a:bodyPr/>
        <a:lstStyle/>
        <a:p>
          <a:r>
            <a:rPr lang="en-US" b="1" dirty="0">
              <a:solidFill>
                <a:srgbClr val="FFFFFF"/>
              </a:solidFill>
            </a:rPr>
            <a:t> Wetland plants: sedges, rushes, cattails (producers)</a:t>
          </a:r>
        </a:p>
      </dgm:t>
    </dgm:pt>
    <dgm:pt modelId="{5079CCD2-64A7-F14B-A26B-DB6001D313C1}" type="parTrans" cxnId="{062C5CA2-BD72-F34D-8199-2A7B05E19C46}">
      <dgm:prSet/>
      <dgm:spPr/>
      <dgm:t>
        <a:bodyPr/>
        <a:lstStyle/>
        <a:p>
          <a:endParaRPr lang="en-US"/>
        </a:p>
      </dgm:t>
    </dgm:pt>
    <dgm:pt modelId="{AE80C40D-F975-934F-BFFA-9A57CF6EF7FB}" type="sibTrans" cxnId="{062C5CA2-BD72-F34D-8199-2A7B05E19C46}">
      <dgm:prSet/>
      <dgm:spPr/>
      <dgm:t>
        <a:bodyPr/>
        <a:lstStyle/>
        <a:p>
          <a:endParaRPr lang="en-US"/>
        </a:p>
      </dgm:t>
    </dgm:pt>
    <dgm:pt modelId="{EDD163E6-D7D3-584A-BCBE-C31F27992103}" type="pres">
      <dgm:prSet presAssocID="{729904F7-B6F2-AE4F-9FCC-BA0F47D99766}" presName="diagram" presStyleCnt="0">
        <dgm:presLayoutVars>
          <dgm:dir/>
          <dgm:resizeHandles val="exact"/>
        </dgm:presLayoutVars>
      </dgm:prSet>
      <dgm:spPr/>
    </dgm:pt>
    <dgm:pt modelId="{C0752E16-0E13-0442-90BF-850590123438}" type="pres">
      <dgm:prSet presAssocID="{A6231B6B-DC57-DF4E-BF63-E1FE54A1B8F1}" presName="node" presStyleLbl="node1" presStyleIdx="0" presStyleCnt="8">
        <dgm:presLayoutVars>
          <dgm:bulletEnabled val="1"/>
        </dgm:presLayoutVars>
      </dgm:prSet>
      <dgm:spPr/>
    </dgm:pt>
    <dgm:pt modelId="{196F14B9-1F5D-4A44-AF09-930A7FD71863}" type="pres">
      <dgm:prSet presAssocID="{18B5F433-1EDB-1949-A09F-81B004AFFDB6}" presName="sibTrans" presStyleCnt="0"/>
      <dgm:spPr/>
    </dgm:pt>
    <dgm:pt modelId="{E5B70F0A-1178-1546-BD89-ED569C34BE2A}" type="pres">
      <dgm:prSet presAssocID="{929491D3-9BA3-E045-991A-5057A7695C23}" presName="node" presStyleLbl="node1" presStyleIdx="1" presStyleCnt="8">
        <dgm:presLayoutVars>
          <dgm:bulletEnabled val="1"/>
        </dgm:presLayoutVars>
      </dgm:prSet>
      <dgm:spPr/>
    </dgm:pt>
    <dgm:pt modelId="{1663AC03-8ED4-2D47-B77F-323D95936FA9}" type="pres">
      <dgm:prSet presAssocID="{CD75F3E4-4AD4-3A4E-B7C3-F97B2BC7232E}" presName="sibTrans" presStyleCnt="0"/>
      <dgm:spPr/>
    </dgm:pt>
    <dgm:pt modelId="{6098EF8E-0AAD-F64F-9402-ACCF4E1438BA}" type="pres">
      <dgm:prSet presAssocID="{15F930D6-2332-3248-8624-8DC8C19744FF}" presName="node" presStyleLbl="node1" presStyleIdx="2" presStyleCnt="8">
        <dgm:presLayoutVars>
          <dgm:bulletEnabled val="1"/>
        </dgm:presLayoutVars>
      </dgm:prSet>
      <dgm:spPr/>
    </dgm:pt>
    <dgm:pt modelId="{CB1C3122-0D80-514F-890A-2F6B03A3C9F1}" type="pres">
      <dgm:prSet presAssocID="{93CEF86F-2DB2-CD40-B1CB-2FB2AE306B31}" presName="sibTrans" presStyleCnt="0"/>
      <dgm:spPr/>
    </dgm:pt>
    <dgm:pt modelId="{08A287F8-4049-CB4A-B3F1-1EF44DA47034}" type="pres">
      <dgm:prSet presAssocID="{981FF513-FD10-5F47-BF8F-CC2246CB9212}" presName="node" presStyleLbl="node1" presStyleIdx="3" presStyleCnt="8">
        <dgm:presLayoutVars>
          <dgm:bulletEnabled val="1"/>
        </dgm:presLayoutVars>
      </dgm:prSet>
      <dgm:spPr/>
    </dgm:pt>
    <dgm:pt modelId="{C5DB2FC6-B62D-684E-9676-FEABD731D00E}" type="pres">
      <dgm:prSet presAssocID="{DDE08A48-D7FF-FA47-A77C-37004D50EB8F}" presName="sibTrans" presStyleCnt="0"/>
      <dgm:spPr/>
    </dgm:pt>
    <dgm:pt modelId="{B1ABF8F5-908F-A549-81D7-601E360ECCA5}" type="pres">
      <dgm:prSet presAssocID="{AD16DC7E-0E68-7942-A900-872224364AAC}" presName="node" presStyleLbl="node1" presStyleIdx="4" presStyleCnt="8">
        <dgm:presLayoutVars>
          <dgm:bulletEnabled val="1"/>
        </dgm:presLayoutVars>
      </dgm:prSet>
      <dgm:spPr/>
    </dgm:pt>
    <dgm:pt modelId="{F8D3DF10-597D-6C44-8259-5E53A2F5C063}" type="pres">
      <dgm:prSet presAssocID="{EDEF703A-F818-704F-A6F6-943AAA693BB3}" presName="sibTrans" presStyleCnt="0"/>
      <dgm:spPr/>
    </dgm:pt>
    <dgm:pt modelId="{6F1D955D-464D-7449-8C20-935E1E0DC171}" type="pres">
      <dgm:prSet presAssocID="{9C6A69D6-C3BF-704B-8DE4-623DAD452A0D}" presName="node" presStyleLbl="node1" presStyleIdx="5" presStyleCnt="8">
        <dgm:presLayoutVars>
          <dgm:bulletEnabled val="1"/>
        </dgm:presLayoutVars>
      </dgm:prSet>
      <dgm:spPr/>
    </dgm:pt>
    <dgm:pt modelId="{F92EE836-A4F8-1C49-89AE-064A2316C8ED}" type="pres">
      <dgm:prSet presAssocID="{40B3E55C-14F2-0C40-829F-75ECDBDD76E9}" presName="sibTrans" presStyleCnt="0"/>
      <dgm:spPr/>
    </dgm:pt>
    <dgm:pt modelId="{7F982687-E782-0F44-AFE8-2F2DD33CBCFF}" type="pres">
      <dgm:prSet presAssocID="{75836B54-5BC8-A948-9811-B24FA1D9801B}" presName="node" presStyleLbl="node1" presStyleIdx="6" presStyleCnt="8">
        <dgm:presLayoutVars>
          <dgm:bulletEnabled val="1"/>
        </dgm:presLayoutVars>
      </dgm:prSet>
      <dgm:spPr/>
    </dgm:pt>
    <dgm:pt modelId="{28D040A0-0D23-E146-87C2-86F6B044BD9A}" type="pres">
      <dgm:prSet presAssocID="{4FC8BECE-F781-5F4B-95CA-220E953EA6C4}" presName="sibTrans" presStyleCnt="0"/>
      <dgm:spPr/>
    </dgm:pt>
    <dgm:pt modelId="{C1562610-BA91-364B-99B4-129C95E5B271}" type="pres">
      <dgm:prSet presAssocID="{F0E206E6-623F-ED46-89E2-F746FE98ACA7}" presName="node" presStyleLbl="node1" presStyleIdx="7" presStyleCnt="8">
        <dgm:presLayoutVars>
          <dgm:bulletEnabled val="1"/>
        </dgm:presLayoutVars>
      </dgm:prSet>
      <dgm:spPr/>
    </dgm:pt>
  </dgm:ptLst>
  <dgm:cxnLst>
    <dgm:cxn modelId="{1C223F00-F70A-A54C-B936-A07B72CAA914}" type="presOf" srcId="{F0E206E6-623F-ED46-89E2-F746FE98ACA7}" destId="{C1562610-BA91-364B-99B4-129C95E5B271}" srcOrd="0" destOrd="0" presId="urn:microsoft.com/office/officeart/2005/8/layout/default"/>
    <dgm:cxn modelId="{00DA9D1C-8EA7-BD48-A7C3-5A04FF3F1041}" type="presOf" srcId="{729904F7-B6F2-AE4F-9FCC-BA0F47D99766}" destId="{EDD163E6-D7D3-584A-BCBE-C31F27992103}" srcOrd="0" destOrd="0" presId="urn:microsoft.com/office/officeart/2005/8/layout/default"/>
    <dgm:cxn modelId="{D3283736-0CAB-644B-9C08-382AFB3D1C63}" type="presOf" srcId="{929491D3-9BA3-E045-991A-5057A7695C23}" destId="{E5B70F0A-1178-1546-BD89-ED569C34BE2A}" srcOrd="0" destOrd="0" presId="urn:microsoft.com/office/officeart/2005/8/layout/default"/>
    <dgm:cxn modelId="{71C22C3F-302A-BC41-A2D2-79A07674775B}" type="presOf" srcId="{A6231B6B-DC57-DF4E-BF63-E1FE54A1B8F1}" destId="{C0752E16-0E13-0442-90BF-850590123438}" srcOrd="0" destOrd="0" presId="urn:microsoft.com/office/officeart/2005/8/layout/default"/>
    <dgm:cxn modelId="{601D0E60-CC65-C741-A6D4-4588FA71316E}" srcId="{729904F7-B6F2-AE4F-9FCC-BA0F47D99766}" destId="{75836B54-5BC8-A948-9811-B24FA1D9801B}" srcOrd="6" destOrd="0" parTransId="{0BF670A3-9901-624A-B0BD-9B25ABCEABDF}" sibTransId="{4FC8BECE-F781-5F4B-95CA-220E953EA6C4}"/>
    <dgm:cxn modelId="{F0C5794F-34A2-5146-A067-EA918ACB0674}" type="presOf" srcId="{981FF513-FD10-5F47-BF8F-CC2246CB9212}" destId="{08A287F8-4049-CB4A-B3F1-1EF44DA47034}" srcOrd="0" destOrd="0" presId="urn:microsoft.com/office/officeart/2005/8/layout/default"/>
    <dgm:cxn modelId="{888F3C76-6327-F244-ABFA-67ADC0D38B8E}" srcId="{729904F7-B6F2-AE4F-9FCC-BA0F47D99766}" destId="{9C6A69D6-C3BF-704B-8DE4-623DAD452A0D}" srcOrd="5" destOrd="0" parTransId="{EADB8C13-0069-5643-B2AF-64BA702EDBAD}" sibTransId="{40B3E55C-14F2-0C40-829F-75ECDBDD76E9}"/>
    <dgm:cxn modelId="{ACF1EF57-1342-A844-883F-4B5E1C106B36}" srcId="{729904F7-B6F2-AE4F-9FCC-BA0F47D99766}" destId="{A6231B6B-DC57-DF4E-BF63-E1FE54A1B8F1}" srcOrd="0" destOrd="0" parTransId="{F9F42EF0-B15B-BD48-A1AD-8DD15B57C921}" sibTransId="{18B5F433-1EDB-1949-A09F-81B004AFFDB6}"/>
    <dgm:cxn modelId="{A4F27282-C4FA-494C-A98A-32CC112CB11A}" type="presOf" srcId="{9C6A69D6-C3BF-704B-8DE4-623DAD452A0D}" destId="{6F1D955D-464D-7449-8C20-935E1E0DC171}" srcOrd="0" destOrd="0" presId="urn:microsoft.com/office/officeart/2005/8/layout/default"/>
    <dgm:cxn modelId="{185C849D-79C0-594A-8F83-5BE5DAC6480E}" type="presOf" srcId="{15F930D6-2332-3248-8624-8DC8C19744FF}" destId="{6098EF8E-0AAD-F64F-9402-ACCF4E1438BA}" srcOrd="0" destOrd="0" presId="urn:microsoft.com/office/officeart/2005/8/layout/default"/>
    <dgm:cxn modelId="{DC9C0A9F-7418-DD48-82ED-9FC6D77278F0}" type="presOf" srcId="{75836B54-5BC8-A948-9811-B24FA1D9801B}" destId="{7F982687-E782-0F44-AFE8-2F2DD33CBCFF}" srcOrd="0" destOrd="0" presId="urn:microsoft.com/office/officeart/2005/8/layout/default"/>
    <dgm:cxn modelId="{062C5CA2-BD72-F34D-8199-2A7B05E19C46}" srcId="{729904F7-B6F2-AE4F-9FCC-BA0F47D99766}" destId="{F0E206E6-623F-ED46-89E2-F746FE98ACA7}" srcOrd="7" destOrd="0" parTransId="{5079CCD2-64A7-F14B-A26B-DB6001D313C1}" sibTransId="{AE80C40D-F975-934F-BFFA-9A57CF6EF7FB}"/>
    <dgm:cxn modelId="{B83D1BAA-0245-B048-89F9-9478C1062226}" srcId="{729904F7-B6F2-AE4F-9FCC-BA0F47D99766}" destId="{AD16DC7E-0E68-7942-A900-872224364AAC}" srcOrd="4" destOrd="0" parTransId="{7D8C8ECA-69D0-B049-B95F-7D552CDE6FCE}" sibTransId="{EDEF703A-F818-704F-A6F6-943AAA693BB3}"/>
    <dgm:cxn modelId="{DF2CDAB7-A651-7B40-92D9-617C67D54AE1}" type="presOf" srcId="{AD16DC7E-0E68-7942-A900-872224364AAC}" destId="{B1ABF8F5-908F-A549-81D7-601E360ECCA5}" srcOrd="0" destOrd="0" presId="urn:microsoft.com/office/officeart/2005/8/layout/default"/>
    <dgm:cxn modelId="{F00260DB-2E30-204C-8E59-A49205FF22D3}" srcId="{729904F7-B6F2-AE4F-9FCC-BA0F47D99766}" destId="{929491D3-9BA3-E045-991A-5057A7695C23}" srcOrd="1" destOrd="0" parTransId="{E401B756-D31A-B44E-9AAC-CFBC34520752}" sibTransId="{CD75F3E4-4AD4-3A4E-B7C3-F97B2BC7232E}"/>
    <dgm:cxn modelId="{BB6B9DEB-C09E-8347-8D9E-39F2F977B9BE}" srcId="{729904F7-B6F2-AE4F-9FCC-BA0F47D99766}" destId="{15F930D6-2332-3248-8624-8DC8C19744FF}" srcOrd="2" destOrd="0" parTransId="{12E3CD45-05EB-E84A-AE79-52E76ED84953}" sibTransId="{93CEF86F-2DB2-CD40-B1CB-2FB2AE306B31}"/>
    <dgm:cxn modelId="{D58013EC-44E7-AE40-8D43-22F354A26A66}" srcId="{729904F7-B6F2-AE4F-9FCC-BA0F47D99766}" destId="{981FF513-FD10-5F47-BF8F-CC2246CB9212}" srcOrd="3" destOrd="0" parTransId="{C90F9584-E6C8-3342-AB1C-B6B1FD08887B}" sibTransId="{DDE08A48-D7FF-FA47-A77C-37004D50EB8F}"/>
    <dgm:cxn modelId="{276A1AC3-B9C0-5140-AFA6-935E74039EF9}" type="presParOf" srcId="{EDD163E6-D7D3-584A-BCBE-C31F27992103}" destId="{C0752E16-0E13-0442-90BF-850590123438}" srcOrd="0" destOrd="0" presId="urn:microsoft.com/office/officeart/2005/8/layout/default"/>
    <dgm:cxn modelId="{58B5B269-F75E-5646-9E47-DAC688AA5F60}" type="presParOf" srcId="{EDD163E6-D7D3-584A-BCBE-C31F27992103}" destId="{196F14B9-1F5D-4A44-AF09-930A7FD71863}" srcOrd="1" destOrd="0" presId="urn:microsoft.com/office/officeart/2005/8/layout/default"/>
    <dgm:cxn modelId="{E8CEB6E7-282B-1442-9751-EDC63A6FAA4F}" type="presParOf" srcId="{EDD163E6-D7D3-584A-BCBE-C31F27992103}" destId="{E5B70F0A-1178-1546-BD89-ED569C34BE2A}" srcOrd="2" destOrd="0" presId="urn:microsoft.com/office/officeart/2005/8/layout/default"/>
    <dgm:cxn modelId="{32648C08-3925-E843-989A-0FEEA0541479}" type="presParOf" srcId="{EDD163E6-D7D3-584A-BCBE-C31F27992103}" destId="{1663AC03-8ED4-2D47-B77F-323D95936FA9}" srcOrd="3" destOrd="0" presId="urn:microsoft.com/office/officeart/2005/8/layout/default"/>
    <dgm:cxn modelId="{46A6D3BD-5E41-AB4A-B1EA-7C4EE704C1AD}" type="presParOf" srcId="{EDD163E6-D7D3-584A-BCBE-C31F27992103}" destId="{6098EF8E-0AAD-F64F-9402-ACCF4E1438BA}" srcOrd="4" destOrd="0" presId="urn:microsoft.com/office/officeart/2005/8/layout/default"/>
    <dgm:cxn modelId="{79A4A1CC-C3F3-AF43-B75F-D77362999DF0}" type="presParOf" srcId="{EDD163E6-D7D3-584A-BCBE-C31F27992103}" destId="{CB1C3122-0D80-514F-890A-2F6B03A3C9F1}" srcOrd="5" destOrd="0" presId="urn:microsoft.com/office/officeart/2005/8/layout/default"/>
    <dgm:cxn modelId="{6145D91A-64EA-4B4D-939B-04C4DFA07094}" type="presParOf" srcId="{EDD163E6-D7D3-584A-BCBE-C31F27992103}" destId="{08A287F8-4049-CB4A-B3F1-1EF44DA47034}" srcOrd="6" destOrd="0" presId="urn:microsoft.com/office/officeart/2005/8/layout/default"/>
    <dgm:cxn modelId="{3455DE2E-8738-A144-8B1C-6BD1EF3002EC}" type="presParOf" srcId="{EDD163E6-D7D3-584A-BCBE-C31F27992103}" destId="{C5DB2FC6-B62D-684E-9676-FEABD731D00E}" srcOrd="7" destOrd="0" presId="urn:microsoft.com/office/officeart/2005/8/layout/default"/>
    <dgm:cxn modelId="{2EEAC9E3-6E27-1C40-8AC1-CC15F0EC7FAB}" type="presParOf" srcId="{EDD163E6-D7D3-584A-BCBE-C31F27992103}" destId="{B1ABF8F5-908F-A549-81D7-601E360ECCA5}" srcOrd="8" destOrd="0" presId="urn:microsoft.com/office/officeart/2005/8/layout/default"/>
    <dgm:cxn modelId="{7AE71D95-035F-084B-97AD-7A490581BC14}" type="presParOf" srcId="{EDD163E6-D7D3-584A-BCBE-C31F27992103}" destId="{F8D3DF10-597D-6C44-8259-5E53A2F5C063}" srcOrd="9" destOrd="0" presId="urn:microsoft.com/office/officeart/2005/8/layout/default"/>
    <dgm:cxn modelId="{2762B17B-90CC-594C-81F4-B46C423910F4}" type="presParOf" srcId="{EDD163E6-D7D3-584A-BCBE-C31F27992103}" destId="{6F1D955D-464D-7449-8C20-935E1E0DC171}" srcOrd="10" destOrd="0" presId="urn:microsoft.com/office/officeart/2005/8/layout/default"/>
    <dgm:cxn modelId="{6F567F2E-0B2B-9340-A76A-439C6985DB44}" type="presParOf" srcId="{EDD163E6-D7D3-584A-BCBE-C31F27992103}" destId="{F92EE836-A4F8-1C49-89AE-064A2316C8ED}" srcOrd="11" destOrd="0" presId="urn:microsoft.com/office/officeart/2005/8/layout/default"/>
    <dgm:cxn modelId="{D255118C-E396-064C-B6B6-8B425213A49F}" type="presParOf" srcId="{EDD163E6-D7D3-584A-BCBE-C31F27992103}" destId="{7F982687-E782-0F44-AFE8-2F2DD33CBCFF}" srcOrd="12" destOrd="0" presId="urn:microsoft.com/office/officeart/2005/8/layout/default"/>
    <dgm:cxn modelId="{20E4FDD7-BC28-A948-A3E2-59388773DD76}" type="presParOf" srcId="{EDD163E6-D7D3-584A-BCBE-C31F27992103}" destId="{28D040A0-0D23-E146-87C2-86F6B044BD9A}" srcOrd="13" destOrd="0" presId="urn:microsoft.com/office/officeart/2005/8/layout/default"/>
    <dgm:cxn modelId="{1D53EB34-3EEC-C645-81A3-C90B451CA7B6}" type="presParOf" srcId="{EDD163E6-D7D3-584A-BCBE-C31F27992103}" destId="{C1562610-BA91-364B-99B4-129C95E5B271}" srcOrd="1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752E16-0E13-0442-90BF-850590123438}">
      <dsp:nvSpPr>
        <dsp:cNvPr id="0" name=""/>
        <dsp:cNvSpPr/>
      </dsp:nvSpPr>
      <dsp:spPr>
        <a:xfrm>
          <a:off x="179225" y="559"/>
          <a:ext cx="1774566" cy="1064740"/>
        </a:xfrm>
        <a:prstGeom prst="rect">
          <a:avLst/>
        </a:prstGeom>
        <a:solidFill>
          <a:schemeClr val="accent4">
            <a:shade val="80000"/>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dirty="0">
              <a:solidFill>
                <a:srgbClr val="FFFFFF"/>
              </a:solidFill>
            </a:rPr>
            <a:t>Woody Tree Species: willows, cottonwoods</a:t>
          </a:r>
        </a:p>
        <a:p>
          <a:pPr marL="0" lvl="0" indent="0" algn="ctr" defTabSz="666750">
            <a:lnSpc>
              <a:spcPct val="90000"/>
            </a:lnSpc>
            <a:spcBef>
              <a:spcPct val="0"/>
            </a:spcBef>
            <a:spcAft>
              <a:spcPct val="35000"/>
            </a:spcAft>
            <a:buNone/>
          </a:pPr>
          <a:r>
            <a:rPr lang="en-US" sz="1500" b="1" kern="1200" dirty="0">
              <a:solidFill>
                <a:srgbClr val="FFFFFF"/>
              </a:solidFill>
            </a:rPr>
            <a:t>(producers)</a:t>
          </a:r>
        </a:p>
      </dsp:txBody>
      <dsp:txXfrm>
        <a:off x="179225" y="559"/>
        <a:ext cx="1774566" cy="1064740"/>
      </dsp:txXfrm>
    </dsp:sp>
    <dsp:sp modelId="{E5B70F0A-1178-1546-BD89-ED569C34BE2A}">
      <dsp:nvSpPr>
        <dsp:cNvPr id="0" name=""/>
        <dsp:cNvSpPr/>
      </dsp:nvSpPr>
      <dsp:spPr>
        <a:xfrm>
          <a:off x="2131249" y="559"/>
          <a:ext cx="1774566" cy="1064740"/>
        </a:xfrm>
        <a:prstGeom prst="rect">
          <a:avLst/>
        </a:prstGeom>
        <a:gradFill rotWithShape="0">
          <a:gsLst>
            <a:gs pos="0">
              <a:schemeClr val="accent2">
                <a:lumMod val="50000"/>
              </a:schemeClr>
            </a:gs>
            <a:gs pos="55000">
              <a:schemeClr val="accent2">
                <a:lumMod val="75000"/>
              </a:schemeClr>
            </a:gs>
            <a:gs pos="100000">
              <a:schemeClr val="accent2">
                <a:lumMod val="75000"/>
              </a:schemeClr>
            </a:gs>
          </a:gsLst>
        </a:gradFill>
        <a:ln>
          <a:noFill/>
        </a:ln>
        <a:effectLst>
          <a:outerShdw blurRad="38100" dist="300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dirty="0">
              <a:solidFill>
                <a:srgbClr val="FFFFFF"/>
              </a:solidFill>
            </a:rPr>
            <a:t>Amphibians: frogs, toads</a:t>
          </a:r>
        </a:p>
        <a:p>
          <a:pPr marL="0" lvl="0" indent="0" algn="ctr" defTabSz="666750">
            <a:lnSpc>
              <a:spcPct val="90000"/>
            </a:lnSpc>
            <a:spcBef>
              <a:spcPct val="0"/>
            </a:spcBef>
            <a:spcAft>
              <a:spcPct val="35000"/>
            </a:spcAft>
            <a:buNone/>
          </a:pPr>
          <a:r>
            <a:rPr lang="en-US" sz="1500" b="1" kern="1200" dirty="0">
              <a:solidFill>
                <a:srgbClr val="FFFFFF"/>
              </a:solidFill>
            </a:rPr>
            <a:t>(juveniles eat algae</a:t>
          </a:r>
        </a:p>
        <a:p>
          <a:pPr marL="0" lvl="0" indent="0" algn="ctr" defTabSz="666750">
            <a:lnSpc>
              <a:spcPct val="90000"/>
            </a:lnSpc>
            <a:spcBef>
              <a:spcPct val="0"/>
            </a:spcBef>
            <a:spcAft>
              <a:spcPct val="35000"/>
            </a:spcAft>
            <a:buNone/>
          </a:pPr>
          <a:r>
            <a:rPr lang="en-US" sz="1500" b="1" kern="1200" dirty="0">
              <a:solidFill>
                <a:srgbClr val="FFFFFF"/>
              </a:solidFill>
            </a:rPr>
            <a:t>adults eat insects)</a:t>
          </a:r>
        </a:p>
      </dsp:txBody>
      <dsp:txXfrm>
        <a:off x="2131249" y="559"/>
        <a:ext cx="1774566" cy="1064740"/>
      </dsp:txXfrm>
    </dsp:sp>
    <dsp:sp modelId="{6098EF8E-0AAD-F64F-9402-ACCF4E1438BA}">
      <dsp:nvSpPr>
        <dsp:cNvPr id="0" name=""/>
        <dsp:cNvSpPr/>
      </dsp:nvSpPr>
      <dsp:spPr>
        <a:xfrm>
          <a:off x="4083272" y="559"/>
          <a:ext cx="1774566" cy="1064740"/>
        </a:xfrm>
        <a:prstGeom prst="rect">
          <a:avLst/>
        </a:prstGeom>
        <a:gradFill rotWithShape="0">
          <a:gsLst>
            <a:gs pos="0">
              <a:schemeClr val="accent6">
                <a:lumMod val="50000"/>
              </a:schemeClr>
            </a:gs>
            <a:gs pos="55000">
              <a:schemeClr val="accent6">
                <a:lumMod val="75000"/>
              </a:schemeClr>
            </a:gs>
            <a:gs pos="100000">
              <a:schemeClr val="accent6">
                <a:lumMod val="60000"/>
                <a:lumOff val="40000"/>
              </a:schemeClr>
            </a:gs>
          </a:gsLst>
        </a:gradFill>
        <a:ln>
          <a:noFill/>
        </a:ln>
        <a:effectLst>
          <a:outerShdw blurRad="38100" dist="300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dirty="0">
              <a:solidFill>
                <a:srgbClr val="FFFFFF"/>
              </a:solidFill>
            </a:rPr>
            <a:t>Mule Deer</a:t>
          </a:r>
        </a:p>
        <a:p>
          <a:pPr marL="0" lvl="0" indent="0" algn="ctr" defTabSz="666750">
            <a:lnSpc>
              <a:spcPct val="90000"/>
            </a:lnSpc>
            <a:spcBef>
              <a:spcPct val="0"/>
            </a:spcBef>
            <a:spcAft>
              <a:spcPct val="35000"/>
            </a:spcAft>
            <a:buNone/>
          </a:pPr>
          <a:r>
            <a:rPr lang="en-US" sz="1500" b="1" kern="1200" dirty="0">
              <a:solidFill>
                <a:srgbClr val="FFFFFF"/>
              </a:solidFill>
            </a:rPr>
            <a:t>(woody browser)</a:t>
          </a:r>
        </a:p>
      </dsp:txBody>
      <dsp:txXfrm>
        <a:off x="4083272" y="559"/>
        <a:ext cx="1774566" cy="1064740"/>
      </dsp:txXfrm>
    </dsp:sp>
    <dsp:sp modelId="{08A287F8-4049-CB4A-B3F1-1EF44DA47034}">
      <dsp:nvSpPr>
        <dsp:cNvPr id="0" name=""/>
        <dsp:cNvSpPr/>
      </dsp:nvSpPr>
      <dsp:spPr>
        <a:xfrm>
          <a:off x="179225" y="1242755"/>
          <a:ext cx="1774566" cy="1064740"/>
        </a:xfrm>
        <a:prstGeom prst="rect">
          <a:avLst/>
        </a:prstGeom>
        <a:gradFill rotWithShape="0">
          <a:gsLst>
            <a:gs pos="0">
              <a:schemeClr val="accent3">
                <a:lumMod val="50000"/>
              </a:schemeClr>
            </a:gs>
            <a:gs pos="55000">
              <a:schemeClr val="accent3">
                <a:lumMod val="75000"/>
              </a:schemeClr>
            </a:gs>
            <a:gs pos="100000">
              <a:schemeClr val="accent3">
                <a:lumMod val="60000"/>
                <a:lumOff val="40000"/>
              </a:schemeClr>
            </a:gs>
          </a:gsLst>
        </a:gradFill>
        <a:ln>
          <a:noFill/>
        </a:ln>
        <a:effectLst>
          <a:outerShdw blurRad="38100" dist="300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dirty="0">
              <a:solidFill>
                <a:srgbClr val="FFFFFF"/>
              </a:solidFill>
            </a:rPr>
            <a:t>Cougar</a:t>
          </a:r>
        </a:p>
        <a:p>
          <a:pPr marL="0" lvl="0" indent="0" algn="ctr" defTabSz="666750">
            <a:lnSpc>
              <a:spcPct val="90000"/>
            </a:lnSpc>
            <a:spcBef>
              <a:spcPct val="0"/>
            </a:spcBef>
            <a:spcAft>
              <a:spcPct val="35000"/>
            </a:spcAft>
            <a:buNone/>
          </a:pPr>
          <a:r>
            <a:rPr lang="en-US" sz="1500" b="1" kern="1200" dirty="0">
              <a:solidFill>
                <a:srgbClr val="FFFFFF"/>
              </a:solidFill>
            </a:rPr>
            <a:t>(predator)</a:t>
          </a:r>
        </a:p>
      </dsp:txBody>
      <dsp:txXfrm>
        <a:off x="179225" y="1242755"/>
        <a:ext cx="1774566" cy="1064740"/>
      </dsp:txXfrm>
    </dsp:sp>
    <dsp:sp modelId="{B1ABF8F5-908F-A549-81D7-601E360ECCA5}">
      <dsp:nvSpPr>
        <dsp:cNvPr id="0" name=""/>
        <dsp:cNvSpPr/>
      </dsp:nvSpPr>
      <dsp:spPr>
        <a:xfrm>
          <a:off x="2131249" y="1242755"/>
          <a:ext cx="1774566" cy="1064740"/>
        </a:xfrm>
        <a:prstGeom prst="rect">
          <a:avLst/>
        </a:prstGeom>
        <a:gradFill rotWithShape="0">
          <a:gsLst>
            <a:gs pos="0">
              <a:schemeClr val="accent1">
                <a:lumMod val="50000"/>
              </a:schemeClr>
            </a:gs>
            <a:gs pos="55000">
              <a:schemeClr val="accent1">
                <a:lumMod val="75000"/>
              </a:schemeClr>
            </a:gs>
            <a:gs pos="100000">
              <a:schemeClr val="accent1">
                <a:lumMod val="60000"/>
                <a:lumOff val="40000"/>
              </a:schemeClr>
            </a:gs>
          </a:gsLst>
        </a:gradFill>
        <a:ln>
          <a:noFill/>
        </a:ln>
        <a:effectLst>
          <a:outerShdw blurRad="38100" dist="300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dirty="0">
              <a:solidFill>
                <a:srgbClr val="FFFFFF"/>
              </a:solidFill>
            </a:rPr>
            <a:t>Beaver</a:t>
          </a:r>
        </a:p>
        <a:p>
          <a:pPr marL="0" lvl="0" indent="0" algn="ctr" defTabSz="666750">
            <a:lnSpc>
              <a:spcPct val="90000"/>
            </a:lnSpc>
            <a:spcBef>
              <a:spcPct val="0"/>
            </a:spcBef>
            <a:spcAft>
              <a:spcPct val="35000"/>
            </a:spcAft>
            <a:buNone/>
          </a:pPr>
          <a:r>
            <a:rPr lang="en-US" sz="1500" b="1" kern="1200" dirty="0">
              <a:solidFill>
                <a:srgbClr val="FFFFFF"/>
              </a:solidFill>
            </a:rPr>
            <a:t>(browser, preference for willows)</a:t>
          </a:r>
        </a:p>
      </dsp:txBody>
      <dsp:txXfrm>
        <a:off x="2131249" y="1242755"/>
        <a:ext cx="1774566" cy="1064740"/>
      </dsp:txXfrm>
    </dsp:sp>
    <dsp:sp modelId="{6F1D955D-464D-7449-8C20-935E1E0DC171}">
      <dsp:nvSpPr>
        <dsp:cNvPr id="0" name=""/>
        <dsp:cNvSpPr/>
      </dsp:nvSpPr>
      <dsp:spPr>
        <a:xfrm>
          <a:off x="4083272" y="1242755"/>
          <a:ext cx="1774566" cy="1064740"/>
        </a:xfrm>
        <a:prstGeom prst="rect">
          <a:avLst/>
        </a:prstGeom>
        <a:gradFill rotWithShape="0">
          <a:gsLst>
            <a:gs pos="0">
              <a:srgbClr val="802574"/>
            </a:gs>
            <a:gs pos="55000">
              <a:srgbClr val="AC329C"/>
            </a:gs>
            <a:gs pos="100000">
              <a:srgbClr val="E643D2"/>
            </a:gs>
          </a:gsLst>
        </a:gradFill>
        <a:ln>
          <a:noFill/>
        </a:ln>
        <a:effectLst>
          <a:outerShdw blurRad="38100" dist="300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dirty="0">
              <a:solidFill>
                <a:srgbClr val="FFFFFF"/>
              </a:solidFill>
            </a:rPr>
            <a:t>Butterflies</a:t>
          </a:r>
        </a:p>
        <a:p>
          <a:pPr marL="0" lvl="0" indent="0" algn="ctr" defTabSz="666750">
            <a:lnSpc>
              <a:spcPct val="90000"/>
            </a:lnSpc>
            <a:spcBef>
              <a:spcPct val="0"/>
            </a:spcBef>
            <a:spcAft>
              <a:spcPct val="35000"/>
            </a:spcAft>
            <a:buNone/>
          </a:pPr>
          <a:r>
            <a:rPr lang="en-US" sz="1500" b="1" kern="1200" dirty="0">
              <a:solidFill>
                <a:srgbClr val="FFFFFF"/>
              </a:solidFill>
            </a:rPr>
            <a:t>(juveniles eat leaves, adults drink floral nectar)</a:t>
          </a:r>
        </a:p>
      </dsp:txBody>
      <dsp:txXfrm>
        <a:off x="4083272" y="1242755"/>
        <a:ext cx="1774566" cy="1064740"/>
      </dsp:txXfrm>
    </dsp:sp>
    <dsp:sp modelId="{7F982687-E782-0F44-AFE8-2F2DD33CBCFF}">
      <dsp:nvSpPr>
        <dsp:cNvPr id="0" name=""/>
        <dsp:cNvSpPr/>
      </dsp:nvSpPr>
      <dsp:spPr>
        <a:xfrm>
          <a:off x="1155237" y="2484952"/>
          <a:ext cx="1774566" cy="1064740"/>
        </a:xfrm>
        <a:prstGeom prst="rect">
          <a:avLst/>
        </a:prstGeom>
        <a:solidFill>
          <a:schemeClr val="accent4">
            <a:shade val="80000"/>
            <a:hueOff val="16705"/>
            <a:satOff val="-1149"/>
            <a:lumOff val="20844"/>
            <a:alphaOff val="0"/>
          </a:schemeClr>
        </a:solidFill>
        <a:ln>
          <a:noFill/>
        </a:ln>
        <a:effectLst>
          <a:outerShdw blurRad="38100" dist="300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dirty="0">
              <a:solidFill>
                <a:srgbClr val="FFFFFF"/>
              </a:solidFill>
            </a:rPr>
            <a:t>Wildflowers</a:t>
          </a:r>
        </a:p>
        <a:p>
          <a:pPr marL="0" lvl="0" indent="0" algn="ctr" defTabSz="666750">
            <a:lnSpc>
              <a:spcPct val="90000"/>
            </a:lnSpc>
            <a:spcBef>
              <a:spcPct val="0"/>
            </a:spcBef>
            <a:spcAft>
              <a:spcPct val="35000"/>
            </a:spcAft>
            <a:buNone/>
          </a:pPr>
          <a:r>
            <a:rPr lang="en-US" sz="1500" b="1" kern="1200" dirty="0">
              <a:solidFill>
                <a:srgbClr val="FFFFFF"/>
              </a:solidFill>
            </a:rPr>
            <a:t>(producer)</a:t>
          </a:r>
        </a:p>
      </dsp:txBody>
      <dsp:txXfrm>
        <a:off x="1155237" y="2484952"/>
        <a:ext cx="1774566" cy="1064740"/>
      </dsp:txXfrm>
    </dsp:sp>
    <dsp:sp modelId="{C1562610-BA91-364B-99B4-129C95E5B271}">
      <dsp:nvSpPr>
        <dsp:cNvPr id="0" name=""/>
        <dsp:cNvSpPr/>
      </dsp:nvSpPr>
      <dsp:spPr>
        <a:xfrm>
          <a:off x="3107260" y="2484952"/>
          <a:ext cx="1774566" cy="1064740"/>
        </a:xfrm>
        <a:prstGeom prst="rect">
          <a:avLst/>
        </a:prstGeom>
        <a:gradFill rotWithShape="0">
          <a:gsLst>
            <a:gs pos="0">
              <a:srgbClr val="0514A6"/>
            </a:gs>
            <a:gs pos="55000">
              <a:srgbClr val="0418DA"/>
            </a:gs>
            <a:gs pos="100000">
              <a:srgbClr val="3753FE"/>
            </a:gs>
          </a:gsLst>
        </a:gradFill>
        <a:ln>
          <a:noFill/>
        </a:ln>
        <a:effectLst>
          <a:outerShdw blurRad="38100" dist="300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dirty="0">
              <a:solidFill>
                <a:srgbClr val="FFFFFF"/>
              </a:solidFill>
            </a:rPr>
            <a:t> Wetland plants: sedges, rushes, cattails (producers)</a:t>
          </a:r>
        </a:p>
      </dsp:txBody>
      <dsp:txXfrm>
        <a:off x="3107260" y="2484952"/>
        <a:ext cx="1774566" cy="1064740"/>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357722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5296"/>
          </a:xfrm>
          <a:prstGeom prst="rect">
            <a:avLst/>
          </a:prstGeom>
        </p:spPr>
        <p:txBody>
          <a:bodyPr vert="horz" lIns="93278" tIns="46639" rIns="93278" bIns="46639" rtlCol="0"/>
          <a:lstStyle>
            <a:lvl1pPr algn="l">
              <a:defRPr sz="1300"/>
            </a:lvl1pPr>
          </a:lstStyle>
          <a:p>
            <a:endParaRPr lang="en-US"/>
          </a:p>
        </p:txBody>
      </p:sp>
      <p:sp>
        <p:nvSpPr>
          <p:cNvPr id="3" name="Date Placeholder 2"/>
          <p:cNvSpPr>
            <a:spLocks noGrp="1"/>
          </p:cNvSpPr>
          <p:nvPr>
            <p:ph type="dt" idx="1"/>
          </p:nvPr>
        </p:nvSpPr>
        <p:spPr>
          <a:xfrm>
            <a:off x="3976333" y="0"/>
            <a:ext cx="3041968" cy="465296"/>
          </a:xfrm>
          <a:prstGeom prst="rect">
            <a:avLst/>
          </a:prstGeom>
        </p:spPr>
        <p:txBody>
          <a:bodyPr vert="horz" lIns="93278" tIns="46639" rIns="93278" bIns="46639" rtlCol="0"/>
          <a:lstStyle>
            <a:lvl1pPr algn="r">
              <a:defRPr sz="1300"/>
            </a:lvl1pPr>
          </a:lstStyle>
          <a:p>
            <a:fld id="{91AF78C7-C496-3242-A5FF-BC1B232DDF90}" type="datetimeFigureOut">
              <a:rPr lang="en-US" smtClean="0"/>
              <a:t>12/20/2018</a:t>
            </a:fld>
            <a:endParaRPr lang="en-US"/>
          </a:p>
        </p:txBody>
      </p:sp>
      <p:sp>
        <p:nvSpPr>
          <p:cNvPr id="4" name="Slide Image Placeholder 3"/>
          <p:cNvSpPr>
            <a:spLocks noGrp="1" noRot="1" noChangeAspect="1"/>
          </p:cNvSpPr>
          <p:nvPr>
            <p:ph type="sldImg" idx="2"/>
          </p:nvPr>
        </p:nvSpPr>
        <p:spPr>
          <a:xfrm>
            <a:off x="409575" y="698500"/>
            <a:ext cx="6200775" cy="3489325"/>
          </a:xfrm>
          <a:prstGeom prst="rect">
            <a:avLst/>
          </a:prstGeom>
          <a:noFill/>
          <a:ln w="12700">
            <a:solidFill>
              <a:prstClr val="black"/>
            </a:solidFill>
          </a:ln>
        </p:spPr>
        <p:txBody>
          <a:bodyPr vert="horz" lIns="93278" tIns="46639" rIns="93278" bIns="46639" rtlCol="0" anchor="ctr"/>
          <a:lstStyle/>
          <a:p>
            <a:endParaRPr lang="en-US"/>
          </a:p>
        </p:txBody>
      </p:sp>
      <p:sp>
        <p:nvSpPr>
          <p:cNvPr id="5" name="Notes Placeholder 4"/>
          <p:cNvSpPr>
            <a:spLocks noGrp="1"/>
          </p:cNvSpPr>
          <p:nvPr>
            <p:ph type="body" sz="quarter" idx="3"/>
          </p:nvPr>
        </p:nvSpPr>
        <p:spPr>
          <a:xfrm>
            <a:off x="701993" y="4420315"/>
            <a:ext cx="5615940" cy="4187666"/>
          </a:xfrm>
          <a:prstGeom prst="rect">
            <a:avLst/>
          </a:prstGeom>
        </p:spPr>
        <p:txBody>
          <a:bodyPr vert="horz" lIns="93278" tIns="46639" rIns="93278" bIns="4663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39014"/>
            <a:ext cx="3041968" cy="465296"/>
          </a:xfrm>
          <a:prstGeom prst="rect">
            <a:avLst/>
          </a:prstGeom>
        </p:spPr>
        <p:txBody>
          <a:bodyPr vert="horz" lIns="93278" tIns="46639" rIns="93278" bIns="46639" rtlCol="0" anchor="b"/>
          <a:lstStyle>
            <a:lvl1pPr algn="l">
              <a:defRPr sz="1300"/>
            </a:lvl1pPr>
          </a:lstStyle>
          <a:p>
            <a:endParaRPr lang="en-US"/>
          </a:p>
        </p:txBody>
      </p:sp>
      <p:sp>
        <p:nvSpPr>
          <p:cNvPr id="7" name="Slide Number Placeholder 6"/>
          <p:cNvSpPr>
            <a:spLocks noGrp="1"/>
          </p:cNvSpPr>
          <p:nvPr>
            <p:ph type="sldNum" sz="quarter" idx="5"/>
          </p:nvPr>
        </p:nvSpPr>
        <p:spPr>
          <a:xfrm>
            <a:off x="3976333" y="8839014"/>
            <a:ext cx="3041968" cy="465296"/>
          </a:xfrm>
          <a:prstGeom prst="rect">
            <a:avLst/>
          </a:prstGeom>
        </p:spPr>
        <p:txBody>
          <a:bodyPr vert="horz" lIns="93278" tIns="46639" rIns="93278" bIns="46639" rtlCol="0" anchor="b"/>
          <a:lstStyle>
            <a:lvl1pPr algn="r">
              <a:defRPr sz="1300"/>
            </a:lvl1pPr>
          </a:lstStyle>
          <a:p>
            <a:fld id="{FF5D857C-D1C2-674D-A826-F41E3D28D052}" type="slidenum">
              <a:rPr lang="en-US" smtClean="0"/>
              <a:t>‹#›</a:t>
            </a:fld>
            <a:endParaRPr lang="en-US"/>
          </a:p>
        </p:txBody>
      </p:sp>
    </p:spTree>
    <p:extLst>
      <p:ext uri="{BB962C8B-B14F-4D97-AF65-F5344CB8AC3E}">
        <p14:creationId xmlns:p14="http://schemas.microsoft.com/office/powerpoint/2010/main" val="429391306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flickr.com/people/51986662@N05" TargetMode="External"/><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hyperlink" Target="https://creativecommons.org/licenses/by/2.0/deed.en" TargetMode="External"/><Relationship Id="rId5" Type="http://schemas.openxmlformats.org/officeDocument/2006/relationships/hyperlink" Target="https://en.wikipedia.org/wiki/en:Creative_Commons" TargetMode="External"/><Relationship Id="rId4" Type="http://schemas.openxmlformats.org/officeDocument/2006/relationships/hyperlink" Target="https://www.flickr.com/photos/usfwsmtnprairie/12396301355/"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 we are going to introduce ourselves, go over the course as well as a brief look at Canvas since it will be playing a large role in the course. By the end of lecture you will be able to…</a:t>
            </a:r>
          </a:p>
        </p:txBody>
      </p:sp>
      <p:sp>
        <p:nvSpPr>
          <p:cNvPr id="4" name="Slide Number Placeholder 3"/>
          <p:cNvSpPr>
            <a:spLocks noGrp="1"/>
          </p:cNvSpPr>
          <p:nvPr>
            <p:ph type="sldNum" sz="quarter" idx="10"/>
          </p:nvPr>
        </p:nvSpPr>
        <p:spPr/>
        <p:txBody>
          <a:bodyPr/>
          <a:lstStyle/>
          <a:p>
            <a:fld id="{FF5D857C-D1C2-674D-A826-F41E3D28D052}" type="slidenum">
              <a:rPr lang="en-US" smtClean="0"/>
              <a:t>1</a:t>
            </a:fld>
            <a:endParaRPr lang="en-US"/>
          </a:p>
        </p:txBody>
      </p:sp>
    </p:spTree>
    <p:extLst>
      <p:ext uri="{BB962C8B-B14F-4D97-AF65-F5344CB8AC3E}">
        <p14:creationId xmlns:p14="http://schemas.microsoft.com/office/powerpoint/2010/main" val="4996529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Ripple, W. J., &amp; </a:t>
            </a:r>
            <a:r>
              <a:rPr lang="en-US" sz="1200" kern="1200" dirty="0" err="1">
                <a:solidFill>
                  <a:schemeClr val="tx1"/>
                </a:solidFill>
                <a:effectLst/>
                <a:latin typeface="+mn-lt"/>
                <a:ea typeface="+mn-ea"/>
                <a:cs typeface="+mn-cs"/>
              </a:rPr>
              <a:t>Beschta</a:t>
            </a:r>
            <a:r>
              <a:rPr lang="en-US" sz="1200" kern="1200" dirty="0">
                <a:solidFill>
                  <a:schemeClr val="tx1"/>
                </a:solidFill>
                <a:effectLst/>
                <a:latin typeface="+mn-lt"/>
                <a:ea typeface="+mn-ea"/>
                <a:cs typeface="+mn-cs"/>
              </a:rPr>
              <a:t>, R. L. (2006). Linking a cougar decline, trophic cascade, and catastrophic regime shift in Zion National Park. </a:t>
            </a:r>
            <a:r>
              <a:rPr lang="en-US" sz="1200" i="1" kern="1200" dirty="0">
                <a:solidFill>
                  <a:schemeClr val="tx1"/>
                </a:solidFill>
                <a:effectLst/>
                <a:latin typeface="+mn-lt"/>
                <a:ea typeface="+mn-ea"/>
                <a:cs typeface="+mn-cs"/>
              </a:rPr>
              <a:t>Biological Conservation</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133</a:t>
            </a:r>
            <a:r>
              <a:rPr lang="en-US" sz="1200" kern="1200" dirty="0">
                <a:solidFill>
                  <a:schemeClr val="tx1"/>
                </a:solidFill>
                <a:effectLst/>
                <a:latin typeface="+mn-lt"/>
                <a:ea typeface="+mn-ea"/>
                <a:cs typeface="+mn-cs"/>
              </a:rPr>
              <a:t>(4), 397-408.</a:t>
            </a:r>
          </a:p>
          <a:p>
            <a:endParaRPr lang="en-US" dirty="0"/>
          </a:p>
        </p:txBody>
      </p:sp>
      <p:sp>
        <p:nvSpPr>
          <p:cNvPr id="4" name="Slide Number Placeholder 3"/>
          <p:cNvSpPr>
            <a:spLocks noGrp="1"/>
          </p:cNvSpPr>
          <p:nvPr>
            <p:ph type="sldNum" sz="quarter" idx="10"/>
          </p:nvPr>
        </p:nvSpPr>
        <p:spPr/>
        <p:txBody>
          <a:bodyPr/>
          <a:lstStyle/>
          <a:p>
            <a:fld id="{1B5A6795-E243-8742-A137-15D21D8C9EFA}" type="slidenum">
              <a:rPr lang="en-US" smtClean="0"/>
              <a:t>22</a:t>
            </a:fld>
            <a:endParaRPr lang="en-US"/>
          </a:p>
        </p:txBody>
      </p:sp>
    </p:spTree>
    <p:extLst>
      <p:ext uri="{BB962C8B-B14F-4D97-AF65-F5344CB8AC3E}">
        <p14:creationId xmlns:p14="http://schemas.microsoft.com/office/powerpoint/2010/main" val="15500478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err="1">
                <a:solidFill>
                  <a:schemeClr val="tx1"/>
                </a:solidFill>
                <a:effectLst/>
                <a:latin typeface="+mn-lt"/>
                <a:ea typeface="+mn-ea"/>
                <a:cs typeface="+mn-cs"/>
              </a:rPr>
              <a:t>Beschta</a:t>
            </a:r>
            <a:r>
              <a:rPr lang="en-US" sz="1200" kern="1200" dirty="0">
                <a:solidFill>
                  <a:schemeClr val="tx1"/>
                </a:solidFill>
                <a:effectLst/>
                <a:latin typeface="+mn-lt"/>
                <a:ea typeface="+mn-ea"/>
                <a:cs typeface="+mn-cs"/>
              </a:rPr>
              <a:t>, R. L., &amp; Ripple, W. J. (2009). Large predators and trophic cascades in terrestrial ecosystems of the western United States. </a:t>
            </a:r>
            <a:r>
              <a:rPr lang="en-US" sz="1200" i="1" kern="1200" dirty="0">
                <a:solidFill>
                  <a:schemeClr val="tx1"/>
                </a:solidFill>
                <a:effectLst/>
                <a:latin typeface="+mn-lt"/>
                <a:ea typeface="+mn-ea"/>
                <a:cs typeface="+mn-cs"/>
              </a:rPr>
              <a:t>Biological Conservation</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142</a:t>
            </a:r>
            <a:r>
              <a:rPr lang="en-US" sz="1200" kern="1200" dirty="0">
                <a:solidFill>
                  <a:schemeClr val="tx1"/>
                </a:solidFill>
                <a:effectLst/>
                <a:latin typeface="+mn-lt"/>
                <a:ea typeface="+mn-ea"/>
                <a:cs typeface="+mn-cs"/>
              </a:rPr>
              <a:t>(11), 2401-2414.</a:t>
            </a:r>
          </a:p>
          <a:p>
            <a:endParaRPr lang="en-US" dirty="0"/>
          </a:p>
        </p:txBody>
      </p:sp>
      <p:sp>
        <p:nvSpPr>
          <p:cNvPr id="4" name="Slide Number Placeholder 3"/>
          <p:cNvSpPr>
            <a:spLocks noGrp="1"/>
          </p:cNvSpPr>
          <p:nvPr>
            <p:ph type="sldNum" sz="quarter" idx="10"/>
          </p:nvPr>
        </p:nvSpPr>
        <p:spPr/>
        <p:txBody>
          <a:bodyPr/>
          <a:lstStyle/>
          <a:p>
            <a:fld id="{1B5A6795-E243-8742-A137-15D21D8C9EFA}" type="slidenum">
              <a:rPr lang="en-US" smtClean="0"/>
              <a:t>23</a:t>
            </a:fld>
            <a:endParaRPr lang="en-US"/>
          </a:p>
        </p:txBody>
      </p:sp>
    </p:spTree>
    <p:extLst>
      <p:ext uri="{BB962C8B-B14F-4D97-AF65-F5344CB8AC3E}">
        <p14:creationId xmlns:p14="http://schemas.microsoft.com/office/powerpoint/2010/main" val="26704482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5A6795-E243-8742-A137-15D21D8C9EFA}" type="slidenum">
              <a:rPr lang="en-US" smtClean="0"/>
              <a:t>29</a:t>
            </a:fld>
            <a:endParaRPr lang="en-US"/>
          </a:p>
        </p:txBody>
      </p:sp>
    </p:spTree>
    <p:extLst>
      <p:ext uri="{BB962C8B-B14F-4D97-AF65-F5344CB8AC3E}">
        <p14:creationId xmlns:p14="http://schemas.microsoft.com/office/powerpoint/2010/main" val="21280471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Bison</a:t>
            </a:r>
          </a:p>
        </p:txBody>
      </p:sp>
      <p:sp>
        <p:nvSpPr>
          <p:cNvPr id="4" name="Slide Number Placeholder 3"/>
          <p:cNvSpPr>
            <a:spLocks noGrp="1"/>
          </p:cNvSpPr>
          <p:nvPr>
            <p:ph type="sldNum" sz="quarter" idx="10"/>
          </p:nvPr>
        </p:nvSpPr>
        <p:spPr/>
        <p:txBody>
          <a:bodyPr/>
          <a:lstStyle/>
          <a:p>
            <a:fld id="{1B5A6795-E243-8742-A137-15D21D8C9EFA}" type="slidenum">
              <a:rPr lang="en-US" smtClean="0"/>
              <a:t>8</a:t>
            </a:fld>
            <a:endParaRPr lang="en-US"/>
          </a:p>
        </p:txBody>
      </p:sp>
    </p:spTree>
    <p:extLst>
      <p:ext uri="{BB962C8B-B14F-4D97-AF65-F5344CB8AC3E}">
        <p14:creationId xmlns:p14="http://schemas.microsoft.com/office/powerpoint/2010/main" val="8507938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hlinkClick r:id="rId3"/>
              </a:rPr>
              <a:t>USFWS Mountain-Prairie - </a:t>
            </a:r>
            <a:r>
              <a:rPr lang="en-US" sz="1200" kern="1200" dirty="0">
                <a:solidFill>
                  <a:schemeClr val="tx1"/>
                </a:solidFill>
                <a:latin typeface="+mn-lt"/>
                <a:ea typeface="+mn-ea"/>
                <a:cs typeface="+mn-cs"/>
                <a:hlinkClick r:id="rId4"/>
              </a:rPr>
              <a:t>A Pair on the Prowl</a:t>
            </a:r>
            <a:r>
              <a:rPr lang="en-US" sz="1200" kern="1200" dirty="0">
                <a:solidFill>
                  <a:schemeClr val="tx1"/>
                </a:solidFill>
                <a:latin typeface="+mn-lt"/>
                <a:ea typeface="+mn-ea"/>
                <a:cs typeface="+mn-cs"/>
              </a:rPr>
              <a:t> https://</a:t>
            </a:r>
            <a:r>
              <a:rPr lang="en-US" sz="1200" kern="1200" dirty="0" err="1">
                <a:solidFill>
                  <a:schemeClr val="tx1"/>
                </a:solidFill>
                <a:latin typeface="+mn-lt"/>
                <a:ea typeface="+mn-ea"/>
                <a:cs typeface="+mn-cs"/>
              </a:rPr>
              <a:t>commons.wikimedia.org</a:t>
            </a:r>
            <a:r>
              <a:rPr lang="en-US" sz="1200" kern="1200" dirty="0">
                <a:solidFill>
                  <a:schemeClr val="tx1"/>
                </a:solidFill>
                <a:latin typeface="+mn-lt"/>
                <a:ea typeface="+mn-ea"/>
                <a:cs typeface="+mn-cs"/>
              </a:rPr>
              <a:t>/wiki/</a:t>
            </a:r>
            <a:r>
              <a:rPr lang="en-US" sz="1200" kern="1200" dirty="0" err="1">
                <a:solidFill>
                  <a:schemeClr val="tx1"/>
                </a:solidFill>
                <a:latin typeface="+mn-lt"/>
                <a:ea typeface="+mn-ea"/>
                <a:cs typeface="+mn-cs"/>
              </a:rPr>
              <a:t>Category:Cervus_canadensis</a:t>
            </a:r>
            <a:r>
              <a:rPr lang="en-US" sz="1200" kern="1200" dirty="0">
                <a:solidFill>
                  <a:schemeClr val="tx1"/>
                </a:solidFill>
                <a:latin typeface="+mn-lt"/>
                <a:ea typeface="+mn-ea"/>
                <a:cs typeface="+mn-cs"/>
              </a:rPr>
              <a:t>#/media/</a:t>
            </a:r>
            <a:r>
              <a:rPr lang="en-US" sz="1200" kern="1200" dirty="0" err="1">
                <a:solidFill>
                  <a:schemeClr val="tx1"/>
                </a:solidFill>
                <a:latin typeface="+mn-lt"/>
                <a:ea typeface="+mn-ea"/>
                <a:cs typeface="+mn-cs"/>
              </a:rPr>
              <a:t>File:A_Pair_on_the_Prowl</a:t>
            </a:r>
            <a:r>
              <a:rPr lang="en-US" sz="1200" kern="1200" dirty="0">
                <a:solidFill>
                  <a:schemeClr val="tx1"/>
                </a:solidFill>
                <a:latin typeface="+mn-lt"/>
                <a:ea typeface="+mn-ea"/>
                <a:cs typeface="+mn-cs"/>
              </a:rPr>
              <a:t>_(12396301355).jpg This file is licensed under the </a:t>
            </a:r>
            <a:r>
              <a:rPr lang="en-US" sz="1200" kern="1200" dirty="0">
                <a:solidFill>
                  <a:schemeClr val="tx1"/>
                </a:solidFill>
                <a:latin typeface="+mn-lt"/>
                <a:ea typeface="+mn-ea"/>
                <a:cs typeface="+mn-cs"/>
                <a:hlinkClick r:id="rId5"/>
              </a:rPr>
              <a:t>Creative Commons </a:t>
            </a:r>
            <a:r>
              <a:rPr lang="en-US" sz="1200" kern="1200" dirty="0">
                <a:solidFill>
                  <a:schemeClr val="tx1"/>
                </a:solidFill>
                <a:latin typeface="+mn-lt"/>
                <a:ea typeface="+mn-ea"/>
                <a:cs typeface="+mn-cs"/>
                <a:hlinkClick r:id="rId6"/>
              </a:rPr>
              <a:t>Attribution 2.0 Generic license.	</a:t>
            </a:r>
          </a:p>
        </p:txBody>
      </p:sp>
      <p:sp>
        <p:nvSpPr>
          <p:cNvPr id="4" name="Slide Number Placeholder 3"/>
          <p:cNvSpPr>
            <a:spLocks noGrp="1"/>
          </p:cNvSpPr>
          <p:nvPr>
            <p:ph type="sldNum" sz="quarter" idx="10"/>
          </p:nvPr>
        </p:nvSpPr>
        <p:spPr/>
        <p:txBody>
          <a:bodyPr/>
          <a:lstStyle/>
          <a:p>
            <a:fld id="{1B5A6795-E243-8742-A137-15D21D8C9EFA}" type="slidenum">
              <a:rPr lang="en-US" smtClean="0"/>
              <a:t>9</a:t>
            </a:fld>
            <a:endParaRPr lang="en-US"/>
          </a:p>
        </p:txBody>
      </p:sp>
    </p:spTree>
    <p:extLst>
      <p:ext uri="{BB962C8B-B14F-4D97-AF65-F5344CB8AC3E}">
        <p14:creationId xmlns:p14="http://schemas.microsoft.com/office/powerpoint/2010/main" val="32417915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5A6795-E243-8742-A137-15D21D8C9EFA}" type="slidenum">
              <a:rPr lang="en-US" smtClean="0"/>
              <a:t>11</a:t>
            </a:fld>
            <a:endParaRPr lang="en-US"/>
          </a:p>
        </p:txBody>
      </p:sp>
    </p:spTree>
    <p:extLst>
      <p:ext uri="{BB962C8B-B14F-4D97-AF65-F5344CB8AC3E}">
        <p14:creationId xmlns:p14="http://schemas.microsoft.com/office/powerpoint/2010/main" val="11473516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MY picture copyright</a:t>
            </a:r>
          </a:p>
        </p:txBody>
      </p:sp>
      <p:sp>
        <p:nvSpPr>
          <p:cNvPr id="4" name="Slide Number Placeholder 3"/>
          <p:cNvSpPr>
            <a:spLocks noGrp="1"/>
          </p:cNvSpPr>
          <p:nvPr>
            <p:ph type="sldNum" sz="quarter" idx="10"/>
          </p:nvPr>
        </p:nvSpPr>
        <p:spPr/>
        <p:txBody>
          <a:bodyPr/>
          <a:lstStyle/>
          <a:p>
            <a:fld id="{1B5A6795-E243-8742-A137-15D21D8C9EFA}" type="slidenum">
              <a:rPr lang="en-US" smtClean="0"/>
              <a:t>17</a:t>
            </a:fld>
            <a:endParaRPr lang="en-US"/>
          </a:p>
        </p:txBody>
      </p:sp>
    </p:spTree>
    <p:extLst>
      <p:ext uri="{BB962C8B-B14F-4D97-AF65-F5344CB8AC3E}">
        <p14:creationId xmlns:p14="http://schemas.microsoft.com/office/powerpoint/2010/main" val="1094888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MY picture copyright</a:t>
            </a:r>
          </a:p>
        </p:txBody>
      </p:sp>
      <p:sp>
        <p:nvSpPr>
          <p:cNvPr id="4" name="Slide Number Placeholder 3"/>
          <p:cNvSpPr>
            <a:spLocks noGrp="1"/>
          </p:cNvSpPr>
          <p:nvPr>
            <p:ph type="sldNum" sz="quarter" idx="10"/>
          </p:nvPr>
        </p:nvSpPr>
        <p:spPr/>
        <p:txBody>
          <a:bodyPr/>
          <a:lstStyle/>
          <a:p>
            <a:fld id="{1B5A6795-E243-8742-A137-15D21D8C9EFA}" type="slidenum">
              <a:rPr lang="en-US" smtClean="0"/>
              <a:t>18</a:t>
            </a:fld>
            <a:endParaRPr lang="en-US"/>
          </a:p>
        </p:txBody>
      </p:sp>
    </p:spTree>
    <p:extLst>
      <p:ext uri="{BB962C8B-B14F-4D97-AF65-F5344CB8AC3E}">
        <p14:creationId xmlns:p14="http://schemas.microsoft.com/office/powerpoint/2010/main" val="38913788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MY picture copyright</a:t>
            </a:r>
          </a:p>
        </p:txBody>
      </p:sp>
      <p:sp>
        <p:nvSpPr>
          <p:cNvPr id="4" name="Slide Number Placeholder 3"/>
          <p:cNvSpPr>
            <a:spLocks noGrp="1"/>
          </p:cNvSpPr>
          <p:nvPr>
            <p:ph type="sldNum" sz="quarter" idx="10"/>
          </p:nvPr>
        </p:nvSpPr>
        <p:spPr/>
        <p:txBody>
          <a:bodyPr/>
          <a:lstStyle/>
          <a:p>
            <a:fld id="{1B5A6795-E243-8742-A137-15D21D8C9EFA}" type="slidenum">
              <a:rPr lang="en-US" smtClean="0"/>
              <a:t>19</a:t>
            </a:fld>
            <a:endParaRPr lang="en-US"/>
          </a:p>
        </p:txBody>
      </p:sp>
    </p:spTree>
    <p:extLst>
      <p:ext uri="{BB962C8B-B14F-4D97-AF65-F5344CB8AC3E}">
        <p14:creationId xmlns:p14="http://schemas.microsoft.com/office/powerpoint/2010/main" val="39390339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Ripple, W. J., &amp; </a:t>
            </a:r>
            <a:r>
              <a:rPr lang="en-US" sz="1200" kern="1200" dirty="0" err="1">
                <a:solidFill>
                  <a:schemeClr val="tx1"/>
                </a:solidFill>
                <a:effectLst/>
                <a:latin typeface="+mn-lt"/>
                <a:ea typeface="+mn-ea"/>
                <a:cs typeface="+mn-cs"/>
              </a:rPr>
              <a:t>Beschta</a:t>
            </a:r>
            <a:r>
              <a:rPr lang="en-US" sz="1200" kern="1200" dirty="0">
                <a:solidFill>
                  <a:schemeClr val="tx1"/>
                </a:solidFill>
                <a:effectLst/>
                <a:latin typeface="+mn-lt"/>
                <a:ea typeface="+mn-ea"/>
                <a:cs typeface="+mn-cs"/>
              </a:rPr>
              <a:t>, R. L. (2006). Linking a cougar decline, trophic cascade, and catastrophic regime shift in Zion National Park. </a:t>
            </a:r>
            <a:r>
              <a:rPr lang="en-US" sz="1200" i="1" kern="1200" dirty="0">
                <a:solidFill>
                  <a:schemeClr val="tx1"/>
                </a:solidFill>
                <a:effectLst/>
                <a:latin typeface="+mn-lt"/>
                <a:ea typeface="+mn-ea"/>
                <a:cs typeface="+mn-cs"/>
              </a:rPr>
              <a:t>Biological Conservation</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133</a:t>
            </a:r>
            <a:r>
              <a:rPr lang="en-US" sz="1200" kern="1200" dirty="0">
                <a:solidFill>
                  <a:schemeClr val="tx1"/>
                </a:solidFill>
                <a:effectLst/>
                <a:latin typeface="+mn-lt"/>
                <a:ea typeface="+mn-ea"/>
                <a:cs typeface="+mn-cs"/>
              </a:rPr>
              <a:t>(4), 397-408.</a:t>
            </a:r>
          </a:p>
          <a:p>
            <a:endParaRPr lang="en-US" dirty="0"/>
          </a:p>
        </p:txBody>
      </p:sp>
      <p:sp>
        <p:nvSpPr>
          <p:cNvPr id="4" name="Slide Number Placeholder 3"/>
          <p:cNvSpPr>
            <a:spLocks noGrp="1"/>
          </p:cNvSpPr>
          <p:nvPr>
            <p:ph type="sldNum" sz="quarter" idx="10"/>
          </p:nvPr>
        </p:nvSpPr>
        <p:spPr/>
        <p:txBody>
          <a:bodyPr/>
          <a:lstStyle/>
          <a:p>
            <a:fld id="{1B5A6795-E243-8742-A137-15D21D8C9EFA}" type="slidenum">
              <a:rPr lang="en-US" smtClean="0"/>
              <a:t>20</a:t>
            </a:fld>
            <a:endParaRPr lang="en-US"/>
          </a:p>
        </p:txBody>
      </p:sp>
    </p:spTree>
    <p:extLst>
      <p:ext uri="{BB962C8B-B14F-4D97-AF65-F5344CB8AC3E}">
        <p14:creationId xmlns:p14="http://schemas.microsoft.com/office/powerpoint/2010/main" val="28941524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Ripple, W. J., &amp; </a:t>
            </a:r>
            <a:r>
              <a:rPr lang="en-US" sz="1200" kern="1200" dirty="0" err="1">
                <a:solidFill>
                  <a:schemeClr val="tx1"/>
                </a:solidFill>
                <a:effectLst/>
                <a:latin typeface="+mn-lt"/>
                <a:ea typeface="+mn-ea"/>
                <a:cs typeface="+mn-cs"/>
              </a:rPr>
              <a:t>Beschta</a:t>
            </a:r>
            <a:r>
              <a:rPr lang="en-US" sz="1200" kern="1200" dirty="0">
                <a:solidFill>
                  <a:schemeClr val="tx1"/>
                </a:solidFill>
                <a:effectLst/>
                <a:latin typeface="+mn-lt"/>
                <a:ea typeface="+mn-ea"/>
                <a:cs typeface="+mn-cs"/>
              </a:rPr>
              <a:t>, R. L. (2006). Linking a cougar decline, trophic cascade, and catastrophic regime shift in Zion National Park. </a:t>
            </a:r>
            <a:r>
              <a:rPr lang="en-US" sz="1200" i="1" kern="1200" dirty="0">
                <a:solidFill>
                  <a:schemeClr val="tx1"/>
                </a:solidFill>
                <a:effectLst/>
                <a:latin typeface="+mn-lt"/>
                <a:ea typeface="+mn-ea"/>
                <a:cs typeface="+mn-cs"/>
              </a:rPr>
              <a:t>Biological Conservation</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133</a:t>
            </a:r>
            <a:r>
              <a:rPr lang="en-US" sz="1200" kern="1200" dirty="0">
                <a:solidFill>
                  <a:schemeClr val="tx1"/>
                </a:solidFill>
                <a:effectLst/>
                <a:latin typeface="+mn-lt"/>
                <a:ea typeface="+mn-ea"/>
                <a:cs typeface="+mn-cs"/>
              </a:rPr>
              <a:t>(4), 397-408.</a:t>
            </a:r>
          </a:p>
          <a:p>
            <a:endParaRPr lang="en-US" dirty="0"/>
          </a:p>
        </p:txBody>
      </p:sp>
      <p:sp>
        <p:nvSpPr>
          <p:cNvPr id="4" name="Slide Number Placeholder 3"/>
          <p:cNvSpPr>
            <a:spLocks noGrp="1"/>
          </p:cNvSpPr>
          <p:nvPr>
            <p:ph type="sldNum" sz="quarter" idx="10"/>
          </p:nvPr>
        </p:nvSpPr>
        <p:spPr/>
        <p:txBody>
          <a:bodyPr/>
          <a:lstStyle/>
          <a:p>
            <a:fld id="{1B5A6795-E243-8742-A137-15D21D8C9EFA}" type="slidenum">
              <a:rPr lang="en-US" smtClean="0"/>
              <a:t>21</a:t>
            </a:fld>
            <a:endParaRPr lang="en-US"/>
          </a:p>
        </p:txBody>
      </p:sp>
    </p:spTree>
    <p:extLst>
      <p:ext uri="{BB962C8B-B14F-4D97-AF65-F5344CB8AC3E}">
        <p14:creationId xmlns:p14="http://schemas.microsoft.com/office/powerpoint/2010/main" val="1447587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Outline">
    <p:spTree>
      <p:nvGrpSpPr>
        <p:cNvPr id="1" name=""/>
        <p:cNvGrpSpPr/>
        <p:nvPr/>
      </p:nvGrpSpPr>
      <p:grpSpPr>
        <a:xfrm>
          <a:off x="0" y="0"/>
          <a:ext cx="0" cy="0"/>
          <a:chOff x="0" y="0"/>
          <a:chExt cx="0" cy="0"/>
        </a:xfrm>
      </p:grpSpPr>
      <p:sp>
        <p:nvSpPr>
          <p:cNvPr id="8" name="Content Placeholder 7"/>
          <p:cNvSpPr>
            <a:spLocks noGrp="1"/>
          </p:cNvSpPr>
          <p:nvPr>
            <p:ph sz="quarter" idx="1"/>
          </p:nvPr>
        </p:nvSpPr>
        <p:spPr>
          <a:xfrm>
            <a:off x="2478024" y="1600200"/>
            <a:ext cx="9144000" cy="452628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7" name="Title 6"/>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5322107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609600" y="1773936"/>
            <a:ext cx="53848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773936"/>
            <a:ext cx="53848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79B19C71-EC74-44AF-B27E-FC7DC3C3A61D}" type="datetime4">
              <a:rPr lang="en-US" smtClean="0"/>
              <a:pPr/>
              <a:t>December 20, 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Tree>
    <p:extLst>
      <p:ext uri="{BB962C8B-B14F-4D97-AF65-F5344CB8AC3E}">
        <p14:creationId xmlns:p14="http://schemas.microsoft.com/office/powerpoint/2010/main" val="15058401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55448"/>
            <a:ext cx="10972800" cy="1252728"/>
          </a:xfrm>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3333F43-3E86-47E4-BFBB-2476D384E1C6}" type="datetime4">
              <a:rPr lang="en-US" smtClean="0"/>
              <a:pPr/>
              <a:t>December 20, 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Tree>
    <p:extLst>
      <p:ext uri="{BB962C8B-B14F-4D97-AF65-F5344CB8AC3E}">
        <p14:creationId xmlns:p14="http://schemas.microsoft.com/office/powerpoint/2010/main" val="41973184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8" name="Content Placeholder 7"/>
          <p:cNvSpPr>
            <a:spLocks noGrp="1"/>
          </p:cNvSpPr>
          <p:nvPr>
            <p:ph sz="quarter" idx="1"/>
          </p:nvPr>
        </p:nvSpPr>
        <p:spPr>
          <a:xfrm>
            <a:off x="2478024" y="1600200"/>
            <a:ext cx="9144000" cy="452628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7" name="Title 6"/>
          <p:cNvSpPr>
            <a:spLocks noGrp="1"/>
          </p:cNvSpPr>
          <p:nvPr>
            <p:ph type="title"/>
          </p:nvPr>
        </p:nvSpPr>
        <p:spPr/>
        <p:txBody>
          <a:bodyPr/>
          <a:lstStyle/>
          <a:p>
            <a:r>
              <a:rPr lang="en-US"/>
              <a:t>Click to edit Master title style</a:t>
            </a:r>
          </a:p>
        </p:txBody>
      </p:sp>
      <p:sp>
        <p:nvSpPr>
          <p:cNvPr id="3" name="Text Placeholder 2"/>
          <p:cNvSpPr>
            <a:spLocks noGrp="1"/>
          </p:cNvSpPr>
          <p:nvPr>
            <p:ph type="body" sz="quarter" idx="12"/>
          </p:nvPr>
        </p:nvSpPr>
        <p:spPr>
          <a:xfrm>
            <a:off x="150813" y="1605395"/>
            <a:ext cx="2227262" cy="4502150"/>
          </a:xfrm>
          <a:solidFill>
            <a:schemeClr val="accent2"/>
          </a:solidFill>
          <a:ln w="50800" cmpd="dbl">
            <a:solidFill>
              <a:schemeClr val="accent2"/>
            </a:solidFill>
          </a:ln>
        </p:spPr>
        <p:txBody>
          <a:bodyPr/>
          <a:lstStyle>
            <a:lvl1pPr marL="230188" indent="-230188">
              <a:buClr>
                <a:schemeClr val="tx1"/>
              </a:buClr>
              <a:buFont typeface="+mj-lt"/>
              <a:buAutoNum type="arabicPeriod"/>
              <a:defRPr sz="2000"/>
            </a:lvl1pPr>
            <a:lvl2pPr marL="623888" indent="-258763">
              <a:buClr>
                <a:schemeClr val="tx1"/>
              </a:buClr>
              <a:buFont typeface="+mj-lt"/>
              <a:buAutoNum type="alphaLcPeriod"/>
              <a:defRPr sz="1700"/>
            </a:lvl2pPr>
            <a:lvl3pPr marL="912813" indent="-227013">
              <a:buClr>
                <a:schemeClr val="tx1"/>
              </a:buClr>
              <a:buFont typeface="+mj-lt"/>
              <a:buAutoNum type="arabicPeriod"/>
              <a:defRPr sz="1400"/>
            </a:lvl3pPr>
            <a:lvl4pPr marL="1600200" indent="-457200">
              <a:buClr>
                <a:schemeClr val="tx1"/>
              </a:buClr>
              <a:buFont typeface="+mj-lt"/>
              <a:buAutoNum type="arabicPeriod"/>
              <a:defRPr/>
            </a:lvl4pPr>
            <a:lvl5pPr marL="2057400" indent="-457200">
              <a:buClr>
                <a:schemeClr val="tx1"/>
              </a:buClr>
              <a:buFont typeface="+mj-lt"/>
              <a:buAutoNum type="arabicPeriod"/>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1707715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licker Question">
    <p:spTree>
      <p:nvGrpSpPr>
        <p:cNvPr id="1" name=""/>
        <p:cNvGrpSpPr/>
        <p:nvPr/>
      </p:nvGrpSpPr>
      <p:grpSpPr>
        <a:xfrm>
          <a:off x="0" y="0"/>
          <a:ext cx="0" cy="0"/>
          <a:chOff x="0" y="0"/>
          <a:chExt cx="0" cy="0"/>
        </a:xfrm>
      </p:grpSpPr>
      <p:sp>
        <p:nvSpPr>
          <p:cNvPr id="8" name="Content Placeholder 7"/>
          <p:cNvSpPr>
            <a:spLocks noGrp="1"/>
          </p:cNvSpPr>
          <p:nvPr>
            <p:ph sz="quarter" idx="1"/>
          </p:nvPr>
        </p:nvSpPr>
        <p:spPr>
          <a:xfrm>
            <a:off x="2478024" y="1600200"/>
            <a:ext cx="9144000" cy="4526280"/>
          </a:xfrm>
        </p:spPr>
        <p:txBody>
          <a:bodyPr/>
          <a:lstStyle>
            <a:lvl1pPr marL="514350" indent="-514350">
              <a:buClr>
                <a:schemeClr val="accent2"/>
              </a:buClr>
              <a:buSzPct val="100000"/>
              <a:buFont typeface="+mj-lt"/>
              <a:buAutoNum type="alphaUcPeriod"/>
              <a:defRPr/>
            </a:lvl1pPr>
            <a:lvl2pPr marL="880110" indent="-514350">
              <a:buClr>
                <a:schemeClr val="accent2"/>
              </a:buClr>
              <a:buSzPct val="100000"/>
              <a:buFont typeface="+mj-lt"/>
              <a:buAutoNum type="alphaUcPeriod"/>
              <a:defRPr/>
            </a:lvl2pPr>
            <a:lvl3pPr marL="1143000" indent="-457200">
              <a:buClr>
                <a:schemeClr val="accent2"/>
              </a:buClr>
              <a:buFont typeface="+mj-lt"/>
              <a:buAutoNum type="alphaUcPeriod"/>
              <a:defRPr/>
            </a:lvl3pPr>
            <a:lvl4pPr marL="1600200" indent="-457200">
              <a:buClr>
                <a:schemeClr val="accent2"/>
              </a:buClr>
              <a:buFont typeface="+mj-lt"/>
              <a:buAutoNum type="alphaUcPeriod"/>
              <a:defRPr/>
            </a:lvl4pPr>
            <a:lvl5pPr marL="2057400" indent="-457200">
              <a:buClr>
                <a:schemeClr val="accent2"/>
              </a:buClr>
              <a:buFont typeface="+mj-lt"/>
              <a:buAutoNum type="alphaUcPeriod"/>
              <a:defRPr/>
            </a:lvl5pPr>
          </a:lstStyle>
          <a:p>
            <a:pPr lvl="0" eaLnBrk="1" latinLnBrk="0" hangingPunct="1"/>
            <a:r>
              <a:rPr lang="en-US" dirty="0"/>
              <a:t>Click to edit Master text styles</a:t>
            </a:r>
          </a:p>
          <a:p>
            <a:pPr lvl="0" eaLnBrk="1" latinLnBrk="0" hangingPunct="1"/>
            <a:endParaRPr lang="en-US" dirty="0"/>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7" name="Title 6"/>
          <p:cNvSpPr>
            <a:spLocks noGrp="1"/>
          </p:cNvSpPr>
          <p:nvPr>
            <p:ph type="title"/>
          </p:nvPr>
        </p:nvSpPr>
        <p:spPr/>
        <p:txBody>
          <a:bodyPr/>
          <a:lstStyle/>
          <a:p>
            <a:r>
              <a:rPr lang="en-US"/>
              <a:t>Click to edit Master title style</a:t>
            </a:r>
          </a:p>
        </p:txBody>
      </p:sp>
      <p:sp>
        <p:nvSpPr>
          <p:cNvPr id="3" name="Text Placeholder 2"/>
          <p:cNvSpPr>
            <a:spLocks noGrp="1"/>
          </p:cNvSpPr>
          <p:nvPr>
            <p:ph type="body" sz="quarter" idx="12"/>
          </p:nvPr>
        </p:nvSpPr>
        <p:spPr>
          <a:xfrm>
            <a:off x="150813" y="1605395"/>
            <a:ext cx="2227262" cy="4502150"/>
          </a:xfrm>
          <a:solidFill>
            <a:schemeClr val="accent2"/>
          </a:solidFill>
          <a:ln w="50800" cmpd="dbl">
            <a:solidFill>
              <a:schemeClr val="accent2"/>
            </a:solidFill>
          </a:ln>
        </p:spPr>
        <p:txBody>
          <a:bodyPr/>
          <a:lstStyle>
            <a:lvl1pPr marL="230188" indent="-230188">
              <a:buClr>
                <a:schemeClr val="tx1"/>
              </a:buClr>
              <a:buFont typeface="+mj-lt"/>
              <a:buAutoNum type="arabicPeriod"/>
              <a:defRPr sz="2000"/>
            </a:lvl1pPr>
            <a:lvl2pPr marL="623888" indent="-258763">
              <a:buClr>
                <a:schemeClr val="tx1"/>
              </a:buClr>
              <a:buFont typeface="+mj-lt"/>
              <a:buAutoNum type="alphaLcPeriod"/>
              <a:defRPr sz="1700"/>
            </a:lvl2pPr>
            <a:lvl3pPr marL="912813" indent="-227013">
              <a:buClr>
                <a:schemeClr val="tx1"/>
              </a:buClr>
              <a:buFont typeface="+mj-lt"/>
              <a:buAutoNum type="arabicPeriod"/>
              <a:defRPr sz="1400"/>
            </a:lvl3pPr>
            <a:lvl4pPr marL="1600200" indent="-457200">
              <a:buClr>
                <a:schemeClr val="tx1"/>
              </a:buClr>
              <a:buFont typeface="+mj-lt"/>
              <a:buAutoNum type="arabicPeriod"/>
              <a:defRPr/>
            </a:lvl4pPr>
            <a:lvl5pPr marL="2057400" indent="-457200">
              <a:buClr>
                <a:schemeClr val="tx1"/>
              </a:buClr>
              <a:buFont typeface="+mj-lt"/>
              <a:buAutoNum type="arabicPeriod"/>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7927105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9" name="Content Placeholder 8"/>
          <p:cNvSpPr>
            <a:spLocks noGrp="1"/>
          </p:cNvSpPr>
          <p:nvPr>
            <p:ph sz="quarter" idx="1"/>
          </p:nvPr>
        </p:nvSpPr>
        <p:spPr>
          <a:xfrm>
            <a:off x="2528440" y="1589567"/>
            <a:ext cx="438912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11" name="Content Placeholder 10"/>
          <p:cNvSpPr>
            <a:spLocks noGrp="1"/>
          </p:cNvSpPr>
          <p:nvPr>
            <p:ph sz="quarter" idx="2"/>
          </p:nvPr>
        </p:nvSpPr>
        <p:spPr>
          <a:xfrm>
            <a:off x="7296716" y="1589567"/>
            <a:ext cx="438912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5" name="Title 4"/>
          <p:cNvSpPr>
            <a:spLocks noGrp="1"/>
          </p:cNvSpPr>
          <p:nvPr>
            <p:ph type="title"/>
          </p:nvPr>
        </p:nvSpPr>
        <p:spPr/>
        <p:txBody>
          <a:bodyPr/>
          <a:lstStyle/>
          <a:p>
            <a:r>
              <a:rPr lang="en-US"/>
              <a:t>Click to edit Master title style</a:t>
            </a:r>
          </a:p>
        </p:txBody>
      </p:sp>
      <p:sp>
        <p:nvSpPr>
          <p:cNvPr id="10" name="Text Placeholder 2"/>
          <p:cNvSpPr>
            <a:spLocks noGrp="1"/>
          </p:cNvSpPr>
          <p:nvPr>
            <p:ph type="body" sz="quarter" idx="12"/>
          </p:nvPr>
        </p:nvSpPr>
        <p:spPr>
          <a:xfrm>
            <a:off x="150813" y="1605395"/>
            <a:ext cx="2227262" cy="4502150"/>
          </a:xfrm>
          <a:solidFill>
            <a:schemeClr val="accent2"/>
          </a:solidFill>
          <a:ln w="50800" cmpd="dbl">
            <a:solidFill>
              <a:schemeClr val="accent2"/>
            </a:solidFill>
          </a:ln>
        </p:spPr>
        <p:txBody>
          <a:bodyPr/>
          <a:lstStyle>
            <a:lvl1pPr marL="230188" indent="-230188">
              <a:buClr>
                <a:schemeClr val="tx1"/>
              </a:buClr>
              <a:buFont typeface="+mj-lt"/>
              <a:buAutoNum type="arabicPeriod"/>
              <a:defRPr sz="2000"/>
            </a:lvl1pPr>
            <a:lvl2pPr marL="623888" indent="-258763">
              <a:buClr>
                <a:schemeClr val="tx1"/>
              </a:buClr>
              <a:buFont typeface="+mj-lt"/>
              <a:buAutoNum type="alphaLcPeriod"/>
              <a:defRPr sz="1700"/>
            </a:lvl2pPr>
            <a:lvl3pPr marL="912813" indent="-227013">
              <a:buClr>
                <a:schemeClr val="tx1"/>
              </a:buClr>
              <a:buFont typeface="+mj-lt"/>
              <a:buAutoNum type="arabicPeriod"/>
              <a:defRPr sz="1400"/>
            </a:lvl3pPr>
            <a:lvl4pPr marL="1600200" indent="-457200">
              <a:buClr>
                <a:schemeClr val="tx1"/>
              </a:buClr>
              <a:buFont typeface="+mj-lt"/>
              <a:buAutoNum type="arabicPeriod"/>
              <a:defRPr/>
            </a:lvl4pPr>
            <a:lvl5pPr marL="2057400" indent="-457200">
              <a:buClr>
                <a:schemeClr val="tx1"/>
              </a:buClr>
              <a:buFont typeface="+mj-lt"/>
              <a:buAutoNum type="arabicPeriod"/>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6808472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1" name="Content Placeholder 10"/>
          <p:cNvSpPr>
            <a:spLocks noGrp="1"/>
          </p:cNvSpPr>
          <p:nvPr>
            <p:ph sz="quarter" idx="2"/>
          </p:nvPr>
        </p:nvSpPr>
        <p:spPr>
          <a:xfrm>
            <a:off x="2579185" y="2438400"/>
            <a:ext cx="438912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13" name="Content Placeholder 12"/>
          <p:cNvSpPr>
            <a:spLocks noGrp="1"/>
          </p:cNvSpPr>
          <p:nvPr>
            <p:ph sz="quarter" idx="4"/>
          </p:nvPr>
        </p:nvSpPr>
        <p:spPr>
          <a:xfrm>
            <a:off x="7289765" y="2438400"/>
            <a:ext cx="438912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16" name="Text Placeholder 15"/>
          <p:cNvSpPr>
            <a:spLocks noGrp="1"/>
          </p:cNvSpPr>
          <p:nvPr>
            <p:ph type="body" sz="quarter" idx="1"/>
          </p:nvPr>
        </p:nvSpPr>
        <p:spPr>
          <a:xfrm>
            <a:off x="2579185" y="1752600"/>
            <a:ext cx="438912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7289765" y="1752600"/>
            <a:ext cx="438912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4" name="Title 3"/>
          <p:cNvSpPr>
            <a:spLocks noGrp="1"/>
          </p:cNvSpPr>
          <p:nvPr>
            <p:ph type="title"/>
          </p:nvPr>
        </p:nvSpPr>
        <p:spPr/>
        <p:txBody>
          <a:bodyPr/>
          <a:lstStyle/>
          <a:p>
            <a:r>
              <a:rPr lang="en-US"/>
              <a:t>Click to edit Master title style</a:t>
            </a:r>
          </a:p>
        </p:txBody>
      </p:sp>
      <p:sp>
        <p:nvSpPr>
          <p:cNvPr id="12" name="Text Placeholder 2"/>
          <p:cNvSpPr>
            <a:spLocks noGrp="1"/>
          </p:cNvSpPr>
          <p:nvPr>
            <p:ph type="body" sz="quarter" idx="12"/>
          </p:nvPr>
        </p:nvSpPr>
        <p:spPr>
          <a:xfrm>
            <a:off x="150813" y="1605395"/>
            <a:ext cx="2227262" cy="4502150"/>
          </a:xfrm>
          <a:solidFill>
            <a:schemeClr val="accent2"/>
          </a:solidFill>
          <a:ln w="50800" cmpd="dbl">
            <a:solidFill>
              <a:schemeClr val="accent2"/>
            </a:solidFill>
          </a:ln>
        </p:spPr>
        <p:txBody>
          <a:bodyPr/>
          <a:lstStyle>
            <a:lvl1pPr marL="230188" indent="-230188">
              <a:buClr>
                <a:schemeClr val="tx1"/>
              </a:buClr>
              <a:buFont typeface="+mj-lt"/>
              <a:buAutoNum type="arabicPeriod"/>
              <a:defRPr sz="2000"/>
            </a:lvl1pPr>
            <a:lvl2pPr marL="623888" indent="-258763">
              <a:buClr>
                <a:schemeClr val="tx1"/>
              </a:buClr>
              <a:buFont typeface="+mj-lt"/>
              <a:buAutoNum type="alphaLcPeriod"/>
              <a:defRPr sz="1700"/>
            </a:lvl2pPr>
            <a:lvl3pPr marL="912813" indent="-227013">
              <a:buClr>
                <a:schemeClr val="tx1"/>
              </a:buClr>
              <a:buFont typeface="+mj-lt"/>
              <a:buAutoNum type="arabicPeriod"/>
              <a:defRPr sz="1400"/>
            </a:lvl3pPr>
            <a:lvl4pPr marL="1600200" indent="-457200">
              <a:buClr>
                <a:schemeClr val="tx1"/>
              </a:buClr>
              <a:buFont typeface="+mj-lt"/>
              <a:buAutoNum type="arabicPeriod"/>
              <a:defRPr/>
            </a:lvl4pPr>
            <a:lvl5pPr marL="2057400" indent="-457200">
              <a:buClr>
                <a:schemeClr val="tx1"/>
              </a:buClr>
              <a:buFont typeface="+mj-lt"/>
              <a:buAutoNum type="arabicPeriod"/>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7618205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a:t>Click to edit Master title style</a:t>
            </a:r>
          </a:p>
        </p:txBody>
      </p:sp>
      <p:sp>
        <p:nvSpPr>
          <p:cNvPr id="6" name="Text Placeholder 2"/>
          <p:cNvSpPr>
            <a:spLocks noGrp="1"/>
          </p:cNvSpPr>
          <p:nvPr>
            <p:ph type="body" sz="quarter" idx="12"/>
          </p:nvPr>
        </p:nvSpPr>
        <p:spPr>
          <a:xfrm>
            <a:off x="150813" y="1605395"/>
            <a:ext cx="2227262" cy="4502150"/>
          </a:xfrm>
          <a:solidFill>
            <a:schemeClr val="accent2"/>
          </a:solidFill>
          <a:ln w="50800" cmpd="dbl">
            <a:solidFill>
              <a:schemeClr val="accent2"/>
            </a:solidFill>
          </a:ln>
        </p:spPr>
        <p:txBody>
          <a:bodyPr/>
          <a:lstStyle>
            <a:lvl1pPr marL="230188" indent="-230188">
              <a:buClr>
                <a:schemeClr val="tx1"/>
              </a:buClr>
              <a:buFont typeface="+mj-lt"/>
              <a:buAutoNum type="arabicPeriod"/>
              <a:defRPr sz="2000"/>
            </a:lvl1pPr>
            <a:lvl2pPr marL="623888" indent="-258763">
              <a:buClr>
                <a:schemeClr val="tx1"/>
              </a:buClr>
              <a:buFont typeface="+mj-lt"/>
              <a:buAutoNum type="alphaLcPeriod"/>
              <a:defRPr sz="1700"/>
            </a:lvl2pPr>
            <a:lvl3pPr marL="912813" indent="-227013">
              <a:buClr>
                <a:schemeClr val="tx1"/>
              </a:buClr>
              <a:buFont typeface="+mj-lt"/>
              <a:buAutoNum type="arabicPeriod"/>
              <a:defRPr sz="1400"/>
            </a:lvl3pPr>
            <a:lvl4pPr marL="1600200" indent="-457200">
              <a:buClr>
                <a:schemeClr val="tx1"/>
              </a:buClr>
              <a:buFont typeface="+mj-lt"/>
              <a:buAutoNum type="arabicPeriod"/>
              <a:defRPr/>
            </a:lvl4pPr>
            <a:lvl5pPr marL="2057400" indent="-457200">
              <a:buClr>
                <a:schemeClr val="tx1"/>
              </a:buClr>
              <a:buFont typeface="+mj-lt"/>
              <a:buAutoNum type="arabicPeriod"/>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9515952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31010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cSld name="1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a:t>Click to edit Master title style</a:t>
            </a:r>
          </a:p>
        </p:txBody>
      </p:sp>
      <p:sp>
        <p:nvSpPr>
          <p:cNvPr id="3" name="Text Placeholder 2"/>
          <p:cNvSpPr>
            <a:spLocks noGrp="1"/>
          </p:cNvSpPr>
          <p:nvPr>
            <p:ph type="body" idx="1"/>
          </p:nvPr>
        </p:nvSpPr>
        <p:spPr>
          <a:xfrm>
            <a:off x="609600" y="1698988"/>
            <a:ext cx="5386917"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a:t>Click to edit Master text styles</a:t>
            </a:r>
          </a:p>
        </p:txBody>
      </p:sp>
      <p:sp>
        <p:nvSpPr>
          <p:cNvPr id="4" name="Content Placeholder 3"/>
          <p:cNvSpPr>
            <a:spLocks noGrp="1"/>
          </p:cNvSpPr>
          <p:nvPr>
            <p:ph sz="half" idx="2"/>
          </p:nvPr>
        </p:nvSpPr>
        <p:spPr>
          <a:xfrm>
            <a:off x="609600" y="2449512"/>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Text Placeholder 4"/>
          <p:cNvSpPr>
            <a:spLocks noGrp="1"/>
          </p:cNvSpPr>
          <p:nvPr>
            <p:ph type="body" sz="quarter" idx="3"/>
          </p:nvPr>
        </p:nvSpPr>
        <p:spPr>
          <a:xfrm>
            <a:off x="6193368" y="1698988"/>
            <a:ext cx="5389033"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a:t>Click to edit Master text styles</a:t>
            </a:r>
          </a:p>
        </p:txBody>
      </p:sp>
      <p:sp>
        <p:nvSpPr>
          <p:cNvPr id="6" name="Content Placeholder 5"/>
          <p:cNvSpPr>
            <a:spLocks noGrp="1"/>
          </p:cNvSpPr>
          <p:nvPr>
            <p:ph sz="quarter" idx="4"/>
          </p:nvPr>
        </p:nvSpPr>
        <p:spPr>
          <a:xfrm>
            <a:off x="6193368" y="2449512"/>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6A5CDA29-3CBE-48EA-92AE-A996835462BA}" type="datetime4">
              <a:rPr lang="en-US" smtClean="0"/>
              <a:pPr/>
              <a:t>December 20, 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38DF745-7D3F-47F4-83A3-874385CFAA69}" type="slidenum">
              <a:rPr lang="en-US" smtClean="0"/>
              <a:pPr/>
              <a:t>‹#›</a:t>
            </a:fld>
            <a:endParaRPr lang="en-US"/>
          </a:p>
        </p:txBody>
      </p:sp>
    </p:spTree>
    <p:extLst>
      <p:ext uri="{BB962C8B-B14F-4D97-AF65-F5344CB8AC3E}">
        <p14:creationId xmlns:p14="http://schemas.microsoft.com/office/powerpoint/2010/main" val="23029364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3784" y="152400"/>
            <a:ext cx="3364992" cy="978408"/>
          </a:xfrm>
        </p:spPr>
        <p:txBody>
          <a:bodyPr vert="horz" lIns="73152" rIns="45720" bIns="0" rtlCol="0" anchor="b">
            <a:normAutofit/>
            <a:sp3d prstMaterial="matte"/>
          </a:bodyPr>
          <a:lstStyle>
            <a:lvl1pPr algn="l">
              <a:defRPr sz="2000" b="0"/>
            </a:lvl1pPr>
            <a:extLst/>
          </a:lstStyle>
          <a:p>
            <a:r>
              <a:rPr kumimoji="0" lang="en-US"/>
              <a:t>Click to edit Master title style</a:t>
            </a:r>
          </a:p>
        </p:txBody>
      </p:sp>
      <p:sp>
        <p:nvSpPr>
          <p:cNvPr id="3" name="Content Placeholder 2"/>
          <p:cNvSpPr>
            <a:spLocks noGrp="1"/>
          </p:cNvSpPr>
          <p:nvPr>
            <p:ph idx="1"/>
          </p:nvPr>
        </p:nvSpPr>
        <p:spPr>
          <a:xfrm>
            <a:off x="4025837" y="1743134"/>
            <a:ext cx="7894188"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Text Placeholder 3"/>
          <p:cNvSpPr>
            <a:spLocks noGrp="1"/>
          </p:cNvSpPr>
          <p:nvPr>
            <p:ph type="body" sz="half" idx="2"/>
          </p:nvPr>
        </p:nvSpPr>
        <p:spPr>
          <a:xfrm>
            <a:off x="223784" y="1730018"/>
            <a:ext cx="329184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6EAD5615-7F4F-4584-84D5-CC95918C321F}" type="datetime4">
              <a:rPr lang="en-US" smtClean="0"/>
              <a:pPr/>
              <a:t>December 20, 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84A37A-AFC2-4A01-80A1-FC20F2C0D5BB}" type="slidenum">
              <a:rPr lang="en-US" smtClean="0"/>
              <a:pPr/>
              <a:t>‹#›</a:t>
            </a:fld>
            <a:endParaRPr lang="en-US"/>
          </a:p>
        </p:txBody>
      </p:sp>
      <p:sp>
        <p:nvSpPr>
          <p:cNvPr id="12" name="Rectangle 11"/>
          <p:cNvSpPr/>
          <p:nvPr/>
        </p:nvSpPr>
        <p:spPr bwMode="invGray">
          <a:xfrm>
            <a:off x="3807649" y="0"/>
            <a:ext cx="6096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9" name="Rectangle 8"/>
          <p:cNvSpPr/>
          <p:nvPr/>
        </p:nvSpPr>
        <p:spPr bwMode="invGray">
          <a:xfrm>
            <a:off x="3807649" y="0"/>
            <a:ext cx="6096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Tree>
    <p:extLst>
      <p:ext uri="{BB962C8B-B14F-4D97-AF65-F5344CB8AC3E}">
        <p14:creationId xmlns:p14="http://schemas.microsoft.com/office/powerpoint/2010/main" val="25685435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84910" y="228600"/>
            <a:ext cx="11247120" cy="990600"/>
          </a:xfrm>
          <a:prstGeom prst="rect">
            <a:avLst/>
          </a:prstGeom>
        </p:spPr>
        <p:txBody>
          <a:bodyPr vert="horz" anchor="ctr">
            <a:normAutofit/>
          </a:bodyPr>
          <a:lstStyle/>
          <a:p>
            <a:r>
              <a:rPr kumimoji="0" lang="en-US"/>
              <a:t>Click to edit Master title style</a:t>
            </a:r>
            <a:endParaRPr kumimoji="0" lang="en-US" dirty="0"/>
          </a:p>
        </p:txBody>
      </p:sp>
      <p:sp>
        <p:nvSpPr>
          <p:cNvPr id="13" name="Text Placeholder 12"/>
          <p:cNvSpPr>
            <a:spLocks noGrp="1"/>
          </p:cNvSpPr>
          <p:nvPr>
            <p:ph type="body" idx="1"/>
          </p:nvPr>
        </p:nvSpPr>
        <p:spPr>
          <a:xfrm>
            <a:off x="2482272" y="1600200"/>
            <a:ext cx="9144000" cy="452628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endParaRPr kumimoji="0" lang="en-US" dirty="0"/>
          </a:p>
        </p:txBody>
      </p:sp>
      <p:sp>
        <p:nvSpPr>
          <p:cNvPr id="7" name="Rectangle 6"/>
          <p:cNvSpPr/>
          <p:nvPr/>
        </p:nvSpPr>
        <p:spPr bwMode="white">
          <a:xfrm>
            <a:off x="0" y="1234440"/>
            <a:ext cx="12192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9" name="Rectangle 8"/>
          <p:cNvSpPr/>
          <p:nvPr/>
        </p:nvSpPr>
        <p:spPr>
          <a:xfrm>
            <a:off x="0" y="1293090"/>
            <a:ext cx="12192000" cy="215669"/>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Tree>
    <p:extLst>
      <p:ext uri="{BB962C8B-B14F-4D97-AF65-F5344CB8AC3E}">
        <p14:creationId xmlns:p14="http://schemas.microsoft.com/office/powerpoint/2010/main" val="4057763667"/>
      </p:ext>
    </p:extLst>
  </p:cSld>
  <p:clrMap bg1="lt1" tx1="dk1" bg2="lt2" tx2="dk2" accent1="accent1" accent2="accent2" accent3="accent3" accent4="accent4" accent5="accent5" accent6="accent6" hlink="hlink" folHlink="folHlink"/>
  <p:sldLayoutIdLst>
    <p:sldLayoutId id="2147484249" r:id="rId1"/>
    <p:sldLayoutId id="2147484250" r:id="rId2"/>
    <p:sldLayoutId id="2147484255" r:id="rId3"/>
    <p:sldLayoutId id="2147484251" r:id="rId4"/>
    <p:sldLayoutId id="2147484252" r:id="rId5"/>
    <p:sldLayoutId id="2147484253" r:id="rId6"/>
    <p:sldLayoutId id="2147484254" r:id="rId7"/>
    <p:sldLayoutId id="2147484256" r:id="rId8"/>
    <p:sldLayoutId id="2147484257" r:id="rId9"/>
    <p:sldLayoutId id="2147484258" r:id="rId10"/>
    <p:sldLayoutId id="2147484259" r:id="rId11"/>
  </p:sldLayoutIdLst>
  <p:hf hdr="0"/>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1.jpeg"/><Relationship Id="rId7"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image" Target="../media/image13.jpeg"/><Relationship Id="rId5" Type="http://schemas.openxmlformats.org/officeDocument/2006/relationships/image" Target="../media/image10.jpeg"/><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hyperlink" Target="https://www.hhmi.org/biointeractive/modeling-trophic-cascades" TargetMode="Externa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3" Type="http://schemas.openxmlformats.org/officeDocument/2006/relationships/hyperlink" Target="https://youtu.be/ysa5OBhXz-Q"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hyperlink" Target="https://www.hhmi.org/biointeractive/modeling-trophic-cascades" TargetMode="Externa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606056" y="1600200"/>
            <a:ext cx="11015968" cy="4526280"/>
          </a:xfrm>
        </p:spPr>
        <p:txBody>
          <a:bodyPr>
            <a:normAutofit/>
          </a:bodyPr>
          <a:lstStyle/>
          <a:p>
            <a:r>
              <a:rPr lang="en-US" dirty="0"/>
              <a:t>Create and use community interaction diagrams to explain how species interact both directly and indirectly</a:t>
            </a:r>
          </a:p>
          <a:p>
            <a:r>
              <a:rPr lang="en-US" dirty="0"/>
              <a:t>Explain how predators have strong influences on communities</a:t>
            </a:r>
          </a:p>
        </p:txBody>
      </p:sp>
      <p:sp>
        <p:nvSpPr>
          <p:cNvPr id="3" name="Title 2"/>
          <p:cNvSpPr>
            <a:spLocks noGrp="1"/>
          </p:cNvSpPr>
          <p:nvPr>
            <p:ph type="title"/>
          </p:nvPr>
        </p:nvSpPr>
        <p:spPr/>
        <p:txBody>
          <a:bodyPr/>
          <a:lstStyle/>
          <a:p>
            <a:r>
              <a:rPr lang="en-US" dirty="0"/>
              <a:t>Objectives</a:t>
            </a:r>
          </a:p>
        </p:txBody>
      </p:sp>
    </p:spTree>
    <p:extLst>
      <p:ext uri="{BB962C8B-B14F-4D97-AF65-F5344CB8AC3E}">
        <p14:creationId xmlns:p14="http://schemas.microsoft.com/office/powerpoint/2010/main" val="16875378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1536663-02F7-4D1E-B3EB-A346F6DF32A4}"/>
              </a:ext>
            </a:extLst>
          </p:cNvPr>
          <p:cNvSpPr>
            <a:spLocks noGrp="1"/>
          </p:cNvSpPr>
          <p:nvPr>
            <p:ph sz="quarter" idx="1"/>
          </p:nvPr>
        </p:nvSpPr>
        <p:spPr>
          <a:xfrm>
            <a:off x="624468" y="1600200"/>
            <a:ext cx="10997556" cy="4526280"/>
          </a:xfrm>
        </p:spPr>
        <p:txBody>
          <a:bodyPr/>
          <a:lstStyle/>
          <a:p>
            <a:r>
              <a:rPr lang="en-US" dirty="0"/>
              <a:t>Some parks have recently reintroduced the top predators, allowing for experiments on how exactly communities are affected by predators</a:t>
            </a:r>
          </a:p>
          <a:p>
            <a:endParaRPr lang="en-US" dirty="0"/>
          </a:p>
        </p:txBody>
      </p:sp>
      <p:sp>
        <p:nvSpPr>
          <p:cNvPr id="3" name="Title 2">
            <a:extLst>
              <a:ext uri="{FF2B5EF4-FFF2-40B4-BE49-F238E27FC236}">
                <a16:creationId xmlns:a16="http://schemas.microsoft.com/office/drawing/2014/main" id="{A78DDB60-0A55-4F95-9267-C98E5E0E3278}"/>
              </a:ext>
            </a:extLst>
          </p:cNvPr>
          <p:cNvSpPr>
            <a:spLocks noGrp="1"/>
          </p:cNvSpPr>
          <p:nvPr>
            <p:ph type="title"/>
          </p:nvPr>
        </p:nvSpPr>
        <p:spPr/>
        <p:txBody>
          <a:bodyPr/>
          <a:lstStyle/>
          <a:p>
            <a:r>
              <a:rPr lang="en-US" dirty="0"/>
              <a:t>Reintroductions = a natural experiment</a:t>
            </a:r>
          </a:p>
        </p:txBody>
      </p:sp>
      <p:pic>
        <p:nvPicPr>
          <p:cNvPr id="5" name="Picture 4" descr="754px-Gray_Wolf_Seney_NWR_2.jpg">
            <a:extLst>
              <a:ext uri="{FF2B5EF4-FFF2-40B4-BE49-F238E27FC236}">
                <a16:creationId xmlns:a16="http://schemas.microsoft.com/office/drawing/2014/main" id="{C175BFAB-80F9-496A-B5FE-D0A3A813645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68700" y="2605253"/>
            <a:ext cx="4959944" cy="3940327"/>
          </a:xfrm>
          <a:prstGeom prst="rect">
            <a:avLst/>
          </a:prstGeom>
        </p:spPr>
      </p:pic>
    </p:spTree>
    <p:extLst>
      <p:ext uri="{BB962C8B-B14F-4D97-AF65-F5344CB8AC3E}">
        <p14:creationId xmlns:p14="http://schemas.microsoft.com/office/powerpoint/2010/main" val="21619737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The simple interactions</a:t>
            </a:r>
          </a:p>
        </p:txBody>
      </p:sp>
      <p:sp>
        <p:nvSpPr>
          <p:cNvPr id="25" name="Text Placeholder 4"/>
          <p:cNvSpPr>
            <a:spLocks noGrp="1"/>
          </p:cNvSpPr>
          <p:nvPr>
            <p:ph type="body" idx="1"/>
          </p:nvPr>
        </p:nvSpPr>
        <p:spPr>
          <a:xfrm>
            <a:off x="1981200" y="1868924"/>
            <a:ext cx="4040188" cy="715355"/>
          </a:xfrm>
        </p:spPr>
        <p:txBody>
          <a:bodyPr/>
          <a:lstStyle/>
          <a:p>
            <a:r>
              <a:rPr lang="en-US" dirty="0"/>
              <a:t>ZION National Park</a:t>
            </a:r>
          </a:p>
        </p:txBody>
      </p:sp>
      <p:pic>
        <p:nvPicPr>
          <p:cNvPr id="26" name="Content Placeholder 10" descr="800px-Male_Moose.jpg"/>
          <p:cNvPicPr>
            <a:picLocks noGrp="1" noChangeAspect="1"/>
          </p:cNvPicPr>
          <p:nvPr>
            <p:ph sz="half" idx="2"/>
          </p:nvPr>
        </p:nvPicPr>
        <p:blipFill>
          <a:blip r:embed="rId3" cstate="print">
            <a:extLst>
              <a:ext uri="{28A0092B-C50C-407E-A947-70E740481C1C}">
                <a14:useLocalDpi xmlns:a14="http://schemas.microsoft.com/office/drawing/2010/main" val="0"/>
              </a:ext>
            </a:extLst>
          </a:blip>
          <a:srcRect l="16848" r="16848"/>
          <a:stretch>
            <a:fillRect/>
          </a:stretch>
        </p:blipFill>
        <p:spPr>
          <a:xfrm>
            <a:off x="3407461" y="3668922"/>
            <a:ext cx="1628776" cy="1636799"/>
          </a:xfrm>
        </p:spPr>
      </p:pic>
      <p:sp>
        <p:nvSpPr>
          <p:cNvPr id="27" name="Text Placeholder 6"/>
          <p:cNvSpPr>
            <a:spLocks noGrp="1"/>
          </p:cNvSpPr>
          <p:nvPr>
            <p:ph type="body" sz="quarter" idx="3"/>
          </p:nvPr>
        </p:nvSpPr>
        <p:spPr>
          <a:xfrm>
            <a:off x="6169026" y="1868924"/>
            <a:ext cx="4041775" cy="715355"/>
          </a:xfrm>
        </p:spPr>
        <p:txBody>
          <a:bodyPr/>
          <a:lstStyle/>
          <a:p>
            <a:r>
              <a:rPr lang="en-US" dirty="0"/>
              <a:t>Yosemite National Park</a:t>
            </a:r>
          </a:p>
        </p:txBody>
      </p:sp>
      <p:pic>
        <p:nvPicPr>
          <p:cNvPr id="28" name="Picture 27" descr="800px-8th_Place_-_Mountain_Lion_(7487178290).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46859" y="2504922"/>
            <a:ext cx="2074991" cy="1390244"/>
          </a:xfrm>
          <a:prstGeom prst="rect">
            <a:avLst/>
          </a:prstGeom>
        </p:spPr>
      </p:pic>
      <p:pic>
        <p:nvPicPr>
          <p:cNvPr id="29" name="Picture 28" descr="754px-Gray_Wolf_Seney_NWR_2.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36214" y="2504923"/>
            <a:ext cx="1825522" cy="1450249"/>
          </a:xfrm>
          <a:prstGeom prst="rect">
            <a:avLst/>
          </a:prstGeom>
        </p:spPr>
      </p:pic>
      <p:pic>
        <p:nvPicPr>
          <p:cNvPr id="30" name="Picture 29" descr="An_Elk_poses_for_the_camera_(9317643508).jpg"/>
          <p:cNvPicPr>
            <a:picLocks noChangeAspect="1"/>
          </p:cNvPicPr>
          <p:nvPr/>
        </p:nvPicPr>
        <p:blipFill rotWithShape="1">
          <a:blip r:embed="rId6" cstate="print">
            <a:extLst>
              <a:ext uri="{28A0092B-C50C-407E-A947-70E740481C1C}">
                <a14:useLocalDpi xmlns:a14="http://schemas.microsoft.com/office/drawing/2010/main" val="0"/>
              </a:ext>
            </a:extLst>
          </a:blip>
          <a:srcRect l="13107" r="-13158"/>
          <a:stretch/>
        </p:blipFill>
        <p:spPr>
          <a:xfrm>
            <a:off x="6753903" y="3826316"/>
            <a:ext cx="2075688" cy="1555997"/>
          </a:xfrm>
          <a:prstGeom prst="rect">
            <a:avLst/>
          </a:prstGeom>
        </p:spPr>
      </p:pic>
      <p:pic>
        <p:nvPicPr>
          <p:cNvPr id="31" name="Picture 30" descr="800px-Salix_lemmonii_(5027508048).jp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345723" y="5099258"/>
            <a:ext cx="1876126" cy="1407095"/>
          </a:xfrm>
          <a:prstGeom prst="rect">
            <a:avLst/>
          </a:prstGeom>
        </p:spPr>
      </p:pic>
      <p:pic>
        <p:nvPicPr>
          <p:cNvPr id="32" name="Picture 31" descr="800px-Populus_tremuloides_leaves_RMP.jp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753904" y="5489770"/>
            <a:ext cx="1762621" cy="1288916"/>
          </a:xfrm>
          <a:prstGeom prst="rect">
            <a:avLst/>
          </a:prstGeom>
        </p:spPr>
      </p:pic>
      <p:sp>
        <p:nvSpPr>
          <p:cNvPr id="33" name="Curved Up Arrow 32"/>
          <p:cNvSpPr/>
          <p:nvPr/>
        </p:nvSpPr>
        <p:spPr>
          <a:xfrm rot="7380254">
            <a:off x="1526966" y="5185175"/>
            <a:ext cx="1586890" cy="410896"/>
          </a:xfrm>
          <a:prstGeom prst="curved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34" name="Curved Up Arrow 33"/>
          <p:cNvSpPr/>
          <p:nvPr/>
        </p:nvSpPr>
        <p:spPr>
          <a:xfrm rot="3503286">
            <a:off x="1419189" y="3880374"/>
            <a:ext cx="1586890" cy="410896"/>
          </a:xfrm>
          <a:prstGeom prst="curved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35" name="Curved Up Arrow 34"/>
          <p:cNvSpPr/>
          <p:nvPr/>
        </p:nvSpPr>
        <p:spPr>
          <a:xfrm rot="5685086">
            <a:off x="5564056" y="5599160"/>
            <a:ext cx="1586890" cy="410896"/>
          </a:xfrm>
          <a:prstGeom prst="curved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36" name="Curved Up Arrow 35"/>
          <p:cNvSpPr/>
          <p:nvPr/>
        </p:nvSpPr>
        <p:spPr>
          <a:xfrm rot="4771299">
            <a:off x="5482511" y="3678793"/>
            <a:ext cx="1586890" cy="410896"/>
          </a:xfrm>
          <a:prstGeom prst="curved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37" name="TextBox 36"/>
          <p:cNvSpPr txBox="1"/>
          <p:nvPr/>
        </p:nvSpPr>
        <p:spPr>
          <a:xfrm>
            <a:off x="2079682" y="3901091"/>
            <a:ext cx="1253869" cy="307777"/>
          </a:xfrm>
          <a:prstGeom prst="rect">
            <a:avLst/>
          </a:prstGeom>
          <a:noFill/>
        </p:spPr>
        <p:txBody>
          <a:bodyPr wrap="none" rtlCol="0">
            <a:spAutoFit/>
          </a:bodyPr>
          <a:lstStyle/>
          <a:p>
            <a:r>
              <a:rPr lang="en-US" sz="1400" b="1" dirty="0"/>
              <a:t>Mountain Lion</a:t>
            </a:r>
          </a:p>
        </p:txBody>
      </p:sp>
      <p:sp>
        <p:nvSpPr>
          <p:cNvPr id="38" name="TextBox 37"/>
          <p:cNvSpPr txBox="1"/>
          <p:nvPr/>
        </p:nvSpPr>
        <p:spPr>
          <a:xfrm>
            <a:off x="4221849" y="5335882"/>
            <a:ext cx="699956" cy="307777"/>
          </a:xfrm>
          <a:prstGeom prst="rect">
            <a:avLst/>
          </a:prstGeom>
          <a:noFill/>
        </p:spPr>
        <p:txBody>
          <a:bodyPr wrap="none" rtlCol="0">
            <a:spAutoFit/>
          </a:bodyPr>
          <a:lstStyle/>
          <a:p>
            <a:r>
              <a:rPr lang="en-US" sz="1400" b="1" dirty="0"/>
              <a:t>Moose</a:t>
            </a:r>
          </a:p>
        </p:txBody>
      </p:sp>
      <p:sp>
        <p:nvSpPr>
          <p:cNvPr id="39" name="TextBox 38"/>
          <p:cNvSpPr txBox="1"/>
          <p:nvPr/>
        </p:nvSpPr>
        <p:spPr>
          <a:xfrm>
            <a:off x="3407462" y="6501327"/>
            <a:ext cx="723275" cy="307777"/>
          </a:xfrm>
          <a:prstGeom prst="rect">
            <a:avLst/>
          </a:prstGeom>
          <a:noFill/>
        </p:spPr>
        <p:txBody>
          <a:bodyPr wrap="none" rtlCol="0">
            <a:spAutoFit/>
          </a:bodyPr>
          <a:lstStyle/>
          <a:p>
            <a:r>
              <a:rPr lang="en-US" sz="1400" b="1" dirty="0"/>
              <a:t>Willow</a:t>
            </a:r>
          </a:p>
        </p:txBody>
      </p:sp>
      <p:sp>
        <p:nvSpPr>
          <p:cNvPr id="40" name="TextBox 39"/>
          <p:cNvSpPr txBox="1"/>
          <p:nvPr/>
        </p:nvSpPr>
        <p:spPr>
          <a:xfrm>
            <a:off x="8361737" y="3518539"/>
            <a:ext cx="698589" cy="307777"/>
          </a:xfrm>
          <a:prstGeom prst="rect">
            <a:avLst/>
          </a:prstGeom>
          <a:noFill/>
        </p:spPr>
        <p:txBody>
          <a:bodyPr wrap="none" rtlCol="0">
            <a:spAutoFit/>
          </a:bodyPr>
          <a:lstStyle/>
          <a:p>
            <a:r>
              <a:rPr lang="en-US" sz="1400" b="1" dirty="0"/>
              <a:t>Coyote</a:t>
            </a:r>
          </a:p>
        </p:txBody>
      </p:sp>
      <p:sp>
        <p:nvSpPr>
          <p:cNvPr id="41" name="TextBox 40"/>
          <p:cNvSpPr txBox="1"/>
          <p:nvPr/>
        </p:nvSpPr>
        <p:spPr>
          <a:xfrm>
            <a:off x="8752566" y="4647607"/>
            <a:ext cx="404278" cy="307777"/>
          </a:xfrm>
          <a:prstGeom prst="rect">
            <a:avLst/>
          </a:prstGeom>
          <a:noFill/>
        </p:spPr>
        <p:txBody>
          <a:bodyPr wrap="none" rtlCol="0">
            <a:spAutoFit/>
          </a:bodyPr>
          <a:lstStyle/>
          <a:p>
            <a:r>
              <a:rPr lang="en-US" sz="1400" b="1" dirty="0"/>
              <a:t>Elk</a:t>
            </a:r>
          </a:p>
        </p:txBody>
      </p:sp>
      <p:sp>
        <p:nvSpPr>
          <p:cNvPr id="42" name="TextBox 41"/>
          <p:cNvSpPr txBox="1"/>
          <p:nvPr/>
        </p:nvSpPr>
        <p:spPr>
          <a:xfrm>
            <a:off x="8603370" y="6374661"/>
            <a:ext cx="669098" cy="307777"/>
          </a:xfrm>
          <a:prstGeom prst="rect">
            <a:avLst/>
          </a:prstGeom>
          <a:noFill/>
        </p:spPr>
        <p:txBody>
          <a:bodyPr wrap="none" rtlCol="0">
            <a:spAutoFit/>
          </a:bodyPr>
          <a:lstStyle/>
          <a:p>
            <a:r>
              <a:rPr lang="en-US" sz="1400" b="1" dirty="0"/>
              <a:t>Aspen</a:t>
            </a:r>
          </a:p>
        </p:txBody>
      </p:sp>
      <p:sp>
        <p:nvSpPr>
          <p:cNvPr id="2" name="TextBox 1">
            <a:extLst>
              <a:ext uri="{FF2B5EF4-FFF2-40B4-BE49-F238E27FC236}">
                <a16:creationId xmlns:a16="http://schemas.microsoft.com/office/drawing/2014/main" id="{2BCC2529-F796-44AC-90C3-B06FC9E18191}"/>
              </a:ext>
            </a:extLst>
          </p:cNvPr>
          <p:cNvSpPr txBox="1"/>
          <p:nvPr/>
        </p:nvSpPr>
        <p:spPr>
          <a:xfrm>
            <a:off x="212629" y="1614532"/>
            <a:ext cx="3006592" cy="461665"/>
          </a:xfrm>
          <a:prstGeom prst="rect">
            <a:avLst/>
          </a:prstGeom>
          <a:noFill/>
        </p:spPr>
        <p:txBody>
          <a:bodyPr wrap="none" rtlCol="0">
            <a:spAutoFit/>
          </a:bodyPr>
          <a:lstStyle/>
          <a:p>
            <a:r>
              <a:rPr lang="en-US" sz="2400" dirty="0"/>
              <a:t>Draw this in your notes!</a:t>
            </a:r>
          </a:p>
        </p:txBody>
      </p:sp>
    </p:spTree>
    <p:extLst>
      <p:ext uri="{BB962C8B-B14F-4D97-AF65-F5344CB8AC3E}">
        <p14:creationId xmlns:p14="http://schemas.microsoft.com/office/powerpoint/2010/main" val="13789634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
          </p:nvPr>
        </p:nvSpPr>
        <p:spPr>
          <a:xfrm>
            <a:off x="646772" y="1600200"/>
            <a:ext cx="6512312" cy="4526280"/>
          </a:xfrm>
        </p:spPr>
        <p:txBody>
          <a:bodyPr>
            <a:normAutofit/>
          </a:bodyPr>
          <a:lstStyle/>
          <a:p>
            <a:r>
              <a:rPr lang="en-US" dirty="0"/>
              <a:t>Animals such as elk, deer, and moose are </a:t>
            </a:r>
            <a:r>
              <a:rPr lang="en-US" b="1" i="1" dirty="0"/>
              <a:t>browsers</a:t>
            </a:r>
            <a:r>
              <a:rPr lang="en-US" dirty="0"/>
              <a:t>, meaning that they mostly eat leaves and young stems of woody shrubs and trees. </a:t>
            </a:r>
          </a:p>
          <a:p>
            <a:r>
              <a:rPr lang="en-US" dirty="0"/>
              <a:t>Mutualistic bacteria in their gut help digest the plant material.</a:t>
            </a:r>
          </a:p>
          <a:p>
            <a:pPr marL="118872" indent="0">
              <a:buNone/>
            </a:pPr>
            <a:endParaRPr lang="en-US" dirty="0"/>
          </a:p>
        </p:txBody>
      </p:sp>
      <p:sp>
        <p:nvSpPr>
          <p:cNvPr id="4" name="Title 3"/>
          <p:cNvSpPr>
            <a:spLocks noGrp="1"/>
          </p:cNvSpPr>
          <p:nvPr>
            <p:ph type="title"/>
          </p:nvPr>
        </p:nvSpPr>
        <p:spPr/>
        <p:txBody>
          <a:bodyPr/>
          <a:lstStyle/>
          <a:p>
            <a:r>
              <a:rPr lang="en-US" dirty="0"/>
              <a:t>Browsing For Saplings</a:t>
            </a:r>
          </a:p>
        </p:txBody>
      </p:sp>
      <p:pic>
        <p:nvPicPr>
          <p:cNvPr id="12" name="Content Placeholder 4" descr="IMG_2421.jpg"/>
          <p:cNvPicPr>
            <a:picLocks noGrp="1" noChangeAspect="1"/>
          </p:cNvPicPr>
          <p:nvPr>
            <p:ph sz="half" idx="4294967295"/>
          </p:nvPr>
        </p:nvPicPr>
        <p:blipFill rotWithShape="1">
          <a:blip r:embed="rId2" cstate="email">
            <a:extLst>
              <a:ext uri="{28A0092B-C50C-407E-A947-70E740481C1C}">
                <a14:useLocalDpi xmlns:a14="http://schemas.microsoft.com/office/drawing/2010/main" val="0"/>
              </a:ext>
            </a:extLst>
          </a:blip>
          <a:srcRect t="7054" r="32228" b="18002"/>
          <a:stretch/>
        </p:blipFill>
        <p:spPr>
          <a:xfrm>
            <a:off x="7683190" y="153914"/>
            <a:ext cx="4402927" cy="6493682"/>
          </a:xfrm>
        </p:spPr>
      </p:pic>
      <p:sp>
        <p:nvSpPr>
          <p:cNvPr id="13" name="Rectangle 12"/>
          <p:cNvSpPr/>
          <p:nvPr/>
        </p:nvSpPr>
        <p:spPr>
          <a:xfrm>
            <a:off x="8859471" y="2233933"/>
            <a:ext cx="1910645" cy="3785652"/>
          </a:xfrm>
          <a:prstGeom prst="rect">
            <a:avLst/>
          </a:prstGeom>
        </p:spPr>
        <p:txBody>
          <a:bodyPr wrap="square">
            <a:spAutoFit/>
          </a:bodyPr>
          <a:lstStyle/>
          <a:p>
            <a:r>
              <a:rPr lang="en-US" sz="2400" b="1" dirty="0">
                <a:ln w="18415" cmpd="sng">
                  <a:noFill/>
                  <a:prstDash val="solid"/>
                </a:ln>
                <a:solidFill>
                  <a:schemeClr val="bg1"/>
                </a:solidFill>
                <a:effectLst>
                  <a:outerShdw blurRad="63500" dir="3600000" algn="tl" rotWithShape="0">
                    <a:srgbClr val="000000">
                      <a:alpha val="70000"/>
                    </a:srgbClr>
                  </a:outerShdw>
                </a:effectLst>
              </a:rPr>
              <a:t>No branches below height browsers can reach.</a:t>
            </a:r>
          </a:p>
          <a:p>
            <a:endParaRPr lang="en-US" sz="2400" b="1" dirty="0">
              <a:ln w="18415" cmpd="sng">
                <a:noFill/>
                <a:prstDash val="solid"/>
              </a:ln>
              <a:solidFill>
                <a:schemeClr val="bg1"/>
              </a:solidFill>
              <a:effectLst>
                <a:outerShdw blurRad="63500" dir="3600000" algn="tl" rotWithShape="0">
                  <a:srgbClr val="000000">
                    <a:alpha val="70000"/>
                  </a:srgbClr>
                </a:outerShdw>
              </a:effectLst>
            </a:endParaRPr>
          </a:p>
          <a:p>
            <a:r>
              <a:rPr lang="en-US" sz="2400" b="1" dirty="0">
                <a:ln w="18415" cmpd="sng">
                  <a:noFill/>
                  <a:prstDash val="solid"/>
                </a:ln>
                <a:solidFill>
                  <a:schemeClr val="bg1"/>
                </a:solidFill>
                <a:effectLst>
                  <a:outerShdw blurRad="63500" dir="3600000" algn="tl" rotWithShape="0">
                    <a:srgbClr val="000000">
                      <a:alpha val="70000"/>
                    </a:srgbClr>
                  </a:outerShdw>
                </a:effectLst>
              </a:rPr>
              <a:t>Marks on tree trunks from browsers eating bark. </a:t>
            </a:r>
          </a:p>
        </p:txBody>
      </p:sp>
    </p:spTree>
    <p:extLst>
      <p:ext uri="{BB962C8B-B14F-4D97-AF65-F5344CB8AC3E}">
        <p14:creationId xmlns:p14="http://schemas.microsoft.com/office/powerpoint/2010/main" val="3375286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
          </p:nvPr>
        </p:nvSpPr>
        <p:spPr>
          <a:xfrm>
            <a:off x="591015" y="1600200"/>
            <a:ext cx="5954751" cy="4526280"/>
          </a:xfrm>
        </p:spPr>
        <p:txBody>
          <a:bodyPr>
            <a:normAutofit/>
          </a:bodyPr>
          <a:lstStyle/>
          <a:p>
            <a:r>
              <a:rPr lang="en-US" dirty="0"/>
              <a:t>They also eat the fruits and seeds on branches, which can limit plant reproduction.</a:t>
            </a:r>
          </a:p>
          <a:p>
            <a:pPr marL="118872" indent="0">
              <a:buNone/>
            </a:pPr>
            <a:endParaRPr lang="en-US" dirty="0"/>
          </a:p>
        </p:txBody>
      </p:sp>
      <p:sp>
        <p:nvSpPr>
          <p:cNvPr id="4" name="Title 3"/>
          <p:cNvSpPr>
            <a:spLocks noGrp="1"/>
          </p:cNvSpPr>
          <p:nvPr>
            <p:ph type="title"/>
          </p:nvPr>
        </p:nvSpPr>
        <p:spPr/>
        <p:txBody>
          <a:bodyPr/>
          <a:lstStyle/>
          <a:p>
            <a:r>
              <a:rPr lang="en-US" dirty="0"/>
              <a:t>Browsing For Saplings</a:t>
            </a:r>
          </a:p>
        </p:txBody>
      </p:sp>
      <p:pic>
        <p:nvPicPr>
          <p:cNvPr id="7" name="Picture 6"/>
          <p:cNvPicPr>
            <a:picLocks noChangeAspect="1"/>
          </p:cNvPicPr>
          <p:nvPr/>
        </p:nvPicPr>
        <p:blipFill>
          <a:blip r:embed="rId2"/>
          <a:stretch>
            <a:fillRect/>
          </a:stretch>
        </p:blipFill>
        <p:spPr>
          <a:xfrm>
            <a:off x="6724185" y="381500"/>
            <a:ext cx="5329870" cy="6094999"/>
          </a:xfrm>
          <a:prstGeom prst="rect">
            <a:avLst/>
          </a:prstGeom>
        </p:spPr>
      </p:pic>
      <p:cxnSp>
        <p:nvCxnSpPr>
          <p:cNvPr id="3" name="Straight Arrow Connector 2"/>
          <p:cNvCxnSpPr/>
          <p:nvPr/>
        </p:nvCxnSpPr>
        <p:spPr>
          <a:xfrm>
            <a:off x="7345900" y="3047999"/>
            <a:ext cx="804334" cy="381000"/>
          </a:xfrm>
          <a:prstGeom prst="straightConnector1">
            <a:avLst/>
          </a:prstGeom>
          <a:ln w="76200" cmpd="sng">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044032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Browsing For Saplings</a:t>
            </a:r>
            <a:endParaRPr lang="en-US" dirty="0"/>
          </a:p>
        </p:txBody>
      </p:sp>
      <p:sp>
        <p:nvSpPr>
          <p:cNvPr id="5" name="Content Placeholder 4"/>
          <p:cNvSpPr>
            <a:spLocks noGrp="1"/>
          </p:cNvSpPr>
          <p:nvPr>
            <p:ph sz="half" idx="1"/>
          </p:nvPr>
        </p:nvSpPr>
        <p:spPr/>
        <p:txBody>
          <a:bodyPr/>
          <a:lstStyle/>
          <a:p>
            <a:r>
              <a:rPr lang="en-US" dirty="0"/>
              <a:t>Researchers first compared areas with and without browsers.</a:t>
            </a:r>
          </a:p>
          <a:p>
            <a:r>
              <a:rPr lang="en-US" dirty="0"/>
              <a:t>How do you think the communities will differ in appearance?</a:t>
            </a:r>
          </a:p>
        </p:txBody>
      </p:sp>
      <p:pic>
        <p:nvPicPr>
          <p:cNvPr id="6" name="Content Placeholder 4" descr="IMG_2421.jpg"/>
          <p:cNvPicPr>
            <a:picLocks noGrp="1" noChangeAspect="1"/>
          </p:cNvPicPr>
          <p:nvPr>
            <p:ph sz="half" idx="2"/>
          </p:nvPr>
        </p:nvPicPr>
        <p:blipFill rotWithShape="1">
          <a:blip r:embed="rId2" cstate="email">
            <a:extLst>
              <a:ext uri="{28A0092B-C50C-407E-A947-70E740481C1C}">
                <a14:useLocalDpi xmlns:a14="http://schemas.microsoft.com/office/drawing/2010/main" val="0"/>
              </a:ext>
            </a:extLst>
          </a:blip>
          <a:srcRect t="7054" r="32228" b="18002"/>
          <a:stretch/>
        </p:blipFill>
        <p:spPr>
          <a:xfrm>
            <a:off x="7448470" y="228600"/>
            <a:ext cx="4258620" cy="6286944"/>
          </a:xfrm>
        </p:spPr>
      </p:pic>
    </p:spTree>
    <p:extLst>
      <p:ext uri="{BB962C8B-B14F-4D97-AF65-F5344CB8AC3E}">
        <p14:creationId xmlns:p14="http://schemas.microsoft.com/office/powerpoint/2010/main" val="31303468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Comparing Communities</a:t>
            </a:r>
          </a:p>
        </p:txBody>
      </p:sp>
      <p:pic>
        <p:nvPicPr>
          <p:cNvPr id="7" name="Content Placeholder 6" descr="IMG_2413.jpg"/>
          <p:cNvPicPr>
            <a:picLocks noGrp="1" noChangeAspect="1"/>
          </p:cNvPicPr>
          <p:nvPr>
            <p:ph sz="half" idx="2"/>
          </p:nvPr>
        </p:nvPicPr>
        <p:blipFill>
          <a:blip r:embed="rId2" cstate="email">
            <a:extLst>
              <a:ext uri="{28A0092B-C50C-407E-A947-70E740481C1C}">
                <a14:useLocalDpi xmlns:a14="http://schemas.microsoft.com/office/drawing/2010/main" val="0"/>
              </a:ext>
            </a:extLst>
          </a:blip>
          <a:srcRect l="11656" r="11656"/>
          <a:stretch>
            <a:fillRect/>
          </a:stretch>
        </p:blipFill>
        <p:spPr>
          <a:xfrm>
            <a:off x="703493" y="1807457"/>
            <a:ext cx="4930431" cy="4821943"/>
          </a:xfrm>
          <a:ln w="57150" cmpd="sng">
            <a:solidFill>
              <a:schemeClr val="tx1"/>
            </a:solidFill>
          </a:ln>
          <a:effectLst>
            <a:outerShdw blurRad="50800" dist="38100" dir="2700000" algn="tl" rotWithShape="0">
              <a:srgbClr val="000000">
                <a:alpha val="43000"/>
              </a:srgbClr>
            </a:outerShdw>
          </a:effectLst>
        </p:spPr>
      </p:pic>
      <p:pic>
        <p:nvPicPr>
          <p:cNvPr id="8" name="Content Placeholder 7" descr="IMG_2414.jpg"/>
          <p:cNvPicPr>
            <a:picLocks noGrp="1" noChangeAspect="1"/>
          </p:cNvPicPr>
          <p:nvPr>
            <p:ph sz="quarter" idx="4"/>
          </p:nvPr>
        </p:nvPicPr>
        <p:blipFill>
          <a:blip r:embed="rId3" cstate="email">
            <a:extLst>
              <a:ext uri="{28A0092B-C50C-407E-A947-70E740481C1C}">
                <a14:useLocalDpi xmlns:a14="http://schemas.microsoft.com/office/drawing/2010/main" val="0"/>
              </a:ext>
            </a:extLst>
          </a:blip>
          <a:srcRect l="11641" r="11641"/>
          <a:stretch>
            <a:fillRect/>
          </a:stretch>
        </p:blipFill>
        <p:spPr>
          <a:xfrm>
            <a:off x="6530196" y="1807457"/>
            <a:ext cx="4932368" cy="4821943"/>
          </a:xfrm>
          <a:ln w="57150" cmpd="sng">
            <a:solidFill>
              <a:schemeClr val="tx1"/>
            </a:solidFill>
          </a:ln>
          <a:effectLst>
            <a:outerShdw blurRad="50800" dist="38100" dir="2700000" algn="tl" rotWithShape="0">
              <a:srgbClr val="000000">
                <a:alpha val="43000"/>
              </a:srgbClr>
            </a:outerShdw>
          </a:effectLst>
        </p:spPr>
      </p:pic>
      <p:sp>
        <p:nvSpPr>
          <p:cNvPr id="4" name="TextBox 3"/>
          <p:cNvSpPr txBox="1"/>
          <p:nvPr/>
        </p:nvSpPr>
        <p:spPr>
          <a:xfrm>
            <a:off x="6911631" y="123735"/>
            <a:ext cx="4795459" cy="1200329"/>
          </a:xfrm>
          <a:prstGeom prst="rect">
            <a:avLst/>
          </a:prstGeom>
          <a:noFill/>
        </p:spPr>
        <p:txBody>
          <a:bodyPr wrap="square" rtlCol="0">
            <a:spAutoFit/>
          </a:bodyPr>
          <a:lstStyle/>
          <a:p>
            <a:r>
              <a:rPr lang="en-US" sz="2400" b="1" dirty="0"/>
              <a:t>Can you identify which image below shows an area where elk and deer have been excluded?</a:t>
            </a:r>
          </a:p>
        </p:txBody>
      </p:sp>
    </p:spTree>
    <p:extLst>
      <p:ext uri="{BB962C8B-B14F-4D97-AF65-F5344CB8AC3E}">
        <p14:creationId xmlns:p14="http://schemas.microsoft.com/office/powerpoint/2010/main" val="32968766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Comparing Communities</a:t>
            </a:r>
          </a:p>
        </p:txBody>
      </p:sp>
      <p:pic>
        <p:nvPicPr>
          <p:cNvPr id="7" name="Content Placeholder 6" descr="IMG_2413.jpg"/>
          <p:cNvPicPr>
            <a:picLocks noGrp="1" noChangeAspect="1"/>
          </p:cNvPicPr>
          <p:nvPr>
            <p:ph sz="half" idx="2"/>
          </p:nvPr>
        </p:nvPicPr>
        <p:blipFill>
          <a:blip r:embed="rId2" cstate="email">
            <a:extLst>
              <a:ext uri="{28A0092B-C50C-407E-A947-70E740481C1C}">
                <a14:useLocalDpi xmlns:a14="http://schemas.microsoft.com/office/drawing/2010/main" val="0"/>
              </a:ext>
            </a:extLst>
          </a:blip>
          <a:srcRect l="11656" r="11656"/>
          <a:stretch>
            <a:fillRect/>
          </a:stretch>
        </p:blipFill>
        <p:spPr>
          <a:xfrm>
            <a:off x="703493" y="1807457"/>
            <a:ext cx="4930431" cy="4821943"/>
          </a:xfrm>
          <a:ln w="57150" cmpd="sng">
            <a:solidFill>
              <a:schemeClr val="tx1"/>
            </a:solidFill>
          </a:ln>
          <a:effectLst>
            <a:outerShdw blurRad="50800" dist="38100" dir="2700000" algn="tl" rotWithShape="0">
              <a:srgbClr val="000000">
                <a:alpha val="43000"/>
              </a:srgbClr>
            </a:outerShdw>
          </a:effectLst>
        </p:spPr>
      </p:pic>
      <p:pic>
        <p:nvPicPr>
          <p:cNvPr id="8" name="Content Placeholder 7" descr="IMG_2414.jpg"/>
          <p:cNvPicPr>
            <a:picLocks noGrp="1" noChangeAspect="1"/>
          </p:cNvPicPr>
          <p:nvPr>
            <p:ph sz="quarter" idx="4"/>
          </p:nvPr>
        </p:nvPicPr>
        <p:blipFill>
          <a:blip r:embed="rId3" cstate="email">
            <a:extLst>
              <a:ext uri="{28A0092B-C50C-407E-A947-70E740481C1C}">
                <a14:useLocalDpi xmlns:a14="http://schemas.microsoft.com/office/drawing/2010/main" val="0"/>
              </a:ext>
            </a:extLst>
          </a:blip>
          <a:srcRect l="11641" r="11641"/>
          <a:stretch>
            <a:fillRect/>
          </a:stretch>
        </p:blipFill>
        <p:spPr>
          <a:xfrm>
            <a:off x="6530196" y="1807457"/>
            <a:ext cx="4932368" cy="4821943"/>
          </a:xfrm>
          <a:ln w="57150" cmpd="sng">
            <a:solidFill>
              <a:schemeClr val="tx1"/>
            </a:solidFill>
          </a:ln>
          <a:effectLst>
            <a:outerShdw blurRad="50800" dist="38100" dir="2700000" algn="tl" rotWithShape="0">
              <a:srgbClr val="000000">
                <a:alpha val="43000"/>
              </a:srgbClr>
            </a:outerShdw>
          </a:effectLst>
        </p:spPr>
      </p:pic>
      <p:sp>
        <p:nvSpPr>
          <p:cNvPr id="6" name="Text Placeholder 2">
            <a:extLst>
              <a:ext uri="{FF2B5EF4-FFF2-40B4-BE49-F238E27FC236}">
                <a16:creationId xmlns:a16="http://schemas.microsoft.com/office/drawing/2014/main" id="{1551F214-17AE-4EDC-A671-151293216DE2}"/>
              </a:ext>
            </a:extLst>
          </p:cNvPr>
          <p:cNvSpPr>
            <a:spLocks noGrp="1"/>
          </p:cNvSpPr>
          <p:nvPr>
            <p:ph type="body" idx="1"/>
          </p:nvPr>
        </p:nvSpPr>
        <p:spPr>
          <a:xfrm>
            <a:off x="743412" y="1119126"/>
            <a:ext cx="5386917" cy="715355"/>
          </a:xfrm>
          <a:solidFill>
            <a:schemeClr val="bg1"/>
          </a:solidFill>
          <a:ln>
            <a:solidFill>
              <a:schemeClr val="accent1"/>
            </a:solidFill>
          </a:ln>
        </p:spPr>
        <p:txBody>
          <a:bodyPr/>
          <a:lstStyle/>
          <a:p>
            <a:r>
              <a:rPr lang="en-US" dirty="0"/>
              <a:t>elk and Deer Present</a:t>
            </a:r>
          </a:p>
        </p:txBody>
      </p:sp>
      <p:sp>
        <p:nvSpPr>
          <p:cNvPr id="9" name="Text Placeholder 4">
            <a:extLst>
              <a:ext uri="{FF2B5EF4-FFF2-40B4-BE49-F238E27FC236}">
                <a16:creationId xmlns:a16="http://schemas.microsoft.com/office/drawing/2014/main" id="{9C25CF7F-95FF-4A44-84F3-99B41A218350}"/>
              </a:ext>
            </a:extLst>
          </p:cNvPr>
          <p:cNvSpPr>
            <a:spLocks noGrp="1"/>
          </p:cNvSpPr>
          <p:nvPr>
            <p:ph type="body" sz="quarter" idx="3"/>
          </p:nvPr>
        </p:nvSpPr>
        <p:spPr>
          <a:xfrm>
            <a:off x="6327180" y="1119126"/>
            <a:ext cx="5389033" cy="715355"/>
          </a:xfrm>
          <a:solidFill>
            <a:schemeClr val="bg1"/>
          </a:solidFill>
          <a:ln>
            <a:solidFill>
              <a:schemeClr val="accent1"/>
            </a:solidFill>
          </a:ln>
        </p:spPr>
        <p:txBody>
          <a:bodyPr/>
          <a:lstStyle/>
          <a:p>
            <a:r>
              <a:rPr lang="en-US" dirty="0"/>
              <a:t>Elk and Deer Excluded</a:t>
            </a:r>
          </a:p>
        </p:txBody>
      </p:sp>
      <p:sp>
        <p:nvSpPr>
          <p:cNvPr id="10" name="TextBox 9">
            <a:extLst>
              <a:ext uri="{FF2B5EF4-FFF2-40B4-BE49-F238E27FC236}">
                <a16:creationId xmlns:a16="http://schemas.microsoft.com/office/drawing/2014/main" id="{9FEF7856-A0D5-4EF8-81AB-D0B8E2C19501}"/>
              </a:ext>
            </a:extLst>
          </p:cNvPr>
          <p:cNvSpPr txBox="1"/>
          <p:nvPr/>
        </p:nvSpPr>
        <p:spPr>
          <a:xfrm>
            <a:off x="7578470" y="3840239"/>
            <a:ext cx="1385603" cy="369332"/>
          </a:xfrm>
          <a:prstGeom prst="rect">
            <a:avLst/>
          </a:prstGeom>
          <a:solidFill>
            <a:schemeClr val="bg1">
              <a:lumMod val="95000"/>
            </a:schemeClr>
          </a:solidFill>
        </p:spPr>
        <p:txBody>
          <a:bodyPr wrap="none" rtlCol="0">
            <a:spAutoFit/>
          </a:bodyPr>
          <a:lstStyle/>
          <a:p>
            <a:r>
              <a:rPr lang="en-US" b="1" dirty="0"/>
              <a:t>Young Trees</a:t>
            </a:r>
          </a:p>
        </p:txBody>
      </p:sp>
      <p:cxnSp>
        <p:nvCxnSpPr>
          <p:cNvPr id="11" name="Straight Arrow Connector 10">
            <a:extLst>
              <a:ext uri="{FF2B5EF4-FFF2-40B4-BE49-F238E27FC236}">
                <a16:creationId xmlns:a16="http://schemas.microsoft.com/office/drawing/2014/main" id="{749F24F6-85DE-4009-B721-EB871746E88C}"/>
              </a:ext>
            </a:extLst>
          </p:cNvPr>
          <p:cNvCxnSpPr/>
          <p:nvPr/>
        </p:nvCxnSpPr>
        <p:spPr>
          <a:xfrm flipH="1">
            <a:off x="3017757" y="4214745"/>
            <a:ext cx="479778" cy="476773"/>
          </a:xfrm>
          <a:prstGeom prst="straightConnector1">
            <a:avLst/>
          </a:prstGeom>
          <a:ln w="57150" cmpd="sng">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a:extLst>
              <a:ext uri="{FF2B5EF4-FFF2-40B4-BE49-F238E27FC236}">
                <a16:creationId xmlns:a16="http://schemas.microsoft.com/office/drawing/2014/main" id="{D5C81218-30B3-404B-98E7-511A9197343C}"/>
              </a:ext>
            </a:extLst>
          </p:cNvPr>
          <p:cNvCxnSpPr/>
          <p:nvPr/>
        </p:nvCxnSpPr>
        <p:spPr>
          <a:xfrm>
            <a:off x="4207972" y="4209571"/>
            <a:ext cx="689750" cy="498878"/>
          </a:xfrm>
          <a:prstGeom prst="straightConnector1">
            <a:avLst/>
          </a:prstGeom>
          <a:ln w="57150" cmpd="sng">
            <a:tailEnd type="arrow"/>
          </a:ln>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09BC8492-BD10-4936-A9CD-A76D1CE1FEC6}"/>
              </a:ext>
            </a:extLst>
          </p:cNvPr>
          <p:cNvSpPr txBox="1"/>
          <p:nvPr/>
        </p:nvSpPr>
        <p:spPr>
          <a:xfrm>
            <a:off x="2848424" y="3845412"/>
            <a:ext cx="2315808" cy="369332"/>
          </a:xfrm>
          <a:prstGeom prst="rect">
            <a:avLst/>
          </a:prstGeom>
          <a:solidFill>
            <a:schemeClr val="bg1">
              <a:lumMod val="95000"/>
            </a:schemeClr>
          </a:solidFill>
        </p:spPr>
        <p:txBody>
          <a:bodyPr wrap="none" rtlCol="0">
            <a:spAutoFit/>
          </a:bodyPr>
          <a:lstStyle/>
          <a:p>
            <a:r>
              <a:rPr lang="en-US" b="1" dirty="0"/>
              <a:t>Evidence of Browsing</a:t>
            </a:r>
          </a:p>
        </p:txBody>
      </p:sp>
      <p:cxnSp>
        <p:nvCxnSpPr>
          <p:cNvPr id="14" name="Straight Arrow Connector 13">
            <a:extLst>
              <a:ext uri="{FF2B5EF4-FFF2-40B4-BE49-F238E27FC236}">
                <a16:creationId xmlns:a16="http://schemas.microsoft.com/office/drawing/2014/main" id="{444A52E1-305D-47EA-B543-8FD311E79610}"/>
              </a:ext>
            </a:extLst>
          </p:cNvPr>
          <p:cNvCxnSpPr/>
          <p:nvPr/>
        </p:nvCxnSpPr>
        <p:spPr>
          <a:xfrm flipH="1">
            <a:off x="7274797" y="4219918"/>
            <a:ext cx="479778" cy="476773"/>
          </a:xfrm>
          <a:prstGeom prst="straightConnector1">
            <a:avLst/>
          </a:prstGeom>
          <a:ln w="57150" cmpd="sng">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a:extLst>
              <a:ext uri="{FF2B5EF4-FFF2-40B4-BE49-F238E27FC236}">
                <a16:creationId xmlns:a16="http://schemas.microsoft.com/office/drawing/2014/main" id="{0A408394-5EEC-403E-AB40-A16DE9604861}"/>
              </a:ext>
            </a:extLst>
          </p:cNvPr>
          <p:cNvCxnSpPr/>
          <p:nvPr/>
        </p:nvCxnSpPr>
        <p:spPr>
          <a:xfrm>
            <a:off x="8465012" y="4214744"/>
            <a:ext cx="689750" cy="498878"/>
          </a:xfrm>
          <a:prstGeom prst="straightConnector1">
            <a:avLst/>
          </a:prstGeom>
          <a:ln w="57150" cmpd="sng">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565837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Predicting Age Structure of Trees</a:t>
            </a:r>
            <a:endParaRPr lang="en-US" dirty="0"/>
          </a:p>
        </p:txBody>
      </p:sp>
      <p:sp>
        <p:nvSpPr>
          <p:cNvPr id="5" name="Content Placeholder 4"/>
          <p:cNvSpPr>
            <a:spLocks noGrp="1"/>
          </p:cNvSpPr>
          <p:nvPr>
            <p:ph sz="half" idx="1"/>
          </p:nvPr>
        </p:nvSpPr>
        <p:spPr/>
        <p:txBody>
          <a:bodyPr/>
          <a:lstStyle/>
          <a:p>
            <a:r>
              <a:rPr lang="en-US"/>
              <a:t>Once parks were established, populations of deer, elk, and moose increased rapidly in many of them.</a:t>
            </a:r>
            <a:endParaRPr lang="en-US" dirty="0"/>
          </a:p>
        </p:txBody>
      </p:sp>
      <p:sp>
        <p:nvSpPr>
          <p:cNvPr id="6" name="Content Placeholder 5">
            <a:extLst>
              <a:ext uri="{FF2B5EF4-FFF2-40B4-BE49-F238E27FC236}">
                <a16:creationId xmlns:a16="http://schemas.microsoft.com/office/drawing/2014/main" id="{85631998-5E97-4E51-AE98-2BCEA44E44FC}"/>
              </a:ext>
            </a:extLst>
          </p:cNvPr>
          <p:cNvSpPr>
            <a:spLocks noGrp="1"/>
          </p:cNvSpPr>
          <p:nvPr>
            <p:ph sz="half" idx="2"/>
          </p:nvPr>
        </p:nvSpPr>
        <p:spPr/>
        <p:txBody>
          <a:bodyPr/>
          <a:lstStyle/>
          <a:p>
            <a:endParaRPr lang="en-US"/>
          </a:p>
        </p:txBody>
      </p:sp>
      <p:pic>
        <p:nvPicPr>
          <p:cNvPr id="7" name="Picture 6" descr="DSCN0600.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31717" y="1941573"/>
            <a:ext cx="5834218" cy="4375665"/>
          </a:xfrm>
          <a:prstGeom prst="rect">
            <a:avLst/>
          </a:prstGeom>
        </p:spPr>
      </p:pic>
    </p:spTree>
    <p:extLst>
      <p:ext uri="{BB962C8B-B14F-4D97-AF65-F5344CB8AC3E}">
        <p14:creationId xmlns:p14="http://schemas.microsoft.com/office/powerpoint/2010/main" val="36356282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Predicting Age Structure of Trees</a:t>
            </a:r>
            <a:endParaRPr lang="en-US" dirty="0"/>
          </a:p>
        </p:txBody>
      </p:sp>
      <p:sp>
        <p:nvSpPr>
          <p:cNvPr id="5" name="Content Placeholder 4"/>
          <p:cNvSpPr>
            <a:spLocks noGrp="1"/>
          </p:cNvSpPr>
          <p:nvPr>
            <p:ph sz="half" idx="1"/>
          </p:nvPr>
        </p:nvSpPr>
        <p:spPr/>
        <p:txBody>
          <a:bodyPr/>
          <a:lstStyle/>
          <a:p>
            <a:r>
              <a:rPr lang="en-US" dirty="0"/>
              <a:t>Because young saplings, seedlings, and even seeds in fruits are at the greatest risk from browsers, how might this impact growth, establishment of new trees, and age distribution in their populations?</a:t>
            </a:r>
          </a:p>
        </p:txBody>
      </p:sp>
      <p:sp>
        <p:nvSpPr>
          <p:cNvPr id="6" name="Content Placeholder 5">
            <a:extLst>
              <a:ext uri="{FF2B5EF4-FFF2-40B4-BE49-F238E27FC236}">
                <a16:creationId xmlns:a16="http://schemas.microsoft.com/office/drawing/2014/main" id="{CD6E6693-6CA9-4E84-AAFA-9908E4810EC9}"/>
              </a:ext>
            </a:extLst>
          </p:cNvPr>
          <p:cNvSpPr>
            <a:spLocks noGrp="1"/>
          </p:cNvSpPr>
          <p:nvPr>
            <p:ph sz="half" idx="2"/>
          </p:nvPr>
        </p:nvSpPr>
        <p:spPr/>
        <p:txBody>
          <a:bodyPr/>
          <a:lstStyle/>
          <a:p>
            <a:endParaRPr lang="en-US"/>
          </a:p>
        </p:txBody>
      </p:sp>
      <p:pic>
        <p:nvPicPr>
          <p:cNvPr id="8" name="Picture 7" descr="DSCN0600.jpg">
            <a:extLst>
              <a:ext uri="{FF2B5EF4-FFF2-40B4-BE49-F238E27FC236}">
                <a16:creationId xmlns:a16="http://schemas.microsoft.com/office/drawing/2014/main" id="{ACF7A705-560D-47F4-88C2-4A9BF0DA550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31717" y="1941573"/>
            <a:ext cx="5834218" cy="4375665"/>
          </a:xfrm>
          <a:prstGeom prst="rect">
            <a:avLst/>
          </a:prstGeom>
        </p:spPr>
      </p:pic>
    </p:spTree>
    <p:extLst>
      <p:ext uri="{BB962C8B-B14F-4D97-AF65-F5344CB8AC3E}">
        <p14:creationId xmlns:p14="http://schemas.microsoft.com/office/powerpoint/2010/main" val="36439888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Predicting Age Structure of Trees</a:t>
            </a:r>
            <a:endParaRPr lang="en-US" dirty="0"/>
          </a:p>
        </p:txBody>
      </p:sp>
      <p:sp>
        <p:nvSpPr>
          <p:cNvPr id="5" name="Content Placeholder 4"/>
          <p:cNvSpPr>
            <a:spLocks noGrp="1"/>
          </p:cNvSpPr>
          <p:nvPr>
            <p:ph sz="half" idx="1"/>
          </p:nvPr>
        </p:nvSpPr>
        <p:spPr/>
        <p:txBody>
          <a:bodyPr/>
          <a:lstStyle/>
          <a:p>
            <a:r>
              <a:rPr lang="en-US"/>
              <a:t>Researchers made detailed study of age distributions for different tree and shrub species in the parks. </a:t>
            </a:r>
          </a:p>
          <a:p>
            <a:endParaRPr lang="en-US"/>
          </a:p>
          <a:p>
            <a:r>
              <a:rPr lang="en-US"/>
              <a:t>What should they expect to see when they compare areas where apex predators are present or absent? </a:t>
            </a:r>
            <a:endParaRPr lang="en-US" dirty="0"/>
          </a:p>
        </p:txBody>
      </p:sp>
      <p:sp>
        <p:nvSpPr>
          <p:cNvPr id="8" name="Content Placeholder 7">
            <a:extLst>
              <a:ext uri="{FF2B5EF4-FFF2-40B4-BE49-F238E27FC236}">
                <a16:creationId xmlns:a16="http://schemas.microsoft.com/office/drawing/2014/main" id="{04444DD0-DE01-41CF-9F90-32152B85B42B}"/>
              </a:ext>
            </a:extLst>
          </p:cNvPr>
          <p:cNvSpPr>
            <a:spLocks noGrp="1"/>
          </p:cNvSpPr>
          <p:nvPr>
            <p:ph sz="half" idx="2"/>
          </p:nvPr>
        </p:nvSpPr>
        <p:spPr/>
        <p:txBody>
          <a:bodyPr/>
          <a:lstStyle/>
          <a:p>
            <a:endParaRPr lang="en-US"/>
          </a:p>
        </p:txBody>
      </p:sp>
      <p:pic>
        <p:nvPicPr>
          <p:cNvPr id="9" name="Picture 8" descr="DSCN0600.jpg">
            <a:extLst>
              <a:ext uri="{FF2B5EF4-FFF2-40B4-BE49-F238E27FC236}">
                <a16:creationId xmlns:a16="http://schemas.microsoft.com/office/drawing/2014/main" id="{E37E9838-A2CA-4944-848B-8F9468A75FA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31717" y="1941573"/>
            <a:ext cx="5834218" cy="4375665"/>
          </a:xfrm>
          <a:prstGeom prst="rect">
            <a:avLst/>
          </a:prstGeom>
        </p:spPr>
      </p:pic>
    </p:spTree>
    <p:extLst>
      <p:ext uri="{BB962C8B-B14F-4D97-AF65-F5344CB8AC3E}">
        <p14:creationId xmlns:p14="http://schemas.microsoft.com/office/powerpoint/2010/main" val="7517030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8CBC7EF-D733-4886-A8AE-4A1E5EF581E5}"/>
              </a:ext>
            </a:extLst>
          </p:cNvPr>
          <p:cNvSpPr>
            <a:spLocks noGrp="1"/>
          </p:cNvSpPr>
          <p:nvPr>
            <p:ph sz="quarter" idx="1"/>
          </p:nvPr>
        </p:nvSpPr>
        <p:spPr>
          <a:xfrm>
            <a:off x="613317" y="1600200"/>
            <a:ext cx="11008707" cy="4526280"/>
          </a:xfrm>
        </p:spPr>
        <p:txBody>
          <a:bodyPr>
            <a:normAutofit/>
          </a:bodyPr>
          <a:lstStyle/>
          <a:p>
            <a:r>
              <a:rPr lang="en-US" dirty="0"/>
              <a:t>In your group, diagram between species interactions for </a:t>
            </a:r>
            <a:r>
              <a:rPr lang="en-US" dirty="0">
                <a:hlinkClick r:id="rId2"/>
              </a:rPr>
              <a:t>your community</a:t>
            </a:r>
            <a:endParaRPr lang="en-US" dirty="0"/>
          </a:p>
          <a:p>
            <a:pPr lvl="1"/>
            <a:r>
              <a:rPr lang="en-US" dirty="0"/>
              <a:t>Include at least 5 species (don’t forget the plants!)</a:t>
            </a:r>
          </a:p>
          <a:p>
            <a:pPr lvl="1"/>
            <a:r>
              <a:rPr lang="en-US" dirty="0"/>
              <a:t>Include at least 1 of each of these interactions</a:t>
            </a:r>
          </a:p>
          <a:p>
            <a:pPr lvl="2"/>
            <a:r>
              <a:rPr lang="en-US" dirty="0"/>
              <a:t>Predation</a:t>
            </a:r>
          </a:p>
          <a:p>
            <a:pPr lvl="2"/>
            <a:r>
              <a:rPr lang="en-US" dirty="0"/>
              <a:t>Competition</a:t>
            </a:r>
          </a:p>
          <a:p>
            <a:pPr lvl="2"/>
            <a:r>
              <a:rPr lang="en-US" dirty="0"/>
              <a:t>Symbiosis</a:t>
            </a:r>
          </a:p>
          <a:p>
            <a:pPr lvl="1"/>
            <a:r>
              <a:rPr lang="en-US" dirty="0"/>
              <a:t>Have fun with it! Make up species/interactions if you don’t know any</a:t>
            </a:r>
          </a:p>
          <a:p>
            <a:pPr lvl="1"/>
            <a:r>
              <a:rPr lang="en-US" dirty="0"/>
              <a:t>Make it big enough to show the class</a:t>
            </a:r>
          </a:p>
        </p:txBody>
      </p:sp>
      <p:sp>
        <p:nvSpPr>
          <p:cNvPr id="3" name="Title 2">
            <a:extLst>
              <a:ext uri="{FF2B5EF4-FFF2-40B4-BE49-F238E27FC236}">
                <a16:creationId xmlns:a16="http://schemas.microsoft.com/office/drawing/2014/main" id="{1C26304B-71B8-49AA-999F-048F89D54E16}"/>
              </a:ext>
            </a:extLst>
          </p:cNvPr>
          <p:cNvSpPr>
            <a:spLocks noGrp="1"/>
          </p:cNvSpPr>
          <p:nvPr>
            <p:ph type="title"/>
          </p:nvPr>
        </p:nvSpPr>
        <p:spPr/>
        <p:txBody>
          <a:bodyPr>
            <a:normAutofit/>
          </a:bodyPr>
          <a:lstStyle/>
          <a:p>
            <a:r>
              <a:rPr lang="en-US" dirty="0"/>
              <a:t>Brainstorm interactions between species (5 min)</a:t>
            </a:r>
          </a:p>
        </p:txBody>
      </p:sp>
    </p:spTree>
    <p:extLst>
      <p:ext uri="{BB962C8B-B14F-4D97-AF65-F5344CB8AC3E}">
        <p14:creationId xmlns:p14="http://schemas.microsoft.com/office/powerpoint/2010/main" val="37026606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2656759" y="1807734"/>
            <a:ext cx="6111785" cy="4569709"/>
          </a:xfrm>
          <a:prstGeom prst="rect">
            <a:avLst/>
          </a:prstGeom>
        </p:spPr>
      </p:pic>
      <p:sp>
        <p:nvSpPr>
          <p:cNvPr id="3" name="Rectangle 2"/>
          <p:cNvSpPr/>
          <p:nvPr/>
        </p:nvSpPr>
        <p:spPr>
          <a:xfrm>
            <a:off x="6241687" y="2562662"/>
            <a:ext cx="2322972" cy="286469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8180353" y="2060957"/>
            <a:ext cx="1174583" cy="198419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3755901" y="2315882"/>
            <a:ext cx="2129148" cy="311537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5298761" y="2060952"/>
            <a:ext cx="470465" cy="198419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fontScale="90000"/>
          </a:bodyPr>
          <a:lstStyle/>
          <a:p>
            <a:r>
              <a:rPr lang="en-US"/>
              <a:t>Age Structure of Cottonwood Trees in Zion Canyon National Park</a:t>
            </a:r>
            <a:endParaRPr lang="en-US" dirty="0"/>
          </a:p>
        </p:txBody>
      </p:sp>
      <p:sp>
        <p:nvSpPr>
          <p:cNvPr id="6" name="Content Placeholder 5">
            <a:extLst>
              <a:ext uri="{FF2B5EF4-FFF2-40B4-BE49-F238E27FC236}">
                <a16:creationId xmlns:a16="http://schemas.microsoft.com/office/drawing/2014/main" id="{AE433562-5C0F-4A9F-B200-8858D7F274EA}"/>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41087037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2656759" y="1807734"/>
            <a:ext cx="6111785" cy="4569709"/>
          </a:xfrm>
          <a:prstGeom prst="rect">
            <a:avLst/>
          </a:prstGeom>
        </p:spPr>
      </p:pic>
      <p:sp>
        <p:nvSpPr>
          <p:cNvPr id="2" name="Title 1"/>
          <p:cNvSpPr>
            <a:spLocks noGrp="1"/>
          </p:cNvSpPr>
          <p:nvPr>
            <p:ph type="title"/>
          </p:nvPr>
        </p:nvSpPr>
        <p:spPr/>
        <p:txBody>
          <a:bodyPr>
            <a:normAutofit fontScale="90000"/>
          </a:bodyPr>
          <a:lstStyle/>
          <a:p>
            <a:r>
              <a:rPr lang="en-US" dirty="0"/>
              <a:t>Age Structure of Cottonwood Trees in Zion Canyon National Park</a:t>
            </a:r>
          </a:p>
        </p:txBody>
      </p:sp>
      <p:sp>
        <p:nvSpPr>
          <p:cNvPr id="8" name="Rectangle 7"/>
          <p:cNvSpPr/>
          <p:nvPr/>
        </p:nvSpPr>
        <p:spPr>
          <a:xfrm>
            <a:off x="6241687" y="2562662"/>
            <a:ext cx="2322972" cy="286469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8180353" y="2060957"/>
            <a:ext cx="1174583" cy="198419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200540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Age Structure of Cottonwood Trees in Zion Canyon National Park</a:t>
            </a:r>
          </a:p>
        </p:txBody>
      </p:sp>
      <p:pic>
        <p:nvPicPr>
          <p:cNvPr id="5" name="Picture 4"/>
          <p:cNvPicPr>
            <a:picLocks noChangeAspect="1"/>
          </p:cNvPicPr>
          <p:nvPr/>
        </p:nvPicPr>
        <p:blipFill>
          <a:blip r:embed="rId3"/>
          <a:stretch>
            <a:fillRect/>
          </a:stretch>
        </p:blipFill>
        <p:spPr>
          <a:xfrm>
            <a:off x="2656759" y="1807734"/>
            <a:ext cx="6111785" cy="4569709"/>
          </a:xfrm>
          <a:prstGeom prst="rect">
            <a:avLst/>
          </a:prstGeom>
        </p:spPr>
      </p:pic>
    </p:spTree>
    <p:extLst>
      <p:ext uri="{BB962C8B-B14F-4D97-AF65-F5344CB8AC3E}">
        <p14:creationId xmlns:p14="http://schemas.microsoft.com/office/powerpoint/2010/main" val="42515376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Age Structure of Trees in Other Parks</a:t>
            </a:r>
          </a:p>
        </p:txBody>
      </p:sp>
      <p:sp>
        <p:nvSpPr>
          <p:cNvPr id="3" name="Content Placeholder 2"/>
          <p:cNvSpPr>
            <a:spLocks noGrp="1"/>
          </p:cNvSpPr>
          <p:nvPr>
            <p:ph idx="1"/>
          </p:nvPr>
        </p:nvSpPr>
        <p:spPr>
          <a:xfrm>
            <a:off x="1721828" y="2007742"/>
            <a:ext cx="2995138" cy="4163788"/>
          </a:xfrm>
        </p:spPr>
        <p:txBody>
          <a:bodyPr>
            <a:normAutofit fontScale="92500" lnSpcReduction="20000"/>
          </a:bodyPr>
          <a:lstStyle/>
          <a:p>
            <a:r>
              <a:rPr lang="en-US" dirty="0"/>
              <a:t>Different tree species in multiple parks show the same pattern.</a:t>
            </a:r>
          </a:p>
          <a:p>
            <a:r>
              <a:rPr lang="en-US" dirty="0"/>
              <a:t>Where browsers are protected, their populations grow and establishment of new trees is greatly reduced.</a:t>
            </a:r>
          </a:p>
        </p:txBody>
      </p:sp>
      <p:pic>
        <p:nvPicPr>
          <p:cNvPr id="4" name="Picture 3"/>
          <p:cNvPicPr>
            <a:picLocks noChangeAspect="1"/>
          </p:cNvPicPr>
          <p:nvPr/>
        </p:nvPicPr>
        <p:blipFill>
          <a:blip r:embed="rId3"/>
          <a:stretch>
            <a:fillRect/>
          </a:stretch>
        </p:blipFill>
        <p:spPr>
          <a:xfrm>
            <a:off x="4825028" y="1577020"/>
            <a:ext cx="5593668" cy="5209427"/>
          </a:xfrm>
          <a:prstGeom prst="rect">
            <a:avLst/>
          </a:prstGeom>
        </p:spPr>
      </p:pic>
    </p:spTree>
    <p:extLst>
      <p:ext uri="{BB962C8B-B14F-4D97-AF65-F5344CB8AC3E}">
        <p14:creationId xmlns:p14="http://schemas.microsoft.com/office/powerpoint/2010/main" val="28205463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665C224F-1950-4D5E-8CA4-1CCBE789F53E}"/>
              </a:ext>
            </a:extLst>
          </p:cNvPr>
          <p:cNvSpPr>
            <a:spLocks noGrp="1"/>
          </p:cNvSpPr>
          <p:nvPr>
            <p:ph sz="quarter" idx="1"/>
          </p:nvPr>
        </p:nvSpPr>
        <p:spPr>
          <a:xfrm>
            <a:off x="602166" y="1600200"/>
            <a:ext cx="5285678" cy="4526280"/>
          </a:xfrm>
        </p:spPr>
        <p:txBody>
          <a:bodyPr>
            <a:normAutofit fontScale="92500" lnSpcReduction="10000"/>
          </a:bodyPr>
          <a:lstStyle/>
          <a:p>
            <a:r>
              <a:rPr lang="en-US" dirty="0"/>
              <a:t>Communities are complex so there are lots of complex indirect effects</a:t>
            </a:r>
          </a:p>
          <a:p>
            <a:r>
              <a:rPr lang="en-US" dirty="0"/>
              <a:t>Riparian areas and wetland communities along rivers, streams, and lakes are used heavily by many browsers, particularly moose. </a:t>
            </a:r>
          </a:p>
          <a:p>
            <a:r>
              <a:rPr lang="en-US" dirty="0"/>
              <a:t>In addition to prey and their predators, other species in the community depend on the quality of the riparian habitat. </a:t>
            </a:r>
          </a:p>
          <a:p>
            <a:endParaRPr lang="en-US" dirty="0"/>
          </a:p>
          <a:p>
            <a:endParaRPr lang="en-US" dirty="0"/>
          </a:p>
        </p:txBody>
      </p:sp>
      <p:sp>
        <p:nvSpPr>
          <p:cNvPr id="7" name="Title 6">
            <a:extLst>
              <a:ext uri="{FF2B5EF4-FFF2-40B4-BE49-F238E27FC236}">
                <a16:creationId xmlns:a16="http://schemas.microsoft.com/office/drawing/2014/main" id="{507F5F86-C927-413B-B866-6AB0D635481A}"/>
              </a:ext>
            </a:extLst>
          </p:cNvPr>
          <p:cNvSpPr>
            <a:spLocks noGrp="1"/>
          </p:cNvSpPr>
          <p:nvPr>
            <p:ph type="title"/>
          </p:nvPr>
        </p:nvSpPr>
        <p:spPr/>
        <p:txBody>
          <a:bodyPr/>
          <a:lstStyle/>
          <a:p>
            <a:r>
              <a:rPr lang="en-US" dirty="0"/>
              <a:t>More complex interactions</a:t>
            </a:r>
          </a:p>
        </p:txBody>
      </p:sp>
      <p:sp>
        <p:nvSpPr>
          <p:cNvPr id="4" name="Date Placeholder 3">
            <a:extLst>
              <a:ext uri="{FF2B5EF4-FFF2-40B4-BE49-F238E27FC236}">
                <a16:creationId xmlns:a16="http://schemas.microsoft.com/office/drawing/2014/main" id="{1C4F6753-F7CC-451A-A97C-DCF8C3DCA974}"/>
              </a:ext>
            </a:extLst>
          </p:cNvPr>
          <p:cNvSpPr>
            <a:spLocks noGrp="1"/>
          </p:cNvSpPr>
          <p:nvPr>
            <p:ph type="dt" sz="half" idx="4294967295"/>
          </p:nvPr>
        </p:nvSpPr>
        <p:spPr/>
        <p:txBody>
          <a:bodyPr/>
          <a:lstStyle/>
          <a:p>
            <a:endParaRPr lang="en-US" dirty="0"/>
          </a:p>
        </p:txBody>
      </p:sp>
      <p:sp>
        <p:nvSpPr>
          <p:cNvPr id="6" name="Slide Number Placeholder 5">
            <a:extLst>
              <a:ext uri="{FF2B5EF4-FFF2-40B4-BE49-F238E27FC236}">
                <a16:creationId xmlns:a16="http://schemas.microsoft.com/office/drawing/2014/main" id="{E16F6743-40D5-49CE-BBA8-17C7F5762F18}"/>
              </a:ext>
            </a:extLst>
          </p:cNvPr>
          <p:cNvSpPr>
            <a:spLocks noGrp="1"/>
          </p:cNvSpPr>
          <p:nvPr>
            <p:ph type="sldNum" sz="quarter" idx="4294967295"/>
          </p:nvPr>
        </p:nvSpPr>
        <p:spPr/>
        <p:txBody>
          <a:bodyPr/>
          <a:lstStyle/>
          <a:p>
            <a:endParaRPr lang="en-US" dirty="0"/>
          </a:p>
        </p:txBody>
      </p:sp>
      <p:pic>
        <p:nvPicPr>
          <p:cNvPr id="9" name="Content Placeholder 6" descr="DSCN0518.jpg">
            <a:extLst>
              <a:ext uri="{FF2B5EF4-FFF2-40B4-BE49-F238E27FC236}">
                <a16:creationId xmlns:a16="http://schemas.microsoft.com/office/drawing/2014/main" id="{549A3679-34FF-49F9-B816-AE2566AB4F6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0" y="1878032"/>
            <a:ext cx="5915025" cy="4438650"/>
          </a:xfrm>
          <a:prstGeom prst="rect">
            <a:avLst/>
          </a:prstGeom>
        </p:spPr>
      </p:pic>
    </p:spTree>
    <p:extLst>
      <p:ext uri="{BB962C8B-B14F-4D97-AF65-F5344CB8AC3E}">
        <p14:creationId xmlns:p14="http://schemas.microsoft.com/office/powerpoint/2010/main" val="2952807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Practice: Riparian Community Food Web</a:t>
            </a:r>
          </a:p>
        </p:txBody>
      </p:sp>
      <p:sp>
        <p:nvSpPr>
          <p:cNvPr id="5" name="TextBox 4"/>
          <p:cNvSpPr txBox="1"/>
          <p:nvPr/>
        </p:nvSpPr>
        <p:spPr>
          <a:xfrm>
            <a:off x="609601" y="1556225"/>
            <a:ext cx="10019914" cy="954107"/>
          </a:xfrm>
          <a:prstGeom prst="rect">
            <a:avLst/>
          </a:prstGeom>
          <a:noFill/>
        </p:spPr>
        <p:txBody>
          <a:bodyPr wrap="square" rtlCol="0">
            <a:spAutoFit/>
          </a:bodyPr>
          <a:lstStyle/>
          <a:p>
            <a:pPr lvl="1"/>
            <a:r>
              <a:rPr lang="en-US" sz="2800" dirty="0"/>
              <a:t>Diagram this more complex community like before. Draw arrows indicating direct effects between the species below. </a:t>
            </a:r>
          </a:p>
        </p:txBody>
      </p:sp>
      <p:graphicFrame>
        <p:nvGraphicFramePr>
          <p:cNvPr id="6" name="Content Placeholder 3"/>
          <p:cNvGraphicFramePr>
            <a:graphicFrameLocks noGrp="1"/>
          </p:cNvGraphicFramePr>
          <p:nvPr>
            <p:ph idx="1"/>
            <p:extLst/>
          </p:nvPr>
        </p:nvGraphicFramePr>
        <p:xfrm>
          <a:off x="2955076" y="3014829"/>
          <a:ext cx="6037065" cy="35502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690748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4" name="Group 63"/>
          <p:cNvGrpSpPr/>
          <p:nvPr/>
        </p:nvGrpSpPr>
        <p:grpSpPr>
          <a:xfrm>
            <a:off x="4841345" y="1551537"/>
            <a:ext cx="1226388" cy="1204103"/>
            <a:chOff x="3963476" y="0"/>
            <a:chExt cx="1226388" cy="1204103"/>
          </a:xfrm>
          <a:scene3d>
            <a:camera prst="orthographicFront"/>
            <a:lightRig rig="threePt" dir="t">
              <a:rot lat="0" lon="0" rev="7500000"/>
            </a:lightRig>
          </a:scene3d>
        </p:grpSpPr>
        <p:sp>
          <p:nvSpPr>
            <p:cNvPr id="107" name="Rounded Rectangle 106"/>
            <p:cNvSpPr/>
            <p:nvPr/>
          </p:nvSpPr>
          <p:spPr>
            <a:xfrm>
              <a:off x="3963476" y="0"/>
              <a:ext cx="1226388" cy="1204103"/>
            </a:xfrm>
            <a:prstGeom prst="roundRect">
              <a:avLst>
                <a:gd name="adj" fmla="val 10000"/>
              </a:avLst>
            </a:prstGeom>
            <a:gradFill rotWithShape="0">
              <a:gsLst>
                <a:gs pos="0">
                  <a:schemeClr val="accent3">
                    <a:lumMod val="50000"/>
                  </a:schemeClr>
                </a:gs>
                <a:gs pos="55000">
                  <a:schemeClr val="accent3">
                    <a:lumMod val="75000"/>
                  </a:schemeClr>
                </a:gs>
                <a:gs pos="100000">
                  <a:schemeClr val="accent3">
                    <a:lumMod val="60000"/>
                    <a:lumOff val="40000"/>
                  </a:schemeClr>
                </a:gs>
              </a:gsLst>
            </a:gradFill>
            <a:sp3d prstMaterial="plastic">
              <a:bevelT w="127000" h="25400" prst="relaxedInset"/>
            </a:sp3d>
          </p:spPr>
          <p:style>
            <a:lnRef idx="0">
              <a:schemeClr val="lt1">
                <a:hueOff val="0"/>
                <a:satOff val="0"/>
                <a:lumOff val="0"/>
                <a:alphaOff val="0"/>
              </a:schemeClr>
            </a:lnRef>
            <a:fillRef idx="3">
              <a:scrgbClr r="0" g="0" b="0"/>
            </a:fillRef>
            <a:effectRef idx="2">
              <a:schemeClr val="accent4">
                <a:shade val="80000"/>
                <a:hueOff val="0"/>
                <a:satOff val="0"/>
                <a:lumOff val="0"/>
                <a:alphaOff val="0"/>
              </a:schemeClr>
            </a:effectRef>
            <a:fontRef idx="minor">
              <a:schemeClr val="lt1"/>
            </a:fontRef>
          </p:style>
        </p:sp>
        <p:sp>
          <p:nvSpPr>
            <p:cNvPr id="108" name="Rounded Rectangle 4"/>
            <p:cNvSpPr/>
            <p:nvPr/>
          </p:nvSpPr>
          <p:spPr>
            <a:xfrm>
              <a:off x="3998743" y="35267"/>
              <a:ext cx="1155854" cy="1133569"/>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algn="ctr" defTabSz="533400">
                <a:lnSpc>
                  <a:spcPct val="90000"/>
                </a:lnSpc>
                <a:spcBef>
                  <a:spcPct val="0"/>
                </a:spcBef>
                <a:spcAft>
                  <a:spcPct val="35000"/>
                </a:spcAft>
              </a:pPr>
              <a:r>
                <a:rPr lang="en-US" sz="1600" b="1" dirty="0">
                  <a:solidFill>
                    <a:srgbClr val="FFFFFF"/>
                  </a:solidFill>
                </a:rPr>
                <a:t>Cougar</a:t>
              </a:r>
            </a:p>
            <a:p>
              <a:pPr algn="ctr" defTabSz="533400">
                <a:lnSpc>
                  <a:spcPct val="90000"/>
                </a:lnSpc>
                <a:spcBef>
                  <a:spcPct val="0"/>
                </a:spcBef>
                <a:spcAft>
                  <a:spcPct val="35000"/>
                </a:spcAft>
              </a:pPr>
              <a:r>
                <a:rPr lang="en-US" sz="1600" b="1" dirty="0">
                  <a:solidFill>
                    <a:srgbClr val="FFFFFF"/>
                  </a:solidFill>
                </a:rPr>
                <a:t>(predator)</a:t>
              </a:r>
            </a:p>
          </p:txBody>
        </p:sp>
      </p:grpSp>
      <p:grpSp>
        <p:nvGrpSpPr>
          <p:cNvPr id="65" name="Group 64"/>
          <p:cNvGrpSpPr/>
          <p:nvPr/>
        </p:nvGrpSpPr>
        <p:grpSpPr>
          <a:xfrm>
            <a:off x="5669096" y="2350770"/>
            <a:ext cx="15207" cy="188082"/>
            <a:chOff x="4068768" y="1262370"/>
            <a:chExt cx="15207" cy="188082"/>
          </a:xfrm>
          <a:scene3d>
            <a:camera prst="orthographicFront"/>
            <a:lightRig rig="threePt" dir="t">
              <a:rot lat="0" lon="0" rev="7500000"/>
            </a:lightRig>
          </a:scene3d>
        </p:grpSpPr>
        <p:sp>
          <p:nvSpPr>
            <p:cNvPr id="105" name="Right Arrow 104"/>
            <p:cNvSpPr/>
            <p:nvPr/>
          </p:nvSpPr>
          <p:spPr>
            <a:xfrm rot="7413160">
              <a:off x="3982331" y="1348807"/>
              <a:ext cx="188082" cy="15207"/>
            </a:xfrm>
            <a:prstGeom prst="rightArrow">
              <a:avLst>
                <a:gd name="adj1" fmla="val 60000"/>
                <a:gd name="adj2" fmla="val 50000"/>
              </a:avLst>
            </a:prstGeom>
            <a:noFill/>
            <a:effectLst/>
            <a:sp3d z="-70000" extrusionH="63500" prstMaterial="matte">
              <a:bevelT w="25400" h="6350" prst="relaxedInset"/>
              <a:contourClr>
                <a:schemeClr val="bg1"/>
              </a:contourClr>
            </a:sp3d>
          </p:spPr>
          <p:style>
            <a:lnRef idx="0">
              <a:schemeClr val="accent4">
                <a:shade val="90000"/>
                <a:hueOff val="0"/>
                <a:satOff val="0"/>
                <a:lumOff val="0"/>
                <a:alphaOff val="0"/>
              </a:schemeClr>
            </a:lnRef>
            <a:fillRef idx="1">
              <a:scrgbClr r="0" g="0" b="0"/>
            </a:fillRef>
            <a:effectRef idx="2">
              <a:scrgbClr r="0" g="0" b="0"/>
            </a:effectRef>
            <a:fontRef idx="minor">
              <a:schemeClr val="lt1"/>
            </a:fontRef>
          </p:style>
        </p:sp>
        <p:sp>
          <p:nvSpPr>
            <p:cNvPr id="106" name="Right Arrow 6"/>
            <p:cNvSpPr/>
            <p:nvPr/>
          </p:nvSpPr>
          <p:spPr>
            <a:xfrm rot="18213160">
              <a:off x="3985873" y="1349947"/>
              <a:ext cx="183520" cy="9125"/>
            </a:xfrm>
            <a:prstGeom prst="rect">
              <a:avLst/>
            </a:prstGeom>
            <a:sp3d z="-70000"/>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533400">
                <a:lnSpc>
                  <a:spcPct val="90000"/>
                </a:lnSpc>
                <a:spcBef>
                  <a:spcPct val="0"/>
                </a:spcBef>
                <a:spcAft>
                  <a:spcPct val="35000"/>
                </a:spcAft>
              </a:pPr>
              <a:endParaRPr lang="en-US" sz="1600"/>
            </a:p>
          </p:txBody>
        </p:sp>
      </p:grpSp>
      <p:grpSp>
        <p:nvGrpSpPr>
          <p:cNvPr id="66" name="Group 65"/>
          <p:cNvGrpSpPr/>
          <p:nvPr/>
        </p:nvGrpSpPr>
        <p:grpSpPr>
          <a:xfrm>
            <a:off x="4290572" y="3133352"/>
            <a:ext cx="1226388" cy="1204103"/>
            <a:chOff x="2968765" y="1499847"/>
            <a:chExt cx="1226388" cy="1204103"/>
          </a:xfrm>
          <a:scene3d>
            <a:camera prst="orthographicFront"/>
            <a:lightRig rig="threePt" dir="t">
              <a:rot lat="0" lon="0" rev="7500000"/>
            </a:lightRig>
          </a:scene3d>
        </p:grpSpPr>
        <p:sp>
          <p:nvSpPr>
            <p:cNvPr id="103" name="Rounded Rectangle 102"/>
            <p:cNvSpPr/>
            <p:nvPr/>
          </p:nvSpPr>
          <p:spPr>
            <a:xfrm>
              <a:off x="2968765" y="1499847"/>
              <a:ext cx="1226388" cy="1204103"/>
            </a:xfrm>
            <a:prstGeom prst="roundRect">
              <a:avLst>
                <a:gd name="adj" fmla="val 10000"/>
              </a:avLst>
            </a:prstGeom>
            <a:gradFill rotWithShape="0">
              <a:gsLst>
                <a:gs pos="0">
                  <a:schemeClr val="accent6">
                    <a:lumMod val="50000"/>
                  </a:schemeClr>
                </a:gs>
                <a:gs pos="55000">
                  <a:schemeClr val="accent6">
                    <a:lumMod val="75000"/>
                  </a:schemeClr>
                </a:gs>
                <a:gs pos="100000">
                  <a:schemeClr val="accent6">
                    <a:lumMod val="60000"/>
                    <a:lumOff val="40000"/>
                  </a:schemeClr>
                </a:gs>
              </a:gsLst>
            </a:gradFill>
            <a:sp3d prstMaterial="plastic">
              <a:bevelT w="127000" h="25400" prst="relaxedInset"/>
            </a:sp3d>
          </p:spPr>
          <p:style>
            <a:lnRef idx="0">
              <a:schemeClr val="lt1">
                <a:hueOff val="0"/>
                <a:satOff val="0"/>
                <a:lumOff val="0"/>
                <a:alphaOff val="0"/>
              </a:schemeClr>
            </a:lnRef>
            <a:fillRef idx="3">
              <a:scrgbClr r="0" g="0" b="0"/>
            </a:fillRef>
            <a:effectRef idx="2">
              <a:schemeClr val="accent4">
                <a:shade val="80000"/>
                <a:hueOff val="-2900"/>
                <a:satOff val="128"/>
                <a:lumOff val="3264"/>
                <a:alphaOff val="0"/>
              </a:schemeClr>
            </a:effectRef>
            <a:fontRef idx="minor">
              <a:schemeClr val="lt1"/>
            </a:fontRef>
          </p:style>
        </p:sp>
        <p:sp>
          <p:nvSpPr>
            <p:cNvPr id="104" name="Rounded Rectangle 8"/>
            <p:cNvSpPr/>
            <p:nvPr/>
          </p:nvSpPr>
          <p:spPr>
            <a:xfrm>
              <a:off x="3004032" y="1535114"/>
              <a:ext cx="1155854" cy="1133569"/>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algn="ctr" defTabSz="533400">
                <a:lnSpc>
                  <a:spcPct val="90000"/>
                </a:lnSpc>
                <a:spcBef>
                  <a:spcPct val="0"/>
                </a:spcBef>
                <a:spcAft>
                  <a:spcPct val="35000"/>
                </a:spcAft>
              </a:pPr>
              <a:r>
                <a:rPr lang="en-US" sz="1600" b="1" dirty="0">
                  <a:solidFill>
                    <a:srgbClr val="FFFFFF"/>
                  </a:solidFill>
                </a:rPr>
                <a:t>Mule Deer</a:t>
              </a:r>
            </a:p>
            <a:p>
              <a:pPr algn="ctr" defTabSz="533400">
                <a:lnSpc>
                  <a:spcPct val="90000"/>
                </a:lnSpc>
                <a:spcBef>
                  <a:spcPct val="0"/>
                </a:spcBef>
                <a:spcAft>
                  <a:spcPct val="35000"/>
                </a:spcAft>
              </a:pPr>
              <a:r>
                <a:rPr lang="en-US" sz="1600" b="1" dirty="0">
                  <a:solidFill>
                    <a:srgbClr val="FFFFFF"/>
                  </a:solidFill>
                </a:rPr>
                <a:t>(woody browser)</a:t>
              </a:r>
            </a:p>
          </p:txBody>
        </p:sp>
      </p:grpSp>
      <p:grpSp>
        <p:nvGrpSpPr>
          <p:cNvPr id="67" name="Group 66"/>
          <p:cNvGrpSpPr/>
          <p:nvPr/>
        </p:nvGrpSpPr>
        <p:grpSpPr>
          <a:xfrm>
            <a:off x="4739756" y="3969616"/>
            <a:ext cx="15207" cy="452385"/>
            <a:chOff x="3139428" y="2881215"/>
            <a:chExt cx="15207" cy="452385"/>
          </a:xfrm>
          <a:scene3d>
            <a:camera prst="orthographicFront"/>
            <a:lightRig rig="threePt" dir="t">
              <a:rot lat="0" lon="0" rev="7500000"/>
            </a:lightRig>
          </a:scene3d>
        </p:grpSpPr>
        <p:sp>
          <p:nvSpPr>
            <p:cNvPr id="101" name="Right Arrow 100"/>
            <p:cNvSpPr/>
            <p:nvPr/>
          </p:nvSpPr>
          <p:spPr>
            <a:xfrm rot="6803436">
              <a:off x="2920839" y="3099804"/>
              <a:ext cx="452385" cy="15207"/>
            </a:xfrm>
            <a:prstGeom prst="rightArrow">
              <a:avLst>
                <a:gd name="adj1" fmla="val 60000"/>
                <a:gd name="adj2" fmla="val 50000"/>
              </a:avLst>
            </a:prstGeom>
            <a:noFill/>
            <a:effectLst/>
            <a:sp3d z="-70000" extrusionH="63500" prstMaterial="matte">
              <a:bevelT w="25400" h="6350" prst="relaxedInset"/>
              <a:contourClr>
                <a:schemeClr val="bg1"/>
              </a:contourClr>
            </a:sp3d>
          </p:spPr>
          <p:style>
            <a:lnRef idx="0">
              <a:schemeClr val="accent4">
                <a:shade val="90000"/>
                <a:hueOff val="-3383"/>
                <a:satOff val="-389"/>
                <a:lumOff val="3331"/>
                <a:alphaOff val="0"/>
              </a:schemeClr>
            </a:lnRef>
            <a:fillRef idx="1">
              <a:scrgbClr r="0" g="0" b="0"/>
            </a:fillRef>
            <a:effectRef idx="2">
              <a:scrgbClr r="0" g="0" b="0"/>
            </a:effectRef>
            <a:fontRef idx="minor">
              <a:schemeClr val="lt1"/>
            </a:fontRef>
          </p:style>
        </p:sp>
        <p:sp>
          <p:nvSpPr>
            <p:cNvPr id="102" name="Right Arrow 10"/>
            <p:cNvSpPr/>
            <p:nvPr/>
          </p:nvSpPr>
          <p:spPr>
            <a:xfrm rot="17603436">
              <a:off x="2924026" y="3100751"/>
              <a:ext cx="447823" cy="9125"/>
            </a:xfrm>
            <a:prstGeom prst="rect">
              <a:avLst/>
            </a:prstGeom>
            <a:sp3d z="-70000"/>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533400">
                <a:lnSpc>
                  <a:spcPct val="90000"/>
                </a:lnSpc>
                <a:spcBef>
                  <a:spcPct val="0"/>
                </a:spcBef>
                <a:spcAft>
                  <a:spcPct val="35000"/>
                </a:spcAft>
              </a:pPr>
              <a:endParaRPr lang="en-US" sz="1600"/>
            </a:p>
          </p:txBody>
        </p:sp>
      </p:grpSp>
      <p:grpSp>
        <p:nvGrpSpPr>
          <p:cNvPr id="68" name="Group 67"/>
          <p:cNvGrpSpPr/>
          <p:nvPr/>
        </p:nvGrpSpPr>
        <p:grpSpPr>
          <a:xfrm>
            <a:off x="3411999" y="5210398"/>
            <a:ext cx="1226388" cy="1204103"/>
            <a:chOff x="2109077" y="3487362"/>
            <a:chExt cx="1226388" cy="1204103"/>
          </a:xfrm>
          <a:scene3d>
            <a:camera prst="orthographicFront"/>
            <a:lightRig rig="threePt" dir="t">
              <a:rot lat="0" lon="0" rev="7500000"/>
            </a:lightRig>
          </a:scene3d>
        </p:grpSpPr>
        <p:sp>
          <p:nvSpPr>
            <p:cNvPr id="99" name="Rounded Rectangle 98"/>
            <p:cNvSpPr/>
            <p:nvPr/>
          </p:nvSpPr>
          <p:spPr>
            <a:xfrm>
              <a:off x="2109077" y="3487362"/>
              <a:ext cx="1226388" cy="1204103"/>
            </a:xfrm>
            <a:prstGeom prst="roundRect">
              <a:avLst>
                <a:gd name="adj" fmla="val 10000"/>
              </a:avLst>
            </a:prstGeom>
            <a:sp3d prstMaterial="plastic">
              <a:bevelT w="127000" h="25400" prst="relaxedInset"/>
            </a:sp3d>
          </p:spPr>
          <p:style>
            <a:lnRef idx="0">
              <a:schemeClr val="lt1">
                <a:hueOff val="0"/>
                <a:satOff val="0"/>
                <a:lumOff val="0"/>
                <a:alphaOff val="0"/>
              </a:schemeClr>
            </a:lnRef>
            <a:fillRef idx="3">
              <a:schemeClr val="accent4">
                <a:shade val="80000"/>
                <a:hueOff val="-5799"/>
                <a:satOff val="256"/>
                <a:lumOff val="6528"/>
                <a:alphaOff val="0"/>
              </a:schemeClr>
            </a:fillRef>
            <a:effectRef idx="2">
              <a:schemeClr val="accent4">
                <a:shade val="80000"/>
                <a:hueOff val="-5799"/>
                <a:satOff val="256"/>
                <a:lumOff val="6528"/>
                <a:alphaOff val="0"/>
              </a:schemeClr>
            </a:effectRef>
            <a:fontRef idx="minor">
              <a:schemeClr val="lt1"/>
            </a:fontRef>
          </p:style>
        </p:sp>
        <p:sp>
          <p:nvSpPr>
            <p:cNvPr id="100" name="Rounded Rectangle 12"/>
            <p:cNvSpPr/>
            <p:nvPr/>
          </p:nvSpPr>
          <p:spPr>
            <a:xfrm>
              <a:off x="2144344" y="3522629"/>
              <a:ext cx="1155854" cy="1133569"/>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algn="ctr" defTabSz="533400">
                <a:lnSpc>
                  <a:spcPct val="90000"/>
                </a:lnSpc>
                <a:spcBef>
                  <a:spcPct val="0"/>
                </a:spcBef>
                <a:spcAft>
                  <a:spcPct val="35000"/>
                </a:spcAft>
              </a:pPr>
              <a:r>
                <a:rPr lang="en-US" sz="1400" b="1" dirty="0">
                  <a:solidFill>
                    <a:srgbClr val="FFFFFF"/>
                  </a:solidFill>
                </a:rPr>
                <a:t>Woody Tree Species: willows, cottonwoods</a:t>
              </a:r>
            </a:p>
            <a:p>
              <a:pPr algn="ctr" defTabSz="533400">
                <a:lnSpc>
                  <a:spcPct val="90000"/>
                </a:lnSpc>
                <a:spcBef>
                  <a:spcPct val="0"/>
                </a:spcBef>
                <a:spcAft>
                  <a:spcPct val="35000"/>
                </a:spcAft>
              </a:pPr>
              <a:r>
                <a:rPr lang="en-US" sz="1400" b="1" dirty="0">
                  <a:solidFill>
                    <a:srgbClr val="FFFFFF"/>
                  </a:solidFill>
                </a:rPr>
                <a:t>(producers)</a:t>
              </a:r>
            </a:p>
          </p:txBody>
        </p:sp>
      </p:grpSp>
      <p:grpSp>
        <p:nvGrpSpPr>
          <p:cNvPr id="69" name="Group 68"/>
          <p:cNvGrpSpPr/>
          <p:nvPr/>
        </p:nvGrpSpPr>
        <p:grpSpPr>
          <a:xfrm>
            <a:off x="3854312" y="3943949"/>
            <a:ext cx="15207" cy="456712"/>
            <a:chOff x="2253984" y="2855549"/>
            <a:chExt cx="15207" cy="456712"/>
          </a:xfrm>
          <a:scene3d>
            <a:camera prst="orthographicFront"/>
            <a:lightRig rig="threePt" dir="t">
              <a:rot lat="0" lon="0" rev="7500000"/>
            </a:lightRig>
          </a:scene3d>
        </p:grpSpPr>
        <p:sp>
          <p:nvSpPr>
            <p:cNvPr id="97" name="Right Arrow 96"/>
            <p:cNvSpPr/>
            <p:nvPr/>
          </p:nvSpPr>
          <p:spPr>
            <a:xfrm rot="14723080">
              <a:off x="2033232" y="3076301"/>
              <a:ext cx="456712" cy="15207"/>
            </a:xfrm>
            <a:prstGeom prst="rightArrow">
              <a:avLst>
                <a:gd name="adj1" fmla="val 60000"/>
                <a:gd name="adj2" fmla="val 50000"/>
              </a:avLst>
            </a:prstGeom>
            <a:noFill/>
            <a:effectLst/>
            <a:sp3d z="-70000" extrusionH="63500" prstMaterial="matte">
              <a:bevelT w="25400" h="6350" prst="relaxedInset"/>
              <a:contourClr>
                <a:schemeClr val="bg1"/>
              </a:contourClr>
            </a:sp3d>
          </p:spPr>
          <p:style>
            <a:lnRef idx="0">
              <a:schemeClr val="accent4">
                <a:shade val="90000"/>
                <a:hueOff val="-6766"/>
                <a:satOff val="-778"/>
                <a:lumOff val="6663"/>
                <a:alphaOff val="0"/>
              </a:schemeClr>
            </a:lnRef>
            <a:fillRef idx="1">
              <a:scrgbClr r="0" g="0" b="0"/>
            </a:fillRef>
            <a:effectRef idx="2">
              <a:scrgbClr r="0" g="0" b="0"/>
            </a:effectRef>
            <a:fontRef idx="minor">
              <a:schemeClr val="lt1"/>
            </a:fontRef>
          </p:style>
        </p:sp>
        <p:sp>
          <p:nvSpPr>
            <p:cNvPr id="98" name="Right Arrow 14"/>
            <p:cNvSpPr/>
            <p:nvPr/>
          </p:nvSpPr>
          <p:spPr>
            <a:xfrm rot="25523080">
              <a:off x="2036463" y="3081416"/>
              <a:ext cx="452150" cy="9125"/>
            </a:xfrm>
            <a:prstGeom prst="rect">
              <a:avLst/>
            </a:prstGeom>
            <a:sp3d z="-70000"/>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533400">
                <a:lnSpc>
                  <a:spcPct val="90000"/>
                </a:lnSpc>
                <a:spcBef>
                  <a:spcPct val="0"/>
                </a:spcBef>
                <a:spcAft>
                  <a:spcPct val="35000"/>
                </a:spcAft>
              </a:pPr>
              <a:endParaRPr lang="en-US" sz="1600"/>
            </a:p>
          </p:txBody>
        </p:sp>
      </p:grpSp>
      <p:grpSp>
        <p:nvGrpSpPr>
          <p:cNvPr id="70" name="Group 69"/>
          <p:cNvGrpSpPr/>
          <p:nvPr/>
        </p:nvGrpSpPr>
        <p:grpSpPr>
          <a:xfrm>
            <a:off x="2220878" y="2834777"/>
            <a:ext cx="1226388" cy="1204103"/>
            <a:chOff x="1198478" y="1499847"/>
            <a:chExt cx="1226388" cy="1204103"/>
          </a:xfrm>
          <a:scene3d>
            <a:camera prst="orthographicFront"/>
            <a:lightRig rig="threePt" dir="t">
              <a:rot lat="0" lon="0" rev="7500000"/>
            </a:lightRig>
          </a:scene3d>
        </p:grpSpPr>
        <p:sp>
          <p:nvSpPr>
            <p:cNvPr id="95" name="Rounded Rectangle 94"/>
            <p:cNvSpPr/>
            <p:nvPr/>
          </p:nvSpPr>
          <p:spPr>
            <a:xfrm>
              <a:off x="1198478" y="1499847"/>
              <a:ext cx="1226388" cy="1204103"/>
            </a:xfrm>
            <a:prstGeom prst="roundRect">
              <a:avLst>
                <a:gd name="adj" fmla="val 10000"/>
              </a:avLst>
            </a:prstGeom>
            <a:gradFill rotWithShape="0">
              <a:gsLst>
                <a:gs pos="0">
                  <a:schemeClr val="accent1">
                    <a:lumMod val="50000"/>
                  </a:schemeClr>
                </a:gs>
                <a:gs pos="55000">
                  <a:schemeClr val="accent1">
                    <a:lumMod val="75000"/>
                  </a:schemeClr>
                </a:gs>
                <a:gs pos="100000">
                  <a:schemeClr val="accent1">
                    <a:lumMod val="60000"/>
                    <a:lumOff val="40000"/>
                  </a:schemeClr>
                </a:gs>
              </a:gsLst>
            </a:gradFill>
            <a:sp3d prstMaterial="plastic">
              <a:bevelT w="127000" h="25400" prst="relaxedInset"/>
            </a:sp3d>
          </p:spPr>
          <p:style>
            <a:lnRef idx="0">
              <a:schemeClr val="lt1">
                <a:hueOff val="0"/>
                <a:satOff val="0"/>
                <a:lumOff val="0"/>
                <a:alphaOff val="0"/>
              </a:schemeClr>
            </a:lnRef>
            <a:fillRef idx="3">
              <a:scrgbClr r="0" g="0" b="0"/>
            </a:fillRef>
            <a:effectRef idx="2">
              <a:schemeClr val="accent4">
                <a:shade val="80000"/>
                <a:hueOff val="-8699"/>
                <a:satOff val="384"/>
                <a:lumOff val="9792"/>
                <a:alphaOff val="0"/>
              </a:schemeClr>
            </a:effectRef>
            <a:fontRef idx="minor">
              <a:schemeClr val="lt1"/>
            </a:fontRef>
          </p:style>
        </p:sp>
        <p:sp>
          <p:nvSpPr>
            <p:cNvPr id="96" name="Rounded Rectangle 16"/>
            <p:cNvSpPr/>
            <p:nvPr/>
          </p:nvSpPr>
          <p:spPr>
            <a:xfrm>
              <a:off x="1233745" y="1535114"/>
              <a:ext cx="1155854" cy="1133569"/>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algn="ctr" defTabSz="533400">
                <a:lnSpc>
                  <a:spcPct val="90000"/>
                </a:lnSpc>
                <a:spcBef>
                  <a:spcPct val="0"/>
                </a:spcBef>
                <a:spcAft>
                  <a:spcPct val="35000"/>
                </a:spcAft>
              </a:pPr>
              <a:r>
                <a:rPr lang="en-US" sz="1600" b="1" dirty="0">
                  <a:solidFill>
                    <a:srgbClr val="FFFFFF"/>
                  </a:solidFill>
                </a:rPr>
                <a:t>Beaver</a:t>
              </a:r>
            </a:p>
            <a:p>
              <a:pPr algn="ctr" defTabSz="533400">
                <a:lnSpc>
                  <a:spcPct val="90000"/>
                </a:lnSpc>
                <a:spcBef>
                  <a:spcPct val="0"/>
                </a:spcBef>
                <a:spcAft>
                  <a:spcPct val="35000"/>
                </a:spcAft>
              </a:pPr>
              <a:r>
                <a:rPr lang="en-US" sz="1600" b="1" dirty="0">
                  <a:solidFill>
                    <a:srgbClr val="FFFFFF"/>
                  </a:solidFill>
                </a:rPr>
                <a:t>(browser, preference for willows)</a:t>
              </a:r>
            </a:p>
          </p:txBody>
        </p:sp>
      </p:grpSp>
      <p:grpSp>
        <p:nvGrpSpPr>
          <p:cNvPr id="72" name="Group 71"/>
          <p:cNvGrpSpPr/>
          <p:nvPr/>
        </p:nvGrpSpPr>
        <p:grpSpPr>
          <a:xfrm>
            <a:off x="6554634" y="2588248"/>
            <a:ext cx="1226388" cy="1204103"/>
            <a:chOff x="4954307" y="1499847"/>
            <a:chExt cx="1226388" cy="1204103"/>
          </a:xfrm>
          <a:scene3d>
            <a:camera prst="orthographicFront"/>
            <a:lightRig rig="threePt" dir="t">
              <a:rot lat="0" lon="0" rev="7500000"/>
            </a:lightRig>
          </a:scene3d>
        </p:grpSpPr>
        <p:sp>
          <p:nvSpPr>
            <p:cNvPr id="91" name="Rounded Rectangle 90"/>
            <p:cNvSpPr/>
            <p:nvPr/>
          </p:nvSpPr>
          <p:spPr>
            <a:xfrm>
              <a:off x="4954307" y="1499847"/>
              <a:ext cx="1226388" cy="1204103"/>
            </a:xfrm>
            <a:prstGeom prst="roundRect">
              <a:avLst>
                <a:gd name="adj" fmla="val 10000"/>
              </a:avLst>
            </a:prstGeom>
            <a:gradFill rotWithShape="0">
              <a:gsLst>
                <a:gs pos="0">
                  <a:schemeClr val="accent2">
                    <a:lumMod val="50000"/>
                  </a:schemeClr>
                </a:gs>
                <a:gs pos="55000">
                  <a:schemeClr val="accent2">
                    <a:lumMod val="75000"/>
                  </a:schemeClr>
                </a:gs>
                <a:gs pos="100000">
                  <a:schemeClr val="accent2">
                    <a:lumMod val="75000"/>
                  </a:schemeClr>
                </a:gs>
              </a:gsLst>
            </a:gradFill>
            <a:sp3d prstMaterial="plastic">
              <a:bevelT w="127000" h="25400" prst="relaxedInset"/>
            </a:sp3d>
          </p:spPr>
          <p:style>
            <a:lnRef idx="0">
              <a:schemeClr val="lt1">
                <a:hueOff val="0"/>
                <a:satOff val="0"/>
                <a:lumOff val="0"/>
                <a:alphaOff val="0"/>
              </a:schemeClr>
            </a:lnRef>
            <a:fillRef idx="3">
              <a:scrgbClr r="0" g="0" b="0"/>
            </a:fillRef>
            <a:effectRef idx="2">
              <a:schemeClr val="accent4">
                <a:shade val="80000"/>
                <a:hueOff val="-11599"/>
                <a:satOff val="512"/>
                <a:lumOff val="13055"/>
                <a:alphaOff val="0"/>
              </a:schemeClr>
            </a:effectRef>
            <a:fontRef idx="minor">
              <a:schemeClr val="lt1"/>
            </a:fontRef>
          </p:style>
        </p:sp>
        <p:sp>
          <p:nvSpPr>
            <p:cNvPr id="92" name="Rounded Rectangle 20"/>
            <p:cNvSpPr/>
            <p:nvPr/>
          </p:nvSpPr>
          <p:spPr>
            <a:xfrm>
              <a:off x="4989574" y="1535114"/>
              <a:ext cx="1155854" cy="1133569"/>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algn="ctr" defTabSz="533400">
                <a:lnSpc>
                  <a:spcPct val="90000"/>
                </a:lnSpc>
                <a:spcBef>
                  <a:spcPct val="0"/>
                </a:spcBef>
                <a:spcAft>
                  <a:spcPct val="35000"/>
                </a:spcAft>
              </a:pPr>
              <a:r>
                <a:rPr lang="en-US" sz="1400" b="1" dirty="0">
                  <a:solidFill>
                    <a:srgbClr val="FFFFFF"/>
                  </a:solidFill>
                </a:rPr>
                <a:t>Amphibians: frogs, toads</a:t>
              </a:r>
            </a:p>
            <a:p>
              <a:pPr algn="ctr" defTabSz="533400">
                <a:lnSpc>
                  <a:spcPct val="90000"/>
                </a:lnSpc>
                <a:spcBef>
                  <a:spcPct val="0"/>
                </a:spcBef>
                <a:spcAft>
                  <a:spcPct val="35000"/>
                </a:spcAft>
              </a:pPr>
              <a:r>
                <a:rPr lang="en-US" sz="1400" b="1" dirty="0">
                  <a:solidFill>
                    <a:srgbClr val="FFFFFF"/>
                  </a:solidFill>
                </a:rPr>
                <a:t>(juvenile – algae</a:t>
              </a:r>
            </a:p>
            <a:p>
              <a:pPr algn="ctr" defTabSz="533400">
                <a:lnSpc>
                  <a:spcPct val="90000"/>
                </a:lnSpc>
                <a:spcBef>
                  <a:spcPct val="0"/>
                </a:spcBef>
                <a:spcAft>
                  <a:spcPct val="35000"/>
                </a:spcAft>
              </a:pPr>
              <a:r>
                <a:rPr lang="en-US" sz="1400" b="1" dirty="0">
                  <a:solidFill>
                    <a:srgbClr val="FFFFFF"/>
                  </a:solidFill>
                </a:rPr>
                <a:t>adult - insects)</a:t>
              </a:r>
            </a:p>
          </p:txBody>
        </p:sp>
      </p:grpSp>
      <p:grpSp>
        <p:nvGrpSpPr>
          <p:cNvPr id="73" name="Group 72"/>
          <p:cNvGrpSpPr/>
          <p:nvPr/>
        </p:nvGrpSpPr>
        <p:grpSpPr>
          <a:xfrm>
            <a:off x="7140026" y="3116909"/>
            <a:ext cx="15207" cy="336363"/>
            <a:chOff x="5539698" y="2028508"/>
            <a:chExt cx="15207" cy="336363"/>
          </a:xfrm>
          <a:scene3d>
            <a:camera prst="orthographicFront"/>
            <a:lightRig rig="threePt" dir="t">
              <a:rot lat="0" lon="0" rev="7500000"/>
            </a:lightRig>
          </a:scene3d>
        </p:grpSpPr>
        <p:sp>
          <p:nvSpPr>
            <p:cNvPr id="89" name="Right Arrow 88"/>
            <p:cNvSpPr/>
            <p:nvPr/>
          </p:nvSpPr>
          <p:spPr>
            <a:xfrm rot="3704520">
              <a:off x="5379120" y="2189086"/>
              <a:ext cx="336363" cy="15207"/>
            </a:xfrm>
            <a:prstGeom prst="rightArrow">
              <a:avLst>
                <a:gd name="adj1" fmla="val 60000"/>
                <a:gd name="adj2" fmla="val 50000"/>
              </a:avLst>
            </a:prstGeom>
            <a:noFill/>
            <a:effectLst/>
            <a:sp3d z="-70000" extrusionH="63500" prstMaterial="matte">
              <a:bevelT w="25400" h="6350" prst="relaxedInset"/>
              <a:contourClr>
                <a:schemeClr val="bg1"/>
              </a:contourClr>
            </a:sp3d>
          </p:spPr>
          <p:style>
            <a:lnRef idx="0">
              <a:schemeClr val="accent4">
                <a:shade val="90000"/>
                <a:hueOff val="-13531"/>
                <a:satOff val="-1557"/>
                <a:lumOff val="13325"/>
                <a:alphaOff val="0"/>
              </a:schemeClr>
            </a:lnRef>
            <a:fillRef idx="1">
              <a:scrgbClr r="0" g="0" b="0"/>
            </a:fillRef>
            <a:effectRef idx="2">
              <a:scrgbClr r="0" g="0" b="0"/>
            </a:effectRef>
            <a:fontRef idx="minor">
              <a:schemeClr val="lt1"/>
            </a:fontRef>
          </p:style>
        </p:sp>
        <p:sp>
          <p:nvSpPr>
            <p:cNvPr id="90" name="Right Arrow 22"/>
            <p:cNvSpPr/>
            <p:nvPr/>
          </p:nvSpPr>
          <p:spPr>
            <a:xfrm rot="3704520">
              <a:off x="5380321" y="2190118"/>
              <a:ext cx="331801" cy="9125"/>
            </a:xfrm>
            <a:prstGeom prst="rect">
              <a:avLst/>
            </a:prstGeom>
            <a:sp3d z="-70000"/>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533400">
                <a:lnSpc>
                  <a:spcPct val="90000"/>
                </a:lnSpc>
                <a:spcBef>
                  <a:spcPct val="0"/>
                </a:spcBef>
                <a:spcAft>
                  <a:spcPct val="35000"/>
                </a:spcAft>
              </a:pPr>
              <a:endParaRPr lang="en-US" sz="1600"/>
            </a:p>
          </p:txBody>
        </p:sp>
      </p:grpSp>
      <p:grpSp>
        <p:nvGrpSpPr>
          <p:cNvPr id="74" name="Group 73"/>
          <p:cNvGrpSpPr/>
          <p:nvPr/>
        </p:nvGrpSpPr>
        <p:grpSpPr>
          <a:xfrm>
            <a:off x="8415668" y="2584565"/>
            <a:ext cx="1226388" cy="1204103"/>
            <a:chOff x="6815341" y="1496164"/>
            <a:chExt cx="1226388" cy="1204103"/>
          </a:xfrm>
          <a:scene3d>
            <a:camera prst="orthographicFront"/>
            <a:lightRig rig="threePt" dir="t">
              <a:rot lat="0" lon="0" rev="7500000"/>
            </a:lightRig>
          </a:scene3d>
        </p:grpSpPr>
        <p:sp>
          <p:nvSpPr>
            <p:cNvPr id="87" name="Rounded Rectangle 86"/>
            <p:cNvSpPr/>
            <p:nvPr/>
          </p:nvSpPr>
          <p:spPr>
            <a:xfrm>
              <a:off x="6815341" y="1496164"/>
              <a:ext cx="1226388" cy="1204103"/>
            </a:xfrm>
            <a:prstGeom prst="roundRect">
              <a:avLst>
                <a:gd name="adj" fmla="val 10000"/>
              </a:avLst>
            </a:prstGeom>
            <a:gradFill rotWithShape="0">
              <a:gsLst>
                <a:gs pos="0">
                  <a:srgbClr val="802574"/>
                </a:gs>
                <a:gs pos="55000">
                  <a:srgbClr val="AC329C"/>
                </a:gs>
                <a:gs pos="100000">
                  <a:srgbClr val="E643D2"/>
                </a:gs>
              </a:gsLst>
            </a:gradFill>
            <a:sp3d prstMaterial="plastic">
              <a:bevelT w="127000" h="25400" prst="relaxedInset"/>
            </a:sp3d>
          </p:spPr>
          <p:style>
            <a:lnRef idx="0">
              <a:schemeClr val="lt1">
                <a:hueOff val="0"/>
                <a:satOff val="0"/>
                <a:lumOff val="0"/>
                <a:alphaOff val="0"/>
              </a:schemeClr>
            </a:lnRef>
            <a:fillRef idx="3">
              <a:scrgbClr r="0" g="0" b="0"/>
            </a:fillRef>
            <a:effectRef idx="2">
              <a:schemeClr val="accent4">
                <a:shade val="80000"/>
                <a:hueOff val="-14498"/>
                <a:satOff val="640"/>
                <a:lumOff val="16319"/>
                <a:alphaOff val="0"/>
              </a:schemeClr>
            </a:effectRef>
            <a:fontRef idx="minor">
              <a:schemeClr val="lt1"/>
            </a:fontRef>
          </p:style>
        </p:sp>
        <p:sp>
          <p:nvSpPr>
            <p:cNvPr id="88" name="Rounded Rectangle 24"/>
            <p:cNvSpPr/>
            <p:nvPr/>
          </p:nvSpPr>
          <p:spPr>
            <a:xfrm>
              <a:off x="6850608" y="1531431"/>
              <a:ext cx="1155854" cy="1133569"/>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algn="ctr" defTabSz="533400">
                <a:lnSpc>
                  <a:spcPct val="90000"/>
                </a:lnSpc>
                <a:spcBef>
                  <a:spcPct val="0"/>
                </a:spcBef>
                <a:spcAft>
                  <a:spcPct val="35000"/>
                </a:spcAft>
              </a:pPr>
              <a:r>
                <a:rPr lang="en-US" sz="1600" b="1" dirty="0">
                  <a:solidFill>
                    <a:srgbClr val="FFFFFF"/>
                  </a:solidFill>
                </a:rPr>
                <a:t>Butterflies</a:t>
              </a:r>
            </a:p>
            <a:p>
              <a:pPr algn="ctr" defTabSz="533400">
                <a:lnSpc>
                  <a:spcPct val="90000"/>
                </a:lnSpc>
                <a:spcBef>
                  <a:spcPct val="0"/>
                </a:spcBef>
                <a:spcAft>
                  <a:spcPct val="35000"/>
                </a:spcAft>
              </a:pPr>
              <a:r>
                <a:rPr lang="en-US" sz="1600" b="1" dirty="0">
                  <a:solidFill>
                    <a:srgbClr val="FFFFFF"/>
                  </a:solidFill>
                </a:rPr>
                <a:t>(juvenile- leaves, adult - floral nectar)</a:t>
              </a:r>
            </a:p>
          </p:txBody>
        </p:sp>
      </p:grpSp>
      <p:grpSp>
        <p:nvGrpSpPr>
          <p:cNvPr id="75" name="Group 74"/>
          <p:cNvGrpSpPr/>
          <p:nvPr/>
        </p:nvGrpSpPr>
        <p:grpSpPr>
          <a:xfrm>
            <a:off x="8536546" y="3959447"/>
            <a:ext cx="15207" cy="455981"/>
            <a:chOff x="6936218" y="2871046"/>
            <a:chExt cx="15207" cy="455981"/>
          </a:xfrm>
          <a:scene3d>
            <a:camera prst="orthographicFront"/>
            <a:lightRig rig="threePt" dir="t">
              <a:rot lat="0" lon="0" rev="7500000"/>
            </a:lightRig>
          </a:scene3d>
        </p:grpSpPr>
        <p:sp>
          <p:nvSpPr>
            <p:cNvPr id="85" name="Right Arrow 84"/>
            <p:cNvSpPr/>
            <p:nvPr/>
          </p:nvSpPr>
          <p:spPr>
            <a:xfrm rot="18222951">
              <a:off x="6715831" y="3091433"/>
              <a:ext cx="455981" cy="15207"/>
            </a:xfrm>
            <a:prstGeom prst="rightArrow">
              <a:avLst>
                <a:gd name="adj1" fmla="val 60000"/>
                <a:gd name="adj2" fmla="val 50000"/>
              </a:avLst>
            </a:prstGeom>
            <a:noFill/>
            <a:effectLst/>
            <a:sp3d z="-70000" extrusionH="63500" prstMaterial="matte">
              <a:bevelT w="25400" h="6350" prst="relaxedInset"/>
              <a:contourClr>
                <a:schemeClr val="bg1"/>
              </a:contourClr>
            </a:sp3d>
          </p:spPr>
          <p:style>
            <a:lnRef idx="0">
              <a:schemeClr val="accent4">
                <a:shade val="90000"/>
                <a:hueOff val="-16914"/>
                <a:satOff val="-1946"/>
                <a:lumOff val="16657"/>
                <a:alphaOff val="0"/>
              </a:schemeClr>
            </a:lnRef>
            <a:fillRef idx="1">
              <a:scrgbClr r="0" g="0" b="0"/>
            </a:fillRef>
            <a:effectRef idx="2">
              <a:scrgbClr r="0" g="0" b="0"/>
            </a:effectRef>
            <a:fontRef idx="minor">
              <a:schemeClr val="lt1"/>
            </a:fontRef>
          </p:style>
        </p:sp>
        <p:sp>
          <p:nvSpPr>
            <p:cNvPr id="86" name="Right Arrow 26"/>
            <p:cNvSpPr/>
            <p:nvPr/>
          </p:nvSpPr>
          <p:spPr>
            <a:xfrm rot="29022951">
              <a:off x="6716846" y="3096371"/>
              <a:ext cx="451419" cy="9125"/>
            </a:xfrm>
            <a:prstGeom prst="rect">
              <a:avLst/>
            </a:prstGeom>
            <a:sp3d z="-70000"/>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533400">
                <a:lnSpc>
                  <a:spcPct val="90000"/>
                </a:lnSpc>
                <a:spcBef>
                  <a:spcPct val="0"/>
                </a:spcBef>
                <a:spcAft>
                  <a:spcPct val="35000"/>
                </a:spcAft>
              </a:pPr>
              <a:endParaRPr lang="en-US" sz="1600"/>
            </a:p>
          </p:txBody>
        </p:sp>
      </p:grpSp>
      <p:grpSp>
        <p:nvGrpSpPr>
          <p:cNvPr id="77" name="Group 76"/>
          <p:cNvGrpSpPr/>
          <p:nvPr/>
        </p:nvGrpSpPr>
        <p:grpSpPr>
          <a:xfrm>
            <a:off x="6794825" y="5103145"/>
            <a:ext cx="19638" cy="116156"/>
            <a:chOff x="5194498" y="4014745"/>
            <a:chExt cx="19638" cy="116156"/>
          </a:xfrm>
          <a:scene3d>
            <a:camera prst="orthographicFront"/>
            <a:lightRig rig="threePt" dir="t">
              <a:rot lat="0" lon="0" rev="7500000"/>
            </a:lightRig>
          </a:scene3d>
        </p:grpSpPr>
        <p:sp>
          <p:nvSpPr>
            <p:cNvPr id="81" name="Right Arrow 80"/>
            <p:cNvSpPr/>
            <p:nvPr/>
          </p:nvSpPr>
          <p:spPr>
            <a:xfrm rot="3779944">
              <a:off x="5146239" y="4063004"/>
              <a:ext cx="116156" cy="19638"/>
            </a:xfrm>
            <a:prstGeom prst="rightArrow">
              <a:avLst>
                <a:gd name="adj1" fmla="val 60000"/>
                <a:gd name="adj2" fmla="val 50000"/>
              </a:avLst>
            </a:prstGeom>
            <a:noFill/>
            <a:effectLst/>
            <a:sp3d z="-70000" extrusionH="63500" prstMaterial="matte">
              <a:bevelT w="25400" h="6350" prst="relaxedInset"/>
              <a:contourClr>
                <a:schemeClr val="bg1"/>
              </a:contourClr>
            </a:sp3d>
          </p:spPr>
          <p:style>
            <a:lnRef idx="0">
              <a:schemeClr val="accent4">
                <a:shade val="90000"/>
                <a:hueOff val="-20297"/>
                <a:satOff val="-2335"/>
                <a:lumOff val="19988"/>
                <a:alphaOff val="0"/>
              </a:schemeClr>
            </a:lnRef>
            <a:fillRef idx="1">
              <a:scrgbClr r="0" g="0" b="0"/>
            </a:fillRef>
            <a:effectRef idx="2">
              <a:scrgbClr r="0" g="0" b="0"/>
            </a:effectRef>
            <a:fontRef idx="minor">
              <a:schemeClr val="lt1"/>
            </a:fontRef>
          </p:style>
        </p:sp>
        <p:sp>
          <p:nvSpPr>
            <p:cNvPr id="82" name="Right Arrow 30"/>
            <p:cNvSpPr/>
            <p:nvPr/>
          </p:nvSpPr>
          <p:spPr>
            <a:xfrm rot="14579944">
              <a:off x="5147847" y="4064308"/>
              <a:ext cx="110265" cy="11782"/>
            </a:xfrm>
            <a:prstGeom prst="rect">
              <a:avLst/>
            </a:prstGeom>
            <a:sp3d z="-70000"/>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533400">
                <a:lnSpc>
                  <a:spcPct val="90000"/>
                </a:lnSpc>
                <a:spcBef>
                  <a:spcPct val="0"/>
                </a:spcBef>
                <a:spcAft>
                  <a:spcPct val="35000"/>
                </a:spcAft>
              </a:pPr>
              <a:endParaRPr lang="en-US" sz="1600"/>
            </a:p>
          </p:txBody>
        </p:sp>
      </p:grpSp>
      <p:grpSp>
        <p:nvGrpSpPr>
          <p:cNvPr id="78" name="Group 77"/>
          <p:cNvGrpSpPr/>
          <p:nvPr/>
        </p:nvGrpSpPr>
        <p:grpSpPr>
          <a:xfrm>
            <a:off x="5010247" y="5217432"/>
            <a:ext cx="1226388" cy="1204103"/>
            <a:chOff x="4184660" y="3456844"/>
            <a:chExt cx="1226388" cy="1204103"/>
          </a:xfrm>
          <a:scene3d>
            <a:camera prst="orthographicFront"/>
            <a:lightRig rig="threePt" dir="t">
              <a:rot lat="0" lon="0" rev="7500000"/>
            </a:lightRig>
          </a:scene3d>
        </p:grpSpPr>
        <p:sp>
          <p:nvSpPr>
            <p:cNvPr id="79" name="Rounded Rectangle 78"/>
            <p:cNvSpPr/>
            <p:nvPr/>
          </p:nvSpPr>
          <p:spPr>
            <a:xfrm>
              <a:off x="4184660" y="3456844"/>
              <a:ext cx="1226388" cy="1204103"/>
            </a:xfrm>
            <a:prstGeom prst="roundRect">
              <a:avLst>
                <a:gd name="adj" fmla="val 10000"/>
              </a:avLst>
            </a:prstGeom>
            <a:gradFill rotWithShape="0">
              <a:gsLst>
                <a:gs pos="0">
                  <a:srgbClr val="0514A6"/>
                </a:gs>
                <a:gs pos="55000">
                  <a:srgbClr val="0418DA"/>
                </a:gs>
                <a:gs pos="100000">
                  <a:srgbClr val="3753FE"/>
                </a:gs>
              </a:gsLst>
            </a:gradFill>
            <a:sp3d prstMaterial="plastic">
              <a:bevelT w="127000" h="25400" prst="relaxedInset"/>
            </a:sp3d>
          </p:spPr>
          <p:style>
            <a:lnRef idx="0">
              <a:schemeClr val="lt1">
                <a:hueOff val="0"/>
                <a:satOff val="0"/>
                <a:lumOff val="0"/>
                <a:alphaOff val="0"/>
              </a:schemeClr>
            </a:lnRef>
            <a:fillRef idx="3">
              <a:scrgbClr r="0" g="0" b="0"/>
            </a:fillRef>
            <a:effectRef idx="2">
              <a:schemeClr val="accent4">
                <a:shade val="80000"/>
                <a:hueOff val="-20298"/>
                <a:satOff val="896"/>
                <a:lumOff val="22847"/>
                <a:alphaOff val="0"/>
              </a:schemeClr>
            </a:effectRef>
            <a:fontRef idx="minor">
              <a:schemeClr val="lt1"/>
            </a:fontRef>
          </p:style>
        </p:sp>
        <p:sp>
          <p:nvSpPr>
            <p:cNvPr id="80" name="Rounded Rectangle 32"/>
            <p:cNvSpPr/>
            <p:nvPr/>
          </p:nvSpPr>
          <p:spPr>
            <a:xfrm>
              <a:off x="4219927" y="3492111"/>
              <a:ext cx="1155854" cy="1133569"/>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algn="ctr" defTabSz="533400">
                <a:lnSpc>
                  <a:spcPct val="90000"/>
                </a:lnSpc>
                <a:spcBef>
                  <a:spcPct val="0"/>
                </a:spcBef>
                <a:spcAft>
                  <a:spcPct val="35000"/>
                </a:spcAft>
              </a:pPr>
              <a:r>
                <a:rPr lang="en-US" sz="1400" b="1" dirty="0">
                  <a:solidFill>
                    <a:srgbClr val="FFFFFF"/>
                  </a:solidFill>
                </a:rPr>
                <a:t> Wetland plants: sedges, rushes, cattails (producers)</a:t>
              </a:r>
            </a:p>
          </p:txBody>
        </p:sp>
      </p:grpSp>
      <p:grpSp>
        <p:nvGrpSpPr>
          <p:cNvPr id="76" name="Group 75"/>
          <p:cNvGrpSpPr/>
          <p:nvPr/>
        </p:nvGrpSpPr>
        <p:grpSpPr>
          <a:xfrm>
            <a:off x="6879565" y="5226214"/>
            <a:ext cx="1226388" cy="1204103"/>
            <a:chOff x="5857165" y="3474578"/>
            <a:chExt cx="1226388" cy="1204103"/>
          </a:xfrm>
          <a:scene3d>
            <a:camera prst="orthographicFront"/>
            <a:lightRig rig="threePt" dir="t">
              <a:rot lat="0" lon="0" rev="7500000"/>
            </a:lightRig>
          </a:scene3d>
        </p:grpSpPr>
        <p:sp>
          <p:nvSpPr>
            <p:cNvPr id="83" name="Rounded Rectangle 82"/>
            <p:cNvSpPr/>
            <p:nvPr/>
          </p:nvSpPr>
          <p:spPr>
            <a:xfrm>
              <a:off x="5857165" y="3474578"/>
              <a:ext cx="1226388" cy="1204103"/>
            </a:xfrm>
            <a:prstGeom prst="roundRect">
              <a:avLst>
                <a:gd name="adj" fmla="val 10000"/>
              </a:avLst>
            </a:prstGeom>
            <a:sp3d prstMaterial="plastic">
              <a:bevelT w="127000" h="25400" prst="relaxedInset"/>
            </a:sp3d>
          </p:spPr>
          <p:style>
            <a:lnRef idx="0">
              <a:schemeClr val="lt1">
                <a:hueOff val="0"/>
                <a:satOff val="0"/>
                <a:lumOff val="0"/>
                <a:alphaOff val="0"/>
              </a:schemeClr>
            </a:lnRef>
            <a:fillRef idx="3">
              <a:schemeClr val="accent4">
                <a:shade val="80000"/>
                <a:hueOff val="-17398"/>
                <a:satOff val="768"/>
                <a:lumOff val="19583"/>
                <a:alphaOff val="0"/>
              </a:schemeClr>
            </a:fillRef>
            <a:effectRef idx="2">
              <a:schemeClr val="accent4">
                <a:shade val="80000"/>
                <a:hueOff val="-17398"/>
                <a:satOff val="768"/>
                <a:lumOff val="19583"/>
                <a:alphaOff val="0"/>
              </a:schemeClr>
            </a:effectRef>
            <a:fontRef idx="minor">
              <a:schemeClr val="lt1"/>
            </a:fontRef>
          </p:style>
        </p:sp>
        <p:sp>
          <p:nvSpPr>
            <p:cNvPr id="84" name="Rounded Rectangle 28"/>
            <p:cNvSpPr/>
            <p:nvPr/>
          </p:nvSpPr>
          <p:spPr>
            <a:xfrm>
              <a:off x="5892432" y="3509845"/>
              <a:ext cx="1155854" cy="1133569"/>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algn="ctr" defTabSz="533400">
                <a:lnSpc>
                  <a:spcPct val="90000"/>
                </a:lnSpc>
                <a:spcBef>
                  <a:spcPct val="0"/>
                </a:spcBef>
                <a:spcAft>
                  <a:spcPct val="35000"/>
                </a:spcAft>
              </a:pPr>
              <a:r>
                <a:rPr lang="en-US" sz="1600" b="1" dirty="0">
                  <a:solidFill>
                    <a:srgbClr val="FFFFFF"/>
                  </a:solidFill>
                </a:rPr>
                <a:t>Wildflowers</a:t>
              </a:r>
            </a:p>
            <a:p>
              <a:pPr algn="ctr" defTabSz="533400">
                <a:lnSpc>
                  <a:spcPct val="90000"/>
                </a:lnSpc>
                <a:spcBef>
                  <a:spcPct val="0"/>
                </a:spcBef>
                <a:spcAft>
                  <a:spcPct val="35000"/>
                </a:spcAft>
              </a:pPr>
              <a:r>
                <a:rPr lang="en-US" sz="1600" b="1" dirty="0">
                  <a:solidFill>
                    <a:srgbClr val="FFFFFF"/>
                  </a:solidFill>
                </a:rPr>
                <a:t>(producer)</a:t>
              </a:r>
            </a:p>
          </p:txBody>
        </p:sp>
      </p:grpSp>
      <p:sp>
        <p:nvSpPr>
          <p:cNvPr id="2" name="Title 1"/>
          <p:cNvSpPr>
            <a:spLocks noGrp="1"/>
          </p:cNvSpPr>
          <p:nvPr>
            <p:ph type="title"/>
          </p:nvPr>
        </p:nvSpPr>
        <p:spPr/>
        <p:txBody>
          <a:bodyPr/>
          <a:lstStyle/>
          <a:p>
            <a:r>
              <a:rPr lang="en-US" dirty="0"/>
              <a:t>Practice: Riparian Community Food Web</a:t>
            </a:r>
          </a:p>
        </p:txBody>
      </p:sp>
      <p:grpSp>
        <p:nvGrpSpPr>
          <p:cNvPr id="71" name="Group 70"/>
          <p:cNvGrpSpPr/>
          <p:nvPr/>
        </p:nvGrpSpPr>
        <p:grpSpPr>
          <a:xfrm>
            <a:off x="1592725" y="2567040"/>
            <a:ext cx="15207" cy="1340603"/>
            <a:chOff x="-7603" y="1478639"/>
            <a:chExt cx="15207" cy="1340603"/>
          </a:xfrm>
          <a:scene3d>
            <a:camera prst="orthographicFront"/>
            <a:lightRig rig="threePt" dir="t">
              <a:rot lat="0" lon="0" rev="7500000"/>
            </a:lightRig>
          </a:scene3d>
        </p:grpSpPr>
        <p:sp>
          <p:nvSpPr>
            <p:cNvPr id="93" name="Right Arrow 92"/>
            <p:cNvSpPr/>
            <p:nvPr/>
          </p:nvSpPr>
          <p:spPr>
            <a:xfrm rot="16875371">
              <a:off x="-670301" y="2141337"/>
              <a:ext cx="1340603" cy="15207"/>
            </a:xfrm>
            <a:prstGeom prst="rightArrow">
              <a:avLst>
                <a:gd name="adj1" fmla="val 60000"/>
                <a:gd name="adj2" fmla="val 50000"/>
              </a:avLst>
            </a:prstGeom>
            <a:noFill/>
            <a:effectLst/>
            <a:sp3d z="-70000" extrusionH="63500" prstMaterial="matte">
              <a:bevelT w="25400" h="6350" prst="relaxedInset"/>
              <a:contourClr>
                <a:schemeClr val="bg1"/>
              </a:contourClr>
            </a:sp3d>
          </p:spPr>
          <p:style>
            <a:lnRef idx="0">
              <a:schemeClr val="accent4">
                <a:shade val="90000"/>
                <a:hueOff val="-10148"/>
                <a:satOff val="-1168"/>
                <a:lumOff val="9994"/>
                <a:alphaOff val="0"/>
              </a:schemeClr>
            </a:lnRef>
            <a:fillRef idx="1">
              <a:scrgbClr r="0" g="0" b="0"/>
            </a:fillRef>
            <a:effectRef idx="2">
              <a:scrgbClr r="0" g="0" b="0"/>
            </a:effectRef>
            <a:fontRef idx="minor">
              <a:schemeClr val="lt1"/>
            </a:fontRef>
          </p:style>
        </p:sp>
        <p:sp>
          <p:nvSpPr>
            <p:cNvPr id="94" name="Right Arrow 18"/>
            <p:cNvSpPr/>
            <p:nvPr/>
          </p:nvSpPr>
          <p:spPr>
            <a:xfrm rot="16875371">
              <a:off x="-668465" y="2146615"/>
              <a:ext cx="1336041" cy="9125"/>
            </a:xfrm>
            <a:prstGeom prst="rect">
              <a:avLst/>
            </a:prstGeom>
            <a:sp3d z="-70000"/>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533400">
                <a:lnSpc>
                  <a:spcPct val="90000"/>
                </a:lnSpc>
                <a:spcBef>
                  <a:spcPct val="0"/>
                </a:spcBef>
                <a:spcAft>
                  <a:spcPct val="35000"/>
                </a:spcAft>
              </a:pPr>
              <a:endParaRPr lang="en-US" sz="1200"/>
            </a:p>
          </p:txBody>
        </p:sp>
      </p:grpSp>
      <p:cxnSp>
        <p:nvCxnSpPr>
          <p:cNvPr id="7" name="Curved Connector 6"/>
          <p:cNvCxnSpPr>
            <a:cxnSpLocks/>
          </p:cNvCxnSpPr>
          <p:nvPr/>
        </p:nvCxnSpPr>
        <p:spPr>
          <a:xfrm flipV="1">
            <a:off x="4167963" y="4337456"/>
            <a:ext cx="599722" cy="872941"/>
          </a:xfrm>
          <a:prstGeom prst="straightConnector1">
            <a:avLst/>
          </a:prstGeom>
          <a:ln w="57150" cmpd="sng">
            <a:solidFill>
              <a:srgbClr val="0514A6"/>
            </a:solidFill>
            <a:prstDash val="solid"/>
            <a:headEnd type="triangl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23" name="Curved Connector 6"/>
          <p:cNvCxnSpPr>
            <a:cxnSpLocks/>
          </p:cNvCxnSpPr>
          <p:nvPr/>
        </p:nvCxnSpPr>
        <p:spPr>
          <a:xfrm flipH="1" flipV="1">
            <a:off x="2941496" y="4119489"/>
            <a:ext cx="818391" cy="1133210"/>
          </a:xfrm>
          <a:prstGeom prst="straightConnector1">
            <a:avLst/>
          </a:prstGeom>
          <a:ln w="57150" cmpd="sng">
            <a:solidFill>
              <a:srgbClr val="0514A6"/>
            </a:solidFill>
            <a:prstDash val="solid"/>
            <a:headEnd type="triangl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27" name="Curved Connector 6"/>
          <p:cNvCxnSpPr>
            <a:cxnSpLocks/>
          </p:cNvCxnSpPr>
          <p:nvPr/>
        </p:nvCxnSpPr>
        <p:spPr>
          <a:xfrm flipV="1">
            <a:off x="5890437" y="3788669"/>
            <a:ext cx="949324" cy="1421728"/>
          </a:xfrm>
          <a:prstGeom prst="straightConnector1">
            <a:avLst/>
          </a:prstGeom>
          <a:ln w="57150" cmpd="sng">
            <a:solidFill>
              <a:srgbClr val="0514A6"/>
            </a:solidFill>
            <a:prstDash val="solid"/>
            <a:headEnd type="triangl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28" name="Curved Connector 6"/>
          <p:cNvCxnSpPr>
            <a:cxnSpLocks/>
          </p:cNvCxnSpPr>
          <p:nvPr/>
        </p:nvCxnSpPr>
        <p:spPr>
          <a:xfrm flipV="1">
            <a:off x="7553615" y="3792351"/>
            <a:ext cx="1123410" cy="1312666"/>
          </a:xfrm>
          <a:prstGeom prst="straightConnector1">
            <a:avLst/>
          </a:prstGeom>
          <a:ln w="57150" cmpd="sng">
            <a:solidFill>
              <a:srgbClr val="0514A6"/>
            </a:solidFill>
            <a:prstDash val="solid"/>
            <a:headEnd type="triangl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49" name="Curved Connector 48"/>
          <p:cNvCxnSpPr>
            <a:cxnSpLocks/>
          </p:cNvCxnSpPr>
          <p:nvPr/>
        </p:nvCxnSpPr>
        <p:spPr>
          <a:xfrm flipH="1" flipV="1">
            <a:off x="3288283" y="4038883"/>
            <a:ext cx="1757231" cy="1066134"/>
          </a:xfrm>
          <a:prstGeom prst="straightConnector1">
            <a:avLst/>
          </a:prstGeom>
          <a:ln w="19050" cmpd="sng">
            <a:solidFill>
              <a:srgbClr val="0514A6"/>
            </a:solidFill>
            <a:headEnd type="triangle" w="med" len="med"/>
            <a:tailEnd type="none" w="med" len="med"/>
          </a:ln>
          <a:effectLst>
            <a:outerShdw blurRad="12700" dist="250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53" name="Curved Connector 6"/>
          <p:cNvCxnSpPr/>
          <p:nvPr/>
        </p:nvCxnSpPr>
        <p:spPr>
          <a:xfrm flipH="1">
            <a:off x="7781023" y="3234897"/>
            <a:ext cx="621611" cy="0"/>
          </a:xfrm>
          <a:prstGeom prst="straightConnector1">
            <a:avLst/>
          </a:prstGeom>
          <a:ln w="57150" cmpd="sng">
            <a:solidFill>
              <a:srgbClr val="0514A6"/>
            </a:solidFill>
            <a:prstDash val="solid"/>
            <a:headEnd type="triangl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62" name="Curved Connector 6"/>
          <p:cNvCxnSpPr/>
          <p:nvPr/>
        </p:nvCxnSpPr>
        <p:spPr>
          <a:xfrm flipV="1">
            <a:off x="4908504" y="2777647"/>
            <a:ext cx="274020" cy="357145"/>
          </a:xfrm>
          <a:prstGeom prst="straightConnector1">
            <a:avLst/>
          </a:prstGeom>
          <a:ln w="57150" cmpd="sng">
            <a:solidFill>
              <a:srgbClr val="0514A6"/>
            </a:solidFill>
            <a:prstDash val="solid"/>
            <a:headEnd type="triangle" w="med" len="med"/>
            <a:tailEnd type="none" w="med" len="med"/>
          </a:ln>
        </p:spPr>
        <p:style>
          <a:lnRef idx="2">
            <a:schemeClr val="accent1"/>
          </a:lnRef>
          <a:fillRef idx="0">
            <a:schemeClr val="accent1"/>
          </a:fillRef>
          <a:effectRef idx="1">
            <a:schemeClr val="accent1"/>
          </a:effectRef>
          <a:fontRef idx="minor">
            <a:schemeClr val="tx1"/>
          </a:fontRef>
        </p:style>
      </p:cxnSp>
      <p:sp>
        <p:nvSpPr>
          <p:cNvPr id="3" name="TextBox 2">
            <a:extLst>
              <a:ext uri="{FF2B5EF4-FFF2-40B4-BE49-F238E27FC236}">
                <a16:creationId xmlns:a16="http://schemas.microsoft.com/office/drawing/2014/main" id="{F5D58E12-3B10-4AFC-A81A-49AF08AB0FBB}"/>
              </a:ext>
            </a:extLst>
          </p:cNvPr>
          <p:cNvSpPr txBox="1"/>
          <p:nvPr/>
        </p:nvSpPr>
        <p:spPr>
          <a:xfrm>
            <a:off x="5121082" y="2663396"/>
            <a:ext cx="304892" cy="523220"/>
          </a:xfrm>
          <a:prstGeom prst="rect">
            <a:avLst/>
          </a:prstGeom>
          <a:noFill/>
        </p:spPr>
        <p:txBody>
          <a:bodyPr wrap="none" rtlCol="0">
            <a:spAutoFit/>
          </a:bodyPr>
          <a:lstStyle/>
          <a:p>
            <a:r>
              <a:rPr lang="en-US" sz="2800" b="1" dirty="0"/>
              <a:t>-</a:t>
            </a:r>
          </a:p>
        </p:txBody>
      </p:sp>
      <p:sp>
        <p:nvSpPr>
          <p:cNvPr id="58" name="TextBox 57">
            <a:extLst>
              <a:ext uri="{FF2B5EF4-FFF2-40B4-BE49-F238E27FC236}">
                <a16:creationId xmlns:a16="http://schemas.microsoft.com/office/drawing/2014/main" id="{8B349FA9-C66A-493D-8712-74F1DE395155}"/>
              </a:ext>
            </a:extLst>
          </p:cNvPr>
          <p:cNvSpPr txBox="1"/>
          <p:nvPr/>
        </p:nvSpPr>
        <p:spPr>
          <a:xfrm>
            <a:off x="2962444" y="4337454"/>
            <a:ext cx="304892" cy="523220"/>
          </a:xfrm>
          <a:prstGeom prst="rect">
            <a:avLst/>
          </a:prstGeom>
          <a:noFill/>
        </p:spPr>
        <p:txBody>
          <a:bodyPr wrap="none" rtlCol="0">
            <a:spAutoFit/>
          </a:bodyPr>
          <a:lstStyle/>
          <a:p>
            <a:r>
              <a:rPr lang="en-US" sz="2800" b="1" dirty="0"/>
              <a:t>-</a:t>
            </a:r>
          </a:p>
        </p:txBody>
      </p:sp>
      <p:sp>
        <p:nvSpPr>
          <p:cNvPr id="59" name="TextBox 58">
            <a:extLst>
              <a:ext uri="{FF2B5EF4-FFF2-40B4-BE49-F238E27FC236}">
                <a16:creationId xmlns:a16="http://schemas.microsoft.com/office/drawing/2014/main" id="{A3F54F4C-6EDD-4E8D-BF0D-F5189EA4C9C9}"/>
              </a:ext>
            </a:extLst>
          </p:cNvPr>
          <p:cNvSpPr txBox="1"/>
          <p:nvPr/>
        </p:nvSpPr>
        <p:spPr>
          <a:xfrm>
            <a:off x="3749956" y="4220826"/>
            <a:ext cx="304892" cy="523220"/>
          </a:xfrm>
          <a:prstGeom prst="rect">
            <a:avLst/>
          </a:prstGeom>
          <a:noFill/>
        </p:spPr>
        <p:txBody>
          <a:bodyPr wrap="none" rtlCol="0">
            <a:spAutoFit/>
          </a:bodyPr>
          <a:lstStyle/>
          <a:p>
            <a:r>
              <a:rPr lang="en-US" sz="2800" b="1" dirty="0"/>
              <a:t>-</a:t>
            </a:r>
          </a:p>
        </p:txBody>
      </p:sp>
      <p:sp>
        <p:nvSpPr>
          <p:cNvPr id="60" name="TextBox 59">
            <a:extLst>
              <a:ext uri="{FF2B5EF4-FFF2-40B4-BE49-F238E27FC236}">
                <a16:creationId xmlns:a16="http://schemas.microsoft.com/office/drawing/2014/main" id="{05EBCDF6-42D0-4854-BD16-592A28B3002E}"/>
              </a:ext>
            </a:extLst>
          </p:cNvPr>
          <p:cNvSpPr txBox="1"/>
          <p:nvPr/>
        </p:nvSpPr>
        <p:spPr>
          <a:xfrm>
            <a:off x="6441375" y="5241982"/>
            <a:ext cx="304892" cy="523220"/>
          </a:xfrm>
          <a:prstGeom prst="rect">
            <a:avLst/>
          </a:prstGeom>
          <a:noFill/>
        </p:spPr>
        <p:txBody>
          <a:bodyPr wrap="none" rtlCol="0">
            <a:spAutoFit/>
          </a:bodyPr>
          <a:lstStyle/>
          <a:p>
            <a:r>
              <a:rPr lang="en-US" sz="2800" b="1" dirty="0"/>
              <a:t>-</a:t>
            </a:r>
          </a:p>
        </p:txBody>
      </p:sp>
      <p:sp>
        <p:nvSpPr>
          <p:cNvPr id="61" name="TextBox 60">
            <a:extLst>
              <a:ext uri="{FF2B5EF4-FFF2-40B4-BE49-F238E27FC236}">
                <a16:creationId xmlns:a16="http://schemas.microsoft.com/office/drawing/2014/main" id="{629158C3-0DF0-4EC2-802A-0969D9F89B6B}"/>
              </a:ext>
            </a:extLst>
          </p:cNvPr>
          <p:cNvSpPr txBox="1"/>
          <p:nvPr/>
        </p:nvSpPr>
        <p:spPr>
          <a:xfrm>
            <a:off x="7890062" y="2761213"/>
            <a:ext cx="304892" cy="523220"/>
          </a:xfrm>
          <a:prstGeom prst="rect">
            <a:avLst/>
          </a:prstGeom>
          <a:noFill/>
        </p:spPr>
        <p:txBody>
          <a:bodyPr wrap="none" rtlCol="0">
            <a:spAutoFit/>
          </a:bodyPr>
          <a:lstStyle/>
          <a:p>
            <a:r>
              <a:rPr lang="en-US" sz="2800" b="1" dirty="0"/>
              <a:t>-</a:t>
            </a:r>
          </a:p>
        </p:txBody>
      </p:sp>
      <p:cxnSp>
        <p:nvCxnSpPr>
          <p:cNvPr id="63" name="Curved Connector 6">
            <a:extLst>
              <a:ext uri="{FF2B5EF4-FFF2-40B4-BE49-F238E27FC236}">
                <a16:creationId xmlns:a16="http://schemas.microsoft.com/office/drawing/2014/main" id="{DE9178C1-82B1-4C10-9EA7-0F2F131F8605}"/>
              </a:ext>
            </a:extLst>
          </p:cNvPr>
          <p:cNvCxnSpPr>
            <a:cxnSpLocks/>
          </p:cNvCxnSpPr>
          <p:nvPr/>
        </p:nvCxnSpPr>
        <p:spPr>
          <a:xfrm flipV="1">
            <a:off x="8070686" y="3867335"/>
            <a:ext cx="1123410" cy="1312666"/>
          </a:xfrm>
          <a:prstGeom prst="straightConnector1">
            <a:avLst/>
          </a:prstGeom>
          <a:ln w="57150" cmpd="sng">
            <a:solidFill>
              <a:srgbClr val="0514A6"/>
            </a:solidFill>
            <a:prstDash val="solid"/>
            <a:headEnd type="triangle" w="med" len="med"/>
            <a:tailEnd type="none" w="med" len="med"/>
          </a:ln>
        </p:spPr>
        <p:style>
          <a:lnRef idx="2">
            <a:schemeClr val="accent1"/>
          </a:lnRef>
          <a:fillRef idx="0">
            <a:schemeClr val="accent1"/>
          </a:fillRef>
          <a:effectRef idx="1">
            <a:schemeClr val="accent1"/>
          </a:effectRef>
          <a:fontRef idx="minor">
            <a:schemeClr val="tx1"/>
          </a:fontRef>
        </p:style>
      </p:cxnSp>
      <p:sp>
        <p:nvSpPr>
          <p:cNvPr id="110" name="TextBox 109">
            <a:extLst>
              <a:ext uri="{FF2B5EF4-FFF2-40B4-BE49-F238E27FC236}">
                <a16:creationId xmlns:a16="http://schemas.microsoft.com/office/drawing/2014/main" id="{946C6E27-8380-450B-8296-D55437A911F1}"/>
              </a:ext>
            </a:extLst>
          </p:cNvPr>
          <p:cNvSpPr txBox="1"/>
          <p:nvPr/>
        </p:nvSpPr>
        <p:spPr>
          <a:xfrm>
            <a:off x="7890062" y="3959216"/>
            <a:ext cx="304892" cy="523220"/>
          </a:xfrm>
          <a:prstGeom prst="rect">
            <a:avLst/>
          </a:prstGeom>
          <a:noFill/>
        </p:spPr>
        <p:txBody>
          <a:bodyPr wrap="none" rtlCol="0">
            <a:spAutoFit/>
          </a:bodyPr>
          <a:lstStyle/>
          <a:p>
            <a:r>
              <a:rPr lang="en-US" sz="2800" b="1" dirty="0"/>
              <a:t>-</a:t>
            </a:r>
          </a:p>
        </p:txBody>
      </p:sp>
      <p:sp>
        <p:nvSpPr>
          <p:cNvPr id="111" name="TextBox 110">
            <a:extLst>
              <a:ext uri="{FF2B5EF4-FFF2-40B4-BE49-F238E27FC236}">
                <a16:creationId xmlns:a16="http://schemas.microsoft.com/office/drawing/2014/main" id="{7D662BDB-7222-4756-9E1F-A51D9E728BB9}"/>
              </a:ext>
            </a:extLst>
          </p:cNvPr>
          <p:cNvSpPr txBox="1"/>
          <p:nvPr/>
        </p:nvSpPr>
        <p:spPr>
          <a:xfrm>
            <a:off x="8740898" y="4208281"/>
            <a:ext cx="423514" cy="523220"/>
          </a:xfrm>
          <a:prstGeom prst="rect">
            <a:avLst/>
          </a:prstGeom>
          <a:noFill/>
        </p:spPr>
        <p:txBody>
          <a:bodyPr wrap="none" rtlCol="0">
            <a:spAutoFit/>
          </a:bodyPr>
          <a:lstStyle/>
          <a:p>
            <a:r>
              <a:rPr lang="en-US" sz="2800" b="1" dirty="0"/>
              <a:t>+</a:t>
            </a:r>
          </a:p>
        </p:txBody>
      </p:sp>
      <p:sp>
        <p:nvSpPr>
          <p:cNvPr id="114" name="TextBox 113">
            <a:extLst>
              <a:ext uri="{FF2B5EF4-FFF2-40B4-BE49-F238E27FC236}">
                <a16:creationId xmlns:a16="http://schemas.microsoft.com/office/drawing/2014/main" id="{A514BB0E-AEE6-417D-8296-BFDD31610635}"/>
              </a:ext>
            </a:extLst>
          </p:cNvPr>
          <p:cNvSpPr txBox="1"/>
          <p:nvPr/>
        </p:nvSpPr>
        <p:spPr>
          <a:xfrm>
            <a:off x="4622080" y="4354679"/>
            <a:ext cx="304892" cy="523220"/>
          </a:xfrm>
          <a:prstGeom prst="rect">
            <a:avLst/>
          </a:prstGeom>
          <a:noFill/>
        </p:spPr>
        <p:txBody>
          <a:bodyPr wrap="none" rtlCol="0">
            <a:spAutoFit/>
          </a:bodyPr>
          <a:lstStyle/>
          <a:p>
            <a:r>
              <a:rPr lang="en-US" sz="2800" b="1" dirty="0"/>
              <a:t>-</a:t>
            </a:r>
          </a:p>
        </p:txBody>
      </p:sp>
      <p:cxnSp>
        <p:nvCxnSpPr>
          <p:cNvPr id="115" name="Curved Connector 6">
            <a:extLst>
              <a:ext uri="{FF2B5EF4-FFF2-40B4-BE49-F238E27FC236}">
                <a16:creationId xmlns:a16="http://schemas.microsoft.com/office/drawing/2014/main" id="{BA3777FA-EC06-45E5-B471-D3EACBA7139B}"/>
              </a:ext>
            </a:extLst>
          </p:cNvPr>
          <p:cNvCxnSpPr>
            <a:cxnSpLocks/>
          </p:cNvCxnSpPr>
          <p:nvPr/>
        </p:nvCxnSpPr>
        <p:spPr>
          <a:xfrm flipV="1">
            <a:off x="3039533" y="2228821"/>
            <a:ext cx="1686630" cy="526819"/>
          </a:xfrm>
          <a:prstGeom prst="straightConnector1">
            <a:avLst/>
          </a:prstGeom>
          <a:ln w="28575" cmpd="sng">
            <a:solidFill>
              <a:srgbClr val="0514A6"/>
            </a:solidFill>
            <a:prstDash val="solid"/>
            <a:headEnd type="triangle" w="med" len="med"/>
            <a:tailEnd type="none" w="med" len="med"/>
          </a:ln>
        </p:spPr>
        <p:style>
          <a:lnRef idx="2">
            <a:schemeClr val="accent1"/>
          </a:lnRef>
          <a:fillRef idx="0">
            <a:schemeClr val="accent1"/>
          </a:fillRef>
          <a:effectRef idx="1">
            <a:schemeClr val="accent1"/>
          </a:effectRef>
          <a:fontRef idx="minor">
            <a:schemeClr val="tx1"/>
          </a:fontRef>
        </p:style>
      </p:cxnSp>
      <p:sp>
        <p:nvSpPr>
          <p:cNvPr id="116" name="TextBox 115">
            <a:extLst>
              <a:ext uri="{FF2B5EF4-FFF2-40B4-BE49-F238E27FC236}">
                <a16:creationId xmlns:a16="http://schemas.microsoft.com/office/drawing/2014/main" id="{7D24B4CB-D302-4D52-973C-BD44D8D2B526}"/>
              </a:ext>
            </a:extLst>
          </p:cNvPr>
          <p:cNvSpPr txBox="1"/>
          <p:nvPr/>
        </p:nvSpPr>
        <p:spPr>
          <a:xfrm>
            <a:off x="3894694" y="2340963"/>
            <a:ext cx="304892" cy="523220"/>
          </a:xfrm>
          <a:prstGeom prst="rect">
            <a:avLst/>
          </a:prstGeom>
          <a:noFill/>
        </p:spPr>
        <p:txBody>
          <a:bodyPr wrap="none" rtlCol="0">
            <a:spAutoFit/>
          </a:bodyPr>
          <a:lstStyle/>
          <a:p>
            <a:r>
              <a:rPr lang="en-US" sz="2800" b="1" dirty="0"/>
              <a:t>-</a:t>
            </a:r>
          </a:p>
        </p:txBody>
      </p:sp>
      <p:cxnSp>
        <p:nvCxnSpPr>
          <p:cNvPr id="117" name="Curved Connector 6">
            <a:extLst>
              <a:ext uri="{FF2B5EF4-FFF2-40B4-BE49-F238E27FC236}">
                <a16:creationId xmlns:a16="http://schemas.microsoft.com/office/drawing/2014/main" id="{DC9E896F-694F-4017-BDE6-275F75CEA1B2}"/>
              </a:ext>
            </a:extLst>
          </p:cNvPr>
          <p:cNvCxnSpPr>
            <a:cxnSpLocks/>
          </p:cNvCxnSpPr>
          <p:nvPr/>
        </p:nvCxnSpPr>
        <p:spPr>
          <a:xfrm>
            <a:off x="3487489" y="3486110"/>
            <a:ext cx="719675" cy="175061"/>
          </a:xfrm>
          <a:prstGeom prst="straightConnector1">
            <a:avLst/>
          </a:prstGeom>
          <a:ln w="57150" cmpd="sng">
            <a:solidFill>
              <a:srgbClr val="00B050"/>
            </a:solidFill>
            <a:prstDash val="solid"/>
            <a:headEnd type="triangl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118" name="TextBox 117">
            <a:extLst>
              <a:ext uri="{FF2B5EF4-FFF2-40B4-BE49-F238E27FC236}">
                <a16:creationId xmlns:a16="http://schemas.microsoft.com/office/drawing/2014/main" id="{03DD2508-3088-4994-AA2C-DB5EE7E979FE}"/>
              </a:ext>
            </a:extLst>
          </p:cNvPr>
          <p:cNvSpPr txBox="1"/>
          <p:nvPr/>
        </p:nvSpPr>
        <p:spPr>
          <a:xfrm>
            <a:off x="3730402" y="3085732"/>
            <a:ext cx="304892" cy="523220"/>
          </a:xfrm>
          <a:prstGeom prst="rect">
            <a:avLst/>
          </a:prstGeom>
          <a:noFill/>
        </p:spPr>
        <p:txBody>
          <a:bodyPr wrap="none" rtlCol="0">
            <a:spAutoFit/>
          </a:bodyPr>
          <a:lstStyle/>
          <a:p>
            <a:r>
              <a:rPr lang="en-US" sz="2800" b="1" dirty="0"/>
              <a:t>-</a:t>
            </a:r>
          </a:p>
        </p:txBody>
      </p:sp>
      <p:cxnSp>
        <p:nvCxnSpPr>
          <p:cNvPr id="119" name="Curved Connector 6">
            <a:extLst>
              <a:ext uri="{FF2B5EF4-FFF2-40B4-BE49-F238E27FC236}">
                <a16:creationId xmlns:a16="http://schemas.microsoft.com/office/drawing/2014/main" id="{B21CE8F4-9720-433C-804D-A5D5C4531D4F}"/>
              </a:ext>
            </a:extLst>
          </p:cNvPr>
          <p:cNvCxnSpPr>
            <a:cxnSpLocks/>
          </p:cNvCxnSpPr>
          <p:nvPr/>
        </p:nvCxnSpPr>
        <p:spPr>
          <a:xfrm>
            <a:off x="6236635" y="5820734"/>
            <a:ext cx="669844" cy="0"/>
          </a:xfrm>
          <a:prstGeom prst="straightConnector1">
            <a:avLst/>
          </a:prstGeom>
          <a:ln w="57150" cmpd="sng">
            <a:solidFill>
              <a:srgbClr val="00B050"/>
            </a:solidFill>
            <a:prstDash val="solid"/>
            <a:headEnd type="triangl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120" name="TextBox 119">
            <a:extLst>
              <a:ext uri="{FF2B5EF4-FFF2-40B4-BE49-F238E27FC236}">
                <a16:creationId xmlns:a16="http://schemas.microsoft.com/office/drawing/2014/main" id="{28C8C8F9-361F-40DA-90BD-194A27C54461}"/>
              </a:ext>
            </a:extLst>
          </p:cNvPr>
          <p:cNvSpPr txBox="1"/>
          <p:nvPr/>
        </p:nvSpPr>
        <p:spPr>
          <a:xfrm>
            <a:off x="6299553" y="3852686"/>
            <a:ext cx="304892" cy="523220"/>
          </a:xfrm>
          <a:prstGeom prst="rect">
            <a:avLst/>
          </a:prstGeom>
          <a:noFill/>
        </p:spPr>
        <p:txBody>
          <a:bodyPr wrap="none" rtlCol="0">
            <a:spAutoFit/>
          </a:bodyPr>
          <a:lstStyle/>
          <a:p>
            <a:r>
              <a:rPr lang="en-US" sz="2800" b="1" dirty="0"/>
              <a:t>-</a:t>
            </a:r>
          </a:p>
        </p:txBody>
      </p:sp>
    </p:spTree>
    <p:extLst>
      <p:ext uri="{BB962C8B-B14F-4D97-AF65-F5344CB8AC3E}">
        <p14:creationId xmlns:p14="http://schemas.microsoft.com/office/powerpoint/2010/main" val="814296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Practice: Riparian Community Food Web</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42626732"/>
              </p:ext>
            </p:extLst>
          </p:nvPr>
        </p:nvGraphicFramePr>
        <p:xfrm>
          <a:off x="1918592" y="2857079"/>
          <a:ext cx="8229600" cy="2966720"/>
        </p:xfrm>
        <a:graphic>
          <a:graphicData uri="http://schemas.openxmlformats.org/drawingml/2006/table">
            <a:tbl>
              <a:tblPr firstRow="1" bandRow="1">
                <a:tableStyleId>{6E25E649-3F16-4E02-A733-19D2CDBF48F0}</a:tableStyleId>
              </a:tblPr>
              <a:tblGrid>
                <a:gridCol w="2574776">
                  <a:extLst>
                    <a:ext uri="{9D8B030D-6E8A-4147-A177-3AD203B41FA5}">
                      <a16:colId xmlns:a16="http://schemas.microsoft.com/office/drawing/2014/main" val="20000"/>
                    </a:ext>
                  </a:extLst>
                </a:gridCol>
                <a:gridCol w="2911624">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370840">
                <a:tc>
                  <a:txBody>
                    <a:bodyPr/>
                    <a:lstStyle/>
                    <a:p>
                      <a:pPr algn="ctr"/>
                      <a:r>
                        <a:rPr lang="en-US" dirty="0"/>
                        <a:t>Species</a:t>
                      </a:r>
                    </a:p>
                  </a:txBody>
                  <a:tcPr/>
                </a:tc>
                <a:tc>
                  <a:txBody>
                    <a:bodyPr/>
                    <a:lstStyle/>
                    <a:p>
                      <a:pPr algn="ctr"/>
                      <a:r>
                        <a:rPr lang="en-US" dirty="0"/>
                        <a:t>Cougar Present</a:t>
                      </a:r>
                    </a:p>
                  </a:txBody>
                  <a:tcPr/>
                </a:tc>
                <a:tc>
                  <a:txBody>
                    <a:bodyPr/>
                    <a:lstStyle/>
                    <a:p>
                      <a:pPr algn="ctr"/>
                      <a:r>
                        <a:rPr lang="en-US" dirty="0"/>
                        <a:t>Cougar Absent</a:t>
                      </a:r>
                    </a:p>
                  </a:txBody>
                  <a:tcPr/>
                </a:tc>
                <a:extLst>
                  <a:ext uri="{0D108BD9-81ED-4DB2-BD59-A6C34878D82A}">
                    <a16:rowId xmlns:a16="http://schemas.microsoft.com/office/drawing/2014/main" val="1000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Mule Deer</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txBody>
                  <a:tcPr/>
                </a:tc>
                <a:tc>
                  <a:txBody>
                    <a:bodyPr/>
                    <a:lstStyle/>
                    <a:p>
                      <a:endParaRPr lang="en-US"/>
                    </a:p>
                  </a:txBody>
                  <a:tcPr/>
                </a:tc>
                <a:extLst>
                  <a:ext uri="{0D108BD9-81ED-4DB2-BD59-A6C34878D82A}">
                    <a16:rowId xmlns:a16="http://schemas.microsoft.com/office/drawing/2014/main" val="10001"/>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Woody Trees &amp; Shrubs</a:t>
                      </a:r>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2"/>
                  </a:ext>
                </a:extLst>
              </a:tr>
              <a:tr h="370840">
                <a:tc>
                  <a:txBody>
                    <a:bodyPr/>
                    <a:lstStyle/>
                    <a:p>
                      <a:r>
                        <a:rPr lang="en-US" dirty="0"/>
                        <a:t>Amphibians</a:t>
                      </a:r>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3"/>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Wetland Plants</a:t>
                      </a:r>
                    </a:p>
                  </a:txBody>
                  <a:tcPr/>
                </a:tc>
                <a:tc>
                  <a:txBody>
                    <a:bodyPr/>
                    <a:lstStyle/>
                    <a:p>
                      <a:endParaRPr lang="en-US" dirty="0"/>
                    </a:p>
                  </a:txBody>
                  <a:tcPr/>
                </a:tc>
                <a:tc>
                  <a:txBody>
                    <a:bodyPr/>
                    <a:lstStyle/>
                    <a:p>
                      <a:endParaRPr lang="en-US"/>
                    </a:p>
                  </a:txBody>
                  <a:tcPr/>
                </a:tc>
                <a:extLst>
                  <a:ext uri="{0D108BD9-81ED-4DB2-BD59-A6C34878D82A}">
                    <a16:rowId xmlns:a16="http://schemas.microsoft.com/office/drawing/2014/main" val="10004"/>
                  </a:ext>
                </a:extLst>
              </a:tr>
              <a:tr h="370840">
                <a:tc>
                  <a:txBody>
                    <a:bodyPr/>
                    <a:lstStyle/>
                    <a:p>
                      <a:r>
                        <a:rPr lang="en-US" dirty="0"/>
                        <a:t>Beaver</a:t>
                      </a:r>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5"/>
                  </a:ext>
                </a:extLst>
              </a:tr>
              <a:tr h="370840">
                <a:tc>
                  <a:txBody>
                    <a:bodyPr/>
                    <a:lstStyle/>
                    <a:p>
                      <a:r>
                        <a:rPr lang="en-US" dirty="0"/>
                        <a:t>Wildflowers</a:t>
                      </a:r>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6"/>
                  </a:ext>
                </a:extLst>
              </a:tr>
              <a:tr h="370840">
                <a:tc>
                  <a:txBody>
                    <a:bodyPr/>
                    <a:lstStyle/>
                    <a:p>
                      <a:r>
                        <a:rPr lang="en-US" dirty="0"/>
                        <a:t>Butterflies</a:t>
                      </a:r>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007"/>
                  </a:ext>
                </a:extLst>
              </a:tr>
            </a:tbl>
          </a:graphicData>
        </a:graphic>
      </p:graphicFrame>
      <p:sp>
        <p:nvSpPr>
          <p:cNvPr id="134" name="Rectangle 133"/>
          <p:cNvSpPr/>
          <p:nvPr/>
        </p:nvSpPr>
        <p:spPr>
          <a:xfrm>
            <a:off x="546992" y="1577263"/>
            <a:ext cx="10972800" cy="1015663"/>
          </a:xfrm>
          <a:prstGeom prst="rect">
            <a:avLst/>
          </a:prstGeom>
        </p:spPr>
        <p:txBody>
          <a:bodyPr wrap="square">
            <a:spAutoFit/>
          </a:bodyPr>
          <a:lstStyle/>
          <a:p>
            <a:pPr lvl="1"/>
            <a:r>
              <a:rPr lang="en-US" sz="2000" dirty="0"/>
              <a:t>Based on this diagram, what would you predict would be the indirect effect of cougar presence or absence on the other species in the community? Indicate whether cougar presence or absence should increase or decrease the numbers of the different types of species listed.</a:t>
            </a:r>
          </a:p>
        </p:txBody>
      </p:sp>
    </p:spTree>
    <p:extLst>
      <p:ext uri="{BB962C8B-B14F-4D97-AF65-F5344CB8AC3E}">
        <p14:creationId xmlns:p14="http://schemas.microsoft.com/office/powerpoint/2010/main" val="28695651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Practice: Riparian Community Food Web</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40000388"/>
              </p:ext>
            </p:extLst>
          </p:nvPr>
        </p:nvGraphicFramePr>
        <p:xfrm>
          <a:off x="1918592" y="2857079"/>
          <a:ext cx="8229600" cy="2966720"/>
        </p:xfrm>
        <a:graphic>
          <a:graphicData uri="http://schemas.openxmlformats.org/drawingml/2006/table">
            <a:tbl>
              <a:tblPr firstRow="1" bandRow="1">
                <a:tableStyleId>{6E25E649-3F16-4E02-A733-19D2CDBF48F0}</a:tableStyleId>
              </a:tblPr>
              <a:tblGrid>
                <a:gridCol w="2574776">
                  <a:extLst>
                    <a:ext uri="{9D8B030D-6E8A-4147-A177-3AD203B41FA5}">
                      <a16:colId xmlns:a16="http://schemas.microsoft.com/office/drawing/2014/main" val="20000"/>
                    </a:ext>
                  </a:extLst>
                </a:gridCol>
                <a:gridCol w="2911624">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370840">
                <a:tc>
                  <a:txBody>
                    <a:bodyPr/>
                    <a:lstStyle/>
                    <a:p>
                      <a:pPr algn="ctr"/>
                      <a:r>
                        <a:rPr lang="en-US" dirty="0"/>
                        <a:t>Species</a:t>
                      </a:r>
                    </a:p>
                  </a:txBody>
                  <a:tcPr/>
                </a:tc>
                <a:tc>
                  <a:txBody>
                    <a:bodyPr/>
                    <a:lstStyle/>
                    <a:p>
                      <a:pPr algn="ctr"/>
                      <a:r>
                        <a:rPr lang="en-US" dirty="0"/>
                        <a:t>Cougar Present</a:t>
                      </a:r>
                    </a:p>
                  </a:txBody>
                  <a:tcPr/>
                </a:tc>
                <a:tc>
                  <a:txBody>
                    <a:bodyPr/>
                    <a:lstStyle/>
                    <a:p>
                      <a:pPr algn="ctr"/>
                      <a:r>
                        <a:rPr lang="en-US" dirty="0"/>
                        <a:t>Cougar Absent</a:t>
                      </a:r>
                    </a:p>
                  </a:txBody>
                  <a:tcPr/>
                </a:tc>
                <a:extLst>
                  <a:ext uri="{0D108BD9-81ED-4DB2-BD59-A6C34878D82A}">
                    <a16:rowId xmlns:a16="http://schemas.microsoft.com/office/drawing/2014/main" val="1000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Mule Deer</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t>Decrease</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t>Increase</a:t>
                      </a:r>
                    </a:p>
                  </a:txBody>
                  <a:tcPr/>
                </a:tc>
                <a:extLst>
                  <a:ext uri="{0D108BD9-81ED-4DB2-BD59-A6C34878D82A}">
                    <a16:rowId xmlns:a16="http://schemas.microsoft.com/office/drawing/2014/main" val="10001"/>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Woody Trees &amp; Shrubs</a:t>
                      </a:r>
                    </a:p>
                  </a:txBody>
                  <a:tcPr/>
                </a:tc>
                <a:tc>
                  <a:txBody>
                    <a:bodyPr/>
                    <a:lstStyle/>
                    <a:p>
                      <a:pPr algn="ctr"/>
                      <a:r>
                        <a:rPr lang="en-US" dirty="0"/>
                        <a:t>Increase</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t>Decrease</a:t>
                      </a:r>
                      <a:endParaRPr lang="en-US" dirty="0"/>
                    </a:p>
                  </a:txBody>
                  <a:tcPr/>
                </a:tc>
                <a:extLst>
                  <a:ext uri="{0D108BD9-81ED-4DB2-BD59-A6C34878D82A}">
                    <a16:rowId xmlns:a16="http://schemas.microsoft.com/office/drawing/2014/main" val="10002"/>
                  </a:ext>
                </a:extLst>
              </a:tr>
              <a:tr h="370840">
                <a:tc>
                  <a:txBody>
                    <a:bodyPr/>
                    <a:lstStyle/>
                    <a:p>
                      <a:r>
                        <a:rPr lang="en-US" dirty="0"/>
                        <a:t>Amphibians</a:t>
                      </a:r>
                    </a:p>
                  </a:txBody>
                  <a:tcPr/>
                </a:tc>
                <a:tc>
                  <a:txBody>
                    <a:bodyPr/>
                    <a:lstStyle/>
                    <a:p>
                      <a:pPr algn="ctr"/>
                      <a:r>
                        <a:rPr lang="en-US"/>
                        <a:t>Increase</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t>Decrease</a:t>
                      </a:r>
                      <a:endParaRPr lang="en-US" dirty="0"/>
                    </a:p>
                  </a:txBody>
                  <a:tcPr/>
                </a:tc>
                <a:extLst>
                  <a:ext uri="{0D108BD9-81ED-4DB2-BD59-A6C34878D82A}">
                    <a16:rowId xmlns:a16="http://schemas.microsoft.com/office/drawing/2014/main" val="10003"/>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Wetland Plants</a:t>
                      </a:r>
                    </a:p>
                  </a:txBody>
                  <a:tcPr/>
                </a:tc>
                <a:tc>
                  <a:txBody>
                    <a:bodyPr/>
                    <a:lstStyle/>
                    <a:p>
                      <a:pPr algn="ctr"/>
                      <a:r>
                        <a:rPr lang="en-US" dirty="0"/>
                        <a:t>Increase</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t>Decrease</a:t>
                      </a:r>
                      <a:endParaRPr lang="en-US" dirty="0"/>
                    </a:p>
                  </a:txBody>
                  <a:tcPr/>
                </a:tc>
                <a:extLst>
                  <a:ext uri="{0D108BD9-81ED-4DB2-BD59-A6C34878D82A}">
                    <a16:rowId xmlns:a16="http://schemas.microsoft.com/office/drawing/2014/main" val="10004"/>
                  </a:ext>
                </a:extLst>
              </a:tr>
              <a:tr h="370840">
                <a:tc>
                  <a:txBody>
                    <a:bodyPr/>
                    <a:lstStyle/>
                    <a:p>
                      <a:r>
                        <a:rPr lang="en-US" dirty="0"/>
                        <a:t>Beaver</a:t>
                      </a:r>
                    </a:p>
                  </a:txBody>
                  <a:tcPr/>
                </a:tc>
                <a:tc>
                  <a:txBody>
                    <a:bodyPr/>
                    <a:lstStyle/>
                    <a:p>
                      <a:pPr algn="ctr"/>
                      <a:r>
                        <a:rPr lang="en-US"/>
                        <a:t>Increase</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t>Decrease</a:t>
                      </a:r>
                      <a:endParaRPr lang="en-US" dirty="0"/>
                    </a:p>
                  </a:txBody>
                  <a:tcPr/>
                </a:tc>
                <a:extLst>
                  <a:ext uri="{0D108BD9-81ED-4DB2-BD59-A6C34878D82A}">
                    <a16:rowId xmlns:a16="http://schemas.microsoft.com/office/drawing/2014/main" val="10005"/>
                  </a:ext>
                </a:extLst>
              </a:tr>
              <a:tr h="370840">
                <a:tc>
                  <a:txBody>
                    <a:bodyPr/>
                    <a:lstStyle/>
                    <a:p>
                      <a:r>
                        <a:rPr lang="en-US" dirty="0"/>
                        <a:t>Wildflowers</a:t>
                      </a:r>
                    </a:p>
                  </a:txBody>
                  <a:tcPr/>
                </a:tc>
                <a:tc>
                  <a:txBody>
                    <a:bodyPr/>
                    <a:lstStyle/>
                    <a:p>
                      <a:pPr algn="ctr"/>
                      <a:r>
                        <a:rPr lang="en-US"/>
                        <a:t>Increase</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t>Decrease</a:t>
                      </a:r>
                      <a:endParaRPr lang="en-US" dirty="0"/>
                    </a:p>
                  </a:txBody>
                  <a:tcPr/>
                </a:tc>
                <a:extLst>
                  <a:ext uri="{0D108BD9-81ED-4DB2-BD59-A6C34878D82A}">
                    <a16:rowId xmlns:a16="http://schemas.microsoft.com/office/drawing/2014/main" val="10006"/>
                  </a:ext>
                </a:extLst>
              </a:tr>
              <a:tr h="370840">
                <a:tc>
                  <a:txBody>
                    <a:bodyPr/>
                    <a:lstStyle/>
                    <a:p>
                      <a:r>
                        <a:rPr lang="en-US" dirty="0"/>
                        <a:t>Butterflies</a:t>
                      </a:r>
                    </a:p>
                  </a:txBody>
                  <a:tcPr/>
                </a:tc>
                <a:tc>
                  <a:txBody>
                    <a:bodyPr/>
                    <a:lstStyle/>
                    <a:p>
                      <a:pPr algn="ctr"/>
                      <a:r>
                        <a:rPr lang="en-US" dirty="0"/>
                        <a:t>Increase</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t>Decrease</a:t>
                      </a:r>
                    </a:p>
                  </a:txBody>
                  <a:tcPr/>
                </a:tc>
                <a:extLst>
                  <a:ext uri="{0D108BD9-81ED-4DB2-BD59-A6C34878D82A}">
                    <a16:rowId xmlns:a16="http://schemas.microsoft.com/office/drawing/2014/main" val="10007"/>
                  </a:ext>
                </a:extLst>
              </a:tr>
            </a:tbl>
          </a:graphicData>
        </a:graphic>
      </p:graphicFrame>
      <p:sp>
        <p:nvSpPr>
          <p:cNvPr id="134" name="Rectangle 133"/>
          <p:cNvSpPr/>
          <p:nvPr/>
        </p:nvSpPr>
        <p:spPr>
          <a:xfrm>
            <a:off x="1918592" y="1896238"/>
            <a:ext cx="8229600" cy="830997"/>
          </a:xfrm>
          <a:prstGeom prst="rect">
            <a:avLst/>
          </a:prstGeom>
        </p:spPr>
        <p:txBody>
          <a:bodyPr wrap="square">
            <a:spAutoFit/>
          </a:bodyPr>
          <a:lstStyle/>
          <a:p>
            <a:pPr lvl="0" algn="ctr"/>
            <a:r>
              <a:rPr lang="en-US" sz="2400" dirty="0">
                <a:solidFill>
                  <a:prstClr val="black"/>
                </a:solidFill>
              </a:rPr>
              <a:t>When they compared areas with and without cougars, here is what they found.</a:t>
            </a:r>
          </a:p>
        </p:txBody>
      </p:sp>
    </p:spTree>
    <p:extLst>
      <p:ext uri="{BB962C8B-B14F-4D97-AF65-F5344CB8AC3E}">
        <p14:creationId xmlns:p14="http://schemas.microsoft.com/office/powerpoint/2010/main" val="28134423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484910" y="1600200"/>
            <a:ext cx="11137114" cy="4526280"/>
          </a:xfrm>
        </p:spPr>
        <p:txBody>
          <a:bodyPr>
            <a:normAutofit/>
          </a:bodyPr>
          <a:lstStyle/>
          <a:p>
            <a:r>
              <a:rPr lang="en-US" dirty="0"/>
              <a:t>When cougars are present, the number of species (</a:t>
            </a:r>
            <a:r>
              <a:rPr lang="en-US" i="1" dirty="0"/>
              <a:t>biodiversity</a:t>
            </a:r>
            <a:r>
              <a:rPr lang="en-US" dirty="0"/>
              <a:t>) in the community was higher.</a:t>
            </a:r>
          </a:p>
          <a:p>
            <a:r>
              <a:rPr lang="en-US" dirty="0"/>
              <a:t>When cougars are are absent, community biodiversity is lower.</a:t>
            </a:r>
          </a:p>
          <a:p>
            <a:r>
              <a:rPr lang="en-US" dirty="0"/>
              <a:t>This cascading effect of predators throughout the community is called a </a:t>
            </a:r>
            <a:r>
              <a:rPr lang="en-US" b="1" dirty="0"/>
              <a:t>trophic cascade</a:t>
            </a:r>
            <a:r>
              <a:rPr lang="en-US" dirty="0"/>
              <a:t>. They occur because predators suppress the abundance or alter the behavior of their prey, thereby releasing the next lower trophic level from predation/herbivory.</a:t>
            </a:r>
          </a:p>
          <a:p>
            <a:r>
              <a:rPr lang="en-US" dirty="0"/>
              <a:t>But predators can affect more than just the biotic community, they can also affect abiotic factors: </a:t>
            </a:r>
            <a:r>
              <a:rPr lang="en-US" u="sng" dirty="0">
                <a:hlinkClick r:id="rId3"/>
              </a:rPr>
              <a:t>https://youtu.be/ysa5OBhXz-Q</a:t>
            </a:r>
            <a:r>
              <a:rPr lang="en-US" dirty="0"/>
              <a:t> (4.5 min)</a:t>
            </a:r>
          </a:p>
        </p:txBody>
      </p:sp>
      <p:sp>
        <p:nvSpPr>
          <p:cNvPr id="4" name="Title 3"/>
          <p:cNvSpPr>
            <a:spLocks noGrp="1"/>
          </p:cNvSpPr>
          <p:nvPr>
            <p:ph type="title"/>
          </p:nvPr>
        </p:nvSpPr>
        <p:spPr/>
        <p:txBody>
          <a:bodyPr/>
          <a:lstStyle/>
          <a:p>
            <a:r>
              <a:rPr lang="en-US" dirty="0"/>
              <a:t>Predators have large effects</a:t>
            </a:r>
          </a:p>
        </p:txBody>
      </p:sp>
    </p:spTree>
    <p:extLst>
      <p:ext uri="{BB962C8B-B14F-4D97-AF65-F5344CB8AC3E}">
        <p14:creationId xmlns:p14="http://schemas.microsoft.com/office/powerpoint/2010/main" val="912511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8B7C2D1-087B-4FFF-9335-000913CF7097}"/>
              </a:ext>
            </a:extLst>
          </p:cNvPr>
          <p:cNvSpPr>
            <a:spLocks noGrp="1"/>
          </p:cNvSpPr>
          <p:nvPr>
            <p:ph sz="quarter" idx="1"/>
          </p:nvPr>
        </p:nvSpPr>
        <p:spPr>
          <a:xfrm>
            <a:off x="635620" y="1600200"/>
            <a:ext cx="10986404" cy="4526280"/>
          </a:xfrm>
        </p:spPr>
        <p:txBody>
          <a:bodyPr>
            <a:normAutofit lnSpcReduction="10000"/>
          </a:bodyPr>
          <a:lstStyle/>
          <a:p>
            <a:r>
              <a:rPr lang="en-US" sz="3100" dirty="0"/>
              <a:t>Producers = organisms that produce energy; usually plants via photosynthesis; usually very abundant</a:t>
            </a:r>
          </a:p>
          <a:p>
            <a:r>
              <a:rPr lang="en-US" sz="3100" dirty="0"/>
              <a:t>Consumers = organisms that don’t produce their own energy</a:t>
            </a:r>
          </a:p>
          <a:p>
            <a:pPr lvl="1"/>
            <a:r>
              <a:rPr lang="en-US" sz="2700" dirty="0"/>
              <a:t>Herbivores = organisms that eat plants</a:t>
            </a:r>
          </a:p>
          <a:p>
            <a:pPr lvl="1"/>
            <a:r>
              <a:rPr lang="en-US" sz="2700" dirty="0"/>
              <a:t>Predators = organisms that eat animals</a:t>
            </a:r>
          </a:p>
          <a:p>
            <a:pPr lvl="1"/>
            <a:r>
              <a:rPr lang="en-US" sz="2700" dirty="0"/>
              <a:t>Omnivores = organisms that eat plants or animals</a:t>
            </a:r>
          </a:p>
          <a:p>
            <a:pPr lvl="1"/>
            <a:r>
              <a:rPr lang="en-US" sz="2700" dirty="0"/>
              <a:t>Decomposers = organisms that break down organic material</a:t>
            </a:r>
          </a:p>
          <a:p>
            <a:r>
              <a:rPr lang="en-US" dirty="0"/>
              <a:t>In addition to the </a:t>
            </a:r>
            <a:r>
              <a:rPr lang="en-US" b="1" dirty="0"/>
              <a:t>direct effects</a:t>
            </a:r>
            <a:r>
              <a:rPr lang="en-US" dirty="0"/>
              <a:t> of interactions, there are also </a:t>
            </a:r>
            <a:r>
              <a:rPr lang="en-US" b="1" dirty="0"/>
              <a:t>indirect effects</a:t>
            </a:r>
            <a:r>
              <a:rPr lang="en-US" dirty="0"/>
              <a:t> where the impact of one organism on another is mediated by a 3</a:t>
            </a:r>
            <a:r>
              <a:rPr lang="en-US" baseline="30000" dirty="0"/>
              <a:t>rd</a:t>
            </a:r>
            <a:r>
              <a:rPr lang="en-US" dirty="0"/>
              <a:t> party.</a:t>
            </a:r>
          </a:p>
          <a:p>
            <a:endParaRPr lang="en-US" sz="3000" dirty="0"/>
          </a:p>
        </p:txBody>
      </p:sp>
      <p:sp>
        <p:nvSpPr>
          <p:cNvPr id="3" name="Title 2">
            <a:extLst>
              <a:ext uri="{FF2B5EF4-FFF2-40B4-BE49-F238E27FC236}">
                <a16:creationId xmlns:a16="http://schemas.microsoft.com/office/drawing/2014/main" id="{366470F7-30FB-419F-80F0-47251ED3647A}"/>
              </a:ext>
            </a:extLst>
          </p:cNvPr>
          <p:cNvSpPr>
            <a:spLocks noGrp="1"/>
          </p:cNvSpPr>
          <p:nvPr>
            <p:ph type="title"/>
          </p:nvPr>
        </p:nvSpPr>
        <p:spPr/>
        <p:txBody>
          <a:bodyPr>
            <a:normAutofit fontScale="90000"/>
          </a:bodyPr>
          <a:lstStyle/>
          <a:p>
            <a:pPr lvl="0"/>
            <a:r>
              <a:rPr lang="en-US" dirty="0"/>
              <a:t>We can diagram interactions to better understand communities</a:t>
            </a:r>
          </a:p>
        </p:txBody>
      </p:sp>
    </p:spTree>
    <p:extLst>
      <p:ext uri="{BB962C8B-B14F-4D97-AF65-F5344CB8AC3E}">
        <p14:creationId xmlns:p14="http://schemas.microsoft.com/office/powerpoint/2010/main" val="505811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2"/>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631B7F0-84A8-4ED6-8518-8CC6C33E6649}"/>
              </a:ext>
            </a:extLst>
          </p:cNvPr>
          <p:cNvSpPr>
            <a:spLocks noGrp="1"/>
          </p:cNvSpPr>
          <p:nvPr>
            <p:ph sz="quarter" idx="1"/>
          </p:nvPr>
        </p:nvSpPr>
        <p:spPr>
          <a:xfrm>
            <a:off x="627321" y="1600200"/>
            <a:ext cx="10994703" cy="4526280"/>
          </a:xfrm>
        </p:spPr>
        <p:txBody>
          <a:bodyPr/>
          <a:lstStyle/>
          <a:p>
            <a:r>
              <a:rPr lang="en-US" dirty="0"/>
              <a:t>Given these results, should we reintroduce predators everywhere?</a:t>
            </a:r>
          </a:p>
        </p:txBody>
      </p:sp>
      <p:sp>
        <p:nvSpPr>
          <p:cNvPr id="3" name="Title 2">
            <a:extLst>
              <a:ext uri="{FF2B5EF4-FFF2-40B4-BE49-F238E27FC236}">
                <a16:creationId xmlns:a16="http://schemas.microsoft.com/office/drawing/2014/main" id="{15487E95-40F7-4964-AFEA-2ACB5D0E5625}"/>
              </a:ext>
            </a:extLst>
          </p:cNvPr>
          <p:cNvSpPr>
            <a:spLocks noGrp="1"/>
          </p:cNvSpPr>
          <p:nvPr>
            <p:ph type="title"/>
          </p:nvPr>
        </p:nvSpPr>
        <p:spPr/>
        <p:txBody>
          <a:bodyPr/>
          <a:lstStyle/>
          <a:p>
            <a:r>
              <a:rPr lang="en-US"/>
              <a:t>Discuss (3 min)</a:t>
            </a:r>
            <a:endParaRPr lang="en-US" dirty="0"/>
          </a:p>
        </p:txBody>
      </p:sp>
    </p:spTree>
    <p:extLst>
      <p:ext uri="{BB962C8B-B14F-4D97-AF65-F5344CB8AC3E}">
        <p14:creationId xmlns:p14="http://schemas.microsoft.com/office/powerpoint/2010/main" val="11029028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Resources</a:t>
            </a:r>
          </a:p>
        </p:txBody>
      </p:sp>
      <p:sp>
        <p:nvSpPr>
          <p:cNvPr id="3" name="Content Placeholder 2"/>
          <p:cNvSpPr>
            <a:spLocks noGrp="1"/>
          </p:cNvSpPr>
          <p:nvPr>
            <p:ph idx="1"/>
          </p:nvPr>
        </p:nvSpPr>
        <p:spPr/>
        <p:txBody>
          <a:bodyPr>
            <a:noAutofit/>
          </a:bodyPr>
          <a:lstStyle/>
          <a:p>
            <a:pPr marL="118872" indent="0">
              <a:buNone/>
            </a:pPr>
            <a:r>
              <a:rPr lang="en-US" sz="1600" dirty="0" err="1"/>
              <a:t>Beschta</a:t>
            </a:r>
            <a:r>
              <a:rPr lang="en-US" sz="1600" dirty="0"/>
              <a:t>, R. L., &amp; Ripple, W. J. (2009). Large predators and trophic cascades in terrestrial ecosystems of the western United States. </a:t>
            </a:r>
            <a:r>
              <a:rPr lang="en-US" sz="1600" i="1" dirty="0"/>
              <a:t>Biological Conservation</a:t>
            </a:r>
            <a:r>
              <a:rPr lang="en-US" sz="1600" dirty="0"/>
              <a:t>, </a:t>
            </a:r>
            <a:r>
              <a:rPr lang="en-US" sz="1600" i="1" dirty="0"/>
              <a:t>142</a:t>
            </a:r>
            <a:r>
              <a:rPr lang="en-US" sz="1600" dirty="0"/>
              <a:t>(11), 2401-2414.</a:t>
            </a:r>
          </a:p>
          <a:p>
            <a:pPr marL="118872" indent="0">
              <a:buNone/>
            </a:pPr>
            <a:r>
              <a:rPr lang="en-US" sz="1600" dirty="0"/>
              <a:t> </a:t>
            </a:r>
          </a:p>
          <a:p>
            <a:pPr marL="118872" indent="0">
              <a:buNone/>
            </a:pPr>
            <a:r>
              <a:rPr lang="en-US" sz="1600" dirty="0"/>
              <a:t>Pastor, J., Dewey, B., </a:t>
            </a:r>
            <a:r>
              <a:rPr lang="en-US" sz="1600" dirty="0" err="1"/>
              <a:t>Naiman</a:t>
            </a:r>
            <a:r>
              <a:rPr lang="en-US" sz="1600" dirty="0"/>
              <a:t>, R. J., </a:t>
            </a:r>
            <a:r>
              <a:rPr lang="en-US" sz="1600" dirty="0" err="1"/>
              <a:t>McInnes</a:t>
            </a:r>
            <a:r>
              <a:rPr lang="en-US" sz="1600" dirty="0"/>
              <a:t>, P. F., &amp; Cohen, Y. (1993). Moose browsing and soil fertility in the boreal forests of Isle Royale National Park. </a:t>
            </a:r>
            <a:r>
              <a:rPr lang="en-US" sz="1600" i="1" dirty="0"/>
              <a:t>Ecology</a:t>
            </a:r>
            <a:r>
              <a:rPr lang="en-US" sz="1600" dirty="0"/>
              <a:t>, </a:t>
            </a:r>
            <a:r>
              <a:rPr lang="en-US" sz="1600" i="1" dirty="0"/>
              <a:t>74</a:t>
            </a:r>
            <a:r>
              <a:rPr lang="en-US" sz="1600" dirty="0"/>
              <a:t>(2), 467-480.</a:t>
            </a:r>
          </a:p>
          <a:p>
            <a:pPr marL="118872" indent="0">
              <a:buNone/>
            </a:pPr>
            <a:r>
              <a:rPr lang="en-US" sz="1600" dirty="0"/>
              <a:t> </a:t>
            </a:r>
          </a:p>
          <a:p>
            <a:pPr marL="118872" indent="0">
              <a:buNone/>
            </a:pPr>
            <a:r>
              <a:rPr lang="en-US" sz="1600" dirty="0"/>
              <a:t>Ripple, W. J., Larsen, E. J., </a:t>
            </a:r>
            <a:r>
              <a:rPr lang="en-US" sz="1600" dirty="0" err="1"/>
              <a:t>Renkin</a:t>
            </a:r>
            <a:r>
              <a:rPr lang="en-US" sz="1600" dirty="0"/>
              <a:t>, R. A., &amp; Smith, D. W. (2001). Trophic cascades among wolves, elk and aspen on Yellowstone National Park’s northern range. </a:t>
            </a:r>
            <a:r>
              <a:rPr lang="en-US" sz="1600" i="1" dirty="0"/>
              <a:t>Biological conservation</a:t>
            </a:r>
            <a:r>
              <a:rPr lang="en-US" sz="1600" dirty="0"/>
              <a:t>, </a:t>
            </a:r>
            <a:r>
              <a:rPr lang="en-US" sz="1600" i="1" dirty="0"/>
              <a:t>102</a:t>
            </a:r>
            <a:r>
              <a:rPr lang="en-US" sz="1600" dirty="0"/>
              <a:t>(3), 227-234.</a:t>
            </a:r>
          </a:p>
          <a:p>
            <a:pPr marL="118872" indent="0">
              <a:buNone/>
            </a:pPr>
            <a:r>
              <a:rPr lang="en-US" sz="1600" dirty="0"/>
              <a:t> </a:t>
            </a:r>
          </a:p>
          <a:p>
            <a:pPr marL="118872" indent="0">
              <a:buNone/>
            </a:pPr>
            <a:r>
              <a:rPr lang="en-US" sz="1600" dirty="0"/>
              <a:t>Ripple, W. J., &amp; </a:t>
            </a:r>
            <a:r>
              <a:rPr lang="en-US" sz="1600" dirty="0" err="1"/>
              <a:t>Beschta</a:t>
            </a:r>
            <a:r>
              <a:rPr lang="en-US" sz="1600" dirty="0"/>
              <a:t>, R. L. (2006). Linking a cougar decline, trophic cascade, and catastrophic regime shift in Zion National Park. </a:t>
            </a:r>
            <a:r>
              <a:rPr lang="en-US" sz="1600" i="1" dirty="0"/>
              <a:t>Biological Conservation</a:t>
            </a:r>
            <a:r>
              <a:rPr lang="en-US" sz="1600" dirty="0"/>
              <a:t>, </a:t>
            </a:r>
            <a:r>
              <a:rPr lang="en-US" sz="1600" i="1" dirty="0"/>
              <a:t>133</a:t>
            </a:r>
            <a:r>
              <a:rPr lang="en-US" sz="1600" dirty="0"/>
              <a:t>(4), 397-408.</a:t>
            </a:r>
          </a:p>
          <a:p>
            <a:pPr marL="118872" indent="0">
              <a:buNone/>
            </a:pPr>
            <a:r>
              <a:rPr lang="en-US" sz="1600" dirty="0"/>
              <a:t> </a:t>
            </a:r>
          </a:p>
          <a:p>
            <a:pPr marL="118872" indent="0">
              <a:buNone/>
            </a:pPr>
            <a:r>
              <a:rPr lang="en-US" sz="1600" dirty="0"/>
              <a:t>Ripple, W. J., &amp; </a:t>
            </a:r>
            <a:r>
              <a:rPr lang="en-US" sz="1600" dirty="0" err="1"/>
              <a:t>Beschta</a:t>
            </a:r>
            <a:r>
              <a:rPr lang="en-US" sz="1600" dirty="0"/>
              <a:t>, R. L. (2007). Restoring Yellowstone’s aspen with wolves. </a:t>
            </a:r>
            <a:r>
              <a:rPr lang="en-US" sz="1600" i="1" dirty="0"/>
              <a:t>Biological Conservation</a:t>
            </a:r>
            <a:r>
              <a:rPr lang="en-US" sz="1600" dirty="0"/>
              <a:t>, </a:t>
            </a:r>
            <a:r>
              <a:rPr lang="en-US" sz="1600" i="1" dirty="0"/>
              <a:t>138</a:t>
            </a:r>
            <a:r>
              <a:rPr lang="en-US" sz="1600" dirty="0"/>
              <a:t>(3), 514-519.</a:t>
            </a:r>
          </a:p>
          <a:p>
            <a:pPr marL="118872" indent="0">
              <a:buNone/>
            </a:pPr>
            <a:r>
              <a:rPr lang="en-US" sz="1600" dirty="0"/>
              <a:t> </a:t>
            </a:r>
          </a:p>
          <a:p>
            <a:pPr marL="118872" indent="0">
              <a:buNone/>
            </a:pPr>
            <a:r>
              <a:rPr lang="en-US" sz="1600" dirty="0"/>
              <a:t>Ripple, W. J., &amp; </a:t>
            </a:r>
            <a:r>
              <a:rPr lang="en-US" sz="1600" dirty="0" err="1"/>
              <a:t>Beschta</a:t>
            </a:r>
            <a:r>
              <a:rPr lang="en-US" sz="1600" dirty="0"/>
              <a:t>, R. L. (2012). Trophic cascades in Yellowstone: The first 15 years after wolf reintroduction. </a:t>
            </a:r>
            <a:r>
              <a:rPr lang="en-US" sz="1600" i="1" dirty="0"/>
              <a:t>Biological Conservation</a:t>
            </a:r>
            <a:r>
              <a:rPr lang="en-US" sz="1600" dirty="0"/>
              <a:t>, </a:t>
            </a:r>
            <a:r>
              <a:rPr lang="en-US" sz="1600" i="1" dirty="0"/>
              <a:t>145</a:t>
            </a:r>
            <a:r>
              <a:rPr lang="en-US" sz="1600" dirty="0"/>
              <a:t>(1), 205-213.</a:t>
            </a:r>
          </a:p>
          <a:p>
            <a:pPr marL="118872" indent="0">
              <a:buNone/>
            </a:pPr>
            <a:r>
              <a:rPr lang="en-US" sz="1600" dirty="0"/>
              <a:t> </a:t>
            </a:r>
          </a:p>
          <a:p>
            <a:pPr marL="118872" indent="0">
              <a:buNone/>
            </a:pPr>
            <a:endParaRPr lang="en-US" sz="1600" dirty="0"/>
          </a:p>
        </p:txBody>
      </p:sp>
    </p:spTree>
    <p:extLst>
      <p:ext uri="{BB962C8B-B14F-4D97-AF65-F5344CB8AC3E}">
        <p14:creationId xmlns:p14="http://schemas.microsoft.com/office/powerpoint/2010/main" val="195233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Image Credits</a:t>
            </a:r>
          </a:p>
        </p:txBody>
      </p:sp>
      <p:sp>
        <p:nvSpPr>
          <p:cNvPr id="3" name="Content Placeholder 2"/>
          <p:cNvSpPr>
            <a:spLocks noGrp="1"/>
          </p:cNvSpPr>
          <p:nvPr>
            <p:ph idx="1"/>
          </p:nvPr>
        </p:nvSpPr>
        <p:spPr>
          <a:xfrm>
            <a:off x="403761" y="1524512"/>
            <a:ext cx="11459688" cy="4625609"/>
          </a:xfrm>
        </p:spPr>
        <p:txBody>
          <a:bodyPr>
            <a:normAutofit fontScale="32500" lnSpcReduction="20000"/>
          </a:bodyPr>
          <a:lstStyle/>
          <a:p>
            <a:pPr marL="118872" indent="0">
              <a:buNone/>
            </a:pPr>
            <a:r>
              <a:rPr lang="en-US" dirty="0"/>
              <a:t>SLIDE 7 </a:t>
            </a:r>
          </a:p>
          <a:p>
            <a:pPr marL="118872" indent="0">
              <a:buNone/>
            </a:pPr>
            <a:r>
              <a:rPr lang="en-US" dirty="0"/>
              <a:t>Yosemite Valley, Yosemite National Park, California, USA. https://</a:t>
            </a:r>
            <a:r>
              <a:rPr lang="en-US" dirty="0" err="1"/>
              <a:t>commons.wikimedia.org</a:t>
            </a:r>
            <a:r>
              <a:rPr lang="en-US" dirty="0"/>
              <a:t>/wiki/File:YosemitePark2_amk.jpg This file is licensed under the Creative Commons Attribution-Share Alike 2.5 Generic license.	 </a:t>
            </a:r>
          </a:p>
          <a:p>
            <a:pPr marL="118872" indent="0">
              <a:buNone/>
            </a:pPr>
            <a:r>
              <a:rPr lang="en-US" dirty="0"/>
              <a:t>SLIDE 8</a:t>
            </a:r>
          </a:p>
          <a:p>
            <a:pPr marL="118872" indent="0">
              <a:buNone/>
            </a:pPr>
            <a:r>
              <a:rPr lang="en-US" dirty="0"/>
              <a:t>Skull pile, Public Domain, https://</a:t>
            </a:r>
            <a:r>
              <a:rPr lang="en-US" dirty="0" err="1"/>
              <a:t>en.wikipedia.org</a:t>
            </a:r>
            <a:r>
              <a:rPr lang="en-US" dirty="0"/>
              <a:t>/wiki/Bison#/media/</a:t>
            </a:r>
            <a:r>
              <a:rPr lang="en-US" dirty="0" err="1"/>
              <a:t>File:Bison_skull_pile_edit.jpg</a:t>
            </a:r>
            <a:endParaRPr lang="en-US" dirty="0"/>
          </a:p>
          <a:p>
            <a:pPr marL="118872" indent="0">
              <a:buNone/>
            </a:pPr>
            <a:r>
              <a:rPr lang="en-US" dirty="0"/>
              <a:t> American Bison https://commons.wikimedia.org/wiki/File:American_Bison_(Yellowstone).jpg This file is licensed under the Creative Commons Attribution-Share Alike 3.0 </a:t>
            </a:r>
            <a:r>
              <a:rPr lang="en-US" dirty="0" err="1"/>
              <a:t>Unported</a:t>
            </a:r>
            <a:r>
              <a:rPr lang="en-US" dirty="0"/>
              <a:t> license.	</a:t>
            </a:r>
          </a:p>
          <a:p>
            <a:pPr marL="118872" indent="0">
              <a:buNone/>
            </a:pPr>
            <a:r>
              <a:rPr lang="en-US" dirty="0"/>
              <a:t>SLIDE 9 </a:t>
            </a:r>
          </a:p>
          <a:p>
            <a:pPr marL="118872" indent="0">
              <a:buNone/>
            </a:pPr>
            <a:r>
              <a:rPr lang="en-US" dirty="0"/>
              <a:t>100 pound wolf killed in Montana in 1928 in Highwood Mountains, east of Great Falls, Public Domain, Montana https://</a:t>
            </a:r>
            <a:r>
              <a:rPr lang="en-US" dirty="0" err="1"/>
              <a:t>commons.wikimedia.org</a:t>
            </a:r>
            <a:r>
              <a:rPr lang="en-US" dirty="0"/>
              <a:t>/wiki/File:Montana_wolf_100_lbs_1928_Young_%26_Goldman_USFWS.jpg</a:t>
            </a:r>
          </a:p>
          <a:p>
            <a:pPr marL="118872" indent="0">
              <a:buNone/>
            </a:pPr>
            <a:r>
              <a:rPr lang="en-US" dirty="0"/>
              <a:t> Market hunting of cougars, Public Domain, https://commons.wikimedia.org/wiki/File:Market_hunting_of_cougars.jpg</a:t>
            </a:r>
          </a:p>
          <a:p>
            <a:pPr marL="118872" indent="0">
              <a:buNone/>
            </a:pPr>
            <a:r>
              <a:rPr lang="en-US" dirty="0"/>
              <a:t> SLIDE 10, 11: </a:t>
            </a:r>
          </a:p>
          <a:p>
            <a:pPr marL="118872" indent="0">
              <a:buNone/>
            </a:pPr>
            <a:r>
              <a:rPr lang="en-US" dirty="0"/>
              <a:t>Mountain lion lounging in a cottonwood tree during the heat of the day.,	</a:t>
            </a:r>
          </a:p>
          <a:p>
            <a:pPr marL="118872" indent="0">
              <a:buNone/>
            </a:pPr>
            <a:r>
              <a:rPr lang="en-US" dirty="0"/>
              <a:t>https://</a:t>
            </a:r>
            <a:r>
              <a:rPr lang="en-US" dirty="0" err="1"/>
              <a:t>commons.wikimedia.org</a:t>
            </a:r>
            <a:r>
              <a:rPr lang="en-US" dirty="0"/>
              <a:t>/wiki/File:8th_Place_-_Mountain_Lion_(7487178290).jpg  This file is licensed under the Creative Commons Attribution 2.0 Generic license. USFWS</a:t>
            </a:r>
          </a:p>
          <a:p>
            <a:pPr marL="118872" indent="0">
              <a:buNone/>
            </a:pPr>
            <a:r>
              <a:rPr lang="en-US" dirty="0"/>
              <a:t> A male moose takes a rest in a field during a light </a:t>
            </a:r>
            <a:r>
              <a:rPr lang="en-US" dirty="0" err="1"/>
              <a:t>rainshower</a:t>
            </a:r>
            <a:r>
              <a:rPr lang="en-US" dirty="0"/>
              <a:t>. Public Domain, https://</a:t>
            </a:r>
            <a:r>
              <a:rPr lang="en-US" dirty="0" err="1"/>
              <a:t>commons.wikimedia.org</a:t>
            </a:r>
            <a:r>
              <a:rPr lang="en-US" dirty="0"/>
              <a:t>/wiki/</a:t>
            </a:r>
            <a:r>
              <a:rPr lang="en-US" dirty="0" err="1"/>
              <a:t>File:Male_Moose.jpg</a:t>
            </a:r>
            <a:endParaRPr lang="en-US" dirty="0"/>
          </a:p>
          <a:p>
            <a:pPr marL="118872" indent="0">
              <a:buNone/>
            </a:pPr>
            <a:r>
              <a:rPr lang="en-US" dirty="0"/>
              <a:t>This file is licensed under the Creative Commons Attribution-Share Alike 2.0 Generic license.	</a:t>
            </a:r>
          </a:p>
          <a:p>
            <a:pPr marL="118872" indent="0">
              <a:buNone/>
            </a:pPr>
            <a:r>
              <a:rPr lang="en-US" dirty="0"/>
              <a:t> Gray Wolf </a:t>
            </a:r>
            <a:r>
              <a:rPr lang="en-US" dirty="0" err="1"/>
              <a:t>Canis</a:t>
            </a:r>
            <a:r>
              <a:rPr lang="en-US" dirty="0"/>
              <a:t> lupus at </a:t>
            </a:r>
            <a:r>
              <a:rPr lang="en-US" dirty="0" err="1"/>
              <a:t>Seney</a:t>
            </a:r>
            <a:r>
              <a:rPr lang="en-US" dirty="0"/>
              <a:t> National Wildlife Refuge, Michigan. This file is licensed under the Creative Commons Attribution-Share Alike 2.0 Generic license.	</a:t>
            </a:r>
          </a:p>
          <a:p>
            <a:pPr marL="118872" indent="0">
              <a:buNone/>
            </a:pPr>
            <a:r>
              <a:rPr lang="en-US" dirty="0"/>
              <a:t>https://</a:t>
            </a:r>
            <a:r>
              <a:rPr lang="en-US" dirty="0" err="1"/>
              <a:t>commons.wikimedia.org</a:t>
            </a:r>
            <a:r>
              <a:rPr lang="en-US" dirty="0"/>
              <a:t>/wiki/File:Gray_Wolf_Seney_NWR_2.jpg</a:t>
            </a:r>
          </a:p>
          <a:p>
            <a:pPr marL="118872" indent="0">
              <a:buNone/>
            </a:pPr>
            <a:r>
              <a:rPr lang="en-US" dirty="0"/>
              <a:t>An Elk poses for the camera https://commons.wikimedia.org/wiki/File:An_Elk_poses_for_the_camera_(9317643508).jpg This file is licensed under the Creative Commons Attribution-Share Alike 2.0 Generic license.	</a:t>
            </a:r>
          </a:p>
          <a:p>
            <a:pPr marL="118872" indent="0">
              <a:buNone/>
            </a:pPr>
            <a:r>
              <a:rPr lang="en-US" dirty="0"/>
              <a:t>Often of montane </a:t>
            </a:r>
            <a:r>
              <a:rPr lang="en-US" dirty="0" err="1"/>
              <a:t>riparianSettings,Salix</a:t>
            </a:r>
            <a:r>
              <a:rPr lang="en-US" dirty="0"/>
              <a:t> </a:t>
            </a:r>
            <a:r>
              <a:rPr lang="en-US" dirty="0" err="1"/>
              <a:t>lemmonii</a:t>
            </a:r>
            <a:r>
              <a:rPr lang="en-US" dirty="0"/>
              <a:t> </a:t>
            </a:r>
            <a:r>
              <a:rPr lang="en-US" dirty="0" err="1"/>
              <a:t>canSometimes</a:t>
            </a:r>
            <a:r>
              <a:rPr lang="en-US" dirty="0"/>
              <a:t> form </a:t>
            </a:r>
            <a:r>
              <a:rPr lang="en-US" dirty="0" err="1"/>
              <a:t>pureStands</a:t>
            </a:r>
            <a:r>
              <a:rPr lang="en-US" dirty="0"/>
              <a:t>. https://</a:t>
            </a:r>
            <a:r>
              <a:rPr lang="en-US" dirty="0" err="1"/>
              <a:t>commons.wikimedia.org</a:t>
            </a:r>
            <a:r>
              <a:rPr lang="en-US" dirty="0"/>
              <a:t>/wiki/</a:t>
            </a:r>
            <a:r>
              <a:rPr lang="en-US" dirty="0" err="1"/>
              <a:t>File:Salix_lemmonii</a:t>
            </a:r>
            <a:r>
              <a:rPr lang="en-US" dirty="0"/>
              <a:t>_(5027508048).jpg  This file is licensed under the Creative Commons Attribution-Share Alike 2.0 Generic license.	</a:t>
            </a:r>
          </a:p>
          <a:p>
            <a:pPr marL="118872" indent="0">
              <a:buNone/>
            </a:pPr>
            <a:r>
              <a:rPr lang="en-US" dirty="0" err="1"/>
              <a:t>Populus</a:t>
            </a:r>
            <a:r>
              <a:rPr lang="en-US" dirty="0"/>
              <a:t> </a:t>
            </a:r>
            <a:r>
              <a:rPr lang="en-US" dirty="0" err="1"/>
              <a:t>tremuloides</a:t>
            </a:r>
            <a:r>
              <a:rPr lang="en-US" dirty="0"/>
              <a:t> foliage. https://</a:t>
            </a:r>
            <a:r>
              <a:rPr lang="en-US" dirty="0" err="1"/>
              <a:t>commons.wikimedia.org</a:t>
            </a:r>
            <a:r>
              <a:rPr lang="en-US" dirty="0"/>
              <a:t>/wiki/</a:t>
            </a:r>
            <a:r>
              <a:rPr lang="en-US" dirty="0" err="1"/>
              <a:t>File:Populus_tremuloides_leaves_RMP.jpg</a:t>
            </a:r>
            <a:r>
              <a:rPr lang="en-US" dirty="0"/>
              <a:t> Attribution: Howard </a:t>
            </a:r>
            <a:r>
              <a:rPr lang="en-US" dirty="0" err="1"/>
              <a:t>F.Schwartz</a:t>
            </a:r>
            <a:r>
              <a:rPr lang="en-US" dirty="0"/>
              <a:t>, </a:t>
            </a:r>
            <a:r>
              <a:rPr lang="en-US" dirty="0" err="1"/>
              <a:t>ColoradoState</a:t>
            </a:r>
            <a:r>
              <a:rPr lang="en-US" dirty="0"/>
              <a:t> University, USA. This file is licensed under the Creative Commons Attribution 3.0 </a:t>
            </a:r>
            <a:r>
              <a:rPr lang="en-US" dirty="0" err="1"/>
              <a:t>UnitedStates</a:t>
            </a:r>
            <a:r>
              <a:rPr lang="en-US" dirty="0"/>
              <a:t> license.	</a:t>
            </a:r>
          </a:p>
          <a:p>
            <a:pPr marL="118872" indent="0">
              <a:buNone/>
            </a:pPr>
            <a:endParaRPr lang="en-US" dirty="0"/>
          </a:p>
        </p:txBody>
      </p:sp>
    </p:spTree>
    <p:extLst>
      <p:ext uri="{BB962C8B-B14F-4D97-AF65-F5344CB8AC3E}">
        <p14:creationId xmlns:p14="http://schemas.microsoft.com/office/powerpoint/2010/main" val="28241226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Image Credits</a:t>
            </a:r>
          </a:p>
        </p:txBody>
      </p:sp>
      <p:sp>
        <p:nvSpPr>
          <p:cNvPr id="3" name="Content Placeholder 2"/>
          <p:cNvSpPr>
            <a:spLocks noGrp="1"/>
          </p:cNvSpPr>
          <p:nvPr>
            <p:ph idx="1"/>
          </p:nvPr>
        </p:nvSpPr>
        <p:spPr>
          <a:xfrm>
            <a:off x="609599" y="1512215"/>
            <a:ext cx="11325101" cy="4625609"/>
          </a:xfrm>
        </p:spPr>
        <p:txBody>
          <a:bodyPr>
            <a:normAutofit/>
          </a:bodyPr>
          <a:lstStyle/>
          <a:p>
            <a:pPr marL="118872" indent="0">
              <a:buNone/>
            </a:pPr>
            <a:r>
              <a:rPr lang="en-US" sz="900" dirty="0"/>
              <a:t> SLIDE 12, 14</a:t>
            </a:r>
          </a:p>
          <a:p>
            <a:pPr marL="118872" indent="0">
              <a:buNone/>
            </a:pPr>
            <a:r>
              <a:rPr lang="en-US" sz="900" dirty="0"/>
              <a:t>Aspen with browsing scars. Copyright J. Phil Gibson</a:t>
            </a:r>
          </a:p>
          <a:p>
            <a:pPr marL="118872" indent="0">
              <a:buNone/>
            </a:pPr>
            <a:r>
              <a:rPr lang="en-US" sz="900" dirty="0"/>
              <a:t> SLIDE 13</a:t>
            </a:r>
          </a:p>
          <a:p>
            <a:pPr marL="118872" indent="0">
              <a:buNone/>
            </a:pPr>
            <a:r>
              <a:rPr lang="en-US" sz="900" dirty="0" err="1"/>
              <a:t>Populus</a:t>
            </a:r>
            <a:r>
              <a:rPr lang="en-US" sz="900" dirty="0"/>
              <a:t> </a:t>
            </a:r>
            <a:r>
              <a:rPr lang="en-US" sz="900" dirty="0" err="1"/>
              <a:t>deltoides</a:t>
            </a:r>
            <a:r>
              <a:rPr lang="en-US" sz="900" dirty="0"/>
              <a:t> subsp. </a:t>
            </a:r>
            <a:r>
              <a:rPr lang="en-US" sz="900" dirty="0" err="1"/>
              <a:t>monilifera</a:t>
            </a:r>
            <a:r>
              <a:rPr lang="en-US" sz="900" dirty="0"/>
              <a:t> female catkin https://</a:t>
            </a:r>
            <a:r>
              <a:rPr lang="en-US" sz="900" dirty="0" err="1"/>
              <a:t>commons.wikimedia.org</a:t>
            </a:r>
            <a:r>
              <a:rPr lang="en-US" sz="900" dirty="0"/>
              <a:t>/wiki/File:Populus_deltoides_subsp_monilifera_1.jpg This file is licensed under the Creative Commons Attribution-Share Alike 3.0 </a:t>
            </a:r>
            <a:r>
              <a:rPr lang="en-US" sz="900" dirty="0" err="1"/>
              <a:t>Unported</a:t>
            </a:r>
            <a:r>
              <a:rPr lang="en-US" sz="900" dirty="0"/>
              <a:t> license.</a:t>
            </a:r>
          </a:p>
          <a:p>
            <a:pPr marL="118872" indent="0">
              <a:buNone/>
            </a:pPr>
            <a:r>
              <a:rPr lang="en-US" sz="900" dirty="0"/>
              <a:t>SLIDE 15, 16</a:t>
            </a:r>
          </a:p>
          <a:p>
            <a:pPr marL="118872" indent="0">
              <a:buNone/>
            </a:pPr>
            <a:r>
              <a:rPr lang="en-US" sz="900" dirty="0"/>
              <a:t>Small stand of trees-1. Small stand of trees-2. Copyright J. Phil Gibson</a:t>
            </a:r>
          </a:p>
          <a:p>
            <a:pPr marL="118872" indent="0">
              <a:buNone/>
            </a:pPr>
            <a:r>
              <a:rPr lang="en-US" sz="900" dirty="0"/>
              <a:t>SLIDE 17-19</a:t>
            </a:r>
          </a:p>
          <a:p>
            <a:pPr marL="118872" indent="0">
              <a:buNone/>
            </a:pPr>
            <a:r>
              <a:rPr lang="en-US" sz="900" dirty="0"/>
              <a:t>Young deer at RMNP. Copyright J. Phil Gibson</a:t>
            </a:r>
          </a:p>
          <a:p>
            <a:pPr marL="118872" indent="0">
              <a:buNone/>
            </a:pPr>
            <a:r>
              <a:rPr lang="en-US" sz="900" dirty="0"/>
              <a:t>SLIDE 24</a:t>
            </a:r>
          </a:p>
          <a:p>
            <a:pPr marL="118872" indent="0">
              <a:buNone/>
            </a:pPr>
            <a:r>
              <a:rPr lang="en-US" sz="900" dirty="0"/>
              <a:t>Mountain Stream at Indian Peaks Wilderness. Copyright J. Phil Gibson</a:t>
            </a:r>
          </a:p>
          <a:p>
            <a:pPr marL="118872" indent="0">
              <a:buNone/>
            </a:pPr>
            <a:endParaRPr lang="en-US" sz="900" dirty="0"/>
          </a:p>
        </p:txBody>
      </p:sp>
    </p:spTree>
    <p:extLst>
      <p:ext uri="{BB962C8B-B14F-4D97-AF65-F5344CB8AC3E}">
        <p14:creationId xmlns:p14="http://schemas.microsoft.com/office/powerpoint/2010/main" val="7169812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642628C-2A83-4862-9EBA-D0A0F5C9C74B}"/>
              </a:ext>
            </a:extLst>
          </p:cNvPr>
          <p:cNvSpPr>
            <a:spLocks noGrp="1"/>
          </p:cNvSpPr>
          <p:nvPr>
            <p:ph sz="quarter" idx="1"/>
          </p:nvPr>
        </p:nvSpPr>
        <p:spPr/>
        <p:txBody>
          <a:bodyPr/>
          <a:lstStyle/>
          <a:p>
            <a:endParaRPr lang="en-US"/>
          </a:p>
        </p:txBody>
      </p:sp>
      <p:sp>
        <p:nvSpPr>
          <p:cNvPr id="3" name="Title 2">
            <a:extLst>
              <a:ext uri="{FF2B5EF4-FFF2-40B4-BE49-F238E27FC236}">
                <a16:creationId xmlns:a16="http://schemas.microsoft.com/office/drawing/2014/main" id="{C949BA9E-ABEE-495B-8343-34323C3C9A3B}"/>
              </a:ext>
            </a:extLst>
          </p:cNvPr>
          <p:cNvSpPr>
            <a:spLocks noGrp="1"/>
          </p:cNvSpPr>
          <p:nvPr>
            <p:ph type="title"/>
          </p:nvPr>
        </p:nvSpPr>
        <p:spPr/>
        <p:txBody>
          <a:bodyPr/>
          <a:lstStyle/>
          <a:p>
            <a:endParaRPr lang="en-US"/>
          </a:p>
        </p:txBody>
      </p:sp>
      <p:pic>
        <p:nvPicPr>
          <p:cNvPr id="4" name="Picture 3">
            <a:extLst>
              <a:ext uri="{FF2B5EF4-FFF2-40B4-BE49-F238E27FC236}">
                <a16:creationId xmlns:a16="http://schemas.microsoft.com/office/drawing/2014/main" id="{F9238EFF-98F8-44C4-8758-8A0363E141CC}"/>
              </a:ext>
            </a:extLst>
          </p:cNvPr>
          <p:cNvPicPr>
            <a:picLocks noChangeAspect="1"/>
          </p:cNvPicPr>
          <p:nvPr/>
        </p:nvPicPr>
        <p:blipFill>
          <a:blip r:embed="rId2"/>
          <a:stretch>
            <a:fillRect/>
          </a:stretch>
        </p:blipFill>
        <p:spPr>
          <a:xfrm>
            <a:off x="933450" y="514350"/>
            <a:ext cx="10325100" cy="5829300"/>
          </a:xfrm>
          <a:prstGeom prst="rect">
            <a:avLst/>
          </a:prstGeom>
        </p:spPr>
      </p:pic>
    </p:spTree>
    <p:extLst>
      <p:ext uri="{BB962C8B-B14F-4D97-AF65-F5344CB8AC3E}">
        <p14:creationId xmlns:p14="http://schemas.microsoft.com/office/powerpoint/2010/main" val="27105569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642628C-2A83-4862-9EBA-D0A0F5C9C74B}"/>
              </a:ext>
            </a:extLst>
          </p:cNvPr>
          <p:cNvSpPr>
            <a:spLocks noGrp="1"/>
          </p:cNvSpPr>
          <p:nvPr>
            <p:ph sz="quarter" idx="1"/>
          </p:nvPr>
        </p:nvSpPr>
        <p:spPr/>
        <p:txBody>
          <a:bodyPr/>
          <a:lstStyle/>
          <a:p>
            <a:endParaRPr lang="en-US"/>
          </a:p>
        </p:txBody>
      </p:sp>
      <p:sp>
        <p:nvSpPr>
          <p:cNvPr id="3" name="Title 2">
            <a:extLst>
              <a:ext uri="{FF2B5EF4-FFF2-40B4-BE49-F238E27FC236}">
                <a16:creationId xmlns:a16="http://schemas.microsoft.com/office/drawing/2014/main" id="{C949BA9E-ABEE-495B-8343-34323C3C9A3B}"/>
              </a:ext>
            </a:extLst>
          </p:cNvPr>
          <p:cNvSpPr>
            <a:spLocks noGrp="1"/>
          </p:cNvSpPr>
          <p:nvPr>
            <p:ph type="title"/>
          </p:nvPr>
        </p:nvSpPr>
        <p:spPr/>
        <p:txBody>
          <a:bodyPr/>
          <a:lstStyle/>
          <a:p>
            <a:endParaRPr lang="en-US"/>
          </a:p>
        </p:txBody>
      </p:sp>
      <p:pic>
        <p:nvPicPr>
          <p:cNvPr id="4" name="Picture 3">
            <a:extLst>
              <a:ext uri="{FF2B5EF4-FFF2-40B4-BE49-F238E27FC236}">
                <a16:creationId xmlns:a16="http://schemas.microsoft.com/office/drawing/2014/main" id="{F9238EFF-98F8-44C4-8758-8A0363E141CC}"/>
              </a:ext>
            </a:extLst>
          </p:cNvPr>
          <p:cNvPicPr>
            <a:picLocks noChangeAspect="1"/>
          </p:cNvPicPr>
          <p:nvPr/>
        </p:nvPicPr>
        <p:blipFill>
          <a:blip r:embed="rId2"/>
          <a:stretch>
            <a:fillRect/>
          </a:stretch>
        </p:blipFill>
        <p:spPr>
          <a:xfrm>
            <a:off x="3139807" y="1560730"/>
            <a:ext cx="8907928" cy="5029200"/>
          </a:xfrm>
          <a:prstGeom prst="rect">
            <a:avLst/>
          </a:prstGeom>
        </p:spPr>
      </p:pic>
      <p:sp>
        <p:nvSpPr>
          <p:cNvPr id="5" name="TextBox 4">
            <a:extLst>
              <a:ext uri="{FF2B5EF4-FFF2-40B4-BE49-F238E27FC236}">
                <a16:creationId xmlns:a16="http://schemas.microsoft.com/office/drawing/2014/main" id="{C1C1040E-1B8D-4AD0-808B-10B3380AEAF5}"/>
              </a:ext>
            </a:extLst>
          </p:cNvPr>
          <p:cNvSpPr txBox="1"/>
          <p:nvPr/>
        </p:nvSpPr>
        <p:spPr>
          <a:xfrm>
            <a:off x="1077742" y="1745673"/>
            <a:ext cx="1063112" cy="584775"/>
          </a:xfrm>
          <a:prstGeom prst="rect">
            <a:avLst/>
          </a:prstGeom>
          <a:noFill/>
        </p:spPr>
        <p:txBody>
          <a:bodyPr wrap="none" rtlCol="0">
            <a:spAutoFit/>
          </a:bodyPr>
          <a:lstStyle/>
          <a:p>
            <a:r>
              <a:rPr lang="en-US" sz="3200" dirty="0"/>
              <a:t>Otter</a:t>
            </a:r>
          </a:p>
        </p:txBody>
      </p:sp>
      <p:sp>
        <p:nvSpPr>
          <p:cNvPr id="6" name="TextBox 5">
            <a:extLst>
              <a:ext uri="{FF2B5EF4-FFF2-40B4-BE49-F238E27FC236}">
                <a16:creationId xmlns:a16="http://schemas.microsoft.com/office/drawing/2014/main" id="{7365E0E1-38A8-43A4-B47A-30325E3D51D6}"/>
              </a:ext>
            </a:extLst>
          </p:cNvPr>
          <p:cNvSpPr txBox="1"/>
          <p:nvPr/>
        </p:nvSpPr>
        <p:spPr>
          <a:xfrm>
            <a:off x="1077742" y="3136612"/>
            <a:ext cx="1193340" cy="584775"/>
          </a:xfrm>
          <a:prstGeom prst="rect">
            <a:avLst/>
          </a:prstGeom>
          <a:noFill/>
        </p:spPr>
        <p:txBody>
          <a:bodyPr wrap="none" rtlCol="0">
            <a:spAutoFit/>
          </a:bodyPr>
          <a:lstStyle/>
          <a:p>
            <a:r>
              <a:rPr lang="en-US" sz="3200" dirty="0"/>
              <a:t>Urchin</a:t>
            </a:r>
          </a:p>
        </p:txBody>
      </p:sp>
      <p:sp>
        <p:nvSpPr>
          <p:cNvPr id="7" name="TextBox 6">
            <a:extLst>
              <a:ext uri="{FF2B5EF4-FFF2-40B4-BE49-F238E27FC236}">
                <a16:creationId xmlns:a16="http://schemas.microsoft.com/office/drawing/2014/main" id="{5E4FF9B7-F46C-440C-940C-C71061056DB0}"/>
              </a:ext>
            </a:extLst>
          </p:cNvPr>
          <p:cNvSpPr txBox="1"/>
          <p:nvPr/>
        </p:nvSpPr>
        <p:spPr>
          <a:xfrm>
            <a:off x="1210599" y="4572957"/>
            <a:ext cx="927626" cy="584775"/>
          </a:xfrm>
          <a:prstGeom prst="rect">
            <a:avLst/>
          </a:prstGeom>
          <a:noFill/>
        </p:spPr>
        <p:txBody>
          <a:bodyPr wrap="none" rtlCol="0">
            <a:spAutoFit/>
          </a:bodyPr>
          <a:lstStyle/>
          <a:p>
            <a:r>
              <a:rPr lang="en-US" sz="3200" dirty="0"/>
              <a:t>Kelp</a:t>
            </a:r>
          </a:p>
        </p:txBody>
      </p:sp>
      <p:cxnSp>
        <p:nvCxnSpPr>
          <p:cNvPr id="9" name="Straight Arrow Connector 8">
            <a:extLst>
              <a:ext uri="{FF2B5EF4-FFF2-40B4-BE49-F238E27FC236}">
                <a16:creationId xmlns:a16="http://schemas.microsoft.com/office/drawing/2014/main" id="{BEDC2FE4-BC99-48B1-B39C-4293C052083C}"/>
              </a:ext>
            </a:extLst>
          </p:cNvPr>
          <p:cNvCxnSpPr>
            <a:stCxn id="5" idx="2"/>
          </p:cNvCxnSpPr>
          <p:nvPr/>
        </p:nvCxnSpPr>
        <p:spPr>
          <a:xfrm>
            <a:off x="1609298" y="2330448"/>
            <a:ext cx="0" cy="806164"/>
          </a:xfrm>
          <a:prstGeom prst="straightConnector1">
            <a:avLst/>
          </a:prstGeom>
          <a:ln w="76200">
            <a:tailEnd type="triangle"/>
          </a:ln>
        </p:spPr>
        <p:style>
          <a:lnRef idx="2">
            <a:schemeClr val="accent1"/>
          </a:lnRef>
          <a:fillRef idx="0">
            <a:schemeClr val="accent1"/>
          </a:fillRef>
          <a:effectRef idx="1">
            <a:schemeClr val="accent1"/>
          </a:effectRef>
          <a:fontRef idx="minor">
            <a:schemeClr val="tx1"/>
          </a:fontRef>
        </p:style>
      </p:cxnSp>
      <p:cxnSp>
        <p:nvCxnSpPr>
          <p:cNvPr id="10" name="Straight Arrow Connector 9">
            <a:extLst>
              <a:ext uri="{FF2B5EF4-FFF2-40B4-BE49-F238E27FC236}">
                <a16:creationId xmlns:a16="http://schemas.microsoft.com/office/drawing/2014/main" id="{4FB1CF84-1BB7-4430-B1D2-15B398AA59CA}"/>
              </a:ext>
            </a:extLst>
          </p:cNvPr>
          <p:cNvCxnSpPr/>
          <p:nvPr/>
        </p:nvCxnSpPr>
        <p:spPr>
          <a:xfrm>
            <a:off x="1606669" y="3766793"/>
            <a:ext cx="0" cy="806164"/>
          </a:xfrm>
          <a:prstGeom prst="straightConnector1">
            <a:avLst/>
          </a:prstGeom>
          <a:ln w="76200">
            <a:tailEnd type="triangle"/>
          </a:ln>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a16="http://schemas.microsoft.com/office/drawing/2014/main" id="{0593544E-33B4-434E-9E7A-5572EE5F9E59}"/>
              </a:ext>
            </a:extLst>
          </p:cNvPr>
          <p:cNvSpPr txBox="1"/>
          <p:nvPr/>
        </p:nvSpPr>
        <p:spPr>
          <a:xfrm>
            <a:off x="1694353" y="3721387"/>
            <a:ext cx="356188" cy="707886"/>
          </a:xfrm>
          <a:prstGeom prst="rect">
            <a:avLst/>
          </a:prstGeom>
          <a:noFill/>
        </p:spPr>
        <p:txBody>
          <a:bodyPr wrap="none" rtlCol="0">
            <a:spAutoFit/>
          </a:bodyPr>
          <a:lstStyle/>
          <a:p>
            <a:r>
              <a:rPr lang="en-US" sz="4000" dirty="0"/>
              <a:t>-</a:t>
            </a:r>
          </a:p>
        </p:txBody>
      </p:sp>
      <p:sp>
        <p:nvSpPr>
          <p:cNvPr id="12" name="TextBox 11">
            <a:extLst>
              <a:ext uri="{FF2B5EF4-FFF2-40B4-BE49-F238E27FC236}">
                <a16:creationId xmlns:a16="http://schemas.microsoft.com/office/drawing/2014/main" id="{26DBB217-B382-4095-8A31-786531B0488C}"/>
              </a:ext>
            </a:extLst>
          </p:cNvPr>
          <p:cNvSpPr txBox="1"/>
          <p:nvPr/>
        </p:nvSpPr>
        <p:spPr>
          <a:xfrm>
            <a:off x="1680500" y="2306247"/>
            <a:ext cx="356188" cy="707886"/>
          </a:xfrm>
          <a:prstGeom prst="rect">
            <a:avLst/>
          </a:prstGeom>
          <a:noFill/>
        </p:spPr>
        <p:txBody>
          <a:bodyPr wrap="none" rtlCol="0">
            <a:spAutoFit/>
          </a:bodyPr>
          <a:lstStyle/>
          <a:p>
            <a:r>
              <a:rPr lang="en-US" sz="4000" dirty="0"/>
              <a:t>-</a:t>
            </a:r>
          </a:p>
        </p:txBody>
      </p:sp>
      <p:sp>
        <p:nvSpPr>
          <p:cNvPr id="13" name="Freeform: Shape 12">
            <a:extLst>
              <a:ext uri="{FF2B5EF4-FFF2-40B4-BE49-F238E27FC236}">
                <a16:creationId xmlns:a16="http://schemas.microsoft.com/office/drawing/2014/main" id="{EE0AC88B-B94D-46A3-94E8-07E4E31E5620}"/>
              </a:ext>
            </a:extLst>
          </p:cNvPr>
          <p:cNvSpPr/>
          <p:nvPr/>
        </p:nvSpPr>
        <p:spPr>
          <a:xfrm>
            <a:off x="403351" y="2137558"/>
            <a:ext cx="748555" cy="2553195"/>
          </a:xfrm>
          <a:custGeom>
            <a:avLst/>
            <a:gdLst>
              <a:gd name="connsiteX0" fmla="*/ 665428 w 748555"/>
              <a:gd name="connsiteY0" fmla="*/ 0 h 2553195"/>
              <a:gd name="connsiteX1" fmla="*/ 410 w 748555"/>
              <a:gd name="connsiteY1" fmla="*/ 1341912 h 2553195"/>
              <a:gd name="connsiteX2" fmla="*/ 748555 w 748555"/>
              <a:gd name="connsiteY2" fmla="*/ 2553195 h 2553195"/>
            </a:gdLst>
            <a:ahLst/>
            <a:cxnLst>
              <a:cxn ang="0">
                <a:pos x="connsiteX0" y="connsiteY0"/>
              </a:cxn>
              <a:cxn ang="0">
                <a:pos x="connsiteX1" y="connsiteY1"/>
              </a:cxn>
              <a:cxn ang="0">
                <a:pos x="connsiteX2" y="connsiteY2"/>
              </a:cxn>
            </a:cxnLst>
            <a:rect l="l" t="t" r="r" b="b"/>
            <a:pathLst>
              <a:path w="748555" h="2553195">
                <a:moveTo>
                  <a:pt x="665428" y="0"/>
                </a:moveTo>
                <a:cubicBezTo>
                  <a:pt x="325992" y="458190"/>
                  <a:pt x="-13444" y="916380"/>
                  <a:pt x="410" y="1341912"/>
                </a:cubicBezTo>
                <a:cubicBezTo>
                  <a:pt x="14264" y="1767444"/>
                  <a:pt x="381409" y="2160319"/>
                  <a:pt x="748555" y="2553195"/>
                </a:cubicBezTo>
              </a:path>
            </a:pathLst>
          </a:custGeom>
          <a:noFill/>
          <a:ln w="76200">
            <a:prstDash val="dash"/>
            <a:headEnd type="none" w="med" len="med"/>
            <a:tailEnd type="triangl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E2C19A55-AAE2-4C5D-B745-178166B8A24C}"/>
              </a:ext>
            </a:extLst>
          </p:cNvPr>
          <p:cNvSpPr txBox="1"/>
          <p:nvPr/>
        </p:nvSpPr>
        <p:spPr>
          <a:xfrm>
            <a:off x="99102" y="2458647"/>
            <a:ext cx="526106" cy="707886"/>
          </a:xfrm>
          <a:prstGeom prst="rect">
            <a:avLst/>
          </a:prstGeom>
          <a:noFill/>
        </p:spPr>
        <p:txBody>
          <a:bodyPr wrap="none" rtlCol="0">
            <a:spAutoFit/>
          </a:bodyPr>
          <a:lstStyle/>
          <a:p>
            <a:r>
              <a:rPr lang="en-US" sz="4000" dirty="0"/>
              <a:t>+</a:t>
            </a:r>
          </a:p>
        </p:txBody>
      </p:sp>
    </p:spTree>
    <p:extLst>
      <p:ext uri="{BB962C8B-B14F-4D97-AF65-F5344CB8AC3E}">
        <p14:creationId xmlns:p14="http://schemas.microsoft.com/office/powerpoint/2010/main" val="5463852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B3671E4-9BC5-481A-AA8C-D99B05C763C4}"/>
              </a:ext>
            </a:extLst>
          </p:cNvPr>
          <p:cNvSpPr>
            <a:spLocks noGrp="1"/>
          </p:cNvSpPr>
          <p:nvPr>
            <p:ph sz="quarter" idx="1"/>
          </p:nvPr>
        </p:nvSpPr>
        <p:spPr>
          <a:xfrm>
            <a:off x="613317" y="1600200"/>
            <a:ext cx="11008707" cy="4526280"/>
          </a:xfrm>
        </p:spPr>
        <p:txBody>
          <a:bodyPr>
            <a:normAutofit lnSpcReduction="10000"/>
          </a:bodyPr>
          <a:lstStyle/>
          <a:p>
            <a:r>
              <a:rPr lang="en-US" dirty="0"/>
              <a:t>Diagram your community based on the </a:t>
            </a:r>
            <a:r>
              <a:rPr lang="en-US" dirty="0">
                <a:hlinkClick r:id="rId2"/>
              </a:rPr>
              <a:t>cards</a:t>
            </a:r>
            <a:r>
              <a:rPr lang="en-US" dirty="0"/>
              <a:t> (info on back). </a:t>
            </a:r>
          </a:p>
          <a:p>
            <a:pPr lvl="1"/>
            <a:r>
              <a:rPr lang="en-US" dirty="0"/>
              <a:t>Arrange the species according to trophic level with the top predator on the top and producer on the bottom.</a:t>
            </a:r>
          </a:p>
          <a:p>
            <a:pPr lvl="1"/>
            <a:r>
              <a:rPr lang="en-US" dirty="0"/>
              <a:t>Label each species with its type (e.g. producer)</a:t>
            </a:r>
          </a:p>
          <a:p>
            <a:pPr lvl="1"/>
            <a:r>
              <a:rPr lang="en-US" dirty="0"/>
              <a:t>Draw solid arrows to show direct interactions from the upper organism to the next lower one. Label with + or –</a:t>
            </a:r>
          </a:p>
          <a:p>
            <a:pPr lvl="1"/>
            <a:r>
              <a:rPr lang="en-US" dirty="0"/>
              <a:t>Draw the indirect effect of the top predator on the producer. Add a dashed line from the top predator to the producer. Label with + or –</a:t>
            </a:r>
          </a:p>
          <a:p>
            <a:r>
              <a:rPr lang="en-US" dirty="0"/>
              <a:t>In your ecosystem, what do you think would happen to the other species if you removed the top predator?</a:t>
            </a:r>
          </a:p>
        </p:txBody>
      </p:sp>
      <p:sp>
        <p:nvSpPr>
          <p:cNvPr id="3" name="Title 2">
            <a:extLst>
              <a:ext uri="{FF2B5EF4-FFF2-40B4-BE49-F238E27FC236}">
                <a16:creationId xmlns:a16="http://schemas.microsoft.com/office/drawing/2014/main" id="{72C69538-AFE4-4278-B4C2-91C9A1D43C32}"/>
              </a:ext>
            </a:extLst>
          </p:cNvPr>
          <p:cNvSpPr>
            <a:spLocks noGrp="1"/>
          </p:cNvSpPr>
          <p:nvPr>
            <p:ph type="title"/>
          </p:nvPr>
        </p:nvSpPr>
        <p:spPr/>
        <p:txBody>
          <a:bodyPr>
            <a:normAutofit/>
          </a:bodyPr>
          <a:lstStyle/>
          <a:p>
            <a:r>
              <a:rPr lang="en-US" dirty="0"/>
              <a:t>Practice</a:t>
            </a:r>
          </a:p>
        </p:txBody>
      </p:sp>
    </p:spTree>
    <p:extLst>
      <p:ext uri="{BB962C8B-B14F-4D97-AF65-F5344CB8AC3E}">
        <p14:creationId xmlns:p14="http://schemas.microsoft.com/office/powerpoint/2010/main" val="2205531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2"/>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42EC467-0CB2-4539-8B03-1F3A3CD1D1DC}"/>
              </a:ext>
            </a:extLst>
          </p:cNvPr>
          <p:cNvSpPr>
            <a:spLocks noGrp="1"/>
          </p:cNvSpPr>
          <p:nvPr>
            <p:ph sz="quarter" idx="1"/>
          </p:nvPr>
        </p:nvSpPr>
        <p:spPr>
          <a:xfrm>
            <a:off x="602166" y="1600200"/>
            <a:ext cx="11019858" cy="4526280"/>
          </a:xfrm>
        </p:spPr>
        <p:txBody>
          <a:bodyPr>
            <a:normAutofit/>
          </a:bodyPr>
          <a:lstStyle/>
          <a:p>
            <a:r>
              <a:rPr lang="en-US" sz="3100" dirty="0"/>
              <a:t>National Parks can be used to study how predators affect the ecosystem</a:t>
            </a:r>
          </a:p>
          <a:p>
            <a:pPr lvl="1"/>
            <a:r>
              <a:rPr lang="en-US" sz="2700" dirty="0"/>
              <a:t>Established in 1916 to provide refuges</a:t>
            </a:r>
          </a:p>
        </p:txBody>
      </p:sp>
      <p:sp>
        <p:nvSpPr>
          <p:cNvPr id="3" name="Title 2">
            <a:extLst>
              <a:ext uri="{FF2B5EF4-FFF2-40B4-BE49-F238E27FC236}">
                <a16:creationId xmlns:a16="http://schemas.microsoft.com/office/drawing/2014/main" id="{0D8D6DCA-EE66-4BBA-81BC-84C9329F6DC2}"/>
              </a:ext>
            </a:extLst>
          </p:cNvPr>
          <p:cNvSpPr>
            <a:spLocks noGrp="1"/>
          </p:cNvSpPr>
          <p:nvPr>
            <p:ph type="title"/>
          </p:nvPr>
        </p:nvSpPr>
        <p:spPr/>
        <p:txBody>
          <a:bodyPr/>
          <a:lstStyle/>
          <a:p>
            <a:pPr lvl="0"/>
            <a:r>
              <a:rPr lang="en-US" dirty="0"/>
              <a:t>Example using National Parks</a:t>
            </a:r>
          </a:p>
        </p:txBody>
      </p:sp>
      <p:pic>
        <p:nvPicPr>
          <p:cNvPr id="4" name="Content Placeholder 8" descr="YosemitePark2_amk.jpg">
            <a:extLst>
              <a:ext uri="{FF2B5EF4-FFF2-40B4-BE49-F238E27FC236}">
                <a16:creationId xmlns:a16="http://schemas.microsoft.com/office/drawing/2014/main" id="{E13D9152-6AE2-416E-891F-747757D8AB42}"/>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l="-33740" t="-44766" r="-19095" b="-29542"/>
          <a:stretch/>
        </p:blipFill>
        <p:spPr>
          <a:xfrm>
            <a:off x="324669" y="1502882"/>
            <a:ext cx="10335898" cy="6227474"/>
          </a:xfrm>
          <a:prstGeom prst="rect">
            <a:avLst/>
          </a:prstGeom>
        </p:spPr>
      </p:pic>
      <p:pic>
        <p:nvPicPr>
          <p:cNvPr id="5" name="Content Placeholder 1" descr="US-NationalParkService-ShadedLogo.svg.png">
            <a:extLst>
              <a:ext uri="{FF2B5EF4-FFF2-40B4-BE49-F238E27FC236}">
                <a16:creationId xmlns:a16="http://schemas.microsoft.com/office/drawing/2014/main" id="{8E00A41B-2D18-474B-AACE-3A93DF7D265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824" b="-3586"/>
          <a:stretch/>
        </p:blipFill>
        <p:spPr>
          <a:xfrm>
            <a:off x="8690072" y="4296497"/>
            <a:ext cx="1866389" cy="2561503"/>
          </a:xfrm>
          <a:prstGeom prst="rect">
            <a:avLst/>
          </a:prstGeom>
        </p:spPr>
      </p:pic>
    </p:spTree>
    <p:extLst>
      <p:ext uri="{BB962C8B-B14F-4D97-AF65-F5344CB8AC3E}">
        <p14:creationId xmlns:p14="http://schemas.microsoft.com/office/powerpoint/2010/main" val="3284157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Example: Bison were almost hunted To extinction</a:t>
            </a:r>
          </a:p>
        </p:txBody>
      </p:sp>
      <p:sp>
        <p:nvSpPr>
          <p:cNvPr id="4" name="Text Placeholder 3"/>
          <p:cNvSpPr>
            <a:spLocks noGrp="1"/>
          </p:cNvSpPr>
          <p:nvPr>
            <p:ph type="body" idx="1"/>
          </p:nvPr>
        </p:nvSpPr>
        <p:spPr>
          <a:xfrm>
            <a:off x="7007584" y="6146394"/>
            <a:ext cx="4040188" cy="715355"/>
          </a:xfrm>
        </p:spPr>
        <p:txBody>
          <a:bodyPr>
            <a:normAutofit fontScale="92500" lnSpcReduction="10000"/>
          </a:bodyPr>
          <a:lstStyle/>
          <a:p>
            <a:r>
              <a:rPr lang="en-US" cap="none" dirty="0"/>
              <a:t>A pile of bison bones from thousands of animals</a:t>
            </a:r>
          </a:p>
        </p:txBody>
      </p:sp>
      <p:pic>
        <p:nvPicPr>
          <p:cNvPr id="5" name="Content Placeholder 4" descr="Bison_skull_pile_edit.jpg"/>
          <p:cNvPicPr>
            <a:picLocks noGrp="1" noChangeAspect="1"/>
          </p:cNvPicPr>
          <p:nvPr>
            <p:ph sz="half" idx="2"/>
          </p:nvPr>
        </p:nvPicPr>
        <p:blipFill rotWithShape="1">
          <a:blip r:embed="rId3" cstate="print">
            <a:extLst>
              <a:ext uri="{28A0092B-C50C-407E-A947-70E740481C1C}">
                <a14:useLocalDpi xmlns:a14="http://schemas.microsoft.com/office/drawing/2010/main" val="0"/>
              </a:ext>
            </a:extLst>
          </a:blip>
          <a:srcRect l="10032" r="10032"/>
          <a:stretch/>
        </p:blipFill>
        <p:spPr>
          <a:xfrm>
            <a:off x="7016646" y="1528393"/>
            <a:ext cx="4767111" cy="4662216"/>
          </a:xfrm>
        </p:spPr>
      </p:pic>
      <p:sp>
        <p:nvSpPr>
          <p:cNvPr id="7" name="Text Placeholder 6"/>
          <p:cNvSpPr>
            <a:spLocks noGrp="1"/>
          </p:cNvSpPr>
          <p:nvPr>
            <p:ph type="body" sz="quarter" idx="3"/>
          </p:nvPr>
        </p:nvSpPr>
        <p:spPr>
          <a:xfrm>
            <a:off x="1671638" y="6152126"/>
            <a:ext cx="4041775" cy="715355"/>
          </a:xfrm>
        </p:spPr>
        <p:txBody>
          <a:bodyPr/>
          <a:lstStyle/>
          <a:p>
            <a:r>
              <a:rPr lang="en-US" i="1" cap="none" dirty="0"/>
              <a:t>Bison bison</a:t>
            </a:r>
          </a:p>
        </p:txBody>
      </p:sp>
      <p:pic>
        <p:nvPicPr>
          <p:cNvPr id="6" name="Content Placeholder 5" descr="American_Bison_(Yellowstone).jpg"/>
          <p:cNvPicPr>
            <a:picLocks noGrp="1" noChangeAspect="1"/>
          </p:cNvPicPr>
          <p:nvPr>
            <p:ph sz="quarter" idx="4"/>
          </p:nvPr>
        </p:nvPicPr>
        <p:blipFill rotWithShape="1">
          <a:blip r:embed="rId4" cstate="print">
            <a:extLst>
              <a:ext uri="{28A0092B-C50C-407E-A947-70E740481C1C}">
                <a14:useLocalDpi xmlns:a14="http://schemas.microsoft.com/office/drawing/2010/main" val="0"/>
              </a:ext>
            </a:extLst>
          </a:blip>
          <a:srcRect l="1317" r="3303"/>
          <a:stretch/>
        </p:blipFill>
        <p:spPr>
          <a:xfrm>
            <a:off x="613317" y="1534125"/>
            <a:ext cx="5972203" cy="4662216"/>
          </a:xfrm>
        </p:spPr>
      </p:pic>
    </p:spTree>
    <p:extLst>
      <p:ext uri="{BB962C8B-B14F-4D97-AF65-F5344CB8AC3E}">
        <p14:creationId xmlns:p14="http://schemas.microsoft.com/office/powerpoint/2010/main" val="7281353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800px-Market_hunting_of_cougars.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529017" y="1219200"/>
            <a:ext cx="7509904" cy="5200608"/>
          </a:xfrm>
          <a:prstGeom prst="rect">
            <a:avLst/>
          </a:prstGeom>
          <a:ln w="31750">
            <a:solidFill>
              <a:schemeClr val="tx1"/>
            </a:solidFill>
          </a:ln>
          <a:effectLst>
            <a:outerShdw blurRad="57150" dist="76200" dir="2700000" sx="101000" sy="101000" algn="tl" rotWithShape="0">
              <a:srgbClr val="000000">
                <a:alpha val="43000"/>
              </a:srgbClr>
            </a:outerShdw>
          </a:effectLst>
        </p:spPr>
      </p:pic>
      <p:pic>
        <p:nvPicPr>
          <p:cNvPr id="6" name="Content Placeholder 5" descr="Montana_wolf_100_lbs_1928_Young_&amp;_Goldman_USFWS.jpg"/>
          <p:cNvPicPr>
            <a:picLocks noGrp="1" noChangeAspect="1"/>
          </p:cNvPicPr>
          <p:nvPr>
            <p:ph sz="quarter" idx="1"/>
          </p:nvPr>
        </p:nvPicPr>
        <p:blipFill rotWithShape="1">
          <a:blip r:embed="rId4" cstate="email">
            <a:extLst>
              <a:ext uri="{28A0092B-C50C-407E-A947-70E740481C1C}">
                <a14:useLocalDpi xmlns:a14="http://schemas.microsoft.com/office/drawing/2010/main" val="0"/>
              </a:ext>
            </a:extLst>
          </a:blip>
          <a:stretch/>
        </p:blipFill>
        <p:spPr>
          <a:xfrm>
            <a:off x="791801" y="1147013"/>
            <a:ext cx="3943248" cy="5482387"/>
          </a:xfrm>
        </p:spPr>
      </p:pic>
      <p:sp>
        <p:nvSpPr>
          <p:cNvPr id="14" name="Title 13"/>
          <p:cNvSpPr>
            <a:spLocks noGrp="1"/>
          </p:cNvSpPr>
          <p:nvPr>
            <p:ph type="title"/>
          </p:nvPr>
        </p:nvSpPr>
        <p:spPr/>
        <p:txBody>
          <a:bodyPr>
            <a:normAutofit fontScale="90000"/>
          </a:bodyPr>
          <a:lstStyle/>
          <a:p>
            <a:r>
              <a:rPr lang="en-US" dirty="0"/>
              <a:t>But many parks had already lost their top predators</a:t>
            </a:r>
          </a:p>
        </p:txBody>
      </p:sp>
    </p:spTree>
    <p:extLst>
      <p:ext uri="{BB962C8B-B14F-4D97-AF65-F5344CB8AC3E}">
        <p14:creationId xmlns:p14="http://schemas.microsoft.com/office/powerpoint/2010/main" val="416716030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Genetics">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Median">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LabMeeting2015-11-13" id="{DDEAD1D8-E90F-44EE-8F8B-1076734E5050}" vid="{11C6199A-657E-4D5D-B54E-13F679767D9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26317</TotalTime>
  <Words>1556</Words>
  <Application>Microsoft Office PowerPoint</Application>
  <PresentationFormat>Widescreen</PresentationFormat>
  <Paragraphs>244</Paragraphs>
  <Slides>33</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Calibri</vt:lpstr>
      <vt:lpstr>Tw Cen MT</vt:lpstr>
      <vt:lpstr>Wingdings</vt:lpstr>
      <vt:lpstr>Wingdings 2</vt:lpstr>
      <vt:lpstr>Genetics</vt:lpstr>
      <vt:lpstr>Objectives</vt:lpstr>
      <vt:lpstr>Brainstorm interactions between species (5 min)</vt:lpstr>
      <vt:lpstr>We can diagram interactions to better understand communities</vt:lpstr>
      <vt:lpstr>PowerPoint Presentation</vt:lpstr>
      <vt:lpstr>PowerPoint Presentation</vt:lpstr>
      <vt:lpstr>Practice</vt:lpstr>
      <vt:lpstr>Example using National Parks</vt:lpstr>
      <vt:lpstr>Example: Bison were almost hunted To extinction</vt:lpstr>
      <vt:lpstr>But many parks had already lost their top predators</vt:lpstr>
      <vt:lpstr>Reintroductions = a natural experiment</vt:lpstr>
      <vt:lpstr>The simple interactions</vt:lpstr>
      <vt:lpstr>Browsing For Saplings</vt:lpstr>
      <vt:lpstr>Browsing For Saplings</vt:lpstr>
      <vt:lpstr>Browsing For Saplings</vt:lpstr>
      <vt:lpstr>Comparing Communities</vt:lpstr>
      <vt:lpstr>Comparing Communities</vt:lpstr>
      <vt:lpstr>Predicting Age Structure of Trees</vt:lpstr>
      <vt:lpstr>Predicting Age Structure of Trees</vt:lpstr>
      <vt:lpstr>Predicting Age Structure of Trees</vt:lpstr>
      <vt:lpstr>Age Structure of Cottonwood Trees in Zion Canyon National Park</vt:lpstr>
      <vt:lpstr>Age Structure of Cottonwood Trees in Zion Canyon National Park</vt:lpstr>
      <vt:lpstr>Age Structure of Cottonwood Trees in Zion Canyon National Park</vt:lpstr>
      <vt:lpstr>Age Structure of Trees in Other Parks</vt:lpstr>
      <vt:lpstr>More complex interactions</vt:lpstr>
      <vt:lpstr>Practice: Riparian Community Food Web</vt:lpstr>
      <vt:lpstr>Practice: Riparian Community Food Web</vt:lpstr>
      <vt:lpstr>Practice: Riparian Community Food Web</vt:lpstr>
      <vt:lpstr>Practice: Riparian Community Food Web</vt:lpstr>
      <vt:lpstr>Predators have large effects</vt:lpstr>
      <vt:lpstr>Discuss (3 min)</vt:lpstr>
      <vt:lpstr>Resources</vt:lpstr>
      <vt:lpstr>Image Credits</vt:lpstr>
      <vt:lpstr>Image Credits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Megan</dc:creator>
  <cp:lastModifiedBy>Megan Leigh Van Etten</cp:lastModifiedBy>
  <cp:revision>597</cp:revision>
  <cp:lastPrinted>2018-04-20T15:48:06Z</cp:lastPrinted>
  <dcterms:created xsi:type="dcterms:W3CDTF">2015-12-31T15:59:52Z</dcterms:created>
  <dcterms:modified xsi:type="dcterms:W3CDTF">2018-12-20T20:47:50Z</dcterms:modified>
</cp:coreProperties>
</file>