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338" r:id="rId4"/>
    <p:sldId id="342" r:id="rId5"/>
    <p:sldId id="344" r:id="rId6"/>
    <p:sldId id="345" r:id="rId7"/>
    <p:sldId id="346" r:id="rId8"/>
    <p:sldId id="340" r:id="rId9"/>
    <p:sldId id="341" r:id="rId10"/>
    <p:sldId id="343" r:id="rId11"/>
    <p:sldId id="347" r:id="rId12"/>
    <p:sldId id="348" r:id="rId13"/>
    <p:sldId id="33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77581" autoAdjust="0"/>
  </p:normalViewPr>
  <p:slideViewPr>
    <p:cSldViewPr>
      <p:cViewPr varScale="1">
        <p:scale>
          <a:sx n="120" d="100"/>
          <a:sy n="120" d="100"/>
        </p:scale>
        <p:origin x="294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135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D37D9-D3F9-4D53-B3E0-866B6EB553FE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4A6C1-33D7-4080-BF49-2BA9D9C46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5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641/0006-3568(2003)053%5b0330:YAW%5d2.0.CO;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6C1-33D7-4080-BF49-2BA9D9C460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91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6C1-33D7-4080-BF49-2BA9D9C460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9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6C1-33D7-4080-BF49-2BA9D9C460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01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Statins act?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6C1-33D7-4080-BF49-2BA9D9C460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Negative regulation: repressor, predation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Positive</a:t>
            </a:r>
            <a:r>
              <a:rPr lang="en-US" baseline="0" dirty="0" smtClean="0"/>
              <a:t> regulation: activator, enrichment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6C1-33D7-4080-BF49-2BA9D9C460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881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Jacques Monod started working on bacterial growth in the 1940s, and was interrupted by the invasion of France in WW2. He continued his work, but served as a commander in the French Resistance movement. He teamed up with a geneticist in 1957 named Francois Jacob and cracked lactose synthesis in 1961.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6C1-33D7-4080-BF49-2BA9D9C460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8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6C1-33D7-4080-BF49-2BA9D9C460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63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4A6C1-33D7-4080-BF49-2BA9D9C460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63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A HFPN modeling of the glycolytic pathway and lac operon gene regulatory mechanism of E. coli.</a:t>
            </a:r>
          </a:p>
          <a:p>
            <a:r>
              <a:rPr lang="en-US" altLang="en-US" dirty="0" smtClean="0"/>
              <a:t>http://www.csml.org/models/csml-models/glycolytic-pathway-and-lac-operon-of-e-coli/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https://www.researchgate.net/publication/268788043_Cholesterol_Balance_in_Prion_Diseases_and_Alzheimer%27s_Disease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Douglas W. Smith, Rolf O. Peterson, Douglas B. Houston; Yellowstone after Wolves, </a:t>
            </a:r>
            <a:r>
              <a:rPr lang="en-US" altLang="en-US" i="1" dirty="0" err="1" smtClean="0"/>
              <a:t>BioScience</a:t>
            </a:r>
            <a:r>
              <a:rPr lang="en-US" altLang="en-US" dirty="0" smtClean="0"/>
              <a:t>, Volume 53, Issue 4, 1 April 2003, Pages 330–340, </a:t>
            </a:r>
            <a:r>
              <a:rPr lang="en-US" altLang="en-US" dirty="0" smtClean="0">
                <a:hlinkClick r:id="rId3"/>
              </a:rPr>
              <a:t>https://doi.org/10.1641/0006-3568(2003)053[0330:YAW]2.0.CO;2</a:t>
            </a:r>
            <a:endParaRPr lang="en-US" altLang="en-US" dirty="0" smtClean="0"/>
          </a:p>
          <a:p>
            <a:r>
              <a:rPr lang="en-US" altLang="en-US" dirty="0" smtClean="0"/>
              <a:t>https://academic.oup.com/bioscience/article/53/4/330/250155</a:t>
            </a: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805B5C-6545-4232-8D88-F83EB65D54BA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4003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40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92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4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8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3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5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0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5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9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6542-5B99-4FDF-B4E5-0AF653035953}" type="datetimeFigureOut">
              <a:rPr lang="en-US" smtClean="0"/>
              <a:t>1/2/2019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C946-DB9A-46E0-8F21-6DB4738BC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8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86159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Biological organization is </a:t>
            </a:r>
            <a:r>
              <a:rPr lang="en-US" b="1" dirty="0" smtClean="0">
                <a:solidFill>
                  <a:schemeClr val="accent2"/>
                </a:solidFill>
              </a:rPr>
              <a:t>hierarchical</a:t>
            </a:r>
            <a:r>
              <a:rPr lang="en-US" b="1" dirty="0" smtClean="0"/>
              <a:t>, from the molecule to the organism to the biosphere</a:t>
            </a:r>
            <a:endParaRPr lang="en-US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71700"/>
            <a:ext cx="6121400" cy="459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59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Big Picture: </a:t>
            </a:r>
            <a:br>
              <a:rPr lang="en-US" dirty="0" smtClean="0"/>
            </a:br>
            <a:r>
              <a:rPr lang="en-US" dirty="0" smtClean="0"/>
              <a:t>How Does Life Work?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All of these systems were foundational to our understanding of regulation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Lac operon held the key to understanding enzyme regulation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11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Big Picture: </a:t>
            </a:r>
            <a:br>
              <a:rPr lang="en-US" dirty="0" smtClean="0"/>
            </a:br>
            <a:r>
              <a:rPr lang="en-US" dirty="0" smtClean="0"/>
              <a:t>How Does Life Work?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Monod and Jacob described life in cells as a “society of macromolecules bound together by a complex system of communications regulating both their synthesis and activity.”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“It seems very unlikely that the main mechanism recognized in lower forms: allosteric inhibition, induction and repression, should not also be used in differentiated organisms.”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is a “well-known axiom that anything found to be true of </a:t>
            </a:r>
            <a:r>
              <a:rPr lang="en-US" sz="2800" i="1" dirty="0" smtClean="0"/>
              <a:t>E. coli </a:t>
            </a:r>
            <a:r>
              <a:rPr lang="en-US" sz="2800" dirty="0" smtClean="0"/>
              <a:t>must be true of elephants”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65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Big Picture: </a:t>
            </a:r>
            <a:br>
              <a:rPr lang="en-US" dirty="0" smtClean="0"/>
            </a:br>
            <a:r>
              <a:rPr lang="en-US" dirty="0" smtClean="0"/>
              <a:t>How Does Life Work?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All of these systems were foundational to our understanding of regulation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LDL receptor was the first example of receptor-mediated endocytosis</a:t>
            </a:r>
          </a:p>
          <a:p>
            <a:pPr lvl="1"/>
            <a:endParaRPr lang="en-US" sz="2800" dirty="0"/>
          </a:p>
          <a:p>
            <a:pPr lvl="1"/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108943"/>
            <a:ext cx="3810000" cy="251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83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4473575" y="3711575"/>
            <a:ext cx="4670425" cy="3146425"/>
            <a:chOff x="1461407" y="857251"/>
            <a:chExt cx="6033407" cy="4065814"/>
          </a:xfrm>
        </p:grpSpPr>
        <p:pic>
          <p:nvPicPr>
            <p:cNvPr id="1639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" t="28729" r="1210" b="1637"/>
            <a:stretch>
              <a:fillRect/>
            </a:stretch>
          </p:blipFill>
          <p:spPr bwMode="auto">
            <a:xfrm>
              <a:off x="1461407" y="857251"/>
              <a:ext cx="6033407" cy="4065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Rectangle 4"/>
            <p:cNvSpPr>
              <a:spLocks noChangeArrowheads="1"/>
            </p:cNvSpPr>
            <p:nvPr/>
          </p:nvSpPr>
          <p:spPr bwMode="auto">
            <a:xfrm>
              <a:off x="1567543" y="994455"/>
              <a:ext cx="285750" cy="31999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1638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03213"/>
            <a:ext cx="3868738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4475" y="5519738"/>
            <a:ext cx="3665538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HFPN modeling of the glycolytic pathway and lac operon gene regulatory mechanism 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E. coli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8875" y="30163"/>
            <a:ext cx="5551488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 Cholesterol metabolism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5125" y="3471863"/>
            <a:ext cx="4830763" cy="346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Interacting species in the Yellowstone Ecosystem</a:t>
            </a:r>
            <a:endParaRPr lang="en-US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91" name="Picture 11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0"/>
          <a:stretch>
            <a:fillRect/>
          </a:stretch>
        </p:blipFill>
        <p:spPr bwMode="auto">
          <a:xfrm>
            <a:off x="4211638" y="338138"/>
            <a:ext cx="46720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103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320" t="2265" r="709" b="183"/>
          <a:stretch>
            <a:fillRect/>
          </a:stretch>
        </p:blipFill>
        <p:spPr bwMode="auto">
          <a:xfrm>
            <a:off x="381965" y="486137"/>
            <a:ext cx="8345346" cy="616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 rot="590853">
            <a:off x="2720051" y="4340506"/>
            <a:ext cx="6018835" cy="2314937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4500000">
            <a:off x="-248943" y="1747805"/>
            <a:ext cx="6018835" cy="3379929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596209">
            <a:off x="1474504" y="432987"/>
            <a:ext cx="7345253" cy="3739362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Big Picture: </a:t>
            </a:r>
            <a:br>
              <a:rPr lang="en-US" dirty="0" smtClean="0"/>
            </a:br>
            <a:r>
              <a:rPr lang="en-US" dirty="0" smtClean="0"/>
              <a:t>How Does Life Work?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Meet your neighbors and fill out your card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Examine your case and the associated data to figure out how the pathway works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 smtClean="0"/>
              <a:t>Name </a:t>
            </a:r>
            <a:r>
              <a:rPr lang="en-US" sz="2800" dirty="0"/>
              <a:t>and year</a:t>
            </a:r>
          </a:p>
          <a:p>
            <a:endParaRPr lang="en-US" sz="1200" dirty="0" smtClean="0"/>
          </a:p>
          <a:p>
            <a:r>
              <a:rPr lang="en-US" sz="2800" dirty="0" smtClean="0"/>
              <a:t>Course </a:t>
            </a:r>
            <a:r>
              <a:rPr lang="en-US" sz="2800" dirty="0"/>
              <a:t>of study/path you are considering</a:t>
            </a:r>
          </a:p>
          <a:p>
            <a:endParaRPr lang="en-US" sz="1200" dirty="0" smtClean="0"/>
          </a:p>
          <a:p>
            <a:r>
              <a:rPr lang="en-US" sz="2800" dirty="0" smtClean="0"/>
              <a:t>Something </a:t>
            </a:r>
            <a:r>
              <a:rPr lang="en-US" sz="2800" dirty="0"/>
              <a:t>I do for fun is……..</a:t>
            </a:r>
          </a:p>
          <a:p>
            <a:endParaRPr lang="en-US" sz="12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highlight of my summer was……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2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Big Picture: </a:t>
            </a:r>
            <a:br>
              <a:rPr lang="en-US" dirty="0" smtClean="0"/>
            </a:br>
            <a:r>
              <a:rPr lang="en-US" dirty="0" smtClean="0"/>
              <a:t>How Does Life Work?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8288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Regroup by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Explain your system and figure to your other group members. Do you agree with the pathway sketched by the group and the interactions identified</a:t>
            </a:r>
            <a:r>
              <a:rPr lang="en-US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How do the regulatory scales differ across your groups</a:t>
            </a:r>
            <a:r>
              <a:rPr lang="en-US" sz="28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What are the common themes in your pathways?</a:t>
            </a:r>
          </a:p>
        </p:txBody>
      </p:sp>
    </p:spTree>
    <p:extLst>
      <p:ext uri="{BB962C8B-B14F-4D97-AF65-F5344CB8AC3E}">
        <p14:creationId xmlns:p14="http://schemas.microsoft.com/office/powerpoint/2010/main" val="38576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38474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679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r="4767"/>
          <a:stretch/>
        </p:blipFill>
        <p:spPr>
          <a:xfrm>
            <a:off x="228600" y="152400"/>
            <a:ext cx="4712970" cy="2948940"/>
          </a:xfrm>
          <a:prstGeom prst="rect">
            <a:avLst/>
          </a:prstGeom>
        </p:spPr>
      </p:pic>
      <p:pic>
        <p:nvPicPr>
          <p:cNvPr id="3" name="Picture 2" descr="Cholesterol figure-croppe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09145"/>
            <a:ext cx="4593590" cy="4017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72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3134995" cy="5623560"/>
          </a:xfrm>
          <a:prstGeom prst="rect">
            <a:avLst/>
          </a:prstGeom>
          <a:noFill/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52132"/>
            <a:ext cx="2078990" cy="5433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662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Big Picture: </a:t>
            </a:r>
            <a:br>
              <a:rPr lang="en-US" dirty="0" smtClean="0"/>
            </a:br>
            <a:r>
              <a:rPr lang="en-US" dirty="0" smtClean="0"/>
              <a:t>How Does Life Work?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772"/>
          <a:stretch/>
        </p:blipFill>
        <p:spPr>
          <a:xfrm>
            <a:off x="1676400" y="1676400"/>
            <a:ext cx="6019800" cy="49184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47800" y="4114800"/>
            <a:ext cx="67818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Thinking Big Picture: </a:t>
            </a:r>
            <a:br>
              <a:rPr lang="en-US" dirty="0" smtClean="0"/>
            </a:br>
            <a:r>
              <a:rPr lang="en-US" dirty="0" smtClean="0"/>
              <a:t>How Does Life Work?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72"/>
          <a:stretch/>
        </p:blipFill>
        <p:spPr>
          <a:xfrm>
            <a:off x="1676400" y="1676400"/>
            <a:ext cx="6019800" cy="491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407</Words>
  <Application>Microsoft Office PowerPoint</Application>
  <PresentationFormat>On-screen Show (4:3)</PresentationFormat>
  <Paragraphs>62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Office Theme</vt:lpstr>
      <vt:lpstr>Biological organization is hierarchical, from the molecule to the organism to the biosphere</vt:lpstr>
      <vt:lpstr>PowerPoint Presentation</vt:lpstr>
      <vt:lpstr>Thinking Big Picture:  How Does Life Work?</vt:lpstr>
      <vt:lpstr>Thinking Big Picture:  How Does Life Work?</vt:lpstr>
      <vt:lpstr>PowerPoint Presentation</vt:lpstr>
      <vt:lpstr>PowerPoint Presentation</vt:lpstr>
      <vt:lpstr>PowerPoint Presentation</vt:lpstr>
      <vt:lpstr>Thinking Big Picture:  How Does Life Work?</vt:lpstr>
      <vt:lpstr>Thinking Big Picture:  How Does Life Work?</vt:lpstr>
      <vt:lpstr>Thinking Big Picture:  How Does Life Work?</vt:lpstr>
      <vt:lpstr>Thinking Big Picture:  How Does Life Work?</vt:lpstr>
      <vt:lpstr>Thinking Big Picture:  How Does Life Work?</vt:lpstr>
      <vt:lpstr>PowerPoint Presentation</vt:lpstr>
    </vt:vector>
  </TitlesOfParts>
  <Company>University of Richmond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</dc:title>
  <dc:creator>Jory Brikerhoff</dc:creator>
  <cp:lastModifiedBy>Reviewer</cp:lastModifiedBy>
  <cp:revision>59</cp:revision>
  <dcterms:created xsi:type="dcterms:W3CDTF">2015-08-14T17:19:20Z</dcterms:created>
  <dcterms:modified xsi:type="dcterms:W3CDTF">2019-01-03T03:36:47Z</dcterms:modified>
</cp:coreProperties>
</file>