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8" r:id="rId3"/>
    <p:sldId id="259" r:id="rId4"/>
    <p:sldId id="261" r:id="rId5"/>
    <p:sldId id="260" r:id="rId6"/>
    <p:sldId id="262" r:id="rId7"/>
    <p:sldId id="264" r:id="rId8"/>
    <p:sldId id="269" r:id="rId9"/>
    <p:sldId id="271" r:id="rId10"/>
    <p:sldId id="270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/>
    <p:restoredTop sz="94410"/>
  </p:normalViewPr>
  <p:slideViewPr>
    <p:cSldViewPr>
      <p:cViewPr varScale="1">
        <p:scale>
          <a:sx n="77" d="100"/>
          <a:sy n="77" d="100"/>
        </p:scale>
        <p:origin x="1768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C5B8-1468-44EF-A1F0-256C231EAB2A}" type="datetimeFigureOut">
              <a:rPr lang="en-US" smtClean="0"/>
              <a:t>10/5/18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611A-609C-4907-8607-6C0CB8FF51AE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C5B8-1468-44EF-A1F0-256C231EAB2A}" type="datetimeFigureOut">
              <a:rPr lang="en-US" smtClean="0"/>
              <a:t>10/5/18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611A-609C-4907-8607-6C0CB8FF51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C5B8-1468-44EF-A1F0-256C231EAB2A}" type="datetimeFigureOut">
              <a:rPr lang="en-US" smtClean="0"/>
              <a:t>10/5/18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611A-609C-4907-8607-6C0CB8FF51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C5B8-1468-44EF-A1F0-256C231EAB2A}" type="datetimeFigureOut">
              <a:rPr lang="en-US" smtClean="0"/>
              <a:t>10/5/18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611A-609C-4907-8607-6C0CB8FF51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C5B8-1468-44EF-A1F0-256C231EAB2A}" type="datetimeFigureOut">
              <a:rPr lang="en-US" smtClean="0"/>
              <a:t>10/5/18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611A-609C-4907-8607-6C0CB8FF51A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C5B8-1468-44EF-A1F0-256C231EAB2A}" type="datetimeFigureOut">
              <a:rPr lang="en-US" smtClean="0"/>
              <a:t>10/5/18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611A-609C-4907-8607-6C0CB8FF51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C5B8-1468-44EF-A1F0-256C231EAB2A}" type="datetimeFigureOut">
              <a:rPr lang="en-US" smtClean="0"/>
              <a:t>10/5/18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611A-609C-4907-8607-6C0CB8FF51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C5B8-1468-44EF-A1F0-256C231EAB2A}" type="datetimeFigureOut">
              <a:rPr lang="en-US" smtClean="0"/>
              <a:t>10/5/18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611A-609C-4907-8607-6C0CB8FF51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C5B8-1468-44EF-A1F0-256C231EAB2A}" type="datetimeFigureOut">
              <a:rPr lang="en-US" smtClean="0"/>
              <a:t>10/5/18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611A-609C-4907-8607-6C0CB8FF51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C5B8-1468-44EF-A1F0-256C231EAB2A}" type="datetimeFigureOut">
              <a:rPr lang="en-US" smtClean="0"/>
              <a:t>10/5/18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611A-609C-4907-8607-6C0CB8FF51AE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C5B8-1468-44EF-A1F0-256C231EAB2A}" type="datetimeFigureOut">
              <a:rPr lang="en-US" smtClean="0"/>
              <a:t>10/5/18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611A-609C-4907-8607-6C0CB8FF51AE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D91C5B8-1468-44EF-A1F0-256C231EAB2A}" type="datetimeFigureOut">
              <a:rPr lang="en-US" smtClean="0"/>
              <a:t>10/5/18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718611A-609C-4907-8607-6C0CB8FF51AE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Exploration of Life and Scientific Investigation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Lab 1</a:t>
            </a:r>
          </a:p>
        </p:txBody>
      </p:sp>
    </p:spTree>
    <p:extLst>
      <p:ext uri="{BB962C8B-B14F-4D97-AF65-F5344CB8AC3E}">
        <p14:creationId xmlns:p14="http://schemas.microsoft.com/office/powerpoint/2010/main" val="3890245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Limitations of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Science cannot address supernatural phenomena</a:t>
            </a:r>
          </a:p>
          <a:p>
            <a:pPr lvl="1"/>
            <a:r>
              <a:rPr lang="en-US" altLang="en-US" dirty="0"/>
              <a:t>Because hypotheses must be </a:t>
            </a:r>
            <a:r>
              <a:rPr lang="en-US" altLang="en-US" u="sng" dirty="0"/>
              <a:t>testable</a:t>
            </a:r>
            <a:r>
              <a:rPr lang="en-US" altLang="en-US" dirty="0"/>
              <a:t> and </a:t>
            </a:r>
            <a:r>
              <a:rPr lang="en-US" altLang="en-US" u="sng" dirty="0"/>
              <a:t>falsifiable</a:t>
            </a:r>
            <a:r>
              <a:rPr lang="en-US" altLang="en-US" dirty="0"/>
              <a:t> and experimental results must be </a:t>
            </a:r>
            <a:r>
              <a:rPr lang="en-US" altLang="en-US" u="sng" dirty="0"/>
              <a:t>repeatable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586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Lab: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Writing a scientific question</a:t>
            </a:r>
          </a:p>
          <a:p>
            <a:r>
              <a:rPr lang="en-US" dirty="0"/>
              <a:t>Writing a research hypothesis</a:t>
            </a:r>
          </a:p>
          <a:p>
            <a:pPr lvl="1"/>
            <a:r>
              <a:rPr lang="en-US" dirty="0"/>
              <a:t>Must be </a:t>
            </a:r>
            <a:r>
              <a:rPr lang="en-US" i="1" dirty="0"/>
              <a:t>testable </a:t>
            </a:r>
            <a:r>
              <a:rPr lang="en-US" dirty="0"/>
              <a:t>and </a:t>
            </a:r>
            <a:r>
              <a:rPr lang="en-US" i="1" dirty="0"/>
              <a:t>falsifiable</a:t>
            </a:r>
            <a:endParaRPr lang="en-US" dirty="0"/>
          </a:p>
          <a:p>
            <a:r>
              <a:rPr lang="en-US" dirty="0"/>
              <a:t>Identifying variables</a:t>
            </a:r>
          </a:p>
          <a:p>
            <a:pPr lvl="1"/>
            <a:r>
              <a:rPr lang="en-US" dirty="0"/>
              <a:t>Independent, Dependent, etc.</a:t>
            </a:r>
          </a:p>
          <a:p>
            <a:r>
              <a:rPr lang="en-US" dirty="0"/>
              <a:t>Summarize Data (including graphing)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5181600" y="4114800"/>
            <a:ext cx="3426460" cy="20554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51830" y="6182652"/>
            <a:ext cx="2286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Box and Whisker Plot</a:t>
            </a:r>
          </a:p>
        </p:txBody>
      </p:sp>
    </p:spTree>
    <p:extLst>
      <p:ext uri="{BB962C8B-B14F-4D97-AF65-F5344CB8AC3E}">
        <p14:creationId xmlns:p14="http://schemas.microsoft.com/office/powerpoint/2010/main" val="2909636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Study of Life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altLang="en-US" dirty="0"/>
              <a:t>Biologist explore life from the microscope scale of molecules and cells to the global scale of the entire living planet</a:t>
            </a:r>
          </a:p>
          <a:p>
            <a:endParaRPr lang="en-US" dirty="0"/>
          </a:p>
        </p:txBody>
      </p:sp>
      <p:pic>
        <p:nvPicPr>
          <p:cNvPr id="1026" name="Picture 2" descr="Image result for global biom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230130"/>
            <a:ext cx="4495800" cy="2301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biochemistr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200400"/>
            <a:ext cx="33528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7828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Biological Complexity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As a result, there are varying levels of complexity in the study of biology</a:t>
            </a:r>
          </a:p>
          <a:p>
            <a:endParaRPr lang="en-US" altLang="en-US" dirty="0"/>
          </a:p>
          <a:p>
            <a:endParaRPr lang="en-US" dirty="0"/>
          </a:p>
        </p:txBody>
      </p:sp>
      <p:pic>
        <p:nvPicPr>
          <p:cNvPr id="2050" name="Picture 2" descr="https://www.researchgate.net/profile/Joseph_Tarnecki/publication/298425176/figure/fig2/AS:370366653452292@1465313699214/Food-web-diagram-illustrating-predator-prey-connectivity-in-the-Gulf-of-Mexico-Each-box.pp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514600"/>
            <a:ext cx="6781800" cy="3678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7728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The Power and Limitations of Reductionism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Reductionism</a:t>
            </a:r>
          </a:p>
          <a:p>
            <a:pPr lvl="1"/>
            <a:r>
              <a:rPr lang="en-US" altLang="en-US" dirty="0"/>
              <a:t>Involves reducing complex systems to simpler components that are more manageable to study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27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Scientific Investigation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At the heart of science is inquiry</a:t>
            </a:r>
          </a:p>
          <a:p>
            <a:pPr lvl="1"/>
            <a:r>
              <a:rPr lang="en-US" altLang="en-US" dirty="0"/>
              <a:t>A search for information and explanation, often focusing on specific questions</a:t>
            </a:r>
          </a:p>
          <a:p>
            <a:r>
              <a:rPr lang="en-US" altLang="en-US" dirty="0"/>
              <a:t>Biology blends two main processes of scientific inquiry</a:t>
            </a:r>
          </a:p>
          <a:p>
            <a:pPr lvl="1"/>
            <a:r>
              <a:rPr lang="en-US" altLang="en-US" dirty="0"/>
              <a:t>Discovery science</a:t>
            </a:r>
          </a:p>
          <a:p>
            <a:pPr lvl="1"/>
            <a:r>
              <a:rPr lang="en-US" altLang="en-US" dirty="0"/>
              <a:t>Hypothesis-based science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445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FFFFFF"/>
                </a:solidFill>
              </a:rPr>
              <a:t>Discovery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Discovery science</a:t>
            </a:r>
          </a:p>
          <a:p>
            <a:pPr lvl="1"/>
            <a:r>
              <a:rPr lang="en-US" alt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Describes natural structures and processes as accurately as possible through careful observation and analysis of data</a:t>
            </a:r>
          </a:p>
          <a:p>
            <a:endParaRPr lang="en-US" dirty="0"/>
          </a:p>
        </p:txBody>
      </p:sp>
      <p:pic>
        <p:nvPicPr>
          <p:cNvPr id="3074" name="Picture 2" descr="https://co.monmouth.nj.us/AgencyImages/131/roving_naturali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038600"/>
            <a:ext cx="3810000" cy="25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www.engineeringfordiscovery.org/wp-content/uploads/2016/09/EX1605L3_IMG_20160624T015955Z_CPHD_ROV_HYX_SEIRIOS_AUD_289-D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819400"/>
            <a:ext cx="4419600" cy="29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2482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Hypothesis-Based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 science, inquiry that asks </a:t>
            </a:r>
            <a:r>
              <a:rPr lang="en-US" altLang="en-US" u="sng" dirty="0"/>
              <a:t>specific questions</a:t>
            </a:r>
            <a:r>
              <a:rPr lang="en-US" altLang="en-US" dirty="0"/>
              <a:t> usually involves the proposing and testing of hypothetical explanations, or hypotheses</a:t>
            </a:r>
          </a:p>
          <a:p>
            <a:r>
              <a:rPr lang="en-US" altLang="en-US" dirty="0"/>
              <a:t>In science, a hypothesis:</a:t>
            </a:r>
          </a:p>
          <a:p>
            <a:pPr lvl="1"/>
            <a:r>
              <a:rPr lang="en-US" altLang="en-US" dirty="0"/>
              <a:t>Is a possible answer to a well-framed question; an explanation on trial</a:t>
            </a:r>
          </a:p>
          <a:p>
            <a:pPr lvl="1"/>
            <a:r>
              <a:rPr lang="en-US" altLang="en-US" u="sng" dirty="0"/>
              <a:t>Makes predictions that can be tested</a:t>
            </a:r>
          </a:p>
          <a:p>
            <a:pPr lvl="1"/>
            <a:r>
              <a:rPr lang="en-US" altLang="en-US" dirty="0"/>
              <a:t>It must be falsifiable</a:t>
            </a:r>
          </a:p>
          <a:p>
            <a:pPr marL="365760" lvl="1" indent="0"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914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/>
              <a:t>Designing Controlled 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Experiments are designed to test a hypothesis</a:t>
            </a:r>
          </a:p>
          <a:p>
            <a:pPr lvl="1"/>
            <a:r>
              <a:rPr lang="en-US" altLang="en-US" dirty="0"/>
              <a:t>The effect of one variable by testing control groups and experimental groups in a way that cancels the effects of unwanted variables</a:t>
            </a:r>
          </a:p>
          <a:p>
            <a:r>
              <a:rPr lang="en-US" dirty="0"/>
              <a:t>Dependent variable</a:t>
            </a:r>
          </a:p>
          <a:p>
            <a:pPr lvl="1"/>
            <a:r>
              <a:rPr lang="en-US" dirty="0"/>
              <a:t>The variable that will be measured or observed</a:t>
            </a:r>
          </a:p>
          <a:p>
            <a:r>
              <a:rPr lang="en-US" dirty="0"/>
              <a:t>Independent variable</a:t>
            </a:r>
          </a:p>
          <a:p>
            <a:pPr lvl="1"/>
            <a:r>
              <a:rPr lang="en-US" dirty="0"/>
              <a:t>The variable chosen to change or manipulate</a:t>
            </a:r>
          </a:p>
          <a:p>
            <a:r>
              <a:rPr lang="en-US" dirty="0"/>
              <a:t>Controlled Variables</a:t>
            </a:r>
          </a:p>
          <a:p>
            <a:pPr lvl="1"/>
            <a:r>
              <a:rPr lang="en-US" dirty="0"/>
              <a:t>Variables that must be kept constant throughout the experiment</a:t>
            </a:r>
          </a:p>
          <a:p>
            <a:pPr marL="365760" lvl="1" indent="0">
              <a:buNone/>
            </a:pP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500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Theories in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 scientific theory</a:t>
            </a:r>
          </a:p>
          <a:p>
            <a:pPr lvl="1"/>
            <a:r>
              <a:rPr lang="en-US" altLang="en-US" dirty="0"/>
              <a:t>Is broad in scope (e.g. The Theory of Gravity, Germ Theory, etc.)</a:t>
            </a:r>
          </a:p>
          <a:p>
            <a:pPr lvl="1"/>
            <a:r>
              <a:rPr lang="en-US" altLang="en-US" u="sng" dirty="0"/>
              <a:t>Generates new hypotheses</a:t>
            </a:r>
          </a:p>
          <a:p>
            <a:pPr lvl="1"/>
            <a:r>
              <a:rPr lang="en-US" altLang="en-US" dirty="0"/>
              <a:t>Is supported by a large body of evidence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386872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304</TotalTime>
  <Words>326</Words>
  <Application>Microsoft Macintosh PowerPoint</Application>
  <PresentationFormat>On-screen Show (4:3)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Tw Cen MT</vt:lpstr>
      <vt:lpstr>Thatch</vt:lpstr>
      <vt:lpstr>Exploration of Life and Scientific Investigation</vt:lpstr>
      <vt:lpstr>The Study of Life</vt:lpstr>
      <vt:lpstr>Biological Complexity</vt:lpstr>
      <vt:lpstr>The Power and Limitations of Reductionism</vt:lpstr>
      <vt:lpstr>Scientific Investigation</vt:lpstr>
      <vt:lpstr>Discovery Science</vt:lpstr>
      <vt:lpstr>Hypothesis-Based Science</vt:lpstr>
      <vt:lpstr>Designing Controlled Experiments</vt:lpstr>
      <vt:lpstr>Theories in Science</vt:lpstr>
      <vt:lpstr>Limitations of Science</vt:lpstr>
      <vt:lpstr>Today’s Lab: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Exploration of Life and Scientific Investigation</dc:title>
  <dc:creator>T. Heathman</dc:creator>
  <cp:lastModifiedBy>Orissa Moulton</cp:lastModifiedBy>
  <cp:revision>14</cp:revision>
  <dcterms:created xsi:type="dcterms:W3CDTF">2018-08-17T17:02:00Z</dcterms:created>
  <dcterms:modified xsi:type="dcterms:W3CDTF">2018-10-05T14:46:42Z</dcterms:modified>
</cp:coreProperties>
</file>