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EC3F4-25E3-4704-B95F-CA427289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23" y="3063919"/>
            <a:ext cx="6866270" cy="1532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D308CD-EA36-46C8-8B51-8083E2A3E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88" y="263336"/>
            <a:ext cx="4258741" cy="63313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4483D3-D0EC-4236-8D44-FC24EC30DA82}"/>
              </a:ext>
            </a:extLst>
          </p:cNvPr>
          <p:cNvSpPr txBox="1"/>
          <p:nvPr/>
        </p:nvSpPr>
        <p:spPr>
          <a:xfrm>
            <a:off x="5180931" y="4644430"/>
            <a:ext cx="6725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Acknowledgments: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Melissa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Csikari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Kristine Grayson 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Rebecca Orr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Sat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Amagai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228937-ABB1-4B91-96E6-CCB63AA79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355" y="423756"/>
            <a:ext cx="4273708" cy="29290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571681-5B55-49FA-B38A-4CCF8037C17B}"/>
              </a:ext>
            </a:extLst>
          </p:cNvPr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5" name="Picture 2" descr="https://lh3.googleusercontent.com/Z2Bxxv4voEkZqHRVPxb2YH4cvTSwTMtmeSTjiZTc0qX2pc1f7YNat1dP-mz1jMv5stZ4pH65J5AUKk0Pr-D1z5kId1z0ohbF9vqZ24aUhK6TJgR_p7v9Hgc3nHXlzWRNZWRuRTmZ">
            <a:extLst>
              <a:ext uri="{FF2B5EF4-FFF2-40B4-BE49-F238E27FC236}">
                <a16:creationId xmlns:a16="http://schemas.microsoft.com/office/drawing/2014/main" id="{F7CA0485-9B09-4311-BD49-D65F524A2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45" y="1984300"/>
            <a:ext cx="4397684" cy="43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8CEF3F7-99B8-409C-9573-7C616BA5E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94738"/>
              </p:ext>
            </p:extLst>
          </p:nvPr>
        </p:nvGraphicFramePr>
        <p:xfrm>
          <a:off x="5616997" y="1913405"/>
          <a:ext cx="6141414" cy="429939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4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SCENARIO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GENE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 EXPRESSION</a:t>
                      </a:r>
                    </a:p>
                    <a:p>
                      <a:pPr algn="ctr"/>
                      <a:r>
                        <a:rPr lang="en-US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(ON/OFF)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PHENOTYPE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Repressor bound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Ligand bound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Different Cell Type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Mutant DNA Response Element</a:t>
                      </a:r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513C892-6085-4C9B-ADC4-C547D5F4EDF3}"/>
              </a:ext>
            </a:extLst>
          </p:cNvPr>
          <p:cNvSpPr txBox="1"/>
          <p:nvPr/>
        </p:nvSpPr>
        <p:spPr>
          <a:xfrm>
            <a:off x="116300" y="1161119"/>
            <a:ext cx="119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Student Coloring Activity</a:t>
            </a: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631B092E-8FBD-4BED-A4C2-334655410FD3}"/>
              </a:ext>
            </a:extLst>
          </p:cNvPr>
          <p:cNvSpPr txBox="1">
            <a:spLocks/>
          </p:cNvSpPr>
          <p:nvPr/>
        </p:nvSpPr>
        <p:spPr>
          <a:xfrm>
            <a:off x="1" y="304578"/>
            <a:ext cx="12192000" cy="48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Cell/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Molec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/>
              <a:t>Regulation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49267050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7560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Ecology: </a:t>
            </a:r>
            <a:r>
              <a:rPr lang="en-US" dirty="0"/>
              <a:t>Exploring Trophic Cascades with Rice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B6FEC25-2145-4CA1-BEF9-FA600710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08042" cy="4351338"/>
          </a:xfrm>
        </p:spPr>
        <p:txBody>
          <a:bodyPr/>
          <a:lstStyle/>
          <a:p>
            <a:r>
              <a:rPr lang="en-US" dirty="0"/>
              <a:t>Ecosystem and community level</a:t>
            </a:r>
          </a:p>
          <a:p>
            <a:r>
              <a:rPr lang="en-US" dirty="0"/>
              <a:t>“Exploring Trophic Cascades” click &amp; learn on HHMI </a:t>
            </a:r>
            <a:r>
              <a:rPr lang="en-US" dirty="0" err="1"/>
              <a:t>BioInteractive</a:t>
            </a:r>
            <a:endParaRPr lang="en-US" dirty="0"/>
          </a:p>
          <a:p>
            <a:r>
              <a:rPr lang="en-US" dirty="0"/>
              <a:t>Tie into food chains or agriculture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53294-EB68-41A3-92F3-38AC58305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76" y="1766466"/>
            <a:ext cx="7448914" cy="4385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E8370-0BE0-49BF-82C9-71FB557D9A0F}"/>
              </a:ext>
            </a:extLst>
          </p:cNvPr>
          <p:cNvSpPr txBox="1"/>
          <p:nvPr/>
        </p:nvSpPr>
        <p:spPr>
          <a:xfrm>
            <a:off x="5513694" y="1357360"/>
            <a:ext cx="69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Brian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Shmaefsky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Emily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Nodine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Fernando Nieto, Kiersten Newtoff </a:t>
            </a:r>
          </a:p>
        </p:txBody>
      </p:sp>
    </p:spTree>
    <p:extLst>
      <p:ext uri="{BB962C8B-B14F-4D97-AF65-F5344CB8AC3E}">
        <p14:creationId xmlns:p14="http://schemas.microsoft.com/office/powerpoint/2010/main" val="278352155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1640" y="1893854"/>
            <a:ext cx="4503762" cy="2356007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Pesticide resistance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Predator decline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GMOs &amp; cultivars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Impact of fertilizer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1417FB-DCE4-4E3D-88EC-251627DD6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673" y="1692287"/>
            <a:ext cx="2490714" cy="3579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A1C32D-C5A3-4E46-918A-B6114DAC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96" y="4137233"/>
            <a:ext cx="3355106" cy="223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8DBFC1D0-2B7D-404F-A88B-8F43C404E81A}"/>
              </a:ext>
            </a:extLst>
          </p:cNvPr>
          <p:cNvSpPr/>
          <p:nvPr/>
        </p:nvSpPr>
        <p:spPr>
          <a:xfrm rot="1801016">
            <a:off x="2980895" y="4740912"/>
            <a:ext cx="996180" cy="585597"/>
          </a:xfrm>
          <a:prstGeom prst="notched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0A40F-8BCB-4FB0-BFDA-19DC86774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601" y="1692287"/>
            <a:ext cx="3600698" cy="2885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42C5303C-EF35-4A7F-BE2F-825BF1AC2368}"/>
              </a:ext>
            </a:extLst>
          </p:cNvPr>
          <p:cNvSpPr/>
          <p:nvPr/>
        </p:nvSpPr>
        <p:spPr>
          <a:xfrm rot="20166574">
            <a:off x="7428500" y="4751718"/>
            <a:ext cx="996180" cy="585597"/>
          </a:xfrm>
          <a:prstGeom prst="notched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66CDEFE2-E691-4123-9AD9-A3D85DA5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7560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Ecology: </a:t>
            </a:r>
            <a:r>
              <a:rPr lang="en-US" dirty="0"/>
              <a:t>Exploring Trophic Cascades with Rice</a:t>
            </a:r>
          </a:p>
        </p:txBody>
      </p:sp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C878E-29DF-4F06-A91A-1C30653D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98" y="4454571"/>
            <a:ext cx="5653826" cy="1654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A63D09-2A47-4044-B982-F256DF4D4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98" y="2048054"/>
            <a:ext cx="5653826" cy="2156281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888968C-B2D8-451D-86E6-5ECCD16932A0}"/>
              </a:ext>
            </a:extLst>
          </p:cNvPr>
          <p:cNvSpPr txBox="1">
            <a:spLocks/>
          </p:cNvSpPr>
          <p:nvPr/>
        </p:nvSpPr>
        <p:spPr>
          <a:xfrm>
            <a:off x="7200274" y="2465926"/>
            <a:ext cx="4416188" cy="2230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could integrated pest management practices be used to solve the issues associated with </a:t>
            </a:r>
            <a:br>
              <a:rPr lang="en-US" dirty="0"/>
            </a:br>
            <a:r>
              <a:rPr lang="en-US" dirty="0"/>
              <a:t>rice agriculture?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2098" y="1712863"/>
            <a:ext cx="5653826" cy="4683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Jigsaw activity</a:t>
            </a: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6CE4EC99-09E3-49F7-B433-881B40C5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7560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Ecology: </a:t>
            </a:r>
            <a:r>
              <a:rPr lang="en-US" dirty="0"/>
              <a:t>Exploring Trophic Cascades with Rice</a:t>
            </a:r>
          </a:p>
        </p:txBody>
      </p:sp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587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Physiology: </a:t>
            </a:r>
            <a:r>
              <a:rPr lang="en-US" dirty="0"/>
              <a:t>Regulation of Sex Determination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35C304-E43D-4F35-9811-6DC216BAAA2D}"/>
              </a:ext>
            </a:extLst>
          </p:cNvPr>
          <p:cNvSpPr/>
          <p:nvPr/>
        </p:nvSpPr>
        <p:spPr>
          <a:xfrm>
            <a:off x="9840416" y="1721319"/>
            <a:ext cx="214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Laura </a:t>
            </a:r>
            <a:r>
              <a:rPr lang="en-US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Pickell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Deborah Taylor,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Christie Landry,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Jessica Allen</a:t>
            </a:r>
            <a:endParaRPr lang="en-US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https://lh5.googleusercontent.com/e5XSFvxe4oDSQell_Dm-JAArpnPG7b1qbdS3v-wMD1CC_SN1ZKpjqOajP6X_7iiPgB7ZEqyIaY1ryEa3Wf_NztGaPJjOFqViaXCelZ5MBtN4fYdYSG-809XL84NoQPYi8yCs5aQwNyU">
            <a:extLst>
              <a:ext uri="{FF2B5EF4-FFF2-40B4-BE49-F238E27FC236}">
                <a16:creationId xmlns:a16="http://schemas.microsoft.com/office/drawing/2014/main" id="{B56261E0-BEF3-4397-84BA-B41549F6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249" y="1766466"/>
            <a:ext cx="7547167" cy="46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lh4.googleusercontent.com/BIN93ghcjPe0xUQvxRZtWpg8okzq2YQztofZh4VTnKcHFtyBRufxw3af47oR-aypTWrbKh5s2wt5qxb9x9BPbzGVq_dYGOomljn6xx7N1Mz1v6jW_wR7qVb480T_39jrA7mNBeJWYaw">
            <a:extLst>
              <a:ext uri="{FF2B5EF4-FFF2-40B4-BE49-F238E27FC236}">
                <a16:creationId xmlns:a16="http://schemas.microsoft.com/office/drawing/2014/main" id="{A9DD0C60-BA29-48A9-93BC-C964A6D3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78" y="801345"/>
            <a:ext cx="5486400" cy="584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4.googleusercontent.com/f_mvJZ_ztOVRzAtyrQzsk37J1L3rURKn5aN3dAFCIKgrPCUIYzMmnL2qTzCK5AL-WZP1tNWRG_Ot7q_jnnMTGZ0BDkMQIb06lrc_FZymc7odniIFsenCYSM-LoyEpZL5YeCZMwCbSuY">
            <a:extLst>
              <a:ext uri="{FF2B5EF4-FFF2-40B4-BE49-F238E27FC236}">
                <a16:creationId xmlns:a16="http://schemas.microsoft.com/office/drawing/2014/main" id="{A5CAFC2F-6017-48AE-B095-A9FAB37C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135" y="801345"/>
            <a:ext cx="4276865" cy="2851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ERxyCrjrJBCSYZGsJ_JmJzQOyoBoGhXljSrJjCwkDepo7XMkqRtz4-Lz9dklByCCQTFEN-G1knBK4HSloJpheJkT_mqT6knUxcQCDiPos1i9AXagm2qCKa_EUx0Mp4w8Sh6gDzsnIy8">
            <a:extLst>
              <a:ext uri="{FF2B5EF4-FFF2-40B4-BE49-F238E27FC236}">
                <a16:creationId xmlns:a16="http://schemas.microsoft.com/office/drawing/2014/main" id="{C52E79A0-8770-4F57-B528-B23042AE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943" y="3798356"/>
            <a:ext cx="6600755" cy="2347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B8DFBA-D0A2-4ABD-82E3-4EB05973B7C2}"/>
              </a:ext>
            </a:extLst>
          </p:cNvPr>
          <p:cNvSpPr/>
          <p:nvPr/>
        </p:nvSpPr>
        <p:spPr>
          <a:xfrm>
            <a:off x="6391135" y="6144585"/>
            <a:ext cx="5603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“Sex Verification of Athletes.”  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BioInteractive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in Development.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B5082D1-170F-4188-9FB3-D1EF070F8AAD}"/>
              </a:ext>
            </a:extLst>
          </p:cNvPr>
          <p:cNvSpPr txBox="1">
            <a:spLocks/>
          </p:cNvSpPr>
          <p:nvPr/>
        </p:nvSpPr>
        <p:spPr>
          <a:xfrm>
            <a:off x="1" y="206966"/>
            <a:ext cx="12192000" cy="48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solidFill>
                  <a:srgbClr val="C00000"/>
                </a:solidFill>
              </a:rPr>
              <a:t>Physiology: </a:t>
            </a:r>
            <a:r>
              <a:rPr lang="en-US" sz="3700" dirty="0"/>
              <a:t>Regulation of Sex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8489" y="1163817"/>
            <a:ext cx="6987654" cy="753247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Testosterone Levels in 46, XY Females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4AD5B-C110-4C15-AD62-D5356C50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0390"/>
            <a:ext cx="7492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Niamh Phelan et al.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Eur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J Endocrinol.  2015; 172:6, 745-751. 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Sönksen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et al. Clinical Diabetes and Endocrinology.  2018; 4:3.</a:t>
            </a: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ttps://lh6.googleusercontent.com/5f_-G5BkJ8TZcm6d--UMpM7x0RYKTT3z5w410lsNWv6diocB5JK4NuUmJIOTbDtIlZ0dmOFQYciza269xbD8AeCWDuX6MG9HthjoXwQp05cfPxJfpoi77eGlcDvP8Vt2eO2NxzdxPyo">
            <a:extLst>
              <a:ext uri="{FF2B5EF4-FFF2-40B4-BE49-F238E27FC236}">
                <a16:creationId xmlns:a16="http://schemas.microsoft.com/office/drawing/2014/main" id="{56EE3FF5-A170-44E4-BD0A-79E6EBE1F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1172" y="841482"/>
            <a:ext cx="4146439" cy="5620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3.googleusercontent.com/wlt2YwijrfJeJHXtR1p_APBxfYTPUbXHPTqPiKTIIonie3GX3lpQNVuEkTBRgHE2Ka6eSOeDlcRrGLdF1aq6d5MrD33_yuUw-onVXdkocBdSEOs_AZ6X5uiXmqTg-_uheMMgF27Sfzg">
            <a:extLst>
              <a:ext uri="{FF2B5EF4-FFF2-40B4-BE49-F238E27FC236}">
                <a16:creationId xmlns:a16="http://schemas.microsoft.com/office/drawing/2014/main" id="{8D9E55AE-0CDA-4C87-94BC-459982B9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15" y="1824354"/>
            <a:ext cx="5550432" cy="42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D518DAF0-8550-4834-AEEC-02EA83192125}"/>
              </a:ext>
            </a:extLst>
          </p:cNvPr>
          <p:cNvSpPr txBox="1">
            <a:spLocks/>
          </p:cNvSpPr>
          <p:nvPr/>
        </p:nvSpPr>
        <p:spPr>
          <a:xfrm>
            <a:off x="1" y="206966"/>
            <a:ext cx="12192000" cy="48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solidFill>
                  <a:srgbClr val="C00000"/>
                </a:solidFill>
              </a:rPr>
              <a:t>Physiology: </a:t>
            </a:r>
            <a:r>
              <a:rPr lang="en-US" sz="3700" dirty="0"/>
              <a:t>Regulation of Sex Determination</a:t>
            </a:r>
          </a:p>
        </p:txBody>
      </p:sp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ACA924-90D9-440E-A949-26447356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80" y="1078986"/>
            <a:ext cx="8778099" cy="5190052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4FBA3CC2-B4F7-42F3-ABA5-96C849C68FF3}"/>
              </a:ext>
            </a:extLst>
          </p:cNvPr>
          <p:cNvSpPr txBox="1">
            <a:spLocks/>
          </p:cNvSpPr>
          <p:nvPr/>
        </p:nvSpPr>
        <p:spPr>
          <a:xfrm>
            <a:off x="1" y="304578"/>
            <a:ext cx="12192000" cy="48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Cell/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Molec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/>
              <a:t>Regulation of Gene Expression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2CF67-02CB-4497-A2AB-77D02CEF142A}"/>
              </a:ext>
            </a:extLst>
          </p:cNvPr>
          <p:cNvSpPr txBox="1"/>
          <p:nvPr/>
        </p:nvSpPr>
        <p:spPr>
          <a:xfrm>
            <a:off x="9717877" y="3698891"/>
            <a:ext cx="247412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Gary Laverty, 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Thomas J. Peters, 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</a:b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Saumya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Ramanathan,</a:t>
            </a:r>
            <a:b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Juan S. Ramírez Lugo, Denise Signorelli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170D67-2C4D-4248-A697-5744B3833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069" y="1693189"/>
            <a:ext cx="5053263" cy="1268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D80676-95E7-417A-B931-D5FFC25DC10A}"/>
              </a:ext>
            </a:extLst>
          </p:cNvPr>
          <p:cNvSpPr txBox="1"/>
          <p:nvPr/>
        </p:nvSpPr>
        <p:spPr>
          <a:xfrm>
            <a:off x="3949068" y="1850319"/>
            <a:ext cx="5053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OBESITY: A WICKED PROBLEM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7C7C2B-910C-4A6F-A06E-AF92D3FE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212" y="1743260"/>
            <a:ext cx="2122931" cy="2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1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4" name="Picture 6" descr="https://lh3.googleusercontent.com/AMIv6Ump9k51FLOqFEOhvhtOu1ICMKHKG_gTDxMeRqLpeyxom95426FcYb8l6KHHQO_7DZIoPhsh0a3ylZVBSMIxVImXq9n3HAYixbhgsKL-FbtTQkw15pDFnMeLEOxKyT9sKmY8">
            <a:extLst>
              <a:ext uri="{FF2B5EF4-FFF2-40B4-BE49-F238E27FC236}">
                <a16:creationId xmlns:a16="http://schemas.microsoft.com/office/drawing/2014/main" id="{FD170DFB-DCA4-47B4-8856-3C0BEA71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16" y="1593906"/>
            <a:ext cx="6172288" cy="43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AA45C-4932-41F6-88E9-3D4F9F8D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79" y="1676972"/>
            <a:ext cx="5070403" cy="3990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73842A-3AC0-4E3D-B2FA-E8E59D339D16}"/>
              </a:ext>
            </a:extLst>
          </p:cNvPr>
          <p:cNvSpPr txBox="1"/>
          <p:nvPr/>
        </p:nvSpPr>
        <p:spPr>
          <a:xfrm>
            <a:off x="8740261" y="6206177"/>
            <a:ext cx="3208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Auwerx</a:t>
            </a:r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et al., 2003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F4ACB-9EF4-4E03-8F16-85A90755E1FF}"/>
              </a:ext>
            </a:extLst>
          </p:cNvPr>
          <p:cNvSpPr txBox="1"/>
          <p:nvPr/>
        </p:nvSpPr>
        <p:spPr>
          <a:xfrm>
            <a:off x="174716" y="6319843"/>
            <a:ext cx="3208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Leonardini</a:t>
            </a:r>
            <a:r>
              <a:rPr lang="en-US" sz="1100" i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et al., 2009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DD532B-DD54-4816-8DEA-444197D74488}"/>
              </a:ext>
            </a:extLst>
          </p:cNvPr>
          <p:cNvCxnSpPr>
            <a:cxnSpLocks/>
          </p:cNvCxnSpPr>
          <p:nvPr/>
        </p:nvCxnSpPr>
        <p:spPr>
          <a:xfrm flipV="1">
            <a:off x="334851" y="3284113"/>
            <a:ext cx="306594" cy="8371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CE7C41-7B41-455B-B297-89E588D5465D}"/>
              </a:ext>
            </a:extLst>
          </p:cNvPr>
          <p:cNvCxnSpPr>
            <a:cxnSpLocks/>
          </p:cNvCxnSpPr>
          <p:nvPr/>
        </p:nvCxnSpPr>
        <p:spPr>
          <a:xfrm>
            <a:off x="289483" y="4121239"/>
            <a:ext cx="1848410" cy="9916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7">
            <a:extLst>
              <a:ext uri="{FF2B5EF4-FFF2-40B4-BE49-F238E27FC236}">
                <a16:creationId xmlns:a16="http://schemas.microsoft.com/office/drawing/2014/main" id="{79ED2332-4FBD-49F3-ABC2-92A3A5C02D24}"/>
              </a:ext>
            </a:extLst>
          </p:cNvPr>
          <p:cNvSpPr txBox="1">
            <a:spLocks/>
          </p:cNvSpPr>
          <p:nvPr/>
        </p:nvSpPr>
        <p:spPr>
          <a:xfrm>
            <a:off x="1" y="304578"/>
            <a:ext cx="12192000" cy="48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Cell/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Molec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/>
              <a:t>Regulation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Berlin Sans FB Demi</vt:lpstr>
      <vt:lpstr>Calibri</vt:lpstr>
      <vt:lpstr>Cambria</vt:lpstr>
      <vt:lpstr>Office Theme</vt:lpstr>
      <vt:lpstr>PowerPoint Presentation</vt:lpstr>
      <vt:lpstr>Ecology: Exploring Trophic Cascades with Rice</vt:lpstr>
      <vt:lpstr>Ecology: Exploring Trophic Cascades with Rice</vt:lpstr>
      <vt:lpstr>Ecology: Exploring Trophic Cascades with Rice</vt:lpstr>
      <vt:lpstr>Physiology: Regulation of Sex Determination</vt:lpstr>
      <vt:lpstr>PowerPoint Presentation</vt:lpstr>
      <vt:lpstr>Testosterone Levels in 46, XY Females</vt:lpstr>
      <vt:lpstr>PowerPoint Presentation</vt:lpstr>
      <vt:lpstr>PowerPoint Presentation</vt:lpstr>
      <vt:lpstr>PowerPoint Presentation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Kiersten Newtoff</cp:lastModifiedBy>
  <cp:revision>15</cp:revision>
  <dcterms:created xsi:type="dcterms:W3CDTF">2016-06-22T17:59:18Z</dcterms:created>
  <dcterms:modified xsi:type="dcterms:W3CDTF">2018-06-23T04:28:59Z</dcterms:modified>
</cp:coreProperties>
</file>