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CCFF33"/>
    <a:srgbClr val="66FF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617"/>
    <p:restoredTop sz="50000" autoAdjust="0"/>
  </p:normalViewPr>
  <p:slideViewPr>
    <p:cSldViewPr snapToGrid="0">
      <p:cViewPr>
        <p:scale>
          <a:sx n="25" d="100"/>
          <a:sy n="25" d="100"/>
        </p:scale>
        <p:origin x="2280" y="-25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03CC1-FA91-4F05-9418-9674BE04D16F}" type="datetimeFigureOut">
              <a:rPr lang="en-US" smtClean="0"/>
              <a:pPr/>
              <a:t>11/5/18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C27358-3B49-459C-AF4E-EBEE7ED5EFA6}" type="slidenum">
              <a:rPr lang="en-US" smtClean="0"/>
              <a:pPr/>
              <a:t>‹#›</a:t>
            </a:fld>
            <a:endParaRPr lang="en-US"/>
          </a:p>
        </p:txBody>
      </p:sp>
    </p:spTree>
    <p:extLst>
      <p:ext uri="{BB962C8B-B14F-4D97-AF65-F5344CB8AC3E}">
        <p14:creationId xmlns:p14="http://schemas.microsoft.com/office/powerpoint/2010/main" val="3741076326"/>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27358-3B49-459C-AF4E-EBEE7ED5EFA6}" type="slidenum">
              <a:rPr lang="en-US" smtClean="0"/>
              <a:pPr/>
              <a:t>1</a:t>
            </a:fld>
            <a:endParaRPr lang="en-US"/>
          </a:p>
        </p:txBody>
      </p:sp>
    </p:spTree>
    <p:extLst>
      <p:ext uri="{BB962C8B-B14F-4D97-AF65-F5344CB8AC3E}">
        <p14:creationId xmlns:p14="http://schemas.microsoft.com/office/powerpoint/2010/main" val="214034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B8B37D-8784-4C23-95C7-5AC8638C072A}" type="datetimeFigureOut">
              <a:rPr lang="en-US" smtClean="0"/>
              <a:pPr/>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186190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8B37D-8784-4C23-95C7-5AC8638C072A}" type="datetimeFigureOut">
              <a:rPr lang="en-US" smtClean="0"/>
              <a:pPr/>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315760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284480" y="5273040"/>
            <a:ext cx="39502080" cy="1123492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78240" y="5273040"/>
            <a:ext cx="117774720" cy="1123492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8B37D-8784-4C23-95C7-5AC8638C072A}" type="datetimeFigureOut">
              <a:rPr lang="en-US" smtClean="0"/>
              <a:pPr/>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171668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8B37D-8784-4C23-95C7-5AC8638C072A}" type="datetimeFigureOut">
              <a:rPr lang="en-US" smtClean="0"/>
              <a:pPr/>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3143718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8B37D-8784-4C23-95C7-5AC8638C072A}" type="datetimeFigureOut">
              <a:rPr lang="en-US" smtClean="0"/>
              <a:pPr/>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300295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778240" y="30723840"/>
            <a:ext cx="78638400" cy="86898480"/>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8148160" y="30723840"/>
            <a:ext cx="78638400" cy="86898480"/>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B8B37D-8784-4C23-95C7-5AC8638C072A}" type="datetimeFigureOut">
              <a:rPr lang="en-US" smtClean="0"/>
              <a:pPr/>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177740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5" y="7368542"/>
            <a:ext cx="19392902" cy="307085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2194565" y="10439400"/>
            <a:ext cx="19392902" cy="18966182"/>
          </a:xfrm>
        </p:spPr>
        <p:txBody>
          <a:bodyPr/>
          <a:lstStyle>
            <a:lvl1pPr>
              <a:defRPr sz="11520"/>
            </a:lvl1pPr>
            <a:lvl2pPr>
              <a:defRPr sz="9600"/>
            </a:lvl2pPr>
            <a:lvl3pPr>
              <a:defRPr sz="8640"/>
            </a:lvl3pPr>
            <a:lvl4pPr>
              <a:defRPr sz="7680"/>
            </a:lvl4pPr>
            <a:lvl5pPr>
              <a:defRPr sz="7680"/>
            </a:lvl5pPr>
            <a:lvl6pPr>
              <a:defRPr sz="7680"/>
            </a:lvl6pPr>
            <a:lvl7pPr>
              <a:defRPr sz="7680"/>
            </a:lvl7pPr>
            <a:lvl8pPr>
              <a:defRPr sz="7680"/>
            </a:lvl8pPr>
            <a:lvl9pPr>
              <a:defRPr sz="7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20"/>
            </a:lvl1pPr>
            <a:lvl2pPr>
              <a:defRPr sz="9600"/>
            </a:lvl2pPr>
            <a:lvl3pPr>
              <a:defRPr sz="8640"/>
            </a:lvl3pPr>
            <a:lvl4pPr>
              <a:defRPr sz="7680"/>
            </a:lvl4pPr>
            <a:lvl5pPr>
              <a:defRPr sz="7680"/>
            </a:lvl5pPr>
            <a:lvl6pPr>
              <a:defRPr sz="7680"/>
            </a:lvl6pPr>
            <a:lvl7pPr>
              <a:defRPr sz="7680"/>
            </a:lvl7pPr>
            <a:lvl8pPr>
              <a:defRPr sz="7680"/>
            </a:lvl8pPr>
            <a:lvl9pPr>
              <a:defRPr sz="7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B8B37D-8784-4C23-95C7-5AC8638C072A}" type="datetimeFigureOut">
              <a:rPr lang="en-US" smtClean="0"/>
              <a:pPr/>
              <a:t>11/5/18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388739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B8B37D-8784-4C23-95C7-5AC8638C072A}" type="datetimeFigureOut">
              <a:rPr lang="en-US" smtClean="0"/>
              <a:pPr/>
              <a:t>11/5/18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9589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8B37D-8784-4C23-95C7-5AC8638C072A}" type="datetimeFigureOut">
              <a:rPr lang="en-US" smtClean="0"/>
              <a:pPr/>
              <a:t>11/5/18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386555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D4B8B37D-8784-4C23-95C7-5AC8638C072A}" type="datetimeFigureOut">
              <a:rPr lang="en-US" smtClean="0"/>
              <a:pPr/>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336634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D4B8B37D-8784-4C23-95C7-5AC8638C072A}" type="datetimeFigureOut">
              <a:rPr lang="en-US" smtClean="0"/>
              <a:pPr/>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71820-350A-4D84-B3B6-5C57878B998F}" type="slidenum">
              <a:rPr lang="en-US" smtClean="0"/>
              <a:pPr/>
              <a:t>‹#›</a:t>
            </a:fld>
            <a:endParaRPr lang="en-US"/>
          </a:p>
        </p:txBody>
      </p:sp>
    </p:spTree>
    <p:extLst>
      <p:ext uri="{BB962C8B-B14F-4D97-AF65-F5344CB8AC3E}">
        <p14:creationId xmlns:p14="http://schemas.microsoft.com/office/powerpoint/2010/main" val="2317637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365760" tIns="182880" rIns="365760" bIns="182880"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365760" tIns="182880" rIns="365760" bIns="1828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365760" tIns="182880" rIns="365760" bIns="182880" rtlCol="0" anchor="ctr"/>
          <a:lstStyle>
            <a:lvl1pPr algn="l">
              <a:defRPr sz="5760">
                <a:solidFill>
                  <a:schemeClr val="tx1">
                    <a:tint val="75000"/>
                  </a:schemeClr>
                </a:solidFill>
              </a:defRPr>
            </a:lvl1pPr>
          </a:lstStyle>
          <a:p>
            <a:fld id="{D4B8B37D-8784-4C23-95C7-5AC8638C072A}" type="datetimeFigureOut">
              <a:rPr lang="en-US" smtClean="0"/>
              <a:pPr/>
              <a:t>11/5/18</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365760" tIns="182880" rIns="365760" bIns="18288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365760" tIns="182880" rIns="365760" bIns="182880" rtlCol="0" anchor="ctr"/>
          <a:lstStyle>
            <a:lvl1pPr algn="r">
              <a:defRPr sz="5760">
                <a:solidFill>
                  <a:schemeClr val="tx1">
                    <a:tint val="75000"/>
                  </a:schemeClr>
                </a:solidFill>
              </a:defRPr>
            </a:lvl1pPr>
          </a:lstStyle>
          <a:p>
            <a:fld id="{7F271820-350A-4D84-B3B6-5C57878B998F}" type="slidenum">
              <a:rPr lang="en-US" smtClean="0"/>
              <a:pPr/>
              <a:t>‹#›</a:t>
            </a:fld>
            <a:endParaRPr lang="en-US"/>
          </a:p>
        </p:txBody>
      </p:sp>
    </p:spTree>
    <p:extLst>
      <p:ext uri="{BB962C8B-B14F-4D97-AF65-F5344CB8AC3E}">
        <p14:creationId xmlns:p14="http://schemas.microsoft.com/office/powerpoint/2010/main" val="94711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2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36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4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2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20" Type="http://schemas.openxmlformats.org/officeDocument/2006/relationships/image" Target="../media/image15.png"/><Relationship Id="rId21" Type="http://schemas.openxmlformats.org/officeDocument/2006/relationships/image" Target="../media/image16.png"/><Relationship Id="rId10" Type="http://schemas.openxmlformats.org/officeDocument/2006/relationships/image" Target="../media/image6.tiff"/><Relationship Id="rId11" Type="http://schemas.openxmlformats.org/officeDocument/2006/relationships/image" Target="../media/image7.png"/><Relationship Id="rId12" Type="http://schemas.openxmlformats.org/officeDocument/2006/relationships/image" Target="../media/image8.png"/><Relationship Id="rId13" Type="http://schemas.openxmlformats.org/officeDocument/2006/relationships/hyperlink" Target="https://qubeshub.org/community" TargetMode="External"/><Relationship Id="rId14" Type="http://schemas.openxmlformats.org/officeDocument/2006/relationships/image" Target="../media/image9.png"/><Relationship Id="rId15" Type="http://schemas.openxmlformats.org/officeDocument/2006/relationships/image" Target="../media/image10.png"/><Relationship Id="rId16" Type="http://schemas.openxmlformats.org/officeDocument/2006/relationships/image" Target="../media/image11.JPG"/><Relationship Id="rId17" Type="http://schemas.openxmlformats.org/officeDocument/2006/relationships/image" Target="../media/image12.png"/><Relationship Id="rId18" Type="http://schemas.openxmlformats.org/officeDocument/2006/relationships/image" Target="../media/image13.png"/><Relationship Id="rId19"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qubeshub.org/community/fmns" TargetMode="External"/><Relationship Id="rId4" Type="http://schemas.openxmlformats.org/officeDocument/2006/relationships/hyperlink" Target="https://qubeshub.org/qubesresources" TargetMode="External"/><Relationship Id="rId5" Type="http://schemas.openxmlformats.org/officeDocument/2006/relationships/image" Target="../media/image1.png"/><Relationship Id="rId6" Type="http://schemas.openxmlformats.org/officeDocument/2006/relationships/image" Target="../media/image2.gif"/><Relationship Id="rId7" Type="http://schemas.openxmlformats.org/officeDocument/2006/relationships/image" Target="../media/image3.emf"/><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Alternate Process 12"/>
          <p:cNvSpPr/>
          <p:nvPr/>
        </p:nvSpPr>
        <p:spPr>
          <a:xfrm>
            <a:off x="29922825" y="6543509"/>
            <a:ext cx="12632278" cy="11516054"/>
          </a:xfrm>
          <a:prstGeom prst="flowChartAlternateProcess">
            <a:avLst/>
          </a:prstGeom>
          <a:solidFill>
            <a:schemeClr val="bg1">
              <a:lumMod val="95000"/>
            </a:schemeClr>
          </a:solidFill>
          <a:ln w="444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368"/>
          </a:p>
        </p:txBody>
      </p:sp>
      <p:sp>
        <p:nvSpPr>
          <p:cNvPr id="15" name="Flowchart: Alternate Process 14"/>
          <p:cNvSpPr/>
          <p:nvPr/>
        </p:nvSpPr>
        <p:spPr>
          <a:xfrm>
            <a:off x="14443380" y="6543509"/>
            <a:ext cx="14892283" cy="25563089"/>
          </a:xfrm>
          <a:prstGeom prst="flowChartAlternateProcess">
            <a:avLst/>
          </a:prstGeom>
          <a:solidFill>
            <a:schemeClr val="bg1">
              <a:lumMod val="95000"/>
            </a:schemeClr>
          </a:solidFill>
          <a:ln w="444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368" dirty="0"/>
          </a:p>
        </p:txBody>
      </p:sp>
      <p:sp>
        <p:nvSpPr>
          <p:cNvPr id="96" name="Flowchart: Alternate Process 95"/>
          <p:cNvSpPr/>
          <p:nvPr/>
        </p:nvSpPr>
        <p:spPr>
          <a:xfrm>
            <a:off x="1376302" y="6541544"/>
            <a:ext cx="12465372" cy="25563090"/>
          </a:xfrm>
          <a:prstGeom prst="flowChartAlternateProcess">
            <a:avLst/>
          </a:prstGeom>
          <a:solidFill>
            <a:schemeClr val="bg1">
              <a:lumMod val="95000"/>
            </a:schemeClr>
          </a:solidFill>
          <a:ln w="444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368"/>
          </a:p>
        </p:txBody>
      </p:sp>
      <p:sp>
        <p:nvSpPr>
          <p:cNvPr id="5" name="Rectangle 4"/>
          <p:cNvSpPr/>
          <p:nvPr/>
        </p:nvSpPr>
        <p:spPr>
          <a:xfrm>
            <a:off x="1070518" y="815338"/>
            <a:ext cx="41814842" cy="5402582"/>
          </a:xfrm>
          <a:prstGeom prst="rect">
            <a:avLst/>
          </a:prstGeom>
          <a:solidFill>
            <a:srgbClr val="99CC00">
              <a:alpha val="69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368"/>
          </a:p>
        </p:txBody>
      </p:sp>
      <p:sp>
        <p:nvSpPr>
          <p:cNvPr id="2" name="Title 1"/>
          <p:cNvSpPr>
            <a:spLocks noGrp="1"/>
          </p:cNvSpPr>
          <p:nvPr>
            <p:ph type="ctrTitle"/>
          </p:nvPr>
        </p:nvSpPr>
        <p:spPr>
          <a:xfrm>
            <a:off x="0" y="45720"/>
            <a:ext cx="43891200" cy="3215638"/>
          </a:xfrm>
        </p:spPr>
        <p:txBody>
          <a:bodyPr>
            <a:normAutofit/>
          </a:bodyPr>
          <a:lstStyle/>
          <a:p>
            <a:r>
              <a:rPr lang="en-US" sz="7800" b="1" dirty="0"/>
              <a:t>Changing Faculty Practice: Promoting the Scholarship of Teaching with Faculty Mentoring Networks</a:t>
            </a:r>
            <a:endParaRPr lang="en-US" sz="7800" b="1" dirty="0">
              <a:solidFill>
                <a:schemeClr val="bg1"/>
              </a:solidFill>
            </a:endParaRPr>
          </a:p>
        </p:txBody>
      </p:sp>
      <p:sp>
        <p:nvSpPr>
          <p:cNvPr id="3" name="Subtitle 2"/>
          <p:cNvSpPr>
            <a:spLocks noGrp="1"/>
          </p:cNvSpPr>
          <p:nvPr>
            <p:ph type="subTitle" idx="1"/>
          </p:nvPr>
        </p:nvSpPr>
        <p:spPr>
          <a:xfrm>
            <a:off x="8019421" y="2365720"/>
            <a:ext cx="27772501" cy="2030972"/>
          </a:xfrm>
        </p:spPr>
        <p:txBody>
          <a:bodyPr>
            <a:noAutofit/>
          </a:bodyPr>
          <a:lstStyle/>
          <a:p>
            <a:r>
              <a:rPr lang="en-US" sz="5760" b="1" dirty="0">
                <a:solidFill>
                  <a:schemeClr val="tx1">
                    <a:lumMod val="65000"/>
                    <a:lumOff val="35000"/>
                  </a:schemeClr>
                </a:solidFill>
              </a:rPr>
              <a:t>Jeremy </a:t>
            </a:r>
            <a:r>
              <a:rPr lang="en-US" sz="5760" b="1" dirty="0" smtClean="0">
                <a:solidFill>
                  <a:schemeClr val="tx1">
                    <a:lumMod val="65000"/>
                    <a:lumOff val="35000"/>
                  </a:schemeClr>
                </a:solidFill>
              </a:rPr>
              <a:t>Wojdak</a:t>
            </a:r>
            <a:r>
              <a:rPr lang="en-US" sz="5760" b="1" baseline="30000" dirty="0" smtClean="0">
                <a:solidFill>
                  <a:schemeClr val="tx1">
                    <a:lumMod val="65000"/>
                    <a:lumOff val="35000"/>
                  </a:schemeClr>
                </a:solidFill>
              </a:rPr>
              <a:t>1</a:t>
            </a:r>
            <a:r>
              <a:rPr lang="en-US" sz="5760" b="1" dirty="0" smtClean="0">
                <a:solidFill>
                  <a:schemeClr val="tx1">
                    <a:lumMod val="65000"/>
                    <a:lumOff val="35000"/>
                  </a:schemeClr>
                </a:solidFill>
              </a:rPr>
              <a:t>, Sam </a:t>
            </a:r>
            <a:r>
              <a:rPr lang="en-US" sz="5760" b="1" dirty="0">
                <a:solidFill>
                  <a:schemeClr val="tx1">
                    <a:lumMod val="65000"/>
                    <a:lumOff val="35000"/>
                  </a:schemeClr>
                </a:solidFill>
              </a:rPr>
              <a:t>Donovan</a:t>
            </a:r>
            <a:r>
              <a:rPr lang="en-US" sz="5760" b="1" baseline="30000" dirty="0">
                <a:solidFill>
                  <a:schemeClr val="tx1">
                    <a:lumMod val="65000"/>
                    <a:lumOff val="35000"/>
                  </a:schemeClr>
                </a:solidFill>
              </a:rPr>
              <a:t>2</a:t>
            </a:r>
            <a:r>
              <a:rPr lang="en-US" sz="5760" b="1" dirty="0">
                <a:solidFill>
                  <a:schemeClr val="tx1">
                    <a:lumMod val="65000"/>
                    <a:lumOff val="35000"/>
                  </a:schemeClr>
                </a:solidFill>
              </a:rPr>
              <a:t>, Carrie Diaz-Eaton</a:t>
            </a:r>
            <a:r>
              <a:rPr lang="en-US" sz="5760" b="1" baseline="30000" dirty="0">
                <a:solidFill>
                  <a:schemeClr val="tx1">
                    <a:lumMod val="65000"/>
                    <a:lumOff val="35000"/>
                  </a:schemeClr>
                </a:solidFill>
              </a:rPr>
              <a:t>3</a:t>
            </a:r>
            <a:r>
              <a:rPr lang="en-US" sz="5760" b="1" dirty="0">
                <a:solidFill>
                  <a:schemeClr val="tx1">
                    <a:lumMod val="65000"/>
                    <a:lumOff val="35000"/>
                  </a:schemeClr>
                </a:solidFill>
              </a:rPr>
              <a:t>, Kristin Jenkins</a:t>
            </a:r>
            <a:r>
              <a:rPr lang="en-US" sz="5760" b="1" baseline="30000" dirty="0">
                <a:solidFill>
                  <a:schemeClr val="tx1">
                    <a:lumMod val="65000"/>
                    <a:lumOff val="35000"/>
                  </a:schemeClr>
                </a:solidFill>
              </a:rPr>
              <a:t>4</a:t>
            </a:r>
            <a:r>
              <a:rPr lang="en-US" sz="5760" b="1" dirty="0">
                <a:solidFill>
                  <a:schemeClr val="tx1">
                    <a:lumMod val="65000"/>
                    <a:lumOff val="35000"/>
                  </a:schemeClr>
                </a:solidFill>
              </a:rPr>
              <a:t>, M. Drew </a:t>
            </a:r>
            <a:r>
              <a:rPr lang="en-US" sz="5760" b="1" dirty="0" smtClean="0">
                <a:solidFill>
                  <a:schemeClr val="tx1">
                    <a:lumMod val="65000"/>
                    <a:lumOff val="35000"/>
                  </a:schemeClr>
                </a:solidFill>
              </a:rPr>
              <a:t>LaMar</a:t>
            </a:r>
            <a:r>
              <a:rPr lang="en-US" sz="5760" b="1" baseline="30000" dirty="0" smtClean="0">
                <a:solidFill>
                  <a:schemeClr val="tx1">
                    <a:lumMod val="65000"/>
                    <a:lumOff val="35000"/>
                  </a:schemeClr>
                </a:solidFill>
              </a:rPr>
              <a:t>5</a:t>
            </a:r>
            <a:r>
              <a:rPr lang="en-US" sz="5760" b="1" dirty="0" smtClean="0">
                <a:solidFill>
                  <a:schemeClr val="tx1">
                    <a:lumMod val="65000"/>
                    <a:lumOff val="35000"/>
                  </a:schemeClr>
                </a:solidFill>
              </a:rPr>
              <a:t>, Nicole </a:t>
            </a:r>
            <a:r>
              <a:rPr lang="en-US" sz="5760" b="1" dirty="0">
                <a:solidFill>
                  <a:schemeClr val="tx1">
                    <a:lumMod val="65000"/>
                    <a:lumOff val="35000"/>
                  </a:schemeClr>
                </a:solidFill>
              </a:rPr>
              <a:t>Chodkowski</a:t>
            </a:r>
            <a:r>
              <a:rPr lang="en-US" sz="5760" b="1" baseline="30000" dirty="0">
                <a:solidFill>
                  <a:schemeClr val="tx1">
                    <a:lumMod val="65000"/>
                    <a:lumOff val="35000"/>
                  </a:schemeClr>
                </a:solidFill>
              </a:rPr>
              <a:t>1</a:t>
            </a:r>
            <a:r>
              <a:rPr lang="en-US" sz="5760" b="1" dirty="0">
                <a:solidFill>
                  <a:schemeClr val="tx1">
                    <a:lumMod val="65000"/>
                    <a:lumOff val="35000"/>
                  </a:schemeClr>
                </a:solidFill>
              </a:rPr>
              <a:t>, </a:t>
            </a:r>
            <a:r>
              <a:rPr lang="en-US" sz="5760" b="1" dirty="0" smtClean="0">
                <a:solidFill>
                  <a:schemeClr val="tx1">
                    <a:lumMod val="65000"/>
                    <a:lumOff val="35000"/>
                  </a:schemeClr>
                </a:solidFill>
              </a:rPr>
              <a:t>Gabriela </a:t>
            </a:r>
            <a:r>
              <a:rPr lang="en-US" sz="5760" b="1" dirty="0">
                <a:solidFill>
                  <a:schemeClr val="tx1">
                    <a:lumMod val="65000"/>
                    <a:lumOff val="35000"/>
                  </a:schemeClr>
                </a:solidFill>
              </a:rPr>
              <a:t>Hamerlinck</a:t>
            </a:r>
            <a:r>
              <a:rPr lang="en-US" sz="5760" b="1" baseline="30000" dirty="0">
                <a:solidFill>
                  <a:schemeClr val="tx1">
                    <a:lumMod val="65000"/>
                    <a:lumOff val="35000"/>
                  </a:schemeClr>
                </a:solidFill>
              </a:rPr>
              <a:t>3</a:t>
            </a:r>
            <a:r>
              <a:rPr lang="en-US" sz="5760" b="1" dirty="0">
                <a:solidFill>
                  <a:schemeClr val="tx1">
                    <a:lumMod val="65000"/>
                    <a:lumOff val="35000"/>
                  </a:schemeClr>
                </a:solidFill>
              </a:rPr>
              <a:t>,</a:t>
            </a:r>
            <a:r>
              <a:rPr lang="en-US" sz="5760" b="1" baseline="30000" dirty="0">
                <a:solidFill>
                  <a:schemeClr val="tx1">
                    <a:lumMod val="65000"/>
                    <a:lumOff val="35000"/>
                  </a:schemeClr>
                </a:solidFill>
              </a:rPr>
              <a:t> </a:t>
            </a:r>
            <a:r>
              <a:rPr lang="en-US" sz="5760" b="1" dirty="0">
                <a:solidFill>
                  <a:schemeClr val="tx1">
                    <a:lumMod val="65000"/>
                    <a:lumOff val="35000"/>
                  </a:schemeClr>
                </a:solidFill>
              </a:rPr>
              <a:t>Deborah Rook</a:t>
            </a:r>
            <a:r>
              <a:rPr lang="en-US" sz="5760" b="1" baseline="30000" dirty="0">
                <a:solidFill>
                  <a:schemeClr val="tx1">
                    <a:lumMod val="65000"/>
                    <a:lumOff val="35000"/>
                  </a:schemeClr>
                </a:solidFill>
              </a:rPr>
              <a:t>3</a:t>
            </a:r>
            <a:r>
              <a:rPr lang="en-US" sz="5760" b="1" dirty="0">
                <a:solidFill>
                  <a:schemeClr val="tx1">
                    <a:lumMod val="65000"/>
                    <a:lumOff val="35000"/>
                  </a:schemeClr>
                </a:solidFill>
              </a:rPr>
              <a:t>, Elia Crisucci</a:t>
            </a:r>
            <a:r>
              <a:rPr lang="en-US" sz="5760" b="1" baseline="30000" dirty="0">
                <a:solidFill>
                  <a:schemeClr val="tx1">
                    <a:lumMod val="65000"/>
                    <a:lumOff val="35000"/>
                  </a:schemeClr>
                </a:solidFill>
              </a:rPr>
              <a:t>2</a:t>
            </a:r>
            <a:r>
              <a:rPr lang="en-US" sz="5760" b="1" dirty="0">
                <a:solidFill>
                  <a:schemeClr val="tx1">
                    <a:lumMod val="65000"/>
                    <a:lumOff val="35000"/>
                  </a:schemeClr>
                </a:solidFill>
              </a:rPr>
              <a:t>, Hayley Orndorf</a:t>
            </a:r>
            <a:r>
              <a:rPr lang="en-US" sz="5760" b="1" baseline="30000" dirty="0">
                <a:solidFill>
                  <a:schemeClr val="tx1">
                    <a:lumMod val="65000"/>
                    <a:lumOff val="35000"/>
                  </a:schemeClr>
                </a:solidFill>
              </a:rPr>
              <a:t>2</a:t>
            </a:r>
          </a:p>
        </p:txBody>
      </p:sp>
      <p:sp>
        <p:nvSpPr>
          <p:cNvPr id="9" name="TextBox 8"/>
          <p:cNvSpPr txBox="1"/>
          <p:nvPr/>
        </p:nvSpPr>
        <p:spPr>
          <a:xfrm>
            <a:off x="8206400" y="4487146"/>
            <a:ext cx="27243124" cy="1446550"/>
          </a:xfrm>
          <a:prstGeom prst="rect">
            <a:avLst/>
          </a:prstGeom>
          <a:noFill/>
        </p:spPr>
        <p:txBody>
          <a:bodyPr wrap="square" rtlCol="0">
            <a:spAutoFit/>
          </a:bodyPr>
          <a:lstStyle/>
          <a:p>
            <a:pPr algn="ctr"/>
            <a:r>
              <a:rPr lang="en-US" sz="4400" baseline="30000" dirty="0"/>
              <a:t>5</a:t>
            </a:r>
            <a:r>
              <a:rPr lang="en-US" sz="4400" dirty="0"/>
              <a:t>Dept. of Biology, Radford University; </a:t>
            </a:r>
            <a:r>
              <a:rPr lang="en-US" sz="4400" baseline="30000" dirty="0"/>
              <a:t>2</a:t>
            </a:r>
            <a:r>
              <a:rPr lang="en-US" sz="4400" dirty="0"/>
              <a:t>Dept. of Biological Sciences, University of Pittsburgh; </a:t>
            </a:r>
            <a:r>
              <a:rPr lang="en-US" sz="4400" baseline="30000" dirty="0"/>
              <a:t>3</a:t>
            </a:r>
            <a:r>
              <a:rPr lang="en-US" sz="4400" dirty="0"/>
              <a:t>Digital and Computational Studies, Bates </a:t>
            </a:r>
            <a:r>
              <a:rPr lang="en-US" sz="4400" dirty="0" smtClean="0"/>
              <a:t>College; </a:t>
            </a:r>
            <a:r>
              <a:rPr lang="en-US" sz="4400" baseline="30000" dirty="0" smtClean="0"/>
              <a:t>4</a:t>
            </a:r>
            <a:r>
              <a:rPr lang="en-US" sz="4400" dirty="0" smtClean="0"/>
              <a:t>BioQUEST </a:t>
            </a:r>
            <a:r>
              <a:rPr lang="en-US" sz="4400" dirty="0"/>
              <a:t>Curriculum Consortium; </a:t>
            </a:r>
            <a:r>
              <a:rPr lang="en-US" sz="4400" baseline="30000" dirty="0"/>
              <a:t>5</a:t>
            </a:r>
            <a:r>
              <a:rPr lang="en-US" sz="4400" dirty="0"/>
              <a:t>Dept. of Biology, College of William and Mary</a:t>
            </a:r>
          </a:p>
        </p:txBody>
      </p:sp>
      <p:sp>
        <p:nvSpPr>
          <p:cNvPr id="18" name="TextBox 17"/>
          <p:cNvSpPr txBox="1"/>
          <p:nvPr/>
        </p:nvSpPr>
        <p:spPr>
          <a:xfrm>
            <a:off x="29357352" y="6719075"/>
            <a:ext cx="13784580" cy="2086725"/>
          </a:xfrm>
          <a:prstGeom prst="rect">
            <a:avLst/>
          </a:prstGeom>
          <a:noFill/>
        </p:spPr>
        <p:txBody>
          <a:bodyPr wrap="square" rtlCol="0">
            <a:spAutoFit/>
          </a:bodyPr>
          <a:lstStyle/>
          <a:p>
            <a:pPr algn="ctr"/>
            <a:r>
              <a:rPr lang="en-US" sz="6480" b="1" dirty="0"/>
              <a:t>Resources and tools</a:t>
            </a:r>
          </a:p>
          <a:p>
            <a:pPr algn="ctr"/>
            <a:r>
              <a:rPr lang="en-US" sz="6480" b="1" dirty="0"/>
              <a:t>for </a:t>
            </a:r>
            <a:r>
              <a:rPr lang="en-US" sz="6480" b="1" dirty="0" smtClean="0"/>
              <a:t>scholarly teaching</a:t>
            </a:r>
            <a:endParaRPr lang="en-US" sz="6480" b="1" dirty="0"/>
          </a:p>
        </p:txBody>
      </p:sp>
      <p:sp>
        <p:nvSpPr>
          <p:cNvPr id="19" name="TextBox 18"/>
          <p:cNvSpPr txBox="1"/>
          <p:nvPr/>
        </p:nvSpPr>
        <p:spPr>
          <a:xfrm>
            <a:off x="1442909" y="6719075"/>
            <a:ext cx="12418511" cy="1089529"/>
          </a:xfrm>
          <a:prstGeom prst="rect">
            <a:avLst/>
          </a:prstGeom>
          <a:noFill/>
        </p:spPr>
        <p:txBody>
          <a:bodyPr wrap="square" rtlCol="0">
            <a:spAutoFit/>
          </a:bodyPr>
          <a:lstStyle/>
          <a:p>
            <a:pPr algn="ctr"/>
            <a:r>
              <a:rPr lang="en-US" sz="6480" b="1" dirty="0"/>
              <a:t>Hurdle 1: Engaging faculty</a:t>
            </a:r>
            <a:endParaRPr lang="en-US" sz="1320" b="1" dirty="0"/>
          </a:p>
        </p:txBody>
      </p:sp>
      <p:sp>
        <p:nvSpPr>
          <p:cNvPr id="20" name="TextBox 19"/>
          <p:cNvSpPr txBox="1"/>
          <p:nvPr/>
        </p:nvSpPr>
        <p:spPr>
          <a:xfrm>
            <a:off x="1442911" y="15668197"/>
            <a:ext cx="12291104" cy="1089529"/>
          </a:xfrm>
          <a:prstGeom prst="rect">
            <a:avLst/>
          </a:prstGeom>
          <a:noFill/>
        </p:spPr>
        <p:txBody>
          <a:bodyPr wrap="square" rtlCol="0">
            <a:spAutoFit/>
          </a:bodyPr>
          <a:lstStyle/>
          <a:p>
            <a:pPr algn="ctr"/>
            <a:r>
              <a:rPr lang="en-US" sz="6480" b="1" dirty="0"/>
              <a:t>Hurdle 2: Maintaining momentum</a:t>
            </a:r>
            <a:endParaRPr lang="en-US" sz="1920" b="1" dirty="0"/>
          </a:p>
        </p:txBody>
      </p:sp>
      <p:sp>
        <p:nvSpPr>
          <p:cNvPr id="22" name="TextBox 21"/>
          <p:cNvSpPr txBox="1"/>
          <p:nvPr/>
        </p:nvSpPr>
        <p:spPr>
          <a:xfrm>
            <a:off x="14463127" y="6719075"/>
            <a:ext cx="14894225" cy="4081117"/>
          </a:xfrm>
          <a:prstGeom prst="rect">
            <a:avLst/>
          </a:prstGeom>
          <a:noFill/>
        </p:spPr>
        <p:txBody>
          <a:bodyPr wrap="square" rtlCol="0">
            <a:spAutoFit/>
          </a:bodyPr>
          <a:lstStyle/>
          <a:p>
            <a:pPr algn="ctr"/>
            <a:r>
              <a:rPr lang="en-US" sz="6480" b="1" dirty="0"/>
              <a:t>Mechanisms </a:t>
            </a:r>
            <a:r>
              <a:rPr lang="en-US" sz="6480" b="1" dirty="0" smtClean="0"/>
              <a:t>to promote</a:t>
            </a:r>
            <a:endParaRPr lang="en-US" sz="6480" b="1" dirty="0"/>
          </a:p>
          <a:p>
            <a:pPr algn="ctr"/>
            <a:r>
              <a:rPr lang="en-US" sz="6480" b="1" dirty="0"/>
              <a:t>teaching as scholarship:</a:t>
            </a:r>
            <a:endParaRPr lang="en-US" sz="1920" b="1" dirty="0"/>
          </a:p>
          <a:p>
            <a:pPr algn="ctr"/>
            <a:r>
              <a:rPr lang="en-US" sz="6480" b="1" dirty="0"/>
              <a:t>Faculty Mentoring Networks </a:t>
            </a:r>
          </a:p>
          <a:p>
            <a:pPr algn="ctr"/>
            <a:r>
              <a:rPr lang="en-US" sz="6480" b="1" dirty="0"/>
              <a:t>and Open Education Resources</a:t>
            </a:r>
          </a:p>
        </p:txBody>
      </p:sp>
      <p:sp>
        <p:nvSpPr>
          <p:cNvPr id="58" name="TextBox 57"/>
          <p:cNvSpPr txBox="1"/>
          <p:nvPr/>
        </p:nvSpPr>
        <p:spPr>
          <a:xfrm>
            <a:off x="29853412" y="27675201"/>
            <a:ext cx="12673224" cy="1754326"/>
          </a:xfrm>
          <a:prstGeom prst="rect">
            <a:avLst/>
          </a:prstGeom>
          <a:noFill/>
        </p:spPr>
        <p:txBody>
          <a:bodyPr wrap="square" rtlCol="0">
            <a:spAutoFit/>
          </a:bodyPr>
          <a:lstStyle/>
          <a:p>
            <a:pPr algn="just"/>
            <a:r>
              <a:rPr lang="en-US" sz="2160" b="1" dirty="0"/>
              <a:t>Acknowledgements</a:t>
            </a:r>
            <a:r>
              <a:rPr lang="en-US" sz="2160" dirty="0"/>
              <a:t>: QUBES can only function because of deep community involvement by individual faculty, professional societies, and curriculum projects </a:t>
            </a:r>
            <a:r>
              <a:rPr lang="mr-IN" sz="2160" dirty="0"/>
              <a:t>–</a:t>
            </a:r>
            <a:r>
              <a:rPr lang="en-US" sz="2160" dirty="0"/>
              <a:t> sincere thanks for partnering with us. Funding support from the National Science Foundation under DBI 1346584, DUE 1446269, DUE 1446258, and DUE 1446284. Poster printing thanks to the Office of Undergraduate Research and Scholarship (OURS) at Radford University. </a:t>
            </a:r>
          </a:p>
          <a:p>
            <a:pPr algn="just"/>
            <a:endParaRPr lang="en-US" sz="2160" dirty="0"/>
          </a:p>
        </p:txBody>
      </p:sp>
      <p:sp>
        <p:nvSpPr>
          <p:cNvPr id="65" name="Flowchart: Alternate Process 64"/>
          <p:cNvSpPr/>
          <p:nvPr/>
        </p:nvSpPr>
        <p:spPr>
          <a:xfrm>
            <a:off x="29922826" y="18564405"/>
            <a:ext cx="12706562" cy="8869680"/>
          </a:xfrm>
          <a:prstGeom prst="flowChartAlternateProcess">
            <a:avLst/>
          </a:prstGeom>
          <a:solidFill>
            <a:schemeClr val="bg1">
              <a:lumMod val="95000"/>
            </a:schemeClr>
          </a:solidFill>
          <a:ln w="444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368"/>
          </a:p>
        </p:txBody>
      </p:sp>
      <p:sp>
        <p:nvSpPr>
          <p:cNvPr id="80" name="TextBox 79"/>
          <p:cNvSpPr txBox="1"/>
          <p:nvPr/>
        </p:nvSpPr>
        <p:spPr>
          <a:xfrm>
            <a:off x="30774944" y="18755929"/>
            <a:ext cx="11287456" cy="978729"/>
          </a:xfrm>
          <a:prstGeom prst="rect">
            <a:avLst/>
          </a:prstGeom>
          <a:noFill/>
        </p:spPr>
        <p:txBody>
          <a:bodyPr wrap="square" rtlCol="0">
            <a:spAutoFit/>
          </a:bodyPr>
          <a:lstStyle/>
          <a:p>
            <a:pPr algn="ctr"/>
            <a:r>
              <a:rPr lang="en-US" sz="5760" b="1" dirty="0"/>
              <a:t>Moving disciplinary culture</a:t>
            </a:r>
          </a:p>
        </p:txBody>
      </p:sp>
      <p:sp>
        <p:nvSpPr>
          <p:cNvPr id="81" name="TextBox 80"/>
          <p:cNvSpPr txBox="1"/>
          <p:nvPr/>
        </p:nvSpPr>
        <p:spPr>
          <a:xfrm>
            <a:off x="30185706" y="19704381"/>
            <a:ext cx="12205877" cy="1865126"/>
          </a:xfrm>
          <a:prstGeom prst="rect">
            <a:avLst/>
          </a:prstGeom>
          <a:noFill/>
        </p:spPr>
        <p:txBody>
          <a:bodyPr wrap="square" rtlCol="0">
            <a:spAutoFit/>
          </a:bodyPr>
          <a:lstStyle/>
          <a:p>
            <a:pPr algn="just"/>
            <a:r>
              <a:rPr lang="en-US" sz="3840" dirty="0"/>
              <a:t>QUBES works with professional societies and education projects to push the disciplines towards more effective STEM instruction. </a:t>
            </a:r>
          </a:p>
        </p:txBody>
      </p:sp>
      <p:sp>
        <p:nvSpPr>
          <p:cNvPr id="87" name="TextBox 86"/>
          <p:cNvSpPr txBox="1"/>
          <p:nvPr/>
        </p:nvSpPr>
        <p:spPr>
          <a:xfrm>
            <a:off x="21735597" y="26246782"/>
            <a:ext cx="184731" cy="1687834"/>
          </a:xfrm>
          <a:prstGeom prst="rect">
            <a:avLst/>
          </a:prstGeom>
          <a:noFill/>
        </p:spPr>
        <p:txBody>
          <a:bodyPr wrap="none" rtlCol="0">
            <a:spAutoFit/>
          </a:bodyPr>
          <a:lstStyle/>
          <a:p>
            <a:endParaRPr lang="en-US" sz="10368" dirty="0"/>
          </a:p>
        </p:txBody>
      </p:sp>
      <p:sp>
        <p:nvSpPr>
          <p:cNvPr id="89" name="TextBox 88"/>
          <p:cNvSpPr txBox="1"/>
          <p:nvPr/>
        </p:nvSpPr>
        <p:spPr>
          <a:xfrm>
            <a:off x="14649537" y="16563266"/>
            <a:ext cx="14512271" cy="2456057"/>
          </a:xfrm>
          <a:prstGeom prst="rect">
            <a:avLst/>
          </a:prstGeom>
          <a:noFill/>
        </p:spPr>
        <p:txBody>
          <a:bodyPr wrap="square" rtlCol="0">
            <a:spAutoFit/>
          </a:bodyPr>
          <a:lstStyle/>
          <a:p>
            <a:pPr algn="ctr"/>
            <a:r>
              <a:rPr lang="en-US" sz="3840" b="1" i="1" dirty="0"/>
              <a:t>Benefits of participating in a Faculty Mentoring Network</a:t>
            </a:r>
          </a:p>
          <a:p>
            <a:pPr marL="548640" indent="-548640">
              <a:buFont typeface="Arial" panose="020B0604020202020204" pitchFamily="34" charset="0"/>
              <a:buChar char="•"/>
            </a:pPr>
            <a:r>
              <a:rPr lang="en-US" sz="3840" dirty="0"/>
              <a:t>Connections with a community of colleagues (</a:t>
            </a:r>
            <a:r>
              <a:rPr lang="en-US" sz="3840" b="1" dirty="0">
                <a:solidFill>
                  <a:srgbClr val="00B050"/>
                </a:solidFill>
              </a:rPr>
              <a:t>relatedness</a:t>
            </a:r>
            <a:r>
              <a:rPr lang="en-US" sz="3840" dirty="0"/>
              <a:t>).</a:t>
            </a:r>
          </a:p>
          <a:p>
            <a:pPr marL="548640" indent="-548640">
              <a:buFont typeface="Arial" panose="020B0604020202020204" pitchFamily="34" charset="0"/>
              <a:buChar char="•"/>
            </a:pPr>
            <a:r>
              <a:rPr lang="en-US" sz="3840" dirty="0"/>
              <a:t>Increased confidence with quantitative content, biological contexts, evidence-based instructional practices, (</a:t>
            </a:r>
            <a:r>
              <a:rPr lang="en-US" sz="3840" b="1" dirty="0" smtClean="0">
                <a:solidFill>
                  <a:srgbClr val="00B050"/>
                </a:solidFill>
              </a:rPr>
              <a:t>competence / </a:t>
            </a:r>
            <a:r>
              <a:rPr lang="en-US" sz="3840" b="1" dirty="0">
                <a:solidFill>
                  <a:srgbClr val="00B050"/>
                </a:solidFill>
              </a:rPr>
              <a:t>autonomy</a:t>
            </a:r>
            <a:r>
              <a:rPr lang="en-US" sz="3840" dirty="0"/>
              <a:t>).</a:t>
            </a:r>
          </a:p>
        </p:txBody>
      </p:sp>
      <p:sp>
        <p:nvSpPr>
          <p:cNvPr id="91" name="TextBox 90"/>
          <p:cNvSpPr txBox="1"/>
          <p:nvPr/>
        </p:nvSpPr>
        <p:spPr>
          <a:xfrm>
            <a:off x="1681144" y="7835565"/>
            <a:ext cx="11904916" cy="7146572"/>
          </a:xfrm>
          <a:prstGeom prst="rect">
            <a:avLst/>
          </a:prstGeom>
          <a:noFill/>
        </p:spPr>
        <p:txBody>
          <a:bodyPr wrap="square" rtlCol="0">
            <a:spAutoFit/>
          </a:bodyPr>
          <a:lstStyle/>
          <a:p>
            <a:pPr algn="just"/>
            <a:r>
              <a:rPr lang="en-US" sz="3840" dirty="0"/>
              <a:t>Surprisingly little is known about what motivates faculty to participate in teaching professional development, but recent literature</a:t>
            </a:r>
            <a:r>
              <a:rPr lang="en-US" sz="3840" baseline="30000" dirty="0"/>
              <a:t>1</a:t>
            </a:r>
            <a:r>
              <a:rPr lang="en-US" sz="3840" dirty="0"/>
              <a:t> points to:</a:t>
            </a:r>
          </a:p>
          <a:p>
            <a:pPr algn="just"/>
            <a:r>
              <a:rPr lang="en-US" sz="2160" dirty="0"/>
              <a:t>  </a:t>
            </a:r>
          </a:p>
          <a:p>
            <a:pPr marL="548640" indent="-548640" algn="just">
              <a:buFont typeface="Arial" panose="020B0604020202020204" pitchFamily="34" charset="0"/>
              <a:buChar char="•"/>
            </a:pPr>
            <a:r>
              <a:rPr lang="en-US" sz="3840" b="1" dirty="0">
                <a:solidFill>
                  <a:srgbClr val="00B050"/>
                </a:solidFill>
              </a:rPr>
              <a:t>relatedness</a:t>
            </a:r>
            <a:r>
              <a:rPr lang="en-US" sz="3840" dirty="0">
                <a:solidFill>
                  <a:srgbClr val="00B050"/>
                </a:solidFill>
              </a:rPr>
              <a:t>  </a:t>
            </a:r>
            <a:r>
              <a:rPr lang="en-US" sz="3840" dirty="0"/>
              <a:t>- desire to have connections with peers.</a:t>
            </a:r>
          </a:p>
          <a:p>
            <a:pPr marL="548640" indent="-548640" algn="just">
              <a:buFont typeface="Arial" panose="020B0604020202020204" pitchFamily="34" charset="0"/>
              <a:buChar char="•"/>
            </a:pPr>
            <a:r>
              <a:rPr lang="en-US" sz="3840" b="1" dirty="0">
                <a:solidFill>
                  <a:srgbClr val="00B050"/>
                </a:solidFill>
              </a:rPr>
              <a:t>competence</a:t>
            </a:r>
            <a:r>
              <a:rPr lang="en-US" sz="3840" dirty="0">
                <a:solidFill>
                  <a:srgbClr val="00B050"/>
                </a:solidFill>
              </a:rPr>
              <a:t> </a:t>
            </a:r>
            <a:r>
              <a:rPr lang="en-US" sz="3840" dirty="0"/>
              <a:t>- worries about teaching efficacy.</a:t>
            </a:r>
          </a:p>
          <a:p>
            <a:pPr marL="548640" indent="-548640" algn="just">
              <a:buFont typeface="Arial" panose="020B0604020202020204" pitchFamily="34" charset="0"/>
              <a:buChar char="•"/>
            </a:pPr>
            <a:r>
              <a:rPr lang="en-US" sz="3840" b="1" dirty="0">
                <a:solidFill>
                  <a:srgbClr val="00B050"/>
                </a:solidFill>
              </a:rPr>
              <a:t>autonomy</a:t>
            </a:r>
            <a:r>
              <a:rPr lang="en-US" sz="3840" dirty="0">
                <a:solidFill>
                  <a:srgbClr val="00B050"/>
                </a:solidFill>
              </a:rPr>
              <a:t> </a:t>
            </a:r>
            <a:r>
              <a:rPr lang="en-US" sz="3840" dirty="0"/>
              <a:t>-gaining comfort with extreme independence to determine instructional practices.</a:t>
            </a:r>
            <a:endParaRPr lang="en-US" sz="3600" dirty="0"/>
          </a:p>
          <a:p>
            <a:pPr marL="548640" indent="-548640" algn="just">
              <a:buFont typeface="Arial" panose="020B0604020202020204" pitchFamily="34" charset="0"/>
              <a:buChar char="•"/>
            </a:pPr>
            <a:endParaRPr lang="en-US" sz="2400" dirty="0"/>
          </a:p>
          <a:p>
            <a:pPr algn="just"/>
            <a:r>
              <a:rPr lang="en-US" sz="3600" dirty="0"/>
              <a:t>Notably, traditional faculty development models (occasional topical workshops) often do little to build community among peers (</a:t>
            </a:r>
            <a:r>
              <a:rPr lang="en-US" sz="3600" b="1" dirty="0">
                <a:solidFill>
                  <a:srgbClr val="00B050"/>
                </a:solidFill>
              </a:rPr>
              <a:t>relatedness</a:t>
            </a:r>
            <a:r>
              <a:rPr lang="en-US" sz="3600" dirty="0"/>
              <a:t>), and true </a:t>
            </a:r>
            <a:r>
              <a:rPr lang="en-US" sz="3600" b="1" dirty="0">
                <a:solidFill>
                  <a:srgbClr val="00B050"/>
                </a:solidFill>
              </a:rPr>
              <a:t>competence</a:t>
            </a:r>
            <a:r>
              <a:rPr lang="en-US" sz="3600" dirty="0">
                <a:solidFill>
                  <a:srgbClr val="00B050"/>
                </a:solidFill>
              </a:rPr>
              <a:t> </a:t>
            </a:r>
            <a:r>
              <a:rPr lang="en-US" sz="3600" dirty="0"/>
              <a:t>is only likely to develop through sustained interaction and reflective practice.</a:t>
            </a:r>
            <a:endParaRPr lang="en-US" sz="3600" i="1" dirty="0"/>
          </a:p>
        </p:txBody>
      </p:sp>
      <p:sp>
        <p:nvSpPr>
          <p:cNvPr id="92" name="TextBox 91"/>
          <p:cNvSpPr txBox="1"/>
          <p:nvPr/>
        </p:nvSpPr>
        <p:spPr>
          <a:xfrm>
            <a:off x="30185706" y="8757616"/>
            <a:ext cx="12205876" cy="2456057"/>
          </a:xfrm>
          <a:prstGeom prst="rect">
            <a:avLst/>
          </a:prstGeom>
          <a:noFill/>
        </p:spPr>
        <p:txBody>
          <a:bodyPr wrap="square" rtlCol="0">
            <a:spAutoFit/>
          </a:bodyPr>
          <a:lstStyle/>
          <a:p>
            <a:pPr algn="just"/>
            <a:r>
              <a:rPr lang="en-US" sz="3840" dirty="0" err="1"/>
              <a:t>QUBESHub</a:t>
            </a:r>
            <a:r>
              <a:rPr lang="en-US" sz="3840" dirty="0"/>
              <a:t> hosts education resources with teacher notes, assessments, adaptations, reviews, and extensions produced by FMN participants. Open computational software lowers barrier for student and faculty </a:t>
            </a:r>
            <a:r>
              <a:rPr lang="en-US" sz="3840" dirty="0" smtClean="0"/>
              <a:t>use, and facilitates versioning. </a:t>
            </a:r>
            <a:endParaRPr lang="en-US" sz="3840" dirty="0"/>
          </a:p>
        </p:txBody>
      </p:sp>
      <p:sp>
        <p:nvSpPr>
          <p:cNvPr id="120" name="Rectangle 119"/>
          <p:cNvSpPr/>
          <p:nvPr/>
        </p:nvSpPr>
        <p:spPr>
          <a:xfrm>
            <a:off x="20267193" y="30562474"/>
            <a:ext cx="7791133" cy="1126462"/>
          </a:xfrm>
          <a:prstGeom prst="rect">
            <a:avLst/>
          </a:prstGeom>
        </p:spPr>
        <p:txBody>
          <a:bodyPr wrap="square">
            <a:spAutoFit/>
          </a:bodyPr>
          <a:lstStyle/>
          <a:p>
            <a:pPr algn="r"/>
            <a:r>
              <a:rPr lang="en-US" sz="3360" b="1" dirty="0"/>
              <a:t>Learn more about upcoming FMNs:</a:t>
            </a:r>
          </a:p>
          <a:p>
            <a:pPr algn="r"/>
            <a:r>
              <a:rPr lang="en-US" sz="3360" b="1" dirty="0">
                <a:hlinkClick r:id="rId3"/>
              </a:rPr>
              <a:t>https://qubeshub.org/community/fmns</a:t>
            </a:r>
            <a:r>
              <a:rPr lang="en-US" sz="3360" b="1" dirty="0"/>
              <a:t> </a:t>
            </a:r>
          </a:p>
        </p:txBody>
      </p:sp>
      <p:sp>
        <p:nvSpPr>
          <p:cNvPr id="4" name="TextBox 3"/>
          <p:cNvSpPr txBox="1"/>
          <p:nvPr/>
        </p:nvSpPr>
        <p:spPr>
          <a:xfrm>
            <a:off x="29937369" y="16800956"/>
            <a:ext cx="12646482" cy="1126462"/>
          </a:xfrm>
          <a:prstGeom prst="rect">
            <a:avLst/>
          </a:prstGeom>
          <a:noFill/>
        </p:spPr>
        <p:txBody>
          <a:bodyPr wrap="square" rtlCol="0">
            <a:spAutoFit/>
          </a:bodyPr>
          <a:lstStyle/>
          <a:p>
            <a:pPr algn="ctr"/>
            <a:r>
              <a:rPr lang="en-US" sz="3360" b="1" dirty="0"/>
              <a:t>Explore more resources and tools at </a:t>
            </a:r>
            <a:r>
              <a:rPr lang="en-US" sz="3360" b="1" dirty="0">
                <a:hlinkClick r:id="rId4"/>
              </a:rPr>
              <a:t>https://qubeshub.org/qubesresources</a:t>
            </a:r>
            <a:r>
              <a:rPr lang="en-US" sz="3360" b="1" dirty="0"/>
              <a:t> </a:t>
            </a:r>
          </a:p>
        </p:txBody>
      </p:sp>
      <p:grpSp>
        <p:nvGrpSpPr>
          <p:cNvPr id="137" name="Group 136"/>
          <p:cNvGrpSpPr/>
          <p:nvPr/>
        </p:nvGrpSpPr>
        <p:grpSpPr>
          <a:xfrm>
            <a:off x="3342273" y="2560320"/>
            <a:ext cx="3108961" cy="3108961"/>
            <a:chOff x="1093470" y="1993184"/>
            <a:chExt cx="2655571" cy="2590801"/>
          </a:xfrm>
        </p:grpSpPr>
        <p:sp>
          <p:nvSpPr>
            <p:cNvPr id="138" name="Oval 137"/>
            <p:cNvSpPr/>
            <p:nvPr/>
          </p:nvSpPr>
          <p:spPr>
            <a:xfrm>
              <a:off x="1247711" y="2142852"/>
              <a:ext cx="2350008" cy="2276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368"/>
            </a:p>
          </p:txBody>
        </p:sp>
        <p:pic>
          <p:nvPicPr>
            <p:cNvPr id="139" name="Picture 1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470" y="1993184"/>
              <a:ext cx="2655571" cy="2590801"/>
            </a:xfrm>
            <a:prstGeom prst="rect">
              <a:avLst/>
            </a:prstGeom>
          </p:spPr>
        </p:pic>
      </p:grpSp>
      <p:pic>
        <p:nvPicPr>
          <p:cNvPr id="140" name="Picture 1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61699" y="29081086"/>
            <a:ext cx="3108961" cy="3127697"/>
          </a:xfrm>
          <a:prstGeom prst="rect">
            <a:avLst/>
          </a:prstGeom>
        </p:spPr>
      </p:pic>
      <p:sp>
        <p:nvSpPr>
          <p:cNvPr id="85" name="TextBox 84"/>
          <p:cNvSpPr txBox="1"/>
          <p:nvPr/>
        </p:nvSpPr>
        <p:spPr>
          <a:xfrm>
            <a:off x="29853412" y="29132777"/>
            <a:ext cx="9874310" cy="4044184"/>
          </a:xfrm>
          <a:prstGeom prst="rect">
            <a:avLst/>
          </a:prstGeom>
          <a:noFill/>
        </p:spPr>
        <p:txBody>
          <a:bodyPr wrap="square" rtlCol="0">
            <a:spAutoFit/>
          </a:bodyPr>
          <a:lstStyle/>
          <a:p>
            <a:r>
              <a:rPr lang="en-US" sz="1920" b="1" dirty="0"/>
              <a:t>References:</a:t>
            </a:r>
            <a:endParaRPr lang="en-US" sz="1920" dirty="0"/>
          </a:p>
          <a:p>
            <a:r>
              <a:rPr lang="en-US" sz="1920" baseline="30000" dirty="0"/>
              <a:t>1</a:t>
            </a:r>
            <a:r>
              <a:rPr lang="en-US" sz="1920" dirty="0"/>
              <a:t>Bouwma-Gearhart. 2012. Research university STEM faculty members’ motivation to engage in teaching professional development: Building the choir through an appeal to extrinsic motivation and ego. </a:t>
            </a:r>
            <a:r>
              <a:rPr lang="en-US" sz="1920" i="1" dirty="0"/>
              <a:t>J </a:t>
            </a:r>
            <a:r>
              <a:rPr lang="en-US" sz="1920" i="1" dirty="0" err="1"/>
              <a:t>Sci</a:t>
            </a:r>
            <a:r>
              <a:rPr lang="en-US" sz="1920" i="1" dirty="0"/>
              <a:t> </a:t>
            </a:r>
            <a:r>
              <a:rPr lang="en-US" sz="1920" i="1" dirty="0" err="1"/>
              <a:t>Educ</a:t>
            </a:r>
            <a:r>
              <a:rPr lang="en-US" sz="1920" i="1" dirty="0"/>
              <a:t> </a:t>
            </a:r>
            <a:r>
              <a:rPr lang="en-US" sz="1920" i="1" dirty="0" err="1"/>
              <a:t>Technol</a:t>
            </a:r>
            <a:r>
              <a:rPr lang="en-US" sz="1920" i="1" dirty="0"/>
              <a:t> </a:t>
            </a:r>
            <a:r>
              <a:rPr lang="en-US" sz="1920" dirty="0"/>
              <a:t>21:558–570.</a:t>
            </a:r>
          </a:p>
          <a:p>
            <a:endParaRPr lang="en-US" sz="1920" dirty="0"/>
          </a:p>
          <a:p>
            <a:r>
              <a:rPr lang="en-US" sz="1920" baseline="30000" dirty="0"/>
              <a:t>2</a:t>
            </a:r>
            <a:r>
              <a:rPr lang="en-US" sz="1920" dirty="0"/>
              <a:t>Shadle et al. 2017. Faculty drivers and barriers: laying the groundwork for undergraduate STEM education reform in academic departments. </a:t>
            </a:r>
            <a:r>
              <a:rPr lang="en-US" sz="1920" i="1" dirty="0"/>
              <a:t>Inter J STEM </a:t>
            </a:r>
            <a:r>
              <a:rPr lang="en-US" sz="1920" i="1" dirty="0" err="1"/>
              <a:t>Educ</a:t>
            </a:r>
            <a:r>
              <a:rPr lang="en-US" sz="1920" dirty="0"/>
              <a:t> 4:8.</a:t>
            </a:r>
          </a:p>
          <a:p>
            <a:endParaRPr lang="en-US" sz="1920" dirty="0"/>
          </a:p>
          <a:p>
            <a:r>
              <a:rPr lang="en-US" sz="1920" baseline="30000" dirty="0"/>
              <a:t>3</a:t>
            </a:r>
            <a:r>
              <a:rPr lang="en-US" sz="1920" dirty="0"/>
              <a:t>Brownell and Tanner. 2012. Barriers to faculty pedagogical change: Lack of training, time, incentives, and</a:t>
            </a:r>
            <a:r>
              <a:rPr lang="mr-IN" sz="1920" dirty="0"/>
              <a:t>…</a:t>
            </a:r>
            <a:r>
              <a:rPr lang="en-US" sz="1920" dirty="0"/>
              <a:t> tensions with professional identity? </a:t>
            </a:r>
            <a:r>
              <a:rPr lang="en-US" sz="1920" i="1" dirty="0"/>
              <a:t>CBE—Life Sciences Education </a:t>
            </a:r>
            <a:r>
              <a:rPr lang="en-US" sz="1920" dirty="0"/>
              <a:t>11:339–346.</a:t>
            </a:r>
          </a:p>
          <a:p>
            <a:endParaRPr lang="en-US" sz="2160" dirty="0"/>
          </a:p>
          <a:p>
            <a:r>
              <a:rPr lang="en-US" sz="2160" dirty="0"/>
              <a:t/>
            </a:r>
            <a:br>
              <a:rPr lang="en-US" sz="2160" dirty="0"/>
            </a:br>
            <a:endParaRPr lang="en-US" sz="2160" dirty="0"/>
          </a:p>
        </p:txBody>
      </p:sp>
      <p:sp>
        <p:nvSpPr>
          <p:cNvPr id="94" name="TextBox 93"/>
          <p:cNvSpPr txBox="1"/>
          <p:nvPr/>
        </p:nvSpPr>
        <p:spPr>
          <a:xfrm>
            <a:off x="1672417" y="16715094"/>
            <a:ext cx="11851498" cy="9251763"/>
          </a:xfrm>
          <a:prstGeom prst="rect">
            <a:avLst/>
          </a:prstGeom>
          <a:noFill/>
        </p:spPr>
        <p:txBody>
          <a:bodyPr wrap="square" rtlCol="0">
            <a:spAutoFit/>
          </a:bodyPr>
          <a:lstStyle/>
          <a:p>
            <a:pPr algn="just"/>
            <a:r>
              <a:rPr lang="en-US" sz="3840" dirty="0"/>
              <a:t>At least eighteen barriers to STEM education reform for faculty have been identified</a:t>
            </a:r>
            <a:r>
              <a:rPr lang="en-US" sz="3840" baseline="30000" dirty="0"/>
              <a:t>2</a:t>
            </a:r>
            <a:r>
              <a:rPr lang="en-US" sz="3840" dirty="0"/>
              <a:t>, with adequate training, time for reform, and incentives for change high on the list</a:t>
            </a:r>
            <a:r>
              <a:rPr lang="en-US" sz="3840" baseline="30000" dirty="0"/>
              <a:t>3</a:t>
            </a:r>
            <a:r>
              <a:rPr lang="en-US" sz="3840" dirty="0"/>
              <a:t>. How can we foster faculty persistence in teaching reform?</a:t>
            </a:r>
          </a:p>
          <a:p>
            <a:pPr algn="just"/>
            <a:endParaRPr lang="en-US" sz="3600" dirty="0"/>
          </a:p>
          <a:p>
            <a:pPr algn="ctr"/>
            <a:r>
              <a:rPr lang="en-US" sz="3840" b="1" i="1" dirty="0"/>
              <a:t>The role of faculty identity</a:t>
            </a:r>
            <a:r>
              <a:rPr lang="en-US" sz="3840" b="1" i="1" baseline="30000" dirty="0"/>
              <a:t>3</a:t>
            </a:r>
            <a:endParaRPr lang="en-US" sz="3840" b="1" i="1" dirty="0"/>
          </a:p>
          <a:p>
            <a:pPr algn="just"/>
            <a:r>
              <a:rPr lang="en-US" sz="3840" dirty="0"/>
              <a:t>STEM faculty were nearly all trained primarily as disciplinary. scholars, and research prowess has higher professional status than teaching. Personal interest in teaching is often hidden.</a:t>
            </a:r>
          </a:p>
          <a:p>
            <a:pPr algn="just"/>
            <a:endParaRPr lang="en-US" sz="2880" b="1" dirty="0"/>
          </a:p>
          <a:p>
            <a:pPr algn="ctr"/>
            <a:r>
              <a:rPr lang="en-US" sz="3840" b="1" i="1" dirty="0"/>
              <a:t>Levers to promote teaching as scholarship: </a:t>
            </a:r>
            <a:endParaRPr lang="en-US" sz="3840" b="1" i="1" dirty="0" smtClean="0"/>
          </a:p>
          <a:p>
            <a:pPr algn="ctr"/>
            <a:r>
              <a:rPr lang="en-US" sz="3840" b="1" i="1" dirty="0" smtClean="0"/>
              <a:t>tapping </a:t>
            </a:r>
            <a:r>
              <a:rPr lang="en-US" sz="3840" b="1" i="1" dirty="0"/>
              <a:t>into </a:t>
            </a:r>
            <a:r>
              <a:rPr lang="en-US" sz="3840" b="1" i="1" dirty="0" smtClean="0"/>
              <a:t>faculty </a:t>
            </a:r>
            <a:r>
              <a:rPr lang="en-US" sz="3840" b="1" i="1" dirty="0"/>
              <a:t>identity as scholars</a:t>
            </a:r>
          </a:p>
          <a:p>
            <a:pPr marL="617220" indent="-617220" algn="just">
              <a:buAutoNum type="arabicPeriod"/>
            </a:pPr>
            <a:r>
              <a:rPr lang="en-US" sz="3600" dirty="0"/>
              <a:t>Incorporate in graduate/new faculty training.</a:t>
            </a:r>
          </a:p>
          <a:p>
            <a:pPr marL="617220" indent="-617220" algn="just">
              <a:buAutoNum type="arabicPeriod"/>
            </a:pPr>
            <a:r>
              <a:rPr lang="en-US" sz="3600" dirty="0"/>
              <a:t>Build/support outlets for publishing.</a:t>
            </a:r>
          </a:p>
          <a:p>
            <a:pPr marL="617220" indent="-617220" algn="just">
              <a:buAutoNum type="arabicPeriod"/>
            </a:pPr>
            <a:r>
              <a:rPr lang="en-US" sz="3600" dirty="0"/>
              <a:t>Leverage professional societies influence on disciplines.</a:t>
            </a:r>
          </a:p>
        </p:txBody>
      </p:sp>
      <p:grpSp>
        <p:nvGrpSpPr>
          <p:cNvPr id="95" name="Group 94"/>
          <p:cNvGrpSpPr/>
          <p:nvPr/>
        </p:nvGrpSpPr>
        <p:grpSpPr>
          <a:xfrm>
            <a:off x="1626973" y="28400761"/>
            <a:ext cx="2608957" cy="2603363"/>
            <a:chOff x="1093470" y="1993184"/>
            <a:chExt cx="2655571" cy="2590801"/>
          </a:xfrm>
        </p:grpSpPr>
        <p:sp>
          <p:nvSpPr>
            <p:cNvPr id="97" name="Oval 96"/>
            <p:cNvSpPr/>
            <p:nvPr/>
          </p:nvSpPr>
          <p:spPr>
            <a:xfrm>
              <a:off x="1247711" y="2142852"/>
              <a:ext cx="2350008" cy="2276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368"/>
            </a:p>
          </p:txBody>
        </p:sp>
        <p:pic>
          <p:nvPicPr>
            <p:cNvPr id="99" name="Pictur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470" y="1993184"/>
              <a:ext cx="2655571" cy="2590801"/>
            </a:xfrm>
            <a:prstGeom prst="rect">
              <a:avLst/>
            </a:prstGeom>
          </p:spPr>
        </p:pic>
      </p:grpSp>
      <p:sp>
        <p:nvSpPr>
          <p:cNvPr id="100" name="TextBox 99"/>
          <p:cNvSpPr txBox="1"/>
          <p:nvPr/>
        </p:nvSpPr>
        <p:spPr>
          <a:xfrm>
            <a:off x="1376302" y="26540787"/>
            <a:ext cx="12465372" cy="1089529"/>
          </a:xfrm>
          <a:prstGeom prst="rect">
            <a:avLst/>
          </a:prstGeom>
          <a:noFill/>
        </p:spPr>
        <p:txBody>
          <a:bodyPr wrap="square" rtlCol="0">
            <a:spAutoFit/>
          </a:bodyPr>
          <a:lstStyle/>
          <a:p>
            <a:pPr algn="ctr"/>
            <a:r>
              <a:rPr lang="en-US" sz="6480" b="1" dirty="0"/>
              <a:t>Remedy: Teaching as scholarship</a:t>
            </a:r>
            <a:endParaRPr lang="en-US" sz="1920" b="1" dirty="0"/>
          </a:p>
        </p:txBody>
      </p:sp>
      <p:sp>
        <p:nvSpPr>
          <p:cNvPr id="102" name="TextBox 101"/>
          <p:cNvSpPr txBox="1"/>
          <p:nvPr/>
        </p:nvSpPr>
        <p:spPr>
          <a:xfrm>
            <a:off x="4379954" y="27688384"/>
            <a:ext cx="9003565" cy="3637919"/>
          </a:xfrm>
          <a:prstGeom prst="rect">
            <a:avLst/>
          </a:prstGeom>
          <a:noFill/>
        </p:spPr>
        <p:txBody>
          <a:bodyPr wrap="square" rtlCol="0">
            <a:spAutoFit/>
          </a:bodyPr>
          <a:lstStyle/>
          <a:p>
            <a:r>
              <a:rPr lang="en-US" sz="3840" b="1" i="1" dirty="0"/>
              <a:t>Just like any </a:t>
            </a:r>
            <a:r>
              <a:rPr lang="en-US" sz="3840" b="1" i="1" dirty="0" smtClean="0"/>
              <a:t>scholarship, </a:t>
            </a:r>
            <a:r>
              <a:rPr lang="en-US" sz="3840" b="1" i="1" dirty="0"/>
              <a:t>teaching should:</a:t>
            </a:r>
          </a:p>
          <a:p>
            <a:pPr marL="548640" indent="-548640">
              <a:buFont typeface="Arial" charset="0"/>
              <a:buChar char="•"/>
            </a:pPr>
            <a:r>
              <a:rPr lang="en-US" sz="3840" dirty="0"/>
              <a:t>Start with the literature</a:t>
            </a:r>
          </a:p>
          <a:p>
            <a:pPr marL="548640" indent="-548640">
              <a:buFont typeface="Arial" charset="0"/>
              <a:buChar char="•"/>
            </a:pPr>
            <a:r>
              <a:rPr lang="en-US" sz="3840" dirty="0"/>
              <a:t>Build from knowledge of others</a:t>
            </a:r>
          </a:p>
          <a:p>
            <a:pPr marL="548640" indent="-548640">
              <a:buFont typeface="Arial" charset="0"/>
              <a:buChar char="•"/>
            </a:pPr>
            <a:r>
              <a:rPr lang="en-US" sz="3840" dirty="0"/>
              <a:t>Be collaborative and multidisciplinary</a:t>
            </a:r>
          </a:p>
          <a:p>
            <a:pPr marL="548640" indent="-548640">
              <a:buFont typeface="Arial" charset="0"/>
              <a:buChar char="•"/>
            </a:pPr>
            <a:r>
              <a:rPr lang="en-US" sz="3840" dirty="0"/>
              <a:t>Feature open methods, tools, resources</a:t>
            </a:r>
          </a:p>
          <a:p>
            <a:pPr marL="548640" indent="-548640">
              <a:buFont typeface="Arial" charset="0"/>
              <a:buChar char="•"/>
            </a:pPr>
            <a:r>
              <a:rPr lang="en-US" sz="3840" b="1" dirty="0" smtClean="0"/>
              <a:t>Is not finished </a:t>
            </a:r>
            <a:r>
              <a:rPr lang="en-US" sz="3840" b="1" dirty="0"/>
              <a:t>until results are </a:t>
            </a:r>
            <a:r>
              <a:rPr lang="en-US" sz="3840" b="1" dirty="0" smtClean="0"/>
              <a:t>shared!</a:t>
            </a:r>
            <a:endParaRPr lang="en-US" sz="3840" b="1" dirty="0"/>
          </a:p>
        </p:txBody>
      </p:sp>
      <p:pic>
        <p:nvPicPr>
          <p:cNvPr id="8" name="Picture 7"/>
          <p:cNvPicPr>
            <a:picLocks noChangeAspect="1"/>
          </p:cNvPicPr>
          <p:nvPr/>
        </p:nvPicPr>
        <p:blipFill>
          <a:blip r:embed="rId7"/>
          <a:stretch>
            <a:fillRect/>
          </a:stretch>
        </p:blipFill>
        <p:spPr>
          <a:xfrm>
            <a:off x="35202407" y="21120139"/>
            <a:ext cx="7010988" cy="3810983"/>
          </a:xfrm>
          <a:prstGeom prst="rect">
            <a:avLst/>
          </a:prstGeom>
        </p:spPr>
      </p:pic>
      <p:pic>
        <p:nvPicPr>
          <p:cNvPr id="103" name="Picture 102" descr="Screen Shot 2018-07-09 at 1.28.11 PM.png"/>
          <p:cNvPicPr>
            <a:picLocks noChangeAspect="1"/>
          </p:cNvPicPr>
          <p:nvPr/>
        </p:nvPicPr>
        <p:blipFill rotWithShape="1">
          <a:blip r:embed="rId8">
            <a:extLst>
              <a:ext uri="{28A0092B-C50C-407E-A947-70E740481C1C}">
                <a14:useLocalDpi xmlns:a14="http://schemas.microsoft.com/office/drawing/2010/main" val="0"/>
              </a:ext>
            </a:extLst>
          </a:blip>
          <a:srcRect l="812" t="20453" r="708" b="2805"/>
          <a:stretch/>
        </p:blipFill>
        <p:spPr>
          <a:xfrm>
            <a:off x="22179543" y="26480902"/>
            <a:ext cx="6754179" cy="3795998"/>
          </a:xfrm>
          <a:prstGeom prst="rect">
            <a:avLst/>
          </a:prstGeom>
        </p:spPr>
      </p:pic>
      <p:pic>
        <p:nvPicPr>
          <p:cNvPr id="110" name="Picture 109"/>
          <p:cNvPicPr>
            <a:picLocks noChangeAspect="1"/>
          </p:cNvPicPr>
          <p:nvPr/>
        </p:nvPicPr>
        <p:blipFill>
          <a:blip r:embed="rId9"/>
          <a:stretch>
            <a:fillRect/>
          </a:stretch>
        </p:blipFill>
        <p:spPr>
          <a:xfrm>
            <a:off x="30592757" y="11124124"/>
            <a:ext cx="8968710" cy="5731566"/>
          </a:xfrm>
          <a:prstGeom prst="rect">
            <a:avLst/>
          </a:prstGeom>
        </p:spPr>
      </p:pic>
      <p:pic>
        <p:nvPicPr>
          <p:cNvPr id="111" name="Picture 110"/>
          <p:cNvPicPr>
            <a:picLocks noChangeAspect="1"/>
          </p:cNvPicPr>
          <p:nvPr/>
        </p:nvPicPr>
        <p:blipFill>
          <a:blip r:embed="rId10"/>
          <a:stretch>
            <a:fillRect/>
          </a:stretch>
        </p:blipFill>
        <p:spPr>
          <a:xfrm>
            <a:off x="39937114" y="13282328"/>
            <a:ext cx="2025619" cy="1302184"/>
          </a:xfrm>
          <a:prstGeom prst="rect">
            <a:avLst/>
          </a:prstGeom>
        </p:spPr>
      </p:pic>
      <p:sp>
        <p:nvSpPr>
          <p:cNvPr id="113" name="TextBox 112"/>
          <p:cNvSpPr txBox="1"/>
          <p:nvPr/>
        </p:nvSpPr>
        <p:spPr>
          <a:xfrm>
            <a:off x="23962357" y="25175345"/>
            <a:ext cx="4971365" cy="1274195"/>
          </a:xfrm>
          <a:prstGeom prst="rect">
            <a:avLst/>
          </a:prstGeom>
          <a:noFill/>
        </p:spPr>
        <p:txBody>
          <a:bodyPr wrap="square" rtlCol="0">
            <a:spAutoFit/>
          </a:bodyPr>
          <a:lstStyle/>
          <a:p>
            <a:pPr algn="r"/>
            <a:r>
              <a:rPr lang="en-US" sz="3840" b="1" i="1" dirty="0"/>
              <a:t>Recent Faculty </a:t>
            </a:r>
            <a:r>
              <a:rPr lang="en-US" sz="3840" b="1" i="1"/>
              <a:t>Mentoring Networks</a:t>
            </a:r>
            <a:endParaRPr lang="en-US" sz="3840" b="1" i="1" dirty="0"/>
          </a:p>
        </p:txBody>
      </p:sp>
      <p:pic>
        <p:nvPicPr>
          <p:cNvPr id="115" name="Picture 114"/>
          <p:cNvPicPr>
            <a:picLocks noChangeAspect="1"/>
          </p:cNvPicPr>
          <p:nvPr/>
        </p:nvPicPr>
        <p:blipFill rotWithShape="1">
          <a:blip r:embed="rId11"/>
          <a:srcRect l="4314" t="6495" r="5296" b="8790"/>
          <a:stretch/>
        </p:blipFill>
        <p:spPr>
          <a:xfrm>
            <a:off x="14846640" y="19625863"/>
            <a:ext cx="5448529" cy="4332983"/>
          </a:xfrm>
          <a:prstGeom prst="rect">
            <a:avLst/>
          </a:prstGeom>
        </p:spPr>
      </p:pic>
      <p:pic>
        <p:nvPicPr>
          <p:cNvPr id="118" name="Picture 117" descr="fmn may 2018 north america with legend.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240570" y="21822697"/>
            <a:ext cx="4480951" cy="2978380"/>
          </a:xfrm>
          <a:prstGeom prst="rect">
            <a:avLst/>
          </a:prstGeom>
        </p:spPr>
      </p:pic>
      <p:sp>
        <p:nvSpPr>
          <p:cNvPr id="11" name="Rectangle 10"/>
          <p:cNvSpPr/>
          <p:nvPr/>
        </p:nvSpPr>
        <p:spPr>
          <a:xfrm>
            <a:off x="30554386" y="26512403"/>
            <a:ext cx="11378896" cy="609398"/>
          </a:xfrm>
          <a:prstGeom prst="rect">
            <a:avLst/>
          </a:prstGeom>
        </p:spPr>
        <p:txBody>
          <a:bodyPr wrap="square">
            <a:spAutoFit/>
          </a:bodyPr>
          <a:lstStyle/>
          <a:p>
            <a:pPr algn="ctr"/>
            <a:r>
              <a:rPr lang="en-US" sz="3360" b="1" dirty="0"/>
              <a:t>Explore partner’s activities: </a:t>
            </a:r>
            <a:r>
              <a:rPr lang="en-US" sz="3360" b="1" dirty="0">
                <a:hlinkClick r:id="rId13"/>
              </a:rPr>
              <a:t>https://qubeshub.org/community</a:t>
            </a:r>
            <a:r>
              <a:rPr lang="en-US" sz="3360" b="1" dirty="0"/>
              <a:t> </a:t>
            </a:r>
          </a:p>
        </p:txBody>
      </p:sp>
      <p:sp>
        <p:nvSpPr>
          <p:cNvPr id="121" name="Rectangle 120"/>
          <p:cNvSpPr/>
          <p:nvPr/>
        </p:nvSpPr>
        <p:spPr>
          <a:xfrm>
            <a:off x="30009106" y="25080144"/>
            <a:ext cx="12517531" cy="1274195"/>
          </a:xfrm>
          <a:prstGeom prst="rect">
            <a:avLst/>
          </a:prstGeom>
        </p:spPr>
        <p:txBody>
          <a:bodyPr wrap="square">
            <a:spAutoFit/>
          </a:bodyPr>
          <a:lstStyle/>
          <a:p>
            <a:pPr marL="548640" indent="-548640" algn="just">
              <a:buFont typeface="Arial" charset="0"/>
              <a:buChar char="•"/>
            </a:pPr>
            <a:r>
              <a:rPr lang="en-US" sz="3840" dirty="0"/>
              <a:t>40 FMNs have reached ~500 faculty at diverse institutions.</a:t>
            </a:r>
          </a:p>
          <a:p>
            <a:pPr marL="548640" indent="-548640" algn="just">
              <a:buFont typeface="Arial" charset="0"/>
              <a:buChar char="•"/>
            </a:pPr>
            <a:r>
              <a:rPr lang="en-US" sz="3840" dirty="0"/>
              <a:t>Professional societies provide goals, funding, recognition.</a:t>
            </a:r>
          </a:p>
        </p:txBody>
      </p:sp>
      <p:pic>
        <p:nvPicPr>
          <p:cNvPr id="98" name="Picture 9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121678" y="11404343"/>
            <a:ext cx="1467518" cy="1451140"/>
          </a:xfrm>
          <a:prstGeom prst="rect">
            <a:avLst/>
          </a:prstGeom>
        </p:spPr>
      </p:pic>
      <p:pic>
        <p:nvPicPr>
          <p:cNvPr id="1038" name="Picture 14" descr="https://qubeshub.org/groups/integrate2018/File:/uploads/integrat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354137" y="15187823"/>
            <a:ext cx="3330214" cy="128708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576987" y="15349169"/>
            <a:ext cx="5491376" cy="1135562"/>
          </a:xfrm>
          <a:prstGeom prst="rect">
            <a:avLst/>
          </a:prstGeom>
        </p:spPr>
      </p:pic>
      <p:pic>
        <p:nvPicPr>
          <p:cNvPr id="147" name="Picture 146" descr="Screen Shot 2017-03-09 at 6.51.45 AM.png"/>
          <p:cNvPicPr>
            <a:picLocks noChangeAspect="1"/>
          </p:cNvPicPr>
          <p:nvPr/>
        </p:nvPicPr>
        <p:blipFill rotWithShape="1">
          <a:blip r:embed="rId17">
            <a:extLst>
              <a:ext uri="{28A0092B-C50C-407E-A947-70E740481C1C}">
                <a14:useLocalDpi xmlns:a14="http://schemas.microsoft.com/office/drawing/2010/main" val="0"/>
              </a:ext>
            </a:extLst>
          </a:blip>
          <a:srcRect b="5582"/>
          <a:stretch/>
        </p:blipFill>
        <p:spPr>
          <a:xfrm>
            <a:off x="14793499" y="25843068"/>
            <a:ext cx="1811389" cy="2583883"/>
          </a:xfrm>
          <a:prstGeom prst="rect">
            <a:avLst/>
          </a:prstGeom>
        </p:spPr>
      </p:pic>
      <p:pic>
        <p:nvPicPr>
          <p:cNvPr id="148" name="Picture 147" descr="Screen Shot 2017-03-09 at 6.51.17 AM.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888057" y="28339801"/>
            <a:ext cx="3097136" cy="3389215"/>
          </a:xfrm>
          <a:prstGeom prst="rect">
            <a:avLst/>
          </a:prstGeom>
        </p:spPr>
      </p:pic>
      <p:pic>
        <p:nvPicPr>
          <p:cNvPr id="149" name="Content Placeholder 3" descr="Screen Shot 2016-11-05 at 12.50.08 PM.png"/>
          <p:cNvPicPr>
            <a:picLocks noChangeAspect="1"/>
          </p:cNvPicPr>
          <p:nvPr/>
        </p:nvPicPr>
        <p:blipFill rotWithShape="1">
          <a:blip r:embed="rId19">
            <a:extLst>
              <a:ext uri="{28A0092B-C50C-407E-A947-70E740481C1C}">
                <a14:useLocalDpi xmlns:a14="http://schemas.microsoft.com/office/drawing/2010/main" val="0"/>
              </a:ext>
            </a:extLst>
          </a:blip>
          <a:srcRect l="-1051" r="51793"/>
          <a:stretch/>
        </p:blipFill>
        <p:spPr>
          <a:xfrm>
            <a:off x="19131514" y="25939372"/>
            <a:ext cx="2017658" cy="2655904"/>
          </a:xfrm>
          <a:prstGeom prst="rect">
            <a:avLst/>
          </a:prstGeom>
        </p:spPr>
      </p:pic>
      <p:pic>
        <p:nvPicPr>
          <p:cNvPr id="150" name="Picture 149"/>
          <p:cNvPicPr>
            <a:picLocks noChangeAspect="1"/>
          </p:cNvPicPr>
          <p:nvPr/>
        </p:nvPicPr>
        <p:blipFill>
          <a:blip r:embed="rId20"/>
          <a:stretch>
            <a:fillRect/>
          </a:stretch>
        </p:blipFill>
        <p:spPr>
          <a:xfrm>
            <a:off x="17121709" y="27095437"/>
            <a:ext cx="1489408" cy="747053"/>
          </a:xfrm>
          <a:prstGeom prst="rect">
            <a:avLst/>
          </a:prstGeom>
        </p:spPr>
      </p:pic>
      <p:sp>
        <p:nvSpPr>
          <p:cNvPr id="12" name="TextBox 11"/>
          <p:cNvSpPr txBox="1"/>
          <p:nvPr/>
        </p:nvSpPr>
        <p:spPr>
          <a:xfrm>
            <a:off x="18550383" y="25085505"/>
            <a:ext cx="4924824" cy="830997"/>
          </a:xfrm>
          <a:prstGeom prst="rect">
            <a:avLst/>
          </a:prstGeom>
          <a:noFill/>
        </p:spPr>
        <p:txBody>
          <a:bodyPr wrap="square" rtlCol="0">
            <a:spAutoFit/>
          </a:bodyPr>
          <a:lstStyle/>
          <a:p>
            <a:r>
              <a:rPr lang="en-US" sz="2400" i="1" dirty="0"/>
              <a:t>Faculty receive meaningful recognition </a:t>
            </a:r>
            <a:r>
              <a:rPr lang="en-US" sz="2400" i="1"/>
              <a:t>for teaching scholarship</a:t>
            </a:r>
            <a:endParaRPr lang="en-US" sz="2400" i="1" dirty="0"/>
          </a:p>
        </p:txBody>
      </p:sp>
      <p:sp>
        <p:nvSpPr>
          <p:cNvPr id="151" name="TextBox 150"/>
          <p:cNvSpPr txBox="1"/>
          <p:nvPr/>
        </p:nvSpPr>
        <p:spPr>
          <a:xfrm>
            <a:off x="14649536" y="28555458"/>
            <a:ext cx="2589001" cy="2308324"/>
          </a:xfrm>
          <a:prstGeom prst="rect">
            <a:avLst/>
          </a:prstGeom>
          <a:noFill/>
        </p:spPr>
        <p:txBody>
          <a:bodyPr wrap="square" rtlCol="0">
            <a:spAutoFit/>
          </a:bodyPr>
          <a:lstStyle/>
          <a:p>
            <a:pPr algn="ctr"/>
            <a:r>
              <a:rPr lang="en-US" sz="2400" i="1" dirty="0"/>
              <a:t>Professional society-sponsored Faculty Mentoring Network multiplies value </a:t>
            </a:r>
            <a:r>
              <a:rPr lang="en-US" sz="2400" i="1"/>
              <a:t>of </a:t>
            </a:r>
            <a:r>
              <a:rPr lang="en-US" sz="2400" i="1" smtClean="0"/>
              <a:t>OER resource</a:t>
            </a:r>
            <a:endParaRPr lang="en-US" sz="2400" i="1" dirty="0"/>
          </a:p>
        </p:txBody>
      </p:sp>
      <p:sp>
        <p:nvSpPr>
          <p:cNvPr id="152" name="TextBox 151"/>
          <p:cNvSpPr txBox="1"/>
          <p:nvPr/>
        </p:nvSpPr>
        <p:spPr>
          <a:xfrm>
            <a:off x="14649536" y="25052790"/>
            <a:ext cx="3933721" cy="830997"/>
          </a:xfrm>
          <a:prstGeom prst="rect">
            <a:avLst/>
          </a:prstGeom>
          <a:noFill/>
        </p:spPr>
        <p:txBody>
          <a:bodyPr wrap="square" rtlCol="0">
            <a:spAutoFit/>
          </a:bodyPr>
          <a:lstStyle/>
          <a:p>
            <a:r>
              <a:rPr lang="en-US" sz="2400" i="1" dirty="0"/>
              <a:t>Original peer-reviewed </a:t>
            </a:r>
            <a:r>
              <a:rPr lang="en-US" sz="2400" i="1"/>
              <a:t>open educational resource</a:t>
            </a:r>
            <a:endParaRPr lang="en-US" sz="2400" i="1" dirty="0"/>
          </a:p>
        </p:txBody>
      </p:sp>
      <p:sp>
        <p:nvSpPr>
          <p:cNvPr id="14" name="Curved Right Arrow 13"/>
          <p:cNvSpPr/>
          <p:nvPr/>
        </p:nvSpPr>
        <p:spPr>
          <a:xfrm rot="20211781" flipH="1">
            <a:off x="16734851" y="27471309"/>
            <a:ext cx="351631" cy="1361775"/>
          </a:xfrm>
          <a:prstGeom prst="curvedRightArrow">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10368">
              <a:solidFill>
                <a:schemeClr val="tx1"/>
              </a:solidFill>
            </a:endParaRPr>
          </a:p>
        </p:txBody>
      </p:sp>
      <p:sp>
        <p:nvSpPr>
          <p:cNvPr id="153" name="Curved Right Arrow 152"/>
          <p:cNvSpPr/>
          <p:nvPr/>
        </p:nvSpPr>
        <p:spPr>
          <a:xfrm rot="12366774">
            <a:off x="20281908" y="28333558"/>
            <a:ext cx="372167" cy="2158640"/>
          </a:xfrm>
          <a:prstGeom prst="curvedRightArrow">
            <a:avLst>
              <a:gd name="adj1" fmla="val 36894"/>
              <a:gd name="adj2" fmla="val 50000"/>
              <a:gd name="adj3" fmla="val 25000"/>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10368">
              <a:solidFill>
                <a:schemeClr val="tx1"/>
              </a:solidFill>
            </a:endParaRPr>
          </a:p>
        </p:txBody>
      </p:sp>
      <p:sp>
        <p:nvSpPr>
          <p:cNvPr id="16" name="Rectangle 15"/>
          <p:cNvSpPr/>
          <p:nvPr/>
        </p:nvSpPr>
        <p:spPr>
          <a:xfrm>
            <a:off x="14649536" y="10982827"/>
            <a:ext cx="7800275" cy="4819781"/>
          </a:xfrm>
          <a:prstGeom prst="rect">
            <a:avLst/>
          </a:prstGeom>
        </p:spPr>
        <p:txBody>
          <a:bodyPr wrap="square">
            <a:spAutoFit/>
          </a:bodyPr>
          <a:lstStyle/>
          <a:p>
            <a:pPr algn="ctr"/>
            <a:r>
              <a:rPr lang="en-US" sz="3840" b="1" i="1" dirty="0"/>
              <a:t>Faculty Mentoring Networks are:</a:t>
            </a:r>
          </a:p>
          <a:p>
            <a:pPr marL="548640" indent="-548640">
              <a:buFont typeface="Arial" panose="020B0604020202020204" pitchFamily="34" charset="0"/>
              <a:buChar char="•"/>
            </a:pPr>
            <a:r>
              <a:rPr lang="en-US" sz="3840" b="1" dirty="0"/>
              <a:t>Online</a:t>
            </a:r>
            <a:r>
              <a:rPr lang="en-US" sz="3840" dirty="0"/>
              <a:t> </a:t>
            </a:r>
            <a:r>
              <a:rPr lang="en-US" sz="3840" b="1" dirty="0"/>
              <a:t>peer groups</a:t>
            </a:r>
            <a:r>
              <a:rPr lang="en-US" sz="3840" dirty="0"/>
              <a:t>, typically 6-10 faculty members per subgroup.</a:t>
            </a:r>
          </a:p>
          <a:p>
            <a:pPr marL="548640" indent="-548640">
              <a:buFont typeface="Arial" panose="020B0604020202020204" pitchFamily="34" charset="0"/>
              <a:buChar char="•"/>
            </a:pPr>
            <a:r>
              <a:rPr lang="en-US" sz="3840" dirty="0"/>
              <a:t>Content and/or pedagogy </a:t>
            </a:r>
            <a:r>
              <a:rPr lang="en-US" sz="3840" b="1" dirty="0"/>
              <a:t>mentors.</a:t>
            </a:r>
          </a:p>
          <a:p>
            <a:pPr marL="548640" indent="-548640">
              <a:buFont typeface="Arial" panose="020B0604020202020204" pitchFamily="34" charset="0"/>
              <a:buChar char="•"/>
            </a:pPr>
            <a:r>
              <a:rPr lang="en-US" sz="3840" dirty="0"/>
              <a:t>Meet every 1-2 weeks for </a:t>
            </a:r>
            <a:r>
              <a:rPr lang="en-US" sz="3840" b="1" dirty="0"/>
              <a:t>sustained support </a:t>
            </a:r>
            <a:r>
              <a:rPr lang="en-US" sz="3840" dirty="0"/>
              <a:t>over semester.</a:t>
            </a:r>
          </a:p>
          <a:p>
            <a:pPr marL="548640" indent="-548640">
              <a:buFont typeface="Arial" panose="020B0604020202020204" pitchFamily="34" charset="0"/>
              <a:buChar char="•"/>
            </a:pPr>
            <a:r>
              <a:rPr lang="en-US" sz="3840" b="1" dirty="0"/>
              <a:t>S</a:t>
            </a:r>
            <a:r>
              <a:rPr lang="en-US" sz="3840" b="1" dirty="0" smtClean="0"/>
              <a:t>haring </a:t>
            </a:r>
            <a:r>
              <a:rPr lang="en-US" sz="3840" b="1" dirty="0"/>
              <a:t>Open Educational Resources back </a:t>
            </a:r>
            <a:r>
              <a:rPr lang="en-US" sz="3840" dirty="0"/>
              <a:t>to the community.</a:t>
            </a:r>
          </a:p>
        </p:txBody>
      </p:sp>
      <p:graphicFrame>
        <p:nvGraphicFramePr>
          <p:cNvPr id="17" name="Table 16"/>
          <p:cNvGraphicFramePr>
            <a:graphicFrameLocks noGrp="1"/>
          </p:cNvGraphicFramePr>
          <p:nvPr>
            <p:extLst>
              <p:ext uri="{D42A27DB-BD31-4B8C-83A1-F6EECF244321}">
                <p14:modId xmlns:p14="http://schemas.microsoft.com/office/powerpoint/2010/main" val="1176204205"/>
              </p:ext>
            </p:extLst>
          </p:nvPr>
        </p:nvGraphicFramePr>
        <p:xfrm>
          <a:off x="20673874" y="20484890"/>
          <a:ext cx="8259850" cy="3828502"/>
        </p:xfrm>
        <a:graphic>
          <a:graphicData uri="http://schemas.openxmlformats.org/drawingml/2006/table">
            <a:tbl>
              <a:tblPr>
                <a:tableStyleId>{69C7853C-536D-4A76-A0AE-DD22124D55A5}</a:tableStyleId>
              </a:tblPr>
              <a:tblGrid>
                <a:gridCol w="1407026"/>
                <a:gridCol w="6852824"/>
              </a:tblGrid>
              <a:tr h="445008">
                <a:tc>
                  <a:txBody>
                    <a:bodyPr/>
                    <a:lstStyle/>
                    <a:p>
                      <a:pPr algn="ctr" rtl="0" fontAlgn="t">
                        <a:spcBef>
                          <a:spcPts val="0"/>
                        </a:spcBef>
                        <a:spcAft>
                          <a:spcPts val="0"/>
                        </a:spcAft>
                      </a:pPr>
                      <a:r>
                        <a:rPr lang="en-US" sz="1900" b="1" u="none" strike="noStrike" dirty="0">
                          <a:effectLst/>
                        </a:rPr>
                        <a:t>Themes</a:t>
                      </a:r>
                      <a:endParaRPr lang="en-US" sz="1900" b="1" dirty="0">
                        <a:effectLst/>
                      </a:endParaRPr>
                    </a:p>
                  </a:txBody>
                  <a:tcPr marL="76200" marR="76200" marT="76200" marB="76200">
                    <a:solidFill>
                      <a:srgbClr val="99CC00"/>
                    </a:solidFill>
                  </a:tcPr>
                </a:tc>
                <a:tc>
                  <a:txBody>
                    <a:bodyPr/>
                    <a:lstStyle/>
                    <a:p>
                      <a:pPr algn="ctr" rtl="0" fontAlgn="t">
                        <a:spcBef>
                          <a:spcPts val="0"/>
                        </a:spcBef>
                        <a:spcAft>
                          <a:spcPts val="0"/>
                        </a:spcAft>
                      </a:pPr>
                      <a:r>
                        <a:rPr lang="en-US" sz="1900" b="1" u="none" strike="noStrike" dirty="0">
                          <a:effectLst/>
                        </a:rPr>
                        <a:t>Quotes</a:t>
                      </a:r>
                      <a:endParaRPr lang="en-US" sz="1900" b="1" dirty="0">
                        <a:effectLst/>
                      </a:endParaRPr>
                    </a:p>
                  </a:txBody>
                  <a:tcPr marL="76200" marR="76200" marT="76200" marB="76200">
                    <a:solidFill>
                      <a:srgbClr val="99CC00"/>
                    </a:solidFill>
                  </a:tcPr>
                </a:tc>
              </a:tr>
              <a:tr h="1322832">
                <a:tc>
                  <a:txBody>
                    <a:bodyPr/>
                    <a:lstStyle/>
                    <a:p>
                      <a:pPr algn="ctr" rtl="0" fontAlgn="t">
                        <a:spcBef>
                          <a:spcPts val="0"/>
                        </a:spcBef>
                        <a:spcAft>
                          <a:spcPts val="0"/>
                        </a:spcAft>
                      </a:pPr>
                      <a:r>
                        <a:rPr lang="en-US" sz="1600" u="none" strike="noStrike" dirty="0">
                          <a:effectLst/>
                        </a:rPr>
                        <a:t>Community</a:t>
                      </a:r>
                      <a:endParaRPr lang="en-US" sz="1600" dirty="0">
                        <a:effectLst/>
                      </a:endParaRPr>
                    </a:p>
                    <a:p>
                      <a:pPr algn="ctr" rtl="0" fontAlgn="t">
                        <a:spcBef>
                          <a:spcPts val="0"/>
                        </a:spcBef>
                        <a:spcAft>
                          <a:spcPts val="0"/>
                        </a:spcAft>
                      </a:pPr>
                      <a:r>
                        <a:rPr lang="en-US" sz="1600" u="none" strike="noStrike" dirty="0" smtClean="0">
                          <a:effectLst/>
                        </a:rPr>
                        <a:t>(sense </a:t>
                      </a:r>
                      <a:r>
                        <a:rPr lang="en-US" sz="1600" u="none" strike="noStrike" dirty="0">
                          <a:effectLst/>
                        </a:rPr>
                        <a:t>of belonging</a:t>
                      </a:r>
                      <a:r>
                        <a:rPr lang="en-US" sz="1600" u="none" strike="noStrike" dirty="0" smtClean="0">
                          <a:effectLst/>
                        </a:rPr>
                        <a:t>)</a:t>
                      </a:r>
                      <a:endParaRPr lang="en-US" sz="1600" dirty="0">
                        <a:effectLst/>
                      </a:endParaRPr>
                    </a:p>
                  </a:txBody>
                  <a:tcPr marL="76200" marR="76200" marT="76200" marB="76200" anchor="ctr"/>
                </a:tc>
                <a:tc>
                  <a:txBody>
                    <a:bodyPr/>
                    <a:lstStyle/>
                    <a:p>
                      <a:pPr algn="l" rtl="0" fontAlgn="t">
                        <a:spcBef>
                          <a:spcPts val="0"/>
                        </a:spcBef>
                        <a:spcAft>
                          <a:spcPts val="0"/>
                        </a:spcAft>
                      </a:pPr>
                      <a:r>
                        <a:rPr lang="en-US" sz="1600" u="none" strike="noStrike" dirty="0">
                          <a:effectLst/>
                        </a:rPr>
                        <a:t>“The FMNs are all about </a:t>
                      </a:r>
                      <a:r>
                        <a:rPr lang="en-US" sz="1600" b="1" u="none" strike="noStrike" dirty="0">
                          <a:effectLst/>
                        </a:rPr>
                        <a:t>community</a:t>
                      </a:r>
                      <a:r>
                        <a:rPr lang="en-US" sz="1600" u="none" strike="noStrike" dirty="0" smtClean="0">
                          <a:effectLst/>
                        </a:rPr>
                        <a:t>.”</a:t>
                      </a:r>
                    </a:p>
                    <a:p>
                      <a:pPr algn="l" rtl="0" fontAlgn="t">
                        <a:spcBef>
                          <a:spcPts val="0"/>
                        </a:spcBef>
                        <a:spcAft>
                          <a:spcPts val="0"/>
                        </a:spcAft>
                      </a:pPr>
                      <a:endParaRPr lang="en-US" sz="700" dirty="0">
                        <a:effectLst/>
                      </a:endParaRPr>
                    </a:p>
                    <a:p>
                      <a:pPr algn="l" rtl="0" fontAlgn="t">
                        <a:spcBef>
                          <a:spcPts val="0"/>
                        </a:spcBef>
                        <a:spcAft>
                          <a:spcPts val="0"/>
                        </a:spcAft>
                      </a:pPr>
                      <a:r>
                        <a:rPr lang="en-US" sz="1600" u="none" strike="noStrike" dirty="0">
                          <a:effectLst/>
                        </a:rPr>
                        <a:t>“I’m an FMN junkie. I can’t get enough of the </a:t>
                      </a:r>
                      <a:r>
                        <a:rPr lang="en-US" sz="1600" b="1" u="none" strike="noStrike" dirty="0">
                          <a:effectLst/>
                        </a:rPr>
                        <a:t>community</a:t>
                      </a:r>
                      <a:r>
                        <a:rPr lang="en-US" sz="1600" u="none" strike="noStrike" dirty="0">
                          <a:effectLst/>
                        </a:rPr>
                        <a:t> feeling.”</a:t>
                      </a:r>
                      <a:endParaRPr lang="en-US" sz="1600" dirty="0">
                        <a:effectLst/>
                      </a:endParaRPr>
                    </a:p>
                    <a:p>
                      <a:pPr algn="l" rtl="0" fontAlgn="t">
                        <a:spcBef>
                          <a:spcPts val="0"/>
                        </a:spcBef>
                        <a:spcAft>
                          <a:spcPts val="0"/>
                        </a:spcAft>
                      </a:pPr>
                      <a:endParaRPr lang="en-US" sz="700" u="none" strike="noStrike" dirty="0" smtClean="0">
                        <a:effectLst/>
                      </a:endParaRPr>
                    </a:p>
                    <a:p>
                      <a:pPr algn="l" rtl="0" fontAlgn="t">
                        <a:spcBef>
                          <a:spcPts val="0"/>
                        </a:spcBef>
                        <a:spcAft>
                          <a:spcPts val="0"/>
                        </a:spcAft>
                      </a:pPr>
                      <a:r>
                        <a:rPr lang="en-US" sz="1600" u="none" strike="noStrike" dirty="0" smtClean="0">
                          <a:effectLst/>
                        </a:rPr>
                        <a:t>“</a:t>
                      </a:r>
                      <a:r>
                        <a:rPr lang="en-US" sz="1600" u="none" strike="noStrike" dirty="0">
                          <a:effectLst/>
                        </a:rPr>
                        <a:t>It is an </a:t>
                      </a:r>
                      <a:r>
                        <a:rPr lang="en-US" sz="1600" b="1" u="none" strike="noStrike" dirty="0">
                          <a:effectLst/>
                        </a:rPr>
                        <a:t>outlet</a:t>
                      </a:r>
                      <a:r>
                        <a:rPr lang="en-US" sz="1600" u="none" strike="noStrike" dirty="0">
                          <a:effectLst/>
                        </a:rPr>
                        <a:t> for me to have </a:t>
                      </a:r>
                      <a:r>
                        <a:rPr lang="en-US" sz="1600" b="1" u="none" strike="noStrike" dirty="0">
                          <a:effectLst/>
                        </a:rPr>
                        <a:t>support</a:t>
                      </a:r>
                      <a:r>
                        <a:rPr lang="en-US" sz="1600" u="none" strike="noStrike" dirty="0">
                          <a:effectLst/>
                        </a:rPr>
                        <a:t>. I am at a small university. So I have people to share or run my curriculum by for </a:t>
                      </a:r>
                      <a:r>
                        <a:rPr lang="en-US" sz="1600" u="none" strike="noStrike" dirty="0" smtClean="0">
                          <a:effectLst/>
                        </a:rPr>
                        <a:t>feedback.”</a:t>
                      </a:r>
                      <a:endParaRPr lang="en-US" sz="1600" dirty="0">
                        <a:effectLst/>
                      </a:endParaRPr>
                    </a:p>
                  </a:txBody>
                  <a:tcPr marL="76200" marR="76200" marT="76200" marB="76200"/>
                </a:tc>
              </a:tr>
              <a:tr h="1213104">
                <a:tc>
                  <a:txBody>
                    <a:bodyPr/>
                    <a:lstStyle/>
                    <a:p>
                      <a:pPr algn="ctr" rtl="0" fontAlgn="t">
                        <a:spcBef>
                          <a:spcPts val="0"/>
                        </a:spcBef>
                        <a:spcAft>
                          <a:spcPts val="0"/>
                        </a:spcAft>
                      </a:pPr>
                      <a:r>
                        <a:rPr lang="en-US" sz="1600" u="none" strike="noStrike" dirty="0">
                          <a:effectLst/>
                        </a:rPr>
                        <a:t>Career </a:t>
                      </a:r>
                      <a:r>
                        <a:rPr lang="en-US" sz="1600" u="none" strike="noStrike" dirty="0" smtClean="0">
                          <a:effectLst/>
                        </a:rPr>
                        <a:t>advancement</a:t>
                      </a:r>
                      <a:endParaRPr lang="en-US" sz="1600" dirty="0">
                        <a:effectLst/>
                      </a:endParaRPr>
                    </a:p>
                  </a:txBody>
                  <a:tcPr marL="76200" marR="76200" marT="76200" marB="76200" anchor="ctr"/>
                </a:tc>
                <a:tc>
                  <a:txBody>
                    <a:bodyPr/>
                    <a:lstStyle/>
                    <a:p>
                      <a:pPr algn="l" rtl="0" fontAlgn="t">
                        <a:spcBef>
                          <a:spcPts val="0"/>
                        </a:spcBef>
                        <a:spcAft>
                          <a:spcPts val="0"/>
                        </a:spcAft>
                      </a:pPr>
                      <a:r>
                        <a:rPr lang="en-US" sz="1600" u="none" strike="noStrike" dirty="0">
                          <a:effectLst/>
                        </a:rPr>
                        <a:t>“My participation in QUBES FMNs </a:t>
                      </a:r>
                      <a:r>
                        <a:rPr lang="en-US" sz="1600" b="1" u="none" strike="noStrike" dirty="0">
                          <a:effectLst/>
                        </a:rPr>
                        <a:t>helped my tenure package</a:t>
                      </a:r>
                      <a:r>
                        <a:rPr lang="en-US" sz="1600" u="none" strike="noStrike" dirty="0">
                          <a:effectLst/>
                        </a:rPr>
                        <a:t>...it shows that I am actively participating in the field</a:t>
                      </a:r>
                      <a:r>
                        <a:rPr lang="en-US" sz="1600" u="none" strike="noStrike" dirty="0" smtClean="0">
                          <a:effectLst/>
                        </a:rPr>
                        <a:t>.”</a:t>
                      </a:r>
                    </a:p>
                    <a:p>
                      <a:pPr algn="l" rtl="0" fontAlgn="t">
                        <a:spcBef>
                          <a:spcPts val="0"/>
                        </a:spcBef>
                        <a:spcAft>
                          <a:spcPts val="0"/>
                        </a:spcAft>
                      </a:pPr>
                      <a:endParaRPr lang="en-US" sz="700" dirty="0">
                        <a:effectLst/>
                      </a:endParaRPr>
                    </a:p>
                    <a:p>
                      <a:pPr algn="l" rtl="0" fontAlgn="t">
                        <a:spcBef>
                          <a:spcPts val="0"/>
                        </a:spcBef>
                        <a:spcAft>
                          <a:spcPts val="0"/>
                        </a:spcAft>
                      </a:pPr>
                      <a:r>
                        <a:rPr lang="en-US" sz="1600" u="none" strike="noStrike" dirty="0">
                          <a:effectLst/>
                        </a:rPr>
                        <a:t>“As a former member of a </a:t>
                      </a:r>
                      <a:r>
                        <a:rPr lang="en-US" sz="1600" b="1" u="none" strike="noStrike" dirty="0">
                          <a:effectLst/>
                        </a:rPr>
                        <a:t>tenure</a:t>
                      </a:r>
                      <a:r>
                        <a:rPr lang="en-US" sz="1600" u="none" strike="noStrike" dirty="0">
                          <a:effectLst/>
                        </a:rPr>
                        <a:t> committee, I would pay attention to a letter outlining what is involved.” </a:t>
                      </a:r>
                      <a:endParaRPr lang="en-US" sz="1600" b="0" i="1" u="none" strike="noStrike" dirty="0" smtClean="0">
                        <a:solidFill>
                          <a:srgbClr val="000000"/>
                        </a:solidFill>
                        <a:effectLst/>
                        <a:latin typeface="Times New Roman" charset="0"/>
                      </a:endParaRPr>
                    </a:p>
                  </a:txBody>
                  <a:tcPr marL="76200" marR="76200" marT="76200" marB="76200"/>
                </a:tc>
              </a:tr>
              <a:tr h="807934">
                <a:tc>
                  <a:txBody>
                    <a:bodyPr/>
                    <a:lstStyle/>
                    <a:p>
                      <a:pPr algn="ctr" rtl="0" fontAlgn="t">
                        <a:spcBef>
                          <a:spcPts val="0"/>
                        </a:spcBef>
                        <a:spcAft>
                          <a:spcPts val="0"/>
                        </a:spcAft>
                      </a:pPr>
                      <a:r>
                        <a:rPr lang="en-US" sz="1600" u="none" strike="noStrike" dirty="0">
                          <a:effectLst/>
                        </a:rPr>
                        <a:t>Formal </a:t>
                      </a:r>
                      <a:r>
                        <a:rPr lang="en-US" sz="1600" u="none" strike="noStrike" dirty="0" smtClean="0">
                          <a:effectLst/>
                        </a:rPr>
                        <a:t>recognition</a:t>
                      </a:r>
                      <a:endParaRPr lang="en-US" sz="1600" dirty="0">
                        <a:effectLst/>
                      </a:endParaRPr>
                    </a:p>
                  </a:txBody>
                  <a:tcPr marL="76200" marR="76200" marT="76200" marB="76200" anchor="ctr"/>
                </a:tc>
                <a:tc>
                  <a:txBody>
                    <a:bodyPr/>
                    <a:lstStyle/>
                    <a:p>
                      <a:pPr algn="l" rtl="0" fontAlgn="t">
                        <a:spcBef>
                          <a:spcPts val="0"/>
                        </a:spcBef>
                        <a:spcAft>
                          <a:spcPts val="0"/>
                        </a:spcAft>
                      </a:pPr>
                      <a:r>
                        <a:rPr lang="en-US" sz="1600" u="none" strike="noStrike" dirty="0">
                          <a:effectLst/>
                        </a:rPr>
                        <a:t>“My </a:t>
                      </a:r>
                      <a:r>
                        <a:rPr lang="en-US" sz="1600" b="1" u="none" strike="noStrike" dirty="0">
                          <a:effectLst/>
                        </a:rPr>
                        <a:t>university would pay attention to a title </a:t>
                      </a:r>
                      <a:r>
                        <a:rPr lang="en-US" sz="1600" u="none" strike="noStrike" dirty="0">
                          <a:effectLst/>
                        </a:rPr>
                        <a:t>name in a national organization</a:t>
                      </a:r>
                      <a:r>
                        <a:rPr lang="en-US" sz="1600" u="none" strike="noStrike" dirty="0" smtClean="0">
                          <a:effectLst/>
                        </a:rPr>
                        <a:t>.”</a:t>
                      </a:r>
                    </a:p>
                    <a:p>
                      <a:pPr algn="l" rtl="0" fontAlgn="t">
                        <a:spcBef>
                          <a:spcPts val="0"/>
                        </a:spcBef>
                        <a:spcAft>
                          <a:spcPts val="0"/>
                        </a:spcAft>
                      </a:pPr>
                      <a:endParaRPr lang="en-US" sz="700" dirty="0">
                        <a:effectLst/>
                      </a:endParaRPr>
                    </a:p>
                    <a:p>
                      <a:pPr algn="l" rtl="0" fontAlgn="t">
                        <a:spcBef>
                          <a:spcPts val="0"/>
                        </a:spcBef>
                        <a:spcAft>
                          <a:spcPts val="0"/>
                        </a:spcAft>
                      </a:pPr>
                      <a:r>
                        <a:rPr lang="en-US" sz="1600" u="none" strike="noStrike" dirty="0">
                          <a:effectLst/>
                        </a:rPr>
                        <a:t>“A </a:t>
                      </a:r>
                      <a:r>
                        <a:rPr lang="en-US" sz="1600" b="1" u="none" strike="noStrike" dirty="0">
                          <a:effectLst/>
                        </a:rPr>
                        <a:t>title name is helpful </a:t>
                      </a:r>
                      <a:r>
                        <a:rPr lang="en-US" sz="1600" u="none" strike="noStrike" dirty="0">
                          <a:effectLst/>
                        </a:rPr>
                        <a:t>[shows I am active in the greater </a:t>
                      </a:r>
                      <a:r>
                        <a:rPr lang="en-US" sz="1600" u="none" strike="noStrike" dirty="0" smtClean="0">
                          <a:effectLst/>
                        </a:rPr>
                        <a:t>community..].”</a:t>
                      </a:r>
                      <a:endParaRPr lang="en-US" sz="1600" dirty="0">
                        <a:effectLst/>
                      </a:endParaRPr>
                    </a:p>
                  </a:txBody>
                  <a:tcPr marL="76200" marR="76200" marT="76200" marB="76200"/>
                </a:tc>
              </a:tr>
            </a:tbl>
          </a:graphicData>
        </a:graphic>
      </p:graphicFrame>
      <p:sp>
        <p:nvSpPr>
          <p:cNvPr id="21" name="Rectangle 1"/>
          <p:cNvSpPr>
            <a:spLocks noChangeArrowheads="1"/>
          </p:cNvSpPr>
          <p:nvPr/>
        </p:nvSpPr>
        <p:spPr bwMode="auto">
          <a:xfrm>
            <a:off x="-14514042" y="10028842"/>
            <a:ext cx="22166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109728" tIns="54864" rIns="109728" bIns="54864" numCol="1" anchor="ctr" anchorCtr="0" compatLnSpc="1">
            <a:prstTxWarp prst="textNoShape">
              <a:avLst/>
            </a:prstTxWarp>
            <a:spAutoFit/>
          </a:bodyPr>
          <a:lstStyle/>
          <a:p>
            <a:pPr defTabSz="1097280" eaLnBrk="0" fontAlgn="base" hangingPunct="0">
              <a:spcBef>
                <a:spcPct val="0"/>
              </a:spcBef>
              <a:spcAft>
                <a:spcPct val="0"/>
              </a:spcAft>
            </a:pPr>
            <a:r>
              <a:rPr lang="x-none" altLang="x-none" sz="2160">
                <a:latin typeface="Arial" charset="0"/>
              </a:rPr>
              <a:t/>
            </a:r>
            <a:br>
              <a:rPr lang="x-none" altLang="x-none" sz="2160">
                <a:latin typeface="Arial" charset="0"/>
              </a:rPr>
            </a:br>
            <a:endParaRPr lang="x-none" altLang="x-none" sz="2160">
              <a:latin typeface="Arial" charset="0"/>
            </a:endParaRPr>
          </a:p>
          <a:p>
            <a:pPr defTabSz="1097280" eaLnBrk="0" fontAlgn="base" hangingPunct="0">
              <a:spcBef>
                <a:spcPct val="0"/>
              </a:spcBef>
              <a:spcAft>
                <a:spcPct val="0"/>
              </a:spcAft>
            </a:pPr>
            <a:endParaRPr lang="x-none" altLang="x-none" sz="2160">
              <a:latin typeface="Arial" charset="0"/>
            </a:endParaRPr>
          </a:p>
        </p:txBody>
      </p:sp>
      <p:pic>
        <p:nvPicPr>
          <p:cNvPr id="24" name="Picture 4" descr="https://lh5.googleusercontent.com/czUYqxrI7WeNAFaB2PhRxc99Y_5c4REBvOcWFghJSb9X-420UVZtz7uKMw0Sf-WBHw6moNF2cClYNeE87dVMya_jjWAeUXRVox4M1x2U1gSaB5RL_Hm8NXuQIVr-_vtvdPtTeR_E5iVElDWRag"/>
          <p:cNvPicPr>
            <a:picLocks noChangeAspect="1" noChangeArrowheads="1"/>
          </p:cNvPicPr>
          <p:nvPr/>
        </p:nvPicPr>
        <p:blipFill rotWithShape="1">
          <a:blip r:embed="rId21">
            <a:extLst>
              <a:ext uri="{28A0092B-C50C-407E-A947-70E740481C1C}">
                <a14:useLocalDpi xmlns:a14="http://schemas.microsoft.com/office/drawing/2010/main" val="0"/>
              </a:ext>
            </a:extLst>
          </a:blip>
          <a:srcRect l="48199" t="19613" r="350" b="20950"/>
          <a:stretch/>
        </p:blipFill>
        <p:spPr bwMode="auto">
          <a:xfrm>
            <a:off x="22825459" y="11631246"/>
            <a:ext cx="6205903" cy="4032708"/>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4" descr="https://lh5.googleusercontent.com/czUYqxrI7WeNAFaB2PhRxc99Y_5c4REBvOcWFghJSb9X-420UVZtz7uKMw0Sf-WBHw6moNF2cClYNeE87dVMya_jjWAeUXRVox4M1x2U1gSaB5RL_Hm8NXuQIVr-_vtvdPtTeR_E5iVElDWRag"/>
          <p:cNvPicPr>
            <a:picLocks noChangeAspect="1" noChangeArrowheads="1"/>
          </p:cNvPicPr>
          <p:nvPr/>
        </p:nvPicPr>
        <p:blipFill rotWithShape="1">
          <a:blip r:embed="rId21">
            <a:extLst>
              <a:ext uri="{28A0092B-C50C-407E-A947-70E740481C1C}">
                <a14:useLocalDpi xmlns:a14="http://schemas.microsoft.com/office/drawing/2010/main" val="0"/>
              </a:ext>
            </a:extLst>
          </a:blip>
          <a:srcRect l="5323" t="41952" r="76399" b="33883"/>
          <a:stretch/>
        </p:blipFill>
        <p:spPr bwMode="auto">
          <a:xfrm>
            <a:off x="22652167" y="14618259"/>
            <a:ext cx="2157034" cy="1604178"/>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154"/>
          <p:cNvPicPr>
            <a:picLocks noChangeAspect="1"/>
          </p:cNvPicPr>
          <p:nvPr/>
        </p:nvPicPr>
        <p:blipFill>
          <a:blip r:embed="rId20"/>
          <a:stretch>
            <a:fillRect/>
          </a:stretch>
        </p:blipFill>
        <p:spPr>
          <a:xfrm>
            <a:off x="27647176" y="15269129"/>
            <a:ext cx="1489408" cy="747053"/>
          </a:xfrm>
          <a:prstGeom prst="rect">
            <a:avLst/>
          </a:prstGeom>
        </p:spPr>
      </p:pic>
      <p:sp>
        <p:nvSpPr>
          <p:cNvPr id="156" name="TextBox 155"/>
          <p:cNvSpPr txBox="1"/>
          <p:nvPr/>
        </p:nvSpPr>
        <p:spPr>
          <a:xfrm>
            <a:off x="24392409" y="10784759"/>
            <a:ext cx="4744174" cy="830997"/>
          </a:xfrm>
          <a:prstGeom prst="rect">
            <a:avLst/>
          </a:prstGeom>
          <a:noFill/>
        </p:spPr>
        <p:txBody>
          <a:bodyPr wrap="square" rtlCol="0">
            <a:spAutoFit/>
          </a:bodyPr>
          <a:lstStyle/>
          <a:p>
            <a:pPr algn="r"/>
            <a:r>
              <a:rPr lang="en-US" sz="2400" i="1"/>
              <a:t>Example FMN hosted </a:t>
            </a:r>
            <a:r>
              <a:rPr lang="en-US" sz="2400" i="1" dirty="0"/>
              <a:t>by the Ecological </a:t>
            </a:r>
            <a:r>
              <a:rPr lang="en-US" sz="2400" i="1"/>
              <a:t>society of America </a:t>
            </a:r>
            <a:r>
              <a:rPr lang="en-US" sz="2400" i="1" dirty="0"/>
              <a:t>2016</a:t>
            </a:r>
          </a:p>
        </p:txBody>
      </p:sp>
      <p:sp>
        <p:nvSpPr>
          <p:cNvPr id="157" name="TextBox 156"/>
          <p:cNvSpPr txBox="1"/>
          <p:nvPr/>
        </p:nvSpPr>
        <p:spPr>
          <a:xfrm>
            <a:off x="21007840" y="19133597"/>
            <a:ext cx="7925883" cy="1274195"/>
          </a:xfrm>
          <a:prstGeom prst="rect">
            <a:avLst/>
          </a:prstGeom>
          <a:noFill/>
        </p:spPr>
        <p:txBody>
          <a:bodyPr wrap="square" rtlCol="0">
            <a:spAutoFit/>
          </a:bodyPr>
          <a:lstStyle/>
          <a:p>
            <a:pPr algn="ctr"/>
            <a:r>
              <a:rPr lang="en-US" sz="3840" b="1" i="1" dirty="0"/>
              <a:t>Incentives faculty see for </a:t>
            </a:r>
            <a:r>
              <a:rPr lang="en-US" sz="3840" b="1" i="1" dirty="0" smtClean="0"/>
              <a:t>sharing</a:t>
            </a:r>
          </a:p>
          <a:p>
            <a:pPr algn="ctr"/>
            <a:r>
              <a:rPr lang="en-US" sz="3840" b="1" i="1" dirty="0" smtClean="0"/>
              <a:t>Open </a:t>
            </a:r>
            <a:r>
              <a:rPr lang="en-US" sz="3840" b="1" i="1" dirty="0"/>
              <a:t>Educational Resources</a:t>
            </a:r>
          </a:p>
        </p:txBody>
      </p:sp>
      <p:grpSp>
        <p:nvGrpSpPr>
          <p:cNvPr id="159" name="Group 158"/>
          <p:cNvGrpSpPr/>
          <p:nvPr/>
        </p:nvGrpSpPr>
        <p:grpSpPr>
          <a:xfrm>
            <a:off x="37438274" y="2562639"/>
            <a:ext cx="3108961" cy="3108961"/>
            <a:chOff x="1093470" y="1993184"/>
            <a:chExt cx="2655571" cy="2590801"/>
          </a:xfrm>
        </p:grpSpPr>
        <p:sp>
          <p:nvSpPr>
            <p:cNvPr id="160" name="Oval 159"/>
            <p:cNvSpPr/>
            <p:nvPr/>
          </p:nvSpPr>
          <p:spPr>
            <a:xfrm>
              <a:off x="1247711" y="2142852"/>
              <a:ext cx="2350008" cy="2276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368"/>
            </a:p>
          </p:txBody>
        </p:sp>
        <p:pic>
          <p:nvPicPr>
            <p:cNvPr id="161" name="Picture 1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470" y="1993184"/>
              <a:ext cx="2655571" cy="2590801"/>
            </a:xfrm>
            <a:prstGeom prst="rect">
              <a:avLst/>
            </a:prstGeom>
          </p:spPr>
        </p:pic>
      </p:grpSp>
      <p:cxnSp>
        <p:nvCxnSpPr>
          <p:cNvPr id="26" name="Straight Connector 25"/>
          <p:cNvCxnSpPr/>
          <p:nvPr/>
        </p:nvCxnSpPr>
        <p:spPr>
          <a:xfrm>
            <a:off x="1778507" y="15349169"/>
            <a:ext cx="11605012" cy="0"/>
          </a:xfrm>
          <a:prstGeom prst="line">
            <a:avLst/>
          </a:prstGeom>
          <a:ln w="44450">
            <a:solidFill>
              <a:srgbClr val="99CC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803855" y="26281248"/>
            <a:ext cx="11605012" cy="0"/>
          </a:xfrm>
          <a:prstGeom prst="line">
            <a:avLst/>
          </a:prstGeom>
          <a:ln w="44450">
            <a:solidFill>
              <a:srgbClr val="99CC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85491" y="16444426"/>
            <a:ext cx="11605012" cy="0"/>
          </a:xfrm>
          <a:prstGeom prst="line">
            <a:avLst/>
          </a:prstGeom>
          <a:ln w="44450">
            <a:solidFill>
              <a:srgbClr val="99CC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24531" y="24785786"/>
            <a:ext cx="11605012" cy="0"/>
          </a:xfrm>
          <a:prstGeom prst="line">
            <a:avLst/>
          </a:prstGeom>
          <a:ln w="44450">
            <a:solidFill>
              <a:srgbClr val="99C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38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18410</TotalTime>
  <Words>880</Words>
  <Application>Microsoft Macintosh PowerPoint</Application>
  <PresentationFormat>Custom</PresentationFormat>
  <Paragraphs>87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Mangal</vt:lpstr>
      <vt:lpstr>Times New Roman</vt:lpstr>
      <vt:lpstr>Arial</vt:lpstr>
      <vt:lpstr>Office Theme</vt:lpstr>
      <vt:lpstr>Changing Faculty Practice: Promoting the Scholarship of Teaching with Faculty Mentoring Networks</vt:lpstr>
    </vt:vector>
  </TitlesOfParts>
  <Company>Microsoft</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QUBES: Building a community to promote undergraduate quantitative biology education</dc:title>
  <dc:creator>Alison Hale</dc:creator>
  <cp:lastModifiedBy>Wojdak, Jeremy</cp:lastModifiedBy>
  <cp:revision>157</cp:revision>
  <dcterms:created xsi:type="dcterms:W3CDTF">2015-05-22T13:37:51Z</dcterms:created>
  <dcterms:modified xsi:type="dcterms:W3CDTF">2018-11-05T18:29:44Z</dcterms:modified>
</cp:coreProperties>
</file>