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353" r:id="rId3"/>
    <p:sldId id="354" r:id="rId4"/>
    <p:sldId id="355" r:id="rId5"/>
    <p:sldId id="356" r:id="rId6"/>
    <p:sldId id="333" r:id="rId7"/>
    <p:sldId id="330" r:id="rId8"/>
    <p:sldId id="360" r:id="rId9"/>
    <p:sldId id="361" r:id="rId10"/>
    <p:sldId id="364" r:id="rId11"/>
    <p:sldId id="365" r:id="rId12"/>
    <p:sldId id="366" r:id="rId13"/>
    <p:sldId id="367" r:id="rId14"/>
    <p:sldId id="368" r:id="rId15"/>
    <p:sldId id="369" r:id="rId16"/>
    <p:sldId id="370" r:id="rId17"/>
    <p:sldId id="371" r:id="rId18"/>
    <p:sldId id="372" r:id="rId19"/>
    <p:sldId id="373" r:id="rId20"/>
    <p:sldId id="363" r:id="rId21"/>
    <p:sldId id="362"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5" d="100"/>
          <a:sy n="115" d="100"/>
        </p:scale>
        <p:origin x="372"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1267EE-4A13-496F-8D39-46C0F3C6C6EC}" type="datetimeFigureOut">
              <a:rPr lang="en-US" smtClean="0"/>
              <a:t>5/7/2019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06FA0C-0967-4350-B594-8F97CFF7AD1D}" type="slidenum">
              <a:rPr lang="en-US" smtClean="0"/>
              <a:t>‹#›</a:t>
            </a:fld>
            <a:endParaRPr lang="en-US"/>
          </a:p>
        </p:txBody>
      </p:sp>
    </p:spTree>
    <p:extLst>
      <p:ext uri="{BB962C8B-B14F-4D97-AF65-F5344CB8AC3E}">
        <p14:creationId xmlns:p14="http://schemas.microsoft.com/office/powerpoint/2010/main" val="22629048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Some</a:t>
            </a:r>
            <a:r>
              <a:rPr lang="en-US" i="1" baseline="0" dirty="0"/>
              <a:t> features:</a:t>
            </a:r>
          </a:p>
          <a:p>
            <a:pPr marL="171450" indent="-171450">
              <a:buFont typeface="Arial" panose="020B0604020202020204" pitchFamily="34" charset="0"/>
              <a:buChar char="•"/>
            </a:pPr>
            <a:r>
              <a:rPr lang="en-US" i="1" baseline="0" dirty="0"/>
              <a:t>Large peaks in late Feb/early March and again in late November</a:t>
            </a:r>
          </a:p>
          <a:p>
            <a:pPr marL="171450" indent="-171450">
              <a:buFont typeface="Arial" panose="020B0604020202020204" pitchFamily="34" charset="0"/>
              <a:buChar char="•"/>
            </a:pPr>
            <a:r>
              <a:rPr lang="en-US" i="1" baseline="0" dirty="0"/>
              <a:t>Low in summer</a:t>
            </a:r>
          </a:p>
          <a:p>
            <a:pPr marL="171450" indent="-171450">
              <a:buFont typeface="Arial" panose="020B0604020202020204" pitchFamily="34" charset="0"/>
              <a:buChar char="•"/>
            </a:pPr>
            <a:r>
              <a:rPr lang="en-US" i="1" baseline="0" dirty="0"/>
              <a:t>Smaller peak on each Monday</a:t>
            </a:r>
          </a:p>
          <a:p>
            <a:pPr marL="171450" indent="-171450">
              <a:buFont typeface="Arial" panose="020B0604020202020204" pitchFamily="34" charset="0"/>
              <a:buChar char="•"/>
            </a:pPr>
            <a:r>
              <a:rPr lang="en-US" i="1" baseline="0" dirty="0"/>
              <a:t>Independent (explanatory) variable: Continuous numerical (time) even though labeled as categories (months)</a:t>
            </a:r>
          </a:p>
          <a:p>
            <a:pPr marL="171450" indent="-171450">
              <a:buFont typeface="Arial" panose="020B0604020202020204" pitchFamily="34" charset="0"/>
              <a:buChar char="•"/>
            </a:pPr>
            <a:r>
              <a:rPr lang="en-US" i="1" baseline="0" dirty="0"/>
              <a:t>Dependent (response) variable: Continuous numerical</a:t>
            </a:r>
            <a:endParaRPr lang="en-US" i="1" dirty="0"/>
          </a:p>
        </p:txBody>
      </p:sp>
      <p:sp>
        <p:nvSpPr>
          <p:cNvPr id="4" name="Slide Number Placeholder 3"/>
          <p:cNvSpPr>
            <a:spLocks noGrp="1"/>
          </p:cNvSpPr>
          <p:nvPr>
            <p:ph type="sldNum" sz="quarter" idx="10"/>
          </p:nvPr>
        </p:nvSpPr>
        <p:spPr/>
        <p:txBody>
          <a:bodyPr/>
          <a:lstStyle/>
          <a:p>
            <a:fld id="{9B066B94-239C-4F43-8B12-E793F1DF5B66}" type="slidenum">
              <a:rPr lang="en-US" smtClean="0"/>
              <a:t>2</a:t>
            </a:fld>
            <a:endParaRPr lang="en-US"/>
          </a:p>
        </p:txBody>
      </p:sp>
    </p:spTree>
    <p:extLst>
      <p:ext uri="{BB962C8B-B14F-4D97-AF65-F5344CB8AC3E}">
        <p14:creationId xmlns:p14="http://schemas.microsoft.com/office/powerpoint/2010/main" val="41277925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Some features:</a:t>
            </a:r>
          </a:p>
          <a:p>
            <a:pPr marL="171450" indent="-171450">
              <a:buFont typeface="Arial" panose="020B0604020202020204" pitchFamily="34" charset="0"/>
              <a:buChar char="•"/>
            </a:pPr>
            <a:r>
              <a:rPr lang="en-US" i="1" baseline="0" dirty="0"/>
              <a:t>Independent (explanatory) variable: Categorical ordinal (countries) </a:t>
            </a:r>
          </a:p>
          <a:p>
            <a:pPr marL="171450" indent="-171450">
              <a:buFont typeface="Arial" panose="020B0604020202020204" pitchFamily="34" charset="0"/>
              <a:buChar char="•"/>
            </a:pPr>
            <a:r>
              <a:rPr lang="en-US" i="1" baseline="0" dirty="0"/>
              <a:t>Dependent (response) variable: Continuous numerical (measured in square centimeters)</a:t>
            </a:r>
          </a:p>
          <a:p>
            <a:pPr marL="171450" indent="-171450">
              <a:buFont typeface="Arial" panose="020B0604020202020204" pitchFamily="34" charset="0"/>
              <a:buChar char="•"/>
            </a:pPr>
            <a:r>
              <a:rPr lang="en-US" i="1" baseline="0" dirty="0"/>
              <a:t>Note that unlike most graphs, the response is on the horizontal axis and the explanatory variable on the vertical axis</a:t>
            </a:r>
          </a:p>
          <a:p>
            <a:pPr marL="171450" indent="-171450">
              <a:buFont typeface="Arial" panose="020B0604020202020204" pitchFamily="34" charset="0"/>
              <a:buChar char="•"/>
            </a:pPr>
            <a:r>
              <a:rPr lang="en-US" i="1" baseline="0" dirty="0"/>
              <a:t>Students might not have a good sense of how big 10,000 square cm is, so this could be a good time to reinforce number sense</a:t>
            </a:r>
          </a:p>
          <a:p>
            <a:pPr marL="171450" indent="-171450">
              <a:buFont typeface="Arial" panose="020B0604020202020204" pitchFamily="34" charset="0"/>
              <a:buChar char="•"/>
            </a:pPr>
            <a:r>
              <a:rPr lang="en-US" i="1" baseline="0" dirty="0"/>
              <a:t>The size of the squares also contains information: the squares to the right are also larger</a:t>
            </a:r>
          </a:p>
          <a:p>
            <a:pPr marL="171450" indent="-171450">
              <a:buFont typeface="Arial" panose="020B0604020202020204" pitchFamily="34" charset="0"/>
              <a:buChar char="•"/>
            </a:pPr>
            <a:r>
              <a:rPr lang="en-US" i="1" baseline="0" dirty="0"/>
              <a:t>Four categories or colors plotted</a:t>
            </a:r>
            <a:endParaRPr lang="en-US" i="1" dirty="0"/>
          </a:p>
          <a:p>
            <a:endParaRPr lang="en-US" dirty="0"/>
          </a:p>
        </p:txBody>
      </p:sp>
      <p:sp>
        <p:nvSpPr>
          <p:cNvPr id="4" name="Slide Number Placeholder 3"/>
          <p:cNvSpPr>
            <a:spLocks noGrp="1"/>
          </p:cNvSpPr>
          <p:nvPr>
            <p:ph type="sldNum" sz="quarter" idx="10"/>
          </p:nvPr>
        </p:nvSpPr>
        <p:spPr/>
        <p:txBody>
          <a:bodyPr/>
          <a:lstStyle/>
          <a:p>
            <a:fld id="{9B066B94-239C-4F43-8B12-E793F1DF5B66}" type="slidenum">
              <a:rPr lang="en-US" smtClean="0"/>
              <a:t>4</a:t>
            </a:fld>
            <a:endParaRPr lang="en-US"/>
          </a:p>
        </p:txBody>
      </p:sp>
    </p:spTree>
    <p:extLst>
      <p:ext uri="{BB962C8B-B14F-4D97-AF65-F5344CB8AC3E}">
        <p14:creationId xmlns:p14="http://schemas.microsoft.com/office/powerpoint/2010/main" val="18684601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066B94-239C-4F43-8B12-E793F1DF5B66}" type="slidenum">
              <a:rPr lang="en-US" smtClean="0"/>
              <a:t>5</a:t>
            </a:fld>
            <a:endParaRPr lang="en-US"/>
          </a:p>
        </p:txBody>
      </p:sp>
    </p:spTree>
    <p:extLst>
      <p:ext uri="{BB962C8B-B14F-4D97-AF65-F5344CB8AC3E}">
        <p14:creationId xmlns:p14="http://schemas.microsoft.com/office/powerpoint/2010/main" val="40065674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This graph works well to reinforce</a:t>
            </a:r>
            <a:r>
              <a:rPr lang="en-US" i="1" baseline="0" dirty="0"/>
              <a:t> the idea of normal distributions, since it plots a bivariate normal.  It can take a bit longer than others, particularly if you incorporate the two follow-up maps.</a:t>
            </a:r>
          </a:p>
          <a:p>
            <a:endParaRPr lang="en-US" i="1" baseline="0" dirty="0"/>
          </a:p>
          <a:p>
            <a:r>
              <a:rPr lang="en-US" i="1" baseline="0" dirty="0"/>
              <a:t>Some features:</a:t>
            </a:r>
          </a:p>
          <a:p>
            <a:pPr marL="171450" indent="-171450">
              <a:buFont typeface="Arial" panose="020B0604020202020204" pitchFamily="34" charset="0"/>
              <a:buChar char="•"/>
            </a:pPr>
            <a:r>
              <a:rPr lang="en-US" i="1" baseline="0" dirty="0"/>
              <a:t>Independent (explanatory) variable: There are two: Time of day (numerical continuous but binned into categories) and time of year (again, numerical continuous but binned in months) </a:t>
            </a:r>
          </a:p>
          <a:p>
            <a:pPr marL="171450" indent="-171450">
              <a:buFont typeface="Arial" panose="020B0604020202020204" pitchFamily="34" charset="0"/>
              <a:buChar char="•"/>
            </a:pPr>
            <a:r>
              <a:rPr lang="en-US" i="1" baseline="0" dirty="0"/>
              <a:t>Dependent (response) variable: Continuous numerical, scaled as density</a:t>
            </a:r>
          </a:p>
          <a:p>
            <a:pPr marL="171450" indent="-171450">
              <a:buFont typeface="Arial" panose="020B0604020202020204" pitchFamily="34" charset="0"/>
              <a:buChar char="•"/>
            </a:pPr>
            <a:r>
              <a:rPr lang="en-US" i="1" baseline="0" dirty="0"/>
              <a:t>Brightness of green scales with the size of the percent value</a:t>
            </a:r>
          </a:p>
          <a:p>
            <a:pPr marL="171450" indent="-171450">
              <a:buFont typeface="Arial" panose="020B0604020202020204" pitchFamily="34" charset="0"/>
              <a:buChar char="•"/>
            </a:pPr>
            <a:r>
              <a:rPr lang="en-US" i="1" baseline="0" dirty="0"/>
              <a:t>Some odd hybrid of a table and </a:t>
            </a:r>
            <a:r>
              <a:rPr lang="en-US" i="1" baseline="0" dirty="0" err="1"/>
              <a:t>heatmap</a:t>
            </a:r>
            <a:endParaRPr lang="en-US" i="1" baseline="0" dirty="0"/>
          </a:p>
          <a:p>
            <a:pPr marL="171450" indent="-171450">
              <a:buFont typeface="Arial" panose="020B0604020202020204" pitchFamily="34" charset="0"/>
              <a:buChar char="•"/>
            </a:pPr>
            <a:r>
              <a:rPr lang="en-US" i="1" baseline="0" dirty="0"/>
              <a:t>Each row sums to 100%</a:t>
            </a:r>
          </a:p>
          <a:p>
            <a:pPr marL="171450" indent="-171450">
              <a:buFont typeface="Arial" panose="020B0604020202020204" pitchFamily="34" charset="0"/>
              <a:buChar char="•"/>
            </a:pPr>
            <a:r>
              <a:rPr lang="en-US" i="1" baseline="0" dirty="0"/>
              <a:t>Marginal distributions (histograms) on top and side sum across rows for a given column, or across columns for a given row</a:t>
            </a:r>
          </a:p>
          <a:p>
            <a:pPr marL="171450" indent="-171450">
              <a:buFont typeface="Arial" panose="020B0604020202020204" pitchFamily="34" charset="0"/>
              <a:buChar char="•"/>
            </a:pPr>
            <a:r>
              <a:rPr lang="en-US" i="1" baseline="0" dirty="0"/>
              <a:t>Certain times of day and year are brighter or darker</a:t>
            </a:r>
          </a:p>
          <a:p>
            <a:pPr marL="171450" indent="-171450">
              <a:buFont typeface="Arial" panose="020B0604020202020204" pitchFamily="34" charset="0"/>
              <a:buChar char="•"/>
            </a:pPr>
            <a:r>
              <a:rPr lang="en-US" i="1" baseline="0" dirty="0"/>
              <a:t>What is behind the color choice?  Students might say it reminds them of ‘glow in the dark’ </a:t>
            </a:r>
          </a:p>
          <a:p>
            <a:pPr marL="171450" indent="-171450">
              <a:buFont typeface="Arial" panose="020B0604020202020204" pitchFamily="34" charset="0"/>
              <a:buChar char="•"/>
            </a:pPr>
            <a:endParaRPr lang="en-US" i="1" baseline="0" dirty="0"/>
          </a:p>
          <a:p>
            <a:endParaRPr lang="en-US" i="1" dirty="0"/>
          </a:p>
        </p:txBody>
      </p:sp>
      <p:sp>
        <p:nvSpPr>
          <p:cNvPr id="4" name="Slide Number Placeholder 3"/>
          <p:cNvSpPr>
            <a:spLocks noGrp="1"/>
          </p:cNvSpPr>
          <p:nvPr>
            <p:ph type="sldNum" sz="quarter" idx="10"/>
          </p:nvPr>
        </p:nvSpPr>
        <p:spPr/>
        <p:txBody>
          <a:bodyPr/>
          <a:lstStyle/>
          <a:p>
            <a:fld id="{9B066B94-239C-4F43-8B12-E793F1DF5B66}" type="slidenum">
              <a:rPr lang="en-US" smtClean="0"/>
              <a:t>6</a:t>
            </a:fld>
            <a:endParaRPr lang="en-US"/>
          </a:p>
        </p:txBody>
      </p:sp>
    </p:spTree>
    <p:extLst>
      <p:ext uri="{BB962C8B-B14F-4D97-AF65-F5344CB8AC3E}">
        <p14:creationId xmlns:p14="http://schemas.microsoft.com/office/powerpoint/2010/main" val="15305599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This graph can be a good opportunity to talk about confounding factors and correlation versus causation.</a:t>
            </a:r>
            <a:r>
              <a:rPr lang="en-US" i="1" baseline="0" dirty="0"/>
              <a:t>  Ask students what factors (other than true seasonal differences in extraterrestrial activity) could explain this pattern.  They might mention things like length of day, and probability that people are outside to observe the sky (more frequent in the summer when it is warm), etc.  You can then follow up with the next slide showing geographical differences.</a:t>
            </a:r>
            <a:endParaRPr lang="en-US" i="1" dirty="0"/>
          </a:p>
        </p:txBody>
      </p:sp>
      <p:sp>
        <p:nvSpPr>
          <p:cNvPr id="4" name="Slide Number Placeholder 3"/>
          <p:cNvSpPr>
            <a:spLocks noGrp="1"/>
          </p:cNvSpPr>
          <p:nvPr>
            <p:ph type="sldNum" sz="quarter" idx="10"/>
          </p:nvPr>
        </p:nvSpPr>
        <p:spPr/>
        <p:txBody>
          <a:bodyPr/>
          <a:lstStyle/>
          <a:p>
            <a:fld id="{9B066B94-239C-4F43-8B12-E793F1DF5B66}" type="slidenum">
              <a:rPr lang="en-US" smtClean="0"/>
              <a:t>7</a:t>
            </a:fld>
            <a:endParaRPr lang="en-US"/>
          </a:p>
        </p:txBody>
      </p:sp>
    </p:spTree>
    <p:extLst>
      <p:ext uri="{BB962C8B-B14F-4D97-AF65-F5344CB8AC3E}">
        <p14:creationId xmlns:p14="http://schemas.microsoft.com/office/powerpoint/2010/main" val="1226790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1BD6F-08FF-4A7E-9602-D9E280B3598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27ADCFB-9351-480A-A005-98B3E832346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FE4493D-DB28-4A1B-A043-6551B2DCF5CC}"/>
              </a:ext>
            </a:extLst>
          </p:cNvPr>
          <p:cNvSpPr>
            <a:spLocks noGrp="1"/>
          </p:cNvSpPr>
          <p:nvPr>
            <p:ph type="dt" sz="half" idx="10"/>
          </p:nvPr>
        </p:nvSpPr>
        <p:spPr/>
        <p:txBody>
          <a:bodyPr/>
          <a:lstStyle/>
          <a:p>
            <a:fld id="{75D52CC4-4E90-4114-90BC-33C141B14C3F}" type="datetimeFigureOut">
              <a:rPr lang="en-US" smtClean="0"/>
              <a:t>5/7/2019</a:t>
            </a:fld>
            <a:endParaRPr lang="en-US"/>
          </a:p>
        </p:txBody>
      </p:sp>
      <p:sp>
        <p:nvSpPr>
          <p:cNvPr id="5" name="Footer Placeholder 4">
            <a:extLst>
              <a:ext uri="{FF2B5EF4-FFF2-40B4-BE49-F238E27FC236}">
                <a16:creationId xmlns:a16="http://schemas.microsoft.com/office/drawing/2014/main" id="{10492EA7-A22D-4800-BE62-D4816CB07F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85CF0A-FBB1-4815-AFAB-E75C80241BEC}"/>
              </a:ext>
            </a:extLst>
          </p:cNvPr>
          <p:cNvSpPr>
            <a:spLocks noGrp="1"/>
          </p:cNvSpPr>
          <p:nvPr>
            <p:ph type="sldNum" sz="quarter" idx="12"/>
          </p:nvPr>
        </p:nvSpPr>
        <p:spPr/>
        <p:txBody>
          <a:bodyPr/>
          <a:lstStyle/>
          <a:p>
            <a:fld id="{8DE6CADC-4720-4A88-ADE3-D0E6B36C34A6}" type="slidenum">
              <a:rPr lang="en-US" smtClean="0"/>
              <a:t>‹#›</a:t>
            </a:fld>
            <a:endParaRPr lang="en-US"/>
          </a:p>
        </p:txBody>
      </p:sp>
    </p:spTree>
    <p:extLst>
      <p:ext uri="{BB962C8B-B14F-4D97-AF65-F5344CB8AC3E}">
        <p14:creationId xmlns:p14="http://schemas.microsoft.com/office/powerpoint/2010/main" val="42634425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45914-933F-40BD-92C3-BFE633D21FA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686473A-624A-4393-B312-D555DF4738D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4D0C0F-C504-4FE2-82AD-38B13EC5FE6A}"/>
              </a:ext>
            </a:extLst>
          </p:cNvPr>
          <p:cNvSpPr>
            <a:spLocks noGrp="1"/>
          </p:cNvSpPr>
          <p:nvPr>
            <p:ph type="dt" sz="half" idx="10"/>
          </p:nvPr>
        </p:nvSpPr>
        <p:spPr/>
        <p:txBody>
          <a:bodyPr/>
          <a:lstStyle/>
          <a:p>
            <a:fld id="{75D52CC4-4E90-4114-90BC-33C141B14C3F}" type="datetimeFigureOut">
              <a:rPr lang="en-US" smtClean="0"/>
              <a:t>5/7/2019</a:t>
            </a:fld>
            <a:endParaRPr lang="en-US"/>
          </a:p>
        </p:txBody>
      </p:sp>
      <p:sp>
        <p:nvSpPr>
          <p:cNvPr id="5" name="Footer Placeholder 4">
            <a:extLst>
              <a:ext uri="{FF2B5EF4-FFF2-40B4-BE49-F238E27FC236}">
                <a16:creationId xmlns:a16="http://schemas.microsoft.com/office/drawing/2014/main" id="{1809D328-F673-4859-BCA7-AC92992A6E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1C3CE0-0DBB-4299-B71E-0ED7D93691A4}"/>
              </a:ext>
            </a:extLst>
          </p:cNvPr>
          <p:cNvSpPr>
            <a:spLocks noGrp="1"/>
          </p:cNvSpPr>
          <p:nvPr>
            <p:ph type="sldNum" sz="quarter" idx="12"/>
          </p:nvPr>
        </p:nvSpPr>
        <p:spPr/>
        <p:txBody>
          <a:bodyPr/>
          <a:lstStyle/>
          <a:p>
            <a:fld id="{8DE6CADC-4720-4A88-ADE3-D0E6B36C34A6}" type="slidenum">
              <a:rPr lang="en-US" smtClean="0"/>
              <a:t>‹#›</a:t>
            </a:fld>
            <a:endParaRPr lang="en-US"/>
          </a:p>
        </p:txBody>
      </p:sp>
    </p:spTree>
    <p:extLst>
      <p:ext uri="{BB962C8B-B14F-4D97-AF65-F5344CB8AC3E}">
        <p14:creationId xmlns:p14="http://schemas.microsoft.com/office/powerpoint/2010/main" val="20695286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78646EA-28BB-4899-8AF0-95E35C37A4C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9EB2A76-B916-4468-AD4D-D88D3FE7367C}"/>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7C58D3-FF5D-4CC6-AAB0-A2BEECCEDE9B}"/>
              </a:ext>
            </a:extLst>
          </p:cNvPr>
          <p:cNvSpPr>
            <a:spLocks noGrp="1"/>
          </p:cNvSpPr>
          <p:nvPr>
            <p:ph type="dt" sz="half" idx="10"/>
          </p:nvPr>
        </p:nvSpPr>
        <p:spPr/>
        <p:txBody>
          <a:bodyPr/>
          <a:lstStyle/>
          <a:p>
            <a:fld id="{75D52CC4-4E90-4114-90BC-33C141B14C3F}" type="datetimeFigureOut">
              <a:rPr lang="en-US" smtClean="0"/>
              <a:t>5/7/2019</a:t>
            </a:fld>
            <a:endParaRPr lang="en-US"/>
          </a:p>
        </p:txBody>
      </p:sp>
      <p:sp>
        <p:nvSpPr>
          <p:cNvPr id="5" name="Footer Placeholder 4">
            <a:extLst>
              <a:ext uri="{FF2B5EF4-FFF2-40B4-BE49-F238E27FC236}">
                <a16:creationId xmlns:a16="http://schemas.microsoft.com/office/drawing/2014/main" id="{AD453ED8-6CE9-4AE5-9620-970686DCBC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8392A9-2B4F-4C4C-AD00-A0E594098765}"/>
              </a:ext>
            </a:extLst>
          </p:cNvPr>
          <p:cNvSpPr>
            <a:spLocks noGrp="1"/>
          </p:cNvSpPr>
          <p:nvPr>
            <p:ph type="sldNum" sz="quarter" idx="12"/>
          </p:nvPr>
        </p:nvSpPr>
        <p:spPr/>
        <p:txBody>
          <a:bodyPr/>
          <a:lstStyle/>
          <a:p>
            <a:fld id="{8DE6CADC-4720-4A88-ADE3-D0E6B36C34A6}" type="slidenum">
              <a:rPr lang="en-US" smtClean="0"/>
              <a:t>‹#›</a:t>
            </a:fld>
            <a:endParaRPr lang="en-US"/>
          </a:p>
        </p:txBody>
      </p:sp>
    </p:spTree>
    <p:extLst>
      <p:ext uri="{BB962C8B-B14F-4D97-AF65-F5344CB8AC3E}">
        <p14:creationId xmlns:p14="http://schemas.microsoft.com/office/powerpoint/2010/main" val="190726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BD844-2CF5-4852-A16D-8A9CAF8CF2E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5485C95-2C0E-467B-80D9-F4D2784E814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CEDB6A-6DE8-4C83-B2AA-C343C1D31646}"/>
              </a:ext>
            </a:extLst>
          </p:cNvPr>
          <p:cNvSpPr>
            <a:spLocks noGrp="1"/>
          </p:cNvSpPr>
          <p:nvPr>
            <p:ph type="dt" sz="half" idx="10"/>
          </p:nvPr>
        </p:nvSpPr>
        <p:spPr/>
        <p:txBody>
          <a:bodyPr/>
          <a:lstStyle/>
          <a:p>
            <a:fld id="{75D52CC4-4E90-4114-90BC-33C141B14C3F}" type="datetimeFigureOut">
              <a:rPr lang="en-US" smtClean="0"/>
              <a:t>5/7/2019</a:t>
            </a:fld>
            <a:endParaRPr lang="en-US"/>
          </a:p>
        </p:txBody>
      </p:sp>
      <p:sp>
        <p:nvSpPr>
          <p:cNvPr id="5" name="Footer Placeholder 4">
            <a:extLst>
              <a:ext uri="{FF2B5EF4-FFF2-40B4-BE49-F238E27FC236}">
                <a16:creationId xmlns:a16="http://schemas.microsoft.com/office/drawing/2014/main" id="{C00DA643-2DF3-48A9-B94F-55AC3D87ED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EB4662-8A8D-42E3-AEAF-EDA7D2608EE5}"/>
              </a:ext>
            </a:extLst>
          </p:cNvPr>
          <p:cNvSpPr>
            <a:spLocks noGrp="1"/>
          </p:cNvSpPr>
          <p:nvPr>
            <p:ph type="sldNum" sz="quarter" idx="12"/>
          </p:nvPr>
        </p:nvSpPr>
        <p:spPr/>
        <p:txBody>
          <a:bodyPr/>
          <a:lstStyle/>
          <a:p>
            <a:fld id="{8DE6CADC-4720-4A88-ADE3-D0E6B36C34A6}" type="slidenum">
              <a:rPr lang="en-US" smtClean="0"/>
              <a:t>‹#›</a:t>
            </a:fld>
            <a:endParaRPr lang="en-US"/>
          </a:p>
        </p:txBody>
      </p:sp>
    </p:spTree>
    <p:extLst>
      <p:ext uri="{BB962C8B-B14F-4D97-AF65-F5344CB8AC3E}">
        <p14:creationId xmlns:p14="http://schemas.microsoft.com/office/powerpoint/2010/main" val="16811274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74BF91-FD75-4CB3-B389-E605E8D1CAE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B9C723C-D595-4EFF-8010-2F27F4C33B5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DDD0051-2F37-4D7A-8F03-7B763A7F6996}"/>
              </a:ext>
            </a:extLst>
          </p:cNvPr>
          <p:cNvSpPr>
            <a:spLocks noGrp="1"/>
          </p:cNvSpPr>
          <p:nvPr>
            <p:ph type="dt" sz="half" idx="10"/>
          </p:nvPr>
        </p:nvSpPr>
        <p:spPr/>
        <p:txBody>
          <a:bodyPr/>
          <a:lstStyle/>
          <a:p>
            <a:fld id="{75D52CC4-4E90-4114-90BC-33C141B14C3F}" type="datetimeFigureOut">
              <a:rPr lang="en-US" smtClean="0"/>
              <a:t>5/7/2019</a:t>
            </a:fld>
            <a:endParaRPr lang="en-US"/>
          </a:p>
        </p:txBody>
      </p:sp>
      <p:sp>
        <p:nvSpPr>
          <p:cNvPr id="5" name="Footer Placeholder 4">
            <a:extLst>
              <a:ext uri="{FF2B5EF4-FFF2-40B4-BE49-F238E27FC236}">
                <a16:creationId xmlns:a16="http://schemas.microsoft.com/office/drawing/2014/main" id="{13BA3875-FF69-416E-85E1-5429CDD7AF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DCB96E-F293-4BA5-9734-C1803D1AAA12}"/>
              </a:ext>
            </a:extLst>
          </p:cNvPr>
          <p:cNvSpPr>
            <a:spLocks noGrp="1"/>
          </p:cNvSpPr>
          <p:nvPr>
            <p:ph type="sldNum" sz="quarter" idx="12"/>
          </p:nvPr>
        </p:nvSpPr>
        <p:spPr/>
        <p:txBody>
          <a:bodyPr/>
          <a:lstStyle/>
          <a:p>
            <a:fld id="{8DE6CADC-4720-4A88-ADE3-D0E6B36C34A6}" type="slidenum">
              <a:rPr lang="en-US" smtClean="0"/>
              <a:t>‹#›</a:t>
            </a:fld>
            <a:endParaRPr lang="en-US"/>
          </a:p>
        </p:txBody>
      </p:sp>
    </p:spTree>
    <p:extLst>
      <p:ext uri="{BB962C8B-B14F-4D97-AF65-F5344CB8AC3E}">
        <p14:creationId xmlns:p14="http://schemas.microsoft.com/office/powerpoint/2010/main" val="18220112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58834-024F-4AD3-8271-FA5370B1C06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151F243-3032-4FB5-93F7-73DD64E94060}"/>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B54ADBC-A142-4B66-8042-F112C915DBF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731A16B-CD06-41B9-A626-62DA047D6F99}"/>
              </a:ext>
            </a:extLst>
          </p:cNvPr>
          <p:cNvSpPr>
            <a:spLocks noGrp="1"/>
          </p:cNvSpPr>
          <p:nvPr>
            <p:ph type="dt" sz="half" idx="10"/>
          </p:nvPr>
        </p:nvSpPr>
        <p:spPr/>
        <p:txBody>
          <a:bodyPr/>
          <a:lstStyle/>
          <a:p>
            <a:fld id="{75D52CC4-4E90-4114-90BC-33C141B14C3F}" type="datetimeFigureOut">
              <a:rPr lang="en-US" smtClean="0"/>
              <a:t>5/7/2019</a:t>
            </a:fld>
            <a:endParaRPr lang="en-US"/>
          </a:p>
        </p:txBody>
      </p:sp>
      <p:sp>
        <p:nvSpPr>
          <p:cNvPr id="6" name="Footer Placeholder 5">
            <a:extLst>
              <a:ext uri="{FF2B5EF4-FFF2-40B4-BE49-F238E27FC236}">
                <a16:creationId xmlns:a16="http://schemas.microsoft.com/office/drawing/2014/main" id="{321215BB-F9AA-4F03-BE88-8C36D704A1F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80B1BCE-4225-4133-81B0-0BA30EB8B3CF}"/>
              </a:ext>
            </a:extLst>
          </p:cNvPr>
          <p:cNvSpPr>
            <a:spLocks noGrp="1"/>
          </p:cNvSpPr>
          <p:nvPr>
            <p:ph type="sldNum" sz="quarter" idx="12"/>
          </p:nvPr>
        </p:nvSpPr>
        <p:spPr/>
        <p:txBody>
          <a:bodyPr/>
          <a:lstStyle/>
          <a:p>
            <a:fld id="{8DE6CADC-4720-4A88-ADE3-D0E6B36C34A6}" type="slidenum">
              <a:rPr lang="en-US" smtClean="0"/>
              <a:t>‹#›</a:t>
            </a:fld>
            <a:endParaRPr lang="en-US"/>
          </a:p>
        </p:txBody>
      </p:sp>
    </p:spTree>
    <p:extLst>
      <p:ext uri="{BB962C8B-B14F-4D97-AF65-F5344CB8AC3E}">
        <p14:creationId xmlns:p14="http://schemas.microsoft.com/office/powerpoint/2010/main" val="36193469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80AA89-5255-47D7-85D5-6FC8F91552C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872B8D5-3B3E-4BE5-A856-70CF1775DDA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4AAF9B5-1C4F-42CE-988C-352C9952629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B778BD4-E654-4EA8-9495-BCB4229614F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0869FD7-D719-4B41-BB33-64840E95D33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1616940-E032-4E9F-A6C5-5E406BCAC509}"/>
              </a:ext>
            </a:extLst>
          </p:cNvPr>
          <p:cNvSpPr>
            <a:spLocks noGrp="1"/>
          </p:cNvSpPr>
          <p:nvPr>
            <p:ph type="dt" sz="half" idx="10"/>
          </p:nvPr>
        </p:nvSpPr>
        <p:spPr/>
        <p:txBody>
          <a:bodyPr/>
          <a:lstStyle/>
          <a:p>
            <a:fld id="{75D52CC4-4E90-4114-90BC-33C141B14C3F}" type="datetimeFigureOut">
              <a:rPr lang="en-US" smtClean="0"/>
              <a:t>5/7/2019</a:t>
            </a:fld>
            <a:endParaRPr lang="en-US"/>
          </a:p>
        </p:txBody>
      </p:sp>
      <p:sp>
        <p:nvSpPr>
          <p:cNvPr id="8" name="Footer Placeholder 7">
            <a:extLst>
              <a:ext uri="{FF2B5EF4-FFF2-40B4-BE49-F238E27FC236}">
                <a16:creationId xmlns:a16="http://schemas.microsoft.com/office/drawing/2014/main" id="{1D4A334F-5950-488B-8FB4-666464BACE5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5A4B2C7-7EF7-4B9F-9BEC-4B072D5E742E}"/>
              </a:ext>
            </a:extLst>
          </p:cNvPr>
          <p:cNvSpPr>
            <a:spLocks noGrp="1"/>
          </p:cNvSpPr>
          <p:nvPr>
            <p:ph type="sldNum" sz="quarter" idx="12"/>
          </p:nvPr>
        </p:nvSpPr>
        <p:spPr/>
        <p:txBody>
          <a:bodyPr/>
          <a:lstStyle/>
          <a:p>
            <a:fld id="{8DE6CADC-4720-4A88-ADE3-D0E6B36C34A6}" type="slidenum">
              <a:rPr lang="en-US" smtClean="0"/>
              <a:t>‹#›</a:t>
            </a:fld>
            <a:endParaRPr lang="en-US"/>
          </a:p>
        </p:txBody>
      </p:sp>
    </p:spTree>
    <p:extLst>
      <p:ext uri="{BB962C8B-B14F-4D97-AF65-F5344CB8AC3E}">
        <p14:creationId xmlns:p14="http://schemas.microsoft.com/office/powerpoint/2010/main" val="32379684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65F16-31E4-4867-A092-EAC7EAAEF5A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B25DA26-643C-458B-879F-AE9EBF87A6E0}"/>
              </a:ext>
            </a:extLst>
          </p:cNvPr>
          <p:cNvSpPr>
            <a:spLocks noGrp="1"/>
          </p:cNvSpPr>
          <p:nvPr>
            <p:ph type="dt" sz="half" idx="10"/>
          </p:nvPr>
        </p:nvSpPr>
        <p:spPr/>
        <p:txBody>
          <a:bodyPr/>
          <a:lstStyle/>
          <a:p>
            <a:fld id="{75D52CC4-4E90-4114-90BC-33C141B14C3F}" type="datetimeFigureOut">
              <a:rPr lang="en-US" smtClean="0"/>
              <a:t>5/7/2019</a:t>
            </a:fld>
            <a:endParaRPr lang="en-US"/>
          </a:p>
        </p:txBody>
      </p:sp>
      <p:sp>
        <p:nvSpPr>
          <p:cNvPr id="4" name="Footer Placeholder 3">
            <a:extLst>
              <a:ext uri="{FF2B5EF4-FFF2-40B4-BE49-F238E27FC236}">
                <a16:creationId xmlns:a16="http://schemas.microsoft.com/office/drawing/2014/main" id="{17723951-793F-4EFD-BCFF-1741C31A55E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9ADF181-AB57-4A25-9913-54B150228776}"/>
              </a:ext>
            </a:extLst>
          </p:cNvPr>
          <p:cNvSpPr>
            <a:spLocks noGrp="1"/>
          </p:cNvSpPr>
          <p:nvPr>
            <p:ph type="sldNum" sz="quarter" idx="12"/>
          </p:nvPr>
        </p:nvSpPr>
        <p:spPr/>
        <p:txBody>
          <a:bodyPr/>
          <a:lstStyle/>
          <a:p>
            <a:fld id="{8DE6CADC-4720-4A88-ADE3-D0E6B36C34A6}" type="slidenum">
              <a:rPr lang="en-US" smtClean="0"/>
              <a:t>‹#›</a:t>
            </a:fld>
            <a:endParaRPr lang="en-US"/>
          </a:p>
        </p:txBody>
      </p:sp>
    </p:spTree>
    <p:extLst>
      <p:ext uri="{BB962C8B-B14F-4D97-AF65-F5344CB8AC3E}">
        <p14:creationId xmlns:p14="http://schemas.microsoft.com/office/powerpoint/2010/main" val="29931239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19606B6-709D-4DB7-916B-F6F87735ED88}"/>
              </a:ext>
            </a:extLst>
          </p:cNvPr>
          <p:cNvSpPr>
            <a:spLocks noGrp="1"/>
          </p:cNvSpPr>
          <p:nvPr>
            <p:ph type="dt" sz="half" idx="10"/>
          </p:nvPr>
        </p:nvSpPr>
        <p:spPr/>
        <p:txBody>
          <a:bodyPr/>
          <a:lstStyle/>
          <a:p>
            <a:fld id="{75D52CC4-4E90-4114-90BC-33C141B14C3F}" type="datetimeFigureOut">
              <a:rPr lang="en-US" smtClean="0"/>
              <a:t>5/7/2019</a:t>
            </a:fld>
            <a:endParaRPr lang="en-US"/>
          </a:p>
        </p:txBody>
      </p:sp>
      <p:sp>
        <p:nvSpPr>
          <p:cNvPr id="3" name="Footer Placeholder 2">
            <a:extLst>
              <a:ext uri="{FF2B5EF4-FFF2-40B4-BE49-F238E27FC236}">
                <a16:creationId xmlns:a16="http://schemas.microsoft.com/office/drawing/2014/main" id="{7560D153-ADD6-4470-9185-317AD0EA132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4189972-4508-4706-BE3F-EFAC1A92BF7F}"/>
              </a:ext>
            </a:extLst>
          </p:cNvPr>
          <p:cNvSpPr>
            <a:spLocks noGrp="1"/>
          </p:cNvSpPr>
          <p:nvPr>
            <p:ph type="sldNum" sz="quarter" idx="12"/>
          </p:nvPr>
        </p:nvSpPr>
        <p:spPr/>
        <p:txBody>
          <a:bodyPr/>
          <a:lstStyle/>
          <a:p>
            <a:fld id="{8DE6CADC-4720-4A88-ADE3-D0E6B36C34A6}" type="slidenum">
              <a:rPr lang="en-US" smtClean="0"/>
              <a:t>‹#›</a:t>
            </a:fld>
            <a:endParaRPr lang="en-US"/>
          </a:p>
        </p:txBody>
      </p:sp>
    </p:spTree>
    <p:extLst>
      <p:ext uri="{BB962C8B-B14F-4D97-AF65-F5344CB8AC3E}">
        <p14:creationId xmlns:p14="http://schemas.microsoft.com/office/powerpoint/2010/main" val="21787632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2B43B4-164B-4AAC-BB1C-70FCB833379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1925FCB-8925-4A69-A771-C81AE3CCF44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3E54E1A-C92C-4539-A1E0-7643592D19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DD33B87-527F-4F40-8D13-0BD87846D361}"/>
              </a:ext>
            </a:extLst>
          </p:cNvPr>
          <p:cNvSpPr>
            <a:spLocks noGrp="1"/>
          </p:cNvSpPr>
          <p:nvPr>
            <p:ph type="dt" sz="half" idx="10"/>
          </p:nvPr>
        </p:nvSpPr>
        <p:spPr/>
        <p:txBody>
          <a:bodyPr/>
          <a:lstStyle/>
          <a:p>
            <a:fld id="{75D52CC4-4E90-4114-90BC-33C141B14C3F}" type="datetimeFigureOut">
              <a:rPr lang="en-US" smtClean="0"/>
              <a:t>5/7/2019</a:t>
            </a:fld>
            <a:endParaRPr lang="en-US"/>
          </a:p>
        </p:txBody>
      </p:sp>
      <p:sp>
        <p:nvSpPr>
          <p:cNvPr id="6" name="Footer Placeholder 5">
            <a:extLst>
              <a:ext uri="{FF2B5EF4-FFF2-40B4-BE49-F238E27FC236}">
                <a16:creationId xmlns:a16="http://schemas.microsoft.com/office/drawing/2014/main" id="{A747F5A3-9FB8-4D2D-9009-2D2E1B4BFC4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F4E428F-6765-4226-ADCB-6D81645D5D17}"/>
              </a:ext>
            </a:extLst>
          </p:cNvPr>
          <p:cNvSpPr>
            <a:spLocks noGrp="1"/>
          </p:cNvSpPr>
          <p:nvPr>
            <p:ph type="sldNum" sz="quarter" idx="12"/>
          </p:nvPr>
        </p:nvSpPr>
        <p:spPr/>
        <p:txBody>
          <a:bodyPr/>
          <a:lstStyle/>
          <a:p>
            <a:fld id="{8DE6CADC-4720-4A88-ADE3-D0E6B36C34A6}" type="slidenum">
              <a:rPr lang="en-US" smtClean="0"/>
              <a:t>‹#›</a:t>
            </a:fld>
            <a:endParaRPr lang="en-US"/>
          </a:p>
        </p:txBody>
      </p:sp>
    </p:spTree>
    <p:extLst>
      <p:ext uri="{BB962C8B-B14F-4D97-AF65-F5344CB8AC3E}">
        <p14:creationId xmlns:p14="http://schemas.microsoft.com/office/powerpoint/2010/main" val="28182907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5D59DD-8CA5-48A0-A5CC-B08E73CBFBE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3E0AEBA-3C2C-412A-B09D-C4B8F69D935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C4C0D25-B100-4A1E-95C0-5781791649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C2DAE08-0935-4B2C-B151-3966F7525C92}"/>
              </a:ext>
            </a:extLst>
          </p:cNvPr>
          <p:cNvSpPr>
            <a:spLocks noGrp="1"/>
          </p:cNvSpPr>
          <p:nvPr>
            <p:ph type="dt" sz="half" idx="10"/>
          </p:nvPr>
        </p:nvSpPr>
        <p:spPr/>
        <p:txBody>
          <a:bodyPr/>
          <a:lstStyle/>
          <a:p>
            <a:fld id="{75D52CC4-4E90-4114-90BC-33C141B14C3F}" type="datetimeFigureOut">
              <a:rPr lang="en-US" smtClean="0"/>
              <a:t>5/7/2019</a:t>
            </a:fld>
            <a:endParaRPr lang="en-US"/>
          </a:p>
        </p:txBody>
      </p:sp>
      <p:sp>
        <p:nvSpPr>
          <p:cNvPr id="6" name="Footer Placeholder 5">
            <a:extLst>
              <a:ext uri="{FF2B5EF4-FFF2-40B4-BE49-F238E27FC236}">
                <a16:creationId xmlns:a16="http://schemas.microsoft.com/office/drawing/2014/main" id="{C4641B37-FDD7-42B8-81D4-80293890BC3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A7C8A72-6B78-4357-8B3F-DCFB73827FEE}"/>
              </a:ext>
            </a:extLst>
          </p:cNvPr>
          <p:cNvSpPr>
            <a:spLocks noGrp="1"/>
          </p:cNvSpPr>
          <p:nvPr>
            <p:ph type="sldNum" sz="quarter" idx="12"/>
          </p:nvPr>
        </p:nvSpPr>
        <p:spPr/>
        <p:txBody>
          <a:bodyPr/>
          <a:lstStyle/>
          <a:p>
            <a:fld id="{8DE6CADC-4720-4A88-ADE3-D0E6B36C34A6}" type="slidenum">
              <a:rPr lang="en-US" smtClean="0"/>
              <a:t>‹#›</a:t>
            </a:fld>
            <a:endParaRPr lang="en-US"/>
          </a:p>
        </p:txBody>
      </p:sp>
    </p:spTree>
    <p:extLst>
      <p:ext uri="{BB962C8B-B14F-4D97-AF65-F5344CB8AC3E}">
        <p14:creationId xmlns:p14="http://schemas.microsoft.com/office/powerpoint/2010/main" val="35598981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B8A2FBB-A9E9-43C2-928A-78B06DC4223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892EC11-2282-4A7D-A628-292A6AD98B3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01E549-3657-4CA2-A617-0FDE043443E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D52CC4-4E90-4114-90BC-33C141B14C3F}" type="datetimeFigureOut">
              <a:rPr lang="en-US" smtClean="0"/>
              <a:t>5/7/2019</a:t>
            </a:fld>
            <a:endParaRPr lang="en-US"/>
          </a:p>
        </p:txBody>
      </p:sp>
      <p:sp>
        <p:nvSpPr>
          <p:cNvPr id="5" name="Footer Placeholder 4">
            <a:extLst>
              <a:ext uri="{FF2B5EF4-FFF2-40B4-BE49-F238E27FC236}">
                <a16:creationId xmlns:a16="http://schemas.microsoft.com/office/drawing/2014/main" id="{E0E3D487-59BD-43F3-A9DE-7EC090C410E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F6B09EC-BA50-4AE2-AAAD-39AA9023A09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E6CADC-4720-4A88-ADE3-D0E6B36C34A6}" type="slidenum">
              <a:rPr lang="en-US" smtClean="0"/>
              <a:t>‹#›</a:t>
            </a:fld>
            <a:endParaRPr lang="en-US"/>
          </a:p>
        </p:txBody>
      </p:sp>
    </p:spTree>
    <p:extLst>
      <p:ext uri="{BB962C8B-B14F-4D97-AF65-F5344CB8AC3E}">
        <p14:creationId xmlns:p14="http://schemas.microsoft.com/office/powerpoint/2010/main" val="5591060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hhmi.org/biointeractive/cell-division-and-cancer-risk" TargetMode="External"/><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learn.genetics.utah.edu/content/epigenetics/twins/" TargetMode="External"/><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public.media.smithsonianmag.com/legacy_blog/bubbles.png"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doi.org/10.7717/peerj.3641" TargetMode="External"/><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hhmi.org/biointeractive/baboon-longevity-under-adversity" TargetMode="External"/><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vizhub.healthdata.org/gbd-compare/patterns" TargetMode="External"/><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5B336162-B533-4EFE-8BB3-8EBB4A5E32F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314384" cy="6858000"/>
          </a:xfrm>
          <a:prstGeom prst="rect">
            <a:avLst/>
          </a:prstGeom>
          <a:solidFill>
            <a:srgbClr val="D0CE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D6986B32-D286-4150-9ECC-C4B05074FAA6}"/>
              </a:ext>
            </a:extLst>
          </p:cNvPr>
          <p:cNvSpPr>
            <a:spLocks noGrp="1"/>
          </p:cNvSpPr>
          <p:nvPr>
            <p:ph type="title"/>
          </p:nvPr>
        </p:nvSpPr>
        <p:spPr>
          <a:xfrm>
            <a:off x="829781" y="2745736"/>
            <a:ext cx="3698803" cy="1366528"/>
          </a:xfrm>
          <a:solidFill>
            <a:srgbClr val="FFFFFF"/>
          </a:solidFill>
          <a:ln w="25400" cap="sq">
            <a:solidFill>
              <a:srgbClr val="404040"/>
            </a:solidFill>
            <a:miter lim="800000"/>
          </a:ln>
        </p:spPr>
        <p:txBody>
          <a:bodyPr>
            <a:normAutofit/>
          </a:bodyPr>
          <a:lstStyle/>
          <a:p>
            <a:pPr algn="ctr"/>
            <a:r>
              <a:rPr lang="en-US" sz="3200">
                <a:solidFill>
                  <a:srgbClr val="262626"/>
                </a:solidFill>
              </a:rPr>
              <a:t>Figure of the Day</a:t>
            </a:r>
          </a:p>
        </p:txBody>
      </p:sp>
      <p:sp>
        <p:nvSpPr>
          <p:cNvPr id="6" name="Content Placeholder 5">
            <a:extLst>
              <a:ext uri="{FF2B5EF4-FFF2-40B4-BE49-F238E27FC236}">
                <a16:creationId xmlns:a16="http://schemas.microsoft.com/office/drawing/2014/main" id="{B2A20F37-120A-4FC7-9230-22E73DA291C0}"/>
              </a:ext>
            </a:extLst>
          </p:cNvPr>
          <p:cNvSpPr>
            <a:spLocks noGrp="1"/>
          </p:cNvSpPr>
          <p:nvPr>
            <p:ph idx="1"/>
          </p:nvPr>
        </p:nvSpPr>
        <p:spPr>
          <a:xfrm>
            <a:off x="6049182" y="802638"/>
            <a:ext cx="5408696" cy="5252722"/>
          </a:xfrm>
        </p:spPr>
        <p:txBody>
          <a:bodyPr anchor="ctr">
            <a:normAutofit/>
          </a:bodyPr>
          <a:lstStyle/>
          <a:p>
            <a:r>
              <a:rPr lang="en-US" sz="2000"/>
              <a:t>On the next slide, I am going to show you a graph.  Try to figure out what data is being represented on the graph.  Start with identifying the following:</a:t>
            </a:r>
          </a:p>
          <a:p>
            <a:pPr lvl="1"/>
            <a:r>
              <a:rPr lang="en-US" sz="2000"/>
              <a:t>Independent variable</a:t>
            </a:r>
          </a:p>
          <a:p>
            <a:pPr lvl="1"/>
            <a:r>
              <a:rPr lang="en-US" sz="2000"/>
              <a:t>Dependent variable </a:t>
            </a:r>
          </a:p>
          <a:p>
            <a:pPr lvl="1"/>
            <a:r>
              <a:rPr lang="en-US" sz="2000"/>
              <a:t>Types of variables: are they numerical or categorical?</a:t>
            </a:r>
          </a:p>
          <a:p>
            <a:pPr lvl="1"/>
            <a:r>
              <a:rPr lang="en-US" sz="2000"/>
              <a:t>How many variables are plotted?</a:t>
            </a:r>
          </a:p>
          <a:p>
            <a:pPr lvl="1"/>
            <a:r>
              <a:rPr lang="en-US" sz="2000"/>
              <a:t>Can you describe any kind of pattern in the data?</a:t>
            </a:r>
          </a:p>
          <a:p>
            <a:pPr lvl="1"/>
            <a:r>
              <a:rPr lang="en-US" sz="2000"/>
              <a:t>So what are we measuring?  Take a guess!</a:t>
            </a:r>
          </a:p>
          <a:p>
            <a:pPr lvl="1"/>
            <a:endParaRPr lang="en-US" sz="2000"/>
          </a:p>
          <a:p>
            <a:pPr lvl="1"/>
            <a:endParaRPr lang="en-US" sz="2000"/>
          </a:p>
          <a:p>
            <a:pPr marL="457200" lvl="1" indent="0">
              <a:buNone/>
            </a:pPr>
            <a:r>
              <a:rPr lang="en-US" sz="2000"/>
              <a:t>*Adapted from BIOMAAP’s Figure of the Day</a:t>
            </a:r>
          </a:p>
          <a:p>
            <a:endParaRPr lang="en-US" sz="2000"/>
          </a:p>
        </p:txBody>
      </p:sp>
    </p:spTree>
    <p:extLst>
      <p:ext uri="{BB962C8B-B14F-4D97-AF65-F5344CB8AC3E}">
        <p14:creationId xmlns:p14="http://schemas.microsoft.com/office/powerpoint/2010/main" val="2094092380"/>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from the paper"/>
          <p:cNvPicPr>
            <a:picLocks noChangeAspect="1" noChangeArrowheads="1"/>
          </p:cNvPicPr>
          <p:nvPr/>
        </p:nvPicPr>
        <p:blipFill rotWithShape="1">
          <a:blip r:embed="rId2">
            <a:extLst>
              <a:ext uri="{28A0092B-C50C-407E-A947-70E740481C1C}">
                <a14:useLocalDpi xmlns:a14="http://schemas.microsoft.com/office/drawing/2010/main" val="0"/>
              </a:ext>
            </a:extLst>
          </a:blip>
          <a:srcRect l="3627" b="8940"/>
          <a:stretch/>
        </p:blipFill>
        <p:spPr bwMode="auto">
          <a:xfrm>
            <a:off x="1396538" y="222740"/>
            <a:ext cx="9742319" cy="55878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04471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6018" y="-58824"/>
            <a:ext cx="10515600" cy="1325563"/>
          </a:xfrm>
        </p:spPr>
        <p:txBody>
          <a:bodyPr>
            <a:normAutofit/>
          </a:bodyPr>
          <a:lstStyle/>
          <a:p>
            <a:pPr algn="ctr"/>
            <a:r>
              <a:rPr lang="en-US" sz="4000" dirty="0"/>
              <a:t>Cell division and cancer risk</a:t>
            </a:r>
          </a:p>
        </p:txBody>
      </p:sp>
      <p:pic>
        <p:nvPicPr>
          <p:cNvPr id="2050" name="Picture 2" descr="Image from the pap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7281" y="869387"/>
            <a:ext cx="8865741" cy="538178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147753" y="6392487"/>
            <a:ext cx="6960524" cy="369332"/>
          </a:xfrm>
          <a:prstGeom prst="rect">
            <a:avLst/>
          </a:prstGeom>
        </p:spPr>
        <p:txBody>
          <a:bodyPr wrap="square">
            <a:spAutoFit/>
          </a:bodyPr>
          <a:lstStyle/>
          <a:p>
            <a:r>
              <a:rPr lang="en-US" dirty="0">
                <a:hlinkClick r:id="rId3"/>
              </a:rPr>
              <a:t>https://www.hhmi.org/biointeractive/cell-division-and-cancer-risk</a:t>
            </a:r>
            <a:endParaRPr lang="en-US" dirty="0"/>
          </a:p>
        </p:txBody>
      </p:sp>
    </p:spTree>
    <p:extLst>
      <p:ext uri="{BB962C8B-B14F-4D97-AF65-F5344CB8AC3E}">
        <p14:creationId xmlns:p14="http://schemas.microsoft.com/office/powerpoint/2010/main" val="20231508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twin gene studies">
            <a:extLst>
              <a:ext uri="{FF2B5EF4-FFF2-40B4-BE49-F238E27FC236}">
                <a16:creationId xmlns:a16="http://schemas.microsoft.com/office/drawing/2014/main" id="{DF103D02-02BF-454B-932A-80F52B50097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0577" r="19265"/>
          <a:stretch/>
        </p:blipFill>
        <p:spPr bwMode="auto">
          <a:xfrm>
            <a:off x="3628846" y="724620"/>
            <a:ext cx="3976778" cy="612069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6F6C7D00-2E70-4109-8E2D-ACB5838D7BB7}"/>
              </a:ext>
            </a:extLst>
          </p:cNvPr>
          <p:cNvSpPr/>
          <p:nvPr/>
        </p:nvSpPr>
        <p:spPr>
          <a:xfrm>
            <a:off x="6337540" y="6228273"/>
            <a:ext cx="1164566" cy="49170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956214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twin gene studies">
            <a:extLst>
              <a:ext uri="{FF2B5EF4-FFF2-40B4-BE49-F238E27FC236}">
                <a16:creationId xmlns:a16="http://schemas.microsoft.com/office/drawing/2014/main" id="{A6218CE1-D232-471D-8AC5-E19D8C889E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96264" y="155275"/>
            <a:ext cx="4770809" cy="662941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90904" y="5970909"/>
            <a:ext cx="3034187" cy="646331"/>
          </a:xfrm>
          <a:prstGeom prst="rect">
            <a:avLst/>
          </a:prstGeom>
        </p:spPr>
        <p:txBody>
          <a:bodyPr wrap="square">
            <a:spAutoFit/>
          </a:bodyPr>
          <a:lstStyle/>
          <a:p>
            <a:r>
              <a:rPr lang="en-US" dirty="0">
                <a:hlinkClick r:id="rId3"/>
              </a:rPr>
              <a:t>https://learn.genetics.utah.edu/content/epigenetics/twins/</a:t>
            </a:r>
            <a:endParaRPr lang="en-US" dirty="0"/>
          </a:p>
        </p:txBody>
      </p:sp>
    </p:spTree>
    <p:extLst>
      <p:ext uri="{BB962C8B-B14F-4D97-AF65-F5344CB8AC3E}">
        <p14:creationId xmlns:p14="http://schemas.microsoft.com/office/powerpoint/2010/main" val="22056108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A0A5B19-9FB5-477E-8050-3AB5FDC830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924" y="810883"/>
            <a:ext cx="11187937" cy="5201727"/>
          </a:xfrm>
          <a:prstGeom prst="rect">
            <a:avLst/>
          </a:prstGeom>
        </p:spPr>
      </p:pic>
    </p:spTree>
    <p:extLst>
      <p:ext uri="{BB962C8B-B14F-4D97-AF65-F5344CB8AC3E}">
        <p14:creationId xmlns:p14="http://schemas.microsoft.com/office/powerpoint/2010/main" val="18458918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Image result for species extinction ">
            <a:extLst>
              <a:ext uri="{FF2B5EF4-FFF2-40B4-BE49-F238E27FC236}">
                <a16:creationId xmlns:a16="http://schemas.microsoft.com/office/drawing/2014/main" id="{C39BA936-B553-4F3C-BE1F-13697AECAB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2909" y="63629"/>
            <a:ext cx="9943242" cy="679437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798618" y="6488668"/>
            <a:ext cx="6877396" cy="369332"/>
          </a:xfrm>
          <a:prstGeom prst="rect">
            <a:avLst/>
          </a:prstGeom>
        </p:spPr>
        <p:txBody>
          <a:bodyPr wrap="square">
            <a:spAutoFit/>
          </a:bodyPr>
          <a:lstStyle/>
          <a:p>
            <a:r>
              <a:rPr lang="en-US" dirty="0">
                <a:hlinkClick r:id="rId3"/>
              </a:rPr>
              <a:t>http://public.media.smithsonianmag.com/legacy_blog/bubbles.png</a:t>
            </a:r>
            <a:endParaRPr lang="en-US" dirty="0"/>
          </a:p>
        </p:txBody>
      </p:sp>
    </p:spTree>
    <p:extLst>
      <p:ext uri="{BB962C8B-B14F-4D97-AF65-F5344CB8AC3E}">
        <p14:creationId xmlns:p14="http://schemas.microsoft.com/office/powerpoint/2010/main" val="20160988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b="1982"/>
          <a:stretch/>
        </p:blipFill>
        <p:spPr>
          <a:xfrm>
            <a:off x="2528454" y="228154"/>
            <a:ext cx="7248747" cy="6164333"/>
          </a:xfrm>
        </p:spPr>
      </p:pic>
    </p:spTree>
    <p:extLst>
      <p:ext uri="{BB962C8B-B14F-4D97-AF65-F5344CB8AC3E}">
        <p14:creationId xmlns:p14="http://schemas.microsoft.com/office/powerpoint/2010/main" val="26445248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ig. 1. Trends in (A) wolf populations, (B) minimum elk populations from annual counts, (C) percentage of aspen leaders browsed, (D) mean aspen heights (early springtime heights after winter browsing but before summer growth), (E) cottonwood recruitment, (F) willow ring area, (G) number of beaver colonies, and (H) summer bison counts. Wolf data were obtained from Smith et al. (2011). Elk data for the period 1993â2004 fromWhite and Garrott (2005); 2005â2010 elk data as well bison data unpublished from Yellowstone National Park. The elk count for 2006 is believed to be inaccurate due to poor weather conditions during the count. Animal data presented here are based on reporting year protocol suggested by White and Garrott (2005). Recent changes in the distribution of elk to more use of conifer cover (Mao et al., 2005) indicate that continuing efforts to conduct the traditional complete counts of elk may not be adequate. Willow data from Beyer et al. (2007); beaver data from Smith and Tyers (2008) and Yellowstone National Park. Dashed lines represent time periods with at least 1 year of missing data. Panels A, G, and H represent animal population counts for the northern range in the park; B the entire northern range; and C, D, E, and F from selected plant study areas within the northern range inside the park."/>
          <p:cNvPicPr>
            <a:picLocks noChangeAspect="1" noChangeArrowheads="1"/>
          </p:cNvPicPr>
          <p:nvPr/>
        </p:nvPicPr>
        <p:blipFill rotWithShape="1">
          <a:blip r:embed="rId2">
            <a:extLst>
              <a:ext uri="{28A0092B-C50C-407E-A947-70E740481C1C}">
                <a14:useLocalDpi xmlns:a14="http://schemas.microsoft.com/office/drawing/2010/main" val="0"/>
              </a:ext>
            </a:extLst>
          </a:blip>
          <a:srcRect b="1761"/>
          <a:stretch/>
        </p:blipFill>
        <p:spPr bwMode="auto">
          <a:xfrm>
            <a:off x="2160677" y="197369"/>
            <a:ext cx="7307519" cy="622836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15388" y="6367549"/>
            <a:ext cx="7115696" cy="369332"/>
          </a:xfrm>
          <a:prstGeom prst="rect">
            <a:avLst/>
          </a:prstGeom>
          <a:noFill/>
        </p:spPr>
        <p:txBody>
          <a:bodyPr wrap="square" rtlCol="0">
            <a:spAutoFit/>
          </a:bodyPr>
          <a:lstStyle/>
          <a:p>
            <a:r>
              <a:rPr lang="en-US" dirty="0" smtClean="0"/>
              <a:t>Source: </a:t>
            </a:r>
            <a:r>
              <a:rPr lang="en-US" dirty="0"/>
              <a:t>Ripple, W.J., (2011), </a:t>
            </a:r>
            <a:r>
              <a:rPr lang="en-US" dirty="0" smtClean="0"/>
              <a:t>doi:10.1016/j.biocon.2011.11.005</a:t>
            </a:r>
            <a:endParaRPr lang="en-US" dirty="0"/>
          </a:p>
        </p:txBody>
      </p:sp>
    </p:spTree>
    <p:extLst>
      <p:ext uri="{BB962C8B-B14F-4D97-AF65-F5344CB8AC3E}">
        <p14:creationId xmlns:p14="http://schemas.microsoft.com/office/powerpoint/2010/main" val="18081440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03614" y="755981"/>
            <a:ext cx="8121535" cy="5912239"/>
          </a:xfrm>
          <a:prstGeom prst="rect">
            <a:avLst/>
          </a:prstGeom>
        </p:spPr>
      </p:pic>
    </p:spTree>
    <p:extLst>
      <p:ext uri="{BB962C8B-B14F-4D97-AF65-F5344CB8AC3E}">
        <p14:creationId xmlns:p14="http://schemas.microsoft.com/office/powerpoint/2010/main" val="31916843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77935" y="1060738"/>
            <a:ext cx="7963592" cy="5797261"/>
          </a:xfrm>
          <a:prstGeom prst="rect">
            <a:avLst/>
          </a:prstGeom>
        </p:spPr>
      </p:pic>
      <p:sp>
        <p:nvSpPr>
          <p:cNvPr id="5" name="Rectangle 4"/>
          <p:cNvSpPr/>
          <p:nvPr/>
        </p:nvSpPr>
        <p:spPr>
          <a:xfrm>
            <a:off x="324196" y="4297680"/>
            <a:ext cx="1679171" cy="2492990"/>
          </a:xfrm>
          <a:prstGeom prst="rect">
            <a:avLst/>
          </a:prstGeom>
        </p:spPr>
        <p:txBody>
          <a:bodyPr wrap="square">
            <a:spAutoFit/>
          </a:bodyPr>
          <a:lstStyle/>
          <a:p>
            <a:r>
              <a:rPr lang="en-US" sz="1200" dirty="0">
                <a:solidFill>
                  <a:srgbClr val="3A87AD"/>
                </a:solidFill>
                <a:latin typeface="Helvetica Neue"/>
              </a:rPr>
              <a:t>Gibson-</a:t>
            </a:r>
            <a:r>
              <a:rPr lang="en-US" sz="1200" dirty="0" err="1">
                <a:solidFill>
                  <a:srgbClr val="3A87AD"/>
                </a:solidFill>
                <a:latin typeface="Helvetica Neue"/>
              </a:rPr>
              <a:t>Reinemer</a:t>
            </a:r>
            <a:r>
              <a:rPr lang="en-US" sz="1200" dirty="0">
                <a:solidFill>
                  <a:srgbClr val="3A87AD"/>
                </a:solidFill>
                <a:latin typeface="Helvetica Neue"/>
              </a:rPr>
              <a:t> DK, Solomon LE, Pendleton RM, Chick JH, Casper AF. 2017. Hydrology controls recruitment of two invasive cyprinids: bigheaded carp reproduction in a navigable large river. </a:t>
            </a:r>
            <a:r>
              <a:rPr lang="en-US" sz="1200" i="1" dirty="0" err="1">
                <a:solidFill>
                  <a:srgbClr val="3A87AD"/>
                </a:solidFill>
                <a:latin typeface="Helvetica Neue"/>
              </a:rPr>
              <a:t>PeerJ</a:t>
            </a:r>
            <a:r>
              <a:rPr lang="en-US" sz="1200" dirty="0">
                <a:solidFill>
                  <a:srgbClr val="3A87AD"/>
                </a:solidFill>
                <a:latin typeface="Helvetica Neue"/>
              </a:rPr>
              <a:t> 5:e3641 </a:t>
            </a:r>
            <a:r>
              <a:rPr lang="en-US" sz="1200" dirty="0">
                <a:solidFill>
                  <a:srgbClr val="2A85E8"/>
                </a:solidFill>
                <a:latin typeface="Helvetica Neue"/>
                <a:hlinkClick r:id="rId3"/>
              </a:rPr>
              <a:t>https://doi.org/10.7717/peerj.3641</a:t>
            </a:r>
            <a:endParaRPr lang="en-US" sz="1200" dirty="0"/>
          </a:p>
        </p:txBody>
      </p:sp>
      <p:sp>
        <p:nvSpPr>
          <p:cNvPr id="6" name="Rectangle 5"/>
          <p:cNvSpPr/>
          <p:nvPr/>
        </p:nvSpPr>
        <p:spPr>
          <a:xfrm>
            <a:off x="2906683" y="287820"/>
            <a:ext cx="7234844" cy="369332"/>
          </a:xfrm>
          <a:prstGeom prst="rect">
            <a:avLst/>
          </a:prstGeom>
        </p:spPr>
        <p:txBody>
          <a:bodyPr wrap="square">
            <a:spAutoFit/>
          </a:bodyPr>
          <a:lstStyle/>
          <a:p>
            <a:r>
              <a:rPr lang="en-US" b="1" dirty="0">
                <a:solidFill>
                  <a:srgbClr val="333333"/>
                </a:solidFill>
                <a:latin typeface="Helvetica Neue"/>
              </a:rPr>
              <a:t>Total lengths of bigheaded carp captured by the LTRM sampling.</a:t>
            </a:r>
            <a:endParaRPr lang="en-US" b="1" i="0" dirty="0">
              <a:solidFill>
                <a:srgbClr val="333333"/>
              </a:solidFill>
              <a:effectLst/>
              <a:latin typeface="Helvetica Neue"/>
            </a:endParaRPr>
          </a:p>
        </p:txBody>
      </p:sp>
    </p:spTree>
    <p:extLst>
      <p:ext uri="{BB962C8B-B14F-4D97-AF65-F5344CB8AC3E}">
        <p14:creationId xmlns:p14="http://schemas.microsoft.com/office/powerpoint/2010/main" val="27304147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2040" y="365125"/>
            <a:ext cx="10515600" cy="1325563"/>
          </a:xfrm>
        </p:spPr>
        <p:txBody>
          <a:bodyPr/>
          <a:lstStyle/>
          <a:p>
            <a:endParaRPr lang="en-US"/>
          </a:p>
        </p:txBody>
      </p:sp>
      <p:pic>
        <p:nvPicPr>
          <p:cNvPr id="4" name="Picture 3"/>
          <p:cNvPicPr>
            <a:picLocks noChangeAspect="1"/>
          </p:cNvPicPr>
          <p:nvPr/>
        </p:nvPicPr>
        <p:blipFill rotWithShape="1">
          <a:blip r:embed="rId3"/>
          <a:srcRect b="22626"/>
          <a:stretch/>
        </p:blipFill>
        <p:spPr>
          <a:xfrm>
            <a:off x="877252" y="376237"/>
            <a:ext cx="10925175" cy="4724083"/>
          </a:xfrm>
          <a:prstGeom prst="rect">
            <a:avLst/>
          </a:prstGeom>
        </p:spPr>
      </p:pic>
      <p:sp>
        <p:nvSpPr>
          <p:cNvPr id="5" name="TextBox 4"/>
          <p:cNvSpPr txBox="1"/>
          <p:nvPr/>
        </p:nvSpPr>
        <p:spPr>
          <a:xfrm>
            <a:off x="1483360" y="5019040"/>
            <a:ext cx="772160" cy="369332"/>
          </a:xfrm>
          <a:prstGeom prst="rect">
            <a:avLst/>
          </a:prstGeom>
          <a:noFill/>
        </p:spPr>
        <p:txBody>
          <a:bodyPr wrap="square" rtlCol="0">
            <a:spAutoFit/>
          </a:bodyPr>
          <a:lstStyle/>
          <a:p>
            <a:r>
              <a:rPr lang="en-US" dirty="0"/>
              <a:t>JAN</a:t>
            </a:r>
          </a:p>
        </p:txBody>
      </p:sp>
      <p:sp>
        <p:nvSpPr>
          <p:cNvPr id="6" name="TextBox 5"/>
          <p:cNvSpPr txBox="1"/>
          <p:nvPr/>
        </p:nvSpPr>
        <p:spPr>
          <a:xfrm>
            <a:off x="6530340" y="5019040"/>
            <a:ext cx="772160" cy="369332"/>
          </a:xfrm>
          <a:prstGeom prst="rect">
            <a:avLst/>
          </a:prstGeom>
          <a:noFill/>
        </p:spPr>
        <p:txBody>
          <a:bodyPr wrap="square" rtlCol="0">
            <a:spAutoFit/>
          </a:bodyPr>
          <a:lstStyle/>
          <a:p>
            <a:r>
              <a:rPr lang="en-US" dirty="0"/>
              <a:t>JUL</a:t>
            </a:r>
          </a:p>
        </p:txBody>
      </p:sp>
      <p:sp>
        <p:nvSpPr>
          <p:cNvPr id="7" name="TextBox 6"/>
          <p:cNvSpPr txBox="1"/>
          <p:nvPr/>
        </p:nvSpPr>
        <p:spPr>
          <a:xfrm>
            <a:off x="2352040" y="5019040"/>
            <a:ext cx="772160" cy="369332"/>
          </a:xfrm>
          <a:prstGeom prst="rect">
            <a:avLst/>
          </a:prstGeom>
          <a:noFill/>
        </p:spPr>
        <p:txBody>
          <a:bodyPr wrap="square" rtlCol="0">
            <a:spAutoFit/>
          </a:bodyPr>
          <a:lstStyle/>
          <a:p>
            <a:r>
              <a:rPr lang="en-US" dirty="0"/>
              <a:t>FEB</a:t>
            </a:r>
          </a:p>
        </p:txBody>
      </p:sp>
      <p:sp>
        <p:nvSpPr>
          <p:cNvPr id="8" name="TextBox 7"/>
          <p:cNvSpPr txBox="1"/>
          <p:nvPr/>
        </p:nvSpPr>
        <p:spPr>
          <a:xfrm>
            <a:off x="3196590" y="5019040"/>
            <a:ext cx="772160" cy="369332"/>
          </a:xfrm>
          <a:prstGeom prst="rect">
            <a:avLst/>
          </a:prstGeom>
          <a:noFill/>
        </p:spPr>
        <p:txBody>
          <a:bodyPr wrap="square" rtlCol="0">
            <a:spAutoFit/>
          </a:bodyPr>
          <a:lstStyle/>
          <a:p>
            <a:r>
              <a:rPr lang="en-US" dirty="0"/>
              <a:t>MAR</a:t>
            </a:r>
          </a:p>
        </p:txBody>
      </p:sp>
      <p:sp>
        <p:nvSpPr>
          <p:cNvPr id="9" name="TextBox 8"/>
          <p:cNvSpPr txBox="1"/>
          <p:nvPr/>
        </p:nvSpPr>
        <p:spPr>
          <a:xfrm>
            <a:off x="4065270" y="5019040"/>
            <a:ext cx="772160" cy="369332"/>
          </a:xfrm>
          <a:prstGeom prst="rect">
            <a:avLst/>
          </a:prstGeom>
          <a:noFill/>
        </p:spPr>
        <p:txBody>
          <a:bodyPr wrap="square" rtlCol="0">
            <a:spAutoFit/>
          </a:bodyPr>
          <a:lstStyle/>
          <a:p>
            <a:r>
              <a:rPr lang="en-US" dirty="0"/>
              <a:t>APR</a:t>
            </a:r>
          </a:p>
        </p:txBody>
      </p:sp>
      <p:sp>
        <p:nvSpPr>
          <p:cNvPr id="10" name="TextBox 9"/>
          <p:cNvSpPr txBox="1"/>
          <p:nvPr/>
        </p:nvSpPr>
        <p:spPr>
          <a:xfrm>
            <a:off x="4792980" y="5019040"/>
            <a:ext cx="772160" cy="369332"/>
          </a:xfrm>
          <a:prstGeom prst="rect">
            <a:avLst/>
          </a:prstGeom>
          <a:noFill/>
        </p:spPr>
        <p:txBody>
          <a:bodyPr wrap="square" rtlCol="0">
            <a:spAutoFit/>
          </a:bodyPr>
          <a:lstStyle/>
          <a:p>
            <a:r>
              <a:rPr lang="en-US" dirty="0"/>
              <a:t>MAY</a:t>
            </a:r>
          </a:p>
        </p:txBody>
      </p:sp>
      <p:sp>
        <p:nvSpPr>
          <p:cNvPr id="11" name="TextBox 10"/>
          <p:cNvSpPr txBox="1"/>
          <p:nvPr/>
        </p:nvSpPr>
        <p:spPr>
          <a:xfrm>
            <a:off x="5661660" y="5019040"/>
            <a:ext cx="772160" cy="369332"/>
          </a:xfrm>
          <a:prstGeom prst="rect">
            <a:avLst/>
          </a:prstGeom>
          <a:noFill/>
        </p:spPr>
        <p:txBody>
          <a:bodyPr wrap="square" rtlCol="0">
            <a:spAutoFit/>
          </a:bodyPr>
          <a:lstStyle/>
          <a:p>
            <a:r>
              <a:rPr lang="en-US" dirty="0"/>
              <a:t>JUN</a:t>
            </a:r>
          </a:p>
        </p:txBody>
      </p:sp>
      <p:sp>
        <p:nvSpPr>
          <p:cNvPr id="12" name="TextBox 11"/>
          <p:cNvSpPr txBox="1"/>
          <p:nvPr/>
        </p:nvSpPr>
        <p:spPr>
          <a:xfrm>
            <a:off x="7302500" y="5019040"/>
            <a:ext cx="772160" cy="369332"/>
          </a:xfrm>
          <a:prstGeom prst="rect">
            <a:avLst/>
          </a:prstGeom>
          <a:noFill/>
        </p:spPr>
        <p:txBody>
          <a:bodyPr wrap="square" rtlCol="0">
            <a:spAutoFit/>
          </a:bodyPr>
          <a:lstStyle/>
          <a:p>
            <a:r>
              <a:rPr lang="en-US" dirty="0"/>
              <a:t>AUG</a:t>
            </a:r>
          </a:p>
        </p:txBody>
      </p:sp>
      <p:sp>
        <p:nvSpPr>
          <p:cNvPr id="13" name="TextBox 12"/>
          <p:cNvSpPr txBox="1"/>
          <p:nvPr/>
        </p:nvSpPr>
        <p:spPr>
          <a:xfrm>
            <a:off x="8171180" y="5019040"/>
            <a:ext cx="772160" cy="369332"/>
          </a:xfrm>
          <a:prstGeom prst="rect">
            <a:avLst/>
          </a:prstGeom>
          <a:noFill/>
        </p:spPr>
        <p:txBody>
          <a:bodyPr wrap="square" rtlCol="0">
            <a:spAutoFit/>
          </a:bodyPr>
          <a:lstStyle/>
          <a:p>
            <a:r>
              <a:rPr lang="en-US" dirty="0"/>
              <a:t>SEP</a:t>
            </a:r>
          </a:p>
        </p:txBody>
      </p:sp>
      <p:sp>
        <p:nvSpPr>
          <p:cNvPr id="14" name="TextBox 13"/>
          <p:cNvSpPr txBox="1"/>
          <p:nvPr/>
        </p:nvSpPr>
        <p:spPr>
          <a:xfrm>
            <a:off x="9039860" y="5019040"/>
            <a:ext cx="772160" cy="369332"/>
          </a:xfrm>
          <a:prstGeom prst="rect">
            <a:avLst/>
          </a:prstGeom>
          <a:noFill/>
        </p:spPr>
        <p:txBody>
          <a:bodyPr wrap="square" rtlCol="0">
            <a:spAutoFit/>
          </a:bodyPr>
          <a:lstStyle/>
          <a:p>
            <a:r>
              <a:rPr lang="en-US" dirty="0"/>
              <a:t>OCT</a:t>
            </a:r>
          </a:p>
        </p:txBody>
      </p:sp>
      <p:sp>
        <p:nvSpPr>
          <p:cNvPr id="15" name="TextBox 14"/>
          <p:cNvSpPr txBox="1"/>
          <p:nvPr/>
        </p:nvSpPr>
        <p:spPr>
          <a:xfrm>
            <a:off x="10680382" y="5019040"/>
            <a:ext cx="772160" cy="369332"/>
          </a:xfrm>
          <a:prstGeom prst="rect">
            <a:avLst/>
          </a:prstGeom>
          <a:noFill/>
        </p:spPr>
        <p:txBody>
          <a:bodyPr wrap="square" rtlCol="0">
            <a:spAutoFit/>
          </a:bodyPr>
          <a:lstStyle/>
          <a:p>
            <a:r>
              <a:rPr lang="en-US" dirty="0"/>
              <a:t>DEC</a:t>
            </a:r>
          </a:p>
        </p:txBody>
      </p:sp>
      <p:sp>
        <p:nvSpPr>
          <p:cNvPr id="16" name="TextBox 15"/>
          <p:cNvSpPr txBox="1"/>
          <p:nvPr/>
        </p:nvSpPr>
        <p:spPr>
          <a:xfrm>
            <a:off x="9800906" y="5019040"/>
            <a:ext cx="772160" cy="369332"/>
          </a:xfrm>
          <a:prstGeom prst="rect">
            <a:avLst/>
          </a:prstGeom>
          <a:noFill/>
        </p:spPr>
        <p:txBody>
          <a:bodyPr wrap="square" rtlCol="0">
            <a:spAutoFit/>
          </a:bodyPr>
          <a:lstStyle/>
          <a:p>
            <a:r>
              <a:rPr lang="en-US" dirty="0"/>
              <a:t>NOV</a:t>
            </a:r>
          </a:p>
        </p:txBody>
      </p:sp>
      <p:sp>
        <p:nvSpPr>
          <p:cNvPr id="19" name="TextBox 18"/>
          <p:cNvSpPr txBox="1"/>
          <p:nvPr/>
        </p:nvSpPr>
        <p:spPr>
          <a:xfrm>
            <a:off x="877252" y="2275860"/>
            <a:ext cx="701040" cy="523220"/>
          </a:xfrm>
          <a:prstGeom prst="rect">
            <a:avLst/>
          </a:prstGeom>
          <a:noFill/>
        </p:spPr>
        <p:txBody>
          <a:bodyPr wrap="square" rtlCol="0">
            <a:spAutoFit/>
          </a:bodyPr>
          <a:lstStyle/>
          <a:p>
            <a:r>
              <a:rPr lang="en-US" sz="2800" dirty="0"/>
              <a:t>?</a:t>
            </a:r>
            <a:endParaRPr lang="en-US" dirty="0"/>
          </a:p>
        </p:txBody>
      </p:sp>
      <p:cxnSp>
        <p:nvCxnSpPr>
          <p:cNvPr id="23" name="Straight Connector 22"/>
          <p:cNvCxnSpPr/>
          <p:nvPr/>
        </p:nvCxnSpPr>
        <p:spPr>
          <a:xfrm flipV="1">
            <a:off x="1395412" y="629920"/>
            <a:ext cx="0" cy="438912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25494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2646" y="454436"/>
            <a:ext cx="10388850" cy="5843727"/>
          </a:xfrm>
          <a:prstGeom prst="rect">
            <a:avLst/>
          </a:prstGeom>
        </p:spPr>
      </p:pic>
    </p:spTree>
    <p:extLst>
      <p:ext uri="{BB962C8B-B14F-4D97-AF65-F5344CB8AC3E}">
        <p14:creationId xmlns:p14="http://schemas.microsoft.com/office/powerpoint/2010/main" val="4596003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Baboon Longevity Under Adversity</a:t>
            </a:r>
          </a:p>
        </p:txBody>
      </p:sp>
      <p:pic>
        <p:nvPicPr>
          <p:cNvPr id="1026" name="Picture 2" descr="Graph from the pap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2501" y="1494129"/>
            <a:ext cx="7589521" cy="515244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7198822" y="6081791"/>
            <a:ext cx="4497185" cy="646331"/>
          </a:xfrm>
          <a:prstGeom prst="rect">
            <a:avLst/>
          </a:prstGeom>
        </p:spPr>
        <p:txBody>
          <a:bodyPr wrap="square">
            <a:spAutoFit/>
          </a:bodyPr>
          <a:lstStyle/>
          <a:p>
            <a:r>
              <a:rPr lang="en-US" dirty="0">
                <a:hlinkClick r:id="rId3"/>
              </a:rPr>
              <a:t>https://www.hhmi.org/biointeractive/baboon-longevity-under-adversity</a:t>
            </a:r>
            <a:endParaRPr lang="en-US" dirty="0"/>
          </a:p>
        </p:txBody>
      </p:sp>
    </p:spTree>
    <p:extLst>
      <p:ext uri="{BB962C8B-B14F-4D97-AF65-F5344CB8AC3E}">
        <p14:creationId xmlns:p14="http://schemas.microsoft.com/office/powerpoint/2010/main" val="36460369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6940" y="121284"/>
            <a:ext cx="10358120" cy="6177207"/>
          </a:xfrm>
        </p:spPr>
      </p:pic>
      <p:sp>
        <p:nvSpPr>
          <p:cNvPr id="3" name="Rectangle 2"/>
          <p:cNvSpPr/>
          <p:nvPr/>
        </p:nvSpPr>
        <p:spPr>
          <a:xfrm>
            <a:off x="2877040" y="6389223"/>
            <a:ext cx="6709594" cy="400110"/>
          </a:xfrm>
          <a:prstGeom prst="rect">
            <a:avLst/>
          </a:prstGeom>
        </p:spPr>
        <p:txBody>
          <a:bodyPr wrap="none">
            <a:spAutoFit/>
          </a:bodyPr>
          <a:lstStyle/>
          <a:p>
            <a:r>
              <a:rPr lang="en-US" sz="2000" i="1" dirty="0"/>
              <a:t>TED Talk: “The beauty of data visualization,” David McCandless</a:t>
            </a:r>
          </a:p>
        </p:txBody>
      </p:sp>
    </p:spTree>
    <p:extLst>
      <p:ext uri="{BB962C8B-B14F-4D97-AF65-F5344CB8AC3E}">
        <p14:creationId xmlns:p14="http://schemas.microsoft.com/office/powerpoint/2010/main" val="34231954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3"/>
          <a:stretch>
            <a:fillRect/>
          </a:stretch>
        </p:blipFill>
        <p:spPr>
          <a:xfrm>
            <a:off x="475528" y="233680"/>
            <a:ext cx="11037743" cy="6400168"/>
          </a:xfrm>
          <a:prstGeom prst="rect">
            <a:avLst/>
          </a:prstGeom>
        </p:spPr>
      </p:pic>
      <p:sp>
        <p:nvSpPr>
          <p:cNvPr id="6" name="Rectangle 5"/>
          <p:cNvSpPr/>
          <p:nvPr/>
        </p:nvSpPr>
        <p:spPr>
          <a:xfrm>
            <a:off x="7980218" y="3660371"/>
            <a:ext cx="3343564" cy="2272145"/>
          </a:xfrm>
          <a:prstGeom prst="rect">
            <a:avLst/>
          </a:prstGeom>
          <a:solidFill>
            <a:srgbClr val="2D2D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929178" y="6011707"/>
            <a:ext cx="1570182" cy="459740"/>
          </a:xfrm>
          <a:prstGeom prst="rect">
            <a:avLst/>
          </a:prstGeom>
          <a:solidFill>
            <a:srgbClr val="2D2D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783840" y="3771424"/>
            <a:ext cx="792480" cy="587216"/>
          </a:xfrm>
          <a:prstGeom prst="rect">
            <a:avLst/>
          </a:prstGeom>
          <a:solidFill>
            <a:srgbClr val="2D2D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7871BB6F-EE57-4648-8D2A-2F495BD28781}"/>
              </a:ext>
            </a:extLst>
          </p:cNvPr>
          <p:cNvSpPr/>
          <p:nvPr/>
        </p:nvSpPr>
        <p:spPr>
          <a:xfrm>
            <a:off x="6096000" y="365125"/>
            <a:ext cx="313426" cy="24735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F07A92E-2C2A-40D6-B72F-D992D4D4F43D}"/>
              </a:ext>
            </a:extLst>
          </p:cNvPr>
          <p:cNvSpPr/>
          <p:nvPr/>
        </p:nvSpPr>
        <p:spPr>
          <a:xfrm>
            <a:off x="7050657" y="233680"/>
            <a:ext cx="313426" cy="37879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90DD723-296A-450B-89EE-0DFDE63DD5A1}"/>
              </a:ext>
            </a:extLst>
          </p:cNvPr>
          <p:cNvSpPr/>
          <p:nvPr/>
        </p:nvSpPr>
        <p:spPr>
          <a:xfrm>
            <a:off x="6875252" y="1285336"/>
            <a:ext cx="569344" cy="310551"/>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870796-39FE-4D15-A5EE-57229A944E4D}"/>
              </a:ext>
            </a:extLst>
          </p:cNvPr>
          <p:cNvSpPr/>
          <p:nvPr/>
        </p:nvSpPr>
        <p:spPr>
          <a:xfrm>
            <a:off x="7634377" y="233680"/>
            <a:ext cx="517585" cy="44735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CDD31CE-95EC-41E1-9A79-6741AC0B6E2F}"/>
              </a:ext>
            </a:extLst>
          </p:cNvPr>
          <p:cNvSpPr/>
          <p:nvPr/>
        </p:nvSpPr>
        <p:spPr>
          <a:xfrm>
            <a:off x="8660920" y="373751"/>
            <a:ext cx="517585" cy="24735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ECE22-AA3C-43D3-9BF2-FB30191CC67C}"/>
              </a:ext>
            </a:extLst>
          </p:cNvPr>
          <p:cNvSpPr/>
          <p:nvPr/>
        </p:nvSpPr>
        <p:spPr>
          <a:xfrm>
            <a:off x="8384875" y="1699314"/>
            <a:ext cx="405442" cy="39690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5D3BE985-A0FF-4503-91FE-0128D1B5B12C}"/>
              </a:ext>
            </a:extLst>
          </p:cNvPr>
          <p:cNvSpPr/>
          <p:nvPr/>
        </p:nvSpPr>
        <p:spPr>
          <a:xfrm>
            <a:off x="8333113" y="2231156"/>
            <a:ext cx="526213" cy="39690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B46A417B-FD61-4EB7-AF86-BFECD69A847A}"/>
              </a:ext>
            </a:extLst>
          </p:cNvPr>
          <p:cNvSpPr/>
          <p:nvPr/>
        </p:nvSpPr>
        <p:spPr>
          <a:xfrm>
            <a:off x="8087262" y="2817731"/>
            <a:ext cx="526213" cy="39690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EFC9D2D-7435-439C-B922-9E572D5591B7}"/>
              </a:ext>
            </a:extLst>
          </p:cNvPr>
          <p:cNvSpPr/>
          <p:nvPr/>
        </p:nvSpPr>
        <p:spPr>
          <a:xfrm>
            <a:off x="9848487" y="1242574"/>
            <a:ext cx="526213" cy="39690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54B1D523-FE58-427B-B1E6-7E824083F86F}"/>
              </a:ext>
            </a:extLst>
          </p:cNvPr>
          <p:cNvSpPr/>
          <p:nvPr/>
        </p:nvSpPr>
        <p:spPr>
          <a:xfrm>
            <a:off x="9985792" y="356499"/>
            <a:ext cx="517585" cy="26503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863511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3"/>
          <a:stretch>
            <a:fillRect/>
          </a:stretch>
        </p:blipFill>
        <p:spPr>
          <a:xfrm>
            <a:off x="577128" y="0"/>
            <a:ext cx="11037743" cy="6400168"/>
          </a:xfrm>
          <a:prstGeom prst="rect">
            <a:avLst/>
          </a:prstGeom>
        </p:spPr>
      </p:pic>
      <p:sp>
        <p:nvSpPr>
          <p:cNvPr id="5" name="Rectangle 4"/>
          <p:cNvSpPr/>
          <p:nvPr/>
        </p:nvSpPr>
        <p:spPr>
          <a:xfrm>
            <a:off x="3860800" y="6432495"/>
            <a:ext cx="7188200" cy="369332"/>
          </a:xfrm>
          <a:prstGeom prst="rect">
            <a:avLst/>
          </a:prstGeom>
        </p:spPr>
        <p:txBody>
          <a:bodyPr wrap="square">
            <a:spAutoFit/>
          </a:bodyPr>
          <a:lstStyle/>
          <a:p>
            <a:r>
              <a:rPr lang="en-US" dirty="0"/>
              <a:t>http://flowingdata.com/2016/12/14/bed-sizes-around-the-world/</a:t>
            </a:r>
          </a:p>
        </p:txBody>
      </p:sp>
    </p:spTree>
    <p:extLst>
      <p:ext uri="{BB962C8B-B14F-4D97-AF65-F5344CB8AC3E}">
        <p14:creationId xmlns:p14="http://schemas.microsoft.com/office/powerpoint/2010/main" val="17264891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2666" t="29226" r="1314"/>
          <a:stretch/>
        </p:blipFill>
        <p:spPr>
          <a:xfrm>
            <a:off x="-13034" y="1561672"/>
            <a:ext cx="12205034" cy="4869609"/>
          </a:xfrm>
        </p:spPr>
      </p:pic>
      <p:sp>
        <p:nvSpPr>
          <p:cNvPr id="3" name="Rectangle 2"/>
          <p:cNvSpPr/>
          <p:nvPr/>
        </p:nvSpPr>
        <p:spPr>
          <a:xfrm>
            <a:off x="6879119" y="1690688"/>
            <a:ext cx="4389120" cy="721360"/>
          </a:xfrm>
          <a:prstGeom prst="rect">
            <a:avLst/>
          </a:prstGeom>
          <a:solidFill>
            <a:srgbClr val="212A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33263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68936" y="1"/>
            <a:ext cx="11880823" cy="6431280"/>
          </a:xfrm>
        </p:spPr>
      </p:pic>
      <p:sp>
        <p:nvSpPr>
          <p:cNvPr id="7" name="Rectangle 6"/>
          <p:cNvSpPr/>
          <p:nvPr/>
        </p:nvSpPr>
        <p:spPr>
          <a:xfrm>
            <a:off x="4426489" y="6488668"/>
            <a:ext cx="5371022" cy="369332"/>
          </a:xfrm>
          <a:prstGeom prst="rect">
            <a:avLst/>
          </a:prstGeom>
        </p:spPr>
        <p:txBody>
          <a:bodyPr wrap="none">
            <a:spAutoFit/>
          </a:bodyPr>
          <a:lstStyle/>
          <a:p>
            <a:r>
              <a:rPr lang="en-US" dirty="0"/>
              <a:t>http://uxblog.idvsolutions.com/2015/06/sightings.html</a:t>
            </a:r>
          </a:p>
        </p:txBody>
      </p:sp>
    </p:spTree>
    <p:extLst>
      <p:ext uri="{BB962C8B-B14F-4D97-AF65-F5344CB8AC3E}">
        <p14:creationId xmlns:p14="http://schemas.microsoft.com/office/powerpoint/2010/main" val="41915359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eaths chart large"/>
          <p:cNvPicPr>
            <a:picLocks noChangeAspect="1" noChangeArrowheads="1"/>
          </p:cNvPicPr>
          <p:nvPr/>
        </p:nvPicPr>
        <p:blipFill rotWithShape="1">
          <a:blip r:embed="rId2">
            <a:extLst>
              <a:ext uri="{28A0092B-C50C-407E-A947-70E740481C1C}">
                <a14:useLocalDpi xmlns:a14="http://schemas.microsoft.com/office/drawing/2010/main" val="0"/>
              </a:ext>
            </a:extLst>
          </a:blip>
          <a:srcRect l="5654" r="22908"/>
          <a:stretch/>
        </p:blipFill>
        <p:spPr bwMode="auto">
          <a:xfrm>
            <a:off x="2177935" y="84219"/>
            <a:ext cx="6837778" cy="66490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89645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40220"/>
          </a:xfrm>
        </p:spPr>
        <p:txBody>
          <a:bodyPr>
            <a:normAutofit fontScale="90000"/>
          </a:bodyPr>
          <a:lstStyle/>
          <a:p>
            <a:pPr algn="ctr"/>
            <a:r>
              <a:rPr lang="en-US" dirty="0"/>
              <a:t>The most common causes of death for Americans by age</a:t>
            </a:r>
          </a:p>
        </p:txBody>
      </p:sp>
      <p:pic>
        <p:nvPicPr>
          <p:cNvPr id="2052" name="Picture 4" descr="Deaths chart lar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020" y="1308091"/>
            <a:ext cx="7989310" cy="554990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8262851" y="6035040"/>
            <a:ext cx="3724102" cy="738664"/>
          </a:xfrm>
          <a:prstGeom prst="rect">
            <a:avLst/>
          </a:prstGeom>
          <a:noFill/>
        </p:spPr>
        <p:txBody>
          <a:bodyPr wrap="square" rtlCol="0">
            <a:spAutoFit/>
          </a:bodyPr>
          <a:lstStyle/>
          <a:p>
            <a:r>
              <a:rPr lang="en-US" sz="1400" dirty="0"/>
              <a:t>2010 Institute for Health Metrics and </a:t>
            </a:r>
            <a:r>
              <a:rPr lang="en-US" sz="1400" dirty="0" smtClean="0"/>
              <a:t>Evaluation - </a:t>
            </a:r>
            <a:r>
              <a:rPr lang="en-US" sz="1400" dirty="0">
                <a:hlinkClick r:id="rId3"/>
              </a:rPr>
              <a:t>https://vizhub.healthdata.org/gbd-compare/patterns</a:t>
            </a:r>
            <a:endParaRPr lang="en-US" sz="1400" dirty="0"/>
          </a:p>
        </p:txBody>
      </p:sp>
    </p:spTree>
    <p:extLst>
      <p:ext uri="{BB962C8B-B14F-4D97-AF65-F5344CB8AC3E}">
        <p14:creationId xmlns:p14="http://schemas.microsoft.com/office/powerpoint/2010/main" val="15458289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83</TotalTime>
  <Words>595</Words>
  <Application>Microsoft Office PowerPoint</Application>
  <PresentationFormat>Widescreen</PresentationFormat>
  <Paragraphs>68</Paragraphs>
  <Slides>21</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Calibri Light</vt:lpstr>
      <vt:lpstr>Helvetica Neue</vt:lpstr>
      <vt:lpstr>Office Theme</vt:lpstr>
      <vt:lpstr>Figure of the Day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most common causes of death for Americans by age</vt:lpstr>
      <vt:lpstr>PowerPoint Presentation</vt:lpstr>
      <vt:lpstr>Cell division and cancer risk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Baboon Longevity Under Adversity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Figure of the Day</dc:title>
  <dc:creator>Crystal Jones</dc:creator>
  <cp:lastModifiedBy>Crystal Peirce</cp:lastModifiedBy>
  <cp:revision>17</cp:revision>
  <dcterms:created xsi:type="dcterms:W3CDTF">2018-07-12T20:44:44Z</dcterms:created>
  <dcterms:modified xsi:type="dcterms:W3CDTF">2019-05-07T19:46:50Z</dcterms:modified>
</cp:coreProperties>
</file>