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5" d="100"/>
          <a:sy n="115" d="100"/>
        </p:scale>
        <p:origin x="1476" y="12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9B9DDBB5-95E6-40DB-ABF3-96575CFA24CE}" type="datetimeFigureOut">
              <a:rPr lang="en-US" smtClean="0"/>
              <a:t>4/17/2019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2200052-ABFA-460F-8C31-AA2D3A2C0B08}" type="slidenum">
              <a:rPr lang="en-US" smtClean="0"/>
              <a:t>‹#›</a:t>
            </a:fld>
            <a:endParaRPr lang="en-US"/>
          </a:p>
        </p:txBody>
      </p:sp>
    </p:spTree>
    <p:extLst>
      <p:ext uri="{BB962C8B-B14F-4D97-AF65-F5344CB8AC3E}">
        <p14:creationId xmlns:p14="http://schemas.microsoft.com/office/powerpoint/2010/main" val="14905632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B9DDBB5-95E6-40DB-ABF3-96575CFA24CE}" type="datetimeFigureOut">
              <a:rPr lang="en-US" smtClean="0"/>
              <a:t>4/17/2019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2200052-ABFA-460F-8C31-AA2D3A2C0B08}" type="slidenum">
              <a:rPr lang="en-US" smtClean="0"/>
              <a:t>‹#›</a:t>
            </a:fld>
            <a:endParaRPr lang="en-US"/>
          </a:p>
        </p:txBody>
      </p:sp>
    </p:spTree>
    <p:extLst>
      <p:ext uri="{BB962C8B-B14F-4D97-AF65-F5344CB8AC3E}">
        <p14:creationId xmlns:p14="http://schemas.microsoft.com/office/powerpoint/2010/main" val="29630208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B9DDBB5-95E6-40DB-ABF3-96575CFA24CE}" type="datetimeFigureOut">
              <a:rPr lang="en-US" smtClean="0"/>
              <a:t>4/17/2019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2200052-ABFA-460F-8C31-AA2D3A2C0B08}" type="slidenum">
              <a:rPr lang="en-US" smtClean="0"/>
              <a:t>‹#›</a:t>
            </a:fld>
            <a:endParaRPr lang="en-US"/>
          </a:p>
        </p:txBody>
      </p:sp>
    </p:spTree>
    <p:extLst>
      <p:ext uri="{BB962C8B-B14F-4D97-AF65-F5344CB8AC3E}">
        <p14:creationId xmlns:p14="http://schemas.microsoft.com/office/powerpoint/2010/main" val="7528580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B9DDBB5-95E6-40DB-ABF3-96575CFA24CE}" type="datetimeFigureOut">
              <a:rPr lang="en-US" smtClean="0"/>
              <a:t>4/17/2019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2200052-ABFA-460F-8C31-AA2D3A2C0B08}" type="slidenum">
              <a:rPr lang="en-US" smtClean="0"/>
              <a:t>‹#›</a:t>
            </a:fld>
            <a:endParaRPr lang="en-US"/>
          </a:p>
        </p:txBody>
      </p:sp>
    </p:spTree>
    <p:extLst>
      <p:ext uri="{BB962C8B-B14F-4D97-AF65-F5344CB8AC3E}">
        <p14:creationId xmlns:p14="http://schemas.microsoft.com/office/powerpoint/2010/main" val="27383878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9B9DDBB5-95E6-40DB-ABF3-96575CFA24CE}" type="datetimeFigureOut">
              <a:rPr lang="en-US" smtClean="0"/>
              <a:t>4/17/2019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2200052-ABFA-460F-8C31-AA2D3A2C0B08}" type="slidenum">
              <a:rPr lang="en-US" smtClean="0"/>
              <a:t>‹#›</a:t>
            </a:fld>
            <a:endParaRPr lang="en-US"/>
          </a:p>
        </p:txBody>
      </p:sp>
    </p:spTree>
    <p:extLst>
      <p:ext uri="{BB962C8B-B14F-4D97-AF65-F5344CB8AC3E}">
        <p14:creationId xmlns:p14="http://schemas.microsoft.com/office/powerpoint/2010/main" val="25859398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9B9DDBB5-95E6-40DB-ABF3-96575CFA24CE}" type="datetimeFigureOut">
              <a:rPr lang="en-US" smtClean="0"/>
              <a:t>4/17/2019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2200052-ABFA-460F-8C31-AA2D3A2C0B08}" type="slidenum">
              <a:rPr lang="en-US" smtClean="0"/>
              <a:t>‹#›</a:t>
            </a:fld>
            <a:endParaRPr lang="en-US"/>
          </a:p>
        </p:txBody>
      </p:sp>
    </p:spTree>
    <p:extLst>
      <p:ext uri="{BB962C8B-B14F-4D97-AF65-F5344CB8AC3E}">
        <p14:creationId xmlns:p14="http://schemas.microsoft.com/office/powerpoint/2010/main" val="14719480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9B9DDBB5-95E6-40DB-ABF3-96575CFA24CE}" type="datetimeFigureOut">
              <a:rPr lang="en-US" smtClean="0"/>
              <a:t>4/17/2019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2200052-ABFA-460F-8C31-AA2D3A2C0B08}" type="slidenum">
              <a:rPr lang="en-US" smtClean="0"/>
              <a:t>‹#›</a:t>
            </a:fld>
            <a:endParaRPr lang="en-US"/>
          </a:p>
        </p:txBody>
      </p:sp>
    </p:spTree>
    <p:extLst>
      <p:ext uri="{BB962C8B-B14F-4D97-AF65-F5344CB8AC3E}">
        <p14:creationId xmlns:p14="http://schemas.microsoft.com/office/powerpoint/2010/main" val="19063700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9B9DDBB5-95E6-40DB-ABF3-96575CFA24CE}" type="datetimeFigureOut">
              <a:rPr lang="en-US" smtClean="0"/>
              <a:t>4/17/2019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2200052-ABFA-460F-8C31-AA2D3A2C0B08}" type="slidenum">
              <a:rPr lang="en-US" smtClean="0"/>
              <a:t>‹#›</a:t>
            </a:fld>
            <a:endParaRPr lang="en-US"/>
          </a:p>
        </p:txBody>
      </p:sp>
    </p:spTree>
    <p:extLst>
      <p:ext uri="{BB962C8B-B14F-4D97-AF65-F5344CB8AC3E}">
        <p14:creationId xmlns:p14="http://schemas.microsoft.com/office/powerpoint/2010/main" val="15888298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B9DDBB5-95E6-40DB-ABF3-96575CFA24CE}" type="datetimeFigureOut">
              <a:rPr lang="en-US" smtClean="0"/>
              <a:t>4/17/2019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2200052-ABFA-460F-8C31-AA2D3A2C0B08}" type="slidenum">
              <a:rPr lang="en-US" smtClean="0"/>
              <a:t>‹#›</a:t>
            </a:fld>
            <a:endParaRPr lang="en-US"/>
          </a:p>
        </p:txBody>
      </p:sp>
    </p:spTree>
    <p:extLst>
      <p:ext uri="{BB962C8B-B14F-4D97-AF65-F5344CB8AC3E}">
        <p14:creationId xmlns:p14="http://schemas.microsoft.com/office/powerpoint/2010/main" val="8927351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9B9DDBB5-95E6-40DB-ABF3-96575CFA24CE}" type="datetimeFigureOut">
              <a:rPr lang="en-US" smtClean="0"/>
              <a:t>4/17/2019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2200052-ABFA-460F-8C31-AA2D3A2C0B08}" type="slidenum">
              <a:rPr lang="en-US" smtClean="0"/>
              <a:t>‹#›</a:t>
            </a:fld>
            <a:endParaRPr lang="en-US"/>
          </a:p>
        </p:txBody>
      </p:sp>
    </p:spTree>
    <p:extLst>
      <p:ext uri="{BB962C8B-B14F-4D97-AF65-F5344CB8AC3E}">
        <p14:creationId xmlns:p14="http://schemas.microsoft.com/office/powerpoint/2010/main" val="29688595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9B9DDBB5-95E6-40DB-ABF3-96575CFA24CE}" type="datetimeFigureOut">
              <a:rPr lang="en-US" smtClean="0"/>
              <a:t>4/17/2019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2200052-ABFA-460F-8C31-AA2D3A2C0B08}" type="slidenum">
              <a:rPr lang="en-US" smtClean="0"/>
              <a:t>‹#›</a:t>
            </a:fld>
            <a:endParaRPr lang="en-US"/>
          </a:p>
        </p:txBody>
      </p:sp>
    </p:spTree>
    <p:extLst>
      <p:ext uri="{BB962C8B-B14F-4D97-AF65-F5344CB8AC3E}">
        <p14:creationId xmlns:p14="http://schemas.microsoft.com/office/powerpoint/2010/main" val="10672349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B9DDBB5-95E6-40DB-ABF3-96575CFA24CE}" type="datetimeFigureOut">
              <a:rPr lang="en-US" smtClean="0"/>
              <a:t>4/17/2019</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2200052-ABFA-460F-8C31-AA2D3A2C0B08}" type="slidenum">
              <a:rPr lang="en-US" smtClean="0"/>
              <a:t>‹#›</a:t>
            </a:fld>
            <a:endParaRPr lang="en-US"/>
          </a:p>
        </p:txBody>
      </p:sp>
    </p:spTree>
    <p:extLst>
      <p:ext uri="{BB962C8B-B14F-4D97-AF65-F5344CB8AC3E}">
        <p14:creationId xmlns:p14="http://schemas.microsoft.com/office/powerpoint/2010/main" val="189114086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Walk through of making a table for R in excel</a:t>
            </a:r>
            <a:endParaRPr lang="en-US" dirty="0"/>
          </a:p>
        </p:txBody>
      </p:sp>
      <p:sp>
        <p:nvSpPr>
          <p:cNvPr id="3" name="Subtitle 2"/>
          <p:cNvSpPr>
            <a:spLocks noGrp="1"/>
          </p:cNvSpPr>
          <p:nvPr>
            <p:ph type="subTitle" idx="1"/>
          </p:nvPr>
        </p:nvSpPr>
        <p:spPr/>
        <p:txBody>
          <a:bodyPr/>
          <a:lstStyle/>
          <a:p>
            <a:r>
              <a:rPr lang="en-US" dirty="0" smtClean="0"/>
              <a:t>I am using the example from Whitlock and </a:t>
            </a:r>
            <a:r>
              <a:rPr lang="en-US" dirty="0" err="1" smtClean="0"/>
              <a:t>Schluter</a:t>
            </a:r>
            <a:r>
              <a:rPr lang="en-US" dirty="0" smtClean="0"/>
              <a:t> 2</a:t>
            </a:r>
            <a:r>
              <a:rPr lang="en-US" baseline="30000" dirty="0" smtClean="0"/>
              <a:t>nd</a:t>
            </a:r>
            <a:r>
              <a:rPr lang="en-US" dirty="0" smtClean="0"/>
              <a:t> </a:t>
            </a:r>
            <a:r>
              <a:rPr lang="en-US" dirty="0" err="1" smtClean="0"/>
              <a:t>ed</a:t>
            </a:r>
            <a:r>
              <a:rPr lang="en-US" dirty="0" smtClean="0"/>
              <a:t> </a:t>
            </a:r>
            <a:r>
              <a:rPr lang="en-US" dirty="0" smtClean="0"/>
              <a:t>(Assignment problem #13 of </a:t>
            </a:r>
            <a:r>
              <a:rPr lang="en-US" dirty="0" err="1" smtClean="0"/>
              <a:t>Ch</a:t>
            </a:r>
            <a:r>
              <a:rPr lang="en-US" dirty="0" smtClean="0"/>
              <a:t> 15). This is also presented in your exercise #8</a:t>
            </a:r>
            <a:endParaRPr lang="en-US" dirty="0"/>
          </a:p>
        </p:txBody>
      </p:sp>
    </p:spTree>
    <p:extLst>
      <p:ext uri="{BB962C8B-B14F-4D97-AF65-F5344CB8AC3E}">
        <p14:creationId xmlns:p14="http://schemas.microsoft.com/office/powerpoint/2010/main" val="26784851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 does not want a pretty table, it requires vectors that it can use</a:t>
            </a:r>
            <a:endParaRPr lang="en-US" dirty="0"/>
          </a:p>
        </p:txBody>
      </p:sp>
      <p:pic>
        <p:nvPicPr>
          <p:cNvPr id="4" name="Picture 3"/>
          <p:cNvPicPr>
            <a:picLocks noChangeAspect="1"/>
          </p:cNvPicPr>
          <p:nvPr/>
        </p:nvPicPr>
        <p:blipFill>
          <a:blip r:embed="rId2"/>
          <a:stretch>
            <a:fillRect/>
          </a:stretch>
        </p:blipFill>
        <p:spPr>
          <a:xfrm>
            <a:off x="702591" y="2432213"/>
            <a:ext cx="7372141" cy="1965220"/>
          </a:xfrm>
          <a:prstGeom prst="rect">
            <a:avLst/>
          </a:prstGeom>
        </p:spPr>
      </p:pic>
      <p:sp>
        <p:nvSpPr>
          <p:cNvPr id="5" name="TextBox 4"/>
          <p:cNvSpPr txBox="1"/>
          <p:nvPr/>
        </p:nvSpPr>
        <p:spPr>
          <a:xfrm>
            <a:off x="1005839" y="4771505"/>
            <a:ext cx="6625244" cy="923330"/>
          </a:xfrm>
          <a:prstGeom prst="rect">
            <a:avLst/>
          </a:prstGeom>
          <a:noFill/>
        </p:spPr>
        <p:txBody>
          <a:bodyPr wrap="square" rtlCol="0">
            <a:spAutoFit/>
          </a:bodyPr>
          <a:lstStyle/>
          <a:p>
            <a:r>
              <a:rPr lang="en-US" dirty="0" smtClean="0"/>
              <a:t>This is an example of a table that you might want to present in a lab report or manuscript. It summarizes the information already, which R can not use to analyze—there is no variance to measure this way!</a:t>
            </a:r>
            <a:endParaRPr lang="en-US" dirty="0"/>
          </a:p>
        </p:txBody>
      </p:sp>
    </p:spTree>
    <p:extLst>
      <p:ext uri="{BB962C8B-B14F-4D97-AF65-F5344CB8AC3E}">
        <p14:creationId xmlns:p14="http://schemas.microsoft.com/office/powerpoint/2010/main" val="233996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7333" y="814013"/>
            <a:ext cx="7886700" cy="1325563"/>
          </a:xfrm>
        </p:spPr>
        <p:txBody>
          <a:bodyPr>
            <a:normAutofit fontScale="90000"/>
          </a:bodyPr>
          <a:lstStyle/>
          <a:p>
            <a:r>
              <a:rPr lang="en-US" dirty="0" smtClean="0"/>
              <a:t>For R (and most other software), you should have each column represent a variable, and each row should represent an individual/replicate</a:t>
            </a:r>
            <a:endParaRPr lang="en-US" dirty="0"/>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60497" y="2668683"/>
            <a:ext cx="3647543" cy="3756101"/>
          </a:xfrm>
          <a:prstGeom prst="rect">
            <a:avLst/>
          </a:prstGeom>
        </p:spPr>
      </p:pic>
      <p:sp>
        <p:nvSpPr>
          <p:cNvPr id="4" name="TextBox 3"/>
          <p:cNvSpPr txBox="1"/>
          <p:nvPr/>
        </p:nvSpPr>
        <p:spPr>
          <a:xfrm>
            <a:off x="5012574" y="2838573"/>
            <a:ext cx="3815541" cy="3416320"/>
          </a:xfrm>
          <a:prstGeom prst="rect">
            <a:avLst/>
          </a:prstGeom>
          <a:noFill/>
        </p:spPr>
        <p:txBody>
          <a:bodyPr wrap="square" rtlCol="0">
            <a:spAutoFit/>
          </a:bodyPr>
          <a:lstStyle/>
          <a:p>
            <a:r>
              <a:rPr lang="en-US" dirty="0" smtClean="0"/>
              <a:t>Here, group represents an explanatory variable (which so far for us has been membership in a group). You should have one column for if individuals are assigned to a control/treatment, but you could have another group if you have assigned individuals to two groups (e.g., high food/low food AND high temp/low temp)</a:t>
            </a:r>
          </a:p>
          <a:p>
            <a:endParaRPr lang="en-US" dirty="0"/>
          </a:p>
          <a:p>
            <a:r>
              <a:rPr lang="en-US" dirty="0" smtClean="0"/>
              <a:t>Variable here represents a measurement (or response variable)</a:t>
            </a:r>
            <a:endParaRPr lang="en-US" dirty="0"/>
          </a:p>
        </p:txBody>
      </p:sp>
    </p:spTree>
    <p:extLst>
      <p:ext uri="{BB962C8B-B14F-4D97-AF65-F5344CB8AC3E}">
        <p14:creationId xmlns:p14="http://schemas.microsoft.com/office/powerpoint/2010/main" val="28840939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Here is an example of what the Daphnia table might look like</a:t>
            </a:r>
            <a:endParaRPr lang="en-US" dirty="0"/>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8941" y="1618659"/>
            <a:ext cx="8726118" cy="4734586"/>
          </a:xfrm>
          <a:prstGeom prst="rect">
            <a:avLst/>
          </a:prstGeom>
        </p:spPr>
      </p:pic>
      <p:sp>
        <p:nvSpPr>
          <p:cNvPr id="4" name="TextBox 3"/>
          <p:cNvSpPr txBox="1"/>
          <p:nvPr/>
        </p:nvSpPr>
        <p:spPr>
          <a:xfrm>
            <a:off x="3657600" y="4821382"/>
            <a:ext cx="5104015" cy="1477328"/>
          </a:xfrm>
          <a:prstGeom prst="rect">
            <a:avLst/>
          </a:prstGeom>
          <a:noFill/>
        </p:spPr>
        <p:txBody>
          <a:bodyPr wrap="square" rtlCol="0">
            <a:spAutoFit/>
          </a:bodyPr>
          <a:lstStyle/>
          <a:p>
            <a:r>
              <a:rPr lang="en-US" dirty="0" smtClean="0"/>
              <a:t>Note here that resistance is calculated by the difference between growth rate in individuals given cyanobacteria vs individuals given high quality algae. So you have two direct measurements for each clonal line</a:t>
            </a:r>
            <a:endParaRPr lang="en-US" dirty="0"/>
          </a:p>
        </p:txBody>
      </p:sp>
    </p:spTree>
    <p:extLst>
      <p:ext uri="{BB962C8B-B14F-4D97-AF65-F5344CB8AC3E}">
        <p14:creationId xmlns:p14="http://schemas.microsoft.com/office/powerpoint/2010/main" val="49655236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To make things go faster, you can drag and drop cells and formulas.</a:t>
            </a:r>
            <a:endParaRPr lang="en-US" dirty="0"/>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31520" y="1735458"/>
            <a:ext cx="3150524" cy="3327307"/>
          </a:xfrm>
          <a:prstGeom prst="rect">
            <a:avLst/>
          </a:prstGeom>
        </p:spPr>
      </p:pic>
      <p:sp>
        <p:nvSpPr>
          <p:cNvPr id="4" name="TextBox 3"/>
          <p:cNvSpPr txBox="1"/>
          <p:nvPr/>
        </p:nvSpPr>
        <p:spPr>
          <a:xfrm>
            <a:off x="4414056" y="1646445"/>
            <a:ext cx="4101293" cy="3416320"/>
          </a:xfrm>
          <a:prstGeom prst="rect">
            <a:avLst/>
          </a:prstGeom>
          <a:noFill/>
        </p:spPr>
        <p:txBody>
          <a:bodyPr wrap="square" rtlCol="0">
            <a:spAutoFit/>
          </a:bodyPr>
          <a:lstStyle/>
          <a:p>
            <a:r>
              <a:rPr lang="en-US" dirty="0" smtClean="0"/>
              <a:t>When you highlight a single cell and move your cursor into the bottom-right corner, you should see your cursor turn into a cross (I blew up the cross so you can see it better).</a:t>
            </a:r>
          </a:p>
          <a:p>
            <a:endParaRPr lang="en-US" dirty="0"/>
          </a:p>
          <a:p>
            <a:r>
              <a:rPr lang="en-US" dirty="0" smtClean="0"/>
              <a:t>Click, hold, and drag down a row (or across if you need to).</a:t>
            </a:r>
          </a:p>
          <a:p>
            <a:endParaRPr lang="en-US" dirty="0"/>
          </a:p>
          <a:p>
            <a:r>
              <a:rPr lang="en-US" dirty="0" smtClean="0"/>
              <a:t>Formulas will also drag down, but change to align with their row/column (see below)</a:t>
            </a:r>
          </a:p>
        </p:txBody>
      </p:sp>
      <p:pic>
        <p:nvPicPr>
          <p:cNvPr id="5" name="Picture 4"/>
          <p:cNvPicPr>
            <a:picLocks noChangeAspect="1"/>
          </p:cNvPicPr>
          <p:nvPr/>
        </p:nvPicPr>
        <p:blipFill>
          <a:blip r:embed="rId3"/>
          <a:stretch>
            <a:fillRect/>
          </a:stretch>
        </p:blipFill>
        <p:spPr>
          <a:xfrm>
            <a:off x="794716" y="5224116"/>
            <a:ext cx="7553325" cy="1247775"/>
          </a:xfrm>
          <a:prstGeom prst="rect">
            <a:avLst/>
          </a:prstGeom>
        </p:spPr>
      </p:pic>
    </p:spTree>
    <p:extLst>
      <p:ext uri="{BB962C8B-B14F-4D97-AF65-F5344CB8AC3E}">
        <p14:creationId xmlns:p14="http://schemas.microsoft.com/office/powerpoint/2010/main" val="10686500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12271" y="1944544"/>
            <a:ext cx="4425733" cy="1325563"/>
          </a:xfrm>
        </p:spPr>
        <p:txBody>
          <a:bodyPr>
            <a:normAutofit fontScale="90000"/>
          </a:bodyPr>
          <a:lstStyle/>
          <a:p>
            <a:r>
              <a:rPr lang="en-US" dirty="0" smtClean="0"/>
              <a:t>Remember to take into account your replication. Each row should be an individual and each cell should be an individual measurement</a:t>
            </a:r>
            <a:br>
              <a:rPr lang="en-US" dirty="0" smtClean="0"/>
            </a:br>
            <a:r>
              <a:rPr lang="en-US" dirty="0" smtClean="0"/>
              <a:t> </a:t>
            </a:r>
            <a:endParaRPr lang="en-US" dirty="0"/>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071007" y="91440"/>
            <a:ext cx="3856616" cy="6766560"/>
          </a:xfrm>
          <a:prstGeom prst="rect">
            <a:avLst/>
          </a:prstGeom>
        </p:spPr>
      </p:pic>
      <p:sp>
        <p:nvSpPr>
          <p:cNvPr id="4" name="TextBox 3"/>
          <p:cNvSpPr txBox="1"/>
          <p:nvPr/>
        </p:nvSpPr>
        <p:spPr>
          <a:xfrm>
            <a:off x="448887" y="4887884"/>
            <a:ext cx="4489117" cy="923330"/>
          </a:xfrm>
          <a:prstGeom prst="rect">
            <a:avLst/>
          </a:prstGeom>
          <a:noFill/>
        </p:spPr>
        <p:txBody>
          <a:bodyPr wrap="square" rtlCol="0">
            <a:spAutoFit/>
          </a:bodyPr>
          <a:lstStyle/>
          <a:p>
            <a:r>
              <a:rPr lang="en-US" dirty="0" smtClean="0"/>
              <a:t>Here we have 32 clones, distributed among three treatments. Each empty cell will be a measurement taken in the experiment.</a:t>
            </a:r>
            <a:endParaRPr lang="en-US" dirty="0"/>
          </a:p>
        </p:txBody>
      </p:sp>
    </p:spTree>
    <p:extLst>
      <p:ext uri="{BB962C8B-B14F-4D97-AF65-F5344CB8AC3E}">
        <p14:creationId xmlns:p14="http://schemas.microsoft.com/office/powerpoint/2010/main" val="30008527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Another hint. You can delete whole rows or columns</a:t>
            </a:r>
            <a:endParaRPr lang="en-US" dirty="0"/>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28650" y="1553007"/>
            <a:ext cx="4810796" cy="4982270"/>
          </a:xfrm>
          <a:prstGeom prst="rect">
            <a:avLst/>
          </a:prstGeom>
        </p:spPr>
      </p:pic>
      <p:sp>
        <p:nvSpPr>
          <p:cNvPr id="4" name="TextBox 3"/>
          <p:cNvSpPr txBox="1"/>
          <p:nvPr/>
        </p:nvSpPr>
        <p:spPr>
          <a:xfrm>
            <a:off x="5644342" y="2011680"/>
            <a:ext cx="2871008" cy="4801314"/>
          </a:xfrm>
          <a:prstGeom prst="rect">
            <a:avLst/>
          </a:prstGeom>
          <a:noFill/>
        </p:spPr>
        <p:txBody>
          <a:bodyPr wrap="square" rtlCol="0">
            <a:spAutoFit/>
          </a:bodyPr>
          <a:lstStyle/>
          <a:p>
            <a:r>
              <a:rPr lang="en-US" dirty="0" smtClean="0"/>
              <a:t>Click on the column/row you want to get rid of. Here we would delete Column A.</a:t>
            </a:r>
          </a:p>
          <a:p>
            <a:endParaRPr lang="en-US" dirty="0"/>
          </a:p>
          <a:p>
            <a:r>
              <a:rPr lang="en-US" dirty="0" smtClean="0"/>
              <a:t>Your cursor will look like the arrow when you stay in the column header (it would be rotated 90 degrees for a row). Then you can right click, and select delete.</a:t>
            </a:r>
          </a:p>
          <a:p>
            <a:endParaRPr lang="en-US" dirty="0"/>
          </a:p>
          <a:p>
            <a:r>
              <a:rPr lang="en-US" dirty="0" smtClean="0"/>
              <a:t>You can also use this technique to add a column/row. Just select insert rather than delete after you highlight and right-click in the header.</a:t>
            </a:r>
            <a:endParaRPr lang="en-US" dirty="0"/>
          </a:p>
        </p:txBody>
      </p:sp>
    </p:spTree>
    <p:extLst>
      <p:ext uri="{BB962C8B-B14F-4D97-AF65-F5344CB8AC3E}">
        <p14:creationId xmlns:p14="http://schemas.microsoft.com/office/powerpoint/2010/main" val="531048268"/>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26</TotalTime>
  <Words>453</Words>
  <Application>Microsoft Office PowerPoint</Application>
  <PresentationFormat>On-screen Show (4:3)</PresentationFormat>
  <Paragraphs>24</Paragraphs>
  <Slides>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Calibri</vt:lpstr>
      <vt:lpstr>Calibri Light</vt:lpstr>
      <vt:lpstr>Office Theme</vt:lpstr>
      <vt:lpstr>Walk through of making a table for R in excel</vt:lpstr>
      <vt:lpstr>R does not want a pretty table, it requires vectors that it can use</vt:lpstr>
      <vt:lpstr>For R (and most other software), you should have each column represent a variable, and each row should represent an individual/replicate</vt:lpstr>
      <vt:lpstr>Here is an example of what the Daphnia table might look like</vt:lpstr>
      <vt:lpstr>To make things go faster, you can drag and drop cells and formulas.</vt:lpstr>
      <vt:lpstr>Remember to take into account your replication. Each row should be an individual and each cell should be an individual measurement  </vt:lpstr>
      <vt:lpstr>Another hint. You can delete whole rows or columns</vt:lpstr>
    </vt:vector>
  </TitlesOfParts>
  <Company>Oklahoma State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Walk through of making a table for R in excel</dc:title>
  <dc:creator>Hartnett, Rachel</dc:creator>
  <cp:lastModifiedBy>Hartnett, Rachel</cp:lastModifiedBy>
  <cp:revision>4</cp:revision>
  <dcterms:created xsi:type="dcterms:W3CDTF">2019-04-11T18:32:24Z</dcterms:created>
  <dcterms:modified xsi:type="dcterms:W3CDTF">2019-04-17T21:13:15Z</dcterms:modified>
</cp:coreProperties>
</file>