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937" autoAdjust="0"/>
  </p:normalViewPr>
  <p:slideViewPr>
    <p:cSldViewPr snapToGrid="0">
      <p:cViewPr varScale="1">
        <p:scale>
          <a:sx n="53" d="100"/>
          <a:sy n="53" d="100"/>
        </p:scale>
        <p:origin x="161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30EB57-F793-415A-826E-15F700E3CEDD}" type="datetimeFigureOut">
              <a:rPr lang="en-US" smtClean="0"/>
              <a:t>5/28/2019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F35CF-2135-4A29-9F75-421F3ECAA176}" type="slidenum">
              <a:rPr lang="en-US" smtClean="0"/>
              <a:t>‹#›</a:t>
            </a:fld>
            <a:endParaRPr lang="en-US"/>
          </a:p>
        </p:txBody>
      </p:sp>
    </p:spTree>
    <p:extLst>
      <p:ext uri="{BB962C8B-B14F-4D97-AF65-F5344CB8AC3E}">
        <p14:creationId xmlns:p14="http://schemas.microsoft.com/office/powerpoint/2010/main" val="3797210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journals.plos.org/plosone/article?id=10.1371/journal.pone.0207898"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2015.igem.org/Team:Amsterdam/Project/Phy_param/Ecoli"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journals.plos.org/plosone/article?id=10.1371/journal.pone.0207898"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journals.plos.org/plosone/article?id=10.1371/journal.pone.003495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journals.plos.org/plosone/article?id=10.1371/journal.pone.003495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2015.igem.org/Team:Amsterdam/Project/Phy_param/Ecoli"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Used to demonstrate the importance of nomenclature</a:t>
            </a:r>
            <a:r>
              <a:rPr lang="en-US" baseline="0" dirty="0" smtClean="0"/>
              <a:t> and taxonomy.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Lee, KH., </a:t>
            </a:r>
            <a:r>
              <a:rPr lang="en-US" sz="1200" i="1" dirty="0" smtClean="0"/>
              <a:t>et al</a:t>
            </a:r>
            <a:r>
              <a:rPr lang="en-US" sz="1200" i="0" dirty="0" smtClean="0"/>
              <a:t>. (2019). The respiratory microbiome and susceptibility to influenza virus infection. </a:t>
            </a:r>
            <a:r>
              <a:rPr lang="en-US" sz="1200" i="1" dirty="0" err="1" smtClean="0"/>
              <a:t>PLoS</a:t>
            </a:r>
            <a:r>
              <a:rPr lang="en-US" sz="1200" i="1" dirty="0" smtClean="0"/>
              <a:t> 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https://journals.plos.org/plosone/article?id=10.1371/journal.pone.0207898</a:t>
            </a:r>
            <a:endParaRPr lang="en-US" sz="1200" i="1" dirty="0" smtClean="0"/>
          </a:p>
          <a:p>
            <a:endParaRPr lang="en-US" dirty="0"/>
          </a:p>
        </p:txBody>
      </p:sp>
      <p:sp>
        <p:nvSpPr>
          <p:cNvPr id="4" name="Slide Number Placeholder 3"/>
          <p:cNvSpPr>
            <a:spLocks noGrp="1"/>
          </p:cNvSpPr>
          <p:nvPr>
            <p:ph type="sldNum" sz="quarter" idx="10"/>
          </p:nvPr>
        </p:nvSpPr>
        <p:spPr/>
        <p:txBody>
          <a:bodyPr/>
          <a:lstStyle/>
          <a:p>
            <a:fld id="{02E31F68-FF15-944A-846B-E14F77B719C6}" type="slidenum">
              <a:rPr lang="en-US" smtClean="0"/>
              <a:t>2</a:t>
            </a:fld>
            <a:endParaRPr lang="en-US"/>
          </a:p>
        </p:txBody>
      </p:sp>
    </p:spTree>
    <p:extLst>
      <p:ext uri="{BB962C8B-B14F-4D97-AF65-F5344CB8AC3E}">
        <p14:creationId xmlns:p14="http://schemas.microsoft.com/office/powerpoint/2010/main" val="1936959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Used to demonstrate preference</a:t>
            </a:r>
            <a:r>
              <a:rPr lang="en-US" baseline="0" dirty="0" smtClean="0"/>
              <a:t> for glucose as carbon source.</a:t>
            </a:r>
            <a:endParaRPr lang="en-US" dirty="0" smtClean="0"/>
          </a:p>
          <a:p>
            <a:r>
              <a:rPr lang="en-US" dirty="0" smtClean="0"/>
              <a:t>Axis's and caption altered.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err="1" smtClean="0"/>
              <a:t>iGEM</a:t>
            </a:r>
            <a:r>
              <a:rPr lang="en-US" sz="1200" i="0" dirty="0" smtClean="0"/>
              <a:t>. (2015). E. coli Physiological Parameters, Counting Cells, Counting Molecules.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3"/>
              </a:rPr>
              <a:t>http://2015.igem.org/Team:Amsterdam/Project/Phy_param/Ecoli</a:t>
            </a:r>
            <a:endParaRPr lang="en-US" sz="1200" i="1" dirty="0" smtClean="0"/>
          </a:p>
        </p:txBody>
      </p:sp>
      <p:sp>
        <p:nvSpPr>
          <p:cNvPr id="4" name="Slide Number Placeholder 3"/>
          <p:cNvSpPr>
            <a:spLocks noGrp="1"/>
          </p:cNvSpPr>
          <p:nvPr>
            <p:ph type="sldNum" sz="quarter" idx="10"/>
          </p:nvPr>
        </p:nvSpPr>
        <p:spPr/>
        <p:txBody>
          <a:bodyPr/>
          <a:lstStyle/>
          <a:p>
            <a:fld id="{0C105F9D-FD86-AF4E-85DD-C633D3738002}" type="slidenum">
              <a:rPr lang="en-US" smtClean="0"/>
              <a:t>11</a:t>
            </a:fld>
            <a:endParaRPr lang="en-US"/>
          </a:p>
        </p:txBody>
      </p:sp>
    </p:spTree>
    <p:extLst>
      <p:ext uri="{BB962C8B-B14F-4D97-AF65-F5344CB8AC3E}">
        <p14:creationId xmlns:p14="http://schemas.microsoft.com/office/powerpoint/2010/main" val="167447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to demonstrate the importance of nomenclature</a:t>
            </a:r>
            <a:r>
              <a:rPr lang="en-US" baseline="0" dirty="0" smtClean="0"/>
              <a:t> and taxonomy.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Lee, KH., </a:t>
            </a:r>
            <a:r>
              <a:rPr lang="en-US" sz="1200" i="1" dirty="0" smtClean="0"/>
              <a:t>et al</a:t>
            </a:r>
            <a:r>
              <a:rPr lang="en-US" sz="1200" i="0" dirty="0" smtClean="0"/>
              <a:t>. (2019). The respiratory microbiome and susceptibility to influenza virus infection. </a:t>
            </a:r>
            <a:r>
              <a:rPr lang="en-US" sz="1200" i="1" dirty="0" err="1" smtClean="0"/>
              <a:t>PLoS</a:t>
            </a:r>
            <a:r>
              <a:rPr lang="en-US" sz="1200" i="1" dirty="0" smtClean="0"/>
              <a:t> ONE.</a:t>
            </a:r>
          </a:p>
          <a:p>
            <a:r>
              <a:rPr lang="en-US" dirty="0" smtClean="0">
                <a:hlinkClick r:id="rId3"/>
              </a:rPr>
              <a:t>https://journals.plos.org/plosone/article?id=10.1371/journal.pone.0207898</a:t>
            </a:r>
            <a:endParaRPr lang="en-US" dirty="0" smtClean="0"/>
          </a:p>
          <a:p>
            <a:endParaRPr lang="en-US" dirty="0"/>
          </a:p>
        </p:txBody>
      </p:sp>
      <p:sp>
        <p:nvSpPr>
          <p:cNvPr id="4" name="Slide Number Placeholder 3"/>
          <p:cNvSpPr>
            <a:spLocks noGrp="1"/>
          </p:cNvSpPr>
          <p:nvPr>
            <p:ph type="sldNum" sz="quarter" idx="10"/>
          </p:nvPr>
        </p:nvSpPr>
        <p:spPr/>
        <p:txBody>
          <a:bodyPr/>
          <a:lstStyle/>
          <a:p>
            <a:fld id="{AA9F35CF-2135-4A29-9F75-421F3ECAA176}" type="slidenum">
              <a:rPr lang="en-US" smtClean="0"/>
              <a:t>3</a:t>
            </a:fld>
            <a:endParaRPr lang="en-US"/>
          </a:p>
        </p:txBody>
      </p:sp>
    </p:spTree>
    <p:extLst>
      <p:ext uri="{BB962C8B-B14F-4D97-AF65-F5344CB8AC3E}">
        <p14:creationId xmlns:p14="http://schemas.microsoft.com/office/powerpoint/2010/main" val="3994883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a:t>
            </a:r>
            <a:r>
              <a:rPr lang="en-US" baseline="0" dirty="0" smtClean="0"/>
              <a:t> as practice for</a:t>
            </a:r>
            <a:r>
              <a:rPr lang="en-US" dirty="0" smtClean="0"/>
              <a:t> students to apply terms acute,</a:t>
            </a:r>
            <a:r>
              <a:rPr lang="en-US" baseline="0" dirty="0" smtClean="0"/>
              <a:t> latent and chronic infections. </a:t>
            </a:r>
          </a:p>
          <a:p>
            <a:r>
              <a:rPr lang="en-US" baseline="0" dirty="0" smtClean="0"/>
              <a:t>Hand drawn curves because could not find open source version…</a:t>
            </a:r>
            <a:endParaRPr lang="en-US" dirty="0"/>
          </a:p>
        </p:txBody>
      </p:sp>
      <p:sp>
        <p:nvSpPr>
          <p:cNvPr id="4" name="Slide Number Placeholder 3"/>
          <p:cNvSpPr>
            <a:spLocks noGrp="1"/>
          </p:cNvSpPr>
          <p:nvPr>
            <p:ph type="sldNum" sz="quarter" idx="10"/>
          </p:nvPr>
        </p:nvSpPr>
        <p:spPr/>
        <p:txBody>
          <a:bodyPr/>
          <a:lstStyle/>
          <a:p>
            <a:fld id="{AA9F35CF-2135-4A29-9F75-421F3ECAA176}" type="slidenum">
              <a:rPr lang="en-US" smtClean="0"/>
              <a:t>4</a:t>
            </a:fld>
            <a:endParaRPr lang="en-US"/>
          </a:p>
        </p:txBody>
      </p:sp>
    </p:spTree>
    <p:extLst>
      <p:ext uri="{BB962C8B-B14F-4D97-AF65-F5344CB8AC3E}">
        <p14:creationId xmlns:p14="http://schemas.microsoft.com/office/powerpoint/2010/main" val="365296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a:t>
            </a:r>
            <a:r>
              <a:rPr lang="en-US" baseline="0" dirty="0" smtClean="0"/>
              <a:t> as practice for</a:t>
            </a:r>
            <a:r>
              <a:rPr lang="en-US" dirty="0" smtClean="0"/>
              <a:t> students to apply terms acute,</a:t>
            </a:r>
            <a:r>
              <a:rPr lang="en-US" baseline="0" dirty="0" smtClean="0"/>
              <a:t> latent and chronic infections. </a:t>
            </a:r>
          </a:p>
          <a:p>
            <a:r>
              <a:rPr lang="en-US" baseline="0" dirty="0" smtClean="0"/>
              <a:t>Hand drawn curves because could not find open source version…</a:t>
            </a:r>
            <a:endParaRPr lang="en-US" dirty="0"/>
          </a:p>
        </p:txBody>
      </p:sp>
      <p:sp>
        <p:nvSpPr>
          <p:cNvPr id="4" name="Slide Number Placeholder 3"/>
          <p:cNvSpPr>
            <a:spLocks noGrp="1"/>
          </p:cNvSpPr>
          <p:nvPr>
            <p:ph type="sldNum" sz="quarter" idx="10"/>
          </p:nvPr>
        </p:nvSpPr>
        <p:spPr/>
        <p:txBody>
          <a:bodyPr/>
          <a:lstStyle/>
          <a:p>
            <a:fld id="{AA9F35CF-2135-4A29-9F75-421F3ECAA176}" type="slidenum">
              <a:rPr lang="en-US" smtClean="0"/>
              <a:t>5</a:t>
            </a:fld>
            <a:endParaRPr lang="en-US"/>
          </a:p>
        </p:txBody>
      </p:sp>
    </p:spTree>
    <p:extLst>
      <p:ext uri="{BB962C8B-B14F-4D97-AF65-F5344CB8AC3E}">
        <p14:creationId xmlns:p14="http://schemas.microsoft.com/office/powerpoint/2010/main" val="345637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371600" y="1143000"/>
            <a:ext cx="4114800" cy="3086100"/>
          </a:xfrm>
          <a:ln/>
        </p:spPr>
      </p:sp>
      <p:sp>
        <p:nvSpPr>
          <p:cNvPr id="256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smtClean="0">
                <a:latin typeface="Times" panose="02020603060405020304" pitchFamily="18" charset="0"/>
              </a:rPr>
              <a:t>Used</a:t>
            </a:r>
            <a:r>
              <a:rPr lang="en-US" altLang="en-US" baseline="0" dirty="0" smtClean="0">
                <a:latin typeface="Times" panose="02020603060405020304" pitchFamily="18" charset="0"/>
              </a:rPr>
              <a:t> for epidemiology interpretations</a:t>
            </a:r>
          </a:p>
          <a:p>
            <a:r>
              <a:rPr lang="en-US" altLang="en-US" baseline="0" dirty="0" smtClean="0">
                <a:latin typeface="Times" panose="02020603060405020304" pitchFamily="18" charset="0"/>
              </a:rPr>
              <a:t>Adapted from HHMI </a:t>
            </a:r>
            <a:r>
              <a:rPr lang="en-US" altLang="en-US" baseline="0" dirty="0" err="1" smtClean="0">
                <a:latin typeface="Times" panose="02020603060405020304" pitchFamily="18" charset="0"/>
              </a:rPr>
              <a:t>Biointeractive</a:t>
            </a:r>
            <a:r>
              <a:rPr lang="en-US" altLang="en-US" baseline="0" dirty="0" smtClean="0">
                <a:latin typeface="Times" panose="02020603060405020304" pitchFamily="18" charset="0"/>
              </a:rPr>
              <a:t> data points. </a:t>
            </a:r>
          </a:p>
          <a:p>
            <a:r>
              <a:rPr lang="en-US" sz="1200" b="0" i="0" u="none" strike="noStrike" kern="1200" baseline="0" dirty="0" smtClean="0">
                <a:solidFill>
                  <a:schemeClr val="tx1"/>
                </a:solidFill>
                <a:latin typeface="+mn-lt"/>
                <a:ea typeface="+mn-ea"/>
                <a:cs typeface="+mn-cs"/>
              </a:rPr>
              <a:t>A. </a:t>
            </a:r>
            <a:r>
              <a:rPr lang="en-US" sz="1200" b="0" i="0" u="none" strike="noStrike" kern="1200" baseline="0" dirty="0" err="1" smtClean="0">
                <a:solidFill>
                  <a:schemeClr val="tx1"/>
                </a:solidFill>
                <a:latin typeface="+mn-lt"/>
                <a:ea typeface="+mn-ea"/>
                <a:cs typeface="+mn-cs"/>
              </a:rPr>
              <a:t>Rosello</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et al</a:t>
            </a:r>
            <a:r>
              <a:rPr lang="en-US" sz="1200" b="0" i="0" u="none" strike="noStrike" kern="1200" baseline="0" dirty="0" smtClean="0">
                <a:solidFill>
                  <a:schemeClr val="tx1"/>
                </a:solidFill>
                <a:latin typeface="+mn-lt"/>
                <a:ea typeface="+mn-ea"/>
                <a:cs typeface="+mn-cs"/>
              </a:rPr>
              <a:t>. (2015). Ebola virus disease in the Democratic Republic of the Congo, 1976-2014. </a:t>
            </a:r>
            <a:r>
              <a:rPr lang="en-US" sz="1200" b="0" i="1" u="none" strike="noStrike" kern="1200" baseline="0" dirty="0" err="1" smtClean="0">
                <a:solidFill>
                  <a:schemeClr val="tx1"/>
                </a:solidFill>
                <a:latin typeface="+mn-lt"/>
                <a:ea typeface="+mn-ea"/>
                <a:cs typeface="+mn-cs"/>
              </a:rPr>
              <a:t>eLife</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https://elifesciences.org/articles/09015  </a:t>
            </a:r>
            <a:endParaRPr lang="en-US" altLang="en-US" dirty="0" smtClean="0">
              <a:latin typeface="Times" panose="02020603060405020304" pitchFamily="18" charset="0"/>
            </a:endParaRPr>
          </a:p>
        </p:txBody>
      </p:sp>
    </p:spTree>
    <p:extLst>
      <p:ext uri="{BB962C8B-B14F-4D97-AF65-F5344CB8AC3E}">
        <p14:creationId xmlns:p14="http://schemas.microsoft.com/office/powerpoint/2010/main" val="3375963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371600" y="1143000"/>
            <a:ext cx="4114800" cy="3086100"/>
          </a:xfrm>
          <a:ln/>
        </p:spPr>
      </p:sp>
      <p:sp>
        <p:nvSpPr>
          <p:cNvPr id="276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smtClean="0">
                <a:latin typeface="Times" panose="02020603060405020304" pitchFamily="18" charset="0"/>
              </a:rPr>
              <a:t>Used</a:t>
            </a:r>
            <a:r>
              <a:rPr lang="en-US" altLang="en-US" baseline="0" dirty="0" smtClean="0">
                <a:latin typeface="Times" panose="02020603060405020304" pitchFamily="18" charset="0"/>
              </a:rPr>
              <a:t> for epidemiology interpretations</a:t>
            </a:r>
          </a:p>
          <a:p>
            <a:r>
              <a:rPr lang="en-US" altLang="en-US" baseline="0" dirty="0" smtClean="0">
                <a:latin typeface="Times" panose="02020603060405020304" pitchFamily="18" charset="0"/>
              </a:rPr>
              <a:t>Adapted from HHMI </a:t>
            </a:r>
            <a:r>
              <a:rPr lang="en-US" altLang="en-US" baseline="0" dirty="0" err="1" smtClean="0">
                <a:latin typeface="Times" panose="02020603060405020304" pitchFamily="18" charset="0"/>
              </a:rPr>
              <a:t>Biointeractive</a:t>
            </a:r>
            <a:r>
              <a:rPr lang="en-US" altLang="en-US" baseline="0" dirty="0" smtClean="0">
                <a:latin typeface="Times" panose="02020603060405020304" pitchFamily="18" charset="0"/>
              </a:rPr>
              <a:t> data points. </a:t>
            </a:r>
          </a:p>
          <a:p>
            <a:r>
              <a:rPr lang="en-US" sz="1200" b="0" i="0" u="none" strike="noStrike" kern="1200" baseline="0" dirty="0" smtClean="0">
                <a:solidFill>
                  <a:schemeClr val="tx1"/>
                </a:solidFill>
                <a:latin typeface="+mn-lt"/>
                <a:ea typeface="+mn-ea"/>
                <a:cs typeface="+mn-cs"/>
              </a:rPr>
              <a:t>A. </a:t>
            </a:r>
            <a:r>
              <a:rPr lang="en-US" sz="1200" b="0" i="0" u="none" strike="noStrike" kern="1200" baseline="0" dirty="0" err="1" smtClean="0">
                <a:solidFill>
                  <a:schemeClr val="tx1"/>
                </a:solidFill>
                <a:latin typeface="+mn-lt"/>
                <a:ea typeface="+mn-ea"/>
                <a:cs typeface="+mn-cs"/>
              </a:rPr>
              <a:t>Rosello</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et al</a:t>
            </a:r>
            <a:r>
              <a:rPr lang="en-US" sz="1200" b="0" i="0" u="none" strike="noStrike" kern="1200" baseline="0" dirty="0" smtClean="0">
                <a:solidFill>
                  <a:schemeClr val="tx1"/>
                </a:solidFill>
                <a:latin typeface="+mn-lt"/>
                <a:ea typeface="+mn-ea"/>
                <a:cs typeface="+mn-cs"/>
              </a:rPr>
              <a:t>. (2015). Ebola virus disease in the Democratic Republic of the Congo, 1976-2014. </a:t>
            </a:r>
            <a:r>
              <a:rPr lang="en-US" sz="1200" b="0" i="1" u="none" strike="noStrike" kern="1200" baseline="0" dirty="0" err="1" smtClean="0">
                <a:solidFill>
                  <a:schemeClr val="tx1"/>
                </a:solidFill>
                <a:latin typeface="+mn-lt"/>
                <a:ea typeface="+mn-ea"/>
                <a:cs typeface="+mn-cs"/>
              </a:rPr>
              <a:t>eLife</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https://elifesciences.org/articles/09015  </a:t>
            </a:r>
            <a:endParaRPr lang="en-US" altLang="en-US" dirty="0" smtClean="0">
              <a:latin typeface="Times" panose="02020603060405020304" pitchFamily="18" charset="0"/>
            </a:endParaRPr>
          </a:p>
        </p:txBody>
      </p:sp>
    </p:spTree>
    <p:extLst>
      <p:ext uri="{BB962C8B-B14F-4D97-AF65-F5344CB8AC3E}">
        <p14:creationId xmlns:p14="http://schemas.microsoft.com/office/powerpoint/2010/main" val="4212466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Used for bacteria growth and control section, also to show the levels of antibiotic</a:t>
            </a:r>
            <a:r>
              <a:rPr lang="en-US" baseline="0" dirty="0" smtClean="0"/>
              <a:t> resistance</a:t>
            </a: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K. Bhullar, </a:t>
            </a:r>
            <a:r>
              <a:rPr lang="en-US" i="1" dirty="0" smtClean="0"/>
              <a:t>et al</a:t>
            </a:r>
            <a:r>
              <a:rPr lang="en-US" i="0" dirty="0" smtClean="0"/>
              <a:t>. (2012). Antibiotic Resistance Is Prevalent in an Isolated Cave Microbiome. </a:t>
            </a:r>
            <a:r>
              <a:rPr lang="en-US" i="1" dirty="0" err="1" smtClean="0"/>
              <a:t>PLoS</a:t>
            </a:r>
            <a:r>
              <a:rPr lang="en-US" i="1" dirty="0" smtClean="0"/>
              <a:t> ONE. </a:t>
            </a:r>
            <a:endParaRPr lang="en-US" altLang="en-US" i="1" dirty="0" smtClean="0"/>
          </a:p>
          <a:p>
            <a:r>
              <a:rPr lang="en-US" dirty="0" smtClean="0">
                <a:hlinkClick r:id="rId3"/>
              </a:rPr>
              <a:t>https://journals.plos.org/plosone/article?id=10.1371/journal.pone.0034953</a:t>
            </a:r>
            <a:endParaRPr lang="en-US" dirty="0" smtClean="0"/>
          </a:p>
          <a:p>
            <a:endParaRPr lang="en-US" dirty="0"/>
          </a:p>
        </p:txBody>
      </p:sp>
      <p:sp>
        <p:nvSpPr>
          <p:cNvPr id="4" name="Slide Number Placeholder 3"/>
          <p:cNvSpPr>
            <a:spLocks noGrp="1"/>
          </p:cNvSpPr>
          <p:nvPr>
            <p:ph type="sldNum" sz="quarter" idx="10"/>
          </p:nvPr>
        </p:nvSpPr>
        <p:spPr/>
        <p:txBody>
          <a:bodyPr/>
          <a:lstStyle/>
          <a:p>
            <a:fld id="{9562671A-F9C7-6F4A-A11B-9EBAF6D6A540}" type="slidenum">
              <a:rPr lang="en-US" smtClean="0"/>
              <a:t>8</a:t>
            </a:fld>
            <a:endParaRPr lang="en-US"/>
          </a:p>
        </p:txBody>
      </p:sp>
    </p:spTree>
    <p:extLst>
      <p:ext uri="{BB962C8B-B14F-4D97-AF65-F5344CB8AC3E}">
        <p14:creationId xmlns:p14="http://schemas.microsoft.com/office/powerpoint/2010/main" val="2707894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Used for bacteria growth and control section, also to show the levels of antibiotic</a:t>
            </a:r>
            <a:r>
              <a:rPr lang="en-US" baseline="0" dirty="0" smtClean="0"/>
              <a:t> resistance</a:t>
            </a: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K. Bhullar, </a:t>
            </a:r>
            <a:r>
              <a:rPr lang="en-US" i="1" dirty="0" smtClean="0"/>
              <a:t>et al</a:t>
            </a:r>
            <a:r>
              <a:rPr lang="en-US" i="0" dirty="0" smtClean="0"/>
              <a:t>. (2012). Antibiotic Resistance Is Prevalent in an Isolated Cave Microbiome. </a:t>
            </a:r>
            <a:r>
              <a:rPr lang="en-US" i="1" dirty="0" err="1" smtClean="0"/>
              <a:t>PLoS</a:t>
            </a:r>
            <a:r>
              <a:rPr lang="en-US" i="1" dirty="0" smtClean="0"/>
              <a:t> ONE. </a:t>
            </a:r>
            <a:endParaRPr lang="en-US" altLang="en-US" i="1" dirty="0" smtClean="0"/>
          </a:p>
          <a:p>
            <a:r>
              <a:rPr lang="en-US" dirty="0" smtClean="0">
                <a:hlinkClick r:id="rId3"/>
              </a:rPr>
              <a:t>https://journals.plos.org/plosone/article?id=10.1371/journal.pone.0034953</a:t>
            </a:r>
            <a:endParaRPr lang="en-US" dirty="0" smtClean="0"/>
          </a:p>
          <a:p>
            <a:endParaRPr lang="en-US" dirty="0"/>
          </a:p>
        </p:txBody>
      </p:sp>
      <p:sp>
        <p:nvSpPr>
          <p:cNvPr id="4" name="Slide Number Placeholder 3"/>
          <p:cNvSpPr>
            <a:spLocks noGrp="1"/>
          </p:cNvSpPr>
          <p:nvPr>
            <p:ph type="sldNum" sz="quarter" idx="10"/>
          </p:nvPr>
        </p:nvSpPr>
        <p:spPr/>
        <p:txBody>
          <a:bodyPr/>
          <a:lstStyle/>
          <a:p>
            <a:fld id="{9562671A-F9C7-6F4A-A11B-9EBAF6D6A540}" type="slidenum">
              <a:rPr lang="en-US" smtClean="0"/>
              <a:t>9</a:t>
            </a:fld>
            <a:endParaRPr lang="en-US"/>
          </a:p>
        </p:txBody>
      </p:sp>
    </p:spTree>
    <p:extLst>
      <p:ext uri="{BB962C8B-B14F-4D97-AF65-F5344CB8AC3E}">
        <p14:creationId xmlns:p14="http://schemas.microsoft.com/office/powerpoint/2010/main" val="890705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Used to demonstrate preference</a:t>
            </a:r>
            <a:r>
              <a:rPr lang="en-US" baseline="0" dirty="0" smtClean="0"/>
              <a:t> for glucose as carbon source.</a:t>
            </a:r>
            <a:endParaRPr lang="en-US" dirty="0" smtClean="0"/>
          </a:p>
          <a:p>
            <a:r>
              <a:rPr lang="en-US" dirty="0" smtClean="0"/>
              <a:t>Axis's and caption altered.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err="1" smtClean="0"/>
              <a:t>iGEM</a:t>
            </a:r>
            <a:r>
              <a:rPr lang="en-US" sz="1200" i="0" dirty="0" smtClean="0"/>
              <a:t>. (2015). E. coli Physiological Parameters, Counting Cells, Counting Molecules.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3"/>
              </a:rPr>
              <a:t>http://2015.igem.org/Team:Amsterdam/Project/Phy_param/Ecoli</a:t>
            </a:r>
            <a:endParaRPr lang="en-US" sz="1200" i="1" dirty="0" smtClean="0"/>
          </a:p>
        </p:txBody>
      </p:sp>
      <p:sp>
        <p:nvSpPr>
          <p:cNvPr id="4" name="Slide Number Placeholder 3"/>
          <p:cNvSpPr>
            <a:spLocks noGrp="1"/>
          </p:cNvSpPr>
          <p:nvPr>
            <p:ph type="sldNum" sz="quarter" idx="10"/>
          </p:nvPr>
        </p:nvSpPr>
        <p:spPr/>
        <p:txBody>
          <a:bodyPr/>
          <a:lstStyle/>
          <a:p>
            <a:fld id="{0C105F9D-FD86-AF4E-85DD-C633D3738002}" type="slidenum">
              <a:rPr lang="en-US" smtClean="0"/>
              <a:t>10</a:t>
            </a:fld>
            <a:endParaRPr lang="en-US"/>
          </a:p>
        </p:txBody>
      </p:sp>
    </p:spTree>
    <p:extLst>
      <p:ext uri="{BB962C8B-B14F-4D97-AF65-F5344CB8AC3E}">
        <p14:creationId xmlns:p14="http://schemas.microsoft.com/office/powerpoint/2010/main" val="3980391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38FB00D-2E39-419D-BC34-A0919D7523C9}"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3AB31-3424-4855-93E2-32344445D35F}" type="slidenum">
              <a:rPr lang="en-US" smtClean="0"/>
              <a:t>‹#›</a:t>
            </a:fld>
            <a:endParaRPr lang="en-US"/>
          </a:p>
        </p:txBody>
      </p:sp>
    </p:spTree>
    <p:extLst>
      <p:ext uri="{BB962C8B-B14F-4D97-AF65-F5344CB8AC3E}">
        <p14:creationId xmlns:p14="http://schemas.microsoft.com/office/powerpoint/2010/main" val="3097904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8FB00D-2E39-419D-BC34-A0919D7523C9}"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3AB31-3424-4855-93E2-32344445D35F}" type="slidenum">
              <a:rPr lang="en-US" smtClean="0"/>
              <a:t>‹#›</a:t>
            </a:fld>
            <a:endParaRPr lang="en-US"/>
          </a:p>
        </p:txBody>
      </p:sp>
    </p:spTree>
    <p:extLst>
      <p:ext uri="{BB962C8B-B14F-4D97-AF65-F5344CB8AC3E}">
        <p14:creationId xmlns:p14="http://schemas.microsoft.com/office/powerpoint/2010/main" val="4017681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8FB00D-2E39-419D-BC34-A0919D7523C9}"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3AB31-3424-4855-93E2-32344445D35F}" type="slidenum">
              <a:rPr lang="en-US" smtClean="0"/>
              <a:t>‹#›</a:t>
            </a:fld>
            <a:endParaRPr lang="en-US"/>
          </a:p>
        </p:txBody>
      </p:sp>
    </p:spTree>
    <p:extLst>
      <p:ext uri="{BB962C8B-B14F-4D97-AF65-F5344CB8AC3E}">
        <p14:creationId xmlns:p14="http://schemas.microsoft.com/office/powerpoint/2010/main" val="3563582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8FB00D-2E39-419D-BC34-A0919D7523C9}"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3AB31-3424-4855-93E2-32344445D35F}" type="slidenum">
              <a:rPr lang="en-US" smtClean="0"/>
              <a:t>‹#›</a:t>
            </a:fld>
            <a:endParaRPr lang="en-US"/>
          </a:p>
        </p:txBody>
      </p:sp>
    </p:spTree>
    <p:extLst>
      <p:ext uri="{BB962C8B-B14F-4D97-AF65-F5344CB8AC3E}">
        <p14:creationId xmlns:p14="http://schemas.microsoft.com/office/powerpoint/2010/main" val="427659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8FB00D-2E39-419D-BC34-A0919D7523C9}"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3AB31-3424-4855-93E2-32344445D35F}" type="slidenum">
              <a:rPr lang="en-US" smtClean="0"/>
              <a:t>‹#›</a:t>
            </a:fld>
            <a:endParaRPr lang="en-US"/>
          </a:p>
        </p:txBody>
      </p:sp>
    </p:spTree>
    <p:extLst>
      <p:ext uri="{BB962C8B-B14F-4D97-AF65-F5344CB8AC3E}">
        <p14:creationId xmlns:p14="http://schemas.microsoft.com/office/powerpoint/2010/main" val="1803484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8FB00D-2E39-419D-BC34-A0919D7523C9}"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3AB31-3424-4855-93E2-32344445D35F}" type="slidenum">
              <a:rPr lang="en-US" smtClean="0"/>
              <a:t>‹#›</a:t>
            </a:fld>
            <a:endParaRPr lang="en-US"/>
          </a:p>
        </p:txBody>
      </p:sp>
    </p:spTree>
    <p:extLst>
      <p:ext uri="{BB962C8B-B14F-4D97-AF65-F5344CB8AC3E}">
        <p14:creationId xmlns:p14="http://schemas.microsoft.com/office/powerpoint/2010/main" val="1956888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8FB00D-2E39-419D-BC34-A0919D7523C9}"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53AB31-3424-4855-93E2-32344445D35F}" type="slidenum">
              <a:rPr lang="en-US" smtClean="0"/>
              <a:t>‹#›</a:t>
            </a:fld>
            <a:endParaRPr lang="en-US"/>
          </a:p>
        </p:txBody>
      </p:sp>
    </p:spTree>
    <p:extLst>
      <p:ext uri="{BB962C8B-B14F-4D97-AF65-F5344CB8AC3E}">
        <p14:creationId xmlns:p14="http://schemas.microsoft.com/office/powerpoint/2010/main" val="3504120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38FB00D-2E39-419D-BC34-A0919D7523C9}"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53AB31-3424-4855-93E2-32344445D35F}" type="slidenum">
              <a:rPr lang="en-US" smtClean="0"/>
              <a:t>‹#›</a:t>
            </a:fld>
            <a:endParaRPr lang="en-US"/>
          </a:p>
        </p:txBody>
      </p:sp>
    </p:spTree>
    <p:extLst>
      <p:ext uri="{BB962C8B-B14F-4D97-AF65-F5344CB8AC3E}">
        <p14:creationId xmlns:p14="http://schemas.microsoft.com/office/powerpoint/2010/main" val="450231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8FB00D-2E39-419D-BC34-A0919D7523C9}"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53AB31-3424-4855-93E2-32344445D35F}" type="slidenum">
              <a:rPr lang="en-US" smtClean="0"/>
              <a:t>‹#›</a:t>
            </a:fld>
            <a:endParaRPr lang="en-US"/>
          </a:p>
        </p:txBody>
      </p:sp>
    </p:spTree>
    <p:extLst>
      <p:ext uri="{BB962C8B-B14F-4D97-AF65-F5344CB8AC3E}">
        <p14:creationId xmlns:p14="http://schemas.microsoft.com/office/powerpoint/2010/main" val="3967766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8FB00D-2E39-419D-BC34-A0919D7523C9}"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3AB31-3424-4855-93E2-32344445D35F}" type="slidenum">
              <a:rPr lang="en-US" smtClean="0"/>
              <a:t>‹#›</a:t>
            </a:fld>
            <a:endParaRPr lang="en-US"/>
          </a:p>
        </p:txBody>
      </p:sp>
    </p:spTree>
    <p:extLst>
      <p:ext uri="{BB962C8B-B14F-4D97-AF65-F5344CB8AC3E}">
        <p14:creationId xmlns:p14="http://schemas.microsoft.com/office/powerpoint/2010/main" val="317599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8FB00D-2E39-419D-BC34-A0919D7523C9}"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3AB31-3424-4855-93E2-32344445D35F}" type="slidenum">
              <a:rPr lang="en-US" smtClean="0"/>
              <a:t>‹#›</a:t>
            </a:fld>
            <a:endParaRPr lang="en-US"/>
          </a:p>
        </p:txBody>
      </p:sp>
    </p:spTree>
    <p:extLst>
      <p:ext uri="{BB962C8B-B14F-4D97-AF65-F5344CB8AC3E}">
        <p14:creationId xmlns:p14="http://schemas.microsoft.com/office/powerpoint/2010/main" val="2313437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FB00D-2E39-419D-BC34-A0919D7523C9}" type="datetimeFigureOut">
              <a:rPr lang="en-US" smtClean="0"/>
              <a:t>5/28/2019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3AB31-3424-4855-93E2-32344445D35F}" type="slidenum">
              <a:rPr lang="en-US" smtClean="0"/>
              <a:t>‹#›</a:t>
            </a:fld>
            <a:endParaRPr lang="en-US"/>
          </a:p>
        </p:txBody>
      </p:sp>
    </p:spTree>
    <p:extLst>
      <p:ext uri="{BB962C8B-B14F-4D97-AF65-F5344CB8AC3E}">
        <p14:creationId xmlns:p14="http://schemas.microsoft.com/office/powerpoint/2010/main" val="3749302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2015.igem.org/Team:Amsterdam/Project/Phy_param/Ecol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Some Figure of the Days for use in an Introductory Microbiology Course</a:t>
            </a:r>
            <a:endParaRPr lang="en-US" dirty="0"/>
          </a:p>
        </p:txBody>
      </p:sp>
      <p:sp>
        <p:nvSpPr>
          <p:cNvPr id="3" name="Subtitle 2"/>
          <p:cNvSpPr>
            <a:spLocks noGrp="1"/>
          </p:cNvSpPr>
          <p:nvPr>
            <p:ph type="subTitle" idx="1"/>
          </p:nvPr>
        </p:nvSpPr>
        <p:spPr/>
        <p:txBody>
          <a:bodyPr/>
          <a:lstStyle/>
          <a:p>
            <a:r>
              <a:rPr lang="en-US" dirty="0" smtClean="0"/>
              <a:t>by Polly Parks</a:t>
            </a:r>
          </a:p>
          <a:p>
            <a:r>
              <a:rPr lang="en-US" i="1" dirty="0" smtClean="0"/>
              <a:t>El Camino College</a:t>
            </a:r>
            <a:endParaRPr lang="en-US" i="1" dirty="0"/>
          </a:p>
        </p:txBody>
      </p:sp>
    </p:spTree>
    <p:extLst>
      <p:ext uri="{BB962C8B-B14F-4D97-AF65-F5344CB8AC3E}">
        <p14:creationId xmlns:p14="http://schemas.microsoft.com/office/powerpoint/2010/main" val="3005713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e. coli growth on different carbon sources"/>
          <p:cNvPicPr>
            <a:picLocks noChangeAspect="1" noChangeArrowheads="1"/>
          </p:cNvPicPr>
          <p:nvPr/>
        </p:nvPicPr>
        <p:blipFill rotWithShape="1">
          <a:blip r:embed="rId3">
            <a:extLst>
              <a:ext uri="{28A0092B-C50C-407E-A947-70E740481C1C}">
                <a14:useLocalDpi xmlns:a14="http://schemas.microsoft.com/office/drawing/2010/main" val="0"/>
              </a:ext>
            </a:extLst>
          </a:blip>
          <a:srcRect l="7758" t="11412" r="10473" b="5033"/>
          <a:stretch/>
        </p:blipFill>
        <p:spPr bwMode="auto">
          <a:xfrm>
            <a:off x="3157267" y="1362973"/>
            <a:ext cx="5885709" cy="429595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64502" y="940595"/>
            <a:ext cx="2958261" cy="4218002"/>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altLang="en-US" dirty="0"/>
              <a:t>Start with general observations: What </a:t>
            </a:r>
            <a:r>
              <a:rPr lang="en-US" altLang="en-US" b="1" dirty="0"/>
              <a:t>do</a:t>
            </a:r>
            <a:r>
              <a:rPr lang="en-US" altLang="en-US" dirty="0"/>
              <a:t> you know? What types of variables are shown (numerical, categorical, etc.)? Are colors or numbers used in a certain context?</a:t>
            </a:r>
          </a:p>
          <a:p>
            <a:endParaRPr lang="en-US" altLang="en-US" dirty="0"/>
          </a:p>
          <a:p>
            <a:r>
              <a:rPr lang="en-US" altLang="en-US" dirty="0"/>
              <a:t>What does this top graph look like?</a:t>
            </a:r>
          </a:p>
          <a:p>
            <a:endParaRPr lang="en-US" altLang="en-US" dirty="0"/>
          </a:p>
        </p:txBody>
      </p:sp>
      <p:sp>
        <p:nvSpPr>
          <p:cNvPr id="2" name="Rectangle 1"/>
          <p:cNvSpPr/>
          <p:nvPr/>
        </p:nvSpPr>
        <p:spPr>
          <a:xfrm>
            <a:off x="3122763" y="1173192"/>
            <a:ext cx="1069677" cy="14837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Image result for e. coli growth on different carbon sources"/>
          <p:cNvPicPr>
            <a:picLocks noChangeAspect="1" noChangeArrowheads="1"/>
          </p:cNvPicPr>
          <p:nvPr/>
        </p:nvPicPr>
        <p:blipFill rotWithShape="1">
          <a:blip r:embed="rId3">
            <a:extLst>
              <a:ext uri="{28A0092B-C50C-407E-A947-70E740481C1C}">
                <a14:useLocalDpi xmlns:a14="http://schemas.microsoft.com/office/drawing/2010/main" val="0"/>
              </a:ext>
            </a:extLst>
          </a:blip>
          <a:srcRect l="7758" t="89653" r="10473" b="5034"/>
          <a:stretch/>
        </p:blipFill>
        <p:spPr bwMode="auto">
          <a:xfrm>
            <a:off x="3157267" y="3288102"/>
            <a:ext cx="5885709" cy="27317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328613" y="380999"/>
            <a:ext cx="8229600" cy="990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Figure of the Day</a:t>
            </a:r>
            <a:endParaRPr lang="en-US" dirty="0"/>
          </a:p>
        </p:txBody>
      </p:sp>
    </p:spTree>
    <p:extLst>
      <p:ext uri="{BB962C8B-B14F-4D97-AF65-F5344CB8AC3E}">
        <p14:creationId xmlns:p14="http://schemas.microsoft.com/office/powerpoint/2010/main" val="4048142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940595"/>
            <a:ext cx="7901796" cy="4218002"/>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altLang="en-US" sz="2000" dirty="0"/>
              <a:t>What are the conclusions you can draw from this graph?</a:t>
            </a:r>
          </a:p>
          <a:p>
            <a:endParaRPr lang="en-US" altLang="en-US" sz="2000" dirty="0"/>
          </a:p>
          <a:p>
            <a:endParaRPr lang="en-US" altLang="en-US" sz="2000" dirty="0"/>
          </a:p>
        </p:txBody>
      </p:sp>
      <p:sp>
        <p:nvSpPr>
          <p:cNvPr id="9" name="Content Placeholder 2"/>
          <p:cNvSpPr txBox="1">
            <a:spLocks/>
          </p:cNvSpPr>
          <p:nvPr/>
        </p:nvSpPr>
        <p:spPr>
          <a:xfrm>
            <a:off x="0" y="1259457"/>
            <a:ext cx="2683332" cy="5180002"/>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altLang="en-US" sz="2000" dirty="0"/>
          </a:p>
          <a:p>
            <a:r>
              <a:rPr lang="en-US" altLang="en-US" sz="2000" dirty="0"/>
              <a:t>What </a:t>
            </a:r>
            <a:r>
              <a:rPr lang="en-US" altLang="en-US" sz="2000" dirty="0"/>
              <a:t>type of study is this</a:t>
            </a:r>
            <a:r>
              <a:rPr lang="en-US" altLang="en-US" sz="2000" dirty="0"/>
              <a:t>?</a:t>
            </a:r>
          </a:p>
          <a:p>
            <a:endParaRPr lang="en-US" altLang="en-US" sz="2000" dirty="0"/>
          </a:p>
          <a:p>
            <a:r>
              <a:rPr lang="en-US" altLang="en-US" sz="2000" dirty="0"/>
              <a:t>What are the dependent variables? </a:t>
            </a:r>
          </a:p>
          <a:p>
            <a:endParaRPr lang="en-US" altLang="en-US" sz="2000" dirty="0"/>
          </a:p>
          <a:p>
            <a:r>
              <a:rPr lang="en-US" altLang="en-US" sz="2000" dirty="0"/>
              <a:t>What is the independent variable? </a:t>
            </a:r>
          </a:p>
          <a:p>
            <a:endParaRPr lang="en-US" altLang="en-US" sz="2000" dirty="0"/>
          </a:p>
          <a:p>
            <a:r>
              <a:rPr lang="en-US" altLang="en-US" sz="2000" dirty="0"/>
              <a:t>What is the purpose of showing both the growth and carbon concentration?</a:t>
            </a:r>
          </a:p>
          <a:p>
            <a:endParaRPr lang="en-US" altLang="en-US" sz="2000" dirty="0"/>
          </a:p>
        </p:txBody>
      </p:sp>
      <p:grpSp>
        <p:nvGrpSpPr>
          <p:cNvPr id="3" name="Group 2"/>
          <p:cNvGrpSpPr/>
          <p:nvPr/>
        </p:nvGrpSpPr>
        <p:grpSpPr>
          <a:xfrm>
            <a:off x="2604347" y="1388852"/>
            <a:ext cx="6366295" cy="4589254"/>
            <a:chOff x="2605177" y="1362973"/>
            <a:chExt cx="7073661" cy="4589254"/>
          </a:xfrm>
        </p:grpSpPr>
        <p:pic>
          <p:nvPicPr>
            <p:cNvPr id="1026" name="Picture 2" descr="Image result for e. coli growth on different carbon sources"/>
            <p:cNvPicPr>
              <a:picLocks noChangeAspect="1" noChangeArrowheads="1"/>
            </p:cNvPicPr>
            <p:nvPr/>
          </p:nvPicPr>
          <p:blipFill rotWithShape="1">
            <a:blip r:embed="rId3">
              <a:extLst>
                <a:ext uri="{28A0092B-C50C-407E-A947-70E740481C1C}">
                  <a14:useLocalDpi xmlns:a14="http://schemas.microsoft.com/office/drawing/2010/main" val="0"/>
                </a:ext>
              </a:extLst>
            </a:blip>
            <a:srcRect l="88" t="11412" r="1639" b="-672"/>
            <a:stretch/>
          </p:blipFill>
          <p:spPr bwMode="auto">
            <a:xfrm>
              <a:off x="2605177" y="1362973"/>
              <a:ext cx="7073661" cy="45892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e. coli growth on different carbon sources"/>
            <p:cNvPicPr>
              <a:picLocks noChangeAspect="1" noChangeArrowheads="1"/>
            </p:cNvPicPr>
            <p:nvPr/>
          </p:nvPicPr>
          <p:blipFill rotWithShape="1">
            <a:blip r:embed="rId3">
              <a:extLst>
                <a:ext uri="{28A0092B-C50C-407E-A947-70E740481C1C}">
                  <a14:useLocalDpi xmlns:a14="http://schemas.microsoft.com/office/drawing/2010/main" val="0"/>
                </a:ext>
              </a:extLst>
            </a:blip>
            <a:srcRect l="7758" t="89653" r="10473" b="5034"/>
            <a:stretch/>
          </p:blipFill>
          <p:spPr bwMode="auto">
            <a:xfrm>
              <a:off x="3209024" y="3288100"/>
              <a:ext cx="5885709" cy="27317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2683332" y="5788589"/>
            <a:ext cx="6560876" cy="830997"/>
          </a:xfrm>
          <a:prstGeom prst="rect">
            <a:avLst/>
          </a:prstGeom>
          <a:noFill/>
        </p:spPr>
        <p:txBody>
          <a:bodyPr wrap="square" rtlCol="0">
            <a:spAutoFit/>
          </a:bodyPr>
          <a:lstStyle/>
          <a:p>
            <a:r>
              <a:rPr lang="en-US" sz="1600" dirty="0" smtClean="0"/>
              <a:t>Figure 5. Growth of </a:t>
            </a:r>
            <a:r>
              <a:rPr lang="en-US" sz="1600" i="1" dirty="0" smtClean="0"/>
              <a:t>E. coli</a:t>
            </a:r>
            <a:r>
              <a:rPr lang="en-US" sz="1600" dirty="0" smtClean="0"/>
              <a:t> K-12 </a:t>
            </a:r>
            <a:r>
              <a:rPr lang="en-US" sz="1600" dirty="0" err="1" smtClean="0"/>
              <a:t>substrain</a:t>
            </a:r>
            <a:r>
              <a:rPr lang="en-US" sz="1600" dirty="0" smtClean="0"/>
              <a:t> MG1655 on various carbon sources.</a:t>
            </a:r>
          </a:p>
          <a:p>
            <a:r>
              <a:rPr lang="en-US" sz="1600" i="1" dirty="0" err="1" smtClean="0"/>
              <a:t>iGEM</a:t>
            </a:r>
            <a:r>
              <a:rPr lang="en-US" sz="1600" i="1" dirty="0" smtClean="0"/>
              <a:t>. (2015) E. coli Physiological Parameters, Counting Cells, Counting Molecules. </a:t>
            </a:r>
            <a:r>
              <a:rPr lang="en-US" sz="1600" dirty="0" smtClean="0">
                <a:hlinkClick r:id="rId4"/>
              </a:rPr>
              <a:t>http</a:t>
            </a:r>
            <a:r>
              <a:rPr lang="en-US" sz="1600" dirty="0">
                <a:hlinkClick r:id="rId4"/>
              </a:rPr>
              <a:t>://2015.igem.org/Team:Amsterdam/Project/Phy_param/Ecoli</a:t>
            </a:r>
            <a:endParaRPr lang="en-US" sz="1600" i="1" dirty="0"/>
          </a:p>
        </p:txBody>
      </p:sp>
      <p:sp>
        <p:nvSpPr>
          <p:cNvPr id="12" name="Title 1"/>
          <p:cNvSpPr txBox="1">
            <a:spLocks/>
          </p:cNvSpPr>
          <p:nvPr/>
        </p:nvSpPr>
        <p:spPr>
          <a:xfrm>
            <a:off x="328613" y="380999"/>
            <a:ext cx="8229600" cy="990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Figure of the Day</a:t>
            </a:r>
            <a:endParaRPr lang="en-US" dirty="0"/>
          </a:p>
        </p:txBody>
      </p:sp>
    </p:spTree>
    <p:extLst>
      <p:ext uri="{BB962C8B-B14F-4D97-AF65-F5344CB8AC3E}">
        <p14:creationId xmlns:p14="http://schemas.microsoft.com/office/powerpoint/2010/main" val="3820662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13" y="380999"/>
            <a:ext cx="8229600" cy="990600"/>
          </a:xfrm>
        </p:spPr>
        <p:txBody>
          <a:bodyPr>
            <a:normAutofit/>
          </a:bodyPr>
          <a:lstStyle/>
          <a:p>
            <a:r>
              <a:rPr lang="en-US" dirty="0" smtClean="0"/>
              <a:t>Figure of the Day</a:t>
            </a:r>
            <a:endParaRPr lang="en-US" dirty="0"/>
          </a:p>
        </p:txBody>
      </p:sp>
      <p:sp>
        <p:nvSpPr>
          <p:cNvPr id="3" name="Content Placeholder 2"/>
          <p:cNvSpPr>
            <a:spLocks noGrp="1"/>
          </p:cNvSpPr>
          <p:nvPr>
            <p:ph idx="1"/>
          </p:nvPr>
        </p:nvSpPr>
        <p:spPr>
          <a:xfrm>
            <a:off x="328613" y="1243015"/>
            <a:ext cx="8358187" cy="1957387"/>
          </a:xfrm>
        </p:spPr>
        <p:txBody>
          <a:bodyPr>
            <a:normAutofit fontScale="92500" lnSpcReduction="10000"/>
          </a:bodyPr>
          <a:lstStyle/>
          <a:p>
            <a:r>
              <a:rPr lang="en-US" dirty="0" smtClean="0"/>
              <a:t>Rules: if already seen- don’t give away answer! Let classmates enjoy figuring it out.</a:t>
            </a:r>
          </a:p>
          <a:p>
            <a:r>
              <a:rPr lang="en-US" dirty="0" smtClean="0"/>
              <a:t>Start with general observations: What </a:t>
            </a:r>
            <a:r>
              <a:rPr lang="en-US" b="1" dirty="0" smtClean="0"/>
              <a:t>do</a:t>
            </a:r>
            <a:r>
              <a:rPr lang="en-US" dirty="0" smtClean="0"/>
              <a:t> you know? What types of variables are shown (numerical, categorical, etc.)? Are colors or numbers used in a certain context?</a:t>
            </a:r>
          </a:p>
          <a:p>
            <a:pPr marL="0" indent="0">
              <a:buNone/>
            </a:pPr>
            <a:endParaRPr lang="en-US" dirty="0"/>
          </a:p>
        </p:txBody>
      </p:sp>
      <p:grpSp>
        <p:nvGrpSpPr>
          <p:cNvPr id="8" name="Group 7"/>
          <p:cNvGrpSpPr/>
          <p:nvPr/>
        </p:nvGrpSpPr>
        <p:grpSpPr>
          <a:xfrm>
            <a:off x="1780495" y="3043238"/>
            <a:ext cx="5986462" cy="3814762"/>
            <a:chOff x="728663" y="1524000"/>
            <a:chExt cx="7026020" cy="5048250"/>
          </a:xfrm>
        </p:grpSpPr>
        <p:pic>
          <p:nvPicPr>
            <p:cNvPr id="6" name="Picture 5"/>
            <p:cNvPicPr>
              <a:picLocks noChangeAspect="1"/>
            </p:cNvPicPr>
            <p:nvPr/>
          </p:nvPicPr>
          <p:blipFill rotWithShape="1">
            <a:blip r:embed="rId3"/>
            <a:srcRect l="11507" t="11166" b="56"/>
            <a:stretch/>
          </p:blipFill>
          <p:spPr>
            <a:xfrm>
              <a:off x="728663" y="1524000"/>
              <a:ext cx="7026020" cy="5048250"/>
            </a:xfrm>
            <a:prstGeom prst="rect">
              <a:avLst/>
            </a:prstGeom>
          </p:spPr>
        </p:pic>
        <p:sp>
          <p:nvSpPr>
            <p:cNvPr id="7" name="Rectangle 6"/>
            <p:cNvSpPr/>
            <p:nvPr/>
          </p:nvSpPr>
          <p:spPr>
            <a:xfrm>
              <a:off x="857250" y="1524000"/>
              <a:ext cx="585788" cy="36623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03280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1371601"/>
            <a:ext cx="4071938" cy="5357813"/>
          </a:xfrm>
        </p:spPr>
        <p:txBody>
          <a:bodyPr>
            <a:normAutofit/>
          </a:bodyPr>
          <a:lstStyle/>
          <a:p>
            <a:r>
              <a:rPr lang="en-US" sz="2000" dirty="0"/>
              <a:t>What conclusions can you draw from this graph?</a:t>
            </a:r>
          </a:p>
          <a:p>
            <a:endParaRPr lang="en-US" sz="2000" dirty="0"/>
          </a:p>
          <a:p>
            <a:endParaRPr lang="en-US" sz="2000" dirty="0"/>
          </a:p>
          <a:p>
            <a:r>
              <a:rPr lang="en-US" sz="2000" dirty="0"/>
              <a:t>What do the colors represent?</a:t>
            </a:r>
          </a:p>
          <a:p>
            <a:endParaRPr lang="en-US" sz="2000" dirty="0"/>
          </a:p>
          <a:p>
            <a:endParaRPr lang="en-US" sz="2000" dirty="0"/>
          </a:p>
          <a:p>
            <a:r>
              <a:rPr lang="en-US" sz="2000" dirty="0"/>
              <a:t>How are Unit 1 topics represented in this graph?</a:t>
            </a:r>
          </a:p>
          <a:p>
            <a:endParaRPr lang="en-US" sz="2000" dirty="0"/>
          </a:p>
          <a:p>
            <a:endParaRPr lang="en-US" sz="2000" dirty="0"/>
          </a:p>
          <a:p>
            <a:r>
              <a:rPr lang="en-US" sz="2000" dirty="0"/>
              <a:t>Why am I using this as an example graph?</a:t>
            </a:r>
          </a:p>
          <a:p>
            <a:pPr marL="0" indent="0">
              <a:buNone/>
            </a:pPr>
            <a:endParaRPr lang="en-US" sz="2000" dirty="0"/>
          </a:p>
          <a:p>
            <a:pPr marL="0" indent="0">
              <a:buNone/>
            </a:pPr>
            <a:endParaRPr lang="en-US" sz="2000" dirty="0"/>
          </a:p>
        </p:txBody>
      </p:sp>
      <p:pic>
        <p:nvPicPr>
          <p:cNvPr id="6" name="Picture 5"/>
          <p:cNvPicPr>
            <a:picLocks noChangeAspect="1"/>
          </p:cNvPicPr>
          <p:nvPr/>
        </p:nvPicPr>
        <p:blipFill rotWithShape="1">
          <a:blip r:embed="rId3"/>
          <a:srcRect l="11561" t="11166" b="210"/>
          <a:stretch/>
        </p:blipFill>
        <p:spPr>
          <a:xfrm>
            <a:off x="4057653" y="1260727"/>
            <a:ext cx="4972049" cy="3568448"/>
          </a:xfrm>
          <a:prstGeom prst="rect">
            <a:avLst/>
          </a:prstGeom>
        </p:spPr>
      </p:pic>
      <p:sp>
        <p:nvSpPr>
          <p:cNvPr id="4" name="TextBox 3"/>
          <p:cNvSpPr txBox="1"/>
          <p:nvPr/>
        </p:nvSpPr>
        <p:spPr>
          <a:xfrm>
            <a:off x="4186238" y="4940049"/>
            <a:ext cx="5086349" cy="1754326"/>
          </a:xfrm>
          <a:prstGeom prst="rect">
            <a:avLst/>
          </a:prstGeom>
          <a:noFill/>
        </p:spPr>
        <p:txBody>
          <a:bodyPr wrap="square" rtlCol="0">
            <a:spAutoFit/>
          </a:bodyPr>
          <a:lstStyle/>
          <a:p>
            <a:r>
              <a:rPr lang="en-US" sz="1600" dirty="0" smtClean="0"/>
              <a:t>Figure </a:t>
            </a:r>
            <a:r>
              <a:rPr lang="en-US" sz="1600" dirty="0"/>
              <a:t>2. </a:t>
            </a:r>
            <a:r>
              <a:rPr lang="en-US" sz="1600" dirty="0"/>
              <a:t>Relative abundance of 15 bacterial species sampled from nasal/oropharyngeal region. Bars represent the mean relative abundance of each organism. 1,405 samples from 717 study participants residing in 144 households in Nicaragua. </a:t>
            </a:r>
          </a:p>
          <a:p>
            <a:r>
              <a:rPr lang="en-US" sz="1400" i="1" dirty="0"/>
              <a:t>Lee, KH., et al. (2019) The respiratory microbiome and susceptibility to influenza virus infection. </a:t>
            </a:r>
            <a:r>
              <a:rPr lang="en-US" sz="1400" i="1" dirty="0" err="1"/>
              <a:t>PLoS</a:t>
            </a:r>
            <a:r>
              <a:rPr lang="en-US" sz="1400" i="1" dirty="0"/>
              <a:t> </a:t>
            </a:r>
            <a:r>
              <a:rPr lang="en-US" sz="1400" i="1" dirty="0" smtClean="0"/>
              <a:t>ONE.</a:t>
            </a:r>
            <a:endParaRPr lang="en-US" sz="1400" i="1" dirty="0"/>
          </a:p>
        </p:txBody>
      </p:sp>
      <p:sp>
        <p:nvSpPr>
          <p:cNvPr id="7" name="Title 1"/>
          <p:cNvSpPr>
            <a:spLocks noGrp="1"/>
          </p:cNvSpPr>
          <p:nvPr>
            <p:ph type="title"/>
          </p:nvPr>
        </p:nvSpPr>
        <p:spPr>
          <a:xfrm>
            <a:off x="328613" y="380999"/>
            <a:ext cx="8229600" cy="990600"/>
          </a:xfrm>
        </p:spPr>
        <p:txBody>
          <a:bodyPr>
            <a:normAutofit/>
          </a:bodyPr>
          <a:lstStyle/>
          <a:p>
            <a:r>
              <a:rPr lang="en-US" dirty="0" smtClean="0"/>
              <a:t>Figure of the Day</a:t>
            </a:r>
            <a:endParaRPr lang="en-US" dirty="0"/>
          </a:p>
        </p:txBody>
      </p:sp>
    </p:spTree>
    <p:extLst>
      <p:ext uri="{BB962C8B-B14F-4D97-AF65-F5344CB8AC3E}">
        <p14:creationId xmlns:p14="http://schemas.microsoft.com/office/powerpoint/2010/main" val="2211408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260" y="1244184"/>
            <a:ext cx="7932893" cy="5065176"/>
          </a:xfrm>
        </p:spPr>
        <p:txBody>
          <a:bodyPr/>
          <a:lstStyle/>
          <a:p>
            <a:r>
              <a:rPr lang="en-US" dirty="0"/>
              <a:t>Rules: if already seen- don’t give away answer! Let classmates enjoy figuring it out.</a:t>
            </a:r>
          </a:p>
          <a:p>
            <a:r>
              <a:rPr lang="en-US" dirty="0"/>
              <a:t>Start with general observations: What </a:t>
            </a:r>
            <a:r>
              <a:rPr lang="en-US" b="1" dirty="0"/>
              <a:t>do</a:t>
            </a:r>
            <a:r>
              <a:rPr lang="en-US" dirty="0"/>
              <a:t> you know? What types of variables are shown (numerical, categorical, etc.)? Are colors or numbers used in a certain context</a:t>
            </a:r>
            <a:r>
              <a:rPr lang="en-US" dirty="0" smtClean="0"/>
              <a:t>?</a:t>
            </a:r>
            <a:endParaRPr lang="en-US" dirty="0"/>
          </a:p>
        </p:txBody>
      </p:sp>
      <p:pic>
        <p:nvPicPr>
          <p:cNvPr id="4" name="Picture 3"/>
          <p:cNvPicPr>
            <a:picLocks noChangeAspect="1"/>
          </p:cNvPicPr>
          <p:nvPr/>
        </p:nvPicPr>
        <p:blipFill rotWithShape="1">
          <a:blip r:embed="rId3"/>
          <a:srcRect l="16317" t="12268" r="5721" b="12559"/>
          <a:stretch/>
        </p:blipFill>
        <p:spPr>
          <a:xfrm>
            <a:off x="2412243" y="3859835"/>
            <a:ext cx="4001759" cy="2836670"/>
          </a:xfrm>
          <a:prstGeom prst="rect">
            <a:avLst/>
          </a:prstGeom>
        </p:spPr>
      </p:pic>
      <p:sp>
        <p:nvSpPr>
          <p:cNvPr id="6" name="Title 1"/>
          <p:cNvSpPr>
            <a:spLocks noGrp="1"/>
          </p:cNvSpPr>
          <p:nvPr>
            <p:ph type="title"/>
          </p:nvPr>
        </p:nvSpPr>
        <p:spPr>
          <a:xfrm>
            <a:off x="328613" y="380999"/>
            <a:ext cx="8229600" cy="990600"/>
          </a:xfrm>
        </p:spPr>
        <p:txBody>
          <a:bodyPr>
            <a:normAutofit/>
          </a:bodyPr>
          <a:lstStyle/>
          <a:p>
            <a:r>
              <a:rPr lang="en-US" dirty="0" smtClean="0"/>
              <a:t>Figure of the Day</a:t>
            </a:r>
            <a:endParaRPr lang="en-US" dirty="0"/>
          </a:p>
        </p:txBody>
      </p:sp>
    </p:spTree>
    <p:extLst>
      <p:ext uri="{BB962C8B-B14F-4D97-AF65-F5344CB8AC3E}">
        <p14:creationId xmlns:p14="http://schemas.microsoft.com/office/powerpoint/2010/main" val="2210736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7655" t="12267" r="5721" b="4480"/>
          <a:stretch/>
        </p:blipFill>
        <p:spPr>
          <a:xfrm>
            <a:off x="3897442" y="1749510"/>
            <a:ext cx="5246558" cy="3706911"/>
          </a:xfrm>
          <a:prstGeom prst="rect">
            <a:avLst/>
          </a:prstGeom>
        </p:spPr>
      </p:pic>
      <p:sp>
        <p:nvSpPr>
          <p:cNvPr id="5" name="Content Placeholder 2"/>
          <p:cNvSpPr txBox="1">
            <a:spLocks/>
          </p:cNvSpPr>
          <p:nvPr/>
        </p:nvSpPr>
        <p:spPr>
          <a:xfrm>
            <a:off x="361281" y="1139252"/>
            <a:ext cx="3117954" cy="535781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a:buFont typeface="Arial" panose="020B0604020202020204" pitchFamily="34" charset="0"/>
              <a:buChar char="•"/>
            </a:pPr>
            <a:r>
              <a:rPr lang="en-US" dirty="0" smtClean="0"/>
              <a:t>  What </a:t>
            </a:r>
            <a:r>
              <a:rPr lang="en-US" dirty="0"/>
              <a:t>conclusions can you draw from this graph?</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smtClean="0"/>
              <a:t>  What </a:t>
            </a:r>
            <a:r>
              <a:rPr lang="en-US" dirty="0"/>
              <a:t>do the colors represent?</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smtClean="0"/>
              <a:t>  Label </a:t>
            </a:r>
            <a:r>
              <a:rPr lang="en-US" dirty="0"/>
              <a:t>the graphs- acute, chronic, and latent</a:t>
            </a:r>
          </a:p>
          <a:p>
            <a:pPr marL="0" indent="0">
              <a:buNone/>
            </a:pPr>
            <a:endParaRPr lang="en-US" dirty="0"/>
          </a:p>
        </p:txBody>
      </p:sp>
      <p:sp>
        <p:nvSpPr>
          <p:cNvPr id="6" name="Title 1"/>
          <p:cNvSpPr>
            <a:spLocks noGrp="1"/>
          </p:cNvSpPr>
          <p:nvPr>
            <p:ph type="title"/>
          </p:nvPr>
        </p:nvSpPr>
        <p:spPr>
          <a:xfrm>
            <a:off x="328613" y="380999"/>
            <a:ext cx="8229600" cy="990600"/>
          </a:xfrm>
        </p:spPr>
        <p:txBody>
          <a:bodyPr>
            <a:normAutofit/>
          </a:bodyPr>
          <a:lstStyle/>
          <a:p>
            <a:r>
              <a:rPr lang="en-US" dirty="0" smtClean="0"/>
              <a:t>Figure of the Day</a:t>
            </a:r>
            <a:endParaRPr lang="en-US" dirty="0"/>
          </a:p>
        </p:txBody>
      </p:sp>
    </p:spTree>
    <p:extLst>
      <p:ext uri="{BB962C8B-B14F-4D97-AF65-F5344CB8AC3E}">
        <p14:creationId xmlns:p14="http://schemas.microsoft.com/office/powerpoint/2010/main" val="3276977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231495" y="1295402"/>
            <a:ext cx="2816506" cy="5013325"/>
          </a:xfrm>
        </p:spPr>
        <p:txBody>
          <a:bodyPr>
            <a:normAutofit fontScale="92500" lnSpcReduction="20000"/>
          </a:bodyPr>
          <a:lstStyle/>
          <a:p>
            <a:r>
              <a:rPr lang="en-US" altLang="en-US" dirty="0" smtClean="0"/>
              <a:t>Rules: if already seen- don’t give away answer! Let classmates enjoy figuring it out.</a:t>
            </a:r>
          </a:p>
          <a:p>
            <a:r>
              <a:rPr lang="en-US" altLang="en-US" dirty="0" smtClean="0"/>
              <a:t>Start with general observations: What </a:t>
            </a:r>
            <a:r>
              <a:rPr lang="en-US" altLang="en-US" b="1" dirty="0" smtClean="0"/>
              <a:t>do</a:t>
            </a:r>
            <a:r>
              <a:rPr lang="en-US" altLang="en-US" dirty="0" smtClean="0"/>
              <a:t> you know? What types of variables are shown (numerical, categorical, etc.)? Are colors or numbers used in a certain context?</a:t>
            </a:r>
          </a:p>
          <a:p>
            <a:endParaRPr lang="en-US" altLang="en-US" dirty="0" smtClean="0"/>
          </a:p>
        </p:txBody>
      </p:sp>
      <p:pic>
        <p:nvPicPr>
          <p:cNvPr id="24580" name="Picture 3"/>
          <p:cNvPicPr>
            <a:picLocks noChangeAspect="1"/>
          </p:cNvPicPr>
          <p:nvPr/>
        </p:nvPicPr>
        <p:blipFill>
          <a:blip r:embed="rId3">
            <a:extLst>
              <a:ext uri="{28A0092B-C50C-407E-A947-70E740481C1C}">
                <a14:useLocalDpi xmlns:a14="http://schemas.microsoft.com/office/drawing/2010/main" val="0"/>
              </a:ext>
            </a:extLst>
          </a:blip>
          <a:srcRect l="2986" t="1520" r="21414" b="4559"/>
          <a:stretch>
            <a:fillRect/>
          </a:stretch>
        </p:blipFill>
        <p:spPr bwMode="auto">
          <a:xfrm>
            <a:off x="3200400" y="1371602"/>
            <a:ext cx="452278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00400" y="3276600"/>
            <a:ext cx="3048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4572000" y="4648200"/>
            <a:ext cx="533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6324600" y="4648200"/>
            <a:ext cx="8382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itle 1"/>
          <p:cNvSpPr>
            <a:spLocks noGrp="1"/>
          </p:cNvSpPr>
          <p:nvPr>
            <p:ph type="title"/>
          </p:nvPr>
        </p:nvSpPr>
        <p:spPr>
          <a:xfrm>
            <a:off x="328613" y="380999"/>
            <a:ext cx="8229600" cy="990600"/>
          </a:xfrm>
        </p:spPr>
        <p:txBody>
          <a:bodyPr>
            <a:normAutofit/>
          </a:bodyPr>
          <a:lstStyle/>
          <a:p>
            <a:r>
              <a:rPr lang="en-US" dirty="0" smtClean="0"/>
              <a:t>Figure of the Day</a:t>
            </a:r>
            <a:endParaRPr lang="en-US" dirty="0"/>
          </a:p>
        </p:txBody>
      </p:sp>
    </p:spTree>
    <p:extLst>
      <p:ext uri="{BB962C8B-B14F-4D97-AF65-F5344CB8AC3E}">
        <p14:creationId xmlns:p14="http://schemas.microsoft.com/office/powerpoint/2010/main" val="3730704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p:cNvPicPr>
          <p:nvPr/>
        </p:nvPicPr>
        <p:blipFill>
          <a:blip r:embed="rId3">
            <a:extLst>
              <a:ext uri="{28A0092B-C50C-407E-A947-70E740481C1C}">
                <a14:useLocalDpi xmlns:a14="http://schemas.microsoft.com/office/drawing/2010/main" val="0"/>
              </a:ext>
            </a:extLst>
          </a:blip>
          <a:srcRect l="2985" t="1520" r="4019" b="-317"/>
          <a:stretch>
            <a:fillRect/>
          </a:stretch>
        </p:blipFill>
        <p:spPr bwMode="auto">
          <a:xfrm>
            <a:off x="4070046" y="263527"/>
            <a:ext cx="5162550" cy="459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txBox="1">
            <a:spLocks/>
          </p:cNvSpPr>
          <p:nvPr/>
        </p:nvSpPr>
        <p:spPr>
          <a:xfrm>
            <a:off x="0" y="1295400"/>
            <a:ext cx="3369501" cy="5202238"/>
          </a:xfrm>
          <a:prstGeom prst="rect">
            <a:avLst/>
          </a:prstGeom>
        </p:spPr>
        <p:txBody>
          <a:bodyPr lIns="45720" rIns="4572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a:defRPr/>
            </a:pPr>
            <a:r>
              <a:rPr lang="en-US" dirty="0"/>
              <a:t>What conclusions can you draw from this graph?</a:t>
            </a:r>
          </a:p>
          <a:p>
            <a:pPr>
              <a:defRPr/>
            </a:pPr>
            <a:endParaRPr lang="en-US" dirty="0"/>
          </a:p>
          <a:p>
            <a:pPr>
              <a:defRPr/>
            </a:pPr>
            <a:r>
              <a:rPr lang="en-US" dirty="0"/>
              <a:t>What do the colors represent?</a:t>
            </a:r>
          </a:p>
          <a:p>
            <a:pPr>
              <a:defRPr/>
            </a:pPr>
            <a:endParaRPr lang="en-US" dirty="0"/>
          </a:p>
          <a:p>
            <a:pPr>
              <a:defRPr/>
            </a:pPr>
            <a:r>
              <a:rPr lang="en-US" dirty="0"/>
              <a:t>What type of study is this- experimental or observational?</a:t>
            </a:r>
          </a:p>
          <a:p>
            <a:pPr>
              <a:defRPr/>
            </a:pPr>
            <a:endParaRPr lang="en-US" dirty="0"/>
          </a:p>
          <a:p>
            <a:pPr>
              <a:defRPr/>
            </a:pPr>
            <a:r>
              <a:rPr lang="en-US" dirty="0"/>
              <a:t>What is the dependent variable? What are the independent variable(s)?</a:t>
            </a:r>
          </a:p>
          <a:p>
            <a:pPr>
              <a:defRPr/>
            </a:pPr>
            <a:endParaRPr lang="en-US" dirty="0"/>
          </a:p>
          <a:p>
            <a:pPr>
              <a:defRPr/>
            </a:pPr>
            <a:r>
              <a:rPr lang="en-US" dirty="0"/>
              <a:t>How can a purple bar be bigger than an orange bar?</a:t>
            </a:r>
          </a:p>
        </p:txBody>
      </p:sp>
      <p:sp>
        <p:nvSpPr>
          <p:cNvPr id="26629" name="TextBox 2"/>
          <p:cNvSpPr txBox="1">
            <a:spLocks noChangeArrowheads="1"/>
          </p:cNvSpPr>
          <p:nvPr/>
        </p:nvSpPr>
        <p:spPr bwMode="auto">
          <a:xfrm>
            <a:off x="3206664" y="5004016"/>
            <a:ext cx="593733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r>
              <a:rPr lang="en-US" altLang="en-US" dirty="0"/>
              <a:t>Caption: Cases of </a:t>
            </a:r>
            <a:r>
              <a:rPr lang="en-US" altLang="en-US" i="1" dirty="0"/>
              <a:t>Ebola virus </a:t>
            </a:r>
            <a:r>
              <a:rPr lang="en-US" altLang="en-US" dirty="0"/>
              <a:t>disease (EVD) in the Democratic Republic of Congo are grouped by age and sex and are compared to the demographics of the background population. The data represent 996 suspected, probable or confirmed cases of EVD documented during the seven </a:t>
            </a:r>
            <a:r>
              <a:rPr lang="en-US" altLang="en-US" i="1" dirty="0"/>
              <a:t>Ebola</a:t>
            </a:r>
            <a:r>
              <a:rPr lang="en-US" altLang="en-US" dirty="0"/>
              <a:t> outbreaks that occurred between 1975-2014 and background population from 1976-2010</a:t>
            </a:r>
            <a:r>
              <a:rPr lang="en-US" altLang="en-US" dirty="0" smtClean="0"/>
              <a:t>.</a:t>
            </a:r>
          </a:p>
          <a:p>
            <a:r>
              <a:rPr lang="en-US" i="1" dirty="0"/>
              <a:t>A. </a:t>
            </a:r>
            <a:r>
              <a:rPr lang="en-US" i="1" dirty="0" err="1"/>
              <a:t>Rosello</a:t>
            </a:r>
            <a:r>
              <a:rPr lang="en-US" i="1" dirty="0"/>
              <a:t>, et al. (2015). Ebola virus disease in the Democratic Republic of the Congo, 1976-2014. </a:t>
            </a:r>
            <a:r>
              <a:rPr lang="en-US" i="1" dirty="0" err="1"/>
              <a:t>eLife</a:t>
            </a:r>
            <a:r>
              <a:rPr lang="en-US" i="1" dirty="0"/>
              <a:t>. </a:t>
            </a:r>
            <a:endParaRPr lang="en-US" altLang="en-US" b="1" i="1" dirty="0"/>
          </a:p>
        </p:txBody>
      </p:sp>
      <p:sp>
        <p:nvSpPr>
          <p:cNvPr id="8" name="Title 1"/>
          <p:cNvSpPr>
            <a:spLocks noGrp="1"/>
          </p:cNvSpPr>
          <p:nvPr>
            <p:ph type="title"/>
          </p:nvPr>
        </p:nvSpPr>
        <p:spPr>
          <a:xfrm>
            <a:off x="328613" y="380999"/>
            <a:ext cx="8229600" cy="990600"/>
          </a:xfrm>
        </p:spPr>
        <p:txBody>
          <a:bodyPr>
            <a:normAutofit/>
          </a:bodyPr>
          <a:lstStyle/>
          <a:p>
            <a:r>
              <a:rPr lang="en-US" dirty="0" smtClean="0"/>
              <a:t>Figure of the Day</a:t>
            </a:r>
            <a:endParaRPr lang="en-US" dirty="0"/>
          </a:p>
        </p:txBody>
      </p:sp>
    </p:spTree>
    <p:extLst>
      <p:ext uri="{BB962C8B-B14F-4D97-AF65-F5344CB8AC3E}">
        <p14:creationId xmlns:p14="http://schemas.microsoft.com/office/powerpoint/2010/main" val="1132343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161537"/>
            <a:ext cx="7920681" cy="5239265"/>
          </a:xfrm>
        </p:spPr>
        <p:txBody>
          <a:bodyPr>
            <a:normAutofit/>
          </a:bodyPr>
          <a:lstStyle/>
          <a:p>
            <a:r>
              <a:rPr lang="en-US" altLang="en-US" dirty="0" smtClean="0"/>
              <a:t>Start </a:t>
            </a:r>
            <a:r>
              <a:rPr lang="en-US" altLang="en-US" dirty="0"/>
              <a:t>with general observations: What </a:t>
            </a:r>
            <a:r>
              <a:rPr lang="en-US" altLang="en-US" b="1" dirty="0"/>
              <a:t>do</a:t>
            </a:r>
            <a:r>
              <a:rPr lang="en-US" altLang="en-US" dirty="0"/>
              <a:t> you know? What types of variables are shown (numerical, categorical, etc.)? Are colors or numbers used in a certain context?</a:t>
            </a:r>
          </a:p>
          <a:p>
            <a:endParaRPr lang="en-US" altLang="en-US" dirty="0"/>
          </a:p>
          <a:p>
            <a:pPr marL="114300" indent="0">
              <a:buNone/>
            </a:pPr>
            <a:endParaRPr lang="en-US" dirty="0"/>
          </a:p>
        </p:txBody>
      </p:sp>
      <p:pic>
        <p:nvPicPr>
          <p:cNvPr id="4" name="Picture 3"/>
          <p:cNvPicPr>
            <a:picLocks noChangeAspect="1"/>
          </p:cNvPicPr>
          <p:nvPr/>
        </p:nvPicPr>
        <p:blipFill>
          <a:blip r:embed="rId3"/>
          <a:stretch>
            <a:fillRect/>
          </a:stretch>
        </p:blipFill>
        <p:spPr>
          <a:xfrm>
            <a:off x="1955067" y="2839633"/>
            <a:ext cx="5143975" cy="4448066"/>
          </a:xfrm>
          <a:prstGeom prst="rect">
            <a:avLst/>
          </a:prstGeom>
        </p:spPr>
      </p:pic>
      <p:sp>
        <p:nvSpPr>
          <p:cNvPr id="5" name="Rectangle 4"/>
          <p:cNvSpPr/>
          <p:nvPr/>
        </p:nvSpPr>
        <p:spPr>
          <a:xfrm>
            <a:off x="3848068" y="4850682"/>
            <a:ext cx="1084029" cy="192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66983" y="4967621"/>
            <a:ext cx="779228" cy="192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5400000">
            <a:off x="1919875" y="5636856"/>
            <a:ext cx="779228" cy="192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1976230" y="3496567"/>
            <a:ext cx="779228" cy="192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4344110" y="2435786"/>
            <a:ext cx="566370" cy="43308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a:off x="4351425" y="4463433"/>
            <a:ext cx="439030" cy="43308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14584" y="2824967"/>
            <a:ext cx="1084029" cy="192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48067" y="6910094"/>
            <a:ext cx="1084029" cy="192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650073" y="2905776"/>
            <a:ext cx="1142703" cy="777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627541" y="4899043"/>
            <a:ext cx="1142703" cy="777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p:nvPr>
        </p:nvSpPr>
        <p:spPr>
          <a:xfrm>
            <a:off x="328613" y="380999"/>
            <a:ext cx="8229600" cy="990600"/>
          </a:xfrm>
        </p:spPr>
        <p:txBody>
          <a:bodyPr>
            <a:normAutofit/>
          </a:bodyPr>
          <a:lstStyle/>
          <a:p>
            <a:r>
              <a:rPr lang="en-US" dirty="0" smtClean="0"/>
              <a:t>Figure of the Day</a:t>
            </a:r>
            <a:endParaRPr lang="en-US" dirty="0"/>
          </a:p>
        </p:txBody>
      </p:sp>
    </p:spTree>
    <p:extLst>
      <p:ext uri="{BB962C8B-B14F-4D97-AF65-F5344CB8AC3E}">
        <p14:creationId xmlns:p14="http://schemas.microsoft.com/office/powerpoint/2010/main" val="238250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1537"/>
            <a:ext cx="3713748" cy="5239265"/>
          </a:xfrm>
        </p:spPr>
        <p:txBody>
          <a:bodyPr>
            <a:normAutofit/>
          </a:bodyPr>
          <a:lstStyle/>
          <a:p>
            <a:pPr>
              <a:defRPr/>
            </a:pPr>
            <a:r>
              <a:rPr lang="en-US" dirty="0"/>
              <a:t>What conclusions can you draw from this graph?</a:t>
            </a:r>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r>
              <a:rPr lang="en-US" dirty="0"/>
              <a:t>What do the colors represent?</a:t>
            </a:r>
          </a:p>
          <a:p>
            <a:endParaRPr lang="en-US" altLang="en-US" dirty="0"/>
          </a:p>
          <a:p>
            <a:pPr marL="114300" indent="0">
              <a:buNone/>
            </a:pPr>
            <a:endParaRPr lang="en-US" dirty="0"/>
          </a:p>
        </p:txBody>
      </p:sp>
      <p:pic>
        <p:nvPicPr>
          <p:cNvPr id="4" name="Picture 3"/>
          <p:cNvPicPr>
            <a:picLocks noChangeAspect="1"/>
          </p:cNvPicPr>
          <p:nvPr/>
        </p:nvPicPr>
        <p:blipFill rotWithShape="1">
          <a:blip r:embed="rId3"/>
          <a:srcRect r="7797"/>
          <a:stretch/>
        </p:blipFill>
        <p:spPr>
          <a:xfrm>
            <a:off x="3923966" y="960778"/>
            <a:ext cx="4983829" cy="4673997"/>
          </a:xfrm>
          <a:prstGeom prst="rect">
            <a:avLst/>
          </a:prstGeom>
        </p:spPr>
      </p:pic>
      <p:sp>
        <p:nvSpPr>
          <p:cNvPr id="5" name="TextBox 2"/>
          <p:cNvSpPr txBox="1">
            <a:spLocks noChangeArrowheads="1"/>
          </p:cNvSpPr>
          <p:nvPr/>
        </p:nvSpPr>
        <p:spPr bwMode="auto">
          <a:xfrm>
            <a:off x="3494762" y="5434015"/>
            <a:ext cx="56492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panose="020B0604020202020204" pitchFamily="34" charset="0"/>
                <a:ea typeface="MS PGothic" panose="020B0600070205080204" pitchFamily="34" charset="-128"/>
              </a:defRPr>
            </a:lvl1pPr>
            <a:lvl2pPr marL="742950" indent="-285750">
              <a:defRPr sz="1400">
                <a:solidFill>
                  <a:schemeClr val="tx1"/>
                </a:solidFill>
                <a:latin typeface="Arial" panose="020B0604020202020204" pitchFamily="34" charset="0"/>
                <a:ea typeface="MS PGothic" panose="020B0600070205080204" pitchFamily="34" charset="-128"/>
              </a:defRPr>
            </a:lvl2pPr>
            <a:lvl3pPr marL="1143000" indent="-228600">
              <a:defRPr sz="1400">
                <a:solidFill>
                  <a:schemeClr val="tx1"/>
                </a:solidFill>
                <a:latin typeface="Arial" panose="020B0604020202020204" pitchFamily="34" charset="0"/>
                <a:ea typeface="MS PGothic" panose="020B0600070205080204" pitchFamily="34" charset="-128"/>
              </a:defRPr>
            </a:lvl3pPr>
            <a:lvl4pPr marL="1600200" indent="-228600">
              <a:defRPr sz="1400">
                <a:solidFill>
                  <a:schemeClr val="tx1"/>
                </a:solidFill>
                <a:latin typeface="Arial" panose="020B0604020202020204" pitchFamily="34" charset="0"/>
                <a:ea typeface="MS PGothic" panose="020B0600070205080204" pitchFamily="34" charset="-128"/>
              </a:defRPr>
            </a:lvl4pPr>
            <a:lvl5pPr marL="2057400" indent="-228600">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S PGothic" panose="020B0600070205080204" pitchFamily="34" charset="-128"/>
              </a:defRPr>
            </a:lvl9pPr>
          </a:lstStyle>
          <a:p>
            <a:r>
              <a:rPr lang="en-US" altLang="en-US" dirty="0" smtClean="0"/>
              <a:t>Figure 2. Resistance levels of </a:t>
            </a:r>
            <a:r>
              <a:rPr lang="en-US" altLang="en-US" dirty="0" err="1" smtClean="0"/>
              <a:t>Lechuguilla</a:t>
            </a:r>
            <a:r>
              <a:rPr lang="en-US" altLang="en-US" dirty="0" smtClean="0"/>
              <a:t> cave bacteria at 20ug/mL against various antibiotics: (top) Gram-positive strains (bottom) Gram-negative strains. Antibiotics are groups according to their mode of action/target, where each color represents a different target.</a:t>
            </a:r>
          </a:p>
          <a:p>
            <a:r>
              <a:rPr lang="en-US" i="1" dirty="0" smtClean="0"/>
              <a:t>K. Bhullar, </a:t>
            </a:r>
            <a:r>
              <a:rPr lang="en-US" i="1" dirty="0"/>
              <a:t>et al. (</a:t>
            </a:r>
            <a:r>
              <a:rPr lang="en-US" i="1" dirty="0" smtClean="0"/>
              <a:t>2012). Antibiotic Resistance Is Prevalent in an Isolated Cave Microbiome. </a:t>
            </a:r>
            <a:r>
              <a:rPr lang="en-US" i="1" dirty="0" err="1" smtClean="0"/>
              <a:t>PLoS</a:t>
            </a:r>
            <a:r>
              <a:rPr lang="en-US" i="1" dirty="0" smtClean="0"/>
              <a:t> ONE. </a:t>
            </a:r>
            <a:endParaRPr lang="en-US" altLang="en-US" i="1" dirty="0"/>
          </a:p>
        </p:txBody>
      </p:sp>
      <p:sp>
        <p:nvSpPr>
          <p:cNvPr id="7" name="Title 1"/>
          <p:cNvSpPr>
            <a:spLocks noGrp="1"/>
          </p:cNvSpPr>
          <p:nvPr>
            <p:ph type="title"/>
          </p:nvPr>
        </p:nvSpPr>
        <p:spPr>
          <a:xfrm>
            <a:off x="328613" y="380999"/>
            <a:ext cx="8229600" cy="990600"/>
          </a:xfrm>
        </p:spPr>
        <p:txBody>
          <a:bodyPr>
            <a:normAutofit/>
          </a:bodyPr>
          <a:lstStyle/>
          <a:p>
            <a:r>
              <a:rPr lang="en-US" dirty="0" smtClean="0"/>
              <a:t>Figure of the Day</a:t>
            </a:r>
            <a:endParaRPr lang="en-US" dirty="0"/>
          </a:p>
        </p:txBody>
      </p:sp>
    </p:spTree>
    <p:extLst>
      <p:ext uri="{BB962C8B-B14F-4D97-AF65-F5344CB8AC3E}">
        <p14:creationId xmlns:p14="http://schemas.microsoft.com/office/powerpoint/2010/main" val="2128406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TotalTime>
  <Words>1066</Words>
  <Application>Microsoft Office PowerPoint</Application>
  <PresentationFormat>On-screen Show (4:3)</PresentationFormat>
  <Paragraphs>115</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MS PGothic</vt:lpstr>
      <vt:lpstr>Arial</vt:lpstr>
      <vt:lpstr>Calibri</vt:lpstr>
      <vt:lpstr>Calibri Light</vt:lpstr>
      <vt:lpstr>Times</vt:lpstr>
      <vt:lpstr>Tw Cen MT</vt:lpstr>
      <vt:lpstr>Office Theme</vt:lpstr>
      <vt:lpstr>Some Figure of the Days for use in an Introductory Microbiology Course</vt:lpstr>
      <vt:lpstr>Figure of the Day</vt:lpstr>
      <vt:lpstr>Figure of the Day</vt:lpstr>
      <vt:lpstr>Figure of the Day</vt:lpstr>
      <vt:lpstr>Figure of the Day</vt:lpstr>
      <vt:lpstr>Figure of the Day</vt:lpstr>
      <vt:lpstr>Figure of the Day</vt:lpstr>
      <vt:lpstr>Figure of the Day</vt:lpstr>
      <vt:lpstr>Figure of the Day</vt:lpstr>
      <vt:lpstr>PowerPoint Presentation</vt:lpstr>
      <vt:lpstr>PowerPoint Presentation</vt:lpstr>
    </vt:vector>
  </TitlesOfParts>
  <Company>El Camino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Figure of the Days for an Introductory Microbiology Course</dc:title>
  <dc:creator>Parks Polly</dc:creator>
  <cp:lastModifiedBy>Parks Polly</cp:lastModifiedBy>
  <cp:revision>4</cp:revision>
  <dcterms:created xsi:type="dcterms:W3CDTF">2019-05-28T21:48:14Z</dcterms:created>
  <dcterms:modified xsi:type="dcterms:W3CDTF">2019-05-28T22:18:10Z</dcterms:modified>
</cp:coreProperties>
</file>