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7.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04" r:id="rId2"/>
    <p:sldId id="310" r:id="rId3"/>
    <p:sldId id="258" r:id="rId4"/>
    <p:sldId id="282" r:id="rId5"/>
    <p:sldId id="260" r:id="rId6"/>
    <p:sldId id="275" r:id="rId7"/>
    <p:sldId id="283" r:id="rId8"/>
    <p:sldId id="291" r:id="rId9"/>
    <p:sldId id="311" r:id="rId10"/>
    <p:sldId id="294" r:id="rId11"/>
    <p:sldId id="301" r:id="rId12"/>
    <p:sldId id="284" r:id="rId13"/>
    <p:sldId id="286" r:id="rId14"/>
    <p:sldId id="288" r:id="rId15"/>
    <p:sldId id="289" r:id="rId16"/>
    <p:sldId id="308" r:id="rId17"/>
    <p:sldId id="298" r:id="rId18"/>
    <p:sldId id="277" r:id="rId19"/>
    <p:sldId id="278" r:id="rId20"/>
    <p:sldId id="299" r:id="rId21"/>
    <p:sldId id="300" r:id="rId22"/>
    <p:sldId id="279" r:id="rId23"/>
    <p:sldId id="305" r:id="rId24"/>
    <p:sldId id="306"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620"/>
    <p:restoredTop sz="75785"/>
  </p:normalViewPr>
  <p:slideViewPr>
    <p:cSldViewPr snapToGrid="0" snapToObjects="1">
      <p:cViewPr varScale="1">
        <p:scale>
          <a:sx n="97" d="100"/>
          <a:sy n="97" d="100"/>
        </p:scale>
        <p:origin x="50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CynthiaBennington/Desktop/Workspace/BIOL%20244/QUBES%20Case%20Studies/Predator-Prey%20Graph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CynthiaBennington/Desktop/Workspace/BIOL%20244/QUBES%20Case%20Studies/Predator-Prey%20Graphs.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file:////Users/CynthiaBennington/Desktop/Workspace/BIOL%20244/QUBES%20Case%20Studies/Predator-Prey%20Graphs.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Users/CynthiaBennington/Desktop/Workspace/BIOL%20244/QUBES%20Case%20Studies/Predator-Prey%20Graph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CynthiaBennington/Desktop/Workspace/BIOL%20244/QUBES%20Case%20Studies/Predator-Prey%20Graph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CynthiaBennington/Desktop/Workspace/BIOL%20244/QUBES%20Case%20Studies/Predator-Prey%20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CynthiaBennington/Desktop/Workspace/BIOL%20244/QUBES%20Case%20Studies/Predator-Prey%20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CynthiaBennington/Desktop/Workspace/BIOL%20244/QUBES%20Case%20Studies/Predator-Prey%20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oleObject" Target="file:////Users/CynthiaBennington/Desktop/Workspace/BIOL%20244/QUBES%20Case%20Studies/Predator-Prey%20Graphs.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Users\CynthiaBennington\Desktop\Workspace\BIOL%20244\QUBES%20Case%20Studies\Predator-Prey%20Graphs.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Users\CynthiaBennington\Desktop\Workspace\BIOL%20244\QUBES%20Case%20Studies\Predator-Prey%20Graph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77537182852142"/>
          <c:y val="0.15782407407407409"/>
          <c:w val="0.75211351706036744"/>
          <c:h val="0.62424358413531644"/>
        </c:manualLayout>
      </c:layout>
      <c:barChart>
        <c:barDir val="col"/>
        <c:grouping val="clustered"/>
        <c:varyColors val="0"/>
        <c:ser>
          <c:idx val="0"/>
          <c:order val="0"/>
          <c:tx>
            <c:strRef>
              <c:f>Sheet2!$G$2</c:f>
              <c:strCache>
                <c:ptCount val="1"/>
                <c:pt idx="0">
                  <c:v>Protein-rich flies</c:v>
                </c:pt>
              </c:strCache>
            </c:strRef>
          </c:tx>
          <c:spPr>
            <a:solidFill>
              <a:schemeClr val="accent1"/>
            </a:solidFill>
            <a:ln>
              <a:noFill/>
            </a:ln>
            <a:effectLst/>
          </c:spPr>
          <c:invertIfNegative val="0"/>
          <c:errBars>
            <c:errBarType val="both"/>
            <c:errValType val="cust"/>
            <c:noEndCap val="0"/>
            <c:plus>
              <c:numLit>
                <c:formatCode>General</c:formatCode>
                <c:ptCount val="1"/>
                <c:pt idx="0">
                  <c:v>0.05</c:v>
                </c:pt>
              </c:numLit>
            </c:plus>
            <c:minus>
              <c:numLit>
                <c:formatCode>General</c:formatCode>
                <c:ptCount val="1"/>
                <c:pt idx="0">
                  <c:v>0.05</c:v>
                </c:pt>
              </c:numLit>
            </c:minus>
            <c:spPr>
              <a:noFill/>
              <a:ln w="9525" cap="flat" cmpd="sng" algn="ctr">
                <a:solidFill>
                  <a:schemeClr val="tx1">
                    <a:lumMod val="65000"/>
                    <a:lumOff val="35000"/>
                  </a:schemeClr>
                </a:solidFill>
                <a:round/>
              </a:ln>
              <a:effectLst/>
            </c:spPr>
          </c:errBars>
          <c:cat>
            <c:strRef>
              <c:f>Sheet2!$H$1:$I$1</c:f>
              <c:strCache>
                <c:ptCount val="2"/>
                <c:pt idx="0">
                  <c:v>Feeding on lipid-rich flies</c:v>
                </c:pt>
                <c:pt idx="1">
                  <c:v>Feeding on protein-rich flies</c:v>
                </c:pt>
              </c:strCache>
            </c:strRef>
          </c:cat>
          <c:val>
            <c:numRef>
              <c:f>Sheet2!$H$2:$I$2</c:f>
              <c:numCache>
                <c:formatCode>General</c:formatCode>
                <c:ptCount val="2"/>
                <c:pt idx="0">
                  <c:v>1.25</c:v>
                </c:pt>
                <c:pt idx="1">
                  <c:v>0.85</c:v>
                </c:pt>
              </c:numCache>
            </c:numRef>
          </c:val>
          <c:extLst>
            <c:ext xmlns:c16="http://schemas.microsoft.com/office/drawing/2014/chart" uri="{C3380CC4-5D6E-409C-BE32-E72D297353CC}">
              <c16:uniqueId val="{00000000-C8C5-1046-BF43-A37535E2E396}"/>
            </c:ext>
          </c:extLst>
        </c:ser>
        <c:ser>
          <c:idx val="1"/>
          <c:order val="1"/>
          <c:tx>
            <c:strRef>
              <c:f>Sheet2!$G$3</c:f>
              <c:strCache>
                <c:ptCount val="1"/>
                <c:pt idx="0">
                  <c:v>Lipid-rich flies</c:v>
                </c:pt>
              </c:strCache>
            </c:strRef>
          </c:tx>
          <c:spPr>
            <a:solidFill>
              <a:schemeClr val="accent2"/>
            </a:solidFill>
            <a:ln>
              <a:noFill/>
            </a:ln>
            <a:effectLst/>
          </c:spPr>
          <c:invertIfNegative val="0"/>
          <c:errBars>
            <c:errBarType val="both"/>
            <c:errValType val="cust"/>
            <c:noEndCap val="0"/>
            <c:plus>
              <c:numLit>
                <c:formatCode>General</c:formatCode>
                <c:ptCount val="1"/>
                <c:pt idx="0">
                  <c:v>0.05</c:v>
                </c:pt>
              </c:numLit>
            </c:plus>
            <c:minus>
              <c:numLit>
                <c:formatCode>General</c:formatCode>
                <c:ptCount val="1"/>
                <c:pt idx="0">
                  <c:v>0.05</c:v>
                </c:pt>
              </c:numLit>
            </c:minus>
            <c:spPr>
              <a:noFill/>
              <a:ln w="9525" cap="flat" cmpd="sng" algn="ctr">
                <a:solidFill>
                  <a:schemeClr val="tx1">
                    <a:lumMod val="65000"/>
                    <a:lumOff val="35000"/>
                  </a:schemeClr>
                </a:solidFill>
                <a:round/>
              </a:ln>
              <a:effectLst/>
            </c:spPr>
          </c:errBars>
          <c:cat>
            <c:strRef>
              <c:f>Sheet2!$H$1:$I$1</c:f>
              <c:strCache>
                <c:ptCount val="2"/>
                <c:pt idx="0">
                  <c:v>Feeding on lipid-rich flies</c:v>
                </c:pt>
                <c:pt idx="1">
                  <c:v>Feeding on protein-rich flies</c:v>
                </c:pt>
              </c:strCache>
            </c:strRef>
          </c:cat>
          <c:val>
            <c:numRef>
              <c:f>Sheet2!$H$3:$I$3</c:f>
              <c:numCache>
                <c:formatCode>General</c:formatCode>
                <c:ptCount val="2"/>
                <c:pt idx="0">
                  <c:v>0.52</c:v>
                </c:pt>
                <c:pt idx="1">
                  <c:v>0.3</c:v>
                </c:pt>
              </c:numCache>
            </c:numRef>
          </c:val>
          <c:extLst>
            <c:ext xmlns:c16="http://schemas.microsoft.com/office/drawing/2014/chart" uri="{C3380CC4-5D6E-409C-BE32-E72D297353CC}">
              <c16:uniqueId val="{00000001-C8C5-1046-BF43-A37535E2E396}"/>
            </c:ext>
          </c:extLst>
        </c:ser>
        <c:dLbls>
          <c:showLegendKey val="0"/>
          <c:showVal val="0"/>
          <c:showCatName val="0"/>
          <c:showSerName val="0"/>
          <c:showPercent val="0"/>
          <c:showBubbleSize val="0"/>
        </c:dLbls>
        <c:gapWidth val="219"/>
        <c:overlap val="-27"/>
        <c:axId val="1746815983"/>
        <c:axId val="1748713615"/>
      </c:barChart>
      <c:catAx>
        <c:axId val="17468159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48713615"/>
        <c:crosses val="autoZero"/>
        <c:auto val="1"/>
        <c:lblAlgn val="ctr"/>
        <c:lblOffset val="100"/>
        <c:noMultiLvlLbl val="0"/>
      </c:catAx>
      <c:valAx>
        <c:axId val="1748713615"/>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Prey Consumption (mg)</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468159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30328892829801"/>
          <c:y val="6.7697392172398202E-2"/>
          <c:w val="0.64300765022779804"/>
          <c:h val="0.77718302283151497"/>
        </c:manualLayout>
      </c:layout>
      <c:scatterChart>
        <c:scatterStyle val="smoothMarker"/>
        <c:varyColors val="0"/>
        <c:ser>
          <c:idx val="0"/>
          <c:order val="0"/>
          <c:tx>
            <c:strRef>
              <c:f>Sheet1!$M$1</c:f>
              <c:strCache>
                <c:ptCount val="1"/>
                <c:pt idx="0">
                  <c:v>Shorefly N</c:v>
                </c:pt>
              </c:strCache>
            </c:strRef>
          </c:tx>
          <c:spPr>
            <a:ln w="19050" cap="rnd">
              <a:solidFill>
                <a:schemeClr val="accent1"/>
              </a:solidFill>
              <a:round/>
            </a:ln>
            <a:effectLst/>
          </c:spPr>
          <c:marker>
            <c:symbol val="none"/>
          </c:marker>
          <c:xVal>
            <c:numRef>
              <c:f>Sheet1!$L$2:$L$27</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xVal>
          <c:yVal>
            <c:numRef>
              <c:f>Sheet1!$M$2:$M$27</c:f>
              <c:numCache>
                <c:formatCode>General</c:formatCode>
                <c:ptCount val="26"/>
                <c:pt idx="0" formatCode="#,##0">
                  <c:v>10000</c:v>
                </c:pt>
                <c:pt idx="1">
                  <c:v>8000</c:v>
                </c:pt>
                <c:pt idx="2">
                  <c:v>6000</c:v>
                </c:pt>
                <c:pt idx="3">
                  <c:v>7000</c:v>
                </c:pt>
                <c:pt idx="4">
                  <c:v>5000</c:v>
                </c:pt>
                <c:pt idx="5">
                  <c:v>8000</c:v>
                </c:pt>
                <c:pt idx="6">
                  <c:v>4000</c:v>
                </c:pt>
                <c:pt idx="7">
                  <c:v>11000</c:v>
                </c:pt>
                <c:pt idx="8">
                  <c:v>8000</c:v>
                </c:pt>
                <c:pt idx="9">
                  <c:v>7000</c:v>
                </c:pt>
                <c:pt idx="10">
                  <c:v>5000</c:v>
                </c:pt>
                <c:pt idx="11">
                  <c:v>3500</c:v>
                </c:pt>
                <c:pt idx="12">
                  <c:v>4500</c:v>
                </c:pt>
                <c:pt idx="13" formatCode="#,##0">
                  <c:v>10000</c:v>
                </c:pt>
                <c:pt idx="14">
                  <c:v>8500</c:v>
                </c:pt>
                <c:pt idx="15">
                  <c:v>4000</c:v>
                </c:pt>
                <c:pt idx="16">
                  <c:v>400</c:v>
                </c:pt>
                <c:pt idx="17">
                  <c:v>100</c:v>
                </c:pt>
                <c:pt idx="18">
                  <c:v>0</c:v>
                </c:pt>
                <c:pt idx="19">
                  <c:v>0</c:v>
                </c:pt>
                <c:pt idx="20">
                  <c:v>0</c:v>
                </c:pt>
                <c:pt idx="21">
                  <c:v>0</c:v>
                </c:pt>
                <c:pt idx="22">
                  <c:v>0</c:v>
                </c:pt>
                <c:pt idx="23">
                  <c:v>0</c:v>
                </c:pt>
                <c:pt idx="24">
                  <c:v>0</c:v>
                </c:pt>
                <c:pt idx="25">
                  <c:v>0</c:v>
                </c:pt>
              </c:numCache>
            </c:numRef>
          </c:yVal>
          <c:smooth val="1"/>
          <c:extLst>
            <c:ext xmlns:c16="http://schemas.microsoft.com/office/drawing/2014/chart" uri="{C3380CC4-5D6E-409C-BE32-E72D297353CC}">
              <c16:uniqueId val="{00000000-2E40-9C49-B0F6-1D89EF29BFFF}"/>
            </c:ext>
          </c:extLst>
        </c:ser>
        <c:dLbls>
          <c:showLegendKey val="0"/>
          <c:showVal val="0"/>
          <c:showCatName val="0"/>
          <c:showSerName val="0"/>
          <c:showPercent val="0"/>
          <c:showBubbleSize val="0"/>
        </c:dLbls>
        <c:axId val="2099760456"/>
        <c:axId val="2099767000"/>
      </c:scatterChart>
      <c:scatterChart>
        <c:scatterStyle val="smoothMarker"/>
        <c:varyColors val="0"/>
        <c:ser>
          <c:idx val="1"/>
          <c:order val="1"/>
          <c:tx>
            <c:strRef>
              <c:f>Sheet1!$N$1</c:f>
              <c:strCache>
                <c:ptCount val="1"/>
                <c:pt idx="0">
                  <c:v>Spider N</c:v>
                </c:pt>
              </c:strCache>
            </c:strRef>
          </c:tx>
          <c:spPr>
            <a:ln w="19050" cap="rnd">
              <a:solidFill>
                <a:schemeClr val="accent2"/>
              </a:solidFill>
              <a:round/>
            </a:ln>
            <a:effectLst/>
          </c:spPr>
          <c:marker>
            <c:symbol val="none"/>
          </c:marker>
          <c:xVal>
            <c:numRef>
              <c:f>Sheet1!$L$2:$L$27</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xVal>
          <c:yVal>
            <c:numRef>
              <c:f>Sheet1!$N$2:$N$27</c:f>
              <c:numCache>
                <c:formatCode>General</c:formatCode>
                <c:ptCount val="26"/>
                <c:pt idx="0">
                  <c:v>1000</c:v>
                </c:pt>
                <c:pt idx="1">
                  <c:v>1100</c:v>
                </c:pt>
                <c:pt idx="2">
                  <c:v>900</c:v>
                </c:pt>
                <c:pt idx="3">
                  <c:v>500</c:v>
                </c:pt>
                <c:pt idx="4">
                  <c:v>600</c:v>
                </c:pt>
                <c:pt idx="5">
                  <c:v>500</c:v>
                </c:pt>
                <c:pt idx="6">
                  <c:v>1000</c:v>
                </c:pt>
                <c:pt idx="7">
                  <c:v>1100</c:v>
                </c:pt>
                <c:pt idx="8">
                  <c:v>900</c:v>
                </c:pt>
                <c:pt idx="9">
                  <c:v>600</c:v>
                </c:pt>
                <c:pt idx="10">
                  <c:v>500</c:v>
                </c:pt>
                <c:pt idx="11">
                  <c:v>550</c:v>
                </c:pt>
                <c:pt idx="12">
                  <c:v>450</c:v>
                </c:pt>
                <c:pt idx="13">
                  <c:v>500</c:v>
                </c:pt>
                <c:pt idx="14">
                  <c:v>550</c:v>
                </c:pt>
                <c:pt idx="15">
                  <c:v>500</c:v>
                </c:pt>
                <c:pt idx="16">
                  <c:v>100</c:v>
                </c:pt>
                <c:pt idx="17">
                  <c:v>50</c:v>
                </c:pt>
                <c:pt idx="18">
                  <c:v>25</c:v>
                </c:pt>
                <c:pt idx="19">
                  <c:v>10</c:v>
                </c:pt>
                <c:pt idx="20">
                  <c:v>0</c:v>
                </c:pt>
                <c:pt idx="21">
                  <c:v>0</c:v>
                </c:pt>
                <c:pt idx="22">
                  <c:v>0</c:v>
                </c:pt>
                <c:pt idx="23">
                  <c:v>0</c:v>
                </c:pt>
                <c:pt idx="24">
                  <c:v>0</c:v>
                </c:pt>
                <c:pt idx="25">
                  <c:v>0</c:v>
                </c:pt>
              </c:numCache>
            </c:numRef>
          </c:yVal>
          <c:smooth val="1"/>
          <c:extLst>
            <c:ext xmlns:c16="http://schemas.microsoft.com/office/drawing/2014/chart" uri="{C3380CC4-5D6E-409C-BE32-E72D297353CC}">
              <c16:uniqueId val="{00000001-2E40-9C49-B0F6-1D89EF29BFFF}"/>
            </c:ext>
          </c:extLst>
        </c:ser>
        <c:dLbls>
          <c:showLegendKey val="0"/>
          <c:showVal val="0"/>
          <c:showCatName val="0"/>
          <c:showSerName val="0"/>
          <c:showPercent val="0"/>
          <c:showBubbleSize val="0"/>
        </c:dLbls>
        <c:axId val="2099780120"/>
        <c:axId val="2099773816"/>
      </c:scatterChart>
      <c:valAx>
        <c:axId val="2099760456"/>
        <c:scaling>
          <c:orientation val="minMax"/>
          <c:max val="25"/>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p>
            </c:rich>
          </c:tx>
          <c:layout>
            <c:manualLayout>
              <c:xMode val="edge"/>
              <c:yMode val="edge"/>
              <c:x val="0.46759711286089201"/>
              <c:y val="0.9018285214348209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099767000"/>
        <c:crosses val="autoZero"/>
        <c:crossBetween val="midCat"/>
      </c:valAx>
      <c:valAx>
        <c:axId val="2099767000"/>
        <c:scaling>
          <c:orientation val="minMax"/>
          <c:max val="14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flies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9760456"/>
        <c:crosses val="autoZero"/>
        <c:crossBetween val="midCat"/>
      </c:valAx>
      <c:valAx>
        <c:axId val="2099773816"/>
        <c:scaling>
          <c:orientation val="minMax"/>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Spiders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9780120"/>
        <c:crosses val="max"/>
        <c:crossBetween val="midCat"/>
      </c:valAx>
      <c:valAx>
        <c:axId val="2099780120"/>
        <c:scaling>
          <c:orientation val="minMax"/>
        </c:scaling>
        <c:delete val="1"/>
        <c:axPos val="b"/>
        <c:numFmt formatCode="General" sourceLinked="1"/>
        <c:majorTickMark val="out"/>
        <c:minorTickMark val="none"/>
        <c:tickLblPos val="nextTo"/>
        <c:crossAx val="2099773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44283332702786"/>
          <c:y val="0.14164386247128877"/>
          <c:w val="0.65161747372868073"/>
          <c:h val="0.63662340340575652"/>
        </c:manualLayout>
      </c:layout>
      <c:scatterChart>
        <c:scatterStyle val="smoothMarker"/>
        <c:varyColors val="0"/>
        <c:ser>
          <c:idx val="0"/>
          <c:order val="0"/>
          <c:tx>
            <c:strRef>
              <c:f>Sheet1!$B$1</c:f>
              <c:strCache>
                <c:ptCount val="1"/>
                <c:pt idx="0">
                  <c:v>Shorefly N</c:v>
                </c:pt>
              </c:strCache>
            </c:strRef>
          </c:tx>
          <c:spPr>
            <a:ln w="19050" cap="rnd">
              <a:solidFill>
                <a:schemeClr val="accent1"/>
              </a:solidFill>
              <a:round/>
            </a:ln>
            <a:effectLst/>
          </c:spPr>
          <c:marker>
            <c:symbol val="none"/>
          </c:marker>
          <c:xVal>
            <c:numRef>
              <c:f>Sheet1!$A$2:$A$27</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xVal>
          <c:yVal>
            <c:numRef>
              <c:f>Sheet1!$B$2:$B$27</c:f>
              <c:numCache>
                <c:formatCode>General</c:formatCode>
                <c:ptCount val="26"/>
                <c:pt idx="0" formatCode="#,##0">
                  <c:v>12000</c:v>
                </c:pt>
                <c:pt idx="1">
                  <c:v>10000</c:v>
                </c:pt>
                <c:pt idx="2">
                  <c:v>6000</c:v>
                </c:pt>
                <c:pt idx="3">
                  <c:v>7000</c:v>
                </c:pt>
                <c:pt idx="4">
                  <c:v>5000</c:v>
                </c:pt>
                <c:pt idx="5">
                  <c:v>8000</c:v>
                </c:pt>
                <c:pt idx="6">
                  <c:v>4000</c:v>
                </c:pt>
                <c:pt idx="7">
                  <c:v>11000</c:v>
                </c:pt>
                <c:pt idx="8">
                  <c:v>8000</c:v>
                </c:pt>
                <c:pt idx="9">
                  <c:v>7000</c:v>
                </c:pt>
                <c:pt idx="10">
                  <c:v>5000</c:v>
                </c:pt>
                <c:pt idx="11">
                  <c:v>3500</c:v>
                </c:pt>
                <c:pt idx="12">
                  <c:v>4500</c:v>
                </c:pt>
                <c:pt idx="13" formatCode="#,##0">
                  <c:v>10000</c:v>
                </c:pt>
                <c:pt idx="14">
                  <c:v>8500</c:v>
                </c:pt>
                <c:pt idx="15">
                  <c:v>6500</c:v>
                </c:pt>
                <c:pt idx="16">
                  <c:v>5000</c:v>
                </c:pt>
                <c:pt idx="17">
                  <c:v>6500</c:v>
                </c:pt>
                <c:pt idx="18">
                  <c:v>8000</c:v>
                </c:pt>
                <c:pt idx="19">
                  <c:v>8500</c:v>
                </c:pt>
                <c:pt idx="20">
                  <c:v>10000</c:v>
                </c:pt>
                <c:pt idx="21">
                  <c:v>5000</c:v>
                </c:pt>
                <c:pt idx="22">
                  <c:v>8000</c:v>
                </c:pt>
                <c:pt idx="23">
                  <c:v>6000</c:v>
                </c:pt>
                <c:pt idx="24">
                  <c:v>5000</c:v>
                </c:pt>
                <c:pt idx="25">
                  <c:v>7500</c:v>
                </c:pt>
              </c:numCache>
            </c:numRef>
          </c:yVal>
          <c:smooth val="1"/>
          <c:extLst>
            <c:ext xmlns:c16="http://schemas.microsoft.com/office/drawing/2014/chart" uri="{C3380CC4-5D6E-409C-BE32-E72D297353CC}">
              <c16:uniqueId val="{00000000-4D16-A947-9CF2-4F3C3E7978DB}"/>
            </c:ext>
          </c:extLst>
        </c:ser>
        <c:dLbls>
          <c:showLegendKey val="0"/>
          <c:showVal val="0"/>
          <c:showCatName val="0"/>
          <c:showSerName val="0"/>
          <c:showPercent val="0"/>
          <c:showBubbleSize val="0"/>
        </c:dLbls>
        <c:axId val="2121813128"/>
        <c:axId val="2121889768"/>
      </c:scatterChart>
      <c:scatterChart>
        <c:scatterStyle val="smoothMarker"/>
        <c:varyColors val="0"/>
        <c:ser>
          <c:idx val="1"/>
          <c:order val="1"/>
          <c:tx>
            <c:strRef>
              <c:f>Sheet1!$C$1</c:f>
              <c:strCache>
                <c:ptCount val="1"/>
                <c:pt idx="0">
                  <c:v>Spider N</c:v>
                </c:pt>
              </c:strCache>
            </c:strRef>
          </c:tx>
          <c:spPr>
            <a:ln w="19050" cap="rnd">
              <a:solidFill>
                <a:schemeClr val="accent2"/>
              </a:solidFill>
              <a:round/>
            </a:ln>
            <a:effectLst/>
          </c:spPr>
          <c:marker>
            <c:symbol val="none"/>
          </c:marker>
          <c:xVal>
            <c:numRef>
              <c:f>Sheet1!$A$2:$A$27</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xVal>
          <c:yVal>
            <c:numRef>
              <c:f>Sheet1!$C$2:$C$27</c:f>
              <c:numCache>
                <c:formatCode>General</c:formatCode>
                <c:ptCount val="26"/>
                <c:pt idx="0">
                  <c:v>850</c:v>
                </c:pt>
                <c:pt idx="1">
                  <c:v>875</c:v>
                </c:pt>
                <c:pt idx="2">
                  <c:v>900</c:v>
                </c:pt>
                <c:pt idx="3">
                  <c:v>800</c:v>
                </c:pt>
                <c:pt idx="4">
                  <c:v>600</c:v>
                </c:pt>
                <c:pt idx="5">
                  <c:v>800</c:v>
                </c:pt>
                <c:pt idx="6">
                  <c:v>860</c:v>
                </c:pt>
                <c:pt idx="7">
                  <c:v>900</c:v>
                </c:pt>
                <c:pt idx="8">
                  <c:v>875</c:v>
                </c:pt>
                <c:pt idx="9">
                  <c:v>600</c:v>
                </c:pt>
                <c:pt idx="10">
                  <c:v>700</c:v>
                </c:pt>
                <c:pt idx="11">
                  <c:v>650</c:v>
                </c:pt>
                <c:pt idx="12">
                  <c:v>550</c:v>
                </c:pt>
                <c:pt idx="13">
                  <c:v>500</c:v>
                </c:pt>
                <c:pt idx="14">
                  <c:v>750</c:v>
                </c:pt>
                <c:pt idx="15">
                  <c:v>500</c:v>
                </c:pt>
                <c:pt idx="16">
                  <c:v>650</c:v>
                </c:pt>
                <c:pt idx="17">
                  <c:v>650</c:v>
                </c:pt>
                <c:pt idx="18">
                  <c:v>700</c:v>
                </c:pt>
                <c:pt idx="19">
                  <c:v>700</c:v>
                </c:pt>
                <c:pt idx="20">
                  <c:v>750</c:v>
                </c:pt>
                <c:pt idx="21">
                  <c:v>850</c:v>
                </c:pt>
                <c:pt idx="22">
                  <c:v>800</c:v>
                </c:pt>
                <c:pt idx="23">
                  <c:v>850</c:v>
                </c:pt>
                <c:pt idx="24">
                  <c:v>750</c:v>
                </c:pt>
                <c:pt idx="25">
                  <c:v>800</c:v>
                </c:pt>
              </c:numCache>
            </c:numRef>
          </c:yVal>
          <c:smooth val="1"/>
          <c:extLst>
            <c:ext xmlns:c16="http://schemas.microsoft.com/office/drawing/2014/chart" uri="{C3380CC4-5D6E-409C-BE32-E72D297353CC}">
              <c16:uniqueId val="{00000001-4D16-A947-9CF2-4F3C3E7978DB}"/>
            </c:ext>
          </c:extLst>
        </c:ser>
        <c:dLbls>
          <c:showLegendKey val="0"/>
          <c:showVal val="0"/>
          <c:showCatName val="0"/>
          <c:showSerName val="0"/>
          <c:showPercent val="0"/>
          <c:showBubbleSize val="0"/>
        </c:dLbls>
        <c:axId val="386209263"/>
        <c:axId val="341757919"/>
      </c:scatterChart>
      <c:valAx>
        <c:axId val="2121813128"/>
        <c:scaling>
          <c:orientation val="minMax"/>
          <c:max val="2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a:t>Time</a:t>
                </a:r>
                <a:endParaRPr lang="en-US"/>
              </a:p>
            </c:rich>
          </c:tx>
          <c:layout>
            <c:manualLayout>
              <c:xMode val="edge"/>
              <c:yMode val="edge"/>
              <c:x val="0.47918591369917002"/>
              <c:y val="0.7814347847176179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121889768"/>
        <c:crosses val="autoZero"/>
        <c:crossBetween val="midCat"/>
      </c:valAx>
      <c:valAx>
        <c:axId val="2121889768"/>
        <c:scaling>
          <c:orientation val="minMax"/>
          <c:max val="14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Shore flies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1813128"/>
        <c:crosses val="autoZero"/>
        <c:crossBetween val="midCat"/>
      </c:valAx>
      <c:valAx>
        <c:axId val="341757919"/>
        <c:scaling>
          <c:orientation val="minMax"/>
          <c:max val="120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Number f Spiders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6209263"/>
        <c:crosses val="max"/>
        <c:crossBetween val="midCat"/>
      </c:valAx>
      <c:valAx>
        <c:axId val="386209263"/>
        <c:scaling>
          <c:orientation val="minMax"/>
        </c:scaling>
        <c:delete val="1"/>
        <c:axPos val="b"/>
        <c:numFmt formatCode="General" sourceLinked="1"/>
        <c:majorTickMark val="out"/>
        <c:minorTickMark val="none"/>
        <c:tickLblPos val="nextTo"/>
        <c:crossAx val="34175791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Sheet2!$A$28</c:f>
              <c:strCache>
                <c:ptCount val="1"/>
                <c:pt idx="0">
                  <c:v>Protein-rich flies</c:v>
                </c:pt>
              </c:strCache>
            </c:strRef>
          </c:tx>
          <c:spPr>
            <a:solidFill>
              <a:schemeClr val="accent1"/>
            </a:solidFill>
            <a:ln>
              <a:noFill/>
            </a:ln>
            <a:effectLst/>
          </c:spPr>
          <c:invertIfNegative val="0"/>
          <c:errBars>
            <c:errBarType val="both"/>
            <c:errValType val="cust"/>
            <c:noEndCap val="0"/>
            <c:plus>
              <c:numLit>
                <c:formatCode>General</c:formatCode>
                <c:ptCount val="1"/>
                <c:pt idx="0">
                  <c:v>0.05</c:v>
                </c:pt>
              </c:numLit>
            </c:plus>
            <c:minus>
              <c:numLit>
                <c:formatCode>General</c:formatCode>
                <c:ptCount val="1"/>
                <c:pt idx="0">
                  <c:v>0.05</c:v>
                </c:pt>
              </c:numLit>
            </c:minus>
            <c:spPr>
              <a:noFill/>
              <a:ln w="9525" cap="flat" cmpd="sng" algn="ctr">
                <a:solidFill>
                  <a:schemeClr val="tx1">
                    <a:lumMod val="65000"/>
                    <a:lumOff val="35000"/>
                  </a:schemeClr>
                </a:solidFill>
                <a:round/>
              </a:ln>
              <a:effectLst/>
            </c:spPr>
          </c:errBars>
          <c:cat>
            <c:strRef>
              <c:f>Sheet2!$B$27:$C$27</c:f>
              <c:strCache>
                <c:ptCount val="2"/>
                <c:pt idx="0">
                  <c:v>Feeding on lipid-rich flies</c:v>
                </c:pt>
                <c:pt idx="1">
                  <c:v>Feeding on protein-rich flies</c:v>
                </c:pt>
              </c:strCache>
            </c:strRef>
          </c:cat>
          <c:val>
            <c:numRef>
              <c:f>Sheet2!$B$28:$C$28</c:f>
              <c:numCache>
                <c:formatCode>General</c:formatCode>
                <c:ptCount val="2"/>
                <c:pt idx="0">
                  <c:v>0.52</c:v>
                </c:pt>
                <c:pt idx="1">
                  <c:v>0.3</c:v>
                </c:pt>
              </c:numCache>
            </c:numRef>
          </c:val>
          <c:extLst>
            <c:ext xmlns:c16="http://schemas.microsoft.com/office/drawing/2014/chart" uri="{C3380CC4-5D6E-409C-BE32-E72D297353CC}">
              <c16:uniqueId val="{00000000-6855-C44F-AE6A-3E4BBCF224C7}"/>
            </c:ext>
          </c:extLst>
        </c:ser>
        <c:ser>
          <c:idx val="1"/>
          <c:order val="1"/>
          <c:tx>
            <c:strRef>
              <c:f>Sheet2!$A$29</c:f>
              <c:strCache>
                <c:ptCount val="1"/>
                <c:pt idx="0">
                  <c:v>Lipid-rich flies</c:v>
                </c:pt>
              </c:strCache>
            </c:strRef>
          </c:tx>
          <c:spPr>
            <a:solidFill>
              <a:schemeClr val="accent2"/>
            </a:solidFill>
            <a:ln>
              <a:noFill/>
            </a:ln>
            <a:effectLst/>
          </c:spPr>
          <c:invertIfNegative val="0"/>
          <c:errBars>
            <c:errBarType val="both"/>
            <c:errValType val="cust"/>
            <c:noEndCap val="0"/>
            <c:plus>
              <c:numLit>
                <c:formatCode>General</c:formatCode>
                <c:ptCount val="1"/>
                <c:pt idx="0">
                  <c:v>0.05</c:v>
                </c:pt>
              </c:numLit>
            </c:plus>
            <c:minus>
              <c:numLit>
                <c:formatCode>General</c:formatCode>
                <c:ptCount val="1"/>
                <c:pt idx="0">
                  <c:v>0.05</c:v>
                </c:pt>
              </c:numLit>
            </c:minus>
            <c:spPr>
              <a:noFill/>
              <a:ln w="9525" cap="flat" cmpd="sng" algn="ctr">
                <a:solidFill>
                  <a:schemeClr val="tx1">
                    <a:lumMod val="65000"/>
                    <a:lumOff val="35000"/>
                  </a:schemeClr>
                </a:solidFill>
                <a:round/>
              </a:ln>
              <a:effectLst/>
            </c:spPr>
          </c:errBars>
          <c:cat>
            <c:strRef>
              <c:f>Sheet2!$B$27:$C$27</c:f>
              <c:strCache>
                <c:ptCount val="2"/>
                <c:pt idx="0">
                  <c:v>Feeding on lipid-rich flies</c:v>
                </c:pt>
                <c:pt idx="1">
                  <c:v>Feeding on protein-rich flies</c:v>
                </c:pt>
              </c:strCache>
            </c:strRef>
          </c:cat>
          <c:val>
            <c:numRef>
              <c:f>Sheet2!$B$29:$C$29</c:f>
              <c:numCache>
                <c:formatCode>General</c:formatCode>
                <c:ptCount val="2"/>
                <c:pt idx="0">
                  <c:v>1.25</c:v>
                </c:pt>
                <c:pt idx="1">
                  <c:v>0.85</c:v>
                </c:pt>
              </c:numCache>
            </c:numRef>
          </c:val>
          <c:extLst>
            <c:ext xmlns:c16="http://schemas.microsoft.com/office/drawing/2014/chart" uri="{C3380CC4-5D6E-409C-BE32-E72D297353CC}">
              <c16:uniqueId val="{00000001-6855-C44F-AE6A-3E4BBCF224C7}"/>
            </c:ext>
          </c:extLst>
        </c:ser>
        <c:dLbls>
          <c:showLegendKey val="0"/>
          <c:showVal val="0"/>
          <c:showCatName val="0"/>
          <c:showSerName val="0"/>
          <c:showPercent val="0"/>
          <c:showBubbleSize val="0"/>
        </c:dLbls>
        <c:gapWidth val="219"/>
        <c:overlap val="-27"/>
        <c:axId val="1788777487"/>
        <c:axId val="1748612959"/>
      </c:barChart>
      <c:catAx>
        <c:axId val="1788777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48612959"/>
        <c:crosses val="autoZero"/>
        <c:auto val="1"/>
        <c:lblAlgn val="ctr"/>
        <c:lblOffset val="100"/>
        <c:noMultiLvlLbl val="0"/>
      </c:catAx>
      <c:valAx>
        <c:axId val="1748612959"/>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Prey Consumption (mg)</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88777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395184510747"/>
          <c:y val="0.13151960803953114"/>
          <c:w val="0.79662262065960066"/>
          <c:h val="0.61981298689567932"/>
        </c:manualLayout>
      </c:layout>
      <c:barChart>
        <c:barDir val="col"/>
        <c:grouping val="clustered"/>
        <c:varyColors val="0"/>
        <c:ser>
          <c:idx val="0"/>
          <c:order val="0"/>
          <c:tx>
            <c:strRef>
              <c:f>Sheet2!$A$2</c:f>
              <c:strCache>
                <c:ptCount val="1"/>
                <c:pt idx="0">
                  <c:v>Protein-rich flies</c:v>
                </c:pt>
              </c:strCache>
            </c:strRef>
          </c:tx>
          <c:spPr>
            <a:solidFill>
              <a:schemeClr val="accent1"/>
            </a:solidFill>
            <a:ln>
              <a:noFill/>
            </a:ln>
            <a:effectLst/>
          </c:spPr>
          <c:invertIfNegative val="0"/>
          <c:errBars>
            <c:errBarType val="both"/>
            <c:errValType val="cust"/>
            <c:noEndCap val="0"/>
            <c:plus>
              <c:numRef>
                <c:f>Sheet2!$B$5:$B$6</c:f>
                <c:numCache>
                  <c:formatCode>General</c:formatCode>
                  <c:ptCount val="2"/>
                  <c:pt idx="0">
                    <c:v>0.05</c:v>
                  </c:pt>
                  <c:pt idx="1">
                    <c:v>0.05</c:v>
                  </c:pt>
                </c:numCache>
              </c:numRef>
            </c:plus>
            <c:minus>
              <c:numRef>
                <c:f>Sheet2!$C$5:$C$6</c:f>
                <c:numCache>
                  <c:formatCode>General</c:formatCode>
                  <c:ptCount val="2"/>
                  <c:pt idx="0">
                    <c:v>0.05</c:v>
                  </c:pt>
                  <c:pt idx="1">
                    <c:v>0.05</c:v>
                  </c:pt>
                </c:numCache>
              </c:numRef>
            </c:minus>
            <c:spPr>
              <a:noFill/>
              <a:ln w="9525" cap="flat" cmpd="sng" algn="ctr">
                <a:solidFill>
                  <a:schemeClr val="tx1">
                    <a:lumMod val="65000"/>
                    <a:lumOff val="35000"/>
                  </a:schemeClr>
                </a:solidFill>
                <a:round/>
              </a:ln>
              <a:effectLst/>
            </c:spPr>
          </c:errBars>
          <c:cat>
            <c:strRef>
              <c:f>Sheet2!$B$1:$C$1</c:f>
              <c:strCache>
                <c:ptCount val="2"/>
                <c:pt idx="0">
                  <c:v>Feeding on lipid-rich flies</c:v>
                </c:pt>
                <c:pt idx="1">
                  <c:v>Feeding on protein-rich flies</c:v>
                </c:pt>
              </c:strCache>
            </c:strRef>
          </c:cat>
          <c:val>
            <c:numRef>
              <c:f>Sheet2!$B$2:$C$2</c:f>
              <c:numCache>
                <c:formatCode>General</c:formatCode>
                <c:ptCount val="2"/>
                <c:pt idx="0">
                  <c:v>0.75</c:v>
                </c:pt>
                <c:pt idx="1">
                  <c:v>0.45</c:v>
                </c:pt>
              </c:numCache>
            </c:numRef>
          </c:val>
          <c:extLst>
            <c:ext xmlns:c16="http://schemas.microsoft.com/office/drawing/2014/chart" uri="{C3380CC4-5D6E-409C-BE32-E72D297353CC}">
              <c16:uniqueId val="{00000000-099E-DE44-A3DB-B15245DC96A7}"/>
            </c:ext>
          </c:extLst>
        </c:ser>
        <c:ser>
          <c:idx val="1"/>
          <c:order val="1"/>
          <c:tx>
            <c:strRef>
              <c:f>Sheet2!$A$3</c:f>
              <c:strCache>
                <c:ptCount val="1"/>
                <c:pt idx="0">
                  <c:v>Lipid-rich flies</c:v>
                </c:pt>
              </c:strCache>
            </c:strRef>
          </c:tx>
          <c:spPr>
            <a:solidFill>
              <a:schemeClr val="accent2"/>
            </a:solidFill>
            <a:ln>
              <a:noFill/>
            </a:ln>
            <a:effectLst/>
          </c:spPr>
          <c:invertIfNegative val="0"/>
          <c:errBars>
            <c:errBarType val="both"/>
            <c:errValType val="cust"/>
            <c:noEndCap val="0"/>
            <c:plus>
              <c:numLit>
                <c:formatCode>General</c:formatCode>
                <c:ptCount val="1"/>
                <c:pt idx="0">
                  <c:v>0.05</c:v>
                </c:pt>
              </c:numLit>
            </c:plus>
            <c:minus>
              <c:numLit>
                <c:formatCode>General</c:formatCode>
                <c:ptCount val="1"/>
                <c:pt idx="0">
                  <c:v>0.05</c:v>
                </c:pt>
              </c:numLit>
            </c:minus>
            <c:spPr>
              <a:noFill/>
              <a:ln w="9525" cap="flat" cmpd="sng" algn="ctr">
                <a:solidFill>
                  <a:schemeClr val="tx1">
                    <a:lumMod val="65000"/>
                    <a:lumOff val="35000"/>
                  </a:schemeClr>
                </a:solidFill>
                <a:round/>
              </a:ln>
              <a:effectLst/>
            </c:spPr>
          </c:errBars>
          <c:cat>
            <c:strRef>
              <c:f>Sheet2!$B$1:$C$1</c:f>
              <c:strCache>
                <c:ptCount val="2"/>
                <c:pt idx="0">
                  <c:v>Feeding on lipid-rich flies</c:v>
                </c:pt>
                <c:pt idx="1">
                  <c:v>Feeding on protein-rich flies</c:v>
                </c:pt>
              </c:strCache>
            </c:strRef>
          </c:cat>
          <c:val>
            <c:numRef>
              <c:f>Sheet2!$B$3:$C$3</c:f>
              <c:numCache>
                <c:formatCode>General</c:formatCode>
                <c:ptCount val="2"/>
                <c:pt idx="0">
                  <c:v>0.78</c:v>
                </c:pt>
                <c:pt idx="1">
                  <c:v>0.48</c:v>
                </c:pt>
              </c:numCache>
            </c:numRef>
          </c:val>
          <c:extLst>
            <c:ext xmlns:c16="http://schemas.microsoft.com/office/drawing/2014/chart" uri="{C3380CC4-5D6E-409C-BE32-E72D297353CC}">
              <c16:uniqueId val="{00000001-099E-DE44-A3DB-B15245DC96A7}"/>
            </c:ext>
          </c:extLst>
        </c:ser>
        <c:dLbls>
          <c:showLegendKey val="0"/>
          <c:showVal val="0"/>
          <c:showCatName val="0"/>
          <c:showSerName val="0"/>
          <c:showPercent val="0"/>
          <c:showBubbleSize val="0"/>
        </c:dLbls>
        <c:gapWidth val="219"/>
        <c:overlap val="-27"/>
        <c:axId val="1685482815"/>
        <c:axId val="1685296255"/>
      </c:barChart>
      <c:catAx>
        <c:axId val="1685482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85296255"/>
        <c:crosses val="autoZero"/>
        <c:auto val="1"/>
        <c:lblAlgn val="ctr"/>
        <c:lblOffset val="100"/>
        <c:noMultiLvlLbl val="0"/>
      </c:catAx>
      <c:valAx>
        <c:axId val="1685296255"/>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Prey Consumption (mg)</a:t>
                </a:r>
              </a:p>
            </c:rich>
          </c:tx>
          <c:layout>
            <c:manualLayout>
              <c:xMode val="edge"/>
              <c:yMode val="edge"/>
              <c:x val="5.4131453206953985E-3"/>
              <c:y val="8.5861909838456901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85482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43571918375068"/>
          <c:y val="0.16578518065495312"/>
          <c:w val="0.76329833770778655"/>
          <c:h val="0.57381933943605479"/>
        </c:manualLayout>
      </c:layout>
      <c:barChart>
        <c:barDir val="col"/>
        <c:grouping val="clustered"/>
        <c:varyColors val="0"/>
        <c:ser>
          <c:idx val="0"/>
          <c:order val="0"/>
          <c:tx>
            <c:strRef>
              <c:f>Sheet2!$A$2</c:f>
              <c:strCache>
                <c:ptCount val="1"/>
                <c:pt idx="0">
                  <c:v>Protein-rich flies</c:v>
                </c:pt>
              </c:strCache>
            </c:strRef>
          </c:tx>
          <c:spPr>
            <a:solidFill>
              <a:schemeClr val="accent1"/>
            </a:solidFill>
            <a:ln>
              <a:noFill/>
            </a:ln>
            <a:effectLst/>
          </c:spPr>
          <c:invertIfNegative val="0"/>
          <c:errBars>
            <c:errBarType val="both"/>
            <c:errValType val="cust"/>
            <c:noEndCap val="0"/>
            <c:plus>
              <c:numRef>
                <c:f>Sheet2!$B$5:$B$6</c:f>
                <c:numCache>
                  <c:formatCode>General</c:formatCode>
                  <c:ptCount val="2"/>
                  <c:pt idx="0">
                    <c:v>0.05</c:v>
                  </c:pt>
                  <c:pt idx="1">
                    <c:v>0.05</c:v>
                  </c:pt>
                </c:numCache>
              </c:numRef>
            </c:plus>
            <c:minus>
              <c:numRef>
                <c:f>Sheet2!$C$5:$C$6</c:f>
                <c:numCache>
                  <c:formatCode>General</c:formatCode>
                  <c:ptCount val="2"/>
                  <c:pt idx="0">
                    <c:v>0.05</c:v>
                  </c:pt>
                  <c:pt idx="1">
                    <c:v>0.05</c:v>
                  </c:pt>
                </c:numCache>
              </c:numRef>
            </c:minus>
            <c:spPr>
              <a:noFill/>
              <a:ln w="9525" cap="flat" cmpd="sng" algn="ctr">
                <a:solidFill>
                  <a:schemeClr val="tx1">
                    <a:lumMod val="65000"/>
                    <a:lumOff val="35000"/>
                  </a:schemeClr>
                </a:solidFill>
                <a:round/>
              </a:ln>
              <a:effectLst/>
            </c:spPr>
          </c:errBars>
          <c:cat>
            <c:strRef>
              <c:f>Sheet2!$B$1:$C$1</c:f>
              <c:strCache>
                <c:ptCount val="2"/>
                <c:pt idx="0">
                  <c:v>Feeding on lipid-rich flies</c:v>
                </c:pt>
                <c:pt idx="1">
                  <c:v>Feeding on protein-rich flies</c:v>
                </c:pt>
              </c:strCache>
            </c:strRef>
          </c:cat>
          <c:val>
            <c:numRef>
              <c:f>Sheet2!$B$2:$C$2</c:f>
              <c:numCache>
                <c:formatCode>General</c:formatCode>
                <c:ptCount val="2"/>
                <c:pt idx="0">
                  <c:v>0.75</c:v>
                </c:pt>
                <c:pt idx="1">
                  <c:v>0.6</c:v>
                </c:pt>
              </c:numCache>
            </c:numRef>
          </c:val>
          <c:extLst>
            <c:ext xmlns:c16="http://schemas.microsoft.com/office/drawing/2014/chart" uri="{C3380CC4-5D6E-409C-BE32-E72D297353CC}">
              <c16:uniqueId val="{00000000-942D-4C4C-BDC4-18D9EEAECAC5}"/>
            </c:ext>
          </c:extLst>
        </c:ser>
        <c:ser>
          <c:idx val="1"/>
          <c:order val="1"/>
          <c:tx>
            <c:strRef>
              <c:f>Sheet2!$A$3</c:f>
              <c:strCache>
                <c:ptCount val="1"/>
                <c:pt idx="0">
                  <c:v>Lipid-rich flies</c:v>
                </c:pt>
              </c:strCache>
            </c:strRef>
          </c:tx>
          <c:spPr>
            <a:solidFill>
              <a:schemeClr val="accent2"/>
            </a:solidFill>
            <a:ln>
              <a:noFill/>
            </a:ln>
            <a:effectLst/>
          </c:spPr>
          <c:invertIfNegative val="0"/>
          <c:errBars>
            <c:errBarType val="both"/>
            <c:errValType val="cust"/>
            <c:noEndCap val="0"/>
            <c:plus>
              <c:numLit>
                <c:formatCode>General</c:formatCode>
                <c:ptCount val="1"/>
                <c:pt idx="0">
                  <c:v>0.05</c:v>
                </c:pt>
              </c:numLit>
            </c:plus>
            <c:minus>
              <c:numLit>
                <c:formatCode>General</c:formatCode>
                <c:ptCount val="1"/>
                <c:pt idx="0">
                  <c:v>0.05</c:v>
                </c:pt>
              </c:numLit>
            </c:minus>
            <c:spPr>
              <a:noFill/>
              <a:ln w="9525" cap="flat" cmpd="sng" algn="ctr">
                <a:solidFill>
                  <a:schemeClr val="tx1">
                    <a:lumMod val="65000"/>
                    <a:lumOff val="35000"/>
                  </a:schemeClr>
                </a:solidFill>
                <a:round/>
              </a:ln>
              <a:effectLst/>
            </c:spPr>
          </c:errBars>
          <c:cat>
            <c:strRef>
              <c:f>Sheet2!$B$1:$C$1</c:f>
              <c:strCache>
                <c:ptCount val="2"/>
                <c:pt idx="0">
                  <c:v>Feeding on lipid-rich flies</c:v>
                </c:pt>
                <c:pt idx="1">
                  <c:v>Feeding on protein-rich flies</c:v>
                </c:pt>
              </c:strCache>
            </c:strRef>
          </c:cat>
          <c:val>
            <c:numRef>
              <c:f>Sheet2!$B$3:$C$3</c:f>
              <c:numCache>
                <c:formatCode>General</c:formatCode>
                <c:ptCount val="2"/>
                <c:pt idx="0">
                  <c:v>0.78</c:v>
                </c:pt>
                <c:pt idx="1">
                  <c:v>0.62</c:v>
                </c:pt>
              </c:numCache>
            </c:numRef>
          </c:val>
          <c:extLst>
            <c:ext xmlns:c16="http://schemas.microsoft.com/office/drawing/2014/chart" uri="{C3380CC4-5D6E-409C-BE32-E72D297353CC}">
              <c16:uniqueId val="{00000001-942D-4C4C-BDC4-18D9EEAECAC5}"/>
            </c:ext>
          </c:extLst>
        </c:ser>
        <c:dLbls>
          <c:showLegendKey val="0"/>
          <c:showVal val="0"/>
          <c:showCatName val="0"/>
          <c:showSerName val="0"/>
          <c:showPercent val="0"/>
          <c:showBubbleSize val="0"/>
        </c:dLbls>
        <c:gapWidth val="219"/>
        <c:overlap val="-27"/>
        <c:axId val="1685482815"/>
        <c:axId val="1685296255"/>
      </c:barChart>
      <c:catAx>
        <c:axId val="1685482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85296255"/>
        <c:crosses val="autoZero"/>
        <c:auto val="1"/>
        <c:lblAlgn val="ctr"/>
        <c:lblOffset val="100"/>
        <c:noMultiLvlLbl val="0"/>
      </c:catAx>
      <c:valAx>
        <c:axId val="1685296255"/>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Prey Consumption (mg)</a:t>
                </a:r>
              </a:p>
            </c:rich>
          </c:tx>
          <c:layout>
            <c:manualLayout>
              <c:xMode val="edge"/>
              <c:yMode val="edge"/>
              <c:x val="6.1847674446099642E-3"/>
              <c:y val="0.1127445273289886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854828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Sheet2!$A$28</c:f>
              <c:strCache>
                <c:ptCount val="1"/>
                <c:pt idx="0">
                  <c:v>Protein-rich flies</c:v>
                </c:pt>
              </c:strCache>
            </c:strRef>
          </c:tx>
          <c:spPr>
            <a:solidFill>
              <a:schemeClr val="accent1"/>
            </a:solidFill>
            <a:ln>
              <a:noFill/>
            </a:ln>
            <a:effectLst/>
          </c:spPr>
          <c:invertIfNegative val="0"/>
          <c:errBars>
            <c:errBarType val="both"/>
            <c:errValType val="cust"/>
            <c:noEndCap val="0"/>
            <c:plus>
              <c:numLit>
                <c:formatCode>General</c:formatCode>
                <c:ptCount val="1"/>
                <c:pt idx="0">
                  <c:v>0.05</c:v>
                </c:pt>
              </c:numLit>
            </c:plus>
            <c:minus>
              <c:numLit>
                <c:formatCode>General</c:formatCode>
                <c:ptCount val="1"/>
                <c:pt idx="0">
                  <c:v>0.05</c:v>
                </c:pt>
              </c:numLit>
            </c:minus>
            <c:spPr>
              <a:noFill/>
              <a:ln w="9525" cap="flat" cmpd="sng" algn="ctr">
                <a:solidFill>
                  <a:schemeClr val="tx1">
                    <a:lumMod val="65000"/>
                    <a:lumOff val="35000"/>
                  </a:schemeClr>
                </a:solidFill>
                <a:round/>
              </a:ln>
              <a:effectLst/>
            </c:spPr>
          </c:errBars>
          <c:cat>
            <c:strRef>
              <c:f>Sheet2!$B$27:$C$27</c:f>
              <c:strCache>
                <c:ptCount val="2"/>
                <c:pt idx="0">
                  <c:v>Feeding on lipid-rich flies</c:v>
                </c:pt>
                <c:pt idx="1">
                  <c:v>Feeding on protein-rich flies</c:v>
                </c:pt>
              </c:strCache>
            </c:strRef>
          </c:cat>
          <c:val>
            <c:numRef>
              <c:f>Sheet2!$B$28:$C$28</c:f>
              <c:numCache>
                <c:formatCode>General</c:formatCode>
                <c:ptCount val="2"/>
                <c:pt idx="0">
                  <c:v>0.52</c:v>
                </c:pt>
                <c:pt idx="1">
                  <c:v>0.3</c:v>
                </c:pt>
              </c:numCache>
            </c:numRef>
          </c:val>
          <c:extLst>
            <c:ext xmlns:c16="http://schemas.microsoft.com/office/drawing/2014/chart" uri="{C3380CC4-5D6E-409C-BE32-E72D297353CC}">
              <c16:uniqueId val="{00000000-4DA4-E943-93A6-2703F59BF50E}"/>
            </c:ext>
          </c:extLst>
        </c:ser>
        <c:ser>
          <c:idx val="1"/>
          <c:order val="1"/>
          <c:tx>
            <c:strRef>
              <c:f>Sheet2!$A$29</c:f>
              <c:strCache>
                <c:ptCount val="1"/>
                <c:pt idx="0">
                  <c:v>Lipid-rich flies</c:v>
                </c:pt>
              </c:strCache>
            </c:strRef>
          </c:tx>
          <c:spPr>
            <a:solidFill>
              <a:schemeClr val="accent2"/>
            </a:solidFill>
            <a:ln>
              <a:noFill/>
            </a:ln>
            <a:effectLst/>
          </c:spPr>
          <c:invertIfNegative val="0"/>
          <c:errBars>
            <c:errBarType val="both"/>
            <c:errValType val="cust"/>
            <c:noEndCap val="0"/>
            <c:plus>
              <c:numLit>
                <c:formatCode>General</c:formatCode>
                <c:ptCount val="1"/>
                <c:pt idx="0">
                  <c:v>0.05</c:v>
                </c:pt>
              </c:numLit>
            </c:plus>
            <c:minus>
              <c:numLit>
                <c:formatCode>General</c:formatCode>
                <c:ptCount val="1"/>
                <c:pt idx="0">
                  <c:v>0.05</c:v>
                </c:pt>
              </c:numLit>
            </c:minus>
            <c:spPr>
              <a:noFill/>
              <a:ln w="9525" cap="flat" cmpd="sng" algn="ctr">
                <a:solidFill>
                  <a:schemeClr val="tx1">
                    <a:lumMod val="65000"/>
                    <a:lumOff val="35000"/>
                  </a:schemeClr>
                </a:solidFill>
                <a:round/>
              </a:ln>
              <a:effectLst/>
            </c:spPr>
          </c:errBars>
          <c:cat>
            <c:strRef>
              <c:f>Sheet2!$B$27:$C$27</c:f>
              <c:strCache>
                <c:ptCount val="2"/>
                <c:pt idx="0">
                  <c:v>Feeding on lipid-rich flies</c:v>
                </c:pt>
                <c:pt idx="1">
                  <c:v>Feeding on protein-rich flies</c:v>
                </c:pt>
              </c:strCache>
            </c:strRef>
          </c:cat>
          <c:val>
            <c:numRef>
              <c:f>Sheet2!$B$29:$C$29</c:f>
              <c:numCache>
                <c:formatCode>General</c:formatCode>
                <c:ptCount val="2"/>
                <c:pt idx="0">
                  <c:v>1.25</c:v>
                </c:pt>
                <c:pt idx="1">
                  <c:v>0.85</c:v>
                </c:pt>
              </c:numCache>
            </c:numRef>
          </c:val>
          <c:extLst>
            <c:ext xmlns:c16="http://schemas.microsoft.com/office/drawing/2014/chart" uri="{C3380CC4-5D6E-409C-BE32-E72D297353CC}">
              <c16:uniqueId val="{00000001-4DA4-E943-93A6-2703F59BF50E}"/>
            </c:ext>
          </c:extLst>
        </c:ser>
        <c:dLbls>
          <c:showLegendKey val="0"/>
          <c:showVal val="0"/>
          <c:showCatName val="0"/>
          <c:showSerName val="0"/>
          <c:showPercent val="0"/>
          <c:showBubbleSize val="0"/>
        </c:dLbls>
        <c:gapWidth val="219"/>
        <c:overlap val="-27"/>
        <c:axId val="1788777487"/>
        <c:axId val="1748612959"/>
      </c:barChart>
      <c:catAx>
        <c:axId val="1788777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48612959"/>
        <c:crosses val="autoZero"/>
        <c:auto val="1"/>
        <c:lblAlgn val="ctr"/>
        <c:lblOffset val="100"/>
        <c:noMultiLvlLbl val="0"/>
      </c:catAx>
      <c:valAx>
        <c:axId val="1748612959"/>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Prey Consumption (mg)</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2">
                <a:lumMod val="90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788777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Sheet2!$B$57</c:f>
              <c:strCache>
                <c:ptCount val="1"/>
                <c:pt idx="0">
                  <c:v>Protein-rich flies</c:v>
                </c:pt>
              </c:strCache>
            </c:strRef>
          </c:tx>
          <c:spPr>
            <a:solidFill>
              <a:schemeClr val="accent1"/>
            </a:solidFill>
            <a:ln>
              <a:noFill/>
            </a:ln>
            <a:effectLst/>
          </c:spPr>
          <c:invertIfNegative val="0"/>
          <c:errBars>
            <c:errBarType val="both"/>
            <c:errValType val="cust"/>
            <c:noEndCap val="0"/>
            <c:plus>
              <c:numRef>
                <c:f>Sheet2!$C$60:$D$60</c:f>
                <c:numCache>
                  <c:formatCode>General</c:formatCode>
                  <c:ptCount val="2"/>
                  <c:pt idx="0">
                    <c:v>0.05</c:v>
                  </c:pt>
                  <c:pt idx="1">
                    <c:v>0.05</c:v>
                  </c:pt>
                </c:numCache>
              </c:numRef>
            </c:plus>
            <c:minus>
              <c:numRef>
                <c:f>Sheet2!$C$60:$D$60</c:f>
                <c:numCache>
                  <c:formatCode>General</c:formatCode>
                  <c:ptCount val="2"/>
                  <c:pt idx="0">
                    <c:v>0.05</c:v>
                  </c:pt>
                  <c:pt idx="1">
                    <c:v>0.05</c:v>
                  </c:pt>
                </c:numCache>
              </c:numRef>
            </c:minus>
            <c:spPr>
              <a:noFill/>
              <a:ln w="9525" cap="flat" cmpd="sng" algn="ctr">
                <a:solidFill>
                  <a:schemeClr val="tx1">
                    <a:lumMod val="65000"/>
                    <a:lumOff val="35000"/>
                  </a:schemeClr>
                </a:solidFill>
                <a:round/>
              </a:ln>
              <a:effectLst/>
            </c:spPr>
          </c:errBars>
          <c:cat>
            <c:strRef>
              <c:f>Sheet2!$C$56:$D$56</c:f>
              <c:strCache>
                <c:ptCount val="2"/>
                <c:pt idx="0">
                  <c:v>Feeding on lipid-rich flies</c:v>
                </c:pt>
                <c:pt idx="1">
                  <c:v>Feeding on protein-rich flies</c:v>
                </c:pt>
              </c:strCache>
            </c:strRef>
          </c:cat>
          <c:val>
            <c:numRef>
              <c:f>Sheet2!$C$57:$D$57</c:f>
              <c:numCache>
                <c:formatCode>General</c:formatCode>
                <c:ptCount val="2"/>
                <c:pt idx="0">
                  <c:v>1.25</c:v>
                </c:pt>
                <c:pt idx="1">
                  <c:v>0.5</c:v>
                </c:pt>
              </c:numCache>
            </c:numRef>
          </c:val>
          <c:extLst>
            <c:ext xmlns:c16="http://schemas.microsoft.com/office/drawing/2014/chart" uri="{C3380CC4-5D6E-409C-BE32-E72D297353CC}">
              <c16:uniqueId val="{00000000-1266-BB44-A37E-75FD0593FA24}"/>
            </c:ext>
          </c:extLst>
        </c:ser>
        <c:ser>
          <c:idx val="1"/>
          <c:order val="1"/>
          <c:tx>
            <c:strRef>
              <c:f>Sheet2!$B$58</c:f>
              <c:strCache>
                <c:ptCount val="1"/>
                <c:pt idx="0">
                  <c:v>Lipid-rich flies</c:v>
                </c:pt>
              </c:strCache>
            </c:strRef>
          </c:tx>
          <c:spPr>
            <a:solidFill>
              <a:schemeClr val="accent2"/>
            </a:solidFill>
            <a:ln>
              <a:noFill/>
            </a:ln>
            <a:effectLst/>
          </c:spPr>
          <c:invertIfNegative val="0"/>
          <c:errBars>
            <c:errBarType val="both"/>
            <c:errValType val="cust"/>
            <c:noEndCap val="0"/>
            <c:plus>
              <c:numRef>
                <c:f>Sheet2!$C$61:$D$61</c:f>
                <c:numCache>
                  <c:formatCode>General</c:formatCode>
                  <c:ptCount val="2"/>
                  <c:pt idx="0">
                    <c:v>0.05</c:v>
                  </c:pt>
                  <c:pt idx="1">
                    <c:v>0.05</c:v>
                  </c:pt>
                </c:numCache>
              </c:numRef>
            </c:plus>
            <c:minus>
              <c:numRef>
                <c:f>Sheet2!$C$61:$D$61</c:f>
                <c:numCache>
                  <c:formatCode>General</c:formatCode>
                  <c:ptCount val="2"/>
                  <c:pt idx="0">
                    <c:v>0.05</c:v>
                  </c:pt>
                  <c:pt idx="1">
                    <c:v>0.05</c:v>
                  </c:pt>
                </c:numCache>
              </c:numRef>
            </c:minus>
            <c:spPr>
              <a:noFill/>
              <a:ln w="9525" cap="flat" cmpd="sng" algn="ctr">
                <a:solidFill>
                  <a:schemeClr val="tx1">
                    <a:lumMod val="65000"/>
                    <a:lumOff val="35000"/>
                  </a:schemeClr>
                </a:solidFill>
                <a:round/>
              </a:ln>
              <a:effectLst/>
            </c:spPr>
          </c:errBars>
          <c:cat>
            <c:strRef>
              <c:f>Sheet2!$C$56:$D$56</c:f>
              <c:strCache>
                <c:ptCount val="2"/>
                <c:pt idx="0">
                  <c:v>Feeding on lipid-rich flies</c:v>
                </c:pt>
                <c:pt idx="1">
                  <c:v>Feeding on protein-rich flies</c:v>
                </c:pt>
              </c:strCache>
            </c:strRef>
          </c:cat>
          <c:val>
            <c:numRef>
              <c:f>Sheet2!$C$58:$D$58</c:f>
              <c:numCache>
                <c:formatCode>General</c:formatCode>
                <c:ptCount val="2"/>
                <c:pt idx="0">
                  <c:v>0.6</c:v>
                </c:pt>
                <c:pt idx="1">
                  <c:v>1.1000000000000001</c:v>
                </c:pt>
              </c:numCache>
            </c:numRef>
          </c:val>
          <c:extLst>
            <c:ext xmlns:c16="http://schemas.microsoft.com/office/drawing/2014/chart" uri="{C3380CC4-5D6E-409C-BE32-E72D297353CC}">
              <c16:uniqueId val="{00000001-1266-BB44-A37E-75FD0593FA24}"/>
            </c:ext>
          </c:extLst>
        </c:ser>
        <c:dLbls>
          <c:showLegendKey val="0"/>
          <c:showVal val="0"/>
          <c:showCatName val="0"/>
          <c:showSerName val="0"/>
          <c:showPercent val="0"/>
          <c:showBubbleSize val="0"/>
        </c:dLbls>
        <c:gapWidth val="219"/>
        <c:overlap val="-27"/>
        <c:axId val="1205471072"/>
        <c:axId val="1205475824"/>
      </c:barChart>
      <c:catAx>
        <c:axId val="1205471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05475824"/>
        <c:crosses val="autoZero"/>
        <c:auto val="1"/>
        <c:lblAlgn val="ctr"/>
        <c:lblOffset val="100"/>
        <c:noMultiLvlLbl val="0"/>
      </c:catAx>
      <c:valAx>
        <c:axId val="1205475824"/>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Prey Consumption (mg)</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05471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321599049573"/>
          <c:y val="0.10963910461397899"/>
          <c:w val="0.62782651461717298"/>
          <c:h val="0.66240975816807701"/>
        </c:manualLayout>
      </c:layout>
      <c:scatterChart>
        <c:scatterStyle val="smoothMarker"/>
        <c:varyColors val="0"/>
        <c:ser>
          <c:idx val="0"/>
          <c:order val="0"/>
          <c:tx>
            <c:strRef>
              <c:f>Sheet1!$B$33</c:f>
              <c:strCache>
                <c:ptCount val="1"/>
                <c:pt idx="0">
                  <c:v>Shorefly N</c:v>
                </c:pt>
              </c:strCache>
            </c:strRef>
          </c:tx>
          <c:spPr>
            <a:ln w="19050" cap="rnd">
              <a:solidFill>
                <a:schemeClr val="accent1"/>
              </a:solidFill>
              <a:round/>
            </a:ln>
            <a:effectLst/>
          </c:spPr>
          <c:marker>
            <c:symbol val="none"/>
          </c:marker>
          <c:xVal>
            <c:numRef>
              <c:f>Sheet1!$A$34:$A$59</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xVal>
          <c:yVal>
            <c:numRef>
              <c:f>Sheet1!$B$34:$B$59</c:f>
              <c:numCache>
                <c:formatCode>General</c:formatCode>
                <c:ptCount val="26"/>
                <c:pt idx="0" formatCode="#,##0">
                  <c:v>8000</c:v>
                </c:pt>
                <c:pt idx="1">
                  <c:v>7500</c:v>
                </c:pt>
                <c:pt idx="2">
                  <c:v>4000</c:v>
                </c:pt>
                <c:pt idx="3">
                  <c:v>2000</c:v>
                </c:pt>
                <c:pt idx="4">
                  <c:v>1500</c:v>
                </c:pt>
                <c:pt idx="5">
                  <c:v>8000</c:v>
                </c:pt>
                <c:pt idx="6">
                  <c:v>7500</c:v>
                </c:pt>
                <c:pt idx="7">
                  <c:v>8000</c:v>
                </c:pt>
                <c:pt idx="8">
                  <c:v>5000</c:v>
                </c:pt>
                <c:pt idx="9">
                  <c:v>1000</c:v>
                </c:pt>
                <c:pt idx="10">
                  <c:v>2500</c:v>
                </c:pt>
                <c:pt idx="11">
                  <c:v>5000</c:v>
                </c:pt>
                <c:pt idx="12">
                  <c:v>4000</c:v>
                </c:pt>
                <c:pt idx="13" formatCode="#,##0">
                  <c:v>9000</c:v>
                </c:pt>
                <c:pt idx="14">
                  <c:v>7500</c:v>
                </c:pt>
                <c:pt idx="15">
                  <c:v>4000</c:v>
                </c:pt>
                <c:pt idx="16">
                  <c:v>800</c:v>
                </c:pt>
                <c:pt idx="17">
                  <c:v>1000</c:v>
                </c:pt>
                <c:pt idx="18">
                  <c:v>5000</c:v>
                </c:pt>
                <c:pt idx="19">
                  <c:v>8000</c:v>
                </c:pt>
                <c:pt idx="20">
                  <c:v>6000</c:v>
                </c:pt>
                <c:pt idx="21">
                  <c:v>5000</c:v>
                </c:pt>
                <c:pt idx="22">
                  <c:v>2000</c:v>
                </c:pt>
                <c:pt idx="23">
                  <c:v>2500</c:v>
                </c:pt>
                <c:pt idx="24">
                  <c:v>5000</c:v>
                </c:pt>
                <c:pt idx="25">
                  <c:v>7500</c:v>
                </c:pt>
              </c:numCache>
            </c:numRef>
          </c:yVal>
          <c:smooth val="1"/>
          <c:extLst>
            <c:ext xmlns:c16="http://schemas.microsoft.com/office/drawing/2014/chart" uri="{C3380CC4-5D6E-409C-BE32-E72D297353CC}">
              <c16:uniqueId val="{00000000-9701-564B-8285-FA93C1F68AA8}"/>
            </c:ext>
          </c:extLst>
        </c:ser>
        <c:dLbls>
          <c:showLegendKey val="0"/>
          <c:showVal val="0"/>
          <c:showCatName val="0"/>
          <c:showSerName val="0"/>
          <c:showPercent val="0"/>
          <c:showBubbleSize val="0"/>
        </c:dLbls>
        <c:axId val="2099958792"/>
        <c:axId val="2102051192"/>
      </c:scatterChart>
      <c:scatterChart>
        <c:scatterStyle val="smoothMarker"/>
        <c:varyColors val="0"/>
        <c:ser>
          <c:idx val="1"/>
          <c:order val="1"/>
          <c:tx>
            <c:strRef>
              <c:f>Sheet1!$C$33</c:f>
              <c:strCache>
                <c:ptCount val="1"/>
                <c:pt idx="0">
                  <c:v>Spider N</c:v>
                </c:pt>
              </c:strCache>
            </c:strRef>
          </c:tx>
          <c:spPr>
            <a:ln w="19050" cap="rnd">
              <a:solidFill>
                <a:schemeClr val="accent2"/>
              </a:solidFill>
              <a:round/>
            </a:ln>
            <a:effectLst/>
          </c:spPr>
          <c:marker>
            <c:symbol val="none"/>
          </c:marker>
          <c:xVal>
            <c:numRef>
              <c:f>Sheet1!$A$34:$A$59</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xVal>
          <c:yVal>
            <c:numRef>
              <c:f>Sheet1!$C$34:$C$59</c:f>
              <c:numCache>
                <c:formatCode>General</c:formatCode>
                <c:ptCount val="26"/>
                <c:pt idx="0">
                  <c:v>800</c:v>
                </c:pt>
                <c:pt idx="1">
                  <c:v>900</c:v>
                </c:pt>
                <c:pt idx="2">
                  <c:v>750</c:v>
                </c:pt>
                <c:pt idx="3">
                  <c:v>250</c:v>
                </c:pt>
                <c:pt idx="4">
                  <c:v>75</c:v>
                </c:pt>
                <c:pt idx="5">
                  <c:v>100</c:v>
                </c:pt>
                <c:pt idx="6">
                  <c:v>500</c:v>
                </c:pt>
                <c:pt idx="7">
                  <c:v>800</c:v>
                </c:pt>
                <c:pt idx="8">
                  <c:v>400</c:v>
                </c:pt>
                <c:pt idx="9">
                  <c:v>300</c:v>
                </c:pt>
                <c:pt idx="10">
                  <c:v>50</c:v>
                </c:pt>
                <c:pt idx="11">
                  <c:v>250</c:v>
                </c:pt>
                <c:pt idx="12">
                  <c:v>500</c:v>
                </c:pt>
                <c:pt idx="13">
                  <c:v>1000</c:v>
                </c:pt>
                <c:pt idx="14">
                  <c:v>800</c:v>
                </c:pt>
                <c:pt idx="15">
                  <c:v>700</c:v>
                </c:pt>
                <c:pt idx="16">
                  <c:v>100</c:v>
                </c:pt>
                <c:pt idx="17">
                  <c:v>75</c:v>
                </c:pt>
                <c:pt idx="18">
                  <c:v>275</c:v>
                </c:pt>
                <c:pt idx="19">
                  <c:v>400</c:v>
                </c:pt>
                <c:pt idx="20">
                  <c:v>800</c:v>
                </c:pt>
                <c:pt idx="21">
                  <c:v>750</c:v>
                </c:pt>
                <c:pt idx="22">
                  <c:v>200</c:v>
                </c:pt>
                <c:pt idx="23">
                  <c:v>150</c:v>
                </c:pt>
                <c:pt idx="24">
                  <c:v>200</c:v>
                </c:pt>
                <c:pt idx="25">
                  <c:v>250</c:v>
                </c:pt>
              </c:numCache>
            </c:numRef>
          </c:yVal>
          <c:smooth val="1"/>
          <c:extLst>
            <c:ext xmlns:c16="http://schemas.microsoft.com/office/drawing/2014/chart" uri="{C3380CC4-5D6E-409C-BE32-E72D297353CC}">
              <c16:uniqueId val="{00000001-9701-564B-8285-FA93C1F68AA8}"/>
            </c:ext>
          </c:extLst>
        </c:ser>
        <c:dLbls>
          <c:showLegendKey val="0"/>
          <c:showVal val="0"/>
          <c:showCatName val="0"/>
          <c:showSerName val="0"/>
          <c:showPercent val="0"/>
          <c:showBubbleSize val="0"/>
        </c:dLbls>
        <c:axId val="2099892552"/>
        <c:axId val="2099352424"/>
      </c:scatterChart>
      <c:valAx>
        <c:axId val="2099958792"/>
        <c:scaling>
          <c:orientation val="minMax"/>
          <c:max val="25"/>
        </c:scaling>
        <c:delete val="1"/>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a:t>Time</a:t>
                </a:r>
              </a:p>
            </c:rich>
          </c:tx>
          <c:overlay val="0"/>
          <c:spPr>
            <a:noFill/>
            <a:ln>
              <a:noFill/>
            </a:ln>
            <a:effectLst/>
          </c:spPr>
        </c:title>
        <c:numFmt formatCode="General" sourceLinked="1"/>
        <c:majorTickMark val="none"/>
        <c:minorTickMark val="none"/>
        <c:tickLblPos val="nextTo"/>
        <c:crossAx val="2102051192"/>
        <c:crosses val="autoZero"/>
        <c:crossBetween val="midCat"/>
      </c:valAx>
      <c:valAx>
        <c:axId val="2102051192"/>
        <c:scaling>
          <c:orientation val="minMax"/>
          <c:max val="1400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Number of flies</a:t>
                </a:r>
              </a:p>
            </c:rich>
          </c:tx>
          <c:overlay val="0"/>
          <c:spPr>
            <a:noFill/>
            <a:ln>
              <a:noFill/>
            </a:ln>
            <a:effectLst/>
          </c:sp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2099958792"/>
        <c:crosses val="autoZero"/>
        <c:crossBetween val="midCat"/>
      </c:valAx>
      <c:valAx>
        <c:axId val="2099352424"/>
        <c:scaling>
          <c:orientation val="minMax"/>
          <c:max val="1200"/>
        </c:scaling>
        <c:delete val="0"/>
        <c:axPos val="r"/>
        <c:title>
          <c:tx>
            <c:rich>
              <a:bodyPr rot="-5400000" vert="horz"/>
              <a:lstStyle/>
              <a:p>
                <a:pPr>
                  <a:defRPr/>
                </a:pPr>
                <a:r>
                  <a:rPr lang="en-US"/>
                  <a:t>Number of spiders</a:t>
                </a:r>
              </a:p>
            </c:rich>
          </c:tx>
          <c:overlay val="0"/>
          <c:spPr>
            <a:noFill/>
            <a:ln>
              <a:noFill/>
            </a:ln>
            <a:effectLst/>
          </c:sp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2099892552"/>
        <c:crosses val="max"/>
        <c:crossBetween val="midCat"/>
      </c:valAx>
      <c:valAx>
        <c:axId val="2099892552"/>
        <c:scaling>
          <c:orientation val="minMax"/>
        </c:scaling>
        <c:delete val="1"/>
        <c:axPos val="b"/>
        <c:numFmt formatCode="General" sourceLinked="1"/>
        <c:majorTickMark val="out"/>
        <c:minorTickMark val="none"/>
        <c:tickLblPos val="nextTo"/>
        <c:crossAx val="2099352424"/>
        <c:crosses val="autoZero"/>
        <c:crossBetween val="midCat"/>
      </c:valAx>
      <c:spPr>
        <a:noFill/>
        <a:ln>
          <a:noFill/>
        </a:ln>
        <a:effectLst/>
      </c:spPr>
    </c:plotArea>
    <c:legend>
      <c:legendPos val="b"/>
      <c:overlay val="0"/>
      <c:spPr>
        <a:no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sz="12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Sheet1!$B$33</c:f>
              <c:strCache>
                <c:ptCount val="1"/>
                <c:pt idx="0">
                  <c:v>Shorefly N</c:v>
                </c:pt>
              </c:strCache>
            </c:strRef>
          </c:tx>
          <c:spPr>
            <a:ln w="19050" cap="rnd">
              <a:solidFill>
                <a:schemeClr val="accent1"/>
              </a:solidFill>
              <a:round/>
            </a:ln>
            <a:effectLst/>
          </c:spPr>
          <c:marker>
            <c:symbol val="none"/>
          </c:marker>
          <c:xVal>
            <c:numRef>
              <c:f>Sheet1!$A$34:$A$59</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xVal>
          <c:yVal>
            <c:numRef>
              <c:f>Sheet1!$B$34:$B$59</c:f>
              <c:numCache>
                <c:formatCode>General</c:formatCode>
                <c:ptCount val="26"/>
                <c:pt idx="0" formatCode="#,##0">
                  <c:v>8000</c:v>
                </c:pt>
                <c:pt idx="1">
                  <c:v>7500</c:v>
                </c:pt>
                <c:pt idx="2">
                  <c:v>4000</c:v>
                </c:pt>
                <c:pt idx="3">
                  <c:v>2000</c:v>
                </c:pt>
                <c:pt idx="4">
                  <c:v>1500</c:v>
                </c:pt>
                <c:pt idx="5">
                  <c:v>8000</c:v>
                </c:pt>
                <c:pt idx="6">
                  <c:v>7500</c:v>
                </c:pt>
                <c:pt idx="7">
                  <c:v>8000</c:v>
                </c:pt>
                <c:pt idx="8">
                  <c:v>5000</c:v>
                </c:pt>
                <c:pt idx="9">
                  <c:v>1000</c:v>
                </c:pt>
                <c:pt idx="10">
                  <c:v>2500</c:v>
                </c:pt>
                <c:pt idx="11">
                  <c:v>5000</c:v>
                </c:pt>
                <c:pt idx="12">
                  <c:v>4000</c:v>
                </c:pt>
                <c:pt idx="13" formatCode="#,##0">
                  <c:v>9000</c:v>
                </c:pt>
                <c:pt idx="14">
                  <c:v>7500</c:v>
                </c:pt>
                <c:pt idx="15">
                  <c:v>4000</c:v>
                </c:pt>
                <c:pt idx="16">
                  <c:v>800</c:v>
                </c:pt>
                <c:pt idx="17">
                  <c:v>1000</c:v>
                </c:pt>
                <c:pt idx="18">
                  <c:v>5000</c:v>
                </c:pt>
                <c:pt idx="19">
                  <c:v>8000</c:v>
                </c:pt>
                <c:pt idx="20">
                  <c:v>6000</c:v>
                </c:pt>
                <c:pt idx="21">
                  <c:v>5000</c:v>
                </c:pt>
                <c:pt idx="22">
                  <c:v>2000</c:v>
                </c:pt>
                <c:pt idx="23">
                  <c:v>2500</c:v>
                </c:pt>
                <c:pt idx="24">
                  <c:v>5000</c:v>
                </c:pt>
                <c:pt idx="25">
                  <c:v>7500</c:v>
                </c:pt>
              </c:numCache>
            </c:numRef>
          </c:yVal>
          <c:smooth val="1"/>
          <c:extLst>
            <c:ext xmlns:c16="http://schemas.microsoft.com/office/drawing/2014/chart" uri="{C3380CC4-5D6E-409C-BE32-E72D297353CC}">
              <c16:uniqueId val="{00000000-49C6-F847-886C-C32F741414B6}"/>
            </c:ext>
          </c:extLst>
        </c:ser>
        <c:dLbls>
          <c:showLegendKey val="0"/>
          <c:showVal val="0"/>
          <c:showCatName val="0"/>
          <c:showSerName val="0"/>
          <c:showPercent val="0"/>
          <c:showBubbleSize val="0"/>
        </c:dLbls>
        <c:axId val="2098308216"/>
        <c:axId val="2098301784"/>
      </c:scatterChart>
      <c:scatterChart>
        <c:scatterStyle val="smoothMarker"/>
        <c:varyColors val="0"/>
        <c:ser>
          <c:idx val="1"/>
          <c:order val="1"/>
          <c:tx>
            <c:strRef>
              <c:f>Sheet1!$C$33</c:f>
              <c:strCache>
                <c:ptCount val="1"/>
                <c:pt idx="0">
                  <c:v>Spider N</c:v>
                </c:pt>
              </c:strCache>
            </c:strRef>
          </c:tx>
          <c:spPr>
            <a:ln w="19050" cap="rnd">
              <a:solidFill>
                <a:schemeClr val="accent2"/>
              </a:solidFill>
              <a:round/>
            </a:ln>
            <a:effectLst/>
          </c:spPr>
          <c:marker>
            <c:symbol val="none"/>
          </c:marker>
          <c:xVal>
            <c:numRef>
              <c:f>Sheet1!$A$34:$A$59</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xVal>
          <c:yVal>
            <c:numRef>
              <c:f>Sheet1!$C$34:$C$59</c:f>
              <c:numCache>
                <c:formatCode>General</c:formatCode>
                <c:ptCount val="26"/>
                <c:pt idx="0">
                  <c:v>800</c:v>
                </c:pt>
                <c:pt idx="1">
                  <c:v>900</c:v>
                </c:pt>
                <c:pt idx="2">
                  <c:v>750</c:v>
                </c:pt>
                <c:pt idx="3">
                  <c:v>250</c:v>
                </c:pt>
                <c:pt idx="4">
                  <c:v>75</c:v>
                </c:pt>
                <c:pt idx="5">
                  <c:v>100</c:v>
                </c:pt>
                <c:pt idx="6">
                  <c:v>500</c:v>
                </c:pt>
                <c:pt idx="7">
                  <c:v>800</c:v>
                </c:pt>
                <c:pt idx="8">
                  <c:v>400</c:v>
                </c:pt>
                <c:pt idx="9">
                  <c:v>300</c:v>
                </c:pt>
                <c:pt idx="10">
                  <c:v>50</c:v>
                </c:pt>
                <c:pt idx="11">
                  <c:v>250</c:v>
                </c:pt>
                <c:pt idx="12">
                  <c:v>500</c:v>
                </c:pt>
                <c:pt idx="13">
                  <c:v>1000</c:v>
                </c:pt>
                <c:pt idx="14">
                  <c:v>800</c:v>
                </c:pt>
                <c:pt idx="15">
                  <c:v>700</c:v>
                </c:pt>
                <c:pt idx="16">
                  <c:v>100</c:v>
                </c:pt>
                <c:pt idx="17">
                  <c:v>75</c:v>
                </c:pt>
                <c:pt idx="18">
                  <c:v>275</c:v>
                </c:pt>
                <c:pt idx="19">
                  <c:v>400</c:v>
                </c:pt>
                <c:pt idx="20">
                  <c:v>800</c:v>
                </c:pt>
                <c:pt idx="21">
                  <c:v>750</c:v>
                </c:pt>
                <c:pt idx="22">
                  <c:v>200</c:v>
                </c:pt>
                <c:pt idx="23">
                  <c:v>150</c:v>
                </c:pt>
                <c:pt idx="24">
                  <c:v>200</c:v>
                </c:pt>
                <c:pt idx="25">
                  <c:v>250</c:v>
                </c:pt>
              </c:numCache>
            </c:numRef>
          </c:yVal>
          <c:smooth val="1"/>
          <c:extLst>
            <c:ext xmlns:c16="http://schemas.microsoft.com/office/drawing/2014/chart" uri="{C3380CC4-5D6E-409C-BE32-E72D297353CC}">
              <c16:uniqueId val="{00000001-49C6-F847-886C-C32F741414B6}"/>
            </c:ext>
          </c:extLst>
        </c:ser>
        <c:dLbls>
          <c:showLegendKey val="0"/>
          <c:showVal val="0"/>
          <c:showCatName val="0"/>
          <c:showSerName val="0"/>
          <c:showPercent val="0"/>
          <c:showBubbleSize val="0"/>
        </c:dLbls>
        <c:axId val="2098288504"/>
        <c:axId val="2098294792"/>
      </c:scatterChart>
      <c:valAx>
        <c:axId val="2098308216"/>
        <c:scaling>
          <c:orientation val="minMax"/>
          <c:max val="25"/>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098301784"/>
        <c:crosses val="autoZero"/>
        <c:crossBetween val="midCat"/>
      </c:valAx>
      <c:valAx>
        <c:axId val="2098301784"/>
        <c:scaling>
          <c:orientation val="minMax"/>
          <c:max val="14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a:t>
                </a:r>
                <a:r>
                  <a:rPr lang="en-US" baseline="0"/>
                  <a:t> of flies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8308216"/>
        <c:crosses val="autoZero"/>
        <c:crossBetween val="midCat"/>
      </c:valAx>
      <c:valAx>
        <c:axId val="2098294792"/>
        <c:scaling>
          <c:orientation val="minMax"/>
          <c:max val="120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spiders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8288504"/>
        <c:crosses val="max"/>
        <c:crossBetween val="midCat"/>
      </c:valAx>
      <c:valAx>
        <c:axId val="2098288504"/>
        <c:scaling>
          <c:orientation val="minMax"/>
        </c:scaling>
        <c:delete val="1"/>
        <c:axPos val="b"/>
        <c:numFmt formatCode="General" sourceLinked="1"/>
        <c:majorTickMark val="out"/>
        <c:minorTickMark val="none"/>
        <c:tickLblPos val="nextTo"/>
        <c:crossAx val="209829479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98387472496799"/>
          <c:y val="7.6071466883318797E-2"/>
          <c:w val="0.64132163260498298"/>
          <c:h val="0.77424036078676495"/>
        </c:manualLayout>
      </c:layout>
      <c:scatterChart>
        <c:scatterStyle val="smoothMarker"/>
        <c:varyColors val="0"/>
        <c:ser>
          <c:idx val="0"/>
          <c:order val="0"/>
          <c:tx>
            <c:strRef>
              <c:f>Sheet1!$M$33</c:f>
              <c:strCache>
                <c:ptCount val="1"/>
                <c:pt idx="0">
                  <c:v>Shorefly N</c:v>
                </c:pt>
              </c:strCache>
            </c:strRef>
          </c:tx>
          <c:spPr>
            <a:ln w="19050" cap="rnd">
              <a:solidFill>
                <a:schemeClr val="accent1"/>
              </a:solidFill>
              <a:round/>
            </a:ln>
            <a:effectLst/>
          </c:spPr>
          <c:marker>
            <c:symbol val="none"/>
          </c:marker>
          <c:xVal>
            <c:numRef>
              <c:f>Sheet1!$L$34:$L$59</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xVal>
          <c:yVal>
            <c:numRef>
              <c:f>Sheet1!$M$34:$M$59</c:f>
              <c:numCache>
                <c:formatCode>General</c:formatCode>
                <c:ptCount val="26"/>
                <c:pt idx="0" formatCode="#,##0">
                  <c:v>8000</c:v>
                </c:pt>
                <c:pt idx="1">
                  <c:v>7500</c:v>
                </c:pt>
                <c:pt idx="2">
                  <c:v>2000</c:v>
                </c:pt>
                <c:pt idx="3">
                  <c:v>6000</c:v>
                </c:pt>
                <c:pt idx="4">
                  <c:v>1500</c:v>
                </c:pt>
                <c:pt idx="5">
                  <c:v>8000</c:v>
                </c:pt>
                <c:pt idx="6">
                  <c:v>2000</c:v>
                </c:pt>
                <c:pt idx="7">
                  <c:v>8000</c:v>
                </c:pt>
                <c:pt idx="8">
                  <c:v>5000</c:v>
                </c:pt>
                <c:pt idx="9">
                  <c:v>1000</c:v>
                </c:pt>
                <c:pt idx="10">
                  <c:v>5000</c:v>
                </c:pt>
                <c:pt idx="11">
                  <c:v>4000</c:v>
                </c:pt>
                <c:pt idx="12">
                  <c:v>10000</c:v>
                </c:pt>
                <c:pt idx="13" formatCode="#,##0">
                  <c:v>4000</c:v>
                </c:pt>
                <c:pt idx="14">
                  <c:v>800</c:v>
                </c:pt>
                <c:pt idx="15">
                  <c:v>4000</c:v>
                </c:pt>
                <c:pt idx="16">
                  <c:v>800</c:v>
                </c:pt>
                <c:pt idx="17">
                  <c:v>1000</c:v>
                </c:pt>
                <c:pt idx="18">
                  <c:v>5000</c:v>
                </c:pt>
                <c:pt idx="19">
                  <c:v>8000</c:v>
                </c:pt>
                <c:pt idx="20">
                  <c:v>5000</c:v>
                </c:pt>
                <c:pt idx="21">
                  <c:v>2000</c:v>
                </c:pt>
                <c:pt idx="22">
                  <c:v>5000</c:v>
                </c:pt>
                <c:pt idx="23">
                  <c:v>7500</c:v>
                </c:pt>
                <c:pt idx="24">
                  <c:v>5000</c:v>
                </c:pt>
                <c:pt idx="25">
                  <c:v>7500</c:v>
                </c:pt>
              </c:numCache>
            </c:numRef>
          </c:yVal>
          <c:smooth val="1"/>
          <c:extLst>
            <c:ext xmlns:c16="http://schemas.microsoft.com/office/drawing/2014/chart" uri="{C3380CC4-5D6E-409C-BE32-E72D297353CC}">
              <c16:uniqueId val="{00000000-595B-784F-AF1C-F817F9D2D85F}"/>
            </c:ext>
          </c:extLst>
        </c:ser>
        <c:dLbls>
          <c:showLegendKey val="0"/>
          <c:showVal val="0"/>
          <c:showCatName val="0"/>
          <c:showSerName val="0"/>
          <c:showPercent val="0"/>
          <c:showBubbleSize val="0"/>
        </c:dLbls>
        <c:axId val="2099628856"/>
        <c:axId val="2099635400"/>
      </c:scatterChart>
      <c:scatterChart>
        <c:scatterStyle val="smoothMarker"/>
        <c:varyColors val="0"/>
        <c:ser>
          <c:idx val="1"/>
          <c:order val="1"/>
          <c:tx>
            <c:strRef>
              <c:f>Sheet1!$N$33</c:f>
              <c:strCache>
                <c:ptCount val="1"/>
                <c:pt idx="0">
                  <c:v>Spider N</c:v>
                </c:pt>
              </c:strCache>
            </c:strRef>
          </c:tx>
          <c:spPr>
            <a:ln w="19050" cap="rnd">
              <a:solidFill>
                <a:schemeClr val="accent2"/>
              </a:solidFill>
              <a:round/>
            </a:ln>
            <a:effectLst/>
          </c:spPr>
          <c:marker>
            <c:symbol val="none"/>
          </c:marker>
          <c:xVal>
            <c:numRef>
              <c:f>Sheet1!$L$34:$L$59</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numCache>
            </c:numRef>
          </c:xVal>
          <c:yVal>
            <c:numRef>
              <c:f>Sheet1!$N$34:$N$59</c:f>
              <c:numCache>
                <c:formatCode>General</c:formatCode>
                <c:ptCount val="26"/>
                <c:pt idx="0">
                  <c:v>800</c:v>
                </c:pt>
                <c:pt idx="1">
                  <c:v>725</c:v>
                </c:pt>
                <c:pt idx="2">
                  <c:v>730</c:v>
                </c:pt>
                <c:pt idx="3">
                  <c:v>140</c:v>
                </c:pt>
                <c:pt idx="4">
                  <c:v>585</c:v>
                </c:pt>
                <c:pt idx="5">
                  <c:v>70</c:v>
                </c:pt>
                <c:pt idx="6">
                  <c:v>780</c:v>
                </c:pt>
                <c:pt idx="7">
                  <c:v>120</c:v>
                </c:pt>
                <c:pt idx="8">
                  <c:v>750</c:v>
                </c:pt>
                <c:pt idx="9">
                  <c:v>490</c:v>
                </c:pt>
                <c:pt idx="10">
                  <c:v>50</c:v>
                </c:pt>
                <c:pt idx="11">
                  <c:v>460</c:v>
                </c:pt>
                <c:pt idx="12">
                  <c:v>300</c:v>
                </c:pt>
                <c:pt idx="13">
                  <c:v>960</c:v>
                </c:pt>
                <c:pt idx="14">
                  <c:v>392</c:v>
                </c:pt>
                <c:pt idx="15">
                  <c:v>40</c:v>
                </c:pt>
                <c:pt idx="16">
                  <c:v>392</c:v>
                </c:pt>
                <c:pt idx="17">
                  <c:v>70</c:v>
                </c:pt>
                <c:pt idx="18">
                  <c:v>50</c:v>
                </c:pt>
                <c:pt idx="19">
                  <c:v>420</c:v>
                </c:pt>
                <c:pt idx="20">
                  <c:v>750</c:v>
                </c:pt>
                <c:pt idx="21">
                  <c:v>480</c:v>
                </c:pt>
                <c:pt idx="22">
                  <c:v>150</c:v>
                </c:pt>
                <c:pt idx="23">
                  <c:v>425</c:v>
                </c:pt>
                <c:pt idx="24">
                  <c:v>700</c:v>
                </c:pt>
                <c:pt idx="25">
                  <c:v>425</c:v>
                </c:pt>
              </c:numCache>
            </c:numRef>
          </c:yVal>
          <c:smooth val="1"/>
          <c:extLst>
            <c:ext xmlns:c16="http://schemas.microsoft.com/office/drawing/2014/chart" uri="{C3380CC4-5D6E-409C-BE32-E72D297353CC}">
              <c16:uniqueId val="{00000001-595B-784F-AF1C-F817F9D2D85F}"/>
            </c:ext>
          </c:extLst>
        </c:ser>
        <c:dLbls>
          <c:showLegendKey val="0"/>
          <c:showVal val="0"/>
          <c:showCatName val="0"/>
          <c:showSerName val="0"/>
          <c:showPercent val="0"/>
          <c:showBubbleSize val="0"/>
        </c:dLbls>
        <c:axId val="2099648520"/>
        <c:axId val="2099642216"/>
      </c:scatterChart>
      <c:valAx>
        <c:axId val="2099628856"/>
        <c:scaling>
          <c:orientation val="minMax"/>
          <c:max val="25"/>
        </c:scaling>
        <c:delete val="1"/>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a:t>Time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2099635400"/>
        <c:crosses val="autoZero"/>
        <c:crossBetween val="midCat"/>
      </c:valAx>
      <c:valAx>
        <c:axId val="2099635400"/>
        <c:scaling>
          <c:orientation val="minMax"/>
          <c:max val="14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Numer of flies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9628856"/>
        <c:crosses val="autoZero"/>
        <c:crossBetween val="midCat"/>
      </c:valAx>
      <c:valAx>
        <c:axId val="2099642216"/>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Number of spiders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9648520"/>
        <c:crosses val="max"/>
        <c:crossBetween val="midCat"/>
      </c:valAx>
      <c:valAx>
        <c:axId val="2099648520"/>
        <c:scaling>
          <c:orientation val="minMax"/>
        </c:scaling>
        <c:delete val="1"/>
        <c:axPos val="b"/>
        <c:numFmt formatCode="General" sourceLinked="1"/>
        <c:majorTickMark val="out"/>
        <c:minorTickMark val="none"/>
        <c:tickLblPos val="nextTo"/>
        <c:crossAx val="20996422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C121A2-601F-6845-BF94-20DBADD42A41}" type="datetimeFigureOut">
              <a:rPr lang="en-US" smtClean="0"/>
              <a:t>6/18/19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D52BCB-32F8-744E-8C69-585794415040}" type="slidenum">
              <a:rPr lang="en-US" smtClean="0"/>
              <a:t>‹#›</a:t>
            </a:fld>
            <a:endParaRPr lang="en-US"/>
          </a:p>
        </p:txBody>
      </p:sp>
    </p:spTree>
    <p:extLst>
      <p:ext uri="{BB962C8B-B14F-4D97-AF65-F5344CB8AC3E}">
        <p14:creationId xmlns:p14="http://schemas.microsoft.com/office/powerpoint/2010/main" val="1725448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olleverywhere.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arolina.com/drosophila-fruit-fly-genetics/drosophila-living-wild-type/172100.p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searchgate.net/publication/303945438_Prey_switching_in_predtor_prey_model/figur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https://www.polleverywhere.com/</a:t>
            </a:r>
            <a:endParaRPr lang="en-US" dirty="0"/>
          </a:p>
        </p:txBody>
      </p:sp>
      <p:sp>
        <p:nvSpPr>
          <p:cNvPr id="4" name="Slide Number Placeholder 3"/>
          <p:cNvSpPr>
            <a:spLocks noGrp="1"/>
          </p:cNvSpPr>
          <p:nvPr>
            <p:ph type="sldNum" sz="quarter" idx="5"/>
          </p:nvPr>
        </p:nvSpPr>
        <p:spPr/>
        <p:txBody>
          <a:bodyPr/>
          <a:lstStyle/>
          <a:p>
            <a:fld id="{5ED52BCB-32F8-744E-8C69-585794415040}" type="slidenum">
              <a:rPr lang="en-US" smtClean="0"/>
              <a:t>1</a:t>
            </a:fld>
            <a:endParaRPr lang="en-US"/>
          </a:p>
        </p:txBody>
      </p:sp>
    </p:spTree>
    <p:extLst>
      <p:ext uri="{BB962C8B-B14F-4D97-AF65-F5344CB8AC3E}">
        <p14:creationId xmlns:p14="http://schemas.microsoft.com/office/powerpoint/2010/main" val="3365865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author to conclude that these spiders have adopted this particular form of </a:t>
            </a:r>
            <a:r>
              <a:rPr lang="en-US" dirty="0" err="1"/>
              <a:t>polyphagy</a:t>
            </a:r>
            <a:r>
              <a:rPr lang="en-US" dirty="0"/>
              <a:t> (eating several different prey species) in response to natural selection on nutritional balance he would need to show that:</a:t>
            </a:r>
          </a:p>
          <a:p>
            <a:r>
              <a:rPr lang="en-US" dirty="0"/>
              <a:t>https://</a:t>
            </a:r>
            <a:r>
              <a:rPr lang="en-US" dirty="0" err="1"/>
              <a:t>www.polleverywhere.com</a:t>
            </a:r>
            <a:r>
              <a:rPr lang="en-US" dirty="0"/>
              <a:t>/</a:t>
            </a:r>
            <a:r>
              <a:rPr lang="en-US" dirty="0" err="1"/>
              <a:t>multiple_choice_polls</a:t>
            </a:r>
            <a:r>
              <a:rPr lang="en-US" dirty="0"/>
              <a:t>/7FlpWU24WkScRszH3opuo</a:t>
            </a:r>
          </a:p>
          <a:p>
            <a:endParaRPr lang="en-US" dirty="0"/>
          </a:p>
          <a:p>
            <a:r>
              <a:rPr lang="en-US" dirty="0"/>
              <a:t>Answer: Both A and B; this question is intended to remind students about the three necessary and sufficient conditions for natural selection. This also follows up on the previous question to explain why answer D is not correct.</a:t>
            </a:r>
          </a:p>
        </p:txBody>
      </p:sp>
      <p:sp>
        <p:nvSpPr>
          <p:cNvPr id="4" name="Slide Number Placeholder 3"/>
          <p:cNvSpPr>
            <a:spLocks noGrp="1"/>
          </p:cNvSpPr>
          <p:nvPr>
            <p:ph type="sldNum" sz="quarter" idx="5"/>
          </p:nvPr>
        </p:nvSpPr>
        <p:spPr/>
        <p:txBody>
          <a:bodyPr/>
          <a:lstStyle/>
          <a:p>
            <a:fld id="{5ED52BCB-32F8-744E-8C69-585794415040}" type="slidenum">
              <a:rPr lang="en-US" smtClean="0"/>
              <a:t>10</a:t>
            </a:fld>
            <a:endParaRPr lang="en-US"/>
          </a:p>
        </p:txBody>
      </p:sp>
    </p:spTree>
    <p:extLst>
      <p:ext uri="{BB962C8B-B14F-4D97-AF65-F5344CB8AC3E}">
        <p14:creationId xmlns:p14="http://schemas.microsoft.com/office/powerpoint/2010/main" val="92005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D52BCB-32F8-744E-8C69-585794415040}" type="slidenum">
              <a:rPr lang="en-US" smtClean="0"/>
              <a:t>11</a:t>
            </a:fld>
            <a:endParaRPr lang="en-US"/>
          </a:p>
        </p:txBody>
      </p:sp>
    </p:spTree>
    <p:extLst>
      <p:ext uri="{BB962C8B-B14F-4D97-AF65-F5344CB8AC3E}">
        <p14:creationId xmlns:p14="http://schemas.microsoft.com/office/powerpoint/2010/main" val="128350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Mayntz</a:t>
            </a:r>
            <a:r>
              <a:rPr lang="en-US" sz="1200" b="0" i="0" kern="1200" dirty="0">
                <a:solidFill>
                  <a:schemeClr val="tx1"/>
                </a:solidFill>
                <a:effectLst/>
                <a:latin typeface="+mn-lt"/>
                <a:ea typeface="+mn-ea"/>
                <a:cs typeface="+mn-cs"/>
              </a:rPr>
              <a:t>, D., </a:t>
            </a:r>
            <a:r>
              <a:rPr lang="en-US" sz="1200" b="0" i="0" kern="1200" dirty="0" err="1">
                <a:solidFill>
                  <a:schemeClr val="tx1"/>
                </a:solidFill>
                <a:effectLst/>
                <a:latin typeface="+mn-lt"/>
                <a:ea typeface="+mn-ea"/>
                <a:cs typeface="+mn-cs"/>
              </a:rPr>
              <a:t>Raubenheimer</a:t>
            </a:r>
            <a:r>
              <a:rPr lang="en-US" sz="1200" b="0" i="0" kern="1200" dirty="0">
                <a:solidFill>
                  <a:schemeClr val="tx1"/>
                </a:solidFill>
                <a:effectLst/>
                <a:latin typeface="+mn-lt"/>
                <a:ea typeface="+mn-ea"/>
                <a:cs typeface="+mn-cs"/>
              </a:rPr>
              <a:t>, D., Salomon, M., </a:t>
            </a:r>
            <a:r>
              <a:rPr lang="en-US" sz="1200" b="0" i="0" kern="1200" dirty="0" err="1">
                <a:solidFill>
                  <a:schemeClr val="tx1"/>
                </a:solidFill>
                <a:effectLst/>
                <a:latin typeface="+mn-lt"/>
                <a:ea typeface="+mn-ea"/>
                <a:cs typeface="+mn-cs"/>
              </a:rPr>
              <a:t>Toft</a:t>
            </a:r>
            <a:r>
              <a:rPr lang="en-US" sz="1200" b="0" i="0" kern="1200" dirty="0">
                <a:solidFill>
                  <a:schemeClr val="tx1"/>
                </a:solidFill>
                <a:effectLst/>
                <a:latin typeface="+mn-lt"/>
                <a:ea typeface="+mn-ea"/>
                <a:cs typeface="+mn-cs"/>
              </a:rPr>
              <a:t>, S., &amp; Simpson, S. J. (2005). Nutrient-specific foraging in invertebrate predators. </a:t>
            </a:r>
            <a:r>
              <a:rPr lang="en-US" sz="1200" b="0" i="1" kern="1200" dirty="0">
                <a:solidFill>
                  <a:schemeClr val="tx1"/>
                </a:solidFill>
                <a:effectLst/>
                <a:latin typeface="+mn-lt"/>
                <a:ea typeface="+mn-ea"/>
                <a:cs typeface="+mn-cs"/>
              </a:rPr>
              <a:t>Science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307</a:t>
            </a:r>
            <a:r>
              <a:rPr lang="en-US" sz="1200" b="0" i="0" kern="1200" dirty="0">
                <a:solidFill>
                  <a:schemeClr val="tx1"/>
                </a:solidFill>
                <a:effectLst/>
                <a:latin typeface="+mn-lt"/>
                <a:ea typeface="+mn-ea"/>
                <a:cs typeface="+mn-cs"/>
              </a:rPr>
              <a:t>(5706), 111-113.</a:t>
            </a:r>
          </a:p>
          <a:p>
            <a:r>
              <a:rPr lang="en-US" dirty="0"/>
              <a:t>This more recent study springs from the intriguing evidence supplied by Greenstone, but uses an experimental approach.</a:t>
            </a:r>
          </a:p>
        </p:txBody>
      </p:sp>
      <p:sp>
        <p:nvSpPr>
          <p:cNvPr id="4" name="Slide Number Placeholder 3"/>
          <p:cNvSpPr>
            <a:spLocks noGrp="1"/>
          </p:cNvSpPr>
          <p:nvPr>
            <p:ph type="sldNum" sz="quarter" idx="5"/>
          </p:nvPr>
        </p:nvSpPr>
        <p:spPr/>
        <p:txBody>
          <a:bodyPr/>
          <a:lstStyle/>
          <a:p>
            <a:fld id="{5ED52BCB-32F8-744E-8C69-585794415040}" type="slidenum">
              <a:rPr lang="en-US" smtClean="0"/>
              <a:t>12</a:t>
            </a:fld>
            <a:endParaRPr lang="en-US"/>
          </a:p>
        </p:txBody>
      </p:sp>
    </p:spTree>
    <p:extLst>
      <p:ext uri="{BB962C8B-B14F-4D97-AF65-F5344CB8AC3E}">
        <p14:creationId xmlns:p14="http://schemas.microsoft.com/office/powerpoint/2010/main" val="2722522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Https://</a:t>
            </a:r>
            <a:r>
              <a:rPr lang="en-US" sz="1200" dirty="0" err="1"/>
              <a:t>commons.wikimedia.org</a:t>
            </a:r>
            <a:r>
              <a:rPr lang="en-US" sz="1200" dirty="0"/>
              <a:t>/wiki/</a:t>
            </a:r>
            <a:r>
              <a:rPr lang="en-US" sz="1200" dirty="0" err="1"/>
              <a:t>File:Umherstreifende_Wolfspinne</a:t>
            </a:r>
            <a:r>
              <a:rPr lang="en-US" sz="1200" dirty="0"/>
              <a:t>_(</a:t>
            </a:r>
            <a:r>
              <a:rPr lang="en-US" sz="1200" dirty="0" err="1"/>
              <a:t>Pardosa_prativaga</a:t>
            </a:r>
            <a:r>
              <a:rPr lang="en-US" sz="1200" dirty="0"/>
              <a:t>)_-_</a:t>
            </a:r>
            <a:r>
              <a:rPr lang="en-US" sz="1200" dirty="0" err="1"/>
              <a:t>hms</a:t>
            </a:r>
            <a:r>
              <a:rPr lang="en-US" sz="1200" dirty="0"/>
              <a:t>(1).jpg</a:t>
            </a:r>
          </a:p>
          <a:p>
            <a:r>
              <a:rPr lang="en-US" sz="1200" dirty="0"/>
              <a:t>Fruit fly image: </a:t>
            </a:r>
            <a:r>
              <a:rPr lang="en-US" dirty="0">
                <a:hlinkClick r:id="rId3"/>
              </a:rPr>
              <a:t>https://www.carolina.com/drosophila-fruit-fly-genetics/drosophila-living-wild-type/172100.pr</a:t>
            </a:r>
            <a:endParaRPr lang="en-US" sz="1200" dirty="0"/>
          </a:p>
        </p:txBody>
      </p:sp>
      <p:sp>
        <p:nvSpPr>
          <p:cNvPr id="4" name="Slide Number Placeholder 3"/>
          <p:cNvSpPr>
            <a:spLocks noGrp="1"/>
          </p:cNvSpPr>
          <p:nvPr>
            <p:ph type="sldNum" sz="quarter" idx="10"/>
          </p:nvPr>
        </p:nvSpPr>
        <p:spPr/>
        <p:txBody>
          <a:bodyPr/>
          <a:lstStyle/>
          <a:p>
            <a:fld id="{5ED52BCB-32F8-744E-8C69-585794415040}" type="slidenum">
              <a:rPr lang="en-US" smtClean="0"/>
              <a:t>13</a:t>
            </a:fld>
            <a:endParaRPr lang="en-US"/>
          </a:p>
        </p:txBody>
      </p:sp>
    </p:spTree>
    <p:extLst>
      <p:ext uri="{BB962C8B-B14F-4D97-AF65-F5344CB8AC3E}">
        <p14:creationId xmlns:p14="http://schemas.microsoft.com/office/powerpoint/2010/main" val="2126657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this slowly with students to orient them to the graph, explaining why none of these three  suggest selective foraging to remedy a nutritional deficiency.</a:t>
            </a:r>
          </a:p>
        </p:txBody>
      </p:sp>
      <p:sp>
        <p:nvSpPr>
          <p:cNvPr id="4" name="Slide Number Placeholder 3"/>
          <p:cNvSpPr>
            <a:spLocks noGrp="1"/>
          </p:cNvSpPr>
          <p:nvPr>
            <p:ph type="sldNum" sz="quarter" idx="5"/>
          </p:nvPr>
        </p:nvSpPr>
        <p:spPr/>
        <p:txBody>
          <a:bodyPr/>
          <a:lstStyle/>
          <a:p>
            <a:fld id="{5ED52BCB-32F8-744E-8C69-585794415040}" type="slidenum">
              <a:rPr lang="en-US" smtClean="0"/>
              <a:t>14</a:t>
            </a:fld>
            <a:endParaRPr lang="en-US"/>
          </a:p>
        </p:txBody>
      </p:sp>
    </p:spTree>
    <p:extLst>
      <p:ext uri="{BB962C8B-B14F-4D97-AF65-F5344CB8AC3E}">
        <p14:creationId xmlns:p14="http://schemas.microsoft.com/office/powerpoint/2010/main" val="1622368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D52BCB-32F8-744E-8C69-585794415040}" type="slidenum">
              <a:rPr lang="en-US" smtClean="0"/>
              <a:t>15</a:t>
            </a:fld>
            <a:endParaRPr lang="en-US"/>
          </a:p>
        </p:txBody>
      </p:sp>
    </p:spTree>
    <p:extLst>
      <p:ext uri="{BB962C8B-B14F-4D97-AF65-F5344CB8AC3E}">
        <p14:creationId xmlns:p14="http://schemas.microsoft.com/office/powerpoint/2010/main" val="4245750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figure below was adapted from Mayntz et al. (2005). The information in this graph suggests that:</a:t>
            </a:r>
          </a:p>
          <a:p>
            <a:r>
              <a:rPr lang="en-US"/>
              <a:t>https://www.polleverywhere.com/multiple_choice_polls/Cr0T7uzP7Q3FWxbwdMbx9</a:t>
            </a:r>
          </a:p>
        </p:txBody>
      </p:sp>
      <p:sp>
        <p:nvSpPr>
          <p:cNvPr id="4" name="Slide Number Placeholder 3"/>
          <p:cNvSpPr>
            <a:spLocks noGrp="1"/>
          </p:cNvSpPr>
          <p:nvPr>
            <p:ph type="sldNum" sz="quarter" idx="5"/>
          </p:nvPr>
        </p:nvSpPr>
        <p:spPr/>
        <p:txBody>
          <a:bodyPr/>
          <a:lstStyle/>
          <a:p>
            <a:fld id="{5ED52BCB-32F8-744E-8C69-585794415040}" type="slidenum">
              <a:rPr lang="en-US" smtClean="0"/>
              <a:t>16</a:t>
            </a:fld>
            <a:endParaRPr lang="en-US"/>
          </a:p>
        </p:txBody>
      </p:sp>
    </p:spTree>
    <p:extLst>
      <p:ext uri="{BB962C8B-B14F-4D97-AF65-F5344CB8AC3E}">
        <p14:creationId xmlns:p14="http://schemas.microsoft.com/office/powerpoint/2010/main" val="285814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natural selection acted to optimize foraging in these wolf spiders?</a:t>
            </a:r>
          </a:p>
          <a:p>
            <a:r>
              <a:rPr lang="en-US" dirty="0"/>
              <a:t>https://</a:t>
            </a:r>
            <a:r>
              <a:rPr lang="en-US" dirty="0" err="1"/>
              <a:t>www.polleverywhere.com</a:t>
            </a:r>
            <a:r>
              <a:rPr lang="en-US" dirty="0"/>
              <a:t>/</a:t>
            </a:r>
            <a:r>
              <a:rPr lang="en-US" dirty="0" err="1"/>
              <a:t>multiple_choice_polls</a:t>
            </a:r>
            <a:r>
              <a:rPr lang="en-US" dirty="0"/>
              <a:t>/zJllwwSSPDURZgce2iwzS</a:t>
            </a:r>
          </a:p>
          <a:p>
            <a:endParaRPr lang="en-US" dirty="0"/>
          </a:p>
          <a:p>
            <a:r>
              <a:rPr lang="en-US" dirty="0"/>
              <a:t>Answer: B – The study suggests, but doesn’t prove, that natural selection has operated</a:t>
            </a:r>
          </a:p>
        </p:txBody>
      </p:sp>
      <p:sp>
        <p:nvSpPr>
          <p:cNvPr id="4" name="Slide Number Placeholder 3"/>
          <p:cNvSpPr>
            <a:spLocks noGrp="1"/>
          </p:cNvSpPr>
          <p:nvPr>
            <p:ph type="sldNum" sz="quarter" idx="5"/>
          </p:nvPr>
        </p:nvSpPr>
        <p:spPr/>
        <p:txBody>
          <a:bodyPr/>
          <a:lstStyle/>
          <a:p>
            <a:fld id="{5ED52BCB-32F8-744E-8C69-585794415040}" type="slidenum">
              <a:rPr lang="en-US" smtClean="0"/>
              <a:t>17</a:t>
            </a:fld>
            <a:endParaRPr lang="en-US"/>
          </a:p>
        </p:txBody>
      </p:sp>
    </p:spTree>
    <p:extLst>
      <p:ext uri="{BB962C8B-B14F-4D97-AF65-F5344CB8AC3E}">
        <p14:creationId xmlns:p14="http://schemas.microsoft.com/office/powerpoint/2010/main" val="2901143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50000"/>
                    <a:lumOff val="50000"/>
                  </a:schemeClr>
                </a:solidFill>
              </a:rPr>
              <a:t>Expect some classroom discussion here about prey-switching related to quality rather than quantity.  A good discussion would get at some of the complexities that are not part of a simple L-V model. For example, if there are multiple prey types available and the spiders are feeding on all of them, spider population sizes would be less in sync with any single prey type than if only one was available. However, if something other than the predator is also affecting prey population sizes (e.g., weather, food availability, </a:t>
            </a:r>
            <a:r>
              <a:rPr lang="en-US" dirty="0" err="1">
                <a:solidFill>
                  <a:schemeClr val="tx1">
                    <a:lumMod val="50000"/>
                    <a:lumOff val="50000"/>
                  </a:schemeClr>
                </a:solidFill>
              </a:rPr>
              <a:t>etc</a:t>
            </a:r>
            <a:r>
              <a:rPr lang="en-US" dirty="0">
                <a:solidFill>
                  <a:schemeClr val="tx1">
                    <a:lumMod val="50000"/>
                    <a:lumOff val="50000"/>
                  </a:schemeClr>
                </a:solidFill>
              </a:rPr>
              <a:t>) a crash in prey population size could be devastating for the predator because predation pressure on a rare prey type will increase as its density decreases if it is providing an essential nutrient. Alternatively, if the prey can recover quickly from the crash and if the predator is long-lived and can persist with a slight nutrient imbalance, a prey crash may have little effect on the predator.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lumMod val="50000"/>
                    <a:lumOff val="50000"/>
                  </a:schemeClr>
                </a:solidFill>
              </a:rPr>
              <a:t>The next slides lead students to think about how these complexities might affect the predator-prey cycle.</a:t>
            </a:r>
          </a:p>
          <a:p>
            <a:endParaRPr lang="en-US" dirty="0"/>
          </a:p>
        </p:txBody>
      </p:sp>
      <p:sp>
        <p:nvSpPr>
          <p:cNvPr id="4" name="Slide Number Placeholder 3"/>
          <p:cNvSpPr>
            <a:spLocks noGrp="1"/>
          </p:cNvSpPr>
          <p:nvPr>
            <p:ph type="sldNum" sz="quarter" idx="5"/>
          </p:nvPr>
        </p:nvSpPr>
        <p:spPr/>
        <p:txBody>
          <a:bodyPr/>
          <a:lstStyle/>
          <a:p>
            <a:fld id="{5ED52BCB-32F8-744E-8C69-585794415040}" type="slidenum">
              <a:rPr lang="en-US" smtClean="0"/>
              <a:t>18</a:t>
            </a:fld>
            <a:endParaRPr lang="en-US"/>
          </a:p>
        </p:txBody>
      </p:sp>
    </p:spTree>
    <p:extLst>
      <p:ext uri="{BB962C8B-B14F-4D97-AF65-F5344CB8AC3E}">
        <p14:creationId xmlns:p14="http://schemas.microsoft.com/office/powerpoint/2010/main" val="1910820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classic predator-prey pattern should be obvious.</a:t>
            </a:r>
          </a:p>
        </p:txBody>
      </p:sp>
      <p:sp>
        <p:nvSpPr>
          <p:cNvPr id="4" name="Slide Number Placeholder 3"/>
          <p:cNvSpPr>
            <a:spLocks noGrp="1"/>
          </p:cNvSpPr>
          <p:nvPr>
            <p:ph type="sldNum" sz="quarter" idx="5"/>
          </p:nvPr>
        </p:nvSpPr>
        <p:spPr/>
        <p:txBody>
          <a:bodyPr/>
          <a:lstStyle/>
          <a:p>
            <a:fld id="{5ED52BCB-32F8-744E-8C69-585794415040}" type="slidenum">
              <a:rPr lang="en-US" smtClean="0"/>
              <a:t>19</a:t>
            </a:fld>
            <a:endParaRPr lang="en-US"/>
          </a:p>
        </p:txBody>
      </p:sp>
    </p:spTree>
    <p:extLst>
      <p:ext uri="{BB962C8B-B14F-4D97-AF65-F5344CB8AC3E}">
        <p14:creationId xmlns:p14="http://schemas.microsoft.com/office/powerpoint/2010/main" val="713628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Which of these animal types would typically get the best balance of necessary nutrients in their food?</a:t>
            </a:r>
          </a:p>
          <a:p>
            <a:r>
              <a:rPr lang="en-US"/>
              <a:t>https://www.polleverywhere.com/multiple_choice_polls/Sa79Kghy2qfAQy9h86q3h</a:t>
            </a:r>
          </a:p>
        </p:txBody>
      </p:sp>
      <p:sp>
        <p:nvSpPr>
          <p:cNvPr id="4" name="Slide Number Placeholder 3"/>
          <p:cNvSpPr>
            <a:spLocks noGrp="1"/>
          </p:cNvSpPr>
          <p:nvPr>
            <p:ph type="sldNum" sz="quarter" idx="5"/>
          </p:nvPr>
        </p:nvSpPr>
        <p:spPr/>
        <p:txBody>
          <a:bodyPr/>
          <a:lstStyle/>
          <a:p>
            <a:fld id="{5ED52BCB-32F8-744E-8C69-585794415040}" type="slidenum">
              <a:rPr lang="en-US" smtClean="0"/>
              <a:t>2</a:t>
            </a:fld>
            <a:endParaRPr lang="en-US"/>
          </a:p>
        </p:txBody>
      </p:sp>
    </p:spTree>
    <p:extLst>
      <p:ext uri="{BB962C8B-B14F-4D97-AF65-F5344CB8AC3E}">
        <p14:creationId xmlns:p14="http://schemas.microsoft.com/office/powerpoint/2010/main" val="1068520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Spider population size appears to be controlled by shore fly population size.</a:t>
            </a:r>
          </a:p>
          <a:p>
            <a:r>
              <a:rPr lang="en-US" dirty="0"/>
              <a:t>https://</a:t>
            </a:r>
            <a:r>
              <a:rPr lang="en-US" dirty="0" err="1"/>
              <a:t>www.polleverywhere.com</a:t>
            </a:r>
            <a:r>
              <a:rPr lang="en-US" dirty="0"/>
              <a:t>/</a:t>
            </a:r>
            <a:r>
              <a:rPr lang="en-US" dirty="0" err="1"/>
              <a:t>multiple_choice_polls</a:t>
            </a:r>
            <a:r>
              <a:rPr lang="en-US" dirty="0"/>
              <a:t>/opfbhEveA2wYQ02r0hrCv</a:t>
            </a:r>
          </a:p>
          <a:p>
            <a:endParaRPr lang="en-US" dirty="0"/>
          </a:p>
          <a:p>
            <a:r>
              <a:rPr lang="en-US" dirty="0"/>
              <a:t>Answer: True</a:t>
            </a:r>
          </a:p>
        </p:txBody>
      </p:sp>
      <p:sp>
        <p:nvSpPr>
          <p:cNvPr id="4" name="Slide Number Placeholder 3"/>
          <p:cNvSpPr>
            <a:spLocks noGrp="1"/>
          </p:cNvSpPr>
          <p:nvPr>
            <p:ph type="sldNum" sz="quarter" idx="5"/>
          </p:nvPr>
        </p:nvSpPr>
        <p:spPr/>
        <p:txBody>
          <a:bodyPr/>
          <a:lstStyle/>
          <a:p>
            <a:fld id="{5ED52BCB-32F8-744E-8C69-585794415040}" type="slidenum">
              <a:rPr lang="en-US" smtClean="0"/>
              <a:t>20</a:t>
            </a:fld>
            <a:endParaRPr lang="en-US"/>
          </a:p>
        </p:txBody>
      </p:sp>
    </p:spTree>
    <p:extLst>
      <p:ext uri="{BB962C8B-B14F-4D97-AF65-F5344CB8AC3E}">
        <p14:creationId xmlns:p14="http://schemas.microsoft.com/office/powerpoint/2010/main" val="7561015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spiders are optimizing their nutrient intake, how would you expect the population sizes of spiders and </a:t>
            </a:r>
            <a:r>
              <a:rPr lang="en-US" dirty="0" err="1"/>
              <a:t>shoreflies</a:t>
            </a:r>
            <a:r>
              <a:rPr lang="en-US" dirty="0"/>
              <a:t>, as well as the relationship between them, to differ at a pool where </a:t>
            </a:r>
            <a:r>
              <a:rPr lang="en-US" dirty="0" err="1"/>
              <a:t>waterboatmen</a:t>
            </a:r>
            <a:r>
              <a:rPr lang="en-US" dirty="0"/>
              <a:t> and mosquitoes are also available?</a:t>
            </a:r>
          </a:p>
          <a:p>
            <a:r>
              <a:rPr lang="en-US" dirty="0"/>
              <a:t>https://</a:t>
            </a:r>
            <a:r>
              <a:rPr lang="en-US" dirty="0" err="1"/>
              <a:t>www.polleverywhere.com</a:t>
            </a:r>
            <a:r>
              <a:rPr lang="en-US" dirty="0"/>
              <a:t>/</a:t>
            </a:r>
            <a:r>
              <a:rPr lang="en-US" dirty="0" err="1"/>
              <a:t>multiple_choice_polls</a:t>
            </a:r>
            <a:r>
              <a:rPr lang="en-US" dirty="0"/>
              <a:t>/o8hrlxRgcvX1Nmq4Nl0eY</a:t>
            </a:r>
          </a:p>
          <a:p>
            <a:endParaRPr lang="en-US" dirty="0"/>
          </a:p>
          <a:p>
            <a:r>
              <a:rPr lang="en-US" dirty="0"/>
              <a:t>Answer: Both B and C are reasonable answers. B assumes that at least some of the dependence of spiders on flies is due to quantity, not just quality. C assumes that quality is most important. If the nutrient provided by shore flies is essential to wolf spiders and can’t be obtained from any other prey item, then wolf spiders may not persist in the absence of shore flies.</a:t>
            </a:r>
          </a:p>
        </p:txBody>
      </p:sp>
      <p:sp>
        <p:nvSpPr>
          <p:cNvPr id="4" name="Slide Number Placeholder 3"/>
          <p:cNvSpPr>
            <a:spLocks noGrp="1"/>
          </p:cNvSpPr>
          <p:nvPr>
            <p:ph type="sldNum" sz="quarter" idx="5"/>
          </p:nvPr>
        </p:nvSpPr>
        <p:spPr/>
        <p:txBody>
          <a:bodyPr/>
          <a:lstStyle/>
          <a:p>
            <a:fld id="{5ED52BCB-32F8-744E-8C69-585794415040}" type="slidenum">
              <a:rPr lang="en-US" smtClean="0"/>
              <a:t>21</a:t>
            </a:fld>
            <a:endParaRPr lang="en-US"/>
          </a:p>
        </p:txBody>
      </p:sp>
    </p:spTree>
    <p:extLst>
      <p:ext uri="{BB962C8B-B14F-4D97-AF65-F5344CB8AC3E}">
        <p14:creationId xmlns:p14="http://schemas.microsoft.com/office/powerpoint/2010/main" val="288534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a:rPr>
              <a:t>https://www.researchgate.net/publication/303945438_Prey_switching_in_predtor_prey_model/figures</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Following from the previous slide, the best answers here are B (</a:t>
            </a:r>
            <a:r>
              <a:rPr lang="en-US" sz="1200" b="0" i="0" u="none" strike="noStrike" kern="1200" dirty="0" err="1">
                <a:solidFill>
                  <a:schemeClr val="tx1"/>
                </a:solidFill>
                <a:effectLst/>
                <a:latin typeface="+mn-lt"/>
                <a:ea typeface="+mn-ea"/>
                <a:cs typeface="+mn-cs"/>
              </a:rPr>
              <a:t>shoreflies</a:t>
            </a:r>
            <a:r>
              <a:rPr lang="en-US" sz="1200" b="0" i="0" u="none" strike="noStrike" kern="1200" dirty="0">
                <a:solidFill>
                  <a:schemeClr val="tx1"/>
                </a:solidFill>
                <a:effectLst/>
                <a:latin typeface="+mn-lt"/>
                <a:ea typeface="+mn-ea"/>
                <a:cs typeface="+mn-cs"/>
              </a:rPr>
              <a:t> are essential for maintaining wolf spider population)  and C (</a:t>
            </a:r>
            <a:r>
              <a:rPr lang="en-US" sz="1200" b="0" i="0" u="none" strike="noStrike" kern="1200" dirty="0" err="1">
                <a:solidFill>
                  <a:schemeClr val="tx1"/>
                </a:solidFill>
                <a:effectLst/>
                <a:latin typeface="+mn-lt"/>
                <a:ea typeface="+mn-ea"/>
                <a:cs typeface="+mn-cs"/>
              </a:rPr>
              <a:t>shoreflies</a:t>
            </a:r>
            <a:r>
              <a:rPr lang="en-US" sz="1200" b="0" i="0" u="none" strike="noStrike" kern="1200" dirty="0">
                <a:solidFill>
                  <a:schemeClr val="tx1"/>
                </a:solidFill>
                <a:effectLst/>
                <a:latin typeface="+mn-lt"/>
                <a:ea typeface="+mn-ea"/>
                <a:cs typeface="+mn-cs"/>
              </a:rPr>
              <a:t> are one of several prey items that wolf spiders can switch between).</a:t>
            </a:r>
            <a:endParaRPr lang="en-US" dirty="0"/>
          </a:p>
        </p:txBody>
      </p:sp>
      <p:sp>
        <p:nvSpPr>
          <p:cNvPr id="4" name="Slide Number Placeholder 3"/>
          <p:cNvSpPr>
            <a:spLocks noGrp="1"/>
          </p:cNvSpPr>
          <p:nvPr>
            <p:ph type="sldNum" sz="quarter" idx="5"/>
          </p:nvPr>
        </p:nvSpPr>
        <p:spPr/>
        <p:txBody>
          <a:bodyPr/>
          <a:lstStyle/>
          <a:p>
            <a:fld id="{5ED52BCB-32F8-744E-8C69-585794415040}" type="slidenum">
              <a:rPr lang="en-US" smtClean="0"/>
              <a:t>22</a:t>
            </a:fld>
            <a:endParaRPr lang="en-US"/>
          </a:p>
        </p:txBody>
      </p:sp>
    </p:spTree>
    <p:extLst>
      <p:ext uri="{BB962C8B-B14F-4D97-AF65-F5344CB8AC3E}">
        <p14:creationId xmlns:p14="http://schemas.microsoft.com/office/powerpoint/2010/main" val="5597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D52BCB-32F8-744E-8C69-585794415040}" type="slidenum">
              <a:rPr lang="en-US" smtClean="0"/>
              <a:t>23</a:t>
            </a:fld>
            <a:endParaRPr lang="en-US"/>
          </a:p>
        </p:txBody>
      </p:sp>
    </p:spTree>
    <p:extLst>
      <p:ext uri="{BB962C8B-B14F-4D97-AF65-F5344CB8AC3E}">
        <p14:creationId xmlns:p14="http://schemas.microsoft.com/office/powerpoint/2010/main" val="365991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D52BCB-32F8-744E-8C69-585794415040}" type="slidenum">
              <a:rPr lang="en-US" smtClean="0"/>
              <a:t>24</a:t>
            </a:fld>
            <a:endParaRPr lang="en-US"/>
          </a:p>
        </p:txBody>
      </p:sp>
    </p:spTree>
    <p:extLst>
      <p:ext uri="{BB962C8B-B14F-4D97-AF65-F5344CB8AC3E}">
        <p14:creationId xmlns:p14="http://schemas.microsoft.com/office/powerpoint/2010/main" val="4153468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D52BCB-32F8-744E-8C69-585794415040}" type="slidenum">
              <a:rPr lang="en-US" smtClean="0"/>
              <a:t>3</a:t>
            </a:fld>
            <a:endParaRPr lang="en-US"/>
          </a:p>
        </p:txBody>
      </p:sp>
    </p:spTree>
    <p:extLst>
      <p:ext uri="{BB962C8B-B14F-4D97-AF65-F5344CB8AC3E}">
        <p14:creationId xmlns:p14="http://schemas.microsoft.com/office/powerpoint/2010/main" val="2647593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D52BCB-32F8-744E-8C69-585794415040}" type="slidenum">
              <a:rPr lang="en-US" smtClean="0"/>
              <a:t>4</a:t>
            </a:fld>
            <a:endParaRPr lang="en-US"/>
          </a:p>
        </p:txBody>
      </p:sp>
    </p:spTree>
    <p:extLst>
      <p:ext uri="{BB962C8B-B14F-4D97-AF65-F5344CB8AC3E}">
        <p14:creationId xmlns:p14="http://schemas.microsoft.com/office/powerpoint/2010/main" val="2308042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Greenstone, M. H. (1979). Spider feeding </a:t>
            </a:r>
            <a:r>
              <a:rPr lang="en-US" sz="1200" b="0" i="0" kern="1200" dirty="0" err="1">
                <a:solidFill>
                  <a:schemeClr val="tx1"/>
                </a:solidFill>
                <a:effectLst/>
                <a:latin typeface="+mn-lt"/>
                <a:ea typeface="+mn-ea"/>
                <a:cs typeface="+mn-cs"/>
              </a:rPr>
              <a:t>behaviour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optimises</a:t>
            </a:r>
            <a:r>
              <a:rPr lang="en-US" sz="1200" b="0" i="0" kern="1200" dirty="0">
                <a:solidFill>
                  <a:schemeClr val="tx1"/>
                </a:solidFill>
                <a:effectLst/>
                <a:latin typeface="+mn-lt"/>
                <a:ea typeface="+mn-ea"/>
                <a:cs typeface="+mn-cs"/>
              </a:rPr>
              <a:t> dietary essential amino acid composition. </a:t>
            </a:r>
            <a:r>
              <a:rPr lang="en-US" sz="1200" b="0" i="1" kern="1200" dirty="0">
                <a:solidFill>
                  <a:schemeClr val="tx1"/>
                </a:solidFill>
                <a:effectLst/>
                <a:latin typeface="+mn-lt"/>
                <a:ea typeface="+mn-ea"/>
                <a:cs typeface="+mn-cs"/>
              </a:rPr>
              <a:t>Nature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282</a:t>
            </a:r>
            <a:r>
              <a:rPr lang="en-US" sz="1200" b="0" i="0" kern="1200" dirty="0">
                <a:solidFill>
                  <a:schemeClr val="tx1"/>
                </a:solidFill>
                <a:effectLst/>
                <a:latin typeface="+mn-lt"/>
                <a:ea typeface="+mn-ea"/>
                <a:cs typeface="+mn-cs"/>
              </a:rPr>
              <a:t>(5738), 501.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Prey items were marked as either present or absent in each spider gut based on a “passive </a:t>
            </a:r>
            <a:r>
              <a:rPr lang="en-US" dirty="0" err="1"/>
              <a:t>haemagglutination</a:t>
            </a:r>
            <a:r>
              <a:rPr lang="en-US" dirty="0"/>
              <a:t> inhibition assay”. According to the author these assays have perfect specificity such that scores for each spider were unambiguous.</a:t>
            </a:r>
          </a:p>
          <a:p>
            <a:endParaRPr lang="en-US" dirty="0"/>
          </a:p>
        </p:txBody>
      </p:sp>
      <p:sp>
        <p:nvSpPr>
          <p:cNvPr id="4" name="Slide Number Placeholder 3"/>
          <p:cNvSpPr>
            <a:spLocks noGrp="1"/>
          </p:cNvSpPr>
          <p:nvPr>
            <p:ph type="sldNum" sz="quarter" idx="5"/>
          </p:nvPr>
        </p:nvSpPr>
        <p:spPr/>
        <p:txBody>
          <a:bodyPr/>
          <a:lstStyle/>
          <a:p>
            <a:fld id="{5ED52BCB-32F8-744E-8C69-585794415040}" type="slidenum">
              <a:rPr lang="en-US" smtClean="0"/>
              <a:t>5</a:t>
            </a:fld>
            <a:endParaRPr lang="en-US"/>
          </a:p>
        </p:txBody>
      </p:sp>
    </p:spTree>
    <p:extLst>
      <p:ext uri="{BB962C8B-B14F-4D97-AF65-F5344CB8AC3E}">
        <p14:creationId xmlns:p14="http://schemas.microsoft.com/office/powerpoint/2010/main" val="2006437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Prey items were marked as either present or absent in each spider gut based on a “passive </a:t>
            </a:r>
            <a:r>
              <a:rPr lang="en-US" dirty="0" err="1"/>
              <a:t>haemagglutination</a:t>
            </a:r>
            <a:r>
              <a:rPr lang="en-US" dirty="0"/>
              <a:t> inhibition assay”. According to the author these assays have perfect specificity such that scores for each spider were unambiguous.</a:t>
            </a:r>
          </a:p>
        </p:txBody>
      </p:sp>
      <p:sp>
        <p:nvSpPr>
          <p:cNvPr id="4" name="Slide Number Placeholder 3"/>
          <p:cNvSpPr>
            <a:spLocks noGrp="1"/>
          </p:cNvSpPr>
          <p:nvPr>
            <p:ph type="sldNum" sz="quarter" idx="5"/>
          </p:nvPr>
        </p:nvSpPr>
        <p:spPr/>
        <p:txBody>
          <a:bodyPr/>
          <a:lstStyle/>
          <a:p>
            <a:fld id="{5ED52BCB-32F8-744E-8C69-585794415040}" type="slidenum">
              <a:rPr lang="en-US" smtClean="0"/>
              <a:t>6</a:t>
            </a:fld>
            <a:endParaRPr lang="en-US"/>
          </a:p>
        </p:txBody>
      </p:sp>
    </p:spTree>
    <p:extLst>
      <p:ext uri="{BB962C8B-B14F-4D97-AF65-F5344CB8AC3E}">
        <p14:creationId xmlns:p14="http://schemas.microsoft.com/office/powerpoint/2010/main" val="4181058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eight categories come from all possible combinations of the three prey, including the possibility that spiders may have had none of the three present. </a:t>
            </a:r>
          </a:p>
        </p:txBody>
      </p:sp>
      <p:sp>
        <p:nvSpPr>
          <p:cNvPr id="4" name="Slide Number Placeholder 3"/>
          <p:cNvSpPr>
            <a:spLocks noGrp="1"/>
          </p:cNvSpPr>
          <p:nvPr>
            <p:ph type="sldNum" sz="quarter" idx="5"/>
          </p:nvPr>
        </p:nvSpPr>
        <p:spPr/>
        <p:txBody>
          <a:bodyPr/>
          <a:lstStyle/>
          <a:p>
            <a:fld id="{5ED52BCB-32F8-744E-8C69-585794415040}" type="slidenum">
              <a:rPr lang="en-US" smtClean="0"/>
              <a:t>7</a:t>
            </a:fld>
            <a:endParaRPr lang="en-US"/>
          </a:p>
        </p:txBody>
      </p:sp>
    </p:spTree>
    <p:extLst>
      <p:ext uri="{BB962C8B-B14F-4D97-AF65-F5344CB8AC3E}">
        <p14:creationId xmlns:p14="http://schemas.microsoft.com/office/powerpoint/2010/main" val="4110847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wolf spiders are selecting prey for nutritional balance then you would expect that:</a:t>
            </a:r>
          </a:p>
          <a:p>
            <a:r>
              <a:rPr lang="en-US" dirty="0"/>
              <a:t>https://</a:t>
            </a:r>
            <a:r>
              <a:rPr lang="en-US" dirty="0" err="1"/>
              <a:t>www.polleverywhere.com</a:t>
            </a:r>
            <a:r>
              <a:rPr lang="en-US" dirty="0"/>
              <a:t>/</a:t>
            </a:r>
            <a:r>
              <a:rPr lang="en-US" dirty="0" err="1"/>
              <a:t>multiple_choice_polls</a:t>
            </a:r>
            <a:r>
              <a:rPr lang="en-US" dirty="0"/>
              <a:t>/CiWizXFq5it0AtZi3Ix0y</a:t>
            </a:r>
          </a:p>
          <a:p>
            <a:endParaRPr lang="en-US" dirty="0"/>
          </a:p>
          <a:p>
            <a:r>
              <a:rPr lang="en-US" dirty="0"/>
              <a:t>Answer: C – They would consume combinations of the three prey types that provide the best nutritional balance.</a:t>
            </a:r>
          </a:p>
        </p:txBody>
      </p:sp>
      <p:sp>
        <p:nvSpPr>
          <p:cNvPr id="4" name="Slide Number Placeholder 3"/>
          <p:cNvSpPr>
            <a:spLocks noGrp="1"/>
          </p:cNvSpPr>
          <p:nvPr>
            <p:ph type="sldNum" sz="quarter" idx="5"/>
          </p:nvPr>
        </p:nvSpPr>
        <p:spPr/>
        <p:txBody>
          <a:bodyPr/>
          <a:lstStyle/>
          <a:p>
            <a:fld id="{5ED52BCB-32F8-744E-8C69-585794415040}" type="slidenum">
              <a:rPr lang="en-US" smtClean="0"/>
              <a:t>8</a:t>
            </a:fld>
            <a:endParaRPr lang="en-US"/>
          </a:p>
        </p:txBody>
      </p:sp>
    </p:spTree>
    <p:extLst>
      <p:ext uri="{BB962C8B-B14F-4D97-AF65-F5344CB8AC3E}">
        <p14:creationId xmlns:p14="http://schemas.microsoft.com/office/powerpoint/2010/main" val="2526724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Spiders from seven out of 13 pools were more likely than expected by chance to have consumed all THREE of the major prey species. The author concludes from this that, at least in those 7 cases, wolf spiders:</a:t>
            </a:r>
          </a:p>
          <a:p>
            <a:r>
              <a:rPr lang="en-US" dirty="0"/>
              <a:t>https://</a:t>
            </a:r>
            <a:r>
              <a:rPr lang="en-US" dirty="0" err="1"/>
              <a:t>www.polleverywhere.com</a:t>
            </a:r>
            <a:r>
              <a:rPr lang="en-US" dirty="0"/>
              <a:t>/</a:t>
            </a:r>
            <a:r>
              <a:rPr lang="en-US" dirty="0" err="1"/>
              <a:t>multiple_choice_polls</a:t>
            </a:r>
            <a:r>
              <a:rPr lang="en-US" dirty="0"/>
              <a:t>/0OPmp1khMgmg4Wp80eDfQ</a:t>
            </a:r>
          </a:p>
          <a:p>
            <a:endParaRPr lang="en-US" dirty="0"/>
          </a:p>
          <a:p>
            <a:r>
              <a:rPr lang="en-US" dirty="0"/>
              <a:t>Correct Answer: B</a:t>
            </a:r>
          </a:p>
        </p:txBody>
      </p:sp>
      <p:sp>
        <p:nvSpPr>
          <p:cNvPr id="4" name="Slide Number Placeholder 3"/>
          <p:cNvSpPr>
            <a:spLocks noGrp="1"/>
          </p:cNvSpPr>
          <p:nvPr>
            <p:ph type="sldNum" sz="quarter" idx="5"/>
          </p:nvPr>
        </p:nvSpPr>
        <p:spPr/>
        <p:txBody>
          <a:bodyPr/>
          <a:lstStyle/>
          <a:p>
            <a:fld id="{5ED52BCB-32F8-744E-8C69-585794415040}" type="slidenum">
              <a:rPr lang="en-US" smtClean="0"/>
              <a:t>9</a:t>
            </a:fld>
            <a:endParaRPr lang="en-US"/>
          </a:p>
        </p:txBody>
      </p:sp>
    </p:spTree>
    <p:extLst>
      <p:ext uri="{BB962C8B-B14F-4D97-AF65-F5344CB8AC3E}">
        <p14:creationId xmlns:p14="http://schemas.microsoft.com/office/powerpoint/2010/main" val="1437731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AF3AB0-95E3-904A-9B6F-D4328066DB12}"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533D5-B0CC-4745-AAFA-A655A41E4FE0}" type="slidenum">
              <a:rPr lang="en-US" smtClean="0"/>
              <a:t>‹#›</a:t>
            </a:fld>
            <a:endParaRPr lang="en-US"/>
          </a:p>
        </p:txBody>
      </p:sp>
    </p:spTree>
    <p:extLst>
      <p:ext uri="{BB962C8B-B14F-4D97-AF65-F5344CB8AC3E}">
        <p14:creationId xmlns:p14="http://schemas.microsoft.com/office/powerpoint/2010/main" val="30758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AF3AB0-95E3-904A-9B6F-D4328066DB12}"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533D5-B0CC-4745-AAFA-A655A41E4FE0}" type="slidenum">
              <a:rPr lang="en-US" smtClean="0"/>
              <a:t>‹#›</a:t>
            </a:fld>
            <a:endParaRPr lang="en-US"/>
          </a:p>
        </p:txBody>
      </p:sp>
    </p:spTree>
    <p:extLst>
      <p:ext uri="{BB962C8B-B14F-4D97-AF65-F5344CB8AC3E}">
        <p14:creationId xmlns:p14="http://schemas.microsoft.com/office/powerpoint/2010/main" val="2469002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AF3AB0-95E3-904A-9B6F-D4328066DB12}"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533D5-B0CC-4745-AAFA-A655A41E4FE0}" type="slidenum">
              <a:rPr lang="en-US" smtClean="0"/>
              <a:t>‹#›</a:t>
            </a:fld>
            <a:endParaRPr lang="en-US"/>
          </a:p>
        </p:txBody>
      </p:sp>
    </p:spTree>
    <p:extLst>
      <p:ext uri="{BB962C8B-B14F-4D97-AF65-F5344CB8AC3E}">
        <p14:creationId xmlns:p14="http://schemas.microsoft.com/office/powerpoint/2010/main" val="284170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AF3AB0-95E3-904A-9B6F-D4328066DB12}"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533D5-B0CC-4745-AAFA-A655A41E4FE0}" type="slidenum">
              <a:rPr lang="en-US" smtClean="0"/>
              <a:t>‹#›</a:t>
            </a:fld>
            <a:endParaRPr lang="en-US"/>
          </a:p>
        </p:txBody>
      </p:sp>
    </p:spTree>
    <p:extLst>
      <p:ext uri="{BB962C8B-B14F-4D97-AF65-F5344CB8AC3E}">
        <p14:creationId xmlns:p14="http://schemas.microsoft.com/office/powerpoint/2010/main" val="2687438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AF3AB0-95E3-904A-9B6F-D4328066DB12}" type="datetimeFigureOut">
              <a:rPr lang="en-US" smtClean="0"/>
              <a:t>6/18/19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E533D5-B0CC-4745-AAFA-A655A41E4FE0}" type="slidenum">
              <a:rPr lang="en-US" smtClean="0"/>
              <a:t>‹#›</a:t>
            </a:fld>
            <a:endParaRPr lang="en-US"/>
          </a:p>
        </p:txBody>
      </p:sp>
    </p:spTree>
    <p:extLst>
      <p:ext uri="{BB962C8B-B14F-4D97-AF65-F5344CB8AC3E}">
        <p14:creationId xmlns:p14="http://schemas.microsoft.com/office/powerpoint/2010/main" val="368867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AF3AB0-95E3-904A-9B6F-D4328066DB12}" type="datetimeFigureOut">
              <a:rPr lang="en-US" smtClean="0"/>
              <a:t>6/18/19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533D5-B0CC-4745-AAFA-A655A41E4FE0}" type="slidenum">
              <a:rPr lang="en-US" smtClean="0"/>
              <a:t>‹#›</a:t>
            </a:fld>
            <a:endParaRPr lang="en-US"/>
          </a:p>
        </p:txBody>
      </p:sp>
    </p:spTree>
    <p:extLst>
      <p:ext uri="{BB962C8B-B14F-4D97-AF65-F5344CB8AC3E}">
        <p14:creationId xmlns:p14="http://schemas.microsoft.com/office/powerpoint/2010/main" val="2255383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AF3AB0-95E3-904A-9B6F-D4328066DB12}" type="datetimeFigureOut">
              <a:rPr lang="en-US" smtClean="0"/>
              <a:t>6/18/19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E533D5-B0CC-4745-AAFA-A655A41E4FE0}" type="slidenum">
              <a:rPr lang="en-US" smtClean="0"/>
              <a:t>‹#›</a:t>
            </a:fld>
            <a:endParaRPr lang="en-US"/>
          </a:p>
        </p:txBody>
      </p:sp>
    </p:spTree>
    <p:extLst>
      <p:ext uri="{BB962C8B-B14F-4D97-AF65-F5344CB8AC3E}">
        <p14:creationId xmlns:p14="http://schemas.microsoft.com/office/powerpoint/2010/main" val="1447478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AF3AB0-95E3-904A-9B6F-D4328066DB12}" type="datetimeFigureOut">
              <a:rPr lang="en-US" smtClean="0"/>
              <a:t>6/18/19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E533D5-B0CC-4745-AAFA-A655A41E4FE0}" type="slidenum">
              <a:rPr lang="en-US" smtClean="0"/>
              <a:t>‹#›</a:t>
            </a:fld>
            <a:endParaRPr lang="en-US"/>
          </a:p>
        </p:txBody>
      </p:sp>
    </p:spTree>
    <p:extLst>
      <p:ext uri="{BB962C8B-B14F-4D97-AF65-F5344CB8AC3E}">
        <p14:creationId xmlns:p14="http://schemas.microsoft.com/office/powerpoint/2010/main" val="1985752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F3AB0-95E3-904A-9B6F-D4328066DB12}" type="datetimeFigureOut">
              <a:rPr lang="en-US" smtClean="0"/>
              <a:t>6/18/19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E533D5-B0CC-4745-AAFA-A655A41E4FE0}" type="slidenum">
              <a:rPr lang="en-US" smtClean="0"/>
              <a:t>‹#›</a:t>
            </a:fld>
            <a:endParaRPr lang="en-US"/>
          </a:p>
        </p:txBody>
      </p:sp>
    </p:spTree>
    <p:extLst>
      <p:ext uri="{BB962C8B-B14F-4D97-AF65-F5344CB8AC3E}">
        <p14:creationId xmlns:p14="http://schemas.microsoft.com/office/powerpoint/2010/main" val="3965365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AF3AB0-95E3-904A-9B6F-D4328066DB12}" type="datetimeFigureOut">
              <a:rPr lang="en-US" smtClean="0"/>
              <a:t>6/18/19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533D5-B0CC-4745-AAFA-A655A41E4FE0}" type="slidenum">
              <a:rPr lang="en-US" smtClean="0"/>
              <a:t>‹#›</a:t>
            </a:fld>
            <a:endParaRPr lang="en-US"/>
          </a:p>
        </p:txBody>
      </p:sp>
    </p:spTree>
    <p:extLst>
      <p:ext uri="{BB962C8B-B14F-4D97-AF65-F5344CB8AC3E}">
        <p14:creationId xmlns:p14="http://schemas.microsoft.com/office/powerpoint/2010/main" val="2360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AF3AB0-95E3-904A-9B6F-D4328066DB12}" type="datetimeFigureOut">
              <a:rPr lang="en-US" smtClean="0"/>
              <a:t>6/18/19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E533D5-B0CC-4745-AAFA-A655A41E4FE0}" type="slidenum">
              <a:rPr lang="en-US" smtClean="0"/>
              <a:t>‹#›</a:t>
            </a:fld>
            <a:endParaRPr lang="en-US"/>
          </a:p>
        </p:txBody>
      </p:sp>
    </p:spTree>
    <p:extLst>
      <p:ext uri="{BB962C8B-B14F-4D97-AF65-F5344CB8AC3E}">
        <p14:creationId xmlns:p14="http://schemas.microsoft.com/office/powerpoint/2010/main" val="4125216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AF3AB0-95E3-904A-9B6F-D4328066DB12}" type="datetimeFigureOut">
              <a:rPr lang="en-US" smtClean="0"/>
              <a:t>6/18/19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533D5-B0CC-4745-AAFA-A655A41E4FE0}" type="slidenum">
              <a:rPr lang="en-US" smtClean="0"/>
              <a:t>‹#›</a:t>
            </a:fld>
            <a:endParaRPr lang="en-US"/>
          </a:p>
        </p:txBody>
      </p:sp>
    </p:spTree>
    <p:extLst>
      <p:ext uri="{BB962C8B-B14F-4D97-AF65-F5344CB8AC3E}">
        <p14:creationId xmlns:p14="http://schemas.microsoft.com/office/powerpoint/2010/main" val="4170656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8485DB-A5BC-8042-8EAB-01D8DC6CC131}"/>
              </a:ext>
            </a:extLst>
          </p:cNvPr>
          <p:cNvSpPr>
            <a:spLocks noGrp="1"/>
          </p:cNvSpPr>
          <p:nvPr>
            <p:ph type="title"/>
          </p:nvPr>
        </p:nvSpPr>
        <p:spPr/>
        <p:txBody>
          <a:bodyPr/>
          <a:lstStyle/>
          <a:p>
            <a:r>
              <a:rPr lang="en-US" dirty="0"/>
              <a:t>Wolf Spider Foraging</a:t>
            </a:r>
          </a:p>
        </p:txBody>
      </p:sp>
      <p:sp>
        <p:nvSpPr>
          <p:cNvPr id="5" name="Content Placeholder 4">
            <a:extLst>
              <a:ext uri="{FF2B5EF4-FFF2-40B4-BE49-F238E27FC236}">
                <a16:creationId xmlns:a16="http://schemas.microsoft.com/office/drawing/2014/main" id="{74B3B91A-16A5-9943-9706-BEDF6E531F56}"/>
              </a:ext>
            </a:extLst>
          </p:cNvPr>
          <p:cNvSpPr>
            <a:spLocks noGrp="1"/>
          </p:cNvSpPr>
          <p:nvPr>
            <p:ph idx="1"/>
          </p:nvPr>
        </p:nvSpPr>
        <p:spPr/>
        <p:txBody>
          <a:bodyPr>
            <a:normAutofit fontScale="92500" lnSpcReduction="20000"/>
          </a:bodyPr>
          <a:lstStyle/>
          <a:p>
            <a:r>
              <a:rPr lang="en-US" dirty="0"/>
              <a:t>This </a:t>
            </a:r>
            <a:r>
              <a:rPr lang="en-US" dirty="0" err="1"/>
              <a:t>powerpoint</a:t>
            </a:r>
            <a:r>
              <a:rPr lang="en-US" dirty="0"/>
              <a:t> presentation has information for instructors embedded in the Notes sections of individual slides. The answers to each of the questions are in the Notes section of each slide.</a:t>
            </a:r>
          </a:p>
          <a:p>
            <a:r>
              <a:rPr lang="en-US" dirty="0"/>
              <a:t>Some suggestions for modifications are also provided in Notes.</a:t>
            </a:r>
          </a:p>
          <a:p>
            <a:r>
              <a:rPr lang="en-US" dirty="0"/>
              <a:t>I used </a:t>
            </a:r>
            <a:r>
              <a:rPr lang="en-US" dirty="0" err="1"/>
              <a:t>polleverywhere</a:t>
            </a:r>
            <a:r>
              <a:rPr lang="en-US" dirty="0"/>
              <a:t> to engage students, but any sort of interactive technology would work.</a:t>
            </a:r>
          </a:p>
          <a:p>
            <a:r>
              <a:rPr lang="en-US" dirty="0"/>
              <a:t>The last slide is an example of an assessment tool that could be used to evaluate student learning when presented as a pre- and post-”test”.</a:t>
            </a:r>
          </a:p>
          <a:p>
            <a:endParaRPr lang="en-US" dirty="0"/>
          </a:p>
          <a:p>
            <a:endParaRPr lang="en-US" dirty="0"/>
          </a:p>
        </p:txBody>
      </p:sp>
    </p:spTree>
    <p:extLst>
      <p:ext uri="{BB962C8B-B14F-4D97-AF65-F5344CB8AC3E}">
        <p14:creationId xmlns:p14="http://schemas.microsoft.com/office/powerpoint/2010/main" val="1925111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5C6B-188F-4B41-8E3F-614C62D11A2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580BC7C-1118-A747-92DE-A4161CFFEF15}"/>
              </a:ext>
            </a:extLst>
          </p:cNvPr>
          <p:cNvSpPr>
            <a:spLocks noGrp="1"/>
          </p:cNvSpPr>
          <p:nvPr>
            <p:ph type="subTitle" idx="1"/>
          </p:nvPr>
        </p:nvSpPr>
        <p:spPr/>
        <p:txBody>
          <a:bodyPr/>
          <a:lstStyle/>
          <a:p>
            <a:endParaRPr lang="en-US"/>
          </a:p>
        </p:txBody>
      </p:sp>
      <p:pic>
        <p:nvPicPr>
          <p:cNvPr id="5" name="slide.url=https://www.polleverywhere.com/multiple_choice_polls/7FlpWU24WkScRszH3opuo">
            <a:extLst>
              <a:ext uri="{FF2B5EF4-FFF2-40B4-BE49-F238E27FC236}">
                <a16:creationId xmlns:a16="http://schemas.microsoft.com/office/drawing/2014/main" id="{27F71294-1DC3-B44B-81B0-EE6E439260B1}"/>
              </a:ext>
            </a:extLst>
          </p:cNvPr>
          <p:cNvPicPr>
            <a:picLocks/>
          </p:cNvPicPr>
          <p:nvPr/>
        </p:nvPicPr>
        <p:blipFill>
          <a:blip r:embed="rId3"/>
          <a:stretch>
            <a:fillRect/>
          </a:stretch>
        </p:blipFill>
        <p:spPr>
          <a:xfrm>
            <a:off x="63500" y="63500"/>
            <a:ext cx="9017000" cy="6731000"/>
          </a:xfrm>
          <a:prstGeom prst="rect">
            <a:avLst/>
          </a:prstGeom>
        </p:spPr>
      </p:pic>
    </p:spTree>
    <p:extLst>
      <p:ext uri="{BB962C8B-B14F-4D97-AF65-F5344CB8AC3E}">
        <p14:creationId xmlns:p14="http://schemas.microsoft.com/office/powerpoint/2010/main" val="4193425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5A36C-91E9-8446-BAE0-38E7C931DE10}"/>
              </a:ext>
            </a:extLst>
          </p:cNvPr>
          <p:cNvSpPr>
            <a:spLocks noGrp="1"/>
          </p:cNvSpPr>
          <p:nvPr>
            <p:ph type="title"/>
          </p:nvPr>
        </p:nvSpPr>
        <p:spPr/>
        <p:txBody>
          <a:bodyPr/>
          <a:lstStyle/>
          <a:p>
            <a:r>
              <a:rPr lang="en-US" dirty="0"/>
              <a:t>Greenstone (1979)</a:t>
            </a:r>
          </a:p>
        </p:txBody>
      </p:sp>
      <p:sp>
        <p:nvSpPr>
          <p:cNvPr id="3" name="Content Placeholder 2">
            <a:extLst>
              <a:ext uri="{FF2B5EF4-FFF2-40B4-BE49-F238E27FC236}">
                <a16:creationId xmlns:a16="http://schemas.microsoft.com/office/drawing/2014/main" id="{013807E2-ACD2-E241-8246-DAEAEFF8DB78}"/>
              </a:ext>
            </a:extLst>
          </p:cNvPr>
          <p:cNvSpPr>
            <a:spLocks noGrp="1"/>
          </p:cNvSpPr>
          <p:nvPr>
            <p:ph idx="1"/>
          </p:nvPr>
        </p:nvSpPr>
        <p:spPr>
          <a:xfrm>
            <a:off x="457200" y="1417638"/>
            <a:ext cx="8686800" cy="4940300"/>
          </a:xfrm>
        </p:spPr>
        <p:txBody>
          <a:bodyPr/>
          <a:lstStyle/>
          <a:p>
            <a:r>
              <a:rPr lang="en-US" dirty="0"/>
              <a:t>Observational Study</a:t>
            </a:r>
          </a:p>
          <a:p>
            <a:r>
              <a:rPr lang="en-US" dirty="0"/>
              <a:t>What factors weren’t controlled?</a:t>
            </a:r>
          </a:p>
          <a:p>
            <a:pPr lvl="1"/>
            <a:r>
              <a:rPr lang="en-US" dirty="0"/>
              <a:t>Quantity of each prey type</a:t>
            </a:r>
          </a:p>
          <a:p>
            <a:pPr lvl="1"/>
            <a:r>
              <a:rPr lang="en-US" dirty="0"/>
              <a:t>Other prey species that might have been available at some, but not all, pools</a:t>
            </a:r>
          </a:p>
          <a:p>
            <a:pPr lvl="1"/>
            <a:r>
              <a:rPr lang="en-US" dirty="0"/>
              <a:t>Other differences between pools</a:t>
            </a:r>
          </a:p>
          <a:p>
            <a:pPr lvl="1"/>
            <a:endParaRPr lang="en-US" dirty="0"/>
          </a:p>
        </p:txBody>
      </p:sp>
      <p:sp>
        <p:nvSpPr>
          <p:cNvPr id="4" name="Rectangle 3">
            <a:extLst>
              <a:ext uri="{FF2B5EF4-FFF2-40B4-BE49-F238E27FC236}">
                <a16:creationId xmlns:a16="http://schemas.microsoft.com/office/drawing/2014/main" id="{B7B6A9D8-19AB-3143-99BF-AF956645FC54}"/>
              </a:ext>
            </a:extLst>
          </p:cNvPr>
          <p:cNvSpPr/>
          <p:nvPr/>
        </p:nvSpPr>
        <p:spPr>
          <a:xfrm>
            <a:off x="3964897" y="4898534"/>
            <a:ext cx="4924269" cy="1569660"/>
          </a:xfrm>
          <a:prstGeom prst="rect">
            <a:avLst/>
          </a:prstGeom>
        </p:spPr>
        <p:txBody>
          <a:bodyPr wrap="square">
            <a:spAutoFit/>
          </a:bodyPr>
          <a:lstStyle/>
          <a:p>
            <a:r>
              <a:rPr lang="en-US" sz="2400" i="1" dirty="0"/>
              <a:t>“</a:t>
            </a:r>
            <a:r>
              <a:rPr lang="en-US" sz="2400" b="1" i="1" dirty="0"/>
              <a:t>Perhaps</a:t>
            </a:r>
            <a:r>
              <a:rPr lang="en-US" sz="2400" i="1" dirty="0"/>
              <a:t> these spiders have adopted this particular form of </a:t>
            </a:r>
            <a:r>
              <a:rPr lang="en-US" sz="2400" i="1" dirty="0" err="1"/>
              <a:t>polyphagy</a:t>
            </a:r>
            <a:r>
              <a:rPr lang="en-US" sz="2400" i="1" dirty="0"/>
              <a:t> for nutritional reasons. Such behavior </a:t>
            </a:r>
            <a:r>
              <a:rPr lang="en-US" sz="2400" b="1" i="1" dirty="0"/>
              <a:t>probably</a:t>
            </a:r>
            <a:r>
              <a:rPr lang="en-US" sz="2400" i="1" dirty="0"/>
              <a:t> has selective value, since…” </a:t>
            </a:r>
          </a:p>
        </p:txBody>
      </p:sp>
    </p:spTree>
    <p:extLst>
      <p:ext uri="{BB962C8B-B14F-4D97-AF65-F5344CB8AC3E}">
        <p14:creationId xmlns:p14="http://schemas.microsoft.com/office/powerpoint/2010/main" val="67522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F6F0A-E52F-8046-B581-400A3BBCCC37}"/>
              </a:ext>
            </a:extLst>
          </p:cNvPr>
          <p:cNvSpPr>
            <a:spLocks noGrp="1"/>
          </p:cNvSpPr>
          <p:nvPr>
            <p:ph type="title"/>
          </p:nvPr>
        </p:nvSpPr>
        <p:spPr/>
        <p:txBody>
          <a:bodyPr/>
          <a:lstStyle/>
          <a:p>
            <a:r>
              <a:rPr lang="en-US" dirty="0" err="1"/>
              <a:t>Mayntz</a:t>
            </a:r>
            <a:r>
              <a:rPr lang="en-US" dirty="0"/>
              <a:t> et al. (2005)</a:t>
            </a:r>
          </a:p>
        </p:txBody>
      </p:sp>
      <p:sp>
        <p:nvSpPr>
          <p:cNvPr id="3" name="Content Placeholder 2">
            <a:extLst>
              <a:ext uri="{FF2B5EF4-FFF2-40B4-BE49-F238E27FC236}">
                <a16:creationId xmlns:a16="http://schemas.microsoft.com/office/drawing/2014/main" id="{5A2425F8-CF7E-3D40-8832-A941C37B62CF}"/>
              </a:ext>
            </a:extLst>
          </p:cNvPr>
          <p:cNvSpPr>
            <a:spLocks noGrp="1"/>
          </p:cNvSpPr>
          <p:nvPr>
            <p:ph idx="1"/>
          </p:nvPr>
        </p:nvSpPr>
        <p:spPr/>
        <p:txBody>
          <a:bodyPr/>
          <a:lstStyle/>
          <a:p>
            <a:r>
              <a:rPr lang="en-US" dirty="0" err="1"/>
              <a:t>Mayntz</a:t>
            </a:r>
            <a:r>
              <a:rPr lang="en-US" dirty="0"/>
              <a:t> and colleagues hypothesized that, IF wolf spiders optimize their nutrient intake, THEN they should choose a prey type that would remedy a prior nutritional deficiency.</a:t>
            </a:r>
          </a:p>
          <a:p>
            <a:r>
              <a:rPr lang="en-US" dirty="0"/>
              <a:t>Manipulative experiment using </a:t>
            </a:r>
            <a:r>
              <a:rPr lang="en-US" i="1" dirty="0" err="1"/>
              <a:t>Pardosa</a:t>
            </a:r>
            <a:r>
              <a:rPr lang="en-US" i="1" dirty="0"/>
              <a:t> </a:t>
            </a:r>
            <a:r>
              <a:rPr lang="en-US" i="1" dirty="0" err="1"/>
              <a:t>prativaga</a:t>
            </a:r>
            <a:endParaRPr lang="en-US" i="1" dirty="0"/>
          </a:p>
          <a:p>
            <a:endParaRPr lang="en-US" dirty="0"/>
          </a:p>
        </p:txBody>
      </p:sp>
      <p:pic>
        <p:nvPicPr>
          <p:cNvPr id="4" name="Picture 3">
            <a:extLst>
              <a:ext uri="{FF2B5EF4-FFF2-40B4-BE49-F238E27FC236}">
                <a16:creationId xmlns:a16="http://schemas.microsoft.com/office/drawing/2014/main" id="{D1667851-BA9B-4E49-952A-EB9B81147C75}"/>
              </a:ext>
            </a:extLst>
          </p:cNvPr>
          <p:cNvPicPr>
            <a:picLocks noChangeAspect="1"/>
          </p:cNvPicPr>
          <p:nvPr/>
        </p:nvPicPr>
        <p:blipFill>
          <a:blip r:embed="rId3"/>
          <a:stretch>
            <a:fillRect/>
          </a:stretch>
        </p:blipFill>
        <p:spPr>
          <a:xfrm>
            <a:off x="6544306" y="4352081"/>
            <a:ext cx="2368201" cy="2368201"/>
          </a:xfrm>
          <a:prstGeom prst="rect">
            <a:avLst/>
          </a:prstGeom>
        </p:spPr>
      </p:pic>
    </p:spTree>
    <p:extLst>
      <p:ext uri="{BB962C8B-B14F-4D97-AF65-F5344CB8AC3E}">
        <p14:creationId xmlns:p14="http://schemas.microsoft.com/office/powerpoint/2010/main" val="1755906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5400000">
            <a:off x="6792633" y="1541271"/>
            <a:ext cx="2894032" cy="646331"/>
          </a:xfrm>
          <a:prstGeom prst="rect">
            <a:avLst/>
          </a:prstGeom>
          <a:noFill/>
        </p:spPr>
        <p:txBody>
          <a:bodyPr wrap="square" rtlCol="0">
            <a:spAutoFit/>
          </a:bodyPr>
          <a:lstStyle/>
          <a:p>
            <a:r>
              <a:rPr lang="en-US" dirty="0"/>
              <a:t>1 Day Prior to Experiment</a:t>
            </a:r>
          </a:p>
          <a:p>
            <a:endParaRPr lang="en-US" dirty="0"/>
          </a:p>
        </p:txBody>
      </p:sp>
      <p:pic>
        <p:nvPicPr>
          <p:cNvPr id="11" name="Picture 10"/>
          <p:cNvPicPr>
            <a:picLocks noChangeAspect="1"/>
          </p:cNvPicPr>
          <p:nvPr/>
        </p:nvPicPr>
        <p:blipFill>
          <a:blip r:embed="rId3"/>
          <a:stretch>
            <a:fillRect/>
          </a:stretch>
        </p:blipFill>
        <p:spPr>
          <a:xfrm>
            <a:off x="5439955" y="1431355"/>
            <a:ext cx="1446293" cy="1033497"/>
          </a:xfrm>
          <a:prstGeom prst="rect">
            <a:avLst/>
          </a:prstGeom>
          <a:ln>
            <a:noFill/>
          </a:ln>
        </p:spPr>
      </p:pic>
      <p:sp>
        <p:nvSpPr>
          <p:cNvPr id="12" name="TextBox 11"/>
          <p:cNvSpPr txBox="1"/>
          <p:nvPr/>
        </p:nvSpPr>
        <p:spPr>
          <a:xfrm>
            <a:off x="1225066" y="663027"/>
            <a:ext cx="2481048" cy="646331"/>
          </a:xfrm>
          <a:prstGeom prst="rect">
            <a:avLst/>
          </a:prstGeom>
          <a:noFill/>
        </p:spPr>
        <p:txBody>
          <a:bodyPr wrap="square" rtlCol="0">
            <a:spAutoFit/>
          </a:bodyPr>
          <a:lstStyle/>
          <a:p>
            <a:r>
              <a:rPr lang="en-US" dirty="0"/>
              <a:t>47 spiders fed protein-rich fruit flies</a:t>
            </a:r>
          </a:p>
        </p:txBody>
      </p:sp>
      <p:sp>
        <p:nvSpPr>
          <p:cNvPr id="13" name="TextBox 12"/>
          <p:cNvSpPr txBox="1"/>
          <p:nvPr/>
        </p:nvSpPr>
        <p:spPr>
          <a:xfrm>
            <a:off x="5023228" y="708280"/>
            <a:ext cx="2427012" cy="646331"/>
          </a:xfrm>
          <a:prstGeom prst="rect">
            <a:avLst/>
          </a:prstGeom>
          <a:noFill/>
        </p:spPr>
        <p:txBody>
          <a:bodyPr wrap="square" rtlCol="0">
            <a:spAutoFit/>
          </a:bodyPr>
          <a:lstStyle/>
          <a:p>
            <a:r>
              <a:rPr lang="en-US" dirty="0"/>
              <a:t>45 spiders fed lipid-rich fruit flies</a:t>
            </a:r>
          </a:p>
        </p:txBody>
      </p:sp>
      <p:sp>
        <p:nvSpPr>
          <p:cNvPr id="27" name="Rectangle 26"/>
          <p:cNvSpPr/>
          <p:nvPr/>
        </p:nvSpPr>
        <p:spPr>
          <a:xfrm rot="5400000">
            <a:off x="7760607" y="4351906"/>
            <a:ext cx="1918389" cy="369332"/>
          </a:xfrm>
          <a:prstGeom prst="rect">
            <a:avLst/>
          </a:prstGeom>
        </p:spPr>
        <p:txBody>
          <a:bodyPr wrap="none">
            <a:spAutoFit/>
          </a:bodyPr>
          <a:lstStyle/>
          <a:p>
            <a:r>
              <a:rPr lang="en-US" dirty="0"/>
              <a:t>Day of Experiment</a:t>
            </a:r>
          </a:p>
        </p:txBody>
      </p:sp>
      <p:sp>
        <p:nvSpPr>
          <p:cNvPr id="30" name="TextBox 29"/>
          <p:cNvSpPr txBox="1"/>
          <p:nvPr/>
        </p:nvSpPr>
        <p:spPr>
          <a:xfrm>
            <a:off x="394230" y="4821572"/>
            <a:ext cx="2009671" cy="1200329"/>
          </a:xfrm>
          <a:prstGeom prst="rect">
            <a:avLst/>
          </a:prstGeom>
          <a:noFill/>
        </p:spPr>
        <p:txBody>
          <a:bodyPr wrap="square" rtlCol="0">
            <a:spAutoFit/>
          </a:bodyPr>
          <a:lstStyle/>
          <a:p>
            <a:r>
              <a:rPr lang="en-US" dirty="0"/>
              <a:t>23 spiders fed protein-rich flies						</a:t>
            </a:r>
          </a:p>
        </p:txBody>
      </p:sp>
      <p:sp>
        <p:nvSpPr>
          <p:cNvPr id="33" name="Rectangle 32"/>
          <p:cNvSpPr/>
          <p:nvPr/>
        </p:nvSpPr>
        <p:spPr>
          <a:xfrm>
            <a:off x="5263103" y="1329796"/>
            <a:ext cx="1762703" cy="1110241"/>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stretch>
            <a:fillRect/>
          </a:stretch>
        </p:blipFill>
        <p:spPr>
          <a:xfrm>
            <a:off x="2465590" y="3649301"/>
            <a:ext cx="1604484" cy="1146537"/>
          </a:xfrm>
          <a:prstGeom prst="rect">
            <a:avLst/>
          </a:prstGeom>
          <a:ln>
            <a:solidFill>
              <a:schemeClr val="accent1"/>
            </a:solidFill>
          </a:ln>
        </p:spPr>
      </p:pic>
      <p:pic>
        <p:nvPicPr>
          <p:cNvPr id="23" name="Picture 22"/>
          <p:cNvPicPr>
            <a:picLocks noChangeAspect="1"/>
          </p:cNvPicPr>
          <p:nvPr/>
        </p:nvPicPr>
        <p:blipFill>
          <a:blip r:embed="rId3"/>
          <a:stretch>
            <a:fillRect/>
          </a:stretch>
        </p:blipFill>
        <p:spPr>
          <a:xfrm>
            <a:off x="6633586" y="3640344"/>
            <a:ext cx="1604484" cy="1146537"/>
          </a:xfrm>
          <a:prstGeom prst="rect">
            <a:avLst/>
          </a:prstGeom>
          <a:ln>
            <a:noFill/>
          </a:ln>
        </p:spPr>
      </p:pic>
      <p:sp>
        <p:nvSpPr>
          <p:cNvPr id="24" name="Rectangle 23"/>
          <p:cNvSpPr/>
          <p:nvPr/>
        </p:nvSpPr>
        <p:spPr>
          <a:xfrm>
            <a:off x="6475367" y="3590829"/>
            <a:ext cx="1762703" cy="1164250"/>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377215" y="4870727"/>
            <a:ext cx="2009671" cy="923330"/>
          </a:xfrm>
          <a:prstGeom prst="rect">
            <a:avLst/>
          </a:prstGeom>
          <a:noFill/>
        </p:spPr>
        <p:txBody>
          <a:bodyPr wrap="square" rtlCol="0">
            <a:spAutoFit/>
          </a:bodyPr>
          <a:lstStyle/>
          <a:p>
            <a:r>
              <a:rPr lang="en-US" dirty="0"/>
              <a:t>24 spiders fed lipid-rich flies						</a:t>
            </a:r>
          </a:p>
        </p:txBody>
      </p:sp>
      <p:sp>
        <p:nvSpPr>
          <p:cNvPr id="26" name="TextBox 25"/>
          <p:cNvSpPr txBox="1"/>
          <p:nvPr/>
        </p:nvSpPr>
        <p:spPr>
          <a:xfrm>
            <a:off x="6396557" y="4870727"/>
            <a:ext cx="2009671" cy="923330"/>
          </a:xfrm>
          <a:prstGeom prst="rect">
            <a:avLst/>
          </a:prstGeom>
          <a:noFill/>
        </p:spPr>
        <p:txBody>
          <a:bodyPr wrap="square" rtlCol="0">
            <a:spAutoFit/>
          </a:bodyPr>
          <a:lstStyle/>
          <a:p>
            <a:r>
              <a:rPr lang="en-US" dirty="0"/>
              <a:t>22 spiders fed lipid-rich flies						</a:t>
            </a:r>
          </a:p>
        </p:txBody>
      </p:sp>
      <p:sp>
        <p:nvSpPr>
          <p:cNvPr id="32" name="TextBox 31"/>
          <p:cNvSpPr txBox="1"/>
          <p:nvPr/>
        </p:nvSpPr>
        <p:spPr>
          <a:xfrm>
            <a:off x="4386886" y="4877157"/>
            <a:ext cx="2009671" cy="1200329"/>
          </a:xfrm>
          <a:prstGeom prst="rect">
            <a:avLst/>
          </a:prstGeom>
          <a:noFill/>
        </p:spPr>
        <p:txBody>
          <a:bodyPr wrap="square" rtlCol="0">
            <a:spAutoFit/>
          </a:bodyPr>
          <a:lstStyle/>
          <a:p>
            <a:r>
              <a:rPr lang="en-US" dirty="0"/>
              <a:t>23 spiders fed protein-rich flies						</a:t>
            </a:r>
          </a:p>
        </p:txBody>
      </p:sp>
      <p:cxnSp>
        <p:nvCxnSpPr>
          <p:cNvPr id="3" name="Straight Arrow Connector 2"/>
          <p:cNvCxnSpPr/>
          <p:nvPr/>
        </p:nvCxnSpPr>
        <p:spPr>
          <a:xfrm flipH="1">
            <a:off x="1410905" y="2680986"/>
            <a:ext cx="538826" cy="7681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5263103" y="2680986"/>
            <a:ext cx="538826" cy="768114"/>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2689851" y="2719469"/>
            <a:ext cx="613414" cy="7296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6633586" y="2680986"/>
            <a:ext cx="613414" cy="729631"/>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29" name="Picture 28">
            <a:extLst>
              <a:ext uri="{FF2B5EF4-FFF2-40B4-BE49-F238E27FC236}">
                <a16:creationId xmlns:a16="http://schemas.microsoft.com/office/drawing/2014/main" id="{ACF28D94-D2D7-B040-ACF3-7630E566E8AD}"/>
              </a:ext>
            </a:extLst>
          </p:cNvPr>
          <p:cNvPicPr>
            <a:picLocks noChangeAspect="1"/>
          </p:cNvPicPr>
          <p:nvPr/>
        </p:nvPicPr>
        <p:blipFill>
          <a:blip r:embed="rId4"/>
          <a:stretch>
            <a:fillRect/>
          </a:stretch>
        </p:blipFill>
        <p:spPr>
          <a:xfrm>
            <a:off x="5822558" y="2726711"/>
            <a:ext cx="774012" cy="774012"/>
          </a:xfrm>
          <a:prstGeom prst="rect">
            <a:avLst/>
          </a:prstGeom>
        </p:spPr>
      </p:pic>
      <p:sp>
        <p:nvSpPr>
          <p:cNvPr id="2" name="Rectangle 1">
            <a:extLst>
              <a:ext uri="{FF2B5EF4-FFF2-40B4-BE49-F238E27FC236}">
                <a16:creationId xmlns:a16="http://schemas.microsoft.com/office/drawing/2014/main" id="{8E94A741-8890-5F4B-B5DC-54F111065595}"/>
              </a:ext>
            </a:extLst>
          </p:cNvPr>
          <p:cNvSpPr/>
          <p:nvPr/>
        </p:nvSpPr>
        <p:spPr>
          <a:xfrm>
            <a:off x="316650" y="6143448"/>
            <a:ext cx="2676695" cy="461665"/>
          </a:xfrm>
          <a:prstGeom prst="rect">
            <a:avLst/>
          </a:prstGeom>
        </p:spPr>
        <p:txBody>
          <a:bodyPr wrap="none">
            <a:spAutoFit/>
          </a:bodyPr>
          <a:lstStyle/>
          <a:p>
            <a:r>
              <a:rPr lang="en-US" sz="2400" dirty="0" err="1"/>
              <a:t>Mayntz</a:t>
            </a:r>
            <a:r>
              <a:rPr lang="en-US" sz="2400" dirty="0"/>
              <a:t> et al. (2005)</a:t>
            </a:r>
          </a:p>
        </p:txBody>
      </p:sp>
      <p:pic>
        <p:nvPicPr>
          <p:cNvPr id="40" name="Picture 39">
            <a:extLst>
              <a:ext uri="{FF2B5EF4-FFF2-40B4-BE49-F238E27FC236}">
                <a16:creationId xmlns:a16="http://schemas.microsoft.com/office/drawing/2014/main" id="{256121A4-5281-8048-A2B6-AF163A4D049A}"/>
              </a:ext>
            </a:extLst>
          </p:cNvPr>
          <p:cNvPicPr>
            <a:picLocks noChangeAspect="1"/>
          </p:cNvPicPr>
          <p:nvPr/>
        </p:nvPicPr>
        <p:blipFill>
          <a:blip r:embed="rId3"/>
          <a:stretch>
            <a:fillRect/>
          </a:stretch>
        </p:blipFill>
        <p:spPr>
          <a:xfrm>
            <a:off x="4589479" y="3622631"/>
            <a:ext cx="1604484" cy="1146537"/>
          </a:xfrm>
          <a:prstGeom prst="rect">
            <a:avLst/>
          </a:prstGeom>
          <a:ln>
            <a:solidFill>
              <a:srgbClr val="C00000"/>
            </a:solidFill>
          </a:ln>
        </p:spPr>
      </p:pic>
      <p:pic>
        <p:nvPicPr>
          <p:cNvPr id="41" name="Picture 40">
            <a:extLst>
              <a:ext uri="{FF2B5EF4-FFF2-40B4-BE49-F238E27FC236}">
                <a16:creationId xmlns:a16="http://schemas.microsoft.com/office/drawing/2014/main" id="{3157A830-511C-B04C-856C-C8CF28814E15}"/>
              </a:ext>
            </a:extLst>
          </p:cNvPr>
          <p:cNvPicPr>
            <a:picLocks noChangeAspect="1"/>
          </p:cNvPicPr>
          <p:nvPr/>
        </p:nvPicPr>
        <p:blipFill>
          <a:blip r:embed="rId3"/>
          <a:stretch>
            <a:fillRect/>
          </a:stretch>
        </p:blipFill>
        <p:spPr>
          <a:xfrm>
            <a:off x="464194" y="3622630"/>
            <a:ext cx="1604484" cy="1146537"/>
          </a:xfrm>
          <a:prstGeom prst="rect">
            <a:avLst/>
          </a:prstGeom>
          <a:ln>
            <a:solidFill>
              <a:schemeClr val="accent1"/>
            </a:solidFill>
          </a:ln>
        </p:spPr>
      </p:pic>
      <p:pic>
        <p:nvPicPr>
          <p:cNvPr id="42" name="Picture 41">
            <a:extLst>
              <a:ext uri="{FF2B5EF4-FFF2-40B4-BE49-F238E27FC236}">
                <a16:creationId xmlns:a16="http://schemas.microsoft.com/office/drawing/2014/main" id="{79D8B0A9-E958-E645-A3CA-004D417B6C4D}"/>
              </a:ext>
            </a:extLst>
          </p:cNvPr>
          <p:cNvPicPr>
            <a:picLocks noChangeAspect="1"/>
          </p:cNvPicPr>
          <p:nvPr/>
        </p:nvPicPr>
        <p:blipFill>
          <a:blip r:embed="rId3"/>
          <a:stretch>
            <a:fillRect/>
          </a:stretch>
        </p:blipFill>
        <p:spPr>
          <a:xfrm>
            <a:off x="1477485" y="1419953"/>
            <a:ext cx="1604484" cy="1146537"/>
          </a:xfrm>
          <a:prstGeom prst="rect">
            <a:avLst/>
          </a:prstGeom>
          <a:ln w="28575">
            <a:solidFill>
              <a:schemeClr val="accent1"/>
            </a:solidFill>
          </a:ln>
        </p:spPr>
      </p:pic>
      <p:pic>
        <p:nvPicPr>
          <p:cNvPr id="31" name="Picture 30">
            <a:extLst>
              <a:ext uri="{FF2B5EF4-FFF2-40B4-BE49-F238E27FC236}">
                <a16:creationId xmlns:a16="http://schemas.microsoft.com/office/drawing/2014/main" id="{16A1539B-6188-CD45-9600-2F328E733F7E}"/>
              </a:ext>
            </a:extLst>
          </p:cNvPr>
          <p:cNvPicPr>
            <a:picLocks noChangeAspect="1"/>
          </p:cNvPicPr>
          <p:nvPr/>
        </p:nvPicPr>
        <p:blipFill>
          <a:blip r:embed="rId4"/>
          <a:stretch>
            <a:fillRect/>
          </a:stretch>
        </p:blipFill>
        <p:spPr>
          <a:xfrm>
            <a:off x="1947735" y="2788981"/>
            <a:ext cx="746884" cy="746884"/>
          </a:xfrm>
          <a:prstGeom prst="rect">
            <a:avLst/>
          </a:prstGeom>
        </p:spPr>
      </p:pic>
    </p:spTree>
    <p:extLst>
      <p:ext uri="{BB962C8B-B14F-4D97-AF65-F5344CB8AC3E}">
        <p14:creationId xmlns:p14="http://schemas.microsoft.com/office/powerpoint/2010/main" val="1602847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C1CECC-BD80-C34D-8ED4-ABD15BEFE9C6}"/>
              </a:ext>
            </a:extLst>
          </p:cNvPr>
          <p:cNvSpPr/>
          <p:nvPr/>
        </p:nvSpPr>
        <p:spPr>
          <a:xfrm>
            <a:off x="6257925" y="4187703"/>
            <a:ext cx="2471737" cy="923330"/>
          </a:xfrm>
          <a:prstGeom prst="rect">
            <a:avLst/>
          </a:prstGeom>
        </p:spPr>
        <p:txBody>
          <a:bodyPr wrap="square">
            <a:spAutoFit/>
          </a:bodyPr>
          <a:lstStyle/>
          <a:p>
            <a:r>
              <a:rPr lang="en-US" dirty="0"/>
              <a:t>Spiders fed protein-rich flies first eat more than those fed lipid-rich flies</a:t>
            </a:r>
          </a:p>
        </p:txBody>
      </p:sp>
      <p:sp>
        <p:nvSpPr>
          <p:cNvPr id="2" name="Title 1">
            <a:extLst>
              <a:ext uri="{FF2B5EF4-FFF2-40B4-BE49-F238E27FC236}">
                <a16:creationId xmlns:a16="http://schemas.microsoft.com/office/drawing/2014/main" id="{F9B6B691-45D8-424D-B03A-285902B4348E}"/>
              </a:ext>
            </a:extLst>
          </p:cNvPr>
          <p:cNvSpPr>
            <a:spLocks noGrp="1"/>
          </p:cNvSpPr>
          <p:nvPr>
            <p:ph type="title"/>
          </p:nvPr>
        </p:nvSpPr>
        <p:spPr>
          <a:xfrm>
            <a:off x="349534" y="-18513"/>
            <a:ext cx="8565866" cy="1960056"/>
          </a:xfrm>
        </p:spPr>
        <p:txBody>
          <a:bodyPr>
            <a:noAutofit/>
          </a:bodyPr>
          <a:lstStyle/>
          <a:p>
            <a:pPr algn="l"/>
            <a:r>
              <a:rPr lang="en-US" sz="3200" dirty="0"/>
              <a:t>Which of the graphs below illustrate(s) the result you would expect if spiders were NOT selectively foraging?</a:t>
            </a:r>
          </a:p>
        </p:txBody>
      </p:sp>
      <p:graphicFrame>
        <p:nvGraphicFramePr>
          <p:cNvPr id="5" name="Chart 4">
            <a:extLst>
              <a:ext uri="{FF2B5EF4-FFF2-40B4-BE49-F238E27FC236}">
                <a16:creationId xmlns:a16="http://schemas.microsoft.com/office/drawing/2014/main" id="{8D16E637-B559-A347-94B1-9B160A9F9C4F}"/>
              </a:ext>
            </a:extLst>
          </p:cNvPr>
          <p:cNvGraphicFramePr>
            <a:graphicFrameLocks/>
          </p:cNvGraphicFramePr>
          <p:nvPr>
            <p:extLst>
              <p:ext uri="{D42A27DB-BD31-4B8C-83A1-F6EECF244321}">
                <p14:modId xmlns:p14="http://schemas.microsoft.com/office/powerpoint/2010/main" val="672518473"/>
              </p:ext>
            </p:extLst>
          </p:nvPr>
        </p:nvGraphicFramePr>
        <p:xfrm>
          <a:off x="4540250" y="3931124"/>
          <a:ext cx="4749800" cy="284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2BF78118-38FF-714B-803D-EA3CD88E8E04}"/>
              </a:ext>
            </a:extLst>
          </p:cNvPr>
          <p:cNvGraphicFramePr>
            <a:graphicFrameLocks/>
          </p:cNvGraphicFramePr>
          <p:nvPr>
            <p:extLst>
              <p:ext uri="{D42A27DB-BD31-4B8C-83A1-F6EECF244321}">
                <p14:modId xmlns:p14="http://schemas.microsoft.com/office/powerpoint/2010/main" val="462865270"/>
              </p:ext>
            </p:extLst>
          </p:nvPr>
        </p:nvGraphicFramePr>
        <p:xfrm>
          <a:off x="4483100" y="1593581"/>
          <a:ext cx="4432300" cy="2735531"/>
        </p:xfrm>
        <a:graphic>
          <a:graphicData uri="http://schemas.openxmlformats.org/drawingml/2006/chart">
            <c:chart xmlns:c="http://schemas.openxmlformats.org/drawingml/2006/chart" xmlns:r="http://schemas.openxmlformats.org/officeDocument/2006/relationships" r:id="rId4"/>
          </a:graphicData>
        </a:graphic>
      </p:graphicFrame>
      <p:grpSp>
        <p:nvGrpSpPr>
          <p:cNvPr id="10" name="Group 9">
            <a:extLst>
              <a:ext uri="{FF2B5EF4-FFF2-40B4-BE49-F238E27FC236}">
                <a16:creationId xmlns:a16="http://schemas.microsoft.com/office/drawing/2014/main" id="{C734579E-E6F5-7C45-8CEA-189A9DB32661}"/>
              </a:ext>
            </a:extLst>
          </p:cNvPr>
          <p:cNvGrpSpPr/>
          <p:nvPr/>
        </p:nvGrpSpPr>
        <p:grpSpPr>
          <a:xfrm>
            <a:off x="371476" y="4929962"/>
            <a:ext cx="3965574" cy="1785104"/>
            <a:chOff x="371476" y="4929962"/>
            <a:chExt cx="3965574" cy="1785104"/>
          </a:xfrm>
        </p:grpSpPr>
        <p:sp>
          <p:nvSpPr>
            <p:cNvPr id="8" name="TextBox 7">
              <a:extLst>
                <a:ext uri="{FF2B5EF4-FFF2-40B4-BE49-F238E27FC236}">
                  <a16:creationId xmlns:a16="http://schemas.microsoft.com/office/drawing/2014/main" id="{97131E12-179C-AC41-91AA-10730735C15E}"/>
                </a:ext>
              </a:extLst>
            </p:cNvPr>
            <p:cNvSpPr txBox="1"/>
            <p:nvPr/>
          </p:nvSpPr>
          <p:spPr>
            <a:xfrm>
              <a:off x="371476" y="4929962"/>
              <a:ext cx="3965574" cy="1785104"/>
            </a:xfrm>
            <a:prstGeom prst="rect">
              <a:avLst/>
            </a:prstGeom>
            <a:noFill/>
          </p:spPr>
          <p:txBody>
            <a:bodyPr wrap="square" rtlCol="0">
              <a:spAutoFit/>
            </a:bodyPr>
            <a:lstStyle/>
            <a:p>
              <a:r>
                <a:rPr lang="en-US" sz="2200" dirty="0"/>
                <a:t>Figures illustrate intake of protein-rich or lipid-rich fruit flies by spiders that had previously been fed protein-rich flies (      ) or lipid-rich flies (       ). </a:t>
              </a:r>
            </a:p>
          </p:txBody>
        </p:sp>
        <p:sp>
          <p:nvSpPr>
            <p:cNvPr id="9" name="Rectangle 8">
              <a:extLst>
                <a:ext uri="{FF2B5EF4-FFF2-40B4-BE49-F238E27FC236}">
                  <a16:creationId xmlns:a16="http://schemas.microsoft.com/office/drawing/2014/main" id="{A20E49B4-C3E2-F14A-B0CE-0F622456CC3D}"/>
                </a:ext>
              </a:extLst>
            </p:cNvPr>
            <p:cNvSpPr/>
            <p:nvPr/>
          </p:nvSpPr>
          <p:spPr>
            <a:xfrm>
              <a:off x="3578622" y="6025831"/>
              <a:ext cx="269085" cy="247649"/>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C097C33-A922-FF4B-8C73-64744FE48D3A}"/>
                </a:ext>
              </a:extLst>
            </p:cNvPr>
            <p:cNvSpPr/>
            <p:nvPr/>
          </p:nvSpPr>
          <p:spPr>
            <a:xfrm rot="10800000">
              <a:off x="2540212" y="6374760"/>
              <a:ext cx="259559" cy="247649"/>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46FBB41-7572-9344-A28A-07DFE1627C7F}"/>
              </a:ext>
            </a:extLst>
          </p:cNvPr>
          <p:cNvSpPr txBox="1"/>
          <p:nvPr/>
        </p:nvSpPr>
        <p:spPr>
          <a:xfrm>
            <a:off x="1653253" y="1723540"/>
            <a:ext cx="2683797" cy="923330"/>
          </a:xfrm>
          <a:prstGeom prst="rect">
            <a:avLst/>
          </a:prstGeom>
          <a:noFill/>
        </p:spPr>
        <p:txBody>
          <a:bodyPr wrap="square" rtlCol="0">
            <a:spAutoFit/>
          </a:bodyPr>
          <a:lstStyle/>
          <a:p>
            <a:pPr algn="r"/>
            <a:r>
              <a:rPr lang="en-US" dirty="0"/>
              <a:t>Spiders prefer lipid-rich flies regardless of prior diet</a:t>
            </a:r>
          </a:p>
        </p:txBody>
      </p:sp>
      <p:sp>
        <p:nvSpPr>
          <p:cNvPr id="7" name="TextBox 6">
            <a:extLst>
              <a:ext uri="{FF2B5EF4-FFF2-40B4-BE49-F238E27FC236}">
                <a16:creationId xmlns:a16="http://schemas.microsoft.com/office/drawing/2014/main" id="{9857A418-D0BF-814A-A975-F672EB734529}"/>
              </a:ext>
            </a:extLst>
          </p:cNvPr>
          <p:cNvSpPr txBox="1"/>
          <p:nvPr/>
        </p:nvSpPr>
        <p:spPr>
          <a:xfrm>
            <a:off x="5305027" y="1268176"/>
            <a:ext cx="3306706" cy="923330"/>
          </a:xfrm>
          <a:prstGeom prst="rect">
            <a:avLst/>
          </a:prstGeom>
          <a:noFill/>
        </p:spPr>
        <p:txBody>
          <a:bodyPr wrap="square" rtlCol="0">
            <a:spAutoFit/>
          </a:bodyPr>
          <a:lstStyle/>
          <a:p>
            <a:r>
              <a:rPr lang="en-US" dirty="0"/>
              <a:t>Spiders fed lipid-rich flies first eat more than those fed protein-rich flies</a:t>
            </a:r>
          </a:p>
        </p:txBody>
      </p:sp>
      <p:graphicFrame>
        <p:nvGraphicFramePr>
          <p:cNvPr id="11" name="Chart 10">
            <a:extLst>
              <a:ext uri="{FF2B5EF4-FFF2-40B4-BE49-F238E27FC236}">
                <a16:creationId xmlns:a16="http://schemas.microsoft.com/office/drawing/2014/main" id="{2029A736-613A-9244-84C0-8BDB2DC1A783}"/>
              </a:ext>
            </a:extLst>
          </p:cNvPr>
          <p:cNvGraphicFramePr>
            <a:graphicFrameLocks/>
          </p:cNvGraphicFramePr>
          <p:nvPr>
            <p:extLst>
              <p:ext uri="{D42A27DB-BD31-4B8C-83A1-F6EECF244321}">
                <p14:modId xmlns:p14="http://schemas.microsoft.com/office/powerpoint/2010/main" val="1249001984"/>
              </p:ext>
            </p:extLst>
          </p:nvPr>
        </p:nvGraphicFramePr>
        <p:xfrm>
          <a:off x="302776" y="2050530"/>
          <a:ext cx="4176315" cy="2745583"/>
        </p:xfrm>
        <a:graphic>
          <a:graphicData uri="http://schemas.openxmlformats.org/drawingml/2006/chart">
            <c:chart xmlns:c="http://schemas.openxmlformats.org/drawingml/2006/chart" xmlns:r="http://schemas.openxmlformats.org/officeDocument/2006/relationships" r:id="rId5"/>
          </a:graphicData>
        </a:graphic>
      </p:graphicFrame>
      <p:grpSp>
        <p:nvGrpSpPr>
          <p:cNvPr id="22" name="Group 21">
            <a:extLst>
              <a:ext uri="{FF2B5EF4-FFF2-40B4-BE49-F238E27FC236}">
                <a16:creationId xmlns:a16="http://schemas.microsoft.com/office/drawing/2014/main" id="{6540A532-0BC3-1646-9225-6851EBDE6CF6}"/>
              </a:ext>
            </a:extLst>
          </p:cNvPr>
          <p:cNvGrpSpPr/>
          <p:nvPr/>
        </p:nvGrpSpPr>
        <p:grpSpPr>
          <a:xfrm>
            <a:off x="6694825" y="4482299"/>
            <a:ext cx="1026307" cy="1114952"/>
            <a:chOff x="3768499" y="3681161"/>
            <a:chExt cx="1026307" cy="1114952"/>
          </a:xfrm>
        </p:grpSpPr>
        <p:cxnSp>
          <p:nvCxnSpPr>
            <p:cNvPr id="15" name="Straight Connector 14">
              <a:extLst>
                <a:ext uri="{FF2B5EF4-FFF2-40B4-BE49-F238E27FC236}">
                  <a16:creationId xmlns:a16="http://schemas.microsoft.com/office/drawing/2014/main" id="{1224F2F2-BC02-FC4E-8C86-9A56B66B04D7}"/>
                </a:ext>
              </a:extLst>
            </p:cNvPr>
            <p:cNvCxnSpPr>
              <a:cxnSpLocks/>
            </p:cNvCxnSpPr>
            <p:nvPr/>
          </p:nvCxnSpPr>
          <p:spPr>
            <a:xfrm>
              <a:off x="3768499" y="4386488"/>
              <a:ext cx="339951" cy="409625"/>
            </a:xfrm>
            <a:prstGeom prst="line">
              <a:avLst/>
            </a:prstGeom>
            <a:ln w="762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9E3C203-9272-8B44-BC7F-D808718076B2}"/>
                </a:ext>
              </a:extLst>
            </p:cNvPr>
            <p:cNvCxnSpPr>
              <a:cxnSpLocks/>
            </p:cNvCxnSpPr>
            <p:nvPr/>
          </p:nvCxnSpPr>
          <p:spPr>
            <a:xfrm flipV="1">
              <a:off x="4108450" y="3681161"/>
              <a:ext cx="686356" cy="1114952"/>
            </a:xfrm>
            <a:prstGeom prst="line">
              <a:avLst/>
            </a:prstGeom>
            <a:ln w="76200">
              <a:solidFill>
                <a:srgbClr val="00B050"/>
              </a:solidFill>
            </a:ln>
          </p:spPr>
          <p:style>
            <a:lnRef idx="2">
              <a:schemeClr val="accent1"/>
            </a:lnRef>
            <a:fillRef idx="0">
              <a:schemeClr val="accent1"/>
            </a:fillRef>
            <a:effectRef idx="1">
              <a:schemeClr val="accent1"/>
            </a:effectRef>
            <a:fontRef idx="minor">
              <a:schemeClr val="tx1"/>
            </a:fontRef>
          </p:style>
        </p:cxnSp>
      </p:grpSp>
      <p:grpSp>
        <p:nvGrpSpPr>
          <p:cNvPr id="23" name="Group 22">
            <a:extLst>
              <a:ext uri="{FF2B5EF4-FFF2-40B4-BE49-F238E27FC236}">
                <a16:creationId xmlns:a16="http://schemas.microsoft.com/office/drawing/2014/main" id="{0225B463-CC11-5F4D-9C37-69A0257D642D}"/>
              </a:ext>
            </a:extLst>
          </p:cNvPr>
          <p:cNvGrpSpPr/>
          <p:nvPr/>
        </p:nvGrpSpPr>
        <p:grpSpPr>
          <a:xfrm>
            <a:off x="6694825" y="2185205"/>
            <a:ext cx="1026307" cy="1114952"/>
            <a:chOff x="3768499" y="3681161"/>
            <a:chExt cx="1026307" cy="1114952"/>
          </a:xfrm>
        </p:grpSpPr>
        <p:cxnSp>
          <p:nvCxnSpPr>
            <p:cNvPr id="24" name="Straight Connector 23">
              <a:extLst>
                <a:ext uri="{FF2B5EF4-FFF2-40B4-BE49-F238E27FC236}">
                  <a16:creationId xmlns:a16="http://schemas.microsoft.com/office/drawing/2014/main" id="{6B798A87-C442-8448-AA1B-E3FE934EF42E}"/>
                </a:ext>
              </a:extLst>
            </p:cNvPr>
            <p:cNvCxnSpPr>
              <a:cxnSpLocks/>
            </p:cNvCxnSpPr>
            <p:nvPr/>
          </p:nvCxnSpPr>
          <p:spPr>
            <a:xfrm>
              <a:off x="3768499" y="4386488"/>
              <a:ext cx="339951" cy="409625"/>
            </a:xfrm>
            <a:prstGeom prst="line">
              <a:avLst/>
            </a:prstGeom>
            <a:ln w="762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30095CF-D80B-1E4C-B2AA-A3F6DB0CE7F8}"/>
                </a:ext>
              </a:extLst>
            </p:cNvPr>
            <p:cNvCxnSpPr>
              <a:cxnSpLocks/>
            </p:cNvCxnSpPr>
            <p:nvPr/>
          </p:nvCxnSpPr>
          <p:spPr>
            <a:xfrm flipV="1">
              <a:off x="4108450" y="3681161"/>
              <a:ext cx="686356" cy="1114952"/>
            </a:xfrm>
            <a:prstGeom prst="line">
              <a:avLst/>
            </a:prstGeom>
            <a:ln w="76200">
              <a:solidFill>
                <a:srgbClr val="00B050"/>
              </a:solidFill>
            </a:ln>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369EB632-E74F-7D44-9A89-0BBBA1BC6D9A}"/>
              </a:ext>
            </a:extLst>
          </p:cNvPr>
          <p:cNvGrpSpPr/>
          <p:nvPr/>
        </p:nvGrpSpPr>
        <p:grpSpPr>
          <a:xfrm>
            <a:off x="2425688" y="2443100"/>
            <a:ext cx="1026307" cy="1114952"/>
            <a:chOff x="3768499" y="3681161"/>
            <a:chExt cx="1026307" cy="1114952"/>
          </a:xfrm>
        </p:grpSpPr>
        <p:cxnSp>
          <p:nvCxnSpPr>
            <p:cNvPr id="27" name="Straight Connector 26">
              <a:extLst>
                <a:ext uri="{FF2B5EF4-FFF2-40B4-BE49-F238E27FC236}">
                  <a16:creationId xmlns:a16="http://schemas.microsoft.com/office/drawing/2014/main" id="{CE57568A-0854-D745-8478-C059CF075178}"/>
                </a:ext>
              </a:extLst>
            </p:cNvPr>
            <p:cNvCxnSpPr>
              <a:cxnSpLocks/>
            </p:cNvCxnSpPr>
            <p:nvPr/>
          </p:nvCxnSpPr>
          <p:spPr>
            <a:xfrm>
              <a:off x="3768499" y="4386488"/>
              <a:ext cx="339951" cy="409625"/>
            </a:xfrm>
            <a:prstGeom prst="line">
              <a:avLst/>
            </a:prstGeom>
            <a:ln w="762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17A7B11-E838-4548-AFEA-94DE81A0EB45}"/>
                </a:ext>
              </a:extLst>
            </p:cNvPr>
            <p:cNvCxnSpPr>
              <a:cxnSpLocks/>
            </p:cNvCxnSpPr>
            <p:nvPr/>
          </p:nvCxnSpPr>
          <p:spPr>
            <a:xfrm flipV="1">
              <a:off x="4108450" y="3681161"/>
              <a:ext cx="686356" cy="1114952"/>
            </a:xfrm>
            <a:prstGeom prst="line">
              <a:avLst/>
            </a:prstGeom>
            <a:ln w="76200">
              <a:solidFill>
                <a:srgbClr val="00B05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1310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93B84-11D2-0140-911C-52A02F8A4458}"/>
              </a:ext>
            </a:extLst>
          </p:cNvPr>
          <p:cNvSpPr>
            <a:spLocks noGrp="1"/>
          </p:cNvSpPr>
          <p:nvPr>
            <p:ph type="title"/>
          </p:nvPr>
        </p:nvSpPr>
        <p:spPr>
          <a:xfrm>
            <a:off x="375787" y="223905"/>
            <a:ext cx="8515350" cy="1697037"/>
          </a:xfrm>
        </p:spPr>
        <p:txBody>
          <a:bodyPr>
            <a:noAutofit/>
          </a:bodyPr>
          <a:lstStyle/>
          <a:p>
            <a:pPr algn="l"/>
            <a:r>
              <a:rPr lang="en-US" sz="2800" dirty="0"/>
              <a:t>Which of the graphs below illustrates the result you would expect if spiders were selectively foraging to optimize nutrient intake?</a:t>
            </a:r>
          </a:p>
        </p:txBody>
      </p:sp>
      <p:graphicFrame>
        <p:nvGraphicFramePr>
          <p:cNvPr id="4" name="Chart 3">
            <a:extLst>
              <a:ext uri="{FF2B5EF4-FFF2-40B4-BE49-F238E27FC236}">
                <a16:creationId xmlns:a16="http://schemas.microsoft.com/office/drawing/2014/main" id="{446A7CC4-6886-9044-BB76-23D48389AC64}"/>
              </a:ext>
            </a:extLst>
          </p:cNvPr>
          <p:cNvGraphicFramePr>
            <a:graphicFrameLocks/>
          </p:cNvGraphicFramePr>
          <p:nvPr>
            <p:extLst>
              <p:ext uri="{D42A27DB-BD31-4B8C-83A1-F6EECF244321}">
                <p14:modId xmlns:p14="http://schemas.microsoft.com/office/powerpoint/2010/main" val="552154622"/>
              </p:ext>
            </p:extLst>
          </p:nvPr>
        </p:nvGraphicFramePr>
        <p:xfrm>
          <a:off x="314894" y="1627584"/>
          <a:ext cx="4229100" cy="28516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34F553E8-E991-8D4E-AAE3-69F6A60DC69C}"/>
              </a:ext>
            </a:extLst>
          </p:cNvPr>
          <p:cNvGraphicFramePr>
            <a:graphicFrameLocks/>
          </p:cNvGraphicFramePr>
          <p:nvPr>
            <p:extLst>
              <p:ext uri="{D42A27DB-BD31-4B8C-83A1-F6EECF244321}">
                <p14:modId xmlns:p14="http://schemas.microsoft.com/office/powerpoint/2010/main" val="1503959003"/>
              </p:ext>
            </p:extLst>
          </p:nvPr>
        </p:nvGraphicFramePr>
        <p:xfrm>
          <a:off x="4483100" y="1593581"/>
          <a:ext cx="4432300" cy="2735531"/>
        </p:xfrm>
        <a:graphic>
          <a:graphicData uri="http://schemas.openxmlformats.org/drawingml/2006/chart">
            <c:chart xmlns:c="http://schemas.openxmlformats.org/drawingml/2006/chart" xmlns:r="http://schemas.openxmlformats.org/officeDocument/2006/relationships" r:id="rId4"/>
          </a:graphicData>
        </a:graphic>
      </p:graphicFrame>
      <p:grpSp>
        <p:nvGrpSpPr>
          <p:cNvPr id="3" name="Group 2">
            <a:extLst>
              <a:ext uri="{FF2B5EF4-FFF2-40B4-BE49-F238E27FC236}">
                <a16:creationId xmlns:a16="http://schemas.microsoft.com/office/drawing/2014/main" id="{9C815678-1773-C946-9727-EAA0A5302A8D}"/>
              </a:ext>
            </a:extLst>
          </p:cNvPr>
          <p:cNvGrpSpPr/>
          <p:nvPr/>
        </p:nvGrpSpPr>
        <p:grpSpPr>
          <a:xfrm>
            <a:off x="371476" y="5006181"/>
            <a:ext cx="3965574" cy="1631216"/>
            <a:chOff x="371476" y="5006181"/>
            <a:chExt cx="3965574" cy="1631216"/>
          </a:xfrm>
        </p:grpSpPr>
        <p:sp>
          <p:nvSpPr>
            <p:cNvPr id="6" name="TextBox 5">
              <a:extLst>
                <a:ext uri="{FF2B5EF4-FFF2-40B4-BE49-F238E27FC236}">
                  <a16:creationId xmlns:a16="http://schemas.microsoft.com/office/drawing/2014/main" id="{8D06C41C-CB12-DF43-A854-C7650711B7CA}"/>
                </a:ext>
              </a:extLst>
            </p:cNvPr>
            <p:cNvSpPr txBox="1"/>
            <p:nvPr/>
          </p:nvSpPr>
          <p:spPr>
            <a:xfrm>
              <a:off x="371476" y="5006181"/>
              <a:ext cx="3965574" cy="1631216"/>
            </a:xfrm>
            <a:prstGeom prst="rect">
              <a:avLst/>
            </a:prstGeom>
            <a:noFill/>
          </p:spPr>
          <p:txBody>
            <a:bodyPr wrap="square" rtlCol="0">
              <a:spAutoFit/>
            </a:bodyPr>
            <a:lstStyle/>
            <a:p>
              <a:r>
                <a:rPr lang="en-US" sz="2000" dirty="0"/>
                <a:t>Figures illustrate intake of protein-rich or lipid-rich fruit flies by spiders that had previously been fed protein-rich flies (      ) or lipid-rich flies (       ). </a:t>
              </a:r>
            </a:p>
          </p:txBody>
        </p:sp>
        <p:sp>
          <p:nvSpPr>
            <p:cNvPr id="7" name="Rectangle 6">
              <a:extLst>
                <a:ext uri="{FF2B5EF4-FFF2-40B4-BE49-F238E27FC236}">
                  <a16:creationId xmlns:a16="http://schemas.microsoft.com/office/drawing/2014/main" id="{56F27BE3-E88D-AB45-A500-68439F254D47}"/>
                </a:ext>
              </a:extLst>
            </p:cNvPr>
            <p:cNvSpPr/>
            <p:nvPr/>
          </p:nvSpPr>
          <p:spPr>
            <a:xfrm>
              <a:off x="2335610" y="5987732"/>
              <a:ext cx="269085" cy="247649"/>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284DD55-9E9D-244C-A3A8-FD92777B035E}"/>
                </a:ext>
              </a:extLst>
            </p:cNvPr>
            <p:cNvSpPr/>
            <p:nvPr/>
          </p:nvSpPr>
          <p:spPr>
            <a:xfrm rot="10800000">
              <a:off x="1075927" y="6317611"/>
              <a:ext cx="259559" cy="247649"/>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9" name="Chart 8">
            <a:extLst>
              <a:ext uri="{FF2B5EF4-FFF2-40B4-BE49-F238E27FC236}">
                <a16:creationId xmlns:a16="http://schemas.microsoft.com/office/drawing/2014/main" id="{21E0AE01-413E-674B-864A-AD8C70751DF2}"/>
              </a:ext>
            </a:extLst>
          </p:cNvPr>
          <p:cNvGraphicFramePr>
            <a:graphicFrameLocks/>
          </p:cNvGraphicFramePr>
          <p:nvPr>
            <p:extLst>
              <p:ext uri="{D42A27DB-BD31-4B8C-83A1-F6EECF244321}">
                <p14:modId xmlns:p14="http://schemas.microsoft.com/office/powerpoint/2010/main" val="3645224911"/>
              </p:ext>
            </p:extLst>
          </p:nvPr>
        </p:nvGraphicFramePr>
        <p:xfrm>
          <a:off x="4590414" y="4055624"/>
          <a:ext cx="4143371" cy="2802376"/>
        </p:xfrm>
        <a:graphic>
          <a:graphicData uri="http://schemas.openxmlformats.org/drawingml/2006/chart">
            <c:chart xmlns:c="http://schemas.openxmlformats.org/drawingml/2006/chart" xmlns:r="http://schemas.openxmlformats.org/officeDocument/2006/relationships" r:id="rId5"/>
          </a:graphicData>
        </a:graphic>
      </p:graphicFrame>
      <p:grpSp>
        <p:nvGrpSpPr>
          <p:cNvPr id="11" name="Group 10">
            <a:extLst>
              <a:ext uri="{FF2B5EF4-FFF2-40B4-BE49-F238E27FC236}">
                <a16:creationId xmlns:a16="http://schemas.microsoft.com/office/drawing/2014/main" id="{7027076F-CF98-0C44-830F-62DBD195EB2C}"/>
              </a:ext>
            </a:extLst>
          </p:cNvPr>
          <p:cNvGrpSpPr/>
          <p:nvPr/>
        </p:nvGrpSpPr>
        <p:grpSpPr>
          <a:xfrm>
            <a:off x="6662099" y="4329112"/>
            <a:ext cx="1026307" cy="1114952"/>
            <a:chOff x="3768499" y="3681161"/>
            <a:chExt cx="1026307" cy="1114952"/>
          </a:xfrm>
        </p:grpSpPr>
        <p:cxnSp>
          <p:nvCxnSpPr>
            <p:cNvPr id="12" name="Straight Connector 11">
              <a:extLst>
                <a:ext uri="{FF2B5EF4-FFF2-40B4-BE49-F238E27FC236}">
                  <a16:creationId xmlns:a16="http://schemas.microsoft.com/office/drawing/2014/main" id="{17A16EE9-CFB8-D54D-B8A3-9CD5010A5934}"/>
                </a:ext>
              </a:extLst>
            </p:cNvPr>
            <p:cNvCxnSpPr>
              <a:cxnSpLocks/>
            </p:cNvCxnSpPr>
            <p:nvPr/>
          </p:nvCxnSpPr>
          <p:spPr>
            <a:xfrm>
              <a:off x="3768499" y="4386488"/>
              <a:ext cx="339951" cy="409625"/>
            </a:xfrm>
            <a:prstGeom prst="line">
              <a:avLst/>
            </a:prstGeom>
            <a:ln w="762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025B864-1F0F-8345-A7DD-0F57C93D8DCE}"/>
                </a:ext>
              </a:extLst>
            </p:cNvPr>
            <p:cNvCxnSpPr>
              <a:cxnSpLocks/>
            </p:cNvCxnSpPr>
            <p:nvPr/>
          </p:nvCxnSpPr>
          <p:spPr>
            <a:xfrm flipV="1">
              <a:off x="4108450" y="3681161"/>
              <a:ext cx="686356" cy="1114952"/>
            </a:xfrm>
            <a:prstGeom prst="line">
              <a:avLst/>
            </a:prstGeom>
            <a:ln w="76200">
              <a:solidFill>
                <a:srgbClr val="00B05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353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2D111-312E-2E47-B01E-24E17A85FD2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68B073A-C891-6F44-9DD3-32BC85BEE571}"/>
              </a:ext>
            </a:extLst>
          </p:cNvPr>
          <p:cNvSpPr>
            <a:spLocks noGrp="1"/>
          </p:cNvSpPr>
          <p:nvPr>
            <p:ph type="subTitle" idx="1"/>
          </p:nvPr>
        </p:nvSpPr>
        <p:spPr/>
        <p:txBody>
          <a:bodyPr/>
          <a:lstStyle/>
          <a:p>
            <a:endParaRPr lang="en-US"/>
          </a:p>
        </p:txBody>
      </p:sp>
      <p:pic>
        <p:nvPicPr>
          <p:cNvPr id="5" name="slide.url=https://www.polleverywhere.com/multiple_choice_polls/Cr0T7uzP7Q3FWxbwdMbx9">
            <a:extLst>
              <a:ext uri="{FF2B5EF4-FFF2-40B4-BE49-F238E27FC236}">
                <a16:creationId xmlns:a16="http://schemas.microsoft.com/office/drawing/2014/main" id="{6FEAFCC6-70DA-AF40-A88A-B52BFE6C9942}"/>
              </a:ext>
            </a:extLst>
          </p:cNvPr>
          <p:cNvPicPr>
            <a:picLocks/>
          </p:cNvPicPr>
          <p:nvPr/>
        </p:nvPicPr>
        <p:blipFill>
          <a:blip r:embed="rId3"/>
          <a:stretch>
            <a:fillRect/>
          </a:stretch>
        </p:blipFill>
        <p:spPr>
          <a:xfrm>
            <a:off x="63500" y="63500"/>
            <a:ext cx="9017000" cy="6731000"/>
          </a:xfrm>
          <a:prstGeom prst="rect">
            <a:avLst/>
          </a:prstGeom>
        </p:spPr>
      </p:pic>
    </p:spTree>
    <p:extLst>
      <p:ext uri="{BB962C8B-B14F-4D97-AF65-F5344CB8AC3E}">
        <p14:creationId xmlns:p14="http://schemas.microsoft.com/office/powerpoint/2010/main" val="2483268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BAB0-42FC-2A4C-844E-73F1838FEC1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09E817F-01A7-6C4F-B756-6DF1A2D3DE6B}"/>
              </a:ext>
            </a:extLst>
          </p:cNvPr>
          <p:cNvSpPr>
            <a:spLocks noGrp="1"/>
          </p:cNvSpPr>
          <p:nvPr>
            <p:ph type="subTitle" idx="1"/>
          </p:nvPr>
        </p:nvSpPr>
        <p:spPr/>
        <p:txBody>
          <a:bodyPr/>
          <a:lstStyle/>
          <a:p>
            <a:endParaRPr lang="en-US"/>
          </a:p>
        </p:txBody>
      </p:sp>
      <p:pic>
        <p:nvPicPr>
          <p:cNvPr id="5" name="slide.url=https://www.polleverywhere.com/multiple_choice_polls/zJllwwSSPDURZgce2iwzS">
            <a:extLst>
              <a:ext uri="{FF2B5EF4-FFF2-40B4-BE49-F238E27FC236}">
                <a16:creationId xmlns:a16="http://schemas.microsoft.com/office/drawing/2014/main" id="{DC818758-5843-5642-B9D8-8248A7822C03}"/>
              </a:ext>
            </a:extLst>
          </p:cNvPr>
          <p:cNvPicPr>
            <a:picLocks/>
          </p:cNvPicPr>
          <p:nvPr/>
        </p:nvPicPr>
        <p:blipFill>
          <a:blip r:embed="rId3"/>
          <a:stretch>
            <a:fillRect/>
          </a:stretch>
        </p:blipFill>
        <p:spPr>
          <a:xfrm>
            <a:off x="63500" y="63500"/>
            <a:ext cx="9017000" cy="6731000"/>
          </a:xfrm>
          <a:prstGeom prst="rect">
            <a:avLst/>
          </a:prstGeom>
        </p:spPr>
      </p:pic>
    </p:spTree>
    <p:extLst>
      <p:ext uri="{BB962C8B-B14F-4D97-AF65-F5344CB8AC3E}">
        <p14:creationId xmlns:p14="http://schemas.microsoft.com/office/powerpoint/2010/main" val="2503097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5A4B0-75A1-1941-9084-0462CAD81EF4}"/>
              </a:ext>
            </a:extLst>
          </p:cNvPr>
          <p:cNvSpPr>
            <a:spLocks noGrp="1"/>
          </p:cNvSpPr>
          <p:nvPr>
            <p:ph type="title"/>
          </p:nvPr>
        </p:nvSpPr>
        <p:spPr/>
        <p:txBody>
          <a:bodyPr/>
          <a:lstStyle/>
          <a:p>
            <a:r>
              <a:rPr lang="en-US" dirty="0" err="1"/>
              <a:t>Lotka</a:t>
            </a:r>
            <a:r>
              <a:rPr lang="en-US" dirty="0"/>
              <a:t>-Volterra Model</a:t>
            </a:r>
          </a:p>
        </p:txBody>
      </p:sp>
      <p:sp>
        <p:nvSpPr>
          <p:cNvPr id="3" name="Content Placeholder 2">
            <a:extLst>
              <a:ext uri="{FF2B5EF4-FFF2-40B4-BE49-F238E27FC236}">
                <a16:creationId xmlns:a16="http://schemas.microsoft.com/office/drawing/2014/main" id="{1B7C9EBD-738C-A640-9EB3-48F6466418E0}"/>
              </a:ext>
            </a:extLst>
          </p:cNvPr>
          <p:cNvSpPr>
            <a:spLocks noGrp="1"/>
          </p:cNvSpPr>
          <p:nvPr>
            <p:ph idx="1"/>
          </p:nvPr>
        </p:nvSpPr>
        <p:spPr>
          <a:xfrm>
            <a:off x="457200" y="1332571"/>
            <a:ext cx="8229600" cy="4525963"/>
          </a:xfrm>
        </p:spPr>
        <p:txBody>
          <a:bodyPr/>
          <a:lstStyle/>
          <a:p>
            <a:r>
              <a:rPr lang="en-US" dirty="0"/>
              <a:t>In </a:t>
            </a:r>
            <a:r>
              <a:rPr lang="en-US" dirty="0" err="1"/>
              <a:t>SimUText</a:t>
            </a:r>
            <a:r>
              <a:rPr lang="en-US" dirty="0"/>
              <a:t> you saw that the stability of the predator-prey relationship is increased as predator efficiency declines and as prey refuges become available. For a generalist carnivore, like a wolf spider, how does optimization of nutrient levels (through selection of different prey types) affect stability?</a:t>
            </a:r>
          </a:p>
        </p:txBody>
      </p:sp>
    </p:spTree>
    <p:extLst>
      <p:ext uri="{BB962C8B-B14F-4D97-AF65-F5344CB8AC3E}">
        <p14:creationId xmlns:p14="http://schemas.microsoft.com/office/powerpoint/2010/main" val="401701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0E62A-5573-614D-9897-D97C4698A185}"/>
              </a:ext>
            </a:extLst>
          </p:cNvPr>
          <p:cNvSpPr>
            <a:spLocks noGrp="1"/>
          </p:cNvSpPr>
          <p:nvPr>
            <p:ph type="title"/>
          </p:nvPr>
        </p:nvSpPr>
        <p:spPr/>
        <p:txBody>
          <a:bodyPr/>
          <a:lstStyle/>
          <a:p>
            <a:r>
              <a:rPr lang="en-US" dirty="0"/>
              <a:t>Greenstone (1979)</a:t>
            </a:r>
          </a:p>
        </p:txBody>
      </p:sp>
      <p:sp>
        <p:nvSpPr>
          <p:cNvPr id="3" name="Content Placeholder 2">
            <a:extLst>
              <a:ext uri="{FF2B5EF4-FFF2-40B4-BE49-F238E27FC236}">
                <a16:creationId xmlns:a16="http://schemas.microsoft.com/office/drawing/2014/main" id="{A8AB2B61-9E46-144C-B692-8E4D8EAD38A9}"/>
              </a:ext>
            </a:extLst>
          </p:cNvPr>
          <p:cNvSpPr>
            <a:spLocks noGrp="1"/>
          </p:cNvSpPr>
          <p:nvPr>
            <p:ph idx="1"/>
          </p:nvPr>
        </p:nvSpPr>
        <p:spPr>
          <a:xfrm>
            <a:off x="457200" y="1221058"/>
            <a:ext cx="8229600" cy="5411236"/>
          </a:xfrm>
        </p:spPr>
        <p:txBody>
          <a:bodyPr>
            <a:normAutofit/>
          </a:bodyPr>
          <a:lstStyle/>
          <a:p>
            <a:r>
              <a:rPr lang="en-US" sz="2400" dirty="0"/>
              <a:t>Recall Greenstone’s experiment where spiders had access to three different prey types. Suppose that a pool is identified where the only prey type available is shore flies and the oscillations in predator and prey population sizes at that pool look like: </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graphicFrame>
        <p:nvGraphicFramePr>
          <p:cNvPr id="6" name="Chart 5">
            <a:extLst>
              <a:ext uri="{FF2B5EF4-FFF2-40B4-BE49-F238E27FC236}">
                <a16:creationId xmlns:a16="http://schemas.microsoft.com/office/drawing/2014/main" id="{27F3196C-5ABA-7545-8D94-C6CDB93ED3DD}"/>
              </a:ext>
            </a:extLst>
          </p:cNvPr>
          <p:cNvGraphicFramePr/>
          <p:nvPr>
            <p:extLst>
              <p:ext uri="{D42A27DB-BD31-4B8C-83A1-F6EECF244321}">
                <p14:modId xmlns:p14="http://schemas.microsoft.com/office/powerpoint/2010/main" val="1581105464"/>
              </p:ext>
            </p:extLst>
          </p:nvPr>
        </p:nvGraphicFramePr>
        <p:xfrm>
          <a:off x="2173575" y="3058622"/>
          <a:ext cx="5708342" cy="35736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40215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09F33-ADCE-814B-8C6E-E309D6FC84F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3FF6721-B47B-6A4F-A2B1-85C764EB7B1F}"/>
              </a:ext>
            </a:extLst>
          </p:cNvPr>
          <p:cNvSpPr>
            <a:spLocks noGrp="1"/>
          </p:cNvSpPr>
          <p:nvPr>
            <p:ph type="subTitle" idx="1"/>
          </p:nvPr>
        </p:nvSpPr>
        <p:spPr/>
        <p:txBody>
          <a:bodyPr/>
          <a:lstStyle/>
          <a:p>
            <a:endParaRPr lang="en-US"/>
          </a:p>
        </p:txBody>
      </p:sp>
      <p:pic>
        <p:nvPicPr>
          <p:cNvPr id="5" name="slide.url=https://www.polleverywhere.com/multiple_choice_polls/Sa79Kghy2qfAQy9h86q3h">
            <a:extLst>
              <a:ext uri="{FF2B5EF4-FFF2-40B4-BE49-F238E27FC236}">
                <a16:creationId xmlns:a16="http://schemas.microsoft.com/office/drawing/2014/main" id="{DE2500F5-4231-294B-8CF7-B58392AF0FE6}"/>
              </a:ext>
            </a:extLst>
          </p:cNvPr>
          <p:cNvPicPr>
            <a:picLocks/>
          </p:cNvPicPr>
          <p:nvPr/>
        </p:nvPicPr>
        <p:blipFill>
          <a:blip r:embed="rId3"/>
          <a:stretch>
            <a:fillRect/>
          </a:stretch>
        </p:blipFill>
        <p:spPr>
          <a:xfrm>
            <a:off x="63500" y="63500"/>
            <a:ext cx="9017000" cy="6731000"/>
          </a:xfrm>
          <a:prstGeom prst="rect">
            <a:avLst/>
          </a:prstGeom>
        </p:spPr>
      </p:pic>
    </p:spTree>
    <p:extLst>
      <p:ext uri="{BB962C8B-B14F-4D97-AF65-F5344CB8AC3E}">
        <p14:creationId xmlns:p14="http://schemas.microsoft.com/office/powerpoint/2010/main" val="1440947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3AD8-A253-7A47-9C36-68685EB4338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21E6247-BD4A-6548-92F2-F6307B6CD61C}"/>
              </a:ext>
            </a:extLst>
          </p:cNvPr>
          <p:cNvSpPr>
            <a:spLocks noGrp="1"/>
          </p:cNvSpPr>
          <p:nvPr>
            <p:ph type="subTitle" idx="1"/>
          </p:nvPr>
        </p:nvSpPr>
        <p:spPr/>
        <p:txBody>
          <a:bodyPr/>
          <a:lstStyle/>
          <a:p>
            <a:endParaRPr lang="en-US"/>
          </a:p>
        </p:txBody>
      </p:sp>
      <p:pic>
        <p:nvPicPr>
          <p:cNvPr id="5" name="slide.url=https://www.polleverywhere.com/multiple_choice_polls/opfbhEveA2wYQ02r0hrCv">
            <a:extLst>
              <a:ext uri="{FF2B5EF4-FFF2-40B4-BE49-F238E27FC236}">
                <a16:creationId xmlns:a16="http://schemas.microsoft.com/office/drawing/2014/main" id="{A75AB58F-0808-B84C-8FCD-D0864B1C6C49}"/>
              </a:ext>
            </a:extLst>
          </p:cNvPr>
          <p:cNvPicPr>
            <a:picLocks/>
          </p:cNvPicPr>
          <p:nvPr/>
        </p:nvPicPr>
        <p:blipFill>
          <a:blip r:embed="rId3"/>
          <a:stretch>
            <a:fillRect/>
          </a:stretch>
        </p:blipFill>
        <p:spPr>
          <a:xfrm>
            <a:off x="63500" y="63500"/>
            <a:ext cx="9017000" cy="6731000"/>
          </a:xfrm>
          <a:prstGeom prst="rect">
            <a:avLst/>
          </a:prstGeom>
        </p:spPr>
      </p:pic>
    </p:spTree>
    <p:extLst>
      <p:ext uri="{BB962C8B-B14F-4D97-AF65-F5344CB8AC3E}">
        <p14:creationId xmlns:p14="http://schemas.microsoft.com/office/powerpoint/2010/main" val="29751713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0093E-06E3-F04C-AD63-A14372B45DF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F9CF426-2094-8B4B-9AE2-0F9ABDFC8161}"/>
              </a:ext>
            </a:extLst>
          </p:cNvPr>
          <p:cNvSpPr>
            <a:spLocks noGrp="1"/>
          </p:cNvSpPr>
          <p:nvPr>
            <p:ph type="subTitle" idx="1"/>
          </p:nvPr>
        </p:nvSpPr>
        <p:spPr/>
        <p:txBody>
          <a:bodyPr/>
          <a:lstStyle/>
          <a:p>
            <a:endParaRPr lang="en-US"/>
          </a:p>
        </p:txBody>
      </p:sp>
      <p:pic>
        <p:nvPicPr>
          <p:cNvPr id="5" name="slide.url=https://www.polleverywhere.com/multiple_choice_polls/o8hrlxRgcvX1Nmq4Nl0eY">
            <a:extLst>
              <a:ext uri="{FF2B5EF4-FFF2-40B4-BE49-F238E27FC236}">
                <a16:creationId xmlns:a16="http://schemas.microsoft.com/office/drawing/2014/main" id="{9DFBE54C-1271-B346-9A40-29107BCA0B85}"/>
              </a:ext>
            </a:extLst>
          </p:cNvPr>
          <p:cNvPicPr>
            <a:picLocks/>
          </p:cNvPicPr>
          <p:nvPr/>
        </p:nvPicPr>
        <p:blipFill>
          <a:blip r:embed="rId3"/>
          <a:stretch>
            <a:fillRect/>
          </a:stretch>
        </p:blipFill>
        <p:spPr>
          <a:xfrm>
            <a:off x="63500" y="63500"/>
            <a:ext cx="9017000" cy="6731000"/>
          </a:xfrm>
          <a:prstGeom prst="rect">
            <a:avLst/>
          </a:prstGeom>
        </p:spPr>
      </p:pic>
    </p:spTree>
    <p:extLst>
      <p:ext uri="{BB962C8B-B14F-4D97-AF65-F5344CB8AC3E}">
        <p14:creationId xmlns:p14="http://schemas.microsoft.com/office/powerpoint/2010/main" val="3372230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655D-1D03-794A-9BFB-37D6C6E90A80}"/>
              </a:ext>
            </a:extLst>
          </p:cNvPr>
          <p:cNvSpPr>
            <a:spLocks noGrp="1"/>
          </p:cNvSpPr>
          <p:nvPr>
            <p:ph type="title"/>
          </p:nvPr>
        </p:nvSpPr>
        <p:spPr>
          <a:xfrm>
            <a:off x="457200" y="274637"/>
            <a:ext cx="8281686" cy="1577311"/>
          </a:xfrm>
        </p:spPr>
        <p:txBody>
          <a:bodyPr>
            <a:noAutofit/>
          </a:bodyPr>
          <a:lstStyle/>
          <a:p>
            <a:pPr algn="l"/>
            <a:r>
              <a:rPr lang="en-US" sz="2400" dirty="0"/>
              <a:t>Graph A shows shore fly and spider population oscillations at a pool where shore flies are the only prey available. Which of the others reflect possible outcomes for that same relationship at pools where mosquitoes and </a:t>
            </a:r>
            <a:r>
              <a:rPr lang="en-US" sz="2400" dirty="0" err="1"/>
              <a:t>waterboatmen</a:t>
            </a:r>
            <a:r>
              <a:rPr lang="en-US" sz="2400" dirty="0"/>
              <a:t> are also available?</a:t>
            </a:r>
          </a:p>
        </p:txBody>
      </p:sp>
      <p:graphicFrame>
        <p:nvGraphicFramePr>
          <p:cNvPr id="5" name="Chart 4">
            <a:extLst>
              <a:ext uri="{FF2B5EF4-FFF2-40B4-BE49-F238E27FC236}">
                <a16:creationId xmlns:a16="http://schemas.microsoft.com/office/drawing/2014/main" id="{27F3196C-5ABA-7545-8D94-C6CDB93ED3DD}"/>
              </a:ext>
            </a:extLst>
          </p:cNvPr>
          <p:cNvGraphicFramePr/>
          <p:nvPr>
            <p:extLst>
              <p:ext uri="{D42A27DB-BD31-4B8C-83A1-F6EECF244321}">
                <p14:modId xmlns:p14="http://schemas.microsoft.com/office/powerpoint/2010/main" val="49056716"/>
              </p:ext>
            </p:extLst>
          </p:nvPr>
        </p:nvGraphicFramePr>
        <p:xfrm>
          <a:off x="246696" y="1907610"/>
          <a:ext cx="3917303" cy="2152893"/>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EC9B2602-07B8-A14C-9B57-D15DF91F0199}"/>
              </a:ext>
            </a:extLst>
          </p:cNvPr>
          <p:cNvCxnSpPr/>
          <p:nvPr/>
        </p:nvCxnSpPr>
        <p:spPr>
          <a:xfrm>
            <a:off x="3981691" y="6261903"/>
            <a:ext cx="4745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45AB827-B33A-7443-BBEF-EFBEDDE76B84}"/>
              </a:ext>
            </a:extLst>
          </p:cNvPr>
          <p:cNvCxnSpPr/>
          <p:nvPr/>
        </p:nvCxnSpPr>
        <p:spPr>
          <a:xfrm>
            <a:off x="3970116" y="6551270"/>
            <a:ext cx="486137"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527829A1-3B33-6743-82C7-7FE2E304A370}"/>
              </a:ext>
            </a:extLst>
          </p:cNvPr>
          <p:cNvSpPr txBox="1"/>
          <p:nvPr/>
        </p:nvSpPr>
        <p:spPr>
          <a:xfrm>
            <a:off x="4461358" y="6077634"/>
            <a:ext cx="1656544" cy="646331"/>
          </a:xfrm>
          <a:prstGeom prst="rect">
            <a:avLst/>
          </a:prstGeom>
          <a:noFill/>
        </p:spPr>
        <p:txBody>
          <a:bodyPr wrap="none" rtlCol="0">
            <a:spAutoFit/>
          </a:bodyPr>
          <a:lstStyle/>
          <a:p>
            <a:r>
              <a:rPr lang="en-US" dirty="0"/>
              <a:t>N (shore flies)</a:t>
            </a:r>
          </a:p>
          <a:p>
            <a:r>
              <a:rPr lang="en-US" dirty="0"/>
              <a:t>N (wolf spiders)</a:t>
            </a:r>
          </a:p>
        </p:txBody>
      </p:sp>
      <p:graphicFrame>
        <p:nvGraphicFramePr>
          <p:cNvPr id="13" name="Chart 12">
            <a:extLst>
              <a:ext uri="{FF2B5EF4-FFF2-40B4-BE49-F238E27FC236}">
                <a16:creationId xmlns:a16="http://schemas.microsoft.com/office/drawing/2014/main" id="{BB7DB519-02AB-CA4B-A091-362D56528EFB}"/>
              </a:ext>
            </a:extLst>
          </p:cNvPr>
          <p:cNvGraphicFramePr/>
          <p:nvPr>
            <p:extLst>
              <p:ext uri="{D42A27DB-BD31-4B8C-83A1-F6EECF244321}">
                <p14:modId xmlns:p14="http://schemas.microsoft.com/office/powerpoint/2010/main" val="1829941630"/>
              </p:ext>
            </p:extLst>
          </p:nvPr>
        </p:nvGraphicFramePr>
        <p:xfrm>
          <a:off x="4832035" y="3978136"/>
          <a:ext cx="3388997" cy="1898556"/>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65CDCE3E-7147-D04D-A20C-46917FE50B3E}"/>
              </a:ext>
            </a:extLst>
          </p:cNvPr>
          <p:cNvSpPr txBox="1"/>
          <p:nvPr/>
        </p:nvSpPr>
        <p:spPr>
          <a:xfrm>
            <a:off x="903249" y="1998098"/>
            <a:ext cx="7835637" cy="3016210"/>
          </a:xfrm>
          <a:prstGeom prst="rect">
            <a:avLst/>
          </a:prstGeom>
          <a:noFill/>
        </p:spPr>
        <p:txBody>
          <a:bodyPr wrap="square" rtlCol="0">
            <a:spAutoFit/>
          </a:bodyPr>
          <a:lstStyle/>
          <a:p>
            <a:r>
              <a:rPr lang="en-US" dirty="0"/>
              <a:t>					A									B</a:t>
            </a:r>
          </a:p>
          <a:p>
            <a:endParaRPr lang="en-US" dirty="0"/>
          </a:p>
          <a:p>
            <a:endParaRPr lang="en-US" dirty="0"/>
          </a:p>
          <a:p>
            <a:endParaRPr lang="en-US" dirty="0"/>
          </a:p>
          <a:p>
            <a:endParaRPr lang="en-US" dirty="0"/>
          </a:p>
          <a:p>
            <a:endParaRPr lang="en-US" dirty="0"/>
          </a:p>
          <a:p>
            <a:endParaRPr lang="en-US" sz="2800" dirty="0"/>
          </a:p>
          <a:p>
            <a:r>
              <a:rPr lang="en-US" dirty="0"/>
              <a:t>					C								       D</a:t>
            </a:r>
          </a:p>
          <a:p>
            <a:endParaRPr lang="en-US" dirty="0"/>
          </a:p>
          <a:p>
            <a:endParaRPr lang="en-US" dirty="0"/>
          </a:p>
        </p:txBody>
      </p:sp>
      <p:graphicFrame>
        <p:nvGraphicFramePr>
          <p:cNvPr id="16" name="Chart 15">
            <a:extLst>
              <a:ext uri="{FF2B5EF4-FFF2-40B4-BE49-F238E27FC236}">
                <a16:creationId xmlns:a16="http://schemas.microsoft.com/office/drawing/2014/main" id="{D8675F81-258F-E64A-8E1B-F9A78E8D266F}"/>
              </a:ext>
            </a:extLst>
          </p:cNvPr>
          <p:cNvGraphicFramePr/>
          <p:nvPr>
            <p:extLst>
              <p:ext uri="{D42A27DB-BD31-4B8C-83A1-F6EECF244321}">
                <p14:modId xmlns:p14="http://schemas.microsoft.com/office/powerpoint/2010/main" val="3512657354"/>
              </p:ext>
            </p:extLst>
          </p:nvPr>
        </p:nvGraphicFramePr>
        <p:xfrm>
          <a:off x="4832035" y="1914541"/>
          <a:ext cx="3464472" cy="20635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46A2B5B1-AEFC-094B-9691-01E7861E10BD}"/>
              </a:ext>
            </a:extLst>
          </p:cNvPr>
          <p:cNvGraphicFramePr>
            <a:graphicFrameLocks/>
          </p:cNvGraphicFramePr>
          <p:nvPr>
            <p:extLst>
              <p:ext uri="{D42A27DB-BD31-4B8C-83A1-F6EECF244321}">
                <p14:modId xmlns:p14="http://schemas.microsoft.com/office/powerpoint/2010/main" val="497132934"/>
              </p:ext>
            </p:extLst>
          </p:nvPr>
        </p:nvGraphicFramePr>
        <p:xfrm>
          <a:off x="457200" y="3835979"/>
          <a:ext cx="3706799" cy="235665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942438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D69CD-10D8-A542-9675-0B62C22E6607}"/>
              </a:ext>
            </a:extLst>
          </p:cNvPr>
          <p:cNvSpPr>
            <a:spLocks noGrp="1"/>
          </p:cNvSpPr>
          <p:nvPr>
            <p:ph type="title"/>
          </p:nvPr>
        </p:nvSpPr>
        <p:spPr>
          <a:xfrm>
            <a:off x="328612" y="2874963"/>
            <a:ext cx="8229600" cy="1143000"/>
          </a:xfrm>
        </p:spPr>
        <p:txBody>
          <a:bodyPr/>
          <a:lstStyle/>
          <a:p>
            <a:r>
              <a:rPr lang="en-US" dirty="0"/>
              <a:t>THE END</a:t>
            </a:r>
          </a:p>
        </p:txBody>
      </p:sp>
    </p:spTree>
    <p:extLst>
      <p:ext uri="{BB962C8B-B14F-4D97-AF65-F5344CB8AC3E}">
        <p14:creationId xmlns:p14="http://schemas.microsoft.com/office/powerpoint/2010/main" val="1790535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FC97EA-5910-F540-B333-554034F87BC3}"/>
              </a:ext>
            </a:extLst>
          </p:cNvPr>
          <p:cNvSpPr/>
          <p:nvPr/>
        </p:nvSpPr>
        <p:spPr>
          <a:xfrm>
            <a:off x="628650" y="556587"/>
            <a:ext cx="7786688" cy="5909310"/>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Wolf Spider Case Study - Circle once response for each statement.</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I understand the </a:t>
            </a:r>
            <a:r>
              <a:rPr lang="en-US" dirty="0" err="1">
                <a:latin typeface="Calibri" panose="020F0502020204030204" pitchFamily="34" charset="0"/>
                <a:ea typeface="Calibri" panose="020F0502020204030204" pitchFamily="34" charset="0"/>
                <a:cs typeface="Times New Roman" panose="02020603050405020304" pitchFamily="18" charset="0"/>
              </a:rPr>
              <a:t>Lotka</a:t>
            </a:r>
            <a:r>
              <a:rPr lang="en-US" dirty="0">
                <a:latin typeface="Calibri" panose="020F0502020204030204" pitchFamily="34" charset="0"/>
                <a:ea typeface="Calibri" panose="020F0502020204030204" pitchFamily="34" charset="0"/>
                <a:cs typeface="Times New Roman" panose="02020603050405020304" pitchFamily="18" charset="0"/>
              </a:rPr>
              <a:t>-Volterra predator-prey model.</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indent="228600"/>
            <a:r>
              <a:rPr lang="en-US" dirty="0">
                <a:latin typeface="Calibri" panose="020F0502020204030204" pitchFamily="34" charset="0"/>
                <a:ea typeface="Calibri" panose="020F0502020204030204" pitchFamily="34" charset="0"/>
                <a:cs typeface="Times New Roman" panose="02020603050405020304" pitchFamily="18" charset="0"/>
              </a:rPr>
              <a:t>Strongly Disagree	Disagree	   Neutral		Agree	 	Strongly Agree</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L="352425" marR="0" lvl="0" indent="-352425">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2.	I understand how observational studies and manipulative experiments differ.</a:t>
            </a:r>
          </a:p>
          <a:p>
            <a:pPr marL="45720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228600" marR="0">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Strongly Disagree	Disagree	   Neutral		Agree	 	Strongly Agree</a:t>
            </a:r>
          </a:p>
          <a:p>
            <a:pPr marL="352425" marR="0" lvl="0" indent="-339725">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52425" marR="0" lvl="0" indent="-339725">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3.   I can think of real-life factors that might affect predator-prey interactions such that the graph of population sizes over time would differ from </a:t>
            </a:r>
            <a:r>
              <a:rPr lang="en-US">
                <a:latin typeface="Calibri" panose="020F0502020204030204" pitchFamily="34" charset="0"/>
                <a:ea typeface="Calibri" panose="020F0502020204030204" pitchFamily="34" charset="0"/>
                <a:cs typeface="Times New Roman" panose="02020603050405020304" pitchFamily="18" charset="0"/>
              </a:rPr>
              <a:t>the theoretical predictions </a:t>
            </a:r>
            <a:r>
              <a:rPr lang="en-US" dirty="0">
                <a:latin typeface="Calibri" panose="020F0502020204030204" pitchFamily="34" charset="0"/>
                <a:ea typeface="Calibri" panose="020F0502020204030204" pitchFamily="34" charset="0"/>
                <a:cs typeface="Times New Roman" panose="02020603050405020304" pitchFamily="18" charset="0"/>
              </a:rPr>
              <a:t>of the </a:t>
            </a:r>
            <a:r>
              <a:rPr lang="en-US" dirty="0" err="1">
                <a:latin typeface="Calibri" panose="020F0502020204030204" pitchFamily="34" charset="0"/>
                <a:ea typeface="Calibri" panose="020F0502020204030204" pitchFamily="34" charset="0"/>
                <a:cs typeface="Times New Roman" panose="02020603050405020304" pitchFamily="18" charset="0"/>
              </a:rPr>
              <a:t>Lotka</a:t>
            </a:r>
            <a:r>
              <a:rPr lang="en-US" dirty="0">
                <a:latin typeface="Calibri" panose="020F0502020204030204" pitchFamily="34" charset="0"/>
                <a:ea typeface="Calibri" panose="020F0502020204030204" pitchFamily="34" charset="0"/>
                <a:cs typeface="Times New Roman" panose="02020603050405020304" pitchFamily="18" charset="0"/>
              </a:rPr>
              <a:t>-Volterra model. </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indent="228600"/>
            <a:r>
              <a:rPr lang="en-US" dirty="0">
                <a:latin typeface="Calibri" panose="020F0502020204030204" pitchFamily="34" charset="0"/>
                <a:ea typeface="Calibri" panose="020F0502020204030204" pitchFamily="34" charset="0"/>
                <a:cs typeface="Times New Roman" panose="02020603050405020304" pitchFamily="18" charset="0"/>
              </a:rPr>
              <a:t>Strongly Disagree	Disagree	   Neutral		Agree	 	Strongly Agree</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L="352425" marR="0" lvl="0" indent="-352425">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4.	An example of a factor that could cause real predator-prey populations to deviate from the theoretical expectation is ___________.</a:t>
            </a:r>
          </a:p>
          <a:p>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marL="352425" marR="0" lvl="0" indent="-352425">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721465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Carnivores</a:t>
            </a:r>
          </a:p>
        </p:txBody>
      </p:sp>
      <p:sp>
        <p:nvSpPr>
          <p:cNvPr id="3" name="Content Placeholder 2"/>
          <p:cNvSpPr>
            <a:spLocks noGrp="1"/>
          </p:cNvSpPr>
          <p:nvPr>
            <p:ph idx="1"/>
          </p:nvPr>
        </p:nvSpPr>
        <p:spPr>
          <a:xfrm>
            <a:off x="457200" y="1287966"/>
            <a:ext cx="8229600" cy="4525963"/>
          </a:xfrm>
        </p:spPr>
        <p:txBody>
          <a:bodyPr>
            <a:normAutofit/>
          </a:bodyPr>
          <a:lstStyle/>
          <a:p>
            <a:r>
              <a:rPr lang="en-US" dirty="0"/>
              <a:t>Unlike herbivores and omnivores, most of a carnivore’s prey items contain essentially the same mix of necessary nutrients, so foraging success is assumed to be limited by prey availability (quantity) rather than nutritional balance (quality).</a:t>
            </a:r>
          </a:p>
          <a:p>
            <a:pPr lvl="1"/>
            <a:r>
              <a:rPr lang="en-US" dirty="0"/>
              <a:t>e.g., lynx and snowshoe hare</a:t>
            </a:r>
          </a:p>
        </p:txBody>
      </p:sp>
      <p:pic>
        <p:nvPicPr>
          <p:cNvPr id="4" name="Picture 3">
            <a:extLst>
              <a:ext uri="{FF2B5EF4-FFF2-40B4-BE49-F238E27FC236}">
                <a16:creationId xmlns:a16="http://schemas.microsoft.com/office/drawing/2014/main" id="{6582CD85-737D-0646-8A5B-DCCA5D4CE2E6}"/>
              </a:ext>
            </a:extLst>
          </p:cNvPr>
          <p:cNvPicPr>
            <a:picLocks noChangeAspect="1"/>
          </p:cNvPicPr>
          <p:nvPr/>
        </p:nvPicPr>
        <p:blipFill rotWithShape="1">
          <a:blip r:embed="rId3"/>
          <a:srcRect t="7722"/>
          <a:stretch/>
        </p:blipFill>
        <p:spPr>
          <a:xfrm>
            <a:off x="4739268" y="4917687"/>
            <a:ext cx="4404732" cy="1940313"/>
          </a:xfrm>
          <a:prstGeom prst="rect">
            <a:avLst/>
          </a:prstGeom>
        </p:spPr>
      </p:pic>
    </p:spTree>
    <p:extLst>
      <p:ext uri="{BB962C8B-B14F-4D97-AF65-F5344CB8AC3E}">
        <p14:creationId xmlns:p14="http://schemas.microsoft.com/office/powerpoint/2010/main" val="1185748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9D9B-E777-904C-B4FE-967222161CBB}"/>
              </a:ext>
            </a:extLst>
          </p:cNvPr>
          <p:cNvSpPr>
            <a:spLocks noGrp="1"/>
          </p:cNvSpPr>
          <p:nvPr>
            <p:ph type="title"/>
          </p:nvPr>
        </p:nvSpPr>
        <p:spPr/>
        <p:txBody>
          <a:bodyPr/>
          <a:lstStyle/>
          <a:p>
            <a:r>
              <a:rPr lang="en-US" dirty="0"/>
              <a:t>Quantity versus Quality</a:t>
            </a:r>
          </a:p>
        </p:txBody>
      </p:sp>
      <p:sp>
        <p:nvSpPr>
          <p:cNvPr id="3" name="Content Placeholder 2">
            <a:extLst>
              <a:ext uri="{FF2B5EF4-FFF2-40B4-BE49-F238E27FC236}">
                <a16:creationId xmlns:a16="http://schemas.microsoft.com/office/drawing/2014/main" id="{4081285B-1F38-EF42-A7B9-0796F16FB935}"/>
              </a:ext>
            </a:extLst>
          </p:cNvPr>
          <p:cNvSpPr>
            <a:spLocks noGrp="1"/>
          </p:cNvSpPr>
          <p:nvPr>
            <p:ph idx="1"/>
          </p:nvPr>
        </p:nvSpPr>
        <p:spPr/>
        <p:txBody>
          <a:bodyPr/>
          <a:lstStyle/>
          <a:p>
            <a:r>
              <a:rPr lang="en-US" dirty="0"/>
              <a:t>The notion that food </a:t>
            </a:r>
            <a:r>
              <a:rPr lang="en-US" u="sng" dirty="0"/>
              <a:t>quantity</a:t>
            </a:r>
            <a:r>
              <a:rPr lang="en-US" dirty="0"/>
              <a:t> is the only factor driving carnivore consumption rates has been challenged in several studies. We will look specifically at two studies of wolf spiders (both in the genus </a:t>
            </a:r>
            <a:r>
              <a:rPr lang="en-US" i="1" dirty="0" err="1"/>
              <a:t>Pardosa</a:t>
            </a:r>
            <a:r>
              <a:rPr lang="en-US" i="1" dirty="0"/>
              <a:t>) </a:t>
            </a:r>
            <a:r>
              <a:rPr lang="en-US" dirty="0"/>
              <a:t>that have investigated the effect of prey </a:t>
            </a:r>
            <a:r>
              <a:rPr lang="en-US" u="sng" dirty="0"/>
              <a:t>quality</a:t>
            </a:r>
            <a:r>
              <a:rPr lang="en-US" dirty="0"/>
              <a:t> on predator consumption.</a:t>
            </a:r>
          </a:p>
        </p:txBody>
      </p:sp>
    </p:spTree>
    <p:extLst>
      <p:ext uri="{BB962C8B-B14F-4D97-AF65-F5344CB8AC3E}">
        <p14:creationId xmlns:p14="http://schemas.microsoft.com/office/powerpoint/2010/main" val="3091856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994D-7A5A-8149-92AA-05DA2E7293E9}"/>
              </a:ext>
            </a:extLst>
          </p:cNvPr>
          <p:cNvSpPr>
            <a:spLocks noGrp="1"/>
          </p:cNvSpPr>
          <p:nvPr>
            <p:ph type="title"/>
          </p:nvPr>
        </p:nvSpPr>
        <p:spPr/>
        <p:txBody>
          <a:bodyPr/>
          <a:lstStyle/>
          <a:p>
            <a:r>
              <a:rPr lang="en-US" dirty="0"/>
              <a:t>Greenstone (1979)</a:t>
            </a:r>
          </a:p>
        </p:txBody>
      </p:sp>
      <p:sp>
        <p:nvSpPr>
          <p:cNvPr id="3" name="Content Placeholder 2">
            <a:extLst>
              <a:ext uri="{FF2B5EF4-FFF2-40B4-BE49-F238E27FC236}">
                <a16:creationId xmlns:a16="http://schemas.microsoft.com/office/drawing/2014/main" id="{8AB08F38-B652-0245-94F9-A09A4DB523B0}"/>
              </a:ext>
            </a:extLst>
          </p:cNvPr>
          <p:cNvSpPr>
            <a:spLocks noGrp="1"/>
          </p:cNvSpPr>
          <p:nvPr>
            <p:ph idx="1"/>
          </p:nvPr>
        </p:nvSpPr>
        <p:spPr>
          <a:xfrm>
            <a:off x="457200" y="1417638"/>
            <a:ext cx="8229600" cy="4525963"/>
          </a:xfrm>
        </p:spPr>
        <p:txBody>
          <a:bodyPr>
            <a:normAutofit/>
          </a:bodyPr>
          <a:lstStyle/>
          <a:p>
            <a:r>
              <a:rPr lang="en-US" dirty="0"/>
              <a:t>The wolf spider (</a:t>
            </a:r>
            <a:r>
              <a:rPr lang="en-US" i="1" dirty="0" err="1"/>
              <a:t>Pardosa</a:t>
            </a:r>
            <a:r>
              <a:rPr lang="en-US" i="1" dirty="0"/>
              <a:t> </a:t>
            </a:r>
            <a:r>
              <a:rPr lang="en-US" i="1" dirty="0" err="1"/>
              <a:t>ramulosa</a:t>
            </a:r>
            <a:r>
              <a:rPr lang="en-US" dirty="0"/>
              <a:t>) feeds near standing water in California.</a:t>
            </a:r>
          </a:p>
          <a:p>
            <a:r>
              <a:rPr lang="en-US" dirty="0"/>
              <a:t>In one brackish marsh area in Sonoma County, 80% of the diet of P</a:t>
            </a:r>
            <a:r>
              <a:rPr lang="en-US" i="1" dirty="0"/>
              <a:t>. </a:t>
            </a:r>
            <a:r>
              <a:rPr lang="en-US" i="1" dirty="0" err="1"/>
              <a:t>ramulosa</a:t>
            </a:r>
            <a:r>
              <a:rPr lang="en-US" i="1" dirty="0"/>
              <a:t> </a:t>
            </a:r>
            <a:r>
              <a:rPr lang="en-US" dirty="0"/>
              <a:t>comes from three prey species – shore flies, water boatmen and mosquitoes</a:t>
            </a:r>
          </a:p>
        </p:txBody>
      </p:sp>
      <p:pic>
        <p:nvPicPr>
          <p:cNvPr id="5" name="Picture 4">
            <a:extLst>
              <a:ext uri="{FF2B5EF4-FFF2-40B4-BE49-F238E27FC236}">
                <a16:creationId xmlns:a16="http://schemas.microsoft.com/office/drawing/2014/main" id="{298148A5-73C1-7E44-B0DA-89041FD781DD}"/>
              </a:ext>
            </a:extLst>
          </p:cNvPr>
          <p:cNvPicPr>
            <a:picLocks noChangeAspect="1"/>
          </p:cNvPicPr>
          <p:nvPr/>
        </p:nvPicPr>
        <p:blipFill>
          <a:blip r:embed="rId3"/>
          <a:stretch>
            <a:fillRect/>
          </a:stretch>
        </p:blipFill>
        <p:spPr>
          <a:xfrm>
            <a:off x="5897348" y="4850161"/>
            <a:ext cx="2789452" cy="1723483"/>
          </a:xfrm>
          <a:prstGeom prst="rect">
            <a:avLst/>
          </a:prstGeom>
        </p:spPr>
      </p:pic>
      <p:sp>
        <p:nvSpPr>
          <p:cNvPr id="6" name="Rectangle 5">
            <a:extLst>
              <a:ext uri="{FF2B5EF4-FFF2-40B4-BE49-F238E27FC236}">
                <a16:creationId xmlns:a16="http://schemas.microsoft.com/office/drawing/2014/main" id="{F238EB81-D6B6-A04D-97EC-596304253C02}"/>
              </a:ext>
            </a:extLst>
          </p:cNvPr>
          <p:cNvSpPr/>
          <p:nvPr/>
        </p:nvSpPr>
        <p:spPr>
          <a:xfrm>
            <a:off x="5015064" y="6488668"/>
            <a:ext cx="4042710" cy="369332"/>
          </a:xfrm>
          <a:prstGeom prst="rect">
            <a:avLst/>
          </a:prstGeom>
        </p:spPr>
        <p:txBody>
          <a:bodyPr wrap="none">
            <a:spAutoFit/>
          </a:bodyPr>
          <a:lstStyle/>
          <a:p>
            <a:r>
              <a:rPr lang="en-US" dirty="0"/>
              <a:t>https://</a:t>
            </a:r>
            <a:r>
              <a:rPr lang="en-US" dirty="0" err="1"/>
              <a:t>bugguide.net</a:t>
            </a:r>
            <a:r>
              <a:rPr lang="en-US" dirty="0"/>
              <a:t>/node/view/371516</a:t>
            </a:r>
          </a:p>
        </p:txBody>
      </p:sp>
    </p:spTree>
    <p:extLst>
      <p:ext uri="{BB962C8B-B14F-4D97-AF65-F5344CB8AC3E}">
        <p14:creationId xmlns:p14="http://schemas.microsoft.com/office/powerpoint/2010/main" val="6153866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3E0F4-2D78-734B-8F9F-F73693280DC3}"/>
              </a:ext>
            </a:extLst>
          </p:cNvPr>
          <p:cNvSpPr>
            <a:spLocks noGrp="1"/>
          </p:cNvSpPr>
          <p:nvPr>
            <p:ph type="title"/>
          </p:nvPr>
        </p:nvSpPr>
        <p:spPr>
          <a:xfrm>
            <a:off x="413811" y="130311"/>
            <a:ext cx="8229600" cy="1143000"/>
          </a:xfrm>
        </p:spPr>
        <p:txBody>
          <a:bodyPr/>
          <a:lstStyle/>
          <a:p>
            <a:r>
              <a:rPr lang="en-US" dirty="0"/>
              <a:t>Greenstone (1979)</a:t>
            </a:r>
          </a:p>
        </p:txBody>
      </p:sp>
      <p:sp>
        <p:nvSpPr>
          <p:cNvPr id="3" name="Content Placeholder 2">
            <a:extLst>
              <a:ext uri="{FF2B5EF4-FFF2-40B4-BE49-F238E27FC236}">
                <a16:creationId xmlns:a16="http://schemas.microsoft.com/office/drawing/2014/main" id="{45487438-4E1E-8142-8712-64B9304B61A9}"/>
              </a:ext>
            </a:extLst>
          </p:cNvPr>
          <p:cNvSpPr>
            <a:spLocks noGrp="1"/>
          </p:cNvSpPr>
          <p:nvPr>
            <p:ph idx="1"/>
          </p:nvPr>
        </p:nvSpPr>
        <p:spPr>
          <a:xfrm>
            <a:off x="172798" y="1134756"/>
            <a:ext cx="8746350" cy="3653389"/>
          </a:xfrm>
        </p:spPr>
        <p:txBody>
          <a:bodyPr/>
          <a:lstStyle/>
          <a:p>
            <a:r>
              <a:rPr lang="en-US" dirty="0"/>
              <a:t>Greenstone assessed stomach contents of spiders (total N = 1226) collected from 13 different pools of water. </a:t>
            </a:r>
          </a:p>
        </p:txBody>
      </p:sp>
      <p:sp>
        <p:nvSpPr>
          <p:cNvPr id="4" name="Oval 3">
            <a:extLst>
              <a:ext uri="{FF2B5EF4-FFF2-40B4-BE49-F238E27FC236}">
                <a16:creationId xmlns:a16="http://schemas.microsoft.com/office/drawing/2014/main" id="{90355A5A-8E5C-6D4E-B387-68F2947CCBDE}"/>
              </a:ext>
            </a:extLst>
          </p:cNvPr>
          <p:cNvSpPr/>
          <p:nvPr/>
        </p:nvSpPr>
        <p:spPr>
          <a:xfrm>
            <a:off x="869227" y="5839428"/>
            <a:ext cx="513700" cy="41640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97</a:t>
            </a:r>
            <a:endParaRPr lang="en-US" sz="1100" dirty="0"/>
          </a:p>
        </p:txBody>
      </p:sp>
      <p:sp>
        <p:nvSpPr>
          <p:cNvPr id="29" name="Oval 28">
            <a:extLst>
              <a:ext uri="{FF2B5EF4-FFF2-40B4-BE49-F238E27FC236}">
                <a16:creationId xmlns:a16="http://schemas.microsoft.com/office/drawing/2014/main" id="{819B96F2-6474-D74E-B0F7-4065DDEFF83B}"/>
              </a:ext>
            </a:extLst>
          </p:cNvPr>
          <p:cNvSpPr/>
          <p:nvPr/>
        </p:nvSpPr>
        <p:spPr>
          <a:xfrm>
            <a:off x="6834019" y="4740509"/>
            <a:ext cx="672288" cy="57360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101</a:t>
            </a:r>
          </a:p>
        </p:txBody>
      </p:sp>
      <p:sp>
        <p:nvSpPr>
          <p:cNvPr id="30" name="Oval 29">
            <a:extLst>
              <a:ext uri="{FF2B5EF4-FFF2-40B4-BE49-F238E27FC236}">
                <a16:creationId xmlns:a16="http://schemas.microsoft.com/office/drawing/2014/main" id="{9CF5B934-DF6F-3D46-A591-AB1B3746C5F2}"/>
              </a:ext>
            </a:extLst>
          </p:cNvPr>
          <p:cNvSpPr/>
          <p:nvPr/>
        </p:nvSpPr>
        <p:spPr>
          <a:xfrm>
            <a:off x="3200398" y="5471520"/>
            <a:ext cx="516750" cy="5034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86</a:t>
            </a:r>
            <a:endParaRPr lang="en-US" sz="900" dirty="0"/>
          </a:p>
        </p:txBody>
      </p:sp>
      <p:sp>
        <p:nvSpPr>
          <p:cNvPr id="31" name="Oval 30">
            <a:extLst>
              <a:ext uri="{FF2B5EF4-FFF2-40B4-BE49-F238E27FC236}">
                <a16:creationId xmlns:a16="http://schemas.microsoft.com/office/drawing/2014/main" id="{EA9DF8E6-F679-9444-B650-B8D1E5AF2505}"/>
              </a:ext>
            </a:extLst>
          </p:cNvPr>
          <p:cNvSpPr/>
          <p:nvPr/>
        </p:nvSpPr>
        <p:spPr>
          <a:xfrm>
            <a:off x="7068181" y="3032074"/>
            <a:ext cx="488065" cy="47309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97</a:t>
            </a:r>
          </a:p>
        </p:txBody>
      </p:sp>
      <p:sp>
        <p:nvSpPr>
          <p:cNvPr id="32" name="Oval 31">
            <a:extLst>
              <a:ext uri="{FF2B5EF4-FFF2-40B4-BE49-F238E27FC236}">
                <a16:creationId xmlns:a16="http://schemas.microsoft.com/office/drawing/2014/main" id="{F3966206-1964-9D45-B64E-57BAE578D86C}"/>
              </a:ext>
            </a:extLst>
          </p:cNvPr>
          <p:cNvSpPr/>
          <p:nvPr/>
        </p:nvSpPr>
        <p:spPr>
          <a:xfrm>
            <a:off x="3441185" y="3240209"/>
            <a:ext cx="610677" cy="59600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131</a:t>
            </a:r>
            <a:endParaRPr lang="en-US" dirty="0"/>
          </a:p>
        </p:txBody>
      </p:sp>
      <p:sp>
        <p:nvSpPr>
          <p:cNvPr id="33" name="Oval 32">
            <a:extLst>
              <a:ext uri="{FF2B5EF4-FFF2-40B4-BE49-F238E27FC236}">
                <a16:creationId xmlns:a16="http://schemas.microsoft.com/office/drawing/2014/main" id="{A439BB8E-74E6-D448-AD74-71F26F00E415}"/>
              </a:ext>
            </a:extLst>
          </p:cNvPr>
          <p:cNvSpPr/>
          <p:nvPr/>
        </p:nvSpPr>
        <p:spPr>
          <a:xfrm>
            <a:off x="1165424" y="3472405"/>
            <a:ext cx="534365" cy="5690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70</a:t>
            </a:r>
            <a:endParaRPr lang="en-US" sz="1050" dirty="0"/>
          </a:p>
        </p:txBody>
      </p:sp>
      <p:sp>
        <p:nvSpPr>
          <p:cNvPr id="34" name="Oval 33">
            <a:extLst>
              <a:ext uri="{FF2B5EF4-FFF2-40B4-BE49-F238E27FC236}">
                <a16:creationId xmlns:a16="http://schemas.microsoft.com/office/drawing/2014/main" id="{FF26C26A-FDA1-EA44-AF70-DAFFEC82F204}"/>
              </a:ext>
            </a:extLst>
          </p:cNvPr>
          <p:cNvSpPr/>
          <p:nvPr/>
        </p:nvSpPr>
        <p:spPr>
          <a:xfrm>
            <a:off x="2142546" y="4562079"/>
            <a:ext cx="534365" cy="609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94</a:t>
            </a:r>
          </a:p>
        </p:txBody>
      </p:sp>
      <p:sp>
        <p:nvSpPr>
          <p:cNvPr id="35" name="Oval 34">
            <a:extLst>
              <a:ext uri="{FF2B5EF4-FFF2-40B4-BE49-F238E27FC236}">
                <a16:creationId xmlns:a16="http://schemas.microsoft.com/office/drawing/2014/main" id="{32175AB3-0E65-FC47-B706-7E5212A58E3F}"/>
              </a:ext>
            </a:extLst>
          </p:cNvPr>
          <p:cNvSpPr/>
          <p:nvPr/>
        </p:nvSpPr>
        <p:spPr>
          <a:xfrm>
            <a:off x="5395268" y="2983624"/>
            <a:ext cx="565231" cy="4051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89</a:t>
            </a:r>
          </a:p>
        </p:txBody>
      </p:sp>
      <p:sp>
        <p:nvSpPr>
          <p:cNvPr id="36" name="Oval 35">
            <a:extLst>
              <a:ext uri="{FF2B5EF4-FFF2-40B4-BE49-F238E27FC236}">
                <a16:creationId xmlns:a16="http://schemas.microsoft.com/office/drawing/2014/main" id="{3D2F142C-0A3F-EF46-B632-5A9F1C053FB9}"/>
              </a:ext>
            </a:extLst>
          </p:cNvPr>
          <p:cNvSpPr/>
          <p:nvPr/>
        </p:nvSpPr>
        <p:spPr>
          <a:xfrm>
            <a:off x="7400305" y="5875524"/>
            <a:ext cx="551462" cy="59223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93</a:t>
            </a:r>
          </a:p>
        </p:txBody>
      </p:sp>
      <p:sp>
        <p:nvSpPr>
          <p:cNvPr id="37" name="Oval 36">
            <a:extLst>
              <a:ext uri="{FF2B5EF4-FFF2-40B4-BE49-F238E27FC236}">
                <a16:creationId xmlns:a16="http://schemas.microsoft.com/office/drawing/2014/main" id="{36068931-4589-9144-B8A6-6F2F52EF717D}"/>
              </a:ext>
            </a:extLst>
          </p:cNvPr>
          <p:cNvSpPr/>
          <p:nvPr/>
        </p:nvSpPr>
        <p:spPr>
          <a:xfrm>
            <a:off x="4663697" y="4842575"/>
            <a:ext cx="543566" cy="42843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89</a:t>
            </a:r>
          </a:p>
        </p:txBody>
      </p:sp>
      <p:sp>
        <p:nvSpPr>
          <p:cNvPr id="38" name="Oval 37">
            <a:extLst>
              <a:ext uri="{FF2B5EF4-FFF2-40B4-BE49-F238E27FC236}">
                <a16:creationId xmlns:a16="http://schemas.microsoft.com/office/drawing/2014/main" id="{402A93EA-A16B-A049-93D6-F068C0E485B7}"/>
              </a:ext>
            </a:extLst>
          </p:cNvPr>
          <p:cNvSpPr/>
          <p:nvPr/>
        </p:nvSpPr>
        <p:spPr>
          <a:xfrm>
            <a:off x="4834207" y="5695094"/>
            <a:ext cx="534365" cy="524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97</a:t>
            </a:r>
          </a:p>
        </p:txBody>
      </p:sp>
      <p:sp>
        <p:nvSpPr>
          <p:cNvPr id="39" name="Oval 38">
            <a:extLst>
              <a:ext uri="{FF2B5EF4-FFF2-40B4-BE49-F238E27FC236}">
                <a16:creationId xmlns:a16="http://schemas.microsoft.com/office/drawing/2014/main" id="{F146ED34-2819-394A-8D09-2CC1869BA3B8}"/>
              </a:ext>
            </a:extLst>
          </p:cNvPr>
          <p:cNvSpPr/>
          <p:nvPr/>
        </p:nvSpPr>
        <p:spPr>
          <a:xfrm>
            <a:off x="5888533" y="3921891"/>
            <a:ext cx="534365" cy="457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76</a:t>
            </a:r>
          </a:p>
        </p:txBody>
      </p:sp>
      <p:sp>
        <p:nvSpPr>
          <p:cNvPr id="40" name="Oval 39">
            <a:extLst>
              <a:ext uri="{FF2B5EF4-FFF2-40B4-BE49-F238E27FC236}">
                <a16:creationId xmlns:a16="http://schemas.microsoft.com/office/drawing/2014/main" id="{942FE007-309B-294D-BB7E-1DBD343F2A81}"/>
              </a:ext>
            </a:extLst>
          </p:cNvPr>
          <p:cNvSpPr/>
          <p:nvPr/>
        </p:nvSpPr>
        <p:spPr>
          <a:xfrm>
            <a:off x="605259" y="4611019"/>
            <a:ext cx="645933" cy="49737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106</a:t>
            </a:r>
          </a:p>
        </p:txBody>
      </p:sp>
      <p:sp>
        <p:nvSpPr>
          <p:cNvPr id="5" name="TextBox 4">
            <a:extLst>
              <a:ext uri="{FF2B5EF4-FFF2-40B4-BE49-F238E27FC236}">
                <a16:creationId xmlns:a16="http://schemas.microsoft.com/office/drawing/2014/main" id="{27FB4D17-2430-A849-99A3-2640D439BD89}"/>
              </a:ext>
            </a:extLst>
          </p:cNvPr>
          <p:cNvSpPr txBox="1"/>
          <p:nvPr/>
        </p:nvSpPr>
        <p:spPr>
          <a:xfrm>
            <a:off x="122664" y="6503858"/>
            <a:ext cx="5567486" cy="369332"/>
          </a:xfrm>
          <a:prstGeom prst="rect">
            <a:avLst/>
          </a:prstGeom>
          <a:noFill/>
        </p:spPr>
        <p:txBody>
          <a:bodyPr wrap="none" rtlCol="0">
            <a:spAutoFit/>
          </a:bodyPr>
          <a:lstStyle/>
          <a:p>
            <a:r>
              <a:rPr lang="en-US" dirty="0"/>
              <a:t>Numbers in “pools” represent number of spiders sampled</a:t>
            </a:r>
          </a:p>
        </p:txBody>
      </p:sp>
      <p:pic>
        <p:nvPicPr>
          <p:cNvPr id="6" name="Picture 5">
            <a:extLst>
              <a:ext uri="{FF2B5EF4-FFF2-40B4-BE49-F238E27FC236}">
                <a16:creationId xmlns:a16="http://schemas.microsoft.com/office/drawing/2014/main" id="{C63758E0-AE2F-0F46-B895-DA0DB12CF7CF}"/>
              </a:ext>
            </a:extLst>
          </p:cNvPr>
          <p:cNvPicPr>
            <a:picLocks noChangeAspect="1"/>
          </p:cNvPicPr>
          <p:nvPr/>
        </p:nvPicPr>
        <p:blipFill>
          <a:blip r:embed="rId3"/>
          <a:stretch>
            <a:fillRect/>
          </a:stretch>
        </p:blipFill>
        <p:spPr>
          <a:xfrm>
            <a:off x="2361515" y="3667513"/>
            <a:ext cx="632766" cy="1124263"/>
          </a:xfrm>
          <a:prstGeom prst="rect">
            <a:avLst/>
          </a:prstGeom>
        </p:spPr>
      </p:pic>
      <p:pic>
        <p:nvPicPr>
          <p:cNvPr id="25" name="Picture 24">
            <a:extLst>
              <a:ext uri="{FF2B5EF4-FFF2-40B4-BE49-F238E27FC236}">
                <a16:creationId xmlns:a16="http://schemas.microsoft.com/office/drawing/2014/main" id="{FD89B69C-ADA2-2A44-BCD6-47FA96EC3814}"/>
              </a:ext>
            </a:extLst>
          </p:cNvPr>
          <p:cNvPicPr>
            <a:picLocks noChangeAspect="1"/>
          </p:cNvPicPr>
          <p:nvPr/>
        </p:nvPicPr>
        <p:blipFill>
          <a:blip r:embed="rId3"/>
          <a:stretch>
            <a:fillRect/>
          </a:stretch>
        </p:blipFill>
        <p:spPr>
          <a:xfrm>
            <a:off x="4602429" y="4022336"/>
            <a:ext cx="632766" cy="1124263"/>
          </a:xfrm>
          <a:prstGeom prst="rect">
            <a:avLst/>
          </a:prstGeom>
        </p:spPr>
      </p:pic>
      <p:pic>
        <p:nvPicPr>
          <p:cNvPr id="26" name="Picture 25">
            <a:extLst>
              <a:ext uri="{FF2B5EF4-FFF2-40B4-BE49-F238E27FC236}">
                <a16:creationId xmlns:a16="http://schemas.microsoft.com/office/drawing/2014/main" id="{7C64ECB7-A71C-C041-8A01-A8E102FA813D}"/>
              </a:ext>
            </a:extLst>
          </p:cNvPr>
          <p:cNvPicPr>
            <a:picLocks noChangeAspect="1"/>
          </p:cNvPicPr>
          <p:nvPr/>
        </p:nvPicPr>
        <p:blipFill>
          <a:blip r:embed="rId3"/>
          <a:stretch>
            <a:fillRect/>
          </a:stretch>
        </p:blipFill>
        <p:spPr>
          <a:xfrm>
            <a:off x="2675997" y="3071027"/>
            <a:ext cx="632766" cy="1124263"/>
          </a:xfrm>
          <a:prstGeom prst="rect">
            <a:avLst/>
          </a:prstGeom>
        </p:spPr>
      </p:pic>
      <p:pic>
        <p:nvPicPr>
          <p:cNvPr id="27" name="Picture 26">
            <a:extLst>
              <a:ext uri="{FF2B5EF4-FFF2-40B4-BE49-F238E27FC236}">
                <a16:creationId xmlns:a16="http://schemas.microsoft.com/office/drawing/2014/main" id="{7C9BBA67-0065-3F4F-8783-02BD548C6302}"/>
              </a:ext>
            </a:extLst>
          </p:cNvPr>
          <p:cNvPicPr>
            <a:picLocks noChangeAspect="1"/>
          </p:cNvPicPr>
          <p:nvPr/>
        </p:nvPicPr>
        <p:blipFill>
          <a:blip r:embed="rId3"/>
          <a:stretch>
            <a:fillRect/>
          </a:stretch>
        </p:blipFill>
        <p:spPr>
          <a:xfrm>
            <a:off x="582877" y="2894518"/>
            <a:ext cx="632766" cy="1124263"/>
          </a:xfrm>
          <a:prstGeom prst="rect">
            <a:avLst/>
          </a:prstGeom>
        </p:spPr>
      </p:pic>
      <p:pic>
        <p:nvPicPr>
          <p:cNvPr id="28" name="Picture 27">
            <a:extLst>
              <a:ext uri="{FF2B5EF4-FFF2-40B4-BE49-F238E27FC236}">
                <a16:creationId xmlns:a16="http://schemas.microsoft.com/office/drawing/2014/main" id="{9F81F47A-2CE2-3440-8DB9-34EEE944B28B}"/>
              </a:ext>
            </a:extLst>
          </p:cNvPr>
          <p:cNvPicPr>
            <a:picLocks noChangeAspect="1"/>
          </p:cNvPicPr>
          <p:nvPr/>
        </p:nvPicPr>
        <p:blipFill>
          <a:blip r:embed="rId3"/>
          <a:stretch>
            <a:fillRect/>
          </a:stretch>
        </p:blipFill>
        <p:spPr>
          <a:xfrm>
            <a:off x="1117222" y="4805217"/>
            <a:ext cx="632766" cy="1124263"/>
          </a:xfrm>
          <a:prstGeom prst="rect">
            <a:avLst/>
          </a:prstGeom>
        </p:spPr>
      </p:pic>
      <p:pic>
        <p:nvPicPr>
          <p:cNvPr id="41" name="Picture 40">
            <a:extLst>
              <a:ext uri="{FF2B5EF4-FFF2-40B4-BE49-F238E27FC236}">
                <a16:creationId xmlns:a16="http://schemas.microsoft.com/office/drawing/2014/main" id="{ACB5469A-B739-694C-815A-C54E9D8A0C50}"/>
              </a:ext>
            </a:extLst>
          </p:cNvPr>
          <p:cNvPicPr>
            <a:picLocks noChangeAspect="1"/>
          </p:cNvPicPr>
          <p:nvPr/>
        </p:nvPicPr>
        <p:blipFill>
          <a:blip r:embed="rId3"/>
          <a:stretch>
            <a:fillRect/>
          </a:stretch>
        </p:blipFill>
        <p:spPr>
          <a:xfrm>
            <a:off x="4126184" y="3132975"/>
            <a:ext cx="632766" cy="1124263"/>
          </a:xfrm>
          <a:prstGeom prst="rect">
            <a:avLst/>
          </a:prstGeom>
        </p:spPr>
      </p:pic>
      <p:pic>
        <p:nvPicPr>
          <p:cNvPr id="7" name="Picture 6">
            <a:extLst>
              <a:ext uri="{FF2B5EF4-FFF2-40B4-BE49-F238E27FC236}">
                <a16:creationId xmlns:a16="http://schemas.microsoft.com/office/drawing/2014/main" id="{8E85DB95-364D-894D-9DD5-A8769B6FC8C1}"/>
              </a:ext>
            </a:extLst>
          </p:cNvPr>
          <p:cNvPicPr>
            <a:picLocks noChangeAspect="1"/>
          </p:cNvPicPr>
          <p:nvPr/>
        </p:nvPicPr>
        <p:blipFill>
          <a:blip r:embed="rId4"/>
          <a:stretch>
            <a:fillRect/>
          </a:stretch>
        </p:blipFill>
        <p:spPr>
          <a:xfrm>
            <a:off x="1345695" y="2453598"/>
            <a:ext cx="1112322" cy="1573221"/>
          </a:xfrm>
          <a:prstGeom prst="rect">
            <a:avLst/>
          </a:prstGeom>
        </p:spPr>
      </p:pic>
      <p:pic>
        <p:nvPicPr>
          <p:cNvPr id="48" name="Picture 47">
            <a:extLst>
              <a:ext uri="{FF2B5EF4-FFF2-40B4-BE49-F238E27FC236}">
                <a16:creationId xmlns:a16="http://schemas.microsoft.com/office/drawing/2014/main" id="{7842E469-A88C-6445-8CCB-54A2FB74E1F5}"/>
              </a:ext>
            </a:extLst>
          </p:cNvPr>
          <p:cNvPicPr>
            <a:picLocks noChangeAspect="1"/>
          </p:cNvPicPr>
          <p:nvPr/>
        </p:nvPicPr>
        <p:blipFill>
          <a:blip r:embed="rId4"/>
          <a:stretch>
            <a:fillRect/>
          </a:stretch>
        </p:blipFill>
        <p:spPr>
          <a:xfrm>
            <a:off x="5213489" y="4083214"/>
            <a:ext cx="1112322" cy="1573221"/>
          </a:xfrm>
          <a:prstGeom prst="rect">
            <a:avLst/>
          </a:prstGeom>
        </p:spPr>
      </p:pic>
      <p:pic>
        <p:nvPicPr>
          <p:cNvPr id="49" name="Picture 48">
            <a:extLst>
              <a:ext uri="{FF2B5EF4-FFF2-40B4-BE49-F238E27FC236}">
                <a16:creationId xmlns:a16="http://schemas.microsoft.com/office/drawing/2014/main" id="{3D8B691E-CF0A-E94F-A9CB-C1B8CF6FB158}"/>
              </a:ext>
            </a:extLst>
          </p:cNvPr>
          <p:cNvPicPr>
            <a:picLocks noChangeAspect="1"/>
          </p:cNvPicPr>
          <p:nvPr/>
        </p:nvPicPr>
        <p:blipFill>
          <a:blip r:embed="rId4"/>
          <a:stretch>
            <a:fillRect/>
          </a:stretch>
        </p:blipFill>
        <p:spPr>
          <a:xfrm>
            <a:off x="8087250" y="5469223"/>
            <a:ext cx="1112322" cy="1573221"/>
          </a:xfrm>
          <a:prstGeom prst="rect">
            <a:avLst/>
          </a:prstGeom>
        </p:spPr>
      </p:pic>
      <p:pic>
        <p:nvPicPr>
          <p:cNvPr id="50" name="Picture 49">
            <a:extLst>
              <a:ext uri="{FF2B5EF4-FFF2-40B4-BE49-F238E27FC236}">
                <a16:creationId xmlns:a16="http://schemas.microsoft.com/office/drawing/2014/main" id="{6301E4A7-2243-E340-902D-76DA35F395CC}"/>
              </a:ext>
            </a:extLst>
          </p:cNvPr>
          <p:cNvPicPr>
            <a:picLocks noChangeAspect="1"/>
          </p:cNvPicPr>
          <p:nvPr/>
        </p:nvPicPr>
        <p:blipFill>
          <a:blip r:embed="rId4"/>
          <a:stretch>
            <a:fillRect/>
          </a:stretch>
        </p:blipFill>
        <p:spPr>
          <a:xfrm>
            <a:off x="186653" y="3432131"/>
            <a:ext cx="1112322" cy="1573221"/>
          </a:xfrm>
          <a:prstGeom prst="rect">
            <a:avLst/>
          </a:prstGeom>
        </p:spPr>
      </p:pic>
      <p:pic>
        <p:nvPicPr>
          <p:cNvPr id="51" name="Picture 50">
            <a:extLst>
              <a:ext uri="{FF2B5EF4-FFF2-40B4-BE49-F238E27FC236}">
                <a16:creationId xmlns:a16="http://schemas.microsoft.com/office/drawing/2014/main" id="{EEC0BCA8-AB39-DF4E-93E2-45F9D48067CB}"/>
              </a:ext>
            </a:extLst>
          </p:cNvPr>
          <p:cNvPicPr>
            <a:picLocks noChangeAspect="1"/>
          </p:cNvPicPr>
          <p:nvPr/>
        </p:nvPicPr>
        <p:blipFill>
          <a:blip r:embed="rId4"/>
          <a:stretch>
            <a:fillRect/>
          </a:stretch>
        </p:blipFill>
        <p:spPr>
          <a:xfrm>
            <a:off x="6540542" y="5527119"/>
            <a:ext cx="1112322" cy="1573221"/>
          </a:xfrm>
          <a:prstGeom prst="rect">
            <a:avLst/>
          </a:prstGeom>
        </p:spPr>
      </p:pic>
      <p:pic>
        <p:nvPicPr>
          <p:cNvPr id="52" name="Picture 51">
            <a:extLst>
              <a:ext uri="{FF2B5EF4-FFF2-40B4-BE49-F238E27FC236}">
                <a16:creationId xmlns:a16="http://schemas.microsoft.com/office/drawing/2014/main" id="{5E5E04DA-DC64-BD45-956F-67C3F3B158E9}"/>
              </a:ext>
            </a:extLst>
          </p:cNvPr>
          <p:cNvPicPr>
            <a:picLocks noChangeAspect="1"/>
          </p:cNvPicPr>
          <p:nvPr/>
        </p:nvPicPr>
        <p:blipFill>
          <a:blip r:embed="rId4"/>
          <a:stretch>
            <a:fillRect/>
          </a:stretch>
        </p:blipFill>
        <p:spPr>
          <a:xfrm>
            <a:off x="7428798" y="4257238"/>
            <a:ext cx="1112322" cy="1573221"/>
          </a:xfrm>
          <a:prstGeom prst="rect">
            <a:avLst/>
          </a:prstGeom>
        </p:spPr>
      </p:pic>
      <p:pic>
        <p:nvPicPr>
          <p:cNvPr id="57" name="Picture 56">
            <a:extLst>
              <a:ext uri="{FF2B5EF4-FFF2-40B4-BE49-F238E27FC236}">
                <a16:creationId xmlns:a16="http://schemas.microsoft.com/office/drawing/2014/main" id="{A0980799-E3D1-6A47-9017-4CB3C55BA001}"/>
              </a:ext>
            </a:extLst>
          </p:cNvPr>
          <p:cNvPicPr>
            <a:picLocks noChangeAspect="1"/>
          </p:cNvPicPr>
          <p:nvPr/>
        </p:nvPicPr>
        <p:blipFill>
          <a:blip r:embed="rId3"/>
          <a:stretch>
            <a:fillRect/>
          </a:stretch>
        </p:blipFill>
        <p:spPr>
          <a:xfrm>
            <a:off x="3784889" y="5388618"/>
            <a:ext cx="632766" cy="1124263"/>
          </a:xfrm>
          <a:prstGeom prst="rect">
            <a:avLst/>
          </a:prstGeom>
        </p:spPr>
      </p:pic>
      <p:pic>
        <p:nvPicPr>
          <p:cNvPr id="58" name="Picture 57">
            <a:extLst>
              <a:ext uri="{FF2B5EF4-FFF2-40B4-BE49-F238E27FC236}">
                <a16:creationId xmlns:a16="http://schemas.microsoft.com/office/drawing/2014/main" id="{32EAB144-51C0-784D-8349-12F83C3A2542}"/>
              </a:ext>
            </a:extLst>
          </p:cNvPr>
          <p:cNvPicPr>
            <a:picLocks noChangeAspect="1"/>
          </p:cNvPicPr>
          <p:nvPr/>
        </p:nvPicPr>
        <p:blipFill>
          <a:blip r:embed="rId3"/>
          <a:stretch>
            <a:fillRect/>
          </a:stretch>
        </p:blipFill>
        <p:spPr>
          <a:xfrm>
            <a:off x="5877283" y="5518995"/>
            <a:ext cx="632766" cy="1124263"/>
          </a:xfrm>
          <a:prstGeom prst="rect">
            <a:avLst/>
          </a:prstGeom>
        </p:spPr>
      </p:pic>
      <p:pic>
        <p:nvPicPr>
          <p:cNvPr id="59" name="Picture 58">
            <a:extLst>
              <a:ext uri="{FF2B5EF4-FFF2-40B4-BE49-F238E27FC236}">
                <a16:creationId xmlns:a16="http://schemas.microsoft.com/office/drawing/2014/main" id="{479FF7DD-E1DC-2F44-80AE-D4123A9B3932}"/>
              </a:ext>
            </a:extLst>
          </p:cNvPr>
          <p:cNvPicPr>
            <a:picLocks noChangeAspect="1"/>
          </p:cNvPicPr>
          <p:nvPr/>
        </p:nvPicPr>
        <p:blipFill>
          <a:blip r:embed="rId3"/>
          <a:stretch>
            <a:fillRect/>
          </a:stretch>
        </p:blipFill>
        <p:spPr>
          <a:xfrm>
            <a:off x="6817809" y="3437816"/>
            <a:ext cx="632766" cy="1124263"/>
          </a:xfrm>
          <a:prstGeom prst="rect">
            <a:avLst/>
          </a:prstGeom>
        </p:spPr>
      </p:pic>
      <p:pic>
        <p:nvPicPr>
          <p:cNvPr id="62" name="Picture 61">
            <a:extLst>
              <a:ext uri="{FF2B5EF4-FFF2-40B4-BE49-F238E27FC236}">
                <a16:creationId xmlns:a16="http://schemas.microsoft.com/office/drawing/2014/main" id="{313C959D-6AFA-2D49-8772-FC9DDC48A67E}"/>
              </a:ext>
            </a:extLst>
          </p:cNvPr>
          <p:cNvPicPr>
            <a:picLocks noChangeAspect="1"/>
          </p:cNvPicPr>
          <p:nvPr/>
        </p:nvPicPr>
        <p:blipFill>
          <a:blip r:embed="rId4"/>
          <a:stretch>
            <a:fillRect/>
          </a:stretch>
        </p:blipFill>
        <p:spPr>
          <a:xfrm>
            <a:off x="2379517" y="4590882"/>
            <a:ext cx="1112322" cy="1573221"/>
          </a:xfrm>
          <a:prstGeom prst="rect">
            <a:avLst/>
          </a:prstGeom>
        </p:spPr>
      </p:pic>
      <p:pic>
        <p:nvPicPr>
          <p:cNvPr id="63" name="Picture 62">
            <a:extLst>
              <a:ext uri="{FF2B5EF4-FFF2-40B4-BE49-F238E27FC236}">
                <a16:creationId xmlns:a16="http://schemas.microsoft.com/office/drawing/2014/main" id="{DFCC4E2D-FB21-0741-B23E-0A3DDE1AEE82}"/>
              </a:ext>
            </a:extLst>
          </p:cNvPr>
          <p:cNvPicPr>
            <a:picLocks noChangeAspect="1"/>
          </p:cNvPicPr>
          <p:nvPr/>
        </p:nvPicPr>
        <p:blipFill>
          <a:blip r:embed="rId4"/>
          <a:stretch>
            <a:fillRect/>
          </a:stretch>
        </p:blipFill>
        <p:spPr>
          <a:xfrm>
            <a:off x="3633378" y="4076762"/>
            <a:ext cx="1112322" cy="157322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0741" y="3670275"/>
            <a:ext cx="583841" cy="713088"/>
          </a:xfrm>
          <a:prstGeom prst="rect">
            <a:avLst/>
          </a:prstGeom>
        </p:spPr>
      </p:pic>
      <p:pic>
        <p:nvPicPr>
          <p:cNvPr id="44" name="Picture 43">
            <a:extLst>
              <a:ext uri="{FF2B5EF4-FFF2-40B4-BE49-F238E27FC236}">
                <a16:creationId xmlns:a16="http://schemas.microsoft.com/office/drawing/2014/main" id="{CC373692-097F-C542-8E89-DC9CC1D2E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5436" y="4191949"/>
            <a:ext cx="583841" cy="713088"/>
          </a:xfrm>
          <a:prstGeom prst="rect">
            <a:avLst/>
          </a:prstGeom>
        </p:spPr>
      </p:pic>
      <p:pic>
        <p:nvPicPr>
          <p:cNvPr id="45" name="Picture 44">
            <a:extLst>
              <a:ext uri="{FF2B5EF4-FFF2-40B4-BE49-F238E27FC236}">
                <a16:creationId xmlns:a16="http://schemas.microsoft.com/office/drawing/2014/main" id="{FFA6EA95-E612-FE47-802B-0797B56924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5215" y="4255048"/>
            <a:ext cx="583841" cy="713088"/>
          </a:xfrm>
          <a:prstGeom prst="rect">
            <a:avLst/>
          </a:prstGeom>
        </p:spPr>
      </p:pic>
      <p:pic>
        <p:nvPicPr>
          <p:cNvPr id="46" name="Picture 45">
            <a:extLst>
              <a:ext uri="{FF2B5EF4-FFF2-40B4-BE49-F238E27FC236}">
                <a16:creationId xmlns:a16="http://schemas.microsoft.com/office/drawing/2014/main" id="{0AC52F28-83BA-AE40-8CCA-8F09F510FB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7225" y="2925997"/>
            <a:ext cx="583841" cy="713088"/>
          </a:xfrm>
          <a:prstGeom prst="rect">
            <a:avLst/>
          </a:prstGeom>
        </p:spPr>
      </p:pic>
      <p:pic>
        <p:nvPicPr>
          <p:cNvPr id="47" name="Picture 46">
            <a:extLst>
              <a:ext uri="{FF2B5EF4-FFF2-40B4-BE49-F238E27FC236}">
                <a16:creationId xmlns:a16="http://schemas.microsoft.com/office/drawing/2014/main" id="{36039E99-B2D9-1B4C-9EFB-57CF68DB2F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2985" y="4935227"/>
            <a:ext cx="583841" cy="713088"/>
          </a:xfrm>
          <a:prstGeom prst="rect">
            <a:avLst/>
          </a:prstGeom>
        </p:spPr>
      </p:pic>
      <p:pic>
        <p:nvPicPr>
          <p:cNvPr id="64" name="Picture 63">
            <a:extLst>
              <a:ext uri="{FF2B5EF4-FFF2-40B4-BE49-F238E27FC236}">
                <a16:creationId xmlns:a16="http://schemas.microsoft.com/office/drawing/2014/main" id="{72CBB1E8-CE8D-1A4F-AE97-8D20F1C57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2149" y="3446261"/>
            <a:ext cx="583841" cy="713088"/>
          </a:xfrm>
          <a:prstGeom prst="rect">
            <a:avLst/>
          </a:prstGeom>
        </p:spPr>
      </p:pic>
      <p:pic>
        <p:nvPicPr>
          <p:cNvPr id="65" name="Picture 64">
            <a:extLst>
              <a:ext uri="{FF2B5EF4-FFF2-40B4-BE49-F238E27FC236}">
                <a16:creationId xmlns:a16="http://schemas.microsoft.com/office/drawing/2014/main" id="{22DB46BB-DF7E-4B47-95CB-ABB5F59404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15" y="5229951"/>
            <a:ext cx="583841" cy="713088"/>
          </a:xfrm>
          <a:prstGeom prst="rect">
            <a:avLst/>
          </a:prstGeom>
        </p:spPr>
      </p:pic>
      <p:pic>
        <p:nvPicPr>
          <p:cNvPr id="66" name="Picture 65">
            <a:extLst>
              <a:ext uri="{FF2B5EF4-FFF2-40B4-BE49-F238E27FC236}">
                <a16:creationId xmlns:a16="http://schemas.microsoft.com/office/drawing/2014/main" id="{9517CE86-72DC-C94E-AD1F-60C120F57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9355" y="5433943"/>
            <a:ext cx="583841" cy="713088"/>
          </a:xfrm>
          <a:prstGeom prst="rect">
            <a:avLst/>
          </a:prstGeom>
        </p:spPr>
      </p:pic>
    </p:spTree>
    <p:extLst>
      <p:ext uri="{BB962C8B-B14F-4D97-AF65-F5344CB8AC3E}">
        <p14:creationId xmlns:p14="http://schemas.microsoft.com/office/powerpoint/2010/main" val="2561299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5BD04-160A-074C-9925-AF9DFAE35CFF}"/>
              </a:ext>
            </a:extLst>
          </p:cNvPr>
          <p:cNvSpPr>
            <a:spLocks noGrp="1"/>
          </p:cNvSpPr>
          <p:nvPr>
            <p:ph type="title"/>
          </p:nvPr>
        </p:nvSpPr>
        <p:spPr/>
        <p:txBody>
          <a:bodyPr/>
          <a:lstStyle/>
          <a:p>
            <a:r>
              <a:rPr lang="en-US" dirty="0"/>
              <a:t>Greenstone (1979)</a:t>
            </a:r>
          </a:p>
        </p:txBody>
      </p:sp>
      <p:sp>
        <p:nvSpPr>
          <p:cNvPr id="3" name="Content Placeholder 2">
            <a:extLst>
              <a:ext uri="{FF2B5EF4-FFF2-40B4-BE49-F238E27FC236}">
                <a16:creationId xmlns:a16="http://schemas.microsoft.com/office/drawing/2014/main" id="{0649D77C-1899-854E-BAEC-F168764C4445}"/>
              </a:ext>
            </a:extLst>
          </p:cNvPr>
          <p:cNvSpPr>
            <a:spLocks noGrp="1"/>
          </p:cNvSpPr>
          <p:nvPr>
            <p:ph idx="1"/>
          </p:nvPr>
        </p:nvSpPr>
        <p:spPr/>
        <p:txBody>
          <a:bodyPr/>
          <a:lstStyle/>
          <a:p>
            <a:r>
              <a:rPr lang="en-US" dirty="0"/>
              <a:t>For each spider collected, the author recorded the presence or absence of each of the three prey types. Each spider was then categorized as belonging to one of eight categories:</a:t>
            </a:r>
          </a:p>
          <a:p>
            <a:pPr lvl="1"/>
            <a:endParaRPr lang="en-US" dirty="0"/>
          </a:p>
        </p:txBody>
      </p:sp>
      <p:pic>
        <p:nvPicPr>
          <p:cNvPr id="4" name="Picture 3">
            <a:extLst>
              <a:ext uri="{FF2B5EF4-FFF2-40B4-BE49-F238E27FC236}">
                <a16:creationId xmlns:a16="http://schemas.microsoft.com/office/drawing/2014/main" id="{90DEDCD7-5861-9144-B319-0253043E0703}"/>
              </a:ext>
            </a:extLst>
          </p:cNvPr>
          <p:cNvPicPr>
            <a:picLocks noChangeAspect="1"/>
          </p:cNvPicPr>
          <p:nvPr/>
        </p:nvPicPr>
        <p:blipFill>
          <a:blip r:embed="rId3"/>
          <a:stretch>
            <a:fillRect/>
          </a:stretch>
        </p:blipFill>
        <p:spPr>
          <a:xfrm>
            <a:off x="1629949" y="3863181"/>
            <a:ext cx="632766" cy="1124263"/>
          </a:xfrm>
          <a:prstGeom prst="rect">
            <a:avLst/>
          </a:prstGeom>
        </p:spPr>
      </p:pic>
      <p:pic>
        <p:nvPicPr>
          <p:cNvPr id="5" name="Picture 4">
            <a:extLst>
              <a:ext uri="{FF2B5EF4-FFF2-40B4-BE49-F238E27FC236}">
                <a16:creationId xmlns:a16="http://schemas.microsoft.com/office/drawing/2014/main" id="{B726F7A8-7806-9E4C-A091-61D4160719FF}"/>
              </a:ext>
            </a:extLst>
          </p:cNvPr>
          <p:cNvPicPr>
            <a:picLocks noChangeAspect="1"/>
          </p:cNvPicPr>
          <p:nvPr/>
        </p:nvPicPr>
        <p:blipFill>
          <a:blip r:embed="rId4"/>
          <a:stretch>
            <a:fillRect/>
          </a:stretch>
        </p:blipFill>
        <p:spPr>
          <a:xfrm>
            <a:off x="874656" y="3619139"/>
            <a:ext cx="1112322" cy="1573221"/>
          </a:xfrm>
          <a:prstGeom prst="rect">
            <a:avLst/>
          </a:prstGeom>
        </p:spPr>
      </p:pic>
      <p:pic>
        <p:nvPicPr>
          <p:cNvPr id="7" name="Picture 6">
            <a:extLst>
              <a:ext uri="{FF2B5EF4-FFF2-40B4-BE49-F238E27FC236}">
                <a16:creationId xmlns:a16="http://schemas.microsoft.com/office/drawing/2014/main" id="{25A24EE2-0BBF-D44C-9A66-8150A1FB6384}"/>
              </a:ext>
            </a:extLst>
          </p:cNvPr>
          <p:cNvPicPr>
            <a:picLocks noChangeAspect="1"/>
          </p:cNvPicPr>
          <p:nvPr/>
        </p:nvPicPr>
        <p:blipFill>
          <a:blip r:embed="rId3"/>
          <a:stretch>
            <a:fillRect/>
          </a:stretch>
        </p:blipFill>
        <p:spPr>
          <a:xfrm>
            <a:off x="6925666" y="3823777"/>
            <a:ext cx="632766" cy="1124263"/>
          </a:xfrm>
          <a:prstGeom prst="rect">
            <a:avLst/>
          </a:prstGeom>
        </p:spPr>
      </p:pic>
      <p:pic>
        <p:nvPicPr>
          <p:cNvPr id="8" name="Picture 7">
            <a:extLst>
              <a:ext uri="{FF2B5EF4-FFF2-40B4-BE49-F238E27FC236}">
                <a16:creationId xmlns:a16="http://schemas.microsoft.com/office/drawing/2014/main" id="{7D60FDB0-F95C-274D-94C6-BB6661CE76F7}"/>
              </a:ext>
            </a:extLst>
          </p:cNvPr>
          <p:cNvPicPr>
            <a:picLocks noChangeAspect="1"/>
          </p:cNvPicPr>
          <p:nvPr/>
        </p:nvPicPr>
        <p:blipFill>
          <a:blip r:embed="rId4"/>
          <a:stretch>
            <a:fillRect/>
          </a:stretch>
        </p:blipFill>
        <p:spPr>
          <a:xfrm>
            <a:off x="4597630" y="3599295"/>
            <a:ext cx="1112322" cy="1573221"/>
          </a:xfrm>
          <a:prstGeom prst="rect">
            <a:avLst/>
          </a:prstGeom>
        </p:spPr>
      </p:pic>
      <p:pic>
        <p:nvPicPr>
          <p:cNvPr id="10" name="Picture 9">
            <a:extLst>
              <a:ext uri="{FF2B5EF4-FFF2-40B4-BE49-F238E27FC236}">
                <a16:creationId xmlns:a16="http://schemas.microsoft.com/office/drawing/2014/main" id="{76C94C4A-96EE-8C43-98EE-A733DF489010}"/>
              </a:ext>
            </a:extLst>
          </p:cNvPr>
          <p:cNvPicPr>
            <a:picLocks noChangeAspect="1"/>
          </p:cNvPicPr>
          <p:nvPr/>
        </p:nvPicPr>
        <p:blipFill>
          <a:blip r:embed="rId3"/>
          <a:stretch>
            <a:fillRect/>
          </a:stretch>
        </p:blipFill>
        <p:spPr>
          <a:xfrm>
            <a:off x="3645238" y="3823775"/>
            <a:ext cx="632766" cy="1124263"/>
          </a:xfrm>
          <a:prstGeom prst="rect">
            <a:avLst/>
          </a:prstGeom>
        </p:spPr>
      </p:pic>
      <p:pic>
        <p:nvPicPr>
          <p:cNvPr id="11" name="Picture 10">
            <a:extLst>
              <a:ext uri="{FF2B5EF4-FFF2-40B4-BE49-F238E27FC236}">
                <a16:creationId xmlns:a16="http://schemas.microsoft.com/office/drawing/2014/main" id="{A98CD59B-F9AC-314A-A913-6FAFDB41EB40}"/>
              </a:ext>
            </a:extLst>
          </p:cNvPr>
          <p:cNvPicPr>
            <a:picLocks noChangeAspect="1"/>
          </p:cNvPicPr>
          <p:nvPr/>
        </p:nvPicPr>
        <p:blipFill>
          <a:blip r:embed="rId4"/>
          <a:stretch>
            <a:fillRect/>
          </a:stretch>
        </p:blipFill>
        <p:spPr>
          <a:xfrm>
            <a:off x="2825272" y="3615137"/>
            <a:ext cx="1112322" cy="1573221"/>
          </a:xfrm>
          <a:prstGeom prst="rect">
            <a:avLst/>
          </a:prstGeom>
        </p:spPr>
      </p:pic>
      <p:pic>
        <p:nvPicPr>
          <p:cNvPr id="13" name="Picture 12">
            <a:extLst>
              <a:ext uri="{FF2B5EF4-FFF2-40B4-BE49-F238E27FC236}">
                <a16:creationId xmlns:a16="http://schemas.microsoft.com/office/drawing/2014/main" id="{45D867C2-9A58-8F41-8035-8FB4A6611124}"/>
              </a:ext>
            </a:extLst>
          </p:cNvPr>
          <p:cNvPicPr>
            <a:picLocks noChangeAspect="1"/>
          </p:cNvPicPr>
          <p:nvPr/>
        </p:nvPicPr>
        <p:blipFill>
          <a:blip r:embed="rId3"/>
          <a:stretch>
            <a:fillRect/>
          </a:stretch>
        </p:blipFill>
        <p:spPr>
          <a:xfrm>
            <a:off x="5147501" y="5087208"/>
            <a:ext cx="632766" cy="1124263"/>
          </a:xfrm>
          <a:prstGeom prst="rect">
            <a:avLst/>
          </a:prstGeom>
        </p:spPr>
      </p:pic>
      <p:pic>
        <p:nvPicPr>
          <p:cNvPr id="14" name="Picture 13">
            <a:extLst>
              <a:ext uri="{FF2B5EF4-FFF2-40B4-BE49-F238E27FC236}">
                <a16:creationId xmlns:a16="http://schemas.microsoft.com/office/drawing/2014/main" id="{94035209-7B6E-EF4A-8ADF-B850BDE228CA}"/>
              </a:ext>
            </a:extLst>
          </p:cNvPr>
          <p:cNvPicPr>
            <a:picLocks noChangeAspect="1"/>
          </p:cNvPicPr>
          <p:nvPr/>
        </p:nvPicPr>
        <p:blipFill>
          <a:blip r:embed="rId4"/>
          <a:stretch>
            <a:fillRect/>
          </a:stretch>
        </p:blipFill>
        <p:spPr>
          <a:xfrm>
            <a:off x="3089380" y="4801149"/>
            <a:ext cx="1112322" cy="1573221"/>
          </a:xfrm>
          <a:prstGeom prst="rect">
            <a:avLst/>
          </a:prstGeom>
        </p:spPr>
      </p:pic>
      <p:sp>
        <p:nvSpPr>
          <p:cNvPr id="19" name="TextBox 18">
            <a:extLst>
              <a:ext uri="{FF2B5EF4-FFF2-40B4-BE49-F238E27FC236}">
                <a16:creationId xmlns:a16="http://schemas.microsoft.com/office/drawing/2014/main" id="{061DF2EA-9F3C-FC41-8FEF-DE29C60C1690}"/>
              </a:ext>
            </a:extLst>
          </p:cNvPr>
          <p:cNvSpPr txBox="1"/>
          <p:nvPr/>
        </p:nvSpPr>
        <p:spPr>
          <a:xfrm>
            <a:off x="7242213" y="5403093"/>
            <a:ext cx="692818" cy="369332"/>
          </a:xfrm>
          <a:prstGeom prst="rect">
            <a:avLst/>
          </a:prstGeom>
          <a:noFill/>
        </p:spPr>
        <p:txBody>
          <a:bodyPr wrap="none" rtlCol="0">
            <a:spAutoFit/>
          </a:bodyPr>
          <a:lstStyle/>
          <a:p>
            <a:r>
              <a:rPr lang="en-US" dirty="0"/>
              <a:t>None</a:t>
            </a:r>
          </a:p>
        </p:txBody>
      </p:sp>
      <p:pic>
        <p:nvPicPr>
          <p:cNvPr id="17" name="Picture 16">
            <a:extLst>
              <a:ext uri="{FF2B5EF4-FFF2-40B4-BE49-F238E27FC236}">
                <a16:creationId xmlns:a16="http://schemas.microsoft.com/office/drawing/2014/main" id="{8238F598-4A3D-4D43-9827-7C79AC818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8774" y="3931120"/>
            <a:ext cx="583841" cy="713088"/>
          </a:xfrm>
          <a:prstGeom prst="rect">
            <a:avLst/>
          </a:prstGeom>
        </p:spPr>
      </p:pic>
      <p:pic>
        <p:nvPicPr>
          <p:cNvPr id="20" name="Picture 19">
            <a:extLst>
              <a:ext uri="{FF2B5EF4-FFF2-40B4-BE49-F238E27FC236}">
                <a16:creationId xmlns:a16="http://schemas.microsoft.com/office/drawing/2014/main" id="{6EA29E96-D66D-574B-9ABA-B4180354D1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2899" y="3985718"/>
            <a:ext cx="583841" cy="713088"/>
          </a:xfrm>
          <a:prstGeom prst="rect">
            <a:avLst/>
          </a:prstGeom>
        </p:spPr>
      </p:pic>
      <p:pic>
        <p:nvPicPr>
          <p:cNvPr id="21" name="Picture 20">
            <a:extLst>
              <a:ext uri="{FF2B5EF4-FFF2-40B4-BE49-F238E27FC236}">
                <a16:creationId xmlns:a16="http://schemas.microsoft.com/office/drawing/2014/main" id="{0D996E21-0A32-1E49-A401-26392EF5F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291" y="4049035"/>
            <a:ext cx="583841" cy="713088"/>
          </a:xfrm>
          <a:prstGeom prst="rect">
            <a:avLst/>
          </a:prstGeom>
        </p:spPr>
      </p:pic>
      <p:pic>
        <p:nvPicPr>
          <p:cNvPr id="22" name="Picture 21">
            <a:extLst>
              <a:ext uri="{FF2B5EF4-FFF2-40B4-BE49-F238E27FC236}">
                <a16:creationId xmlns:a16="http://schemas.microsoft.com/office/drawing/2014/main" id="{BB69056E-CE91-2247-9DCD-3BF0B6506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200" y="5198608"/>
            <a:ext cx="583841" cy="713088"/>
          </a:xfrm>
          <a:prstGeom prst="rect">
            <a:avLst/>
          </a:prstGeom>
        </p:spPr>
      </p:pic>
    </p:spTree>
    <p:extLst>
      <p:ext uri="{BB962C8B-B14F-4D97-AF65-F5344CB8AC3E}">
        <p14:creationId xmlns:p14="http://schemas.microsoft.com/office/powerpoint/2010/main" val="864155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B58F9-A421-5E4F-AB2D-08CF75C25E5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80748CC-0776-3947-9B78-F55C128A9989}"/>
              </a:ext>
            </a:extLst>
          </p:cNvPr>
          <p:cNvSpPr>
            <a:spLocks noGrp="1"/>
          </p:cNvSpPr>
          <p:nvPr>
            <p:ph type="subTitle" idx="1"/>
          </p:nvPr>
        </p:nvSpPr>
        <p:spPr/>
        <p:txBody>
          <a:bodyPr/>
          <a:lstStyle/>
          <a:p>
            <a:endParaRPr lang="en-US"/>
          </a:p>
        </p:txBody>
      </p:sp>
      <p:pic>
        <p:nvPicPr>
          <p:cNvPr id="5" name="slide.url=https://www.polleverywhere.com/multiple_choice_polls/CiWizXFq5it0AtZi3Ix0y">
            <a:extLst>
              <a:ext uri="{FF2B5EF4-FFF2-40B4-BE49-F238E27FC236}">
                <a16:creationId xmlns:a16="http://schemas.microsoft.com/office/drawing/2014/main" id="{1F3ADF2C-3956-E640-997A-47BF7FEA1CFF}"/>
              </a:ext>
            </a:extLst>
          </p:cNvPr>
          <p:cNvPicPr>
            <a:picLocks/>
          </p:cNvPicPr>
          <p:nvPr/>
        </p:nvPicPr>
        <p:blipFill>
          <a:blip r:embed="rId3"/>
          <a:stretch>
            <a:fillRect/>
          </a:stretch>
        </p:blipFill>
        <p:spPr>
          <a:xfrm>
            <a:off x="63500" y="63500"/>
            <a:ext cx="9017000" cy="6731000"/>
          </a:xfrm>
          <a:prstGeom prst="rect">
            <a:avLst/>
          </a:prstGeom>
        </p:spPr>
      </p:pic>
    </p:spTree>
    <p:extLst>
      <p:ext uri="{BB962C8B-B14F-4D97-AF65-F5344CB8AC3E}">
        <p14:creationId xmlns:p14="http://schemas.microsoft.com/office/powerpoint/2010/main" val="4082922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371BF-4D42-F14A-9B60-C83D2975E25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2A205EE-C2A4-EB48-9F2E-5D50025DCE52}"/>
              </a:ext>
            </a:extLst>
          </p:cNvPr>
          <p:cNvSpPr>
            <a:spLocks noGrp="1"/>
          </p:cNvSpPr>
          <p:nvPr>
            <p:ph type="subTitle" idx="1"/>
          </p:nvPr>
        </p:nvSpPr>
        <p:spPr/>
        <p:txBody>
          <a:bodyPr/>
          <a:lstStyle/>
          <a:p>
            <a:endParaRPr lang="en-US"/>
          </a:p>
        </p:txBody>
      </p:sp>
      <p:pic>
        <p:nvPicPr>
          <p:cNvPr id="5" name="slide.url=https://www.polleverywhere.com/multiple_choice_polls/0OPmp1khMgmg4Wp80eDfQ">
            <a:extLst>
              <a:ext uri="{FF2B5EF4-FFF2-40B4-BE49-F238E27FC236}">
                <a16:creationId xmlns:a16="http://schemas.microsoft.com/office/drawing/2014/main" id="{FB6172F2-B2B2-E54B-ACBD-8DE6AC700D1C}"/>
              </a:ext>
            </a:extLst>
          </p:cNvPr>
          <p:cNvPicPr>
            <a:picLocks/>
          </p:cNvPicPr>
          <p:nvPr/>
        </p:nvPicPr>
        <p:blipFill>
          <a:blip r:embed="rId3"/>
          <a:stretch>
            <a:fillRect/>
          </a:stretch>
        </p:blipFill>
        <p:spPr>
          <a:xfrm>
            <a:off x="63500" y="63500"/>
            <a:ext cx="9017000" cy="6731000"/>
          </a:xfrm>
          <a:prstGeom prst="rect">
            <a:avLst/>
          </a:prstGeom>
        </p:spPr>
      </p:pic>
    </p:spTree>
    <p:extLst>
      <p:ext uri="{BB962C8B-B14F-4D97-AF65-F5344CB8AC3E}">
        <p14:creationId xmlns:p14="http://schemas.microsoft.com/office/powerpoint/2010/main" val="3356602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2667</TotalTime>
  <Words>1803</Words>
  <Application>Microsoft Macintosh PowerPoint</Application>
  <PresentationFormat>On-screen Show (4:3)</PresentationFormat>
  <Paragraphs>188</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Times New Roman</vt:lpstr>
      <vt:lpstr>Office Theme</vt:lpstr>
      <vt:lpstr>Wolf Spider Foraging</vt:lpstr>
      <vt:lpstr>PowerPoint Presentation</vt:lpstr>
      <vt:lpstr>Carnivores</vt:lpstr>
      <vt:lpstr>Quantity versus Quality</vt:lpstr>
      <vt:lpstr>Greenstone (1979)</vt:lpstr>
      <vt:lpstr>Greenstone (1979)</vt:lpstr>
      <vt:lpstr>Greenstone (1979)</vt:lpstr>
      <vt:lpstr>PowerPoint Presentation</vt:lpstr>
      <vt:lpstr>PowerPoint Presentation</vt:lpstr>
      <vt:lpstr>PowerPoint Presentation</vt:lpstr>
      <vt:lpstr>Greenstone (1979)</vt:lpstr>
      <vt:lpstr>Mayntz et al. (2005)</vt:lpstr>
      <vt:lpstr>PowerPoint Presentation</vt:lpstr>
      <vt:lpstr>Which of the graphs below illustrate(s) the result you would expect if spiders were NOT selectively foraging?</vt:lpstr>
      <vt:lpstr>Which of the graphs below illustrates the result you would expect if spiders were selectively foraging to optimize nutrient intake?</vt:lpstr>
      <vt:lpstr>PowerPoint Presentation</vt:lpstr>
      <vt:lpstr>PowerPoint Presentation</vt:lpstr>
      <vt:lpstr>Lotka-Volterra Model</vt:lpstr>
      <vt:lpstr>Greenstone (1979)</vt:lpstr>
      <vt:lpstr>PowerPoint Presentation</vt:lpstr>
      <vt:lpstr>PowerPoint Presentation</vt:lpstr>
      <vt:lpstr>Graph A shows shore fly and spider population oscillations at a pool where shore flies are the only prey available. Which of the others reflect possible outcomes for that same relationship at pools where mosquitoes and waterboatmen are also available?</vt:lpstr>
      <vt:lpstr>THE END</vt:lpstr>
      <vt:lpstr>PowerPoint Presentation</vt:lpstr>
    </vt:vector>
  </TitlesOfParts>
  <Company>Stetson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Optimal foraging in wolf spiders</dc:title>
  <dc:creator>CIT Support</dc:creator>
  <cp:lastModifiedBy>Cynthia Bennington</cp:lastModifiedBy>
  <cp:revision>166</cp:revision>
  <dcterms:created xsi:type="dcterms:W3CDTF">2019-01-04T21:46:25Z</dcterms:created>
  <dcterms:modified xsi:type="dcterms:W3CDTF">2019-06-18T20:09:35Z</dcterms:modified>
</cp:coreProperties>
</file>