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2.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2"/>
  </p:notesMasterIdLst>
  <p:sldIdLst>
    <p:sldId id="297" r:id="rId2"/>
    <p:sldId id="256" r:id="rId3"/>
    <p:sldId id="263" r:id="rId4"/>
    <p:sldId id="275" r:id="rId5"/>
    <p:sldId id="257" r:id="rId6"/>
    <p:sldId id="278" r:id="rId7"/>
    <p:sldId id="264" r:id="rId8"/>
    <p:sldId id="258" r:id="rId9"/>
    <p:sldId id="281" r:id="rId10"/>
    <p:sldId id="286" r:id="rId11"/>
    <p:sldId id="293" r:id="rId12"/>
    <p:sldId id="291" r:id="rId13"/>
    <p:sldId id="288" r:id="rId14"/>
    <p:sldId id="277" r:id="rId15"/>
    <p:sldId id="283" r:id="rId16"/>
    <p:sldId id="276" r:id="rId17"/>
    <p:sldId id="266" r:id="rId18"/>
    <p:sldId id="273" r:id="rId19"/>
    <p:sldId id="260" r:id="rId20"/>
    <p:sldId id="269" r:id="rId21"/>
    <p:sldId id="282" r:id="rId22"/>
    <p:sldId id="259" r:id="rId23"/>
    <p:sldId id="289" r:id="rId24"/>
    <p:sldId id="268" r:id="rId25"/>
    <p:sldId id="274" r:id="rId26"/>
    <p:sldId id="290" r:id="rId27"/>
    <p:sldId id="270" r:id="rId28"/>
    <p:sldId id="284" r:id="rId29"/>
    <p:sldId id="298" r:id="rId30"/>
    <p:sldId id="287" r:id="rId3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224"/>
    <p:restoredTop sz="88430"/>
  </p:normalViewPr>
  <p:slideViewPr>
    <p:cSldViewPr snapToGrid="0" snapToObjects="1">
      <p:cViewPr varScale="1">
        <p:scale>
          <a:sx n="107" d="100"/>
          <a:sy n="107" d="100"/>
        </p:scale>
        <p:origin x="1696" y="16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oleObject" Target="file:////Users/CynthiaBennington/Desktop/Workspace/BIOL%20244/QUBES%20Case%20Studies/sifaka%20data.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CynthiaBennington/Desktop/Workspace/BIOL%20244/QUBES%20Case%20Studies/sifaka%20data.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Users/CynthiaBennington/Desktop/Workspace/BIOL%20244/QUBES%20Case%20Studies/sifaka%20data.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1"/>
          <c:order val="0"/>
          <c:tx>
            <c:strRef>
              <c:f>'Sex Ratio'!$C$2</c:f>
              <c:strCache>
                <c:ptCount val="1"/>
                <c:pt idx="0">
                  <c:v>Sex Ratio</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f>'Sex Ratio'!$B$3:$B$17</c:f>
              <c:numCache>
                <c:formatCode>General</c:formatCode>
                <c:ptCount val="15"/>
                <c:pt idx="0">
                  <c:v>1985</c:v>
                </c:pt>
                <c:pt idx="1">
                  <c:v>1986</c:v>
                </c:pt>
                <c:pt idx="2">
                  <c:v>1987</c:v>
                </c:pt>
                <c:pt idx="3">
                  <c:v>1988</c:v>
                </c:pt>
                <c:pt idx="4">
                  <c:v>1989</c:v>
                </c:pt>
                <c:pt idx="5">
                  <c:v>1990</c:v>
                </c:pt>
                <c:pt idx="6">
                  <c:v>1991</c:v>
                </c:pt>
                <c:pt idx="7">
                  <c:v>1992</c:v>
                </c:pt>
                <c:pt idx="8">
                  <c:v>1993</c:v>
                </c:pt>
                <c:pt idx="9">
                  <c:v>1994</c:v>
                </c:pt>
                <c:pt idx="10">
                  <c:v>1995</c:v>
                </c:pt>
                <c:pt idx="11">
                  <c:v>1996</c:v>
                </c:pt>
                <c:pt idx="12">
                  <c:v>1997</c:v>
                </c:pt>
                <c:pt idx="13">
                  <c:v>1998</c:v>
                </c:pt>
                <c:pt idx="14">
                  <c:v>1999</c:v>
                </c:pt>
              </c:numCache>
            </c:numRef>
          </c:cat>
          <c:val>
            <c:numRef>
              <c:f>'Sex Ratio'!$C$3:$C$17</c:f>
              <c:numCache>
                <c:formatCode>General</c:formatCode>
                <c:ptCount val="15"/>
                <c:pt idx="0">
                  <c:v>0.48</c:v>
                </c:pt>
                <c:pt idx="1">
                  <c:v>0.44</c:v>
                </c:pt>
                <c:pt idx="2">
                  <c:v>0.49</c:v>
                </c:pt>
                <c:pt idx="3">
                  <c:v>0.47</c:v>
                </c:pt>
                <c:pt idx="4">
                  <c:v>0.48</c:v>
                </c:pt>
                <c:pt idx="5">
                  <c:v>0.47</c:v>
                </c:pt>
                <c:pt idx="6">
                  <c:v>0.5</c:v>
                </c:pt>
                <c:pt idx="7">
                  <c:v>0.48</c:v>
                </c:pt>
                <c:pt idx="8">
                  <c:v>0.47</c:v>
                </c:pt>
                <c:pt idx="9">
                  <c:v>0.46</c:v>
                </c:pt>
                <c:pt idx="10">
                  <c:v>0.47</c:v>
                </c:pt>
                <c:pt idx="11">
                  <c:v>0.44</c:v>
                </c:pt>
                <c:pt idx="12">
                  <c:v>0.42</c:v>
                </c:pt>
                <c:pt idx="13">
                  <c:v>0.44</c:v>
                </c:pt>
                <c:pt idx="14">
                  <c:v>0.47</c:v>
                </c:pt>
              </c:numCache>
            </c:numRef>
          </c:val>
          <c:smooth val="0"/>
          <c:extLst>
            <c:ext xmlns:c16="http://schemas.microsoft.com/office/drawing/2014/chart" uri="{C3380CC4-5D6E-409C-BE32-E72D297353CC}">
              <c16:uniqueId val="{00000000-2C82-1F40-844E-E0EA5169281A}"/>
            </c:ext>
          </c:extLst>
        </c:ser>
        <c:ser>
          <c:idx val="0"/>
          <c:order val="1"/>
          <c:spPr>
            <a:ln w="28575" cap="rnd">
              <a:solidFill>
                <a:schemeClr val="accent1"/>
              </a:solidFill>
              <a:prstDash val="dash"/>
              <a:round/>
            </a:ln>
            <a:effectLst/>
          </c:spPr>
          <c:marker>
            <c:symbol val="circle"/>
            <c:size val="5"/>
            <c:spPr>
              <a:noFill/>
              <a:ln w="9525">
                <a:solidFill>
                  <a:schemeClr val="bg1">
                    <a:lumMod val="65000"/>
                    <a:alpha val="0"/>
                  </a:schemeClr>
                </a:solidFill>
              </a:ln>
              <a:effectLst/>
            </c:spPr>
          </c:marker>
          <c:val>
            <c:numRef>
              <c:f>'Sex Ratio'!$D$3:$D$17</c:f>
              <c:numCache>
                <c:formatCode>General</c:formatCode>
                <c:ptCount val="15"/>
                <c:pt idx="0">
                  <c:v>0.5</c:v>
                </c:pt>
                <c:pt idx="1">
                  <c:v>0.5</c:v>
                </c:pt>
                <c:pt idx="2">
                  <c:v>0.5</c:v>
                </c:pt>
                <c:pt idx="3">
                  <c:v>0.5</c:v>
                </c:pt>
                <c:pt idx="4">
                  <c:v>0.5</c:v>
                </c:pt>
                <c:pt idx="5">
                  <c:v>0.5</c:v>
                </c:pt>
                <c:pt idx="6">
                  <c:v>0.5</c:v>
                </c:pt>
                <c:pt idx="7">
                  <c:v>0.5</c:v>
                </c:pt>
                <c:pt idx="8">
                  <c:v>0.5</c:v>
                </c:pt>
                <c:pt idx="9">
                  <c:v>0.5</c:v>
                </c:pt>
                <c:pt idx="10">
                  <c:v>0.5</c:v>
                </c:pt>
                <c:pt idx="11">
                  <c:v>0.5</c:v>
                </c:pt>
                <c:pt idx="12">
                  <c:v>0.5</c:v>
                </c:pt>
                <c:pt idx="13">
                  <c:v>0.5</c:v>
                </c:pt>
                <c:pt idx="14">
                  <c:v>0.5</c:v>
                </c:pt>
              </c:numCache>
            </c:numRef>
          </c:val>
          <c:smooth val="0"/>
          <c:extLst>
            <c:ext xmlns:c16="http://schemas.microsoft.com/office/drawing/2014/chart" uri="{C3380CC4-5D6E-409C-BE32-E72D297353CC}">
              <c16:uniqueId val="{00000001-2C82-1F40-844E-E0EA5169281A}"/>
            </c:ext>
          </c:extLst>
        </c:ser>
        <c:dLbls>
          <c:showLegendKey val="0"/>
          <c:showVal val="0"/>
          <c:showCatName val="0"/>
          <c:showSerName val="0"/>
          <c:showPercent val="0"/>
          <c:showBubbleSize val="0"/>
        </c:dLbls>
        <c:marker val="1"/>
        <c:smooth val="0"/>
        <c:axId val="1740985887"/>
        <c:axId val="1741039311"/>
      </c:lineChart>
      <c:catAx>
        <c:axId val="1740985887"/>
        <c:scaling>
          <c:orientation val="minMax"/>
        </c:scaling>
        <c:delete val="0"/>
        <c:axPos val="b"/>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a:t>Year</a:t>
                </a:r>
              </a:p>
            </c:rich>
          </c:tx>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in"/>
        <c:minorTickMark val="none"/>
        <c:tickLblPos val="nextTo"/>
        <c:spPr>
          <a:noFill/>
          <a:ln w="9525" cap="flat" cmpd="sng" algn="ctr">
            <a:solidFill>
              <a:schemeClr val="bg1">
                <a:lumMod val="6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741039311"/>
        <c:crosses val="autoZero"/>
        <c:auto val="1"/>
        <c:lblAlgn val="ctr"/>
        <c:lblOffset val="100"/>
        <c:tickLblSkip val="2"/>
        <c:noMultiLvlLbl val="0"/>
      </c:catAx>
      <c:valAx>
        <c:axId val="1741039311"/>
        <c:scaling>
          <c:orientation val="minMax"/>
          <c:max val="0.60000000000000009"/>
          <c:min val="0.2"/>
        </c:scaling>
        <c:delete val="0"/>
        <c:axPos val="l"/>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a:t>Proportion of females</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in"/>
        <c:minorTickMark val="none"/>
        <c:tickLblPos val="nextTo"/>
        <c:spPr>
          <a:noFill/>
          <a:ln>
            <a:solidFill>
              <a:schemeClr val="bg1">
                <a:lumMod val="65000"/>
              </a:schemeClr>
            </a:solid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74098588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1"/>
          <c:order val="0"/>
          <c:tx>
            <c:strRef>
              <c:f>'Age Pyramid'!$D$1</c:f>
              <c:strCache>
                <c:ptCount val="1"/>
                <c:pt idx="0">
                  <c:v>Males</c:v>
                </c:pt>
              </c:strCache>
            </c:strRef>
          </c:tx>
          <c:spPr>
            <a:solidFill>
              <a:schemeClr val="accent2"/>
            </a:solidFill>
            <a:ln w="50800">
              <a:noFill/>
            </a:ln>
            <a:effectLst/>
          </c:spPr>
          <c:invertIfNegative val="0"/>
          <c:val>
            <c:numRef>
              <c:f>'Age Pyramid'!$D$2:$D$28</c:f>
              <c:numCache>
                <c:formatCode>General</c:formatCode>
                <c:ptCount val="27"/>
                <c:pt idx="0">
                  <c:v>0</c:v>
                </c:pt>
                <c:pt idx="1">
                  <c:v>0</c:v>
                </c:pt>
                <c:pt idx="2">
                  <c:v>0</c:v>
                </c:pt>
                <c:pt idx="3">
                  <c:v>8</c:v>
                </c:pt>
                <c:pt idx="4">
                  <c:v>12</c:v>
                </c:pt>
                <c:pt idx="5">
                  <c:v>13</c:v>
                </c:pt>
                <c:pt idx="6">
                  <c:v>7</c:v>
                </c:pt>
                <c:pt idx="7">
                  <c:v>6</c:v>
                </c:pt>
                <c:pt idx="8">
                  <c:v>6</c:v>
                </c:pt>
                <c:pt idx="9">
                  <c:v>8</c:v>
                </c:pt>
                <c:pt idx="10">
                  <c:v>2</c:v>
                </c:pt>
                <c:pt idx="11">
                  <c:v>3</c:v>
                </c:pt>
                <c:pt idx="12">
                  <c:v>7</c:v>
                </c:pt>
                <c:pt idx="13">
                  <c:v>11</c:v>
                </c:pt>
                <c:pt idx="14">
                  <c:v>5</c:v>
                </c:pt>
                <c:pt idx="15">
                  <c:v>3</c:v>
                </c:pt>
                <c:pt idx="16">
                  <c:v>2</c:v>
                </c:pt>
                <c:pt idx="17">
                  <c:v>3</c:v>
                </c:pt>
                <c:pt idx="18">
                  <c:v>2</c:v>
                </c:pt>
                <c:pt idx="19">
                  <c:v>1</c:v>
                </c:pt>
                <c:pt idx="20">
                  <c:v>0</c:v>
                </c:pt>
                <c:pt idx="21">
                  <c:v>1</c:v>
                </c:pt>
                <c:pt idx="22">
                  <c:v>1</c:v>
                </c:pt>
                <c:pt idx="23">
                  <c:v>1</c:v>
                </c:pt>
                <c:pt idx="24">
                  <c:v>0</c:v>
                </c:pt>
                <c:pt idx="25">
                  <c:v>0</c:v>
                </c:pt>
                <c:pt idx="26">
                  <c:v>1</c:v>
                </c:pt>
              </c:numCache>
            </c:numRef>
          </c:val>
          <c:extLst>
            <c:ext xmlns:c16="http://schemas.microsoft.com/office/drawing/2014/chart" uri="{C3380CC4-5D6E-409C-BE32-E72D297353CC}">
              <c16:uniqueId val="{00000000-17B9-F849-9FEB-88FFA42C304D}"/>
            </c:ext>
          </c:extLst>
        </c:ser>
        <c:ser>
          <c:idx val="2"/>
          <c:order val="1"/>
          <c:tx>
            <c:strRef>
              <c:f>'Age Pyramid'!$E$1</c:f>
              <c:strCache>
                <c:ptCount val="1"/>
                <c:pt idx="0">
                  <c:v>Females (neg)</c:v>
                </c:pt>
              </c:strCache>
            </c:strRef>
          </c:tx>
          <c:spPr>
            <a:solidFill>
              <a:schemeClr val="accent2"/>
            </a:solidFill>
            <a:ln w="50800">
              <a:noFill/>
            </a:ln>
            <a:effectLst/>
          </c:spPr>
          <c:invertIfNegative val="0"/>
          <c:val>
            <c:numRef>
              <c:f>'Age Pyramid'!$E$2:$E$28</c:f>
              <c:numCache>
                <c:formatCode>General</c:formatCode>
                <c:ptCount val="27"/>
                <c:pt idx="0">
                  <c:v>0</c:v>
                </c:pt>
                <c:pt idx="1">
                  <c:v>0</c:v>
                </c:pt>
                <c:pt idx="2">
                  <c:v>0</c:v>
                </c:pt>
                <c:pt idx="3">
                  <c:v>-7</c:v>
                </c:pt>
                <c:pt idx="4">
                  <c:v>-6</c:v>
                </c:pt>
                <c:pt idx="5">
                  <c:v>-6</c:v>
                </c:pt>
                <c:pt idx="6">
                  <c:v>-7</c:v>
                </c:pt>
                <c:pt idx="7">
                  <c:v>-1</c:v>
                </c:pt>
                <c:pt idx="8">
                  <c:v>-6</c:v>
                </c:pt>
                <c:pt idx="9">
                  <c:v>-2</c:v>
                </c:pt>
                <c:pt idx="10">
                  <c:v>-4</c:v>
                </c:pt>
                <c:pt idx="11">
                  <c:v>-3</c:v>
                </c:pt>
                <c:pt idx="12">
                  <c:v>-4</c:v>
                </c:pt>
                <c:pt idx="13">
                  <c:v>-5</c:v>
                </c:pt>
                <c:pt idx="14">
                  <c:v>-5</c:v>
                </c:pt>
                <c:pt idx="15">
                  <c:v>0</c:v>
                </c:pt>
                <c:pt idx="16">
                  <c:v>-1</c:v>
                </c:pt>
                <c:pt idx="17">
                  <c:v>-3</c:v>
                </c:pt>
                <c:pt idx="18">
                  <c:v>0</c:v>
                </c:pt>
                <c:pt idx="19">
                  <c:v>-3</c:v>
                </c:pt>
                <c:pt idx="20">
                  <c:v>-3</c:v>
                </c:pt>
                <c:pt idx="21">
                  <c:v>-4</c:v>
                </c:pt>
                <c:pt idx="22">
                  <c:v>-1</c:v>
                </c:pt>
                <c:pt idx="23">
                  <c:v>-1</c:v>
                </c:pt>
                <c:pt idx="24">
                  <c:v>-1</c:v>
                </c:pt>
                <c:pt idx="25">
                  <c:v>0</c:v>
                </c:pt>
                <c:pt idx="26">
                  <c:v>0</c:v>
                </c:pt>
              </c:numCache>
            </c:numRef>
          </c:val>
          <c:extLst>
            <c:ext xmlns:c16="http://schemas.microsoft.com/office/drawing/2014/chart" uri="{C3380CC4-5D6E-409C-BE32-E72D297353CC}">
              <c16:uniqueId val="{00000001-17B9-F849-9FEB-88FFA42C304D}"/>
            </c:ext>
          </c:extLst>
        </c:ser>
        <c:dLbls>
          <c:showLegendKey val="0"/>
          <c:showVal val="0"/>
          <c:showCatName val="0"/>
          <c:showSerName val="0"/>
          <c:showPercent val="0"/>
          <c:showBubbleSize val="0"/>
        </c:dLbls>
        <c:gapWidth val="0"/>
        <c:overlap val="100"/>
        <c:axId val="1740379903"/>
        <c:axId val="1788164783"/>
      </c:barChart>
      <c:catAx>
        <c:axId val="1740379903"/>
        <c:scaling>
          <c:orientation val="minMax"/>
        </c:scaling>
        <c:delete val="0"/>
        <c:axPos val="l"/>
        <c:majorTickMark val="none"/>
        <c:minorTickMark val="none"/>
        <c:tickLblPos val="low"/>
        <c:spPr>
          <a:noFill/>
          <a:ln w="9525" cap="flat" cmpd="sng" algn="ctr">
            <a:solidFill>
              <a:schemeClr val="bg1">
                <a:lumMod val="50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788164783"/>
        <c:crosses val="autoZero"/>
        <c:auto val="1"/>
        <c:lblAlgn val="ctr"/>
        <c:lblOffset val="100"/>
        <c:tickLblSkip val="1"/>
        <c:noMultiLvlLbl val="0"/>
      </c:catAx>
      <c:valAx>
        <c:axId val="1788164783"/>
        <c:scaling>
          <c:orientation val="minMax"/>
          <c:min val="-15"/>
        </c:scaling>
        <c:delete val="0"/>
        <c:axPos val="b"/>
        <c:numFmt formatCode="#,##0.00;[Red]#,##0.00" sourceLinked="0"/>
        <c:majorTickMark val="in"/>
        <c:minorTickMark val="none"/>
        <c:tickLblPos val="nextTo"/>
        <c:spPr>
          <a:noFill/>
          <a:ln>
            <a:solidFill>
              <a:schemeClr val="tx1">
                <a:lumMod val="50000"/>
                <a:lumOff val="50000"/>
              </a:schemeClr>
            </a:solid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740379903"/>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1"/>
          <c:order val="0"/>
          <c:tx>
            <c:strRef>
              <c:f>'Age Pyramid'!$D$1</c:f>
              <c:strCache>
                <c:ptCount val="1"/>
                <c:pt idx="0">
                  <c:v>Males</c:v>
                </c:pt>
              </c:strCache>
            </c:strRef>
          </c:tx>
          <c:spPr>
            <a:solidFill>
              <a:schemeClr val="accent2"/>
            </a:solidFill>
            <a:ln w="50800">
              <a:noFill/>
            </a:ln>
            <a:effectLst/>
          </c:spPr>
          <c:invertIfNegative val="0"/>
          <c:val>
            <c:numRef>
              <c:f>'Age Pyramid'!$D$2:$D$28</c:f>
              <c:numCache>
                <c:formatCode>General</c:formatCode>
                <c:ptCount val="27"/>
                <c:pt idx="0">
                  <c:v>0</c:v>
                </c:pt>
                <c:pt idx="1">
                  <c:v>0</c:v>
                </c:pt>
                <c:pt idx="2">
                  <c:v>0</c:v>
                </c:pt>
                <c:pt idx="3">
                  <c:v>8</c:v>
                </c:pt>
                <c:pt idx="4">
                  <c:v>12</c:v>
                </c:pt>
                <c:pt idx="5">
                  <c:v>13</c:v>
                </c:pt>
                <c:pt idx="6">
                  <c:v>7</c:v>
                </c:pt>
                <c:pt idx="7">
                  <c:v>6</c:v>
                </c:pt>
                <c:pt idx="8">
                  <c:v>6</c:v>
                </c:pt>
                <c:pt idx="9">
                  <c:v>8</c:v>
                </c:pt>
                <c:pt idx="10">
                  <c:v>2</c:v>
                </c:pt>
                <c:pt idx="11">
                  <c:v>3</c:v>
                </c:pt>
                <c:pt idx="12">
                  <c:v>7</c:v>
                </c:pt>
                <c:pt idx="13">
                  <c:v>11</c:v>
                </c:pt>
                <c:pt idx="14">
                  <c:v>5</c:v>
                </c:pt>
                <c:pt idx="15">
                  <c:v>3</c:v>
                </c:pt>
                <c:pt idx="16">
                  <c:v>2</c:v>
                </c:pt>
                <c:pt idx="17">
                  <c:v>3</c:v>
                </c:pt>
                <c:pt idx="18">
                  <c:v>2</c:v>
                </c:pt>
                <c:pt idx="19">
                  <c:v>1</c:v>
                </c:pt>
                <c:pt idx="20">
                  <c:v>0</c:v>
                </c:pt>
                <c:pt idx="21">
                  <c:v>1</c:v>
                </c:pt>
                <c:pt idx="22">
                  <c:v>1</c:v>
                </c:pt>
                <c:pt idx="23">
                  <c:v>1</c:v>
                </c:pt>
                <c:pt idx="24">
                  <c:v>0</c:v>
                </c:pt>
                <c:pt idx="25">
                  <c:v>0</c:v>
                </c:pt>
                <c:pt idx="26">
                  <c:v>1</c:v>
                </c:pt>
              </c:numCache>
            </c:numRef>
          </c:val>
          <c:extLst>
            <c:ext xmlns:c16="http://schemas.microsoft.com/office/drawing/2014/chart" uri="{C3380CC4-5D6E-409C-BE32-E72D297353CC}">
              <c16:uniqueId val="{00000000-3171-E347-A894-D1BBD5CD06E6}"/>
            </c:ext>
          </c:extLst>
        </c:ser>
        <c:ser>
          <c:idx val="2"/>
          <c:order val="1"/>
          <c:tx>
            <c:strRef>
              <c:f>'Age Pyramid'!$E$1</c:f>
              <c:strCache>
                <c:ptCount val="1"/>
                <c:pt idx="0">
                  <c:v>Females (neg)</c:v>
                </c:pt>
              </c:strCache>
            </c:strRef>
          </c:tx>
          <c:spPr>
            <a:solidFill>
              <a:schemeClr val="accent2"/>
            </a:solidFill>
            <a:ln w="50800">
              <a:noFill/>
            </a:ln>
            <a:effectLst/>
          </c:spPr>
          <c:invertIfNegative val="0"/>
          <c:val>
            <c:numRef>
              <c:f>'Age Pyramid'!$E$2:$E$28</c:f>
              <c:numCache>
                <c:formatCode>General</c:formatCode>
                <c:ptCount val="27"/>
                <c:pt idx="0">
                  <c:v>0</c:v>
                </c:pt>
                <c:pt idx="1">
                  <c:v>0</c:v>
                </c:pt>
                <c:pt idx="2">
                  <c:v>0</c:v>
                </c:pt>
                <c:pt idx="3">
                  <c:v>-7</c:v>
                </c:pt>
                <c:pt idx="4">
                  <c:v>-6</c:v>
                </c:pt>
                <c:pt idx="5">
                  <c:v>-6</c:v>
                </c:pt>
                <c:pt idx="6">
                  <c:v>-7</c:v>
                </c:pt>
                <c:pt idx="7">
                  <c:v>-1</c:v>
                </c:pt>
                <c:pt idx="8">
                  <c:v>-6</c:v>
                </c:pt>
                <c:pt idx="9">
                  <c:v>-2</c:v>
                </c:pt>
                <c:pt idx="10">
                  <c:v>-4</c:v>
                </c:pt>
                <c:pt idx="11">
                  <c:v>-3</c:v>
                </c:pt>
                <c:pt idx="12">
                  <c:v>-4</c:v>
                </c:pt>
                <c:pt idx="13">
                  <c:v>-5</c:v>
                </c:pt>
                <c:pt idx="14">
                  <c:v>-5</c:v>
                </c:pt>
                <c:pt idx="15">
                  <c:v>0</c:v>
                </c:pt>
                <c:pt idx="16">
                  <c:v>-1</c:v>
                </c:pt>
                <c:pt idx="17">
                  <c:v>-3</c:v>
                </c:pt>
                <c:pt idx="18">
                  <c:v>0</c:v>
                </c:pt>
                <c:pt idx="19">
                  <c:v>-3</c:v>
                </c:pt>
                <c:pt idx="20">
                  <c:v>-3</c:v>
                </c:pt>
                <c:pt idx="21">
                  <c:v>-4</c:v>
                </c:pt>
                <c:pt idx="22">
                  <c:v>-1</c:v>
                </c:pt>
                <c:pt idx="23">
                  <c:v>-1</c:v>
                </c:pt>
                <c:pt idx="24">
                  <c:v>-1</c:v>
                </c:pt>
                <c:pt idx="25">
                  <c:v>0</c:v>
                </c:pt>
                <c:pt idx="26">
                  <c:v>0</c:v>
                </c:pt>
              </c:numCache>
            </c:numRef>
          </c:val>
          <c:extLst>
            <c:ext xmlns:c16="http://schemas.microsoft.com/office/drawing/2014/chart" uri="{C3380CC4-5D6E-409C-BE32-E72D297353CC}">
              <c16:uniqueId val="{00000001-3171-E347-A894-D1BBD5CD06E6}"/>
            </c:ext>
          </c:extLst>
        </c:ser>
        <c:dLbls>
          <c:showLegendKey val="0"/>
          <c:showVal val="0"/>
          <c:showCatName val="0"/>
          <c:showSerName val="0"/>
          <c:showPercent val="0"/>
          <c:showBubbleSize val="0"/>
        </c:dLbls>
        <c:gapWidth val="0"/>
        <c:overlap val="100"/>
        <c:axId val="1740379903"/>
        <c:axId val="1788164783"/>
      </c:barChart>
      <c:catAx>
        <c:axId val="1740379903"/>
        <c:scaling>
          <c:orientation val="minMax"/>
        </c:scaling>
        <c:delete val="0"/>
        <c:axPos val="l"/>
        <c:majorTickMark val="none"/>
        <c:minorTickMark val="none"/>
        <c:tickLblPos val="low"/>
        <c:spPr>
          <a:noFill/>
          <a:ln w="9525" cap="flat" cmpd="sng" algn="ctr">
            <a:solidFill>
              <a:schemeClr val="bg1">
                <a:lumMod val="50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788164783"/>
        <c:crosses val="autoZero"/>
        <c:auto val="1"/>
        <c:lblAlgn val="ctr"/>
        <c:lblOffset val="100"/>
        <c:tickLblSkip val="1"/>
        <c:noMultiLvlLbl val="0"/>
      </c:catAx>
      <c:valAx>
        <c:axId val="1788164783"/>
        <c:scaling>
          <c:orientation val="minMax"/>
          <c:min val="-15"/>
        </c:scaling>
        <c:delete val="0"/>
        <c:axPos val="b"/>
        <c:numFmt formatCode="#,##0.00;[Red]#,##0.00" sourceLinked="0"/>
        <c:majorTickMark val="in"/>
        <c:minorTickMark val="none"/>
        <c:tickLblPos val="nextTo"/>
        <c:spPr>
          <a:noFill/>
          <a:ln>
            <a:solidFill>
              <a:schemeClr val="tx1">
                <a:lumMod val="50000"/>
                <a:lumOff val="50000"/>
              </a:schemeClr>
            </a:solid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740379903"/>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F2BFA5-A4BD-724D-81D2-FB2940BB6AC4}" type="datetimeFigureOut">
              <a:rPr lang="en-US" smtClean="0"/>
              <a:t>6/20/19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AF39DB-45DC-DF40-A153-24C329A4D148}" type="slidenum">
              <a:rPr lang="en-US" smtClean="0"/>
              <a:t>‹#›</a:t>
            </a:fld>
            <a:endParaRPr lang="en-US"/>
          </a:p>
        </p:txBody>
      </p:sp>
    </p:spTree>
    <p:extLst>
      <p:ext uri="{BB962C8B-B14F-4D97-AF65-F5344CB8AC3E}">
        <p14:creationId xmlns:p14="http://schemas.microsoft.com/office/powerpoint/2010/main" val="26094795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fws.gov/southeast/news/2017/02/florida-panther-population-estimate-updated/"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commons.wikimedia.org</a:t>
            </a:r>
            <a:r>
              <a:rPr lang="en-US" dirty="0"/>
              <a:t>/wiki/File:Propithecus_verreauxi_002.jpg</a:t>
            </a:r>
          </a:p>
          <a:p>
            <a:endParaRPr lang="en-US" dirty="0"/>
          </a:p>
        </p:txBody>
      </p:sp>
      <p:sp>
        <p:nvSpPr>
          <p:cNvPr id="4" name="Slide Number Placeholder 3"/>
          <p:cNvSpPr>
            <a:spLocks noGrp="1"/>
          </p:cNvSpPr>
          <p:nvPr>
            <p:ph type="sldNum" sz="quarter" idx="5"/>
          </p:nvPr>
        </p:nvSpPr>
        <p:spPr/>
        <p:txBody>
          <a:bodyPr/>
          <a:lstStyle/>
          <a:p>
            <a:fld id="{D6AF39DB-45DC-DF40-A153-24C329A4D148}" type="slidenum">
              <a:rPr lang="en-US" smtClean="0"/>
              <a:t>2</a:t>
            </a:fld>
            <a:endParaRPr lang="en-US"/>
          </a:p>
        </p:txBody>
      </p:sp>
    </p:spTree>
    <p:extLst>
      <p:ext uri="{BB962C8B-B14F-4D97-AF65-F5344CB8AC3E}">
        <p14:creationId xmlns:p14="http://schemas.microsoft.com/office/powerpoint/2010/main" val="6146732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AF39DB-45DC-DF40-A153-24C329A4D148}" type="slidenum">
              <a:rPr lang="en-US" smtClean="0"/>
              <a:t>11</a:t>
            </a:fld>
            <a:endParaRPr lang="en-US"/>
          </a:p>
        </p:txBody>
      </p:sp>
    </p:spTree>
    <p:extLst>
      <p:ext uri="{BB962C8B-B14F-4D97-AF65-F5344CB8AC3E}">
        <p14:creationId xmlns:p14="http://schemas.microsoft.com/office/powerpoint/2010/main" val="34401650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Emphasizing that the data for birth rates were collected over a 15 year span here (but </a:t>
            </a:r>
            <a:r>
              <a:rPr lang="en-US" dirty="0" err="1"/>
              <a:t>Nx</a:t>
            </a:r>
            <a:r>
              <a:rPr lang="en-US" dirty="0"/>
              <a:t> were collected at one point in time) is useful for explaining to students why, when they calculate </a:t>
            </a:r>
            <a:r>
              <a:rPr lang="en-US" dirty="0" err="1"/>
              <a:t>Fx</a:t>
            </a:r>
            <a:r>
              <a:rPr lang="en-US" dirty="0"/>
              <a:t> values, they end up with fractions of individuals.</a:t>
            </a:r>
          </a:p>
          <a:p>
            <a:endParaRPr lang="en-US" dirty="0"/>
          </a:p>
        </p:txBody>
      </p:sp>
      <p:sp>
        <p:nvSpPr>
          <p:cNvPr id="4" name="Slide Number Placeholder 3"/>
          <p:cNvSpPr>
            <a:spLocks noGrp="1"/>
          </p:cNvSpPr>
          <p:nvPr>
            <p:ph type="sldNum" sz="quarter" idx="5"/>
          </p:nvPr>
        </p:nvSpPr>
        <p:spPr/>
        <p:txBody>
          <a:bodyPr/>
          <a:lstStyle/>
          <a:p>
            <a:fld id="{D6AF39DB-45DC-DF40-A153-24C329A4D148}" type="slidenum">
              <a:rPr lang="en-US" smtClean="0"/>
              <a:t>12</a:t>
            </a:fld>
            <a:endParaRPr lang="en-US"/>
          </a:p>
        </p:txBody>
      </p:sp>
    </p:spTree>
    <p:extLst>
      <p:ext uri="{BB962C8B-B14F-4D97-AF65-F5344CB8AC3E}">
        <p14:creationId xmlns:p14="http://schemas.microsoft.com/office/powerpoint/2010/main" val="24681286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Students should pretty quickly recognize that a 1:1 sex ratio would allow them to estimate m</a:t>
            </a:r>
            <a:r>
              <a:rPr lang="en-US" baseline="-25000" dirty="0"/>
              <a:t>x</a:t>
            </a:r>
            <a:r>
              <a:rPr lang="en-US" dirty="0"/>
              <a:t> as ½ of their temporary mx.</a:t>
            </a:r>
          </a:p>
          <a:p>
            <a:endParaRPr lang="en-US" dirty="0"/>
          </a:p>
        </p:txBody>
      </p:sp>
      <p:sp>
        <p:nvSpPr>
          <p:cNvPr id="4" name="Slide Number Placeholder 3"/>
          <p:cNvSpPr>
            <a:spLocks noGrp="1"/>
          </p:cNvSpPr>
          <p:nvPr>
            <p:ph type="sldNum" sz="quarter" idx="5"/>
          </p:nvPr>
        </p:nvSpPr>
        <p:spPr/>
        <p:txBody>
          <a:bodyPr/>
          <a:lstStyle/>
          <a:p>
            <a:fld id="{D6AF39DB-45DC-DF40-A153-24C329A4D148}" type="slidenum">
              <a:rPr lang="en-US" smtClean="0"/>
              <a:t>13</a:t>
            </a:fld>
            <a:endParaRPr lang="en-US"/>
          </a:p>
        </p:txBody>
      </p:sp>
    </p:spTree>
    <p:extLst>
      <p:ext uri="{BB962C8B-B14F-4D97-AF65-F5344CB8AC3E}">
        <p14:creationId xmlns:p14="http://schemas.microsoft.com/office/powerpoint/2010/main" val="39053565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average proportion of females, based on the graph, is about 0.465</a:t>
            </a:r>
          </a:p>
        </p:txBody>
      </p:sp>
      <p:sp>
        <p:nvSpPr>
          <p:cNvPr id="4" name="Slide Number Placeholder 3"/>
          <p:cNvSpPr>
            <a:spLocks noGrp="1"/>
          </p:cNvSpPr>
          <p:nvPr>
            <p:ph type="sldNum" sz="quarter" idx="5"/>
          </p:nvPr>
        </p:nvSpPr>
        <p:spPr/>
        <p:txBody>
          <a:bodyPr/>
          <a:lstStyle/>
          <a:p>
            <a:fld id="{D6AF39DB-45DC-DF40-A153-24C329A4D148}" type="slidenum">
              <a:rPr lang="en-US" smtClean="0"/>
              <a:t>14</a:t>
            </a:fld>
            <a:endParaRPr lang="en-US"/>
          </a:p>
        </p:txBody>
      </p:sp>
    </p:spTree>
    <p:extLst>
      <p:ext uri="{BB962C8B-B14F-4D97-AF65-F5344CB8AC3E}">
        <p14:creationId xmlns:p14="http://schemas.microsoft.com/office/powerpoint/2010/main" val="13970111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AF39DB-45DC-DF40-A153-24C329A4D148}" type="slidenum">
              <a:rPr lang="en-US" smtClean="0"/>
              <a:t>15</a:t>
            </a:fld>
            <a:endParaRPr lang="en-US"/>
          </a:p>
        </p:txBody>
      </p:sp>
    </p:spTree>
    <p:extLst>
      <p:ext uri="{BB962C8B-B14F-4D97-AF65-F5344CB8AC3E}">
        <p14:creationId xmlns:p14="http://schemas.microsoft.com/office/powerpoint/2010/main" val="10483449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the mx values were based on data</a:t>
            </a:r>
            <a:r>
              <a:rPr lang="en-US" baseline="0" dirty="0"/>
              <a:t> collected between 1984 and 1999 and the </a:t>
            </a:r>
            <a:r>
              <a:rPr lang="en-US" baseline="0" dirty="0" err="1"/>
              <a:t>Nx</a:t>
            </a:r>
            <a:r>
              <a:rPr lang="en-US" baseline="0" dirty="0"/>
              <a:t> are for a single year, it is possible to get fractions of offspring.</a:t>
            </a:r>
          </a:p>
          <a:p>
            <a:r>
              <a:rPr lang="en-US" baseline="0" dirty="0"/>
              <a:t>Here, with the calculation of the first </a:t>
            </a:r>
            <a:r>
              <a:rPr lang="en-US" baseline="0" dirty="0" err="1"/>
              <a:t>Fx</a:t>
            </a:r>
            <a:r>
              <a:rPr lang="en-US" baseline="0" dirty="0"/>
              <a:t> value, a fraction, students should be reminded that the mx values are based on proportions calculated over 15 years, not just births in 1999.</a:t>
            </a:r>
            <a:endParaRPr lang="en-US" dirty="0"/>
          </a:p>
        </p:txBody>
      </p:sp>
      <p:sp>
        <p:nvSpPr>
          <p:cNvPr id="4" name="Slide Number Placeholder 3"/>
          <p:cNvSpPr>
            <a:spLocks noGrp="1"/>
          </p:cNvSpPr>
          <p:nvPr>
            <p:ph type="sldNum" sz="quarter" idx="5"/>
          </p:nvPr>
        </p:nvSpPr>
        <p:spPr/>
        <p:txBody>
          <a:bodyPr/>
          <a:lstStyle/>
          <a:p>
            <a:fld id="{D6AF39DB-45DC-DF40-A153-24C329A4D148}" type="slidenum">
              <a:rPr lang="en-US" smtClean="0"/>
              <a:t>16</a:t>
            </a:fld>
            <a:endParaRPr lang="en-US"/>
          </a:p>
        </p:txBody>
      </p:sp>
    </p:spTree>
    <p:extLst>
      <p:ext uri="{BB962C8B-B14F-4D97-AF65-F5344CB8AC3E}">
        <p14:creationId xmlns:p14="http://schemas.microsoft.com/office/powerpoint/2010/main" val="18893210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AF39DB-45DC-DF40-A153-24C329A4D148}" type="slidenum">
              <a:rPr lang="en-US" smtClean="0"/>
              <a:t>17</a:t>
            </a:fld>
            <a:endParaRPr lang="en-US"/>
          </a:p>
        </p:txBody>
      </p:sp>
    </p:spTree>
    <p:extLst>
      <p:ext uri="{BB962C8B-B14F-4D97-AF65-F5344CB8AC3E}">
        <p14:creationId xmlns:p14="http://schemas.microsoft.com/office/powerpoint/2010/main" val="22968060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AF39DB-45DC-DF40-A153-24C329A4D148}" type="slidenum">
              <a:rPr lang="en-US" smtClean="0"/>
              <a:t>18</a:t>
            </a:fld>
            <a:endParaRPr lang="en-US"/>
          </a:p>
        </p:txBody>
      </p:sp>
    </p:spTree>
    <p:extLst>
      <p:ext uri="{BB962C8B-B14F-4D97-AF65-F5344CB8AC3E}">
        <p14:creationId xmlns:p14="http://schemas.microsoft.com/office/powerpoint/2010/main" val="19872284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AF39DB-45DC-DF40-A153-24C329A4D148}" type="slidenum">
              <a:rPr lang="en-US" smtClean="0"/>
              <a:t>19</a:t>
            </a:fld>
            <a:endParaRPr lang="en-US"/>
          </a:p>
        </p:txBody>
      </p:sp>
    </p:spTree>
    <p:extLst>
      <p:ext uri="{BB962C8B-B14F-4D97-AF65-F5344CB8AC3E}">
        <p14:creationId xmlns:p14="http://schemas.microsoft.com/office/powerpoint/2010/main" val="1846241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Both </a:t>
            </a:r>
            <a:r>
              <a:rPr lang="en-US" dirty="0" err="1"/>
              <a:t>Nx</a:t>
            </a:r>
            <a:r>
              <a:rPr lang="en-US" dirty="0"/>
              <a:t> and lx should decrease with increasing age. The sifaka life table suggests that the number of individuals in each age class is not only affected by age-specific mortality, but also random effects on survivorship that impacted some cohorts more than others. For example, a major drought in 1991-92 significantly impacted fertility in that year and survivorship in the following year. </a:t>
            </a:r>
          </a:p>
          <a:p>
            <a:r>
              <a:rPr lang="en-US" dirty="0"/>
              <a:t>The importance of random environmental factors on sifaka mortality could also be illustrated by having students sketch a survivorship curve. It will resemble a Type II curve, suggesting that mortality does not strongly depend on age.</a:t>
            </a:r>
          </a:p>
        </p:txBody>
      </p:sp>
      <p:sp>
        <p:nvSpPr>
          <p:cNvPr id="4" name="Slide Number Placeholder 3"/>
          <p:cNvSpPr>
            <a:spLocks noGrp="1"/>
          </p:cNvSpPr>
          <p:nvPr>
            <p:ph type="sldNum" sz="quarter" idx="5"/>
          </p:nvPr>
        </p:nvSpPr>
        <p:spPr/>
        <p:txBody>
          <a:bodyPr/>
          <a:lstStyle/>
          <a:p>
            <a:fld id="{D6AF39DB-45DC-DF40-A153-24C329A4D148}" type="slidenum">
              <a:rPr lang="en-US" smtClean="0"/>
              <a:t>20</a:t>
            </a:fld>
            <a:endParaRPr lang="en-US"/>
          </a:p>
        </p:txBody>
      </p:sp>
    </p:spTree>
    <p:extLst>
      <p:ext uri="{BB962C8B-B14F-4D97-AF65-F5344CB8AC3E}">
        <p14:creationId xmlns:p14="http://schemas.microsoft.com/office/powerpoint/2010/main" val="15935901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AF39DB-45DC-DF40-A153-24C329A4D148}" type="slidenum">
              <a:rPr lang="en-US" smtClean="0"/>
              <a:t>3</a:t>
            </a:fld>
            <a:endParaRPr lang="en-US"/>
          </a:p>
        </p:txBody>
      </p:sp>
    </p:spTree>
    <p:extLst>
      <p:ext uri="{BB962C8B-B14F-4D97-AF65-F5344CB8AC3E}">
        <p14:creationId xmlns:p14="http://schemas.microsoft.com/office/powerpoint/2010/main" val="33429259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Though we don’t have enough data to know exactly how the age distribution might change over time, the fact that </a:t>
            </a:r>
            <a:r>
              <a:rPr lang="en-US" dirty="0" err="1"/>
              <a:t>Nx</a:t>
            </a:r>
            <a:r>
              <a:rPr lang="en-US" dirty="0"/>
              <a:t> and lx do not decrease with increasing age illustrates the importance of random effects on survival and suggests that the distribution is not be stable. The sifaka life table suggests that the number of individuals in each age class is not only affected by age-specific mortality, but also random effects on survivorship that impacted some cohorts more than others. For example, a major drought in 1991-92 significantly impacted fertility in that year and survivorship in the following year.  If the age age distribution was stable, we would expect that lx for each age group would remain essentially unchanged over time (e.g., approximately 24% of any cohort born at any time would typically survive to the 9 – 11 age class).</a:t>
            </a:r>
          </a:p>
          <a:p>
            <a:r>
              <a:rPr lang="en-US" dirty="0"/>
              <a:t>The importance of random environmental factors on sifaka mortality could also be illustrated by having students sketch a survivorship curve. It will resemble a Type II curve, suggesting that mortality does not strongly depend on age.</a:t>
            </a:r>
          </a:p>
        </p:txBody>
      </p:sp>
      <p:sp>
        <p:nvSpPr>
          <p:cNvPr id="4" name="Slide Number Placeholder 3"/>
          <p:cNvSpPr>
            <a:spLocks noGrp="1"/>
          </p:cNvSpPr>
          <p:nvPr>
            <p:ph type="sldNum" sz="quarter" idx="5"/>
          </p:nvPr>
        </p:nvSpPr>
        <p:spPr/>
        <p:txBody>
          <a:bodyPr/>
          <a:lstStyle/>
          <a:p>
            <a:fld id="{D6AF39DB-45DC-DF40-A153-24C329A4D148}" type="slidenum">
              <a:rPr lang="en-US" smtClean="0"/>
              <a:t>21</a:t>
            </a:fld>
            <a:endParaRPr lang="en-US"/>
          </a:p>
        </p:txBody>
      </p:sp>
    </p:spTree>
    <p:extLst>
      <p:ext uri="{BB962C8B-B14F-4D97-AF65-F5344CB8AC3E}">
        <p14:creationId xmlns:p14="http://schemas.microsoft.com/office/powerpoint/2010/main" val="15935901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age pyramid clearly illustrates that the age distribution is not stable.</a:t>
            </a:r>
          </a:p>
        </p:txBody>
      </p:sp>
      <p:sp>
        <p:nvSpPr>
          <p:cNvPr id="4" name="Slide Number Placeholder 3"/>
          <p:cNvSpPr>
            <a:spLocks noGrp="1"/>
          </p:cNvSpPr>
          <p:nvPr>
            <p:ph type="sldNum" sz="quarter" idx="5"/>
          </p:nvPr>
        </p:nvSpPr>
        <p:spPr/>
        <p:txBody>
          <a:bodyPr/>
          <a:lstStyle/>
          <a:p>
            <a:fld id="{D6AF39DB-45DC-DF40-A153-24C329A4D148}" type="slidenum">
              <a:rPr lang="en-US" smtClean="0"/>
              <a:t>22</a:t>
            </a:fld>
            <a:endParaRPr lang="en-US"/>
          </a:p>
        </p:txBody>
      </p:sp>
    </p:spTree>
    <p:extLst>
      <p:ext uri="{BB962C8B-B14F-4D97-AF65-F5344CB8AC3E}">
        <p14:creationId xmlns:p14="http://schemas.microsoft.com/office/powerpoint/2010/main" val="33029181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For more information about sex ratio evolution, see </a:t>
            </a:r>
            <a:r>
              <a:rPr lang="en-US" sz="1200" b="0" i="0" kern="1200" dirty="0" err="1">
                <a:solidFill>
                  <a:schemeClr val="tx1"/>
                </a:solidFill>
                <a:effectLst/>
                <a:latin typeface="+mn-lt"/>
                <a:ea typeface="+mn-ea"/>
                <a:cs typeface="+mn-cs"/>
              </a:rPr>
              <a:t>Thogerson</a:t>
            </a:r>
            <a:r>
              <a:rPr lang="en-US" sz="1200" b="0" i="0" kern="1200" dirty="0">
                <a:solidFill>
                  <a:schemeClr val="tx1"/>
                </a:solidFill>
                <a:effectLst/>
                <a:latin typeface="+mn-lt"/>
                <a:ea typeface="+mn-ea"/>
                <a:cs typeface="+mn-cs"/>
              </a:rPr>
              <a:t>, C.M., Brady, C.M., Howard, R.D., Mason, G.J., </a:t>
            </a:r>
            <a:r>
              <a:rPr lang="en-US" sz="1200" b="0" i="0" kern="1200" dirty="0" err="1">
                <a:solidFill>
                  <a:schemeClr val="tx1"/>
                </a:solidFill>
                <a:effectLst/>
                <a:latin typeface="+mn-lt"/>
                <a:ea typeface="+mn-ea"/>
                <a:cs typeface="+mn-cs"/>
              </a:rPr>
              <a:t>Pajor</a:t>
            </a:r>
            <a:r>
              <a:rPr lang="en-US" sz="1200" b="0" i="0" kern="1200" dirty="0">
                <a:solidFill>
                  <a:schemeClr val="tx1"/>
                </a:solidFill>
                <a:effectLst/>
                <a:latin typeface="+mn-lt"/>
                <a:ea typeface="+mn-ea"/>
                <a:cs typeface="+mn-cs"/>
              </a:rPr>
              <a:t>, E.A., </a:t>
            </a:r>
            <a:r>
              <a:rPr lang="en-US" sz="1200" b="0" i="0" kern="1200" dirty="0" err="1">
                <a:solidFill>
                  <a:schemeClr val="tx1"/>
                </a:solidFill>
                <a:effectLst/>
                <a:latin typeface="+mn-lt"/>
                <a:ea typeface="+mn-ea"/>
                <a:cs typeface="+mn-cs"/>
              </a:rPr>
              <a:t>Vicino</a:t>
            </a:r>
            <a:r>
              <a:rPr lang="en-US" sz="1200" b="0" i="0" kern="1200" dirty="0">
                <a:solidFill>
                  <a:schemeClr val="tx1"/>
                </a:solidFill>
                <a:effectLst/>
                <a:latin typeface="+mn-lt"/>
                <a:ea typeface="+mn-ea"/>
                <a:cs typeface="+mn-cs"/>
              </a:rPr>
              <a:t>, G.A. and Garner, J.P., 2013. Winning the genetic lottery: biasing birth sex ratio results in more grandchildren. </a:t>
            </a:r>
            <a:r>
              <a:rPr lang="en-US" sz="1200" b="0" i="1" kern="1200" dirty="0" err="1">
                <a:solidFill>
                  <a:schemeClr val="tx1"/>
                </a:solidFill>
                <a:effectLst/>
                <a:latin typeface="+mn-lt"/>
                <a:ea typeface="+mn-ea"/>
                <a:cs typeface="+mn-cs"/>
              </a:rPr>
              <a:t>PLoS</a:t>
            </a:r>
            <a:r>
              <a:rPr lang="en-US" sz="1200" b="0" i="1" kern="1200" dirty="0">
                <a:solidFill>
                  <a:schemeClr val="tx1"/>
                </a:solidFill>
                <a:effectLst/>
                <a:latin typeface="+mn-lt"/>
                <a:ea typeface="+mn-ea"/>
                <a:cs typeface="+mn-cs"/>
              </a:rPr>
              <a:t> One</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8</a:t>
            </a:r>
            <a:r>
              <a:rPr lang="en-US" sz="1200" b="0" i="0" kern="1200" dirty="0">
                <a:solidFill>
                  <a:schemeClr val="tx1"/>
                </a:solidFill>
                <a:effectLst/>
                <a:latin typeface="+mn-lt"/>
                <a:ea typeface="+mn-ea"/>
                <a:cs typeface="+mn-cs"/>
              </a:rPr>
              <a:t>(7), p.e67867.</a:t>
            </a:r>
            <a:endParaRPr lang="en-US" dirty="0"/>
          </a:p>
        </p:txBody>
      </p:sp>
      <p:sp>
        <p:nvSpPr>
          <p:cNvPr id="4" name="Slide Number Placeholder 3"/>
          <p:cNvSpPr>
            <a:spLocks noGrp="1"/>
          </p:cNvSpPr>
          <p:nvPr>
            <p:ph type="sldNum" sz="quarter" idx="5"/>
          </p:nvPr>
        </p:nvSpPr>
        <p:spPr/>
        <p:txBody>
          <a:bodyPr/>
          <a:lstStyle/>
          <a:p>
            <a:fld id="{D6AF39DB-45DC-DF40-A153-24C329A4D148}" type="slidenum">
              <a:rPr lang="en-US" smtClean="0"/>
              <a:t>23</a:t>
            </a:fld>
            <a:endParaRPr lang="en-US"/>
          </a:p>
        </p:txBody>
      </p:sp>
    </p:spTree>
    <p:extLst>
      <p:ext uri="{BB962C8B-B14F-4D97-AF65-F5344CB8AC3E}">
        <p14:creationId xmlns:p14="http://schemas.microsoft.com/office/powerpoint/2010/main" val="8942825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physiological mechanisms by which mammals control the sex of their offspring continues to be investigated, but maternal levels of testosterone and stress hormones have been implicated as being important.</a:t>
            </a:r>
          </a:p>
        </p:txBody>
      </p:sp>
      <p:sp>
        <p:nvSpPr>
          <p:cNvPr id="4" name="Slide Number Placeholder 3"/>
          <p:cNvSpPr>
            <a:spLocks noGrp="1"/>
          </p:cNvSpPr>
          <p:nvPr>
            <p:ph type="sldNum" sz="quarter" idx="5"/>
          </p:nvPr>
        </p:nvSpPr>
        <p:spPr/>
        <p:txBody>
          <a:bodyPr/>
          <a:lstStyle/>
          <a:p>
            <a:fld id="{D6AF39DB-45DC-DF40-A153-24C329A4D148}" type="slidenum">
              <a:rPr lang="en-US" smtClean="0"/>
              <a:t>24</a:t>
            </a:fld>
            <a:endParaRPr lang="en-US"/>
          </a:p>
        </p:txBody>
      </p:sp>
    </p:spTree>
    <p:extLst>
      <p:ext uri="{BB962C8B-B14F-4D97-AF65-F5344CB8AC3E}">
        <p14:creationId xmlns:p14="http://schemas.microsoft.com/office/powerpoint/2010/main" val="31459715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Given what they have just learned about the limitations of the static life table they created, students should recognize that this estimate is flawed.</a:t>
            </a:r>
          </a:p>
          <a:p>
            <a:r>
              <a:rPr lang="en-US" dirty="0"/>
              <a:t>More recent analysis of </a:t>
            </a:r>
            <a:r>
              <a:rPr lang="en-US" i="1" dirty="0"/>
              <a:t>P. </a:t>
            </a:r>
            <a:r>
              <a:rPr lang="en-US" i="1" dirty="0" err="1"/>
              <a:t>verrauxii</a:t>
            </a:r>
            <a:r>
              <a:rPr lang="en-US" i="1" dirty="0"/>
              <a:t> </a:t>
            </a:r>
            <a:r>
              <a:rPr lang="en-US" dirty="0"/>
              <a:t>population growth can be found in: </a:t>
            </a:r>
            <a:r>
              <a:rPr lang="en-US" sz="1200" b="0" i="0" kern="1200" dirty="0">
                <a:solidFill>
                  <a:schemeClr val="tx1"/>
                </a:solidFill>
                <a:effectLst/>
                <a:latin typeface="+mn-lt"/>
                <a:ea typeface="+mn-ea"/>
                <a:cs typeface="+mn-cs"/>
              </a:rPr>
              <a:t>Lawler, R.R. </a:t>
            </a:r>
            <a:r>
              <a:rPr lang="en-US" sz="1200" b="0" i="0" kern="1200" dirty="0" err="1">
                <a:solidFill>
                  <a:schemeClr val="tx1"/>
                </a:solidFill>
                <a:effectLst/>
                <a:latin typeface="+mn-lt"/>
                <a:ea typeface="+mn-ea"/>
                <a:cs typeface="+mn-cs"/>
              </a:rPr>
              <a:t>Popul</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Ecol</a:t>
            </a:r>
            <a:r>
              <a:rPr lang="en-US" sz="1200" b="0" i="0" kern="1200" dirty="0">
                <a:solidFill>
                  <a:schemeClr val="tx1"/>
                </a:solidFill>
                <a:effectLst/>
                <a:latin typeface="+mn-lt"/>
                <a:ea typeface="+mn-ea"/>
                <a:cs typeface="+mn-cs"/>
              </a:rPr>
              <a:t> (2011) 53: 229. https://</a:t>
            </a:r>
            <a:r>
              <a:rPr lang="en-US" sz="1200" b="0" i="0" kern="1200" dirty="0" err="1">
                <a:solidFill>
                  <a:schemeClr val="tx1"/>
                </a:solidFill>
                <a:effectLst/>
                <a:latin typeface="+mn-lt"/>
                <a:ea typeface="+mn-ea"/>
                <a:cs typeface="+mn-cs"/>
              </a:rPr>
              <a:t>doi.org</a:t>
            </a:r>
            <a:r>
              <a:rPr lang="en-US" sz="1200" b="0" i="0" kern="1200" dirty="0">
                <a:solidFill>
                  <a:schemeClr val="tx1"/>
                </a:solidFill>
                <a:effectLst/>
                <a:latin typeface="+mn-lt"/>
                <a:ea typeface="+mn-ea"/>
                <a:cs typeface="+mn-cs"/>
              </a:rPr>
              <a:t>/10.1007/s10144-010-0206-9 and Lawler, R.R., Caswell, H., Richard, A.F., </a:t>
            </a:r>
            <a:r>
              <a:rPr lang="en-US" sz="1200" b="0" i="0" kern="1200" dirty="0" err="1">
                <a:solidFill>
                  <a:schemeClr val="tx1"/>
                </a:solidFill>
                <a:effectLst/>
                <a:latin typeface="+mn-lt"/>
                <a:ea typeface="+mn-ea"/>
                <a:cs typeface="+mn-cs"/>
              </a:rPr>
              <a:t>Ratsirarson</a:t>
            </a:r>
            <a:r>
              <a:rPr lang="en-US" sz="1200" b="0" i="0" kern="1200" dirty="0">
                <a:solidFill>
                  <a:schemeClr val="tx1"/>
                </a:solidFill>
                <a:effectLst/>
                <a:latin typeface="+mn-lt"/>
                <a:ea typeface="+mn-ea"/>
                <a:cs typeface="+mn-cs"/>
              </a:rPr>
              <a:t>, J., Dewar, R.E. and Schwartz, M., 2009. Demography of </a:t>
            </a:r>
            <a:r>
              <a:rPr lang="en-US" sz="1200" b="0" i="0" kern="1200" dirty="0" err="1">
                <a:solidFill>
                  <a:schemeClr val="tx1"/>
                </a:solidFill>
                <a:effectLst/>
                <a:latin typeface="+mn-lt"/>
                <a:ea typeface="+mn-ea"/>
                <a:cs typeface="+mn-cs"/>
              </a:rPr>
              <a:t>Verreaux’s</a:t>
            </a:r>
            <a:r>
              <a:rPr lang="en-US" sz="1200" b="0" i="0" kern="1200" dirty="0">
                <a:solidFill>
                  <a:schemeClr val="tx1"/>
                </a:solidFill>
                <a:effectLst/>
                <a:latin typeface="+mn-lt"/>
                <a:ea typeface="+mn-ea"/>
                <a:cs typeface="+mn-cs"/>
              </a:rPr>
              <a:t> sifaka in a stochastic rainfall environment. </a:t>
            </a:r>
            <a:r>
              <a:rPr lang="en-US" sz="1200" b="0" i="1" kern="1200" dirty="0" err="1">
                <a:solidFill>
                  <a:schemeClr val="tx1"/>
                </a:solidFill>
                <a:effectLst/>
                <a:latin typeface="+mn-lt"/>
                <a:ea typeface="+mn-ea"/>
                <a:cs typeface="+mn-cs"/>
              </a:rPr>
              <a:t>Oecologia</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161</a:t>
            </a:r>
            <a:r>
              <a:rPr lang="en-US" sz="1200" b="0" i="0" kern="1200" dirty="0">
                <a:solidFill>
                  <a:schemeClr val="tx1"/>
                </a:solidFill>
                <a:effectLst/>
                <a:latin typeface="+mn-lt"/>
                <a:ea typeface="+mn-ea"/>
                <a:cs typeface="+mn-cs"/>
              </a:rPr>
              <a:t>(3), pp.491-504.</a:t>
            </a:r>
            <a:endParaRPr lang="en-US" dirty="0"/>
          </a:p>
        </p:txBody>
      </p:sp>
      <p:sp>
        <p:nvSpPr>
          <p:cNvPr id="4" name="Slide Number Placeholder 3"/>
          <p:cNvSpPr>
            <a:spLocks noGrp="1"/>
          </p:cNvSpPr>
          <p:nvPr>
            <p:ph type="sldNum" sz="quarter" idx="5"/>
          </p:nvPr>
        </p:nvSpPr>
        <p:spPr/>
        <p:txBody>
          <a:bodyPr/>
          <a:lstStyle/>
          <a:p>
            <a:fld id="{D6AF39DB-45DC-DF40-A153-24C329A4D148}" type="slidenum">
              <a:rPr lang="en-US" smtClean="0"/>
              <a:t>25</a:t>
            </a:fld>
            <a:endParaRPr lang="en-US"/>
          </a:p>
        </p:txBody>
      </p:sp>
    </p:spTree>
    <p:extLst>
      <p:ext uri="{BB962C8B-B14F-4D97-AF65-F5344CB8AC3E}">
        <p14:creationId xmlns:p14="http://schemas.microsoft.com/office/powerpoint/2010/main" val="16152853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AF39DB-45DC-DF40-A153-24C329A4D148}" type="slidenum">
              <a:rPr lang="en-US" smtClean="0"/>
              <a:t>27</a:t>
            </a:fld>
            <a:endParaRPr lang="en-US"/>
          </a:p>
        </p:txBody>
      </p:sp>
    </p:spTree>
    <p:extLst>
      <p:ext uri="{BB962C8B-B14F-4D97-AF65-F5344CB8AC3E}">
        <p14:creationId xmlns:p14="http://schemas.microsoft.com/office/powerpoint/2010/main" val="18817589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https://www.fws.gov/southeast/news/2017/02/florida-panther-population-estimate-updated/</a:t>
            </a:r>
            <a:endParaRPr lang="en-US" dirty="0"/>
          </a:p>
          <a:p>
            <a:endParaRPr lang="en-US" dirty="0"/>
          </a:p>
          <a:p>
            <a:r>
              <a:rPr lang="en-US" dirty="0"/>
              <a:t>Any local example could be used here to give the students a chance to apply their understanding to an organism they are likely familiar with. </a:t>
            </a:r>
          </a:p>
        </p:txBody>
      </p:sp>
      <p:sp>
        <p:nvSpPr>
          <p:cNvPr id="4" name="Slide Number Placeholder 3"/>
          <p:cNvSpPr>
            <a:spLocks noGrp="1"/>
          </p:cNvSpPr>
          <p:nvPr>
            <p:ph type="sldNum" sz="quarter" idx="5"/>
          </p:nvPr>
        </p:nvSpPr>
        <p:spPr/>
        <p:txBody>
          <a:bodyPr/>
          <a:lstStyle/>
          <a:p>
            <a:fld id="{D6AF39DB-45DC-DF40-A153-24C329A4D148}" type="slidenum">
              <a:rPr lang="en-US" smtClean="0"/>
              <a:t>28</a:t>
            </a:fld>
            <a:endParaRPr lang="en-US"/>
          </a:p>
        </p:txBody>
      </p:sp>
    </p:spTree>
    <p:extLst>
      <p:ext uri="{BB962C8B-B14F-4D97-AF65-F5344CB8AC3E}">
        <p14:creationId xmlns:p14="http://schemas.microsoft.com/office/powerpoint/2010/main" val="2328241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AF39DB-45DC-DF40-A153-24C329A4D148}" type="slidenum">
              <a:rPr lang="en-US" smtClean="0"/>
              <a:t>30</a:t>
            </a:fld>
            <a:endParaRPr lang="en-US"/>
          </a:p>
        </p:txBody>
      </p:sp>
    </p:spTree>
    <p:extLst>
      <p:ext uri="{BB962C8B-B14F-4D97-AF65-F5344CB8AC3E}">
        <p14:creationId xmlns:p14="http://schemas.microsoft.com/office/powerpoint/2010/main" val="23020852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Richard, A. F., Dewar, R. E., Schwartz, M., &amp; </a:t>
            </a:r>
            <a:r>
              <a:rPr lang="en-US" sz="1200" b="0" i="0" kern="1200" dirty="0" err="1">
                <a:solidFill>
                  <a:schemeClr val="tx1"/>
                </a:solidFill>
                <a:effectLst/>
                <a:latin typeface="+mn-lt"/>
                <a:ea typeface="+mn-ea"/>
                <a:cs typeface="+mn-cs"/>
              </a:rPr>
              <a:t>Ratsirarson</a:t>
            </a:r>
            <a:r>
              <a:rPr lang="en-US" sz="1200" b="0" i="0" kern="1200" dirty="0">
                <a:solidFill>
                  <a:schemeClr val="tx1"/>
                </a:solidFill>
                <a:effectLst/>
                <a:latin typeface="+mn-lt"/>
                <a:ea typeface="+mn-ea"/>
                <a:cs typeface="+mn-cs"/>
              </a:rPr>
              <a:t>, J. (2000). Mass change, environmental variability and female fertility in wild </a:t>
            </a:r>
            <a:r>
              <a:rPr lang="en-US" sz="1200" b="0" i="1" kern="1200" dirty="0" err="1">
                <a:solidFill>
                  <a:schemeClr val="tx1"/>
                </a:solidFill>
                <a:effectLst/>
                <a:latin typeface="+mn-lt"/>
                <a:ea typeface="+mn-ea"/>
                <a:cs typeface="+mn-cs"/>
              </a:rPr>
              <a:t>Propithecus</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verreauxi</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Journal of Human Evolution</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39</a:t>
            </a:r>
            <a:r>
              <a:rPr lang="en-US" sz="1200" b="0" i="0" kern="1200" dirty="0">
                <a:solidFill>
                  <a:schemeClr val="tx1"/>
                </a:solidFill>
                <a:effectLst/>
                <a:latin typeface="+mn-lt"/>
                <a:ea typeface="+mn-ea"/>
                <a:cs typeface="+mn-cs"/>
              </a:rPr>
              <a:t>(4), 381-391.</a:t>
            </a:r>
            <a:endParaRPr lang="en-US" dirty="0"/>
          </a:p>
        </p:txBody>
      </p:sp>
      <p:sp>
        <p:nvSpPr>
          <p:cNvPr id="4" name="Slide Number Placeholder 3"/>
          <p:cNvSpPr>
            <a:spLocks noGrp="1"/>
          </p:cNvSpPr>
          <p:nvPr>
            <p:ph type="sldNum" sz="quarter" idx="5"/>
          </p:nvPr>
        </p:nvSpPr>
        <p:spPr/>
        <p:txBody>
          <a:bodyPr/>
          <a:lstStyle/>
          <a:p>
            <a:fld id="{D6AF39DB-45DC-DF40-A153-24C329A4D148}" type="slidenum">
              <a:rPr lang="en-US" smtClean="0"/>
              <a:t>4</a:t>
            </a:fld>
            <a:endParaRPr lang="en-US"/>
          </a:p>
        </p:txBody>
      </p:sp>
    </p:spTree>
    <p:extLst>
      <p:ext uri="{BB962C8B-B14F-4D97-AF65-F5344CB8AC3E}">
        <p14:creationId xmlns:p14="http://schemas.microsoft.com/office/powerpoint/2010/main" val="16545203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AF39DB-45DC-DF40-A153-24C329A4D148}" type="slidenum">
              <a:rPr lang="en-US" smtClean="0"/>
              <a:t>5</a:t>
            </a:fld>
            <a:endParaRPr lang="en-US"/>
          </a:p>
        </p:txBody>
      </p:sp>
    </p:spTree>
    <p:extLst>
      <p:ext uri="{BB962C8B-B14F-4D97-AF65-F5344CB8AC3E}">
        <p14:creationId xmlns:p14="http://schemas.microsoft.com/office/powerpoint/2010/main" val="27539726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information about lemurs of Madagascar and this area can be found in: </a:t>
            </a:r>
            <a:r>
              <a:rPr lang="en-US" sz="1200" b="0" i="0" kern="1200" dirty="0">
                <a:solidFill>
                  <a:schemeClr val="tx1"/>
                </a:solidFill>
                <a:effectLst/>
                <a:latin typeface="+mn-lt"/>
                <a:ea typeface="+mn-ea"/>
                <a:cs typeface="+mn-cs"/>
              </a:rPr>
              <a:t>Sussman, R.W., Richard, A.F., </a:t>
            </a:r>
            <a:r>
              <a:rPr lang="en-US" sz="1200" b="0" i="0" kern="1200" dirty="0" err="1">
                <a:solidFill>
                  <a:schemeClr val="tx1"/>
                </a:solidFill>
                <a:effectLst/>
                <a:latin typeface="+mn-lt"/>
                <a:ea typeface="+mn-ea"/>
                <a:cs typeface="+mn-cs"/>
              </a:rPr>
              <a:t>Ratsirarson</a:t>
            </a:r>
            <a:r>
              <a:rPr lang="en-US" sz="1200" b="0" i="0" kern="1200" dirty="0">
                <a:solidFill>
                  <a:schemeClr val="tx1"/>
                </a:solidFill>
                <a:effectLst/>
                <a:latin typeface="+mn-lt"/>
                <a:ea typeface="+mn-ea"/>
                <a:cs typeface="+mn-cs"/>
              </a:rPr>
              <a:t>, J., </a:t>
            </a:r>
            <a:r>
              <a:rPr lang="en-US" sz="1200" b="0" i="0" kern="1200" dirty="0" err="1">
                <a:solidFill>
                  <a:schemeClr val="tx1"/>
                </a:solidFill>
                <a:effectLst/>
                <a:latin typeface="+mn-lt"/>
                <a:ea typeface="+mn-ea"/>
                <a:cs typeface="+mn-cs"/>
              </a:rPr>
              <a:t>Sauther</a:t>
            </a:r>
            <a:r>
              <a:rPr lang="en-US" sz="1200" b="0" i="0" kern="1200" dirty="0">
                <a:solidFill>
                  <a:schemeClr val="tx1"/>
                </a:solidFill>
                <a:effectLst/>
                <a:latin typeface="+mn-lt"/>
                <a:ea typeface="+mn-ea"/>
                <a:cs typeface="+mn-cs"/>
              </a:rPr>
              <a:t>, M.L., Brockman, D.K., Gould, L., Lawler, R. and </a:t>
            </a:r>
            <a:r>
              <a:rPr lang="en-US" sz="1200" b="0" i="0" kern="1200" dirty="0" err="1">
                <a:solidFill>
                  <a:schemeClr val="tx1"/>
                </a:solidFill>
                <a:effectLst/>
                <a:latin typeface="+mn-lt"/>
                <a:ea typeface="+mn-ea"/>
                <a:cs typeface="+mn-cs"/>
              </a:rPr>
              <a:t>Cuozzo</a:t>
            </a:r>
            <a:r>
              <a:rPr lang="en-US" sz="1200" b="0" i="0" kern="1200" dirty="0">
                <a:solidFill>
                  <a:schemeClr val="tx1"/>
                </a:solidFill>
                <a:effectLst/>
                <a:latin typeface="+mn-lt"/>
                <a:ea typeface="+mn-ea"/>
                <a:cs typeface="+mn-cs"/>
              </a:rPr>
              <a:t>, F.P., 2012. </a:t>
            </a:r>
            <a:r>
              <a:rPr lang="en-US" sz="1200" b="0" i="0" kern="1200" dirty="0" err="1">
                <a:solidFill>
                  <a:schemeClr val="tx1"/>
                </a:solidFill>
                <a:effectLst/>
                <a:latin typeface="+mn-lt"/>
                <a:ea typeface="+mn-ea"/>
                <a:cs typeface="+mn-cs"/>
              </a:rPr>
              <a:t>Bezà</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Mahafaly</a:t>
            </a:r>
            <a:r>
              <a:rPr lang="en-US" sz="1200" b="0" i="0" kern="1200" dirty="0">
                <a:solidFill>
                  <a:schemeClr val="tx1"/>
                </a:solidFill>
                <a:effectLst/>
                <a:latin typeface="+mn-lt"/>
                <a:ea typeface="+mn-ea"/>
                <a:cs typeface="+mn-cs"/>
              </a:rPr>
              <a:t> Special Reserve: long-term research on lemurs in southwestern Madagascar. In </a:t>
            </a:r>
            <a:r>
              <a:rPr lang="en-US" sz="1200" b="0" i="1" kern="1200" dirty="0">
                <a:solidFill>
                  <a:schemeClr val="tx1"/>
                </a:solidFill>
                <a:effectLst/>
                <a:latin typeface="+mn-lt"/>
                <a:ea typeface="+mn-ea"/>
                <a:cs typeface="+mn-cs"/>
              </a:rPr>
              <a:t>Long-term field studies of primates</a:t>
            </a:r>
            <a:r>
              <a:rPr lang="en-US" sz="1200" b="0" i="0" kern="1200" dirty="0">
                <a:solidFill>
                  <a:schemeClr val="tx1"/>
                </a:solidFill>
                <a:effectLst/>
                <a:latin typeface="+mn-lt"/>
                <a:ea typeface="+mn-ea"/>
                <a:cs typeface="+mn-cs"/>
              </a:rPr>
              <a:t> (pp. 45-66). Springer, Berlin, Heidelberg.</a:t>
            </a:r>
            <a:endParaRPr lang="en-US" dirty="0"/>
          </a:p>
        </p:txBody>
      </p:sp>
      <p:sp>
        <p:nvSpPr>
          <p:cNvPr id="4" name="Slide Number Placeholder 3"/>
          <p:cNvSpPr>
            <a:spLocks noGrp="1"/>
          </p:cNvSpPr>
          <p:nvPr>
            <p:ph type="sldNum" sz="quarter" idx="5"/>
          </p:nvPr>
        </p:nvSpPr>
        <p:spPr/>
        <p:txBody>
          <a:bodyPr/>
          <a:lstStyle/>
          <a:p>
            <a:fld id="{D6AF39DB-45DC-DF40-A153-24C329A4D148}" type="slidenum">
              <a:rPr lang="en-US" smtClean="0"/>
              <a:t>6</a:t>
            </a:fld>
            <a:endParaRPr lang="en-US"/>
          </a:p>
        </p:txBody>
      </p:sp>
    </p:spTree>
    <p:extLst>
      <p:ext uri="{BB962C8B-B14F-4D97-AF65-F5344CB8AC3E}">
        <p14:creationId xmlns:p14="http://schemas.microsoft.com/office/powerpoint/2010/main" val="20316404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life tables have not previously been introduced, more description of these might be needed. This exercise demonstrates the limitations of a static life table that come from </a:t>
            </a:r>
            <a:r>
              <a:rPr lang="en-US" u="sng" dirty="0"/>
              <a:t>estimating</a:t>
            </a:r>
            <a:r>
              <a:rPr lang="en-US" dirty="0"/>
              <a:t> survivorship based on an age distribution at a single point in time. Students should recognize, by the end, that survivorship in a cohort life table is directly observed for a cohort and is therefore a more accurate representation of age-specific mortality than a static table where differences in survival between age classes are confounded with different environments experienced by those animals at different points in their lives.</a:t>
            </a:r>
          </a:p>
        </p:txBody>
      </p:sp>
      <p:sp>
        <p:nvSpPr>
          <p:cNvPr id="4" name="Slide Number Placeholder 3"/>
          <p:cNvSpPr>
            <a:spLocks noGrp="1"/>
          </p:cNvSpPr>
          <p:nvPr>
            <p:ph type="sldNum" sz="quarter" idx="5"/>
          </p:nvPr>
        </p:nvSpPr>
        <p:spPr/>
        <p:txBody>
          <a:bodyPr/>
          <a:lstStyle/>
          <a:p>
            <a:fld id="{D6AF39DB-45DC-DF40-A153-24C329A4D148}" type="slidenum">
              <a:rPr lang="en-US" smtClean="0"/>
              <a:t>7</a:t>
            </a:fld>
            <a:endParaRPr lang="en-US"/>
          </a:p>
        </p:txBody>
      </p:sp>
    </p:spTree>
    <p:extLst>
      <p:ext uri="{BB962C8B-B14F-4D97-AF65-F5344CB8AC3E}">
        <p14:creationId xmlns:p14="http://schemas.microsoft.com/office/powerpoint/2010/main" val="11793024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dirty="0"/>
              <a:t>(</a:t>
            </a:r>
            <a:r>
              <a:rPr lang="en-US" sz="1200" dirty="0"/>
              <a:t>N</a:t>
            </a:r>
            <a:r>
              <a:rPr lang="en-US" sz="1200" baseline="-25000" dirty="0"/>
              <a:t>0-2</a:t>
            </a:r>
            <a:r>
              <a:rPr lang="en-US" sz="1200" dirty="0"/>
              <a:t> was estimated based on a 52% mortality rate of newborns, and very low rates of mortality for juveniles, reported by the authors).</a:t>
            </a:r>
            <a:endParaRPr lang="en-US" dirty="0"/>
          </a:p>
        </p:txBody>
      </p:sp>
      <p:sp>
        <p:nvSpPr>
          <p:cNvPr id="4" name="Slide Number Placeholder 3"/>
          <p:cNvSpPr>
            <a:spLocks noGrp="1"/>
          </p:cNvSpPr>
          <p:nvPr>
            <p:ph type="sldNum" sz="quarter" idx="5"/>
          </p:nvPr>
        </p:nvSpPr>
        <p:spPr/>
        <p:txBody>
          <a:bodyPr/>
          <a:lstStyle/>
          <a:p>
            <a:fld id="{D6AF39DB-45DC-DF40-A153-24C329A4D148}" type="slidenum">
              <a:rPr lang="en-US" smtClean="0"/>
              <a:t>8</a:t>
            </a:fld>
            <a:endParaRPr lang="en-US"/>
          </a:p>
        </p:txBody>
      </p:sp>
    </p:spTree>
    <p:extLst>
      <p:ext uri="{BB962C8B-B14F-4D97-AF65-F5344CB8AC3E}">
        <p14:creationId xmlns:p14="http://schemas.microsoft.com/office/powerpoint/2010/main" val="21672221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AF39DB-45DC-DF40-A153-24C329A4D148}" type="slidenum">
              <a:rPr lang="en-US" smtClean="0"/>
              <a:t>9</a:t>
            </a:fld>
            <a:endParaRPr lang="en-US"/>
          </a:p>
        </p:txBody>
      </p:sp>
    </p:spTree>
    <p:extLst>
      <p:ext uri="{BB962C8B-B14F-4D97-AF65-F5344CB8AC3E}">
        <p14:creationId xmlns:p14="http://schemas.microsoft.com/office/powerpoint/2010/main" val="10162319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AF39DB-45DC-DF40-A153-24C329A4D148}" type="slidenum">
              <a:rPr lang="en-US" smtClean="0"/>
              <a:t>10</a:t>
            </a:fld>
            <a:endParaRPr lang="en-US"/>
          </a:p>
        </p:txBody>
      </p:sp>
    </p:spTree>
    <p:extLst>
      <p:ext uri="{BB962C8B-B14F-4D97-AF65-F5344CB8AC3E}">
        <p14:creationId xmlns:p14="http://schemas.microsoft.com/office/powerpoint/2010/main" val="38992963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D3F9E44-D01E-9947-9947-E31FD4BD80CE}" type="datetimeFigureOut">
              <a:rPr lang="en-US" smtClean="0"/>
              <a:t>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730A59-C4AD-C240-A0D8-B15C4801C41D}" type="slidenum">
              <a:rPr lang="en-US" smtClean="0"/>
              <a:t>‹#›</a:t>
            </a:fld>
            <a:endParaRPr lang="en-US"/>
          </a:p>
        </p:txBody>
      </p:sp>
    </p:spTree>
    <p:extLst>
      <p:ext uri="{BB962C8B-B14F-4D97-AF65-F5344CB8AC3E}">
        <p14:creationId xmlns:p14="http://schemas.microsoft.com/office/powerpoint/2010/main" val="39259153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3F9E44-D01E-9947-9947-E31FD4BD80CE}" type="datetimeFigureOut">
              <a:rPr lang="en-US" smtClean="0"/>
              <a:t>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730A59-C4AD-C240-A0D8-B15C4801C41D}" type="slidenum">
              <a:rPr lang="en-US" smtClean="0"/>
              <a:t>‹#›</a:t>
            </a:fld>
            <a:endParaRPr lang="en-US"/>
          </a:p>
        </p:txBody>
      </p:sp>
    </p:spTree>
    <p:extLst>
      <p:ext uri="{BB962C8B-B14F-4D97-AF65-F5344CB8AC3E}">
        <p14:creationId xmlns:p14="http://schemas.microsoft.com/office/powerpoint/2010/main" val="3772879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3F9E44-D01E-9947-9947-E31FD4BD80CE}" type="datetimeFigureOut">
              <a:rPr lang="en-US" smtClean="0"/>
              <a:t>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730A59-C4AD-C240-A0D8-B15C4801C41D}" type="slidenum">
              <a:rPr lang="en-US" smtClean="0"/>
              <a:t>‹#›</a:t>
            </a:fld>
            <a:endParaRPr lang="en-US"/>
          </a:p>
        </p:txBody>
      </p:sp>
    </p:spTree>
    <p:extLst>
      <p:ext uri="{BB962C8B-B14F-4D97-AF65-F5344CB8AC3E}">
        <p14:creationId xmlns:p14="http://schemas.microsoft.com/office/powerpoint/2010/main" val="25430384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3F9E44-D01E-9947-9947-E31FD4BD80CE}" type="datetimeFigureOut">
              <a:rPr lang="en-US" smtClean="0"/>
              <a:t>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730A59-C4AD-C240-A0D8-B15C4801C41D}" type="slidenum">
              <a:rPr lang="en-US" smtClean="0"/>
              <a:t>‹#›</a:t>
            </a:fld>
            <a:endParaRPr lang="en-US"/>
          </a:p>
        </p:txBody>
      </p:sp>
    </p:spTree>
    <p:extLst>
      <p:ext uri="{BB962C8B-B14F-4D97-AF65-F5344CB8AC3E}">
        <p14:creationId xmlns:p14="http://schemas.microsoft.com/office/powerpoint/2010/main" val="1972776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D3F9E44-D01E-9947-9947-E31FD4BD80CE}" type="datetimeFigureOut">
              <a:rPr lang="en-US" smtClean="0"/>
              <a:t>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730A59-C4AD-C240-A0D8-B15C4801C41D}" type="slidenum">
              <a:rPr lang="en-US" smtClean="0"/>
              <a:t>‹#›</a:t>
            </a:fld>
            <a:endParaRPr lang="en-US"/>
          </a:p>
        </p:txBody>
      </p:sp>
    </p:spTree>
    <p:extLst>
      <p:ext uri="{BB962C8B-B14F-4D97-AF65-F5344CB8AC3E}">
        <p14:creationId xmlns:p14="http://schemas.microsoft.com/office/powerpoint/2010/main" val="42313059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D3F9E44-D01E-9947-9947-E31FD4BD80CE}" type="datetimeFigureOut">
              <a:rPr lang="en-US" smtClean="0"/>
              <a:t>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730A59-C4AD-C240-A0D8-B15C4801C41D}" type="slidenum">
              <a:rPr lang="en-US" smtClean="0"/>
              <a:t>‹#›</a:t>
            </a:fld>
            <a:endParaRPr lang="en-US"/>
          </a:p>
        </p:txBody>
      </p:sp>
    </p:spTree>
    <p:extLst>
      <p:ext uri="{BB962C8B-B14F-4D97-AF65-F5344CB8AC3E}">
        <p14:creationId xmlns:p14="http://schemas.microsoft.com/office/powerpoint/2010/main" val="24110724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D3F9E44-D01E-9947-9947-E31FD4BD80CE}" type="datetimeFigureOut">
              <a:rPr lang="en-US" smtClean="0"/>
              <a:t>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7730A59-C4AD-C240-A0D8-B15C4801C41D}" type="slidenum">
              <a:rPr lang="en-US" smtClean="0"/>
              <a:t>‹#›</a:t>
            </a:fld>
            <a:endParaRPr lang="en-US"/>
          </a:p>
        </p:txBody>
      </p:sp>
    </p:spTree>
    <p:extLst>
      <p:ext uri="{BB962C8B-B14F-4D97-AF65-F5344CB8AC3E}">
        <p14:creationId xmlns:p14="http://schemas.microsoft.com/office/powerpoint/2010/main" val="33767323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D3F9E44-D01E-9947-9947-E31FD4BD80CE}" type="datetimeFigureOut">
              <a:rPr lang="en-US" smtClean="0"/>
              <a:t>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7730A59-C4AD-C240-A0D8-B15C4801C41D}" type="slidenum">
              <a:rPr lang="en-US" smtClean="0"/>
              <a:t>‹#›</a:t>
            </a:fld>
            <a:endParaRPr lang="en-US"/>
          </a:p>
        </p:txBody>
      </p:sp>
    </p:spTree>
    <p:extLst>
      <p:ext uri="{BB962C8B-B14F-4D97-AF65-F5344CB8AC3E}">
        <p14:creationId xmlns:p14="http://schemas.microsoft.com/office/powerpoint/2010/main" val="37979899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3F9E44-D01E-9947-9947-E31FD4BD80CE}" type="datetimeFigureOut">
              <a:rPr lang="en-US" smtClean="0"/>
              <a:t>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7730A59-C4AD-C240-A0D8-B15C4801C41D}" type="slidenum">
              <a:rPr lang="en-US" smtClean="0"/>
              <a:t>‹#›</a:t>
            </a:fld>
            <a:endParaRPr lang="en-US"/>
          </a:p>
        </p:txBody>
      </p:sp>
    </p:spTree>
    <p:extLst>
      <p:ext uri="{BB962C8B-B14F-4D97-AF65-F5344CB8AC3E}">
        <p14:creationId xmlns:p14="http://schemas.microsoft.com/office/powerpoint/2010/main" val="37921289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D3F9E44-D01E-9947-9947-E31FD4BD80CE}" type="datetimeFigureOut">
              <a:rPr lang="en-US" smtClean="0"/>
              <a:t>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730A59-C4AD-C240-A0D8-B15C4801C41D}" type="slidenum">
              <a:rPr lang="en-US" smtClean="0"/>
              <a:t>‹#›</a:t>
            </a:fld>
            <a:endParaRPr lang="en-US"/>
          </a:p>
        </p:txBody>
      </p:sp>
    </p:spTree>
    <p:extLst>
      <p:ext uri="{BB962C8B-B14F-4D97-AF65-F5344CB8AC3E}">
        <p14:creationId xmlns:p14="http://schemas.microsoft.com/office/powerpoint/2010/main" val="10495995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D3F9E44-D01E-9947-9947-E31FD4BD80CE}" type="datetimeFigureOut">
              <a:rPr lang="en-US" smtClean="0"/>
              <a:t>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730A59-C4AD-C240-A0D8-B15C4801C41D}" type="slidenum">
              <a:rPr lang="en-US" smtClean="0"/>
              <a:t>‹#›</a:t>
            </a:fld>
            <a:endParaRPr lang="en-US"/>
          </a:p>
        </p:txBody>
      </p:sp>
    </p:spTree>
    <p:extLst>
      <p:ext uri="{BB962C8B-B14F-4D97-AF65-F5344CB8AC3E}">
        <p14:creationId xmlns:p14="http://schemas.microsoft.com/office/powerpoint/2010/main" val="7037755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3F9E44-D01E-9947-9947-E31FD4BD80CE}" type="datetimeFigureOut">
              <a:rPr lang="en-US" smtClean="0"/>
              <a:t>6/20/19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730A59-C4AD-C240-A0D8-B15C4801C41D}" type="slidenum">
              <a:rPr lang="en-US" smtClean="0"/>
              <a:t>‹#›</a:t>
            </a:fld>
            <a:endParaRPr lang="en-US"/>
          </a:p>
        </p:txBody>
      </p:sp>
    </p:spTree>
    <p:extLst>
      <p:ext uri="{BB962C8B-B14F-4D97-AF65-F5344CB8AC3E}">
        <p14:creationId xmlns:p14="http://schemas.microsoft.com/office/powerpoint/2010/main" val="38651646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s://www.naturepl.com/stock-video-verreaux-s-sifaka-propithecus-verreauxi-jumping-across-the-ground-clip01548234.html"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tif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0E982-A918-274A-AA27-733695FB65F6}"/>
              </a:ext>
            </a:extLst>
          </p:cNvPr>
          <p:cNvSpPr>
            <a:spLocks noGrp="1"/>
          </p:cNvSpPr>
          <p:nvPr>
            <p:ph type="title"/>
          </p:nvPr>
        </p:nvSpPr>
        <p:spPr/>
        <p:txBody>
          <a:bodyPr/>
          <a:lstStyle/>
          <a:p>
            <a:r>
              <a:rPr lang="en-US" dirty="0"/>
              <a:t>Sifaka Life History</a:t>
            </a:r>
          </a:p>
        </p:txBody>
      </p:sp>
      <p:sp>
        <p:nvSpPr>
          <p:cNvPr id="3" name="Content Placeholder 2">
            <a:extLst>
              <a:ext uri="{FF2B5EF4-FFF2-40B4-BE49-F238E27FC236}">
                <a16:creationId xmlns:a16="http://schemas.microsoft.com/office/drawing/2014/main" id="{F97985B3-DBAF-1D4D-82BE-592FFACD4862}"/>
              </a:ext>
            </a:extLst>
          </p:cNvPr>
          <p:cNvSpPr>
            <a:spLocks noGrp="1"/>
          </p:cNvSpPr>
          <p:nvPr>
            <p:ph idx="1"/>
          </p:nvPr>
        </p:nvSpPr>
        <p:spPr>
          <a:xfrm>
            <a:off x="457200" y="1417638"/>
            <a:ext cx="8330540" cy="4907478"/>
          </a:xfrm>
        </p:spPr>
        <p:txBody>
          <a:bodyPr>
            <a:normAutofit fontScale="92500" lnSpcReduction="10000"/>
          </a:bodyPr>
          <a:lstStyle/>
          <a:p>
            <a:r>
              <a:rPr lang="en-US" dirty="0"/>
              <a:t>This </a:t>
            </a:r>
            <a:r>
              <a:rPr lang="en-US" dirty="0" err="1"/>
              <a:t>Powerpoint</a:t>
            </a:r>
            <a:r>
              <a:rPr lang="en-US" dirty="0"/>
              <a:t> presentation has information for instructors embedded in the Notes sections of individual slides. The answers to each of the questions on the accompanying handout are either on the slides or in the Notes section of a slide.</a:t>
            </a:r>
          </a:p>
          <a:p>
            <a:r>
              <a:rPr lang="en-US" dirty="0"/>
              <a:t>Some suggestions for modifications are also provided in Notes Sections.</a:t>
            </a:r>
          </a:p>
          <a:p>
            <a:r>
              <a:rPr lang="en-US" dirty="0"/>
              <a:t>The last slide is an example of an assessment tool that could be used to evaluate student learning when presented as a pre- and post-”test”.</a:t>
            </a:r>
          </a:p>
        </p:txBody>
      </p:sp>
    </p:spTree>
    <p:extLst>
      <p:ext uri="{BB962C8B-B14F-4D97-AF65-F5344CB8AC3E}">
        <p14:creationId xmlns:p14="http://schemas.microsoft.com/office/powerpoint/2010/main" val="22985481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47C3040-DC52-914C-9964-A8E1486F649D}"/>
              </a:ext>
            </a:extLst>
          </p:cNvPr>
          <p:cNvSpPr txBox="1"/>
          <p:nvPr/>
        </p:nvSpPr>
        <p:spPr>
          <a:xfrm>
            <a:off x="181983" y="223873"/>
            <a:ext cx="4835185" cy="1015663"/>
          </a:xfrm>
          <a:prstGeom prst="rect">
            <a:avLst/>
          </a:prstGeom>
          <a:noFill/>
        </p:spPr>
        <p:txBody>
          <a:bodyPr wrap="square" rtlCol="0">
            <a:spAutoFit/>
          </a:bodyPr>
          <a:lstStyle/>
          <a:p>
            <a:r>
              <a:rPr lang="en-US" sz="2000" dirty="0"/>
              <a:t>Table 1. Proportions of female sifakas (</a:t>
            </a:r>
            <a:r>
              <a:rPr lang="en-US" sz="2000" i="1" dirty="0" err="1"/>
              <a:t>Propithecus</a:t>
            </a:r>
            <a:r>
              <a:rPr lang="en-US" sz="2000" i="1" dirty="0"/>
              <a:t> </a:t>
            </a:r>
            <a:r>
              <a:rPr lang="en-US" sz="2000" i="1" dirty="0" err="1"/>
              <a:t>verreauxi</a:t>
            </a:r>
            <a:r>
              <a:rPr lang="en-US" sz="2000" i="1" dirty="0"/>
              <a:t> </a:t>
            </a:r>
            <a:r>
              <a:rPr lang="en-US" sz="2000" i="1" dirty="0" err="1"/>
              <a:t>verreauxi</a:t>
            </a:r>
            <a:r>
              <a:rPr lang="en-US" sz="2000" dirty="0"/>
              <a:t>) in each of nine age classes that gave birth*. </a:t>
            </a:r>
          </a:p>
        </p:txBody>
      </p:sp>
      <p:graphicFrame>
        <p:nvGraphicFramePr>
          <p:cNvPr id="3" name="Table 2">
            <a:extLst>
              <a:ext uri="{FF2B5EF4-FFF2-40B4-BE49-F238E27FC236}">
                <a16:creationId xmlns:a16="http://schemas.microsoft.com/office/drawing/2014/main" id="{50DF7ABD-E2E7-234B-AE7B-977BF300CDE3}"/>
              </a:ext>
            </a:extLst>
          </p:cNvPr>
          <p:cNvGraphicFramePr>
            <a:graphicFrameLocks noGrp="1"/>
          </p:cNvGraphicFramePr>
          <p:nvPr>
            <p:extLst>
              <p:ext uri="{D42A27DB-BD31-4B8C-83A1-F6EECF244321}">
                <p14:modId xmlns:p14="http://schemas.microsoft.com/office/powerpoint/2010/main" val="3607081978"/>
              </p:ext>
            </p:extLst>
          </p:nvPr>
        </p:nvGraphicFramePr>
        <p:xfrm>
          <a:off x="336884" y="1239536"/>
          <a:ext cx="3619897" cy="5173427"/>
        </p:xfrm>
        <a:graphic>
          <a:graphicData uri="http://schemas.openxmlformats.org/drawingml/2006/table">
            <a:tbl>
              <a:tblPr firstRow="1" bandRow="1">
                <a:tableStyleId>{5C22544A-7EE6-4342-B048-85BDC9FD1C3A}</a:tableStyleId>
              </a:tblPr>
              <a:tblGrid>
                <a:gridCol w="1082842">
                  <a:extLst>
                    <a:ext uri="{9D8B030D-6E8A-4147-A177-3AD203B41FA5}">
                      <a16:colId xmlns:a16="http://schemas.microsoft.com/office/drawing/2014/main" val="1286621424"/>
                    </a:ext>
                  </a:extLst>
                </a:gridCol>
                <a:gridCol w="1155651">
                  <a:extLst>
                    <a:ext uri="{9D8B030D-6E8A-4147-A177-3AD203B41FA5}">
                      <a16:colId xmlns:a16="http://schemas.microsoft.com/office/drawing/2014/main" val="571806500"/>
                    </a:ext>
                  </a:extLst>
                </a:gridCol>
                <a:gridCol w="1381404">
                  <a:extLst>
                    <a:ext uri="{9D8B030D-6E8A-4147-A177-3AD203B41FA5}">
                      <a16:colId xmlns:a16="http://schemas.microsoft.com/office/drawing/2014/main" val="2643009868"/>
                    </a:ext>
                  </a:extLst>
                </a:gridCol>
              </a:tblGrid>
              <a:tr h="842186">
                <a:tc>
                  <a:txBody>
                    <a:bodyPr/>
                    <a:lstStyle/>
                    <a:p>
                      <a:r>
                        <a:rPr lang="en-US" sz="2400" dirty="0"/>
                        <a:t>Age class</a:t>
                      </a:r>
                    </a:p>
                  </a:txBody>
                  <a:tcPr anchor="ctr"/>
                </a:tc>
                <a:tc>
                  <a:txBody>
                    <a:bodyPr/>
                    <a:lstStyle/>
                    <a:p>
                      <a:pPr algn="ctr"/>
                      <a:r>
                        <a:rPr lang="en-US" sz="2400" dirty="0" err="1"/>
                        <a:t>N</a:t>
                      </a:r>
                      <a:r>
                        <a:rPr lang="en-US" sz="2400" baseline="-25000" dirty="0" err="1"/>
                        <a:t>x</a:t>
                      </a:r>
                      <a:endParaRPr lang="en-US" sz="2400" baseline="-25000" dirty="0"/>
                    </a:p>
                  </a:txBody>
                  <a:tcPr anchor="ctr"/>
                </a:tc>
                <a:tc>
                  <a:txBody>
                    <a:bodyPr/>
                    <a:lstStyle/>
                    <a:p>
                      <a:pPr algn="ctr"/>
                      <a:r>
                        <a:rPr lang="en-US" sz="2400" dirty="0"/>
                        <a:t>Birthrate</a:t>
                      </a:r>
                    </a:p>
                  </a:txBody>
                  <a:tcPr anchor="ctr"/>
                </a:tc>
                <a:extLst>
                  <a:ext uri="{0D108BD9-81ED-4DB2-BD59-A6C34878D82A}">
                    <a16:rowId xmlns:a16="http://schemas.microsoft.com/office/drawing/2014/main" val="3133270531"/>
                  </a:ext>
                </a:extLst>
              </a:tr>
              <a:tr h="481249">
                <a:tc>
                  <a:txBody>
                    <a:bodyPr/>
                    <a:lstStyle/>
                    <a:p>
                      <a:r>
                        <a:rPr lang="en-US" sz="2400" dirty="0"/>
                        <a:t>0 - 2</a:t>
                      </a:r>
                    </a:p>
                  </a:txBody>
                  <a:tcPr/>
                </a:tc>
                <a:tc>
                  <a:txBody>
                    <a:bodyPr/>
                    <a:lstStyle/>
                    <a:p>
                      <a:pPr algn="ctr"/>
                      <a:r>
                        <a:rPr lang="en-US" sz="2400" dirty="0"/>
                        <a:t>37</a:t>
                      </a:r>
                    </a:p>
                  </a:txBody>
                  <a:tcPr/>
                </a:tc>
                <a:tc>
                  <a:txBody>
                    <a:bodyPr/>
                    <a:lstStyle/>
                    <a:p>
                      <a:pPr algn="ctr" fontAlgn="b"/>
                      <a:r>
                        <a:rPr lang="en-US" sz="2400" b="0" i="0" u="none" strike="noStrike" dirty="0">
                          <a:solidFill>
                            <a:srgbClr val="000000"/>
                          </a:solidFill>
                          <a:effectLst/>
                          <a:latin typeface="Calibri" panose="020F0502020204030204" pitchFamily="34" charset="0"/>
                        </a:rPr>
                        <a:t>0</a:t>
                      </a:r>
                    </a:p>
                  </a:txBody>
                  <a:tcPr marL="9525" marR="9525" marT="9525" marB="0" anchor="ctr"/>
                </a:tc>
                <a:extLst>
                  <a:ext uri="{0D108BD9-81ED-4DB2-BD59-A6C34878D82A}">
                    <a16:rowId xmlns:a16="http://schemas.microsoft.com/office/drawing/2014/main" val="3353388032"/>
                  </a:ext>
                </a:extLst>
              </a:tr>
              <a:tr h="481249">
                <a:tc>
                  <a:txBody>
                    <a:bodyPr/>
                    <a:lstStyle/>
                    <a:p>
                      <a:r>
                        <a:rPr lang="en-US" sz="2400" dirty="0"/>
                        <a:t>3 - 5</a:t>
                      </a:r>
                    </a:p>
                  </a:txBody>
                  <a:tcPr/>
                </a:tc>
                <a:tc>
                  <a:txBody>
                    <a:bodyPr/>
                    <a:lstStyle/>
                    <a:p>
                      <a:pPr algn="ctr" fontAlgn="b"/>
                      <a:r>
                        <a:rPr lang="en-US" sz="2400" b="0" i="0" u="none" strike="noStrike" dirty="0">
                          <a:solidFill>
                            <a:srgbClr val="000000"/>
                          </a:solidFill>
                          <a:effectLst/>
                          <a:latin typeface="Calibri" panose="020F0502020204030204" pitchFamily="34" charset="0"/>
                        </a:rPr>
                        <a:t>19</a:t>
                      </a:r>
                    </a:p>
                  </a:txBody>
                  <a:tcPr marL="9525" marR="9525" marT="9525" marB="0" anchor="b"/>
                </a:tc>
                <a:tc>
                  <a:txBody>
                    <a:bodyPr/>
                    <a:lstStyle/>
                    <a:p>
                      <a:pPr algn="ctr" fontAlgn="b"/>
                      <a:r>
                        <a:rPr lang="en-US" sz="2400" b="0" i="0" u="none" strike="noStrike" dirty="0">
                          <a:solidFill>
                            <a:srgbClr val="000000"/>
                          </a:solidFill>
                          <a:effectLst/>
                          <a:latin typeface="Calibri" panose="020F0502020204030204" pitchFamily="34" charset="0"/>
                        </a:rPr>
                        <a:t>0.07</a:t>
                      </a:r>
                    </a:p>
                  </a:txBody>
                  <a:tcPr marL="9525" marR="9525" marT="9525" marB="0" anchor="ctr"/>
                </a:tc>
                <a:extLst>
                  <a:ext uri="{0D108BD9-81ED-4DB2-BD59-A6C34878D82A}">
                    <a16:rowId xmlns:a16="http://schemas.microsoft.com/office/drawing/2014/main" val="154352551"/>
                  </a:ext>
                </a:extLst>
              </a:tr>
              <a:tr h="481249">
                <a:tc>
                  <a:txBody>
                    <a:bodyPr/>
                    <a:lstStyle/>
                    <a:p>
                      <a:r>
                        <a:rPr lang="en-US" sz="2400" dirty="0"/>
                        <a:t>6 - 8</a:t>
                      </a:r>
                    </a:p>
                  </a:txBody>
                  <a:tcPr/>
                </a:tc>
                <a:tc>
                  <a:txBody>
                    <a:bodyPr/>
                    <a:lstStyle/>
                    <a:p>
                      <a:pPr algn="ctr" fontAlgn="b"/>
                      <a:r>
                        <a:rPr lang="en-US" sz="2400" b="0" i="0" u="none" strike="noStrike" dirty="0">
                          <a:solidFill>
                            <a:srgbClr val="000000"/>
                          </a:solidFill>
                          <a:effectLst/>
                          <a:latin typeface="Calibri" panose="020F0502020204030204" pitchFamily="34" charset="0"/>
                        </a:rPr>
                        <a:t>14</a:t>
                      </a:r>
                    </a:p>
                  </a:txBody>
                  <a:tcPr marL="9525" marR="9525" marT="9525" marB="0" anchor="b"/>
                </a:tc>
                <a:tc>
                  <a:txBody>
                    <a:bodyPr/>
                    <a:lstStyle/>
                    <a:p>
                      <a:pPr algn="ctr" fontAlgn="b"/>
                      <a:r>
                        <a:rPr lang="en-US" sz="2400" b="0" i="0" u="none" strike="noStrike" dirty="0">
                          <a:solidFill>
                            <a:srgbClr val="000000"/>
                          </a:solidFill>
                          <a:effectLst/>
                          <a:latin typeface="Calibri" panose="020F0502020204030204" pitchFamily="34" charset="0"/>
                        </a:rPr>
                        <a:t>0.36</a:t>
                      </a:r>
                    </a:p>
                  </a:txBody>
                  <a:tcPr marL="9525" marR="9525" marT="9525" marB="0" anchor="ctr"/>
                </a:tc>
                <a:extLst>
                  <a:ext uri="{0D108BD9-81ED-4DB2-BD59-A6C34878D82A}">
                    <a16:rowId xmlns:a16="http://schemas.microsoft.com/office/drawing/2014/main" val="3232846472"/>
                  </a:ext>
                </a:extLst>
              </a:tr>
              <a:tr h="481249">
                <a:tc>
                  <a:txBody>
                    <a:bodyPr/>
                    <a:lstStyle/>
                    <a:p>
                      <a:r>
                        <a:rPr lang="en-US" sz="2400" dirty="0"/>
                        <a:t>9 - 11</a:t>
                      </a:r>
                    </a:p>
                  </a:txBody>
                  <a:tcPr/>
                </a:tc>
                <a:tc>
                  <a:txBody>
                    <a:bodyPr/>
                    <a:lstStyle/>
                    <a:p>
                      <a:pPr algn="ctr" fontAlgn="b"/>
                      <a:r>
                        <a:rPr lang="en-US" sz="2400" b="0" i="0" u="none" strike="noStrike" dirty="0">
                          <a:solidFill>
                            <a:srgbClr val="000000"/>
                          </a:solidFill>
                          <a:effectLst/>
                          <a:latin typeface="Calibri" panose="020F0502020204030204" pitchFamily="34" charset="0"/>
                        </a:rPr>
                        <a:t>9</a:t>
                      </a:r>
                    </a:p>
                  </a:txBody>
                  <a:tcPr marL="9525" marR="9525" marT="9525" marB="0" anchor="b"/>
                </a:tc>
                <a:tc>
                  <a:txBody>
                    <a:bodyPr/>
                    <a:lstStyle/>
                    <a:p>
                      <a:pPr algn="ctr" fontAlgn="b"/>
                      <a:r>
                        <a:rPr lang="en-US" sz="2400" b="0" i="0" u="none" strike="noStrike" dirty="0">
                          <a:solidFill>
                            <a:srgbClr val="000000"/>
                          </a:solidFill>
                          <a:effectLst/>
                          <a:latin typeface="Calibri" panose="020F0502020204030204" pitchFamily="34" charset="0"/>
                        </a:rPr>
                        <a:t>0.63</a:t>
                      </a:r>
                    </a:p>
                  </a:txBody>
                  <a:tcPr marL="9525" marR="9525" marT="9525" marB="0" anchor="ctr"/>
                </a:tc>
                <a:extLst>
                  <a:ext uri="{0D108BD9-81ED-4DB2-BD59-A6C34878D82A}">
                    <a16:rowId xmlns:a16="http://schemas.microsoft.com/office/drawing/2014/main" val="4157569460"/>
                  </a:ext>
                </a:extLst>
              </a:tr>
              <a:tr h="481249">
                <a:tc>
                  <a:txBody>
                    <a:bodyPr/>
                    <a:lstStyle/>
                    <a:p>
                      <a:r>
                        <a:rPr lang="en-US" sz="2400" dirty="0"/>
                        <a:t>12 - 14</a:t>
                      </a:r>
                    </a:p>
                  </a:txBody>
                  <a:tcPr/>
                </a:tc>
                <a:tc>
                  <a:txBody>
                    <a:bodyPr/>
                    <a:lstStyle/>
                    <a:p>
                      <a:pPr algn="ctr" fontAlgn="b"/>
                      <a:r>
                        <a:rPr lang="en-US" sz="2400" b="0" i="0" u="none" strike="noStrike" dirty="0">
                          <a:solidFill>
                            <a:srgbClr val="000000"/>
                          </a:solidFill>
                          <a:effectLst/>
                          <a:latin typeface="Calibri" panose="020F0502020204030204" pitchFamily="34" charset="0"/>
                        </a:rPr>
                        <a:t>14</a:t>
                      </a:r>
                    </a:p>
                  </a:txBody>
                  <a:tcPr marL="9525" marR="9525" marT="9525" marB="0" anchor="b"/>
                </a:tc>
                <a:tc>
                  <a:txBody>
                    <a:bodyPr/>
                    <a:lstStyle/>
                    <a:p>
                      <a:pPr algn="ctr" fontAlgn="b"/>
                      <a:r>
                        <a:rPr lang="en-US" sz="2400" b="0" i="0" u="none" strike="noStrike" dirty="0">
                          <a:solidFill>
                            <a:srgbClr val="000000"/>
                          </a:solidFill>
                          <a:effectLst/>
                          <a:latin typeface="Calibri" panose="020F0502020204030204" pitchFamily="34" charset="0"/>
                        </a:rPr>
                        <a:t>0.65</a:t>
                      </a:r>
                    </a:p>
                  </a:txBody>
                  <a:tcPr marL="9525" marR="9525" marT="9525" marB="0" anchor="ctr"/>
                </a:tc>
                <a:extLst>
                  <a:ext uri="{0D108BD9-81ED-4DB2-BD59-A6C34878D82A}">
                    <a16:rowId xmlns:a16="http://schemas.microsoft.com/office/drawing/2014/main" val="715075952"/>
                  </a:ext>
                </a:extLst>
              </a:tr>
              <a:tr h="481249">
                <a:tc>
                  <a:txBody>
                    <a:bodyPr/>
                    <a:lstStyle/>
                    <a:p>
                      <a:r>
                        <a:rPr lang="en-US" sz="2400" dirty="0"/>
                        <a:t>15 - 17</a:t>
                      </a:r>
                    </a:p>
                  </a:txBody>
                  <a:tcPr/>
                </a:tc>
                <a:tc>
                  <a:txBody>
                    <a:bodyPr/>
                    <a:lstStyle/>
                    <a:p>
                      <a:pPr algn="ctr" fontAlgn="b"/>
                      <a:r>
                        <a:rPr lang="en-US" sz="2400" b="0" i="0" u="none" strike="noStrike" dirty="0">
                          <a:solidFill>
                            <a:srgbClr val="000000"/>
                          </a:solidFill>
                          <a:effectLst/>
                          <a:latin typeface="Calibri" panose="020F0502020204030204" pitchFamily="34" charset="0"/>
                        </a:rPr>
                        <a:t>4</a:t>
                      </a:r>
                    </a:p>
                  </a:txBody>
                  <a:tcPr marL="9525" marR="9525" marT="9525" marB="0" anchor="b"/>
                </a:tc>
                <a:tc>
                  <a:txBody>
                    <a:bodyPr/>
                    <a:lstStyle/>
                    <a:p>
                      <a:pPr algn="ctr" fontAlgn="b"/>
                      <a:r>
                        <a:rPr lang="en-US" sz="2400" b="0" i="0" u="none" strike="noStrike" dirty="0">
                          <a:solidFill>
                            <a:srgbClr val="000000"/>
                          </a:solidFill>
                          <a:effectLst/>
                          <a:latin typeface="Calibri" panose="020F0502020204030204" pitchFamily="34" charset="0"/>
                        </a:rPr>
                        <a:t>0.59</a:t>
                      </a:r>
                    </a:p>
                  </a:txBody>
                  <a:tcPr marL="9525" marR="9525" marT="9525" marB="0" anchor="ctr"/>
                </a:tc>
                <a:extLst>
                  <a:ext uri="{0D108BD9-81ED-4DB2-BD59-A6C34878D82A}">
                    <a16:rowId xmlns:a16="http://schemas.microsoft.com/office/drawing/2014/main" val="703332266"/>
                  </a:ext>
                </a:extLst>
              </a:tr>
              <a:tr h="481249">
                <a:tc>
                  <a:txBody>
                    <a:bodyPr/>
                    <a:lstStyle/>
                    <a:p>
                      <a:r>
                        <a:rPr lang="en-US" sz="2400" dirty="0"/>
                        <a:t>18 - 20</a:t>
                      </a:r>
                    </a:p>
                  </a:txBody>
                  <a:tcPr/>
                </a:tc>
                <a:tc>
                  <a:txBody>
                    <a:bodyPr/>
                    <a:lstStyle/>
                    <a:p>
                      <a:pPr algn="ctr" fontAlgn="b"/>
                      <a:r>
                        <a:rPr lang="en-US" sz="2400" b="0" i="0" u="none" strike="noStrike" dirty="0">
                          <a:solidFill>
                            <a:srgbClr val="000000"/>
                          </a:solidFill>
                          <a:effectLst/>
                          <a:latin typeface="Calibri" panose="020F0502020204030204" pitchFamily="34" charset="0"/>
                        </a:rPr>
                        <a:t>6</a:t>
                      </a:r>
                    </a:p>
                  </a:txBody>
                  <a:tcPr marL="9525" marR="9525" marT="9525" marB="0" anchor="b"/>
                </a:tc>
                <a:tc>
                  <a:txBody>
                    <a:bodyPr/>
                    <a:lstStyle/>
                    <a:p>
                      <a:pPr algn="ctr" fontAlgn="b"/>
                      <a:r>
                        <a:rPr lang="en-US" sz="2400" b="0" i="0" u="none" strike="noStrike" dirty="0">
                          <a:solidFill>
                            <a:srgbClr val="000000"/>
                          </a:solidFill>
                          <a:effectLst/>
                          <a:latin typeface="Calibri" panose="020F0502020204030204" pitchFamily="34" charset="0"/>
                        </a:rPr>
                        <a:t>0.5</a:t>
                      </a:r>
                    </a:p>
                  </a:txBody>
                  <a:tcPr marL="9525" marR="9525" marT="9525" marB="0" anchor="ctr"/>
                </a:tc>
                <a:extLst>
                  <a:ext uri="{0D108BD9-81ED-4DB2-BD59-A6C34878D82A}">
                    <a16:rowId xmlns:a16="http://schemas.microsoft.com/office/drawing/2014/main" val="2186576145"/>
                  </a:ext>
                </a:extLst>
              </a:tr>
              <a:tr h="481249">
                <a:tc>
                  <a:txBody>
                    <a:bodyPr/>
                    <a:lstStyle/>
                    <a:p>
                      <a:r>
                        <a:rPr lang="en-US" sz="2400" dirty="0"/>
                        <a:t>21 - 23</a:t>
                      </a:r>
                    </a:p>
                  </a:txBody>
                  <a:tcPr/>
                </a:tc>
                <a:tc>
                  <a:txBody>
                    <a:bodyPr/>
                    <a:lstStyle/>
                    <a:p>
                      <a:pPr algn="ctr" fontAlgn="b"/>
                      <a:r>
                        <a:rPr lang="en-US" sz="2400" b="0" i="0" u="none" strike="noStrike" dirty="0">
                          <a:solidFill>
                            <a:srgbClr val="000000"/>
                          </a:solidFill>
                          <a:effectLst/>
                          <a:latin typeface="Calibri" panose="020F0502020204030204" pitchFamily="34" charset="0"/>
                        </a:rPr>
                        <a:t>6</a:t>
                      </a:r>
                    </a:p>
                  </a:txBody>
                  <a:tcPr marL="9525" marR="9525" marT="9525" marB="0" anchor="b"/>
                </a:tc>
                <a:tc>
                  <a:txBody>
                    <a:bodyPr/>
                    <a:lstStyle/>
                    <a:p>
                      <a:pPr algn="ctr" fontAlgn="b"/>
                      <a:r>
                        <a:rPr lang="en-US" sz="2400" b="0" i="0" u="none" strike="noStrike" dirty="0">
                          <a:solidFill>
                            <a:srgbClr val="000000"/>
                          </a:solidFill>
                          <a:effectLst/>
                          <a:latin typeface="Calibri" panose="020F0502020204030204" pitchFamily="34" charset="0"/>
                        </a:rPr>
                        <a:t>0.67</a:t>
                      </a:r>
                    </a:p>
                  </a:txBody>
                  <a:tcPr marL="9525" marR="9525" marT="9525" marB="0" anchor="ctr"/>
                </a:tc>
                <a:extLst>
                  <a:ext uri="{0D108BD9-81ED-4DB2-BD59-A6C34878D82A}">
                    <a16:rowId xmlns:a16="http://schemas.microsoft.com/office/drawing/2014/main" val="1099122523"/>
                  </a:ext>
                </a:extLst>
              </a:tr>
              <a:tr h="481249">
                <a:tc>
                  <a:txBody>
                    <a:bodyPr/>
                    <a:lstStyle/>
                    <a:p>
                      <a:r>
                        <a:rPr lang="en-US" sz="2400" dirty="0"/>
                        <a:t>24 - 26</a:t>
                      </a:r>
                    </a:p>
                  </a:txBody>
                  <a:tcPr/>
                </a:tc>
                <a:tc>
                  <a:txBody>
                    <a:bodyPr/>
                    <a:lstStyle/>
                    <a:p>
                      <a:pPr algn="ctr" fontAlgn="b"/>
                      <a:r>
                        <a:rPr lang="en-US" sz="2400" b="0" i="0" u="none" strike="noStrike" dirty="0">
                          <a:solidFill>
                            <a:srgbClr val="000000"/>
                          </a:solidFill>
                          <a:effectLst/>
                          <a:latin typeface="Calibri" panose="020F0502020204030204" pitchFamily="34" charset="0"/>
                        </a:rPr>
                        <a:t>1</a:t>
                      </a:r>
                    </a:p>
                  </a:txBody>
                  <a:tcPr marL="9525" marR="9525" marT="9525" marB="0" anchor="ctr"/>
                </a:tc>
                <a:tc>
                  <a:txBody>
                    <a:bodyPr/>
                    <a:lstStyle/>
                    <a:p>
                      <a:pPr algn="ctr"/>
                      <a:r>
                        <a:rPr lang="en-US" sz="2400" dirty="0"/>
                        <a:t>0.33</a:t>
                      </a:r>
                    </a:p>
                  </a:txBody>
                  <a:tcPr anchor="ctr"/>
                </a:tc>
                <a:extLst>
                  <a:ext uri="{0D108BD9-81ED-4DB2-BD59-A6C34878D82A}">
                    <a16:rowId xmlns:a16="http://schemas.microsoft.com/office/drawing/2014/main" val="820644489"/>
                  </a:ext>
                </a:extLst>
              </a:tr>
            </a:tbl>
          </a:graphicData>
        </a:graphic>
      </p:graphicFrame>
      <p:sp>
        <p:nvSpPr>
          <p:cNvPr id="15" name="Rectangle 14">
            <a:extLst>
              <a:ext uri="{FF2B5EF4-FFF2-40B4-BE49-F238E27FC236}">
                <a16:creationId xmlns:a16="http://schemas.microsoft.com/office/drawing/2014/main" id="{C071C599-7191-894B-89C4-FAF0B9A9458C}"/>
              </a:ext>
            </a:extLst>
          </p:cNvPr>
          <p:cNvSpPr/>
          <p:nvPr/>
        </p:nvSpPr>
        <p:spPr>
          <a:xfrm>
            <a:off x="3956781" y="5790153"/>
            <a:ext cx="4771326" cy="923330"/>
          </a:xfrm>
          <a:prstGeom prst="rect">
            <a:avLst/>
          </a:prstGeom>
        </p:spPr>
        <p:txBody>
          <a:bodyPr wrap="square">
            <a:spAutoFit/>
          </a:bodyPr>
          <a:lstStyle/>
          <a:p>
            <a:r>
              <a:rPr lang="en-US" dirty="0"/>
              <a:t>*Data represent median values from birthrates presented in Column B, Table 1 in Richard et al. (2002).</a:t>
            </a:r>
            <a:endParaRPr lang="en-US" sz="2000" dirty="0"/>
          </a:p>
        </p:txBody>
      </p:sp>
      <p:sp>
        <p:nvSpPr>
          <p:cNvPr id="8" name="TextBox 7">
            <a:extLst>
              <a:ext uri="{FF2B5EF4-FFF2-40B4-BE49-F238E27FC236}">
                <a16:creationId xmlns:a16="http://schemas.microsoft.com/office/drawing/2014/main" id="{99D62142-0934-2449-AACC-FF31F6FCD46A}"/>
              </a:ext>
            </a:extLst>
          </p:cNvPr>
          <p:cNvSpPr txBox="1"/>
          <p:nvPr/>
        </p:nvSpPr>
        <p:spPr>
          <a:xfrm>
            <a:off x="4718985" y="2624471"/>
            <a:ext cx="3886200" cy="954107"/>
          </a:xfrm>
          <a:prstGeom prst="rect">
            <a:avLst/>
          </a:prstGeom>
          <a:noFill/>
        </p:spPr>
        <p:txBody>
          <a:bodyPr wrap="square" rtlCol="0">
            <a:spAutoFit/>
          </a:bodyPr>
          <a:lstStyle/>
          <a:p>
            <a:r>
              <a:rPr lang="en-US" sz="2800" dirty="0"/>
              <a:t>We will use these data to estimate m</a:t>
            </a:r>
            <a:r>
              <a:rPr lang="en-US" sz="2800" baseline="-25000" dirty="0"/>
              <a:t>x</a:t>
            </a:r>
            <a:r>
              <a:rPr lang="en-US" sz="2800" dirty="0"/>
              <a:t>.</a:t>
            </a:r>
          </a:p>
        </p:txBody>
      </p:sp>
    </p:spTree>
    <p:extLst>
      <p:ext uri="{BB962C8B-B14F-4D97-AF65-F5344CB8AC3E}">
        <p14:creationId xmlns:p14="http://schemas.microsoft.com/office/powerpoint/2010/main" val="3120136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E032E5-5933-BD4D-A47E-7BDA72AD7131}"/>
              </a:ext>
            </a:extLst>
          </p:cNvPr>
          <p:cNvSpPr>
            <a:spLocks noGrp="1"/>
          </p:cNvSpPr>
          <p:nvPr>
            <p:ph type="title"/>
          </p:nvPr>
        </p:nvSpPr>
        <p:spPr/>
        <p:txBody>
          <a:bodyPr>
            <a:normAutofit fontScale="90000"/>
          </a:bodyPr>
          <a:lstStyle/>
          <a:p>
            <a:r>
              <a:rPr lang="en-US" dirty="0"/>
              <a:t>Converting published birthrates to m</a:t>
            </a:r>
            <a:r>
              <a:rPr lang="en-US" baseline="-25000" dirty="0"/>
              <a:t>x</a:t>
            </a:r>
          </a:p>
        </p:txBody>
      </p:sp>
      <p:sp>
        <p:nvSpPr>
          <p:cNvPr id="3" name="Content Placeholder 2">
            <a:extLst>
              <a:ext uri="{FF2B5EF4-FFF2-40B4-BE49-F238E27FC236}">
                <a16:creationId xmlns:a16="http://schemas.microsoft.com/office/drawing/2014/main" id="{1D90E024-C973-6E49-B455-9756CD4C9D30}"/>
              </a:ext>
            </a:extLst>
          </p:cNvPr>
          <p:cNvSpPr>
            <a:spLocks noGrp="1"/>
          </p:cNvSpPr>
          <p:nvPr>
            <p:ph idx="1"/>
          </p:nvPr>
        </p:nvSpPr>
        <p:spPr>
          <a:xfrm>
            <a:off x="457199" y="1417638"/>
            <a:ext cx="8416089" cy="5079415"/>
          </a:xfrm>
        </p:spPr>
        <p:txBody>
          <a:bodyPr>
            <a:noAutofit/>
          </a:bodyPr>
          <a:lstStyle/>
          <a:p>
            <a:r>
              <a:rPr lang="en-US" sz="2800" dirty="0"/>
              <a:t>Females give birth to a single infant each time. Thus, the proportion of females giving birth is equal to the number of infants born per female.</a:t>
            </a:r>
          </a:p>
          <a:p>
            <a:pPr lvl="1"/>
            <a:r>
              <a:rPr lang="en-US" sz="2400" dirty="0"/>
              <a:t>Example: Across the census period of 1984-1999, 7% of 3-5 year-old females had one baby, so 0.07 = number of babies born/female</a:t>
            </a:r>
          </a:p>
          <a:p>
            <a:pPr marL="342900" lvl="1" indent="-284163">
              <a:buFont typeface="Arial" panose="020B0604020202020204" pitchFamily="34" charset="0"/>
              <a:buChar char="•"/>
            </a:pPr>
            <a:r>
              <a:rPr lang="en-US" dirty="0"/>
              <a:t>Does m</a:t>
            </a:r>
            <a:r>
              <a:rPr lang="en-US" baseline="-25000" dirty="0"/>
              <a:t>3-5</a:t>
            </a:r>
            <a:r>
              <a:rPr lang="en-US" dirty="0"/>
              <a:t> = 0.07?</a:t>
            </a:r>
          </a:p>
          <a:p>
            <a:pPr lvl="1"/>
            <a:r>
              <a:rPr lang="en-US" sz="2400" dirty="0"/>
              <a:t>No, because every female sifaka mated with a male to produce a baby and female sifakas produced both male and female babies.</a:t>
            </a:r>
          </a:p>
          <a:p>
            <a:pPr lvl="1"/>
            <a:endParaRPr lang="en-US" dirty="0"/>
          </a:p>
        </p:txBody>
      </p:sp>
      <p:sp>
        <p:nvSpPr>
          <p:cNvPr id="4" name="Rectangle 3">
            <a:extLst>
              <a:ext uri="{FF2B5EF4-FFF2-40B4-BE49-F238E27FC236}">
                <a16:creationId xmlns:a16="http://schemas.microsoft.com/office/drawing/2014/main" id="{6EA0457C-38EB-D14B-9FFC-6037D015DA19}"/>
              </a:ext>
            </a:extLst>
          </p:cNvPr>
          <p:cNvSpPr/>
          <p:nvPr/>
        </p:nvSpPr>
        <p:spPr>
          <a:xfrm>
            <a:off x="5035218" y="5444750"/>
            <a:ext cx="3651582" cy="1200329"/>
          </a:xfrm>
          <a:prstGeom prst="rect">
            <a:avLst/>
          </a:prstGeom>
          <a:ln>
            <a:solidFill>
              <a:schemeClr val="tx1"/>
            </a:solidFill>
          </a:ln>
        </p:spPr>
        <p:txBody>
          <a:bodyPr wrap="square">
            <a:spAutoFit/>
          </a:bodyPr>
          <a:lstStyle/>
          <a:p>
            <a:r>
              <a:rPr lang="en-US" sz="2400" dirty="0"/>
              <a:t>m</a:t>
            </a:r>
            <a:r>
              <a:rPr lang="en-US" sz="2400" baseline="-25000" dirty="0"/>
              <a:t>x</a:t>
            </a:r>
            <a:r>
              <a:rPr lang="en-US" sz="2400" dirty="0"/>
              <a:t> = per capita birth rate (number of babies born per individual in age class x)</a:t>
            </a:r>
          </a:p>
        </p:txBody>
      </p:sp>
    </p:spTree>
    <p:extLst>
      <p:ext uri="{BB962C8B-B14F-4D97-AF65-F5344CB8AC3E}">
        <p14:creationId xmlns:p14="http://schemas.microsoft.com/office/powerpoint/2010/main" val="860914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47C3040-DC52-914C-9964-A8E1486F649D}"/>
              </a:ext>
            </a:extLst>
          </p:cNvPr>
          <p:cNvSpPr txBox="1"/>
          <p:nvPr/>
        </p:nvSpPr>
        <p:spPr>
          <a:xfrm>
            <a:off x="181983" y="223873"/>
            <a:ext cx="4835185" cy="1015663"/>
          </a:xfrm>
          <a:prstGeom prst="rect">
            <a:avLst/>
          </a:prstGeom>
          <a:noFill/>
        </p:spPr>
        <p:txBody>
          <a:bodyPr wrap="square" rtlCol="0">
            <a:spAutoFit/>
          </a:bodyPr>
          <a:lstStyle/>
          <a:p>
            <a:r>
              <a:rPr lang="en-US" sz="2000" dirty="0"/>
              <a:t>Table 1. Proportions of female sifakas (</a:t>
            </a:r>
            <a:r>
              <a:rPr lang="en-US" sz="2000" i="1" dirty="0" err="1"/>
              <a:t>Propithecus</a:t>
            </a:r>
            <a:r>
              <a:rPr lang="en-US" sz="2000" i="1" dirty="0"/>
              <a:t> </a:t>
            </a:r>
            <a:r>
              <a:rPr lang="en-US" sz="2000" i="1" dirty="0" err="1"/>
              <a:t>verreauxi</a:t>
            </a:r>
            <a:r>
              <a:rPr lang="en-US" sz="2000" i="1" dirty="0"/>
              <a:t> </a:t>
            </a:r>
            <a:r>
              <a:rPr lang="en-US" sz="2000" i="1" dirty="0" err="1"/>
              <a:t>verreauxi</a:t>
            </a:r>
            <a:r>
              <a:rPr lang="en-US" sz="2000" dirty="0"/>
              <a:t>) in each of nine age classes that gave birth*. </a:t>
            </a:r>
          </a:p>
        </p:txBody>
      </p:sp>
      <p:graphicFrame>
        <p:nvGraphicFramePr>
          <p:cNvPr id="3" name="Table 2">
            <a:extLst>
              <a:ext uri="{FF2B5EF4-FFF2-40B4-BE49-F238E27FC236}">
                <a16:creationId xmlns:a16="http://schemas.microsoft.com/office/drawing/2014/main" id="{50DF7ABD-E2E7-234B-AE7B-977BF300CDE3}"/>
              </a:ext>
            </a:extLst>
          </p:cNvPr>
          <p:cNvGraphicFramePr>
            <a:graphicFrameLocks noGrp="1"/>
          </p:cNvGraphicFramePr>
          <p:nvPr>
            <p:extLst>
              <p:ext uri="{D42A27DB-BD31-4B8C-83A1-F6EECF244321}">
                <p14:modId xmlns:p14="http://schemas.microsoft.com/office/powerpoint/2010/main" val="505808620"/>
              </p:ext>
            </p:extLst>
          </p:nvPr>
        </p:nvGraphicFramePr>
        <p:xfrm>
          <a:off x="287148" y="1239536"/>
          <a:ext cx="3984061" cy="5173427"/>
        </p:xfrm>
        <a:graphic>
          <a:graphicData uri="http://schemas.openxmlformats.org/drawingml/2006/table">
            <a:tbl>
              <a:tblPr firstRow="1" bandRow="1">
                <a:tableStyleId>{5C22544A-7EE6-4342-B048-85BDC9FD1C3A}</a:tableStyleId>
              </a:tblPr>
              <a:tblGrid>
                <a:gridCol w="1228831">
                  <a:extLst>
                    <a:ext uri="{9D8B030D-6E8A-4147-A177-3AD203B41FA5}">
                      <a16:colId xmlns:a16="http://schemas.microsoft.com/office/drawing/2014/main" val="1286621424"/>
                    </a:ext>
                  </a:extLst>
                </a:gridCol>
                <a:gridCol w="613610">
                  <a:extLst>
                    <a:ext uri="{9D8B030D-6E8A-4147-A177-3AD203B41FA5}">
                      <a16:colId xmlns:a16="http://schemas.microsoft.com/office/drawing/2014/main" val="571806500"/>
                    </a:ext>
                  </a:extLst>
                </a:gridCol>
                <a:gridCol w="1359569">
                  <a:extLst>
                    <a:ext uri="{9D8B030D-6E8A-4147-A177-3AD203B41FA5}">
                      <a16:colId xmlns:a16="http://schemas.microsoft.com/office/drawing/2014/main" val="2643009868"/>
                    </a:ext>
                  </a:extLst>
                </a:gridCol>
                <a:gridCol w="782051">
                  <a:extLst>
                    <a:ext uri="{9D8B030D-6E8A-4147-A177-3AD203B41FA5}">
                      <a16:colId xmlns:a16="http://schemas.microsoft.com/office/drawing/2014/main" val="1241416633"/>
                    </a:ext>
                  </a:extLst>
                </a:gridCol>
              </a:tblGrid>
              <a:tr h="842186">
                <a:tc>
                  <a:txBody>
                    <a:bodyPr/>
                    <a:lstStyle/>
                    <a:p>
                      <a:r>
                        <a:rPr lang="en-US" sz="2400" dirty="0"/>
                        <a:t>Age class</a:t>
                      </a:r>
                    </a:p>
                  </a:txBody>
                  <a:tcPr anchor="ctr"/>
                </a:tc>
                <a:tc>
                  <a:txBody>
                    <a:bodyPr/>
                    <a:lstStyle/>
                    <a:p>
                      <a:pPr algn="ctr"/>
                      <a:r>
                        <a:rPr lang="en-US" sz="2400" dirty="0" err="1"/>
                        <a:t>N</a:t>
                      </a:r>
                      <a:r>
                        <a:rPr lang="en-US" sz="2400" baseline="-25000" dirty="0" err="1"/>
                        <a:t>x</a:t>
                      </a:r>
                      <a:endParaRPr lang="en-US" sz="2400" baseline="-25000" dirty="0"/>
                    </a:p>
                  </a:txBody>
                  <a:tcPr anchor="ctr"/>
                </a:tc>
                <a:tc>
                  <a:txBody>
                    <a:bodyPr/>
                    <a:lstStyle/>
                    <a:p>
                      <a:pPr algn="ctr"/>
                      <a:r>
                        <a:rPr lang="en-US" sz="2400" dirty="0"/>
                        <a:t>Birthrate</a:t>
                      </a:r>
                    </a:p>
                  </a:txBody>
                  <a:tcPr anchor="ctr"/>
                </a:tc>
                <a:tc>
                  <a:txBody>
                    <a:bodyPr/>
                    <a:lstStyle/>
                    <a:p>
                      <a:pPr algn="ctr"/>
                      <a:r>
                        <a:rPr lang="en-US" sz="2400" dirty="0"/>
                        <a:t>m</a:t>
                      </a:r>
                      <a:r>
                        <a:rPr lang="en-US" sz="2400" baseline="-25000" dirty="0"/>
                        <a:t>x</a:t>
                      </a:r>
                    </a:p>
                  </a:txBody>
                  <a:tcPr anchor="ctr"/>
                </a:tc>
                <a:extLst>
                  <a:ext uri="{0D108BD9-81ED-4DB2-BD59-A6C34878D82A}">
                    <a16:rowId xmlns:a16="http://schemas.microsoft.com/office/drawing/2014/main" val="3133270531"/>
                  </a:ext>
                </a:extLst>
              </a:tr>
              <a:tr h="481249">
                <a:tc>
                  <a:txBody>
                    <a:bodyPr/>
                    <a:lstStyle/>
                    <a:p>
                      <a:r>
                        <a:rPr lang="en-US" sz="2400" dirty="0"/>
                        <a:t>0 - 2</a:t>
                      </a:r>
                    </a:p>
                  </a:txBody>
                  <a:tcPr/>
                </a:tc>
                <a:tc>
                  <a:txBody>
                    <a:bodyPr/>
                    <a:lstStyle/>
                    <a:p>
                      <a:pPr algn="ctr"/>
                      <a:r>
                        <a:rPr lang="en-US" sz="2400" dirty="0"/>
                        <a:t>37</a:t>
                      </a:r>
                    </a:p>
                  </a:txBody>
                  <a:tcPr/>
                </a:tc>
                <a:tc>
                  <a:txBody>
                    <a:bodyPr/>
                    <a:lstStyle/>
                    <a:p>
                      <a:pPr algn="ctr" fontAlgn="b"/>
                      <a:r>
                        <a:rPr lang="en-US" sz="2400" b="0" i="0" u="none" strike="noStrike" dirty="0">
                          <a:solidFill>
                            <a:srgbClr val="000000"/>
                          </a:solidFill>
                          <a:effectLst/>
                          <a:latin typeface="Calibri" panose="020F0502020204030204" pitchFamily="34" charset="0"/>
                        </a:rPr>
                        <a:t>0</a:t>
                      </a:r>
                    </a:p>
                  </a:txBody>
                  <a:tcPr marL="9525" marR="9525" marT="9525" marB="0" anchor="ctr"/>
                </a:tc>
                <a:tc>
                  <a:txBody>
                    <a:bodyPr/>
                    <a:lstStyle/>
                    <a:p>
                      <a:pPr algn="ctr" fontAlgn="b"/>
                      <a:endParaRPr lang="en-US" sz="24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353388032"/>
                  </a:ext>
                </a:extLst>
              </a:tr>
              <a:tr h="481249">
                <a:tc>
                  <a:txBody>
                    <a:bodyPr/>
                    <a:lstStyle/>
                    <a:p>
                      <a:r>
                        <a:rPr lang="en-US" sz="2400" dirty="0"/>
                        <a:t>3 - 5</a:t>
                      </a:r>
                    </a:p>
                  </a:txBody>
                  <a:tcPr/>
                </a:tc>
                <a:tc>
                  <a:txBody>
                    <a:bodyPr/>
                    <a:lstStyle/>
                    <a:p>
                      <a:pPr algn="ctr" fontAlgn="b"/>
                      <a:r>
                        <a:rPr lang="en-US" sz="2400" b="0" i="0" u="none" strike="noStrike" dirty="0">
                          <a:solidFill>
                            <a:srgbClr val="000000"/>
                          </a:solidFill>
                          <a:effectLst/>
                          <a:latin typeface="Calibri" panose="020F0502020204030204" pitchFamily="34" charset="0"/>
                        </a:rPr>
                        <a:t>19</a:t>
                      </a:r>
                    </a:p>
                  </a:txBody>
                  <a:tcPr marL="9525" marR="9525" marT="9525" marB="0" anchor="b"/>
                </a:tc>
                <a:tc>
                  <a:txBody>
                    <a:bodyPr/>
                    <a:lstStyle/>
                    <a:p>
                      <a:pPr algn="ctr" fontAlgn="b"/>
                      <a:r>
                        <a:rPr lang="en-US" sz="2400" b="0" i="0" u="none" strike="noStrike" dirty="0">
                          <a:solidFill>
                            <a:srgbClr val="000000"/>
                          </a:solidFill>
                          <a:effectLst/>
                          <a:latin typeface="Calibri" panose="020F0502020204030204" pitchFamily="34" charset="0"/>
                        </a:rPr>
                        <a:t>0.07</a:t>
                      </a:r>
                    </a:p>
                  </a:txBody>
                  <a:tcPr marL="9525" marR="9525" marT="9525" marB="0" anchor="ctr"/>
                </a:tc>
                <a:tc>
                  <a:txBody>
                    <a:bodyPr/>
                    <a:lstStyle/>
                    <a:p>
                      <a:pPr algn="ctr" fontAlgn="b"/>
                      <a:endParaRPr lang="en-US" sz="24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54352551"/>
                  </a:ext>
                </a:extLst>
              </a:tr>
              <a:tr h="481249">
                <a:tc>
                  <a:txBody>
                    <a:bodyPr/>
                    <a:lstStyle/>
                    <a:p>
                      <a:r>
                        <a:rPr lang="en-US" sz="2400" dirty="0"/>
                        <a:t>6 - 8</a:t>
                      </a:r>
                    </a:p>
                  </a:txBody>
                  <a:tcPr/>
                </a:tc>
                <a:tc>
                  <a:txBody>
                    <a:bodyPr/>
                    <a:lstStyle/>
                    <a:p>
                      <a:pPr algn="ctr" fontAlgn="b"/>
                      <a:r>
                        <a:rPr lang="en-US" sz="2400" b="0" i="0" u="none" strike="noStrike" dirty="0">
                          <a:solidFill>
                            <a:srgbClr val="000000"/>
                          </a:solidFill>
                          <a:effectLst/>
                          <a:latin typeface="Calibri" panose="020F0502020204030204" pitchFamily="34" charset="0"/>
                        </a:rPr>
                        <a:t>14</a:t>
                      </a:r>
                    </a:p>
                  </a:txBody>
                  <a:tcPr marL="9525" marR="9525" marT="9525" marB="0" anchor="b"/>
                </a:tc>
                <a:tc>
                  <a:txBody>
                    <a:bodyPr/>
                    <a:lstStyle/>
                    <a:p>
                      <a:pPr algn="ctr" fontAlgn="b"/>
                      <a:r>
                        <a:rPr lang="en-US" sz="2400" b="0" i="0" u="none" strike="noStrike" dirty="0">
                          <a:solidFill>
                            <a:srgbClr val="000000"/>
                          </a:solidFill>
                          <a:effectLst/>
                          <a:latin typeface="Calibri" panose="020F0502020204030204" pitchFamily="34" charset="0"/>
                        </a:rPr>
                        <a:t>0.36</a:t>
                      </a:r>
                    </a:p>
                  </a:txBody>
                  <a:tcPr marL="9525" marR="9525" marT="9525" marB="0" anchor="ctr"/>
                </a:tc>
                <a:tc>
                  <a:txBody>
                    <a:bodyPr/>
                    <a:lstStyle/>
                    <a:p>
                      <a:pPr algn="ctr" fontAlgn="b"/>
                      <a:endParaRPr lang="en-US" sz="24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232846472"/>
                  </a:ext>
                </a:extLst>
              </a:tr>
              <a:tr h="481249">
                <a:tc>
                  <a:txBody>
                    <a:bodyPr/>
                    <a:lstStyle/>
                    <a:p>
                      <a:r>
                        <a:rPr lang="en-US" sz="2400" dirty="0"/>
                        <a:t>9 - 11</a:t>
                      </a:r>
                    </a:p>
                  </a:txBody>
                  <a:tcPr/>
                </a:tc>
                <a:tc>
                  <a:txBody>
                    <a:bodyPr/>
                    <a:lstStyle/>
                    <a:p>
                      <a:pPr algn="ctr" fontAlgn="b"/>
                      <a:r>
                        <a:rPr lang="en-US" sz="2400" b="0" i="0" u="none" strike="noStrike" dirty="0">
                          <a:solidFill>
                            <a:srgbClr val="000000"/>
                          </a:solidFill>
                          <a:effectLst/>
                          <a:latin typeface="Calibri" panose="020F0502020204030204" pitchFamily="34" charset="0"/>
                        </a:rPr>
                        <a:t>9</a:t>
                      </a:r>
                    </a:p>
                  </a:txBody>
                  <a:tcPr marL="9525" marR="9525" marT="9525" marB="0" anchor="b"/>
                </a:tc>
                <a:tc>
                  <a:txBody>
                    <a:bodyPr/>
                    <a:lstStyle/>
                    <a:p>
                      <a:pPr algn="ctr" fontAlgn="b"/>
                      <a:r>
                        <a:rPr lang="en-US" sz="2400" b="0" i="0" u="none" strike="noStrike" dirty="0">
                          <a:solidFill>
                            <a:srgbClr val="000000"/>
                          </a:solidFill>
                          <a:effectLst/>
                          <a:latin typeface="Calibri" panose="020F0502020204030204" pitchFamily="34" charset="0"/>
                        </a:rPr>
                        <a:t>0.63</a:t>
                      </a:r>
                    </a:p>
                  </a:txBody>
                  <a:tcPr marL="9525" marR="9525" marT="9525" marB="0" anchor="ctr"/>
                </a:tc>
                <a:tc>
                  <a:txBody>
                    <a:bodyPr/>
                    <a:lstStyle/>
                    <a:p>
                      <a:pPr algn="ctr" fontAlgn="b"/>
                      <a:endParaRPr lang="en-US" sz="24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4157569460"/>
                  </a:ext>
                </a:extLst>
              </a:tr>
              <a:tr h="481249">
                <a:tc>
                  <a:txBody>
                    <a:bodyPr/>
                    <a:lstStyle/>
                    <a:p>
                      <a:r>
                        <a:rPr lang="en-US" sz="2400" dirty="0"/>
                        <a:t>12 - 14</a:t>
                      </a:r>
                    </a:p>
                  </a:txBody>
                  <a:tcPr/>
                </a:tc>
                <a:tc>
                  <a:txBody>
                    <a:bodyPr/>
                    <a:lstStyle/>
                    <a:p>
                      <a:pPr algn="ctr" fontAlgn="b"/>
                      <a:r>
                        <a:rPr lang="en-US" sz="2400" b="0" i="0" u="none" strike="noStrike" dirty="0">
                          <a:solidFill>
                            <a:srgbClr val="000000"/>
                          </a:solidFill>
                          <a:effectLst/>
                          <a:latin typeface="Calibri" panose="020F0502020204030204" pitchFamily="34" charset="0"/>
                        </a:rPr>
                        <a:t>14</a:t>
                      </a:r>
                    </a:p>
                  </a:txBody>
                  <a:tcPr marL="9525" marR="9525" marT="9525" marB="0" anchor="b"/>
                </a:tc>
                <a:tc>
                  <a:txBody>
                    <a:bodyPr/>
                    <a:lstStyle/>
                    <a:p>
                      <a:pPr algn="ctr" fontAlgn="b"/>
                      <a:r>
                        <a:rPr lang="en-US" sz="2400" b="0" i="0" u="none" strike="noStrike" dirty="0">
                          <a:solidFill>
                            <a:srgbClr val="000000"/>
                          </a:solidFill>
                          <a:effectLst/>
                          <a:latin typeface="Calibri" panose="020F0502020204030204" pitchFamily="34" charset="0"/>
                        </a:rPr>
                        <a:t>0.65</a:t>
                      </a:r>
                    </a:p>
                  </a:txBody>
                  <a:tcPr marL="9525" marR="9525" marT="9525" marB="0" anchor="ctr"/>
                </a:tc>
                <a:tc>
                  <a:txBody>
                    <a:bodyPr/>
                    <a:lstStyle/>
                    <a:p>
                      <a:pPr algn="ctr" fontAlgn="b"/>
                      <a:endParaRPr lang="en-US" sz="24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715075952"/>
                  </a:ext>
                </a:extLst>
              </a:tr>
              <a:tr h="481249">
                <a:tc>
                  <a:txBody>
                    <a:bodyPr/>
                    <a:lstStyle/>
                    <a:p>
                      <a:r>
                        <a:rPr lang="en-US" sz="2400" dirty="0"/>
                        <a:t>15 - 17</a:t>
                      </a:r>
                    </a:p>
                  </a:txBody>
                  <a:tcPr/>
                </a:tc>
                <a:tc>
                  <a:txBody>
                    <a:bodyPr/>
                    <a:lstStyle/>
                    <a:p>
                      <a:pPr algn="ctr" fontAlgn="b"/>
                      <a:r>
                        <a:rPr lang="en-US" sz="2400" b="0" i="0" u="none" strike="noStrike" dirty="0">
                          <a:solidFill>
                            <a:srgbClr val="000000"/>
                          </a:solidFill>
                          <a:effectLst/>
                          <a:latin typeface="Calibri" panose="020F0502020204030204" pitchFamily="34" charset="0"/>
                        </a:rPr>
                        <a:t>4</a:t>
                      </a:r>
                    </a:p>
                  </a:txBody>
                  <a:tcPr marL="9525" marR="9525" marT="9525" marB="0" anchor="b"/>
                </a:tc>
                <a:tc>
                  <a:txBody>
                    <a:bodyPr/>
                    <a:lstStyle/>
                    <a:p>
                      <a:pPr algn="ctr" fontAlgn="b"/>
                      <a:r>
                        <a:rPr lang="en-US" sz="2400" b="0" i="0" u="none" strike="noStrike" dirty="0">
                          <a:solidFill>
                            <a:srgbClr val="000000"/>
                          </a:solidFill>
                          <a:effectLst/>
                          <a:latin typeface="Calibri" panose="020F0502020204030204" pitchFamily="34" charset="0"/>
                        </a:rPr>
                        <a:t>0.59</a:t>
                      </a:r>
                    </a:p>
                  </a:txBody>
                  <a:tcPr marL="9525" marR="9525" marT="9525" marB="0" anchor="ctr"/>
                </a:tc>
                <a:tc>
                  <a:txBody>
                    <a:bodyPr/>
                    <a:lstStyle/>
                    <a:p>
                      <a:pPr algn="ctr" fontAlgn="b"/>
                      <a:endParaRPr lang="en-US" sz="24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703332266"/>
                  </a:ext>
                </a:extLst>
              </a:tr>
              <a:tr h="481249">
                <a:tc>
                  <a:txBody>
                    <a:bodyPr/>
                    <a:lstStyle/>
                    <a:p>
                      <a:r>
                        <a:rPr lang="en-US" sz="2400" dirty="0"/>
                        <a:t>18 - 20</a:t>
                      </a:r>
                    </a:p>
                  </a:txBody>
                  <a:tcPr/>
                </a:tc>
                <a:tc>
                  <a:txBody>
                    <a:bodyPr/>
                    <a:lstStyle/>
                    <a:p>
                      <a:pPr algn="ctr" fontAlgn="b"/>
                      <a:r>
                        <a:rPr lang="en-US" sz="2400" b="0" i="0" u="none" strike="noStrike" dirty="0">
                          <a:solidFill>
                            <a:srgbClr val="000000"/>
                          </a:solidFill>
                          <a:effectLst/>
                          <a:latin typeface="Calibri" panose="020F0502020204030204" pitchFamily="34" charset="0"/>
                        </a:rPr>
                        <a:t>6</a:t>
                      </a:r>
                    </a:p>
                  </a:txBody>
                  <a:tcPr marL="9525" marR="9525" marT="9525" marB="0" anchor="b"/>
                </a:tc>
                <a:tc>
                  <a:txBody>
                    <a:bodyPr/>
                    <a:lstStyle/>
                    <a:p>
                      <a:pPr algn="ctr" fontAlgn="b"/>
                      <a:r>
                        <a:rPr lang="en-US" sz="2400" b="0" i="0" u="none" strike="noStrike" dirty="0">
                          <a:solidFill>
                            <a:srgbClr val="000000"/>
                          </a:solidFill>
                          <a:effectLst/>
                          <a:latin typeface="Calibri" panose="020F0502020204030204" pitchFamily="34" charset="0"/>
                        </a:rPr>
                        <a:t>0.5</a:t>
                      </a:r>
                    </a:p>
                  </a:txBody>
                  <a:tcPr marL="9525" marR="9525" marT="9525" marB="0" anchor="ctr"/>
                </a:tc>
                <a:tc>
                  <a:txBody>
                    <a:bodyPr/>
                    <a:lstStyle/>
                    <a:p>
                      <a:pPr algn="ctr" fontAlgn="b"/>
                      <a:endParaRPr lang="en-US" sz="24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186576145"/>
                  </a:ext>
                </a:extLst>
              </a:tr>
              <a:tr h="481249">
                <a:tc>
                  <a:txBody>
                    <a:bodyPr/>
                    <a:lstStyle/>
                    <a:p>
                      <a:r>
                        <a:rPr lang="en-US" sz="2400" dirty="0"/>
                        <a:t>21 - 23</a:t>
                      </a:r>
                    </a:p>
                  </a:txBody>
                  <a:tcPr/>
                </a:tc>
                <a:tc>
                  <a:txBody>
                    <a:bodyPr/>
                    <a:lstStyle/>
                    <a:p>
                      <a:pPr algn="ctr" fontAlgn="b"/>
                      <a:r>
                        <a:rPr lang="en-US" sz="2400" b="0" i="0" u="none" strike="noStrike" dirty="0">
                          <a:solidFill>
                            <a:srgbClr val="000000"/>
                          </a:solidFill>
                          <a:effectLst/>
                          <a:latin typeface="Calibri" panose="020F0502020204030204" pitchFamily="34" charset="0"/>
                        </a:rPr>
                        <a:t>6</a:t>
                      </a:r>
                    </a:p>
                  </a:txBody>
                  <a:tcPr marL="9525" marR="9525" marT="9525" marB="0" anchor="b"/>
                </a:tc>
                <a:tc>
                  <a:txBody>
                    <a:bodyPr/>
                    <a:lstStyle/>
                    <a:p>
                      <a:pPr algn="ctr" fontAlgn="b"/>
                      <a:r>
                        <a:rPr lang="en-US" sz="2400" b="0" i="0" u="none" strike="noStrike" dirty="0">
                          <a:solidFill>
                            <a:srgbClr val="000000"/>
                          </a:solidFill>
                          <a:effectLst/>
                          <a:latin typeface="Calibri" panose="020F0502020204030204" pitchFamily="34" charset="0"/>
                        </a:rPr>
                        <a:t>0.67</a:t>
                      </a:r>
                    </a:p>
                  </a:txBody>
                  <a:tcPr marL="9525" marR="9525" marT="9525" marB="0" anchor="ctr"/>
                </a:tc>
                <a:tc>
                  <a:txBody>
                    <a:bodyPr/>
                    <a:lstStyle/>
                    <a:p>
                      <a:pPr algn="ctr" fontAlgn="b"/>
                      <a:endParaRPr lang="en-US" sz="24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99122523"/>
                  </a:ext>
                </a:extLst>
              </a:tr>
              <a:tr h="481249">
                <a:tc>
                  <a:txBody>
                    <a:bodyPr/>
                    <a:lstStyle/>
                    <a:p>
                      <a:r>
                        <a:rPr lang="en-US" sz="2400" dirty="0"/>
                        <a:t>24 - 26</a:t>
                      </a:r>
                    </a:p>
                  </a:txBody>
                  <a:tcPr/>
                </a:tc>
                <a:tc>
                  <a:txBody>
                    <a:bodyPr/>
                    <a:lstStyle/>
                    <a:p>
                      <a:pPr algn="ctr" fontAlgn="b"/>
                      <a:r>
                        <a:rPr lang="en-US" sz="2400" b="0" i="0" u="none" strike="noStrike" dirty="0">
                          <a:solidFill>
                            <a:srgbClr val="000000"/>
                          </a:solidFill>
                          <a:effectLst/>
                          <a:latin typeface="Calibri" panose="020F0502020204030204" pitchFamily="34" charset="0"/>
                        </a:rPr>
                        <a:t>1</a:t>
                      </a:r>
                    </a:p>
                  </a:txBody>
                  <a:tcPr marL="9525" marR="9525" marT="9525" marB="0" anchor="ctr"/>
                </a:tc>
                <a:tc>
                  <a:txBody>
                    <a:bodyPr/>
                    <a:lstStyle/>
                    <a:p>
                      <a:pPr algn="ctr"/>
                      <a:r>
                        <a:rPr lang="en-US" sz="2400" dirty="0"/>
                        <a:t>0.33</a:t>
                      </a:r>
                    </a:p>
                  </a:txBody>
                  <a:tcPr anchor="ctr"/>
                </a:tc>
                <a:tc>
                  <a:txBody>
                    <a:bodyPr/>
                    <a:lstStyle/>
                    <a:p>
                      <a:pPr algn="ctr"/>
                      <a:endParaRPr lang="en-US" sz="2400" dirty="0"/>
                    </a:p>
                  </a:txBody>
                  <a:tcPr anchor="ctr"/>
                </a:tc>
                <a:extLst>
                  <a:ext uri="{0D108BD9-81ED-4DB2-BD59-A6C34878D82A}">
                    <a16:rowId xmlns:a16="http://schemas.microsoft.com/office/drawing/2014/main" val="820644489"/>
                  </a:ext>
                </a:extLst>
              </a:tr>
            </a:tbl>
          </a:graphicData>
        </a:graphic>
      </p:graphicFrame>
      <p:sp>
        <p:nvSpPr>
          <p:cNvPr id="7" name="TextBox 6">
            <a:extLst>
              <a:ext uri="{FF2B5EF4-FFF2-40B4-BE49-F238E27FC236}">
                <a16:creationId xmlns:a16="http://schemas.microsoft.com/office/drawing/2014/main" id="{C23DE6C5-AE5D-B24B-976C-DC78A3516D96}"/>
              </a:ext>
            </a:extLst>
          </p:cNvPr>
          <p:cNvSpPr txBox="1"/>
          <p:nvPr/>
        </p:nvSpPr>
        <p:spPr>
          <a:xfrm>
            <a:off x="4634763" y="1538341"/>
            <a:ext cx="4136258" cy="2677656"/>
          </a:xfrm>
          <a:prstGeom prst="rect">
            <a:avLst/>
          </a:prstGeom>
          <a:noFill/>
        </p:spPr>
        <p:txBody>
          <a:bodyPr wrap="square" rtlCol="0">
            <a:spAutoFit/>
          </a:bodyPr>
          <a:lstStyle/>
          <a:p>
            <a:r>
              <a:rPr lang="en-US" sz="2400" dirty="0"/>
              <a:t>Life tables often include only data for females, as females limit reproduction, and hence population growth.</a:t>
            </a:r>
          </a:p>
          <a:p>
            <a:r>
              <a:rPr lang="en-US" sz="2400" dirty="0"/>
              <a:t>Since </a:t>
            </a:r>
            <a:r>
              <a:rPr lang="en-US" sz="2400" dirty="0" err="1"/>
              <a:t>N</a:t>
            </a:r>
            <a:r>
              <a:rPr lang="en-US" sz="2400" baseline="-25000" dirty="0" err="1"/>
              <a:t>x</a:t>
            </a:r>
            <a:r>
              <a:rPr lang="en-US" sz="2400" dirty="0"/>
              <a:t> values are for females, we need an m</a:t>
            </a:r>
            <a:r>
              <a:rPr lang="en-US" sz="2400" baseline="-25000" dirty="0"/>
              <a:t>x</a:t>
            </a:r>
            <a:r>
              <a:rPr lang="en-US" sz="2400" dirty="0"/>
              <a:t> estimate for </a:t>
            </a:r>
            <a:r>
              <a:rPr lang="en-US" sz="2400" b="1" i="1" dirty="0"/>
              <a:t>number of females/female</a:t>
            </a:r>
            <a:r>
              <a:rPr lang="en-US" sz="2400" dirty="0"/>
              <a:t>. </a:t>
            </a:r>
          </a:p>
        </p:txBody>
      </p:sp>
      <p:sp>
        <p:nvSpPr>
          <p:cNvPr id="15" name="Rectangle 14">
            <a:extLst>
              <a:ext uri="{FF2B5EF4-FFF2-40B4-BE49-F238E27FC236}">
                <a16:creationId xmlns:a16="http://schemas.microsoft.com/office/drawing/2014/main" id="{C071C599-7191-894B-89C4-FAF0B9A9458C}"/>
              </a:ext>
            </a:extLst>
          </p:cNvPr>
          <p:cNvSpPr/>
          <p:nvPr/>
        </p:nvSpPr>
        <p:spPr>
          <a:xfrm>
            <a:off x="4544816" y="5498432"/>
            <a:ext cx="4328763" cy="1200329"/>
          </a:xfrm>
          <a:prstGeom prst="rect">
            <a:avLst/>
          </a:prstGeom>
        </p:spPr>
        <p:txBody>
          <a:bodyPr wrap="square">
            <a:spAutoFit/>
          </a:bodyPr>
          <a:lstStyle/>
          <a:p>
            <a:r>
              <a:rPr lang="en-US" dirty="0"/>
              <a:t>*Data based on median values from Column B, Table 1 in Richard et al. (2002) which summarized birthrate data for the period 1984 – 1999).</a:t>
            </a:r>
            <a:endParaRPr lang="en-US" sz="2000" dirty="0"/>
          </a:p>
        </p:txBody>
      </p:sp>
      <p:sp>
        <p:nvSpPr>
          <p:cNvPr id="6" name="Rectangle 5">
            <a:extLst>
              <a:ext uri="{FF2B5EF4-FFF2-40B4-BE49-F238E27FC236}">
                <a16:creationId xmlns:a16="http://schemas.microsoft.com/office/drawing/2014/main" id="{BAAB8AFB-4EAB-4040-8459-FA8C251EAAB4}"/>
              </a:ext>
            </a:extLst>
          </p:cNvPr>
          <p:cNvSpPr/>
          <p:nvPr/>
        </p:nvSpPr>
        <p:spPr>
          <a:xfrm>
            <a:off x="3515937" y="3226085"/>
            <a:ext cx="612668" cy="1200329"/>
          </a:xfrm>
          <a:prstGeom prst="rect">
            <a:avLst/>
          </a:prstGeom>
          <a:noFill/>
        </p:spPr>
        <p:txBody>
          <a:bodyPr wrap="none" lIns="91440" tIns="45720" rIns="91440" bIns="45720">
            <a:spAutoFit/>
          </a:bodyPr>
          <a:lstStyle/>
          <a:p>
            <a:pPr algn="ctr"/>
            <a:r>
              <a:rPr lang="en-US" sz="7200" b="1" cap="none" spc="0" dirty="0">
                <a:ln w="22225">
                  <a:solidFill>
                    <a:schemeClr val="accent2"/>
                  </a:solidFill>
                  <a:prstDash val="solid"/>
                </a:ln>
                <a:solidFill>
                  <a:schemeClr val="accent2">
                    <a:lumMod val="40000"/>
                    <a:lumOff val="60000"/>
                  </a:schemeClr>
                </a:solidFill>
                <a:effectLst/>
              </a:rPr>
              <a:t>?</a:t>
            </a:r>
          </a:p>
        </p:txBody>
      </p:sp>
    </p:spTree>
    <p:extLst>
      <p:ext uri="{BB962C8B-B14F-4D97-AF65-F5344CB8AC3E}">
        <p14:creationId xmlns:p14="http://schemas.microsoft.com/office/powerpoint/2010/main" val="1505139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3E1B7-F683-5840-963C-56AFC4F765A8}"/>
              </a:ext>
            </a:extLst>
          </p:cNvPr>
          <p:cNvSpPr>
            <a:spLocks noGrp="1"/>
          </p:cNvSpPr>
          <p:nvPr>
            <p:ph type="title"/>
          </p:nvPr>
        </p:nvSpPr>
        <p:spPr/>
        <p:txBody>
          <a:bodyPr/>
          <a:lstStyle/>
          <a:p>
            <a:r>
              <a:rPr lang="en-US" dirty="0"/>
              <a:t>Part 1, Q. 1 - Estimating m</a:t>
            </a:r>
            <a:r>
              <a:rPr lang="en-US" baseline="-25000" dirty="0"/>
              <a:t>x</a:t>
            </a:r>
          </a:p>
        </p:txBody>
      </p:sp>
      <p:sp>
        <p:nvSpPr>
          <p:cNvPr id="3" name="Content Placeholder 2">
            <a:extLst>
              <a:ext uri="{FF2B5EF4-FFF2-40B4-BE49-F238E27FC236}">
                <a16:creationId xmlns:a16="http://schemas.microsoft.com/office/drawing/2014/main" id="{7A8DE593-9E86-1748-ABD2-13A6D8037DEB}"/>
              </a:ext>
            </a:extLst>
          </p:cNvPr>
          <p:cNvSpPr>
            <a:spLocks noGrp="1"/>
          </p:cNvSpPr>
          <p:nvPr>
            <p:ph idx="1"/>
          </p:nvPr>
        </p:nvSpPr>
        <p:spPr/>
        <p:txBody>
          <a:bodyPr/>
          <a:lstStyle/>
          <a:p>
            <a:r>
              <a:rPr lang="en-US" dirty="0"/>
              <a:t>What is a reasonable estimate of</a:t>
            </a:r>
            <a:r>
              <a:rPr lang="en-US" b="1" i="1" dirty="0"/>
              <a:t> number of females/female</a:t>
            </a:r>
            <a:r>
              <a:rPr lang="en-US" dirty="0"/>
              <a:t>? </a:t>
            </a:r>
          </a:p>
          <a:p>
            <a:endParaRPr lang="en-US" dirty="0"/>
          </a:p>
          <a:p>
            <a:endParaRPr lang="en-US" dirty="0"/>
          </a:p>
          <a:p>
            <a:r>
              <a:rPr lang="en-US" dirty="0"/>
              <a:t>What assumption did you make?</a:t>
            </a:r>
          </a:p>
          <a:p>
            <a:endParaRPr lang="en-US" dirty="0"/>
          </a:p>
          <a:p>
            <a:endParaRPr lang="en-US" dirty="0"/>
          </a:p>
        </p:txBody>
      </p:sp>
      <p:sp>
        <p:nvSpPr>
          <p:cNvPr id="4" name="TextBox 3">
            <a:extLst>
              <a:ext uri="{FF2B5EF4-FFF2-40B4-BE49-F238E27FC236}">
                <a16:creationId xmlns:a16="http://schemas.microsoft.com/office/drawing/2014/main" id="{60F3EE40-A624-DE49-8D66-A5930BF8BF84}"/>
              </a:ext>
            </a:extLst>
          </p:cNvPr>
          <p:cNvSpPr txBox="1"/>
          <p:nvPr/>
        </p:nvSpPr>
        <p:spPr>
          <a:xfrm>
            <a:off x="3112258" y="2724408"/>
            <a:ext cx="4263099" cy="1138773"/>
          </a:xfrm>
          <a:prstGeom prst="rect">
            <a:avLst/>
          </a:prstGeom>
          <a:noFill/>
        </p:spPr>
        <p:txBody>
          <a:bodyPr wrap="square" rtlCol="0">
            <a:spAutoFit/>
          </a:bodyPr>
          <a:lstStyle/>
          <a:p>
            <a:r>
              <a:rPr lang="en-US" sz="3200" dirty="0"/>
              <a:t>0.5 x </a:t>
            </a:r>
            <a:r>
              <a:rPr lang="en-US" sz="3600" dirty="0"/>
              <a:t>Births/female</a:t>
            </a:r>
            <a:endParaRPr lang="en-US" sz="3200" baseline="-25000" dirty="0"/>
          </a:p>
          <a:p>
            <a:r>
              <a:rPr lang="en-US" sz="3200" dirty="0"/>
              <a:t> </a:t>
            </a:r>
          </a:p>
        </p:txBody>
      </p:sp>
      <p:sp>
        <p:nvSpPr>
          <p:cNvPr id="5" name="TextBox 4">
            <a:extLst>
              <a:ext uri="{FF2B5EF4-FFF2-40B4-BE49-F238E27FC236}">
                <a16:creationId xmlns:a16="http://schemas.microsoft.com/office/drawing/2014/main" id="{ECD4C041-20EB-CF4B-954C-BFF4D72EFFC2}"/>
              </a:ext>
            </a:extLst>
          </p:cNvPr>
          <p:cNvSpPr txBox="1"/>
          <p:nvPr/>
        </p:nvSpPr>
        <p:spPr>
          <a:xfrm>
            <a:off x="3112257" y="4633418"/>
            <a:ext cx="4263099" cy="1077218"/>
          </a:xfrm>
          <a:prstGeom prst="rect">
            <a:avLst/>
          </a:prstGeom>
          <a:noFill/>
        </p:spPr>
        <p:txBody>
          <a:bodyPr wrap="square" rtlCol="0">
            <a:spAutoFit/>
          </a:bodyPr>
          <a:lstStyle/>
          <a:p>
            <a:r>
              <a:rPr lang="en-US" sz="3200" dirty="0"/>
              <a:t>Sex ratio of 1:1</a:t>
            </a:r>
            <a:endParaRPr lang="en-US" sz="3200" baseline="-25000" dirty="0"/>
          </a:p>
          <a:p>
            <a:r>
              <a:rPr lang="en-US" sz="3200" dirty="0"/>
              <a:t> </a:t>
            </a:r>
          </a:p>
        </p:txBody>
      </p:sp>
    </p:spTree>
    <p:extLst>
      <p:ext uri="{BB962C8B-B14F-4D97-AF65-F5344CB8AC3E}">
        <p14:creationId xmlns:p14="http://schemas.microsoft.com/office/powerpoint/2010/main" val="882125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991C8-83ED-AF4C-A44E-61EE9F67B708}"/>
              </a:ext>
            </a:extLst>
          </p:cNvPr>
          <p:cNvSpPr>
            <a:spLocks noGrp="1"/>
          </p:cNvSpPr>
          <p:nvPr>
            <p:ph type="title"/>
          </p:nvPr>
        </p:nvSpPr>
        <p:spPr/>
        <p:txBody>
          <a:bodyPr/>
          <a:lstStyle/>
          <a:p>
            <a:r>
              <a:rPr lang="en-US" dirty="0"/>
              <a:t>Sifaka sex ratio</a:t>
            </a:r>
          </a:p>
        </p:txBody>
      </p:sp>
      <p:sp>
        <p:nvSpPr>
          <p:cNvPr id="3" name="Content Placeholder 2">
            <a:extLst>
              <a:ext uri="{FF2B5EF4-FFF2-40B4-BE49-F238E27FC236}">
                <a16:creationId xmlns:a16="http://schemas.microsoft.com/office/drawing/2014/main" id="{440C3F87-1E96-1C43-87DA-C9421CD9AB5D}"/>
              </a:ext>
            </a:extLst>
          </p:cNvPr>
          <p:cNvSpPr>
            <a:spLocks noGrp="1"/>
          </p:cNvSpPr>
          <p:nvPr>
            <p:ph idx="1"/>
          </p:nvPr>
        </p:nvSpPr>
        <p:spPr>
          <a:xfrm>
            <a:off x="457200" y="1338546"/>
            <a:ext cx="8073342" cy="1548114"/>
          </a:xfrm>
        </p:spPr>
        <p:txBody>
          <a:bodyPr>
            <a:normAutofit/>
          </a:bodyPr>
          <a:lstStyle/>
          <a:p>
            <a:r>
              <a:rPr lang="en-US" dirty="0"/>
              <a:t>In fact, sifakas exhibit a male-biased sex ratio at birth.</a:t>
            </a:r>
          </a:p>
          <a:p>
            <a:endParaRPr lang="en-US" dirty="0"/>
          </a:p>
        </p:txBody>
      </p:sp>
      <p:sp>
        <p:nvSpPr>
          <p:cNvPr id="5" name="TextBox 4"/>
          <p:cNvSpPr txBox="1"/>
          <p:nvPr/>
        </p:nvSpPr>
        <p:spPr>
          <a:xfrm>
            <a:off x="457200" y="2693380"/>
            <a:ext cx="3433896" cy="2246769"/>
          </a:xfrm>
          <a:prstGeom prst="rect">
            <a:avLst/>
          </a:prstGeom>
          <a:noFill/>
        </p:spPr>
        <p:txBody>
          <a:bodyPr wrap="square" rtlCol="0">
            <a:spAutoFit/>
          </a:bodyPr>
          <a:lstStyle/>
          <a:p>
            <a:r>
              <a:rPr lang="en-US" sz="2800" dirty="0"/>
              <a:t>Given this information, what would be a reasonable way to estimate m</a:t>
            </a:r>
            <a:r>
              <a:rPr lang="en-US" sz="2800" baseline="-25000" dirty="0"/>
              <a:t>x</a:t>
            </a:r>
            <a:r>
              <a:rPr lang="en-US" sz="2800" dirty="0"/>
              <a:t>?</a:t>
            </a:r>
          </a:p>
        </p:txBody>
      </p:sp>
      <p:sp>
        <p:nvSpPr>
          <p:cNvPr id="8" name="TextBox 7">
            <a:extLst>
              <a:ext uri="{FF2B5EF4-FFF2-40B4-BE49-F238E27FC236}">
                <a16:creationId xmlns:a16="http://schemas.microsoft.com/office/drawing/2014/main" id="{A316AFD8-CFA2-484A-92DA-259DA5306C8A}"/>
              </a:ext>
            </a:extLst>
          </p:cNvPr>
          <p:cNvSpPr txBox="1"/>
          <p:nvPr/>
        </p:nvSpPr>
        <p:spPr>
          <a:xfrm>
            <a:off x="669846" y="5777666"/>
            <a:ext cx="3221249" cy="1015663"/>
          </a:xfrm>
          <a:prstGeom prst="rect">
            <a:avLst/>
          </a:prstGeom>
          <a:noFill/>
        </p:spPr>
        <p:txBody>
          <a:bodyPr wrap="square" rtlCol="0">
            <a:spAutoFit/>
          </a:bodyPr>
          <a:lstStyle/>
          <a:p>
            <a:r>
              <a:rPr lang="en-US" sz="2800" dirty="0"/>
              <a:t>0.465 x </a:t>
            </a:r>
            <a:r>
              <a:rPr lang="en-US" sz="3200" dirty="0"/>
              <a:t>Birthrate</a:t>
            </a:r>
            <a:endParaRPr lang="en-US" sz="2800" baseline="-25000" dirty="0"/>
          </a:p>
          <a:p>
            <a:r>
              <a:rPr lang="en-US" sz="2800" dirty="0"/>
              <a:t> </a:t>
            </a:r>
          </a:p>
        </p:txBody>
      </p:sp>
      <p:graphicFrame>
        <p:nvGraphicFramePr>
          <p:cNvPr id="7" name="Chart 6">
            <a:extLst>
              <a:ext uri="{FF2B5EF4-FFF2-40B4-BE49-F238E27FC236}">
                <a16:creationId xmlns:a16="http://schemas.microsoft.com/office/drawing/2014/main" id="{196A74A8-E411-A84A-B41B-74548201C360}"/>
              </a:ext>
            </a:extLst>
          </p:cNvPr>
          <p:cNvGraphicFramePr>
            <a:graphicFrameLocks/>
          </p:cNvGraphicFramePr>
          <p:nvPr>
            <p:extLst>
              <p:ext uri="{D42A27DB-BD31-4B8C-83A1-F6EECF244321}">
                <p14:modId xmlns:p14="http://schemas.microsoft.com/office/powerpoint/2010/main" val="1831195254"/>
              </p:ext>
            </p:extLst>
          </p:nvPr>
        </p:nvGraphicFramePr>
        <p:xfrm>
          <a:off x="3512069" y="2159287"/>
          <a:ext cx="5397500" cy="36830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DD1D00F3-C46D-824A-B60B-0B56B42608BB}"/>
              </a:ext>
            </a:extLst>
          </p:cNvPr>
          <p:cNvSpPr txBox="1"/>
          <p:nvPr/>
        </p:nvSpPr>
        <p:spPr>
          <a:xfrm>
            <a:off x="4493870" y="5592998"/>
            <a:ext cx="4313245" cy="646331"/>
          </a:xfrm>
          <a:prstGeom prst="rect">
            <a:avLst/>
          </a:prstGeom>
          <a:noFill/>
        </p:spPr>
        <p:txBody>
          <a:bodyPr wrap="square" rtlCol="0">
            <a:spAutoFit/>
          </a:bodyPr>
          <a:lstStyle/>
          <a:p>
            <a:r>
              <a:rPr lang="en-US" dirty="0">
                <a:solidFill>
                  <a:schemeClr val="tx1">
                    <a:lumMod val="65000"/>
                    <a:lumOff val="35000"/>
                  </a:schemeClr>
                </a:solidFill>
              </a:rPr>
              <a:t>Sex ratio of juvenile and adult sifakas in core groups over 14 years.</a:t>
            </a:r>
          </a:p>
        </p:txBody>
      </p:sp>
      <p:sp>
        <p:nvSpPr>
          <p:cNvPr id="4" name="TextBox 3">
            <a:extLst>
              <a:ext uri="{FF2B5EF4-FFF2-40B4-BE49-F238E27FC236}">
                <a16:creationId xmlns:a16="http://schemas.microsoft.com/office/drawing/2014/main" id="{53B782C8-22E6-6F4E-8178-1201F01E76CD}"/>
              </a:ext>
            </a:extLst>
          </p:cNvPr>
          <p:cNvSpPr txBox="1"/>
          <p:nvPr/>
        </p:nvSpPr>
        <p:spPr>
          <a:xfrm>
            <a:off x="669846" y="4946669"/>
            <a:ext cx="3221249" cy="830997"/>
          </a:xfrm>
          <a:prstGeom prst="rect">
            <a:avLst/>
          </a:prstGeom>
          <a:noFill/>
        </p:spPr>
        <p:txBody>
          <a:bodyPr wrap="square" rtlCol="0">
            <a:spAutoFit/>
          </a:bodyPr>
          <a:lstStyle/>
          <a:p>
            <a:r>
              <a:rPr lang="en-US" sz="2400" dirty="0"/>
              <a:t>Use the average proportion of females.</a:t>
            </a:r>
          </a:p>
        </p:txBody>
      </p:sp>
    </p:spTree>
    <p:extLst>
      <p:ext uri="{BB962C8B-B14F-4D97-AF65-F5344CB8AC3E}">
        <p14:creationId xmlns:p14="http://schemas.microsoft.com/office/powerpoint/2010/main" val="702380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56B33BF2-97B7-7740-AF80-EDFDA376FE6C}"/>
              </a:ext>
            </a:extLst>
          </p:cNvPr>
          <p:cNvGraphicFramePr>
            <a:graphicFrameLocks noGrp="1"/>
          </p:cNvGraphicFramePr>
          <p:nvPr>
            <p:extLst>
              <p:ext uri="{D42A27DB-BD31-4B8C-83A1-F6EECF244321}">
                <p14:modId xmlns:p14="http://schemas.microsoft.com/office/powerpoint/2010/main" val="2798312727"/>
              </p:ext>
            </p:extLst>
          </p:nvPr>
        </p:nvGraphicFramePr>
        <p:xfrm>
          <a:off x="260929" y="1234167"/>
          <a:ext cx="8443233" cy="5094314"/>
        </p:xfrm>
        <a:graphic>
          <a:graphicData uri="http://schemas.openxmlformats.org/drawingml/2006/table">
            <a:tbl>
              <a:tblPr firstRow="1" bandRow="1">
                <a:tableStyleId>{5C22544A-7EE6-4342-B048-85BDC9FD1C3A}</a:tableStyleId>
              </a:tblPr>
              <a:tblGrid>
                <a:gridCol w="1433259">
                  <a:extLst>
                    <a:ext uri="{9D8B030D-6E8A-4147-A177-3AD203B41FA5}">
                      <a16:colId xmlns:a16="http://schemas.microsoft.com/office/drawing/2014/main" val="20000"/>
                    </a:ext>
                  </a:extLst>
                </a:gridCol>
                <a:gridCol w="1233707">
                  <a:extLst>
                    <a:ext uri="{9D8B030D-6E8A-4147-A177-3AD203B41FA5}">
                      <a16:colId xmlns:a16="http://schemas.microsoft.com/office/drawing/2014/main" val="20001"/>
                    </a:ext>
                  </a:extLst>
                </a:gridCol>
                <a:gridCol w="1328314">
                  <a:extLst>
                    <a:ext uri="{9D8B030D-6E8A-4147-A177-3AD203B41FA5}">
                      <a16:colId xmlns:a16="http://schemas.microsoft.com/office/drawing/2014/main" val="20002"/>
                    </a:ext>
                  </a:extLst>
                </a:gridCol>
                <a:gridCol w="1606121">
                  <a:extLst>
                    <a:ext uri="{9D8B030D-6E8A-4147-A177-3AD203B41FA5}">
                      <a16:colId xmlns:a16="http://schemas.microsoft.com/office/drawing/2014/main" val="20003"/>
                    </a:ext>
                  </a:extLst>
                </a:gridCol>
                <a:gridCol w="1325056">
                  <a:extLst>
                    <a:ext uri="{9D8B030D-6E8A-4147-A177-3AD203B41FA5}">
                      <a16:colId xmlns:a16="http://schemas.microsoft.com/office/drawing/2014/main" val="3489109016"/>
                    </a:ext>
                  </a:extLst>
                </a:gridCol>
                <a:gridCol w="1516776">
                  <a:extLst>
                    <a:ext uri="{9D8B030D-6E8A-4147-A177-3AD203B41FA5}">
                      <a16:colId xmlns:a16="http://schemas.microsoft.com/office/drawing/2014/main" val="20004"/>
                    </a:ext>
                  </a:extLst>
                </a:gridCol>
              </a:tblGrid>
              <a:tr h="1063529">
                <a:tc>
                  <a:txBody>
                    <a:bodyPr/>
                    <a:lstStyle/>
                    <a:p>
                      <a:r>
                        <a:rPr lang="en-US" sz="2000" dirty="0"/>
                        <a:t>Age Range (years)</a:t>
                      </a:r>
                    </a:p>
                  </a:txBody>
                  <a:tcPr/>
                </a:tc>
                <a:tc>
                  <a:txBody>
                    <a:bodyPr/>
                    <a:lstStyle/>
                    <a:p>
                      <a:pPr algn="ctr"/>
                      <a:r>
                        <a:rPr lang="en-US" sz="2800" baseline="0" dirty="0"/>
                        <a:t>N</a:t>
                      </a:r>
                      <a:r>
                        <a:rPr lang="en-US" sz="2800" baseline="-25000" dirty="0"/>
                        <a:t> x</a:t>
                      </a:r>
                    </a:p>
                  </a:txBody>
                  <a:tcPr anchor="b"/>
                </a:tc>
                <a:tc>
                  <a:txBody>
                    <a:bodyPr/>
                    <a:lstStyle/>
                    <a:p>
                      <a:pPr algn="ctr"/>
                      <a:r>
                        <a:rPr lang="en-US" sz="1600" b="0" dirty="0"/>
                        <a:t>Survivorship</a:t>
                      </a:r>
                      <a:r>
                        <a:rPr lang="en-US" sz="2800" dirty="0"/>
                        <a:t> l </a:t>
                      </a:r>
                      <a:r>
                        <a:rPr lang="en-US" sz="2800" baseline="-25000" dirty="0"/>
                        <a:t>x</a:t>
                      </a:r>
                      <a:r>
                        <a:rPr lang="en-US" sz="2800" dirty="0"/>
                        <a:t> </a:t>
                      </a:r>
                    </a:p>
                  </a:txBody>
                  <a:tcPr anchor="b"/>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baseline="0" dirty="0"/>
                        <a:t>Birthrate</a:t>
                      </a:r>
                      <a:endParaRPr lang="en-US" sz="2400" baseline="-25000" dirty="0"/>
                    </a:p>
                  </a:txBody>
                  <a:tcPr anchor="b"/>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200" baseline="0" dirty="0"/>
                        <a:t>m</a:t>
                      </a:r>
                      <a:r>
                        <a:rPr lang="en-US" sz="4000" baseline="-25000" dirty="0"/>
                        <a:t>x</a:t>
                      </a:r>
                    </a:p>
                  </a:txBody>
                  <a:tcPr anchor="b"/>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0" dirty="0">
                          <a:solidFill>
                            <a:schemeClr val="bg1"/>
                          </a:solidFill>
                        </a:rPr>
                        <a:t>Total # female offspring</a:t>
                      </a:r>
                    </a:p>
                    <a:p>
                      <a:pPr algn="ctr"/>
                      <a:r>
                        <a:rPr lang="en-US" sz="2800" dirty="0"/>
                        <a:t>F </a:t>
                      </a:r>
                      <a:r>
                        <a:rPr lang="en-US" sz="2800" baseline="-25000" dirty="0"/>
                        <a:t>x</a:t>
                      </a:r>
                    </a:p>
                  </a:txBody>
                  <a:tcPr anchor="b"/>
                </a:tc>
                <a:extLst>
                  <a:ext uri="{0D108BD9-81ED-4DB2-BD59-A6C34878D82A}">
                    <a16:rowId xmlns:a16="http://schemas.microsoft.com/office/drawing/2014/main" val="10000"/>
                  </a:ext>
                </a:extLst>
              </a:tr>
              <a:tr h="487875">
                <a:tc>
                  <a:txBody>
                    <a:bodyPr/>
                    <a:lstStyle/>
                    <a:p>
                      <a:r>
                        <a:rPr lang="en-US" sz="2000" dirty="0"/>
                        <a:t>0 to</a:t>
                      </a:r>
                      <a:r>
                        <a:rPr lang="en-US" sz="2000" baseline="0" dirty="0"/>
                        <a:t> 2</a:t>
                      </a:r>
                      <a:endParaRPr lang="en-US" sz="2000" dirty="0"/>
                    </a:p>
                  </a:txBody>
                  <a:tcPr anchor="ctr"/>
                </a:tc>
                <a:tc>
                  <a:txBody>
                    <a:bodyPr/>
                    <a:lstStyle/>
                    <a:p>
                      <a:pPr algn="ctr"/>
                      <a:r>
                        <a:rPr lang="en-US" sz="2400" dirty="0"/>
                        <a:t>37</a:t>
                      </a:r>
                    </a:p>
                  </a:txBody>
                  <a:tcPr/>
                </a:tc>
                <a:tc>
                  <a:txBody>
                    <a:bodyPr/>
                    <a:lstStyle/>
                    <a:p>
                      <a:endParaRPr lang="en-US" sz="2000" dirty="0"/>
                    </a:p>
                  </a:txBody>
                  <a:tcPr/>
                </a:tc>
                <a:tc>
                  <a:txBody>
                    <a:bodyPr/>
                    <a:lstStyle/>
                    <a:p>
                      <a:pPr algn="ctr" fontAlgn="b"/>
                      <a:r>
                        <a:rPr lang="en-US" sz="2400" b="0" i="0" u="none" strike="noStrike" dirty="0">
                          <a:solidFill>
                            <a:srgbClr val="000000"/>
                          </a:solidFill>
                          <a:effectLst/>
                          <a:latin typeface="Calibri" panose="020F0502020204030204" pitchFamily="34" charset="0"/>
                        </a:rPr>
                        <a:t>0</a:t>
                      </a:r>
                    </a:p>
                  </a:txBody>
                  <a:tcPr marL="9525" marR="9525" marT="9525" marB="0" anchor="ctr"/>
                </a:tc>
                <a:tc>
                  <a:txBody>
                    <a:bodyPr/>
                    <a:lstStyle/>
                    <a:p>
                      <a:pPr algn="ctr" fontAlgn="b"/>
                      <a:r>
                        <a:rPr lang="en-US" sz="2400" b="0" i="0" u="none" strike="noStrike" dirty="0">
                          <a:solidFill>
                            <a:srgbClr val="000000"/>
                          </a:solidFill>
                          <a:effectLst/>
                          <a:latin typeface="Calibri" panose="020F0502020204030204" pitchFamily="34" charset="0"/>
                        </a:rPr>
                        <a:t>0</a:t>
                      </a:r>
                    </a:p>
                  </a:txBody>
                  <a:tcPr marL="9525" marR="9525" marT="9525" marB="0" anchor="ctr"/>
                </a:tc>
                <a:tc>
                  <a:txBody>
                    <a:bodyPr/>
                    <a:lstStyle/>
                    <a:p>
                      <a:pPr algn="ctr"/>
                      <a:endParaRPr lang="en-US" sz="2400" dirty="0"/>
                    </a:p>
                  </a:txBody>
                  <a:tcPr/>
                </a:tc>
                <a:extLst>
                  <a:ext uri="{0D108BD9-81ED-4DB2-BD59-A6C34878D82A}">
                    <a16:rowId xmlns:a16="http://schemas.microsoft.com/office/drawing/2014/main" val="10001"/>
                  </a:ext>
                </a:extLst>
              </a:tr>
              <a:tr h="422825">
                <a:tc>
                  <a:txBody>
                    <a:bodyPr/>
                    <a:lstStyle/>
                    <a:p>
                      <a:r>
                        <a:rPr lang="en-US" sz="2000" dirty="0"/>
                        <a:t>3 to 5</a:t>
                      </a:r>
                    </a:p>
                  </a:txBody>
                  <a:tcPr anchor="ctr"/>
                </a:tc>
                <a:tc>
                  <a:txBody>
                    <a:bodyPr/>
                    <a:lstStyle/>
                    <a:p>
                      <a:pPr algn="ctr" fontAlgn="b"/>
                      <a:r>
                        <a:rPr lang="en-US" sz="2400" b="0" i="0" u="none" strike="noStrike" dirty="0">
                          <a:solidFill>
                            <a:srgbClr val="000000"/>
                          </a:solidFill>
                          <a:effectLst/>
                          <a:latin typeface="Calibri" panose="020F0502020204030204" pitchFamily="34" charset="0"/>
                        </a:rPr>
                        <a:t>19</a:t>
                      </a:r>
                    </a:p>
                  </a:txBody>
                  <a:tcPr marL="9525" marR="9525" marT="9525" marB="0" anchor="b"/>
                </a:tc>
                <a:tc>
                  <a:txBody>
                    <a:bodyPr/>
                    <a:lstStyle/>
                    <a:p>
                      <a:endParaRPr lang="en-US" sz="2000" dirty="0"/>
                    </a:p>
                  </a:txBody>
                  <a:tcPr/>
                </a:tc>
                <a:tc>
                  <a:txBody>
                    <a:bodyPr/>
                    <a:lstStyle/>
                    <a:p>
                      <a:pPr algn="ctr" fontAlgn="b"/>
                      <a:r>
                        <a:rPr lang="en-US" sz="2400" b="0" i="0" u="none" strike="noStrike" dirty="0">
                          <a:solidFill>
                            <a:srgbClr val="000000"/>
                          </a:solidFill>
                          <a:effectLst/>
                          <a:latin typeface="Calibri" panose="020F0502020204030204" pitchFamily="34" charset="0"/>
                        </a:rPr>
                        <a:t>0.07</a:t>
                      </a:r>
                    </a:p>
                  </a:txBody>
                  <a:tcPr marL="9525" marR="9525" marT="9525" marB="0" anchor="ctr"/>
                </a:tc>
                <a:tc>
                  <a:txBody>
                    <a:bodyPr/>
                    <a:lstStyle/>
                    <a:p>
                      <a:pPr algn="ctr" fontAlgn="b"/>
                      <a:endParaRPr lang="en-US" sz="2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a:endParaRPr lang="en-US" sz="2000" dirty="0"/>
                    </a:p>
                  </a:txBody>
                  <a:tcPr/>
                </a:tc>
                <a:extLst>
                  <a:ext uri="{0D108BD9-81ED-4DB2-BD59-A6C34878D82A}">
                    <a16:rowId xmlns:a16="http://schemas.microsoft.com/office/drawing/2014/main" val="10002"/>
                  </a:ext>
                </a:extLst>
              </a:tr>
              <a:tr h="422825">
                <a:tc>
                  <a:txBody>
                    <a:bodyPr/>
                    <a:lstStyle/>
                    <a:p>
                      <a:r>
                        <a:rPr lang="en-US" sz="2000" dirty="0"/>
                        <a:t>6 to 8</a:t>
                      </a:r>
                    </a:p>
                  </a:txBody>
                  <a:tcPr anchor="ctr"/>
                </a:tc>
                <a:tc>
                  <a:txBody>
                    <a:bodyPr/>
                    <a:lstStyle/>
                    <a:p>
                      <a:pPr algn="ctr" fontAlgn="b"/>
                      <a:r>
                        <a:rPr lang="en-US" sz="2400" b="0" i="0" u="none" strike="noStrike" dirty="0">
                          <a:solidFill>
                            <a:srgbClr val="000000"/>
                          </a:solidFill>
                          <a:effectLst/>
                          <a:latin typeface="Calibri" panose="020F0502020204030204" pitchFamily="34" charset="0"/>
                        </a:rPr>
                        <a:t>14</a:t>
                      </a:r>
                    </a:p>
                  </a:txBody>
                  <a:tcPr marL="9525" marR="9525" marT="9525" marB="0" anchor="b"/>
                </a:tc>
                <a:tc>
                  <a:txBody>
                    <a:bodyPr/>
                    <a:lstStyle/>
                    <a:p>
                      <a:endParaRPr lang="en-US" sz="2000" dirty="0"/>
                    </a:p>
                  </a:txBody>
                  <a:tcPr/>
                </a:tc>
                <a:tc>
                  <a:txBody>
                    <a:bodyPr/>
                    <a:lstStyle/>
                    <a:p>
                      <a:pPr algn="ctr" fontAlgn="b"/>
                      <a:r>
                        <a:rPr lang="en-US" sz="2400" b="0" i="0" u="none" strike="noStrike" dirty="0">
                          <a:solidFill>
                            <a:srgbClr val="000000"/>
                          </a:solidFill>
                          <a:effectLst/>
                          <a:latin typeface="Calibri" panose="020F0502020204030204" pitchFamily="34" charset="0"/>
                        </a:rPr>
                        <a:t>0.36</a:t>
                      </a:r>
                    </a:p>
                  </a:txBody>
                  <a:tcPr marL="9525" marR="9525" marT="9525" marB="0" anchor="ctr"/>
                </a:tc>
                <a:tc>
                  <a:txBody>
                    <a:bodyPr/>
                    <a:lstStyle/>
                    <a:p>
                      <a:pPr algn="ctr" fontAlgn="b"/>
                      <a:endParaRPr lang="en-US" sz="2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a:endParaRPr lang="en-US" sz="2000" dirty="0"/>
                    </a:p>
                  </a:txBody>
                  <a:tcPr/>
                </a:tc>
                <a:extLst>
                  <a:ext uri="{0D108BD9-81ED-4DB2-BD59-A6C34878D82A}">
                    <a16:rowId xmlns:a16="http://schemas.microsoft.com/office/drawing/2014/main" val="10003"/>
                  </a:ext>
                </a:extLst>
              </a:tr>
              <a:tr h="422825">
                <a:tc>
                  <a:txBody>
                    <a:bodyPr/>
                    <a:lstStyle/>
                    <a:p>
                      <a:r>
                        <a:rPr lang="en-US" sz="2000" dirty="0"/>
                        <a:t>9 to 11</a:t>
                      </a:r>
                    </a:p>
                  </a:txBody>
                  <a:tcPr anchor="ctr"/>
                </a:tc>
                <a:tc>
                  <a:txBody>
                    <a:bodyPr/>
                    <a:lstStyle/>
                    <a:p>
                      <a:pPr algn="ctr" fontAlgn="b"/>
                      <a:r>
                        <a:rPr lang="en-US" sz="2400" b="0" i="0" u="none" strike="noStrike" dirty="0">
                          <a:solidFill>
                            <a:srgbClr val="000000"/>
                          </a:solidFill>
                          <a:effectLst/>
                          <a:latin typeface="Calibri" panose="020F0502020204030204" pitchFamily="34" charset="0"/>
                        </a:rPr>
                        <a:t>9</a:t>
                      </a:r>
                    </a:p>
                  </a:txBody>
                  <a:tcPr marL="9525" marR="9525" marT="9525" marB="0" anchor="b"/>
                </a:tc>
                <a:tc>
                  <a:txBody>
                    <a:bodyPr/>
                    <a:lstStyle/>
                    <a:p>
                      <a:endParaRPr lang="en-US" sz="2000" dirty="0"/>
                    </a:p>
                  </a:txBody>
                  <a:tcPr/>
                </a:tc>
                <a:tc>
                  <a:txBody>
                    <a:bodyPr/>
                    <a:lstStyle/>
                    <a:p>
                      <a:pPr algn="ctr" fontAlgn="b"/>
                      <a:r>
                        <a:rPr lang="en-US" sz="2400" b="0" i="0" u="none" strike="noStrike" dirty="0">
                          <a:solidFill>
                            <a:srgbClr val="000000"/>
                          </a:solidFill>
                          <a:effectLst/>
                          <a:latin typeface="Calibri" panose="020F0502020204030204" pitchFamily="34" charset="0"/>
                        </a:rPr>
                        <a:t>0.63</a:t>
                      </a:r>
                    </a:p>
                  </a:txBody>
                  <a:tcPr marL="9525" marR="9525" marT="9525" marB="0" anchor="ctr"/>
                </a:tc>
                <a:tc>
                  <a:txBody>
                    <a:bodyPr/>
                    <a:lstStyle/>
                    <a:p>
                      <a:pPr algn="ctr" fontAlgn="b"/>
                      <a:endParaRPr lang="en-US" sz="2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a:endParaRPr lang="en-US" sz="2000" dirty="0"/>
                    </a:p>
                  </a:txBody>
                  <a:tcPr/>
                </a:tc>
                <a:extLst>
                  <a:ext uri="{0D108BD9-81ED-4DB2-BD59-A6C34878D82A}">
                    <a16:rowId xmlns:a16="http://schemas.microsoft.com/office/drawing/2014/main" val="10004"/>
                  </a:ext>
                </a:extLst>
              </a:tr>
              <a:tr h="422825">
                <a:tc>
                  <a:txBody>
                    <a:bodyPr/>
                    <a:lstStyle/>
                    <a:p>
                      <a:r>
                        <a:rPr lang="en-US" sz="2000" dirty="0"/>
                        <a:t>12 to 14</a:t>
                      </a:r>
                    </a:p>
                  </a:txBody>
                  <a:tcPr anchor="ctr"/>
                </a:tc>
                <a:tc>
                  <a:txBody>
                    <a:bodyPr/>
                    <a:lstStyle/>
                    <a:p>
                      <a:pPr algn="ctr" fontAlgn="b"/>
                      <a:r>
                        <a:rPr lang="en-US" sz="2400" b="0" i="0" u="none" strike="noStrike" dirty="0">
                          <a:solidFill>
                            <a:srgbClr val="000000"/>
                          </a:solidFill>
                          <a:effectLst/>
                          <a:latin typeface="Calibri" panose="020F0502020204030204" pitchFamily="34" charset="0"/>
                        </a:rPr>
                        <a:t>14</a:t>
                      </a:r>
                    </a:p>
                  </a:txBody>
                  <a:tcPr marL="9525" marR="9525" marT="9525" marB="0" anchor="b"/>
                </a:tc>
                <a:tc>
                  <a:txBody>
                    <a:bodyPr/>
                    <a:lstStyle/>
                    <a:p>
                      <a:endParaRPr lang="en-US" sz="2000" dirty="0"/>
                    </a:p>
                  </a:txBody>
                  <a:tcPr/>
                </a:tc>
                <a:tc>
                  <a:txBody>
                    <a:bodyPr/>
                    <a:lstStyle/>
                    <a:p>
                      <a:pPr algn="ctr" fontAlgn="b"/>
                      <a:r>
                        <a:rPr lang="en-US" sz="2400" b="0" i="0" u="none" strike="noStrike" dirty="0">
                          <a:solidFill>
                            <a:srgbClr val="000000"/>
                          </a:solidFill>
                          <a:effectLst/>
                          <a:latin typeface="Calibri" panose="020F0502020204030204" pitchFamily="34" charset="0"/>
                        </a:rPr>
                        <a:t>0.65</a:t>
                      </a:r>
                    </a:p>
                  </a:txBody>
                  <a:tcPr marL="9525" marR="9525" marT="9525" marB="0" anchor="ctr"/>
                </a:tc>
                <a:tc>
                  <a:txBody>
                    <a:bodyPr/>
                    <a:lstStyle/>
                    <a:p>
                      <a:pPr algn="ctr" fontAlgn="b"/>
                      <a:endParaRPr lang="en-US" sz="2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a:endParaRPr lang="en-US" sz="2000" dirty="0"/>
                    </a:p>
                  </a:txBody>
                  <a:tcPr/>
                </a:tc>
                <a:extLst>
                  <a:ext uri="{0D108BD9-81ED-4DB2-BD59-A6C34878D82A}">
                    <a16:rowId xmlns:a16="http://schemas.microsoft.com/office/drawing/2014/main" val="10005"/>
                  </a:ext>
                </a:extLst>
              </a:tr>
              <a:tr h="422825">
                <a:tc>
                  <a:txBody>
                    <a:bodyPr/>
                    <a:lstStyle/>
                    <a:p>
                      <a:r>
                        <a:rPr lang="en-US" sz="2000" dirty="0"/>
                        <a:t>15 to 17</a:t>
                      </a:r>
                    </a:p>
                  </a:txBody>
                  <a:tcPr anchor="ctr"/>
                </a:tc>
                <a:tc>
                  <a:txBody>
                    <a:bodyPr/>
                    <a:lstStyle/>
                    <a:p>
                      <a:pPr algn="ctr" fontAlgn="b"/>
                      <a:r>
                        <a:rPr lang="en-US" sz="2400" b="0" i="0" u="none" strike="noStrike" dirty="0">
                          <a:solidFill>
                            <a:srgbClr val="000000"/>
                          </a:solidFill>
                          <a:effectLst/>
                          <a:latin typeface="Calibri" panose="020F0502020204030204" pitchFamily="34" charset="0"/>
                        </a:rPr>
                        <a:t>4</a:t>
                      </a:r>
                    </a:p>
                  </a:txBody>
                  <a:tcPr marL="9525" marR="9525" marT="9525" marB="0" anchor="b"/>
                </a:tc>
                <a:tc>
                  <a:txBody>
                    <a:bodyPr/>
                    <a:lstStyle/>
                    <a:p>
                      <a:endParaRPr lang="en-US" sz="2000" dirty="0"/>
                    </a:p>
                  </a:txBody>
                  <a:tcPr/>
                </a:tc>
                <a:tc>
                  <a:txBody>
                    <a:bodyPr/>
                    <a:lstStyle/>
                    <a:p>
                      <a:pPr algn="ctr" fontAlgn="b"/>
                      <a:r>
                        <a:rPr lang="en-US" sz="2400" b="0" i="0" u="none" strike="noStrike" dirty="0">
                          <a:solidFill>
                            <a:srgbClr val="000000"/>
                          </a:solidFill>
                          <a:effectLst/>
                          <a:latin typeface="Calibri" panose="020F0502020204030204" pitchFamily="34" charset="0"/>
                        </a:rPr>
                        <a:t>0.59</a:t>
                      </a:r>
                    </a:p>
                  </a:txBody>
                  <a:tcPr marL="9525" marR="9525" marT="9525" marB="0" anchor="ctr"/>
                </a:tc>
                <a:tc>
                  <a:txBody>
                    <a:bodyPr/>
                    <a:lstStyle/>
                    <a:p>
                      <a:pPr algn="ctr" fontAlgn="b"/>
                      <a:endParaRPr lang="en-US" sz="2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a:endParaRPr lang="en-US" sz="2000" dirty="0"/>
                    </a:p>
                  </a:txBody>
                  <a:tcPr/>
                </a:tc>
                <a:extLst>
                  <a:ext uri="{0D108BD9-81ED-4DB2-BD59-A6C34878D82A}">
                    <a16:rowId xmlns:a16="http://schemas.microsoft.com/office/drawing/2014/main" val="10006"/>
                  </a:ext>
                </a:extLst>
              </a:tr>
              <a:tr h="422825">
                <a:tc>
                  <a:txBody>
                    <a:bodyPr/>
                    <a:lstStyle/>
                    <a:p>
                      <a:r>
                        <a:rPr lang="en-US" sz="2000" dirty="0"/>
                        <a:t>18 to 20</a:t>
                      </a:r>
                    </a:p>
                  </a:txBody>
                  <a:tcPr anchor="ctr"/>
                </a:tc>
                <a:tc>
                  <a:txBody>
                    <a:bodyPr/>
                    <a:lstStyle/>
                    <a:p>
                      <a:pPr algn="ctr" fontAlgn="b"/>
                      <a:r>
                        <a:rPr lang="en-US" sz="2400" b="0" i="0" u="none" strike="noStrike" dirty="0">
                          <a:solidFill>
                            <a:srgbClr val="000000"/>
                          </a:solidFill>
                          <a:effectLst/>
                          <a:latin typeface="Calibri" panose="020F0502020204030204" pitchFamily="34" charset="0"/>
                        </a:rPr>
                        <a:t>6</a:t>
                      </a:r>
                    </a:p>
                  </a:txBody>
                  <a:tcPr marL="9525" marR="9525" marT="9525" marB="0" anchor="b"/>
                </a:tc>
                <a:tc>
                  <a:txBody>
                    <a:bodyPr/>
                    <a:lstStyle/>
                    <a:p>
                      <a:endParaRPr lang="en-US" sz="2000" dirty="0"/>
                    </a:p>
                  </a:txBody>
                  <a:tcPr/>
                </a:tc>
                <a:tc>
                  <a:txBody>
                    <a:bodyPr/>
                    <a:lstStyle/>
                    <a:p>
                      <a:pPr algn="ctr" fontAlgn="b"/>
                      <a:r>
                        <a:rPr lang="en-US" sz="2400" b="0" i="0" u="none" strike="noStrike" dirty="0">
                          <a:solidFill>
                            <a:srgbClr val="000000"/>
                          </a:solidFill>
                          <a:effectLst/>
                          <a:latin typeface="Calibri" panose="020F0502020204030204" pitchFamily="34" charset="0"/>
                        </a:rPr>
                        <a:t>0.5</a:t>
                      </a:r>
                    </a:p>
                  </a:txBody>
                  <a:tcPr marL="9525" marR="9525" marT="9525" marB="0" anchor="ctr"/>
                </a:tc>
                <a:tc>
                  <a:txBody>
                    <a:bodyPr/>
                    <a:lstStyle/>
                    <a:p>
                      <a:pPr algn="ctr" fontAlgn="b"/>
                      <a:endParaRPr lang="en-US" sz="2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a:endParaRPr lang="en-US" sz="2000" dirty="0"/>
                    </a:p>
                  </a:txBody>
                  <a:tcPr/>
                </a:tc>
                <a:extLst>
                  <a:ext uri="{0D108BD9-81ED-4DB2-BD59-A6C34878D82A}">
                    <a16:rowId xmlns:a16="http://schemas.microsoft.com/office/drawing/2014/main" val="10007"/>
                  </a:ext>
                </a:extLst>
              </a:tr>
              <a:tr h="426119">
                <a:tc>
                  <a:txBody>
                    <a:bodyPr/>
                    <a:lstStyle/>
                    <a:p>
                      <a:r>
                        <a:rPr lang="en-US" sz="2000" dirty="0"/>
                        <a:t>21 to 23</a:t>
                      </a:r>
                    </a:p>
                  </a:txBody>
                  <a:tcPr anchor="ctr"/>
                </a:tc>
                <a:tc>
                  <a:txBody>
                    <a:bodyPr/>
                    <a:lstStyle/>
                    <a:p>
                      <a:pPr algn="ctr" fontAlgn="b"/>
                      <a:r>
                        <a:rPr lang="en-US" sz="2400" b="0" i="0" u="none" strike="noStrike" dirty="0">
                          <a:solidFill>
                            <a:srgbClr val="000000"/>
                          </a:solidFill>
                          <a:effectLst/>
                          <a:latin typeface="Calibri" panose="020F0502020204030204" pitchFamily="34" charset="0"/>
                        </a:rPr>
                        <a:t>6</a:t>
                      </a:r>
                    </a:p>
                  </a:txBody>
                  <a:tcPr marL="9525" marR="9525" marT="9525" marB="0" anchor="b"/>
                </a:tc>
                <a:tc>
                  <a:txBody>
                    <a:bodyPr/>
                    <a:lstStyle/>
                    <a:p>
                      <a:endParaRPr lang="en-US" sz="2000"/>
                    </a:p>
                  </a:txBody>
                  <a:tcPr/>
                </a:tc>
                <a:tc>
                  <a:txBody>
                    <a:bodyPr/>
                    <a:lstStyle/>
                    <a:p>
                      <a:pPr algn="ctr" fontAlgn="b"/>
                      <a:r>
                        <a:rPr lang="en-US" sz="2400" b="0" i="0" u="none" strike="noStrike" dirty="0">
                          <a:solidFill>
                            <a:srgbClr val="000000"/>
                          </a:solidFill>
                          <a:effectLst/>
                          <a:latin typeface="Calibri" panose="020F0502020204030204" pitchFamily="34" charset="0"/>
                        </a:rPr>
                        <a:t>0.67</a:t>
                      </a:r>
                    </a:p>
                  </a:txBody>
                  <a:tcPr marL="9525" marR="9525" marT="9525" marB="0" anchor="ctr"/>
                </a:tc>
                <a:tc>
                  <a:txBody>
                    <a:bodyPr/>
                    <a:lstStyle/>
                    <a:p>
                      <a:pPr algn="ctr" fontAlgn="b"/>
                      <a:endParaRPr lang="en-US" sz="2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a:endParaRPr lang="en-US" sz="2000" dirty="0"/>
                    </a:p>
                  </a:txBody>
                  <a:tcPr/>
                </a:tc>
                <a:extLst>
                  <a:ext uri="{0D108BD9-81ED-4DB2-BD59-A6C34878D82A}">
                    <a16:rowId xmlns:a16="http://schemas.microsoft.com/office/drawing/2014/main" val="10008"/>
                  </a:ext>
                </a:extLst>
              </a:tr>
              <a:tr h="579841">
                <a:tc>
                  <a:txBody>
                    <a:bodyPr/>
                    <a:lstStyle/>
                    <a:p>
                      <a:r>
                        <a:rPr lang="en-US" sz="2000" dirty="0"/>
                        <a:t>24 or older</a:t>
                      </a:r>
                    </a:p>
                  </a:txBody>
                  <a:tcPr anchor="ctr"/>
                </a:tc>
                <a:tc>
                  <a:txBody>
                    <a:bodyPr/>
                    <a:lstStyle/>
                    <a:p>
                      <a:pPr algn="ctr" fontAlgn="b"/>
                      <a:r>
                        <a:rPr lang="en-US" sz="2400" b="0" i="0" u="none" strike="noStrike" dirty="0">
                          <a:solidFill>
                            <a:srgbClr val="000000"/>
                          </a:solidFill>
                          <a:effectLst/>
                          <a:latin typeface="Calibri" panose="020F0502020204030204" pitchFamily="34" charset="0"/>
                        </a:rPr>
                        <a:t>1</a:t>
                      </a:r>
                    </a:p>
                  </a:txBody>
                  <a:tcPr marL="9525" marR="9525" marT="9525" marB="0" anchor="ctr"/>
                </a:tc>
                <a:tc>
                  <a:txBody>
                    <a:bodyPr/>
                    <a:lstStyle/>
                    <a:p>
                      <a:endParaRPr lang="en-US" sz="2000" dirty="0"/>
                    </a:p>
                  </a:txBody>
                  <a:tcPr/>
                </a:tc>
                <a:tc>
                  <a:txBody>
                    <a:bodyPr/>
                    <a:lstStyle/>
                    <a:p>
                      <a:pPr algn="ctr"/>
                      <a:r>
                        <a:rPr lang="en-US" sz="2400" dirty="0"/>
                        <a:t>0.33</a:t>
                      </a:r>
                    </a:p>
                  </a:txBody>
                  <a:tcPr anchor="ctr"/>
                </a:tc>
                <a:tc>
                  <a:txBody>
                    <a:bodyPr/>
                    <a:lstStyle/>
                    <a:p>
                      <a:pPr algn="ctr"/>
                      <a:endParaRPr lang="en-US" sz="2400" dirty="0"/>
                    </a:p>
                  </a:txBody>
                  <a:tcPr anchor="ctr"/>
                </a:tc>
                <a:tc>
                  <a:txBody>
                    <a:bodyPr/>
                    <a:lstStyle/>
                    <a:p>
                      <a:pPr algn="ctr"/>
                      <a:endParaRPr lang="en-US" sz="2000" dirty="0"/>
                    </a:p>
                  </a:txBody>
                  <a:tcPr/>
                </a:tc>
                <a:extLst>
                  <a:ext uri="{0D108BD9-81ED-4DB2-BD59-A6C34878D82A}">
                    <a16:rowId xmlns:a16="http://schemas.microsoft.com/office/drawing/2014/main" val="3095345452"/>
                  </a:ext>
                </a:extLst>
              </a:tr>
            </a:tbl>
          </a:graphicData>
        </a:graphic>
      </p:graphicFrame>
      <p:sp>
        <p:nvSpPr>
          <p:cNvPr id="2" name="Title 1">
            <a:extLst>
              <a:ext uri="{FF2B5EF4-FFF2-40B4-BE49-F238E27FC236}">
                <a16:creationId xmlns:a16="http://schemas.microsoft.com/office/drawing/2014/main" id="{351E3792-432F-0446-AC96-483498875C27}"/>
              </a:ext>
            </a:extLst>
          </p:cNvPr>
          <p:cNvSpPr>
            <a:spLocks noGrp="1"/>
          </p:cNvSpPr>
          <p:nvPr>
            <p:ph type="title"/>
          </p:nvPr>
        </p:nvSpPr>
        <p:spPr>
          <a:xfrm>
            <a:off x="267630" y="230033"/>
            <a:ext cx="8436532" cy="1494596"/>
          </a:xfrm>
        </p:spPr>
        <p:txBody>
          <a:bodyPr anchor="t">
            <a:noAutofit/>
          </a:bodyPr>
          <a:lstStyle/>
          <a:p>
            <a:pPr algn="l"/>
            <a:r>
              <a:rPr lang="en-US" sz="3600" dirty="0"/>
              <a:t>Part 1. Estimate birth rates</a:t>
            </a:r>
            <a:endParaRPr lang="en-US" sz="3200" baseline="-25000" dirty="0"/>
          </a:p>
        </p:txBody>
      </p:sp>
      <p:sp>
        <p:nvSpPr>
          <p:cNvPr id="4" name="TextBox 3">
            <a:extLst>
              <a:ext uri="{FF2B5EF4-FFF2-40B4-BE49-F238E27FC236}">
                <a16:creationId xmlns:a16="http://schemas.microsoft.com/office/drawing/2014/main" id="{567C36AA-BAE0-8A4D-BEF2-F4EFE3351C31}"/>
              </a:ext>
            </a:extLst>
          </p:cNvPr>
          <p:cNvSpPr txBox="1"/>
          <p:nvPr/>
        </p:nvSpPr>
        <p:spPr>
          <a:xfrm>
            <a:off x="6091112" y="2728763"/>
            <a:ext cx="1039067" cy="461665"/>
          </a:xfrm>
          <a:prstGeom prst="rect">
            <a:avLst/>
          </a:prstGeom>
          <a:noFill/>
        </p:spPr>
        <p:txBody>
          <a:bodyPr wrap="none" rtlCol="0">
            <a:spAutoFit/>
          </a:bodyPr>
          <a:lstStyle/>
          <a:p>
            <a:r>
              <a:rPr lang="en-US" sz="2400" dirty="0">
                <a:solidFill>
                  <a:srgbClr val="FF0000"/>
                </a:solidFill>
              </a:rPr>
              <a:t>0.0326</a:t>
            </a:r>
          </a:p>
        </p:txBody>
      </p:sp>
      <p:sp>
        <p:nvSpPr>
          <p:cNvPr id="9" name="TextBox 8">
            <a:extLst>
              <a:ext uri="{FF2B5EF4-FFF2-40B4-BE49-F238E27FC236}">
                <a16:creationId xmlns:a16="http://schemas.microsoft.com/office/drawing/2014/main" id="{4D21DCDC-C3E0-8F4A-A25C-6905DBEA3268}"/>
              </a:ext>
            </a:extLst>
          </p:cNvPr>
          <p:cNvSpPr txBox="1"/>
          <p:nvPr/>
        </p:nvSpPr>
        <p:spPr>
          <a:xfrm>
            <a:off x="1763436" y="1267118"/>
            <a:ext cx="1160649" cy="584775"/>
          </a:xfrm>
          <a:prstGeom prst="rect">
            <a:avLst/>
          </a:prstGeom>
          <a:noFill/>
        </p:spPr>
        <p:txBody>
          <a:bodyPr wrap="square" rtlCol="0">
            <a:spAutoFit/>
          </a:bodyPr>
          <a:lstStyle/>
          <a:p>
            <a:pPr algn="ctr"/>
            <a:r>
              <a:rPr lang="en-US" sz="1600" dirty="0">
                <a:solidFill>
                  <a:schemeClr val="bg1"/>
                </a:solidFill>
              </a:rPr>
              <a:t>Number of females</a:t>
            </a:r>
          </a:p>
        </p:txBody>
      </p:sp>
      <p:sp>
        <p:nvSpPr>
          <p:cNvPr id="7" name="Rectangle 6">
            <a:extLst>
              <a:ext uri="{FF2B5EF4-FFF2-40B4-BE49-F238E27FC236}">
                <a16:creationId xmlns:a16="http://schemas.microsoft.com/office/drawing/2014/main" id="{0E3C584A-5CCC-0745-BB61-B1532B3478F9}"/>
              </a:ext>
            </a:extLst>
          </p:cNvPr>
          <p:cNvSpPr/>
          <p:nvPr/>
        </p:nvSpPr>
        <p:spPr>
          <a:xfrm>
            <a:off x="5941487" y="1267118"/>
            <a:ext cx="1338318" cy="584775"/>
          </a:xfrm>
          <a:prstGeom prst="rect">
            <a:avLst/>
          </a:prstGeom>
        </p:spPr>
        <p:txBody>
          <a:bodyPr wrap="square">
            <a:spAutoFit/>
          </a:bodyPr>
          <a:lstStyle/>
          <a:p>
            <a:pPr algn="ctr"/>
            <a:r>
              <a:rPr lang="en-US" sz="1600" dirty="0">
                <a:solidFill>
                  <a:schemeClr val="bg1"/>
                </a:solidFill>
              </a:rPr>
              <a:t>Females per female </a:t>
            </a:r>
          </a:p>
        </p:txBody>
      </p:sp>
    </p:spTree>
    <p:extLst>
      <p:ext uri="{BB962C8B-B14F-4D97-AF65-F5344CB8AC3E}">
        <p14:creationId xmlns:p14="http://schemas.microsoft.com/office/powerpoint/2010/main" val="3171242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E3792-432F-0446-AC96-483498875C27}"/>
              </a:ext>
            </a:extLst>
          </p:cNvPr>
          <p:cNvSpPr>
            <a:spLocks noGrp="1"/>
          </p:cNvSpPr>
          <p:nvPr>
            <p:ph type="title"/>
          </p:nvPr>
        </p:nvSpPr>
        <p:spPr>
          <a:xfrm>
            <a:off x="418047" y="-21538"/>
            <a:ext cx="8316410" cy="2051873"/>
          </a:xfrm>
        </p:spPr>
        <p:txBody>
          <a:bodyPr>
            <a:noAutofit/>
          </a:bodyPr>
          <a:lstStyle/>
          <a:p>
            <a:pPr algn="l"/>
            <a:r>
              <a:rPr lang="en-US" sz="3200" dirty="0"/>
              <a:t>Part 1 Q. 2 </a:t>
            </a:r>
            <a:r>
              <a:rPr lang="mr-IN" sz="3200" dirty="0"/>
              <a:t>–</a:t>
            </a:r>
            <a:r>
              <a:rPr lang="en-US" sz="3200" dirty="0"/>
              <a:t> </a:t>
            </a:r>
            <a:r>
              <a:rPr lang="en-US" sz="3200" dirty="0" err="1"/>
              <a:t>F</a:t>
            </a:r>
            <a:r>
              <a:rPr lang="en-US" sz="3200" baseline="-25000" dirty="0" err="1"/>
              <a:t>x</a:t>
            </a:r>
            <a:r>
              <a:rPr lang="en-US" sz="3200" dirty="0"/>
              <a:t> </a:t>
            </a:r>
            <a:br>
              <a:rPr lang="en-US" sz="3200" dirty="0"/>
            </a:br>
            <a:r>
              <a:rPr lang="en-US" sz="2400" dirty="0" err="1"/>
              <a:t>F</a:t>
            </a:r>
            <a:r>
              <a:rPr lang="en-US" sz="2400" baseline="-25000" dirty="0" err="1"/>
              <a:t>x</a:t>
            </a:r>
            <a:r>
              <a:rPr lang="en-US" sz="2400" dirty="0"/>
              <a:t> (Fecundity) in our life table is an estimate of the total number of females produced by females in each age class. </a:t>
            </a:r>
            <a:endParaRPr lang="en-US" sz="3200" baseline="-25000" dirty="0"/>
          </a:p>
        </p:txBody>
      </p:sp>
      <p:graphicFrame>
        <p:nvGraphicFramePr>
          <p:cNvPr id="4" name="Table 3">
            <a:extLst>
              <a:ext uri="{FF2B5EF4-FFF2-40B4-BE49-F238E27FC236}">
                <a16:creationId xmlns:a16="http://schemas.microsoft.com/office/drawing/2014/main" id="{E71E4A1D-CAE5-6D44-8E12-551A78173715}"/>
              </a:ext>
            </a:extLst>
          </p:cNvPr>
          <p:cNvGraphicFramePr>
            <a:graphicFrameLocks noGrp="1"/>
          </p:cNvGraphicFramePr>
          <p:nvPr>
            <p:extLst>
              <p:ext uri="{D42A27DB-BD31-4B8C-83A1-F6EECF244321}">
                <p14:modId xmlns:p14="http://schemas.microsoft.com/office/powerpoint/2010/main" val="197822936"/>
              </p:ext>
            </p:extLst>
          </p:nvPr>
        </p:nvGraphicFramePr>
        <p:xfrm>
          <a:off x="477886" y="1684504"/>
          <a:ext cx="6211672" cy="4837174"/>
        </p:xfrm>
        <a:graphic>
          <a:graphicData uri="http://schemas.openxmlformats.org/drawingml/2006/table">
            <a:tbl>
              <a:tblPr firstRow="1" bandRow="1">
                <a:tableStyleId>{5C22544A-7EE6-4342-B048-85BDC9FD1C3A}</a:tableStyleId>
              </a:tblPr>
              <a:tblGrid>
                <a:gridCol w="1484994">
                  <a:extLst>
                    <a:ext uri="{9D8B030D-6E8A-4147-A177-3AD203B41FA5}">
                      <a16:colId xmlns:a16="http://schemas.microsoft.com/office/drawing/2014/main" val="20000"/>
                    </a:ext>
                  </a:extLst>
                </a:gridCol>
                <a:gridCol w="1110624">
                  <a:extLst>
                    <a:ext uri="{9D8B030D-6E8A-4147-A177-3AD203B41FA5}">
                      <a16:colId xmlns:a16="http://schemas.microsoft.com/office/drawing/2014/main" val="20001"/>
                    </a:ext>
                  </a:extLst>
                </a:gridCol>
                <a:gridCol w="1195792">
                  <a:extLst>
                    <a:ext uri="{9D8B030D-6E8A-4147-A177-3AD203B41FA5}">
                      <a16:colId xmlns:a16="http://schemas.microsoft.com/office/drawing/2014/main" val="20002"/>
                    </a:ext>
                  </a:extLst>
                </a:gridCol>
                <a:gridCol w="1192860">
                  <a:extLst>
                    <a:ext uri="{9D8B030D-6E8A-4147-A177-3AD203B41FA5}">
                      <a16:colId xmlns:a16="http://schemas.microsoft.com/office/drawing/2014/main" val="3489109016"/>
                    </a:ext>
                  </a:extLst>
                </a:gridCol>
                <a:gridCol w="1227402">
                  <a:extLst>
                    <a:ext uri="{9D8B030D-6E8A-4147-A177-3AD203B41FA5}">
                      <a16:colId xmlns:a16="http://schemas.microsoft.com/office/drawing/2014/main" val="20004"/>
                    </a:ext>
                  </a:extLst>
                </a:gridCol>
              </a:tblGrid>
              <a:tr h="982489">
                <a:tc>
                  <a:txBody>
                    <a:bodyPr/>
                    <a:lstStyle/>
                    <a:p>
                      <a:r>
                        <a:rPr lang="en-US" sz="2000" dirty="0"/>
                        <a:t>Age Range (years)</a:t>
                      </a:r>
                    </a:p>
                  </a:txBody>
                  <a:tcPr/>
                </a:tc>
                <a:tc>
                  <a:txBody>
                    <a:bodyPr/>
                    <a:lstStyle/>
                    <a:p>
                      <a:pPr algn="ctr"/>
                      <a:r>
                        <a:rPr lang="en-US" sz="2000" baseline="0" dirty="0"/>
                        <a:t>N</a:t>
                      </a:r>
                      <a:r>
                        <a:rPr lang="en-US" sz="2000" baseline="-25000" dirty="0"/>
                        <a:t> x</a:t>
                      </a:r>
                    </a:p>
                  </a:txBody>
                  <a:tcPr anchor="b"/>
                </a:tc>
                <a:tc>
                  <a:txBody>
                    <a:bodyPr/>
                    <a:lstStyle/>
                    <a:p>
                      <a:pPr algn="ctr"/>
                      <a:r>
                        <a:rPr lang="en-US" sz="2000" dirty="0"/>
                        <a:t>l </a:t>
                      </a:r>
                      <a:r>
                        <a:rPr lang="en-US" sz="2000" baseline="-25000" dirty="0"/>
                        <a:t>x</a:t>
                      </a:r>
                      <a:r>
                        <a:rPr lang="en-US" sz="2000" dirty="0"/>
                        <a:t> </a:t>
                      </a:r>
                    </a:p>
                  </a:txBody>
                  <a:tcPr anchor="b"/>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dirty="0"/>
                        <a:t>m</a:t>
                      </a:r>
                      <a:r>
                        <a:rPr lang="en-US" sz="3200" baseline="-25000" dirty="0"/>
                        <a:t>x</a:t>
                      </a:r>
                    </a:p>
                  </a:txBody>
                  <a:tcPr anchor="b"/>
                </a:tc>
                <a:tc>
                  <a:txBody>
                    <a:bodyPr/>
                    <a:lstStyle/>
                    <a:p>
                      <a:pPr algn="ctr"/>
                      <a:r>
                        <a:rPr lang="en-US" sz="2000" dirty="0"/>
                        <a:t>F </a:t>
                      </a:r>
                      <a:r>
                        <a:rPr lang="en-US" sz="2000" baseline="-25000" dirty="0"/>
                        <a:t>x</a:t>
                      </a:r>
                    </a:p>
                  </a:txBody>
                  <a:tcPr anchor="b"/>
                </a:tc>
                <a:extLst>
                  <a:ext uri="{0D108BD9-81ED-4DB2-BD59-A6C34878D82A}">
                    <a16:rowId xmlns:a16="http://schemas.microsoft.com/office/drawing/2014/main" val="10000"/>
                  </a:ext>
                </a:extLst>
              </a:tr>
              <a:tr h="387041">
                <a:tc>
                  <a:txBody>
                    <a:bodyPr/>
                    <a:lstStyle/>
                    <a:p>
                      <a:r>
                        <a:rPr lang="en-US" sz="2000" dirty="0"/>
                        <a:t>0 to</a:t>
                      </a:r>
                      <a:r>
                        <a:rPr lang="en-US" sz="2000" baseline="0" dirty="0"/>
                        <a:t> 2</a:t>
                      </a:r>
                      <a:endParaRPr lang="en-US" sz="2000" dirty="0"/>
                    </a:p>
                  </a:txBody>
                  <a:tcPr/>
                </a:tc>
                <a:tc>
                  <a:txBody>
                    <a:bodyPr/>
                    <a:lstStyle/>
                    <a:p>
                      <a:pPr algn="ctr"/>
                      <a:r>
                        <a:rPr lang="en-US" sz="2000" dirty="0"/>
                        <a:t>37</a:t>
                      </a:r>
                    </a:p>
                  </a:txBody>
                  <a:tcPr/>
                </a:tc>
                <a:tc>
                  <a:txBody>
                    <a:bodyPr/>
                    <a:lstStyle/>
                    <a:p>
                      <a:endParaRPr lang="en-US" sz="2000" dirty="0"/>
                    </a:p>
                  </a:txBody>
                  <a:tcPr/>
                </a:tc>
                <a:tc>
                  <a:txBody>
                    <a:bodyPr/>
                    <a:lstStyle/>
                    <a:p>
                      <a:pPr algn="ctr" fontAlgn="b"/>
                      <a:r>
                        <a:rPr lang="en-US" sz="2000" b="0" i="0" u="none" strike="noStrike" dirty="0">
                          <a:solidFill>
                            <a:srgbClr val="000000"/>
                          </a:solidFill>
                          <a:effectLst/>
                          <a:latin typeface="Calibri" panose="020F0502020204030204" pitchFamily="34" charset="0"/>
                        </a:rPr>
                        <a:t>0</a:t>
                      </a:r>
                    </a:p>
                  </a:txBody>
                  <a:tcPr marL="9525" marR="9525" marT="9525" marB="0" anchor="ctr"/>
                </a:tc>
                <a:tc>
                  <a:txBody>
                    <a:bodyPr/>
                    <a:lstStyle/>
                    <a:p>
                      <a:pPr algn="ctr"/>
                      <a:r>
                        <a:rPr lang="en-US" sz="2000" dirty="0"/>
                        <a:t>0</a:t>
                      </a:r>
                    </a:p>
                  </a:txBody>
                  <a:tcPr/>
                </a:tc>
                <a:extLst>
                  <a:ext uri="{0D108BD9-81ED-4DB2-BD59-A6C34878D82A}">
                    <a16:rowId xmlns:a16="http://schemas.microsoft.com/office/drawing/2014/main" val="10001"/>
                  </a:ext>
                </a:extLst>
              </a:tr>
              <a:tr h="387041">
                <a:tc>
                  <a:txBody>
                    <a:bodyPr/>
                    <a:lstStyle/>
                    <a:p>
                      <a:r>
                        <a:rPr lang="en-US" sz="2000" dirty="0"/>
                        <a:t>3 to 5</a:t>
                      </a:r>
                    </a:p>
                  </a:txBody>
                  <a:tcPr/>
                </a:tc>
                <a:tc>
                  <a:txBody>
                    <a:bodyPr/>
                    <a:lstStyle/>
                    <a:p>
                      <a:pPr algn="ctr" fontAlgn="b"/>
                      <a:r>
                        <a:rPr lang="en-US" sz="2000" b="0" i="0" u="none" strike="noStrike" dirty="0">
                          <a:solidFill>
                            <a:srgbClr val="000000"/>
                          </a:solidFill>
                          <a:effectLst/>
                          <a:latin typeface="Calibri" panose="020F0502020204030204" pitchFamily="34" charset="0"/>
                        </a:rPr>
                        <a:t>19</a:t>
                      </a:r>
                    </a:p>
                  </a:txBody>
                  <a:tcPr marL="9525" marR="9525" marT="9525" marB="0" anchor="b"/>
                </a:tc>
                <a:tc>
                  <a:txBody>
                    <a:bodyPr/>
                    <a:lstStyle/>
                    <a:p>
                      <a:endParaRPr lang="en-US" sz="2000"/>
                    </a:p>
                  </a:txBody>
                  <a:tcPr/>
                </a:tc>
                <a:tc>
                  <a:txBody>
                    <a:bodyPr/>
                    <a:lstStyle/>
                    <a:p>
                      <a:pPr algn="ctr" fontAlgn="b"/>
                      <a:r>
                        <a:rPr lang="en-US" sz="2000" b="0" i="0" u="none" strike="noStrike" dirty="0">
                          <a:solidFill>
                            <a:srgbClr val="000000"/>
                          </a:solidFill>
                          <a:effectLst/>
                          <a:latin typeface="Calibri" panose="020F0502020204030204" pitchFamily="34" charset="0"/>
                        </a:rPr>
                        <a:t>0.033</a:t>
                      </a:r>
                    </a:p>
                  </a:txBody>
                  <a:tcPr marL="9525" marR="9525" marT="9525" marB="0" anchor="ctr"/>
                </a:tc>
                <a:tc>
                  <a:txBody>
                    <a:bodyPr/>
                    <a:lstStyle/>
                    <a:p>
                      <a:pPr algn="ctr"/>
                      <a:endParaRPr lang="en-US" sz="2000" dirty="0"/>
                    </a:p>
                  </a:txBody>
                  <a:tcPr/>
                </a:tc>
                <a:extLst>
                  <a:ext uri="{0D108BD9-81ED-4DB2-BD59-A6C34878D82A}">
                    <a16:rowId xmlns:a16="http://schemas.microsoft.com/office/drawing/2014/main" val="10002"/>
                  </a:ext>
                </a:extLst>
              </a:tr>
              <a:tr h="387041">
                <a:tc>
                  <a:txBody>
                    <a:bodyPr/>
                    <a:lstStyle/>
                    <a:p>
                      <a:r>
                        <a:rPr lang="en-US" sz="2000" dirty="0"/>
                        <a:t>6 to 8</a:t>
                      </a:r>
                    </a:p>
                  </a:txBody>
                  <a:tcPr/>
                </a:tc>
                <a:tc>
                  <a:txBody>
                    <a:bodyPr/>
                    <a:lstStyle/>
                    <a:p>
                      <a:pPr algn="ctr" fontAlgn="b"/>
                      <a:r>
                        <a:rPr lang="en-US" sz="2000" b="0" i="0" u="none" strike="noStrike" dirty="0">
                          <a:solidFill>
                            <a:srgbClr val="000000"/>
                          </a:solidFill>
                          <a:effectLst/>
                          <a:latin typeface="Calibri" panose="020F0502020204030204" pitchFamily="34" charset="0"/>
                        </a:rPr>
                        <a:t>14</a:t>
                      </a:r>
                    </a:p>
                  </a:txBody>
                  <a:tcPr marL="9525" marR="9525" marT="9525" marB="0" anchor="b"/>
                </a:tc>
                <a:tc>
                  <a:txBody>
                    <a:bodyPr/>
                    <a:lstStyle/>
                    <a:p>
                      <a:endParaRPr lang="en-US" sz="2000"/>
                    </a:p>
                  </a:txBody>
                  <a:tcPr/>
                </a:tc>
                <a:tc>
                  <a:txBody>
                    <a:bodyPr/>
                    <a:lstStyle/>
                    <a:p>
                      <a:pPr algn="ctr" fontAlgn="b"/>
                      <a:r>
                        <a:rPr lang="en-US" sz="2000" b="0" i="0" u="none" strike="noStrike" dirty="0">
                          <a:solidFill>
                            <a:srgbClr val="000000"/>
                          </a:solidFill>
                          <a:effectLst/>
                          <a:latin typeface="Calibri" panose="020F0502020204030204" pitchFamily="34" charset="0"/>
                        </a:rPr>
                        <a:t>0.167</a:t>
                      </a:r>
                    </a:p>
                  </a:txBody>
                  <a:tcPr marL="9525" marR="9525" marT="9525" marB="0" anchor="ctr"/>
                </a:tc>
                <a:tc>
                  <a:txBody>
                    <a:bodyPr/>
                    <a:lstStyle/>
                    <a:p>
                      <a:pPr algn="ctr"/>
                      <a:endParaRPr lang="en-US" sz="2000" dirty="0"/>
                    </a:p>
                  </a:txBody>
                  <a:tcPr/>
                </a:tc>
                <a:extLst>
                  <a:ext uri="{0D108BD9-81ED-4DB2-BD59-A6C34878D82A}">
                    <a16:rowId xmlns:a16="http://schemas.microsoft.com/office/drawing/2014/main" val="10003"/>
                  </a:ext>
                </a:extLst>
              </a:tr>
              <a:tr h="387041">
                <a:tc>
                  <a:txBody>
                    <a:bodyPr/>
                    <a:lstStyle/>
                    <a:p>
                      <a:r>
                        <a:rPr lang="en-US" sz="2000" dirty="0"/>
                        <a:t>9 to 11</a:t>
                      </a:r>
                    </a:p>
                  </a:txBody>
                  <a:tcPr/>
                </a:tc>
                <a:tc>
                  <a:txBody>
                    <a:bodyPr/>
                    <a:lstStyle/>
                    <a:p>
                      <a:pPr algn="ctr" fontAlgn="b"/>
                      <a:r>
                        <a:rPr lang="en-US" sz="2000" b="0" i="0" u="none" strike="noStrike" dirty="0">
                          <a:solidFill>
                            <a:srgbClr val="000000"/>
                          </a:solidFill>
                          <a:effectLst/>
                          <a:latin typeface="Calibri" panose="020F0502020204030204" pitchFamily="34" charset="0"/>
                        </a:rPr>
                        <a:t>9</a:t>
                      </a:r>
                    </a:p>
                  </a:txBody>
                  <a:tcPr marL="9525" marR="9525" marT="9525" marB="0" anchor="b"/>
                </a:tc>
                <a:tc>
                  <a:txBody>
                    <a:bodyPr/>
                    <a:lstStyle/>
                    <a:p>
                      <a:endParaRPr lang="en-US" sz="2000"/>
                    </a:p>
                  </a:txBody>
                  <a:tcPr/>
                </a:tc>
                <a:tc>
                  <a:txBody>
                    <a:bodyPr/>
                    <a:lstStyle/>
                    <a:p>
                      <a:pPr algn="ctr" fontAlgn="b"/>
                      <a:r>
                        <a:rPr lang="en-US" sz="2000" b="0" i="0" u="none" strike="noStrike" dirty="0">
                          <a:solidFill>
                            <a:srgbClr val="000000"/>
                          </a:solidFill>
                          <a:effectLst/>
                          <a:latin typeface="Calibri" panose="020F0502020204030204" pitchFamily="34" charset="0"/>
                        </a:rPr>
                        <a:t>0.293</a:t>
                      </a:r>
                    </a:p>
                  </a:txBody>
                  <a:tcPr marL="9525" marR="9525" marT="9525" marB="0" anchor="ctr"/>
                </a:tc>
                <a:tc>
                  <a:txBody>
                    <a:bodyPr/>
                    <a:lstStyle/>
                    <a:p>
                      <a:pPr algn="ctr"/>
                      <a:endParaRPr lang="en-US" sz="2000" dirty="0"/>
                    </a:p>
                  </a:txBody>
                  <a:tcPr/>
                </a:tc>
                <a:extLst>
                  <a:ext uri="{0D108BD9-81ED-4DB2-BD59-A6C34878D82A}">
                    <a16:rowId xmlns:a16="http://schemas.microsoft.com/office/drawing/2014/main" val="10004"/>
                  </a:ext>
                </a:extLst>
              </a:tr>
              <a:tr h="387041">
                <a:tc>
                  <a:txBody>
                    <a:bodyPr/>
                    <a:lstStyle/>
                    <a:p>
                      <a:r>
                        <a:rPr lang="en-US" sz="2000" dirty="0"/>
                        <a:t>12 to 14</a:t>
                      </a:r>
                    </a:p>
                  </a:txBody>
                  <a:tcPr/>
                </a:tc>
                <a:tc>
                  <a:txBody>
                    <a:bodyPr/>
                    <a:lstStyle/>
                    <a:p>
                      <a:pPr algn="ctr" fontAlgn="b"/>
                      <a:r>
                        <a:rPr lang="en-US" sz="2000" b="0" i="0" u="none" strike="noStrike" dirty="0">
                          <a:solidFill>
                            <a:srgbClr val="000000"/>
                          </a:solidFill>
                          <a:effectLst/>
                          <a:latin typeface="Calibri" panose="020F0502020204030204" pitchFamily="34" charset="0"/>
                        </a:rPr>
                        <a:t>14</a:t>
                      </a:r>
                    </a:p>
                  </a:txBody>
                  <a:tcPr marL="9525" marR="9525" marT="9525" marB="0" anchor="b"/>
                </a:tc>
                <a:tc>
                  <a:txBody>
                    <a:bodyPr/>
                    <a:lstStyle/>
                    <a:p>
                      <a:endParaRPr lang="en-US" sz="2000"/>
                    </a:p>
                  </a:txBody>
                  <a:tcPr/>
                </a:tc>
                <a:tc>
                  <a:txBody>
                    <a:bodyPr/>
                    <a:lstStyle/>
                    <a:p>
                      <a:pPr algn="ctr" fontAlgn="b"/>
                      <a:r>
                        <a:rPr lang="en-US" sz="2000" b="0" i="0" u="none" strike="noStrike" dirty="0">
                          <a:solidFill>
                            <a:srgbClr val="000000"/>
                          </a:solidFill>
                          <a:effectLst/>
                          <a:latin typeface="Calibri" panose="020F0502020204030204" pitchFamily="34" charset="0"/>
                        </a:rPr>
                        <a:t>0.302</a:t>
                      </a:r>
                    </a:p>
                  </a:txBody>
                  <a:tcPr marL="9525" marR="9525" marT="9525" marB="0" anchor="ctr"/>
                </a:tc>
                <a:tc>
                  <a:txBody>
                    <a:bodyPr/>
                    <a:lstStyle/>
                    <a:p>
                      <a:pPr algn="ctr"/>
                      <a:endParaRPr lang="en-US" sz="2000" dirty="0"/>
                    </a:p>
                  </a:txBody>
                  <a:tcPr/>
                </a:tc>
                <a:extLst>
                  <a:ext uri="{0D108BD9-81ED-4DB2-BD59-A6C34878D82A}">
                    <a16:rowId xmlns:a16="http://schemas.microsoft.com/office/drawing/2014/main" val="10005"/>
                  </a:ext>
                </a:extLst>
              </a:tr>
              <a:tr h="387041">
                <a:tc>
                  <a:txBody>
                    <a:bodyPr/>
                    <a:lstStyle/>
                    <a:p>
                      <a:r>
                        <a:rPr lang="en-US" sz="2000" dirty="0"/>
                        <a:t>15 to 17</a:t>
                      </a:r>
                    </a:p>
                  </a:txBody>
                  <a:tcPr/>
                </a:tc>
                <a:tc>
                  <a:txBody>
                    <a:bodyPr/>
                    <a:lstStyle/>
                    <a:p>
                      <a:pPr algn="ctr" fontAlgn="b"/>
                      <a:r>
                        <a:rPr lang="en-US" sz="2000" b="0" i="0" u="none" strike="noStrike" dirty="0">
                          <a:solidFill>
                            <a:srgbClr val="000000"/>
                          </a:solidFill>
                          <a:effectLst/>
                          <a:latin typeface="Calibri" panose="020F0502020204030204" pitchFamily="34" charset="0"/>
                        </a:rPr>
                        <a:t>4</a:t>
                      </a:r>
                    </a:p>
                  </a:txBody>
                  <a:tcPr marL="9525" marR="9525" marT="9525" marB="0" anchor="b"/>
                </a:tc>
                <a:tc>
                  <a:txBody>
                    <a:bodyPr/>
                    <a:lstStyle/>
                    <a:p>
                      <a:endParaRPr lang="en-US" sz="2000" dirty="0"/>
                    </a:p>
                  </a:txBody>
                  <a:tcPr/>
                </a:tc>
                <a:tc>
                  <a:txBody>
                    <a:bodyPr/>
                    <a:lstStyle/>
                    <a:p>
                      <a:pPr algn="ctr" fontAlgn="b"/>
                      <a:r>
                        <a:rPr lang="en-US" sz="2000" b="0" i="0" u="none" strike="noStrike" dirty="0">
                          <a:solidFill>
                            <a:srgbClr val="000000"/>
                          </a:solidFill>
                          <a:effectLst/>
                          <a:latin typeface="Calibri" panose="020F0502020204030204" pitchFamily="34" charset="0"/>
                        </a:rPr>
                        <a:t>0.274</a:t>
                      </a:r>
                    </a:p>
                  </a:txBody>
                  <a:tcPr marL="9525" marR="9525" marT="9525" marB="0" anchor="ctr"/>
                </a:tc>
                <a:tc>
                  <a:txBody>
                    <a:bodyPr/>
                    <a:lstStyle/>
                    <a:p>
                      <a:pPr algn="ctr"/>
                      <a:endParaRPr lang="en-US" sz="2000" dirty="0"/>
                    </a:p>
                  </a:txBody>
                  <a:tcPr/>
                </a:tc>
                <a:extLst>
                  <a:ext uri="{0D108BD9-81ED-4DB2-BD59-A6C34878D82A}">
                    <a16:rowId xmlns:a16="http://schemas.microsoft.com/office/drawing/2014/main" val="10006"/>
                  </a:ext>
                </a:extLst>
              </a:tr>
              <a:tr h="387041">
                <a:tc>
                  <a:txBody>
                    <a:bodyPr/>
                    <a:lstStyle/>
                    <a:p>
                      <a:r>
                        <a:rPr lang="en-US" sz="2000" dirty="0"/>
                        <a:t>18 to 20</a:t>
                      </a:r>
                    </a:p>
                  </a:txBody>
                  <a:tcPr/>
                </a:tc>
                <a:tc>
                  <a:txBody>
                    <a:bodyPr/>
                    <a:lstStyle/>
                    <a:p>
                      <a:pPr algn="ctr" fontAlgn="b"/>
                      <a:r>
                        <a:rPr lang="en-US" sz="2000" b="0" i="0" u="none" strike="noStrike" dirty="0">
                          <a:solidFill>
                            <a:srgbClr val="000000"/>
                          </a:solidFill>
                          <a:effectLst/>
                          <a:latin typeface="Calibri" panose="020F0502020204030204" pitchFamily="34" charset="0"/>
                        </a:rPr>
                        <a:t>6</a:t>
                      </a:r>
                    </a:p>
                  </a:txBody>
                  <a:tcPr marL="9525" marR="9525" marT="9525" marB="0" anchor="b"/>
                </a:tc>
                <a:tc>
                  <a:txBody>
                    <a:bodyPr/>
                    <a:lstStyle/>
                    <a:p>
                      <a:endParaRPr lang="en-US" sz="2000" dirty="0"/>
                    </a:p>
                  </a:txBody>
                  <a:tcPr/>
                </a:tc>
                <a:tc>
                  <a:txBody>
                    <a:bodyPr/>
                    <a:lstStyle/>
                    <a:p>
                      <a:pPr algn="ctr" fontAlgn="b"/>
                      <a:r>
                        <a:rPr lang="en-US" sz="2000" b="0" i="0" u="none" strike="noStrike" dirty="0">
                          <a:solidFill>
                            <a:srgbClr val="000000"/>
                          </a:solidFill>
                          <a:effectLst/>
                          <a:latin typeface="Calibri" panose="020F0502020204030204" pitchFamily="34" charset="0"/>
                        </a:rPr>
                        <a:t>0.233</a:t>
                      </a:r>
                    </a:p>
                  </a:txBody>
                  <a:tcPr marL="9525" marR="9525" marT="9525" marB="0" anchor="ctr"/>
                </a:tc>
                <a:tc>
                  <a:txBody>
                    <a:bodyPr/>
                    <a:lstStyle/>
                    <a:p>
                      <a:pPr algn="ctr"/>
                      <a:endParaRPr lang="en-US" sz="2000" dirty="0"/>
                    </a:p>
                  </a:txBody>
                  <a:tcPr/>
                </a:tc>
                <a:extLst>
                  <a:ext uri="{0D108BD9-81ED-4DB2-BD59-A6C34878D82A}">
                    <a16:rowId xmlns:a16="http://schemas.microsoft.com/office/drawing/2014/main" val="10007"/>
                  </a:ext>
                </a:extLst>
              </a:tr>
              <a:tr h="387041">
                <a:tc>
                  <a:txBody>
                    <a:bodyPr/>
                    <a:lstStyle/>
                    <a:p>
                      <a:r>
                        <a:rPr lang="en-US" sz="2000" dirty="0"/>
                        <a:t>21 to 23</a:t>
                      </a:r>
                    </a:p>
                  </a:txBody>
                  <a:tcPr/>
                </a:tc>
                <a:tc>
                  <a:txBody>
                    <a:bodyPr/>
                    <a:lstStyle/>
                    <a:p>
                      <a:pPr algn="ctr" fontAlgn="b"/>
                      <a:r>
                        <a:rPr lang="en-US" sz="2000" b="0" i="0" u="none" strike="noStrike" dirty="0">
                          <a:solidFill>
                            <a:srgbClr val="000000"/>
                          </a:solidFill>
                          <a:effectLst/>
                          <a:latin typeface="Calibri" panose="020F0502020204030204" pitchFamily="34" charset="0"/>
                        </a:rPr>
                        <a:t>6</a:t>
                      </a:r>
                    </a:p>
                  </a:txBody>
                  <a:tcPr marL="9525" marR="9525" marT="9525" marB="0" anchor="b"/>
                </a:tc>
                <a:tc>
                  <a:txBody>
                    <a:bodyPr/>
                    <a:lstStyle/>
                    <a:p>
                      <a:endParaRPr lang="en-US" sz="2000"/>
                    </a:p>
                  </a:txBody>
                  <a:tcPr/>
                </a:tc>
                <a:tc>
                  <a:txBody>
                    <a:bodyPr/>
                    <a:lstStyle/>
                    <a:p>
                      <a:pPr algn="ctr" fontAlgn="b"/>
                      <a:r>
                        <a:rPr lang="en-US" sz="2000" b="0" i="0" u="none" strike="noStrike" dirty="0">
                          <a:solidFill>
                            <a:srgbClr val="000000"/>
                          </a:solidFill>
                          <a:effectLst/>
                          <a:latin typeface="Calibri" panose="020F0502020204030204" pitchFamily="34" charset="0"/>
                        </a:rPr>
                        <a:t>0.312</a:t>
                      </a:r>
                    </a:p>
                  </a:txBody>
                  <a:tcPr marL="9525" marR="9525" marT="9525" marB="0" anchor="ctr"/>
                </a:tc>
                <a:tc>
                  <a:txBody>
                    <a:bodyPr/>
                    <a:lstStyle/>
                    <a:p>
                      <a:pPr algn="ctr"/>
                      <a:endParaRPr lang="en-US" sz="2000" dirty="0"/>
                    </a:p>
                  </a:txBody>
                  <a:tcPr/>
                </a:tc>
                <a:extLst>
                  <a:ext uri="{0D108BD9-81ED-4DB2-BD59-A6C34878D82A}">
                    <a16:rowId xmlns:a16="http://schemas.microsoft.com/office/drawing/2014/main" val="10008"/>
                  </a:ext>
                </a:extLst>
              </a:tr>
              <a:tr h="684765">
                <a:tc>
                  <a:txBody>
                    <a:bodyPr/>
                    <a:lstStyle/>
                    <a:p>
                      <a:r>
                        <a:rPr lang="en-US" sz="2000" dirty="0"/>
                        <a:t>24 or older</a:t>
                      </a:r>
                    </a:p>
                  </a:txBody>
                  <a:tcPr/>
                </a:tc>
                <a:tc>
                  <a:txBody>
                    <a:bodyPr/>
                    <a:lstStyle/>
                    <a:p>
                      <a:pPr algn="ctr" fontAlgn="b"/>
                      <a:r>
                        <a:rPr lang="en-US" sz="2000" b="0" i="0" u="none" strike="noStrike" dirty="0">
                          <a:solidFill>
                            <a:srgbClr val="000000"/>
                          </a:solidFill>
                          <a:effectLst/>
                          <a:latin typeface="Calibri" panose="020F0502020204030204" pitchFamily="34" charset="0"/>
                        </a:rPr>
                        <a:t>1</a:t>
                      </a:r>
                    </a:p>
                  </a:txBody>
                  <a:tcPr marL="9525" marR="9525" marT="9525" marB="0" anchor="ctr"/>
                </a:tc>
                <a:tc>
                  <a:txBody>
                    <a:bodyPr/>
                    <a:lstStyle/>
                    <a:p>
                      <a:endParaRPr lang="en-US" sz="2000"/>
                    </a:p>
                  </a:txBody>
                  <a:tcPr/>
                </a:tc>
                <a:tc>
                  <a:txBody>
                    <a:bodyPr/>
                    <a:lstStyle/>
                    <a:p>
                      <a:pPr algn="ctr"/>
                      <a:r>
                        <a:rPr lang="en-US" sz="2000" dirty="0"/>
                        <a:t>0.153</a:t>
                      </a:r>
                    </a:p>
                  </a:txBody>
                  <a:tcPr anchor="ctr"/>
                </a:tc>
                <a:tc>
                  <a:txBody>
                    <a:bodyPr/>
                    <a:lstStyle/>
                    <a:p>
                      <a:pPr algn="ctr"/>
                      <a:endParaRPr lang="en-US" sz="2000" dirty="0"/>
                    </a:p>
                  </a:txBody>
                  <a:tcPr/>
                </a:tc>
                <a:extLst>
                  <a:ext uri="{0D108BD9-81ED-4DB2-BD59-A6C34878D82A}">
                    <a16:rowId xmlns:a16="http://schemas.microsoft.com/office/drawing/2014/main" val="3095345452"/>
                  </a:ext>
                </a:extLst>
              </a:tr>
            </a:tbl>
          </a:graphicData>
        </a:graphic>
      </p:graphicFrame>
      <p:sp>
        <p:nvSpPr>
          <p:cNvPr id="5" name="TextBox 4">
            <a:extLst>
              <a:ext uri="{FF2B5EF4-FFF2-40B4-BE49-F238E27FC236}">
                <a16:creationId xmlns:a16="http://schemas.microsoft.com/office/drawing/2014/main" id="{0E1083B8-E8B9-D147-8D98-A32DF14B277F}"/>
              </a:ext>
            </a:extLst>
          </p:cNvPr>
          <p:cNvSpPr txBox="1"/>
          <p:nvPr/>
        </p:nvSpPr>
        <p:spPr>
          <a:xfrm>
            <a:off x="7153276" y="4367319"/>
            <a:ext cx="2085474" cy="461665"/>
          </a:xfrm>
          <a:prstGeom prst="rect">
            <a:avLst/>
          </a:prstGeom>
          <a:noFill/>
        </p:spPr>
        <p:txBody>
          <a:bodyPr wrap="square" rtlCol="0">
            <a:spAutoFit/>
          </a:bodyPr>
          <a:lstStyle/>
          <a:p>
            <a:r>
              <a:rPr lang="en-US" sz="2400" dirty="0" err="1"/>
              <a:t>F</a:t>
            </a:r>
            <a:r>
              <a:rPr lang="en-US" sz="2400" baseline="-25000" dirty="0" err="1"/>
              <a:t>x</a:t>
            </a:r>
            <a:r>
              <a:rPr lang="en-US" sz="2400" dirty="0"/>
              <a:t> = </a:t>
            </a:r>
            <a:r>
              <a:rPr lang="en-US" sz="2400" dirty="0" err="1"/>
              <a:t>N</a:t>
            </a:r>
            <a:r>
              <a:rPr lang="en-US" sz="2400" baseline="-25000" dirty="0" err="1"/>
              <a:t>x</a:t>
            </a:r>
            <a:r>
              <a:rPr lang="en-US" sz="2400" dirty="0"/>
              <a:t> x m</a:t>
            </a:r>
            <a:r>
              <a:rPr lang="en-US" sz="2400" baseline="-25000" dirty="0"/>
              <a:t>x</a:t>
            </a:r>
            <a:r>
              <a:rPr lang="en-US" sz="2400" dirty="0"/>
              <a:t> </a:t>
            </a:r>
            <a:endParaRPr lang="en-US" sz="2400" baseline="-25000" dirty="0"/>
          </a:p>
        </p:txBody>
      </p:sp>
      <p:sp>
        <p:nvSpPr>
          <p:cNvPr id="7" name="TextBox 6">
            <a:extLst>
              <a:ext uri="{FF2B5EF4-FFF2-40B4-BE49-F238E27FC236}">
                <a16:creationId xmlns:a16="http://schemas.microsoft.com/office/drawing/2014/main" id="{E0CD1A71-2011-4A4F-B52A-8DA172508FF7}"/>
              </a:ext>
            </a:extLst>
          </p:cNvPr>
          <p:cNvSpPr txBox="1"/>
          <p:nvPr/>
        </p:nvSpPr>
        <p:spPr>
          <a:xfrm>
            <a:off x="2005404" y="1755433"/>
            <a:ext cx="990600" cy="523220"/>
          </a:xfrm>
          <a:prstGeom prst="rect">
            <a:avLst/>
          </a:prstGeom>
          <a:noFill/>
        </p:spPr>
        <p:txBody>
          <a:bodyPr wrap="square" rtlCol="0">
            <a:spAutoFit/>
          </a:bodyPr>
          <a:lstStyle/>
          <a:p>
            <a:r>
              <a:rPr lang="en-US" sz="1400" dirty="0">
                <a:solidFill>
                  <a:schemeClr val="bg1"/>
                </a:solidFill>
              </a:rPr>
              <a:t>Number of females</a:t>
            </a:r>
          </a:p>
        </p:txBody>
      </p:sp>
      <p:sp>
        <p:nvSpPr>
          <p:cNvPr id="9" name="TextBox 8">
            <a:extLst>
              <a:ext uri="{FF2B5EF4-FFF2-40B4-BE49-F238E27FC236}">
                <a16:creationId xmlns:a16="http://schemas.microsoft.com/office/drawing/2014/main" id="{DAFBE849-D275-8343-B1A5-23468CB526B7}"/>
              </a:ext>
            </a:extLst>
          </p:cNvPr>
          <p:cNvSpPr txBox="1"/>
          <p:nvPr/>
        </p:nvSpPr>
        <p:spPr>
          <a:xfrm>
            <a:off x="3126223" y="1756022"/>
            <a:ext cx="1230090" cy="307777"/>
          </a:xfrm>
          <a:prstGeom prst="rect">
            <a:avLst/>
          </a:prstGeom>
          <a:noFill/>
        </p:spPr>
        <p:txBody>
          <a:bodyPr wrap="square" rtlCol="0">
            <a:spAutoFit/>
          </a:bodyPr>
          <a:lstStyle/>
          <a:p>
            <a:r>
              <a:rPr lang="en-US" sz="1400" dirty="0">
                <a:solidFill>
                  <a:schemeClr val="bg1"/>
                </a:solidFill>
              </a:rPr>
              <a:t>Survivorship</a:t>
            </a:r>
          </a:p>
        </p:txBody>
      </p:sp>
      <p:sp>
        <p:nvSpPr>
          <p:cNvPr id="3" name="TextBox 2">
            <a:extLst>
              <a:ext uri="{FF2B5EF4-FFF2-40B4-BE49-F238E27FC236}">
                <a16:creationId xmlns:a16="http://schemas.microsoft.com/office/drawing/2014/main" id="{F2105F03-D2EA-4B4A-B4E7-BD172895FE4B}"/>
              </a:ext>
            </a:extLst>
          </p:cNvPr>
          <p:cNvSpPr txBox="1"/>
          <p:nvPr/>
        </p:nvSpPr>
        <p:spPr>
          <a:xfrm>
            <a:off x="5415751" y="1768725"/>
            <a:ext cx="1305656" cy="523220"/>
          </a:xfrm>
          <a:prstGeom prst="rect">
            <a:avLst/>
          </a:prstGeom>
          <a:noFill/>
        </p:spPr>
        <p:txBody>
          <a:bodyPr wrap="square" rtlCol="0">
            <a:spAutoFit/>
          </a:bodyPr>
          <a:lstStyle/>
          <a:p>
            <a:r>
              <a:rPr lang="en-US" sz="1400" dirty="0">
                <a:solidFill>
                  <a:schemeClr val="bg1"/>
                </a:solidFill>
              </a:rPr>
              <a:t>Total # female offspring</a:t>
            </a:r>
          </a:p>
        </p:txBody>
      </p:sp>
      <p:sp>
        <p:nvSpPr>
          <p:cNvPr id="11" name="TextBox 10">
            <a:extLst>
              <a:ext uri="{FF2B5EF4-FFF2-40B4-BE49-F238E27FC236}">
                <a16:creationId xmlns:a16="http://schemas.microsoft.com/office/drawing/2014/main" id="{AE96C510-B0F5-F447-85C9-6CEFE963A908}"/>
              </a:ext>
            </a:extLst>
          </p:cNvPr>
          <p:cNvSpPr txBox="1"/>
          <p:nvPr/>
        </p:nvSpPr>
        <p:spPr>
          <a:xfrm>
            <a:off x="4388162" y="1768725"/>
            <a:ext cx="990600" cy="523220"/>
          </a:xfrm>
          <a:prstGeom prst="rect">
            <a:avLst/>
          </a:prstGeom>
          <a:noFill/>
        </p:spPr>
        <p:txBody>
          <a:bodyPr wrap="square" rtlCol="0">
            <a:spAutoFit/>
          </a:bodyPr>
          <a:lstStyle/>
          <a:p>
            <a:r>
              <a:rPr lang="en-US" sz="1400" dirty="0">
                <a:solidFill>
                  <a:schemeClr val="bg1"/>
                </a:solidFill>
              </a:rPr>
              <a:t>Females per female </a:t>
            </a:r>
          </a:p>
        </p:txBody>
      </p:sp>
      <p:sp>
        <p:nvSpPr>
          <p:cNvPr id="10" name="TextBox 9"/>
          <p:cNvSpPr txBox="1"/>
          <p:nvPr/>
        </p:nvSpPr>
        <p:spPr>
          <a:xfrm>
            <a:off x="6749397" y="1966662"/>
            <a:ext cx="2256691" cy="2862322"/>
          </a:xfrm>
          <a:prstGeom prst="rect">
            <a:avLst/>
          </a:prstGeom>
          <a:noFill/>
        </p:spPr>
        <p:txBody>
          <a:bodyPr wrap="square" rtlCol="0">
            <a:spAutoFit/>
          </a:bodyPr>
          <a:lstStyle/>
          <a:p>
            <a:r>
              <a:rPr lang="en-US" sz="2000" dirty="0"/>
              <a:t>If there are 19 females in the 3-5 year age class and, on average each produces 0.033 female babies, the total number of females produced is:</a:t>
            </a:r>
          </a:p>
        </p:txBody>
      </p:sp>
      <p:sp>
        <p:nvSpPr>
          <p:cNvPr id="12" name="TextBox 11">
            <a:extLst>
              <a:ext uri="{FF2B5EF4-FFF2-40B4-BE49-F238E27FC236}">
                <a16:creationId xmlns:a16="http://schemas.microsoft.com/office/drawing/2014/main" id="{21137CFF-6B55-7E4E-BAB7-DEC13F21C177}"/>
              </a:ext>
            </a:extLst>
          </p:cNvPr>
          <p:cNvSpPr txBox="1"/>
          <p:nvPr/>
        </p:nvSpPr>
        <p:spPr>
          <a:xfrm>
            <a:off x="5655162" y="3059269"/>
            <a:ext cx="826834" cy="677108"/>
          </a:xfrm>
          <a:prstGeom prst="rect">
            <a:avLst/>
          </a:prstGeom>
          <a:noFill/>
        </p:spPr>
        <p:txBody>
          <a:bodyPr wrap="square" rtlCol="0">
            <a:spAutoFit/>
          </a:bodyPr>
          <a:lstStyle/>
          <a:p>
            <a:r>
              <a:rPr lang="en-US" sz="2000" dirty="0">
                <a:solidFill>
                  <a:srgbClr val="FF0000"/>
                </a:solidFill>
                <a:latin typeface="Calibri" panose="020F0502020204030204" pitchFamily="34" charset="0"/>
              </a:rPr>
              <a:t>0.627</a:t>
            </a:r>
          </a:p>
          <a:p>
            <a:endParaRPr lang="en-US" dirty="0"/>
          </a:p>
        </p:txBody>
      </p:sp>
    </p:spTree>
    <p:extLst>
      <p:ext uri="{BB962C8B-B14F-4D97-AF65-F5344CB8AC3E}">
        <p14:creationId xmlns:p14="http://schemas.microsoft.com/office/powerpoint/2010/main" val="3524201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E3792-432F-0446-AC96-483498875C27}"/>
              </a:ext>
            </a:extLst>
          </p:cNvPr>
          <p:cNvSpPr>
            <a:spLocks noGrp="1"/>
          </p:cNvSpPr>
          <p:nvPr>
            <p:ph type="title"/>
          </p:nvPr>
        </p:nvSpPr>
        <p:spPr>
          <a:xfrm>
            <a:off x="145686" y="214458"/>
            <a:ext cx="8614910" cy="1193800"/>
          </a:xfrm>
        </p:spPr>
        <p:txBody>
          <a:bodyPr>
            <a:noAutofit/>
          </a:bodyPr>
          <a:lstStyle/>
          <a:p>
            <a:pPr algn="l"/>
            <a:r>
              <a:rPr lang="en-US" sz="3600" dirty="0" err="1"/>
              <a:t>F</a:t>
            </a:r>
            <a:r>
              <a:rPr lang="en-US" sz="3600" baseline="-25000" dirty="0" err="1"/>
              <a:t>x</a:t>
            </a:r>
            <a:r>
              <a:rPr lang="en-US" sz="3600" baseline="-25000" dirty="0"/>
              <a:t> </a:t>
            </a:r>
            <a:r>
              <a:rPr lang="mr-IN" sz="3600" dirty="0"/>
              <a:t>–</a:t>
            </a:r>
            <a:r>
              <a:rPr lang="en-US" sz="3600" dirty="0"/>
              <a:t> Number of female </a:t>
            </a:r>
            <a:r>
              <a:rPr lang="en-US" sz="3600" dirty="0" err="1"/>
              <a:t>sifakas</a:t>
            </a:r>
            <a:r>
              <a:rPr lang="en-US" sz="3600" dirty="0"/>
              <a:t> born to female </a:t>
            </a:r>
            <a:r>
              <a:rPr lang="en-US" sz="3600" dirty="0" err="1"/>
              <a:t>sifakas</a:t>
            </a:r>
            <a:r>
              <a:rPr lang="en-US" sz="3600" dirty="0"/>
              <a:t> in age class x</a:t>
            </a:r>
          </a:p>
        </p:txBody>
      </p:sp>
      <p:graphicFrame>
        <p:nvGraphicFramePr>
          <p:cNvPr id="4" name="Table 3">
            <a:extLst>
              <a:ext uri="{FF2B5EF4-FFF2-40B4-BE49-F238E27FC236}">
                <a16:creationId xmlns:a16="http://schemas.microsoft.com/office/drawing/2014/main" id="{E71E4A1D-CAE5-6D44-8E12-551A78173715}"/>
              </a:ext>
            </a:extLst>
          </p:cNvPr>
          <p:cNvGraphicFramePr>
            <a:graphicFrameLocks noGrp="1"/>
          </p:cNvGraphicFramePr>
          <p:nvPr>
            <p:extLst>
              <p:ext uri="{D42A27DB-BD31-4B8C-83A1-F6EECF244321}">
                <p14:modId xmlns:p14="http://schemas.microsoft.com/office/powerpoint/2010/main" val="3070947338"/>
              </p:ext>
            </p:extLst>
          </p:nvPr>
        </p:nvGraphicFramePr>
        <p:xfrm>
          <a:off x="903675" y="1408258"/>
          <a:ext cx="7313894" cy="5225828"/>
        </p:xfrm>
        <a:graphic>
          <a:graphicData uri="http://schemas.openxmlformats.org/drawingml/2006/table">
            <a:tbl>
              <a:tblPr firstRow="1" bandRow="1">
                <a:tableStyleId>{5C22544A-7EE6-4342-B048-85BDC9FD1C3A}</a:tableStyleId>
              </a:tblPr>
              <a:tblGrid>
                <a:gridCol w="1935778">
                  <a:extLst>
                    <a:ext uri="{9D8B030D-6E8A-4147-A177-3AD203B41FA5}">
                      <a16:colId xmlns:a16="http://schemas.microsoft.com/office/drawing/2014/main" val="20000"/>
                    </a:ext>
                  </a:extLst>
                </a:gridCol>
                <a:gridCol w="1503948">
                  <a:extLst>
                    <a:ext uri="{9D8B030D-6E8A-4147-A177-3AD203B41FA5}">
                      <a16:colId xmlns:a16="http://schemas.microsoft.com/office/drawing/2014/main" val="20001"/>
                    </a:ext>
                  </a:extLst>
                </a:gridCol>
                <a:gridCol w="1155031">
                  <a:extLst>
                    <a:ext uri="{9D8B030D-6E8A-4147-A177-3AD203B41FA5}">
                      <a16:colId xmlns:a16="http://schemas.microsoft.com/office/drawing/2014/main" val="20002"/>
                    </a:ext>
                  </a:extLst>
                </a:gridCol>
                <a:gridCol w="1383631">
                  <a:extLst>
                    <a:ext uri="{9D8B030D-6E8A-4147-A177-3AD203B41FA5}">
                      <a16:colId xmlns:a16="http://schemas.microsoft.com/office/drawing/2014/main" val="20003"/>
                    </a:ext>
                  </a:extLst>
                </a:gridCol>
                <a:gridCol w="1335506">
                  <a:extLst>
                    <a:ext uri="{9D8B030D-6E8A-4147-A177-3AD203B41FA5}">
                      <a16:colId xmlns:a16="http://schemas.microsoft.com/office/drawing/2014/main" val="20004"/>
                    </a:ext>
                  </a:extLst>
                </a:gridCol>
              </a:tblGrid>
              <a:tr h="800309">
                <a:tc>
                  <a:txBody>
                    <a:bodyPr/>
                    <a:lstStyle/>
                    <a:p>
                      <a:r>
                        <a:rPr lang="en-US" sz="2400" dirty="0"/>
                        <a:t>Age Range (years)</a:t>
                      </a:r>
                    </a:p>
                  </a:txBody>
                  <a:tcPr/>
                </a:tc>
                <a:tc>
                  <a:txBody>
                    <a:bodyPr/>
                    <a:lstStyle/>
                    <a:p>
                      <a:pPr algn="ctr"/>
                      <a:r>
                        <a:rPr lang="en-US" sz="2400" baseline="0" dirty="0"/>
                        <a:t>N</a:t>
                      </a:r>
                      <a:r>
                        <a:rPr lang="en-US" sz="2400" baseline="-25000" dirty="0"/>
                        <a:t> x</a:t>
                      </a:r>
                    </a:p>
                  </a:txBody>
                  <a:tcPr anchor="ctr"/>
                </a:tc>
                <a:tc>
                  <a:txBody>
                    <a:bodyPr/>
                    <a:lstStyle/>
                    <a:p>
                      <a:pPr algn="ctr"/>
                      <a:r>
                        <a:rPr lang="en-US" sz="2400" dirty="0"/>
                        <a:t>l </a:t>
                      </a:r>
                      <a:r>
                        <a:rPr lang="en-US" sz="2400" baseline="-25000" dirty="0"/>
                        <a:t>x</a:t>
                      </a:r>
                      <a:r>
                        <a:rPr lang="en-US" sz="2400" dirty="0"/>
                        <a:t> </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dirty="0"/>
                        <a:t>m</a:t>
                      </a:r>
                      <a:r>
                        <a:rPr lang="en-US" sz="2400" baseline="-25000" dirty="0"/>
                        <a:t> x</a:t>
                      </a:r>
                    </a:p>
                  </a:txBody>
                  <a:tcPr anchor="ctr"/>
                </a:tc>
                <a:tc>
                  <a:txBody>
                    <a:bodyPr/>
                    <a:lstStyle/>
                    <a:p>
                      <a:pPr algn="ctr"/>
                      <a:r>
                        <a:rPr lang="en-US" sz="2400" dirty="0"/>
                        <a:t>F </a:t>
                      </a:r>
                      <a:r>
                        <a:rPr lang="en-US" sz="2400" baseline="-25000" dirty="0"/>
                        <a:t>x</a:t>
                      </a:r>
                    </a:p>
                  </a:txBody>
                  <a:tcPr anchor="ctr"/>
                </a:tc>
                <a:extLst>
                  <a:ext uri="{0D108BD9-81ED-4DB2-BD59-A6C34878D82A}">
                    <a16:rowId xmlns:a16="http://schemas.microsoft.com/office/drawing/2014/main" val="10000"/>
                  </a:ext>
                </a:extLst>
              </a:tr>
              <a:tr h="444616">
                <a:tc>
                  <a:txBody>
                    <a:bodyPr/>
                    <a:lstStyle/>
                    <a:p>
                      <a:r>
                        <a:rPr lang="en-US" sz="2400" dirty="0"/>
                        <a:t>0 to</a:t>
                      </a:r>
                      <a:r>
                        <a:rPr lang="en-US" sz="2400" baseline="0" dirty="0"/>
                        <a:t> 2</a:t>
                      </a:r>
                      <a:endParaRPr lang="en-US" sz="2400" dirty="0"/>
                    </a:p>
                  </a:txBody>
                  <a:tcPr anchor="ctr"/>
                </a:tc>
                <a:tc>
                  <a:txBody>
                    <a:bodyPr/>
                    <a:lstStyle/>
                    <a:p>
                      <a:pPr algn="ctr"/>
                      <a:r>
                        <a:rPr lang="en-US" sz="2400" dirty="0"/>
                        <a:t>37</a:t>
                      </a:r>
                    </a:p>
                  </a:txBody>
                  <a:tcPr anchor="ctr"/>
                </a:tc>
                <a:tc>
                  <a:txBody>
                    <a:bodyPr/>
                    <a:lstStyle/>
                    <a:p>
                      <a:endParaRPr lang="en-US" sz="2400"/>
                    </a:p>
                  </a:txBody>
                  <a:tcPr anchor="ctr"/>
                </a:tc>
                <a:tc>
                  <a:txBody>
                    <a:bodyPr/>
                    <a:lstStyle/>
                    <a:p>
                      <a:pPr algn="ctr" fontAlgn="b"/>
                      <a:r>
                        <a:rPr lang="en-US" sz="2400" b="0" i="0" u="none" strike="noStrike" dirty="0">
                          <a:solidFill>
                            <a:srgbClr val="000000"/>
                          </a:solidFill>
                          <a:effectLst/>
                          <a:latin typeface="Calibri" panose="020F0502020204030204" pitchFamily="34" charset="0"/>
                        </a:rPr>
                        <a:t>0</a:t>
                      </a:r>
                    </a:p>
                  </a:txBody>
                  <a:tcPr marL="9525" marR="9525" marT="9525" marB="0" anchor="ctr"/>
                </a:tc>
                <a:tc>
                  <a:txBody>
                    <a:bodyPr/>
                    <a:lstStyle/>
                    <a:p>
                      <a:pPr algn="ctr"/>
                      <a:r>
                        <a:rPr lang="en-US" sz="2400" dirty="0"/>
                        <a:t>0</a:t>
                      </a:r>
                    </a:p>
                  </a:txBody>
                  <a:tcPr marL="9525" marR="9525" marT="9525" marB="0" anchor="ctr"/>
                </a:tc>
                <a:extLst>
                  <a:ext uri="{0D108BD9-81ED-4DB2-BD59-A6C34878D82A}">
                    <a16:rowId xmlns:a16="http://schemas.microsoft.com/office/drawing/2014/main" val="10001"/>
                  </a:ext>
                </a:extLst>
              </a:tr>
              <a:tr h="444616">
                <a:tc>
                  <a:txBody>
                    <a:bodyPr/>
                    <a:lstStyle/>
                    <a:p>
                      <a:r>
                        <a:rPr lang="en-US" sz="2400" dirty="0"/>
                        <a:t>3 to 5</a:t>
                      </a:r>
                    </a:p>
                  </a:txBody>
                  <a:tcPr anchor="ctr"/>
                </a:tc>
                <a:tc>
                  <a:txBody>
                    <a:bodyPr/>
                    <a:lstStyle/>
                    <a:p>
                      <a:pPr algn="ctr" fontAlgn="b"/>
                      <a:r>
                        <a:rPr lang="en-US" sz="2400" b="0" i="0" u="none" strike="noStrike" dirty="0">
                          <a:solidFill>
                            <a:srgbClr val="000000"/>
                          </a:solidFill>
                          <a:effectLst/>
                          <a:latin typeface="Calibri" panose="020F0502020204030204" pitchFamily="34" charset="0"/>
                        </a:rPr>
                        <a:t>19</a:t>
                      </a:r>
                    </a:p>
                  </a:txBody>
                  <a:tcPr marL="9525" marR="9525" marT="9525" marB="0" anchor="ctr"/>
                </a:tc>
                <a:tc>
                  <a:txBody>
                    <a:bodyPr/>
                    <a:lstStyle/>
                    <a:p>
                      <a:endParaRPr lang="en-US" sz="2400"/>
                    </a:p>
                  </a:txBody>
                  <a:tcPr anchor="ctr"/>
                </a:tc>
                <a:tc>
                  <a:txBody>
                    <a:bodyPr/>
                    <a:lstStyle/>
                    <a:p>
                      <a:pPr algn="ctr" fontAlgn="b"/>
                      <a:r>
                        <a:rPr lang="en-US" sz="2000" b="0" i="0" u="none" strike="noStrike" dirty="0">
                          <a:solidFill>
                            <a:srgbClr val="000000"/>
                          </a:solidFill>
                          <a:effectLst/>
                          <a:latin typeface="Calibri" panose="020F0502020204030204" pitchFamily="34" charset="0"/>
                        </a:rPr>
                        <a:t>0.033</a:t>
                      </a:r>
                    </a:p>
                  </a:txBody>
                  <a:tcPr marL="9525" marR="9525" marT="9525" marB="0" anchor="ctr"/>
                </a:tc>
                <a:tc>
                  <a:txBody>
                    <a:bodyPr/>
                    <a:lstStyle/>
                    <a:p>
                      <a:pPr algn="ctr" fontAlgn="b"/>
                      <a:r>
                        <a:rPr lang="en-US" sz="2000" b="0" i="0" u="none" strike="noStrike" dirty="0">
                          <a:solidFill>
                            <a:srgbClr val="000000"/>
                          </a:solidFill>
                          <a:effectLst/>
                          <a:latin typeface="Calibri" panose="020F0502020204030204" pitchFamily="34" charset="0"/>
                        </a:rPr>
                        <a:t>0.627</a:t>
                      </a:r>
                    </a:p>
                  </a:txBody>
                  <a:tcPr marL="9525" marR="9525" marT="9525" marB="0" anchor="ctr"/>
                </a:tc>
                <a:extLst>
                  <a:ext uri="{0D108BD9-81ED-4DB2-BD59-A6C34878D82A}">
                    <a16:rowId xmlns:a16="http://schemas.microsoft.com/office/drawing/2014/main" val="10002"/>
                  </a:ext>
                </a:extLst>
              </a:tr>
              <a:tr h="503899">
                <a:tc>
                  <a:txBody>
                    <a:bodyPr/>
                    <a:lstStyle/>
                    <a:p>
                      <a:r>
                        <a:rPr lang="en-US" sz="2400" dirty="0"/>
                        <a:t>6 to 8</a:t>
                      </a:r>
                    </a:p>
                  </a:txBody>
                  <a:tcPr anchor="ctr"/>
                </a:tc>
                <a:tc>
                  <a:txBody>
                    <a:bodyPr/>
                    <a:lstStyle/>
                    <a:p>
                      <a:pPr algn="ctr" fontAlgn="b"/>
                      <a:r>
                        <a:rPr lang="en-US" sz="2400" b="0" i="0" u="none" strike="noStrike" dirty="0">
                          <a:solidFill>
                            <a:srgbClr val="000000"/>
                          </a:solidFill>
                          <a:effectLst/>
                          <a:latin typeface="Calibri" panose="020F0502020204030204" pitchFamily="34" charset="0"/>
                        </a:rPr>
                        <a:t>14</a:t>
                      </a:r>
                    </a:p>
                  </a:txBody>
                  <a:tcPr marL="9525" marR="9525" marT="9525" marB="0" anchor="ctr"/>
                </a:tc>
                <a:tc>
                  <a:txBody>
                    <a:bodyPr/>
                    <a:lstStyle/>
                    <a:p>
                      <a:endParaRPr lang="en-US" sz="2800" dirty="0"/>
                    </a:p>
                  </a:txBody>
                  <a:tcPr anchor="ctr"/>
                </a:tc>
                <a:tc>
                  <a:txBody>
                    <a:bodyPr/>
                    <a:lstStyle/>
                    <a:p>
                      <a:pPr algn="ctr" fontAlgn="b"/>
                      <a:r>
                        <a:rPr lang="en-US" sz="2000" b="0" i="0" u="none" strike="noStrike" dirty="0">
                          <a:solidFill>
                            <a:srgbClr val="000000"/>
                          </a:solidFill>
                          <a:effectLst/>
                          <a:latin typeface="Calibri" panose="020F0502020204030204" pitchFamily="34" charset="0"/>
                        </a:rPr>
                        <a:t>0.167</a:t>
                      </a:r>
                    </a:p>
                  </a:txBody>
                  <a:tcPr marL="9525" marR="9525" marT="9525" marB="0" anchor="ctr"/>
                </a:tc>
                <a:tc>
                  <a:txBody>
                    <a:bodyPr/>
                    <a:lstStyle/>
                    <a:p>
                      <a:pPr algn="ctr" fontAlgn="b"/>
                      <a:r>
                        <a:rPr lang="en-US" sz="2000" b="0" i="0" u="none" strike="noStrike" dirty="0">
                          <a:solidFill>
                            <a:srgbClr val="000000"/>
                          </a:solidFill>
                          <a:effectLst/>
                          <a:latin typeface="Calibri" panose="020F0502020204030204" pitchFamily="34" charset="0"/>
                        </a:rPr>
                        <a:t>2.338</a:t>
                      </a:r>
                    </a:p>
                  </a:txBody>
                  <a:tcPr marL="9525" marR="9525" marT="9525" marB="0" anchor="ctr"/>
                </a:tc>
                <a:extLst>
                  <a:ext uri="{0D108BD9-81ED-4DB2-BD59-A6C34878D82A}">
                    <a16:rowId xmlns:a16="http://schemas.microsoft.com/office/drawing/2014/main" val="10003"/>
                  </a:ext>
                </a:extLst>
              </a:tr>
              <a:tr h="444616">
                <a:tc>
                  <a:txBody>
                    <a:bodyPr/>
                    <a:lstStyle/>
                    <a:p>
                      <a:r>
                        <a:rPr lang="en-US" sz="2400" dirty="0"/>
                        <a:t>9 to 11</a:t>
                      </a:r>
                    </a:p>
                  </a:txBody>
                  <a:tcPr anchor="ctr"/>
                </a:tc>
                <a:tc>
                  <a:txBody>
                    <a:bodyPr/>
                    <a:lstStyle/>
                    <a:p>
                      <a:pPr algn="ctr" fontAlgn="b"/>
                      <a:r>
                        <a:rPr lang="en-US" sz="2400" b="0" i="0" u="none" strike="noStrike" dirty="0">
                          <a:solidFill>
                            <a:srgbClr val="000000"/>
                          </a:solidFill>
                          <a:effectLst/>
                          <a:latin typeface="Calibri" panose="020F0502020204030204" pitchFamily="34" charset="0"/>
                        </a:rPr>
                        <a:t>9</a:t>
                      </a:r>
                    </a:p>
                  </a:txBody>
                  <a:tcPr marL="9525" marR="9525" marT="9525" marB="0" anchor="ctr"/>
                </a:tc>
                <a:tc>
                  <a:txBody>
                    <a:bodyPr/>
                    <a:lstStyle/>
                    <a:p>
                      <a:endParaRPr lang="en-US" sz="2400"/>
                    </a:p>
                  </a:txBody>
                  <a:tcPr anchor="ctr"/>
                </a:tc>
                <a:tc>
                  <a:txBody>
                    <a:bodyPr/>
                    <a:lstStyle/>
                    <a:p>
                      <a:pPr algn="ctr" fontAlgn="b"/>
                      <a:r>
                        <a:rPr lang="en-US" sz="2000" b="0" i="0" u="none" strike="noStrike" dirty="0">
                          <a:solidFill>
                            <a:srgbClr val="000000"/>
                          </a:solidFill>
                          <a:effectLst/>
                          <a:latin typeface="Calibri" panose="020F0502020204030204" pitchFamily="34" charset="0"/>
                        </a:rPr>
                        <a:t>0.293</a:t>
                      </a:r>
                    </a:p>
                  </a:txBody>
                  <a:tcPr marL="9525" marR="9525" marT="9525" marB="0" anchor="ctr"/>
                </a:tc>
                <a:tc>
                  <a:txBody>
                    <a:bodyPr/>
                    <a:lstStyle/>
                    <a:p>
                      <a:pPr algn="ctr" fontAlgn="b"/>
                      <a:r>
                        <a:rPr lang="en-US" sz="2000" b="0" i="0" u="none" strike="noStrike" dirty="0">
                          <a:solidFill>
                            <a:srgbClr val="000000"/>
                          </a:solidFill>
                          <a:effectLst/>
                          <a:latin typeface="Calibri" panose="020F0502020204030204" pitchFamily="34" charset="0"/>
                        </a:rPr>
                        <a:t>2.637</a:t>
                      </a:r>
                    </a:p>
                  </a:txBody>
                  <a:tcPr marL="9525" marR="9525" marT="9525" marB="0" anchor="ctr"/>
                </a:tc>
                <a:extLst>
                  <a:ext uri="{0D108BD9-81ED-4DB2-BD59-A6C34878D82A}">
                    <a16:rowId xmlns:a16="http://schemas.microsoft.com/office/drawing/2014/main" val="10004"/>
                  </a:ext>
                </a:extLst>
              </a:tr>
              <a:tr h="444616">
                <a:tc>
                  <a:txBody>
                    <a:bodyPr/>
                    <a:lstStyle/>
                    <a:p>
                      <a:r>
                        <a:rPr lang="en-US" sz="2400" dirty="0">
                          <a:solidFill>
                            <a:schemeClr val="tx1"/>
                          </a:solidFill>
                        </a:rPr>
                        <a:t>12 to 14</a:t>
                      </a:r>
                    </a:p>
                  </a:txBody>
                  <a:tcPr anchor="ctr"/>
                </a:tc>
                <a:tc>
                  <a:txBody>
                    <a:bodyPr/>
                    <a:lstStyle/>
                    <a:p>
                      <a:pPr algn="ctr" fontAlgn="b"/>
                      <a:r>
                        <a:rPr lang="en-US" sz="2400" b="0" i="0" u="none" strike="noStrike" dirty="0">
                          <a:solidFill>
                            <a:schemeClr val="tx1"/>
                          </a:solidFill>
                          <a:effectLst/>
                          <a:latin typeface="Calibri" panose="020F0502020204030204" pitchFamily="34" charset="0"/>
                        </a:rPr>
                        <a:t>14</a:t>
                      </a:r>
                    </a:p>
                  </a:txBody>
                  <a:tcPr marL="9525" marR="9525" marT="9525" marB="0" anchor="ctr"/>
                </a:tc>
                <a:tc>
                  <a:txBody>
                    <a:bodyPr/>
                    <a:lstStyle/>
                    <a:p>
                      <a:endParaRPr lang="en-US" sz="2400" dirty="0">
                        <a:solidFill>
                          <a:schemeClr val="tx1"/>
                        </a:solidFill>
                      </a:endParaRPr>
                    </a:p>
                  </a:txBody>
                  <a:tcPr anchor="ctr"/>
                </a:tc>
                <a:tc>
                  <a:txBody>
                    <a:bodyPr/>
                    <a:lstStyle/>
                    <a:p>
                      <a:pPr algn="ctr" fontAlgn="b"/>
                      <a:r>
                        <a:rPr lang="en-US" sz="2000" b="0" i="0" u="none" strike="noStrike" dirty="0">
                          <a:solidFill>
                            <a:srgbClr val="000000"/>
                          </a:solidFill>
                          <a:effectLst/>
                          <a:latin typeface="Calibri" panose="020F0502020204030204" pitchFamily="34" charset="0"/>
                        </a:rPr>
                        <a:t>0.302</a:t>
                      </a:r>
                    </a:p>
                  </a:txBody>
                  <a:tcPr marL="9525" marR="9525" marT="9525" marB="0" anchor="ctr"/>
                </a:tc>
                <a:tc>
                  <a:txBody>
                    <a:bodyPr/>
                    <a:lstStyle/>
                    <a:p>
                      <a:pPr algn="ctr" fontAlgn="b"/>
                      <a:r>
                        <a:rPr lang="en-US" sz="2000" b="0" i="0" u="none" strike="noStrike" dirty="0">
                          <a:solidFill>
                            <a:srgbClr val="000000"/>
                          </a:solidFill>
                          <a:effectLst/>
                          <a:latin typeface="Calibri" panose="020F0502020204030204" pitchFamily="34" charset="0"/>
                        </a:rPr>
                        <a:t>4.228</a:t>
                      </a:r>
                    </a:p>
                  </a:txBody>
                  <a:tcPr marL="9525" marR="9525" marT="9525" marB="0" anchor="ctr"/>
                </a:tc>
                <a:extLst>
                  <a:ext uri="{0D108BD9-81ED-4DB2-BD59-A6C34878D82A}">
                    <a16:rowId xmlns:a16="http://schemas.microsoft.com/office/drawing/2014/main" val="10005"/>
                  </a:ext>
                </a:extLst>
              </a:tr>
              <a:tr h="444616">
                <a:tc>
                  <a:txBody>
                    <a:bodyPr/>
                    <a:lstStyle/>
                    <a:p>
                      <a:r>
                        <a:rPr lang="en-US" sz="2400" dirty="0"/>
                        <a:t>15 to 17</a:t>
                      </a:r>
                    </a:p>
                  </a:txBody>
                  <a:tcPr anchor="ctr"/>
                </a:tc>
                <a:tc>
                  <a:txBody>
                    <a:bodyPr/>
                    <a:lstStyle/>
                    <a:p>
                      <a:pPr algn="ctr" fontAlgn="b"/>
                      <a:r>
                        <a:rPr lang="en-US" sz="2400" b="0" i="0" u="none" strike="noStrike" dirty="0">
                          <a:solidFill>
                            <a:srgbClr val="000000"/>
                          </a:solidFill>
                          <a:effectLst/>
                          <a:latin typeface="Calibri" panose="020F0502020204030204" pitchFamily="34" charset="0"/>
                        </a:rPr>
                        <a:t>4</a:t>
                      </a:r>
                    </a:p>
                  </a:txBody>
                  <a:tcPr marL="9525" marR="9525" marT="9525" marB="0" anchor="ctr"/>
                </a:tc>
                <a:tc>
                  <a:txBody>
                    <a:bodyPr/>
                    <a:lstStyle/>
                    <a:p>
                      <a:endParaRPr lang="en-US" sz="2400" dirty="0"/>
                    </a:p>
                  </a:txBody>
                  <a:tcPr anchor="ctr"/>
                </a:tc>
                <a:tc>
                  <a:txBody>
                    <a:bodyPr/>
                    <a:lstStyle/>
                    <a:p>
                      <a:pPr algn="ctr" fontAlgn="b"/>
                      <a:r>
                        <a:rPr lang="en-US" sz="2000" b="0" i="0" u="none" strike="noStrike" dirty="0">
                          <a:solidFill>
                            <a:srgbClr val="000000"/>
                          </a:solidFill>
                          <a:effectLst/>
                          <a:latin typeface="Calibri" panose="020F0502020204030204" pitchFamily="34" charset="0"/>
                        </a:rPr>
                        <a:t>0.274</a:t>
                      </a:r>
                    </a:p>
                  </a:txBody>
                  <a:tcPr marL="9525" marR="9525" marT="9525" marB="0" anchor="ctr"/>
                </a:tc>
                <a:tc>
                  <a:txBody>
                    <a:bodyPr/>
                    <a:lstStyle/>
                    <a:p>
                      <a:pPr algn="ctr" fontAlgn="b"/>
                      <a:r>
                        <a:rPr lang="en-US" sz="2000" b="0" i="0" u="none" strike="noStrike" dirty="0">
                          <a:solidFill>
                            <a:srgbClr val="000000"/>
                          </a:solidFill>
                          <a:effectLst/>
                          <a:latin typeface="Calibri" panose="020F0502020204030204" pitchFamily="34" charset="0"/>
                        </a:rPr>
                        <a:t>1.096</a:t>
                      </a:r>
                    </a:p>
                  </a:txBody>
                  <a:tcPr marL="9525" marR="9525" marT="9525" marB="0" anchor="ctr"/>
                </a:tc>
                <a:extLst>
                  <a:ext uri="{0D108BD9-81ED-4DB2-BD59-A6C34878D82A}">
                    <a16:rowId xmlns:a16="http://schemas.microsoft.com/office/drawing/2014/main" val="10006"/>
                  </a:ext>
                </a:extLst>
              </a:tr>
              <a:tr h="444616">
                <a:tc>
                  <a:txBody>
                    <a:bodyPr/>
                    <a:lstStyle/>
                    <a:p>
                      <a:r>
                        <a:rPr lang="en-US" sz="2400" dirty="0"/>
                        <a:t>18 to 20</a:t>
                      </a:r>
                    </a:p>
                  </a:txBody>
                  <a:tcPr anchor="ctr"/>
                </a:tc>
                <a:tc>
                  <a:txBody>
                    <a:bodyPr/>
                    <a:lstStyle/>
                    <a:p>
                      <a:pPr algn="ctr" fontAlgn="b"/>
                      <a:r>
                        <a:rPr lang="en-US" sz="2400" b="0" i="0" u="none" strike="noStrike" dirty="0">
                          <a:solidFill>
                            <a:srgbClr val="000000"/>
                          </a:solidFill>
                          <a:effectLst/>
                          <a:latin typeface="Calibri" panose="020F0502020204030204" pitchFamily="34" charset="0"/>
                        </a:rPr>
                        <a:t>6</a:t>
                      </a:r>
                    </a:p>
                  </a:txBody>
                  <a:tcPr marL="9525" marR="9525" marT="9525" marB="0" anchor="ctr"/>
                </a:tc>
                <a:tc>
                  <a:txBody>
                    <a:bodyPr/>
                    <a:lstStyle/>
                    <a:p>
                      <a:endParaRPr lang="en-US" sz="2400" dirty="0"/>
                    </a:p>
                  </a:txBody>
                  <a:tcPr anchor="ctr"/>
                </a:tc>
                <a:tc>
                  <a:txBody>
                    <a:bodyPr/>
                    <a:lstStyle/>
                    <a:p>
                      <a:pPr algn="ctr" fontAlgn="b"/>
                      <a:r>
                        <a:rPr lang="en-US" sz="2000" b="0" i="0" u="none" strike="noStrike" dirty="0">
                          <a:solidFill>
                            <a:srgbClr val="000000"/>
                          </a:solidFill>
                          <a:effectLst/>
                          <a:latin typeface="Calibri" panose="020F0502020204030204" pitchFamily="34" charset="0"/>
                        </a:rPr>
                        <a:t>0.233</a:t>
                      </a:r>
                    </a:p>
                  </a:txBody>
                  <a:tcPr marL="9525" marR="9525" marT="9525" marB="0" anchor="ctr"/>
                </a:tc>
                <a:tc>
                  <a:txBody>
                    <a:bodyPr/>
                    <a:lstStyle/>
                    <a:p>
                      <a:pPr algn="ctr" fontAlgn="b"/>
                      <a:r>
                        <a:rPr lang="en-US" sz="2000" b="0" i="0" u="none" strike="noStrike" dirty="0">
                          <a:solidFill>
                            <a:srgbClr val="000000"/>
                          </a:solidFill>
                          <a:effectLst/>
                          <a:latin typeface="Calibri" panose="020F0502020204030204" pitchFamily="34" charset="0"/>
                        </a:rPr>
                        <a:t>1.398</a:t>
                      </a:r>
                    </a:p>
                  </a:txBody>
                  <a:tcPr marL="9525" marR="9525" marT="9525" marB="0" anchor="ctr"/>
                </a:tc>
                <a:extLst>
                  <a:ext uri="{0D108BD9-81ED-4DB2-BD59-A6C34878D82A}">
                    <a16:rowId xmlns:a16="http://schemas.microsoft.com/office/drawing/2014/main" val="10007"/>
                  </a:ext>
                </a:extLst>
              </a:tr>
              <a:tr h="444616">
                <a:tc>
                  <a:txBody>
                    <a:bodyPr/>
                    <a:lstStyle/>
                    <a:p>
                      <a:r>
                        <a:rPr lang="en-US" sz="2400" dirty="0"/>
                        <a:t>21 to 23</a:t>
                      </a:r>
                    </a:p>
                  </a:txBody>
                  <a:tcPr anchor="ctr"/>
                </a:tc>
                <a:tc>
                  <a:txBody>
                    <a:bodyPr/>
                    <a:lstStyle/>
                    <a:p>
                      <a:pPr algn="ctr" fontAlgn="b"/>
                      <a:r>
                        <a:rPr lang="en-US" sz="2400" b="0" i="0" u="none" strike="noStrike" dirty="0">
                          <a:solidFill>
                            <a:srgbClr val="000000"/>
                          </a:solidFill>
                          <a:effectLst/>
                          <a:latin typeface="Calibri" panose="020F0502020204030204" pitchFamily="34" charset="0"/>
                        </a:rPr>
                        <a:t>6</a:t>
                      </a:r>
                    </a:p>
                  </a:txBody>
                  <a:tcPr marL="9525" marR="9525" marT="9525" marB="0" anchor="ctr"/>
                </a:tc>
                <a:tc>
                  <a:txBody>
                    <a:bodyPr/>
                    <a:lstStyle/>
                    <a:p>
                      <a:endParaRPr lang="en-US" sz="2400"/>
                    </a:p>
                  </a:txBody>
                  <a:tcPr anchor="ctr"/>
                </a:tc>
                <a:tc>
                  <a:txBody>
                    <a:bodyPr/>
                    <a:lstStyle/>
                    <a:p>
                      <a:pPr algn="ctr" fontAlgn="b"/>
                      <a:r>
                        <a:rPr lang="en-US" sz="2000" b="0" i="0" u="none" strike="noStrike" dirty="0">
                          <a:solidFill>
                            <a:srgbClr val="000000"/>
                          </a:solidFill>
                          <a:effectLst/>
                          <a:latin typeface="Calibri" panose="020F0502020204030204" pitchFamily="34" charset="0"/>
                        </a:rPr>
                        <a:t>0.312</a:t>
                      </a:r>
                    </a:p>
                  </a:txBody>
                  <a:tcPr marL="9525" marR="9525" marT="9525" marB="0" anchor="ctr"/>
                </a:tc>
                <a:tc>
                  <a:txBody>
                    <a:bodyPr/>
                    <a:lstStyle/>
                    <a:p>
                      <a:pPr algn="ctr" fontAlgn="b"/>
                      <a:r>
                        <a:rPr lang="en-US" sz="2000" b="0" i="0" u="none" strike="noStrike" dirty="0">
                          <a:solidFill>
                            <a:srgbClr val="000000"/>
                          </a:solidFill>
                          <a:effectLst/>
                          <a:latin typeface="Calibri" panose="020F0502020204030204" pitchFamily="34" charset="0"/>
                        </a:rPr>
                        <a:t>1.872</a:t>
                      </a:r>
                    </a:p>
                  </a:txBody>
                  <a:tcPr marL="9525" marR="9525" marT="9525" marB="0" anchor="ctr"/>
                </a:tc>
                <a:extLst>
                  <a:ext uri="{0D108BD9-81ED-4DB2-BD59-A6C34878D82A}">
                    <a16:rowId xmlns:a16="http://schemas.microsoft.com/office/drawing/2014/main" val="10008"/>
                  </a:ext>
                </a:extLst>
              </a:tr>
              <a:tr h="684308">
                <a:tc>
                  <a:txBody>
                    <a:bodyPr/>
                    <a:lstStyle/>
                    <a:p>
                      <a:r>
                        <a:rPr lang="en-US" sz="2400" dirty="0"/>
                        <a:t>24 or older</a:t>
                      </a:r>
                    </a:p>
                  </a:txBody>
                  <a:tcPr anchor="ctr"/>
                </a:tc>
                <a:tc>
                  <a:txBody>
                    <a:bodyPr/>
                    <a:lstStyle/>
                    <a:p>
                      <a:pPr algn="ctr" fontAlgn="b">
                        <a:lnSpc>
                          <a:spcPct val="100000"/>
                        </a:lnSpc>
                      </a:pPr>
                      <a:r>
                        <a:rPr lang="en-US" sz="2400" b="0" i="0" u="none" strike="noStrike" dirty="0">
                          <a:solidFill>
                            <a:srgbClr val="000000"/>
                          </a:solidFill>
                          <a:effectLst/>
                          <a:latin typeface="Calibri" panose="020F0502020204030204" pitchFamily="34" charset="0"/>
                        </a:rPr>
                        <a:t>1</a:t>
                      </a:r>
                    </a:p>
                  </a:txBody>
                  <a:tcPr marL="9525" marR="9525" marT="9525" marB="0" anchor="ctr"/>
                </a:tc>
                <a:tc>
                  <a:txBody>
                    <a:bodyPr/>
                    <a:lstStyle/>
                    <a:p>
                      <a:endParaRPr lang="en-US" sz="2400" dirty="0"/>
                    </a:p>
                  </a:txBody>
                  <a:tcPr anchor="ctr"/>
                </a:tc>
                <a:tc>
                  <a:txBody>
                    <a:bodyPr/>
                    <a:lstStyle/>
                    <a:p>
                      <a:pPr algn="ctr"/>
                      <a:r>
                        <a:rPr lang="en-US" sz="2000" dirty="0"/>
                        <a:t>0.153</a:t>
                      </a:r>
                    </a:p>
                  </a:txBody>
                  <a:tcPr anchor="ctr"/>
                </a:tc>
                <a:tc>
                  <a:txBody>
                    <a:bodyPr/>
                    <a:lstStyle/>
                    <a:p>
                      <a:pPr algn="ctr" fontAlgn="b"/>
                      <a:r>
                        <a:rPr lang="en-US" sz="2000" b="0" i="0" u="none" strike="noStrike" dirty="0">
                          <a:solidFill>
                            <a:srgbClr val="000000"/>
                          </a:solidFill>
                          <a:effectLst/>
                          <a:latin typeface="Calibri" panose="020F0502020204030204" pitchFamily="34" charset="0"/>
                        </a:rPr>
                        <a:t>0.153</a:t>
                      </a:r>
                    </a:p>
                  </a:txBody>
                  <a:tcPr marL="9525" marR="9525" marT="9525" marB="0" anchor="ctr"/>
                </a:tc>
                <a:extLst>
                  <a:ext uri="{0D108BD9-81ED-4DB2-BD59-A6C34878D82A}">
                    <a16:rowId xmlns:a16="http://schemas.microsoft.com/office/drawing/2014/main" val="3095345452"/>
                  </a:ext>
                </a:extLst>
              </a:tr>
            </a:tbl>
          </a:graphicData>
        </a:graphic>
      </p:graphicFrame>
    </p:spTree>
    <p:extLst>
      <p:ext uri="{BB962C8B-B14F-4D97-AF65-F5344CB8AC3E}">
        <p14:creationId xmlns:p14="http://schemas.microsoft.com/office/powerpoint/2010/main" val="22762536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E3792-432F-0446-AC96-483498875C27}"/>
              </a:ext>
            </a:extLst>
          </p:cNvPr>
          <p:cNvSpPr>
            <a:spLocks noGrp="1"/>
          </p:cNvSpPr>
          <p:nvPr>
            <p:ph type="title"/>
          </p:nvPr>
        </p:nvSpPr>
        <p:spPr>
          <a:xfrm>
            <a:off x="268350" y="55693"/>
            <a:ext cx="8004540" cy="1640009"/>
          </a:xfrm>
        </p:spPr>
        <p:txBody>
          <a:bodyPr>
            <a:noAutofit/>
          </a:bodyPr>
          <a:lstStyle/>
          <a:p>
            <a:pPr algn="l"/>
            <a:r>
              <a:rPr lang="en-US" sz="2800" dirty="0"/>
              <a:t>Part 2. Calculate l</a:t>
            </a:r>
            <a:r>
              <a:rPr lang="en-US" sz="2800" baseline="-25000" dirty="0"/>
              <a:t>x</a:t>
            </a:r>
            <a:r>
              <a:rPr lang="en-US" sz="2800" dirty="0"/>
              <a:t> based on number of females (</a:t>
            </a:r>
            <a:r>
              <a:rPr lang="en-US" sz="2800" dirty="0" err="1"/>
              <a:t>N</a:t>
            </a:r>
            <a:r>
              <a:rPr lang="en-US" sz="2800" baseline="-25000" dirty="0" err="1"/>
              <a:t>x</a:t>
            </a:r>
            <a:r>
              <a:rPr lang="en-US" sz="2800" dirty="0"/>
              <a:t>) in each age class.</a:t>
            </a:r>
          </a:p>
        </p:txBody>
      </p:sp>
      <p:graphicFrame>
        <p:nvGraphicFramePr>
          <p:cNvPr id="4" name="Table 3">
            <a:extLst>
              <a:ext uri="{FF2B5EF4-FFF2-40B4-BE49-F238E27FC236}">
                <a16:creationId xmlns:a16="http://schemas.microsoft.com/office/drawing/2014/main" id="{E71E4A1D-CAE5-6D44-8E12-551A78173715}"/>
              </a:ext>
            </a:extLst>
          </p:cNvPr>
          <p:cNvGraphicFramePr>
            <a:graphicFrameLocks noGrp="1"/>
          </p:cNvGraphicFramePr>
          <p:nvPr>
            <p:extLst>
              <p:ext uri="{D42A27DB-BD31-4B8C-83A1-F6EECF244321}">
                <p14:modId xmlns:p14="http://schemas.microsoft.com/office/powerpoint/2010/main" val="2305125748"/>
              </p:ext>
            </p:extLst>
          </p:nvPr>
        </p:nvGraphicFramePr>
        <p:xfrm>
          <a:off x="890843" y="1356646"/>
          <a:ext cx="7220004" cy="5395073"/>
        </p:xfrm>
        <a:graphic>
          <a:graphicData uri="http://schemas.openxmlformats.org/drawingml/2006/table">
            <a:tbl>
              <a:tblPr firstRow="1" bandRow="1">
                <a:tableStyleId>{5C22544A-7EE6-4342-B048-85BDC9FD1C3A}</a:tableStyleId>
              </a:tblPr>
              <a:tblGrid>
                <a:gridCol w="1722478">
                  <a:extLst>
                    <a:ext uri="{9D8B030D-6E8A-4147-A177-3AD203B41FA5}">
                      <a16:colId xmlns:a16="http://schemas.microsoft.com/office/drawing/2014/main" val="20000"/>
                    </a:ext>
                  </a:extLst>
                </a:gridCol>
                <a:gridCol w="1246909">
                  <a:extLst>
                    <a:ext uri="{9D8B030D-6E8A-4147-A177-3AD203B41FA5}">
                      <a16:colId xmlns:a16="http://schemas.microsoft.com/office/drawing/2014/main" val="20001"/>
                    </a:ext>
                  </a:extLst>
                </a:gridCol>
                <a:gridCol w="1246909">
                  <a:extLst>
                    <a:ext uri="{9D8B030D-6E8A-4147-A177-3AD203B41FA5}">
                      <a16:colId xmlns:a16="http://schemas.microsoft.com/office/drawing/2014/main" val="20002"/>
                    </a:ext>
                  </a:extLst>
                </a:gridCol>
                <a:gridCol w="1495542">
                  <a:extLst>
                    <a:ext uri="{9D8B030D-6E8A-4147-A177-3AD203B41FA5}">
                      <a16:colId xmlns:a16="http://schemas.microsoft.com/office/drawing/2014/main" val="20003"/>
                    </a:ext>
                  </a:extLst>
                </a:gridCol>
                <a:gridCol w="1508166">
                  <a:extLst>
                    <a:ext uri="{9D8B030D-6E8A-4147-A177-3AD203B41FA5}">
                      <a16:colId xmlns:a16="http://schemas.microsoft.com/office/drawing/2014/main" val="20004"/>
                    </a:ext>
                  </a:extLst>
                </a:gridCol>
              </a:tblGrid>
              <a:tr h="876533">
                <a:tc>
                  <a:txBody>
                    <a:bodyPr/>
                    <a:lstStyle/>
                    <a:p>
                      <a:pPr algn="ctr"/>
                      <a:r>
                        <a:rPr lang="en-US" sz="2400" dirty="0"/>
                        <a:t>Age Range (years)</a:t>
                      </a:r>
                    </a:p>
                  </a:txBody>
                  <a:tcPr anchor="b"/>
                </a:tc>
                <a:tc>
                  <a:txBody>
                    <a:bodyPr/>
                    <a:lstStyle/>
                    <a:p>
                      <a:pPr algn="ctr"/>
                      <a:r>
                        <a:rPr lang="en-US" sz="2000" baseline="0" dirty="0"/>
                        <a:t>N</a:t>
                      </a:r>
                      <a:r>
                        <a:rPr lang="en-US" sz="2000" baseline="-25000" dirty="0"/>
                        <a:t> x</a:t>
                      </a:r>
                    </a:p>
                  </a:txBody>
                  <a:tcPr anchor="b"/>
                </a:tc>
                <a:tc>
                  <a:txBody>
                    <a:bodyPr/>
                    <a:lstStyle/>
                    <a:p>
                      <a:pPr algn="ctr"/>
                      <a:r>
                        <a:rPr lang="en-US" sz="2000" dirty="0"/>
                        <a:t>l </a:t>
                      </a:r>
                      <a:r>
                        <a:rPr lang="en-US" sz="2000" baseline="-25000" dirty="0"/>
                        <a:t>x</a:t>
                      </a:r>
                      <a:r>
                        <a:rPr lang="en-US" sz="2000" dirty="0"/>
                        <a:t> </a:t>
                      </a:r>
                    </a:p>
                  </a:txBody>
                  <a:tcPr anchor="b"/>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baseline="0" dirty="0"/>
                        <a:t>m</a:t>
                      </a:r>
                      <a:r>
                        <a:rPr lang="en-US" sz="2000" baseline="-25000" dirty="0"/>
                        <a:t> x</a:t>
                      </a:r>
                    </a:p>
                  </a:txBody>
                  <a:tcPr anchor="b"/>
                </a:tc>
                <a:tc>
                  <a:txBody>
                    <a:bodyPr/>
                    <a:lstStyle/>
                    <a:p>
                      <a:pPr algn="ctr"/>
                      <a:r>
                        <a:rPr lang="en-US" sz="2000" dirty="0"/>
                        <a:t>F </a:t>
                      </a:r>
                      <a:r>
                        <a:rPr lang="en-US" sz="2000" baseline="-25000" dirty="0"/>
                        <a:t>x</a:t>
                      </a:r>
                    </a:p>
                  </a:txBody>
                  <a:tcPr anchor="b"/>
                </a:tc>
                <a:extLst>
                  <a:ext uri="{0D108BD9-81ED-4DB2-BD59-A6C34878D82A}">
                    <a16:rowId xmlns:a16="http://schemas.microsoft.com/office/drawing/2014/main" val="10000"/>
                  </a:ext>
                </a:extLst>
              </a:tr>
              <a:tr h="502060">
                <a:tc>
                  <a:txBody>
                    <a:bodyPr/>
                    <a:lstStyle/>
                    <a:p>
                      <a:pPr algn="l"/>
                      <a:r>
                        <a:rPr lang="en-US" sz="2400" dirty="0"/>
                        <a:t>0 to</a:t>
                      </a:r>
                      <a:r>
                        <a:rPr lang="en-US" sz="2400" baseline="0" dirty="0"/>
                        <a:t> 2</a:t>
                      </a:r>
                      <a:endParaRPr lang="en-US" sz="2400" dirty="0"/>
                    </a:p>
                  </a:txBody>
                  <a:tcPr anchor="ctr"/>
                </a:tc>
                <a:tc>
                  <a:txBody>
                    <a:bodyPr/>
                    <a:lstStyle/>
                    <a:p>
                      <a:pPr algn="ctr">
                        <a:spcBef>
                          <a:spcPts val="600"/>
                        </a:spcBef>
                        <a:spcAft>
                          <a:spcPts val="600"/>
                        </a:spcAft>
                      </a:pPr>
                      <a:r>
                        <a:rPr lang="en-US" sz="2400" dirty="0"/>
                        <a:t>37</a:t>
                      </a:r>
                    </a:p>
                  </a:txBody>
                  <a:tcPr anchor="ctr"/>
                </a:tc>
                <a:tc>
                  <a:txBody>
                    <a:bodyPr/>
                    <a:lstStyle/>
                    <a:p>
                      <a:pPr algn="ctr">
                        <a:spcBef>
                          <a:spcPts val="600"/>
                        </a:spcBef>
                        <a:spcAft>
                          <a:spcPts val="600"/>
                        </a:spcAft>
                      </a:pPr>
                      <a:r>
                        <a:rPr lang="en-US" sz="2400" dirty="0"/>
                        <a:t>1</a:t>
                      </a:r>
                    </a:p>
                  </a:txBody>
                  <a:tcPr anchor="ctr"/>
                </a:tc>
                <a:tc>
                  <a:txBody>
                    <a:bodyPr/>
                    <a:lstStyle/>
                    <a:p>
                      <a:pPr algn="ctr" fontAlgn="b"/>
                      <a:r>
                        <a:rPr lang="en-US" sz="2800" b="0" i="0" u="none" strike="noStrike" dirty="0">
                          <a:solidFill>
                            <a:srgbClr val="000000"/>
                          </a:solidFill>
                          <a:effectLst/>
                          <a:latin typeface="Calibri" panose="020F0502020204030204" pitchFamily="34" charset="0"/>
                        </a:rPr>
                        <a:t>0</a:t>
                      </a:r>
                    </a:p>
                  </a:txBody>
                  <a:tcPr marL="9525" marR="9525" marT="9525" marB="0" anchor="ctr"/>
                </a:tc>
                <a:tc>
                  <a:txBody>
                    <a:bodyPr/>
                    <a:lstStyle/>
                    <a:p>
                      <a:pPr algn="ctr"/>
                      <a:r>
                        <a:rPr lang="en-US" sz="2800" dirty="0"/>
                        <a:t>0</a:t>
                      </a:r>
                    </a:p>
                  </a:txBody>
                  <a:tcPr marL="9525" marR="9525" marT="9525" marB="0" anchor="ctr"/>
                </a:tc>
                <a:extLst>
                  <a:ext uri="{0D108BD9-81ED-4DB2-BD59-A6C34878D82A}">
                    <a16:rowId xmlns:a16="http://schemas.microsoft.com/office/drawing/2014/main" val="10001"/>
                  </a:ext>
                </a:extLst>
              </a:tr>
              <a:tr h="502060">
                <a:tc>
                  <a:txBody>
                    <a:bodyPr/>
                    <a:lstStyle/>
                    <a:p>
                      <a:pPr algn="l"/>
                      <a:r>
                        <a:rPr lang="en-US" sz="2400" dirty="0"/>
                        <a:t>3 to 5</a:t>
                      </a:r>
                    </a:p>
                  </a:txBody>
                  <a:tcPr anchor="ctr"/>
                </a:tc>
                <a:tc>
                  <a:txBody>
                    <a:bodyPr/>
                    <a:lstStyle/>
                    <a:p>
                      <a:pPr algn="ctr" fontAlgn="b">
                        <a:spcBef>
                          <a:spcPts val="600"/>
                        </a:spcBef>
                        <a:spcAft>
                          <a:spcPts val="600"/>
                        </a:spcAft>
                      </a:pPr>
                      <a:r>
                        <a:rPr lang="en-US" sz="2400" b="0" i="0" u="none" strike="noStrike" dirty="0">
                          <a:solidFill>
                            <a:srgbClr val="000000"/>
                          </a:solidFill>
                          <a:effectLst/>
                          <a:latin typeface="Calibri" panose="020F0502020204030204" pitchFamily="34" charset="0"/>
                        </a:rPr>
                        <a:t>19</a:t>
                      </a:r>
                    </a:p>
                  </a:txBody>
                  <a:tcPr marL="9525" marR="9525" marT="9525" marB="0" anchor="ctr"/>
                </a:tc>
                <a:tc>
                  <a:txBody>
                    <a:bodyPr/>
                    <a:lstStyle/>
                    <a:p>
                      <a:pPr algn="ctr">
                        <a:spcBef>
                          <a:spcPts val="600"/>
                        </a:spcBef>
                        <a:spcAft>
                          <a:spcPts val="600"/>
                        </a:spcAft>
                      </a:pPr>
                      <a:endParaRPr lang="en-US" sz="2400" dirty="0"/>
                    </a:p>
                  </a:txBody>
                  <a:tcPr anchor="ctr"/>
                </a:tc>
                <a:tc>
                  <a:txBody>
                    <a:bodyPr/>
                    <a:lstStyle/>
                    <a:p>
                      <a:pPr algn="ctr" fontAlgn="b"/>
                      <a:r>
                        <a:rPr lang="en-US" sz="2400" b="0" i="0" u="none" strike="noStrike" dirty="0">
                          <a:solidFill>
                            <a:srgbClr val="000000"/>
                          </a:solidFill>
                          <a:effectLst/>
                          <a:latin typeface="Calibri" panose="020F0502020204030204" pitchFamily="34" charset="0"/>
                        </a:rPr>
                        <a:t>0.033</a:t>
                      </a:r>
                    </a:p>
                  </a:txBody>
                  <a:tcPr marL="9525" marR="9525" marT="9525" marB="0" anchor="ctr"/>
                </a:tc>
                <a:tc>
                  <a:txBody>
                    <a:bodyPr/>
                    <a:lstStyle/>
                    <a:p>
                      <a:pPr algn="ctr" fontAlgn="b"/>
                      <a:r>
                        <a:rPr lang="en-US" sz="2400" b="0" i="0" u="none" strike="noStrike" dirty="0">
                          <a:solidFill>
                            <a:srgbClr val="000000"/>
                          </a:solidFill>
                          <a:effectLst/>
                          <a:latin typeface="Calibri" panose="020F0502020204030204" pitchFamily="34" charset="0"/>
                        </a:rPr>
                        <a:t>0.627</a:t>
                      </a:r>
                    </a:p>
                  </a:txBody>
                  <a:tcPr marL="9525" marR="9525" marT="9525" marB="0" anchor="ctr"/>
                </a:tc>
                <a:extLst>
                  <a:ext uri="{0D108BD9-81ED-4DB2-BD59-A6C34878D82A}">
                    <a16:rowId xmlns:a16="http://schemas.microsoft.com/office/drawing/2014/main" val="10002"/>
                  </a:ext>
                </a:extLst>
              </a:tr>
              <a:tr h="502060">
                <a:tc>
                  <a:txBody>
                    <a:bodyPr/>
                    <a:lstStyle/>
                    <a:p>
                      <a:pPr algn="l"/>
                      <a:r>
                        <a:rPr lang="en-US" sz="2400" dirty="0"/>
                        <a:t>6 to 8</a:t>
                      </a:r>
                    </a:p>
                  </a:txBody>
                  <a:tcPr anchor="ctr"/>
                </a:tc>
                <a:tc>
                  <a:txBody>
                    <a:bodyPr/>
                    <a:lstStyle/>
                    <a:p>
                      <a:pPr algn="ctr" fontAlgn="b">
                        <a:spcBef>
                          <a:spcPts val="600"/>
                        </a:spcBef>
                        <a:spcAft>
                          <a:spcPts val="600"/>
                        </a:spcAft>
                      </a:pPr>
                      <a:r>
                        <a:rPr lang="en-US" sz="2400" b="0" i="0" u="none" strike="noStrike" dirty="0">
                          <a:solidFill>
                            <a:srgbClr val="000000"/>
                          </a:solidFill>
                          <a:effectLst/>
                          <a:latin typeface="Calibri" panose="020F0502020204030204" pitchFamily="34" charset="0"/>
                        </a:rPr>
                        <a:t>14</a:t>
                      </a:r>
                    </a:p>
                  </a:txBody>
                  <a:tcPr marL="9525" marR="9525" marT="9525" marB="0" anchor="ctr"/>
                </a:tc>
                <a:tc>
                  <a:txBody>
                    <a:bodyPr/>
                    <a:lstStyle/>
                    <a:p>
                      <a:pPr algn="ctr">
                        <a:spcBef>
                          <a:spcPts val="600"/>
                        </a:spcBef>
                        <a:spcAft>
                          <a:spcPts val="600"/>
                        </a:spcAft>
                      </a:pPr>
                      <a:endParaRPr lang="en-US" sz="2400" dirty="0"/>
                    </a:p>
                  </a:txBody>
                  <a:tcPr anchor="ctr"/>
                </a:tc>
                <a:tc>
                  <a:txBody>
                    <a:bodyPr/>
                    <a:lstStyle/>
                    <a:p>
                      <a:pPr algn="ctr" fontAlgn="b"/>
                      <a:r>
                        <a:rPr lang="en-US" sz="2400" b="0" i="0" u="none" strike="noStrike" dirty="0">
                          <a:solidFill>
                            <a:srgbClr val="000000"/>
                          </a:solidFill>
                          <a:effectLst/>
                          <a:latin typeface="Calibri" panose="020F0502020204030204" pitchFamily="34" charset="0"/>
                        </a:rPr>
                        <a:t>0.167</a:t>
                      </a:r>
                    </a:p>
                  </a:txBody>
                  <a:tcPr marL="9525" marR="9525" marT="9525" marB="0" anchor="ctr"/>
                </a:tc>
                <a:tc>
                  <a:txBody>
                    <a:bodyPr/>
                    <a:lstStyle/>
                    <a:p>
                      <a:pPr algn="ctr" fontAlgn="b"/>
                      <a:r>
                        <a:rPr lang="en-US" sz="2400" b="0" i="0" u="none" strike="noStrike" dirty="0">
                          <a:solidFill>
                            <a:srgbClr val="000000"/>
                          </a:solidFill>
                          <a:effectLst/>
                          <a:latin typeface="Calibri" panose="020F0502020204030204" pitchFamily="34" charset="0"/>
                        </a:rPr>
                        <a:t>2.338</a:t>
                      </a:r>
                    </a:p>
                  </a:txBody>
                  <a:tcPr marL="9525" marR="9525" marT="9525" marB="0" anchor="ctr"/>
                </a:tc>
                <a:extLst>
                  <a:ext uri="{0D108BD9-81ED-4DB2-BD59-A6C34878D82A}">
                    <a16:rowId xmlns:a16="http://schemas.microsoft.com/office/drawing/2014/main" val="10003"/>
                  </a:ext>
                </a:extLst>
              </a:tr>
              <a:tr h="502060">
                <a:tc>
                  <a:txBody>
                    <a:bodyPr/>
                    <a:lstStyle/>
                    <a:p>
                      <a:pPr algn="l"/>
                      <a:r>
                        <a:rPr lang="en-US" sz="2400" dirty="0"/>
                        <a:t>9 to 11</a:t>
                      </a:r>
                    </a:p>
                  </a:txBody>
                  <a:tcPr anchor="ctr"/>
                </a:tc>
                <a:tc>
                  <a:txBody>
                    <a:bodyPr/>
                    <a:lstStyle/>
                    <a:p>
                      <a:pPr algn="ctr" fontAlgn="b">
                        <a:spcBef>
                          <a:spcPts val="600"/>
                        </a:spcBef>
                        <a:spcAft>
                          <a:spcPts val="600"/>
                        </a:spcAft>
                      </a:pPr>
                      <a:r>
                        <a:rPr lang="en-US" sz="2400" b="0" i="0" u="none" strike="noStrike" dirty="0">
                          <a:solidFill>
                            <a:srgbClr val="000000"/>
                          </a:solidFill>
                          <a:effectLst/>
                          <a:latin typeface="Calibri" panose="020F0502020204030204" pitchFamily="34" charset="0"/>
                        </a:rPr>
                        <a:t>9</a:t>
                      </a:r>
                    </a:p>
                  </a:txBody>
                  <a:tcPr marL="9525" marR="9525" marT="9525" marB="0" anchor="ctr"/>
                </a:tc>
                <a:tc>
                  <a:txBody>
                    <a:bodyPr/>
                    <a:lstStyle/>
                    <a:p>
                      <a:pPr algn="ctr">
                        <a:spcBef>
                          <a:spcPts val="600"/>
                        </a:spcBef>
                        <a:spcAft>
                          <a:spcPts val="600"/>
                        </a:spcAft>
                      </a:pPr>
                      <a:endParaRPr lang="en-US" sz="2400" dirty="0"/>
                    </a:p>
                  </a:txBody>
                  <a:tcPr anchor="ctr"/>
                </a:tc>
                <a:tc>
                  <a:txBody>
                    <a:bodyPr/>
                    <a:lstStyle/>
                    <a:p>
                      <a:pPr algn="ctr" fontAlgn="b"/>
                      <a:r>
                        <a:rPr lang="en-US" sz="2400" b="0" i="0" u="none" strike="noStrike" dirty="0">
                          <a:solidFill>
                            <a:srgbClr val="000000"/>
                          </a:solidFill>
                          <a:effectLst/>
                          <a:latin typeface="Calibri" panose="020F0502020204030204" pitchFamily="34" charset="0"/>
                        </a:rPr>
                        <a:t>0.293</a:t>
                      </a:r>
                    </a:p>
                  </a:txBody>
                  <a:tcPr marL="9525" marR="9525" marT="9525" marB="0" anchor="ctr"/>
                </a:tc>
                <a:tc>
                  <a:txBody>
                    <a:bodyPr/>
                    <a:lstStyle/>
                    <a:p>
                      <a:pPr algn="ctr" fontAlgn="b"/>
                      <a:r>
                        <a:rPr lang="en-US" sz="2400" b="0" i="0" u="none" strike="noStrike" dirty="0">
                          <a:solidFill>
                            <a:srgbClr val="000000"/>
                          </a:solidFill>
                          <a:effectLst/>
                          <a:latin typeface="Calibri" panose="020F0502020204030204" pitchFamily="34" charset="0"/>
                        </a:rPr>
                        <a:t>2.637</a:t>
                      </a:r>
                    </a:p>
                  </a:txBody>
                  <a:tcPr marL="9525" marR="9525" marT="9525" marB="0" anchor="ctr"/>
                </a:tc>
                <a:extLst>
                  <a:ext uri="{0D108BD9-81ED-4DB2-BD59-A6C34878D82A}">
                    <a16:rowId xmlns:a16="http://schemas.microsoft.com/office/drawing/2014/main" val="10004"/>
                  </a:ext>
                </a:extLst>
              </a:tr>
              <a:tr h="502060">
                <a:tc>
                  <a:txBody>
                    <a:bodyPr/>
                    <a:lstStyle/>
                    <a:p>
                      <a:pPr algn="l"/>
                      <a:r>
                        <a:rPr lang="en-US" sz="2400" dirty="0"/>
                        <a:t>12 to 14</a:t>
                      </a:r>
                    </a:p>
                  </a:txBody>
                  <a:tcPr anchor="ctr"/>
                </a:tc>
                <a:tc>
                  <a:txBody>
                    <a:bodyPr/>
                    <a:lstStyle/>
                    <a:p>
                      <a:pPr algn="ctr" fontAlgn="b">
                        <a:spcBef>
                          <a:spcPts val="600"/>
                        </a:spcBef>
                        <a:spcAft>
                          <a:spcPts val="600"/>
                        </a:spcAft>
                      </a:pPr>
                      <a:r>
                        <a:rPr lang="en-US" sz="2400" b="0" i="0" u="none" strike="noStrike" dirty="0">
                          <a:solidFill>
                            <a:srgbClr val="000000"/>
                          </a:solidFill>
                          <a:effectLst/>
                          <a:latin typeface="Calibri" panose="020F0502020204030204" pitchFamily="34" charset="0"/>
                        </a:rPr>
                        <a:t>14</a:t>
                      </a:r>
                    </a:p>
                  </a:txBody>
                  <a:tcPr marL="9525" marR="9525" marT="9525" marB="0" anchor="ctr"/>
                </a:tc>
                <a:tc>
                  <a:txBody>
                    <a:bodyPr/>
                    <a:lstStyle/>
                    <a:p>
                      <a:pPr algn="ctr">
                        <a:spcBef>
                          <a:spcPts val="600"/>
                        </a:spcBef>
                        <a:spcAft>
                          <a:spcPts val="600"/>
                        </a:spcAft>
                      </a:pPr>
                      <a:endParaRPr lang="en-US" sz="2400" dirty="0"/>
                    </a:p>
                  </a:txBody>
                  <a:tcPr anchor="ctr"/>
                </a:tc>
                <a:tc>
                  <a:txBody>
                    <a:bodyPr/>
                    <a:lstStyle/>
                    <a:p>
                      <a:pPr algn="ctr" fontAlgn="b"/>
                      <a:r>
                        <a:rPr lang="en-US" sz="2400" b="0" i="0" u="none" strike="noStrike" dirty="0">
                          <a:solidFill>
                            <a:srgbClr val="000000"/>
                          </a:solidFill>
                          <a:effectLst/>
                          <a:latin typeface="Calibri" panose="020F0502020204030204" pitchFamily="34" charset="0"/>
                        </a:rPr>
                        <a:t>0.302</a:t>
                      </a:r>
                    </a:p>
                  </a:txBody>
                  <a:tcPr marL="9525" marR="9525" marT="9525" marB="0" anchor="ctr"/>
                </a:tc>
                <a:tc>
                  <a:txBody>
                    <a:bodyPr/>
                    <a:lstStyle/>
                    <a:p>
                      <a:pPr algn="ctr" fontAlgn="b"/>
                      <a:r>
                        <a:rPr lang="en-US" sz="2400" b="0" i="0" u="none" strike="noStrike" dirty="0">
                          <a:solidFill>
                            <a:srgbClr val="000000"/>
                          </a:solidFill>
                          <a:effectLst/>
                          <a:latin typeface="Calibri" panose="020F0502020204030204" pitchFamily="34" charset="0"/>
                        </a:rPr>
                        <a:t>4.228</a:t>
                      </a:r>
                    </a:p>
                  </a:txBody>
                  <a:tcPr marL="9525" marR="9525" marT="9525" marB="0" anchor="ctr"/>
                </a:tc>
                <a:extLst>
                  <a:ext uri="{0D108BD9-81ED-4DB2-BD59-A6C34878D82A}">
                    <a16:rowId xmlns:a16="http://schemas.microsoft.com/office/drawing/2014/main" val="10005"/>
                  </a:ext>
                </a:extLst>
              </a:tr>
              <a:tr h="502060">
                <a:tc>
                  <a:txBody>
                    <a:bodyPr/>
                    <a:lstStyle/>
                    <a:p>
                      <a:pPr algn="l"/>
                      <a:r>
                        <a:rPr lang="en-US" sz="2400" dirty="0"/>
                        <a:t>15 to 17</a:t>
                      </a:r>
                    </a:p>
                  </a:txBody>
                  <a:tcPr anchor="ctr"/>
                </a:tc>
                <a:tc>
                  <a:txBody>
                    <a:bodyPr/>
                    <a:lstStyle/>
                    <a:p>
                      <a:pPr algn="ctr" fontAlgn="b">
                        <a:spcBef>
                          <a:spcPts val="600"/>
                        </a:spcBef>
                        <a:spcAft>
                          <a:spcPts val="600"/>
                        </a:spcAft>
                      </a:pPr>
                      <a:r>
                        <a:rPr lang="en-US" sz="2400" b="0" i="0" u="none" strike="noStrike" dirty="0">
                          <a:solidFill>
                            <a:srgbClr val="000000"/>
                          </a:solidFill>
                          <a:effectLst/>
                          <a:latin typeface="Calibri" panose="020F0502020204030204" pitchFamily="34" charset="0"/>
                        </a:rPr>
                        <a:t>4</a:t>
                      </a:r>
                    </a:p>
                  </a:txBody>
                  <a:tcPr marL="9525" marR="9525" marT="9525" marB="0" anchor="ctr"/>
                </a:tc>
                <a:tc>
                  <a:txBody>
                    <a:bodyPr/>
                    <a:lstStyle/>
                    <a:p>
                      <a:pPr algn="ctr">
                        <a:spcBef>
                          <a:spcPts val="600"/>
                        </a:spcBef>
                        <a:spcAft>
                          <a:spcPts val="600"/>
                        </a:spcAft>
                      </a:pPr>
                      <a:endParaRPr lang="en-US" sz="2400" dirty="0"/>
                    </a:p>
                  </a:txBody>
                  <a:tcPr anchor="ctr"/>
                </a:tc>
                <a:tc>
                  <a:txBody>
                    <a:bodyPr/>
                    <a:lstStyle/>
                    <a:p>
                      <a:pPr algn="ctr" fontAlgn="b"/>
                      <a:r>
                        <a:rPr lang="en-US" sz="2400" b="0" i="0" u="none" strike="noStrike" dirty="0">
                          <a:solidFill>
                            <a:srgbClr val="000000"/>
                          </a:solidFill>
                          <a:effectLst/>
                          <a:latin typeface="Calibri" panose="020F0502020204030204" pitchFamily="34" charset="0"/>
                        </a:rPr>
                        <a:t>0.274</a:t>
                      </a:r>
                    </a:p>
                  </a:txBody>
                  <a:tcPr marL="9525" marR="9525" marT="9525" marB="0" anchor="ctr"/>
                </a:tc>
                <a:tc>
                  <a:txBody>
                    <a:bodyPr/>
                    <a:lstStyle/>
                    <a:p>
                      <a:pPr algn="ctr" fontAlgn="b"/>
                      <a:r>
                        <a:rPr lang="en-US" sz="2400" b="0" i="0" u="none" strike="noStrike" dirty="0">
                          <a:solidFill>
                            <a:srgbClr val="000000"/>
                          </a:solidFill>
                          <a:effectLst/>
                          <a:latin typeface="Calibri" panose="020F0502020204030204" pitchFamily="34" charset="0"/>
                        </a:rPr>
                        <a:t>1.096</a:t>
                      </a:r>
                    </a:p>
                  </a:txBody>
                  <a:tcPr marL="9525" marR="9525" marT="9525" marB="0" anchor="ctr"/>
                </a:tc>
                <a:extLst>
                  <a:ext uri="{0D108BD9-81ED-4DB2-BD59-A6C34878D82A}">
                    <a16:rowId xmlns:a16="http://schemas.microsoft.com/office/drawing/2014/main" val="10006"/>
                  </a:ext>
                </a:extLst>
              </a:tr>
              <a:tr h="502060">
                <a:tc>
                  <a:txBody>
                    <a:bodyPr/>
                    <a:lstStyle/>
                    <a:p>
                      <a:pPr algn="l"/>
                      <a:r>
                        <a:rPr lang="en-US" sz="2400" dirty="0"/>
                        <a:t>18 to 20</a:t>
                      </a:r>
                    </a:p>
                  </a:txBody>
                  <a:tcPr anchor="ctr"/>
                </a:tc>
                <a:tc>
                  <a:txBody>
                    <a:bodyPr/>
                    <a:lstStyle/>
                    <a:p>
                      <a:pPr algn="ctr" fontAlgn="b">
                        <a:spcBef>
                          <a:spcPts val="600"/>
                        </a:spcBef>
                        <a:spcAft>
                          <a:spcPts val="600"/>
                        </a:spcAft>
                      </a:pPr>
                      <a:r>
                        <a:rPr lang="en-US" sz="2400" b="0" i="0" u="none" strike="noStrike" dirty="0">
                          <a:solidFill>
                            <a:srgbClr val="000000"/>
                          </a:solidFill>
                          <a:effectLst/>
                          <a:latin typeface="Calibri" panose="020F0502020204030204" pitchFamily="34" charset="0"/>
                        </a:rPr>
                        <a:t>6</a:t>
                      </a:r>
                    </a:p>
                  </a:txBody>
                  <a:tcPr marL="9525" marR="9525" marT="9525" marB="0" anchor="ctr"/>
                </a:tc>
                <a:tc>
                  <a:txBody>
                    <a:bodyPr/>
                    <a:lstStyle/>
                    <a:p>
                      <a:pPr algn="ctr">
                        <a:spcBef>
                          <a:spcPts val="600"/>
                        </a:spcBef>
                        <a:spcAft>
                          <a:spcPts val="600"/>
                        </a:spcAft>
                      </a:pPr>
                      <a:endParaRPr lang="en-US" sz="2400" dirty="0"/>
                    </a:p>
                  </a:txBody>
                  <a:tcPr anchor="ctr"/>
                </a:tc>
                <a:tc>
                  <a:txBody>
                    <a:bodyPr/>
                    <a:lstStyle/>
                    <a:p>
                      <a:pPr algn="ctr" fontAlgn="b"/>
                      <a:r>
                        <a:rPr lang="en-US" sz="2400" b="0" i="0" u="none" strike="noStrike" dirty="0">
                          <a:solidFill>
                            <a:srgbClr val="000000"/>
                          </a:solidFill>
                          <a:effectLst/>
                          <a:latin typeface="Calibri" panose="020F0502020204030204" pitchFamily="34" charset="0"/>
                        </a:rPr>
                        <a:t>0.233</a:t>
                      </a:r>
                    </a:p>
                  </a:txBody>
                  <a:tcPr marL="9525" marR="9525" marT="9525" marB="0" anchor="ctr"/>
                </a:tc>
                <a:tc>
                  <a:txBody>
                    <a:bodyPr/>
                    <a:lstStyle/>
                    <a:p>
                      <a:pPr algn="ctr" fontAlgn="b"/>
                      <a:r>
                        <a:rPr lang="en-US" sz="2400" b="0" i="0" u="none" strike="noStrike" dirty="0">
                          <a:solidFill>
                            <a:srgbClr val="000000"/>
                          </a:solidFill>
                          <a:effectLst/>
                          <a:latin typeface="Calibri" panose="020F0502020204030204" pitchFamily="34" charset="0"/>
                        </a:rPr>
                        <a:t>1.398</a:t>
                      </a:r>
                    </a:p>
                  </a:txBody>
                  <a:tcPr marL="9525" marR="9525" marT="9525" marB="0" anchor="ctr"/>
                </a:tc>
                <a:extLst>
                  <a:ext uri="{0D108BD9-81ED-4DB2-BD59-A6C34878D82A}">
                    <a16:rowId xmlns:a16="http://schemas.microsoft.com/office/drawing/2014/main" val="10007"/>
                  </a:ext>
                </a:extLst>
              </a:tr>
              <a:tr h="502060">
                <a:tc>
                  <a:txBody>
                    <a:bodyPr/>
                    <a:lstStyle/>
                    <a:p>
                      <a:pPr algn="l"/>
                      <a:r>
                        <a:rPr lang="en-US" sz="2400" dirty="0"/>
                        <a:t>21 to 23</a:t>
                      </a:r>
                    </a:p>
                  </a:txBody>
                  <a:tcPr anchor="ctr"/>
                </a:tc>
                <a:tc>
                  <a:txBody>
                    <a:bodyPr/>
                    <a:lstStyle/>
                    <a:p>
                      <a:pPr algn="ctr" fontAlgn="b">
                        <a:spcBef>
                          <a:spcPts val="600"/>
                        </a:spcBef>
                        <a:spcAft>
                          <a:spcPts val="600"/>
                        </a:spcAft>
                      </a:pPr>
                      <a:r>
                        <a:rPr lang="en-US" sz="2400" b="0" i="0" u="none" strike="noStrike" dirty="0">
                          <a:solidFill>
                            <a:srgbClr val="000000"/>
                          </a:solidFill>
                          <a:effectLst/>
                          <a:latin typeface="Calibri" panose="020F0502020204030204" pitchFamily="34" charset="0"/>
                        </a:rPr>
                        <a:t>6</a:t>
                      </a:r>
                    </a:p>
                  </a:txBody>
                  <a:tcPr marL="9525" marR="9525" marT="9525" marB="0" anchor="ctr"/>
                </a:tc>
                <a:tc>
                  <a:txBody>
                    <a:bodyPr/>
                    <a:lstStyle/>
                    <a:p>
                      <a:pPr algn="ctr">
                        <a:spcBef>
                          <a:spcPts val="600"/>
                        </a:spcBef>
                        <a:spcAft>
                          <a:spcPts val="600"/>
                        </a:spcAft>
                      </a:pPr>
                      <a:endParaRPr lang="en-US" sz="2400"/>
                    </a:p>
                  </a:txBody>
                  <a:tcPr anchor="ctr"/>
                </a:tc>
                <a:tc>
                  <a:txBody>
                    <a:bodyPr/>
                    <a:lstStyle/>
                    <a:p>
                      <a:pPr algn="ctr" fontAlgn="b"/>
                      <a:r>
                        <a:rPr lang="en-US" sz="2400" b="0" i="0" u="none" strike="noStrike" dirty="0">
                          <a:solidFill>
                            <a:srgbClr val="000000"/>
                          </a:solidFill>
                          <a:effectLst/>
                          <a:latin typeface="Calibri" panose="020F0502020204030204" pitchFamily="34" charset="0"/>
                        </a:rPr>
                        <a:t>0.312</a:t>
                      </a:r>
                    </a:p>
                  </a:txBody>
                  <a:tcPr marL="9525" marR="9525" marT="9525" marB="0" anchor="ctr"/>
                </a:tc>
                <a:tc>
                  <a:txBody>
                    <a:bodyPr/>
                    <a:lstStyle/>
                    <a:p>
                      <a:pPr algn="ctr" fontAlgn="b"/>
                      <a:r>
                        <a:rPr lang="en-US" sz="2400" b="0" i="0" u="none" strike="noStrike" dirty="0">
                          <a:solidFill>
                            <a:srgbClr val="000000"/>
                          </a:solidFill>
                          <a:effectLst/>
                          <a:latin typeface="Calibri" panose="020F0502020204030204" pitchFamily="34" charset="0"/>
                        </a:rPr>
                        <a:t>1.872</a:t>
                      </a:r>
                    </a:p>
                  </a:txBody>
                  <a:tcPr marL="9525" marR="9525" marT="9525" marB="0" anchor="ctr"/>
                </a:tc>
                <a:extLst>
                  <a:ext uri="{0D108BD9-81ED-4DB2-BD59-A6C34878D82A}">
                    <a16:rowId xmlns:a16="http://schemas.microsoft.com/office/drawing/2014/main" val="10008"/>
                  </a:ext>
                </a:extLst>
              </a:tr>
              <a:tr h="502060">
                <a:tc>
                  <a:txBody>
                    <a:bodyPr/>
                    <a:lstStyle/>
                    <a:p>
                      <a:pPr algn="l"/>
                      <a:r>
                        <a:rPr lang="en-US" sz="2400" dirty="0"/>
                        <a:t>24 or older</a:t>
                      </a:r>
                    </a:p>
                  </a:txBody>
                  <a:tcPr anchor="ctr"/>
                </a:tc>
                <a:tc>
                  <a:txBody>
                    <a:bodyPr/>
                    <a:lstStyle/>
                    <a:p>
                      <a:pPr algn="ctr" fontAlgn="b">
                        <a:spcBef>
                          <a:spcPts val="600"/>
                        </a:spcBef>
                        <a:spcAft>
                          <a:spcPts val="600"/>
                        </a:spcAft>
                      </a:pPr>
                      <a:r>
                        <a:rPr lang="en-US" sz="2400" b="0" i="0" u="none" strike="noStrike" dirty="0">
                          <a:solidFill>
                            <a:srgbClr val="000000"/>
                          </a:solidFill>
                          <a:effectLst/>
                          <a:latin typeface="Calibri" panose="020F0502020204030204" pitchFamily="34" charset="0"/>
                        </a:rPr>
                        <a:t>1</a:t>
                      </a:r>
                    </a:p>
                  </a:txBody>
                  <a:tcPr marL="9525" marR="9525" marT="9525" marB="0" anchor="ctr"/>
                </a:tc>
                <a:tc>
                  <a:txBody>
                    <a:bodyPr/>
                    <a:lstStyle/>
                    <a:p>
                      <a:pPr algn="ctr">
                        <a:spcBef>
                          <a:spcPts val="600"/>
                        </a:spcBef>
                        <a:spcAft>
                          <a:spcPts val="600"/>
                        </a:spcAft>
                      </a:pPr>
                      <a:endParaRPr lang="en-US" sz="2400"/>
                    </a:p>
                  </a:txBody>
                  <a:tcPr anchor="ctr"/>
                </a:tc>
                <a:tc>
                  <a:txBody>
                    <a:bodyPr/>
                    <a:lstStyle/>
                    <a:p>
                      <a:pPr algn="ctr"/>
                      <a:r>
                        <a:rPr lang="en-US" sz="2400" dirty="0"/>
                        <a:t>0.153</a:t>
                      </a:r>
                    </a:p>
                  </a:txBody>
                  <a:tcPr anchor="ctr"/>
                </a:tc>
                <a:tc>
                  <a:txBody>
                    <a:bodyPr/>
                    <a:lstStyle/>
                    <a:p>
                      <a:pPr algn="ctr" fontAlgn="b"/>
                      <a:r>
                        <a:rPr lang="en-US" sz="2400" b="0" i="0" u="none" strike="noStrike" dirty="0">
                          <a:solidFill>
                            <a:srgbClr val="000000"/>
                          </a:solidFill>
                          <a:effectLst/>
                          <a:latin typeface="Calibri" panose="020F0502020204030204" pitchFamily="34" charset="0"/>
                        </a:rPr>
                        <a:t>0.153</a:t>
                      </a:r>
                    </a:p>
                  </a:txBody>
                  <a:tcPr marL="9525" marR="9525" marT="9525" marB="0" anchor="ctr"/>
                </a:tc>
                <a:extLst>
                  <a:ext uri="{0D108BD9-81ED-4DB2-BD59-A6C34878D82A}">
                    <a16:rowId xmlns:a16="http://schemas.microsoft.com/office/drawing/2014/main" val="3095345452"/>
                  </a:ext>
                </a:extLst>
              </a:tr>
            </a:tbl>
          </a:graphicData>
        </a:graphic>
      </p:graphicFrame>
      <p:sp>
        <p:nvSpPr>
          <p:cNvPr id="5" name="TextBox 4">
            <a:extLst>
              <a:ext uri="{FF2B5EF4-FFF2-40B4-BE49-F238E27FC236}">
                <a16:creationId xmlns:a16="http://schemas.microsoft.com/office/drawing/2014/main" id="{AA35DEAE-B6E1-DA4C-8D7E-2F59DAE5CED4}"/>
              </a:ext>
            </a:extLst>
          </p:cNvPr>
          <p:cNvSpPr txBox="1"/>
          <p:nvPr/>
        </p:nvSpPr>
        <p:spPr>
          <a:xfrm>
            <a:off x="4016747" y="1541813"/>
            <a:ext cx="1168401" cy="307777"/>
          </a:xfrm>
          <a:prstGeom prst="rect">
            <a:avLst/>
          </a:prstGeom>
          <a:noFill/>
        </p:spPr>
        <p:txBody>
          <a:bodyPr wrap="square" rtlCol="0">
            <a:spAutoFit/>
          </a:bodyPr>
          <a:lstStyle/>
          <a:p>
            <a:r>
              <a:rPr lang="en-US" sz="1400" dirty="0">
                <a:solidFill>
                  <a:schemeClr val="bg1"/>
                </a:solidFill>
              </a:rPr>
              <a:t>Survivorship</a:t>
            </a:r>
          </a:p>
        </p:txBody>
      </p:sp>
      <p:sp>
        <p:nvSpPr>
          <p:cNvPr id="6" name="TextBox 5">
            <a:extLst>
              <a:ext uri="{FF2B5EF4-FFF2-40B4-BE49-F238E27FC236}">
                <a16:creationId xmlns:a16="http://schemas.microsoft.com/office/drawing/2014/main" id="{A633E88E-8CD8-C04D-89D5-70B68BF630FF}"/>
              </a:ext>
            </a:extLst>
          </p:cNvPr>
          <p:cNvSpPr txBox="1"/>
          <p:nvPr/>
        </p:nvSpPr>
        <p:spPr>
          <a:xfrm>
            <a:off x="2754713" y="1384552"/>
            <a:ext cx="990600" cy="523220"/>
          </a:xfrm>
          <a:prstGeom prst="rect">
            <a:avLst/>
          </a:prstGeom>
          <a:noFill/>
        </p:spPr>
        <p:txBody>
          <a:bodyPr wrap="square" rtlCol="0">
            <a:spAutoFit/>
          </a:bodyPr>
          <a:lstStyle/>
          <a:p>
            <a:pPr algn="ctr"/>
            <a:r>
              <a:rPr lang="en-US" sz="1400" dirty="0">
                <a:solidFill>
                  <a:schemeClr val="bg1"/>
                </a:solidFill>
              </a:rPr>
              <a:t>Number of females</a:t>
            </a:r>
          </a:p>
        </p:txBody>
      </p:sp>
      <p:sp>
        <p:nvSpPr>
          <p:cNvPr id="7" name="TextBox 6">
            <a:extLst>
              <a:ext uri="{FF2B5EF4-FFF2-40B4-BE49-F238E27FC236}">
                <a16:creationId xmlns:a16="http://schemas.microsoft.com/office/drawing/2014/main" id="{A633E88E-8CD8-C04D-89D5-70B68BF630FF}"/>
              </a:ext>
            </a:extLst>
          </p:cNvPr>
          <p:cNvSpPr txBox="1"/>
          <p:nvPr/>
        </p:nvSpPr>
        <p:spPr>
          <a:xfrm>
            <a:off x="6616188" y="1434091"/>
            <a:ext cx="1541106" cy="523220"/>
          </a:xfrm>
          <a:prstGeom prst="rect">
            <a:avLst/>
          </a:prstGeom>
          <a:noFill/>
        </p:spPr>
        <p:txBody>
          <a:bodyPr wrap="square" rtlCol="0">
            <a:spAutoFit/>
          </a:bodyPr>
          <a:lstStyle/>
          <a:p>
            <a:pPr algn="ctr"/>
            <a:r>
              <a:rPr lang="en-US" sz="1400" dirty="0">
                <a:solidFill>
                  <a:schemeClr val="bg1"/>
                </a:solidFill>
              </a:rPr>
              <a:t>Number of female offspring</a:t>
            </a:r>
          </a:p>
        </p:txBody>
      </p:sp>
      <p:sp>
        <p:nvSpPr>
          <p:cNvPr id="8" name="TextBox 7">
            <a:extLst>
              <a:ext uri="{FF2B5EF4-FFF2-40B4-BE49-F238E27FC236}">
                <a16:creationId xmlns:a16="http://schemas.microsoft.com/office/drawing/2014/main" id="{A633E88E-8CD8-C04D-89D5-70B68BF630FF}"/>
              </a:ext>
            </a:extLst>
          </p:cNvPr>
          <p:cNvSpPr txBox="1"/>
          <p:nvPr/>
        </p:nvSpPr>
        <p:spPr>
          <a:xfrm>
            <a:off x="5055226" y="1392272"/>
            <a:ext cx="1504829" cy="523220"/>
          </a:xfrm>
          <a:prstGeom prst="rect">
            <a:avLst/>
          </a:prstGeom>
          <a:noFill/>
        </p:spPr>
        <p:txBody>
          <a:bodyPr wrap="square" rtlCol="0">
            <a:spAutoFit/>
          </a:bodyPr>
          <a:lstStyle/>
          <a:p>
            <a:pPr algn="ctr"/>
            <a:r>
              <a:rPr lang="en-US" sz="1400" dirty="0">
                <a:solidFill>
                  <a:schemeClr val="bg1"/>
                </a:solidFill>
              </a:rPr>
              <a:t>Females per female</a:t>
            </a:r>
          </a:p>
        </p:txBody>
      </p:sp>
      <p:sp>
        <p:nvSpPr>
          <p:cNvPr id="3" name="TextBox 2"/>
          <p:cNvSpPr txBox="1"/>
          <p:nvPr/>
        </p:nvSpPr>
        <p:spPr>
          <a:xfrm>
            <a:off x="3745313" y="2761430"/>
            <a:ext cx="1500732" cy="400110"/>
          </a:xfrm>
          <a:prstGeom prst="rect">
            <a:avLst/>
          </a:prstGeom>
          <a:noFill/>
        </p:spPr>
        <p:txBody>
          <a:bodyPr wrap="none" rtlCol="0">
            <a:spAutoFit/>
          </a:bodyPr>
          <a:lstStyle/>
          <a:p>
            <a:r>
              <a:rPr lang="en-US" sz="2000" dirty="0">
                <a:solidFill>
                  <a:srgbClr val="FF0000"/>
                </a:solidFill>
              </a:rPr>
              <a:t>19/37 = 0.51</a:t>
            </a:r>
          </a:p>
        </p:txBody>
      </p:sp>
    </p:spTree>
    <p:extLst>
      <p:ext uri="{BB962C8B-B14F-4D97-AF65-F5344CB8AC3E}">
        <p14:creationId xmlns:p14="http://schemas.microsoft.com/office/powerpoint/2010/main" val="1038762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424BB7-8241-8341-B2AD-091B6B433144}"/>
              </a:ext>
            </a:extLst>
          </p:cNvPr>
          <p:cNvSpPr>
            <a:spLocks noGrp="1"/>
          </p:cNvSpPr>
          <p:nvPr>
            <p:ph type="title"/>
          </p:nvPr>
        </p:nvSpPr>
        <p:spPr>
          <a:xfrm>
            <a:off x="577516" y="433881"/>
            <a:ext cx="8229600" cy="1143000"/>
          </a:xfrm>
        </p:spPr>
        <p:txBody>
          <a:bodyPr anchor="t"/>
          <a:lstStyle/>
          <a:p>
            <a:r>
              <a:rPr lang="en-US" dirty="0"/>
              <a:t>Survivorship (l</a:t>
            </a:r>
            <a:r>
              <a:rPr lang="en-US" baseline="-25000" dirty="0"/>
              <a:t>x</a:t>
            </a:r>
            <a:r>
              <a:rPr lang="en-US" dirty="0"/>
              <a:t>)</a:t>
            </a:r>
          </a:p>
        </p:txBody>
      </p:sp>
      <p:graphicFrame>
        <p:nvGraphicFramePr>
          <p:cNvPr id="8" name="Table 7">
            <a:extLst>
              <a:ext uri="{FF2B5EF4-FFF2-40B4-BE49-F238E27FC236}">
                <a16:creationId xmlns:a16="http://schemas.microsoft.com/office/drawing/2014/main" id="{BB3A9726-5E33-5C4D-9912-B7956AFB65A3}"/>
              </a:ext>
            </a:extLst>
          </p:cNvPr>
          <p:cNvGraphicFramePr>
            <a:graphicFrameLocks noGrp="1"/>
          </p:cNvGraphicFramePr>
          <p:nvPr>
            <p:extLst>
              <p:ext uri="{D42A27DB-BD31-4B8C-83A1-F6EECF244321}">
                <p14:modId xmlns:p14="http://schemas.microsoft.com/office/powerpoint/2010/main" val="435761605"/>
              </p:ext>
            </p:extLst>
          </p:nvPr>
        </p:nvGraphicFramePr>
        <p:xfrm>
          <a:off x="581705" y="1713100"/>
          <a:ext cx="7816337" cy="4937760"/>
        </p:xfrm>
        <a:graphic>
          <a:graphicData uri="http://schemas.openxmlformats.org/drawingml/2006/table">
            <a:tbl>
              <a:tblPr firstRow="1" bandRow="1">
                <a:tableStyleId>{5C22544A-7EE6-4342-B048-85BDC9FD1C3A}</a:tableStyleId>
              </a:tblPr>
              <a:tblGrid>
                <a:gridCol w="1705455">
                  <a:extLst>
                    <a:ext uri="{9D8B030D-6E8A-4147-A177-3AD203B41FA5}">
                      <a16:colId xmlns:a16="http://schemas.microsoft.com/office/drawing/2014/main" val="20000"/>
                    </a:ext>
                  </a:extLst>
                </a:gridCol>
                <a:gridCol w="1465443">
                  <a:extLst>
                    <a:ext uri="{9D8B030D-6E8A-4147-A177-3AD203B41FA5}">
                      <a16:colId xmlns:a16="http://schemas.microsoft.com/office/drawing/2014/main" val="20001"/>
                    </a:ext>
                  </a:extLst>
                </a:gridCol>
                <a:gridCol w="1589418">
                  <a:extLst>
                    <a:ext uri="{9D8B030D-6E8A-4147-A177-3AD203B41FA5}">
                      <a16:colId xmlns:a16="http://schemas.microsoft.com/office/drawing/2014/main" val="20002"/>
                    </a:ext>
                  </a:extLst>
                </a:gridCol>
                <a:gridCol w="1367537">
                  <a:extLst>
                    <a:ext uri="{9D8B030D-6E8A-4147-A177-3AD203B41FA5}">
                      <a16:colId xmlns:a16="http://schemas.microsoft.com/office/drawing/2014/main" val="20003"/>
                    </a:ext>
                  </a:extLst>
                </a:gridCol>
                <a:gridCol w="1688484">
                  <a:extLst>
                    <a:ext uri="{9D8B030D-6E8A-4147-A177-3AD203B41FA5}">
                      <a16:colId xmlns:a16="http://schemas.microsoft.com/office/drawing/2014/main" val="20004"/>
                    </a:ext>
                  </a:extLst>
                </a:gridCol>
              </a:tblGrid>
              <a:tr h="759912">
                <a:tc>
                  <a:txBody>
                    <a:bodyPr/>
                    <a:lstStyle/>
                    <a:p>
                      <a:pPr algn="ctr"/>
                      <a:r>
                        <a:rPr lang="en-US" sz="2400" dirty="0"/>
                        <a:t>Age Range (years)</a:t>
                      </a:r>
                    </a:p>
                  </a:txBody>
                  <a:tcPr anchor="b"/>
                </a:tc>
                <a:tc>
                  <a:txBody>
                    <a:bodyPr/>
                    <a:lstStyle/>
                    <a:p>
                      <a:pPr algn="ctr"/>
                      <a:r>
                        <a:rPr lang="en-US" sz="2400" baseline="0" dirty="0"/>
                        <a:t>N</a:t>
                      </a:r>
                      <a:r>
                        <a:rPr lang="en-US" sz="2400" baseline="-25000" dirty="0"/>
                        <a:t> x</a:t>
                      </a:r>
                    </a:p>
                  </a:txBody>
                  <a:tcPr anchor="b"/>
                </a:tc>
                <a:tc>
                  <a:txBody>
                    <a:bodyPr/>
                    <a:lstStyle/>
                    <a:p>
                      <a:pPr algn="ctr"/>
                      <a:r>
                        <a:rPr lang="en-US" sz="2400" dirty="0"/>
                        <a:t>l </a:t>
                      </a:r>
                      <a:r>
                        <a:rPr lang="en-US" sz="2400" baseline="-25000" dirty="0"/>
                        <a:t>x</a:t>
                      </a:r>
                      <a:r>
                        <a:rPr lang="en-US" sz="2400" dirty="0"/>
                        <a:t> </a:t>
                      </a:r>
                    </a:p>
                  </a:txBody>
                  <a:tcPr anchor="b"/>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2400" baseline="0" dirty="0"/>
                    </a:p>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dirty="0"/>
                        <a:t>m</a:t>
                      </a:r>
                      <a:r>
                        <a:rPr lang="en-US" sz="2400" baseline="-25000" dirty="0"/>
                        <a:t> x</a:t>
                      </a:r>
                    </a:p>
                  </a:txBody>
                  <a:tcPr anchor="b"/>
                </a:tc>
                <a:tc>
                  <a:txBody>
                    <a:bodyPr/>
                    <a:lstStyle/>
                    <a:p>
                      <a:pPr algn="ctr"/>
                      <a:r>
                        <a:rPr lang="en-US" sz="2400" dirty="0"/>
                        <a:t>F </a:t>
                      </a:r>
                      <a:r>
                        <a:rPr lang="en-US" sz="2400" baseline="-25000" dirty="0"/>
                        <a:t>x</a:t>
                      </a:r>
                    </a:p>
                  </a:txBody>
                  <a:tcPr anchor="b"/>
                </a:tc>
                <a:extLst>
                  <a:ext uri="{0D108BD9-81ED-4DB2-BD59-A6C34878D82A}">
                    <a16:rowId xmlns:a16="http://schemas.microsoft.com/office/drawing/2014/main" val="10000"/>
                  </a:ext>
                </a:extLst>
              </a:tr>
              <a:tr h="440266">
                <a:tc>
                  <a:txBody>
                    <a:bodyPr/>
                    <a:lstStyle/>
                    <a:p>
                      <a:r>
                        <a:rPr lang="en-US" sz="2400" dirty="0"/>
                        <a:t>0 to</a:t>
                      </a:r>
                      <a:r>
                        <a:rPr lang="en-US" sz="2400" baseline="0" dirty="0"/>
                        <a:t> 2</a:t>
                      </a:r>
                      <a:endParaRPr lang="en-US" sz="2400" dirty="0"/>
                    </a:p>
                  </a:txBody>
                  <a:tcPr/>
                </a:tc>
                <a:tc>
                  <a:txBody>
                    <a:bodyPr/>
                    <a:lstStyle/>
                    <a:p>
                      <a:pPr algn="ctr"/>
                      <a:r>
                        <a:rPr lang="en-US" sz="2400" dirty="0"/>
                        <a:t>37</a:t>
                      </a:r>
                    </a:p>
                  </a:txBody>
                  <a:tcPr anchor="ctr"/>
                </a:tc>
                <a:tc>
                  <a:txBody>
                    <a:bodyPr/>
                    <a:lstStyle/>
                    <a:p>
                      <a:pPr algn="ctr"/>
                      <a:r>
                        <a:rPr lang="en-US" sz="2400" dirty="0"/>
                        <a:t>1</a:t>
                      </a:r>
                    </a:p>
                  </a:txBody>
                  <a:tcPr anchor="ctr"/>
                </a:tc>
                <a:tc>
                  <a:txBody>
                    <a:bodyPr/>
                    <a:lstStyle/>
                    <a:p>
                      <a:pPr algn="ctr" fontAlgn="b"/>
                      <a:r>
                        <a:rPr lang="en-US" sz="2400" b="0" i="0" u="none" strike="noStrike" dirty="0">
                          <a:solidFill>
                            <a:srgbClr val="000000"/>
                          </a:solidFill>
                          <a:effectLst/>
                          <a:latin typeface="Calibri" panose="020F0502020204030204" pitchFamily="34" charset="0"/>
                        </a:rPr>
                        <a:t>0</a:t>
                      </a:r>
                    </a:p>
                  </a:txBody>
                  <a:tcPr marL="9525" marR="9525" marT="9525" marB="0" anchor="ctr"/>
                </a:tc>
                <a:tc>
                  <a:txBody>
                    <a:bodyPr/>
                    <a:lstStyle/>
                    <a:p>
                      <a:pPr algn="ctr"/>
                      <a:r>
                        <a:rPr lang="en-US" sz="2400" dirty="0"/>
                        <a:t>0</a:t>
                      </a:r>
                    </a:p>
                  </a:txBody>
                  <a:tcPr marL="9525" marR="9525" marT="9525" marB="0" anchor="ctr"/>
                </a:tc>
                <a:extLst>
                  <a:ext uri="{0D108BD9-81ED-4DB2-BD59-A6C34878D82A}">
                    <a16:rowId xmlns:a16="http://schemas.microsoft.com/office/drawing/2014/main" val="10001"/>
                  </a:ext>
                </a:extLst>
              </a:tr>
              <a:tr h="440266">
                <a:tc>
                  <a:txBody>
                    <a:bodyPr/>
                    <a:lstStyle/>
                    <a:p>
                      <a:r>
                        <a:rPr lang="en-US" sz="2400" dirty="0"/>
                        <a:t>3 to 5</a:t>
                      </a:r>
                    </a:p>
                  </a:txBody>
                  <a:tcPr/>
                </a:tc>
                <a:tc>
                  <a:txBody>
                    <a:bodyPr/>
                    <a:lstStyle/>
                    <a:p>
                      <a:pPr algn="ctr" fontAlgn="b"/>
                      <a:r>
                        <a:rPr lang="en-US" sz="2400" b="0" i="0" u="none" strike="noStrike" dirty="0">
                          <a:solidFill>
                            <a:srgbClr val="000000"/>
                          </a:solidFill>
                          <a:effectLst/>
                          <a:latin typeface="Calibri" panose="020F0502020204030204" pitchFamily="34" charset="0"/>
                        </a:rPr>
                        <a:t>19</a:t>
                      </a:r>
                    </a:p>
                  </a:txBody>
                  <a:tcPr marL="9525" marR="9525" marT="9525" marB="0" anchor="ctr"/>
                </a:tc>
                <a:tc>
                  <a:txBody>
                    <a:bodyPr/>
                    <a:lstStyle/>
                    <a:p>
                      <a:pPr algn="ctr"/>
                      <a:r>
                        <a:rPr lang="en-US" sz="2400" dirty="0"/>
                        <a:t>0.51</a:t>
                      </a:r>
                    </a:p>
                  </a:txBody>
                  <a:tcPr anchor="ctr"/>
                </a:tc>
                <a:tc>
                  <a:txBody>
                    <a:bodyPr/>
                    <a:lstStyle/>
                    <a:p>
                      <a:pPr algn="ctr" fontAlgn="b"/>
                      <a:r>
                        <a:rPr lang="en-US" sz="2400" b="0" i="0" u="none" strike="noStrike" dirty="0">
                          <a:solidFill>
                            <a:srgbClr val="000000"/>
                          </a:solidFill>
                          <a:effectLst/>
                          <a:latin typeface="Calibri" panose="020F0502020204030204" pitchFamily="34" charset="0"/>
                        </a:rPr>
                        <a:t>0.033</a:t>
                      </a:r>
                    </a:p>
                  </a:txBody>
                  <a:tcPr marL="9525" marR="9525" marT="9525" marB="0" anchor="ctr"/>
                </a:tc>
                <a:tc>
                  <a:txBody>
                    <a:bodyPr/>
                    <a:lstStyle/>
                    <a:p>
                      <a:pPr algn="ctr" fontAlgn="b"/>
                      <a:r>
                        <a:rPr lang="en-US" sz="2400" b="0" i="0" u="none" strike="noStrike" dirty="0">
                          <a:solidFill>
                            <a:srgbClr val="000000"/>
                          </a:solidFill>
                          <a:effectLst/>
                          <a:latin typeface="Calibri" panose="020F0502020204030204" pitchFamily="34" charset="0"/>
                        </a:rPr>
                        <a:t>0.627</a:t>
                      </a:r>
                      <a:endParaRPr lang="en-US" sz="20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002"/>
                  </a:ext>
                </a:extLst>
              </a:tr>
              <a:tr h="440266">
                <a:tc>
                  <a:txBody>
                    <a:bodyPr/>
                    <a:lstStyle/>
                    <a:p>
                      <a:r>
                        <a:rPr lang="en-US" sz="2400" dirty="0"/>
                        <a:t>6 to 8</a:t>
                      </a:r>
                    </a:p>
                  </a:txBody>
                  <a:tcPr/>
                </a:tc>
                <a:tc>
                  <a:txBody>
                    <a:bodyPr/>
                    <a:lstStyle/>
                    <a:p>
                      <a:pPr algn="ctr" fontAlgn="b"/>
                      <a:r>
                        <a:rPr lang="en-US" sz="2400" b="0" i="0" u="none" strike="noStrike" dirty="0">
                          <a:solidFill>
                            <a:srgbClr val="000000"/>
                          </a:solidFill>
                          <a:effectLst/>
                          <a:latin typeface="Calibri" panose="020F0502020204030204" pitchFamily="34" charset="0"/>
                        </a:rPr>
                        <a:t>14</a:t>
                      </a:r>
                    </a:p>
                  </a:txBody>
                  <a:tcPr marL="9525" marR="9525" marT="9525" marB="0" anchor="ctr"/>
                </a:tc>
                <a:tc>
                  <a:txBody>
                    <a:bodyPr/>
                    <a:lstStyle/>
                    <a:p>
                      <a:pPr algn="ctr"/>
                      <a:r>
                        <a:rPr lang="en-US" sz="2400" dirty="0"/>
                        <a:t>0.38</a:t>
                      </a:r>
                    </a:p>
                  </a:txBody>
                  <a:tcPr anchor="ctr"/>
                </a:tc>
                <a:tc>
                  <a:txBody>
                    <a:bodyPr/>
                    <a:lstStyle/>
                    <a:p>
                      <a:pPr algn="ctr" fontAlgn="b"/>
                      <a:r>
                        <a:rPr lang="en-US" sz="2400" b="0" i="0" u="none" strike="noStrike" dirty="0">
                          <a:solidFill>
                            <a:srgbClr val="000000"/>
                          </a:solidFill>
                          <a:effectLst/>
                          <a:latin typeface="Calibri" panose="020F0502020204030204" pitchFamily="34" charset="0"/>
                        </a:rPr>
                        <a:t>0.167</a:t>
                      </a:r>
                    </a:p>
                  </a:txBody>
                  <a:tcPr marL="9525" marR="9525" marT="9525" marB="0" anchor="ctr"/>
                </a:tc>
                <a:tc>
                  <a:txBody>
                    <a:bodyPr/>
                    <a:lstStyle/>
                    <a:p>
                      <a:pPr algn="ctr" fontAlgn="b"/>
                      <a:r>
                        <a:rPr lang="en-US" sz="2400" b="0" i="0" u="none" strike="noStrike" dirty="0">
                          <a:solidFill>
                            <a:srgbClr val="000000"/>
                          </a:solidFill>
                          <a:effectLst/>
                          <a:latin typeface="Calibri" panose="020F0502020204030204" pitchFamily="34" charset="0"/>
                        </a:rPr>
                        <a:t>2.338</a:t>
                      </a:r>
                    </a:p>
                  </a:txBody>
                  <a:tcPr marL="9525" marR="9525" marT="9525" marB="0" anchor="ctr"/>
                </a:tc>
                <a:extLst>
                  <a:ext uri="{0D108BD9-81ED-4DB2-BD59-A6C34878D82A}">
                    <a16:rowId xmlns:a16="http://schemas.microsoft.com/office/drawing/2014/main" val="10003"/>
                  </a:ext>
                </a:extLst>
              </a:tr>
              <a:tr h="440266">
                <a:tc>
                  <a:txBody>
                    <a:bodyPr/>
                    <a:lstStyle/>
                    <a:p>
                      <a:r>
                        <a:rPr lang="en-US" sz="2400" dirty="0"/>
                        <a:t>9 to 11</a:t>
                      </a:r>
                    </a:p>
                  </a:txBody>
                  <a:tcPr/>
                </a:tc>
                <a:tc>
                  <a:txBody>
                    <a:bodyPr/>
                    <a:lstStyle/>
                    <a:p>
                      <a:pPr algn="ctr" fontAlgn="b"/>
                      <a:r>
                        <a:rPr lang="en-US" sz="2400" b="0" i="0" u="none" strike="noStrike" dirty="0">
                          <a:solidFill>
                            <a:srgbClr val="000000"/>
                          </a:solidFill>
                          <a:effectLst/>
                          <a:latin typeface="Calibri" panose="020F0502020204030204" pitchFamily="34" charset="0"/>
                        </a:rPr>
                        <a:t>9</a:t>
                      </a:r>
                    </a:p>
                  </a:txBody>
                  <a:tcPr marL="9525" marR="9525" marT="9525" marB="0" anchor="ctr"/>
                </a:tc>
                <a:tc>
                  <a:txBody>
                    <a:bodyPr/>
                    <a:lstStyle/>
                    <a:p>
                      <a:pPr algn="ctr"/>
                      <a:r>
                        <a:rPr lang="en-US" sz="2400" dirty="0"/>
                        <a:t>0.24</a:t>
                      </a:r>
                    </a:p>
                  </a:txBody>
                  <a:tcPr anchor="ctr"/>
                </a:tc>
                <a:tc>
                  <a:txBody>
                    <a:bodyPr/>
                    <a:lstStyle/>
                    <a:p>
                      <a:pPr algn="ctr" fontAlgn="b"/>
                      <a:r>
                        <a:rPr lang="en-US" sz="2400" b="0" i="0" u="none" strike="noStrike" dirty="0">
                          <a:solidFill>
                            <a:srgbClr val="000000"/>
                          </a:solidFill>
                          <a:effectLst/>
                          <a:latin typeface="Calibri" panose="020F0502020204030204" pitchFamily="34" charset="0"/>
                        </a:rPr>
                        <a:t>0.293</a:t>
                      </a:r>
                    </a:p>
                  </a:txBody>
                  <a:tcPr marL="9525" marR="9525" marT="9525" marB="0" anchor="ctr"/>
                </a:tc>
                <a:tc>
                  <a:txBody>
                    <a:bodyPr/>
                    <a:lstStyle/>
                    <a:p>
                      <a:pPr algn="ctr" fontAlgn="b"/>
                      <a:r>
                        <a:rPr lang="en-US" sz="2400" b="0" i="0" u="none" strike="noStrike" dirty="0">
                          <a:solidFill>
                            <a:srgbClr val="000000"/>
                          </a:solidFill>
                          <a:effectLst/>
                          <a:latin typeface="Calibri" panose="020F0502020204030204" pitchFamily="34" charset="0"/>
                        </a:rPr>
                        <a:t>2.637</a:t>
                      </a:r>
                    </a:p>
                  </a:txBody>
                  <a:tcPr marL="9525" marR="9525" marT="9525" marB="0" anchor="ctr"/>
                </a:tc>
                <a:extLst>
                  <a:ext uri="{0D108BD9-81ED-4DB2-BD59-A6C34878D82A}">
                    <a16:rowId xmlns:a16="http://schemas.microsoft.com/office/drawing/2014/main" val="10004"/>
                  </a:ext>
                </a:extLst>
              </a:tr>
              <a:tr h="440266">
                <a:tc>
                  <a:txBody>
                    <a:bodyPr/>
                    <a:lstStyle/>
                    <a:p>
                      <a:r>
                        <a:rPr lang="en-US" sz="2400" dirty="0"/>
                        <a:t>12 to 14</a:t>
                      </a:r>
                    </a:p>
                  </a:txBody>
                  <a:tcPr/>
                </a:tc>
                <a:tc>
                  <a:txBody>
                    <a:bodyPr/>
                    <a:lstStyle/>
                    <a:p>
                      <a:pPr algn="ctr" fontAlgn="b"/>
                      <a:r>
                        <a:rPr lang="en-US" sz="2400" b="0" i="0" u="none" strike="noStrike" dirty="0">
                          <a:solidFill>
                            <a:srgbClr val="000000"/>
                          </a:solidFill>
                          <a:effectLst/>
                          <a:latin typeface="Calibri" panose="020F0502020204030204" pitchFamily="34" charset="0"/>
                        </a:rPr>
                        <a:t>14</a:t>
                      </a:r>
                    </a:p>
                  </a:txBody>
                  <a:tcPr marL="9525" marR="9525" marT="9525" marB="0" anchor="ctr"/>
                </a:tc>
                <a:tc>
                  <a:txBody>
                    <a:bodyPr/>
                    <a:lstStyle/>
                    <a:p>
                      <a:pPr algn="ctr"/>
                      <a:r>
                        <a:rPr lang="en-US" sz="2400" dirty="0"/>
                        <a:t>0.38</a:t>
                      </a:r>
                    </a:p>
                  </a:txBody>
                  <a:tcPr anchor="ctr"/>
                </a:tc>
                <a:tc>
                  <a:txBody>
                    <a:bodyPr/>
                    <a:lstStyle/>
                    <a:p>
                      <a:pPr algn="ctr" fontAlgn="b"/>
                      <a:r>
                        <a:rPr lang="en-US" sz="2400" b="0" i="0" u="none" strike="noStrike" dirty="0">
                          <a:solidFill>
                            <a:srgbClr val="000000"/>
                          </a:solidFill>
                          <a:effectLst/>
                          <a:latin typeface="Calibri" panose="020F0502020204030204" pitchFamily="34" charset="0"/>
                        </a:rPr>
                        <a:t>0.302</a:t>
                      </a:r>
                    </a:p>
                  </a:txBody>
                  <a:tcPr marL="9525" marR="9525" marT="9525" marB="0" anchor="ctr"/>
                </a:tc>
                <a:tc>
                  <a:txBody>
                    <a:bodyPr/>
                    <a:lstStyle/>
                    <a:p>
                      <a:pPr algn="ctr" fontAlgn="b"/>
                      <a:r>
                        <a:rPr lang="en-US" sz="2400" b="0" i="0" u="none" strike="noStrike" dirty="0">
                          <a:solidFill>
                            <a:srgbClr val="000000"/>
                          </a:solidFill>
                          <a:effectLst/>
                          <a:latin typeface="Calibri" panose="020F0502020204030204" pitchFamily="34" charset="0"/>
                        </a:rPr>
                        <a:t>4.228</a:t>
                      </a:r>
                    </a:p>
                  </a:txBody>
                  <a:tcPr marL="9525" marR="9525" marT="9525" marB="0" anchor="ctr"/>
                </a:tc>
                <a:extLst>
                  <a:ext uri="{0D108BD9-81ED-4DB2-BD59-A6C34878D82A}">
                    <a16:rowId xmlns:a16="http://schemas.microsoft.com/office/drawing/2014/main" val="10005"/>
                  </a:ext>
                </a:extLst>
              </a:tr>
              <a:tr h="440266">
                <a:tc>
                  <a:txBody>
                    <a:bodyPr/>
                    <a:lstStyle/>
                    <a:p>
                      <a:r>
                        <a:rPr lang="en-US" sz="2400" dirty="0"/>
                        <a:t>15 to 17</a:t>
                      </a:r>
                    </a:p>
                  </a:txBody>
                  <a:tcPr/>
                </a:tc>
                <a:tc>
                  <a:txBody>
                    <a:bodyPr/>
                    <a:lstStyle/>
                    <a:p>
                      <a:pPr algn="ctr" fontAlgn="b"/>
                      <a:r>
                        <a:rPr lang="en-US" sz="2400" b="0" i="0" u="none" strike="noStrike" dirty="0">
                          <a:solidFill>
                            <a:srgbClr val="000000"/>
                          </a:solidFill>
                          <a:effectLst/>
                          <a:latin typeface="Calibri" panose="020F0502020204030204" pitchFamily="34" charset="0"/>
                        </a:rPr>
                        <a:t>4</a:t>
                      </a:r>
                    </a:p>
                  </a:txBody>
                  <a:tcPr marL="9525" marR="9525" marT="9525" marB="0" anchor="ctr"/>
                </a:tc>
                <a:tc>
                  <a:txBody>
                    <a:bodyPr/>
                    <a:lstStyle/>
                    <a:p>
                      <a:pPr algn="ctr"/>
                      <a:r>
                        <a:rPr lang="en-US" sz="2400" dirty="0"/>
                        <a:t>0.11</a:t>
                      </a:r>
                    </a:p>
                  </a:txBody>
                  <a:tcPr anchor="ctr"/>
                </a:tc>
                <a:tc>
                  <a:txBody>
                    <a:bodyPr/>
                    <a:lstStyle/>
                    <a:p>
                      <a:pPr algn="ctr" fontAlgn="b"/>
                      <a:r>
                        <a:rPr lang="en-US" sz="2400" b="0" i="0" u="none" strike="noStrike" dirty="0">
                          <a:solidFill>
                            <a:srgbClr val="000000"/>
                          </a:solidFill>
                          <a:effectLst/>
                          <a:latin typeface="Calibri" panose="020F0502020204030204" pitchFamily="34" charset="0"/>
                        </a:rPr>
                        <a:t>0.274</a:t>
                      </a:r>
                    </a:p>
                  </a:txBody>
                  <a:tcPr marL="9525" marR="9525" marT="9525" marB="0" anchor="ctr"/>
                </a:tc>
                <a:tc>
                  <a:txBody>
                    <a:bodyPr/>
                    <a:lstStyle/>
                    <a:p>
                      <a:pPr algn="ctr" fontAlgn="b"/>
                      <a:r>
                        <a:rPr lang="en-US" sz="2400" b="0" i="0" u="none" strike="noStrike" dirty="0">
                          <a:solidFill>
                            <a:srgbClr val="000000"/>
                          </a:solidFill>
                          <a:effectLst/>
                          <a:latin typeface="Calibri" panose="020F0502020204030204" pitchFamily="34" charset="0"/>
                        </a:rPr>
                        <a:t>1.096</a:t>
                      </a:r>
                    </a:p>
                  </a:txBody>
                  <a:tcPr marL="9525" marR="9525" marT="9525" marB="0" anchor="ctr"/>
                </a:tc>
                <a:extLst>
                  <a:ext uri="{0D108BD9-81ED-4DB2-BD59-A6C34878D82A}">
                    <a16:rowId xmlns:a16="http://schemas.microsoft.com/office/drawing/2014/main" val="10006"/>
                  </a:ext>
                </a:extLst>
              </a:tr>
              <a:tr h="440266">
                <a:tc>
                  <a:txBody>
                    <a:bodyPr/>
                    <a:lstStyle/>
                    <a:p>
                      <a:r>
                        <a:rPr lang="en-US" sz="2400" dirty="0"/>
                        <a:t>18 to 20</a:t>
                      </a:r>
                    </a:p>
                  </a:txBody>
                  <a:tcPr/>
                </a:tc>
                <a:tc>
                  <a:txBody>
                    <a:bodyPr/>
                    <a:lstStyle/>
                    <a:p>
                      <a:pPr algn="ctr" fontAlgn="b"/>
                      <a:r>
                        <a:rPr lang="en-US" sz="2400" b="0" i="0" u="none" strike="noStrike" dirty="0">
                          <a:solidFill>
                            <a:srgbClr val="000000"/>
                          </a:solidFill>
                          <a:effectLst/>
                          <a:latin typeface="Calibri" panose="020F0502020204030204" pitchFamily="34" charset="0"/>
                        </a:rPr>
                        <a:t>6</a:t>
                      </a:r>
                    </a:p>
                  </a:txBody>
                  <a:tcPr marL="9525" marR="9525" marT="9525" marB="0" anchor="ctr"/>
                </a:tc>
                <a:tc>
                  <a:txBody>
                    <a:bodyPr/>
                    <a:lstStyle/>
                    <a:p>
                      <a:pPr algn="ctr"/>
                      <a:r>
                        <a:rPr lang="en-US" sz="2400" dirty="0"/>
                        <a:t>0.16</a:t>
                      </a:r>
                    </a:p>
                  </a:txBody>
                  <a:tcPr anchor="ctr"/>
                </a:tc>
                <a:tc>
                  <a:txBody>
                    <a:bodyPr/>
                    <a:lstStyle/>
                    <a:p>
                      <a:pPr algn="ctr" fontAlgn="b"/>
                      <a:r>
                        <a:rPr lang="en-US" sz="2400" b="0" i="0" u="none" strike="noStrike" dirty="0">
                          <a:solidFill>
                            <a:srgbClr val="000000"/>
                          </a:solidFill>
                          <a:effectLst/>
                          <a:latin typeface="Calibri" panose="020F0502020204030204" pitchFamily="34" charset="0"/>
                        </a:rPr>
                        <a:t>0.233</a:t>
                      </a:r>
                    </a:p>
                  </a:txBody>
                  <a:tcPr marL="9525" marR="9525" marT="9525" marB="0" anchor="ctr"/>
                </a:tc>
                <a:tc>
                  <a:txBody>
                    <a:bodyPr/>
                    <a:lstStyle/>
                    <a:p>
                      <a:pPr algn="ctr" fontAlgn="b"/>
                      <a:r>
                        <a:rPr lang="en-US" sz="2400" b="0" i="0" u="none" strike="noStrike" dirty="0">
                          <a:solidFill>
                            <a:srgbClr val="000000"/>
                          </a:solidFill>
                          <a:effectLst/>
                          <a:latin typeface="Calibri" panose="020F0502020204030204" pitchFamily="34" charset="0"/>
                        </a:rPr>
                        <a:t>1.398</a:t>
                      </a:r>
                    </a:p>
                  </a:txBody>
                  <a:tcPr marL="9525" marR="9525" marT="9525" marB="0" anchor="ctr"/>
                </a:tc>
                <a:extLst>
                  <a:ext uri="{0D108BD9-81ED-4DB2-BD59-A6C34878D82A}">
                    <a16:rowId xmlns:a16="http://schemas.microsoft.com/office/drawing/2014/main" val="10007"/>
                  </a:ext>
                </a:extLst>
              </a:tr>
              <a:tr h="440266">
                <a:tc>
                  <a:txBody>
                    <a:bodyPr/>
                    <a:lstStyle/>
                    <a:p>
                      <a:r>
                        <a:rPr lang="en-US" sz="2400" dirty="0"/>
                        <a:t>21 to 23</a:t>
                      </a:r>
                    </a:p>
                  </a:txBody>
                  <a:tcPr/>
                </a:tc>
                <a:tc>
                  <a:txBody>
                    <a:bodyPr/>
                    <a:lstStyle/>
                    <a:p>
                      <a:pPr algn="ctr" fontAlgn="b"/>
                      <a:r>
                        <a:rPr lang="en-US" sz="2400" b="0" i="0" u="none" strike="noStrike" dirty="0">
                          <a:solidFill>
                            <a:srgbClr val="000000"/>
                          </a:solidFill>
                          <a:effectLst/>
                          <a:latin typeface="Calibri" panose="020F0502020204030204" pitchFamily="34" charset="0"/>
                        </a:rPr>
                        <a:t>6</a:t>
                      </a:r>
                    </a:p>
                  </a:txBody>
                  <a:tcPr marL="9525" marR="9525" marT="9525" marB="0" anchor="ctr"/>
                </a:tc>
                <a:tc>
                  <a:txBody>
                    <a:bodyPr/>
                    <a:lstStyle/>
                    <a:p>
                      <a:pPr algn="ctr"/>
                      <a:r>
                        <a:rPr lang="en-US" sz="2400" dirty="0"/>
                        <a:t>0.16</a:t>
                      </a:r>
                    </a:p>
                  </a:txBody>
                  <a:tcPr anchor="ctr"/>
                </a:tc>
                <a:tc>
                  <a:txBody>
                    <a:bodyPr/>
                    <a:lstStyle/>
                    <a:p>
                      <a:pPr algn="ctr" fontAlgn="b"/>
                      <a:r>
                        <a:rPr lang="en-US" sz="2400" b="0" i="0" u="none" strike="noStrike" dirty="0">
                          <a:solidFill>
                            <a:srgbClr val="000000"/>
                          </a:solidFill>
                          <a:effectLst/>
                          <a:latin typeface="Calibri" panose="020F0502020204030204" pitchFamily="34" charset="0"/>
                        </a:rPr>
                        <a:t>0.312</a:t>
                      </a:r>
                    </a:p>
                  </a:txBody>
                  <a:tcPr marL="9525" marR="9525" marT="9525" marB="0" anchor="ctr"/>
                </a:tc>
                <a:tc>
                  <a:txBody>
                    <a:bodyPr/>
                    <a:lstStyle/>
                    <a:p>
                      <a:pPr algn="ctr" fontAlgn="b"/>
                      <a:r>
                        <a:rPr lang="en-US" sz="2400" b="0" i="0" u="none" strike="noStrike" dirty="0">
                          <a:solidFill>
                            <a:srgbClr val="000000"/>
                          </a:solidFill>
                          <a:effectLst/>
                          <a:latin typeface="Calibri" panose="020F0502020204030204" pitchFamily="34" charset="0"/>
                        </a:rPr>
                        <a:t>1.872</a:t>
                      </a:r>
                    </a:p>
                  </a:txBody>
                  <a:tcPr marL="9525" marR="9525" marT="9525" marB="0" anchor="ctr"/>
                </a:tc>
                <a:extLst>
                  <a:ext uri="{0D108BD9-81ED-4DB2-BD59-A6C34878D82A}">
                    <a16:rowId xmlns:a16="http://schemas.microsoft.com/office/drawing/2014/main" val="10008"/>
                  </a:ext>
                </a:extLst>
              </a:tr>
              <a:tr h="440266">
                <a:tc>
                  <a:txBody>
                    <a:bodyPr/>
                    <a:lstStyle/>
                    <a:p>
                      <a:r>
                        <a:rPr lang="en-US" sz="2400" dirty="0"/>
                        <a:t>24 or older</a:t>
                      </a:r>
                    </a:p>
                  </a:txBody>
                  <a:tcPr/>
                </a:tc>
                <a:tc>
                  <a:txBody>
                    <a:bodyPr/>
                    <a:lstStyle/>
                    <a:p>
                      <a:pPr algn="ctr" fontAlgn="b"/>
                      <a:r>
                        <a:rPr lang="en-US" sz="2400" b="0" i="0" u="none" strike="noStrike" dirty="0">
                          <a:solidFill>
                            <a:srgbClr val="000000"/>
                          </a:solidFill>
                          <a:effectLst/>
                          <a:latin typeface="Calibri" panose="020F0502020204030204" pitchFamily="34" charset="0"/>
                        </a:rPr>
                        <a:t>1</a:t>
                      </a:r>
                    </a:p>
                  </a:txBody>
                  <a:tcPr marL="9525" marR="9525" marT="9525" marB="0" anchor="ctr"/>
                </a:tc>
                <a:tc>
                  <a:txBody>
                    <a:bodyPr/>
                    <a:lstStyle/>
                    <a:p>
                      <a:pPr algn="ctr"/>
                      <a:r>
                        <a:rPr lang="en-US" sz="2400" dirty="0"/>
                        <a:t>0.03</a:t>
                      </a:r>
                    </a:p>
                  </a:txBody>
                  <a:tcPr anchor="ctr"/>
                </a:tc>
                <a:tc>
                  <a:txBody>
                    <a:bodyPr/>
                    <a:lstStyle/>
                    <a:p>
                      <a:pPr algn="ctr"/>
                      <a:r>
                        <a:rPr lang="en-US" sz="2400" dirty="0"/>
                        <a:t>0.153</a:t>
                      </a:r>
                    </a:p>
                  </a:txBody>
                  <a:tcPr anchor="ctr"/>
                </a:tc>
                <a:tc>
                  <a:txBody>
                    <a:bodyPr/>
                    <a:lstStyle/>
                    <a:p>
                      <a:pPr algn="ctr" fontAlgn="b"/>
                      <a:r>
                        <a:rPr lang="en-US" sz="2400" b="0" i="0" u="none" strike="noStrike" dirty="0">
                          <a:solidFill>
                            <a:srgbClr val="000000"/>
                          </a:solidFill>
                          <a:effectLst/>
                          <a:latin typeface="Calibri" panose="020F0502020204030204" pitchFamily="34" charset="0"/>
                        </a:rPr>
                        <a:t>0.153</a:t>
                      </a:r>
                    </a:p>
                  </a:txBody>
                  <a:tcPr marL="9525" marR="9525" marT="9525" marB="0" anchor="ctr"/>
                </a:tc>
                <a:extLst>
                  <a:ext uri="{0D108BD9-81ED-4DB2-BD59-A6C34878D82A}">
                    <a16:rowId xmlns:a16="http://schemas.microsoft.com/office/drawing/2014/main" val="3095345452"/>
                  </a:ext>
                </a:extLst>
              </a:tr>
            </a:tbl>
          </a:graphicData>
        </a:graphic>
      </p:graphicFrame>
      <p:sp>
        <p:nvSpPr>
          <p:cNvPr id="4" name="TextBox 3">
            <a:extLst>
              <a:ext uri="{FF2B5EF4-FFF2-40B4-BE49-F238E27FC236}">
                <a16:creationId xmlns:a16="http://schemas.microsoft.com/office/drawing/2014/main" id="{AA35DEAE-B6E1-DA4C-8D7E-2F59DAE5CED4}"/>
              </a:ext>
            </a:extLst>
          </p:cNvPr>
          <p:cNvSpPr txBox="1"/>
          <p:nvPr/>
        </p:nvSpPr>
        <p:spPr>
          <a:xfrm>
            <a:off x="4108115" y="1852510"/>
            <a:ext cx="1168401" cy="307777"/>
          </a:xfrm>
          <a:prstGeom prst="rect">
            <a:avLst/>
          </a:prstGeom>
          <a:noFill/>
        </p:spPr>
        <p:txBody>
          <a:bodyPr wrap="square" rtlCol="0">
            <a:spAutoFit/>
          </a:bodyPr>
          <a:lstStyle/>
          <a:p>
            <a:r>
              <a:rPr lang="en-US" sz="1400" dirty="0">
                <a:solidFill>
                  <a:schemeClr val="bg1"/>
                </a:solidFill>
              </a:rPr>
              <a:t>Survivorship</a:t>
            </a:r>
          </a:p>
        </p:txBody>
      </p:sp>
      <p:sp>
        <p:nvSpPr>
          <p:cNvPr id="5" name="TextBox 4">
            <a:extLst>
              <a:ext uri="{FF2B5EF4-FFF2-40B4-BE49-F238E27FC236}">
                <a16:creationId xmlns:a16="http://schemas.microsoft.com/office/drawing/2014/main" id="{A633E88E-8CD8-C04D-89D5-70B68BF630FF}"/>
              </a:ext>
            </a:extLst>
          </p:cNvPr>
          <p:cNvSpPr txBox="1"/>
          <p:nvPr/>
        </p:nvSpPr>
        <p:spPr>
          <a:xfrm>
            <a:off x="2267627" y="1713100"/>
            <a:ext cx="1466065" cy="523220"/>
          </a:xfrm>
          <a:prstGeom prst="rect">
            <a:avLst/>
          </a:prstGeom>
          <a:noFill/>
        </p:spPr>
        <p:txBody>
          <a:bodyPr wrap="square" rtlCol="0">
            <a:spAutoFit/>
          </a:bodyPr>
          <a:lstStyle/>
          <a:p>
            <a:pPr algn="ctr"/>
            <a:r>
              <a:rPr lang="en-US" sz="1400" dirty="0">
                <a:solidFill>
                  <a:schemeClr val="bg1"/>
                </a:solidFill>
              </a:rPr>
              <a:t>Number of females</a:t>
            </a:r>
          </a:p>
        </p:txBody>
      </p:sp>
      <p:sp>
        <p:nvSpPr>
          <p:cNvPr id="6" name="TextBox 5">
            <a:extLst>
              <a:ext uri="{FF2B5EF4-FFF2-40B4-BE49-F238E27FC236}">
                <a16:creationId xmlns:a16="http://schemas.microsoft.com/office/drawing/2014/main" id="{A633E88E-8CD8-C04D-89D5-70B68BF630FF}"/>
              </a:ext>
            </a:extLst>
          </p:cNvPr>
          <p:cNvSpPr txBox="1"/>
          <p:nvPr/>
        </p:nvSpPr>
        <p:spPr>
          <a:xfrm>
            <a:off x="6885680" y="1713100"/>
            <a:ext cx="1477122" cy="523220"/>
          </a:xfrm>
          <a:prstGeom prst="rect">
            <a:avLst/>
          </a:prstGeom>
          <a:noFill/>
        </p:spPr>
        <p:txBody>
          <a:bodyPr wrap="square" rtlCol="0">
            <a:spAutoFit/>
          </a:bodyPr>
          <a:lstStyle/>
          <a:p>
            <a:pPr algn="ctr"/>
            <a:r>
              <a:rPr lang="en-US" sz="1400" dirty="0">
                <a:solidFill>
                  <a:schemeClr val="bg1"/>
                </a:solidFill>
              </a:rPr>
              <a:t>Number of female offspring</a:t>
            </a:r>
          </a:p>
        </p:txBody>
      </p:sp>
      <p:sp>
        <p:nvSpPr>
          <p:cNvPr id="7" name="TextBox 6">
            <a:extLst>
              <a:ext uri="{FF2B5EF4-FFF2-40B4-BE49-F238E27FC236}">
                <a16:creationId xmlns:a16="http://schemas.microsoft.com/office/drawing/2014/main" id="{A633E88E-8CD8-C04D-89D5-70B68BF630FF}"/>
              </a:ext>
            </a:extLst>
          </p:cNvPr>
          <p:cNvSpPr txBox="1"/>
          <p:nvPr/>
        </p:nvSpPr>
        <p:spPr>
          <a:xfrm>
            <a:off x="5160275" y="1744787"/>
            <a:ext cx="1596785" cy="523220"/>
          </a:xfrm>
          <a:prstGeom prst="rect">
            <a:avLst/>
          </a:prstGeom>
          <a:noFill/>
        </p:spPr>
        <p:txBody>
          <a:bodyPr wrap="square" rtlCol="0">
            <a:spAutoFit/>
          </a:bodyPr>
          <a:lstStyle/>
          <a:p>
            <a:pPr algn="ctr"/>
            <a:r>
              <a:rPr lang="en-US" sz="1400" dirty="0">
                <a:solidFill>
                  <a:schemeClr val="bg1"/>
                </a:solidFill>
              </a:rPr>
              <a:t>Females per female</a:t>
            </a:r>
          </a:p>
        </p:txBody>
      </p:sp>
    </p:spTree>
    <p:extLst>
      <p:ext uri="{BB962C8B-B14F-4D97-AF65-F5344CB8AC3E}">
        <p14:creationId xmlns:p14="http://schemas.microsoft.com/office/powerpoint/2010/main" val="781145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9390" y="535801"/>
            <a:ext cx="7772400" cy="1470025"/>
          </a:xfrm>
        </p:spPr>
        <p:txBody>
          <a:bodyPr/>
          <a:lstStyle/>
          <a:p>
            <a:r>
              <a:rPr lang="en-US" dirty="0" err="1"/>
              <a:t>Sifaka</a:t>
            </a:r>
            <a:r>
              <a:rPr lang="en-US" dirty="0"/>
              <a:t> Life History</a:t>
            </a:r>
          </a:p>
        </p:txBody>
      </p:sp>
      <p:sp>
        <p:nvSpPr>
          <p:cNvPr id="3" name="Subtitle 2"/>
          <p:cNvSpPr>
            <a:spLocks noGrp="1"/>
          </p:cNvSpPr>
          <p:nvPr>
            <p:ph type="subTitle" idx="1"/>
          </p:nvPr>
        </p:nvSpPr>
        <p:spPr>
          <a:xfrm>
            <a:off x="518532" y="1828800"/>
            <a:ext cx="6400800" cy="1752600"/>
          </a:xfrm>
        </p:spPr>
        <p:txBody>
          <a:bodyPr/>
          <a:lstStyle/>
          <a:p>
            <a:r>
              <a:rPr lang="en-US" dirty="0"/>
              <a:t>A Case Study</a:t>
            </a:r>
          </a:p>
        </p:txBody>
      </p:sp>
      <p:pic>
        <p:nvPicPr>
          <p:cNvPr id="4" name="Picture 3">
            <a:extLst>
              <a:ext uri="{FF2B5EF4-FFF2-40B4-BE49-F238E27FC236}">
                <a16:creationId xmlns:a16="http://schemas.microsoft.com/office/drawing/2014/main" id="{A9D21BE1-5675-364C-97D8-5EA4B97760A1}"/>
              </a:ext>
            </a:extLst>
          </p:cNvPr>
          <p:cNvPicPr>
            <a:picLocks noChangeAspect="1"/>
          </p:cNvPicPr>
          <p:nvPr/>
        </p:nvPicPr>
        <p:blipFill>
          <a:blip r:embed="rId3"/>
          <a:stretch>
            <a:fillRect/>
          </a:stretch>
        </p:blipFill>
        <p:spPr>
          <a:xfrm>
            <a:off x="5230226" y="1828800"/>
            <a:ext cx="3913774" cy="5029200"/>
          </a:xfrm>
          <a:prstGeom prst="rect">
            <a:avLst/>
          </a:prstGeom>
        </p:spPr>
      </p:pic>
      <p:sp>
        <p:nvSpPr>
          <p:cNvPr id="5" name="Rectangle 4"/>
          <p:cNvSpPr/>
          <p:nvPr/>
        </p:nvSpPr>
        <p:spPr>
          <a:xfrm>
            <a:off x="312166" y="3890665"/>
            <a:ext cx="4572000" cy="1754327"/>
          </a:xfrm>
          <a:prstGeom prst="rect">
            <a:avLst/>
          </a:prstGeom>
        </p:spPr>
        <p:txBody>
          <a:bodyPr>
            <a:spAutoFit/>
          </a:bodyPr>
          <a:lstStyle/>
          <a:p>
            <a:r>
              <a:rPr lang="en-US" dirty="0"/>
              <a:t>Video clip</a:t>
            </a:r>
          </a:p>
          <a:p>
            <a:endParaRPr lang="en-US" dirty="0"/>
          </a:p>
          <a:p>
            <a:r>
              <a:rPr lang="en-US" dirty="0">
                <a:hlinkClick r:id="rId4"/>
              </a:rPr>
              <a:t>https://www.naturepl.com/stock-video-verreaux-s-sifaka-propithecus-verreauxi-jumping-across-the-ground-clip01548234.html</a:t>
            </a:r>
            <a:endParaRPr lang="en-US" dirty="0"/>
          </a:p>
          <a:p>
            <a:endParaRPr lang="en-US" dirty="0"/>
          </a:p>
        </p:txBody>
      </p:sp>
    </p:spTree>
    <p:extLst>
      <p:ext uri="{BB962C8B-B14F-4D97-AF65-F5344CB8AC3E}">
        <p14:creationId xmlns:p14="http://schemas.microsoft.com/office/powerpoint/2010/main" val="10571341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3BC36-0654-3A44-8EDD-8CEFE3CC3E7F}"/>
              </a:ext>
            </a:extLst>
          </p:cNvPr>
          <p:cNvSpPr>
            <a:spLocks noGrp="1"/>
          </p:cNvSpPr>
          <p:nvPr>
            <p:ph type="title"/>
          </p:nvPr>
        </p:nvSpPr>
        <p:spPr/>
        <p:txBody>
          <a:bodyPr/>
          <a:lstStyle/>
          <a:p>
            <a:r>
              <a:rPr lang="en-US" dirty="0" err="1"/>
              <a:t>Sifaka</a:t>
            </a:r>
            <a:r>
              <a:rPr lang="en-US" dirty="0"/>
              <a:t> Static life table</a:t>
            </a:r>
          </a:p>
        </p:txBody>
      </p:sp>
      <p:graphicFrame>
        <p:nvGraphicFramePr>
          <p:cNvPr id="3" name="Table 2">
            <a:extLst>
              <a:ext uri="{FF2B5EF4-FFF2-40B4-BE49-F238E27FC236}">
                <a16:creationId xmlns:a16="http://schemas.microsoft.com/office/drawing/2014/main" id="{49317DE9-CDA1-504D-90EB-EE12EEB7BC62}"/>
              </a:ext>
            </a:extLst>
          </p:cNvPr>
          <p:cNvGraphicFramePr>
            <a:graphicFrameLocks noGrp="1"/>
          </p:cNvGraphicFramePr>
          <p:nvPr>
            <p:extLst>
              <p:ext uri="{D42A27DB-BD31-4B8C-83A1-F6EECF244321}">
                <p14:modId xmlns:p14="http://schemas.microsoft.com/office/powerpoint/2010/main" val="2011798430"/>
              </p:ext>
            </p:extLst>
          </p:nvPr>
        </p:nvGraphicFramePr>
        <p:xfrm>
          <a:off x="4568387" y="2607398"/>
          <a:ext cx="4467330" cy="4110900"/>
        </p:xfrm>
        <a:graphic>
          <a:graphicData uri="http://schemas.openxmlformats.org/drawingml/2006/table">
            <a:tbl>
              <a:tblPr firstRow="1" bandRow="1">
                <a:tableStyleId>{5C22544A-7EE6-4342-B048-85BDC9FD1C3A}</a:tableStyleId>
              </a:tblPr>
              <a:tblGrid>
                <a:gridCol w="1440986">
                  <a:extLst>
                    <a:ext uri="{9D8B030D-6E8A-4147-A177-3AD203B41FA5}">
                      <a16:colId xmlns:a16="http://schemas.microsoft.com/office/drawing/2014/main" val="20000"/>
                    </a:ext>
                  </a:extLst>
                </a:gridCol>
                <a:gridCol w="776335">
                  <a:extLst>
                    <a:ext uri="{9D8B030D-6E8A-4147-A177-3AD203B41FA5}">
                      <a16:colId xmlns:a16="http://schemas.microsoft.com/office/drawing/2014/main" val="20001"/>
                    </a:ext>
                  </a:extLst>
                </a:gridCol>
                <a:gridCol w="694615">
                  <a:extLst>
                    <a:ext uri="{9D8B030D-6E8A-4147-A177-3AD203B41FA5}">
                      <a16:colId xmlns:a16="http://schemas.microsoft.com/office/drawing/2014/main" val="20002"/>
                    </a:ext>
                  </a:extLst>
                </a:gridCol>
                <a:gridCol w="766974">
                  <a:extLst>
                    <a:ext uri="{9D8B030D-6E8A-4147-A177-3AD203B41FA5}">
                      <a16:colId xmlns:a16="http://schemas.microsoft.com/office/drawing/2014/main" val="20003"/>
                    </a:ext>
                  </a:extLst>
                </a:gridCol>
                <a:gridCol w="788420">
                  <a:extLst>
                    <a:ext uri="{9D8B030D-6E8A-4147-A177-3AD203B41FA5}">
                      <a16:colId xmlns:a16="http://schemas.microsoft.com/office/drawing/2014/main" val="20004"/>
                    </a:ext>
                  </a:extLst>
                </a:gridCol>
              </a:tblGrid>
              <a:tr h="551184">
                <a:tc>
                  <a:txBody>
                    <a:bodyPr/>
                    <a:lstStyle/>
                    <a:p>
                      <a:r>
                        <a:rPr lang="en-US" dirty="0"/>
                        <a:t>Age Range</a:t>
                      </a:r>
                    </a:p>
                  </a:txBody>
                  <a:tcPr/>
                </a:tc>
                <a:tc>
                  <a:txBody>
                    <a:bodyPr/>
                    <a:lstStyle/>
                    <a:p>
                      <a:pPr algn="ctr"/>
                      <a:r>
                        <a:rPr lang="en-US" baseline="0" dirty="0"/>
                        <a:t>N</a:t>
                      </a:r>
                      <a:r>
                        <a:rPr lang="en-US" baseline="-25000" dirty="0"/>
                        <a:t> x</a:t>
                      </a:r>
                    </a:p>
                  </a:txBody>
                  <a:tcPr/>
                </a:tc>
                <a:tc>
                  <a:txBody>
                    <a:bodyPr/>
                    <a:lstStyle/>
                    <a:p>
                      <a:pPr algn="ctr"/>
                      <a:r>
                        <a:rPr lang="en-US" dirty="0"/>
                        <a:t>l </a:t>
                      </a:r>
                      <a:r>
                        <a:rPr lang="en-US" baseline="-25000" dirty="0"/>
                        <a:t>x</a:t>
                      </a:r>
                      <a:r>
                        <a:rPr lang="en-US" dirty="0"/>
                        <a:t> </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baseline="0" dirty="0"/>
                        <a:t>m</a:t>
                      </a:r>
                      <a:r>
                        <a:rPr lang="en-US" baseline="-25000" dirty="0"/>
                        <a:t> x</a:t>
                      </a:r>
                    </a:p>
                  </a:txBody>
                  <a:tcPr/>
                </a:tc>
                <a:tc>
                  <a:txBody>
                    <a:bodyPr/>
                    <a:lstStyle/>
                    <a:p>
                      <a:pPr algn="ctr"/>
                      <a:r>
                        <a:rPr lang="en-US" dirty="0"/>
                        <a:t>F </a:t>
                      </a:r>
                      <a:r>
                        <a:rPr lang="en-US" baseline="-25000" dirty="0"/>
                        <a:t>x</a:t>
                      </a:r>
                    </a:p>
                  </a:txBody>
                  <a:tcPr/>
                </a:tc>
                <a:extLst>
                  <a:ext uri="{0D108BD9-81ED-4DB2-BD59-A6C34878D82A}">
                    <a16:rowId xmlns:a16="http://schemas.microsoft.com/office/drawing/2014/main" val="10000"/>
                  </a:ext>
                </a:extLst>
              </a:tr>
              <a:tr h="395524">
                <a:tc>
                  <a:txBody>
                    <a:bodyPr/>
                    <a:lstStyle/>
                    <a:p>
                      <a:r>
                        <a:rPr lang="en-US" dirty="0"/>
                        <a:t>0 to</a:t>
                      </a:r>
                      <a:r>
                        <a:rPr lang="en-US" baseline="0" dirty="0"/>
                        <a:t> 2</a:t>
                      </a:r>
                      <a:endParaRPr lang="en-US" dirty="0"/>
                    </a:p>
                  </a:txBody>
                  <a:tcPr/>
                </a:tc>
                <a:tc>
                  <a:txBody>
                    <a:bodyPr/>
                    <a:lstStyle/>
                    <a:p>
                      <a:pPr algn="ctr"/>
                      <a:r>
                        <a:rPr lang="en-US" sz="1800" dirty="0"/>
                        <a:t>37</a:t>
                      </a:r>
                    </a:p>
                  </a:txBody>
                  <a:tcPr/>
                </a:tc>
                <a:tc>
                  <a:txBody>
                    <a:bodyPr/>
                    <a:lstStyle/>
                    <a:p>
                      <a:pPr algn="ctr"/>
                      <a:r>
                        <a:rPr lang="en-US" dirty="0"/>
                        <a:t>1</a:t>
                      </a:r>
                    </a:p>
                  </a:txBody>
                  <a:tcPr/>
                </a:tc>
                <a:tc>
                  <a:txBody>
                    <a:bodyPr/>
                    <a:lstStyle/>
                    <a:p>
                      <a:pPr algn="ctr" fontAlgn="b"/>
                      <a:r>
                        <a:rPr lang="en-US" sz="1800" b="0" i="0" u="none" strike="noStrike" dirty="0">
                          <a:solidFill>
                            <a:srgbClr val="000000"/>
                          </a:solidFill>
                          <a:effectLst/>
                          <a:latin typeface="Calibri" panose="020F0502020204030204" pitchFamily="34" charset="0"/>
                        </a:rPr>
                        <a:t>0</a:t>
                      </a:r>
                    </a:p>
                  </a:txBody>
                  <a:tcPr marL="9525" marR="9525" marT="9525" marB="0" anchor="ctr"/>
                </a:tc>
                <a:tc>
                  <a:txBody>
                    <a:bodyPr/>
                    <a:lstStyle/>
                    <a:p>
                      <a:pPr algn="ctr"/>
                      <a:r>
                        <a:rPr lang="en-US" sz="1800" dirty="0">
                          <a:latin typeface="+mn-lt"/>
                        </a:rPr>
                        <a:t>0</a:t>
                      </a:r>
                    </a:p>
                  </a:txBody>
                  <a:tcPr marL="9525" marR="9525" marT="9525" marB="0" anchor="ctr"/>
                </a:tc>
                <a:extLst>
                  <a:ext uri="{0D108BD9-81ED-4DB2-BD59-A6C34878D82A}">
                    <a16:rowId xmlns:a16="http://schemas.microsoft.com/office/drawing/2014/main" val="10001"/>
                  </a:ext>
                </a:extLst>
              </a:tr>
              <a:tr h="395524">
                <a:tc>
                  <a:txBody>
                    <a:bodyPr/>
                    <a:lstStyle/>
                    <a:p>
                      <a:r>
                        <a:rPr lang="en-US" dirty="0"/>
                        <a:t>3 to 5</a:t>
                      </a:r>
                    </a:p>
                  </a:txBody>
                  <a:tcPr/>
                </a:tc>
                <a:tc>
                  <a:txBody>
                    <a:bodyPr/>
                    <a:lstStyle/>
                    <a:p>
                      <a:pPr algn="ctr" fontAlgn="b"/>
                      <a:r>
                        <a:rPr lang="en-US" sz="1800" b="0" i="0" u="none" strike="noStrike" dirty="0">
                          <a:solidFill>
                            <a:srgbClr val="000000"/>
                          </a:solidFill>
                          <a:effectLst/>
                          <a:latin typeface="Calibri" panose="020F0502020204030204" pitchFamily="34" charset="0"/>
                        </a:rPr>
                        <a:t>19</a:t>
                      </a:r>
                    </a:p>
                  </a:txBody>
                  <a:tcPr marL="9525" marR="9525" marT="9525" marB="0" anchor="b"/>
                </a:tc>
                <a:tc>
                  <a:txBody>
                    <a:bodyPr/>
                    <a:lstStyle/>
                    <a:p>
                      <a:pPr algn="ctr"/>
                      <a:r>
                        <a:rPr lang="en-US" sz="1800" dirty="0"/>
                        <a:t>0.51</a:t>
                      </a:r>
                    </a:p>
                  </a:txBody>
                  <a:tcPr/>
                </a:tc>
                <a:tc>
                  <a:txBody>
                    <a:bodyPr/>
                    <a:lstStyle/>
                    <a:p>
                      <a:pPr algn="ctr" fontAlgn="b"/>
                      <a:r>
                        <a:rPr lang="en-US" sz="1800" b="0" i="0" u="none" strike="noStrike" dirty="0">
                          <a:solidFill>
                            <a:srgbClr val="000000"/>
                          </a:solidFill>
                          <a:effectLst/>
                          <a:latin typeface="Calibri" panose="020F0502020204030204" pitchFamily="34" charset="0"/>
                        </a:rPr>
                        <a:t>0.033</a:t>
                      </a:r>
                    </a:p>
                  </a:txBody>
                  <a:tcPr marL="9525" marR="9525" marT="9525" marB="0" anchor="ctr"/>
                </a:tc>
                <a:tc>
                  <a:txBody>
                    <a:bodyPr/>
                    <a:lstStyle/>
                    <a:p>
                      <a:pPr algn="ctr" fontAlgn="b"/>
                      <a:r>
                        <a:rPr lang="en-US" sz="1800" b="0" i="0" u="none" strike="noStrike" dirty="0">
                          <a:solidFill>
                            <a:srgbClr val="000000"/>
                          </a:solidFill>
                          <a:effectLst/>
                          <a:latin typeface="+mn-lt"/>
                        </a:rPr>
                        <a:t>0.627</a:t>
                      </a:r>
                    </a:p>
                  </a:txBody>
                  <a:tcPr marL="9525" marR="9525" marT="9525" marB="0" anchor="ctr"/>
                </a:tc>
                <a:extLst>
                  <a:ext uri="{0D108BD9-81ED-4DB2-BD59-A6C34878D82A}">
                    <a16:rowId xmlns:a16="http://schemas.microsoft.com/office/drawing/2014/main" val="10002"/>
                  </a:ext>
                </a:extLst>
              </a:tr>
              <a:tr h="395524">
                <a:tc>
                  <a:txBody>
                    <a:bodyPr/>
                    <a:lstStyle/>
                    <a:p>
                      <a:r>
                        <a:rPr lang="en-US" dirty="0"/>
                        <a:t>6 to 8</a:t>
                      </a:r>
                    </a:p>
                  </a:txBody>
                  <a:tcPr/>
                </a:tc>
                <a:tc>
                  <a:txBody>
                    <a:bodyPr/>
                    <a:lstStyle/>
                    <a:p>
                      <a:pPr algn="ctr" fontAlgn="b"/>
                      <a:r>
                        <a:rPr lang="en-US" sz="1800" b="0" i="0" u="none" strike="noStrike" dirty="0">
                          <a:solidFill>
                            <a:srgbClr val="000000"/>
                          </a:solidFill>
                          <a:effectLst/>
                          <a:latin typeface="Calibri" panose="020F0502020204030204" pitchFamily="34" charset="0"/>
                        </a:rPr>
                        <a:t>14</a:t>
                      </a:r>
                    </a:p>
                  </a:txBody>
                  <a:tcPr marL="9525" marR="9525" marT="9525" marB="0" anchor="b"/>
                </a:tc>
                <a:tc>
                  <a:txBody>
                    <a:bodyPr/>
                    <a:lstStyle/>
                    <a:p>
                      <a:pPr algn="ctr"/>
                      <a:r>
                        <a:rPr lang="en-US" sz="1800" dirty="0"/>
                        <a:t>0.38</a:t>
                      </a:r>
                    </a:p>
                  </a:txBody>
                  <a:tcPr/>
                </a:tc>
                <a:tc>
                  <a:txBody>
                    <a:bodyPr/>
                    <a:lstStyle/>
                    <a:p>
                      <a:pPr algn="ctr" fontAlgn="b"/>
                      <a:r>
                        <a:rPr lang="en-US" sz="1800" b="0" i="0" u="none" strike="noStrike" dirty="0">
                          <a:solidFill>
                            <a:srgbClr val="000000"/>
                          </a:solidFill>
                          <a:effectLst/>
                          <a:latin typeface="Calibri" panose="020F0502020204030204" pitchFamily="34" charset="0"/>
                        </a:rPr>
                        <a:t>0.167</a:t>
                      </a:r>
                    </a:p>
                  </a:txBody>
                  <a:tcPr marL="9525" marR="9525" marT="9525" marB="0" anchor="ctr"/>
                </a:tc>
                <a:tc>
                  <a:txBody>
                    <a:bodyPr/>
                    <a:lstStyle/>
                    <a:p>
                      <a:pPr algn="ctr" fontAlgn="b"/>
                      <a:r>
                        <a:rPr lang="en-US" sz="1800" b="0" i="0" u="none" strike="noStrike" dirty="0">
                          <a:solidFill>
                            <a:srgbClr val="000000"/>
                          </a:solidFill>
                          <a:effectLst/>
                          <a:latin typeface="+mn-lt"/>
                        </a:rPr>
                        <a:t>2.338</a:t>
                      </a:r>
                    </a:p>
                  </a:txBody>
                  <a:tcPr marL="9525" marR="9525" marT="9525" marB="0" anchor="ctr"/>
                </a:tc>
                <a:extLst>
                  <a:ext uri="{0D108BD9-81ED-4DB2-BD59-A6C34878D82A}">
                    <a16:rowId xmlns:a16="http://schemas.microsoft.com/office/drawing/2014/main" val="10003"/>
                  </a:ext>
                </a:extLst>
              </a:tr>
              <a:tr h="395524">
                <a:tc>
                  <a:txBody>
                    <a:bodyPr/>
                    <a:lstStyle/>
                    <a:p>
                      <a:r>
                        <a:rPr lang="en-US" dirty="0"/>
                        <a:t>9 to 11</a:t>
                      </a:r>
                    </a:p>
                  </a:txBody>
                  <a:tcPr/>
                </a:tc>
                <a:tc>
                  <a:txBody>
                    <a:bodyPr/>
                    <a:lstStyle/>
                    <a:p>
                      <a:pPr algn="ctr" fontAlgn="b"/>
                      <a:r>
                        <a:rPr lang="en-US" sz="1800" b="0" i="0" u="none" strike="noStrike" dirty="0">
                          <a:solidFill>
                            <a:srgbClr val="000000"/>
                          </a:solidFill>
                          <a:effectLst/>
                          <a:latin typeface="Calibri" panose="020F0502020204030204" pitchFamily="34" charset="0"/>
                        </a:rPr>
                        <a:t>9</a:t>
                      </a:r>
                    </a:p>
                  </a:txBody>
                  <a:tcPr marL="9525" marR="9525" marT="9525" marB="0" anchor="b"/>
                </a:tc>
                <a:tc>
                  <a:txBody>
                    <a:bodyPr/>
                    <a:lstStyle/>
                    <a:p>
                      <a:pPr algn="ctr"/>
                      <a:r>
                        <a:rPr lang="en-US" sz="1800" dirty="0"/>
                        <a:t>0.24</a:t>
                      </a:r>
                    </a:p>
                  </a:txBody>
                  <a:tcPr/>
                </a:tc>
                <a:tc>
                  <a:txBody>
                    <a:bodyPr/>
                    <a:lstStyle/>
                    <a:p>
                      <a:pPr algn="ctr" fontAlgn="b"/>
                      <a:r>
                        <a:rPr lang="en-US" sz="1800" b="0" i="0" u="none" strike="noStrike" dirty="0">
                          <a:solidFill>
                            <a:srgbClr val="000000"/>
                          </a:solidFill>
                          <a:effectLst/>
                          <a:latin typeface="Calibri" panose="020F0502020204030204" pitchFamily="34" charset="0"/>
                        </a:rPr>
                        <a:t>0.293</a:t>
                      </a:r>
                    </a:p>
                  </a:txBody>
                  <a:tcPr marL="9525" marR="9525" marT="9525" marB="0" anchor="ctr"/>
                </a:tc>
                <a:tc>
                  <a:txBody>
                    <a:bodyPr/>
                    <a:lstStyle/>
                    <a:p>
                      <a:pPr algn="ctr" fontAlgn="b"/>
                      <a:r>
                        <a:rPr lang="en-US" sz="1800" b="0" i="0" u="none" strike="noStrike" dirty="0">
                          <a:solidFill>
                            <a:srgbClr val="000000"/>
                          </a:solidFill>
                          <a:effectLst/>
                          <a:latin typeface="+mn-lt"/>
                        </a:rPr>
                        <a:t>2.637</a:t>
                      </a:r>
                    </a:p>
                  </a:txBody>
                  <a:tcPr marL="9525" marR="9525" marT="9525" marB="0" anchor="ctr"/>
                </a:tc>
                <a:extLst>
                  <a:ext uri="{0D108BD9-81ED-4DB2-BD59-A6C34878D82A}">
                    <a16:rowId xmlns:a16="http://schemas.microsoft.com/office/drawing/2014/main" val="10004"/>
                  </a:ext>
                </a:extLst>
              </a:tr>
              <a:tr h="395524">
                <a:tc>
                  <a:txBody>
                    <a:bodyPr/>
                    <a:lstStyle/>
                    <a:p>
                      <a:r>
                        <a:rPr lang="en-US" dirty="0"/>
                        <a:t>12 to 14</a:t>
                      </a:r>
                    </a:p>
                  </a:txBody>
                  <a:tcPr/>
                </a:tc>
                <a:tc>
                  <a:txBody>
                    <a:bodyPr/>
                    <a:lstStyle/>
                    <a:p>
                      <a:pPr algn="ctr" fontAlgn="b"/>
                      <a:r>
                        <a:rPr lang="en-US" sz="1800" b="0" i="0" u="none" strike="noStrike" dirty="0">
                          <a:solidFill>
                            <a:srgbClr val="000000"/>
                          </a:solidFill>
                          <a:effectLst/>
                          <a:latin typeface="Calibri" panose="020F0502020204030204" pitchFamily="34" charset="0"/>
                        </a:rPr>
                        <a:t>14</a:t>
                      </a:r>
                    </a:p>
                  </a:txBody>
                  <a:tcPr marL="9525" marR="9525" marT="9525" marB="0" anchor="b"/>
                </a:tc>
                <a:tc>
                  <a:txBody>
                    <a:bodyPr/>
                    <a:lstStyle/>
                    <a:p>
                      <a:pPr algn="ctr"/>
                      <a:r>
                        <a:rPr lang="en-US" sz="1800" dirty="0"/>
                        <a:t>0.38</a:t>
                      </a:r>
                    </a:p>
                  </a:txBody>
                  <a:tcPr/>
                </a:tc>
                <a:tc>
                  <a:txBody>
                    <a:bodyPr/>
                    <a:lstStyle/>
                    <a:p>
                      <a:pPr algn="ctr" fontAlgn="b"/>
                      <a:r>
                        <a:rPr lang="en-US" sz="1800" b="0" i="0" u="none" strike="noStrike" dirty="0">
                          <a:solidFill>
                            <a:srgbClr val="000000"/>
                          </a:solidFill>
                          <a:effectLst/>
                          <a:latin typeface="Calibri" panose="020F0502020204030204" pitchFamily="34" charset="0"/>
                        </a:rPr>
                        <a:t>0.302</a:t>
                      </a:r>
                    </a:p>
                  </a:txBody>
                  <a:tcPr marL="9525" marR="9525" marT="9525" marB="0" anchor="ctr"/>
                </a:tc>
                <a:tc>
                  <a:txBody>
                    <a:bodyPr/>
                    <a:lstStyle/>
                    <a:p>
                      <a:pPr algn="ctr" fontAlgn="b"/>
                      <a:r>
                        <a:rPr lang="en-US" sz="1800" b="0" i="0" u="none" strike="noStrike" dirty="0">
                          <a:solidFill>
                            <a:srgbClr val="000000"/>
                          </a:solidFill>
                          <a:effectLst/>
                          <a:latin typeface="+mn-lt"/>
                        </a:rPr>
                        <a:t>4.228</a:t>
                      </a:r>
                    </a:p>
                  </a:txBody>
                  <a:tcPr marL="9525" marR="9525" marT="9525" marB="0" anchor="ctr"/>
                </a:tc>
                <a:extLst>
                  <a:ext uri="{0D108BD9-81ED-4DB2-BD59-A6C34878D82A}">
                    <a16:rowId xmlns:a16="http://schemas.microsoft.com/office/drawing/2014/main" val="10005"/>
                  </a:ext>
                </a:extLst>
              </a:tr>
              <a:tr h="395524">
                <a:tc>
                  <a:txBody>
                    <a:bodyPr/>
                    <a:lstStyle/>
                    <a:p>
                      <a:r>
                        <a:rPr lang="en-US" dirty="0"/>
                        <a:t>15 to 17</a:t>
                      </a:r>
                    </a:p>
                  </a:txBody>
                  <a:tcPr/>
                </a:tc>
                <a:tc>
                  <a:txBody>
                    <a:bodyPr/>
                    <a:lstStyle/>
                    <a:p>
                      <a:pPr algn="ctr" fontAlgn="b"/>
                      <a:r>
                        <a:rPr lang="en-US" sz="1800" b="0" i="0" u="none" strike="noStrike" dirty="0">
                          <a:solidFill>
                            <a:srgbClr val="000000"/>
                          </a:solidFill>
                          <a:effectLst/>
                          <a:latin typeface="Calibri" panose="020F0502020204030204" pitchFamily="34" charset="0"/>
                        </a:rPr>
                        <a:t>4</a:t>
                      </a:r>
                    </a:p>
                  </a:txBody>
                  <a:tcPr marL="9525" marR="9525" marT="9525" marB="0" anchor="b"/>
                </a:tc>
                <a:tc>
                  <a:txBody>
                    <a:bodyPr/>
                    <a:lstStyle/>
                    <a:p>
                      <a:pPr algn="ctr"/>
                      <a:r>
                        <a:rPr lang="en-US" sz="1800" dirty="0"/>
                        <a:t>0.11</a:t>
                      </a:r>
                    </a:p>
                  </a:txBody>
                  <a:tcPr/>
                </a:tc>
                <a:tc>
                  <a:txBody>
                    <a:bodyPr/>
                    <a:lstStyle/>
                    <a:p>
                      <a:pPr algn="ctr" fontAlgn="b"/>
                      <a:r>
                        <a:rPr lang="en-US" sz="1800" b="0" i="0" u="none" strike="noStrike" dirty="0">
                          <a:solidFill>
                            <a:srgbClr val="000000"/>
                          </a:solidFill>
                          <a:effectLst/>
                          <a:latin typeface="Calibri" panose="020F0502020204030204" pitchFamily="34" charset="0"/>
                        </a:rPr>
                        <a:t>0.274</a:t>
                      </a:r>
                    </a:p>
                  </a:txBody>
                  <a:tcPr marL="9525" marR="9525" marT="9525" marB="0" anchor="ctr"/>
                </a:tc>
                <a:tc>
                  <a:txBody>
                    <a:bodyPr/>
                    <a:lstStyle/>
                    <a:p>
                      <a:pPr algn="ctr" fontAlgn="b"/>
                      <a:r>
                        <a:rPr lang="en-US" sz="1800" b="0" i="0" u="none" strike="noStrike" dirty="0">
                          <a:solidFill>
                            <a:srgbClr val="000000"/>
                          </a:solidFill>
                          <a:effectLst/>
                          <a:latin typeface="+mn-lt"/>
                        </a:rPr>
                        <a:t>1.096</a:t>
                      </a:r>
                    </a:p>
                  </a:txBody>
                  <a:tcPr marL="9525" marR="9525" marT="9525" marB="0" anchor="ctr"/>
                </a:tc>
                <a:extLst>
                  <a:ext uri="{0D108BD9-81ED-4DB2-BD59-A6C34878D82A}">
                    <a16:rowId xmlns:a16="http://schemas.microsoft.com/office/drawing/2014/main" val="10006"/>
                  </a:ext>
                </a:extLst>
              </a:tr>
              <a:tr h="395524">
                <a:tc>
                  <a:txBody>
                    <a:bodyPr/>
                    <a:lstStyle/>
                    <a:p>
                      <a:r>
                        <a:rPr lang="en-US" dirty="0"/>
                        <a:t>18 to 20</a:t>
                      </a:r>
                    </a:p>
                  </a:txBody>
                  <a:tcPr/>
                </a:tc>
                <a:tc>
                  <a:txBody>
                    <a:bodyPr/>
                    <a:lstStyle/>
                    <a:p>
                      <a:pPr algn="ctr" fontAlgn="b"/>
                      <a:r>
                        <a:rPr lang="en-US" sz="1800" b="0" i="0" u="none" strike="noStrike" dirty="0">
                          <a:solidFill>
                            <a:srgbClr val="000000"/>
                          </a:solidFill>
                          <a:effectLst/>
                          <a:latin typeface="Calibri" panose="020F0502020204030204" pitchFamily="34" charset="0"/>
                        </a:rPr>
                        <a:t>6</a:t>
                      </a:r>
                    </a:p>
                  </a:txBody>
                  <a:tcPr marL="9525" marR="9525" marT="9525" marB="0" anchor="b"/>
                </a:tc>
                <a:tc>
                  <a:txBody>
                    <a:bodyPr/>
                    <a:lstStyle/>
                    <a:p>
                      <a:pPr algn="ctr"/>
                      <a:r>
                        <a:rPr lang="en-US" sz="1800" dirty="0"/>
                        <a:t>0.16</a:t>
                      </a:r>
                    </a:p>
                  </a:txBody>
                  <a:tcPr/>
                </a:tc>
                <a:tc>
                  <a:txBody>
                    <a:bodyPr/>
                    <a:lstStyle/>
                    <a:p>
                      <a:pPr algn="ctr" fontAlgn="b"/>
                      <a:r>
                        <a:rPr lang="en-US" sz="1800" b="0" i="0" u="none" strike="noStrike" dirty="0">
                          <a:solidFill>
                            <a:srgbClr val="000000"/>
                          </a:solidFill>
                          <a:effectLst/>
                          <a:latin typeface="Calibri" panose="020F0502020204030204" pitchFamily="34" charset="0"/>
                        </a:rPr>
                        <a:t>0.233</a:t>
                      </a:r>
                    </a:p>
                  </a:txBody>
                  <a:tcPr marL="9525" marR="9525" marT="9525" marB="0" anchor="ctr"/>
                </a:tc>
                <a:tc>
                  <a:txBody>
                    <a:bodyPr/>
                    <a:lstStyle/>
                    <a:p>
                      <a:pPr algn="ctr" fontAlgn="b"/>
                      <a:r>
                        <a:rPr lang="en-US" sz="1800" b="0" i="0" u="none" strike="noStrike" dirty="0">
                          <a:solidFill>
                            <a:srgbClr val="000000"/>
                          </a:solidFill>
                          <a:effectLst/>
                          <a:latin typeface="+mn-lt"/>
                        </a:rPr>
                        <a:t>1.398</a:t>
                      </a:r>
                    </a:p>
                  </a:txBody>
                  <a:tcPr marL="9525" marR="9525" marT="9525" marB="0" anchor="ctr"/>
                </a:tc>
                <a:extLst>
                  <a:ext uri="{0D108BD9-81ED-4DB2-BD59-A6C34878D82A}">
                    <a16:rowId xmlns:a16="http://schemas.microsoft.com/office/drawing/2014/main" val="10007"/>
                  </a:ext>
                </a:extLst>
              </a:tr>
              <a:tr h="395524">
                <a:tc>
                  <a:txBody>
                    <a:bodyPr/>
                    <a:lstStyle/>
                    <a:p>
                      <a:r>
                        <a:rPr lang="en-US" dirty="0"/>
                        <a:t>21 to 23</a:t>
                      </a:r>
                    </a:p>
                  </a:txBody>
                  <a:tcPr/>
                </a:tc>
                <a:tc>
                  <a:txBody>
                    <a:bodyPr/>
                    <a:lstStyle/>
                    <a:p>
                      <a:pPr algn="ctr" fontAlgn="b"/>
                      <a:r>
                        <a:rPr lang="en-US" sz="1800" b="0" i="0" u="none" strike="noStrike" dirty="0">
                          <a:solidFill>
                            <a:srgbClr val="000000"/>
                          </a:solidFill>
                          <a:effectLst/>
                          <a:latin typeface="Calibri" panose="020F0502020204030204" pitchFamily="34" charset="0"/>
                        </a:rPr>
                        <a:t>6</a:t>
                      </a:r>
                    </a:p>
                  </a:txBody>
                  <a:tcPr marL="9525" marR="9525" marT="9525" marB="0" anchor="b"/>
                </a:tc>
                <a:tc>
                  <a:txBody>
                    <a:bodyPr/>
                    <a:lstStyle/>
                    <a:p>
                      <a:pPr algn="ctr"/>
                      <a:r>
                        <a:rPr lang="en-US" sz="1800" dirty="0"/>
                        <a:t>0.16</a:t>
                      </a:r>
                    </a:p>
                  </a:txBody>
                  <a:tcPr/>
                </a:tc>
                <a:tc>
                  <a:txBody>
                    <a:bodyPr/>
                    <a:lstStyle/>
                    <a:p>
                      <a:pPr algn="ctr" fontAlgn="b"/>
                      <a:r>
                        <a:rPr lang="en-US" sz="1800" b="0" i="0" u="none" strike="noStrike" dirty="0">
                          <a:solidFill>
                            <a:srgbClr val="000000"/>
                          </a:solidFill>
                          <a:effectLst/>
                          <a:latin typeface="Calibri" panose="020F0502020204030204" pitchFamily="34" charset="0"/>
                        </a:rPr>
                        <a:t>0.312</a:t>
                      </a:r>
                    </a:p>
                  </a:txBody>
                  <a:tcPr marL="9525" marR="9525" marT="9525" marB="0" anchor="ctr"/>
                </a:tc>
                <a:tc>
                  <a:txBody>
                    <a:bodyPr/>
                    <a:lstStyle/>
                    <a:p>
                      <a:pPr algn="ctr" fontAlgn="b"/>
                      <a:r>
                        <a:rPr lang="en-US" sz="1800" b="0" i="0" u="none" strike="noStrike" dirty="0">
                          <a:solidFill>
                            <a:srgbClr val="000000"/>
                          </a:solidFill>
                          <a:effectLst/>
                          <a:latin typeface="+mn-lt"/>
                        </a:rPr>
                        <a:t>1.872</a:t>
                      </a:r>
                    </a:p>
                  </a:txBody>
                  <a:tcPr marL="9525" marR="9525" marT="9525" marB="0" anchor="ctr"/>
                </a:tc>
                <a:extLst>
                  <a:ext uri="{0D108BD9-81ED-4DB2-BD59-A6C34878D82A}">
                    <a16:rowId xmlns:a16="http://schemas.microsoft.com/office/drawing/2014/main" val="10008"/>
                  </a:ext>
                </a:extLst>
              </a:tr>
              <a:tr h="395524">
                <a:tc>
                  <a:txBody>
                    <a:bodyPr/>
                    <a:lstStyle/>
                    <a:p>
                      <a:r>
                        <a:rPr lang="en-US" dirty="0"/>
                        <a:t>24 or older</a:t>
                      </a:r>
                    </a:p>
                  </a:txBody>
                  <a:tcPr/>
                </a:tc>
                <a:tc>
                  <a:txBody>
                    <a:bodyPr/>
                    <a:lstStyle/>
                    <a:p>
                      <a:pPr algn="ctr" fontAlgn="b"/>
                      <a:r>
                        <a:rPr lang="en-US" sz="1800" b="0" i="0" u="none" strike="noStrike" dirty="0">
                          <a:solidFill>
                            <a:srgbClr val="000000"/>
                          </a:solidFill>
                          <a:effectLst/>
                          <a:latin typeface="Calibri" panose="020F0502020204030204" pitchFamily="34" charset="0"/>
                        </a:rPr>
                        <a:t>1</a:t>
                      </a:r>
                    </a:p>
                  </a:txBody>
                  <a:tcPr marL="9525" marR="9525" marT="9525" marB="0" anchor="b"/>
                </a:tc>
                <a:tc>
                  <a:txBody>
                    <a:bodyPr/>
                    <a:lstStyle/>
                    <a:p>
                      <a:pPr algn="ctr"/>
                      <a:r>
                        <a:rPr lang="en-US" sz="1800" dirty="0"/>
                        <a:t>0.03</a:t>
                      </a:r>
                    </a:p>
                  </a:txBody>
                  <a:tcPr/>
                </a:tc>
                <a:tc>
                  <a:txBody>
                    <a:bodyPr/>
                    <a:lstStyle/>
                    <a:p>
                      <a:pPr algn="ctr"/>
                      <a:r>
                        <a:rPr lang="en-US" sz="1800" dirty="0"/>
                        <a:t>0.153</a:t>
                      </a:r>
                    </a:p>
                  </a:txBody>
                  <a:tcPr anchor="ctr"/>
                </a:tc>
                <a:tc>
                  <a:txBody>
                    <a:bodyPr/>
                    <a:lstStyle/>
                    <a:p>
                      <a:pPr algn="ctr" fontAlgn="b"/>
                      <a:r>
                        <a:rPr lang="en-US" sz="1800" b="0" i="0" u="none" strike="noStrike" dirty="0">
                          <a:solidFill>
                            <a:srgbClr val="000000"/>
                          </a:solidFill>
                          <a:effectLst/>
                          <a:latin typeface="+mn-lt"/>
                        </a:rPr>
                        <a:t>0.153</a:t>
                      </a:r>
                    </a:p>
                  </a:txBody>
                  <a:tcPr marL="9525" marR="9525" marT="9525" marB="0" anchor="ctr"/>
                </a:tc>
                <a:extLst>
                  <a:ext uri="{0D108BD9-81ED-4DB2-BD59-A6C34878D82A}">
                    <a16:rowId xmlns:a16="http://schemas.microsoft.com/office/drawing/2014/main" val="3095345452"/>
                  </a:ext>
                </a:extLst>
              </a:tr>
            </a:tbl>
          </a:graphicData>
        </a:graphic>
      </p:graphicFrame>
      <p:sp>
        <p:nvSpPr>
          <p:cNvPr id="4" name="TextBox 3">
            <a:extLst>
              <a:ext uri="{FF2B5EF4-FFF2-40B4-BE49-F238E27FC236}">
                <a16:creationId xmlns:a16="http://schemas.microsoft.com/office/drawing/2014/main" id="{4DEA55F7-4919-0848-86B5-BF1F3E009C36}"/>
              </a:ext>
            </a:extLst>
          </p:cNvPr>
          <p:cNvSpPr txBox="1"/>
          <p:nvPr/>
        </p:nvSpPr>
        <p:spPr>
          <a:xfrm>
            <a:off x="194908" y="1152387"/>
            <a:ext cx="8840808" cy="1077218"/>
          </a:xfrm>
          <a:prstGeom prst="rect">
            <a:avLst/>
          </a:prstGeom>
          <a:noFill/>
        </p:spPr>
        <p:txBody>
          <a:bodyPr wrap="square" rtlCol="0">
            <a:spAutoFit/>
          </a:bodyPr>
          <a:lstStyle/>
          <a:p>
            <a:r>
              <a:rPr lang="en-US" sz="3200" dirty="0"/>
              <a:t>Part 2., Q. 2 How does the calculation of l</a:t>
            </a:r>
            <a:r>
              <a:rPr lang="en-US" sz="3200" baseline="-25000" dirty="0"/>
              <a:t>x</a:t>
            </a:r>
            <a:r>
              <a:rPr lang="en-US" sz="3200" dirty="0"/>
              <a:t> in this static life table differ from that in a cohort life table? </a:t>
            </a:r>
          </a:p>
        </p:txBody>
      </p:sp>
      <p:sp>
        <p:nvSpPr>
          <p:cNvPr id="5" name="TextBox 4">
            <a:extLst>
              <a:ext uri="{FF2B5EF4-FFF2-40B4-BE49-F238E27FC236}">
                <a16:creationId xmlns:a16="http://schemas.microsoft.com/office/drawing/2014/main" id="{773DC6A0-DA9E-B24A-A884-DD636CF2CD24}"/>
              </a:ext>
            </a:extLst>
          </p:cNvPr>
          <p:cNvSpPr txBox="1"/>
          <p:nvPr/>
        </p:nvSpPr>
        <p:spPr>
          <a:xfrm>
            <a:off x="194908" y="2456795"/>
            <a:ext cx="4373479" cy="4401205"/>
          </a:xfrm>
          <a:prstGeom prst="rect">
            <a:avLst/>
          </a:prstGeom>
          <a:noFill/>
        </p:spPr>
        <p:txBody>
          <a:bodyPr wrap="square" rtlCol="0">
            <a:spAutoFit/>
          </a:bodyPr>
          <a:lstStyle/>
          <a:p>
            <a:r>
              <a:rPr lang="en-US" sz="2800" dirty="0"/>
              <a:t>Because a cohort table follows a group of individuals from birth to death, survivorship can be directly calculated as the proportion of individuals that survive from one age class to the next, rather than estimated from living individuals.</a:t>
            </a:r>
          </a:p>
        </p:txBody>
      </p:sp>
    </p:spTree>
    <p:extLst>
      <p:ext uri="{BB962C8B-B14F-4D97-AF65-F5344CB8AC3E}">
        <p14:creationId xmlns:p14="http://schemas.microsoft.com/office/powerpoint/2010/main" val="1509677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3BC36-0654-3A44-8EDD-8CEFE3CC3E7F}"/>
              </a:ext>
            </a:extLst>
          </p:cNvPr>
          <p:cNvSpPr>
            <a:spLocks noGrp="1"/>
          </p:cNvSpPr>
          <p:nvPr>
            <p:ph type="title"/>
          </p:nvPr>
        </p:nvSpPr>
        <p:spPr/>
        <p:txBody>
          <a:bodyPr/>
          <a:lstStyle/>
          <a:p>
            <a:r>
              <a:rPr lang="en-US" dirty="0" err="1"/>
              <a:t>Sifaka</a:t>
            </a:r>
            <a:r>
              <a:rPr lang="en-US" dirty="0"/>
              <a:t> Static life table</a:t>
            </a:r>
          </a:p>
        </p:txBody>
      </p:sp>
      <p:graphicFrame>
        <p:nvGraphicFramePr>
          <p:cNvPr id="3" name="Table 2">
            <a:extLst>
              <a:ext uri="{FF2B5EF4-FFF2-40B4-BE49-F238E27FC236}">
                <a16:creationId xmlns:a16="http://schemas.microsoft.com/office/drawing/2014/main" id="{49317DE9-CDA1-504D-90EB-EE12EEB7BC62}"/>
              </a:ext>
            </a:extLst>
          </p:cNvPr>
          <p:cNvGraphicFramePr>
            <a:graphicFrameLocks noGrp="1"/>
          </p:cNvGraphicFramePr>
          <p:nvPr>
            <p:extLst>
              <p:ext uri="{D42A27DB-BD31-4B8C-83A1-F6EECF244321}">
                <p14:modId xmlns:p14="http://schemas.microsoft.com/office/powerpoint/2010/main" val="133968396"/>
              </p:ext>
            </p:extLst>
          </p:nvPr>
        </p:nvGraphicFramePr>
        <p:xfrm>
          <a:off x="4426834" y="2560638"/>
          <a:ext cx="4549332" cy="4136822"/>
        </p:xfrm>
        <a:graphic>
          <a:graphicData uri="http://schemas.openxmlformats.org/drawingml/2006/table">
            <a:tbl>
              <a:tblPr firstRow="1" bandRow="1">
                <a:tableStyleId>{5C22544A-7EE6-4342-B048-85BDC9FD1C3A}</a:tableStyleId>
              </a:tblPr>
              <a:tblGrid>
                <a:gridCol w="1320823">
                  <a:extLst>
                    <a:ext uri="{9D8B030D-6E8A-4147-A177-3AD203B41FA5}">
                      <a16:colId xmlns:a16="http://schemas.microsoft.com/office/drawing/2014/main" val="20000"/>
                    </a:ext>
                  </a:extLst>
                </a:gridCol>
                <a:gridCol w="831273">
                  <a:extLst>
                    <a:ext uri="{9D8B030D-6E8A-4147-A177-3AD203B41FA5}">
                      <a16:colId xmlns:a16="http://schemas.microsoft.com/office/drawing/2014/main" val="20001"/>
                    </a:ext>
                  </a:extLst>
                </a:gridCol>
                <a:gridCol w="813291">
                  <a:extLst>
                    <a:ext uri="{9D8B030D-6E8A-4147-A177-3AD203B41FA5}">
                      <a16:colId xmlns:a16="http://schemas.microsoft.com/office/drawing/2014/main" val="20002"/>
                    </a:ext>
                  </a:extLst>
                </a:gridCol>
                <a:gridCol w="841259">
                  <a:extLst>
                    <a:ext uri="{9D8B030D-6E8A-4147-A177-3AD203B41FA5}">
                      <a16:colId xmlns:a16="http://schemas.microsoft.com/office/drawing/2014/main" val="20003"/>
                    </a:ext>
                  </a:extLst>
                </a:gridCol>
                <a:gridCol w="742686">
                  <a:extLst>
                    <a:ext uri="{9D8B030D-6E8A-4147-A177-3AD203B41FA5}">
                      <a16:colId xmlns:a16="http://schemas.microsoft.com/office/drawing/2014/main" val="20004"/>
                    </a:ext>
                  </a:extLst>
                </a:gridCol>
              </a:tblGrid>
              <a:tr h="554660">
                <a:tc>
                  <a:txBody>
                    <a:bodyPr/>
                    <a:lstStyle/>
                    <a:p>
                      <a:pPr>
                        <a:spcBef>
                          <a:spcPts val="600"/>
                        </a:spcBef>
                      </a:pPr>
                      <a:r>
                        <a:rPr lang="en-US" sz="2000" dirty="0"/>
                        <a:t>Age Range</a:t>
                      </a:r>
                    </a:p>
                  </a:txBody>
                  <a:tcPr anchor="ctr"/>
                </a:tc>
                <a:tc>
                  <a:txBody>
                    <a:bodyPr/>
                    <a:lstStyle/>
                    <a:p>
                      <a:pPr algn="ctr">
                        <a:spcBef>
                          <a:spcPts val="600"/>
                        </a:spcBef>
                      </a:pPr>
                      <a:r>
                        <a:rPr lang="en-US" sz="2000" baseline="0" dirty="0"/>
                        <a:t>N</a:t>
                      </a:r>
                      <a:r>
                        <a:rPr lang="en-US" sz="2000" baseline="-25000" dirty="0"/>
                        <a:t> x</a:t>
                      </a:r>
                    </a:p>
                  </a:txBody>
                  <a:tcPr anchor="ctr"/>
                </a:tc>
                <a:tc>
                  <a:txBody>
                    <a:bodyPr/>
                    <a:lstStyle/>
                    <a:p>
                      <a:pPr algn="ctr">
                        <a:spcBef>
                          <a:spcPts val="600"/>
                        </a:spcBef>
                      </a:pPr>
                      <a:r>
                        <a:rPr lang="en-US" sz="2000" dirty="0"/>
                        <a:t>l </a:t>
                      </a:r>
                      <a:r>
                        <a:rPr lang="en-US" sz="2000" baseline="-25000" dirty="0"/>
                        <a:t>x</a:t>
                      </a:r>
                      <a:r>
                        <a:rPr lang="en-US" sz="2000" dirty="0"/>
                        <a:t> </a:t>
                      </a:r>
                    </a:p>
                  </a:txBody>
                  <a:tcPr anchor="ctr"/>
                </a:tc>
                <a:tc>
                  <a:txBody>
                    <a:bodyPr/>
                    <a:lstStyle/>
                    <a:p>
                      <a:pPr marL="0" marR="0" lvl="0" indent="0" algn="ctr" defTabSz="457200" rtl="0" eaLnBrk="1" fontAlgn="auto" latinLnBrk="0" hangingPunct="1">
                        <a:lnSpc>
                          <a:spcPct val="100000"/>
                        </a:lnSpc>
                        <a:spcBef>
                          <a:spcPts val="600"/>
                        </a:spcBef>
                        <a:spcAft>
                          <a:spcPts val="0"/>
                        </a:spcAft>
                        <a:buClrTx/>
                        <a:buSzTx/>
                        <a:buFontTx/>
                        <a:buNone/>
                        <a:tabLst/>
                        <a:defRPr/>
                      </a:pPr>
                      <a:r>
                        <a:rPr lang="en-US" sz="2000" baseline="0" dirty="0"/>
                        <a:t>m</a:t>
                      </a:r>
                      <a:r>
                        <a:rPr lang="en-US" sz="2000" baseline="-25000" dirty="0"/>
                        <a:t> x</a:t>
                      </a:r>
                    </a:p>
                  </a:txBody>
                  <a:tcPr anchor="ctr"/>
                </a:tc>
                <a:tc>
                  <a:txBody>
                    <a:bodyPr/>
                    <a:lstStyle/>
                    <a:p>
                      <a:pPr algn="ctr">
                        <a:spcBef>
                          <a:spcPts val="600"/>
                        </a:spcBef>
                      </a:pPr>
                      <a:r>
                        <a:rPr lang="en-US" sz="2000" dirty="0"/>
                        <a:t>F </a:t>
                      </a:r>
                      <a:r>
                        <a:rPr lang="en-US" sz="2000" baseline="-25000" dirty="0"/>
                        <a:t>x</a:t>
                      </a:r>
                    </a:p>
                  </a:txBody>
                  <a:tcPr anchor="ctr"/>
                </a:tc>
                <a:extLst>
                  <a:ext uri="{0D108BD9-81ED-4DB2-BD59-A6C34878D82A}">
                    <a16:rowId xmlns:a16="http://schemas.microsoft.com/office/drawing/2014/main" val="10000"/>
                  </a:ext>
                </a:extLst>
              </a:tr>
              <a:tr h="398018">
                <a:tc>
                  <a:txBody>
                    <a:bodyPr/>
                    <a:lstStyle/>
                    <a:p>
                      <a:r>
                        <a:rPr lang="en-US" dirty="0"/>
                        <a:t>0 to</a:t>
                      </a:r>
                      <a:r>
                        <a:rPr lang="en-US" baseline="0" dirty="0"/>
                        <a:t> 2</a:t>
                      </a:r>
                      <a:endParaRPr lang="en-US" dirty="0"/>
                    </a:p>
                  </a:txBody>
                  <a:tcPr/>
                </a:tc>
                <a:tc>
                  <a:txBody>
                    <a:bodyPr/>
                    <a:lstStyle/>
                    <a:p>
                      <a:pPr algn="ctr"/>
                      <a:r>
                        <a:rPr lang="en-US" sz="1800" dirty="0"/>
                        <a:t>37</a:t>
                      </a:r>
                    </a:p>
                  </a:txBody>
                  <a:tcPr/>
                </a:tc>
                <a:tc>
                  <a:txBody>
                    <a:bodyPr/>
                    <a:lstStyle/>
                    <a:p>
                      <a:pPr algn="ctr"/>
                      <a:r>
                        <a:rPr lang="en-US" dirty="0"/>
                        <a:t>1</a:t>
                      </a:r>
                    </a:p>
                  </a:txBody>
                  <a:tcPr/>
                </a:tc>
                <a:tc>
                  <a:txBody>
                    <a:bodyPr/>
                    <a:lstStyle/>
                    <a:p>
                      <a:pPr algn="ctr" fontAlgn="b"/>
                      <a:r>
                        <a:rPr lang="en-US" sz="1600" b="0" i="0" u="none" strike="noStrike" dirty="0">
                          <a:solidFill>
                            <a:srgbClr val="000000"/>
                          </a:solidFill>
                          <a:effectLst/>
                          <a:latin typeface="Calibri" panose="020F0502020204030204" pitchFamily="34" charset="0"/>
                        </a:rPr>
                        <a:t>0</a:t>
                      </a:r>
                    </a:p>
                  </a:txBody>
                  <a:tcPr marL="9525" marR="9525" marT="9525" marB="0" anchor="ctr"/>
                </a:tc>
                <a:tc>
                  <a:txBody>
                    <a:bodyPr/>
                    <a:lstStyle/>
                    <a:p>
                      <a:pPr algn="ctr"/>
                      <a:r>
                        <a:rPr lang="en-US" sz="1600" dirty="0">
                          <a:latin typeface="+mn-lt"/>
                        </a:rPr>
                        <a:t>0</a:t>
                      </a:r>
                    </a:p>
                  </a:txBody>
                  <a:tcPr marL="9525" marR="9525" marT="9525" marB="0" anchor="ctr"/>
                </a:tc>
                <a:extLst>
                  <a:ext uri="{0D108BD9-81ED-4DB2-BD59-A6C34878D82A}">
                    <a16:rowId xmlns:a16="http://schemas.microsoft.com/office/drawing/2014/main" val="10001"/>
                  </a:ext>
                </a:extLst>
              </a:tr>
              <a:tr h="398018">
                <a:tc>
                  <a:txBody>
                    <a:bodyPr/>
                    <a:lstStyle/>
                    <a:p>
                      <a:r>
                        <a:rPr lang="en-US" dirty="0"/>
                        <a:t>3 to 5</a:t>
                      </a:r>
                    </a:p>
                  </a:txBody>
                  <a:tcPr/>
                </a:tc>
                <a:tc>
                  <a:txBody>
                    <a:bodyPr/>
                    <a:lstStyle/>
                    <a:p>
                      <a:pPr algn="ctr" fontAlgn="b"/>
                      <a:r>
                        <a:rPr lang="en-US" sz="1800" b="0" i="0" u="none" strike="noStrike" dirty="0">
                          <a:solidFill>
                            <a:srgbClr val="000000"/>
                          </a:solidFill>
                          <a:effectLst/>
                          <a:latin typeface="Calibri" panose="020F0502020204030204" pitchFamily="34" charset="0"/>
                        </a:rPr>
                        <a:t>19</a:t>
                      </a:r>
                    </a:p>
                  </a:txBody>
                  <a:tcPr marL="9525" marR="9525" marT="9525" marB="0" anchor="b"/>
                </a:tc>
                <a:tc>
                  <a:txBody>
                    <a:bodyPr/>
                    <a:lstStyle/>
                    <a:p>
                      <a:pPr algn="ctr"/>
                      <a:r>
                        <a:rPr lang="en-US" sz="1800" dirty="0"/>
                        <a:t>0.51</a:t>
                      </a:r>
                    </a:p>
                  </a:txBody>
                  <a:tcPr/>
                </a:tc>
                <a:tc>
                  <a:txBody>
                    <a:bodyPr/>
                    <a:lstStyle/>
                    <a:p>
                      <a:pPr algn="ctr" fontAlgn="b"/>
                      <a:r>
                        <a:rPr lang="en-US" sz="1800" b="0" i="0" u="none" strike="noStrike" dirty="0">
                          <a:solidFill>
                            <a:srgbClr val="000000"/>
                          </a:solidFill>
                          <a:effectLst/>
                          <a:latin typeface="Calibri" panose="020F0502020204030204" pitchFamily="34" charset="0"/>
                        </a:rPr>
                        <a:t>0.033</a:t>
                      </a:r>
                    </a:p>
                  </a:txBody>
                  <a:tcPr marL="9525" marR="9525" marT="9525" marB="0" anchor="ctr"/>
                </a:tc>
                <a:tc>
                  <a:txBody>
                    <a:bodyPr/>
                    <a:lstStyle/>
                    <a:p>
                      <a:pPr algn="ctr" fontAlgn="b"/>
                      <a:r>
                        <a:rPr lang="en-US" sz="1600" b="0" i="0" u="none" strike="noStrike" dirty="0">
                          <a:solidFill>
                            <a:srgbClr val="000000"/>
                          </a:solidFill>
                          <a:effectLst/>
                          <a:latin typeface="+mn-lt"/>
                        </a:rPr>
                        <a:t>0.627</a:t>
                      </a:r>
                    </a:p>
                  </a:txBody>
                  <a:tcPr marL="9525" marR="9525" marT="9525" marB="0" anchor="ctr"/>
                </a:tc>
                <a:extLst>
                  <a:ext uri="{0D108BD9-81ED-4DB2-BD59-A6C34878D82A}">
                    <a16:rowId xmlns:a16="http://schemas.microsoft.com/office/drawing/2014/main" val="10002"/>
                  </a:ext>
                </a:extLst>
              </a:tr>
              <a:tr h="398018">
                <a:tc>
                  <a:txBody>
                    <a:bodyPr/>
                    <a:lstStyle/>
                    <a:p>
                      <a:r>
                        <a:rPr lang="en-US" dirty="0"/>
                        <a:t>6 to 8</a:t>
                      </a:r>
                    </a:p>
                  </a:txBody>
                  <a:tcPr/>
                </a:tc>
                <a:tc>
                  <a:txBody>
                    <a:bodyPr/>
                    <a:lstStyle/>
                    <a:p>
                      <a:pPr algn="ctr" fontAlgn="b"/>
                      <a:r>
                        <a:rPr lang="en-US" sz="1800" b="0" i="0" u="none" strike="noStrike" dirty="0">
                          <a:solidFill>
                            <a:srgbClr val="000000"/>
                          </a:solidFill>
                          <a:effectLst/>
                          <a:latin typeface="Calibri" panose="020F0502020204030204" pitchFamily="34" charset="0"/>
                        </a:rPr>
                        <a:t>14</a:t>
                      </a:r>
                    </a:p>
                  </a:txBody>
                  <a:tcPr marL="9525" marR="9525" marT="9525" marB="0" anchor="b"/>
                </a:tc>
                <a:tc>
                  <a:txBody>
                    <a:bodyPr/>
                    <a:lstStyle/>
                    <a:p>
                      <a:pPr algn="ctr"/>
                      <a:r>
                        <a:rPr lang="en-US" sz="1800" dirty="0"/>
                        <a:t>0.38</a:t>
                      </a:r>
                    </a:p>
                  </a:txBody>
                  <a:tcPr/>
                </a:tc>
                <a:tc>
                  <a:txBody>
                    <a:bodyPr/>
                    <a:lstStyle/>
                    <a:p>
                      <a:pPr algn="ctr" fontAlgn="b"/>
                      <a:r>
                        <a:rPr lang="en-US" sz="1800" b="0" i="0" u="none" strike="noStrike" dirty="0">
                          <a:solidFill>
                            <a:srgbClr val="000000"/>
                          </a:solidFill>
                          <a:effectLst/>
                          <a:latin typeface="Calibri" panose="020F0502020204030204" pitchFamily="34" charset="0"/>
                        </a:rPr>
                        <a:t>0.167</a:t>
                      </a:r>
                    </a:p>
                  </a:txBody>
                  <a:tcPr marL="9525" marR="9525" marT="9525" marB="0" anchor="ctr"/>
                </a:tc>
                <a:tc>
                  <a:txBody>
                    <a:bodyPr/>
                    <a:lstStyle/>
                    <a:p>
                      <a:pPr algn="ctr" fontAlgn="b"/>
                      <a:r>
                        <a:rPr lang="en-US" sz="1600" b="0" i="0" u="none" strike="noStrike" dirty="0">
                          <a:solidFill>
                            <a:srgbClr val="000000"/>
                          </a:solidFill>
                          <a:effectLst/>
                          <a:latin typeface="+mn-lt"/>
                        </a:rPr>
                        <a:t>2.338</a:t>
                      </a:r>
                    </a:p>
                  </a:txBody>
                  <a:tcPr marL="9525" marR="9525" marT="9525" marB="0" anchor="ctr"/>
                </a:tc>
                <a:extLst>
                  <a:ext uri="{0D108BD9-81ED-4DB2-BD59-A6C34878D82A}">
                    <a16:rowId xmlns:a16="http://schemas.microsoft.com/office/drawing/2014/main" val="10003"/>
                  </a:ext>
                </a:extLst>
              </a:tr>
              <a:tr h="398018">
                <a:tc>
                  <a:txBody>
                    <a:bodyPr/>
                    <a:lstStyle/>
                    <a:p>
                      <a:r>
                        <a:rPr lang="en-US" dirty="0"/>
                        <a:t>9 to 11</a:t>
                      </a:r>
                    </a:p>
                  </a:txBody>
                  <a:tcPr/>
                </a:tc>
                <a:tc>
                  <a:txBody>
                    <a:bodyPr/>
                    <a:lstStyle/>
                    <a:p>
                      <a:pPr algn="ctr" fontAlgn="b"/>
                      <a:r>
                        <a:rPr lang="en-US" sz="1800" b="0" i="0" u="none" strike="noStrike" dirty="0">
                          <a:solidFill>
                            <a:srgbClr val="000000"/>
                          </a:solidFill>
                          <a:effectLst/>
                          <a:latin typeface="Calibri" panose="020F0502020204030204" pitchFamily="34" charset="0"/>
                        </a:rPr>
                        <a:t>9</a:t>
                      </a:r>
                    </a:p>
                  </a:txBody>
                  <a:tcPr marL="9525" marR="9525" marT="9525" marB="0" anchor="b"/>
                </a:tc>
                <a:tc>
                  <a:txBody>
                    <a:bodyPr/>
                    <a:lstStyle/>
                    <a:p>
                      <a:pPr algn="ctr"/>
                      <a:r>
                        <a:rPr lang="en-US" sz="1800" dirty="0"/>
                        <a:t>0.24</a:t>
                      </a:r>
                    </a:p>
                  </a:txBody>
                  <a:tcPr/>
                </a:tc>
                <a:tc>
                  <a:txBody>
                    <a:bodyPr/>
                    <a:lstStyle/>
                    <a:p>
                      <a:pPr algn="ctr" fontAlgn="b"/>
                      <a:r>
                        <a:rPr lang="en-US" sz="1800" b="0" i="0" u="none" strike="noStrike" dirty="0">
                          <a:solidFill>
                            <a:srgbClr val="000000"/>
                          </a:solidFill>
                          <a:effectLst/>
                          <a:latin typeface="Calibri" panose="020F0502020204030204" pitchFamily="34" charset="0"/>
                        </a:rPr>
                        <a:t>0.293</a:t>
                      </a:r>
                    </a:p>
                  </a:txBody>
                  <a:tcPr marL="9525" marR="9525" marT="9525" marB="0" anchor="ctr"/>
                </a:tc>
                <a:tc>
                  <a:txBody>
                    <a:bodyPr/>
                    <a:lstStyle/>
                    <a:p>
                      <a:pPr algn="ctr" fontAlgn="b"/>
                      <a:r>
                        <a:rPr lang="en-US" sz="1600" b="0" i="0" u="none" strike="noStrike" dirty="0">
                          <a:solidFill>
                            <a:srgbClr val="000000"/>
                          </a:solidFill>
                          <a:effectLst/>
                          <a:latin typeface="+mn-lt"/>
                        </a:rPr>
                        <a:t>2.637</a:t>
                      </a:r>
                    </a:p>
                  </a:txBody>
                  <a:tcPr marL="9525" marR="9525" marT="9525" marB="0" anchor="ctr"/>
                </a:tc>
                <a:extLst>
                  <a:ext uri="{0D108BD9-81ED-4DB2-BD59-A6C34878D82A}">
                    <a16:rowId xmlns:a16="http://schemas.microsoft.com/office/drawing/2014/main" val="10004"/>
                  </a:ext>
                </a:extLst>
              </a:tr>
              <a:tr h="398018">
                <a:tc>
                  <a:txBody>
                    <a:bodyPr/>
                    <a:lstStyle/>
                    <a:p>
                      <a:r>
                        <a:rPr lang="en-US" dirty="0"/>
                        <a:t>12 to 14</a:t>
                      </a:r>
                    </a:p>
                  </a:txBody>
                  <a:tcPr/>
                </a:tc>
                <a:tc>
                  <a:txBody>
                    <a:bodyPr/>
                    <a:lstStyle/>
                    <a:p>
                      <a:pPr algn="ctr" fontAlgn="b"/>
                      <a:r>
                        <a:rPr lang="en-US" sz="1800" b="0" i="0" u="none" strike="noStrike" dirty="0">
                          <a:solidFill>
                            <a:srgbClr val="000000"/>
                          </a:solidFill>
                          <a:effectLst/>
                          <a:latin typeface="Calibri" panose="020F0502020204030204" pitchFamily="34" charset="0"/>
                        </a:rPr>
                        <a:t>14</a:t>
                      </a:r>
                    </a:p>
                  </a:txBody>
                  <a:tcPr marL="9525" marR="9525" marT="9525" marB="0" anchor="b"/>
                </a:tc>
                <a:tc>
                  <a:txBody>
                    <a:bodyPr/>
                    <a:lstStyle/>
                    <a:p>
                      <a:pPr algn="ctr"/>
                      <a:r>
                        <a:rPr lang="en-US" sz="1800" dirty="0"/>
                        <a:t>0.38</a:t>
                      </a:r>
                    </a:p>
                  </a:txBody>
                  <a:tcPr/>
                </a:tc>
                <a:tc>
                  <a:txBody>
                    <a:bodyPr/>
                    <a:lstStyle/>
                    <a:p>
                      <a:pPr algn="ctr" fontAlgn="b"/>
                      <a:r>
                        <a:rPr lang="en-US" sz="1800" b="0" i="0" u="none" strike="noStrike" dirty="0">
                          <a:solidFill>
                            <a:srgbClr val="000000"/>
                          </a:solidFill>
                          <a:effectLst/>
                          <a:latin typeface="Calibri" panose="020F0502020204030204" pitchFamily="34" charset="0"/>
                        </a:rPr>
                        <a:t>0.302</a:t>
                      </a:r>
                    </a:p>
                  </a:txBody>
                  <a:tcPr marL="9525" marR="9525" marT="9525" marB="0" anchor="ctr"/>
                </a:tc>
                <a:tc>
                  <a:txBody>
                    <a:bodyPr/>
                    <a:lstStyle/>
                    <a:p>
                      <a:pPr algn="ctr" fontAlgn="b"/>
                      <a:r>
                        <a:rPr lang="en-US" sz="1600" b="0" i="0" u="none" strike="noStrike" dirty="0">
                          <a:solidFill>
                            <a:srgbClr val="000000"/>
                          </a:solidFill>
                          <a:effectLst/>
                          <a:latin typeface="+mn-lt"/>
                        </a:rPr>
                        <a:t>4.228</a:t>
                      </a:r>
                    </a:p>
                  </a:txBody>
                  <a:tcPr marL="9525" marR="9525" marT="9525" marB="0" anchor="ctr"/>
                </a:tc>
                <a:extLst>
                  <a:ext uri="{0D108BD9-81ED-4DB2-BD59-A6C34878D82A}">
                    <a16:rowId xmlns:a16="http://schemas.microsoft.com/office/drawing/2014/main" val="10005"/>
                  </a:ext>
                </a:extLst>
              </a:tr>
              <a:tr h="398018">
                <a:tc>
                  <a:txBody>
                    <a:bodyPr/>
                    <a:lstStyle/>
                    <a:p>
                      <a:r>
                        <a:rPr lang="en-US" dirty="0"/>
                        <a:t>15 to 17</a:t>
                      </a:r>
                    </a:p>
                  </a:txBody>
                  <a:tcPr/>
                </a:tc>
                <a:tc>
                  <a:txBody>
                    <a:bodyPr/>
                    <a:lstStyle/>
                    <a:p>
                      <a:pPr algn="ctr" fontAlgn="b"/>
                      <a:r>
                        <a:rPr lang="en-US" sz="1800" b="0" i="0" u="none" strike="noStrike" dirty="0">
                          <a:solidFill>
                            <a:srgbClr val="000000"/>
                          </a:solidFill>
                          <a:effectLst/>
                          <a:latin typeface="Calibri" panose="020F0502020204030204" pitchFamily="34" charset="0"/>
                        </a:rPr>
                        <a:t>4</a:t>
                      </a:r>
                    </a:p>
                  </a:txBody>
                  <a:tcPr marL="9525" marR="9525" marT="9525" marB="0" anchor="b"/>
                </a:tc>
                <a:tc>
                  <a:txBody>
                    <a:bodyPr/>
                    <a:lstStyle/>
                    <a:p>
                      <a:pPr algn="ctr"/>
                      <a:r>
                        <a:rPr lang="en-US" sz="1800" dirty="0"/>
                        <a:t>0.11</a:t>
                      </a:r>
                    </a:p>
                  </a:txBody>
                  <a:tcPr/>
                </a:tc>
                <a:tc>
                  <a:txBody>
                    <a:bodyPr/>
                    <a:lstStyle/>
                    <a:p>
                      <a:pPr algn="ctr" fontAlgn="b"/>
                      <a:r>
                        <a:rPr lang="en-US" sz="1800" b="0" i="0" u="none" strike="noStrike" dirty="0">
                          <a:solidFill>
                            <a:srgbClr val="000000"/>
                          </a:solidFill>
                          <a:effectLst/>
                          <a:latin typeface="Calibri" panose="020F0502020204030204" pitchFamily="34" charset="0"/>
                        </a:rPr>
                        <a:t>0.274</a:t>
                      </a:r>
                    </a:p>
                  </a:txBody>
                  <a:tcPr marL="9525" marR="9525" marT="9525" marB="0" anchor="ctr"/>
                </a:tc>
                <a:tc>
                  <a:txBody>
                    <a:bodyPr/>
                    <a:lstStyle/>
                    <a:p>
                      <a:pPr algn="ctr" fontAlgn="b"/>
                      <a:r>
                        <a:rPr lang="en-US" sz="1600" b="0" i="0" u="none" strike="noStrike" dirty="0">
                          <a:solidFill>
                            <a:srgbClr val="000000"/>
                          </a:solidFill>
                          <a:effectLst/>
                          <a:latin typeface="+mn-lt"/>
                        </a:rPr>
                        <a:t>1.096</a:t>
                      </a:r>
                    </a:p>
                  </a:txBody>
                  <a:tcPr marL="9525" marR="9525" marT="9525" marB="0" anchor="ctr"/>
                </a:tc>
                <a:extLst>
                  <a:ext uri="{0D108BD9-81ED-4DB2-BD59-A6C34878D82A}">
                    <a16:rowId xmlns:a16="http://schemas.microsoft.com/office/drawing/2014/main" val="10006"/>
                  </a:ext>
                </a:extLst>
              </a:tr>
              <a:tr h="398018">
                <a:tc>
                  <a:txBody>
                    <a:bodyPr/>
                    <a:lstStyle/>
                    <a:p>
                      <a:r>
                        <a:rPr lang="en-US" dirty="0"/>
                        <a:t>18 to 20</a:t>
                      </a:r>
                    </a:p>
                  </a:txBody>
                  <a:tcPr/>
                </a:tc>
                <a:tc>
                  <a:txBody>
                    <a:bodyPr/>
                    <a:lstStyle/>
                    <a:p>
                      <a:pPr algn="ctr" fontAlgn="b"/>
                      <a:r>
                        <a:rPr lang="en-US" sz="1800" b="0" i="0" u="none" strike="noStrike" dirty="0">
                          <a:solidFill>
                            <a:srgbClr val="000000"/>
                          </a:solidFill>
                          <a:effectLst/>
                          <a:latin typeface="Calibri" panose="020F0502020204030204" pitchFamily="34" charset="0"/>
                        </a:rPr>
                        <a:t>6</a:t>
                      </a:r>
                    </a:p>
                  </a:txBody>
                  <a:tcPr marL="9525" marR="9525" marT="9525" marB="0" anchor="b"/>
                </a:tc>
                <a:tc>
                  <a:txBody>
                    <a:bodyPr/>
                    <a:lstStyle/>
                    <a:p>
                      <a:pPr algn="ctr"/>
                      <a:r>
                        <a:rPr lang="en-US" sz="1800" dirty="0"/>
                        <a:t>0.16</a:t>
                      </a:r>
                    </a:p>
                  </a:txBody>
                  <a:tcPr/>
                </a:tc>
                <a:tc>
                  <a:txBody>
                    <a:bodyPr/>
                    <a:lstStyle/>
                    <a:p>
                      <a:pPr algn="ctr" fontAlgn="b"/>
                      <a:r>
                        <a:rPr lang="en-US" sz="1800" b="0" i="0" u="none" strike="noStrike" dirty="0">
                          <a:solidFill>
                            <a:srgbClr val="000000"/>
                          </a:solidFill>
                          <a:effectLst/>
                          <a:latin typeface="Calibri" panose="020F0502020204030204" pitchFamily="34" charset="0"/>
                        </a:rPr>
                        <a:t>0.233</a:t>
                      </a:r>
                    </a:p>
                  </a:txBody>
                  <a:tcPr marL="9525" marR="9525" marT="9525" marB="0" anchor="ctr"/>
                </a:tc>
                <a:tc>
                  <a:txBody>
                    <a:bodyPr/>
                    <a:lstStyle/>
                    <a:p>
                      <a:pPr algn="ctr" fontAlgn="b"/>
                      <a:r>
                        <a:rPr lang="en-US" sz="1600" b="0" i="0" u="none" strike="noStrike" dirty="0">
                          <a:solidFill>
                            <a:srgbClr val="000000"/>
                          </a:solidFill>
                          <a:effectLst/>
                          <a:latin typeface="+mn-lt"/>
                        </a:rPr>
                        <a:t>1.398</a:t>
                      </a:r>
                    </a:p>
                  </a:txBody>
                  <a:tcPr marL="9525" marR="9525" marT="9525" marB="0" anchor="ctr"/>
                </a:tc>
                <a:extLst>
                  <a:ext uri="{0D108BD9-81ED-4DB2-BD59-A6C34878D82A}">
                    <a16:rowId xmlns:a16="http://schemas.microsoft.com/office/drawing/2014/main" val="10007"/>
                  </a:ext>
                </a:extLst>
              </a:tr>
              <a:tr h="398018">
                <a:tc>
                  <a:txBody>
                    <a:bodyPr/>
                    <a:lstStyle/>
                    <a:p>
                      <a:r>
                        <a:rPr lang="en-US" dirty="0"/>
                        <a:t>21 to 23</a:t>
                      </a:r>
                    </a:p>
                  </a:txBody>
                  <a:tcPr/>
                </a:tc>
                <a:tc>
                  <a:txBody>
                    <a:bodyPr/>
                    <a:lstStyle/>
                    <a:p>
                      <a:pPr algn="ctr" fontAlgn="b"/>
                      <a:r>
                        <a:rPr lang="en-US" sz="1800" b="0" i="0" u="none" strike="noStrike" dirty="0">
                          <a:solidFill>
                            <a:srgbClr val="000000"/>
                          </a:solidFill>
                          <a:effectLst/>
                          <a:latin typeface="Calibri" panose="020F0502020204030204" pitchFamily="34" charset="0"/>
                        </a:rPr>
                        <a:t>6</a:t>
                      </a:r>
                    </a:p>
                  </a:txBody>
                  <a:tcPr marL="9525" marR="9525" marT="9525" marB="0" anchor="b"/>
                </a:tc>
                <a:tc>
                  <a:txBody>
                    <a:bodyPr/>
                    <a:lstStyle/>
                    <a:p>
                      <a:pPr algn="ctr"/>
                      <a:r>
                        <a:rPr lang="en-US" sz="1800" dirty="0"/>
                        <a:t>0.16</a:t>
                      </a:r>
                    </a:p>
                  </a:txBody>
                  <a:tcPr/>
                </a:tc>
                <a:tc>
                  <a:txBody>
                    <a:bodyPr/>
                    <a:lstStyle/>
                    <a:p>
                      <a:pPr algn="ctr" fontAlgn="b"/>
                      <a:r>
                        <a:rPr lang="en-US" sz="1800" b="0" i="0" u="none" strike="noStrike" dirty="0">
                          <a:solidFill>
                            <a:srgbClr val="000000"/>
                          </a:solidFill>
                          <a:effectLst/>
                          <a:latin typeface="Calibri" panose="020F0502020204030204" pitchFamily="34" charset="0"/>
                        </a:rPr>
                        <a:t>0.312</a:t>
                      </a:r>
                    </a:p>
                  </a:txBody>
                  <a:tcPr marL="9525" marR="9525" marT="9525" marB="0" anchor="ctr"/>
                </a:tc>
                <a:tc>
                  <a:txBody>
                    <a:bodyPr/>
                    <a:lstStyle/>
                    <a:p>
                      <a:pPr algn="ctr" fontAlgn="b"/>
                      <a:r>
                        <a:rPr lang="en-US" sz="1600" b="0" i="0" u="none" strike="noStrike" dirty="0">
                          <a:solidFill>
                            <a:srgbClr val="000000"/>
                          </a:solidFill>
                          <a:effectLst/>
                          <a:latin typeface="+mn-lt"/>
                        </a:rPr>
                        <a:t>1.872</a:t>
                      </a:r>
                    </a:p>
                  </a:txBody>
                  <a:tcPr marL="9525" marR="9525" marT="9525" marB="0" anchor="ctr"/>
                </a:tc>
                <a:extLst>
                  <a:ext uri="{0D108BD9-81ED-4DB2-BD59-A6C34878D82A}">
                    <a16:rowId xmlns:a16="http://schemas.microsoft.com/office/drawing/2014/main" val="10008"/>
                  </a:ext>
                </a:extLst>
              </a:tr>
              <a:tr h="398018">
                <a:tc>
                  <a:txBody>
                    <a:bodyPr/>
                    <a:lstStyle/>
                    <a:p>
                      <a:r>
                        <a:rPr lang="en-US" dirty="0"/>
                        <a:t>24 or older</a:t>
                      </a:r>
                    </a:p>
                  </a:txBody>
                  <a:tcPr/>
                </a:tc>
                <a:tc>
                  <a:txBody>
                    <a:bodyPr/>
                    <a:lstStyle/>
                    <a:p>
                      <a:pPr algn="ctr" fontAlgn="b"/>
                      <a:r>
                        <a:rPr lang="en-US" sz="1800" b="0" i="0" u="none" strike="noStrike" dirty="0">
                          <a:solidFill>
                            <a:srgbClr val="000000"/>
                          </a:solidFill>
                          <a:effectLst/>
                          <a:latin typeface="Calibri" panose="020F0502020204030204" pitchFamily="34" charset="0"/>
                        </a:rPr>
                        <a:t>1</a:t>
                      </a:r>
                    </a:p>
                  </a:txBody>
                  <a:tcPr marL="9525" marR="9525" marT="9525" marB="0" anchor="b"/>
                </a:tc>
                <a:tc>
                  <a:txBody>
                    <a:bodyPr/>
                    <a:lstStyle/>
                    <a:p>
                      <a:pPr algn="ctr"/>
                      <a:r>
                        <a:rPr lang="en-US" sz="1800" dirty="0"/>
                        <a:t>0.03</a:t>
                      </a:r>
                    </a:p>
                  </a:txBody>
                  <a:tcPr/>
                </a:tc>
                <a:tc>
                  <a:txBody>
                    <a:bodyPr/>
                    <a:lstStyle/>
                    <a:p>
                      <a:pPr algn="ctr"/>
                      <a:r>
                        <a:rPr lang="en-US" sz="1800" dirty="0"/>
                        <a:t>0.153</a:t>
                      </a:r>
                    </a:p>
                  </a:txBody>
                  <a:tcPr anchor="ctr"/>
                </a:tc>
                <a:tc>
                  <a:txBody>
                    <a:bodyPr/>
                    <a:lstStyle/>
                    <a:p>
                      <a:pPr algn="ctr" fontAlgn="b"/>
                      <a:r>
                        <a:rPr lang="en-US" sz="1600" b="0" i="0" u="none" strike="noStrike" dirty="0">
                          <a:solidFill>
                            <a:srgbClr val="000000"/>
                          </a:solidFill>
                          <a:effectLst/>
                          <a:latin typeface="+mn-lt"/>
                        </a:rPr>
                        <a:t>0.153</a:t>
                      </a:r>
                    </a:p>
                  </a:txBody>
                  <a:tcPr marL="9525" marR="9525" marT="9525" marB="0" anchor="ctr"/>
                </a:tc>
                <a:extLst>
                  <a:ext uri="{0D108BD9-81ED-4DB2-BD59-A6C34878D82A}">
                    <a16:rowId xmlns:a16="http://schemas.microsoft.com/office/drawing/2014/main" val="3095345452"/>
                  </a:ext>
                </a:extLst>
              </a:tr>
            </a:tbl>
          </a:graphicData>
        </a:graphic>
      </p:graphicFrame>
      <p:sp>
        <p:nvSpPr>
          <p:cNvPr id="4" name="TextBox 3">
            <a:extLst>
              <a:ext uri="{FF2B5EF4-FFF2-40B4-BE49-F238E27FC236}">
                <a16:creationId xmlns:a16="http://schemas.microsoft.com/office/drawing/2014/main" id="{4DEA55F7-4919-0848-86B5-BF1F3E009C36}"/>
              </a:ext>
            </a:extLst>
          </p:cNvPr>
          <p:cNvSpPr txBox="1"/>
          <p:nvPr/>
        </p:nvSpPr>
        <p:spPr>
          <a:xfrm>
            <a:off x="457200" y="1417638"/>
            <a:ext cx="8229600" cy="1077218"/>
          </a:xfrm>
          <a:prstGeom prst="rect">
            <a:avLst/>
          </a:prstGeom>
          <a:noFill/>
        </p:spPr>
        <p:txBody>
          <a:bodyPr wrap="square" rtlCol="0">
            <a:spAutoFit/>
          </a:bodyPr>
          <a:lstStyle/>
          <a:p>
            <a:r>
              <a:rPr lang="en-US" sz="3200" dirty="0"/>
              <a:t>Part 2., Q. 3. We assumed that the age structure the population is stable. Does it appear to be? </a:t>
            </a:r>
          </a:p>
        </p:txBody>
      </p:sp>
      <p:sp>
        <p:nvSpPr>
          <p:cNvPr id="5" name="TextBox 4">
            <a:extLst>
              <a:ext uri="{FF2B5EF4-FFF2-40B4-BE49-F238E27FC236}">
                <a16:creationId xmlns:a16="http://schemas.microsoft.com/office/drawing/2014/main" id="{773DC6A0-DA9E-B24A-A884-DD636CF2CD24}"/>
              </a:ext>
            </a:extLst>
          </p:cNvPr>
          <p:cNvSpPr txBox="1"/>
          <p:nvPr/>
        </p:nvSpPr>
        <p:spPr>
          <a:xfrm>
            <a:off x="279071" y="2560638"/>
            <a:ext cx="3901043" cy="3970318"/>
          </a:xfrm>
          <a:prstGeom prst="rect">
            <a:avLst/>
          </a:prstGeom>
          <a:noFill/>
        </p:spPr>
        <p:txBody>
          <a:bodyPr wrap="square" rtlCol="0">
            <a:spAutoFit/>
          </a:bodyPr>
          <a:lstStyle/>
          <a:p>
            <a:r>
              <a:rPr lang="en-US" sz="2800" dirty="0"/>
              <a:t>No.  Because </a:t>
            </a:r>
            <a:r>
              <a:rPr lang="en-US" sz="2800" dirty="0" err="1"/>
              <a:t>N</a:t>
            </a:r>
            <a:r>
              <a:rPr lang="en-US" sz="2800" baseline="-25000" dirty="0" err="1"/>
              <a:t>x</a:t>
            </a:r>
            <a:r>
              <a:rPr lang="en-US" sz="2800" dirty="0"/>
              <a:t>  and  l</a:t>
            </a:r>
            <a:r>
              <a:rPr lang="en-US" sz="2800" baseline="-25000" dirty="0"/>
              <a:t>x</a:t>
            </a:r>
            <a:r>
              <a:rPr lang="en-US" sz="2800" dirty="0"/>
              <a:t> do not get increasingly smaller with increasing age, mortality in a given age class is likely impacted by random events in particular years, and not determined mainly by age.</a:t>
            </a:r>
          </a:p>
        </p:txBody>
      </p:sp>
    </p:spTree>
    <p:extLst>
      <p:ext uri="{BB962C8B-B14F-4D97-AF65-F5344CB8AC3E}">
        <p14:creationId xmlns:p14="http://schemas.microsoft.com/office/powerpoint/2010/main" val="1233597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3116"/>
            <a:ext cx="8229600" cy="1143000"/>
          </a:xfrm>
        </p:spPr>
        <p:txBody>
          <a:bodyPr>
            <a:normAutofit/>
          </a:bodyPr>
          <a:lstStyle/>
          <a:p>
            <a:r>
              <a:rPr lang="en-US" dirty="0"/>
              <a:t>Age structure and sex ratio</a:t>
            </a:r>
          </a:p>
        </p:txBody>
      </p:sp>
      <p:sp>
        <p:nvSpPr>
          <p:cNvPr id="5" name="TextBox 4"/>
          <p:cNvSpPr txBox="1"/>
          <p:nvPr/>
        </p:nvSpPr>
        <p:spPr>
          <a:xfrm>
            <a:off x="5581907" y="5211075"/>
            <a:ext cx="3118299" cy="1477328"/>
          </a:xfrm>
          <a:prstGeom prst="rect">
            <a:avLst/>
          </a:prstGeom>
          <a:noFill/>
          <a:ln w="6350" cmpd="sng">
            <a:solidFill>
              <a:schemeClr val="tx1"/>
            </a:solidFill>
          </a:ln>
        </p:spPr>
        <p:txBody>
          <a:bodyPr wrap="square" rtlCol="0">
            <a:spAutoFit/>
          </a:bodyPr>
          <a:lstStyle/>
          <a:p>
            <a:r>
              <a:rPr lang="en-US" dirty="0"/>
              <a:t>The </a:t>
            </a:r>
            <a:r>
              <a:rPr lang="en-US" dirty="0" err="1"/>
              <a:t>N</a:t>
            </a:r>
            <a:r>
              <a:rPr lang="en-US" baseline="-25000" dirty="0" err="1"/>
              <a:t>x</a:t>
            </a:r>
            <a:r>
              <a:rPr lang="en-US" dirty="0"/>
              <a:t> column in the life table on your handout comes from this age pyramid for the sifaka </a:t>
            </a:r>
            <a:r>
              <a:rPr lang="en-US" dirty="0">
                <a:ln w="3175" cmpd="sng">
                  <a:noFill/>
                </a:ln>
              </a:rPr>
              <a:t>population</a:t>
            </a:r>
            <a:r>
              <a:rPr lang="en-US" dirty="0"/>
              <a:t> at </a:t>
            </a:r>
            <a:r>
              <a:rPr lang="en-US" dirty="0" err="1"/>
              <a:t>Beza</a:t>
            </a:r>
            <a:r>
              <a:rPr lang="en-US" dirty="0"/>
              <a:t> </a:t>
            </a:r>
            <a:r>
              <a:rPr lang="en-US" dirty="0" err="1"/>
              <a:t>Mahafaly</a:t>
            </a:r>
            <a:r>
              <a:rPr lang="en-US" dirty="0"/>
              <a:t> in 1999.</a:t>
            </a:r>
          </a:p>
        </p:txBody>
      </p:sp>
      <p:sp>
        <p:nvSpPr>
          <p:cNvPr id="6" name="TextBox 5">
            <a:extLst>
              <a:ext uri="{FF2B5EF4-FFF2-40B4-BE49-F238E27FC236}">
                <a16:creationId xmlns:a16="http://schemas.microsoft.com/office/drawing/2014/main" id="{4D3585E9-158C-5F44-9C1C-19F74E4E7F02}"/>
              </a:ext>
            </a:extLst>
          </p:cNvPr>
          <p:cNvSpPr txBox="1"/>
          <p:nvPr/>
        </p:nvSpPr>
        <p:spPr>
          <a:xfrm>
            <a:off x="4580467" y="1242981"/>
            <a:ext cx="3929355" cy="2062103"/>
          </a:xfrm>
          <a:prstGeom prst="rect">
            <a:avLst/>
          </a:prstGeom>
          <a:solidFill>
            <a:schemeClr val="bg1"/>
          </a:solidFill>
        </p:spPr>
        <p:txBody>
          <a:bodyPr wrap="square" rtlCol="0">
            <a:spAutoFit/>
          </a:bodyPr>
          <a:lstStyle/>
          <a:p>
            <a:r>
              <a:rPr lang="en-US" sz="3200" dirty="0"/>
              <a:t>Part 2. Q. 4. Does the age distribution look stable? What might account for its shape?</a:t>
            </a:r>
          </a:p>
        </p:txBody>
      </p:sp>
      <p:sp>
        <p:nvSpPr>
          <p:cNvPr id="3" name="TextBox 2">
            <a:extLst>
              <a:ext uri="{FF2B5EF4-FFF2-40B4-BE49-F238E27FC236}">
                <a16:creationId xmlns:a16="http://schemas.microsoft.com/office/drawing/2014/main" id="{E5F7AB45-5D9C-F744-9F5A-9A24ADAEA6C3}"/>
              </a:ext>
            </a:extLst>
          </p:cNvPr>
          <p:cNvSpPr txBox="1"/>
          <p:nvPr/>
        </p:nvSpPr>
        <p:spPr>
          <a:xfrm>
            <a:off x="3606923" y="4622658"/>
            <a:ext cx="5291936" cy="338554"/>
          </a:xfrm>
          <a:prstGeom prst="rect">
            <a:avLst/>
          </a:prstGeom>
          <a:noFill/>
        </p:spPr>
        <p:txBody>
          <a:bodyPr wrap="square" rtlCol="0">
            <a:spAutoFit/>
          </a:bodyPr>
          <a:lstStyle/>
          <a:p>
            <a:r>
              <a:rPr lang="en-US" sz="1600" dirty="0"/>
              <a:t>These individuals were born in 1992 (a drought year)</a:t>
            </a:r>
          </a:p>
        </p:txBody>
      </p:sp>
      <p:sp>
        <p:nvSpPr>
          <p:cNvPr id="7" name="TextBox 6">
            <a:extLst>
              <a:ext uri="{FF2B5EF4-FFF2-40B4-BE49-F238E27FC236}">
                <a16:creationId xmlns:a16="http://schemas.microsoft.com/office/drawing/2014/main" id="{AC9F3A00-C498-D54D-BB08-871E123CF9D8}"/>
              </a:ext>
            </a:extLst>
          </p:cNvPr>
          <p:cNvSpPr txBox="1"/>
          <p:nvPr/>
        </p:nvSpPr>
        <p:spPr>
          <a:xfrm>
            <a:off x="3240984" y="3881881"/>
            <a:ext cx="3182603" cy="338554"/>
          </a:xfrm>
          <a:prstGeom prst="rect">
            <a:avLst/>
          </a:prstGeom>
          <a:noFill/>
        </p:spPr>
        <p:txBody>
          <a:bodyPr wrap="none" rtlCol="0">
            <a:spAutoFit/>
          </a:bodyPr>
          <a:lstStyle/>
          <a:p>
            <a:r>
              <a:rPr lang="en-US" sz="1600" dirty="0"/>
              <a:t>These individuals were born in 1987</a:t>
            </a:r>
          </a:p>
        </p:txBody>
      </p:sp>
      <p:cxnSp>
        <p:nvCxnSpPr>
          <p:cNvPr id="10" name="Straight Connector 9">
            <a:extLst>
              <a:ext uri="{FF2B5EF4-FFF2-40B4-BE49-F238E27FC236}">
                <a16:creationId xmlns:a16="http://schemas.microsoft.com/office/drawing/2014/main" id="{2D8CFADA-C80E-EC44-AF64-A31279E33F22}"/>
              </a:ext>
            </a:extLst>
          </p:cNvPr>
          <p:cNvCxnSpPr>
            <a:cxnSpLocks/>
          </p:cNvCxnSpPr>
          <p:nvPr/>
        </p:nvCxnSpPr>
        <p:spPr>
          <a:xfrm>
            <a:off x="697832" y="1515979"/>
            <a:ext cx="0" cy="4324719"/>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grpSp>
        <p:nvGrpSpPr>
          <p:cNvPr id="17" name="Group 16">
            <a:extLst>
              <a:ext uri="{FF2B5EF4-FFF2-40B4-BE49-F238E27FC236}">
                <a16:creationId xmlns:a16="http://schemas.microsoft.com/office/drawing/2014/main" id="{CE3E2B44-00DB-574B-881D-885C5F8D0D3A}"/>
              </a:ext>
            </a:extLst>
          </p:cNvPr>
          <p:cNvGrpSpPr/>
          <p:nvPr/>
        </p:nvGrpSpPr>
        <p:grpSpPr>
          <a:xfrm>
            <a:off x="0" y="1417638"/>
            <a:ext cx="5005452" cy="5243652"/>
            <a:chOff x="0" y="1417638"/>
            <a:chExt cx="5005452" cy="5243652"/>
          </a:xfrm>
        </p:grpSpPr>
        <p:graphicFrame>
          <p:nvGraphicFramePr>
            <p:cNvPr id="8" name="Chart 7">
              <a:extLst>
                <a:ext uri="{FF2B5EF4-FFF2-40B4-BE49-F238E27FC236}">
                  <a16:creationId xmlns:a16="http://schemas.microsoft.com/office/drawing/2014/main" id="{0B41C244-AB8D-1B42-A9E5-D3253151C2AE}"/>
                </a:ext>
              </a:extLst>
            </p:cNvPr>
            <p:cNvGraphicFramePr>
              <a:graphicFrameLocks/>
            </p:cNvGraphicFramePr>
            <p:nvPr>
              <p:extLst>
                <p:ext uri="{D42A27DB-BD31-4B8C-83A1-F6EECF244321}">
                  <p14:modId xmlns:p14="http://schemas.microsoft.com/office/powerpoint/2010/main" val="1049198266"/>
                </p:ext>
              </p:extLst>
            </p:nvPr>
          </p:nvGraphicFramePr>
          <p:xfrm>
            <a:off x="312506" y="1417638"/>
            <a:ext cx="4656536" cy="4765279"/>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a:extLst>
                <a:ext uri="{FF2B5EF4-FFF2-40B4-BE49-F238E27FC236}">
                  <a16:creationId xmlns:a16="http://schemas.microsoft.com/office/drawing/2014/main" id="{09EA4DA8-ACBF-2B4E-B026-3F05453BF66F}"/>
                </a:ext>
              </a:extLst>
            </p:cNvPr>
            <p:cNvSpPr txBox="1"/>
            <p:nvPr/>
          </p:nvSpPr>
          <p:spPr>
            <a:xfrm>
              <a:off x="457200" y="5949739"/>
              <a:ext cx="4548252" cy="307777"/>
            </a:xfrm>
            <a:prstGeom prst="rect">
              <a:avLst/>
            </a:prstGeom>
            <a:solidFill>
              <a:schemeClr val="bg1"/>
            </a:solidFill>
          </p:spPr>
          <p:txBody>
            <a:bodyPr wrap="square" rtlCol="0">
              <a:spAutoFit/>
            </a:bodyPr>
            <a:lstStyle/>
            <a:p>
              <a:r>
                <a:rPr lang="en-US" sz="1400" dirty="0">
                  <a:solidFill>
                    <a:schemeClr val="tx1">
                      <a:lumMod val="65000"/>
                      <a:lumOff val="35000"/>
                    </a:schemeClr>
                  </a:solidFill>
                </a:rPr>
                <a:t>15	       10	 5	      0		5	    10	         15</a:t>
              </a:r>
            </a:p>
          </p:txBody>
        </p:sp>
        <p:sp>
          <p:nvSpPr>
            <p:cNvPr id="14" name="TextBox 13">
              <a:extLst>
                <a:ext uri="{FF2B5EF4-FFF2-40B4-BE49-F238E27FC236}">
                  <a16:creationId xmlns:a16="http://schemas.microsoft.com/office/drawing/2014/main" id="{E48A674B-42BE-B747-8BDC-8D74C869699E}"/>
                </a:ext>
              </a:extLst>
            </p:cNvPr>
            <p:cNvSpPr txBox="1"/>
            <p:nvPr/>
          </p:nvSpPr>
          <p:spPr>
            <a:xfrm>
              <a:off x="1307879" y="1417638"/>
              <a:ext cx="2597186" cy="369332"/>
            </a:xfrm>
            <a:prstGeom prst="rect">
              <a:avLst/>
            </a:prstGeom>
            <a:noFill/>
          </p:spPr>
          <p:txBody>
            <a:bodyPr wrap="none" rtlCol="0">
              <a:spAutoFit/>
            </a:bodyPr>
            <a:lstStyle/>
            <a:p>
              <a:r>
                <a:rPr lang="en-US" dirty="0"/>
                <a:t>Females			Males</a:t>
              </a:r>
            </a:p>
          </p:txBody>
        </p:sp>
        <p:sp>
          <p:nvSpPr>
            <p:cNvPr id="15" name="TextBox 14">
              <a:extLst>
                <a:ext uri="{FF2B5EF4-FFF2-40B4-BE49-F238E27FC236}">
                  <a16:creationId xmlns:a16="http://schemas.microsoft.com/office/drawing/2014/main" id="{13A55E5F-6343-2A4B-96E5-4E3A14F4B8D4}"/>
                </a:ext>
              </a:extLst>
            </p:cNvPr>
            <p:cNvSpPr txBox="1"/>
            <p:nvPr/>
          </p:nvSpPr>
          <p:spPr>
            <a:xfrm>
              <a:off x="1650602" y="6291958"/>
              <a:ext cx="2258952" cy="369332"/>
            </a:xfrm>
            <a:prstGeom prst="rect">
              <a:avLst/>
            </a:prstGeom>
            <a:noFill/>
          </p:spPr>
          <p:txBody>
            <a:bodyPr wrap="none" rtlCol="0">
              <a:spAutoFit/>
            </a:bodyPr>
            <a:lstStyle/>
            <a:p>
              <a:r>
                <a:rPr lang="en-US" dirty="0">
                  <a:solidFill>
                    <a:schemeClr val="tx1">
                      <a:lumMod val="65000"/>
                      <a:lumOff val="35000"/>
                    </a:schemeClr>
                  </a:solidFill>
                </a:rPr>
                <a:t>Number of individuals</a:t>
              </a:r>
            </a:p>
          </p:txBody>
        </p:sp>
        <p:sp>
          <p:nvSpPr>
            <p:cNvPr id="16" name="TextBox 15">
              <a:extLst>
                <a:ext uri="{FF2B5EF4-FFF2-40B4-BE49-F238E27FC236}">
                  <a16:creationId xmlns:a16="http://schemas.microsoft.com/office/drawing/2014/main" id="{7D3742BE-9116-014D-A3DE-0C55D467AADC}"/>
                </a:ext>
              </a:extLst>
            </p:cNvPr>
            <p:cNvSpPr txBox="1"/>
            <p:nvPr/>
          </p:nvSpPr>
          <p:spPr>
            <a:xfrm rot="16200000">
              <a:off x="-429092" y="3422011"/>
              <a:ext cx="1227516" cy="369332"/>
            </a:xfrm>
            <a:prstGeom prst="rect">
              <a:avLst/>
            </a:prstGeom>
            <a:noFill/>
          </p:spPr>
          <p:txBody>
            <a:bodyPr wrap="none" rtlCol="0">
              <a:spAutoFit/>
            </a:bodyPr>
            <a:lstStyle/>
            <a:p>
              <a:r>
                <a:rPr lang="en-US" dirty="0">
                  <a:solidFill>
                    <a:schemeClr val="tx1">
                      <a:lumMod val="65000"/>
                      <a:lumOff val="35000"/>
                    </a:schemeClr>
                  </a:solidFill>
                </a:rPr>
                <a:t>Age (years)</a:t>
              </a:r>
            </a:p>
          </p:txBody>
        </p:sp>
      </p:grpSp>
    </p:spTree>
    <p:extLst>
      <p:ext uri="{BB962C8B-B14F-4D97-AF65-F5344CB8AC3E}">
        <p14:creationId xmlns:p14="http://schemas.microsoft.com/office/powerpoint/2010/main" val="308423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7459" y="89691"/>
            <a:ext cx="8229600" cy="1143000"/>
          </a:xfrm>
        </p:spPr>
        <p:txBody>
          <a:bodyPr>
            <a:normAutofit/>
          </a:bodyPr>
          <a:lstStyle/>
          <a:p>
            <a:r>
              <a:rPr lang="en-US" dirty="0"/>
              <a:t>Age structure and sex ratio</a:t>
            </a:r>
          </a:p>
        </p:txBody>
      </p:sp>
      <p:sp>
        <p:nvSpPr>
          <p:cNvPr id="6" name="TextBox 5">
            <a:extLst>
              <a:ext uri="{FF2B5EF4-FFF2-40B4-BE49-F238E27FC236}">
                <a16:creationId xmlns:a16="http://schemas.microsoft.com/office/drawing/2014/main" id="{4D3585E9-158C-5F44-9C1C-19F74E4E7F02}"/>
              </a:ext>
            </a:extLst>
          </p:cNvPr>
          <p:cNvSpPr txBox="1"/>
          <p:nvPr/>
        </p:nvSpPr>
        <p:spPr>
          <a:xfrm>
            <a:off x="5113736" y="1403518"/>
            <a:ext cx="3723975" cy="1815882"/>
          </a:xfrm>
          <a:prstGeom prst="rect">
            <a:avLst/>
          </a:prstGeom>
          <a:solidFill>
            <a:schemeClr val="bg1"/>
          </a:solidFill>
        </p:spPr>
        <p:txBody>
          <a:bodyPr wrap="square" rtlCol="0">
            <a:spAutoFit/>
          </a:bodyPr>
          <a:lstStyle/>
          <a:p>
            <a:r>
              <a:rPr lang="en-US" sz="2800" dirty="0"/>
              <a:t>The uneven sex ratio in this sifaka population is also reflected in this age pyramid.</a:t>
            </a:r>
          </a:p>
        </p:txBody>
      </p:sp>
      <p:sp>
        <p:nvSpPr>
          <p:cNvPr id="8" name="TextBox 7">
            <a:extLst>
              <a:ext uri="{FF2B5EF4-FFF2-40B4-BE49-F238E27FC236}">
                <a16:creationId xmlns:a16="http://schemas.microsoft.com/office/drawing/2014/main" id="{8538C410-3F1F-AD4C-9624-916A553E4A52}"/>
              </a:ext>
            </a:extLst>
          </p:cNvPr>
          <p:cNvSpPr txBox="1"/>
          <p:nvPr/>
        </p:nvSpPr>
        <p:spPr>
          <a:xfrm>
            <a:off x="5017169" y="3244970"/>
            <a:ext cx="3958389" cy="3416320"/>
          </a:xfrm>
          <a:prstGeom prst="rect">
            <a:avLst/>
          </a:prstGeom>
          <a:noFill/>
        </p:spPr>
        <p:txBody>
          <a:bodyPr wrap="square" rtlCol="0">
            <a:spAutoFit/>
          </a:bodyPr>
          <a:lstStyle/>
          <a:p>
            <a:r>
              <a:rPr lang="en-US" sz="2400" dirty="0"/>
              <a:t>Though the exact physiological mechanism is unknown, there is evidence that mammals can manipulate the sex ratios of their offspring.</a:t>
            </a:r>
            <a:endParaRPr lang="en-US" sz="3200" dirty="0"/>
          </a:p>
          <a:p>
            <a:pPr lvl="0"/>
            <a:r>
              <a:rPr lang="en-US" sz="2400" dirty="0"/>
              <a:t>Part 2. Q. 5. How might a female’s fitness be affected by the sex of her offspring?</a:t>
            </a:r>
          </a:p>
        </p:txBody>
      </p:sp>
      <p:grpSp>
        <p:nvGrpSpPr>
          <p:cNvPr id="9" name="Group 8">
            <a:extLst>
              <a:ext uri="{FF2B5EF4-FFF2-40B4-BE49-F238E27FC236}">
                <a16:creationId xmlns:a16="http://schemas.microsoft.com/office/drawing/2014/main" id="{4F5F6CEF-9F9E-0F40-BC5C-4B5D76912837}"/>
              </a:ext>
            </a:extLst>
          </p:cNvPr>
          <p:cNvGrpSpPr/>
          <p:nvPr/>
        </p:nvGrpSpPr>
        <p:grpSpPr>
          <a:xfrm>
            <a:off x="48127" y="1417638"/>
            <a:ext cx="5005452" cy="5243652"/>
            <a:chOff x="0" y="1417638"/>
            <a:chExt cx="5005452" cy="5243652"/>
          </a:xfrm>
        </p:grpSpPr>
        <p:graphicFrame>
          <p:nvGraphicFramePr>
            <p:cNvPr id="10" name="Chart 9">
              <a:extLst>
                <a:ext uri="{FF2B5EF4-FFF2-40B4-BE49-F238E27FC236}">
                  <a16:creationId xmlns:a16="http://schemas.microsoft.com/office/drawing/2014/main" id="{2B9C311C-3D5D-BE45-96E3-866D9277A8B9}"/>
                </a:ext>
              </a:extLst>
            </p:cNvPr>
            <p:cNvGraphicFramePr>
              <a:graphicFrameLocks/>
            </p:cNvGraphicFramePr>
            <p:nvPr>
              <p:extLst>
                <p:ext uri="{D42A27DB-BD31-4B8C-83A1-F6EECF244321}">
                  <p14:modId xmlns:p14="http://schemas.microsoft.com/office/powerpoint/2010/main" val="4100283382"/>
                </p:ext>
              </p:extLst>
            </p:nvPr>
          </p:nvGraphicFramePr>
          <p:xfrm>
            <a:off x="312506" y="1417638"/>
            <a:ext cx="4656536" cy="4765279"/>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a:extLst>
                <a:ext uri="{FF2B5EF4-FFF2-40B4-BE49-F238E27FC236}">
                  <a16:creationId xmlns:a16="http://schemas.microsoft.com/office/drawing/2014/main" id="{01AC9D51-CC42-F14D-BBCA-F41053944203}"/>
                </a:ext>
              </a:extLst>
            </p:cNvPr>
            <p:cNvSpPr txBox="1"/>
            <p:nvPr/>
          </p:nvSpPr>
          <p:spPr>
            <a:xfrm>
              <a:off x="457200" y="5949739"/>
              <a:ext cx="4548252" cy="307777"/>
            </a:xfrm>
            <a:prstGeom prst="rect">
              <a:avLst/>
            </a:prstGeom>
            <a:solidFill>
              <a:schemeClr val="bg1"/>
            </a:solidFill>
          </p:spPr>
          <p:txBody>
            <a:bodyPr wrap="square" rtlCol="0">
              <a:spAutoFit/>
            </a:bodyPr>
            <a:lstStyle/>
            <a:p>
              <a:r>
                <a:rPr lang="en-US" sz="1400" dirty="0">
                  <a:solidFill>
                    <a:schemeClr val="tx1">
                      <a:lumMod val="65000"/>
                      <a:lumOff val="35000"/>
                    </a:schemeClr>
                  </a:solidFill>
                </a:rPr>
                <a:t>15	       10	 5	      0		5	    10	         15</a:t>
              </a:r>
            </a:p>
          </p:txBody>
        </p:sp>
        <p:sp>
          <p:nvSpPr>
            <p:cNvPr id="12" name="TextBox 11">
              <a:extLst>
                <a:ext uri="{FF2B5EF4-FFF2-40B4-BE49-F238E27FC236}">
                  <a16:creationId xmlns:a16="http://schemas.microsoft.com/office/drawing/2014/main" id="{F36CA7FA-3F34-7E48-8243-12AE53FE6D1A}"/>
                </a:ext>
              </a:extLst>
            </p:cNvPr>
            <p:cNvSpPr txBox="1"/>
            <p:nvPr/>
          </p:nvSpPr>
          <p:spPr>
            <a:xfrm>
              <a:off x="1307879" y="1417638"/>
              <a:ext cx="2597186" cy="369332"/>
            </a:xfrm>
            <a:prstGeom prst="rect">
              <a:avLst/>
            </a:prstGeom>
            <a:noFill/>
          </p:spPr>
          <p:txBody>
            <a:bodyPr wrap="none" rtlCol="0">
              <a:spAutoFit/>
            </a:bodyPr>
            <a:lstStyle/>
            <a:p>
              <a:r>
                <a:rPr lang="en-US" dirty="0"/>
                <a:t>Females			Males</a:t>
              </a:r>
            </a:p>
          </p:txBody>
        </p:sp>
        <p:sp>
          <p:nvSpPr>
            <p:cNvPr id="13" name="TextBox 12">
              <a:extLst>
                <a:ext uri="{FF2B5EF4-FFF2-40B4-BE49-F238E27FC236}">
                  <a16:creationId xmlns:a16="http://schemas.microsoft.com/office/drawing/2014/main" id="{2A4F678E-B980-5D40-8D3D-8024D5A149CB}"/>
                </a:ext>
              </a:extLst>
            </p:cNvPr>
            <p:cNvSpPr txBox="1"/>
            <p:nvPr/>
          </p:nvSpPr>
          <p:spPr>
            <a:xfrm>
              <a:off x="1650602" y="6291958"/>
              <a:ext cx="2258952" cy="369332"/>
            </a:xfrm>
            <a:prstGeom prst="rect">
              <a:avLst/>
            </a:prstGeom>
            <a:noFill/>
          </p:spPr>
          <p:txBody>
            <a:bodyPr wrap="none" rtlCol="0">
              <a:spAutoFit/>
            </a:bodyPr>
            <a:lstStyle/>
            <a:p>
              <a:r>
                <a:rPr lang="en-US" dirty="0">
                  <a:solidFill>
                    <a:schemeClr val="tx1">
                      <a:lumMod val="65000"/>
                      <a:lumOff val="35000"/>
                    </a:schemeClr>
                  </a:solidFill>
                </a:rPr>
                <a:t>Number of individuals</a:t>
              </a:r>
            </a:p>
          </p:txBody>
        </p:sp>
        <p:sp>
          <p:nvSpPr>
            <p:cNvPr id="14" name="TextBox 13">
              <a:extLst>
                <a:ext uri="{FF2B5EF4-FFF2-40B4-BE49-F238E27FC236}">
                  <a16:creationId xmlns:a16="http://schemas.microsoft.com/office/drawing/2014/main" id="{95E6B0F8-D9BE-A04C-BDFC-39CA3B4656F5}"/>
                </a:ext>
              </a:extLst>
            </p:cNvPr>
            <p:cNvSpPr txBox="1"/>
            <p:nvPr/>
          </p:nvSpPr>
          <p:spPr>
            <a:xfrm rot="16200000">
              <a:off x="-429092" y="3422011"/>
              <a:ext cx="1227516" cy="369332"/>
            </a:xfrm>
            <a:prstGeom prst="rect">
              <a:avLst/>
            </a:prstGeom>
            <a:noFill/>
          </p:spPr>
          <p:txBody>
            <a:bodyPr wrap="none" rtlCol="0">
              <a:spAutoFit/>
            </a:bodyPr>
            <a:lstStyle/>
            <a:p>
              <a:r>
                <a:rPr lang="en-US" dirty="0">
                  <a:solidFill>
                    <a:schemeClr val="tx1">
                      <a:lumMod val="65000"/>
                      <a:lumOff val="35000"/>
                    </a:schemeClr>
                  </a:solidFill>
                </a:rPr>
                <a:t>Age (years)</a:t>
              </a:r>
            </a:p>
          </p:txBody>
        </p:sp>
      </p:grpSp>
    </p:spTree>
    <p:extLst>
      <p:ext uri="{BB962C8B-B14F-4D97-AF65-F5344CB8AC3E}">
        <p14:creationId xmlns:p14="http://schemas.microsoft.com/office/powerpoint/2010/main" val="2452776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F035D2B-F6DC-DC43-801F-2BB5C6120CCA}"/>
              </a:ext>
            </a:extLst>
          </p:cNvPr>
          <p:cNvSpPr>
            <a:spLocks noGrp="1"/>
          </p:cNvSpPr>
          <p:nvPr>
            <p:ph type="title"/>
          </p:nvPr>
        </p:nvSpPr>
        <p:spPr/>
        <p:txBody>
          <a:bodyPr/>
          <a:lstStyle/>
          <a:p>
            <a:r>
              <a:rPr lang="en-US" dirty="0"/>
              <a:t>Male-biased sex ratio</a:t>
            </a:r>
          </a:p>
        </p:txBody>
      </p:sp>
      <p:sp>
        <p:nvSpPr>
          <p:cNvPr id="5" name="Content Placeholder 4">
            <a:extLst>
              <a:ext uri="{FF2B5EF4-FFF2-40B4-BE49-F238E27FC236}">
                <a16:creationId xmlns:a16="http://schemas.microsoft.com/office/drawing/2014/main" id="{79BD6A49-745C-404A-B022-DF65F2F2422E}"/>
              </a:ext>
            </a:extLst>
          </p:cNvPr>
          <p:cNvSpPr>
            <a:spLocks noGrp="1"/>
          </p:cNvSpPr>
          <p:nvPr>
            <p:ph idx="1"/>
          </p:nvPr>
        </p:nvSpPr>
        <p:spPr>
          <a:xfrm>
            <a:off x="457200" y="1417638"/>
            <a:ext cx="8229600" cy="5055243"/>
          </a:xfrm>
        </p:spPr>
        <p:txBody>
          <a:bodyPr>
            <a:normAutofit lnSpcReduction="10000"/>
          </a:bodyPr>
          <a:lstStyle/>
          <a:p>
            <a:r>
              <a:rPr lang="en-US" dirty="0"/>
              <a:t>Females are socially dominant to males and establish territories between those of other females. </a:t>
            </a:r>
          </a:p>
          <a:p>
            <a:r>
              <a:rPr lang="en-US" dirty="0"/>
              <a:t>Strong female competition for very limited resources may exclude some females from mating if they cannot establish a territory.</a:t>
            </a:r>
          </a:p>
          <a:p>
            <a:r>
              <a:rPr lang="en-US" dirty="0"/>
              <a:t>Males can be polygynous.</a:t>
            </a:r>
          </a:p>
          <a:p>
            <a:r>
              <a:rPr lang="en-US" dirty="0"/>
              <a:t>Mothers who produce more sons will have higher fitness because they will have more grandchildren.</a:t>
            </a:r>
          </a:p>
          <a:p>
            <a:endParaRPr lang="en-US" dirty="0"/>
          </a:p>
        </p:txBody>
      </p:sp>
    </p:spTree>
    <p:extLst>
      <p:ext uri="{BB962C8B-B14F-4D97-AF65-F5344CB8AC3E}">
        <p14:creationId xmlns:p14="http://schemas.microsoft.com/office/powerpoint/2010/main" val="3807568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 3 - Conclusion</a:t>
            </a:r>
          </a:p>
        </p:txBody>
      </p:sp>
      <p:sp>
        <p:nvSpPr>
          <p:cNvPr id="3" name="Content Placeholder 2"/>
          <p:cNvSpPr>
            <a:spLocks noGrp="1"/>
          </p:cNvSpPr>
          <p:nvPr>
            <p:ph idx="1"/>
          </p:nvPr>
        </p:nvSpPr>
        <p:spPr>
          <a:xfrm>
            <a:off x="457200" y="1417638"/>
            <a:ext cx="8107523" cy="2089434"/>
          </a:xfrm>
        </p:spPr>
        <p:txBody>
          <a:bodyPr>
            <a:noAutofit/>
          </a:bodyPr>
          <a:lstStyle/>
          <a:p>
            <a:pPr lvl="0"/>
            <a:r>
              <a:rPr lang="en-US" dirty="0"/>
              <a:t>Based on the data you have been presented, would you conclude that the population is increasing or decreasing? (Calculate R</a:t>
            </a:r>
            <a:r>
              <a:rPr lang="en-US" baseline="-25000" dirty="0"/>
              <a:t>o</a:t>
            </a:r>
            <a:r>
              <a:rPr lang="en-US" dirty="0"/>
              <a:t>). Are you confident in your prediction?</a:t>
            </a:r>
          </a:p>
          <a:p>
            <a:pPr marL="0" indent="0">
              <a:buNone/>
            </a:pPr>
            <a:endParaRPr lang="en-US" dirty="0"/>
          </a:p>
          <a:p>
            <a:pPr marL="0" lvl="0" indent="0">
              <a:buNone/>
            </a:pPr>
            <a:r>
              <a:rPr lang="en-US" dirty="0"/>
              <a:t> </a:t>
            </a:r>
          </a:p>
          <a:p>
            <a:endParaRPr lang="en-US" dirty="0"/>
          </a:p>
        </p:txBody>
      </p:sp>
      <p:sp>
        <p:nvSpPr>
          <p:cNvPr id="5" name="Rectangle 4">
            <a:extLst>
              <a:ext uri="{FF2B5EF4-FFF2-40B4-BE49-F238E27FC236}">
                <a16:creationId xmlns:a16="http://schemas.microsoft.com/office/drawing/2014/main" id="{FA7F9970-2DC4-744B-A2F0-3C353C2A4F71}"/>
              </a:ext>
            </a:extLst>
          </p:cNvPr>
          <p:cNvSpPr/>
          <p:nvPr/>
        </p:nvSpPr>
        <p:spPr>
          <a:xfrm>
            <a:off x="2766383" y="3449743"/>
            <a:ext cx="2491418" cy="1200329"/>
          </a:xfrm>
          <a:prstGeom prst="rect">
            <a:avLst/>
          </a:prstGeom>
        </p:spPr>
        <p:txBody>
          <a:bodyPr wrap="square">
            <a:spAutoFit/>
          </a:bodyPr>
          <a:lstStyle/>
          <a:p>
            <a:r>
              <a:rPr lang="en-US" altLang="en-US" sz="3600" dirty="0">
                <a:latin typeface="Corbel" panose="020B0503020204020204" pitchFamily="34" charset="0"/>
                <a:ea typeface="ＭＳ Ｐゴシック" panose="020B0600070205080204" pitchFamily="34" charset="-128"/>
              </a:rPr>
              <a:t>R</a:t>
            </a:r>
            <a:r>
              <a:rPr lang="en-US" altLang="en-US" sz="3600" baseline="-25000" dirty="0">
                <a:latin typeface="Corbel" panose="020B0503020204020204" pitchFamily="34" charset="0"/>
                <a:ea typeface="ＭＳ Ｐゴシック" panose="020B0600070205080204" pitchFamily="34" charset="-128"/>
              </a:rPr>
              <a:t>0</a:t>
            </a:r>
            <a:r>
              <a:rPr lang="en-US" altLang="en-US" sz="3600" dirty="0">
                <a:latin typeface="Corbel" panose="020B0503020204020204" pitchFamily="34" charset="0"/>
                <a:ea typeface="ＭＳ Ｐゴシック" panose="020B0600070205080204" pitchFamily="34" charset="-128"/>
              </a:rPr>
              <a:t> = </a:t>
            </a:r>
            <a:r>
              <a:rPr lang="en-US" altLang="en-US" sz="3600" dirty="0" err="1">
                <a:latin typeface="Corbel" panose="020B0503020204020204" pitchFamily="34" charset="0"/>
                <a:ea typeface="ＭＳ Ｐゴシック" panose="020B0600070205080204" pitchFamily="34" charset="-128"/>
              </a:rPr>
              <a:t>Σ</a:t>
            </a:r>
            <a:r>
              <a:rPr lang="en-US" altLang="en-US" sz="3600" i="1" dirty="0" err="1">
                <a:latin typeface="Corbel" panose="020B0503020204020204" pitchFamily="34" charset="0"/>
                <a:ea typeface="ＭＳ Ｐゴシック" panose="020B0600070205080204" pitchFamily="34" charset="-128"/>
              </a:rPr>
              <a:t>F</a:t>
            </a:r>
            <a:r>
              <a:rPr lang="en-US" altLang="en-US" sz="3600" i="1" baseline="-25000" dirty="0" err="1">
                <a:latin typeface="Corbel" panose="020B0503020204020204" pitchFamily="34" charset="0"/>
                <a:ea typeface="ＭＳ Ｐゴシック" panose="020B0600070205080204" pitchFamily="34" charset="-128"/>
              </a:rPr>
              <a:t>x</a:t>
            </a:r>
            <a:r>
              <a:rPr lang="en-US" altLang="en-US" sz="3600" dirty="0">
                <a:latin typeface="Corbel" panose="020B0503020204020204" pitchFamily="34" charset="0"/>
                <a:ea typeface="ＭＳ Ｐゴシック" panose="020B0600070205080204" pitchFamily="34" charset="-128"/>
              </a:rPr>
              <a:t>/</a:t>
            </a:r>
            <a:r>
              <a:rPr lang="en-US" altLang="en-US" sz="3600" i="1" dirty="0">
                <a:latin typeface="Corbel" panose="020B0503020204020204" pitchFamily="34" charset="0"/>
                <a:ea typeface="ＭＳ Ｐゴシック" panose="020B0600070205080204" pitchFamily="34" charset="-128"/>
              </a:rPr>
              <a:t>N</a:t>
            </a:r>
            <a:r>
              <a:rPr lang="en-US" altLang="en-US" sz="3600" i="1" baseline="-25000" dirty="0">
                <a:latin typeface="Corbel" panose="020B0503020204020204" pitchFamily="34" charset="0"/>
                <a:ea typeface="ＭＳ Ｐゴシック" panose="020B0600070205080204" pitchFamily="34" charset="-128"/>
              </a:rPr>
              <a:t>0</a:t>
            </a:r>
          </a:p>
          <a:p>
            <a:r>
              <a:rPr lang="en-US" altLang="en-US" sz="3600" dirty="0">
                <a:latin typeface="Corbel" panose="020B0503020204020204" pitchFamily="34" charset="0"/>
                <a:ea typeface="ＭＳ Ｐゴシック" panose="020B0600070205080204" pitchFamily="34" charset="-128"/>
              </a:rPr>
              <a:t>R</a:t>
            </a:r>
            <a:r>
              <a:rPr lang="en-US" altLang="en-US" sz="3600" baseline="-25000" dirty="0">
                <a:latin typeface="Corbel" panose="020B0503020204020204" pitchFamily="34" charset="0"/>
                <a:ea typeface="ＭＳ Ｐゴシック" panose="020B0600070205080204" pitchFamily="34" charset="-128"/>
              </a:rPr>
              <a:t>0</a:t>
            </a:r>
            <a:r>
              <a:rPr lang="en-US" altLang="en-US" sz="3600" dirty="0">
                <a:latin typeface="Corbel" panose="020B0503020204020204" pitchFamily="34" charset="0"/>
                <a:ea typeface="ＭＳ Ｐゴシック" panose="020B0600070205080204" pitchFamily="34" charset="-128"/>
              </a:rPr>
              <a:t> = </a:t>
            </a:r>
            <a:r>
              <a:rPr lang="en-US" altLang="en-US" sz="3600" dirty="0" err="1">
                <a:latin typeface="Corbel" panose="020B0503020204020204" pitchFamily="34" charset="0"/>
                <a:ea typeface="ＭＳ Ｐゴシック" panose="020B0600070205080204" pitchFamily="34" charset="-128"/>
              </a:rPr>
              <a:t>Σ</a:t>
            </a:r>
            <a:r>
              <a:rPr lang="en-US" altLang="en-US" sz="3600" i="1" dirty="0" err="1">
                <a:latin typeface="Corbel" panose="020B0503020204020204" pitchFamily="34" charset="0"/>
                <a:ea typeface="ＭＳ Ｐゴシック" panose="020B0600070205080204" pitchFamily="34" charset="-128"/>
              </a:rPr>
              <a:t>l</a:t>
            </a:r>
            <a:r>
              <a:rPr lang="en-US" altLang="en-US" sz="3600" i="1" baseline="-25000" dirty="0" err="1">
                <a:latin typeface="Corbel" panose="020B0503020204020204" pitchFamily="34" charset="0"/>
                <a:ea typeface="ＭＳ Ｐゴシック" panose="020B0600070205080204" pitchFamily="34" charset="-128"/>
              </a:rPr>
              <a:t>x</a:t>
            </a:r>
            <a:r>
              <a:rPr lang="en-US" altLang="en-US" sz="3600" i="1" dirty="0" err="1">
                <a:latin typeface="Corbel" panose="020B0503020204020204" pitchFamily="34" charset="0"/>
                <a:ea typeface="ＭＳ Ｐゴシック" panose="020B0600070205080204" pitchFamily="34" charset="-128"/>
              </a:rPr>
              <a:t>m</a:t>
            </a:r>
            <a:r>
              <a:rPr lang="en-US" altLang="en-US" sz="3600" i="1" baseline="-25000" dirty="0" err="1">
                <a:latin typeface="Corbel" panose="020B0503020204020204" pitchFamily="34" charset="0"/>
                <a:ea typeface="ＭＳ Ｐゴシック" panose="020B0600070205080204" pitchFamily="34" charset="-128"/>
              </a:rPr>
              <a:t>x</a:t>
            </a:r>
            <a:endParaRPr lang="en-US" altLang="en-US" sz="3600" i="1" baseline="-25000" dirty="0">
              <a:latin typeface="Corbel" panose="020B0503020204020204" pitchFamily="34" charset="0"/>
              <a:ea typeface="ＭＳ Ｐゴシック" panose="020B0600070205080204" pitchFamily="34" charset="-128"/>
            </a:endParaRPr>
          </a:p>
        </p:txBody>
      </p:sp>
      <p:sp>
        <p:nvSpPr>
          <p:cNvPr id="6" name="TextBox 5">
            <a:extLst>
              <a:ext uri="{FF2B5EF4-FFF2-40B4-BE49-F238E27FC236}">
                <a16:creationId xmlns:a16="http://schemas.microsoft.com/office/drawing/2014/main" id="{ABEC6CF8-E96D-014A-A507-EFD3F972BEA0}"/>
              </a:ext>
            </a:extLst>
          </p:cNvPr>
          <p:cNvSpPr txBox="1"/>
          <p:nvPr/>
        </p:nvSpPr>
        <p:spPr>
          <a:xfrm>
            <a:off x="4319883" y="5043650"/>
            <a:ext cx="1875835" cy="584775"/>
          </a:xfrm>
          <a:prstGeom prst="rect">
            <a:avLst/>
          </a:prstGeom>
          <a:noFill/>
        </p:spPr>
        <p:txBody>
          <a:bodyPr wrap="none" rtlCol="0">
            <a:spAutoFit/>
          </a:bodyPr>
          <a:lstStyle/>
          <a:p>
            <a:r>
              <a:rPr lang="en-US" sz="3200" dirty="0"/>
              <a:t>R</a:t>
            </a:r>
            <a:r>
              <a:rPr lang="en-US" sz="3200" baseline="-25000" dirty="0"/>
              <a:t>0</a:t>
            </a:r>
            <a:r>
              <a:rPr lang="en-US" sz="3200" dirty="0"/>
              <a:t> = </a:t>
            </a:r>
            <a:r>
              <a:rPr lang="en-US" sz="3200" dirty="0">
                <a:solidFill>
                  <a:srgbClr val="92D050"/>
                </a:solidFill>
              </a:rPr>
              <a:t>0.388</a:t>
            </a:r>
          </a:p>
        </p:txBody>
      </p:sp>
    </p:spTree>
    <p:extLst>
      <p:ext uri="{BB962C8B-B14F-4D97-AF65-F5344CB8AC3E}">
        <p14:creationId xmlns:p14="http://schemas.microsoft.com/office/powerpoint/2010/main" val="2042193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1DC4A-A1A5-474A-87BC-294AAC7B76F5}"/>
              </a:ext>
            </a:extLst>
          </p:cNvPr>
          <p:cNvSpPr>
            <a:spLocks noGrp="1"/>
          </p:cNvSpPr>
          <p:nvPr>
            <p:ph type="title"/>
          </p:nvPr>
        </p:nvSpPr>
        <p:spPr/>
        <p:txBody>
          <a:bodyPr/>
          <a:lstStyle/>
          <a:p>
            <a:r>
              <a:rPr lang="en-US" dirty="0"/>
              <a:t>Conclusion</a:t>
            </a:r>
          </a:p>
        </p:txBody>
      </p:sp>
      <p:sp>
        <p:nvSpPr>
          <p:cNvPr id="4" name="Content Placeholder 3">
            <a:extLst>
              <a:ext uri="{FF2B5EF4-FFF2-40B4-BE49-F238E27FC236}">
                <a16:creationId xmlns:a16="http://schemas.microsoft.com/office/drawing/2014/main" id="{F2DE6895-99B0-F440-B9C1-E4A080E450AF}"/>
              </a:ext>
            </a:extLst>
          </p:cNvPr>
          <p:cNvSpPr txBox="1">
            <a:spLocks noGrp="1"/>
          </p:cNvSpPr>
          <p:nvPr>
            <p:ph idx="1"/>
          </p:nvPr>
        </p:nvSpPr>
        <p:spPr>
          <a:xfrm>
            <a:off x="457200" y="1600200"/>
            <a:ext cx="8229600" cy="2850011"/>
          </a:xfrm>
          <a:prstGeom prst="rect">
            <a:avLst/>
          </a:prstGeom>
          <a:noFill/>
        </p:spPr>
        <p:txBody>
          <a:bodyPr wrap="square" rtlCol="0">
            <a:spAutoFit/>
          </a:bodyPr>
          <a:lstStyle/>
          <a:p>
            <a:pPr lvl="0"/>
            <a:r>
              <a:rPr lang="en-US" sz="2800" i="1" dirty="0"/>
              <a:t>The population’s ragged age structure indicates that it has experienced dynamic changes…, making it inappropriate to use a life table to estimate the growth rate of the population</a:t>
            </a:r>
            <a:r>
              <a:rPr lang="en-US" sz="2800" dirty="0"/>
              <a:t>.  - Richard et al. (2002)</a:t>
            </a:r>
          </a:p>
          <a:p>
            <a:pPr lvl="0"/>
            <a:endParaRPr lang="en-US" sz="2800" dirty="0"/>
          </a:p>
          <a:p>
            <a:endParaRPr lang="en-US" sz="2800" dirty="0"/>
          </a:p>
        </p:txBody>
      </p:sp>
    </p:spTree>
    <p:extLst>
      <p:ext uri="{BB962C8B-B14F-4D97-AF65-F5344CB8AC3E}">
        <p14:creationId xmlns:p14="http://schemas.microsoft.com/office/powerpoint/2010/main" val="2120673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0931F-75B2-1D46-BFEB-720D51D195CA}"/>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9B4800C9-A06D-BC48-BAAD-42534877C45B}"/>
              </a:ext>
            </a:extLst>
          </p:cNvPr>
          <p:cNvSpPr>
            <a:spLocks noGrp="1"/>
          </p:cNvSpPr>
          <p:nvPr>
            <p:ph idx="1"/>
          </p:nvPr>
        </p:nvSpPr>
        <p:spPr>
          <a:xfrm>
            <a:off x="457200" y="1417638"/>
            <a:ext cx="8229600" cy="4525963"/>
          </a:xfrm>
        </p:spPr>
        <p:txBody>
          <a:bodyPr>
            <a:normAutofit fontScale="92500" lnSpcReduction="10000"/>
          </a:bodyPr>
          <a:lstStyle/>
          <a:p>
            <a:r>
              <a:rPr lang="en-US" dirty="0"/>
              <a:t>Life table parameters are measurable</a:t>
            </a:r>
          </a:p>
          <a:p>
            <a:pPr lvl="1"/>
            <a:r>
              <a:rPr lang="en-US" dirty="0"/>
              <a:t>Validity of assumptions will affect validity of predictions about other parameters (e.g., population growth).</a:t>
            </a:r>
          </a:p>
          <a:p>
            <a:r>
              <a:rPr lang="en-US" dirty="0"/>
              <a:t>Life history evolution is heavily impacted by an organism’s environment</a:t>
            </a:r>
          </a:p>
          <a:p>
            <a:pPr lvl="1"/>
            <a:r>
              <a:rPr lang="en-US" dirty="0"/>
              <a:t>Unpredictable environments can create large variability in survival and fertility between years.</a:t>
            </a:r>
          </a:p>
          <a:p>
            <a:pPr lvl="1"/>
            <a:r>
              <a:rPr lang="en-US" dirty="0"/>
              <a:t>For sifakas, climatic unpredictability and resource scarcity may cause selection to favor delayed female reproduction and a skewed sex ratio.</a:t>
            </a:r>
          </a:p>
        </p:txBody>
      </p:sp>
    </p:spTree>
    <p:extLst>
      <p:ext uri="{BB962C8B-B14F-4D97-AF65-F5344CB8AC3E}">
        <p14:creationId xmlns:p14="http://schemas.microsoft.com/office/powerpoint/2010/main" val="38028008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7FED9-0B73-8049-A80B-73FC50E44C02}"/>
              </a:ext>
            </a:extLst>
          </p:cNvPr>
          <p:cNvSpPr>
            <a:spLocks noGrp="1"/>
          </p:cNvSpPr>
          <p:nvPr>
            <p:ph type="title"/>
          </p:nvPr>
        </p:nvSpPr>
        <p:spPr/>
        <p:txBody>
          <a:bodyPr/>
          <a:lstStyle/>
          <a:p>
            <a:r>
              <a:rPr lang="en-US" dirty="0"/>
              <a:t>Florida Panthers</a:t>
            </a:r>
          </a:p>
        </p:txBody>
      </p:sp>
      <p:sp>
        <p:nvSpPr>
          <p:cNvPr id="3" name="Content Placeholder 2">
            <a:extLst>
              <a:ext uri="{FF2B5EF4-FFF2-40B4-BE49-F238E27FC236}">
                <a16:creationId xmlns:a16="http://schemas.microsoft.com/office/drawing/2014/main" id="{22AF2964-2525-2B47-AB9F-8A7C88159E08}"/>
              </a:ext>
            </a:extLst>
          </p:cNvPr>
          <p:cNvSpPr>
            <a:spLocks noGrp="1"/>
          </p:cNvSpPr>
          <p:nvPr>
            <p:ph idx="1"/>
          </p:nvPr>
        </p:nvSpPr>
        <p:spPr>
          <a:xfrm>
            <a:off x="264695" y="1201069"/>
            <a:ext cx="8229600" cy="4525963"/>
          </a:xfrm>
        </p:spPr>
        <p:txBody>
          <a:bodyPr/>
          <a:lstStyle/>
          <a:p>
            <a:r>
              <a:rPr lang="en-US" dirty="0"/>
              <a:t>In 2017, the Florida Fish and Wildlife Commission estimated that there are between 120 and 230 Florida panthers remaining in Florida. If you were charged with making a long-term population growth projection about Florida panthers, what </a:t>
            </a:r>
            <a:r>
              <a:rPr lang="en-US" b="1" dirty="0"/>
              <a:t>life history information</a:t>
            </a:r>
            <a:r>
              <a:rPr lang="en-US" dirty="0"/>
              <a:t> would you want to measure and how would you measure it?</a:t>
            </a:r>
          </a:p>
          <a:p>
            <a:endParaRPr lang="en-US" dirty="0"/>
          </a:p>
        </p:txBody>
      </p:sp>
      <p:pic>
        <p:nvPicPr>
          <p:cNvPr id="4" name="Picture 3">
            <a:extLst>
              <a:ext uri="{FF2B5EF4-FFF2-40B4-BE49-F238E27FC236}">
                <a16:creationId xmlns:a16="http://schemas.microsoft.com/office/drawing/2014/main" id="{79BA88A5-5E40-F64F-8C07-4FFB1C1C7A58}"/>
              </a:ext>
            </a:extLst>
          </p:cNvPr>
          <p:cNvPicPr>
            <a:picLocks noChangeAspect="1"/>
          </p:cNvPicPr>
          <p:nvPr/>
        </p:nvPicPr>
        <p:blipFill>
          <a:blip r:embed="rId3"/>
          <a:stretch>
            <a:fillRect/>
          </a:stretch>
        </p:blipFill>
        <p:spPr>
          <a:xfrm>
            <a:off x="6052413" y="4797678"/>
            <a:ext cx="3091587" cy="2060322"/>
          </a:xfrm>
          <a:prstGeom prst="rect">
            <a:avLst/>
          </a:prstGeom>
        </p:spPr>
      </p:pic>
    </p:spTree>
    <p:extLst>
      <p:ext uri="{BB962C8B-B14F-4D97-AF65-F5344CB8AC3E}">
        <p14:creationId xmlns:p14="http://schemas.microsoft.com/office/powerpoint/2010/main" val="28096026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0C93438-9C22-2D47-99C4-AE214E8ED914}"/>
              </a:ext>
            </a:extLst>
          </p:cNvPr>
          <p:cNvSpPr txBox="1"/>
          <p:nvPr/>
        </p:nvSpPr>
        <p:spPr>
          <a:xfrm>
            <a:off x="3443844" y="2850077"/>
            <a:ext cx="2202847" cy="769441"/>
          </a:xfrm>
          <a:prstGeom prst="rect">
            <a:avLst/>
          </a:prstGeom>
          <a:noFill/>
        </p:spPr>
        <p:txBody>
          <a:bodyPr wrap="none" rtlCol="0">
            <a:spAutoFit/>
          </a:bodyPr>
          <a:lstStyle/>
          <a:p>
            <a:r>
              <a:rPr lang="en-US" sz="4400" dirty="0"/>
              <a:t>THE END</a:t>
            </a:r>
          </a:p>
        </p:txBody>
      </p:sp>
    </p:spTree>
    <p:extLst>
      <p:ext uri="{BB962C8B-B14F-4D97-AF65-F5344CB8AC3E}">
        <p14:creationId xmlns:p14="http://schemas.microsoft.com/office/powerpoint/2010/main" val="15162535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6DDEA-D0EF-C943-9B10-4353048FA5DC}"/>
              </a:ext>
            </a:extLst>
          </p:cNvPr>
          <p:cNvSpPr>
            <a:spLocks noGrp="1"/>
          </p:cNvSpPr>
          <p:nvPr>
            <p:ph type="title"/>
          </p:nvPr>
        </p:nvSpPr>
        <p:spPr/>
        <p:txBody>
          <a:bodyPr/>
          <a:lstStyle/>
          <a:p>
            <a:r>
              <a:rPr lang="en-US" dirty="0"/>
              <a:t>Natural History</a:t>
            </a:r>
          </a:p>
        </p:txBody>
      </p:sp>
      <p:sp>
        <p:nvSpPr>
          <p:cNvPr id="3" name="Content Placeholder 2">
            <a:extLst>
              <a:ext uri="{FF2B5EF4-FFF2-40B4-BE49-F238E27FC236}">
                <a16:creationId xmlns:a16="http://schemas.microsoft.com/office/drawing/2014/main" id="{CAA81712-0123-C34F-BE5C-5702ECC98C69}"/>
              </a:ext>
            </a:extLst>
          </p:cNvPr>
          <p:cNvSpPr>
            <a:spLocks noGrp="1"/>
          </p:cNvSpPr>
          <p:nvPr>
            <p:ph idx="1"/>
          </p:nvPr>
        </p:nvSpPr>
        <p:spPr>
          <a:xfrm>
            <a:off x="152740" y="1928915"/>
            <a:ext cx="7142795" cy="4609537"/>
          </a:xfrm>
        </p:spPr>
        <p:txBody>
          <a:bodyPr>
            <a:noAutofit/>
          </a:bodyPr>
          <a:lstStyle/>
          <a:p>
            <a:r>
              <a:rPr lang="en-US" dirty="0" err="1"/>
              <a:t>Verreaux’s</a:t>
            </a:r>
            <a:r>
              <a:rPr lang="en-US" dirty="0"/>
              <a:t> sifakas (</a:t>
            </a:r>
            <a:r>
              <a:rPr lang="en-US" i="1" dirty="0" err="1"/>
              <a:t>Propithecus</a:t>
            </a:r>
            <a:r>
              <a:rPr lang="en-US" i="1" dirty="0"/>
              <a:t> </a:t>
            </a:r>
            <a:r>
              <a:rPr lang="en-US" i="1" dirty="0" err="1"/>
              <a:t>verreauxi</a:t>
            </a:r>
            <a:r>
              <a:rPr lang="en-US" i="1" dirty="0"/>
              <a:t> </a:t>
            </a:r>
            <a:r>
              <a:rPr lang="en-US" i="1" dirty="0" err="1"/>
              <a:t>verreauxi</a:t>
            </a:r>
            <a:r>
              <a:rPr lang="en-US" dirty="0"/>
              <a:t>) are diurnal primates found in the dry forests of southern Madagascar.</a:t>
            </a:r>
          </a:p>
          <a:p>
            <a:r>
              <a:rPr lang="en-US" dirty="0"/>
              <a:t>These herbivorous lemurs are a common species of sifaka, though their limited range and loss of habitat has resulted in </a:t>
            </a:r>
            <a:r>
              <a:rPr lang="en-US" b="1" dirty="0"/>
              <a:t>Endangered </a:t>
            </a:r>
            <a:r>
              <a:rPr lang="en-US" dirty="0"/>
              <a:t>status.</a:t>
            </a:r>
          </a:p>
        </p:txBody>
      </p:sp>
      <p:pic>
        <p:nvPicPr>
          <p:cNvPr id="6" name="Picture 5">
            <a:extLst>
              <a:ext uri="{FF2B5EF4-FFF2-40B4-BE49-F238E27FC236}">
                <a16:creationId xmlns:a16="http://schemas.microsoft.com/office/drawing/2014/main" id="{1FC7B2C4-3915-C345-BA40-8B916CB3EEF6}"/>
              </a:ext>
            </a:extLst>
          </p:cNvPr>
          <p:cNvPicPr>
            <a:picLocks noChangeAspect="1"/>
          </p:cNvPicPr>
          <p:nvPr/>
        </p:nvPicPr>
        <p:blipFill>
          <a:blip r:embed="rId3"/>
          <a:stretch>
            <a:fillRect/>
          </a:stretch>
        </p:blipFill>
        <p:spPr>
          <a:xfrm>
            <a:off x="6582772" y="0"/>
            <a:ext cx="2561228" cy="3291178"/>
          </a:xfrm>
          <a:prstGeom prst="rect">
            <a:avLst/>
          </a:prstGeom>
        </p:spPr>
      </p:pic>
    </p:spTree>
    <p:extLst>
      <p:ext uri="{BB962C8B-B14F-4D97-AF65-F5344CB8AC3E}">
        <p14:creationId xmlns:p14="http://schemas.microsoft.com/office/powerpoint/2010/main" val="27450672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2160E-A480-A149-966A-FBBFB1E5B070}"/>
              </a:ext>
            </a:extLst>
          </p:cNvPr>
          <p:cNvSpPr>
            <a:spLocks noGrp="1"/>
          </p:cNvSpPr>
          <p:nvPr>
            <p:ph type="title"/>
          </p:nvPr>
        </p:nvSpPr>
        <p:spPr>
          <a:xfrm>
            <a:off x="457200" y="-28596"/>
            <a:ext cx="8229600" cy="1143000"/>
          </a:xfrm>
        </p:spPr>
        <p:txBody>
          <a:bodyPr/>
          <a:lstStyle/>
          <a:p>
            <a:r>
              <a:rPr lang="en-US" dirty="0"/>
              <a:t>Assessment</a:t>
            </a:r>
          </a:p>
        </p:txBody>
      </p:sp>
      <p:sp>
        <p:nvSpPr>
          <p:cNvPr id="4" name="Rectangle 3">
            <a:extLst>
              <a:ext uri="{FF2B5EF4-FFF2-40B4-BE49-F238E27FC236}">
                <a16:creationId xmlns:a16="http://schemas.microsoft.com/office/drawing/2014/main" id="{4637B838-ABD4-6C41-8503-846807686E59}"/>
              </a:ext>
            </a:extLst>
          </p:cNvPr>
          <p:cNvSpPr/>
          <p:nvPr/>
        </p:nvSpPr>
        <p:spPr>
          <a:xfrm>
            <a:off x="457200" y="1004557"/>
            <a:ext cx="8547904" cy="5355312"/>
          </a:xfrm>
          <a:prstGeom prst="rect">
            <a:avLst/>
          </a:prstGeom>
        </p:spPr>
        <p:txBody>
          <a:bodyPr wrap="square">
            <a:spAutoFit/>
          </a:bodyPr>
          <a:lstStyle/>
          <a:p>
            <a:r>
              <a:rPr lang="en-US" dirty="0">
                <a:latin typeface="Calibri" panose="020F0502020204030204" pitchFamily="34" charset="0"/>
                <a:ea typeface="Calibri" panose="020F0502020204030204" pitchFamily="34" charset="0"/>
                <a:cs typeface="Times New Roman" panose="02020603050405020304" pitchFamily="18" charset="0"/>
              </a:rPr>
              <a:t>Sifaka Case Study - Circle one response for each statement.</a:t>
            </a:r>
          </a:p>
          <a:p>
            <a:r>
              <a:rPr lang="en-US" dirty="0">
                <a:latin typeface="Calibri" panose="020F0502020204030204" pitchFamily="34" charset="0"/>
                <a:ea typeface="Calibri" panose="020F0502020204030204" pitchFamily="34" charset="0"/>
                <a:cs typeface="Times New Roman" panose="02020603050405020304" pitchFamily="18" charset="0"/>
              </a:rPr>
              <a:t> </a:t>
            </a:r>
          </a:p>
          <a:p>
            <a:pPr marR="0" lvl="0">
              <a:spcBef>
                <a:spcPts val="0"/>
              </a:spcBef>
              <a:spcAft>
                <a:spcPts val="0"/>
              </a:spcAft>
            </a:pPr>
            <a:r>
              <a:rPr lang="en-US" dirty="0">
                <a:latin typeface="Calibri" panose="020F0502020204030204" pitchFamily="34" charset="0"/>
                <a:ea typeface="Calibri" panose="020F0502020204030204" pitchFamily="34" charset="0"/>
                <a:cs typeface="Times New Roman" panose="02020603050405020304" pitchFamily="18" charset="0"/>
              </a:rPr>
              <a:t>1.  I understand the difference between </a:t>
            </a:r>
            <a:r>
              <a:rPr lang="en-US" b="1" dirty="0">
                <a:latin typeface="Calibri" panose="020F0502020204030204" pitchFamily="34" charset="0"/>
                <a:ea typeface="Calibri" panose="020F0502020204030204" pitchFamily="34" charset="0"/>
                <a:cs typeface="Times New Roman" panose="02020603050405020304" pitchFamily="18" charset="0"/>
              </a:rPr>
              <a:t>cohort</a:t>
            </a:r>
            <a:r>
              <a:rPr lang="en-US" dirty="0">
                <a:latin typeface="Calibri" panose="020F0502020204030204" pitchFamily="34" charset="0"/>
                <a:ea typeface="Calibri" panose="020F0502020204030204" pitchFamily="34" charset="0"/>
                <a:cs typeface="Times New Roman" panose="02020603050405020304" pitchFamily="18" charset="0"/>
              </a:rPr>
              <a:t> and </a:t>
            </a:r>
            <a:r>
              <a:rPr lang="en-US" b="1" dirty="0">
                <a:latin typeface="Calibri" panose="020F0502020204030204" pitchFamily="34" charset="0"/>
                <a:ea typeface="Calibri" panose="020F0502020204030204" pitchFamily="34" charset="0"/>
                <a:cs typeface="Times New Roman" panose="02020603050405020304" pitchFamily="18" charset="0"/>
              </a:rPr>
              <a:t>static</a:t>
            </a:r>
            <a:r>
              <a:rPr lang="en-US" dirty="0">
                <a:latin typeface="Calibri" panose="020F0502020204030204" pitchFamily="34" charset="0"/>
                <a:ea typeface="Calibri" panose="020F0502020204030204" pitchFamily="34" charset="0"/>
                <a:cs typeface="Times New Roman" panose="02020603050405020304" pitchFamily="18" charset="0"/>
              </a:rPr>
              <a:t> life tables.</a:t>
            </a:r>
          </a:p>
          <a:p>
            <a:r>
              <a:rPr lang="en-US" dirty="0">
                <a:latin typeface="Calibri" panose="020F0502020204030204" pitchFamily="34" charset="0"/>
                <a:ea typeface="Calibri" panose="020F0502020204030204" pitchFamily="34" charset="0"/>
                <a:cs typeface="Times New Roman" panose="02020603050405020304" pitchFamily="18" charset="0"/>
              </a:rPr>
              <a:t> </a:t>
            </a:r>
          </a:p>
          <a:p>
            <a:pPr indent="228600"/>
            <a:r>
              <a:rPr lang="en-US" dirty="0">
                <a:latin typeface="Calibri" panose="020F0502020204030204" pitchFamily="34" charset="0"/>
                <a:ea typeface="Calibri" panose="020F0502020204030204" pitchFamily="34" charset="0"/>
                <a:cs typeface="Times New Roman" panose="02020603050405020304" pitchFamily="18" charset="0"/>
              </a:rPr>
              <a:t>Strongly Disagree		Disagree	Neutral	Agree	 	Strongly Agree</a:t>
            </a:r>
          </a:p>
          <a:p>
            <a:r>
              <a:rPr lang="en-US" dirty="0">
                <a:latin typeface="Calibri" panose="020F0502020204030204" pitchFamily="34" charset="0"/>
                <a:ea typeface="Calibri" panose="020F0502020204030204" pitchFamily="34" charset="0"/>
                <a:cs typeface="Times New Roman" panose="02020603050405020304" pitchFamily="18" charset="0"/>
              </a:rPr>
              <a:t> </a:t>
            </a:r>
          </a:p>
          <a:p>
            <a:pPr marR="0" lvl="0">
              <a:spcBef>
                <a:spcPts val="0"/>
              </a:spcBef>
              <a:spcAft>
                <a:spcPts val="0"/>
              </a:spcAft>
            </a:pPr>
            <a:r>
              <a:rPr lang="en-US" dirty="0">
                <a:latin typeface="Calibri" panose="020F0502020204030204" pitchFamily="34" charset="0"/>
                <a:ea typeface="Calibri" panose="020F0502020204030204" pitchFamily="34" charset="0"/>
                <a:cs typeface="Times New Roman" panose="02020603050405020304" pitchFamily="18" charset="0"/>
              </a:rPr>
              <a:t>2.  I understand the way in which biological data are collected to find values for life history table parameters (e.g., </a:t>
            </a:r>
            <a:r>
              <a:rPr lang="en-US" dirty="0" err="1">
                <a:latin typeface="Calibri" panose="020F0502020204030204" pitchFamily="34" charset="0"/>
                <a:ea typeface="Calibri" panose="020F0502020204030204" pitchFamily="34" charset="0"/>
                <a:cs typeface="Times New Roman" panose="02020603050405020304" pitchFamily="18" charset="0"/>
              </a:rPr>
              <a:t>N</a:t>
            </a:r>
            <a:r>
              <a:rPr lang="en-US" baseline="-25000" dirty="0" err="1">
                <a:latin typeface="Calibri" panose="020F0502020204030204" pitchFamily="34" charset="0"/>
                <a:ea typeface="Calibri" panose="020F0502020204030204" pitchFamily="34" charset="0"/>
                <a:cs typeface="Times New Roman" panose="02020603050405020304" pitchFamily="18" charset="0"/>
              </a:rPr>
              <a:t>x</a:t>
            </a:r>
            <a:r>
              <a:rPr lang="en-US" dirty="0">
                <a:latin typeface="Calibri" panose="020F0502020204030204" pitchFamily="34" charset="0"/>
                <a:ea typeface="Calibri" panose="020F0502020204030204" pitchFamily="34" charset="0"/>
                <a:cs typeface="Times New Roman" panose="02020603050405020304" pitchFamily="18" charset="0"/>
              </a:rPr>
              <a:t>, m</a:t>
            </a:r>
            <a:r>
              <a:rPr lang="en-US" baseline="-25000" dirty="0">
                <a:latin typeface="Calibri" panose="020F0502020204030204" pitchFamily="34" charset="0"/>
                <a:ea typeface="Calibri" panose="020F0502020204030204" pitchFamily="34" charset="0"/>
                <a:cs typeface="Times New Roman" panose="02020603050405020304" pitchFamily="18" charset="0"/>
              </a:rPr>
              <a:t>x</a:t>
            </a:r>
            <a:r>
              <a:rPr lang="en-US" dirty="0">
                <a:latin typeface="Calibri" panose="020F0502020204030204" pitchFamily="34" charset="0"/>
                <a:ea typeface="Calibri" panose="020F0502020204030204" pitchFamily="34" charset="0"/>
                <a:cs typeface="Times New Roman" panose="02020603050405020304" pitchFamily="18" charset="0"/>
              </a:rPr>
              <a:t>).</a:t>
            </a:r>
          </a:p>
          <a:p>
            <a:r>
              <a:rPr lang="en-US" dirty="0">
                <a:latin typeface="Calibri" panose="020F0502020204030204" pitchFamily="34" charset="0"/>
                <a:ea typeface="Calibri" panose="020F0502020204030204" pitchFamily="34" charset="0"/>
                <a:cs typeface="Times New Roman" panose="02020603050405020304" pitchFamily="18" charset="0"/>
              </a:rPr>
              <a:t> </a:t>
            </a:r>
          </a:p>
          <a:p>
            <a:pPr indent="228600"/>
            <a:r>
              <a:rPr lang="en-US" dirty="0">
                <a:latin typeface="Calibri" panose="020F0502020204030204" pitchFamily="34" charset="0"/>
                <a:ea typeface="Calibri" panose="020F0502020204030204" pitchFamily="34" charset="0"/>
                <a:cs typeface="Times New Roman" panose="02020603050405020304" pitchFamily="18" charset="0"/>
              </a:rPr>
              <a:t>Strongly Disagree		Disagree	Neutral	Agree	 	Strongly Agree</a:t>
            </a:r>
          </a:p>
          <a:p>
            <a:r>
              <a:rPr lang="en-US" dirty="0">
                <a:latin typeface="Calibri" panose="020F0502020204030204" pitchFamily="34" charset="0"/>
                <a:ea typeface="Calibri" panose="020F0502020204030204" pitchFamily="34" charset="0"/>
                <a:cs typeface="Times New Roman" panose="02020603050405020304" pitchFamily="18" charset="0"/>
              </a:rPr>
              <a:t> </a:t>
            </a:r>
          </a:p>
          <a:p>
            <a:pPr marR="0" lvl="0">
              <a:spcBef>
                <a:spcPts val="0"/>
              </a:spcBef>
              <a:spcAft>
                <a:spcPts val="0"/>
              </a:spcAft>
            </a:pPr>
            <a:r>
              <a:rPr lang="en-US" dirty="0">
                <a:latin typeface="Calibri" panose="020F0502020204030204" pitchFamily="34" charset="0"/>
                <a:ea typeface="Calibri" panose="020F0502020204030204" pitchFamily="34" charset="0"/>
                <a:cs typeface="Times New Roman" panose="02020603050405020304" pitchFamily="18" charset="0"/>
              </a:rPr>
              <a:t>3.  I understand how life history parameters such as </a:t>
            </a:r>
            <a:r>
              <a:rPr lang="en-US" dirty="0" err="1">
                <a:latin typeface="Calibri" panose="020F0502020204030204" pitchFamily="34" charset="0"/>
                <a:ea typeface="Calibri" panose="020F0502020204030204" pitchFamily="34" charset="0"/>
                <a:cs typeface="Times New Roman" panose="02020603050405020304" pitchFamily="18" charset="0"/>
              </a:rPr>
              <a:t>F</a:t>
            </a:r>
            <a:r>
              <a:rPr lang="en-US" baseline="-25000" dirty="0" err="1">
                <a:latin typeface="Calibri" panose="020F0502020204030204" pitchFamily="34" charset="0"/>
                <a:ea typeface="Calibri" panose="020F0502020204030204" pitchFamily="34" charset="0"/>
                <a:cs typeface="Times New Roman" panose="02020603050405020304" pitchFamily="18" charset="0"/>
              </a:rPr>
              <a:t>x</a:t>
            </a:r>
            <a:r>
              <a:rPr lang="en-US" dirty="0">
                <a:latin typeface="Calibri" panose="020F0502020204030204" pitchFamily="34" charset="0"/>
                <a:ea typeface="Calibri" panose="020F0502020204030204" pitchFamily="34" charset="0"/>
                <a:cs typeface="Times New Roman" panose="02020603050405020304" pitchFamily="18" charset="0"/>
              </a:rPr>
              <a:t> are calculated from other parameters (e.g., </a:t>
            </a:r>
            <a:r>
              <a:rPr lang="en-US" dirty="0" err="1">
                <a:latin typeface="Calibri" panose="020F0502020204030204" pitchFamily="34" charset="0"/>
                <a:ea typeface="Calibri" panose="020F0502020204030204" pitchFamily="34" charset="0"/>
                <a:cs typeface="Times New Roman" panose="02020603050405020304" pitchFamily="18" charset="0"/>
              </a:rPr>
              <a:t>N</a:t>
            </a:r>
            <a:r>
              <a:rPr lang="en-US" baseline="-25000" dirty="0" err="1">
                <a:latin typeface="Calibri" panose="020F0502020204030204" pitchFamily="34" charset="0"/>
                <a:ea typeface="Calibri" panose="020F0502020204030204" pitchFamily="34" charset="0"/>
                <a:cs typeface="Times New Roman" panose="02020603050405020304" pitchFamily="18" charset="0"/>
              </a:rPr>
              <a:t>x</a:t>
            </a:r>
            <a:r>
              <a:rPr lang="en-US" dirty="0">
                <a:latin typeface="Calibri" panose="020F0502020204030204" pitchFamily="34" charset="0"/>
                <a:ea typeface="Calibri" panose="020F0502020204030204" pitchFamily="34" charset="0"/>
                <a:cs typeface="Times New Roman" panose="02020603050405020304" pitchFamily="18" charset="0"/>
              </a:rPr>
              <a:t>, m</a:t>
            </a:r>
            <a:r>
              <a:rPr lang="en-US" baseline="-25000" dirty="0">
                <a:latin typeface="Calibri" panose="020F0502020204030204" pitchFamily="34" charset="0"/>
                <a:ea typeface="Calibri" panose="020F0502020204030204" pitchFamily="34" charset="0"/>
                <a:cs typeface="Times New Roman" panose="02020603050405020304" pitchFamily="18" charset="0"/>
              </a:rPr>
              <a:t>x</a:t>
            </a:r>
            <a:r>
              <a:rPr lang="en-US" dirty="0">
                <a:latin typeface="Calibri" panose="020F0502020204030204" pitchFamily="34" charset="0"/>
                <a:ea typeface="Calibri" panose="020F0502020204030204" pitchFamily="34" charset="0"/>
                <a:cs typeface="Times New Roman" panose="02020603050405020304" pitchFamily="18" charset="0"/>
              </a:rPr>
              <a:t>).</a:t>
            </a:r>
          </a:p>
          <a:p>
            <a:pPr marL="457200" marR="0">
              <a:spcBef>
                <a:spcPts val="0"/>
              </a:spcBef>
              <a:spcAft>
                <a:spcPts val="0"/>
              </a:spcAft>
            </a:pPr>
            <a:r>
              <a:rPr lang="en-US" dirty="0">
                <a:latin typeface="Calibri" panose="020F0502020204030204" pitchFamily="34" charset="0"/>
                <a:ea typeface="Calibri" panose="020F0502020204030204" pitchFamily="34" charset="0"/>
                <a:cs typeface="Times New Roman" panose="02020603050405020304" pitchFamily="18" charset="0"/>
              </a:rPr>
              <a:t> </a:t>
            </a:r>
          </a:p>
          <a:p>
            <a:pPr marL="228600" marR="0">
              <a:spcBef>
                <a:spcPts val="0"/>
              </a:spcBef>
              <a:spcAft>
                <a:spcPts val="0"/>
              </a:spcAft>
            </a:pPr>
            <a:r>
              <a:rPr lang="en-US" dirty="0">
                <a:latin typeface="Calibri" panose="020F0502020204030204" pitchFamily="34" charset="0"/>
                <a:ea typeface="Calibri" panose="020F0502020204030204" pitchFamily="34" charset="0"/>
                <a:cs typeface="Times New Roman" panose="02020603050405020304" pitchFamily="18" charset="0"/>
              </a:rPr>
              <a:t>Strongly Disagree		Disagree	Neutral	Agree	 	Strongly Agree</a:t>
            </a:r>
          </a:p>
          <a:p>
            <a:r>
              <a:rPr lang="en-US" dirty="0">
                <a:latin typeface="Calibri" panose="020F0502020204030204" pitchFamily="34" charset="0"/>
                <a:ea typeface="Calibri" panose="020F0502020204030204" pitchFamily="34" charset="0"/>
                <a:cs typeface="Times New Roman" panose="02020603050405020304" pitchFamily="18" charset="0"/>
              </a:rPr>
              <a:t> </a:t>
            </a:r>
          </a:p>
          <a:p>
            <a:pPr marR="0" lvl="0">
              <a:spcBef>
                <a:spcPts val="0"/>
              </a:spcBef>
              <a:spcAft>
                <a:spcPts val="0"/>
              </a:spcAft>
            </a:pPr>
            <a:r>
              <a:rPr lang="en-US" dirty="0">
                <a:latin typeface="Calibri" panose="020F0502020204030204" pitchFamily="34" charset="0"/>
                <a:ea typeface="Calibri" panose="020F0502020204030204" pitchFamily="34" charset="0"/>
                <a:cs typeface="Times New Roman" panose="02020603050405020304" pitchFamily="18" charset="0"/>
              </a:rPr>
              <a:t>4.  I understand practical applications of life history tables in biology.</a:t>
            </a:r>
          </a:p>
          <a:p>
            <a:pPr marL="457200" marR="0">
              <a:spcBef>
                <a:spcPts val="0"/>
              </a:spcBef>
              <a:spcAft>
                <a:spcPts val="0"/>
              </a:spcAft>
            </a:pPr>
            <a:r>
              <a:rPr lang="en-US" dirty="0">
                <a:latin typeface="Calibri" panose="020F0502020204030204" pitchFamily="34" charset="0"/>
                <a:ea typeface="Calibri" panose="020F0502020204030204" pitchFamily="34" charset="0"/>
                <a:cs typeface="Times New Roman" panose="02020603050405020304" pitchFamily="18" charset="0"/>
              </a:rPr>
              <a:t> </a:t>
            </a:r>
          </a:p>
          <a:p>
            <a:pPr marL="228600" marR="0">
              <a:spcBef>
                <a:spcPts val="0"/>
              </a:spcBef>
              <a:spcAft>
                <a:spcPts val="0"/>
              </a:spcAft>
            </a:pPr>
            <a:r>
              <a:rPr lang="en-US" dirty="0">
                <a:latin typeface="Calibri" panose="020F0502020204030204" pitchFamily="34" charset="0"/>
                <a:ea typeface="Calibri" panose="020F0502020204030204" pitchFamily="34" charset="0"/>
                <a:cs typeface="Times New Roman" panose="02020603050405020304" pitchFamily="18" charset="0"/>
              </a:rPr>
              <a:t>Strongly Disagree		Disagree	Neutral	Agree	 	Strongly Agree</a:t>
            </a:r>
          </a:p>
        </p:txBody>
      </p:sp>
    </p:spTree>
    <p:extLst>
      <p:ext uri="{BB962C8B-B14F-4D97-AF65-F5344CB8AC3E}">
        <p14:creationId xmlns:p14="http://schemas.microsoft.com/office/powerpoint/2010/main" val="40133048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Natural History</a:t>
            </a:r>
          </a:p>
        </p:txBody>
      </p:sp>
      <p:sp>
        <p:nvSpPr>
          <p:cNvPr id="3" name="Content Placeholder 2"/>
          <p:cNvSpPr>
            <a:spLocks noGrp="1"/>
          </p:cNvSpPr>
          <p:nvPr>
            <p:ph idx="1"/>
          </p:nvPr>
        </p:nvSpPr>
        <p:spPr/>
        <p:txBody>
          <a:bodyPr>
            <a:normAutofit/>
          </a:bodyPr>
          <a:lstStyle/>
          <a:p>
            <a:r>
              <a:rPr lang="en-US" dirty="0"/>
              <a:t>Females are socially dominant and territorial.</a:t>
            </a:r>
          </a:p>
          <a:p>
            <a:r>
              <a:rPr lang="en-US" dirty="0"/>
              <a:t>Mating systems include monogamy, polygyny and polyandry, sometimes all within the same population (Richard et al. 2000).</a:t>
            </a:r>
          </a:p>
          <a:p>
            <a:r>
              <a:rPr lang="en-US" dirty="0"/>
              <a:t>Relative to other mammals of their size, female sifakas reach reproductive maturity later and live longer. </a:t>
            </a:r>
          </a:p>
          <a:p>
            <a:r>
              <a:rPr lang="en-US" dirty="0"/>
              <a:t>Females have just one infant at a time.</a:t>
            </a:r>
          </a:p>
        </p:txBody>
      </p:sp>
    </p:spTree>
    <p:extLst>
      <p:ext uri="{BB962C8B-B14F-4D97-AF65-F5344CB8AC3E}">
        <p14:creationId xmlns:p14="http://schemas.microsoft.com/office/powerpoint/2010/main" val="15739580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Richard et al. (2002)</a:t>
            </a:r>
          </a:p>
        </p:txBody>
      </p:sp>
      <p:sp>
        <p:nvSpPr>
          <p:cNvPr id="3" name="Content Placeholder 2"/>
          <p:cNvSpPr>
            <a:spLocks noGrp="1"/>
          </p:cNvSpPr>
          <p:nvPr>
            <p:ph idx="1"/>
          </p:nvPr>
        </p:nvSpPr>
        <p:spPr>
          <a:xfrm>
            <a:off x="457200" y="1417638"/>
            <a:ext cx="8229600" cy="4997370"/>
          </a:xfrm>
        </p:spPr>
        <p:txBody>
          <a:bodyPr>
            <a:normAutofit lnSpcReduction="10000"/>
          </a:bodyPr>
          <a:lstStyle/>
          <a:p>
            <a:r>
              <a:rPr lang="en-US" dirty="0"/>
              <a:t>Observational study of a population of sifakas in the dry forest at the </a:t>
            </a:r>
            <a:r>
              <a:rPr lang="en-US" dirty="0" err="1"/>
              <a:t>Beza</a:t>
            </a:r>
            <a:r>
              <a:rPr lang="en-US" dirty="0"/>
              <a:t> </a:t>
            </a:r>
            <a:r>
              <a:rPr lang="en-US" dirty="0" err="1"/>
              <a:t>Mahafaly</a:t>
            </a:r>
            <a:r>
              <a:rPr lang="en-US" dirty="0"/>
              <a:t> Special Reserve in southwest Madagascar.</a:t>
            </a:r>
          </a:p>
          <a:p>
            <a:r>
              <a:rPr lang="en-US" dirty="0"/>
              <a:t>1984 – 1999: Captured 426 animals (99 captured twice; 16 captured 3 times)</a:t>
            </a:r>
          </a:p>
          <a:p>
            <a:pPr lvl="1"/>
            <a:r>
              <a:rPr lang="en-US" dirty="0"/>
              <a:t>Each animal initially assigned an age based on </a:t>
            </a:r>
            <a:r>
              <a:rPr lang="en-US" dirty="0" err="1"/>
              <a:t>toothwear</a:t>
            </a:r>
            <a:r>
              <a:rPr lang="en-US" dirty="0"/>
              <a:t> analysis.</a:t>
            </a:r>
          </a:p>
          <a:p>
            <a:r>
              <a:rPr lang="en-US" dirty="0"/>
              <a:t>At each </a:t>
            </a:r>
            <a:r>
              <a:rPr lang="en-US" dirty="0" err="1"/>
              <a:t>censuss</a:t>
            </a:r>
            <a:r>
              <a:rPr lang="en-US" dirty="0"/>
              <a:t>, recorded data on sex, survival and fertility.</a:t>
            </a:r>
          </a:p>
          <a:p>
            <a:pPr lvl="1"/>
            <a:r>
              <a:rPr lang="en-US" dirty="0"/>
              <a:t>No females under 3 years old gave birth.</a:t>
            </a:r>
          </a:p>
          <a:p>
            <a:endParaRPr lang="en-US" dirty="0"/>
          </a:p>
        </p:txBody>
      </p:sp>
    </p:spTree>
    <p:extLst>
      <p:ext uri="{BB962C8B-B14F-4D97-AF65-F5344CB8AC3E}">
        <p14:creationId xmlns:p14="http://schemas.microsoft.com/office/powerpoint/2010/main" val="41807696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664B4-6468-B240-ADEC-0A8C0E4ECBAD}"/>
              </a:ext>
            </a:extLst>
          </p:cNvPr>
          <p:cNvSpPr>
            <a:spLocks noGrp="1"/>
          </p:cNvSpPr>
          <p:nvPr>
            <p:ph type="title"/>
          </p:nvPr>
        </p:nvSpPr>
        <p:spPr>
          <a:xfrm>
            <a:off x="419548" y="37652"/>
            <a:ext cx="8229600" cy="1143000"/>
          </a:xfrm>
        </p:spPr>
        <p:txBody>
          <a:bodyPr/>
          <a:lstStyle/>
          <a:p>
            <a:r>
              <a:rPr lang="en-US" dirty="0"/>
              <a:t>Question</a:t>
            </a:r>
          </a:p>
        </p:txBody>
      </p:sp>
      <p:sp>
        <p:nvSpPr>
          <p:cNvPr id="3" name="Content Placeholder 2">
            <a:extLst>
              <a:ext uri="{FF2B5EF4-FFF2-40B4-BE49-F238E27FC236}">
                <a16:creationId xmlns:a16="http://schemas.microsoft.com/office/drawing/2014/main" id="{0348AFDB-A386-6443-B201-0B1B06A9D5CA}"/>
              </a:ext>
            </a:extLst>
          </p:cNvPr>
          <p:cNvSpPr>
            <a:spLocks noGrp="1"/>
          </p:cNvSpPr>
          <p:nvPr>
            <p:ph idx="1"/>
          </p:nvPr>
        </p:nvSpPr>
        <p:spPr>
          <a:xfrm>
            <a:off x="293539" y="937208"/>
            <a:ext cx="8696720" cy="4056366"/>
          </a:xfrm>
        </p:spPr>
        <p:txBody>
          <a:bodyPr>
            <a:normAutofit lnSpcReduction="10000"/>
          </a:bodyPr>
          <a:lstStyle/>
          <a:p>
            <a:r>
              <a:rPr lang="en-US" dirty="0"/>
              <a:t>Conservation biologists use demographic parameters like survivorship and fertility to predict whether threatened populations are at risk of extinction.</a:t>
            </a:r>
          </a:p>
          <a:p>
            <a:r>
              <a:rPr lang="en-US" dirty="0"/>
              <a:t>Can a static life history table be used to determine whether the sifaka population in </a:t>
            </a:r>
            <a:r>
              <a:rPr lang="en-US" dirty="0" err="1"/>
              <a:t>Beza</a:t>
            </a:r>
            <a:r>
              <a:rPr lang="en-US" dirty="0"/>
              <a:t> </a:t>
            </a:r>
            <a:r>
              <a:rPr lang="en-US" dirty="0" err="1"/>
              <a:t>Mahafaly</a:t>
            </a:r>
            <a:r>
              <a:rPr lang="en-US" dirty="0"/>
              <a:t> Special Reserve is increasing or decreasing?</a:t>
            </a:r>
          </a:p>
        </p:txBody>
      </p:sp>
      <p:pic>
        <p:nvPicPr>
          <p:cNvPr id="6" name="Picture 5">
            <a:extLst>
              <a:ext uri="{FF2B5EF4-FFF2-40B4-BE49-F238E27FC236}">
                <a16:creationId xmlns:a16="http://schemas.microsoft.com/office/drawing/2014/main" id="{60C40929-0D40-2C4A-84CC-375F140D0741}"/>
              </a:ext>
            </a:extLst>
          </p:cNvPr>
          <p:cNvPicPr>
            <a:picLocks noChangeAspect="1"/>
          </p:cNvPicPr>
          <p:nvPr/>
        </p:nvPicPr>
        <p:blipFill>
          <a:blip r:embed="rId3"/>
          <a:stretch>
            <a:fillRect/>
          </a:stretch>
        </p:blipFill>
        <p:spPr>
          <a:xfrm>
            <a:off x="0" y="4750129"/>
            <a:ext cx="2021993" cy="2107869"/>
          </a:xfrm>
          <a:prstGeom prst="rect">
            <a:avLst/>
          </a:prstGeom>
        </p:spPr>
      </p:pic>
      <p:pic>
        <p:nvPicPr>
          <p:cNvPr id="10" name="Picture 9">
            <a:extLst>
              <a:ext uri="{FF2B5EF4-FFF2-40B4-BE49-F238E27FC236}">
                <a16:creationId xmlns:a16="http://schemas.microsoft.com/office/drawing/2014/main" id="{C7E618CA-340E-CF46-BB9E-4B505823DC13}"/>
              </a:ext>
            </a:extLst>
          </p:cNvPr>
          <p:cNvPicPr>
            <a:picLocks noChangeAspect="1"/>
          </p:cNvPicPr>
          <p:nvPr/>
        </p:nvPicPr>
        <p:blipFill>
          <a:blip r:embed="rId4"/>
          <a:stretch>
            <a:fillRect/>
          </a:stretch>
        </p:blipFill>
        <p:spPr>
          <a:xfrm>
            <a:off x="4916384" y="4647315"/>
            <a:ext cx="4227615" cy="2210684"/>
          </a:xfrm>
          <a:prstGeom prst="rect">
            <a:avLst/>
          </a:prstGeom>
        </p:spPr>
      </p:pic>
    </p:spTree>
    <p:extLst>
      <p:ext uri="{BB962C8B-B14F-4D97-AF65-F5344CB8AC3E}">
        <p14:creationId xmlns:p14="http://schemas.microsoft.com/office/powerpoint/2010/main" val="16454250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08CF7-3999-FD4D-897C-FC6F20A4ED86}"/>
              </a:ext>
            </a:extLst>
          </p:cNvPr>
          <p:cNvSpPr>
            <a:spLocks noGrp="1"/>
          </p:cNvSpPr>
          <p:nvPr>
            <p:ph type="title"/>
          </p:nvPr>
        </p:nvSpPr>
        <p:spPr/>
        <p:txBody>
          <a:bodyPr/>
          <a:lstStyle/>
          <a:p>
            <a:r>
              <a:rPr lang="en-US" dirty="0"/>
              <a:t>Life Table</a:t>
            </a:r>
          </a:p>
        </p:txBody>
      </p:sp>
      <p:sp>
        <p:nvSpPr>
          <p:cNvPr id="3" name="Content Placeholder 2">
            <a:extLst>
              <a:ext uri="{FF2B5EF4-FFF2-40B4-BE49-F238E27FC236}">
                <a16:creationId xmlns:a16="http://schemas.microsoft.com/office/drawing/2014/main" id="{F6CA3D65-857B-FC4E-97FA-A52EECA4EBE4}"/>
              </a:ext>
            </a:extLst>
          </p:cNvPr>
          <p:cNvSpPr>
            <a:spLocks noGrp="1"/>
          </p:cNvSpPr>
          <p:nvPr>
            <p:ph idx="1"/>
          </p:nvPr>
        </p:nvSpPr>
        <p:spPr>
          <a:xfrm>
            <a:off x="457200" y="1417638"/>
            <a:ext cx="8329961" cy="4967868"/>
          </a:xfrm>
        </p:spPr>
        <p:txBody>
          <a:bodyPr>
            <a:normAutofit fontScale="92500" lnSpcReduction="10000"/>
          </a:bodyPr>
          <a:lstStyle/>
          <a:p>
            <a:r>
              <a:rPr lang="en-US" dirty="0"/>
              <a:t>You will use the data collected by Richard et al. (2002) to create a </a:t>
            </a:r>
            <a:r>
              <a:rPr lang="en-US" b="1" dirty="0"/>
              <a:t>static life table </a:t>
            </a:r>
            <a:r>
              <a:rPr lang="en-US" dirty="0"/>
              <a:t>for </a:t>
            </a:r>
            <a:r>
              <a:rPr lang="en-US" dirty="0" err="1"/>
              <a:t>Verreaux’s</a:t>
            </a:r>
            <a:r>
              <a:rPr lang="en-US" dirty="0"/>
              <a:t> sifakas.</a:t>
            </a:r>
          </a:p>
          <a:p>
            <a:r>
              <a:rPr lang="en-US" b="1" dirty="0"/>
              <a:t>Static life table</a:t>
            </a:r>
          </a:p>
          <a:p>
            <a:pPr lvl="1"/>
            <a:r>
              <a:rPr lang="en-US" dirty="0"/>
              <a:t>Based on age distribution at one point in time</a:t>
            </a:r>
          </a:p>
          <a:p>
            <a:pPr lvl="1"/>
            <a:r>
              <a:rPr lang="en-US" dirty="0"/>
              <a:t>Assumes age distribution is stable</a:t>
            </a:r>
          </a:p>
          <a:p>
            <a:r>
              <a:rPr lang="en-US" b="1" dirty="0"/>
              <a:t>Cohort life table</a:t>
            </a:r>
          </a:p>
          <a:p>
            <a:pPr lvl="1"/>
            <a:r>
              <a:rPr lang="en-US" dirty="0"/>
              <a:t>Follows a </a:t>
            </a:r>
            <a:r>
              <a:rPr lang="en-US" b="1" dirty="0"/>
              <a:t>cohort</a:t>
            </a:r>
            <a:r>
              <a:rPr lang="en-US" dirty="0"/>
              <a:t> across time; assumes age distribution is stable</a:t>
            </a:r>
          </a:p>
          <a:p>
            <a:pPr lvl="1"/>
            <a:r>
              <a:rPr lang="en-US" dirty="0"/>
              <a:t>Especially difficult for animals that are long-lived and/or highly mobile.</a:t>
            </a:r>
          </a:p>
        </p:txBody>
      </p:sp>
    </p:spTree>
    <p:extLst>
      <p:ext uri="{BB962C8B-B14F-4D97-AF65-F5344CB8AC3E}">
        <p14:creationId xmlns:p14="http://schemas.microsoft.com/office/powerpoint/2010/main" val="12827938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59890" y="72781"/>
            <a:ext cx="8671627" cy="1848011"/>
          </a:xfrm>
          <a:prstGeom prst="rect">
            <a:avLst/>
          </a:prstGeom>
          <a:noFill/>
        </p:spPr>
        <p:txBody>
          <a:bodyPr wrap="square" rtlCol="0">
            <a:spAutoFit/>
          </a:bodyPr>
          <a:lstStyle/>
          <a:p>
            <a:r>
              <a:rPr lang="en-US" sz="2800" dirty="0"/>
              <a:t>Values for </a:t>
            </a:r>
            <a:r>
              <a:rPr lang="en-US" sz="2800" dirty="0" err="1"/>
              <a:t>N</a:t>
            </a:r>
            <a:r>
              <a:rPr lang="en-US" sz="2800" baseline="-25000" dirty="0" err="1"/>
              <a:t>x</a:t>
            </a:r>
            <a:r>
              <a:rPr lang="en-US" sz="2800" dirty="0"/>
              <a:t> were taken from an age pyramid in Richard et al. (2002) and represent the number of females in the population in 1999.</a:t>
            </a:r>
            <a:endParaRPr lang="en-US" sz="2000" dirty="0"/>
          </a:p>
          <a:p>
            <a:endParaRPr lang="en-US" sz="2800" dirty="0"/>
          </a:p>
        </p:txBody>
      </p:sp>
      <p:graphicFrame>
        <p:nvGraphicFramePr>
          <p:cNvPr id="8" name="Table 7">
            <a:extLst>
              <a:ext uri="{FF2B5EF4-FFF2-40B4-BE49-F238E27FC236}">
                <a16:creationId xmlns:a16="http://schemas.microsoft.com/office/drawing/2014/main" id="{08E1D0D2-66AB-704F-95CE-EEE5652DCC76}"/>
              </a:ext>
            </a:extLst>
          </p:cNvPr>
          <p:cNvGraphicFramePr>
            <a:graphicFrameLocks noGrp="1"/>
          </p:cNvGraphicFramePr>
          <p:nvPr>
            <p:extLst>
              <p:ext uri="{D42A27DB-BD31-4B8C-83A1-F6EECF244321}">
                <p14:modId xmlns:p14="http://schemas.microsoft.com/office/powerpoint/2010/main" val="1355249583"/>
              </p:ext>
            </p:extLst>
          </p:nvPr>
        </p:nvGraphicFramePr>
        <p:xfrm>
          <a:off x="1478314" y="1542710"/>
          <a:ext cx="6299471" cy="5233074"/>
        </p:xfrm>
        <a:graphic>
          <a:graphicData uri="http://schemas.openxmlformats.org/drawingml/2006/table">
            <a:tbl>
              <a:tblPr firstRow="1" bandRow="1">
                <a:tableStyleId>{5C22544A-7EE6-4342-B048-85BDC9FD1C3A}</a:tableStyleId>
              </a:tblPr>
              <a:tblGrid>
                <a:gridCol w="1549854">
                  <a:extLst>
                    <a:ext uri="{9D8B030D-6E8A-4147-A177-3AD203B41FA5}">
                      <a16:colId xmlns:a16="http://schemas.microsoft.com/office/drawing/2014/main" val="20000"/>
                    </a:ext>
                  </a:extLst>
                </a:gridCol>
                <a:gridCol w="1616021">
                  <a:extLst>
                    <a:ext uri="{9D8B030D-6E8A-4147-A177-3AD203B41FA5}">
                      <a16:colId xmlns:a16="http://schemas.microsoft.com/office/drawing/2014/main" val="20001"/>
                    </a:ext>
                  </a:extLst>
                </a:gridCol>
                <a:gridCol w="1022685">
                  <a:extLst>
                    <a:ext uri="{9D8B030D-6E8A-4147-A177-3AD203B41FA5}">
                      <a16:colId xmlns:a16="http://schemas.microsoft.com/office/drawing/2014/main" val="20002"/>
                    </a:ext>
                  </a:extLst>
                </a:gridCol>
                <a:gridCol w="1106905">
                  <a:extLst>
                    <a:ext uri="{9D8B030D-6E8A-4147-A177-3AD203B41FA5}">
                      <a16:colId xmlns:a16="http://schemas.microsoft.com/office/drawing/2014/main" val="3489109016"/>
                    </a:ext>
                  </a:extLst>
                </a:gridCol>
                <a:gridCol w="1004006">
                  <a:extLst>
                    <a:ext uri="{9D8B030D-6E8A-4147-A177-3AD203B41FA5}">
                      <a16:colId xmlns:a16="http://schemas.microsoft.com/office/drawing/2014/main" val="20004"/>
                    </a:ext>
                  </a:extLst>
                </a:gridCol>
              </a:tblGrid>
              <a:tr h="928404">
                <a:tc>
                  <a:txBody>
                    <a:bodyPr/>
                    <a:lstStyle/>
                    <a:p>
                      <a:r>
                        <a:rPr lang="en-US" sz="2000" dirty="0"/>
                        <a:t>Age Range (years)</a:t>
                      </a:r>
                    </a:p>
                  </a:txBody>
                  <a:tcPr anchor="ctr"/>
                </a:tc>
                <a:tc>
                  <a:txBody>
                    <a:bodyPr/>
                    <a:lstStyle/>
                    <a:p>
                      <a:pPr algn="ctr">
                        <a:spcAft>
                          <a:spcPts val="600"/>
                        </a:spcAft>
                      </a:pPr>
                      <a:r>
                        <a:rPr lang="en-US" sz="2000" baseline="0" dirty="0"/>
                        <a:t>N</a:t>
                      </a:r>
                      <a:r>
                        <a:rPr lang="en-US" sz="2000" baseline="-25000" dirty="0"/>
                        <a:t> x</a:t>
                      </a:r>
                    </a:p>
                  </a:txBody>
                  <a:tcPr anchor="b"/>
                </a:tc>
                <a:tc>
                  <a:txBody>
                    <a:bodyPr/>
                    <a:lstStyle/>
                    <a:p>
                      <a:pPr algn="ctr">
                        <a:spcAft>
                          <a:spcPts val="600"/>
                        </a:spcAft>
                      </a:pPr>
                      <a:r>
                        <a:rPr lang="en-US" sz="2000" dirty="0"/>
                        <a:t>l </a:t>
                      </a:r>
                      <a:r>
                        <a:rPr lang="en-US" sz="2000" baseline="-25000" dirty="0"/>
                        <a:t>x</a:t>
                      </a:r>
                      <a:r>
                        <a:rPr lang="en-US" sz="2000" dirty="0"/>
                        <a:t> </a:t>
                      </a:r>
                    </a:p>
                  </a:txBody>
                  <a:tcPr anchor="b"/>
                </a:tc>
                <a:tc>
                  <a:txBody>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lang="en-US" sz="2400" baseline="0" dirty="0"/>
                        <a:t>m</a:t>
                      </a:r>
                      <a:r>
                        <a:rPr lang="en-US" sz="3200" baseline="-25000" dirty="0"/>
                        <a:t>x</a:t>
                      </a:r>
                    </a:p>
                  </a:txBody>
                  <a:tcPr anchor="b"/>
                </a:tc>
                <a:tc>
                  <a:txBody>
                    <a:bodyPr/>
                    <a:lstStyle/>
                    <a:p>
                      <a:pPr algn="ctr">
                        <a:spcAft>
                          <a:spcPts val="600"/>
                        </a:spcAft>
                      </a:pPr>
                      <a:r>
                        <a:rPr lang="en-US" sz="2000" dirty="0"/>
                        <a:t>F </a:t>
                      </a:r>
                      <a:r>
                        <a:rPr lang="en-US" sz="2000" baseline="-25000" dirty="0"/>
                        <a:t>x</a:t>
                      </a:r>
                    </a:p>
                  </a:txBody>
                  <a:tcPr anchor="b"/>
                </a:tc>
                <a:extLst>
                  <a:ext uri="{0D108BD9-81ED-4DB2-BD59-A6C34878D82A}">
                    <a16:rowId xmlns:a16="http://schemas.microsoft.com/office/drawing/2014/main" val="10000"/>
                  </a:ext>
                </a:extLst>
              </a:tr>
              <a:tr h="439398">
                <a:tc>
                  <a:txBody>
                    <a:bodyPr/>
                    <a:lstStyle/>
                    <a:p>
                      <a:r>
                        <a:rPr lang="en-US" sz="2400" dirty="0"/>
                        <a:t>0 to</a:t>
                      </a:r>
                      <a:r>
                        <a:rPr lang="en-US" sz="2400" baseline="0" dirty="0"/>
                        <a:t> 2</a:t>
                      </a:r>
                      <a:endParaRPr lang="en-US" sz="2400" dirty="0"/>
                    </a:p>
                  </a:txBody>
                  <a:tcPr/>
                </a:tc>
                <a:tc>
                  <a:txBody>
                    <a:bodyPr/>
                    <a:lstStyle/>
                    <a:p>
                      <a:pPr algn="ctr"/>
                      <a:r>
                        <a:rPr lang="en-US" sz="2400" dirty="0"/>
                        <a:t>37</a:t>
                      </a:r>
                    </a:p>
                  </a:txBody>
                  <a:tcPr/>
                </a:tc>
                <a:tc>
                  <a:txBody>
                    <a:bodyPr/>
                    <a:lstStyle/>
                    <a:p>
                      <a:endParaRPr lang="en-US" sz="2000" dirty="0"/>
                    </a:p>
                  </a:txBody>
                  <a:tcPr/>
                </a:tc>
                <a:tc>
                  <a:txBody>
                    <a:bodyPr/>
                    <a:lstStyle/>
                    <a:p>
                      <a:pPr algn="ctr" fontAlgn="b"/>
                      <a:endParaRPr lang="en-US" sz="2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a:endParaRPr lang="en-US" sz="2000" dirty="0"/>
                    </a:p>
                  </a:txBody>
                  <a:tcPr/>
                </a:tc>
                <a:extLst>
                  <a:ext uri="{0D108BD9-81ED-4DB2-BD59-A6C34878D82A}">
                    <a16:rowId xmlns:a16="http://schemas.microsoft.com/office/drawing/2014/main" val="10001"/>
                  </a:ext>
                </a:extLst>
              </a:tr>
              <a:tr h="439398">
                <a:tc>
                  <a:txBody>
                    <a:bodyPr/>
                    <a:lstStyle/>
                    <a:p>
                      <a:r>
                        <a:rPr lang="en-US" sz="2400" dirty="0"/>
                        <a:t>3 to 5</a:t>
                      </a:r>
                    </a:p>
                  </a:txBody>
                  <a:tcPr/>
                </a:tc>
                <a:tc>
                  <a:txBody>
                    <a:bodyPr/>
                    <a:lstStyle/>
                    <a:p>
                      <a:pPr algn="ctr" fontAlgn="b"/>
                      <a:r>
                        <a:rPr lang="en-US" sz="2400" b="0" i="0" u="none" strike="noStrike" dirty="0">
                          <a:solidFill>
                            <a:srgbClr val="000000"/>
                          </a:solidFill>
                          <a:effectLst/>
                          <a:latin typeface="Calibri" panose="020F0502020204030204" pitchFamily="34" charset="0"/>
                        </a:rPr>
                        <a:t>19</a:t>
                      </a:r>
                    </a:p>
                  </a:txBody>
                  <a:tcPr marL="9525" marR="9525" marT="9525" marB="0" anchor="b"/>
                </a:tc>
                <a:tc>
                  <a:txBody>
                    <a:bodyPr/>
                    <a:lstStyle/>
                    <a:p>
                      <a:endParaRPr lang="en-US" sz="2000"/>
                    </a:p>
                  </a:txBody>
                  <a:tcPr/>
                </a:tc>
                <a:tc>
                  <a:txBody>
                    <a:bodyPr/>
                    <a:lstStyle/>
                    <a:p>
                      <a:pPr algn="ctr" fontAlgn="b"/>
                      <a:endParaRPr lang="en-US" sz="2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a:endParaRPr lang="en-US" sz="2000" dirty="0"/>
                    </a:p>
                  </a:txBody>
                  <a:tcPr/>
                </a:tc>
                <a:extLst>
                  <a:ext uri="{0D108BD9-81ED-4DB2-BD59-A6C34878D82A}">
                    <a16:rowId xmlns:a16="http://schemas.microsoft.com/office/drawing/2014/main" val="10002"/>
                  </a:ext>
                </a:extLst>
              </a:tr>
              <a:tr h="439398">
                <a:tc>
                  <a:txBody>
                    <a:bodyPr/>
                    <a:lstStyle/>
                    <a:p>
                      <a:r>
                        <a:rPr lang="en-US" sz="2400" dirty="0"/>
                        <a:t>6 to 8</a:t>
                      </a:r>
                    </a:p>
                  </a:txBody>
                  <a:tcPr/>
                </a:tc>
                <a:tc>
                  <a:txBody>
                    <a:bodyPr/>
                    <a:lstStyle/>
                    <a:p>
                      <a:pPr algn="ctr" fontAlgn="b"/>
                      <a:r>
                        <a:rPr lang="en-US" sz="2400" b="0" i="0" u="none" strike="noStrike" dirty="0">
                          <a:solidFill>
                            <a:srgbClr val="000000"/>
                          </a:solidFill>
                          <a:effectLst/>
                          <a:latin typeface="Calibri" panose="020F0502020204030204" pitchFamily="34" charset="0"/>
                        </a:rPr>
                        <a:t>14</a:t>
                      </a:r>
                    </a:p>
                  </a:txBody>
                  <a:tcPr marL="9525" marR="9525" marT="9525" marB="0" anchor="b"/>
                </a:tc>
                <a:tc>
                  <a:txBody>
                    <a:bodyPr/>
                    <a:lstStyle/>
                    <a:p>
                      <a:endParaRPr lang="en-US" sz="2000"/>
                    </a:p>
                  </a:txBody>
                  <a:tcPr/>
                </a:tc>
                <a:tc>
                  <a:txBody>
                    <a:bodyPr/>
                    <a:lstStyle/>
                    <a:p>
                      <a:pPr algn="ctr" fontAlgn="b"/>
                      <a:endParaRPr lang="en-US" sz="2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a:endParaRPr lang="en-US" sz="2000" dirty="0"/>
                    </a:p>
                  </a:txBody>
                  <a:tcPr/>
                </a:tc>
                <a:extLst>
                  <a:ext uri="{0D108BD9-81ED-4DB2-BD59-A6C34878D82A}">
                    <a16:rowId xmlns:a16="http://schemas.microsoft.com/office/drawing/2014/main" val="10003"/>
                  </a:ext>
                </a:extLst>
              </a:tr>
              <a:tr h="439398">
                <a:tc>
                  <a:txBody>
                    <a:bodyPr/>
                    <a:lstStyle/>
                    <a:p>
                      <a:r>
                        <a:rPr lang="en-US" sz="2400" dirty="0"/>
                        <a:t>9 to 11</a:t>
                      </a:r>
                    </a:p>
                  </a:txBody>
                  <a:tcPr/>
                </a:tc>
                <a:tc>
                  <a:txBody>
                    <a:bodyPr/>
                    <a:lstStyle/>
                    <a:p>
                      <a:pPr algn="ctr" fontAlgn="b"/>
                      <a:r>
                        <a:rPr lang="en-US" sz="2400" b="0" i="0" u="none" strike="noStrike" dirty="0">
                          <a:solidFill>
                            <a:srgbClr val="000000"/>
                          </a:solidFill>
                          <a:effectLst/>
                          <a:latin typeface="Calibri" panose="020F0502020204030204" pitchFamily="34" charset="0"/>
                        </a:rPr>
                        <a:t>9</a:t>
                      </a:r>
                    </a:p>
                  </a:txBody>
                  <a:tcPr marL="9525" marR="9525" marT="9525" marB="0" anchor="b"/>
                </a:tc>
                <a:tc>
                  <a:txBody>
                    <a:bodyPr/>
                    <a:lstStyle/>
                    <a:p>
                      <a:endParaRPr lang="en-US" sz="2000" dirty="0"/>
                    </a:p>
                  </a:txBody>
                  <a:tcPr/>
                </a:tc>
                <a:tc>
                  <a:txBody>
                    <a:bodyPr/>
                    <a:lstStyle/>
                    <a:p>
                      <a:pPr algn="ctr" fontAlgn="b"/>
                      <a:endParaRPr lang="en-US" sz="2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a:endParaRPr lang="en-US" sz="2000" dirty="0"/>
                    </a:p>
                  </a:txBody>
                  <a:tcPr/>
                </a:tc>
                <a:extLst>
                  <a:ext uri="{0D108BD9-81ED-4DB2-BD59-A6C34878D82A}">
                    <a16:rowId xmlns:a16="http://schemas.microsoft.com/office/drawing/2014/main" val="10004"/>
                  </a:ext>
                </a:extLst>
              </a:tr>
              <a:tr h="439398">
                <a:tc>
                  <a:txBody>
                    <a:bodyPr/>
                    <a:lstStyle/>
                    <a:p>
                      <a:r>
                        <a:rPr lang="en-US" sz="2400" dirty="0"/>
                        <a:t>12 to 14</a:t>
                      </a:r>
                    </a:p>
                  </a:txBody>
                  <a:tcPr/>
                </a:tc>
                <a:tc>
                  <a:txBody>
                    <a:bodyPr/>
                    <a:lstStyle/>
                    <a:p>
                      <a:pPr algn="ctr" fontAlgn="b"/>
                      <a:r>
                        <a:rPr lang="en-US" sz="2400" b="0" i="0" u="none" strike="noStrike" dirty="0">
                          <a:solidFill>
                            <a:srgbClr val="000000"/>
                          </a:solidFill>
                          <a:effectLst/>
                          <a:latin typeface="Calibri" panose="020F0502020204030204" pitchFamily="34" charset="0"/>
                        </a:rPr>
                        <a:t>14</a:t>
                      </a:r>
                    </a:p>
                  </a:txBody>
                  <a:tcPr marL="9525" marR="9525" marT="9525" marB="0" anchor="b"/>
                </a:tc>
                <a:tc>
                  <a:txBody>
                    <a:bodyPr/>
                    <a:lstStyle/>
                    <a:p>
                      <a:endParaRPr lang="en-US" sz="2000"/>
                    </a:p>
                  </a:txBody>
                  <a:tcPr/>
                </a:tc>
                <a:tc>
                  <a:txBody>
                    <a:bodyPr/>
                    <a:lstStyle/>
                    <a:p>
                      <a:pPr algn="ctr" fontAlgn="b"/>
                      <a:endParaRPr lang="en-US" sz="2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a:endParaRPr lang="en-US" sz="2000" dirty="0"/>
                    </a:p>
                  </a:txBody>
                  <a:tcPr/>
                </a:tc>
                <a:extLst>
                  <a:ext uri="{0D108BD9-81ED-4DB2-BD59-A6C34878D82A}">
                    <a16:rowId xmlns:a16="http://schemas.microsoft.com/office/drawing/2014/main" val="10005"/>
                  </a:ext>
                </a:extLst>
              </a:tr>
              <a:tr h="439398">
                <a:tc>
                  <a:txBody>
                    <a:bodyPr/>
                    <a:lstStyle/>
                    <a:p>
                      <a:r>
                        <a:rPr lang="en-US" sz="2400" dirty="0"/>
                        <a:t>15 to 17</a:t>
                      </a:r>
                    </a:p>
                  </a:txBody>
                  <a:tcPr/>
                </a:tc>
                <a:tc>
                  <a:txBody>
                    <a:bodyPr/>
                    <a:lstStyle/>
                    <a:p>
                      <a:pPr algn="ctr" fontAlgn="b"/>
                      <a:r>
                        <a:rPr lang="en-US" sz="2400" b="0" i="0" u="none" strike="noStrike" dirty="0">
                          <a:solidFill>
                            <a:srgbClr val="000000"/>
                          </a:solidFill>
                          <a:effectLst/>
                          <a:latin typeface="Calibri" panose="020F0502020204030204" pitchFamily="34" charset="0"/>
                        </a:rPr>
                        <a:t>4</a:t>
                      </a:r>
                    </a:p>
                  </a:txBody>
                  <a:tcPr marL="9525" marR="9525" marT="9525" marB="0" anchor="b"/>
                </a:tc>
                <a:tc>
                  <a:txBody>
                    <a:bodyPr/>
                    <a:lstStyle/>
                    <a:p>
                      <a:endParaRPr lang="en-US" sz="2000" dirty="0"/>
                    </a:p>
                  </a:txBody>
                  <a:tcPr/>
                </a:tc>
                <a:tc>
                  <a:txBody>
                    <a:bodyPr/>
                    <a:lstStyle/>
                    <a:p>
                      <a:pPr algn="ctr" fontAlgn="b"/>
                      <a:endParaRPr lang="en-US" sz="2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a:endParaRPr lang="en-US" sz="2000" dirty="0"/>
                    </a:p>
                  </a:txBody>
                  <a:tcPr/>
                </a:tc>
                <a:extLst>
                  <a:ext uri="{0D108BD9-81ED-4DB2-BD59-A6C34878D82A}">
                    <a16:rowId xmlns:a16="http://schemas.microsoft.com/office/drawing/2014/main" val="10006"/>
                  </a:ext>
                </a:extLst>
              </a:tr>
              <a:tr h="439398">
                <a:tc>
                  <a:txBody>
                    <a:bodyPr/>
                    <a:lstStyle/>
                    <a:p>
                      <a:r>
                        <a:rPr lang="en-US" sz="2400" dirty="0"/>
                        <a:t>18 to 20</a:t>
                      </a:r>
                    </a:p>
                  </a:txBody>
                  <a:tcPr/>
                </a:tc>
                <a:tc>
                  <a:txBody>
                    <a:bodyPr/>
                    <a:lstStyle/>
                    <a:p>
                      <a:pPr algn="ctr" fontAlgn="b"/>
                      <a:r>
                        <a:rPr lang="en-US" sz="2400" b="0" i="0" u="none" strike="noStrike" dirty="0">
                          <a:solidFill>
                            <a:srgbClr val="000000"/>
                          </a:solidFill>
                          <a:effectLst/>
                          <a:latin typeface="Calibri" panose="020F0502020204030204" pitchFamily="34" charset="0"/>
                        </a:rPr>
                        <a:t>6</a:t>
                      </a:r>
                    </a:p>
                  </a:txBody>
                  <a:tcPr marL="9525" marR="9525" marT="9525" marB="0" anchor="b"/>
                </a:tc>
                <a:tc>
                  <a:txBody>
                    <a:bodyPr/>
                    <a:lstStyle/>
                    <a:p>
                      <a:endParaRPr lang="en-US" sz="2000" dirty="0"/>
                    </a:p>
                  </a:txBody>
                  <a:tcPr/>
                </a:tc>
                <a:tc>
                  <a:txBody>
                    <a:bodyPr/>
                    <a:lstStyle/>
                    <a:p>
                      <a:pPr algn="ctr" fontAlgn="b"/>
                      <a:endParaRPr lang="en-US" sz="2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a:endParaRPr lang="en-US" sz="2000" dirty="0"/>
                    </a:p>
                  </a:txBody>
                  <a:tcPr/>
                </a:tc>
                <a:extLst>
                  <a:ext uri="{0D108BD9-81ED-4DB2-BD59-A6C34878D82A}">
                    <a16:rowId xmlns:a16="http://schemas.microsoft.com/office/drawing/2014/main" val="10007"/>
                  </a:ext>
                </a:extLst>
              </a:tr>
              <a:tr h="450189">
                <a:tc>
                  <a:txBody>
                    <a:bodyPr/>
                    <a:lstStyle/>
                    <a:p>
                      <a:r>
                        <a:rPr lang="en-US" sz="2400" dirty="0"/>
                        <a:t>21 to 23</a:t>
                      </a:r>
                    </a:p>
                  </a:txBody>
                  <a:tcPr/>
                </a:tc>
                <a:tc>
                  <a:txBody>
                    <a:bodyPr/>
                    <a:lstStyle/>
                    <a:p>
                      <a:pPr algn="ctr" fontAlgn="b"/>
                      <a:r>
                        <a:rPr lang="en-US" sz="2400" b="0" i="0" u="none" strike="noStrike" dirty="0">
                          <a:solidFill>
                            <a:srgbClr val="000000"/>
                          </a:solidFill>
                          <a:effectLst/>
                          <a:latin typeface="Calibri" panose="020F0502020204030204" pitchFamily="34" charset="0"/>
                        </a:rPr>
                        <a:t>6</a:t>
                      </a:r>
                    </a:p>
                  </a:txBody>
                  <a:tcPr marL="9525" marR="9525" marT="9525" marB="0" anchor="b"/>
                </a:tc>
                <a:tc>
                  <a:txBody>
                    <a:bodyPr/>
                    <a:lstStyle/>
                    <a:p>
                      <a:endParaRPr lang="en-US" sz="2000"/>
                    </a:p>
                  </a:txBody>
                  <a:tcPr/>
                </a:tc>
                <a:tc>
                  <a:txBody>
                    <a:bodyPr/>
                    <a:lstStyle/>
                    <a:p>
                      <a:pPr algn="ctr" fontAlgn="b"/>
                      <a:endParaRPr lang="en-US" sz="2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a:endParaRPr lang="en-US" sz="2000" dirty="0"/>
                    </a:p>
                  </a:txBody>
                  <a:tcPr/>
                </a:tc>
                <a:extLst>
                  <a:ext uri="{0D108BD9-81ED-4DB2-BD59-A6C34878D82A}">
                    <a16:rowId xmlns:a16="http://schemas.microsoft.com/office/drawing/2014/main" val="10008"/>
                  </a:ext>
                </a:extLst>
              </a:tr>
              <a:tr h="647070">
                <a:tc>
                  <a:txBody>
                    <a:bodyPr/>
                    <a:lstStyle/>
                    <a:p>
                      <a:r>
                        <a:rPr lang="en-US" sz="2400" dirty="0"/>
                        <a:t>24 or older</a:t>
                      </a:r>
                    </a:p>
                  </a:txBody>
                  <a:tcPr/>
                </a:tc>
                <a:tc>
                  <a:txBody>
                    <a:bodyPr/>
                    <a:lstStyle/>
                    <a:p>
                      <a:pPr algn="ctr" fontAlgn="b"/>
                      <a:r>
                        <a:rPr lang="en-US" sz="2400" b="0" i="0" u="none" strike="noStrike" dirty="0">
                          <a:solidFill>
                            <a:srgbClr val="000000"/>
                          </a:solidFill>
                          <a:effectLst/>
                          <a:latin typeface="Calibri" panose="020F0502020204030204" pitchFamily="34" charset="0"/>
                        </a:rPr>
                        <a:t>1</a:t>
                      </a:r>
                    </a:p>
                  </a:txBody>
                  <a:tcPr marL="9525" marR="9525" marT="9525" marB="0" anchor="ctr"/>
                </a:tc>
                <a:tc>
                  <a:txBody>
                    <a:bodyPr/>
                    <a:lstStyle/>
                    <a:p>
                      <a:endParaRPr lang="en-US" sz="2000" dirty="0"/>
                    </a:p>
                  </a:txBody>
                  <a:tcPr/>
                </a:tc>
                <a:tc>
                  <a:txBody>
                    <a:bodyPr/>
                    <a:lstStyle/>
                    <a:p>
                      <a:pPr algn="ctr"/>
                      <a:endParaRPr lang="en-US" sz="2000" dirty="0"/>
                    </a:p>
                  </a:txBody>
                  <a:tcPr anchor="ctr"/>
                </a:tc>
                <a:tc>
                  <a:txBody>
                    <a:bodyPr/>
                    <a:lstStyle/>
                    <a:p>
                      <a:pPr algn="ctr"/>
                      <a:endParaRPr lang="en-US" sz="2000" dirty="0"/>
                    </a:p>
                  </a:txBody>
                  <a:tcPr/>
                </a:tc>
                <a:extLst>
                  <a:ext uri="{0D108BD9-81ED-4DB2-BD59-A6C34878D82A}">
                    <a16:rowId xmlns:a16="http://schemas.microsoft.com/office/drawing/2014/main" val="3095345452"/>
                  </a:ext>
                </a:extLst>
              </a:tr>
            </a:tbl>
          </a:graphicData>
        </a:graphic>
      </p:graphicFrame>
      <p:sp>
        <p:nvSpPr>
          <p:cNvPr id="2" name="TextBox 1">
            <a:extLst>
              <a:ext uri="{FF2B5EF4-FFF2-40B4-BE49-F238E27FC236}">
                <a16:creationId xmlns:a16="http://schemas.microsoft.com/office/drawing/2014/main" id="{306AFFD8-8591-4344-B2E1-8D7D36ABD45D}"/>
              </a:ext>
            </a:extLst>
          </p:cNvPr>
          <p:cNvSpPr txBox="1"/>
          <p:nvPr/>
        </p:nvSpPr>
        <p:spPr>
          <a:xfrm>
            <a:off x="3035811" y="1681256"/>
            <a:ext cx="1861198" cy="307777"/>
          </a:xfrm>
          <a:prstGeom prst="rect">
            <a:avLst/>
          </a:prstGeom>
          <a:noFill/>
        </p:spPr>
        <p:txBody>
          <a:bodyPr wrap="square" rtlCol="0">
            <a:spAutoFit/>
          </a:bodyPr>
          <a:lstStyle/>
          <a:p>
            <a:r>
              <a:rPr lang="en-US" sz="1400" dirty="0">
                <a:solidFill>
                  <a:schemeClr val="bg1"/>
                </a:solidFill>
              </a:rPr>
              <a:t>Number of females</a:t>
            </a:r>
          </a:p>
        </p:txBody>
      </p:sp>
    </p:spTree>
    <p:extLst>
      <p:ext uri="{BB962C8B-B14F-4D97-AF65-F5344CB8AC3E}">
        <p14:creationId xmlns:p14="http://schemas.microsoft.com/office/powerpoint/2010/main" val="2722262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E032E5-5933-BD4D-A47E-7BDA72AD7131}"/>
              </a:ext>
            </a:extLst>
          </p:cNvPr>
          <p:cNvSpPr>
            <a:spLocks noGrp="1"/>
          </p:cNvSpPr>
          <p:nvPr>
            <p:ph type="title"/>
          </p:nvPr>
        </p:nvSpPr>
        <p:spPr/>
        <p:txBody>
          <a:bodyPr/>
          <a:lstStyle/>
          <a:p>
            <a:r>
              <a:rPr lang="en-US" dirty="0"/>
              <a:t>Estimating m</a:t>
            </a:r>
            <a:r>
              <a:rPr lang="en-US" baseline="-25000" dirty="0"/>
              <a:t>x</a:t>
            </a:r>
          </a:p>
        </p:txBody>
      </p:sp>
      <p:sp>
        <p:nvSpPr>
          <p:cNvPr id="3" name="Content Placeholder 2">
            <a:extLst>
              <a:ext uri="{FF2B5EF4-FFF2-40B4-BE49-F238E27FC236}">
                <a16:creationId xmlns:a16="http://schemas.microsoft.com/office/drawing/2014/main" id="{1D90E024-C973-6E49-B455-9756CD4C9D30}"/>
              </a:ext>
            </a:extLst>
          </p:cNvPr>
          <p:cNvSpPr>
            <a:spLocks noGrp="1"/>
          </p:cNvSpPr>
          <p:nvPr>
            <p:ph idx="1"/>
          </p:nvPr>
        </p:nvSpPr>
        <p:spPr>
          <a:xfrm>
            <a:off x="457200" y="1417637"/>
            <a:ext cx="8097253" cy="4598152"/>
          </a:xfrm>
        </p:spPr>
        <p:txBody>
          <a:bodyPr>
            <a:normAutofit/>
          </a:bodyPr>
          <a:lstStyle/>
          <a:p>
            <a:r>
              <a:rPr lang="en-US" dirty="0"/>
              <a:t>m</a:t>
            </a:r>
            <a:r>
              <a:rPr lang="en-US" baseline="-25000" dirty="0"/>
              <a:t>x</a:t>
            </a:r>
            <a:r>
              <a:rPr lang="en-US" dirty="0"/>
              <a:t> = per capita birth rate (number of offspring born per individual in age class x)</a:t>
            </a:r>
          </a:p>
          <a:p>
            <a:r>
              <a:rPr lang="en-US" dirty="0"/>
              <a:t>Richard et al. (2002) recorded the proportion of female sifakas of every age (3 – 26) that gave birth in each year from 1984 – 1999.</a:t>
            </a:r>
          </a:p>
          <a:p>
            <a:r>
              <a:rPr lang="en-US" dirty="0"/>
              <a:t>From these reported data, the median birthrates for 3 year age classes are reported in Table 1.</a:t>
            </a:r>
          </a:p>
          <a:p>
            <a:endParaRPr lang="en-US" dirty="0"/>
          </a:p>
        </p:txBody>
      </p:sp>
    </p:spTree>
    <p:extLst>
      <p:ext uri="{BB962C8B-B14F-4D97-AF65-F5344CB8AC3E}">
        <p14:creationId xmlns:p14="http://schemas.microsoft.com/office/powerpoint/2010/main" val="104311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2875</TotalTime>
  <Words>3176</Words>
  <Application>Microsoft Macintosh PowerPoint</Application>
  <PresentationFormat>On-screen Show (4:3)</PresentationFormat>
  <Paragraphs>595</Paragraphs>
  <Slides>30</Slides>
  <Notes>27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30</vt:i4>
      </vt:variant>
    </vt:vector>
  </HeadingPairs>
  <TitlesOfParts>
    <vt:vector size="37" baseType="lpstr">
      <vt:lpstr>ＭＳ Ｐゴシック</vt:lpstr>
      <vt:lpstr>Arial</vt:lpstr>
      <vt:lpstr>Calibri</vt:lpstr>
      <vt:lpstr>Corbel</vt:lpstr>
      <vt:lpstr>Mangal</vt:lpstr>
      <vt:lpstr>Times New Roman</vt:lpstr>
      <vt:lpstr>Office Theme</vt:lpstr>
      <vt:lpstr>Sifaka Life History</vt:lpstr>
      <vt:lpstr>Sifaka Life History</vt:lpstr>
      <vt:lpstr>Natural History</vt:lpstr>
      <vt:lpstr>Natural History</vt:lpstr>
      <vt:lpstr>Richard et al. (2002)</vt:lpstr>
      <vt:lpstr>Question</vt:lpstr>
      <vt:lpstr>Life Table</vt:lpstr>
      <vt:lpstr>PowerPoint Presentation</vt:lpstr>
      <vt:lpstr>Estimating mx</vt:lpstr>
      <vt:lpstr>PowerPoint Presentation</vt:lpstr>
      <vt:lpstr>Converting published birthrates to mx</vt:lpstr>
      <vt:lpstr>PowerPoint Presentation</vt:lpstr>
      <vt:lpstr>Part 1, Q. 1 - Estimating mx</vt:lpstr>
      <vt:lpstr>Sifaka sex ratio</vt:lpstr>
      <vt:lpstr>Part 1. Estimate birth rates</vt:lpstr>
      <vt:lpstr>Part 1 Q. 2 – Fx  Fx (Fecundity) in our life table is an estimate of the total number of females produced by females in each age class. </vt:lpstr>
      <vt:lpstr>Fx – Number of female sifakas born to female sifakas in age class x</vt:lpstr>
      <vt:lpstr>Part 2. Calculate lx based on number of females (Nx) in each age class.</vt:lpstr>
      <vt:lpstr>Survivorship (lx)</vt:lpstr>
      <vt:lpstr>Sifaka Static life table</vt:lpstr>
      <vt:lpstr>Sifaka Static life table</vt:lpstr>
      <vt:lpstr>Age structure and sex ratio</vt:lpstr>
      <vt:lpstr>Age structure and sex ratio</vt:lpstr>
      <vt:lpstr>Male-biased sex ratio</vt:lpstr>
      <vt:lpstr>Part 3 - Conclusion</vt:lpstr>
      <vt:lpstr>Conclusion</vt:lpstr>
      <vt:lpstr>Summary</vt:lpstr>
      <vt:lpstr>Florida Panthers</vt:lpstr>
      <vt:lpstr>PowerPoint Presentation</vt:lpstr>
      <vt:lpstr>Assessment</vt:lpstr>
    </vt:vector>
  </TitlesOfParts>
  <Company>Stetson University</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Sifaka Life History</dc:title>
  <dc:creator>CIT Support</dc:creator>
  <cp:lastModifiedBy>Cynthia Bennington</cp:lastModifiedBy>
  <cp:revision>208</cp:revision>
  <cp:lastPrinted>2019-05-10T13:50:04Z</cp:lastPrinted>
  <dcterms:created xsi:type="dcterms:W3CDTF">2019-03-04T21:30:53Z</dcterms:created>
  <dcterms:modified xsi:type="dcterms:W3CDTF">2019-06-20T18:30:51Z</dcterms:modified>
</cp:coreProperties>
</file>