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1" autoAdjust="0"/>
    <p:restoredTop sz="56434" autoAdjust="0"/>
  </p:normalViewPr>
  <p:slideViewPr>
    <p:cSldViewPr snapToGrid="0">
      <p:cViewPr varScale="1">
        <p:scale>
          <a:sx n="46" d="100"/>
          <a:sy n="46" d="100"/>
        </p:scale>
        <p:origin x="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28162-FBDF-4F62-BEEE-D07A97AB71CA}"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9ADF8-EBDF-4B8B-BE67-315F16C88137}" type="slidenum">
              <a:rPr lang="en-US" smtClean="0"/>
              <a:t>‹#›</a:t>
            </a:fld>
            <a:endParaRPr lang="en-US"/>
          </a:p>
        </p:txBody>
      </p:sp>
    </p:spTree>
    <p:extLst>
      <p:ext uri="{BB962C8B-B14F-4D97-AF65-F5344CB8AC3E}">
        <p14:creationId xmlns:p14="http://schemas.microsoft.com/office/powerpoint/2010/main" val="370188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ater.usgs.gov/nsip/definition9.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limatica.org.uk/climate-science-information/return-periods-extreme-ev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rought.unl.edu/Planning/Monitoring/ComparisonofDroughtIndices.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major disturbance event like this flood causes significant changes in a landscape. The St. </a:t>
            </a:r>
            <a:r>
              <a:rPr lang="en-US" sz="1200" b="0" i="0" kern="1200" dirty="0" err="1" smtClean="0">
                <a:solidFill>
                  <a:schemeClr val="tx1"/>
                </a:solidFill>
                <a:effectLst/>
                <a:latin typeface="+mn-lt"/>
                <a:ea typeface="+mn-ea"/>
                <a:cs typeface="+mn-cs"/>
              </a:rPr>
              <a:t>Vrain</a:t>
            </a:r>
            <a:r>
              <a:rPr lang="en-US" sz="1200" b="0" i="0" kern="1200" dirty="0" smtClean="0">
                <a:solidFill>
                  <a:schemeClr val="tx1"/>
                </a:solidFill>
                <a:effectLst/>
                <a:latin typeface="+mn-lt"/>
                <a:ea typeface="+mn-ea"/>
                <a:cs typeface="+mn-cs"/>
              </a:rPr>
              <a:t> River in the image above completely shifted its course of flow in less than 5 days! This brings major changes for aquatic organisms, like crayfish, that lived along the old stream bed that is now bare and dry, or for, terrestrial organisms, like a field vole, that used to have a burrow under what is now the St. </a:t>
            </a:r>
            <a:r>
              <a:rPr lang="en-US" sz="1200" b="0" i="0" kern="1200" dirty="0" err="1" smtClean="0">
                <a:solidFill>
                  <a:schemeClr val="tx1"/>
                </a:solidFill>
                <a:effectLst/>
                <a:latin typeface="+mn-lt"/>
                <a:ea typeface="+mn-ea"/>
                <a:cs typeface="+mn-cs"/>
              </a:rPr>
              <a:t>Vrain</a:t>
            </a:r>
            <a:r>
              <a:rPr lang="en-US" sz="1200" b="0" i="0" kern="1200" dirty="0" smtClean="0">
                <a:solidFill>
                  <a:schemeClr val="tx1"/>
                </a:solidFill>
                <a:effectLst/>
                <a:latin typeface="+mn-lt"/>
                <a:ea typeface="+mn-ea"/>
                <a:cs typeface="+mn-cs"/>
              </a:rPr>
              <a:t> River. Likewise, the people living in the house that is now on the west side of the river instead of the eastern bank have a completely different yard and driveway!</a:t>
            </a:r>
          </a:p>
          <a:p>
            <a:r>
              <a:rPr lang="en-US" sz="1200" b="0" i="0" kern="1200" dirty="0" smtClean="0">
                <a:solidFill>
                  <a:schemeClr val="tx1"/>
                </a:solidFill>
                <a:effectLst/>
                <a:latin typeface="+mn-lt"/>
                <a:ea typeface="+mn-ea"/>
                <a:cs typeface="+mn-cs"/>
              </a:rPr>
              <a:t>Why might this storm have caused so much flooding?</a:t>
            </a:r>
          </a:p>
          <a:p>
            <a:r>
              <a:rPr lang="en-US" sz="1200" b="0" i="0" kern="1200" dirty="0" smtClean="0">
                <a:solidFill>
                  <a:schemeClr val="tx1"/>
                </a:solidFill>
                <a:effectLst/>
                <a:latin typeface="+mn-lt"/>
                <a:ea typeface="+mn-ea"/>
                <a:cs typeface="+mn-cs"/>
              </a:rPr>
              <a:t>What other weather patterns could have contributed to pronounced flooding?</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3</a:t>
            </a:fld>
            <a:endParaRPr lang="en-US"/>
          </a:p>
        </p:txBody>
      </p:sp>
    </p:spTree>
    <p:extLst>
      <p:ext uri="{BB962C8B-B14F-4D97-AF65-F5344CB8AC3E}">
        <p14:creationId xmlns:p14="http://schemas.microsoft.com/office/powerpoint/2010/main" val="258353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Precipitation can be measured by different types of gauges; some must be manually read and emptied, others automatically record the amount of precipitation. If the precipitation is in a frozen form (snow, hail, freezing rain) the contents of the gauge must be melted to get the water equivalency for measurement. Rainfall is generally reported as the total amount of rain (millimeters, centimeters, or inches) over a given per period of time.</a:t>
            </a:r>
          </a:p>
          <a:p>
            <a:r>
              <a:rPr lang="en-US" sz="1200" b="0" i="0" kern="1200" dirty="0" smtClean="0">
                <a:solidFill>
                  <a:schemeClr val="tx1"/>
                </a:solidFill>
                <a:effectLst/>
                <a:latin typeface="+mn-lt"/>
                <a:ea typeface="+mn-ea"/>
                <a:cs typeface="+mn-cs"/>
              </a:rPr>
              <a:t>Boulder, Colorado lays on the eastern edge of the Rocky Mountains where they meet the high plains. The average annual precipitation is near 20". However, the precipitation comes in many forms -- winter snow, intense summer thunderstorms, and intermittent storms throughout the year.</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12</a:t>
            </a:fld>
            <a:endParaRPr lang="en-US"/>
          </a:p>
        </p:txBody>
      </p:sp>
    </p:spTree>
    <p:extLst>
      <p:ext uri="{BB962C8B-B14F-4D97-AF65-F5344CB8AC3E}">
        <p14:creationId xmlns:p14="http://schemas.microsoft.com/office/powerpoint/2010/main" val="17380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figure below show the total precipitation each month from 1948 to 2013 for the National Weather Service's COOP site Boulder 2 (Station ID:050843) that is centrally located in Boulder, CO.</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Load</a:t>
            </a:r>
            <a:r>
              <a:rPr lang="en-US" sz="1200" b="0" i="0" kern="1200" baseline="0" dirty="0" smtClean="0">
                <a:solidFill>
                  <a:schemeClr val="tx1"/>
                </a:solidFill>
                <a:effectLst/>
                <a:latin typeface="+mn-lt"/>
                <a:ea typeface="+mn-ea"/>
                <a:cs typeface="+mn-cs"/>
              </a:rPr>
              <a:t> this website on your computer</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13</a:t>
            </a:fld>
            <a:endParaRPr lang="en-US"/>
          </a:p>
        </p:txBody>
      </p:sp>
    </p:spTree>
    <p:extLst>
      <p:ext uri="{BB962C8B-B14F-4D97-AF65-F5344CB8AC3E}">
        <p14:creationId xmlns:p14="http://schemas.microsoft.com/office/powerpoint/2010/main" val="410845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14</a:t>
            </a:fld>
            <a:endParaRPr lang="en-US"/>
          </a:p>
        </p:txBody>
      </p:sp>
    </p:spTree>
    <p:extLst>
      <p:ext uri="{BB962C8B-B14F-4D97-AF65-F5344CB8AC3E}">
        <p14:creationId xmlns:p14="http://schemas.microsoft.com/office/powerpoint/2010/main" val="108652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Now that we've looked at 65 years of data from Boulder, CO. Let's focus more specifically on the September 2013 event. The plot below shows daily precipitation between August 15 - October 15, 2013.</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15</a:t>
            </a:fld>
            <a:endParaRPr lang="en-US"/>
          </a:p>
        </p:txBody>
      </p:sp>
    </p:spTree>
    <p:extLst>
      <p:ext uri="{BB962C8B-B14F-4D97-AF65-F5344CB8AC3E}">
        <p14:creationId xmlns:p14="http://schemas.microsoft.com/office/powerpoint/2010/main" val="171068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16</a:t>
            </a:fld>
            <a:endParaRPr lang="en-US"/>
          </a:p>
        </p:txBody>
      </p:sp>
    </p:spTree>
    <p:extLst>
      <p:ext uri="{BB962C8B-B14F-4D97-AF65-F5344CB8AC3E}">
        <p14:creationId xmlns:p14="http://schemas.microsoft.com/office/powerpoint/2010/main" val="309431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USGS has a distributed network of aquatic sensors located in streams across the United States. This network monitors a suit of variables that are important to stream morphology and health. One of the metrics that this sensor network monitors is </a:t>
            </a:r>
            <a:r>
              <a:rPr lang="en-US" sz="1200" b="1" i="0" kern="1200" dirty="0" smtClean="0">
                <a:solidFill>
                  <a:schemeClr val="tx1"/>
                </a:solidFill>
                <a:effectLst/>
                <a:latin typeface="+mn-lt"/>
                <a:ea typeface="+mn-ea"/>
                <a:cs typeface="+mn-cs"/>
              </a:rPr>
              <a:t>stream discharge</a:t>
            </a:r>
            <a:r>
              <a:rPr lang="en-US" sz="1200" b="0" i="0" kern="1200" dirty="0" smtClean="0">
                <a:solidFill>
                  <a:schemeClr val="tx1"/>
                </a:solidFill>
                <a:effectLst/>
                <a:latin typeface="+mn-lt"/>
                <a:ea typeface="+mn-ea"/>
                <a:cs typeface="+mn-cs"/>
              </a:rPr>
              <a:t>, a metric which quantifies the volume of water moving down a stream. Discharge is an ideal metric to quantify flow, which increases significantly during a flood event.</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How is stream discharge measured?</a:t>
            </a:r>
          </a:p>
          <a:p>
            <a:r>
              <a:rPr lang="en-US" sz="1200" b="0" i="1" kern="1200" dirty="0" smtClean="0">
                <a:solidFill>
                  <a:schemeClr val="tx1"/>
                </a:solidFill>
                <a:effectLst/>
                <a:latin typeface="+mn-lt"/>
                <a:ea typeface="+mn-ea"/>
                <a:cs typeface="+mn-cs"/>
              </a:rPr>
              <a:t>Most USGS </a:t>
            </a:r>
            <a:r>
              <a:rPr lang="en-US" sz="1200" b="0" i="1" kern="1200" dirty="0" err="1" smtClean="0">
                <a:solidFill>
                  <a:schemeClr val="tx1"/>
                </a:solidFill>
                <a:effectLst/>
                <a:latin typeface="+mn-lt"/>
                <a:ea typeface="+mn-ea"/>
                <a:cs typeface="+mn-cs"/>
              </a:rPr>
              <a:t>streamgages</a:t>
            </a:r>
            <a:r>
              <a:rPr lang="en-US" sz="1200" b="0" i="1" kern="1200" dirty="0" smtClean="0">
                <a:solidFill>
                  <a:schemeClr val="tx1"/>
                </a:solidFill>
                <a:effectLst/>
                <a:latin typeface="+mn-lt"/>
                <a:ea typeface="+mn-ea"/>
                <a:cs typeface="+mn-cs"/>
              </a:rPr>
              <a:t> operate by measuring the elevation of the water in the river or stream and then converting the water elevation (called 'stage') to a streamflow ('discharge') by using a curve that relates the elevation to a set of actual discharge measurements. This is done because currently the technology is not available to measure the flow of the water accurately enough directly. From the </a:t>
            </a:r>
            <a:r>
              <a:rPr lang="en-US" sz="1200" b="0" i="1" u="none" strike="noStrike" kern="1200" dirty="0" smtClean="0">
                <a:solidFill>
                  <a:schemeClr val="tx1"/>
                </a:solidFill>
                <a:effectLst/>
                <a:latin typeface="+mn-lt"/>
                <a:ea typeface="+mn-ea"/>
                <a:cs typeface="+mn-cs"/>
                <a:hlinkClick r:id="rId3"/>
              </a:rPr>
              <a:t>USGS National Streamflow Information Program</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17</a:t>
            </a:fld>
            <a:endParaRPr lang="en-US"/>
          </a:p>
        </p:txBody>
      </p:sp>
    </p:spTree>
    <p:extLst>
      <p:ext uri="{BB962C8B-B14F-4D97-AF65-F5344CB8AC3E}">
        <p14:creationId xmlns:p14="http://schemas.microsoft.com/office/powerpoint/2010/main" val="369321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data for the stream gauge along Boulder Creek 5 miles downstream of downtown Boulder is reported in daily averages. Take a look at the interactive plot below to see how patterns of discharge seen in these data?</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18</a:t>
            </a:fld>
            <a:endParaRPr lang="en-US"/>
          </a:p>
        </p:txBody>
      </p:sp>
    </p:spTree>
    <p:extLst>
      <p:ext uri="{BB962C8B-B14F-4D97-AF65-F5344CB8AC3E}">
        <p14:creationId xmlns:p14="http://schemas.microsoft.com/office/powerpoint/2010/main" val="80855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 1000 year Flood!!! Understanding Return Periods</a:t>
            </a:r>
          </a:p>
          <a:p>
            <a:r>
              <a:rPr lang="en-US" sz="1200" b="0" i="0" kern="1200" dirty="0" smtClean="0">
                <a:solidFill>
                  <a:schemeClr val="tx1"/>
                </a:solidFill>
                <a:effectLst/>
                <a:latin typeface="+mn-lt"/>
                <a:ea typeface="+mn-ea"/>
                <a:cs typeface="+mn-cs"/>
              </a:rPr>
              <a:t>When talking about major disturbance events we often hear "It was a 1000-year flood" or "That was a 100-year storm". What does this really mean?</a:t>
            </a:r>
          </a:p>
          <a:p>
            <a:endParaRPr lang="en-US" dirty="0" smtClean="0"/>
          </a:p>
          <a:p>
            <a:r>
              <a:rPr lang="en-US" sz="1200" b="0" i="0" kern="1200" dirty="0" smtClean="0">
                <a:solidFill>
                  <a:schemeClr val="tx1"/>
                </a:solidFill>
                <a:effectLst/>
                <a:latin typeface="+mn-lt"/>
                <a:ea typeface="+mn-ea"/>
                <a:cs typeface="+mn-cs"/>
              </a:rPr>
              <a:t>And it isn't just floods, major hurricanes are forecast to strike New Orleans, Louisiana once every </a:t>
            </a:r>
            <a:r>
              <a:rPr lang="en-US" sz="1200" b="0" i="0" u="none" strike="noStrike" kern="1200" dirty="0" smtClean="0">
                <a:solidFill>
                  <a:schemeClr val="tx1"/>
                </a:solidFill>
                <a:effectLst/>
                <a:latin typeface="+mn-lt"/>
                <a:ea typeface="+mn-ea"/>
                <a:cs typeface="+mn-cs"/>
                <a:hlinkClick r:id="rId3"/>
              </a:rPr>
              <a:t>20 years</a:t>
            </a:r>
            <a:r>
              <a:rPr lang="en-US" sz="1200" b="0" i="0" kern="1200" dirty="0" smtClean="0">
                <a:solidFill>
                  <a:schemeClr val="tx1"/>
                </a:solidFill>
                <a:effectLst/>
                <a:latin typeface="+mn-lt"/>
                <a:ea typeface="+mn-ea"/>
                <a:cs typeface="+mn-cs"/>
              </a:rPr>
              <a:t>. Yet in 2005 New Orleans was pummeled by 4 hurricanes and 1 tropical storm. Hurricane Cindy in July 2013 caused the worst black out in New Orleans for 40 years. Eight weeks later Hurricane Katrina came ashore over New Orleans, changed the landscape of the city and became the costliest natural disaster to date in the United States. It was frequently called a 100-year storm.</a:t>
            </a:r>
          </a:p>
          <a:p>
            <a:r>
              <a:rPr lang="en-US" sz="1200" b="0" i="0" kern="1200" dirty="0" smtClean="0">
                <a:solidFill>
                  <a:schemeClr val="tx1"/>
                </a:solidFill>
                <a:effectLst/>
                <a:latin typeface="+mn-lt"/>
                <a:ea typeface="+mn-ea"/>
                <a:cs typeface="+mn-cs"/>
              </a:rPr>
              <a:t>If we say the return period is 20 years then how did 4 hurricanes strike New Orleans in 1 year?</a:t>
            </a:r>
          </a:p>
          <a:p>
            <a:endParaRPr lang="en-US" dirty="0" smtClean="0"/>
          </a:p>
          <a:p>
            <a:r>
              <a:rPr lang="en-US" sz="1200" b="0" i="0" kern="1200" dirty="0" smtClean="0">
                <a:solidFill>
                  <a:schemeClr val="tx1"/>
                </a:solidFill>
                <a:effectLst/>
                <a:latin typeface="+mn-lt"/>
                <a:ea typeface="+mn-ea"/>
                <a:cs typeface="+mn-cs"/>
              </a:rPr>
              <a:t>The return period of extreme events is also referred to as </a:t>
            </a:r>
            <a:r>
              <a:rPr lang="en-US" sz="1200" b="0" i="1" kern="1200" dirty="0" smtClean="0">
                <a:solidFill>
                  <a:schemeClr val="tx1"/>
                </a:solidFill>
                <a:effectLst/>
                <a:latin typeface="+mn-lt"/>
                <a:ea typeface="+mn-ea"/>
                <a:cs typeface="+mn-cs"/>
              </a:rPr>
              <a:t>recurrence</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interval</a:t>
            </a:r>
            <a:r>
              <a:rPr lang="en-US" sz="1200" b="0" i="0" kern="1200" dirty="0" smtClean="0">
                <a:solidFill>
                  <a:schemeClr val="tx1"/>
                </a:solidFill>
                <a:effectLst/>
                <a:latin typeface="+mn-lt"/>
                <a:ea typeface="+mn-ea"/>
                <a:cs typeface="+mn-cs"/>
              </a:rPr>
              <a:t>. It is an estimate of the likelihood of an extreme event based on the statistical analysis of data (including flood records, fire frequency, historical climatic records) that an event of a given magnitude will occur in a given year. The probability can be used to assess the risk of these events for human populations but can also be used by biologists when creating habitat management plans or conservation plans for endangered species. The concept is based on the </a:t>
            </a:r>
            <a:r>
              <a:rPr lang="en-US" sz="1200" b="0" i="1" kern="1200" dirty="0" smtClean="0">
                <a:solidFill>
                  <a:schemeClr val="tx1"/>
                </a:solidFill>
                <a:effectLst/>
                <a:latin typeface="+mn-lt"/>
                <a:ea typeface="+mn-ea"/>
                <a:cs typeface="+mn-cs"/>
              </a:rPr>
              <a:t>magnitude-frequency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principle</a:t>
            </a:r>
            <a:r>
              <a:rPr lang="en-US" sz="1200" b="0" i="0" kern="1200" dirty="0" smtClean="0">
                <a:solidFill>
                  <a:schemeClr val="tx1"/>
                </a:solidFill>
                <a:effectLst/>
                <a:latin typeface="+mn-lt"/>
                <a:ea typeface="+mn-ea"/>
                <a:cs typeface="+mn-cs"/>
              </a:rPr>
              <a:t>, where large magnitude events (such as major hurricanes) are comparatively less frequent than smaller magnitude incidents (such as rain showers). </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19</a:t>
            </a:fld>
            <a:endParaRPr lang="en-US"/>
          </a:p>
        </p:txBody>
      </p:sp>
    </p:spTree>
    <p:extLst>
      <p:ext uri="{BB962C8B-B14F-4D97-AF65-F5344CB8AC3E}">
        <p14:creationId xmlns:p14="http://schemas.microsoft.com/office/powerpoint/2010/main" val="86183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Images are great for an overall impression of what happened, where soil has eroded, and where soil or rocks have been deposited. But it is hard to get measurements of change from these 2D images. There are several ways that we can measure the apparent erosion and soil deposition.</a:t>
            </a:r>
          </a:p>
          <a:p>
            <a:endParaRPr lang="en-US" sz="1200" b="0" i="0" kern="1200" dirty="0" smtClean="0">
              <a:solidFill>
                <a:schemeClr val="tx1"/>
              </a:solidFill>
              <a:effectLst/>
              <a:latin typeface="+mn-lt"/>
              <a:ea typeface="+mn-ea"/>
              <a:cs typeface="+mn-cs"/>
            </a:endParaRPr>
          </a:p>
          <a:p>
            <a:pPr marL="0" indent="0">
              <a:buNone/>
            </a:pPr>
            <a:r>
              <a:rPr lang="en-US" sz="1200" b="1" dirty="0" smtClean="0"/>
              <a:t>3. Field Surveys</a:t>
            </a:r>
          </a:p>
          <a:p>
            <a:pPr marL="0" indent="0">
              <a:buNone/>
            </a:pPr>
            <a:r>
              <a:rPr lang="en-US" sz="1200" dirty="0" smtClean="0"/>
              <a:t>Standard surveys can be done to map the three-dimensional position of points allowing for measurement of distance between points and elevation. However, this requires extensive effort by land surveyors to visit each location and collect a large number of points to precisely map the region. This method can be very time intensive.</a:t>
            </a:r>
          </a:p>
          <a:p>
            <a:pPr marL="0" indent="0">
              <a:buNone/>
            </a:pPr>
            <a:endParaRPr lang="en-US" sz="1200" dirty="0" smtClean="0"/>
          </a:p>
          <a:p>
            <a:r>
              <a:rPr lang="en-US" sz="1200" b="0" i="0" kern="1200" dirty="0" smtClean="0">
                <a:solidFill>
                  <a:schemeClr val="tx1"/>
                </a:solidFill>
                <a:effectLst/>
                <a:latin typeface="+mn-lt"/>
                <a:ea typeface="+mn-ea"/>
                <a:cs typeface="+mn-cs"/>
              </a:rPr>
              <a:t>This method is challenging to use over a large spatial scale.</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22</a:t>
            </a:fld>
            <a:endParaRPr lang="en-US"/>
          </a:p>
        </p:txBody>
      </p:sp>
    </p:spTree>
    <p:extLst>
      <p:ext uri="{BB962C8B-B14F-4D97-AF65-F5344CB8AC3E}">
        <p14:creationId xmlns:p14="http://schemas.microsoft.com/office/powerpoint/2010/main" val="1243352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 could view stereoscopic images, two photos taken from slightly different perspectives to give the illusion of 3D, one can view, and even measure, elevation changes from 2D pictures.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However, this relies on specialized equipment and is challenging to automate.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23</a:t>
            </a:fld>
            <a:endParaRPr lang="en-US"/>
          </a:p>
        </p:txBody>
      </p:sp>
    </p:spTree>
    <p:extLst>
      <p:ext uri="{BB962C8B-B14F-4D97-AF65-F5344CB8AC3E}">
        <p14:creationId xmlns:p14="http://schemas.microsoft.com/office/powerpoint/2010/main" val="344979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Within ecology, disturbance events are those events which cause dramatic change in an ecosystem through a temporary, often rapid, change in environmental conditions. Although the disturbance events themselves can be of short duration, the ecological effects last decades, if not longer.</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4</a:t>
            </a:fld>
            <a:endParaRPr lang="en-US"/>
          </a:p>
        </p:txBody>
      </p:sp>
    </p:spTree>
    <p:extLst>
      <p:ext uri="{BB962C8B-B14F-4D97-AF65-F5344CB8AC3E}">
        <p14:creationId xmlns:p14="http://schemas.microsoft.com/office/powerpoint/2010/main" val="46824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Using LiDAR to Measure Change</a:t>
            </a:r>
          </a:p>
          <a:p>
            <a:r>
              <a:rPr lang="en-US" sz="1200" b="0" i="0" kern="1200" dirty="0" smtClean="0">
                <a:solidFill>
                  <a:schemeClr val="tx1"/>
                </a:solidFill>
                <a:effectLst/>
                <a:latin typeface="+mn-lt"/>
                <a:ea typeface="+mn-ea"/>
                <a:cs typeface="+mn-cs"/>
              </a:rPr>
              <a:t>LiDAR data allows us to create models of the earth's surface. The general term for a model of the elevation of an area is a Digital Elevation Model (DEM). DEMs come in two common types:</a:t>
            </a:r>
          </a:p>
          <a:p>
            <a:r>
              <a:rPr lang="en-US" sz="1200" b="0" i="0" kern="1200" dirty="0" smtClean="0">
                <a:solidFill>
                  <a:schemeClr val="tx1"/>
                </a:solidFill>
                <a:effectLst/>
                <a:latin typeface="+mn-lt"/>
                <a:ea typeface="+mn-ea"/>
                <a:cs typeface="+mn-cs"/>
              </a:rPr>
              <a:t>Digital Terrain Models (DTM): The elevation of the ground (terrain).</a:t>
            </a:r>
          </a:p>
          <a:p>
            <a:r>
              <a:rPr lang="en-US" sz="1200" b="0" i="0" kern="1200" dirty="0" smtClean="0">
                <a:solidFill>
                  <a:schemeClr val="tx1"/>
                </a:solidFill>
                <a:effectLst/>
                <a:latin typeface="+mn-lt"/>
                <a:ea typeface="+mn-ea"/>
                <a:cs typeface="+mn-cs"/>
              </a:rPr>
              <a:t>Digital Surface Models (DSM): The elevation of everything on the surface of the earth, including trees, buildings, or other structures. Note: some DSMs have been post-processed to remove buildings and other human-made objects.</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24</a:t>
            </a:fld>
            <a:endParaRPr lang="en-US"/>
          </a:p>
        </p:txBody>
      </p:sp>
    </p:spTree>
    <p:extLst>
      <p:ext uri="{BB962C8B-B14F-4D97-AF65-F5344CB8AC3E}">
        <p14:creationId xmlns:p14="http://schemas.microsoft.com/office/powerpoint/2010/main" val="172656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we have Digital Terrain Model of lower Four-Mile Canyon Creek from before the 2013 flood event (left) and from after the 2013 flood event (right). We can see some subtle differences in the elevation, especially along the stream bed, however, even on this map it is still challenging to see.</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25</a:t>
            </a:fld>
            <a:endParaRPr lang="en-US"/>
          </a:p>
        </p:txBody>
      </p:sp>
    </p:spTree>
    <p:extLst>
      <p:ext uri="{BB962C8B-B14F-4D97-AF65-F5344CB8AC3E}">
        <p14:creationId xmlns:p14="http://schemas.microsoft.com/office/powerpoint/2010/main" val="476461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If we have a DEM from before and after an event, we can create a model that shows the change that occurred during the event. This new model is called a Digital Elevation Model of Difference (DoD).</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26</a:t>
            </a:fld>
            <a:endParaRPr lang="en-US"/>
          </a:p>
        </p:txBody>
      </p:sp>
    </p:spTree>
    <p:extLst>
      <p:ext uri="{BB962C8B-B14F-4D97-AF65-F5344CB8AC3E}">
        <p14:creationId xmlns:p14="http://schemas.microsoft.com/office/powerpoint/2010/main" val="4044525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we are using DTMs to create our Digital Elevation Model of Difference (DoD) to look at the changes after a flooding event. What types of disturbance events or what research question might one want to look at DoDs from Digital Surface Models?</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27</a:t>
            </a:fld>
            <a:endParaRPr lang="en-US"/>
          </a:p>
        </p:txBody>
      </p:sp>
    </p:spTree>
    <p:extLst>
      <p:ext uri="{BB962C8B-B14F-4D97-AF65-F5344CB8AC3E}">
        <p14:creationId xmlns:p14="http://schemas.microsoft.com/office/powerpoint/2010/main" val="101103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We've used the data from drought, atmospheric conditions, precipitation, stream flow, and the digital elevation models to help us understand what caused the 2013 Boulder County, Colorado flooding event and where there was change in the stream bed around Four Mile Canyon Creek at the outskirts of Boulder, Colorado.</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Quantifying the change that we can see from images of the flooding streams or post-flood changes to low lying areas allows scientists, city planners, and homeowners to make choices about future land use plans.</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28</a:t>
            </a:fld>
            <a:endParaRPr lang="en-US"/>
          </a:p>
        </p:txBody>
      </p:sp>
    </p:spTree>
    <p:extLst>
      <p:ext uri="{BB962C8B-B14F-4D97-AF65-F5344CB8AC3E}">
        <p14:creationId xmlns:p14="http://schemas.microsoft.com/office/powerpoint/2010/main" val="414987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Common examples of natural ecological disturbances include hurricanes, fires, floods, earthquakes and windstorms.</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5</a:t>
            </a:fld>
            <a:endParaRPr lang="en-US"/>
          </a:p>
        </p:txBody>
      </p:sp>
    </p:spTree>
    <p:extLst>
      <p:ext uri="{BB962C8B-B14F-4D97-AF65-F5344CB8AC3E}">
        <p14:creationId xmlns:p14="http://schemas.microsoft.com/office/powerpoint/2010/main" val="316381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Disturbance events can also be human caused: clear cuts when logging, fires to clear forests for cattle grazing or the building of new housing developments are all common disturbances.</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6</a:t>
            </a:fld>
            <a:endParaRPr lang="en-US"/>
          </a:p>
        </p:txBody>
      </p:sp>
    </p:spTree>
    <p:extLst>
      <p:ext uri="{BB962C8B-B14F-4D97-AF65-F5344CB8AC3E}">
        <p14:creationId xmlns:p14="http://schemas.microsoft.com/office/powerpoint/2010/main" val="10532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Ecological communities are often more resilient to some types of disturbance than others. Some communities are even dependent on cyclical disturbance events. </a:t>
            </a:r>
            <a:r>
              <a:rPr lang="en-US" sz="1200" b="0" i="0" kern="1200" dirty="0" err="1" smtClean="0">
                <a:solidFill>
                  <a:schemeClr val="tx1"/>
                </a:solidFill>
                <a:effectLst/>
                <a:latin typeface="+mn-lt"/>
                <a:ea typeface="+mn-ea"/>
                <a:cs typeface="+mn-cs"/>
              </a:rPr>
              <a:t>Lodgepole</a:t>
            </a:r>
            <a:r>
              <a:rPr lang="en-US" sz="1200" b="0" i="0" kern="1200" dirty="0" smtClean="0">
                <a:solidFill>
                  <a:schemeClr val="tx1"/>
                </a:solidFill>
                <a:effectLst/>
                <a:latin typeface="+mn-lt"/>
                <a:ea typeface="+mn-ea"/>
                <a:cs typeface="+mn-cs"/>
              </a:rPr>
              <a:t> pine (</a:t>
            </a:r>
            <a:r>
              <a:rPr lang="en-US" sz="1200" b="0" i="1" kern="1200" dirty="0" err="1" smtClean="0">
                <a:solidFill>
                  <a:schemeClr val="tx1"/>
                </a:solidFill>
                <a:effectLst/>
                <a:latin typeface="+mn-lt"/>
                <a:ea typeface="+mn-ea"/>
                <a:cs typeface="+mn-cs"/>
              </a:rPr>
              <a:t>Pinus</a:t>
            </a:r>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contorta</a:t>
            </a:r>
            <a:r>
              <a:rPr lang="en-US" sz="1200" b="0" i="0" kern="1200" dirty="0" smtClean="0">
                <a:solidFill>
                  <a:schemeClr val="tx1"/>
                </a:solidFill>
                <a:effectLst/>
                <a:latin typeface="+mn-lt"/>
                <a:ea typeface="+mn-ea"/>
                <a:cs typeface="+mn-cs"/>
              </a:rPr>
              <a:t>) forests in the Western US are dependent on frequent stand-replacing fires to release seeds and spur the growth of young trees.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However, in discussions of ecological disturbance events we think about events that disrupt the status of the ecosystem and change the structure of the landscape.</a:t>
            </a:r>
          </a:p>
          <a:p>
            <a:r>
              <a:rPr lang="en-US" sz="1200" b="0" i="0" kern="1200" dirty="0" smtClean="0">
                <a:solidFill>
                  <a:schemeClr val="tx1"/>
                </a:solidFill>
                <a:effectLst/>
                <a:latin typeface="+mn-lt"/>
                <a:ea typeface="+mn-ea"/>
                <a:cs typeface="+mn-cs"/>
              </a:rPr>
              <a:t>In this lesson we will dig into the causes and disturbances caused during a storm in September 2013 along the Colorado Front Range.</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7</a:t>
            </a:fld>
            <a:endParaRPr lang="en-US"/>
          </a:p>
        </p:txBody>
      </p:sp>
    </p:spTree>
    <p:extLst>
      <p:ext uri="{BB962C8B-B14F-4D97-AF65-F5344CB8AC3E}">
        <p14:creationId xmlns:p14="http://schemas.microsoft.com/office/powerpoint/2010/main" val="62017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Bonus: There are several other commonly used drought indices. The </a:t>
            </a:r>
            <a:r>
              <a:rPr lang="en-US" sz="1200" b="0" i="0" u="none" strike="noStrike" kern="1200" dirty="0" smtClean="0">
                <a:solidFill>
                  <a:schemeClr val="tx1"/>
                </a:solidFill>
                <a:effectLst/>
                <a:latin typeface="+mn-lt"/>
                <a:ea typeface="+mn-ea"/>
                <a:cs typeface="+mn-cs"/>
                <a:hlinkClick r:id="rId3"/>
              </a:rPr>
              <a:t>National Drought Mitigation Center </a:t>
            </a:r>
            <a:r>
              <a:rPr lang="en-US" sz="1200" b="0" i="0" kern="1200" dirty="0" smtClean="0">
                <a:solidFill>
                  <a:schemeClr val="tx1"/>
                </a:solidFill>
                <a:effectLst/>
                <a:latin typeface="+mn-lt"/>
                <a:ea typeface="+mn-ea"/>
                <a:cs typeface="+mn-cs"/>
              </a:rPr>
              <a:t>provides a comparison of the different indices.</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8</a:t>
            </a:fld>
            <a:endParaRPr lang="en-US"/>
          </a:p>
        </p:txBody>
      </p:sp>
    </p:spTree>
    <p:extLst>
      <p:ext uri="{BB962C8B-B14F-4D97-AF65-F5344CB8AC3E}">
        <p14:creationId xmlns:p14="http://schemas.microsoft.com/office/powerpoint/2010/main" val="66599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interactive plot shows the Palmer Drought Severity Index from 1991 through 2015 for Colorado.</a:t>
            </a:r>
          </a:p>
          <a:p>
            <a:endParaRPr lang="en-US" dirty="0" smtClean="0"/>
          </a:p>
          <a:p>
            <a:r>
              <a:rPr lang="en-US" dirty="0" smtClean="0"/>
              <a:t>Use a computer and pull up this graph.</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9</a:t>
            </a:fld>
            <a:endParaRPr lang="en-US"/>
          </a:p>
        </p:txBody>
      </p:sp>
    </p:spTree>
    <p:extLst>
      <p:ext uri="{BB962C8B-B14F-4D97-AF65-F5344CB8AC3E}">
        <p14:creationId xmlns:p14="http://schemas.microsoft.com/office/powerpoint/2010/main" val="112977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Over this decade and a half, there have been several cycles of dry and wet periods. The 2013 flooding occurred right at the end of a severe drought.</a:t>
            </a:r>
          </a:p>
          <a:p>
            <a:r>
              <a:rPr lang="en-US" sz="1200" b="0" i="0" kern="1200" dirty="0" smtClean="0">
                <a:solidFill>
                  <a:schemeClr val="tx1"/>
                </a:solidFill>
                <a:effectLst/>
                <a:latin typeface="+mn-lt"/>
                <a:ea typeface="+mn-ea"/>
                <a:cs typeface="+mn-cs"/>
              </a:rPr>
              <a:t>There is a connection between the dry soils during a drought and the potential for flooding. In a severe drought the top layers of the soil dry out. Organic matter, spongy and absorbent in moist topsoil, may desiccate and be transported by the winds to other areas. Some soil types, like clay, can dry to a near-impermeable brick causing water to flow across the top instead of sinking into the soils.</a:t>
            </a:r>
          </a:p>
          <a:p>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10</a:t>
            </a:fld>
            <a:endParaRPr lang="en-US"/>
          </a:p>
        </p:txBody>
      </p:sp>
    </p:spTree>
    <p:extLst>
      <p:ext uri="{BB962C8B-B14F-4D97-AF65-F5344CB8AC3E}">
        <p14:creationId xmlns:p14="http://schemas.microsoft.com/office/powerpoint/2010/main" val="288947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early September 2013, a slow moving cold front moved through Colorado intersecting with a warm, humid front. The clash between the cold and warm fronts yielded heavy rain and devastating flooding across the Front Range in Colorado.</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storm that caused the 2013 Colorado flooding was kept in a confined area over the Eastern Range of the Rocky Mountains in Colorado by these water vapor systems.</a:t>
            </a:r>
            <a:endParaRPr lang="en-US" dirty="0"/>
          </a:p>
        </p:txBody>
      </p:sp>
      <p:sp>
        <p:nvSpPr>
          <p:cNvPr id="4" name="Slide Number Placeholder 3"/>
          <p:cNvSpPr>
            <a:spLocks noGrp="1"/>
          </p:cNvSpPr>
          <p:nvPr>
            <p:ph type="sldNum" sz="quarter" idx="10"/>
          </p:nvPr>
        </p:nvSpPr>
        <p:spPr/>
        <p:txBody>
          <a:bodyPr/>
          <a:lstStyle/>
          <a:p>
            <a:fld id="{A599ADF8-EBDF-4B8B-BE67-315F16C88137}" type="slidenum">
              <a:rPr lang="en-US" smtClean="0"/>
              <a:t>11</a:t>
            </a:fld>
            <a:endParaRPr lang="en-US"/>
          </a:p>
        </p:txBody>
      </p:sp>
    </p:spTree>
    <p:extLst>
      <p:ext uri="{BB962C8B-B14F-4D97-AF65-F5344CB8AC3E}">
        <p14:creationId xmlns:p14="http://schemas.microsoft.com/office/powerpoint/2010/main" val="194286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60010-CDE8-477D-845F-AF8016C770F4}"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354425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60010-CDE8-477D-845F-AF8016C770F4}"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417502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60010-CDE8-477D-845F-AF8016C770F4}"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675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60010-CDE8-477D-845F-AF8016C770F4}"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7770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D60010-CDE8-477D-845F-AF8016C770F4}"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190385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60010-CDE8-477D-845F-AF8016C770F4}"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67747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60010-CDE8-477D-845F-AF8016C770F4}"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310148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60010-CDE8-477D-845F-AF8016C770F4}"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122448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60010-CDE8-477D-845F-AF8016C770F4}"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72209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60010-CDE8-477D-845F-AF8016C770F4}"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23249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60010-CDE8-477D-845F-AF8016C770F4}"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B0C05-937F-4B10-9E81-A730C1D5ACD0}" type="slidenum">
              <a:rPr lang="en-US" smtClean="0"/>
              <a:t>‹#›</a:t>
            </a:fld>
            <a:endParaRPr lang="en-US"/>
          </a:p>
        </p:txBody>
      </p:sp>
    </p:spTree>
    <p:extLst>
      <p:ext uri="{BB962C8B-B14F-4D97-AF65-F5344CB8AC3E}">
        <p14:creationId xmlns:p14="http://schemas.microsoft.com/office/powerpoint/2010/main" val="222992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60010-CDE8-477D-845F-AF8016C770F4}" type="datetimeFigureOut">
              <a:rPr lang="en-US" smtClean="0"/>
              <a:t>3/12/2019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B0C05-937F-4B10-9E81-A730C1D5ACD0}" type="slidenum">
              <a:rPr lang="en-US" smtClean="0"/>
              <a:t>‹#›</a:t>
            </a:fld>
            <a:endParaRPr lang="en-US"/>
          </a:p>
        </p:txBody>
      </p:sp>
    </p:spTree>
    <p:extLst>
      <p:ext uri="{BB962C8B-B14F-4D97-AF65-F5344CB8AC3E}">
        <p14:creationId xmlns:p14="http://schemas.microsoft.com/office/powerpoint/2010/main" val="2849847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imss.ssec.wisc.edu/goes/blog/archives/1387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hyperlink" Target="https://youtu.be/IHIckvWhwo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bUcWERTM-O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EYbhNSUnI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krcc.org/post/post-flood-planning-boulder-count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lot.ly/~NEONDataSkills/2.emb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740582"/>
          </a:xfrm>
        </p:spPr>
        <p:txBody>
          <a:bodyPr>
            <a:normAutofit/>
          </a:bodyPr>
          <a:lstStyle/>
          <a:p>
            <a:r>
              <a:rPr lang="en-US" b="1" dirty="0"/>
              <a:t>Quantifying The Drivers and Impacts of Natural Disturbance Events – The 2013 Colorado </a:t>
            </a:r>
            <a:r>
              <a:rPr lang="en-US" b="1" dirty="0" smtClean="0"/>
              <a:t>Floods</a:t>
            </a:r>
            <a:endParaRPr lang="en-US" dirty="0"/>
          </a:p>
        </p:txBody>
      </p:sp>
    </p:spTree>
    <p:extLst>
      <p:ext uri="{BB962C8B-B14F-4D97-AF65-F5344CB8AC3E}">
        <p14:creationId xmlns:p14="http://schemas.microsoft.com/office/powerpoint/2010/main" val="3982285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Use the online </a:t>
            </a:r>
            <a:r>
              <a:rPr lang="en-US" sz="3200" dirty="0"/>
              <a:t>figure </a:t>
            </a:r>
            <a:r>
              <a:rPr lang="en-US" sz="3200" dirty="0" smtClean="0"/>
              <a:t>to </a:t>
            </a:r>
            <a:r>
              <a:rPr lang="en-US" sz="3200" dirty="0"/>
              <a:t>answer these questions:</a:t>
            </a:r>
          </a:p>
          <a:p>
            <a:r>
              <a:rPr lang="en-US" sz="3200" dirty="0"/>
              <a:t>In this dataset, what years are </a:t>
            </a:r>
            <a:r>
              <a:rPr lang="en-US" sz="3200" b="1" dirty="0"/>
              <a:t>near normal</a:t>
            </a:r>
            <a:r>
              <a:rPr lang="en-US" sz="3200" dirty="0"/>
              <a:t>, </a:t>
            </a:r>
            <a:r>
              <a:rPr lang="en-US" sz="3200" b="1" dirty="0"/>
              <a:t>extreme drought</a:t>
            </a:r>
            <a:r>
              <a:rPr lang="en-US" sz="3200" dirty="0"/>
              <a:t>, </a:t>
            </a:r>
            <a:r>
              <a:rPr lang="en-US" sz="3200" dirty="0" smtClean="0"/>
              <a:t>and </a:t>
            </a:r>
            <a:r>
              <a:rPr lang="en-US" sz="3200" b="1" dirty="0" smtClean="0"/>
              <a:t>extreme </a:t>
            </a:r>
            <a:r>
              <a:rPr lang="en-US" sz="3200" b="1" dirty="0"/>
              <a:t>wet</a:t>
            </a:r>
            <a:r>
              <a:rPr lang="en-US" sz="3200" dirty="0"/>
              <a:t> on the Palmer Drought Severity Index?</a:t>
            </a:r>
          </a:p>
          <a:p>
            <a:r>
              <a:rPr lang="en-US" sz="3200" dirty="0"/>
              <a:t>What are the patterns of drought within Colorado that you observe using this Palmer Drought Severity Index?</a:t>
            </a:r>
          </a:p>
          <a:p>
            <a:r>
              <a:rPr lang="en-US" sz="3200" dirty="0"/>
              <a:t>What were the drought conditions immediately before the September 2013 floods?</a:t>
            </a:r>
          </a:p>
          <a:p>
            <a:endParaRPr lang="en-US" sz="3200" dirty="0"/>
          </a:p>
        </p:txBody>
      </p:sp>
    </p:spTree>
    <p:extLst>
      <p:ext uri="{BB962C8B-B14F-4D97-AF65-F5344CB8AC3E}">
        <p14:creationId xmlns:p14="http://schemas.microsoft.com/office/powerpoint/2010/main" val="1847427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68782" cy="1325563"/>
          </a:xfrm>
        </p:spPr>
        <p:txBody>
          <a:bodyPr/>
          <a:lstStyle/>
          <a:p>
            <a:r>
              <a:rPr lang="en-US" b="1" dirty="0"/>
              <a:t>Atmospheric </a:t>
            </a:r>
            <a:r>
              <a:rPr lang="en-US" b="1" dirty="0" smtClean="0"/>
              <a:t>Conditions</a:t>
            </a:r>
            <a:endParaRPr lang="en-US" dirty="0"/>
          </a:p>
        </p:txBody>
      </p:sp>
      <p:pic>
        <p:nvPicPr>
          <p:cNvPr id="5122" name="Picture 2" descr="https://upload.wikimedia.org/wikipedia/commons/9/97/North_American_Water_Vapor_System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24902" y="216783"/>
            <a:ext cx="7886988" cy="53111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6528" y="5676306"/>
            <a:ext cx="11395362" cy="923330"/>
          </a:xfrm>
          <a:prstGeom prst="rect">
            <a:avLst/>
          </a:prstGeom>
        </p:spPr>
        <p:txBody>
          <a:bodyPr wrap="square">
            <a:spAutoFit/>
          </a:bodyPr>
          <a:lstStyle/>
          <a:p>
            <a:r>
              <a:rPr lang="en-US" b="0" i="1" dirty="0" smtClean="0">
                <a:solidFill>
                  <a:srgbClr val="595959"/>
                </a:solidFill>
                <a:effectLst/>
                <a:latin typeface="Georgia" panose="02040502050405020303" pitchFamily="18" charset="0"/>
              </a:rPr>
              <a:t>This animated loop shows water vapor systems over the western area of North America on September 12th, 2013 as recorded by the GOES-15 and GOES-13 satellites. Source: </a:t>
            </a:r>
            <a:r>
              <a:rPr lang="en-US" b="0" i="1" u="none" strike="noStrike" dirty="0" smtClean="0">
                <a:solidFill>
                  <a:srgbClr val="005DAB"/>
                </a:solidFill>
                <a:effectLst/>
                <a:latin typeface="Georgia" panose="02040502050405020303" pitchFamily="18" charset="0"/>
                <a:hlinkClick r:id="rId4"/>
              </a:rPr>
              <a:t>Cooperative Institute for Meteorological Satellite Studies (CIMSS), University of Wisconsin – Madison, USA</a:t>
            </a:r>
            <a:endParaRPr lang="en-US" dirty="0"/>
          </a:p>
        </p:txBody>
      </p:sp>
    </p:spTree>
    <p:extLst>
      <p:ext uri="{BB962C8B-B14F-4D97-AF65-F5344CB8AC3E}">
        <p14:creationId xmlns:p14="http://schemas.microsoft.com/office/powerpoint/2010/main" val="347357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Driver: </a:t>
            </a:r>
            <a:r>
              <a:rPr lang="en-US" b="1" dirty="0" smtClean="0"/>
              <a:t>Precipitation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How do we measure precipitation?</a:t>
            </a:r>
          </a:p>
          <a:p>
            <a:r>
              <a:rPr lang="en-US" sz="3200" b="1" dirty="0"/>
              <a:t>Definition:</a:t>
            </a:r>
            <a:r>
              <a:rPr lang="en-US" sz="3200" dirty="0"/>
              <a:t> Precipitation is the moisture that falls from clouds including rain, hail and snow.</a:t>
            </a:r>
          </a:p>
          <a:p>
            <a:endParaRPr lang="en-US" sz="3200" dirty="0"/>
          </a:p>
        </p:txBody>
      </p:sp>
    </p:spTree>
    <p:extLst>
      <p:ext uri="{BB962C8B-B14F-4D97-AF65-F5344CB8AC3E}">
        <p14:creationId xmlns:p14="http://schemas.microsoft.com/office/powerpoint/2010/main" val="4284127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3" y="0"/>
            <a:ext cx="11637818" cy="6858000"/>
          </a:xfrm>
          <a:prstGeom prst="rect">
            <a:avLst/>
          </a:prstGeom>
        </p:spPr>
      </p:pic>
      <p:sp>
        <p:nvSpPr>
          <p:cNvPr id="4" name="Rectangle 3"/>
          <p:cNvSpPr/>
          <p:nvPr/>
        </p:nvSpPr>
        <p:spPr>
          <a:xfrm>
            <a:off x="0" y="6465517"/>
            <a:ext cx="5123518" cy="369332"/>
          </a:xfrm>
          <a:prstGeom prst="rect">
            <a:avLst/>
          </a:prstGeom>
        </p:spPr>
        <p:txBody>
          <a:bodyPr wrap="none">
            <a:spAutoFit/>
          </a:bodyPr>
          <a:lstStyle/>
          <a:p>
            <a:r>
              <a:rPr lang="en-US" b="0" i="0" dirty="0" smtClean="0">
                <a:solidFill>
                  <a:srgbClr val="222222"/>
                </a:solidFill>
                <a:effectLst/>
                <a:latin typeface="Consolas" panose="020B0609020204030204" pitchFamily="49" charset="0"/>
              </a:rPr>
              <a:t>https://plot.ly/~NEONDataSkills/6.embed</a:t>
            </a:r>
            <a:endParaRPr lang="en-US" dirty="0"/>
          </a:p>
        </p:txBody>
      </p:sp>
    </p:spTree>
    <p:extLst>
      <p:ext uri="{BB962C8B-B14F-4D97-AF65-F5344CB8AC3E}">
        <p14:creationId xmlns:p14="http://schemas.microsoft.com/office/powerpoint/2010/main" val="3582958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4855"/>
            <a:ext cx="10515600" cy="5782108"/>
          </a:xfrm>
        </p:spPr>
        <p:txBody>
          <a:bodyPr>
            <a:normAutofit/>
          </a:bodyPr>
          <a:lstStyle/>
          <a:p>
            <a:pPr marL="0" indent="0">
              <a:buNone/>
            </a:pPr>
            <a:r>
              <a:rPr lang="en-US" sz="3200" dirty="0"/>
              <a:t>Notice the general pattern of rainfall across the 65 years.</a:t>
            </a:r>
          </a:p>
          <a:p>
            <a:r>
              <a:rPr lang="en-US" sz="3200" dirty="0"/>
              <a:t>How much rain generally falls within one month?</a:t>
            </a:r>
          </a:p>
          <a:p>
            <a:r>
              <a:rPr lang="en-US" sz="3200" dirty="0"/>
              <a:t>Is there a strong annual or seasonal pattern? (Remember, with interactive </a:t>
            </a:r>
            <a:r>
              <a:rPr lang="en-US" sz="3200" dirty="0" err="1"/>
              <a:t>Plotly</a:t>
            </a:r>
            <a:r>
              <a:rPr lang="en-US" sz="3200" dirty="0"/>
              <a:t> plots you can zoom in on the data)</a:t>
            </a:r>
          </a:p>
          <a:p>
            <a:r>
              <a:rPr lang="en-US" sz="3200" dirty="0"/>
              <a:t>Do any other events over the last 65 years equal the September 2013 event</a:t>
            </a:r>
            <a:r>
              <a:rPr lang="en-US" sz="3200" dirty="0" smtClean="0"/>
              <a:t>?</a:t>
            </a:r>
            <a:endParaRPr lang="en-US" sz="3200" dirty="0"/>
          </a:p>
        </p:txBody>
      </p:sp>
    </p:spTree>
    <p:extLst>
      <p:ext uri="{BB962C8B-B14F-4D97-AF65-F5344CB8AC3E}">
        <p14:creationId xmlns:p14="http://schemas.microsoft.com/office/powerpoint/2010/main" val="657194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65" y="0"/>
            <a:ext cx="11700162" cy="6858000"/>
          </a:xfrm>
          <a:prstGeom prst="rect">
            <a:avLst/>
          </a:prstGeom>
        </p:spPr>
      </p:pic>
      <p:sp>
        <p:nvSpPr>
          <p:cNvPr id="5" name="Rectangle 4"/>
          <p:cNvSpPr/>
          <p:nvPr/>
        </p:nvSpPr>
        <p:spPr>
          <a:xfrm>
            <a:off x="6846809" y="605043"/>
            <a:ext cx="5123518" cy="369332"/>
          </a:xfrm>
          <a:prstGeom prst="rect">
            <a:avLst/>
          </a:prstGeom>
        </p:spPr>
        <p:txBody>
          <a:bodyPr wrap="none">
            <a:spAutoFit/>
          </a:bodyPr>
          <a:lstStyle/>
          <a:p>
            <a:r>
              <a:rPr lang="en-US" b="0" i="0" dirty="0" smtClean="0">
                <a:solidFill>
                  <a:srgbClr val="222222"/>
                </a:solidFill>
                <a:effectLst/>
                <a:latin typeface="Consolas" panose="020B0609020204030204" pitchFamily="49" charset="0"/>
              </a:rPr>
              <a:t>https://plot.ly/~NEONDataSkills/4.embed</a:t>
            </a:r>
            <a:endParaRPr lang="en-US" dirty="0"/>
          </a:p>
        </p:txBody>
      </p:sp>
    </p:spTree>
    <p:extLst>
      <p:ext uri="{BB962C8B-B14F-4D97-AF65-F5344CB8AC3E}">
        <p14:creationId xmlns:p14="http://schemas.microsoft.com/office/powerpoint/2010/main" val="2449080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normAutofit/>
          </a:bodyPr>
          <a:lstStyle/>
          <a:p>
            <a:pPr marL="0" indent="0">
              <a:buNone/>
            </a:pPr>
            <a:r>
              <a:rPr lang="en-US" sz="3200" dirty="0"/>
              <a:t>Explore the data and answer the following questions:</a:t>
            </a:r>
          </a:p>
          <a:p>
            <a:r>
              <a:rPr lang="en-US" sz="3200" dirty="0"/>
              <a:t>What dates were the highest precipitation values observed?</a:t>
            </a:r>
          </a:p>
          <a:p>
            <a:r>
              <a:rPr lang="en-US" sz="3200" dirty="0"/>
              <a:t>What was the total precipitation on these days?</a:t>
            </a:r>
          </a:p>
          <a:p>
            <a:r>
              <a:rPr lang="en-US" sz="3200" dirty="0"/>
              <a:t>In what units is this value?</a:t>
            </a:r>
          </a:p>
          <a:p>
            <a:pPr marL="0" indent="0">
              <a:buNone/>
            </a:pPr>
            <a:endParaRPr lang="en-US" sz="3200" dirty="0"/>
          </a:p>
        </p:txBody>
      </p:sp>
    </p:spTree>
    <p:extLst>
      <p:ext uri="{BB962C8B-B14F-4D97-AF65-F5344CB8AC3E}">
        <p14:creationId xmlns:p14="http://schemas.microsoft.com/office/powerpoint/2010/main" val="190011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Driver: Stream </a:t>
            </a:r>
            <a:r>
              <a:rPr lang="en-US" b="1" dirty="0" smtClean="0"/>
              <a:t>Discharge</a:t>
            </a:r>
            <a:endParaRPr lang="en-US" dirty="0"/>
          </a:p>
        </p:txBody>
      </p:sp>
      <p:sp>
        <p:nvSpPr>
          <p:cNvPr id="3" name="Content Placeholder 2"/>
          <p:cNvSpPr>
            <a:spLocks noGrp="1"/>
          </p:cNvSpPr>
          <p:nvPr>
            <p:ph idx="1"/>
          </p:nvPr>
        </p:nvSpPr>
        <p:spPr>
          <a:xfrm>
            <a:off x="838200" y="1825625"/>
            <a:ext cx="5673435" cy="4351338"/>
          </a:xfrm>
        </p:spPr>
        <p:txBody>
          <a:bodyPr>
            <a:normAutofit/>
          </a:bodyPr>
          <a:lstStyle/>
          <a:p>
            <a:r>
              <a:rPr lang="en-US" sz="3200" b="1" dirty="0" smtClean="0"/>
              <a:t>Definition</a:t>
            </a:r>
            <a:r>
              <a:rPr lang="en-US" sz="3200" dirty="0" smtClean="0"/>
              <a:t>: Stream discharge is a metric which quantifies the volume of water moving down a stream.</a:t>
            </a:r>
          </a:p>
          <a:p>
            <a:endParaRPr lang="en-US" sz="3200" dirty="0"/>
          </a:p>
          <a:p>
            <a:r>
              <a:rPr lang="en-US" sz="3200" dirty="0" smtClean="0"/>
              <a:t>Measured by </a:t>
            </a:r>
            <a:r>
              <a:rPr lang="en-US" sz="3200" dirty="0" err="1" smtClean="0"/>
              <a:t>streamgages</a:t>
            </a:r>
            <a:r>
              <a:rPr lang="en-US" sz="3200" dirty="0" smtClean="0"/>
              <a:t>  </a:t>
            </a:r>
            <a:endParaRPr lang="en-US" sz="3200" dirty="0"/>
          </a:p>
        </p:txBody>
      </p:sp>
      <p:pic>
        <p:nvPicPr>
          <p:cNvPr id="6146" name="Picture 2" descr="http://water.usgs.gov/edu/images/streamflow1-fi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635" y="1485106"/>
            <a:ext cx="5470871" cy="514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667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685800"/>
            <a:ext cx="2265219" cy="5491163"/>
          </a:xfrm>
        </p:spPr>
        <p:txBody>
          <a:bodyPr/>
          <a:lstStyle/>
          <a:p>
            <a:pPr marL="0" indent="0">
              <a:buNone/>
            </a:pPr>
            <a:r>
              <a:rPr lang="en-US" dirty="0"/>
              <a:t>What was the stream discharge prior to and during the flood events?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855" y="0"/>
            <a:ext cx="9511145" cy="6858000"/>
          </a:xfrm>
          <a:prstGeom prst="rect">
            <a:avLst/>
          </a:prstGeom>
        </p:spPr>
      </p:pic>
      <p:sp>
        <p:nvSpPr>
          <p:cNvPr id="5" name="Rectangle 4"/>
          <p:cNvSpPr/>
          <p:nvPr/>
        </p:nvSpPr>
        <p:spPr>
          <a:xfrm>
            <a:off x="119096" y="4636716"/>
            <a:ext cx="5123518" cy="369332"/>
          </a:xfrm>
          <a:prstGeom prst="rect">
            <a:avLst/>
          </a:prstGeom>
        </p:spPr>
        <p:txBody>
          <a:bodyPr wrap="none">
            <a:spAutoFit/>
          </a:bodyPr>
          <a:lstStyle/>
          <a:p>
            <a:r>
              <a:rPr lang="en-US" b="0" i="0" dirty="0" smtClean="0">
                <a:solidFill>
                  <a:srgbClr val="222222"/>
                </a:solidFill>
                <a:effectLst/>
                <a:latin typeface="Consolas" panose="020B0609020204030204" pitchFamily="49" charset="0"/>
              </a:rPr>
              <a:t>https://plot.ly/~NEONDataSkills/8.embed</a:t>
            </a:r>
            <a:endParaRPr lang="en-US" dirty="0"/>
          </a:p>
        </p:txBody>
      </p:sp>
    </p:spTree>
    <p:extLst>
      <p:ext uri="{BB962C8B-B14F-4D97-AF65-F5344CB8AC3E}">
        <p14:creationId xmlns:p14="http://schemas.microsoft.com/office/powerpoint/2010/main" val="3956169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a:t>
            </a:r>
            <a:r>
              <a:rPr lang="en-US" b="1" dirty="0" smtClean="0"/>
              <a:t>Flood</a:t>
            </a:r>
            <a:endParaRPr lang="en-US" dirty="0"/>
          </a:p>
        </p:txBody>
      </p:sp>
      <p:sp>
        <p:nvSpPr>
          <p:cNvPr id="3" name="Content Placeholder 2"/>
          <p:cNvSpPr>
            <a:spLocks noGrp="1"/>
          </p:cNvSpPr>
          <p:nvPr>
            <p:ph idx="1"/>
          </p:nvPr>
        </p:nvSpPr>
        <p:spPr>
          <a:xfrm>
            <a:off x="838200" y="1537855"/>
            <a:ext cx="5797838" cy="4639108"/>
          </a:xfrm>
        </p:spPr>
        <p:txBody>
          <a:bodyPr>
            <a:normAutofit/>
          </a:bodyPr>
          <a:lstStyle/>
          <a:p>
            <a:r>
              <a:rPr lang="en-US" sz="3200" b="1" dirty="0"/>
              <a:t>Definition:</a:t>
            </a:r>
            <a:r>
              <a:rPr lang="en-US" sz="3200" dirty="0"/>
              <a:t> A </a:t>
            </a:r>
            <a:r>
              <a:rPr lang="en-US" sz="3200" b="1" dirty="0"/>
              <a:t>flood</a:t>
            </a:r>
            <a:r>
              <a:rPr lang="en-US" sz="3200" dirty="0"/>
              <a:t> is anytime water inundates normally dry land</a:t>
            </a:r>
            <a:r>
              <a:rPr lang="en-US" sz="3200" dirty="0" smtClean="0"/>
              <a:t>.</a:t>
            </a:r>
          </a:p>
          <a:p>
            <a:endParaRPr lang="en-US" sz="3200" dirty="0"/>
          </a:p>
          <a:p>
            <a:pPr marL="0" indent="0">
              <a:buNone/>
            </a:pPr>
            <a:r>
              <a:rPr lang="en-US" sz="3200" dirty="0"/>
              <a:t>Return Interval</a:t>
            </a:r>
          </a:p>
          <a:p>
            <a:r>
              <a:rPr lang="en-US" sz="3200" b="1" dirty="0"/>
              <a:t>Definition:</a:t>
            </a:r>
            <a:r>
              <a:rPr lang="en-US" sz="3200" dirty="0"/>
              <a:t> A </a:t>
            </a:r>
            <a:r>
              <a:rPr lang="en-US" sz="3200" b="1" dirty="0"/>
              <a:t>return interval</a:t>
            </a:r>
            <a:r>
              <a:rPr lang="en-US" sz="3200" dirty="0"/>
              <a:t> is the likelihood, a statistical measurement, of how often an event will occur for a given area.</a:t>
            </a:r>
            <a:endParaRPr lang="en-US" sz="3200" b="1" dirty="0"/>
          </a:p>
        </p:txBody>
      </p:sp>
      <p:pic>
        <p:nvPicPr>
          <p:cNvPr id="7170" name="Picture 2" descr="https://www.neonscience.org/sites/default/files/images/disturb-events-co13/500-yr-flood_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038" y="238343"/>
            <a:ext cx="3878257" cy="41771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neonscience.org/sites/default/files/images/disturb-events-co13/DailyCamera_100-yearFlood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256" y="2514600"/>
            <a:ext cx="4213515" cy="417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8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2013 Colorado Front Range </a:t>
            </a:r>
            <a:r>
              <a:rPr lang="en-US" b="1" dirty="0" smtClean="0"/>
              <a:t>Flood</a:t>
            </a:r>
            <a:endParaRPr lang="en-US" dirty="0"/>
          </a:p>
        </p:txBody>
      </p:sp>
      <p:sp>
        <p:nvSpPr>
          <p:cNvPr id="3" name="Content Placeholder 2"/>
          <p:cNvSpPr>
            <a:spLocks noGrp="1"/>
          </p:cNvSpPr>
          <p:nvPr>
            <p:ph idx="1"/>
          </p:nvPr>
        </p:nvSpPr>
        <p:spPr/>
        <p:txBody>
          <a:bodyPr>
            <a:normAutofit/>
          </a:bodyPr>
          <a:lstStyle/>
          <a:p>
            <a:r>
              <a:rPr lang="en-US" sz="3200" dirty="0">
                <a:hlinkClick r:id="rId2"/>
              </a:rPr>
              <a:t>https://</a:t>
            </a:r>
            <a:r>
              <a:rPr lang="en-US" sz="3200" dirty="0" smtClean="0">
                <a:hlinkClick r:id="rId2"/>
              </a:rPr>
              <a:t>youtu.be/IHIckvWhwoo</a:t>
            </a:r>
            <a:endParaRPr lang="en-US" sz="3200" dirty="0" smtClean="0"/>
          </a:p>
          <a:p>
            <a:pPr marL="0" indent="0">
              <a:buNone/>
            </a:pPr>
            <a:endParaRPr lang="en-US" sz="3200" dirty="0"/>
          </a:p>
        </p:txBody>
      </p:sp>
    </p:spTree>
    <p:extLst>
      <p:ext uri="{BB962C8B-B14F-4D97-AF65-F5344CB8AC3E}">
        <p14:creationId xmlns:p14="http://schemas.microsoft.com/office/powerpoint/2010/main" val="654348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Flood </a:t>
            </a:r>
            <a:r>
              <a:rPr lang="en-US" b="1" dirty="0" smtClean="0"/>
              <a:t>Plains</a:t>
            </a:r>
            <a:endParaRPr lang="en-US" dirty="0"/>
          </a:p>
        </p:txBody>
      </p:sp>
      <p:sp>
        <p:nvSpPr>
          <p:cNvPr id="3" name="Content Placeholder 2"/>
          <p:cNvSpPr>
            <a:spLocks noGrp="1"/>
          </p:cNvSpPr>
          <p:nvPr>
            <p:ph idx="1"/>
          </p:nvPr>
        </p:nvSpPr>
        <p:spPr>
          <a:xfrm>
            <a:off x="260062" y="1353344"/>
            <a:ext cx="3896302" cy="4351338"/>
          </a:xfrm>
        </p:spPr>
        <p:txBody>
          <a:bodyPr>
            <a:noAutofit/>
          </a:bodyPr>
          <a:lstStyle/>
          <a:p>
            <a:r>
              <a:rPr lang="en-US" sz="3200" b="1" dirty="0"/>
              <a:t>Definition:</a:t>
            </a:r>
            <a:r>
              <a:rPr lang="en-US" sz="3200" dirty="0"/>
              <a:t> A </a:t>
            </a:r>
            <a:r>
              <a:rPr lang="en-US" sz="3200" b="1" dirty="0"/>
              <a:t>flood plain</a:t>
            </a:r>
            <a:r>
              <a:rPr lang="en-US" sz="3200" dirty="0"/>
              <a:t> is land adjacent to a waterway, from the channel banks to the base of the enclosing valley walls, that experiences flooding during periods of high discharge.</a:t>
            </a:r>
          </a:p>
        </p:txBody>
      </p:sp>
      <p:pic>
        <p:nvPicPr>
          <p:cNvPr id="8194" name="Picture 2" descr="https://www.neonscience.org/sites/default/files/images/disturb-events-co13/bigBoulderCreeks760_floodsafety-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938" y="881063"/>
            <a:ext cx="76200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7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Erosion &amp; </a:t>
            </a:r>
            <a:r>
              <a:rPr lang="en-US" b="1" dirty="0" smtClean="0"/>
              <a:t>Sedimentation</a:t>
            </a:r>
            <a:endParaRPr lang="en-US" dirty="0"/>
          </a:p>
        </p:txBody>
      </p:sp>
      <p:sp>
        <p:nvSpPr>
          <p:cNvPr id="3" name="Content Placeholder 2"/>
          <p:cNvSpPr>
            <a:spLocks noGrp="1"/>
          </p:cNvSpPr>
          <p:nvPr>
            <p:ph idx="1"/>
          </p:nvPr>
        </p:nvSpPr>
        <p:spPr/>
        <p:txBody>
          <a:bodyPr/>
          <a:lstStyle/>
          <a:p>
            <a:pPr marL="0" indent="0">
              <a:buNone/>
            </a:pPr>
            <a:r>
              <a:rPr lang="en-US" dirty="0"/>
              <a:t>How can we evaluate the impact of a flooding event?</a:t>
            </a:r>
          </a:p>
          <a:p>
            <a:pPr marL="0" indent="0">
              <a:buNone/>
            </a:pPr>
            <a:r>
              <a:rPr lang="en-US" b="1" dirty="0"/>
              <a:t>1. Economic Impacts</a:t>
            </a:r>
          </a:p>
          <a:p>
            <a:pPr marL="0" indent="0">
              <a:buNone/>
            </a:pPr>
            <a:r>
              <a:rPr lang="en-US" dirty="0"/>
              <a:t>We could look at economic damages to homes, businesses, and other infrastructure. </a:t>
            </a:r>
            <a:endParaRPr lang="en-US" dirty="0" smtClean="0"/>
          </a:p>
          <a:p>
            <a:pPr marL="0" indent="0">
              <a:buNone/>
            </a:pPr>
            <a:endParaRPr lang="en-US" dirty="0"/>
          </a:p>
          <a:p>
            <a:pPr marL="0" indent="0">
              <a:buNone/>
            </a:pPr>
            <a:r>
              <a:rPr lang="en-US" b="1" dirty="0"/>
              <a:t>2. Before &amp; After Photos</a:t>
            </a:r>
          </a:p>
          <a:p>
            <a:pPr marL="0" indent="0">
              <a:buNone/>
            </a:pPr>
            <a:r>
              <a:rPr lang="en-US" dirty="0"/>
              <a:t>We could view photos from before and after the disturbance event to see where erosion or sedimentation has occurred.</a:t>
            </a:r>
          </a:p>
          <a:p>
            <a:endParaRPr lang="en-US" dirty="0"/>
          </a:p>
        </p:txBody>
      </p:sp>
      <p:sp>
        <p:nvSpPr>
          <p:cNvPr id="4" name="Rectangle 3"/>
          <p:cNvSpPr/>
          <p:nvPr/>
        </p:nvSpPr>
        <p:spPr>
          <a:xfrm>
            <a:off x="3694391" y="5655025"/>
            <a:ext cx="3514745" cy="369332"/>
          </a:xfrm>
          <a:prstGeom prst="rect">
            <a:avLst/>
          </a:prstGeom>
        </p:spPr>
        <p:txBody>
          <a:bodyPr wrap="none">
            <a:spAutoFit/>
          </a:bodyPr>
          <a:lstStyle/>
          <a:p>
            <a:r>
              <a:rPr lang="en-US" b="0" i="0" u="none" strike="noStrike" dirty="0" smtClean="0">
                <a:solidFill>
                  <a:srgbClr val="FFFFFF"/>
                </a:solidFill>
                <a:effectLst/>
                <a:latin typeface="YouTube Noto"/>
                <a:hlinkClick r:id="rId2"/>
              </a:rPr>
              <a:t>https://youtu.be/bUcWERTM-OA</a:t>
            </a:r>
            <a:endParaRPr lang="en-US" dirty="0"/>
          </a:p>
        </p:txBody>
      </p:sp>
    </p:spTree>
    <p:extLst>
      <p:ext uri="{BB962C8B-B14F-4D97-AF65-F5344CB8AC3E}">
        <p14:creationId xmlns:p14="http://schemas.microsoft.com/office/powerpoint/2010/main" val="2688343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418"/>
            <a:ext cx="10515600" cy="5740545"/>
          </a:xfrm>
        </p:spPr>
        <p:txBody>
          <a:bodyPr>
            <a:normAutofit/>
          </a:bodyPr>
          <a:lstStyle/>
          <a:p>
            <a:pPr marL="0" indent="0">
              <a:buNone/>
            </a:pPr>
            <a:r>
              <a:rPr lang="en-US" sz="3200" b="1" dirty="0"/>
              <a:t>3. Field Surveys</a:t>
            </a:r>
          </a:p>
          <a:p>
            <a:pPr marL="0" indent="0">
              <a:buNone/>
            </a:pPr>
            <a:r>
              <a:rPr lang="en-US" sz="3200" dirty="0"/>
              <a:t>Standard surveys can be done to map the three-dimensional position of points allowing for measurement of distance between points and elevation. </a:t>
            </a:r>
          </a:p>
        </p:txBody>
      </p:sp>
      <p:pic>
        <p:nvPicPr>
          <p:cNvPr id="9218" name="Picture 2" descr="https://www.neonscience.org/sites/default/files/images/disturb-events-co13/TotalStation_NEONTechJGallowayD08_PhotoByMichaelPatt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602" y="2509351"/>
            <a:ext cx="6520198" cy="366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2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normAutofit/>
          </a:bodyPr>
          <a:lstStyle/>
          <a:p>
            <a:pPr marL="0" indent="0">
              <a:buNone/>
            </a:pPr>
            <a:r>
              <a:rPr lang="en-US" sz="3200" b="1" dirty="0"/>
              <a:t>4. Stereoscopic Images</a:t>
            </a:r>
          </a:p>
          <a:p>
            <a:pPr marL="0" indent="0">
              <a:buNone/>
            </a:pPr>
            <a:r>
              <a:rPr lang="en-US" sz="3200" dirty="0"/>
              <a:t>We could view stereoscopic images, two photos taken from slightly different perspectives to give the illusion of 3D, one can view, and even measure, elevation changes from 2D pictures.</a:t>
            </a:r>
          </a:p>
          <a:p>
            <a:pPr marL="0" indent="0">
              <a:buNone/>
            </a:pPr>
            <a:endParaRPr lang="en-US" sz="3200" dirty="0"/>
          </a:p>
        </p:txBody>
      </p:sp>
      <p:pic>
        <p:nvPicPr>
          <p:cNvPr id="10242" name="Picture 2" descr="https://theoldtopographer.files.wordpress.com/2014/06/sokkisha-13.jpg?w=584&amp;h=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073" y="2628899"/>
            <a:ext cx="5302538" cy="403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747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5018"/>
            <a:ext cx="10515600" cy="5964382"/>
          </a:xfrm>
        </p:spPr>
        <p:txBody>
          <a:bodyPr>
            <a:normAutofit lnSpcReduction="10000"/>
          </a:bodyPr>
          <a:lstStyle/>
          <a:p>
            <a:pPr marL="0" indent="0">
              <a:buNone/>
            </a:pPr>
            <a:r>
              <a:rPr lang="en-US" sz="3200" b="1" dirty="0"/>
              <a:t>5. LiDAR</a:t>
            </a:r>
          </a:p>
          <a:p>
            <a:pPr marL="0" indent="0">
              <a:buNone/>
            </a:pPr>
            <a:r>
              <a:rPr lang="en-US" sz="3200" dirty="0"/>
              <a:t>A newer technology is Light Detection and Ranging (LiDAR or </a:t>
            </a:r>
            <a:r>
              <a:rPr lang="en-US" sz="3200" dirty="0" err="1"/>
              <a:t>lidar</a:t>
            </a:r>
            <a:r>
              <a:rPr lang="en-US" sz="3200" dirty="0"/>
              <a:t>).</a:t>
            </a:r>
          </a:p>
          <a:p>
            <a:pPr marL="0" indent="0">
              <a:buNone/>
            </a:pPr>
            <a:r>
              <a:rPr lang="en-US" dirty="0">
                <a:hlinkClick r:id="rId3"/>
              </a:rPr>
              <a:t>https://</a:t>
            </a:r>
            <a:r>
              <a:rPr lang="en-US" dirty="0" smtClean="0">
                <a:hlinkClick r:id="rId3"/>
              </a:rPr>
              <a:t>youtu.be/EYbhNSUnIdU</a:t>
            </a:r>
            <a:endParaRPr lang="en-US" dirty="0" smtClean="0"/>
          </a:p>
          <a:p>
            <a:pPr marL="0" indent="0">
              <a:buNone/>
            </a:pPr>
            <a:endParaRPr lang="en-US" sz="3200" dirty="0"/>
          </a:p>
          <a:p>
            <a:r>
              <a:rPr lang="en-US" sz="3200" dirty="0" smtClean="0"/>
              <a:t>LiDAR </a:t>
            </a:r>
            <a:r>
              <a:rPr lang="en-US" sz="3200" dirty="0"/>
              <a:t>data allows us to create models of the earth's surface. The general term for a model of the elevation of an area is a Digital Elevation Model (DEM). DEMs come in two common types:</a:t>
            </a:r>
          </a:p>
          <a:p>
            <a:pPr lvl="1"/>
            <a:r>
              <a:rPr lang="en-US" sz="2800" dirty="0"/>
              <a:t>Digital Terrain Models (DTM): The elevation of the ground (terrain).</a:t>
            </a:r>
          </a:p>
          <a:p>
            <a:pPr lvl="1"/>
            <a:r>
              <a:rPr lang="en-US" sz="2800" dirty="0"/>
              <a:t>Digital Surface Models (DSM): The elevation of everything on the surface of the earth, including trees, buildings, or other structures. </a:t>
            </a:r>
            <a:endParaRPr lang="en-US" sz="3200" dirty="0"/>
          </a:p>
        </p:txBody>
      </p:sp>
      <p:pic>
        <p:nvPicPr>
          <p:cNvPr id="11266" name="Picture 2" descr="https://www.neonscience.org/sites/default/files/images/disturb-events-co13/DSM-DTM.png"/>
          <p:cNvPicPr>
            <a:picLocks noChangeAspect="1" noChangeArrowheads="1"/>
          </p:cNvPicPr>
          <p:nvPr/>
        </p:nvPicPr>
        <p:blipFill rotWithShape="1">
          <a:blip r:embed="rId4">
            <a:extLst>
              <a:ext uri="{28A0092B-C50C-407E-A947-70E740481C1C}">
                <a14:useLocalDpi xmlns:a14="http://schemas.microsoft.com/office/drawing/2010/main" val="0"/>
              </a:ext>
            </a:extLst>
          </a:blip>
          <a:srcRect t="16448" r="7467" b="16929"/>
          <a:stretch/>
        </p:blipFill>
        <p:spPr bwMode="auto">
          <a:xfrm>
            <a:off x="1995055" y="665018"/>
            <a:ext cx="7897091" cy="355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lstStyle/>
          <a:p>
            <a:r>
              <a:rPr lang="en-US" b="1" dirty="0"/>
              <a:t>Digital Terrain Models (DTMs)</a:t>
            </a:r>
          </a:p>
          <a:p>
            <a:endParaRPr lang="en-US" dirty="0"/>
          </a:p>
        </p:txBody>
      </p:sp>
      <p:pic>
        <p:nvPicPr>
          <p:cNvPr id="12290" name="Picture 2" descr="https://www.neonscience.org/sites/default/files/images/rfigs/disturb-events-co13/NEON-Boulder-Flood-LiDAR-in-R/plot-raster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12575"/>
            <a:ext cx="5323320" cy="532332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neonscience.org/sites/default/files/images/rfigs/disturb-events-co13/NEON-Boulder-Flood-LiDAR-in-R/plot-raster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312576"/>
            <a:ext cx="5323319" cy="532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19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Elevation Model of Difference (DoD</a:t>
            </a:r>
            <a:r>
              <a:rPr lang="en-US" b="1" dirty="0" smtClean="0"/>
              <a:t>)</a:t>
            </a:r>
            <a:endParaRPr lang="en-US" dirty="0"/>
          </a:p>
        </p:txBody>
      </p:sp>
      <p:pic>
        <p:nvPicPr>
          <p:cNvPr id="13314" name="Picture 2" descr="https://www.neonscience.org/sites/default/files/images/disturb-events-co13/DoD_DT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82" y="1690688"/>
            <a:ext cx="11899235" cy="442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53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502727" cy="4351338"/>
          </a:xfrm>
        </p:spPr>
        <p:txBody>
          <a:bodyPr/>
          <a:lstStyle/>
          <a:p>
            <a:r>
              <a:rPr lang="en-US" dirty="0"/>
              <a:t>What types of disturbance events or what research question might one want to look at DoDs from Digital Surface Models?</a:t>
            </a:r>
            <a:endParaRPr lang="en-US" dirty="0" smtClean="0"/>
          </a:p>
          <a:p>
            <a:endParaRPr lang="en-US" dirty="0"/>
          </a:p>
        </p:txBody>
      </p:sp>
      <p:sp>
        <p:nvSpPr>
          <p:cNvPr id="4" name="Rectangle 3"/>
          <p:cNvSpPr/>
          <p:nvPr/>
        </p:nvSpPr>
        <p:spPr>
          <a:xfrm>
            <a:off x="548069" y="667388"/>
            <a:ext cx="5832046" cy="584775"/>
          </a:xfrm>
          <a:prstGeom prst="rect">
            <a:avLst/>
          </a:prstGeom>
        </p:spPr>
        <p:txBody>
          <a:bodyPr wrap="none">
            <a:spAutoFit/>
          </a:bodyPr>
          <a:lstStyle/>
          <a:p>
            <a:r>
              <a:rPr lang="en-US" sz="3200" b="1" i="0" dirty="0" smtClean="0">
                <a:effectLst/>
                <a:latin typeface="Source Sans Pro"/>
              </a:rPr>
              <a:t>Four Mile Canyon Creek DoD</a:t>
            </a:r>
            <a:endParaRPr lang="en-US" sz="3200" b="1" i="0" dirty="0">
              <a:effectLst/>
              <a:latin typeface="Source Sans Pro"/>
            </a:endParaRPr>
          </a:p>
        </p:txBody>
      </p:sp>
      <p:pic>
        <p:nvPicPr>
          <p:cNvPr id="14338" name="Picture 2" descr="https://www.neonscience.org/sites/default/files/images/rfigs/disturb-events-co13/NEON-Boulder-Flood-LiDAR-in-R/crop-raster-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15" y="959775"/>
            <a:ext cx="5579533" cy="557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80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Data to Understand Disturbance </a:t>
            </a:r>
            <a:r>
              <a:rPr lang="en-US" b="1" dirty="0" smtClean="0"/>
              <a:t>Events</a:t>
            </a:r>
            <a:endParaRPr lang="en-US" dirty="0"/>
          </a:p>
        </p:txBody>
      </p:sp>
      <p:sp>
        <p:nvSpPr>
          <p:cNvPr id="3" name="Content Placeholder 2"/>
          <p:cNvSpPr>
            <a:spLocks noGrp="1"/>
          </p:cNvSpPr>
          <p:nvPr>
            <p:ph idx="1"/>
          </p:nvPr>
        </p:nvSpPr>
        <p:spPr/>
        <p:txBody>
          <a:bodyPr>
            <a:normAutofit/>
          </a:bodyPr>
          <a:lstStyle/>
          <a:p>
            <a:r>
              <a:rPr lang="en-US" sz="3200" dirty="0"/>
              <a:t>What other types of questions could this or similar data be used to answer</a:t>
            </a:r>
            <a:r>
              <a:rPr lang="en-US" sz="3200" dirty="0" smtClean="0"/>
              <a:t>?</a:t>
            </a:r>
          </a:p>
          <a:p>
            <a:endParaRPr lang="en-US" sz="3200" dirty="0"/>
          </a:p>
          <a:p>
            <a:r>
              <a:rPr lang="en-US" sz="3200" dirty="0"/>
              <a:t>What types of disturbance events in your local area could you use data to quantify the causes and impact of?</a:t>
            </a:r>
          </a:p>
          <a:p>
            <a:endParaRPr lang="en-US" sz="3200" dirty="0"/>
          </a:p>
        </p:txBody>
      </p:sp>
    </p:spTree>
    <p:extLst>
      <p:ext uri="{BB962C8B-B14F-4D97-AF65-F5344CB8AC3E}">
        <p14:creationId xmlns:p14="http://schemas.microsoft.com/office/powerpoint/2010/main" val="3835499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was the Flooding so Destructive</a:t>
            </a:r>
            <a:r>
              <a:rPr lang="en-US" b="1" dirty="0" smtClean="0"/>
              <a:t>?</a:t>
            </a:r>
            <a:endParaRPr lang="en-US" dirty="0"/>
          </a:p>
        </p:txBody>
      </p:sp>
      <p:sp>
        <p:nvSpPr>
          <p:cNvPr id="3" name="Content Placeholder 2"/>
          <p:cNvSpPr>
            <a:spLocks noGrp="1"/>
          </p:cNvSpPr>
          <p:nvPr>
            <p:ph idx="1"/>
          </p:nvPr>
        </p:nvSpPr>
        <p:spPr>
          <a:xfrm>
            <a:off x="270164" y="1825624"/>
            <a:ext cx="3682711" cy="4782993"/>
          </a:xfrm>
        </p:spPr>
        <p:txBody>
          <a:bodyPr>
            <a:normAutofit/>
          </a:bodyPr>
          <a:lstStyle/>
          <a:p>
            <a:r>
              <a:rPr lang="en-US" sz="3200" dirty="0"/>
              <a:t>Why might this storm have caused so much flooding</a:t>
            </a:r>
            <a:r>
              <a:rPr lang="en-US" sz="3200" dirty="0" smtClean="0"/>
              <a:t>?</a:t>
            </a:r>
          </a:p>
          <a:p>
            <a:endParaRPr lang="en-US" sz="3200" dirty="0"/>
          </a:p>
          <a:p>
            <a:r>
              <a:rPr lang="en-US" sz="3200" dirty="0"/>
              <a:t>What other weather patterns could have contributed to pronounced </a:t>
            </a:r>
            <a:r>
              <a:rPr lang="en-US" sz="3200" dirty="0" smtClean="0"/>
              <a:t>flooding</a:t>
            </a:r>
            <a:r>
              <a:rPr lang="en-US" sz="3200" dirty="0"/>
              <a:t>?</a:t>
            </a:r>
          </a:p>
        </p:txBody>
      </p:sp>
      <p:pic>
        <p:nvPicPr>
          <p:cNvPr id="1026" name="Picture 2" descr="https://www.neonscience.org/sites/default/files/images/disturb-events-co13/N_St_Vrain_before_and_after_CreditBoulder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1443325"/>
            <a:ext cx="8239125" cy="3752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93672" y="5196176"/>
            <a:ext cx="7072745" cy="646331"/>
          </a:xfrm>
          <a:prstGeom prst="rect">
            <a:avLst/>
          </a:prstGeom>
        </p:spPr>
        <p:txBody>
          <a:bodyPr wrap="square">
            <a:spAutoFit/>
          </a:bodyPr>
          <a:lstStyle/>
          <a:p>
            <a:r>
              <a:rPr lang="en-US" b="0" i="1" dirty="0" smtClean="0">
                <a:solidFill>
                  <a:srgbClr val="595959"/>
                </a:solidFill>
                <a:effectLst/>
                <a:latin typeface="Georgia" panose="02040502050405020303" pitchFamily="18" charset="0"/>
              </a:rPr>
              <a:t>The St. </a:t>
            </a:r>
            <a:r>
              <a:rPr lang="en-US" b="0" i="1" dirty="0" err="1" smtClean="0">
                <a:solidFill>
                  <a:srgbClr val="595959"/>
                </a:solidFill>
                <a:effectLst/>
                <a:latin typeface="Georgia" panose="02040502050405020303" pitchFamily="18" charset="0"/>
              </a:rPr>
              <a:t>Vrain</a:t>
            </a:r>
            <a:r>
              <a:rPr lang="en-US" b="0" i="1" dirty="0" smtClean="0">
                <a:solidFill>
                  <a:srgbClr val="595959"/>
                </a:solidFill>
                <a:effectLst/>
                <a:latin typeface="Georgia" panose="02040502050405020303" pitchFamily="18" charset="0"/>
              </a:rPr>
              <a:t> River in Boulder County, CO after (left) and before (right) the 2013 flooding event. Source: Boulder County via </a:t>
            </a:r>
            <a:r>
              <a:rPr lang="en-US" b="0" i="1" u="none" strike="noStrike" dirty="0" smtClean="0">
                <a:solidFill>
                  <a:srgbClr val="005DAB"/>
                </a:solidFill>
                <a:effectLst/>
                <a:latin typeface="Georgia" panose="02040502050405020303" pitchFamily="18" charset="0"/>
                <a:hlinkClick r:id="rId4"/>
              </a:rPr>
              <a:t>KRCC</a:t>
            </a:r>
            <a:r>
              <a:rPr lang="en-US" b="0" i="1" dirty="0" smtClean="0">
                <a:solidFill>
                  <a:srgbClr val="595959"/>
                </a:solidFill>
                <a:effectLst/>
                <a:latin typeface="Georgia" panose="02040502050405020303" pitchFamily="18" charset="0"/>
              </a:rPr>
              <a:t>.</a:t>
            </a:r>
            <a:endParaRPr lang="en-US" dirty="0"/>
          </a:p>
        </p:txBody>
      </p:sp>
    </p:spTree>
    <p:extLst>
      <p:ext uri="{BB962C8B-B14F-4D97-AF65-F5344CB8AC3E}">
        <p14:creationId xmlns:p14="http://schemas.microsoft.com/office/powerpoint/2010/main" val="369718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to Disturbance </a:t>
            </a:r>
            <a:r>
              <a:rPr lang="en-US" b="1" dirty="0" smtClean="0"/>
              <a:t>Events</a:t>
            </a:r>
            <a:endParaRPr lang="en-US" dirty="0"/>
          </a:p>
        </p:txBody>
      </p:sp>
      <p:sp>
        <p:nvSpPr>
          <p:cNvPr id="3" name="Content Placeholder 2"/>
          <p:cNvSpPr>
            <a:spLocks noGrp="1"/>
          </p:cNvSpPr>
          <p:nvPr>
            <p:ph idx="1"/>
          </p:nvPr>
        </p:nvSpPr>
        <p:spPr/>
        <p:txBody>
          <a:bodyPr>
            <a:normAutofit/>
          </a:bodyPr>
          <a:lstStyle/>
          <a:p>
            <a:r>
              <a:rPr lang="en-US" sz="3200" b="1" dirty="0"/>
              <a:t>Definition:</a:t>
            </a:r>
            <a:r>
              <a:rPr lang="en-US" sz="3200" dirty="0"/>
              <a:t> In ecology, a </a:t>
            </a:r>
            <a:r>
              <a:rPr lang="en-US" sz="3200" b="1" dirty="0"/>
              <a:t>disturbance event</a:t>
            </a:r>
            <a:r>
              <a:rPr lang="en-US" sz="3200" dirty="0"/>
              <a:t> is a temporary change in environmental conditions that causes a pronounced change in the ecosystem. Common disturbance events include floods, fires, earthquakes, and tsunamis.</a:t>
            </a:r>
          </a:p>
        </p:txBody>
      </p:sp>
    </p:spTree>
    <p:extLst>
      <p:ext uri="{BB962C8B-B14F-4D97-AF65-F5344CB8AC3E}">
        <p14:creationId xmlns:p14="http://schemas.microsoft.com/office/powerpoint/2010/main" val="402300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neonscience.org/sites/default/files/images/disturb-events-co13/Natural-disturb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7" y="44160"/>
            <a:ext cx="9458325" cy="67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20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neonscience.org/sites/default/files/images/disturb-events-co13/Anthro-disturb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7" y="85724"/>
            <a:ext cx="9458325" cy="67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80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5636"/>
            <a:ext cx="10515600" cy="5761327"/>
          </a:xfrm>
        </p:spPr>
        <p:txBody>
          <a:bodyPr>
            <a:normAutofit/>
          </a:bodyPr>
          <a:lstStyle/>
          <a:p>
            <a:r>
              <a:rPr lang="en-US" sz="3600" dirty="0"/>
              <a:t>Ecological communities are often more resilient to some types of disturbance than others. </a:t>
            </a:r>
            <a:endParaRPr lang="en-US" sz="3600" dirty="0" smtClean="0"/>
          </a:p>
          <a:p>
            <a:r>
              <a:rPr lang="en-US" sz="3600" dirty="0" smtClean="0"/>
              <a:t>Some </a:t>
            </a:r>
            <a:r>
              <a:rPr lang="en-US" sz="3600" dirty="0"/>
              <a:t>communities are even dependent on cyclical disturbance events. </a:t>
            </a:r>
          </a:p>
        </p:txBody>
      </p:sp>
      <p:pic>
        <p:nvPicPr>
          <p:cNvPr id="4098" name="Picture 2" descr="https://www.neonscience.org/sites/default/files/images/disturb-events-co13/Lodgepole_pine_Yellowstone_1998_near_fireho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75" y="2722418"/>
            <a:ext cx="6108047" cy="405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8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Driver: Climatic &amp; Atmospheric </a:t>
            </a:r>
            <a:r>
              <a:rPr lang="en-US" b="1" dirty="0" smtClean="0"/>
              <a:t>Patterns</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Drought</a:t>
            </a:r>
          </a:p>
          <a:p>
            <a:r>
              <a:rPr lang="en-US" sz="3200" dirty="0"/>
              <a:t>How do we measure drought?</a:t>
            </a:r>
          </a:p>
          <a:p>
            <a:endParaRPr lang="en-US" sz="3200" dirty="0" smtClean="0"/>
          </a:p>
          <a:p>
            <a:r>
              <a:rPr lang="en-US" sz="3200" b="1" dirty="0"/>
              <a:t>Definition:</a:t>
            </a:r>
            <a:r>
              <a:rPr lang="en-US" sz="3200" dirty="0"/>
              <a:t> The </a:t>
            </a:r>
            <a:r>
              <a:rPr lang="en-US" sz="3200" b="1" dirty="0"/>
              <a:t>Palmer Drought Severity Index</a:t>
            </a:r>
            <a:r>
              <a:rPr lang="en-US" sz="3200" dirty="0"/>
              <a:t> is a measure of soil moisture content. It is calculated from soil available water </a:t>
            </a:r>
            <a:r>
              <a:rPr lang="en-US" sz="3200" dirty="0" err="1"/>
              <a:t>content,precipitation</a:t>
            </a:r>
            <a:r>
              <a:rPr lang="en-US" sz="3200" dirty="0"/>
              <a:t> and temperature data. The values range from </a:t>
            </a:r>
            <a:r>
              <a:rPr lang="en-US" sz="3200" b="1" dirty="0"/>
              <a:t>extreme drought</a:t>
            </a:r>
            <a:r>
              <a:rPr lang="en-US" sz="3200" dirty="0"/>
              <a:t> (values &lt;-4.0) through </a:t>
            </a:r>
            <a:r>
              <a:rPr lang="en-US" sz="3200" b="1" dirty="0"/>
              <a:t>near normal</a:t>
            </a:r>
            <a:r>
              <a:rPr lang="en-US" sz="3200" dirty="0"/>
              <a:t> (-.49 to .49) to </a:t>
            </a:r>
            <a:r>
              <a:rPr lang="en-US" sz="3200" b="1" dirty="0"/>
              <a:t>extremely moist</a:t>
            </a:r>
            <a:r>
              <a:rPr lang="en-US" sz="3200" dirty="0"/>
              <a:t> (&gt;4.0).</a:t>
            </a:r>
          </a:p>
        </p:txBody>
      </p:sp>
    </p:spTree>
    <p:extLst>
      <p:ext uri="{BB962C8B-B14F-4D97-AF65-F5344CB8AC3E}">
        <p14:creationId xmlns:p14="http://schemas.microsoft.com/office/powerpoint/2010/main" val="4031792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19" y="0"/>
            <a:ext cx="10432472" cy="6858000"/>
          </a:xfrm>
          <a:prstGeom prst="rect">
            <a:avLst/>
          </a:prstGeom>
        </p:spPr>
      </p:pic>
      <p:sp>
        <p:nvSpPr>
          <p:cNvPr id="6" name="Rectangle 5"/>
          <p:cNvSpPr/>
          <p:nvPr/>
        </p:nvSpPr>
        <p:spPr>
          <a:xfrm>
            <a:off x="233285" y="6488668"/>
            <a:ext cx="4077719" cy="369332"/>
          </a:xfrm>
          <a:prstGeom prst="rect">
            <a:avLst/>
          </a:prstGeom>
        </p:spPr>
        <p:txBody>
          <a:bodyPr wrap="none">
            <a:spAutoFit/>
          </a:bodyPr>
          <a:lstStyle/>
          <a:p>
            <a:r>
              <a:rPr lang="en-US" dirty="0" smtClean="0"/>
              <a:t>https://plot.ly/~NEONDataSkills/2.embed</a:t>
            </a:r>
            <a:endParaRPr lang="en-US" dirty="0"/>
          </a:p>
        </p:txBody>
      </p:sp>
    </p:spTree>
    <p:extLst>
      <p:ext uri="{BB962C8B-B14F-4D97-AF65-F5344CB8AC3E}">
        <p14:creationId xmlns:p14="http://schemas.microsoft.com/office/powerpoint/2010/main" val="1042995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2003</Words>
  <Application>Microsoft Office PowerPoint</Application>
  <PresentationFormat>Widescreen</PresentationFormat>
  <Paragraphs>159</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Consolas</vt:lpstr>
      <vt:lpstr>Georgia</vt:lpstr>
      <vt:lpstr>Source Sans Pro</vt:lpstr>
      <vt:lpstr>YouTube Noto</vt:lpstr>
      <vt:lpstr>Office Theme</vt:lpstr>
      <vt:lpstr>Quantifying The Drivers and Impacts of Natural Disturbance Events – The 2013 Colorado Floods</vt:lpstr>
      <vt:lpstr>The 2013 Colorado Front Range Flood</vt:lpstr>
      <vt:lpstr>Why was the Flooding so Destructive?</vt:lpstr>
      <vt:lpstr>Introduction to Disturbance Events</vt:lpstr>
      <vt:lpstr>PowerPoint Presentation</vt:lpstr>
      <vt:lpstr>PowerPoint Presentation</vt:lpstr>
      <vt:lpstr>PowerPoint Presentation</vt:lpstr>
      <vt:lpstr>Driver: Climatic &amp; Atmospheric Patterns</vt:lpstr>
      <vt:lpstr>PowerPoint Presentation</vt:lpstr>
      <vt:lpstr>Questions</vt:lpstr>
      <vt:lpstr>Atmospheric Conditions</vt:lpstr>
      <vt:lpstr>Driver: Precipitation</vt:lpstr>
      <vt:lpstr>PowerPoint Presentation</vt:lpstr>
      <vt:lpstr>PowerPoint Presentation</vt:lpstr>
      <vt:lpstr>PowerPoint Presentation</vt:lpstr>
      <vt:lpstr>PowerPoint Presentation</vt:lpstr>
      <vt:lpstr>Driver: Stream Discharge</vt:lpstr>
      <vt:lpstr>PowerPoint Presentation</vt:lpstr>
      <vt:lpstr>Impact: Flood</vt:lpstr>
      <vt:lpstr>Flood Plains</vt:lpstr>
      <vt:lpstr>Impact: Erosion &amp; Sedimentation</vt:lpstr>
      <vt:lpstr>PowerPoint Presentation</vt:lpstr>
      <vt:lpstr>PowerPoint Presentation</vt:lpstr>
      <vt:lpstr>PowerPoint Presentation</vt:lpstr>
      <vt:lpstr>PowerPoint Presentation</vt:lpstr>
      <vt:lpstr>Digital Elevation Model of Difference (DoD)</vt:lpstr>
      <vt:lpstr>PowerPoint Presentation</vt:lpstr>
      <vt:lpstr>Using Data to Understand Disturbance Events</vt:lpstr>
    </vt:vector>
  </TitlesOfParts>
  <Company>Alfred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Quantifying The Drivers and Impacts of Natural Disturbance Events – The 2013 Colorado Floods</dc:title>
  <dc:creator>Zimbler-DeLorenzo, Heather S</dc:creator>
  <cp:lastModifiedBy>Zimbler-DeLorenzo, Heather S</cp:lastModifiedBy>
  <cp:revision>6</cp:revision>
  <dcterms:created xsi:type="dcterms:W3CDTF">2019-03-12T15:39:04Z</dcterms:created>
  <dcterms:modified xsi:type="dcterms:W3CDTF">2019-03-12T16:26:59Z</dcterms:modified>
</cp:coreProperties>
</file>