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6"/>
  </p:notesMasterIdLst>
  <p:sldIdLst>
    <p:sldId id="256" r:id="rId2"/>
    <p:sldId id="289" r:id="rId3"/>
    <p:sldId id="290" r:id="rId4"/>
    <p:sldId id="291" r:id="rId5"/>
    <p:sldId id="292" r:id="rId6"/>
    <p:sldId id="294" r:id="rId7"/>
    <p:sldId id="293" r:id="rId8"/>
    <p:sldId id="259" r:id="rId9"/>
    <p:sldId id="257" r:id="rId10"/>
    <p:sldId id="258" r:id="rId11"/>
    <p:sldId id="260" r:id="rId12"/>
    <p:sldId id="263" r:id="rId13"/>
    <p:sldId id="261" r:id="rId14"/>
    <p:sldId id="262" r:id="rId15"/>
    <p:sldId id="264" r:id="rId16"/>
    <p:sldId id="288" r:id="rId17"/>
    <p:sldId id="298" r:id="rId18"/>
    <p:sldId id="295" r:id="rId19"/>
    <p:sldId id="296" r:id="rId20"/>
    <p:sldId id="297" r:id="rId21"/>
    <p:sldId id="287" r:id="rId22"/>
    <p:sldId id="301" r:id="rId23"/>
    <p:sldId id="299" r:id="rId24"/>
    <p:sldId id="303" r:id="rId25"/>
    <p:sldId id="300" r:id="rId26"/>
    <p:sldId id="304" r:id="rId27"/>
    <p:sldId id="305" r:id="rId28"/>
    <p:sldId id="306" r:id="rId29"/>
    <p:sldId id="307" r:id="rId30"/>
    <p:sldId id="308" r:id="rId31"/>
    <p:sldId id="310" r:id="rId32"/>
    <p:sldId id="311" r:id="rId33"/>
    <p:sldId id="335" r:id="rId34"/>
    <p:sldId id="33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6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A39E76-5A6F-4180-AF71-533D4F6EA721}" type="datetimeFigureOut">
              <a:rPr lang="en-US" smtClean="0"/>
              <a:t>7/15/2019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F0BF1-C96A-4BB0-B542-3EF58452A139}" type="slidenum">
              <a:rPr lang="en-US" smtClean="0"/>
              <a:t>‹#›</a:t>
            </a:fld>
            <a:endParaRPr lang="en-US"/>
          </a:p>
        </p:txBody>
      </p:sp>
    </p:spTree>
    <p:extLst>
      <p:ext uri="{BB962C8B-B14F-4D97-AF65-F5344CB8AC3E}">
        <p14:creationId xmlns:p14="http://schemas.microsoft.com/office/powerpoint/2010/main" val="210755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FC81679-1373-400D-970A-857C8DE06FA6}" type="datetimeFigureOut">
              <a:rPr lang="en-US" smtClean="0"/>
              <a:t>7/15/2019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63E4447-F453-4C1C-ABA1-C84730C5A2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C81679-1373-400D-970A-857C8DE06FA6}"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E4447-F453-4C1C-ABA1-C84730C5A2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C81679-1373-400D-970A-857C8DE06FA6}"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E4447-F453-4C1C-ABA1-C84730C5A2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C81679-1373-400D-970A-857C8DE06FA6}"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E4447-F453-4C1C-ABA1-C84730C5A2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C81679-1373-400D-970A-857C8DE06FA6}"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E4447-F453-4C1C-ABA1-C84730C5A2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C81679-1373-400D-970A-857C8DE06FA6}"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E4447-F453-4C1C-ABA1-C84730C5A2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FC81679-1373-400D-970A-857C8DE06FA6}" type="datetimeFigureOut">
              <a:rPr lang="en-US" smtClean="0"/>
              <a:t>7/15/2019</a:t>
            </a:fld>
            <a:endParaRPr lang="en-US"/>
          </a:p>
        </p:txBody>
      </p:sp>
      <p:sp>
        <p:nvSpPr>
          <p:cNvPr id="27" name="Slide Number Placeholder 26"/>
          <p:cNvSpPr>
            <a:spLocks noGrp="1"/>
          </p:cNvSpPr>
          <p:nvPr>
            <p:ph type="sldNum" sz="quarter" idx="11"/>
          </p:nvPr>
        </p:nvSpPr>
        <p:spPr/>
        <p:txBody>
          <a:bodyPr rtlCol="0"/>
          <a:lstStyle/>
          <a:p>
            <a:fld id="{863E4447-F453-4C1C-ABA1-C84730C5A2CD}"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FC81679-1373-400D-970A-857C8DE06FA6}" type="datetimeFigureOut">
              <a:rPr lang="en-US" smtClean="0"/>
              <a:t>7/15/2019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63E4447-F453-4C1C-ABA1-C84730C5A2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81679-1373-400D-970A-857C8DE06FA6}"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E4447-F453-4C1C-ABA1-C84730C5A2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C81679-1373-400D-970A-857C8DE06FA6}"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E4447-F453-4C1C-ABA1-C84730C5A2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FC81679-1373-400D-970A-857C8DE06FA6}"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E4447-F453-4C1C-ABA1-C84730C5A2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FC81679-1373-400D-970A-857C8DE06FA6}" type="datetimeFigureOut">
              <a:rPr lang="en-US" smtClean="0"/>
              <a:t>7/15/2019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63E4447-F453-4C1C-ABA1-C84730C5A2C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Estimating Populations</a:t>
            </a:r>
            <a:endParaRPr lang="en-US"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3488641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46"/>
            <a:ext cx="7138219" cy="3392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19800" y="2690"/>
            <a:ext cx="3124200" cy="1015663"/>
          </a:xfrm>
          <a:prstGeom prst="rect">
            <a:avLst/>
          </a:prstGeom>
          <a:solidFill>
            <a:schemeClr val="accent6">
              <a:lumMod val="40000"/>
              <a:lumOff val="60000"/>
            </a:schemeClr>
          </a:solidFill>
        </p:spPr>
        <p:txBody>
          <a:bodyPr wrap="square" rtlCol="0">
            <a:spAutoFit/>
          </a:bodyPr>
          <a:lstStyle/>
          <a:p>
            <a:pPr algn="ctr"/>
            <a:r>
              <a:rPr lang="en-US" sz="2400" b="1" dirty="0" smtClean="0"/>
              <a:t>Dip Net</a:t>
            </a:r>
          </a:p>
          <a:p>
            <a:pPr algn="ctr"/>
            <a:r>
              <a:rPr lang="en-US" dirty="0" smtClean="0"/>
              <a:t>(aquatic macroinvertebrates &amp; larger aquatic organisms)</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675" y="4303428"/>
            <a:ext cx="4129088" cy="255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Image result for light trap moth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599"/>
            <a:ext cx="4267200" cy="3200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74" y="6088595"/>
            <a:ext cx="3124200" cy="738664"/>
          </a:xfrm>
          <a:prstGeom prst="rect">
            <a:avLst/>
          </a:prstGeom>
          <a:solidFill>
            <a:schemeClr val="accent6">
              <a:lumMod val="40000"/>
              <a:lumOff val="60000"/>
            </a:schemeClr>
          </a:solidFill>
        </p:spPr>
        <p:txBody>
          <a:bodyPr wrap="square" rtlCol="0">
            <a:spAutoFit/>
          </a:bodyPr>
          <a:lstStyle/>
          <a:p>
            <a:pPr algn="ctr"/>
            <a:r>
              <a:rPr lang="en-US" sz="2400" b="1" dirty="0" smtClean="0"/>
              <a:t>Light Trap</a:t>
            </a:r>
          </a:p>
          <a:p>
            <a:pPr algn="ctr"/>
            <a:r>
              <a:rPr lang="en-US" dirty="0" smtClean="0"/>
              <a:t>(insects attracted to light)</a:t>
            </a:r>
            <a:endParaRPr lang="en-US" dirty="0"/>
          </a:p>
        </p:txBody>
      </p:sp>
      <p:sp>
        <p:nvSpPr>
          <p:cNvPr id="8" name="TextBox 7"/>
          <p:cNvSpPr txBox="1"/>
          <p:nvPr/>
        </p:nvSpPr>
        <p:spPr>
          <a:xfrm>
            <a:off x="6919221" y="3436584"/>
            <a:ext cx="2298290" cy="1107996"/>
          </a:xfrm>
          <a:prstGeom prst="rect">
            <a:avLst/>
          </a:prstGeom>
          <a:solidFill>
            <a:schemeClr val="accent6">
              <a:lumMod val="40000"/>
              <a:lumOff val="60000"/>
            </a:schemeClr>
          </a:solidFill>
        </p:spPr>
        <p:txBody>
          <a:bodyPr wrap="square" rtlCol="0">
            <a:spAutoFit/>
          </a:bodyPr>
          <a:lstStyle/>
          <a:p>
            <a:pPr algn="ctr"/>
            <a:r>
              <a:rPr lang="en-US" sz="2400" b="1" dirty="0" smtClean="0"/>
              <a:t>Tranquilizer Darts</a:t>
            </a:r>
          </a:p>
          <a:p>
            <a:pPr algn="ctr"/>
            <a:r>
              <a:rPr lang="en-US" dirty="0" smtClean="0"/>
              <a:t>(large mammals)</a:t>
            </a:r>
            <a:endParaRPr lang="en-US" dirty="0"/>
          </a:p>
        </p:txBody>
      </p:sp>
    </p:spTree>
    <p:extLst>
      <p:ext uri="{BB962C8B-B14F-4D97-AF65-F5344CB8AC3E}">
        <p14:creationId xmlns:p14="http://schemas.microsoft.com/office/powerpoint/2010/main" val="2655470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069848"/>
          </a:xfrm>
        </p:spPr>
        <p:txBody>
          <a:bodyPr>
            <a:normAutofit/>
          </a:bodyPr>
          <a:lstStyle/>
          <a:p>
            <a:pPr algn="ctr"/>
            <a:r>
              <a:rPr lang="en-US" sz="3200" dirty="0" smtClean="0"/>
              <a:t>How do you decide which method to use?</a:t>
            </a:r>
            <a:endParaRPr lang="en-US" sz="3200" dirty="0"/>
          </a:p>
        </p:txBody>
      </p:sp>
      <p:sp>
        <p:nvSpPr>
          <p:cNvPr id="3" name="TextBox 2"/>
          <p:cNvSpPr txBox="1"/>
          <p:nvPr/>
        </p:nvSpPr>
        <p:spPr>
          <a:xfrm>
            <a:off x="533400" y="1295400"/>
            <a:ext cx="8305800" cy="2677656"/>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400" dirty="0" smtClean="0"/>
              <a:t>Sessile vs Mobile</a:t>
            </a:r>
          </a:p>
          <a:p>
            <a:pPr marL="342900" indent="-342900">
              <a:lnSpc>
                <a:spcPct val="200000"/>
              </a:lnSpc>
              <a:buFont typeface="Arial" panose="020B0604020202020204" pitchFamily="34" charset="0"/>
              <a:buChar char="•"/>
            </a:pPr>
            <a:r>
              <a:rPr lang="en-US" sz="2400" dirty="0" smtClean="0"/>
              <a:t>Type of Organism (aquatic vs flying, etc.)</a:t>
            </a:r>
          </a:p>
          <a:p>
            <a:pPr marL="342900" indent="-342900">
              <a:lnSpc>
                <a:spcPct val="200000"/>
              </a:lnSpc>
              <a:buFont typeface="Arial" panose="020B0604020202020204" pitchFamily="34" charset="0"/>
              <a:buChar char="•"/>
            </a:pPr>
            <a:r>
              <a:rPr lang="en-US" sz="2400" dirty="0" smtClean="0"/>
              <a:t>Goal of the Study (species survey vs species specific, etc.)</a:t>
            </a:r>
          </a:p>
          <a:p>
            <a:pPr marL="342900" indent="-342900">
              <a:buFont typeface="Arial" panose="020B0604020202020204" pitchFamily="34" charset="0"/>
              <a:buChar char="•"/>
            </a:pPr>
            <a:endParaRPr lang="en-US" sz="2400" b="1"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657600"/>
            <a:ext cx="3437796" cy="2981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cology samp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657600"/>
            <a:ext cx="2990235" cy="300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648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679448"/>
          </a:xfrm>
        </p:spPr>
        <p:txBody>
          <a:bodyPr>
            <a:normAutofit/>
          </a:bodyPr>
          <a:lstStyle/>
          <a:p>
            <a:r>
              <a:rPr lang="en-US" dirty="0" smtClean="0"/>
              <a:t>Sessile or slow moving organisms</a:t>
            </a:r>
            <a:endParaRPr lang="en-US" dirty="0"/>
          </a:p>
        </p:txBody>
      </p:sp>
    </p:spTree>
    <p:extLst>
      <p:ext uri="{BB962C8B-B14F-4D97-AF65-F5344CB8AC3E}">
        <p14:creationId xmlns:p14="http://schemas.microsoft.com/office/powerpoint/2010/main" val="4056219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381000"/>
            <a:ext cx="8229600" cy="1069848"/>
          </a:xfrm>
        </p:spPr>
        <p:txBody>
          <a:bodyPr/>
          <a:lstStyle/>
          <a:p>
            <a:r>
              <a:rPr lang="en-US" dirty="0" smtClean="0"/>
              <a:t>Benefits of Quadrats</a:t>
            </a:r>
            <a:endParaRPr lang="en-US" dirty="0"/>
          </a:p>
        </p:txBody>
      </p:sp>
      <p:pic>
        <p:nvPicPr>
          <p:cNvPr id="4098" name="Picture 2" descr="Image result for ecology sampl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657599"/>
            <a:ext cx="7318375" cy="30021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4568" y="1524000"/>
            <a:ext cx="7391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Easy to use for sessile or slow moving organisms such as snails, crabs, barnacles, coral, and plants</a:t>
            </a:r>
          </a:p>
          <a:p>
            <a:pPr marL="285750" indent="-285750">
              <a:buFont typeface="Arial" panose="020B0604020202020204" pitchFamily="34" charset="0"/>
              <a:buChar char="•"/>
            </a:pPr>
            <a:endParaRPr lang="en-US" dirty="0"/>
          </a:p>
          <a:p>
            <a:r>
              <a:rPr lang="en-US" b="1" dirty="0" smtClean="0"/>
              <a:t>Drawback: </a:t>
            </a:r>
            <a:r>
              <a:rPr lang="en-US" dirty="0" smtClean="0"/>
              <a:t>Picking the right sized quadrat for your species and study area can be tricky</a:t>
            </a:r>
            <a:endParaRPr lang="en-US" dirty="0"/>
          </a:p>
        </p:txBody>
      </p:sp>
    </p:spTree>
    <p:extLst>
      <p:ext uri="{BB962C8B-B14F-4D97-AF65-F5344CB8AC3E}">
        <p14:creationId xmlns:p14="http://schemas.microsoft.com/office/powerpoint/2010/main" val="2730714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381000"/>
            <a:ext cx="8229600" cy="1069848"/>
          </a:xfrm>
        </p:spPr>
        <p:txBody>
          <a:bodyPr/>
          <a:lstStyle/>
          <a:p>
            <a:r>
              <a:rPr lang="en-US" dirty="0" smtClean="0"/>
              <a:t>Benefits of Transects</a:t>
            </a:r>
            <a:endParaRPr lang="en-US" dirty="0"/>
          </a:p>
        </p:txBody>
      </p:sp>
      <p:sp>
        <p:nvSpPr>
          <p:cNvPr id="3" name="TextBox 2"/>
          <p:cNvSpPr txBox="1"/>
          <p:nvPr/>
        </p:nvSpPr>
        <p:spPr>
          <a:xfrm>
            <a:off x="914400" y="1676400"/>
            <a:ext cx="7391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Easy to use for sessile or slow moving organisms such as snails, crabs, barnacles, coral, and plants</a:t>
            </a:r>
          </a:p>
          <a:p>
            <a:pPr marL="285750" indent="-285750">
              <a:buFont typeface="Arial" panose="020B0604020202020204" pitchFamily="34" charset="0"/>
              <a:buChar char="•"/>
            </a:pPr>
            <a:endParaRPr lang="en-US" dirty="0"/>
          </a:p>
          <a:p>
            <a:r>
              <a:rPr lang="en-US" b="1" dirty="0" smtClean="0"/>
              <a:t>Drawback: </a:t>
            </a:r>
            <a:r>
              <a:rPr lang="en-US" dirty="0" smtClean="0"/>
              <a:t>Easy to miss clumped distributions of organisms</a:t>
            </a:r>
            <a:endParaRPr lang="en-US" dirty="0"/>
          </a:p>
        </p:txBody>
      </p:sp>
      <p:pic>
        <p:nvPicPr>
          <p:cNvPr id="5122" name="Picture 2" descr="Image result for ecology trans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3352800"/>
            <a:ext cx="706755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430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679448"/>
          </a:xfrm>
        </p:spPr>
        <p:txBody>
          <a:bodyPr>
            <a:normAutofit/>
          </a:bodyPr>
          <a:lstStyle/>
          <a:p>
            <a:r>
              <a:rPr lang="en-US" dirty="0" smtClean="0"/>
              <a:t>What about mobile or fast moving organisms?</a:t>
            </a:r>
            <a:endParaRPr lang="en-US" dirty="0"/>
          </a:p>
        </p:txBody>
      </p:sp>
    </p:spTree>
    <p:extLst>
      <p:ext uri="{BB962C8B-B14F-4D97-AF65-F5344CB8AC3E}">
        <p14:creationId xmlns:p14="http://schemas.microsoft.com/office/powerpoint/2010/main" val="3299402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381000"/>
            <a:ext cx="8229600" cy="1069848"/>
          </a:xfrm>
        </p:spPr>
        <p:txBody>
          <a:bodyPr/>
          <a:lstStyle/>
          <a:p>
            <a:r>
              <a:rPr lang="en-US" dirty="0" smtClean="0"/>
              <a:t>Benefits of Mark-Recapture</a:t>
            </a:r>
            <a:endParaRPr lang="en-US" dirty="0"/>
          </a:p>
        </p:txBody>
      </p:sp>
      <p:sp>
        <p:nvSpPr>
          <p:cNvPr id="3" name="TextBox 2"/>
          <p:cNvSpPr txBox="1"/>
          <p:nvPr/>
        </p:nvSpPr>
        <p:spPr>
          <a:xfrm>
            <a:off x="609600" y="1676398"/>
            <a:ext cx="8153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Relatively fast and well suited to faster organisms</a:t>
            </a:r>
          </a:p>
          <a:p>
            <a:endParaRPr lang="en-US" dirty="0"/>
          </a:p>
          <a:p>
            <a:r>
              <a:rPr lang="en-US" b="1" dirty="0" smtClean="0"/>
              <a:t>Drawback: </a:t>
            </a:r>
            <a:r>
              <a:rPr lang="en-US" dirty="0" smtClean="0"/>
              <a:t>You have to take into account trap-happy, trap-shy, and cryptic organisms</a:t>
            </a:r>
            <a:endParaRPr lang="en-US" dirty="0"/>
          </a:p>
        </p:txBody>
      </p:sp>
      <p:pic>
        <p:nvPicPr>
          <p:cNvPr id="7170" name="Picture 2" descr="Image result for mark monarch butterfl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953" y="2908682"/>
            <a:ext cx="5244694" cy="348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32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381000"/>
            <a:ext cx="8229600" cy="1069848"/>
          </a:xfrm>
        </p:spPr>
        <p:txBody>
          <a:bodyPr/>
          <a:lstStyle/>
          <a:p>
            <a:r>
              <a:rPr lang="en-US" dirty="0" smtClean="0"/>
              <a:t>Trap Happy/Shy &amp; Cryptic</a:t>
            </a:r>
            <a:endParaRPr lang="en-US" dirty="0"/>
          </a:p>
        </p:txBody>
      </p:sp>
      <p:sp>
        <p:nvSpPr>
          <p:cNvPr id="3" name="TextBox 2"/>
          <p:cNvSpPr txBox="1"/>
          <p:nvPr/>
        </p:nvSpPr>
        <p:spPr>
          <a:xfrm>
            <a:off x="381000" y="1295400"/>
            <a:ext cx="8458200" cy="2308324"/>
          </a:xfrm>
          <a:prstGeom prst="rect">
            <a:avLst/>
          </a:prstGeom>
          <a:noFill/>
        </p:spPr>
        <p:txBody>
          <a:bodyPr wrap="square" rtlCol="0">
            <a:spAutoFit/>
          </a:bodyPr>
          <a:lstStyle/>
          <a:p>
            <a:r>
              <a:rPr lang="en-US" b="1" dirty="0" smtClean="0"/>
              <a:t>Trap Happy = </a:t>
            </a:r>
            <a:r>
              <a:rPr lang="en-US" dirty="0" smtClean="0"/>
              <a:t>an organism that wants to be re-caught  (it is beneficial to be caught because there is food/water/warmth/safety/etc.</a:t>
            </a:r>
          </a:p>
          <a:p>
            <a:endParaRPr lang="en-US" dirty="0"/>
          </a:p>
          <a:p>
            <a:r>
              <a:rPr lang="en-US" b="1" dirty="0" smtClean="0"/>
              <a:t>Trap shy = </a:t>
            </a:r>
            <a:r>
              <a:rPr lang="en-US" dirty="0" smtClean="0"/>
              <a:t>an organism that does not want to be re-caught (it found the experience traumatic or was injured)</a:t>
            </a:r>
          </a:p>
          <a:p>
            <a:endParaRPr lang="en-US" dirty="0"/>
          </a:p>
          <a:p>
            <a:r>
              <a:rPr lang="en-US" b="1" dirty="0" smtClean="0"/>
              <a:t>Cryptic = </a:t>
            </a:r>
            <a:r>
              <a:rPr lang="en-US" dirty="0" smtClean="0"/>
              <a:t>two species that look identical and therefore cannot be  distinguished by sight alone</a:t>
            </a:r>
            <a:endParaRPr lang="en-US" dirty="0"/>
          </a:p>
        </p:txBody>
      </p:sp>
      <p:pic>
        <p:nvPicPr>
          <p:cNvPr id="12290" name="Picture 2" descr="Image result for cryptic spec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527775"/>
            <a:ext cx="4343400" cy="329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33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381000"/>
            <a:ext cx="8229600" cy="1069848"/>
          </a:xfrm>
        </p:spPr>
        <p:txBody>
          <a:bodyPr/>
          <a:lstStyle/>
          <a:p>
            <a:r>
              <a:rPr lang="en-US" dirty="0" smtClean="0"/>
              <a:t>How Mark-Recapture Works</a:t>
            </a:r>
            <a:endParaRPr lang="en-US" dirty="0"/>
          </a:p>
        </p:txBody>
      </p:sp>
      <p:sp>
        <p:nvSpPr>
          <p:cNvPr id="3" name="TextBox 2"/>
          <p:cNvSpPr txBox="1"/>
          <p:nvPr/>
        </p:nvSpPr>
        <p:spPr>
          <a:xfrm>
            <a:off x="457200" y="1524000"/>
            <a:ext cx="8153400" cy="1323439"/>
          </a:xfrm>
          <a:prstGeom prst="rect">
            <a:avLst/>
          </a:prstGeom>
          <a:noFill/>
        </p:spPr>
        <p:txBody>
          <a:bodyPr wrap="square" rtlCol="0">
            <a:spAutoFit/>
          </a:bodyPr>
          <a:lstStyle/>
          <a:p>
            <a:pPr marL="342900" indent="-342900">
              <a:buAutoNum type="arabicPeriod"/>
            </a:pPr>
            <a:r>
              <a:rPr lang="en-US" sz="2000" dirty="0" smtClean="0"/>
              <a:t>Capture a sample of the population &amp; mark them</a:t>
            </a:r>
          </a:p>
          <a:p>
            <a:pPr marL="342900" indent="-342900">
              <a:buAutoNum type="arabicPeriod"/>
            </a:pPr>
            <a:r>
              <a:rPr lang="en-US" sz="2000" dirty="0" smtClean="0"/>
              <a:t>Set the captured organisms free &amp; let them re-mix in the population</a:t>
            </a:r>
          </a:p>
          <a:p>
            <a:pPr marL="342900" indent="-342900">
              <a:buAutoNum type="arabicPeriod"/>
            </a:pPr>
            <a:r>
              <a:rPr lang="en-US" sz="2000" dirty="0" smtClean="0"/>
              <a:t>Sometime later, recapture another sample of the population</a:t>
            </a:r>
          </a:p>
          <a:p>
            <a:pPr marL="342900" indent="-342900">
              <a:buAutoNum type="arabicPeriod"/>
            </a:pPr>
            <a:r>
              <a:rPr lang="en-US" sz="2000" dirty="0" smtClean="0"/>
              <a:t>Record how many of your new sample have been previously marked</a:t>
            </a:r>
            <a:endParaRPr lang="en-US" sz="2000" dirty="0"/>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2799"/>
            <a:ext cx="625792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6831496" y="2968729"/>
                <a:ext cx="2209800" cy="35080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1" i="1" smtClean="0">
                          <a:latin typeface="Cambria Math"/>
                        </a:rPr>
                        <m:t>𝑵</m:t>
                      </m:r>
                      <m:r>
                        <a:rPr lang="en-US" sz="1600" b="1" i="1" smtClean="0">
                          <a:latin typeface="Cambria Math"/>
                        </a:rPr>
                        <m:t>=</m:t>
                      </m:r>
                      <m:f>
                        <m:fPr>
                          <m:ctrlPr>
                            <a:rPr lang="en-US" sz="1600" b="1" i="1" smtClean="0">
                              <a:latin typeface="Cambria Math" panose="02040503050406030204" pitchFamily="18" charset="0"/>
                            </a:rPr>
                          </m:ctrlPr>
                        </m:fPr>
                        <m:num>
                          <m:r>
                            <a:rPr lang="en-US" sz="1600" b="1" i="1" smtClean="0">
                              <a:latin typeface="Cambria Math"/>
                            </a:rPr>
                            <m:t>𝑴</m:t>
                          </m:r>
                          <m:r>
                            <a:rPr lang="en-US" sz="1600" b="1" i="1" smtClean="0">
                              <a:latin typeface="Cambria Math"/>
                            </a:rPr>
                            <m:t>∗</m:t>
                          </m:r>
                          <m:r>
                            <a:rPr lang="en-US" sz="1600" b="1" i="1" smtClean="0">
                              <a:latin typeface="Cambria Math"/>
                            </a:rPr>
                            <m:t>𝑪</m:t>
                          </m:r>
                        </m:num>
                        <m:den>
                          <m:r>
                            <a:rPr lang="en-US" sz="1600" b="1" i="1" smtClean="0">
                              <a:latin typeface="Cambria Math"/>
                            </a:rPr>
                            <m:t>𝑹</m:t>
                          </m:r>
                        </m:den>
                      </m:f>
                    </m:oMath>
                  </m:oMathPara>
                </a14:m>
                <a:endParaRPr lang="en-US" sz="1600" b="1" dirty="0"/>
              </a:p>
              <a:p>
                <a:endParaRPr lang="en-US" sz="1600" b="1" dirty="0"/>
              </a:p>
              <a:p>
                <a:r>
                  <a:rPr lang="en-US" sz="1600" dirty="0" smtClean="0"/>
                  <a:t>M= initial marked</a:t>
                </a:r>
              </a:p>
              <a:p>
                <a:endParaRPr lang="en-US" sz="1600" dirty="0" smtClean="0"/>
              </a:p>
              <a:p>
                <a:r>
                  <a:rPr lang="en-US" sz="1600" dirty="0" smtClean="0"/>
                  <a:t>R= recaptured /those marked in the second sample</a:t>
                </a:r>
              </a:p>
              <a:p>
                <a:endParaRPr lang="en-US" sz="1600" dirty="0" smtClean="0"/>
              </a:p>
              <a:p>
                <a:r>
                  <a:rPr lang="en-US" sz="1600" dirty="0" smtClean="0"/>
                  <a:t>C= total size of second sample</a:t>
                </a:r>
              </a:p>
              <a:p>
                <a:endParaRPr lang="en-US" sz="1600" dirty="0" smtClean="0"/>
              </a:p>
              <a:p>
                <a:r>
                  <a:rPr lang="en-US" sz="1600" dirty="0" smtClean="0"/>
                  <a:t>N= population size estimate</a:t>
                </a:r>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6831496" y="2968729"/>
                <a:ext cx="2209800" cy="3508012"/>
              </a:xfrm>
              <a:prstGeom prst="rect">
                <a:avLst/>
              </a:prstGeom>
              <a:blipFill rotWithShape="1">
                <a:blip r:embed="rId3"/>
                <a:stretch>
                  <a:fillRect l="-1657" r="-2762" b="-1391"/>
                </a:stretch>
              </a:blipFill>
            </p:spPr>
            <p:txBody>
              <a:bodyPr/>
              <a:lstStyle/>
              <a:p>
                <a:r>
                  <a:rPr lang="en-US">
                    <a:noFill/>
                  </a:rPr>
                  <a:t> </a:t>
                </a:r>
              </a:p>
            </p:txBody>
          </p:sp>
        </mc:Fallback>
      </mc:AlternateContent>
    </p:spTree>
    <p:extLst>
      <p:ext uri="{BB962C8B-B14F-4D97-AF65-F5344CB8AC3E}">
        <p14:creationId xmlns:p14="http://schemas.microsoft.com/office/powerpoint/2010/main" val="3347598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679448"/>
          </a:xfrm>
        </p:spPr>
        <p:txBody>
          <a:bodyPr>
            <a:normAutofit/>
          </a:bodyPr>
          <a:lstStyle/>
          <a:p>
            <a:r>
              <a:rPr lang="en-US" dirty="0" smtClean="0"/>
              <a:t>What are the assumptions?</a:t>
            </a:r>
            <a:endParaRPr lang="en-US" dirty="0"/>
          </a:p>
        </p:txBody>
      </p:sp>
    </p:spTree>
    <p:extLst>
      <p:ext uri="{BB962C8B-B14F-4D97-AF65-F5344CB8AC3E}">
        <p14:creationId xmlns:p14="http://schemas.microsoft.com/office/powerpoint/2010/main" val="1309333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679448"/>
          </a:xfrm>
        </p:spPr>
        <p:txBody>
          <a:bodyPr>
            <a:normAutofit/>
          </a:bodyPr>
          <a:lstStyle/>
          <a:p>
            <a:pPr algn="ctr"/>
            <a:r>
              <a:rPr lang="en-US" dirty="0" smtClean="0"/>
              <a:t>Why do we want to estimate populations?</a:t>
            </a:r>
            <a:endParaRPr lang="en-US" dirty="0"/>
          </a:p>
        </p:txBody>
      </p:sp>
    </p:spTree>
    <p:extLst>
      <p:ext uri="{BB962C8B-B14F-4D97-AF65-F5344CB8AC3E}">
        <p14:creationId xmlns:p14="http://schemas.microsoft.com/office/powerpoint/2010/main" val="565439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381000"/>
            <a:ext cx="8229600" cy="1069848"/>
          </a:xfrm>
        </p:spPr>
        <p:txBody>
          <a:bodyPr/>
          <a:lstStyle/>
          <a:p>
            <a:r>
              <a:rPr lang="en-US" dirty="0" smtClean="0"/>
              <a:t>How Mark-Recapture Works</a:t>
            </a:r>
            <a:endParaRPr lang="en-US" dirty="0"/>
          </a:p>
        </p:txBody>
      </p:sp>
      <p:sp>
        <p:nvSpPr>
          <p:cNvPr id="3" name="TextBox 2"/>
          <p:cNvSpPr txBox="1"/>
          <p:nvPr/>
        </p:nvSpPr>
        <p:spPr>
          <a:xfrm>
            <a:off x="457200" y="1676397"/>
            <a:ext cx="8382000" cy="4247317"/>
          </a:xfrm>
          <a:prstGeom prst="rect">
            <a:avLst/>
          </a:prstGeom>
          <a:noFill/>
        </p:spPr>
        <p:txBody>
          <a:bodyPr wrap="square" rtlCol="0">
            <a:spAutoFit/>
          </a:bodyPr>
          <a:lstStyle/>
          <a:p>
            <a:pPr marL="342900" indent="-342900">
              <a:lnSpc>
                <a:spcPct val="150000"/>
              </a:lnSpc>
              <a:buAutoNum type="arabicPeriod"/>
            </a:pPr>
            <a:r>
              <a:rPr lang="en-US" dirty="0" smtClean="0"/>
              <a:t>Individuals with marks are as likely to be re-caught as unmarked individuals</a:t>
            </a:r>
          </a:p>
          <a:p>
            <a:pPr marL="342900" indent="-342900">
              <a:lnSpc>
                <a:spcPct val="150000"/>
              </a:lnSpc>
              <a:buAutoNum type="arabicPeriod"/>
            </a:pPr>
            <a:r>
              <a:rPr lang="en-US" dirty="0" smtClean="0"/>
              <a:t>Births and deaths are minimal between sampling 1 and sampling 2</a:t>
            </a:r>
          </a:p>
          <a:p>
            <a:pPr marL="342900" indent="-342900">
              <a:lnSpc>
                <a:spcPct val="150000"/>
              </a:lnSpc>
              <a:buAutoNum type="arabicPeriod"/>
            </a:pPr>
            <a:r>
              <a:rPr lang="en-US" dirty="0" smtClean="0"/>
              <a:t>Immigration and emigration is minimal between sampling 1 and sampling 2</a:t>
            </a:r>
          </a:p>
          <a:p>
            <a:pPr marL="342900" indent="-342900">
              <a:lnSpc>
                <a:spcPct val="150000"/>
              </a:lnSpc>
              <a:buAutoNum type="arabicPeriod"/>
            </a:pPr>
            <a:r>
              <a:rPr lang="en-US" dirty="0" smtClean="0"/>
              <a:t>Marked individuals re-mix randomly in the population after sampling 1</a:t>
            </a:r>
          </a:p>
          <a:p>
            <a:pPr marL="342900" indent="-342900">
              <a:lnSpc>
                <a:spcPct val="150000"/>
              </a:lnSpc>
              <a:buAutoNum type="arabicPeriod"/>
            </a:pPr>
            <a:r>
              <a:rPr lang="en-US" dirty="0" smtClean="0"/>
              <a:t>Marked individuals are neither easier nor harder to recapture</a:t>
            </a:r>
          </a:p>
          <a:p>
            <a:pPr marL="342900" indent="-342900">
              <a:lnSpc>
                <a:spcPct val="150000"/>
              </a:lnSpc>
              <a:buAutoNum type="arabicPeriod"/>
            </a:pPr>
            <a:r>
              <a:rPr lang="en-US" dirty="0" smtClean="0"/>
              <a:t>Marks are not lost between samplings</a:t>
            </a:r>
          </a:p>
          <a:p>
            <a:pPr marL="342900" indent="-342900">
              <a:lnSpc>
                <a:spcPct val="150000"/>
              </a:lnSpc>
              <a:buAutoNum type="arabicPeriod"/>
            </a:pPr>
            <a:r>
              <a:rPr lang="en-US" dirty="0" smtClean="0"/>
              <a:t>Recapture rates are high enough to generate an accurate estimate (5% of those originally caught or &gt;M*0.05)</a:t>
            </a:r>
          </a:p>
          <a:p>
            <a:pPr marL="342900" indent="-342900">
              <a:lnSpc>
                <a:spcPct val="150000"/>
              </a:lnSpc>
              <a:buAutoNum type="arabicPeriod"/>
            </a:pPr>
            <a:endParaRPr lang="en-US" dirty="0"/>
          </a:p>
          <a:p>
            <a:pPr>
              <a:lnSpc>
                <a:spcPct val="150000"/>
              </a:lnSpc>
            </a:pPr>
            <a:r>
              <a:rPr lang="en-US" dirty="0" smtClean="0"/>
              <a:t>If </a:t>
            </a:r>
            <a:r>
              <a:rPr lang="en-US" b="1" i="1" u="sng" dirty="0" smtClean="0"/>
              <a:t>any</a:t>
            </a:r>
            <a:r>
              <a:rPr lang="en-US" dirty="0" smtClean="0"/>
              <a:t> of these fail: use </a:t>
            </a:r>
            <a:r>
              <a:rPr lang="en-US" b="1" dirty="0" smtClean="0"/>
              <a:t>Bailey Correction</a:t>
            </a:r>
            <a:endParaRPr lang="en-US" b="1" dirty="0"/>
          </a:p>
        </p:txBody>
      </p:sp>
    </p:spTree>
    <p:extLst>
      <p:ext uri="{BB962C8B-B14F-4D97-AF65-F5344CB8AC3E}">
        <p14:creationId xmlns:p14="http://schemas.microsoft.com/office/powerpoint/2010/main" val="954423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679448"/>
          </a:xfrm>
        </p:spPr>
        <p:txBody>
          <a:bodyPr>
            <a:normAutofit/>
          </a:bodyPr>
          <a:lstStyle/>
          <a:p>
            <a:r>
              <a:rPr lang="en-US" dirty="0" smtClean="0"/>
              <a:t>One last thing…population distribution</a:t>
            </a:r>
            <a:endParaRPr lang="en-US" dirty="0"/>
          </a:p>
        </p:txBody>
      </p:sp>
    </p:spTree>
    <p:extLst>
      <p:ext uri="{BB962C8B-B14F-4D97-AF65-F5344CB8AC3E}">
        <p14:creationId xmlns:p14="http://schemas.microsoft.com/office/powerpoint/2010/main" val="2254249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381000"/>
            <a:ext cx="8229600" cy="1069848"/>
          </a:xfrm>
        </p:spPr>
        <p:txBody>
          <a:bodyPr>
            <a:normAutofit fontScale="90000"/>
          </a:bodyPr>
          <a:lstStyle/>
          <a:p>
            <a:r>
              <a:rPr lang="en-US" dirty="0" smtClean="0"/>
              <a:t>Which is the best type of distribution?</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5325120" cy="500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103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679448"/>
          </a:xfrm>
        </p:spPr>
        <p:txBody>
          <a:bodyPr>
            <a:normAutofit/>
          </a:bodyPr>
          <a:lstStyle/>
          <a:p>
            <a:r>
              <a:rPr lang="en-US" dirty="0" smtClean="0"/>
              <a:t>The answer may surprise you…</a:t>
            </a:r>
            <a:endParaRPr lang="en-US" dirty="0"/>
          </a:p>
        </p:txBody>
      </p:sp>
    </p:spTree>
    <p:extLst>
      <p:ext uri="{BB962C8B-B14F-4D97-AF65-F5344CB8AC3E}">
        <p14:creationId xmlns:p14="http://schemas.microsoft.com/office/powerpoint/2010/main" val="1152469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679448"/>
          </a:xfrm>
        </p:spPr>
        <p:txBody>
          <a:bodyPr>
            <a:normAutofit/>
          </a:bodyPr>
          <a:lstStyle/>
          <a:p>
            <a:r>
              <a:rPr lang="en-US" dirty="0" smtClean="0"/>
              <a:t>The answer is… </a:t>
            </a:r>
            <a:r>
              <a:rPr lang="en-US" u="sng" dirty="0" smtClean="0"/>
              <a:t>Random</a:t>
            </a:r>
            <a:r>
              <a:rPr lang="en-US" dirty="0" smtClean="0"/>
              <a:t>!!</a:t>
            </a:r>
            <a:endParaRPr lang="en-US" dirty="0"/>
          </a:p>
        </p:txBody>
      </p:sp>
    </p:spTree>
    <p:extLst>
      <p:ext uri="{BB962C8B-B14F-4D97-AF65-F5344CB8AC3E}">
        <p14:creationId xmlns:p14="http://schemas.microsoft.com/office/powerpoint/2010/main" val="135366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069848"/>
          </a:xfrm>
        </p:spPr>
        <p:txBody>
          <a:bodyPr/>
          <a:lstStyle/>
          <a:p>
            <a:r>
              <a:rPr lang="en-US" dirty="0" smtClean="0"/>
              <a:t>Population Distribution Matters</a:t>
            </a:r>
            <a:endParaRPr lang="en-US" dirty="0"/>
          </a:p>
        </p:txBody>
      </p:sp>
      <p:sp>
        <p:nvSpPr>
          <p:cNvPr id="4" name="TextBox 3"/>
          <p:cNvSpPr txBox="1"/>
          <p:nvPr/>
        </p:nvSpPr>
        <p:spPr>
          <a:xfrm>
            <a:off x="326923" y="1295400"/>
            <a:ext cx="8229600" cy="646331"/>
          </a:xfrm>
          <a:prstGeom prst="rect">
            <a:avLst/>
          </a:prstGeom>
          <a:noFill/>
        </p:spPr>
        <p:txBody>
          <a:bodyPr wrap="square" rtlCol="0">
            <a:spAutoFit/>
          </a:bodyPr>
          <a:lstStyle/>
          <a:p>
            <a:r>
              <a:rPr lang="en-US" dirty="0" smtClean="0"/>
              <a:t>To understand why random is the best population distribution consider the </a:t>
            </a:r>
            <a:r>
              <a:rPr lang="en-US" b="1" dirty="0" smtClean="0"/>
              <a:t>ratio</a:t>
            </a:r>
            <a:r>
              <a:rPr lang="en-US" dirty="0" smtClean="0"/>
              <a:t> of the mean/average to the error for each type:</a:t>
            </a:r>
            <a:endParaRPr lang="en-US" dirty="0"/>
          </a:p>
        </p:txBody>
      </p:sp>
      <p:sp>
        <p:nvSpPr>
          <p:cNvPr id="6" name="TextBox 5"/>
          <p:cNvSpPr txBox="1"/>
          <p:nvPr/>
        </p:nvSpPr>
        <p:spPr>
          <a:xfrm>
            <a:off x="155574" y="4521710"/>
            <a:ext cx="5254625" cy="461665"/>
          </a:xfrm>
          <a:prstGeom prst="rect">
            <a:avLst/>
          </a:prstGeom>
          <a:noFill/>
        </p:spPr>
        <p:txBody>
          <a:bodyPr wrap="square" rtlCol="0">
            <a:spAutoFit/>
          </a:bodyPr>
          <a:lstStyle/>
          <a:p>
            <a:r>
              <a:rPr lang="en-US" sz="2400" b="1" dirty="0" smtClean="0"/>
              <a:t>    &gt;1                     1                     &lt;1</a:t>
            </a:r>
            <a:endParaRPr lang="en-US" sz="2400" b="1" dirty="0"/>
          </a:p>
        </p:txBody>
      </p:sp>
      <p:sp>
        <p:nvSpPr>
          <p:cNvPr id="7" name="TextBox 6"/>
          <p:cNvSpPr txBox="1"/>
          <p:nvPr/>
        </p:nvSpPr>
        <p:spPr>
          <a:xfrm>
            <a:off x="5410200" y="2111337"/>
            <a:ext cx="3581400" cy="4247317"/>
          </a:xfrm>
          <a:prstGeom prst="rect">
            <a:avLst/>
          </a:prstGeom>
          <a:noFill/>
        </p:spPr>
        <p:txBody>
          <a:bodyPr wrap="square" rtlCol="0">
            <a:spAutoFit/>
          </a:bodyPr>
          <a:lstStyle/>
          <a:p>
            <a:r>
              <a:rPr lang="en-US" dirty="0" smtClean="0"/>
              <a:t>What you will notice is that if the samples are </a:t>
            </a:r>
            <a:r>
              <a:rPr lang="en-US" b="1" dirty="0" smtClean="0"/>
              <a:t>uniform</a:t>
            </a:r>
            <a:r>
              <a:rPr lang="en-US" dirty="0" smtClean="0"/>
              <a:t>, then you will underestimate the error ( because there is either 1 individual or no individual), and the ratio is &lt;1</a:t>
            </a:r>
          </a:p>
          <a:p>
            <a:endParaRPr lang="en-US" dirty="0"/>
          </a:p>
          <a:p>
            <a:r>
              <a:rPr lang="en-US" dirty="0" smtClean="0"/>
              <a:t>For </a:t>
            </a:r>
            <a:r>
              <a:rPr lang="en-US" b="1" dirty="0" smtClean="0"/>
              <a:t>clustered</a:t>
            </a:r>
            <a:r>
              <a:rPr lang="en-US" dirty="0" smtClean="0"/>
              <a:t> distributions you have the opposite problem, you underestimate the mean by either getting many individuals (5) or none (0), and those zeros pull your mean down. </a:t>
            </a:r>
          </a:p>
          <a:p>
            <a:endParaRPr lang="en-US" b="1" dirty="0"/>
          </a:p>
          <a:p>
            <a:r>
              <a:rPr lang="en-US" b="1" dirty="0" smtClean="0"/>
              <a:t>Random </a:t>
            </a:r>
            <a:r>
              <a:rPr lang="en-US" dirty="0" smtClean="0"/>
              <a:t>= just right!!</a:t>
            </a:r>
            <a:endParaRPr lang="en-US" dirty="0"/>
          </a:p>
        </p:txBody>
      </p:sp>
      <p:sp>
        <p:nvSpPr>
          <p:cNvPr id="8" name="AutoShape 2" descr="Image result for random clumped ev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4" y="2490502"/>
            <a:ext cx="1696128" cy="2033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7" y="2490502"/>
            <a:ext cx="1752600" cy="2004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2490502"/>
            <a:ext cx="1709679" cy="2004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Box 2"/>
              <p:cNvSpPr txBox="1"/>
              <p:nvPr/>
            </p:nvSpPr>
            <p:spPr>
              <a:xfrm>
                <a:off x="155573" y="5181600"/>
                <a:ext cx="5130743" cy="1045094"/>
              </a:xfrm>
              <a:prstGeom prst="rect">
                <a:avLst/>
              </a:prstGeom>
              <a:noFill/>
            </p:spPr>
            <p:txBody>
              <a:bodyPr wrap="square" rtlCol="0">
                <a:spAutoFit/>
              </a:bodyPr>
              <a:lstStyle/>
              <a:p>
                <a:r>
                  <a:rPr lang="en-US" dirty="0" smtClean="0"/>
                  <a:t>Example: </a:t>
                </a:r>
              </a:p>
              <a:p>
                <a:endParaRPr lang="en-US" dirty="0"/>
              </a:p>
              <a:p>
                <a14:m>
                  <m:oMath xmlns:m="http://schemas.openxmlformats.org/officeDocument/2006/math">
                    <m:f>
                      <m:fPr>
                        <m:ctrlPr>
                          <a:rPr lang="en-US" b="1" i="1" smtClean="0">
                            <a:ln w="1905"/>
                            <a:solidFill>
                              <a:schemeClr val="tx1"/>
                            </a:solidFill>
                            <a:effectLst>
                              <a:innerShdw blurRad="69850" dist="43180" dir="5400000">
                                <a:srgbClr val="000000">
                                  <a:alpha val="65000"/>
                                </a:srgbClr>
                              </a:innerShdw>
                            </a:effectLst>
                            <a:latin typeface="Cambria Math" panose="02040503050406030204" pitchFamily="18" charset="0"/>
                          </a:rPr>
                        </m:ctrlPr>
                      </m:fPr>
                      <m:num>
                        <m:r>
                          <a:rPr lang="en-US" b="1" i="0" smtClean="0">
                            <a:ln w="1905"/>
                            <a:solidFill>
                              <a:schemeClr val="tx1"/>
                            </a:solidFill>
                            <a:effectLst>
                              <a:innerShdw blurRad="69850" dist="43180" dir="5400000">
                                <a:srgbClr val="000000">
                                  <a:alpha val="65000"/>
                                </a:srgbClr>
                              </a:innerShdw>
                            </a:effectLst>
                            <a:latin typeface="Cambria Math"/>
                          </a:rPr>
                          <m:t>10</m:t>
                        </m:r>
                      </m:num>
                      <m:den>
                        <m:r>
                          <a:rPr lang="en-US" b="1" i="0" smtClean="0">
                            <a:ln w="1905"/>
                            <a:solidFill>
                              <a:schemeClr val="tx1"/>
                            </a:solidFill>
                            <a:effectLst>
                              <a:innerShdw blurRad="69850" dist="43180" dir="5400000">
                                <a:srgbClr val="000000">
                                  <a:alpha val="65000"/>
                                </a:srgbClr>
                              </a:innerShdw>
                            </a:effectLst>
                            <a:latin typeface="Cambria Math"/>
                          </a:rPr>
                          <m:t>1</m:t>
                        </m:r>
                      </m:den>
                    </m:f>
                  </m:oMath>
                </a14:m>
                <a:r>
                  <a:rPr lang="en-US" dirty="0" smtClean="0"/>
                  <a:t>= 10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10</m:t>
                        </m:r>
                      </m:num>
                      <m:den>
                        <m:r>
                          <a:rPr lang="en-US" b="0" i="1" smtClean="0">
                            <a:latin typeface="Cambria Math"/>
                          </a:rPr>
                          <m:t>10</m:t>
                        </m:r>
                      </m:den>
                    </m:f>
                    <m:r>
                      <a:rPr lang="en-US" b="0" i="1" smtClean="0">
                        <a:latin typeface="Cambria Math"/>
                      </a:rPr>
                      <m:t>=1                      </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10</m:t>
                        </m:r>
                      </m:den>
                    </m:f>
                    <m:r>
                      <a:rPr lang="en-US" b="0" i="1" smtClean="0">
                        <a:latin typeface="Cambria Math"/>
                      </a:rPr>
                      <m:t>=0.1    </m:t>
                    </m:r>
                  </m:oMath>
                </a14:m>
                <a:endParaRPr lang="en-US"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155573" y="5181600"/>
                <a:ext cx="5130743" cy="1045094"/>
              </a:xfrm>
              <a:prstGeom prst="rect">
                <a:avLst/>
              </a:prstGeom>
              <a:blipFill rotWithShape="1">
                <a:blip r:embed="rId5"/>
                <a:stretch>
                  <a:fillRect l="-1070" t="-2924" b="-2339"/>
                </a:stretch>
              </a:blipFill>
            </p:spPr>
            <p:txBody>
              <a:bodyPr/>
              <a:lstStyle/>
              <a:p>
                <a:r>
                  <a:rPr lang="en-US">
                    <a:noFill/>
                  </a:rPr>
                  <a:t> </a:t>
                </a:r>
              </a:p>
            </p:txBody>
          </p:sp>
        </mc:Fallback>
      </mc:AlternateContent>
    </p:spTree>
    <p:extLst>
      <p:ext uri="{BB962C8B-B14F-4D97-AF65-F5344CB8AC3E}">
        <p14:creationId xmlns:p14="http://schemas.microsoft.com/office/powerpoint/2010/main" val="3507313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069848"/>
          </a:xfrm>
        </p:spPr>
        <p:txBody>
          <a:bodyPr/>
          <a:lstStyle/>
          <a:p>
            <a:r>
              <a:rPr lang="en-US" dirty="0" smtClean="0"/>
              <a:t>But, Scale also Matters!</a:t>
            </a:r>
            <a:endParaRPr lang="en-US" dirty="0"/>
          </a:p>
        </p:txBody>
      </p:sp>
      <p:sp>
        <p:nvSpPr>
          <p:cNvPr id="4" name="TextBox 3"/>
          <p:cNvSpPr txBox="1"/>
          <p:nvPr/>
        </p:nvSpPr>
        <p:spPr>
          <a:xfrm>
            <a:off x="326923" y="1295400"/>
            <a:ext cx="8229600" cy="1754326"/>
          </a:xfrm>
          <a:prstGeom prst="rect">
            <a:avLst/>
          </a:prstGeom>
          <a:noFill/>
        </p:spPr>
        <p:txBody>
          <a:bodyPr wrap="square" rtlCol="0">
            <a:spAutoFit/>
          </a:bodyPr>
          <a:lstStyle/>
          <a:p>
            <a:r>
              <a:rPr lang="en-US" dirty="0" smtClean="0"/>
              <a:t>At a small scale </a:t>
            </a:r>
            <a:r>
              <a:rPr lang="en-US" b="1" dirty="0" smtClean="0"/>
              <a:t>most</a:t>
            </a:r>
            <a:r>
              <a:rPr lang="en-US" dirty="0" smtClean="0"/>
              <a:t> organisms will probably look evenly distributed, but as you zoom out organisms will look more and more random, until you zoom out so much that they will begin to instead look clumped. </a:t>
            </a:r>
          </a:p>
          <a:p>
            <a:endParaRPr lang="en-US" dirty="0"/>
          </a:p>
          <a:p>
            <a:r>
              <a:rPr lang="en-US" dirty="0" smtClean="0"/>
              <a:t>So…if you want the best population estimate, increase/decrease your quadrat size/sample and maybe you will start to see a random distribution!</a:t>
            </a:r>
            <a:endParaRPr lang="en-US" dirty="0"/>
          </a:p>
        </p:txBody>
      </p:sp>
    </p:spTree>
    <p:extLst>
      <p:ext uri="{BB962C8B-B14F-4D97-AF65-F5344CB8AC3E}">
        <p14:creationId xmlns:p14="http://schemas.microsoft.com/office/powerpoint/2010/main" val="2089877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679448"/>
          </a:xfrm>
        </p:spPr>
        <p:txBody>
          <a:bodyPr>
            <a:normAutofit/>
          </a:bodyPr>
          <a:lstStyle/>
          <a:p>
            <a:r>
              <a:rPr lang="en-US" dirty="0" smtClean="0"/>
              <a:t>Questions so far?</a:t>
            </a:r>
            <a:endParaRPr lang="en-US" dirty="0"/>
          </a:p>
        </p:txBody>
      </p:sp>
    </p:spTree>
    <p:extLst>
      <p:ext uri="{BB962C8B-B14F-4D97-AF65-F5344CB8AC3E}">
        <p14:creationId xmlns:p14="http://schemas.microsoft.com/office/powerpoint/2010/main" val="1749815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679448"/>
          </a:xfrm>
        </p:spPr>
        <p:txBody>
          <a:bodyPr>
            <a:normAutofit/>
          </a:bodyPr>
          <a:lstStyle/>
          <a:p>
            <a:r>
              <a:rPr lang="en-US" dirty="0" smtClean="0"/>
              <a:t>Today’s Experiment: Mealworms</a:t>
            </a:r>
            <a:endParaRPr lang="en-US" dirty="0"/>
          </a:p>
        </p:txBody>
      </p:sp>
    </p:spTree>
    <p:extLst>
      <p:ext uri="{BB962C8B-B14F-4D97-AF65-F5344CB8AC3E}">
        <p14:creationId xmlns:p14="http://schemas.microsoft.com/office/powerpoint/2010/main" val="4047590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069848"/>
          </a:xfrm>
        </p:spPr>
        <p:txBody>
          <a:bodyPr/>
          <a:lstStyle/>
          <a:p>
            <a:r>
              <a:rPr lang="en-US" dirty="0" smtClean="0"/>
              <a:t>A bit about mealworms….</a:t>
            </a:r>
            <a:endParaRPr lang="en-US" dirty="0"/>
          </a:p>
        </p:txBody>
      </p:sp>
      <p:pic>
        <p:nvPicPr>
          <p:cNvPr id="1026" name="Picture 2" descr="Image result for mealw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81539"/>
            <a:ext cx="6866852" cy="53625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0" y="762000"/>
            <a:ext cx="1997663" cy="369332"/>
          </a:xfrm>
          <a:prstGeom prst="rect">
            <a:avLst/>
          </a:prstGeom>
        </p:spPr>
        <p:txBody>
          <a:bodyPr wrap="none">
            <a:spAutoFit/>
          </a:bodyPr>
          <a:lstStyle/>
          <a:p>
            <a:r>
              <a:rPr lang="en-US" i="1" dirty="0"/>
              <a:t>Tenebrio </a:t>
            </a:r>
            <a:r>
              <a:rPr lang="en-US" i="1" dirty="0" err="1" smtClean="0"/>
              <a:t>molitor</a:t>
            </a:r>
            <a:endParaRPr lang="en-US" dirty="0"/>
          </a:p>
        </p:txBody>
      </p:sp>
    </p:spTree>
    <p:extLst>
      <p:ext uri="{BB962C8B-B14F-4D97-AF65-F5344CB8AC3E}">
        <p14:creationId xmlns:p14="http://schemas.microsoft.com/office/powerpoint/2010/main" val="444599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381000"/>
            <a:ext cx="8229600" cy="1069848"/>
          </a:xfrm>
        </p:spPr>
        <p:txBody>
          <a:bodyPr/>
          <a:lstStyle/>
          <a:p>
            <a:r>
              <a:rPr lang="en-US" dirty="0" smtClean="0"/>
              <a:t>Benefits of Population Estimates</a:t>
            </a:r>
            <a:endParaRPr lang="en-US" dirty="0"/>
          </a:p>
        </p:txBody>
      </p:sp>
      <p:sp>
        <p:nvSpPr>
          <p:cNvPr id="3" name="TextBox 2"/>
          <p:cNvSpPr txBox="1"/>
          <p:nvPr/>
        </p:nvSpPr>
        <p:spPr>
          <a:xfrm>
            <a:off x="381000" y="1524000"/>
            <a:ext cx="820502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Imagine that you want to know the impact humans have on penguins. You hypothesize that human activity has lead to decreased penguin population size. How do you test your hypothesis?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Because it isn’t always possible to count every single organism in the world to find the population size, we use estimates. Not only is it easier, it’s also much faster!</a:t>
            </a:r>
          </a:p>
          <a:p>
            <a:pPr marL="285750" indent="-285750">
              <a:buFont typeface="Arial" panose="020B0604020202020204" pitchFamily="34" charset="0"/>
              <a:buChar char="•"/>
            </a:pPr>
            <a:endParaRPr lang="en-US" dirty="0"/>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968" y="3832324"/>
            <a:ext cx="762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2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069848"/>
          </a:xfrm>
        </p:spPr>
        <p:txBody>
          <a:bodyPr/>
          <a:lstStyle/>
          <a:p>
            <a:r>
              <a:rPr lang="en-US" dirty="0" smtClean="0"/>
              <a:t>Experiment Procedure:</a:t>
            </a:r>
            <a:endParaRPr lang="en-US" dirty="0"/>
          </a:p>
        </p:txBody>
      </p:sp>
      <p:pic>
        <p:nvPicPr>
          <p:cNvPr id="2053" name="Picture 5" descr="C:\Users\DELL\AppData\Local\Microsoft\Windows\Temporary Internet Files\Content.IE5\YCN84X11\4762.101311AffordableHomeAccessories_044.jpg.jpg-550x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571" y="3327461"/>
            <a:ext cx="3376612" cy="230642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Image result for petri dish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172" y="5151783"/>
            <a:ext cx="28194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DELL\AppData\Local\Microsoft\Windows\Temporary Internet Files\Content.IE5\YCN84X11\Cube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48873"/>
            <a:ext cx="1905000" cy="219620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DELL\AppData\Local\Microsoft\Windows\Temporary Internet Files\Content.IE5\JUBUCLEV\randomCircles[1].png"/>
          <p:cNvPicPr>
            <a:picLocks noChangeAspect="1" noChangeArrowheads="1"/>
          </p:cNvPicPr>
          <p:nvPr/>
        </p:nvPicPr>
        <p:blipFill>
          <a:blip r:embed="rId5"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a:off x="685800" y="4997171"/>
            <a:ext cx="6154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DELL\AppData\Local\Microsoft\Windows\Temporary Internet Files\Content.IE5\JUBUCLEV\randomCircles[1].png"/>
          <p:cNvPicPr>
            <a:picLocks noChangeAspect="1" noChangeArrowheads="1"/>
          </p:cNvPicPr>
          <p:nvPr/>
        </p:nvPicPr>
        <p:blipFill>
          <a:blip r:embed="rId6"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a:off x="1259860" y="4997171"/>
            <a:ext cx="527527"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DELL\AppData\Local\Microsoft\Windows\Temporary Internet Files\Content.IE5\JUBUCLEV\randomCircles[1].png"/>
          <p:cNvPicPr>
            <a:picLocks noChangeAspect="1" noChangeArrowheads="1"/>
          </p:cNvPicPr>
          <p:nvPr/>
        </p:nvPicPr>
        <p:blipFill>
          <a:blip r:embed="rId7"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19924150" flipV="1">
            <a:off x="1905510" y="5125221"/>
            <a:ext cx="450643" cy="2433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DELL\AppData\Local\Microsoft\Windows\Temporary Internet Files\Content.IE5\JUBUCLEV\randomCircles[1].png"/>
          <p:cNvPicPr>
            <a:picLocks noChangeAspect="1" noChangeArrowheads="1"/>
          </p:cNvPicPr>
          <p:nvPr/>
        </p:nvPicPr>
        <p:blipFill>
          <a:blip r:embed="rId7"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flipV="1">
            <a:off x="1832588" y="4997171"/>
            <a:ext cx="450643" cy="2433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C:\Users\DELL\AppData\Local\Microsoft\Windows\Temporary Internet Files\Content.IE5\JUBUCLEV\randomCircles[1].png"/>
          <p:cNvPicPr>
            <a:picLocks noChangeAspect="1" noChangeArrowheads="1"/>
          </p:cNvPicPr>
          <p:nvPr/>
        </p:nvPicPr>
        <p:blipFill>
          <a:blip r:embed="rId7"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4500833" flipV="1">
            <a:off x="1985776" y="4962790"/>
            <a:ext cx="450643" cy="2433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DELL\AppData\Local\Microsoft\Windows\Temporary Internet Files\Content.IE5\JUBUCLEV\randomCircles[1].png"/>
          <p:cNvPicPr>
            <a:picLocks noChangeAspect="1" noChangeArrowheads="1"/>
          </p:cNvPicPr>
          <p:nvPr/>
        </p:nvPicPr>
        <p:blipFill>
          <a:blip r:embed="rId7"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21302920" flipV="1">
            <a:off x="1920273" y="4926713"/>
            <a:ext cx="450643" cy="2433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C:\Users\DELL\AppData\Local\Microsoft\Windows\Temporary Internet Files\Content.IE5\JUBUCLEV\randomCircles[1].png"/>
          <p:cNvPicPr>
            <a:picLocks noChangeAspect="1" noChangeArrowheads="1"/>
          </p:cNvPicPr>
          <p:nvPr/>
        </p:nvPicPr>
        <p:blipFill>
          <a:blip r:embed="rId8"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19924150" flipV="1">
            <a:off x="1795013" y="5310480"/>
            <a:ext cx="450643" cy="1446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C:\Users\DELL\AppData\Local\Microsoft\Windows\Temporary Internet Files\Content.IE5\JUBUCLEV\randomCircles[1].png"/>
          <p:cNvPicPr>
            <a:picLocks noChangeAspect="1" noChangeArrowheads="1"/>
          </p:cNvPicPr>
          <p:nvPr/>
        </p:nvPicPr>
        <p:blipFill>
          <a:blip r:embed="rId9"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15762727" flipV="1">
            <a:off x="1649477" y="5281957"/>
            <a:ext cx="450643" cy="1190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DELL\AppData\Local\Microsoft\Windows\Temporary Internet Files\Content.IE5\JUBUCLEV\randomCircles[1].png"/>
          <p:cNvPicPr>
            <a:picLocks noChangeAspect="1" noChangeArrowheads="1"/>
          </p:cNvPicPr>
          <p:nvPr/>
        </p:nvPicPr>
        <p:blipFill>
          <a:blip r:embed="rId7"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21056789" flipV="1">
            <a:off x="1905545" y="4846877"/>
            <a:ext cx="450643" cy="2433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C:\Users\DELL\AppData\Local\Microsoft\Windows\Temporary Internet Files\Content.IE5\JUBUCLEV\randomCircles[1].png"/>
          <p:cNvPicPr>
            <a:picLocks noChangeAspect="1" noChangeArrowheads="1"/>
          </p:cNvPicPr>
          <p:nvPr/>
        </p:nvPicPr>
        <p:blipFill>
          <a:blip r:embed="rId7"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19924150" flipV="1">
            <a:off x="1795012" y="4879740"/>
            <a:ext cx="450643" cy="2433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ELL\AppData\Local\Microsoft\Windows\Temporary Internet Files\Content.IE5\YCN84X11\Becherglas.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847743">
            <a:off x="231635" y="3059651"/>
            <a:ext cx="670891" cy="884146"/>
          </a:xfrm>
          <a:prstGeom prst="rect">
            <a:avLst/>
          </a:prstGeom>
          <a:noFill/>
          <a:extLst>
            <a:ext uri="{909E8E84-426E-40DD-AFC4-6F175D3DCCD1}">
              <a14:hiddenFill xmlns:a14="http://schemas.microsoft.com/office/drawing/2010/main">
                <a:solidFill>
                  <a:srgbClr val="FFFFFF"/>
                </a:solidFill>
              </a14:hiddenFill>
            </a:ext>
          </a:extLst>
        </p:spPr>
      </p:pic>
      <p:sp>
        <p:nvSpPr>
          <p:cNvPr id="4" name="Arc 3"/>
          <p:cNvSpPr/>
          <p:nvPr/>
        </p:nvSpPr>
        <p:spPr>
          <a:xfrm rot="11450333">
            <a:off x="770731" y="2939729"/>
            <a:ext cx="2819400" cy="1981200"/>
          </a:xfrm>
          <a:prstGeom prst="arc">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5569371">
            <a:off x="1026312" y="2877429"/>
            <a:ext cx="2024019" cy="1981200"/>
          </a:xfrm>
          <a:prstGeom prst="arc">
            <a:avLst/>
          </a:prstGeom>
          <a:ln w="38100">
            <a:prstDash val="dash"/>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pic>
        <p:nvPicPr>
          <p:cNvPr id="23" name="Picture 4" descr="C:\Users\DELL\AppData\Local\Microsoft\Windows\Temporary Internet Files\Content.IE5\YCN84X11\Becherglas.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013356">
            <a:off x="3100730" y="3168819"/>
            <a:ext cx="670891" cy="88414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descr="C:\Users\DELL\AppData\Local\Microsoft\Windows\Temporary Internet Files\Content.IE5\JUBUCLEV\randomCircles[1].png"/>
          <p:cNvPicPr>
            <a:picLocks noChangeAspect="1" noChangeArrowheads="1"/>
          </p:cNvPicPr>
          <p:nvPr/>
        </p:nvPicPr>
        <p:blipFill>
          <a:blip r:embed="rId11"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6908100" flipV="1">
            <a:off x="2958856" y="3401507"/>
            <a:ext cx="481322" cy="2599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C:\Users\DELL\AppData\Local\Microsoft\Windows\Temporary Internet Files\Content.IE5\JUBUCLEV\randomCircles[1].png"/>
          <p:cNvPicPr>
            <a:picLocks noChangeAspect="1" noChangeArrowheads="1"/>
          </p:cNvPicPr>
          <p:nvPr/>
        </p:nvPicPr>
        <p:blipFill>
          <a:blip r:embed="rId11"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12374677" flipV="1">
            <a:off x="3110220" y="3623309"/>
            <a:ext cx="481322" cy="2599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C:\Users\DELL\AppData\Local\Microsoft\Windows\Temporary Internet Files\Content.IE5\JUBUCLEV\randomCircles[1].png"/>
          <p:cNvPicPr>
            <a:picLocks noChangeAspect="1" noChangeArrowheads="1"/>
          </p:cNvPicPr>
          <p:nvPr/>
        </p:nvPicPr>
        <p:blipFill>
          <a:blip r:embed="rId11"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14062821" flipV="1">
            <a:off x="3107289" y="3480931"/>
            <a:ext cx="481322" cy="25992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C:\Users\DELL\AppData\Local\Microsoft\Windows\Temporary Internet Files\Content.IE5\JUBUCLEV\randomCircles[1].png"/>
          <p:cNvPicPr>
            <a:picLocks noChangeAspect="1" noChangeArrowheads="1"/>
          </p:cNvPicPr>
          <p:nvPr/>
        </p:nvPicPr>
        <p:blipFill>
          <a:blip r:embed="rId11"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9916744" flipV="1">
            <a:off x="4134653" y="4351881"/>
            <a:ext cx="481322" cy="2599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C:\Users\DELL\AppData\Local\Microsoft\Windows\Temporary Internet Files\Content.IE5\JUBUCLEV\randomCircles[1].png"/>
          <p:cNvPicPr>
            <a:picLocks noChangeAspect="1" noChangeArrowheads="1"/>
          </p:cNvPicPr>
          <p:nvPr/>
        </p:nvPicPr>
        <p:blipFill>
          <a:blip r:embed="rId11"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6908100" flipV="1">
            <a:off x="4088742" y="4253120"/>
            <a:ext cx="481322" cy="2599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mealworm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3000" y="4294992"/>
            <a:ext cx="419100" cy="2411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mealworm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31550" y="4575672"/>
            <a:ext cx="419100" cy="2411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mealworm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98760" y="3014870"/>
            <a:ext cx="2209931" cy="127179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8325678" y="3327461"/>
            <a:ext cx="152400" cy="174263"/>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flipV="1">
            <a:off x="6834101" y="3988578"/>
            <a:ext cx="578285" cy="15233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930229" y="3911882"/>
            <a:ext cx="827062" cy="162189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3" name="Picture 4" descr="C:\Users\DELL\AppData\Local\Microsoft\Windows\Temporary Internet Files\Content.IE5\YCN84X11\Becherglas.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847743">
            <a:off x="647602" y="3517208"/>
            <a:ext cx="670891" cy="88414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C:\Users\DELL\AppData\Local\Microsoft\Windows\Temporary Internet Files\Content.IE5\YCN84X11\Becherglas.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847743">
            <a:off x="1087897" y="4096165"/>
            <a:ext cx="670891" cy="88414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C:\Users\DELL\AppData\Local\Microsoft\Windows\Temporary Internet Files\Content.IE5\YCN84X11\Becherglas.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4327373">
            <a:off x="1575166" y="4399175"/>
            <a:ext cx="670891" cy="88414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C:\Users\DELL\AppData\Local\Microsoft\Windows\Temporary Internet Files\Content.IE5\YCN84X11\Becherglas.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820065">
            <a:off x="2001482" y="4155327"/>
            <a:ext cx="670891" cy="88414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Users\DELL\AppData\Local\Microsoft\Windows\Temporary Internet Files\Content.IE5\YCN84X11\Becherglas.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812432">
            <a:off x="2394218" y="3880570"/>
            <a:ext cx="670891" cy="88414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9" descr="C:\Users\DELL\AppData\Local\Microsoft\Windows\Temporary Internet Files\Content.IE5\JUBUCLEV\randomCircles[1].png"/>
          <p:cNvPicPr>
            <a:picLocks noChangeAspect="1" noChangeArrowheads="1"/>
          </p:cNvPicPr>
          <p:nvPr/>
        </p:nvPicPr>
        <p:blipFill>
          <a:blip r:embed="rId14"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1729019">
            <a:off x="2361908" y="4443414"/>
            <a:ext cx="527527" cy="264514"/>
          </a:xfrm>
          <a:prstGeom prst="rect">
            <a:avLst/>
          </a:prstGeom>
          <a:noFill/>
          <a:extLst>
            <a:ext uri="{909E8E84-426E-40DD-AFC4-6F175D3DCCD1}">
              <a14:hiddenFill xmlns:a14="http://schemas.microsoft.com/office/drawing/2010/main">
                <a:solidFill>
                  <a:srgbClr val="FFFFFF"/>
                </a:solidFill>
              </a14:hiddenFill>
            </a:ext>
          </a:extLst>
        </p:spPr>
      </p:pic>
      <p:sp>
        <p:nvSpPr>
          <p:cNvPr id="2049" name="TextBox 2048"/>
          <p:cNvSpPr txBox="1"/>
          <p:nvPr/>
        </p:nvSpPr>
        <p:spPr>
          <a:xfrm>
            <a:off x="5614505" y="6096000"/>
            <a:ext cx="1797881" cy="523220"/>
          </a:xfrm>
          <a:prstGeom prst="rect">
            <a:avLst/>
          </a:prstGeom>
          <a:noFill/>
        </p:spPr>
        <p:txBody>
          <a:bodyPr wrap="square" rtlCol="0">
            <a:spAutoFit/>
          </a:bodyPr>
          <a:lstStyle/>
          <a:p>
            <a:r>
              <a:rPr lang="en-US" sz="2800" b="1" dirty="0" smtClean="0"/>
              <a:t>M=2</a:t>
            </a:r>
            <a:endParaRPr lang="en-US" sz="2800" b="1" dirty="0"/>
          </a:p>
        </p:txBody>
      </p:sp>
      <p:sp>
        <p:nvSpPr>
          <p:cNvPr id="3" name="TextBox 2"/>
          <p:cNvSpPr txBox="1"/>
          <p:nvPr/>
        </p:nvSpPr>
        <p:spPr>
          <a:xfrm>
            <a:off x="365354" y="1270483"/>
            <a:ext cx="8551492" cy="1754326"/>
          </a:xfrm>
          <a:prstGeom prst="rect">
            <a:avLst/>
          </a:prstGeom>
          <a:noFill/>
        </p:spPr>
        <p:txBody>
          <a:bodyPr wrap="square" rtlCol="0">
            <a:spAutoFit/>
          </a:bodyPr>
          <a:lstStyle/>
          <a:p>
            <a:r>
              <a:rPr lang="en-US" dirty="0" smtClean="0"/>
              <a:t>1. Make sure your mealworms are evenly mixed in the </a:t>
            </a:r>
            <a:r>
              <a:rPr lang="en-US" dirty="0" err="1" smtClean="0"/>
              <a:t>chickfeed</a:t>
            </a:r>
            <a:endParaRPr lang="en-US" dirty="0" smtClean="0"/>
          </a:p>
          <a:p>
            <a:r>
              <a:rPr lang="en-US" dirty="0" smtClean="0"/>
              <a:t>2. Use the beakers to collect a sample of mealworms &amp; </a:t>
            </a:r>
            <a:r>
              <a:rPr lang="en-US" dirty="0" err="1" smtClean="0"/>
              <a:t>chickfeed</a:t>
            </a:r>
            <a:endParaRPr lang="en-US" dirty="0"/>
          </a:p>
          <a:p>
            <a:r>
              <a:rPr lang="en-US" dirty="0" smtClean="0"/>
              <a:t>3. Sift through the </a:t>
            </a:r>
            <a:r>
              <a:rPr lang="en-US" dirty="0" err="1" smtClean="0"/>
              <a:t>chickfeed</a:t>
            </a:r>
            <a:r>
              <a:rPr lang="en-US" dirty="0" smtClean="0"/>
              <a:t> &amp; collect all the mealworms</a:t>
            </a:r>
          </a:p>
          <a:p>
            <a:r>
              <a:rPr lang="en-US" dirty="0" smtClean="0"/>
              <a:t>4. Transfer mealworms to a petri dish &amp; count them, this your M (initial marked)</a:t>
            </a:r>
            <a:endParaRPr lang="en-US" dirty="0"/>
          </a:p>
          <a:p>
            <a:r>
              <a:rPr lang="en-US" dirty="0" smtClean="0"/>
              <a:t>5. Make sure you have at least 10 mealworms! If not, collect some more.</a:t>
            </a:r>
          </a:p>
          <a:p>
            <a:r>
              <a:rPr lang="en-US" dirty="0" smtClean="0"/>
              <a:t>5. Mark all of your mealworms with a small dot &amp; let dry 2 minutes</a:t>
            </a:r>
          </a:p>
        </p:txBody>
      </p:sp>
    </p:spTree>
    <p:extLst>
      <p:ext uri="{BB962C8B-B14F-4D97-AF65-F5344CB8AC3E}">
        <p14:creationId xmlns:p14="http://schemas.microsoft.com/office/powerpoint/2010/main" val="393264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000"/>
                            </p:stCondLst>
                            <p:childTnLst>
                              <p:par>
                                <p:cTn id="20" presetID="10" presetClass="exit" presetSubtype="0" fill="hold" nodeType="afterEffect">
                                  <p:stCondLst>
                                    <p:cond delay="0"/>
                                  </p:stCondLst>
                                  <p:childTnLst>
                                    <p:animEffect transition="out" filter="fade">
                                      <p:cBhvr>
                                        <p:cTn id="21" dur="250"/>
                                        <p:tgtEl>
                                          <p:spTgt spid="2052"/>
                                        </p:tgtEl>
                                      </p:cBhvr>
                                    </p:animEffect>
                                    <p:set>
                                      <p:cBhvr>
                                        <p:cTn id="22" dur="1" fill="hold">
                                          <p:stCondLst>
                                            <p:cond delay="249"/>
                                          </p:stCondLst>
                                        </p:cTn>
                                        <p:tgtEl>
                                          <p:spTgt spid="2052"/>
                                        </p:tgtEl>
                                        <p:attrNameLst>
                                          <p:attrName>style.visibility</p:attrName>
                                        </p:attrNameLst>
                                      </p:cBhvr>
                                      <p:to>
                                        <p:strVal val="hidden"/>
                                      </p:to>
                                    </p:se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250"/>
                                        <p:tgtEl>
                                          <p:spTgt spid="43"/>
                                        </p:tgtEl>
                                      </p:cBhvr>
                                    </p:animEffect>
                                  </p:childTnLst>
                                </p:cTn>
                              </p:par>
                            </p:childTnLst>
                          </p:cTn>
                        </p:par>
                        <p:par>
                          <p:cTn id="27" fill="hold">
                            <p:stCondLst>
                              <p:cond delay="1500"/>
                            </p:stCondLst>
                            <p:childTnLst>
                              <p:par>
                                <p:cTn id="28" presetID="10" presetClass="exit" presetSubtype="0" fill="hold" nodeType="afterEffect">
                                  <p:stCondLst>
                                    <p:cond delay="0"/>
                                  </p:stCondLst>
                                  <p:childTnLst>
                                    <p:animEffect transition="out" filter="fade">
                                      <p:cBhvr>
                                        <p:cTn id="29" dur="250"/>
                                        <p:tgtEl>
                                          <p:spTgt spid="43"/>
                                        </p:tgtEl>
                                      </p:cBhvr>
                                    </p:animEffect>
                                    <p:set>
                                      <p:cBhvr>
                                        <p:cTn id="30" dur="1" fill="hold">
                                          <p:stCondLst>
                                            <p:cond delay="249"/>
                                          </p:stCondLst>
                                        </p:cTn>
                                        <p:tgtEl>
                                          <p:spTgt spid="43"/>
                                        </p:tgtEl>
                                        <p:attrNameLst>
                                          <p:attrName>style.visibility</p:attrName>
                                        </p:attrNameLst>
                                      </p:cBhvr>
                                      <p:to>
                                        <p:strVal val="hidden"/>
                                      </p:to>
                                    </p:se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250"/>
                                        <p:tgtEl>
                                          <p:spTgt spid="44"/>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2500"/>
                            </p:stCondLst>
                            <p:childTnLst>
                              <p:par>
                                <p:cTn id="40" presetID="10" presetClass="exit" presetSubtype="0" fill="hold" nodeType="afterEffect">
                                  <p:stCondLst>
                                    <p:cond delay="0"/>
                                  </p:stCondLst>
                                  <p:childTnLst>
                                    <p:animEffect transition="out" filter="fade">
                                      <p:cBhvr>
                                        <p:cTn id="41" dur="250"/>
                                        <p:tgtEl>
                                          <p:spTgt spid="44"/>
                                        </p:tgtEl>
                                      </p:cBhvr>
                                    </p:animEffect>
                                    <p:set>
                                      <p:cBhvr>
                                        <p:cTn id="42" dur="1" fill="hold">
                                          <p:stCondLst>
                                            <p:cond delay="249"/>
                                          </p:stCondLst>
                                        </p:cTn>
                                        <p:tgtEl>
                                          <p:spTgt spid="44"/>
                                        </p:tgtEl>
                                        <p:attrNameLst>
                                          <p:attrName>style.visibility</p:attrName>
                                        </p:attrNameLst>
                                      </p:cBhvr>
                                      <p:to>
                                        <p:strVal val="hidden"/>
                                      </p:to>
                                    </p:set>
                                  </p:childTnLst>
                                </p:cTn>
                              </p:par>
                            </p:childTnLst>
                          </p:cTn>
                        </p:par>
                        <p:par>
                          <p:cTn id="43" fill="hold">
                            <p:stCondLst>
                              <p:cond delay="2750"/>
                            </p:stCondLst>
                            <p:childTnLst>
                              <p:par>
                                <p:cTn id="44" presetID="10" presetClass="entr" presetSubtype="0"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250"/>
                                        <p:tgtEl>
                                          <p:spTgt spid="45"/>
                                        </p:tgtEl>
                                      </p:cBhvr>
                                    </p:animEffect>
                                  </p:childTnLst>
                                </p:cTn>
                              </p:par>
                            </p:childTnLst>
                          </p:cTn>
                        </p:par>
                        <p:par>
                          <p:cTn id="47" fill="hold">
                            <p:stCondLst>
                              <p:cond delay="3000"/>
                            </p:stCondLst>
                            <p:childTnLst>
                              <p:par>
                                <p:cTn id="48" presetID="10" presetClass="exit" presetSubtype="0" fill="hold" nodeType="afterEffect">
                                  <p:stCondLst>
                                    <p:cond delay="0"/>
                                  </p:stCondLst>
                                  <p:childTnLst>
                                    <p:animEffect transition="out" filter="fade">
                                      <p:cBhvr>
                                        <p:cTn id="49" dur="250"/>
                                        <p:tgtEl>
                                          <p:spTgt spid="45"/>
                                        </p:tgtEl>
                                      </p:cBhvr>
                                    </p:animEffect>
                                    <p:set>
                                      <p:cBhvr>
                                        <p:cTn id="50" dur="1" fill="hold">
                                          <p:stCondLst>
                                            <p:cond delay="249"/>
                                          </p:stCondLst>
                                        </p:cTn>
                                        <p:tgtEl>
                                          <p:spTgt spid="45"/>
                                        </p:tgtEl>
                                        <p:attrNameLst>
                                          <p:attrName>style.visibility</p:attrName>
                                        </p:attrNameLst>
                                      </p:cBhvr>
                                      <p:to>
                                        <p:strVal val="hidden"/>
                                      </p:to>
                                    </p:set>
                                  </p:childTnLst>
                                </p:cTn>
                              </p:par>
                            </p:childTnLst>
                          </p:cTn>
                        </p:par>
                        <p:par>
                          <p:cTn id="51" fill="hold">
                            <p:stCondLst>
                              <p:cond delay="3250"/>
                            </p:stCondLst>
                            <p:childTnLst>
                              <p:par>
                                <p:cTn id="52" presetID="10" presetClass="entr" presetSubtype="0"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250"/>
                                        <p:tgtEl>
                                          <p:spTgt spid="46"/>
                                        </p:tgtEl>
                                      </p:cBhvr>
                                    </p:animEffect>
                                  </p:childTnLst>
                                </p:cTn>
                              </p:par>
                            </p:childTnLst>
                          </p:cTn>
                        </p:par>
                        <p:par>
                          <p:cTn id="55" fill="hold">
                            <p:stCondLst>
                              <p:cond delay="3500"/>
                            </p:stCondLst>
                            <p:childTnLst>
                              <p:par>
                                <p:cTn id="56" presetID="10" presetClass="exit" presetSubtype="0" fill="hold" nodeType="afterEffect">
                                  <p:stCondLst>
                                    <p:cond delay="0"/>
                                  </p:stCondLst>
                                  <p:childTnLst>
                                    <p:animEffect transition="out" filter="fade">
                                      <p:cBhvr>
                                        <p:cTn id="57" dur="250"/>
                                        <p:tgtEl>
                                          <p:spTgt spid="46"/>
                                        </p:tgtEl>
                                      </p:cBhvr>
                                    </p:animEffect>
                                    <p:set>
                                      <p:cBhvr>
                                        <p:cTn id="58" dur="1" fill="hold">
                                          <p:stCondLst>
                                            <p:cond delay="249"/>
                                          </p:stCondLst>
                                        </p:cTn>
                                        <p:tgtEl>
                                          <p:spTgt spid="46"/>
                                        </p:tgtEl>
                                        <p:attrNameLst>
                                          <p:attrName>style.visibility</p:attrName>
                                        </p:attrNameLst>
                                      </p:cBhvr>
                                      <p:to>
                                        <p:strVal val="hidden"/>
                                      </p:to>
                                    </p:set>
                                  </p:childTnLst>
                                </p:cTn>
                              </p:par>
                            </p:childTnLst>
                          </p:cTn>
                        </p:par>
                        <p:par>
                          <p:cTn id="59" fill="hold">
                            <p:stCondLst>
                              <p:cond delay="3750"/>
                            </p:stCondLst>
                            <p:childTnLst>
                              <p:par>
                                <p:cTn id="60" presetID="10" presetClass="entr" presetSubtype="0"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250"/>
                                        <p:tgtEl>
                                          <p:spTgt spid="47"/>
                                        </p:tgtEl>
                                      </p:cBhvr>
                                    </p:animEffect>
                                  </p:childTnLst>
                                </p:cTn>
                              </p:par>
                              <p:par>
                                <p:cTn id="63" presetID="10"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4250"/>
                            </p:stCondLst>
                            <p:childTnLst>
                              <p:par>
                                <p:cTn id="67" presetID="10" presetClass="exit" presetSubtype="0" fill="hold" nodeType="afterEffect">
                                  <p:stCondLst>
                                    <p:cond delay="0"/>
                                  </p:stCondLst>
                                  <p:childTnLst>
                                    <p:animEffect transition="out" filter="fade">
                                      <p:cBhvr>
                                        <p:cTn id="68" dur="250"/>
                                        <p:tgtEl>
                                          <p:spTgt spid="45"/>
                                        </p:tgtEl>
                                      </p:cBhvr>
                                    </p:animEffect>
                                    <p:set>
                                      <p:cBhvr>
                                        <p:cTn id="69" dur="1" fill="hold">
                                          <p:stCondLst>
                                            <p:cond delay="249"/>
                                          </p:stCondLst>
                                        </p:cTn>
                                        <p:tgtEl>
                                          <p:spTgt spid="45"/>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childTnLst>
                          </p:cTn>
                        </p:par>
                        <p:par>
                          <p:cTn id="73" fill="hold">
                            <p:stCondLst>
                              <p:cond delay="4750"/>
                            </p:stCondLst>
                            <p:childTnLst>
                              <p:par>
                                <p:cTn id="74" presetID="10" presetClass="exit" presetSubtype="0" fill="hold" nodeType="afterEffect">
                                  <p:stCondLst>
                                    <p:cond delay="0"/>
                                  </p:stCondLst>
                                  <p:childTnLst>
                                    <p:animEffect transition="out" filter="fade">
                                      <p:cBhvr>
                                        <p:cTn id="75" dur="500"/>
                                        <p:tgtEl>
                                          <p:spTgt spid="47"/>
                                        </p:tgtEl>
                                      </p:cBhvr>
                                    </p:animEffect>
                                    <p:set>
                                      <p:cBhvr>
                                        <p:cTn id="76" dur="1" fill="hold">
                                          <p:stCondLst>
                                            <p:cond delay="499"/>
                                          </p:stCondLst>
                                        </p:cTn>
                                        <p:tgtEl>
                                          <p:spTgt spid="47"/>
                                        </p:tgtEl>
                                        <p:attrNameLst>
                                          <p:attrName>style.visibility</p:attrName>
                                        </p:attrNameLst>
                                      </p:cBhvr>
                                      <p:to>
                                        <p:strVal val="hidden"/>
                                      </p:to>
                                    </p:set>
                                  </p:childTnLst>
                                </p:cTn>
                              </p:par>
                            </p:childTnLst>
                          </p:cTn>
                        </p:par>
                        <p:par>
                          <p:cTn id="77" fill="hold">
                            <p:stCondLst>
                              <p:cond delay="5250"/>
                            </p:stCondLst>
                            <p:childTnLst>
                              <p:par>
                                <p:cTn id="78" presetID="10" presetClass="entr" presetSubtype="0" fill="hold"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par>
                                <p:cTn id="81" presetID="10" presetClass="entr" presetSubtype="0"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par>
                                <p:cTn id="84" presetID="10" presetClass="entr" presetSubtype="0" fill="hold"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par>
                                <p:cTn id="87" presetID="10" presetClass="entr" presetSubtype="0"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par>
                          <p:cTn id="90" fill="hold">
                            <p:stCondLst>
                              <p:cond delay="5750"/>
                            </p:stCondLst>
                            <p:childTnLst>
                              <p:par>
                                <p:cTn id="91" presetID="49" presetClass="path" presetSubtype="0" accel="50000" decel="50000" fill="hold" nodeType="afterEffect">
                                  <p:stCondLst>
                                    <p:cond delay="0"/>
                                  </p:stCondLst>
                                  <p:childTnLst>
                                    <p:animMotion origin="layout" path="M 0.00243 0.00393 L 0.11094 0.12349 " pathEditMode="relative" rAng="0" ptsTypes="AA">
                                      <p:cBhvr>
                                        <p:cTn id="92" dur="2000" fill="hold"/>
                                        <p:tgtEl>
                                          <p:spTgt spid="26"/>
                                        </p:tgtEl>
                                        <p:attrNameLst>
                                          <p:attrName>ppt_x</p:attrName>
                                          <p:attrName>ppt_y</p:attrName>
                                        </p:attrNameLst>
                                      </p:cBhvr>
                                      <p:rCtr x="5417" y="5967"/>
                                    </p:animMotion>
                                  </p:childTnLst>
                                </p:cTn>
                              </p:par>
                            </p:childTnLst>
                          </p:cTn>
                        </p:par>
                        <p:par>
                          <p:cTn id="93" fill="hold">
                            <p:stCondLst>
                              <p:cond delay="8250"/>
                            </p:stCondLst>
                            <p:childTnLst>
                              <p:par>
                                <p:cTn id="94" presetID="10" presetClass="entr" presetSubtype="0" fill="hold"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childTnLst>
                          </p:cTn>
                        </p:par>
                        <p:par>
                          <p:cTn id="97" fill="hold">
                            <p:stCondLst>
                              <p:cond delay="8750"/>
                            </p:stCondLst>
                            <p:childTnLst>
                              <p:par>
                                <p:cTn id="98" presetID="10" presetClass="entr" presetSubtype="0" fill="hold"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childTnLst>
                          </p:cTn>
                        </p:par>
                        <p:par>
                          <p:cTn id="101" fill="hold">
                            <p:stCondLst>
                              <p:cond delay="9250"/>
                            </p:stCondLst>
                            <p:childTnLst>
                              <p:par>
                                <p:cTn id="102" presetID="10"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par>
                                <p:cTn id="105" presetID="63" presetClass="path" presetSubtype="0" accel="50000" decel="50000" fill="hold" nodeType="withEffect">
                                  <p:stCondLst>
                                    <p:cond delay="0"/>
                                  </p:stCondLst>
                                  <p:childTnLst>
                                    <p:animMotion origin="layout" path="M -0.03021 -0.03631 L -0.00209 0.01618 " pathEditMode="relative" rAng="0" ptsTypes="AA">
                                      <p:cBhvr>
                                        <p:cTn id="106" dur="2000" fill="hold"/>
                                        <p:tgtEl>
                                          <p:spTgt spid="30"/>
                                        </p:tgtEl>
                                        <p:attrNameLst>
                                          <p:attrName>ppt_x</p:attrName>
                                          <p:attrName>ppt_y</p:attrName>
                                        </p:attrNameLst>
                                      </p:cBhvr>
                                      <p:rCtr x="1406" y="2613"/>
                                    </p:animMotion>
                                  </p:childTnLst>
                                </p:cTn>
                              </p:par>
                            </p:childTnLst>
                          </p:cTn>
                        </p:par>
                        <p:par>
                          <p:cTn id="107" fill="hold">
                            <p:stCondLst>
                              <p:cond delay="11250"/>
                            </p:stCondLst>
                            <p:childTnLst>
                              <p:par>
                                <p:cTn id="108" presetID="10"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par>
                                <p:cTn id="111" presetID="63" presetClass="path" presetSubtype="0" accel="50000" decel="50000" fill="hold" nodeType="withEffect">
                                  <p:stCondLst>
                                    <p:cond delay="0"/>
                                  </p:stCondLst>
                                  <p:childTnLst>
                                    <p:animMotion origin="layout" path="M -0.08958 0.0007 L 0.00209 0.0007 " pathEditMode="relative" rAng="0" ptsTypes="AA">
                                      <p:cBhvr>
                                        <p:cTn id="112" dur="2000" fill="hold"/>
                                        <p:tgtEl>
                                          <p:spTgt spid="29"/>
                                        </p:tgtEl>
                                        <p:attrNameLst>
                                          <p:attrName>ppt_x</p:attrName>
                                          <p:attrName>ppt_y</p:attrName>
                                        </p:attrNameLst>
                                      </p:cBhvr>
                                      <p:rCtr x="4583" y="0"/>
                                    </p:animMotion>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
                                            <p:txEl>
                                              <p:pRg st="2" end="2"/>
                                            </p:txEl>
                                          </p:spTgt>
                                        </p:tgtEl>
                                        <p:attrNameLst>
                                          <p:attrName>style.visibility</p:attrName>
                                        </p:attrNameLst>
                                      </p:cBhvr>
                                      <p:to>
                                        <p:strVal val="visible"/>
                                      </p:to>
                                    </p:set>
                                    <p:animEffect transition="in" filter="fade">
                                      <p:cBhvr>
                                        <p:cTn id="117" dur="500"/>
                                        <p:tgtEl>
                                          <p:spTgt spid="3">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055"/>
                                        </p:tgtEl>
                                        <p:attrNameLst>
                                          <p:attrName>style.visibility</p:attrName>
                                        </p:attrNameLst>
                                      </p:cBhvr>
                                      <p:to>
                                        <p:strVal val="visible"/>
                                      </p:to>
                                    </p:set>
                                    <p:animEffect transition="in" filter="fade">
                                      <p:cBhvr>
                                        <p:cTn id="122" dur="500"/>
                                        <p:tgtEl>
                                          <p:spTgt spid="205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100"/>
                                  </p:stCondLst>
                                  <p:childTnLst>
                                    <p:set>
                                      <p:cBhvr>
                                        <p:cTn id="126" dur="1" fill="hold">
                                          <p:stCondLst>
                                            <p:cond delay="0"/>
                                          </p:stCondLst>
                                        </p:cTn>
                                        <p:tgtEl>
                                          <p:spTgt spid="3">
                                            <p:txEl>
                                              <p:pRg st="3" end="3"/>
                                            </p:txEl>
                                          </p:spTgt>
                                        </p:tgtEl>
                                        <p:attrNameLst>
                                          <p:attrName>style.visibility</p:attrName>
                                        </p:attrNameLst>
                                      </p:cBhvr>
                                      <p:to>
                                        <p:strVal val="visible"/>
                                      </p:to>
                                    </p:set>
                                    <p:animEffect transition="in" filter="fade">
                                      <p:cBhvr>
                                        <p:cTn id="127" dur="500"/>
                                        <p:tgtEl>
                                          <p:spTgt spid="3">
                                            <p:txEl>
                                              <p:pRg st="3" end="3"/>
                                            </p:txEl>
                                          </p:spTgt>
                                        </p:tgtEl>
                                      </p:cBhvr>
                                    </p:animEffect>
                                  </p:childTnLst>
                                </p:cTn>
                              </p:par>
                            </p:childTnLst>
                          </p:cTn>
                        </p:par>
                        <p:par>
                          <p:cTn id="128" fill="hold">
                            <p:stCondLst>
                              <p:cond delay="600"/>
                            </p:stCondLst>
                            <p:childTnLst>
                              <p:par>
                                <p:cTn id="129" presetID="49" presetClass="path" presetSubtype="0" accel="50000" decel="50000" fill="hold" nodeType="afterEffect">
                                  <p:stCondLst>
                                    <p:cond delay="0"/>
                                  </p:stCondLst>
                                  <p:childTnLst>
                                    <p:animMotion origin="layout" path="M -3.33333E-6 1.2951E-6 L 0.31459 0.17206 " pathEditMode="relative" rAng="0" ptsTypes="AA">
                                      <p:cBhvr>
                                        <p:cTn id="130" dur="2000" fill="hold"/>
                                        <p:tgtEl>
                                          <p:spTgt spid="30"/>
                                        </p:tgtEl>
                                        <p:attrNameLst>
                                          <p:attrName>ppt_x</p:attrName>
                                          <p:attrName>ppt_y</p:attrName>
                                        </p:attrNameLst>
                                      </p:cBhvr>
                                      <p:rCtr x="15729" y="8603"/>
                                    </p:animMotion>
                                  </p:childTnLst>
                                </p:cTn>
                              </p:par>
                            </p:childTnLst>
                          </p:cTn>
                        </p:par>
                        <p:par>
                          <p:cTn id="131" fill="hold">
                            <p:stCondLst>
                              <p:cond delay="2600"/>
                            </p:stCondLst>
                            <p:childTnLst>
                              <p:par>
                                <p:cTn id="132" presetID="49" presetClass="path" presetSubtype="0" accel="50000" decel="50000" fill="hold" nodeType="afterEffect">
                                  <p:stCondLst>
                                    <p:cond delay="0"/>
                                  </p:stCondLst>
                                  <p:childTnLst>
                                    <p:animMotion origin="layout" path="M 3.33333E-6 1.71138E-6 L 0.275 0.18871 " pathEditMode="relative" rAng="0" ptsTypes="AA">
                                      <p:cBhvr>
                                        <p:cTn id="133" dur="2000" fill="hold"/>
                                        <p:tgtEl>
                                          <p:spTgt spid="29"/>
                                        </p:tgtEl>
                                        <p:attrNameLst>
                                          <p:attrName>ppt_x</p:attrName>
                                          <p:attrName>ppt_y</p:attrName>
                                        </p:attrNameLst>
                                      </p:cBhvr>
                                      <p:rCtr x="13750" y="9436"/>
                                    </p:animMotion>
                                  </p:childTnLst>
                                </p:cTn>
                              </p:par>
                              <p:par>
                                <p:cTn id="134" presetID="10" presetClass="entr" presetSubtype="0" fill="hold" grpId="0" nodeType="withEffect">
                                  <p:stCondLst>
                                    <p:cond delay="100"/>
                                  </p:stCondLst>
                                  <p:childTnLst>
                                    <p:set>
                                      <p:cBhvr>
                                        <p:cTn id="135" dur="1" fill="hold">
                                          <p:stCondLst>
                                            <p:cond delay="0"/>
                                          </p:stCondLst>
                                        </p:cTn>
                                        <p:tgtEl>
                                          <p:spTgt spid="2049"/>
                                        </p:tgtEl>
                                        <p:attrNameLst>
                                          <p:attrName>style.visibility</p:attrName>
                                        </p:attrNameLst>
                                      </p:cBhvr>
                                      <p:to>
                                        <p:strVal val="visible"/>
                                      </p:to>
                                    </p:set>
                                    <p:animEffect transition="in" filter="fade">
                                      <p:cBhvr>
                                        <p:cTn id="136" dur="500"/>
                                        <p:tgtEl>
                                          <p:spTgt spid="2049"/>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3">
                                            <p:txEl>
                                              <p:pRg st="4" end="4"/>
                                            </p:txEl>
                                          </p:spTgt>
                                        </p:tgtEl>
                                        <p:attrNameLst>
                                          <p:attrName>style.visibility</p:attrName>
                                        </p:attrNameLst>
                                      </p:cBhvr>
                                      <p:to>
                                        <p:strVal val="visible"/>
                                      </p:to>
                                    </p:set>
                                    <p:animEffect transition="in" filter="fade">
                                      <p:cBhvr>
                                        <p:cTn id="141" dur="500"/>
                                        <p:tgtEl>
                                          <p:spTgt spid="3">
                                            <p:txEl>
                                              <p:pRg st="4" end="4"/>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
                                            <p:txEl>
                                              <p:pRg st="5" end="5"/>
                                            </p:txEl>
                                          </p:spTgt>
                                        </p:tgtEl>
                                        <p:attrNameLst>
                                          <p:attrName>style.visibility</p:attrName>
                                        </p:attrNameLst>
                                      </p:cBhvr>
                                      <p:to>
                                        <p:strVal val="visible"/>
                                      </p:to>
                                    </p:set>
                                    <p:animEffect transition="in" filter="fade">
                                      <p:cBhvr>
                                        <p:cTn id="146" dur="500"/>
                                        <p:tgtEl>
                                          <p:spTgt spid="3">
                                            <p:txEl>
                                              <p:pRg st="5" end="5"/>
                                            </p:txEl>
                                          </p:spTgt>
                                        </p:tgtEl>
                                      </p:cBhvr>
                                    </p:animEffect>
                                  </p:childTnLst>
                                </p:cTn>
                              </p:par>
                            </p:childTnLst>
                          </p:cTn>
                        </p:par>
                        <p:par>
                          <p:cTn id="147" fill="hold">
                            <p:stCondLst>
                              <p:cond delay="500"/>
                            </p:stCondLst>
                            <p:childTnLst>
                              <p:par>
                                <p:cTn id="148" presetID="10" presetClass="entr" presetSubtype="0" fill="hold" nodeType="afterEffect">
                                  <p:stCondLst>
                                    <p:cond delay="0"/>
                                  </p:stCondLst>
                                  <p:childTnLst>
                                    <p:set>
                                      <p:cBhvr>
                                        <p:cTn id="149" dur="1" fill="hold">
                                          <p:stCondLst>
                                            <p:cond delay="0"/>
                                          </p:stCondLst>
                                        </p:cTn>
                                        <p:tgtEl>
                                          <p:spTgt spid="10"/>
                                        </p:tgtEl>
                                        <p:attrNameLst>
                                          <p:attrName>style.visibility</p:attrName>
                                        </p:attrNameLst>
                                      </p:cBhvr>
                                      <p:to>
                                        <p:strVal val="visible"/>
                                      </p:to>
                                    </p:set>
                                    <p:animEffect transition="in" filter="fade">
                                      <p:cBhvr>
                                        <p:cTn id="150" dur="500"/>
                                        <p:tgtEl>
                                          <p:spTgt spid="10"/>
                                        </p:tgtEl>
                                      </p:cBhvr>
                                    </p:animEffect>
                                  </p:childTnLst>
                                </p:cTn>
                              </p:par>
                              <p:par>
                                <p:cTn id="151" presetID="10" presetClass="entr" presetSubtype="0" fill="hold" nodeType="withEffect">
                                  <p:stCondLst>
                                    <p:cond delay="0"/>
                                  </p:stCondLst>
                                  <p:childTnLst>
                                    <p:set>
                                      <p:cBhvr>
                                        <p:cTn id="152" dur="1" fill="hold">
                                          <p:stCondLst>
                                            <p:cond delay="0"/>
                                          </p:stCondLst>
                                        </p:cTn>
                                        <p:tgtEl>
                                          <p:spTgt spid="21"/>
                                        </p:tgtEl>
                                        <p:attrNameLst>
                                          <p:attrName>style.visibility</p:attrName>
                                        </p:attrNameLst>
                                      </p:cBhvr>
                                      <p:to>
                                        <p:strVal val="visible"/>
                                      </p:to>
                                    </p:set>
                                    <p:animEffect transition="in" filter="fade">
                                      <p:cBhvr>
                                        <p:cTn id="153" dur="500"/>
                                        <p:tgtEl>
                                          <p:spTgt spid="21"/>
                                        </p:tgtEl>
                                      </p:cBhvr>
                                    </p:animEffect>
                                  </p:childTnLst>
                                </p:cTn>
                              </p:par>
                              <p:par>
                                <p:cTn id="154" presetID="10" presetClass="entr" presetSubtype="0" fill="hold" nodeType="withEffect">
                                  <p:stCondLst>
                                    <p:cond delay="0"/>
                                  </p:stCondLst>
                                  <p:childTnLst>
                                    <p:set>
                                      <p:cBhvr>
                                        <p:cTn id="155" dur="1" fill="hold">
                                          <p:stCondLst>
                                            <p:cond delay="0"/>
                                          </p:stCondLst>
                                        </p:cTn>
                                        <p:tgtEl>
                                          <p:spTgt spid="31"/>
                                        </p:tgtEl>
                                        <p:attrNameLst>
                                          <p:attrName>style.visibility</p:attrName>
                                        </p:attrNameLst>
                                      </p:cBhvr>
                                      <p:to>
                                        <p:strVal val="visible"/>
                                      </p:to>
                                    </p:set>
                                    <p:animEffect transition="in" filter="fade">
                                      <p:cBhvr>
                                        <p:cTn id="156" dur="500"/>
                                        <p:tgtEl>
                                          <p:spTgt spid="31"/>
                                        </p:tgtEl>
                                      </p:cBhvr>
                                    </p:animEffect>
                                  </p:childTnLst>
                                </p:cTn>
                              </p:par>
                            </p:childTnLst>
                          </p:cTn>
                        </p:par>
                        <p:par>
                          <p:cTn id="157" fill="hold">
                            <p:stCondLst>
                              <p:cond delay="1000"/>
                            </p:stCondLst>
                            <p:childTnLst>
                              <p:par>
                                <p:cTn id="158" presetID="10" presetClass="entr" presetSubtype="0" fill="hold" grpId="0" nodeType="afterEffect">
                                  <p:stCondLst>
                                    <p:cond delay="0"/>
                                  </p:stCondLst>
                                  <p:childTnLst>
                                    <p:set>
                                      <p:cBhvr>
                                        <p:cTn id="159" dur="1" fill="hold">
                                          <p:stCondLst>
                                            <p:cond delay="0"/>
                                          </p:stCondLst>
                                        </p:cTn>
                                        <p:tgtEl>
                                          <p:spTgt spid="5"/>
                                        </p:tgtEl>
                                        <p:attrNameLst>
                                          <p:attrName>style.visibility</p:attrName>
                                        </p:attrNameLst>
                                      </p:cBhvr>
                                      <p:to>
                                        <p:strVal val="visible"/>
                                      </p:to>
                                    </p:set>
                                    <p:animEffect transition="in" filter="fade">
                                      <p:cBhvr>
                                        <p:cTn id="1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5" grpId="0" animBg="1"/>
      <p:bldP spid="20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069848"/>
          </a:xfrm>
        </p:spPr>
        <p:txBody>
          <a:bodyPr/>
          <a:lstStyle/>
          <a:p>
            <a:r>
              <a:rPr lang="en-US" dirty="0" smtClean="0"/>
              <a:t>Experiment Procedure:</a:t>
            </a:r>
            <a:endParaRPr lang="en-US" dirty="0"/>
          </a:p>
        </p:txBody>
      </p:sp>
      <p:pic>
        <p:nvPicPr>
          <p:cNvPr id="2053" name="Picture 5" descr="C:\Users\DELL\AppData\Local\Microsoft\Windows\Temporary Internet Files\Content.IE5\YCN84X11\4762.101311AffordableHomeAccessories_044.jpg.jpg-550x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571" y="3327461"/>
            <a:ext cx="3376612" cy="230642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Image result for petri dish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172" y="5151783"/>
            <a:ext cx="28194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DELL\AppData\Local\Microsoft\Windows\Temporary Internet Files\Content.IE5\YCN84X11\Cube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48873"/>
            <a:ext cx="1905000" cy="219620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DELL\AppData\Local\Microsoft\Windows\Temporary Internet Files\Content.IE5\JUBUCLEV\randomCircles[1].png"/>
          <p:cNvPicPr>
            <a:picLocks noChangeAspect="1" noChangeArrowheads="1"/>
          </p:cNvPicPr>
          <p:nvPr/>
        </p:nvPicPr>
        <p:blipFill>
          <a:blip r:embed="rId5"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a:off x="685800" y="4997171"/>
            <a:ext cx="6154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DELL\AppData\Local\Microsoft\Windows\Temporary Internet Files\Content.IE5\JUBUCLEV\randomCircles[1].png"/>
          <p:cNvPicPr>
            <a:picLocks noChangeAspect="1" noChangeArrowheads="1"/>
          </p:cNvPicPr>
          <p:nvPr/>
        </p:nvPicPr>
        <p:blipFill>
          <a:blip r:embed="rId6"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a:off x="1259860" y="4997171"/>
            <a:ext cx="527527"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DELL\AppData\Local\Microsoft\Windows\Temporary Internet Files\Content.IE5\JUBUCLEV\randomCircles[1].png"/>
          <p:cNvPicPr>
            <a:picLocks noChangeAspect="1" noChangeArrowheads="1"/>
          </p:cNvPicPr>
          <p:nvPr/>
        </p:nvPicPr>
        <p:blipFill>
          <a:blip r:embed="rId7"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19924150" flipV="1">
            <a:off x="1905510" y="5125221"/>
            <a:ext cx="450643" cy="2433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DELL\AppData\Local\Microsoft\Windows\Temporary Internet Files\Content.IE5\JUBUCLEV\randomCircles[1].png"/>
          <p:cNvPicPr>
            <a:picLocks noChangeAspect="1" noChangeArrowheads="1"/>
          </p:cNvPicPr>
          <p:nvPr/>
        </p:nvPicPr>
        <p:blipFill>
          <a:blip r:embed="rId7"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flipV="1">
            <a:off x="1832588" y="4997171"/>
            <a:ext cx="450643" cy="2433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C:\Users\DELL\AppData\Local\Microsoft\Windows\Temporary Internet Files\Content.IE5\JUBUCLEV\randomCircles[1].png"/>
          <p:cNvPicPr>
            <a:picLocks noChangeAspect="1" noChangeArrowheads="1"/>
          </p:cNvPicPr>
          <p:nvPr/>
        </p:nvPicPr>
        <p:blipFill>
          <a:blip r:embed="rId7"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4500833" flipV="1">
            <a:off x="1985776" y="4962790"/>
            <a:ext cx="450643" cy="2433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DELL\AppData\Local\Microsoft\Windows\Temporary Internet Files\Content.IE5\JUBUCLEV\randomCircles[1].png"/>
          <p:cNvPicPr>
            <a:picLocks noChangeAspect="1" noChangeArrowheads="1"/>
          </p:cNvPicPr>
          <p:nvPr/>
        </p:nvPicPr>
        <p:blipFill>
          <a:blip r:embed="rId7"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21302920" flipV="1">
            <a:off x="1920273" y="4926713"/>
            <a:ext cx="450643" cy="2433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C:\Users\DELL\AppData\Local\Microsoft\Windows\Temporary Internet Files\Content.IE5\JUBUCLEV\randomCircles[1].png"/>
          <p:cNvPicPr>
            <a:picLocks noChangeAspect="1" noChangeArrowheads="1"/>
          </p:cNvPicPr>
          <p:nvPr/>
        </p:nvPicPr>
        <p:blipFill>
          <a:blip r:embed="rId8"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19924150" flipV="1">
            <a:off x="1795013" y="5310480"/>
            <a:ext cx="450643" cy="1446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C:\Users\DELL\AppData\Local\Microsoft\Windows\Temporary Internet Files\Content.IE5\JUBUCLEV\randomCircles[1].png"/>
          <p:cNvPicPr>
            <a:picLocks noChangeAspect="1" noChangeArrowheads="1"/>
          </p:cNvPicPr>
          <p:nvPr/>
        </p:nvPicPr>
        <p:blipFill>
          <a:blip r:embed="rId9"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15762727" flipV="1">
            <a:off x="1649477" y="5281957"/>
            <a:ext cx="450643" cy="1190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DELL\AppData\Local\Microsoft\Windows\Temporary Internet Files\Content.IE5\JUBUCLEV\randomCircles[1].png"/>
          <p:cNvPicPr>
            <a:picLocks noChangeAspect="1" noChangeArrowheads="1"/>
          </p:cNvPicPr>
          <p:nvPr/>
        </p:nvPicPr>
        <p:blipFill>
          <a:blip r:embed="rId7"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21056789" flipV="1">
            <a:off x="1905545" y="4846877"/>
            <a:ext cx="450643" cy="2433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C:\Users\DELL\AppData\Local\Microsoft\Windows\Temporary Internet Files\Content.IE5\JUBUCLEV\randomCircles[1].png"/>
          <p:cNvPicPr>
            <a:picLocks noChangeAspect="1" noChangeArrowheads="1"/>
          </p:cNvPicPr>
          <p:nvPr/>
        </p:nvPicPr>
        <p:blipFill>
          <a:blip r:embed="rId7"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19924150" flipV="1">
            <a:off x="1795012" y="4879740"/>
            <a:ext cx="450643" cy="243354"/>
          </a:xfrm>
          <a:prstGeom prst="rect">
            <a:avLst/>
          </a:prstGeom>
          <a:noFill/>
          <a:extLst>
            <a:ext uri="{909E8E84-426E-40DD-AFC4-6F175D3DCCD1}">
              <a14:hiddenFill xmlns:a14="http://schemas.microsoft.com/office/drawing/2010/main">
                <a:solidFill>
                  <a:srgbClr val="FFFFFF"/>
                </a:solidFill>
              </a14:hiddenFill>
            </a:ext>
          </a:extLst>
        </p:spPr>
      </p:pic>
      <p:sp>
        <p:nvSpPr>
          <p:cNvPr id="4" name="Arc 3"/>
          <p:cNvSpPr/>
          <p:nvPr/>
        </p:nvSpPr>
        <p:spPr>
          <a:xfrm rot="11450333">
            <a:off x="770731" y="2939729"/>
            <a:ext cx="2819400" cy="1981200"/>
          </a:xfrm>
          <a:prstGeom prst="arc">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5569371">
            <a:off x="1026312" y="2877429"/>
            <a:ext cx="2024019" cy="1981200"/>
          </a:xfrm>
          <a:prstGeom prst="arc">
            <a:avLst/>
          </a:prstGeom>
          <a:ln w="38100">
            <a:prstDash val="dash"/>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pic>
        <p:nvPicPr>
          <p:cNvPr id="23" name="Picture 4" descr="C:\Users\DELL\AppData\Local\Microsoft\Windows\Temporary Internet Files\Content.IE5\YCN84X11\Becherglas.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013356">
            <a:off x="3100730" y="3168819"/>
            <a:ext cx="670891" cy="88414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descr="C:\Users\DELL\AppData\Local\Microsoft\Windows\Temporary Internet Files\Content.IE5\JUBUCLEV\randomCircles[1].png"/>
          <p:cNvPicPr>
            <a:picLocks noChangeAspect="1" noChangeArrowheads="1"/>
          </p:cNvPicPr>
          <p:nvPr/>
        </p:nvPicPr>
        <p:blipFill>
          <a:blip r:embed="rId11"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6908100" flipV="1">
            <a:off x="2958856" y="3401507"/>
            <a:ext cx="481322" cy="2599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C:\Users\DELL\AppData\Local\Microsoft\Windows\Temporary Internet Files\Content.IE5\JUBUCLEV\randomCircles[1].png"/>
          <p:cNvPicPr>
            <a:picLocks noChangeAspect="1" noChangeArrowheads="1"/>
          </p:cNvPicPr>
          <p:nvPr/>
        </p:nvPicPr>
        <p:blipFill>
          <a:blip r:embed="rId11"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12374677" flipV="1">
            <a:off x="3110220" y="3623309"/>
            <a:ext cx="481322" cy="2599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C:\Users\DELL\AppData\Local\Microsoft\Windows\Temporary Internet Files\Content.IE5\JUBUCLEV\randomCircles[1].png"/>
          <p:cNvPicPr>
            <a:picLocks noChangeAspect="1" noChangeArrowheads="1"/>
          </p:cNvPicPr>
          <p:nvPr/>
        </p:nvPicPr>
        <p:blipFill>
          <a:blip r:embed="rId11"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14062821" flipV="1">
            <a:off x="3107289" y="3480931"/>
            <a:ext cx="481322" cy="25992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C:\Users\DELL\AppData\Local\Microsoft\Windows\Temporary Internet Files\Content.IE5\JUBUCLEV\randomCircles[1].png"/>
          <p:cNvPicPr>
            <a:picLocks noChangeAspect="1" noChangeArrowheads="1"/>
          </p:cNvPicPr>
          <p:nvPr/>
        </p:nvPicPr>
        <p:blipFill>
          <a:blip r:embed="rId11"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9916744" flipV="1">
            <a:off x="4134653" y="4351881"/>
            <a:ext cx="481322" cy="2599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C:\Users\DELL\AppData\Local\Microsoft\Windows\Temporary Internet Files\Content.IE5\JUBUCLEV\randomCircles[1].png"/>
          <p:cNvPicPr>
            <a:picLocks noChangeAspect="1" noChangeArrowheads="1"/>
          </p:cNvPicPr>
          <p:nvPr/>
        </p:nvPicPr>
        <p:blipFill>
          <a:blip r:embed="rId11"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6908100" flipV="1">
            <a:off x="4088742" y="4253120"/>
            <a:ext cx="481322" cy="2599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mealworm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2386" y="5533781"/>
            <a:ext cx="419100" cy="2411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mealworm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02836" y="5750074"/>
            <a:ext cx="419100" cy="2411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mealworm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98760" y="3014870"/>
            <a:ext cx="2209931" cy="127179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8325678" y="3327461"/>
            <a:ext cx="152400" cy="174263"/>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flipV="1">
            <a:off x="6834101" y="3988578"/>
            <a:ext cx="578285" cy="15233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930229" y="3911882"/>
            <a:ext cx="827062" cy="162189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49" name="TextBox 2048"/>
          <p:cNvSpPr txBox="1"/>
          <p:nvPr/>
        </p:nvSpPr>
        <p:spPr>
          <a:xfrm>
            <a:off x="5614505" y="6096000"/>
            <a:ext cx="1797881" cy="523220"/>
          </a:xfrm>
          <a:prstGeom prst="rect">
            <a:avLst/>
          </a:prstGeom>
          <a:noFill/>
        </p:spPr>
        <p:txBody>
          <a:bodyPr wrap="square" rtlCol="0">
            <a:spAutoFit/>
          </a:bodyPr>
          <a:lstStyle/>
          <a:p>
            <a:r>
              <a:rPr lang="en-US" sz="2800" b="1" dirty="0" smtClean="0"/>
              <a:t>M=2</a:t>
            </a:r>
            <a:endParaRPr lang="en-US" sz="2800" b="1" dirty="0"/>
          </a:p>
        </p:txBody>
      </p:sp>
      <p:sp>
        <p:nvSpPr>
          <p:cNvPr id="3" name="TextBox 2"/>
          <p:cNvSpPr txBox="1"/>
          <p:nvPr/>
        </p:nvSpPr>
        <p:spPr>
          <a:xfrm>
            <a:off x="365354" y="1270483"/>
            <a:ext cx="8551492" cy="1200329"/>
          </a:xfrm>
          <a:prstGeom prst="rect">
            <a:avLst/>
          </a:prstGeom>
          <a:noFill/>
        </p:spPr>
        <p:txBody>
          <a:bodyPr wrap="square" rtlCol="0">
            <a:spAutoFit/>
          </a:bodyPr>
          <a:lstStyle/>
          <a:p>
            <a:pPr marL="342900" indent="-342900">
              <a:buAutoNum type="arabicPeriod" startAt="6"/>
            </a:pPr>
            <a:r>
              <a:rPr lang="en-US" dirty="0" smtClean="0"/>
              <a:t>Return all the mealworms to the container &amp; mix thoroughly</a:t>
            </a:r>
          </a:p>
          <a:p>
            <a:pPr marL="342900" indent="-342900">
              <a:buAutoNum type="arabicPeriod" startAt="6"/>
            </a:pPr>
            <a:r>
              <a:rPr lang="en-US" dirty="0" smtClean="0"/>
              <a:t>Recollect a new sample </a:t>
            </a:r>
          </a:p>
          <a:p>
            <a:pPr marL="342900" indent="-342900">
              <a:buAutoNum type="arabicPeriod" startAt="6"/>
            </a:pPr>
            <a:r>
              <a:rPr lang="en-US" dirty="0" smtClean="0"/>
              <a:t>Count how many  total mealworms you collected in the new sample (C)</a:t>
            </a:r>
          </a:p>
          <a:p>
            <a:pPr marL="342900" indent="-342900">
              <a:buAutoNum type="arabicPeriod" startAt="6"/>
            </a:pPr>
            <a:r>
              <a:rPr lang="en-US" dirty="0" smtClean="0"/>
              <a:t>Count how many of the mealworms in the new sample are marked (R) </a:t>
            </a:r>
          </a:p>
        </p:txBody>
      </p:sp>
      <p:pic>
        <p:nvPicPr>
          <p:cNvPr id="39" name="Picture 4" descr="C:\Users\DELL\AppData\Local\Microsoft\Windows\Temporary Internet Files\Content.IE5\YCN84X11\Becherglas.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847743">
            <a:off x="231635" y="3059651"/>
            <a:ext cx="670891" cy="88414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DELL\AppData\Local\Microsoft\Windows\Temporary Internet Files\Content.IE5\YCN84X11\Becherglas.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843984">
            <a:off x="736313" y="3766820"/>
            <a:ext cx="670891" cy="88414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Users\DELL\AppData\Local\Microsoft\Windows\Temporary Internet Files\Content.IE5\YCN84X11\Becherglas.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851525">
            <a:off x="1086397" y="4204902"/>
            <a:ext cx="670891" cy="88414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Users\DELL\AppData\Local\Microsoft\Windows\Temporary Internet Files\Content.IE5\YCN84X11\Becherglas.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4358650">
            <a:off x="1593897" y="4526481"/>
            <a:ext cx="670891" cy="88414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DELL\AppData\Local\Microsoft\Windows\Temporary Internet Files\Content.IE5\YCN84X11\Becherglas.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187967">
            <a:off x="2058198" y="4291361"/>
            <a:ext cx="670891" cy="88414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Users\DELL\AppData\Local\Microsoft\Windows\Temporary Internet Files\Content.IE5\YCN84X11\Becherglas.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930157">
            <a:off x="2488361" y="3987991"/>
            <a:ext cx="670891" cy="88414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9" descr="C:\Users\DELL\AppData\Local\Microsoft\Windows\Temporary Internet Files\Content.IE5\JUBUCLEV\randomCircles[1].png"/>
          <p:cNvPicPr>
            <a:picLocks noChangeAspect="1" noChangeArrowheads="1"/>
          </p:cNvPicPr>
          <p:nvPr/>
        </p:nvPicPr>
        <p:blipFill>
          <a:blip r:embed="rId14"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2741518">
            <a:off x="2491871" y="4417646"/>
            <a:ext cx="466220" cy="33688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Image result for mealworm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17777" y="4414966"/>
            <a:ext cx="419100" cy="24118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Image result for mealworm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78864" y="4275319"/>
            <a:ext cx="419100" cy="24118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Image result for mealworm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22156" y="4567366"/>
            <a:ext cx="419100" cy="241189"/>
          </a:xfrm>
          <a:prstGeom prst="rect">
            <a:avLst/>
          </a:prstGeom>
          <a:noFill/>
          <a:extLst>
            <a:ext uri="{909E8E84-426E-40DD-AFC4-6F175D3DCCD1}">
              <a14:hiddenFill xmlns:a14="http://schemas.microsoft.com/office/drawing/2010/main">
                <a:solidFill>
                  <a:srgbClr val="FFFFFF"/>
                </a:solidFill>
              </a14:hiddenFill>
            </a:ext>
          </a:extLst>
        </p:spPr>
      </p:pic>
      <p:sp>
        <p:nvSpPr>
          <p:cNvPr id="55" name="Oval 54"/>
          <p:cNvSpPr/>
          <p:nvPr/>
        </p:nvSpPr>
        <p:spPr>
          <a:xfrm>
            <a:off x="5145564" y="4264224"/>
            <a:ext cx="152400" cy="174263"/>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325362" y="3152982"/>
            <a:ext cx="1797881" cy="523220"/>
          </a:xfrm>
          <a:prstGeom prst="rect">
            <a:avLst/>
          </a:prstGeom>
          <a:noFill/>
        </p:spPr>
        <p:txBody>
          <a:bodyPr wrap="square" rtlCol="0">
            <a:spAutoFit/>
          </a:bodyPr>
          <a:lstStyle/>
          <a:p>
            <a:r>
              <a:rPr lang="en-US" sz="2800" b="1" dirty="0" smtClean="0"/>
              <a:t>C=3</a:t>
            </a:r>
            <a:endParaRPr lang="en-US" sz="2800" b="1" dirty="0"/>
          </a:p>
        </p:txBody>
      </p:sp>
      <p:sp>
        <p:nvSpPr>
          <p:cNvPr id="57" name="TextBox 56"/>
          <p:cNvSpPr txBox="1"/>
          <p:nvPr/>
        </p:nvSpPr>
        <p:spPr>
          <a:xfrm>
            <a:off x="3982164" y="2642052"/>
            <a:ext cx="1797881" cy="523220"/>
          </a:xfrm>
          <a:prstGeom prst="rect">
            <a:avLst/>
          </a:prstGeom>
          <a:noFill/>
        </p:spPr>
        <p:txBody>
          <a:bodyPr wrap="square" rtlCol="0">
            <a:spAutoFit/>
          </a:bodyPr>
          <a:lstStyle/>
          <a:p>
            <a:r>
              <a:rPr lang="en-US" sz="2800" b="1" dirty="0" smtClean="0"/>
              <a:t>R=1</a:t>
            </a:r>
            <a:endParaRPr lang="en-US" sz="2800" b="1" dirty="0"/>
          </a:p>
        </p:txBody>
      </p:sp>
      <p:sp>
        <p:nvSpPr>
          <p:cNvPr id="58" name="TextBox 57"/>
          <p:cNvSpPr txBox="1"/>
          <p:nvPr/>
        </p:nvSpPr>
        <p:spPr>
          <a:xfrm>
            <a:off x="0" y="5895945"/>
            <a:ext cx="8551492" cy="923330"/>
          </a:xfrm>
          <a:prstGeom prst="rect">
            <a:avLst/>
          </a:prstGeom>
          <a:noFill/>
        </p:spPr>
        <p:txBody>
          <a:bodyPr wrap="square" rtlCol="0">
            <a:spAutoFit/>
          </a:bodyPr>
          <a:lstStyle/>
          <a:p>
            <a:r>
              <a:rPr lang="en-US" dirty="0" smtClean="0"/>
              <a:t>10. Decide if you need Bailey’s correction &amp; calculate N</a:t>
            </a:r>
          </a:p>
          <a:p>
            <a:r>
              <a:rPr lang="en-US" dirty="0" smtClean="0"/>
              <a:t>11. Calculate your confidence interval</a:t>
            </a:r>
          </a:p>
          <a:p>
            <a:r>
              <a:rPr lang="en-US" dirty="0" smtClean="0"/>
              <a:t>12. Compare with the class, who was most accurate?</a:t>
            </a:r>
          </a:p>
        </p:txBody>
      </p:sp>
    </p:spTree>
    <p:extLst>
      <p:ext uri="{BB962C8B-B14F-4D97-AF65-F5344CB8AC3E}">
        <p14:creationId xmlns:p14="http://schemas.microsoft.com/office/powerpoint/2010/main" val="196909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4" presetClass="path" presetSubtype="0" accel="50000" decel="50000" fill="hold" nodeType="clickEffect">
                                  <p:stCondLst>
                                    <p:cond delay="0"/>
                                  </p:stCondLst>
                                  <p:childTnLst>
                                    <p:animMotion origin="layout" path="M -0.03941 0.01203 L -0.17223 -0.30203 C -0.20087 -0.37257 -0.2467 -0.41396 -0.29896 -0.4209 C -0.35816 -0.43177 -0.40851 -0.40494 -0.44775 -0.3469 L -0.63212 -0.08325 " pathEditMode="relative" rAng="413527" ptsTypes="FffFF">
                                      <p:cBhvr>
                                        <p:cTn id="38" dur="2000" fill="hold"/>
                                        <p:tgtEl>
                                          <p:spTgt spid="29"/>
                                        </p:tgtEl>
                                        <p:attrNameLst>
                                          <p:attrName>ppt_x</p:attrName>
                                          <p:attrName>ppt_y</p:attrName>
                                        </p:attrNameLst>
                                      </p:cBhvr>
                                      <p:rCtr x="-27899" y="-24121"/>
                                    </p:animMotion>
                                  </p:childTnLst>
                                </p:cTn>
                              </p:par>
                              <p:par>
                                <p:cTn id="39" presetID="44" presetClass="path" presetSubtype="0" accel="50000" decel="50000" fill="hold" nodeType="withEffect">
                                  <p:stCondLst>
                                    <p:cond delay="0"/>
                                  </p:stCondLst>
                                  <p:childTnLst>
                                    <p:animMotion origin="layout" path="M -0.00538 -0.07887 L -0.17309 -0.20745 C -0.20868 -0.23821 -0.26337 -0.25602 -0.32222 -0.2618 C -0.38681 -0.26989 -0.43906 -0.26134 -0.47917 -0.23775 L -0.66389 -0.14501 " pathEditMode="relative" rAng="11061518" ptsTypes="FffFF">
                                      <p:cBhvr>
                                        <p:cTn id="40" dur="2000" fill="hold"/>
                                        <p:tgtEl>
                                          <p:spTgt spid="30"/>
                                        </p:tgtEl>
                                        <p:attrNameLst>
                                          <p:attrName>ppt_x</p:attrName>
                                          <p:attrName>ppt_y</p:attrName>
                                        </p:attrNameLst>
                                      </p:cBhvr>
                                      <p:rCtr x="-32500" y="-10893"/>
                                    </p:animMotion>
                                  </p:childTnLst>
                                </p:cTn>
                              </p:par>
                            </p:childTnLst>
                          </p:cTn>
                        </p:par>
                        <p:par>
                          <p:cTn id="41" fill="hold">
                            <p:stCondLst>
                              <p:cond delay="2000"/>
                            </p:stCondLst>
                            <p:childTnLst>
                              <p:par>
                                <p:cTn id="42" presetID="44" presetClass="path" presetSubtype="0" accel="50000" decel="50000" fill="hold" nodeType="afterEffect">
                                  <p:stCondLst>
                                    <p:cond delay="0"/>
                                  </p:stCondLst>
                                  <p:childTnLst>
                                    <p:animMotion origin="layout" path="M -2.22222E-6 0.05758 L -0.07916 -0.07863 C -0.09583 -0.10939 -0.12066 -0.12581 -0.14653 -0.12581 C -0.17604 -0.12581 -0.19965 -0.10939 -0.21632 -0.07863 L -0.29514 0.05758 " pathEditMode="relative" rAng="0" ptsTypes="FffFF">
                                      <p:cBhvr>
                                        <p:cTn id="43" dur="2000" fill="hold"/>
                                        <p:tgtEl>
                                          <p:spTgt spid="27"/>
                                        </p:tgtEl>
                                        <p:attrNameLst>
                                          <p:attrName>ppt_x</p:attrName>
                                          <p:attrName>ppt_y</p:attrName>
                                        </p:attrNameLst>
                                      </p:cBhvr>
                                      <p:rCtr x="-14757" y="-9181"/>
                                    </p:animMotion>
                                  </p:childTnLst>
                                </p:cTn>
                              </p:par>
                              <p:par>
                                <p:cTn id="44" presetID="44" presetClass="path" presetSubtype="0" accel="50000" decel="50000" fill="hold" nodeType="withEffect">
                                  <p:stCondLst>
                                    <p:cond delay="0"/>
                                  </p:stCondLst>
                                  <p:childTnLst>
                                    <p:animMotion origin="layout" path="M 5.55556E-7 2.77521E-8 L -0.1 -0.10916 C -0.12153 -0.13414 -0.14861 -0.14246 -0.17361 -0.13483 C -0.20243 -0.12604 -0.22257 -0.10291 -0.23368 -0.06799 L -0.2875 0.08834 " pathEditMode="relative" rAng="-777081" ptsTypes="FffFF">
                                      <p:cBhvr>
                                        <p:cTn id="45" dur="2000" fill="hold"/>
                                        <p:tgtEl>
                                          <p:spTgt spid="28"/>
                                        </p:tgtEl>
                                        <p:attrNameLst>
                                          <p:attrName>ppt_x</p:attrName>
                                          <p:attrName>ppt_y</p:attrName>
                                        </p:attrNameLst>
                                      </p:cBhvr>
                                      <p:rCtr x="-15920" y="-4533"/>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Effect transition="in" filter="fade">
                                      <p:cBhvr>
                                        <p:cTn id="50" dur="500"/>
                                        <p:tgtEl>
                                          <p:spTgt spid="3">
                                            <p:txEl>
                                              <p:pRg st="1" end="1"/>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par>
                          <p:cTn id="55" fill="hold">
                            <p:stCondLst>
                              <p:cond delay="1000"/>
                            </p:stCondLst>
                            <p:childTnLst>
                              <p:par>
                                <p:cTn id="56" presetID="10" presetClass="entr" presetSubtype="0" fill="hold" grpId="1"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par>
                          <p:cTn id="59" fill="hold">
                            <p:stCondLst>
                              <p:cond delay="1500"/>
                            </p:stCondLst>
                            <p:childTnLst>
                              <p:par>
                                <p:cTn id="60" presetID="10" presetClass="exit" presetSubtype="0" fill="hold" nodeType="afterEffect">
                                  <p:stCondLst>
                                    <p:cond delay="0"/>
                                  </p:stCondLst>
                                  <p:childTnLst>
                                    <p:animEffect transition="out" filter="fade">
                                      <p:cBhvr>
                                        <p:cTn id="61" dur="500"/>
                                        <p:tgtEl>
                                          <p:spTgt spid="39"/>
                                        </p:tgtEl>
                                      </p:cBhvr>
                                    </p:animEffect>
                                    <p:set>
                                      <p:cBhvr>
                                        <p:cTn id="62" dur="1" fill="hold">
                                          <p:stCondLst>
                                            <p:cond delay="499"/>
                                          </p:stCondLst>
                                        </p:cTn>
                                        <p:tgtEl>
                                          <p:spTgt spid="39"/>
                                        </p:tgtEl>
                                        <p:attrNameLst>
                                          <p:attrName>style.visibility</p:attrName>
                                        </p:attrNameLst>
                                      </p:cBhvr>
                                      <p:to>
                                        <p:strVal val="hidden"/>
                                      </p:to>
                                    </p:se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childTnLst>
                          </p:cTn>
                        </p:par>
                        <p:par>
                          <p:cTn id="67" fill="hold">
                            <p:stCondLst>
                              <p:cond delay="2500"/>
                            </p:stCondLst>
                            <p:childTnLst>
                              <p:par>
                                <p:cTn id="68" presetID="10" presetClass="exit" presetSubtype="0" fill="hold" nodeType="afterEffect">
                                  <p:stCondLst>
                                    <p:cond delay="0"/>
                                  </p:stCondLst>
                                  <p:childTnLst>
                                    <p:animEffect transition="out" filter="fade">
                                      <p:cBhvr>
                                        <p:cTn id="69" dur="500"/>
                                        <p:tgtEl>
                                          <p:spTgt spid="40"/>
                                        </p:tgtEl>
                                      </p:cBhvr>
                                    </p:animEffect>
                                    <p:set>
                                      <p:cBhvr>
                                        <p:cTn id="70" dur="1" fill="hold">
                                          <p:stCondLst>
                                            <p:cond delay="499"/>
                                          </p:stCondLst>
                                        </p:cTn>
                                        <p:tgtEl>
                                          <p:spTgt spid="40"/>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childTnLst>
                          </p:cTn>
                        </p:par>
                        <p:par>
                          <p:cTn id="74" fill="hold">
                            <p:stCondLst>
                              <p:cond delay="3000"/>
                            </p:stCondLst>
                            <p:childTnLst>
                              <p:par>
                                <p:cTn id="75" presetID="10" presetClass="exit" presetSubtype="0" fill="hold" nodeType="afterEffect">
                                  <p:stCondLst>
                                    <p:cond delay="0"/>
                                  </p:stCondLst>
                                  <p:childTnLst>
                                    <p:animEffect transition="out" filter="fade">
                                      <p:cBhvr>
                                        <p:cTn id="76" dur="500"/>
                                        <p:tgtEl>
                                          <p:spTgt spid="41"/>
                                        </p:tgtEl>
                                      </p:cBhvr>
                                    </p:animEffect>
                                    <p:set>
                                      <p:cBhvr>
                                        <p:cTn id="77" dur="1" fill="hold">
                                          <p:stCondLst>
                                            <p:cond delay="499"/>
                                          </p:stCondLst>
                                        </p:cTn>
                                        <p:tgtEl>
                                          <p:spTgt spid="41"/>
                                        </p:tgtEl>
                                        <p:attrNameLst>
                                          <p:attrName>style.visibility</p:attrName>
                                        </p:attrNameLst>
                                      </p:cBhvr>
                                      <p:to>
                                        <p:strVal val="hidden"/>
                                      </p:to>
                                    </p:set>
                                  </p:childTnLst>
                                </p:cTn>
                              </p:par>
                            </p:childTnLst>
                          </p:cTn>
                        </p:par>
                        <p:par>
                          <p:cTn id="78" fill="hold">
                            <p:stCondLst>
                              <p:cond delay="3500"/>
                            </p:stCondLst>
                            <p:childTnLst>
                              <p:par>
                                <p:cTn id="79" presetID="10" presetClass="entr" presetSubtype="0"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childTnLst>
                          </p:cTn>
                        </p:par>
                        <p:par>
                          <p:cTn id="82" fill="hold">
                            <p:stCondLst>
                              <p:cond delay="4000"/>
                            </p:stCondLst>
                            <p:childTnLst>
                              <p:par>
                                <p:cTn id="83" presetID="10" presetClass="entr" presetSubtype="0" fill="hold" grpId="1"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par>
                          <p:cTn id="86" fill="hold">
                            <p:stCondLst>
                              <p:cond delay="4500"/>
                            </p:stCondLst>
                            <p:childTnLst>
                              <p:par>
                                <p:cTn id="87" presetID="10" presetClass="exit" presetSubtype="0" fill="hold" nodeType="afterEffect">
                                  <p:stCondLst>
                                    <p:cond delay="0"/>
                                  </p:stCondLst>
                                  <p:childTnLst>
                                    <p:animEffect transition="out" filter="fade">
                                      <p:cBhvr>
                                        <p:cTn id="88" dur="500"/>
                                        <p:tgtEl>
                                          <p:spTgt spid="42"/>
                                        </p:tgtEl>
                                      </p:cBhvr>
                                    </p:animEffect>
                                    <p:set>
                                      <p:cBhvr>
                                        <p:cTn id="89" dur="1" fill="hold">
                                          <p:stCondLst>
                                            <p:cond delay="499"/>
                                          </p:stCondLst>
                                        </p:cTn>
                                        <p:tgtEl>
                                          <p:spTgt spid="42"/>
                                        </p:tgtEl>
                                        <p:attrNameLst>
                                          <p:attrName>style.visibility</p:attrName>
                                        </p:attrNameLst>
                                      </p:cBhvr>
                                      <p:to>
                                        <p:strVal val="hidden"/>
                                      </p:to>
                                    </p:set>
                                  </p:childTnLst>
                                </p:cTn>
                              </p:par>
                            </p:childTnLst>
                          </p:cTn>
                        </p:par>
                        <p:par>
                          <p:cTn id="90" fill="hold">
                            <p:stCondLst>
                              <p:cond delay="5000"/>
                            </p:stCondLst>
                            <p:childTnLst>
                              <p:par>
                                <p:cTn id="91" presetID="10" presetClass="entr" presetSubtype="0" fill="hold"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cTn>
                              </p:par>
                            </p:childTnLst>
                          </p:cTn>
                        </p:par>
                        <p:par>
                          <p:cTn id="94" fill="hold">
                            <p:stCondLst>
                              <p:cond delay="5500"/>
                            </p:stCondLst>
                            <p:childTnLst>
                              <p:par>
                                <p:cTn id="95" presetID="10" presetClass="exit" presetSubtype="0" fill="hold" nodeType="afterEffect">
                                  <p:stCondLst>
                                    <p:cond delay="0"/>
                                  </p:stCondLst>
                                  <p:childTnLst>
                                    <p:animEffect transition="out" filter="fade">
                                      <p:cBhvr>
                                        <p:cTn id="96" dur="500"/>
                                        <p:tgtEl>
                                          <p:spTgt spid="48"/>
                                        </p:tgtEl>
                                      </p:cBhvr>
                                    </p:animEffect>
                                    <p:set>
                                      <p:cBhvr>
                                        <p:cTn id="97" dur="1" fill="hold">
                                          <p:stCondLst>
                                            <p:cond delay="499"/>
                                          </p:stCondLst>
                                        </p:cTn>
                                        <p:tgtEl>
                                          <p:spTgt spid="48"/>
                                        </p:tgtEl>
                                        <p:attrNameLst>
                                          <p:attrName>style.visibility</p:attrName>
                                        </p:attrNameLst>
                                      </p:cBhvr>
                                      <p:to>
                                        <p:strVal val="hidden"/>
                                      </p:to>
                                    </p:set>
                                  </p:childTnLst>
                                </p:cTn>
                              </p:par>
                            </p:childTnLst>
                          </p:cTn>
                        </p:par>
                        <p:par>
                          <p:cTn id="98" fill="hold">
                            <p:stCondLst>
                              <p:cond delay="6000"/>
                            </p:stCondLst>
                            <p:childTnLst>
                              <p:par>
                                <p:cTn id="99" presetID="10" presetClass="entr" presetSubtype="0" fill="hold"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500"/>
                                        <p:tgtEl>
                                          <p:spTgt spid="50"/>
                                        </p:tgtEl>
                                      </p:cBhvr>
                                    </p:animEffect>
                                  </p:childTnLst>
                                </p:cTn>
                              </p:par>
                              <p:par>
                                <p:cTn id="102" presetID="10" presetClass="entr" presetSubtype="0" fill="hold" nodeType="with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fade">
                                      <p:cBhvr>
                                        <p:cTn id="104" dur="500"/>
                                        <p:tgtEl>
                                          <p:spTgt spid="51"/>
                                        </p:tgtEl>
                                      </p:cBhvr>
                                    </p:animEffect>
                                  </p:childTnLst>
                                </p:cTn>
                              </p:par>
                            </p:childTnLst>
                          </p:cTn>
                        </p:par>
                        <p:par>
                          <p:cTn id="105" fill="hold">
                            <p:stCondLst>
                              <p:cond delay="6500"/>
                            </p:stCondLst>
                            <p:childTnLst>
                              <p:par>
                                <p:cTn id="106" presetID="10" presetClass="exit" presetSubtype="0" fill="hold" nodeType="afterEffect">
                                  <p:stCondLst>
                                    <p:cond delay="0"/>
                                  </p:stCondLst>
                                  <p:childTnLst>
                                    <p:animEffect transition="out" filter="fade">
                                      <p:cBhvr>
                                        <p:cTn id="107" dur="500"/>
                                        <p:tgtEl>
                                          <p:spTgt spid="51"/>
                                        </p:tgtEl>
                                      </p:cBhvr>
                                    </p:animEffect>
                                    <p:set>
                                      <p:cBhvr>
                                        <p:cTn id="108" dur="1" fill="hold">
                                          <p:stCondLst>
                                            <p:cond delay="499"/>
                                          </p:stCondLst>
                                        </p:cTn>
                                        <p:tgtEl>
                                          <p:spTgt spid="51"/>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50"/>
                                        </p:tgtEl>
                                      </p:cBhvr>
                                    </p:animEffect>
                                    <p:set>
                                      <p:cBhvr>
                                        <p:cTn id="111" dur="1" fill="hold">
                                          <p:stCondLst>
                                            <p:cond delay="499"/>
                                          </p:stCondLst>
                                        </p:cTn>
                                        <p:tgtEl>
                                          <p:spTgt spid="50"/>
                                        </p:tgtEl>
                                        <p:attrNameLst>
                                          <p:attrName>style.visibility</p:attrName>
                                        </p:attrNameLst>
                                      </p:cBhvr>
                                      <p:to>
                                        <p:strVal val="hidden"/>
                                      </p:to>
                                    </p:set>
                                  </p:childTnLst>
                                </p:cTn>
                              </p:par>
                            </p:childTnLst>
                          </p:cTn>
                        </p:par>
                        <p:par>
                          <p:cTn id="112" fill="hold">
                            <p:stCondLst>
                              <p:cond delay="7000"/>
                            </p:stCondLst>
                            <p:childTnLst>
                              <p:par>
                                <p:cTn id="113" presetID="10" presetClass="entr" presetSubtype="0" fill="hold" nodeType="after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500"/>
                                        <p:tgtEl>
                                          <p:spTgt spid="26"/>
                                        </p:tgtEl>
                                      </p:cBhvr>
                                    </p:animEffect>
                                  </p:childTnLst>
                                </p:cTn>
                              </p:par>
                              <p:par>
                                <p:cTn id="116" presetID="10" presetClass="entr" presetSubtype="0" fill="hold" nodeType="withEffect">
                                  <p:stCondLst>
                                    <p:cond delay="0"/>
                                  </p:stCondLst>
                                  <p:childTnLst>
                                    <p:set>
                                      <p:cBhvr>
                                        <p:cTn id="117" dur="1" fill="hold">
                                          <p:stCondLst>
                                            <p:cond delay="0"/>
                                          </p:stCondLst>
                                        </p:cTn>
                                        <p:tgtEl>
                                          <p:spTgt spid="23"/>
                                        </p:tgtEl>
                                        <p:attrNameLst>
                                          <p:attrName>style.visibility</p:attrName>
                                        </p:attrNameLst>
                                      </p:cBhvr>
                                      <p:to>
                                        <p:strVal val="visible"/>
                                      </p:to>
                                    </p:set>
                                    <p:animEffect transition="in" filter="fade">
                                      <p:cBhvr>
                                        <p:cTn id="118" dur="500"/>
                                        <p:tgtEl>
                                          <p:spTgt spid="23"/>
                                        </p:tgtEl>
                                      </p:cBhvr>
                                    </p:animEffect>
                                  </p:childTnLst>
                                </p:cTn>
                              </p:par>
                              <p:par>
                                <p:cTn id="119" presetID="10" presetClass="entr" presetSubtype="0" fill="hold" nodeType="with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500"/>
                                        <p:tgtEl>
                                          <p:spTgt spid="24"/>
                                        </p:tgtEl>
                                      </p:cBhvr>
                                    </p:animEffect>
                                  </p:childTnLst>
                                </p:cTn>
                              </p:par>
                              <p:par>
                                <p:cTn id="122" presetID="10" presetClass="entr" presetSubtype="0" fill="hold" nodeType="with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fade">
                                      <p:cBhvr>
                                        <p:cTn id="124" dur="500"/>
                                        <p:tgtEl>
                                          <p:spTgt spid="25"/>
                                        </p:tgtEl>
                                      </p:cBhvr>
                                    </p:animEffect>
                                  </p:childTnLst>
                                </p:cTn>
                              </p:par>
                            </p:childTnLst>
                          </p:cTn>
                        </p:par>
                        <p:par>
                          <p:cTn id="125" fill="hold">
                            <p:stCondLst>
                              <p:cond delay="7500"/>
                            </p:stCondLst>
                            <p:childTnLst>
                              <p:par>
                                <p:cTn id="126" presetID="10" presetClass="entr" presetSubtype="0" fill="hold" nodeType="after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500"/>
                                        <p:tgtEl>
                                          <p:spTgt spid="27"/>
                                        </p:tgtEl>
                                      </p:cBhvr>
                                    </p:animEffect>
                                  </p:childTnLst>
                                </p:cTn>
                              </p:par>
                              <p:par>
                                <p:cTn id="129" presetID="10" presetClass="entr" presetSubtype="0" fill="hold"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childTnLst>
                          </p:cTn>
                        </p:par>
                        <p:par>
                          <p:cTn id="132" fill="hold">
                            <p:stCondLst>
                              <p:cond delay="8000"/>
                            </p:stCondLst>
                            <p:childTnLst>
                              <p:par>
                                <p:cTn id="133" presetID="10" presetClass="exit" presetSubtype="0" fill="hold" nodeType="afterEffect">
                                  <p:stCondLst>
                                    <p:cond delay="0"/>
                                  </p:stCondLst>
                                  <p:childTnLst>
                                    <p:animEffect transition="out" filter="fade">
                                      <p:cBhvr>
                                        <p:cTn id="134" dur="500"/>
                                        <p:tgtEl>
                                          <p:spTgt spid="26"/>
                                        </p:tgtEl>
                                      </p:cBhvr>
                                    </p:animEffect>
                                    <p:set>
                                      <p:cBhvr>
                                        <p:cTn id="135" dur="1" fill="hold">
                                          <p:stCondLst>
                                            <p:cond delay="499"/>
                                          </p:stCondLst>
                                        </p:cTn>
                                        <p:tgtEl>
                                          <p:spTgt spid="26"/>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23"/>
                                        </p:tgtEl>
                                      </p:cBhvr>
                                    </p:animEffect>
                                    <p:set>
                                      <p:cBhvr>
                                        <p:cTn id="138" dur="1" fill="hold">
                                          <p:stCondLst>
                                            <p:cond delay="499"/>
                                          </p:stCondLst>
                                        </p:cTn>
                                        <p:tgtEl>
                                          <p:spTgt spid="23"/>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24"/>
                                        </p:tgtEl>
                                      </p:cBhvr>
                                    </p:animEffect>
                                    <p:set>
                                      <p:cBhvr>
                                        <p:cTn id="141" dur="1" fill="hold">
                                          <p:stCondLst>
                                            <p:cond delay="499"/>
                                          </p:stCondLst>
                                        </p:cTn>
                                        <p:tgtEl>
                                          <p:spTgt spid="24"/>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25"/>
                                        </p:tgtEl>
                                      </p:cBhvr>
                                    </p:animEffect>
                                    <p:set>
                                      <p:cBhvr>
                                        <p:cTn id="144" dur="1" fill="hold">
                                          <p:stCondLst>
                                            <p:cond delay="499"/>
                                          </p:stCondLst>
                                        </p:cTn>
                                        <p:tgtEl>
                                          <p:spTgt spid="25"/>
                                        </p:tgtEl>
                                        <p:attrNameLst>
                                          <p:attrName>style.visibility</p:attrName>
                                        </p:attrNameLst>
                                      </p:cBhvr>
                                      <p:to>
                                        <p:strVal val="hidden"/>
                                      </p:to>
                                    </p:set>
                                  </p:childTnLst>
                                </p:cTn>
                              </p:par>
                            </p:childTnLst>
                          </p:cTn>
                        </p:par>
                        <p:par>
                          <p:cTn id="145" fill="hold">
                            <p:stCondLst>
                              <p:cond delay="8500"/>
                            </p:stCondLst>
                            <p:childTnLst>
                              <p:par>
                                <p:cTn id="146" presetID="10" presetClass="entr" presetSubtype="0" fill="hold" nodeType="afterEffect">
                                  <p:stCondLst>
                                    <p:cond delay="0"/>
                                  </p:stCondLst>
                                  <p:childTnLst>
                                    <p:set>
                                      <p:cBhvr>
                                        <p:cTn id="147" dur="1" fill="hold">
                                          <p:stCondLst>
                                            <p:cond delay="0"/>
                                          </p:stCondLst>
                                        </p:cTn>
                                        <p:tgtEl>
                                          <p:spTgt spid="52"/>
                                        </p:tgtEl>
                                        <p:attrNameLst>
                                          <p:attrName>style.visibility</p:attrName>
                                        </p:attrNameLst>
                                      </p:cBhvr>
                                      <p:to>
                                        <p:strVal val="visible"/>
                                      </p:to>
                                    </p:set>
                                    <p:animEffect transition="in" filter="fade">
                                      <p:cBhvr>
                                        <p:cTn id="148" dur="500"/>
                                        <p:tgtEl>
                                          <p:spTgt spid="52"/>
                                        </p:tgtEl>
                                      </p:cBhvr>
                                    </p:animEffect>
                                  </p:childTnLst>
                                </p:cTn>
                              </p:par>
                            </p:childTnLst>
                          </p:cTn>
                        </p:par>
                        <p:par>
                          <p:cTn id="149" fill="hold">
                            <p:stCondLst>
                              <p:cond delay="9000"/>
                            </p:stCondLst>
                            <p:childTnLst>
                              <p:par>
                                <p:cTn id="150" presetID="10" presetClass="entr" presetSubtype="0" fill="hold" nodeType="afterEffect">
                                  <p:stCondLst>
                                    <p:cond delay="0"/>
                                  </p:stCondLst>
                                  <p:childTnLst>
                                    <p:set>
                                      <p:cBhvr>
                                        <p:cTn id="151" dur="1" fill="hold">
                                          <p:stCondLst>
                                            <p:cond delay="0"/>
                                          </p:stCondLst>
                                        </p:cTn>
                                        <p:tgtEl>
                                          <p:spTgt spid="53"/>
                                        </p:tgtEl>
                                        <p:attrNameLst>
                                          <p:attrName>style.visibility</p:attrName>
                                        </p:attrNameLst>
                                      </p:cBhvr>
                                      <p:to>
                                        <p:strVal val="visible"/>
                                      </p:to>
                                    </p:set>
                                    <p:animEffect transition="in" filter="fade">
                                      <p:cBhvr>
                                        <p:cTn id="152" dur="500"/>
                                        <p:tgtEl>
                                          <p:spTgt spid="53"/>
                                        </p:tgtEl>
                                      </p:cBhvr>
                                    </p:animEffect>
                                  </p:childTnLst>
                                </p:cTn>
                              </p:par>
                            </p:childTnLst>
                          </p:cTn>
                        </p:par>
                        <p:par>
                          <p:cTn id="153" fill="hold">
                            <p:stCondLst>
                              <p:cond delay="9500"/>
                            </p:stCondLst>
                            <p:childTnLst>
                              <p:par>
                                <p:cTn id="154" presetID="10" presetClass="entr" presetSubtype="0" fill="hold" nodeType="afterEffect">
                                  <p:stCondLst>
                                    <p:cond delay="0"/>
                                  </p:stCondLst>
                                  <p:childTnLst>
                                    <p:set>
                                      <p:cBhvr>
                                        <p:cTn id="155" dur="1" fill="hold">
                                          <p:stCondLst>
                                            <p:cond delay="0"/>
                                          </p:stCondLst>
                                        </p:cTn>
                                        <p:tgtEl>
                                          <p:spTgt spid="54"/>
                                        </p:tgtEl>
                                        <p:attrNameLst>
                                          <p:attrName>style.visibility</p:attrName>
                                        </p:attrNameLst>
                                      </p:cBhvr>
                                      <p:to>
                                        <p:strVal val="visible"/>
                                      </p:to>
                                    </p:set>
                                    <p:animEffect transition="in" filter="fade">
                                      <p:cBhvr>
                                        <p:cTn id="156" dur="500"/>
                                        <p:tgtEl>
                                          <p:spTgt spid="54"/>
                                        </p:tgtEl>
                                      </p:cBhvr>
                                    </p:animEffect>
                                  </p:childTnLst>
                                </p:cTn>
                              </p:par>
                              <p:par>
                                <p:cTn id="157" presetID="1" presetClass="entr" presetSubtype="0" fill="hold" grpId="0" nodeType="withEffect">
                                  <p:stCondLst>
                                    <p:cond delay="0"/>
                                  </p:stCondLst>
                                  <p:childTnLst>
                                    <p:set>
                                      <p:cBhvr>
                                        <p:cTn id="158" dur="1" fill="hold">
                                          <p:stCondLst>
                                            <p:cond delay="0"/>
                                          </p:stCondLst>
                                        </p:cTn>
                                        <p:tgtEl>
                                          <p:spTgt spid="55"/>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3">
                                            <p:txEl>
                                              <p:pRg st="2" end="2"/>
                                            </p:txEl>
                                          </p:spTgt>
                                        </p:tgtEl>
                                        <p:attrNameLst>
                                          <p:attrName>style.visibility</p:attrName>
                                        </p:attrNameLst>
                                      </p:cBhvr>
                                      <p:to>
                                        <p:strVal val="visible"/>
                                      </p:to>
                                    </p:set>
                                    <p:animEffect transition="in" filter="fade">
                                      <p:cBhvr>
                                        <p:cTn id="163" dur="500"/>
                                        <p:tgtEl>
                                          <p:spTgt spid="3">
                                            <p:txEl>
                                              <p:pRg st="2" end="2"/>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56"/>
                                        </p:tgtEl>
                                        <p:attrNameLst>
                                          <p:attrName>style.visibility</p:attrName>
                                        </p:attrNameLst>
                                      </p:cBhvr>
                                      <p:to>
                                        <p:strVal val="visible"/>
                                      </p:to>
                                    </p:set>
                                    <p:animEffect transition="in" filter="fade">
                                      <p:cBhvr>
                                        <p:cTn id="168" dur="500"/>
                                        <p:tgtEl>
                                          <p:spTgt spid="56"/>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3">
                                            <p:txEl>
                                              <p:pRg st="3" end="3"/>
                                            </p:txEl>
                                          </p:spTgt>
                                        </p:tgtEl>
                                        <p:attrNameLst>
                                          <p:attrName>style.visibility</p:attrName>
                                        </p:attrNameLst>
                                      </p:cBhvr>
                                      <p:to>
                                        <p:strVal val="visible"/>
                                      </p:to>
                                    </p:set>
                                    <p:animEffect transition="in" filter="fade">
                                      <p:cBhvr>
                                        <p:cTn id="173" dur="500"/>
                                        <p:tgtEl>
                                          <p:spTgt spid="3">
                                            <p:txEl>
                                              <p:pRg st="3" end="3"/>
                                            </p:txEl>
                                          </p:spTgt>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57"/>
                                        </p:tgtEl>
                                        <p:attrNameLst>
                                          <p:attrName>style.visibility</p:attrName>
                                        </p:attrNameLst>
                                      </p:cBhvr>
                                      <p:to>
                                        <p:strVal val="visible"/>
                                      </p:to>
                                    </p:set>
                                    <p:animEffect transition="in" filter="fade">
                                      <p:cBhvr>
                                        <p:cTn id="176" dur="500"/>
                                        <p:tgtEl>
                                          <p:spTgt spid="57"/>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58">
                                            <p:txEl>
                                              <p:pRg st="0" end="0"/>
                                            </p:txEl>
                                          </p:spTgt>
                                        </p:tgtEl>
                                        <p:attrNameLst>
                                          <p:attrName>style.visibility</p:attrName>
                                        </p:attrNameLst>
                                      </p:cBhvr>
                                      <p:to>
                                        <p:strVal val="visible"/>
                                      </p:to>
                                    </p:set>
                                    <p:animEffect transition="in" filter="fade">
                                      <p:cBhvr>
                                        <p:cTn id="181" dur="500"/>
                                        <p:tgtEl>
                                          <p:spTgt spid="58">
                                            <p:txEl>
                                              <p:pRg st="0" end="0"/>
                                            </p:txEl>
                                          </p:spTgt>
                                        </p:tgtEl>
                                      </p:cBhvr>
                                    </p:animEffect>
                                  </p:childTnLst>
                                </p:cTn>
                              </p:par>
                              <p:par>
                                <p:cTn id="182" presetID="10" presetClass="entr" presetSubtype="0" fill="hold" nodeType="withEffect">
                                  <p:stCondLst>
                                    <p:cond delay="0"/>
                                  </p:stCondLst>
                                  <p:childTnLst>
                                    <p:set>
                                      <p:cBhvr>
                                        <p:cTn id="183" dur="1" fill="hold">
                                          <p:stCondLst>
                                            <p:cond delay="0"/>
                                          </p:stCondLst>
                                        </p:cTn>
                                        <p:tgtEl>
                                          <p:spTgt spid="58">
                                            <p:txEl>
                                              <p:pRg st="1" end="1"/>
                                            </p:txEl>
                                          </p:spTgt>
                                        </p:tgtEl>
                                        <p:attrNameLst>
                                          <p:attrName>style.visibility</p:attrName>
                                        </p:attrNameLst>
                                      </p:cBhvr>
                                      <p:to>
                                        <p:strVal val="visible"/>
                                      </p:to>
                                    </p:set>
                                    <p:animEffect transition="in" filter="fade">
                                      <p:cBhvr>
                                        <p:cTn id="184" dur="500"/>
                                        <p:tgtEl>
                                          <p:spTgt spid="58">
                                            <p:txEl>
                                              <p:pRg st="1" end="1"/>
                                            </p:txEl>
                                          </p:spTgt>
                                        </p:tgtEl>
                                      </p:cBhvr>
                                    </p:animEffect>
                                  </p:childTnLst>
                                </p:cTn>
                              </p:par>
                              <p:par>
                                <p:cTn id="185" presetID="10" presetClass="entr" presetSubtype="0" fill="hold" nodeType="withEffect">
                                  <p:stCondLst>
                                    <p:cond delay="0"/>
                                  </p:stCondLst>
                                  <p:childTnLst>
                                    <p:set>
                                      <p:cBhvr>
                                        <p:cTn id="186" dur="1" fill="hold">
                                          <p:stCondLst>
                                            <p:cond delay="0"/>
                                          </p:stCondLst>
                                        </p:cTn>
                                        <p:tgtEl>
                                          <p:spTgt spid="58">
                                            <p:txEl>
                                              <p:pRg st="2" end="2"/>
                                            </p:txEl>
                                          </p:spTgt>
                                        </p:tgtEl>
                                        <p:attrNameLst>
                                          <p:attrName>style.visibility</p:attrName>
                                        </p:attrNameLst>
                                      </p:cBhvr>
                                      <p:to>
                                        <p:strVal val="visible"/>
                                      </p:to>
                                    </p:set>
                                    <p:animEffect transition="in" filter="fade">
                                      <p:cBhvr>
                                        <p:cTn id="187" dur="500"/>
                                        <p:tgtEl>
                                          <p:spTgt spid="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2" grpId="0" animBg="1"/>
      <p:bldP spid="22" grpId="1" animBg="1"/>
      <p:bldP spid="5" grpId="0" animBg="1"/>
      <p:bldP spid="55" grpId="0" animBg="1"/>
      <p:bldP spid="56" grpId="0"/>
      <p:bldP spid="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679448"/>
          </a:xfrm>
        </p:spPr>
        <p:txBody>
          <a:bodyPr>
            <a:normAutofit/>
          </a:bodyPr>
          <a:lstStyle/>
          <a:p>
            <a:r>
              <a:rPr lang="en-US" dirty="0" smtClean="0"/>
              <a:t>Questions so far?</a:t>
            </a:r>
            <a:endParaRPr lang="en-US" dirty="0"/>
          </a:p>
        </p:txBody>
      </p:sp>
    </p:spTree>
    <p:extLst>
      <p:ext uri="{BB962C8B-B14F-4D97-AF65-F5344CB8AC3E}">
        <p14:creationId xmlns:p14="http://schemas.microsoft.com/office/powerpoint/2010/main" val="1070876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spcBef>
                <a:spcPts val="20"/>
              </a:spcBef>
              <a:spcAft>
                <a:spcPts val="0"/>
              </a:spcAft>
            </a:pPr>
            <a:r>
              <a:rPr lang="en-US" dirty="0">
                <a:latin typeface="Times New Roman" panose="02020603050405020304" pitchFamily="18" charset="0"/>
                <a:ea typeface="Times New Roman" panose="02020603050405020304" pitchFamily="18" charset="0"/>
              </a:rPr>
              <a:t>Table 1. Mealworm Data from Mark-Recapture Experiment. </a:t>
            </a:r>
            <a:br>
              <a:rPr lang="en-US" dirty="0">
                <a:latin typeface="Times New Roman" panose="02020603050405020304" pitchFamily="18" charset="0"/>
                <a:ea typeface="Times New Roman" panose="02020603050405020304" pitchFamily="18" charset="0"/>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17126426"/>
              </p:ext>
            </p:extLst>
          </p:nvPr>
        </p:nvGraphicFramePr>
        <p:xfrm>
          <a:off x="457200" y="2212848"/>
          <a:ext cx="7461884" cy="4201351"/>
        </p:xfrm>
        <a:graphic>
          <a:graphicData uri="http://schemas.openxmlformats.org/drawingml/2006/table">
            <a:tbl>
              <a:tblPr firstRow="1" firstCol="1" bandRow="1"/>
              <a:tblGrid>
                <a:gridCol w="1240976">
                  <a:extLst>
                    <a:ext uri="{9D8B030D-6E8A-4147-A177-3AD203B41FA5}">
                      <a16:colId xmlns:a16="http://schemas.microsoft.com/office/drawing/2014/main" val="20000"/>
                    </a:ext>
                  </a:extLst>
                </a:gridCol>
                <a:gridCol w="1242757">
                  <a:extLst>
                    <a:ext uri="{9D8B030D-6E8A-4147-A177-3AD203B41FA5}">
                      <a16:colId xmlns:a16="http://schemas.microsoft.com/office/drawing/2014/main" val="20001"/>
                    </a:ext>
                  </a:extLst>
                </a:gridCol>
                <a:gridCol w="1242757">
                  <a:extLst>
                    <a:ext uri="{9D8B030D-6E8A-4147-A177-3AD203B41FA5}">
                      <a16:colId xmlns:a16="http://schemas.microsoft.com/office/drawing/2014/main" val="20002"/>
                    </a:ext>
                  </a:extLst>
                </a:gridCol>
                <a:gridCol w="1243648">
                  <a:extLst>
                    <a:ext uri="{9D8B030D-6E8A-4147-A177-3AD203B41FA5}">
                      <a16:colId xmlns:a16="http://schemas.microsoft.com/office/drawing/2014/main" val="20003"/>
                    </a:ext>
                  </a:extLst>
                </a:gridCol>
                <a:gridCol w="1248989">
                  <a:extLst>
                    <a:ext uri="{9D8B030D-6E8A-4147-A177-3AD203B41FA5}">
                      <a16:colId xmlns:a16="http://schemas.microsoft.com/office/drawing/2014/main" val="20004"/>
                    </a:ext>
                  </a:extLst>
                </a:gridCol>
                <a:gridCol w="1242757">
                  <a:extLst>
                    <a:ext uri="{9D8B030D-6E8A-4147-A177-3AD203B41FA5}">
                      <a16:colId xmlns:a16="http://schemas.microsoft.com/office/drawing/2014/main" val="20005"/>
                    </a:ext>
                  </a:extLst>
                </a:gridCol>
              </a:tblGrid>
              <a:tr h="1909705">
                <a:tc>
                  <a:txBody>
                    <a:bodyPr/>
                    <a:lstStyle/>
                    <a:p>
                      <a:pPr marL="0" marR="0">
                        <a:spcBef>
                          <a:spcPts val="2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Sample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Initial # of Mealworms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of Captured </a:t>
                      </a:r>
                    </a:p>
                    <a:p>
                      <a:pPr marL="0" marR="0">
                        <a:spcBef>
                          <a:spcPts val="2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Marked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Mealworms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ALL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Captured </a:t>
                      </a:r>
                    </a:p>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Mealworms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Population Size Estimate (Confidence Interval)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Actual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941">
                <a:tc>
                  <a:txBody>
                    <a:bodyPr/>
                    <a:lstStyle/>
                    <a:p>
                      <a:pPr marL="0" marR="0">
                        <a:spcBef>
                          <a:spcPts val="2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1941">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1941">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1941">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1941">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1941">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2592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spcBef>
                <a:spcPts val="20"/>
              </a:spcBef>
              <a:spcAft>
                <a:spcPts val="0"/>
              </a:spcAft>
            </a:pPr>
            <a:r>
              <a:rPr lang="en-US" dirty="0">
                <a:latin typeface="Times New Roman" panose="02020603050405020304" pitchFamily="18" charset="0"/>
                <a:ea typeface="Times New Roman" panose="02020603050405020304" pitchFamily="18" charset="0"/>
              </a:rPr>
              <a:t>Table 1. Mealworm Data from Mark-Recapture Experiment. </a:t>
            </a:r>
            <a:br>
              <a:rPr lang="en-US" dirty="0">
                <a:latin typeface="Times New Roman" panose="02020603050405020304" pitchFamily="18" charset="0"/>
                <a:ea typeface="Times New Roman" panose="02020603050405020304" pitchFamily="18" charset="0"/>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87652874"/>
              </p:ext>
            </p:extLst>
          </p:nvPr>
        </p:nvGraphicFramePr>
        <p:xfrm>
          <a:off x="457200" y="2212848"/>
          <a:ext cx="7461884" cy="4201351"/>
        </p:xfrm>
        <a:graphic>
          <a:graphicData uri="http://schemas.openxmlformats.org/drawingml/2006/table">
            <a:tbl>
              <a:tblPr firstRow="1" firstCol="1" bandRow="1"/>
              <a:tblGrid>
                <a:gridCol w="1240976">
                  <a:extLst>
                    <a:ext uri="{9D8B030D-6E8A-4147-A177-3AD203B41FA5}">
                      <a16:colId xmlns:a16="http://schemas.microsoft.com/office/drawing/2014/main" val="20000"/>
                    </a:ext>
                  </a:extLst>
                </a:gridCol>
                <a:gridCol w="1242757">
                  <a:extLst>
                    <a:ext uri="{9D8B030D-6E8A-4147-A177-3AD203B41FA5}">
                      <a16:colId xmlns:a16="http://schemas.microsoft.com/office/drawing/2014/main" val="20001"/>
                    </a:ext>
                  </a:extLst>
                </a:gridCol>
                <a:gridCol w="1242757">
                  <a:extLst>
                    <a:ext uri="{9D8B030D-6E8A-4147-A177-3AD203B41FA5}">
                      <a16:colId xmlns:a16="http://schemas.microsoft.com/office/drawing/2014/main" val="20002"/>
                    </a:ext>
                  </a:extLst>
                </a:gridCol>
                <a:gridCol w="1243648">
                  <a:extLst>
                    <a:ext uri="{9D8B030D-6E8A-4147-A177-3AD203B41FA5}">
                      <a16:colId xmlns:a16="http://schemas.microsoft.com/office/drawing/2014/main" val="20003"/>
                    </a:ext>
                  </a:extLst>
                </a:gridCol>
                <a:gridCol w="1248989">
                  <a:extLst>
                    <a:ext uri="{9D8B030D-6E8A-4147-A177-3AD203B41FA5}">
                      <a16:colId xmlns:a16="http://schemas.microsoft.com/office/drawing/2014/main" val="20004"/>
                    </a:ext>
                  </a:extLst>
                </a:gridCol>
                <a:gridCol w="1242757">
                  <a:extLst>
                    <a:ext uri="{9D8B030D-6E8A-4147-A177-3AD203B41FA5}">
                      <a16:colId xmlns:a16="http://schemas.microsoft.com/office/drawing/2014/main" val="20005"/>
                    </a:ext>
                  </a:extLst>
                </a:gridCol>
              </a:tblGrid>
              <a:tr h="1909705">
                <a:tc>
                  <a:txBody>
                    <a:bodyPr/>
                    <a:lstStyle/>
                    <a:p>
                      <a:pPr marL="0" marR="0">
                        <a:spcBef>
                          <a:spcPts val="2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Sample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Initial # of Mealworms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of Captured </a:t>
                      </a:r>
                    </a:p>
                    <a:p>
                      <a:pPr marL="0" marR="0">
                        <a:spcBef>
                          <a:spcPts val="2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Marked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Mealworms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ALL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Captured </a:t>
                      </a:r>
                    </a:p>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Mealworms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Population Size Estimate (Confidence Interval)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Actual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941">
                <a:tc>
                  <a:txBody>
                    <a:bodyPr/>
                    <a:lstStyle/>
                    <a:p>
                      <a:pPr marL="0" marR="0">
                        <a:spcBef>
                          <a:spcPts val="2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56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1941">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1941">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1941">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1941">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157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1941">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199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99972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679448"/>
          </a:xfrm>
        </p:spPr>
        <p:txBody>
          <a:bodyPr>
            <a:normAutofit/>
          </a:bodyPr>
          <a:lstStyle/>
          <a:p>
            <a:pPr algn="ctr"/>
            <a:r>
              <a:rPr lang="en-US" dirty="0" smtClean="0"/>
              <a:t>What is a population estimate?</a:t>
            </a:r>
            <a:endParaRPr lang="en-US" dirty="0"/>
          </a:p>
        </p:txBody>
      </p:sp>
    </p:spTree>
    <p:extLst>
      <p:ext uri="{BB962C8B-B14F-4D97-AF65-F5344CB8AC3E}">
        <p14:creationId xmlns:p14="http://schemas.microsoft.com/office/powerpoint/2010/main" val="2438551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381000"/>
            <a:ext cx="8229600" cy="1069848"/>
          </a:xfrm>
        </p:spPr>
        <p:txBody>
          <a:bodyPr/>
          <a:lstStyle/>
          <a:p>
            <a:r>
              <a:rPr lang="en-US" dirty="0" smtClean="0"/>
              <a:t>Population Estimates</a:t>
            </a:r>
            <a:endParaRPr lang="en-US" dirty="0"/>
          </a:p>
        </p:txBody>
      </p:sp>
      <p:sp>
        <p:nvSpPr>
          <p:cNvPr id="3" name="TextBox 2"/>
          <p:cNvSpPr txBox="1"/>
          <p:nvPr/>
        </p:nvSpPr>
        <p:spPr>
          <a:xfrm>
            <a:off x="398206" y="1295400"/>
            <a:ext cx="8205020" cy="2585323"/>
          </a:xfrm>
          <a:prstGeom prst="rect">
            <a:avLst/>
          </a:prstGeom>
          <a:noFill/>
        </p:spPr>
        <p:txBody>
          <a:bodyPr wrap="square" rtlCol="0">
            <a:spAutoFit/>
          </a:bodyPr>
          <a:lstStyle/>
          <a:p>
            <a:r>
              <a:rPr lang="en-US" dirty="0" smtClean="0"/>
              <a:t>A population estimate usually involves a </a:t>
            </a:r>
            <a:r>
              <a:rPr lang="en-US" b="1" dirty="0" smtClean="0"/>
              <a:t>confidence interval</a:t>
            </a:r>
            <a:r>
              <a:rPr lang="en-US" dirty="0" smtClean="0"/>
              <a:t> or a range in which we believe the true or real population will fall within. </a:t>
            </a:r>
            <a:endParaRPr lang="en-US" dirty="0"/>
          </a:p>
          <a:p>
            <a:endParaRPr lang="en-US" dirty="0" smtClean="0"/>
          </a:p>
          <a:p>
            <a:pPr marL="285750" indent="-285750">
              <a:buFont typeface="Arial" panose="020B0604020202020204" pitchFamily="34" charset="0"/>
              <a:buChar char="•"/>
            </a:pPr>
            <a:r>
              <a:rPr lang="en-US" dirty="0" smtClean="0"/>
              <a:t>Confidence intervals are usually set at 95% or higher</a:t>
            </a:r>
          </a:p>
          <a:p>
            <a:pPr marL="742950" lvl="1" indent="-285750">
              <a:buFont typeface="Arial" panose="020B0604020202020204" pitchFamily="34" charset="0"/>
              <a:buChar char="•"/>
            </a:pPr>
            <a:r>
              <a:rPr lang="en-US" dirty="0" smtClean="0"/>
              <a:t>This means, we expect 95% of the time or 95 times out of 100 that the true population will fall within our range</a:t>
            </a:r>
          </a:p>
          <a:p>
            <a:pPr marL="742950" lvl="1" indent="-285750">
              <a:buFont typeface="Arial" panose="020B0604020202020204" pitchFamily="34" charset="0"/>
              <a:buChar char="•"/>
            </a:pPr>
            <a:endParaRPr lang="en-US" dirty="0"/>
          </a:p>
          <a:p>
            <a:pPr marL="58738" lvl="1" indent="-58738"/>
            <a:r>
              <a:rPr lang="en-US" b="1" dirty="0" smtClean="0"/>
              <a:t>Example: </a:t>
            </a:r>
            <a:r>
              <a:rPr lang="en-US" dirty="0" smtClean="0"/>
              <a:t>If the confidence interval is 50-60 individuals, we expect the true population of individuals to be somewhere within that range such as 52.</a:t>
            </a:r>
            <a:endParaRPr lang="en-US" dirty="0"/>
          </a:p>
        </p:txBody>
      </p:sp>
      <p:pic>
        <p:nvPicPr>
          <p:cNvPr id="9220" name="Picture 4" descr="Image result for confidence inter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416" y="3962400"/>
            <a:ext cx="4038600" cy="28198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995516" y="3883461"/>
            <a:ext cx="2971800" cy="38100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Frequency</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8690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381000"/>
            <a:ext cx="8229600" cy="1069848"/>
          </a:xfrm>
        </p:spPr>
        <p:txBody>
          <a:bodyPr/>
          <a:lstStyle/>
          <a:p>
            <a:r>
              <a:rPr lang="en-US" dirty="0" smtClean="0"/>
              <a:t>Confidence Interval</a:t>
            </a:r>
            <a:endParaRPr lang="en-US" dirty="0"/>
          </a:p>
        </p:txBody>
      </p:sp>
      <p:sp>
        <p:nvSpPr>
          <p:cNvPr id="3" name="TextBox 2"/>
          <p:cNvSpPr txBox="1"/>
          <p:nvPr/>
        </p:nvSpPr>
        <p:spPr>
          <a:xfrm>
            <a:off x="385916" y="1558413"/>
            <a:ext cx="8458200" cy="3416320"/>
          </a:xfrm>
          <a:prstGeom prst="rect">
            <a:avLst/>
          </a:prstGeom>
          <a:noFill/>
        </p:spPr>
        <p:txBody>
          <a:bodyPr wrap="square" rtlCol="0">
            <a:spAutoFit/>
          </a:bodyPr>
          <a:lstStyle/>
          <a:p>
            <a:r>
              <a:rPr lang="en-US" dirty="0" smtClean="0"/>
              <a:t>A confidence interval is usually expressed as the mean or average ± the error. </a:t>
            </a:r>
          </a:p>
          <a:p>
            <a:endParaRPr lang="en-US" dirty="0"/>
          </a:p>
          <a:p>
            <a:r>
              <a:rPr lang="en-US" b="1" dirty="0" smtClean="0"/>
              <a:t>For example: </a:t>
            </a:r>
            <a:r>
              <a:rPr lang="en-US" dirty="0" smtClean="0"/>
              <a:t>If the average population size based on all of the samples is 50 plants. We can then calculate the standard deviation or standard error, which shows how spread out the samples are.  Let’s say the error is + or – five plants.</a:t>
            </a:r>
          </a:p>
          <a:p>
            <a:endParaRPr lang="en-US" dirty="0"/>
          </a:p>
          <a:p>
            <a:r>
              <a:rPr lang="en-US" dirty="0" smtClean="0"/>
              <a:t>Then, our confidence interval = 50 ±5 plants</a:t>
            </a:r>
          </a:p>
          <a:p>
            <a:endParaRPr lang="en-US" dirty="0"/>
          </a:p>
          <a:p>
            <a:r>
              <a:rPr lang="en-US" dirty="0" smtClean="0"/>
              <a:t>Or a range of 45 to 55 plants.</a:t>
            </a:r>
          </a:p>
          <a:p>
            <a:endParaRPr lang="en-US" dirty="0"/>
          </a:p>
          <a:p>
            <a:r>
              <a:rPr lang="en-US" dirty="0" smtClean="0"/>
              <a:t>Therefore, 95% of the time, we expect the actual, true number of plants in the population to be somewhere within our population estimate of 45 to 55 plants.</a:t>
            </a:r>
            <a:endParaRPr lang="en-US" dirty="0"/>
          </a:p>
        </p:txBody>
      </p:sp>
    </p:spTree>
    <p:extLst>
      <p:ext uri="{BB962C8B-B14F-4D97-AF65-F5344CB8AC3E}">
        <p14:creationId xmlns:p14="http://schemas.microsoft.com/office/powerpoint/2010/main" val="289635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381000"/>
            <a:ext cx="8229600" cy="1069848"/>
          </a:xfrm>
        </p:spPr>
        <p:txBody>
          <a:bodyPr/>
          <a:lstStyle/>
          <a:p>
            <a:r>
              <a:rPr lang="en-US" dirty="0" smtClean="0"/>
              <a:t>Sampling</a:t>
            </a:r>
            <a:endParaRPr lang="en-US" dirty="0"/>
          </a:p>
        </p:txBody>
      </p:sp>
      <p:sp>
        <p:nvSpPr>
          <p:cNvPr id="3" name="TextBox 2"/>
          <p:cNvSpPr txBox="1"/>
          <p:nvPr/>
        </p:nvSpPr>
        <p:spPr>
          <a:xfrm>
            <a:off x="398206" y="1295400"/>
            <a:ext cx="8205020" cy="2031325"/>
          </a:xfrm>
          <a:prstGeom prst="rect">
            <a:avLst/>
          </a:prstGeom>
          <a:noFill/>
        </p:spPr>
        <p:txBody>
          <a:bodyPr wrap="square" rtlCol="0">
            <a:spAutoFit/>
          </a:bodyPr>
          <a:lstStyle/>
          <a:p>
            <a:r>
              <a:rPr lang="en-US" dirty="0" smtClean="0"/>
              <a:t>In order to calculate a confidence interval to estimate the population size, we need to </a:t>
            </a:r>
            <a:r>
              <a:rPr lang="en-US" b="1" dirty="0" smtClean="0"/>
              <a:t>sample</a:t>
            </a:r>
            <a:r>
              <a:rPr lang="en-US" dirty="0" smtClean="0"/>
              <a:t> the population many times. </a:t>
            </a:r>
          </a:p>
          <a:p>
            <a:endParaRPr lang="en-US" dirty="0"/>
          </a:p>
          <a:p>
            <a:r>
              <a:rPr lang="en-US" dirty="0" smtClean="0"/>
              <a:t>A sample is a subset of the population. </a:t>
            </a:r>
          </a:p>
          <a:p>
            <a:endParaRPr lang="en-US" dirty="0"/>
          </a:p>
          <a:p>
            <a:pPr marL="742950" lvl="1" indent="-285750">
              <a:buFont typeface="Arial" panose="020B0604020202020204" pitchFamily="34" charset="0"/>
              <a:buChar char="•"/>
            </a:pPr>
            <a:r>
              <a:rPr lang="en-US" dirty="0" smtClean="0"/>
              <a:t>When sampling, it is </a:t>
            </a:r>
            <a:r>
              <a:rPr lang="en-US" b="1" dirty="0" smtClean="0"/>
              <a:t>very important</a:t>
            </a:r>
            <a:r>
              <a:rPr lang="en-US" dirty="0" smtClean="0"/>
              <a:t>, that the sample is taken </a:t>
            </a:r>
            <a:r>
              <a:rPr lang="en-US" b="1" dirty="0" smtClean="0"/>
              <a:t>randomly</a:t>
            </a:r>
            <a:r>
              <a:rPr lang="en-US" dirty="0" smtClean="0"/>
              <a:t> so that it is representative of the whole population.</a:t>
            </a:r>
            <a:endParaRPr lang="en-US" dirty="0"/>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93013"/>
            <a:ext cx="5162216"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447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679448"/>
          </a:xfrm>
        </p:spPr>
        <p:txBody>
          <a:bodyPr>
            <a:normAutofit/>
          </a:bodyPr>
          <a:lstStyle/>
          <a:p>
            <a:r>
              <a:rPr lang="en-US" dirty="0" smtClean="0"/>
              <a:t>There are many ways to capture or survey organisms…</a:t>
            </a:r>
            <a:endParaRPr lang="en-US" dirty="0"/>
          </a:p>
        </p:txBody>
      </p:sp>
    </p:spTree>
    <p:extLst>
      <p:ext uri="{BB962C8B-B14F-4D97-AF65-F5344CB8AC3E}">
        <p14:creationId xmlns:p14="http://schemas.microsoft.com/office/powerpoint/2010/main" val="113258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3505200" cy="28041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062547"/>
            <a:ext cx="2057400" cy="738664"/>
          </a:xfrm>
          <a:prstGeom prst="rect">
            <a:avLst/>
          </a:prstGeom>
          <a:solidFill>
            <a:schemeClr val="accent6">
              <a:lumMod val="40000"/>
              <a:lumOff val="60000"/>
            </a:schemeClr>
          </a:solidFill>
        </p:spPr>
        <p:txBody>
          <a:bodyPr wrap="square" rtlCol="0">
            <a:spAutoFit/>
          </a:bodyPr>
          <a:lstStyle/>
          <a:p>
            <a:pPr algn="ctr"/>
            <a:r>
              <a:rPr lang="en-US" sz="2400" b="1" dirty="0" smtClean="0"/>
              <a:t>Mist Nets</a:t>
            </a:r>
          </a:p>
          <a:p>
            <a:pPr algn="ctr"/>
            <a:r>
              <a:rPr lang="en-US" dirty="0" smtClean="0"/>
              <a:t>(bats &amp; birds)</a:t>
            </a:r>
            <a:endParaRPr lang="en-US" dirty="0"/>
          </a:p>
        </p:txBody>
      </p:sp>
      <p:pic>
        <p:nvPicPr>
          <p:cNvPr id="1030" name="Picture 6" descr="Image result for transect ec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611" y="3962401"/>
            <a:ext cx="3651389" cy="28906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quadrat ec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97" y="3100739"/>
            <a:ext cx="4800711" cy="33925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seining ecolo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0"/>
            <a:ext cx="5429865" cy="2952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sect trap for resear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8945" y="2255639"/>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83770" y="-10815"/>
            <a:ext cx="2360229" cy="1015663"/>
          </a:xfrm>
          <a:prstGeom prst="rect">
            <a:avLst/>
          </a:prstGeom>
          <a:solidFill>
            <a:schemeClr val="accent6">
              <a:lumMod val="40000"/>
              <a:lumOff val="60000"/>
            </a:schemeClr>
          </a:solidFill>
        </p:spPr>
        <p:txBody>
          <a:bodyPr wrap="square" rtlCol="0">
            <a:spAutoFit/>
          </a:bodyPr>
          <a:lstStyle/>
          <a:p>
            <a:pPr algn="ctr"/>
            <a:r>
              <a:rPr lang="en-US" sz="2400" b="1" dirty="0" smtClean="0"/>
              <a:t>Seining</a:t>
            </a:r>
          </a:p>
          <a:p>
            <a:pPr algn="ctr"/>
            <a:r>
              <a:rPr lang="en-US" dirty="0" smtClean="0"/>
              <a:t>(fish &amp; large aquatic organisms)</a:t>
            </a:r>
            <a:endParaRPr lang="en-US" dirty="0"/>
          </a:p>
        </p:txBody>
      </p:sp>
      <p:sp>
        <p:nvSpPr>
          <p:cNvPr id="11" name="TextBox 10"/>
          <p:cNvSpPr txBox="1"/>
          <p:nvPr/>
        </p:nvSpPr>
        <p:spPr>
          <a:xfrm>
            <a:off x="-29497" y="6123910"/>
            <a:ext cx="3848100" cy="738664"/>
          </a:xfrm>
          <a:prstGeom prst="rect">
            <a:avLst/>
          </a:prstGeom>
          <a:solidFill>
            <a:schemeClr val="accent6">
              <a:lumMod val="40000"/>
              <a:lumOff val="60000"/>
            </a:schemeClr>
          </a:solidFill>
        </p:spPr>
        <p:txBody>
          <a:bodyPr wrap="square" rtlCol="0">
            <a:spAutoFit/>
          </a:bodyPr>
          <a:lstStyle/>
          <a:p>
            <a:pPr algn="ctr"/>
            <a:r>
              <a:rPr lang="en-US" sz="2400" b="1" dirty="0" smtClean="0"/>
              <a:t>Quadrat</a:t>
            </a:r>
          </a:p>
          <a:p>
            <a:pPr algn="ctr"/>
            <a:r>
              <a:rPr lang="en-US" dirty="0" smtClean="0"/>
              <a:t>(plants &amp; slow moving animals)</a:t>
            </a:r>
            <a:endParaRPr lang="en-US" dirty="0"/>
          </a:p>
        </p:txBody>
      </p:sp>
      <p:sp>
        <p:nvSpPr>
          <p:cNvPr id="13" name="TextBox 12"/>
          <p:cNvSpPr txBox="1"/>
          <p:nvPr/>
        </p:nvSpPr>
        <p:spPr>
          <a:xfrm>
            <a:off x="6248399" y="3962401"/>
            <a:ext cx="2917723" cy="738664"/>
          </a:xfrm>
          <a:prstGeom prst="rect">
            <a:avLst/>
          </a:prstGeom>
          <a:solidFill>
            <a:schemeClr val="accent6">
              <a:lumMod val="40000"/>
              <a:lumOff val="60000"/>
            </a:schemeClr>
          </a:solidFill>
        </p:spPr>
        <p:txBody>
          <a:bodyPr wrap="square" rtlCol="0">
            <a:spAutoFit/>
          </a:bodyPr>
          <a:lstStyle/>
          <a:p>
            <a:pPr algn="ctr"/>
            <a:r>
              <a:rPr lang="en-US" sz="2400" b="1" dirty="0" smtClean="0"/>
              <a:t>Transect</a:t>
            </a:r>
          </a:p>
          <a:p>
            <a:pPr algn="ctr"/>
            <a:r>
              <a:rPr lang="en-US" dirty="0" smtClean="0"/>
              <a:t>(plants, sessile organisms)</a:t>
            </a:r>
            <a:endParaRPr lang="en-US" dirty="0"/>
          </a:p>
        </p:txBody>
      </p:sp>
      <p:sp>
        <p:nvSpPr>
          <p:cNvPr id="14" name="TextBox 13"/>
          <p:cNvSpPr txBox="1"/>
          <p:nvPr/>
        </p:nvSpPr>
        <p:spPr>
          <a:xfrm>
            <a:off x="2895600" y="2651760"/>
            <a:ext cx="2236839" cy="738664"/>
          </a:xfrm>
          <a:prstGeom prst="rect">
            <a:avLst/>
          </a:prstGeom>
          <a:solidFill>
            <a:schemeClr val="accent6">
              <a:lumMod val="40000"/>
              <a:lumOff val="60000"/>
            </a:schemeClr>
          </a:solidFill>
        </p:spPr>
        <p:txBody>
          <a:bodyPr wrap="square" rtlCol="0">
            <a:spAutoFit/>
          </a:bodyPr>
          <a:lstStyle/>
          <a:p>
            <a:pPr algn="ctr"/>
            <a:r>
              <a:rPr lang="en-US" sz="2400" b="1" dirty="0" smtClean="0"/>
              <a:t>Trapping</a:t>
            </a:r>
          </a:p>
          <a:p>
            <a:pPr algn="ctr"/>
            <a:r>
              <a:rPr lang="en-US" dirty="0" smtClean="0"/>
              <a:t>(insects, mammals.)</a:t>
            </a:r>
            <a:endParaRPr lang="en-US" dirty="0"/>
          </a:p>
        </p:txBody>
      </p:sp>
    </p:spTree>
    <p:extLst>
      <p:ext uri="{BB962C8B-B14F-4D97-AF65-F5344CB8AC3E}">
        <p14:creationId xmlns:p14="http://schemas.microsoft.com/office/powerpoint/2010/main" val="15295715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21247</TotalTime>
  <Words>1245</Words>
  <Application>Microsoft Office PowerPoint</Application>
  <PresentationFormat>On-screen Show (4:3)</PresentationFormat>
  <Paragraphs>234</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Cambria Math</vt:lpstr>
      <vt:lpstr>Georgia</vt:lpstr>
      <vt:lpstr>Times New Roman</vt:lpstr>
      <vt:lpstr>Trebuchet MS</vt:lpstr>
      <vt:lpstr>Wingdings 2</vt:lpstr>
      <vt:lpstr>Urban</vt:lpstr>
      <vt:lpstr>Estimating Populations</vt:lpstr>
      <vt:lpstr>Why do we want to estimate populations?</vt:lpstr>
      <vt:lpstr>Benefits of Population Estimates</vt:lpstr>
      <vt:lpstr>What is a population estimate?</vt:lpstr>
      <vt:lpstr>Population Estimates</vt:lpstr>
      <vt:lpstr>Confidence Interval</vt:lpstr>
      <vt:lpstr>Sampling</vt:lpstr>
      <vt:lpstr>There are many ways to capture or survey organisms…</vt:lpstr>
      <vt:lpstr>PowerPoint Presentation</vt:lpstr>
      <vt:lpstr>PowerPoint Presentation</vt:lpstr>
      <vt:lpstr>How do you decide which method to use?</vt:lpstr>
      <vt:lpstr>Sessile or slow moving organisms</vt:lpstr>
      <vt:lpstr>Benefits of Quadrats</vt:lpstr>
      <vt:lpstr>Benefits of Transects</vt:lpstr>
      <vt:lpstr>What about mobile or fast moving organisms?</vt:lpstr>
      <vt:lpstr>Benefits of Mark-Recapture</vt:lpstr>
      <vt:lpstr>Trap Happy/Shy &amp; Cryptic</vt:lpstr>
      <vt:lpstr>How Mark-Recapture Works</vt:lpstr>
      <vt:lpstr>What are the assumptions?</vt:lpstr>
      <vt:lpstr>How Mark-Recapture Works</vt:lpstr>
      <vt:lpstr>One last thing…population distribution</vt:lpstr>
      <vt:lpstr>Which is the best type of distribution?</vt:lpstr>
      <vt:lpstr>The answer may surprise you…</vt:lpstr>
      <vt:lpstr>The answer is… Random!!</vt:lpstr>
      <vt:lpstr>Population Distribution Matters</vt:lpstr>
      <vt:lpstr>But, Scale also Matters!</vt:lpstr>
      <vt:lpstr>Questions so far?</vt:lpstr>
      <vt:lpstr>Today’s Experiment: Mealworms</vt:lpstr>
      <vt:lpstr>A bit about mealworms….</vt:lpstr>
      <vt:lpstr>Experiment Procedure:</vt:lpstr>
      <vt:lpstr>Experiment Procedure:</vt:lpstr>
      <vt:lpstr>Questions so far?</vt:lpstr>
      <vt:lpstr>Table 1. Mealworm Data from Mark-Recapture Experiment.  </vt:lpstr>
      <vt:lpstr>Table 1. Mealworm Data from Mark-Recapture Experiment.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Populations</dc:title>
  <dc:creator>DELL</dc:creator>
  <cp:lastModifiedBy>Emily</cp:lastModifiedBy>
  <cp:revision>37</cp:revision>
  <dcterms:created xsi:type="dcterms:W3CDTF">2017-08-02T02:31:38Z</dcterms:created>
  <dcterms:modified xsi:type="dcterms:W3CDTF">2019-07-15T20:17:09Z</dcterms:modified>
</cp:coreProperties>
</file>