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handoutMasterIdLst>
    <p:handoutMasterId r:id="rId38"/>
  </p:handoutMasterIdLst>
  <p:sldIdLst>
    <p:sldId id="256" r:id="rId2"/>
    <p:sldId id="533" r:id="rId3"/>
    <p:sldId id="600" r:id="rId4"/>
    <p:sldId id="601" r:id="rId5"/>
    <p:sldId id="598" r:id="rId6"/>
    <p:sldId id="599" r:id="rId7"/>
    <p:sldId id="571" r:id="rId8"/>
    <p:sldId id="572" r:id="rId9"/>
    <p:sldId id="573" r:id="rId10"/>
    <p:sldId id="574" r:id="rId11"/>
    <p:sldId id="575" r:id="rId12"/>
    <p:sldId id="576" r:id="rId13"/>
    <p:sldId id="577" r:id="rId14"/>
    <p:sldId id="578" r:id="rId15"/>
    <p:sldId id="602" r:id="rId16"/>
    <p:sldId id="604" r:id="rId17"/>
    <p:sldId id="603" r:id="rId18"/>
    <p:sldId id="580" r:id="rId19"/>
    <p:sldId id="581" r:id="rId20"/>
    <p:sldId id="582" r:id="rId21"/>
    <p:sldId id="583" r:id="rId22"/>
    <p:sldId id="584" r:id="rId23"/>
    <p:sldId id="585" r:id="rId24"/>
    <p:sldId id="586" r:id="rId25"/>
    <p:sldId id="587" r:id="rId26"/>
    <p:sldId id="588" r:id="rId27"/>
    <p:sldId id="589" r:id="rId28"/>
    <p:sldId id="590" r:id="rId29"/>
    <p:sldId id="591" r:id="rId30"/>
    <p:sldId id="592" r:id="rId31"/>
    <p:sldId id="593" r:id="rId32"/>
    <p:sldId id="594" r:id="rId33"/>
    <p:sldId id="595" r:id="rId34"/>
    <p:sldId id="596" r:id="rId35"/>
    <p:sldId id="597" r:id="rId3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ckground Information" id="{CD8CA86B-C9FC-4FEB-8D26-7C4337A772C9}">
          <p14:sldIdLst>
            <p14:sldId id="256"/>
            <p14:sldId id="533"/>
          </p14:sldIdLst>
        </p14:section>
        <p14:section name="Feedback Forms" id="{9422FD67-4BAA-42A2-B31F-62BBD16A0EEB}">
          <p14:sldIdLst>
            <p14:sldId id="600"/>
            <p14:sldId id="601"/>
          </p14:sldIdLst>
        </p14:section>
        <p14:section name="Student Handout" id="{037072E0-6A94-40CE-A111-E46B1472D143}">
          <p14:sldIdLst>
            <p14:sldId id="598"/>
            <p14:sldId id="599"/>
          </p14:sldIdLst>
        </p14:section>
        <p14:section name="Problem &amp; Experiment (5 min)" id="{53019712-B968-49A5-9DEE-6DDE3017CDBE}">
          <p14:sldIdLst>
            <p14:sldId id="571"/>
            <p14:sldId id="572"/>
            <p14:sldId id="573"/>
            <p14:sldId id="574"/>
            <p14:sldId id="575"/>
          </p14:sldIdLst>
        </p14:section>
        <p14:section name="Understand Lotka-Volterra Model Parameters (15 min)" id="{B333FDE3-ED63-4E4A-A199-3AA6A7345D90}">
          <p14:sldIdLst>
            <p14:sldId id="576"/>
            <p14:sldId id="577"/>
            <p14:sldId id="578"/>
            <p14:sldId id="602"/>
            <p14:sldId id="604"/>
            <p14:sldId id="603"/>
            <p14:sldId id="580"/>
          </p14:sldIdLst>
        </p14:section>
        <p14:section name="Draw Lotka-Volterra Model Isoclines (15 min)" id="{D0273C62-97A1-4F3B-9CED-1F5E8959D267}">
          <p14:sldIdLst>
            <p14:sldId id="581"/>
            <p14:sldId id="582"/>
            <p14:sldId id="583"/>
            <p14:sldId id="584"/>
            <p14:sldId id="585"/>
          </p14:sldIdLst>
        </p14:section>
        <p14:section name="Predict Lotka-Volterra Model Competitive Outcomes (15 min)" id="{DF2D26EA-A53E-4AD6-8D16-0C658901B10F}">
          <p14:sldIdLst>
            <p14:sldId id="586"/>
            <p14:sldId id="587"/>
            <p14:sldId id="588"/>
            <p14:sldId id="589"/>
            <p14:sldId id="590"/>
            <p14:sldId id="591"/>
            <p14:sldId id="592"/>
            <p14:sldId id="593"/>
            <p14:sldId id="594"/>
          </p14:sldIdLst>
        </p14:section>
        <p14:section name="Application (6 min)" id="{362B10DB-B13F-4BE0-939C-4C542E2B6A16}">
          <p14:sldIdLst>
            <p14:sldId id="595"/>
            <p14:sldId id="596"/>
            <p14:sldId id="59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r.coyle@gmail.com" initials="j" lastIdx="4" clrIdx="0">
    <p:extLst>
      <p:ext uri="{19B8F6BF-5375-455C-9EA6-DF929625EA0E}">
        <p15:presenceInfo xmlns:p15="http://schemas.microsoft.com/office/powerpoint/2012/main" userId="025799b564215c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497" autoAdjust="0"/>
    <p:restoredTop sz="68602" autoAdjust="0"/>
  </p:normalViewPr>
  <p:slideViewPr>
    <p:cSldViewPr snapToGrid="0">
      <p:cViewPr>
        <p:scale>
          <a:sx n="50" d="100"/>
          <a:sy n="50" d="100"/>
        </p:scale>
        <p:origin x="1092" y="-104"/>
      </p:cViewPr>
      <p:guideLst/>
    </p:cSldViewPr>
  </p:slideViewPr>
  <p:notesTextViewPr>
    <p:cViewPr>
      <p:scale>
        <a:sx n="100" d="100"/>
        <a:sy n="100" d="100"/>
      </p:scale>
      <p:origin x="0" y="0"/>
    </p:cViewPr>
  </p:notesTextViewPr>
  <p:notesViewPr>
    <p:cSldViewPr snapToGrid="0">
      <p:cViewPr varScale="1">
        <p:scale>
          <a:sx n="68" d="100"/>
          <a:sy n="68" d="100"/>
        </p:scale>
        <p:origin x="2981" y="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8155" cy="466662"/>
          </a:xfrm>
          <a:prstGeom prst="rect">
            <a:avLst/>
          </a:prstGeom>
        </p:spPr>
        <p:txBody>
          <a:bodyPr vert="horz" lIns="92286" tIns="46143" rIns="92286" bIns="46143" rtlCol="0"/>
          <a:lstStyle>
            <a:lvl1pPr algn="l">
              <a:defRPr sz="1200"/>
            </a:lvl1pPr>
          </a:lstStyle>
          <a:p>
            <a:endParaRPr lang="en-US"/>
          </a:p>
        </p:txBody>
      </p:sp>
      <p:sp>
        <p:nvSpPr>
          <p:cNvPr id="3" name="Date Placeholder 2"/>
          <p:cNvSpPr>
            <a:spLocks noGrp="1"/>
          </p:cNvSpPr>
          <p:nvPr>
            <p:ph type="dt" sz="quarter" idx="1"/>
          </p:nvPr>
        </p:nvSpPr>
        <p:spPr>
          <a:xfrm>
            <a:off x="3970673" y="3"/>
            <a:ext cx="3038155" cy="466662"/>
          </a:xfrm>
          <a:prstGeom prst="rect">
            <a:avLst/>
          </a:prstGeom>
        </p:spPr>
        <p:txBody>
          <a:bodyPr vert="horz" lIns="92286" tIns="46143" rIns="92286" bIns="46143" rtlCol="0"/>
          <a:lstStyle>
            <a:lvl1pPr algn="r">
              <a:defRPr sz="1200"/>
            </a:lvl1pPr>
          </a:lstStyle>
          <a:p>
            <a:fld id="{FD83857F-4E88-47A7-ABC6-EADB2280AA74}" type="datetimeFigureOut">
              <a:rPr lang="en-US" smtClean="0"/>
              <a:t>7/23/2019</a:t>
            </a:fld>
            <a:endParaRPr lang="en-US"/>
          </a:p>
        </p:txBody>
      </p:sp>
      <p:sp>
        <p:nvSpPr>
          <p:cNvPr id="4" name="Footer Placeholder 3"/>
          <p:cNvSpPr>
            <a:spLocks noGrp="1"/>
          </p:cNvSpPr>
          <p:nvPr>
            <p:ph type="ftr" sz="quarter" idx="2"/>
          </p:nvPr>
        </p:nvSpPr>
        <p:spPr>
          <a:xfrm>
            <a:off x="0" y="8829740"/>
            <a:ext cx="3038155" cy="466662"/>
          </a:xfrm>
          <a:prstGeom prst="rect">
            <a:avLst/>
          </a:prstGeom>
        </p:spPr>
        <p:txBody>
          <a:bodyPr vert="horz" lIns="92286" tIns="46143" rIns="92286" bIns="46143" rtlCol="0" anchor="b"/>
          <a:lstStyle>
            <a:lvl1pPr algn="l">
              <a:defRPr sz="1200"/>
            </a:lvl1pPr>
          </a:lstStyle>
          <a:p>
            <a:endParaRPr lang="en-US"/>
          </a:p>
        </p:txBody>
      </p:sp>
      <p:sp>
        <p:nvSpPr>
          <p:cNvPr id="5" name="Slide Number Placeholder 4"/>
          <p:cNvSpPr>
            <a:spLocks noGrp="1"/>
          </p:cNvSpPr>
          <p:nvPr>
            <p:ph type="sldNum" sz="quarter" idx="3"/>
          </p:nvPr>
        </p:nvSpPr>
        <p:spPr>
          <a:xfrm>
            <a:off x="3970673" y="8829740"/>
            <a:ext cx="3038155" cy="466662"/>
          </a:xfrm>
          <a:prstGeom prst="rect">
            <a:avLst/>
          </a:prstGeom>
        </p:spPr>
        <p:txBody>
          <a:bodyPr vert="horz" lIns="92286" tIns="46143" rIns="92286" bIns="46143" rtlCol="0" anchor="b"/>
          <a:lstStyle>
            <a:lvl1pPr algn="r">
              <a:defRPr sz="1200"/>
            </a:lvl1pPr>
          </a:lstStyle>
          <a:p>
            <a:fld id="{89C43156-429E-4078-8F76-F98DE4973074}" type="slidenum">
              <a:rPr lang="en-US" smtClean="0"/>
              <a:t>‹#›</a:t>
            </a:fld>
            <a:endParaRPr lang="en-US"/>
          </a:p>
        </p:txBody>
      </p:sp>
    </p:spTree>
    <p:extLst>
      <p:ext uri="{BB962C8B-B14F-4D97-AF65-F5344CB8AC3E}">
        <p14:creationId xmlns:p14="http://schemas.microsoft.com/office/powerpoint/2010/main" val="274774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3037840" cy="466433"/>
          </a:xfrm>
          <a:prstGeom prst="rect">
            <a:avLst/>
          </a:prstGeom>
        </p:spPr>
        <p:txBody>
          <a:bodyPr vert="horz" lIns="94804" tIns="47403" rIns="94804" bIns="47403" rtlCol="0"/>
          <a:lstStyle>
            <a:lvl1pPr algn="l">
              <a:defRPr sz="1300"/>
            </a:lvl1pPr>
          </a:lstStyle>
          <a:p>
            <a:endParaRPr lang="en-US"/>
          </a:p>
        </p:txBody>
      </p:sp>
      <p:sp>
        <p:nvSpPr>
          <p:cNvPr id="3" name="Date Placeholder 2"/>
          <p:cNvSpPr>
            <a:spLocks noGrp="1"/>
          </p:cNvSpPr>
          <p:nvPr>
            <p:ph type="dt" idx="1"/>
          </p:nvPr>
        </p:nvSpPr>
        <p:spPr>
          <a:xfrm>
            <a:off x="3970942" y="4"/>
            <a:ext cx="3037840" cy="466433"/>
          </a:xfrm>
          <a:prstGeom prst="rect">
            <a:avLst/>
          </a:prstGeom>
        </p:spPr>
        <p:txBody>
          <a:bodyPr vert="horz" lIns="94804" tIns="47403" rIns="94804" bIns="47403" rtlCol="0"/>
          <a:lstStyle>
            <a:lvl1pPr algn="r">
              <a:defRPr sz="1300"/>
            </a:lvl1pPr>
          </a:lstStyle>
          <a:p>
            <a:fld id="{58667E19-2A5B-4C2B-8A2E-947A859972C0}" type="datetimeFigureOut">
              <a:rPr lang="en-US" smtClean="0"/>
              <a:t>7/23/2019</a:t>
            </a:fld>
            <a:endParaRPr lang="en-US"/>
          </a:p>
        </p:txBody>
      </p:sp>
      <p:sp>
        <p:nvSpPr>
          <p:cNvPr id="4" name="Slide Image Placeholder 3"/>
          <p:cNvSpPr>
            <a:spLocks noGrp="1" noRot="1" noChangeAspect="1"/>
          </p:cNvSpPr>
          <p:nvPr>
            <p:ph type="sldImg" idx="2"/>
          </p:nvPr>
        </p:nvSpPr>
        <p:spPr>
          <a:xfrm>
            <a:off x="2136775" y="828675"/>
            <a:ext cx="2736850" cy="2054225"/>
          </a:xfrm>
          <a:prstGeom prst="rect">
            <a:avLst/>
          </a:prstGeom>
          <a:noFill/>
          <a:ln w="12700">
            <a:solidFill>
              <a:prstClr val="black"/>
            </a:solidFill>
          </a:ln>
        </p:spPr>
        <p:txBody>
          <a:bodyPr vert="horz" lIns="94804" tIns="47403" rIns="94804" bIns="47403" rtlCol="0" anchor="ctr"/>
          <a:lstStyle/>
          <a:p>
            <a:endParaRPr lang="en-US"/>
          </a:p>
        </p:txBody>
      </p:sp>
      <p:sp>
        <p:nvSpPr>
          <p:cNvPr id="5" name="Notes Placeholder 4"/>
          <p:cNvSpPr>
            <a:spLocks noGrp="1"/>
          </p:cNvSpPr>
          <p:nvPr>
            <p:ph type="body" sz="quarter" idx="3"/>
          </p:nvPr>
        </p:nvSpPr>
        <p:spPr>
          <a:xfrm>
            <a:off x="740093" y="3245895"/>
            <a:ext cx="5569267" cy="4888458"/>
          </a:xfrm>
          <a:prstGeom prst="rect">
            <a:avLst/>
          </a:prstGeom>
        </p:spPr>
        <p:txBody>
          <a:bodyPr vert="horz" lIns="94804" tIns="47403" rIns="94804" bIns="47403"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5" y="8829969"/>
            <a:ext cx="3037840" cy="466433"/>
          </a:xfrm>
          <a:prstGeom prst="rect">
            <a:avLst/>
          </a:prstGeom>
        </p:spPr>
        <p:txBody>
          <a:bodyPr vert="horz" lIns="94804" tIns="47403" rIns="94804" bIns="47403" rtlCol="0" anchor="b"/>
          <a:lstStyle>
            <a:lvl1pPr algn="l">
              <a:defRPr sz="1300"/>
            </a:lvl1pPr>
          </a:lstStyle>
          <a:p>
            <a:endParaRPr lang="en-US"/>
          </a:p>
        </p:txBody>
      </p:sp>
      <p:sp>
        <p:nvSpPr>
          <p:cNvPr id="7" name="Slide Number Placeholder 6"/>
          <p:cNvSpPr>
            <a:spLocks noGrp="1"/>
          </p:cNvSpPr>
          <p:nvPr>
            <p:ph type="sldNum" sz="quarter" idx="5"/>
          </p:nvPr>
        </p:nvSpPr>
        <p:spPr>
          <a:xfrm>
            <a:off x="3970942" y="8829969"/>
            <a:ext cx="3037840" cy="466433"/>
          </a:xfrm>
          <a:prstGeom prst="rect">
            <a:avLst/>
          </a:prstGeom>
        </p:spPr>
        <p:txBody>
          <a:bodyPr vert="horz" lIns="94804" tIns="47403" rIns="94804" bIns="47403" rtlCol="0" anchor="b"/>
          <a:lstStyle>
            <a:lvl1pPr algn="r">
              <a:defRPr sz="1300"/>
            </a:lvl1pPr>
          </a:lstStyle>
          <a:p>
            <a:fld id="{4F4DFA0C-946B-47D8-95F5-494627245A8B}" type="slidenum">
              <a:rPr lang="en-US" smtClean="0"/>
              <a:t>‹#›</a:t>
            </a:fld>
            <a:endParaRPr lang="en-US"/>
          </a:p>
        </p:txBody>
      </p:sp>
    </p:spTree>
    <p:extLst>
      <p:ext uri="{BB962C8B-B14F-4D97-AF65-F5344CB8AC3E}">
        <p14:creationId xmlns:p14="http://schemas.microsoft.com/office/powerpoint/2010/main" val="1049915429"/>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6</a:t>
            </a:fld>
            <a:endParaRPr lang="en-US"/>
          </a:p>
        </p:txBody>
      </p:sp>
    </p:spTree>
    <p:extLst>
      <p:ext uri="{BB962C8B-B14F-4D97-AF65-F5344CB8AC3E}">
        <p14:creationId xmlns:p14="http://schemas.microsoft.com/office/powerpoint/2010/main" val="1862550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r>
              <a:rPr lang="en-US" dirty="0"/>
              <a:t>Instead of changing the figure…</a:t>
            </a:r>
          </a:p>
          <a:p>
            <a:pPr defTabSz="906902"/>
            <a:r>
              <a:rPr lang="en-US" dirty="0"/>
              <a:t>Ask students: How could you correct the false statement to make it match the figure?</a:t>
            </a:r>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15</a:t>
            </a:fld>
            <a:endParaRPr lang="en-US"/>
          </a:p>
        </p:txBody>
      </p:sp>
    </p:spTree>
    <p:extLst>
      <p:ext uri="{BB962C8B-B14F-4D97-AF65-F5344CB8AC3E}">
        <p14:creationId xmlns:p14="http://schemas.microsoft.com/office/powerpoint/2010/main" val="1836547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r>
              <a:rPr lang="en-US" dirty="0"/>
              <a:t>How many Tiger mosquitoes are equivalent to 10 </a:t>
            </a:r>
            <a:r>
              <a:rPr lang="en-US" dirty="0" err="1"/>
              <a:t>Treehole</a:t>
            </a:r>
            <a:r>
              <a:rPr lang="en-US" dirty="0"/>
              <a:t> mosquitoes?</a:t>
            </a:r>
          </a:p>
          <a:p>
            <a:pPr defTabSz="906902"/>
            <a:r>
              <a:rPr lang="en-US" dirty="0"/>
              <a:t>Which coefficient should we look at?</a:t>
            </a:r>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16</a:t>
            </a:fld>
            <a:endParaRPr lang="en-US"/>
          </a:p>
        </p:txBody>
      </p:sp>
    </p:spTree>
    <p:extLst>
      <p:ext uri="{BB962C8B-B14F-4D97-AF65-F5344CB8AC3E}">
        <p14:creationId xmlns:p14="http://schemas.microsoft.com/office/powerpoint/2010/main" val="3060040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17</a:t>
            </a:fld>
            <a:endParaRPr lang="en-US"/>
          </a:p>
        </p:txBody>
      </p:sp>
    </p:spTree>
    <p:extLst>
      <p:ext uri="{BB962C8B-B14F-4D97-AF65-F5344CB8AC3E}">
        <p14:creationId xmlns:p14="http://schemas.microsoft.com/office/powerpoint/2010/main" val="2403795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sequentially add hints.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18</a:t>
            </a:fld>
            <a:endParaRPr lang="en-US"/>
          </a:p>
        </p:txBody>
      </p:sp>
    </p:spTree>
    <p:extLst>
      <p:ext uri="{BB962C8B-B14F-4D97-AF65-F5344CB8AC3E}">
        <p14:creationId xmlns:p14="http://schemas.microsoft.com/office/powerpoint/2010/main" val="423083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one of the following four lines shows the zero growth isocline for the Tiger mosquito?</a:t>
            </a:r>
          </a:p>
          <a:p>
            <a:r>
              <a:rPr lang="en-US" dirty="0"/>
              <a:t>Hint: Use the values in the graphs to calculate the x and y-intercepts.</a:t>
            </a:r>
          </a:p>
          <a:p>
            <a:r>
              <a:rPr lang="en-US" dirty="0"/>
              <a:t>Hint: What is the carrying capacity of the Tiger mosquito?</a:t>
            </a:r>
          </a:p>
          <a:p>
            <a:r>
              <a:rPr lang="en-US" dirty="0"/>
              <a:t>Hint: Where should the Tiger mosquito isocline intersect the Tiger mosquito axis? </a:t>
            </a:r>
          </a:p>
          <a:p>
            <a:r>
              <a:rPr lang="en-US" dirty="0"/>
              <a:t>(Next slide answer: at its own carrying capacity)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19</a:t>
            </a:fld>
            <a:endParaRPr lang="en-US"/>
          </a:p>
        </p:txBody>
      </p:sp>
    </p:spTree>
    <p:extLst>
      <p:ext uri="{BB962C8B-B14F-4D97-AF65-F5344CB8AC3E}">
        <p14:creationId xmlns:p14="http://schemas.microsoft.com/office/powerpoint/2010/main" val="716567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students are still struggling- ask them where should the isocline intersect the </a:t>
            </a:r>
            <a:r>
              <a:rPr lang="en-US" dirty="0" err="1"/>
              <a:t>Treehole</a:t>
            </a:r>
            <a:r>
              <a:rPr lang="en-US" dirty="0"/>
              <a:t> mosquito axis?</a:t>
            </a:r>
          </a:p>
          <a:p>
            <a:r>
              <a:rPr lang="en-US" dirty="0"/>
              <a:t>(Ans: at the number of </a:t>
            </a:r>
            <a:r>
              <a:rPr lang="en-US" dirty="0" err="1"/>
              <a:t>Treehole</a:t>
            </a:r>
            <a:r>
              <a:rPr lang="en-US" dirty="0"/>
              <a:t> mosquitos needed to equal its own carrying capacity: K Tiger / alpha </a:t>
            </a:r>
            <a:r>
              <a:rPr lang="en-US" dirty="0" err="1"/>
              <a:t>Treehole</a:t>
            </a:r>
            <a:r>
              <a:rPr lang="en-US" dirty="0"/>
              <a:t> </a:t>
            </a:r>
            <a:r>
              <a:rPr lang="en-US" dirty="0">
                <a:sym typeface="Wingdings" panose="05000000000000000000" pitchFamily="2" charset="2"/>
              </a:rPr>
              <a:t> Tiger</a:t>
            </a:r>
            <a:r>
              <a:rPr lang="en-US" dirty="0"/>
              <a: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20</a:t>
            </a:fld>
            <a:endParaRPr lang="en-US"/>
          </a:p>
        </p:txBody>
      </p:sp>
    </p:spTree>
    <p:extLst>
      <p:ext uri="{BB962C8B-B14F-4D97-AF65-F5344CB8AC3E}">
        <p14:creationId xmlns:p14="http://schemas.microsoft.com/office/powerpoint/2010/main" val="462858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add the </a:t>
            </a:r>
            <a:r>
              <a:rPr lang="en-US" dirty="0" err="1"/>
              <a:t>Treehole</a:t>
            </a:r>
            <a:r>
              <a:rPr lang="en-US" dirty="0"/>
              <a:t> mosquito isocline.</a:t>
            </a:r>
          </a:p>
          <a:p>
            <a:endParaRPr lang="en-US" dirty="0"/>
          </a:p>
          <a:p>
            <a:r>
              <a:rPr lang="en-US" dirty="0"/>
              <a:t>Notice that this is the number of </a:t>
            </a:r>
            <a:r>
              <a:rPr lang="en-US" dirty="0" err="1"/>
              <a:t>Treehole</a:t>
            </a:r>
            <a:r>
              <a:rPr lang="en-US" dirty="0"/>
              <a:t> mosquitos that are equivalent to 54 Tiger mosquitos</a:t>
            </a:r>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21</a:t>
            </a:fld>
            <a:endParaRPr lang="en-US"/>
          </a:p>
        </p:txBody>
      </p:sp>
    </p:spTree>
    <p:extLst>
      <p:ext uri="{BB962C8B-B14F-4D97-AF65-F5344CB8AC3E}">
        <p14:creationId xmlns:p14="http://schemas.microsoft.com/office/powerpoint/2010/main" val="1793084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add the </a:t>
            </a:r>
            <a:r>
              <a:rPr lang="en-US" dirty="0" err="1"/>
              <a:t>Treehole</a:t>
            </a:r>
            <a:r>
              <a:rPr lang="en-US" dirty="0"/>
              <a:t> mosquito isocline.</a:t>
            </a:r>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22</a:t>
            </a:fld>
            <a:endParaRPr lang="en-US"/>
          </a:p>
        </p:txBody>
      </p:sp>
    </p:spTree>
    <p:extLst>
      <p:ext uri="{BB962C8B-B14F-4D97-AF65-F5344CB8AC3E}">
        <p14:creationId xmlns:p14="http://schemas.microsoft.com/office/powerpoint/2010/main" val="2866637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K2 and K2/a21.</a:t>
            </a:r>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23</a:t>
            </a:fld>
            <a:endParaRPr lang="en-US"/>
          </a:p>
        </p:txBody>
      </p:sp>
    </p:spTree>
    <p:extLst>
      <p:ext uri="{BB962C8B-B14F-4D97-AF65-F5344CB8AC3E}">
        <p14:creationId xmlns:p14="http://schemas.microsoft.com/office/powerpoint/2010/main" val="756163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use the phase plane to predict what will happen over time. Assume start with 100 Tiger and 50 </a:t>
            </a:r>
            <a:r>
              <a:rPr lang="en-US" dirty="0" err="1"/>
              <a:t>Treehole</a:t>
            </a:r>
            <a:r>
              <a:rPr lang="en-US" dirty="0"/>
              <a:t> mosquito larvae in 100 ml water.</a:t>
            </a:r>
          </a:p>
          <a:p>
            <a:endParaRPr lang="en-US" dirty="0"/>
          </a:p>
          <a:p>
            <a:r>
              <a:rPr lang="en-US" dirty="0"/>
              <a:t>Hint: Where are the three equilibria given as options?</a:t>
            </a:r>
          </a:p>
          <a:p>
            <a:pPr defTabSz="906902"/>
            <a:r>
              <a:rPr lang="en-US" dirty="0"/>
              <a:t>Hint: Remember that species densities always move toward their isoclines.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24</a:t>
            </a:fld>
            <a:endParaRPr lang="en-US"/>
          </a:p>
        </p:txBody>
      </p:sp>
    </p:spTree>
    <p:extLst>
      <p:ext uri="{BB962C8B-B14F-4D97-AF65-F5344CB8AC3E}">
        <p14:creationId xmlns:p14="http://schemas.microsoft.com/office/powerpoint/2010/main" val="39919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endParaRPr lang="en-US" dirty="0"/>
          </a:p>
          <a:p>
            <a:pPr defTabSz="906902">
              <a:defRPr/>
            </a:pPr>
            <a:r>
              <a:rPr lang="en-US" dirty="0"/>
              <a:t>In the </a:t>
            </a:r>
            <a:r>
              <a:rPr lang="en-US" dirty="0" err="1"/>
              <a:t>SimBio</a:t>
            </a:r>
            <a:r>
              <a:rPr lang="en-US" dirty="0"/>
              <a:t> Competition chapter you were introduced to the Asian Tiger mosquito that like to live in stagnant water and likely was introduced in water in tires shipped from Asia to Texas in the 1980s. Since then it has spread across the eastern U.S. and is now as of 2011 colonizing southern California and the west (more on that later).</a:t>
            </a:r>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7</a:t>
            </a:fld>
            <a:endParaRPr lang="en-US"/>
          </a:p>
        </p:txBody>
      </p:sp>
    </p:spTree>
    <p:extLst>
      <p:ext uri="{BB962C8B-B14F-4D97-AF65-F5344CB8AC3E}">
        <p14:creationId xmlns:p14="http://schemas.microsoft.com/office/powerpoint/2010/main" val="3683684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25</a:t>
            </a:fld>
            <a:endParaRPr lang="en-US"/>
          </a:p>
        </p:txBody>
      </p:sp>
    </p:spTree>
    <p:extLst>
      <p:ext uri="{BB962C8B-B14F-4D97-AF65-F5344CB8AC3E}">
        <p14:creationId xmlns:p14="http://schemas.microsoft.com/office/powerpoint/2010/main" val="670152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t>Remember that </a:t>
            </a:r>
            <a:r>
              <a:rPr lang="en-US" dirty="0" err="1"/>
              <a:t>Treeholes</a:t>
            </a:r>
            <a:r>
              <a:rPr lang="en-US" dirty="0"/>
              <a:t> aren’t the only mosquito breeding habitat out there.</a:t>
            </a:r>
          </a:p>
          <a:p>
            <a:pPr defTabSz="906902">
              <a:defRPr/>
            </a:pPr>
            <a:r>
              <a:rPr lang="en-US" dirty="0"/>
              <a:t>Want to know whether the outcome of competition is the same in man-made water sources, like tire water.</a:t>
            </a:r>
          </a:p>
          <a:p>
            <a:pPr defTabSz="906902">
              <a:defRPr/>
            </a:pPr>
            <a:endParaRPr lang="en-US" dirty="0"/>
          </a:p>
          <a:p>
            <a:pPr defTabSz="906902">
              <a:defRPr/>
            </a:pPr>
            <a:endParaRPr lang="en-US" dirty="0"/>
          </a:p>
          <a:p>
            <a:pPr defTabSz="906902">
              <a:defRPr/>
            </a:pPr>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26</a:t>
            </a:fld>
            <a:endParaRPr lang="en-US"/>
          </a:p>
        </p:txBody>
      </p:sp>
    </p:spTree>
    <p:extLst>
      <p:ext uri="{BB962C8B-B14F-4D97-AF65-F5344CB8AC3E}">
        <p14:creationId xmlns:p14="http://schemas.microsoft.com/office/powerpoint/2010/main" val="4030229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the phase plane looks like if we plot the isoclines for the two species competing in tire water.</a:t>
            </a:r>
          </a:p>
          <a:p>
            <a:r>
              <a:rPr lang="en-US" dirty="0"/>
              <a:t>What happens now? (Ans: Tiger mosquitos always outcompete </a:t>
            </a:r>
            <a:r>
              <a:rPr lang="en-US" dirty="0" err="1"/>
              <a:t>Treehole</a:t>
            </a:r>
            <a:r>
              <a:rPr lang="en-US" dirty="0"/>
              <a:t> mosquitos in tire water.</a:t>
            </a:r>
          </a:p>
          <a:p>
            <a:endParaRPr lang="en-US" dirty="0"/>
          </a:p>
          <a:p>
            <a:r>
              <a:rPr lang="en-US" dirty="0"/>
              <a:t>Hint: Remind students that when isoclines don’t cross, one species always competitively excludes the other.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27</a:t>
            </a:fld>
            <a:endParaRPr lang="en-US"/>
          </a:p>
        </p:txBody>
      </p:sp>
    </p:spTree>
    <p:extLst>
      <p:ext uri="{BB962C8B-B14F-4D97-AF65-F5344CB8AC3E}">
        <p14:creationId xmlns:p14="http://schemas.microsoft.com/office/powerpoint/2010/main" val="3944959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species densities always move toward their isoclines.</a:t>
            </a:r>
          </a:p>
          <a:p>
            <a:r>
              <a:rPr lang="en-US" dirty="0"/>
              <a:t>Can demonstrate by drawing on board of with a pointer how trajectories will move.</a:t>
            </a:r>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28</a:t>
            </a:fld>
            <a:endParaRPr lang="en-US"/>
          </a:p>
        </p:txBody>
      </p:sp>
    </p:spTree>
    <p:extLst>
      <p:ext uri="{BB962C8B-B14F-4D97-AF65-F5344CB8AC3E}">
        <p14:creationId xmlns:p14="http://schemas.microsoft.com/office/powerpoint/2010/main" val="13685280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t>Why does this happen?</a:t>
            </a:r>
          </a:p>
          <a:p>
            <a:r>
              <a:rPr lang="en-US" dirty="0"/>
              <a:t>First compare the carrying capacities: both are lower, but the Tiger mosquito still has the higher carrying capacity.</a:t>
            </a:r>
          </a:p>
          <a:p>
            <a:endParaRPr lang="en-US" dirty="0"/>
          </a:p>
          <a:p>
            <a:r>
              <a:rPr lang="en-US" dirty="0"/>
              <a:t>(This is a bonus question, eliminate to save time)</a:t>
            </a:r>
          </a:p>
          <a:p>
            <a:r>
              <a:rPr lang="en-US" dirty="0"/>
              <a:t>Alternatively ask:</a:t>
            </a:r>
          </a:p>
          <a:p>
            <a:r>
              <a:rPr lang="en-US" dirty="0"/>
              <a:t>Since tiger mosquitos have a higher K in both </a:t>
            </a:r>
            <a:r>
              <a:rPr lang="en-US" dirty="0" err="1"/>
              <a:t>treeholes</a:t>
            </a:r>
            <a:r>
              <a:rPr lang="en-US" dirty="0"/>
              <a:t> and tires, what accounts for the difference in the outcome of competition in tires compared to </a:t>
            </a:r>
            <a:r>
              <a:rPr lang="en-US" dirty="0" err="1"/>
              <a:t>treeholes</a:t>
            </a:r>
            <a:r>
              <a:rPr lang="en-US" dirty="0"/>
              <a:t>?</a:t>
            </a:r>
          </a:p>
          <a:p>
            <a:r>
              <a:rPr lang="en-US" dirty="0"/>
              <a:t>How might the environmental difference between </a:t>
            </a:r>
            <a:r>
              <a:rPr lang="en-US" dirty="0" err="1"/>
              <a:t>treehole</a:t>
            </a:r>
            <a:r>
              <a:rPr lang="en-US" dirty="0"/>
              <a:t> and tire water chemistry cause the competition coefficient to shift in favor of Tiger mosquitos?</a:t>
            </a:r>
          </a:p>
          <a:p>
            <a:endParaRPr lang="en-US" dirty="0"/>
          </a:p>
          <a:p>
            <a:r>
              <a:rPr lang="en-US" dirty="0"/>
              <a:t>Note: </a:t>
            </a:r>
            <a:r>
              <a:rPr lang="en-US" dirty="0" err="1"/>
              <a:t>Livdahl</a:t>
            </a:r>
            <a:r>
              <a:rPr lang="en-US" dirty="0"/>
              <a:t> and Willey (1991) provide only general hypothesis for this effect: “If these coefficients reflect overlap of resource. use, the differences suggest that resources exist within tires that can be used much more effectively by A. albopictus than A. </a:t>
            </a:r>
            <a:r>
              <a:rPr lang="en-US" dirty="0" err="1"/>
              <a:t>triseriatus</a:t>
            </a:r>
            <a:r>
              <a:rPr lang="en-US" dirty="0"/>
              <a:t>, and that </a:t>
            </a:r>
            <a:r>
              <a:rPr lang="en-US" dirty="0" err="1"/>
              <a:t>treehole</a:t>
            </a:r>
            <a:r>
              <a:rPr lang="en-US" dirty="0"/>
              <a:t> fluid contains resources that each species exploits differentially. Detailed studies of the larval diets of these two species in the two habitat types should be informative.”</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29</a:t>
            </a:fld>
            <a:endParaRPr lang="en-US"/>
          </a:p>
        </p:txBody>
      </p:sp>
    </p:spTree>
    <p:extLst>
      <p:ext uri="{BB962C8B-B14F-4D97-AF65-F5344CB8AC3E}">
        <p14:creationId xmlns:p14="http://schemas.microsoft.com/office/powerpoint/2010/main" val="16269083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students are struggling point out how to calculate intercepts again.</a:t>
            </a:r>
          </a:p>
          <a:p>
            <a:endParaRPr lang="en-US" dirty="0"/>
          </a:p>
          <a:p>
            <a:r>
              <a:rPr lang="en-US" dirty="0"/>
              <a:t>Answer on next slide.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30</a:t>
            </a:fld>
            <a:endParaRPr lang="en-US"/>
          </a:p>
        </p:txBody>
      </p:sp>
    </p:spTree>
    <p:extLst>
      <p:ext uri="{BB962C8B-B14F-4D97-AF65-F5344CB8AC3E}">
        <p14:creationId xmlns:p14="http://schemas.microsoft.com/office/powerpoint/2010/main" val="26506221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students are struggling point out how to calculate intercepts again.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31</a:t>
            </a:fld>
            <a:endParaRPr lang="en-US"/>
          </a:p>
        </p:txBody>
      </p:sp>
    </p:spTree>
    <p:extLst>
      <p:ext uri="{BB962C8B-B14F-4D97-AF65-F5344CB8AC3E}">
        <p14:creationId xmlns:p14="http://schemas.microsoft.com/office/powerpoint/2010/main" val="3556209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Tiger mosquitos competitively exclude </a:t>
            </a:r>
            <a:r>
              <a:rPr lang="en-US" dirty="0" err="1"/>
              <a:t>Treehole</a:t>
            </a:r>
            <a:r>
              <a:rPr lang="en-US" dirty="0"/>
              <a:t> mosquitos in tire water because they have a much stronger effect on the </a:t>
            </a:r>
            <a:r>
              <a:rPr lang="en-US" dirty="0" err="1"/>
              <a:t>Treehole</a:t>
            </a:r>
            <a:r>
              <a:rPr lang="en-US" dirty="0"/>
              <a:t> mosquitos than the </a:t>
            </a:r>
            <a:r>
              <a:rPr lang="en-US" dirty="0" err="1"/>
              <a:t>Treehole</a:t>
            </a:r>
            <a:r>
              <a:rPr lang="en-US" dirty="0"/>
              <a:t> mosquitos have on them.</a:t>
            </a:r>
          </a:p>
          <a:p>
            <a:endParaRPr lang="en-US" dirty="0"/>
          </a:p>
          <a:p>
            <a:r>
              <a:rPr lang="en-US" dirty="0"/>
              <a:t>How might the environmental difference between </a:t>
            </a:r>
            <a:r>
              <a:rPr lang="en-US" dirty="0" err="1"/>
              <a:t>treehole</a:t>
            </a:r>
            <a:r>
              <a:rPr lang="en-US" dirty="0"/>
              <a:t> and tire water chemistry cause the competition coefficient to shift in favor of Tiger mosquitos?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32</a:t>
            </a:fld>
            <a:endParaRPr lang="en-US"/>
          </a:p>
        </p:txBody>
      </p:sp>
    </p:spTree>
    <p:extLst>
      <p:ext uri="{BB962C8B-B14F-4D97-AF65-F5344CB8AC3E}">
        <p14:creationId xmlns:p14="http://schemas.microsoft.com/office/powerpoint/2010/main" val="2710225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California has recently been invaded by two Aedes species: Asian Tiger in 2011 and Yellow Fever in 2013. Both carry Dengue, Chikungunya and Zika.</a:t>
            </a:r>
          </a:p>
          <a:p>
            <a:r>
              <a:rPr lang="en-US" dirty="0"/>
              <a:t>But, California also has 53 other species of native mosquitos.</a:t>
            </a:r>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33</a:t>
            </a:fld>
            <a:endParaRPr lang="en-US"/>
          </a:p>
        </p:txBody>
      </p:sp>
    </p:spTree>
    <p:extLst>
      <p:ext uri="{BB962C8B-B14F-4D97-AF65-F5344CB8AC3E}">
        <p14:creationId xmlns:p14="http://schemas.microsoft.com/office/powerpoint/2010/main" val="164751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the students revisit their initial prediction. </a:t>
            </a:r>
          </a:p>
        </p:txBody>
      </p:sp>
      <p:sp>
        <p:nvSpPr>
          <p:cNvPr id="4" name="Slide Number Placeholder 3"/>
          <p:cNvSpPr>
            <a:spLocks noGrp="1"/>
          </p:cNvSpPr>
          <p:nvPr>
            <p:ph type="sldNum" sz="quarter" idx="5"/>
          </p:nvPr>
        </p:nvSpPr>
        <p:spPr/>
        <p:txBody>
          <a:bodyPr/>
          <a:lstStyle/>
          <a:p>
            <a:fld id="{4F4DFA0C-946B-47D8-95F5-494627245A8B}" type="slidenum">
              <a:rPr lang="en-US" smtClean="0"/>
              <a:t>34</a:t>
            </a:fld>
            <a:endParaRPr lang="en-US"/>
          </a:p>
        </p:txBody>
      </p:sp>
    </p:spTree>
    <p:extLst>
      <p:ext uri="{BB962C8B-B14F-4D97-AF65-F5344CB8AC3E}">
        <p14:creationId xmlns:p14="http://schemas.microsoft.com/office/powerpoint/2010/main" val="999989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t>In the early 1990s during the beginning of this invasion, Todd </a:t>
            </a:r>
            <a:r>
              <a:rPr lang="en-US" dirty="0" err="1"/>
              <a:t>Livdahl</a:t>
            </a:r>
            <a:r>
              <a:rPr lang="en-US" dirty="0"/>
              <a:t> and Michelle Willey conducted a series of experiments to determine how these mosquitos fare in a more natural setting such as in natural water sources, like that found in tree holes.</a:t>
            </a:r>
          </a:p>
        </p:txBody>
      </p:sp>
      <p:sp>
        <p:nvSpPr>
          <p:cNvPr id="4" name="Slide Number Placeholder 3"/>
          <p:cNvSpPr>
            <a:spLocks noGrp="1"/>
          </p:cNvSpPr>
          <p:nvPr>
            <p:ph type="sldNum" sz="quarter" idx="5"/>
          </p:nvPr>
        </p:nvSpPr>
        <p:spPr/>
        <p:txBody>
          <a:bodyPr/>
          <a:lstStyle/>
          <a:p>
            <a:fld id="{4F4DFA0C-946B-47D8-95F5-494627245A8B}" type="slidenum">
              <a:rPr lang="en-US" smtClean="0"/>
              <a:t>8</a:t>
            </a:fld>
            <a:endParaRPr lang="en-US"/>
          </a:p>
        </p:txBody>
      </p:sp>
    </p:spTree>
    <p:extLst>
      <p:ext uri="{BB962C8B-B14F-4D97-AF65-F5344CB8AC3E}">
        <p14:creationId xmlns:p14="http://schemas.microsoft.com/office/powerpoint/2010/main" val="38720483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debate the two options with the person sitting next to them. Tell them they have to come to a consensus.</a:t>
            </a:r>
          </a:p>
          <a:p>
            <a:r>
              <a:rPr lang="en-US" dirty="0"/>
              <a:t>Remind them of the outcomes shown in the phase planes. I.e. these graphs don’t correspond to the two proposed strategies.</a:t>
            </a:r>
          </a:p>
        </p:txBody>
      </p:sp>
      <p:sp>
        <p:nvSpPr>
          <p:cNvPr id="4" name="Slide Number Placeholder 3"/>
          <p:cNvSpPr>
            <a:spLocks noGrp="1"/>
          </p:cNvSpPr>
          <p:nvPr>
            <p:ph type="sldNum" sz="quarter" idx="5"/>
          </p:nvPr>
        </p:nvSpPr>
        <p:spPr/>
        <p:txBody>
          <a:bodyPr/>
          <a:lstStyle/>
          <a:p>
            <a:fld id="{4F4DFA0C-946B-47D8-95F5-494627245A8B}" type="slidenum">
              <a:rPr lang="en-US" smtClean="0"/>
              <a:t>35</a:t>
            </a:fld>
            <a:endParaRPr lang="en-US"/>
          </a:p>
        </p:txBody>
      </p:sp>
    </p:spTree>
    <p:extLst>
      <p:ext uri="{BB962C8B-B14F-4D97-AF65-F5344CB8AC3E}">
        <p14:creationId xmlns:p14="http://schemas.microsoft.com/office/powerpoint/2010/main" val="4154736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t>Tiger mosquitos aren’t the only mosquitos around. A native mosquito called the Eastern Tree Hole mosquito also lived in the same habitats that the Tiger mosquito was invading.</a:t>
            </a:r>
          </a:p>
          <a:p>
            <a:pPr defTabSz="906902">
              <a:defRPr/>
            </a:pPr>
            <a:endParaRPr lang="en-US" dirty="0"/>
          </a:p>
          <a:p>
            <a:pPr defTabSz="906902">
              <a:defRPr/>
            </a:pPr>
            <a:r>
              <a:rPr lang="en-US" dirty="0"/>
              <a:t>Where do you think the Eastern Tree Hole mosquito lives? (Ans: tree holes)</a:t>
            </a:r>
          </a:p>
          <a:p>
            <a:pPr defTabSz="906902">
              <a:defRPr/>
            </a:pPr>
            <a:endParaRPr lang="en-US" dirty="0"/>
          </a:p>
          <a:p>
            <a:pPr defTabSz="906902">
              <a:defRPr/>
            </a:pPr>
            <a:r>
              <a:rPr lang="en-US" dirty="0"/>
              <a:t>These mosquitos have very similar niches. What will happen when they compete for the same resources?</a:t>
            </a:r>
          </a:p>
          <a:p>
            <a:pPr defTabSz="906902">
              <a:defRPr/>
            </a:pPr>
            <a:endParaRPr lang="en-US" dirty="0"/>
          </a:p>
          <a:p>
            <a:pPr defTabSz="906902">
              <a:defRPr/>
            </a:pPr>
            <a:endParaRPr lang="en-US" dirty="0"/>
          </a:p>
          <a:p>
            <a:pPr defTabSz="906902">
              <a:defRPr/>
            </a:pPr>
            <a:endParaRPr lang="en-US" dirty="0"/>
          </a:p>
          <a:p>
            <a:pPr defTabSz="906902">
              <a:defRPr/>
            </a:pPr>
            <a:endParaRPr lang="en-US" dirty="0"/>
          </a:p>
          <a:p>
            <a:pPr defTabSz="906902">
              <a:defRPr/>
            </a:pPr>
            <a:endParaRPr lang="en-US" dirty="0"/>
          </a:p>
          <a:p>
            <a:pPr defTabSz="906902">
              <a:defRPr/>
            </a:pPr>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9</a:t>
            </a:fld>
            <a:endParaRPr lang="en-US"/>
          </a:p>
        </p:txBody>
      </p:sp>
    </p:spTree>
    <p:extLst>
      <p:ext uri="{BB962C8B-B14F-4D97-AF65-F5344CB8AC3E}">
        <p14:creationId xmlns:p14="http://schemas.microsoft.com/office/powerpoint/2010/main" val="320047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the students make a prediction. Write the prediction in their notes.</a:t>
            </a:r>
          </a:p>
        </p:txBody>
      </p:sp>
      <p:sp>
        <p:nvSpPr>
          <p:cNvPr id="4" name="Slide Number Placeholder 3"/>
          <p:cNvSpPr>
            <a:spLocks noGrp="1"/>
          </p:cNvSpPr>
          <p:nvPr>
            <p:ph type="sldNum" sz="quarter" idx="5"/>
          </p:nvPr>
        </p:nvSpPr>
        <p:spPr/>
        <p:txBody>
          <a:bodyPr/>
          <a:lstStyle/>
          <a:p>
            <a:fld id="{4F4DFA0C-946B-47D8-95F5-494627245A8B}" type="slidenum">
              <a:rPr lang="en-US" smtClean="0"/>
              <a:t>10</a:t>
            </a:fld>
            <a:endParaRPr lang="en-US"/>
          </a:p>
        </p:txBody>
      </p:sp>
    </p:spTree>
    <p:extLst>
      <p:ext uri="{BB962C8B-B14F-4D97-AF65-F5344CB8AC3E}">
        <p14:creationId xmlns:p14="http://schemas.microsoft.com/office/powerpoint/2010/main" val="4242063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defRPr/>
            </a:pPr>
            <a:r>
              <a:rPr lang="en-US" dirty="0"/>
              <a:t>The researchers raised mosquitos of both species alone and together at several different densities in water obtained from tires and </a:t>
            </a:r>
            <a:r>
              <a:rPr lang="en-US" dirty="0" err="1"/>
              <a:t>treeholes</a:t>
            </a:r>
            <a:r>
              <a:rPr lang="en-US" dirty="0"/>
              <a:t> of mosquitos. </a:t>
            </a:r>
          </a:p>
          <a:p>
            <a:pPr defTabSz="906902">
              <a:defRPr/>
            </a:pPr>
            <a:r>
              <a:rPr lang="en-US" dirty="0"/>
              <a:t>They used measurements of the population growth rates to estimate the carrying capacity of each species in each habitat  along with competition coefficients.</a:t>
            </a:r>
          </a:p>
          <a:p>
            <a:pPr defTabSz="906902">
              <a:defRPr/>
            </a:pPr>
            <a:endParaRPr lang="en-US" dirty="0"/>
          </a:p>
          <a:p>
            <a:pPr defTabSz="906902">
              <a:defRPr/>
            </a:pPr>
            <a:endParaRPr lang="en-US" dirty="0"/>
          </a:p>
          <a:p>
            <a:pPr defTabSz="906902">
              <a:defRPr/>
            </a:pPr>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11</a:t>
            </a:fld>
            <a:endParaRPr lang="en-US"/>
          </a:p>
        </p:txBody>
      </p:sp>
    </p:spTree>
    <p:extLst>
      <p:ext uri="{BB962C8B-B14F-4D97-AF65-F5344CB8AC3E}">
        <p14:creationId xmlns:p14="http://schemas.microsoft.com/office/powerpoint/2010/main" val="1733882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two graphs show the estimated carrying capacities and </a:t>
            </a:r>
            <a:r>
              <a:rPr lang="en-US" dirty="0" err="1"/>
              <a:t>Lotka</a:t>
            </a:r>
            <a:r>
              <a:rPr lang="en-US" dirty="0"/>
              <a:t>-Volterra competition coefficients for both species grown in </a:t>
            </a:r>
            <a:r>
              <a:rPr lang="en-US" dirty="0" err="1"/>
              <a:t>Treehole</a:t>
            </a:r>
            <a:r>
              <a:rPr lang="en-US" dirty="0"/>
              <a:t> water.</a:t>
            </a:r>
          </a:p>
          <a:p>
            <a:r>
              <a:rPr lang="en-US" dirty="0"/>
              <a:t>Can either do these T/F statements or skip and just ask the class:</a:t>
            </a:r>
          </a:p>
          <a:p>
            <a:pPr marL="283407" indent="-283407">
              <a:buFont typeface="Arial" panose="020B0604020202020204" pitchFamily="34" charset="0"/>
              <a:buChar char="•"/>
            </a:pPr>
            <a:r>
              <a:rPr lang="en-US" dirty="0"/>
              <a:t>Which species has the higher carrying capacity in </a:t>
            </a:r>
            <a:r>
              <a:rPr lang="en-US" dirty="0" err="1"/>
              <a:t>Treehole</a:t>
            </a:r>
            <a:r>
              <a:rPr lang="en-US" dirty="0"/>
              <a:t> water?</a:t>
            </a:r>
          </a:p>
          <a:p>
            <a:pPr marL="283407" indent="-283407">
              <a:buFont typeface="Arial" panose="020B0604020202020204" pitchFamily="34" charset="0"/>
              <a:buChar char="•"/>
            </a:pPr>
            <a:r>
              <a:rPr lang="en-US" dirty="0"/>
              <a:t>Which species has the largest effect on its competitor?</a:t>
            </a:r>
          </a:p>
          <a:p>
            <a:pPr marL="283407" indent="-283407">
              <a:buFont typeface="Arial" panose="020B0604020202020204" pitchFamily="34" charset="0"/>
              <a:buChar char="•"/>
            </a:pPr>
            <a:r>
              <a:rPr lang="en-US" dirty="0"/>
              <a:t>Which graph shows K? alpha?</a:t>
            </a:r>
          </a:p>
          <a:p>
            <a:endParaRPr lang="en-US" dirty="0"/>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12</a:t>
            </a:fld>
            <a:endParaRPr lang="en-US"/>
          </a:p>
        </p:txBody>
      </p:sp>
    </p:spTree>
    <p:extLst>
      <p:ext uri="{BB962C8B-B14F-4D97-AF65-F5344CB8AC3E}">
        <p14:creationId xmlns:p14="http://schemas.microsoft.com/office/powerpoint/2010/main" val="428829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How change the figure to make this statement true?</a:t>
            </a:r>
          </a:p>
          <a:p>
            <a:endParaRPr lang="en-US" dirty="0"/>
          </a:p>
        </p:txBody>
      </p:sp>
      <p:sp>
        <p:nvSpPr>
          <p:cNvPr id="4" name="Slide Number Placeholder 3"/>
          <p:cNvSpPr>
            <a:spLocks noGrp="1"/>
          </p:cNvSpPr>
          <p:nvPr>
            <p:ph type="sldNum" sz="quarter" idx="5"/>
          </p:nvPr>
        </p:nvSpPr>
        <p:spPr/>
        <p:txBody>
          <a:bodyPr/>
          <a:lstStyle/>
          <a:p>
            <a:fld id="{4F4DFA0C-946B-47D8-95F5-494627245A8B}" type="slidenum">
              <a:rPr lang="en-US" smtClean="0"/>
              <a:t>13</a:t>
            </a:fld>
            <a:endParaRPr lang="en-US"/>
          </a:p>
        </p:txBody>
      </p:sp>
    </p:spTree>
    <p:extLst>
      <p:ext uri="{BB962C8B-B14F-4D97-AF65-F5344CB8AC3E}">
        <p14:creationId xmlns:p14="http://schemas.microsoft.com/office/powerpoint/2010/main" val="403291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competitor species has a stronger effect, then the competition coefficient is greater than 1.</a:t>
            </a:r>
          </a:p>
        </p:txBody>
      </p:sp>
      <p:sp>
        <p:nvSpPr>
          <p:cNvPr id="4" name="Slide Number Placeholder 3"/>
          <p:cNvSpPr>
            <a:spLocks noGrp="1"/>
          </p:cNvSpPr>
          <p:nvPr>
            <p:ph type="sldNum" sz="quarter" idx="5"/>
          </p:nvPr>
        </p:nvSpPr>
        <p:spPr/>
        <p:txBody>
          <a:bodyPr/>
          <a:lstStyle/>
          <a:p>
            <a:fld id="{4F4DFA0C-946B-47D8-95F5-494627245A8B}" type="slidenum">
              <a:rPr lang="en-US" smtClean="0"/>
              <a:t>14</a:t>
            </a:fld>
            <a:endParaRPr lang="en-US"/>
          </a:p>
        </p:txBody>
      </p:sp>
    </p:spTree>
    <p:extLst>
      <p:ext uri="{BB962C8B-B14F-4D97-AF65-F5344CB8AC3E}">
        <p14:creationId xmlns:p14="http://schemas.microsoft.com/office/powerpoint/2010/main" val="226997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4AA3B-C69E-424F-9FE4-2E15EAF3B8FC}" type="datetime1">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149654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A0FDC-56B6-41A1-8F23-CA3F9030F541}" type="datetime1">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203241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705284-83B4-4FE8-8095-85FCE667E9E6}" type="datetime1">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27607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ED2A5F-203A-44DA-8F99-83BA8E0EA622}" type="datetime1">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415519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AEB895-C546-45C9-B55F-3237136FF4FC}" type="datetime1">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295599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42AEE1-65D8-4D83-86A3-AA649D8957E4}" type="datetime1">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75975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80AD57-233A-45D5-9293-3C3EC534B23A}" type="datetime1">
              <a:rPr lang="en-US" smtClean="0"/>
              <a:t>7/23/2019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291887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ADBBCE-19D2-4546-866B-1F2471FF1123}" type="datetime1">
              <a:rPr lang="en-US" smtClean="0"/>
              <a:t>7/23/2019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205354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F36CD-1032-4BCE-9711-C1B2BB868730}" type="datetime1">
              <a:rPr lang="en-US" smtClean="0"/>
              <a:t>7/23/2019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84541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329310-B055-4608-B363-17BD41DF046B}" type="datetime1">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215479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4A724-D080-413B-97A2-03E12DD8EF8A}" type="datetime1">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ADA95-BF2C-4822-B668-8C6D093BDC1A}" type="slidenum">
              <a:rPr lang="en-US" smtClean="0"/>
              <a:t>‹#›</a:t>
            </a:fld>
            <a:endParaRPr lang="en-US"/>
          </a:p>
        </p:txBody>
      </p:sp>
    </p:spTree>
    <p:extLst>
      <p:ext uri="{BB962C8B-B14F-4D97-AF65-F5344CB8AC3E}">
        <p14:creationId xmlns:p14="http://schemas.microsoft.com/office/powerpoint/2010/main" val="421982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6299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102659"/>
            <a:ext cx="7886700" cy="50743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10F39-509D-4D21-A583-E2F188BFE7F3}" type="datetime1">
              <a:rPr lang="en-US" smtClean="0"/>
              <a:t>7/23/2019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ADA95-BF2C-4822-B668-8C6D093BDC1A}" type="slidenum">
              <a:rPr lang="en-US" smtClean="0"/>
              <a:t>‹#›</a:t>
            </a:fld>
            <a:endParaRPr lang="en-US" dirty="0"/>
          </a:p>
        </p:txBody>
      </p:sp>
    </p:spTree>
    <p:extLst>
      <p:ext uri="{BB962C8B-B14F-4D97-AF65-F5344CB8AC3E}">
        <p14:creationId xmlns:p14="http://schemas.microsoft.com/office/powerpoint/2010/main" val="3342790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Tx/>
        <a:buSzPct val="100000"/>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Tx/>
        <a:buSzPct val="100000"/>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Tx/>
        <a:buSzPct val="10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Tx/>
        <a:buSzPct val="100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Tx/>
        <a:buSzPct val="100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1.png"/><Relationship Id="rId9" Type="http://schemas.openxmlformats.org/officeDocument/2006/relationships/image" Target="../media/image160.png"/></Relationships>
</file>

<file path=ppt/slides/_rels/slide22.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1.png"/><Relationship Id="rId9" Type="http://schemas.openxmlformats.org/officeDocument/2006/relationships/image" Target="../media/image160.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9.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9.png"/><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9.png"/><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2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10.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C8C0-9AA8-4BBB-B97E-9921217CAD1E}"/>
              </a:ext>
            </a:extLst>
          </p:cNvPr>
          <p:cNvSpPr>
            <a:spLocks noGrp="1"/>
          </p:cNvSpPr>
          <p:nvPr>
            <p:ph type="ctrTitle"/>
          </p:nvPr>
        </p:nvSpPr>
        <p:spPr/>
        <p:txBody>
          <a:bodyPr/>
          <a:lstStyle/>
          <a:p>
            <a:r>
              <a:rPr lang="en-US" dirty="0"/>
              <a:t>Mosquito Invasion!</a:t>
            </a:r>
          </a:p>
        </p:txBody>
      </p:sp>
      <p:sp>
        <p:nvSpPr>
          <p:cNvPr id="3" name="Subtitle 2">
            <a:extLst>
              <a:ext uri="{FF2B5EF4-FFF2-40B4-BE49-F238E27FC236}">
                <a16:creationId xmlns:a16="http://schemas.microsoft.com/office/drawing/2014/main" id="{9C1B4354-37C8-48DC-88B7-5DB32FFDDA36}"/>
              </a:ext>
            </a:extLst>
          </p:cNvPr>
          <p:cNvSpPr>
            <a:spLocks noGrp="1"/>
          </p:cNvSpPr>
          <p:nvPr>
            <p:ph type="subTitle" idx="1"/>
          </p:nvPr>
        </p:nvSpPr>
        <p:spPr/>
        <p:txBody>
          <a:bodyPr/>
          <a:lstStyle/>
          <a:p>
            <a:r>
              <a:rPr lang="en-US" dirty="0"/>
              <a:t>A </a:t>
            </a:r>
            <a:r>
              <a:rPr lang="en-US" dirty="0" err="1"/>
              <a:t>Lotka</a:t>
            </a:r>
            <a:r>
              <a:rPr lang="en-US" dirty="0"/>
              <a:t>-Volterra Competition Case Study</a:t>
            </a:r>
          </a:p>
        </p:txBody>
      </p:sp>
    </p:spTree>
    <p:extLst>
      <p:ext uri="{BB962C8B-B14F-4D97-AF65-F5344CB8AC3E}">
        <p14:creationId xmlns:p14="http://schemas.microsoft.com/office/powerpoint/2010/main" val="2681410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02F417-C947-47E1-A7CD-A89F46137563}"/>
              </a:ext>
            </a:extLst>
          </p:cNvPr>
          <p:cNvSpPr>
            <a:spLocks noGrp="1"/>
          </p:cNvSpPr>
          <p:nvPr>
            <p:ph type="title"/>
          </p:nvPr>
        </p:nvSpPr>
        <p:spPr>
          <a:xfrm>
            <a:off x="1479886" y="2013454"/>
            <a:ext cx="6761746" cy="2967620"/>
          </a:xfrm>
        </p:spPr>
        <p:txBody>
          <a:bodyPr>
            <a:normAutofit/>
          </a:bodyPr>
          <a:lstStyle/>
          <a:p>
            <a:r>
              <a:rPr lang="en-US" dirty="0"/>
              <a:t>Will the Asian Tiger mosquito outcompete the </a:t>
            </a:r>
            <a:r>
              <a:rPr lang="en-US" dirty="0" err="1"/>
              <a:t>Treehole</a:t>
            </a:r>
            <a:r>
              <a:rPr lang="en-US" dirty="0"/>
              <a:t> mosquito in its natural habitat?</a:t>
            </a:r>
          </a:p>
        </p:txBody>
      </p:sp>
      <p:sp>
        <p:nvSpPr>
          <p:cNvPr id="5" name="Rectangle 4">
            <a:extLst>
              <a:ext uri="{FF2B5EF4-FFF2-40B4-BE49-F238E27FC236}">
                <a16:creationId xmlns:a16="http://schemas.microsoft.com/office/drawing/2014/main" id="{3BCD76B9-DAB7-4740-B56D-1B6E46DE43DC}"/>
              </a:ext>
            </a:extLst>
          </p:cNvPr>
          <p:cNvSpPr/>
          <p:nvPr/>
        </p:nvSpPr>
        <p:spPr>
          <a:xfrm>
            <a:off x="1155032" y="2791327"/>
            <a:ext cx="228600" cy="138363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3373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2CCAC3-E80F-48B0-B935-695E2141B2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597" y="1523941"/>
            <a:ext cx="1742933" cy="1789809"/>
          </a:xfrm>
          <a:prstGeom prst="rect">
            <a:avLst/>
          </a:prstGeom>
        </p:spPr>
      </p:pic>
      <p:pic>
        <p:nvPicPr>
          <p:cNvPr id="5" name="Picture 4">
            <a:extLst>
              <a:ext uri="{FF2B5EF4-FFF2-40B4-BE49-F238E27FC236}">
                <a16:creationId xmlns:a16="http://schemas.microsoft.com/office/drawing/2014/main" id="{273930E4-AC9C-4909-93F6-B85C480C76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6180" y="1523941"/>
            <a:ext cx="2980742" cy="1915128"/>
          </a:xfrm>
          <a:prstGeom prst="rect">
            <a:avLst/>
          </a:prstGeom>
        </p:spPr>
      </p:pic>
      <p:pic>
        <p:nvPicPr>
          <p:cNvPr id="7" name="Picture 6">
            <a:extLst>
              <a:ext uri="{FF2B5EF4-FFF2-40B4-BE49-F238E27FC236}">
                <a16:creationId xmlns:a16="http://schemas.microsoft.com/office/drawing/2014/main" id="{DB92BE4A-32E2-413C-B3BC-253DA73DB7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8624" y="3715651"/>
            <a:ext cx="2295853" cy="2327337"/>
          </a:xfrm>
          <a:prstGeom prst="rect">
            <a:avLst/>
          </a:prstGeom>
        </p:spPr>
      </p:pic>
      <p:sp>
        <p:nvSpPr>
          <p:cNvPr id="17" name="Title 1">
            <a:extLst>
              <a:ext uri="{FF2B5EF4-FFF2-40B4-BE49-F238E27FC236}">
                <a16:creationId xmlns:a16="http://schemas.microsoft.com/office/drawing/2014/main" id="{AFEC6EF0-AB78-4148-9886-9B8D8705574D}"/>
              </a:ext>
            </a:extLst>
          </p:cNvPr>
          <p:cNvSpPr txBox="1">
            <a:spLocks/>
          </p:cNvSpPr>
          <p:nvPr/>
        </p:nvSpPr>
        <p:spPr>
          <a:xfrm>
            <a:off x="469232" y="584512"/>
            <a:ext cx="8229600" cy="1135639"/>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3400" dirty="0">
                <a:solidFill>
                  <a:srgbClr val="000000"/>
                </a:solidFill>
              </a:rPr>
              <a:t>How do Asian Tiger mosquitos fare in nature?</a:t>
            </a:r>
          </a:p>
        </p:txBody>
      </p:sp>
      <p:pic>
        <p:nvPicPr>
          <p:cNvPr id="9" name="Picture 8">
            <a:extLst>
              <a:ext uri="{FF2B5EF4-FFF2-40B4-BE49-F238E27FC236}">
                <a16:creationId xmlns:a16="http://schemas.microsoft.com/office/drawing/2014/main" id="{9E9F81D0-B9A5-4A03-975F-4DA8DA398C5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30597" y="4253179"/>
            <a:ext cx="1742933" cy="1789809"/>
          </a:xfrm>
          <a:prstGeom prst="rect">
            <a:avLst/>
          </a:prstGeom>
        </p:spPr>
      </p:pic>
      <p:sp>
        <p:nvSpPr>
          <p:cNvPr id="3" name="Rectangle 2">
            <a:extLst>
              <a:ext uri="{FF2B5EF4-FFF2-40B4-BE49-F238E27FC236}">
                <a16:creationId xmlns:a16="http://schemas.microsoft.com/office/drawing/2014/main" id="{C340B419-72B9-4CA9-AD39-FF9A0B71CA8A}"/>
              </a:ext>
            </a:extLst>
          </p:cNvPr>
          <p:cNvSpPr/>
          <p:nvPr/>
        </p:nvSpPr>
        <p:spPr>
          <a:xfrm>
            <a:off x="673768" y="5718325"/>
            <a:ext cx="8025064" cy="1138773"/>
          </a:xfrm>
          <a:prstGeom prst="rect">
            <a:avLst/>
          </a:prstGeom>
        </p:spPr>
        <p:txBody>
          <a:bodyPr wrap="square">
            <a:spAutoFit/>
          </a:bodyPr>
          <a:lstStyle/>
          <a:p>
            <a:endParaRPr lang="en-US"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p>
          <a:p>
            <a:r>
              <a:rPr lang="en-US" sz="1600" dirty="0" err="1">
                <a:solidFill>
                  <a:srgbClr val="000000"/>
                </a:solidFill>
                <a:latin typeface="Calibri" panose="020F0502020204030204" pitchFamily="34" charset="0"/>
              </a:rPr>
              <a:t>Livdahl</a:t>
            </a:r>
            <a:r>
              <a:rPr lang="en-US" sz="1600" dirty="0">
                <a:solidFill>
                  <a:srgbClr val="000000"/>
                </a:solidFill>
                <a:latin typeface="Calibri" panose="020F0502020204030204" pitchFamily="34" charset="0"/>
              </a:rPr>
              <a:t>, T.P. and M.S. Willey. 1991. Prospects for an invasion: competition between </a:t>
            </a:r>
            <a:r>
              <a:rPr lang="en-US" sz="1600" i="1" dirty="0">
                <a:solidFill>
                  <a:srgbClr val="000000"/>
                </a:solidFill>
                <a:latin typeface="Calibri" panose="020F0502020204030204" pitchFamily="34" charset="0"/>
              </a:rPr>
              <a:t>Aedes albopictus </a:t>
            </a:r>
            <a:r>
              <a:rPr lang="en-US" sz="1600" dirty="0">
                <a:solidFill>
                  <a:srgbClr val="000000"/>
                </a:solidFill>
                <a:latin typeface="Calibri" panose="020F0502020204030204" pitchFamily="34" charset="0"/>
              </a:rPr>
              <a:t>and native </a:t>
            </a:r>
            <a:r>
              <a:rPr lang="en-US" sz="1600" i="1" dirty="0">
                <a:solidFill>
                  <a:srgbClr val="000000"/>
                </a:solidFill>
                <a:latin typeface="Calibri" panose="020F0502020204030204" pitchFamily="34" charset="0"/>
              </a:rPr>
              <a:t>Aedes </a:t>
            </a:r>
            <a:r>
              <a:rPr lang="en-US" sz="1600" i="1" dirty="0" err="1">
                <a:solidFill>
                  <a:srgbClr val="000000"/>
                </a:solidFill>
                <a:latin typeface="Calibri" panose="020F0502020204030204" pitchFamily="34" charset="0"/>
              </a:rPr>
              <a:t>triseriatus</a:t>
            </a:r>
            <a:r>
              <a:rPr lang="en-US" sz="1600" dirty="0">
                <a:solidFill>
                  <a:srgbClr val="000000"/>
                </a:solidFill>
                <a:latin typeface="Calibri" panose="020F0502020204030204" pitchFamily="34" charset="0"/>
              </a:rPr>
              <a:t>. Science 253: 189-191. </a:t>
            </a:r>
            <a:endParaRPr lang="en-US" sz="1600" dirty="0"/>
          </a:p>
        </p:txBody>
      </p:sp>
      <p:cxnSp>
        <p:nvCxnSpPr>
          <p:cNvPr id="12" name="Straight Arrow Connector 11">
            <a:extLst>
              <a:ext uri="{FF2B5EF4-FFF2-40B4-BE49-F238E27FC236}">
                <a16:creationId xmlns:a16="http://schemas.microsoft.com/office/drawing/2014/main" id="{17026575-390A-4643-AE80-13988FDDED5A}"/>
              </a:ext>
            </a:extLst>
          </p:cNvPr>
          <p:cNvCxnSpPr>
            <a:cxnSpLocks/>
          </p:cNvCxnSpPr>
          <p:nvPr/>
        </p:nvCxnSpPr>
        <p:spPr>
          <a:xfrm>
            <a:off x="3224463" y="3313750"/>
            <a:ext cx="1515979" cy="151091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8987849-C3E3-45AC-91AD-15A6D9D6DE88}"/>
              </a:ext>
            </a:extLst>
          </p:cNvPr>
          <p:cNvCxnSpPr>
            <a:cxnSpLocks/>
          </p:cNvCxnSpPr>
          <p:nvPr/>
        </p:nvCxnSpPr>
        <p:spPr>
          <a:xfrm flipV="1">
            <a:off x="3219268" y="3185297"/>
            <a:ext cx="1515979" cy="151091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701D4B1-6BA6-44CF-99E6-2514B541BE8A}"/>
              </a:ext>
            </a:extLst>
          </p:cNvPr>
          <p:cNvCxnSpPr>
            <a:cxnSpLocks/>
          </p:cNvCxnSpPr>
          <p:nvPr/>
        </p:nvCxnSpPr>
        <p:spPr>
          <a:xfrm>
            <a:off x="3392905" y="2755232"/>
            <a:ext cx="117909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509EE69-1BCF-4A70-BF5B-6A98D56BFBA1}"/>
              </a:ext>
            </a:extLst>
          </p:cNvPr>
          <p:cNvCxnSpPr>
            <a:cxnSpLocks/>
          </p:cNvCxnSpPr>
          <p:nvPr/>
        </p:nvCxnSpPr>
        <p:spPr>
          <a:xfrm>
            <a:off x="3392905" y="5253790"/>
            <a:ext cx="117909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2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pic>
        <p:nvPicPr>
          <p:cNvPr id="29" name="Picture 28">
            <a:extLst>
              <a:ext uri="{FF2B5EF4-FFF2-40B4-BE49-F238E27FC236}">
                <a16:creationId xmlns:a16="http://schemas.microsoft.com/office/drawing/2014/main" id="{ED53F2EC-8E96-4079-96D2-0483B5717BC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2955899-41ED-486F-B188-E28FFBA30F6F}"/>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4434394" y="640472"/>
            <a:ext cx="3934060" cy="629956"/>
          </a:xfrm>
        </p:spPr>
        <p:txBody>
          <a:bodyPr>
            <a:noAutofit/>
          </a:bodyPr>
          <a:lstStyle/>
          <a:p>
            <a:r>
              <a:rPr lang="en-US" sz="2400" dirty="0"/>
              <a:t>Which statements are true?</a:t>
            </a:r>
          </a:p>
        </p:txBody>
      </p:sp>
      <p:sp>
        <p:nvSpPr>
          <p:cNvPr id="11" name="Rectangle 10">
            <a:extLst>
              <a:ext uri="{FF2B5EF4-FFF2-40B4-BE49-F238E27FC236}">
                <a16:creationId xmlns:a16="http://schemas.microsoft.com/office/drawing/2014/main" id="{BEB7BD59-164B-4014-AEB2-EE3B9501F7F9}"/>
              </a:ext>
            </a:extLst>
          </p:cNvPr>
          <p:cNvSpPr/>
          <p:nvPr/>
        </p:nvSpPr>
        <p:spPr>
          <a:xfrm>
            <a:off x="4239069" y="640472"/>
            <a:ext cx="114300" cy="62995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100B27C1-DB32-47DD-9657-FBCF040CEB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19" name="Picture 18">
            <a:extLst>
              <a:ext uri="{FF2B5EF4-FFF2-40B4-BE49-F238E27FC236}">
                <a16:creationId xmlns:a16="http://schemas.microsoft.com/office/drawing/2014/main" id="{B43B1E35-E2EC-4B0C-9EEC-B4E50D9228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12" name="TextBox 11">
            <a:extLst>
              <a:ext uri="{FF2B5EF4-FFF2-40B4-BE49-F238E27FC236}">
                <a16:creationId xmlns:a16="http://schemas.microsoft.com/office/drawing/2014/main" id="{75D2B9D6-7513-4F76-98EA-32C831AD16FB}"/>
              </a:ext>
            </a:extLst>
          </p:cNvPr>
          <p:cNvSpPr txBox="1"/>
          <p:nvPr/>
        </p:nvSpPr>
        <p:spPr>
          <a:xfrm>
            <a:off x="4121876" y="1383632"/>
            <a:ext cx="4450624"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have a higher carrying capacity than </a:t>
            </a:r>
            <a:r>
              <a:rPr lang="en-US" sz="2000" dirty="0" err="1"/>
              <a:t>Treehole</a:t>
            </a:r>
            <a:r>
              <a:rPr lang="en-US" sz="2000" dirty="0"/>
              <a:t> mosquitos in </a:t>
            </a:r>
            <a:r>
              <a:rPr lang="en-US" sz="2000" dirty="0" err="1"/>
              <a:t>Treehole</a:t>
            </a:r>
            <a:r>
              <a:rPr lang="en-US" sz="2000" dirty="0"/>
              <a:t> water.</a:t>
            </a:r>
          </a:p>
          <a:p>
            <a:pPr marL="285750" indent="-285750">
              <a:spcAft>
                <a:spcPts val="1200"/>
              </a:spcAft>
              <a:buFont typeface="Wingdings" panose="05000000000000000000" pitchFamily="2" charset="2"/>
              <a:buChar char="q"/>
            </a:pPr>
            <a:r>
              <a:rPr lang="en-US" sz="2000" dirty="0"/>
              <a:t>If the Tiger mosquito is species 1, then </a:t>
            </a:r>
            <a:r>
              <a:rPr lang="el-GR" sz="2000" dirty="0"/>
              <a:t>α</a:t>
            </a:r>
            <a:r>
              <a:rPr lang="en-US" sz="2000" baseline="-25000" dirty="0"/>
              <a:t>12</a:t>
            </a:r>
            <a:r>
              <a:rPr lang="en-US" sz="2000" dirty="0"/>
              <a:t> = 0.7 is the effect of the </a:t>
            </a:r>
            <a:r>
              <a:rPr lang="en-US" sz="2000" dirty="0" err="1"/>
              <a:t>Treehole</a:t>
            </a:r>
            <a:r>
              <a:rPr lang="en-US" sz="2000" dirty="0"/>
              <a:t> mosquito on the Tiger mosquito and K</a:t>
            </a:r>
            <a:r>
              <a:rPr lang="en-US" sz="2000" baseline="-25000" dirty="0"/>
              <a:t>1</a:t>
            </a:r>
            <a:r>
              <a:rPr lang="en-US" sz="2000" dirty="0"/>
              <a:t> = 54 mosquitos per 100 ml.</a:t>
            </a:r>
          </a:p>
          <a:p>
            <a:pPr marL="285750" indent="-285750">
              <a:spcAft>
                <a:spcPts val="1200"/>
              </a:spcAft>
              <a:buFont typeface="Wingdings" panose="05000000000000000000" pitchFamily="2" charset="2"/>
              <a:buChar char="q"/>
            </a:pPr>
            <a:r>
              <a:rPr lang="en-US" sz="2000" dirty="0"/>
              <a:t>For a Tiger mosquito population breeding in a </a:t>
            </a:r>
            <a:r>
              <a:rPr lang="en-US" sz="2000" dirty="0" err="1"/>
              <a:t>treehole</a:t>
            </a:r>
            <a:r>
              <a:rPr lang="en-US" sz="2000" dirty="0"/>
              <a:t>, adding 10 </a:t>
            </a:r>
            <a:r>
              <a:rPr lang="en-US" sz="2000" dirty="0" err="1"/>
              <a:t>Treehole</a:t>
            </a:r>
            <a:r>
              <a:rPr lang="en-US" sz="2000" dirty="0"/>
              <a:t> mosquito larvae would have a stronger effect than adding 10 Tiger mosquito larvae.</a:t>
            </a:r>
          </a:p>
        </p:txBody>
      </p:sp>
    </p:spTree>
    <p:extLst>
      <p:ext uri="{BB962C8B-B14F-4D97-AF65-F5344CB8AC3E}">
        <p14:creationId xmlns:p14="http://schemas.microsoft.com/office/powerpoint/2010/main" val="1453017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671D4F7-D764-4A89-85AF-2CB273C3868B}"/>
              </a:ext>
            </a:extLst>
          </p:cNvPr>
          <p:cNvSpPr txBox="1"/>
          <p:nvPr/>
        </p:nvSpPr>
        <p:spPr>
          <a:xfrm>
            <a:off x="4121876" y="1383632"/>
            <a:ext cx="4450624"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have a higher carrying capacity than </a:t>
            </a:r>
            <a:r>
              <a:rPr lang="en-US" sz="2000" dirty="0" err="1"/>
              <a:t>Treehole</a:t>
            </a:r>
            <a:r>
              <a:rPr lang="en-US" sz="2000" dirty="0"/>
              <a:t> mosquitos in </a:t>
            </a:r>
            <a:r>
              <a:rPr lang="en-US" sz="2000" dirty="0" err="1"/>
              <a:t>Treehole</a:t>
            </a:r>
            <a:r>
              <a:rPr lang="en-US" sz="2000" dirty="0"/>
              <a:t> water.</a:t>
            </a:r>
          </a:p>
          <a:p>
            <a:pPr marL="285750" indent="-285750">
              <a:spcAft>
                <a:spcPts val="1200"/>
              </a:spcAft>
              <a:buFont typeface="Wingdings" panose="05000000000000000000" pitchFamily="2" charset="2"/>
              <a:buChar char="q"/>
            </a:pPr>
            <a:r>
              <a:rPr lang="en-US" sz="2000" dirty="0"/>
              <a:t>If the Tiger mosquito is species 1, then </a:t>
            </a:r>
            <a:r>
              <a:rPr lang="el-GR" sz="2000" dirty="0"/>
              <a:t>α</a:t>
            </a:r>
            <a:r>
              <a:rPr lang="en-US" sz="2000" baseline="-25000" dirty="0"/>
              <a:t>12</a:t>
            </a:r>
            <a:r>
              <a:rPr lang="en-US" sz="2000" dirty="0"/>
              <a:t> = 0.7 is the effect of the </a:t>
            </a:r>
            <a:r>
              <a:rPr lang="en-US" sz="2000" dirty="0" err="1"/>
              <a:t>Treehole</a:t>
            </a:r>
            <a:r>
              <a:rPr lang="en-US" sz="2000" dirty="0"/>
              <a:t> mosquito on the Tiger mosquito and K</a:t>
            </a:r>
            <a:r>
              <a:rPr lang="en-US" sz="2000" baseline="-25000" dirty="0"/>
              <a:t>1</a:t>
            </a:r>
            <a:r>
              <a:rPr lang="en-US" sz="2000" dirty="0"/>
              <a:t> = 54 mosquitos per 100 ml.</a:t>
            </a:r>
          </a:p>
          <a:p>
            <a:pPr marL="285750" indent="-285750">
              <a:spcAft>
                <a:spcPts val="1200"/>
              </a:spcAft>
              <a:buFont typeface="Wingdings" panose="05000000000000000000" pitchFamily="2" charset="2"/>
              <a:buChar char="q"/>
            </a:pPr>
            <a:r>
              <a:rPr lang="en-US" sz="2000" dirty="0"/>
              <a:t>For a Tiger mosquito population breeding in a </a:t>
            </a:r>
            <a:r>
              <a:rPr lang="en-US" sz="2000" dirty="0" err="1"/>
              <a:t>treehole</a:t>
            </a:r>
            <a:r>
              <a:rPr lang="en-US" sz="2000" dirty="0"/>
              <a:t>, adding 10 </a:t>
            </a:r>
            <a:r>
              <a:rPr lang="en-US" sz="2000" dirty="0" err="1"/>
              <a:t>Treehole</a:t>
            </a:r>
            <a:r>
              <a:rPr lang="en-US" sz="2000" dirty="0"/>
              <a:t> mosquito larvae would have a stronger effect than adding 10 Tiger mosquito larvae.</a:t>
            </a:r>
          </a:p>
        </p:txBody>
      </p:sp>
      <p:pic>
        <p:nvPicPr>
          <p:cNvPr id="22" name="Picture 21">
            <a:extLst>
              <a:ext uri="{FF2B5EF4-FFF2-40B4-BE49-F238E27FC236}">
                <a16:creationId xmlns:a16="http://schemas.microsoft.com/office/drawing/2014/main" id="{B9E4EF4F-F398-48B3-9792-04E06F0BD7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2955899-41ED-486F-B188-E28FFBA30F6F}"/>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ultiplication Sign 4">
            <a:extLst>
              <a:ext uri="{FF2B5EF4-FFF2-40B4-BE49-F238E27FC236}">
                <a16:creationId xmlns:a16="http://schemas.microsoft.com/office/drawing/2014/main" id="{D8C895BF-3DBF-48AF-9CF5-41C95D08FFC4}"/>
              </a:ext>
            </a:extLst>
          </p:cNvPr>
          <p:cNvSpPr/>
          <p:nvPr/>
        </p:nvSpPr>
        <p:spPr>
          <a:xfrm>
            <a:off x="4081789" y="3813057"/>
            <a:ext cx="428859" cy="478131"/>
          </a:xfrm>
          <a:prstGeom prst="mathMultiply">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Cross 5">
            <a:extLst>
              <a:ext uri="{FF2B5EF4-FFF2-40B4-BE49-F238E27FC236}">
                <a16:creationId xmlns:a16="http://schemas.microsoft.com/office/drawing/2014/main" id="{0F9B733D-890C-410D-9C95-C05AE4BA107F}"/>
              </a:ext>
            </a:extLst>
          </p:cNvPr>
          <p:cNvSpPr/>
          <p:nvPr/>
        </p:nvSpPr>
        <p:spPr>
          <a:xfrm>
            <a:off x="4107569" y="1395664"/>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Cross 14">
            <a:extLst>
              <a:ext uri="{FF2B5EF4-FFF2-40B4-BE49-F238E27FC236}">
                <a16:creationId xmlns:a16="http://schemas.microsoft.com/office/drawing/2014/main" id="{DED3CF3F-9C40-4440-A2C6-C50527207A74}"/>
              </a:ext>
            </a:extLst>
          </p:cNvPr>
          <p:cNvSpPr/>
          <p:nvPr/>
        </p:nvSpPr>
        <p:spPr>
          <a:xfrm>
            <a:off x="4110687" y="2478512"/>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80B56BCE-6474-4142-84E3-B4E2A529BE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26" name="Picture 25">
            <a:extLst>
              <a:ext uri="{FF2B5EF4-FFF2-40B4-BE49-F238E27FC236}">
                <a16:creationId xmlns:a16="http://schemas.microsoft.com/office/drawing/2014/main" id="{A28CAF41-B637-4E09-A656-9D76D8A191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32" name="Title 22">
            <a:extLst>
              <a:ext uri="{FF2B5EF4-FFF2-40B4-BE49-F238E27FC236}">
                <a16:creationId xmlns:a16="http://schemas.microsoft.com/office/drawing/2014/main" id="{230BB585-3644-4D9F-A86D-5633AE013793}"/>
              </a:ext>
            </a:extLst>
          </p:cNvPr>
          <p:cNvSpPr txBox="1">
            <a:spLocks/>
          </p:cNvSpPr>
          <p:nvPr/>
        </p:nvSpPr>
        <p:spPr>
          <a:xfrm>
            <a:off x="4434394" y="640472"/>
            <a:ext cx="3934060" cy="6299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2400"/>
              <a:t>Which statements are true?</a:t>
            </a:r>
            <a:endParaRPr lang="en-US" sz="2400" dirty="0"/>
          </a:p>
        </p:txBody>
      </p:sp>
      <p:sp>
        <p:nvSpPr>
          <p:cNvPr id="33" name="Rectangle 32">
            <a:extLst>
              <a:ext uri="{FF2B5EF4-FFF2-40B4-BE49-F238E27FC236}">
                <a16:creationId xmlns:a16="http://schemas.microsoft.com/office/drawing/2014/main" id="{B96FF31B-147F-4305-A8B5-4A8B37C0B06A}"/>
              </a:ext>
            </a:extLst>
          </p:cNvPr>
          <p:cNvSpPr/>
          <p:nvPr/>
        </p:nvSpPr>
        <p:spPr>
          <a:xfrm>
            <a:off x="4239069" y="640472"/>
            <a:ext cx="114300" cy="62995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665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6B94B569-2AC8-4CE9-96F9-96F9BD5620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28" name="Rectangle 27">
            <a:extLst>
              <a:ext uri="{FF2B5EF4-FFF2-40B4-BE49-F238E27FC236}">
                <a16:creationId xmlns:a16="http://schemas.microsoft.com/office/drawing/2014/main" id="{EBCC97AE-9DEF-47AD-AFF0-D125C6798730}"/>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22AA526-5041-418E-BFB6-E4A4FA381520}"/>
              </a:ext>
            </a:extLst>
          </p:cNvPr>
          <p:cNvSpPr txBox="1"/>
          <p:nvPr/>
        </p:nvSpPr>
        <p:spPr>
          <a:xfrm>
            <a:off x="4121876" y="1383632"/>
            <a:ext cx="4450624"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have a higher carrying capacity than </a:t>
            </a:r>
            <a:r>
              <a:rPr lang="en-US" sz="2000" dirty="0" err="1"/>
              <a:t>Treehole</a:t>
            </a:r>
            <a:r>
              <a:rPr lang="en-US" sz="2000" dirty="0"/>
              <a:t> mosquitos in </a:t>
            </a:r>
            <a:r>
              <a:rPr lang="en-US" sz="2000" dirty="0" err="1"/>
              <a:t>Treehole</a:t>
            </a:r>
            <a:r>
              <a:rPr lang="en-US" sz="2000" dirty="0"/>
              <a:t> water.</a:t>
            </a:r>
          </a:p>
          <a:p>
            <a:pPr marL="285750" indent="-285750">
              <a:spcAft>
                <a:spcPts val="1200"/>
              </a:spcAft>
              <a:buFont typeface="Wingdings" panose="05000000000000000000" pitchFamily="2" charset="2"/>
              <a:buChar char="q"/>
            </a:pPr>
            <a:r>
              <a:rPr lang="en-US" sz="2000" dirty="0"/>
              <a:t>If the Tiger mosquito is species 1, then </a:t>
            </a:r>
            <a:r>
              <a:rPr lang="el-GR" sz="2000" dirty="0"/>
              <a:t>α</a:t>
            </a:r>
            <a:r>
              <a:rPr lang="en-US" sz="2000" baseline="-25000" dirty="0"/>
              <a:t>12</a:t>
            </a:r>
            <a:r>
              <a:rPr lang="en-US" sz="2000" dirty="0"/>
              <a:t> = 0.7 is the effect of the </a:t>
            </a:r>
            <a:r>
              <a:rPr lang="en-US" sz="2000" dirty="0" err="1"/>
              <a:t>Treehole</a:t>
            </a:r>
            <a:r>
              <a:rPr lang="en-US" sz="2000" dirty="0"/>
              <a:t> mosquito on the Tiger mosquito and K</a:t>
            </a:r>
            <a:r>
              <a:rPr lang="en-US" sz="2000" baseline="-25000" dirty="0"/>
              <a:t>1</a:t>
            </a:r>
            <a:r>
              <a:rPr lang="en-US" sz="2000" dirty="0"/>
              <a:t> = 54 mosquitos per 100 ml.</a:t>
            </a:r>
          </a:p>
          <a:p>
            <a:pPr marL="285750" indent="-285750">
              <a:spcAft>
                <a:spcPts val="1200"/>
              </a:spcAft>
              <a:buFont typeface="Wingdings" panose="05000000000000000000" pitchFamily="2" charset="2"/>
              <a:buChar char="q"/>
            </a:pPr>
            <a:r>
              <a:rPr lang="en-US" sz="2000" dirty="0"/>
              <a:t>For a Tiger mosquito population breeding in a </a:t>
            </a:r>
            <a:r>
              <a:rPr lang="en-US" sz="2000" dirty="0" err="1"/>
              <a:t>treehole</a:t>
            </a:r>
            <a:r>
              <a:rPr lang="en-US" sz="2000" dirty="0"/>
              <a:t>, adding 10 </a:t>
            </a:r>
            <a:r>
              <a:rPr lang="en-US" sz="2000" dirty="0" err="1"/>
              <a:t>Treehole</a:t>
            </a:r>
            <a:r>
              <a:rPr lang="en-US" sz="2000" dirty="0"/>
              <a:t> mosquito larvae would have a stronger effect than adding 10 Tiger mosquito larvae.</a:t>
            </a:r>
          </a:p>
        </p:txBody>
      </p:sp>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9C6658C8-5368-4115-88C6-8A14793056B7}"/>
              </a:ext>
            </a:extLst>
          </p:cNvPr>
          <p:cNvSpPr/>
          <p:nvPr/>
        </p:nvSpPr>
        <p:spPr>
          <a:xfrm>
            <a:off x="2105847" y="4274821"/>
            <a:ext cx="82617" cy="91440"/>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FFE8A26B-6944-43CC-81D4-810EEC77C69E}"/>
              </a:ext>
            </a:extLst>
          </p:cNvPr>
          <p:cNvCxnSpPr>
            <a:cxnSpLocks/>
          </p:cNvCxnSpPr>
          <p:nvPr/>
        </p:nvCxnSpPr>
        <p:spPr>
          <a:xfrm flipV="1">
            <a:off x="2271287" y="4320541"/>
            <a:ext cx="0" cy="72453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2" name="Cross 21">
            <a:extLst>
              <a:ext uri="{FF2B5EF4-FFF2-40B4-BE49-F238E27FC236}">
                <a16:creationId xmlns:a16="http://schemas.microsoft.com/office/drawing/2014/main" id="{F2F6D4A0-7346-4B2D-A816-A242DF7AF459}"/>
              </a:ext>
            </a:extLst>
          </p:cNvPr>
          <p:cNvSpPr/>
          <p:nvPr/>
        </p:nvSpPr>
        <p:spPr>
          <a:xfrm>
            <a:off x="4107569" y="1395664"/>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Cross 22">
            <a:extLst>
              <a:ext uri="{FF2B5EF4-FFF2-40B4-BE49-F238E27FC236}">
                <a16:creationId xmlns:a16="http://schemas.microsoft.com/office/drawing/2014/main" id="{3A21ED39-AC69-4F9A-BC6E-FF1AE46ECD90}"/>
              </a:ext>
            </a:extLst>
          </p:cNvPr>
          <p:cNvSpPr/>
          <p:nvPr/>
        </p:nvSpPr>
        <p:spPr>
          <a:xfrm>
            <a:off x="4110687" y="2478512"/>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34" name="Picture 33">
            <a:extLst>
              <a:ext uri="{FF2B5EF4-FFF2-40B4-BE49-F238E27FC236}">
                <a16:creationId xmlns:a16="http://schemas.microsoft.com/office/drawing/2014/main" id="{BCCC28C6-3EFF-4AF9-AED7-08092C0620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35" name="Picture 34">
            <a:extLst>
              <a:ext uri="{FF2B5EF4-FFF2-40B4-BE49-F238E27FC236}">
                <a16:creationId xmlns:a16="http://schemas.microsoft.com/office/drawing/2014/main" id="{8E8F4F05-190B-44EE-A481-B0689BEF6A1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37" name="Title 22">
            <a:extLst>
              <a:ext uri="{FF2B5EF4-FFF2-40B4-BE49-F238E27FC236}">
                <a16:creationId xmlns:a16="http://schemas.microsoft.com/office/drawing/2014/main" id="{9B1F82A2-B4B8-4A35-B57C-13FE4038D0A3}"/>
              </a:ext>
            </a:extLst>
          </p:cNvPr>
          <p:cNvSpPr txBox="1">
            <a:spLocks/>
          </p:cNvSpPr>
          <p:nvPr/>
        </p:nvSpPr>
        <p:spPr>
          <a:xfrm>
            <a:off x="4434394" y="640472"/>
            <a:ext cx="3934060" cy="6299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2400"/>
              <a:t>Which statements are true?</a:t>
            </a:r>
            <a:endParaRPr lang="en-US" sz="2400" dirty="0"/>
          </a:p>
        </p:txBody>
      </p:sp>
      <p:sp>
        <p:nvSpPr>
          <p:cNvPr id="38" name="Rectangle 37">
            <a:extLst>
              <a:ext uri="{FF2B5EF4-FFF2-40B4-BE49-F238E27FC236}">
                <a16:creationId xmlns:a16="http://schemas.microsoft.com/office/drawing/2014/main" id="{62623294-0419-43E1-A138-0F62C468C0BB}"/>
              </a:ext>
            </a:extLst>
          </p:cNvPr>
          <p:cNvSpPr/>
          <p:nvPr/>
        </p:nvSpPr>
        <p:spPr>
          <a:xfrm>
            <a:off x="4239069" y="640472"/>
            <a:ext cx="114300" cy="62995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ross 16">
            <a:extLst>
              <a:ext uri="{FF2B5EF4-FFF2-40B4-BE49-F238E27FC236}">
                <a16:creationId xmlns:a16="http://schemas.microsoft.com/office/drawing/2014/main" id="{BAE85C07-CE70-4EF7-89B8-E6C03DEEEE83}"/>
              </a:ext>
            </a:extLst>
          </p:cNvPr>
          <p:cNvSpPr/>
          <p:nvPr/>
        </p:nvSpPr>
        <p:spPr>
          <a:xfrm>
            <a:off x="4133145" y="3854910"/>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485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671D4F7-D764-4A89-85AF-2CB273C3868B}"/>
              </a:ext>
            </a:extLst>
          </p:cNvPr>
          <p:cNvSpPr txBox="1"/>
          <p:nvPr/>
        </p:nvSpPr>
        <p:spPr>
          <a:xfrm>
            <a:off x="4121876" y="1383632"/>
            <a:ext cx="4450624"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have a higher carrying capacity than </a:t>
            </a:r>
            <a:r>
              <a:rPr lang="en-US" sz="2000" dirty="0" err="1"/>
              <a:t>Treehole</a:t>
            </a:r>
            <a:r>
              <a:rPr lang="en-US" sz="2000" dirty="0"/>
              <a:t> mosquitos in </a:t>
            </a:r>
            <a:r>
              <a:rPr lang="en-US" sz="2000" dirty="0" err="1"/>
              <a:t>Treehole</a:t>
            </a:r>
            <a:r>
              <a:rPr lang="en-US" sz="2000" dirty="0"/>
              <a:t> water.</a:t>
            </a:r>
          </a:p>
          <a:p>
            <a:pPr marL="285750" indent="-285750">
              <a:spcAft>
                <a:spcPts val="1200"/>
              </a:spcAft>
              <a:buFont typeface="Wingdings" panose="05000000000000000000" pitchFamily="2" charset="2"/>
              <a:buChar char="q"/>
            </a:pPr>
            <a:r>
              <a:rPr lang="en-US" sz="2000" dirty="0"/>
              <a:t>If the Tiger mosquito is species 1, then </a:t>
            </a:r>
            <a:r>
              <a:rPr lang="el-GR" sz="2000" dirty="0"/>
              <a:t>α</a:t>
            </a:r>
            <a:r>
              <a:rPr lang="en-US" sz="2000" baseline="-25000" dirty="0"/>
              <a:t>12</a:t>
            </a:r>
            <a:r>
              <a:rPr lang="en-US" sz="2000" dirty="0"/>
              <a:t> = 0.7 is the effect of the </a:t>
            </a:r>
            <a:r>
              <a:rPr lang="en-US" sz="2000" dirty="0" err="1"/>
              <a:t>Treehole</a:t>
            </a:r>
            <a:r>
              <a:rPr lang="en-US" sz="2000" dirty="0"/>
              <a:t> mosquito on the Tiger mosquito and K</a:t>
            </a:r>
            <a:r>
              <a:rPr lang="en-US" sz="2000" baseline="-25000" dirty="0"/>
              <a:t>1</a:t>
            </a:r>
            <a:r>
              <a:rPr lang="en-US" sz="2000" dirty="0"/>
              <a:t> = 54 mosquitos per 100 ml.</a:t>
            </a:r>
          </a:p>
          <a:p>
            <a:pPr marL="285750" indent="-285750">
              <a:spcAft>
                <a:spcPts val="1200"/>
              </a:spcAft>
              <a:buFont typeface="Wingdings" panose="05000000000000000000" pitchFamily="2" charset="2"/>
              <a:buChar char="q"/>
            </a:pPr>
            <a:r>
              <a:rPr lang="en-US" sz="2000" dirty="0"/>
              <a:t>For a Tiger mosquito population breeding in a </a:t>
            </a:r>
            <a:r>
              <a:rPr lang="en-US" sz="2000" dirty="0" err="1"/>
              <a:t>treehole</a:t>
            </a:r>
            <a:r>
              <a:rPr lang="en-US" sz="2000" dirty="0"/>
              <a:t>, adding 10 </a:t>
            </a:r>
            <a:r>
              <a:rPr lang="en-US" sz="2000" dirty="0" err="1"/>
              <a:t>Treehole</a:t>
            </a:r>
            <a:r>
              <a:rPr lang="en-US" sz="2000" dirty="0"/>
              <a:t> mosquito larvae would have a stronger effect than adding 10 Tiger mosquito larvae.</a:t>
            </a:r>
          </a:p>
        </p:txBody>
      </p:sp>
      <p:pic>
        <p:nvPicPr>
          <p:cNvPr id="22" name="Picture 21">
            <a:extLst>
              <a:ext uri="{FF2B5EF4-FFF2-40B4-BE49-F238E27FC236}">
                <a16:creationId xmlns:a16="http://schemas.microsoft.com/office/drawing/2014/main" id="{B9E4EF4F-F398-48B3-9792-04E06F0BD7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2955899-41ED-486F-B188-E28FFBA30F6F}"/>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ultiplication Sign 4">
            <a:extLst>
              <a:ext uri="{FF2B5EF4-FFF2-40B4-BE49-F238E27FC236}">
                <a16:creationId xmlns:a16="http://schemas.microsoft.com/office/drawing/2014/main" id="{D8C895BF-3DBF-48AF-9CF5-41C95D08FFC4}"/>
              </a:ext>
            </a:extLst>
          </p:cNvPr>
          <p:cNvSpPr/>
          <p:nvPr/>
        </p:nvSpPr>
        <p:spPr>
          <a:xfrm>
            <a:off x="4081789" y="3813057"/>
            <a:ext cx="428859" cy="478131"/>
          </a:xfrm>
          <a:prstGeom prst="mathMultiply">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Cross 5">
            <a:extLst>
              <a:ext uri="{FF2B5EF4-FFF2-40B4-BE49-F238E27FC236}">
                <a16:creationId xmlns:a16="http://schemas.microsoft.com/office/drawing/2014/main" id="{0F9B733D-890C-410D-9C95-C05AE4BA107F}"/>
              </a:ext>
            </a:extLst>
          </p:cNvPr>
          <p:cNvSpPr/>
          <p:nvPr/>
        </p:nvSpPr>
        <p:spPr>
          <a:xfrm>
            <a:off x="4107569" y="1395664"/>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Cross 14">
            <a:extLst>
              <a:ext uri="{FF2B5EF4-FFF2-40B4-BE49-F238E27FC236}">
                <a16:creationId xmlns:a16="http://schemas.microsoft.com/office/drawing/2014/main" id="{DED3CF3F-9C40-4440-A2C6-C50527207A74}"/>
              </a:ext>
            </a:extLst>
          </p:cNvPr>
          <p:cNvSpPr/>
          <p:nvPr/>
        </p:nvSpPr>
        <p:spPr>
          <a:xfrm>
            <a:off x="4110687" y="2478512"/>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80B56BCE-6474-4142-84E3-B4E2A529BE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26" name="Picture 25">
            <a:extLst>
              <a:ext uri="{FF2B5EF4-FFF2-40B4-BE49-F238E27FC236}">
                <a16:creationId xmlns:a16="http://schemas.microsoft.com/office/drawing/2014/main" id="{A28CAF41-B637-4E09-A656-9D76D8A191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32" name="Title 22">
            <a:extLst>
              <a:ext uri="{FF2B5EF4-FFF2-40B4-BE49-F238E27FC236}">
                <a16:creationId xmlns:a16="http://schemas.microsoft.com/office/drawing/2014/main" id="{230BB585-3644-4D9F-A86D-5633AE013793}"/>
              </a:ext>
            </a:extLst>
          </p:cNvPr>
          <p:cNvSpPr txBox="1">
            <a:spLocks/>
          </p:cNvSpPr>
          <p:nvPr/>
        </p:nvSpPr>
        <p:spPr>
          <a:xfrm>
            <a:off x="4434394" y="640472"/>
            <a:ext cx="3934060" cy="6299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2400"/>
              <a:t>Which statements are true?</a:t>
            </a:r>
            <a:endParaRPr lang="en-US" sz="2400" dirty="0"/>
          </a:p>
        </p:txBody>
      </p:sp>
      <p:sp>
        <p:nvSpPr>
          <p:cNvPr id="33" name="Rectangle 32">
            <a:extLst>
              <a:ext uri="{FF2B5EF4-FFF2-40B4-BE49-F238E27FC236}">
                <a16:creationId xmlns:a16="http://schemas.microsoft.com/office/drawing/2014/main" id="{B96FF31B-147F-4305-A8B5-4A8B37C0B06A}"/>
              </a:ext>
            </a:extLst>
          </p:cNvPr>
          <p:cNvSpPr/>
          <p:nvPr/>
        </p:nvSpPr>
        <p:spPr>
          <a:xfrm>
            <a:off x="4239069" y="640472"/>
            <a:ext cx="114300" cy="62995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4625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77F626A-0F26-4B3E-8DF6-92101785F55F}"/>
              </a:ext>
            </a:extLst>
          </p:cNvPr>
          <p:cNvSpPr txBox="1"/>
          <p:nvPr/>
        </p:nvSpPr>
        <p:spPr>
          <a:xfrm>
            <a:off x="4121876" y="1383632"/>
            <a:ext cx="4450624"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have a higher carrying capacity than </a:t>
            </a:r>
            <a:r>
              <a:rPr lang="en-US" sz="2000" dirty="0" err="1"/>
              <a:t>Treehole</a:t>
            </a:r>
            <a:r>
              <a:rPr lang="en-US" sz="2000" dirty="0"/>
              <a:t> mosquitos in </a:t>
            </a:r>
            <a:r>
              <a:rPr lang="en-US" sz="2000" dirty="0" err="1"/>
              <a:t>Treehole</a:t>
            </a:r>
            <a:r>
              <a:rPr lang="en-US" sz="2000" dirty="0"/>
              <a:t> water.</a:t>
            </a:r>
          </a:p>
          <a:p>
            <a:pPr marL="285750" indent="-285750">
              <a:spcAft>
                <a:spcPts val="1200"/>
              </a:spcAft>
              <a:buFont typeface="Wingdings" panose="05000000000000000000" pitchFamily="2" charset="2"/>
              <a:buChar char="q"/>
            </a:pPr>
            <a:r>
              <a:rPr lang="en-US" sz="2000" dirty="0"/>
              <a:t>If the Tiger mosquito is species 1, then </a:t>
            </a:r>
            <a:r>
              <a:rPr lang="el-GR" sz="2000" dirty="0"/>
              <a:t>α</a:t>
            </a:r>
            <a:r>
              <a:rPr lang="en-US" sz="2000" baseline="-25000" dirty="0"/>
              <a:t>12</a:t>
            </a:r>
            <a:r>
              <a:rPr lang="en-US" sz="2000" dirty="0"/>
              <a:t> = 0.7 is the effect of the </a:t>
            </a:r>
            <a:r>
              <a:rPr lang="en-US" sz="2000" dirty="0" err="1"/>
              <a:t>Treehole</a:t>
            </a:r>
            <a:r>
              <a:rPr lang="en-US" sz="2000" dirty="0"/>
              <a:t> mosquito on the Tiger mosquito and K</a:t>
            </a:r>
            <a:r>
              <a:rPr lang="en-US" sz="2000" baseline="-25000" dirty="0"/>
              <a:t>1</a:t>
            </a:r>
            <a:r>
              <a:rPr lang="en-US" sz="2000" dirty="0"/>
              <a:t> = 54 mosquitos per 100 ml.</a:t>
            </a:r>
          </a:p>
          <a:p>
            <a:pPr marL="285750" indent="-285750">
              <a:spcAft>
                <a:spcPts val="1200"/>
              </a:spcAft>
              <a:buFont typeface="Wingdings" panose="05000000000000000000" pitchFamily="2" charset="2"/>
              <a:buChar char="q"/>
            </a:pPr>
            <a:r>
              <a:rPr lang="en-US" sz="2000" dirty="0"/>
              <a:t>For a Tiger mosquito population breeding in a </a:t>
            </a:r>
            <a:r>
              <a:rPr lang="en-US" sz="2000" dirty="0" err="1"/>
              <a:t>treehole</a:t>
            </a:r>
            <a:r>
              <a:rPr lang="en-US" sz="2000" dirty="0"/>
              <a:t>, adding 10 </a:t>
            </a:r>
            <a:r>
              <a:rPr lang="en-US" sz="2000" dirty="0" err="1"/>
              <a:t>Treehole</a:t>
            </a:r>
            <a:r>
              <a:rPr lang="en-US" sz="2000" dirty="0"/>
              <a:t> mosquito larvae would have </a:t>
            </a:r>
            <a:r>
              <a:rPr lang="en-US" sz="2000" b="1" dirty="0"/>
              <a:t>the same effect as </a:t>
            </a:r>
            <a:r>
              <a:rPr lang="en-US" sz="2000" dirty="0"/>
              <a:t>adding </a:t>
            </a:r>
            <a:r>
              <a:rPr lang="en-US" sz="2000" b="1" dirty="0"/>
              <a:t>___</a:t>
            </a:r>
            <a:r>
              <a:rPr lang="en-US" sz="2000" dirty="0"/>
              <a:t> Tiger mosquito larvae.</a:t>
            </a:r>
          </a:p>
        </p:txBody>
      </p:sp>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ss 11">
            <a:extLst>
              <a:ext uri="{FF2B5EF4-FFF2-40B4-BE49-F238E27FC236}">
                <a16:creationId xmlns:a16="http://schemas.microsoft.com/office/drawing/2014/main" id="{C25F44C2-AB7E-47AC-A842-0384A1064AF0}"/>
              </a:ext>
            </a:extLst>
          </p:cNvPr>
          <p:cNvSpPr/>
          <p:nvPr/>
        </p:nvSpPr>
        <p:spPr>
          <a:xfrm>
            <a:off x="4133145" y="3854910"/>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Cross 21">
            <a:extLst>
              <a:ext uri="{FF2B5EF4-FFF2-40B4-BE49-F238E27FC236}">
                <a16:creationId xmlns:a16="http://schemas.microsoft.com/office/drawing/2014/main" id="{F2F6D4A0-7346-4B2D-A816-A242DF7AF459}"/>
              </a:ext>
            </a:extLst>
          </p:cNvPr>
          <p:cNvSpPr/>
          <p:nvPr/>
        </p:nvSpPr>
        <p:spPr>
          <a:xfrm>
            <a:off x="4107569" y="1395664"/>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Cross 22">
            <a:extLst>
              <a:ext uri="{FF2B5EF4-FFF2-40B4-BE49-F238E27FC236}">
                <a16:creationId xmlns:a16="http://schemas.microsoft.com/office/drawing/2014/main" id="{3A21ED39-AC69-4F9A-BC6E-FF1AE46ECD90}"/>
              </a:ext>
            </a:extLst>
          </p:cNvPr>
          <p:cNvSpPr/>
          <p:nvPr/>
        </p:nvSpPr>
        <p:spPr>
          <a:xfrm>
            <a:off x="4110687" y="2478512"/>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5826985-AB01-42CA-B197-CA43550EB8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15" name="Rectangle 14">
            <a:extLst>
              <a:ext uri="{FF2B5EF4-FFF2-40B4-BE49-F238E27FC236}">
                <a16:creationId xmlns:a16="http://schemas.microsoft.com/office/drawing/2014/main" id="{1D5642F2-D74A-425E-B653-A6B625D01301}"/>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7A135F69-D801-4468-8EE6-48F7626839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19" name="Picture 18">
            <a:extLst>
              <a:ext uri="{FF2B5EF4-FFF2-40B4-BE49-F238E27FC236}">
                <a16:creationId xmlns:a16="http://schemas.microsoft.com/office/drawing/2014/main" id="{8E86D928-6303-4495-A201-3821790DA2F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20" name="Title 22">
            <a:extLst>
              <a:ext uri="{FF2B5EF4-FFF2-40B4-BE49-F238E27FC236}">
                <a16:creationId xmlns:a16="http://schemas.microsoft.com/office/drawing/2014/main" id="{6910F056-5AB4-43DC-8B6C-BB675089CC08}"/>
              </a:ext>
            </a:extLst>
          </p:cNvPr>
          <p:cNvSpPr>
            <a:spLocks noGrp="1"/>
          </p:cNvSpPr>
          <p:nvPr>
            <p:ph type="title"/>
          </p:nvPr>
        </p:nvSpPr>
        <p:spPr>
          <a:xfrm>
            <a:off x="4434394" y="640472"/>
            <a:ext cx="3934060" cy="629956"/>
          </a:xfrm>
        </p:spPr>
        <p:txBody>
          <a:bodyPr>
            <a:noAutofit/>
          </a:bodyPr>
          <a:lstStyle/>
          <a:p>
            <a:r>
              <a:rPr lang="en-US" sz="2400" dirty="0"/>
              <a:t>Which statements are true?</a:t>
            </a:r>
          </a:p>
        </p:txBody>
      </p:sp>
      <p:sp>
        <p:nvSpPr>
          <p:cNvPr id="26" name="Rectangle 25">
            <a:extLst>
              <a:ext uri="{FF2B5EF4-FFF2-40B4-BE49-F238E27FC236}">
                <a16:creationId xmlns:a16="http://schemas.microsoft.com/office/drawing/2014/main" id="{37BDDC66-A9F3-4CA8-AE18-E4407DCD78CA}"/>
              </a:ext>
            </a:extLst>
          </p:cNvPr>
          <p:cNvSpPr/>
          <p:nvPr/>
        </p:nvSpPr>
        <p:spPr>
          <a:xfrm>
            <a:off x="4239069" y="640472"/>
            <a:ext cx="114300" cy="62995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243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77F626A-0F26-4B3E-8DF6-92101785F55F}"/>
              </a:ext>
            </a:extLst>
          </p:cNvPr>
          <p:cNvSpPr txBox="1"/>
          <p:nvPr/>
        </p:nvSpPr>
        <p:spPr>
          <a:xfrm>
            <a:off x="4121876" y="1383632"/>
            <a:ext cx="4450624"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have a higher carrying capacity than </a:t>
            </a:r>
            <a:r>
              <a:rPr lang="en-US" sz="2000" dirty="0" err="1"/>
              <a:t>Treehole</a:t>
            </a:r>
            <a:r>
              <a:rPr lang="en-US" sz="2000" dirty="0"/>
              <a:t> mosquitos in </a:t>
            </a:r>
            <a:r>
              <a:rPr lang="en-US" sz="2000" dirty="0" err="1"/>
              <a:t>Treehole</a:t>
            </a:r>
            <a:r>
              <a:rPr lang="en-US" sz="2000" dirty="0"/>
              <a:t> water.</a:t>
            </a:r>
          </a:p>
          <a:p>
            <a:pPr marL="285750" indent="-285750">
              <a:spcAft>
                <a:spcPts val="1200"/>
              </a:spcAft>
              <a:buFont typeface="Wingdings" panose="05000000000000000000" pitchFamily="2" charset="2"/>
              <a:buChar char="q"/>
            </a:pPr>
            <a:r>
              <a:rPr lang="en-US" sz="2000" dirty="0"/>
              <a:t>If the Tiger mosquito is species 1, then </a:t>
            </a:r>
            <a:r>
              <a:rPr lang="el-GR" sz="2000" dirty="0"/>
              <a:t>α</a:t>
            </a:r>
            <a:r>
              <a:rPr lang="en-US" sz="2000" baseline="-25000" dirty="0"/>
              <a:t>12</a:t>
            </a:r>
            <a:r>
              <a:rPr lang="en-US" sz="2000" dirty="0"/>
              <a:t> = 0.7 is the effect of the </a:t>
            </a:r>
            <a:r>
              <a:rPr lang="en-US" sz="2000" dirty="0" err="1"/>
              <a:t>Treehole</a:t>
            </a:r>
            <a:r>
              <a:rPr lang="en-US" sz="2000" dirty="0"/>
              <a:t> mosquito on the Tiger mosquito and K</a:t>
            </a:r>
            <a:r>
              <a:rPr lang="en-US" sz="2000" baseline="-25000" dirty="0"/>
              <a:t>1</a:t>
            </a:r>
            <a:r>
              <a:rPr lang="en-US" sz="2000" dirty="0"/>
              <a:t> = 54 mosquitos per 100 ml.</a:t>
            </a:r>
          </a:p>
          <a:p>
            <a:pPr marL="285750" indent="-285750">
              <a:spcAft>
                <a:spcPts val="1200"/>
              </a:spcAft>
              <a:buFont typeface="Wingdings" panose="05000000000000000000" pitchFamily="2" charset="2"/>
              <a:buChar char="q"/>
            </a:pPr>
            <a:r>
              <a:rPr lang="en-US" sz="2000" dirty="0"/>
              <a:t>For a Tiger mosquito population breeding in a </a:t>
            </a:r>
            <a:r>
              <a:rPr lang="en-US" sz="2000" dirty="0" err="1"/>
              <a:t>treehole</a:t>
            </a:r>
            <a:r>
              <a:rPr lang="en-US" sz="2000" dirty="0"/>
              <a:t>, adding 10 </a:t>
            </a:r>
            <a:r>
              <a:rPr lang="en-US" sz="2000" dirty="0" err="1"/>
              <a:t>Treehole</a:t>
            </a:r>
            <a:r>
              <a:rPr lang="en-US" sz="2000" dirty="0"/>
              <a:t> mosquito larvae would have </a:t>
            </a:r>
            <a:r>
              <a:rPr lang="en-US" sz="2000" b="1" dirty="0"/>
              <a:t>the same effect as </a:t>
            </a:r>
            <a:r>
              <a:rPr lang="en-US" sz="2000" dirty="0"/>
              <a:t>adding </a:t>
            </a:r>
            <a:r>
              <a:rPr lang="en-US" sz="2000" b="1" dirty="0"/>
              <a:t>___</a:t>
            </a:r>
            <a:r>
              <a:rPr lang="en-US" sz="2000" dirty="0"/>
              <a:t> Tiger mosquito larvae.</a:t>
            </a:r>
          </a:p>
        </p:txBody>
      </p:sp>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ss 11">
            <a:extLst>
              <a:ext uri="{FF2B5EF4-FFF2-40B4-BE49-F238E27FC236}">
                <a16:creationId xmlns:a16="http://schemas.microsoft.com/office/drawing/2014/main" id="{C25F44C2-AB7E-47AC-A842-0384A1064AF0}"/>
              </a:ext>
            </a:extLst>
          </p:cNvPr>
          <p:cNvSpPr/>
          <p:nvPr/>
        </p:nvSpPr>
        <p:spPr>
          <a:xfrm>
            <a:off x="4133145" y="3854910"/>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Cross 21">
            <a:extLst>
              <a:ext uri="{FF2B5EF4-FFF2-40B4-BE49-F238E27FC236}">
                <a16:creationId xmlns:a16="http://schemas.microsoft.com/office/drawing/2014/main" id="{F2F6D4A0-7346-4B2D-A816-A242DF7AF459}"/>
              </a:ext>
            </a:extLst>
          </p:cNvPr>
          <p:cNvSpPr/>
          <p:nvPr/>
        </p:nvSpPr>
        <p:spPr>
          <a:xfrm>
            <a:off x="4107569" y="1395664"/>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Cross 22">
            <a:extLst>
              <a:ext uri="{FF2B5EF4-FFF2-40B4-BE49-F238E27FC236}">
                <a16:creationId xmlns:a16="http://schemas.microsoft.com/office/drawing/2014/main" id="{3A21ED39-AC69-4F9A-BC6E-FF1AE46ECD90}"/>
              </a:ext>
            </a:extLst>
          </p:cNvPr>
          <p:cNvSpPr/>
          <p:nvPr/>
        </p:nvSpPr>
        <p:spPr>
          <a:xfrm>
            <a:off x="4110687" y="2478512"/>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5826985-AB01-42CA-B197-CA43550EB8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15" name="Rectangle 14">
            <a:extLst>
              <a:ext uri="{FF2B5EF4-FFF2-40B4-BE49-F238E27FC236}">
                <a16:creationId xmlns:a16="http://schemas.microsoft.com/office/drawing/2014/main" id="{1D5642F2-D74A-425E-B653-A6B625D01301}"/>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7A135F69-D801-4468-8EE6-48F7626839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19" name="Picture 18">
            <a:extLst>
              <a:ext uri="{FF2B5EF4-FFF2-40B4-BE49-F238E27FC236}">
                <a16:creationId xmlns:a16="http://schemas.microsoft.com/office/drawing/2014/main" id="{8E86D928-6303-4495-A201-3821790DA2F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20" name="Title 22">
            <a:extLst>
              <a:ext uri="{FF2B5EF4-FFF2-40B4-BE49-F238E27FC236}">
                <a16:creationId xmlns:a16="http://schemas.microsoft.com/office/drawing/2014/main" id="{6910F056-5AB4-43DC-8B6C-BB675089CC08}"/>
              </a:ext>
            </a:extLst>
          </p:cNvPr>
          <p:cNvSpPr>
            <a:spLocks noGrp="1"/>
          </p:cNvSpPr>
          <p:nvPr>
            <p:ph type="title"/>
          </p:nvPr>
        </p:nvSpPr>
        <p:spPr>
          <a:xfrm>
            <a:off x="4434394" y="640472"/>
            <a:ext cx="3934060" cy="629956"/>
          </a:xfrm>
        </p:spPr>
        <p:txBody>
          <a:bodyPr>
            <a:noAutofit/>
          </a:bodyPr>
          <a:lstStyle/>
          <a:p>
            <a:r>
              <a:rPr lang="en-US" sz="2400" dirty="0"/>
              <a:t>Which statements are true?</a:t>
            </a:r>
          </a:p>
        </p:txBody>
      </p:sp>
      <p:sp>
        <p:nvSpPr>
          <p:cNvPr id="26" name="Rectangle 25">
            <a:extLst>
              <a:ext uri="{FF2B5EF4-FFF2-40B4-BE49-F238E27FC236}">
                <a16:creationId xmlns:a16="http://schemas.microsoft.com/office/drawing/2014/main" id="{37BDDC66-A9F3-4CA8-AE18-E4407DCD78CA}"/>
              </a:ext>
            </a:extLst>
          </p:cNvPr>
          <p:cNvSpPr/>
          <p:nvPr/>
        </p:nvSpPr>
        <p:spPr>
          <a:xfrm>
            <a:off x="4239069" y="640472"/>
            <a:ext cx="114300" cy="62995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87392D5-4D68-43D6-B4E0-F16E04D475DB}"/>
              </a:ext>
            </a:extLst>
          </p:cNvPr>
          <p:cNvSpPr txBox="1"/>
          <p:nvPr/>
        </p:nvSpPr>
        <p:spPr>
          <a:xfrm>
            <a:off x="6123373" y="5558210"/>
            <a:ext cx="2651110" cy="1015663"/>
          </a:xfrm>
          <a:prstGeom prst="rect">
            <a:avLst/>
          </a:prstGeom>
          <a:noFill/>
          <a:ln w="28575">
            <a:solidFill>
              <a:schemeClr val="accent6"/>
            </a:solidFill>
          </a:ln>
        </p:spPr>
        <p:txBody>
          <a:bodyPr wrap="none" rtlCol="0">
            <a:spAutoFit/>
          </a:bodyPr>
          <a:lstStyle/>
          <a:p>
            <a:r>
              <a:rPr lang="en-US" sz="2000" dirty="0"/>
              <a:t>If </a:t>
            </a:r>
            <a:r>
              <a:rPr lang="el-GR" sz="2000" dirty="0"/>
              <a:t>α</a:t>
            </a:r>
            <a:r>
              <a:rPr lang="en-US" sz="2000" baseline="-25000" dirty="0"/>
              <a:t>12</a:t>
            </a:r>
            <a:r>
              <a:rPr lang="en-US" sz="2000" dirty="0"/>
              <a:t> = 0.7, then:</a:t>
            </a:r>
          </a:p>
          <a:p>
            <a:r>
              <a:rPr lang="en-US" sz="2000" dirty="0"/>
              <a:t>  1 </a:t>
            </a:r>
            <a:r>
              <a:rPr lang="en-US" sz="2000" dirty="0" err="1"/>
              <a:t>Treehole</a:t>
            </a:r>
            <a:r>
              <a:rPr lang="en-US" sz="2000" dirty="0"/>
              <a:t> = </a:t>
            </a:r>
            <a:r>
              <a:rPr lang="en-US" sz="2000" dirty="0">
                <a:solidFill>
                  <a:schemeClr val="bg1"/>
                </a:solidFill>
              </a:rPr>
              <a:t>0.7</a:t>
            </a:r>
            <a:r>
              <a:rPr lang="en-US" sz="2000" dirty="0"/>
              <a:t> Tiger</a:t>
            </a:r>
          </a:p>
          <a:p>
            <a:r>
              <a:rPr lang="en-US" sz="2000" dirty="0"/>
              <a:t>10 </a:t>
            </a:r>
            <a:r>
              <a:rPr lang="en-US" sz="2000" dirty="0" err="1"/>
              <a:t>Treehole</a:t>
            </a:r>
            <a:r>
              <a:rPr lang="en-US" sz="2000" dirty="0"/>
              <a:t> =   </a:t>
            </a:r>
            <a:r>
              <a:rPr lang="en-US" sz="2000" dirty="0">
                <a:solidFill>
                  <a:schemeClr val="bg1"/>
                </a:solidFill>
              </a:rPr>
              <a:t> 7 </a:t>
            </a:r>
            <a:r>
              <a:rPr lang="en-US" sz="2000" dirty="0"/>
              <a:t>Tiger </a:t>
            </a:r>
          </a:p>
        </p:txBody>
      </p:sp>
      <p:cxnSp>
        <p:nvCxnSpPr>
          <p:cNvPr id="3" name="Straight Arrow Connector 2">
            <a:extLst>
              <a:ext uri="{FF2B5EF4-FFF2-40B4-BE49-F238E27FC236}">
                <a16:creationId xmlns:a16="http://schemas.microsoft.com/office/drawing/2014/main" id="{9DD83E79-EB96-41FB-8F68-958BF38FA8A4}"/>
              </a:ext>
            </a:extLst>
          </p:cNvPr>
          <p:cNvCxnSpPr>
            <a:cxnSpLocks/>
            <a:stCxn id="17" idx="0"/>
          </p:cNvCxnSpPr>
          <p:nvPr/>
        </p:nvCxnSpPr>
        <p:spPr>
          <a:xfrm flipH="1" flipV="1">
            <a:off x="7420077" y="5105400"/>
            <a:ext cx="28851" cy="45281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958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77F626A-0F26-4B3E-8DF6-92101785F55F}"/>
              </a:ext>
            </a:extLst>
          </p:cNvPr>
          <p:cNvSpPr txBox="1"/>
          <p:nvPr/>
        </p:nvSpPr>
        <p:spPr>
          <a:xfrm>
            <a:off x="4121876" y="1383632"/>
            <a:ext cx="4450624" cy="4093428"/>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have a higher carrying capacity than </a:t>
            </a:r>
            <a:r>
              <a:rPr lang="en-US" sz="2000" dirty="0" err="1"/>
              <a:t>Treehole</a:t>
            </a:r>
            <a:r>
              <a:rPr lang="en-US" sz="2000" dirty="0"/>
              <a:t> mosquitos in </a:t>
            </a:r>
            <a:r>
              <a:rPr lang="en-US" sz="2000" dirty="0" err="1"/>
              <a:t>Treehole</a:t>
            </a:r>
            <a:r>
              <a:rPr lang="en-US" sz="2000" dirty="0"/>
              <a:t> water.</a:t>
            </a:r>
          </a:p>
          <a:p>
            <a:pPr marL="285750" indent="-285750">
              <a:spcAft>
                <a:spcPts val="1200"/>
              </a:spcAft>
              <a:buFont typeface="Wingdings" panose="05000000000000000000" pitchFamily="2" charset="2"/>
              <a:buChar char="q"/>
            </a:pPr>
            <a:r>
              <a:rPr lang="en-US" sz="2000" dirty="0"/>
              <a:t>If the Tiger mosquito is species 1, then </a:t>
            </a:r>
            <a:r>
              <a:rPr lang="el-GR" sz="2000" dirty="0"/>
              <a:t>α</a:t>
            </a:r>
            <a:r>
              <a:rPr lang="en-US" sz="2000" baseline="-25000" dirty="0"/>
              <a:t>12</a:t>
            </a:r>
            <a:r>
              <a:rPr lang="en-US" sz="2000" dirty="0"/>
              <a:t> = 0.7 is the effect of the </a:t>
            </a:r>
            <a:r>
              <a:rPr lang="en-US" sz="2000" dirty="0" err="1"/>
              <a:t>Treehole</a:t>
            </a:r>
            <a:r>
              <a:rPr lang="en-US" sz="2000" dirty="0"/>
              <a:t> mosquito on the Tiger mosquito and K</a:t>
            </a:r>
            <a:r>
              <a:rPr lang="en-US" sz="2000" baseline="-25000" dirty="0"/>
              <a:t>1</a:t>
            </a:r>
            <a:r>
              <a:rPr lang="en-US" sz="2000" dirty="0"/>
              <a:t> = 54 mosquitos per 100 ml.</a:t>
            </a:r>
          </a:p>
          <a:p>
            <a:pPr marL="285750" indent="-285750">
              <a:spcAft>
                <a:spcPts val="1200"/>
              </a:spcAft>
              <a:buFont typeface="Wingdings" panose="05000000000000000000" pitchFamily="2" charset="2"/>
              <a:buChar char="q"/>
            </a:pPr>
            <a:r>
              <a:rPr lang="en-US" sz="2000" dirty="0"/>
              <a:t>For a Tiger mosquito population breeding in a </a:t>
            </a:r>
            <a:r>
              <a:rPr lang="en-US" sz="2000" dirty="0" err="1"/>
              <a:t>treehole</a:t>
            </a:r>
            <a:r>
              <a:rPr lang="en-US" sz="2000" dirty="0"/>
              <a:t>, adding 10 </a:t>
            </a:r>
            <a:r>
              <a:rPr lang="en-US" sz="2000" dirty="0" err="1"/>
              <a:t>Treehole</a:t>
            </a:r>
            <a:r>
              <a:rPr lang="en-US" sz="2000" dirty="0"/>
              <a:t> mosquito larvae would have </a:t>
            </a:r>
            <a:r>
              <a:rPr lang="en-US" sz="2000" b="1" dirty="0"/>
              <a:t>the same effect as </a:t>
            </a:r>
            <a:r>
              <a:rPr lang="en-US" sz="2000" dirty="0"/>
              <a:t>adding   </a:t>
            </a:r>
            <a:r>
              <a:rPr lang="en-US" sz="2000" b="1" dirty="0"/>
              <a:t>7</a:t>
            </a:r>
            <a:r>
              <a:rPr lang="en-US" sz="2000" dirty="0"/>
              <a:t> Tiger mosquito larvae.</a:t>
            </a:r>
          </a:p>
        </p:txBody>
      </p:sp>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ss 11">
            <a:extLst>
              <a:ext uri="{FF2B5EF4-FFF2-40B4-BE49-F238E27FC236}">
                <a16:creationId xmlns:a16="http://schemas.microsoft.com/office/drawing/2014/main" id="{C25F44C2-AB7E-47AC-A842-0384A1064AF0}"/>
              </a:ext>
            </a:extLst>
          </p:cNvPr>
          <p:cNvSpPr/>
          <p:nvPr/>
        </p:nvSpPr>
        <p:spPr>
          <a:xfrm>
            <a:off x="4133145" y="3854910"/>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Cross 21">
            <a:extLst>
              <a:ext uri="{FF2B5EF4-FFF2-40B4-BE49-F238E27FC236}">
                <a16:creationId xmlns:a16="http://schemas.microsoft.com/office/drawing/2014/main" id="{F2F6D4A0-7346-4B2D-A816-A242DF7AF459}"/>
              </a:ext>
            </a:extLst>
          </p:cNvPr>
          <p:cNvSpPr/>
          <p:nvPr/>
        </p:nvSpPr>
        <p:spPr>
          <a:xfrm>
            <a:off x="4107569" y="1395664"/>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Cross 22">
            <a:extLst>
              <a:ext uri="{FF2B5EF4-FFF2-40B4-BE49-F238E27FC236}">
                <a16:creationId xmlns:a16="http://schemas.microsoft.com/office/drawing/2014/main" id="{3A21ED39-AC69-4F9A-BC6E-FF1AE46ECD90}"/>
              </a:ext>
            </a:extLst>
          </p:cNvPr>
          <p:cNvSpPr/>
          <p:nvPr/>
        </p:nvSpPr>
        <p:spPr>
          <a:xfrm>
            <a:off x="4110687" y="2478512"/>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5826985-AB01-42CA-B197-CA43550EB8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15" name="Rectangle 14">
            <a:extLst>
              <a:ext uri="{FF2B5EF4-FFF2-40B4-BE49-F238E27FC236}">
                <a16:creationId xmlns:a16="http://schemas.microsoft.com/office/drawing/2014/main" id="{1D5642F2-D74A-425E-B653-A6B625D01301}"/>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7A135F69-D801-4468-8EE6-48F7626839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19" name="Picture 18">
            <a:extLst>
              <a:ext uri="{FF2B5EF4-FFF2-40B4-BE49-F238E27FC236}">
                <a16:creationId xmlns:a16="http://schemas.microsoft.com/office/drawing/2014/main" id="{8E86D928-6303-4495-A201-3821790DA2F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20" name="Title 22">
            <a:extLst>
              <a:ext uri="{FF2B5EF4-FFF2-40B4-BE49-F238E27FC236}">
                <a16:creationId xmlns:a16="http://schemas.microsoft.com/office/drawing/2014/main" id="{6910F056-5AB4-43DC-8B6C-BB675089CC08}"/>
              </a:ext>
            </a:extLst>
          </p:cNvPr>
          <p:cNvSpPr>
            <a:spLocks noGrp="1"/>
          </p:cNvSpPr>
          <p:nvPr>
            <p:ph type="title"/>
          </p:nvPr>
        </p:nvSpPr>
        <p:spPr>
          <a:xfrm>
            <a:off x="4434394" y="640472"/>
            <a:ext cx="3934060" cy="629956"/>
          </a:xfrm>
        </p:spPr>
        <p:txBody>
          <a:bodyPr>
            <a:noAutofit/>
          </a:bodyPr>
          <a:lstStyle/>
          <a:p>
            <a:r>
              <a:rPr lang="en-US" sz="2400" dirty="0"/>
              <a:t>Which statements are true?</a:t>
            </a:r>
          </a:p>
        </p:txBody>
      </p:sp>
      <p:sp>
        <p:nvSpPr>
          <p:cNvPr id="26" name="Rectangle 25">
            <a:extLst>
              <a:ext uri="{FF2B5EF4-FFF2-40B4-BE49-F238E27FC236}">
                <a16:creationId xmlns:a16="http://schemas.microsoft.com/office/drawing/2014/main" id="{37BDDC66-A9F3-4CA8-AE18-E4407DCD78CA}"/>
              </a:ext>
            </a:extLst>
          </p:cNvPr>
          <p:cNvSpPr/>
          <p:nvPr/>
        </p:nvSpPr>
        <p:spPr>
          <a:xfrm>
            <a:off x="4239069" y="640472"/>
            <a:ext cx="114300" cy="62995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FDF7EE27-495E-44BD-9A81-7E8365D514E4}"/>
              </a:ext>
            </a:extLst>
          </p:cNvPr>
          <p:cNvCxnSpPr>
            <a:cxnSpLocks/>
          </p:cNvCxnSpPr>
          <p:nvPr/>
        </p:nvCxnSpPr>
        <p:spPr>
          <a:xfrm flipV="1">
            <a:off x="7420074" y="5105400"/>
            <a:ext cx="0" cy="45281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59E12F5-7AA6-48A7-B2B3-8E4024BE0003}"/>
              </a:ext>
            </a:extLst>
          </p:cNvPr>
          <p:cNvSpPr txBox="1"/>
          <p:nvPr/>
        </p:nvSpPr>
        <p:spPr>
          <a:xfrm>
            <a:off x="6123373" y="5558210"/>
            <a:ext cx="2651110" cy="1015663"/>
          </a:xfrm>
          <a:prstGeom prst="rect">
            <a:avLst/>
          </a:prstGeom>
          <a:noFill/>
          <a:ln w="28575">
            <a:solidFill>
              <a:schemeClr val="accent6"/>
            </a:solidFill>
          </a:ln>
        </p:spPr>
        <p:txBody>
          <a:bodyPr wrap="none" rtlCol="0">
            <a:spAutoFit/>
          </a:bodyPr>
          <a:lstStyle/>
          <a:p>
            <a:r>
              <a:rPr lang="en-US" sz="2000" dirty="0"/>
              <a:t>If </a:t>
            </a:r>
            <a:r>
              <a:rPr lang="el-GR" sz="2000" dirty="0"/>
              <a:t>α</a:t>
            </a:r>
            <a:r>
              <a:rPr lang="en-US" sz="2000" baseline="-25000" dirty="0"/>
              <a:t>12</a:t>
            </a:r>
            <a:r>
              <a:rPr lang="en-US" sz="2000" dirty="0"/>
              <a:t> = 0.7, then:</a:t>
            </a:r>
          </a:p>
          <a:p>
            <a:r>
              <a:rPr lang="en-US" sz="2000" dirty="0"/>
              <a:t>  1 </a:t>
            </a:r>
            <a:r>
              <a:rPr lang="en-US" sz="2000" dirty="0" err="1"/>
              <a:t>Treehole</a:t>
            </a:r>
            <a:r>
              <a:rPr lang="en-US" sz="2000" dirty="0"/>
              <a:t> = 0.7 Tiger</a:t>
            </a:r>
          </a:p>
          <a:p>
            <a:r>
              <a:rPr lang="en-US" sz="2000" dirty="0"/>
              <a:t>10 </a:t>
            </a:r>
            <a:r>
              <a:rPr lang="en-US" sz="2000" dirty="0" err="1"/>
              <a:t>Treehole</a:t>
            </a:r>
            <a:r>
              <a:rPr lang="en-US" sz="2000" dirty="0"/>
              <a:t> =    7 Tiger </a:t>
            </a:r>
          </a:p>
        </p:txBody>
      </p:sp>
    </p:spTree>
    <p:extLst>
      <p:ext uri="{BB962C8B-B14F-4D97-AF65-F5344CB8AC3E}">
        <p14:creationId xmlns:p14="http://schemas.microsoft.com/office/powerpoint/2010/main" val="3989764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4009083" y="-39432"/>
            <a:ext cx="5146491" cy="1561552"/>
          </a:xfrm>
        </p:spPr>
        <p:txBody>
          <a:bodyPr>
            <a:noAutofit/>
          </a:bodyPr>
          <a:lstStyle/>
          <a:p>
            <a:r>
              <a:rPr lang="en-US" sz="2400" dirty="0"/>
              <a:t>Which line shows the zero-growth isocline of the Tiger mosquito competing with the </a:t>
            </a:r>
            <a:r>
              <a:rPr lang="en-US" sz="2400" dirty="0" err="1"/>
              <a:t>Treehole</a:t>
            </a:r>
            <a:r>
              <a:rPr lang="en-US" sz="2400" dirty="0"/>
              <a:t> mosquito?</a:t>
            </a:r>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16" name="Rectangle 15">
            <a:extLst>
              <a:ext uri="{FF2B5EF4-FFF2-40B4-BE49-F238E27FC236}">
                <a16:creationId xmlns:a16="http://schemas.microsoft.com/office/drawing/2014/main" id="{A37D4D1A-7323-4BA0-9FE6-6E15C2F93975}"/>
              </a:ext>
            </a:extLst>
          </p:cNvPr>
          <p:cNvSpPr/>
          <p:nvPr/>
        </p:nvSpPr>
        <p:spPr>
          <a:xfrm>
            <a:off x="3810807"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53282B46-4A4F-431B-A08B-B8E7922E90E0}"/>
              </a:ext>
            </a:extLst>
          </p:cNvPr>
          <p:cNvCxnSpPr/>
          <p:nvPr/>
        </p:nvCxnSpPr>
        <p:spPr>
          <a:xfrm flipH="1" flipV="1">
            <a:off x="4805680" y="3195320"/>
            <a:ext cx="1016000" cy="235204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461AFC-93C6-47AB-A2D6-A7549894D55B}"/>
              </a:ext>
            </a:extLst>
          </p:cNvPr>
          <p:cNvCxnSpPr>
            <a:cxnSpLocks/>
          </p:cNvCxnSpPr>
          <p:nvPr/>
        </p:nvCxnSpPr>
        <p:spPr>
          <a:xfrm flipH="1" flipV="1">
            <a:off x="4805680" y="4551680"/>
            <a:ext cx="2387600" cy="99568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40D7634-D3DE-40C8-ABF7-99E92557252A}"/>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3698CE7-57EC-4116-995A-1E1F5E9078FA}"/>
              </a:ext>
            </a:extLst>
          </p:cNvPr>
          <p:cNvCxnSpPr>
            <a:cxnSpLocks/>
          </p:cNvCxnSpPr>
          <p:nvPr/>
        </p:nvCxnSpPr>
        <p:spPr>
          <a:xfrm flipH="1" flipV="1">
            <a:off x="4805680" y="4551680"/>
            <a:ext cx="1432560" cy="99568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FE309C1-AC3C-4171-8C88-4DBDF5EF0FD0}"/>
              </a:ext>
            </a:extLst>
          </p:cNvPr>
          <p:cNvSpPr txBox="1"/>
          <p:nvPr/>
        </p:nvSpPr>
        <p:spPr>
          <a:xfrm>
            <a:off x="7359242" y="1434571"/>
            <a:ext cx="1617815" cy="1200329"/>
          </a:xfrm>
          <a:prstGeom prst="rect">
            <a:avLst/>
          </a:prstGeom>
          <a:solidFill>
            <a:schemeClr val="bg1"/>
          </a:solidFill>
          <a:ln w="19050">
            <a:solidFill>
              <a:schemeClr val="tx1"/>
            </a:solidFill>
          </a:ln>
        </p:spPr>
        <p:txBody>
          <a:bodyPr wrap="none" rtlCol="0">
            <a:spAutoFit/>
          </a:bodyPr>
          <a:lstStyle/>
          <a:p>
            <a:r>
              <a:rPr lang="en-US" b="1" dirty="0">
                <a:solidFill>
                  <a:schemeClr val="accent3"/>
                </a:solidFill>
              </a:rPr>
              <a:t>Tiger mosquito</a:t>
            </a:r>
          </a:p>
          <a:p>
            <a:r>
              <a:rPr lang="en-US" b="1" dirty="0">
                <a:solidFill>
                  <a:schemeClr val="accent6"/>
                </a:solidFill>
              </a:rPr>
              <a:t>Tiger mosquito</a:t>
            </a:r>
          </a:p>
          <a:p>
            <a:r>
              <a:rPr lang="en-US" b="1" dirty="0">
                <a:solidFill>
                  <a:srgbClr val="7030A0"/>
                </a:solidFill>
              </a:rPr>
              <a:t>Tiger mosquito</a:t>
            </a:r>
          </a:p>
          <a:p>
            <a:r>
              <a:rPr lang="en-US" b="1" dirty="0">
                <a:solidFill>
                  <a:schemeClr val="accent1"/>
                </a:solidFill>
              </a:rPr>
              <a:t>Tiger mosquito</a:t>
            </a:r>
          </a:p>
        </p:txBody>
      </p:sp>
      <p:pic>
        <p:nvPicPr>
          <p:cNvPr id="32" name="Picture 31">
            <a:extLst>
              <a:ext uri="{FF2B5EF4-FFF2-40B4-BE49-F238E27FC236}">
                <a16:creationId xmlns:a16="http://schemas.microsoft.com/office/drawing/2014/main" id="{0D9AEABB-5289-483E-AEBD-B049D97C95C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33" name="Rectangle 32">
            <a:extLst>
              <a:ext uri="{FF2B5EF4-FFF2-40B4-BE49-F238E27FC236}">
                <a16:creationId xmlns:a16="http://schemas.microsoft.com/office/drawing/2014/main" id="{307B3709-CEA5-4B91-99D4-3822460E6AF4}"/>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F568C63E-5653-43D3-8D1B-F41937071A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40688" y="2902927"/>
            <a:ext cx="1364983" cy="1383702"/>
          </a:xfrm>
          <a:prstGeom prst="rect">
            <a:avLst/>
          </a:prstGeom>
        </p:spPr>
      </p:pic>
      <p:pic>
        <p:nvPicPr>
          <p:cNvPr id="38" name="Picture 37">
            <a:extLst>
              <a:ext uri="{FF2B5EF4-FFF2-40B4-BE49-F238E27FC236}">
                <a16:creationId xmlns:a16="http://schemas.microsoft.com/office/drawing/2014/main" id="{D0AFEE10-3DF1-4EC9-8445-1EA654282B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39" name="Picture 38">
            <a:extLst>
              <a:ext uri="{FF2B5EF4-FFF2-40B4-BE49-F238E27FC236}">
                <a16:creationId xmlns:a16="http://schemas.microsoft.com/office/drawing/2014/main" id="{99CD9F7E-E421-412C-B932-4C7B4F98D4F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Tree>
    <p:extLst>
      <p:ext uri="{BB962C8B-B14F-4D97-AF65-F5344CB8AC3E}">
        <p14:creationId xmlns:p14="http://schemas.microsoft.com/office/powerpoint/2010/main" val="413993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6AF6E-78EA-4CA2-883D-8A060A48F84B}"/>
              </a:ext>
            </a:extLst>
          </p:cNvPr>
          <p:cNvSpPr>
            <a:spLocks noGrp="1"/>
          </p:cNvSpPr>
          <p:nvPr>
            <p:ph type="title"/>
          </p:nvPr>
        </p:nvSpPr>
        <p:spPr/>
        <p:txBody>
          <a:bodyPr>
            <a:normAutofit/>
          </a:bodyPr>
          <a:lstStyle/>
          <a:p>
            <a:r>
              <a:rPr lang="en-US" sz="2800" dirty="0"/>
              <a:t>Instructor Information</a:t>
            </a:r>
          </a:p>
        </p:txBody>
      </p:sp>
      <p:sp>
        <p:nvSpPr>
          <p:cNvPr id="3" name="Content Placeholder 2">
            <a:extLst>
              <a:ext uri="{FF2B5EF4-FFF2-40B4-BE49-F238E27FC236}">
                <a16:creationId xmlns:a16="http://schemas.microsoft.com/office/drawing/2014/main" id="{B666E356-EB17-4F6D-ADF3-0132542D2096}"/>
              </a:ext>
            </a:extLst>
          </p:cNvPr>
          <p:cNvSpPr>
            <a:spLocks noGrp="1"/>
          </p:cNvSpPr>
          <p:nvPr>
            <p:ph idx="1"/>
          </p:nvPr>
        </p:nvSpPr>
        <p:spPr>
          <a:xfrm>
            <a:off x="628650" y="887104"/>
            <a:ext cx="7886700" cy="5605769"/>
          </a:xfrm>
        </p:spPr>
        <p:txBody>
          <a:bodyPr>
            <a:normAutofit fontScale="70000" lnSpcReduction="20000"/>
          </a:bodyPr>
          <a:lstStyle/>
          <a:p>
            <a:pPr marL="0" indent="0">
              <a:buNone/>
            </a:pPr>
            <a:r>
              <a:rPr lang="en-US" sz="2000" b="1" dirty="0"/>
              <a:t>Topic: </a:t>
            </a:r>
            <a:r>
              <a:rPr lang="en-US" sz="2000" dirty="0"/>
              <a:t>This case study explores competition between two mosquito species in Florida: the invasive Asian Tiger mosquito (</a:t>
            </a:r>
            <a:r>
              <a:rPr lang="en-US" sz="2000" i="1" dirty="0"/>
              <a:t>Aedes albopictus</a:t>
            </a:r>
            <a:r>
              <a:rPr lang="en-US" sz="2000" dirty="0"/>
              <a:t>) and the native Eastern </a:t>
            </a:r>
            <a:r>
              <a:rPr lang="en-US" sz="2000" dirty="0" err="1"/>
              <a:t>Treehole</a:t>
            </a:r>
            <a:r>
              <a:rPr lang="en-US" sz="2000" dirty="0"/>
              <a:t> mosquito (</a:t>
            </a:r>
            <a:r>
              <a:rPr lang="en-US" sz="2000" i="1" dirty="0"/>
              <a:t>Aedes </a:t>
            </a:r>
            <a:r>
              <a:rPr lang="en-US" sz="2000" i="1" dirty="0" err="1"/>
              <a:t>triseriatus</a:t>
            </a:r>
            <a:r>
              <a:rPr lang="en-US" sz="2000" dirty="0"/>
              <a:t>). Students use experimentally determined competition coefficients and carrying capacities to predict the outcome of competition between the two species in different environments using </a:t>
            </a:r>
            <a:r>
              <a:rPr lang="en-US" sz="2000" dirty="0" err="1"/>
              <a:t>Lotka</a:t>
            </a:r>
            <a:r>
              <a:rPr lang="en-US" sz="2000" dirty="0"/>
              <a:t>-Volterra model phase plane isoclines. The activity ends with a hypothetical application to controlling a new invasion of mosquitos in California. </a:t>
            </a:r>
          </a:p>
          <a:p>
            <a:pPr marL="0" indent="0">
              <a:buNone/>
            </a:pPr>
            <a:r>
              <a:rPr lang="en-US" sz="2000" b="1" dirty="0"/>
              <a:t>Learning Objectives: </a:t>
            </a:r>
            <a:r>
              <a:rPr lang="en-US" sz="2000" dirty="0"/>
              <a:t>Students will be able to…</a:t>
            </a:r>
          </a:p>
          <a:p>
            <a:pPr>
              <a:spcBef>
                <a:spcPts val="0"/>
              </a:spcBef>
            </a:pPr>
            <a:r>
              <a:rPr lang="en-US" sz="2000" dirty="0"/>
              <a:t>Understand the meaning of the parameters in a </a:t>
            </a:r>
            <a:r>
              <a:rPr lang="en-US" sz="2000" dirty="0" err="1"/>
              <a:t>Lotka</a:t>
            </a:r>
            <a:r>
              <a:rPr lang="en-US" sz="2000" dirty="0"/>
              <a:t>-Volterra competition model.</a:t>
            </a:r>
          </a:p>
          <a:p>
            <a:pPr>
              <a:spcBef>
                <a:spcPts val="0"/>
              </a:spcBef>
            </a:pPr>
            <a:r>
              <a:rPr lang="en-US" sz="2000" dirty="0"/>
              <a:t>Draw phase-plane isoclines from </a:t>
            </a:r>
            <a:r>
              <a:rPr lang="en-US" sz="2000" dirty="0" err="1"/>
              <a:t>Lotka</a:t>
            </a:r>
            <a:r>
              <a:rPr lang="en-US" sz="2000" dirty="0"/>
              <a:t>-Volterra competition model parameters and predict the eventual outcome of competition between two species.</a:t>
            </a:r>
          </a:p>
          <a:p>
            <a:pPr>
              <a:spcBef>
                <a:spcPts val="0"/>
              </a:spcBef>
            </a:pPr>
            <a:r>
              <a:rPr lang="en-US" sz="2000" dirty="0"/>
              <a:t>Modify </a:t>
            </a:r>
            <a:r>
              <a:rPr lang="en-US" sz="2000" dirty="0" err="1"/>
              <a:t>Lotka</a:t>
            </a:r>
            <a:r>
              <a:rPr lang="en-US" sz="2000" dirty="0"/>
              <a:t>-Volterra model parameters to alter the outcome of competition between two species and relate these modifications to real-world actions.</a:t>
            </a:r>
            <a:endParaRPr lang="en-US" sz="2000" b="1" dirty="0"/>
          </a:p>
          <a:p>
            <a:pPr marL="0" indent="0">
              <a:buNone/>
            </a:pPr>
            <a:r>
              <a:rPr lang="en-US" sz="2000" b="1" dirty="0"/>
              <a:t>Origin: </a:t>
            </a:r>
            <a:r>
              <a:rPr lang="en-US" sz="2000" dirty="0"/>
              <a:t>This case study was developed to accompany </a:t>
            </a:r>
            <a:r>
              <a:rPr lang="en-US" sz="2000" dirty="0" err="1"/>
              <a:t>SimBio’s</a:t>
            </a:r>
            <a:r>
              <a:rPr lang="en-US" sz="2000" dirty="0"/>
              <a:t> </a:t>
            </a:r>
            <a:r>
              <a:rPr lang="en-US" sz="2000" dirty="0" err="1"/>
              <a:t>SimUText</a:t>
            </a:r>
            <a:r>
              <a:rPr lang="en-US" sz="2000" dirty="0"/>
              <a:t> Competition chapter. It assumes that students are familiar with the </a:t>
            </a:r>
            <a:r>
              <a:rPr lang="en-US" sz="2000" dirty="0" err="1"/>
              <a:t>Lotka</a:t>
            </a:r>
            <a:r>
              <a:rPr lang="en-US" sz="2000" dirty="0"/>
              <a:t>-Volterra competition model, its parameters and the interpretation of isoclines. Original data and figures are adapted from:</a:t>
            </a:r>
          </a:p>
          <a:p>
            <a:pPr marL="231775" indent="0">
              <a:buNone/>
            </a:pPr>
            <a:r>
              <a:rPr lang="en-US" sz="2000" dirty="0" err="1"/>
              <a:t>Livdahl</a:t>
            </a:r>
            <a:r>
              <a:rPr lang="en-US" sz="2000" dirty="0"/>
              <a:t>, T.P. and M.S. Willey. 1991. Prospects for an invasion: competition between Aedes albopictus and native Aedes </a:t>
            </a:r>
            <a:r>
              <a:rPr lang="en-US" sz="2000" dirty="0" err="1"/>
              <a:t>triseriatus</a:t>
            </a:r>
            <a:r>
              <a:rPr lang="en-US" sz="2000" dirty="0"/>
              <a:t>. Science 253: 189-191. </a:t>
            </a:r>
          </a:p>
          <a:p>
            <a:pPr marL="0" indent="0">
              <a:buNone/>
            </a:pPr>
            <a:r>
              <a:rPr lang="en-US" sz="2000" b="1" dirty="0"/>
              <a:t>Author: </a:t>
            </a:r>
            <a:r>
              <a:rPr lang="en-US" sz="2000" dirty="0"/>
              <a:t>Jessica Coyle, Saint Mary’s College of California, jrc16@stmarys-ca.edu</a:t>
            </a:r>
          </a:p>
          <a:p>
            <a:pPr marL="0" indent="0">
              <a:buNone/>
            </a:pPr>
            <a:r>
              <a:rPr lang="en-US" sz="2000" b="1" dirty="0"/>
              <a:t>Keywords: </a:t>
            </a:r>
            <a:r>
              <a:rPr lang="en-US" sz="2000" dirty="0"/>
              <a:t>interspecific competition, </a:t>
            </a:r>
            <a:r>
              <a:rPr lang="en-US" sz="2000" dirty="0" err="1"/>
              <a:t>Lotka</a:t>
            </a:r>
            <a:r>
              <a:rPr lang="en-US" sz="2000" dirty="0"/>
              <a:t>-Volterra model, invasive species, mosquitos </a:t>
            </a:r>
          </a:p>
          <a:p>
            <a:pPr marL="0" indent="0">
              <a:buNone/>
            </a:pPr>
            <a:r>
              <a:rPr lang="en-US" sz="2000" b="1" dirty="0"/>
              <a:t>Usage: </a:t>
            </a:r>
            <a:r>
              <a:rPr lang="en-US" sz="2000" dirty="0"/>
              <a:t>This interrupted case study is meant to be led by an instructor in a lecture-format classroom with questions periodically posed to the students. Students can be directed to work through questions alone or together. The instructor can solicit student feedback through the accompanying worksheet or through a classroom polling device. Instructions for leading the case study are in the notes that accompany each slide. Each section corresponds to a learning objective and each question is a discrete unit that can be included or skipped as time allows. The entire activity can be completed in 25-45 minutes.</a:t>
            </a:r>
          </a:p>
          <a:p>
            <a:pPr marL="0" indent="0">
              <a:buNone/>
            </a:pPr>
            <a:r>
              <a:rPr lang="en-US" sz="2000" dirty="0"/>
              <a:t>This case study was originally developed in an upper-division introductory ecology course with 16 students. It was utilized during a 90 minute lecture on interspecific competition to reinforce concepts that students already learned by completing the </a:t>
            </a:r>
            <a:r>
              <a:rPr lang="en-US" sz="2000" dirty="0" err="1"/>
              <a:t>SimBio</a:t>
            </a:r>
            <a:r>
              <a:rPr lang="en-US" sz="2000" dirty="0"/>
              <a:t> </a:t>
            </a:r>
            <a:r>
              <a:rPr lang="en-US" sz="2000" dirty="0" err="1"/>
              <a:t>SimUText</a:t>
            </a:r>
            <a:r>
              <a:rPr lang="en-US" sz="2000" dirty="0"/>
              <a:t> chapter on competition. However, the activity is meant to be adapted for any live classroom setting in which students have the relevant background knowledge. </a:t>
            </a:r>
          </a:p>
        </p:txBody>
      </p:sp>
    </p:spTree>
    <p:extLst>
      <p:ext uri="{BB962C8B-B14F-4D97-AF65-F5344CB8AC3E}">
        <p14:creationId xmlns:p14="http://schemas.microsoft.com/office/powerpoint/2010/main" val="2174947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22" name="TextBox 21">
            <a:extLst>
              <a:ext uri="{FF2B5EF4-FFF2-40B4-BE49-F238E27FC236}">
                <a16:creationId xmlns:a16="http://schemas.microsoft.com/office/drawing/2014/main" id="{FFE309C1-AC3C-4171-8C88-4DBDF5EF0FD0}"/>
              </a:ext>
            </a:extLst>
          </p:cNvPr>
          <p:cNvSpPr txBox="1"/>
          <p:nvPr/>
        </p:nvSpPr>
        <p:spPr>
          <a:xfrm>
            <a:off x="7359242" y="1434571"/>
            <a:ext cx="1617815" cy="1200329"/>
          </a:xfrm>
          <a:prstGeom prst="rect">
            <a:avLst/>
          </a:prstGeom>
          <a:solidFill>
            <a:schemeClr val="bg1"/>
          </a:solidFill>
          <a:ln w="19050">
            <a:solidFill>
              <a:schemeClr val="tx1"/>
            </a:solidFill>
          </a:ln>
        </p:spPr>
        <p:txBody>
          <a:bodyPr wrap="none" rtlCol="0">
            <a:spAutoFit/>
          </a:bodyPr>
          <a:lstStyle/>
          <a:p>
            <a:r>
              <a:rPr lang="en-US" b="1" dirty="0">
                <a:solidFill>
                  <a:schemeClr val="accent3"/>
                </a:solidFill>
              </a:rPr>
              <a:t>Tiger mosquito</a:t>
            </a:r>
          </a:p>
          <a:p>
            <a:r>
              <a:rPr lang="en-US" b="1" dirty="0">
                <a:solidFill>
                  <a:schemeClr val="accent6"/>
                </a:solidFill>
              </a:rPr>
              <a:t>Tiger mosquito</a:t>
            </a:r>
          </a:p>
          <a:p>
            <a:r>
              <a:rPr lang="en-US" b="1" strike="sngStrike" dirty="0">
                <a:solidFill>
                  <a:srgbClr val="7030A0"/>
                </a:solidFill>
              </a:rPr>
              <a:t>Tiger mosquito</a:t>
            </a:r>
          </a:p>
          <a:p>
            <a:r>
              <a:rPr lang="en-US" b="1" strike="sngStrike" dirty="0">
                <a:solidFill>
                  <a:schemeClr val="accent1"/>
                </a:solidFill>
              </a:rPr>
              <a:t>Tiger mosquito</a:t>
            </a:r>
          </a:p>
        </p:txBody>
      </p:sp>
      <p:pic>
        <p:nvPicPr>
          <p:cNvPr id="17" name="Picture 16">
            <a:extLst>
              <a:ext uri="{FF2B5EF4-FFF2-40B4-BE49-F238E27FC236}">
                <a16:creationId xmlns:a16="http://schemas.microsoft.com/office/drawing/2014/main" id="{335365E8-6B24-4613-A265-6753A160F5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19" name="Rectangle 18">
            <a:extLst>
              <a:ext uri="{FF2B5EF4-FFF2-40B4-BE49-F238E27FC236}">
                <a16:creationId xmlns:a16="http://schemas.microsoft.com/office/drawing/2014/main" id="{CDD0C159-9411-421D-ACAE-B01AA6C4FD1C}"/>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F9BE1CA1-62FE-4F58-90EE-9802C69249AE}"/>
              </a:ext>
            </a:extLst>
          </p:cNvPr>
          <p:cNvCxnSpPr/>
          <p:nvPr/>
        </p:nvCxnSpPr>
        <p:spPr>
          <a:xfrm flipH="1" flipV="1">
            <a:off x="4805680" y="3195320"/>
            <a:ext cx="1016000" cy="235204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D73A40-E92B-4797-96A8-B6B633D22A9C}"/>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BAC95F0B-B9D2-458B-BB4E-4D3DAC481F5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40688" y="2902927"/>
            <a:ext cx="1364983" cy="1383702"/>
          </a:xfrm>
          <a:prstGeom prst="rect">
            <a:avLst/>
          </a:prstGeom>
        </p:spPr>
      </p:pic>
      <p:pic>
        <p:nvPicPr>
          <p:cNvPr id="37" name="Picture 36">
            <a:extLst>
              <a:ext uri="{FF2B5EF4-FFF2-40B4-BE49-F238E27FC236}">
                <a16:creationId xmlns:a16="http://schemas.microsoft.com/office/drawing/2014/main" id="{B4BDBE36-70A6-474E-8265-A127AB89A2F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38" name="Picture 37">
            <a:extLst>
              <a:ext uri="{FF2B5EF4-FFF2-40B4-BE49-F238E27FC236}">
                <a16:creationId xmlns:a16="http://schemas.microsoft.com/office/drawing/2014/main" id="{6124BDE0-EFD7-4613-9965-3B7A178A55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18" name="Title 22">
            <a:extLst>
              <a:ext uri="{FF2B5EF4-FFF2-40B4-BE49-F238E27FC236}">
                <a16:creationId xmlns:a16="http://schemas.microsoft.com/office/drawing/2014/main" id="{0F39FD31-112B-4B98-B396-E73677AE9750}"/>
              </a:ext>
            </a:extLst>
          </p:cNvPr>
          <p:cNvSpPr txBox="1">
            <a:spLocks/>
          </p:cNvSpPr>
          <p:nvPr/>
        </p:nvSpPr>
        <p:spPr>
          <a:xfrm>
            <a:off x="4009083" y="-39432"/>
            <a:ext cx="5146491" cy="156155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2400"/>
              <a:t>Which line shows the zero-growth isocline of the Tiger mosquito competing with the Treehole mosquito?</a:t>
            </a:r>
            <a:endParaRPr lang="en-US" sz="2400" dirty="0"/>
          </a:p>
        </p:txBody>
      </p:sp>
      <p:sp>
        <p:nvSpPr>
          <p:cNvPr id="21" name="Rectangle 20">
            <a:extLst>
              <a:ext uri="{FF2B5EF4-FFF2-40B4-BE49-F238E27FC236}">
                <a16:creationId xmlns:a16="http://schemas.microsoft.com/office/drawing/2014/main" id="{BD7F8B34-2571-4DBB-AB78-701D7D055958}"/>
              </a:ext>
            </a:extLst>
          </p:cNvPr>
          <p:cNvSpPr/>
          <p:nvPr/>
        </p:nvSpPr>
        <p:spPr>
          <a:xfrm>
            <a:off x="3810807"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61D91D5D-8594-4047-89EB-A1DB56E36884}"/>
                  </a:ext>
                </a:extLst>
              </p:cNvPr>
              <p:cNvSpPr/>
              <p:nvPr/>
            </p:nvSpPr>
            <p:spPr>
              <a:xfrm>
                <a:off x="6141036" y="5105553"/>
                <a:ext cx="1417183" cy="391902"/>
              </a:xfrm>
              <a:prstGeom prst="rect">
                <a:avLst/>
              </a:prstGeom>
              <a:solidFill>
                <a:schemeClr val="bg1"/>
              </a:solid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𝑇𝑖𝑔𝑒𝑟</m:t>
                          </m:r>
                        </m:sub>
                      </m:sSub>
                      <m:r>
                        <a:rPr lang="en-US" b="0" i="1" smtClean="0">
                          <a:latin typeface="Cambria Math" panose="02040503050406030204" pitchFamily="18" charset="0"/>
                        </a:rPr>
                        <m:t>=54</m:t>
                      </m:r>
                    </m:oMath>
                  </m:oMathPara>
                </a14:m>
                <a:endParaRPr lang="en-US" dirty="0"/>
              </a:p>
            </p:txBody>
          </p:sp>
        </mc:Choice>
        <mc:Fallback xmlns="">
          <p:sp>
            <p:nvSpPr>
              <p:cNvPr id="15" name="Rectangle 14">
                <a:extLst>
                  <a:ext uri="{FF2B5EF4-FFF2-40B4-BE49-F238E27FC236}">
                    <a16:creationId xmlns:a16="http://schemas.microsoft.com/office/drawing/2014/main" id="{61D91D5D-8594-4047-89EB-A1DB56E36884}"/>
                  </a:ext>
                </a:extLst>
              </p:cNvPr>
              <p:cNvSpPr>
                <a:spLocks noRot="1" noChangeAspect="1" noMove="1" noResize="1" noEditPoints="1" noAdjustHandles="1" noChangeArrowheads="1" noChangeShapeType="1" noTextEdit="1"/>
              </p:cNvSpPr>
              <p:nvPr/>
            </p:nvSpPr>
            <p:spPr>
              <a:xfrm>
                <a:off x="6141036" y="5105553"/>
                <a:ext cx="1417183" cy="391902"/>
              </a:xfrm>
              <a:prstGeom prst="rect">
                <a:avLst/>
              </a:prstGeom>
              <a:blipFill>
                <a:blip r:embed="rId8"/>
                <a:stretch>
                  <a:fillRect b="-10938"/>
                </a:stretch>
              </a:blipFill>
            </p:spPr>
            <p:txBody>
              <a:bodyPr/>
              <a:lstStyle/>
              <a:p>
                <a:r>
                  <a:rPr lang="en-US">
                    <a:noFill/>
                  </a:rPr>
                  <a:t> </a:t>
                </a:r>
              </a:p>
            </p:txBody>
          </p:sp>
        </mc:Fallback>
      </mc:AlternateContent>
      <p:cxnSp>
        <p:nvCxnSpPr>
          <p:cNvPr id="16" name="Straight Arrow Connector 15">
            <a:extLst>
              <a:ext uri="{FF2B5EF4-FFF2-40B4-BE49-F238E27FC236}">
                <a16:creationId xmlns:a16="http://schemas.microsoft.com/office/drawing/2014/main" id="{41B40768-E4A0-4F97-AF54-6F74B9EBD314}"/>
              </a:ext>
            </a:extLst>
          </p:cNvPr>
          <p:cNvCxnSpPr>
            <a:cxnSpLocks/>
          </p:cNvCxnSpPr>
          <p:nvPr/>
        </p:nvCxnSpPr>
        <p:spPr>
          <a:xfrm flipH="1">
            <a:off x="5851561" y="5367735"/>
            <a:ext cx="259596" cy="149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8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pic>
        <p:nvPicPr>
          <p:cNvPr id="12" name="Picture 11">
            <a:extLst>
              <a:ext uri="{FF2B5EF4-FFF2-40B4-BE49-F238E27FC236}">
                <a16:creationId xmlns:a16="http://schemas.microsoft.com/office/drawing/2014/main" id="{38FEA41C-2CF1-4A24-92D2-1D0CB965FF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13" name="Rectangle 12">
            <a:extLst>
              <a:ext uri="{FF2B5EF4-FFF2-40B4-BE49-F238E27FC236}">
                <a16:creationId xmlns:a16="http://schemas.microsoft.com/office/drawing/2014/main" id="{E75207CC-C616-451E-8A63-8C2199A9F864}"/>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A7315350-CF47-4A4F-93CA-05E2E70E1985}"/>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20CE2ECF-555F-4FFA-A64A-4EDAB8C93C6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40688" y="2902927"/>
            <a:ext cx="1364983" cy="1383702"/>
          </a:xfrm>
          <a:prstGeom prst="rect">
            <a:avLst/>
          </a:prstGeom>
        </p:spPr>
      </p:pic>
      <p:pic>
        <p:nvPicPr>
          <p:cNvPr id="24" name="Picture 23">
            <a:extLst>
              <a:ext uri="{FF2B5EF4-FFF2-40B4-BE49-F238E27FC236}">
                <a16:creationId xmlns:a16="http://schemas.microsoft.com/office/drawing/2014/main" id="{63DD9591-286A-4818-A6C2-43CC8923724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25" name="Picture 24">
            <a:extLst>
              <a:ext uri="{FF2B5EF4-FFF2-40B4-BE49-F238E27FC236}">
                <a16:creationId xmlns:a16="http://schemas.microsoft.com/office/drawing/2014/main" id="{947487AC-9E47-4944-A7E2-7CEAFB8FCAD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19" name="Title 22">
            <a:extLst>
              <a:ext uri="{FF2B5EF4-FFF2-40B4-BE49-F238E27FC236}">
                <a16:creationId xmlns:a16="http://schemas.microsoft.com/office/drawing/2014/main" id="{B3A39D80-BDC3-47FB-BC1A-BF6F9F62277C}"/>
              </a:ext>
            </a:extLst>
          </p:cNvPr>
          <p:cNvSpPr>
            <a:spLocks noGrp="1"/>
          </p:cNvSpPr>
          <p:nvPr>
            <p:ph type="title"/>
          </p:nvPr>
        </p:nvSpPr>
        <p:spPr>
          <a:xfrm>
            <a:off x="4009083" y="-39432"/>
            <a:ext cx="5146491" cy="1561552"/>
          </a:xfrm>
        </p:spPr>
        <p:txBody>
          <a:bodyPr>
            <a:noAutofit/>
          </a:bodyPr>
          <a:lstStyle/>
          <a:p>
            <a:r>
              <a:rPr lang="en-US" sz="2400" dirty="0"/>
              <a:t>Which line shows the zero-growth isocline of the Tiger mosquito competing with the </a:t>
            </a:r>
            <a:r>
              <a:rPr lang="en-US" sz="2400" dirty="0" err="1"/>
              <a:t>Treehole</a:t>
            </a:r>
            <a:r>
              <a:rPr lang="en-US" sz="2400" dirty="0"/>
              <a:t> mosquito?</a:t>
            </a:r>
          </a:p>
        </p:txBody>
      </p:sp>
      <p:sp>
        <p:nvSpPr>
          <p:cNvPr id="20" name="Rectangle 19">
            <a:extLst>
              <a:ext uri="{FF2B5EF4-FFF2-40B4-BE49-F238E27FC236}">
                <a16:creationId xmlns:a16="http://schemas.microsoft.com/office/drawing/2014/main" id="{967DF64E-445A-45D4-A550-B9EA03814B7C}"/>
              </a:ext>
            </a:extLst>
          </p:cNvPr>
          <p:cNvSpPr/>
          <p:nvPr/>
        </p:nvSpPr>
        <p:spPr>
          <a:xfrm>
            <a:off x="3810807"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925FE69-0137-42ED-AD4E-097B5D9352F9}"/>
                  </a:ext>
                </a:extLst>
              </p:cNvPr>
              <p:cNvSpPr txBox="1"/>
              <p:nvPr/>
            </p:nvSpPr>
            <p:spPr>
              <a:xfrm>
                <a:off x="5102106" y="3614201"/>
                <a:ext cx="2694158" cy="672428"/>
              </a:xfrm>
              <a:prstGeom prst="rect">
                <a:avLst/>
              </a:prstGeom>
              <a:solidFill>
                <a:schemeClr val="bg1"/>
              </a:solidFill>
              <a:ln w="28575">
                <a:no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𝐾</m:t>
                              </m:r>
                            </m:e>
                            <m:sub>
                              <m:r>
                                <a:rPr lang="en-US" sz="2000" i="1">
                                  <a:latin typeface="Cambria Math" panose="02040503050406030204" pitchFamily="18" charset="0"/>
                                </a:rPr>
                                <m:t>𝑇𝑖𝑔𝑒𝑟</m:t>
                              </m:r>
                            </m:sub>
                          </m:sSub>
                        </m:num>
                        <m:den>
                          <m:sSub>
                            <m:sSubPr>
                              <m:ctrlPr>
                                <a:rPr lang="en-US" sz="2000" i="1" smtClean="0">
                                  <a:latin typeface="Cambria Math" panose="02040503050406030204" pitchFamily="18" charset="0"/>
                                </a:rPr>
                              </m:ctrlPr>
                            </m:sSubPr>
                            <m:e>
                              <m:r>
                                <a:rPr lang="en-US" sz="2000" i="1" smtClean="0">
                                  <a:latin typeface="Cambria Math" panose="02040503050406030204" pitchFamily="18" charset="0"/>
                                  <a:ea typeface="Cambria Math" panose="02040503050406030204" pitchFamily="18" charset="0"/>
                                </a:rPr>
                                <m:t>𝛼</m:t>
                              </m:r>
                            </m:e>
                            <m:sub>
                              <m:r>
                                <a:rPr lang="en-US" sz="2000" b="0" i="1" smtClean="0">
                                  <a:latin typeface="Cambria Math" panose="02040503050406030204" pitchFamily="18" charset="0"/>
                                </a:rPr>
                                <m:t>𝑇𝑖𝑔𝑒𝑟</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𝑇𝑟𝑒𝑒h𝑜𝑙𝑒</m:t>
                              </m:r>
                            </m:sub>
                          </m:sSub>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54</m:t>
                          </m:r>
                        </m:num>
                        <m:den>
                          <m:r>
                            <a:rPr lang="en-US" sz="2000" b="0" i="1" smtClean="0">
                              <a:latin typeface="Cambria Math" panose="02040503050406030204" pitchFamily="18" charset="0"/>
                            </a:rPr>
                            <m:t>0.7</m:t>
                          </m:r>
                        </m:den>
                      </m:f>
                    </m:oMath>
                  </m:oMathPara>
                </a14:m>
                <a:endParaRPr lang="en-US" sz="2000" dirty="0"/>
              </a:p>
            </p:txBody>
          </p:sp>
        </mc:Choice>
        <mc:Fallback xmlns="">
          <p:sp>
            <p:nvSpPr>
              <p:cNvPr id="4" name="TextBox 3">
                <a:extLst>
                  <a:ext uri="{FF2B5EF4-FFF2-40B4-BE49-F238E27FC236}">
                    <a16:creationId xmlns:a16="http://schemas.microsoft.com/office/drawing/2014/main" id="{C925FE69-0137-42ED-AD4E-097B5D9352F9}"/>
                  </a:ext>
                </a:extLst>
              </p:cNvPr>
              <p:cNvSpPr txBox="1">
                <a:spLocks noRot="1" noChangeAspect="1" noMove="1" noResize="1" noEditPoints="1" noAdjustHandles="1" noChangeArrowheads="1" noChangeShapeType="1" noTextEdit="1"/>
              </p:cNvSpPr>
              <p:nvPr/>
            </p:nvSpPr>
            <p:spPr>
              <a:xfrm>
                <a:off x="5102106" y="3614201"/>
                <a:ext cx="2694158" cy="672428"/>
              </a:xfrm>
              <a:prstGeom prst="rect">
                <a:avLst/>
              </a:prstGeom>
              <a:blipFill>
                <a:blip r:embed="rId8"/>
                <a:stretch>
                  <a:fillRect/>
                </a:stretch>
              </a:blipFill>
              <a:ln w="28575">
                <a:noFill/>
              </a:ln>
            </p:spPr>
            <p:txBody>
              <a:bodyPr/>
              <a:lstStyle/>
              <a:p>
                <a:r>
                  <a:rPr lang="en-US">
                    <a:noFill/>
                  </a:rPr>
                  <a:t> </a:t>
                </a:r>
              </a:p>
            </p:txBody>
          </p:sp>
        </mc:Fallback>
      </mc:AlternateContent>
      <p:cxnSp>
        <p:nvCxnSpPr>
          <p:cNvPr id="6" name="Straight Arrow Connector 5">
            <a:extLst>
              <a:ext uri="{FF2B5EF4-FFF2-40B4-BE49-F238E27FC236}">
                <a16:creationId xmlns:a16="http://schemas.microsoft.com/office/drawing/2014/main" id="{39C297D6-E230-4EB3-BEBB-977B3AFA2F0F}"/>
              </a:ext>
            </a:extLst>
          </p:cNvPr>
          <p:cNvCxnSpPr>
            <a:cxnSpLocks/>
            <a:stCxn id="4" idx="1"/>
          </p:cNvCxnSpPr>
          <p:nvPr/>
        </p:nvCxnSpPr>
        <p:spPr>
          <a:xfrm flipH="1">
            <a:off x="4842510" y="3950415"/>
            <a:ext cx="259596" cy="149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87D3AC9-5331-4868-9185-D360C5C5F936}"/>
              </a:ext>
            </a:extLst>
          </p:cNvPr>
          <p:cNvCxnSpPr>
            <a:cxnSpLocks/>
          </p:cNvCxnSpPr>
          <p:nvPr/>
        </p:nvCxnSpPr>
        <p:spPr>
          <a:xfrm flipH="1">
            <a:off x="5851561" y="5367735"/>
            <a:ext cx="259596" cy="149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FD70B780-BFA9-401A-AB63-C0E8B823DED0}"/>
                  </a:ext>
                </a:extLst>
              </p:cNvPr>
              <p:cNvSpPr/>
              <p:nvPr/>
            </p:nvSpPr>
            <p:spPr>
              <a:xfrm>
                <a:off x="6141036" y="5105553"/>
                <a:ext cx="1417183" cy="391902"/>
              </a:xfrm>
              <a:prstGeom prst="rect">
                <a:avLst/>
              </a:prstGeom>
              <a:solidFill>
                <a:schemeClr val="bg1"/>
              </a:solid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𝑇𝑖𝑔𝑒𝑟</m:t>
                          </m:r>
                        </m:sub>
                      </m:sSub>
                      <m:r>
                        <a:rPr lang="en-US" b="0" i="1" smtClean="0">
                          <a:latin typeface="Cambria Math" panose="02040503050406030204" pitchFamily="18" charset="0"/>
                        </a:rPr>
                        <m:t>=54</m:t>
                      </m:r>
                    </m:oMath>
                  </m:oMathPara>
                </a14:m>
                <a:endParaRPr lang="en-US" dirty="0"/>
              </a:p>
            </p:txBody>
          </p:sp>
        </mc:Choice>
        <mc:Fallback xmlns="">
          <p:sp>
            <p:nvSpPr>
              <p:cNvPr id="23" name="Rectangle 22">
                <a:extLst>
                  <a:ext uri="{FF2B5EF4-FFF2-40B4-BE49-F238E27FC236}">
                    <a16:creationId xmlns:a16="http://schemas.microsoft.com/office/drawing/2014/main" id="{FD70B780-BFA9-401A-AB63-C0E8B823DED0}"/>
                  </a:ext>
                </a:extLst>
              </p:cNvPr>
              <p:cNvSpPr>
                <a:spLocks noRot="1" noChangeAspect="1" noMove="1" noResize="1" noEditPoints="1" noAdjustHandles="1" noChangeArrowheads="1" noChangeShapeType="1" noTextEdit="1"/>
              </p:cNvSpPr>
              <p:nvPr/>
            </p:nvSpPr>
            <p:spPr>
              <a:xfrm>
                <a:off x="6141036" y="5105553"/>
                <a:ext cx="1417183" cy="391902"/>
              </a:xfrm>
              <a:prstGeom prst="rect">
                <a:avLst/>
              </a:prstGeom>
              <a:blipFill>
                <a:blip r:embed="rId9"/>
                <a:stretch>
                  <a:fillRect b="-10938"/>
                </a:stretch>
              </a:blipFill>
            </p:spPr>
            <p:txBody>
              <a:bodyPr/>
              <a:lstStyle/>
              <a:p>
                <a:r>
                  <a:rPr lang="en-US">
                    <a:noFill/>
                  </a:rPr>
                  <a:t> </a:t>
                </a:r>
              </a:p>
            </p:txBody>
          </p:sp>
        </mc:Fallback>
      </mc:AlternateContent>
    </p:spTree>
    <p:extLst>
      <p:ext uri="{BB962C8B-B14F-4D97-AF65-F5344CB8AC3E}">
        <p14:creationId xmlns:p14="http://schemas.microsoft.com/office/powerpoint/2010/main" val="947836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pic>
        <p:nvPicPr>
          <p:cNvPr id="12" name="Picture 11">
            <a:extLst>
              <a:ext uri="{FF2B5EF4-FFF2-40B4-BE49-F238E27FC236}">
                <a16:creationId xmlns:a16="http://schemas.microsoft.com/office/drawing/2014/main" id="{38FEA41C-2CF1-4A24-92D2-1D0CB965FF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13" name="Rectangle 12">
            <a:extLst>
              <a:ext uri="{FF2B5EF4-FFF2-40B4-BE49-F238E27FC236}">
                <a16:creationId xmlns:a16="http://schemas.microsoft.com/office/drawing/2014/main" id="{E75207CC-C616-451E-8A63-8C2199A9F864}"/>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A7315350-CF47-4A4F-93CA-05E2E70E1985}"/>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20CE2ECF-555F-4FFA-A64A-4EDAB8C93C6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40688" y="2902927"/>
            <a:ext cx="1364983" cy="1383702"/>
          </a:xfrm>
          <a:prstGeom prst="rect">
            <a:avLst/>
          </a:prstGeom>
        </p:spPr>
      </p:pic>
      <p:pic>
        <p:nvPicPr>
          <p:cNvPr id="24" name="Picture 23">
            <a:extLst>
              <a:ext uri="{FF2B5EF4-FFF2-40B4-BE49-F238E27FC236}">
                <a16:creationId xmlns:a16="http://schemas.microsoft.com/office/drawing/2014/main" id="{63DD9591-286A-4818-A6C2-43CC8923724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25" name="Picture 24">
            <a:extLst>
              <a:ext uri="{FF2B5EF4-FFF2-40B4-BE49-F238E27FC236}">
                <a16:creationId xmlns:a16="http://schemas.microsoft.com/office/drawing/2014/main" id="{947487AC-9E47-4944-A7E2-7CEAFB8FCAD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19" name="Title 22">
            <a:extLst>
              <a:ext uri="{FF2B5EF4-FFF2-40B4-BE49-F238E27FC236}">
                <a16:creationId xmlns:a16="http://schemas.microsoft.com/office/drawing/2014/main" id="{B3A39D80-BDC3-47FB-BC1A-BF6F9F62277C}"/>
              </a:ext>
            </a:extLst>
          </p:cNvPr>
          <p:cNvSpPr>
            <a:spLocks noGrp="1"/>
          </p:cNvSpPr>
          <p:nvPr>
            <p:ph type="title"/>
          </p:nvPr>
        </p:nvSpPr>
        <p:spPr>
          <a:xfrm>
            <a:off x="4009083" y="-39432"/>
            <a:ext cx="5146491" cy="1561552"/>
          </a:xfrm>
        </p:spPr>
        <p:txBody>
          <a:bodyPr>
            <a:noAutofit/>
          </a:bodyPr>
          <a:lstStyle/>
          <a:p>
            <a:r>
              <a:rPr lang="en-US" sz="2400" dirty="0"/>
              <a:t>Add the zero-growth isocline for the </a:t>
            </a:r>
            <a:r>
              <a:rPr lang="en-US" sz="2400" dirty="0" err="1"/>
              <a:t>Treehole</a:t>
            </a:r>
            <a:r>
              <a:rPr lang="en-US" sz="2400" dirty="0"/>
              <a:t> mosquito.</a:t>
            </a:r>
          </a:p>
        </p:txBody>
      </p:sp>
      <p:sp>
        <p:nvSpPr>
          <p:cNvPr id="20" name="Rectangle 19">
            <a:extLst>
              <a:ext uri="{FF2B5EF4-FFF2-40B4-BE49-F238E27FC236}">
                <a16:creationId xmlns:a16="http://schemas.microsoft.com/office/drawing/2014/main" id="{967DF64E-445A-45D4-A550-B9EA03814B7C}"/>
              </a:ext>
            </a:extLst>
          </p:cNvPr>
          <p:cNvSpPr/>
          <p:nvPr/>
        </p:nvSpPr>
        <p:spPr>
          <a:xfrm>
            <a:off x="3810807"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925FE69-0137-42ED-AD4E-097B5D9352F9}"/>
                  </a:ext>
                </a:extLst>
              </p:cNvPr>
              <p:cNvSpPr txBox="1"/>
              <p:nvPr/>
            </p:nvSpPr>
            <p:spPr>
              <a:xfrm>
                <a:off x="5102106" y="3614201"/>
                <a:ext cx="2694158" cy="672428"/>
              </a:xfrm>
              <a:prstGeom prst="rect">
                <a:avLst/>
              </a:prstGeom>
              <a:solidFill>
                <a:schemeClr val="bg1"/>
              </a:solidFill>
              <a:ln w="28575">
                <a:no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𝐾</m:t>
                              </m:r>
                            </m:e>
                            <m:sub>
                              <m:r>
                                <a:rPr lang="en-US" sz="2000" i="1">
                                  <a:latin typeface="Cambria Math" panose="02040503050406030204" pitchFamily="18" charset="0"/>
                                </a:rPr>
                                <m:t>𝑇𝑖𝑔𝑒𝑟</m:t>
                              </m:r>
                            </m:sub>
                          </m:sSub>
                        </m:num>
                        <m:den>
                          <m:sSub>
                            <m:sSubPr>
                              <m:ctrlPr>
                                <a:rPr lang="en-US" sz="2000" i="1" smtClean="0">
                                  <a:latin typeface="Cambria Math" panose="02040503050406030204" pitchFamily="18" charset="0"/>
                                </a:rPr>
                              </m:ctrlPr>
                            </m:sSubPr>
                            <m:e>
                              <m:r>
                                <a:rPr lang="en-US" sz="2000" i="1" smtClean="0">
                                  <a:latin typeface="Cambria Math" panose="02040503050406030204" pitchFamily="18" charset="0"/>
                                  <a:ea typeface="Cambria Math" panose="02040503050406030204" pitchFamily="18" charset="0"/>
                                </a:rPr>
                                <m:t>𝛼</m:t>
                              </m:r>
                            </m:e>
                            <m:sub>
                              <m:r>
                                <a:rPr lang="en-US" sz="2000" b="0" i="1" smtClean="0">
                                  <a:latin typeface="Cambria Math" panose="02040503050406030204" pitchFamily="18" charset="0"/>
                                </a:rPr>
                                <m:t>𝑇𝑖𝑔𝑒𝑟</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𝑇𝑟𝑒𝑒h𝑜𝑙𝑒</m:t>
                              </m:r>
                            </m:sub>
                          </m:sSub>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54</m:t>
                          </m:r>
                        </m:num>
                        <m:den>
                          <m:r>
                            <a:rPr lang="en-US" sz="2000" b="0" i="1" smtClean="0">
                              <a:latin typeface="Cambria Math" panose="02040503050406030204" pitchFamily="18" charset="0"/>
                            </a:rPr>
                            <m:t>0.7</m:t>
                          </m:r>
                        </m:den>
                      </m:f>
                    </m:oMath>
                  </m:oMathPara>
                </a14:m>
                <a:endParaRPr lang="en-US" sz="2000" dirty="0"/>
              </a:p>
            </p:txBody>
          </p:sp>
        </mc:Choice>
        <mc:Fallback xmlns="">
          <p:sp>
            <p:nvSpPr>
              <p:cNvPr id="4" name="TextBox 3">
                <a:extLst>
                  <a:ext uri="{FF2B5EF4-FFF2-40B4-BE49-F238E27FC236}">
                    <a16:creationId xmlns:a16="http://schemas.microsoft.com/office/drawing/2014/main" id="{C925FE69-0137-42ED-AD4E-097B5D9352F9}"/>
                  </a:ext>
                </a:extLst>
              </p:cNvPr>
              <p:cNvSpPr txBox="1">
                <a:spLocks noRot="1" noChangeAspect="1" noMove="1" noResize="1" noEditPoints="1" noAdjustHandles="1" noChangeArrowheads="1" noChangeShapeType="1" noTextEdit="1"/>
              </p:cNvSpPr>
              <p:nvPr/>
            </p:nvSpPr>
            <p:spPr>
              <a:xfrm>
                <a:off x="5102106" y="3614201"/>
                <a:ext cx="2694158" cy="672428"/>
              </a:xfrm>
              <a:prstGeom prst="rect">
                <a:avLst/>
              </a:prstGeom>
              <a:blipFill>
                <a:blip r:embed="rId8"/>
                <a:stretch>
                  <a:fillRect/>
                </a:stretch>
              </a:blipFill>
              <a:ln w="28575">
                <a:noFill/>
              </a:ln>
            </p:spPr>
            <p:txBody>
              <a:bodyPr/>
              <a:lstStyle/>
              <a:p>
                <a:r>
                  <a:rPr lang="en-US">
                    <a:noFill/>
                  </a:rPr>
                  <a:t> </a:t>
                </a:r>
              </a:p>
            </p:txBody>
          </p:sp>
        </mc:Fallback>
      </mc:AlternateContent>
      <p:cxnSp>
        <p:nvCxnSpPr>
          <p:cNvPr id="6" name="Straight Arrow Connector 5">
            <a:extLst>
              <a:ext uri="{FF2B5EF4-FFF2-40B4-BE49-F238E27FC236}">
                <a16:creationId xmlns:a16="http://schemas.microsoft.com/office/drawing/2014/main" id="{39C297D6-E230-4EB3-BEBB-977B3AFA2F0F}"/>
              </a:ext>
            </a:extLst>
          </p:cNvPr>
          <p:cNvCxnSpPr>
            <a:cxnSpLocks/>
            <a:stCxn id="4" idx="1"/>
          </p:cNvCxnSpPr>
          <p:nvPr/>
        </p:nvCxnSpPr>
        <p:spPr>
          <a:xfrm flipH="1">
            <a:off x="4842510" y="3950415"/>
            <a:ext cx="259596" cy="149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87D3AC9-5331-4868-9185-D360C5C5F936}"/>
              </a:ext>
            </a:extLst>
          </p:cNvPr>
          <p:cNvCxnSpPr>
            <a:cxnSpLocks/>
          </p:cNvCxnSpPr>
          <p:nvPr/>
        </p:nvCxnSpPr>
        <p:spPr>
          <a:xfrm flipH="1">
            <a:off x="5851561" y="5367735"/>
            <a:ext cx="259596" cy="149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FD70B780-BFA9-401A-AB63-C0E8B823DED0}"/>
                  </a:ext>
                </a:extLst>
              </p:cNvPr>
              <p:cNvSpPr/>
              <p:nvPr/>
            </p:nvSpPr>
            <p:spPr>
              <a:xfrm>
                <a:off x="6141036" y="5105553"/>
                <a:ext cx="1417183" cy="391902"/>
              </a:xfrm>
              <a:prstGeom prst="rect">
                <a:avLst/>
              </a:prstGeom>
              <a:solidFill>
                <a:schemeClr val="bg1"/>
              </a:solid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𝑇𝑖𝑔𝑒𝑟</m:t>
                          </m:r>
                        </m:sub>
                      </m:sSub>
                      <m:r>
                        <a:rPr lang="en-US" b="0" i="1" smtClean="0">
                          <a:latin typeface="Cambria Math" panose="02040503050406030204" pitchFamily="18" charset="0"/>
                        </a:rPr>
                        <m:t>=54</m:t>
                      </m:r>
                    </m:oMath>
                  </m:oMathPara>
                </a14:m>
                <a:endParaRPr lang="en-US" dirty="0"/>
              </a:p>
            </p:txBody>
          </p:sp>
        </mc:Choice>
        <mc:Fallback xmlns="">
          <p:sp>
            <p:nvSpPr>
              <p:cNvPr id="23" name="Rectangle 22">
                <a:extLst>
                  <a:ext uri="{FF2B5EF4-FFF2-40B4-BE49-F238E27FC236}">
                    <a16:creationId xmlns:a16="http://schemas.microsoft.com/office/drawing/2014/main" id="{FD70B780-BFA9-401A-AB63-C0E8B823DED0}"/>
                  </a:ext>
                </a:extLst>
              </p:cNvPr>
              <p:cNvSpPr>
                <a:spLocks noRot="1" noChangeAspect="1" noMove="1" noResize="1" noEditPoints="1" noAdjustHandles="1" noChangeArrowheads="1" noChangeShapeType="1" noTextEdit="1"/>
              </p:cNvSpPr>
              <p:nvPr/>
            </p:nvSpPr>
            <p:spPr>
              <a:xfrm>
                <a:off x="6141036" y="5105553"/>
                <a:ext cx="1417183" cy="391902"/>
              </a:xfrm>
              <a:prstGeom prst="rect">
                <a:avLst/>
              </a:prstGeom>
              <a:blipFill>
                <a:blip r:embed="rId9"/>
                <a:stretch>
                  <a:fillRect b="-10938"/>
                </a:stretch>
              </a:blipFill>
            </p:spPr>
            <p:txBody>
              <a:bodyPr/>
              <a:lstStyle/>
              <a:p>
                <a:r>
                  <a:rPr lang="en-US">
                    <a:noFill/>
                  </a:rPr>
                  <a:t> </a:t>
                </a:r>
              </a:p>
            </p:txBody>
          </p:sp>
        </mc:Fallback>
      </mc:AlternateContent>
    </p:spTree>
    <p:extLst>
      <p:ext uri="{BB962C8B-B14F-4D97-AF65-F5344CB8AC3E}">
        <p14:creationId xmlns:p14="http://schemas.microsoft.com/office/powerpoint/2010/main" val="1233490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1" name="Straight Connector 10">
            <a:extLst>
              <a:ext uri="{FF2B5EF4-FFF2-40B4-BE49-F238E27FC236}">
                <a16:creationId xmlns:a16="http://schemas.microsoft.com/office/drawing/2014/main" id="{9A492055-0D23-4442-9E3A-C6BD8DE44C86}"/>
              </a:ext>
            </a:extLst>
          </p:cNvPr>
          <p:cNvCxnSpPr>
            <a:cxnSpLocks/>
          </p:cNvCxnSpPr>
          <p:nvPr/>
        </p:nvCxnSpPr>
        <p:spPr>
          <a:xfrm flipH="1" flipV="1">
            <a:off x="4805680" y="4785360"/>
            <a:ext cx="1988410" cy="762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0471A81-C916-4E39-9D34-2E116AC7D4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sp>
        <p:nvSpPr>
          <p:cNvPr id="17" name="Rectangle 16">
            <a:extLst>
              <a:ext uri="{FF2B5EF4-FFF2-40B4-BE49-F238E27FC236}">
                <a16:creationId xmlns:a16="http://schemas.microsoft.com/office/drawing/2014/main" id="{18D41324-9A4B-43CD-9FD6-0E7E111BDE82}"/>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6DF0A490-1450-4FFC-8938-A5B0115327FD}"/>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2B5A855B-990D-4D77-BE5E-AC4FB68FEB6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40688" y="2902927"/>
            <a:ext cx="1364983" cy="1383702"/>
          </a:xfrm>
          <a:prstGeom prst="rect">
            <a:avLst/>
          </a:prstGeom>
        </p:spPr>
      </p:pic>
      <p:pic>
        <p:nvPicPr>
          <p:cNvPr id="24" name="Picture 23">
            <a:extLst>
              <a:ext uri="{FF2B5EF4-FFF2-40B4-BE49-F238E27FC236}">
                <a16:creationId xmlns:a16="http://schemas.microsoft.com/office/drawing/2014/main" id="{5B9694F6-9AC2-4579-9E26-2F1CD8162A1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91052" y="2496027"/>
            <a:ext cx="452149" cy="458349"/>
          </a:xfrm>
          <a:prstGeom prst="rect">
            <a:avLst/>
          </a:prstGeom>
        </p:spPr>
      </p:pic>
      <p:pic>
        <p:nvPicPr>
          <p:cNvPr id="25" name="Picture 24">
            <a:extLst>
              <a:ext uri="{FF2B5EF4-FFF2-40B4-BE49-F238E27FC236}">
                <a16:creationId xmlns:a16="http://schemas.microsoft.com/office/drawing/2014/main" id="{E611F656-B0AA-4358-885A-C6AEDE11F0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8145" y="5787412"/>
            <a:ext cx="452149" cy="458349"/>
          </a:xfrm>
          <a:prstGeom prst="rect">
            <a:avLst/>
          </a:prstGeom>
        </p:spPr>
      </p:pic>
      <p:sp>
        <p:nvSpPr>
          <p:cNvPr id="19" name="Title 22">
            <a:extLst>
              <a:ext uri="{FF2B5EF4-FFF2-40B4-BE49-F238E27FC236}">
                <a16:creationId xmlns:a16="http://schemas.microsoft.com/office/drawing/2014/main" id="{DC73C58C-5777-4D6F-92C5-99A0F080DBF6}"/>
              </a:ext>
            </a:extLst>
          </p:cNvPr>
          <p:cNvSpPr>
            <a:spLocks noGrp="1"/>
          </p:cNvSpPr>
          <p:nvPr>
            <p:ph type="title"/>
          </p:nvPr>
        </p:nvSpPr>
        <p:spPr>
          <a:xfrm>
            <a:off x="4009083" y="-39432"/>
            <a:ext cx="5146491" cy="1561552"/>
          </a:xfrm>
        </p:spPr>
        <p:txBody>
          <a:bodyPr>
            <a:noAutofit/>
          </a:bodyPr>
          <a:lstStyle/>
          <a:p>
            <a:r>
              <a:rPr lang="en-US" sz="2400" dirty="0"/>
              <a:t>Add the zero-growth isocline for the </a:t>
            </a:r>
            <a:r>
              <a:rPr lang="en-US" sz="2400" dirty="0" err="1"/>
              <a:t>Treehole</a:t>
            </a:r>
            <a:r>
              <a:rPr lang="en-US" sz="2400" dirty="0"/>
              <a:t> mosquito.</a:t>
            </a:r>
          </a:p>
        </p:txBody>
      </p:sp>
      <p:sp>
        <p:nvSpPr>
          <p:cNvPr id="21" name="Rectangle 20">
            <a:extLst>
              <a:ext uri="{FF2B5EF4-FFF2-40B4-BE49-F238E27FC236}">
                <a16:creationId xmlns:a16="http://schemas.microsoft.com/office/drawing/2014/main" id="{56E8D20B-276A-4B10-966F-3B0E65064A76}"/>
              </a:ext>
            </a:extLst>
          </p:cNvPr>
          <p:cNvSpPr/>
          <p:nvPr/>
        </p:nvSpPr>
        <p:spPr>
          <a:xfrm>
            <a:off x="3810807"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8599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2955899-41ED-486F-B188-E28FFBA30F6F}"/>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592088" y="-39432"/>
            <a:ext cx="8065665" cy="1561552"/>
          </a:xfrm>
        </p:spPr>
        <p:txBody>
          <a:bodyPr>
            <a:noAutofit/>
          </a:bodyPr>
          <a:lstStyle/>
          <a:p>
            <a:r>
              <a:rPr lang="en-US" sz="2400" dirty="0"/>
              <a:t>You place 100 Tiger mosquito larvae and 50 </a:t>
            </a:r>
            <a:r>
              <a:rPr lang="en-US" sz="2400" dirty="0" err="1"/>
              <a:t>Treehole</a:t>
            </a:r>
            <a:r>
              <a:rPr lang="en-US" sz="2400" dirty="0"/>
              <a:t> mosquito larvae into 100 ml of </a:t>
            </a:r>
            <a:r>
              <a:rPr lang="en-US" sz="2400" dirty="0" err="1"/>
              <a:t>treehole</a:t>
            </a:r>
            <a:r>
              <a:rPr lang="en-US" sz="2400" dirty="0"/>
              <a:t> water. What will be the eventual outcome of competition between the two species?</a:t>
            </a:r>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16" name="Rectangle 15">
            <a:extLst>
              <a:ext uri="{FF2B5EF4-FFF2-40B4-BE49-F238E27FC236}">
                <a16:creationId xmlns:a16="http://schemas.microsoft.com/office/drawing/2014/main" id="{A37D4D1A-7323-4BA0-9FE6-6E15C2F93975}"/>
              </a:ext>
            </a:extLst>
          </p:cNvPr>
          <p:cNvSpPr/>
          <p:nvPr/>
        </p:nvSpPr>
        <p:spPr>
          <a:xfrm>
            <a:off x="477788"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2" name="Straight Connector 11">
            <a:extLst>
              <a:ext uri="{FF2B5EF4-FFF2-40B4-BE49-F238E27FC236}">
                <a16:creationId xmlns:a16="http://schemas.microsoft.com/office/drawing/2014/main" id="{569B403D-5F91-4EB3-A7D3-9379FEB42F08}"/>
              </a:ext>
            </a:extLst>
          </p:cNvPr>
          <p:cNvCxnSpPr>
            <a:cxnSpLocks/>
          </p:cNvCxnSpPr>
          <p:nvPr/>
        </p:nvCxnSpPr>
        <p:spPr>
          <a:xfrm flipH="1" flipV="1">
            <a:off x="4805680" y="4785360"/>
            <a:ext cx="1988410" cy="762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D822EA9-E4F2-4EDA-875E-9ED4F4D5ED99}"/>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07D8219-1C78-4D52-AB62-2CD33BC36281}"/>
              </a:ext>
            </a:extLst>
          </p:cNvPr>
          <p:cNvSpPr txBox="1"/>
          <p:nvPr/>
        </p:nvSpPr>
        <p:spPr>
          <a:xfrm>
            <a:off x="326625" y="1740662"/>
            <a:ext cx="3676375" cy="3785652"/>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will competitively exclude </a:t>
            </a:r>
            <a:r>
              <a:rPr lang="en-US" sz="2000" dirty="0" err="1"/>
              <a:t>Treehole</a:t>
            </a:r>
            <a:r>
              <a:rPr lang="en-US" sz="2000" dirty="0"/>
              <a:t> mosquitos and reach a density of 54 larvae per 100 ml.</a:t>
            </a:r>
          </a:p>
          <a:p>
            <a:pPr marL="285750" indent="-285750">
              <a:spcAft>
                <a:spcPts val="1200"/>
              </a:spcAft>
              <a:buFont typeface="Wingdings" panose="05000000000000000000" pitchFamily="2" charset="2"/>
              <a:buChar char="q"/>
            </a:pPr>
            <a:r>
              <a:rPr lang="en-US" sz="2000" dirty="0" err="1"/>
              <a:t>Treehole</a:t>
            </a:r>
            <a:r>
              <a:rPr lang="en-US" sz="2000" dirty="0"/>
              <a:t> mosquitos will competitively exclude Tiger mosquitos and reach a density of 43 larvae per 100 ml.</a:t>
            </a:r>
          </a:p>
          <a:p>
            <a:pPr marL="285750" indent="-285750">
              <a:spcAft>
                <a:spcPts val="1200"/>
              </a:spcAft>
              <a:buFont typeface="Wingdings" panose="05000000000000000000" pitchFamily="2" charset="2"/>
              <a:buChar char="q"/>
            </a:pPr>
            <a:r>
              <a:rPr lang="en-US" sz="2000" dirty="0"/>
              <a:t>The two species will coexist, at approximately equal densities of 25-30 larvae per 100 ml.</a:t>
            </a:r>
          </a:p>
        </p:txBody>
      </p:sp>
      <p:pic>
        <p:nvPicPr>
          <p:cNvPr id="19" name="Picture 18">
            <a:extLst>
              <a:ext uri="{FF2B5EF4-FFF2-40B4-BE49-F238E27FC236}">
                <a16:creationId xmlns:a16="http://schemas.microsoft.com/office/drawing/2014/main" id="{AD8387C7-FF73-469C-9398-2F9863039E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688" y="2902927"/>
            <a:ext cx="1364983" cy="1383702"/>
          </a:xfrm>
          <a:prstGeom prst="rect">
            <a:avLst/>
          </a:prstGeom>
        </p:spPr>
      </p:pic>
      <p:sp>
        <p:nvSpPr>
          <p:cNvPr id="17" name="Oval 16">
            <a:extLst>
              <a:ext uri="{FF2B5EF4-FFF2-40B4-BE49-F238E27FC236}">
                <a16:creationId xmlns:a16="http://schemas.microsoft.com/office/drawing/2014/main" id="{D2FEE754-947C-4EBB-8EA4-325F21C001B0}"/>
              </a:ext>
            </a:extLst>
          </p:cNvPr>
          <p:cNvSpPr/>
          <p:nvPr/>
        </p:nvSpPr>
        <p:spPr>
          <a:xfrm>
            <a:off x="6583833" y="4565521"/>
            <a:ext cx="157960" cy="163683"/>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1597F7AE-24AA-4EB4-BB4F-562E9E37550F}"/>
              </a:ext>
            </a:extLst>
          </p:cNvPr>
          <p:cNvCxnSpPr>
            <a:cxnSpLocks/>
          </p:cNvCxnSpPr>
          <p:nvPr/>
        </p:nvCxnSpPr>
        <p:spPr>
          <a:xfrm flipH="1">
            <a:off x="5981702" y="4286629"/>
            <a:ext cx="236218"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E4CA4E6-468B-4862-9DF9-71CAC0FC2408}"/>
              </a:ext>
            </a:extLst>
          </p:cNvPr>
          <p:cNvCxnSpPr>
            <a:cxnSpLocks/>
          </p:cNvCxnSpPr>
          <p:nvPr/>
        </p:nvCxnSpPr>
        <p:spPr>
          <a:xfrm flipH="1">
            <a:off x="5863593" y="5449638"/>
            <a:ext cx="183639"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C438021-8A26-490C-8687-C67BECBCC55F}"/>
              </a:ext>
            </a:extLst>
          </p:cNvPr>
          <p:cNvCxnSpPr>
            <a:cxnSpLocks/>
          </p:cNvCxnSpPr>
          <p:nvPr/>
        </p:nvCxnSpPr>
        <p:spPr>
          <a:xfrm>
            <a:off x="4936240" y="5434491"/>
            <a:ext cx="236218"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9F0DFEC-5293-4548-88E3-25E4AABEE8A1}"/>
              </a:ext>
            </a:extLst>
          </p:cNvPr>
          <p:cNvCxnSpPr>
            <a:cxnSpLocks/>
          </p:cNvCxnSpPr>
          <p:nvPr/>
        </p:nvCxnSpPr>
        <p:spPr>
          <a:xfrm>
            <a:off x="4897375" y="4571234"/>
            <a:ext cx="156974"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1A28F52-40A2-4AB5-A54A-AD5783559E9E}"/>
              </a:ext>
            </a:extLst>
          </p:cNvPr>
          <p:cNvCxnSpPr>
            <a:cxnSpLocks/>
          </p:cNvCxnSpPr>
          <p:nvPr/>
        </p:nvCxnSpPr>
        <p:spPr>
          <a:xfrm rot="5400000">
            <a:off x="4818888" y="4650717"/>
            <a:ext cx="156974"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8D65D75-CCA9-4369-AD34-68378F67DD68}"/>
              </a:ext>
            </a:extLst>
          </p:cNvPr>
          <p:cNvCxnSpPr>
            <a:cxnSpLocks/>
          </p:cNvCxnSpPr>
          <p:nvPr/>
        </p:nvCxnSpPr>
        <p:spPr>
          <a:xfrm>
            <a:off x="6214111" y="4286629"/>
            <a:ext cx="0" cy="27889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F850EF5-D332-4FC1-8FE9-CA0025C6C89C}"/>
              </a:ext>
            </a:extLst>
          </p:cNvPr>
          <p:cNvCxnSpPr>
            <a:cxnSpLocks/>
          </p:cNvCxnSpPr>
          <p:nvPr/>
        </p:nvCxnSpPr>
        <p:spPr>
          <a:xfrm flipV="1">
            <a:off x="4936240" y="5155599"/>
            <a:ext cx="0" cy="27889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9804E00-D7CF-4AE1-9DD4-DCFF8FA6BA10}"/>
              </a:ext>
            </a:extLst>
          </p:cNvPr>
          <p:cNvCxnSpPr>
            <a:cxnSpLocks/>
          </p:cNvCxnSpPr>
          <p:nvPr/>
        </p:nvCxnSpPr>
        <p:spPr>
          <a:xfrm rot="16200000" flipV="1">
            <a:off x="5964936" y="5371151"/>
            <a:ext cx="156974"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0C099DDB-9E6B-4576-8647-F7D992ED9544}"/>
              </a:ext>
            </a:extLst>
          </p:cNvPr>
          <p:cNvSpPr/>
          <p:nvPr/>
        </p:nvSpPr>
        <p:spPr>
          <a:xfrm>
            <a:off x="5784613" y="5469564"/>
            <a:ext cx="157960" cy="16368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175FAC81-533C-4AD1-99AA-2CB0F939F7BC}"/>
              </a:ext>
            </a:extLst>
          </p:cNvPr>
          <p:cNvSpPr/>
          <p:nvPr/>
        </p:nvSpPr>
        <p:spPr>
          <a:xfrm>
            <a:off x="5366855" y="4957610"/>
            <a:ext cx="157960" cy="16368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E72DE8E0-CAD7-452D-9397-F3CC8E67E19E}"/>
              </a:ext>
            </a:extLst>
          </p:cNvPr>
          <p:cNvSpPr/>
          <p:nvPr/>
        </p:nvSpPr>
        <p:spPr>
          <a:xfrm>
            <a:off x="4704413" y="4699473"/>
            <a:ext cx="157960" cy="16368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741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9" grpId="0" animBg="1"/>
      <p:bldP spid="32" grpId="0" animBg="1"/>
      <p:bldP spid="3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55751804-6CB1-4D5D-9E1F-C092273302A3}"/>
              </a:ext>
            </a:extLst>
          </p:cNvPr>
          <p:cNvSpPr/>
          <p:nvPr/>
        </p:nvSpPr>
        <p:spPr>
          <a:xfrm>
            <a:off x="2959769" y="640472"/>
            <a:ext cx="1043232" cy="2788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2955899-41ED-486F-B188-E28FFBA30F6F}"/>
              </a:ext>
            </a:extLst>
          </p:cNvPr>
          <p:cNvSpPr/>
          <p:nvPr/>
        </p:nvSpPr>
        <p:spPr>
          <a:xfrm>
            <a:off x="2959768" y="4221872"/>
            <a:ext cx="1043232" cy="250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592088" y="-39432"/>
            <a:ext cx="8065665" cy="1561552"/>
          </a:xfrm>
        </p:spPr>
        <p:txBody>
          <a:bodyPr>
            <a:noAutofit/>
          </a:bodyPr>
          <a:lstStyle/>
          <a:p>
            <a:r>
              <a:rPr lang="en-US" sz="2400" dirty="0"/>
              <a:t>You place 100 Tiger mosquito larvae and 50 </a:t>
            </a:r>
            <a:r>
              <a:rPr lang="en-US" sz="2400" dirty="0" err="1"/>
              <a:t>Treehole</a:t>
            </a:r>
            <a:r>
              <a:rPr lang="en-US" sz="2400" dirty="0"/>
              <a:t> mosquito larvae into 100 ml of </a:t>
            </a:r>
            <a:r>
              <a:rPr lang="en-US" sz="2400" dirty="0" err="1"/>
              <a:t>treehole</a:t>
            </a:r>
            <a:r>
              <a:rPr lang="en-US" sz="2400" dirty="0"/>
              <a:t> water. What will be the eventual outcome of competition between the two species?</a:t>
            </a:r>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2" name="Straight Connector 11">
            <a:extLst>
              <a:ext uri="{FF2B5EF4-FFF2-40B4-BE49-F238E27FC236}">
                <a16:creationId xmlns:a16="http://schemas.microsoft.com/office/drawing/2014/main" id="{569B403D-5F91-4EB3-A7D3-9379FEB42F08}"/>
              </a:ext>
            </a:extLst>
          </p:cNvPr>
          <p:cNvCxnSpPr>
            <a:cxnSpLocks/>
          </p:cNvCxnSpPr>
          <p:nvPr/>
        </p:nvCxnSpPr>
        <p:spPr>
          <a:xfrm flipH="1" flipV="1">
            <a:off x="4805680" y="4785360"/>
            <a:ext cx="1988410" cy="762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D822EA9-E4F2-4EDA-875E-9ED4F4D5ED99}"/>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07D8219-1C78-4D52-AB62-2CD33BC36281}"/>
              </a:ext>
            </a:extLst>
          </p:cNvPr>
          <p:cNvSpPr txBox="1"/>
          <p:nvPr/>
        </p:nvSpPr>
        <p:spPr>
          <a:xfrm>
            <a:off x="326625" y="1740662"/>
            <a:ext cx="3676375" cy="3785652"/>
          </a:xfrm>
          <a:prstGeom prst="rect">
            <a:avLst/>
          </a:prstGeom>
          <a:noFill/>
        </p:spPr>
        <p:txBody>
          <a:bodyPr wrap="square" rtlCol="0">
            <a:spAutoFit/>
          </a:bodyPr>
          <a:lstStyle/>
          <a:p>
            <a:pPr marL="285750" indent="-285750">
              <a:spcAft>
                <a:spcPts val="1200"/>
              </a:spcAft>
              <a:buFont typeface="Wingdings" panose="05000000000000000000" pitchFamily="2" charset="2"/>
              <a:buChar char="q"/>
            </a:pPr>
            <a:r>
              <a:rPr lang="en-US" sz="2000" dirty="0"/>
              <a:t>Tiger mosquitos will competitively exclude </a:t>
            </a:r>
            <a:r>
              <a:rPr lang="en-US" sz="2000" dirty="0" err="1"/>
              <a:t>Treehole</a:t>
            </a:r>
            <a:r>
              <a:rPr lang="en-US" sz="2000" dirty="0"/>
              <a:t> mosquitos and reach a density of 54 larvae per 100 ml.</a:t>
            </a:r>
          </a:p>
          <a:p>
            <a:pPr marL="285750" indent="-285750">
              <a:spcAft>
                <a:spcPts val="1200"/>
              </a:spcAft>
              <a:buFont typeface="Wingdings" panose="05000000000000000000" pitchFamily="2" charset="2"/>
              <a:buChar char="q"/>
            </a:pPr>
            <a:r>
              <a:rPr lang="en-US" sz="2000" dirty="0" err="1"/>
              <a:t>Treehole</a:t>
            </a:r>
            <a:r>
              <a:rPr lang="en-US" sz="2000" dirty="0"/>
              <a:t> mosquitos will competitively exclude Tiger mosquitos and reach a density of 43 larvae per 100 ml.</a:t>
            </a:r>
          </a:p>
          <a:p>
            <a:pPr marL="285750" indent="-285750">
              <a:spcAft>
                <a:spcPts val="1200"/>
              </a:spcAft>
              <a:buFont typeface="Wingdings" panose="05000000000000000000" pitchFamily="2" charset="2"/>
              <a:buChar char="q"/>
            </a:pPr>
            <a:r>
              <a:rPr lang="en-US" sz="2000" dirty="0"/>
              <a:t>The two species will coexist, at approximately equal densities of 25-30 larvae per 100 ml.</a:t>
            </a:r>
          </a:p>
        </p:txBody>
      </p:sp>
      <p:sp>
        <p:nvSpPr>
          <p:cNvPr id="11" name="Cross 10">
            <a:extLst>
              <a:ext uri="{FF2B5EF4-FFF2-40B4-BE49-F238E27FC236}">
                <a16:creationId xmlns:a16="http://schemas.microsoft.com/office/drawing/2014/main" id="{7A731A53-0D6D-4872-B428-48436D5049C1}"/>
              </a:ext>
            </a:extLst>
          </p:cNvPr>
          <p:cNvSpPr/>
          <p:nvPr/>
        </p:nvSpPr>
        <p:spPr>
          <a:xfrm>
            <a:off x="336456" y="4487490"/>
            <a:ext cx="326147" cy="327366"/>
          </a:xfrm>
          <a:prstGeom prst="plus">
            <a:avLst>
              <a:gd name="adj" fmla="val 36285"/>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Multiplication Sign 16">
            <a:extLst>
              <a:ext uri="{FF2B5EF4-FFF2-40B4-BE49-F238E27FC236}">
                <a16:creationId xmlns:a16="http://schemas.microsoft.com/office/drawing/2014/main" id="{2CD7CC3A-2866-414A-94C5-0498F31EF244}"/>
              </a:ext>
            </a:extLst>
          </p:cNvPr>
          <p:cNvSpPr/>
          <p:nvPr/>
        </p:nvSpPr>
        <p:spPr>
          <a:xfrm>
            <a:off x="285099" y="3048850"/>
            <a:ext cx="428859" cy="478131"/>
          </a:xfrm>
          <a:prstGeom prst="mathMultiply">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Multiplication Sign 17">
            <a:extLst>
              <a:ext uri="{FF2B5EF4-FFF2-40B4-BE49-F238E27FC236}">
                <a16:creationId xmlns:a16="http://schemas.microsoft.com/office/drawing/2014/main" id="{FCE11734-6443-4060-ADA0-4DD985D74A2A}"/>
              </a:ext>
            </a:extLst>
          </p:cNvPr>
          <p:cNvSpPr/>
          <p:nvPr/>
        </p:nvSpPr>
        <p:spPr>
          <a:xfrm>
            <a:off x="285098" y="1705891"/>
            <a:ext cx="428859" cy="478131"/>
          </a:xfrm>
          <a:prstGeom prst="mathMultiply">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4F719344-011C-4D83-B844-A893EA4B444E}"/>
              </a:ext>
            </a:extLst>
          </p:cNvPr>
          <p:cNvSpPr/>
          <p:nvPr/>
        </p:nvSpPr>
        <p:spPr>
          <a:xfrm>
            <a:off x="6583833" y="4565521"/>
            <a:ext cx="157960" cy="163683"/>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FD388446-D070-407A-A9F2-9A8BE4012582}"/>
              </a:ext>
            </a:extLst>
          </p:cNvPr>
          <p:cNvCxnSpPr>
            <a:cxnSpLocks/>
          </p:cNvCxnSpPr>
          <p:nvPr/>
        </p:nvCxnSpPr>
        <p:spPr>
          <a:xfrm flipH="1">
            <a:off x="5981702" y="4286629"/>
            <a:ext cx="236218"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1FCF789-F76E-46FE-8B9E-14A6C98AAA01}"/>
              </a:ext>
            </a:extLst>
          </p:cNvPr>
          <p:cNvCxnSpPr>
            <a:cxnSpLocks/>
          </p:cNvCxnSpPr>
          <p:nvPr/>
        </p:nvCxnSpPr>
        <p:spPr>
          <a:xfrm flipH="1">
            <a:off x="5863593" y="5449638"/>
            <a:ext cx="183639"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4F7DCD0-DA80-4BE7-B9A3-BFD809816D3B}"/>
              </a:ext>
            </a:extLst>
          </p:cNvPr>
          <p:cNvCxnSpPr>
            <a:cxnSpLocks/>
          </p:cNvCxnSpPr>
          <p:nvPr/>
        </p:nvCxnSpPr>
        <p:spPr>
          <a:xfrm>
            <a:off x="4936240" y="5434491"/>
            <a:ext cx="236218"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E49D3F1-1778-4712-A4F0-D22AB07C9122}"/>
              </a:ext>
            </a:extLst>
          </p:cNvPr>
          <p:cNvCxnSpPr>
            <a:cxnSpLocks/>
          </p:cNvCxnSpPr>
          <p:nvPr/>
        </p:nvCxnSpPr>
        <p:spPr>
          <a:xfrm>
            <a:off x="4897375" y="4571234"/>
            <a:ext cx="156974"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2C3A6A5-0D7A-4538-9026-F2536F88B1DA}"/>
              </a:ext>
            </a:extLst>
          </p:cNvPr>
          <p:cNvCxnSpPr>
            <a:cxnSpLocks/>
          </p:cNvCxnSpPr>
          <p:nvPr/>
        </p:nvCxnSpPr>
        <p:spPr>
          <a:xfrm rot="5400000">
            <a:off x="4818888" y="4650717"/>
            <a:ext cx="156974"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465880A-3F84-4B0E-8199-52C1DE47E818}"/>
              </a:ext>
            </a:extLst>
          </p:cNvPr>
          <p:cNvCxnSpPr>
            <a:cxnSpLocks/>
          </p:cNvCxnSpPr>
          <p:nvPr/>
        </p:nvCxnSpPr>
        <p:spPr>
          <a:xfrm>
            <a:off x="6214111" y="4286629"/>
            <a:ext cx="0" cy="27889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0932704-5982-44AC-8234-ABA0DA673AF5}"/>
              </a:ext>
            </a:extLst>
          </p:cNvPr>
          <p:cNvCxnSpPr>
            <a:cxnSpLocks/>
          </p:cNvCxnSpPr>
          <p:nvPr/>
        </p:nvCxnSpPr>
        <p:spPr>
          <a:xfrm flipV="1">
            <a:off x="4936240" y="5155599"/>
            <a:ext cx="0" cy="27889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FF96303-D37E-4214-A5E5-EF7D80A11C0F}"/>
              </a:ext>
            </a:extLst>
          </p:cNvPr>
          <p:cNvCxnSpPr>
            <a:cxnSpLocks/>
          </p:cNvCxnSpPr>
          <p:nvPr/>
        </p:nvCxnSpPr>
        <p:spPr>
          <a:xfrm rot="16200000" flipV="1">
            <a:off x="5964936" y="5371151"/>
            <a:ext cx="156974"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04AFFCCE-2CE3-4CD3-8323-4F2E34B90012}"/>
              </a:ext>
            </a:extLst>
          </p:cNvPr>
          <p:cNvSpPr/>
          <p:nvPr/>
        </p:nvSpPr>
        <p:spPr>
          <a:xfrm>
            <a:off x="5547360" y="4730496"/>
            <a:ext cx="1024128" cy="420286"/>
          </a:xfrm>
          <a:custGeom>
            <a:avLst/>
            <a:gdLst>
              <a:gd name="connsiteX0" fmla="*/ 1024128 w 1024128"/>
              <a:gd name="connsiteY0" fmla="*/ 0 h 420286"/>
              <a:gd name="connsiteX1" fmla="*/ 585216 w 1024128"/>
              <a:gd name="connsiteY1" fmla="*/ 310896 h 420286"/>
              <a:gd name="connsiteX2" fmla="*/ 0 w 1024128"/>
              <a:gd name="connsiteY2" fmla="*/ 384048 h 420286"/>
            </a:gdLst>
            <a:ahLst/>
            <a:cxnLst>
              <a:cxn ang="0">
                <a:pos x="connsiteX0" y="connsiteY0"/>
              </a:cxn>
              <a:cxn ang="0">
                <a:pos x="connsiteX1" y="connsiteY1"/>
              </a:cxn>
              <a:cxn ang="0">
                <a:pos x="connsiteX2" y="connsiteY2"/>
              </a:cxn>
            </a:cxnLst>
            <a:rect l="l" t="t" r="r" b="b"/>
            <a:pathLst>
              <a:path w="1024128" h="420286">
                <a:moveTo>
                  <a:pt x="1024128" y="0"/>
                </a:moveTo>
                <a:cubicBezTo>
                  <a:pt x="890016" y="123444"/>
                  <a:pt x="755904" y="246888"/>
                  <a:pt x="585216" y="310896"/>
                </a:cubicBezTo>
                <a:cubicBezTo>
                  <a:pt x="414528" y="374904"/>
                  <a:pt x="109728" y="474472"/>
                  <a:pt x="0" y="384048"/>
                </a:cubicBezTo>
              </a:path>
            </a:pathLst>
          </a:custGeom>
          <a:noFill/>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095D4EE-DFB4-44F5-97D9-ADDD0AE59297}"/>
              </a:ext>
            </a:extLst>
          </p:cNvPr>
          <p:cNvSpPr/>
          <p:nvPr/>
        </p:nvSpPr>
        <p:spPr>
          <a:xfrm>
            <a:off x="477788"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6C4CED18-2BD7-4AC8-B9F5-7879D6FA3E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0688" y="2902927"/>
            <a:ext cx="1364983" cy="1383702"/>
          </a:xfrm>
          <a:prstGeom prst="rect">
            <a:avLst/>
          </a:prstGeom>
        </p:spPr>
      </p:pic>
      <p:sp>
        <p:nvSpPr>
          <p:cNvPr id="28" name="Oval 27">
            <a:extLst>
              <a:ext uri="{FF2B5EF4-FFF2-40B4-BE49-F238E27FC236}">
                <a16:creationId xmlns:a16="http://schemas.microsoft.com/office/drawing/2014/main" id="{61B54701-097F-4918-93B2-C270261D3CD1}"/>
              </a:ext>
            </a:extLst>
          </p:cNvPr>
          <p:cNvSpPr/>
          <p:nvPr/>
        </p:nvSpPr>
        <p:spPr>
          <a:xfrm>
            <a:off x="5366855" y="4957610"/>
            <a:ext cx="157960" cy="163683"/>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2995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2CCAC3-E80F-48B0-B935-695E2141B2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597" y="1523941"/>
            <a:ext cx="1742933" cy="1789809"/>
          </a:xfrm>
          <a:prstGeom prst="rect">
            <a:avLst/>
          </a:prstGeom>
        </p:spPr>
      </p:pic>
      <p:pic>
        <p:nvPicPr>
          <p:cNvPr id="5" name="Picture 4">
            <a:extLst>
              <a:ext uri="{FF2B5EF4-FFF2-40B4-BE49-F238E27FC236}">
                <a16:creationId xmlns:a16="http://schemas.microsoft.com/office/drawing/2014/main" id="{273930E4-AC9C-4909-93F6-B85C480C76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6180" y="1523941"/>
            <a:ext cx="2980742" cy="1915128"/>
          </a:xfrm>
          <a:prstGeom prst="rect">
            <a:avLst/>
          </a:prstGeom>
        </p:spPr>
      </p:pic>
      <p:pic>
        <p:nvPicPr>
          <p:cNvPr id="7" name="Picture 6">
            <a:extLst>
              <a:ext uri="{FF2B5EF4-FFF2-40B4-BE49-F238E27FC236}">
                <a16:creationId xmlns:a16="http://schemas.microsoft.com/office/drawing/2014/main" id="{DB92BE4A-32E2-413C-B3BC-253DA73DB7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8624" y="3715651"/>
            <a:ext cx="2295853" cy="2327337"/>
          </a:xfrm>
          <a:prstGeom prst="rect">
            <a:avLst/>
          </a:prstGeom>
        </p:spPr>
      </p:pic>
      <p:sp>
        <p:nvSpPr>
          <p:cNvPr id="17" name="Title 1">
            <a:extLst>
              <a:ext uri="{FF2B5EF4-FFF2-40B4-BE49-F238E27FC236}">
                <a16:creationId xmlns:a16="http://schemas.microsoft.com/office/drawing/2014/main" id="{AFEC6EF0-AB78-4148-9886-9B8D8705574D}"/>
              </a:ext>
            </a:extLst>
          </p:cNvPr>
          <p:cNvSpPr txBox="1">
            <a:spLocks/>
          </p:cNvSpPr>
          <p:nvPr/>
        </p:nvSpPr>
        <p:spPr>
          <a:xfrm>
            <a:off x="469232" y="584512"/>
            <a:ext cx="8229600" cy="1135639"/>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3400" dirty="0">
                <a:solidFill>
                  <a:srgbClr val="000000"/>
                </a:solidFill>
              </a:rPr>
              <a:t>How do Asian Tiger mosquitos fare in nature?</a:t>
            </a:r>
          </a:p>
        </p:txBody>
      </p:sp>
      <p:pic>
        <p:nvPicPr>
          <p:cNvPr id="9" name="Picture 8">
            <a:extLst>
              <a:ext uri="{FF2B5EF4-FFF2-40B4-BE49-F238E27FC236}">
                <a16:creationId xmlns:a16="http://schemas.microsoft.com/office/drawing/2014/main" id="{9E9F81D0-B9A5-4A03-975F-4DA8DA398C5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30597" y="4253179"/>
            <a:ext cx="1742933" cy="1789809"/>
          </a:xfrm>
          <a:prstGeom prst="rect">
            <a:avLst/>
          </a:prstGeom>
        </p:spPr>
      </p:pic>
      <p:sp>
        <p:nvSpPr>
          <p:cNvPr id="3" name="Rectangle 2">
            <a:extLst>
              <a:ext uri="{FF2B5EF4-FFF2-40B4-BE49-F238E27FC236}">
                <a16:creationId xmlns:a16="http://schemas.microsoft.com/office/drawing/2014/main" id="{C340B419-72B9-4CA9-AD39-FF9A0B71CA8A}"/>
              </a:ext>
            </a:extLst>
          </p:cNvPr>
          <p:cNvSpPr/>
          <p:nvPr/>
        </p:nvSpPr>
        <p:spPr>
          <a:xfrm>
            <a:off x="673768" y="5718325"/>
            <a:ext cx="8025064" cy="1138773"/>
          </a:xfrm>
          <a:prstGeom prst="rect">
            <a:avLst/>
          </a:prstGeom>
        </p:spPr>
        <p:txBody>
          <a:bodyPr wrap="square">
            <a:spAutoFit/>
          </a:bodyPr>
          <a:lstStyle/>
          <a:p>
            <a:endParaRPr lang="en-US"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p>
          <a:p>
            <a:r>
              <a:rPr lang="en-US" sz="1600" dirty="0" err="1">
                <a:solidFill>
                  <a:srgbClr val="000000"/>
                </a:solidFill>
                <a:latin typeface="Calibri" panose="020F0502020204030204" pitchFamily="34" charset="0"/>
              </a:rPr>
              <a:t>Livdahl</a:t>
            </a:r>
            <a:r>
              <a:rPr lang="en-US" sz="1600" dirty="0">
                <a:solidFill>
                  <a:srgbClr val="000000"/>
                </a:solidFill>
                <a:latin typeface="Calibri" panose="020F0502020204030204" pitchFamily="34" charset="0"/>
              </a:rPr>
              <a:t>, T.P. and M.S. Willey. 1991. Prospects for an invasion: competition between </a:t>
            </a:r>
            <a:r>
              <a:rPr lang="en-US" sz="1600" i="1" dirty="0">
                <a:solidFill>
                  <a:srgbClr val="000000"/>
                </a:solidFill>
                <a:latin typeface="Calibri" panose="020F0502020204030204" pitchFamily="34" charset="0"/>
              </a:rPr>
              <a:t>Aedes albopictus </a:t>
            </a:r>
            <a:r>
              <a:rPr lang="en-US" sz="1600" dirty="0">
                <a:solidFill>
                  <a:srgbClr val="000000"/>
                </a:solidFill>
                <a:latin typeface="Calibri" panose="020F0502020204030204" pitchFamily="34" charset="0"/>
              </a:rPr>
              <a:t>and native </a:t>
            </a:r>
            <a:r>
              <a:rPr lang="en-US" sz="1600" i="1" dirty="0">
                <a:solidFill>
                  <a:srgbClr val="000000"/>
                </a:solidFill>
                <a:latin typeface="Calibri" panose="020F0502020204030204" pitchFamily="34" charset="0"/>
              </a:rPr>
              <a:t>Aedes </a:t>
            </a:r>
            <a:r>
              <a:rPr lang="en-US" sz="1600" i="1" dirty="0" err="1">
                <a:solidFill>
                  <a:srgbClr val="000000"/>
                </a:solidFill>
                <a:latin typeface="Calibri" panose="020F0502020204030204" pitchFamily="34" charset="0"/>
              </a:rPr>
              <a:t>triseriatus</a:t>
            </a:r>
            <a:r>
              <a:rPr lang="en-US" sz="1600" dirty="0">
                <a:solidFill>
                  <a:srgbClr val="000000"/>
                </a:solidFill>
                <a:latin typeface="Calibri" panose="020F0502020204030204" pitchFamily="34" charset="0"/>
              </a:rPr>
              <a:t>. Science 253: 189-191. </a:t>
            </a:r>
            <a:endParaRPr lang="en-US" sz="1600" dirty="0"/>
          </a:p>
        </p:txBody>
      </p:sp>
      <p:cxnSp>
        <p:nvCxnSpPr>
          <p:cNvPr id="12" name="Straight Arrow Connector 11">
            <a:extLst>
              <a:ext uri="{FF2B5EF4-FFF2-40B4-BE49-F238E27FC236}">
                <a16:creationId xmlns:a16="http://schemas.microsoft.com/office/drawing/2014/main" id="{17026575-390A-4643-AE80-13988FDDED5A}"/>
              </a:ext>
            </a:extLst>
          </p:cNvPr>
          <p:cNvCxnSpPr>
            <a:cxnSpLocks/>
          </p:cNvCxnSpPr>
          <p:nvPr/>
        </p:nvCxnSpPr>
        <p:spPr>
          <a:xfrm>
            <a:off x="3224463" y="3313750"/>
            <a:ext cx="1515979" cy="151091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8987849-C3E3-45AC-91AD-15A6D9D6DE88}"/>
              </a:ext>
            </a:extLst>
          </p:cNvPr>
          <p:cNvCxnSpPr>
            <a:cxnSpLocks/>
          </p:cNvCxnSpPr>
          <p:nvPr/>
        </p:nvCxnSpPr>
        <p:spPr>
          <a:xfrm flipV="1">
            <a:off x="3219268" y="3185297"/>
            <a:ext cx="1515979" cy="151091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701D4B1-6BA6-44CF-99E6-2514B541BE8A}"/>
              </a:ext>
            </a:extLst>
          </p:cNvPr>
          <p:cNvCxnSpPr>
            <a:cxnSpLocks/>
          </p:cNvCxnSpPr>
          <p:nvPr/>
        </p:nvCxnSpPr>
        <p:spPr>
          <a:xfrm>
            <a:off x="3392905" y="2755232"/>
            <a:ext cx="117909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509EE69-1BCF-4A70-BF5B-6A98D56BFBA1}"/>
              </a:ext>
            </a:extLst>
          </p:cNvPr>
          <p:cNvCxnSpPr>
            <a:cxnSpLocks/>
          </p:cNvCxnSpPr>
          <p:nvPr/>
        </p:nvCxnSpPr>
        <p:spPr>
          <a:xfrm>
            <a:off x="3392905" y="5253790"/>
            <a:ext cx="117909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705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1" name="Straight Connector 10">
            <a:extLst>
              <a:ext uri="{FF2B5EF4-FFF2-40B4-BE49-F238E27FC236}">
                <a16:creationId xmlns:a16="http://schemas.microsoft.com/office/drawing/2014/main" id="{9A492055-0D23-4442-9E3A-C6BD8DE44C86}"/>
              </a:ext>
            </a:extLst>
          </p:cNvPr>
          <p:cNvCxnSpPr>
            <a:cxnSpLocks/>
          </p:cNvCxnSpPr>
          <p:nvPr/>
        </p:nvCxnSpPr>
        <p:spPr>
          <a:xfrm flipH="1" flipV="1">
            <a:off x="4805680" y="4947920"/>
            <a:ext cx="772160" cy="5994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DF0A490-1450-4FFC-8938-A5B0115327FD}"/>
              </a:ext>
            </a:extLst>
          </p:cNvPr>
          <p:cNvCxnSpPr>
            <a:cxnSpLocks/>
          </p:cNvCxnSpPr>
          <p:nvPr/>
        </p:nvCxnSpPr>
        <p:spPr>
          <a:xfrm flipH="1" flipV="1">
            <a:off x="4805680" y="2296160"/>
            <a:ext cx="873760" cy="3251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22">
            <a:extLst>
              <a:ext uri="{FF2B5EF4-FFF2-40B4-BE49-F238E27FC236}">
                <a16:creationId xmlns:a16="http://schemas.microsoft.com/office/drawing/2014/main" id="{8018D9E4-BB8A-42E6-85D9-62E99A53521B}"/>
              </a:ext>
            </a:extLst>
          </p:cNvPr>
          <p:cNvSpPr>
            <a:spLocks noGrp="1"/>
          </p:cNvSpPr>
          <p:nvPr>
            <p:ph type="title"/>
          </p:nvPr>
        </p:nvSpPr>
        <p:spPr>
          <a:xfrm>
            <a:off x="362289" y="-39432"/>
            <a:ext cx="8723838" cy="1561552"/>
          </a:xfrm>
        </p:spPr>
        <p:txBody>
          <a:bodyPr>
            <a:noAutofit/>
          </a:bodyPr>
          <a:lstStyle/>
          <a:p>
            <a:r>
              <a:rPr lang="en-US" sz="2400" dirty="0"/>
              <a:t>Fill in the blanks:</a:t>
            </a:r>
            <a:br>
              <a:rPr lang="en-US" sz="2400" dirty="0"/>
            </a:br>
            <a:r>
              <a:rPr lang="en-US" sz="2400" dirty="0"/>
              <a:t>_____ mosquitos always outcompete _____ mosquitos in tire water.</a:t>
            </a:r>
          </a:p>
        </p:txBody>
      </p:sp>
      <p:sp>
        <p:nvSpPr>
          <p:cNvPr id="17" name="Rectangle 16">
            <a:extLst>
              <a:ext uri="{FF2B5EF4-FFF2-40B4-BE49-F238E27FC236}">
                <a16:creationId xmlns:a16="http://schemas.microsoft.com/office/drawing/2014/main" id="{333FFE76-2962-4150-AD1E-7C2A24F9749B}"/>
              </a:ext>
            </a:extLst>
          </p:cNvPr>
          <p:cNvSpPr/>
          <p:nvPr/>
        </p:nvSpPr>
        <p:spPr>
          <a:xfrm>
            <a:off x="201690" y="263469"/>
            <a:ext cx="114300" cy="97053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21D5F87D-D2D5-4652-ACE0-B840676912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8544" y="3290720"/>
            <a:ext cx="1484235" cy="953622"/>
          </a:xfrm>
          <a:prstGeom prst="rect">
            <a:avLst/>
          </a:prstGeom>
        </p:spPr>
      </p:pic>
    </p:spTree>
    <p:extLst>
      <p:ext uri="{BB962C8B-B14F-4D97-AF65-F5344CB8AC3E}">
        <p14:creationId xmlns:p14="http://schemas.microsoft.com/office/powerpoint/2010/main" val="3600049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362289" y="-39432"/>
            <a:ext cx="8723838" cy="1561552"/>
          </a:xfrm>
        </p:spPr>
        <p:txBody>
          <a:bodyPr>
            <a:noAutofit/>
          </a:bodyPr>
          <a:lstStyle/>
          <a:p>
            <a:r>
              <a:rPr lang="en-US" sz="2400" dirty="0"/>
              <a:t>Fill in the blanks:</a:t>
            </a:r>
            <a:br>
              <a:rPr lang="en-US" sz="2400" dirty="0"/>
            </a:br>
            <a:r>
              <a:rPr lang="en-US" sz="2400" dirty="0"/>
              <a:t>Tiger mosquitos always outcompete </a:t>
            </a:r>
            <a:r>
              <a:rPr lang="en-US" sz="2400" dirty="0" err="1"/>
              <a:t>Treehole</a:t>
            </a:r>
            <a:r>
              <a:rPr lang="en-US" sz="2400" dirty="0"/>
              <a:t> mosquitos in tire water.</a:t>
            </a:r>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16" name="Rectangle 15">
            <a:extLst>
              <a:ext uri="{FF2B5EF4-FFF2-40B4-BE49-F238E27FC236}">
                <a16:creationId xmlns:a16="http://schemas.microsoft.com/office/drawing/2014/main" id="{A37D4D1A-7323-4BA0-9FE6-6E15C2F93975}"/>
              </a:ext>
            </a:extLst>
          </p:cNvPr>
          <p:cNvSpPr/>
          <p:nvPr/>
        </p:nvSpPr>
        <p:spPr>
          <a:xfrm>
            <a:off x="201690" y="263469"/>
            <a:ext cx="114300" cy="97053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1" name="Straight Connector 10">
            <a:extLst>
              <a:ext uri="{FF2B5EF4-FFF2-40B4-BE49-F238E27FC236}">
                <a16:creationId xmlns:a16="http://schemas.microsoft.com/office/drawing/2014/main" id="{9A492055-0D23-4442-9E3A-C6BD8DE44C86}"/>
              </a:ext>
            </a:extLst>
          </p:cNvPr>
          <p:cNvCxnSpPr>
            <a:cxnSpLocks/>
          </p:cNvCxnSpPr>
          <p:nvPr/>
        </p:nvCxnSpPr>
        <p:spPr>
          <a:xfrm flipH="1" flipV="1">
            <a:off x="4805680" y="4947920"/>
            <a:ext cx="772160" cy="5994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DF0A490-1450-4FFC-8938-A5B0115327FD}"/>
              </a:ext>
            </a:extLst>
          </p:cNvPr>
          <p:cNvCxnSpPr>
            <a:cxnSpLocks/>
          </p:cNvCxnSpPr>
          <p:nvPr/>
        </p:nvCxnSpPr>
        <p:spPr>
          <a:xfrm flipH="1" flipV="1">
            <a:off x="4805680" y="2296160"/>
            <a:ext cx="873760" cy="3251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770D325-2664-458F-8B5C-DAF367EA42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8544" y="3290720"/>
            <a:ext cx="1484235" cy="953622"/>
          </a:xfrm>
          <a:prstGeom prst="rect">
            <a:avLst/>
          </a:prstGeom>
        </p:spPr>
      </p:pic>
      <p:sp>
        <p:nvSpPr>
          <p:cNvPr id="2" name="Arrow: Right 1">
            <a:extLst>
              <a:ext uri="{FF2B5EF4-FFF2-40B4-BE49-F238E27FC236}">
                <a16:creationId xmlns:a16="http://schemas.microsoft.com/office/drawing/2014/main" id="{C990851C-F4EB-4DD1-A0A7-E018B6608533}"/>
              </a:ext>
            </a:extLst>
          </p:cNvPr>
          <p:cNvSpPr/>
          <p:nvPr/>
        </p:nvSpPr>
        <p:spPr>
          <a:xfrm>
            <a:off x="4911070" y="4055226"/>
            <a:ext cx="337591" cy="237307"/>
          </a:xfrm>
          <a:prstGeom prst="rightArrow">
            <a:avLst>
              <a:gd name="adj1" fmla="val 30247"/>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43B91013-C104-4133-A3F7-1F65D4838685}"/>
              </a:ext>
            </a:extLst>
          </p:cNvPr>
          <p:cNvSpPr/>
          <p:nvPr/>
        </p:nvSpPr>
        <p:spPr>
          <a:xfrm flipH="1">
            <a:off x="5810230" y="4055226"/>
            <a:ext cx="337591" cy="237307"/>
          </a:xfrm>
          <a:prstGeom prst="rightArrow">
            <a:avLst>
              <a:gd name="adj1" fmla="val 30247"/>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49AD0BDB-E768-40E0-9245-7BCB3B1A60D6}"/>
              </a:ext>
            </a:extLst>
          </p:cNvPr>
          <p:cNvSpPr/>
          <p:nvPr/>
        </p:nvSpPr>
        <p:spPr>
          <a:xfrm rot="16200000" flipH="1">
            <a:off x="4782443" y="4229629"/>
            <a:ext cx="337591" cy="237307"/>
          </a:xfrm>
          <a:prstGeom prst="rightArrow">
            <a:avLst>
              <a:gd name="adj1" fmla="val 30247"/>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96CD647B-266C-480A-B79B-0CA65D1768F6}"/>
              </a:ext>
            </a:extLst>
          </p:cNvPr>
          <p:cNvSpPr/>
          <p:nvPr/>
        </p:nvSpPr>
        <p:spPr>
          <a:xfrm rot="5400000" flipH="1" flipV="1">
            <a:off x="4782444" y="5192313"/>
            <a:ext cx="337591" cy="237307"/>
          </a:xfrm>
          <a:prstGeom prst="rightArrow">
            <a:avLst>
              <a:gd name="adj1" fmla="val 30247"/>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32E7D158-6180-4626-B3B1-67FF00C5B73E}"/>
              </a:ext>
            </a:extLst>
          </p:cNvPr>
          <p:cNvSpPr/>
          <p:nvPr/>
        </p:nvSpPr>
        <p:spPr>
          <a:xfrm>
            <a:off x="4933610" y="5310966"/>
            <a:ext cx="337591" cy="237307"/>
          </a:xfrm>
          <a:prstGeom prst="rightArrow">
            <a:avLst>
              <a:gd name="adj1" fmla="val 30247"/>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E10ECD7D-3B2D-401E-BDDE-CFF9325D4649}"/>
              </a:ext>
            </a:extLst>
          </p:cNvPr>
          <p:cNvSpPr/>
          <p:nvPr/>
        </p:nvSpPr>
        <p:spPr>
          <a:xfrm rot="16200000" flipH="1">
            <a:off x="5937352" y="4224021"/>
            <a:ext cx="337591" cy="237307"/>
          </a:xfrm>
          <a:prstGeom prst="rightArrow">
            <a:avLst>
              <a:gd name="adj1" fmla="val 30247"/>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826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2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4575475" y="-39432"/>
            <a:ext cx="4519765" cy="1561552"/>
          </a:xfrm>
        </p:spPr>
        <p:txBody>
          <a:bodyPr>
            <a:noAutofit/>
          </a:bodyPr>
          <a:lstStyle/>
          <a:p>
            <a:r>
              <a:rPr lang="en-US" sz="3200" dirty="0"/>
              <a:t>Why does this happen?</a:t>
            </a:r>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1" name="Straight Connector 10">
            <a:extLst>
              <a:ext uri="{FF2B5EF4-FFF2-40B4-BE49-F238E27FC236}">
                <a16:creationId xmlns:a16="http://schemas.microsoft.com/office/drawing/2014/main" id="{9A492055-0D23-4442-9E3A-C6BD8DE44C86}"/>
              </a:ext>
            </a:extLst>
          </p:cNvPr>
          <p:cNvCxnSpPr>
            <a:cxnSpLocks/>
          </p:cNvCxnSpPr>
          <p:nvPr/>
        </p:nvCxnSpPr>
        <p:spPr>
          <a:xfrm flipH="1" flipV="1">
            <a:off x="4805680" y="4947920"/>
            <a:ext cx="772160" cy="5994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0471A81-C916-4E39-9D34-2E116AC7D4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cxnSp>
        <p:nvCxnSpPr>
          <p:cNvPr id="18" name="Straight Connector 17">
            <a:extLst>
              <a:ext uri="{FF2B5EF4-FFF2-40B4-BE49-F238E27FC236}">
                <a16:creationId xmlns:a16="http://schemas.microsoft.com/office/drawing/2014/main" id="{6DF0A490-1450-4FFC-8938-A5B0115327FD}"/>
              </a:ext>
            </a:extLst>
          </p:cNvPr>
          <p:cNvCxnSpPr>
            <a:cxnSpLocks/>
          </p:cNvCxnSpPr>
          <p:nvPr/>
        </p:nvCxnSpPr>
        <p:spPr>
          <a:xfrm flipH="1" flipV="1">
            <a:off x="4805680" y="2296160"/>
            <a:ext cx="873760" cy="3251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A536F9A2-BB9B-4F3D-BC3F-D1B3D39C41BB}"/>
              </a:ext>
            </a:extLst>
          </p:cNvPr>
          <p:cNvSpPr/>
          <p:nvPr/>
        </p:nvSpPr>
        <p:spPr>
          <a:xfrm>
            <a:off x="2712720" y="4318000"/>
            <a:ext cx="1113321" cy="1899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33A62BC2-F3E8-44B8-9C36-A985B521858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8544" y="3290720"/>
            <a:ext cx="1484235" cy="953622"/>
          </a:xfrm>
          <a:prstGeom prst="rect">
            <a:avLst/>
          </a:prstGeom>
        </p:spPr>
      </p:pic>
      <p:pic>
        <p:nvPicPr>
          <p:cNvPr id="16" name="Picture 15">
            <a:extLst>
              <a:ext uri="{FF2B5EF4-FFF2-40B4-BE49-F238E27FC236}">
                <a16:creationId xmlns:a16="http://schemas.microsoft.com/office/drawing/2014/main" id="{2F1B5CE5-DAA9-426A-8510-0B0DE4F1B2C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36209" y="2496027"/>
            <a:ext cx="452149" cy="458349"/>
          </a:xfrm>
          <a:prstGeom prst="rect">
            <a:avLst/>
          </a:prstGeom>
        </p:spPr>
      </p:pic>
      <p:pic>
        <p:nvPicPr>
          <p:cNvPr id="17" name="Picture 16">
            <a:extLst>
              <a:ext uri="{FF2B5EF4-FFF2-40B4-BE49-F238E27FC236}">
                <a16:creationId xmlns:a16="http://schemas.microsoft.com/office/drawing/2014/main" id="{1DAE2BC1-D2B2-4AC1-87CF-5C75065E40C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23302" y="5787412"/>
            <a:ext cx="452149" cy="458349"/>
          </a:xfrm>
          <a:prstGeom prst="rect">
            <a:avLst/>
          </a:prstGeom>
        </p:spPr>
      </p:pic>
      <p:pic>
        <p:nvPicPr>
          <p:cNvPr id="19" name="Picture 18">
            <a:extLst>
              <a:ext uri="{FF2B5EF4-FFF2-40B4-BE49-F238E27FC236}">
                <a16:creationId xmlns:a16="http://schemas.microsoft.com/office/drawing/2014/main" id="{787AE60D-1D82-4162-9AB5-E8D822ADEE3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34038" y="653616"/>
            <a:ext cx="470683" cy="302414"/>
          </a:xfrm>
          <a:prstGeom prst="rect">
            <a:avLst/>
          </a:prstGeom>
        </p:spPr>
      </p:pic>
      <p:pic>
        <p:nvPicPr>
          <p:cNvPr id="20" name="Picture 19">
            <a:extLst>
              <a:ext uri="{FF2B5EF4-FFF2-40B4-BE49-F238E27FC236}">
                <a16:creationId xmlns:a16="http://schemas.microsoft.com/office/drawing/2014/main" id="{FBB87C12-CCBC-4C92-8834-AAA62AED364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0341" y="4318687"/>
            <a:ext cx="470683" cy="302414"/>
          </a:xfrm>
          <a:prstGeom prst="rect">
            <a:avLst/>
          </a:prstGeom>
        </p:spPr>
      </p:pic>
    </p:spTree>
    <p:extLst>
      <p:ext uri="{BB962C8B-B14F-4D97-AF65-F5344CB8AC3E}">
        <p14:creationId xmlns:p14="http://schemas.microsoft.com/office/powerpoint/2010/main" val="291162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32906CC-BF89-4A0C-B50C-5F765F6B16A5}"/>
              </a:ext>
            </a:extLst>
          </p:cNvPr>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780572909"/>
                    </a:ext>
                  </a:extLst>
                </a:gridCol>
                <a:gridCol w="4572000">
                  <a:extLst>
                    <a:ext uri="{9D8B030D-6E8A-4147-A177-3AD203B41FA5}">
                      <a16:colId xmlns:a16="http://schemas.microsoft.com/office/drawing/2014/main" val="102568982"/>
                    </a:ext>
                  </a:extLst>
                </a:gridCol>
              </a:tblGrid>
              <a:tr h="3429000">
                <a:tc>
                  <a:txBody>
                    <a:bodyPr/>
                    <a:lstStyle/>
                    <a:p>
                      <a:pPr>
                        <a:tabLst>
                          <a:tab pos="914400" algn="l"/>
                          <a:tab pos="1828800" algn="l"/>
                          <a:tab pos="2286000" algn="l"/>
                          <a:tab pos="2743200" algn="l"/>
                          <a:tab pos="3200400" algn="l"/>
                          <a:tab pos="3657600" algn="l"/>
                        </a:tabLst>
                      </a:pPr>
                      <a:endParaRPr lang="en-US" dirty="0">
                        <a:solidFill>
                          <a:schemeClr val="tx1"/>
                        </a:solidFill>
                      </a:endParaRPr>
                    </a:p>
                    <a:p>
                      <a:pPr>
                        <a:tabLst>
                          <a:tab pos="914400" algn="l"/>
                          <a:tab pos="1828800" algn="l"/>
                          <a:tab pos="2286000" algn="l"/>
                          <a:tab pos="2743200" algn="l"/>
                          <a:tab pos="3200400" algn="l"/>
                          <a:tab pos="3657600" algn="l"/>
                        </a:tabLst>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542636"/>
                  </a:ext>
                </a:extLst>
              </a:tr>
              <a:tr h="342900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214242"/>
                  </a:ext>
                </a:extLst>
              </a:tr>
            </a:tbl>
          </a:graphicData>
        </a:graphic>
      </p:graphicFrame>
      <p:sp>
        <p:nvSpPr>
          <p:cNvPr id="4" name="TextBox 3">
            <a:extLst>
              <a:ext uri="{FF2B5EF4-FFF2-40B4-BE49-F238E27FC236}">
                <a16:creationId xmlns:a16="http://schemas.microsoft.com/office/drawing/2014/main" id="{57F0F9C0-138F-48B8-9015-86A70642FEEC}"/>
              </a:ext>
            </a:extLst>
          </p:cNvPr>
          <p:cNvSpPr txBox="1"/>
          <p:nvPr/>
        </p:nvSpPr>
        <p:spPr>
          <a:xfrm>
            <a:off x="0" y="101600"/>
            <a:ext cx="4457700" cy="2862322"/>
          </a:xfrm>
          <a:prstGeom prst="rect">
            <a:avLst/>
          </a:prstGeom>
          <a:noFill/>
        </p:spPr>
        <p:txBody>
          <a:bodyPr wrap="square" rtlCol="0">
            <a:spAutoFit/>
          </a:bodyPr>
          <a:lstStyle/>
          <a:p>
            <a:r>
              <a:rPr lang="en-US" sz="1200" b="1" dirty="0"/>
              <a:t>Complete before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endParaRPr lang="en-US" sz="1200" dirty="0"/>
          </a:p>
        </p:txBody>
      </p:sp>
      <p:sp>
        <p:nvSpPr>
          <p:cNvPr id="5" name="TextBox 4">
            <a:extLst>
              <a:ext uri="{FF2B5EF4-FFF2-40B4-BE49-F238E27FC236}">
                <a16:creationId xmlns:a16="http://schemas.microsoft.com/office/drawing/2014/main" id="{0C3BB116-7C40-42EB-93DA-EDF61D277B0A}"/>
              </a:ext>
            </a:extLst>
          </p:cNvPr>
          <p:cNvSpPr txBox="1"/>
          <p:nvPr/>
        </p:nvSpPr>
        <p:spPr>
          <a:xfrm>
            <a:off x="4572000" y="101600"/>
            <a:ext cx="4457700" cy="2862322"/>
          </a:xfrm>
          <a:prstGeom prst="rect">
            <a:avLst/>
          </a:prstGeom>
          <a:noFill/>
        </p:spPr>
        <p:txBody>
          <a:bodyPr wrap="square" rtlCol="0">
            <a:spAutoFit/>
          </a:bodyPr>
          <a:lstStyle/>
          <a:p>
            <a:r>
              <a:rPr lang="en-US" sz="1200" b="1" dirty="0"/>
              <a:t>Complete before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endParaRPr lang="en-US" sz="1200" dirty="0"/>
          </a:p>
        </p:txBody>
      </p:sp>
      <p:sp>
        <p:nvSpPr>
          <p:cNvPr id="6" name="TextBox 5">
            <a:extLst>
              <a:ext uri="{FF2B5EF4-FFF2-40B4-BE49-F238E27FC236}">
                <a16:creationId xmlns:a16="http://schemas.microsoft.com/office/drawing/2014/main" id="{2478318E-48A5-40EF-9CE3-AB8E42496B65}"/>
              </a:ext>
            </a:extLst>
          </p:cNvPr>
          <p:cNvSpPr txBox="1"/>
          <p:nvPr/>
        </p:nvSpPr>
        <p:spPr>
          <a:xfrm>
            <a:off x="0" y="3568700"/>
            <a:ext cx="4457700" cy="3046988"/>
          </a:xfrm>
          <a:prstGeom prst="rect">
            <a:avLst/>
          </a:prstGeom>
          <a:noFill/>
        </p:spPr>
        <p:txBody>
          <a:bodyPr wrap="square" rtlCol="0">
            <a:spAutoFit/>
          </a:bodyPr>
          <a:lstStyle/>
          <a:p>
            <a:r>
              <a:rPr lang="en-US" sz="1200" b="1" dirty="0"/>
              <a:t>Complete before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endParaRPr lang="en-US" sz="1200" dirty="0"/>
          </a:p>
          <a:p>
            <a:endParaRPr lang="en-US" sz="1200" dirty="0"/>
          </a:p>
        </p:txBody>
      </p:sp>
      <p:sp>
        <p:nvSpPr>
          <p:cNvPr id="7" name="TextBox 6">
            <a:extLst>
              <a:ext uri="{FF2B5EF4-FFF2-40B4-BE49-F238E27FC236}">
                <a16:creationId xmlns:a16="http://schemas.microsoft.com/office/drawing/2014/main" id="{D86DE100-2E90-4DF5-A01B-9DE171850EFD}"/>
              </a:ext>
            </a:extLst>
          </p:cNvPr>
          <p:cNvSpPr txBox="1"/>
          <p:nvPr/>
        </p:nvSpPr>
        <p:spPr>
          <a:xfrm>
            <a:off x="4686302" y="3568700"/>
            <a:ext cx="4457700" cy="3046988"/>
          </a:xfrm>
          <a:prstGeom prst="rect">
            <a:avLst/>
          </a:prstGeom>
          <a:noFill/>
        </p:spPr>
        <p:txBody>
          <a:bodyPr wrap="square" rtlCol="0">
            <a:spAutoFit/>
          </a:bodyPr>
          <a:lstStyle/>
          <a:p>
            <a:r>
              <a:rPr lang="en-US" sz="1200" b="1" dirty="0"/>
              <a:t>Complete before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endParaRPr lang="en-US" sz="1200" dirty="0"/>
          </a:p>
          <a:p>
            <a:endParaRPr lang="en-US" sz="1200" dirty="0"/>
          </a:p>
        </p:txBody>
      </p:sp>
    </p:spTree>
    <p:extLst>
      <p:ext uri="{BB962C8B-B14F-4D97-AF65-F5344CB8AC3E}">
        <p14:creationId xmlns:p14="http://schemas.microsoft.com/office/powerpoint/2010/main" val="3294323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4575475" y="-39432"/>
            <a:ext cx="4519765" cy="1561552"/>
          </a:xfrm>
        </p:spPr>
        <p:txBody>
          <a:bodyPr>
            <a:noAutofit/>
          </a:bodyPr>
          <a:lstStyle/>
          <a:p>
            <a:r>
              <a:rPr lang="en-US" sz="2400" dirty="0"/>
              <a:t>Calculate the competition coefficients for the two species competing in tire water.</a:t>
            </a:r>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16" name="Rectangle 15">
            <a:extLst>
              <a:ext uri="{FF2B5EF4-FFF2-40B4-BE49-F238E27FC236}">
                <a16:creationId xmlns:a16="http://schemas.microsoft.com/office/drawing/2014/main" id="{A37D4D1A-7323-4BA0-9FE6-6E15C2F93975}"/>
              </a:ext>
            </a:extLst>
          </p:cNvPr>
          <p:cNvSpPr/>
          <p:nvPr/>
        </p:nvSpPr>
        <p:spPr>
          <a:xfrm>
            <a:off x="4461176"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1" name="Straight Connector 10">
            <a:extLst>
              <a:ext uri="{FF2B5EF4-FFF2-40B4-BE49-F238E27FC236}">
                <a16:creationId xmlns:a16="http://schemas.microsoft.com/office/drawing/2014/main" id="{9A492055-0D23-4442-9E3A-C6BD8DE44C86}"/>
              </a:ext>
            </a:extLst>
          </p:cNvPr>
          <p:cNvCxnSpPr>
            <a:cxnSpLocks/>
          </p:cNvCxnSpPr>
          <p:nvPr/>
        </p:nvCxnSpPr>
        <p:spPr>
          <a:xfrm flipH="1" flipV="1">
            <a:off x="4805680" y="4947920"/>
            <a:ext cx="772160" cy="5994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0471A81-C916-4E39-9D34-2E116AC7D4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cxnSp>
        <p:nvCxnSpPr>
          <p:cNvPr id="18" name="Straight Connector 17">
            <a:extLst>
              <a:ext uri="{FF2B5EF4-FFF2-40B4-BE49-F238E27FC236}">
                <a16:creationId xmlns:a16="http://schemas.microsoft.com/office/drawing/2014/main" id="{6DF0A490-1450-4FFC-8938-A5B0115327FD}"/>
              </a:ext>
            </a:extLst>
          </p:cNvPr>
          <p:cNvCxnSpPr>
            <a:cxnSpLocks/>
          </p:cNvCxnSpPr>
          <p:nvPr/>
        </p:nvCxnSpPr>
        <p:spPr>
          <a:xfrm flipH="1" flipV="1">
            <a:off x="4805680" y="2296160"/>
            <a:ext cx="873760" cy="3251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A536F9A2-BB9B-4F3D-BC3F-D1B3D39C41BB}"/>
              </a:ext>
            </a:extLst>
          </p:cNvPr>
          <p:cNvSpPr/>
          <p:nvPr/>
        </p:nvSpPr>
        <p:spPr>
          <a:xfrm>
            <a:off x="2712720" y="4318000"/>
            <a:ext cx="1113321" cy="1899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A1A86C6-AC26-4CB7-B7FA-D64F9AFA76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8544" y="3290720"/>
            <a:ext cx="1484235" cy="953622"/>
          </a:xfrm>
          <a:prstGeom prst="rect">
            <a:avLst/>
          </a:prstGeom>
        </p:spPr>
      </p:pic>
      <p:pic>
        <p:nvPicPr>
          <p:cNvPr id="19" name="Picture 18">
            <a:extLst>
              <a:ext uri="{FF2B5EF4-FFF2-40B4-BE49-F238E27FC236}">
                <a16:creationId xmlns:a16="http://schemas.microsoft.com/office/drawing/2014/main" id="{35ED82A4-1702-4F35-AE6D-F5F5406FBC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36209" y="2496027"/>
            <a:ext cx="452149" cy="458349"/>
          </a:xfrm>
          <a:prstGeom prst="rect">
            <a:avLst/>
          </a:prstGeom>
        </p:spPr>
      </p:pic>
      <p:pic>
        <p:nvPicPr>
          <p:cNvPr id="20" name="Picture 19">
            <a:extLst>
              <a:ext uri="{FF2B5EF4-FFF2-40B4-BE49-F238E27FC236}">
                <a16:creationId xmlns:a16="http://schemas.microsoft.com/office/drawing/2014/main" id="{C236B480-2542-4156-85F1-8743917C229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23302" y="5787412"/>
            <a:ext cx="452149" cy="458349"/>
          </a:xfrm>
          <a:prstGeom prst="rect">
            <a:avLst/>
          </a:prstGeom>
        </p:spPr>
      </p:pic>
      <p:pic>
        <p:nvPicPr>
          <p:cNvPr id="23" name="Picture 22">
            <a:extLst>
              <a:ext uri="{FF2B5EF4-FFF2-40B4-BE49-F238E27FC236}">
                <a16:creationId xmlns:a16="http://schemas.microsoft.com/office/drawing/2014/main" id="{96ABE306-D2C8-4F74-A51B-9AE0AD5E7DC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34038" y="653616"/>
            <a:ext cx="470683" cy="302414"/>
          </a:xfrm>
          <a:prstGeom prst="rect">
            <a:avLst/>
          </a:prstGeom>
        </p:spPr>
      </p:pic>
      <p:pic>
        <p:nvPicPr>
          <p:cNvPr id="24" name="Picture 23">
            <a:extLst>
              <a:ext uri="{FF2B5EF4-FFF2-40B4-BE49-F238E27FC236}">
                <a16:creationId xmlns:a16="http://schemas.microsoft.com/office/drawing/2014/main" id="{1AE48F87-3467-48F2-A25E-1235AD9A34F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0341" y="4318687"/>
            <a:ext cx="470683" cy="302414"/>
          </a:xfrm>
          <a:prstGeom prst="rect">
            <a:avLst/>
          </a:prstGeom>
        </p:spPr>
      </p:pic>
    </p:spTree>
    <p:extLst>
      <p:ext uri="{BB962C8B-B14F-4D97-AF65-F5344CB8AC3E}">
        <p14:creationId xmlns:p14="http://schemas.microsoft.com/office/powerpoint/2010/main" val="1313514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4575475" y="-39432"/>
            <a:ext cx="4519765" cy="1561552"/>
          </a:xfrm>
        </p:spPr>
        <p:txBody>
          <a:bodyPr>
            <a:noAutofit/>
          </a:bodyPr>
          <a:lstStyle/>
          <a:p>
            <a:r>
              <a:rPr lang="en-US" sz="2400" dirty="0"/>
              <a:t>Calculate the competition coefficients for the two species competing in tire water.</a:t>
            </a:r>
          </a:p>
        </p:txBody>
      </p:sp>
      <p:pic>
        <p:nvPicPr>
          <p:cNvPr id="13" name="Picture 12">
            <a:extLst>
              <a:ext uri="{FF2B5EF4-FFF2-40B4-BE49-F238E27FC236}">
                <a16:creationId xmlns:a16="http://schemas.microsoft.com/office/drawing/2014/main" id="{2E481187-6071-40CB-BAA5-FDF2BA0E13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8544" y="3290720"/>
            <a:ext cx="1484235" cy="953622"/>
          </a:xfrm>
          <a:prstGeom prst="rect">
            <a:avLst/>
          </a:prstGeom>
        </p:spPr>
      </p:pic>
      <p:sp>
        <p:nvSpPr>
          <p:cNvPr id="16" name="Rectangle 15">
            <a:extLst>
              <a:ext uri="{FF2B5EF4-FFF2-40B4-BE49-F238E27FC236}">
                <a16:creationId xmlns:a16="http://schemas.microsoft.com/office/drawing/2014/main" id="{A37D4D1A-7323-4BA0-9FE6-6E15C2F93975}"/>
              </a:ext>
            </a:extLst>
          </p:cNvPr>
          <p:cNvSpPr/>
          <p:nvPr/>
        </p:nvSpPr>
        <p:spPr>
          <a:xfrm>
            <a:off x="4461176"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1" name="Straight Connector 10">
            <a:extLst>
              <a:ext uri="{FF2B5EF4-FFF2-40B4-BE49-F238E27FC236}">
                <a16:creationId xmlns:a16="http://schemas.microsoft.com/office/drawing/2014/main" id="{9A492055-0D23-4442-9E3A-C6BD8DE44C86}"/>
              </a:ext>
            </a:extLst>
          </p:cNvPr>
          <p:cNvCxnSpPr>
            <a:cxnSpLocks/>
          </p:cNvCxnSpPr>
          <p:nvPr/>
        </p:nvCxnSpPr>
        <p:spPr>
          <a:xfrm flipH="1" flipV="1">
            <a:off x="4805680" y="4947920"/>
            <a:ext cx="772160" cy="5994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0471A81-C916-4E39-9D34-2E116AC7D4D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cxnSp>
        <p:nvCxnSpPr>
          <p:cNvPr id="18" name="Straight Connector 17">
            <a:extLst>
              <a:ext uri="{FF2B5EF4-FFF2-40B4-BE49-F238E27FC236}">
                <a16:creationId xmlns:a16="http://schemas.microsoft.com/office/drawing/2014/main" id="{6DF0A490-1450-4FFC-8938-A5B0115327FD}"/>
              </a:ext>
            </a:extLst>
          </p:cNvPr>
          <p:cNvCxnSpPr>
            <a:cxnSpLocks/>
          </p:cNvCxnSpPr>
          <p:nvPr/>
        </p:nvCxnSpPr>
        <p:spPr>
          <a:xfrm flipH="1" flipV="1">
            <a:off x="4805680" y="2296160"/>
            <a:ext cx="873760" cy="3251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A536F9A2-BB9B-4F3D-BC3F-D1B3D39C41BB}"/>
              </a:ext>
            </a:extLst>
          </p:cNvPr>
          <p:cNvSpPr/>
          <p:nvPr/>
        </p:nvSpPr>
        <p:spPr>
          <a:xfrm>
            <a:off x="2712720" y="4318000"/>
            <a:ext cx="1113321" cy="1899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B4316C8-5D6D-414C-8C0B-A2D3838220B9}"/>
              </a:ext>
            </a:extLst>
          </p:cNvPr>
          <p:cNvSpPr txBox="1"/>
          <p:nvPr/>
        </p:nvSpPr>
        <p:spPr>
          <a:xfrm>
            <a:off x="5220296" y="2309166"/>
            <a:ext cx="2339038" cy="830997"/>
          </a:xfrm>
          <a:prstGeom prst="rect">
            <a:avLst/>
          </a:prstGeom>
          <a:solidFill>
            <a:srgbClr val="FFFFFF">
              <a:alpha val="50196"/>
            </a:srgbClr>
          </a:solidFill>
          <a:ln w="19050">
            <a:solidFill>
              <a:schemeClr val="accent6"/>
            </a:solidFill>
          </a:ln>
        </p:spPr>
        <p:txBody>
          <a:bodyPr wrap="none" rtlCol="0">
            <a:spAutoFit/>
          </a:bodyPr>
          <a:lstStyle/>
          <a:p>
            <a:r>
              <a:rPr lang="en-US" sz="2400" dirty="0" err="1"/>
              <a:t>Treehole</a:t>
            </a:r>
            <a:r>
              <a:rPr lang="en-US" sz="2400" dirty="0"/>
              <a:t> </a:t>
            </a:r>
            <a:r>
              <a:rPr lang="en-US" sz="2400" dirty="0">
                <a:sym typeface="Wingdings" panose="05000000000000000000" pitchFamily="2" charset="2"/>
              </a:rPr>
              <a:t> Tiger</a:t>
            </a:r>
          </a:p>
          <a:p>
            <a:r>
              <a:rPr lang="en-US" sz="2400" dirty="0">
                <a:sym typeface="Wingdings" panose="05000000000000000000" pitchFamily="2" charset="2"/>
              </a:rPr>
              <a:t>= ? / 175</a:t>
            </a:r>
            <a:endParaRPr lang="en-US" sz="2400" dirty="0"/>
          </a:p>
        </p:txBody>
      </p:sp>
      <p:sp>
        <p:nvSpPr>
          <p:cNvPr id="21" name="TextBox 20">
            <a:extLst>
              <a:ext uri="{FF2B5EF4-FFF2-40B4-BE49-F238E27FC236}">
                <a16:creationId xmlns:a16="http://schemas.microsoft.com/office/drawing/2014/main" id="{333C474E-7895-424D-93F4-69C0361CA356}"/>
              </a:ext>
            </a:extLst>
          </p:cNvPr>
          <p:cNvSpPr txBox="1"/>
          <p:nvPr/>
        </p:nvSpPr>
        <p:spPr>
          <a:xfrm>
            <a:off x="5809490" y="4662730"/>
            <a:ext cx="2339038" cy="830997"/>
          </a:xfrm>
          <a:prstGeom prst="rect">
            <a:avLst/>
          </a:prstGeom>
          <a:solidFill>
            <a:srgbClr val="FFFFFF">
              <a:alpha val="50196"/>
            </a:srgbClr>
          </a:solidFill>
          <a:ln w="19050">
            <a:solidFill>
              <a:schemeClr val="accent1"/>
            </a:solidFill>
          </a:ln>
        </p:spPr>
        <p:txBody>
          <a:bodyPr wrap="none" rtlCol="0">
            <a:spAutoFit/>
          </a:bodyPr>
          <a:lstStyle/>
          <a:p>
            <a:r>
              <a:rPr lang="en-US" sz="2400" dirty="0"/>
              <a:t>Tiger </a:t>
            </a:r>
            <a:r>
              <a:rPr lang="en-US" sz="2400" dirty="0">
                <a:sym typeface="Wingdings" panose="05000000000000000000" pitchFamily="2" charset="2"/>
              </a:rPr>
              <a:t> </a:t>
            </a:r>
            <a:r>
              <a:rPr lang="en-US" sz="2400" dirty="0" err="1">
                <a:sym typeface="Wingdings" panose="05000000000000000000" pitchFamily="2" charset="2"/>
              </a:rPr>
              <a:t>Treehole</a:t>
            </a:r>
            <a:endParaRPr lang="en-US" sz="2400" dirty="0">
              <a:sym typeface="Wingdings" panose="05000000000000000000" pitchFamily="2" charset="2"/>
            </a:endParaRPr>
          </a:p>
          <a:p>
            <a:r>
              <a:rPr lang="en-US" sz="2400" dirty="0">
                <a:sym typeface="Wingdings" panose="05000000000000000000" pitchFamily="2" charset="2"/>
              </a:rPr>
              <a:t>= ? / 40</a:t>
            </a:r>
            <a:endParaRPr lang="en-US" sz="2400" dirty="0"/>
          </a:p>
        </p:txBody>
      </p:sp>
      <p:pic>
        <p:nvPicPr>
          <p:cNvPr id="17" name="Picture 16">
            <a:extLst>
              <a:ext uri="{FF2B5EF4-FFF2-40B4-BE49-F238E27FC236}">
                <a16:creationId xmlns:a16="http://schemas.microsoft.com/office/drawing/2014/main" id="{107475B0-0AB9-4007-A6C9-DEBE0A96B72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36209" y="2496027"/>
            <a:ext cx="452149" cy="458349"/>
          </a:xfrm>
          <a:prstGeom prst="rect">
            <a:avLst/>
          </a:prstGeom>
        </p:spPr>
      </p:pic>
      <p:pic>
        <p:nvPicPr>
          <p:cNvPr id="19" name="Picture 18">
            <a:extLst>
              <a:ext uri="{FF2B5EF4-FFF2-40B4-BE49-F238E27FC236}">
                <a16:creationId xmlns:a16="http://schemas.microsoft.com/office/drawing/2014/main" id="{8F582FA2-E6A5-40C9-BA54-055710CACD2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23302" y="5787412"/>
            <a:ext cx="452149" cy="458349"/>
          </a:xfrm>
          <a:prstGeom prst="rect">
            <a:avLst/>
          </a:prstGeom>
        </p:spPr>
      </p:pic>
      <p:pic>
        <p:nvPicPr>
          <p:cNvPr id="20" name="Picture 19">
            <a:extLst>
              <a:ext uri="{FF2B5EF4-FFF2-40B4-BE49-F238E27FC236}">
                <a16:creationId xmlns:a16="http://schemas.microsoft.com/office/drawing/2014/main" id="{8BFC409E-A59E-41B6-BA0B-D3A0FEF6FE2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34038" y="653616"/>
            <a:ext cx="470683" cy="302414"/>
          </a:xfrm>
          <a:prstGeom prst="rect">
            <a:avLst/>
          </a:prstGeom>
        </p:spPr>
      </p:pic>
      <p:pic>
        <p:nvPicPr>
          <p:cNvPr id="23" name="Picture 22">
            <a:extLst>
              <a:ext uri="{FF2B5EF4-FFF2-40B4-BE49-F238E27FC236}">
                <a16:creationId xmlns:a16="http://schemas.microsoft.com/office/drawing/2014/main" id="{3BBF1970-94D5-48CE-9EBD-63ED1B13E5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0341" y="4318687"/>
            <a:ext cx="470683" cy="302414"/>
          </a:xfrm>
          <a:prstGeom prst="rect">
            <a:avLst/>
          </a:prstGeom>
        </p:spPr>
      </p:pic>
    </p:spTree>
    <p:extLst>
      <p:ext uri="{BB962C8B-B14F-4D97-AF65-F5344CB8AC3E}">
        <p14:creationId xmlns:p14="http://schemas.microsoft.com/office/powerpoint/2010/main" val="3849392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95B0EE8B-BB26-480D-8704-AA298E952F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79" y="136523"/>
            <a:ext cx="3536046" cy="3124926"/>
          </a:xfrm>
          <a:prstGeom prst="rect">
            <a:avLst/>
          </a:prstGeom>
        </p:spPr>
      </p:pic>
      <p:sp>
        <p:nvSpPr>
          <p:cNvPr id="10" name="Title 22">
            <a:extLst>
              <a:ext uri="{FF2B5EF4-FFF2-40B4-BE49-F238E27FC236}">
                <a16:creationId xmlns:a16="http://schemas.microsoft.com/office/drawing/2014/main" id="{BDACC582-173B-4D92-90C0-0D29F68FCA9E}"/>
              </a:ext>
            </a:extLst>
          </p:cNvPr>
          <p:cNvSpPr>
            <a:spLocks noGrp="1"/>
          </p:cNvSpPr>
          <p:nvPr>
            <p:ph type="title"/>
          </p:nvPr>
        </p:nvSpPr>
        <p:spPr>
          <a:xfrm>
            <a:off x="4575475" y="-39432"/>
            <a:ext cx="4519765" cy="1561552"/>
          </a:xfrm>
        </p:spPr>
        <p:txBody>
          <a:bodyPr>
            <a:noAutofit/>
          </a:bodyPr>
          <a:lstStyle/>
          <a:p>
            <a:r>
              <a:rPr lang="en-US" sz="2400" dirty="0"/>
              <a:t>Calculate the competition coefficients for the two species competing in tire water.</a:t>
            </a:r>
          </a:p>
        </p:txBody>
      </p:sp>
      <p:pic>
        <p:nvPicPr>
          <p:cNvPr id="14" name="Picture 13">
            <a:extLst>
              <a:ext uri="{FF2B5EF4-FFF2-40B4-BE49-F238E27FC236}">
                <a16:creationId xmlns:a16="http://schemas.microsoft.com/office/drawing/2014/main" id="{23920CDE-A840-4533-B553-0775BEE3DB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sp>
        <p:nvSpPr>
          <p:cNvPr id="16" name="Rectangle 15">
            <a:extLst>
              <a:ext uri="{FF2B5EF4-FFF2-40B4-BE49-F238E27FC236}">
                <a16:creationId xmlns:a16="http://schemas.microsoft.com/office/drawing/2014/main" id="{A37D4D1A-7323-4BA0-9FE6-6E15C2F93975}"/>
              </a:ext>
            </a:extLst>
          </p:cNvPr>
          <p:cNvSpPr/>
          <p:nvPr/>
        </p:nvSpPr>
        <p:spPr>
          <a:xfrm>
            <a:off x="4461176" y="298195"/>
            <a:ext cx="114300" cy="84650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FFE309C1-AC3C-4171-8C88-4DBDF5EF0FD0}"/>
              </a:ext>
            </a:extLst>
          </p:cNvPr>
          <p:cNvSpPr txBox="1"/>
          <p:nvPr/>
        </p:nvSpPr>
        <p:spPr>
          <a:xfrm>
            <a:off x="6979009" y="1520485"/>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cxnSp>
        <p:nvCxnSpPr>
          <p:cNvPr id="11" name="Straight Connector 10">
            <a:extLst>
              <a:ext uri="{FF2B5EF4-FFF2-40B4-BE49-F238E27FC236}">
                <a16:creationId xmlns:a16="http://schemas.microsoft.com/office/drawing/2014/main" id="{9A492055-0D23-4442-9E3A-C6BD8DE44C86}"/>
              </a:ext>
            </a:extLst>
          </p:cNvPr>
          <p:cNvCxnSpPr>
            <a:cxnSpLocks/>
          </p:cNvCxnSpPr>
          <p:nvPr/>
        </p:nvCxnSpPr>
        <p:spPr>
          <a:xfrm flipH="1" flipV="1">
            <a:off x="4805680" y="4947920"/>
            <a:ext cx="772160" cy="5994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0471A81-C916-4E39-9D34-2E116AC7D4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996" y="3707441"/>
            <a:ext cx="3536045" cy="2838588"/>
          </a:xfrm>
          <a:prstGeom prst="rect">
            <a:avLst/>
          </a:prstGeom>
        </p:spPr>
      </p:pic>
      <p:cxnSp>
        <p:nvCxnSpPr>
          <p:cNvPr id="18" name="Straight Connector 17">
            <a:extLst>
              <a:ext uri="{FF2B5EF4-FFF2-40B4-BE49-F238E27FC236}">
                <a16:creationId xmlns:a16="http://schemas.microsoft.com/office/drawing/2014/main" id="{6DF0A490-1450-4FFC-8938-A5B0115327FD}"/>
              </a:ext>
            </a:extLst>
          </p:cNvPr>
          <p:cNvCxnSpPr>
            <a:cxnSpLocks/>
          </p:cNvCxnSpPr>
          <p:nvPr/>
        </p:nvCxnSpPr>
        <p:spPr>
          <a:xfrm flipH="1" flipV="1">
            <a:off x="4805680" y="2296160"/>
            <a:ext cx="873760" cy="3251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4316C8-5D6D-414C-8C0B-A2D3838220B9}"/>
              </a:ext>
            </a:extLst>
          </p:cNvPr>
          <p:cNvSpPr txBox="1"/>
          <p:nvPr/>
        </p:nvSpPr>
        <p:spPr>
          <a:xfrm>
            <a:off x="5220296" y="2309166"/>
            <a:ext cx="2339038" cy="830997"/>
          </a:xfrm>
          <a:prstGeom prst="rect">
            <a:avLst/>
          </a:prstGeom>
          <a:solidFill>
            <a:srgbClr val="FFFFFF">
              <a:alpha val="50196"/>
            </a:srgbClr>
          </a:solidFill>
          <a:ln w="19050">
            <a:solidFill>
              <a:schemeClr val="accent6"/>
            </a:solidFill>
          </a:ln>
        </p:spPr>
        <p:txBody>
          <a:bodyPr wrap="none" rtlCol="0">
            <a:spAutoFit/>
          </a:bodyPr>
          <a:lstStyle/>
          <a:p>
            <a:r>
              <a:rPr lang="en-US" sz="2400" dirty="0" err="1"/>
              <a:t>Treehole</a:t>
            </a:r>
            <a:r>
              <a:rPr lang="en-US" sz="2400" dirty="0"/>
              <a:t> </a:t>
            </a:r>
            <a:r>
              <a:rPr lang="en-US" sz="2400" dirty="0">
                <a:sym typeface="Wingdings" panose="05000000000000000000" pitchFamily="2" charset="2"/>
              </a:rPr>
              <a:t> Tiger</a:t>
            </a:r>
          </a:p>
          <a:p>
            <a:r>
              <a:rPr lang="en-US" sz="2400" dirty="0">
                <a:sym typeface="Wingdings" panose="05000000000000000000" pitchFamily="2" charset="2"/>
              </a:rPr>
              <a:t>= 45 / 175</a:t>
            </a:r>
            <a:endParaRPr lang="en-US" sz="2400" dirty="0"/>
          </a:p>
        </p:txBody>
      </p:sp>
      <p:sp>
        <p:nvSpPr>
          <p:cNvPr id="21" name="TextBox 20">
            <a:extLst>
              <a:ext uri="{FF2B5EF4-FFF2-40B4-BE49-F238E27FC236}">
                <a16:creationId xmlns:a16="http://schemas.microsoft.com/office/drawing/2014/main" id="{333C474E-7895-424D-93F4-69C0361CA356}"/>
              </a:ext>
            </a:extLst>
          </p:cNvPr>
          <p:cNvSpPr txBox="1"/>
          <p:nvPr/>
        </p:nvSpPr>
        <p:spPr>
          <a:xfrm>
            <a:off x="5809490" y="4662730"/>
            <a:ext cx="2339038" cy="830997"/>
          </a:xfrm>
          <a:prstGeom prst="rect">
            <a:avLst/>
          </a:prstGeom>
          <a:solidFill>
            <a:srgbClr val="FFFFFF">
              <a:alpha val="50196"/>
            </a:srgbClr>
          </a:solidFill>
          <a:ln w="19050">
            <a:solidFill>
              <a:schemeClr val="accent1"/>
            </a:solidFill>
          </a:ln>
        </p:spPr>
        <p:txBody>
          <a:bodyPr wrap="none" rtlCol="0">
            <a:spAutoFit/>
          </a:bodyPr>
          <a:lstStyle/>
          <a:p>
            <a:r>
              <a:rPr lang="en-US" sz="2400" dirty="0"/>
              <a:t>Tiger </a:t>
            </a:r>
            <a:r>
              <a:rPr lang="en-US" sz="2400" dirty="0">
                <a:sym typeface="Wingdings" panose="05000000000000000000" pitchFamily="2" charset="2"/>
              </a:rPr>
              <a:t> </a:t>
            </a:r>
            <a:r>
              <a:rPr lang="en-US" sz="2400" dirty="0" err="1">
                <a:sym typeface="Wingdings" panose="05000000000000000000" pitchFamily="2" charset="2"/>
              </a:rPr>
              <a:t>Treehole</a:t>
            </a:r>
            <a:endParaRPr lang="en-US" sz="2400" dirty="0">
              <a:sym typeface="Wingdings" panose="05000000000000000000" pitchFamily="2" charset="2"/>
            </a:endParaRPr>
          </a:p>
          <a:p>
            <a:r>
              <a:rPr lang="en-US" sz="2400" dirty="0">
                <a:sym typeface="Wingdings" panose="05000000000000000000" pitchFamily="2" charset="2"/>
              </a:rPr>
              <a:t>= 33 / 40</a:t>
            </a:r>
            <a:endParaRPr lang="en-US" sz="2400" dirty="0"/>
          </a:p>
        </p:txBody>
      </p:sp>
      <p:pic>
        <p:nvPicPr>
          <p:cNvPr id="19" name="Picture 18">
            <a:extLst>
              <a:ext uri="{FF2B5EF4-FFF2-40B4-BE49-F238E27FC236}">
                <a16:creationId xmlns:a16="http://schemas.microsoft.com/office/drawing/2014/main" id="{9130570C-8CD7-4B2B-84BD-726E84BDC8D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8544" y="3290720"/>
            <a:ext cx="1484235" cy="953622"/>
          </a:xfrm>
          <a:prstGeom prst="rect">
            <a:avLst/>
          </a:prstGeom>
        </p:spPr>
      </p:pic>
      <p:pic>
        <p:nvPicPr>
          <p:cNvPr id="20" name="Picture 19">
            <a:extLst>
              <a:ext uri="{FF2B5EF4-FFF2-40B4-BE49-F238E27FC236}">
                <a16:creationId xmlns:a16="http://schemas.microsoft.com/office/drawing/2014/main" id="{50A774DA-F014-46FF-8D00-6253EA45A28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36209" y="2496027"/>
            <a:ext cx="452149" cy="458349"/>
          </a:xfrm>
          <a:prstGeom prst="rect">
            <a:avLst/>
          </a:prstGeom>
        </p:spPr>
      </p:pic>
      <p:pic>
        <p:nvPicPr>
          <p:cNvPr id="23" name="Picture 22">
            <a:extLst>
              <a:ext uri="{FF2B5EF4-FFF2-40B4-BE49-F238E27FC236}">
                <a16:creationId xmlns:a16="http://schemas.microsoft.com/office/drawing/2014/main" id="{258A7EA1-1DF7-4001-BA55-A153BA627B2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23302" y="5787412"/>
            <a:ext cx="452149" cy="458349"/>
          </a:xfrm>
          <a:prstGeom prst="rect">
            <a:avLst/>
          </a:prstGeom>
        </p:spPr>
      </p:pic>
      <p:pic>
        <p:nvPicPr>
          <p:cNvPr id="24" name="Picture 23">
            <a:extLst>
              <a:ext uri="{FF2B5EF4-FFF2-40B4-BE49-F238E27FC236}">
                <a16:creationId xmlns:a16="http://schemas.microsoft.com/office/drawing/2014/main" id="{DC37CA46-7415-405A-8098-59BA483816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34038" y="653616"/>
            <a:ext cx="470683" cy="302414"/>
          </a:xfrm>
          <a:prstGeom prst="rect">
            <a:avLst/>
          </a:prstGeom>
        </p:spPr>
      </p:pic>
      <p:pic>
        <p:nvPicPr>
          <p:cNvPr id="25" name="Picture 24">
            <a:extLst>
              <a:ext uri="{FF2B5EF4-FFF2-40B4-BE49-F238E27FC236}">
                <a16:creationId xmlns:a16="http://schemas.microsoft.com/office/drawing/2014/main" id="{2E34ADEC-BC66-4C17-B70F-480B4A108D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0341" y="4318687"/>
            <a:ext cx="470683" cy="302414"/>
          </a:xfrm>
          <a:prstGeom prst="rect">
            <a:avLst/>
          </a:prstGeom>
        </p:spPr>
      </p:pic>
    </p:spTree>
    <p:extLst>
      <p:ext uri="{BB962C8B-B14F-4D97-AF65-F5344CB8AC3E}">
        <p14:creationId xmlns:p14="http://schemas.microsoft.com/office/powerpoint/2010/main" val="2423244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F0C01B-FBDA-4CAF-894A-887D6AA9C302}"/>
              </a:ext>
            </a:extLst>
          </p:cNvPr>
          <p:cNvSpPr>
            <a:spLocks noGrp="1"/>
          </p:cNvSpPr>
          <p:nvPr>
            <p:ph type="title"/>
          </p:nvPr>
        </p:nvSpPr>
        <p:spPr>
          <a:xfrm>
            <a:off x="0" y="365127"/>
            <a:ext cx="9144000" cy="629956"/>
          </a:xfrm>
        </p:spPr>
        <p:txBody>
          <a:bodyPr>
            <a:normAutofit/>
          </a:bodyPr>
          <a:lstStyle/>
          <a:p>
            <a:pPr algn="ctr"/>
            <a:r>
              <a:rPr lang="en-US" sz="3200" dirty="0"/>
              <a:t>Disease vector mosquitos are invading California</a:t>
            </a:r>
          </a:p>
        </p:txBody>
      </p:sp>
      <p:pic>
        <p:nvPicPr>
          <p:cNvPr id="2" name="Picture 1">
            <a:extLst>
              <a:ext uri="{FF2B5EF4-FFF2-40B4-BE49-F238E27FC236}">
                <a16:creationId xmlns:a16="http://schemas.microsoft.com/office/drawing/2014/main" id="{D17255F8-6BA5-4BA2-8E2C-8CBAD13B2CBE}"/>
              </a:ext>
            </a:extLst>
          </p:cNvPr>
          <p:cNvPicPr>
            <a:picLocks noChangeAspect="1"/>
          </p:cNvPicPr>
          <p:nvPr/>
        </p:nvPicPr>
        <p:blipFill>
          <a:blip r:embed="rId3"/>
          <a:stretch>
            <a:fillRect/>
          </a:stretch>
        </p:blipFill>
        <p:spPr>
          <a:xfrm>
            <a:off x="3946821" y="1368228"/>
            <a:ext cx="4635000" cy="4988167"/>
          </a:xfrm>
          <a:prstGeom prst="rect">
            <a:avLst/>
          </a:prstGeom>
        </p:spPr>
      </p:pic>
      <p:sp>
        <p:nvSpPr>
          <p:cNvPr id="4" name="TextBox 3">
            <a:extLst>
              <a:ext uri="{FF2B5EF4-FFF2-40B4-BE49-F238E27FC236}">
                <a16:creationId xmlns:a16="http://schemas.microsoft.com/office/drawing/2014/main" id="{01E29287-4506-41A9-8588-7CF355596C0A}"/>
              </a:ext>
            </a:extLst>
          </p:cNvPr>
          <p:cNvSpPr txBox="1"/>
          <p:nvPr/>
        </p:nvSpPr>
        <p:spPr>
          <a:xfrm>
            <a:off x="5636525" y="6461394"/>
            <a:ext cx="3409523" cy="338554"/>
          </a:xfrm>
          <a:prstGeom prst="rect">
            <a:avLst/>
          </a:prstGeom>
          <a:noFill/>
        </p:spPr>
        <p:txBody>
          <a:bodyPr wrap="none" rtlCol="0">
            <a:spAutoFit/>
          </a:bodyPr>
          <a:lstStyle/>
          <a:p>
            <a:r>
              <a:rPr lang="en-US" sz="1600" dirty="0"/>
              <a:t>California Dept. of Public Health, DCDC</a:t>
            </a:r>
          </a:p>
        </p:txBody>
      </p:sp>
      <p:sp>
        <p:nvSpPr>
          <p:cNvPr id="6" name="TextBox 5">
            <a:extLst>
              <a:ext uri="{FF2B5EF4-FFF2-40B4-BE49-F238E27FC236}">
                <a16:creationId xmlns:a16="http://schemas.microsoft.com/office/drawing/2014/main" id="{40A997FA-8246-4E35-B536-C338D97D0834}"/>
              </a:ext>
            </a:extLst>
          </p:cNvPr>
          <p:cNvSpPr txBox="1"/>
          <p:nvPr/>
        </p:nvSpPr>
        <p:spPr>
          <a:xfrm>
            <a:off x="6861057" y="2565779"/>
            <a:ext cx="2296591" cy="646331"/>
          </a:xfrm>
          <a:prstGeom prst="rect">
            <a:avLst/>
          </a:prstGeom>
          <a:solidFill>
            <a:schemeClr val="bg1"/>
          </a:solidFill>
        </p:spPr>
        <p:txBody>
          <a:bodyPr wrap="none" rtlCol="0">
            <a:spAutoFit/>
          </a:bodyPr>
          <a:lstStyle/>
          <a:p>
            <a:r>
              <a:rPr lang="en-US" dirty="0"/>
              <a:t>Yellow Fever mosquito</a:t>
            </a:r>
          </a:p>
          <a:p>
            <a:r>
              <a:rPr lang="en-US" dirty="0"/>
              <a:t>Asian Tiger mosquito</a:t>
            </a:r>
          </a:p>
        </p:txBody>
      </p:sp>
      <p:sp>
        <p:nvSpPr>
          <p:cNvPr id="8" name="TextBox 7">
            <a:extLst>
              <a:ext uri="{FF2B5EF4-FFF2-40B4-BE49-F238E27FC236}">
                <a16:creationId xmlns:a16="http://schemas.microsoft.com/office/drawing/2014/main" id="{096CC675-075C-465C-AE5D-1BEF9C76CE7F}"/>
              </a:ext>
            </a:extLst>
          </p:cNvPr>
          <p:cNvSpPr txBox="1"/>
          <p:nvPr/>
        </p:nvSpPr>
        <p:spPr>
          <a:xfrm flipH="1">
            <a:off x="562179" y="1368228"/>
            <a:ext cx="3491206" cy="2677656"/>
          </a:xfrm>
          <a:prstGeom prst="rect">
            <a:avLst/>
          </a:prstGeom>
          <a:noFill/>
        </p:spPr>
        <p:txBody>
          <a:bodyPr wrap="square" rtlCol="0">
            <a:spAutoFit/>
          </a:bodyPr>
          <a:lstStyle/>
          <a:p>
            <a:r>
              <a:rPr lang="en-US" sz="2800" dirty="0">
                <a:latin typeface="Calibri Light" panose="020F0302020204030204" pitchFamily="34" charset="0"/>
                <a:cs typeface="Calibri Light" panose="020F0302020204030204" pitchFamily="34" charset="0"/>
              </a:rPr>
              <a:t>How could the CDC leverage competition with native mosquitos to limit the population density of invading mosquitos?</a:t>
            </a:r>
          </a:p>
        </p:txBody>
      </p:sp>
    </p:spTree>
    <p:extLst>
      <p:ext uri="{BB962C8B-B14F-4D97-AF65-F5344CB8AC3E}">
        <p14:creationId xmlns:p14="http://schemas.microsoft.com/office/powerpoint/2010/main" val="3306664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BCD76B9-DAB7-4740-B56D-1B6E46DE43DC}"/>
              </a:ext>
            </a:extLst>
          </p:cNvPr>
          <p:cNvSpPr/>
          <p:nvPr/>
        </p:nvSpPr>
        <p:spPr>
          <a:xfrm>
            <a:off x="704660" y="1222704"/>
            <a:ext cx="228600" cy="420243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CAB0E5A-8214-449A-A086-4DA522F46616}"/>
              </a:ext>
            </a:extLst>
          </p:cNvPr>
          <p:cNvSpPr/>
          <p:nvPr/>
        </p:nvSpPr>
        <p:spPr>
          <a:xfrm>
            <a:off x="1263460" y="1144020"/>
            <a:ext cx="6988890" cy="4401205"/>
          </a:xfrm>
          <a:prstGeom prst="rect">
            <a:avLst/>
          </a:prstGeom>
        </p:spPr>
        <p:txBody>
          <a:bodyPr wrap="square">
            <a:spAutoFit/>
          </a:bodyPr>
          <a:lstStyle/>
          <a:p>
            <a:pPr marL="463550" indent="-463550"/>
            <a:r>
              <a:rPr lang="en-US" sz="2800" dirty="0">
                <a:latin typeface="Calibri Light" panose="020F0302020204030204" pitchFamily="34" charset="0"/>
                <a:cs typeface="Calibri Light" panose="020F0302020204030204" pitchFamily="34" charset="0"/>
              </a:rPr>
              <a:t>Assume that:</a:t>
            </a:r>
          </a:p>
          <a:p>
            <a:pPr marL="514350" indent="-514350">
              <a:buAutoNum type="arabicPeriod"/>
            </a:pPr>
            <a:r>
              <a:rPr lang="en-US" sz="2800" dirty="0">
                <a:latin typeface="Calibri Light" panose="020F0302020204030204" pitchFamily="34" charset="0"/>
                <a:cs typeface="Calibri Light" panose="020F0302020204030204" pitchFamily="34" charset="0"/>
              </a:rPr>
              <a:t>Competition between native California </a:t>
            </a:r>
            <a:r>
              <a:rPr lang="en-US" sz="2800" i="1" dirty="0">
                <a:latin typeface="Calibri Light" panose="020F0302020204030204" pitchFamily="34" charset="0"/>
                <a:cs typeface="Calibri Light" panose="020F0302020204030204" pitchFamily="34" charset="0"/>
              </a:rPr>
              <a:t>Aedes</a:t>
            </a:r>
            <a:r>
              <a:rPr lang="en-US" sz="2800" dirty="0">
                <a:latin typeface="Calibri Light" panose="020F0302020204030204" pitchFamily="34" charset="0"/>
                <a:cs typeface="Calibri Light" panose="020F0302020204030204" pitchFamily="34" charset="0"/>
              </a:rPr>
              <a:t> mosquitos and invading Tiger mosquitos is similar to that between </a:t>
            </a:r>
            <a:r>
              <a:rPr lang="en-US" sz="2800" dirty="0" err="1">
                <a:latin typeface="Calibri Light" panose="020F0302020204030204" pitchFamily="34" charset="0"/>
                <a:cs typeface="Calibri Light" panose="020F0302020204030204" pitchFamily="34" charset="0"/>
              </a:rPr>
              <a:t>Treehole</a:t>
            </a:r>
            <a:r>
              <a:rPr lang="en-US" sz="2800" dirty="0">
                <a:latin typeface="Calibri Light" panose="020F0302020204030204" pitchFamily="34" charset="0"/>
                <a:cs typeface="Calibri Light" panose="020F0302020204030204" pitchFamily="34" charset="0"/>
              </a:rPr>
              <a:t> and Tiger mosquitos.</a:t>
            </a:r>
          </a:p>
          <a:p>
            <a:pPr marL="514350" indent="-514350">
              <a:buAutoNum type="arabicPeriod"/>
            </a:pPr>
            <a:r>
              <a:rPr lang="en-US" sz="2800" dirty="0">
                <a:latin typeface="Calibri Light" panose="020F0302020204030204" pitchFamily="34" charset="0"/>
                <a:cs typeface="Calibri Light" panose="020F0302020204030204" pitchFamily="34" charset="0"/>
              </a:rPr>
              <a:t>You cannot directly alter competitive interactions (the competition coefficients).</a:t>
            </a:r>
          </a:p>
          <a:p>
            <a:pPr marL="514350" indent="-514350">
              <a:buAutoNum type="arabicPeriod"/>
            </a:pPr>
            <a:endParaRPr lang="en-US" sz="2800" dirty="0">
              <a:latin typeface="Calibri Light" panose="020F0302020204030204" pitchFamily="34" charset="0"/>
              <a:cs typeface="Calibri Light" panose="020F0302020204030204" pitchFamily="34" charset="0"/>
            </a:endParaRPr>
          </a:p>
          <a:p>
            <a:r>
              <a:rPr lang="en-US" sz="2800" dirty="0">
                <a:latin typeface="Calibri Light" panose="020F0302020204030204" pitchFamily="34" charset="0"/>
                <a:cs typeface="Calibri Light" panose="020F0302020204030204" pitchFamily="34" charset="0"/>
              </a:rPr>
              <a:t>Which strategy would better control the spread of Asian Tiger mosquitos?</a:t>
            </a:r>
          </a:p>
        </p:txBody>
      </p:sp>
    </p:spTree>
    <p:extLst>
      <p:ext uri="{BB962C8B-B14F-4D97-AF65-F5344CB8AC3E}">
        <p14:creationId xmlns:p14="http://schemas.microsoft.com/office/powerpoint/2010/main" val="876835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906B4A-55EC-47C8-B730-476698B8498F}"/>
              </a:ext>
            </a:extLst>
          </p:cNvPr>
          <p:cNvSpPr txBox="1"/>
          <p:nvPr/>
        </p:nvSpPr>
        <p:spPr>
          <a:xfrm>
            <a:off x="761728" y="1009790"/>
            <a:ext cx="4053386" cy="2308324"/>
          </a:xfrm>
          <a:prstGeom prst="rect">
            <a:avLst/>
          </a:prstGeom>
          <a:noFill/>
        </p:spPr>
        <p:txBody>
          <a:bodyPr wrap="square" rtlCol="0">
            <a:spAutoFit/>
          </a:bodyPr>
          <a:lstStyle/>
          <a:p>
            <a:r>
              <a:rPr lang="en-US" sz="2400" b="1" dirty="0">
                <a:latin typeface="+mj-lt"/>
              </a:rPr>
              <a:t>Strategy 1</a:t>
            </a:r>
          </a:p>
          <a:p>
            <a:r>
              <a:rPr lang="en-US" sz="2400" dirty="0">
                <a:latin typeface="+mj-lt"/>
              </a:rPr>
              <a:t>Use a targeted pesticide or biological control agent to reduce the carrying capacity of Tiger mosquitos in manmade and natural breeding pools.</a:t>
            </a:r>
          </a:p>
        </p:txBody>
      </p:sp>
      <p:sp>
        <p:nvSpPr>
          <p:cNvPr id="6" name="TextBox 5">
            <a:extLst>
              <a:ext uri="{FF2B5EF4-FFF2-40B4-BE49-F238E27FC236}">
                <a16:creationId xmlns:a16="http://schemas.microsoft.com/office/drawing/2014/main" id="{1D8B3F22-2C89-4551-8242-422C0A42F5EC}"/>
              </a:ext>
            </a:extLst>
          </p:cNvPr>
          <p:cNvSpPr txBox="1"/>
          <p:nvPr/>
        </p:nvSpPr>
        <p:spPr>
          <a:xfrm>
            <a:off x="761728" y="3808928"/>
            <a:ext cx="4053386" cy="1938992"/>
          </a:xfrm>
          <a:prstGeom prst="rect">
            <a:avLst/>
          </a:prstGeom>
          <a:noFill/>
        </p:spPr>
        <p:txBody>
          <a:bodyPr wrap="square" rtlCol="0">
            <a:spAutoFit/>
          </a:bodyPr>
          <a:lstStyle/>
          <a:p>
            <a:r>
              <a:rPr lang="en-US" sz="2400" b="1" dirty="0">
                <a:latin typeface="+mj-lt"/>
              </a:rPr>
              <a:t>Strategy 2</a:t>
            </a:r>
          </a:p>
          <a:p>
            <a:r>
              <a:rPr lang="en-US" sz="2400" dirty="0">
                <a:latin typeface="+mj-lt"/>
              </a:rPr>
              <a:t>Employ regulations and a public outreach campaign to reduce the availability of manmade breeding pools</a:t>
            </a:r>
          </a:p>
        </p:txBody>
      </p:sp>
      <p:sp>
        <p:nvSpPr>
          <p:cNvPr id="11" name="TextBox 10">
            <a:extLst>
              <a:ext uri="{FF2B5EF4-FFF2-40B4-BE49-F238E27FC236}">
                <a16:creationId xmlns:a16="http://schemas.microsoft.com/office/drawing/2014/main" id="{A6CF9FF9-46A3-48ED-B507-05212FB9C7D0}"/>
              </a:ext>
            </a:extLst>
          </p:cNvPr>
          <p:cNvSpPr txBox="1"/>
          <p:nvPr/>
        </p:nvSpPr>
        <p:spPr>
          <a:xfrm>
            <a:off x="6687771" y="153462"/>
            <a:ext cx="1974580" cy="646331"/>
          </a:xfrm>
          <a:prstGeom prst="rect">
            <a:avLst/>
          </a:prstGeom>
          <a:solidFill>
            <a:schemeClr val="bg1"/>
          </a:solidFill>
          <a:ln w="19050">
            <a:solidFill>
              <a:schemeClr val="tx1"/>
            </a:solidFill>
          </a:ln>
        </p:spPr>
        <p:txBody>
          <a:bodyPr wrap="none" rtlCol="0">
            <a:spAutoFit/>
          </a:bodyPr>
          <a:lstStyle/>
          <a:p>
            <a:r>
              <a:rPr lang="en-US" b="1" dirty="0">
                <a:solidFill>
                  <a:schemeClr val="accent6"/>
                </a:solidFill>
              </a:rPr>
              <a:t>Tiger mosquito</a:t>
            </a:r>
          </a:p>
          <a:p>
            <a:r>
              <a:rPr lang="en-US" b="1" dirty="0" err="1">
                <a:solidFill>
                  <a:schemeClr val="accent1"/>
                </a:solidFill>
              </a:rPr>
              <a:t>Treehole</a:t>
            </a:r>
            <a:r>
              <a:rPr lang="en-US" b="1" dirty="0">
                <a:solidFill>
                  <a:schemeClr val="accent1"/>
                </a:solidFill>
              </a:rPr>
              <a:t> mosquito</a:t>
            </a:r>
          </a:p>
        </p:txBody>
      </p:sp>
      <p:grpSp>
        <p:nvGrpSpPr>
          <p:cNvPr id="14" name="Group 13">
            <a:extLst>
              <a:ext uri="{FF2B5EF4-FFF2-40B4-BE49-F238E27FC236}">
                <a16:creationId xmlns:a16="http://schemas.microsoft.com/office/drawing/2014/main" id="{059AD11C-F9BA-40FC-A608-0813E2423AC6}"/>
              </a:ext>
            </a:extLst>
          </p:cNvPr>
          <p:cNvGrpSpPr/>
          <p:nvPr/>
        </p:nvGrpSpPr>
        <p:grpSpPr>
          <a:xfrm>
            <a:off x="6050543" y="936988"/>
            <a:ext cx="2904935" cy="2722218"/>
            <a:chOff x="4505799" y="2043027"/>
            <a:chExt cx="4635826" cy="4338397"/>
          </a:xfrm>
        </p:grpSpPr>
        <p:sp>
          <p:nvSpPr>
            <p:cNvPr id="5" name="TextBox 4">
              <a:extLst>
                <a:ext uri="{FF2B5EF4-FFF2-40B4-BE49-F238E27FC236}">
                  <a16:creationId xmlns:a16="http://schemas.microsoft.com/office/drawing/2014/main" id="{A768D36F-245B-476C-8C24-B950503E8336}"/>
                </a:ext>
              </a:extLst>
            </p:cNvPr>
            <p:cNvSpPr txBox="1"/>
            <p:nvPr/>
          </p:nvSpPr>
          <p:spPr>
            <a:xfrm>
              <a:off x="5088239" y="2907465"/>
              <a:ext cx="4053386" cy="461665"/>
            </a:xfrm>
            <a:prstGeom prst="rect">
              <a:avLst/>
            </a:prstGeom>
            <a:noFill/>
          </p:spPr>
          <p:txBody>
            <a:bodyPr wrap="square" rtlCol="0">
              <a:spAutoFit/>
            </a:bodyPr>
            <a:lstStyle/>
            <a:p>
              <a:r>
                <a:rPr lang="en-US" sz="2400" dirty="0">
                  <a:latin typeface="+mj-lt"/>
                </a:rPr>
                <a:t>.</a:t>
              </a:r>
            </a:p>
          </p:txBody>
        </p:sp>
        <p:pic>
          <p:nvPicPr>
            <p:cNvPr id="10" name="Picture 9">
              <a:extLst>
                <a:ext uri="{FF2B5EF4-FFF2-40B4-BE49-F238E27FC236}">
                  <a16:creationId xmlns:a16="http://schemas.microsoft.com/office/drawing/2014/main" id="{72708124-845D-40D9-9E75-1128DD35B4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5799" y="2043027"/>
              <a:ext cx="4535877" cy="4338397"/>
            </a:xfrm>
            <a:prstGeom prst="rect">
              <a:avLst/>
            </a:prstGeom>
          </p:spPr>
        </p:pic>
        <p:cxnSp>
          <p:nvCxnSpPr>
            <p:cNvPr id="12" name="Straight Connector 11">
              <a:extLst>
                <a:ext uri="{FF2B5EF4-FFF2-40B4-BE49-F238E27FC236}">
                  <a16:creationId xmlns:a16="http://schemas.microsoft.com/office/drawing/2014/main" id="{D44D3C60-A43E-471C-9973-85FCDE3DEE2F}"/>
                </a:ext>
              </a:extLst>
            </p:cNvPr>
            <p:cNvCxnSpPr>
              <a:cxnSpLocks/>
            </p:cNvCxnSpPr>
            <p:nvPr/>
          </p:nvCxnSpPr>
          <p:spPr>
            <a:xfrm flipH="1" flipV="1">
              <a:off x="5169520" y="5238386"/>
              <a:ext cx="772160" cy="5994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1546D5-71C6-4FBC-8AEC-3D5B717F5E85}"/>
                </a:ext>
              </a:extLst>
            </p:cNvPr>
            <p:cNvCxnSpPr>
              <a:cxnSpLocks/>
            </p:cNvCxnSpPr>
            <p:nvPr/>
          </p:nvCxnSpPr>
          <p:spPr>
            <a:xfrm flipH="1" flipV="1">
              <a:off x="5169520" y="2586626"/>
              <a:ext cx="873760" cy="325120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41D2725D-FDFC-404F-AE71-8F6AA9940198}"/>
              </a:ext>
            </a:extLst>
          </p:cNvPr>
          <p:cNvGrpSpPr/>
          <p:nvPr/>
        </p:nvGrpSpPr>
        <p:grpSpPr>
          <a:xfrm>
            <a:off x="6050543" y="3709363"/>
            <a:ext cx="2904935" cy="2722218"/>
            <a:chOff x="4121877" y="1772067"/>
            <a:chExt cx="4535877" cy="4338397"/>
          </a:xfrm>
        </p:grpSpPr>
        <p:pic>
          <p:nvPicPr>
            <p:cNvPr id="15" name="Picture 14">
              <a:extLst>
                <a:ext uri="{FF2B5EF4-FFF2-40B4-BE49-F238E27FC236}">
                  <a16:creationId xmlns:a16="http://schemas.microsoft.com/office/drawing/2014/main" id="{D3F8D502-B5BA-44F8-A034-1EF25922AF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1877" y="1772067"/>
              <a:ext cx="4535877" cy="4338397"/>
            </a:xfrm>
            <a:prstGeom prst="rect">
              <a:avLst/>
            </a:prstGeom>
          </p:spPr>
        </p:pic>
        <p:cxnSp>
          <p:nvCxnSpPr>
            <p:cNvPr id="17" name="Straight Connector 16">
              <a:extLst>
                <a:ext uri="{FF2B5EF4-FFF2-40B4-BE49-F238E27FC236}">
                  <a16:creationId xmlns:a16="http://schemas.microsoft.com/office/drawing/2014/main" id="{C60ADF73-B73B-4C14-9748-359928B7E7F0}"/>
                </a:ext>
              </a:extLst>
            </p:cNvPr>
            <p:cNvCxnSpPr>
              <a:cxnSpLocks/>
            </p:cNvCxnSpPr>
            <p:nvPr/>
          </p:nvCxnSpPr>
          <p:spPr>
            <a:xfrm flipH="1" flipV="1">
              <a:off x="4805680" y="4785360"/>
              <a:ext cx="1988410" cy="762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4C08CAA-A49A-4EA0-B96C-781A9962928E}"/>
                </a:ext>
              </a:extLst>
            </p:cNvPr>
            <p:cNvCxnSpPr>
              <a:cxnSpLocks/>
            </p:cNvCxnSpPr>
            <p:nvPr/>
          </p:nvCxnSpPr>
          <p:spPr>
            <a:xfrm flipH="1" flipV="1">
              <a:off x="4805680" y="4135120"/>
              <a:ext cx="1016002" cy="141224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pic>
        <p:nvPicPr>
          <p:cNvPr id="22" name="Picture 21">
            <a:extLst>
              <a:ext uri="{FF2B5EF4-FFF2-40B4-BE49-F238E27FC236}">
                <a16:creationId xmlns:a16="http://schemas.microsoft.com/office/drawing/2014/main" id="{5B298288-B0A7-4F3B-BFB1-2025876D1D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7803307" y="1153273"/>
            <a:ext cx="859044" cy="551936"/>
          </a:xfrm>
          <a:prstGeom prst="rect">
            <a:avLst/>
          </a:prstGeom>
        </p:spPr>
      </p:pic>
      <p:pic>
        <p:nvPicPr>
          <p:cNvPr id="23" name="Picture 22">
            <a:extLst>
              <a:ext uri="{FF2B5EF4-FFF2-40B4-BE49-F238E27FC236}">
                <a16:creationId xmlns:a16="http://schemas.microsoft.com/office/drawing/2014/main" id="{01BD2EB0-A6F6-4904-893A-679C202B5C6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696599" y="3872825"/>
            <a:ext cx="1095981" cy="1111011"/>
          </a:xfrm>
          <a:prstGeom prst="rect">
            <a:avLst/>
          </a:prstGeom>
        </p:spPr>
      </p:pic>
    </p:spTree>
    <p:extLst>
      <p:ext uri="{BB962C8B-B14F-4D97-AF65-F5344CB8AC3E}">
        <p14:creationId xmlns:p14="http://schemas.microsoft.com/office/powerpoint/2010/main" val="145017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32906CC-BF89-4A0C-B50C-5F765F6B16A5}"/>
              </a:ext>
            </a:extLst>
          </p:cNvPr>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780572909"/>
                    </a:ext>
                  </a:extLst>
                </a:gridCol>
                <a:gridCol w="4572000">
                  <a:extLst>
                    <a:ext uri="{9D8B030D-6E8A-4147-A177-3AD203B41FA5}">
                      <a16:colId xmlns:a16="http://schemas.microsoft.com/office/drawing/2014/main" val="102568982"/>
                    </a:ext>
                  </a:extLst>
                </a:gridCol>
              </a:tblGrid>
              <a:tr h="3429000">
                <a:tc>
                  <a:txBody>
                    <a:bodyPr/>
                    <a:lstStyle/>
                    <a:p>
                      <a:pPr>
                        <a:tabLst>
                          <a:tab pos="914400" algn="l"/>
                          <a:tab pos="1828800" algn="l"/>
                          <a:tab pos="2286000" algn="l"/>
                          <a:tab pos="2743200" algn="l"/>
                          <a:tab pos="3200400" algn="l"/>
                          <a:tab pos="3657600" algn="l"/>
                        </a:tabLst>
                      </a:pPr>
                      <a:endParaRPr lang="en-US" dirty="0">
                        <a:solidFill>
                          <a:schemeClr val="tx1"/>
                        </a:solidFill>
                      </a:endParaRPr>
                    </a:p>
                    <a:p>
                      <a:pPr>
                        <a:tabLst>
                          <a:tab pos="914400" algn="l"/>
                          <a:tab pos="1828800" algn="l"/>
                          <a:tab pos="2286000" algn="l"/>
                          <a:tab pos="2743200" algn="l"/>
                          <a:tab pos="3200400" algn="l"/>
                          <a:tab pos="3657600" algn="l"/>
                        </a:tabLst>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7542636"/>
                  </a:ext>
                </a:extLst>
              </a:tr>
              <a:tr h="342900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214242"/>
                  </a:ext>
                </a:extLst>
              </a:tr>
            </a:tbl>
          </a:graphicData>
        </a:graphic>
      </p:graphicFrame>
      <p:sp>
        <p:nvSpPr>
          <p:cNvPr id="4" name="TextBox 3">
            <a:extLst>
              <a:ext uri="{FF2B5EF4-FFF2-40B4-BE49-F238E27FC236}">
                <a16:creationId xmlns:a16="http://schemas.microsoft.com/office/drawing/2014/main" id="{57F0F9C0-138F-48B8-9015-86A70642FEEC}"/>
              </a:ext>
            </a:extLst>
          </p:cNvPr>
          <p:cNvSpPr txBox="1"/>
          <p:nvPr/>
        </p:nvSpPr>
        <p:spPr>
          <a:xfrm>
            <a:off x="0" y="101600"/>
            <a:ext cx="4457700" cy="3231654"/>
          </a:xfrm>
          <a:prstGeom prst="rect">
            <a:avLst/>
          </a:prstGeom>
          <a:noFill/>
        </p:spPr>
        <p:txBody>
          <a:bodyPr wrap="square" rtlCol="0">
            <a:spAutoFit/>
          </a:bodyPr>
          <a:lstStyle/>
          <a:p>
            <a:r>
              <a:rPr lang="en-US" sz="1200" b="1" dirty="0"/>
              <a:t>Complete after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r>
              <a:rPr lang="en-US" sz="1200" dirty="0"/>
              <a:t>Additional Feedback:</a:t>
            </a:r>
          </a:p>
          <a:p>
            <a:endParaRPr lang="en-US" sz="1200" dirty="0"/>
          </a:p>
          <a:p>
            <a:endParaRPr lang="en-US" sz="1200" dirty="0"/>
          </a:p>
        </p:txBody>
      </p:sp>
      <p:sp>
        <p:nvSpPr>
          <p:cNvPr id="5" name="TextBox 4">
            <a:extLst>
              <a:ext uri="{FF2B5EF4-FFF2-40B4-BE49-F238E27FC236}">
                <a16:creationId xmlns:a16="http://schemas.microsoft.com/office/drawing/2014/main" id="{0C3BB116-7C40-42EB-93DA-EDF61D277B0A}"/>
              </a:ext>
            </a:extLst>
          </p:cNvPr>
          <p:cNvSpPr txBox="1"/>
          <p:nvPr/>
        </p:nvSpPr>
        <p:spPr>
          <a:xfrm>
            <a:off x="4572000" y="101600"/>
            <a:ext cx="4457700" cy="3231654"/>
          </a:xfrm>
          <a:prstGeom prst="rect">
            <a:avLst/>
          </a:prstGeom>
          <a:noFill/>
        </p:spPr>
        <p:txBody>
          <a:bodyPr wrap="square" rtlCol="0">
            <a:spAutoFit/>
          </a:bodyPr>
          <a:lstStyle/>
          <a:p>
            <a:r>
              <a:rPr lang="en-US" sz="1200" b="1" dirty="0"/>
              <a:t>Complete after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r>
              <a:rPr lang="en-US" sz="1200" dirty="0"/>
              <a:t>Additional Feedback:</a:t>
            </a:r>
          </a:p>
          <a:p>
            <a:endParaRPr lang="en-US" sz="1200" dirty="0"/>
          </a:p>
          <a:p>
            <a:endParaRPr lang="en-US" sz="1200" dirty="0"/>
          </a:p>
        </p:txBody>
      </p:sp>
      <p:sp>
        <p:nvSpPr>
          <p:cNvPr id="6" name="TextBox 5">
            <a:extLst>
              <a:ext uri="{FF2B5EF4-FFF2-40B4-BE49-F238E27FC236}">
                <a16:creationId xmlns:a16="http://schemas.microsoft.com/office/drawing/2014/main" id="{2478318E-48A5-40EF-9CE3-AB8E42496B65}"/>
              </a:ext>
            </a:extLst>
          </p:cNvPr>
          <p:cNvSpPr txBox="1"/>
          <p:nvPr/>
        </p:nvSpPr>
        <p:spPr>
          <a:xfrm>
            <a:off x="0" y="3568700"/>
            <a:ext cx="4457700" cy="3231654"/>
          </a:xfrm>
          <a:prstGeom prst="rect">
            <a:avLst/>
          </a:prstGeom>
          <a:noFill/>
        </p:spPr>
        <p:txBody>
          <a:bodyPr wrap="square" rtlCol="0">
            <a:spAutoFit/>
          </a:bodyPr>
          <a:lstStyle/>
          <a:p>
            <a:r>
              <a:rPr lang="en-US" sz="1200" b="1" dirty="0"/>
              <a:t>Complete after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r>
              <a:rPr lang="en-US" sz="1200" dirty="0"/>
              <a:t>Additional Feedback:</a:t>
            </a:r>
          </a:p>
          <a:p>
            <a:endParaRPr lang="en-US" sz="1200" dirty="0"/>
          </a:p>
          <a:p>
            <a:endParaRPr lang="en-US" sz="1200" dirty="0"/>
          </a:p>
        </p:txBody>
      </p:sp>
      <p:sp>
        <p:nvSpPr>
          <p:cNvPr id="7" name="TextBox 6">
            <a:extLst>
              <a:ext uri="{FF2B5EF4-FFF2-40B4-BE49-F238E27FC236}">
                <a16:creationId xmlns:a16="http://schemas.microsoft.com/office/drawing/2014/main" id="{D86DE100-2E90-4DF5-A01B-9DE171850EFD}"/>
              </a:ext>
            </a:extLst>
          </p:cNvPr>
          <p:cNvSpPr txBox="1"/>
          <p:nvPr/>
        </p:nvSpPr>
        <p:spPr>
          <a:xfrm>
            <a:off x="4686302" y="3568700"/>
            <a:ext cx="4457700" cy="3231654"/>
          </a:xfrm>
          <a:prstGeom prst="rect">
            <a:avLst/>
          </a:prstGeom>
          <a:noFill/>
        </p:spPr>
        <p:txBody>
          <a:bodyPr wrap="square" rtlCol="0">
            <a:spAutoFit/>
          </a:bodyPr>
          <a:lstStyle/>
          <a:p>
            <a:r>
              <a:rPr lang="en-US" sz="1200" b="1" dirty="0"/>
              <a:t>Complete after the Case Study.</a:t>
            </a:r>
          </a:p>
          <a:p>
            <a:r>
              <a:rPr lang="en-US" sz="1200" dirty="0"/>
              <a:t>In a </a:t>
            </a:r>
            <a:r>
              <a:rPr lang="en-US" sz="1200" dirty="0" err="1"/>
              <a:t>Lotka</a:t>
            </a:r>
            <a:r>
              <a:rPr lang="en-US" sz="1200" dirty="0"/>
              <a:t>-Volterra competition model…</a:t>
            </a:r>
          </a:p>
          <a:p>
            <a:endParaRPr lang="en-US" sz="1200" dirty="0"/>
          </a:p>
          <a:p>
            <a:pPr marL="457200"/>
            <a:r>
              <a:rPr lang="en-US" sz="1200" dirty="0"/>
              <a:t>I could explain what </a:t>
            </a:r>
            <a:r>
              <a:rPr lang="el-GR" sz="1200" dirty="0"/>
              <a:t>α</a:t>
            </a:r>
            <a:r>
              <a:rPr lang="en-US" sz="1200" baseline="-25000" dirty="0"/>
              <a:t>12</a:t>
            </a:r>
            <a:r>
              <a:rPr lang="en-US" sz="1200" dirty="0"/>
              <a:t>= 0.3 means.</a:t>
            </a:r>
          </a:p>
          <a:p>
            <a:pPr marL="457200"/>
            <a:r>
              <a:rPr lang="en-US" sz="1200" dirty="0"/>
              <a:t>Disagree	1	2	3	4	5	Agree</a:t>
            </a:r>
          </a:p>
          <a:p>
            <a:pPr marL="457200"/>
            <a:endParaRPr lang="en-US" sz="1200" dirty="0"/>
          </a:p>
          <a:p>
            <a:pPr marL="457200"/>
            <a:r>
              <a:rPr lang="en-US" sz="1200" dirty="0"/>
              <a:t>I know how to determine the outcome of competition from a phase plane diagram.</a:t>
            </a:r>
          </a:p>
          <a:p>
            <a:pPr marL="457200"/>
            <a:r>
              <a:rPr lang="en-US" sz="1200" dirty="0"/>
              <a:t>Disagree	1	2	3	4	5	Agree</a:t>
            </a:r>
          </a:p>
          <a:p>
            <a:pPr marL="457200"/>
            <a:endParaRPr lang="en-US" sz="1200" dirty="0"/>
          </a:p>
          <a:p>
            <a:pPr marL="457200"/>
            <a:r>
              <a:rPr lang="en-US" sz="1200" dirty="0"/>
              <a:t>Changing species carrying capacities will change the outcome of competition.</a:t>
            </a:r>
          </a:p>
          <a:p>
            <a:pPr marL="457200"/>
            <a:r>
              <a:rPr lang="en-US" sz="1200" dirty="0"/>
              <a:t>Disagree	1	2	3	4	5	Agree</a:t>
            </a:r>
          </a:p>
          <a:p>
            <a:endParaRPr lang="en-US" sz="1200" dirty="0"/>
          </a:p>
          <a:p>
            <a:r>
              <a:rPr lang="en-US" sz="1200" dirty="0"/>
              <a:t>Additional Feedback:</a:t>
            </a:r>
          </a:p>
          <a:p>
            <a:endParaRPr lang="en-US" sz="1200" dirty="0"/>
          </a:p>
          <a:p>
            <a:endParaRPr lang="en-US" sz="1200" dirty="0"/>
          </a:p>
        </p:txBody>
      </p:sp>
    </p:spTree>
    <p:extLst>
      <p:ext uri="{BB962C8B-B14F-4D97-AF65-F5344CB8AC3E}">
        <p14:creationId xmlns:p14="http://schemas.microsoft.com/office/powerpoint/2010/main" val="161361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35A9E5-A8AC-4EFD-9C29-A252AAE03BFB}"/>
              </a:ext>
            </a:extLst>
          </p:cNvPr>
          <p:cNvSpPr txBox="1"/>
          <p:nvPr/>
        </p:nvSpPr>
        <p:spPr>
          <a:xfrm>
            <a:off x="464450" y="519209"/>
            <a:ext cx="8256469" cy="6186309"/>
          </a:xfrm>
          <a:prstGeom prst="rect">
            <a:avLst/>
          </a:prstGeom>
          <a:noFill/>
        </p:spPr>
        <p:txBody>
          <a:bodyPr wrap="square" rtlCol="0">
            <a:spAutoFit/>
          </a:bodyPr>
          <a:lstStyle/>
          <a:p>
            <a:r>
              <a:rPr lang="en-US" sz="1200" b="1" dirty="0"/>
              <a:t>Instructions: </a:t>
            </a:r>
            <a:r>
              <a:rPr lang="en-US" sz="1200" dirty="0"/>
              <a:t>Use this worksheet to record your answers to the questions posed in lecture.</a:t>
            </a:r>
          </a:p>
          <a:p>
            <a:endParaRPr lang="en-US" sz="1200" dirty="0"/>
          </a:p>
          <a:p>
            <a:pPr marL="228600" indent="-228600">
              <a:buAutoNum type="arabicPeriod"/>
            </a:pPr>
            <a:r>
              <a:rPr lang="en-US" sz="1200" dirty="0"/>
              <a:t>Make a prediction: The Asian Tiger mosquito __________ outcompete the </a:t>
            </a:r>
            <a:r>
              <a:rPr lang="en-US" sz="1200" dirty="0" err="1"/>
              <a:t>Treehole</a:t>
            </a:r>
            <a:r>
              <a:rPr lang="en-US" sz="1200" dirty="0"/>
              <a:t> mosquito in its natural habitat because:</a:t>
            </a:r>
          </a:p>
          <a:p>
            <a:pPr marL="228600" indent="-228600">
              <a:buAutoNum type="arabicPeriod"/>
            </a:pPr>
            <a:endParaRPr lang="en-US" sz="1200" dirty="0"/>
          </a:p>
          <a:p>
            <a:pPr marL="228600" indent="-228600">
              <a:buAutoNum type="arabicPeriod"/>
            </a:pPr>
            <a:endParaRPr lang="en-US" sz="1200" dirty="0"/>
          </a:p>
          <a:p>
            <a:pPr marL="228600" indent="-228600">
              <a:buAutoNum type="arabicPeriod"/>
            </a:pPr>
            <a:endParaRPr lang="en-US" sz="1200" dirty="0"/>
          </a:p>
          <a:p>
            <a:pPr marL="228600" indent="-228600">
              <a:buAutoNum type="arabicPeriod"/>
            </a:pPr>
            <a:endParaRPr lang="en-US" sz="1200" dirty="0"/>
          </a:p>
          <a:p>
            <a:pPr marL="228600" indent="-228600">
              <a:buAutoNum type="arabicPeriod"/>
            </a:pPr>
            <a:endParaRPr lang="en-US" sz="1200" dirty="0"/>
          </a:p>
          <a:p>
            <a:pPr marL="228600" indent="-228600">
              <a:buAutoNum type="arabicPeriod"/>
            </a:pPr>
            <a:r>
              <a:rPr lang="en-US" sz="1200" dirty="0"/>
              <a:t>Which statements are true?</a:t>
            </a:r>
          </a:p>
          <a:p>
            <a:pPr marL="463550" lvl="1" indent="-174625">
              <a:buFont typeface="Wingdings" panose="05000000000000000000" pitchFamily="2" charset="2"/>
              <a:buChar char="q"/>
            </a:pPr>
            <a:r>
              <a:rPr lang="en-US" sz="1200" dirty="0"/>
              <a:t>Tiger mosquitos have a higher carrying capacity than </a:t>
            </a:r>
            <a:r>
              <a:rPr lang="en-US" sz="1200" dirty="0" err="1"/>
              <a:t>Treehole</a:t>
            </a:r>
            <a:r>
              <a:rPr lang="en-US" sz="1200" dirty="0"/>
              <a:t> mosquitos in </a:t>
            </a:r>
            <a:r>
              <a:rPr lang="en-US" sz="1200" dirty="0" err="1"/>
              <a:t>Treehole</a:t>
            </a:r>
            <a:r>
              <a:rPr lang="en-US" sz="1200" dirty="0"/>
              <a:t> water.</a:t>
            </a:r>
          </a:p>
          <a:p>
            <a:pPr marL="463550" lvl="1" indent="-174625">
              <a:buFont typeface="Wingdings" panose="05000000000000000000" pitchFamily="2" charset="2"/>
              <a:buChar char="q"/>
            </a:pPr>
            <a:r>
              <a:rPr lang="en-US" sz="1200" dirty="0"/>
              <a:t>If the Tiger mosquito is species 1, then </a:t>
            </a:r>
            <a:r>
              <a:rPr lang="el-GR" sz="1200" dirty="0"/>
              <a:t>α</a:t>
            </a:r>
            <a:r>
              <a:rPr lang="el-GR" sz="1200" baseline="-25000" dirty="0"/>
              <a:t>12</a:t>
            </a:r>
            <a:r>
              <a:rPr lang="el-GR" sz="1200" dirty="0"/>
              <a:t> = 0.7 </a:t>
            </a:r>
            <a:r>
              <a:rPr lang="en-US" sz="1200" dirty="0"/>
              <a:t>is the effect of the </a:t>
            </a:r>
            <a:r>
              <a:rPr lang="en-US" sz="1200" dirty="0" err="1"/>
              <a:t>Treehole</a:t>
            </a:r>
            <a:r>
              <a:rPr lang="en-US" sz="1200" dirty="0"/>
              <a:t> mosquito on the Tiger mosquito and K</a:t>
            </a:r>
            <a:r>
              <a:rPr lang="en-US" sz="1200" baseline="-25000" dirty="0"/>
              <a:t>1</a:t>
            </a:r>
            <a:r>
              <a:rPr lang="en-US" sz="1200" dirty="0"/>
              <a:t> = 54 mosquitos per 100 ml.</a:t>
            </a:r>
          </a:p>
          <a:p>
            <a:pPr marL="463550" lvl="1" indent="-174625">
              <a:buFont typeface="Wingdings" panose="05000000000000000000" pitchFamily="2" charset="2"/>
              <a:buChar char="q"/>
            </a:pPr>
            <a:r>
              <a:rPr lang="en-US" sz="1200" dirty="0"/>
              <a:t>For a Tiger mosquito population breeding in a </a:t>
            </a:r>
            <a:r>
              <a:rPr lang="en-US" sz="1200" dirty="0" err="1"/>
              <a:t>treehole</a:t>
            </a:r>
            <a:r>
              <a:rPr lang="en-US" sz="1200" dirty="0"/>
              <a:t>, adding 10 </a:t>
            </a:r>
            <a:r>
              <a:rPr lang="en-US" sz="1200" dirty="0" err="1"/>
              <a:t>Treehole</a:t>
            </a:r>
            <a:r>
              <a:rPr lang="en-US" sz="1200" dirty="0"/>
              <a:t> mosquito larvae would have a stronger effect than adding 10 Tiger mosquito larvae.</a:t>
            </a:r>
          </a:p>
          <a:p>
            <a:endParaRPr lang="en-US" sz="1200" dirty="0"/>
          </a:p>
          <a:p>
            <a:endParaRPr lang="en-US" sz="1200" dirty="0"/>
          </a:p>
          <a:p>
            <a:pPr marL="228600" indent="-228600">
              <a:buAutoNum type="arabicPeriod" startAt="3"/>
              <a:tabLst>
                <a:tab pos="228600" algn="l"/>
              </a:tabLst>
            </a:pPr>
            <a:r>
              <a:rPr lang="en-US" sz="1200" dirty="0"/>
              <a:t>Draw the isoclines on the phase-plane graphs on the other side of this worksheet.</a:t>
            </a:r>
          </a:p>
          <a:p>
            <a:pPr marL="228600" indent="-228600">
              <a:buAutoNum type="arabicPeriod" startAt="3"/>
              <a:tabLst>
                <a:tab pos="228600" algn="l"/>
              </a:tabLst>
            </a:pPr>
            <a:endParaRPr lang="en-US" sz="1200" dirty="0"/>
          </a:p>
          <a:p>
            <a:pPr marL="228600" indent="-228600">
              <a:buAutoNum type="arabicPeriod" startAt="3"/>
              <a:tabLst>
                <a:tab pos="228600" algn="l"/>
              </a:tabLst>
            </a:pPr>
            <a:r>
              <a:rPr lang="en-US" sz="1200" dirty="0"/>
              <a:t>You place 100 Tiger mosquito larvae and 50 </a:t>
            </a:r>
            <a:r>
              <a:rPr lang="en-US" sz="1200" dirty="0" err="1"/>
              <a:t>Treehole</a:t>
            </a:r>
            <a:r>
              <a:rPr lang="en-US" sz="1200" dirty="0"/>
              <a:t> mosquito larvae into 100 ml of </a:t>
            </a:r>
            <a:r>
              <a:rPr lang="en-US" sz="1200" dirty="0" err="1"/>
              <a:t>treehole</a:t>
            </a:r>
            <a:r>
              <a:rPr lang="en-US" sz="1200" dirty="0"/>
              <a:t> water. What will be the eventual outcome of competition between the two species?</a:t>
            </a:r>
          </a:p>
          <a:p>
            <a:pPr marL="228600" indent="-228600">
              <a:buAutoNum type="arabicPeriod" startAt="3"/>
              <a:tabLst>
                <a:tab pos="228600" algn="l"/>
              </a:tabLst>
            </a:pPr>
            <a:endParaRPr lang="en-US" sz="1200" dirty="0"/>
          </a:p>
          <a:p>
            <a:pPr marL="228600" indent="-228600">
              <a:buAutoNum type="arabicPeriod" startAt="3"/>
              <a:tabLst>
                <a:tab pos="228600" algn="l"/>
              </a:tabLst>
            </a:pPr>
            <a:endParaRPr lang="en-US" sz="1200" dirty="0"/>
          </a:p>
          <a:p>
            <a:pPr>
              <a:tabLst>
                <a:tab pos="228600" algn="l"/>
              </a:tabLst>
            </a:pPr>
            <a:endParaRPr lang="en-US" sz="1200" dirty="0"/>
          </a:p>
          <a:p>
            <a:pPr marL="228600" indent="-228600">
              <a:buAutoNum type="arabicPeriod" startAt="3"/>
              <a:tabLst>
                <a:tab pos="228600" algn="l"/>
              </a:tabLst>
            </a:pPr>
            <a:r>
              <a:rPr lang="en-US" sz="1200" dirty="0"/>
              <a:t>Fill in the blanks:  _____________________ mosquitos always outcompete _____________________ mosquitos in tire water.</a:t>
            </a:r>
          </a:p>
          <a:p>
            <a:pPr marL="228600" indent="-228600">
              <a:buAutoNum type="arabicPeriod" startAt="3"/>
              <a:tabLst>
                <a:tab pos="228600" algn="l"/>
              </a:tabLst>
            </a:pPr>
            <a:endParaRPr lang="en-US" sz="1200" dirty="0"/>
          </a:p>
          <a:p>
            <a:pPr marL="228600" indent="-228600">
              <a:buAutoNum type="arabicPeriod" startAt="3"/>
              <a:tabLst>
                <a:tab pos="228600" algn="l"/>
              </a:tabLst>
            </a:pPr>
            <a:r>
              <a:rPr lang="en-US" sz="1200" dirty="0"/>
              <a:t>Calculate the competition coefficients for the two species competing in tire water.</a:t>
            </a:r>
          </a:p>
          <a:p>
            <a:pPr marL="228600" indent="-228600">
              <a:buAutoNum type="arabicPeriod" startAt="3"/>
              <a:tabLst>
                <a:tab pos="228600" algn="l"/>
              </a:tabLst>
            </a:pPr>
            <a:endParaRPr lang="en-US" sz="1200" dirty="0"/>
          </a:p>
          <a:p>
            <a:pPr marL="228600">
              <a:tabLst>
                <a:tab pos="228600" algn="l"/>
              </a:tabLst>
            </a:pPr>
            <a:r>
              <a:rPr lang="en-US" sz="1200" dirty="0"/>
              <a:t>Tiger </a:t>
            </a:r>
            <a:r>
              <a:rPr lang="en-US" sz="1200" dirty="0">
                <a:sym typeface="Wingdings" panose="05000000000000000000" pitchFamily="2" charset="2"/>
              </a:rPr>
              <a:t> </a:t>
            </a:r>
            <a:r>
              <a:rPr lang="en-US" sz="1200" dirty="0" err="1">
                <a:sym typeface="Wingdings" panose="05000000000000000000" pitchFamily="2" charset="2"/>
              </a:rPr>
              <a:t>Treehole</a:t>
            </a:r>
            <a:r>
              <a:rPr lang="en-US" sz="1200" dirty="0">
                <a:sym typeface="Wingdings" panose="05000000000000000000" pitchFamily="2" charset="2"/>
              </a:rPr>
              <a:t>:</a:t>
            </a:r>
          </a:p>
          <a:p>
            <a:pPr marL="228600">
              <a:tabLst>
                <a:tab pos="228600" algn="l"/>
              </a:tabLst>
            </a:pPr>
            <a:endParaRPr lang="en-US" sz="1200" dirty="0"/>
          </a:p>
          <a:p>
            <a:pPr marL="228600">
              <a:tabLst>
                <a:tab pos="228600" algn="l"/>
              </a:tabLst>
            </a:pPr>
            <a:r>
              <a:rPr lang="en-US" sz="1200" dirty="0" err="1"/>
              <a:t>Treehole</a:t>
            </a:r>
            <a:r>
              <a:rPr lang="en-US" sz="1200" dirty="0"/>
              <a:t> </a:t>
            </a:r>
            <a:r>
              <a:rPr lang="en-US" sz="1200" dirty="0">
                <a:sym typeface="Wingdings" panose="05000000000000000000" pitchFamily="2" charset="2"/>
              </a:rPr>
              <a:t> Tiger: </a:t>
            </a:r>
            <a:endParaRPr lang="en-US" sz="1200" dirty="0"/>
          </a:p>
          <a:p>
            <a:pPr marL="228600" indent="-228600">
              <a:buAutoNum type="arabicPeriod" startAt="3"/>
              <a:tabLst>
                <a:tab pos="228600" algn="l"/>
              </a:tabLst>
            </a:pPr>
            <a:endParaRPr lang="en-US" sz="1200" dirty="0"/>
          </a:p>
          <a:p>
            <a:pPr marL="228600" indent="-228600">
              <a:buAutoNum type="arabicPeriod" startAt="3"/>
              <a:tabLst>
                <a:tab pos="228600" algn="l"/>
              </a:tabLst>
            </a:pPr>
            <a:endParaRPr lang="en-US" sz="1200" dirty="0"/>
          </a:p>
          <a:p>
            <a:endParaRPr lang="en-US" sz="1200" dirty="0"/>
          </a:p>
        </p:txBody>
      </p:sp>
    </p:spTree>
    <p:extLst>
      <p:ext uri="{BB962C8B-B14F-4D97-AF65-F5344CB8AC3E}">
        <p14:creationId xmlns:p14="http://schemas.microsoft.com/office/powerpoint/2010/main" val="62888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60DBB-2086-47E9-AFDB-B3B008789A47}"/>
              </a:ext>
            </a:extLst>
          </p:cNvPr>
          <p:cNvSpPr>
            <a:spLocks noGrp="1"/>
          </p:cNvSpPr>
          <p:nvPr>
            <p:ph type="title"/>
          </p:nvPr>
        </p:nvSpPr>
        <p:spPr>
          <a:xfrm>
            <a:off x="628650" y="413413"/>
            <a:ext cx="7886700" cy="263098"/>
          </a:xfrm>
        </p:spPr>
        <p:txBody>
          <a:bodyPr>
            <a:noAutofit/>
          </a:bodyPr>
          <a:lstStyle/>
          <a:p>
            <a:r>
              <a:rPr lang="en-US" sz="1400" dirty="0"/>
              <a:t>Phase planes of the </a:t>
            </a:r>
            <a:r>
              <a:rPr lang="en-US" sz="1400" dirty="0" err="1"/>
              <a:t>Lotka</a:t>
            </a:r>
            <a:r>
              <a:rPr lang="en-US" sz="1400" dirty="0"/>
              <a:t>-Volterra model of competition between Asian Tiger and </a:t>
            </a:r>
            <a:r>
              <a:rPr lang="en-US" sz="1400" dirty="0" err="1"/>
              <a:t>Treehole</a:t>
            </a:r>
            <a:r>
              <a:rPr lang="en-US" sz="1400" dirty="0"/>
              <a:t> mosquitos</a:t>
            </a:r>
          </a:p>
        </p:txBody>
      </p:sp>
      <p:pic>
        <p:nvPicPr>
          <p:cNvPr id="3" name="Picture 2">
            <a:extLst>
              <a:ext uri="{FF2B5EF4-FFF2-40B4-BE49-F238E27FC236}">
                <a16:creationId xmlns:a16="http://schemas.microsoft.com/office/drawing/2014/main" id="{30AB3E28-DED9-4175-BBD7-2B25712843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850" y="801930"/>
            <a:ext cx="3834846" cy="3667887"/>
          </a:xfrm>
          <a:prstGeom prst="rect">
            <a:avLst/>
          </a:prstGeom>
        </p:spPr>
      </p:pic>
      <p:pic>
        <p:nvPicPr>
          <p:cNvPr id="4" name="Picture 3">
            <a:extLst>
              <a:ext uri="{FF2B5EF4-FFF2-40B4-BE49-F238E27FC236}">
                <a16:creationId xmlns:a16="http://schemas.microsoft.com/office/drawing/2014/main" id="{6205D0B5-7620-4EC5-839F-0EDE7C8CC0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9640" y="801930"/>
            <a:ext cx="3834846" cy="3667887"/>
          </a:xfrm>
          <a:prstGeom prst="rect">
            <a:avLst/>
          </a:prstGeom>
        </p:spPr>
      </p:pic>
      <p:pic>
        <p:nvPicPr>
          <p:cNvPr id="5" name="Picture 4">
            <a:extLst>
              <a:ext uri="{FF2B5EF4-FFF2-40B4-BE49-F238E27FC236}">
                <a16:creationId xmlns:a16="http://schemas.microsoft.com/office/drawing/2014/main" id="{59CC7DC3-99CC-4810-954A-27F3F8E474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9497" y="938116"/>
            <a:ext cx="1042760" cy="669974"/>
          </a:xfrm>
          <a:prstGeom prst="rect">
            <a:avLst/>
          </a:prstGeom>
        </p:spPr>
      </p:pic>
      <p:pic>
        <p:nvPicPr>
          <p:cNvPr id="6" name="Picture 5">
            <a:extLst>
              <a:ext uri="{FF2B5EF4-FFF2-40B4-BE49-F238E27FC236}">
                <a16:creationId xmlns:a16="http://schemas.microsoft.com/office/drawing/2014/main" id="{A5A8B1E8-11ED-4EBF-B98A-3EDAC4C96A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90656" y="783513"/>
            <a:ext cx="965933" cy="979179"/>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FF90548-D026-4A8A-BA16-01F13D2922BB}"/>
                  </a:ext>
                </a:extLst>
              </p:cNvPr>
              <p:cNvSpPr txBox="1"/>
              <p:nvPr/>
            </p:nvSpPr>
            <p:spPr>
              <a:xfrm>
                <a:off x="628650" y="5186415"/>
                <a:ext cx="2330317" cy="4442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𝑑</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1</m:t>
                              </m:r>
                            </m:sub>
                          </m:sSub>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𝑟</m:t>
                          </m:r>
                        </m:e>
                        <m:sub>
                          <m:r>
                            <a:rPr lang="en-US" sz="1400" b="0" i="1" smtClean="0">
                              <a:latin typeface="Cambria Math" panose="02040503050406030204" pitchFamily="18" charset="0"/>
                            </a:rPr>
                            <m:t>1</m:t>
                          </m:r>
                        </m:sub>
                      </m:sSub>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(1 − </m:t>
                      </m:r>
                      <m:f>
                        <m:fPr>
                          <m:ctrlPr>
                            <a:rPr lang="en-US" sz="1400" b="0" i="1" smtClean="0">
                              <a:latin typeface="Cambria Math" panose="02040503050406030204" pitchFamily="18" charset="0"/>
                            </a:rPr>
                          </m:ctrlPr>
                        </m:fPr>
                        <m:num>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𝛼</m:t>
                              </m:r>
                            </m:e>
                            <m:sub>
                              <m:r>
                                <a:rPr lang="en-US" sz="1400" b="0" i="1" smtClean="0">
                                  <a:latin typeface="Cambria Math" panose="02040503050406030204" pitchFamily="18" charset="0"/>
                                </a:rPr>
                                <m:t>12</m:t>
                              </m:r>
                            </m:sub>
                          </m:sSub>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2</m:t>
                              </m:r>
                            </m:sub>
                          </m:sSub>
                        </m:num>
                        <m:den>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𝐾</m:t>
                              </m:r>
                            </m:e>
                            <m:sub>
                              <m:r>
                                <a:rPr lang="en-US" sz="1400" b="0" i="1" smtClean="0">
                                  <a:latin typeface="Cambria Math" panose="02040503050406030204" pitchFamily="18" charset="0"/>
                                </a:rPr>
                                <m:t>1</m:t>
                              </m:r>
                            </m:sub>
                          </m:sSub>
                        </m:den>
                      </m:f>
                      <m:r>
                        <a:rPr lang="en-US" sz="1400" b="0" i="1" smtClean="0">
                          <a:latin typeface="Cambria Math" panose="02040503050406030204" pitchFamily="18" charset="0"/>
                        </a:rPr>
                        <m:t>)</m:t>
                      </m:r>
                    </m:oMath>
                  </m:oMathPara>
                </a14:m>
                <a:endParaRPr lang="en-US" sz="1400" dirty="0"/>
              </a:p>
            </p:txBody>
          </p:sp>
        </mc:Choice>
        <mc:Fallback xmlns="">
          <p:sp>
            <p:nvSpPr>
              <p:cNvPr id="7" name="TextBox 6">
                <a:extLst>
                  <a:ext uri="{FF2B5EF4-FFF2-40B4-BE49-F238E27FC236}">
                    <a16:creationId xmlns:a16="http://schemas.microsoft.com/office/drawing/2014/main" id="{1FF90548-D026-4A8A-BA16-01F13D2922BB}"/>
                  </a:ext>
                </a:extLst>
              </p:cNvPr>
              <p:cNvSpPr txBox="1">
                <a:spLocks noRot="1" noChangeAspect="1" noMove="1" noResize="1" noEditPoints="1" noAdjustHandles="1" noChangeArrowheads="1" noChangeShapeType="1" noTextEdit="1"/>
              </p:cNvSpPr>
              <p:nvPr/>
            </p:nvSpPr>
            <p:spPr>
              <a:xfrm>
                <a:off x="628650" y="5186415"/>
                <a:ext cx="2330317" cy="444224"/>
              </a:xfrm>
              <a:prstGeom prst="rect">
                <a:avLst/>
              </a:prstGeom>
              <a:blipFill>
                <a:blip r:embed="rId6"/>
                <a:stretch>
                  <a:fillRect l="-1309" t="-1370" r="-2356" b="-821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50EB1AA-9FC4-42DC-B824-225B51255956}"/>
                  </a:ext>
                </a:extLst>
              </p:cNvPr>
              <p:cNvSpPr txBox="1"/>
              <p:nvPr/>
            </p:nvSpPr>
            <p:spPr>
              <a:xfrm>
                <a:off x="628650" y="6025154"/>
                <a:ext cx="2335267" cy="44422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𝑑</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2</m:t>
                              </m:r>
                            </m:sub>
                          </m:sSub>
                        </m:num>
                        <m:den>
                          <m:r>
                            <a:rPr lang="en-US" sz="1400" b="0" i="1" smtClean="0">
                              <a:latin typeface="Cambria Math" panose="02040503050406030204" pitchFamily="18" charset="0"/>
                            </a:rPr>
                            <m:t>𝑑𝑡</m:t>
                          </m:r>
                        </m:den>
                      </m:f>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𝑟</m:t>
                          </m:r>
                        </m:e>
                        <m:sub>
                          <m:r>
                            <a:rPr lang="en-US" sz="1400" b="0" i="1" smtClean="0">
                              <a:latin typeface="Cambria Math" panose="02040503050406030204" pitchFamily="18" charset="0"/>
                            </a:rPr>
                            <m:t>2</m:t>
                          </m:r>
                        </m:sub>
                      </m:sSub>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(1 − </m:t>
                      </m:r>
                      <m:f>
                        <m:fPr>
                          <m:ctrlPr>
                            <a:rPr lang="en-US" sz="1400" b="0" i="1" smtClean="0">
                              <a:latin typeface="Cambria Math" panose="02040503050406030204" pitchFamily="18" charset="0"/>
                            </a:rPr>
                          </m:ctrlPr>
                        </m:fPr>
                        <m:num>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𝛼</m:t>
                              </m:r>
                            </m:e>
                            <m:sub>
                              <m:r>
                                <a:rPr lang="en-US" sz="1400" b="0" i="1" smtClean="0">
                                  <a:latin typeface="Cambria Math" panose="02040503050406030204" pitchFamily="18" charset="0"/>
                                </a:rPr>
                                <m:t>21</m:t>
                              </m:r>
                            </m:sub>
                          </m:sSub>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𝑁</m:t>
                              </m:r>
                            </m:e>
                            <m:sub>
                              <m:r>
                                <a:rPr lang="en-US" sz="1400" b="0" i="1" smtClean="0">
                                  <a:latin typeface="Cambria Math" panose="02040503050406030204" pitchFamily="18" charset="0"/>
                                </a:rPr>
                                <m:t>1</m:t>
                              </m:r>
                            </m:sub>
                          </m:sSub>
                        </m:num>
                        <m:den>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𝐾</m:t>
                              </m:r>
                            </m:e>
                            <m:sub>
                              <m:r>
                                <a:rPr lang="en-US" sz="1400" b="0" i="1" smtClean="0">
                                  <a:latin typeface="Cambria Math" panose="02040503050406030204" pitchFamily="18" charset="0"/>
                                </a:rPr>
                                <m:t>2</m:t>
                              </m:r>
                            </m:sub>
                          </m:sSub>
                        </m:den>
                      </m:f>
                      <m:r>
                        <a:rPr lang="en-US" sz="1400" b="0" i="1" smtClean="0">
                          <a:latin typeface="Cambria Math" panose="02040503050406030204" pitchFamily="18" charset="0"/>
                        </a:rPr>
                        <m:t>)</m:t>
                      </m:r>
                    </m:oMath>
                  </m:oMathPara>
                </a14:m>
                <a:endParaRPr lang="en-US" sz="1400" dirty="0"/>
              </a:p>
            </p:txBody>
          </p:sp>
        </mc:Choice>
        <mc:Fallback xmlns="">
          <p:sp>
            <p:nvSpPr>
              <p:cNvPr id="8" name="TextBox 7">
                <a:extLst>
                  <a:ext uri="{FF2B5EF4-FFF2-40B4-BE49-F238E27FC236}">
                    <a16:creationId xmlns:a16="http://schemas.microsoft.com/office/drawing/2014/main" id="{A50EB1AA-9FC4-42DC-B824-225B51255956}"/>
                  </a:ext>
                </a:extLst>
              </p:cNvPr>
              <p:cNvSpPr txBox="1">
                <a:spLocks noRot="1" noChangeAspect="1" noMove="1" noResize="1" noEditPoints="1" noAdjustHandles="1" noChangeArrowheads="1" noChangeShapeType="1" noTextEdit="1"/>
              </p:cNvSpPr>
              <p:nvPr/>
            </p:nvSpPr>
            <p:spPr>
              <a:xfrm>
                <a:off x="628650" y="6025154"/>
                <a:ext cx="2335267" cy="444224"/>
              </a:xfrm>
              <a:prstGeom prst="rect">
                <a:avLst/>
              </a:prstGeom>
              <a:blipFill>
                <a:blip r:embed="rId7"/>
                <a:stretch>
                  <a:fillRect l="-1567" r="-2611" b="-8219"/>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34A6A79F-E1A4-4768-BE93-D81BFF6360A5}"/>
              </a:ext>
            </a:extLst>
          </p:cNvPr>
          <p:cNvSpPr txBox="1"/>
          <p:nvPr/>
        </p:nvSpPr>
        <p:spPr>
          <a:xfrm>
            <a:off x="523143" y="4850973"/>
            <a:ext cx="2416944" cy="307777"/>
          </a:xfrm>
          <a:prstGeom prst="rect">
            <a:avLst/>
          </a:prstGeom>
          <a:noFill/>
        </p:spPr>
        <p:txBody>
          <a:bodyPr wrap="none" rtlCol="0">
            <a:spAutoFit/>
          </a:bodyPr>
          <a:lstStyle/>
          <a:p>
            <a:r>
              <a:rPr lang="en-US" sz="1400" dirty="0"/>
              <a:t>Tiger mosquito rate of change:</a:t>
            </a:r>
          </a:p>
        </p:txBody>
      </p:sp>
      <p:sp>
        <p:nvSpPr>
          <p:cNvPr id="10" name="TextBox 9">
            <a:extLst>
              <a:ext uri="{FF2B5EF4-FFF2-40B4-BE49-F238E27FC236}">
                <a16:creationId xmlns:a16="http://schemas.microsoft.com/office/drawing/2014/main" id="{5E3F6799-E7A5-4F23-872E-51CB4F4193B0}"/>
              </a:ext>
            </a:extLst>
          </p:cNvPr>
          <p:cNvSpPr txBox="1"/>
          <p:nvPr/>
        </p:nvSpPr>
        <p:spPr>
          <a:xfrm>
            <a:off x="523143" y="5677989"/>
            <a:ext cx="3698801" cy="307777"/>
          </a:xfrm>
          <a:prstGeom prst="rect">
            <a:avLst/>
          </a:prstGeom>
          <a:noFill/>
        </p:spPr>
        <p:txBody>
          <a:bodyPr wrap="square" rtlCol="0">
            <a:spAutoFit/>
          </a:bodyPr>
          <a:lstStyle/>
          <a:p>
            <a:r>
              <a:rPr lang="en-US" sz="1400" dirty="0" err="1"/>
              <a:t>Treehole</a:t>
            </a:r>
            <a:r>
              <a:rPr lang="en-US" sz="1400" dirty="0"/>
              <a:t> mosquito rate of change:</a:t>
            </a:r>
          </a:p>
        </p:txBody>
      </p:sp>
    </p:spTree>
    <p:extLst>
      <p:ext uri="{BB962C8B-B14F-4D97-AF65-F5344CB8AC3E}">
        <p14:creationId xmlns:p14="http://schemas.microsoft.com/office/powerpoint/2010/main" val="2477960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2CCAC3-E80F-48B0-B935-695E2141B2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597" y="1523941"/>
            <a:ext cx="1742933" cy="1789809"/>
          </a:xfrm>
          <a:prstGeom prst="rect">
            <a:avLst/>
          </a:prstGeom>
        </p:spPr>
      </p:pic>
      <p:pic>
        <p:nvPicPr>
          <p:cNvPr id="5" name="Picture 4">
            <a:extLst>
              <a:ext uri="{FF2B5EF4-FFF2-40B4-BE49-F238E27FC236}">
                <a16:creationId xmlns:a16="http://schemas.microsoft.com/office/drawing/2014/main" id="{273930E4-AC9C-4909-93F6-B85C480C76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6180" y="1523941"/>
            <a:ext cx="2980742" cy="1915128"/>
          </a:xfrm>
          <a:prstGeom prst="rect">
            <a:avLst/>
          </a:prstGeom>
        </p:spPr>
      </p:pic>
      <p:sp>
        <p:nvSpPr>
          <p:cNvPr id="17" name="Title 1">
            <a:extLst>
              <a:ext uri="{FF2B5EF4-FFF2-40B4-BE49-F238E27FC236}">
                <a16:creationId xmlns:a16="http://schemas.microsoft.com/office/drawing/2014/main" id="{AFEC6EF0-AB78-4148-9886-9B8D8705574D}"/>
              </a:ext>
            </a:extLst>
          </p:cNvPr>
          <p:cNvSpPr txBox="1">
            <a:spLocks/>
          </p:cNvSpPr>
          <p:nvPr/>
        </p:nvSpPr>
        <p:spPr>
          <a:xfrm>
            <a:off x="469232" y="584512"/>
            <a:ext cx="8229600" cy="1135639"/>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3400" dirty="0">
                <a:solidFill>
                  <a:srgbClr val="000000"/>
                </a:solidFill>
              </a:rPr>
              <a:t>Asian Tiger mosquitos are invading the U.S.</a:t>
            </a:r>
          </a:p>
        </p:txBody>
      </p:sp>
    </p:spTree>
    <p:extLst>
      <p:ext uri="{BB962C8B-B14F-4D97-AF65-F5344CB8AC3E}">
        <p14:creationId xmlns:p14="http://schemas.microsoft.com/office/powerpoint/2010/main" val="137151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2CCAC3-E80F-48B0-B935-695E2141B2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597" y="1523941"/>
            <a:ext cx="1742933" cy="1789809"/>
          </a:xfrm>
          <a:prstGeom prst="rect">
            <a:avLst/>
          </a:prstGeom>
        </p:spPr>
      </p:pic>
      <p:pic>
        <p:nvPicPr>
          <p:cNvPr id="5" name="Picture 4">
            <a:extLst>
              <a:ext uri="{FF2B5EF4-FFF2-40B4-BE49-F238E27FC236}">
                <a16:creationId xmlns:a16="http://schemas.microsoft.com/office/drawing/2014/main" id="{273930E4-AC9C-4909-93F6-B85C480C76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6180" y="1523941"/>
            <a:ext cx="2980742" cy="1915128"/>
          </a:xfrm>
          <a:prstGeom prst="rect">
            <a:avLst/>
          </a:prstGeom>
        </p:spPr>
      </p:pic>
      <p:pic>
        <p:nvPicPr>
          <p:cNvPr id="7" name="Picture 6">
            <a:extLst>
              <a:ext uri="{FF2B5EF4-FFF2-40B4-BE49-F238E27FC236}">
                <a16:creationId xmlns:a16="http://schemas.microsoft.com/office/drawing/2014/main" id="{DB92BE4A-32E2-413C-B3BC-253DA73DB7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8624" y="3715651"/>
            <a:ext cx="2295853" cy="2327337"/>
          </a:xfrm>
          <a:prstGeom prst="rect">
            <a:avLst/>
          </a:prstGeom>
        </p:spPr>
      </p:pic>
      <p:sp>
        <p:nvSpPr>
          <p:cNvPr id="2" name="TextBox 1">
            <a:extLst>
              <a:ext uri="{FF2B5EF4-FFF2-40B4-BE49-F238E27FC236}">
                <a16:creationId xmlns:a16="http://schemas.microsoft.com/office/drawing/2014/main" id="{63612A7E-9A28-4DE8-A627-78A7FD7E006E}"/>
              </a:ext>
            </a:extLst>
          </p:cNvPr>
          <p:cNvSpPr txBox="1"/>
          <p:nvPr/>
        </p:nvSpPr>
        <p:spPr>
          <a:xfrm>
            <a:off x="7760368" y="4253179"/>
            <a:ext cx="707245" cy="1446550"/>
          </a:xfrm>
          <a:prstGeom prst="rect">
            <a:avLst/>
          </a:prstGeom>
          <a:noFill/>
        </p:spPr>
        <p:txBody>
          <a:bodyPr wrap="none" rtlCol="0">
            <a:spAutoFit/>
          </a:bodyPr>
          <a:lstStyle/>
          <a:p>
            <a:r>
              <a:rPr lang="en-US" sz="8800" b="1" dirty="0">
                <a:ln w="9525">
                  <a:solidFill>
                    <a:schemeClr val="bg1"/>
                  </a:solidFill>
                  <a:prstDash val="solid"/>
                </a:ln>
                <a:solidFill>
                  <a:schemeClr val="accent3"/>
                </a:solidFill>
                <a:effectLst>
                  <a:outerShdw blurRad="12700" dist="38100" dir="2700000" algn="tl" rotWithShape="0">
                    <a:schemeClr val="bg1">
                      <a:lumMod val="50000"/>
                    </a:schemeClr>
                  </a:outerShdw>
                </a:effectLst>
              </a:rPr>
              <a:t>?</a:t>
            </a:r>
          </a:p>
        </p:txBody>
      </p:sp>
      <p:sp>
        <p:nvSpPr>
          <p:cNvPr id="12" name="Rectangle 11">
            <a:extLst>
              <a:ext uri="{FF2B5EF4-FFF2-40B4-BE49-F238E27FC236}">
                <a16:creationId xmlns:a16="http://schemas.microsoft.com/office/drawing/2014/main" id="{0A6C1ED6-B4DC-4F46-A8AA-55E03C019E97}"/>
              </a:ext>
            </a:extLst>
          </p:cNvPr>
          <p:cNvSpPr/>
          <p:nvPr/>
        </p:nvSpPr>
        <p:spPr>
          <a:xfrm>
            <a:off x="673768" y="5718325"/>
            <a:ext cx="8025064" cy="1138773"/>
          </a:xfrm>
          <a:prstGeom prst="rect">
            <a:avLst/>
          </a:prstGeom>
        </p:spPr>
        <p:txBody>
          <a:bodyPr wrap="square">
            <a:spAutoFit/>
          </a:bodyPr>
          <a:lstStyle/>
          <a:p>
            <a:endParaRPr lang="en-US"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p>
          <a:p>
            <a:r>
              <a:rPr lang="en-US" sz="1600" dirty="0" err="1">
                <a:solidFill>
                  <a:srgbClr val="000000"/>
                </a:solidFill>
                <a:latin typeface="Calibri" panose="020F0502020204030204" pitchFamily="34" charset="0"/>
              </a:rPr>
              <a:t>Livdahl</a:t>
            </a:r>
            <a:r>
              <a:rPr lang="en-US" sz="1600" dirty="0">
                <a:solidFill>
                  <a:srgbClr val="000000"/>
                </a:solidFill>
                <a:latin typeface="Calibri" panose="020F0502020204030204" pitchFamily="34" charset="0"/>
              </a:rPr>
              <a:t>, T.P. and M.S. Willey. 1991. Prospects for an invasion: competition between </a:t>
            </a:r>
            <a:r>
              <a:rPr lang="en-US" sz="1600" i="1" dirty="0">
                <a:solidFill>
                  <a:srgbClr val="000000"/>
                </a:solidFill>
                <a:latin typeface="Calibri" panose="020F0502020204030204" pitchFamily="34" charset="0"/>
              </a:rPr>
              <a:t>Aedes albopictus </a:t>
            </a:r>
            <a:r>
              <a:rPr lang="en-US" sz="1600" dirty="0">
                <a:solidFill>
                  <a:srgbClr val="000000"/>
                </a:solidFill>
                <a:latin typeface="Calibri" panose="020F0502020204030204" pitchFamily="34" charset="0"/>
              </a:rPr>
              <a:t>and native </a:t>
            </a:r>
            <a:r>
              <a:rPr lang="en-US" sz="1600" i="1" dirty="0">
                <a:solidFill>
                  <a:srgbClr val="000000"/>
                </a:solidFill>
                <a:latin typeface="Calibri" panose="020F0502020204030204" pitchFamily="34" charset="0"/>
              </a:rPr>
              <a:t>Aedes </a:t>
            </a:r>
            <a:r>
              <a:rPr lang="en-US" sz="1600" i="1" dirty="0" err="1">
                <a:solidFill>
                  <a:srgbClr val="000000"/>
                </a:solidFill>
                <a:latin typeface="Calibri" panose="020F0502020204030204" pitchFamily="34" charset="0"/>
              </a:rPr>
              <a:t>triseriatus</a:t>
            </a:r>
            <a:r>
              <a:rPr lang="en-US" sz="1600" dirty="0">
                <a:solidFill>
                  <a:srgbClr val="000000"/>
                </a:solidFill>
                <a:latin typeface="Calibri" panose="020F0502020204030204" pitchFamily="34" charset="0"/>
              </a:rPr>
              <a:t>. Science 253: 189-191. </a:t>
            </a:r>
            <a:endParaRPr lang="en-US" sz="1600" dirty="0"/>
          </a:p>
        </p:txBody>
      </p:sp>
      <p:sp>
        <p:nvSpPr>
          <p:cNvPr id="8" name="Title 1">
            <a:extLst>
              <a:ext uri="{FF2B5EF4-FFF2-40B4-BE49-F238E27FC236}">
                <a16:creationId xmlns:a16="http://schemas.microsoft.com/office/drawing/2014/main" id="{A0BF7449-B5BB-4799-8913-3061C41C90E1}"/>
              </a:ext>
            </a:extLst>
          </p:cNvPr>
          <p:cNvSpPr txBox="1">
            <a:spLocks/>
          </p:cNvSpPr>
          <p:nvPr/>
        </p:nvSpPr>
        <p:spPr>
          <a:xfrm>
            <a:off x="469232" y="584512"/>
            <a:ext cx="8229600" cy="1135639"/>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3400" dirty="0">
                <a:solidFill>
                  <a:srgbClr val="000000"/>
                </a:solidFill>
              </a:rPr>
              <a:t>How do Asian Tiger mosquitos fare in nature?</a:t>
            </a:r>
          </a:p>
        </p:txBody>
      </p:sp>
    </p:spTree>
    <p:extLst>
      <p:ext uri="{BB962C8B-B14F-4D97-AF65-F5344CB8AC3E}">
        <p14:creationId xmlns:p14="http://schemas.microsoft.com/office/powerpoint/2010/main" val="250438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2CCAC3-E80F-48B0-B935-695E2141B2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597" y="1523941"/>
            <a:ext cx="1742933" cy="1789809"/>
          </a:xfrm>
          <a:prstGeom prst="rect">
            <a:avLst/>
          </a:prstGeom>
        </p:spPr>
      </p:pic>
      <p:pic>
        <p:nvPicPr>
          <p:cNvPr id="5" name="Picture 4">
            <a:extLst>
              <a:ext uri="{FF2B5EF4-FFF2-40B4-BE49-F238E27FC236}">
                <a16:creationId xmlns:a16="http://schemas.microsoft.com/office/drawing/2014/main" id="{273930E4-AC9C-4909-93F6-B85C480C76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6180" y="1523941"/>
            <a:ext cx="2980742" cy="1915128"/>
          </a:xfrm>
          <a:prstGeom prst="rect">
            <a:avLst/>
          </a:prstGeom>
        </p:spPr>
      </p:pic>
      <p:pic>
        <p:nvPicPr>
          <p:cNvPr id="7" name="Picture 6">
            <a:extLst>
              <a:ext uri="{FF2B5EF4-FFF2-40B4-BE49-F238E27FC236}">
                <a16:creationId xmlns:a16="http://schemas.microsoft.com/office/drawing/2014/main" id="{DB92BE4A-32E2-413C-B3BC-253DA73DB7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8624" y="3715651"/>
            <a:ext cx="2295853" cy="2327337"/>
          </a:xfrm>
          <a:prstGeom prst="rect">
            <a:avLst/>
          </a:prstGeom>
        </p:spPr>
      </p:pic>
      <p:pic>
        <p:nvPicPr>
          <p:cNvPr id="9" name="Picture 8">
            <a:extLst>
              <a:ext uri="{FF2B5EF4-FFF2-40B4-BE49-F238E27FC236}">
                <a16:creationId xmlns:a16="http://schemas.microsoft.com/office/drawing/2014/main" id="{9E9F81D0-B9A5-4A03-975F-4DA8DA398C5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30597" y="4253179"/>
            <a:ext cx="1742933" cy="1789809"/>
          </a:xfrm>
          <a:prstGeom prst="rect">
            <a:avLst/>
          </a:prstGeom>
        </p:spPr>
      </p:pic>
      <p:sp>
        <p:nvSpPr>
          <p:cNvPr id="2" name="TextBox 1">
            <a:extLst>
              <a:ext uri="{FF2B5EF4-FFF2-40B4-BE49-F238E27FC236}">
                <a16:creationId xmlns:a16="http://schemas.microsoft.com/office/drawing/2014/main" id="{63612A7E-9A28-4DE8-A627-78A7FD7E006E}"/>
              </a:ext>
            </a:extLst>
          </p:cNvPr>
          <p:cNvSpPr txBox="1"/>
          <p:nvPr/>
        </p:nvSpPr>
        <p:spPr>
          <a:xfrm>
            <a:off x="7760368" y="4253179"/>
            <a:ext cx="707245" cy="1446550"/>
          </a:xfrm>
          <a:prstGeom prst="rect">
            <a:avLst/>
          </a:prstGeom>
          <a:noFill/>
        </p:spPr>
        <p:txBody>
          <a:bodyPr wrap="none" rtlCol="0">
            <a:spAutoFit/>
          </a:bodyPr>
          <a:lstStyle/>
          <a:p>
            <a:r>
              <a:rPr lang="en-US" sz="8800" b="1" dirty="0">
                <a:ln w="9525">
                  <a:solidFill>
                    <a:schemeClr val="bg1"/>
                  </a:solidFill>
                  <a:prstDash val="solid"/>
                </a:ln>
                <a:solidFill>
                  <a:schemeClr val="accent3"/>
                </a:solidFill>
                <a:effectLst>
                  <a:outerShdw blurRad="12700" dist="38100" dir="2700000" algn="tl" rotWithShape="0">
                    <a:schemeClr val="bg1">
                      <a:lumMod val="50000"/>
                    </a:schemeClr>
                  </a:outerShdw>
                </a:effectLst>
              </a:rPr>
              <a:t>?</a:t>
            </a:r>
          </a:p>
        </p:txBody>
      </p:sp>
      <p:sp>
        <p:nvSpPr>
          <p:cNvPr id="8" name="TextBox 7">
            <a:extLst>
              <a:ext uri="{FF2B5EF4-FFF2-40B4-BE49-F238E27FC236}">
                <a16:creationId xmlns:a16="http://schemas.microsoft.com/office/drawing/2014/main" id="{E9D41DC4-30E0-429E-B722-1468B55B3EE7}"/>
              </a:ext>
            </a:extLst>
          </p:cNvPr>
          <p:cNvSpPr txBox="1"/>
          <p:nvPr/>
        </p:nvSpPr>
        <p:spPr>
          <a:xfrm>
            <a:off x="523352" y="4253179"/>
            <a:ext cx="707245" cy="1446550"/>
          </a:xfrm>
          <a:prstGeom prst="rect">
            <a:avLst/>
          </a:prstGeom>
          <a:noFill/>
        </p:spPr>
        <p:txBody>
          <a:bodyPr wrap="none" rtlCol="0">
            <a:spAutoFit/>
          </a:bodyPr>
          <a:lstStyle/>
          <a:p>
            <a:r>
              <a:rPr lang="en-US" sz="8800" b="1" dirty="0">
                <a:ln w="9525">
                  <a:solidFill>
                    <a:schemeClr val="bg1"/>
                  </a:solidFill>
                  <a:prstDash val="solid"/>
                </a:ln>
                <a:solidFill>
                  <a:schemeClr val="accent3"/>
                </a:solidFill>
                <a:effectLst>
                  <a:outerShdw blurRad="12700" dist="38100" dir="2700000" algn="tl" rotWithShape="0">
                    <a:schemeClr val="bg1">
                      <a:lumMod val="50000"/>
                    </a:schemeClr>
                  </a:outerShdw>
                </a:effectLst>
              </a:rPr>
              <a:t>?</a:t>
            </a:r>
          </a:p>
        </p:txBody>
      </p:sp>
      <p:sp>
        <p:nvSpPr>
          <p:cNvPr id="3" name="Rectangle 2">
            <a:extLst>
              <a:ext uri="{FF2B5EF4-FFF2-40B4-BE49-F238E27FC236}">
                <a16:creationId xmlns:a16="http://schemas.microsoft.com/office/drawing/2014/main" id="{C340B419-72B9-4CA9-AD39-FF9A0B71CA8A}"/>
              </a:ext>
            </a:extLst>
          </p:cNvPr>
          <p:cNvSpPr/>
          <p:nvPr/>
        </p:nvSpPr>
        <p:spPr>
          <a:xfrm>
            <a:off x="673768" y="5718325"/>
            <a:ext cx="8025064" cy="1138773"/>
          </a:xfrm>
          <a:prstGeom prst="rect">
            <a:avLst/>
          </a:prstGeom>
        </p:spPr>
        <p:txBody>
          <a:bodyPr wrap="square">
            <a:spAutoFit/>
          </a:bodyPr>
          <a:lstStyle/>
          <a:p>
            <a:endParaRPr lang="en-US"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p>
          <a:p>
            <a:r>
              <a:rPr lang="en-US" sz="1600" dirty="0" err="1">
                <a:solidFill>
                  <a:srgbClr val="000000"/>
                </a:solidFill>
                <a:latin typeface="Calibri" panose="020F0502020204030204" pitchFamily="34" charset="0"/>
              </a:rPr>
              <a:t>Livdahl</a:t>
            </a:r>
            <a:r>
              <a:rPr lang="en-US" sz="1600" dirty="0">
                <a:solidFill>
                  <a:srgbClr val="000000"/>
                </a:solidFill>
                <a:latin typeface="Calibri" panose="020F0502020204030204" pitchFamily="34" charset="0"/>
              </a:rPr>
              <a:t>, T.P. and M.S. Willey. 1991. Prospects for an invasion: competition between </a:t>
            </a:r>
            <a:r>
              <a:rPr lang="en-US" sz="1600" i="1" dirty="0">
                <a:solidFill>
                  <a:srgbClr val="000000"/>
                </a:solidFill>
                <a:latin typeface="Calibri" panose="020F0502020204030204" pitchFamily="34" charset="0"/>
              </a:rPr>
              <a:t>Aedes albopictus </a:t>
            </a:r>
            <a:r>
              <a:rPr lang="en-US" sz="1600" dirty="0">
                <a:solidFill>
                  <a:srgbClr val="000000"/>
                </a:solidFill>
                <a:latin typeface="Calibri" panose="020F0502020204030204" pitchFamily="34" charset="0"/>
              </a:rPr>
              <a:t>and native </a:t>
            </a:r>
            <a:r>
              <a:rPr lang="en-US" sz="1600" i="1" dirty="0">
                <a:solidFill>
                  <a:srgbClr val="000000"/>
                </a:solidFill>
                <a:latin typeface="Calibri" panose="020F0502020204030204" pitchFamily="34" charset="0"/>
              </a:rPr>
              <a:t>Aedes </a:t>
            </a:r>
            <a:r>
              <a:rPr lang="en-US" sz="1600" i="1" dirty="0" err="1">
                <a:solidFill>
                  <a:srgbClr val="000000"/>
                </a:solidFill>
                <a:latin typeface="Calibri" panose="020F0502020204030204" pitchFamily="34" charset="0"/>
              </a:rPr>
              <a:t>triseriatus</a:t>
            </a:r>
            <a:r>
              <a:rPr lang="en-US" sz="1600" dirty="0">
                <a:solidFill>
                  <a:srgbClr val="000000"/>
                </a:solidFill>
                <a:latin typeface="Calibri" panose="020F0502020204030204" pitchFamily="34" charset="0"/>
              </a:rPr>
              <a:t>. Science 253: 189-191. </a:t>
            </a:r>
            <a:endParaRPr lang="en-US" sz="1600" dirty="0"/>
          </a:p>
        </p:txBody>
      </p:sp>
      <p:sp>
        <p:nvSpPr>
          <p:cNvPr id="10" name="Title 1">
            <a:extLst>
              <a:ext uri="{FF2B5EF4-FFF2-40B4-BE49-F238E27FC236}">
                <a16:creationId xmlns:a16="http://schemas.microsoft.com/office/drawing/2014/main" id="{C98C137C-8A56-4E72-A9EB-4380E749FB40}"/>
              </a:ext>
            </a:extLst>
          </p:cNvPr>
          <p:cNvSpPr txBox="1">
            <a:spLocks/>
          </p:cNvSpPr>
          <p:nvPr/>
        </p:nvSpPr>
        <p:spPr>
          <a:xfrm>
            <a:off x="469232" y="584512"/>
            <a:ext cx="8229600" cy="1135639"/>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3400" dirty="0">
                <a:solidFill>
                  <a:srgbClr val="000000"/>
                </a:solidFill>
              </a:rPr>
              <a:t>How do Asian Tiger mosquitos fare in nature?</a:t>
            </a:r>
          </a:p>
        </p:txBody>
      </p:sp>
    </p:spTree>
    <p:extLst>
      <p:ext uri="{BB962C8B-B14F-4D97-AF65-F5344CB8AC3E}">
        <p14:creationId xmlns:p14="http://schemas.microsoft.com/office/powerpoint/2010/main" val="4043463646"/>
      </p:ext>
    </p:extLst>
  </p:cSld>
  <p:clrMapOvr>
    <a:masterClrMapping/>
  </p:clrMapOvr>
</p:sld>
</file>

<file path=ppt/theme/theme1.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2368</TotalTime>
  <Words>3243</Words>
  <Application>Microsoft Office PowerPoint</Application>
  <PresentationFormat>On-screen Show (4:3)</PresentationFormat>
  <Paragraphs>394</Paragraphs>
  <Slides>35</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Cambria Math</vt:lpstr>
      <vt:lpstr>Wingdings</vt:lpstr>
      <vt:lpstr>Office Theme</vt:lpstr>
      <vt:lpstr>Mosquito Invasion!</vt:lpstr>
      <vt:lpstr>Instructor Information</vt:lpstr>
      <vt:lpstr>PowerPoint Presentation</vt:lpstr>
      <vt:lpstr>PowerPoint Presentation</vt:lpstr>
      <vt:lpstr>PowerPoint Presentation</vt:lpstr>
      <vt:lpstr>Phase planes of the Lotka-Volterra model of competition between Asian Tiger and Treehole mosquitos</vt:lpstr>
      <vt:lpstr>PowerPoint Presentation</vt:lpstr>
      <vt:lpstr>PowerPoint Presentation</vt:lpstr>
      <vt:lpstr>PowerPoint Presentation</vt:lpstr>
      <vt:lpstr>Will the Asian Tiger mosquito outcompete the Treehole mosquito in its natural habitat?</vt:lpstr>
      <vt:lpstr>PowerPoint Presentation</vt:lpstr>
      <vt:lpstr>Which statements are true?</vt:lpstr>
      <vt:lpstr>PowerPoint Presentation</vt:lpstr>
      <vt:lpstr>PowerPoint Presentation</vt:lpstr>
      <vt:lpstr>PowerPoint Presentation</vt:lpstr>
      <vt:lpstr>Which statements are true?</vt:lpstr>
      <vt:lpstr>Which statements are true?</vt:lpstr>
      <vt:lpstr>Which statements are true?</vt:lpstr>
      <vt:lpstr>Which line shows the zero-growth isocline of the Tiger mosquito competing with the Treehole mosquito?</vt:lpstr>
      <vt:lpstr>PowerPoint Presentation</vt:lpstr>
      <vt:lpstr>Which line shows the zero-growth isocline of the Tiger mosquito competing with the Treehole mosquito?</vt:lpstr>
      <vt:lpstr>Add the zero-growth isocline for the Treehole mosquito.</vt:lpstr>
      <vt:lpstr>Add the zero-growth isocline for the Treehole mosquito.</vt:lpstr>
      <vt:lpstr>You place 100 Tiger mosquito larvae and 50 Treehole mosquito larvae into 100 ml of treehole water. What will be the eventual outcome of competition between the two species?</vt:lpstr>
      <vt:lpstr>You place 100 Tiger mosquito larvae and 50 Treehole mosquito larvae into 100 ml of treehole water. What will be the eventual outcome of competition between the two species?</vt:lpstr>
      <vt:lpstr>PowerPoint Presentation</vt:lpstr>
      <vt:lpstr>Fill in the blanks: _____ mosquitos always outcompete _____ mosquitos in tire water.</vt:lpstr>
      <vt:lpstr>Fill in the blanks: Tiger mosquitos always outcompete Treehole mosquitos in tire water.</vt:lpstr>
      <vt:lpstr>Why does this happen?</vt:lpstr>
      <vt:lpstr>Calculate the competition coefficients for the two species competing in tire water.</vt:lpstr>
      <vt:lpstr>Calculate the competition coefficients for the two species competing in tire water.</vt:lpstr>
      <vt:lpstr>Calculate the competition coefficients for the two species competing in tire water.</vt:lpstr>
      <vt:lpstr>Disease vector mosquitos are invading California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Mosquito Invasion</dc:title>
  <dc:creator>jes.r.coyle@gmail.com</dc:creator>
  <cp:lastModifiedBy>User</cp:lastModifiedBy>
  <cp:revision>72</cp:revision>
  <dcterms:created xsi:type="dcterms:W3CDTF">2019-03-22T17:46:01Z</dcterms:created>
  <dcterms:modified xsi:type="dcterms:W3CDTF">2019-07-24T03:22:03Z</dcterms:modified>
</cp:coreProperties>
</file>