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Proxima Nova"/>
      <p:regular r:id="rId20"/>
      <p:bold r:id="rId21"/>
      <p:italic r:id="rId22"/>
      <p:boldItalic r:id="rId23"/>
    </p:embeddedFont>
    <p:embeddedFont>
      <p:font typeface="Helvetica Neue"/>
      <p:regular r:id="rId24"/>
      <p:bold r:id="rId25"/>
      <p:italic r:id="rId26"/>
      <p:boldItalic r:id="rId27"/>
    </p:embeddedFont>
    <p:embeddedFont>
      <p:font typeface="Alfa Slab One"/>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3" d="100"/>
          <a:sy n="113" d="100"/>
        </p:scale>
        <p:origin x="-49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font" Target="fonts/font1.fntdata"/><Relationship Id="rId21" Type="http://schemas.openxmlformats.org/officeDocument/2006/relationships/font" Target="fonts/font2.fntdata"/><Relationship Id="rId22" Type="http://schemas.openxmlformats.org/officeDocument/2006/relationships/font" Target="fonts/font3.fntdata"/><Relationship Id="rId23" Type="http://schemas.openxmlformats.org/officeDocument/2006/relationships/font" Target="fonts/font4.fntdata"/><Relationship Id="rId24" Type="http://schemas.openxmlformats.org/officeDocument/2006/relationships/font" Target="fonts/font5.fntdata"/><Relationship Id="rId25" Type="http://schemas.openxmlformats.org/officeDocument/2006/relationships/font" Target="fonts/font6.fntdata"/><Relationship Id="rId26" Type="http://schemas.openxmlformats.org/officeDocument/2006/relationships/font" Target="fonts/font7.fntdata"/><Relationship Id="rId27" Type="http://schemas.openxmlformats.org/officeDocument/2006/relationships/font" Target="fonts/font8.fntdata"/><Relationship Id="rId28" Type="http://schemas.openxmlformats.org/officeDocument/2006/relationships/font" Target="fonts/font9.fntdata"/><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Article written in 2016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Reference: https://medium.com/stanford-magazine/stanford-research-on-effects-of-radioactivity-from-bikini-atoll-nuclear-tests-on-coral-and-crab-dna-48459144020c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Reference: https://www.theguardian.com/travel/2002/aug/06/travelnews.nuclearindustry.environment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References for slides 2-4: https://www.bikiniatoll.com/history.html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Shape 11"/>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number">
  <p:cSld name="BIG_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body" type="tx">
  <p:cSld name="TITLE_AND_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two columns" type="twoColTx">
  <p:cSld name="TITLE_AND_TWO_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ne column text">
  <p:cSld name="ONE_COLUMN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ection title and description">
  <p:cSld name="SECTION_TITLE_AND_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Shape 3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Shape 40"/>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game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g1r7TVQ5YJY" TargetMode="External"/><Relationship Id="rId4"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cia.gov/library/publications/the-world-factbook/geos/rm.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culturalsurvival.org/publications/cultural-survival-quarterly/environmental-disaster-and-resilience-marshall-islands-0" TargetMode="External"/><Relationship Id="rId4" Type="http://schemas.openxmlformats.org/officeDocument/2006/relationships/hyperlink" Target="http://ftp.soest.hawaii.edu/coastal/USAPI_CLimateChangeBooklets/Marshall%20Islands%20Climate%202016.pdf" TargetMode="External"/><Relationship Id="rId5" Type="http://schemas.openxmlformats.org/officeDocument/2006/relationships/hyperlink" Target="https://www.theguardian.com/world/2014/mar/02/bikini-atoll-nuclear-test-60-years" TargetMode="External"/><Relationship Id="rId6" Type="http://schemas.openxmlformats.org/officeDocument/2006/relationships/hyperlink" Target="https://www.cia.gov/library/publications/the-world-factbook/geos/rm.html" TargetMode="External"/><Relationship Id="rId7" Type="http://schemas.openxmlformats.org/officeDocument/2006/relationships/hyperlink" Target="http://www.abc.net.au/news/2017-11-27/the-dome-runit-island-nuclear-test-leaking-due-to-climate-change/9161442" TargetMode="External"/><Relationship Id="rId8" Type="http://schemas.openxmlformats.org/officeDocument/2006/relationships/hyperlink" Target="https://dceg.cancer.gov/research/what-we-study/chernobyl-research" TargetMode="External"/><Relationship Id="rId9" Type="http://schemas.openxmlformats.org/officeDocument/2006/relationships/hyperlink" Target="http://www.news.com.au/technology/environment/marshall-islands-concrete-dome-holding-nuclear-waste-could-leak/news-story/52169e48cdfe041682e9e6c5b103fd6d"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73675" y="740650"/>
            <a:ext cx="8520600" cy="1957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Ecological and Social Process After Bomb Testing</a:t>
            </a:r>
            <a:endParaRPr/>
          </a:p>
        </p:txBody>
      </p:sp>
      <p:sp>
        <p:nvSpPr>
          <p:cNvPr id="57" name="Shape 57"/>
          <p:cNvSpPr txBox="1">
            <a:spLocks noGrp="1"/>
          </p:cNvSpPr>
          <p:nvPr>
            <p:ph type="subTitle" idx="1"/>
          </p:nvPr>
        </p:nvSpPr>
        <p:spPr>
          <a:xfrm>
            <a:off x="435700" y="3072848"/>
            <a:ext cx="8520600" cy="73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rPr>
              <a:t>Jessica, Hannia, Ness, Jade, Marilyn</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Radioactive</a:t>
            </a:r>
            <a:endParaRPr/>
          </a:p>
        </p:txBody>
      </p:sp>
      <p:sp>
        <p:nvSpPr>
          <p:cNvPr id="116" name="Shape 1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dk1"/>
              </a:buClr>
              <a:buSzPts val="1800"/>
              <a:buChar char="●"/>
            </a:pPr>
            <a:r>
              <a:rPr lang="en" sz="1400">
                <a:solidFill>
                  <a:schemeClr val="dk1"/>
                </a:solidFill>
              </a:rPr>
              <a:t> </a:t>
            </a:r>
            <a:r>
              <a:rPr lang="en">
                <a:solidFill>
                  <a:schemeClr val="dk1"/>
                </a:solidFill>
              </a:rPr>
              <a:t>1970: some residents were allowed to return</a:t>
            </a:r>
            <a:endParaRPr>
              <a:solidFill>
                <a:schemeClr val="dk1"/>
              </a:solidFill>
            </a:endParaRPr>
          </a:p>
          <a:p>
            <a:pPr marL="457200" lvl="0" indent="-342900">
              <a:spcBef>
                <a:spcPts val="0"/>
              </a:spcBef>
              <a:spcAft>
                <a:spcPts val="0"/>
              </a:spcAft>
              <a:buClr>
                <a:schemeClr val="dk1"/>
              </a:buClr>
              <a:buSzPts val="1800"/>
              <a:buChar char="●"/>
            </a:pPr>
            <a:r>
              <a:rPr lang="en">
                <a:solidFill>
                  <a:schemeClr val="dk1"/>
                </a:solidFill>
              </a:rPr>
              <a:t>1978: after ingesting high levels of radiation from eating foods grown on former testing sites they were removed again</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Today: Still remains uninhabited</a:t>
            </a:r>
            <a:endParaRPr>
              <a:solidFill>
                <a:schemeClr val="dk1"/>
              </a:solidFill>
            </a:endParaRPr>
          </a:p>
          <a:p>
            <a:pPr marL="0" lvl="0" indent="0">
              <a:spcBef>
                <a:spcPts val="1600"/>
              </a:spcBef>
              <a:spcAft>
                <a:spcPts val="0"/>
              </a:spcAft>
              <a:buNone/>
            </a:pPr>
            <a:r>
              <a:rPr lang="en">
                <a:solidFill>
                  <a:schemeClr val="dk1"/>
                </a:solidFill>
              </a:rPr>
              <a:t>Researchers discovered that radioactive materials on Bikini Atoll are producing 184 millirems of radiation a year (almost double the safety standard of 100 set by the US) </a:t>
            </a:r>
            <a:endParaRPr>
              <a:solidFill>
                <a:schemeClr val="dk1"/>
              </a:solidFill>
            </a:endParaRPr>
          </a:p>
          <a:p>
            <a:pPr marL="0" lvl="0" indent="0" rtl="0">
              <a:spcBef>
                <a:spcPts val="1600"/>
              </a:spcBef>
              <a:spcAft>
                <a:spcPts val="0"/>
              </a:spcAft>
              <a:buNone/>
            </a:pPr>
            <a:r>
              <a:rPr lang="en">
                <a:solidFill>
                  <a:schemeClr val="dk1"/>
                </a:solidFill>
              </a:rPr>
              <a:t>Some parts of the region hit a whopping 639 millirems per year.</a:t>
            </a:r>
            <a:endParaRPr>
              <a:solidFill>
                <a:schemeClr val="dk1"/>
              </a:solidFill>
            </a:endParaRPr>
          </a:p>
          <a:p>
            <a:pPr marL="0" lvl="0" indent="0">
              <a:spcBef>
                <a:spcPts val="1600"/>
              </a:spcBef>
              <a:spcAft>
                <a:spcPts val="1600"/>
              </a:spcAft>
              <a:buNone/>
            </a:pP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Coral Reef </a:t>
            </a:r>
            <a:endParaRPr/>
          </a:p>
        </p:txBody>
      </p:sp>
      <p:sp>
        <p:nvSpPr>
          <p:cNvPr id="122" name="Shape 122"/>
          <p:cNvSpPr txBox="1">
            <a:spLocks noGrp="1"/>
          </p:cNvSpPr>
          <p:nvPr>
            <p:ph type="body" idx="1"/>
          </p:nvPr>
        </p:nvSpPr>
        <p:spPr>
          <a:xfrm>
            <a:off x="436275" y="101772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rPr>
              <a:t>Coral Reef in Bikini Atoll near the underwater crater where the bomb was dropped is flourishing and healthy, according to a Stanford Hopkins study</a:t>
            </a:r>
            <a:endParaRPr>
              <a:solidFill>
                <a:schemeClr val="dk1"/>
              </a:solidFill>
            </a:endParaRPr>
          </a:p>
          <a:p>
            <a:pPr marL="0" lvl="0" indent="0">
              <a:spcBef>
                <a:spcPts val="1600"/>
              </a:spcBef>
              <a:spcAft>
                <a:spcPts val="1600"/>
              </a:spcAft>
              <a:buNone/>
            </a:pPr>
            <a:r>
              <a:rPr lang="en">
                <a:solidFill>
                  <a:srgbClr val="000000"/>
                </a:solidFill>
              </a:rPr>
              <a:t>   </a:t>
            </a:r>
            <a:endParaRPr>
              <a:solidFill>
                <a:srgbClr val="000000"/>
              </a:solidFill>
            </a:endParaRPr>
          </a:p>
        </p:txBody>
      </p:sp>
      <p:sp>
        <p:nvSpPr>
          <p:cNvPr id="123" name="Shape 123" descr="Caption: 'Reef sharks feeding at Bikini Atoll. Many sharks can be found on the outer reef and in some numbers, despite long liners illegally fishing (and caught) previously'. Location: Bikini Atoll Marshall Islands. Comment: A previously caught (and frozen) fish was placed in the reef, and the sharks allowed to find it in their own time. Chumming was not used to attract sharks. Sharks in Focus 2009 - Shark Showreel Entry © Chris Storey.">
            <a:hlinkClick r:id="rId3"/>
          </p:cNvPr>
          <p:cNvSpPr/>
          <p:nvPr/>
        </p:nvSpPr>
        <p:spPr>
          <a:xfrm>
            <a:off x="2260325" y="1739750"/>
            <a:ext cx="4395976" cy="3296975"/>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Economy</a:t>
            </a:r>
            <a:endParaRPr/>
          </a:p>
        </p:txBody>
      </p:sp>
      <p:sp>
        <p:nvSpPr>
          <p:cNvPr id="129" name="Shape 129"/>
          <p:cNvSpPr txBox="1">
            <a:spLocks noGrp="1"/>
          </p:cNvSpPr>
          <p:nvPr>
            <p:ph type="body" idx="1"/>
          </p:nvPr>
        </p:nvSpPr>
        <p:spPr>
          <a:xfrm>
            <a:off x="262425" y="15961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dk1"/>
              </a:buClr>
              <a:buSzPts val="1800"/>
              <a:buChar char="●"/>
            </a:pPr>
            <a:r>
              <a:rPr lang="en">
                <a:solidFill>
                  <a:schemeClr val="dk1"/>
                </a:solidFill>
              </a:rPr>
              <a:t>In 1600s, economy depended on Copra Oil from Coconuts for exports </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Northern Atolls had dry, coarse soil, whereas southern had more fertile earth  </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highlight>
                  <a:srgbClr val="FFFFFF"/>
                </a:highlight>
              </a:rPr>
              <a:t>$200m in trust funds they have received from the US government is not adequate to fund a full and complete radiological clean-up of the entire atoll. </a:t>
            </a:r>
            <a:endParaRPr>
              <a:solidFill>
                <a:schemeClr val="dk1"/>
              </a:solidFill>
              <a:highlight>
                <a:srgbClr val="FFFFFF"/>
              </a:highlight>
            </a:endParaRPr>
          </a:p>
          <a:p>
            <a:pPr marL="457200" lvl="0" indent="-342900" rtl="0">
              <a:spcBef>
                <a:spcPts val="0"/>
              </a:spcBef>
              <a:spcAft>
                <a:spcPts val="0"/>
              </a:spcAft>
              <a:buClr>
                <a:schemeClr val="dk1"/>
              </a:buClr>
              <a:buSzPts val="1800"/>
              <a:buFont typeface="Helvetica Neue"/>
              <a:buChar char="●"/>
            </a:pPr>
            <a:r>
              <a:rPr lang="en">
                <a:solidFill>
                  <a:schemeClr val="dk1"/>
                </a:solidFill>
              </a:rPr>
              <a:t>Early 90s tourism began because of the Marshall Islands’ natural beauty, and as a future base for possible recolonization </a:t>
            </a:r>
            <a:r>
              <a:rPr lang="en"/>
              <a:t> </a:t>
            </a:r>
            <a:r>
              <a:rPr lang="en">
                <a:latin typeface="Helvetica Neue"/>
                <a:ea typeface="Helvetica Neue"/>
                <a:cs typeface="Helvetica Neue"/>
                <a:sym typeface="Helvetica Neue"/>
              </a:rPr>
              <a:t> </a:t>
            </a:r>
            <a:endParaRPr>
              <a:latin typeface="Helvetica Neue"/>
              <a:ea typeface="Helvetica Neue"/>
              <a:cs typeface="Helvetica Neue"/>
              <a:sym typeface="Helvetica Neue"/>
            </a:endParaRPr>
          </a:p>
        </p:txBody>
      </p:sp>
      <p:pic>
        <p:nvPicPr>
          <p:cNvPr id="130" name="Shape 130"/>
          <p:cNvPicPr preferRelativeResize="0"/>
          <p:nvPr/>
        </p:nvPicPr>
        <p:blipFill>
          <a:blip r:embed="rId3">
            <a:alphaModFix/>
          </a:blip>
          <a:stretch>
            <a:fillRect/>
          </a:stretch>
        </p:blipFill>
        <p:spPr>
          <a:xfrm>
            <a:off x="6136713" y="0"/>
            <a:ext cx="2695575" cy="1695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Economy</a:t>
            </a:r>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spcBef>
                <a:spcPts val="0"/>
              </a:spcBef>
              <a:spcAft>
                <a:spcPts val="0"/>
              </a:spcAft>
              <a:buClr>
                <a:schemeClr val="dk1"/>
              </a:buClr>
              <a:buSzPts val="1800"/>
              <a:buFont typeface="Arial"/>
              <a:buChar char="●"/>
            </a:pPr>
            <a:r>
              <a:rPr lang="en">
                <a:solidFill>
                  <a:schemeClr val="dk1"/>
                </a:solidFill>
                <a:highlight>
                  <a:srgbClr val="FFFFFF"/>
                </a:highlight>
                <a:latin typeface="Arial"/>
                <a:ea typeface="Arial"/>
                <a:cs typeface="Arial"/>
                <a:sym typeface="Arial"/>
              </a:rPr>
              <a:t>The Marshall Islands received roughly $1 billion in aid from the US during the period 1986-2001 under the original Compact of Free Association (Compact). </a:t>
            </a:r>
            <a:endParaRPr>
              <a:solidFill>
                <a:schemeClr val="dk1"/>
              </a:solidFill>
              <a:highlight>
                <a:srgbClr val="FFFFFF"/>
              </a:highlight>
              <a:latin typeface="Arial"/>
              <a:ea typeface="Arial"/>
              <a:cs typeface="Arial"/>
              <a:sym typeface="Arial"/>
            </a:endParaRPr>
          </a:p>
          <a:p>
            <a:pPr marL="457200" lvl="0" indent="-342900" rtl="0">
              <a:spcBef>
                <a:spcPts val="0"/>
              </a:spcBef>
              <a:spcAft>
                <a:spcPts val="0"/>
              </a:spcAft>
              <a:buClr>
                <a:schemeClr val="dk1"/>
              </a:buClr>
              <a:buSzPts val="1800"/>
              <a:buFont typeface="Arial"/>
              <a:buChar char="●"/>
            </a:pPr>
            <a:r>
              <a:rPr lang="en">
                <a:solidFill>
                  <a:schemeClr val="dk1"/>
                </a:solidFill>
                <a:highlight>
                  <a:srgbClr val="FFFFFF"/>
                </a:highlight>
                <a:latin typeface="Arial"/>
                <a:ea typeface="Arial"/>
                <a:cs typeface="Arial"/>
                <a:sym typeface="Arial"/>
              </a:rPr>
              <a:t>In 2002 and 2003, the US and the Marshall Islands renegotiated the Compact's financial package for a 20-year period (2004 to 2024). </a:t>
            </a:r>
            <a:endParaRPr>
              <a:solidFill>
                <a:schemeClr val="dk1"/>
              </a:solidFill>
              <a:highlight>
                <a:srgbClr val="FFFFFF"/>
              </a:highlight>
              <a:latin typeface="Arial"/>
              <a:ea typeface="Arial"/>
              <a:cs typeface="Arial"/>
              <a:sym typeface="Arial"/>
            </a:endParaRPr>
          </a:p>
          <a:p>
            <a:pPr marL="457200" lvl="0" indent="-342900">
              <a:spcBef>
                <a:spcPts val="0"/>
              </a:spcBef>
              <a:spcAft>
                <a:spcPts val="0"/>
              </a:spcAft>
              <a:buClr>
                <a:schemeClr val="dk1"/>
              </a:buClr>
              <a:buSzPts val="1800"/>
              <a:buFont typeface="Arial"/>
              <a:buChar char="●"/>
            </a:pPr>
            <a:r>
              <a:rPr lang="en">
                <a:solidFill>
                  <a:schemeClr val="dk1"/>
                </a:solidFill>
                <a:highlight>
                  <a:srgbClr val="FFFFFF"/>
                </a:highlight>
                <a:latin typeface="Arial"/>
                <a:ea typeface="Arial"/>
                <a:cs typeface="Arial"/>
                <a:sym typeface="Arial"/>
              </a:rPr>
              <a:t>Under the amended Compact, the Marshall Islands will receive roughly $1.5 billion in direct US assistance. Under the amended Compact, the US and Marshall Islands are also jointly funding a Trust Fund for the people of the Marshall Islands that will provide an </a:t>
            </a:r>
            <a:r>
              <a:rPr lang="en" u="sng">
                <a:solidFill>
                  <a:schemeClr val="dk1"/>
                </a:solidFill>
                <a:highlight>
                  <a:srgbClr val="FFFFFF"/>
                </a:highlight>
                <a:latin typeface="Arial"/>
                <a:ea typeface="Arial"/>
                <a:cs typeface="Arial"/>
                <a:sym typeface="Arial"/>
              </a:rPr>
              <a:t>income stream</a:t>
            </a:r>
            <a:r>
              <a:rPr lang="en">
                <a:solidFill>
                  <a:schemeClr val="dk1"/>
                </a:solidFill>
                <a:highlight>
                  <a:srgbClr val="FFFFFF"/>
                </a:highlight>
                <a:latin typeface="Arial"/>
                <a:ea typeface="Arial"/>
                <a:cs typeface="Arial"/>
                <a:sym typeface="Arial"/>
              </a:rPr>
              <a:t> beyond 2024, when direct Compact aid ends.</a:t>
            </a:r>
            <a:endParaRPr>
              <a:solidFill>
                <a:schemeClr val="dk1"/>
              </a:solidFill>
              <a:highlight>
                <a:srgbClr val="FFFFFF"/>
              </a:highlight>
              <a:latin typeface="Arial"/>
              <a:ea typeface="Arial"/>
              <a:cs typeface="Arial"/>
              <a:sym typeface="Arial"/>
            </a:endParaRPr>
          </a:p>
          <a:p>
            <a:pPr marL="0" lvl="0" indent="0">
              <a:spcBef>
                <a:spcPts val="1600"/>
              </a:spcBef>
              <a:spcAft>
                <a:spcPts val="1600"/>
              </a:spcAft>
              <a:buNone/>
            </a:pPr>
            <a:r>
              <a:rPr lang="en" u="sng">
                <a:solidFill>
                  <a:schemeClr val="hlink"/>
                </a:solidFill>
                <a:highlight>
                  <a:srgbClr val="FFFFFF"/>
                </a:highlight>
                <a:latin typeface="Arial"/>
                <a:ea typeface="Arial"/>
                <a:cs typeface="Arial"/>
                <a:sym typeface="Arial"/>
                <a:hlinkClick r:id="rId3"/>
              </a:rPr>
              <a:t>https://www.cia.gov/library/publications/the-world-factbook/geos/rm.html</a:t>
            </a:r>
            <a:endParaRPr>
              <a:solidFill>
                <a:schemeClr val="dk1"/>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Economy </a:t>
            </a:r>
            <a:endParaRPr/>
          </a:p>
        </p:txBody>
      </p:sp>
      <p:sp>
        <p:nvSpPr>
          <p:cNvPr id="142" name="Shape 1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Font typeface="Arial"/>
              <a:buChar char="●"/>
            </a:pPr>
            <a:r>
              <a:rPr lang="en">
                <a:solidFill>
                  <a:schemeClr val="dk1"/>
                </a:solidFill>
                <a:highlight>
                  <a:srgbClr val="FFFFFF"/>
                </a:highlight>
                <a:latin typeface="Arial"/>
                <a:ea typeface="Arial"/>
                <a:cs typeface="Arial"/>
                <a:sym typeface="Arial"/>
              </a:rPr>
              <a:t>The most important commercial crops are coconuts and breadfruit. Industry is limited to handicrafts, tuna processing, and copra. Tourism holds some potential.</a:t>
            </a:r>
            <a:endParaRPr>
              <a:solidFill>
                <a:schemeClr val="dk1"/>
              </a:solidFill>
              <a:highlight>
                <a:srgbClr val="FFFFFF"/>
              </a:highlight>
              <a:latin typeface="Arial"/>
              <a:ea typeface="Arial"/>
              <a:cs typeface="Arial"/>
              <a:sym typeface="Arial"/>
            </a:endParaRPr>
          </a:p>
          <a:p>
            <a:pPr marL="0" lvl="0" indent="0" rtl="0">
              <a:spcBef>
                <a:spcPts val="1600"/>
              </a:spcBef>
              <a:spcAft>
                <a:spcPts val="0"/>
              </a:spcAft>
              <a:buNone/>
            </a:pPr>
            <a:r>
              <a:rPr lang="en">
                <a:solidFill>
                  <a:schemeClr val="dk1"/>
                </a:solidFill>
                <a:highlight>
                  <a:srgbClr val="FFFFFF"/>
                </a:highlight>
                <a:latin typeface="Arial"/>
                <a:ea typeface="Arial"/>
                <a:cs typeface="Arial"/>
                <a:sym typeface="Arial"/>
              </a:rPr>
              <a:t>How they contribute to the GDP: </a:t>
            </a:r>
            <a:endParaRPr>
              <a:solidFill>
                <a:schemeClr val="dk1"/>
              </a:solidFill>
              <a:highlight>
                <a:srgbClr val="FFFFFF"/>
              </a:highlight>
              <a:latin typeface="Arial"/>
              <a:ea typeface="Arial"/>
              <a:cs typeface="Arial"/>
              <a:sym typeface="Arial"/>
            </a:endParaRPr>
          </a:p>
          <a:p>
            <a:pPr marL="457200" lvl="0" indent="-342900" rtl="0">
              <a:spcBef>
                <a:spcPts val="1600"/>
              </a:spcBef>
              <a:spcAft>
                <a:spcPts val="0"/>
              </a:spcAft>
              <a:buClr>
                <a:schemeClr val="dk1"/>
              </a:buClr>
              <a:buSzPts val="1800"/>
              <a:buChar char="●"/>
            </a:pPr>
            <a:r>
              <a:rPr lang="en">
                <a:solidFill>
                  <a:schemeClr val="dk1"/>
                </a:solidFill>
                <a:latin typeface="Verdana"/>
                <a:ea typeface="Verdana"/>
                <a:cs typeface="Verdana"/>
                <a:sym typeface="Verdana"/>
              </a:rPr>
              <a:t>Agriculture</a:t>
            </a:r>
            <a:r>
              <a:rPr lang="en" b="1">
                <a:solidFill>
                  <a:schemeClr val="dk1"/>
                </a:solidFill>
                <a:latin typeface="Verdana"/>
                <a:ea typeface="Verdana"/>
                <a:cs typeface="Verdana"/>
                <a:sym typeface="Verdana"/>
              </a:rPr>
              <a:t>: </a:t>
            </a:r>
            <a:r>
              <a:rPr lang="en">
                <a:solidFill>
                  <a:schemeClr val="dk1"/>
                </a:solidFill>
                <a:latin typeface="Arial"/>
                <a:ea typeface="Arial"/>
                <a:cs typeface="Arial"/>
                <a:sym typeface="Arial"/>
              </a:rPr>
              <a:t>4.4%</a:t>
            </a:r>
            <a:endParaRPr>
              <a:solidFill>
                <a:schemeClr val="dk1"/>
              </a:solidFill>
              <a:latin typeface="Arial"/>
              <a:ea typeface="Arial"/>
              <a:cs typeface="Arial"/>
              <a:sym typeface="Arial"/>
            </a:endParaRPr>
          </a:p>
          <a:p>
            <a:pPr marL="457200" lvl="0" indent="-342900" rtl="0">
              <a:spcBef>
                <a:spcPts val="0"/>
              </a:spcBef>
              <a:spcAft>
                <a:spcPts val="0"/>
              </a:spcAft>
              <a:buClr>
                <a:schemeClr val="dk1"/>
              </a:buClr>
              <a:buSzPts val="1800"/>
              <a:buFont typeface="Arial"/>
              <a:buChar char="●"/>
            </a:pPr>
            <a:r>
              <a:rPr lang="en">
                <a:solidFill>
                  <a:schemeClr val="dk1"/>
                </a:solidFill>
                <a:latin typeface="Verdana"/>
                <a:ea typeface="Verdana"/>
                <a:cs typeface="Verdana"/>
                <a:sym typeface="Verdana"/>
              </a:rPr>
              <a:t>Industry:</a:t>
            </a:r>
            <a:r>
              <a:rPr lang="en" b="1">
                <a:solidFill>
                  <a:schemeClr val="dk1"/>
                </a:solidFill>
                <a:latin typeface="Verdana"/>
                <a:ea typeface="Verdana"/>
                <a:cs typeface="Verdana"/>
                <a:sym typeface="Verdana"/>
              </a:rPr>
              <a:t> </a:t>
            </a:r>
            <a:r>
              <a:rPr lang="en">
                <a:solidFill>
                  <a:schemeClr val="dk1"/>
                </a:solidFill>
                <a:latin typeface="Arial"/>
                <a:ea typeface="Arial"/>
                <a:cs typeface="Arial"/>
                <a:sym typeface="Arial"/>
              </a:rPr>
              <a:t>9.9%</a:t>
            </a:r>
            <a:endParaRPr>
              <a:solidFill>
                <a:schemeClr val="dk1"/>
              </a:solidFill>
              <a:latin typeface="Arial"/>
              <a:ea typeface="Arial"/>
              <a:cs typeface="Arial"/>
              <a:sym typeface="Arial"/>
            </a:endParaRPr>
          </a:p>
          <a:p>
            <a:pPr marL="457200" lvl="0" indent="-342900" rtl="0">
              <a:spcBef>
                <a:spcPts val="0"/>
              </a:spcBef>
              <a:spcAft>
                <a:spcPts val="0"/>
              </a:spcAft>
              <a:buClr>
                <a:schemeClr val="dk1"/>
              </a:buClr>
              <a:buSzPts val="1800"/>
              <a:buFont typeface="Arial"/>
              <a:buChar char="●"/>
            </a:pPr>
            <a:r>
              <a:rPr lang="en">
                <a:solidFill>
                  <a:schemeClr val="dk1"/>
                </a:solidFill>
                <a:latin typeface="Verdana"/>
                <a:ea typeface="Verdana"/>
                <a:cs typeface="Verdana"/>
                <a:sym typeface="Verdana"/>
              </a:rPr>
              <a:t>Services</a:t>
            </a:r>
            <a:r>
              <a:rPr lang="en" b="1">
                <a:solidFill>
                  <a:schemeClr val="dk1"/>
                </a:solidFill>
                <a:latin typeface="Verdana"/>
                <a:ea typeface="Verdana"/>
                <a:cs typeface="Verdana"/>
                <a:sym typeface="Verdana"/>
              </a:rPr>
              <a:t>: </a:t>
            </a:r>
            <a:r>
              <a:rPr lang="en">
                <a:solidFill>
                  <a:schemeClr val="dk1"/>
                </a:solidFill>
                <a:latin typeface="Arial"/>
                <a:ea typeface="Arial"/>
                <a:cs typeface="Arial"/>
                <a:sym typeface="Arial"/>
              </a:rPr>
              <a:t>85.7% (2013 est.)</a:t>
            </a:r>
            <a:endParaRPr>
              <a:solidFill>
                <a:schemeClr val="dk1"/>
              </a:solidFill>
              <a:latin typeface="Arial"/>
              <a:ea typeface="Arial"/>
              <a:cs typeface="Arial"/>
              <a:sym typeface="Arial"/>
            </a:endParaRPr>
          </a:p>
          <a:p>
            <a:pPr marL="0" lvl="0" indent="0" rtl="0">
              <a:spcBef>
                <a:spcPts val="0"/>
              </a:spcBef>
              <a:spcAft>
                <a:spcPts val="0"/>
              </a:spcAft>
              <a:buNone/>
            </a:pPr>
            <a:endParaRPr>
              <a:solidFill>
                <a:schemeClr val="dk1"/>
              </a:solidFill>
              <a:latin typeface="Arial"/>
              <a:ea typeface="Arial"/>
              <a:cs typeface="Arial"/>
              <a:sym typeface="Arial"/>
            </a:endParaRPr>
          </a:p>
          <a:p>
            <a:pPr marL="0" lvl="0" indent="0" rtl="0">
              <a:spcBef>
                <a:spcPts val="0"/>
              </a:spcBef>
              <a:spcAft>
                <a:spcPts val="0"/>
              </a:spcAft>
              <a:buNone/>
            </a:pPr>
            <a:r>
              <a:rPr lang="en">
                <a:solidFill>
                  <a:schemeClr val="dk1"/>
                </a:solidFill>
                <a:latin typeface="Arial"/>
                <a:ea typeface="Arial"/>
                <a:cs typeface="Arial"/>
                <a:sym typeface="Arial"/>
              </a:rPr>
              <a:t>Unemployment Rate: </a:t>
            </a:r>
            <a:r>
              <a:rPr lang="en">
                <a:solidFill>
                  <a:schemeClr val="dk1"/>
                </a:solidFill>
                <a:highlight>
                  <a:srgbClr val="FFFFFF"/>
                </a:highlight>
                <a:latin typeface="Arial"/>
                <a:ea typeface="Arial"/>
                <a:cs typeface="Arial"/>
                <a:sym typeface="Arial"/>
              </a:rPr>
              <a:t>36% (2006 est.)</a:t>
            </a:r>
            <a:r>
              <a:rPr lang="en">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marL="0" lvl="0" indent="0">
              <a:spcBef>
                <a:spcPts val="0"/>
              </a:spcBef>
              <a:spcAft>
                <a:spcPts val="1600"/>
              </a:spcAft>
              <a:buNone/>
            </a:pPr>
            <a:endParaRPr>
              <a:solidFill>
                <a:schemeClr val="dk1"/>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
        <p:cNvGrpSpPr/>
        <p:nvPr/>
      </p:nvGrpSpPr>
      <p:grpSpPr>
        <a:xfrm>
          <a:off x="0" y="0"/>
          <a:ext cx="0" cy="0"/>
          <a:chOff x="0" y="0"/>
          <a:chExt cx="0" cy="0"/>
        </a:xfrm>
      </p:grpSpPr>
      <p:pic>
        <p:nvPicPr>
          <p:cNvPr id="147" name="Shape 147"/>
          <p:cNvPicPr preferRelativeResize="0"/>
          <p:nvPr/>
        </p:nvPicPr>
        <p:blipFill>
          <a:blip r:embed="rId3">
            <a:alphaModFix/>
          </a:blip>
          <a:stretch>
            <a:fillRect/>
          </a:stretch>
        </p:blipFill>
        <p:spPr>
          <a:xfrm>
            <a:off x="2622540" y="0"/>
            <a:ext cx="4399671"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0" y="0"/>
            <a:ext cx="9144000" cy="4807985"/>
          </a:xfrm>
          <a:prstGeom prst="rect">
            <a:avLst/>
          </a:prstGeom>
          <a:noFill/>
          <a:ln>
            <a:noFill/>
          </a:ln>
        </p:spPr>
      </p:pic>
      <p:sp>
        <p:nvSpPr>
          <p:cNvPr id="153" name="Shape 153"/>
          <p:cNvSpPr txBox="1">
            <a:spLocks noGrp="1"/>
          </p:cNvSpPr>
          <p:nvPr>
            <p:ph type="title"/>
          </p:nvPr>
        </p:nvSpPr>
        <p:spPr>
          <a:xfrm>
            <a:off x="3988300" y="4010850"/>
            <a:ext cx="52428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FFFFFF"/>
                </a:solidFill>
              </a:rPr>
              <a:t>Thank You!</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Sources	</a:t>
            </a:r>
            <a:endParaRPr/>
          </a:p>
        </p:txBody>
      </p:sp>
      <p:sp>
        <p:nvSpPr>
          <p:cNvPr id="159" name="Shape 1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u="sng">
                <a:solidFill>
                  <a:schemeClr val="hlink"/>
                </a:solidFill>
                <a:hlinkClick r:id="rId3"/>
              </a:rPr>
              <a:t>https://www.culturalsurvival.org/publications/cultural-survival-quarterly/environmental-disaster-and-resilience-marshall-islands-0</a:t>
            </a:r>
            <a:endParaRPr sz="1400"/>
          </a:p>
          <a:p>
            <a:pPr marL="457200" lvl="0" indent="-317500" rtl="0">
              <a:spcBef>
                <a:spcPts val="0"/>
              </a:spcBef>
              <a:spcAft>
                <a:spcPts val="0"/>
              </a:spcAft>
              <a:buSzPts val="1400"/>
              <a:buChar char="●"/>
            </a:pPr>
            <a:r>
              <a:rPr lang="en" sz="1400" u="sng">
                <a:solidFill>
                  <a:schemeClr val="hlink"/>
                </a:solidFill>
                <a:hlinkClick r:id="rId4"/>
              </a:rPr>
              <a:t>ftp.soest.hawaii.edu/coastal/USAPI_CLimateChangeBooklets/Marshall%20Islands%20Climate%202016.pdf</a:t>
            </a:r>
            <a:endParaRPr sz="1400"/>
          </a:p>
          <a:p>
            <a:pPr marL="457200" lvl="0" indent="-317500" rtl="0">
              <a:spcBef>
                <a:spcPts val="0"/>
              </a:spcBef>
              <a:spcAft>
                <a:spcPts val="0"/>
              </a:spcAft>
              <a:buSzPts val="1400"/>
              <a:buChar char="●"/>
            </a:pPr>
            <a:r>
              <a:rPr lang="en" sz="1400" u="sng">
                <a:solidFill>
                  <a:schemeClr val="hlink"/>
                </a:solidFill>
                <a:hlinkClick r:id="rId5"/>
              </a:rPr>
              <a:t>https://www.theguardian.com/world/2014/mar/02/bikini-atoll-nuclear-test-60-years</a:t>
            </a:r>
            <a:endParaRPr sz="1400"/>
          </a:p>
          <a:p>
            <a:pPr marL="457200" lvl="0" indent="-317500" rtl="0">
              <a:spcBef>
                <a:spcPts val="0"/>
              </a:spcBef>
              <a:spcAft>
                <a:spcPts val="0"/>
              </a:spcAft>
              <a:buSzPts val="1400"/>
              <a:buChar char="●"/>
            </a:pPr>
            <a:r>
              <a:rPr lang="en" sz="1400" u="sng">
                <a:solidFill>
                  <a:schemeClr val="hlink"/>
                </a:solidFill>
                <a:hlinkClick r:id="rId6"/>
              </a:rPr>
              <a:t>https://www.cia.gov/library/publications/the-world-factbook/geos/rm.html</a:t>
            </a:r>
            <a:r>
              <a:rPr lang="en" sz="1400"/>
              <a:t> </a:t>
            </a:r>
            <a:endParaRPr sz="1400"/>
          </a:p>
          <a:p>
            <a:pPr marL="457200" lvl="0" indent="-317500" rtl="0">
              <a:spcBef>
                <a:spcPts val="0"/>
              </a:spcBef>
              <a:spcAft>
                <a:spcPts val="0"/>
              </a:spcAft>
              <a:buSzPts val="1400"/>
              <a:buChar char="●"/>
            </a:pPr>
            <a:r>
              <a:rPr lang="en" sz="1400" u="sng">
                <a:solidFill>
                  <a:schemeClr val="hlink"/>
                </a:solidFill>
                <a:hlinkClick r:id="rId7"/>
              </a:rPr>
              <a:t>http://www.abc.net.au/news/2017-11-27/the-dome-runit-island-nuclear-test-leaking-due-to-climate-change/9161442</a:t>
            </a:r>
            <a:r>
              <a:rPr lang="en" sz="1400"/>
              <a:t> </a:t>
            </a:r>
            <a:endParaRPr sz="1400"/>
          </a:p>
          <a:p>
            <a:pPr marL="457200" lvl="0" indent="-317500" rtl="0">
              <a:spcBef>
                <a:spcPts val="0"/>
              </a:spcBef>
              <a:spcAft>
                <a:spcPts val="0"/>
              </a:spcAft>
              <a:buSzPts val="1400"/>
              <a:buChar char="●"/>
            </a:pPr>
            <a:r>
              <a:rPr lang="en" sz="1400" u="sng">
                <a:solidFill>
                  <a:schemeClr val="hlink"/>
                </a:solidFill>
                <a:hlinkClick r:id="rId8"/>
              </a:rPr>
              <a:t>https://dceg.cancer.gov/research/what-we-study/chernobyl-research</a:t>
            </a:r>
            <a:r>
              <a:rPr lang="en" sz="1400"/>
              <a:t> </a:t>
            </a:r>
            <a:endParaRPr sz="1400"/>
          </a:p>
          <a:p>
            <a:pPr marL="457200" lvl="0" indent="-317500" rtl="0">
              <a:spcBef>
                <a:spcPts val="0"/>
              </a:spcBef>
              <a:spcAft>
                <a:spcPts val="0"/>
              </a:spcAft>
              <a:buSzPts val="1400"/>
              <a:buChar char="●"/>
            </a:pPr>
            <a:r>
              <a:rPr lang="en" sz="1400" u="sng">
                <a:solidFill>
                  <a:schemeClr val="hlink"/>
                </a:solidFill>
                <a:hlinkClick r:id="rId9"/>
              </a:rPr>
              <a:t>http://www.news.com.au/technology/environment/marshall-islands-concrete-dome-holding-nuclear-waste-could-leak/news-story/52169e48cdfe041682e9e6c5b103fd6d</a:t>
            </a:r>
            <a:r>
              <a:rPr lang="en" sz="1400"/>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Removal of Native People</a:t>
            </a:r>
            <a:endParaRPr/>
          </a:p>
        </p:txBody>
      </p:sp>
      <p:sp>
        <p:nvSpPr>
          <p:cNvPr id="63" name="Shape 63"/>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highlight>
                  <a:srgbClr val="FFFFFF"/>
                </a:highlight>
              </a:rPr>
              <a:t>February of 1946 Commodore Ben H. Wyatt, the military governor of the Marshalls, traveled to Bikini. On a Sunday after church, he assembled the Bikinians to ask if they would be willing to leave their atoll</a:t>
            </a:r>
            <a:r>
              <a:rPr lang="en" b="1">
                <a:solidFill>
                  <a:schemeClr val="dk1"/>
                </a:solidFill>
                <a:highlight>
                  <a:srgbClr val="FFFFFF"/>
                </a:highlight>
              </a:rPr>
              <a:t> temporarily </a:t>
            </a:r>
            <a:r>
              <a:rPr lang="en">
                <a:solidFill>
                  <a:schemeClr val="dk1"/>
                </a:solidFill>
                <a:highlight>
                  <a:srgbClr val="FFFFFF"/>
                </a:highlight>
              </a:rPr>
              <a:t>so that the United States could begin testing atomic bombs </a:t>
            </a:r>
            <a:endParaRPr>
              <a:solidFill>
                <a:schemeClr val="dk1"/>
              </a:solidFill>
              <a:highlight>
                <a:srgbClr val="FFFFFF"/>
              </a:highlight>
            </a:endParaRPr>
          </a:p>
          <a:p>
            <a:pPr marL="0" lvl="0" indent="0" rtl="0">
              <a:spcBef>
                <a:spcPts val="1600"/>
              </a:spcBef>
              <a:spcAft>
                <a:spcPts val="1600"/>
              </a:spcAft>
              <a:buNone/>
            </a:pPr>
            <a:r>
              <a:rPr lang="en">
                <a:solidFill>
                  <a:schemeClr val="dk1"/>
                </a:solidFill>
                <a:highlight>
                  <a:srgbClr val="FFFFFF"/>
                </a:highlight>
              </a:rPr>
              <a:t>  </a:t>
            </a:r>
            <a:endParaRPr>
              <a:solidFill>
                <a:schemeClr val="dk1"/>
              </a:solidFill>
              <a:highlight>
                <a:srgbClr val="FFFFFF"/>
              </a:highlight>
            </a:endParaRPr>
          </a:p>
        </p:txBody>
      </p:sp>
      <p:pic>
        <p:nvPicPr>
          <p:cNvPr id="64" name="Shape 64"/>
          <p:cNvPicPr preferRelativeResize="0"/>
          <p:nvPr/>
        </p:nvPicPr>
        <p:blipFill>
          <a:blip r:embed="rId3">
            <a:alphaModFix/>
          </a:blip>
          <a:stretch>
            <a:fillRect/>
          </a:stretch>
        </p:blipFill>
        <p:spPr>
          <a:xfrm>
            <a:off x="2354375" y="2417725"/>
            <a:ext cx="2904725" cy="2525325"/>
          </a:xfrm>
          <a:prstGeom prst="rect">
            <a:avLst/>
          </a:prstGeom>
          <a:noFill/>
          <a:ln>
            <a:noFill/>
          </a:ln>
        </p:spPr>
      </p:pic>
      <p:sp>
        <p:nvSpPr>
          <p:cNvPr id="65" name="Shape 65"/>
          <p:cNvSpPr txBox="1"/>
          <p:nvPr/>
        </p:nvSpPr>
        <p:spPr>
          <a:xfrm>
            <a:off x="311700" y="2506100"/>
            <a:ext cx="1993500" cy="183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solidFill>
                  <a:schemeClr val="dk1"/>
                </a:solidFill>
                <a:highlight>
                  <a:srgbClr val="FFFFFF"/>
                </a:highlight>
                <a:latin typeface="Proxima Nova"/>
                <a:ea typeface="Proxima Nova"/>
                <a:cs typeface="Proxima Nova"/>
                <a:sym typeface="Proxima Nova"/>
              </a:rPr>
              <a:t>"</a:t>
            </a:r>
            <a:r>
              <a:rPr lang="en" sz="1800" b="1" i="1">
                <a:solidFill>
                  <a:schemeClr val="dk1"/>
                </a:solidFill>
                <a:highlight>
                  <a:srgbClr val="FFFFFF"/>
                </a:highlight>
                <a:latin typeface="Proxima Nova"/>
                <a:ea typeface="Proxima Nova"/>
                <a:cs typeface="Proxima Nova"/>
                <a:sym typeface="Proxima Nova"/>
              </a:rPr>
              <a:t>We will go believing that everything is in the hands of God." - King Juda</a:t>
            </a:r>
            <a:endParaRPr sz="1800" b="1" i="1">
              <a:solidFill>
                <a:schemeClr val="dk1"/>
              </a:solidFill>
              <a:highlight>
                <a:srgbClr val="FFFFFF"/>
              </a:highlight>
              <a:latin typeface="Proxima Nova"/>
              <a:ea typeface="Proxima Nova"/>
              <a:cs typeface="Proxima Nova"/>
              <a:sym typeface="Proxima Nova"/>
            </a:endParaRPr>
          </a:p>
          <a:p>
            <a:pPr marL="0" lvl="0" indent="0">
              <a:spcBef>
                <a:spcPts val="0"/>
              </a:spcBef>
              <a:spcAft>
                <a:spcPts val="0"/>
              </a:spcAft>
              <a:buNone/>
            </a:pPr>
            <a:endParaRPr sz="1800" b="1" i="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Removal of Native People</a:t>
            </a:r>
            <a:endParaRPr/>
          </a:p>
        </p:txBody>
      </p:sp>
      <p:sp>
        <p:nvSpPr>
          <p:cNvPr id="71" name="Shape 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highlight>
                  <a:srgbClr val="FFFFFF"/>
                </a:highlight>
              </a:rPr>
              <a:t>Bikinian leader, Juda, traveled with a U.S. government delegation back to Bikini to view the results of the second atom bomb test of Operation Crossroads, code named Baker. Juda returned to Rongerik and told his people that the island was still intact, that the trees were still there, that Bikini looked the same</a:t>
            </a:r>
            <a:endParaRPr>
              <a:solidFill>
                <a:schemeClr val="dk1"/>
              </a:solidFill>
              <a:highlight>
                <a:srgbClr val="FFFFFF"/>
              </a:highlight>
            </a:endParaRPr>
          </a:p>
          <a:p>
            <a:pPr marL="0" lvl="0" indent="0" rtl="0">
              <a:spcBef>
                <a:spcPts val="1600"/>
              </a:spcBef>
              <a:spcAft>
                <a:spcPts val="0"/>
              </a:spcAft>
              <a:buNone/>
            </a:pPr>
            <a:endParaRPr>
              <a:solidFill>
                <a:schemeClr val="dk1"/>
              </a:solidFill>
              <a:highlight>
                <a:srgbClr val="FFFFFF"/>
              </a:highlight>
            </a:endParaRPr>
          </a:p>
          <a:p>
            <a:pPr marL="457200" lvl="0" indent="-342900">
              <a:spcBef>
                <a:spcPts val="1600"/>
              </a:spcBef>
              <a:spcAft>
                <a:spcPts val="0"/>
              </a:spcAft>
              <a:buClr>
                <a:schemeClr val="dk1"/>
              </a:buClr>
              <a:buSzPts val="1800"/>
              <a:buChar char="●"/>
            </a:pPr>
            <a:r>
              <a:rPr lang="en">
                <a:solidFill>
                  <a:schemeClr val="dk1"/>
                </a:solidFill>
                <a:highlight>
                  <a:srgbClr val="FFFFFF"/>
                </a:highlight>
              </a:rPr>
              <a:t>The United States Government planted new palms in a pattern different to how they were before the bomb dropped, and the Bikinians were confused   </a:t>
            </a:r>
            <a:endParaRPr>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5"/>
        <p:cNvGrpSpPr/>
        <p:nvPr/>
      </p:nvGrpSpPr>
      <p:grpSpPr>
        <a:xfrm>
          <a:off x="0" y="0"/>
          <a:ext cx="0" cy="0"/>
          <a:chOff x="0" y="0"/>
          <a:chExt cx="0" cy="0"/>
        </a:xfrm>
      </p:grpSpPr>
      <p:pic>
        <p:nvPicPr>
          <p:cNvPr id="76" name="Shape 76"/>
          <p:cNvPicPr preferRelativeResize="0"/>
          <p:nvPr/>
        </p:nvPicPr>
        <p:blipFill>
          <a:blip r:embed="rId3">
            <a:alphaModFix/>
          </a:blip>
          <a:stretch>
            <a:fillRect/>
          </a:stretch>
        </p:blipFill>
        <p:spPr>
          <a:xfrm>
            <a:off x="2947988" y="257175"/>
            <a:ext cx="3248025" cy="4629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Removal of Native People</a:t>
            </a:r>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highlight>
                  <a:srgbClr val="FFFFFF"/>
                </a:highlight>
              </a:rPr>
              <a:t>After the bomb, the administration left the Bikinians food stores sufficient only for several weeks on a new island, Rongerik. The islanders soon discovered that the coconut trees and other local food crops produced very few fruits when compared to the yield of the trees on Bikini. </a:t>
            </a:r>
            <a:endParaRPr>
              <a:solidFill>
                <a:schemeClr val="dk1"/>
              </a:solidFill>
              <a:highlight>
                <a:srgbClr val="FFFFFF"/>
              </a:highlight>
            </a:endParaRPr>
          </a:p>
          <a:p>
            <a:pPr marL="457200" lvl="0" indent="-342900" rtl="0">
              <a:spcBef>
                <a:spcPts val="0"/>
              </a:spcBef>
              <a:spcAft>
                <a:spcPts val="0"/>
              </a:spcAft>
              <a:buClr>
                <a:schemeClr val="dk1"/>
              </a:buClr>
              <a:buSzPts val="1800"/>
              <a:buChar char="●"/>
            </a:pPr>
            <a:r>
              <a:rPr lang="en">
                <a:solidFill>
                  <a:schemeClr val="dk1"/>
                </a:solidFill>
                <a:highlight>
                  <a:srgbClr val="FFFFFF"/>
                </a:highlight>
              </a:rPr>
              <a:t>Groundwater is still contaminated today</a:t>
            </a:r>
            <a:endParaRPr>
              <a:solidFill>
                <a:schemeClr val="dk1"/>
              </a:solidFill>
              <a:highlight>
                <a:srgbClr val="FFFFFF"/>
              </a:highlight>
            </a:endParaRPr>
          </a:p>
          <a:p>
            <a:pPr marL="457200" lvl="0" indent="-342900" rtl="0">
              <a:spcBef>
                <a:spcPts val="0"/>
              </a:spcBef>
              <a:spcAft>
                <a:spcPts val="0"/>
              </a:spcAft>
              <a:buClr>
                <a:schemeClr val="dk1"/>
              </a:buClr>
              <a:buSzPts val="1800"/>
              <a:buChar char="●"/>
            </a:pPr>
            <a:r>
              <a:rPr lang="en">
                <a:solidFill>
                  <a:schemeClr val="dk1"/>
                </a:solidFill>
                <a:highlight>
                  <a:srgbClr val="FFFFFF"/>
                </a:highlight>
              </a:rPr>
              <a:t>FALLOUT: Uninhabitable areas due to their exposure to nuclear radiation</a:t>
            </a:r>
            <a:endParaRPr>
              <a:solidFill>
                <a:schemeClr val="dk1"/>
              </a:solidFill>
              <a:highlight>
                <a:srgbClr val="FFFFFF"/>
              </a:highlight>
            </a:endParaRPr>
          </a:p>
          <a:p>
            <a:pPr marL="914400" lvl="1" indent="-342900" rtl="0">
              <a:spcBef>
                <a:spcPts val="0"/>
              </a:spcBef>
              <a:spcAft>
                <a:spcPts val="0"/>
              </a:spcAft>
              <a:buClr>
                <a:schemeClr val="dk1"/>
              </a:buClr>
              <a:buSzPts val="1800"/>
              <a:buChar char="○"/>
            </a:pPr>
            <a:r>
              <a:rPr lang="en" sz="1800">
                <a:solidFill>
                  <a:schemeClr val="dk1"/>
                </a:solidFill>
                <a:highlight>
                  <a:srgbClr val="FFFFFF"/>
                </a:highlight>
              </a:rPr>
              <a:t>Causes birth defects, pollution and cancer  </a:t>
            </a:r>
            <a:endParaRPr sz="1800">
              <a:solidFill>
                <a:schemeClr val="dk1"/>
              </a:solidFill>
              <a:highlight>
                <a:srgbClr val="FFFFFF"/>
              </a:highlight>
            </a:endParaRPr>
          </a:p>
          <a:p>
            <a:pPr marL="0" lvl="0" indent="0" rtl="0">
              <a:spcBef>
                <a:spcPts val="1600"/>
              </a:spcBef>
              <a:spcAft>
                <a:spcPts val="0"/>
              </a:spcAft>
              <a:buNone/>
            </a:pPr>
            <a:r>
              <a:rPr lang="en">
                <a:solidFill>
                  <a:schemeClr val="dk1"/>
                </a:solidFill>
                <a:highlight>
                  <a:srgbClr val="FFFFFF"/>
                </a:highlight>
              </a:rPr>
              <a:t>Bikinians never return to the land that is not only their own, but also their ancestors.  </a:t>
            </a:r>
            <a:endParaRPr sz="1800">
              <a:solidFill>
                <a:schemeClr val="dk1"/>
              </a:solidFill>
              <a:highlight>
                <a:srgbClr val="FFFFFF"/>
              </a:highlight>
            </a:endParaRPr>
          </a:p>
          <a:p>
            <a:pPr marL="457200" lvl="0" indent="0" rtl="0">
              <a:spcBef>
                <a:spcPts val="1600"/>
              </a:spcBef>
              <a:spcAft>
                <a:spcPts val="0"/>
              </a:spcAft>
              <a:buNone/>
            </a:pPr>
            <a:endParaRPr>
              <a:solidFill>
                <a:schemeClr val="dk1"/>
              </a:solidFill>
              <a:highlight>
                <a:srgbClr val="FFFFFF"/>
              </a:highlight>
            </a:endParaRPr>
          </a:p>
          <a:p>
            <a:pPr marL="0" lvl="0" indent="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Health Effects of Nuclear Bomb Testing</a:t>
            </a:r>
            <a:endParaRPr/>
          </a:p>
        </p:txBody>
      </p:sp>
      <p:sp>
        <p:nvSpPr>
          <p:cNvPr id="88" name="Shape 8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rPr>
              <a:t>1964-1958: U.S. Tested 67 nuclear bombs</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US Government had relocated all residents of the Bikini and Enewetak atolls to shield them from </a:t>
            </a:r>
            <a:r>
              <a:rPr lang="en" u="sng">
                <a:solidFill>
                  <a:schemeClr val="dk1"/>
                </a:solidFill>
              </a:rPr>
              <a:t>direct effects of the nuclear fallout</a:t>
            </a:r>
            <a:endParaRPr u="sng">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There will be an estimated 170 excess cancers for people that will occur among 25,000 Marshallese (half of whom were born before 1948).</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All but about 65 of those cancers have already been expressed </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Children are more susceptible to radiation in their thyroid than adults</a:t>
            </a:r>
            <a:endParaRPr sz="1400">
              <a:solidFill>
                <a:schemeClr val="dk1"/>
              </a:solidFill>
            </a:endParaRPr>
          </a:p>
          <a:p>
            <a:pPr marL="457200" lvl="0" indent="-342900">
              <a:spcBef>
                <a:spcPts val="0"/>
              </a:spcBef>
              <a:spcAft>
                <a:spcPts val="0"/>
              </a:spcAft>
              <a:buClr>
                <a:schemeClr val="dk1"/>
              </a:buClr>
              <a:buSzPts val="1800"/>
              <a:buChar char="●"/>
            </a:pPr>
            <a:r>
              <a:rPr lang="en">
                <a:solidFill>
                  <a:schemeClr val="dk1"/>
                </a:solidFill>
              </a:rPr>
              <a:t>People who moved to the U.S now fear returning due to </a:t>
            </a:r>
            <a:r>
              <a:rPr lang="en" u="sng">
                <a:solidFill>
                  <a:schemeClr val="dk1"/>
                </a:solidFill>
              </a:rPr>
              <a:t>residual radiation </a:t>
            </a:r>
            <a:r>
              <a:rPr lang="en">
                <a:solidFill>
                  <a:schemeClr val="dk1"/>
                </a:solidFill>
              </a:rPr>
              <a:t>from the bombs.</a:t>
            </a:r>
            <a:endParaRPr>
              <a:solidFill>
                <a:schemeClr val="dk1"/>
              </a:solidFill>
            </a:endParaRPr>
          </a:p>
        </p:txBody>
      </p:sp>
      <p:pic>
        <p:nvPicPr>
          <p:cNvPr id="89" name="Shape 89"/>
          <p:cNvPicPr preferRelativeResize="0"/>
          <p:nvPr/>
        </p:nvPicPr>
        <p:blipFill>
          <a:blip r:embed="rId3">
            <a:alphaModFix/>
          </a:blip>
          <a:stretch>
            <a:fillRect/>
          </a:stretch>
        </p:blipFill>
        <p:spPr>
          <a:xfrm>
            <a:off x="7462925" y="3829050"/>
            <a:ext cx="1619250" cy="1314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Health Effects of Nuclear Bomb Testing</a:t>
            </a:r>
            <a:endParaRPr/>
          </a:p>
        </p:txBody>
      </p:sp>
      <p:sp>
        <p:nvSpPr>
          <p:cNvPr id="95" name="Shape 9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highlight>
                  <a:srgbClr val="FFFFFF"/>
                </a:highlight>
                <a:latin typeface="Arial"/>
                <a:ea typeface="Arial"/>
                <a:cs typeface="Arial"/>
                <a:sym typeface="Arial"/>
              </a:rPr>
              <a:t>Radiation exposure generates changes in red blood cell production and subsequent anemia; metabolic and related disorders; musculoskeletal degeneration; cataracts; cancers and leukemia; </a:t>
            </a:r>
            <a:endParaRPr>
              <a:solidFill>
                <a:schemeClr val="dk1"/>
              </a:solidFill>
              <a:highlight>
                <a:srgbClr val="FFFFFF"/>
              </a:highlight>
              <a:latin typeface="Arial"/>
              <a:ea typeface="Arial"/>
              <a:cs typeface="Arial"/>
              <a:sym typeface="Arial"/>
            </a:endParaRPr>
          </a:p>
          <a:p>
            <a:pPr marL="457200" lvl="0" indent="-317500" rtl="0">
              <a:spcBef>
                <a:spcPts val="1600"/>
              </a:spcBef>
              <a:spcAft>
                <a:spcPts val="0"/>
              </a:spcAft>
              <a:buClr>
                <a:schemeClr val="dk1"/>
              </a:buClr>
              <a:buSzPts val="1400"/>
              <a:buFont typeface="Arial"/>
              <a:buChar char="●"/>
            </a:pPr>
            <a:r>
              <a:rPr lang="en" sz="1400">
                <a:solidFill>
                  <a:schemeClr val="dk1"/>
                </a:solidFill>
                <a:highlight>
                  <a:srgbClr val="FFFFFF"/>
                </a:highlight>
                <a:latin typeface="Arial"/>
                <a:ea typeface="Arial"/>
                <a:cs typeface="Arial"/>
                <a:sym typeface="Arial"/>
              </a:rPr>
              <a:t>Miscarriages </a:t>
            </a:r>
            <a:endParaRPr sz="1400">
              <a:solidFill>
                <a:schemeClr val="dk1"/>
              </a:solidFill>
              <a:highlight>
                <a:srgbClr val="FFFFFF"/>
              </a:highlight>
              <a:latin typeface="Arial"/>
              <a:ea typeface="Arial"/>
              <a:cs typeface="Arial"/>
              <a:sym typeface="Arial"/>
            </a:endParaRPr>
          </a:p>
          <a:p>
            <a:pPr marL="457200" lvl="0" indent="-317500" rtl="0">
              <a:spcBef>
                <a:spcPts val="0"/>
              </a:spcBef>
              <a:spcAft>
                <a:spcPts val="0"/>
              </a:spcAft>
              <a:buClr>
                <a:schemeClr val="dk1"/>
              </a:buClr>
              <a:buSzPts val="1400"/>
              <a:buFont typeface="Arial"/>
              <a:buChar char="●"/>
            </a:pPr>
            <a:r>
              <a:rPr lang="en" sz="1400">
                <a:solidFill>
                  <a:schemeClr val="dk1"/>
                </a:solidFill>
                <a:highlight>
                  <a:srgbClr val="FFFFFF"/>
                </a:highlight>
                <a:latin typeface="Arial"/>
                <a:ea typeface="Arial"/>
                <a:cs typeface="Arial"/>
                <a:sym typeface="Arial"/>
              </a:rPr>
              <a:t>Congenital Defects </a:t>
            </a:r>
            <a:endParaRPr sz="1400">
              <a:solidFill>
                <a:schemeClr val="dk1"/>
              </a:solidFill>
              <a:highlight>
                <a:srgbClr val="FFFFFF"/>
              </a:highlight>
              <a:latin typeface="Arial"/>
              <a:ea typeface="Arial"/>
              <a:cs typeface="Arial"/>
              <a:sym typeface="Arial"/>
            </a:endParaRPr>
          </a:p>
          <a:p>
            <a:pPr marL="457200" lvl="0" indent="-317500" rtl="0">
              <a:spcBef>
                <a:spcPts val="0"/>
              </a:spcBef>
              <a:spcAft>
                <a:spcPts val="0"/>
              </a:spcAft>
              <a:buClr>
                <a:schemeClr val="dk1"/>
              </a:buClr>
              <a:buSzPts val="1400"/>
              <a:buFont typeface="Arial"/>
              <a:buChar char="●"/>
            </a:pPr>
            <a:r>
              <a:rPr lang="en" sz="1400">
                <a:solidFill>
                  <a:schemeClr val="dk1"/>
                </a:solidFill>
                <a:highlight>
                  <a:srgbClr val="FFFFFF"/>
                </a:highlight>
                <a:latin typeface="Arial"/>
                <a:ea typeface="Arial"/>
                <a:cs typeface="Arial"/>
                <a:sym typeface="Arial"/>
              </a:rPr>
              <a:t>Infertility </a:t>
            </a:r>
            <a:endParaRPr sz="1400">
              <a:solidFill>
                <a:schemeClr val="dk1"/>
              </a:solidFill>
              <a:highlight>
                <a:srgbClr val="FFFFFF"/>
              </a:highlight>
              <a:latin typeface="Arial"/>
              <a:ea typeface="Arial"/>
              <a:cs typeface="Arial"/>
              <a:sym typeface="Arial"/>
            </a:endParaRPr>
          </a:p>
          <a:p>
            <a:pPr marL="0" lvl="0" indent="0">
              <a:spcBef>
                <a:spcPts val="1600"/>
              </a:spcBef>
              <a:spcAft>
                <a:spcPts val="1600"/>
              </a:spcAft>
              <a:buNone/>
            </a:pPr>
            <a:r>
              <a:rPr lang="en">
                <a:solidFill>
                  <a:schemeClr val="dk1"/>
                </a:solidFill>
                <a:highlight>
                  <a:srgbClr val="FFFFFF"/>
                </a:highlight>
                <a:latin typeface="Arial"/>
                <a:ea typeface="Arial"/>
                <a:cs typeface="Arial"/>
                <a:sym typeface="Arial"/>
              </a:rPr>
              <a:t>Radiation also caused people to have weaker immune systems making them more vulnerable to infectious and non-communicable diseases.  </a:t>
            </a:r>
            <a:r>
              <a:rPr lang="en">
                <a:solidFill>
                  <a:srgbClr val="333333"/>
                </a:solidFill>
                <a:highlight>
                  <a:srgbClr val="FFFFFF"/>
                </a:highlight>
                <a:latin typeface="Arial"/>
                <a:ea typeface="Arial"/>
                <a:cs typeface="Arial"/>
                <a:sym typeface="Arial"/>
              </a:rPr>
              <a:t> </a:t>
            </a:r>
            <a:endParaRPr>
              <a:solidFill>
                <a:schemeClr val="dk1"/>
              </a:solidFill>
              <a:highlight>
                <a:srgbClr val="FFFFFF"/>
              </a:highlight>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Ecology</a:t>
            </a:r>
            <a:endParaRPr/>
          </a:p>
        </p:txBody>
      </p:sp>
      <p:sp>
        <p:nvSpPr>
          <p:cNvPr id="101" name="Shape 101"/>
          <p:cNvSpPr txBox="1">
            <a:spLocks noGrp="1"/>
          </p:cNvSpPr>
          <p:nvPr>
            <p:ph type="body" idx="1"/>
          </p:nvPr>
        </p:nvSpPr>
        <p:spPr>
          <a:xfrm>
            <a:off x="311700" y="1152475"/>
            <a:ext cx="41439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rPr>
              <a:t>Near the equator</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Extreme Weathers due to climate change are droughts and big storms </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Impacts of Global Warming </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Changes in rain pattern</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Higher temperatures in Ocean and Air</a:t>
            </a:r>
            <a:endParaRPr>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Sea Level Rising</a:t>
            </a:r>
            <a:endParaRPr>
              <a:solidFill>
                <a:schemeClr val="dk1"/>
              </a:solidFill>
            </a:endParaRPr>
          </a:p>
          <a:p>
            <a:pPr marL="914400" lvl="1" indent="-317500">
              <a:spcBef>
                <a:spcPts val="0"/>
              </a:spcBef>
              <a:spcAft>
                <a:spcPts val="0"/>
              </a:spcAft>
              <a:buClr>
                <a:schemeClr val="dk1"/>
              </a:buClr>
              <a:buSzPts val="1400"/>
              <a:buChar char="○"/>
            </a:pPr>
            <a:r>
              <a:rPr lang="en">
                <a:solidFill>
                  <a:schemeClr val="dk1"/>
                </a:solidFill>
              </a:rPr>
              <a:t>Ocean Acidification </a:t>
            </a:r>
            <a:endParaRPr>
              <a:solidFill>
                <a:schemeClr val="dk1"/>
              </a:solidFill>
            </a:endParaRPr>
          </a:p>
        </p:txBody>
      </p:sp>
      <p:pic>
        <p:nvPicPr>
          <p:cNvPr id="102" name="Shape 102"/>
          <p:cNvPicPr preferRelativeResize="0"/>
          <p:nvPr/>
        </p:nvPicPr>
        <p:blipFill>
          <a:blip r:embed="rId3">
            <a:alphaModFix/>
          </a:blip>
          <a:stretch>
            <a:fillRect/>
          </a:stretch>
        </p:blipFill>
        <p:spPr>
          <a:xfrm>
            <a:off x="4415704" y="0"/>
            <a:ext cx="4728291"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63700" y="26105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Climate Change </a:t>
            </a:r>
            <a:endParaRPr/>
          </a:p>
        </p:txBody>
      </p:sp>
      <p:sp>
        <p:nvSpPr>
          <p:cNvPr id="108" name="Shape 108"/>
          <p:cNvSpPr txBox="1">
            <a:spLocks noGrp="1"/>
          </p:cNvSpPr>
          <p:nvPr>
            <p:ph type="body" idx="1"/>
          </p:nvPr>
        </p:nvSpPr>
        <p:spPr>
          <a:xfrm>
            <a:off x="79750" y="904525"/>
            <a:ext cx="8520600" cy="1656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dk1"/>
              </a:buClr>
              <a:buSzPts val="1800"/>
              <a:buChar char="●"/>
            </a:pPr>
            <a:r>
              <a:rPr lang="en">
                <a:solidFill>
                  <a:schemeClr val="dk1"/>
                </a:solidFill>
              </a:rPr>
              <a:t>Higher temperatures in the air and in the ocean causes more deaths in older people and kills off fishes and coral reefs. </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Causes SEA LEVEL RISE: Leads to erosion and floods</a:t>
            </a:r>
            <a:r>
              <a:rPr lang="en" sz="1100">
                <a:solidFill>
                  <a:schemeClr val="dk1"/>
                </a:solidFill>
              </a:rPr>
              <a:t>					</a:t>
            </a:r>
            <a:endParaRPr sz="1100">
              <a:solidFill>
                <a:schemeClr val="dk1"/>
              </a:solidFill>
            </a:endParaRPr>
          </a:p>
          <a:p>
            <a:pPr marL="914400" lvl="1" indent="-317500" rtl="0">
              <a:spcBef>
                <a:spcPts val="0"/>
              </a:spcBef>
              <a:spcAft>
                <a:spcPts val="0"/>
              </a:spcAft>
              <a:buClr>
                <a:schemeClr val="dk1"/>
              </a:buClr>
              <a:buSzPts val="1400"/>
              <a:buChar char="○"/>
            </a:pPr>
            <a:r>
              <a:rPr lang="en">
                <a:solidFill>
                  <a:schemeClr val="dk1"/>
                </a:solidFill>
              </a:rPr>
              <a:t>Since 1993, sea level rise has been occurring around the Marshalls at about 0.3 inches per year</a:t>
            </a:r>
            <a:endParaRPr>
              <a:solidFill>
                <a:schemeClr val="dk1"/>
              </a:solidFill>
            </a:endParaRPr>
          </a:p>
        </p:txBody>
      </p:sp>
      <p:pic>
        <p:nvPicPr>
          <p:cNvPr id="109" name="Shape 109"/>
          <p:cNvPicPr preferRelativeResize="0"/>
          <p:nvPr/>
        </p:nvPicPr>
        <p:blipFill>
          <a:blip r:embed="rId3">
            <a:alphaModFix/>
          </a:blip>
          <a:stretch>
            <a:fillRect/>
          </a:stretch>
        </p:blipFill>
        <p:spPr>
          <a:xfrm>
            <a:off x="4602888" y="2362200"/>
            <a:ext cx="4429125" cy="2781300"/>
          </a:xfrm>
          <a:prstGeom prst="rect">
            <a:avLst/>
          </a:prstGeom>
          <a:noFill/>
          <a:ln>
            <a:noFill/>
          </a:ln>
        </p:spPr>
      </p:pic>
      <p:sp>
        <p:nvSpPr>
          <p:cNvPr id="110" name="Shape 110"/>
          <p:cNvSpPr txBox="1"/>
          <p:nvPr/>
        </p:nvSpPr>
        <p:spPr>
          <a:xfrm>
            <a:off x="79750" y="2072575"/>
            <a:ext cx="4231500" cy="249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sz="1800">
              <a:solidFill>
                <a:schemeClr val="dk1"/>
              </a:solidFill>
              <a:latin typeface="Proxima Nova"/>
              <a:ea typeface="Proxima Nova"/>
              <a:cs typeface="Proxima Nova"/>
              <a:sym typeface="Proxima Nova"/>
            </a:endParaRPr>
          </a:p>
          <a:p>
            <a:pPr marL="457200" lvl="0" indent="-342900">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Since the 1970’s the Pacific Ocean has warmed about 0.7°F (0.4°C).... Warmer ocean water has lead to coral bleaching, and damage to local marine ecosystems and fishing. </a:t>
            </a:r>
            <a:endParaRPr sz="18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931</Words>
  <Application>Microsoft Macintosh PowerPoint</Application>
  <PresentationFormat>On-screen Show (16:9)</PresentationFormat>
  <Paragraphs>83</Paragraphs>
  <Slides>17</Slides>
  <Notes>17</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17</vt:i4>
      </vt:variant>
    </vt:vector>
  </HeadingPairs>
  <TitlesOfParts>
    <vt:vector size="21" baseType="lpstr">
      <vt:lpstr>Proxima Nova</vt:lpstr>
      <vt:lpstr>Helvetica Neue</vt:lpstr>
      <vt:lpstr>Alfa Slab One</vt:lpstr>
      <vt:lpstr>Gameday</vt:lpstr>
      <vt:lpstr>Ecological and Social Process After Bomb Testing</vt:lpstr>
      <vt:lpstr>Removal of Native People</vt:lpstr>
      <vt:lpstr>Removal of Native People</vt:lpstr>
      <vt:lpstr>Slide 4</vt:lpstr>
      <vt:lpstr>Removal of Native People</vt:lpstr>
      <vt:lpstr>Health Effects of Nuclear Bomb Testing</vt:lpstr>
      <vt:lpstr>Health Effects of Nuclear Bomb Testing</vt:lpstr>
      <vt:lpstr>Ecology</vt:lpstr>
      <vt:lpstr>Climate Change </vt:lpstr>
      <vt:lpstr>Radioactive</vt:lpstr>
      <vt:lpstr>Coral Reef </vt:lpstr>
      <vt:lpstr>Economy</vt:lpstr>
      <vt:lpstr>Economy</vt:lpstr>
      <vt:lpstr>Economy </vt:lpstr>
      <vt:lpstr>Slide 15</vt:lpstr>
      <vt:lpstr>Thank You!</vt:lpstr>
      <vt:lpstr>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and Social Process After Bomb Testing</dc:title>
  <cp:lastModifiedBy>Sedigheh  Khavari</cp:lastModifiedBy>
  <cp:revision>1</cp:revision>
  <dcterms:created xsi:type="dcterms:W3CDTF">2018-04-13T02:16:40Z</dcterms:created>
  <dcterms:modified xsi:type="dcterms:W3CDTF">2018-04-13T02:19:06Z</dcterms:modified>
</cp:coreProperties>
</file>